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2"/>
  </p:notesMasterIdLst>
  <p:handoutMasterIdLst>
    <p:handoutMasterId r:id="rId13"/>
  </p:handoutMasterIdLst>
  <p:sldIdLst>
    <p:sldId id="272" r:id="rId6"/>
    <p:sldId id="2147478763" r:id="rId7"/>
    <p:sldId id="2147478778" r:id="rId8"/>
    <p:sldId id="2147478779" r:id="rId9"/>
    <p:sldId id="2147478780"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8FE30C-1941-4F6C-81F1-C4F836DEAFD0}" v="2" dt="2026-10-22T19:36:36.864"/>
    <p1510:client id="{9772FE2D-FC9E-4EC3-8732-73A0189D639D}" v="2" dt="2026-10-22T19:53:59.0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10/22/2026</a:t>
            </a:fld>
            <a:endParaRPr lang="en-US"/>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22, 2026</a:t>
            </a:fld>
            <a:endParaRPr lang="en-US"/>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October 22, 2026</a:t>
            </a:fld>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October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October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22, 2026</a:t>
            </a:fld>
            <a:endParaRPr lang="en-US"/>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22, 2026</a:t>
            </a:fld>
            <a:endParaRPr lang="en-US"/>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22, 2026</a:t>
            </a:fld>
            <a:endParaRPr lang="en-US"/>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22, 2026</a:t>
            </a:fld>
            <a:endParaRPr lang="en-US"/>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22,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3.sv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22, 2026</a:t>
            </a:fld>
            <a:endParaRPr lang="en-US"/>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ercot.com/services/comm/mkt_notices/M-B082026-01"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normAutofit/>
          </a:bodyPr>
          <a:lstStyle/>
          <a:p>
            <a:r>
              <a:rPr lang="en-US" sz="3200" dirty="0">
                <a:solidFill>
                  <a:schemeClr val="tx2"/>
                </a:solidFill>
              </a:rPr>
              <a:t>Data and Information Products Update </a:t>
            </a:r>
            <a:br>
              <a:rPr lang="en-US" sz="2800" dirty="0">
                <a:solidFill>
                  <a:schemeClr val="tx2"/>
                </a:solidFill>
              </a:rPr>
            </a:br>
            <a:br>
              <a:rPr lang="en-US" sz="1400" b="0" dirty="0"/>
            </a:br>
            <a:br>
              <a:rPr lang="en-US" sz="1400" b="0" dirty="0"/>
            </a:br>
            <a:br>
              <a:rPr lang="en-US" sz="1400" b="0" dirty="0"/>
            </a:br>
            <a:r>
              <a:rPr lang="en-US" sz="1800" b="0" i="1" dirty="0"/>
              <a:t>Jamie Lavas</a:t>
            </a:r>
            <a:br>
              <a:rPr lang="en-US" sz="1800" b="0" i="1" dirty="0"/>
            </a:br>
            <a:br>
              <a:rPr lang="en-US" sz="1200" b="0" dirty="0"/>
            </a:br>
            <a:r>
              <a:rPr lang="en-US" sz="1200" b="0" dirty="0"/>
              <a:t>October 2026</a:t>
            </a:r>
            <a:endParaRPr lang="en-US" dirty="0"/>
          </a:p>
        </p:txBody>
      </p:sp>
      <p:sp>
        <p:nvSpPr>
          <p:cNvPr id="11" name="Text Placeholder 10">
            <a:extLst>
              <a:ext uri="{FF2B5EF4-FFF2-40B4-BE49-F238E27FC236}">
                <a16:creationId xmlns:a16="http://schemas.microsoft.com/office/drawing/2014/main" id="{D83F62B0-6886-0C8B-6EFE-6D66885D0E4B}"/>
              </a:ext>
            </a:extLst>
          </p:cNvPr>
          <p:cNvSpPr>
            <a:spLocks noGrp="1"/>
          </p:cNvSpPr>
          <p:nvPr>
            <p:ph type="body" sz="quarter" idx="15"/>
          </p:nvPr>
        </p:nvSpPr>
        <p:spPr>
          <a:prstGeom prst="foldedCorner">
            <a:avLst>
              <a:gd name="adj" fmla="val 23384"/>
            </a:avLst>
          </a:prstGeom>
          <a:solidFill>
            <a:srgbClr val="E6EBF0">
              <a:alpha val="67000"/>
            </a:srgbClr>
          </a:solidFill>
          <a:ln>
            <a:solidFill>
              <a:srgbClr val="E6EBF0"/>
            </a:solidFill>
          </a:ln>
        </p:spPr>
        <p:txBody>
          <a:bodyPr lIns="274320" tIns="182880" rIns="91440"/>
          <a:lstStyle/>
          <a:p>
            <a:r>
              <a:rPr lang="en-US"/>
              <a:t>Key Takeaways</a:t>
            </a:r>
          </a:p>
          <a:p>
            <a:pPr marL="548640" indent="-182880">
              <a:lnSpc>
                <a:spcPct val="100000"/>
              </a:lnSpc>
              <a:spcBef>
                <a:spcPts val="300"/>
              </a:spcBef>
              <a:spcAft>
                <a:spcPts val="300"/>
              </a:spcAft>
              <a:buFont typeface="Arial" panose="020B0604020202020204" pitchFamily="34" charset="0"/>
              <a:buChar char="•"/>
            </a:pPr>
            <a:r>
              <a:rPr lang="en-US">
                <a:solidFill>
                  <a:schemeClr val="tx2"/>
                </a:solidFill>
              </a:rPr>
              <a:t>Open Product Issue Recap &amp; Upcoming Release Changes</a:t>
            </a:r>
            <a:endParaRPr lang="en-US" b="0"/>
          </a:p>
        </p:txBody>
      </p:sp>
      <p:sp>
        <p:nvSpPr>
          <p:cNvPr id="13" name="Content Placeholder 12">
            <a:extLst>
              <a:ext uri="{FF2B5EF4-FFF2-40B4-BE49-F238E27FC236}">
                <a16:creationId xmlns:a16="http://schemas.microsoft.com/office/drawing/2014/main" id="{619804EA-9740-9589-9164-5FD489B897C1}"/>
              </a:ext>
            </a:extLst>
          </p:cNvPr>
          <p:cNvSpPr>
            <a:spLocks noGrp="1"/>
          </p:cNvSpPr>
          <p:nvPr>
            <p:ph sz="quarter" idx="16"/>
          </p:nvPr>
        </p:nvSpPr>
        <p:spPr>
          <a:xfrm>
            <a:off x="6427365" y="1092199"/>
            <a:ext cx="5201213" cy="3155335"/>
          </a:xfrm>
          <a:noFill/>
        </p:spPr>
        <p:txBody>
          <a:bodyPr lIns="0" tIns="0" rIns="0" bIns="0" anchor="t"/>
          <a:lstStyle/>
          <a:p>
            <a:r>
              <a:rPr lang="en-US" dirty="0"/>
              <a:t>Outline:</a:t>
            </a:r>
          </a:p>
          <a:p>
            <a:pPr marL="342900" indent="274320">
              <a:buFont typeface="Arial" panose="020B0604020202020204" pitchFamily="34" charset="0"/>
              <a:buChar char="•"/>
            </a:pPr>
            <a:r>
              <a:rPr lang="en-US" b="0" dirty="0"/>
              <a:t>Product Issues</a:t>
            </a:r>
          </a:p>
          <a:p>
            <a:pPr marL="342900" indent="274320">
              <a:buFont typeface="Arial" panose="020B0604020202020204" pitchFamily="34" charset="0"/>
              <a:buChar char="•"/>
            </a:pPr>
            <a:r>
              <a:rPr lang="en-US" b="0" dirty="0"/>
              <a:t>On-Cycle Release 10 (10/28-10/29)</a:t>
            </a:r>
          </a:p>
          <a:p>
            <a:pPr marL="342900" indent="274320">
              <a:buFont typeface="Arial" panose="020B0604020202020204" pitchFamily="34" charset="0"/>
              <a:buChar char="•"/>
            </a:pPr>
            <a:r>
              <a:rPr lang="en-US" b="0" dirty="0"/>
              <a:t>FUTURE On-Cycle Release 11 (12/16-12/17)</a:t>
            </a:r>
          </a:p>
          <a:p>
            <a:pPr marL="342900" indent="274320">
              <a:buFont typeface="Arial" panose="020B0604020202020204" pitchFamily="34" charset="0"/>
              <a:buChar char="•"/>
            </a:pPr>
            <a:r>
              <a:rPr lang="en-US" b="0" dirty="0"/>
              <a:t>FUTURE On-Cycle Release 1 (01/27-01/28)</a:t>
            </a:r>
          </a:p>
          <a:p>
            <a:pPr marL="342900"/>
            <a:endParaRPr lang="en-US" dirty="0"/>
          </a:p>
          <a:p>
            <a:endParaRPr lang="en-US" dirty="0"/>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6C0C0-0BCB-DB26-662D-330CD3E12C91}"/>
              </a:ext>
            </a:extLst>
          </p:cNvPr>
          <p:cNvSpPr>
            <a:spLocks noGrp="1"/>
          </p:cNvSpPr>
          <p:nvPr>
            <p:ph type="title"/>
          </p:nvPr>
        </p:nvSpPr>
        <p:spPr>
          <a:xfrm>
            <a:off x="1257300" y="457200"/>
            <a:ext cx="10401300" cy="626533"/>
          </a:xfrm>
        </p:spPr>
        <p:txBody>
          <a:bodyPr/>
          <a:lstStyle/>
          <a:p>
            <a:r>
              <a:rPr lang="en-US"/>
              <a:t>Open Product Issues</a:t>
            </a:r>
          </a:p>
        </p:txBody>
      </p:sp>
      <p:sp>
        <p:nvSpPr>
          <p:cNvPr id="4" name="Slide Number Placeholder 3">
            <a:extLst>
              <a:ext uri="{FF2B5EF4-FFF2-40B4-BE49-F238E27FC236}">
                <a16:creationId xmlns:a16="http://schemas.microsoft.com/office/drawing/2014/main" id="{C31AA175-1712-7D6A-A857-023F303E9B5A}"/>
              </a:ext>
            </a:extLst>
          </p:cNvPr>
          <p:cNvSpPr>
            <a:spLocks noGrp="1"/>
          </p:cNvSpPr>
          <p:nvPr>
            <p:ph type="sldNum" sz="quarter" idx="12"/>
          </p:nvPr>
        </p:nvSpPr>
        <p:spPr/>
        <p:txBody>
          <a:bodyPr/>
          <a:lstStyle/>
          <a:p>
            <a:fld id="{BCDE79FB-97BA-492B-8D57-F1373F9ADA95}" type="slidenum">
              <a:rPr lang="en-US" smtClean="0"/>
              <a:t>2</a:t>
            </a:fld>
            <a:endParaRPr lang="en-US"/>
          </a:p>
        </p:txBody>
      </p:sp>
      <p:graphicFrame>
        <p:nvGraphicFramePr>
          <p:cNvPr id="7" name="Table 6">
            <a:extLst>
              <a:ext uri="{FF2B5EF4-FFF2-40B4-BE49-F238E27FC236}">
                <a16:creationId xmlns:a16="http://schemas.microsoft.com/office/drawing/2014/main" id="{0F8580E9-FC21-3314-BAA4-2C7A0380C023}"/>
              </a:ext>
            </a:extLst>
          </p:cNvPr>
          <p:cNvGraphicFramePr>
            <a:graphicFrameLocks noGrp="1"/>
          </p:cNvGraphicFramePr>
          <p:nvPr>
            <p:extLst>
              <p:ext uri="{D42A27DB-BD31-4B8C-83A1-F6EECF244321}">
                <p14:modId xmlns:p14="http://schemas.microsoft.com/office/powerpoint/2010/main" val="163499715"/>
              </p:ext>
            </p:extLst>
          </p:nvPr>
        </p:nvGraphicFramePr>
        <p:xfrm>
          <a:off x="533400" y="890575"/>
          <a:ext cx="11125198" cy="5864816"/>
        </p:xfrm>
        <a:graphic>
          <a:graphicData uri="http://schemas.openxmlformats.org/drawingml/2006/table">
            <a:tbl>
              <a:tblPr firstRow="1" bandRow="1">
                <a:tableStyleId>{B301B821-A1FF-4177-AEE7-76D212191A09}</a:tableStyleId>
              </a:tblPr>
              <a:tblGrid>
                <a:gridCol w="778932">
                  <a:extLst>
                    <a:ext uri="{9D8B030D-6E8A-4147-A177-3AD203B41FA5}">
                      <a16:colId xmlns:a16="http://schemas.microsoft.com/office/drawing/2014/main" val="1137848847"/>
                    </a:ext>
                  </a:extLst>
                </a:gridCol>
                <a:gridCol w="2507638">
                  <a:extLst>
                    <a:ext uri="{9D8B030D-6E8A-4147-A177-3AD203B41FA5}">
                      <a16:colId xmlns:a16="http://schemas.microsoft.com/office/drawing/2014/main" val="2921331168"/>
                    </a:ext>
                  </a:extLst>
                </a:gridCol>
                <a:gridCol w="7838628">
                  <a:extLst>
                    <a:ext uri="{9D8B030D-6E8A-4147-A177-3AD203B41FA5}">
                      <a16:colId xmlns:a16="http://schemas.microsoft.com/office/drawing/2014/main" val="2738300016"/>
                    </a:ext>
                  </a:extLst>
                </a:gridCol>
              </a:tblGrid>
              <a:tr h="54865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dirty="0">
                          <a:solidFill>
                            <a:schemeClr val="bg1"/>
                          </a:solidFill>
                        </a:rPr>
                        <a:t>Issue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Issue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686489">
                <a:tc>
                  <a:txBody>
                    <a:bodyPr/>
                    <a:lstStyle/>
                    <a:p>
                      <a:pPr algn="ctr"/>
                      <a:r>
                        <a:rPr lang="en-US" sz="1200" b="0" i="0" u="none" strike="noStrike" kern="1200" dirty="0">
                          <a:solidFill>
                            <a:srgbClr val="000000"/>
                          </a:solidFill>
                          <a:effectLst/>
                          <a:latin typeface="Aptos Narrow" panose="020B0004020202020204" pitchFamily="34" charset="0"/>
                          <a:ea typeface="+mn-ea"/>
                          <a:cs typeface="+mn-cs"/>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b="0" i="0" kern="1200" dirty="0">
                          <a:solidFill>
                            <a:schemeClr val="dk1"/>
                          </a:solidFill>
                          <a:effectLst/>
                          <a:latin typeface="Aptos Narrow" panose="020B0004020202020204" pitchFamily="34" charset="0"/>
                          <a:ea typeface="+mn-ea"/>
                          <a:cs typeface="+mn-cs"/>
                        </a:rPr>
                        <a:t>Supplemental IDR Required Interval Data Extract | COMS-457 | </a:t>
                      </a:r>
                      <a:r>
                        <a:rPr lang="en-US" sz="1200" b="0" i="0" kern="1200" dirty="0" err="1">
                          <a:solidFill>
                            <a:schemeClr val="dk1"/>
                          </a:solidFill>
                          <a:effectLst/>
                          <a:latin typeface="Aptos Narrow" panose="020B0004020202020204" pitchFamily="34" charset="0"/>
                          <a:ea typeface="+mn-ea"/>
                          <a:cs typeface="+mn-cs"/>
                        </a:rPr>
                        <a:t>Rpt</a:t>
                      </a:r>
                      <a:r>
                        <a:rPr lang="en-US" sz="1200" b="0" i="0" kern="1200" dirty="0">
                          <a:solidFill>
                            <a:schemeClr val="dk1"/>
                          </a:solidFill>
                          <a:effectLst/>
                          <a:latin typeface="Aptos Narrow" panose="020B0004020202020204" pitchFamily="34" charset="0"/>
                          <a:ea typeface="+mn-ea"/>
                          <a:cs typeface="+mn-cs"/>
                        </a:rPr>
                        <a:t> ID 1041</a:t>
                      </a:r>
                      <a:endParaRPr lang="en-US" sz="1200" b="0" i="0" u="none" strike="noStrike" kern="1200" dirty="0">
                        <a:solidFill>
                          <a:srgbClr val="000000"/>
                        </a:solidFill>
                        <a:effectLst/>
                        <a:latin typeface="Aptos Narrow" panose="020B00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buNone/>
                      </a:pPr>
                      <a:r>
                        <a:rPr lang="it-IT" sz="1200" dirty="0">
                          <a:effectLst/>
                          <a:latin typeface="Aptos Narrow" panose="020B0004020202020204" pitchFamily="34" charset="0"/>
                        </a:rPr>
                        <a:t>Fix implemented Off-Cycle 8/20/2026 to update Point in Time snapshot logic used to determine the operational timestamp of data records which was causing this extract to pull incomplete data sets. ERCOT will not rerun prior op days as this issue appears to have been occuring for several years. The only impact to MPs will be additional rows of data.</a:t>
                      </a:r>
                    </a:p>
                  </a:txBody>
                  <a:tcPr marL="95250" marR="9525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5358384"/>
                  </a:ext>
                </a:extLst>
              </a:tr>
              <a:tr h="3451354">
                <a:tc>
                  <a:txBody>
                    <a:bodyPr/>
                    <a:lstStyle/>
                    <a:p>
                      <a:pPr algn="ctr"/>
                      <a:r>
                        <a:rPr lang="en-US" sz="1200" b="0" i="0" u="none" strike="noStrike" kern="1200">
                          <a:solidFill>
                            <a:srgbClr val="000000"/>
                          </a:solidFill>
                          <a:effectLst/>
                          <a:latin typeface="Aptos Narrow" panose="020B0004020202020204" pitchFamily="34" charset="0"/>
                          <a:ea typeface="+mn-ea"/>
                          <a:cs typeface="+mn-cs"/>
                        </a:rPr>
                        <a:t>2</a:t>
                      </a:r>
                      <a:endParaRPr lang="en-US" sz="1200" b="0" i="0" u="none" strike="noStrike" kern="1200" dirty="0">
                        <a:solidFill>
                          <a:srgbClr val="000000"/>
                        </a:solidFill>
                        <a:effectLst/>
                        <a:latin typeface="Aptos Narrow" panose="020B00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b="0" i="0" kern="1200" dirty="0">
                          <a:solidFill>
                            <a:schemeClr val="dk1"/>
                          </a:solidFill>
                          <a:effectLst/>
                          <a:latin typeface="Aptos Narrow" panose="020B0004020202020204" pitchFamily="34" charset="0"/>
                          <a:ea typeface="+mn-ea"/>
                          <a:cs typeface="+mn-cs"/>
                        </a:rPr>
                        <a:t>Settlement extract posting schedule issues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kern="1200" dirty="0">
                          <a:solidFill>
                            <a:schemeClr val="dk1"/>
                          </a:solidFill>
                          <a:effectLst/>
                          <a:latin typeface="Aptos Narrow" panose="020B0004020202020204" pitchFamily="34" charset="0"/>
                          <a:ea typeface="+mn-ea"/>
                          <a:cs typeface="+mn-cs"/>
                        </a:rPr>
                        <a:t>While investigating the issues covered in </a:t>
                      </a:r>
                      <a:r>
                        <a:rPr lang="en-US" sz="1200" kern="1200" dirty="0">
                          <a:solidFill>
                            <a:schemeClr val="dk1"/>
                          </a:solidFill>
                          <a:effectLst/>
                          <a:latin typeface="Aptos Narrow" panose="020B0004020202020204" pitchFamily="34" charset="0"/>
                          <a:ea typeface="+mn-ea"/>
                          <a:cs typeface="+mn-cs"/>
                          <a:hlinkClick r:id="rId2">
                            <a:extLst>
                              <a:ext uri="{A12FA001-AC4F-418D-AE19-62706E023703}">
                                <ahyp:hlinkClr xmlns:ahyp="http://schemas.microsoft.com/office/drawing/2018/hyperlinkcolor" val="tx"/>
                              </a:ext>
                            </a:extLst>
                          </a:hlinkClick>
                        </a:rPr>
                        <a:t>M-B082026-01</a:t>
                      </a:r>
                      <a:r>
                        <a:rPr lang="en-US" sz="1200" kern="1200" dirty="0">
                          <a:solidFill>
                            <a:schemeClr val="dk1"/>
                          </a:solidFill>
                          <a:effectLst/>
                          <a:latin typeface="Aptos Narrow" panose="020B0004020202020204" pitchFamily="34" charset="0"/>
                          <a:ea typeface="+mn-ea"/>
                          <a:cs typeface="+mn-cs"/>
                        </a:rPr>
                        <a:t>, ERCOT identified a long-standing operational issue that occasionally affected extract generation, causing some postings to fall behind their delivery schedule. The extracts listed below were delayed by at least two extract runs.</a:t>
                      </a:r>
                      <a:br>
                        <a:rPr lang="en-US" sz="1200" kern="1200" dirty="0">
                          <a:solidFill>
                            <a:schemeClr val="dk1"/>
                          </a:solidFill>
                          <a:effectLst/>
                          <a:latin typeface="Aptos Narrow" panose="020B0004020202020204" pitchFamily="34" charset="0"/>
                          <a:ea typeface="+mn-ea"/>
                          <a:cs typeface="+mn-cs"/>
                        </a:rPr>
                      </a:br>
                      <a:br>
                        <a:rPr lang="en-US" sz="1200" kern="1200" dirty="0">
                          <a:solidFill>
                            <a:schemeClr val="dk1"/>
                          </a:solidFill>
                          <a:effectLst/>
                          <a:latin typeface="Aptos Narrow" panose="020B0004020202020204" pitchFamily="34" charset="0"/>
                          <a:ea typeface="+mn-ea"/>
                          <a:cs typeface="+mn-cs"/>
                        </a:rPr>
                      </a:br>
                      <a:r>
                        <a:rPr lang="en-US" sz="1200" kern="1200" dirty="0">
                          <a:solidFill>
                            <a:schemeClr val="dk1"/>
                          </a:solidFill>
                          <a:effectLst/>
                          <a:latin typeface="Aptos Narrow" panose="020B0004020202020204" pitchFamily="34" charset="0"/>
                          <a:ea typeface="+mn-ea"/>
                          <a:cs typeface="+mn-cs"/>
                        </a:rPr>
                        <a:t>ERCOT has corrected the issue and implemented additional monitoring to help identify and prevent similar delays going forward. To bring the affected extracts back to their required delivery schedule, ERCOT performed additional reruns. All impacted extracts have returned to their required  delivery timeframe</a:t>
                      </a:r>
                    </a:p>
                    <a:p>
                      <a:endParaRPr lang="en-US" sz="1200" kern="1200" dirty="0">
                        <a:solidFill>
                          <a:schemeClr val="dk1"/>
                        </a:solidFill>
                        <a:effectLst/>
                        <a:latin typeface="Aptos Narrow" panose="020B0004020202020204" pitchFamily="34" charset="0"/>
                        <a:ea typeface="+mn-ea"/>
                        <a:cs typeface="+mn-cs"/>
                      </a:endParaRPr>
                    </a:p>
                    <a:p>
                      <a:pPr marL="171450" lvl="0" indent="-171450">
                        <a:buFont typeface="Arial" panose="020B0604020202020204" pitchFamily="34" charset="0"/>
                        <a:buChar char="•"/>
                      </a:pPr>
                      <a:r>
                        <a:rPr lang="en-US" sz="1200" kern="1200" dirty="0">
                          <a:solidFill>
                            <a:schemeClr val="dk1"/>
                          </a:solidFill>
                          <a:effectLst/>
                          <a:latin typeface="Aptos Narrow" panose="020B0004020202020204" pitchFamily="34" charset="0"/>
                          <a:ea typeface="+mn-ea"/>
                          <a:cs typeface="+mn-cs"/>
                        </a:rPr>
                        <a:t>ESI ID Service History &amp; Usage Extract | ZP12-245 | </a:t>
                      </a:r>
                      <a:r>
                        <a:rPr lang="en-US" sz="1200" kern="1200" dirty="0" err="1">
                          <a:solidFill>
                            <a:schemeClr val="dk1"/>
                          </a:solidFill>
                          <a:effectLst/>
                          <a:latin typeface="Aptos Narrow" panose="020B0004020202020204" pitchFamily="34" charset="0"/>
                          <a:ea typeface="+mn-ea"/>
                          <a:cs typeface="+mn-cs"/>
                        </a:rPr>
                        <a:t>Rpt</a:t>
                      </a:r>
                      <a:r>
                        <a:rPr lang="en-US" sz="1200" kern="1200" dirty="0">
                          <a:solidFill>
                            <a:schemeClr val="dk1"/>
                          </a:solidFill>
                          <a:effectLst/>
                          <a:latin typeface="Aptos Narrow" panose="020B0004020202020204" pitchFamily="34" charset="0"/>
                          <a:ea typeface="+mn-ea"/>
                          <a:cs typeface="+mn-cs"/>
                        </a:rPr>
                        <a:t> ID 210</a:t>
                      </a:r>
                    </a:p>
                    <a:p>
                      <a:pPr marL="171450" lvl="0" indent="-171450">
                        <a:buFont typeface="Arial" panose="020B0604020202020204" pitchFamily="34" charset="0"/>
                        <a:buChar char="•"/>
                      </a:pPr>
                      <a:r>
                        <a:rPr lang="en-US" sz="1200" kern="1200" dirty="0">
                          <a:solidFill>
                            <a:schemeClr val="dk1"/>
                          </a:solidFill>
                          <a:effectLst/>
                          <a:latin typeface="Aptos Narrow" panose="020B0004020202020204" pitchFamily="34" charset="0"/>
                          <a:ea typeface="+mn-ea"/>
                          <a:cs typeface="+mn-cs"/>
                        </a:rPr>
                        <a:t>Supplemental AMS Interval Data Extract | COMS-456 | </a:t>
                      </a:r>
                      <a:r>
                        <a:rPr lang="en-US" sz="1200" kern="1200" dirty="0" err="1">
                          <a:solidFill>
                            <a:schemeClr val="dk1"/>
                          </a:solidFill>
                          <a:effectLst/>
                          <a:latin typeface="Aptos Narrow" panose="020B0004020202020204" pitchFamily="34" charset="0"/>
                          <a:ea typeface="+mn-ea"/>
                          <a:cs typeface="+mn-cs"/>
                        </a:rPr>
                        <a:t>Rpt</a:t>
                      </a:r>
                      <a:r>
                        <a:rPr lang="en-US" sz="1200" kern="1200" dirty="0">
                          <a:solidFill>
                            <a:schemeClr val="dk1"/>
                          </a:solidFill>
                          <a:effectLst/>
                          <a:latin typeface="Aptos Narrow" panose="020B0004020202020204" pitchFamily="34" charset="0"/>
                          <a:ea typeface="+mn-ea"/>
                          <a:cs typeface="+mn-cs"/>
                        </a:rPr>
                        <a:t> ID 1040</a:t>
                      </a:r>
                    </a:p>
                    <a:p>
                      <a:pPr marL="171450" lvl="0" indent="-171450">
                        <a:buFont typeface="Arial" panose="020B0604020202020204" pitchFamily="34" charset="0"/>
                        <a:buChar char="•"/>
                      </a:pPr>
                      <a:r>
                        <a:rPr lang="en-US" sz="1200" kern="1200" dirty="0">
                          <a:solidFill>
                            <a:schemeClr val="dk1"/>
                          </a:solidFill>
                          <a:effectLst/>
                          <a:latin typeface="Aptos Narrow" panose="020B0004020202020204" pitchFamily="34" charset="0"/>
                          <a:ea typeface="+mn-ea"/>
                          <a:cs typeface="+mn-cs"/>
                        </a:rPr>
                        <a:t>Supplemental IDR Required Interval Data Extract | COMS-457 | </a:t>
                      </a:r>
                      <a:r>
                        <a:rPr lang="en-US" sz="1200" kern="1200" dirty="0" err="1">
                          <a:solidFill>
                            <a:schemeClr val="dk1"/>
                          </a:solidFill>
                          <a:effectLst/>
                          <a:latin typeface="Aptos Narrow" panose="020B0004020202020204" pitchFamily="34" charset="0"/>
                          <a:ea typeface="+mn-ea"/>
                          <a:cs typeface="+mn-cs"/>
                        </a:rPr>
                        <a:t>Rpt</a:t>
                      </a:r>
                      <a:r>
                        <a:rPr lang="en-US" sz="1200" kern="1200" dirty="0">
                          <a:solidFill>
                            <a:schemeClr val="dk1"/>
                          </a:solidFill>
                          <a:effectLst/>
                          <a:latin typeface="Aptos Narrow" panose="020B0004020202020204" pitchFamily="34" charset="0"/>
                          <a:ea typeface="+mn-ea"/>
                          <a:cs typeface="+mn-cs"/>
                        </a:rPr>
                        <a:t> ID 1041</a:t>
                      </a:r>
                    </a:p>
                    <a:p>
                      <a:pPr marL="171450" lvl="0" indent="-171450">
                        <a:buFont typeface="Arial" panose="020B0604020202020204" pitchFamily="34" charset="0"/>
                        <a:buChar char="•"/>
                      </a:pPr>
                      <a:r>
                        <a:rPr lang="en-US" sz="1200" kern="1200" dirty="0">
                          <a:solidFill>
                            <a:schemeClr val="dk1"/>
                          </a:solidFill>
                          <a:effectLst/>
                          <a:latin typeface="Aptos Narrow" panose="020B0004020202020204" pitchFamily="34" charset="0"/>
                          <a:ea typeface="+mn-ea"/>
                          <a:cs typeface="+mn-cs"/>
                        </a:rPr>
                        <a:t>Recorder Extract | ZP11-489 | </a:t>
                      </a:r>
                      <a:r>
                        <a:rPr lang="en-US" sz="1200" kern="1200" dirty="0" err="1">
                          <a:solidFill>
                            <a:schemeClr val="dk1"/>
                          </a:solidFill>
                          <a:effectLst/>
                          <a:latin typeface="Aptos Narrow" panose="020B0004020202020204" pitchFamily="34" charset="0"/>
                          <a:ea typeface="+mn-ea"/>
                          <a:cs typeface="+mn-cs"/>
                        </a:rPr>
                        <a:t>Rpt</a:t>
                      </a:r>
                      <a:r>
                        <a:rPr lang="en-US" sz="1200" kern="1200" dirty="0">
                          <a:solidFill>
                            <a:schemeClr val="dk1"/>
                          </a:solidFill>
                          <a:effectLst/>
                          <a:latin typeface="Aptos Narrow" panose="020B0004020202020204" pitchFamily="34" charset="0"/>
                          <a:ea typeface="+mn-ea"/>
                          <a:cs typeface="+mn-cs"/>
                        </a:rPr>
                        <a:t> ID 232</a:t>
                      </a:r>
                    </a:p>
                    <a:p>
                      <a:pPr marL="171450" lvl="0" indent="-171450">
                        <a:buFont typeface="Arial" panose="020B0604020202020204" pitchFamily="34" charset="0"/>
                        <a:buChar char="•"/>
                      </a:pPr>
                      <a:r>
                        <a:rPr lang="en-US" sz="1200" kern="1200" dirty="0">
                          <a:solidFill>
                            <a:schemeClr val="dk1"/>
                          </a:solidFill>
                          <a:effectLst/>
                          <a:latin typeface="Aptos Narrow" panose="020B0004020202020204" pitchFamily="34" charset="0"/>
                          <a:ea typeface="+mn-ea"/>
                          <a:cs typeface="+mn-cs"/>
                        </a:rPr>
                        <a:t>Resource ID Extract | ZP11-532 | </a:t>
                      </a:r>
                      <a:r>
                        <a:rPr lang="en-US" sz="1200" kern="1200" dirty="0" err="1">
                          <a:solidFill>
                            <a:schemeClr val="dk1"/>
                          </a:solidFill>
                          <a:effectLst/>
                          <a:latin typeface="Aptos Narrow" panose="020B0004020202020204" pitchFamily="34" charset="0"/>
                          <a:ea typeface="+mn-ea"/>
                          <a:cs typeface="+mn-cs"/>
                        </a:rPr>
                        <a:t>Rpt</a:t>
                      </a:r>
                      <a:r>
                        <a:rPr lang="en-US" sz="1200" kern="1200" dirty="0">
                          <a:solidFill>
                            <a:schemeClr val="dk1"/>
                          </a:solidFill>
                          <a:effectLst/>
                          <a:latin typeface="Aptos Narrow" panose="020B0004020202020204" pitchFamily="34" charset="0"/>
                          <a:ea typeface="+mn-ea"/>
                          <a:cs typeface="+mn-cs"/>
                        </a:rPr>
                        <a:t> ID 231 </a:t>
                      </a:r>
                    </a:p>
                    <a:p>
                      <a:pPr lvl="0"/>
                      <a:endParaRPr lang="en-US" sz="1200" kern="1200" dirty="0">
                        <a:solidFill>
                          <a:schemeClr val="dk1"/>
                        </a:solidFill>
                        <a:effectLst/>
                        <a:latin typeface="Aptos Narrow" panose="020B0004020202020204" pitchFamily="34" charset="0"/>
                        <a:ea typeface="+mn-ea"/>
                        <a:cs typeface="+mn-cs"/>
                      </a:endParaRPr>
                    </a:p>
                    <a:p>
                      <a:r>
                        <a:rPr lang="en-US" sz="1200" kern="1200" dirty="0">
                          <a:solidFill>
                            <a:schemeClr val="dk1"/>
                          </a:solidFill>
                          <a:effectLst/>
                          <a:latin typeface="Aptos Narrow" panose="020B0004020202020204" pitchFamily="34" charset="0"/>
                          <a:ea typeface="+mn-ea"/>
                          <a:cs typeface="+mn-cs"/>
                        </a:rPr>
                        <a:t>ACTION REQUIRED: Market Participants will see the additional extracts posted in their associated folders on the Market Information System (MIS). The filenames will end with Rerun1, Rerun2, or Rerun3, depending on the number of reruns required. Market Participants should download and process the rerun files in sequential order, beginning with Rerun1, followed by Rerun2, and then Rerun3, if applicable.</a:t>
                      </a:r>
                    </a:p>
                    <a:p>
                      <a:pPr algn="l" fontAlgn="t">
                        <a:buNone/>
                      </a:pPr>
                      <a:endParaRPr lang="it-IT" sz="1200" kern="1200" dirty="0">
                        <a:solidFill>
                          <a:schemeClr val="dk1"/>
                        </a:solidFill>
                        <a:effectLst/>
                        <a:latin typeface="Aptos Narrow" panose="020B0004020202020204" pitchFamily="34" charset="0"/>
                        <a:ea typeface="+mn-ea"/>
                        <a:cs typeface="+mn-cs"/>
                      </a:endParaRPr>
                    </a:p>
                  </a:txBody>
                  <a:tcPr marL="95250" marR="9525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4457422"/>
                  </a:ext>
                </a:extLst>
              </a:tr>
              <a:tr h="1059704">
                <a:tc>
                  <a:txBody>
                    <a:bodyPr/>
                    <a:lstStyle/>
                    <a:p>
                      <a:pPr algn="ctr"/>
                      <a:r>
                        <a:rPr lang="en-US" sz="1200" b="0" i="0" u="none" strike="noStrike" kern="1200" dirty="0">
                          <a:solidFill>
                            <a:srgbClr val="000000"/>
                          </a:solidFill>
                          <a:effectLst/>
                          <a:latin typeface="Aptos Narrow" panose="020B0004020202020204" pitchFamily="34" charset="0"/>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b="0" i="0" kern="1200" dirty="0">
                          <a:solidFill>
                            <a:schemeClr val="dk1"/>
                          </a:solidFill>
                          <a:effectLst/>
                          <a:latin typeface="Aptos Narrow" panose="020B0004020202020204" pitchFamily="34" charset="0"/>
                          <a:ea typeface="+mn-ea"/>
                          <a:cs typeface="+mn-cs"/>
                        </a:rPr>
                        <a:t>Additional RID Extract Issues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buNone/>
                      </a:pPr>
                      <a:r>
                        <a:rPr lang="it-IT" sz="1200" kern="1200" dirty="0">
                          <a:solidFill>
                            <a:schemeClr val="dk1"/>
                          </a:solidFill>
                          <a:effectLst/>
                          <a:latin typeface="Aptos Narrow" panose="020B0004020202020204" pitchFamily="34" charset="0"/>
                          <a:ea typeface="+mn-ea"/>
                          <a:cs typeface="+mn-cs"/>
                        </a:rPr>
                        <a:t>While investigating the above extract issues, ERCOT has discovered a few potential issues with the Resource ID Extract. One was resolved with the above fix where there were duplicate records sometimes seen. The other is related to a backend table that maps ownership records. A workaround has been enacted until a permenant solution can be implemented.</a:t>
                      </a:r>
                    </a:p>
                  </a:txBody>
                  <a:tcPr marL="95250" marR="95250" marT="47625" marB="476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892911"/>
                  </a:ext>
                </a:extLst>
              </a:tr>
            </a:tbl>
          </a:graphicData>
        </a:graphic>
      </p:graphicFrame>
    </p:spTree>
    <p:extLst>
      <p:ext uri="{BB962C8B-B14F-4D97-AF65-F5344CB8AC3E}">
        <p14:creationId xmlns:p14="http://schemas.microsoft.com/office/powerpoint/2010/main" val="187663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2F829-90C2-AEE3-3378-FCAE48C728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9BDCC7-0143-495B-DCBB-CD68D09B91A2}"/>
              </a:ext>
            </a:extLst>
          </p:cNvPr>
          <p:cNvSpPr>
            <a:spLocks noGrp="1"/>
          </p:cNvSpPr>
          <p:nvPr>
            <p:ph type="title"/>
          </p:nvPr>
        </p:nvSpPr>
        <p:spPr>
          <a:xfrm>
            <a:off x="1257300" y="457200"/>
            <a:ext cx="10401300" cy="626533"/>
          </a:xfrm>
        </p:spPr>
        <p:txBody>
          <a:bodyPr/>
          <a:lstStyle/>
          <a:p>
            <a:r>
              <a:rPr lang="en-US" dirty="0"/>
              <a:t>Release Summary of Product Changes </a:t>
            </a:r>
          </a:p>
        </p:txBody>
      </p:sp>
      <p:sp>
        <p:nvSpPr>
          <p:cNvPr id="4" name="Slide Number Placeholder 3">
            <a:extLst>
              <a:ext uri="{FF2B5EF4-FFF2-40B4-BE49-F238E27FC236}">
                <a16:creationId xmlns:a16="http://schemas.microsoft.com/office/drawing/2014/main" id="{6458B489-6489-7EDE-3D19-06E72D1C0914}"/>
              </a:ext>
            </a:extLst>
          </p:cNvPr>
          <p:cNvSpPr>
            <a:spLocks noGrp="1"/>
          </p:cNvSpPr>
          <p:nvPr>
            <p:ph type="sldNum" sz="quarter" idx="12"/>
          </p:nvPr>
        </p:nvSpPr>
        <p:spPr/>
        <p:txBody>
          <a:bodyPr/>
          <a:lstStyle/>
          <a:p>
            <a:fld id="{BCDE79FB-97BA-492B-8D57-F1373F9ADA95}" type="slidenum">
              <a:rPr lang="en-US" smtClean="0"/>
              <a:t>3</a:t>
            </a:fld>
            <a:endParaRPr lang="en-US"/>
          </a:p>
        </p:txBody>
      </p:sp>
      <p:graphicFrame>
        <p:nvGraphicFramePr>
          <p:cNvPr id="5" name="Table 4">
            <a:extLst>
              <a:ext uri="{FF2B5EF4-FFF2-40B4-BE49-F238E27FC236}">
                <a16:creationId xmlns:a16="http://schemas.microsoft.com/office/drawing/2014/main" id="{2D7CE8CF-746E-1707-C02C-3E8F614626C7}"/>
              </a:ext>
            </a:extLst>
          </p:cNvPr>
          <p:cNvGraphicFramePr>
            <a:graphicFrameLocks noGrp="1"/>
          </p:cNvGraphicFramePr>
          <p:nvPr>
            <p:extLst>
              <p:ext uri="{D42A27DB-BD31-4B8C-83A1-F6EECF244321}">
                <p14:modId xmlns:p14="http://schemas.microsoft.com/office/powerpoint/2010/main" val="3937811205"/>
              </p:ext>
            </p:extLst>
          </p:nvPr>
        </p:nvGraphicFramePr>
        <p:xfrm>
          <a:off x="224367" y="926419"/>
          <a:ext cx="11743266" cy="5431331"/>
        </p:xfrm>
        <a:graphic>
          <a:graphicData uri="http://schemas.openxmlformats.org/drawingml/2006/table">
            <a:tbl>
              <a:tblPr firstRow="1" bandRow="1">
                <a:tableStyleId>{B301B821-A1FF-4177-AEE7-76D212191A09}</a:tableStyleId>
              </a:tblPr>
              <a:tblGrid>
                <a:gridCol w="795866">
                  <a:extLst>
                    <a:ext uri="{9D8B030D-6E8A-4147-A177-3AD203B41FA5}">
                      <a16:colId xmlns:a16="http://schemas.microsoft.com/office/drawing/2014/main" val="1137848847"/>
                    </a:ext>
                  </a:extLst>
                </a:gridCol>
                <a:gridCol w="2438400">
                  <a:extLst>
                    <a:ext uri="{9D8B030D-6E8A-4147-A177-3AD203B41FA5}">
                      <a16:colId xmlns:a16="http://schemas.microsoft.com/office/drawing/2014/main" val="2921331168"/>
                    </a:ext>
                  </a:extLst>
                </a:gridCol>
                <a:gridCol w="8509000">
                  <a:extLst>
                    <a:ext uri="{9D8B030D-6E8A-4147-A177-3AD203B41FA5}">
                      <a16:colId xmlns:a16="http://schemas.microsoft.com/office/drawing/2014/main" val="2738300016"/>
                    </a:ext>
                  </a:extLst>
                </a:gridCol>
              </a:tblGrid>
              <a:tr h="767891">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Summary of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Change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4502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fontAlgn="b">
                        <a:buNone/>
                      </a:pPr>
                      <a:r>
                        <a:rPr lang="en-US" sz="1200" b="0" kern="1200" dirty="0">
                          <a:solidFill>
                            <a:schemeClr val="tx1"/>
                          </a:solidFill>
                          <a:latin typeface="Aptos Narrow" panose="020B0004020202020204" pitchFamily="34" charset="0"/>
                          <a:ea typeface="+mn-ea"/>
                          <a:cs typeface="+mn-cs"/>
                        </a:rPr>
                        <a:t>CDR Report Changes in support of NPRR1198</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u="none" strike="noStrike" kern="1200" dirty="0">
                          <a:solidFill>
                            <a:schemeClr val="tx1"/>
                          </a:solidFill>
                          <a:effectLst/>
                          <a:latin typeface="Aptos Narrow" panose="020B0004020202020204" pitchFamily="34" charset="0"/>
                          <a:ea typeface="+mn-ea"/>
                          <a:cs typeface="+mn-cs"/>
                        </a:rPr>
                        <a:t>Consolidated Transmission Outages Report | NP3-157-CD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13446</a:t>
                      </a:r>
                    </a:p>
                    <a:p>
                      <a:pPr marL="171450" indent="-171450" algn="l" fontAlgn="b">
                        <a:buFont typeface="Arial" panose="020B0604020202020204" pitchFamily="34" charset="0"/>
                        <a:buChar char="•"/>
                      </a:pPr>
                      <a:r>
                        <a:rPr lang="en-US" sz="1200" u="none" strike="noStrike" kern="1200" dirty="0">
                          <a:solidFill>
                            <a:schemeClr val="tx1"/>
                          </a:solidFill>
                          <a:effectLst/>
                          <a:latin typeface="Aptos Narrow" panose="020B0004020202020204" pitchFamily="34" charset="0"/>
                          <a:ea typeface="+mn-ea"/>
                          <a:cs typeface="+mn-cs"/>
                        </a:rPr>
                        <a:t>Addition of a new ‘EAP Flag’ to be added to the report output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728379"/>
                  </a:ext>
                </a:extLst>
              </a:tr>
              <a:tr h="135076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kern="1200" dirty="0">
                          <a:solidFill>
                            <a:schemeClr val="tx1"/>
                          </a:solidFill>
                          <a:latin typeface="Aptos Narrow" panose="020B0004020202020204" pitchFamily="34" charset="0"/>
                          <a:ea typeface="+mn-ea"/>
                          <a:cs typeface="+mn-cs"/>
                        </a:rPr>
                        <a:t>CDR Report Changes in support of GTC changes</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fontAlgn="b">
                        <a:buFont typeface="Arial" panose="020B0604020202020204" pitchFamily="34" charset="0"/>
                        <a:buNone/>
                      </a:pPr>
                      <a:r>
                        <a:rPr lang="en-US" sz="1200" u="none" strike="noStrike" kern="1200" dirty="0">
                          <a:solidFill>
                            <a:schemeClr val="tx1"/>
                          </a:solidFill>
                          <a:effectLst/>
                          <a:latin typeface="Aptos Narrow" panose="020B0004020202020204" pitchFamily="34" charset="0"/>
                          <a:ea typeface="+mn-ea"/>
                          <a:cs typeface="+mn-cs"/>
                        </a:rPr>
                        <a:t>NSA Active Constraints | NP6-6-CD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12305</a:t>
                      </a:r>
                    </a:p>
                    <a:p>
                      <a:pPr marL="0" indent="0" algn="l" fontAlgn="b">
                        <a:buFont typeface="Arial" panose="020B0604020202020204" pitchFamily="34" charset="0"/>
                        <a:buNone/>
                      </a:pPr>
                      <a:r>
                        <a:rPr lang="en-US" sz="1200" u="none" strike="noStrike" kern="1200" dirty="0">
                          <a:solidFill>
                            <a:schemeClr val="tx1"/>
                          </a:solidFill>
                          <a:effectLst/>
                          <a:latin typeface="Aptos Narrow" panose="020B0004020202020204" pitchFamily="34" charset="0"/>
                          <a:ea typeface="+mn-ea"/>
                          <a:cs typeface="+mn-cs"/>
                        </a:rPr>
                        <a:t>NSA Inactive Constraints | NP5-911-CD | 12345</a:t>
                      </a:r>
                    </a:p>
                    <a:p>
                      <a:pPr marL="0" indent="0" algn="l" fontAlgn="b">
                        <a:buFont typeface="Arial" panose="020B0604020202020204" pitchFamily="34" charset="0"/>
                        <a:buNone/>
                      </a:pPr>
                      <a:endParaRPr lang="en-US" sz="1200" u="none" strike="noStrike" kern="1200" dirty="0">
                        <a:solidFill>
                          <a:schemeClr val="tx1"/>
                        </a:solidFill>
                        <a:effectLst/>
                        <a:latin typeface="Aptos Narrow" panose="020B0004020202020204" pitchFamily="34" charset="0"/>
                        <a:ea typeface="+mn-ea"/>
                        <a:cs typeface="+mn-cs"/>
                      </a:endParaRP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Aptos Narrow" panose="020B0004020202020204" pitchFamily="34" charset="0"/>
                          <a:ea typeface="+mn-ea"/>
                          <a:cs typeface="+mn-cs"/>
                        </a:rPr>
                        <a:t>Addition of a new ‘Bi Direction GTC Flag’ to be added to the report output indicating GTCs that are monitored in both directions</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Aptos Narrow" panose="020B0004020202020204" pitchFamily="34" charset="0"/>
                          <a:ea typeface="+mn-ea"/>
                          <a:cs typeface="+mn-cs"/>
                        </a:rPr>
                        <a:t>Reverse flow data in these reports will be reflected with the new flag only</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Aptos Narrow" panose="020B0004020202020204" pitchFamily="34" charset="0"/>
                          <a:ea typeface="+mn-ea"/>
                          <a:cs typeface="+mn-cs"/>
                        </a:rPr>
                        <a:t>Additionally, reports containing constraint, shift factor or shadow price data from SCED, DAM and RUC processes will reflect a new row for reverse flow constraints designated with an appended -R in the constraint name column.</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Aptos Narrow" panose="020B0004020202020204" pitchFamily="34" charset="0"/>
                          <a:ea typeface="+mn-ea"/>
                          <a:cs typeface="+mn-cs"/>
                        </a:rPr>
                        <a:t>The new ‘</a:t>
                      </a:r>
                      <a:r>
                        <a:rPr lang="en-US" sz="1200" u="none" strike="noStrike" kern="1200" dirty="0" err="1">
                          <a:solidFill>
                            <a:schemeClr val="tx1"/>
                          </a:solidFill>
                          <a:effectLst/>
                          <a:latin typeface="Aptos Narrow" panose="020B0004020202020204" pitchFamily="34" charset="0"/>
                          <a:ea typeface="+mn-ea"/>
                          <a:cs typeface="+mn-cs"/>
                        </a:rPr>
                        <a:t>BiDirectGTC_Flag</a:t>
                      </a:r>
                      <a:r>
                        <a:rPr lang="en-US" sz="1200" u="none" strike="noStrike" kern="1200" dirty="0">
                          <a:solidFill>
                            <a:schemeClr val="tx1"/>
                          </a:solidFill>
                          <a:effectLst/>
                          <a:latin typeface="Aptos Narrow" panose="020B0004020202020204" pitchFamily="34" charset="0"/>
                          <a:ea typeface="+mn-ea"/>
                          <a:cs typeface="+mn-cs"/>
                        </a:rPr>
                        <a:t>’ will contain the following output values:</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T: True for Bi-Directional</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F: False for one directional or current GTCs</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N: Not Applicable</a:t>
                      </a:r>
                    </a:p>
                    <a:p>
                      <a:pPr marL="628650" marR="0" lvl="1"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endParaRPr lang="en-US" sz="1200" dirty="0">
                        <a:effectLst/>
                      </a:endParaRP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dirty="0">
                          <a:effectLst/>
                        </a:rPr>
                        <a:t>**Additional GTC Report Discussion for non-CDR reports at the end of this update. Please see the August TWG update for GTCs (Slide #8) for specific example and additional information. Also, the updated GTC Methodology document | NP3-770-M | </a:t>
                      </a:r>
                      <a:r>
                        <a:rPr lang="en-US" sz="1200" dirty="0" err="1">
                          <a:effectLst/>
                        </a:rPr>
                        <a:t>Rpt</a:t>
                      </a:r>
                      <a:r>
                        <a:rPr lang="en-US" sz="1200" dirty="0">
                          <a:effectLst/>
                        </a:rPr>
                        <a:t> ID 11425 posted to the MIS Secure.</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200" dirty="0">
                        <a:effectLst/>
                      </a:endParaRP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dirty="0">
                          <a:effectLst/>
                        </a:rPr>
                        <a:t>Generic Transmission Limits | NP3-766-M | </a:t>
                      </a:r>
                      <a:r>
                        <a:rPr lang="en-US" sz="1200" dirty="0" err="1">
                          <a:effectLst/>
                        </a:rPr>
                        <a:t>Rpt</a:t>
                      </a:r>
                      <a:r>
                        <a:rPr lang="en-US" sz="1200" dirty="0">
                          <a:effectLst/>
                        </a:rPr>
                        <a:t> ID 11424 available on the MIS Secure will include column header modifications to clearly annotate “Bi-directional” following the GTC name to imply the interface limits will be applied in both positive and negative flow direction. </a:t>
                      </a:r>
                      <a:endParaRPr lang="en-US" sz="1200" u="none" strike="noStrike" kern="1200" dirty="0">
                        <a:solidFill>
                          <a:schemeClr val="tx1"/>
                        </a:solidFill>
                        <a:effectLst/>
                        <a:latin typeface="Aptos Narrow" panose="020B00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7027708"/>
                  </a:ext>
                </a:extLst>
              </a:tr>
              <a:tr h="6303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kern="1200" dirty="0">
                          <a:solidFill>
                            <a:schemeClr val="dk1"/>
                          </a:solidFill>
                          <a:effectLst/>
                          <a:latin typeface="Aptos Narrow" panose="020B0004020202020204" pitchFamily="34" charset="0"/>
                          <a:ea typeface="+mn-ea"/>
                          <a:cs typeface="+mn-cs"/>
                        </a:rPr>
                        <a:t>CDR Report Changes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The following reports contain extra spaces in columns or rows that will be removed:</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200" u="none" strike="noStrike" kern="1200" dirty="0">
                        <a:solidFill>
                          <a:schemeClr val="tx1"/>
                        </a:solidFill>
                        <a:effectLst/>
                        <a:latin typeface="Aptos Narrow" panose="020B0004020202020204" pitchFamily="34" charset="0"/>
                        <a:ea typeface="+mn-ea"/>
                        <a:cs typeface="+mn-cs"/>
                      </a:endParaRP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Weekly RUC Active and Binding Transmission Constraints | NP5-753-CD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380138"/>
                  </a:ext>
                </a:extLst>
              </a:tr>
            </a:tbl>
          </a:graphicData>
        </a:graphic>
      </p:graphicFrame>
    </p:spTree>
    <p:extLst>
      <p:ext uri="{BB962C8B-B14F-4D97-AF65-F5344CB8AC3E}">
        <p14:creationId xmlns:p14="http://schemas.microsoft.com/office/powerpoint/2010/main" val="2460570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7F834-B0DB-E6B6-1F28-85C59EAD7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CA36F-C2EC-3007-533B-6FB07ACA7565}"/>
              </a:ext>
            </a:extLst>
          </p:cNvPr>
          <p:cNvSpPr>
            <a:spLocks noGrp="1"/>
          </p:cNvSpPr>
          <p:nvPr>
            <p:ph type="title"/>
          </p:nvPr>
        </p:nvSpPr>
        <p:spPr>
          <a:xfrm>
            <a:off x="1257300" y="457200"/>
            <a:ext cx="10401300" cy="626533"/>
          </a:xfrm>
        </p:spPr>
        <p:txBody>
          <a:bodyPr/>
          <a:lstStyle/>
          <a:p>
            <a:r>
              <a:rPr lang="en-US" dirty="0"/>
              <a:t>Release Summary of Product Changes </a:t>
            </a:r>
          </a:p>
        </p:txBody>
      </p:sp>
      <p:sp>
        <p:nvSpPr>
          <p:cNvPr id="4" name="Slide Number Placeholder 3">
            <a:extLst>
              <a:ext uri="{FF2B5EF4-FFF2-40B4-BE49-F238E27FC236}">
                <a16:creationId xmlns:a16="http://schemas.microsoft.com/office/drawing/2014/main" id="{EB2FCAE8-8B60-6097-2BA7-462A206465E2}"/>
              </a:ext>
            </a:extLst>
          </p:cNvPr>
          <p:cNvSpPr>
            <a:spLocks noGrp="1"/>
          </p:cNvSpPr>
          <p:nvPr>
            <p:ph type="sldNum" sz="quarter" idx="12"/>
          </p:nvPr>
        </p:nvSpPr>
        <p:spPr/>
        <p:txBody>
          <a:bodyPr/>
          <a:lstStyle/>
          <a:p>
            <a:fld id="{BCDE79FB-97BA-492B-8D57-F1373F9ADA95}" type="slidenum">
              <a:rPr lang="en-US" smtClean="0"/>
              <a:t>4</a:t>
            </a:fld>
            <a:endParaRPr lang="en-US"/>
          </a:p>
        </p:txBody>
      </p:sp>
      <p:graphicFrame>
        <p:nvGraphicFramePr>
          <p:cNvPr id="5" name="Table 4">
            <a:extLst>
              <a:ext uri="{FF2B5EF4-FFF2-40B4-BE49-F238E27FC236}">
                <a16:creationId xmlns:a16="http://schemas.microsoft.com/office/drawing/2014/main" id="{9AA8F14F-FCCD-0E6D-909A-AC34FB48A599}"/>
              </a:ext>
            </a:extLst>
          </p:cNvPr>
          <p:cNvGraphicFramePr>
            <a:graphicFrameLocks noGrp="1"/>
          </p:cNvGraphicFramePr>
          <p:nvPr>
            <p:extLst>
              <p:ext uri="{D42A27DB-BD31-4B8C-83A1-F6EECF244321}">
                <p14:modId xmlns:p14="http://schemas.microsoft.com/office/powerpoint/2010/main" val="3124105739"/>
              </p:ext>
            </p:extLst>
          </p:nvPr>
        </p:nvGraphicFramePr>
        <p:xfrm>
          <a:off x="224367" y="926420"/>
          <a:ext cx="11743266" cy="5107412"/>
        </p:xfrm>
        <a:graphic>
          <a:graphicData uri="http://schemas.openxmlformats.org/drawingml/2006/table">
            <a:tbl>
              <a:tblPr firstRow="1" bandRow="1">
                <a:tableStyleId>{B301B821-A1FF-4177-AEE7-76D212191A09}</a:tableStyleId>
              </a:tblPr>
              <a:tblGrid>
                <a:gridCol w="795866">
                  <a:extLst>
                    <a:ext uri="{9D8B030D-6E8A-4147-A177-3AD203B41FA5}">
                      <a16:colId xmlns:a16="http://schemas.microsoft.com/office/drawing/2014/main" val="1137848847"/>
                    </a:ext>
                  </a:extLst>
                </a:gridCol>
                <a:gridCol w="2438400">
                  <a:extLst>
                    <a:ext uri="{9D8B030D-6E8A-4147-A177-3AD203B41FA5}">
                      <a16:colId xmlns:a16="http://schemas.microsoft.com/office/drawing/2014/main" val="2921331168"/>
                    </a:ext>
                  </a:extLst>
                </a:gridCol>
                <a:gridCol w="8509000">
                  <a:extLst>
                    <a:ext uri="{9D8B030D-6E8A-4147-A177-3AD203B41FA5}">
                      <a16:colId xmlns:a16="http://schemas.microsoft.com/office/drawing/2014/main" val="2738300016"/>
                    </a:ext>
                  </a:extLst>
                </a:gridCol>
              </a:tblGrid>
              <a:tr h="664942">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Summary of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Change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18211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ptos Narrow" panose="020B0004020202020204" pitchFamily="34" charset="0"/>
                        </a:rPr>
                        <a:t>Additional public products to be added or backfilled within the ERCOT Public Data Portal</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The following data products will be added to the ERCOT Data Portal for public API access:</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endParaRPr lang="en-US" sz="1200" u="none" strike="noStrike" kern="1200" dirty="0">
                        <a:solidFill>
                          <a:schemeClr val="tx1"/>
                        </a:solidFill>
                        <a:effectLst/>
                        <a:latin typeface="Aptos Narrow" panose="020B0004020202020204" pitchFamily="34" charset="0"/>
                        <a:ea typeface="+mn-ea"/>
                        <a:cs typeface="+mn-cs"/>
                      </a:endParaRP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Weekly RUC Active and Binding Transmission Constraints | NP5-753-CD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12337</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Summary Report of HDL and LDL | NP6-915-CD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13081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Hourly System-Wide and Regional Solar Forecasts by Model | NP4-443-CD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21811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Intra-Hour Wind Power Forecast By Geographical Region | NP4-751-CD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16554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Intra-Hour Solar Power Forecast by Geographical Region | NP4-752-CD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21812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System-Wide Demand | NP6-235-CD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12340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Real-Time Price for SOG | NP6-326-CD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21115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Hourly Balancing Authority Operations Report | EIA-930-CD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13457 </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Hourly RUC Active and Binding Transmission Constraints | NP5-755-CD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12336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728379"/>
                  </a:ext>
                </a:extLst>
              </a:tr>
              <a:tr h="1169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ptos Narrow" panose="020B0004020202020204" pitchFamily="34" charset="0"/>
                        </a:rPr>
                        <a:t>Disclosure Report Changes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fontAlgn="b">
                        <a:buFont typeface="Arial" panose="020B0604020202020204" pitchFamily="34" charset="0"/>
                        <a:buNone/>
                      </a:pPr>
                      <a:r>
                        <a:rPr lang="en-US" sz="1200" u="none" strike="noStrike" kern="1200" dirty="0">
                          <a:solidFill>
                            <a:schemeClr val="tx1"/>
                          </a:solidFill>
                          <a:effectLst/>
                          <a:latin typeface="Aptos Narrow" panose="020B0004020202020204" pitchFamily="34" charset="0"/>
                          <a:ea typeface="+mn-ea"/>
                          <a:cs typeface="+mn-cs"/>
                        </a:rPr>
                        <a:t>An incorrectly applied filter for ECRS and RRS was resulting in awards for those AS Types missing from the 60-Day DAM AS Only Awards output file provided in the 60-Day DAM Disclosure Report | NP3-966-ER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13051. This change was implemented off-cycle on 10/15/2026 for report postings 10/16/2026 forward.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7027708"/>
                  </a:ext>
                </a:extLst>
              </a:tr>
              <a:tr h="1169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strike="sngStrike" baseline="0" dirty="0">
                          <a:solidFill>
                            <a:srgbClr val="FF0000"/>
                          </a:solidFill>
                          <a:effectLst/>
                          <a:latin typeface="Aptos Narrow" panose="020B00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i="0" u="none" strike="sngStrike" baseline="0" dirty="0">
                          <a:solidFill>
                            <a:srgbClr val="FF0000"/>
                          </a:solidFill>
                          <a:effectLst/>
                          <a:latin typeface="Aptos Narrow" panose="020B0004020202020204" pitchFamily="34" charset="0"/>
                        </a:rPr>
                        <a:t>Supply &amp; Demand Dashboard | </a:t>
                      </a:r>
                      <a:r>
                        <a:rPr lang="en-US" sz="1200" u="none" strike="sngStrike" kern="1200" baseline="0" dirty="0">
                          <a:solidFill>
                            <a:srgbClr val="FF0000"/>
                          </a:solidFill>
                          <a:effectLst/>
                          <a:latin typeface="Aptos Narrow" panose="020B0004020202020204" pitchFamily="34" charset="0"/>
                          <a:ea typeface="+mn-ea"/>
                          <a:cs typeface="+mn-cs"/>
                        </a:rPr>
                        <a:t>GEN-530-UI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sngStrike" kern="1200" baseline="0" dirty="0">
                          <a:solidFill>
                            <a:srgbClr val="FF0000"/>
                          </a:solidFill>
                          <a:effectLst/>
                          <a:latin typeface="Aptos Narrow" panose="020B0004020202020204" pitchFamily="34" charset="0"/>
                          <a:ea typeface="+mn-ea"/>
                          <a:cs typeface="+mn-cs"/>
                        </a:rPr>
                        <a:t>On the existing Supply and Demand dashboard, add an additional stacked area graph view within the Committed Capacity values to show the categories of ESR, Solar, and Wind Resource.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6588014"/>
                  </a:ext>
                </a:extLst>
              </a:tr>
            </a:tbl>
          </a:graphicData>
        </a:graphic>
      </p:graphicFrame>
    </p:spTree>
    <p:extLst>
      <p:ext uri="{BB962C8B-B14F-4D97-AF65-F5344CB8AC3E}">
        <p14:creationId xmlns:p14="http://schemas.microsoft.com/office/powerpoint/2010/main" val="1624530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C1111-C5F7-3C01-6644-AC37D673C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BBF71-F309-5B7D-F90B-69A5BEADADB6}"/>
              </a:ext>
            </a:extLst>
          </p:cNvPr>
          <p:cNvSpPr>
            <a:spLocks noGrp="1"/>
          </p:cNvSpPr>
          <p:nvPr>
            <p:ph type="title"/>
          </p:nvPr>
        </p:nvSpPr>
        <p:spPr>
          <a:xfrm>
            <a:off x="1257300" y="457200"/>
            <a:ext cx="10401300" cy="626533"/>
          </a:xfrm>
        </p:spPr>
        <p:txBody>
          <a:bodyPr/>
          <a:lstStyle/>
          <a:p>
            <a:r>
              <a:rPr lang="en-US" dirty="0"/>
              <a:t>Release Summary of Product Changes </a:t>
            </a:r>
          </a:p>
        </p:txBody>
      </p:sp>
      <p:sp>
        <p:nvSpPr>
          <p:cNvPr id="4" name="Slide Number Placeholder 3">
            <a:extLst>
              <a:ext uri="{FF2B5EF4-FFF2-40B4-BE49-F238E27FC236}">
                <a16:creationId xmlns:a16="http://schemas.microsoft.com/office/drawing/2014/main" id="{E995AEB0-6DCF-BA96-2AA8-F53CD068D45C}"/>
              </a:ext>
            </a:extLst>
          </p:cNvPr>
          <p:cNvSpPr>
            <a:spLocks noGrp="1"/>
          </p:cNvSpPr>
          <p:nvPr>
            <p:ph type="sldNum" sz="quarter" idx="12"/>
          </p:nvPr>
        </p:nvSpPr>
        <p:spPr/>
        <p:txBody>
          <a:bodyPr/>
          <a:lstStyle/>
          <a:p>
            <a:fld id="{BCDE79FB-97BA-492B-8D57-F1373F9ADA95}" type="slidenum">
              <a:rPr lang="en-US" smtClean="0"/>
              <a:t>5</a:t>
            </a:fld>
            <a:endParaRPr lang="en-US"/>
          </a:p>
        </p:txBody>
      </p:sp>
      <p:graphicFrame>
        <p:nvGraphicFramePr>
          <p:cNvPr id="5" name="Table 4">
            <a:extLst>
              <a:ext uri="{FF2B5EF4-FFF2-40B4-BE49-F238E27FC236}">
                <a16:creationId xmlns:a16="http://schemas.microsoft.com/office/drawing/2014/main" id="{16185609-2372-D8CA-76CC-D74E2FC118DF}"/>
              </a:ext>
            </a:extLst>
          </p:cNvPr>
          <p:cNvGraphicFramePr>
            <a:graphicFrameLocks noGrp="1"/>
          </p:cNvGraphicFramePr>
          <p:nvPr>
            <p:extLst>
              <p:ext uri="{D42A27DB-BD31-4B8C-83A1-F6EECF244321}">
                <p14:modId xmlns:p14="http://schemas.microsoft.com/office/powerpoint/2010/main" val="3717267321"/>
              </p:ext>
            </p:extLst>
          </p:nvPr>
        </p:nvGraphicFramePr>
        <p:xfrm>
          <a:off x="224367" y="1083733"/>
          <a:ext cx="11743266" cy="1865171"/>
        </p:xfrm>
        <a:graphic>
          <a:graphicData uri="http://schemas.openxmlformats.org/drawingml/2006/table">
            <a:tbl>
              <a:tblPr firstRow="1" bandRow="1">
                <a:tableStyleId>{B301B821-A1FF-4177-AEE7-76D212191A09}</a:tableStyleId>
              </a:tblPr>
              <a:tblGrid>
                <a:gridCol w="795866">
                  <a:extLst>
                    <a:ext uri="{9D8B030D-6E8A-4147-A177-3AD203B41FA5}">
                      <a16:colId xmlns:a16="http://schemas.microsoft.com/office/drawing/2014/main" val="1137848847"/>
                    </a:ext>
                  </a:extLst>
                </a:gridCol>
                <a:gridCol w="2438400">
                  <a:extLst>
                    <a:ext uri="{9D8B030D-6E8A-4147-A177-3AD203B41FA5}">
                      <a16:colId xmlns:a16="http://schemas.microsoft.com/office/drawing/2014/main" val="2921331168"/>
                    </a:ext>
                  </a:extLst>
                </a:gridCol>
                <a:gridCol w="8509000">
                  <a:extLst>
                    <a:ext uri="{9D8B030D-6E8A-4147-A177-3AD203B41FA5}">
                      <a16:colId xmlns:a16="http://schemas.microsoft.com/office/drawing/2014/main" val="2738300016"/>
                    </a:ext>
                  </a:extLst>
                </a:gridCol>
              </a:tblGrid>
              <a:tr h="767891">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dirty="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Summary of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Change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4502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ptos Narrow" panose="020B0004020202020204" pitchFamily="34" charset="0"/>
                        </a:rPr>
                        <a:t>Additional public products to be added or backfilled within the ERCOT Public Data Portal</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Historical report loading for missing days seen on the Public API and for prior supplemental file runs for Disclosure reports where the naming convention did not follow the expected standards (Supplemental, Reruns, </a:t>
                      </a:r>
                      <a:r>
                        <a:rPr lang="en-US" sz="1200" u="none" strike="noStrike" kern="1200" dirty="0" err="1">
                          <a:solidFill>
                            <a:schemeClr val="tx1"/>
                          </a:solidFill>
                          <a:effectLst/>
                          <a:latin typeface="Aptos Narrow" panose="020B0004020202020204" pitchFamily="34" charset="0"/>
                          <a:ea typeface="+mn-ea"/>
                          <a:cs typeface="+mn-cs"/>
                        </a:rPr>
                        <a:t>Etc</a:t>
                      </a:r>
                      <a:r>
                        <a:rPr lang="en-US" sz="1200" u="none" strike="noStrike" kern="1200" dirty="0">
                          <a:solidFill>
                            <a:schemeClr val="tx1"/>
                          </a:solidFill>
                          <a:effectLst/>
                          <a:latin typeface="Aptos Narrow" panose="020B0004020202020204" pitchFamily="34" charset="0"/>
                          <a:ea typeface="+mn-ea"/>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728379"/>
                  </a:ext>
                </a:extLst>
              </a:tr>
              <a:tr h="4502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ptos Narrow" panose="020B0004020202020204" pitchFamily="34" charset="0"/>
                        </a:rPr>
                        <a:t>Supply &amp; Demand Dashboard | </a:t>
                      </a:r>
                      <a:r>
                        <a:rPr lang="en-US" sz="1200" u="none" strike="noStrike" kern="1200" dirty="0">
                          <a:solidFill>
                            <a:schemeClr val="dk1"/>
                          </a:solidFill>
                          <a:effectLst/>
                          <a:latin typeface="Aptos Narrow" panose="020B0004020202020204" pitchFamily="34" charset="0"/>
                          <a:ea typeface="+mn-ea"/>
                          <a:cs typeface="+mn-cs"/>
                        </a:rPr>
                        <a:t>GEN-530-UI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Potential changes to existing Supply and Demand dashboard, to add an additional stacked area graph view within the Committed Capacity values to show the categories of ESR, Solar, and Wind Resource.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815510"/>
                  </a:ext>
                </a:extLst>
              </a:tr>
            </a:tbl>
          </a:graphicData>
        </a:graphic>
      </p:graphicFrame>
      <p:graphicFrame>
        <p:nvGraphicFramePr>
          <p:cNvPr id="6" name="Table 5">
            <a:extLst>
              <a:ext uri="{FF2B5EF4-FFF2-40B4-BE49-F238E27FC236}">
                <a16:creationId xmlns:a16="http://schemas.microsoft.com/office/drawing/2014/main" id="{76EEB7E8-05F0-CDC6-A5F3-E56BB9A08002}"/>
              </a:ext>
            </a:extLst>
          </p:cNvPr>
          <p:cNvGraphicFramePr>
            <a:graphicFrameLocks noGrp="1"/>
          </p:cNvGraphicFramePr>
          <p:nvPr>
            <p:extLst>
              <p:ext uri="{D42A27DB-BD31-4B8C-83A1-F6EECF244321}">
                <p14:modId xmlns:p14="http://schemas.microsoft.com/office/powerpoint/2010/main" val="597915418"/>
              </p:ext>
            </p:extLst>
          </p:nvPr>
        </p:nvGraphicFramePr>
        <p:xfrm>
          <a:off x="224367" y="3260809"/>
          <a:ext cx="11743266" cy="2413811"/>
        </p:xfrm>
        <a:graphic>
          <a:graphicData uri="http://schemas.openxmlformats.org/drawingml/2006/table">
            <a:tbl>
              <a:tblPr firstRow="1" bandRow="1">
                <a:tableStyleId>{B301B821-A1FF-4177-AEE7-76D212191A09}</a:tableStyleId>
              </a:tblPr>
              <a:tblGrid>
                <a:gridCol w="795866">
                  <a:extLst>
                    <a:ext uri="{9D8B030D-6E8A-4147-A177-3AD203B41FA5}">
                      <a16:colId xmlns:a16="http://schemas.microsoft.com/office/drawing/2014/main" val="1137848847"/>
                    </a:ext>
                  </a:extLst>
                </a:gridCol>
                <a:gridCol w="2438400">
                  <a:extLst>
                    <a:ext uri="{9D8B030D-6E8A-4147-A177-3AD203B41FA5}">
                      <a16:colId xmlns:a16="http://schemas.microsoft.com/office/drawing/2014/main" val="2921331168"/>
                    </a:ext>
                  </a:extLst>
                </a:gridCol>
                <a:gridCol w="8509000">
                  <a:extLst>
                    <a:ext uri="{9D8B030D-6E8A-4147-A177-3AD203B41FA5}">
                      <a16:colId xmlns:a16="http://schemas.microsoft.com/office/drawing/2014/main" val="2738300016"/>
                    </a:ext>
                  </a:extLst>
                </a:gridCol>
              </a:tblGrid>
              <a:tr h="767891">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200" dirty="0">
                          <a:solidFill>
                            <a:schemeClr val="bg1"/>
                          </a:solidFill>
                        </a:rPr>
                        <a:t>Release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Summary of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bg1"/>
                          </a:solidFill>
                        </a:rPr>
                        <a:t>Change Details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4141225"/>
                  </a:ext>
                </a:extLst>
              </a:tr>
              <a:tr h="4502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ptos Narrow" panose="020B0004020202020204" pitchFamily="34" charset="0"/>
                        </a:rPr>
                        <a:t>CDR Report Changes </a:t>
                      </a:r>
                      <a:r>
                        <a:rPr lang="en-US" sz="1200" b="0" kern="1200" dirty="0">
                          <a:solidFill>
                            <a:schemeClr val="tx1"/>
                          </a:solidFill>
                          <a:latin typeface="Aptos Narrow" panose="020B0004020202020204" pitchFamily="34" charset="0"/>
                          <a:ea typeface="+mn-ea"/>
                          <a:cs typeface="+mn-cs"/>
                        </a:rPr>
                        <a:t>in support of PR539-01 for NPRR1188/NPRR1244</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buNone/>
                      </a:pPr>
                      <a:r>
                        <a:rPr lang="en-US" sz="1200" u="none" strike="noStrike" kern="1200" dirty="0">
                          <a:solidFill>
                            <a:schemeClr val="tx1"/>
                          </a:solidFill>
                          <a:effectLst/>
                          <a:latin typeface="Aptos Narrow" panose="020B0004020202020204" pitchFamily="34" charset="0"/>
                          <a:ea typeface="+mn-ea"/>
                          <a:cs typeface="+mn-cs"/>
                        </a:rPr>
                        <a:t>DAM Aggregate Credit Exposure | NP4-411-CD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13096</a:t>
                      </a:r>
                    </a:p>
                    <a:p>
                      <a:pPr marL="171450" indent="-171450" algn="l" fontAlgn="b">
                        <a:buFont typeface="Arial" panose="020B0604020202020204" pitchFamily="34" charset="0"/>
                        <a:buChar char="•"/>
                      </a:pPr>
                      <a:r>
                        <a:rPr lang="en-US" sz="1200" u="none" strike="noStrike" kern="1200" dirty="0">
                          <a:solidFill>
                            <a:schemeClr val="tx1"/>
                          </a:solidFill>
                          <a:effectLst/>
                          <a:latin typeface="Aptos Narrow" panose="020B0004020202020204" pitchFamily="34" charset="0"/>
                          <a:ea typeface="+mn-ea"/>
                          <a:cs typeface="+mn-cs"/>
                        </a:rPr>
                        <a:t>Addition of a new ‘</a:t>
                      </a:r>
                      <a:r>
                        <a:rPr lang="en-US" sz="1200" u="none" strike="noStrike" kern="1200" dirty="0" err="1">
                          <a:solidFill>
                            <a:schemeClr val="tx1"/>
                          </a:solidFill>
                          <a:effectLst/>
                          <a:latin typeface="Aptos Narrow" panose="020B0004020202020204" pitchFamily="34" charset="0"/>
                          <a:ea typeface="+mn-ea"/>
                          <a:cs typeface="+mn-cs"/>
                        </a:rPr>
                        <a:t>CLREnergyBidCurve</a:t>
                      </a:r>
                      <a:r>
                        <a:rPr lang="en-US" sz="1200" u="none" strike="noStrike" kern="1200" dirty="0">
                          <a:solidFill>
                            <a:schemeClr val="tx1"/>
                          </a:solidFill>
                          <a:effectLst/>
                          <a:latin typeface="Aptos Narrow" panose="020B0004020202020204" pitchFamily="34" charset="0"/>
                          <a:ea typeface="+mn-ea"/>
                          <a:cs typeface="+mn-cs"/>
                        </a:rPr>
                        <a:t>’ column to be added to the report output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66728379"/>
                  </a:ext>
                </a:extLst>
              </a:tr>
              <a:tr h="4502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Aptos Narrow" panose="020B00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u="none" strike="noStrike" dirty="0">
                          <a:effectLst/>
                          <a:latin typeface="Aptos Narrow" panose="020B0004020202020204" pitchFamily="34" charset="0"/>
                        </a:rPr>
                        <a:t>Disclosure Report and Extract Changes </a:t>
                      </a:r>
                      <a:r>
                        <a:rPr lang="en-US" sz="1200" b="0" kern="1200" dirty="0">
                          <a:solidFill>
                            <a:schemeClr val="tx1"/>
                          </a:solidFill>
                          <a:latin typeface="Aptos Narrow" panose="020B0004020202020204" pitchFamily="34" charset="0"/>
                          <a:ea typeface="+mn-ea"/>
                          <a:cs typeface="+mn-cs"/>
                        </a:rPr>
                        <a:t>in support of PR539-01 for NPRR1188/NPRR1244</a:t>
                      </a:r>
                      <a:endParaRPr lang="en-US" sz="1200" b="0" i="0" u="none" strike="noStrike" dirty="0">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Potential changes to:</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2-Day DAM Energy Curves | NP3-907-EX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25813</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2-Day DAM Bids and Offers | NP3-909-ER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13055</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60-Day DAM Disclosure | NP3-966-ER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13051</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60-Day SCED Disclosure | NP3-965-ER |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13052</a:t>
                      </a:r>
                    </a:p>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200" u="none" strike="noStrike" kern="1200" dirty="0">
                          <a:solidFill>
                            <a:schemeClr val="tx1"/>
                          </a:solidFill>
                          <a:effectLst/>
                          <a:latin typeface="Aptos Narrow" panose="020B0004020202020204" pitchFamily="34" charset="0"/>
                          <a:ea typeface="+mn-ea"/>
                          <a:cs typeface="+mn-cs"/>
                        </a:rPr>
                        <a:t>Public Reference Data Extract </a:t>
                      </a:r>
                      <a:r>
                        <a:rPr lang="en-US" sz="1200" u="none" strike="noStrike" kern="1200">
                          <a:solidFill>
                            <a:schemeClr val="tx1"/>
                          </a:solidFill>
                          <a:effectLst/>
                          <a:latin typeface="Aptos Narrow" panose="020B0004020202020204" pitchFamily="34" charset="0"/>
                          <a:ea typeface="+mn-ea"/>
                          <a:cs typeface="+mn-cs"/>
                        </a:rPr>
                        <a:t>| ZP12-465 </a:t>
                      </a:r>
                      <a:r>
                        <a:rPr lang="en-US" sz="1200" u="none" strike="noStrike" kern="1200" dirty="0">
                          <a:solidFill>
                            <a:schemeClr val="tx1"/>
                          </a:solidFill>
                          <a:effectLst/>
                          <a:latin typeface="Aptos Narrow" panose="020B0004020202020204" pitchFamily="34" charset="0"/>
                          <a:ea typeface="+mn-ea"/>
                          <a:cs typeface="+mn-cs"/>
                        </a:rPr>
                        <a:t>| </a:t>
                      </a:r>
                      <a:r>
                        <a:rPr lang="en-US" sz="1200" u="none" strike="noStrike" kern="1200" dirty="0" err="1">
                          <a:solidFill>
                            <a:schemeClr val="tx1"/>
                          </a:solidFill>
                          <a:effectLst/>
                          <a:latin typeface="Aptos Narrow" panose="020B0004020202020204" pitchFamily="34" charset="0"/>
                          <a:ea typeface="+mn-ea"/>
                          <a:cs typeface="+mn-cs"/>
                        </a:rPr>
                        <a:t>Rpt</a:t>
                      </a:r>
                      <a:r>
                        <a:rPr lang="en-US" sz="1200" u="none" strike="noStrike" kern="1200" dirty="0">
                          <a:solidFill>
                            <a:schemeClr val="tx1"/>
                          </a:solidFill>
                          <a:effectLst/>
                          <a:latin typeface="Aptos Narrow" panose="020B0004020202020204" pitchFamily="34" charset="0"/>
                          <a:ea typeface="+mn-ea"/>
                          <a:cs typeface="+mn-cs"/>
                        </a:rPr>
                        <a:t> ID 1009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815510"/>
                  </a:ext>
                </a:extLst>
              </a:tr>
            </a:tbl>
          </a:graphicData>
        </a:graphic>
      </p:graphicFrame>
    </p:spTree>
    <p:extLst>
      <p:ext uri="{BB962C8B-B14F-4D97-AF65-F5344CB8AC3E}">
        <p14:creationId xmlns:p14="http://schemas.microsoft.com/office/powerpoint/2010/main" val="366692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a:xfrm>
            <a:off x="530868" y="1430448"/>
            <a:ext cx="5878895" cy="1848259"/>
          </a:xfrm>
        </p:spPr>
        <p:txBody>
          <a:bodyPr/>
          <a:lstStyle/>
          <a:p>
            <a:r>
              <a:rPr lang="en-US"/>
              <a:t>Questions/Comments?</a:t>
            </a:r>
          </a:p>
        </p:txBody>
      </p:sp>
      <p:sp>
        <p:nvSpPr>
          <p:cNvPr id="3" name="Text Placeholder 2">
            <a:extLst>
              <a:ext uri="{FF2B5EF4-FFF2-40B4-BE49-F238E27FC236}">
                <a16:creationId xmlns:a16="http://schemas.microsoft.com/office/drawing/2014/main" id="{7BF6A61A-D7C0-BEE7-3F65-3A3A70395BDB}"/>
              </a:ext>
            </a:extLst>
          </p:cNvPr>
          <p:cNvSpPr>
            <a:spLocks noGrp="1"/>
          </p:cNvSpPr>
          <p:nvPr>
            <p:ph type="body" sz="quarter" idx="13"/>
          </p:nvPr>
        </p:nvSpPr>
        <p:spPr/>
        <p:txBody>
          <a:bodyPr/>
          <a:lstStyle/>
          <a:p>
            <a:r>
              <a:rPr lang="en-US"/>
              <a:t>Jlavas@ercot.com</a:t>
            </a:r>
          </a:p>
          <a:p>
            <a:endParaRPr lang="en-US"/>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6</a:t>
            </a:fld>
            <a:endParaRPr lang="en-US"/>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udience xmlns="3c917f14-8d40-4289-92aa-fd10f73581c9">Public</Audie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779995893D9842BA3FA5B9B5E7FD29" ma:contentTypeVersion="5" ma:contentTypeDescription="Create a new document." ma:contentTypeScope="" ma:versionID="6d199b3ad5f5b9d872d256308c85908b">
  <xsd:schema xmlns:xsd="http://www.w3.org/2001/XMLSchema" xmlns:xs="http://www.w3.org/2001/XMLSchema" xmlns:p="http://schemas.microsoft.com/office/2006/metadata/properties" xmlns:ns2="3c917f14-8d40-4289-92aa-fd10f73581c9" targetNamespace="http://schemas.microsoft.com/office/2006/metadata/properties" ma:root="true" ma:fieldsID="dcedc2ff92fcc6164a822d33fd796499" ns2:_="">
    <xsd:import namespace="3c917f14-8d40-4289-92aa-fd10f73581c9"/>
    <xsd:element name="properties">
      <xsd:complexType>
        <xsd:sequence>
          <xsd:element name="documentManagement">
            <xsd:complexType>
              <xsd:all>
                <xsd:element ref="ns2:Audi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17f14-8d40-4289-92aa-fd10f73581c9"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Public"/>
          <xsd:enumeration value="Internal"/>
          <xsd:enumeration value="Confidential"/>
          <xsd:enumeration value="Board of Director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754FD2-17D2-4534-9157-8CFDD0166132}">
  <ds:schemaRefs>
    <ds:schemaRef ds:uri="3c917f14-8d40-4289-92aa-fd10f73581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57DC9A4-2D51-40CB-BA99-0BF7D516F6DC}">
  <ds:schemaRefs>
    <ds:schemaRef ds:uri="3c917f14-8d40-4289-92aa-fd10f7358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A5F3B15-1EDA-47D5-B690-303F08E28C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13605</TotalTime>
  <Words>1210</Words>
  <Application>Microsoft Office PowerPoint</Application>
  <PresentationFormat>Widescreen</PresentationFormat>
  <Paragraphs>113</Paragraphs>
  <Slides>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Aptos</vt:lpstr>
      <vt:lpstr>Aptos Narrow</vt:lpstr>
      <vt:lpstr>Arial</vt:lpstr>
      <vt:lpstr>Wingdings</vt:lpstr>
      <vt:lpstr>Cover</vt:lpstr>
      <vt:lpstr>Page Design</vt:lpstr>
      <vt:lpstr>Data and Information Products Update     Jamie Lavas  October 2026</vt:lpstr>
      <vt:lpstr>Open Product Issues</vt:lpstr>
      <vt:lpstr>Release Summary of Product Changes </vt:lpstr>
      <vt:lpstr>Release Summary of Product Changes </vt:lpstr>
      <vt:lpstr>Release Summary of Product Changes </vt:lpstr>
      <vt:lpstr>Questions/Comments?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Lavas, Jamie</dc:creator>
  <cp:keywords/>
  <cp:lastModifiedBy>Lavas, Jamie</cp:lastModifiedBy>
  <cp:revision>10</cp:revision>
  <dcterms:created xsi:type="dcterms:W3CDTF">2026-03-25T21:58:21Z</dcterms:created>
  <dcterms:modified xsi:type="dcterms:W3CDTF">2026-10-22T20:26:56Z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0x01010056779995893D9842BA3FA5B9B5E7FD29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