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Lst>
  <p:notesMasterIdLst>
    <p:notesMasterId r:id="rId15"/>
  </p:notesMasterIdLst>
  <p:handoutMasterIdLst>
    <p:handoutMasterId r:id="rId16"/>
  </p:handoutMasterIdLst>
  <p:sldIdLst>
    <p:sldId id="272" r:id="rId6"/>
    <p:sldId id="273" r:id="rId7"/>
    <p:sldId id="274" r:id="rId8"/>
    <p:sldId id="275" r:id="rId9"/>
    <p:sldId id="276" r:id="rId10"/>
    <p:sldId id="277" r:id="rId11"/>
    <p:sldId id="278" r:id="rId12"/>
    <p:sldId id="279" r:id="rId13"/>
    <p:sldId id="26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E5ED"/>
    <a:srgbClr val="2794A4"/>
    <a:srgbClr val="00343B"/>
    <a:srgbClr val="00829B"/>
    <a:srgbClr val="E6EBF0"/>
    <a:srgbClr val="FFFFFF"/>
    <a:srgbClr val="DADCDE"/>
    <a:srgbClr val="A9E5EA"/>
    <a:srgbClr val="00AEC7"/>
    <a:srgbClr val="D6D9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2A7CC7-985A-4191-AACB-AB74FEDD2695}" v="4" dt="2026-10-21T21:49:50.0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7" d="100"/>
          <a:sy n="97" d="100"/>
        </p:scale>
        <p:origin x="1110" y="30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ruchuri, Vamsi" userId="6d3f192f-b583-494b-96b2-a73aab313c2b" providerId="ADAL" clId="{1C869C03-6EAE-4A14-9A2C-42C4429A0ADB}"/>
    <pc:docChg chg="undo custSel addSld modSld">
      <pc:chgData name="Paruchuri, Vamsi" userId="6d3f192f-b583-494b-96b2-a73aab313c2b" providerId="ADAL" clId="{1C869C03-6EAE-4A14-9A2C-42C4429A0ADB}" dt="2026-10-21T15:56:05.046" v="1261" actId="11"/>
      <pc:docMkLst>
        <pc:docMk/>
      </pc:docMkLst>
      <pc:sldChg chg="modSp mod">
        <pc:chgData name="Paruchuri, Vamsi" userId="6d3f192f-b583-494b-96b2-a73aab313c2b" providerId="ADAL" clId="{1C869C03-6EAE-4A14-9A2C-42C4429A0ADB}" dt="2026-10-20T16:23:01.163" v="20" actId="20577"/>
        <pc:sldMkLst>
          <pc:docMk/>
          <pc:sldMk cId="3584611109" sldId="272"/>
        </pc:sldMkLst>
        <pc:spChg chg="mod">
          <ac:chgData name="Paruchuri, Vamsi" userId="6d3f192f-b583-494b-96b2-a73aab313c2b" providerId="ADAL" clId="{1C869C03-6EAE-4A14-9A2C-42C4429A0ADB}" dt="2026-10-20T16:23:01.163" v="20" actId="20577"/>
          <ac:spMkLst>
            <pc:docMk/>
            <pc:sldMk cId="3584611109" sldId="272"/>
            <ac:spMk id="4" creationId="{AD499839-B798-E7B3-DB15-49FAE56390EE}"/>
          </ac:spMkLst>
        </pc:spChg>
      </pc:sldChg>
      <pc:sldChg chg="modSp mod">
        <pc:chgData name="Paruchuri, Vamsi" userId="6d3f192f-b583-494b-96b2-a73aab313c2b" providerId="ADAL" clId="{1C869C03-6EAE-4A14-9A2C-42C4429A0ADB}" dt="2026-10-20T18:27:16.216" v="74" actId="20577"/>
        <pc:sldMkLst>
          <pc:docMk/>
          <pc:sldMk cId="528621009" sldId="273"/>
        </pc:sldMkLst>
        <pc:spChg chg="mod">
          <ac:chgData name="Paruchuri, Vamsi" userId="6d3f192f-b583-494b-96b2-a73aab313c2b" providerId="ADAL" clId="{1C869C03-6EAE-4A14-9A2C-42C4429A0ADB}" dt="2026-10-20T18:27:16.216" v="74" actId="20577"/>
          <ac:spMkLst>
            <pc:docMk/>
            <pc:sldMk cId="528621009" sldId="273"/>
            <ac:spMk id="5" creationId="{FEEC331C-6A59-FCFF-1F14-DD25475D0EF5}"/>
          </ac:spMkLst>
        </pc:spChg>
      </pc:sldChg>
      <pc:sldChg chg="modSp mod">
        <pc:chgData name="Paruchuri, Vamsi" userId="6d3f192f-b583-494b-96b2-a73aab313c2b" providerId="ADAL" clId="{1C869C03-6EAE-4A14-9A2C-42C4429A0ADB}" dt="2026-09-22T12:32:21.202" v="1" actId="13926"/>
        <pc:sldMkLst>
          <pc:docMk/>
          <pc:sldMk cId="1017674802" sldId="275"/>
        </pc:sldMkLst>
        <pc:spChg chg="mod">
          <ac:chgData name="Paruchuri, Vamsi" userId="6d3f192f-b583-494b-96b2-a73aab313c2b" providerId="ADAL" clId="{1C869C03-6EAE-4A14-9A2C-42C4429A0ADB}" dt="2026-09-22T12:32:21.202" v="1" actId="13926"/>
          <ac:spMkLst>
            <pc:docMk/>
            <pc:sldMk cId="1017674802" sldId="275"/>
            <ac:spMk id="20" creationId="{52E96C4E-399C-883A-CD59-05766B331C36}"/>
          </ac:spMkLst>
        </pc:spChg>
      </pc:sldChg>
      <pc:sldChg chg="modSp mod">
        <pc:chgData name="Paruchuri, Vamsi" userId="6d3f192f-b583-494b-96b2-a73aab313c2b" providerId="ADAL" clId="{1C869C03-6EAE-4A14-9A2C-42C4429A0ADB}" dt="2026-09-22T12:32:52.922" v="2" actId="20577"/>
        <pc:sldMkLst>
          <pc:docMk/>
          <pc:sldMk cId="228740997" sldId="277"/>
        </pc:sldMkLst>
        <pc:spChg chg="mod">
          <ac:chgData name="Paruchuri, Vamsi" userId="6d3f192f-b583-494b-96b2-a73aab313c2b" providerId="ADAL" clId="{1C869C03-6EAE-4A14-9A2C-42C4429A0ADB}" dt="2026-09-22T12:32:52.922" v="2" actId="20577"/>
          <ac:spMkLst>
            <pc:docMk/>
            <pc:sldMk cId="228740997" sldId="277"/>
            <ac:spMk id="5" creationId="{93624A8E-BFC3-8918-B018-90675A6243E1}"/>
          </ac:spMkLst>
        </pc:spChg>
      </pc:sldChg>
      <pc:sldChg chg="modSp mod">
        <pc:chgData name="Paruchuri, Vamsi" userId="6d3f192f-b583-494b-96b2-a73aab313c2b" providerId="ADAL" clId="{1C869C03-6EAE-4A14-9A2C-42C4429A0ADB}" dt="2026-10-21T15:56:05.046" v="1261" actId="11"/>
        <pc:sldMkLst>
          <pc:docMk/>
          <pc:sldMk cId="4232621274" sldId="278"/>
        </pc:sldMkLst>
        <pc:spChg chg="mod">
          <ac:chgData name="Paruchuri, Vamsi" userId="6d3f192f-b583-494b-96b2-a73aab313c2b" providerId="ADAL" clId="{1C869C03-6EAE-4A14-9A2C-42C4429A0ADB}" dt="2026-10-21T15:56:05.046" v="1261" actId="11"/>
          <ac:spMkLst>
            <pc:docMk/>
            <pc:sldMk cId="4232621274" sldId="278"/>
            <ac:spMk id="5" creationId="{FEEC331C-6A59-FCFF-1F14-DD25475D0EF5}"/>
          </ac:spMkLst>
        </pc:spChg>
      </pc:sldChg>
      <pc:sldChg chg="addSp delSp modSp add mod">
        <pc:chgData name="Paruchuri, Vamsi" userId="6d3f192f-b583-494b-96b2-a73aab313c2b" providerId="ADAL" clId="{1C869C03-6EAE-4A14-9A2C-42C4429A0ADB}" dt="2026-10-21T15:50:02.606" v="1139" actId="20577"/>
        <pc:sldMkLst>
          <pc:docMk/>
          <pc:sldMk cId="3058850124" sldId="279"/>
        </pc:sldMkLst>
        <pc:spChg chg="mod">
          <ac:chgData name="Paruchuri, Vamsi" userId="6d3f192f-b583-494b-96b2-a73aab313c2b" providerId="ADAL" clId="{1C869C03-6EAE-4A14-9A2C-42C4429A0ADB}" dt="2026-10-21T15:50:02.606" v="1139" actId="20577"/>
          <ac:spMkLst>
            <pc:docMk/>
            <pc:sldMk cId="3058850124" sldId="279"/>
            <ac:spMk id="5" creationId="{ADF6B7DE-6588-E185-C1BE-CBA8B498BC0E}"/>
          </ac:spMkLst>
        </pc:spChg>
        <pc:spChg chg="add del">
          <ac:chgData name="Paruchuri, Vamsi" userId="6d3f192f-b583-494b-96b2-a73aab313c2b" providerId="ADAL" clId="{1C869C03-6EAE-4A14-9A2C-42C4429A0ADB}" dt="2026-10-20T18:28:36.749" v="79" actId="22"/>
          <ac:spMkLst>
            <pc:docMk/>
            <pc:sldMk cId="3058850124" sldId="279"/>
            <ac:spMk id="6" creationId="{D4157344-4F2E-7ADF-59B7-197A672DEF93}"/>
          </ac:spMkLst>
        </pc:spChg>
      </pc:sldChg>
      <pc:sldChg chg="modSp add mod">
        <pc:chgData name="Paruchuri, Vamsi" userId="6d3f192f-b583-494b-96b2-a73aab313c2b" providerId="ADAL" clId="{1C869C03-6EAE-4A14-9A2C-42C4429A0ADB}" dt="2026-10-21T15:53:04.856" v="1256" actId="115"/>
        <pc:sldMkLst>
          <pc:docMk/>
          <pc:sldMk cId="2297949972" sldId="280"/>
        </pc:sldMkLst>
        <pc:spChg chg="mod">
          <ac:chgData name="Paruchuri, Vamsi" userId="6d3f192f-b583-494b-96b2-a73aab313c2b" providerId="ADAL" clId="{1C869C03-6EAE-4A14-9A2C-42C4429A0ADB}" dt="2026-10-21T15:53:04.856" v="1256" actId="115"/>
          <ac:spMkLst>
            <pc:docMk/>
            <pc:sldMk cId="2297949972" sldId="280"/>
            <ac:spMk id="5" creationId="{96D98AF6-2B20-FB46-7FB8-DC519CC23ECF}"/>
          </ac:spMkLst>
        </pc:spChg>
      </pc:sldChg>
    </pc:docChg>
  </pc:docChgLst>
  <pc:docChgLst>
    <pc:chgData name="Badri, Sreenivas" userId="0b43dccd-042e-4be0-871d-afa1d90d6a2e" providerId="ADAL" clId="{467F39DD-4CFE-45E1-AA25-A1A8C9F836D1}"/>
    <pc:docChg chg="undo custSel delSld modSld">
      <pc:chgData name="Badri, Sreenivas" userId="0b43dccd-042e-4be0-871d-afa1d90d6a2e" providerId="ADAL" clId="{467F39DD-4CFE-45E1-AA25-A1A8C9F836D1}" dt="2026-10-21T21:49:50.008" v="602"/>
      <pc:docMkLst>
        <pc:docMk/>
      </pc:docMkLst>
      <pc:sldChg chg="modSp mod">
        <pc:chgData name="Badri, Sreenivas" userId="0b43dccd-042e-4be0-871d-afa1d90d6a2e" providerId="ADAL" clId="{467F39DD-4CFE-45E1-AA25-A1A8C9F836D1}" dt="2026-10-21T21:49:50.008" v="602"/>
        <pc:sldMkLst>
          <pc:docMk/>
          <pc:sldMk cId="528621009" sldId="273"/>
        </pc:sldMkLst>
        <pc:spChg chg="mod">
          <ac:chgData name="Badri, Sreenivas" userId="0b43dccd-042e-4be0-871d-afa1d90d6a2e" providerId="ADAL" clId="{467F39DD-4CFE-45E1-AA25-A1A8C9F836D1}" dt="2026-10-21T21:49:50.008" v="602"/>
          <ac:spMkLst>
            <pc:docMk/>
            <pc:sldMk cId="528621009" sldId="273"/>
            <ac:spMk id="5" creationId="{FEEC331C-6A59-FCFF-1F14-DD25475D0EF5}"/>
          </ac:spMkLst>
        </pc:spChg>
      </pc:sldChg>
      <pc:sldChg chg="modSp mod">
        <pc:chgData name="Badri, Sreenivas" userId="0b43dccd-042e-4be0-871d-afa1d90d6a2e" providerId="ADAL" clId="{467F39DD-4CFE-45E1-AA25-A1A8C9F836D1}" dt="2026-10-21T21:46:55.889" v="504" actId="20577"/>
        <pc:sldMkLst>
          <pc:docMk/>
          <pc:sldMk cId="3058850124" sldId="279"/>
        </pc:sldMkLst>
        <pc:spChg chg="mod">
          <ac:chgData name="Badri, Sreenivas" userId="0b43dccd-042e-4be0-871d-afa1d90d6a2e" providerId="ADAL" clId="{467F39DD-4CFE-45E1-AA25-A1A8C9F836D1}" dt="2026-10-21T21:46:55.889" v="504" actId="20577"/>
          <ac:spMkLst>
            <pc:docMk/>
            <pc:sldMk cId="3058850124" sldId="279"/>
            <ac:spMk id="5" creationId="{ADF6B7DE-6588-E185-C1BE-CBA8B498BC0E}"/>
          </ac:spMkLst>
        </pc:spChg>
      </pc:sldChg>
      <pc:sldChg chg="del">
        <pc:chgData name="Badri, Sreenivas" userId="0b43dccd-042e-4be0-871d-afa1d90d6a2e" providerId="ADAL" clId="{467F39DD-4CFE-45E1-AA25-A1A8C9F836D1}" dt="2026-10-21T21:47:30.928" v="505" actId="47"/>
        <pc:sldMkLst>
          <pc:docMk/>
          <pc:sldMk cId="2297949972" sldId="28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3C7D50-3744-4F5E-B211-7EE7AB53D25A}" type="datetimeFigureOut">
              <a:rPr lang="en-US" smtClean="0"/>
              <a:t>10/21/2026</a:t>
            </a:fld>
            <a:endParaRPr lang="en-US" dirty="0"/>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B4229-F194-457F-858D-7FD6DC77E739}" type="slidenum">
              <a:rPr lang="en-US" smtClean="0"/>
              <a:t>‹#›</a:t>
            </a:fld>
            <a:endParaRPr lang="en-US" dirty="0"/>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32203-7F7F-406D-A6A3-240BE64C5DFA}" type="datetimeFigureOut">
              <a:rPr lang="en-US" smtClean="0"/>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4BC6D-B4C2-499C-B968-7B53BF050EFF}" type="slidenum">
              <a:rPr lang="en-US" smtClean="0"/>
              <a:t>‹#›</a:t>
            </a:fld>
            <a:endParaRPr lang="en-US"/>
          </a:p>
        </p:txBody>
      </p:sp>
    </p:spTree>
    <p:extLst>
      <p:ext uri="{BB962C8B-B14F-4D97-AF65-F5344CB8AC3E}">
        <p14:creationId xmlns:p14="http://schemas.microsoft.com/office/powerpoint/2010/main" val="317703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94BC6D-B4C2-499C-B968-7B53BF050EFF}" type="slidenum">
              <a:rPr lang="en-US" smtClean="0"/>
              <a:t>4</a:t>
            </a:fld>
            <a:endParaRPr lang="en-US"/>
          </a:p>
        </p:txBody>
      </p:sp>
    </p:spTree>
    <p:extLst>
      <p:ext uri="{BB962C8B-B14F-4D97-AF65-F5344CB8AC3E}">
        <p14:creationId xmlns:p14="http://schemas.microsoft.com/office/powerpoint/2010/main" val="2778689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6427363" y="5054600"/>
            <a:ext cx="5201214"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600" b="1" dirty="0"/>
            </a:lvl1pPr>
            <a:lvl2pPr marL="548640" indent="-182880">
              <a:lnSpc>
                <a:spcPct val="100000"/>
              </a:lnSpc>
              <a:spcBef>
                <a:spcPts val="300"/>
              </a:spcBef>
              <a:spcAft>
                <a:spcPts val="300"/>
              </a:spcAft>
              <a:buFont typeface="Arial" panose="020B0604020202020204" pitchFamily="34" charset="0"/>
              <a:buChar char="•"/>
              <a:defRPr lang="en-US" sz="1400" dirty="0" smtClean="0"/>
            </a:lvl2pPr>
            <a:lvl3pPr marL="548640" indent="-182880">
              <a:lnSpc>
                <a:spcPct val="100000"/>
              </a:lnSpc>
              <a:spcBef>
                <a:spcPts val="100"/>
              </a:spcBef>
              <a:buFont typeface="Arial" panose="020B0604020202020204" pitchFamily="34" charset="0"/>
              <a:buChar char="◦"/>
              <a:defRPr lang="en-US" sz="1400" dirty="0"/>
            </a:lvl3pPr>
            <a:lvl4pPr marL="731520" indent="-182880">
              <a:lnSpc>
                <a:spcPct val="100000"/>
              </a:lnSpc>
              <a:spcBef>
                <a:spcPts val="300"/>
              </a:spcBef>
              <a:spcAft>
                <a:spcPts val="300"/>
              </a:spcAft>
              <a:buFont typeface="Arial" panose="020B0604020202020204" pitchFamily="34" charset="0"/>
              <a:buChar char="-"/>
              <a:defRPr lang="en-US" sz="1400" dirty="0" smtClean="0"/>
            </a:lvl4pPr>
            <a:lvl5pPr marL="914400" indent="-182880">
              <a:lnSpc>
                <a:spcPct val="100000"/>
              </a:lnSpc>
              <a:spcBef>
                <a:spcPts val="300"/>
              </a:spcBef>
              <a:spcAft>
                <a:spcPts val="300"/>
              </a:spcAft>
              <a:buFont typeface="Arial" panose="020B0604020202020204" pitchFamily="34" charset="0"/>
              <a:buChar char="◦"/>
              <a:defRPr lang="en-US" sz="1400" dirty="0"/>
            </a:lvl5pPr>
            <a:lvl6pPr marL="1097280" indent="-182880">
              <a:lnSpc>
                <a:spcPct val="100000"/>
              </a:lnSpc>
              <a:spcBef>
                <a:spcPts val="300"/>
              </a:spcBef>
              <a:spcAft>
                <a:spcPts val="300"/>
              </a:spcAft>
              <a:buFont typeface="Wingdings" panose="05000000000000000000"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October 21, 2026</a:t>
            </a:fld>
            <a:endParaRPr lang="en-US" dirty="0"/>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4265130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October 21,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241991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dirty="0"/>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21, 2026</a:t>
            </a:fld>
            <a:endParaRPr lang="en-US" dirty="0"/>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657475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21,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463351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October 21, 2026</a:t>
            </a:fld>
            <a:endParaRPr lang="en-US" dirty="0"/>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607544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dirty="0"/>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October 21, 2026</a:t>
            </a:fld>
            <a:endParaRPr lang="en-US" dirty="0"/>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dirty="0"/>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October 21, 2026</a:t>
            </a:fld>
            <a:endParaRPr lang="en-US" dirty="0"/>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882312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21,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57284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dirty="0"/>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dirty="0"/>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dirty="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dirty="0"/>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dirty="0"/>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dirty="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dirty="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dirty="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dirty="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21,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786056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lide with Social">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dirty="0"/>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21,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709942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dirty="0"/>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21,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3.sv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October 21, 2026</a:t>
            </a:fld>
            <a:endParaRPr lang="en-US" dirty="0"/>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dirty="0"/>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dirty="0"/>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3" r:id="rId3"/>
    <p:sldLayoutId id="2147483672" r:id="rId4"/>
    <p:sldLayoutId id="2147483664" r:id="rId5"/>
    <p:sldLayoutId id="2147483668" r:id="rId6"/>
    <p:sldLayoutId id="2147483669" r:id="rId7"/>
    <p:sldLayoutId id="2147483666" r:id="rId8"/>
    <p:sldLayoutId id="2147483675" r:id="rId9"/>
    <p:sldLayoutId id="2147483679" r:id="rId10"/>
    <p:sldLayoutId id="2147483676" r:id="rId11"/>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github.com/ercot/api-specs/tree/ews_NPRR1188/ews/xsds" TargetMode="External"/><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gif"/><Relationship Id="rId4" Type="http://schemas.openxmlformats.org/officeDocument/2006/relationships/image" Target="../media/image9.gif"/></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mailto:Vamsi.Paruchuri2@ercot.com" TargetMode="External"/><Relationship Id="rId2" Type="http://schemas.openxmlformats.org/officeDocument/2006/relationships/hyperlink" Target="mailto:Xiangjun.Xu@ercot.com"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F31B-7178-C607-17D8-2A2BD0BBEF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499839-B798-E7B3-DB15-49FAE56390EE}"/>
              </a:ext>
            </a:extLst>
          </p:cNvPr>
          <p:cNvSpPr>
            <a:spLocks noGrp="1"/>
          </p:cNvSpPr>
          <p:nvPr>
            <p:ph type="ctrTitle"/>
          </p:nvPr>
        </p:nvSpPr>
        <p:spPr/>
        <p:txBody>
          <a:bodyPr/>
          <a:lstStyle/>
          <a:p>
            <a:pPr lvl="0">
              <a:lnSpc>
                <a:spcPct val="100000"/>
              </a:lnSpc>
              <a:spcBef>
                <a:spcPts val="300"/>
              </a:spcBef>
              <a:spcAft>
                <a:spcPts val="300"/>
              </a:spcAft>
              <a:defRPr/>
            </a:pPr>
            <a:r>
              <a:rPr lang="en-US" sz="2800" dirty="0"/>
              <a:t>NPRR 1188 – System Impacts Overview</a:t>
            </a:r>
            <a:br>
              <a:rPr lang="en-US" sz="1400" b="0" dirty="0"/>
            </a:br>
            <a:br>
              <a:rPr lang="en-US" sz="1400" b="0" dirty="0"/>
            </a:br>
            <a:br>
              <a:rPr lang="en-US" sz="1400" b="0" dirty="0"/>
            </a:br>
            <a:br>
              <a:rPr lang="en-US" sz="1800" b="0" dirty="0"/>
            </a:br>
            <a:r>
              <a:rPr lang="en-US" sz="1800" b="0" dirty="0"/>
              <a:t>Vamsi Paruchuri</a:t>
            </a:r>
            <a:br>
              <a:rPr lang="en-US" sz="1800" b="0" dirty="0"/>
            </a:br>
            <a:r>
              <a:rPr lang="en-US" sz="1800" b="0" dirty="0"/>
              <a:t>Xiangjun Xu</a:t>
            </a:r>
            <a:br>
              <a:rPr lang="en-US" sz="1400" b="0" dirty="0"/>
            </a:br>
            <a:br>
              <a:rPr lang="en-US" sz="1200" b="0" dirty="0"/>
            </a:br>
            <a:r>
              <a:rPr lang="en-US" sz="1200" b="0" dirty="0"/>
              <a:t>October 22, 2026</a:t>
            </a:r>
            <a:endParaRPr lang="en-US" dirty="0"/>
          </a:p>
        </p:txBody>
      </p:sp>
      <p:sp>
        <p:nvSpPr>
          <p:cNvPr id="13" name="Content Placeholder 12">
            <a:extLst>
              <a:ext uri="{FF2B5EF4-FFF2-40B4-BE49-F238E27FC236}">
                <a16:creationId xmlns:a16="http://schemas.microsoft.com/office/drawing/2014/main" id="{619804EA-9740-9589-9164-5FD489B897C1}"/>
              </a:ext>
            </a:extLst>
          </p:cNvPr>
          <p:cNvSpPr>
            <a:spLocks noGrp="1"/>
          </p:cNvSpPr>
          <p:nvPr>
            <p:ph sz="quarter" idx="16"/>
          </p:nvPr>
        </p:nvSpPr>
        <p:spPr>
          <a:xfrm>
            <a:off x="6427363" y="1082368"/>
            <a:ext cx="5201213" cy="2551584"/>
          </a:xfrm>
          <a:noFill/>
        </p:spPr>
        <p:txBody>
          <a:bodyPr/>
          <a:lstStyle/>
          <a:p>
            <a:r>
              <a:rPr lang="en-US" dirty="0"/>
              <a:t>Outline:</a:t>
            </a:r>
          </a:p>
          <a:p>
            <a:pPr marL="342900" indent="274320">
              <a:buFont typeface="Arial" panose="020B0604020202020204" pitchFamily="34" charset="0"/>
              <a:buChar char="•"/>
            </a:pPr>
            <a:r>
              <a:rPr lang="en-US" b="0" dirty="0"/>
              <a:t>NPRR 1188 overview</a:t>
            </a:r>
          </a:p>
          <a:p>
            <a:pPr marL="342900" indent="274320">
              <a:buFont typeface="Arial" panose="020B0604020202020204" pitchFamily="34" charset="0"/>
              <a:buChar char="•"/>
            </a:pPr>
            <a:r>
              <a:rPr lang="en-US" b="0" dirty="0"/>
              <a:t>SCED and DAM changes</a:t>
            </a:r>
          </a:p>
          <a:p>
            <a:pPr marL="342900" indent="274320">
              <a:buFont typeface="Arial" panose="020B0604020202020204" pitchFamily="34" charset="0"/>
              <a:buChar char="•"/>
            </a:pPr>
            <a:r>
              <a:rPr lang="en-US" b="0" dirty="0"/>
              <a:t>Market Manager UI &amp; External webservice changes</a:t>
            </a:r>
          </a:p>
          <a:p>
            <a:pPr marL="342900" indent="274320">
              <a:buFont typeface="Arial" panose="020B0604020202020204" pitchFamily="34" charset="0"/>
              <a:buChar char="•"/>
            </a:pPr>
            <a:r>
              <a:rPr lang="en-US" b="0" dirty="0"/>
              <a:t>Report Changes</a:t>
            </a:r>
          </a:p>
          <a:p>
            <a:pPr marL="342900" indent="274320">
              <a:buFont typeface="Arial" panose="020B0604020202020204" pitchFamily="34" charset="0"/>
              <a:buChar char="•"/>
            </a:pPr>
            <a:r>
              <a:rPr lang="en-US" b="0" dirty="0"/>
              <a:t>Q&amp;A</a:t>
            </a:r>
          </a:p>
          <a:p>
            <a:endParaRPr lang="en-US" dirty="0"/>
          </a:p>
          <a:p>
            <a:endParaRPr lang="en-US" dirty="0"/>
          </a:p>
        </p:txBody>
      </p:sp>
      <p:sp>
        <p:nvSpPr>
          <p:cNvPr id="3" name="Text Placeholder 2">
            <a:extLst>
              <a:ext uri="{FF2B5EF4-FFF2-40B4-BE49-F238E27FC236}">
                <a16:creationId xmlns:a16="http://schemas.microsoft.com/office/drawing/2014/main" id="{615B13E4-0736-0930-384F-941950A5768F}"/>
              </a:ext>
            </a:extLst>
          </p:cNvPr>
          <p:cNvSpPr>
            <a:spLocks noGrp="1"/>
          </p:cNvSpPr>
          <p:nvPr>
            <p:ph type="body" sz="quarter" idx="15"/>
          </p:nvPr>
        </p:nvSpPr>
        <p:spPr>
          <a:xfrm flipH="1">
            <a:off x="6427363" y="4418176"/>
            <a:ext cx="5201214" cy="2145417"/>
          </a:xfrm>
        </p:spPr>
        <p:txBody>
          <a:bodyPr/>
          <a:lstStyle/>
          <a:p>
            <a:r>
              <a:rPr lang="en-US" dirty="0"/>
              <a:t>Key Takeaways</a:t>
            </a:r>
          </a:p>
          <a:p>
            <a:pPr marL="548640" indent="-182880">
              <a:lnSpc>
                <a:spcPct val="100000"/>
              </a:lnSpc>
              <a:spcBef>
                <a:spcPts val="300"/>
              </a:spcBef>
              <a:spcAft>
                <a:spcPts val="300"/>
              </a:spcAft>
              <a:buFont typeface="Arial" panose="020B0604020202020204" pitchFamily="34" charset="0"/>
              <a:buChar char="•"/>
            </a:pPr>
            <a:r>
              <a:rPr lang="en-US" b="0" dirty="0"/>
              <a:t>NPRR 1188 project is in design and  development phase, impacts QSEs Market Submissions EWS APIs </a:t>
            </a:r>
          </a:p>
          <a:p>
            <a:pPr marL="548640" indent="-182880">
              <a:lnSpc>
                <a:spcPct val="100000"/>
              </a:lnSpc>
              <a:spcBef>
                <a:spcPts val="300"/>
              </a:spcBef>
              <a:spcAft>
                <a:spcPts val="300"/>
              </a:spcAft>
              <a:buFont typeface="Arial" panose="020B0604020202020204" pitchFamily="34" charset="0"/>
              <a:buChar char="•"/>
            </a:pPr>
            <a:r>
              <a:rPr lang="en-US" b="0" dirty="0"/>
              <a:t>Requires Meters installations in the field for CLRs and go through qualification process before Go-Live.</a:t>
            </a:r>
          </a:p>
          <a:p>
            <a:endParaRPr lang="en-US" dirty="0"/>
          </a:p>
        </p:txBody>
      </p:sp>
    </p:spTree>
    <p:extLst>
      <p:ext uri="{BB962C8B-B14F-4D97-AF65-F5344CB8AC3E}">
        <p14:creationId xmlns:p14="http://schemas.microsoft.com/office/powerpoint/2010/main" val="3584611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EFDD4C-2255-C7D5-2991-41521A75BFC3}"/>
              </a:ext>
            </a:extLst>
          </p:cNvPr>
          <p:cNvSpPr>
            <a:spLocks noGrp="1"/>
          </p:cNvSpPr>
          <p:nvPr>
            <p:ph type="sldNum" sz="quarter" idx="12"/>
          </p:nvPr>
        </p:nvSpPr>
        <p:spPr/>
        <p:txBody>
          <a:bodyPr/>
          <a:lstStyle/>
          <a:p>
            <a:fld id="{BCDE79FB-97BA-492B-8D57-F1373F9ADA95}" type="slidenum">
              <a:rPr lang="en-US" smtClean="0"/>
              <a:t>2</a:t>
            </a:fld>
            <a:endParaRPr lang="en-US" dirty="0"/>
          </a:p>
        </p:txBody>
      </p:sp>
      <p:sp>
        <p:nvSpPr>
          <p:cNvPr id="4" name="Title 3">
            <a:extLst>
              <a:ext uri="{FF2B5EF4-FFF2-40B4-BE49-F238E27FC236}">
                <a16:creationId xmlns:a16="http://schemas.microsoft.com/office/drawing/2014/main" id="{82CEE743-FAC8-4536-6D1F-9DA259116DB4}"/>
              </a:ext>
            </a:extLst>
          </p:cNvPr>
          <p:cNvSpPr>
            <a:spLocks noGrp="1"/>
          </p:cNvSpPr>
          <p:nvPr>
            <p:ph type="title"/>
          </p:nvPr>
        </p:nvSpPr>
        <p:spPr/>
        <p:txBody>
          <a:bodyPr/>
          <a:lstStyle/>
          <a:p>
            <a:r>
              <a:rPr lang="en-US" dirty="0"/>
              <a:t>NPRR 1188 Overview</a:t>
            </a:r>
          </a:p>
        </p:txBody>
      </p:sp>
      <p:sp>
        <p:nvSpPr>
          <p:cNvPr id="5" name="Text Placeholder 4">
            <a:extLst>
              <a:ext uri="{FF2B5EF4-FFF2-40B4-BE49-F238E27FC236}">
                <a16:creationId xmlns:a16="http://schemas.microsoft.com/office/drawing/2014/main" id="{FEEC331C-6A59-FCFF-1F14-DD25475D0EF5}"/>
              </a:ext>
            </a:extLst>
          </p:cNvPr>
          <p:cNvSpPr>
            <a:spLocks noGrp="1"/>
          </p:cNvSpPr>
          <p:nvPr>
            <p:ph type="body" sz="quarter" idx="16"/>
          </p:nvPr>
        </p:nvSpPr>
        <p:spPr>
          <a:xfrm>
            <a:off x="495300" y="1155032"/>
            <a:ext cx="11163300" cy="3140744"/>
          </a:xfrm>
        </p:spPr>
        <p:txBody>
          <a:bodyPr/>
          <a:lstStyle/>
          <a:p>
            <a:pPr marL="285750" indent="-285750">
              <a:buFont typeface="Arial" panose="020B0604020202020204" pitchFamily="34" charset="0"/>
              <a:buChar char="•"/>
            </a:pPr>
            <a:r>
              <a:rPr lang="en-US" dirty="0"/>
              <a:t>NPRR 1188 enables nodal dispatch for Controllable Load Resources (CLR) that are not ALR’s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Aggregate Load Resources (ALR) will continue to be settled at Load Zones (LZ)</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New Resource Nodes (RN) and ERCOT-Polled Settlement (EPS) meters will be added for CLR’s that are not ALR’s.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CLRs should have the Meters installed in the field and go through qualification process to be able to participate in the market from the Go-Live date.</a:t>
            </a:r>
          </a:p>
          <a:p>
            <a:endParaRPr lang="en-US" dirty="0"/>
          </a:p>
          <a:p>
            <a:pPr marL="285750" indent="-285750">
              <a:buFont typeface="Arial" panose="020B0604020202020204" pitchFamily="34" charset="0"/>
              <a:buChar char="•"/>
            </a:pPr>
            <a:r>
              <a:rPr lang="en-US" dirty="0">
                <a:highlight>
                  <a:srgbClr val="FFFF00"/>
                </a:highlight>
              </a:rPr>
              <a:t>MOTE Testing: Week of Dec 14</a:t>
            </a:r>
            <a:r>
              <a:rPr lang="en-US" baseline="30000" dirty="0">
                <a:highlight>
                  <a:srgbClr val="FFFF00"/>
                </a:highlight>
              </a:rPr>
              <a:t>th</a:t>
            </a:r>
            <a:r>
              <a:rPr lang="en-US" dirty="0">
                <a:highlight>
                  <a:srgbClr val="FFFF00"/>
                </a:highlight>
              </a:rPr>
              <a:t>, 2026 ( Market notice will provide exact date and details)</a:t>
            </a:r>
          </a:p>
          <a:p>
            <a:pPr marL="285750" indent="-285750">
              <a:buFont typeface="Arial" panose="020B0604020202020204" pitchFamily="34" charset="0"/>
              <a:buChar char="•"/>
            </a:pPr>
            <a:r>
              <a:rPr lang="en-US" dirty="0">
                <a:highlight>
                  <a:srgbClr val="FFFF00"/>
                </a:highlight>
              </a:rPr>
              <a:t>Go-Live date: Week of Jan 25</a:t>
            </a:r>
            <a:r>
              <a:rPr lang="en-US" baseline="30000" dirty="0">
                <a:highlight>
                  <a:srgbClr val="FFFF00"/>
                </a:highlight>
              </a:rPr>
              <a:t>th, </a:t>
            </a:r>
            <a:r>
              <a:rPr lang="en-US" dirty="0">
                <a:highlight>
                  <a:srgbClr val="FFFF00"/>
                </a:highlight>
              </a:rPr>
              <a:t>2027 ( Market notice will provide exact date and details)</a:t>
            </a:r>
          </a:p>
          <a:p>
            <a:endParaRPr lang="en-US" dirty="0"/>
          </a:p>
          <a:p>
            <a:endParaRPr lang="en-US" dirty="0"/>
          </a:p>
          <a:p>
            <a:r>
              <a:rPr lang="en-US" dirty="0"/>
              <a:t>   </a:t>
            </a:r>
          </a:p>
          <a:p>
            <a:endParaRPr lang="en-US" dirty="0"/>
          </a:p>
        </p:txBody>
      </p:sp>
    </p:spTree>
    <p:extLst>
      <p:ext uri="{BB962C8B-B14F-4D97-AF65-F5344CB8AC3E}">
        <p14:creationId xmlns:p14="http://schemas.microsoft.com/office/powerpoint/2010/main" val="528621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9B842-A33A-FB57-FD12-9F315405A60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8E10A2-31E9-6CC1-8C0F-F865ADF77516}"/>
              </a:ext>
            </a:extLst>
          </p:cNvPr>
          <p:cNvSpPr>
            <a:spLocks noGrp="1"/>
          </p:cNvSpPr>
          <p:nvPr>
            <p:ph type="sldNum" sz="quarter" idx="12"/>
          </p:nvPr>
        </p:nvSpPr>
        <p:spPr/>
        <p:txBody>
          <a:bodyPr/>
          <a:lstStyle/>
          <a:p>
            <a:fld id="{BCDE79FB-97BA-492B-8D57-F1373F9ADA95}" type="slidenum">
              <a:rPr lang="en-US" smtClean="0"/>
              <a:t>3</a:t>
            </a:fld>
            <a:endParaRPr lang="en-US" dirty="0"/>
          </a:p>
        </p:txBody>
      </p:sp>
      <p:sp>
        <p:nvSpPr>
          <p:cNvPr id="4" name="Title 3">
            <a:extLst>
              <a:ext uri="{FF2B5EF4-FFF2-40B4-BE49-F238E27FC236}">
                <a16:creationId xmlns:a16="http://schemas.microsoft.com/office/drawing/2014/main" id="{11BDBB63-B727-C06D-D6ED-9DE8F0AD319D}"/>
              </a:ext>
            </a:extLst>
          </p:cNvPr>
          <p:cNvSpPr>
            <a:spLocks noGrp="1"/>
          </p:cNvSpPr>
          <p:nvPr>
            <p:ph type="title"/>
          </p:nvPr>
        </p:nvSpPr>
        <p:spPr/>
        <p:txBody>
          <a:bodyPr/>
          <a:lstStyle/>
          <a:p>
            <a:r>
              <a:rPr lang="en-US" dirty="0"/>
              <a:t>SCED and DAM Changes for CLR’s that are not ALR’s</a:t>
            </a:r>
          </a:p>
        </p:txBody>
      </p:sp>
      <p:sp>
        <p:nvSpPr>
          <p:cNvPr id="5" name="Text Placeholder 4">
            <a:extLst>
              <a:ext uri="{FF2B5EF4-FFF2-40B4-BE49-F238E27FC236}">
                <a16:creationId xmlns:a16="http://schemas.microsoft.com/office/drawing/2014/main" id="{AE099649-9803-4E86-863D-F06FBFDBAE7B}"/>
              </a:ext>
            </a:extLst>
          </p:cNvPr>
          <p:cNvSpPr>
            <a:spLocks noGrp="1"/>
          </p:cNvSpPr>
          <p:nvPr>
            <p:ph type="body" sz="quarter" idx="16"/>
          </p:nvPr>
        </p:nvSpPr>
        <p:spPr>
          <a:xfrm>
            <a:off x="495300" y="1034716"/>
            <a:ext cx="11163300" cy="3261060"/>
          </a:xfrm>
        </p:spPr>
        <p:txBody>
          <a:bodyPr/>
          <a:lstStyle/>
          <a:p>
            <a:r>
              <a:rPr lang="en-US" dirty="0"/>
              <a:t>SCED</a:t>
            </a:r>
          </a:p>
          <a:p>
            <a:pPr marL="834390" lvl="1" indent="-285750"/>
            <a:r>
              <a:rPr lang="en-US" dirty="0"/>
              <a:t>Changed from LZ to nodal dispatch</a:t>
            </a:r>
          </a:p>
          <a:p>
            <a:pPr marL="834390" lvl="1" indent="-285750"/>
            <a:r>
              <a:rPr lang="en-US" dirty="0"/>
              <a:t>EPS meters and RN’s will be added </a:t>
            </a:r>
          </a:p>
          <a:p>
            <a:pPr marL="834390" lvl="1" indent="-285750"/>
            <a:r>
              <a:rPr lang="en-US" dirty="0"/>
              <a:t>New telemetry: ONTEST and ONHOLD – basepoint will be set to telemetry MW </a:t>
            </a:r>
          </a:p>
          <a:p>
            <a:pPr marL="834390" lvl="1" indent="-285750"/>
            <a:r>
              <a:rPr lang="en-US" dirty="0"/>
              <a:t>OUTL status – not consuming energy, telemetry MW = 0</a:t>
            </a:r>
          </a:p>
          <a:p>
            <a:r>
              <a:rPr lang="en-US" dirty="0"/>
              <a:t>DAM</a:t>
            </a:r>
          </a:p>
          <a:p>
            <a:pPr marL="834390" lvl="1" indent="-285750"/>
            <a:r>
              <a:rPr lang="en-US" dirty="0"/>
              <a:t>Can submit energy bids for DAM Ahead Market</a:t>
            </a:r>
          </a:p>
          <a:p>
            <a:pPr marL="834390" lvl="1" indent="-285750"/>
            <a:r>
              <a:rPr lang="en-US" dirty="0"/>
              <a:t>RN’s will be added</a:t>
            </a:r>
          </a:p>
          <a:p>
            <a:pPr marL="834390" lvl="1" indent="-285750"/>
            <a:r>
              <a:rPr lang="en-US" dirty="0"/>
              <a:t>DAM LPC = 0, dispatch range will be [0, MPC-LPC] in DAM</a:t>
            </a:r>
          </a:p>
          <a:p>
            <a:endParaRPr lang="en-US" dirty="0"/>
          </a:p>
          <a:p>
            <a:r>
              <a:rPr lang="en-US" dirty="0"/>
              <a:t>   </a:t>
            </a:r>
          </a:p>
          <a:p>
            <a:endParaRPr lang="en-US" dirty="0"/>
          </a:p>
        </p:txBody>
      </p:sp>
    </p:spTree>
    <p:extLst>
      <p:ext uri="{BB962C8B-B14F-4D97-AF65-F5344CB8AC3E}">
        <p14:creationId xmlns:p14="http://schemas.microsoft.com/office/powerpoint/2010/main" val="1559366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63C37-E921-B7B7-8FB5-7C95353B779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D3FD8D-3893-5596-680F-FB5FE1059E1B}"/>
              </a:ext>
            </a:extLst>
          </p:cNvPr>
          <p:cNvSpPr>
            <a:spLocks noGrp="1"/>
          </p:cNvSpPr>
          <p:nvPr>
            <p:ph type="sldNum" sz="quarter" idx="12"/>
          </p:nvPr>
        </p:nvSpPr>
        <p:spPr/>
        <p:txBody>
          <a:bodyPr/>
          <a:lstStyle/>
          <a:p>
            <a:fld id="{BCDE79FB-97BA-492B-8D57-F1373F9ADA95}" type="slidenum">
              <a:rPr lang="en-US" smtClean="0"/>
              <a:t>4</a:t>
            </a:fld>
            <a:endParaRPr lang="en-US" dirty="0"/>
          </a:p>
        </p:txBody>
      </p:sp>
      <p:sp>
        <p:nvSpPr>
          <p:cNvPr id="4" name="Title 3">
            <a:extLst>
              <a:ext uri="{FF2B5EF4-FFF2-40B4-BE49-F238E27FC236}">
                <a16:creationId xmlns:a16="http://schemas.microsoft.com/office/drawing/2014/main" id="{FDA9258C-19A0-B4F7-F773-D977AE3B3E01}"/>
              </a:ext>
            </a:extLst>
          </p:cNvPr>
          <p:cNvSpPr>
            <a:spLocks noGrp="1"/>
          </p:cNvSpPr>
          <p:nvPr>
            <p:ph type="title"/>
          </p:nvPr>
        </p:nvSpPr>
        <p:spPr/>
        <p:txBody>
          <a:bodyPr/>
          <a:lstStyle/>
          <a:p>
            <a:r>
              <a:rPr lang="en-US" dirty="0"/>
              <a:t>External Webservice XSD Changes</a:t>
            </a:r>
          </a:p>
        </p:txBody>
      </p:sp>
      <p:sp>
        <p:nvSpPr>
          <p:cNvPr id="5" name="Text Placeholder 4">
            <a:extLst>
              <a:ext uri="{FF2B5EF4-FFF2-40B4-BE49-F238E27FC236}">
                <a16:creationId xmlns:a16="http://schemas.microsoft.com/office/drawing/2014/main" id="{E251BA3A-D55F-2884-89E6-3B36C2CAFBFD}"/>
              </a:ext>
            </a:extLst>
          </p:cNvPr>
          <p:cNvSpPr>
            <a:spLocks noGrp="1"/>
          </p:cNvSpPr>
          <p:nvPr>
            <p:ph type="body" sz="quarter" idx="16"/>
          </p:nvPr>
        </p:nvSpPr>
        <p:spPr>
          <a:xfrm>
            <a:off x="645351" y="1063818"/>
            <a:ext cx="11163300" cy="585285"/>
          </a:xfrm>
        </p:spPr>
        <p:txBody>
          <a:bodyPr/>
          <a:lstStyle/>
          <a:p>
            <a:pPr marL="285750" indent="-285750">
              <a:buFont typeface="Arial" panose="020B0604020202020204" pitchFamily="34" charset="0"/>
              <a:buChar char="•"/>
            </a:pPr>
            <a:r>
              <a:rPr lang="en-US" dirty="0" err="1"/>
              <a:t>RTMEnergyBid</a:t>
            </a:r>
            <a:r>
              <a:rPr lang="en-US" dirty="0"/>
              <a:t> will be renamed to </a:t>
            </a:r>
            <a:r>
              <a:rPr lang="en-US" dirty="0" err="1"/>
              <a:t>EnergyBidCurve</a:t>
            </a:r>
            <a:r>
              <a:rPr lang="en-US" dirty="0"/>
              <a:t>, as it will be used for both Realtime and Day Ahead Markets:</a:t>
            </a:r>
          </a:p>
          <a:p>
            <a:r>
              <a:rPr lang="en-US" dirty="0"/>
              <a:t>     </a:t>
            </a:r>
            <a:r>
              <a:rPr lang="en-US" dirty="0">
                <a:hlinkClick r:id="rId3" tooltip="https://github.com/ercot/api-specs/tree/ews_NPRR1188/ews/xsds"/>
              </a:rPr>
              <a:t>GitHub: </a:t>
            </a:r>
            <a:r>
              <a:rPr lang="en-US" dirty="0" err="1">
                <a:hlinkClick r:id="rId3" tooltip="https://github.com/ercot/api-specs/tree/ews_NPRR1188/ews/xsds"/>
              </a:rPr>
              <a:t>api</a:t>
            </a:r>
            <a:r>
              <a:rPr lang="en-US" dirty="0">
                <a:hlinkClick r:id="rId3" tooltip="https://github.com/ercot/api-specs/tree/ews_NPRR1188/ews/xsds"/>
              </a:rPr>
              <a:t>-specs/ews_NPRR1188/</a:t>
            </a:r>
            <a:r>
              <a:rPr lang="en-US" dirty="0" err="1">
                <a:hlinkClick r:id="rId3" tooltip="https://github.com/ercot/api-specs/tree/ews_NPRR1188/ews/xsds"/>
              </a:rPr>
              <a:t>xsds</a:t>
            </a:r>
            <a:endParaRPr lang="en-US" dirty="0"/>
          </a:p>
          <a:p>
            <a:endParaRPr lang="en-US" dirty="0"/>
          </a:p>
          <a:p>
            <a:endParaRPr lang="en-US" dirty="0"/>
          </a:p>
          <a:p>
            <a:r>
              <a:rPr lang="en-US" dirty="0"/>
              <a:t>   </a:t>
            </a:r>
          </a:p>
          <a:p>
            <a:endParaRPr lang="en-US" dirty="0"/>
          </a:p>
        </p:txBody>
      </p:sp>
      <p:sp>
        <p:nvSpPr>
          <p:cNvPr id="6" name="Rectangle 1">
            <a:extLst>
              <a:ext uri="{FF2B5EF4-FFF2-40B4-BE49-F238E27FC236}">
                <a16:creationId xmlns:a16="http://schemas.microsoft.com/office/drawing/2014/main" id="{FFA64081-3821-5150-D613-971650ABE2AB}"/>
              </a:ext>
            </a:extLst>
          </p:cNvPr>
          <p:cNvSpPr>
            <a:spLocks noChangeArrowheads="1"/>
          </p:cNvSpPr>
          <p:nvPr/>
        </p:nvSpPr>
        <p:spPr bwMode="auto">
          <a:xfrm>
            <a:off x="1257300" y="1811276"/>
            <a:ext cx="1204444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rPr>
              <a:t>ErcotTransaction.xsd                                        </a:t>
            </a:r>
          </a:p>
        </p:txBody>
      </p:sp>
      <p:pic>
        <p:nvPicPr>
          <p:cNvPr id="1026" name="Picture 2">
            <a:extLst>
              <a:ext uri="{FF2B5EF4-FFF2-40B4-BE49-F238E27FC236}">
                <a16:creationId xmlns:a16="http://schemas.microsoft.com/office/drawing/2014/main" id="{CAFF1C7E-645C-9539-9461-71AAC03994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9551" y="2588819"/>
            <a:ext cx="8039100" cy="5048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A55D4679-7681-3639-DDF9-988432F8E0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9551" y="1849082"/>
            <a:ext cx="7800975" cy="5715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
            <a:extLst>
              <a:ext uri="{FF2B5EF4-FFF2-40B4-BE49-F238E27FC236}">
                <a16:creationId xmlns:a16="http://schemas.microsoft.com/office/drawing/2014/main" id="{701A0607-6E34-3503-E1B5-87BA8021919A}"/>
              </a:ext>
            </a:extLst>
          </p:cNvPr>
          <p:cNvSpPr>
            <a:spLocks noChangeArrowheads="1"/>
          </p:cNvSpPr>
          <p:nvPr/>
        </p:nvSpPr>
        <p:spPr bwMode="auto">
          <a:xfrm>
            <a:off x="1257300" y="2531771"/>
            <a:ext cx="1204444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rPr>
              <a:t>ErcotTransactionTypes.xsd                                                     </a:t>
            </a:r>
          </a:p>
        </p:txBody>
      </p:sp>
      <p:pic>
        <p:nvPicPr>
          <p:cNvPr id="13" name="Picture 12">
            <a:extLst>
              <a:ext uri="{FF2B5EF4-FFF2-40B4-BE49-F238E27FC236}">
                <a16:creationId xmlns:a16="http://schemas.microsoft.com/office/drawing/2014/main" id="{0BF90029-3C23-8AA5-805F-3DCE6183A921}"/>
              </a:ext>
            </a:extLst>
          </p:cNvPr>
          <p:cNvPicPr>
            <a:picLocks noChangeAspect="1"/>
          </p:cNvPicPr>
          <p:nvPr/>
        </p:nvPicPr>
        <p:blipFill>
          <a:blip r:embed="rId6"/>
          <a:srcRect t="24108"/>
          <a:stretch>
            <a:fillRect/>
          </a:stretch>
        </p:blipFill>
        <p:spPr>
          <a:xfrm>
            <a:off x="3940480" y="3789009"/>
            <a:ext cx="5582429" cy="469935"/>
          </a:xfrm>
          <a:prstGeom prst="rect">
            <a:avLst/>
          </a:prstGeom>
        </p:spPr>
      </p:pic>
      <p:sp>
        <p:nvSpPr>
          <p:cNvPr id="15" name="Rectangle 1">
            <a:extLst>
              <a:ext uri="{FF2B5EF4-FFF2-40B4-BE49-F238E27FC236}">
                <a16:creationId xmlns:a16="http://schemas.microsoft.com/office/drawing/2014/main" id="{31902684-96A3-6170-54D0-B9050476B6C8}"/>
              </a:ext>
            </a:extLst>
          </p:cNvPr>
          <p:cNvSpPr>
            <a:spLocks noChangeArrowheads="1"/>
          </p:cNvSpPr>
          <p:nvPr/>
        </p:nvSpPr>
        <p:spPr bwMode="auto">
          <a:xfrm>
            <a:off x="1257300" y="4426054"/>
            <a:ext cx="1204444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rPr>
              <a:t>ErcotAward</a:t>
            </a:r>
            <a:r>
              <a:rPr lang="en-US" altLang="en-US" sz="1600" dirty="0">
                <a:latin typeface="Arial" panose="020B0604020202020204" pitchFamily="34" charset="0"/>
              </a:rPr>
              <a:t>Types</a:t>
            </a:r>
            <a:r>
              <a:rPr kumimoji="0" lang="en-US" altLang="en-US" sz="1600" b="0" i="0" u="none" strike="noStrike" cap="none" normalizeH="0" baseline="0" dirty="0">
                <a:ln>
                  <a:noFill/>
                </a:ln>
                <a:solidFill>
                  <a:schemeClr val="tx1"/>
                </a:solidFill>
                <a:effectLst/>
                <a:latin typeface="Arial" panose="020B0604020202020204" pitchFamily="34" charset="0"/>
              </a:rPr>
              <a:t>.xsd                                                          </a:t>
            </a:r>
          </a:p>
        </p:txBody>
      </p:sp>
      <p:pic>
        <p:nvPicPr>
          <p:cNvPr id="19" name="Picture 18">
            <a:extLst>
              <a:ext uri="{FF2B5EF4-FFF2-40B4-BE49-F238E27FC236}">
                <a16:creationId xmlns:a16="http://schemas.microsoft.com/office/drawing/2014/main" id="{BBE8F736-F544-E8B5-32D4-2D49D60C0F43}"/>
              </a:ext>
            </a:extLst>
          </p:cNvPr>
          <p:cNvPicPr>
            <a:picLocks noChangeAspect="1"/>
          </p:cNvPicPr>
          <p:nvPr/>
        </p:nvPicPr>
        <p:blipFill>
          <a:blip r:embed="rId7"/>
          <a:stretch>
            <a:fillRect/>
          </a:stretch>
        </p:blipFill>
        <p:spPr>
          <a:xfrm>
            <a:off x="3940480" y="4469272"/>
            <a:ext cx="7459116" cy="2286319"/>
          </a:xfrm>
          <a:prstGeom prst="rect">
            <a:avLst/>
          </a:prstGeom>
        </p:spPr>
      </p:pic>
      <p:sp>
        <p:nvSpPr>
          <p:cNvPr id="20" name="Text Placeholder 4">
            <a:extLst>
              <a:ext uri="{FF2B5EF4-FFF2-40B4-BE49-F238E27FC236}">
                <a16:creationId xmlns:a16="http://schemas.microsoft.com/office/drawing/2014/main" id="{52E96C4E-399C-883A-CD59-05766B331C36}"/>
              </a:ext>
            </a:extLst>
          </p:cNvPr>
          <p:cNvSpPr txBox="1">
            <a:spLocks/>
          </p:cNvSpPr>
          <p:nvPr/>
        </p:nvSpPr>
        <p:spPr>
          <a:xfrm>
            <a:off x="645351" y="3320067"/>
            <a:ext cx="11163300" cy="58528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err="1">
                <a:highlight>
                  <a:srgbClr val="FFFF00"/>
                </a:highlight>
              </a:rPr>
              <a:t>AwardedEnergyCLRBid</a:t>
            </a:r>
            <a:r>
              <a:rPr lang="en-US" dirty="0">
                <a:highlight>
                  <a:srgbClr val="FFFF00"/>
                </a:highlight>
              </a:rPr>
              <a:t> added to carry awards resulting from </a:t>
            </a:r>
            <a:r>
              <a:rPr lang="en-US" dirty="0" err="1">
                <a:highlight>
                  <a:srgbClr val="FFFF00"/>
                </a:highlight>
              </a:rPr>
              <a:t>EnergyBidCurve</a:t>
            </a:r>
            <a:r>
              <a:rPr lang="en-US" dirty="0">
                <a:highlight>
                  <a:srgbClr val="FFFF00"/>
                </a:highlight>
              </a:rPr>
              <a:t> CLR bid submissions</a:t>
            </a:r>
          </a:p>
          <a:p>
            <a:endParaRPr lang="en-US" dirty="0"/>
          </a:p>
          <a:p>
            <a:r>
              <a:rPr lang="en-US" dirty="0"/>
              <a:t>   </a:t>
            </a:r>
          </a:p>
          <a:p>
            <a:endParaRPr lang="en-US" dirty="0"/>
          </a:p>
        </p:txBody>
      </p:sp>
      <p:sp>
        <p:nvSpPr>
          <p:cNvPr id="22" name="Rectangle 1">
            <a:extLst>
              <a:ext uri="{FF2B5EF4-FFF2-40B4-BE49-F238E27FC236}">
                <a16:creationId xmlns:a16="http://schemas.microsoft.com/office/drawing/2014/main" id="{B48DF04F-B5C4-8AF2-6B65-44438B799B7D}"/>
              </a:ext>
            </a:extLst>
          </p:cNvPr>
          <p:cNvSpPr>
            <a:spLocks noChangeArrowheads="1"/>
          </p:cNvSpPr>
          <p:nvPr/>
        </p:nvSpPr>
        <p:spPr bwMode="auto">
          <a:xfrm>
            <a:off x="1257300" y="3764357"/>
            <a:ext cx="1204444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rPr>
              <a:t>ErcotAwards.xsd                                                          </a:t>
            </a:r>
          </a:p>
        </p:txBody>
      </p:sp>
    </p:spTree>
    <p:extLst>
      <p:ext uri="{BB962C8B-B14F-4D97-AF65-F5344CB8AC3E}">
        <p14:creationId xmlns:p14="http://schemas.microsoft.com/office/powerpoint/2010/main" val="1017674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B4970-BAB9-E3AA-B1C2-5CD1BE52136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6D80B5-72DA-32B8-77EF-B8BFADDD9852}"/>
              </a:ext>
            </a:extLst>
          </p:cNvPr>
          <p:cNvSpPr>
            <a:spLocks noGrp="1"/>
          </p:cNvSpPr>
          <p:nvPr>
            <p:ph type="sldNum" sz="quarter" idx="12"/>
          </p:nvPr>
        </p:nvSpPr>
        <p:spPr/>
        <p:txBody>
          <a:bodyPr/>
          <a:lstStyle/>
          <a:p>
            <a:fld id="{BCDE79FB-97BA-492B-8D57-F1373F9ADA95}" type="slidenum">
              <a:rPr lang="en-US" smtClean="0"/>
              <a:t>5</a:t>
            </a:fld>
            <a:endParaRPr lang="en-US" dirty="0"/>
          </a:p>
        </p:txBody>
      </p:sp>
      <p:sp>
        <p:nvSpPr>
          <p:cNvPr id="4" name="Title 3">
            <a:extLst>
              <a:ext uri="{FF2B5EF4-FFF2-40B4-BE49-F238E27FC236}">
                <a16:creationId xmlns:a16="http://schemas.microsoft.com/office/drawing/2014/main" id="{38BE8858-36B8-A681-3A62-581B4B975D8A}"/>
              </a:ext>
            </a:extLst>
          </p:cNvPr>
          <p:cNvSpPr>
            <a:spLocks noGrp="1"/>
          </p:cNvSpPr>
          <p:nvPr>
            <p:ph type="title"/>
          </p:nvPr>
        </p:nvSpPr>
        <p:spPr/>
        <p:txBody>
          <a:bodyPr/>
          <a:lstStyle/>
          <a:p>
            <a:r>
              <a:rPr lang="en-US" dirty="0"/>
              <a:t>Market Manager (MMS UI) Changes</a:t>
            </a:r>
          </a:p>
        </p:txBody>
      </p:sp>
      <p:pic>
        <p:nvPicPr>
          <p:cNvPr id="5" name="Picture 4">
            <a:extLst>
              <a:ext uri="{FF2B5EF4-FFF2-40B4-BE49-F238E27FC236}">
                <a16:creationId xmlns:a16="http://schemas.microsoft.com/office/drawing/2014/main" id="{75041745-0C51-E6F5-CB4F-116391A04CA5}"/>
              </a:ext>
            </a:extLst>
          </p:cNvPr>
          <p:cNvPicPr>
            <a:picLocks noChangeAspect="1"/>
          </p:cNvPicPr>
          <p:nvPr/>
        </p:nvPicPr>
        <p:blipFill>
          <a:blip r:embed="rId2"/>
          <a:stretch>
            <a:fillRect/>
          </a:stretch>
        </p:blipFill>
        <p:spPr>
          <a:xfrm>
            <a:off x="457200" y="1309687"/>
            <a:ext cx="11277600" cy="4238625"/>
          </a:xfrm>
          <a:prstGeom prst="rect">
            <a:avLst/>
          </a:prstGeom>
        </p:spPr>
      </p:pic>
    </p:spTree>
    <p:extLst>
      <p:ext uri="{BB962C8B-B14F-4D97-AF65-F5344CB8AC3E}">
        <p14:creationId xmlns:p14="http://schemas.microsoft.com/office/powerpoint/2010/main" val="488149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9449A-6821-7807-4423-8996000A2DB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8E95AE-05A8-640B-DAD2-1D3BB4514424}"/>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200" b="1" i="0" u="none" strike="noStrike" kern="1200" cap="none" spc="0" normalizeH="0" baseline="0" noProof="0" dirty="0">
              <a:ln>
                <a:noFill/>
              </a:ln>
              <a:solidFill>
                <a:srgbClr val="005763"/>
              </a:solidFill>
              <a:effectLst/>
              <a:uLnTx/>
              <a:uFillTx/>
              <a:latin typeface="Arial"/>
              <a:ea typeface="+mn-ea"/>
              <a:cs typeface="+mn-cs"/>
            </a:endParaRPr>
          </a:p>
        </p:txBody>
      </p:sp>
      <p:sp>
        <p:nvSpPr>
          <p:cNvPr id="4" name="Title 3">
            <a:extLst>
              <a:ext uri="{FF2B5EF4-FFF2-40B4-BE49-F238E27FC236}">
                <a16:creationId xmlns:a16="http://schemas.microsoft.com/office/drawing/2014/main" id="{AB30E52C-495F-60C0-0192-5ADDF5ABBB21}"/>
              </a:ext>
            </a:extLst>
          </p:cNvPr>
          <p:cNvSpPr>
            <a:spLocks noGrp="1"/>
          </p:cNvSpPr>
          <p:nvPr>
            <p:ph type="title"/>
          </p:nvPr>
        </p:nvSpPr>
        <p:spPr/>
        <p:txBody>
          <a:bodyPr/>
          <a:lstStyle/>
          <a:p>
            <a:r>
              <a:rPr lang="en-US" dirty="0"/>
              <a:t>Report Changes</a:t>
            </a:r>
          </a:p>
        </p:txBody>
      </p:sp>
      <p:sp>
        <p:nvSpPr>
          <p:cNvPr id="5" name="Text Placeholder 4">
            <a:extLst>
              <a:ext uri="{FF2B5EF4-FFF2-40B4-BE49-F238E27FC236}">
                <a16:creationId xmlns:a16="http://schemas.microsoft.com/office/drawing/2014/main" id="{93624A8E-BFC3-8918-B018-90675A6243E1}"/>
              </a:ext>
            </a:extLst>
          </p:cNvPr>
          <p:cNvSpPr>
            <a:spLocks noGrp="1"/>
          </p:cNvSpPr>
          <p:nvPr>
            <p:ph type="body" sz="quarter" idx="16"/>
          </p:nvPr>
        </p:nvSpPr>
        <p:spPr>
          <a:xfrm>
            <a:off x="495300" y="1034716"/>
            <a:ext cx="11163300" cy="3261060"/>
          </a:xfrm>
        </p:spPr>
        <p:txBody>
          <a:bodyPr/>
          <a:lstStyle/>
          <a:p>
            <a:pPr marL="285750" indent="-285750">
              <a:buFont typeface="Arial" panose="020B0604020202020204" pitchFamily="34" charset="0"/>
              <a:buChar char="•"/>
            </a:pPr>
            <a:r>
              <a:rPr lang="en-US" b="1" dirty="0"/>
              <a:t>CDR</a:t>
            </a:r>
          </a:p>
          <a:p>
            <a:pPr marL="834390" lvl="1" indent="-285750"/>
            <a:r>
              <a:rPr lang="en-US" dirty="0"/>
              <a:t>DAM Aggregate Credit Exposure</a:t>
            </a:r>
          </a:p>
          <a:p>
            <a:pPr lvl="1" indent="0">
              <a:buNone/>
            </a:pPr>
            <a:endParaRPr lang="en-US" dirty="0"/>
          </a:p>
          <a:p>
            <a:pPr marL="285750" indent="-285750">
              <a:buFont typeface="Arial" panose="020B0604020202020204" pitchFamily="34" charset="0"/>
              <a:buChar char="•"/>
            </a:pPr>
            <a:r>
              <a:rPr lang="en-US" b="1" dirty="0"/>
              <a:t>Extracts and Disclosures</a:t>
            </a:r>
          </a:p>
          <a:p>
            <a:pPr marL="834390" lvl="1" indent="-285750">
              <a:buFont typeface="Courier New" panose="02070309020205020404" pitchFamily="49" charset="0"/>
              <a:buChar char="o"/>
            </a:pPr>
            <a:r>
              <a:rPr lang="en-US" dirty="0"/>
              <a:t>2-Day DAM Energy Curves</a:t>
            </a:r>
          </a:p>
          <a:p>
            <a:pPr marL="834390" lvl="1" indent="-285750">
              <a:buFont typeface="Courier New" panose="02070309020205020404" pitchFamily="49" charset="0"/>
              <a:buChar char="o"/>
            </a:pPr>
            <a:r>
              <a:rPr lang="en-US" dirty="0"/>
              <a:t>2-Day SCED Energy Curves</a:t>
            </a:r>
          </a:p>
          <a:p>
            <a:pPr marL="834390" lvl="1" indent="-285750">
              <a:buFont typeface="Courier New" panose="02070309020205020404" pitchFamily="49" charset="0"/>
              <a:buChar char="o"/>
            </a:pPr>
            <a:r>
              <a:rPr lang="en-US" dirty="0"/>
              <a:t>2-Day DAM Bids and Offers Reports</a:t>
            </a:r>
          </a:p>
          <a:p>
            <a:pPr marL="834390" lvl="1" indent="-285750">
              <a:buFont typeface="Courier New" panose="02070309020205020404" pitchFamily="49" charset="0"/>
              <a:buChar char="o"/>
            </a:pPr>
            <a:r>
              <a:rPr lang="en-US" dirty="0"/>
              <a:t>60-Day DAM Disclosure Reports</a:t>
            </a:r>
          </a:p>
          <a:p>
            <a:pPr marL="834390" lvl="1" indent="-285750">
              <a:buFont typeface="Courier New" panose="02070309020205020404" pitchFamily="49" charset="0"/>
              <a:buChar char="o"/>
            </a:pPr>
            <a:r>
              <a:rPr lang="en-US" dirty="0"/>
              <a:t>60-Day SCED Disclosure Reports</a:t>
            </a:r>
          </a:p>
          <a:p>
            <a:endParaRPr lang="en-US" dirty="0"/>
          </a:p>
          <a:p>
            <a:endParaRPr lang="en-US" dirty="0"/>
          </a:p>
          <a:p>
            <a:endParaRPr lang="en-US" dirty="0"/>
          </a:p>
        </p:txBody>
      </p:sp>
    </p:spTree>
    <p:extLst>
      <p:ext uri="{BB962C8B-B14F-4D97-AF65-F5344CB8AC3E}">
        <p14:creationId xmlns:p14="http://schemas.microsoft.com/office/powerpoint/2010/main" val="228740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EFDD4C-2255-C7D5-2991-41521A75BFC3}"/>
              </a:ext>
            </a:extLst>
          </p:cNvPr>
          <p:cNvSpPr>
            <a:spLocks noGrp="1"/>
          </p:cNvSpPr>
          <p:nvPr>
            <p:ph type="sldNum" sz="quarter" idx="12"/>
          </p:nvPr>
        </p:nvSpPr>
        <p:spPr/>
        <p:txBody>
          <a:bodyPr/>
          <a:lstStyle/>
          <a:p>
            <a:fld id="{BCDE79FB-97BA-492B-8D57-F1373F9ADA95}" type="slidenum">
              <a:rPr lang="en-US" smtClean="0"/>
              <a:t>7</a:t>
            </a:fld>
            <a:endParaRPr lang="en-US" dirty="0"/>
          </a:p>
        </p:txBody>
      </p:sp>
      <p:sp>
        <p:nvSpPr>
          <p:cNvPr id="4" name="Title 3">
            <a:extLst>
              <a:ext uri="{FF2B5EF4-FFF2-40B4-BE49-F238E27FC236}">
                <a16:creationId xmlns:a16="http://schemas.microsoft.com/office/drawing/2014/main" id="{82CEE743-FAC8-4536-6D1F-9DA259116DB4}"/>
              </a:ext>
            </a:extLst>
          </p:cNvPr>
          <p:cNvSpPr>
            <a:spLocks noGrp="1"/>
          </p:cNvSpPr>
          <p:nvPr>
            <p:ph type="title"/>
          </p:nvPr>
        </p:nvSpPr>
        <p:spPr/>
        <p:txBody>
          <a:bodyPr/>
          <a:lstStyle/>
          <a:p>
            <a:r>
              <a:rPr lang="en-US" dirty="0"/>
              <a:t>NPRR 1188 Q&amp;A</a:t>
            </a:r>
          </a:p>
        </p:txBody>
      </p:sp>
      <p:sp>
        <p:nvSpPr>
          <p:cNvPr id="5" name="Text Placeholder 4">
            <a:extLst>
              <a:ext uri="{FF2B5EF4-FFF2-40B4-BE49-F238E27FC236}">
                <a16:creationId xmlns:a16="http://schemas.microsoft.com/office/drawing/2014/main" id="{FEEC331C-6A59-FCFF-1F14-DD25475D0EF5}"/>
              </a:ext>
            </a:extLst>
          </p:cNvPr>
          <p:cNvSpPr>
            <a:spLocks noGrp="1"/>
          </p:cNvSpPr>
          <p:nvPr>
            <p:ph type="body" sz="quarter" idx="16"/>
          </p:nvPr>
        </p:nvSpPr>
        <p:spPr>
          <a:xfrm>
            <a:off x="495300" y="1155032"/>
            <a:ext cx="11163300" cy="5201318"/>
          </a:xfrm>
        </p:spPr>
        <p:txBody>
          <a:bodyPr/>
          <a:lstStyle/>
          <a:p>
            <a:pPr marL="342900" indent="-342900">
              <a:buFont typeface="+mj-lt"/>
              <a:buAutoNum type="arabicPeriod"/>
            </a:pPr>
            <a:r>
              <a:rPr lang="en-US" dirty="0"/>
              <a:t>Will current Settlement Point names for the CLRs stay the same or change as well?</a:t>
            </a:r>
          </a:p>
          <a:p>
            <a:pPr marL="891540" lvl="1" indent="-342900">
              <a:buFont typeface="+mj-lt"/>
              <a:buAutoNum type="alphaLcPeriod"/>
            </a:pPr>
            <a:r>
              <a:rPr lang="en-US" dirty="0">
                <a:highlight>
                  <a:srgbClr val="FFFF00"/>
                </a:highlight>
              </a:rPr>
              <a:t>Currently, for all CLRs, the Settlement Point name is the applicable Load Zone name.</a:t>
            </a:r>
          </a:p>
          <a:p>
            <a:pPr marL="891540" lvl="1" indent="-342900">
              <a:buFont typeface="+mj-lt"/>
              <a:buAutoNum type="alphaLcPeriod"/>
            </a:pPr>
            <a:r>
              <a:rPr lang="en-US" dirty="0">
                <a:highlight>
                  <a:srgbClr val="FFFF00"/>
                </a:highlight>
              </a:rPr>
              <a:t>With this implementation</a:t>
            </a:r>
          </a:p>
          <a:p>
            <a:pPr marL="1131570" lvl="2" indent="-400050">
              <a:buFont typeface="+mj-lt"/>
              <a:buAutoNum type="romanLcPeriod"/>
            </a:pPr>
            <a:r>
              <a:rPr lang="en-US" dirty="0">
                <a:highlight>
                  <a:srgbClr val="FFFF00"/>
                </a:highlight>
              </a:rPr>
              <a:t>CLRs that are not ALRs will be mapped to Resource Node Settlement Points (changing with NPRR1188)</a:t>
            </a:r>
          </a:p>
          <a:p>
            <a:pPr marL="1131570" lvl="2" indent="-400050">
              <a:buFont typeface="+mj-lt"/>
              <a:buAutoNum type="romanLcPeriod"/>
            </a:pPr>
            <a:r>
              <a:rPr lang="en-US" dirty="0">
                <a:highlight>
                  <a:srgbClr val="FFFF00"/>
                </a:highlight>
              </a:rPr>
              <a:t>For CLRs that are ALRs, the Settlement Point name will stay at the applicable Load Zone name (no change).</a:t>
            </a:r>
          </a:p>
          <a:p>
            <a:pPr marL="342900" indent="-342900">
              <a:buFont typeface="+mj-lt"/>
              <a:buAutoNum type="arabicPeriod"/>
            </a:pPr>
            <a:r>
              <a:rPr lang="en-US" dirty="0"/>
              <a:t>Will there be DA Energy Awards for DA Energy Bids at the Resource?</a:t>
            </a:r>
          </a:p>
          <a:p>
            <a:pPr marL="891540" lvl="1" indent="-342900">
              <a:buFont typeface="+mj-lt"/>
              <a:buAutoNum type="alphaLcPeriod"/>
            </a:pPr>
            <a:r>
              <a:rPr lang="en-US" dirty="0">
                <a:highlight>
                  <a:srgbClr val="FFFF00"/>
                </a:highlight>
              </a:rPr>
              <a:t>Yes, there will be cleared DA Energy Bid awards for CLRs.</a:t>
            </a:r>
          </a:p>
          <a:p>
            <a:pPr marL="342900" indent="-342900">
              <a:buFont typeface="+mj-lt"/>
              <a:buAutoNum type="arabicPeriod"/>
            </a:pPr>
            <a:r>
              <a:rPr lang="en-US" dirty="0"/>
              <a:t>If you are awarded DA Energy Bid at Resource, will it be considered a DA Energy Purchase in the DAM?</a:t>
            </a:r>
          </a:p>
          <a:p>
            <a:pPr marL="891540" lvl="1" indent="-342900">
              <a:buFont typeface="+mj-lt"/>
              <a:buAutoNum type="alphaLcPeriod"/>
            </a:pPr>
            <a:r>
              <a:rPr lang="en-US" dirty="0">
                <a:highlight>
                  <a:srgbClr val="FFFF00"/>
                </a:highlight>
              </a:rPr>
              <a:t>Yes, DA Energy purchase @ CLR Settlement Point.</a:t>
            </a:r>
          </a:p>
          <a:p>
            <a:pPr marL="342900" indent="-342900">
              <a:buFont typeface="+mj-lt"/>
              <a:buAutoNum type="arabicPeriod"/>
            </a:pPr>
            <a:r>
              <a:rPr lang="en-US" dirty="0"/>
              <a:t>Will the MRID be the same or change? </a:t>
            </a:r>
          </a:p>
          <a:p>
            <a:pPr marL="891540" lvl="1" indent="-342900">
              <a:buFont typeface="+mj-lt"/>
              <a:buAutoNum type="alphaLcPeriod"/>
            </a:pPr>
            <a:r>
              <a:rPr lang="en-US" dirty="0"/>
              <a:t>Currently the MRID contains ‘REB’, will it be ‘EBC’? </a:t>
            </a:r>
            <a:r>
              <a:rPr lang="fr-FR" dirty="0"/>
              <a:t>Ex  - QSE.20260813.REB.ResourceName</a:t>
            </a:r>
          </a:p>
          <a:p>
            <a:pPr marL="1131570" lvl="2" indent="-400050">
              <a:buFont typeface="+mj-lt"/>
              <a:buAutoNum type="romanLcPeriod"/>
            </a:pPr>
            <a:r>
              <a:rPr lang="fr-FR" dirty="0">
                <a:highlight>
                  <a:srgbClr val="FFFF00"/>
                </a:highlight>
              </a:rPr>
              <a:t>Yes, MRID </a:t>
            </a:r>
            <a:r>
              <a:rPr lang="fr-FR" dirty="0" err="1">
                <a:highlight>
                  <a:srgbClr val="FFFF00"/>
                </a:highlight>
              </a:rPr>
              <a:t>will</a:t>
            </a:r>
            <a:r>
              <a:rPr lang="fr-FR" dirty="0">
                <a:highlight>
                  <a:srgbClr val="FFFF00"/>
                </a:highlight>
              </a:rPr>
              <a:t> change </a:t>
            </a:r>
            <a:r>
              <a:rPr lang="fr-FR" dirty="0" err="1">
                <a:highlight>
                  <a:srgbClr val="FFFF00"/>
                </a:highlight>
              </a:rPr>
              <a:t>from</a:t>
            </a:r>
            <a:r>
              <a:rPr lang="fr-FR" dirty="0">
                <a:highlight>
                  <a:srgbClr val="FFFF00"/>
                </a:highlight>
              </a:rPr>
              <a:t> ‘REB’ to ‘EBC’.</a:t>
            </a:r>
          </a:p>
          <a:p>
            <a:pPr marL="342900" indent="-342900">
              <a:buFont typeface="+mj-lt"/>
              <a:buAutoNum type="arabicPeriod" startAt="5"/>
            </a:pPr>
            <a:r>
              <a:rPr lang="en-US" dirty="0"/>
              <a:t>For ADERs, how will they continue to submit their RT Energy Bids if the RT Energy Bid tab is going away?</a:t>
            </a:r>
          </a:p>
          <a:p>
            <a:r>
              <a:rPr lang="en-US" dirty="0"/>
              <a:t>      </a:t>
            </a:r>
            <a:r>
              <a:rPr lang="en-US" dirty="0">
                <a:highlight>
                  <a:srgbClr val="FFFF00"/>
                </a:highlight>
              </a:rPr>
              <a:t>Energy Bid Curve will be used for both Realtime and Day Ahead Markets.</a:t>
            </a:r>
          </a:p>
          <a:p>
            <a:endParaRPr lang="fr-FR" dirty="0">
              <a:highlight>
                <a:srgbClr val="FFFF00"/>
              </a:highlight>
            </a:endParaRPr>
          </a:p>
          <a:p>
            <a:endParaRPr lang="en-US" dirty="0"/>
          </a:p>
          <a:p>
            <a:endParaRPr lang="en-US" dirty="0"/>
          </a:p>
          <a:p>
            <a:r>
              <a:rPr lang="en-US" dirty="0"/>
              <a:t>   </a:t>
            </a:r>
          </a:p>
          <a:p>
            <a:endParaRPr lang="en-US" dirty="0"/>
          </a:p>
        </p:txBody>
      </p:sp>
    </p:spTree>
    <p:extLst>
      <p:ext uri="{BB962C8B-B14F-4D97-AF65-F5344CB8AC3E}">
        <p14:creationId xmlns:p14="http://schemas.microsoft.com/office/powerpoint/2010/main" val="4232621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3EE00-5F94-F237-030F-076345E3EE3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9FA1F6-EC1B-077F-B2A7-7A00FF47125C}"/>
              </a:ext>
            </a:extLst>
          </p:cNvPr>
          <p:cNvSpPr>
            <a:spLocks noGrp="1"/>
          </p:cNvSpPr>
          <p:nvPr>
            <p:ph type="sldNum" sz="quarter" idx="12"/>
          </p:nvPr>
        </p:nvSpPr>
        <p:spPr/>
        <p:txBody>
          <a:bodyPr/>
          <a:lstStyle/>
          <a:p>
            <a:fld id="{BCDE79FB-97BA-492B-8D57-F1373F9ADA95}" type="slidenum">
              <a:rPr lang="en-US" smtClean="0"/>
              <a:t>8</a:t>
            </a:fld>
            <a:endParaRPr lang="en-US" dirty="0"/>
          </a:p>
        </p:txBody>
      </p:sp>
      <p:sp>
        <p:nvSpPr>
          <p:cNvPr id="4" name="Title 3">
            <a:extLst>
              <a:ext uri="{FF2B5EF4-FFF2-40B4-BE49-F238E27FC236}">
                <a16:creationId xmlns:a16="http://schemas.microsoft.com/office/drawing/2014/main" id="{D2223159-0597-EEDF-4844-A0C359404C60}"/>
              </a:ext>
            </a:extLst>
          </p:cNvPr>
          <p:cNvSpPr>
            <a:spLocks noGrp="1"/>
          </p:cNvSpPr>
          <p:nvPr>
            <p:ph type="title"/>
          </p:nvPr>
        </p:nvSpPr>
        <p:spPr/>
        <p:txBody>
          <a:bodyPr/>
          <a:lstStyle/>
          <a:p>
            <a:r>
              <a:rPr lang="en-US" dirty="0"/>
              <a:t>NPRR 1188 Q&amp;A</a:t>
            </a:r>
          </a:p>
        </p:txBody>
      </p:sp>
      <p:sp>
        <p:nvSpPr>
          <p:cNvPr id="5" name="Text Placeholder 4">
            <a:extLst>
              <a:ext uri="{FF2B5EF4-FFF2-40B4-BE49-F238E27FC236}">
                <a16:creationId xmlns:a16="http://schemas.microsoft.com/office/drawing/2014/main" id="{ADF6B7DE-6588-E185-C1BE-CBA8B498BC0E}"/>
              </a:ext>
            </a:extLst>
          </p:cNvPr>
          <p:cNvSpPr>
            <a:spLocks noGrp="1"/>
          </p:cNvSpPr>
          <p:nvPr>
            <p:ph type="body" sz="quarter" idx="16"/>
          </p:nvPr>
        </p:nvSpPr>
        <p:spPr>
          <a:xfrm>
            <a:off x="495300" y="1155032"/>
            <a:ext cx="11163300" cy="5201318"/>
          </a:xfrm>
        </p:spPr>
        <p:txBody>
          <a:bodyPr/>
          <a:lstStyle/>
          <a:p>
            <a:r>
              <a:rPr lang="en-US" dirty="0"/>
              <a:t>6.   Q:Can ERCOT run a DAM simulation during MOTE testing?</a:t>
            </a:r>
          </a:p>
          <a:p>
            <a:r>
              <a:rPr lang="en-US" dirty="0"/>
              <a:t>      </a:t>
            </a:r>
            <a:r>
              <a:rPr lang="en-US" dirty="0">
                <a:highlight>
                  <a:srgbClr val="FFFF00"/>
                </a:highlight>
              </a:rPr>
              <a:t>A:ERCOT will not run DAM simulation during MOTE testing.</a:t>
            </a:r>
          </a:p>
          <a:p>
            <a:pPr lvl="1"/>
            <a:r>
              <a:rPr lang="en-US" dirty="0"/>
              <a:t>If ERCOT does not plan on running DAM simulation, </a:t>
            </a:r>
            <a:r>
              <a:rPr lang="en-US" b="1" u="sng" dirty="0"/>
              <a:t>can ERCOT provide sample Award files in advance? </a:t>
            </a:r>
            <a:r>
              <a:rPr lang="en-US" dirty="0"/>
              <a:t>We need EBC award files to see if our code will parse the file correctly.</a:t>
            </a:r>
            <a:endParaRPr lang="en-US" b="1" u="sng" dirty="0"/>
          </a:p>
          <a:p>
            <a:pPr marL="365760" lvl="1" indent="0">
              <a:buNone/>
            </a:pPr>
            <a:r>
              <a:rPr lang="en-US" dirty="0"/>
              <a:t>    </a:t>
            </a:r>
            <a:r>
              <a:rPr lang="en-US" dirty="0">
                <a:highlight>
                  <a:srgbClr val="FFFF00"/>
                </a:highlight>
              </a:rPr>
              <a:t>A:Yes, ERCOT will provide generic sample CLR Bid Award file in advance</a:t>
            </a:r>
            <a:endParaRPr lang="en-US" dirty="0"/>
          </a:p>
          <a:p>
            <a:pPr marL="342900" indent="-342900">
              <a:buFont typeface="Arial" panose="020B0604020202020204" pitchFamily="34" charset="0"/>
              <a:buAutoNum type="arabicPeriod" startAt="7"/>
            </a:pPr>
            <a:r>
              <a:rPr lang="en-US" dirty="0"/>
              <a:t>Q: What happens if a CLR does not install an EPS meter? Will that CLR still operate in the market? </a:t>
            </a:r>
          </a:p>
          <a:p>
            <a:pPr marL="365760" lvl="1" indent="0">
              <a:buNone/>
            </a:pPr>
            <a:r>
              <a:rPr lang="en-US" dirty="0">
                <a:highlight>
                  <a:srgbClr val="FFFF00"/>
                </a:highlight>
              </a:rPr>
              <a:t>A: To participate in the Market after NPRR1188, only CLRs that are co-located with generation are required to install an EPS meter. All other CLRs can continue to use either EPS or a TDSP-read meter.</a:t>
            </a:r>
          </a:p>
          <a:p>
            <a:pPr marL="342900" lvl="0" indent="-342900">
              <a:buAutoNum type="arabicPeriod" startAt="8"/>
            </a:pPr>
            <a:r>
              <a:rPr lang="en-US" dirty="0"/>
              <a:t>Q: When will new RNs be added to the model? </a:t>
            </a:r>
          </a:p>
          <a:p>
            <a:pPr marL="365760" lvl="1" indent="0">
              <a:buNone/>
            </a:pPr>
            <a:r>
              <a:rPr lang="en-US" dirty="0">
                <a:highlight>
                  <a:srgbClr val="FFFF00"/>
                </a:highlight>
              </a:rPr>
              <a:t>A: New RNs will be added to JAN_ML3 – 01/27/2027</a:t>
            </a:r>
          </a:p>
          <a:p>
            <a:pPr marL="365760" lvl="1" indent="0">
              <a:buNone/>
            </a:pPr>
            <a:r>
              <a:rPr lang="en-US" b="1" u="sng" dirty="0"/>
              <a:t>Q:Can ERCOT post the list in advance? </a:t>
            </a:r>
            <a:r>
              <a:rPr lang="en-US" dirty="0"/>
              <a:t>We need to setup our configuration to allow our MPs to submit using new RN names for MOTE testing. As of right now, we do not know the new names that will be used.</a:t>
            </a:r>
          </a:p>
          <a:p>
            <a:pPr marL="365760" lvl="1" indent="0">
              <a:buNone/>
            </a:pPr>
            <a:r>
              <a:rPr lang="en-US" dirty="0">
                <a:highlight>
                  <a:srgbClr val="FFFF00"/>
                </a:highlight>
              </a:rPr>
              <a:t>A: We will provide the update in next TWG meeting.</a:t>
            </a:r>
          </a:p>
          <a:p>
            <a:pPr marL="365760" lvl="1" indent="0">
              <a:buNone/>
            </a:pPr>
            <a:endParaRPr lang="en-US" dirty="0"/>
          </a:p>
          <a:p>
            <a:r>
              <a:rPr lang="en-US" dirty="0"/>
              <a:t>9.   Q: Can ERCOT confirm that existing Settlement Point names for original resource name will be used? Meaning, if ERCOT is creating new RN names, I would assume there will be new SP names too but if that is not the case, and existing SP names will exist, then we just need to double confirm that </a:t>
            </a:r>
            <a:r>
              <a:rPr lang="en-US" b="1" u="sng" dirty="0"/>
              <a:t>existing SPs will be associated</a:t>
            </a:r>
            <a:r>
              <a:rPr lang="en-US" dirty="0"/>
              <a:t> with </a:t>
            </a:r>
            <a:r>
              <a:rPr lang="en-US" b="1" u="sng" dirty="0"/>
              <a:t>new CLR RN names.</a:t>
            </a:r>
          </a:p>
          <a:p>
            <a:pPr marL="548640" lvl="2" indent="0">
              <a:buNone/>
            </a:pPr>
            <a:r>
              <a:rPr lang="en-US" dirty="0">
                <a:highlight>
                  <a:srgbClr val="FFFF00"/>
                </a:highlight>
              </a:rPr>
              <a:t>A: New resource nodes (Settlement Points) will be created for CLRs.</a:t>
            </a:r>
          </a:p>
          <a:p>
            <a:endParaRPr lang="en-US" dirty="0"/>
          </a:p>
          <a:p>
            <a:endParaRPr lang="en-US" dirty="0"/>
          </a:p>
          <a:p>
            <a:pPr marL="342900" indent="-342900">
              <a:buFont typeface="+mj-lt"/>
              <a:buAutoNum type="arabicPeriod" startAt="5"/>
            </a:pPr>
            <a:endParaRPr lang="en-US" dirty="0"/>
          </a:p>
          <a:p>
            <a:endParaRPr lang="en-US" dirty="0"/>
          </a:p>
          <a:p>
            <a:r>
              <a:rPr lang="en-US" dirty="0"/>
              <a:t>   </a:t>
            </a:r>
          </a:p>
          <a:p>
            <a:endParaRPr lang="en-US" dirty="0"/>
          </a:p>
        </p:txBody>
      </p:sp>
    </p:spTree>
    <p:extLst>
      <p:ext uri="{BB962C8B-B14F-4D97-AF65-F5344CB8AC3E}">
        <p14:creationId xmlns:p14="http://schemas.microsoft.com/office/powerpoint/2010/main" val="3058850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6AAE-68DF-EB17-E8A7-16A322F3D06C}"/>
              </a:ext>
            </a:extLst>
          </p:cNvPr>
          <p:cNvSpPr>
            <a:spLocks noGrp="1"/>
          </p:cNvSpPr>
          <p:nvPr>
            <p:ph type="title"/>
          </p:nvPr>
        </p:nvSpPr>
        <p:spPr/>
        <p:txBody>
          <a:bodyPr/>
          <a:lstStyle/>
          <a:p>
            <a:r>
              <a:rPr lang="en-US" dirty="0"/>
              <a:t>Questions/Comments?</a:t>
            </a:r>
          </a:p>
        </p:txBody>
      </p:sp>
      <p:sp>
        <p:nvSpPr>
          <p:cNvPr id="3" name="Text Placeholder 2">
            <a:extLst>
              <a:ext uri="{FF2B5EF4-FFF2-40B4-BE49-F238E27FC236}">
                <a16:creationId xmlns:a16="http://schemas.microsoft.com/office/drawing/2014/main" id="{7BF6A61A-D7C0-BEE7-3F65-3A3A70395BDB}"/>
              </a:ext>
            </a:extLst>
          </p:cNvPr>
          <p:cNvSpPr>
            <a:spLocks noGrp="1"/>
          </p:cNvSpPr>
          <p:nvPr>
            <p:ph type="body" sz="quarter" idx="13"/>
          </p:nvPr>
        </p:nvSpPr>
        <p:spPr>
          <a:xfrm>
            <a:off x="1257260" y="3714781"/>
            <a:ext cx="5565131" cy="846333"/>
          </a:xfrm>
        </p:spPr>
        <p:txBody>
          <a:bodyPr/>
          <a:lstStyle/>
          <a:p>
            <a:r>
              <a:rPr lang="en-US" dirty="0">
                <a:hlinkClick r:id="rId2"/>
              </a:rPr>
              <a:t>Xiangjun.Xu@ercot.com</a:t>
            </a:r>
            <a:endParaRPr lang="en-US" dirty="0"/>
          </a:p>
          <a:p>
            <a:r>
              <a:rPr lang="en-US" dirty="0">
                <a:solidFill>
                  <a:schemeClr val="accent1">
                    <a:lumMod val="75000"/>
                    <a:lumOff val="25000"/>
                  </a:schemeClr>
                </a:solidFill>
                <a:hlinkClick r:id="rId3"/>
              </a:rPr>
              <a:t>Vamsi.Paruchuri2@ercot.com</a:t>
            </a:r>
            <a:endParaRPr lang="en-US" dirty="0">
              <a:solidFill>
                <a:schemeClr val="accent1">
                  <a:lumMod val="75000"/>
                  <a:lumOff val="25000"/>
                </a:schemeClr>
              </a:solidFill>
            </a:endParaRPr>
          </a:p>
        </p:txBody>
      </p:sp>
      <p:sp>
        <p:nvSpPr>
          <p:cNvPr id="5" name="Slide Number Placeholder 4">
            <a:extLst>
              <a:ext uri="{FF2B5EF4-FFF2-40B4-BE49-F238E27FC236}">
                <a16:creationId xmlns:a16="http://schemas.microsoft.com/office/drawing/2014/main" id="{663E33CD-915C-8592-3526-C44B880B6BF9}"/>
              </a:ext>
            </a:extLst>
          </p:cNvPr>
          <p:cNvSpPr>
            <a:spLocks noGrp="1"/>
          </p:cNvSpPr>
          <p:nvPr>
            <p:ph type="sldNum" sz="quarter" idx="12"/>
          </p:nvPr>
        </p:nvSpPr>
        <p:spPr/>
        <p:txBody>
          <a:bodyPr wrap="square" anchor="ctr">
            <a:normAutofit/>
          </a:bodyPr>
          <a:lstStyle/>
          <a:p>
            <a:pPr>
              <a:spcAft>
                <a:spcPts val="600"/>
              </a:spcAft>
            </a:pPr>
            <a:fld id="{BCDE79FB-97BA-492B-8D57-F1373F9ADA95}" type="slidenum">
              <a:rPr lang="en-US" smtClean="0"/>
              <a:pPr>
                <a:spcAft>
                  <a:spcPts val="600"/>
                </a:spcAft>
              </a:pPr>
              <a:t>9</a:t>
            </a:fld>
            <a:endParaRPr lang="en-US" dirty="0"/>
          </a:p>
        </p:txBody>
      </p:sp>
    </p:spTree>
    <p:extLst>
      <p:ext uri="{BB962C8B-B14F-4D97-AF65-F5344CB8AC3E}">
        <p14:creationId xmlns:p14="http://schemas.microsoft.com/office/powerpoint/2010/main" val="3512297305"/>
      </p:ext>
    </p:extLst>
  </p:cSld>
  <p:clrMapOvr>
    <a:masterClrMapping/>
  </p:clrMapOvr>
</p:sld>
</file>

<file path=ppt/theme/theme1.xml><?xml version="1.0" encoding="utf-8"?>
<a:theme xmlns:a="http://schemas.openxmlformats.org/drawingml/2006/main" name="1_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CE1372-0C99-4BBD-8C9A-66BB973B0715}" vid="{E42129F1-9979-45CE-AC99-7AED524228ED}"/>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CE1372-0C99-4BBD-8C9A-66BB973B0715}" vid="{AF2A68AE-DF5A-41FA-8DA3-295978B7C7E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7deaf5a-01d9-4834-89d2-802f43df07d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38A853E2A21D478864F317E572DCF9" ma:contentTypeVersion="15" ma:contentTypeDescription="Create a new document." ma:contentTypeScope="" ma:versionID="a891ac5b57a7237e5d68462a0bfcdc3e">
  <xsd:schema xmlns:xsd="http://www.w3.org/2001/XMLSchema" xmlns:xs="http://www.w3.org/2001/XMLSchema" xmlns:p="http://schemas.microsoft.com/office/2006/metadata/properties" xmlns:ns3="ded7f6be-006e-48d8-8435-0405bc84a9a7" xmlns:ns4="97deaf5a-01d9-4834-89d2-802f43df07d1" targetNamespace="http://schemas.microsoft.com/office/2006/metadata/properties" ma:root="true" ma:fieldsID="fb0a5c700978bb7b7ca8f385b404acbf" ns3:_="" ns4:_="">
    <xsd:import namespace="ded7f6be-006e-48d8-8435-0405bc84a9a7"/>
    <xsd:import namespace="97deaf5a-01d9-4834-89d2-802f43df07d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_activity" minOccurs="0"/>
                <xsd:element ref="ns4:MediaServiceDateTaken" minOccurs="0"/>
                <xsd:element ref="ns4:MediaServiceObjectDetectorVersions" minOccurs="0"/>
                <xsd:element ref="ns4:MediaLengthInSecond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d7f6be-006e-48d8-8435-0405bc84a9a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7deaf5a-01d9-4834-89d2-802f43df07d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754FD2-17D2-4534-9157-8CFDD0166132}">
  <ds:schemaRefs>
    <ds:schemaRef ds:uri="http://purl.org/dc/elements/1.1/"/>
    <ds:schemaRef ds:uri="http://schemas.microsoft.com/office/2006/documentManagement/types"/>
    <ds:schemaRef ds:uri="http://purl.org/dc/terms/"/>
    <ds:schemaRef ds:uri="http://www.w3.org/XML/1998/namespace"/>
    <ds:schemaRef ds:uri="97deaf5a-01d9-4834-89d2-802f43df07d1"/>
    <ds:schemaRef ds:uri="http://schemas.microsoft.com/office/infopath/2007/PartnerControls"/>
    <ds:schemaRef ds:uri="http://purl.org/dc/dcmitype/"/>
    <ds:schemaRef ds:uri="http://schemas.openxmlformats.org/package/2006/metadata/core-properties"/>
    <ds:schemaRef ds:uri="ded7f6be-006e-48d8-8435-0405bc84a9a7"/>
    <ds:schemaRef ds:uri="http://schemas.microsoft.com/office/2006/metadata/properties"/>
  </ds:schemaRefs>
</ds:datastoreItem>
</file>

<file path=customXml/itemProps2.xml><?xml version="1.0" encoding="utf-8"?>
<ds:datastoreItem xmlns:ds="http://schemas.openxmlformats.org/officeDocument/2006/customXml" ds:itemID="{C7AA56C6-C396-4A86-84E4-22A2296358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d7f6be-006e-48d8-8435-0405bc84a9a7"/>
    <ds:schemaRef ds:uri="97deaf5a-01d9-4834-89d2-802f43df07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A5F3B15-1EDA-47D5-B690-303F08E28C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NPRR1188 update</Template>
  <TotalTime>1692</TotalTime>
  <Words>947</Words>
  <Application>Microsoft Office PowerPoint</Application>
  <PresentationFormat>Widescreen</PresentationFormat>
  <Paragraphs>111</Paragraphs>
  <Slides>9</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Aptos</vt:lpstr>
      <vt:lpstr>Arial</vt:lpstr>
      <vt:lpstr>Courier New</vt:lpstr>
      <vt:lpstr>Wingdings</vt:lpstr>
      <vt:lpstr>1_Cover</vt:lpstr>
      <vt:lpstr>Page Design</vt:lpstr>
      <vt:lpstr>NPRR 1188 – System Impacts Overview    Vamsi Paruchuri Xiangjun Xu  October 22, 2026</vt:lpstr>
      <vt:lpstr>NPRR 1188 Overview</vt:lpstr>
      <vt:lpstr>SCED and DAM Changes for CLR’s that are not ALR’s</vt:lpstr>
      <vt:lpstr>External Webservice XSD Changes</vt:lpstr>
      <vt:lpstr>Market Manager (MMS UI) Changes</vt:lpstr>
      <vt:lpstr>Report Changes</vt:lpstr>
      <vt:lpstr>NPRR 1188 Q&amp;A</vt:lpstr>
      <vt:lpstr>NPRR 1188 Q&amp;A</vt:lpstr>
      <vt:lpstr>Questions/Comments?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Xu, Xiangjun</dc:creator>
  <cp:keywords/>
  <cp:lastModifiedBy>Badri, Sreenivas</cp:lastModifiedBy>
  <cp:revision>29</cp:revision>
  <dcterms:created xsi:type="dcterms:W3CDTF">2026-03-17T20:45:51Z</dcterms:created>
  <dcterms:modified xsi:type="dcterms:W3CDTF">2026-10-21T21:50:34Z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0x010100E238A853E2A21D478864F317E572DCF9</vt:lpwstr>
  </property>
  <property fmtid="{D5CDD505-2E9C-101B-9397-08002B2CF9AE}" pid="3" name="MediaServiceImageTags">
    <vt:lpwstr/>
  </property>
  <property fmtid="{D5CDD505-2E9C-101B-9397-08002B2CF9AE}" pid="4" name="MSIP_Label_c144db1d-993e-40da-980d-6eea152adc50_Enabled">
    <vt:lpwstr>true</vt:lpwstr>
  </property>
  <property fmtid="{D5CDD505-2E9C-101B-9397-08002B2CF9AE}" pid="5" name="MSIP_Label_c144db1d-993e-40da-980d-6eea152adc50_SetDate">
    <vt:lpwstr>2026-02-04T21:33:56Z</vt:lpwstr>
  </property>
  <property fmtid="{D5CDD505-2E9C-101B-9397-08002B2CF9AE}" pid="6" name="MSIP_Label_c144db1d-993e-40da-980d-6eea152adc50_Method">
    <vt:lpwstr>Privileged</vt:lpwstr>
  </property>
  <property fmtid="{D5CDD505-2E9C-101B-9397-08002B2CF9AE}" pid="7" name="MSIP_Label_c144db1d-993e-40da-980d-6eea152adc50_Name">
    <vt:lpwstr>Public</vt:lpwstr>
  </property>
  <property fmtid="{D5CDD505-2E9C-101B-9397-08002B2CF9AE}" pid="8" name="MSIP_Label_c144db1d-993e-40da-980d-6eea152adc50_SiteId">
    <vt:lpwstr>0afb747d-bff7-4596-a9fc-950ef9e0ec45</vt:lpwstr>
  </property>
  <property fmtid="{D5CDD505-2E9C-101B-9397-08002B2CF9AE}" pid="9" name="MSIP_Label_c144db1d-993e-40da-980d-6eea152adc50_ActionId">
    <vt:lpwstr>1d14393e-8913-4215-8969-3d0b24cf798e</vt:lpwstr>
  </property>
  <property fmtid="{D5CDD505-2E9C-101B-9397-08002B2CF9AE}" pid="10" name="MSIP_Label_c144db1d-993e-40da-980d-6eea152adc50_ContentBits">
    <vt:lpwstr>0</vt:lpwstr>
  </property>
  <property fmtid="{D5CDD505-2E9C-101B-9397-08002B2CF9AE}" pid="11" name="MSIP_Label_c144db1d-993e-40da-980d-6eea152adc50_Tag">
    <vt:lpwstr>10, 0, 1, 1</vt:lpwstr>
  </property>
</Properties>
</file>