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  <p:sldMasterId id="2147483660" r:id="rId5"/>
  </p:sldMasterIdLst>
  <p:notesMasterIdLst>
    <p:notesMasterId r:id="rId10"/>
  </p:notesMasterIdLst>
  <p:handoutMasterIdLst>
    <p:handoutMasterId r:id="rId11"/>
  </p:handoutMasterIdLst>
  <p:sldIdLst>
    <p:sldId id="272" r:id="rId6"/>
    <p:sldId id="2147478763" r:id="rId7"/>
    <p:sldId id="2147478764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E5ED"/>
    <a:srgbClr val="2794A4"/>
    <a:srgbClr val="00343B"/>
    <a:srgbClr val="00829B"/>
    <a:srgbClr val="E6EBF0"/>
    <a:srgbClr val="FFFFFF"/>
    <a:srgbClr val="DADCDE"/>
    <a:srgbClr val="A9E5EA"/>
    <a:srgbClr val="00AEC7"/>
    <a:srgbClr val="D6D9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DA2D69-DD67-4FAC-8E48-E3ABB58B55BF}" v="1" dt="2026-10-22T17:52:32.2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vas, Jamie" userId="5cb87d98-67d4-4575-8fab-73d2957ac062" providerId="ADAL" clId="{15F2D4A8-7540-4531-868A-9578FE99C065}"/>
    <pc:docChg chg="modSld">
      <pc:chgData name="Lavas, Jamie" userId="5cb87d98-67d4-4575-8fab-73d2957ac062" providerId="ADAL" clId="{15F2D4A8-7540-4531-868A-9578FE99C065}" dt="2026-10-22T17:57:33.660" v="540" actId="20577"/>
      <pc:docMkLst>
        <pc:docMk/>
      </pc:docMkLst>
      <pc:sldChg chg="modSp mod">
        <pc:chgData name="Lavas, Jamie" userId="5cb87d98-67d4-4575-8fab-73d2957ac062" providerId="ADAL" clId="{15F2D4A8-7540-4531-868A-9578FE99C065}" dt="2026-10-22T17:49:26.496" v="376" actId="20577"/>
        <pc:sldMkLst>
          <pc:docMk/>
          <pc:sldMk cId="3584611109" sldId="272"/>
        </pc:sldMkLst>
        <pc:spChg chg="mod">
          <ac:chgData name="Lavas, Jamie" userId="5cb87d98-67d4-4575-8fab-73d2957ac062" providerId="ADAL" clId="{15F2D4A8-7540-4531-868A-9578FE99C065}" dt="2026-10-22T17:49:26.496" v="376" actId="20577"/>
          <ac:spMkLst>
            <pc:docMk/>
            <pc:sldMk cId="3584611109" sldId="272"/>
            <ac:spMk id="4" creationId="{AD499839-B798-E7B3-DB15-49FAE56390EE}"/>
          </ac:spMkLst>
        </pc:spChg>
      </pc:sldChg>
      <pc:sldChg chg="modSp mod">
        <pc:chgData name="Lavas, Jamie" userId="5cb87d98-67d4-4575-8fab-73d2957ac062" providerId="ADAL" clId="{15F2D4A8-7540-4531-868A-9578FE99C065}" dt="2026-10-22T17:57:33.660" v="540" actId="20577"/>
        <pc:sldMkLst>
          <pc:docMk/>
          <pc:sldMk cId="1876632128" sldId="2147478763"/>
        </pc:sldMkLst>
        <pc:spChg chg="mod">
          <ac:chgData name="Lavas, Jamie" userId="5cb87d98-67d4-4575-8fab-73d2957ac062" providerId="ADAL" clId="{15F2D4A8-7540-4531-868A-9578FE99C065}" dt="2026-10-22T17:52:59.461" v="539" actId="20577"/>
          <ac:spMkLst>
            <pc:docMk/>
            <pc:sldMk cId="1876632128" sldId="2147478763"/>
            <ac:spMk id="3" creationId="{23C938B6-E088-BBA3-FB99-7840F6FD8D9A}"/>
          </ac:spMkLst>
        </pc:spChg>
        <pc:spChg chg="mod">
          <ac:chgData name="Lavas, Jamie" userId="5cb87d98-67d4-4575-8fab-73d2957ac062" providerId="ADAL" clId="{15F2D4A8-7540-4531-868A-9578FE99C065}" dt="2026-10-22T17:57:33.660" v="540" actId="20577"/>
          <ac:spMkLst>
            <pc:docMk/>
            <pc:sldMk cId="1876632128" sldId="2147478763"/>
            <ac:spMk id="6" creationId="{2C47134B-0006-FD8E-79BA-E9EBEE88D8D9}"/>
          </ac:spMkLst>
        </pc:spChg>
      </pc:sldChg>
      <pc:sldChg chg="modSp mod">
        <pc:chgData name="Lavas, Jamie" userId="5cb87d98-67d4-4575-8fab-73d2957ac062" providerId="ADAL" clId="{15F2D4A8-7540-4531-868A-9578FE99C065}" dt="2026-10-13T14:38:01.789" v="368" actId="20577"/>
        <pc:sldMkLst>
          <pc:docMk/>
          <pc:sldMk cId="1847753478" sldId="2147478764"/>
        </pc:sldMkLst>
        <pc:spChg chg="mod">
          <ac:chgData name="Lavas, Jamie" userId="5cb87d98-67d4-4575-8fab-73d2957ac062" providerId="ADAL" clId="{15F2D4A8-7540-4531-868A-9578FE99C065}" dt="2026-10-13T14:38:01.789" v="368" actId="20577"/>
          <ac:spMkLst>
            <pc:docMk/>
            <pc:sldMk cId="1847753478" sldId="2147478764"/>
            <ac:spMk id="3" creationId="{511AC126-4470-A433-7EB5-971E6F38332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654C447-F63E-708A-7640-F379BC3B6F4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E9CD3C-9D08-D54A-E18D-CB66DD985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C7D50-3744-4F5E-B211-7EE7AB53D25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A76D3F-B471-2F90-E003-19CC7E1391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FA019F-EAF7-AC1D-CF33-3B24307B5D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B4229-F194-457F-858D-7FD6DC77E7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4939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32203-7F7F-406D-A6A3-240BE64C5DF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4BC6D-B4C2-499C-B968-7B53BF050E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3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1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2069" y="2564247"/>
            <a:ext cx="4882568" cy="3999346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BED41D71-8915-53EB-36A0-392D41DD0EA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427363" y="5054600"/>
            <a:ext cx="5201214" cy="1457037"/>
          </a:xfrm>
          <a:prstGeom prst="foldedCorner">
            <a:avLst>
              <a:gd name="adj" fmla="val 21194"/>
            </a:avLst>
          </a:prstGeom>
          <a:solidFill>
            <a:srgbClr val="E6EBF0">
              <a:alpha val="68000"/>
            </a:srgbClr>
          </a:solidFill>
          <a:ln w="9525" cap="rnd">
            <a:noFill/>
          </a:ln>
          <a:effectLst>
            <a:outerShdw blurRad="50800" dist="38100" dir="10800000" sx="1000" sy="1000" algn="r" rotWithShape="0">
              <a:prstClr val="black">
                <a:alpha val="46000"/>
              </a:prstClr>
            </a:outerShdw>
          </a:effectLst>
        </p:spPr>
        <p:txBody>
          <a:bodyPr vert="horz" wrap="square" lIns="274320" tIns="182880" rIns="640080" bIns="18288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en-US" sz="1400" dirty="0" smtClean="0"/>
            </a:lvl2pPr>
            <a:lvl3pPr marL="548640" indent="-182880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◦"/>
              <a:defRPr lang="en-US" sz="1400" dirty="0"/>
            </a:lvl3pPr>
            <a:lvl4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lang="en-US" sz="1400" dirty="0" smtClean="0"/>
            </a:lvl4pPr>
            <a:lvl5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lang="en-US" sz="1400" dirty="0"/>
            </a:lvl5pPr>
            <a:lvl6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4A302066-7B9E-F90D-A634-1CEEF4EAA7F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200"/>
            <a:ext cx="5201213" cy="25515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None/>
              <a:defRPr sz="1600" b="1" i="0"/>
            </a:lvl1pPr>
            <a:lvl2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defRPr sz="1400"/>
            </a:lvl2pPr>
            <a:lvl3pPr marL="73152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-"/>
              <a:defRPr sz="1400"/>
            </a:lvl3pPr>
            <a:lvl4pPr marL="91440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◦"/>
              <a:defRPr sz="1400"/>
            </a:lvl4pPr>
            <a:lvl5pPr marL="109728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3455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6F8A40-F0D0-857B-E8A8-1B3161AC4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DC5253-5E42-F62E-EA4E-3AB21BA87C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420624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ERCOT logo white on background">
            <a:extLst>
              <a:ext uri="{FF2B5EF4-FFF2-40B4-BE49-F238E27FC236}">
                <a16:creationId xmlns:a16="http://schemas.microsoft.com/office/drawing/2014/main" id="{590365CF-9C80-03DF-D245-DBE4EBA333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A1A5353-DA71-B6B2-BDDB-2FB68F1F0909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05802D9-2F73-A263-28E7-486C8A489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241ADA3-F564-E7C2-1972-0F9FF557AE05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77A54B6-1CA8-9AE2-BCA6-21205CB4852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  <p:pic>
        <p:nvPicPr>
          <p:cNvPr id="3" name="Graphic 2">
            <a:extLst>
              <a:ext uri="{FF2B5EF4-FFF2-40B4-BE49-F238E27FC236}">
                <a16:creationId xmlns:a16="http://schemas.microsoft.com/office/drawing/2014/main" id="{81B94DDE-8E3F-CACF-1508-79E6F98F5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CF6855-B24E-92AB-2FE8-002F720AEB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4920" y="2062263"/>
            <a:ext cx="6316168" cy="3366409"/>
          </a:xfrm>
          <a:prstGeom prst="rect">
            <a:avLst/>
          </a:prstGeom>
        </p:spPr>
        <p:txBody>
          <a:bodyPr anchor="t"/>
          <a:lstStyle>
            <a:lvl1pPr algn="l">
              <a:defRPr lang="en-US" sz="20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br>
              <a:rPr lang="en-US"/>
            </a:b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910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9C062-513C-DF24-5E8C-7A974D572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11125200" cy="2387600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2C3F11-2763-0216-A1B0-5E8B4FA80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602038"/>
            <a:ext cx="11125200" cy="1655762"/>
          </a:xfrm>
        </p:spPr>
        <p:txBody>
          <a:bodyPr wrap="square"/>
          <a:lstStyle>
            <a:lvl1pPr marL="0" indent="0" algn="ctr">
              <a:buNone/>
              <a:defRPr sz="2400" b="1">
                <a:solidFill>
                  <a:srgbClr val="00829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5C98B8-43D7-C7B4-9956-25AC1BBC5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9BF30-5D82-5572-733E-882E0C0D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45B5F-6A76-46F9-AC11-757A044249AE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5906F4-426A-AD9D-021A-D7E95E349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130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87714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0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16884" y="6356350"/>
            <a:ext cx="2773273" cy="365125"/>
          </a:xfrm>
        </p:spPr>
        <p:txBody>
          <a:bodyPr/>
          <a:lstStyle/>
          <a:p>
            <a:fld id="{14560760-0B16-41B8-81DA-58FA2187E1CC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58600" y="6356350"/>
            <a:ext cx="533400" cy="365125"/>
          </a:xfrm>
        </p:spPr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474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B62A2-45B4-4ECA-8168-BE9383DA5644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6374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and Image in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F05638A-F774-C6DB-0DC6-A2F6139B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6482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5394223" cy="45179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6331972" y="4630994"/>
            <a:ext cx="5326623" cy="1577301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2E430-0983-479E-8535-00F341009C9B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B0CE8C99-4E3A-25C3-1E3E-9D611CA96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322142" y="1661652"/>
            <a:ext cx="5336458" cy="2772696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1765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Key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7592878-2087-441A-BF63-8BAC67297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75DFB14-F372-06CE-E1C3-58DFC53BCF1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6867525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8CAB249-6E2A-0D66-037F-C8C994EC04E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7598003" y="1676400"/>
            <a:ext cx="4060596" cy="3190875"/>
          </a:xfrm>
          <a:prstGeom prst="foldedCorner">
            <a:avLst>
              <a:gd name="adj" fmla="val 8542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b="1" dirty="0"/>
            </a:lvl1pPr>
            <a:lvl2pPr marL="548640" indent="-182880">
              <a:buFont typeface="Arial" panose="020B0604020202020204" pitchFamily="34" charset="0"/>
              <a:buChar char="•"/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560760-0B16-41B8-81DA-58FA2187E1CC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991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EF24F99E-0EFC-4E0E-5FA5-D6E209736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5991225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CB17BE-2CF2-5B69-2FA2-C556C75E78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95299" y="1676400"/>
            <a:ext cx="6791325" cy="2609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300" y="4463716"/>
            <a:ext cx="6800850" cy="1744579"/>
          </a:xfrm>
          <a:prstGeom prst="foldedCorner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5D5F82-2DE8-D31E-AE3D-018BD935DE3D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77201" y="533400"/>
            <a:ext cx="3581400" cy="5638799"/>
          </a:xfrm>
        </p:spPr>
        <p:txBody>
          <a:bodyPr>
            <a:no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401" y="6356350"/>
            <a:ext cx="6762749" cy="365125"/>
          </a:xfrm>
        </p:spPr>
        <p:txBody>
          <a:bodyPr wrap="square" lIns="0"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5086D0-23A2-1C6B-A4BF-B6E909DA9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75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not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698A9E75-460B-F928-5105-B8FF5327A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48759D8-B0A7-2B10-9F64-81A8CC0F57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5300" y="1676400"/>
            <a:ext cx="11163300" cy="2619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CC02514-7922-9313-80E4-38CE9C0E38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flipH="1">
            <a:off x="495299" y="4463716"/>
            <a:ext cx="11163298" cy="1744579"/>
          </a:xfrm>
          <a:prstGeom prst="foldedCorner">
            <a:avLst>
              <a:gd name="adj" fmla="val 16667"/>
            </a:avLst>
          </a:prstGeom>
          <a:solidFill>
            <a:schemeClr val="accent1">
              <a:lumMod val="10000"/>
              <a:lumOff val="90000"/>
            </a:schemeClr>
          </a:solidFill>
          <a:ln w="12700" cap="rnd">
            <a:solidFill>
              <a:schemeClr val="accent2"/>
            </a:solidFill>
          </a:ln>
        </p:spPr>
        <p:txBody>
          <a:bodyPr vert="horz" wrap="square" lIns="365760" tIns="91440" rIns="91440" bIns="91440">
            <a:noAutofit/>
          </a:bodyPr>
          <a:lstStyle>
            <a:lvl1pPr marL="0" indent="0">
              <a:buNone/>
              <a:defRPr lang="en-US" sz="1600" b="1" dirty="0"/>
            </a:lvl1pPr>
            <a:lvl2pPr marL="548640" indent="-182880">
              <a:buFont typeface="Arial" panose="020B0604020202020204" pitchFamily="34" charset="0"/>
              <a:buChar char="•"/>
              <a:defRPr lang="en-US" sz="1400" dirty="0"/>
            </a:lvl2pPr>
            <a:lvl3pPr>
              <a:defRPr lang="en-US" sz="1400" dirty="0"/>
            </a:lvl3pPr>
            <a:lvl4pPr>
              <a:defRPr lang="en-US" sz="1400" dirty="0"/>
            </a:lvl4pPr>
            <a:lvl5pPr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717B5-930A-9245-9888-15FD3932C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93DBC-D2B3-EAA9-B573-4CBB1A9EC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927F-A0F2-4B8B-8583-E7E57526878C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33FE6-6102-A20B-2C52-DA18949D1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51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03A0C87A-E909-99E5-543B-B8CA963FA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3EC354D-D331-C418-3300-B354E37BE1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981200"/>
            <a:ext cx="5381625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F89336-B087-2FA3-5FA7-10663E499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43650" y="1971674"/>
            <a:ext cx="5314950" cy="42107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5AFFA6-4F88-DA05-B2CA-9691F408E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D51180-8907-F3FB-F8E0-201D1BE61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5BA03-1E8A-4A71-9375-E941FF070046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C96C78-7C87-2BC7-8FE9-856E3E375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44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5BA45-4981-AC22-EC96-99A5E0901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61962"/>
            <a:ext cx="4838700" cy="1527094"/>
          </a:xfrm>
        </p:spPr>
        <p:txBody>
          <a:bodyPr anchor="t">
            <a:normAutofit/>
          </a:bodyPr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73643-F605-4790-3956-B453E9FC9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188F8-67CB-419F-AAD4-5AB1C4EFBB40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265AF8-0057-EBA2-2E30-0B7411397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ADE8A-3AB5-3C00-B26E-3F6DD6EA5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81ED5FB-5036-27D9-26F4-B48307D67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2181225"/>
            <a:ext cx="5600700" cy="4000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0ACB72E-F2A9-AC8B-FAC7-489B472850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7950" y="457200"/>
            <a:ext cx="5200650" cy="572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45951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97228CF-7CDD-26CC-CA47-4AF0A314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48387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277CEE6-13A0-6BA8-8A3C-EA3A8B9CA3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3776" y="2152650"/>
            <a:ext cx="5602224" cy="4019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24E62B-01AB-F5DE-E2D4-85B1DECC9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96050" y="0"/>
            <a:ext cx="569595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33291D-BE72-DBF6-5318-1BD0E7127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853288" y="6356350"/>
            <a:ext cx="133871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138100-AC14-9CC0-AD86-426AD89D4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796E23-B521-5C07-85E1-BA73A20DB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D0B2-8800-4E48-BDCE-A19E57C7C5AF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2A00A7-6A1E-80A0-8EB9-F7F059255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3126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DB285AF9-0372-9C81-F75D-2589F4F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48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with 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021CF500-4BD3-92C6-CCBD-156DED65A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1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5BFBC12E-0B6E-E8C7-9088-B497FB4917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1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72375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E7750B-0863-BB91-0C67-54B5E9B868D6}"/>
              </a:ext>
            </a:extLst>
          </p:cNvPr>
          <p:cNvSpPr txBox="1"/>
          <p:nvPr userDrawn="1"/>
        </p:nvSpPr>
        <p:spPr>
          <a:xfrm>
            <a:off x="8032876" y="1370524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Learn More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961C0C-432D-CBAD-EA65-6543DA81C252}"/>
              </a:ext>
            </a:extLst>
          </p:cNvPr>
          <p:cNvSpPr txBox="1"/>
          <p:nvPr userDrawn="1"/>
        </p:nvSpPr>
        <p:spPr>
          <a:xfrm>
            <a:off x="8054878" y="1783080"/>
            <a:ext cx="33209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rgbClr val="00829B"/>
                </a:solidFill>
              </a:rPr>
              <a:t>www.ercot.com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781169-74C0-5084-B1E5-21B24E64EBD9}"/>
              </a:ext>
            </a:extLst>
          </p:cNvPr>
          <p:cNvSpPr txBox="1"/>
          <p:nvPr userDrawn="1"/>
        </p:nvSpPr>
        <p:spPr>
          <a:xfrm>
            <a:off x="8032876" y="2442045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Download ERCOT Mobile App</a:t>
            </a:r>
          </a:p>
        </p:txBody>
      </p:sp>
      <p:pic>
        <p:nvPicPr>
          <p:cNvPr id="9" name="Graphic 8" descr="Google play logo on the left and App Store logo on the right">
            <a:extLst>
              <a:ext uri="{FF2B5EF4-FFF2-40B4-BE49-F238E27FC236}">
                <a16:creationId xmlns:a16="http://schemas.microsoft.com/office/drawing/2014/main" id="{4CC00E98-A942-2688-815D-B898449C0BC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41368" y="2987763"/>
            <a:ext cx="2635124" cy="36744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EBBA5BE-9DD2-6EE7-CE28-D076D6D33E94}"/>
              </a:ext>
            </a:extLst>
          </p:cNvPr>
          <p:cNvSpPr txBox="1"/>
          <p:nvPr userDrawn="1"/>
        </p:nvSpPr>
        <p:spPr>
          <a:xfrm>
            <a:off x="8054878" y="3786789"/>
            <a:ext cx="3625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Connect With Us</a:t>
            </a:r>
          </a:p>
        </p:txBody>
      </p:sp>
      <p:pic>
        <p:nvPicPr>
          <p:cNvPr id="11" name="Graphic 10" descr="Instagram icon">
            <a:extLst>
              <a:ext uri="{FF2B5EF4-FFF2-40B4-BE49-F238E27FC236}">
                <a16:creationId xmlns:a16="http://schemas.microsoft.com/office/drawing/2014/main" id="{808F1D0F-170C-B600-9B14-471787DABDB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6128" y="4359746"/>
            <a:ext cx="314995" cy="314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EB4558-FE65-DD30-A396-E7A22D6A4264}"/>
              </a:ext>
            </a:extLst>
          </p:cNvPr>
          <p:cNvSpPr txBox="1"/>
          <p:nvPr userDrawn="1"/>
        </p:nvSpPr>
        <p:spPr>
          <a:xfrm>
            <a:off x="8715473" y="4378550"/>
            <a:ext cx="30987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facebook.com/ERCOTISO</a:t>
            </a:r>
          </a:p>
        </p:txBody>
      </p:sp>
      <p:pic>
        <p:nvPicPr>
          <p:cNvPr id="13" name="Graphic 12" descr="Twitter or X  icon">
            <a:extLst>
              <a:ext uri="{FF2B5EF4-FFF2-40B4-BE49-F238E27FC236}">
                <a16:creationId xmlns:a16="http://schemas.microsoft.com/office/drawing/2014/main" id="{787C2377-716C-DE29-E499-06278CE1DB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26128" y="4816173"/>
            <a:ext cx="314995" cy="31499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BFB969-D759-088E-D454-9701B3843365}"/>
              </a:ext>
            </a:extLst>
          </p:cNvPr>
          <p:cNvSpPr txBox="1"/>
          <p:nvPr userDrawn="1"/>
        </p:nvSpPr>
        <p:spPr>
          <a:xfrm>
            <a:off x="8715473" y="4823175"/>
            <a:ext cx="210813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x.com/ercot_iso</a:t>
            </a:r>
          </a:p>
        </p:txBody>
      </p:sp>
      <p:pic>
        <p:nvPicPr>
          <p:cNvPr id="15" name="Graphic 14" descr="LinkedIn icon">
            <a:extLst>
              <a:ext uri="{FF2B5EF4-FFF2-40B4-BE49-F238E27FC236}">
                <a16:creationId xmlns:a16="http://schemas.microsoft.com/office/drawing/2014/main" id="{44604974-1959-249D-D54A-C4A63E150B5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8326128" y="5292078"/>
            <a:ext cx="314995" cy="31499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05696A-1EA6-9F4D-1D36-33EB7B0D95CF}"/>
              </a:ext>
            </a:extLst>
          </p:cNvPr>
          <p:cNvSpPr txBox="1"/>
          <p:nvPr userDrawn="1"/>
        </p:nvSpPr>
        <p:spPr>
          <a:xfrm>
            <a:off x="8715473" y="5299080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linkedin.com/company/ercot</a:t>
            </a:r>
          </a:p>
        </p:txBody>
      </p:sp>
      <p:pic>
        <p:nvPicPr>
          <p:cNvPr id="17" name="Graphic 16" descr="Instagram icon">
            <a:extLst>
              <a:ext uri="{FF2B5EF4-FFF2-40B4-BE49-F238E27FC236}">
                <a16:creationId xmlns:a16="http://schemas.microsoft.com/office/drawing/2014/main" id="{253A132C-4DFA-62F1-D25A-9C17628037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6128" y="5773360"/>
            <a:ext cx="314996" cy="31499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36F1584-300D-A8F1-CE34-0DF564E4405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 userDrawn="1"/>
        </p:nvSpPr>
        <p:spPr>
          <a:xfrm>
            <a:off x="8706121" y="5773359"/>
            <a:ext cx="3132351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/>
              <a:t>instagram.com/ercot_iso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7C754C4F-B602-D803-BB7A-BEE1415CE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556513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056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511CB1D-D7A8-8516-A8D6-FDE88BB37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565132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7DB85F87-C4AC-5AA2-4395-ABB6B533D5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8" y="3501136"/>
            <a:ext cx="5565132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Footer Placeholder 3">
            <a:extLst>
              <a:ext uri="{FF2B5EF4-FFF2-40B4-BE49-F238E27FC236}">
                <a16:creationId xmlns:a16="http://schemas.microsoft.com/office/drawing/2014/main" id="{524951DF-39E3-E4DB-EB22-28C36CEEB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942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24F3841-022A-64DD-C790-8E712FB9D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461962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Graphic 18" descr="ERCOT logo">
            <a:extLst>
              <a:ext uri="{FF2B5EF4-FFF2-40B4-BE49-F238E27FC236}">
                <a16:creationId xmlns:a16="http://schemas.microsoft.com/office/drawing/2014/main" id="{B751E01E-9D1B-AB32-9537-F544F49949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AB5A33-CD56-3912-4016-20DF30F14C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9" y="1430448"/>
            <a:ext cx="4064224" cy="1848259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13BE72E-F22F-EA59-A56F-ACBBDAEAF8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0869" y="3501136"/>
            <a:ext cx="4078434" cy="682625"/>
          </a:xfrm>
        </p:spPr>
        <p:txBody>
          <a:bodyPr wrap="square"/>
          <a:lstStyle>
            <a:lvl1pPr>
              <a:defRPr sz="2400" b="1">
                <a:solidFill>
                  <a:srgbClr val="00829B"/>
                </a:solidFill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05AE35-B341-C586-A0DD-9B916DA1D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76825" y="1371600"/>
            <a:ext cx="6581775" cy="4800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23DE44-506E-FCA1-8F5C-9F7354AAE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869" y="6356350"/>
            <a:ext cx="801052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673D5-55DC-3F77-47BD-D5D627A4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2DDF3-D449-4F98-B894-CB4D05D68FAC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893AA-09AB-0CA2-8F12-6C9708FCE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 descr="Confidential document label">
            <a:extLst>
              <a:ext uri="{FF2B5EF4-FFF2-40B4-BE49-F238E27FC236}">
                <a16:creationId xmlns:a16="http://schemas.microsoft.com/office/drawing/2014/main" id="{CDD9FF63-9408-EDE4-8E4D-207871A99374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0E25432-F52F-28E3-5AF1-36B3BEC45282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9B3A409-F400-7551-A8C4-6293E631585B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467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A1678F26-9E3A-1EC0-39CE-8DC562CAF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9827" t="14818" r="10238" b="43257"/>
          <a:stretch>
            <a:fillRect/>
          </a:stretch>
        </p:blipFill>
        <p:spPr>
          <a:xfrm>
            <a:off x="-1" y="-1"/>
            <a:ext cx="12192001" cy="573204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83DA6C0-622C-56B9-A11A-C7B46D6B1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-1" y="0"/>
            <a:ext cx="6096001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51000">
                <a:srgbClr val="B1E5ED">
                  <a:alpha val="6667"/>
                </a:srgbClr>
              </a:gs>
              <a:gs pos="71000">
                <a:srgbClr val="2794A4">
                  <a:alpha val="83922"/>
                </a:srgbClr>
              </a:gs>
              <a:gs pos="98000">
                <a:srgbClr val="00343B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ERCOT logo white on background">
            <a:extLst>
              <a:ext uri="{FF2B5EF4-FFF2-40B4-BE49-F238E27FC236}">
                <a16:creationId xmlns:a16="http://schemas.microsoft.com/office/drawing/2014/main" id="{24916EE6-D8BD-2246-322B-E4425F0F9A2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4555" y="1125953"/>
            <a:ext cx="2425881" cy="889910"/>
          </a:xfrm>
          <a:prstGeom prst="rect">
            <a:avLst/>
          </a:prstGeom>
          <a:effectLst>
            <a:outerShdw blurRad="50800" dist="12700" dir="10800000" algn="r" rotWithShape="0">
              <a:schemeClr val="tx2">
                <a:alpha val="40000"/>
              </a:scheme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C1132D-9952-07F0-B506-0AC57F014644}"/>
              </a:ext>
            </a:extLst>
          </p:cNvPr>
          <p:cNvSpPr txBox="1"/>
          <p:nvPr userDrawn="1"/>
        </p:nvSpPr>
        <p:spPr>
          <a:xfrm>
            <a:off x="-91688" y="503044"/>
            <a:ext cx="11629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spc="0">
                <a:solidFill>
                  <a:schemeClr val="bg1"/>
                </a:solidFill>
              </a:rPr>
              <a:t>CONFIDENTIAL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FE356D3-1829-BA32-62D3-D6BBF887FF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69F1A3B-7D9E-6E0C-224F-7FFACD1B9397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32CD704-9BA3-CCE0-2685-8FBAA5974224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3813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4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23ED7C-25D4-4004-0ADC-2942F5EF2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9144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17534D-C175-91CE-AB0E-8AF7612994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706252"/>
            <a:ext cx="11125201" cy="447071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8CF572-2776-A000-A27C-E69A8CD2D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16884" y="6356350"/>
            <a:ext cx="277327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rgbClr val="5B6770"/>
                </a:solidFill>
              </a:defRPr>
            </a:lvl1pPr>
          </a:lstStyle>
          <a:p>
            <a:fld id="{B145F6E8-FE0B-4A87-A96D-6C3DE3AC3724}" type="datetime4">
              <a:rPr lang="en-US" smtClean="0"/>
              <a:t>October 22, 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1D105-0AFC-E989-21E7-4A75772245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3400" y="6356350"/>
            <a:ext cx="8010526" cy="36512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B6770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94E2B-7999-A86B-70B0-0CA8AF3AB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8600" y="6356350"/>
            <a:ext cx="533400" cy="365125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rmAutofit/>
          </a:bodyPr>
          <a:lstStyle>
            <a:lvl1pPr algn="ctr">
              <a:defRPr sz="1200" b="1">
                <a:solidFill>
                  <a:schemeClr val="accent1"/>
                </a:solidFill>
              </a:defRPr>
            </a:lvl1pPr>
          </a:lstStyle>
          <a:p>
            <a:fld id="{BCDE79FB-97BA-492B-8D57-F1373F9ADA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3" name="Graphic 22" descr="ERCOT logo">
            <a:extLst>
              <a:ext uri="{FF2B5EF4-FFF2-40B4-BE49-F238E27FC236}">
                <a16:creationId xmlns:a16="http://schemas.microsoft.com/office/drawing/2014/main" id="{860966C1-7702-678E-6F8A-91940323E9F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7956" y="108220"/>
            <a:ext cx="703682" cy="259285"/>
          </a:xfrm>
          <a:prstGeom prst="rect">
            <a:avLst/>
          </a:prstGeom>
        </p:spPr>
      </p:pic>
      <p:grpSp>
        <p:nvGrpSpPr>
          <p:cNvPr id="7" name="Group 6" descr="Confidential document label">
            <a:extLst>
              <a:ext uri="{FF2B5EF4-FFF2-40B4-BE49-F238E27FC236}">
                <a16:creationId xmlns:a16="http://schemas.microsoft.com/office/drawing/2014/main" id="{7CE24704-51D7-2CB8-A1DB-A39B7EEEA928}"/>
              </a:ext>
            </a:extLst>
          </p:cNvPr>
          <p:cNvGrpSpPr/>
          <p:nvPr userDrawn="1"/>
        </p:nvGrpSpPr>
        <p:grpSpPr>
          <a:xfrm>
            <a:off x="-91688" y="457199"/>
            <a:ext cx="1162970" cy="358775"/>
            <a:chOff x="-91688" y="6362698"/>
            <a:chExt cx="1162970" cy="35877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22AAAB4-B1A4-DCFD-AF60-75F135DD9F6D}"/>
                </a:ext>
              </a:extLst>
            </p:cNvPr>
            <p:cNvSpPr/>
            <p:nvPr/>
          </p:nvSpPr>
          <p:spPr>
            <a:xfrm rot="10800000">
              <a:off x="-12035" y="6362698"/>
              <a:ext cx="986590" cy="358775"/>
            </a:xfrm>
            <a:prstGeom prst="rect">
              <a:avLst/>
            </a:prstGeom>
            <a:solidFill>
              <a:srgbClr val="00829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209C7F2-C29B-60A9-D309-0B97779BE9DF}"/>
                </a:ext>
              </a:extLst>
            </p:cNvPr>
            <p:cNvSpPr txBox="1"/>
            <p:nvPr/>
          </p:nvSpPr>
          <p:spPr>
            <a:xfrm>
              <a:off x="-91688" y="6427015"/>
              <a:ext cx="1162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spc="80" baseline="0">
                  <a:solidFill>
                    <a:schemeClr val="bg1"/>
                  </a:solidFill>
                </a:rPr>
                <a:t>PUBLIC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903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2" r:id="rId3"/>
    <p:sldLayoutId id="2147483683" r:id="rId4"/>
    <p:sldLayoutId id="2147483671" r:id="rId5"/>
    <p:sldLayoutId id="2147483673" r:id="rId6"/>
    <p:sldLayoutId id="2147483672" r:id="rId7"/>
    <p:sldLayoutId id="2147483664" r:id="rId8"/>
    <p:sldLayoutId id="2147483668" r:id="rId9"/>
    <p:sldLayoutId id="2147483669" r:id="rId10"/>
    <p:sldLayoutId id="2147483666" r:id="rId11"/>
    <p:sldLayoutId id="2147483675" r:id="rId12"/>
    <p:sldLayoutId id="2147483679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◦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-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100000"/>
        </a:lnSpc>
        <a:spcBef>
          <a:spcPts val="300"/>
        </a:spcBef>
        <a:spcAft>
          <a:spcPts val="300"/>
        </a:spcAft>
        <a:buFont typeface="Arial" panose="020B0604020202020204" pitchFamily="34" charset="0"/>
        <a:buChar char="•"/>
        <a:defRPr sz="14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344">
          <p15:clr>
            <a:srgbClr val="F26B43"/>
          </p15:clr>
        </p15:guide>
        <p15:guide id="3" pos="3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F31B-7178-C607-17D8-2A2BD0BBE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D499839-B798-E7B3-DB15-49FAE56390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2068" y="2564247"/>
            <a:ext cx="5065507" cy="3999346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2"/>
                </a:solidFill>
              </a:rPr>
              <a:t>Market Data Transparency: SLA Conversion</a:t>
            </a:r>
            <a:br>
              <a:rPr lang="en-US" sz="2400" dirty="0">
                <a:solidFill>
                  <a:schemeClr val="tx2"/>
                </a:solidFill>
              </a:rPr>
            </a:br>
            <a:br>
              <a:rPr lang="en-US" sz="1200" b="0" dirty="0"/>
            </a:br>
            <a:br>
              <a:rPr lang="en-US" sz="1400" b="0" dirty="0"/>
            </a:br>
            <a:br>
              <a:rPr lang="en-US" sz="1400" b="0" dirty="0"/>
            </a:br>
            <a:r>
              <a:rPr lang="en-US" sz="1800" b="0" i="1" dirty="0"/>
              <a:t>Jamie Lavas</a:t>
            </a:r>
            <a:br>
              <a:rPr lang="en-US" sz="1800" b="0" i="1" dirty="0"/>
            </a:br>
            <a:br>
              <a:rPr lang="en-US" sz="1200" b="0" dirty="0"/>
            </a:br>
            <a:r>
              <a:rPr lang="en-US" sz="1200" b="0" dirty="0"/>
              <a:t>September/October 2026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83F62B0-6886-0C8B-6EFE-6D66885D0E4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prstGeom prst="foldedCorner">
            <a:avLst>
              <a:gd name="adj" fmla="val 23384"/>
            </a:avLst>
          </a:prstGeom>
          <a:solidFill>
            <a:srgbClr val="E6EBF0">
              <a:alpha val="67000"/>
            </a:srgbClr>
          </a:solidFill>
          <a:ln>
            <a:solidFill>
              <a:srgbClr val="E6EBF0"/>
            </a:solidFill>
          </a:ln>
        </p:spPr>
        <p:txBody>
          <a:bodyPr lIns="274320" tIns="182880" rIns="91440"/>
          <a:lstStyle/>
          <a:p>
            <a:r>
              <a:rPr lang="en-US" dirty="0"/>
              <a:t>Key Takeaways</a:t>
            </a:r>
          </a:p>
          <a:p>
            <a:pPr marL="548640" indent="-18288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</a:rPr>
              <a:t>Changes expected with document conversion</a:t>
            </a:r>
            <a:endParaRPr lang="en-US" b="0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19804EA-9740-9589-9164-5FD489B897C1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427365" y="1092199"/>
            <a:ext cx="5201213" cy="3155335"/>
          </a:xfrm>
          <a:noFill/>
        </p:spPr>
        <p:txBody>
          <a:bodyPr lIns="0" tIns="0" rIns="0" bIns="0" anchor="t"/>
          <a:lstStyle/>
          <a:p>
            <a:r>
              <a:rPr lang="en-US" dirty="0"/>
              <a:t>Outline: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What Changes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What Remains the Same</a:t>
            </a:r>
          </a:p>
          <a:p>
            <a:pPr marL="342900" indent="274320">
              <a:buFont typeface="Arial" panose="020B0604020202020204" pitchFamily="34" charset="0"/>
              <a:buChar char="•"/>
            </a:pPr>
            <a:r>
              <a:rPr lang="en-US" b="0" dirty="0"/>
              <a:t>Next Steps</a:t>
            </a:r>
          </a:p>
          <a:p>
            <a:pPr marL="342900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611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6C0C0-0BCB-DB26-662D-330CD3E12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626533"/>
          </a:xfrm>
        </p:spPr>
        <p:txBody>
          <a:bodyPr/>
          <a:lstStyle/>
          <a:p>
            <a:r>
              <a:rPr lang="en-US" dirty="0"/>
              <a:t>Expected Changes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AA175-1712-7D6A-A857-023F303E9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C938B6-E088-BBA3-FB99-7840F6FD8D9A}"/>
              </a:ext>
            </a:extLst>
          </p:cNvPr>
          <p:cNvSpPr txBox="1"/>
          <p:nvPr/>
        </p:nvSpPr>
        <p:spPr>
          <a:xfrm>
            <a:off x="1113183" y="1296063"/>
            <a:ext cx="97721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What Changes</a:t>
            </a:r>
            <a:r>
              <a:rPr lang="en-US" dirty="0"/>
              <a:t>: Conversion of the document from an annually approved SLA Document into an ERCOT Business Practice Manual for review/discussion.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Conversion of the document to new document type and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Removal of reference for RMS voting and renegotiating dates or metrics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Monthly incident log removal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47134B-0006-FD8E-79BA-E9EBEE88D8D9}"/>
              </a:ext>
            </a:extLst>
          </p:cNvPr>
          <p:cNvSpPr txBox="1"/>
          <p:nvPr/>
        </p:nvSpPr>
        <p:spPr>
          <a:xfrm>
            <a:off x="1113182" y="3173746"/>
            <a:ext cx="97721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What Remains</a:t>
            </a:r>
            <a:r>
              <a:rPr lang="en-US" dirty="0"/>
              <a:t>: Document updates with release dates, list of supported applications and expectations and any changes.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Updates to all applicable reporting groups and areas as needed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RMS/TDTMS to still </a:t>
            </a:r>
            <a:r>
              <a:rPr lang="en-US"/>
              <a:t>receive retail </a:t>
            </a:r>
            <a:r>
              <a:rPr lang="en-US" dirty="0"/>
              <a:t>related impacts and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List of applications and expected service information on each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List of release dates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Dates listed reflect same release dates as reported in the Retail SLA for RMS/TDTMS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632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8708E-3C83-6DED-9C08-BD3FF42AA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4A6BA-F132-9CBF-FDDD-11DF4AA04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457200"/>
            <a:ext cx="10401300" cy="626533"/>
          </a:xfrm>
        </p:spPr>
        <p:txBody>
          <a:bodyPr/>
          <a:lstStyle/>
          <a:p>
            <a:r>
              <a:rPr lang="en-US" dirty="0"/>
              <a:t>Why Change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B4A442-9A8C-584B-8448-151BAD96D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E79FB-97BA-492B-8D57-F1373F9ADA95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1AC126-4470-A433-7EB5-971E6F383328}"/>
              </a:ext>
            </a:extLst>
          </p:cNvPr>
          <p:cNvSpPr txBox="1"/>
          <p:nvPr/>
        </p:nvSpPr>
        <p:spPr>
          <a:xfrm>
            <a:off x="1113183" y="1296063"/>
            <a:ext cx="977215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Single point of accountability: MDT discussions on impacts currently occur at TWG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Restructuring/changing of supported applications at ERCOT: application changes for upgrades and replacements also come through TWG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Aligned reporting for impacted services and impacts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Aligned operational support for affected applications with market ownership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Aligned escalation with impacted application support and operational oversight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Reduced duplication of issues </a:t>
            </a:r>
            <a:r>
              <a:rPr lang="en-US"/>
              <a:t>and impacts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753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36AAE-68DF-EB17-E8A7-16A322F3D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8" y="1430448"/>
            <a:ext cx="5878895" cy="1848259"/>
          </a:xfrm>
        </p:spPr>
        <p:txBody>
          <a:bodyPr/>
          <a:lstStyle/>
          <a:p>
            <a:r>
              <a:rPr lang="en-US"/>
              <a:t>Questions/Comments?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F6A61A-D7C0-BEE7-3F65-3A3A70395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/>
              <a:t>Jlavas@ercot.com</a:t>
            </a:r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33CD-915C-8592-3526-C44B880B6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wrap="square" anchor="ctr">
            <a:normAutofit/>
          </a:bodyPr>
          <a:lstStyle/>
          <a:p>
            <a:pPr>
              <a:spcAft>
                <a:spcPts val="600"/>
              </a:spcAft>
            </a:pPr>
            <a:fld id="{BCDE79FB-97BA-492B-8D57-F1373F9ADA95}" type="slidenum">
              <a:rPr lang="en-US" smtClean="0"/>
              <a:pPr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97305"/>
      </p:ext>
    </p:extLst>
  </p:cSld>
  <p:clrMapOvr>
    <a:masterClrMapping/>
  </p:clrMapOvr>
</p:sld>
</file>

<file path=ppt/theme/theme1.xml><?xml version="1.0" encoding="utf-8"?>
<a:theme xmlns:a="http://schemas.openxmlformats.org/drawingml/2006/main" name="Cover">
  <a:themeElements>
    <a:clrScheme name="ERCOT">
      <a:dk1>
        <a:srgbClr val="000000"/>
      </a:dk1>
      <a:lt1>
        <a:srgbClr val="FFFFFF"/>
      </a:lt1>
      <a:dk2>
        <a:srgbClr val="2D3338"/>
      </a:dk2>
      <a:lt2>
        <a:srgbClr val="FFFFFF"/>
      </a:lt2>
      <a:accent1>
        <a:srgbClr val="003865"/>
      </a:accent1>
      <a:accent2>
        <a:srgbClr val="5B6770"/>
      </a:accent2>
      <a:accent3>
        <a:srgbClr val="26D07C"/>
      </a:accent3>
      <a:accent4>
        <a:srgbClr val="00829B"/>
      </a:accent4>
      <a:accent5>
        <a:srgbClr val="685BC7"/>
      </a:accent5>
      <a:accent6>
        <a:srgbClr val="890C58"/>
      </a:accent6>
      <a:hlink>
        <a:srgbClr val="3996DF"/>
      </a:hlink>
      <a:folHlink>
        <a:srgbClr val="867ED0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942DDDCD-BEC6-4902-AAD2-EB3CD2B6933E}"/>
    </a:ext>
  </a:extLst>
</a:theme>
</file>

<file path=ppt/theme/theme2.xml><?xml version="1.0" encoding="utf-8"?>
<a:theme xmlns:a="http://schemas.openxmlformats.org/drawingml/2006/main" name="Page Design">
  <a:themeElements>
    <a:clrScheme name="ERCOT colors">
      <a:dk1>
        <a:srgbClr val="171A1C"/>
      </a:dk1>
      <a:lt1>
        <a:srgbClr val="FFFFFF"/>
      </a:lt1>
      <a:dk2>
        <a:srgbClr val="4A525A"/>
      </a:dk2>
      <a:lt2>
        <a:srgbClr val="E6EBEF"/>
      </a:lt2>
      <a:accent1>
        <a:srgbClr val="005763"/>
      </a:accent1>
      <a:accent2>
        <a:srgbClr val="3DBED1"/>
      </a:accent2>
      <a:accent3>
        <a:srgbClr val="003865"/>
      </a:accent3>
      <a:accent4>
        <a:srgbClr val="0063B4"/>
      </a:accent4>
      <a:accent5>
        <a:srgbClr val="26D07C"/>
      </a:accent5>
      <a:accent6>
        <a:srgbClr val="867ED0"/>
      </a:accent6>
      <a:hlink>
        <a:srgbClr val="00AEC7"/>
      </a:hlink>
      <a:folHlink>
        <a:srgbClr val="685BC7"/>
      </a:folHlink>
    </a:clrScheme>
    <a:fontScheme name="ERCO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RCOT Official PowerPoint Template - Public" id="{FB506FE2-73A5-49D8-88D7-3B8BB673CC8D}" vid="{E771427F-03EA-4C50-B0D4-53899F39E54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dience xmlns="3c917f14-8d40-4289-92aa-fd10f73581c9">Public</Audienc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779995893D9842BA3FA5B9B5E7FD29" ma:contentTypeVersion="5" ma:contentTypeDescription="Create a new document." ma:contentTypeScope="" ma:versionID="6d199b3ad5f5b9d872d256308c85908b">
  <xsd:schema xmlns:xsd="http://www.w3.org/2001/XMLSchema" xmlns:xs="http://www.w3.org/2001/XMLSchema" xmlns:p="http://schemas.microsoft.com/office/2006/metadata/properties" xmlns:ns2="3c917f14-8d40-4289-92aa-fd10f73581c9" targetNamespace="http://schemas.microsoft.com/office/2006/metadata/properties" ma:root="true" ma:fieldsID="dcedc2ff92fcc6164a822d33fd796499" ns2:_="">
    <xsd:import namespace="3c917f14-8d40-4289-92aa-fd10f73581c9"/>
    <xsd:element name="properties">
      <xsd:complexType>
        <xsd:sequence>
          <xsd:element name="documentManagement">
            <xsd:complexType>
              <xsd:all>
                <xsd:element ref="ns2:Audience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17f14-8d40-4289-92aa-fd10f73581c9" elementFormDefault="qualified">
    <xsd:import namespace="http://schemas.microsoft.com/office/2006/documentManagement/types"/>
    <xsd:import namespace="http://schemas.microsoft.com/office/infopath/2007/PartnerControls"/>
    <xsd:element name="Audience" ma:index="8" nillable="true" ma:displayName="Audience" ma:format="Dropdown" ma:internalName="Audience">
      <xsd:simpleType>
        <xsd:restriction base="dms:Choice">
          <xsd:enumeration value="Public"/>
          <xsd:enumeration value="Internal"/>
          <xsd:enumeration value="Confidential"/>
          <xsd:enumeration value="Board of Director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5F3B15-1EDA-47D5-B690-303F08E28C2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754FD2-17D2-4534-9157-8CFDD0166132}">
  <ds:schemaRefs>
    <ds:schemaRef ds:uri="3c917f14-8d40-4289-92aa-fd10f73581c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57DC9A4-2D51-40CB-BA99-0BF7D516F6DC}">
  <ds:schemaRefs>
    <ds:schemaRef ds:uri="3c917f14-8d40-4289-92aa-fd10f73581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ERCOT Official PowerPoint Template - Public</Template>
  <TotalTime>11960</TotalTime>
  <Words>232</Words>
  <Application>Microsoft Office PowerPoint</Application>
  <PresentationFormat>Widescreen</PresentationFormat>
  <Paragraphs>33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Wingdings</vt:lpstr>
      <vt:lpstr>Cover</vt:lpstr>
      <vt:lpstr>Page Design</vt:lpstr>
      <vt:lpstr>Market Data Transparency: SLA Conversion    Jamie Lavas  September/October 2026</vt:lpstr>
      <vt:lpstr>Expected Changes</vt:lpstr>
      <vt:lpstr>Why Change</vt:lpstr>
      <vt:lpstr>Questions/Comments?</vt:lpstr>
    </vt:vector>
  </TitlesOfParts>
  <Company>ERCOT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Lavas, Jamie</dc:creator>
  <cp:keywords/>
  <cp:lastModifiedBy>Lavas, Jamie</cp:lastModifiedBy>
  <cp:revision>8</cp:revision>
  <dcterms:created xsi:type="dcterms:W3CDTF">2026-03-25T21:58:21Z</dcterms:created>
  <dcterms:modified xsi:type="dcterms:W3CDTF">2026-10-22T17:57:42Z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0x01010056779995893D9842BA3FA5B9B5E7FD29</vt:lpwstr>
  </property>
  <property fmtid="{D5CDD505-2E9C-101B-9397-08002B2CF9AE}" pid="3" name="MediaServiceImageTags">
    <vt:lpwstr/>
  </property>
  <property fmtid="{D5CDD505-2E9C-101B-9397-08002B2CF9AE}" pid="4" name="MSIP_Label_c144db1d-993e-40da-980d-6eea152adc50_Enabled">
    <vt:lpwstr>true</vt:lpwstr>
  </property>
  <property fmtid="{D5CDD505-2E9C-101B-9397-08002B2CF9AE}" pid="5" name="MSIP_Label_c144db1d-993e-40da-980d-6eea152adc50_SetDate">
    <vt:lpwstr>2026-02-04T21:33:56Z</vt:lpwstr>
  </property>
  <property fmtid="{D5CDD505-2E9C-101B-9397-08002B2CF9AE}" pid="6" name="MSIP_Label_c144db1d-993e-40da-980d-6eea152adc50_Method">
    <vt:lpwstr>Privileged</vt:lpwstr>
  </property>
  <property fmtid="{D5CDD505-2E9C-101B-9397-08002B2CF9AE}" pid="7" name="MSIP_Label_c144db1d-993e-40da-980d-6eea152adc50_Name">
    <vt:lpwstr>Public</vt:lpwstr>
  </property>
  <property fmtid="{D5CDD505-2E9C-101B-9397-08002B2CF9AE}" pid="8" name="MSIP_Label_c144db1d-993e-40da-980d-6eea152adc50_SiteId">
    <vt:lpwstr>0afb747d-bff7-4596-a9fc-950ef9e0ec45</vt:lpwstr>
  </property>
  <property fmtid="{D5CDD505-2E9C-101B-9397-08002B2CF9AE}" pid="9" name="MSIP_Label_c144db1d-993e-40da-980d-6eea152adc50_ActionId">
    <vt:lpwstr>1d14393e-8913-4215-8969-3d0b24cf798e</vt:lpwstr>
  </property>
  <property fmtid="{D5CDD505-2E9C-101B-9397-08002B2CF9AE}" pid="10" name="MSIP_Label_c144db1d-993e-40da-980d-6eea152adc50_ContentBits">
    <vt:lpwstr>0</vt:lpwstr>
  </property>
  <property fmtid="{D5CDD505-2E9C-101B-9397-08002B2CF9AE}" pid="11" name="MSIP_Label_c144db1d-993e-40da-980d-6eea152adc50_Tag">
    <vt:lpwstr>10, 0, 1, 1</vt:lpwstr>
  </property>
</Properties>
</file>