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9"/>
  </p:notesMasterIdLst>
  <p:handoutMasterIdLst>
    <p:handoutMasterId r:id="rId20"/>
  </p:handoutMasterIdLst>
  <p:sldIdLst>
    <p:sldId id="272" r:id="rId6"/>
    <p:sldId id="2147478762" r:id="rId7"/>
    <p:sldId id="2147478763" r:id="rId8"/>
    <p:sldId id="270" r:id="rId9"/>
    <p:sldId id="2147478765" r:id="rId10"/>
    <p:sldId id="273" r:id="rId11"/>
    <p:sldId id="261" r:id="rId12"/>
    <p:sldId id="260" r:id="rId13"/>
    <p:sldId id="271" r:id="rId14"/>
    <p:sldId id="2147478766" r:id="rId15"/>
    <p:sldId id="2147478767" r:id="rId16"/>
    <p:sldId id="2147478768" r:id="rId17"/>
    <p:sldId id="214747876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1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66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on, Troy" userId="04de3903-03dd-44db-8353-3f14e4dd6886" providerId="ADAL" clId="{AC545628-8E29-428F-8CB0-70B66CC2DA85}"/>
    <pc:docChg chg="undo custSel addSld modSld">
      <pc:chgData name="Anderson, Troy" userId="04de3903-03dd-44db-8353-3f14e4dd6886" providerId="ADAL" clId="{AC545628-8E29-428F-8CB0-70B66CC2DA85}" dt="2026-10-14T14:52:47.924" v="2042" actId="13926"/>
      <pc:docMkLst>
        <pc:docMk/>
      </pc:docMkLst>
      <pc:sldChg chg="addSp delSp modSp mod">
        <pc:chgData name="Anderson, Troy" userId="04de3903-03dd-44db-8353-3f14e4dd6886" providerId="ADAL" clId="{AC545628-8E29-428F-8CB0-70B66CC2DA85}" dt="2026-10-11T18:16:31.323" v="220" actId="14100"/>
        <pc:sldMkLst>
          <pc:docMk/>
          <pc:sldMk cId="0" sldId="260"/>
        </pc:sldMkLst>
        <pc:spChg chg="mod">
          <ac:chgData name="Anderson, Troy" userId="04de3903-03dd-44db-8353-3f14e4dd6886" providerId="ADAL" clId="{AC545628-8E29-428F-8CB0-70B66CC2DA85}" dt="2026-09-28T00:58:06.955" v="62" actId="20577"/>
          <ac:spMkLst>
            <pc:docMk/>
            <pc:sldMk cId="0" sldId="260"/>
            <ac:spMk id="2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09-28T00:58:13.237" v="66" actId="20577"/>
          <ac:spMkLst>
            <pc:docMk/>
            <pc:sldMk cId="0" sldId="260"/>
            <ac:spMk id="8" creationId="{F38FEADF-E2B2-0667-AA08-D33F5CA52B2B}"/>
          </ac:spMkLst>
        </pc:spChg>
        <pc:picChg chg="add mod">
          <ac:chgData name="Anderson, Troy" userId="04de3903-03dd-44db-8353-3f14e4dd6886" providerId="ADAL" clId="{AC545628-8E29-428F-8CB0-70B66CC2DA85}" dt="2026-10-11T18:16:31.323" v="220" actId="14100"/>
          <ac:picMkLst>
            <pc:docMk/>
            <pc:sldMk cId="0" sldId="260"/>
            <ac:picMk id="5" creationId="{8EEF7C82-743D-11C7-31AE-EC27E16D29A7}"/>
          </ac:picMkLst>
        </pc:picChg>
      </pc:sldChg>
      <pc:sldChg chg="modSp mod">
        <pc:chgData name="Anderson, Troy" userId="04de3903-03dd-44db-8353-3f14e4dd6886" providerId="ADAL" clId="{AC545628-8E29-428F-8CB0-70B66CC2DA85}" dt="2026-10-11T23:25:31.967" v="1421" actId="115"/>
        <pc:sldMkLst>
          <pc:docMk/>
          <pc:sldMk cId="0" sldId="261"/>
        </pc:sldMkLst>
        <pc:spChg chg="mod">
          <ac:chgData name="Anderson, Troy" userId="04de3903-03dd-44db-8353-3f14e4dd6886" providerId="ADAL" clId="{AC545628-8E29-428F-8CB0-70B66CC2DA85}" dt="2026-10-11T20:47:16.027" v="885" actId="1076"/>
          <ac:spMkLst>
            <pc:docMk/>
            <pc:sldMk cId="0" sldId="261"/>
            <ac:spMk id="6" creationId="{00000000-0000-0000-0000-000000000000}"/>
          </ac:spMkLst>
        </pc:spChg>
        <pc:graphicFrameChg chg="mod modGraphic">
          <ac:chgData name="Anderson, Troy" userId="04de3903-03dd-44db-8353-3f14e4dd6886" providerId="ADAL" clId="{AC545628-8E29-428F-8CB0-70B66CC2DA85}" dt="2026-10-11T23:25:31.967" v="1421" actId="115"/>
          <ac:graphicFrameMkLst>
            <pc:docMk/>
            <pc:sldMk cId="0" sldId="261"/>
            <ac:graphicFrameMk id="3" creationId="{00000000-0000-0000-0000-000000000000}"/>
          </ac:graphicFrameMkLst>
        </pc:graphicFrameChg>
        <pc:graphicFrameChg chg="mod">
          <ac:chgData name="Anderson, Troy" userId="04de3903-03dd-44db-8353-3f14e4dd6886" providerId="ADAL" clId="{AC545628-8E29-428F-8CB0-70B66CC2DA85}" dt="2026-10-11T18:58:26.614" v="418" actId="1038"/>
          <ac:graphicFrameMkLst>
            <pc:docMk/>
            <pc:sldMk cId="0" sldId="261"/>
            <ac:graphicFrameMk id="9" creationId="{00000000-0000-0000-0000-000000000000}"/>
          </ac:graphicFrameMkLst>
        </pc:graphicFrameChg>
      </pc:sldChg>
      <pc:sldChg chg="addSp delSp modSp mod">
        <pc:chgData name="Anderson, Troy" userId="04de3903-03dd-44db-8353-3f14e4dd6886" providerId="ADAL" clId="{AC545628-8E29-428F-8CB0-70B66CC2DA85}" dt="2026-10-12T22:00:02.168" v="1991" actId="1076"/>
        <pc:sldMkLst>
          <pc:docMk/>
          <pc:sldMk cId="0" sldId="270"/>
        </pc:sldMkLst>
        <pc:spChg chg="mod">
          <ac:chgData name="Anderson, Troy" userId="04de3903-03dd-44db-8353-3f14e4dd6886" providerId="ADAL" clId="{AC545628-8E29-428F-8CB0-70B66CC2DA85}" dt="2026-10-12T00:07:26.737" v="1636" actId="20577"/>
          <ac:spMkLst>
            <pc:docMk/>
            <pc:sldMk cId="0" sldId="270"/>
            <ac:spMk id="2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10-12T00:06:26.109" v="1620" actId="20577"/>
          <ac:spMkLst>
            <pc:docMk/>
            <pc:sldMk cId="0" sldId="270"/>
            <ac:spMk id="16" creationId="{B078848B-BCDB-88EA-9743-D0EE5028EC22}"/>
          </ac:spMkLst>
        </pc:spChg>
        <pc:spChg chg="mod">
          <ac:chgData name="Anderson, Troy" userId="04de3903-03dd-44db-8353-3f14e4dd6886" providerId="ADAL" clId="{AC545628-8E29-428F-8CB0-70B66CC2DA85}" dt="2026-10-11T19:25:08.370" v="579" actId="1076"/>
          <ac:spMkLst>
            <pc:docMk/>
            <pc:sldMk cId="0" sldId="270"/>
            <ac:spMk id="30" creationId="{C27BF776-BF97-F1A6-B314-C018AEFF3976}"/>
          </ac:spMkLst>
        </pc:spChg>
        <pc:spChg chg="add mod">
          <ac:chgData name="Anderson, Troy" userId="04de3903-03dd-44db-8353-3f14e4dd6886" providerId="ADAL" clId="{AC545628-8E29-428F-8CB0-70B66CC2DA85}" dt="2026-10-11T19:06:43.687" v="432" actId="1038"/>
          <ac:spMkLst>
            <pc:docMk/>
            <pc:sldMk cId="0" sldId="270"/>
            <ac:spMk id="31" creationId="{D9636F2E-0243-1DEA-5AC4-8E366F51DC0D}"/>
          </ac:spMkLst>
        </pc:spChg>
        <pc:spChg chg="mod">
          <ac:chgData name="Anderson, Troy" userId="04de3903-03dd-44db-8353-3f14e4dd6886" providerId="ADAL" clId="{AC545628-8E29-428F-8CB0-70B66CC2DA85}" dt="2026-10-12T21:59:32.829" v="1988" actId="20577"/>
          <ac:spMkLst>
            <pc:docMk/>
            <pc:sldMk cId="0" sldId="270"/>
            <ac:spMk id="35" creationId="{4E2A912A-15EC-CD99-214F-B72EFE89E7B1}"/>
          </ac:spMkLst>
        </pc:spChg>
        <pc:spChg chg="mod">
          <ac:chgData name="Anderson, Troy" userId="04de3903-03dd-44db-8353-3f14e4dd6886" providerId="ADAL" clId="{AC545628-8E29-428F-8CB0-70B66CC2DA85}" dt="2026-10-12T16:28:29.801" v="1986" actId="404"/>
          <ac:spMkLst>
            <pc:docMk/>
            <pc:sldMk cId="0" sldId="270"/>
            <ac:spMk id="44" creationId="{1B7A937E-B8D2-CED4-284D-91405F0D5C2B}"/>
          </ac:spMkLst>
        </pc:spChg>
        <pc:spChg chg="mod">
          <ac:chgData name="Anderson, Troy" userId="04de3903-03dd-44db-8353-3f14e4dd6886" providerId="ADAL" clId="{AC545628-8E29-428F-8CB0-70B66CC2DA85}" dt="2026-10-11T19:27:02.940" v="604" actId="403"/>
          <ac:spMkLst>
            <pc:docMk/>
            <pc:sldMk cId="0" sldId="270"/>
            <ac:spMk id="52" creationId="{0004C227-3755-EB85-40F8-0B9DF2B1AD86}"/>
          </ac:spMkLst>
        </pc:spChg>
        <pc:graphicFrameChg chg="modGraphic">
          <ac:chgData name="Anderson, Troy" userId="04de3903-03dd-44db-8353-3f14e4dd6886" providerId="ADAL" clId="{AC545628-8E29-428F-8CB0-70B66CC2DA85}" dt="2026-10-12T21:59:36.136" v="1989" actId="400"/>
          <ac:graphicFrameMkLst>
            <pc:docMk/>
            <pc:sldMk cId="0" sldId="270"/>
            <ac:graphicFrameMk id="7" creationId="{A7301701-8070-088C-1EC4-2264AE4F065E}"/>
          </ac:graphicFrameMkLst>
        </pc:graphicFrameChg>
        <pc:cxnChg chg="add mod">
          <ac:chgData name="Anderson, Troy" userId="04de3903-03dd-44db-8353-3f14e4dd6886" providerId="ADAL" clId="{AC545628-8E29-428F-8CB0-70B66CC2DA85}" dt="2026-10-12T22:00:02.168" v="1991" actId="1076"/>
          <ac:cxnSpMkLst>
            <pc:docMk/>
            <pc:sldMk cId="0" sldId="270"/>
            <ac:cxnSpMk id="17" creationId="{E26E1E9A-D739-C8C4-175E-29E7242F3681}"/>
          </ac:cxnSpMkLst>
        </pc:cxnChg>
      </pc:sldChg>
      <pc:sldChg chg="addSp delSp modSp mod">
        <pc:chgData name="Anderson, Troy" userId="04de3903-03dd-44db-8353-3f14e4dd6886" providerId="ADAL" clId="{AC545628-8E29-428F-8CB0-70B66CC2DA85}" dt="2026-10-12T00:03:05.521" v="1616" actId="122"/>
        <pc:sldMkLst>
          <pc:docMk/>
          <pc:sldMk cId="0" sldId="271"/>
        </pc:sldMkLst>
        <pc:spChg chg="mod">
          <ac:chgData name="Anderson, Troy" userId="04de3903-03dd-44db-8353-3f14e4dd6886" providerId="ADAL" clId="{AC545628-8E29-428F-8CB0-70B66CC2DA85}" dt="2026-10-12T00:03:05.521" v="1616" actId="122"/>
          <ac:spMkLst>
            <pc:docMk/>
            <pc:sldMk cId="0" sldId="271"/>
            <ac:spMk id="3" creationId="{9D011A24-F9C8-DB64-03B1-BBD752A8C332}"/>
          </ac:spMkLst>
        </pc:spChg>
        <pc:spChg chg="mod">
          <ac:chgData name="Anderson, Troy" userId="04de3903-03dd-44db-8353-3f14e4dd6886" providerId="ADAL" clId="{AC545628-8E29-428F-8CB0-70B66CC2DA85}" dt="2026-10-12T00:02:34.096" v="1609" actId="14100"/>
          <ac:spMkLst>
            <pc:docMk/>
            <pc:sldMk cId="0" sldId="271"/>
            <ac:spMk id="8" creationId="{3463F58A-7732-2C37-15DC-1F1BE0D5EAE4}"/>
          </ac:spMkLst>
        </pc:spChg>
      </pc:sldChg>
      <pc:sldChg chg="modSp mod">
        <pc:chgData name="Anderson, Troy" userId="04de3903-03dd-44db-8353-3f14e4dd6886" providerId="ADAL" clId="{AC545628-8E29-428F-8CB0-70B66CC2DA85}" dt="2026-10-11T20:46:10.583" v="884" actId="20577"/>
        <pc:sldMkLst>
          <pc:docMk/>
          <pc:sldMk cId="0" sldId="272"/>
        </pc:sldMkLst>
        <pc:spChg chg="mod">
          <ac:chgData name="Anderson, Troy" userId="04de3903-03dd-44db-8353-3f14e4dd6886" providerId="ADAL" clId="{AC545628-8E29-428F-8CB0-70B66CC2DA85}" dt="2026-09-28T00:55:37.540" v="11" actId="20577"/>
          <ac:spMkLst>
            <pc:docMk/>
            <pc:sldMk cId="0" sldId="272"/>
            <ac:spMk id="4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10-11T20:46:10.583" v="884" actId="20577"/>
          <ac:spMkLst>
            <pc:docMk/>
            <pc:sldMk cId="0" sldId="272"/>
            <ac:spMk id="13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10-12T14:52:53.473" v="1924" actId="20577"/>
        <pc:sldMkLst>
          <pc:docMk/>
          <pc:sldMk cId="0" sldId="273"/>
        </pc:sldMkLst>
        <pc:spChg chg="mod">
          <ac:chgData name="Anderson, Troy" userId="04de3903-03dd-44db-8353-3f14e4dd6886" providerId="ADAL" clId="{AC545628-8E29-428F-8CB0-70B66CC2DA85}" dt="2026-10-12T14:52:53.473" v="1924" actId="20577"/>
          <ac:spMkLst>
            <pc:docMk/>
            <pc:sldMk cId="0" sldId="273"/>
            <ac:spMk id="3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10-12T00:13:00.187" v="1687" actId="14100"/>
        <pc:sldMkLst>
          <pc:docMk/>
          <pc:sldMk cId="0" sldId="2147478762"/>
        </pc:sldMkLst>
        <pc:spChg chg="mod">
          <ac:chgData name="Anderson, Troy" userId="04de3903-03dd-44db-8353-3f14e4dd6886" providerId="ADAL" clId="{AC545628-8E29-428F-8CB0-70B66CC2DA85}" dt="2026-10-12T00:13:00.187" v="1687" actId="14100"/>
          <ac:spMkLst>
            <pc:docMk/>
            <pc:sldMk cId="0" sldId="2147478762"/>
            <ac:spMk id="3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10-12T21:59:10.070" v="1987" actId="6549"/>
        <pc:sldMkLst>
          <pc:docMk/>
          <pc:sldMk cId="0" sldId="2147478763"/>
        </pc:sldMkLst>
        <pc:spChg chg="mod">
          <ac:chgData name="Anderson, Troy" userId="04de3903-03dd-44db-8353-3f14e4dd6886" providerId="ADAL" clId="{AC545628-8E29-428F-8CB0-70B66CC2DA85}" dt="2026-10-12T21:59:10.070" v="1987" actId="6549"/>
          <ac:spMkLst>
            <pc:docMk/>
            <pc:sldMk cId="0" sldId="2147478763"/>
            <ac:spMk id="6" creationId="{F7A9B591-554F-748F-59DB-D83C2955E72C}"/>
          </ac:spMkLst>
        </pc:spChg>
      </pc:sldChg>
      <pc:sldChg chg="addSp delSp modSp add mod">
        <pc:chgData name="Anderson, Troy" userId="04de3903-03dd-44db-8353-3f14e4dd6886" providerId="ADAL" clId="{AC545628-8E29-428F-8CB0-70B66CC2DA85}" dt="2026-10-12T22:00:44.499" v="2006" actId="404"/>
        <pc:sldMkLst>
          <pc:docMk/>
          <pc:sldMk cId="935835672" sldId="2147478765"/>
        </pc:sldMkLst>
        <pc:spChg chg="mod">
          <ac:chgData name="Anderson, Troy" userId="04de3903-03dd-44db-8353-3f14e4dd6886" providerId="ADAL" clId="{AC545628-8E29-428F-8CB0-70B66CC2DA85}" dt="2026-10-12T00:07:13.439" v="1628" actId="20577"/>
          <ac:spMkLst>
            <pc:docMk/>
            <pc:sldMk cId="935835672" sldId="2147478765"/>
            <ac:spMk id="2" creationId="{44E8F762-110B-A079-8BC4-11168B3C5348}"/>
          </ac:spMkLst>
        </pc:spChg>
        <pc:spChg chg="mod">
          <ac:chgData name="Anderson, Troy" userId="04de3903-03dd-44db-8353-3f14e4dd6886" providerId="ADAL" clId="{AC545628-8E29-428F-8CB0-70B66CC2DA85}" dt="2026-10-11T21:20:56.071" v="989" actId="1036"/>
          <ac:spMkLst>
            <pc:docMk/>
            <pc:sldMk cId="935835672" sldId="2147478765"/>
            <ac:spMk id="8" creationId="{F565C479-D6FF-0E62-023C-BBB52E1448BD}"/>
          </ac:spMkLst>
        </pc:spChg>
        <pc:spChg chg="mod">
          <ac:chgData name="Anderson, Troy" userId="04de3903-03dd-44db-8353-3f14e4dd6886" providerId="ADAL" clId="{AC545628-8E29-428F-8CB0-70B66CC2DA85}" dt="2026-10-11T21:20:56.071" v="989" actId="1036"/>
          <ac:spMkLst>
            <pc:docMk/>
            <pc:sldMk cId="935835672" sldId="2147478765"/>
            <ac:spMk id="9" creationId="{2CE769BE-0D8A-6297-A9C7-902EA22974AC}"/>
          </ac:spMkLst>
        </pc:spChg>
        <pc:spChg chg="mod">
          <ac:chgData name="Anderson, Troy" userId="04de3903-03dd-44db-8353-3f14e4dd6886" providerId="ADAL" clId="{AC545628-8E29-428F-8CB0-70B66CC2DA85}" dt="2026-10-11T21:20:56.071" v="989" actId="1036"/>
          <ac:spMkLst>
            <pc:docMk/>
            <pc:sldMk cId="935835672" sldId="2147478765"/>
            <ac:spMk id="10" creationId="{A10DB952-4184-CFCF-7BC2-2FF13CB3A1CB}"/>
          </ac:spMkLst>
        </pc:spChg>
        <pc:spChg chg="add mod">
          <ac:chgData name="Anderson, Troy" userId="04de3903-03dd-44db-8353-3f14e4dd6886" providerId="ADAL" clId="{AC545628-8E29-428F-8CB0-70B66CC2DA85}" dt="2026-10-12T13:28:13.075" v="1865" actId="1035"/>
          <ac:spMkLst>
            <pc:docMk/>
            <pc:sldMk cId="935835672" sldId="2147478765"/>
            <ac:spMk id="11" creationId="{92D04437-D34A-1178-C012-0999747671B5}"/>
          </ac:spMkLst>
        </pc:spChg>
        <pc:spChg chg="mod">
          <ac:chgData name="Anderson, Troy" userId="04de3903-03dd-44db-8353-3f14e4dd6886" providerId="ADAL" clId="{AC545628-8E29-428F-8CB0-70B66CC2DA85}" dt="2026-10-11T21:20:56.071" v="989" actId="1036"/>
          <ac:spMkLst>
            <pc:docMk/>
            <pc:sldMk cId="935835672" sldId="2147478765"/>
            <ac:spMk id="12" creationId="{267BAC57-56E7-9F99-267E-F6A6E4BB3F06}"/>
          </ac:spMkLst>
        </pc:spChg>
        <pc:spChg chg="mod">
          <ac:chgData name="Anderson, Troy" userId="04de3903-03dd-44db-8353-3f14e4dd6886" providerId="ADAL" clId="{AC545628-8E29-428F-8CB0-70B66CC2DA85}" dt="2026-10-11T21:20:56.071" v="989" actId="1036"/>
          <ac:spMkLst>
            <pc:docMk/>
            <pc:sldMk cId="935835672" sldId="2147478765"/>
            <ac:spMk id="13" creationId="{330BE856-F50B-F028-73AC-6A5A4C07F478}"/>
          </ac:spMkLst>
        </pc:spChg>
        <pc:spChg chg="add mod">
          <ac:chgData name="Anderson, Troy" userId="04de3903-03dd-44db-8353-3f14e4dd6886" providerId="ADAL" clId="{AC545628-8E29-428F-8CB0-70B66CC2DA85}" dt="2026-10-12T22:00:44.499" v="2006" actId="404"/>
          <ac:spMkLst>
            <pc:docMk/>
            <pc:sldMk cId="935835672" sldId="2147478765"/>
            <ac:spMk id="17" creationId="{2258C631-EE07-9D6C-6763-2828F3F8B3D3}"/>
          </ac:spMkLst>
        </pc:spChg>
        <pc:spChg chg="mod">
          <ac:chgData name="Anderson, Troy" userId="04de3903-03dd-44db-8353-3f14e4dd6886" providerId="ADAL" clId="{AC545628-8E29-428F-8CB0-70B66CC2DA85}" dt="2026-10-11T19:17:48.393" v="536" actId="1076"/>
          <ac:spMkLst>
            <pc:docMk/>
            <pc:sldMk cId="935835672" sldId="2147478765"/>
            <ac:spMk id="30" creationId="{A693BF14-B0BE-C4B8-C904-724F3EDCA501}"/>
          </ac:spMkLst>
        </pc:spChg>
        <pc:spChg chg="add mod">
          <ac:chgData name="Anderson, Troy" userId="04de3903-03dd-44db-8353-3f14e4dd6886" providerId="ADAL" clId="{AC545628-8E29-428F-8CB0-70B66CC2DA85}" dt="2026-10-11T20:23:54.200" v="693" actId="1035"/>
          <ac:spMkLst>
            <pc:docMk/>
            <pc:sldMk cId="935835672" sldId="2147478765"/>
            <ac:spMk id="41" creationId="{15CBB9FF-05CA-0854-E9E9-DD05F45192BE}"/>
          </ac:spMkLst>
        </pc:spChg>
        <pc:spChg chg="add mod">
          <ac:chgData name="Anderson, Troy" userId="04de3903-03dd-44db-8353-3f14e4dd6886" providerId="ADAL" clId="{AC545628-8E29-428F-8CB0-70B66CC2DA85}" dt="2026-10-11T21:21:14.365" v="1005" actId="1035"/>
          <ac:spMkLst>
            <pc:docMk/>
            <pc:sldMk cId="935835672" sldId="2147478765"/>
            <ac:spMk id="43" creationId="{C72049D9-9565-789B-B257-5DEA7E4CFEEA}"/>
          </ac:spMkLst>
        </pc:spChg>
        <pc:graphicFrameChg chg="mod modGraphic">
          <ac:chgData name="Anderson, Troy" userId="04de3903-03dd-44db-8353-3f14e4dd6886" providerId="ADAL" clId="{AC545628-8E29-428F-8CB0-70B66CC2DA85}" dt="2026-10-11T21:20:47.475" v="970" actId="14100"/>
          <ac:graphicFrameMkLst>
            <pc:docMk/>
            <pc:sldMk cId="935835672" sldId="2147478765"/>
            <ac:graphicFrameMk id="7" creationId="{C654CEDA-B12A-75B1-FA50-5CCCD51219E5}"/>
          </ac:graphicFrameMkLst>
        </pc:graphicFrameChg>
        <pc:graphicFrameChg chg="mod modGraphic">
          <ac:chgData name="Anderson, Troy" userId="04de3903-03dd-44db-8353-3f14e4dd6886" providerId="ADAL" clId="{AC545628-8E29-428F-8CB0-70B66CC2DA85}" dt="2026-10-12T22:00:31.481" v="2004" actId="207"/>
          <ac:graphicFrameMkLst>
            <pc:docMk/>
            <pc:sldMk cId="935835672" sldId="2147478765"/>
            <ac:graphicFrameMk id="33" creationId="{93BE6657-4012-D1BC-DD89-45C83D66D1F7}"/>
          </ac:graphicFrameMkLst>
        </pc:graphicFrameChg>
        <pc:cxnChg chg="add mod">
          <ac:chgData name="Anderson, Troy" userId="04de3903-03dd-44db-8353-3f14e4dd6886" providerId="ADAL" clId="{AC545628-8E29-428F-8CB0-70B66CC2DA85}" dt="2026-10-12T22:00:20.304" v="1994" actId="14100"/>
          <ac:cxnSpMkLst>
            <pc:docMk/>
            <pc:sldMk cId="935835672" sldId="2147478765"/>
            <ac:cxnSpMk id="4" creationId="{CFA6B5F5-5439-795F-08FE-511CE6CE358C}"/>
          </ac:cxnSpMkLst>
        </pc:cxnChg>
      </pc:sldChg>
      <pc:sldChg chg="addSp delSp modSp add mod">
        <pc:chgData name="Anderson, Troy" userId="04de3903-03dd-44db-8353-3f14e4dd6886" providerId="ADAL" clId="{AC545628-8E29-428F-8CB0-70B66CC2DA85}" dt="2026-10-11T23:44:45.354" v="1471" actId="20577"/>
        <pc:sldMkLst>
          <pc:docMk/>
          <pc:sldMk cId="821223553" sldId="2147478766"/>
        </pc:sldMkLst>
        <pc:spChg chg="mod">
          <ac:chgData name="Anderson, Troy" userId="04de3903-03dd-44db-8353-3f14e4dd6886" providerId="ADAL" clId="{AC545628-8E29-428F-8CB0-70B66CC2DA85}" dt="2026-10-11T22:45:47.938" v="1037" actId="14100"/>
          <ac:spMkLst>
            <pc:docMk/>
            <pc:sldMk cId="821223553" sldId="2147478766"/>
            <ac:spMk id="2" creationId="{6F88A858-E3A7-FEEE-CD87-E54945340A99}"/>
          </ac:spMkLst>
        </pc:spChg>
        <pc:spChg chg="add mod">
          <ac:chgData name="Anderson, Troy" userId="04de3903-03dd-44db-8353-3f14e4dd6886" providerId="ADAL" clId="{AC545628-8E29-428F-8CB0-70B66CC2DA85}" dt="2026-10-11T23:44:45.354" v="1471" actId="20577"/>
          <ac:spMkLst>
            <pc:docMk/>
            <pc:sldMk cId="821223553" sldId="2147478766"/>
            <ac:spMk id="6" creationId="{1C20B1D3-4DB0-2D93-0B24-FF47293B32F1}"/>
          </ac:spMkLst>
        </pc:spChg>
      </pc:sldChg>
      <pc:sldChg chg="modSp add mod">
        <pc:chgData name="Anderson, Troy" userId="04de3903-03dd-44db-8353-3f14e4dd6886" providerId="ADAL" clId="{AC545628-8E29-428F-8CB0-70B66CC2DA85}" dt="2026-10-14T14:52:47.924" v="2042" actId="13926"/>
        <pc:sldMkLst>
          <pc:docMk/>
          <pc:sldMk cId="3892448617" sldId="2147478767"/>
        </pc:sldMkLst>
        <pc:spChg chg="mod">
          <ac:chgData name="Anderson, Troy" userId="04de3903-03dd-44db-8353-3f14e4dd6886" providerId="ADAL" clId="{AC545628-8E29-428F-8CB0-70B66CC2DA85}" dt="2026-10-11T23:07:33.323" v="1331" actId="122"/>
          <ac:spMkLst>
            <pc:docMk/>
            <pc:sldMk cId="3892448617" sldId="2147478767"/>
            <ac:spMk id="3" creationId="{25CE4EED-50B5-3D40-FA1B-CC62AF1C39EA}"/>
          </ac:spMkLst>
        </pc:spChg>
        <pc:graphicFrameChg chg="mod modGraphic">
          <ac:chgData name="Anderson, Troy" userId="04de3903-03dd-44db-8353-3f14e4dd6886" providerId="ADAL" clId="{AC545628-8E29-428F-8CB0-70B66CC2DA85}" dt="2026-10-14T14:52:47.924" v="2042" actId="13926"/>
          <ac:graphicFrameMkLst>
            <pc:docMk/>
            <pc:sldMk cId="3892448617" sldId="2147478767"/>
            <ac:graphicFrameMk id="16" creationId="{5FA07EF8-3F5A-FA64-AE7A-74B1A4AF3E21}"/>
          </ac:graphicFrameMkLst>
        </pc:graphicFrameChg>
      </pc:sldChg>
      <pc:sldChg chg="addSp modSp add mod">
        <pc:chgData name="Anderson, Troy" userId="04de3903-03dd-44db-8353-3f14e4dd6886" providerId="ADAL" clId="{AC545628-8E29-428F-8CB0-70B66CC2DA85}" dt="2026-10-14T14:52:35.539" v="2039" actId="13926"/>
        <pc:sldMkLst>
          <pc:docMk/>
          <pc:sldMk cId="2020961126" sldId="2147478768"/>
        </pc:sldMkLst>
        <pc:spChg chg="add mod">
          <ac:chgData name="Anderson, Troy" userId="04de3903-03dd-44db-8353-3f14e4dd6886" providerId="ADAL" clId="{AC545628-8E29-428F-8CB0-70B66CC2DA85}" dt="2026-10-11T23:07:27.306" v="1330" actId="122"/>
          <ac:spMkLst>
            <pc:docMk/>
            <pc:sldMk cId="2020961126" sldId="2147478768"/>
            <ac:spMk id="3" creationId="{935EDB1F-1ACE-AC01-2E4C-5CFE79299063}"/>
          </ac:spMkLst>
        </pc:spChg>
        <pc:graphicFrameChg chg="mod modGraphic">
          <ac:chgData name="Anderson, Troy" userId="04de3903-03dd-44db-8353-3f14e4dd6886" providerId="ADAL" clId="{AC545628-8E29-428F-8CB0-70B66CC2DA85}" dt="2026-10-14T14:52:35.539" v="2039" actId="13926"/>
          <ac:graphicFrameMkLst>
            <pc:docMk/>
            <pc:sldMk cId="2020961126" sldId="2147478768"/>
            <ac:graphicFrameMk id="16" creationId="{C8E583E5-08B0-6778-A74A-B37D76ED65FC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rgbClr val="C00000"/>
                </a:solidFill>
              </a:rPr>
              <a:t>Delete this slide before presenting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55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October 14,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October 14,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8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 dirty="0"/>
              <a:t>Project Update</a:t>
            </a: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r>
              <a:rPr lang="en-US" sz="1800" b="0" i="1" dirty="0"/>
              <a:t>Troy Anderson</a:t>
            </a:r>
            <a:br>
              <a:rPr lang="en-US" sz="1800" b="0" dirty="0"/>
            </a:br>
            <a:r>
              <a:rPr lang="en-US" sz="1800" b="0" dirty="0"/>
              <a:t>ERCOT Portfolio Management</a:t>
            </a:r>
            <a:br>
              <a:rPr lang="en-US" sz="1800" b="0" dirty="0"/>
            </a:br>
            <a:br>
              <a:rPr lang="en-US" sz="1400" b="0" dirty="0"/>
            </a:br>
            <a:r>
              <a:rPr lang="en-US" sz="1100" b="0" dirty="0"/>
              <a:t>October 14, 2026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 flipH="1">
            <a:off x="6427364" y="4308763"/>
            <a:ext cx="5201214" cy="2160403"/>
          </a:xfrm>
          <a:prstGeom prst="foldedCorner">
            <a:avLst>
              <a:gd name="adj" fmla="val 23384"/>
            </a:avLst>
          </a:prstGeom>
          <a:solidFill>
            <a:srgbClr val="E6EBF0">
              <a:alpha val="67000"/>
            </a:srgbClr>
          </a:solidFill>
          <a:ln>
            <a:solidFill>
              <a:srgbClr val="E6EBF0"/>
            </a:solidFill>
          </a:ln>
        </p:spPr>
        <p:txBody>
          <a:bodyPr lIns="274320" tIns="182880" rIns="91440"/>
          <a:lstStyle/>
          <a:p>
            <a:r>
              <a:rPr lang="en-US" dirty="0"/>
              <a:t>Key Takeaways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/>
              <a:t>Monthly project status update for ERCOT Portfolio Management presented to PRS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/>
              <a:t>Covers 2026 release highlights, project updates, priority/rank recommendations, TWG update, and project planning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Recent / Upcoming Project Highlights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2026 Release Targets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2027 Release Targets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Other Project Updates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Priority / Rank Recommendations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Technology Working Group (TWG)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Aging Revision Request Prioritization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7912100" cy="389467"/>
          </a:xfrm>
        </p:spPr>
        <p:txBody>
          <a:bodyPr/>
          <a:lstStyle/>
          <a:p>
            <a:r>
              <a:rPr lang="en-US" dirty="0"/>
              <a:t>Project Update 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162050" y="1157161"/>
            <a:ext cx="7419976" cy="5494492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Recent / Upcoming Project Highlights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2026 Release Targets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2027 Release Targets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Other Project Updates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Priority/Rank Recommendations for Revision Requests with Impacts</a:t>
            </a:r>
          </a:p>
          <a:p>
            <a:pPr marL="868680" lvl="2" indent="-342900">
              <a:buFont typeface="Arial" panose="020B0604020202020204" pitchFamily="34" charset="0"/>
              <a:buChar char="•"/>
              <a:tabLst>
                <a:tab pos="2176463" algn="l"/>
              </a:tabLst>
            </a:pPr>
            <a:r>
              <a:rPr lang="en-US" b="0" dirty="0"/>
              <a:t>NPRR1340 – </a:t>
            </a:r>
            <a:r>
              <a:rPr lang="en-US" dirty="0">
                <a:solidFill>
                  <a:schemeClr val="dk1"/>
                </a:solidFill>
              </a:rPr>
              <a:t>Dispatchable Reliability Reserve Service Ancillary Service with 	Energy Storage Resource Participation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Technology Working Group (TWG)</a:t>
            </a:r>
          </a:p>
          <a:p>
            <a:pPr marL="891540" lvl="1" indent="-342900"/>
            <a:r>
              <a:rPr lang="en-US" dirty="0"/>
              <a:t>Next meeting is 10/22/2026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2026 Project Planning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Appendix</a:t>
            </a:r>
          </a:p>
          <a:p>
            <a:pPr marL="891540" lvl="1" indent="-342900"/>
            <a:r>
              <a:rPr lang="en-US" dirty="0"/>
              <a:t>Aging Revision Request Project Status – 2025</a:t>
            </a:r>
          </a:p>
          <a:p>
            <a:pPr marL="891540" lvl="1" indent="-342900"/>
            <a:r>
              <a:rPr lang="en-US" dirty="0"/>
              <a:t>Aging Revision Request Project Status – 2026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000" b="0" i="1" dirty="0"/>
              <a:t> Location of Revision Request Project Information: http://www.ercot.com/services/projects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6444762" cy="481914"/>
          </a:xfrm>
        </p:spPr>
        <p:txBody>
          <a:bodyPr/>
          <a:lstStyle/>
          <a:p>
            <a:r>
              <a:rPr lang="en-US" dirty="0"/>
              <a:t>Recent / Upcoming Project Highlights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A9B591-554F-748F-59DB-D83C2955E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525" y="998415"/>
            <a:ext cx="10097044" cy="4987518"/>
          </a:xfrm>
        </p:spPr>
        <p:txBody>
          <a:bodyPr/>
          <a:lstStyle/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October Release – </a:t>
            </a:r>
            <a:r>
              <a:rPr lang="en-US" dirty="0">
                <a:solidFill>
                  <a:srgbClr val="00B050"/>
                </a:solidFill>
              </a:rPr>
              <a:t>10/28/2026-10/29/2026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NPRR1198 – Congestion Mitigation Using Topology Reconfigurations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NPRR1281 – Improvements to Alternate FFSS Resource Designation</a:t>
            </a:r>
          </a:p>
          <a:p>
            <a:pPr lvl="3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/>
              <a:t>Used for the first time on Operating Day November 15th when the FFSS contract period begins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NPRR1327 – </a:t>
            </a:r>
            <a:r>
              <a:rPr lang="en-US" dirty="0"/>
              <a:t>As-Built for NPRR1281, Improvements to Alternate FFSS Resource Designation</a:t>
            </a:r>
            <a:endParaRPr lang="en-US" sz="1600" dirty="0">
              <a:solidFill>
                <a:srgbClr val="212529"/>
              </a:solidFill>
            </a:endParaRPr>
          </a:p>
          <a:p>
            <a:pPr lvl="2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November Off-Cycle Release – </a:t>
            </a:r>
            <a:r>
              <a:rPr lang="en-US" dirty="0">
                <a:solidFill>
                  <a:srgbClr val="00B050"/>
                </a:solidFill>
              </a:rPr>
              <a:t>11/1/2026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NOGRR226 – Addition of Supplemental UFLS Stages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NOGRR247(b) – Change UFLS Stages and Load Relief Amounts</a:t>
            </a: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November Off-Cycle Release – </a:t>
            </a:r>
            <a:r>
              <a:rPr lang="en-US" dirty="0">
                <a:solidFill>
                  <a:srgbClr val="00B050"/>
                </a:solidFill>
              </a:rPr>
              <a:t>11/11/2026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SCR829 – API for the NDCRC Application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December Release – </a:t>
            </a:r>
            <a:r>
              <a:rPr lang="en-US" dirty="0">
                <a:solidFill>
                  <a:srgbClr val="00B050"/>
                </a:solidFill>
              </a:rPr>
              <a:t>12/16/2026-12/17/2026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PGRR127 – Addition of Proposed Generation to the Planning Models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600" dirty="0">
              <a:solidFill>
                <a:srgbClr val="212529"/>
              </a:solidFill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F5440078-E8FA-877F-EC67-77E805E6A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2542" y="6324376"/>
            <a:ext cx="5257800" cy="3877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1200" b="0" dirty="0"/>
              <a:t>Note:  Projected Go-Live dates are subject to change.</a:t>
            </a:r>
            <a:br>
              <a:rPr lang="en-US" sz="1200" b="0" dirty="0"/>
            </a:br>
            <a:r>
              <a:rPr lang="en-US" sz="1200" b="0" dirty="0"/>
              <a:t>Please watch for market notices as the effective dates approach.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9153525" cy="385583"/>
          </a:xfrm>
        </p:spPr>
        <p:txBody>
          <a:bodyPr/>
          <a:lstStyle/>
          <a:p>
            <a:r>
              <a:rPr lang="en-US" dirty="0"/>
              <a:t>2026 Release Targets - Approved NPRRs / SCRs / Guide RRs</a:t>
            </a: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99778076-88D8-AF87-CCD6-0387D3705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13" y="5757762"/>
            <a:ext cx="2278120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Go-live dates can differ from Protocol effective dates – Please refer to market notices for more details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C27BF776-BF97-F1A6-B314-C018AEFF3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3956" y="6311760"/>
            <a:ext cx="3174415" cy="2616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Release targets are subject to change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0B080159-FAE2-6B31-4EFB-7EF37977D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733" y="5762601"/>
            <a:ext cx="1647290" cy="7540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APPENDIX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Red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New additions and target release changes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sng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Strike-Through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Previous target release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(a), (b), etc.:</a:t>
            </a:r>
            <a:r>
              <a:rPr kumimoji="0" lang="en-US" sz="7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lang="en-US" sz="700" b="0" kern="0" dirty="0">
                <a:solidFill>
                  <a:srgbClr val="000000"/>
                </a:solidFill>
              </a:rPr>
              <a:t>M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ultiple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phase release</a:t>
            </a:r>
          </a:p>
        </p:txBody>
      </p:sp>
      <p:graphicFrame>
        <p:nvGraphicFramePr>
          <p:cNvPr id="33" name="Group 3">
            <a:extLst>
              <a:ext uri="{FF2B5EF4-FFF2-40B4-BE49-F238E27FC236}">
                <a16:creationId xmlns:a16="http://schemas.microsoft.com/office/drawing/2014/main" id="{50F9B015-E167-00B6-0126-0DBB2C12F4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041635"/>
              </p:ext>
            </p:extLst>
          </p:nvPr>
        </p:nvGraphicFramePr>
        <p:xfrm>
          <a:off x="967413" y="879815"/>
          <a:ext cx="8839200" cy="2875815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6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January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1/28-1/29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February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2/25-2/26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March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3/25-3/26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April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4/29-4/30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5/27-5/28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June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6/24-6/25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8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NPRR1234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(c)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PGRR131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 NPRR1285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NPRR1287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Add’l</a:t>
                      </a: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Public Data Products in ERCOT Data Portal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CRR Historical Data Removal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OBDRR055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1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SCR820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TextBox 21">
            <a:extLst>
              <a:ext uri="{FF2B5EF4-FFF2-40B4-BE49-F238E27FC236}">
                <a16:creationId xmlns:a16="http://schemas.microsoft.com/office/drawing/2014/main" id="{3C7337DF-3236-49AF-5B9D-C83E33EF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796" y="5763254"/>
            <a:ext cx="1173951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Project Status Codes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NS = Not Started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I     = Initiation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P    = Planning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E    = Execution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H    = On Hold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0538845A-9179-582C-B878-B358B8FD79A2}"/>
              </a:ext>
            </a:extLst>
          </p:cNvPr>
          <p:cNvSpPr/>
          <p:nvPr/>
        </p:nvSpPr>
        <p:spPr>
          <a:xfrm>
            <a:off x="968000" y="879162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</a:t>
            </a:r>
            <a:endParaRPr lang="en-US" sz="1400" b="1" dirty="0"/>
          </a:p>
        </p:txBody>
      </p:sp>
      <p:sp>
        <p:nvSpPr>
          <p:cNvPr id="51" name="Flowchart: Alternate Process 50">
            <a:extLst>
              <a:ext uri="{FF2B5EF4-FFF2-40B4-BE49-F238E27FC236}">
                <a16:creationId xmlns:a16="http://schemas.microsoft.com/office/drawing/2014/main" id="{799D2FA0-8B3E-0B45-4694-E50B59D8C24E}"/>
              </a:ext>
            </a:extLst>
          </p:cNvPr>
          <p:cNvSpPr/>
          <p:nvPr/>
        </p:nvSpPr>
        <p:spPr>
          <a:xfrm>
            <a:off x="2407333" y="887403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R2</a:t>
            </a:r>
            <a:endParaRPr lang="en-US" sz="1400" b="1" dirty="0"/>
          </a:p>
        </p:txBody>
      </p:sp>
      <p:sp>
        <p:nvSpPr>
          <p:cNvPr id="53" name="Flowchart: Alternate Process 52">
            <a:extLst>
              <a:ext uri="{FF2B5EF4-FFF2-40B4-BE49-F238E27FC236}">
                <a16:creationId xmlns:a16="http://schemas.microsoft.com/office/drawing/2014/main" id="{D9F77CFF-462B-9E50-0EFD-A896496F09C9}"/>
              </a:ext>
            </a:extLst>
          </p:cNvPr>
          <p:cNvSpPr/>
          <p:nvPr/>
        </p:nvSpPr>
        <p:spPr>
          <a:xfrm>
            <a:off x="5379133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R4</a:t>
            </a:r>
            <a:endParaRPr lang="en-US" sz="1400" b="1" dirty="0"/>
          </a:p>
        </p:txBody>
      </p:sp>
      <p:sp>
        <p:nvSpPr>
          <p:cNvPr id="54" name="Flowchart: Alternate Process 53">
            <a:extLst>
              <a:ext uri="{FF2B5EF4-FFF2-40B4-BE49-F238E27FC236}">
                <a16:creationId xmlns:a16="http://schemas.microsoft.com/office/drawing/2014/main" id="{2615F467-AD5A-C63E-82B1-922449E3611F}"/>
              </a:ext>
            </a:extLst>
          </p:cNvPr>
          <p:cNvSpPr/>
          <p:nvPr/>
        </p:nvSpPr>
        <p:spPr>
          <a:xfrm>
            <a:off x="6828540" y="878806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R5</a:t>
            </a:r>
            <a:endParaRPr lang="en-US" sz="1400" b="1" dirty="0"/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BE9FE421-EC62-4777-DB6E-65ECAD7DBACE}"/>
              </a:ext>
            </a:extLst>
          </p:cNvPr>
          <p:cNvSpPr/>
          <p:nvPr/>
        </p:nvSpPr>
        <p:spPr>
          <a:xfrm>
            <a:off x="8282179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R6</a:t>
            </a:r>
            <a:endParaRPr lang="en-US" sz="1400" b="1" dirty="0"/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A7301701-8070-088C-1EC4-2264AE4F06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6314648"/>
              </p:ext>
            </p:extLst>
          </p:nvPr>
        </p:nvGraphicFramePr>
        <p:xfrm>
          <a:off x="967413" y="3889504"/>
          <a:ext cx="8839200" cy="1736808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July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7/29-7/30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August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8/26-8/27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September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9/30-10/1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October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10/28-10/29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11/1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December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12/16-12/17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3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NPRR1198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NOGRR258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PGRR113</a:t>
                      </a: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NOGRR226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NOGRR247b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SCR829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PGRR127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8434DC2E-84B5-4927-5867-59A27A4CC931}"/>
              </a:ext>
            </a:extLst>
          </p:cNvPr>
          <p:cNvSpPr/>
          <p:nvPr/>
        </p:nvSpPr>
        <p:spPr>
          <a:xfrm>
            <a:off x="969488" y="3887890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R7</a:t>
            </a:r>
            <a:endParaRPr lang="en-US" sz="1400" b="1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4D7BB218-C421-400A-FFA5-416F357C0328}"/>
              </a:ext>
            </a:extLst>
          </p:cNvPr>
          <p:cNvSpPr/>
          <p:nvPr/>
        </p:nvSpPr>
        <p:spPr>
          <a:xfrm>
            <a:off x="2408821" y="389613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R8</a:t>
            </a:r>
            <a:endParaRPr lang="en-US" sz="1400" b="1" dirty="0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CA67252E-F2BF-AD2F-3214-0668956B8DC7}"/>
              </a:ext>
            </a:extLst>
          </p:cNvPr>
          <p:cNvSpPr/>
          <p:nvPr/>
        </p:nvSpPr>
        <p:spPr>
          <a:xfrm>
            <a:off x="5380621" y="3892149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R10</a:t>
            </a:r>
            <a:endParaRPr lang="en-US" sz="1400" b="1" dirty="0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689D3A12-42B6-1E36-4528-366BEFB85334}"/>
              </a:ext>
            </a:extLst>
          </p:cNvPr>
          <p:cNvSpPr/>
          <p:nvPr/>
        </p:nvSpPr>
        <p:spPr>
          <a:xfrm>
            <a:off x="8284171" y="3894948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R11</a:t>
            </a:r>
            <a:endParaRPr lang="en-US" sz="1400" b="1" dirty="0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89B8D338-A09F-0F8E-151A-41361E55AE23}"/>
              </a:ext>
            </a:extLst>
          </p:cNvPr>
          <p:cNvSpPr/>
          <p:nvPr/>
        </p:nvSpPr>
        <p:spPr>
          <a:xfrm>
            <a:off x="3931333" y="877527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R3</a:t>
            </a:r>
            <a:endParaRPr lang="en-US" sz="1400" b="1" dirty="0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4FB10E2C-D7C4-E2EC-2600-038C479E5386}"/>
              </a:ext>
            </a:extLst>
          </p:cNvPr>
          <p:cNvSpPr/>
          <p:nvPr/>
        </p:nvSpPr>
        <p:spPr>
          <a:xfrm>
            <a:off x="3932821" y="3886255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R9</a:t>
            </a:r>
            <a:endParaRPr lang="en-US" sz="1400" b="1" dirty="0"/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D59DA059-81CB-17AD-88C6-D5FB51E8F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703" y="3398891"/>
            <a:ext cx="8806492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RTC+B Stabilization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B078848B-BCDB-88EA-9743-D0EE5028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808" y="5762839"/>
            <a:ext cx="2670126" cy="46166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/>
              <a:t>NPRR1234(c) – RIOO changes for End-Use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/>
              <a:t>	 Industry Classification to Loads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>
                <a:solidFill>
                  <a:srgbClr val="FF0000"/>
                </a:solidFill>
              </a:rPr>
              <a:t>NOGRR247(b) – New / expanded UFLS stages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C37EF6AC-93FC-8A71-3A71-FCF0AFDA0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7" y="1968712"/>
            <a:ext cx="1437613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1/1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5A8CEA-BAFF-1D03-2117-3C6AF3438777}"/>
              </a:ext>
            </a:extLst>
          </p:cNvPr>
          <p:cNvSpPr txBox="1"/>
          <p:nvPr/>
        </p:nvSpPr>
        <p:spPr>
          <a:xfrm>
            <a:off x="2021421" y="1417612"/>
            <a:ext cx="3705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1000" b="1" i="1" kern="0" dirty="0">
                <a:solidFill>
                  <a:srgbClr val="000000"/>
                </a:solidFill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700" b="1" i="1" kern="0" dirty="0">
                <a:solidFill>
                  <a:srgbClr val="000000"/>
                </a:solidFill>
              </a:rPr>
              <a:t> 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i="1" kern="0" dirty="0">
              <a:solidFill>
                <a:srgbClr val="000000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539F6BDE-26DD-65ED-FE29-90C42F6E2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7" y="2529330"/>
            <a:ext cx="1437613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2/1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50418613-D793-B0EA-8C27-5C688A360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340" y="2636891"/>
            <a:ext cx="2875894" cy="2462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SCR820 TO/QSE Testing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(see TWG meetings)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26747147-02FA-30D8-A572-83F4945A1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020" y="2531571"/>
            <a:ext cx="1525809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3/2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613766-F216-EB35-7D2D-779378881A4B}"/>
              </a:ext>
            </a:extLst>
          </p:cNvPr>
          <p:cNvSpPr txBox="1"/>
          <p:nvPr/>
        </p:nvSpPr>
        <p:spPr>
          <a:xfrm>
            <a:off x="5048672" y="4161457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F7597B-F484-6FD8-EF3D-84E5C924CF54}"/>
              </a:ext>
            </a:extLst>
          </p:cNvPr>
          <p:cNvSpPr txBox="1"/>
          <p:nvPr/>
        </p:nvSpPr>
        <p:spPr>
          <a:xfrm>
            <a:off x="3519740" y="1968712"/>
            <a:ext cx="37054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latin typeface="Wingdings" panose="05000000000000000000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latin typeface="Wingdings" panose="05000000000000000000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1000" b="1" i="1" kern="0" dirty="0">
                <a:solidFill>
                  <a:srgbClr val="000000"/>
                </a:solidFill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6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1" i="1" kern="0" dirty="0">
                <a:solidFill>
                  <a:srgbClr val="000000"/>
                </a:solidFill>
              </a:rPr>
              <a:t> </a:t>
            </a:r>
            <a:endParaRPr lang="en-US" sz="1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1" i="1" kern="0" dirty="0">
              <a:solidFill>
                <a:srgbClr val="000000"/>
              </a:solidFill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816888B2-7486-1B6E-8661-AEE7DF9F6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765" y="1969365"/>
            <a:ext cx="1517904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3/1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F6B080-7BD1-493A-8812-A43FA663962D}"/>
              </a:ext>
            </a:extLst>
          </p:cNvPr>
          <p:cNvSpPr txBox="1"/>
          <p:nvPr/>
        </p:nvSpPr>
        <p:spPr>
          <a:xfrm>
            <a:off x="5109736" y="1413887"/>
            <a:ext cx="37054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74AEFB90-1306-0F72-E6DC-BEA0090DB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964" y="3058145"/>
            <a:ext cx="3276380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Cipher Security Upgrades 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(see TWG meetings)</a:t>
            </a: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E2126565-F507-9A53-7523-F0BF06169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9869" y="1778044"/>
            <a:ext cx="1441527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4/24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E71C4563-0787-8BF3-02A0-559A0127F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9591" y="2119140"/>
            <a:ext cx="1441527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6/1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172187-4D34-E7E1-41D3-2B3833020C2F}"/>
              </a:ext>
            </a:extLst>
          </p:cNvPr>
          <p:cNvSpPr txBox="1"/>
          <p:nvPr/>
        </p:nvSpPr>
        <p:spPr>
          <a:xfrm>
            <a:off x="6397186" y="2188182"/>
            <a:ext cx="370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3B0943-7385-B828-7922-EB4B0E778603}"/>
              </a:ext>
            </a:extLst>
          </p:cNvPr>
          <p:cNvSpPr txBox="1"/>
          <p:nvPr/>
        </p:nvSpPr>
        <p:spPr>
          <a:xfrm>
            <a:off x="7931164" y="2386712"/>
            <a:ext cx="370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2A912A-15EC-CD99-214F-B72EFE89E7B1}"/>
              </a:ext>
            </a:extLst>
          </p:cNvPr>
          <p:cNvSpPr txBox="1"/>
          <p:nvPr/>
        </p:nvSpPr>
        <p:spPr>
          <a:xfrm>
            <a:off x="9436064" y="4332895"/>
            <a:ext cx="37054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A267CA88-76AF-6C17-FE87-94E2C158B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6344" y="2124121"/>
            <a:ext cx="1524891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7/11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EF9A26-7C1E-83C4-52FF-8907963077A0}"/>
              </a:ext>
            </a:extLst>
          </p:cNvPr>
          <p:cNvSpPr txBox="1"/>
          <p:nvPr/>
        </p:nvSpPr>
        <p:spPr>
          <a:xfrm>
            <a:off x="9477495" y="1413887"/>
            <a:ext cx="37054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7A937E-B8D2-CED4-284D-91405F0D5C2B}"/>
              </a:ext>
            </a:extLst>
          </p:cNvPr>
          <p:cNvSpPr txBox="1"/>
          <p:nvPr/>
        </p:nvSpPr>
        <p:spPr>
          <a:xfrm>
            <a:off x="6501149" y="4381596"/>
            <a:ext cx="370549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B748C7-6F35-3366-9912-8B4594BAF0C4}"/>
              </a:ext>
            </a:extLst>
          </p:cNvPr>
          <p:cNvSpPr txBox="1"/>
          <p:nvPr/>
        </p:nvSpPr>
        <p:spPr>
          <a:xfrm>
            <a:off x="3596195" y="4385889"/>
            <a:ext cx="370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004C227-3755-EB85-40F8-0B9DF2B1AD86}"/>
              </a:ext>
            </a:extLst>
          </p:cNvPr>
          <p:cNvSpPr txBox="1"/>
          <p:nvPr/>
        </p:nvSpPr>
        <p:spPr>
          <a:xfrm>
            <a:off x="7931164" y="4381596"/>
            <a:ext cx="37054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 </a:t>
            </a:r>
          </a:p>
        </p:txBody>
      </p:sp>
      <p:sp>
        <p:nvSpPr>
          <p:cNvPr id="31" name="TextBox 12">
            <a:extLst>
              <a:ext uri="{FF2B5EF4-FFF2-40B4-BE49-F238E27FC236}">
                <a16:creationId xmlns:a16="http://schemas.microsoft.com/office/drawing/2014/main" id="{D9636F2E-0243-1DEA-5AC4-8E366F51D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8540" y="4978106"/>
            <a:ext cx="1435608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11/11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26E1E9A-D739-C8C4-175E-29E7242F3681}"/>
              </a:ext>
            </a:extLst>
          </p:cNvPr>
          <p:cNvCxnSpPr/>
          <p:nvPr/>
        </p:nvCxnSpPr>
        <p:spPr>
          <a:xfrm>
            <a:off x="9506699" y="4520630"/>
            <a:ext cx="9041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529BC-9E2F-9BCD-7CBC-228BDEBB9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8F762-110B-A079-8BC4-11168B3C5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9153525" cy="385583"/>
          </a:xfrm>
        </p:spPr>
        <p:txBody>
          <a:bodyPr/>
          <a:lstStyle/>
          <a:p>
            <a:r>
              <a:rPr lang="en-US" dirty="0"/>
              <a:t>2027 Release Targets - Approved NPRRs / SCRs / Guide RRs</a:t>
            </a: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8DBB4711-5584-0BEA-972C-595FEA8C4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13" y="5757762"/>
            <a:ext cx="2278120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Go-live dates can differ from Protocol effective dates – Please refer to market notices for more details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A693BF14-B0BE-C4B8-C904-724F3EDCA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658" y="5974579"/>
            <a:ext cx="3174415" cy="2616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Release targets are subject to change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FEE48D56-16A3-D5C7-5DFF-5B3FBC32B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733" y="5762601"/>
            <a:ext cx="1647290" cy="7540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APPENDIX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Red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New additions and target release changes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sng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Strike-Through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Previous target release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(a), (b), etc.:</a:t>
            </a:r>
            <a:r>
              <a:rPr kumimoji="0" lang="en-US" sz="7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lang="en-US" sz="700" b="0" kern="0" dirty="0">
                <a:solidFill>
                  <a:srgbClr val="000000"/>
                </a:solidFill>
              </a:rPr>
              <a:t>M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ultiple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phase release</a:t>
            </a:r>
          </a:p>
        </p:txBody>
      </p:sp>
      <p:graphicFrame>
        <p:nvGraphicFramePr>
          <p:cNvPr id="33" name="Group 3">
            <a:extLst>
              <a:ext uri="{FF2B5EF4-FFF2-40B4-BE49-F238E27FC236}">
                <a16:creationId xmlns:a16="http://schemas.microsoft.com/office/drawing/2014/main" id="{93BE6657-4012-D1BC-DD89-45C83D66D1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0388177"/>
              </p:ext>
            </p:extLst>
          </p:nvPr>
        </p:nvGraphicFramePr>
        <p:xfrm>
          <a:off x="967413" y="879815"/>
          <a:ext cx="8839200" cy="2546631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6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January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1/27-1/28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February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2/24-2/25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March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3/24-3/25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April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4/28-4/29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5/26-5/27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June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6/24-6/25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8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NPRR1188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NPRR936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NPRR1288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NPRR1201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NPRR1004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TextBox 21">
            <a:extLst>
              <a:ext uri="{FF2B5EF4-FFF2-40B4-BE49-F238E27FC236}">
                <a16:creationId xmlns:a16="http://schemas.microsoft.com/office/drawing/2014/main" id="{24B61FB2-DE67-7BD9-1ACF-D79A202BC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796" y="5763254"/>
            <a:ext cx="1173951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Project Status Codes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NS = Not Started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I     = Initiation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P    = Planning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E    = Execution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H    = On Hold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E87DA144-E3EC-3F16-3404-91079655566A}"/>
              </a:ext>
            </a:extLst>
          </p:cNvPr>
          <p:cNvSpPr/>
          <p:nvPr/>
        </p:nvSpPr>
        <p:spPr>
          <a:xfrm>
            <a:off x="968000" y="879162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</a:t>
            </a:r>
            <a:endParaRPr lang="en-US" sz="1400" b="1" dirty="0"/>
          </a:p>
        </p:txBody>
      </p:sp>
      <p:sp>
        <p:nvSpPr>
          <p:cNvPr id="51" name="Flowchart: Alternate Process 50">
            <a:extLst>
              <a:ext uri="{FF2B5EF4-FFF2-40B4-BE49-F238E27FC236}">
                <a16:creationId xmlns:a16="http://schemas.microsoft.com/office/drawing/2014/main" id="{B812E3B7-6DF1-84B2-A46B-EFD482D58DC3}"/>
              </a:ext>
            </a:extLst>
          </p:cNvPr>
          <p:cNvSpPr/>
          <p:nvPr/>
        </p:nvSpPr>
        <p:spPr>
          <a:xfrm>
            <a:off x="2407333" y="887403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R2</a:t>
            </a:r>
            <a:endParaRPr lang="en-US" sz="1400" b="1" dirty="0"/>
          </a:p>
        </p:txBody>
      </p:sp>
      <p:sp>
        <p:nvSpPr>
          <p:cNvPr id="53" name="Flowchart: Alternate Process 52">
            <a:extLst>
              <a:ext uri="{FF2B5EF4-FFF2-40B4-BE49-F238E27FC236}">
                <a16:creationId xmlns:a16="http://schemas.microsoft.com/office/drawing/2014/main" id="{B18C2D8D-3BA5-3497-56FE-9415F6D7FD26}"/>
              </a:ext>
            </a:extLst>
          </p:cNvPr>
          <p:cNvSpPr/>
          <p:nvPr/>
        </p:nvSpPr>
        <p:spPr>
          <a:xfrm>
            <a:off x="5379133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R4</a:t>
            </a:r>
            <a:endParaRPr lang="en-US" sz="1400" b="1" dirty="0"/>
          </a:p>
        </p:txBody>
      </p:sp>
      <p:sp>
        <p:nvSpPr>
          <p:cNvPr id="54" name="Flowchart: Alternate Process 53">
            <a:extLst>
              <a:ext uri="{FF2B5EF4-FFF2-40B4-BE49-F238E27FC236}">
                <a16:creationId xmlns:a16="http://schemas.microsoft.com/office/drawing/2014/main" id="{4D5DB90F-EE3F-B06A-EB02-6AA09D9AFCE1}"/>
              </a:ext>
            </a:extLst>
          </p:cNvPr>
          <p:cNvSpPr/>
          <p:nvPr/>
        </p:nvSpPr>
        <p:spPr>
          <a:xfrm>
            <a:off x="6828540" y="878806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R5</a:t>
            </a:r>
            <a:endParaRPr lang="en-US" sz="1400" b="1" dirty="0"/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451813D4-BD3E-8346-5B1F-EFFCD334FA60}"/>
              </a:ext>
            </a:extLst>
          </p:cNvPr>
          <p:cNvSpPr/>
          <p:nvPr/>
        </p:nvSpPr>
        <p:spPr>
          <a:xfrm>
            <a:off x="8282179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R6</a:t>
            </a:r>
            <a:endParaRPr lang="en-US" sz="1400" b="1" dirty="0"/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C654CEDA-B12A-75B1-FA50-5CCCD51219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370977"/>
              </p:ext>
            </p:extLst>
          </p:nvPr>
        </p:nvGraphicFramePr>
        <p:xfrm>
          <a:off x="967413" y="3654260"/>
          <a:ext cx="8839200" cy="1972052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06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July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7/28-7/29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August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8/25-8/26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September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9/29-9/30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October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10/27-10/28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December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12/15-12/16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13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F565C479-D6FF-0E62-023C-BBB52E1448BD}"/>
              </a:ext>
            </a:extLst>
          </p:cNvPr>
          <p:cNvSpPr/>
          <p:nvPr/>
        </p:nvSpPr>
        <p:spPr>
          <a:xfrm>
            <a:off x="969488" y="3653222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R7</a:t>
            </a:r>
            <a:endParaRPr lang="en-US" sz="1400" b="1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2CE769BE-0D8A-6297-A9C7-902EA22974AC}"/>
              </a:ext>
            </a:extLst>
          </p:cNvPr>
          <p:cNvSpPr/>
          <p:nvPr/>
        </p:nvSpPr>
        <p:spPr>
          <a:xfrm>
            <a:off x="2408821" y="3661463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R8</a:t>
            </a:r>
            <a:endParaRPr lang="en-US" sz="1400" b="1" dirty="0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267BAC57-56E7-9F99-267E-F6A6E4BB3F06}"/>
              </a:ext>
            </a:extLst>
          </p:cNvPr>
          <p:cNvSpPr/>
          <p:nvPr/>
        </p:nvSpPr>
        <p:spPr>
          <a:xfrm>
            <a:off x="5380621" y="3657481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R10</a:t>
            </a:r>
            <a:endParaRPr lang="en-US" sz="1400" b="1" dirty="0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330BE856-F50B-F028-73AC-6A5A4C07F478}"/>
              </a:ext>
            </a:extLst>
          </p:cNvPr>
          <p:cNvSpPr/>
          <p:nvPr/>
        </p:nvSpPr>
        <p:spPr>
          <a:xfrm>
            <a:off x="8284171" y="3660280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R11</a:t>
            </a:r>
            <a:endParaRPr lang="en-US" sz="1400" b="1" dirty="0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E9D82DDB-5181-B49E-9966-A7B8909DAF0D}"/>
              </a:ext>
            </a:extLst>
          </p:cNvPr>
          <p:cNvSpPr/>
          <p:nvPr/>
        </p:nvSpPr>
        <p:spPr>
          <a:xfrm>
            <a:off x="3931333" y="877527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R3</a:t>
            </a:r>
            <a:endParaRPr lang="en-US" sz="1400" b="1" dirty="0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A10DB952-4184-CFCF-7BC2-2FF13CB3A1CB}"/>
              </a:ext>
            </a:extLst>
          </p:cNvPr>
          <p:cNvSpPr/>
          <p:nvPr/>
        </p:nvSpPr>
        <p:spPr>
          <a:xfrm>
            <a:off x="3932821" y="3651587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R9</a:t>
            </a:r>
            <a:endParaRPr lang="en-US" sz="1400" b="1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E96D66C-D73D-2380-EBE8-07F5CCA7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58C631-EE07-9D6C-6763-2828F3F8B3D3}"/>
              </a:ext>
            </a:extLst>
          </p:cNvPr>
          <p:cNvSpPr txBox="1"/>
          <p:nvPr/>
        </p:nvSpPr>
        <p:spPr>
          <a:xfrm>
            <a:off x="3578949" y="1389324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 </a:t>
            </a: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CBB9FF-05CA-0854-E9E9-DD05F45192BE}"/>
              </a:ext>
            </a:extLst>
          </p:cNvPr>
          <p:cNvSpPr txBox="1"/>
          <p:nvPr/>
        </p:nvSpPr>
        <p:spPr>
          <a:xfrm>
            <a:off x="2055834" y="1387909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72049D9-9565-789B-B257-5DEA7E4CFEEA}"/>
              </a:ext>
            </a:extLst>
          </p:cNvPr>
          <p:cNvSpPr txBox="1"/>
          <p:nvPr/>
        </p:nvSpPr>
        <p:spPr>
          <a:xfrm>
            <a:off x="9436064" y="4214343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D04437-D34A-1178-C012-0999747671B5}"/>
              </a:ext>
            </a:extLst>
          </p:cNvPr>
          <p:cNvSpPr txBox="1"/>
          <p:nvPr/>
        </p:nvSpPr>
        <p:spPr>
          <a:xfrm>
            <a:off x="6507506" y="1378384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FA6B5F5-5439-795F-08FE-511CE6CE358C}"/>
              </a:ext>
            </a:extLst>
          </p:cNvPr>
          <p:cNvCxnSpPr>
            <a:cxnSpLocks/>
          </p:cNvCxnSpPr>
          <p:nvPr/>
        </p:nvCxnSpPr>
        <p:spPr>
          <a:xfrm>
            <a:off x="410966" y="1993188"/>
            <a:ext cx="221204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83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1"/>
            <a:ext cx="5574323" cy="395654"/>
          </a:xfrm>
        </p:spPr>
        <p:txBody>
          <a:bodyPr/>
          <a:lstStyle/>
          <a:p>
            <a:r>
              <a:rPr lang="en-US" dirty="0"/>
              <a:t>Other Project Updates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768998" y="1323975"/>
            <a:ext cx="10401300" cy="5032375"/>
          </a:xfrm>
        </p:spPr>
        <p:txBody>
          <a:bodyPr/>
          <a:lstStyle/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NPRR1238 – Voluntary Registration of Loads with Curtailable Load Capabilities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b="0" dirty="0"/>
              <a:t>Part of Large Load Curtailment Manager project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b="0" dirty="0"/>
              <a:t>Initial implementation in June 2026, full scope by mid-2027 (including NPRR1238)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000" b="0" dirty="0"/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NPRR1309 – Board Priority - Dispatchable Reliability Reserve Service Ancillary Service (DRRS)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dirty="0"/>
              <a:t>PUCT approved on 7/9/2026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dirty="0"/>
              <a:t>Project started in July 2026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dirty="0"/>
              <a:t>Based on IA estimated duration, mid-2028 go-live is likely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000" dirty="0"/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NPRR826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Mitigated Offer Caps for RMR Resources    </a:t>
            </a:r>
            <a:r>
              <a:rPr lang="en-US" i="1" dirty="0"/>
              <a:t>– and – </a:t>
            </a:r>
          </a:p>
          <a:p>
            <a:pPr marL="344488" indent="-344488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	NPRR1342</a:t>
            </a:r>
            <a:r>
              <a:rPr lang="en-US" dirty="0"/>
              <a:t> – Mitigated Offer Caps for Contract for Capacity Resources</a:t>
            </a:r>
          </a:p>
          <a:p>
            <a:pPr marL="685800" lvl="1" indent="-342900">
              <a:spcAft>
                <a:spcPts val="0"/>
              </a:spcAft>
              <a:buFont typeface="Arial" pitchFamily="34" charset="0"/>
              <a:buChar char="–"/>
            </a:pPr>
            <a:r>
              <a:rPr lang="en-US" dirty="0"/>
              <a:t>Project starting this month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Potential mid-2027 go-live</a:t>
            </a:r>
          </a:p>
          <a:p>
            <a:pPr marL="342900" lvl="1" indent="0">
              <a:buNone/>
            </a:pPr>
            <a:endParaRPr lang="en-US" sz="1000" dirty="0"/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SCR805 – </a:t>
            </a:r>
            <a:r>
              <a:rPr lang="en-US" dirty="0"/>
              <a:t>Provide Early Access to Certain 60-Day Reports to TSPs Upon Request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ERCOT will be filing a new SCR to eliminate this system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/ Rank Recommendations for Revision Requests with Impacts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569619"/>
              </p:ext>
            </p:extLst>
          </p:nvPr>
        </p:nvGraphicFramePr>
        <p:xfrm>
          <a:off x="694014" y="1152525"/>
          <a:ext cx="10682823" cy="3462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3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2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26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139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59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Revision Request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4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NPRR1340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Dispatchable Reliability Reserve Service Ancillary Service with Energy Storage Resource Participation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sng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Preview of IA review at November PRS: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$50k-$70k, 1-2 months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Impacted System(s): MMS, S&amp;B, EMS, CMM, Reporting</a:t>
                      </a:r>
                      <a:endParaRPr lang="en-US" sz="14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Same Priority and Rank as NPRR1309 – if approved, will be added to scope of NPRR1309 project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1-2 month duration can be incorporated into the NPRR1309 project with no impact to that project’s 20-30 month duration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341450"/>
                  </a:ext>
                </a:extLst>
              </a:tr>
              <a:tr h="6004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NPRR1346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Updates to Fuel Oil Price (FOP)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&lt;$25k O&amp;M – no project required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56037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556354"/>
              </p:ext>
            </p:extLst>
          </p:nvPr>
        </p:nvGraphicFramePr>
        <p:xfrm>
          <a:off x="4753443" y="934959"/>
          <a:ext cx="2133599" cy="291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4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Recommendations for…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23"/>
          <p:cNvSpPr txBox="1">
            <a:spLocks noChangeArrowheads="1"/>
          </p:cNvSpPr>
          <p:nvPr/>
        </p:nvSpPr>
        <p:spPr bwMode="auto">
          <a:xfrm>
            <a:off x="3608424" y="5592181"/>
            <a:ext cx="5181600" cy="6617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u="sng" kern="0" dirty="0">
                <a:solidFill>
                  <a:srgbClr val="000000"/>
                </a:solidFill>
              </a:rPr>
              <a:t>PPL Rank Information</a:t>
            </a:r>
            <a:endParaRPr kumimoji="0" lang="en-US" sz="100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2026 Rank in Business Strategy 	= 4850	</a:t>
            </a:r>
            <a:r>
              <a:rPr lang="en-US" sz="900" b="0" kern="0" dirty="0">
                <a:solidFill>
                  <a:schemeClr val="bg1"/>
                </a:solidFill>
              </a:rPr>
              <a:t>Next 2029 Rank in Business Strategy 	= 5300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2027 Rank in Business Strategy	= 4960	Next Rank in Regulatory 	= 470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2028 Rank in Business Strategy 	= 5120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8767233" cy="533400"/>
          </a:xfrm>
        </p:spPr>
        <p:txBody>
          <a:bodyPr/>
          <a:lstStyle/>
          <a:p>
            <a:r>
              <a:rPr lang="en-US" dirty="0"/>
              <a:t>Technology Working Group (TWG) - 9/24/2026 Meeting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8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8FEADF-E2B2-0667-AA08-D33F5CA52B2B}"/>
              </a:ext>
            </a:extLst>
          </p:cNvPr>
          <p:cNvSpPr txBox="1">
            <a:spLocks/>
          </p:cNvSpPr>
          <p:nvPr/>
        </p:nvSpPr>
        <p:spPr>
          <a:xfrm>
            <a:off x="9577384" y="2627434"/>
            <a:ext cx="1871472" cy="990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tabLst>
                <a:tab pos="788670" algn="l"/>
                <a:tab pos="2743200" algn="ctr"/>
                <a:tab pos="4105275" algn="l"/>
              </a:tabLst>
            </a:pPr>
            <a:r>
              <a:rPr lang="en-US" sz="1200" dirty="0"/>
              <a:t>Next TWG scheduled for 10/22/2026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EF7C82-743D-11C7-31AE-EC27E16D2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233" y="990600"/>
            <a:ext cx="6579578" cy="56747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6765266" cy="388189"/>
          </a:xfrm>
        </p:spPr>
        <p:txBody>
          <a:bodyPr/>
          <a:lstStyle/>
          <a:p>
            <a:r>
              <a:rPr lang="en-US" dirty="0"/>
              <a:t>2026 Project Planning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63F58A-7732-2C37-15DC-1F1BE0D5E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118" y="1197032"/>
            <a:ext cx="10401299" cy="5340245"/>
          </a:xfrm>
        </p:spPr>
        <p:txBody>
          <a:bodyPr lIns="91440" tIns="45720" rIns="91440" bIns="45720" anchor="t"/>
          <a:lstStyle/>
          <a:p>
            <a:pPr>
              <a:tabLst>
                <a:tab pos="788670" algn="l"/>
                <a:tab pos="2743200" algn="ctr"/>
                <a:tab pos="4105275" algn="l"/>
              </a:tabLst>
            </a:pPr>
            <a:r>
              <a:rPr lang="en-US" sz="1400" dirty="0"/>
              <a:t>ERCOT understands that Market Participants need lead time to implement changes in their systems for many Revision Requests</a:t>
            </a:r>
          </a:p>
          <a:p>
            <a:pPr>
              <a:tabLst>
                <a:tab pos="788670" algn="l"/>
                <a:tab pos="2743200" algn="ctr"/>
                <a:tab pos="4105275" algn="l"/>
              </a:tabLst>
            </a:pPr>
            <a:endParaRPr lang="en-US" sz="1000" dirty="0"/>
          </a:p>
          <a:p>
            <a:pPr>
              <a:tabLst>
                <a:tab pos="787400" algn="l"/>
                <a:tab pos="2292350" algn="l"/>
                <a:tab pos="2743200" algn="ctr"/>
              </a:tabLst>
            </a:pPr>
            <a:r>
              <a:rPr lang="en-US" sz="1400" dirty="0"/>
              <a:t>Approved Revision Request Project Starts – In progress in 2026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NPRR826	– Mitigated Offer Caps for RMR Resources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NPRR936 	– CRR Account Holder Limits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NPRR1004	– Load Distribution Factor Process Update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NPRR1188 	– Implement Nodal Dispatch and Energy Settlement for Controllable Load Resources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NPRR1198 	– Congestion Mitigation Using Topology Reconfigurations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NPRR1201 	– Limitations on Resettlement Timeline &amp; Default Uplift Exposure Adj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NPRR1238 	– Voluntary Registration of Loads with Curtailable Load Capabilities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NPRR1244 	– Clarification of CLR Primary Frequency Response Responsibilities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NPRR1277 	– Revisions to EAL Formula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NPRR1281 	– Improvements to Alternate FFSS Resource Designation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NPRR1288 	– Remove Multiple Month Transactions in CRR Auctions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NPRR1290 Ph 2 – Gap Resolutions and Clarifications for RTC+B + NPRR1323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NPRR1309	– Board Priority - Dispatchable Reliability Reserve Service Ancillary Service (DRRS)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NPRR1323	– Correction to Inadvertent Removal of Real-Time MCPC Capping for NPRR1290 Phase 2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NPRR1328	– Establishment of Generation Firming Program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SCR829 	– API for the NDCRC Application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011A24-F9C8-DB64-03B1-BBD752A8C332}"/>
              </a:ext>
            </a:extLst>
          </p:cNvPr>
          <p:cNvSpPr txBox="1"/>
          <p:nvPr/>
        </p:nvSpPr>
        <p:spPr>
          <a:xfrm>
            <a:off x="8671567" y="3220289"/>
            <a:ext cx="3132506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Green Text: Deemed “High Priority” at 2025 Prioritization Workshop</a:t>
            </a:r>
          </a:p>
          <a:p>
            <a:pPr algn="ctr"/>
            <a:endParaRPr lang="en-US" sz="1400" dirty="0">
              <a:solidFill>
                <a:srgbClr val="00B050"/>
              </a:solidFill>
            </a:endParaRPr>
          </a:p>
          <a:p>
            <a:pPr algn="ctr"/>
            <a:r>
              <a:rPr lang="en-US" sz="1400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Blue Text: Deemed “High Priority” at 2026 Prioritization Workshop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8034000" y="3336667"/>
            <a:ext cx="291219" cy="1680833"/>
          </a:xfrm>
        </p:spPr>
        <p:txBody>
          <a:bodyPr/>
          <a:lstStyle/>
          <a:p>
            <a:fld id="{BCDE79FB-97BA-492B-8D57-F1373F9ADA95}" type="slidenum">
              <a:rPr lang="en-US" smtClean="0"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73E87-D9C4-1A2B-AEC4-560BEEA6F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8A858-E3A7-FEEE-CD87-E54945340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326380" cy="388189"/>
          </a:xfrm>
        </p:spPr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7B172-D0BA-93F0-989C-FC72E998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34000" y="3336667"/>
            <a:ext cx="291219" cy="1680833"/>
          </a:xfrm>
        </p:spPr>
        <p:txBody>
          <a:bodyPr/>
          <a:lstStyle/>
          <a:p>
            <a:fld id="{BCDE79FB-97BA-492B-8D57-F1373F9ADA95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C20B1D3-4DB0-2D93-0B24-FF47293B32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62050" y="1438275"/>
            <a:ext cx="7419976" cy="449580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Aging Revision Request Project Status – 2025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Aging Revision Request Project Status – 2026</a:t>
            </a:r>
            <a:endParaRPr lang="en-US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223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EF47D-90BD-08F9-4196-98B75A459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DAF50-88E5-CE90-EDA1-E0FE2B693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8002447" cy="364767"/>
          </a:xfrm>
        </p:spPr>
        <p:txBody>
          <a:bodyPr>
            <a:normAutofit/>
          </a:bodyPr>
          <a:lstStyle/>
          <a:p>
            <a:r>
              <a:rPr lang="en-US" sz="2000" dirty="0"/>
              <a:t>Aging Revision Request Project Status – 2025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42A7A-2A60-8084-1BE8-8EC5CB5004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276" y="1147656"/>
            <a:ext cx="10441800" cy="46640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10 Revision Request projects were deemed “High Priority” at August 2025 Prioritization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934B1-18CD-7874-91DF-CE3B993F4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FA07EF8-3F5A-FA64-AE7A-74B1A4AF3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136754"/>
              </p:ext>
            </p:extLst>
          </p:nvPr>
        </p:nvGraphicFramePr>
        <p:xfrm>
          <a:off x="354486" y="1533035"/>
          <a:ext cx="11497990" cy="4497626"/>
        </p:xfrm>
        <a:graphic>
          <a:graphicData uri="http://schemas.openxmlformats.org/drawingml/2006/table">
            <a:tbl>
              <a:tblPr firstRow="1" bandRow="1"/>
              <a:tblGrid>
                <a:gridCol w="1289119">
                  <a:extLst>
                    <a:ext uri="{9D8B030D-6E8A-4147-A177-3AD203B41FA5}">
                      <a16:colId xmlns:a16="http://schemas.microsoft.com/office/drawing/2014/main" val="2503753094"/>
                    </a:ext>
                  </a:extLst>
                </a:gridCol>
                <a:gridCol w="6625007">
                  <a:extLst>
                    <a:ext uri="{9D8B030D-6E8A-4147-A177-3AD203B41FA5}">
                      <a16:colId xmlns:a16="http://schemas.microsoft.com/office/drawing/2014/main" val="2146507040"/>
                    </a:ext>
                  </a:extLst>
                </a:gridCol>
                <a:gridCol w="3583864">
                  <a:extLst>
                    <a:ext uri="{9D8B030D-6E8A-4147-A177-3AD203B41FA5}">
                      <a16:colId xmlns:a16="http://schemas.microsoft.com/office/drawing/2014/main" val="1033392682"/>
                    </a:ext>
                  </a:extLst>
                </a:gridCol>
              </a:tblGrid>
              <a:tr h="3828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strike="noStrike" dirty="0"/>
                        <a:t>Status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strike="noStrike" kern="1200" dirty="0">
                          <a:solidFill>
                            <a:schemeClr val="lt1"/>
                          </a:solidFill>
                          <a:latin typeface="Arial" panose="020B0604020202020204"/>
                          <a:ea typeface="+mn-ea"/>
                          <a:cs typeface="+mn-cs"/>
                        </a:rPr>
                        <a:t>High Priority Revision Request Projects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strike="noStrik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Additional Information</a:t>
                      </a:r>
                      <a:endParaRPr lang="en-US" sz="1200" b="1" strike="noStrike" kern="1200" dirty="0">
                        <a:solidFill>
                          <a:schemeClr val="lt1"/>
                        </a:solidFill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930027"/>
                  </a:ext>
                </a:extLst>
              </a:tr>
              <a:tr h="48557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NPRR1234 – Interconnection Requirements for Large Loads and Modeling  			Standards for Loads &gt;=25MW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61963" algn="l"/>
                        </a:tabLst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System changes implemented in 3 phases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61963" algn="l"/>
                        </a:tabLst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Remaining gray box: Large Load  	Interconnection Study (LLIS) fee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832296"/>
                  </a:ext>
                </a:extLst>
              </a:tr>
              <a:tr h="28745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NPRR1277 – Revisions to EAL Formula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Went live on 3/2/2026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195850"/>
                  </a:ext>
                </a:extLst>
              </a:tr>
              <a:tr h="228600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In-Flight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NPRR1004 – Load Distribution Factor Process Update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April 2027 go-live target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179027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NPRR1188 – Implement Nodal Dispatch and Energy Settlement for CLRs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January 2027 go-live target (w/NPR1244)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391765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NPRR1198 – Congestion Mitigation Using Topology Reconfigurations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October 2026 go-live target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77833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NPRR1238 – Registration of Loads with Curtailable Load Capabilities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Mid-2027 go-live target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409047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NPRR1244 – Clarification of CLR Primary Frequency Response 				Responsibilities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January 2027 go-live target (w/NPR1188)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757022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NPRR1281 – Improvements to Alternate FFSS Resource Designation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October 2026 go-live target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999340"/>
                  </a:ext>
                </a:extLst>
              </a:tr>
              <a:tr h="478532">
                <a:tc>
                  <a:txBody>
                    <a:bodyPr/>
                    <a:lstStyle/>
                    <a:p>
                      <a:pPr marL="0" marR="0" lvl="0" indent="0" algn="l" defTabSz="2333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NPRR1091 – Changes to Address Market Impacts of Additional Non-Spin  			Procurement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Expected to be part of Reliability Deployment Price Adder (RDPA) analysis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262602"/>
                  </a:ext>
                </a:extLst>
              </a:tr>
              <a:tr h="4785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33363" algn="l"/>
                        </a:tabLst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Workaround   	in Place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NPRR1216 – Implementation of Emergency Pricing Program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action at this time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965218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E4EED-50B5-3D40-FA1B-CC62AF1C39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93347" y="6208449"/>
            <a:ext cx="10605305" cy="384701"/>
          </a:xfrm>
        </p:spPr>
        <p:txBody>
          <a:bodyPr anchor="ctr"/>
          <a:lstStyle/>
          <a:p>
            <a:pPr algn="ctr"/>
            <a:r>
              <a:rPr lang="en-US" dirty="0"/>
              <a:t>Key Takeaway:  </a:t>
            </a:r>
            <a:r>
              <a:rPr lang="en-US" b="0" dirty="0"/>
              <a:t>10 High Priority RR projects tracked:  2 complete, 6 in-flight, 1 pending approval, 1 workaround</a:t>
            </a:r>
          </a:p>
        </p:txBody>
      </p:sp>
    </p:spTree>
    <p:extLst>
      <p:ext uri="{BB962C8B-B14F-4D97-AF65-F5344CB8AC3E}">
        <p14:creationId xmlns:p14="http://schemas.microsoft.com/office/powerpoint/2010/main" val="3892448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66634-A7F0-A2F8-CF58-BEDF1A008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85F6B-49DA-417F-79B4-E110AFC4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8002447" cy="364767"/>
          </a:xfrm>
        </p:spPr>
        <p:txBody>
          <a:bodyPr>
            <a:normAutofit/>
          </a:bodyPr>
          <a:lstStyle/>
          <a:p>
            <a:r>
              <a:rPr lang="en-US" sz="2000" dirty="0"/>
              <a:t>Aging Revision Request Project Status – 2026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C12656-5C63-FA1D-E4CE-F4CF33B283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276" y="1147656"/>
            <a:ext cx="10441800" cy="46640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11 Revision Request projects were deemed “Critical” or “High” at 2026 Prioritization 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AB1A6-1937-71BB-EDA7-841D1F85D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C8E583E5-08B0-6778-A74A-B37D76ED6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693683"/>
              </p:ext>
            </p:extLst>
          </p:nvPr>
        </p:nvGraphicFramePr>
        <p:xfrm>
          <a:off x="347004" y="1627237"/>
          <a:ext cx="11497990" cy="4263084"/>
        </p:xfrm>
        <a:graphic>
          <a:graphicData uri="http://schemas.openxmlformats.org/drawingml/2006/table">
            <a:tbl>
              <a:tblPr firstRow="1" bandRow="1"/>
              <a:tblGrid>
                <a:gridCol w="979792">
                  <a:extLst>
                    <a:ext uri="{9D8B030D-6E8A-4147-A177-3AD203B41FA5}">
                      <a16:colId xmlns:a16="http://schemas.microsoft.com/office/drawing/2014/main" val="2503753094"/>
                    </a:ext>
                  </a:extLst>
                </a:gridCol>
                <a:gridCol w="7119257">
                  <a:extLst>
                    <a:ext uri="{9D8B030D-6E8A-4147-A177-3AD203B41FA5}">
                      <a16:colId xmlns:a16="http://schemas.microsoft.com/office/drawing/2014/main" val="2146507040"/>
                    </a:ext>
                  </a:extLst>
                </a:gridCol>
                <a:gridCol w="3398941">
                  <a:extLst>
                    <a:ext uri="{9D8B030D-6E8A-4147-A177-3AD203B41FA5}">
                      <a16:colId xmlns:a16="http://schemas.microsoft.com/office/drawing/2014/main" val="1033392682"/>
                    </a:ext>
                  </a:extLst>
                </a:gridCol>
              </a:tblGrid>
              <a:tr h="3828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strike="noStrike" dirty="0"/>
                        <a:t>Status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strike="noStrike" kern="1200" dirty="0">
                          <a:solidFill>
                            <a:schemeClr val="lt1"/>
                          </a:solidFill>
                          <a:latin typeface="Arial" panose="020B0604020202020204"/>
                          <a:ea typeface="+mn-ea"/>
                          <a:cs typeface="+mn-cs"/>
                        </a:rPr>
                        <a:t>Revision Request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strike="noStrik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Additional Information</a:t>
                      </a:r>
                      <a:endParaRPr lang="en-US" sz="1200" b="1" strike="noStrike" kern="1200" dirty="0">
                        <a:solidFill>
                          <a:schemeClr val="lt1"/>
                        </a:solidFill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930027"/>
                  </a:ext>
                </a:extLst>
              </a:tr>
              <a:tr h="309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61963" algn="l"/>
                        </a:tabLst>
                        <a:defRPr/>
                      </a:pPr>
                      <a:endParaRPr lang="en-US" sz="1400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095499"/>
                  </a:ext>
                </a:extLst>
              </a:tr>
              <a:tr h="30944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In-Flight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NPRR1004 – Load Distribution Factor Process Update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April 2027 go-live target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832296"/>
                  </a:ext>
                </a:extLst>
              </a:tr>
              <a:tr h="287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NPRR1309 – Board Priority - Dispatchable Reliability Reserve Service Ancillary Service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61963" algn="l"/>
                        </a:tabLst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Project in Planning phase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277041"/>
                  </a:ext>
                </a:extLst>
              </a:tr>
              <a:tr h="28745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NPRR1328 – Establishment of Generation Firming Program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Project in Planning phase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195850"/>
                  </a:ext>
                </a:extLst>
              </a:tr>
              <a:tr h="228600">
                <a:tc row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NPRR826 – Mitigated Offer Caps for RMR Resources (with NPRR1342)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Project starting in October 2026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179027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NPRR1171 – Requirements for DGRs and DESRs on Circuits Subject to Load Shedding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Bundle w/NPRR1213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09457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NPRR1213 – Allow DGRs &amp; DESRs on Circuits Subject to Load Shed to Provide ECRS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Bundle w/NPRR1171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824259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NPRR1214 – Reliability Deployment Price Adder Fix to Provide Locational Price 			Signals, Reduce Uplift and Risk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Pending PUCT approval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2027 project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77833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NPRR1264 – Creation of a New Energy Attribute Certificate Program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2027 project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409047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NPRR1296 – Residential Demand Response Program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Tabled at WMS and PRS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757022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NPRR1307 – Revised Definition of Mitigation Plan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2027 project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667423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PGRR145 – Batch Zero Process for Large Load Interconnections (PCLR portion)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Early 2027 project start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999340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EDB1F-1ACE-AC01-2E4C-5CFE792990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93347" y="6208449"/>
            <a:ext cx="10605305" cy="384701"/>
          </a:xfrm>
        </p:spPr>
        <p:txBody>
          <a:bodyPr anchor="ctr"/>
          <a:lstStyle/>
          <a:p>
            <a:pPr algn="ctr"/>
            <a:r>
              <a:rPr lang="en-US" dirty="0"/>
              <a:t>Key Takeaway:  </a:t>
            </a:r>
            <a:r>
              <a:rPr lang="en-US" b="0" dirty="0"/>
              <a:t>11 High Priority RR projects tracked:  0 complete, 3 in-flight, 8 not started</a:t>
            </a:r>
          </a:p>
        </p:txBody>
      </p:sp>
    </p:spTree>
    <p:extLst>
      <p:ext uri="{BB962C8B-B14F-4D97-AF65-F5344CB8AC3E}">
        <p14:creationId xmlns:p14="http://schemas.microsoft.com/office/powerpoint/2010/main" val="2020961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Troy.Anderson@ercot.com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 fontScale="25000" lnSpcReduction="20000"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3c917f14-8d40-4289-92aa-fd10f73581c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37824</TotalTime>
  <Words>1751</Words>
  <Application>Microsoft Office PowerPoint</Application>
  <PresentationFormat>Widescreen</PresentationFormat>
  <Paragraphs>491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Courier New</vt:lpstr>
      <vt:lpstr>Wingdings</vt:lpstr>
      <vt:lpstr>Cover</vt:lpstr>
      <vt:lpstr>Page Design</vt:lpstr>
      <vt:lpstr>Project Update   Troy Anderson ERCOT Portfolio Management  October 14, 2026</vt:lpstr>
      <vt:lpstr>Project Update Agenda</vt:lpstr>
      <vt:lpstr>Recent / Upcoming Project Highlights</vt:lpstr>
      <vt:lpstr>2026 Release Targets - Approved NPRRs / SCRs / Guide RRs</vt:lpstr>
      <vt:lpstr>2027 Release Targets - Approved NPRRs / SCRs / Guide RRs</vt:lpstr>
      <vt:lpstr>Other Project Updates</vt:lpstr>
      <vt:lpstr>Priority / Rank Recommendations for Revision Requests with Impacts</vt:lpstr>
      <vt:lpstr>Technology Working Group (TWG) - 9/24/2026 Meeting</vt:lpstr>
      <vt:lpstr>2026 Project Planning</vt:lpstr>
      <vt:lpstr>Appendix</vt:lpstr>
      <vt:lpstr>Aging Revision Request Project Status – 2025</vt:lpstr>
      <vt:lpstr>Aging Revision Request Project Status – 2026</vt:lpstr>
      <vt:lpstr>Questions/Comments?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Anderson, Troy</dc:creator>
  <cp:keywords/>
  <cp:lastModifiedBy>Anderson, Troy</cp:lastModifiedBy>
  <cp:revision>12</cp:revision>
  <dcterms:created xsi:type="dcterms:W3CDTF">2026-04-24T12:02:03Z</dcterms:created>
  <dcterms:modified xsi:type="dcterms:W3CDTF">2026-10-14T14:52:52Z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