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6"/>
  </p:notesMasterIdLst>
  <p:handoutMasterIdLst>
    <p:handoutMasterId r:id="rId17"/>
  </p:handoutMasterIdLst>
  <p:sldIdLst>
    <p:sldId id="272" r:id="rId6"/>
    <p:sldId id="2147478762" r:id="rId7"/>
    <p:sldId id="2147478768" r:id="rId8"/>
    <p:sldId id="2147478769" r:id="rId9"/>
    <p:sldId id="2147478770" r:id="rId10"/>
    <p:sldId id="2147478771" r:id="rId11"/>
    <p:sldId id="2147478772" r:id="rId12"/>
    <p:sldId id="2147478773" r:id="rId13"/>
    <p:sldId id="2147478767" r:id="rId14"/>
    <p:sldId id="21474787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36D110-AF9F-48AC-B12A-7F6DAD63D967}" v="15" dt="2026-06-17T11:55:40.9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99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Follow-up to the June TWG session. In June we showed operational substation selection in the INR. Today: an overview of Repower - how existing units are changed through an INR in RIOO.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18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>
                <a:solidFill>
                  <a:srgbClr val="C00000"/>
                </a:solidFill>
              </a:rPr>
              <a:t>Quick recap of what went live on 07/10. The key limitation then: an INR on an operational substation could only ADD equipment. Changing existing generators was RSCR only. Repower removes that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>
                <a:solidFill>
                  <a:srgbClr val="C00000"/>
                </a:solidFill>
              </a:rPr>
              <a:t>Plain-language definition from the project requirements. The new part: one INR can now modify, retire and add units at the same site. Before, only 'add' was possible in an INR.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>
                <a:solidFill>
                  <a:srgbClr val="C00000"/>
                </a:solidFill>
              </a:rPr>
              <a:t>Rule of thumb: RSCR = updating data about equipment that is not physically changing. Repower INR = a physical change to the site that needs to go through the interconnection process. The five items on the right are exactly the start-page questions - if any is Yes, use a Repower INR. (Confirm wording with the RIOO business team before presenting.)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>
                <a:solidFill>
                  <a:srgbClr val="C00000"/>
                </a:solidFill>
              </a:rPr>
              <a:t>Start the INR as the RE. The first question is now Generation Type: New Generation or Modification of Existing Generation. Pick the substation from the list of operational substations, then answer the five modification questions from the Repower or RSCR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>
                <a:solidFill>
                  <a:srgbClr val="C00000"/>
                </a:solidFill>
              </a:rPr>
              <a:t>Most project information - location, company - is pre-filled from the substation you picked. The MW page shows today's MW from RIOO-RS (read-only) above the future MW you enter. Describe the changes and timeline in the text box. Proof of site control is only required if the project needs additional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>
                <a:solidFill>
                  <a:srgbClr val="C00000"/>
                </a:solidFill>
              </a:rPr>
              <a:t>This is the heart of Repower. Every existing unit at the substation is listed. Answer Yes for the units you are changing - those open up, with the current RIOO-RS value shown next to each field. The example shows a unit answered No: its fields are locked. You can still add brand-new units, and retire existing units - retirements take effect on your PLD.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>
                <a:solidFill>
                  <a:srgbClr val="C00000"/>
                </a:solidFill>
              </a:rPr>
              <a:t>After submission ERCOT reviews the request - the review screen shows before and after MW. On the PLD, the changes are applied to RIOO-RS automatically. One PLD per Repower INR.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July release is in Production. Repower is planned for the R11 release, tentatively 12/16/2026.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34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20,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20,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20,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reenivas.badri@ercot.com" TargetMode="External"/><Relationship Id="rId2" Type="http://schemas.openxmlformats.org/officeDocument/2006/relationships/hyperlink" Target="mailto:Srinath.Gurlinka@ercot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>
                <a:solidFill>
                  <a:prstClr val="black"/>
                </a:solidFill>
              </a:rPr>
              <a:t>RIOO Repower – Modification of Existing Generation</a:t>
            </a:r>
            <a:br>
              <a:rPr lang="en-US" b="0" dirty="0">
                <a:solidFill>
                  <a:prstClr val="black"/>
                </a:solidFill>
              </a:rPr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Prudhvi Gurlinka</a:t>
            </a:r>
            <a:br>
              <a:rPr lang="en-US" sz="1800" b="0" dirty="0"/>
            </a:br>
            <a:r>
              <a:rPr lang="en-US" sz="1800" b="0" dirty="0"/>
              <a:t>Grid and Market Solutions (GMS)</a:t>
            </a:r>
            <a:br>
              <a:rPr lang="en-US" sz="1800" b="0" dirty="0"/>
            </a:br>
            <a:br>
              <a:rPr lang="en-US" sz="1400" b="0"/>
            </a:br>
            <a:r>
              <a:rPr lang="en-US" sz="1100" b="0"/>
              <a:t>October 22, 2026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 flipH="1">
            <a:off x="6427364" y="4153257"/>
            <a:ext cx="5201214" cy="2315910"/>
          </a:xfrm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/>
              <a:t>Starting with the R11 release (tentatively 12/16/2026), you can modify, retire and add units at an existing site in a single INR.</a:t>
            </a:r>
            <a:endParaRPr lang="en-US" sz="1400" b="0" dirty="0"/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/>
              <a:t>After ERCOT review, your changes are applied to RIOO-RS on your PLD – no manual loading.</a:t>
            </a:r>
            <a:endParaRPr lang="en-US" sz="1400" b="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sz="1500" b="0"/>
              <a:t>Recap: July 2026 Release</a:t>
            </a:r>
            <a:endParaRPr lang="en-US" sz="1500" b="0" dirty="0"/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sz="1500" b="0"/>
              <a:t>What is Repower?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sz="1500" b="0"/>
              <a:t>Repower or RSCR?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sz="1500" b="0"/>
              <a:t>Repower in RIOO</a:t>
            </a:r>
            <a:endParaRPr lang="en-US" sz="1500" b="0" dirty="0"/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sz="1500" b="0" dirty="0"/>
              <a:t>Key Milestones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94706"/>
          </a:xfrm>
        </p:spPr>
        <p:txBody>
          <a:bodyPr/>
          <a:lstStyle/>
          <a:p>
            <a:r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t>Recap: July 2026 Release – RS Substation Selection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81278" y="1241722"/>
            <a:ext cx="10024395" cy="44958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Previously, an INR could only use substations created in RIOO-IS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Since 07/10/2026, you can select any operational substation from RIOO-RS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Substation details auto-populate in the INR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equipment can be added, but existing generators could not be changed (RSCR only)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Repower builds on this foundation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94706"/>
          </a:xfrm>
        </p:spPr>
        <p:txBody>
          <a:bodyPr/>
          <a:lstStyle/>
          <a:p>
            <a:r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t>What is Repower?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efinition">
            <a:extLst>
              <a:ext uri="{FF2B5EF4-FFF2-40B4-BE49-F238E27FC236}">
                <a16:creationId xmlns:a16="http://schemas.microsoft.com/office/drawing/2014/main" id="{E0BA042E-EFE7-A700-4EF3-0A9E661530B9}"/>
              </a:ext>
            </a:extLst>
          </p:cNvPr>
          <p:cNvSpPr txBox="1"/>
          <p:nvPr/>
        </p:nvSpPr>
        <p:spPr>
          <a:xfrm>
            <a:off x="838200" y="1371600"/>
            <a:ext cx="10515600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2000">
                <a:solidFill>
                  <a:srgbClr val="171A1C"/>
                </a:solidFill>
                <a:latin typeface="Calibri" panose="020F0502020204030204" pitchFamily="34" charset="0"/>
              </a:rPr>
              <a:t>Repower (Modification of Existing Generation) is the full or partial replacement or upgrade of equipment at an existing site – often changing its configuration and MW output.</a:t>
            </a:r>
          </a:p>
        </p:txBody>
      </p:sp>
      <p:sp>
        <p:nvSpPr>
          <p:cNvPr id="6" name="Card Modify">
            <a:extLst>
              <a:ext uri="{FF2B5EF4-FFF2-40B4-BE49-F238E27FC236}">
                <a16:creationId xmlns:a16="http://schemas.microsoft.com/office/drawing/2014/main" id="{A8A3AC9A-8E94-94A6-7E03-FE270D66D67A}"/>
              </a:ext>
            </a:extLst>
          </p:cNvPr>
          <p:cNvSpPr/>
          <p:nvPr/>
        </p:nvSpPr>
        <p:spPr>
          <a:xfrm>
            <a:off x="838200" y="2540000"/>
            <a:ext cx="3302000" cy="21590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77800" rIns="203200" bIns="152400" rtlCol="0" anchor="t"/>
          <a:lstStyle/>
          <a:p>
            <a:pPr>
              <a:spcAft>
                <a:spcPts val="1000"/>
              </a:spcAft>
            </a:pPr>
            <a:r>
              <a:rPr lang="en-US" sz="2200" b="1">
                <a:solidFill>
                  <a:srgbClr val="00829B"/>
                </a:solidFill>
                <a:latin typeface="Arial" panose="020B0604020202020204" pitchFamily="34" charset="0"/>
              </a:rPr>
              <a:t>Modify</a:t>
            </a:r>
          </a:p>
          <a:p>
            <a:pPr>
              <a:spcAft>
                <a:spcPts val="600"/>
              </a:spcAft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Update existing units – for example new turbines or inverters, or a higher MW rating</a:t>
            </a:r>
          </a:p>
        </p:txBody>
      </p:sp>
      <p:sp>
        <p:nvSpPr>
          <p:cNvPr id="7" name="Card Retire">
            <a:extLst>
              <a:ext uri="{FF2B5EF4-FFF2-40B4-BE49-F238E27FC236}">
                <a16:creationId xmlns:a16="http://schemas.microsoft.com/office/drawing/2014/main" id="{3CA03063-018A-E04B-F233-4D96FC6B5A10}"/>
              </a:ext>
            </a:extLst>
          </p:cNvPr>
          <p:cNvSpPr/>
          <p:nvPr/>
        </p:nvSpPr>
        <p:spPr>
          <a:xfrm>
            <a:off x="4445000" y="2540000"/>
            <a:ext cx="3302000" cy="21590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77800" rIns="203200" bIns="152400" rtlCol="0" anchor="t"/>
          <a:lstStyle/>
          <a:p>
            <a:pPr>
              <a:spcAft>
                <a:spcPts val="1000"/>
              </a:spcAft>
            </a:pPr>
            <a:r>
              <a:rPr lang="en-US" sz="2200" b="1">
                <a:solidFill>
                  <a:srgbClr val="00829B"/>
                </a:solidFill>
                <a:latin typeface="Arial" panose="020B0604020202020204" pitchFamily="34" charset="0"/>
              </a:rPr>
              <a:t>Retire</a:t>
            </a:r>
          </a:p>
          <a:p>
            <a:pPr>
              <a:spcAft>
                <a:spcPts val="600"/>
              </a:spcAft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Retire existing units – they are removed from RIOO-RS on your PLD</a:t>
            </a:r>
          </a:p>
        </p:txBody>
      </p:sp>
      <p:sp>
        <p:nvSpPr>
          <p:cNvPr id="8" name="Card Add">
            <a:extLst>
              <a:ext uri="{FF2B5EF4-FFF2-40B4-BE49-F238E27FC236}">
                <a16:creationId xmlns:a16="http://schemas.microsoft.com/office/drawing/2014/main" id="{B3A7E2E0-4F73-9544-24BB-29E6CF95032A}"/>
              </a:ext>
            </a:extLst>
          </p:cNvPr>
          <p:cNvSpPr/>
          <p:nvPr/>
        </p:nvSpPr>
        <p:spPr>
          <a:xfrm>
            <a:off x="8051800" y="2540000"/>
            <a:ext cx="3302000" cy="21590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77800" rIns="203200" bIns="152400" rtlCol="0" anchor="t"/>
          <a:lstStyle/>
          <a:p>
            <a:pPr>
              <a:spcAft>
                <a:spcPts val="1000"/>
              </a:spcAft>
            </a:pPr>
            <a:r>
              <a:rPr lang="en-US" sz="2200" b="1">
                <a:solidFill>
                  <a:srgbClr val="00829B"/>
                </a:solidFill>
                <a:latin typeface="Arial" panose="020B0604020202020204" pitchFamily="34" charset="0"/>
              </a:rPr>
              <a:t>Add</a:t>
            </a:r>
          </a:p>
          <a:p>
            <a:pPr>
              <a:spcAft>
                <a:spcPts val="600"/>
              </a:spcAft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Add new units alongside the units that stay</a:t>
            </a:r>
          </a:p>
        </p:txBody>
      </p:sp>
      <p:sp>
        <p:nvSpPr>
          <p:cNvPr id="9" name="Summary">
            <a:extLst>
              <a:ext uri="{FF2B5EF4-FFF2-40B4-BE49-F238E27FC236}">
                <a16:creationId xmlns:a16="http://schemas.microsoft.com/office/drawing/2014/main" id="{5D1C9259-EEBC-3B7A-F453-FE829B7C4411}"/>
              </a:ext>
            </a:extLst>
          </p:cNvPr>
          <p:cNvSpPr txBox="1"/>
          <p:nvPr/>
        </p:nvSpPr>
        <p:spPr>
          <a:xfrm>
            <a:off x="838200" y="5016500"/>
            <a:ext cx="105156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2000" b="1">
                <a:solidFill>
                  <a:srgbClr val="005763"/>
                </a:solidFill>
                <a:latin typeface="Calibri" panose="020F0502020204030204" pitchFamily="34" charset="0"/>
              </a:rPr>
              <a:t>All in one INR, starting from your operational substation in RIOO-RS.</a:t>
            </a:r>
          </a:p>
        </p:txBody>
      </p:sp>
    </p:spTree>
    <p:extLst>
      <p:ext uri="{BB962C8B-B14F-4D97-AF65-F5344CB8AC3E}">
        <p14:creationId xmlns:p14="http://schemas.microsoft.com/office/powerpoint/2010/main" val="375029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94706"/>
          </a:xfrm>
        </p:spPr>
        <p:txBody>
          <a:bodyPr/>
          <a:lstStyle/>
          <a:p>
            <a:r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t>Repower or RSCR?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Card RSCR">
            <a:extLst>
              <a:ext uri="{FF2B5EF4-FFF2-40B4-BE49-F238E27FC236}">
                <a16:creationId xmlns:a16="http://schemas.microsoft.com/office/drawing/2014/main" id="{61199681-028C-8BA0-351C-87A6E633DC18}"/>
              </a:ext>
            </a:extLst>
          </p:cNvPr>
          <p:cNvSpPr/>
          <p:nvPr/>
        </p:nvSpPr>
        <p:spPr>
          <a:xfrm>
            <a:off x="838200" y="1422400"/>
            <a:ext cx="4191000" cy="31750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77800" rIns="203200" bIns="152400" rtlCol="0" anchor="t"/>
          <a:lstStyle/>
          <a:p>
            <a:pPr>
              <a:spcAft>
                <a:spcPts val="1000"/>
              </a:spcAft>
            </a:pPr>
            <a:r>
              <a:rPr lang="en-US" sz="2200" b="1">
                <a:solidFill>
                  <a:srgbClr val="00829B"/>
                </a:solidFill>
                <a:latin typeface="Arial" panose="020B0604020202020204" pitchFamily="34" charset="0"/>
              </a:rPr>
              <a:t>Use an RSCR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Updating registration data for equipment that is staying the same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Corrections and routine updates</a:t>
            </a:r>
          </a:p>
        </p:txBody>
      </p:sp>
      <p:sp>
        <p:nvSpPr>
          <p:cNvPr id="6" name="Card Repower">
            <a:extLst>
              <a:ext uri="{FF2B5EF4-FFF2-40B4-BE49-F238E27FC236}">
                <a16:creationId xmlns:a16="http://schemas.microsoft.com/office/drawing/2014/main" id="{8B5155EA-50D7-56DA-8F68-A9C0CD189181}"/>
              </a:ext>
            </a:extLst>
          </p:cNvPr>
          <p:cNvSpPr/>
          <p:nvPr/>
        </p:nvSpPr>
        <p:spPr>
          <a:xfrm>
            <a:off x="5308600" y="1422400"/>
            <a:ext cx="6045200" cy="3175000"/>
          </a:xfrm>
          <a:prstGeom prst="roundRect">
            <a:avLst>
              <a:gd name="adj" fmla="val 6000"/>
            </a:avLst>
          </a:prstGeom>
          <a:solidFill>
            <a:srgbClr val="E1F4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77800" rIns="203200" bIns="152400" rtlCol="0" anchor="t"/>
          <a:lstStyle/>
          <a:p>
            <a:pPr>
              <a:spcAft>
                <a:spcPts val="1000"/>
              </a:spcAft>
            </a:pPr>
            <a:r>
              <a:rPr lang="en-US" sz="2200" b="1">
                <a:solidFill>
                  <a:srgbClr val="005763"/>
                </a:solidFill>
                <a:latin typeface="Arial" panose="020B0604020202020204" pitchFamily="34" charset="0"/>
              </a:rPr>
              <a:t>Use a Repower INR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Increasing real power rating by 1 MW or more within a year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Replacing inverters, turbines, generators or power converters (10 MW+ facility)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Changing IBR control settings in a way that requires further study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Changing or adding a POI (10 MW+ facility)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Growing a generator under 10 MW to 10 MW or more</a:t>
            </a:r>
          </a:p>
        </p:txBody>
      </p:sp>
    </p:spTree>
    <p:extLst>
      <p:ext uri="{BB962C8B-B14F-4D97-AF65-F5344CB8AC3E}">
        <p14:creationId xmlns:p14="http://schemas.microsoft.com/office/powerpoint/2010/main" val="1162045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94706"/>
          </a:xfrm>
        </p:spPr>
        <p:txBody>
          <a:bodyPr/>
          <a:lstStyle/>
          <a:p>
            <a:r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t>Starting a Repower INR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0403A4-E65E-B035-7D9D-65EA1D1904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Screenshot">
            <a:extLst>
              <a:ext uri="{FF2B5EF4-FFF2-40B4-BE49-F238E27FC236}">
                <a16:creationId xmlns:a16="http://schemas.microsoft.com/office/drawing/2014/main" id="{2B3C85C9-3468-5F6F-F7BF-2379A3A196F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364" y="1270000"/>
            <a:ext cx="7161836" cy="5143500"/>
          </a:xfrm>
          <a:prstGeom prst="rect">
            <a:avLst/>
          </a:prstGeom>
          <a:ln w="9525">
            <a:solidFill>
              <a:srgbClr val="C8CED2"/>
            </a:solidFill>
          </a:ln>
        </p:spPr>
      </p:pic>
      <p:sp>
        <p:nvSpPr>
          <p:cNvPr id="9" name="Badge 1">
            <a:extLst>
              <a:ext uri="{FF2B5EF4-FFF2-40B4-BE49-F238E27FC236}">
                <a16:creationId xmlns:a16="http://schemas.microsoft.com/office/drawing/2014/main" id="{4A0E5EB7-4F80-FB29-E2F0-970D6B8A0730}"/>
              </a:ext>
            </a:extLst>
          </p:cNvPr>
          <p:cNvSpPr/>
          <p:nvPr/>
        </p:nvSpPr>
        <p:spPr>
          <a:xfrm>
            <a:off x="7141659" y="1469503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0" name="Callout 1">
            <a:extLst>
              <a:ext uri="{FF2B5EF4-FFF2-40B4-BE49-F238E27FC236}">
                <a16:creationId xmlns:a16="http://schemas.microsoft.com/office/drawing/2014/main" id="{71CD6AEE-6F1B-004B-9D6A-1E2DFDFA00F5}"/>
              </a:ext>
            </a:extLst>
          </p:cNvPr>
          <p:cNvSpPr/>
          <p:nvPr/>
        </p:nvSpPr>
        <p:spPr>
          <a:xfrm>
            <a:off x="685800" y="1422400"/>
            <a:ext cx="3429964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Choose "Modification of Existing Generation"</a:t>
            </a:r>
          </a:p>
        </p:txBody>
      </p:sp>
      <p:sp>
        <p:nvSpPr>
          <p:cNvPr id="11" name="Callout 1 Number">
            <a:extLst>
              <a:ext uri="{FF2B5EF4-FFF2-40B4-BE49-F238E27FC236}">
                <a16:creationId xmlns:a16="http://schemas.microsoft.com/office/drawing/2014/main" id="{11DFD55E-8D3B-D0CC-BC8E-BB6077F70C79}"/>
              </a:ext>
            </a:extLst>
          </p:cNvPr>
          <p:cNvSpPr/>
          <p:nvPr/>
        </p:nvSpPr>
        <p:spPr>
          <a:xfrm>
            <a:off x="850900" y="16764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2" name="Badge 2">
            <a:extLst>
              <a:ext uri="{FF2B5EF4-FFF2-40B4-BE49-F238E27FC236}">
                <a16:creationId xmlns:a16="http://schemas.microsoft.com/office/drawing/2014/main" id="{569703F8-E0D7-6570-CECB-3E7E4B48BBFC}"/>
              </a:ext>
            </a:extLst>
          </p:cNvPr>
          <p:cNvSpPr/>
          <p:nvPr/>
        </p:nvSpPr>
        <p:spPr>
          <a:xfrm>
            <a:off x="7336982" y="2061982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3" name="Callout 2">
            <a:extLst>
              <a:ext uri="{FF2B5EF4-FFF2-40B4-BE49-F238E27FC236}">
                <a16:creationId xmlns:a16="http://schemas.microsoft.com/office/drawing/2014/main" id="{96CDD52F-F37E-BDC8-B146-DC6CB7EECC28}"/>
              </a:ext>
            </a:extLst>
          </p:cNvPr>
          <p:cNvSpPr/>
          <p:nvPr/>
        </p:nvSpPr>
        <p:spPr>
          <a:xfrm>
            <a:off x="685800" y="2413000"/>
            <a:ext cx="3429964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Pick your operational substation</a:t>
            </a:r>
          </a:p>
        </p:txBody>
      </p:sp>
      <p:sp>
        <p:nvSpPr>
          <p:cNvPr id="14" name="Callout 2 Number">
            <a:extLst>
              <a:ext uri="{FF2B5EF4-FFF2-40B4-BE49-F238E27FC236}">
                <a16:creationId xmlns:a16="http://schemas.microsoft.com/office/drawing/2014/main" id="{2359C7FF-88BB-1FBE-F73E-1752820B5F54}"/>
              </a:ext>
            </a:extLst>
          </p:cNvPr>
          <p:cNvSpPr/>
          <p:nvPr/>
        </p:nvSpPr>
        <p:spPr>
          <a:xfrm>
            <a:off x="850900" y="26670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5" name="Badge 3">
            <a:extLst>
              <a:ext uri="{FF2B5EF4-FFF2-40B4-BE49-F238E27FC236}">
                <a16:creationId xmlns:a16="http://schemas.microsoft.com/office/drawing/2014/main" id="{476FF4A4-2C16-3A43-9D37-15EC9496637F}"/>
              </a:ext>
            </a:extLst>
          </p:cNvPr>
          <p:cNvSpPr/>
          <p:nvPr/>
        </p:nvSpPr>
        <p:spPr>
          <a:xfrm>
            <a:off x="4993109" y="3481327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6" name="Callout 3">
            <a:extLst>
              <a:ext uri="{FF2B5EF4-FFF2-40B4-BE49-F238E27FC236}">
                <a16:creationId xmlns:a16="http://schemas.microsoft.com/office/drawing/2014/main" id="{7036E23F-D769-67C4-CA88-14F0BC0515CB}"/>
              </a:ext>
            </a:extLst>
          </p:cNvPr>
          <p:cNvSpPr/>
          <p:nvPr/>
        </p:nvSpPr>
        <p:spPr>
          <a:xfrm>
            <a:off x="685800" y="3403600"/>
            <a:ext cx="3429964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Answer the five modification questions</a:t>
            </a:r>
          </a:p>
        </p:txBody>
      </p:sp>
      <p:sp>
        <p:nvSpPr>
          <p:cNvPr id="17" name="Callout 3 Number">
            <a:extLst>
              <a:ext uri="{FF2B5EF4-FFF2-40B4-BE49-F238E27FC236}">
                <a16:creationId xmlns:a16="http://schemas.microsoft.com/office/drawing/2014/main" id="{659488CC-613E-2311-5BB5-31A2D926B3B3}"/>
              </a:ext>
            </a:extLst>
          </p:cNvPr>
          <p:cNvSpPr/>
          <p:nvPr/>
        </p:nvSpPr>
        <p:spPr>
          <a:xfrm>
            <a:off x="850900" y="36576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8" name="Tip">
            <a:extLst>
              <a:ext uri="{FF2B5EF4-FFF2-40B4-BE49-F238E27FC236}">
                <a16:creationId xmlns:a16="http://schemas.microsoft.com/office/drawing/2014/main" id="{1259F541-2582-CA81-4738-8CE47735B2D4}"/>
              </a:ext>
            </a:extLst>
          </p:cNvPr>
          <p:cNvSpPr/>
          <p:nvPr/>
        </p:nvSpPr>
        <p:spPr>
          <a:xfrm>
            <a:off x="685800" y="4470400"/>
            <a:ext cx="3429964" cy="838200"/>
          </a:xfrm>
          <a:prstGeom prst="roundRect">
            <a:avLst>
              <a:gd name="adj" fmla="val 6000"/>
            </a:avLst>
          </a:prstGeom>
          <a:solidFill>
            <a:srgbClr val="E1F4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01600" rIns="203200" bIns="101600" rtlCol="0" anchor="ctr"/>
          <a:lstStyle/>
          <a:p>
            <a:r>
              <a:rPr lang="en-US" sz="1500" i="1">
                <a:solidFill>
                  <a:srgbClr val="005763"/>
                </a:solidFill>
                <a:latin typeface="Calibri" panose="020F0502020204030204" pitchFamily="34" charset="0"/>
              </a:rPr>
              <a:t>Start the INR as the Resource Entity.</a:t>
            </a:r>
          </a:p>
        </p:txBody>
      </p:sp>
    </p:spTree>
    <p:extLst>
      <p:ext uri="{BB962C8B-B14F-4D97-AF65-F5344CB8AC3E}">
        <p14:creationId xmlns:p14="http://schemas.microsoft.com/office/powerpoint/2010/main" val="2508485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94706"/>
          </a:xfrm>
        </p:spPr>
        <p:txBody>
          <a:bodyPr/>
          <a:lstStyle/>
          <a:p>
            <a:r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t>Your Project Information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8B9ED3-0155-D208-9544-C2F4B10343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Screenshot">
            <a:extLst>
              <a:ext uri="{FF2B5EF4-FFF2-40B4-BE49-F238E27FC236}">
                <a16:creationId xmlns:a16="http://schemas.microsoft.com/office/drawing/2014/main" id="{557779B6-3CD8-6330-E444-41BCCBFCF7A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090" y="1270000"/>
            <a:ext cx="8236110" cy="5143500"/>
          </a:xfrm>
          <a:prstGeom prst="rect">
            <a:avLst/>
          </a:prstGeom>
          <a:ln w="9525">
            <a:solidFill>
              <a:srgbClr val="C8CED2"/>
            </a:solidFill>
          </a:ln>
        </p:spPr>
      </p:pic>
      <p:sp>
        <p:nvSpPr>
          <p:cNvPr id="9" name="Badge 1">
            <a:extLst>
              <a:ext uri="{FF2B5EF4-FFF2-40B4-BE49-F238E27FC236}">
                <a16:creationId xmlns:a16="http://schemas.microsoft.com/office/drawing/2014/main" id="{54370553-50B9-84E4-F782-99848D87F7A3}"/>
              </a:ext>
            </a:extLst>
          </p:cNvPr>
          <p:cNvSpPr/>
          <p:nvPr/>
        </p:nvSpPr>
        <p:spPr>
          <a:xfrm>
            <a:off x="8736796" y="3383666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0" name="Callout 1">
            <a:extLst>
              <a:ext uri="{FF2B5EF4-FFF2-40B4-BE49-F238E27FC236}">
                <a16:creationId xmlns:a16="http://schemas.microsoft.com/office/drawing/2014/main" id="{DBFC2D68-B1C1-8DC4-71D1-65B03CE5E098}"/>
              </a:ext>
            </a:extLst>
          </p:cNvPr>
          <p:cNvSpPr/>
          <p:nvPr/>
        </p:nvSpPr>
        <p:spPr>
          <a:xfrm>
            <a:off x="685800" y="1422400"/>
            <a:ext cx="2355690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500">
                <a:solidFill>
                  <a:srgbClr val="171A1C"/>
                </a:solidFill>
                <a:latin typeface="Calibri" panose="020F0502020204030204" pitchFamily="34" charset="0"/>
              </a:rPr>
              <a:t>Existing MW from RIOO-RS (read‑only)</a:t>
            </a:r>
          </a:p>
        </p:txBody>
      </p:sp>
      <p:sp>
        <p:nvSpPr>
          <p:cNvPr id="11" name="Callout 1 Number">
            <a:extLst>
              <a:ext uri="{FF2B5EF4-FFF2-40B4-BE49-F238E27FC236}">
                <a16:creationId xmlns:a16="http://schemas.microsoft.com/office/drawing/2014/main" id="{2AD39C73-685B-30A0-EDB5-799C3CE47DBF}"/>
              </a:ext>
            </a:extLst>
          </p:cNvPr>
          <p:cNvSpPr/>
          <p:nvPr/>
        </p:nvSpPr>
        <p:spPr>
          <a:xfrm>
            <a:off x="850900" y="16764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2" name="Badge 2">
            <a:extLst>
              <a:ext uri="{FF2B5EF4-FFF2-40B4-BE49-F238E27FC236}">
                <a16:creationId xmlns:a16="http://schemas.microsoft.com/office/drawing/2014/main" id="{0721E0BF-E20E-93F7-F5BA-8F5A28B0F3A4}"/>
              </a:ext>
            </a:extLst>
          </p:cNvPr>
          <p:cNvSpPr/>
          <p:nvPr/>
        </p:nvSpPr>
        <p:spPr>
          <a:xfrm>
            <a:off x="6165047" y="4132403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3" name="Callout 2">
            <a:extLst>
              <a:ext uri="{FF2B5EF4-FFF2-40B4-BE49-F238E27FC236}">
                <a16:creationId xmlns:a16="http://schemas.microsoft.com/office/drawing/2014/main" id="{FF174B76-E8FA-AE4D-CCEB-4B8D570CAAB2}"/>
              </a:ext>
            </a:extLst>
          </p:cNvPr>
          <p:cNvSpPr/>
          <p:nvPr/>
        </p:nvSpPr>
        <p:spPr>
          <a:xfrm>
            <a:off x="685800" y="2413000"/>
            <a:ext cx="2355690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500">
                <a:solidFill>
                  <a:srgbClr val="171A1C"/>
                </a:solidFill>
                <a:latin typeface="Calibri" panose="020F0502020204030204" pitchFamily="34" charset="0"/>
              </a:rPr>
              <a:t>Enter your future MW</a:t>
            </a:r>
          </a:p>
        </p:txBody>
      </p:sp>
      <p:sp>
        <p:nvSpPr>
          <p:cNvPr id="14" name="Callout 2 Number">
            <a:extLst>
              <a:ext uri="{FF2B5EF4-FFF2-40B4-BE49-F238E27FC236}">
                <a16:creationId xmlns:a16="http://schemas.microsoft.com/office/drawing/2014/main" id="{6DCFFA69-7071-4C6D-5982-06079D29B028}"/>
              </a:ext>
            </a:extLst>
          </p:cNvPr>
          <p:cNvSpPr/>
          <p:nvPr/>
        </p:nvSpPr>
        <p:spPr>
          <a:xfrm>
            <a:off x="850900" y="26670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5" name="Badge 3">
            <a:extLst>
              <a:ext uri="{FF2B5EF4-FFF2-40B4-BE49-F238E27FC236}">
                <a16:creationId xmlns:a16="http://schemas.microsoft.com/office/drawing/2014/main" id="{B46E63B2-8892-AA7C-B497-0FFEA5F59023}"/>
              </a:ext>
            </a:extLst>
          </p:cNvPr>
          <p:cNvSpPr/>
          <p:nvPr/>
        </p:nvSpPr>
        <p:spPr>
          <a:xfrm>
            <a:off x="8736796" y="5467108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6" name="Callout 3">
            <a:extLst>
              <a:ext uri="{FF2B5EF4-FFF2-40B4-BE49-F238E27FC236}">
                <a16:creationId xmlns:a16="http://schemas.microsoft.com/office/drawing/2014/main" id="{67F9B333-5EBE-02E7-4A7A-9593D483D7F4}"/>
              </a:ext>
            </a:extLst>
          </p:cNvPr>
          <p:cNvSpPr/>
          <p:nvPr/>
        </p:nvSpPr>
        <p:spPr>
          <a:xfrm>
            <a:off x="685800" y="3403600"/>
            <a:ext cx="2355690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500">
                <a:solidFill>
                  <a:srgbClr val="171A1C"/>
                </a:solidFill>
                <a:latin typeface="Calibri" panose="020F0502020204030204" pitchFamily="34" charset="0"/>
              </a:rPr>
              <a:t>Describe the changes and timeline</a:t>
            </a:r>
          </a:p>
        </p:txBody>
      </p:sp>
      <p:sp>
        <p:nvSpPr>
          <p:cNvPr id="17" name="Callout 3 Number">
            <a:extLst>
              <a:ext uri="{FF2B5EF4-FFF2-40B4-BE49-F238E27FC236}">
                <a16:creationId xmlns:a16="http://schemas.microsoft.com/office/drawing/2014/main" id="{B73F6738-1865-469E-AE93-7E82BC0CAE7A}"/>
              </a:ext>
            </a:extLst>
          </p:cNvPr>
          <p:cNvSpPr/>
          <p:nvPr/>
        </p:nvSpPr>
        <p:spPr>
          <a:xfrm>
            <a:off x="850900" y="36576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8" name="Tip">
            <a:extLst>
              <a:ext uri="{FF2B5EF4-FFF2-40B4-BE49-F238E27FC236}">
                <a16:creationId xmlns:a16="http://schemas.microsoft.com/office/drawing/2014/main" id="{ACA5B679-CE5F-B448-EE13-E7E8B74600E3}"/>
              </a:ext>
            </a:extLst>
          </p:cNvPr>
          <p:cNvSpPr/>
          <p:nvPr/>
        </p:nvSpPr>
        <p:spPr>
          <a:xfrm>
            <a:off x="685800" y="4470400"/>
            <a:ext cx="2355690" cy="838200"/>
          </a:xfrm>
          <a:prstGeom prst="roundRect">
            <a:avLst>
              <a:gd name="adj" fmla="val 6000"/>
            </a:avLst>
          </a:prstGeom>
          <a:solidFill>
            <a:srgbClr val="E1F4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01600" rIns="203200" bIns="101600" rtlCol="0" anchor="ctr"/>
          <a:lstStyle/>
          <a:p>
            <a:r>
              <a:rPr lang="en-US" sz="1400" i="1">
                <a:solidFill>
                  <a:srgbClr val="005763"/>
                </a:solidFill>
                <a:latin typeface="Calibri" panose="020F0502020204030204" pitchFamily="34" charset="0"/>
              </a:rPr>
              <a:t>Site control proof only if you need more land.</a:t>
            </a:r>
          </a:p>
        </p:txBody>
      </p:sp>
    </p:spTree>
    <p:extLst>
      <p:ext uri="{BB962C8B-B14F-4D97-AF65-F5344CB8AC3E}">
        <p14:creationId xmlns:p14="http://schemas.microsoft.com/office/powerpoint/2010/main" val="1489496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94706"/>
          </a:xfrm>
        </p:spPr>
        <p:txBody>
          <a:bodyPr/>
          <a:lstStyle/>
          <a:p>
            <a:r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t>Choosing Which Units Change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63BD46-F1A4-4B87-CC90-AA5C333820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Screenshot">
            <a:extLst>
              <a:ext uri="{FF2B5EF4-FFF2-40B4-BE49-F238E27FC236}">
                <a16:creationId xmlns:a16="http://schemas.microsoft.com/office/drawing/2014/main" id="{BFB66E60-29BB-2C7B-8CC6-8CC5600C55B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644" y="1270000"/>
            <a:ext cx="6346556" cy="5143500"/>
          </a:xfrm>
          <a:prstGeom prst="rect">
            <a:avLst/>
          </a:prstGeom>
          <a:ln w="9525">
            <a:solidFill>
              <a:srgbClr val="C8CED2"/>
            </a:solidFill>
          </a:ln>
        </p:spPr>
      </p:pic>
      <p:sp>
        <p:nvSpPr>
          <p:cNvPr id="9" name="Badge 1">
            <a:extLst>
              <a:ext uri="{FF2B5EF4-FFF2-40B4-BE49-F238E27FC236}">
                <a16:creationId xmlns:a16="http://schemas.microsoft.com/office/drawing/2014/main" id="{CF73C5F6-E3A7-A47D-6CB1-01DE9AAA5801}"/>
              </a:ext>
            </a:extLst>
          </p:cNvPr>
          <p:cNvSpPr/>
          <p:nvPr/>
        </p:nvSpPr>
        <p:spPr>
          <a:xfrm>
            <a:off x="7261171" y="1558225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0" name="Callout 1">
            <a:extLst>
              <a:ext uri="{FF2B5EF4-FFF2-40B4-BE49-F238E27FC236}">
                <a16:creationId xmlns:a16="http://schemas.microsoft.com/office/drawing/2014/main" id="{5DA5F2F5-1A67-47F7-C57F-6F0C9C778A6F}"/>
              </a:ext>
            </a:extLst>
          </p:cNvPr>
          <p:cNvSpPr/>
          <p:nvPr/>
        </p:nvSpPr>
        <p:spPr>
          <a:xfrm>
            <a:off x="685800" y="1422400"/>
            <a:ext cx="4245244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"Is your unit a Repower?" – Yes opens the unit for updates</a:t>
            </a:r>
          </a:p>
        </p:txBody>
      </p:sp>
      <p:sp>
        <p:nvSpPr>
          <p:cNvPr id="11" name="Callout 1 Number">
            <a:extLst>
              <a:ext uri="{FF2B5EF4-FFF2-40B4-BE49-F238E27FC236}">
                <a16:creationId xmlns:a16="http://schemas.microsoft.com/office/drawing/2014/main" id="{9DF88ECC-3FDD-8225-41FF-36EB4EB0B73E}"/>
              </a:ext>
            </a:extLst>
          </p:cNvPr>
          <p:cNvSpPr/>
          <p:nvPr/>
        </p:nvSpPr>
        <p:spPr>
          <a:xfrm>
            <a:off x="850900" y="16764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2" name="Badge 2">
            <a:extLst>
              <a:ext uri="{FF2B5EF4-FFF2-40B4-BE49-F238E27FC236}">
                <a16:creationId xmlns:a16="http://schemas.microsoft.com/office/drawing/2014/main" id="{1497E643-DFAF-A264-22BB-20359944FF78}"/>
              </a:ext>
            </a:extLst>
          </p:cNvPr>
          <p:cNvSpPr/>
          <p:nvPr/>
        </p:nvSpPr>
        <p:spPr>
          <a:xfrm>
            <a:off x="10573934" y="1314127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3" name="Callout 2">
            <a:extLst>
              <a:ext uri="{FF2B5EF4-FFF2-40B4-BE49-F238E27FC236}">
                <a16:creationId xmlns:a16="http://schemas.microsoft.com/office/drawing/2014/main" id="{A4A74F96-CDAF-9074-1711-FE011D6B8D80}"/>
              </a:ext>
            </a:extLst>
          </p:cNvPr>
          <p:cNvSpPr/>
          <p:nvPr/>
        </p:nvSpPr>
        <p:spPr>
          <a:xfrm>
            <a:off x="685800" y="2413000"/>
            <a:ext cx="4245244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Current RIOO-RS values are shown next to each field</a:t>
            </a:r>
          </a:p>
        </p:txBody>
      </p:sp>
      <p:sp>
        <p:nvSpPr>
          <p:cNvPr id="14" name="Callout 2 Number">
            <a:extLst>
              <a:ext uri="{FF2B5EF4-FFF2-40B4-BE49-F238E27FC236}">
                <a16:creationId xmlns:a16="http://schemas.microsoft.com/office/drawing/2014/main" id="{A513BE15-BC14-DC23-5963-B218FCB0B90F}"/>
              </a:ext>
            </a:extLst>
          </p:cNvPr>
          <p:cNvSpPr/>
          <p:nvPr/>
        </p:nvSpPr>
        <p:spPr>
          <a:xfrm>
            <a:off x="850900" y="26670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5" name="Badge 3">
            <a:extLst>
              <a:ext uri="{FF2B5EF4-FFF2-40B4-BE49-F238E27FC236}">
                <a16:creationId xmlns:a16="http://schemas.microsoft.com/office/drawing/2014/main" id="{8ECC4DAC-BE7E-DC64-112B-9EB2CC39D82B}"/>
              </a:ext>
            </a:extLst>
          </p:cNvPr>
          <p:cNvSpPr/>
          <p:nvPr/>
        </p:nvSpPr>
        <p:spPr>
          <a:xfrm>
            <a:off x="8961141" y="2865895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6" name="Callout 3">
            <a:extLst>
              <a:ext uri="{FF2B5EF4-FFF2-40B4-BE49-F238E27FC236}">
                <a16:creationId xmlns:a16="http://schemas.microsoft.com/office/drawing/2014/main" id="{B49392FE-8E63-5E8B-E875-1EFA44066CB8}"/>
              </a:ext>
            </a:extLst>
          </p:cNvPr>
          <p:cNvSpPr/>
          <p:nvPr/>
        </p:nvSpPr>
        <p:spPr>
          <a:xfrm>
            <a:off x="685800" y="3403600"/>
            <a:ext cx="4245244" cy="8382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200" tIns="101600" rIns="203200" bIns="101600" rtlCol="0" anchor="ctr"/>
          <a:lstStyle/>
          <a:p>
            <a:r>
              <a:rPr lang="en-US" sz="1600">
                <a:solidFill>
                  <a:srgbClr val="171A1C"/>
                </a:solidFill>
                <a:latin typeface="Calibri" panose="020F0502020204030204" pitchFamily="34" charset="0"/>
              </a:rPr>
              <a:t>Answered No: the unit stays as is (read‑only)</a:t>
            </a:r>
          </a:p>
        </p:txBody>
      </p:sp>
      <p:sp>
        <p:nvSpPr>
          <p:cNvPr id="17" name="Callout 3 Number">
            <a:extLst>
              <a:ext uri="{FF2B5EF4-FFF2-40B4-BE49-F238E27FC236}">
                <a16:creationId xmlns:a16="http://schemas.microsoft.com/office/drawing/2014/main" id="{49F46D13-891E-4FDC-79AB-5F0F65D56FD2}"/>
              </a:ext>
            </a:extLst>
          </p:cNvPr>
          <p:cNvSpPr/>
          <p:nvPr/>
        </p:nvSpPr>
        <p:spPr>
          <a:xfrm>
            <a:off x="850900" y="3657600"/>
            <a:ext cx="330200" cy="330200"/>
          </a:xfrm>
          <a:prstGeom prst="ellipse">
            <a:avLst/>
          </a:prstGeom>
          <a:solidFill>
            <a:srgbClr val="00B2C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8" name="Tip">
            <a:extLst>
              <a:ext uri="{FF2B5EF4-FFF2-40B4-BE49-F238E27FC236}">
                <a16:creationId xmlns:a16="http://schemas.microsoft.com/office/drawing/2014/main" id="{68BB47E2-AD38-2DD7-E285-F5F78F815C70}"/>
              </a:ext>
            </a:extLst>
          </p:cNvPr>
          <p:cNvSpPr/>
          <p:nvPr/>
        </p:nvSpPr>
        <p:spPr>
          <a:xfrm>
            <a:off x="685800" y="4470400"/>
            <a:ext cx="4245244" cy="838200"/>
          </a:xfrm>
          <a:prstGeom prst="roundRect">
            <a:avLst>
              <a:gd name="adj" fmla="val 6000"/>
            </a:avLst>
          </a:prstGeom>
          <a:solidFill>
            <a:srgbClr val="E1F4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01600" rIns="203200" bIns="101600" rtlCol="0" anchor="ctr"/>
          <a:lstStyle/>
          <a:p>
            <a:r>
              <a:rPr lang="en-US" sz="1500" i="1">
                <a:solidFill>
                  <a:srgbClr val="005763"/>
                </a:solidFill>
                <a:latin typeface="Calibri" panose="020F0502020204030204" pitchFamily="34" charset="0"/>
              </a:rPr>
              <a:t>You can also add new units or retire existing ones.</a:t>
            </a:r>
          </a:p>
        </p:txBody>
      </p:sp>
    </p:spTree>
    <p:extLst>
      <p:ext uri="{BB962C8B-B14F-4D97-AF65-F5344CB8AC3E}">
        <p14:creationId xmlns:p14="http://schemas.microsoft.com/office/powerpoint/2010/main" val="93038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94706"/>
          </a:xfrm>
        </p:spPr>
        <p:txBody>
          <a:bodyPr/>
          <a:lstStyle/>
          <a:p>
            <a:r>
              <a:rPr lang="en-US">
                <a:solidFill>
                  <a:schemeClr val="accent1">
                    <a:lumMod val="75000"/>
                    <a:lumOff val="25000"/>
                  </a:schemeClr>
                </a:solidFill>
              </a:rPr>
              <a:t>After You Submit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Flow Step 1">
            <a:extLst>
              <a:ext uri="{FF2B5EF4-FFF2-40B4-BE49-F238E27FC236}">
                <a16:creationId xmlns:a16="http://schemas.microsoft.com/office/drawing/2014/main" id="{425A28C7-B4AA-9916-87B0-F272067DC4E1}"/>
              </a:ext>
            </a:extLst>
          </p:cNvPr>
          <p:cNvSpPr/>
          <p:nvPr/>
        </p:nvSpPr>
        <p:spPr>
          <a:xfrm>
            <a:off x="685800" y="1651000"/>
            <a:ext cx="2844800" cy="1143000"/>
          </a:xfrm>
          <a:prstGeom prst="homePlate">
            <a:avLst/>
          </a:prstGeom>
          <a:solidFill>
            <a:srgbClr val="0057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0" rIns="76200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Arial" panose="020B0604020202020204" pitchFamily="34" charset="0"/>
              </a:rPr>
              <a:t>Submit your INR</a:t>
            </a:r>
          </a:p>
        </p:txBody>
      </p:sp>
      <p:sp>
        <p:nvSpPr>
          <p:cNvPr id="6" name="Flow Step 2">
            <a:extLst>
              <a:ext uri="{FF2B5EF4-FFF2-40B4-BE49-F238E27FC236}">
                <a16:creationId xmlns:a16="http://schemas.microsoft.com/office/drawing/2014/main" id="{F4D6FB7F-A266-1EE0-FA9D-C0E90D751CA9}"/>
              </a:ext>
            </a:extLst>
          </p:cNvPr>
          <p:cNvSpPr/>
          <p:nvPr/>
        </p:nvSpPr>
        <p:spPr>
          <a:xfrm>
            <a:off x="3403600" y="1651000"/>
            <a:ext cx="2844800" cy="1143000"/>
          </a:xfrm>
          <a:prstGeom prst="chevron">
            <a:avLst/>
          </a:prstGeom>
          <a:solidFill>
            <a:srgbClr val="00829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0" rIns="76200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Arial" panose="020B0604020202020204" pitchFamily="34" charset="0"/>
              </a:rPr>
              <a:t>ERCOT review</a:t>
            </a:r>
          </a:p>
        </p:txBody>
      </p:sp>
      <p:sp>
        <p:nvSpPr>
          <p:cNvPr id="7" name="Flow Step 3">
            <a:extLst>
              <a:ext uri="{FF2B5EF4-FFF2-40B4-BE49-F238E27FC236}">
                <a16:creationId xmlns:a16="http://schemas.microsoft.com/office/drawing/2014/main" id="{60D5BCD8-147C-8E00-FB91-C9517F9D3BDF}"/>
              </a:ext>
            </a:extLst>
          </p:cNvPr>
          <p:cNvSpPr/>
          <p:nvPr/>
        </p:nvSpPr>
        <p:spPr>
          <a:xfrm>
            <a:off x="6121400" y="1651000"/>
            <a:ext cx="2844800" cy="1143000"/>
          </a:xfrm>
          <a:prstGeom prst="chevron">
            <a:avLst/>
          </a:prstGeom>
          <a:solidFill>
            <a:srgbClr val="00B2C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0" rIns="76200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Arial" panose="020B0604020202020204" pitchFamily="34" charset="0"/>
              </a:rPr>
              <a:t>Your PLD</a:t>
            </a:r>
          </a:p>
        </p:txBody>
      </p:sp>
      <p:sp>
        <p:nvSpPr>
          <p:cNvPr id="8" name="Flow Step 4">
            <a:extLst>
              <a:ext uri="{FF2B5EF4-FFF2-40B4-BE49-F238E27FC236}">
                <a16:creationId xmlns:a16="http://schemas.microsoft.com/office/drawing/2014/main" id="{D8D4376A-0C1E-A039-5865-846EFF57E262}"/>
              </a:ext>
            </a:extLst>
          </p:cNvPr>
          <p:cNvSpPr/>
          <p:nvPr/>
        </p:nvSpPr>
        <p:spPr>
          <a:xfrm>
            <a:off x="8839200" y="1651000"/>
            <a:ext cx="2844800" cy="1143000"/>
          </a:xfrm>
          <a:prstGeom prst="chevron">
            <a:avLst/>
          </a:prstGeom>
          <a:solidFill>
            <a:srgbClr val="0096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0" rIns="76200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Arial" panose="020B0604020202020204" pitchFamily="34" charset="0"/>
              </a:rPr>
              <a:t>Available </a:t>
            </a:r>
            <a:r>
              <a:rPr lang="en-US" sz="1500" b="1" dirty="0">
                <a:solidFill>
                  <a:srgbClr val="FFFFFF"/>
                </a:solidFill>
                <a:latin typeface="Arial" panose="020B0604020202020204" pitchFamily="34" charset="0"/>
              </a:rPr>
              <a:t>in</a:t>
            </a:r>
            <a:br>
              <a:rPr lang="en-US" sz="1500" b="1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en-US" sz="1500" b="1" dirty="0">
                <a:solidFill>
                  <a:srgbClr val="FFFFFF"/>
                </a:solidFill>
                <a:latin typeface="Arial" panose="020B0604020202020204" pitchFamily="34" charset="0"/>
              </a:rPr>
              <a:t>RIOO-RS</a:t>
            </a:r>
          </a:p>
        </p:txBody>
      </p:sp>
      <p:sp>
        <p:nvSpPr>
          <p:cNvPr id="9" name="Key Points">
            <a:extLst>
              <a:ext uri="{FF2B5EF4-FFF2-40B4-BE49-F238E27FC236}">
                <a16:creationId xmlns:a16="http://schemas.microsoft.com/office/drawing/2014/main" id="{293E347E-BA22-5F04-B3BA-13EAA1CF58E5}"/>
              </a:ext>
            </a:extLst>
          </p:cNvPr>
          <p:cNvSpPr/>
          <p:nvPr/>
        </p:nvSpPr>
        <p:spPr>
          <a:xfrm>
            <a:off x="685800" y="3175000"/>
            <a:ext cx="10820400" cy="2603500"/>
          </a:xfrm>
          <a:prstGeom prst="roundRect">
            <a:avLst>
              <a:gd name="adj" fmla="val 6000"/>
            </a:avLst>
          </a:prstGeom>
          <a:solidFill>
            <a:srgbClr val="EDF1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3200" tIns="177800" rIns="203200" bIns="152400" rtlCol="0" anchor="t"/>
          <a:lstStyle/>
          <a:p>
            <a:pPr>
              <a:spcAft>
                <a:spcPts val="1000"/>
              </a:spcAft>
            </a:pPr>
            <a:r>
              <a:rPr lang="en-US" sz="2000" b="1">
                <a:solidFill>
                  <a:srgbClr val="00829B"/>
                </a:solidFill>
                <a:latin typeface="Arial" panose="020B0604020202020204" pitchFamily="34" charset="0"/>
              </a:rPr>
              <a:t>Good to know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ERCOT reviews your before and after MW values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All changes in one Repower INR share a single PLD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Changes are applied to RIOO-RS automatically – no manual loading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Retired units are removed from RIOO-RS on your PLD</a:t>
            </a:r>
          </a:p>
          <a:p>
            <a:pPr marL="177800" indent="-177800">
              <a:spcAft>
                <a:spcPts val="600"/>
              </a:spcAft>
              <a:buFont typeface="+mj-lt"/>
              <a:buChar char="•"/>
            </a:pPr>
            <a:r>
              <a:rPr lang="en-US">
                <a:solidFill>
                  <a:srgbClr val="171A1C"/>
                </a:solidFill>
                <a:latin typeface="Calibri" panose="020F0502020204030204" pitchFamily="34" charset="0"/>
              </a:rPr>
              <a:t>Units you did not mark as Repower stay unchanged</a:t>
            </a:r>
          </a:p>
        </p:txBody>
      </p:sp>
    </p:spTree>
    <p:extLst>
      <p:ext uri="{BB962C8B-B14F-4D97-AF65-F5344CB8AC3E}">
        <p14:creationId xmlns:p14="http://schemas.microsoft.com/office/powerpoint/2010/main" val="200165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72C80-4A56-30B3-C2E5-95693D56C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D6F47-A1D0-B551-ADB5-F8CD2F37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RIOO Repower – Key Milestones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37316-8B83-897C-B103-DF3A477C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317C9-CB2E-86FF-1100-655C79B06C36}"/>
              </a:ext>
            </a:extLst>
          </p:cNvPr>
          <p:cNvSpPr txBox="1"/>
          <p:nvPr/>
        </p:nvSpPr>
        <p:spPr>
          <a:xfrm>
            <a:off x="833213" y="1489282"/>
            <a:ext cx="104012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171A1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07/10/2026 – Delivered:</a:t>
            </a:r>
            <a:r>
              <a:rPr lang="en-US" sz="2400">
                <a:solidFill>
                  <a:srgbClr val="40464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Operational substation selection available in the INR workflow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171A1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R11 Release (tentatively 12/16/2026):</a:t>
            </a:r>
            <a:r>
              <a:rPr lang="en-US" sz="2400">
                <a:solidFill>
                  <a:srgbClr val="40464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Repower (Modification of Existing Generation) becomes available</a:t>
            </a:r>
            <a:endParaRPr lang="en-US" sz="2400" dirty="0">
              <a:solidFill>
                <a:srgbClr val="40464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93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 fontScale="25000" lnSpcReduction="20000"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/>
        </p:nvSpPr>
        <p:spPr>
          <a:xfrm>
            <a:off x="677238" y="3739442"/>
            <a:ext cx="5565131" cy="682625"/>
          </a:xfrm>
        </p:spPr>
        <p:txBody>
          <a:bodyPr wrap="square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829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hlinkClick r:id="rId2"/>
              </a:rPr>
              <a:t>Srinath.Gurlinka@ercot.com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Sreenivas.badri@ercot.com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9664</TotalTime>
  <Words>986</Words>
  <Application>Microsoft Office PowerPoint</Application>
  <PresentationFormat>Widescreen</PresentationFormat>
  <Paragraphs>114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Wingdings</vt:lpstr>
      <vt:lpstr>Cover</vt:lpstr>
      <vt:lpstr>Page Design</vt:lpstr>
      <vt:lpstr>RIOO Repower – Modification of Existing Generation    Prudhvi Gurlinka Grid and Market Solutions (GMS)  October 22, 2026</vt:lpstr>
      <vt:lpstr>Recap: July 2026 Release – RS Substation Selection</vt:lpstr>
      <vt:lpstr>What is Repower?</vt:lpstr>
      <vt:lpstr>Repower or RSCR?</vt:lpstr>
      <vt:lpstr>Starting a Repower INR</vt:lpstr>
      <vt:lpstr>Your Project Information</vt:lpstr>
      <vt:lpstr>Choosing Which Units Change</vt:lpstr>
      <vt:lpstr>After You Submit</vt:lpstr>
      <vt:lpstr>RIOO Repower – Key Milestones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Anderson, Troy</dc:creator>
  <cp:keywords/>
  <cp:lastModifiedBy>Gurlinka, Prudhvi</cp:lastModifiedBy>
  <cp:revision>15</cp:revision>
  <dcterms:created xsi:type="dcterms:W3CDTF">2026-04-24T12:02:03Z</dcterms:created>
  <dcterms:modified xsi:type="dcterms:W3CDTF">2026-10-20T23:00:32Z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