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2" r:id="rId5"/>
  </p:sldMasterIdLst>
  <p:notesMasterIdLst>
    <p:notesMasterId r:id="rId18"/>
  </p:notesMasterIdLst>
  <p:sldIdLst>
    <p:sldId id="260" r:id="rId6"/>
    <p:sldId id="295" r:id="rId7"/>
    <p:sldId id="291" r:id="rId8"/>
    <p:sldId id="299" r:id="rId9"/>
    <p:sldId id="256" r:id="rId10"/>
    <p:sldId id="2147478764" r:id="rId11"/>
    <p:sldId id="297" r:id="rId12"/>
    <p:sldId id="2147478766" r:id="rId13"/>
    <p:sldId id="2147478768" r:id="rId14"/>
    <p:sldId id="2147478765" r:id="rId15"/>
    <p:sldId id="2147478769" r:id="rId16"/>
    <p:sldId id="30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9" d="100"/>
          <a:sy n="119" d="100"/>
        </p:scale>
        <p:origin x="222"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560B81-A688-4786-AC1F-44DDD97F5A68}" type="datetimeFigureOut">
              <a:rPr lang="en-US" smtClean="0"/>
              <a:t>10/20/2026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87DD-25D8-4B11-8398-615CCFECCF6B}" type="slidenum">
              <a:rPr lang="en-US" smtClean="0"/>
              <a:t>‹#›</a:t>
            </a:fld>
            <a:endParaRPr lang="en-US"/>
          </a:p>
        </p:txBody>
      </p:sp>
    </p:spTree>
    <p:extLst>
      <p:ext uri="{BB962C8B-B14F-4D97-AF65-F5344CB8AC3E}">
        <p14:creationId xmlns:p14="http://schemas.microsoft.com/office/powerpoint/2010/main" val="3194129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v1(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6F8A40-F0D0-857B-E8A8-1B3161AC4336}"/>
              </a:ext>
              <a:ext uri="{C183D7F6-B498-43B3-948B-1728B52AA6E4}">
                <adec:decorative xmlns:adec="http://schemas.microsoft.com/office/drawing/2017/decorative" val="1"/>
              </a:ext>
            </a:extLst>
          </p:cNvPr>
          <p:cNvSpPr>
            <a:spLocks/>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2DC5253-5E42-F62E-EA4E-3AB21BA87CDB}"/>
              </a:ext>
              <a:ext uri="{C183D7F6-B498-43B3-948B-1728B52AA6E4}">
                <adec:decorative xmlns:adec="http://schemas.microsoft.com/office/drawing/2017/decorative" val="1"/>
              </a:ext>
            </a:extLst>
          </p:cNvPr>
          <p:cNvSpPr>
            <a:spLocks/>
          </p:cNvSpPr>
          <p:nvPr userDrawn="1"/>
        </p:nvSpPr>
        <p:spPr>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ERCOT logo white on background">
            <a:extLst>
              <a:ext uri="{FF2B5EF4-FFF2-40B4-BE49-F238E27FC236}">
                <a16:creationId xmlns:a16="http://schemas.microsoft.com/office/drawing/2014/main" id="{590365CF-9C80-03DF-D245-DBE4EBA333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8" name="TextBox 7">
            <a:extLst>
              <a:ext uri="{FF2B5EF4-FFF2-40B4-BE49-F238E27FC236}">
                <a16:creationId xmlns:a16="http://schemas.microsoft.com/office/drawing/2014/main" id="{1A1A5353-DA71-B6B2-BDDB-2FB68F1F0909}"/>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nvGrpSpPr>
          <p:cNvPr id="9" name="Group 8">
            <a:extLst>
              <a:ext uri="{FF2B5EF4-FFF2-40B4-BE49-F238E27FC236}">
                <a16:creationId xmlns:a16="http://schemas.microsoft.com/office/drawing/2014/main" id="{C05802D9-2F73-A263-28E7-486C8A489A26}"/>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10" name="Rectangle 9">
              <a:extLst>
                <a:ext uri="{FF2B5EF4-FFF2-40B4-BE49-F238E27FC236}">
                  <a16:creationId xmlns:a16="http://schemas.microsoft.com/office/drawing/2014/main" id="{8241ADA3-F564-E7C2-1972-0F9FF557AE05}"/>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D77A54B6-1CA8-9AE2-BCA6-21205CB4852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pic>
        <p:nvPicPr>
          <p:cNvPr id="3" name="Graphic 2">
            <a:extLst>
              <a:ext uri="{FF2B5EF4-FFF2-40B4-BE49-F238E27FC236}">
                <a16:creationId xmlns:a16="http://schemas.microsoft.com/office/drawing/2014/main" id="{81B94DDE-8E3F-CACF-1508-79E6F98F5EE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5074920" y="2062263"/>
            <a:ext cx="6316168" cy="3366409"/>
          </a:xfrm>
          <a:prstGeom prst="rect">
            <a:avLst/>
          </a:prstGeom>
        </p:spPr>
        <p:txBody>
          <a:bodyPr anchor="t"/>
          <a:lstStyle>
            <a:lvl1pPr algn="l">
              <a:defRPr lang="en-US" sz="2000" b="1" dirty="0">
                <a:solidFill>
                  <a:schemeClr val="tx1"/>
                </a:solidFill>
              </a:defRPr>
            </a:lvl1pPr>
          </a:lstStyle>
          <a:p>
            <a:r>
              <a:rPr lang="en-US" dirty="0"/>
              <a:t>Click to edit Master title style</a:t>
            </a:r>
            <a:br>
              <a:rPr lang="en-US" dirty="0"/>
            </a:br>
            <a:endParaRPr lang="en-US" dirty="0"/>
          </a:p>
        </p:txBody>
      </p:sp>
    </p:spTree>
    <p:extLst>
      <p:ext uri="{BB962C8B-B14F-4D97-AF65-F5344CB8AC3E}">
        <p14:creationId xmlns:p14="http://schemas.microsoft.com/office/powerpoint/2010/main" val="1668910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October 20, 2026</a:t>
            </a:fld>
            <a:endParaRPr lang="en-US" dirty="0"/>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4265130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11187714"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0" y="6356350"/>
            <a:ext cx="8010526" cy="365125"/>
          </a:xfrm>
        </p:spPr>
        <p:txBody>
          <a:bodyPr/>
          <a:lstStyle/>
          <a:p>
            <a:endParaRPr lang="en-US" dirty="0"/>
          </a:p>
        </p:txBody>
      </p:sp>
      <p:sp>
        <p:nvSpPr>
          <p:cNvPr id="6" name="Date Placeholder 3">
            <a:extLst>
              <a:ext uri="{FF2B5EF4-FFF2-40B4-BE49-F238E27FC236}">
                <a16:creationId xmlns:a16="http://schemas.microsoft.com/office/drawing/2014/main" id="{FCF93DBC-D2B3-EAA9-B573-4CBB1A9ECD37}"/>
              </a:ext>
            </a:extLst>
          </p:cNvPr>
          <p:cNvSpPr>
            <a:spLocks noGrp="1"/>
          </p:cNvSpPr>
          <p:nvPr>
            <p:ph type="dt" sz="half" idx="10"/>
          </p:nvPr>
        </p:nvSpPr>
        <p:spPr>
          <a:xfrm>
            <a:off x="8716884" y="6356350"/>
            <a:ext cx="2773273" cy="365125"/>
          </a:xfrm>
        </p:spPr>
        <p:txBody>
          <a:bodyPr/>
          <a:lstStyle/>
          <a:p>
            <a:fld id="{14560760-0B16-41B8-81DA-58FA2187E1CC}" type="datetime4">
              <a:rPr lang="en-US" smtClean="0"/>
              <a:t>October 20, 2026</a:t>
            </a:fld>
            <a:endParaRPr lang="en-US" dirty="0"/>
          </a:p>
        </p:txBody>
      </p:sp>
      <p:sp>
        <p:nvSpPr>
          <p:cNvPr id="11"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879474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note and Imag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F8B62A2-45B4-4ECA-8168-BE9383DA5644}" type="datetime4">
              <a:rPr lang="en-US" smtClean="0"/>
              <a:t>October 20,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86374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note and Image in Side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05638A-F774-C6DB-0DC6-A2F6139BCE38}"/>
              </a:ext>
              <a:ext uri="{C183D7F6-B498-43B3-948B-1728B52AA6E4}">
                <adec:decorative xmlns:adec="http://schemas.microsoft.com/office/drawing/2017/decorative" val="1"/>
              </a:ext>
            </a:extLst>
          </p:cNvPr>
          <p:cNvSpPr/>
          <p:nvPr userDrawn="1"/>
        </p:nvSpPr>
        <p:spPr>
          <a:xfrm>
            <a:off x="6096001"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46482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5EC2E430-0983-479E-8535-00F341009C9B}" type="datetime4">
              <a:rPr lang="en-US" smtClean="0"/>
              <a:t>October 20,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617653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October 20,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241991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dirty="0"/>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October 20, 2026</a:t>
            </a:fld>
            <a:endParaRPr lang="en-US" dirty="0"/>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657475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October 20,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463351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October 20, 2026</a:t>
            </a:fld>
            <a:endParaRPr lang="en-US" dirty="0"/>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607544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dirty="0"/>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October 20, 2026</a:t>
            </a:fld>
            <a:endParaRPr lang="en-US" dirty="0"/>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dirty="0"/>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dirty="0"/>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October 20, 2026</a:t>
            </a:fld>
            <a:endParaRPr lang="en-US" dirty="0"/>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882312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20,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572848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dirty="0"/>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dirty="0"/>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dirty="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dirty="0"/>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dirty="0"/>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dirty="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dirty="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dirty="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dirty="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20,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786056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dirty="0"/>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20,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709942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dirty="0"/>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20,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1964674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8751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1.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image" Target="../media/image3.svg"/><Relationship Id="rId2" Type="http://schemas.openxmlformats.org/officeDocument/2006/relationships/slideLayout" Target="../slideLayouts/slideLayout4.xml"/><Relationship Id="rId16"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l="59827" t="14818" r="10238" b="43257"/>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 id="2147483684"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fld id="{B145F6E8-FE0B-4A87-A96D-6C3DE3AC3724}" type="datetime4">
              <a:rPr lang="en-US" smtClean="0"/>
              <a:t>October 20, 2026</a:t>
            </a:fld>
            <a:endParaRPr lang="en-US" dirty="0"/>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dirty="0"/>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dirty="0"/>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7"/>
              </a:ext>
            </a:extLst>
          </a:blip>
          <a:srcRect/>
          <a:stretch/>
        </p:blipFill>
        <p:spPr>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81" r:id="rId2"/>
    <p:sldLayoutId id="2147483682" r:id="rId3"/>
    <p:sldLayoutId id="2147483683" r:id="rId4"/>
    <p:sldLayoutId id="2147483671" r:id="rId5"/>
    <p:sldLayoutId id="2147483673" r:id="rId6"/>
    <p:sldLayoutId id="2147483672" r:id="rId7"/>
    <p:sldLayoutId id="2147483664" r:id="rId8"/>
    <p:sldLayoutId id="2147483668" r:id="rId9"/>
    <p:sldLayoutId id="2147483669" r:id="rId10"/>
    <p:sldLayoutId id="2147483666" r:id="rId11"/>
    <p:sldLayoutId id="2147483675" r:id="rId12"/>
    <p:sldLayoutId id="2147483679" r:id="rId13"/>
    <p:sldLayoutId id="2147483676" r:id="rId14"/>
    <p:sldLayoutId id="2147483685" r:id="rId15"/>
  </p:sldLayoutIdLst>
  <p:hf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hyperlink" Target="https://www.ercot.com/services/comm/mkt_notices/M-A082626-02" TargetMode="External"/><Relationship Id="rId2" Type="http://schemas.openxmlformats.org/officeDocument/2006/relationships/hyperlink" Target="mailto:ercotdpcsupport@ercot.com"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mailto:networkmodelcoordinators@ercot.com" TargetMode="External"/><Relationship Id="rId2" Type="http://schemas.openxmlformats.org/officeDocument/2006/relationships/hyperlink" Target="mailto:ercotdpcsupport@ercot.com"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txBox="1"/>
          <p:nvPr/>
        </p:nvSpPr>
        <p:spPr>
          <a:xfrm>
            <a:off x="136358" y="2564247"/>
            <a:ext cx="5959642" cy="2431435"/>
          </a:xfrm>
          <a:prstGeom prst="rect">
            <a:avLst/>
          </a:prstGeom>
          <a:noFill/>
        </p:spPr>
        <p:txBody>
          <a:bodyPr wrap="square" rtlCol="0">
            <a:spAutoFit/>
          </a:bodyPr>
          <a:lstStyle/>
          <a:p>
            <a:r>
              <a:rPr lang="en-US" sz="2000" b="1" dirty="0">
                <a:solidFill>
                  <a:srgbClr val="003865"/>
                </a:solidFill>
                <a:latin typeface="Arial"/>
              </a:rPr>
              <a:t>Downstream Production Changes (DPC)- 				Process Automation</a:t>
            </a:r>
          </a:p>
          <a:p>
            <a:endParaRPr lang="en-US" sz="1400" dirty="0"/>
          </a:p>
          <a:p>
            <a:endParaRPr lang="en-US" sz="1400" dirty="0"/>
          </a:p>
          <a:p>
            <a:endParaRPr lang="en-US" sz="1400" dirty="0"/>
          </a:p>
          <a:p>
            <a:endParaRPr lang="en-US" sz="1800" b="0" i="1" dirty="0">
              <a:solidFill>
                <a:srgbClr val="003865"/>
              </a:solidFill>
              <a:latin typeface="Arial"/>
            </a:endParaRPr>
          </a:p>
          <a:p>
            <a:r>
              <a:rPr lang="en-US" sz="1800" b="0" i="1" dirty="0">
                <a:solidFill>
                  <a:srgbClr val="003865"/>
                </a:solidFill>
                <a:latin typeface="Arial"/>
              </a:rPr>
              <a:t>Yugendher Karedla / Yong Ma</a:t>
            </a:r>
          </a:p>
          <a:p>
            <a:endParaRPr lang="en-US" sz="1800" b="0" i="1" dirty="0">
              <a:solidFill>
                <a:srgbClr val="003865"/>
              </a:solidFill>
              <a:latin typeface="Arial"/>
            </a:endParaRPr>
          </a:p>
          <a:p>
            <a:r>
              <a:rPr lang="en-US" sz="1600" b="0" dirty="0">
                <a:solidFill>
                  <a:srgbClr val="003865"/>
                </a:solidFill>
                <a:latin typeface="Arial"/>
              </a:rPr>
              <a:t>Oct 22, 2026</a:t>
            </a:r>
          </a:p>
        </p:txBody>
      </p:sp>
      <p:sp>
        <p:nvSpPr>
          <p:cNvPr id="4" name="TextBox 3">
            <a:extLst>
              <a:ext uri="{FF2B5EF4-FFF2-40B4-BE49-F238E27FC236}">
                <a16:creationId xmlns:a16="http://schemas.microsoft.com/office/drawing/2014/main" id="{5096E3A7-142A-3037-2091-5A948A3BF00A}"/>
              </a:ext>
            </a:extLst>
          </p:cNvPr>
          <p:cNvSpPr txBox="1"/>
          <p:nvPr/>
        </p:nvSpPr>
        <p:spPr>
          <a:xfrm>
            <a:off x="6231118" y="631596"/>
            <a:ext cx="5637228" cy="5786199"/>
          </a:xfrm>
          <a:prstGeom prst="rect">
            <a:avLst/>
          </a:prstGeom>
          <a:noFill/>
        </p:spPr>
        <p:txBody>
          <a:bodyPr wrap="square">
            <a:spAutoFit/>
          </a:bodyPr>
          <a:lstStyle/>
          <a:p>
            <a:pPr algn="l"/>
            <a:r>
              <a:rPr lang="en-US" sz="2000" b="1" u="sng" dirty="0">
                <a:solidFill>
                  <a:srgbClr val="003865"/>
                </a:solidFill>
              </a:rPr>
              <a:t>Outline</a:t>
            </a:r>
            <a:endParaRPr lang="en-US" sz="1800" dirty="0">
              <a:solidFill>
                <a:srgbClr val="003865"/>
              </a:solidFill>
            </a:endParaRPr>
          </a:p>
          <a:p>
            <a:pPr marL="0" indent="0" algn="l">
              <a:buNone/>
            </a:pPr>
            <a:endParaRPr lang="en-US" sz="1800" dirty="0">
              <a:solidFill>
                <a:srgbClr val="003865"/>
              </a:solidFill>
            </a:endParaRPr>
          </a:p>
          <a:p>
            <a:pPr marL="0" indent="0" algn="l">
              <a:buNone/>
            </a:pPr>
            <a:endParaRPr lang="en-US" dirty="0">
              <a:solidFill>
                <a:srgbClr val="003865"/>
              </a:solidFill>
            </a:endParaRPr>
          </a:p>
          <a:p>
            <a:pPr marL="0" indent="0" algn="l">
              <a:buNone/>
            </a:pPr>
            <a:endParaRPr lang="en-US" sz="1800" dirty="0">
              <a:solidFill>
                <a:srgbClr val="003865"/>
              </a:solidFill>
            </a:endParaRPr>
          </a:p>
          <a:p>
            <a:pPr marL="0" indent="0" algn="l">
              <a:buNone/>
            </a:pPr>
            <a:endParaRPr lang="en-US" sz="1800" dirty="0">
              <a:solidFill>
                <a:srgbClr val="003865"/>
              </a:solidFill>
            </a:endParaRPr>
          </a:p>
          <a:p>
            <a:pPr marL="742950" lvl="1" indent="-285750">
              <a:buFont typeface="Arial" panose="020B0604020202020204" pitchFamily="34" charset="0"/>
              <a:buChar char="•"/>
            </a:pPr>
            <a:r>
              <a:rPr lang="en-US" sz="1800" dirty="0">
                <a:solidFill>
                  <a:srgbClr val="003865"/>
                </a:solidFill>
              </a:rPr>
              <a:t>Temporary DPC submission - Formal Transition to DPC Submission Forms</a:t>
            </a:r>
            <a:r>
              <a:rPr lang="en-US" dirty="0">
                <a:solidFill>
                  <a:srgbClr val="003865"/>
                </a:solidFill>
              </a:rPr>
              <a:t> using DPC Dashboard.</a:t>
            </a:r>
            <a:br>
              <a:rPr lang="en-US" dirty="0">
                <a:solidFill>
                  <a:srgbClr val="003865"/>
                </a:solidFill>
              </a:rPr>
            </a:br>
            <a:endParaRPr lang="en-US" dirty="0">
              <a:solidFill>
                <a:srgbClr val="003865"/>
              </a:solidFill>
            </a:endParaRPr>
          </a:p>
          <a:p>
            <a:pPr marL="742950" lvl="1" indent="-285750">
              <a:buFont typeface="Arial" panose="020B0604020202020204" pitchFamily="34" charset="0"/>
              <a:buChar char="•"/>
            </a:pPr>
            <a:r>
              <a:rPr lang="en-US" dirty="0">
                <a:solidFill>
                  <a:srgbClr val="003865"/>
                </a:solidFill>
              </a:rPr>
              <a:t>Fall back options/Submission issues exception handling</a:t>
            </a:r>
          </a:p>
          <a:p>
            <a:pPr lvl="1"/>
            <a:endParaRPr lang="en-US" dirty="0">
              <a:solidFill>
                <a:srgbClr val="003865"/>
              </a:solidFill>
            </a:endParaRPr>
          </a:p>
          <a:p>
            <a:pPr lvl="1"/>
            <a:endParaRPr lang="en-US" sz="1800" dirty="0">
              <a:solidFill>
                <a:srgbClr val="003865"/>
              </a:solidFill>
            </a:endParaRPr>
          </a:p>
          <a:p>
            <a:pPr marL="457200" lvl="1" indent="0">
              <a:buNone/>
            </a:pPr>
            <a:endParaRPr lang="en-US" sz="1600" b="1" dirty="0">
              <a:solidFill>
                <a:srgbClr val="003865"/>
              </a:solidFill>
            </a:endParaRPr>
          </a:p>
          <a:p>
            <a:pPr marL="457200" lvl="1" indent="0">
              <a:buNone/>
            </a:pPr>
            <a:endParaRPr lang="en-US" sz="1600" b="1" dirty="0">
              <a:solidFill>
                <a:srgbClr val="003865"/>
              </a:solidFill>
            </a:endParaRPr>
          </a:p>
          <a:p>
            <a:pPr marL="457200" lvl="1" indent="0">
              <a:buNone/>
            </a:pPr>
            <a:endParaRPr lang="en-US" sz="1600" b="1" dirty="0">
              <a:solidFill>
                <a:srgbClr val="003865"/>
              </a:solidFill>
            </a:endParaRPr>
          </a:p>
          <a:p>
            <a:pPr marL="457200" lvl="1" indent="0">
              <a:buNone/>
            </a:pPr>
            <a:endParaRPr lang="en-US" sz="1600" b="1" dirty="0">
              <a:solidFill>
                <a:srgbClr val="003865"/>
              </a:solidFill>
            </a:endParaRPr>
          </a:p>
          <a:p>
            <a:pPr marL="457200" lvl="1" indent="0">
              <a:buNone/>
            </a:pPr>
            <a:endParaRPr lang="en-US" sz="1600" b="1" dirty="0">
              <a:solidFill>
                <a:srgbClr val="003865"/>
              </a:solidFill>
            </a:endParaRPr>
          </a:p>
          <a:p>
            <a:r>
              <a:rPr lang="en-US" sz="1800" dirty="0">
                <a:solidFill>
                  <a:srgbClr val="003865"/>
                </a:solidFill>
              </a:rPr>
              <a:t>This effort provides new tool to Market Participants to facilitate DPC submission process for Temporary DPCs.</a:t>
            </a:r>
            <a:endParaRPr lang="en-US" sz="2000" dirty="0">
              <a:solidFill>
                <a:srgbClr val="003865"/>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99CEF-EFBC-4636-82B4-BB2BF1DD0862}"/>
              </a:ext>
            </a:extLst>
          </p:cNvPr>
          <p:cNvSpPr>
            <a:spLocks noGrp="1"/>
          </p:cNvSpPr>
          <p:nvPr>
            <p:ph type="title"/>
          </p:nvPr>
        </p:nvSpPr>
        <p:spPr/>
        <p:txBody>
          <a:bodyPr/>
          <a:lstStyle/>
          <a:p>
            <a:r>
              <a:rPr lang="en-US" sz="2400" dirty="0"/>
              <a:t>Downstream Production Changes (DPC) </a:t>
            </a:r>
          </a:p>
        </p:txBody>
      </p:sp>
      <p:sp>
        <p:nvSpPr>
          <p:cNvPr id="3" name="Content Placeholder 2">
            <a:extLst>
              <a:ext uri="{FF2B5EF4-FFF2-40B4-BE49-F238E27FC236}">
                <a16:creationId xmlns:a16="http://schemas.microsoft.com/office/drawing/2014/main" id="{5DD14D84-59AA-4F5F-96EE-0981A6384C79}"/>
              </a:ext>
            </a:extLst>
          </p:cNvPr>
          <p:cNvSpPr>
            <a:spLocks noGrp="1"/>
          </p:cNvSpPr>
          <p:nvPr>
            <p:ph idx="1"/>
          </p:nvPr>
        </p:nvSpPr>
        <p:spPr>
          <a:xfrm>
            <a:off x="307648" y="1034868"/>
            <a:ext cx="10836067" cy="5052221"/>
          </a:xfrm>
        </p:spPr>
        <p:txBody>
          <a:bodyPr/>
          <a:lstStyle/>
          <a:p>
            <a:pPr marL="285750" indent="-285750" algn="l">
              <a:buFont typeface="Arial" panose="020B0604020202020204" pitchFamily="34" charset="0"/>
              <a:buChar char="•"/>
            </a:pPr>
            <a:r>
              <a:rPr lang="en-US" sz="1500" dirty="0">
                <a:solidFill>
                  <a:srgbClr val="003865"/>
                </a:solidFill>
              </a:rPr>
              <a:t>Downstream Production Change (DPC) is a standard process that makes changes to the Network Model in production in between the weekly model loads without having to load a new model (database load).</a:t>
            </a:r>
          </a:p>
          <a:p>
            <a:pPr marL="285750" indent="-285750">
              <a:buFont typeface="Arial" panose="020B0604020202020204" pitchFamily="34" charset="0"/>
              <a:buChar char="•"/>
            </a:pPr>
            <a:endParaRPr lang="en-US" sz="1500" dirty="0">
              <a:solidFill>
                <a:srgbClr val="003865"/>
              </a:solidFill>
            </a:endParaRPr>
          </a:p>
          <a:p>
            <a:pPr marL="285750" indent="-285750">
              <a:buFont typeface="Arial" panose="020B0604020202020204" pitchFamily="34" charset="0"/>
              <a:buChar char="•"/>
            </a:pPr>
            <a:r>
              <a:rPr lang="en-US" sz="1500" dirty="0">
                <a:solidFill>
                  <a:srgbClr val="003865"/>
                </a:solidFill>
              </a:rPr>
              <a:t>This process is managed by the multiple teams at ERCOT (Network Modeling, GMS, Shift Engineers, Operations etc.).</a:t>
            </a:r>
          </a:p>
          <a:p>
            <a:pPr marL="285750" indent="-285750">
              <a:buFont typeface="Arial" panose="020B0604020202020204" pitchFamily="34" charset="0"/>
              <a:buChar char="•"/>
            </a:pPr>
            <a:endParaRPr lang="en-US" sz="1500" dirty="0">
              <a:solidFill>
                <a:srgbClr val="003865"/>
              </a:solidFill>
            </a:endParaRPr>
          </a:p>
          <a:p>
            <a:pPr marL="285750" indent="-285750" algn="l">
              <a:buFont typeface="Arial" panose="020B0604020202020204" pitchFamily="34" charset="0"/>
              <a:buChar char="•"/>
            </a:pPr>
            <a:r>
              <a:rPr lang="en-US" sz="1500" dirty="0">
                <a:solidFill>
                  <a:srgbClr val="003865"/>
                </a:solidFill>
              </a:rPr>
              <a:t>DPC process helps update the network model in both Energy and Market Management systems (EMS and MMS) incorporating the changes submitted by the transmission operators that are critical to maintaining the reliability of the system.</a:t>
            </a:r>
          </a:p>
          <a:p>
            <a:pPr marL="285750" indent="-285750">
              <a:buFont typeface="Arial" panose="020B0604020202020204" pitchFamily="34" charset="0"/>
              <a:buChar char="•"/>
            </a:pPr>
            <a:endParaRPr lang="en-US" sz="1500" dirty="0">
              <a:solidFill>
                <a:srgbClr val="003865"/>
              </a:solidFill>
            </a:endParaRPr>
          </a:p>
          <a:p>
            <a:pPr marL="285750" indent="-285750">
              <a:buFont typeface="Arial" panose="020B0604020202020204" pitchFamily="34" charset="0"/>
              <a:buChar char="•"/>
            </a:pPr>
            <a:r>
              <a:rPr lang="en-US" sz="1500" dirty="0">
                <a:solidFill>
                  <a:srgbClr val="003865"/>
                </a:solidFill>
              </a:rPr>
              <a:t>The DPC process allows ERCOT to make specific data modifications in real-time including:</a:t>
            </a:r>
          </a:p>
          <a:p>
            <a:pPr lvl="1">
              <a:buFont typeface="Courier New" panose="02070309020205020404" pitchFamily="49" charset="0"/>
              <a:buChar char="o"/>
            </a:pPr>
            <a:r>
              <a:rPr lang="en-US" sz="1200" dirty="0">
                <a:solidFill>
                  <a:srgbClr val="003865"/>
                </a:solidFill>
              </a:rPr>
              <a:t>Static Line / Transformers Ratings</a:t>
            </a:r>
          </a:p>
          <a:p>
            <a:pPr lvl="1">
              <a:buFont typeface="Courier New" panose="02070309020205020404" pitchFamily="49" charset="0"/>
              <a:buChar char="o"/>
            </a:pPr>
            <a:r>
              <a:rPr lang="en-US" sz="1200" dirty="0">
                <a:solidFill>
                  <a:srgbClr val="003865"/>
                </a:solidFill>
              </a:rPr>
              <a:t>Dynamic Line Ratings</a:t>
            </a:r>
          </a:p>
          <a:p>
            <a:pPr lvl="1">
              <a:buFont typeface="Courier New" panose="02070309020205020404" pitchFamily="49" charset="0"/>
              <a:buChar char="o"/>
            </a:pPr>
            <a:r>
              <a:rPr lang="en-US" sz="1200" dirty="0">
                <a:solidFill>
                  <a:srgbClr val="003865"/>
                </a:solidFill>
              </a:rPr>
              <a:t>Line / Transformer Impedance</a:t>
            </a:r>
          </a:p>
          <a:p>
            <a:pPr lvl="1">
              <a:buFont typeface="Courier New" panose="02070309020205020404" pitchFamily="49" charset="0"/>
              <a:buChar char="o"/>
            </a:pPr>
            <a:r>
              <a:rPr lang="en-US" sz="1200" dirty="0">
                <a:solidFill>
                  <a:srgbClr val="003865"/>
                </a:solidFill>
              </a:rPr>
              <a:t>Contingency Definition updates</a:t>
            </a:r>
          </a:p>
          <a:p>
            <a:pPr lvl="1">
              <a:buFont typeface="Courier New" panose="02070309020205020404" pitchFamily="49" charset="0"/>
              <a:buChar char="o"/>
            </a:pPr>
            <a:r>
              <a:rPr lang="en-US" sz="1200" dirty="0">
                <a:solidFill>
                  <a:srgbClr val="003865"/>
                </a:solidFill>
              </a:rPr>
              <a:t>Enabling and Disabling of Contingencies</a:t>
            </a:r>
          </a:p>
          <a:p>
            <a:pPr lvl="1">
              <a:buFont typeface="Courier New" panose="02070309020205020404" pitchFamily="49" charset="0"/>
              <a:buChar char="o"/>
            </a:pPr>
            <a:r>
              <a:rPr lang="en-US" sz="1200" dirty="0">
                <a:solidFill>
                  <a:srgbClr val="003865"/>
                </a:solidFill>
              </a:rPr>
              <a:t>GTC updates</a:t>
            </a:r>
          </a:p>
          <a:p>
            <a:pPr lvl="1">
              <a:buFont typeface="Courier New" panose="02070309020205020404" pitchFamily="49" charset="0"/>
              <a:buChar char="o"/>
            </a:pPr>
            <a:r>
              <a:rPr lang="en-US" sz="1200" dirty="0">
                <a:solidFill>
                  <a:srgbClr val="003865"/>
                </a:solidFill>
              </a:rPr>
              <a:t>RAP and RAS changes</a:t>
            </a:r>
          </a:p>
          <a:p>
            <a:pPr marL="628650" lvl="1" indent="-171450"/>
            <a:endParaRPr lang="en-US" sz="1200" dirty="0">
              <a:solidFill>
                <a:srgbClr val="003865"/>
              </a:solidFill>
            </a:endParaRPr>
          </a:p>
          <a:p>
            <a:pPr marL="285750" indent="-285750">
              <a:buFont typeface="Arial" panose="020B0604020202020204" pitchFamily="34" charset="0"/>
              <a:buChar char="•"/>
            </a:pPr>
            <a:r>
              <a:rPr lang="en-US" sz="1500" dirty="0">
                <a:solidFill>
                  <a:srgbClr val="003865"/>
                </a:solidFill>
              </a:rPr>
              <a:t>GTC and RAP/RAS definition updates related DPCs are submitted by ERCOT Operations team.</a:t>
            </a:r>
          </a:p>
        </p:txBody>
      </p:sp>
      <p:sp>
        <p:nvSpPr>
          <p:cNvPr id="4" name="Slide Number Placeholder 3">
            <a:extLst>
              <a:ext uri="{FF2B5EF4-FFF2-40B4-BE49-F238E27FC236}">
                <a16:creationId xmlns:a16="http://schemas.microsoft.com/office/drawing/2014/main" id="{752E5DF2-651A-4AFC-9184-76A95C8F9DEE}"/>
              </a:ext>
            </a:extLst>
          </p:cNvPr>
          <p:cNvSpPr>
            <a:spLocks noGrp="1"/>
          </p:cNvSpPr>
          <p:nvPr>
            <p:ph type="sldNum" sz="quarter" idx="4"/>
          </p:nvPr>
        </p:nvSpPr>
        <p:spPr/>
        <p:txBody>
          <a:bodyPr/>
          <a:lstStyle/>
          <a:p>
            <a:fld id="{1D93BD3E-1E9A-4970-A6F7-E7AC52762E0C}" type="slidenum">
              <a:rPr lang="en-US" smtClean="0"/>
              <a:pPr/>
              <a:t>2</a:t>
            </a:fld>
            <a:endParaRPr lang="en-US"/>
          </a:p>
        </p:txBody>
      </p:sp>
    </p:spTree>
    <p:extLst>
      <p:ext uri="{BB962C8B-B14F-4D97-AF65-F5344CB8AC3E}">
        <p14:creationId xmlns:p14="http://schemas.microsoft.com/office/powerpoint/2010/main" val="620867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99CEF-EFBC-4636-82B4-BB2BF1DD0862}"/>
              </a:ext>
            </a:extLst>
          </p:cNvPr>
          <p:cNvSpPr>
            <a:spLocks noGrp="1"/>
          </p:cNvSpPr>
          <p:nvPr>
            <p:ph type="title"/>
          </p:nvPr>
        </p:nvSpPr>
        <p:spPr/>
        <p:txBody>
          <a:bodyPr/>
          <a:lstStyle/>
          <a:p>
            <a:r>
              <a:rPr lang="en-US" sz="2400" dirty="0"/>
              <a:t>Downstream Production Changes (DPC) </a:t>
            </a:r>
          </a:p>
        </p:txBody>
      </p:sp>
      <p:sp>
        <p:nvSpPr>
          <p:cNvPr id="3" name="Content Placeholder 2">
            <a:extLst>
              <a:ext uri="{FF2B5EF4-FFF2-40B4-BE49-F238E27FC236}">
                <a16:creationId xmlns:a16="http://schemas.microsoft.com/office/drawing/2014/main" id="{5DD14D84-59AA-4F5F-96EE-0981A6384C79}"/>
              </a:ext>
            </a:extLst>
          </p:cNvPr>
          <p:cNvSpPr>
            <a:spLocks noGrp="1"/>
          </p:cNvSpPr>
          <p:nvPr>
            <p:ph idx="1"/>
          </p:nvPr>
        </p:nvSpPr>
        <p:spPr>
          <a:xfrm>
            <a:off x="406400" y="566679"/>
            <a:ext cx="10152293" cy="1987071"/>
          </a:xfrm>
        </p:spPr>
        <p:txBody>
          <a:bodyPr/>
          <a:lstStyle/>
          <a:p>
            <a:pPr marL="0" indent="0">
              <a:buNone/>
            </a:pPr>
            <a:endParaRPr lang="en-US" sz="2000" dirty="0">
              <a:solidFill>
                <a:srgbClr val="003865"/>
              </a:solidFill>
              <a:latin typeface="-apple-system"/>
            </a:endParaRPr>
          </a:p>
          <a:p>
            <a:pPr marL="285750" indent="-285750">
              <a:buFont typeface="Arial" panose="020B0604020202020204" pitchFamily="34" charset="0"/>
              <a:buChar char="•"/>
            </a:pPr>
            <a:r>
              <a:rPr lang="en-US" sz="1800" dirty="0">
                <a:solidFill>
                  <a:srgbClr val="003865"/>
                </a:solidFill>
              </a:rPr>
              <a:t>DPC process is intended to make model changes in production between weekly model loads </a:t>
            </a:r>
            <a:r>
              <a:rPr lang="en-US" sz="1800" b="1" u="sng" dirty="0">
                <a:solidFill>
                  <a:srgbClr val="003865"/>
                </a:solidFill>
              </a:rPr>
              <a:t>as necessary</a:t>
            </a:r>
            <a:r>
              <a:rPr lang="en-US" sz="1800" dirty="0">
                <a:solidFill>
                  <a:srgbClr val="003865"/>
                </a:solidFill>
              </a:rPr>
              <a:t>, not for model changes that can follow normal NOMCR timelines.</a:t>
            </a:r>
          </a:p>
          <a:p>
            <a:pPr marL="285750" indent="-285750">
              <a:buFont typeface="Arial" panose="020B0604020202020204" pitchFamily="34" charset="0"/>
              <a:buChar char="•"/>
            </a:pPr>
            <a:endParaRPr lang="en-US" sz="1800" b="1" dirty="0">
              <a:solidFill>
                <a:srgbClr val="003865"/>
              </a:solidFill>
            </a:endParaRPr>
          </a:p>
          <a:p>
            <a:pPr marL="285750" indent="-285750">
              <a:buFont typeface="Arial" panose="020B0604020202020204" pitchFamily="34" charset="0"/>
              <a:buChar char="•"/>
            </a:pPr>
            <a:r>
              <a:rPr lang="en-US" sz="1800" b="1" dirty="0">
                <a:solidFill>
                  <a:srgbClr val="003865"/>
                </a:solidFill>
              </a:rPr>
              <a:t>Current High level DPC Process</a:t>
            </a:r>
          </a:p>
          <a:p>
            <a:pPr marL="0" indent="0">
              <a:buNone/>
            </a:pPr>
            <a:endParaRPr lang="en-US" sz="2000" dirty="0">
              <a:solidFill>
                <a:srgbClr val="003865"/>
              </a:solidFill>
              <a:latin typeface="-apple-system"/>
            </a:endParaRPr>
          </a:p>
        </p:txBody>
      </p:sp>
      <p:sp>
        <p:nvSpPr>
          <p:cNvPr id="4" name="Slide Number Placeholder 3">
            <a:extLst>
              <a:ext uri="{FF2B5EF4-FFF2-40B4-BE49-F238E27FC236}">
                <a16:creationId xmlns:a16="http://schemas.microsoft.com/office/drawing/2014/main" id="{752E5DF2-651A-4AFC-9184-76A95C8F9DEE}"/>
              </a:ext>
            </a:extLst>
          </p:cNvPr>
          <p:cNvSpPr>
            <a:spLocks noGrp="1"/>
          </p:cNvSpPr>
          <p:nvPr>
            <p:ph type="sldNum" sz="quarter" idx="4"/>
          </p:nvPr>
        </p:nvSpPr>
        <p:spPr/>
        <p:txBody>
          <a:bodyPr/>
          <a:lstStyle/>
          <a:p>
            <a:fld id="{1D93BD3E-1E9A-4970-A6F7-E7AC52762E0C}" type="slidenum">
              <a:rPr lang="en-US" smtClean="0"/>
              <a:pPr/>
              <a:t>3</a:t>
            </a:fld>
            <a:endParaRPr lang="en-US"/>
          </a:p>
        </p:txBody>
      </p:sp>
      <p:sp>
        <p:nvSpPr>
          <p:cNvPr id="5" name="Rectangle 4">
            <a:extLst>
              <a:ext uri="{FF2B5EF4-FFF2-40B4-BE49-F238E27FC236}">
                <a16:creationId xmlns:a16="http://schemas.microsoft.com/office/drawing/2014/main" id="{AFC50CCE-C01B-644C-C39F-58D217B212F9}"/>
              </a:ext>
            </a:extLst>
          </p:cNvPr>
          <p:cNvSpPr/>
          <p:nvPr/>
        </p:nvSpPr>
        <p:spPr>
          <a:xfrm>
            <a:off x="2062567" y="2754824"/>
            <a:ext cx="990600" cy="762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MP</a:t>
            </a:r>
          </a:p>
          <a:p>
            <a:pPr algn="ctr"/>
            <a:r>
              <a:rPr lang="en-US" sz="800" dirty="0">
                <a:solidFill>
                  <a:schemeClr val="tx1"/>
                </a:solidFill>
              </a:rPr>
              <a:t>(Submits Model changes for DPC)</a:t>
            </a:r>
          </a:p>
        </p:txBody>
      </p:sp>
      <p:sp>
        <p:nvSpPr>
          <p:cNvPr id="7" name="Rectangle 6">
            <a:extLst>
              <a:ext uri="{FF2B5EF4-FFF2-40B4-BE49-F238E27FC236}">
                <a16:creationId xmlns:a16="http://schemas.microsoft.com/office/drawing/2014/main" id="{B15C6B38-4918-958A-D4E8-0305CDBB8339}"/>
              </a:ext>
            </a:extLst>
          </p:cNvPr>
          <p:cNvSpPr/>
          <p:nvPr/>
        </p:nvSpPr>
        <p:spPr>
          <a:xfrm>
            <a:off x="3357968" y="2754824"/>
            <a:ext cx="916983" cy="762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NMMS</a:t>
            </a:r>
          </a:p>
        </p:txBody>
      </p:sp>
      <p:sp>
        <p:nvSpPr>
          <p:cNvPr id="8" name="Rectangle 7">
            <a:extLst>
              <a:ext uri="{FF2B5EF4-FFF2-40B4-BE49-F238E27FC236}">
                <a16:creationId xmlns:a16="http://schemas.microsoft.com/office/drawing/2014/main" id="{63B2748F-62B8-4382-F813-6EE5DB1E621B}"/>
              </a:ext>
            </a:extLst>
          </p:cNvPr>
          <p:cNvSpPr/>
          <p:nvPr/>
        </p:nvSpPr>
        <p:spPr>
          <a:xfrm>
            <a:off x="6022385" y="2621282"/>
            <a:ext cx="2136183" cy="9601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Jira Process </a:t>
            </a:r>
            <a:endParaRPr lang="en-US" sz="1000" dirty="0">
              <a:solidFill>
                <a:schemeClr val="tx1"/>
              </a:solidFill>
            </a:endParaRPr>
          </a:p>
          <a:p>
            <a:pPr algn="ctr"/>
            <a:r>
              <a:rPr lang="en-US" sz="1000" b="1" dirty="0">
                <a:solidFill>
                  <a:schemeClr val="tx1"/>
                </a:solidFill>
              </a:rPr>
              <a:t>1. </a:t>
            </a:r>
            <a:r>
              <a:rPr lang="en-US" sz="800" b="1" dirty="0">
                <a:solidFill>
                  <a:schemeClr val="tx1"/>
                </a:solidFill>
              </a:rPr>
              <a:t>Review and Approve by Operations team</a:t>
            </a:r>
          </a:p>
          <a:p>
            <a:pPr algn="ctr"/>
            <a:r>
              <a:rPr lang="en-US" sz="800" b="1" dirty="0">
                <a:solidFill>
                  <a:schemeClr val="tx1"/>
                </a:solidFill>
              </a:rPr>
              <a:t>2. Track DPC implementation in EMS/MMS systems across multiple models </a:t>
            </a:r>
          </a:p>
        </p:txBody>
      </p:sp>
      <p:sp>
        <p:nvSpPr>
          <p:cNvPr id="10" name="Rectangle 9">
            <a:extLst>
              <a:ext uri="{FF2B5EF4-FFF2-40B4-BE49-F238E27FC236}">
                <a16:creationId xmlns:a16="http://schemas.microsoft.com/office/drawing/2014/main" id="{E82FD9DB-716B-712C-8551-9FF36A161F3C}"/>
              </a:ext>
            </a:extLst>
          </p:cNvPr>
          <p:cNvSpPr/>
          <p:nvPr/>
        </p:nvSpPr>
        <p:spPr>
          <a:xfrm>
            <a:off x="8489260" y="2667000"/>
            <a:ext cx="1416741" cy="8382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EMS/MMS</a:t>
            </a:r>
          </a:p>
        </p:txBody>
      </p:sp>
      <p:sp>
        <p:nvSpPr>
          <p:cNvPr id="11" name="Arrow: Right 10">
            <a:extLst>
              <a:ext uri="{FF2B5EF4-FFF2-40B4-BE49-F238E27FC236}">
                <a16:creationId xmlns:a16="http://schemas.microsoft.com/office/drawing/2014/main" id="{F8F65596-42BF-8957-D576-D1EEDF2ED0AC}"/>
              </a:ext>
            </a:extLst>
          </p:cNvPr>
          <p:cNvSpPr/>
          <p:nvPr/>
        </p:nvSpPr>
        <p:spPr>
          <a:xfrm>
            <a:off x="3053167" y="3059625"/>
            <a:ext cx="283486"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697395B5-C89B-2F6E-1646-CC706A7E2591}"/>
              </a:ext>
            </a:extLst>
          </p:cNvPr>
          <p:cNvSpPr/>
          <p:nvPr/>
        </p:nvSpPr>
        <p:spPr>
          <a:xfrm>
            <a:off x="4272368" y="3082484"/>
            <a:ext cx="357104"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DF89FC8-434A-0776-7D2D-4094815F55C0}"/>
              </a:ext>
            </a:extLst>
          </p:cNvPr>
          <p:cNvSpPr/>
          <p:nvPr/>
        </p:nvSpPr>
        <p:spPr>
          <a:xfrm>
            <a:off x="4653368" y="2743200"/>
            <a:ext cx="1061635" cy="762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Review Model and Create DPC</a:t>
            </a:r>
          </a:p>
        </p:txBody>
      </p:sp>
      <p:sp>
        <p:nvSpPr>
          <p:cNvPr id="15" name="Arrow: Right 14">
            <a:extLst>
              <a:ext uri="{FF2B5EF4-FFF2-40B4-BE49-F238E27FC236}">
                <a16:creationId xmlns:a16="http://schemas.microsoft.com/office/drawing/2014/main" id="{2EC72866-53C5-3900-C6B1-28A1E5F99DC7}"/>
              </a:ext>
            </a:extLst>
          </p:cNvPr>
          <p:cNvSpPr/>
          <p:nvPr/>
        </p:nvSpPr>
        <p:spPr>
          <a:xfrm>
            <a:off x="8158567" y="3050583"/>
            <a:ext cx="307382"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9132B7C4-1971-1A0F-939F-225B07800C6F}"/>
              </a:ext>
            </a:extLst>
          </p:cNvPr>
          <p:cNvSpPr/>
          <p:nvPr/>
        </p:nvSpPr>
        <p:spPr>
          <a:xfrm>
            <a:off x="5720168" y="3059625"/>
            <a:ext cx="289948"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2">
            <a:extLst>
              <a:ext uri="{FF2B5EF4-FFF2-40B4-BE49-F238E27FC236}">
                <a16:creationId xmlns:a16="http://schemas.microsoft.com/office/drawing/2014/main" id="{D920E39A-1960-C426-5B6A-D21BCEC1561B}"/>
              </a:ext>
            </a:extLst>
          </p:cNvPr>
          <p:cNvSpPr txBox="1">
            <a:spLocks/>
          </p:cNvSpPr>
          <p:nvPr/>
        </p:nvSpPr>
        <p:spPr>
          <a:xfrm>
            <a:off x="1656425" y="2798786"/>
            <a:ext cx="8686800" cy="27031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6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2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1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2000" dirty="0">
              <a:solidFill>
                <a:srgbClr val="003865"/>
              </a:solidFill>
              <a:latin typeface="-apple-system"/>
            </a:endParaRPr>
          </a:p>
          <a:p>
            <a:pPr marL="914400" lvl="2" indent="0">
              <a:buNone/>
            </a:pPr>
            <a:endParaRPr lang="en-US" sz="1200" dirty="0">
              <a:solidFill>
                <a:srgbClr val="003865"/>
              </a:solidFill>
            </a:endParaRPr>
          </a:p>
          <a:p>
            <a:pPr lvl="2">
              <a:buFont typeface="Wingdings" panose="05000000000000000000" pitchFamily="2" charset="2"/>
              <a:buChar char="Ø"/>
            </a:pPr>
            <a:endParaRPr lang="en-US" sz="1200" dirty="0">
              <a:solidFill>
                <a:srgbClr val="003865"/>
              </a:solidFill>
            </a:endParaRPr>
          </a:p>
          <a:p>
            <a:pPr marL="0" indent="0">
              <a:buNone/>
            </a:pPr>
            <a:endParaRPr lang="en-US" sz="2000" dirty="0">
              <a:solidFill>
                <a:srgbClr val="003865"/>
              </a:solidFill>
              <a:latin typeface="-apple-system"/>
            </a:endParaRPr>
          </a:p>
        </p:txBody>
      </p:sp>
      <p:sp>
        <p:nvSpPr>
          <p:cNvPr id="30" name="TextBox 29">
            <a:extLst>
              <a:ext uri="{FF2B5EF4-FFF2-40B4-BE49-F238E27FC236}">
                <a16:creationId xmlns:a16="http://schemas.microsoft.com/office/drawing/2014/main" id="{A43CF9AF-DE16-2851-C611-8C30EA7BF2E9}"/>
              </a:ext>
            </a:extLst>
          </p:cNvPr>
          <p:cNvSpPr txBox="1"/>
          <p:nvPr/>
        </p:nvSpPr>
        <p:spPr>
          <a:xfrm>
            <a:off x="406400" y="3429000"/>
            <a:ext cx="10119187" cy="2585323"/>
          </a:xfrm>
          <a:prstGeom prst="rect">
            <a:avLst/>
          </a:prstGeom>
          <a:noFill/>
        </p:spPr>
        <p:txBody>
          <a:bodyPr wrap="square">
            <a:spAutoFit/>
          </a:bodyPr>
          <a:lstStyle/>
          <a:p>
            <a:endParaRPr lang="en-US" dirty="0">
              <a:solidFill>
                <a:srgbClr val="003865"/>
              </a:solidFill>
            </a:endParaRPr>
          </a:p>
          <a:p>
            <a:pPr marL="285750" indent="-285750">
              <a:buFont typeface="Arial" panose="020B0604020202020204" pitchFamily="34" charset="0"/>
              <a:buChar char="•"/>
            </a:pPr>
            <a:r>
              <a:rPr lang="en-US" dirty="0">
                <a:solidFill>
                  <a:srgbClr val="003865"/>
                </a:solidFill>
              </a:rPr>
              <a:t>DPC process demands significant collaboration efforts between several departments within ERCOT and market participants. It requires </a:t>
            </a:r>
            <a:r>
              <a:rPr lang="en-US" b="1" u="sng" dirty="0">
                <a:solidFill>
                  <a:srgbClr val="003865"/>
                </a:solidFill>
              </a:rPr>
              <a:t>significant amount of manual effort </a:t>
            </a:r>
            <a:r>
              <a:rPr lang="en-US" dirty="0">
                <a:solidFill>
                  <a:srgbClr val="003865"/>
                </a:solidFill>
              </a:rPr>
              <a:t>to create, validate, track and implement DPCs in multiple environments across multiple weekly model loads.</a:t>
            </a:r>
          </a:p>
          <a:p>
            <a:endParaRPr lang="en-US" dirty="0">
              <a:solidFill>
                <a:srgbClr val="003865"/>
              </a:solidFill>
            </a:endParaRPr>
          </a:p>
          <a:p>
            <a:pPr marL="285750" indent="-285750">
              <a:buFont typeface="Arial" panose="020B0604020202020204" pitchFamily="34" charset="0"/>
              <a:buChar char="•"/>
            </a:pPr>
            <a:r>
              <a:rPr lang="en-US" dirty="0">
                <a:solidFill>
                  <a:srgbClr val="003865"/>
                </a:solidFill>
              </a:rPr>
              <a:t>The manual nature of DPC tasks often leads to inefficiencies, delays, and increased resource loading across several departments within ERCOT. This multifaceted process demands extensive time and resources to ensure accuracy and efficiency. </a:t>
            </a:r>
          </a:p>
        </p:txBody>
      </p:sp>
    </p:spTree>
    <p:extLst>
      <p:ext uri="{BB962C8B-B14F-4D97-AF65-F5344CB8AC3E}">
        <p14:creationId xmlns:p14="http://schemas.microsoft.com/office/powerpoint/2010/main" val="269582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13462-367A-64E3-0CCE-C822E1C18C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B70600-9E8A-0291-8E83-8A17A5897DE7}"/>
              </a:ext>
            </a:extLst>
          </p:cNvPr>
          <p:cNvSpPr>
            <a:spLocks noGrp="1"/>
          </p:cNvSpPr>
          <p:nvPr>
            <p:ph type="title"/>
          </p:nvPr>
        </p:nvSpPr>
        <p:spPr/>
        <p:txBody>
          <a:bodyPr/>
          <a:lstStyle/>
          <a:p>
            <a:r>
              <a:rPr lang="en-US" sz="2400" dirty="0"/>
              <a:t>Distinction between Permanent and Temporary DPC type updates</a:t>
            </a:r>
            <a:endParaRPr lang="en-US" dirty="0"/>
          </a:p>
        </p:txBody>
      </p:sp>
      <p:sp>
        <p:nvSpPr>
          <p:cNvPr id="4" name="Slide Number Placeholder 3">
            <a:extLst>
              <a:ext uri="{FF2B5EF4-FFF2-40B4-BE49-F238E27FC236}">
                <a16:creationId xmlns:a16="http://schemas.microsoft.com/office/drawing/2014/main" id="{F9D79B1E-F9B0-4A03-FCBF-38B688AB1526}"/>
              </a:ext>
            </a:extLst>
          </p:cNvPr>
          <p:cNvSpPr>
            <a:spLocks noGrp="1"/>
          </p:cNvSpPr>
          <p:nvPr>
            <p:ph type="sldNum" sz="quarter" idx="4"/>
          </p:nvPr>
        </p:nvSpPr>
        <p:spPr/>
        <p:txBody>
          <a:bodyPr/>
          <a:lstStyle/>
          <a:p>
            <a:fld id="{1D93BD3E-1E9A-4970-A6F7-E7AC52762E0C}" type="slidenum">
              <a:rPr lang="en-US">
                <a:solidFill>
                  <a:prstClr val="black">
                    <a:tint val="75000"/>
                  </a:prstClr>
                </a:solidFill>
                <a:latin typeface="Arial" panose="020B0604020202020204"/>
              </a:rPr>
              <a:pPr/>
              <a:t>4</a:t>
            </a:fld>
            <a:endParaRPr lang="en-US">
              <a:solidFill>
                <a:prstClr val="black">
                  <a:tint val="75000"/>
                </a:prstClr>
              </a:solidFill>
              <a:latin typeface="Arial" panose="020B0604020202020204"/>
            </a:endParaRPr>
          </a:p>
        </p:txBody>
      </p:sp>
      <p:sp>
        <p:nvSpPr>
          <p:cNvPr id="17" name="Content Placeholder 2">
            <a:extLst>
              <a:ext uri="{FF2B5EF4-FFF2-40B4-BE49-F238E27FC236}">
                <a16:creationId xmlns:a16="http://schemas.microsoft.com/office/drawing/2014/main" id="{69D42E13-080C-71CF-CAF9-42FFC3F6F0F2}"/>
              </a:ext>
            </a:extLst>
          </p:cNvPr>
          <p:cNvSpPr txBox="1">
            <a:spLocks/>
          </p:cNvSpPr>
          <p:nvPr/>
        </p:nvSpPr>
        <p:spPr>
          <a:xfrm>
            <a:off x="278050" y="1009828"/>
            <a:ext cx="11380550" cy="53909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6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2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1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endParaRPr lang="en-US" sz="14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Permanent DPC types</a:t>
            </a:r>
          </a:p>
          <a:p>
            <a:pPr lvl="2"/>
            <a:r>
              <a:rPr lang="en-US" sz="1400" dirty="0">
                <a:solidFill>
                  <a:srgbClr val="003865"/>
                </a:solidFill>
                <a:latin typeface="Arial" panose="020B0604020202020204"/>
              </a:rPr>
              <a:t>DPC updates that will be done in Production , but they also will need to go into Network Model </a:t>
            </a:r>
          </a:p>
          <a:p>
            <a:pPr lvl="2"/>
            <a:r>
              <a:rPr lang="en-US" sz="1400" dirty="0">
                <a:solidFill>
                  <a:srgbClr val="003865"/>
                </a:solidFill>
                <a:latin typeface="Arial" panose="020B0604020202020204"/>
              </a:rPr>
              <a:t>These DPC updates will continue to be applied in Production for few more model loads, before they are included within NMMS CIM XML file.</a:t>
            </a:r>
          </a:p>
          <a:p>
            <a:pPr lvl="2"/>
            <a:r>
              <a:rPr lang="en-US" sz="1400" dirty="0">
                <a:solidFill>
                  <a:srgbClr val="003865"/>
                </a:solidFill>
                <a:latin typeface="Arial" panose="020B0604020202020204"/>
              </a:rPr>
              <a:t>All DPC types are eligible for Permanent DPCs.</a:t>
            </a:r>
          </a:p>
          <a:p>
            <a:pPr lvl="2"/>
            <a:r>
              <a:rPr lang="en-US" sz="1400" dirty="0">
                <a:solidFill>
                  <a:srgbClr val="003865"/>
                </a:solidFill>
                <a:latin typeface="Arial" panose="020B0604020202020204"/>
              </a:rPr>
              <a:t>Continue to follow the current process of submitting Permanent DPC NOMCRs into ERCOT modeling system.</a:t>
            </a:r>
          </a:p>
          <a:p>
            <a:pPr marL="914400" lvl="2" indent="0">
              <a:buNone/>
            </a:pPr>
            <a:endParaRPr lang="en-US" sz="14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rPr>
              <a:t>Temporary DPC types</a:t>
            </a:r>
          </a:p>
          <a:p>
            <a:pPr lvl="2"/>
            <a:r>
              <a:rPr lang="en-US" sz="1400" dirty="0">
                <a:solidFill>
                  <a:srgbClr val="003865"/>
                </a:solidFill>
              </a:rPr>
              <a:t>DPC updates that does not need to go into Network Model. </a:t>
            </a:r>
          </a:p>
          <a:p>
            <a:pPr lvl="2"/>
            <a:r>
              <a:rPr lang="en-US" sz="1400" dirty="0">
                <a:solidFill>
                  <a:srgbClr val="003865"/>
                </a:solidFill>
              </a:rPr>
              <a:t>DPC updates that requests ERCOT control room to make a temporary update to model data due to a field outage / field work, that can last for up to 2 weeks.</a:t>
            </a:r>
          </a:p>
          <a:p>
            <a:pPr lvl="2"/>
            <a:r>
              <a:rPr lang="en-US" sz="1400" dirty="0">
                <a:solidFill>
                  <a:srgbClr val="003865"/>
                </a:solidFill>
              </a:rPr>
              <a:t>Below are the 2 major Temporary DPC types that ERCOT receives from MPs</a:t>
            </a:r>
          </a:p>
          <a:p>
            <a:pPr lvl="3"/>
            <a:r>
              <a:rPr lang="en-US" sz="1400" dirty="0">
                <a:solidFill>
                  <a:srgbClr val="003865"/>
                </a:solidFill>
              </a:rPr>
              <a:t>Static Line / Transformers Ratings</a:t>
            </a:r>
          </a:p>
          <a:p>
            <a:pPr lvl="3"/>
            <a:r>
              <a:rPr lang="en-US" sz="1400" dirty="0">
                <a:solidFill>
                  <a:srgbClr val="003865"/>
                </a:solidFill>
              </a:rPr>
              <a:t>Enabling and Disabling of Contingencies</a:t>
            </a:r>
          </a:p>
          <a:p>
            <a:pPr lvl="2"/>
            <a:r>
              <a:rPr lang="en-US" sz="1400" dirty="0">
                <a:solidFill>
                  <a:srgbClr val="003865"/>
                </a:solidFill>
              </a:rPr>
              <a:t>New DPC UI Tool is developed to provide ability for MPs to quickly submit temporary DPCs, with effective dates to ERCOT production system.</a:t>
            </a:r>
          </a:p>
          <a:p>
            <a:pPr marL="914400" lvl="2" indent="0">
              <a:buNone/>
            </a:pPr>
            <a:endParaRPr lang="en-US" sz="1400" dirty="0">
              <a:solidFill>
                <a:srgbClr val="003865"/>
              </a:solidFill>
              <a:latin typeface="Arial" panose="020B0604020202020204"/>
            </a:endParaRPr>
          </a:p>
          <a:p>
            <a:pPr lvl="1">
              <a:buFont typeface="Arial" panose="020B0604020202020204" pitchFamily="34" charset="0"/>
              <a:buChar char="•"/>
            </a:pPr>
            <a:r>
              <a:rPr lang="en-US" sz="1400" dirty="0">
                <a:solidFill>
                  <a:srgbClr val="003865"/>
                </a:solidFill>
                <a:latin typeface="Arial" panose="020B0604020202020204"/>
              </a:rPr>
              <a:t>A new DPC Dashboard will be developed that provides full list of DPCs (both permanent and temporary DPCs) with their status (planned / Implemented) with a historian for past DPCs implemented.</a:t>
            </a:r>
          </a:p>
          <a:p>
            <a:pPr marL="457200" lvl="1" indent="0">
              <a:buNone/>
            </a:pPr>
            <a:r>
              <a:rPr lang="en-US" sz="1400" dirty="0">
                <a:solidFill>
                  <a:srgbClr val="003865"/>
                </a:solidFill>
                <a:latin typeface="Arial" panose="020B0604020202020204"/>
              </a:rPr>
              <a:t> </a:t>
            </a:r>
          </a:p>
          <a:p>
            <a:pPr lvl="1">
              <a:buFont typeface="Arial" panose="020B0604020202020204" pitchFamily="34" charset="0"/>
              <a:buChar char="•"/>
            </a:pPr>
            <a:endParaRPr lang="en-US" sz="1400" dirty="0">
              <a:solidFill>
                <a:srgbClr val="003865"/>
              </a:solidFill>
              <a:latin typeface="Arial" panose="020B0604020202020204"/>
            </a:endParaRPr>
          </a:p>
          <a:p>
            <a:pPr marL="457200" lvl="1" indent="0">
              <a:buNone/>
            </a:pPr>
            <a:endParaRPr lang="en-US" sz="1400" dirty="0">
              <a:solidFill>
                <a:srgbClr val="003865"/>
              </a:solidFill>
              <a:latin typeface="Arial" panose="020B0604020202020204"/>
            </a:endParaRPr>
          </a:p>
        </p:txBody>
      </p:sp>
    </p:spTree>
    <p:extLst>
      <p:ext uri="{BB962C8B-B14F-4D97-AF65-F5344CB8AC3E}">
        <p14:creationId xmlns:p14="http://schemas.microsoft.com/office/powerpoint/2010/main" val="3841283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008404" y="268224"/>
            <a:ext cx="10573996" cy="670560"/>
          </a:xfrm>
          <a:prstGeom prst="rect">
            <a:avLst/>
          </a:prstGeom>
          <a:noFill/>
          <a:ln/>
        </p:spPr>
        <p:txBody>
          <a:bodyPr wrap="square" lIns="0" tIns="0" rIns="0" bIns="0" rtlCol="0" anchor="ctr"/>
          <a:lstStyle/>
          <a:p>
            <a:r>
              <a:rPr lang="en-US" sz="3467" b="1" dirty="0">
                <a:solidFill>
                  <a:srgbClr val="111827"/>
                </a:solidFill>
                <a:latin typeface="Calibri" pitchFamily="34" charset="0"/>
                <a:ea typeface="Calibri" pitchFamily="34" charset="-122"/>
                <a:cs typeface="Calibri" pitchFamily="34" charset="-120"/>
              </a:rPr>
              <a:t>DPC notifications from ERCOT CR </a:t>
            </a:r>
            <a:endParaRPr lang="en-US" sz="3467" dirty="0">
              <a:highlight>
                <a:srgbClr val="FFFF00"/>
              </a:highlight>
            </a:endParaRPr>
          </a:p>
        </p:txBody>
      </p:sp>
      <p:sp>
        <p:nvSpPr>
          <p:cNvPr id="3" name="Text 1"/>
          <p:cNvSpPr/>
          <p:nvPr/>
        </p:nvSpPr>
        <p:spPr>
          <a:xfrm>
            <a:off x="829056" y="950976"/>
            <a:ext cx="10753344" cy="365760"/>
          </a:xfrm>
          <a:prstGeom prst="rect">
            <a:avLst/>
          </a:prstGeom>
          <a:noFill/>
          <a:ln/>
        </p:spPr>
        <p:txBody>
          <a:bodyPr wrap="square" lIns="0" tIns="0" rIns="0" bIns="0" rtlCol="0" anchor="ctr"/>
          <a:lstStyle/>
          <a:p>
            <a:r>
              <a:rPr lang="en-US" sz="1733" dirty="0">
                <a:solidFill>
                  <a:srgbClr val="6B7280"/>
                </a:solidFill>
                <a:latin typeface="Calibri" pitchFamily="34" charset="0"/>
                <a:ea typeface="Calibri" pitchFamily="34" charset="-122"/>
                <a:cs typeface="Calibri" pitchFamily="34" charset="-120"/>
              </a:rPr>
              <a:t>One address per organization — you manage the members</a:t>
            </a:r>
            <a:endParaRPr lang="en-US" sz="1733" dirty="0"/>
          </a:p>
        </p:txBody>
      </p:sp>
      <p:sp>
        <p:nvSpPr>
          <p:cNvPr id="4" name="Shape 2"/>
          <p:cNvSpPr/>
          <p:nvPr/>
        </p:nvSpPr>
        <p:spPr>
          <a:xfrm>
            <a:off x="609600" y="1444803"/>
            <a:ext cx="10972800" cy="1463040"/>
          </a:xfrm>
          <a:prstGeom prst="roundRect">
            <a:avLst>
              <a:gd name="adj" fmla="val 6667"/>
            </a:avLst>
          </a:prstGeom>
          <a:solidFill>
            <a:srgbClr val="E6F1FB"/>
          </a:solidFill>
          <a:ln w="12700">
            <a:solidFill>
              <a:srgbClr val="B5D4F4"/>
            </a:solidFill>
            <a:prstDash val="solid"/>
          </a:ln>
        </p:spPr>
        <p:txBody>
          <a:bodyPr/>
          <a:lstStyle/>
          <a:p>
            <a:endParaRPr lang="en-US" sz="2400"/>
          </a:p>
        </p:txBody>
      </p:sp>
      <p:sp>
        <p:nvSpPr>
          <p:cNvPr id="5" name="Text 3"/>
          <p:cNvSpPr/>
          <p:nvPr/>
        </p:nvSpPr>
        <p:spPr>
          <a:xfrm>
            <a:off x="914400" y="1530147"/>
            <a:ext cx="4876800" cy="304800"/>
          </a:xfrm>
          <a:prstGeom prst="rect">
            <a:avLst/>
          </a:prstGeom>
          <a:noFill/>
          <a:ln/>
        </p:spPr>
        <p:txBody>
          <a:bodyPr wrap="square" lIns="0" tIns="0" rIns="0" bIns="0" rtlCol="0" anchor="ctr"/>
          <a:lstStyle/>
          <a:p>
            <a:r>
              <a:rPr lang="en-US" sz="1467" b="1" dirty="0">
                <a:solidFill>
                  <a:srgbClr val="185FA5"/>
                </a:solidFill>
                <a:latin typeface="Calibri" pitchFamily="34" charset="0"/>
                <a:ea typeface="Calibri" pitchFamily="34" charset="-122"/>
                <a:cs typeface="Calibri" pitchFamily="34" charset="-120"/>
              </a:rPr>
              <a:t>Suggested format</a:t>
            </a:r>
            <a:endParaRPr lang="en-US" sz="1467" dirty="0"/>
          </a:p>
        </p:txBody>
      </p:sp>
      <p:sp>
        <p:nvSpPr>
          <p:cNvPr id="6" name="Text 4"/>
          <p:cNvSpPr/>
          <p:nvPr/>
        </p:nvSpPr>
        <p:spPr>
          <a:xfrm>
            <a:off x="914400" y="1834947"/>
            <a:ext cx="6096000" cy="365760"/>
          </a:xfrm>
          <a:prstGeom prst="rect">
            <a:avLst/>
          </a:prstGeom>
          <a:noFill/>
          <a:ln/>
        </p:spPr>
        <p:txBody>
          <a:bodyPr wrap="square" lIns="0" tIns="0" rIns="0" bIns="0" rtlCol="0" anchor="ctr"/>
          <a:lstStyle/>
          <a:p>
            <a:r>
              <a:rPr lang="en-US" sz="1867" b="1" dirty="0">
                <a:solidFill>
                  <a:srgbClr val="0C447C"/>
                </a:solidFill>
                <a:latin typeface="Courier New" pitchFamily="34" charset="0"/>
                <a:ea typeface="Courier New" pitchFamily="34" charset="-122"/>
                <a:cs typeface="Courier New" pitchFamily="34" charset="-120"/>
              </a:rPr>
              <a:t>ercotdpcnotifications@[yourdomain]</a:t>
            </a:r>
            <a:endParaRPr lang="en-US" sz="1867" dirty="0"/>
          </a:p>
        </p:txBody>
      </p:sp>
      <p:sp>
        <p:nvSpPr>
          <p:cNvPr id="7" name="Shape 5"/>
          <p:cNvSpPr/>
          <p:nvPr/>
        </p:nvSpPr>
        <p:spPr>
          <a:xfrm>
            <a:off x="914400" y="2273859"/>
            <a:ext cx="3474720" cy="341376"/>
          </a:xfrm>
          <a:prstGeom prst="roundRect">
            <a:avLst>
              <a:gd name="adj" fmla="val 17857"/>
            </a:avLst>
          </a:prstGeom>
          <a:solidFill>
            <a:srgbClr val="B5D4F4"/>
          </a:solidFill>
          <a:ln w="12700">
            <a:solidFill>
              <a:srgbClr val="B5D4F4"/>
            </a:solidFill>
            <a:prstDash val="solid"/>
          </a:ln>
        </p:spPr>
        <p:txBody>
          <a:bodyPr/>
          <a:lstStyle/>
          <a:p>
            <a:endParaRPr lang="en-US" sz="2400"/>
          </a:p>
        </p:txBody>
      </p:sp>
      <p:sp>
        <p:nvSpPr>
          <p:cNvPr id="8" name="Text 6"/>
          <p:cNvSpPr/>
          <p:nvPr/>
        </p:nvSpPr>
        <p:spPr>
          <a:xfrm>
            <a:off x="914400" y="2273859"/>
            <a:ext cx="3474720" cy="341376"/>
          </a:xfrm>
          <a:prstGeom prst="rect">
            <a:avLst/>
          </a:prstGeom>
          <a:noFill/>
          <a:ln/>
        </p:spPr>
        <p:txBody>
          <a:bodyPr wrap="square" lIns="0" tIns="0" rIns="0" bIns="0" rtlCol="0" anchor="ctr"/>
          <a:lstStyle/>
          <a:p>
            <a:pPr algn="ctr"/>
            <a:r>
              <a:rPr lang="en-US" sz="1200" dirty="0">
                <a:solidFill>
                  <a:srgbClr val="0C447C"/>
                </a:solidFill>
                <a:latin typeface="Courier New" pitchFamily="34" charset="0"/>
                <a:ea typeface="Courier New" pitchFamily="34" charset="-122"/>
                <a:cs typeface="Courier New" pitchFamily="34" charset="-120"/>
              </a:rPr>
              <a:t>ercotdpcnotifications@lcra.org</a:t>
            </a:r>
            <a:endParaRPr lang="en-US" sz="1200" dirty="0"/>
          </a:p>
        </p:txBody>
      </p:sp>
      <p:sp>
        <p:nvSpPr>
          <p:cNvPr id="9" name="Shape 7"/>
          <p:cNvSpPr/>
          <p:nvPr/>
        </p:nvSpPr>
        <p:spPr>
          <a:xfrm>
            <a:off x="4511040" y="2273859"/>
            <a:ext cx="3474720" cy="341376"/>
          </a:xfrm>
          <a:prstGeom prst="roundRect">
            <a:avLst>
              <a:gd name="adj" fmla="val 17857"/>
            </a:avLst>
          </a:prstGeom>
          <a:solidFill>
            <a:srgbClr val="B5D4F4"/>
          </a:solidFill>
          <a:ln w="12700">
            <a:solidFill>
              <a:srgbClr val="B5D4F4"/>
            </a:solidFill>
            <a:prstDash val="solid"/>
          </a:ln>
        </p:spPr>
        <p:txBody>
          <a:bodyPr/>
          <a:lstStyle/>
          <a:p>
            <a:endParaRPr lang="en-US" sz="2400"/>
          </a:p>
        </p:txBody>
      </p:sp>
      <p:sp>
        <p:nvSpPr>
          <p:cNvPr id="10" name="Text 8"/>
          <p:cNvSpPr/>
          <p:nvPr/>
        </p:nvSpPr>
        <p:spPr>
          <a:xfrm>
            <a:off x="4511040" y="2273859"/>
            <a:ext cx="3474720" cy="341376"/>
          </a:xfrm>
          <a:prstGeom prst="rect">
            <a:avLst/>
          </a:prstGeom>
          <a:noFill/>
          <a:ln/>
        </p:spPr>
        <p:txBody>
          <a:bodyPr wrap="square" lIns="0" tIns="0" rIns="0" bIns="0" rtlCol="0" anchor="ctr"/>
          <a:lstStyle/>
          <a:p>
            <a:pPr algn="ctr"/>
            <a:r>
              <a:rPr lang="en-US" sz="1200" dirty="0">
                <a:solidFill>
                  <a:srgbClr val="0C447C"/>
                </a:solidFill>
                <a:latin typeface="Courier New" pitchFamily="34" charset="0"/>
                <a:ea typeface="Courier New" pitchFamily="34" charset="-122"/>
                <a:cs typeface="Courier New" pitchFamily="34" charset="-120"/>
              </a:rPr>
              <a:t>ercotdpcnotifications@oncor.com</a:t>
            </a:r>
            <a:endParaRPr lang="en-US" sz="1200" dirty="0"/>
          </a:p>
        </p:txBody>
      </p:sp>
      <p:sp>
        <p:nvSpPr>
          <p:cNvPr id="11" name="Shape 9"/>
          <p:cNvSpPr/>
          <p:nvPr/>
        </p:nvSpPr>
        <p:spPr>
          <a:xfrm>
            <a:off x="8107680" y="2273859"/>
            <a:ext cx="3474720" cy="341376"/>
          </a:xfrm>
          <a:prstGeom prst="roundRect">
            <a:avLst>
              <a:gd name="adj" fmla="val 17857"/>
            </a:avLst>
          </a:prstGeom>
          <a:solidFill>
            <a:srgbClr val="B5D4F4"/>
          </a:solidFill>
          <a:ln w="12700">
            <a:solidFill>
              <a:srgbClr val="B5D4F4"/>
            </a:solidFill>
            <a:prstDash val="solid"/>
          </a:ln>
        </p:spPr>
        <p:txBody>
          <a:bodyPr/>
          <a:lstStyle/>
          <a:p>
            <a:endParaRPr lang="en-US" sz="2400"/>
          </a:p>
        </p:txBody>
      </p:sp>
      <p:sp>
        <p:nvSpPr>
          <p:cNvPr id="12" name="Text 10"/>
          <p:cNvSpPr/>
          <p:nvPr/>
        </p:nvSpPr>
        <p:spPr>
          <a:xfrm>
            <a:off x="8107680" y="2273859"/>
            <a:ext cx="3474720" cy="341376"/>
          </a:xfrm>
          <a:prstGeom prst="rect">
            <a:avLst/>
          </a:prstGeom>
          <a:noFill/>
          <a:ln/>
        </p:spPr>
        <p:txBody>
          <a:bodyPr wrap="square" lIns="0" tIns="0" rIns="0" bIns="0" rtlCol="0" anchor="ctr"/>
          <a:lstStyle/>
          <a:p>
            <a:pPr algn="ctr"/>
            <a:r>
              <a:rPr lang="en-US" sz="1200" dirty="0">
                <a:solidFill>
                  <a:srgbClr val="0C447C"/>
                </a:solidFill>
                <a:latin typeface="Courier New" pitchFamily="34" charset="0"/>
                <a:ea typeface="Courier New" pitchFamily="34" charset="-122"/>
                <a:cs typeface="Courier New" pitchFamily="34" charset="-120"/>
              </a:rPr>
              <a:t>ercotdpcnotifications@aep.com</a:t>
            </a:r>
            <a:endParaRPr lang="en-US" sz="1200" dirty="0"/>
          </a:p>
        </p:txBody>
      </p:sp>
      <p:sp>
        <p:nvSpPr>
          <p:cNvPr id="13" name="Shape 11"/>
          <p:cNvSpPr/>
          <p:nvPr/>
        </p:nvSpPr>
        <p:spPr>
          <a:xfrm>
            <a:off x="609600" y="2972797"/>
            <a:ext cx="5242560" cy="999744"/>
          </a:xfrm>
          <a:prstGeom prst="roundRect">
            <a:avLst>
              <a:gd name="adj" fmla="val 9756"/>
            </a:avLst>
          </a:prstGeom>
          <a:solidFill>
            <a:srgbClr val="F8FAFB"/>
          </a:solidFill>
          <a:ln w="6350">
            <a:solidFill>
              <a:srgbClr val="D1D5DB"/>
            </a:solidFill>
            <a:prstDash val="solid"/>
          </a:ln>
          <a:effectLst>
            <a:outerShdw blurRad="50800" dist="12700" dir="5400000" algn="bl" rotWithShape="0">
              <a:srgbClr val="000000">
                <a:alpha val="8000"/>
              </a:srgbClr>
            </a:outerShdw>
          </a:effectLst>
        </p:spPr>
        <p:txBody>
          <a:bodyPr/>
          <a:lstStyle/>
          <a:p>
            <a:endParaRPr lang="en-US" sz="2400"/>
          </a:p>
        </p:txBody>
      </p:sp>
      <p:sp>
        <p:nvSpPr>
          <p:cNvPr id="14" name="Text 12"/>
          <p:cNvSpPr/>
          <p:nvPr/>
        </p:nvSpPr>
        <p:spPr>
          <a:xfrm>
            <a:off x="829056" y="3094717"/>
            <a:ext cx="4937760" cy="304800"/>
          </a:xfrm>
          <a:prstGeom prst="rect">
            <a:avLst/>
          </a:prstGeom>
          <a:noFill/>
          <a:ln/>
        </p:spPr>
        <p:txBody>
          <a:bodyPr wrap="square" lIns="0" tIns="0" rIns="0" bIns="0" rtlCol="0" anchor="ctr"/>
          <a:lstStyle/>
          <a:p>
            <a:r>
              <a:rPr lang="en-US" sz="1600" b="1" dirty="0">
                <a:solidFill>
                  <a:srgbClr val="111827"/>
                </a:solidFill>
                <a:latin typeface="Calibri" pitchFamily="34" charset="0"/>
                <a:ea typeface="Calibri" pitchFamily="34" charset="-122"/>
                <a:cs typeface="Calibri" pitchFamily="34" charset="-120"/>
              </a:rPr>
              <a:t>ERCOT configures once</a:t>
            </a:r>
            <a:endParaRPr lang="en-US" sz="1600" dirty="0"/>
          </a:p>
        </p:txBody>
      </p:sp>
      <p:sp>
        <p:nvSpPr>
          <p:cNvPr id="15" name="Text 13"/>
          <p:cNvSpPr/>
          <p:nvPr/>
        </p:nvSpPr>
        <p:spPr>
          <a:xfrm>
            <a:off x="829056" y="3411709"/>
            <a:ext cx="4876800" cy="463296"/>
          </a:xfrm>
          <a:prstGeom prst="rect">
            <a:avLst/>
          </a:prstGeom>
          <a:noFill/>
          <a:ln/>
        </p:spPr>
        <p:txBody>
          <a:bodyPr wrap="square" lIns="0" tIns="0" rIns="0" bIns="0" rtlCol="0" anchor="ctr"/>
          <a:lstStyle/>
          <a:p>
            <a:r>
              <a:rPr lang="en-US" sz="1400" dirty="0">
                <a:solidFill>
                  <a:srgbClr val="6B7280"/>
                </a:solidFill>
                <a:latin typeface="Calibri" pitchFamily="34" charset="0"/>
                <a:ea typeface="Calibri" pitchFamily="34" charset="-122"/>
                <a:cs typeface="Calibri" pitchFamily="34" charset="-120"/>
              </a:rPr>
              <a:t>One address per org — no changes needed when your team membership changes</a:t>
            </a:r>
            <a:endParaRPr lang="en-US" sz="1400" dirty="0"/>
          </a:p>
        </p:txBody>
      </p:sp>
      <p:sp>
        <p:nvSpPr>
          <p:cNvPr id="16" name="Shape 14"/>
          <p:cNvSpPr/>
          <p:nvPr/>
        </p:nvSpPr>
        <p:spPr>
          <a:xfrm>
            <a:off x="6339840" y="2968803"/>
            <a:ext cx="5242560" cy="1003738"/>
          </a:xfrm>
          <a:prstGeom prst="roundRect">
            <a:avLst>
              <a:gd name="adj" fmla="val 9756"/>
            </a:avLst>
          </a:prstGeom>
          <a:solidFill>
            <a:srgbClr val="F8FAFB"/>
          </a:solidFill>
          <a:ln w="6350">
            <a:solidFill>
              <a:srgbClr val="D1D5DB"/>
            </a:solidFill>
            <a:prstDash val="solid"/>
          </a:ln>
          <a:effectLst>
            <a:outerShdw blurRad="50800" dist="12700" dir="5400000" algn="bl" rotWithShape="0">
              <a:srgbClr val="000000">
                <a:alpha val="8000"/>
              </a:srgbClr>
            </a:outerShdw>
          </a:effectLst>
        </p:spPr>
        <p:txBody>
          <a:bodyPr/>
          <a:lstStyle/>
          <a:p>
            <a:endParaRPr lang="en-US" sz="2400"/>
          </a:p>
        </p:txBody>
      </p:sp>
      <p:sp>
        <p:nvSpPr>
          <p:cNvPr id="17" name="Text 15"/>
          <p:cNvSpPr/>
          <p:nvPr/>
        </p:nvSpPr>
        <p:spPr>
          <a:xfrm>
            <a:off x="6559296" y="3094717"/>
            <a:ext cx="4937760" cy="304800"/>
          </a:xfrm>
          <a:prstGeom prst="rect">
            <a:avLst/>
          </a:prstGeom>
          <a:noFill/>
          <a:ln/>
        </p:spPr>
        <p:txBody>
          <a:bodyPr wrap="square" lIns="0" tIns="0" rIns="0" bIns="0" rtlCol="0" anchor="ctr"/>
          <a:lstStyle/>
          <a:p>
            <a:r>
              <a:rPr lang="en-US" sz="1600" b="1" dirty="0">
                <a:solidFill>
                  <a:srgbClr val="111827"/>
                </a:solidFill>
                <a:latin typeface="Calibri" pitchFamily="34" charset="0"/>
                <a:ea typeface="Calibri" pitchFamily="34" charset="-122"/>
                <a:cs typeface="Calibri" pitchFamily="34" charset="-120"/>
              </a:rPr>
              <a:t>TO manages recipients</a:t>
            </a:r>
            <a:endParaRPr lang="en-US" sz="1600" dirty="0"/>
          </a:p>
        </p:txBody>
      </p:sp>
      <p:sp>
        <p:nvSpPr>
          <p:cNvPr id="18" name="Text 16"/>
          <p:cNvSpPr/>
          <p:nvPr/>
        </p:nvSpPr>
        <p:spPr>
          <a:xfrm>
            <a:off x="6559296" y="3411709"/>
            <a:ext cx="4876800" cy="463296"/>
          </a:xfrm>
          <a:prstGeom prst="rect">
            <a:avLst/>
          </a:prstGeom>
          <a:noFill/>
          <a:ln/>
        </p:spPr>
        <p:txBody>
          <a:bodyPr wrap="square" lIns="0" tIns="0" rIns="0" bIns="0" rtlCol="0" anchor="ctr"/>
          <a:lstStyle/>
          <a:p>
            <a:r>
              <a:rPr lang="en-US" sz="1400" dirty="0">
                <a:solidFill>
                  <a:srgbClr val="6B7280"/>
                </a:solidFill>
                <a:latin typeface="Calibri" pitchFamily="34" charset="0"/>
                <a:ea typeface="Calibri" pitchFamily="34" charset="-122"/>
                <a:cs typeface="Calibri" pitchFamily="34" charset="-120"/>
              </a:rPr>
              <a:t>Add or remove team members from the alias without any ERCOT involvement</a:t>
            </a:r>
            <a:endParaRPr lang="en-US" sz="1400" dirty="0"/>
          </a:p>
        </p:txBody>
      </p:sp>
      <p:sp>
        <p:nvSpPr>
          <p:cNvPr id="19" name="Shape 17"/>
          <p:cNvSpPr/>
          <p:nvPr/>
        </p:nvSpPr>
        <p:spPr>
          <a:xfrm>
            <a:off x="609600" y="4070077"/>
            <a:ext cx="5242560" cy="999744"/>
          </a:xfrm>
          <a:prstGeom prst="roundRect">
            <a:avLst>
              <a:gd name="adj" fmla="val 9756"/>
            </a:avLst>
          </a:prstGeom>
          <a:solidFill>
            <a:srgbClr val="F8FAFB"/>
          </a:solidFill>
          <a:ln w="6350">
            <a:solidFill>
              <a:srgbClr val="D1D5DB"/>
            </a:solidFill>
            <a:prstDash val="solid"/>
          </a:ln>
          <a:effectLst>
            <a:outerShdw blurRad="50800" dist="12700" dir="5400000" algn="bl" rotWithShape="0">
              <a:srgbClr val="000000">
                <a:alpha val="8000"/>
              </a:srgbClr>
            </a:outerShdw>
          </a:effectLst>
        </p:spPr>
        <p:txBody>
          <a:bodyPr/>
          <a:lstStyle/>
          <a:p>
            <a:endParaRPr lang="en-US" sz="2400"/>
          </a:p>
        </p:txBody>
      </p:sp>
      <p:sp>
        <p:nvSpPr>
          <p:cNvPr id="20" name="Text 18"/>
          <p:cNvSpPr/>
          <p:nvPr/>
        </p:nvSpPr>
        <p:spPr>
          <a:xfrm>
            <a:off x="829056" y="4191997"/>
            <a:ext cx="4937760" cy="304800"/>
          </a:xfrm>
          <a:prstGeom prst="rect">
            <a:avLst/>
          </a:prstGeom>
          <a:noFill/>
          <a:ln/>
        </p:spPr>
        <p:txBody>
          <a:bodyPr wrap="square" lIns="0" tIns="0" rIns="0" bIns="0" rtlCol="0" anchor="ctr"/>
          <a:lstStyle/>
          <a:p>
            <a:r>
              <a:rPr lang="en-US" sz="1600" b="1" dirty="0">
                <a:solidFill>
                  <a:srgbClr val="111827"/>
                </a:solidFill>
                <a:latin typeface="Calibri" pitchFamily="34" charset="0"/>
                <a:ea typeface="Calibri" pitchFamily="34" charset="-122"/>
                <a:cs typeface="Calibri" pitchFamily="34" charset="-120"/>
              </a:rPr>
              <a:t>Instant staff changes</a:t>
            </a:r>
            <a:endParaRPr lang="en-US" sz="1600" dirty="0"/>
          </a:p>
        </p:txBody>
      </p:sp>
      <p:sp>
        <p:nvSpPr>
          <p:cNvPr id="21" name="Text 19"/>
          <p:cNvSpPr/>
          <p:nvPr/>
        </p:nvSpPr>
        <p:spPr>
          <a:xfrm>
            <a:off x="829056" y="4508989"/>
            <a:ext cx="4876800" cy="463296"/>
          </a:xfrm>
          <a:prstGeom prst="rect">
            <a:avLst/>
          </a:prstGeom>
          <a:noFill/>
          <a:ln/>
        </p:spPr>
        <p:txBody>
          <a:bodyPr wrap="square" lIns="0" tIns="0" rIns="0" bIns="0" rtlCol="0" anchor="ctr"/>
          <a:lstStyle/>
          <a:p>
            <a:r>
              <a:rPr lang="en-US" sz="1400" dirty="0">
                <a:solidFill>
                  <a:srgbClr val="6B7280"/>
                </a:solidFill>
                <a:latin typeface="Calibri" pitchFamily="34" charset="0"/>
                <a:ea typeface="Calibri" pitchFamily="34" charset="-122"/>
                <a:cs typeface="Calibri" pitchFamily="34" charset="-120"/>
              </a:rPr>
              <a:t>New hires added, departing members removed — all within your own systems</a:t>
            </a:r>
            <a:endParaRPr lang="en-US" sz="1400" dirty="0"/>
          </a:p>
        </p:txBody>
      </p:sp>
      <p:sp>
        <p:nvSpPr>
          <p:cNvPr id="22" name="Shape 20"/>
          <p:cNvSpPr/>
          <p:nvPr/>
        </p:nvSpPr>
        <p:spPr>
          <a:xfrm>
            <a:off x="6339840" y="4070077"/>
            <a:ext cx="5242560" cy="999744"/>
          </a:xfrm>
          <a:prstGeom prst="roundRect">
            <a:avLst>
              <a:gd name="adj" fmla="val 9756"/>
            </a:avLst>
          </a:prstGeom>
          <a:solidFill>
            <a:srgbClr val="F8FAFB"/>
          </a:solidFill>
          <a:ln w="6350">
            <a:solidFill>
              <a:srgbClr val="D1D5DB"/>
            </a:solidFill>
            <a:prstDash val="solid"/>
          </a:ln>
          <a:effectLst>
            <a:outerShdw blurRad="50800" dist="12700" dir="5400000" algn="bl" rotWithShape="0">
              <a:srgbClr val="000000">
                <a:alpha val="8000"/>
              </a:srgbClr>
            </a:outerShdw>
          </a:effectLst>
        </p:spPr>
        <p:txBody>
          <a:bodyPr/>
          <a:lstStyle/>
          <a:p>
            <a:endParaRPr lang="en-US" sz="2400"/>
          </a:p>
        </p:txBody>
      </p:sp>
      <p:sp>
        <p:nvSpPr>
          <p:cNvPr id="23" name="Text 21"/>
          <p:cNvSpPr/>
          <p:nvPr/>
        </p:nvSpPr>
        <p:spPr>
          <a:xfrm>
            <a:off x="6559296" y="4191997"/>
            <a:ext cx="4937760" cy="304800"/>
          </a:xfrm>
          <a:prstGeom prst="rect">
            <a:avLst/>
          </a:prstGeom>
          <a:noFill/>
          <a:ln/>
        </p:spPr>
        <p:txBody>
          <a:bodyPr wrap="square" lIns="0" tIns="0" rIns="0" bIns="0" rtlCol="0" anchor="ctr"/>
          <a:lstStyle/>
          <a:p>
            <a:r>
              <a:rPr lang="en-US" sz="1600" b="1" dirty="0">
                <a:solidFill>
                  <a:srgbClr val="111827"/>
                </a:solidFill>
                <a:latin typeface="Calibri" pitchFamily="34" charset="0"/>
                <a:ea typeface="Calibri" pitchFamily="34" charset="-122"/>
                <a:cs typeface="Calibri" pitchFamily="34" charset="-120"/>
              </a:rPr>
              <a:t>No personal emails at ERCOT</a:t>
            </a:r>
            <a:endParaRPr lang="en-US" sz="1600" dirty="0"/>
          </a:p>
        </p:txBody>
      </p:sp>
      <p:sp>
        <p:nvSpPr>
          <p:cNvPr id="24" name="Text 22"/>
          <p:cNvSpPr/>
          <p:nvPr/>
        </p:nvSpPr>
        <p:spPr>
          <a:xfrm>
            <a:off x="6559296" y="4508989"/>
            <a:ext cx="4876800" cy="463296"/>
          </a:xfrm>
          <a:prstGeom prst="rect">
            <a:avLst/>
          </a:prstGeom>
          <a:noFill/>
          <a:ln/>
        </p:spPr>
        <p:txBody>
          <a:bodyPr wrap="square" lIns="0" tIns="0" rIns="0" bIns="0" rtlCol="0" anchor="ctr"/>
          <a:lstStyle/>
          <a:p>
            <a:r>
              <a:rPr lang="en-US" sz="1400" dirty="0">
                <a:solidFill>
                  <a:srgbClr val="6B7280"/>
                </a:solidFill>
                <a:latin typeface="Calibri" pitchFamily="34" charset="0"/>
                <a:ea typeface="Calibri" pitchFamily="34" charset="-122"/>
                <a:cs typeface="Calibri" pitchFamily="34" charset="-120"/>
              </a:rPr>
              <a:t>Individual addresses are never stored on the ERCOT side</a:t>
            </a:r>
            <a:endParaRPr lang="en-US" sz="1400" dirty="0"/>
          </a:p>
        </p:txBody>
      </p:sp>
      <p:sp>
        <p:nvSpPr>
          <p:cNvPr id="25" name="Shape 23"/>
          <p:cNvSpPr/>
          <p:nvPr/>
        </p:nvSpPr>
        <p:spPr>
          <a:xfrm>
            <a:off x="609600" y="5167357"/>
            <a:ext cx="10972800" cy="0"/>
          </a:xfrm>
          <a:prstGeom prst="line">
            <a:avLst/>
          </a:prstGeom>
          <a:noFill/>
          <a:ln w="6350">
            <a:solidFill>
              <a:srgbClr val="D1D5DB"/>
            </a:solidFill>
            <a:prstDash val="solid"/>
          </a:ln>
        </p:spPr>
        <p:txBody>
          <a:bodyPr/>
          <a:lstStyle/>
          <a:p>
            <a:endParaRPr lang="en-US" sz="2400"/>
          </a:p>
        </p:txBody>
      </p:sp>
      <p:sp>
        <p:nvSpPr>
          <p:cNvPr id="26" name="Text 24"/>
          <p:cNvSpPr/>
          <p:nvPr/>
        </p:nvSpPr>
        <p:spPr>
          <a:xfrm>
            <a:off x="609600" y="5264893"/>
            <a:ext cx="10972800" cy="268224"/>
          </a:xfrm>
          <a:prstGeom prst="rect">
            <a:avLst/>
          </a:prstGeom>
          <a:noFill/>
          <a:ln/>
        </p:spPr>
        <p:txBody>
          <a:bodyPr wrap="square" lIns="0" tIns="0" rIns="0" bIns="0" rtlCol="0" anchor="ctr"/>
          <a:lstStyle/>
          <a:p>
            <a:r>
              <a:rPr lang="en-US" sz="1200" b="1" kern="0" spc="133" dirty="0">
                <a:solidFill>
                  <a:srgbClr val="6B7280"/>
                </a:solidFill>
                <a:latin typeface="Calibri" pitchFamily="34" charset="0"/>
                <a:ea typeface="Calibri" pitchFamily="34" charset="-122"/>
                <a:cs typeface="Calibri" pitchFamily="34" charset="-120"/>
              </a:rPr>
              <a:t>NOTIFICATIONS SENT TO THIS ALIAS</a:t>
            </a:r>
            <a:endParaRPr lang="en-US" sz="1200" dirty="0"/>
          </a:p>
        </p:txBody>
      </p:sp>
      <p:sp>
        <p:nvSpPr>
          <p:cNvPr id="27" name="Shape 25"/>
          <p:cNvSpPr/>
          <p:nvPr/>
        </p:nvSpPr>
        <p:spPr>
          <a:xfrm>
            <a:off x="609600" y="5594077"/>
            <a:ext cx="5242560" cy="1158240"/>
          </a:xfrm>
          <a:prstGeom prst="roundRect">
            <a:avLst>
              <a:gd name="adj" fmla="val 8421"/>
            </a:avLst>
          </a:prstGeom>
          <a:solidFill>
            <a:srgbClr val="FEF2F2"/>
          </a:solidFill>
          <a:ln w="9525">
            <a:solidFill>
              <a:srgbClr val="FECACA"/>
            </a:solidFill>
            <a:prstDash val="solid"/>
          </a:ln>
        </p:spPr>
        <p:txBody>
          <a:bodyPr/>
          <a:lstStyle/>
          <a:p>
            <a:endParaRPr lang="en-US" sz="2400" dirty="0"/>
          </a:p>
        </p:txBody>
      </p:sp>
      <p:sp>
        <p:nvSpPr>
          <p:cNvPr id="28" name="Shape 26"/>
          <p:cNvSpPr/>
          <p:nvPr/>
        </p:nvSpPr>
        <p:spPr>
          <a:xfrm>
            <a:off x="792480" y="5752573"/>
            <a:ext cx="463296" cy="463296"/>
          </a:xfrm>
          <a:prstGeom prst="ellipse">
            <a:avLst/>
          </a:prstGeom>
          <a:solidFill>
            <a:srgbClr val="FCEBEB"/>
          </a:solidFill>
          <a:ln w="12700">
            <a:solidFill>
              <a:srgbClr val="FCEBEB"/>
            </a:solidFill>
            <a:prstDash val="solid"/>
          </a:ln>
        </p:spPr>
        <p:txBody>
          <a:bodyPr/>
          <a:lstStyle/>
          <a:p>
            <a:endParaRPr lang="en-US" sz="2400"/>
          </a:p>
        </p:txBody>
      </p:sp>
      <p:sp>
        <p:nvSpPr>
          <p:cNvPr id="29" name="Text 27"/>
          <p:cNvSpPr/>
          <p:nvPr/>
        </p:nvSpPr>
        <p:spPr>
          <a:xfrm>
            <a:off x="792480" y="5740381"/>
            <a:ext cx="463296" cy="463296"/>
          </a:xfrm>
          <a:prstGeom prst="rect">
            <a:avLst/>
          </a:prstGeom>
          <a:noFill/>
          <a:ln/>
        </p:spPr>
        <p:txBody>
          <a:bodyPr wrap="square" lIns="0" tIns="0" rIns="0" bIns="0" rtlCol="0" anchor="ctr"/>
          <a:lstStyle/>
          <a:p>
            <a:pPr algn="ctr"/>
            <a:r>
              <a:rPr lang="en-US" sz="1733" dirty="0">
                <a:solidFill>
                  <a:srgbClr val="A32D2D"/>
                </a:solidFill>
                <a:latin typeface="Calibri" pitchFamily="34" charset="0"/>
                <a:ea typeface="Calibri" pitchFamily="34" charset="-122"/>
                <a:cs typeface="Calibri" pitchFamily="34" charset="-120"/>
              </a:rPr>
              <a:t>✕</a:t>
            </a:r>
            <a:endParaRPr lang="en-US" sz="1733" dirty="0"/>
          </a:p>
        </p:txBody>
      </p:sp>
      <p:sp>
        <p:nvSpPr>
          <p:cNvPr id="30" name="Text 28"/>
          <p:cNvSpPr/>
          <p:nvPr/>
        </p:nvSpPr>
        <p:spPr>
          <a:xfrm>
            <a:off x="1341120" y="5655037"/>
            <a:ext cx="4267200" cy="304800"/>
          </a:xfrm>
          <a:prstGeom prst="rect">
            <a:avLst/>
          </a:prstGeom>
          <a:noFill/>
          <a:ln/>
        </p:spPr>
        <p:txBody>
          <a:bodyPr wrap="square" lIns="0" tIns="0" rIns="0" bIns="0" rtlCol="0" anchor="ctr"/>
          <a:lstStyle/>
          <a:p>
            <a:r>
              <a:rPr lang="en-US" sz="1600" b="1" dirty="0">
                <a:solidFill>
                  <a:srgbClr val="A32D2D"/>
                </a:solidFill>
                <a:latin typeface="Calibri" pitchFamily="34" charset="0"/>
                <a:ea typeface="Calibri" pitchFamily="34" charset="-122"/>
                <a:cs typeface="Calibri" pitchFamily="34" charset="-120"/>
              </a:rPr>
              <a:t>Rejected</a:t>
            </a:r>
            <a:endParaRPr lang="en-US" sz="1600" dirty="0"/>
          </a:p>
        </p:txBody>
      </p:sp>
      <p:sp>
        <p:nvSpPr>
          <p:cNvPr id="31" name="Text 29"/>
          <p:cNvSpPr/>
          <p:nvPr/>
        </p:nvSpPr>
        <p:spPr>
          <a:xfrm>
            <a:off x="1341120" y="5959837"/>
            <a:ext cx="4328160" cy="670560"/>
          </a:xfrm>
          <a:prstGeom prst="rect">
            <a:avLst/>
          </a:prstGeom>
          <a:noFill/>
          <a:ln/>
        </p:spPr>
        <p:txBody>
          <a:bodyPr wrap="square" lIns="0" tIns="0" rIns="0" bIns="0" rtlCol="0" anchor="ctr"/>
          <a:lstStyle/>
          <a:p>
            <a:r>
              <a:rPr lang="en-US" sz="1400" dirty="0">
                <a:solidFill>
                  <a:srgbClr val="6B7280"/>
                </a:solidFill>
                <a:latin typeface="Calibri" pitchFamily="34" charset="0"/>
                <a:ea typeface="Calibri" pitchFamily="34" charset="-122"/>
                <a:cs typeface="Calibri" pitchFamily="34" charset="-120"/>
              </a:rPr>
              <a:t>DPC rejected by ERCOT; rejection reason included in the notification</a:t>
            </a:r>
            <a:endParaRPr lang="en-US" sz="1400" dirty="0"/>
          </a:p>
        </p:txBody>
      </p:sp>
      <p:sp>
        <p:nvSpPr>
          <p:cNvPr id="32" name="Shape 30"/>
          <p:cNvSpPr/>
          <p:nvPr/>
        </p:nvSpPr>
        <p:spPr>
          <a:xfrm>
            <a:off x="6339840" y="5594077"/>
            <a:ext cx="5242560" cy="1158240"/>
          </a:xfrm>
          <a:prstGeom prst="roundRect">
            <a:avLst>
              <a:gd name="adj" fmla="val 8421"/>
            </a:avLst>
          </a:prstGeom>
          <a:solidFill>
            <a:srgbClr val="FFFBF5"/>
          </a:solidFill>
          <a:ln w="9525">
            <a:solidFill>
              <a:srgbClr val="FAC775"/>
            </a:solidFill>
            <a:prstDash val="solid"/>
          </a:ln>
        </p:spPr>
        <p:txBody>
          <a:bodyPr/>
          <a:lstStyle/>
          <a:p>
            <a:endParaRPr lang="en-US" sz="2400"/>
          </a:p>
        </p:txBody>
      </p:sp>
      <p:sp>
        <p:nvSpPr>
          <p:cNvPr id="33" name="Shape 31"/>
          <p:cNvSpPr/>
          <p:nvPr/>
        </p:nvSpPr>
        <p:spPr>
          <a:xfrm>
            <a:off x="6522720" y="5752573"/>
            <a:ext cx="463296" cy="463296"/>
          </a:xfrm>
          <a:prstGeom prst="ellipse">
            <a:avLst/>
          </a:prstGeom>
          <a:solidFill>
            <a:srgbClr val="FAEEDA"/>
          </a:solidFill>
          <a:ln w="12700">
            <a:solidFill>
              <a:srgbClr val="FAEEDA"/>
            </a:solidFill>
            <a:prstDash val="solid"/>
          </a:ln>
        </p:spPr>
        <p:txBody>
          <a:bodyPr/>
          <a:lstStyle/>
          <a:p>
            <a:endParaRPr lang="en-US" sz="2400"/>
          </a:p>
        </p:txBody>
      </p:sp>
      <p:sp>
        <p:nvSpPr>
          <p:cNvPr id="34" name="Text 32"/>
          <p:cNvSpPr/>
          <p:nvPr/>
        </p:nvSpPr>
        <p:spPr>
          <a:xfrm>
            <a:off x="6522720" y="5740381"/>
            <a:ext cx="463296" cy="463296"/>
          </a:xfrm>
          <a:prstGeom prst="rect">
            <a:avLst/>
          </a:prstGeom>
          <a:noFill/>
          <a:ln/>
        </p:spPr>
        <p:txBody>
          <a:bodyPr wrap="square" lIns="0" tIns="0" rIns="0" bIns="0" rtlCol="0" anchor="ctr"/>
          <a:lstStyle/>
          <a:p>
            <a:pPr algn="ctr"/>
            <a:r>
              <a:rPr lang="en-US" sz="1600" dirty="0">
                <a:solidFill>
                  <a:srgbClr val="854F0B"/>
                </a:solidFill>
                <a:latin typeface="Calibri" pitchFamily="34" charset="0"/>
                <a:ea typeface="Calibri" pitchFamily="34" charset="-122"/>
                <a:cs typeface="Calibri" pitchFamily="34" charset="-120"/>
              </a:rPr>
              <a:t>⏰</a:t>
            </a:r>
            <a:endParaRPr lang="en-US" sz="1600" dirty="0"/>
          </a:p>
        </p:txBody>
      </p:sp>
      <p:sp>
        <p:nvSpPr>
          <p:cNvPr id="35" name="Text 33"/>
          <p:cNvSpPr/>
          <p:nvPr/>
        </p:nvSpPr>
        <p:spPr>
          <a:xfrm>
            <a:off x="7071360" y="5655037"/>
            <a:ext cx="4328160" cy="304800"/>
          </a:xfrm>
          <a:prstGeom prst="rect">
            <a:avLst/>
          </a:prstGeom>
          <a:noFill/>
          <a:ln/>
        </p:spPr>
        <p:txBody>
          <a:bodyPr wrap="square" lIns="0" tIns="0" rIns="0" bIns="0" rtlCol="0" anchor="ctr"/>
          <a:lstStyle/>
          <a:p>
            <a:r>
              <a:rPr lang="en-US" sz="1600" b="1" dirty="0">
                <a:solidFill>
                  <a:srgbClr val="633806"/>
                </a:solidFill>
                <a:latin typeface="Calibri" pitchFamily="34" charset="0"/>
                <a:ea typeface="Calibri" pitchFamily="34" charset="-122"/>
                <a:cs typeface="Calibri" pitchFamily="34" charset="-120"/>
              </a:rPr>
              <a:t>Temporary DPC expiring</a:t>
            </a:r>
            <a:endParaRPr lang="en-US" sz="1600" dirty="0"/>
          </a:p>
        </p:txBody>
      </p:sp>
      <p:sp>
        <p:nvSpPr>
          <p:cNvPr id="36" name="Text 34"/>
          <p:cNvSpPr/>
          <p:nvPr/>
        </p:nvSpPr>
        <p:spPr>
          <a:xfrm>
            <a:off x="7071360" y="5959837"/>
            <a:ext cx="4328160" cy="670560"/>
          </a:xfrm>
          <a:prstGeom prst="rect">
            <a:avLst/>
          </a:prstGeom>
          <a:noFill/>
          <a:ln/>
        </p:spPr>
        <p:txBody>
          <a:bodyPr wrap="square" lIns="0" tIns="0" rIns="0" bIns="0" rtlCol="0" anchor="ctr"/>
          <a:lstStyle/>
          <a:p>
            <a:r>
              <a:rPr lang="en-US" sz="1400" dirty="0">
                <a:solidFill>
                  <a:srgbClr val="6B7280"/>
                </a:solidFill>
                <a:latin typeface="Calibri" pitchFamily="34" charset="0"/>
                <a:ea typeface="Calibri" pitchFamily="34" charset="-122"/>
                <a:cs typeface="Calibri" pitchFamily="34" charset="-120"/>
              </a:rPr>
              <a:t>Sent XX days/</a:t>
            </a:r>
            <a:r>
              <a:rPr lang="en-US" sz="1400" dirty="0" err="1">
                <a:solidFill>
                  <a:srgbClr val="6B7280"/>
                </a:solidFill>
                <a:latin typeface="Calibri" pitchFamily="34" charset="0"/>
                <a:ea typeface="Calibri" pitchFamily="34" charset="-122"/>
                <a:cs typeface="Calibri" pitchFamily="34" charset="-120"/>
              </a:rPr>
              <a:t>hrs</a:t>
            </a:r>
            <a:r>
              <a:rPr lang="en-US" sz="1400" dirty="0">
                <a:solidFill>
                  <a:srgbClr val="6B7280"/>
                </a:solidFill>
                <a:latin typeface="Calibri" pitchFamily="34" charset="0"/>
                <a:ea typeface="Calibri" pitchFamily="34" charset="-122"/>
                <a:cs typeface="Calibri" pitchFamily="34" charset="-120"/>
              </a:rPr>
              <a:t> before expiration (6hrs??);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58241-8130-0055-FBFC-9FA94126C5A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C60D62-56C5-C9B6-DD61-D51A39BDF836}"/>
              </a:ext>
            </a:extLst>
          </p:cNvPr>
          <p:cNvSpPr>
            <a:spLocks noGrp="1"/>
          </p:cNvSpPr>
          <p:nvPr>
            <p:ph type="sldNum" sz="quarter" idx="12"/>
          </p:nvPr>
        </p:nvSpPr>
        <p:spPr/>
        <p:txBody>
          <a:bodyPr/>
          <a:lstStyle/>
          <a:p>
            <a:fld id="{BCDE79FB-97BA-492B-8D57-F1373F9ADA95}" type="slidenum">
              <a:rPr lang="en-US" smtClean="0"/>
              <a:t>6</a:t>
            </a:fld>
            <a:endParaRPr lang="en-US" dirty="0"/>
          </a:p>
        </p:txBody>
      </p:sp>
      <p:sp>
        <p:nvSpPr>
          <p:cNvPr id="4" name="Title 3">
            <a:extLst>
              <a:ext uri="{FF2B5EF4-FFF2-40B4-BE49-F238E27FC236}">
                <a16:creationId xmlns:a16="http://schemas.microsoft.com/office/drawing/2014/main" id="{816533DE-C1A3-2DDB-9480-1B1465612138}"/>
              </a:ext>
            </a:extLst>
          </p:cNvPr>
          <p:cNvSpPr>
            <a:spLocks noGrp="1"/>
          </p:cNvSpPr>
          <p:nvPr>
            <p:ph type="title"/>
          </p:nvPr>
        </p:nvSpPr>
        <p:spPr>
          <a:xfrm>
            <a:off x="1257300" y="457200"/>
            <a:ext cx="10401300" cy="609600"/>
          </a:xfrm>
        </p:spPr>
        <p:txBody>
          <a:bodyPr/>
          <a:lstStyle/>
          <a:p>
            <a:r>
              <a:rPr lang="en-US" dirty="0"/>
              <a:t>DPC Dashboard Access  </a:t>
            </a:r>
            <a:endParaRPr lang="en-US" dirty="0">
              <a:highlight>
                <a:srgbClr val="FFFF00"/>
              </a:highlight>
            </a:endParaRPr>
          </a:p>
        </p:txBody>
      </p:sp>
      <p:sp>
        <p:nvSpPr>
          <p:cNvPr id="5" name="Text Placeholder 4">
            <a:extLst>
              <a:ext uri="{FF2B5EF4-FFF2-40B4-BE49-F238E27FC236}">
                <a16:creationId xmlns:a16="http://schemas.microsoft.com/office/drawing/2014/main" id="{7F7DAB21-83FC-CE8D-4BD8-4961710AED40}"/>
              </a:ext>
            </a:extLst>
          </p:cNvPr>
          <p:cNvSpPr>
            <a:spLocks noGrp="1"/>
          </p:cNvSpPr>
          <p:nvPr>
            <p:ph type="body" sz="quarter" idx="16"/>
          </p:nvPr>
        </p:nvSpPr>
        <p:spPr>
          <a:xfrm>
            <a:off x="495300" y="1168400"/>
            <a:ext cx="11163300" cy="5187950"/>
          </a:xfrm>
        </p:spPr>
        <p:txBody>
          <a:bodyPr/>
          <a:lstStyle/>
          <a:p>
            <a:pPr marL="285750" indent="-285750">
              <a:buFont typeface="Arial" panose="020B0604020202020204" pitchFamily="34" charset="0"/>
              <a:buChar char="•"/>
            </a:pPr>
            <a:r>
              <a:rPr lang="en-US" dirty="0">
                <a:cs typeface="Calibri" panose="020F0502020204030204" pitchFamily="34" charset="0"/>
              </a:rPr>
              <a:t>Access control</a:t>
            </a:r>
            <a:endParaRPr lang="en-US" sz="1400" dirty="0">
              <a:cs typeface="Calibri" panose="020F0502020204030204" pitchFamily="34" charset="0"/>
            </a:endParaRPr>
          </a:p>
          <a:p>
            <a:pPr lvl="1">
              <a:lnSpc>
                <a:spcPct val="150000"/>
              </a:lnSpc>
            </a:pPr>
            <a:r>
              <a:rPr lang="en-US" dirty="0">
                <a:cs typeface="Calibri" panose="020F0502020204030204" pitchFamily="34" charset="0"/>
              </a:rPr>
              <a:t>Application access will be granted via digital certificates </a:t>
            </a:r>
          </a:p>
          <a:p>
            <a:pPr lvl="1">
              <a:lnSpc>
                <a:spcPct val="150000"/>
              </a:lnSpc>
            </a:pPr>
            <a:r>
              <a:rPr lang="en-US" dirty="0">
                <a:cs typeface="Calibri" panose="020F0502020204030204" pitchFamily="34" charset="0"/>
              </a:rPr>
              <a:t>New roles must be added to the certificate for authorization </a:t>
            </a:r>
            <a:endParaRPr lang="en-US" sz="1200" dirty="0">
              <a:cs typeface="Calibri" panose="020F0502020204030204" pitchFamily="34" charset="0"/>
            </a:endParaRPr>
          </a:p>
          <a:p>
            <a:pPr lvl="2">
              <a:lnSpc>
                <a:spcPct val="150000"/>
              </a:lnSpc>
              <a:buFont typeface="Arial" panose="020B0604020202020204" pitchFamily="34" charset="0"/>
              <a:buChar char="•"/>
            </a:pPr>
            <a:r>
              <a:rPr lang="en-US" sz="1200" b="1" dirty="0">
                <a:highlight>
                  <a:srgbClr val="FFFF00"/>
                </a:highlight>
                <a:cs typeface="Calibri" panose="020F0502020204030204" pitchFamily="34" charset="0"/>
              </a:rPr>
              <a:t>Operator (DPC_M_OPERATOR)</a:t>
            </a:r>
          </a:p>
          <a:p>
            <a:pPr lvl="2">
              <a:lnSpc>
                <a:spcPct val="150000"/>
              </a:lnSpc>
              <a:buFont typeface="Arial" panose="020B0604020202020204" pitchFamily="34" charset="0"/>
              <a:buChar char="•"/>
            </a:pPr>
            <a:r>
              <a:rPr lang="en-US" sz="1200" b="1" dirty="0" err="1">
                <a:cs typeface="Calibri" panose="020F0502020204030204" pitchFamily="34" charset="0"/>
              </a:rPr>
              <a:t>ReadOnly</a:t>
            </a:r>
            <a:r>
              <a:rPr lang="en-US" sz="1200" b="1" dirty="0">
                <a:cs typeface="Calibri" panose="020F0502020204030204" pitchFamily="34" charset="0"/>
              </a:rPr>
              <a:t> (DPC_M_VIEW)</a:t>
            </a:r>
          </a:p>
          <a:p>
            <a:pPr lvl="2">
              <a:lnSpc>
                <a:spcPct val="150000"/>
              </a:lnSpc>
              <a:buFont typeface="Arial" panose="020B0604020202020204" pitchFamily="34" charset="0"/>
              <a:buChar char="•"/>
            </a:pPr>
            <a:r>
              <a:rPr lang="en-US" sz="1200" b="1" dirty="0">
                <a:cs typeface="Calibri" panose="020F0502020204030204" pitchFamily="34" charset="0"/>
              </a:rPr>
              <a:t>Effective for MOTE from 07/13/2026</a:t>
            </a:r>
          </a:p>
          <a:p>
            <a:pPr lvl="2">
              <a:lnSpc>
                <a:spcPct val="150000"/>
              </a:lnSpc>
              <a:buFont typeface="Arial" panose="020B0604020202020204" pitchFamily="34" charset="0"/>
              <a:buChar char="•"/>
            </a:pPr>
            <a:r>
              <a:rPr lang="en-US" sz="1200" b="1" dirty="0">
                <a:cs typeface="Calibri" panose="020F0502020204030204" pitchFamily="34" charset="0"/>
              </a:rPr>
              <a:t>Effective for PROD  from 08/28/2026</a:t>
            </a:r>
          </a:p>
          <a:p>
            <a:pPr lvl="1">
              <a:lnSpc>
                <a:spcPct val="150000"/>
              </a:lnSpc>
            </a:pPr>
            <a:r>
              <a:rPr lang="en-US" dirty="0">
                <a:highlight>
                  <a:srgbClr val="FFFF00"/>
                </a:highlight>
                <a:cs typeface="Calibri" panose="020F0502020204030204" pitchFamily="34" charset="0"/>
              </a:rPr>
              <a:t>How do I know if I have role in my certificate</a:t>
            </a:r>
          </a:p>
          <a:p>
            <a:pPr marL="365760" lvl="1" indent="0">
              <a:lnSpc>
                <a:spcPct val="150000"/>
              </a:lnSpc>
              <a:buNone/>
            </a:pPr>
            <a:r>
              <a:rPr lang="en-US" dirty="0">
                <a:highlight>
                  <a:srgbClr val="FFFF00"/>
                </a:highlight>
                <a:cs typeface="Calibri" panose="020F0502020204030204" pitchFamily="34" charset="0"/>
              </a:rPr>
              <a:t>This is for PROD - https://mis.ercot.com/secure/profile</a:t>
            </a:r>
          </a:p>
          <a:p>
            <a:pPr lvl="1">
              <a:lnSpc>
                <a:spcPct val="150000"/>
              </a:lnSpc>
            </a:pPr>
            <a:r>
              <a:rPr lang="en-US" dirty="0">
                <a:cs typeface="Calibri" panose="020F0502020204030204" pitchFamily="34" charset="0"/>
              </a:rPr>
              <a:t>Link will be available from current OSUI page (This feature will be available from September)</a:t>
            </a:r>
            <a:br>
              <a:rPr lang="en-US" dirty="0">
                <a:cs typeface="Calibri" panose="020F0502020204030204" pitchFamily="34" charset="0"/>
              </a:rPr>
            </a:br>
            <a:br>
              <a:rPr lang="en-US" dirty="0">
                <a:cs typeface="Calibri" panose="020F0502020204030204" pitchFamily="34" charset="0"/>
              </a:rPr>
            </a:br>
            <a:endParaRPr lang="en-US" sz="1200" dirty="0">
              <a:cs typeface="Calibri" panose="020F0502020204030204" pitchFamily="34" charset="0"/>
            </a:endParaRPr>
          </a:p>
          <a:p>
            <a:endParaRPr lang="en-US" dirty="0"/>
          </a:p>
        </p:txBody>
      </p:sp>
      <p:pic>
        <p:nvPicPr>
          <p:cNvPr id="6" name="Picture 5">
            <a:extLst>
              <a:ext uri="{FF2B5EF4-FFF2-40B4-BE49-F238E27FC236}">
                <a16:creationId xmlns:a16="http://schemas.microsoft.com/office/drawing/2014/main" id="{DA49AFF6-5CA2-F1B7-D4B6-9F8921EBC57B}"/>
              </a:ext>
            </a:extLst>
          </p:cNvPr>
          <p:cNvPicPr>
            <a:picLocks noChangeAspect="1"/>
          </p:cNvPicPr>
          <p:nvPr/>
        </p:nvPicPr>
        <p:blipFill>
          <a:blip r:embed="rId2"/>
          <a:stretch>
            <a:fillRect/>
          </a:stretch>
        </p:blipFill>
        <p:spPr>
          <a:xfrm>
            <a:off x="675118" y="5466183"/>
            <a:ext cx="10383140" cy="1159929"/>
          </a:xfrm>
          <a:prstGeom prst="rect">
            <a:avLst/>
          </a:prstGeom>
        </p:spPr>
      </p:pic>
      <p:pic>
        <p:nvPicPr>
          <p:cNvPr id="7" name="Picture 6">
            <a:extLst>
              <a:ext uri="{FF2B5EF4-FFF2-40B4-BE49-F238E27FC236}">
                <a16:creationId xmlns:a16="http://schemas.microsoft.com/office/drawing/2014/main" id="{63BDB5DA-9195-46E7-07AD-24BC2513DE0B}"/>
              </a:ext>
            </a:extLst>
          </p:cNvPr>
          <p:cNvPicPr>
            <a:picLocks noChangeAspect="1"/>
          </p:cNvPicPr>
          <p:nvPr/>
        </p:nvPicPr>
        <p:blipFill>
          <a:blip r:embed="rId3"/>
          <a:stretch>
            <a:fillRect/>
          </a:stretch>
        </p:blipFill>
        <p:spPr>
          <a:xfrm>
            <a:off x="5866688" y="1285316"/>
            <a:ext cx="6216998" cy="2753378"/>
          </a:xfrm>
          <a:prstGeom prst="rect">
            <a:avLst/>
          </a:prstGeom>
        </p:spPr>
      </p:pic>
      <p:cxnSp>
        <p:nvCxnSpPr>
          <p:cNvPr id="10" name="Straight Arrow Connector 9">
            <a:extLst>
              <a:ext uri="{FF2B5EF4-FFF2-40B4-BE49-F238E27FC236}">
                <a16:creationId xmlns:a16="http://schemas.microsoft.com/office/drawing/2014/main" id="{CFFAB9EA-B3A2-6C52-E449-6DCA205F55D7}"/>
              </a:ext>
            </a:extLst>
          </p:cNvPr>
          <p:cNvCxnSpPr>
            <a:endCxn id="7" idx="1"/>
          </p:cNvCxnSpPr>
          <p:nvPr/>
        </p:nvCxnSpPr>
        <p:spPr>
          <a:xfrm flipV="1">
            <a:off x="4514335" y="2662005"/>
            <a:ext cx="1352353" cy="11850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3040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A432A-A91B-0F01-2FD1-A25A4691C2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F68A7F-DF61-1907-B418-41159C1D9009}"/>
              </a:ext>
            </a:extLst>
          </p:cNvPr>
          <p:cNvSpPr>
            <a:spLocks noGrp="1"/>
          </p:cNvSpPr>
          <p:nvPr>
            <p:ph type="title"/>
          </p:nvPr>
        </p:nvSpPr>
        <p:spPr/>
        <p:txBody>
          <a:bodyPr/>
          <a:lstStyle/>
          <a:p>
            <a:r>
              <a:rPr lang="en-US" sz="2400" dirty="0"/>
              <a:t>New DPC Tool – High Level Implementation Details</a:t>
            </a:r>
            <a:br>
              <a:rPr lang="en-US" dirty="0">
                <a:solidFill>
                  <a:srgbClr val="003865"/>
                </a:solidFill>
              </a:rPr>
            </a:br>
            <a:r>
              <a:rPr lang="en-US" dirty="0"/>
              <a:t> </a:t>
            </a:r>
          </a:p>
        </p:txBody>
      </p:sp>
      <p:sp>
        <p:nvSpPr>
          <p:cNvPr id="4" name="Slide Number Placeholder 3">
            <a:extLst>
              <a:ext uri="{FF2B5EF4-FFF2-40B4-BE49-F238E27FC236}">
                <a16:creationId xmlns:a16="http://schemas.microsoft.com/office/drawing/2014/main" id="{4CF63886-8EEB-1619-2679-0583A41BB095}"/>
              </a:ext>
            </a:extLst>
          </p:cNvPr>
          <p:cNvSpPr>
            <a:spLocks noGrp="1"/>
          </p:cNvSpPr>
          <p:nvPr>
            <p:ph type="sldNum" sz="quarter" idx="4"/>
          </p:nvPr>
        </p:nvSpPr>
        <p:spPr/>
        <p:txBody>
          <a:bodyPr/>
          <a:lstStyle/>
          <a:p>
            <a:fld id="{1D93BD3E-1E9A-4970-A6F7-E7AC52762E0C}" type="slidenum">
              <a:rPr lang="en-US">
                <a:solidFill>
                  <a:prstClr val="black">
                    <a:tint val="75000"/>
                  </a:prstClr>
                </a:solidFill>
                <a:latin typeface="Arial" panose="020B0604020202020204"/>
              </a:rPr>
              <a:pPr/>
              <a:t>7</a:t>
            </a:fld>
            <a:endParaRPr lang="en-US">
              <a:solidFill>
                <a:prstClr val="black">
                  <a:tint val="75000"/>
                </a:prstClr>
              </a:solidFill>
              <a:latin typeface="Arial" panose="020B0604020202020204"/>
            </a:endParaRPr>
          </a:p>
        </p:txBody>
      </p:sp>
      <p:sp>
        <p:nvSpPr>
          <p:cNvPr id="17" name="Content Placeholder 2">
            <a:extLst>
              <a:ext uri="{FF2B5EF4-FFF2-40B4-BE49-F238E27FC236}">
                <a16:creationId xmlns:a16="http://schemas.microsoft.com/office/drawing/2014/main" id="{CDC9C434-0B4F-4CC1-BD8C-B678F6937816}"/>
              </a:ext>
            </a:extLst>
          </p:cNvPr>
          <p:cNvSpPr txBox="1">
            <a:spLocks/>
          </p:cNvSpPr>
          <p:nvPr/>
        </p:nvSpPr>
        <p:spPr>
          <a:xfrm>
            <a:off x="-89745" y="885912"/>
            <a:ext cx="10895888" cy="395477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6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2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1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endParaRPr lang="en-US" sz="14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DPC Tool support following DPC Types</a:t>
            </a:r>
          </a:p>
          <a:p>
            <a:pPr lvl="2">
              <a:buFont typeface="Courier New" panose="02070309020205020404" pitchFamily="49" charset="0"/>
              <a:buChar char="o"/>
            </a:pPr>
            <a:r>
              <a:rPr lang="en-US" sz="1400" dirty="0">
                <a:solidFill>
                  <a:srgbClr val="003865"/>
                </a:solidFill>
              </a:rPr>
              <a:t>Update Static Line / Transformers Ratings</a:t>
            </a:r>
          </a:p>
          <a:p>
            <a:pPr lvl="2">
              <a:buFont typeface="Courier New" panose="02070309020205020404" pitchFamily="49" charset="0"/>
              <a:buChar char="o"/>
            </a:pPr>
            <a:r>
              <a:rPr lang="en-US" sz="1400" dirty="0">
                <a:solidFill>
                  <a:srgbClr val="003865"/>
                </a:solidFill>
              </a:rPr>
              <a:t>Enabling and Disabling of Contingencies</a:t>
            </a:r>
          </a:p>
          <a:p>
            <a:pPr lvl="2">
              <a:buFont typeface="Courier New" panose="02070309020205020404" pitchFamily="49" charset="0"/>
              <a:buChar char="o"/>
            </a:pPr>
            <a:endParaRPr lang="en-US" sz="1400" dirty="0">
              <a:solidFill>
                <a:srgbClr val="003865"/>
              </a:solidFill>
            </a:endParaRPr>
          </a:p>
          <a:p>
            <a:pPr lvl="1">
              <a:buFont typeface="Arial" panose="020B0604020202020204" pitchFamily="34" charset="0"/>
              <a:buChar char="•"/>
            </a:pPr>
            <a:r>
              <a:rPr lang="en-US" sz="1600" dirty="0">
                <a:solidFill>
                  <a:srgbClr val="003865"/>
                </a:solidFill>
              </a:rPr>
              <a:t>DPC Tool Data Flows:</a:t>
            </a:r>
          </a:p>
          <a:p>
            <a:pPr lvl="1">
              <a:buFont typeface="Arial" panose="020B0604020202020204" pitchFamily="34" charset="0"/>
              <a:buChar char="•"/>
            </a:pPr>
            <a:endParaRPr lang="en-US" sz="1400" dirty="0">
              <a:solidFill>
                <a:srgbClr val="003865"/>
              </a:solidFill>
              <a:latin typeface="Arial" panose="020B0604020202020204"/>
            </a:endParaRPr>
          </a:p>
          <a:p>
            <a:pPr marL="457200" lvl="1" indent="0">
              <a:buNone/>
            </a:pPr>
            <a:r>
              <a:rPr lang="en-US" sz="1400" dirty="0">
                <a:solidFill>
                  <a:srgbClr val="003865"/>
                </a:solidFill>
                <a:latin typeface="Arial" panose="020B0604020202020204"/>
              </a:rPr>
              <a:t> </a:t>
            </a:r>
          </a:p>
          <a:p>
            <a:pPr marL="457200" lvl="1" indent="0">
              <a:buNone/>
            </a:pPr>
            <a:endParaRPr lang="en-US" sz="1400" dirty="0">
              <a:solidFill>
                <a:srgbClr val="003865"/>
              </a:solidFill>
              <a:latin typeface="Arial" panose="020B0604020202020204"/>
            </a:endParaRPr>
          </a:p>
        </p:txBody>
      </p:sp>
      <p:sp>
        <p:nvSpPr>
          <p:cNvPr id="13" name="Rectangle 12">
            <a:extLst>
              <a:ext uri="{FF2B5EF4-FFF2-40B4-BE49-F238E27FC236}">
                <a16:creationId xmlns:a16="http://schemas.microsoft.com/office/drawing/2014/main" id="{9F9D5D1F-9D88-F445-B213-8A3779A9D588}"/>
              </a:ext>
            </a:extLst>
          </p:cNvPr>
          <p:cNvSpPr/>
          <p:nvPr/>
        </p:nvSpPr>
        <p:spPr>
          <a:xfrm>
            <a:off x="1761168" y="4244567"/>
            <a:ext cx="990600" cy="762000"/>
          </a:xfrm>
          <a:prstGeom prst="rect">
            <a:avLst/>
          </a:prstGeom>
          <a:solidFill>
            <a:schemeClr val="accent4">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prstClr val="black"/>
                </a:solidFill>
                <a:latin typeface="Arial" panose="020B0604020202020204"/>
              </a:rPr>
              <a:t>MPs</a:t>
            </a:r>
          </a:p>
          <a:p>
            <a:pPr algn="ctr"/>
            <a:endParaRPr lang="en-US" sz="800" dirty="0">
              <a:solidFill>
                <a:prstClr val="black"/>
              </a:solidFill>
              <a:latin typeface="Arial" panose="020B0604020202020204"/>
            </a:endParaRPr>
          </a:p>
        </p:txBody>
      </p:sp>
      <p:sp>
        <p:nvSpPr>
          <p:cNvPr id="14" name="Rectangle 13">
            <a:extLst>
              <a:ext uri="{FF2B5EF4-FFF2-40B4-BE49-F238E27FC236}">
                <a16:creationId xmlns:a16="http://schemas.microsoft.com/office/drawing/2014/main" id="{FE451B94-6489-7E5E-25C5-08E5C313571E}"/>
              </a:ext>
            </a:extLst>
          </p:cNvPr>
          <p:cNvSpPr/>
          <p:nvPr/>
        </p:nvSpPr>
        <p:spPr>
          <a:xfrm>
            <a:off x="4321264" y="4266541"/>
            <a:ext cx="1269809" cy="1012358"/>
          </a:xfrm>
          <a:prstGeom prst="rect">
            <a:avLst/>
          </a:prstGeom>
          <a:solidFill>
            <a:schemeClr val="accent4">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prstClr val="black"/>
                </a:solidFill>
                <a:latin typeface="Arial" panose="020B0604020202020204"/>
              </a:rPr>
              <a:t>DPC Tool</a:t>
            </a:r>
            <a:br>
              <a:rPr lang="en-US" sz="1200" b="1" dirty="0">
                <a:solidFill>
                  <a:prstClr val="black"/>
                </a:solidFill>
                <a:latin typeface="Arial" panose="020B0604020202020204"/>
              </a:rPr>
            </a:br>
            <a:endParaRPr lang="en-US" sz="1200" b="1" dirty="0">
              <a:solidFill>
                <a:prstClr val="black"/>
              </a:solidFill>
              <a:latin typeface="Arial" panose="020B0604020202020204"/>
            </a:endParaRPr>
          </a:p>
        </p:txBody>
      </p:sp>
      <p:sp>
        <p:nvSpPr>
          <p:cNvPr id="15" name="Rectangle 14">
            <a:extLst>
              <a:ext uri="{FF2B5EF4-FFF2-40B4-BE49-F238E27FC236}">
                <a16:creationId xmlns:a16="http://schemas.microsoft.com/office/drawing/2014/main" id="{F5292FF3-07F4-189D-6A08-118563930ACB}"/>
              </a:ext>
            </a:extLst>
          </p:cNvPr>
          <p:cNvSpPr/>
          <p:nvPr/>
        </p:nvSpPr>
        <p:spPr>
          <a:xfrm>
            <a:off x="7341090" y="4254917"/>
            <a:ext cx="1214035" cy="762000"/>
          </a:xfrm>
          <a:prstGeom prst="rect">
            <a:avLst/>
          </a:prstGeom>
          <a:solidFill>
            <a:schemeClr val="accent4">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prstClr val="black"/>
                </a:solidFill>
                <a:latin typeface="Arial" panose="020B0604020202020204"/>
              </a:rPr>
              <a:t>EMS/MMS</a:t>
            </a:r>
          </a:p>
        </p:txBody>
      </p:sp>
      <p:sp>
        <p:nvSpPr>
          <p:cNvPr id="16" name="Arrow: Right 15">
            <a:extLst>
              <a:ext uri="{FF2B5EF4-FFF2-40B4-BE49-F238E27FC236}">
                <a16:creationId xmlns:a16="http://schemas.microsoft.com/office/drawing/2014/main" id="{8FE0CCE0-7290-66CA-98B5-390A379C664C}"/>
              </a:ext>
            </a:extLst>
          </p:cNvPr>
          <p:cNvSpPr/>
          <p:nvPr/>
        </p:nvSpPr>
        <p:spPr>
          <a:xfrm flipV="1">
            <a:off x="2751769" y="4525623"/>
            <a:ext cx="1554644"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panose="020B0604020202020204"/>
            </a:endParaRPr>
          </a:p>
        </p:txBody>
      </p:sp>
      <p:sp>
        <p:nvSpPr>
          <p:cNvPr id="18" name="Arrow: Right 17">
            <a:extLst>
              <a:ext uri="{FF2B5EF4-FFF2-40B4-BE49-F238E27FC236}">
                <a16:creationId xmlns:a16="http://schemas.microsoft.com/office/drawing/2014/main" id="{9C205B02-2641-1262-F815-0220626A2980}"/>
              </a:ext>
            </a:extLst>
          </p:cNvPr>
          <p:cNvSpPr/>
          <p:nvPr/>
        </p:nvSpPr>
        <p:spPr>
          <a:xfrm>
            <a:off x="5588490" y="4594201"/>
            <a:ext cx="357104"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panose="020B0604020202020204"/>
            </a:endParaRPr>
          </a:p>
        </p:txBody>
      </p:sp>
      <p:sp>
        <p:nvSpPr>
          <p:cNvPr id="19" name="Rectangle 18">
            <a:extLst>
              <a:ext uri="{FF2B5EF4-FFF2-40B4-BE49-F238E27FC236}">
                <a16:creationId xmlns:a16="http://schemas.microsoft.com/office/drawing/2014/main" id="{D718DA38-3F54-DDD6-319F-2AA36F4D7B67}"/>
              </a:ext>
            </a:extLst>
          </p:cNvPr>
          <p:cNvSpPr/>
          <p:nvPr/>
        </p:nvSpPr>
        <p:spPr>
          <a:xfrm>
            <a:off x="5935264" y="4244567"/>
            <a:ext cx="1061635" cy="1012358"/>
          </a:xfrm>
          <a:prstGeom prst="rect">
            <a:avLst/>
          </a:prstGeom>
          <a:solidFill>
            <a:schemeClr val="accent4">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prstClr val="black"/>
                </a:solidFill>
                <a:latin typeface="Arial" panose="020B0604020202020204"/>
              </a:rPr>
              <a:t>ERCOT Review &amp; Approval (DPC Dashboard)</a:t>
            </a:r>
          </a:p>
        </p:txBody>
      </p:sp>
      <p:sp>
        <p:nvSpPr>
          <p:cNvPr id="20" name="Arrow: Right 19">
            <a:extLst>
              <a:ext uri="{FF2B5EF4-FFF2-40B4-BE49-F238E27FC236}">
                <a16:creationId xmlns:a16="http://schemas.microsoft.com/office/drawing/2014/main" id="{6E021172-7801-F96B-7DC6-67FCB5DB5FFF}"/>
              </a:ext>
            </a:extLst>
          </p:cNvPr>
          <p:cNvSpPr/>
          <p:nvPr/>
        </p:nvSpPr>
        <p:spPr>
          <a:xfrm>
            <a:off x="7036290" y="4571342"/>
            <a:ext cx="289948"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panose="020B0604020202020204"/>
            </a:endParaRPr>
          </a:p>
        </p:txBody>
      </p:sp>
      <p:sp>
        <p:nvSpPr>
          <p:cNvPr id="3" name="Arrow: Right 2">
            <a:extLst>
              <a:ext uri="{FF2B5EF4-FFF2-40B4-BE49-F238E27FC236}">
                <a16:creationId xmlns:a16="http://schemas.microsoft.com/office/drawing/2014/main" id="{F636D112-23B5-836B-F8EF-C1C711F3FB73}"/>
              </a:ext>
            </a:extLst>
          </p:cNvPr>
          <p:cNvSpPr/>
          <p:nvPr/>
        </p:nvSpPr>
        <p:spPr>
          <a:xfrm flipV="1">
            <a:off x="2223654" y="3492938"/>
            <a:ext cx="2082758"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panose="020B0604020202020204"/>
            </a:endParaRPr>
          </a:p>
        </p:txBody>
      </p:sp>
      <p:sp>
        <p:nvSpPr>
          <p:cNvPr id="5" name="TextBox 4">
            <a:extLst>
              <a:ext uri="{FF2B5EF4-FFF2-40B4-BE49-F238E27FC236}">
                <a16:creationId xmlns:a16="http://schemas.microsoft.com/office/drawing/2014/main" id="{EF39E70D-1194-9D03-07E0-092D9CBD232C}"/>
              </a:ext>
            </a:extLst>
          </p:cNvPr>
          <p:cNvSpPr txBox="1"/>
          <p:nvPr/>
        </p:nvSpPr>
        <p:spPr>
          <a:xfrm>
            <a:off x="2932021" y="4594202"/>
            <a:ext cx="1374391" cy="276999"/>
          </a:xfrm>
          <a:prstGeom prst="rect">
            <a:avLst/>
          </a:prstGeom>
          <a:noFill/>
        </p:spPr>
        <p:txBody>
          <a:bodyPr wrap="square" rtlCol="0">
            <a:spAutoFit/>
          </a:bodyPr>
          <a:lstStyle/>
          <a:p>
            <a:r>
              <a:rPr lang="en-US" sz="1200" dirty="0"/>
              <a:t>Temporary DPCs</a:t>
            </a:r>
          </a:p>
        </p:txBody>
      </p:sp>
      <p:sp>
        <p:nvSpPr>
          <p:cNvPr id="6" name="Rectangle 5">
            <a:extLst>
              <a:ext uri="{FF2B5EF4-FFF2-40B4-BE49-F238E27FC236}">
                <a16:creationId xmlns:a16="http://schemas.microsoft.com/office/drawing/2014/main" id="{BAC2AC3D-920F-3379-ED46-7CF9A3DE47D8}"/>
              </a:ext>
            </a:extLst>
          </p:cNvPr>
          <p:cNvSpPr/>
          <p:nvPr/>
        </p:nvSpPr>
        <p:spPr>
          <a:xfrm>
            <a:off x="4341402" y="3008721"/>
            <a:ext cx="1120061" cy="840558"/>
          </a:xfrm>
          <a:prstGeom prst="rect">
            <a:avLst/>
          </a:prstGeom>
          <a:solidFill>
            <a:schemeClr val="accent4">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prstClr val="black"/>
                </a:solidFill>
                <a:latin typeface="Arial" panose="020B0604020202020204"/>
              </a:rPr>
              <a:t>NMMS Mage</a:t>
            </a:r>
            <a:br>
              <a:rPr lang="en-US" sz="1200" b="1" dirty="0">
                <a:solidFill>
                  <a:prstClr val="black"/>
                </a:solidFill>
                <a:latin typeface="Arial" panose="020B0604020202020204"/>
              </a:rPr>
            </a:br>
            <a:r>
              <a:rPr lang="en-US" sz="1200" b="1" dirty="0">
                <a:solidFill>
                  <a:prstClr val="black"/>
                </a:solidFill>
                <a:latin typeface="Arial" panose="020B0604020202020204"/>
              </a:rPr>
              <a:t>(Network Model)</a:t>
            </a:r>
          </a:p>
        </p:txBody>
      </p:sp>
      <p:sp>
        <p:nvSpPr>
          <p:cNvPr id="21" name="TextBox 20">
            <a:extLst>
              <a:ext uri="{FF2B5EF4-FFF2-40B4-BE49-F238E27FC236}">
                <a16:creationId xmlns:a16="http://schemas.microsoft.com/office/drawing/2014/main" id="{DF1A1E76-39A1-BD0C-A036-30BB3E0567D9}"/>
              </a:ext>
            </a:extLst>
          </p:cNvPr>
          <p:cNvSpPr txBox="1"/>
          <p:nvPr/>
        </p:nvSpPr>
        <p:spPr>
          <a:xfrm>
            <a:off x="2623552" y="3587007"/>
            <a:ext cx="1523352" cy="276999"/>
          </a:xfrm>
          <a:prstGeom prst="rect">
            <a:avLst/>
          </a:prstGeom>
          <a:noFill/>
        </p:spPr>
        <p:txBody>
          <a:bodyPr wrap="square" rtlCol="0">
            <a:spAutoFit/>
          </a:bodyPr>
          <a:lstStyle/>
          <a:p>
            <a:r>
              <a:rPr lang="en-US" sz="1200" dirty="0"/>
              <a:t>Permanent DPCs</a:t>
            </a:r>
          </a:p>
        </p:txBody>
      </p:sp>
      <p:cxnSp>
        <p:nvCxnSpPr>
          <p:cNvPr id="28" name="Connector: Elbow 27">
            <a:extLst>
              <a:ext uri="{FF2B5EF4-FFF2-40B4-BE49-F238E27FC236}">
                <a16:creationId xmlns:a16="http://schemas.microsoft.com/office/drawing/2014/main" id="{18CCAABD-9695-7C65-9C60-F834FBB96A87}"/>
              </a:ext>
            </a:extLst>
          </p:cNvPr>
          <p:cNvCxnSpPr>
            <a:cxnSpLocks/>
            <a:stCxn id="35" idx="3"/>
          </p:cNvCxnSpPr>
          <p:nvPr/>
        </p:nvCxnSpPr>
        <p:spPr>
          <a:xfrm flipV="1">
            <a:off x="5630055" y="5029929"/>
            <a:ext cx="2384919" cy="801765"/>
          </a:xfrm>
          <a:prstGeom prst="bentConnector3">
            <a:avLst>
              <a:gd name="adj1" fmla="val 98798"/>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Arrow: Right 28">
            <a:extLst>
              <a:ext uri="{FF2B5EF4-FFF2-40B4-BE49-F238E27FC236}">
                <a16:creationId xmlns:a16="http://schemas.microsoft.com/office/drawing/2014/main" id="{2EDD25E3-0A11-770A-4F53-318FA6D5F38C}"/>
              </a:ext>
            </a:extLst>
          </p:cNvPr>
          <p:cNvSpPr/>
          <p:nvPr/>
        </p:nvSpPr>
        <p:spPr>
          <a:xfrm>
            <a:off x="5484322" y="3477871"/>
            <a:ext cx="887382"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panose="020B0604020202020204"/>
            </a:endParaRPr>
          </a:p>
        </p:txBody>
      </p:sp>
      <p:sp>
        <p:nvSpPr>
          <p:cNvPr id="30" name="Arrow: Down 29">
            <a:extLst>
              <a:ext uri="{FF2B5EF4-FFF2-40B4-BE49-F238E27FC236}">
                <a16:creationId xmlns:a16="http://schemas.microsoft.com/office/drawing/2014/main" id="{13984772-D38C-8478-DEC5-6AEA25AE322E}"/>
              </a:ext>
            </a:extLst>
          </p:cNvPr>
          <p:cNvSpPr/>
          <p:nvPr/>
        </p:nvSpPr>
        <p:spPr>
          <a:xfrm>
            <a:off x="6323288" y="3477871"/>
            <a:ext cx="45719" cy="7571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001E4E2F-DCB7-DDF3-3A34-6BB2FCFBCABA}"/>
              </a:ext>
            </a:extLst>
          </p:cNvPr>
          <p:cNvSpPr txBox="1"/>
          <p:nvPr/>
        </p:nvSpPr>
        <p:spPr>
          <a:xfrm>
            <a:off x="6394564" y="3462804"/>
            <a:ext cx="1489097" cy="461665"/>
          </a:xfrm>
          <a:prstGeom prst="rect">
            <a:avLst/>
          </a:prstGeom>
          <a:noFill/>
        </p:spPr>
        <p:txBody>
          <a:bodyPr wrap="square">
            <a:spAutoFit/>
          </a:bodyPr>
          <a:lstStyle/>
          <a:p>
            <a:r>
              <a:rPr lang="en-US" sz="1200" dirty="0"/>
              <a:t>DPC </a:t>
            </a:r>
          </a:p>
          <a:p>
            <a:r>
              <a:rPr lang="en-US" sz="1200" dirty="0"/>
              <a:t>Importer</a:t>
            </a:r>
          </a:p>
        </p:txBody>
      </p:sp>
      <p:sp>
        <p:nvSpPr>
          <p:cNvPr id="34" name="Arrow: Bent 33">
            <a:extLst>
              <a:ext uri="{FF2B5EF4-FFF2-40B4-BE49-F238E27FC236}">
                <a16:creationId xmlns:a16="http://schemas.microsoft.com/office/drawing/2014/main" id="{6E28F494-0431-E1DF-C1BB-2AC93BFF75AB}"/>
              </a:ext>
            </a:extLst>
          </p:cNvPr>
          <p:cNvSpPr/>
          <p:nvPr/>
        </p:nvSpPr>
        <p:spPr>
          <a:xfrm>
            <a:off x="2223654" y="3492938"/>
            <a:ext cx="45719" cy="726992"/>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Rectangle 34">
            <a:extLst>
              <a:ext uri="{FF2B5EF4-FFF2-40B4-BE49-F238E27FC236}">
                <a16:creationId xmlns:a16="http://schemas.microsoft.com/office/drawing/2014/main" id="{EC8DC815-5974-9678-7BC2-E7BD4B328B2B}"/>
              </a:ext>
            </a:extLst>
          </p:cNvPr>
          <p:cNvSpPr/>
          <p:nvPr/>
        </p:nvSpPr>
        <p:spPr>
          <a:xfrm>
            <a:off x="4306413" y="5401641"/>
            <a:ext cx="1323642" cy="860106"/>
          </a:xfrm>
          <a:prstGeom prst="rect">
            <a:avLst/>
          </a:prstGeom>
          <a:solidFill>
            <a:schemeClr val="accent4">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prstClr val="black"/>
                </a:solidFill>
                <a:latin typeface="Arial" panose="020B0604020202020204"/>
              </a:rPr>
              <a:t>MPs DPC dashboard (All DPCs)</a:t>
            </a:r>
          </a:p>
        </p:txBody>
      </p:sp>
      <p:sp>
        <p:nvSpPr>
          <p:cNvPr id="7" name="Rectangle 6">
            <a:extLst>
              <a:ext uri="{FF2B5EF4-FFF2-40B4-BE49-F238E27FC236}">
                <a16:creationId xmlns:a16="http://schemas.microsoft.com/office/drawing/2014/main" id="{20BF5865-A9DA-D257-569E-D6259612FFB2}"/>
              </a:ext>
            </a:extLst>
          </p:cNvPr>
          <p:cNvSpPr/>
          <p:nvPr/>
        </p:nvSpPr>
        <p:spPr>
          <a:xfrm>
            <a:off x="4146905" y="3986463"/>
            <a:ext cx="1674998" cy="2374232"/>
          </a:xfrm>
          <a:prstGeom prst="rect">
            <a:avLst/>
          </a:prstGeom>
          <a:noFill/>
          <a:ln>
            <a:solidFill>
              <a:schemeClr val="accent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3FDF6C3-D115-81D7-BD3F-20E603214445}"/>
              </a:ext>
            </a:extLst>
          </p:cNvPr>
          <p:cNvSpPr txBox="1"/>
          <p:nvPr/>
        </p:nvSpPr>
        <p:spPr>
          <a:xfrm>
            <a:off x="4491355" y="3941836"/>
            <a:ext cx="1384630" cy="338554"/>
          </a:xfrm>
          <a:prstGeom prst="rect">
            <a:avLst/>
          </a:prstGeom>
          <a:noFill/>
        </p:spPr>
        <p:txBody>
          <a:bodyPr wrap="square" rtlCol="0">
            <a:spAutoFit/>
          </a:bodyPr>
          <a:lstStyle/>
          <a:p>
            <a:r>
              <a:rPr lang="en-US" sz="1600" b="1" dirty="0"/>
              <a:t>OS UI</a:t>
            </a:r>
          </a:p>
        </p:txBody>
      </p:sp>
    </p:spTree>
    <p:extLst>
      <p:ext uri="{BB962C8B-B14F-4D97-AF65-F5344CB8AC3E}">
        <p14:creationId xmlns:p14="http://schemas.microsoft.com/office/powerpoint/2010/main" val="672130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979954" y="411480"/>
            <a:ext cx="11064240" cy="822960"/>
          </a:xfrm>
          <a:prstGeom prst="rect">
            <a:avLst/>
          </a:prstGeom>
          <a:noFill/>
          <a:ln/>
        </p:spPr>
        <p:txBody>
          <a:bodyPr wrap="square" lIns="0" tIns="0" rIns="0" bIns="0" rtlCol="0" anchor="ctr"/>
          <a:lstStyle/>
          <a:p>
            <a:pPr marL="0" indent="0">
              <a:buNone/>
            </a:pPr>
            <a:r>
              <a:rPr lang="en-US" sz="2400" b="1" dirty="0">
                <a:solidFill>
                  <a:schemeClr val="accent2">
                    <a:lumMod val="75000"/>
                  </a:schemeClr>
                </a:solidFill>
                <a:latin typeface="Cambria" pitchFamily="34" charset="0"/>
                <a:ea typeface="Cambria" pitchFamily="34" charset="-122"/>
                <a:cs typeface="Cambria" pitchFamily="34" charset="-120"/>
              </a:rPr>
              <a:t>Contingency DPC updates:</a:t>
            </a:r>
            <a:br>
              <a:rPr lang="en-US" sz="2400" b="1" dirty="0">
                <a:solidFill>
                  <a:schemeClr val="accent2">
                    <a:lumMod val="75000"/>
                  </a:schemeClr>
                </a:solidFill>
                <a:latin typeface="Cambria" pitchFamily="34" charset="0"/>
                <a:ea typeface="Cambria" pitchFamily="34" charset="-122"/>
                <a:cs typeface="Cambria" pitchFamily="34" charset="-120"/>
              </a:rPr>
            </a:br>
            <a:r>
              <a:rPr lang="en-US" sz="2400" b="1" dirty="0">
                <a:solidFill>
                  <a:schemeClr val="accent2">
                    <a:lumMod val="75000"/>
                  </a:schemeClr>
                </a:solidFill>
                <a:latin typeface="Cambria" pitchFamily="34" charset="0"/>
                <a:ea typeface="Cambria" pitchFamily="34" charset="-122"/>
                <a:cs typeface="Cambria" pitchFamily="34" charset="-120"/>
              </a:rPr>
              <a:t>NMMS MAGE vs DPC Submission Form— decision table</a:t>
            </a:r>
            <a:endParaRPr lang="en-US" sz="2400" dirty="0">
              <a:solidFill>
                <a:schemeClr val="accent2">
                  <a:lumMod val="75000"/>
                </a:schemeClr>
              </a:solidFill>
              <a:highlight>
                <a:srgbClr val="FFFF00"/>
              </a:highlight>
            </a:endParaRPr>
          </a:p>
        </p:txBody>
      </p:sp>
      <p:graphicFrame>
        <p:nvGraphicFramePr>
          <p:cNvPr id="4" name="Table 0"/>
          <p:cNvGraphicFramePr>
            <a:graphicFrameLocks noGrp="1"/>
          </p:cNvGraphicFramePr>
          <p:nvPr>
            <p:extLst>
              <p:ext uri="{D42A27DB-BD31-4B8C-83A1-F6EECF244321}">
                <p14:modId xmlns:p14="http://schemas.microsoft.com/office/powerpoint/2010/main" val="3610989026"/>
              </p:ext>
            </p:extLst>
          </p:nvPr>
        </p:nvGraphicFramePr>
        <p:xfrm>
          <a:off x="548640" y="1325880"/>
          <a:ext cx="10972800" cy="4273296"/>
        </p:xfrm>
        <a:graphic>
          <a:graphicData uri="http://schemas.openxmlformats.org/drawingml/2006/table">
            <a:tbl>
              <a:tblPr/>
              <a:tblGrid>
                <a:gridCol w="246888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554480">
                  <a:extLst>
                    <a:ext uri="{9D8B030D-6E8A-4147-A177-3AD203B41FA5}">
                      <a16:colId xmlns:a16="http://schemas.microsoft.com/office/drawing/2014/main" val="20002"/>
                    </a:ext>
                  </a:extLst>
                </a:gridCol>
                <a:gridCol w="2468880">
                  <a:extLst>
                    <a:ext uri="{9D8B030D-6E8A-4147-A177-3AD203B41FA5}">
                      <a16:colId xmlns:a16="http://schemas.microsoft.com/office/drawing/2014/main" val="20003"/>
                    </a:ext>
                  </a:extLst>
                </a:gridCol>
                <a:gridCol w="2651760">
                  <a:extLst>
                    <a:ext uri="{9D8B030D-6E8A-4147-A177-3AD203B41FA5}">
                      <a16:colId xmlns:a16="http://schemas.microsoft.com/office/drawing/2014/main" val="20004"/>
                    </a:ext>
                  </a:extLst>
                </a:gridCol>
              </a:tblGrid>
              <a:tr h="713232">
                <a:tc>
                  <a:txBody>
                    <a:bodyPr/>
                    <a:lstStyle/>
                    <a:p>
                      <a:pPr marL="0" indent="0">
                        <a:buNone/>
                      </a:pPr>
                      <a:r>
                        <a:rPr lang="en-US" sz="1200" b="1" dirty="0">
                          <a:solidFill>
                            <a:srgbClr val="FFFFFF"/>
                          </a:solidFill>
                        </a:rPr>
                        <a:t>Category</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chemeClr val="accent2">
                        <a:lumMod val="50000"/>
                      </a:schemeClr>
                    </a:solidFill>
                  </a:tcPr>
                </a:tc>
                <a:tc>
                  <a:txBody>
                    <a:bodyPr/>
                    <a:lstStyle/>
                    <a:p>
                      <a:pPr marL="0" indent="0">
                        <a:buNone/>
                      </a:pPr>
                      <a:r>
                        <a:rPr lang="en-US" sz="1200" b="1" kern="1200" dirty="0">
                          <a:solidFill>
                            <a:srgbClr val="FFFFFF"/>
                          </a:solidFill>
                          <a:latin typeface="+mn-lt"/>
                          <a:ea typeface="+mn-ea"/>
                          <a:cs typeface="+mn-cs"/>
                        </a:rPr>
                        <a:t>Definition change needed?</a:t>
                      </a:r>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chemeClr val="accent2">
                        <a:lumMod val="50000"/>
                      </a:schemeClr>
                    </a:solidFill>
                  </a:tcPr>
                </a:tc>
                <a:tc>
                  <a:txBody>
                    <a:bodyPr/>
                    <a:lstStyle/>
                    <a:p>
                      <a:pPr marL="0" indent="0">
                        <a:buNone/>
                      </a:pPr>
                      <a:r>
                        <a:rPr lang="en-US" sz="1200" b="1" kern="1200" dirty="0">
                          <a:solidFill>
                            <a:srgbClr val="FFFFFF"/>
                          </a:solidFill>
                          <a:latin typeface="+mn-lt"/>
                          <a:ea typeface="+mn-ea"/>
                          <a:cs typeface="+mn-cs"/>
                        </a:rPr>
                        <a:t>NOMCR to NMMS MAGE?</a:t>
                      </a:r>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chemeClr val="accent2">
                        <a:lumMod val="50000"/>
                      </a:schemeClr>
                    </a:solidFill>
                  </a:tcPr>
                </a:tc>
                <a:tc>
                  <a:txBody>
                    <a:bodyPr/>
                    <a:lstStyle/>
                    <a:p>
                      <a:pPr marL="0" indent="0">
                        <a:buNone/>
                      </a:pPr>
                      <a:r>
                        <a:rPr lang="en-US" sz="1200" b="1" kern="1200" dirty="0">
                          <a:solidFill>
                            <a:srgbClr val="FFFFFF"/>
                          </a:solidFill>
                          <a:latin typeface="+mn-lt"/>
                          <a:ea typeface="+mn-ea"/>
                          <a:cs typeface="+mn-cs"/>
                        </a:rPr>
                        <a:t>Status set in submission in NMMS MAGE</a:t>
                      </a:r>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chemeClr val="accent2">
                        <a:lumMod val="50000"/>
                      </a:schemeClr>
                    </a:solidFill>
                  </a:tcPr>
                </a:tc>
                <a:tc>
                  <a:txBody>
                    <a:bodyPr/>
                    <a:lstStyle/>
                    <a:p>
                      <a:pPr marL="0" indent="0">
                        <a:buNone/>
                      </a:pPr>
                      <a:r>
                        <a:rPr lang="en-US" sz="1200" b="1" kern="1200" dirty="0">
                          <a:solidFill>
                            <a:srgbClr val="FFFFFF"/>
                          </a:solidFill>
                          <a:latin typeface="+mn-lt"/>
                          <a:ea typeface="+mn-ea"/>
                          <a:cs typeface="+mn-cs"/>
                        </a:rPr>
                        <a:t>Separate Temporary DPC?</a:t>
                      </a:r>
                      <a:br>
                        <a:rPr lang="en-US" sz="1200" b="1" kern="1200" dirty="0">
                          <a:solidFill>
                            <a:srgbClr val="FFFFFF"/>
                          </a:solidFill>
                          <a:latin typeface="+mn-lt"/>
                          <a:ea typeface="+mn-ea"/>
                          <a:cs typeface="+mn-cs"/>
                        </a:rPr>
                      </a:br>
                      <a:r>
                        <a:rPr lang="en-US" sz="1200" b="1" kern="1200" dirty="0">
                          <a:solidFill>
                            <a:srgbClr val="FFFFFF"/>
                          </a:solidFill>
                          <a:latin typeface="+mn-lt"/>
                          <a:ea typeface="+mn-ea"/>
                          <a:cs typeface="+mn-cs"/>
                        </a:rPr>
                        <a:t>DPC Submission Form from Dashboard</a:t>
                      </a:r>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chemeClr val="accent2">
                        <a:lumMod val="50000"/>
                      </a:schemeClr>
                    </a:solidFill>
                  </a:tcPr>
                </a:tc>
                <a:extLst>
                  <a:ext uri="{0D108BD9-81ED-4DB2-BD59-A6C34878D82A}">
                    <a16:rowId xmlns:a16="http://schemas.microsoft.com/office/drawing/2014/main" val="10000"/>
                  </a:ext>
                </a:extLst>
              </a:tr>
              <a:tr h="713232">
                <a:tc>
                  <a:txBody>
                    <a:bodyPr/>
                    <a:lstStyle/>
                    <a:p>
                      <a:pPr marL="0" indent="0">
                        <a:buNone/>
                      </a:pPr>
                      <a:r>
                        <a:rPr lang="en-US" sz="1200" b="1" dirty="0">
                          <a:solidFill>
                            <a:srgbClr val="1B2430"/>
                          </a:solidFill>
                        </a:rPr>
                        <a:t>Permanent</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Always to NMMS MAGE</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Yes</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Set directly to desired (enabled/disabled) state</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No</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extLst>
                  <a:ext uri="{0D108BD9-81ED-4DB2-BD59-A6C34878D82A}">
                    <a16:rowId xmlns:a16="http://schemas.microsoft.com/office/drawing/2014/main" val="10001"/>
                  </a:ext>
                </a:extLst>
              </a:tr>
              <a:tr h="713232">
                <a:tc>
                  <a:txBody>
                    <a:bodyPr/>
                    <a:lstStyle/>
                    <a:p>
                      <a:pPr marL="0" indent="0">
                        <a:buNone/>
                      </a:pPr>
                      <a:r>
                        <a:rPr lang="en-US" sz="1200" b="1" dirty="0">
                          <a:solidFill>
                            <a:srgbClr val="1B2430"/>
                          </a:solidFill>
                        </a:rPr>
                        <a:t>Temporary — no definition change</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No</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No</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No</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Yes — sole submission</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13232">
                <a:tc>
                  <a:txBody>
                    <a:bodyPr/>
                    <a:lstStyle/>
                    <a:p>
                      <a:pPr marL="0" indent="0">
                        <a:buNone/>
                      </a:pPr>
                      <a:r>
                        <a:rPr lang="en-US" sz="1200" b="1" dirty="0">
                          <a:solidFill>
                            <a:srgbClr val="1B2430"/>
                          </a:solidFill>
                        </a:rPr>
                        <a:t>Temporary — modifying existing</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Yes</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Yes</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Retain previous status</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Yes</a:t>
                      </a:r>
                      <a:br>
                        <a:rPr lang="en-US" sz="1200" dirty="0">
                          <a:solidFill>
                            <a:srgbClr val="1B2430"/>
                          </a:solidFill>
                        </a:rPr>
                      </a:br>
                      <a:r>
                        <a:rPr lang="en-US" sz="1200" dirty="0">
                          <a:solidFill>
                            <a:srgbClr val="1B2430"/>
                          </a:solidFill>
                        </a:rPr>
                        <a:t>Just add a comment in temporary submission form- “Implement NOMCR# before this”</a:t>
                      </a:r>
                      <a:br>
                        <a:rPr lang="en-US" sz="1200" dirty="0">
                          <a:solidFill>
                            <a:srgbClr val="1B2430"/>
                          </a:solidFill>
                        </a:rPr>
                      </a:b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extLst>
                  <a:ext uri="{0D108BD9-81ED-4DB2-BD59-A6C34878D82A}">
                    <a16:rowId xmlns:a16="http://schemas.microsoft.com/office/drawing/2014/main" val="10003"/>
                  </a:ext>
                </a:extLst>
              </a:tr>
              <a:tr h="713232">
                <a:tc>
                  <a:txBody>
                    <a:bodyPr/>
                    <a:lstStyle/>
                    <a:p>
                      <a:pPr marL="0" indent="0">
                        <a:buNone/>
                      </a:pPr>
                      <a:r>
                        <a:rPr lang="en-US" sz="1200" b="1" dirty="0">
                          <a:solidFill>
                            <a:srgbClr val="1B2430"/>
                          </a:solidFill>
                        </a:rPr>
                        <a:t>Temporary — brand-new</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Yes (by definition)</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Yes</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Disabled (default)</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Yes</a:t>
                      </a:r>
                      <a:br>
                        <a:rPr lang="en-US" sz="1200" dirty="0">
                          <a:solidFill>
                            <a:srgbClr val="1B2430"/>
                          </a:solidFill>
                        </a:rPr>
                      </a:br>
                      <a:r>
                        <a:rPr lang="en-US" sz="1200" dirty="0">
                          <a:solidFill>
                            <a:srgbClr val="1B2430"/>
                          </a:solidFill>
                        </a:rPr>
                        <a:t>Just add a comment in temporary submission form- “Implement NOMCR# before this”</a:t>
                      </a:r>
                      <a:br>
                        <a:rPr lang="en-US" sz="1200" dirty="0">
                          <a:solidFill>
                            <a:srgbClr val="1B2430"/>
                          </a:solidFill>
                        </a:rPr>
                      </a:b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0">
            <a:extLst>
              <a:ext uri="{FF2B5EF4-FFF2-40B4-BE49-F238E27FC236}">
                <a16:creationId xmlns:a16="http://schemas.microsoft.com/office/drawing/2014/main" id="{CFF12B28-C1B0-9A54-CA72-FF8D7674AD0B}"/>
              </a:ext>
            </a:extLst>
          </p:cNvPr>
          <p:cNvSpPr txBox="1"/>
          <p:nvPr/>
        </p:nvSpPr>
        <p:spPr>
          <a:xfrm>
            <a:off x="1199072" y="50639"/>
            <a:ext cx="10413808" cy="822960"/>
          </a:xfrm>
          <a:prstGeom prst="rect">
            <a:avLst/>
          </a:prstGeom>
          <a:noFill/>
          <a:ln/>
        </p:spPr>
        <p:txBody>
          <a:bodyPr wrap="square" lIns="0" tIns="0" rIns="0" bIns="0" rtlCol="0" anchor="ctr"/>
          <a:lstStyle/>
          <a:p>
            <a:r>
              <a:rPr lang="en-US" sz="2800" b="1" dirty="0">
                <a:solidFill>
                  <a:schemeClr val="accent2">
                    <a:lumMod val="75000"/>
                  </a:schemeClr>
                </a:solidFill>
                <a:latin typeface="Cambria" pitchFamily="34" charset="0"/>
                <a:ea typeface="Cambria" pitchFamily="34" charset="-122"/>
              </a:rPr>
              <a:t>The same logic, as a decision tree </a:t>
            </a:r>
            <a:endParaRPr lang="en-US" sz="2800" b="1" dirty="0">
              <a:solidFill>
                <a:schemeClr val="accent2">
                  <a:lumMod val="75000"/>
                </a:schemeClr>
              </a:solidFill>
              <a:highlight>
                <a:srgbClr val="FFFF00"/>
              </a:highlight>
              <a:latin typeface="Cambria" pitchFamily="34" charset="0"/>
              <a:ea typeface="Cambria" pitchFamily="34" charset="-122"/>
            </a:endParaRPr>
          </a:p>
        </p:txBody>
      </p:sp>
      <p:pic>
        <p:nvPicPr>
          <p:cNvPr id="2" name="Picture 1">
            <a:extLst>
              <a:ext uri="{FF2B5EF4-FFF2-40B4-BE49-F238E27FC236}">
                <a16:creationId xmlns:a16="http://schemas.microsoft.com/office/drawing/2014/main" id="{BD11357E-AED7-594A-5A34-49647BBB3B40}"/>
              </a:ext>
            </a:extLst>
          </p:cNvPr>
          <p:cNvPicPr>
            <a:picLocks noChangeAspect="1"/>
          </p:cNvPicPr>
          <p:nvPr/>
        </p:nvPicPr>
        <p:blipFill>
          <a:blip r:embed="rId3"/>
          <a:stretch>
            <a:fillRect/>
          </a:stretch>
        </p:blipFill>
        <p:spPr>
          <a:xfrm>
            <a:off x="923827" y="744719"/>
            <a:ext cx="10689053" cy="606264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0B94E-5124-48C6-1708-2672B68BDF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0CA53-40B6-C46F-8BEB-EBA45C109584}"/>
              </a:ext>
            </a:extLst>
          </p:cNvPr>
          <p:cNvSpPr>
            <a:spLocks noGrp="1"/>
          </p:cNvSpPr>
          <p:nvPr>
            <p:ph type="title"/>
          </p:nvPr>
        </p:nvSpPr>
        <p:spPr/>
        <p:txBody>
          <a:bodyPr/>
          <a:lstStyle/>
          <a:p>
            <a:r>
              <a:rPr lang="en-US" sz="2000" dirty="0"/>
              <a:t>Temporary DPC Submissions – Parallel Period &amp; Switchover  - </a:t>
            </a:r>
            <a:r>
              <a:rPr lang="en-US" sz="2000" dirty="0">
                <a:highlight>
                  <a:srgbClr val="FFFF00"/>
                </a:highlight>
              </a:rPr>
              <a:t>Updates</a:t>
            </a:r>
          </a:p>
        </p:txBody>
      </p:sp>
      <p:sp>
        <p:nvSpPr>
          <p:cNvPr id="3" name="Content Placeholder 2">
            <a:extLst>
              <a:ext uri="{FF2B5EF4-FFF2-40B4-BE49-F238E27FC236}">
                <a16:creationId xmlns:a16="http://schemas.microsoft.com/office/drawing/2014/main" id="{26EDCC60-782D-44EC-35B0-698146243AA1}"/>
              </a:ext>
            </a:extLst>
          </p:cNvPr>
          <p:cNvSpPr>
            <a:spLocks noGrp="1"/>
          </p:cNvSpPr>
          <p:nvPr>
            <p:ph idx="1"/>
          </p:nvPr>
        </p:nvSpPr>
        <p:spPr>
          <a:xfrm>
            <a:off x="508000" y="1002632"/>
            <a:ext cx="10205006" cy="5520716"/>
          </a:xfrm>
        </p:spPr>
        <p:txBody>
          <a:bodyPr/>
          <a:lstStyle/>
          <a:p>
            <a:r>
              <a:rPr lang="en-US" b="1" u="sng" dirty="0">
                <a:solidFill>
                  <a:srgbClr val="1F4E5F"/>
                </a:solidFill>
                <a:latin typeface="Calibri" pitchFamily="34" charset="0"/>
                <a:ea typeface="Calibri" pitchFamily="34" charset="-122"/>
                <a:cs typeface="Calibri" pitchFamily="34" charset="-120"/>
              </a:rPr>
              <a:t>Transition Temporary DPC submission to DPC UI</a:t>
            </a:r>
          </a:p>
          <a:p>
            <a:endParaRPr lang="en-US" sz="1800" dirty="0">
              <a:solidFill>
                <a:srgbClr val="003865"/>
              </a:solidFill>
            </a:endParaRPr>
          </a:p>
          <a:p>
            <a:pPr marL="457200" lvl="1" indent="0">
              <a:buNone/>
            </a:pPr>
            <a:endParaRPr lang="en-US" sz="1800" dirty="0">
              <a:solidFill>
                <a:srgbClr val="003865"/>
              </a:solidFill>
            </a:endParaRPr>
          </a:p>
        </p:txBody>
      </p:sp>
      <p:sp>
        <p:nvSpPr>
          <p:cNvPr id="4" name="Slide Number Placeholder 3">
            <a:extLst>
              <a:ext uri="{FF2B5EF4-FFF2-40B4-BE49-F238E27FC236}">
                <a16:creationId xmlns:a16="http://schemas.microsoft.com/office/drawing/2014/main" id="{D9E286F2-ED60-FCA6-BA29-5312DB78854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D93BD3E-1E9A-4970-A6F7-E7AC52762E0C}" type="slidenum">
              <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endParaRPr>
          </a:p>
        </p:txBody>
      </p:sp>
      <p:sp>
        <p:nvSpPr>
          <p:cNvPr id="11" name="Text 10">
            <a:extLst>
              <a:ext uri="{FF2B5EF4-FFF2-40B4-BE49-F238E27FC236}">
                <a16:creationId xmlns:a16="http://schemas.microsoft.com/office/drawing/2014/main" id="{BE6D4EC2-2ECF-A128-6059-E74F75AB7EB9}"/>
              </a:ext>
            </a:extLst>
          </p:cNvPr>
          <p:cNvSpPr txBox="1"/>
          <p:nvPr/>
        </p:nvSpPr>
        <p:spPr>
          <a:xfrm>
            <a:off x="792480" y="1461152"/>
            <a:ext cx="10607040" cy="41148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600" dirty="0">
                <a:solidFill>
                  <a:srgbClr val="1F4E5F"/>
                </a:solidFill>
                <a:latin typeface="Calibri" pitchFamily="34" charset="0"/>
                <a:ea typeface="Calibri" pitchFamily="34" charset="-122"/>
                <a:cs typeface="Calibri" pitchFamily="34" charset="-120"/>
              </a:rPr>
              <a:t>◦  </a:t>
            </a:r>
            <a:r>
              <a:rPr lang="en-US" sz="1600" b="1" dirty="0">
                <a:solidFill>
                  <a:srgbClr val="1F4E5F"/>
                </a:solidFill>
                <a:latin typeface="Calibri" pitchFamily="34" charset="0"/>
                <a:ea typeface="Calibri" pitchFamily="34" charset="-122"/>
                <a:cs typeface="Calibri" pitchFamily="34" charset="-120"/>
              </a:rPr>
              <a:t>October 21, 2026</a:t>
            </a:r>
            <a:r>
              <a:rPr lang="en-US" sz="1600" dirty="0">
                <a:solidFill>
                  <a:srgbClr val="1F4E5F"/>
                </a:solidFill>
                <a:latin typeface="Calibri" pitchFamily="34" charset="0"/>
                <a:ea typeface="Calibri" pitchFamily="34" charset="-122"/>
                <a:cs typeface="Calibri" pitchFamily="34" charset="-120"/>
              </a:rPr>
              <a:t> — Confirmed full-transition date</a:t>
            </a:r>
            <a:endParaRPr lang="en-US" sz="1600" dirty="0"/>
          </a:p>
        </p:txBody>
      </p:sp>
      <p:sp>
        <p:nvSpPr>
          <p:cNvPr id="12" name="Text 11">
            <a:extLst>
              <a:ext uri="{FF2B5EF4-FFF2-40B4-BE49-F238E27FC236}">
                <a16:creationId xmlns:a16="http://schemas.microsoft.com/office/drawing/2014/main" id="{4BF02B1C-2275-CDB0-3235-D7C2B451AE24}"/>
              </a:ext>
            </a:extLst>
          </p:cNvPr>
          <p:cNvSpPr txBox="1"/>
          <p:nvPr/>
        </p:nvSpPr>
        <p:spPr>
          <a:xfrm>
            <a:off x="1249680" y="2105475"/>
            <a:ext cx="10058400" cy="45720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buSzPct val="100000"/>
              <a:buChar char="➤"/>
            </a:pPr>
            <a:r>
              <a:rPr lang="en-US" sz="1500" dirty="0">
                <a:solidFill>
                  <a:srgbClr val="1F4E5F"/>
                </a:solidFill>
                <a:latin typeface="Calibri" pitchFamily="34" charset="0"/>
                <a:ea typeface="Calibri" pitchFamily="34" charset="-122"/>
                <a:cs typeface="Calibri" pitchFamily="34" charset="-120"/>
              </a:rPr>
              <a:t>From this date, Temporary DPCs will be submitted only through the new DPC submission forms</a:t>
            </a:r>
            <a:endParaRPr lang="en-US" sz="1500" dirty="0"/>
          </a:p>
        </p:txBody>
      </p:sp>
      <p:sp>
        <p:nvSpPr>
          <p:cNvPr id="13" name="Text 12">
            <a:extLst>
              <a:ext uri="{FF2B5EF4-FFF2-40B4-BE49-F238E27FC236}">
                <a16:creationId xmlns:a16="http://schemas.microsoft.com/office/drawing/2014/main" id="{314CD57E-DCB2-8B3C-30F1-43FD47D4B7C7}"/>
              </a:ext>
            </a:extLst>
          </p:cNvPr>
          <p:cNvSpPr txBox="1"/>
          <p:nvPr/>
        </p:nvSpPr>
        <p:spPr>
          <a:xfrm>
            <a:off x="1249680" y="2449550"/>
            <a:ext cx="10058400" cy="41148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buSzPct val="100000"/>
              <a:buFontTx/>
              <a:buChar char="➤"/>
            </a:pPr>
            <a:r>
              <a:rPr lang="en-US" sz="1500" dirty="0">
                <a:solidFill>
                  <a:srgbClr val="1F4E5F"/>
                </a:solidFill>
                <a:latin typeface="Calibri" pitchFamily="34" charset="0"/>
                <a:ea typeface="Calibri" pitchFamily="34" charset="-122"/>
                <a:cs typeface="Calibri" pitchFamily="34" charset="-120"/>
              </a:rPr>
              <a:t>NMMS MAGE will no longer be used for Temporary DPC submissions</a:t>
            </a:r>
            <a:br>
              <a:rPr lang="en-US" sz="1500" dirty="0">
                <a:solidFill>
                  <a:srgbClr val="1F4E5F"/>
                </a:solidFill>
                <a:latin typeface="Calibri" pitchFamily="34" charset="0"/>
                <a:ea typeface="Calibri" pitchFamily="34" charset="-122"/>
                <a:cs typeface="Calibri" pitchFamily="34" charset="-120"/>
              </a:rPr>
            </a:br>
            <a:br>
              <a:rPr lang="en-US" sz="1500" dirty="0">
                <a:solidFill>
                  <a:srgbClr val="1F4E5F"/>
                </a:solidFill>
                <a:latin typeface="Calibri" pitchFamily="34" charset="0"/>
                <a:ea typeface="Calibri" pitchFamily="34" charset="-122"/>
                <a:cs typeface="Calibri" pitchFamily="34" charset="-120"/>
              </a:rPr>
            </a:br>
            <a:r>
              <a:rPr lang="en-US" sz="1500" dirty="0">
                <a:solidFill>
                  <a:srgbClr val="1F4E5F"/>
                </a:solidFill>
                <a:latin typeface="Calibri" pitchFamily="34" charset="0"/>
                <a:ea typeface="Calibri" pitchFamily="34" charset="-122"/>
                <a:cs typeface="Calibri" pitchFamily="34" charset="-120"/>
                <a:hlinkClick r:id="rId2">
                  <a:extLst>
                    <a:ext uri="{A12FA001-AC4F-418D-AE19-62706E023703}">
                      <ahyp:hlinkClr xmlns:ahyp="http://schemas.microsoft.com/office/drawing/2018/hyperlinkcolor" val="tx"/>
                    </a:ext>
                  </a:extLst>
                </a:hlinkClick>
              </a:rPr>
              <a:t>ercotdpcsupport@ercot.com</a:t>
            </a:r>
            <a:r>
              <a:rPr lang="en-US" sz="1500" dirty="0">
                <a:solidFill>
                  <a:srgbClr val="1F4E5F"/>
                </a:solidFill>
                <a:latin typeface="Calibri" pitchFamily="34" charset="0"/>
                <a:ea typeface="Calibri" pitchFamily="34" charset="-122"/>
                <a:cs typeface="Calibri" pitchFamily="34" charset="-120"/>
              </a:rPr>
              <a:t> for any clarifications</a:t>
            </a:r>
          </a:p>
          <a:p>
            <a:pPr marL="228600" indent="-228600">
              <a:buSzPct val="100000"/>
              <a:buChar char="➤"/>
            </a:pPr>
            <a:endParaRPr lang="en-US" sz="1500" dirty="0"/>
          </a:p>
        </p:txBody>
      </p:sp>
      <p:sp>
        <p:nvSpPr>
          <p:cNvPr id="5" name="Text 100">
            <a:extLst>
              <a:ext uri="{FF2B5EF4-FFF2-40B4-BE49-F238E27FC236}">
                <a16:creationId xmlns:a16="http://schemas.microsoft.com/office/drawing/2014/main" id="{1E59E473-DF53-4CA8-D997-99E2870E32D8}"/>
              </a:ext>
            </a:extLst>
          </p:cNvPr>
          <p:cNvSpPr txBox="1"/>
          <p:nvPr/>
        </p:nvSpPr>
        <p:spPr>
          <a:xfrm>
            <a:off x="1066800" y="1798422"/>
            <a:ext cx="10058400" cy="32000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i="1" dirty="0">
                <a:solidFill>
                  <a:srgbClr val="6B6B6B"/>
                </a:solidFill>
                <a:latin typeface="Calibri" pitchFamily="34" charset="0"/>
              </a:rPr>
              <a:t>Reference: Market Notice </a:t>
            </a:r>
            <a:r>
              <a:rPr lang="en-US" sz="1200" i="1" u="sng" dirty="0">
                <a:solidFill>
                  <a:srgbClr val="1B6E76"/>
                </a:solidFill>
                <a:latin typeface="Calibri" pitchFamily="34" charset="0"/>
                <a:hlinkClick r:id="rId3"/>
              </a:rPr>
              <a:t>M-A082626-02</a:t>
            </a:r>
            <a:endParaRPr lang="en-US" sz="1200" i="1" dirty="0"/>
          </a:p>
        </p:txBody>
      </p:sp>
    </p:spTree>
    <p:extLst>
      <p:ext uri="{BB962C8B-B14F-4D97-AF65-F5344CB8AC3E}">
        <p14:creationId xmlns:p14="http://schemas.microsoft.com/office/powerpoint/2010/main" val="2644642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D3883-B573-26E0-3AF6-ABFE47CBE87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B42F359-64D0-7394-7C78-4A4C4209CAC4}"/>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D93BD3E-1E9A-4970-A6F7-E7AC52762E0C}" type="slidenum">
              <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endParaRPr>
          </a:p>
        </p:txBody>
      </p:sp>
      <p:sp>
        <p:nvSpPr>
          <p:cNvPr id="9" name="Text 3">
            <a:extLst>
              <a:ext uri="{FF2B5EF4-FFF2-40B4-BE49-F238E27FC236}">
                <a16:creationId xmlns:a16="http://schemas.microsoft.com/office/drawing/2014/main" id="{4838DD90-01D3-34E1-2EB0-E25E15DD55A9}"/>
              </a:ext>
            </a:extLst>
          </p:cNvPr>
          <p:cNvSpPr txBox="1"/>
          <p:nvPr/>
        </p:nvSpPr>
        <p:spPr>
          <a:xfrm>
            <a:off x="1426143" y="274321"/>
            <a:ext cx="10424160" cy="548640"/>
          </a:xfrm>
          <a:prstGeom prst="rect">
            <a:avLst/>
          </a:prstGeom>
          <a:noFill/>
          <a:ln/>
        </p:spPr>
        <p:txBody>
          <a:bodyPr wrap="square" lIns="0" tIns="0" rIns="0" bIns="0" rtlCol="0" anchor="ctr"/>
          <a:lstStyle/>
          <a:p>
            <a:r>
              <a:rPr lang="en-US" sz="2200" b="1" dirty="0">
                <a:solidFill>
                  <a:srgbClr val="1A1A1A"/>
                </a:solidFill>
                <a:latin typeface="Calibri" pitchFamily="34" charset="0"/>
                <a:ea typeface="Calibri" pitchFamily="34" charset="-122"/>
                <a:cs typeface="Calibri" pitchFamily="34" charset="-120"/>
              </a:rPr>
              <a:t>Temporary DPC Submissions – Quick Reference (Effective Oct 21, 2026)</a:t>
            </a:r>
            <a:r>
              <a:rPr lang="en-US" sz="2400" dirty="0"/>
              <a:t> - </a:t>
            </a:r>
            <a:r>
              <a:rPr lang="en-US" sz="2400" dirty="0">
                <a:highlight>
                  <a:srgbClr val="FFFF00"/>
                </a:highlight>
              </a:rPr>
              <a:t>Updates</a:t>
            </a:r>
            <a:endParaRPr lang="en-US" sz="2200" dirty="0"/>
          </a:p>
        </p:txBody>
      </p:sp>
      <p:sp>
        <p:nvSpPr>
          <p:cNvPr id="36" name="Shape 4">
            <a:extLst>
              <a:ext uri="{FF2B5EF4-FFF2-40B4-BE49-F238E27FC236}">
                <a16:creationId xmlns:a16="http://schemas.microsoft.com/office/drawing/2014/main" id="{6097BA0A-43CE-EA05-F464-F8972F2BC8A4}"/>
              </a:ext>
            </a:extLst>
          </p:cNvPr>
          <p:cNvSpPr/>
          <p:nvPr/>
        </p:nvSpPr>
        <p:spPr>
          <a:xfrm>
            <a:off x="1554480" y="868680"/>
            <a:ext cx="10424160" cy="0"/>
          </a:xfrm>
          <a:prstGeom prst="line">
            <a:avLst/>
          </a:prstGeom>
          <a:noFill/>
          <a:ln w="15875">
            <a:solidFill>
              <a:srgbClr val="1F3864"/>
            </a:solidFill>
            <a:prstDash val="solid"/>
          </a:ln>
        </p:spPr>
        <p:txBody>
          <a:bodyPr/>
          <a:lstStyle/>
          <a:p>
            <a:endParaRPr lang="en-US"/>
          </a:p>
        </p:txBody>
      </p:sp>
      <p:sp>
        <p:nvSpPr>
          <p:cNvPr id="38" name="Shape 5">
            <a:extLst>
              <a:ext uri="{FF2B5EF4-FFF2-40B4-BE49-F238E27FC236}">
                <a16:creationId xmlns:a16="http://schemas.microsoft.com/office/drawing/2014/main" id="{F455DBCC-2D6C-16E8-9E69-3B2BD1F20E33}"/>
              </a:ext>
            </a:extLst>
          </p:cNvPr>
          <p:cNvSpPr/>
          <p:nvPr/>
        </p:nvSpPr>
        <p:spPr>
          <a:xfrm>
            <a:off x="2208276" y="960120"/>
            <a:ext cx="7772400" cy="457200"/>
          </a:xfrm>
          <a:prstGeom prst="roundRect">
            <a:avLst>
              <a:gd name="adj" fmla="val 16000"/>
            </a:avLst>
          </a:prstGeom>
          <a:solidFill>
            <a:srgbClr val="1F3864"/>
          </a:solidFill>
          <a:ln/>
        </p:spPr>
        <p:txBody>
          <a:bodyPr/>
          <a:lstStyle/>
          <a:p>
            <a:endParaRPr lang="en-US"/>
          </a:p>
        </p:txBody>
      </p:sp>
      <p:sp>
        <p:nvSpPr>
          <p:cNvPr id="40" name="Text 6">
            <a:extLst>
              <a:ext uri="{FF2B5EF4-FFF2-40B4-BE49-F238E27FC236}">
                <a16:creationId xmlns:a16="http://schemas.microsoft.com/office/drawing/2014/main" id="{61CEF9FA-2D5C-9C5D-2604-CF69F5FD5E3A}"/>
              </a:ext>
            </a:extLst>
          </p:cNvPr>
          <p:cNvSpPr txBox="1"/>
          <p:nvPr/>
        </p:nvSpPr>
        <p:spPr>
          <a:xfrm>
            <a:off x="2208276" y="960120"/>
            <a:ext cx="7772400" cy="457200"/>
          </a:xfrm>
          <a:prstGeom prst="rect">
            <a:avLst/>
          </a:prstGeom>
          <a:noFill/>
          <a:ln/>
        </p:spPr>
        <p:txBody>
          <a:bodyPr wrap="square" lIns="0" tIns="0" rIns="0" bIns="0" rtlCol="0" anchor="ctr"/>
          <a:lstStyle/>
          <a:p>
            <a:pPr algn="ctr"/>
            <a:r>
              <a:rPr lang="en-US" sz="1400" b="1" dirty="0">
                <a:solidFill>
                  <a:srgbClr val="FFFFFF"/>
                </a:solidFill>
                <a:latin typeface="Calibri" pitchFamily="34" charset="0"/>
                <a:ea typeface="Calibri" pitchFamily="34" charset="-122"/>
                <a:cs typeface="Calibri" pitchFamily="34" charset="-120"/>
              </a:rPr>
              <a:t>Effective October 21, 2026, Temporary DPCs must be submitted through the DPC Dashboard</a:t>
            </a:r>
            <a:br>
              <a:rPr lang="en-US" sz="1400" b="1" dirty="0">
                <a:solidFill>
                  <a:srgbClr val="FFFFFF"/>
                </a:solidFill>
                <a:latin typeface="Calibri" pitchFamily="34" charset="0"/>
                <a:ea typeface="Calibri" pitchFamily="34" charset="-122"/>
                <a:cs typeface="Calibri" pitchFamily="34" charset="-120"/>
              </a:rPr>
            </a:br>
            <a:r>
              <a:rPr lang="en-US" sz="1400" b="1" dirty="0">
                <a:solidFill>
                  <a:srgbClr val="FFFFFF"/>
                </a:solidFill>
                <a:highlight>
                  <a:srgbClr val="FF0000"/>
                </a:highlight>
                <a:latin typeface="Calibri" pitchFamily="34" charset="0"/>
                <a:ea typeface="Calibri" pitchFamily="34" charset="-122"/>
                <a:cs typeface="Calibri" pitchFamily="34" charset="-120"/>
              </a:rPr>
              <a:t>The scenarios below describe how exceptions are handled</a:t>
            </a:r>
          </a:p>
        </p:txBody>
      </p:sp>
      <p:sp>
        <p:nvSpPr>
          <p:cNvPr id="42" name="Shape 7">
            <a:extLst>
              <a:ext uri="{FF2B5EF4-FFF2-40B4-BE49-F238E27FC236}">
                <a16:creationId xmlns:a16="http://schemas.microsoft.com/office/drawing/2014/main" id="{D02CD9B2-8B41-6B93-5DAF-385D98399282}"/>
              </a:ext>
            </a:extLst>
          </p:cNvPr>
          <p:cNvSpPr/>
          <p:nvPr/>
        </p:nvSpPr>
        <p:spPr>
          <a:xfrm>
            <a:off x="2253996" y="1417320"/>
            <a:ext cx="0" cy="228600"/>
          </a:xfrm>
          <a:prstGeom prst="line">
            <a:avLst/>
          </a:prstGeom>
          <a:noFill/>
          <a:ln w="19050">
            <a:solidFill>
              <a:srgbClr val="1F3864"/>
            </a:solidFill>
            <a:prstDash val="solid"/>
            <a:tailEnd type="triangle"/>
          </a:ln>
        </p:spPr>
        <p:txBody>
          <a:bodyPr/>
          <a:lstStyle/>
          <a:p>
            <a:endParaRPr lang="en-US"/>
          </a:p>
        </p:txBody>
      </p:sp>
      <p:sp>
        <p:nvSpPr>
          <p:cNvPr id="44" name="Shape 8">
            <a:extLst>
              <a:ext uri="{FF2B5EF4-FFF2-40B4-BE49-F238E27FC236}">
                <a16:creationId xmlns:a16="http://schemas.microsoft.com/office/drawing/2014/main" id="{F7211CC2-BDCB-B7F7-CCCF-4A3C1DF3962D}"/>
              </a:ext>
            </a:extLst>
          </p:cNvPr>
          <p:cNvSpPr/>
          <p:nvPr/>
        </p:nvSpPr>
        <p:spPr>
          <a:xfrm>
            <a:off x="6094476" y="1417320"/>
            <a:ext cx="0" cy="228600"/>
          </a:xfrm>
          <a:prstGeom prst="line">
            <a:avLst/>
          </a:prstGeom>
          <a:noFill/>
          <a:ln w="19050">
            <a:solidFill>
              <a:srgbClr val="1F3864"/>
            </a:solidFill>
            <a:prstDash val="solid"/>
            <a:tailEnd type="triangle"/>
          </a:ln>
        </p:spPr>
        <p:txBody>
          <a:bodyPr/>
          <a:lstStyle/>
          <a:p>
            <a:endParaRPr lang="en-US"/>
          </a:p>
        </p:txBody>
      </p:sp>
      <p:sp>
        <p:nvSpPr>
          <p:cNvPr id="46" name="Shape 9">
            <a:extLst>
              <a:ext uri="{FF2B5EF4-FFF2-40B4-BE49-F238E27FC236}">
                <a16:creationId xmlns:a16="http://schemas.microsoft.com/office/drawing/2014/main" id="{97430526-0F00-96ED-958D-B32E1CB4B58D}"/>
              </a:ext>
            </a:extLst>
          </p:cNvPr>
          <p:cNvSpPr/>
          <p:nvPr/>
        </p:nvSpPr>
        <p:spPr>
          <a:xfrm>
            <a:off x="9934956" y="1417320"/>
            <a:ext cx="0" cy="228600"/>
          </a:xfrm>
          <a:prstGeom prst="line">
            <a:avLst/>
          </a:prstGeom>
          <a:noFill/>
          <a:ln w="19050">
            <a:solidFill>
              <a:srgbClr val="1F3864"/>
            </a:solidFill>
            <a:prstDash val="solid"/>
            <a:tailEnd type="triangle"/>
          </a:ln>
        </p:spPr>
        <p:txBody>
          <a:bodyPr/>
          <a:lstStyle/>
          <a:p>
            <a:endParaRPr lang="en-US"/>
          </a:p>
        </p:txBody>
      </p:sp>
      <p:sp>
        <p:nvSpPr>
          <p:cNvPr id="48" name="Shape 10">
            <a:extLst>
              <a:ext uri="{FF2B5EF4-FFF2-40B4-BE49-F238E27FC236}">
                <a16:creationId xmlns:a16="http://schemas.microsoft.com/office/drawing/2014/main" id="{A582DC89-ACA4-2B89-7183-4A289B76A9FF}"/>
              </a:ext>
            </a:extLst>
          </p:cNvPr>
          <p:cNvSpPr/>
          <p:nvPr/>
        </p:nvSpPr>
        <p:spPr>
          <a:xfrm>
            <a:off x="448056" y="1645920"/>
            <a:ext cx="3611880" cy="457200"/>
          </a:xfrm>
          <a:prstGeom prst="roundRect">
            <a:avLst>
              <a:gd name="adj" fmla="val 16000"/>
            </a:avLst>
          </a:prstGeom>
          <a:solidFill>
            <a:srgbClr val="1F3864"/>
          </a:solidFill>
          <a:ln/>
        </p:spPr>
        <p:txBody>
          <a:bodyPr/>
          <a:lstStyle/>
          <a:p>
            <a:endParaRPr lang="en-US"/>
          </a:p>
        </p:txBody>
      </p:sp>
      <p:sp>
        <p:nvSpPr>
          <p:cNvPr id="50" name="Text 11">
            <a:extLst>
              <a:ext uri="{FF2B5EF4-FFF2-40B4-BE49-F238E27FC236}">
                <a16:creationId xmlns:a16="http://schemas.microsoft.com/office/drawing/2014/main" id="{1238D9EA-B416-E045-5445-CB7499163181}"/>
              </a:ext>
            </a:extLst>
          </p:cNvPr>
          <p:cNvSpPr txBox="1"/>
          <p:nvPr/>
        </p:nvSpPr>
        <p:spPr>
          <a:xfrm>
            <a:off x="539496" y="1645920"/>
            <a:ext cx="34290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Scenario 1: Submitted to NMMS MAGE only</a:t>
            </a:r>
            <a:endParaRPr lang="en-US" sz="1300" dirty="0"/>
          </a:p>
        </p:txBody>
      </p:sp>
      <p:sp>
        <p:nvSpPr>
          <p:cNvPr id="52" name="Shape 12">
            <a:extLst>
              <a:ext uri="{FF2B5EF4-FFF2-40B4-BE49-F238E27FC236}">
                <a16:creationId xmlns:a16="http://schemas.microsoft.com/office/drawing/2014/main" id="{2D05AF92-2271-8DEE-780E-72E27BE711D2}"/>
              </a:ext>
            </a:extLst>
          </p:cNvPr>
          <p:cNvSpPr/>
          <p:nvPr/>
        </p:nvSpPr>
        <p:spPr>
          <a:xfrm>
            <a:off x="4288536" y="1645920"/>
            <a:ext cx="3611880" cy="457200"/>
          </a:xfrm>
          <a:prstGeom prst="roundRect">
            <a:avLst>
              <a:gd name="adj" fmla="val 16000"/>
            </a:avLst>
          </a:prstGeom>
          <a:solidFill>
            <a:srgbClr val="1F3864"/>
          </a:solidFill>
          <a:ln/>
        </p:spPr>
        <p:txBody>
          <a:bodyPr/>
          <a:lstStyle/>
          <a:p>
            <a:endParaRPr lang="en-US"/>
          </a:p>
        </p:txBody>
      </p:sp>
      <p:sp>
        <p:nvSpPr>
          <p:cNvPr id="54" name="Text 13">
            <a:extLst>
              <a:ext uri="{FF2B5EF4-FFF2-40B4-BE49-F238E27FC236}">
                <a16:creationId xmlns:a16="http://schemas.microsoft.com/office/drawing/2014/main" id="{3EFF4725-9151-5469-5F92-3BB436A28442}"/>
              </a:ext>
            </a:extLst>
          </p:cNvPr>
          <p:cNvSpPr txBox="1"/>
          <p:nvPr/>
        </p:nvSpPr>
        <p:spPr>
          <a:xfrm>
            <a:off x="4379976" y="1645920"/>
            <a:ext cx="34290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Scenario 2: DPC Dashboard access/issue</a:t>
            </a:r>
            <a:endParaRPr lang="en-US" sz="1300" dirty="0"/>
          </a:p>
        </p:txBody>
      </p:sp>
      <p:sp>
        <p:nvSpPr>
          <p:cNvPr id="56" name="Shape 14">
            <a:extLst>
              <a:ext uri="{FF2B5EF4-FFF2-40B4-BE49-F238E27FC236}">
                <a16:creationId xmlns:a16="http://schemas.microsoft.com/office/drawing/2014/main" id="{A579A72A-27E7-E521-2637-05D0644ABFE9}"/>
              </a:ext>
            </a:extLst>
          </p:cNvPr>
          <p:cNvSpPr/>
          <p:nvPr/>
        </p:nvSpPr>
        <p:spPr>
          <a:xfrm>
            <a:off x="8129016" y="1645920"/>
            <a:ext cx="3611880" cy="457200"/>
          </a:xfrm>
          <a:prstGeom prst="roundRect">
            <a:avLst>
              <a:gd name="adj" fmla="val 16000"/>
            </a:avLst>
          </a:prstGeom>
          <a:solidFill>
            <a:srgbClr val="1F3864"/>
          </a:solidFill>
          <a:ln/>
        </p:spPr>
        <p:txBody>
          <a:bodyPr/>
          <a:lstStyle/>
          <a:p>
            <a:endParaRPr lang="en-US"/>
          </a:p>
        </p:txBody>
      </p:sp>
      <p:sp>
        <p:nvSpPr>
          <p:cNvPr id="58" name="Text 15">
            <a:extLst>
              <a:ext uri="{FF2B5EF4-FFF2-40B4-BE49-F238E27FC236}">
                <a16:creationId xmlns:a16="http://schemas.microsoft.com/office/drawing/2014/main" id="{5B85F22B-C6F4-62C0-A07C-5DCC624DF41A}"/>
              </a:ext>
            </a:extLst>
          </p:cNvPr>
          <p:cNvSpPr txBox="1"/>
          <p:nvPr/>
        </p:nvSpPr>
        <p:spPr>
          <a:xfrm>
            <a:off x="8220456" y="1645920"/>
            <a:ext cx="34290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Scenario 3: Submitted to both systems</a:t>
            </a:r>
            <a:endParaRPr lang="en-US" sz="1300" dirty="0"/>
          </a:p>
        </p:txBody>
      </p:sp>
      <p:sp>
        <p:nvSpPr>
          <p:cNvPr id="60" name="Shape 16">
            <a:extLst>
              <a:ext uri="{FF2B5EF4-FFF2-40B4-BE49-F238E27FC236}">
                <a16:creationId xmlns:a16="http://schemas.microsoft.com/office/drawing/2014/main" id="{6901ECE9-00CD-6E70-920F-545CB843B9F7}"/>
              </a:ext>
            </a:extLst>
          </p:cNvPr>
          <p:cNvSpPr/>
          <p:nvPr/>
        </p:nvSpPr>
        <p:spPr>
          <a:xfrm>
            <a:off x="448056" y="2331720"/>
            <a:ext cx="3611880" cy="685800"/>
          </a:xfrm>
          <a:prstGeom prst="roundRect">
            <a:avLst>
              <a:gd name="adj" fmla="val 10667"/>
            </a:avLst>
          </a:prstGeom>
          <a:solidFill>
            <a:srgbClr val="AEDFF2"/>
          </a:solidFill>
          <a:ln w="15875">
            <a:solidFill>
              <a:srgbClr val="1F3864"/>
            </a:solidFill>
            <a:prstDash val="solid"/>
          </a:ln>
        </p:spPr>
        <p:txBody>
          <a:bodyPr/>
          <a:lstStyle/>
          <a:p>
            <a:endParaRPr lang="en-US"/>
          </a:p>
        </p:txBody>
      </p:sp>
      <p:sp>
        <p:nvSpPr>
          <p:cNvPr id="62" name="Text 17">
            <a:extLst>
              <a:ext uri="{FF2B5EF4-FFF2-40B4-BE49-F238E27FC236}">
                <a16:creationId xmlns:a16="http://schemas.microsoft.com/office/drawing/2014/main" id="{2510A0E0-C4CF-45CB-CFA2-D906437102A7}"/>
              </a:ext>
            </a:extLst>
          </p:cNvPr>
          <p:cNvSpPr txBox="1"/>
          <p:nvPr/>
        </p:nvSpPr>
        <p:spPr>
          <a:xfrm>
            <a:off x="585216" y="2368296"/>
            <a:ext cx="3337560" cy="612648"/>
          </a:xfrm>
          <a:prstGeom prst="rect">
            <a:avLst/>
          </a:prstGeom>
          <a:noFill/>
          <a:ln/>
        </p:spPr>
        <p:txBody>
          <a:bodyPr wrap="square" lIns="0" tIns="0" rIns="0" bIns="0" rtlCol="0" anchor="ctr"/>
          <a:lstStyle/>
          <a:p>
            <a:pPr marL="0" indent="0" algn="ctr">
              <a:buNone/>
            </a:pPr>
            <a:r>
              <a:rPr lang="en-US" sz="1200" b="1" dirty="0">
                <a:solidFill>
                  <a:srgbClr val="1F3864"/>
                </a:solidFill>
                <a:latin typeface="Calibri" pitchFamily="34" charset="0"/>
                <a:ea typeface="Calibri" pitchFamily="34" charset="-122"/>
                <a:cs typeface="Calibri" pitchFamily="34" charset="-120"/>
              </a:rPr>
              <a:t>TO submits Temporary DPC in NMMS MAGE</a:t>
            </a:r>
            <a:endParaRPr lang="en-US" sz="1200" dirty="0"/>
          </a:p>
        </p:txBody>
      </p:sp>
      <p:sp>
        <p:nvSpPr>
          <p:cNvPr id="64" name="Shape 18">
            <a:extLst>
              <a:ext uri="{FF2B5EF4-FFF2-40B4-BE49-F238E27FC236}">
                <a16:creationId xmlns:a16="http://schemas.microsoft.com/office/drawing/2014/main" id="{E06F5743-0213-EBA1-AEE8-1B4ECF4F546D}"/>
              </a:ext>
            </a:extLst>
          </p:cNvPr>
          <p:cNvSpPr/>
          <p:nvPr/>
        </p:nvSpPr>
        <p:spPr>
          <a:xfrm>
            <a:off x="2253996" y="3017520"/>
            <a:ext cx="0" cy="182880"/>
          </a:xfrm>
          <a:prstGeom prst="line">
            <a:avLst/>
          </a:prstGeom>
          <a:noFill/>
          <a:ln w="19050">
            <a:solidFill>
              <a:srgbClr val="1F3864"/>
            </a:solidFill>
            <a:prstDash val="solid"/>
            <a:tailEnd type="triangle"/>
          </a:ln>
        </p:spPr>
        <p:txBody>
          <a:bodyPr/>
          <a:lstStyle/>
          <a:p>
            <a:endParaRPr lang="en-US"/>
          </a:p>
        </p:txBody>
      </p:sp>
      <p:sp>
        <p:nvSpPr>
          <p:cNvPr id="66" name="Shape 19">
            <a:extLst>
              <a:ext uri="{FF2B5EF4-FFF2-40B4-BE49-F238E27FC236}">
                <a16:creationId xmlns:a16="http://schemas.microsoft.com/office/drawing/2014/main" id="{461CFEF6-9816-A78F-7380-C720C576501A}"/>
              </a:ext>
            </a:extLst>
          </p:cNvPr>
          <p:cNvSpPr/>
          <p:nvPr/>
        </p:nvSpPr>
        <p:spPr>
          <a:xfrm>
            <a:off x="448056" y="3200400"/>
            <a:ext cx="3611880" cy="685800"/>
          </a:xfrm>
          <a:prstGeom prst="roundRect">
            <a:avLst>
              <a:gd name="adj" fmla="val 10667"/>
            </a:avLst>
          </a:prstGeom>
          <a:solidFill>
            <a:srgbClr val="AEDFF2"/>
          </a:solidFill>
          <a:ln w="15875">
            <a:solidFill>
              <a:srgbClr val="1F3864"/>
            </a:solidFill>
            <a:prstDash val="solid"/>
          </a:ln>
        </p:spPr>
        <p:txBody>
          <a:bodyPr/>
          <a:lstStyle/>
          <a:p>
            <a:endParaRPr lang="en-US"/>
          </a:p>
        </p:txBody>
      </p:sp>
      <p:sp>
        <p:nvSpPr>
          <p:cNvPr id="68" name="Text 20">
            <a:extLst>
              <a:ext uri="{FF2B5EF4-FFF2-40B4-BE49-F238E27FC236}">
                <a16:creationId xmlns:a16="http://schemas.microsoft.com/office/drawing/2014/main" id="{2937578C-46DC-E6C3-D23C-355D74375EF2}"/>
              </a:ext>
            </a:extLst>
          </p:cNvPr>
          <p:cNvSpPr txBox="1"/>
          <p:nvPr/>
        </p:nvSpPr>
        <p:spPr>
          <a:xfrm>
            <a:off x="585216" y="3236976"/>
            <a:ext cx="3337560" cy="612648"/>
          </a:xfrm>
          <a:prstGeom prst="rect">
            <a:avLst/>
          </a:prstGeom>
          <a:noFill/>
          <a:ln/>
        </p:spPr>
        <p:txBody>
          <a:bodyPr wrap="square" lIns="0" tIns="0" rIns="0" bIns="0" rtlCol="0" anchor="ctr"/>
          <a:lstStyle/>
          <a:p>
            <a:pPr marL="0" indent="0" algn="ctr">
              <a:buNone/>
            </a:pPr>
            <a:r>
              <a:rPr lang="en-US" sz="1200" b="1" dirty="0">
                <a:solidFill>
                  <a:srgbClr val="1F3864"/>
                </a:solidFill>
                <a:latin typeface="Calibri" pitchFamily="34" charset="0"/>
                <a:ea typeface="Calibri" pitchFamily="34" charset="-122"/>
                <a:cs typeface="Calibri" pitchFamily="34" charset="-120"/>
              </a:rPr>
              <a:t>ERCOT Network Modeling team reviews and rejects the submission</a:t>
            </a:r>
            <a:endParaRPr lang="en-US" sz="1200" dirty="0"/>
          </a:p>
        </p:txBody>
      </p:sp>
      <p:sp>
        <p:nvSpPr>
          <p:cNvPr id="70" name="Shape 21">
            <a:extLst>
              <a:ext uri="{FF2B5EF4-FFF2-40B4-BE49-F238E27FC236}">
                <a16:creationId xmlns:a16="http://schemas.microsoft.com/office/drawing/2014/main" id="{810043F2-69F9-031B-1E8B-2EF1060C4C41}"/>
              </a:ext>
            </a:extLst>
          </p:cNvPr>
          <p:cNvSpPr/>
          <p:nvPr/>
        </p:nvSpPr>
        <p:spPr>
          <a:xfrm>
            <a:off x="2253996" y="3886200"/>
            <a:ext cx="0" cy="182880"/>
          </a:xfrm>
          <a:prstGeom prst="line">
            <a:avLst/>
          </a:prstGeom>
          <a:noFill/>
          <a:ln w="19050">
            <a:solidFill>
              <a:srgbClr val="1F3864"/>
            </a:solidFill>
            <a:prstDash val="solid"/>
            <a:tailEnd type="triangle"/>
          </a:ln>
        </p:spPr>
        <p:txBody>
          <a:bodyPr/>
          <a:lstStyle/>
          <a:p>
            <a:endParaRPr lang="en-US"/>
          </a:p>
        </p:txBody>
      </p:sp>
      <p:sp>
        <p:nvSpPr>
          <p:cNvPr id="72" name="Shape 22">
            <a:extLst>
              <a:ext uri="{FF2B5EF4-FFF2-40B4-BE49-F238E27FC236}">
                <a16:creationId xmlns:a16="http://schemas.microsoft.com/office/drawing/2014/main" id="{F760B27F-B68A-B094-55C7-02FBF534CDA5}"/>
              </a:ext>
            </a:extLst>
          </p:cNvPr>
          <p:cNvSpPr/>
          <p:nvPr/>
        </p:nvSpPr>
        <p:spPr>
          <a:xfrm>
            <a:off x="448056" y="4069080"/>
            <a:ext cx="3611880" cy="685800"/>
          </a:xfrm>
          <a:prstGeom prst="roundRect">
            <a:avLst>
              <a:gd name="adj" fmla="val 10667"/>
            </a:avLst>
          </a:prstGeom>
          <a:solidFill>
            <a:srgbClr val="AEDFF2"/>
          </a:solidFill>
          <a:ln w="15875">
            <a:solidFill>
              <a:srgbClr val="1F3864"/>
            </a:solidFill>
            <a:prstDash val="solid"/>
          </a:ln>
        </p:spPr>
        <p:txBody>
          <a:bodyPr/>
          <a:lstStyle/>
          <a:p>
            <a:endParaRPr lang="en-US"/>
          </a:p>
        </p:txBody>
      </p:sp>
      <p:sp>
        <p:nvSpPr>
          <p:cNvPr id="74" name="Text 23">
            <a:extLst>
              <a:ext uri="{FF2B5EF4-FFF2-40B4-BE49-F238E27FC236}">
                <a16:creationId xmlns:a16="http://schemas.microsoft.com/office/drawing/2014/main" id="{7FBC5A09-EEBD-FC8D-8318-1E46357CBAA7}"/>
              </a:ext>
            </a:extLst>
          </p:cNvPr>
          <p:cNvSpPr txBox="1"/>
          <p:nvPr/>
        </p:nvSpPr>
        <p:spPr>
          <a:xfrm>
            <a:off x="585216" y="4105656"/>
            <a:ext cx="3337560" cy="612648"/>
          </a:xfrm>
          <a:prstGeom prst="rect">
            <a:avLst/>
          </a:prstGeom>
          <a:noFill/>
          <a:ln/>
        </p:spPr>
        <p:txBody>
          <a:bodyPr wrap="square" lIns="0" tIns="0" rIns="0" bIns="0" rtlCol="0" anchor="ctr"/>
          <a:lstStyle/>
          <a:p>
            <a:pPr marL="0" indent="0" algn="ctr">
              <a:buNone/>
            </a:pPr>
            <a:r>
              <a:rPr lang="en-US" sz="1200" b="1" dirty="0">
                <a:solidFill>
                  <a:srgbClr val="1F3864"/>
                </a:solidFill>
                <a:latin typeface="Calibri" pitchFamily="34" charset="0"/>
                <a:ea typeface="Calibri" pitchFamily="34" charset="-122"/>
                <a:cs typeface="Calibri" pitchFamily="34" charset="-120"/>
              </a:rPr>
              <a:t>TO will be notified to resubmit via the DPC Dashboard UI</a:t>
            </a:r>
            <a:endParaRPr lang="en-US" sz="1200" dirty="0"/>
          </a:p>
        </p:txBody>
      </p:sp>
      <p:sp>
        <p:nvSpPr>
          <p:cNvPr id="76" name="Shape 24">
            <a:extLst>
              <a:ext uri="{FF2B5EF4-FFF2-40B4-BE49-F238E27FC236}">
                <a16:creationId xmlns:a16="http://schemas.microsoft.com/office/drawing/2014/main" id="{6F62C9A2-BE28-6484-1DD8-3DD6AC2C1477}"/>
              </a:ext>
            </a:extLst>
          </p:cNvPr>
          <p:cNvSpPr/>
          <p:nvPr/>
        </p:nvSpPr>
        <p:spPr>
          <a:xfrm>
            <a:off x="4288536" y="2331720"/>
            <a:ext cx="3611880" cy="685800"/>
          </a:xfrm>
          <a:prstGeom prst="roundRect">
            <a:avLst>
              <a:gd name="adj" fmla="val 10667"/>
            </a:avLst>
          </a:prstGeom>
          <a:solidFill>
            <a:srgbClr val="AEDFF2"/>
          </a:solidFill>
          <a:ln w="15875">
            <a:solidFill>
              <a:srgbClr val="1F3864"/>
            </a:solidFill>
            <a:prstDash val="solid"/>
          </a:ln>
        </p:spPr>
        <p:txBody>
          <a:bodyPr/>
          <a:lstStyle/>
          <a:p>
            <a:endParaRPr lang="en-US"/>
          </a:p>
        </p:txBody>
      </p:sp>
      <p:sp>
        <p:nvSpPr>
          <p:cNvPr id="78" name="Text 25">
            <a:extLst>
              <a:ext uri="{FF2B5EF4-FFF2-40B4-BE49-F238E27FC236}">
                <a16:creationId xmlns:a16="http://schemas.microsoft.com/office/drawing/2014/main" id="{F0C529E1-C926-C4DE-B2E5-3DF2D2D986B2}"/>
              </a:ext>
            </a:extLst>
          </p:cNvPr>
          <p:cNvSpPr txBox="1"/>
          <p:nvPr/>
        </p:nvSpPr>
        <p:spPr>
          <a:xfrm>
            <a:off x="4425696" y="2368296"/>
            <a:ext cx="3337560" cy="612648"/>
          </a:xfrm>
          <a:prstGeom prst="rect">
            <a:avLst/>
          </a:prstGeom>
          <a:noFill/>
          <a:ln/>
        </p:spPr>
        <p:txBody>
          <a:bodyPr wrap="square" lIns="0" tIns="0" rIns="0" bIns="0" rtlCol="0" anchor="ctr"/>
          <a:lstStyle/>
          <a:p>
            <a:pPr marL="0" indent="0" algn="ctr">
              <a:buNone/>
            </a:pPr>
            <a:r>
              <a:rPr lang="en-US" sz="1200" b="1" dirty="0">
                <a:solidFill>
                  <a:srgbClr val="1F3864"/>
                </a:solidFill>
                <a:latin typeface="Calibri" pitchFamily="34" charset="0"/>
                <a:ea typeface="Calibri" pitchFamily="34" charset="-122"/>
                <a:cs typeface="Calibri" pitchFamily="34" charset="-120"/>
              </a:rPr>
              <a:t>TO is unable to submit via the DPC Dashboard UI (access or technical issue)</a:t>
            </a:r>
            <a:endParaRPr lang="en-US" sz="1200" dirty="0"/>
          </a:p>
        </p:txBody>
      </p:sp>
      <p:sp>
        <p:nvSpPr>
          <p:cNvPr id="80" name="Shape 26">
            <a:extLst>
              <a:ext uri="{FF2B5EF4-FFF2-40B4-BE49-F238E27FC236}">
                <a16:creationId xmlns:a16="http://schemas.microsoft.com/office/drawing/2014/main" id="{116A31B5-C651-E243-0FB5-73D5EAF2D596}"/>
              </a:ext>
            </a:extLst>
          </p:cNvPr>
          <p:cNvSpPr/>
          <p:nvPr/>
        </p:nvSpPr>
        <p:spPr>
          <a:xfrm>
            <a:off x="6094476" y="3017520"/>
            <a:ext cx="0" cy="182880"/>
          </a:xfrm>
          <a:prstGeom prst="line">
            <a:avLst/>
          </a:prstGeom>
          <a:noFill/>
          <a:ln w="19050">
            <a:solidFill>
              <a:srgbClr val="1F3864"/>
            </a:solidFill>
            <a:prstDash val="solid"/>
            <a:tailEnd type="triangle"/>
          </a:ln>
        </p:spPr>
        <p:txBody>
          <a:bodyPr/>
          <a:lstStyle/>
          <a:p>
            <a:endParaRPr lang="en-US"/>
          </a:p>
        </p:txBody>
      </p:sp>
      <p:sp>
        <p:nvSpPr>
          <p:cNvPr id="82" name="Shape 27">
            <a:extLst>
              <a:ext uri="{FF2B5EF4-FFF2-40B4-BE49-F238E27FC236}">
                <a16:creationId xmlns:a16="http://schemas.microsoft.com/office/drawing/2014/main" id="{D78FD83B-22C3-89CA-2CA3-2FEF0D434779}"/>
              </a:ext>
            </a:extLst>
          </p:cNvPr>
          <p:cNvSpPr/>
          <p:nvPr/>
        </p:nvSpPr>
        <p:spPr>
          <a:xfrm>
            <a:off x="4288536" y="3200400"/>
            <a:ext cx="3611880" cy="685800"/>
          </a:xfrm>
          <a:prstGeom prst="roundRect">
            <a:avLst>
              <a:gd name="adj" fmla="val 10667"/>
            </a:avLst>
          </a:prstGeom>
          <a:solidFill>
            <a:srgbClr val="AEDFF2"/>
          </a:solidFill>
          <a:ln w="15875">
            <a:solidFill>
              <a:srgbClr val="1F3864"/>
            </a:solidFill>
            <a:prstDash val="solid"/>
          </a:ln>
        </p:spPr>
        <p:txBody>
          <a:bodyPr/>
          <a:lstStyle/>
          <a:p>
            <a:endParaRPr lang="en-US"/>
          </a:p>
        </p:txBody>
      </p:sp>
      <p:sp>
        <p:nvSpPr>
          <p:cNvPr id="84" name="Text 28">
            <a:extLst>
              <a:ext uri="{FF2B5EF4-FFF2-40B4-BE49-F238E27FC236}">
                <a16:creationId xmlns:a16="http://schemas.microsoft.com/office/drawing/2014/main" id="{E0E0F2AE-4463-7590-8582-ED896F60EE32}"/>
              </a:ext>
            </a:extLst>
          </p:cNvPr>
          <p:cNvSpPr txBox="1"/>
          <p:nvPr/>
        </p:nvSpPr>
        <p:spPr>
          <a:xfrm>
            <a:off x="4425696" y="3236976"/>
            <a:ext cx="3337560" cy="612648"/>
          </a:xfrm>
          <a:prstGeom prst="rect">
            <a:avLst/>
          </a:prstGeom>
          <a:noFill/>
          <a:ln/>
        </p:spPr>
        <p:txBody>
          <a:bodyPr wrap="square" lIns="0" tIns="0" rIns="0" bIns="0" rtlCol="0" anchor="ctr"/>
          <a:lstStyle/>
          <a:p>
            <a:pPr algn="ctr"/>
            <a:r>
              <a:rPr lang="en-US" sz="1200" b="1" dirty="0">
                <a:solidFill>
                  <a:srgbClr val="1F3864"/>
                </a:solidFill>
                <a:latin typeface="Calibri" pitchFamily="34" charset="0"/>
                <a:ea typeface="Calibri" pitchFamily="34" charset="-122"/>
                <a:cs typeface="Calibri" pitchFamily="34" charset="-120"/>
              </a:rPr>
              <a:t>TO notifies </a:t>
            </a:r>
            <a:r>
              <a:rPr lang="en-US" sz="1200" b="1" dirty="0">
                <a:solidFill>
                  <a:srgbClr val="1F3864"/>
                </a:solidFill>
                <a:latin typeface="Calibri" pitchFamily="34" charset="0"/>
                <a:ea typeface="Calibri" pitchFamily="34" charset="-122"/>
                <a:cs typeface="Calibri" pitchFamily="34" charset="-120"/>
                <a:hlinkClick r:id="rId2"/>
              </a:rPr>
              <a:t>ercotdpcsupport@ercot.com</a:t>
            </a:r>
            <a:r>
              <a:rPr lang="en-US" sz="1200" b="1" dirty="0">
                <a:solidFill>
                  <a:srgbClr val="1F3864"/>
                </a:solidFill>
                <a:latin typeface="Calibri" pitchFamily="34" charset="0"/>
                <a:ea typeface="Calibri" pitchFamily="34" charset="-122"/>
                <a:cs typeface="Calibri" pitchFamily="34" charset="-120"/>
              </a:rPr>
              <a:t> and </a:t>
            </a:r>
            <a:r>
              <a:rPr lang="en-US" sz="1200" dirty="0">
                <a:hlinkClick r:id="rId3" tooltip="mailto:networkmodelcoordinators@ercot.com"/>
              </a:rPr>
              <a:t>networkmodelcoordinators@ercot.com</a:t>
            </a:r>
            <a:endParaRPr lang="en-US" sz="1200" dirty="0"/>
          </a:p>
        </p:txBody>
      </p:sp>
      <p:sp>
        <p:nvSpPr>
          <p:cNvPr id="86" name="Shape 29">
            <a:extLst>
              <a:ext uri="{FF2B5EF4-FFF2-40B4-BE49-F238E27FC236}">
                <a16:creationId xmlns:a16="http://schemas.microsoft.com/office/drawing/2014/main" id="{95410038-8525-2735-9F96-3CB780586FAB}"/>
              </a:ext>
            </a:extLst>
          </p:cNvPr>
          <p:cNvSpPr/>
          <p:nvPr/>
        </p:nvSpPr>
        <p:spPr>
          <a:xfrm>
            <a:off x="6094476" y="3886200"/>
            <a:ext cx="0" cy="182880"/>
          </a:xfrm>
          <a:prstGeom prst="line">
            <a:avLst/>
          </a:prstGeom>
          <a:noFill/>
          <a:ln w="19050">
            <a:solidFill>
              <a:srgbClr val="1F3864"/>
            </a:solidFill>
            <a:prstDash val="solid"/>
            <a:tailEnd type="triangle"/>
          </a:ln>
        </p:spPr>
        <p:txBody>
          <a:bodyPr/>
          <a:lstStyle/>
          <a:p>
            <a:endParaRPr lang="en-US"/>
          </a:p>
        </p:txBody>
      </p:sp>
      <p:sp>
        <p:nvSpPr>
          <p:cNvPr id="88" name="Shape 30">
            <a:extLst>
              <a:ext uri="{FF2B5EF4-FFF2-40B4-BE49-F238E27FC236}">
                <a16:creationId xmlns:a16="http://schemas.microsoft.com/office/drawing/2014/main" id="{33A45421-A50B-DB24-37BB-9E12AFEB600D}"/>
              </a:ext>
            </a:extLst>
          </p:cNvPr>
          <p:cNvSpPr/>
          <p:nvPr/>
        </p:nvSpPr>
        <p:spPr>
          <a:xfrm>
            <a:off x="4288536" y="4069080"/>
            <a:ext cx="3611880" cy="685800"/>
          </a:xfrm>
          <a:prstGeom prst="roundRect">
            <a:avLst>
              <a:gd name="adj" fmla="val 10667"/>
            </a:avLst>
          </a:prstGeom>
          <a:solidFill>
            <a:srgbClr val="AEDFF2"/>
          </a:solidFill>
          <a:ln w="15875">
            <a:solidFill>
              <a:srgbClr val="1F3864"/>
            </a:solidFill>
            <a:prstDash val="solid"/>
          </a:ln>
        </p:spPr>
        <p:txBody>
          <a:bodyPr/>
          <a:lstStyle/>
          <a:p>
            <a:endParaRPr lang="en-US"/>
          </a:p>
        </p:txBody>
      </p:sp>
      <p:sp>
        <p:nvSpPr>
          <p:cNvPr id="90" name="Text 31">
            <a:extLst>
              <a:ext uri="{FF2B5EF4-FFF2-40B4-BE49-F238E27FC236}">
                <a16:creationId xmlns:a16="http://schemas.microsoft.com/office/drawing/2014/main" id="{B1B0BCFE-2ABE-F7BF-18A6-C211FFA88C71}"/>
              </a:ext>
            </a:extLst>
          </p:cNvPr>
          <p:cNvSpPr txBox="1"/>
          <p:nvPr/>
        </p:nvSpPr>
        <p:spPr>
          <a:xfrm>
            <a:off x="4425696" y="4105656"/>
            <a:ext cx="3337560" cy="612648"/>
          </a:xfrm>
          <a:prstGeom prst="rect">
            <a:avLst/>
          </a:prstGeom>
          <a:noFill/>
          <a:ln/>
        </p:spPr>
        <p:txBody>
          <a:bodyPr wrap="square" lIns="0" tIns="0" rIns="0" bIns="0" rtlCol="0" anchor="ctr"/>
          <a:lstStyle/>
          <a:p>
            <a:pPr marL="0" indent="0" algn="ctr">
              <a:buNone/>
            </a:pPr>
            <a:r>
              <a:rPr lang="en-US" sz="1200" b="1" dirty="0">
                <a:solidFill>
                  <a:srgbClr val="1F3864"/>
                </a:solidFill>
                <a:latin typeface="Calibri" pitchFamily="34" charset="0"/>
                <a:ea typeface="Calibri" pitchFamily="34" charset="-122"/>
                <a:cs typeface="Calibri" pitchFamily="34" charset="-120"/>
              </a:rPr>
              <a:t>TO submits the Temporary DPC via NMMS MAGE as a temporary fallback</a:t>
            </a:r>
            <a:endParaRPr lang="en-US" sz="1200" dirty="0"/>
          </a:p>
        </p:txBody>
      </p:sp>
      <p:sp>
        <p:nvSpPr>
          <p:cNvPr id="92" name="Shape 32">
            <a:extLst>
              <a:ext uri="{FF2B5EF4-FFF2-40B4-BE49-F238E27FC236}">
                <a16:creationId xmlns:a16="http://schemas.microsoft.com/office/drawing/2014/main" id="{1186BF5B-42F1-E098-3BEE-BE9871EFC692}"/>
              </a:ext>
            </a:extLst>
          </p:cNvPr>
          <p:cNvSpPr/>
          <p:nvPr/>
        </p:nvSpPr>
        <p:spPr>
          <a:xfrm>
            <a:off x="6094476" y="4754880"/>
            <a:ext cx="0" cy="182880"/>
          </a:xfrm>
          <a:prstGeom prst="line">
            <a:avLst/>
          </a:prstGeom>
          <a:noFill/>
          <a:ln w="19050">
            <a:solidFill>
              <a:srgbClr val="1F3864"/>
            </a:solidFill>
            <a:prstDash val="solid"/>
            <a:tailEnd type="triangle"/>
          </a:ln>
        </p:spPr>
        <p:txBody>
          <a:bodyPr/>
          <a:lstStyle/>
          <a:p>
            <a:endParaRPr lang="en-US"/>
          </a:p>
        </p:txBody>
      </p:sp>
      <p:sp>
        <p:nvSpPr>
          <p:cNvPr id="94" name="Shape 33">
            <a:extLst>
              <a:ext uri="{FF2B5EF4-FFF2-40B4-BE49-F238E27FC236}">
                <a16:creationId xmlns:a16="http://schemas.microsoft.com/office/drawing/2014/main" id="{7A3273BA-6D7C-353F-8FD6-275DAC61875D}"/>
              </a:ext>
            </a:extLst>
          </p:cNvPr>
          <p:cNvSpPr/>
          <p:nvPr/>
        </p:nvSpPr>
        <p:spPr>
          <a:xfrm>
            <a:off x="4288536" y="4937760"/>
            <a:ext cx="3611880" cy="685800"/>
          </a:xfrm>
          <a:prstGeom prst="roundRect">
            <a:avLst>
              <a:gd name="adj" fmla="val 10667"/>
            </a:avLst>
          </a:prstGeom>
          <a:solidFill>
            <a:srgbClr val="AEDFF2"/>
          </a:solidFill>
          <a:ln w="15875">
            <a:solidFill>
              <a:srgbClr val="1F3864"/>
            </a:solidFill>
            <a:prstDash val="solid"/>
          </a:ln>
        </p:spPr>
        <p:txBody>
          <a:bodyPr/>
          <a:lstStyle/>
          <a:p>
            <a:endParaRPr lang="en-US"/>
          </a:p>
        </p:txBody>
      </p:sp>
      <p:sp>
        <p:nvSpPr>
          <p:cNvPr id="96" name="Text 34">
            <a:extLst>
              <a:ext uri="{FF2B5EF4-FFF2-40B4-BE49-F238E27FC236}">
                <a16:creationId xmlns:a16="http://schemas.microsoft.com/office/drawing/2014/main" id="{FFD6897B-3783-BDAB-F08A-F04ADF955617}"/>
              </a:ext>
            </a:extLst>
          </p:cNvPr>
          <p:cNvSpPr txBox="1"/>
          <p:nvPr/>
        </p:nvSpPr>
        <p:spPr>
          <a:xfrm>
            <a:off x="4425696" y="4974336"/>
            <a:ext cx="3337560" cy="612648"/>
          </a:xfrm>
          <a:prstGeom prst="rect">
            <a:avLst/>
          </a:prstGeom>
          <a:noFill/>
          <a:ln/>
        </p:spPr>
        <p:txBody>
          <a:bodyPr wrap="square" lIns="0" tIns="0" rIns="0" bIns="0" rtlCol="0" anchor="ctr"/>
          <a:lstStyle/>
          <a:p>
            <a:pPr marL="0" indent="0" algn="ctr">
              <a:buNone/>
            </a:pPr>
            <a:r>
              <a:rPr lang="en-US" sz="1200" b="1" dirty="0">
                <a:solidFill>
                  <a:srgbClr val="1F3864"/>
                </a:solidFill>
                <a:latin typeface="Calibri" pitchFamily="34" charset="0"/>
                <a:ea typeface="Calibri" pitchFamily="34" charset="-122"/>
                <a:cs typeface="Calibri" pitchFamily="34" charset="-120"/>
              </a:rPr>
              <a:t>ERCOT assists in resolving the access/technical issue</a:t>
            </a:r>
            <a:endParaRPr lang="en-US" sz="1200" dirty="0"/>
          </a:p>
        </p:txBody>
      </p:sp>
      <p:sp>
        <p:nvSpPr>
          <p:cNvPr id="98" name="Shape 35">
            <a:extLst>
              <a:ext uri="{FF2B5EF4-FFF2-40B4-BE49-F238E27FC236}">
                <a16:creationId xmlns:a16="http://schemas.microsoft.com/office/drawing/2014/main" id="{CEED9DF0-384B-FD26-3200-24071DCFE154}"/>
              </a:ext>
            </a:extLst>
          </p:cNvPr>
          <p:cNvSpPr/>
          <p:nvPr/>
        </p:nvSpPr>
        <p:spPr>
          <a:xfrm>
            <a:off x="8129016" y="2331720"/>
            <a:ext cx="3611880" cy="685800"/>
          </a:xfrm>
          <a:prstGeom prst="roundRect">
            <a:avLst>
              <a:gd name="adj" fmla="val 10667"/>
            </a:avLst>
          </a:prstGeom>
          <a:solidFill>
            <a:srgbClr val="AEDFF2"/>
          </a:solidFill>
          <a:ln w="15875">
            <a:solidFill>
              <a:srgbClr val="1F3864"/>
            </a:solidFill>
            <a:prstDash val="solid"/>
          </a:ln>
        </p:spPr>
        <p:txBody>
          <a:bodyPr/>
          <a:lstStyle/>
          <a:p>
            <a:endParaRPr lang="en-US"/>
          </a:p>
        </p:txBody>
      </p:sp>
      <p:sp>
        <p:nvSpPr>
          <p:cNvPr id="100" name="Text 36">
            <a:extLst>
              <a:ext uri="{FF2B5EF4-FFF2-40B4-BE49-F238E27FC236}">
                <a16:creationId xmlns:a16="http://schemas.microsoft.com/office/drawing/2014/main" id="{890AC1E4-AA6C-BC95-B856-82DC513E80AB}"/>
              </a:ext>
            </a:extLst>
          </p:cNvPr>
          <p:cNvSpPr txBox="1"/>
          <p:nvPr/>
        </p:nvSpPr>
        <p:spPr>
          <a:xfrm>
            <a:off x="8266176" y="2368296"/>
            <a:ext cx="3337560" cy="612648"/>
          </a:xfrm>
          <a:prstGeom prst="rect">
            <a:avLst/>
          </a:prstGeom>
          <a:noFill/>
          <a:ln/>
        </p:spPr>
        <p:txBody>
          <a:bodyPr wrap="square" lIns="0" tIns="0" rIns="0" bIns="0" rtlCol="0" anchor="ctr"/>
          <a:lstStyle/>
          <a:p>
            <a:pPr marL="0" indent="0" algn="ctr">
              <a:buNone/>
            </a:pPr>
            <a:r>
              <a:rPr lang="en-US" sz="1200" b="1" dirty="0">
                <a:solidFill>
                  <a:srgbClr val="1F3864"/>
                </a:solidFill>
                <a:latin typeface="Calibri" pitchFamily="34" charset="0"/>
                <a:ea typeface="Calibri" pitchFamily="34" charset="-122"/>
                <a:cs typeface="Calibri" pitchFamily="34" charset="-120"/>
              </a:rPr>
              <a:t>TO submits the same Temporary DPC in both NMMS MAGE and the DPC Dashboard UI</a:t>
            </a:r>
            <a:endParaRPr lang="en-US" sz="1200" dirty="0"/>
          </a:p>
        </p:txBody>
      </p:sp>
      <p:sp>
        <p:nvSpPr>
          <p:cNvPr id="102" name="Shape 37">
            <a:extLst>
              <a:ext uri="{FF2B5EF4-FFF2-40B4-BE49-F238E27FC236}">
                <a16:creationId xmlns:a16="http://schemas.microsoft.com/office/drawing/2014/main" id="{8D4DA760-585F-0BB1-82B3-EBE57DC229DE}"/>
              </a:ext>
            </a:extLst>
          </p:cNvPr>
          <p:cNvSpPr/>
          <p:nvPr/>
        </p:nvSpPr>
        <p:spPr>
          <a:xfrm>
            <a:off x="9934956" y="3017520"/>
            <a:ext cx="0" cy="182880"/>
          </a:xfrm>
          <a:prstGeom prst="line">
            <a:avLst/>
          </a:prstGeom>
          <a:noFill/>
          <a:ln w="19050">
            <a:solidFill>
              <a:srgbClr val="1F3864"/>
            </a:solidFill>
            <a:prstDash val="solid"/>
            <a:tailEnd type="triangle"/>
          </a:ln>
        </p:spPr>
        <p:txBody>
          <a:bodyPr/>
          <a:lstStyle/>
          <a:p>
            <a:endParaRPr lang="en-US"/>
          </a:p>
        </p:txBody>
      </p:sp>
      <p:sp>
        <p:nvSpPr>
          <p:cNvPr id="104" name="Shape 38">
            <a:extLst>
              <a:ext uri="{FF2B5EF4-FFF2-40B4-BE49-F238E27FC236}">
                <a16:creationId xmlns:a16="http://schemas.microsoft.com/office/drawing/2014/main" id="{5297144A-0A31-68D6-6EEE-4965674B1A89}"/>
              </a:ext>
            </a:extLst>
          </p:cNvPr>
          <p:cNvSpPr/>
          <p:nvPr/>
        </p:nvSpPr>
        <p:spPr>
          <a:xfrm>
            <a:off x="8129016" y="3200400"/>
            <a:ext cx="3611880" cy="685800"/>
          </a:xfrm>
          <a:prstGeom prst="roundRect">
            <a:avLst>
              <a:gd name="adj" fmla="val 10667"/>
            </a:avLst>
          </a:prstGeom>
          <a:solidFill>
            <a:srgbClr val="AEDFF2"/>
          </a:solidFill>
          <a:ln w="15875">
            <a:solidFill>
              <a:srgbClr val="1F3864"/>
            </a:solidFill>
            <a:prstDash val="solid"/>
          </a:ln>
        </p:spPr>
        <p:txBody>
          <a:bodyPr/>
          <a:lstStyle/>
          <a:p>
            <a:endParaRPr lang="en-US"/>
          </a:p>
        </p:txBody>
      </p:sp>
      <p:sp>
        <p:nvSpPr>
          <p:cNvPr id="106" name="Text 39">
            <a:extLst>
              <a:ext uri="{FF2B5EF4-FFF2-40B4-BE49-F238E27FC236}">
                <a16:creationId xmlns:a16="http://schemas.microsoft.com/office/drawing/2014/main" id="{A22E4F3A-4A67-2D8E-F7B1-18EC958E8361}"/>
              </a:ext>
            </a:extLst>
          </p:cNvPr>
          <p:cNvSpPr txBox="1"/>
          <p:nvPr/>
        </p:nvSpPr>
        <p:spPr>
          <a:xfrm>
            <a:off x="8266176" y="3236976"/>
            <a:ext cx="3337560" cy="612648"/>
          </a:xfrm>
          <a:prstGeom prst="rect">
            <a:avLst/>
          </a:prstGeom>
          <a:noFill/>
          <a:ln/>
        </p:spPr>
        <p:txBody>
          <a:bodyPr wrap="square" lIns="0" tIns="0" rIns="0" bIns="0" rtlCol="0" anchor="ctr"/>
          <a:lstStyle/>
          <a:p>
            <a:pPr marL="0" indent="0" algn="ctr">
              <a:buNone/>
            </a:pPr>
            <a:r>
              <a:rPr lang="en-US" sz="1200" b="1" dirty="0">
                <a:solidFill>
                  <a:srgbClr val="1F3864"/>
                </a:solidFill>
                <a:latin typeface="Calibri" pitchFamily="34" charset="0"/>
                <a:ea typeface="Calibri" pitchFamily="34" charset="-122"/>
                <a:cs typeface="Calibri" pitchFamily="34" charset="-120"/>
              </a:rPr>
              <a:t>DPC Dashboard UI submission is treated as primary</a:t>
            </a:r>
            <a:endParaRPr lang="en-US" sz="1200" dirty="0"/>
          </a:p>
        </p:txBody>
      </p:sp>
      <p:sp>
        <p:nvSpPr>
          <p:cNvPr id="108" name="Shape 40">
            <a:extLst>
              <a:ext uri="{FF2B5EF4-FFF2-40B4-BE49-F238E27FC236}">
                <a16:creationId xmlns:a16="http://schemas.microsoft.com/office/drawing/2014/main" id="{32346BAC-2533-BD0F-4E40-87899A0D37F2}"/>
              </a:ext>
            </a:extLst>
          </p:cNvPr>
          <p:cNvSpPr/>
          <p:nvPr/>
        </p:nvSpPr>
        <p:spPr>
          <a:xfrm>
            <a:off x="9934956" y="3886200"/>
            <a:ext cx="0" cy="182880"/>
          </a:xfrm>
          <a:prstGeom prst="line">
            <a:avLst/>
          </a:prstGeom>
          <a:noFill/>
          <a:ln w="19050">
            <a:solidFill>
              <a:srgbClr val="1F3864"/>
            </a:solidFill>
            <a:prstDash val="solid"/>
            <a:tailEnd type="triangle"/>
          </a:ln>
        </p:spPr>
        <p:txBody>
          <a:bodyPr/>
          <a:lstStyle/>
          <a:p>
            <a:endParaRPr lang="en-US"/>
          </a:p>
        </p:txBody>
      </p:sp>
      <p:sp>
        <p:nvSpPr>
          <p:cNvPr id="110" name="Shape 41">
            <a:extLst>
              <a:ext uri="{FF2B5EF4-FFF2-40B4-BE49-F238E27FC236}">
                <a16:creationId xmlns:a16="http://schemas.microsoft.com/office/drawing/2014/main" id="{3355E0B7-DBFD-2BFB-9BC0-A42F204CB187}"/>
              </a:ext>
            </a:extLst>
          </p:cNvPr>
          <p:cNvSpPr/>
          <p:nvPr/>
        </p:nvSpPr>
        <p:spPr>
          <a:xfrm>
            <a:off x="8129016" y="4069080"/>
            <a:ext cx="3611880" cy="685800"/>
          </a:xfrm>
          <a:prstGeom prst="roundRect">
            <a:avLst>
              <a:gd name="adj" fmla="val 10667"/>
            </a:avLst>
          </a:prstGeom>
          <a:solidFill>
            <a:srgbClr val="AEDFF2"/>
          </a:solidFill>
          <a:ln w="15875">
            <a:solidFill>
              <a:srgbClr val="1F3864"/>
            </a:solidFill>
            <a:prstDash val="solid"/>
          </a:ln>
        </p:spPr>
        <p:txBody>
          <a:bodyPr/>
          <a:lstStyle/>
          <a:p>
            <a:endParaRPr lang="en-US"/>
          </a:p>
        </p:txBody>
      </p:sp>
      <p:sp>
        <p:nvSpPr>
          <p:cNvPr id="112" name="Text 42">
            <a:extLst>
              <a:ext uri="{FF2B5EF4-FFF2-40B4-BE49-F238E27FC236}">
                <a16:creationId xmlns:a16="http://schemas.microsoft.com/office/drawing/2014/main" id="{A4E70843-F573-B18E-1481-DEF981EA2AD5}"/>
              </a:ext>
            </a:extLst>
          </p:cNvPr>
          <p:cNvSpPr txBox="1"/>
          <p:nvPr/>
        </p:nvSpPr>
        <p:spPr>
          <a:xfrm>
            <a:off x="8266176" y="4105656"/>
            <a:ext cx="3337560" cy="612648"/>
          </a:xfrm>
          <a:prstGeom prst="rect">
            <a:avLst/>
          </a:prstGeom>
          <a:noFill/>
          <a:ln/>
        </p:spPr>
        <p:txBody>
          <a:bodyPr wrap="square" lIns="0" tIns="0" rIns="0" bIns="0" rtlCol="0" anchor="ctr"/>
          <a:lstStyle/>
          <a:p>
            <a:pPr marL="0" indent="0" algn="ctr">
              <a:buNone/>
            </a:pPr>
            <a:r>
              <a:rPr lang="en-US" sz="1200" b="1" dirty="0">
                <a:solidFill>
                  <a:srgbClr val="1F3864"/>
                </a:solidFill>
                <a:latin typeface="Calibri" pitchFamily="34" charset="0"/>
                <a:ea typeface="Calibri" pitchFamily="34" charset="-122"/>
                <a:cs typeface="Calibri" pitchFamily="34" charset="-120"/>
              </a:rPr>
              <a:t>The NMMS MAGE submission will be rejected</a:t>
            </a:r>
            <a:endParaRPr lang="en-US" sz="1200" dirty="0"/>
          </a:p>
        </p:txBody>
      </p:sp>
    </p:spTree>
    <p:extLst>
      <p:ext uri="{BB962C8B-B14F-4D97-AF65-F5344CB8AC3E}">
        <p14:creationId xmlns:p14="http://schemas.microsoft.com/office/powerpoint/2010/main" val="565630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36AAE-68DF-EB17-E8A7-16A322F3D06C}"/>
              </a:ext>
            </a:extLst>
          </p:cNvPr>
          <p:cNvSpPr>
            <a:spLocks noGrp="1"/>
          </p:cNvSpPr>
          <p:nvPr>
            <p:ph type="title"/>
          </p:nvPr>
        </p:nvSpPr>
        <p:spPr/>
        <p:txBody>
          <a:bodyPr/>
          <a:lstStyle/>
          <a:p>
            <a:r>
              <a:rPr lang="en-US" dirty="0"/>
              <a:t>Questions/Comments?</a:t>
            </a:r>
          </a:p>
        </p:txBody>
      </p:sp>
      <p:sp>
        <p:nvSpPr>
          <p:cNvPr id="3" name="Text Placeholder 2">
            <a:extLst>
              <a:ext uri="{FF2B5EF4-FFF2-40B4-BE49-F238E27FC236}">
                <a16:creationId xmlns:a16="http://schemas.microsoft.com/office/drawing/2014/main" id="{7BF6A61A-D7C0-BEE7-3F65-3A3A70395BDB}"/>
              </a:ext>
            </a:extLst>
          </p:cNvPr>
          <p:cNvSpPr>
            <a:spLocks noGrp="1"/>
          </p:cNvSpPr>
          <p:nvPr>
            <p:ph type="body" sz="quarter" idx="13"/>
          </p:nvPr>
        </p:nvSpPr>
        <p:spPr>
          <a:xfrm>
            <a:off x="530868" y="3501136"/>
            <a:ext cx="5565131" cy="1926416"/>
          </a:xfrm>
        </p:spPr>
        <p:txBody>
          <a:bodyPr/>
          <a:lstStyle/>
          <a:p>
            <a:r>
              <a:rPr lang="en-US" dirty="0"/>
              <a:t>ercotdpcsupport@ercot.com</a:t>
            </a:r>
          </a:p>
        </p:txBody>
      </p:sp>
      <p:sp>
        <p:nvSpPr>
          <p:cNvPr id="5" name="Slide Number Placeholder 4">
            <a:extLst>
              <a:ext uri="{FF2B5EF4-FFF2-40B4-BE49-F238E27FC236}">
                <a16:creationId xmlns:a16="http://schemas.microsoft.com/office/drawing/2014/main" id="{663E33CD-915C-8592-3526-C44B880B6BF9}"/>
              </a:ext>
            </a:extLst>
          </p:cNvPr>
          <p:cNvSpPr>
            <a:spLocks noGrp="1"/>
          </p:cNvSpPr>
          <p:nvPr>
            <p:ph type="sldNum" sz="quarter" idx="12"/>
          </p:nvPr>
        </p:nvSpPr>
        <p:spPr/>
        <p:txBody>
          <a:bodyPr wrap="square" anchor="ctr">
            <a:normAutofit/>
          </a:bodyPr>
          <a:lstStyle/>
          <a:p>
            <a:pPr>
              <a:spcAft>
                <a:spcPts val="600"/>
              </a:spcAft>
            </a:pPr>
            <a:fld id="{BCDE79FB-97BA-492B-8D57-F1373F9ADA95}" type="slidenum">
              <a:rPr lang="en-US" smtClean="0"/>
              <a:pPr>
                <a:spcAft>
                  <a:spcPts val="600"/>
                </a:spcAft>
              </a:pPr>
              <a:t>12</a:t>
            </a:fld>
            <a:endParaRPr lang="en-US" dirty="0"/>
          </a:p>
        </p:txBody>
      </p:sp>
    </p:spTree>
    <p:extLst>
      <p:ext uri="{BB962C8B-B14F-4D97-AF65-F5344CB8AC3E}">
        <p14:creationId xmlns:p14="http://schemas.microsoft.com/office/powerpoint/2010/main" val="3512297305"/>
      </p:ext>
    </p:extLst>
  </p:cSld>
  <p:clrMapOvr>
    <a:masterClrMapping/>
  </p:clrMapOvr>
</p:sld>
</file>

<file path=ppt/theme/theme1.xml><?xml version="1.0" encoding="utf-8"?>
<a:theme xmlns:a="http://schemas.openxmlformats.org/drawingml/2006/main" name="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942DDDCD-BEC6-4902-AAD2-EB3CD2B6933E}"/>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E771427F-03EA-4C50-B0D4-53899F39E54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7deaf5a-01d9-4834-89d2-802f43df07d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238A853E2A21D478864F317E572DCF9" ma:contentTypeVersion="15" ma:contentTypeDescription="Create a new document." ma:contentTypeScope="" ma:versionID="a76f5d0bb76fe113a30985841074c8a5">
  <xsd:schema xmlns:xsd="http://www.w3.org/2001/XMLSchema" xmlns:xs="http://www.w3.org/2001/XMLSchema" xmlns:p="http://schemas.microsoft.com/office/2006/metadata/properties" xmlns:ns3="ded7f6be-006e-48d8-8435-0405bc84a9a7" xmlns:ns4="97deaf5a-01d9-4834-89d2-802f43df07d1" targetNamespace="http://schemas.microsoft.com/office/2006/metadata/properties" ma:root="true" ma:fieldsID="7b7c49f95176630641c88db2302abb46" ns3:_="" ns4:_="">
    <xsd:import namespace="ded7f6be-006e-48d8-8435-0405bc84a9a7"/>
    <xsd:import namespace="97deaf5a-01d9-4834-89d2-802f43df07d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_activity" minOccurs="0"/>
                <xsd:element ref="ns4:MediaServiceDateTaken" minOccurs="0"/>
                <xsd:element ref="ns4:MediaServiceObjectDetectorVersions" minOccurs="0"/>
                <xsd:element ref="ns4:MediaLengthInSecond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7f6be-006e-48d8-8435-0405bc84a9a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7deaf5a-01d9-4834-89d2-802f43df07d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_activity" ma:index="17" nillable="true" ma:displayName="_activity" ma:hidden="true" ma:internalName="_activity">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03739F-D2C4-42A3-A4EA-6DB5BD1241E0}">
  <ds:schemaRefs>
    <ds:schemaRef ds:uri="http://purl.org/dc/dcmitype/"/>
    <ds:schemaRef ds:uri="97deaf5a-01d9-4834-89d2-802f43df07d1"/>
    <ds:schemaRef ds:uri="http://www.w3.org/XML/1998/namespace"/>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ded7f6be-006e-48d8-8435-0405bc84a9a7"/>
    <ds:schemaRef ds:uri="http://purl.org/dc/terms/"/>
  </ds:schemaRefs>
</ds:datastoreItem>
</file>

<file path=customXml/itemProps2.xml><?xml version="1.0" encoding="utf-8"?>
<ds:datastoreItem xmlns:ds="http://schemas.openxmlformats.org/officeDocument/2006/customXml" ds:itemID="{E9F3CD00-BE77-4070-81EC-9AFEFC3291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d7f6be-006e-48d8-8435-0405bc84a9a7"/>
    <ds:schemaRef ds:uri="97deaf5a-01d9-4834-89d2-802f43df07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CAEF0B-3B7B-4B90-A890-3CD1507962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9111</TotalTime>
  <Words>1276</Words>
  <Application>Microsoft Office PowerPoint</Application>
  <PresentationFormat>Widescreen</PresentationFormat>
  <Paragraphs>191</Paragraphs>
  <Slides>12</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-apple-system</vt:lpstr>
      <vt:lpstr>Aptos</vt:lpstr>
      <vt:lpstr>Arial</vt:lpstr>
      <vt:lpstr>Calibri</vt:lpstr>
      <vt:lpstr>Cambria</vt:lpstr>
      <vt:lpstr>Courier New</vt:lpstr>
      <vt:lpstr>Wingdings</vt:lpstr>
      <vt:lpstr>Cover</vt:lpstr>
      <vt:lpstr>Page Design</vt:lpstr>
      <vt:lpstr>PowerPoint Presentation</vt:lpstr>
      <vt:lpstr>Downstream Production Changes (DPC) </vt:lpstr>
      <vt:lpstr>Downstream Production Changes (DPC) </vt:lpstr>
      <vt:lpstr>Distinction between Permanent and Temporary DPC type updates</vt:lpstr>
      <vt:lpstr>PowerPoint Presentation</vt:lpstr>
      <vt:lpstr>DPC Dashboard Access  </vt:lpstr>
      <vt:lpstr>New DPC Tool – High Level Implementation Details  </vt:lpstr>
      <vt:lpstr>PowerPoint Presentation</vt:lpstr>
      <vt:lpstr>PowerPoint Presentation</vt:lpstr>
      <vt:lpstr>Temporary DPC Submissions – Parallel Period &amp; Switchover  - Updates</vt:lpstr>
      <vt:lpstr>PowerPoint Presentation</vt:lpstr>
      <vt:lpstr>Questions/Comments?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DPC Application Architecture</dc:title>
  <dc:creator>Xu, Xiangjun</dc:creator>
  <cp:lastModifiedBy>Karedla, Yugendher Reddy</cp:lastModifiedBy>
  <cp:revision>166</cp:revision>
  <dcterms:created xsi:type="dcterms:W3CDTF">2024-12-10T21:49:43Z</dcterms:created>
  <dcterms:modified xsi:type="dcterms:W3CDTF">2026-10-20T17:55:55Z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084cbda-52b8-46fb-a7b7-cb5bd465ed85_Enabled">
    <vt:lpwstr>true</vt:lpwstr>
  </property>
  <property fmtid="{D5CDD505-2E9C-101B-9397-08002B2CF9AE}" pid="3" name="MSIP_Label_7084cbda-52b8-46fb-a7b7-cb5bd465ed85_SetDate">
    <vt:lpwstr>2024-12-10T22:01:28Z</vt:lpwstr>
  </property>
  <property fmtid="{D5CDD505-2E9C-101B-9397-08002B2CF9AE}" pid="4" name="MSIP_Label_7084cbda-52b8-46fb-a7b7-cb5bd465ed85_Method">
    <vt:lpwstr>Standard</vt:lpwstr>
  </property>
  <property fmtid="{D5CDD505-2E9C-101B-9397-08002B2CF9AE}" pid="5" name="MSIP_Label_7084cbda-52b8-46fb-a7b7-cb5bd465ed85_Name">
    <vt:lpwstr>Internal</vt:lpwstr>
  </property>
  <property fmtid="{D5CDD505-2E9C-101B-9397-08002B2CF9AE}" pid="6" name="MSIP_Label_7084cbda-52b8-46fb-a7b7-cb5bd465ed85_SiteId">
    <vt:lpwstr>0afb747d-bff7-4596-a9fc-950ef9e0ec45</vt:lpwstr>
  </property>
  <property fmtid="{D5CDD505-2E9C-101B-9397-08002B2CF9AE}" pid="7" name="MSIP_Label_7084cbda-52b8-46fb-a7b7-cb5bd465ed85_ActionId">
    <vt:lpwstr>60c87414-7c98-4751-8006-bf2030c60110</vt:lpwstr>
  </property>
  <property fmtid="{D5CDD505-2E9C-101B-9397-08002B2CF9AE}" pid="8" name="MSIP_Label_7084cbda-52b8-46fb-a7b7-cb5bd465ed85_ContentBits">
    <vt:lpwstr>0</vt:lpwstr>
  </property>
  <property fmtid="{D5CDD505-2E9C-101B-9397-08002B2CF9AE}" pid="9" name="ContentTypeId">
    <vt:lpwstr>0x010100E238A853E2A21D478864F317E572DCF9</vt:lpwstr>
  </property>
</Properties>
</file>