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4"/>
  </p:notesMasterIdLst>
  <p:handoutMasterIdLst>
    <p:handoutMasterId r:id="rId15"/>
  </p:handoutMasterIdLst>
  <p:sldIdLst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2D2B3E-E634-908A-7177-59FE478DE14D}" name="Gaddam, Maruthi" initials="MG" userId="S::Maruthi.Gaddam@ercot.com::5642f215-31e4-4031-a5a5-57e5998da64c" providerId="AD"/>
  <p188:author id="{5C06ADE0-151E-C1A5-5981-3B026F0FE1B6}" name="Zapanta, Zaldy" initials="RZ" userId="S::Rizaldy.Zapanta@ercot.com::0a5d519a-fdbc-4590-9386-ba6f3827eb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5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C12F56-E377-C144-7FA6-D7D3914F8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38D60A-B32A-1409-2BC6-B9BB784CF93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8BB3B6-D288-372A-470A-EA2E8C554C53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0" dirty="0">
                  <a:solidFill>
                    <a:schemeClr val="bg1"/>
                  </a:solidFill>
                </a:rPr>
                <a:t>CONFIDENTIAL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113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October 16,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October 16,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October 16,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dirty="0"/>
              <a:t>CSM – Credit Portal</a:t>
            </a:r>
          </a:p>
          <a:p>
            <a:r>
              <a:rPr dirty="0"/>
              <a:t>Project Concept</a:t>
            </a:r>
          </a:p>
          <a:p>
            <a:endParaRPr dirty="0"/>
          </a:p>
          <a:p>
            <a:r>
              <a:rPr sz="1600" b="0" dirty="0"/>
              <a:t>Credit Finance Sub Group (CFSG) </a:t>
            </a:r>
            <a:br>
              <a:rPr sz="1600" b="0" dirty="0"/>
            </a:br>
            <a:r>
              <a:rPr sz="1600" b="0" dirty="0"/>
              <a:t>ERCOT Credit</a:t>
            </a:r>
          </a:p>
          <a:p>
            <a:endParaRPr sz="1600" b="0" dirty="0"/>
          </a:p>
          <a:p>
            <a:r>
              <a:rPr sz="1600" b="0" dirty="0"/>
              <a:t>October 21, 2026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0" y="4983480"/>
            <a:ext cx="5212080" cy="155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440" y="347472"/>
            <a:ext cx="9966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2323"/>
                </a:solidFill>
                <a:latin typeface="Arial"/>
              </a:defRPr>
            </a:pPr>
            <a:r>
              <a:t>Why ERCOT Credit is Exploring a Portal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1872" y="941832"/>
            <a:ext cx="9875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46E73"/>
                </a:solidFill>
                <a:latin typeface="Arial"/>
              </a:defRPr>
            </a:pPr>
            <a:r>
              <a:t>Current state and business need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1417320"/>
            <a:ext cx="99669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323"/>
                </a:solidFill>
                <a:latin typeface="Arial"/>
              </a:defRPr>
            </a:pPr>
            <a:r>
              <a:rPr dirty="0"/>
              <a:t>• Credit-related submissions and communications rely heavily on a shared email mailbox.</a:t>
            </a:r>
          </a:p>
          <a:p>
            <a:pPr>
              <a:spcAft>
                <a:spcPts val="1200"/>
              </a:spcAft>
              <a:defRPr sz="1800">
                <a:solidFill>
                  <a:srgbClr val="232323"/>
                </a:solidFill>
                <a:latin typeface="Arial"/>
              </a:defRPr>
            </a:pPr>
            <a:r>
              <a:rPr dirty="0"/>
              <a:t>• Manual tracking and document handling can limit visibility into request status and outstanding actions.</a:t>
            </a:r>
          </a:p>
          <a:p>
            <a:pPr>
              <a:spcAft>
                <a:spcPts val="1200"/>
              </a:spcAft>
              <a:defRPr sz="1800">
                <a:solidFill>
                  <a:srgbClr val="232323"/>
                </a:solidFill>
                <a:latin typeface="Arial"/>
              </a:defRPr>
            </a:pPr>
            <a:r>
              <a:rPr dirty="0"/>
              <a:t>• Time-sensitive collateral processing requires a reliable and traceable submission channel.</a:t>
            </a:r>
          </a:p>
          <a:p>
            <a:pPr>
              <a:spcAft>
                <a:spcPts val="1200"/>
              </a:spcAft>
              <a:defRPr sz="1800">
                <a:solidFill>
                  <a:srgbClr val="232323"/>
                </a:solidFill>
                <a:latin typeface="Arial"/>
              </a:defRPr>
            </a:pPr>
            <a:r>
              <a:rPr dirty="0"/>
              <a:t>• ERCOT is evaluating a portal-based approach to improve consistency, transparency, and resiliency.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0160" y="5989320"/>
            <a:ext cx="10149840" cy="502920"/>
          </a:xfrm>
          <a:prstGeom prst="rect">
            <a:avLst/>
          </a:prstGeom>
          <a:solidFill>
            <a:srgbClr val="D7F4F8"/>
          </a:solidFill>
          <a:ln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50" b="0">
                <a:solidFill>
                  <a:srgbClr val="232323"/>
                </a:solidFill>
                <a:latin typeface="Arial"/>
              </a:defRPr>
            </a:pPr>
            <a:r>
              <a:rPr b="1"/>
              <a:t>Key Takeaway: The goal is to improve the submission and communication experience while supporting timely Credit processing.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440" y="347472"/>
            <a:ext cx="416652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2323"/>
                </a:solidFill>
                <a:latin typeface="Arial"/>
              </a:defRPr>
            </a:pPr>
            <a:r>
              <a:rPr dirty="0"/>
              <a:t>What is Being Proposed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1872" y="941832"/>
            <a:ext cx="5754268" cy="2846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46E73"/>
                </a:solidFill>
                <a:latin typeface="Arial"/>
              </a:defRPr>
            </a:pPr>
            <a:r>
              <a:rPr dirty="0"/>
              <a:t>A centralized digital channel for selected Credit</a:t>
            </a:r>
            <a:r>
              <a:rPr lang="en-US" dirty="0"/>
              <a:t>-related document submissions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1325880" y="1417320"/>
            <a:ext cx="4434840" cy="1508760"/>
          </a:xfrm>
          <a:prstGeom prst="roundRect">
            <a:avLst/>
          </a:prstGeom>
          <a:solidFill>
            <a:srgbClr val="D2F0F4"/>
          </a:solidFill>
          <a:ln w="19050"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137160" rIns="256032" bIns="109728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sz="1800" b="1" dirty="0">
                <a:solidFill>
                  <a:srgbClr val="005663"/>
                </a:solidFill>
                <a:latin typeface="Arial"/>
              </a:rPr>
              <a:t>Centralized Portal</a:t>
            </a:r>
          </a:p>
          <a:p>
            <a:pPr algn="l">
              <a:spcBef>
                <a:spcPts val="800"/>
              </a:spcBef>
            </a:pPr>
            <a:r>
              <a:rPr sz="1350" dirty="0">
                <a:solidFill>
                  <a:srgbClr val="232323"/>
                </a:solidFill>
                <a:latin typeface="Arial"/>
              </a:rPr>
              <a:t>A single digital channel for Credit-related document submissions.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417320"/>
            <a:ext cx="4434840" cy="1508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137160" rIns="256032" bIns="109728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sz="1800" b="1" dirty="0">
                <a:solidFill>
                  <a:srgbClr val="005663"/>
                </a:solidFill>
                <a:latin typeface="Arial"/>
              </a:rPr>
              <a:t>Role-Based Access</a:t>
            </a:r>
          </a:p>
          <a:p>
            <a:pPr algn="l">
              <a:spcBef>
                <a:spcPts val="800"/>
              </a:spcBef>
            </a:pPr>
            <a:r>
              <a:rPr sz="1350" dirty="0">
                <a:solidFill>
                  <a:srgbClr val="232323"/>
                </a:solidFill>
                <a:latin typeface="Arial"/>
              </a:rPr>
              <a:t>Access based on the user’s organization, profile, and applicable Credit functions.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25880" y="3383280"/>
            <a:ext cx="4434840" cy="1508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137160" rIns="256032" bIns="109728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lang="en-US" b="1" dirty="0">
                <a:solidFill>
                  <a:srgbClr val="005663"/>
                </a:solidFill>
                <a:latin typeface="Arial"/>
              </a:rPr>
              <a:t>Integrated Workflow</a:t>
            </a:r>
          </a:p>
          <a:p>
            <a:pPr>
              <a:spcBef>
                <a:spcPts val="800"/>
              </a:spcBef>
            </a:pPr>
            <a:r>
              <a:rPr lang="en-US" sz="1350" dirty="0">
                <a:solidFill>
                  <a:srgbClr val="232323"/>
                </a:solidFill>
              </a:rPr>
              <a:t>Applicable requests and status information can flow between the portal, CMM, and document repositories.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0160" y="5989320"/>
            <a:ext cx="10149840" cy="502920"/>
          </a:xfrm>
          <a:prstGeom prst="rect">
            <a:avLst/>
          </a:prstGeom>
          <a:solidFill>
            <a:srgbClr val="D7F4F8"/>
          </a:solidFill>
          <a:ln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232323"/>
                </a:solidFill>
                <a:latin typeface="Arial"/>
              </a:rPr>
              <a:t>Key Takeaway: The proposed portal centralizes document submissions and status tracking while retaining role-based access, ERCOT Credit review, and applicable system integration.</a:t>
            </a: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B18102F9-64AE-93C8-2A8F-71C0ABB1A0B8}"/>
              </a:ext>
            </a:extLst>
          </p:cNvPr>
          <p:cNvSpPr/>
          <p:nvPr/>
        </p:nvSpPr>
        <p:spPr>
          <a:xfrm>
            <a:off x="6215956" y="3253494"/>
            <a:ext cx="4434840" cy="1508760"/>
          </a:xfrm>
          <a:prstGeom prst="roundRect">
            <a:avLst/>
          </a:prstGeom>
          <a:solidFill>
            <a:srgbClr val="D2F0F4"/>
          </a:solidFill>
          <a:ln w="19050"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137160" rIns="256032" bIns="109728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lang="en-US" b="1" dirty="0">
                <a:solidFill>
                  <a:srgbClr val="005663"/>
                </a:solidFill>
                <a:latin typeface="Arial"/>
              </a:rPr>
              <a:t>ERCOT</a:t>
            </a:r>
            <a:r>
              <a:rPr lang="en-US" sz="2400" b="1" dirty="0">
                <a:solidFill>
                  <a:srgbClr val="005663"/>
                </a:solidFill>
                <a:latin typeface="Arial"/>
              </a:rPr>
              <a:t> </a:t>
            </a:r>
            <a:r>
              <a:rPr lang="en-US" sz="1700" b="1" dirty="0">
                <a:solidFill>
                  <a:srgbClr val="005663"/>
                </a:solidFill>
                <a:latin typeface="Arial"/>
              </a:rPr>
              <a:t>Credit Review</a:t>
            </a:r>
          </a:p>
          <a:p>
            <a:pPr>
              <a:spcBef>
                <a:spcPts val="800"/>
              </a:spcBef>
            </a:pPr>
            <a:r>
              <a:rPr lang="en-US" sz="1350" dirty="0">
                <a:solidFill>
                  <a:srgbClr val="232323"/>
                </a:solidFill>
                <a:latin typeface="Arial"/>
              </a:rPr>
              <a:t>Credit users continue to review, approve, reject, and follow up as required.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440" y="347472"/>
            <a:ext cx="9966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rgbClr val="000000"/>
                </a:solidFill>
              </a:rPr>
              <a:t>Scope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1872" y="941832"/>
            <a:ext cx="9875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rgbClr val="000000"/>
                </a:solidFill>
              </a:rPr>
              <a:t>Three Credit processes are included in the proposed scope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25880" y="1463040"/>
            <a:ext cx="3063240" cy="3566160"/>
          </a:xfrm>
          <a:prstGeom prst="roundRect">
            <a:avLst/>
          </a:prstGeom>
          <a:solidFill>
            <a:srgbClr val="D7F4F8"/>
          </a:solidFill>
          <a:ln w="15240"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r>
              <a:rPr dirty="0">
                <a:solidFill>
                  <a:srgbClr val="000000"/>
                </a:solidFill>
              </a:rPr>
              <a:t>Collateral Instruments</a:t>
            </a:r>
          </a:p>
          <a:p>
            <a:r>
              <a:rPr dirty="0">
                <a:solidFill>
                  <a:srgbClr val="000000"/>
                </a:solidFill>
              </a:rPr>
              <a:t>Letters of Credit and Surety Bonds</a:t>
            </a:r>
          </a:p>
          <a:p>
            <a:endParaRPr dirty="0">
              <a:solidFill>
                <a:srgbClr val="000000"/>
              </a:solidFill>
            </a:endParaRPr>
          </a:p>
          <a:p>
            <a:r>
              <a:rPr dirty="0">
                <a:solidFill>
                  <a:srgbClr val="000000"/>
                </a:solidFill>
              </a:rPr>
              <a:t>New/amended submissions, document exchange, review, clarification, and completed-document delivery.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1463040"/>
            <a:ext cx="3063240" cy="35661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r>
              <a:rPr>
                <a:solidFill>
                  <a:srgbClr val="000000"/>
                </a:solidFill>
              </a:rPr>
              <a:t>Cash Collateral Returns</a:t>
            </a:r>
          </a:p>
          <a:p>
            <a:endParaRPr>
              <a:solidFill>
                <a:srgbClr val="000000"/>
              </a:solidFill>
            </a:endParaRPr>
          </a:p>
          <a:p>
            <a:r>
              <a:rPr>
                <a:solidFill>
                  <a:srgbClr val="000000"/>
                </a:solidFill>
              </a:rPr>
              <a:t>View applicable collateral/exposure information, submit return requests, receive status, and track completion.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18120" y="1463040"/>
            <a:ext cx="3063240" cy="3566160"/>
          </a:xfrm>
          <a:prstGeom prst="roundRect">
            <a:avLst/>
          </a:prstGeom>
          <a:solidFill>
            <a:srgbClr val="D7F4F8"/>
          </a:solidFill>
          <a:ln w="15240"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r>
              <a:rPr>
                <a:solidFill>
                  <a:srgbClr val="000000"/>
                </a:solidFill>
              </a:rPr>
              <a:t>Financial Statements / Risk Certifications</a:t>
            </a:r>
          </a:p>
          <a:p>
            <a:endParaRPr>
              <a:solidFill>
                <a:srgbClr val="000000"/>
              </a:solidFill>
            </a:endParaRPr>
          </a:p>
          <a:p>
            <a:r>
              <a:rPr>
                <a:solidFill>
                  <a:srgbClr val="000000"/>
                </a:solidFill>
              </a:rPr>
              <a:t>Submit required financial statements and Risk Certifications with applicable year, period, and document information.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5989320"/>
            <a:ext cx="10149840" cy="502920"/>
          </a:xfrm>
          <a:prstGeom prst="rect">
            <a:avLst/>
          </a:prstGeom>
          <a:solidFill>
            <a:srgbClr val="D7F4F8"/>
          </a:solidFill>
          <a:ln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>
                <a:solidFill>
                  <a:srgbClr val="000000"/>
                </a:solidFill>
              </a:rPr>
              <a:t>Key Takeaway: The scope focuses on three existing Credit processes.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440" y="347472"/>
            <a:ext cx="9966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Proposed User Experience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1872" y="941832"/>
            <a:ext cx="9875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46E73"/>
                </a:solidFill>
                <a:latin typeface="Arial"/>
              </a:defRPr>
            </a:pPr>
            <a:r>
              <a:t>A simpler, more transparent request lifecycle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3000" y="1600200"/>
            <a:ext cx="2057400" cy="3246120"/>
          </a:xfrm>
          <a:prstGeom prst="roundRect">
            <a:avLst/>
          </a:prstGeom>
          <a:solidFill>
            <a:srgbClr val="D7F4F8"/>
          </a:solidFill>
          <a:ln w="15240"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t>1. Access</a:t>
            </a:r>
          </a:p>
          <a:p>
            <a:pPr>
              <a:spcBef>
                <a:spcPts val="600"/>
              </a:spcBef>
              <a:defRPr sz="1250">
                <a:solidFill>
                  <a:srgbClr val="232323"/>
                </a:solidFill>
                <a:latin typeface="Arial"/>
              </a:defRPr>
            </a:pPr>
            <a:r>
              <a:t>Authorized user signs in to the Credit Portal.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91840" y="1600200"/>
            <a:ext cx="2057400" cy="32461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dirty="0"/>
              <a:t>2. Submit</a:t>
            </a:r>
          </a:p>
          <a:p>
            <a:pPr>
              <a:spcBef>
                <a:spcPts val="600"/>
              </a:spcBef>
              <a:defRPr sz="1250">
                <a:solidFill>
                  <a:srgbClr val="232323"/>
                </a:solidFill>
                <a:latin typeface="Arial"/>
              </a:defRPr>
            </a:pPr>
            <a:r>
              <a:rPr dirty="0"/>
              <a:t>Enter information and attach applicable documents.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40680" y="1600200"/>
            <a:ext cx="2057400" cy="3246120"/>
          </a:xfrm>
          <a:prstGeom prst="roundRect">
            <a:avLst/>
          </a:prstGeom>
          <a:solidFill>
            <a:srgbClr val="D7F4F8"/>
          </a:solidFill>
          <a:ln w="15240"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t>3. Validate</a:t>
            </a:r>
          </a:p>
          <a:p>
            <a:pPr>
              <a:spcBef>
                <a:spcPts val="600"/>
              </a:spcBef>
              <a:defRPr sz="1250">
                <a:solidFill>
                  <a:srgbClr val="232323"/>
                </a:solidFill>
                <a:latin typeface="Arial"/>
              </a:defRPr>
            </a:pPr>
            <a:r>
              <a:t>Portal performs applicable required-field and business validations.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89520" y="1600200"/>
            <a:ext cx="2057400" cy="32461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137160" rIns="256032" bIns="109728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sz="1800" b="1">
                <a:solidFill>
                  <a:srgbClr val="005663"/>
                </a:solidFill>
                <a:latin typeface="Arial"/>
              </a:rPr>
              <a:t>4. Review</a:t>
            </a:r>
          </a:p>
          <a:p>
            <a:pPr algn="l">
              <a:spcBef>
                <a:spcPts val="800"/>
              </a:spcBef>
            </a:pPr>
            <a:r>
              <a:rPr sz="1350">
                <a:solidFill>
                  <a:srgbClr val="232323"/>
                </a:solidFill>
                <a:latin typeface="Arial"/>
              </a:rPr>
              <a:t>ERCOT Credit reviews and processes the submission, including any required follow-up.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738360" y="1600200"/>
            <a:ext cx="2057400" cy="3246120"/>
          </a:xfrm>
          <a:prstGeom prst="roundRect">
            <a:avLst/>
          </a:prstGeom>
          <a:solidFill>
            <a:srgbClr val="D7F4F8"/>
          </a:solidFill>
          <a:ln w="15240"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dirty="0"/>
              <a:t>5. Track &amp; Complete</a:t>
            </a:r>
          </a:p>
          <a:p>
            <a:pPr>
              <a:spcBef>
                <a:spcPts val="600"/>
              </a:spcBef>
              <a:defRPr sz="1250">
                <a:solidFill>
                  <a:srgbClr val="232323"/>
                </a:solidFill>
                <a:latin typeface="Arial"/>
              </a:defRPr>
            </a:pPr>
            <a:r>
              <a:rPr dirty="0"/>
              <a:t>User receives status/notification and accesses completed information or documents.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0160" y="5989320"/>
            <a:ext cx="10149840" cy="502920"/>
          </a:xfrm>
          <a:prstGeom prst="rect">
            <a:avLst/>
          </a:prstGeom>
          <a:solidFill>
            <a:srgbClr val="D7F4F8"/>
          </a:solidFill>
          <a:ln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232323"/>
                </a:solidFill>
                <a:latin typeface="Arial"/>
              </a:rPr>
              <a:t>Key Takeaway: The portal centralizes submission, validation, review, communication, status tracking, and completion within a single request lifecycle.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440" y="347472"/>
            <a:ext cx="9966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Expected Benefits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1872" y="941832"/>
            <a:ext cx="9875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46E73"/>
                </a:solidFill>
                <a:latin typeface="Arial"/>
              </a:defRPr>
            </a:pPr>
            <a:r>
              <a:t>What the proposed portal is intended to improve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25880" y="1463040"/>
            <a:ext cx="4617720" cy="1417320"/>
          </a:xfrm>
          <a:prstGeom prst="roundRect">
            <a:avLst/>
          </a:prstGeom>
          <a:solidFill>
            <a:srgbClr val="D2F0F4"/>
          </a:solidFill>
          <a:ln w="19050"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dirty="0"/>
              <a:t>Improved Visibility</a:t>
            </a:r>
          </a:p>
          <a:p>
            <a:pPr>
              <a:spcBef>
                <a:spcPts val="600"/>
              </a:spcBef>
              <a:defRPr sz="1250">
                <a:solidFill>
                  <a:srgbClr val="232323"/>
                </a:solidFill>
                <a:latin typeface="Arial"/>
              </a:defRPr>
            </a:pPr>
            <a:r>
              <a:rPr dirty="0"/>
              <a:t>View request status and outstanding actions in a centralized location.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463040"/>
            <a:ext cx="461772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dirty="0"/>
              <a:t>More Consistent Submissions</a:t>
            </a:r>
          </a:p>
          <a:p>
            <a:pPr>
              <a:spcBef>
                <a:spcPts val="600"/>
              </a:spcBef>
              <a:defRPr sz="1250">
                <a:solidFill>
                  <a:srgbClr val="232323"/>
                </a:solidFill>
                <a:latin typeface="Arial"/>
              </a:defRPr>
            </a:pPr>
            <a:r>
              <a:rPr dirty="0"/>
              <a:t>Required fields and validations can reduce incomplete submissions and follow-up.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3154680"/>
            <a:ext cx="4617720" cy="1417320"/>
          </a:xfrm>
          <a:prstGeom prst="roundRect">
            <a:avLst/>
          </a:prstGeom>
          <a:solidFill>
            <a:srgbClr val="D2F0F4"/>
          </a:solidFill>
          <a:ln w="19050"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37160" rtlCol="0" anchor="ctr"/>
          <a:lstStyle/>
          <a:p>
            <a:pPr algn="ctr">
              <a:defRPr sz="1700" b="1">
                <a:solidFill>
                  <a:srgbClr val="005660"/>
                </a:solidFill>
                <a:latin typeface="Arial"/>
              </a:defRPr>
            </a:pPr>
            <a:r>
              <a:rPr dirty="0"/>
              <a:t>Improved Traceability</a:t>
            </a:r>
          </a:p>
          <a:p>
            <a:pPr>
              <a:spcBef>
                <a:spcPts val="600"/>
              </a:spcBef>
              <a:defRPr sz="1250">
                <a:solidFill>
                  <a:srgbClr val="232323"/>
                </a:solidFill>
                <a:latin typeface="Arial"/>
              </a:defRPr>
            </a:pPr>
            <a:r>
              <a:rPr dirty="0"/>
              <a:t>Maintain a clearer history of submissions, communications, and processing status.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0160" y="5989320"/>
            <a:ext cx="10149840" cy="502920"/>
          </a:xfrm>
          <a:prstGeom prst="rect">
            <a:avLst/>
          </a:prstGeom>
          <a:solidFill>
            <a:srgbClr val="D7F4F8"/>
          </a:solidFill>
          <a:ln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232323"/>
                </a:solidFill>
                <a:latin typeface="Arial"/>
              </a:rPr>
              <a:t>Key Takeaway: The expected benefits center on centralized communication, improved visibility and traceability, more consistent submissions, and reduced reliance on separate email threads.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25880" y="3154680"/>
            <a:ext cx="461772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37160" rIns="256032" bIns="109728" rtlCol="0" anchor="ctr"/>
          <a:lstStyle/>
          <a:p>
            <a:pPr algn="ctr"/>
            <a:r>
              <a:rPr sz="1800" b="1">
                <a:solidFill>
                  <a:srgbClr val="005663"/>
                </a:solidFill>
                <a:latin typeface="Arial"/>
              </a:rPr>
              <a:t>Centralized Communication</a:t>
            </a:r>
          </a:p>
          <a:p>
            <a:pPr algn="l">
              <a:spcBef>
                <a:spcPts val="800"/>
              </a:spcBef>
            </a:pPr>
            <a:r>
              <a:rPr sz="1350">
                <a:solidFill>
                  <a:srgbClr val="232323"/>
                </a:solidFill>
                <a:latin typeface="Arial"/>
              </a:rPr>
              <a:t>Keep request-related questions, clarifications, responses, and supporting documents together in the portal.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440" y="347472"/>
            <a:ext cx="9966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rgbClr val="000000"/>
                </a:solidFill>
              </a:rPr>
              <a:t>Feedback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1872" y="941832"/>
            <a:ext cx="9875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rgbClr val="000000"/>
                </a:solidFill>
              </a:rPr>
              <a:t>Your feedback is important as we refine the proposed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1417320"/>
            <a:ext cx="99669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solidFill>
                  <a:srgbClr val="000000"/>
                </a:solidFill>
              </a:rPr>
              <a:t>If you have any feedback on the proposed Credit Portal processes, please send an email to:</a:t>
            </a:r>
          </a:p>
          <a:p>
            <a:endParaRPr>
              <a:solidFill>
                <a:srgbClr val="000000"/>
              </a:solidFill>
            </a:endParaRPr>
          </a:p>
          <a:p>
            <a:r>
              <a:rPr>
                <a:solidFill>
                  <a:srgbClr val="000000"/>
                </a:solidFill>
              </a:rPr>
              <a:t>ercotcredit@ercot.com</a:t>
            </a:r>
          </a:p>
        </p:txBody>
      </p:sp>
      <p:sp>
        <p:nvSpPr>
          <p:cNvPr id="5" name="Rectangle 4"/>
          <p:cNvSpPr/>
          <p:nvPr/>
        </p:nvSpPr>
        <p:spPr>
          <a:xfrm>
            <a:off x="1280160" y="5989320"/>
            <a:ext cx="10149840" cy="502920"/>
          </a:xfrm>
          <a:prstGeom prst="rect">
            <a:avLst/>
          </a:prstGeom>
          <a:solidFill>
            <a:srgbClr val="D7F4F8"/>
          </a:solidFill>
          <a:ln>
            <a:solidFill>
              <a:srgbClr val="00A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>
                <a:solidFill>
                  <a:srgbClr val="000000"/>
                </a:solidFill>
              </a:rPr>
              <a:t>Key Takeaway: ERCOT welcomes feedback as the project concept and detailed requirements continue to develop.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3270D7D-3505-5541-4294-6A352B1F8F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599" y="2114549"/>
            <a:ext cx="10028878" cy="3656985"/>
          </a:xfrm>
        </p:spPr>
        <p:txBody>
          <a:bodyPr/>
          <a:lstStyle/>
          <a:p>
            <a:pPr algn="ctr"/>
            <a:endParaRPr lang="en-US" sz="1500" b="1" dirty="0"/>
          </a:p>
          <a:p>
            <a:pPr algn="ctr"/>
            <a:endParaRPr lang="en-US" sz="1500" b="1" dirty="0"/>
          </a:p>
          <a:p>
            <a:pPr algn="ctr"/>
            <a:endParaRPr lang="en-US" sz="1500" b="1" dirty="0"/>
          </a:p>
          <a:p>
            <a:pPr algn="ctr"/>
            <a:endParaRPr lang="en-US" sz="1500" b="1" dirty="0"/>
          </a:p>
          <a:p>
            <a:pPr algn="ctr"/>
            <a:endParaRPr lang="en-US" sz="1500" b="1" dirty="0"/>
          </a:p>
          <a:p>
            <a:pPr algn="ctr"/>
            <a:r>
              <a:rPr lang="en-US" sz="1500" b="1" dirty="0"/>
              <a:t>Questions</a:t>
            </a: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FA99E67D-1AF3-458D-2F06-2CE0305F5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3950" y="6356351"/>
            <a:ext cx="40005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EFE3FDBB-C7E4-4E40-92F7-68EC12B199D6}" vid="{A8586D06-9A5B-4BEF-B291-7B9B3B7C5EFB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EFE3FDBB-C7E4-4E40-92F7-68EC12B199D6}" vid="{0ACF93F0-1CAD-4FC7-89CC-CB5C653133C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8d5ee879-813f-4fb9-b7c2-a59846c21aeb">Public</Audience>
    <Year xmlns="8d5ee879-813f-4fb9-b7c2-a59846c21aeb" xsi:nil="true"/>
    <Month xmlns="8d5ee879-813f-4fb9-b7c2-a59846c21aeb" xsi:nil="true"/>
    <Dimensions xmlns="8d5ee879-813f-4fb9-b7c2-a59846c21ae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0999AAC16EAB41985F08B9B30BD6F8" ma:contentTypeVersion="8" ma:contentTypeDescription="Create a new document." ma:contentTypeScope="" ma:versionID="56c633f7af11add75d80fc9659fab2d9">
  <xsd:schema xmlns:xsd="http://www.w3.org/2001/XMLSchema" xmlns:xs="http://www.w3.org/2001/XMLSchema" xmlns:p="http://schemas.microsoft.com/office/2006/metadata/properties" xmlns:ns2="8d5ee879-813f-4fb9-b7c2-a59846c21aeb" targetNamespace="http://schemas.microsoft.com/office/2006/metadata/properties" ma:root="true" ma:fieldsID="2d1da82a1bee8ebbb4d3c3b837edf58d" ns2:_="">
    <xsd:import namespace="8d5ee879-813f-4fb9-b7c2-a59846c21aeb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Year" minOccurs="0"/>
                <xsd:element ref="ns2:MediaServiceMetadata" minOccurs="0"/>
                <xsd:element ref="ns2:MediaServiceFastMetadata" minOccurs="0"/>
                <xsd:element ref="ns2:Dimensions" minOccurs="0"/>
                <xsd:element ref="ns2:MediaServiceObjectDetectorVersions" minOccurs="0"/>
                <xsd:element ref="ns2:Month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ee879-813f-4fb9-b7c2-a59846c21aeb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Confidential"/>
          <xsd:enumeration value="Public"/>
          <xsd:enumeration value="Internal"/>
          <xsd:enumeration value="Board of Directors"/>
        </xsd:restriction>
      </xsd:simpleType>
    </xsd:element>
    <xsd:element name="Year" ma:index="9" nillable="true" ma:displayName="Year" ma:format="Dropdown" ma:internalName="Year">
      <xsd:simpleType>
        <xsd:restriction base="dms:Choice">
          <xsd:enumeration value="2022"/>
          <xsd:enumeration value="2023"/>
          <xsd:enumeration value="2024"/>
          <xsd:enumeration value="202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Dimensions" ma:index="12" nillable="true" ma:displayName="Dimensions" ma:format="Dropdown" ma:internalName="Dimensions">
      <xsd:simpleType>
        <xsd:restriction base="dms:Choice">
          <xsd:enumeration value="Widescreen (16:9)"/>
          <xsd:enumeration value="Default Width"/>
          <xsd:enumeration value="HD"/>
        </xsd:restriction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onth" ma:index="14" nillable="true" ma:displayName="Month" ma:format="Dropdown" ma:internalName="Month">
      <xsd:simpleType>
        <xsd:restriction base="dms:Choice">
          <xsd:enumeration value="January"/>
          <xsd:enumeration value="February"/>
          <xsd:enumeration value="March"/>
          <xsd:enumeration value="April"/>
          <xsd:enumeration value="MAy"/>
          <xsd:enumeration value="June"/>
          <xsd:enumeration value="July"/>
          <xsd:enumeration value="August"/>
          <xsd:enumeration value="September"/>
          <xsd:enumeration value="October"/>
          <xsd:enumeration value="November"/>
          <xsd:enumeration value="December"/>
        </xsd:restriction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754FD2-17D2-4534-9157-8CFDD0166132}">
  <ds:schemaRefs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cf8c9251-373f-4ee3-86cf-d97122226a81"/>
    <ds:schemaRef ds:uri="5f527160-b6a2-448e-b210-55bbe2178a90"/>
    <ds:schemaRef ds:uri="http://purl.org/dc/elements/1.1/"/>
    <ds:schemaRef ds:uri="3c917f14-8d40-4289-92aa-fd10f73581c9"/>
    <ds:schemaRef ds:uri="8d5ee879-813f-4fb9-b7c2-a59846c21aeb"/>
  </ds:schemaRefs>
</ds:datastoreItem>
</file>

<file path=customXml/itemProps2.xml><?xml version="1.0" encoding="utf-8"?>
<ds:datastoreItem xmlns:ds="http://schemas.openxmlformats.org/officeDocument/2006/customXml" ds:itemID="{AE1DA524-DD57-4F1F-B5C4-8CB5687D17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5ee879-813f-4fb9-b7c2-a59846c21a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554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Wingdings</vt:lpstr>
      <vt:lpstr>Cover</vt:lpstr>
      <vt:lpstr>Page Design</vt:lpstr>
      <vt:lpstr>CSM – Credit Portal Project Concept  Credit Finance Sub Group (CFSG)  ERCOT Credit  October 21,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Lyakhovets, Olha</dc:creator>
  <cp:keywords/>
  <cp:lastModifiedBy>Gaddam, Maruthi</cp:lastModifiedBy>
  <cp:revision>5</cp:revision>
  <dcterms:created xsi:type="dcterms:W3CDTF">2026-03-23T21:02:38Z</dcterms:created>
  <dcterms:modified xsi:type="dcterms:W3CDTF">2026-10-16T21:54:11Z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0x0101006D0999AAC16EAB41985F08B9B30BD6F8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