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8"/>
  </p:notesMasterIdLst>
  <p:handoutMasterIdLst>
    <p:handoutMasterId r:id="rId9"/>
  </p:handoutMasterIdLst>
  <p:sldIdLst>
    <p:sldId id="274" r:id="rId6"/>
    <p:sldId id="275"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E5ED"/>
    <a:srgbClr val="2794A4"/>
    <a:srgbClr val="00343B"/>
    <a:srgbClr val="00829B"/>
    <a:srgbClr val="E6EBF0"/>
    <a:srgbClr val="FFFFFF"/>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42" d="100"/>
          <a:sy n="142" d="100"/>
        </p:scale>
        <p:origin x="1026" y="34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10/19/2026</a:t>
            </a:fld>
            <a:endParaRPr lang="en-US" dirty="0"/>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dirty="0"/>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October 19, 2026</a:t>
            </a:fld>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October 19,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19, 2026</a:t>
            </a:fld>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19,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October 19, 2026</a:t>
            </a:fld>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October 19, 2026</a:t>
            </a:fld>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October 19, 2026</a:t>
            </a:fld>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19,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19,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lide with Social">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19,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19,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sv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October 19, 2026</a:t>
            </a:fld>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dirty="0"/>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3" r:id="rId3"/>
    <p:sldLayoutId id="2147483672" r:id="rId4"/>
    <p:sldLayoutId id="2147483664" r:id="rId5"/>
    <p:sldLayoutId id="2147483668" r:id="rId6"/>
    <p:sldLayoutId id="2147483669" r:id="rId7"/>
    <p:sldLayoutId id="2147483666" r:id="rId8"/>
    <p:sldLayoutId id="2147483675" r:id="rId9"/>
    <p:sldLayoutId id="2147483679" r:id="rId10"/>
    <p:sldLayoutId id="2147483676" r:id="rId11"/>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A2371-A2CB-24AA-CD93-F3EE2724F95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47646E-9938-5CD8-9601-CC9566238613}"/>
              </a:ext>
            </a:extLst>
          </p:cNvPr>
          <p:cNvSpPr>
            <a:spLocks noGrp="1"/>
          </p:cNvSpPr>
          <p:nvPr>
            <p:ph type="sldNum" sz="quarter" idx="12"/>
          </p:nvPr>
        </p:nvSpPr>
        <p:spPr/>
        <p:txBody>
          <a:bodyPr/>
          <a:lstStyle/>
          <a:p>
            <a:fld id="{BCDE79FB-97BA-492B-8D57-F1373F9ADA95}" type="slidenum">
              <a:rPr lang="en-US" smtClean="0"/>
              <a:t>1</a:t>
            </a:fld>
            <a:endParaRPr lang="en-US" dirty="0"/>
          </a:p>
        </p:txBody>
      </p:sp>
      <p:sp>
        <p:nvSpPr>
          <p:cNvPr id="4" name="Title 3">
            <a:extLst>
              <a:ext uri="{FF2B5EF4-FFF2-40B4-BE49-F238E27FC236}">
                <a16:creationId xmlns:a16="http://schemas.microsoft.com/office/drawing/2014/main" id="{8F3CD3A0-4958-D48B-2B7A-8F0564E04873}"/>
              </a:ext>
            </a:extLst>
          </p:cNvPr>
          <p:cNvSpPr>
            <a:spLocks noGrp="1"/>
          </p:cNvSpPr>
          <p:nvPr>
            <p:ph type="title"/>
          </p:nvPr>
        </p:nvSpPr>
        <p:spPr/>
        <p:txBody>
          <a:bodyPr/>
          <a:lstStyle/>
          <a:p>
            <a:r>
              <a:rPr lang="en-US" altLang="en-US" dirty="0"/>
              <a:t>Nodal Protocol Revision Requests</a:t>
            </a:r>
            <a:endParaRPr lang="en-US" dirty="0"/>
          </a:p>
        </p:txBody>
      </p:sp>
      <p:sp>
        <p:nvSpPr>
          <p:cNvPr id="5" name="Text Placeholder 4">
            <a:extLst>
              <a:ext uri="{FF2B5EF4-FFF2-40B4-BE49-F238E27FC236}">
                <a16:creationId xmlns:a16="http://schemas.microsoft.com/office/drawing/2014/main" id="{B54445CB-28E3-D3DE-9CD8-7921FAB42175}"/>
              </a:ext>
            </a:extLst>
          </p:cNvPr>
          <p:cNvSpPr>
            <a:spLocks noGrp="1"/>
          </p:cNvSpPr>
          <p:nvPr>
            <p:ph type="body" sz="quarter" idx="16"/>
          </p:nvPr>
        </p:nvSpPr>
        <p:spPr>
          <a:xfrm>
            <a:off x="285135" y="1015764"/>
            <a:ext cx="11513575" cy="5340586"/>
          </a:xfrm>
        </p:spPr>
        <p:txBody>
          <a:bodyPr/>
          <a:lstStyle/>
          <a:p>
            <a:pPr>
              <a:spcBef>
                <a:spcPts val="100"/>
              </a:spcBef>
            </a:pPr>
            <a:r>
              <a:rPr lang="en-US" altLang="en-US" sz="1400" b="1" dirty="0">
                <a:solidFill>
                  <a:srgbClr val="000000"/>
                </a:solidFill>
                <a:cs typeface="Calibri" panose="020F0502020204030204" pitchFamily="34" charset="0"/>
              </a:rPr>
              <a:t>NPRR1340, Dispatchable Reliability Reserve Service Ancillary Service with Energy Storage Resource Participation.  </a:t>
            </a:r>
            <a:r>
              <a:rPr lang="en-US" altLang="en-US" sz="1400" dirty="0">
                <a:solidFill>
                  <a:srgbClr val="000000"/>
                </a:solidFill>
                <a:cs typeface="Calibri" panose="020F0502020204030204" pitchFamily="34" charset="0"/>
              </a:rPr>
              <a:t>This Nodal Protocol Revision Request (NPRR) adds Energy Storage Resource (ESR) participation to the Dispatchable Reliability Reserve Service (DRRS) Ancillary Service. In addition to eligible Off-Line Generation Resources and On-Line Generation Resources, this provides the framework for ESRs to provide DRRS. ESR participation in DRRS would only be permitted using the discharge capability, not the charging capability (i.e., positive High Sustained Limit (HSL)). </a:t>
            </a:r>
          </a:p>
          <a:p>
            <a:pPr>
              <a:spcBef>
                <a:spcPts val="100"/>
              </a:spcBef>
            </a:pPr>
            <a:r>
              <a:rPr lang="en-US" altLang="en-US" sz="1400" b="1" dirty="0">
                <a:solidFill>
                  <a:srgbClr val="000000"/>
                </a:solidFill>
                <a:cs typeface="Calibri" panose="020F0502020204030204" pitchFamily="34" charset="0"/>
              </a:rPr>
              <a:t>Comments: </a:t>
            </a:r>
            <a:r>
              <a:rPr lang="en-US" altLang="en-US" sz="1400" dirty="0">
                <a:solidFill>
                  <a:srgbClr val="000000"/>
                </a:solidFill>
                <a:cs typeface="Calibri" panose="020F0502020204030204" pitchFamily="34" charset="0"/>
              </a:rPr>
              <a:t>ERCOT Credit Staff </a:t>
            </a:r>
            <a:r>
              <a:rPr lang="en-US" sz="1400" dirty="0"/>
              <a:t>does has reviewed the NPRR and determine that it does not involve any changes to the methodology of calculating Total Potential Exposure (TPE) / Estimated Aggregate Liability (EAL)/Minimum Current Exposure (MCE). It does require changes to Section 16.11.4, Determination and Monitoring of Counter-Party Credit Exposure, to include in the Unbilled Day-Ahead Amounts (UDAA) and Real-Time Liability Completed and Not Settled (RTLCNS) components of the EAL and MCE  to account for any payments or charges arising from the introduction of the Dispatchable Reliability Reserve Service (DRRS) Ancillary Service(under NPRR1309). This may result in either a higher or lower TPE. </a:t>
            </a:r>
            <a:endParaRPr lang="en-US" sz="1400" dirty="0">
              <a:solidFill>
                <a:srgbClr val="000000"/>
              </a:solidFill>
              <a:cs typeface="Calibri" panose="020F0502020204030204" pitchFamily="34" charset="0"/>
            </a:endParaRPr>
          </a:p>
          <a:p>
            <a:pPr>
              <a:spcBef>
                <a:spcPts val="100"/>
              </a:spcBef>
            </a:pPr>
            <a:endParaRPr lang="en-US" altLang="en-US" sz="1400" dirty="0">
              <a:solidFill>
                <a:srgbClr val="000000"/>
              </a:solidFill>
              <a:cs typeface="Calibri" panose="020F0502020204030204" pitchFamily="34" charset="0"/>
            </a:endParaRPr>
          </a:p>
          <a:p>
            <a:pPr>
              <a:spcBef>
                <a:spcPts val="100"/>
              </a:spcBef>
            </a:pPr>
            <a:r>
              <a:rPr lang="en-US" altLang="en-US" sz="1400" b="1" dirty="0">
                <a:solidFill>
                  <a:srgbClr val="000000"/>
                </a:solidFill>
                <a:cs typeface="Calibri" panose="020F0502020204030204" pitchFamily="34" charset="0"/>
              </a:rPr>
              <a:t>NPRR1343, Introduction of PTP Obligation Bid Fee in DAM.</a:t>
            </a:r>
            <a:r>
              <a:rPr lang="en-US" altLang="en-US" sz="1400" dirty="0">
                <a:solidFill>
                  <a:srgbClr val="000000"/>
                </a:solidFill>
                <a:cs typeface="Calibri" panose="020F0502020204030204" pitchFamily="34" charset="0"/>
              </a:rPr>
              <a:t>  This Nodal Protocol Revision Request (NPRR) proposes the introduction of a bid fee for each inefficient hourly Point-to-Point (PTP) Obligation bid in the Day-Ahead Market (DAM). The fee will be assessed per inefficient PTP hourly bid and will be modifiable.  Changes to the fee will be recommended by WMS, approved by TAC, and communicated to Market Participants in advance of the DAM run in which the change will take effect.</a:t>
            </a:r>
          </a:p>
          <a:p>
            <a:pPr>
              <a:spcBef>
                <a:spcPts val="100"/>
              </a:spcBef>
            </a:pPr>
            <a:r>
              <a:rPr lang="en-US" altLang="en-US" sz="1400" b="1" dirty="0">
                <a:solidFill>
                  <a:srgbClr val="000000"/>
                </a:solidFill>
                <a:cs typeface="Calibri" panose="020F0502020204030204" pitchFamily="34" charset="0"/>
              </a:rPr>
              <a:t>Comments: </a:t>
            </a:r>
            <a:r>
              <a:rPr lang="en-US" altLang="en-US" sz="1400" dirty="0">
                <a:solidFill>
                  <a:srgbClr val="000000"/>
                </a:solidFill>
                <a:cs typeface="Calibri" panose="020F0502020204030204" pitchFamily="34" charset="0"/>
              </a:rPr>
              <a:t>ERCOT Credit Staff </a:t>
            </a:r>
            <a:r>
              <a:rPr lang="en-US" sz="1400" dirty="0"/>
              <a:t>does has reviewed the NPRR and determine that it does not involve any changes to the methodology of calculating Total Potential Exposure (TPE) / Estimated Aggregate Liability (EAL). It does require changes to Section 16.11.4, Determination and Monitoring of Counter-Party Credit Exposure, to include in the Unbilled Day-Ahead Amounts (UDAA) component of the EAL to account for any charges arising from the introduction of PTP Obligation Bid Fee in DAM. This may result in an increase in TPE.</a:t>
            </a:r>
            <a:endParaRPr lang="en-US" altLang="en-US" sz="1400" dirty="0">
              <a:solidFill>
                <a:srgbClr val="000000"/>
              </a:solidFill>
              <a:cs typeface="Calibri" panose="020F0502020204030204" pitchFamily="34" charset="0"/>
            </a:endParaRPr>
          </a:p>
          <a:p>
            <a:pPr>
              <a:spcBef>
                <a:spcPts val="100"/>
              </a:spcBef>
            </a:pPr>
            <a:endParaRPr lang="en-US" sz="1400" dirty="0">
              <a:solidFill>
                <a:srgbClr val="000000"/>
              </a:solidFill>
              <a:cs typeface="Calibri" panose="020F0502020204030204" pitchFamily="34" charset="0"/>
            </a:endParaRPr>
          </a:p>
          <a:p>
            <a:pPr>
              <a:spcBef>
                <a:spcPts val="100"/>
              </a:spcBef>
            </a:pPr>
            <a:endParaRPr lang="en-US" altLang="en-US" sz="1400" dirty="0">
              <a:solidFill>
                <a:srgbClr val="000000"/>
              </a:solidFill>
              <a:cs typeface="Calibri" panose="020F0502020204030204" pitchFamily="34" charset="0"/>
            </a:endParaRPr>
          </a:p>
          <a:p>
            <a:pPr>
              <a:spcBef>
                <a:spcPts val="100"/>
              </a:spcBef>
            </a:pPr>
            <a:endParaRPr lang="en-US" dirty="0"/>
          </a:p>
        </p:txBody>
      </p:sp>
    </p:spTree>
    <p:extLst>
      <p:ext uri="{BB962C8B-B14F-4D97-AF65-F5344CB8AC3E}">
        <p14:creationId xmlns:p14="http://schemas.microsoft.com/office/powerpoint/2010/main" val="3402549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EF48D-832D-9658-CE97-336D4D6CA5E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384824-5211-82E7-1F6C-AFD2A17D783D}"/>
              </a:ext>
            </a:extLst>
          </p:cNvPr>
          <p:cNvSpPr>
            <a:spLocks noGrp="1"/>
          </p:cNvSpPr>
          <p:nvPr>
            <p:ph type="sldNum" sz="quarter" idx="12"/>
          </p:nvPr>
        </p:nvSpPr>
        <p:spPr/>
        <p:txBody>
          <a:bodyPr/>
          <a:lstStyle/>
          <a:p>
            <a:fld id="{BCDE79FB-97BA-492B-8D57-F1373F9ADA95}" type="slidenum">
              <a:rPr lang="en-US" smtClean="0"/>
              <a:t>2</a:t>
            </a:fld>
            <a:endParaRPr lang="en-US" dirty="0"/>
          </a:p>
        </p:txBody>
      </p:sp>
      <p:sp>
        <p:nvSpPr>
          <p:cNvPr id="4" name="Title 3">
            <a:extLst>
              <a:ext uri="{FF2B5EF4-FFF2-40B4-BE49-F238E27FC236}">
                <a16:creationId xmlns:a16="http://schemas.microsoft.com/office/drawing/2014/main" id="{300FC64F-01F9-F7C1-A7C3-F67855321959}"/>
              </a:ext>
            </a:extLst>
          </p:cNvPr>
          <p:cNvSpPr>
            <a:spLocks noGrp="1"/>
          </p:cNvSpPr>
          <p:nvPr>
            <p:ph type="title"/>
          </p:nvPr>
        </p:nvSpPr>
        <p:spPr/>
        <p:txBody>
          <a:bodyPr/>
          <a:lstStyle/>
          <a:p>
            <a:r>
              <a:rPr lang="en-US" altLang="en-US" dirty="0"/>
              <a:t>Nodal Protocol Revision Requests</a:t>
            </a:r>
            <a:endParaRPr lang="en-US" dirty="0"/>
          </a:p>
        </p:txBody>
      </p:sp>
      <p:sp>
        <p:nvSpPr>
          <p:cNvPr id="5" name="Text Placeholder 4">
            <a:extLst>
              <a:ext uri="{FF2B5EF4-FFF2-40B4-BE49-F238E27FC236}">
                <a16:creationId xmlns:a16="http://schemas.microsoft.com/office/drawing/2014/main" id="{AD543285-3882-6DE3-E99F-53950093BA10}"/>
              </a:ext>
            </a:extLst>
          </p:cNvPr>
          <p:cNvSpPr>
            <a:spLocks noGrp="1"/>
          </p:cNvSpPr>
          <p:nvPr>
            <p:ph type="body" sz="quarter" idx="16"/>
          </p:nvPr>
        </p:nvSpPr>
        <p:spPr>
          <a:xfrm>
            <a:off x="285135" y="1015764"/>
            <a:ext cx="11513575" cy="5340586"/>
          </a:xfrm>
        </p:spPr>
        <p:txBody>
          <a:bodyPr/>
          <a:lstStyle/>
          <a:p>
            <a:pPr>
              <a:spcBef>
                <a:spcPts val="100"/>
              </a:spcBef>
            </a:pPr>
            <a:r>
              <a:rPr lang="en-US" altLang="en-US" sz="1400" b="1" dirty="0">
                <a:solidFill>
                  <a:srgbClr val="000000"/>
                </a:solidFill>
                <a:cs typeface="Calibri" panose="020F0502020204030204" pitchFamily="34" charset="0"/>
              </a:rPr>
              <a:t>NPRR1350, Revisions to Section 22 Attachments A through N for the Market Participant Service Portal (MPSP).  </a:t>
            </a:r>
            <a:r>
              <a:rPr lang="en-US" altLang="en-US" sz="1400" dirty="0">
                <a:solidFill>
                  <a:srgbClr val="000000"/>
                </a:solidFill>
                <a:cs typeface="Calibri" panose="020F0502020204030204" pitchFamily="34" charset="0"/>
              </a:rPr>
              <a:t>This Nodal Protocol Revision Request (NPRR) continues the automation of outdated email-based form submissions by Market Participants to ERCOT, facilitating streamlined digital processing of these submissions via the Market Participant Service Portal (MPSP).  These previously emailed forms will now be entered by MPs directly into the new portal. </a:t>
            </a:r>
          </a:p>
          <a:p>
            <a:pPr>
              <a:spcBef>
                <a:spcPts val="100"/>
              </a:spcBef>
            </a:pPr>
            <a:r>
              <a:rPr lang="en-US" altLang="en-US" sz="1400" b="1" dirty="0">
                <a:solidFill>
                  <a:srgbClr val="000000"/>
                </a:solidFill>
                <a:cs typeface="Calibri" panose="020F0502020204030204" pitchFamily="34" charset="0"/>
              </a:rPr>
              <a:t>Comments: </a:t>
            </a:r>
            <a:r>
              <a:rPr lang="en-US" sz="1400" dirty="0">
                <a:solidFill>
                  <a:srgbClr val="000000"/>
                </a:solidFill>
                <a:cs typeface="Calibri" panose="020F0502020204030204" pitchFamily="34" charset="0"/>
              </a:rPr>
              <a:t>ERCOT Credit Staff has reviewed the NPRR and does not believe it requires any changes to credit monitoring activities or the calculation of liability.</a:t>
            </a:r>
            <a:endParaRPr lang="en-US" altLang="en-US" sz="1400" dirty="0">
              <a:solidFill>
                <a:srgbClr val="000000"/>
              </a:solidFill>
              <a:cs typeface="Calibri" panose="020F0502020204030204" pitchFamily="34" charset="0"/>
            </a:endParaRPr>
          </a:p>
          <a:p>
            <a:pPr>
              <a:spcBef>
                <a:spcPts val="100"/>
              </a:spcBef>
            </a:pPr>
            <a:endParaRPr lang="en-US" altLang="en-US" sz="1400" b="1" dirty="0">
              <a:solidFill>
                <a:srgbClr val="000000"/>
              </a:solidFill>
              <a:cs typeface="Calibri" panose="020F0502020204030204" pitchFamily="34" charset="0"/>
            </a:endParaRPr>
          </a:p>
          <a:p>
            <a:pPr>
              <a:spcBef>
                <a:spcPts val="100"/>
              </a:spcBef>
            </a:pPr>
            <a:r>
              <a:rPr lang="en-US" altLang="en-US" sz="1400" b="1" dirty="0">
                <a:solidFill>
                  <a:srgbClr val="000000"/>
                </a:solidFill>
                <a:cs typeface="Calibri" panose="020F0502020204030204" pitchFamily="34" charset="0"/>
              </a:rPr>
              <a:t>NPRR1351,</a:t>
            </a:r>
            <a:r>
              <a:rPr lang="en-US" dirty="0"/>
              <a:t> </a:t>
            </a:r>
            <a:r>
              <a:rPr lang="en-US" sz="1400" b="1" dirty="0"/>
              <a:t>Revisions to Section 23 Forms for the Market Participant Service Portal (MPSP)</a:t>
            </a:r>
            <a:r>
              <a:rPr lang="en-US" altLang="en-US" sz="1400" b="1" dirty="0">
                <a:solidFill>
                  <a:srgbClr val="000000"/>
                </a:solidFill>
                <a:cs typeface="Calibri" panose="020F0502020204030204" pitchFamily="34" charset="0"/>
              </a:rPr>
              <a:t>.</a:t>
            </a:r>
            <a:r>
              <a:rPr lang="en-US" altLang="en-US" sz="1400" dirty="0">
                <a:solidFill>
                  <a:srgbClr val="000000"/>
                </a:solidFill>
                <a:cs typeface="Calibri" panose="020F0502020204030204" pitchFamily="34" charset="0"/>
              </a:rPr>
              <a:t> </a:t>
            </a:r>
            <a:r>
              <a:rPr lang="en-US" sz="1400" dirty="0"/>
              <a:t>This Nodal Protocol Revision Request (NPRR) continues the automation of outdated email-based form submissions by Market Participants to ERCOT, facilitating streamlined digital processing of these submissions via the Market Participant Service Portal (MPSP).  These previously emailed forms will now be entered by MPs directly into the new portal.  The forms themselves will remain in the Protocols so that stakeholders can see a visual of the information they will be prompted to enter into the portal and make revisions to the forms as needed</a:t>
            </a:r>
            <a:endParaRPr lang="en-US" altLang="en-US" sz="1400" dirty="0">
              <a:solidFill>
                <a:srgbClr val="000000"/>
              </a:solidFill>
              <a:cs typeface="Calibri" panose="020F0502020204030204" pitchFamily="34" charset="0"/>
            </a:endParaRPr>
          </a:p>
          <a:p>
            <a:pPr>
              <a:spcBef>
                <a:spcPts val="100"/>
              </a:spcBef>
            </a:pPr>
            <a:r>
              <a:rPr lang="en-US" altLang="en-US" sz="1400" b="1" dirty="0">
                <a:solidFill>
                  <a:srgbClr val="000000"/>
                </a:solidFill>
                <a:cs typeface="Calibri" panose="020F0502020204030204" pitchFamily="34" charset="0"/>
              </a:rPr>
              <a:t>Comments: </a:t>
            </a:r>
            <a:r>
              <a:rPr lang="en-US" sz="1400" dirty="0">
                <a:solidFill>
                  <a:srgbClr val="000000"/>
                </a:solidFill>
                <a:cs typeface="Calibri" panose="020F0502020204030204" pitchFamily="34" charset="0"/>
              </a:rPr>
              <a:t>ERCOT Credit Staff has reviewed the NPRR and does not believe it requires any changes to credit monitoring activities or the calculation of liability.</a:t>
            </a:r>
            <a:endParaRPr lang="en-US" altLang="en-US" sz="1400" dirty="0">
              <a:solidFill>
                <a:srgbClr val="000000"/>
              </a:solidFill>
              <a:cs typeface="Calibri" panose="020F0502020204030204" pitchFamily="34" charset="0"/>
            </a:endParaRPr>
          </a:p>
          <a:p>
            <a:pPr>
              <a:spcBef>
                <a:spcPts val="100"/>
              </a:spcBef>
            </a:pPr>
            <a:endParaRPr lang="en-US" altLang="en-US" sz="1400" dirty="0">
              <a:solidFill>
                <a:srgbClr val="000000"/>
              </a:solidFill>
              <a:cs typeface="Calibri" panose="020F0502020204030204" pitchFamily="34" charset="0"/>
            </a:endParaRPr>
          </a:p>
          <a:p>
            <a:pPr>
              <a:spcBef>
                <a:spcPts val="100"/>
              </a:spcBef>
            </a:pPr>
            <a:endParaRPr lang="en-US" dirty="0"/>
          </a:p>
        </p:txBody>
      </p:sp>
    </p:spTree>
    <p:extLst>
      <p:ext uri="{BB962C8B-B14F-4D97-AF65-F5344CB8AC3E}">
        <p14:creationId xmlns:p14="http://schemas.microsoft.com/office/powerpoint/2010/main" val="3544807400"/>
      </p:ext>
    </p:extLst>
  </p:cSld>
  <p:clrMapOvr>
    <a:masterClrMapping/>
  </p:clrMapOvr>
</p:sld>
</file>

<file path=ppt/theme/theme1.xml><?xml version="1.0" encoding="utf-8"?>
<a:theme xmlns:a="http://schemas.openxmlformats.org/drawingml/2006/main" name="1_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E42129F1-9979-45CE-AC99-7AED524228ED}"/>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AF2A68AE-DF5A-41FA-8DA3-295978B7C7E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udience xmlns="3c917f14-8d40-4289-92aa-fd10f73581c9">Public</Audie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779995893D9842BA3FA5B9B5E7FD29" ma:contentTypeVersion="5" ma:contentTypeDescription="Create a new document." ma:contentTypeScope="" ma:versionID="6d199b3ad5f5b9d872d256308c85908b">
  <xsd:schema xmlns:xsd="http://www.w3.org/2001/XMLSchema" xmlns:xs="http://www.w3.org/2001/XMLSchema" xmlns:p="http://schemas.microsoft.com/office/2006/metadata/properties" xmlns:ns2="3c917f14-8d40-4289-92aa-fd10f73581c9" targetNamespace="http://schemas.microsoft.com/office/2006/metadata/properties" ma:root="true" ma:fieldsID="dcedc2ff92fcc6164a822d33fd796499" ns2:_="">
    <xsd:import namespace="3c917f14-8d40-4289-92aa-fd10f73581c9"/>
    <xsd:element name="properties">
      <xsd:complexType>
        <xsd:sequence>
          <xsd:element name="documentManagement">
            <xsd:complexType>
              <xsd:all>
                <xsd:element ref="ns2:Audience"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917f14-8d40-4289-92aa-fd10f73581c9" elementFormDefault="qualified">
    <xsd:import namespace="http://schemas.microsoft.com/office/2006/documentManagement/types"/>
    <xsd:import namespace="http://schemas.microsoft.com/office/infopath/2007/PartnerControls"/>
    <xsd:element name="Audience" ma:index="8" nillable="true" ma:displayName="Audience" ma:format="Dropdown" ma:internalName="Audience">
      <xsd:simpleType>
        <xsd:restriction base="dms:Choice">
          <xsd:enumeration value="Public"/>
          <xsd:enumeration value="Internal"/>
          <xsd:enumeration value="Confidential"/>
          <xsd:enumeration value="Board of Director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5F3B15-1EDA-47D5-B690-303F08E28C2F}">
  <ds:schemaRefs>
    <ds:schemaRef ds:uri="http://schemas.microsoft.com/sharepoint/v3/contenttype/forms"/>
  </ds:schemaRefs>
</ds:datastoreItem>
</file>

<file path=customXml/itemProps2.xml><?xml version="1.0" encoding="utf-8"?>
<ds:datastoreItem xmlns:ds="http://schemas.openxmlformats.org/officeDocument/2006/customXml" ds:itemID="{7E754FD2-17D2-4534-9157-8CFDD0166132}">
  <ds:schemaRefs>
    <ds:schemaRef ds:uri="http://purl.org/dc/dcmitype/"/>
    <ds:schemaRef ds:uri="http://schemas.microsoft.com/office/2006/documentManagement/types"/>
    <ds:schemaRef ds:uri="http://www.w3.org/XML/1998/namespace"/>
    <ds:schemaRef ds:uri="http://purl.org/dc/terms/"/>
    <ds:schemaRef ds:uri="http://schemas.microsoft.com/office/infopath/2007/PartnerControls"/>
    <ds:schemaRef ds:uri="http://schemas.openxmlformats.org/package/2006/metadata/core-properties"/>
    <ds:schemaRef ds:uri="http://schemas.microsoft.com/office/2006/metadata/properties"/>
    <ds:schemaRef ds:uri="cf8c9251-373f-4ee3-86cf-d97122226a81"/>
    <ds:schemaRef ds:uri="5f527160-b6a2-448e-b210-55bbe2178a90"/>
    <ds:schemaRef ds:uri="http://purl.org/dc/elements/1.1/"/>
    <ds:schemaRef ds:uri="3c917f14-8d40-4289-92aa-fd10f73581c9"/>
  </ds:schemaRefs>
</ds:datastoreItem>
</file>

<file path=customXml/itemProps3.xml><?xml version="1.0" encoding="utf-8"?>
<ds:datastoreItem xmlns:ds="http://schemas.openxmlformats.org/officeDocument/2006/customXml" ds:itemID="{B57DC9A4-2D51-40CB-BA99-0BF7D516F6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917f14-8d40-4289-92aa-fd10f73581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ERCOT Official PowerPoint Template - Public</Template>
  <TotalTime>4570</TotalTime>
  <Words>641</Words>
  <Application>Microsoft Office PowerPoint</Application>
  <PresentationFormat>Widescreen</PresentationFormat>
  <Paragraphs>15</Paragraphs>
  <Slides>2</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Aptos</vt:lpstr>
      <vt:lpstr>Arial</vt:lpstr>
      <vt:lpstr>Calibri</vt:lpstr>
      <vt:lpstr>Wingdings</vt:lpstr>
      <vt:lpstr>1_Cover</vt:lpstr>
      <vt:lpstr>Page Design</vt:lpstr>
      <vt:lpstr>Nodal Protocol Revision Requests</vt:lpstr>
      <vt:lpstr>Nodal Protocol Revision Requests</vt:lpstr>
    </vt:vector>
  </TitlesOfParts>
  <Company>ERCOT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 Phillips</dc:creator>
  <cp:keywords/>
  <cp:lastModifiedBy>Gaddam, Maruthi</cp:lastModifiedBy>
  <cp:revision>15</cp:revision>
  <dcterms:created xsi:type="dcterms:W3CDTF">2026-03-11T18:16:52Z</dcterms:created>
  <dcterms:modified xsi:type="dcterms:W3CDTF">2026-10-19T20:01:04Z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0x01010056779995893D9842BA3FA5B9B5E7FD29</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