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80" r:id="rId17"/>
    <p:sldId id="281" r:id="rId18"/>
    <p:sldId id="282" r:id="rId19"/>
    <p:sldId id="283" r:id="rId20"/>
    <p:sldId id="284" r:id="rId21"/>
    <p:sldId id="285" r:id="rId2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3CD2580D-8ABA-5B99-1D48-444D20D29069}">
          <p14:sldIdLst>
            <p14:sldId id="256"/>
            <p14:sldId id="257"/>
            <p14:sldId id="258"/>
          </p14:sldIdLst>
        </p14:section>
        <p14:section name="Part 01" id="{94AC3E50-19FE-B2F8-ED9F-D6555F9A0FBC}">
          <p14:sldIdLst>
            <p14:sldId id="259"/>
            <p14:sldId id="260"/>
            <p14:sldId id="261"/>
          </p14:sldIdLst>
        </p14:section>
        <p14:section name="Part 02" id="{7A5CC155-A1DA-3BF3-3EC3-CC7CA4C59893}">
          <p14:sldIdLst>
            <p14:sldId id="262"/>
            <p14:sldId id="263"/>
            <p14:sldId id="264"/>
            <p14:sldId id="265"/>
          </p14:sldIdLst>
        </p14:section>
        <p14:section name="Part 03" id="{348E1C85-69E3-CC7B-AD2C-DD0EE8F49324}">
          <p14:sldIdLst>
            <p14:sldId id="266"/>
            <p14:sldId id="267"/>
            <p14:sldId id="268"/>
            <p14:sldId id="269"/>
            <p14:sldId id="270"/>
          </p14:sldIdLst>
        </p14:section>
        <p14:section name="Part 04" id="{450CAC4D-FB77-B727-1F5F-1F7017CD00E7}">
          <p14:sldIdLst>
            <p14:sldId id="280"/>
            <p14:sldId id="281"/>
            <p14:sldId id="282"/>
            <p14:sldId id="283"/>
            <p14:sldId id="284"/>
          </p14:sldIdLst>
        </p14:section>
        <p14:section name="Closing" id="{4F057A81-2A65-5356-8F28-C4538886B582}">
          <p14:sldIdLst>
            <p14:sldId id="28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95" d="100"/>
          <a:sy n="95" d="100"/>
        </p:scale>
        <p:origin x="17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hamed Ahmed" userId="5f53ebd8-beec-4a77-bee7-c125d91970dd" providerId="ADAL" clId="{4163E079-56EA-48E2-B143-2F133099486C}"/>
    <pc:docChg chg="undo custSel mod delSld modSld sldOrd delSection modSection">
      <pc:chgData name="Mohamed Ahmed" userId="5f53ebd8-beec-4a77-bee7-c125d91970dd" providerId="ADAL" clId="{4163E079-56EA-48E2-B143-2F133099486C}" dt="2026-10-14T02:00:59.613" v="373" actId="6549"/>
      <pc:docMkLst>
        <pc:docMk/>
      </pc:docMkLst>
      <pc:sldChg chg="modSp mod">
        <pc:chgData name="Mohamed Ahmed" userId="5f53ebd8-beec-4a77-bee7-c125d91970dd" providerId="ADAL" clId="{4163E079-56EA-48E2-B143-2F133099486C}" dt="2026-10-09T17:30:36.786" v="3" actId="20577"/>
        <pc:sldMkLst>
          <pc:docMk/>
          <pc:sldMk cId="0" sldId="256"/>
        </pc:sldMkLst>
        <pc:spChg chg="mod">
          <ac:chgData name="Mohamed Ahmed" userId="5f53ebd8-beec-4a77-bee7-c125d91970dd" providerId="ADAL" clId="{4163E079-56EA-48E2-B143-2F133099486C}" dt="2026-10-09T17:30:36.786" v="3" actId="20577"/>
          <ac:spMkLst>
            <pc:docMk/>
            <pc:sldMk cId="0" sldId="256"/>
            <ac:spMk id="5" creationId="{00000000-0000-0000-0000-000000000000}"/>
          </ac:spMkLst>
        </pc:spChg>
      </pc:sldChg>
      <pc:sldChg chg="delSp modSp mod">
        <pc:chgData name="Mohamed Ahmed" userId="5f53ebd8-beec-4a77-bee7-c125d91970dd" providerId="ADAL" clId="{4163E079-56EA-48E2-B143-2F133099486C}" dt="2026-10-13T14:53:31.778" v="348" actId="20577"/>
        <pc:sldMkLst>
          <pc:docMk/>
          <pc:sldMk cId="0" sldId="258"/>
        </pc:sldMkLst>
        <pc:spChg chg="mod">
          <ac:chgData name="Mohamed Ahmed" userId="5f53ebd8-beec-4a77-bee7-c125d91970dd" providerId="ADAL" clId="{4163E079-56EA-48E2-B143-2F133099486C}" dt="2026-10-13T14:53:31.778" v="348" actId="20577"/>
          <ac:spMkLst>
            <pc:docMk/>
            <pc:sldMk cId="0" sldId="258"/>
            <ac:spMk id="3" creationId="{00000000-0000-0000-0000-000000000000}"/>
          </ac:spMkLst>
        </pc:spChg>
        <pc:spChg chg="mod">
          <ac:chgData name="Mohamed Ahmed" userId="5f53ebd8-beec-4a77-bee7-c125d91970dd" providerId="ADAL" clId="{4163E079-56EA-48E2-B143-2F133099486C}" dt="2026-10-13T14:52:11.308" v="323" actId="1038"/>
          <ac:spMkLst>
            <pc:docMk/>
            <pc:sldMk cId="0" sldId="258"/>
            <ac:spMk id="9" creationId="{00000000-0000-0000-0000-000000000000}"/>
          </ac:spMkLst>
        </pc:spChg>
        <pc:spChg chg="mod">
          <ac:chgData name="Mohamed Ahmed" userId="5f53ebd8-beec-4a77-bee7-c125d91970dd" providerId="ADAL" clId="{4163E079-56EA-48E2-B143-2F133099486C}" dt="2026-10-13T14:52:11.308" v="323" actId="1038"/>
          <ac:spMkLst>
            <pc:docMk/>
            <pc:sldMk cId="0" sldId="258"/>
            <ac:spMk id="10" creationId="{00000000-0000-0000-0000-000000000000}"/>
          </ac:spMkLst>
        </pc:spChg>
        <pc:spChg chg="mod">
          <ac:chgData name="Mohamed Ahmed" userId="5f53ebd8-beec-4a77-bee7-c125d91970dd" providerId="ADAL" clId="{4163E079-56EA-48E2-B143-2F133099486C}" dt="2026-10-13T14:52:11.308" v="323" actId="1038"/>
          <ac:spMkLst>
            <pc:docMk/>
            <pc:sldMk cId="0" sldId="258"/>
            <ac:spMk id="11" creationId="{00000000-0000-0000-0000-000000000000}"/>
          </ac:spMkLst>
        </pc:spChg>
        <pc:spChg chg="mod">
          <ac:chgData name="Mohamed Ahmed" userId="5f53ebd8-beec-4a77-bee7-c125d91970dd" providerId="ADAL" clId="{4163E079-56EA-48E2-B143-2F133099486C}" dt="2026-10-13T14:52:11.308" v="323" actId="1038"/>
          <ac:spMkLst>
            <pc:docMk/>
            <pc:sldMk cId="0" sldId="258"/>
            <ac:spMk id="12" creationId="{00000000-0000-0000-0000-000000000000}"/>
          </ac:spMkLst>
        </pc:spChg>
        <pc:spChg chg="mod">
          <ac:chgData name="Mohamed Ahmed" userId="5f53ebd8-beec-4a77-bee7-c125d91970dd" providerId="ADAL" clId="{4163E079-56EA-48E2-B143-2F133099486C}" dt="2026-10-13T14:52:06.460" v="306" actId="1038"/>
          <ac:spMkLst>
            <pc:docMk/>
            <pc:sldMk cId="0" sldId="258"/>
            <ac:spMk id="13" creationId="{00000000-0000-0000-0000-000000000000}"/>
          </ac:spMkLst>
        </pc:spChg>
        <pc:spChg chg="mod">
          <ac:chgData name="Mohamed Ahmed" userId="5f53ebd8-beec-4a77-bee7-c125d91970dd" providerId="ADAL" clId="{4163E079-56EA-48E2-B143-2F133099486C}" dt="2026-10-13T14:52:06.460" v="306" actId="1038"/>
          <ac:spMkLst>
            <pc:docMk/>
            <pc:sldMk cId="0" sldId="258"/>
            <ac:spMk id="14" creationId="{00000000-0000-0000-0000-000000000000}"/>
          </ac:spMkLst>
        </pc:spChg>
        <pc:spChg chg="mod">
          <ac:chgData name="Mohamed Ahmed" userId="5f53ebd8-beec-4a77-bee7-c125d91970dd" providerId="ADAL" clId="{4163E079-56EA-48E2-B143-2F133099486C}" dt="2026-10-13T14:52:06.460" v="306" actId="1038"/>
          <ac:spMkLst>
            <pc:docMk/>
            <pc:sldMk cId="0" sldId="258"/>
            <ac:spMk id="15" creationId="{00000000-0000-0000-0000-000000000000}"/>
          </ac:spMkLst>
        </pc:spChg>
        <pc:spChg chg="mod">
          <ac:chgData name="Mohamed Ahmed" userId="5f53ebd8-beec-4a77-bee7-c125d91970dd" providerId="ADAL" clId="{4163E079-56EA-48E2-B143-2F133099486C}" dt="2026-10-13T14:52:06.460" v="306" actId="1038"/>
          <ac:spMkLst>
            <pc:docMk/>
            <pc:sldMk cId="0" sldId="258"/>
            <ac:spMk id="16" creationId="{00000000-0000-0000-0000-000000000000}"/>
          </ac:spMkLst>
        </pc:spChg>
        <pc:spChg chg="del">
          <ac:chgData name="Mohamed Ahmed" userId="5f53ebd8-beec-4a77-bee7-c125d91970dd" providerId="ADAL" clId="{4163E079-56EA-48E2-B143-2F133099486C}" dt="2026-10-13T14:51:40.570" v="238" actId="478"/>
          <ac:spMkLst>
            <pc:docMk/>
            <pc:sldMk cId="0" sldId="258"/>
            <ac:spMk id="17" creationId="{00000000-0000-0000-0000-000000000000}"/>
          </ac:spMkLst>
        </pc:spChg>
        <pc:spChg chg="del">
          <ac:chgData name="Mohamed Ahmed" userId="5f53ebd8-beec-4a77-bee7-c125d91970dd" providerId="ADAL" clId="{4163E079-56EA-48E2-B143-2F133099486C}" dt="2026-10-13T14:51:37.466" v="237" actId="478"/>
          <ac:spMkLst>
            <pc:docMk/>
            <pc:sldMk cId="0" sldId="258"/>
            <ac:spMk id="18" creationId="{00000000-0000-0000-0000-000000000000}"/>
          </ac:spMkLst>
        </pc:spChg>
        <pc:spChg chg="del">
          <ac:chgData name="Mohamed Ahmed" userId="5f53ebd8-beec-4a77-bee7-c125d91970dd" providerId="ADAL" clId="{4163E079-56EA-48E2-B143-2F133099486C}" dt="2026-10-13T14:51:37.466" v="237" actId="478"/>
          <ac:spMkLst>
            <pc:docMk/>
            <pc:sldMk cId="0" sldId="258"/>
            <ac:spMk id="19" creationId="{00000000-0000-0000-0000-000000000000}"/>
          </ac:spMkLst>
        </pc:spChg>
        <pc:spChg chg="del">
          <ac:chgData name="Mohamed Ahmed" userId="5f53ebd8-beec-4a77-bee7-c125d91970dd" providerId="ADAL" clId="{4163E079-56EA-48E2-B143-2F133099486C}" dt="2026-10-13T14:51:37.466" v="237" actId="478"/>
          <ac:spMkLst>
            <pc:docMk/>
            <pc:sldMk cId="0" sldId="258"/>
            <ac:spMk id="20" creationId="{00000000-0000-0000-0000-000000000000}"/>
          </ac:spMkLst>
        </pc:spChg>
        <pc:spChg chg="mod">
          <ac:chgData name="Mohamed Ahmed" userId="5f53ebd8-beec-4a77-bee7-c125d91970dd" providerId="ADAL" clId="{4163E079-56EA-48E2-B143-2F133099486C}" dt="2026-10-13T14:51:56.714" v="261" actId="1037"/>
          <ac:spMkLst>
            <pc:docMk/>
            <pc:sldMk cId="0" sldId="258"/>
            <ac:spMk id="21" creationId="{00000000-0000-0000-0000-000000000000}"/>
          </ac:spMkLst>
        </pc:spChg>
        <pc:spChg chg="mod">
          <ac:chgData name="Mohamed Ahmed" userId="5f53ebd8-beec-4a77-bee7-c125d91970dd" providerId="ADAL" clId="{4163E079-56EA-48E2-B143-2F133099486C}" dt="2026-10-13T14:52:15.343" v="325" actId="20577"/>
          <ac:spMkLst>
            <pc:docMk/>
            <pc:sldMk cId="0" sldId="258"/>
            <ac:spMk id="22" creationId="{00000000-0000-0000-0000-000000000000}"/>
          </ac:spMkLst>
        </pc:spChg>
        <pc:spChg chg="mod">
          <ac:chgData name="Mohamed Ahmed" userId="5f53ebd8-beec-4a77-bee7-c125d91970dd" providerId="ADAL" clId="{4163E079-56EA-48E2-B143-2F133099486C}" dt="2026-10-13T14:51:56.714" v="261" actId="1037"/>
          <ac:spMkLst>
            <pc:docMk/>
            <pc:sldMk cId="0" sldId="258"/>
            <ac:spMk id="23" creationId="{00000000-0000-0000-0000-000000000000}"/>
          </ac:spMkLst>
        </pc:spChg>
        <pc:spChg chg="mod">
          <ac:chgData name="Mohamed Ahmed" userId="5f53ebd8-beec-4a77-bee7-c125d91970dd" providerId="ADAL" clId="{4163E079-56EA-48E2-B143-2F133099486C}" dt="2026-10-13T14:51:56.714" v="261" actId="1037"/>
          <ac:spMkLst>
            <pc:docMk/>
            <pc:sldMk cId="0" sldId="258"/>
            <ac:spMk id="24" creationId="{00000000-0000-0000-0000-000000000000}"/>
          </ac:spMkLst>
        </pc:spChg>
      </pc:sldChg>
      <pc:sldChg chg="modSp mod">
        <pc:chgData name="Mohamed Ahmed" userId="5f53ebd8-beec-4a77-bee7-c125d91970dd" providerId="ADAL" clId="{4163E079-56EA-48E2-B143-2F133099486C}" dt="2026-10-09T17:39:07.907" v="18" actId="1035"/>
        <pc:sldMkLst>
          <pc:docMk/>
          <pc:sldMk cId="0" sldId="260"/>
        </pc:sldMkLst>
        <pc:spChg chg="mod">
          <ac:chgData name="Mohamed Ahmed" userId="5f53ebd8-beec-4a77-bee7-c125d91970dd" providerId="ADAL" clId="{4163E079-56EA-48E2-B143-2F133099486C}" dt="2026-10-09T17:36:44.125" v="8" actId="14100"/>
          <ac:spMkLst>
            <pc:docMk/>
            <pc:sldMk cId="0" sldId="260"/>
            <ac:spMk id="14" creationId="{00000000-0000-0000-0000-000000000000}"/>
          </ac:spMkLst>
        </pc:spChg>
        <pc:spChg chg="mod">
          <ac:chgData name="Mohamed Ahmed" userId="5f53ebd8-beec-4a77-bee7-c125d91970dd" providerId="ADAL" clId="{4163E079-56EA-48E2-B143-2F133099486C}" dt="2026-10-09T17:36:48.260" v="9" actId="1076"/>
          <ac:spMkLst>
            <pc:docMk/>
            <pc:sldMk cId="0" sldId="260"/>
            <ac:spMk id="15" creationId="{00000000-0000-0000-0000-000000000000}"/>
          </ac:spMkLst>
        </pc:spChg>
        <pc:spChg chg="mod">
          <ac:chgData name="Mohamed Ahmed" userId="5f53ebd8-beec-4a77-bee7-c125d91970dd" providerId="ADAL" clId="{4163E079-56EA-48E2-B143-2F133099486C}" dt="2026-10-09T17:38:23.251" v="14" actId="14100"/>
          <ac:spMkLst>
            <pc:docMk/>
            <pc:sldMk cId="0" sldId="260"/>
            <ac:spMk id="18" creationId="{00000000-0000-0000-0000-000000000000}"/>
          </ac:spMkLst>
        </pc:spChg>
        <pc:spChg chg="mod">
          <ac:chgData name="Mohamed Ahmed" userId="5f53ebd8-beec-4a77-bee7-c125d91970dd" providerId="ADAL" clId="{4163E079-56EA-48E2-B143-2F133099486C}" dt="2026-10-09T17:38:03.800" v="11" actId="14100"/>
          <ac:spMkLst>
            <pc:docMk/>
            <pc:sldMk cId="0" sldId="260"/>
            <ac:spMk id="23" creationId="{00000000-0000-0000-0000-000000000000}"/>
          </ac:spMkLst>
        </pc:spChg>
        <pc:spChg chg="mod">
          <ac:chgData name="Mohamed Ahmed" userId="5f53ebd8-beec-4a77-bee7-c125d91970dd" providerId="ADAL" clId="{4163E079-56EA-48E2-B143-2F133099486C}" dt="2026-10-09T17:37:51.395" v="10" actId="14100"/>
          <ac:spMkLst>
            <pc:docMk/>
            <pc:sldMk cId="0" sldId="260"/>
            <ac:spMk id="27" creationId="{00000000-0000-0000-0000-000000000000}"/>
          </ac:spMkLst>
        </pc:spChg>
        <pc:spChg chg="mod">
          <ac:chgData name="Mohamed Ahmed" userId="5f53ebd8-beec-4a77-bee7-c125d91970dd" providerId="ADAL" clId="{4163E079-56EA-48E2-B143-2F133099486C}" dt="2026-10-09T17:38:59.554" v="16" actId="14100"/>
          <ac:spMkLst>
            <pc:docMk/>
            <pc:sldMk cId="0" sldId="260"/>
            <ac:spMk id="28" creationId="{00000000-0000-0000-0000-000000000000}"/>
          </ac:spMkLst>
        </pc:spChg>
        <pc:spChg chg="mod">
          <ac:chgData name="Mohamed Ahmed" userId="5f53ebd8-beec-4a77-bee7-c125d91970dd" providerId="ADAL" clId="{4163E079-56EA-48E2-B143-2F133099486C}" dt="2026-10-09T17:39:07.907" v="18" actId="1035"/>
          <ac:spMkLst>
            <pc:docMk/>
            <pc:sldMk cId="0" sldId="260"/>
            <ac:spMk id="32" creationId="{00000000-0000-0000-0000-000000000000}"/>
          </ac:spMkLst>
        </pc:spChg>
      </pc:sldChg>
      <pc:sldChg chg="modSp mod">
        <pc:chgData name="Mohamed Ahmed" userId="5f53ebd8-beec-4a77-bee7-c125d91970dd" providerId="ADAL" clId="{4163E079-56EA-48E2-B143-2F133099486C}" dt="2026-10-09T17:43:19.569" v="40" actId="20577"/>
        <pc:sldMkLst>
          <pc:docMk/>
          <pc:sldMk cId="0" sldId="263"/>
        </pc:sldMkLst>
        <pc:spChg chg="mod">
          <ac:chgData name="Mohamed Ahmed" userId="5f53ebd8-beec-4a77-bee7-c125d91970dd" providerId="ADAL" clId="{4163E079-56EA-48E2-B143-2F133099486C}" dt="2026-10-09T17:43:19.569" v="40" actId="20577"/>
          <ac:spMkLst>
            <pc:docMk/>
            <pc:sldMk cId="0" sldId="263"/>
            <ac:spMk id="3" creationId="{00000000-0000-0000-0000-000000000000}"/>
          </ac:spMkLst>
        </pc:spChg>
      </pc:sldChg>
      <pc:sldChg chg="addSp delSp mod">
        <pc:chgData name="Mohamed Ahmed" userId="5f53ebd8-beec-4a77-bee7-c125d91970dd" providerId="ADAL" clId="{4163E079-56EA-48E2-B143-2F133099486C}" dt="2026-10-14T01:59:42.848" v="367" actId="478"/>
        <pc:sldMkLst>
          <pc:docMk/>
          <pc:sldMk cId="0" sldId="264"/>
        </pc:sldMkLst>
        <pc:spChg chg="add del">
          <ac:chgData name="Mohamed Ahmed" userId="5f53ebd8-beec-4a77-bee7-c125d91970dd" providerId="ADAL" clId="{4163E079-56EA-48E2-B143-2F133099486C}" dt="2026-10-14T01:59:42.848" v="367" actId="478"/>
          <ac:spMkLst>
            <pc:docMk/>
            <pc:sldMk cId="0" sldId="264"/>
            <ac:spMk id="21" creationId="{00000000-0000-0000-0000-000000000000}"/>
          </ac:spMkLst>
        </pc:spChg>
        <pc:spChg chg="add del">
          <ac:chgData name="Mohamed Ahmed" userId="5f53ebd8-beec-4a77-bee7-c125d91970dd" providerId="ADAL" clId="{4163E079-56EA-48E2-B143-2F133099486C}" dt="2026-10-14T01:59:42.848" v="367" actId="478"/>
          <ac:spMkLst>
            <pc:docMk/>
            <pc:sldMk cId="0" sldId="264"/>
            <ac:spMk id="23" creationId="{00000000-0000-0000-0000-000000000000}"/>
          </ac:spMkLst>
        </pc:spChg>
        <pc:spChg chg="add del">
          <ac:chgData name="Mohamed Ahmed" userId="5f53ebd8-beec-4a77-bee7-c125d91970dd" providerId="ADAL" clId="{4163E079-56EA-48E2-B143-2F133099486C}" dt="2026-10-14T01:59:42.848" v="367" actId="478"/>
          <ac:spMkLst>
            <pc:docMk/>
            <pc:sldMk cId="0" sldId="264"/>
            <ac:spMk id="24" creationId="{00000000-0000-0000-0000-000000000000}"/>
          </ac:spMkLst>
        </pc:spChg>
        <pc:spChg chg="add del">
          <ac:chgData name="Mohamed Ahmed" userId="5f53ebd8-beec-4a77-bee7-c125d91970dd" providerId="ADAL" clId="{4163E079-56EA-48E2-B143-2F133099486C}" dt="2026-10-14T01:59:42.848" v="367" actId="478"/>
          <ac:spMkLst>
            <pc:docMk/>
            <pc:sldMk cId="0" sldId="264"/>
            <ac:spMk id="25" creationId="{00000000-0000-0000-0000-000000000000}"/>
          </ac:spMkLst>
        </pc:spChg>
        <pc:graphicFrameChg chg="add del">
          <ac:chgData name="Mohamed Ahmed" userId="5f53ebd8-beec-4a77-bee7-c125d91970dd" providerId="ADAL" clId="{4163E079-56EA-48E2-B143-2F133099486C}" dt="2026-10-14T01:59:42.848" v="367" actId="478"/>
          <ac:graphicFrameMkLst>
            <pc:docMk/>
            <pc:sldMk cId="0" sldId="264"/>
            <ac:graphicFrameMk id="4" creationId="{00000000-0000-0000-0000-000000000000}"/>
          </ac:graphicFrameMkLst>
        </pc:graphicFrameChg>
      </pc:sldChg>
      <pc:sldChg chg="modSp mod">
        <pc:chgData name="Mohamed Ahmed" userId="5f53ebd8-beec-4a77-bee7-c125d91970dd" providerId="ADAL" clId="{4163E079-56EA-48E2-B143-2F133099486C}" dt="2026-10-13T14:47:25.674" v="232" actId="6549"/>
        <pc:sldMkLst>
          <pc:docMk/>
          <pc:sldMk cId="0" sldId="265"/>
        </pc:sldMkLst>
        <pc:spChg chg="mod">
          <ac:chgData name="Mohamed Ahmed" userId="5f53ebd8-beec-4a77-bee7-c125d91970dd" providerId="ADAL" clId="{4163E079-56EA-48E2-B143-2F133099486C}" dt="2026-10-09T17:54:36.921" v="41" actId="33524"/>
          <ac:spMkLst>
            <pc:docMk/>
            <pc:sldMk cId="0" sldId="265"/>
            <ac:spMk id="4" creationId="{00000000-0000-0000-0000-000000000000}"/>
          </ac:spMkLst>
        </pc:spChg>
        <pc:spChg chg="mod">
          <ac:chgData name="Mohamed Ahmed" userId="5f53ebd8-beec-4a77-bee7-c125d91970dd" providerId="ADAL" clId="{4163E079-56EA-48E2-B143-2F133099486C}" dt="2026-10-13T14:47:25.674" v="232" actId="6549"/>
          <ac:spMkLst>
            <pc:docMk/>
            <pc:sldMk cId="0" sldId="265"/>
            <ac:spMk id="9" creationId="{00000000-0000-0000-0000-000000000000}"/>
          </ac:spMkLst>
        </pc:spChg>
      </pc:sldChg>
      <pc:sldChg chg="del">
        <pc:chgData name="Mohamed Ahmed" userId="5f53ebd8-beec-4a77-bee7-c125d91970dd" providerId="ADAL" clId="{4163E079-56EA-48E2-B143-2F133099486C}" dt="2026-10-13T14:55:59.483" v="349" actId="47"/>
        <pc:sldMkLst>
          <pc:docMk/>
          <pc:sldMk cId="0" sldId="271"/>
        </pc:sldMkLst>
      </pc:sldChg>
      <pc:sldChg chg="del">
        <pc:chgData name="Mohamed Ahmed" userId="5f53ebd8-beec-4a77-bee7-c125d91970dd" providerId="ADAL" clId="{4163E079-56EA-48E2-B143-2F133099486C}" dt="2026-10-13T14:52:36.637" v="326" actId="47"/>
        <pc:sldMkLst>
          <pc:docMk/>
          <pc:sldMk cId="0" sldId="273"/>
        </pc:sldMkLst>
      </pc:sldChg>
      <pc:sldChg chg="del">
        <pc:chgData name="Mohamed Ahmed" userId="5f53ebd8-beec-4a77-bee7-c125d91970dd" providerId="ADAL" clId="{4163E079-56EA-48E2-B143-2F133099486C}" dt="2026-10-13T14:49:43.981" v="233" actId="47"/>
        <pc:sldMkLst>
          <pc:docMk/>
          <pc:sldMk cId="0" sldId="274"/>
        </pc:sldMkLst>
      </pc:sldChg>
      <pc:sldChg chg="modSp del mod">
        <pc:chgData name="Mohamed Ahmed" userId="5f53ebd8-beec-4a77-bee7-c125d91970dd" providerId="ADAL" clId="{4163E079-56EA-48E2-B143-2F133099486C}" dt="2026-10-13T14:49:44.954" v="234" actId="47"/>
        <pc:sldMkLst>
          <pc:docMk/>
          <pc:sldMk cId="0" sldId="275"/>
        </pc:sldMkLst>
      </pc:sldChg>
      <pc:sldChg chg="modSp del mod">
        <pc:chgData name="Mohamed Ahmed" userId="5f53ebd8-beec-4a77-bee7-c125d91970dd" providerId="ADAL" clId="{4163E079-56EA-48E2-B143-2F133099486C}" dt="2026-10-13T14:52:43.328" v="327" actId="47"/>
        <pc:sldMkLst>
          <pc:docMk/>
          <pc:sldMk cId="0" sldId="276"/>
        </pc:sldMkLst>
      </pc:sldChg>
      <pc:sldChg chg="modSp del mod">
        <pc:chgData name="Mohamed Ahmed" userId="5f53ebd8-beec-4a77-bee7-c125d91970dd" providerId="ADAL" clId="{4163E079-56EA-48E2-B143-2F133099486C}" dt="2026-10-13T14:50:46.556" v="236" actId="47"/>
        <pc:sldMkLst>
          <pc:docMk/>
          <pc:sldMk cId="0" sldId="277"/>
        </pc:sldMkLst>
      </pc:sldChg>
      <pc:sldChg chg="delSp modSp del mod">
        <pc:chgData name="Mohamed Ahmed" userId="5f53ebd8-beec-4a77-bee7-c125d91970dd" providerId="ADAL" clId="{4163E079-56EA-48E2-B143-2F133099486C}" dt="2026-10-13T14:50:33.859" v="235" actId="47"/>
        <pc:sldMkLst>
          <pc:docMk/>
          <pc:sldMk cId="0" sldId="279"/>
        </pc:sldMkLst>
      </pc:sldChg>
      <pc:sldChg chg="modSp mod ord">
        <pc:chgData name="Mohamed Ahmed" userId="5f53ebd8-beec-4a77-bee7-c125d91970dd" providerId="ADAL" clId="{4163E079-56EA-48E2-B143-2F133099486C}" dt="2026-10-14T02:00:24.253" v="369" actId="20577"/>
        <pc:sldMkLst>
          <pc:docMk/>
          <pc:sldMk cId="0" sldId="280"/>
        </pc:sldMkLst>
        <pc:spChg chg="mod">
          <ac:chgData name="Mohamed Ahmed" userId="5f53ebd8-beec-4a77-bee7-c125d91970dd" providerId="ADAL" clId="{4163E079-56EA-48E2-B143-2F133099486C}" dt="2026-10-14T02:00:24.253" v="369" actId="20577"/>
          <ac:spMkLst>
            <pc:docMk/>
            <pc:sldMk cId="0" sldId="280"/>
            <ac:spMk id="2" creationId="{00000000-0000-0000-0000-000000000000}"/>
          </ac:spMkLst>
        </pc:spChg>
      </pc:sldChg>
      <pc:sldChg chg="modSp mod ord">
        <pc:chgData name="Mohamed Ahmed" userId="5f53ebd8-beec-4a77-bee7-c125d91970dd" providerId="ADAL" clId="{4163E079-56EA-48E2-B143-2F133099486C}" dt="2026-10-14T02:00:56.130" v="371" actId="6549"/>
        <pc:sldMkLst>
          <pc:docMk/>
          <pc:sldMk cId="0" sldId="281"/>
        </pc:sldMkLst>
        <pc:spChg chg="mod">
          <ac:chgData name="Mohamed Ahmed" userId="5f53ebd8-beec-4a77-bee7-c125d91970dd" providerId="ADAL" clId="{4163E079-56EA-48E2-B143-2F133099486C}" dt="2026-10-14T02:00:56.130" v="371" actId="6549"/>
          <ac:spMkLst>
            <pc:docMk/>
            <pc:sldMk cId="0" sldId="281"/>
            <ac:spMk id="2" creationId="{00000000-0000-0000-0000-000000000000}"/>
          </ac:spMkLst>
        </pc:spChg>
      </pc:sldChg>
      <pc:sldChg chg="modSp mod ord">
        <pc:chgData name="Mohamed Ahmed" userId="5f53ebd8-beec-4a77-bee7-c125d91970dd" providerId="ADAL" clId="{4163E079-56EA-48E2-B143-2F133099486C}" dt="2026-10-14T02:00:59.613" v="373" actId="6549"/>
        <pc:sldMkLst>
          <pc:docMk/>
          <pc:sldMk cId="0" sldId="282"/>
        </pc:sldMkLst>
        <pc:spChg chg="mod">
          <ac:chgData name="Mohamed Ahmed" userId="5f53ebd8-beec-4a77-bee7-c125d91970dd" providerId="ADAL" clId="{4163E079-56EA-48E2-B143-2F133099486C}" dt="2026-10-14T02:00:59.613" v="373" actId="6549"/>
          <ac:spMkLst>
            <pc:docMk/>
            <pc:sldMk cId="0" sldId="282"/>
            <ac:spMk id="2" creationId="{00000000-0000-0000-0000-000000000000}"/>
          </ac:spMkLst>
        </pc:spChg>
        <pc:spChg chg="mod">
          <ac:chgData name="Mohamed Ahmed" userId="5f53ebd8-beec-4a77-bee7-c125d91970dd" providerId="ADAL" clId="{4163E079-56EA-48E2-B143-2F133099486C}" dt="2026-10-09T19:26:43.136" v="128" actId="20577"/>
          <ac:spMkLst>
            <pc:docMk/>
            <pc:sldMk cId="0" sldId="282"/>
            <ac:spMk id="10" creationId="{00000000-0000-0000-0000-000000000000}"/>
          </ac:spMkLst>
        </pc:spChg>
      </pc:sldChg>
      <pc:sldChg chg="modSp mod ord">
        <pc:chgData name="Mohamed Ahmed" userId="5f53ebd8-beec-4a77-bee7-c125d91970dd" providerId="ADAL" clId="{4163E079-56EA-48E2-B143-2F133099486C}" dt="2026-10-13T14:52:58.306" v="337"/>
        <pc:sldMkLst>
          <pc:docMk/>
          <pc:sldMk cId="0" sldId="283"/>
        </pc:sldMkLst>
        <pc:spChg chg="mod">
          <ac:chgData name="Mohamed Ahmed" userId="5f53ebd8-beec-4a77-bee7-c125d91970dd" providerId="ADAL" clId="{4163E079-56EA-48E2-B143-2F133099486C}" dt="2026-10-09T19:29:04.007" v="186" actId="6549"/>
          <ac:spMkLst>
            <pc:docMk/>
            <pc:sldMk cId="0" sldId="283"/>
            <ac:spMk id="6" creationId="{00000000-0000-0000-0000-000000000000}"/>
          </ac:spMkLst>
        </pc:spChg>
      </pc:sldChg>
      <pc:sldChg chg="delSp modSp mod ord">
        <pc:chgData name="Mohamed Ahmed" userId="5f53ebd8-beec-4a77-bee7-c125d91970dd" providerId="ADAL" clId="{4163E079-56EA-48E2-B143-2F133099486C}" dt="2026-10-13T14:57:51.720" v="364" actId="20577"/>
        <pc:sldMkLst>
          <pc:docMk/>
          <pc:sldMk cId="0" sldId="284"/>
        </pc:sldMkLst>
        <pc:spChg chg="mod">
          <ac:chgData name="Mohamed Ahmed" userId="5f53ebd8-beec-4a77-bee7-c125d91970dd" providerId="ADAL" clId="{4163E079-56EA-48E2-B143-2F133099486C}" dt="2026-10-13T14:57:51.720" v="364" actId="20577"/>
          <ac:spMkLst>
            <pc:docMk/>
            <pc:sldMk cId="0" sldId="284"/>
            <ac:spMk id="3" creationId="{00000000-0000-0000-0000-000000000000}"/>
          </ac:spMkLst>
        </pc:spChg>
        <pc:spChg chg="del">
          <ac:chgData name="Mohamed Ahmed" userId="5f53ebd8-beec-4a77-bee7-c125d91970dd" providerId="ADAL" clId="{4163E079-56EA-48E2-B143-2F133099486C}" dt="2026-10-13T14:57:27.190" v="350" actId="478"/>
          <ac:spMkLst>
            <pc:docMk/>
            <pc:sldMk cId="0" sldId="284"/>
            <ac:spMk id="15" creationId="{00000000-0000-0000-0000-000000000000}"/>
          </ac:spMkLst>
        </pc:spChg>
        <pc:spChg chg="del">
          <ac:chgData name="Mohamed Ahmed" userId="5f53ebd8-beec-4a77-bee7-c125d91970dd" providerId="ADAL" clId="{4163E079-56EA-48E2-B143-2F133099486C}" dt="2026-10-13T14:57:27.190" v="350" actId="478"/>
          <ac:spMkLst>
            <pc:docMk/>
            <pc:sldMk cId="0" sldId="284"/>
            <ac:spMk id="16" creationId="{00000000-0000-0000-0000-000000000000}"/>
          </ac:spMkLst>
        </pc:spChg>
        <pc:spChg chg="del">
          <ac:chgData name="Mohamed Ahmed" userId="5f53ebd8-beec-4a77-bee7-c125d91970dd" providerId="ADAL" clId="{4163E079-56EA-48E2-B143-2F133099486C}" dt="2026-10-13T14:57:27.190" v="350" actId="478"/>
          <ac:spMkLst>
            <pc:docMk/>
            <pc:sldMk cId="0" sldId="284"/>
            <ac:spMk id="17" creationId="{00000000-0000-0000-0000-000000000000}"/>
          </ac:spMkLst>
        </pc:spChg>
        <pc:spChg chg="del">
          <ac:chgData name="Mohamed Ahmed" userId="5f53ebd8-beec-4a77-bee7-c125d91970dd" providerId="ADAL" clId="{4163E079-56EA-48E2-B143-2F133099486C}" dt="2026-10-13T14:57:27.190" v="350" actId="478"/>
          <ac:spMkLst>
            <pc:docMk/>
            <pc:sldMk cId="0" sldId="284"/>
            <ac:spMk id="18" creationId="{00000000-0000-0000-0000-000000000000}"/>
          </ac:spMkLst>
        </pc:spChg>
        <pc:spChg chg="del">
          <ac:chgData name="Mohamed Ahmed" userId="5f53ebd8-beec-4a77-bee7-c125d91970dd" providerId="ADAL" clId="{4163E079-56EA-48E2-B143-2F133099486C}" dt="2026-10-13T14:57:27.190" v="350" actId="478"/>
          <ac:spMkLst>
            <pc:docMk/>
            <pc:sldMk cId="0" sldId="284"/>
            <ac:spMk id="19" creationId="{00000000-0000-0000-0000-000000000000}"/>
          </ac:spMkLst>
        </pc:spChg>
        <pc:spChg chg="mod">
          <ac:chgData name="Mohamed Ahmed" userId="5f53ebd8-beec-4a77-bee7-c125d91970dd" providerId="ADAL" clId="{4163E079-56EA-48E2-B143-2F133099486C}" dt="2026-10-13T14:57:33.613" v="351" actId="1076"/>
          <ac:spMkLst>
            <pc:docMk/>
            <pc:sldMk cId="0" sldId="284"/>
            <ac:spMk id="20" creationId="{00000000-0000-0000-0000-000000000000}"/>
          </ac:spMkLst>
        </pc:spChg>
        <pc:spChg chg="mod">
          <ac:chgData name="Mohamed Ahmed" userId="5f53ebd8-beec-4a77-bee7-c125d91970dd" providerId="ADAL" clId="{4163E079-56EA-48E2-B143-2F133099486C}" dt="2026-10-13T14:57:33.613" v="351" actId="1076"/>
          <ac:spMkLst>
            <pc:docMk/>
            <pc:sldMk cId="0" sldId="284"/>
            <ac:spMk id="21" creationId="{00000000-0000-0000-0000-000000000000}"/>
          </ac:spMkLst>
        </pc:spChg>
        <pc:spChg chg="mod">
          <ac:chgData name="Mohamed Ahmed" userId="5f53ebd8-beec-4a77-bee7-c125d91970dd" providerId="ADAL" clId="{4163E079-56EA-48E2-B143-2F133099486C}" dt="2026-10-13T14:57:36.402" v="353" actId="6549"/>
          <ac:spMkLst>
            <pc:docMk/>
            <pc:sldMk cId="0" sldId="284"/>
            <ac:spMk id="22" creationId="{00000000-0000-0000-0000-000000000000}"/>
          </ac:spMkLst>
        </pc:spChg>
        <pc:spChg chg="mod">
          <ac:chgData name="Mohamed Ahmed" userId="5f53ebd8-beec-4a77-bee7-c125d91970dd" providerId="ADAL" clId="{4163E079-56EA-48E2-B143-2F133099486C}" dt="2026-10-13T14:57:33.613" v="351" actId="1076"/>
          <ac:spMkLst>
            <pc:docMk/>
            <pc:sldMk cId="0" sldId="284"/>
            <ac:spMk id="23" creationId="{00000000-0000-0000-0000-000000000000}"/>
          </ac:spMkLst>
        </pc:spChg>
        <pc:spChg chg="mod">
          <ac:chgData name="Mohamed Ahmed" userId="5f53ebd8-beec-4a77-bee7-c125d91970dd" providerId="ADAL" clId="{4163E079-56EA-48E2-B143-2F133099486C}" dt="2026-10-13T14:57:33.613" v="351" actId="1076"/>
          <ac:spMkLst>
            <pc:docMk/>
            <pc:sldMk cId="0" sldId="284"/>
            <ac:spMk id="24" creationId="{00000000-0000-0000-0000-000000000000}"/>
          </ac:spMkLst>
        </pc:spChg>
      </pc:sldChg>
      <pc:sldChg chg="delSp modSp mod ord">
        <pc:chgData name="Mohamed Ahmed" userId="5f53ebd8-beec-4a77-bee7-c125d91970dd" providerId="ADAL" clId="{4163E079-56EA-48E2-B143-2F133099486C}" dt="2026-10-13T14:53:05.147" v="341"/>
        <pc:sldMkLst>
          <pc:docMk/>
          <pc:sldMk cId="0" sldId="285"/>
        </pc:sldMkLst>
        <pc:spChg chg="mod">
          <ac:chgData name="Mohamed Ahmed" userId="5f53ebd8-beec-4a77-bee7-c125d91970dd" providerId="ADAL" clId="{4163E079-56EA-48E2-B143-2F133099486C}" dt="2026-10-09T19:34:28.838" v="230" actId="20577"/>
          <ac:spMkLst>
            <pc:docMk/>
            <pc:sldMk cId="0" sldId="285"/>
            <ac:spMk id="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61819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Bob and Patrick for the slot. I am presenting a simulation method, not a position on any revision request. The goal is to get feedback from this group on how we are interpreting the bid-capping mechanism and on what outputs would be useful to developers, QSEs and ERCOT.</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the Batch Zero workshops, the question from developers changed. They understand the PCLR; what they cannot work out is the curtailment risk between the LPC the batch study will give them and the MPC they want to run at, now that ERCOT will set their bid for them.</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parts plus the open questions. The method is in part three; the examples in part four are illustrative and anonymized.</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one is background most of you know; two slides, then the problem statement.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Left: the load as the batch study sees it. The LPC is the firm floor; everything above it to the MPC is the PCLR range, dispatched by SCED like a CLR. Right: what the developer has to finance against.</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dilemma Tim's team ran into on every developer study. The high bid gives you believable curtailment but absurd prices; the low bid gives you believable prices and absurd curtailment. Neither is how a data center values reliability.</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two restates the mechanism from Workshop 7 so that everyone is looking at the same formula before I show how we implement it.</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one, after each SCED run, list the constraints whose shadow price is at or above 90 percent of its maximum. Step two, in the next run, match that list against the active constraints. Step three, for any PCLR with a shift factor of minus two percent or more negative on a matched constraint, cap its bid before Step 2 of the two-step SCED. The cap is the Step 1 system lambda minus the largest product of maximum shadow price and shift factor, minus a cent.</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worked example with round numbers. The shift factor is negative because consuming at this bus relieves the constraint, so the cap sits above lambda by the product of the maximum shadow price and the shift factor. The cap can be a few hundred dollars one interval and the full bid the next.</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Everything on the left is an output of a security-constrained dispatch of the full network. A developer cannot compute the cap from a spreadsheet, and a zonal or hub-level price forecast does not carry constraint shadow prices or shift factors at all.</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three is the method. Four slides: the overview, the two stages, the capping step in between, and the quality control.</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left to right. Stage 1 is a full-year SCED with every PCLR bidding at the cap. The screening step goes through all 8,760 hours, finds the triggered constraints and the PCLRs with qualifying shift factors, and recomputes the bids. Stage 2 reruns the year with the capped bids. The outputs are what a developer actually needs: curtailment in MW and MWh, prices, and the constraints behind both.</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in the Stage 1 model and what comes out of it. The case assumptions are agreed with the client; the generation and load pipeline follows ERCOT's published queue and batch information.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sample of the screening table for one PCLR. Hours where no constraint passes the threshold, or where the shift factor is above minus two percent, keep the original bid. Hours that qualify get the computed cap. The result is a full-year bid curve per PCLR that goes into Stage 2.</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Stage 2 is identical to Stage 1 except for the bids. What it returns is organized around the two questions developers ask: how much curtailment, and what is driving it.</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slides on the GIS side. The results of the multi-SCED runs are spatial, and developers trust them faster when they can see the constraint on the map next to their site.</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live map in EPE's platform: every existing and planned generator by fuel type, the transmission network by voltage, and the study layers on top. A developer orients itself in seconds and sees which constraints sit between its bus and the rest of the system.</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Pick a bus, a project size and type, and the tool returns the binding constraints, their shift factors, how many hours they bind, and the curtailment and revenue at risk, with the monitored element and contingency for each. The same view works for a PCLR: enter the bid, or let the screening step enter the cap, and recompute. Then overlay the RPG projects and the TPIT report to see which upgrade relieves which row, and when.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Honest list. The PCLR language is still under review, so some of what we implement today is our reading of the workshop material. The items on the right are what we would need from ERCOT, and what we would offer back.</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takeaways, then questions.</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Happy to take questions now, and to follow up with anyone who wants to go deeper on the method.</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rgbClr val="0E2A47"/>
        </a:solidFill>
        <a:effectLst/>
      </p:bgPr>
    </p:bg>
    <p:spTree>
      <p:nvGrpSpPr>
        <p:cNvPr id="1" name=""/>
        <p:cNvGrpSpPr/>
        <p:nvPr/>
      </p:nvGrpSpPr>
      <p:grpSpPr>
        <a:xfrm>
          <a:off x="0" y="0"/>
          <a:ext cx="0" cy="0"/>
          <a:chOff x="0" y="0"/>
          <a:chExt cx="0" cy="0"/>
        </a:xfrm>
      </p:grpSpPr>
      <p:sp>
        <p:nvSpPr>
          <p:cNvPr id="2" name="Text 0"/>
          <p:cNvSpPr/>
          <p:nvPr/>
        </p:nvSpPr>
        <p:spPr>
          <a:xfrm>
            <a:off x="548640" y="6446520"/>
            <a:ext cx="8229600" cy="274320"/>
          </a:xfrm>
          <a:prstGeom prst="rect">
            <a:avLst/>
          </a:prstGeom>
          <a:noFill/>
          <a:ln/>
        </p:spPr>
        <p:txBody>
          <a:bodyPr wrap="square" lIns="0" tIns="0" rIns="0" bIns="0" rtlCol="0" anchor="ctr"/>
          <a:lstStyle/>
          <a:p>
            <a:pPr marL="0" indent="0">
              <a:buNone/>
            </a:pPr>
            <a:r>
              <a:rPr lang="en-US" sz="1000" dirty="0">
                <a:solidFill>
                  <a:srgbClr val="BFD8F0"/>
                </a:solidFill>
              </a:rPr>
              <a:t>EPE · ERCOT Large Load Working Group · October 15, 2026</a:t>
            </a:r>
            <a:endParaRPr lang="en-US" sz="1000" dirty="0"/>
          </a:p>
        </p:txBody>
      </p:sp>
      <p:sp>
        <p:nvSpPr>
          <p:cNvPr id="3" name="Shape 1"/>
          <p:cNvSpPr/>
          <p:nvPr/>
        </p:nvSpPr>
        <p:spPr>
          <a:xfrm>
            <a:off x="548640" y="822960"/>
            <a:ext cx="73152" cy="5120640"/>
          </a:xfrm>
          <a:prstGeom prst="rect">
            <a:avLst/>
          </a:prstGeom>
          <a:solidFill>
            <a:srgbClr val="F2C230"/>
          </a:solidFill>
          <a:ln/>
        </p:spPr>
        <p:txBody>
          <a:bodyPr/>
          <a:lstStyle/>
          <a:p>
            <a:endParaRPr lang="en-US"/>
          </a:p>
        </p:txBody>
      </p:sp>
      <p:sp>
        <p:nvSpPr>
          <p:cNvPr id="25" name="Slide Number Placeholder 0"/>
          <p:cNvSpPr>
            <a:spLocks noGrp="1"/>
          </p:cNvSpPr>
          <p:nvPr>
            <p:ph type="sldNum" sz="quarter" idx="4294967295"/>
          </p:nvPr>
        </p:nvSpPr>
        <p:spPr>
          <a:xfrm>
            <a:off x="11338560" y="644652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rgbClr val="BFD8F0"/>
                </a:solidFill>
              </a:defRPr>
            </a:lvl1pPr>
          </a:lstStyle>
          <a:p>
            <a:pPr algn="r"/>
            <a:fld id="{F7021451-1387-4CA6-816F-3879F97B5CBC}" type="slidenum">
              <a:rPr lang="en-US" b="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417320"/>
          </a:xfrm>
          <a:prstGeom prst="rect">
            <a:avLst/>
          </a:prstGeom>
          <a:solidFill>
            <a:srgbClr val="0E2A47"/>
          </a:solidFill>
          <a:ln/>
        </p:spPr>
      </p:sp>
      <p:sp>
        <p:nvSpPr>
          <p:cNvPr id="3" name="Text 1"/>
          <p:cNvSpPr>
            <a:spLocks noGrp="1"/>
          </p:cNvSpPr>
          <p:nvPr>
            <p:ph type="body" idx="101" hasCustomPrompt="1"/>
          </p:nvPr>
        </p:nvSpPr>
        <p:spPr>
          <a:xfrm>
            <a:off x="548640" y="237744"/>
            <a:ext cx="8229600" cy="274320"/>
          </a:xfrm>
          <a:prstGeom prst="rect">
            <a:avLst/>
          </a:prstGeom>
          <a:noFill/>
          <a:ln/>
        </p:spPr>
        <p:txBody>
          <a:bodyPr wrap="square" rtlCol="0"/>
          <a:lstStyle>
            <a:lvl1pPr marL="0" indent="0">
              <a:buNone/>
              <a:defRPr lang="en-US" sz="1100" b="1" kern="0" spc="200" dirty="0">
                <a:solidFill>
                  <a:srgbClr val="F2C230"/>
                </a:solidFill>
              </a:defRPr>
            </a:lvl1pPr>
          </a:lstStyle>
          <a:p>
            <a:pPr marL="0" indent="0">
              <a:buNone/>
            </a:pPr>
            <a:endParaRPr lang="en-US" sz="1100" dirty="0"/>
          </a:p>
        </p:txBody>
      </p:sp>
      <p:sp>
        <p:nvSpPr>
          <p:cNvPr id="4" name="Text 1"/>
          <p:cNvSpPr>
            <a:spLocks noGrp="1"/>
          </p:cNvSpPr>
          <p:nvPr>
            <p:ph type="title" idx="102" hasCustomPrompt="1"/>
          </p:nvPr>
        </p:nvSpPr>
        <p:spPr>
          <a:xfrm>
            <a:off x="548640" y="530352"/>
            <a:ext cx="10241280" cy="777240"/>
          </a:xfrm>
          <a:prstGeom prst="rect">
            <a:avLst/>
          </a:prstGeom>
          <a:noFill/>
          <a:ln/>
        </p:spPr>
        <p:txBody>
          <a:bodyPr wrap="square" rtlCol="0"/>
          <a:lstStyle>
            <a:lvl1pPr marL="0" indent="0" algn="l">
              <a:buNone/>
              <a:defRPr lang="en-US" sz="2600" b="1" dirty="0">
                <a:solidFill>
                  <a:srgbClr val="FFFFFF"/>
                </a:solidFill>
              </a:defRPr>
            </a:lvl1pPr>
          </a:lstStyle>
          <a:p>
            <a:pPr marL="0" indent="0" algn="l">
              <a:buNone/>
            </a:pPr>
            <a:endParaRPr lang="en-US" sz="2600" dirty="0"/>
          </a:p>
        </p:txBody>
      </p:sp>
      <p:sp>
        <p:nvSpPr>
          <p:cNvPr id="5" name="Text 1"/>
          <p:cNvSpPr/>
          <p:nvPr/>
        </p:nvSpPr>
        <p:spPr>
          <a:xfrm>
            <a:off x="548640" y="6446520"/>
            <a:ext cx="8229600" cy="274320"/>
          </a:xfrm>
          <a:prstGeom prst="rect">
            <a:avLst/>
          </a:prstGeom>
          <a:noFill/>
          <a:ln/>
        </p:spPr>
        <p:txBody>
          <a:bodyPr wrap="square" lIns="0" tIns="0" rIns="0" bIns="0" rtlCol="0" anchor="ctr"/>
          <a:lstStyle/>
          <a:p>
            <a:pPr marL="0" indent="0">
              <a:buNone/>
            </a:pPr>
            <a:r>
              <a:rPr lang="en-US" sz="1000" dirty="0">
                <a:solidFill>
                  <a:srgbClr val="6A7480"/>
                </a:solidFill>
              </a:rPr>
              <a:t>EPE · ERCOT Large Load Working Group · October 15, 2026</a:t>
            </a:r>
            <a:endParaRPr lang="en-US" sz="1000" dirty="0"/>
          </a:p>
        </p:txBody>
      </p:sp>
      <p:sp>
        <p:nvSpPr>
          <p:cNvPr id="25" name="Slide Number Placeholder 0"/>
          <p:cNvSpPr>
            <a:spLocks noGrp="1"/>
          </p:cNvSpPr>
          <p:nvPr>
            <p:ph type="sldNum" sz="quarter" idx="4294967295"/>
          </p:nvPr>
        </p:nvSpPr>
        <p:spPr>
          <a:xfrm>
            <a:off x="11338560" y="644652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rgbClr val="6A7480"/>
                </a:solidFill>
              </a:defRPr>
            </a:lvl1pPr>
          </a:lstStyle>
          <a:p>
            <a:pPr algn="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38560" y="644652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rgbClr val="BFD8F0"/>
                </a:solidFill>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822960" y="1097280"/>
            <a:ext cx="9144000" cy="320040"/>
          </a:xfrm>
          <a:prstGeom prst="rect">
            <a:avLst/>
          </a:prstGeom>
          <a:noFill/>
          <a:ln/>
        </p:spPr>
        <p:txBody>
          <a:bodyPr wrap="square" lIns="0" tIns="0" rIns="0" bIns="0" rtlCol="0" anchor="ctr"/>
          <a:lstStyle/>
          <a:p>
            <a:pPr marL="0" indent="0">
              <a:buNone/>
            </a:pPr>
            <a:r>
              <a:rPr lang="en-US" sz="1100" b="1" kern="0" spc="200" dirty="0">
                <a:solidFill>
                  <a:srgbClr val="F2C230"/>
                </a:solidFill>
              </a:rPr>
              <a:t>EPE · ERCOT LARGE LOAD WORKING GROUP · OCTOBER 15, 2026</a:t>
            </a:r>
            <a:endParaRPr lang="en-US" sz="1100" dirty="0"/>
          </a:p>
        </p:txBody>
      </p:sp>
      <p:sp>
        <p:nvSpPr>
          <p:cNvPr id="3" name="Text 1"/>
          <p:cNvSpPr txBox="1"/>
          <p:nvPr/>
        </p:nvSpPr>
        <p:spPr>
          <a:xfrm>
            <a:off x="822960" y="1554480"/>
            <a:ext cx="10515600" cy="1463040"/>
          </a:xfrm>
          <a:prstGeom prst="rect">
            <a:avLst/>
          </a:prstGeom>
          <a:noFill/>
          <a:ln/>
        </p:spPr>
        <p:txBody>
          <a:bodyPr wrap="square" lIns="0" tIns="0" rIns="0" bIns="0" rtlCol="0" anchor="t"/>
          <a:lstStyle/>
          <a:p>
            <a:pPr marL="0" indent="0">
              <a:buNone/>
            </a:pPr>
            <a:r>
              <a:rPr lang="en-US" sz="4000" b="1" dirty="0">
                <a:solidFill>
                  <a:srgbClr val="FFFFFF"/>
                </a:solidFill>
              </a:rPr>
              <a:t>Simulating PCLR Dynamic Bid Capping in SCED</a:t>
            </a:r>
            <a:endParaRPr lang="en-US" sz="4000" dirty="0"/>
          </a:p>
        </p:txBody>
      </p:sp>
      <p:sp>
        <p:nvSpPr>
          <p:cNvPr id="4" name="Text 2"/>
          <p:cNvSpPr txBox="1"/>
          <p:nvPr/>
        </p:nvSpPr>
        <p:spPr>
          <a:xfrm>
            <a:off x="822960" y="3063240"/>
            <a:ext cx="9601200" cy="914400"/>
          </a:xfrm>
          <a:prstGeom prst="rect">
            <a:avLst/>
          </a:prstGeom>
          <a:noFill/>
          <a:ln/>
        </p:spPr>
        <p:txBody>
          <a:bodyPr wrap="square" lIns="0" tIns="0" rIns="0" bIns="0" rtlCol="0" anchor="t"/>
          <a:lstStyle/>
          <a:p>
            <a:pPr marL="0" indent="0">
              <a:buNone/>
            </a:pPr>
            <a:r>
              <a:rPr lang="en-US" sz="2000" dirty="0">
                <a:solidFill>
                  <a:srgbClr val="BFD8F0"/>
                </a:solidFill>
              </a:rPr>
              <a:t>A multi-SCED method for evaluating large load curtailment risk under the Adjusted Bid Cap</a:t>
            </a:r>
            <a:endParaRPr lang="en-US" sz="2000" dirty="0"/>
          </a:p>
        </p:txBody>
      </p:sp>
      <p:sp>
        <p:nvSpPr>
          <p:cNvPr id="5" name="Text 3"/>
          <p:cNvSpPr txBox="1"/>
          <p:nvPr/>
        </p:nvSpPr>
        <p:spPr>
          <a:xfrm>
            <a:off x="822960" y="4846320"/>
            <a:ext cx="6400800" cy="1005840"/>
          </a:xfrm>
          <a:prstGeom prst="rect">
            <a:avLst/>
          </a:prstGeom>
          <a:noFill/>
          <a:ln/>
        </p:spPr>
        <p:txBody>
          <a:bodyPr wrap="square" lIns="0" tIns="0" rIns="0" bIns="0" rtlCol="0" anchor="t"/>
          <a:lstStyle/>
          <a:p>
            <a:pPr marL="0" indent="0">
              <a:buNone/>
            </a:pPr>
            <a:r>
              <a:rPr lang="en-US" sz="1400" b="1" dirty="0">
                <a:solidFill>
                  <a:srgbClr val="FFFFFF"/>
                </a:solidFill>
              </a:rPr>
              <a:t>Dr. Mohamed Ahmed</a:t>
            </a:r>
            <a:endParaRPr lang="en-US" sz="1400" dirty="0"/>
          </a:p>
          <a:p>
            <a:pPr marL="0" indent="0">
              <a:buNone/>
            </a:pPr>
            <a:r>
              <a:rPr lang="en-US" sz="1400" dirty="0">
                <a:solidFill>
                  <a:srgbClr val="FFFFFF"/>
                </a:solidFill>
              </a:rPr>
              <a:t>Vice President, Markets, Regulatory and Rates</a:t>
            </a:r>
            <a:endParaRPr lang="en-US" sz="1400" dirty="0"/>
          </a:p>
          <a:p>
            <a:pPr marL="0" indent="0">
              <a:buNone/>
            </a:pPr>
            <a:r>
              <a:rPr lang="en-US" sz="1400" dirty="0">
                <a:solidFill>
                  <a:srgbClr val="FFFFFF"/>
                </a:solidFill>
              </a:rPr>
              <a:t>Electric Power Engineers, LLC</a:t>
            </a:r>
            <a:endParaRPr lang="en-US" sz="1400" dirty="0"/>
          </a:p>
        </p:txBody>
      </p:sp>
      <p:sp>
        <p:nvSpPr>
          <p:cNvPr id="6" name="Text 4"/>
          <p:cNvSpPr txBox="1"/>
          <p:nvPr/>
        </p:nvSpPr>
        <p:spPr>
          <a:xfrm>
            <a:off x="822960" y="5897880"/>
            <a:ext cx="7315200" cy="274320"/>
          </a:xfrm>
          <a:prstGeom prst="rect">
            <a:avLst/>
          </a:prstGeom>
          <a:noFill/>
          <a:ln/>
        </p:spPr>
        <p:txBody>
          <a:bodyPr wrap="square" lIns="0" tIns="0" rIns="0" bIns="0" rtlCol="0" anchor="ctr"/>
          <a:lstStyle/>
          <a:p>
            <a:pPr marL="0" indent="0">
              <a:buNone/>
            </a:pPr>
            <a:r>
              <a:rPr lang="en-US" sz="1100" dirty="0">
                <a:solidFill>
                  <a:srgbClr val="BFD8F0"/>
                </a:solidFill>
              </a:rPr>
              <a:t>Agenda item 5 · 11:00 a.m. CT · 30 minutes including Q&amp;A</a:t>
            </a:r>
            <a:endParaRPr lang="en-US" sz="1100" dirty="0"/>
          </a:p>
        </p:txBody>
      </p:sp>
      <p:sp>
        <p:nvSpPr>
          <p:cNvPr id="25" name="Slide Number Placeholder 0"/>
          <p:cNvSpPr>
            <a:spLocks noGrp="1"/>
          </p:cNvSpPr>
          <p:nvPr>
            <p:ph type="sldNum" sz="quarter" idx="4294967295"/>
          </p:nvPr>
        </p:nvSpPr>
        <p:spPr>
          <a:xfrm>
            <a:off x="11338560" y="644652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rgbClr val="BFD8F0"/>
                </a:solidFill>
              </a:defRPr>
            </a:lvl1pPr>
          </a:lstStyle>
          <a:p>
            <a:pPr algn="r"/>
            <a:fld id="{F7021451-1387-4CA6-816F-3879F97B5CBC}" type="slidenum">
              <a:rPr lang="en-US" b="0"/>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237744"/>
            <a:ext cx="8229600" cy="274320"/>
          </a:xfrm>
          <a:prstGeom prst="rect">
            <a:avLst/>
          </a:prstGeom>
          <a:noFill/>
          <a:ln/>
        </p:spPr>
        <p:txBody>
          <a:bodyPr wrap="square" lIns="0" tIns="0" rIns="0" bIns="0" rtlCol="0"/>
          <a:lstStyle/>
          <a:p>
            <a:pPr marL="0" indent="0">
              <a:buNone/>
            </a:pPr>
            <a:r>
              <a:rPr lang="en-US" sz="1100" b="1" kern="0" spc="200" dirty="0">
                <a:solidFill>
                  <a:srgbClr val="F2C230"/>
                </a:solidFill>
              </a:rPr>
              <a:t>WHY WE ARE HERE</a:t>
            </a:r>
            <a:endParaRPr lang="en-US" sz="1100" dirty="0"/>
          </a:p>
        </p:txBody>
      </p:sp>
      <p:sp>
        <p:nvSpPr>
          <p:cNvPr id="3" name="Text 1"/>
          <p:cNvSpPr>
            <a:spLocks noGrp="1"/>
          </p:cNvSpPr>
          <p:nvPr>
            <p:ph type="title" idx="102" hasCustomPrompt="1"/>
          </p:nvPr>
        </p:nvSpPr>
        <p:spPr>
          <a:xfrm>
            <a:off x="548640" y="530352"/>
            <a:ext cx="10241280" cy="777240"/>
          </a:xfrm>
          <a:prstGeom prst="rect">
            <a:avLst/>
          </a:prstGeom>
          <a:noFill/>
          <a:ln/>
        </p:spPr>
        <p:txBody>
          <a:bodyPr wrap="square" lIns="0" tIns="0" rIns="0" bIns="0" rtlCol="0" anchor="t"/>
          <a:lstStyle/>
          <a:p>
            <a:pPr marL="0" indent="0" algn="l">
              <a:buNone/>
            </a:pPr>
            <a:r>
              <a:rPr lang="en-US" sz="2600" b="1" dirty="0">
                <a:solidFill>
                  <a:srgbClr val="FFFFFF"/>
                </a:solidFill>
              </a:rPr>
              <a:t>The question developers started asking in spring 2026</a:t>
            </a:r>
            <a:endParaRPr lang="en-US" sz="2600" dirty="0"/>
          </a:p>
        </p:txBody>
      </p:sp>
      <p:sp>
        <p:nvSpPr>
          <p:cNvPr id="5" name="Text 2"/>
          <p:cNvSpPr txBox="1"/>
          <p:nvPr/>
        </p:nvSpPr>
        <p:spPr>
          <a:xfrm>
            <a:off x="548640" y="1783080"/>
            <a:ext cx="5486400" cy="256032"/>
          </a:xfrm>
          <a:prstGeom prst="rect">
            <a:avLst/>
          </a:prstGeom>
          <a:noFill/>
          <a:ln/>
        </p:spPr>
        <p:txBody>
          <a:bodyPr wrap="square" lIns="0" tIns="0" rIns="0" bIns="0" rtlCol="0" anchor="ctr"/>
          <a:lstStyle/>
          <a:p>
            <a:pPr marL="0" indent="0">
              <a:buNone/>
            </a:pPr>
            <a:r>
              <a:rPr lang="en-US" sz="1050" b="1" kern="0" spc="150" dirty="0">
                <a:solidFill>
                  <a:srgbClr val="6A7480"/>
                </a:solidFill>
              </a:rPr>
              <a:t>WHAT BATCH ZERO WILL TELL A LARGE LOAD</a:t>
            </a:r>
            <a:endParaRPr lang="en-US" sz="1050" dirty="0"/>
          </a:p>
        </p:txBody>
      </p:sp>
      <p:sp>
        <p:nvSpPr>
          <p:cNvPr id="6" name="Shape 3"/>
          <p:cNvSpPr/>
          <p:nvPr/>
        </p:nvSpPr>
        <p:spPr>
          <a:xfrm>
            <a:off x="548640" y="2103120"/>
            <a:ext cx="5486400" cy="1417320"/>
          </a:xfrm>
          <a:prstGeom prst="rect">
            <a:avLst/>
          </a:prstGeom>
          <a:solidFill>
            <a:srgbClr val="FCFCFA"/>
          </a:solidFill>
          <a:ln w="9525">
            <a:solidFill>
              <a:srgbClr val="E8EDF3"/>
            </a:solidFill>
            <a:prstDash val="solid"/>
          </a:ln>
        </p:spPr>
        <p:txBody>
          <a:bodyPr/>
          <a:lstStyle/>
          <a:p>
            <a:endParaRPr lang="en-US"/>
          </a:p>
        </p:txBody>
      </p:sp>
      <p:sp>
        <p:nvSpPr>
          <p:cNvPr id="7" name="Text 4"/>
          <p:cNvSpPr txBox="1"/>
          <p:nvPr/>
        </p:nvSpPr>
        <p:spPr>
          <a:xfrm>
            <a:off x="713232" y="2231136"/>
            <a:ext cx="5157216" cy="329184"/>
          </a:xfrm>
          <a:prstGeom prst="rect">
            <a:avLst/>
          </a:prstGeom>
          <a:noFill/>
          <a:ln/>
        </p:spPr>
        <p:txBody>
          <a:bodyPr wrap="square" lIns="0" tIns="0" rIns="0" bIns="0" rtlCol="0" anchor="t"/>
          <a:lstStyle/>
          <a:p>
            <a:pPr marL="0" indent="0">
              <a:buNone/>
            </a:pPr>
            <a:r>
              <a:rPr lang="en-US" sz="1300" b="1" dirty="0">
                <a:solidFill>
                  <a:srgbClr val="0E2A47"/>
                </a:solidFill>
              </a:rPr>
              <a:t>A Low Power Consumption limit</a:t>
            </a:r>
            <a:endParaRPr lang="en-US" sz="1300" dirty="0"/>
          </a:p>
        </p:txBody>
      </p:sp>
      <p:sp>
        <p:nvSpPr>
          <p:cNvPr id="8" name="Text 5"/>
          <p:cNvSpPr txBox="1"/>
          <p:nvPr/>
        </p:nvSpPr>
        <p:spPr>
          <a:xfrm>
            <a:off x="713232" y="2596896"/>
            <a:ext cx="5157216" cy="813816"/>
          </a:xfrm>
          <a:prstGeom prst="rect">
            <a:avLst/>
          </a:prstGeom>
          <a:noFill/>
          <a:ln/>
        </p:spPr>
        <p:txBody>
          <a:bodyPr wrap="square" lIns="0" tIns="0" rIns="0" bIns="0" rtlCol="0" anchor="t"/>
          <a:lstStyle/>
          <a:p>
            <a:pPr marL="0" indent="0">
              <a:spcAft>
                <a:spcPts val="400"/>
              </a:spcAft>
              <a:buNone/>
            </a:pPr>
            <a:r>
              <a:rPr lang="en-US" sz="1200" dirty="0">
                <a:solidFill>
                  <a:srgbClr val="3A4552"/>
                </a:solidFill>
              </a:rPr>
              <a:t>The firm amount the system can serve reliably becomes the maximum LPC. Everything between the LPC and the requested Maximum Power Consumption is approved contingent on qualifying as a PCLR and following SCED base points.</a:t>
            </a:r>
            <a:endParaRPr lang="en-US" sz="1200" dirty="0"/>
          </a:p>
        </p:txBody>
      </p:sp>
      <p:sp>
        <p:nvSpPr>
          <p:cNvPr id="9" name="Text 6"/>
          <p:cNvSpPr txBox="1"/>
          <p:nvPr/>
        </p:nvSpPr>
        <p:spPr>
          <a:xfrm>
            <a:off x="548640" y="3703320"/>
            <a:ext cx="5486400" cy="256032"/>
          </a:xfrm>
          <a:prstGeom prst="rect">
            <a:avLst/>
          </a:prstGeom>
          <a:noFill/>
          <a:ln/>
        </p:spPr>
        <p:txBody>
          <a:bodyPr wrap="square" lIns="0" tIns="0" rIns="0" bIns="0" rtlCol="0" anchor="ctr"/>
          <a:lstStyle/>
          <a:p>
            <a:pPr marL="0" indent="0">
              <a:buNone/>
            </a:pPr>
            <a:r>
              <a:rPr lang="en-US" sz="1050" b="1" kern="0" spc="150" dirty="0">
                <a:solidFill>
                  <a:srgbClr val="6A7480"/>
                </a:solidFill>
              </a:rPr>
              <a:t>WHAT IT WILL NOT TELL THEM</a:t>
            </a:r>
            <a:endParaRPr lang="en-US" sz="1050" dirty="0"/>
          </a:p>
        </p:txBody>
      </p:sp>
      <p:sp>
        <p:nvSpPr>
          <p:cNvPr id="10" name="Shape 7"/>
          <p:cNvSpPr/>
          <p:nvPr/>
        </p:nvSpPr>
        <p:spPr>
          <a:xfrm>
            <a:off x="548640" y="4023360"/>
            <a:ext cx="5486400" cy="1783080"/>
          </a:xfrm>
          <a:prstGeom prst="rect">
            <a:avLst/>
          </a:prstGeom>
          <a:solidFill>
            <a:srgbClr val="FCFCFA"/>
          </a:solidFill>
          <a:ln w="9525">
            <a:solidFill>
              <a:srgbClr val="E8EDF3"/>
            </a:solidFill>
            <a:prstDash val="solid"/>
          </a:ln>
        </p:spPr>
        <p:txBody>
          <a:bodyPr/>
          <a:lstStyle/>
          <a:p>
            <a:endParaRPr lang="en-US"/>
          </a:p>
        </p:txBody>
      </p:sp>
      <p:sp>
        <p:nvSpPr>
          <p:cNvPr id="11" name="Text 8"/>
          <p:cNvSpPr txBox="1"/>
          <p:nvPr/>
        </p:nvSpPr>
        <p:spPr>
          <a:xfrm>
            <a:off x="713232" y="4151376"/>
            <a:ext cx="5157216" cy="329184"/>
          </a:xfrm>
          <a:prstGeom prst="rect">
            <a:avLst/>
          </a:prstGeom>
          <a:noFill/>
          <a:ln/>
        </p:spPr>
        <p:txBody>
          <a:bodyPr wrap="square" lIns="0" tIns="0" rIns="0" bIns="0" rtlCol="0" anchor="t"/>
          <a:lstStyle/>
          <a:p>
            <a:pPr marL="0" indent="0">
              <a:buNone/>
            </a:pPr>
            <a:r>
              <a:rPr lang="en-US" sz="1300" b="1" dirty="0">
                <a:solidFill>
                  <a:srgbClr val="0E2A47"/>
                </a:solidFill>
              </a:rPr>
              <a:t>How often, how much, and because of what</a:t>
            </a:r>
            <a:endParaRPr lang="en-US" sz="1300" dirty="0"/>
          </a:p>
        </p:txBody>
      </p:sp>
      <p:sp>
        <p:nvSpPr>
          <p:cNvPr id="12" name="Text 9"/>
          <p:cNvSpPr txBox="1"/>
          <p:nvPr/>
        </p:nvSpPr>
        <p:spPr>
          <a:xfrm>
            <a:off x="713232" y="4517136"/>
            <a:ext cx="5157216" cy="1179576"/>
          </a:xfrm>
          <a:prstGeom prst="rect">
            <a:avLst/>
          </a:prstGeom>
          <a:noFill/>
          <a:ln/>
        </p:spPr>
        <p:txBody>
          <a:bodyPr wrap="square" lIns="0" tIns="0" rIns="0" bIns="0" rtlCol="0" anchor="t"/>
          <a:lstStyle/>
          <a:p>
            <a:pPr marL="0" indent="0">
              <a:spcAft>
                <a:spcPts val="400"/>
              </a:spcAft>
              <a:buNone/>
            </a:pPr>
            <a:r>
              <a:rPr lang="en-US" sz="1200" dirty="0">
                <a:solidFill>
                  <a:srgbClr val="3A4552"/>
                </a:solidFill>
              </a:rPr>
              <a:t>How many hours per year the PCLR portion is curtailed, how many MWh that is, which transmission constraints cause it, what the price at the POI looks like while it happens, and how any of that changes once ERCOT applies the Adjusted Bid Cap in SCED.</a:t>
            </a:r>
            <a:endParaRPr lang="en-US" sz="1200" dirty="0"/>
          </a:p>
        </p:txBody>
      </p:sp>
      <p:sp>
        <p:nvSpPr>
          <p:cNvPr id="13" name="Shape 10"/>
          <p:cNvSpPr/>
          <p:nvPr/>
        </p:nvSpPr>
        <p:spPr>
          <a:xfrm>
            <a:off x="6400800" y="1783080"/>
            <a:ext cx="5239512" cy="4023360"/>
          </a:xfrm>
          <a:prstGeom prst="rect">
            <a:avLst/>
          </a:prstGeom>
          <a:solidFill>
            <a:srgbClr val="0E2A47"/>
          </a:solidFill>
          <a:ln w="9525">
            <a:solidFill>
              <a:srgbClr val="0E2A47"/>
            </a:solidFill>
            <a:prstDash val="solid"/>
          </a:ln>
        </p:spPr>
        <p:txBody>
          <a:bodyPr/>
          <a:lstStyle/>
          <a:p>
            <a:endParaRPr lang="en-US"/>
          </a:p>
        </p:txBody>
      </p:sp>
      <p:sp>
        <p:nvSpPr>
          <p:cNvPr id="14" name="Text 11"/>
          <p:cNvSpPr txBox="1"/>
          <p:nvPr/>
        </p:nvSpPr>
        <p:spPr>
          <a:xfrm>
            <a:off x="6565392" y="1911096"/>
            <a:ext cx="4910328" cy="329184"/>
          </a:xfrm>
          <a:prstGeom prst="rect">
            <a:avLst/>
          </a:prstGeom>
          <a:noFill/>
          <a:ln/>
        </p:spPr>
        <p:txBody>
          <a:bodyPr wrap="square" lIns="0" tIns="0" rIns="0" bIns="0" rtlCol="0" anchor="t"/>
          <a:lstStyle/>
          <a:p>
            <a:pPr marL="0" indent="0">
              <a:buNone/>
            </a:pPr>
            <a:r>
              <a:rPr lang="en-US" sz="1300" b="1" dirty="0">
                <a:solidFill>
                  <a:srgbClr val="F2C230"/>
                </a:solidFill>
              </a:rPr>
              <a:t>Why the old answer no longer works</a:t>
            </a:r>
            <a:endParaRPr lang="en-US" sz="1300" dirty="0"/>
          </a:p>
        </p:txBody>
      </p:sp>
      <p:sp>
        <p:nvSpPr>
          <p:cNvPr id="15" name="Text 12"/>
          <p:cNvSpPr txBox="1"/>
          <p:nvPr/>
        </p:nvSpPr>
        <p:spPr>
          <a:xfrm>
            <a:off x="6583680" y="2331720"/>
            <a:ext cx="4892040" cy="3383280"/>
          </a:xfrm>
          <a:prstGeom prst="rect">
            <a:avLst/>
          </a:prstGeom>
          <a:noFill/>
          <a:ln/>
        </p:spPr>
        <p:txBody>
          <a:bodyPr wrap="square" lIns="0" tIns="0" rIns="0" bIns="0" rtlCol="0" anchor="t"/>
          <a:lstStyle/>
          <a:p>
            <a:pPr marL="177800" indent="-177800">
              <a:spcAft>
                <a:spcPts val="600"/>
              </a:spcAft>
              <a:buSzPct val="100000"/>
              <a:buChar char="•"/>
            </a:pPr>
            <a:r>
              <a:rPr lang="en-US" sz="1200" dirty="0">
                <a:solidFill>
                  <a:srgbClr val="BFD8F0"/>
                </a:solidFill>
              </a:rPr>
              <a:t>Developers used to size curtailment risk by picking a bid price and running a market simulation: bid high, see how often price exceeds it.</a:t>
            </a:r>
            <a:endParaRPr lang="en-US" sz="1200" dirty="0"/>
          </a:p>
          <a:p>
            <a:pPr marL="177800" indent="-177800">
              <a:spcAft>
                <a:spcPts val="600"/>
              </a:spcAft>
              <a:buSzPct val="100000"/>
              <a:buChar char="•"/>
            </a:pPr>
            <a:r>
              <a:rPr lang="en-US" sz="1200" dirty="0">
                <a:solidFill>
                  <a:srgbClr val="BFD8F0"/>
                </a:solidFill>
              </a:rPr>
              <a:t>Under dynamic bid capping the PCLR's bid is no longer its own. SCED replaces it, interval by interval, with a cap computed from binding constraints, shift factors and the system lambda.</a:t>
            </a:r>
            <a:endParaRPr lang="en-US" sz="1200" dirty="0"/>
          </a:p>
          <a:p>
            <a:pPr marL="177800" indent="-177800">
              <a:spcAft>
                <a:spcPts val="600"/>
              </a:spcAft>
              <a:buSzPct val="100000"/>
              <a:buChar char="•"/>
            </a:pPr>
            <a:r>
              <a:rPr lang="en-US" sz="1200" dirty="0">
                <a:solidFill>
                  <a:srgbClr val="BFD8F0"/>
                </a:solidFill>
              </a:rPr>
              <a:t>So the risk is now a property of the location in the network and of the hour, not of the bid. Only a nodal simulation that reproduces ERCOT's capping logic can quantify it.</a:t>
            </a:r>
            <a:endParaRPr lang="en-US" sz="1200" dirty="0"/>
          </a:p>
          <a:p>
            <a:pPr marL="177800" indent="-177800">
              <a:spcAft>
                <a:spcPts val="600"/>
              </a:spcAft>
              <a:buSzPct val="100000"/>
              <a:buChar char="•"/>
            </a:pPr>
            <a:r>
              <a:rPr lang="en-US" sz="1200" dirty="0">
                <a:solidFill>
                  <a:srgbClr val="BFD8F0"/>
                </a:solidFill>
              </a:rPr>
              <a:t>EPE built that simulation. This presentation shows how it works and what it returns.</a:t>
            </a:r>
            <a:endParaRPr lang="en-US" sz="1200" dirty="0"/>
          </a:p>
        </p:txBody>
      </p:sp>
      <p:sp>
        <p:nvSpPr>
          <p:cNvPr id="25" name="Slide Number Placeholder 0"/>
          <p:cNvSpPr>
            <a:spLocks noGrp="1"/>
          </p:cNvSpPr>
          <p:nvPr>
            <p:ph type="sldNum" sz="quarter" idx="4294967295"/>
          </p:nvPr>
        </p:nvSpPr>
        <p:spPr>
          <a:xfrm>
            <a:off x="11338560" y="644652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rgbClr val="6A7480"/>
                </a:solidFill>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237744"/>
            <a:ext cx="8229600" cy="274320"/>
          </a:xfrm>
          <a:prstGeom prst="rect">
            <a:avLst/>
          </a:prstGeom>
          <a:noFill/>
          <a:ln/>
        </p:spPr>
        <p:txBody>
          <a:bodyPr wrap="square" lIns="0" tIns="0" rIns="0" bIns="0" rtlCol="0"/>
          <a:lstStyle/>
          <a:p>
            <a:pPr marL="0" indent="0">
              <a:buNone/>
            </a:pPr>
            <a:r>
              <a:rPr lang="en-US" sz="1100" b="1" kern="0" spc="200" dirty="0">
                <a:solidFill>
                  <a:srgbClr val="F2C230"/>
                </a:solidFill>
              </a:rPr>
              <a:t>DISCUSSION OUTLINE</a:t>
            </a:r>
            <a:endParaRPr lang="en-US" sz="1100" dirty="0"/>
          </a:p>
        </p:txBody>
      </p:sp>
      <p:sp>
        <p:nvSpPr>
          <p:cNvPr id="3" name="Text 1"/>
          <p:cNvSpPr>
            <a:spLocks noGrp="1"/>
          </p:cNvSpPr>
          <p:nvPr>
            <p:ph type="title" idx="102" hasCustomPrompt="1"/>
          </p:nvPr>
        </p:nvSpPr>
        <p:spPr>
          <a:xfrm>
            <a:off x="548640" y="530352"/>
            <a:ext cx="10241280" cy="777240"/>
          </a:xfrm>
          <a:prstGeom prst="rect">
            <a:avLst/>
          </a:prstGeom>
          <a:noFill/>
          <a:ln/>
        </p:spPr>
        <p:txBody>
          <a:bodyPr wrap="square" lIns="0" tIns="0" rIns="0" bIns="0" rtlCol="0" anchor="t"/>
          <a:lstStyle/>
          <a:p>
            <a:pPr marL="0" indent="0" algn="l">
              <a:buNone/>
            </a:pPr>
            <a:r>
              <a:rPr lang="en-US" sz="2600" b="1" dirty="0">
                <a:solidFill>
                  <a:srgbClr val="FFFFFF"/>
                </a:solidFill>
              </a:rPr>
              <a:t>Four things in the next 30 minutes</a:t>
            </a:r>
            <a:endParaRPr lang="en-US" sz="2600" dirty="0"/>
          </a:p>
        </p:txBody>
      </p:sp>
      <p:sp>
        <p:nvSpPr>
          <p:cNvPr id="5" name="Shape 2"/>
          <p:cNvSpPr/>
          <p:nvPr/>
        </p:nvSpPr>
        <p:spPr>
          <a:xfrm>
            <a:off x="548640" y="1783080"/>
            <a:ext cx="2103120" cy="3291840"/>
          </a:xfrm>
          <a:prstGeom prst="rect">
            <a:avLst/>
          </a:prstGeom>
          <a:solidFill>
            <a:srgbClr val="FCFCFA"/>
          </a:solidFill>
          <a:ln w="9525">
            <a:solidFill>
              <a:srgbClr val="E8EDF3"/>
            </a:solidFill>
            <a:prstDash val="solid"/>
          </a:ln>
        </p:spPr>
        <p:txBody>
          <a:bodyPr/>
          <a:lstStyle/>
          <a:p>
            <a:endParaRPr lang="en-US"/>
          </a:p>
        </p:txBody>
      </p:sp>
      <p:sp>
        <p:nvSpPr>
          <p:cNvPr id="6" name="Text 3"/>
          <p:cNvSpPr txBox="1"/>
          <p:nvPr/>
        </p:nvSpPr>
        <p:spPr>
          <a:xfrm>
            <a:off x="713232" y="1920240"/>
            <a:ext cx="1828800" cy="274320"/>
          </a:xfrm>
          <a:prstGeom prst="rect">
            <a:avLst/>
          </a:prstGeom>
          <a:noFill/>
          <a:ln/>
        </p:spPr>
        <p:txBody>
          <a:bodyPr wrap="square" lIns="0" tIns="0" rIns="0" bIns="0" rtlCol="0" anchor="ctr"/>
          <a:lstStyle/>
          <a:p>
            <a:pPr marL="0" indent="0">
              <a:buNone/>
            </a:pPr>
            <a:r>
              <a:rPr lang="en-US" sz="1050" b="1" kern="0" spc="150" dirty="0">
                <a:solidFill>
                  <a:srgbClr val="6A7480"/>
                </a:solidFill>
              </a:rPr>
              <a:t>PART 01</a:t>
            </a:r>
            <a:endParaRPr lang="en-US" sz="1050" dirty="0"/>
          </a:p>
        </p:txBody>
      </p:sp>
      <p:sp>
        <p:nvSpPr>
          <p:cNvPr id="7" name="Text 4"/>
          <p:cNvSpPr txBox="1"/>
          <p:nvPr/>
        </p:nvSpPr>
        <p:spPr>
          <a:xfrm>
            <a:off x="713232" y="2240280"/>
            <a:ext cx="1783080" cy="914400"/>
          </a:xfrm>
          <a:prstGeom prst="rect">
            <a:avLst/>
          </a:prstGeom>
          <a:noFill/>
          <a:ln/>
        </p:spPr>
        <p:txBody>
          <a:bodyPr wrap="square" lIns="0" tIns="0" rIns="0" bIns="0" rtlCol="0" anchor="t"/>
          <a:lstStyle/>
          <a:p>
            <a:pPr marL="0" indent="0">
              <a:buNone/>
            </a:pPr>
            <a:r>
              <a:rPr lang="en-US" sz="1400" b="1" dirty="0">
                <a:solidFill>
                  <a:srgbClr val="0E2A47"/>
                </a:solidFill>
              </a:rPr>
              <a:t>The PCLR construct and the bid-price problem</a:t>
            </a:r>
            <a:endParaRPr lang="en-US" sz="1400" dirty="0"/>
          </a:p>
        </p:txBody>
      </p:sp>
      <p:sp>
        <p:nvSpPr>
          <p:cNvPr id="8" name="Text 5"/>
          <p:cNvSpPr txBox="1"/>
          <p:nvPr/>
        </p:nvSpPr>
        <p:spPr>
          <a:xfrm>
            <a:off x="713232" y="3200400"/>
            <a:ext cx="1783080" cy="1737360"/>
          </a:xfrm>
          <a:prstGeom prst="rect">
            <a:avLst/>
          </a:prstGeom>
          <a:noFill/>
          <a:ln/>
        </p:spPr>
        <p:txBody>
          <a:bodyPr wrap="square" lIns="0" tIns="0" rIns="0" bIns="0" rtlCol="0" anchor="t"/>
          <a:lstStyle/>
          <a:p>
            <a:pPr marL="0" indent="0">
              <a:buNone/>
            </a:pPr>
            <a:r>
              <a:rPr lang="en-US" sz="1150" dirty="0">
                <a:solidFill>
                  <a:srgbClr val="3A4552"/>
                </a:solidFill>
              </a:rPr>
              <a:t>Why neither a $5,000 bid nor a $100 bid tells a data center its curtailment risk.</a:t>
            </a:r>
            <a:endParaRPr lang="en-US" sz="1150" dirty="0"/>
          </a:p>
        </p:txBody>
      </p:sp>
      <p:sp>
        <p:nvSpPr>
          <p:cNvPr id="9" name="Shape 6"/>
          <p:cNvSpPr/>
          <p:nvPr/>
        </p:nvSpPr>
        <p:spPr>
          <a:xfrm>
            <a:off x="3142967" y="1783080"/>
            <a:ext cx="2103120" cy="3291840"/>
          </a:xfrm>
          <a:prstGeom prst="rect">
            <a:avLst/>
          </a:prstGeom>
          <a:solidFill>
            <a:srgbClr val="FCFCFA"/>
          </a:solidFill>
          <a:ln w="9525">
            <a:solidFill>
              <a:srgbClr val="E8EDF3"/>
            </a:solidFill>
            <a:prstDash val="solid"/>
          </a:ln>
        </p:spPr>
        <p:txBody>
          <a:bodyPr/>
          <a:lstStyle/>
          <a:p>
            <a:endParaRPr lang="en-US"/>
          </a:p>
        </p:txBody>
      </p:sp>
      <p:sp>
        <p:nvSpPr>
          <p:cNvPr id="10" name="Text 7"/>
          <p:cNvSpPr txBox="1"/>
          <p:nvPr/>
        </p:nvSpPr>
        <p:spPr>
          <a:xfrm>
            <a:off x="3307559" y="1920240"/>
            <a:ext cx="1828800" cy="274320"/>
          </a:xfrm>
          <a:prstGeom prst="rect">
            <a:avLst/>
          </a:prstGeom>
          <a:noFill/>
          <a:ln/>
        </p:spPr>
        <p:txBody>
          <a:bodyPr wrap="square" lIns="0" tIns="0" rIns="0" bIns="0" rtlCol="0" anchor="ctr"/>
          <a:lstStyle/>
          <a:p>
            <a:pPr marL="0" indent="0">
              <a:buNone/>
            </a:pPr>
            <a:r>
              <a:rPr lang="en-US" sz="1050" b="1" kern="0" spc="150" dirty="0">
                <a:solidFill>
                  <a:srgbClr val="6A7480"/>
                </a:solidFill>
              </a:rPr>
              <a:t>PART 02</a:t>
            </a:r>
            <a:endParaRPr lang="en-US" sz="1050" dirty="0"/>
          </a:p>
        </p:txBody>
      </p:sp>
      <p:sp>
        <p:nvSpPr>
          <p:cNvPr id="11" name="Text 8"/>
          <p:cNvSpPr txBox="1"/>
          <p:nvPr/>
        </p:nvSpPr>
        <p:spPr>
          <a:xfrm>
            <a:off x="3307559" y="2240280"/>
            <a:ext cx="1783080" cy="914400"/>
          </a:xfrm>
          <a:prstGeom prst="rect">
            <a:avLst/>
          </a:prstGeom>
          <a:noFill/>
          <a:ln/>
        </p:spPr>
        <p:txBody>
          <a:bodyPr wrap="square" lIns="0" tIns="0" rIns="0" bIns="0" rtlCol="0" anchor="t"/>
          <a:lstStyle/>
          <a:p>
            <a:pPr marL="0" indent="0">
              <a:buNone/>
            </a:pPr>
            <a:r>
              <a:rPr lang="en-US" sz="1400" b="1" dirty="0">
                <a:solidFill>
                  <a:srgbClr val="0E2A47"/>
                </a:solidFill>
              </a:rPr>
              <a:t>ERCOT's dynamic bid capping</a:t>
            </a:r>
            <a:endParaRPr lang="en-US" sz="1400" dirty="0"/>
          </a:p>
        </p:txBody>
      </p:sp>
      <p:sp>
        <p:nvSpPr>
          <p:cNvPr id="12" name="Text 9"/>
          <p:cNvSpPr txBox="1"/>
          <p:nvPr/>
        </p:nvSpPr>
        <p:spPr>
          <a:xfrm>
            <a:off x="3307559" y="3200400"/>
            <a:ext cx="1783080" cy="1737360"/>
          </a:xfrm>
          <a:prstGeom prst="rect">
            <a:avLst/>
          </a:prstGeom>
          <a:noFill/>
          <a:ln/>
        </p:spPr>
        <p:txBody>
          <a:bodyPr wrap="square" lIns="0" tIns="0" rIns="0" bIns="0" rtlCol="0" anchor="t"/>
          <a:lstStyle/>
          <a:p>
            <a:pPr marL="0" indent="0">
              <a:buNone/>
            </a:pPr>
            <a:r>
              <a:rPr lang="en-US" sz="1150" dirty="0">
                <a:solidFill>
                  <a:srgbClr val="3A4552"/>
                </a:solidFill>
              </a:rPr>
              <a:t>The Adjusted Bid Cap mechanism as proposed in the Batch Zero workshops, and what the formula implies.</a:t>
            </a:r>
            <a:endParaRPr lang="en-US" sz="1150" dirty="0"/>
          </a:p>
        </p:txBody>
      </p:sp>
      <p:sp>
        <p:nvSpPr>
          <p:cNvPr id="13" name="Shape 10"/>
          <p:cNvSpPr/>
          <p:nvPr/>
        </p:nvSpPr>
        <p:spPr>
          <a:xfrm>
            <a:off x="5929798" y="1783080"/>
            <a:ext cx="2103120" cy="3291840"/>
          </a:xfrm>
          <a:prstGeom prst="rect">
            <a:avLst/>
          </a:prstGeom>
          <a:solidFill>
            <a:srgbClr val="0E2A47"/>
          </a:solidFill>
          <a:ln w="9525">
            <a:solidFill>
              <a:srgbClr val="0E2A47"/>
            </a:solidFill>
            <a:prstDash val="solid"/>
          </a:ln>
        </p:spPr>
        <p:txBody>
          <a:bodyPr/>
          <a:lstStyle/>
          <a:p>
            <a:endParaRPr lang="en-US"/>
          </a:p>
        </p:txBody>
      </p:sp>
      <p:sp>
        <p:nvSpPr>
          <p:cNvPr id="14" name="Text 11"/>
          <p:cNvSpPr txBox="1"/>
          <p:nvPr/>
        </p:nvSpPr>
        <p:spPr>
          <a:xfrm>
            <a:off x="6094390" y="1920240"/>
            <a:ext cx="1828800" cy="274320"/>
          </a:xfrm>
          <a:prstGeom prst="rect">
            <a:avLst/>
          </a:prstGeom>
          <a:noFill/>
          <a:ln/>
        </p:spPr>
        <p:txBody>
          <a:bodyPr wrap="square" lIns="0" tIns="0" rIns="0" bIns="0" rtlCol="0" anchor="ctr"/>
          <a:lstStyle/>
          <a:p>
            <a:pPr marL="0" indent="0">
              <a:buNone/>
            </a:pPr>
            <a:r>
              <a:rPr lang="en-US" sz="1050" b="1" kern="0" spc="150" dirty="0">
                <a:solidFill>
                  <a:srgbClr val="F2C230"/>
                </a:solidFill>
              </a:rPr>
              <a:t>PART 03</a:t>
            </a:r>
            <a:endParaRPr lang="en-US" sz="1050" dirty="0"/>
          </a:p>
        </p:txBody>
      </p:sp>
      <p:sp>
        <p:nvSpPr>
          <p:cNvPr id="15" name="Text 12"/>
          <p:cNvSpPr txBox="1"/>
          <p:nvPr/>
        </p:nvSpPr>
        <p:spPr>
          <a:xfrm>
            <a:off x="6094390" y="2240280"/>
            <a:ext cx="1783080" cy="914400"/>
          </a:xfrm>
          <a:prstGeom prst="rect">
            <a:avLst/>
          </a:prstGeom>
          <a:noFill/>
          <a:ln/>
        </p:spPr>
        <p:txBody>
          <a:bodyPr wrap="square" lIns="0" tIns="0" rIns="0" bIns="0" rtlCol="0" anchor="t"/>
          <a:lstStyle/>
          <a:p>
            <a:pPr marL="0" indent="0">
              <a:buNone/>
            </a:pPr>
            <a:r>
              <a:rPr lang="en-US" sz="1400" b="1" dirty="0">
                <a:solidFill>
                  <a:srgbClr val="FFFFFF"/>
                </a:solidFill>
              </a:rPr>
              <a:t>EPE's multi-SCED method</a:t>
            </a:r>
            <a:endParaRPr lang="en-US" sz="1400" dirty="0"/>
          </a:p>
        </p:txBody>
      </p:sp>
      <p:sp>
        <p:nvSpPr>
          <p:cNvPr id="16" name="Text 13"/>
          <p:cNvSpPr txBox="1"/>
          <p:nvPr/>
        </p:nvSpPr>
        <p:spPr>
          <a:xfrm>
            <a:off x="6094390" y="3200400"/>
            <a:ext cx="1783080" cy="1737360"/>
          </a:xfrm>
          <a:prstGeom prst="rect">
            <a:avLst/>
          </a:prstGeom>
          <a:noFill/>
          <a:ln/>
        </p:spPr>
        <p:txBody>
          <a:bodyPr wrap="square" lIns="0" tIns="0" rIns="0" bIns="0" rtlCol="0" anchor="t"/>
          <a:lstStyle/>
          <a:p>
            <a:pPr marL="0" indent="0">
              <a:buNone/>
            </a:pPr>
            <a:r>
              <a:rPr lang="en-US" sz="1150" dirty="0">
                <a:solidFill>
                  <a:srgbClr val="BFD8F0"/>
                </a:solidFill>
              </a:rPr>
              <a:t>Two 8,760-hour SCED runs with an hourly capping step between them, and the quality control that makes the results interpretable.</a:t>
            </a:r>
            <a:endParaRPr lang="en-US" sz="1150" dirty="0"/>
          </a:p>
        </p:txBody>
      </p:sp>
      <p:sp>
        <p:nvSpPr>
          <p:cNvPr id="21" name="Shape 18"/>
          <p:cNvSpPr/>
          <p:nvPr/>
        </p:nvSpPr>
        <p:spPr>
          <a:xfrm>
            <a:off x="8800383" y="1783080"/>
            <a:ext cx="2103120" cy="3291840"/>
          </a:xfrm>
          <a:prstGeom prst="rect">
            <a:avLst/>
          </a:prstGeom>
          <a:solidFill>
            <a:srgbClr val="FCFCFA"/>
          </a:solidFill>
          <a:ln w="9525">
            <a:solidFill>
              <a:srgbClr val="E8EDF3"/>
            </a:solidFill>
            <a:prstDash val="solid"/>
          </a:ln>
        </p:spPr>
        <p:txBody>
          <a:bodyPr/>
          <a:lstStyle/>
          <a:p>
            <a:endParaRPr lang="en-US"/>
          </a:p>
        </p:txBody>
      </p:sp>
      <p:sp>
        <p:nvSpPr>
          <p:cNvPr id="22" name="Text 19"/>
          <p:cNvSpPr txBox="1"/>
          <p:nvPr/>
        </p:nvSpPr>
        <p:spPr>
          <a:xfrm>
            <a:off x="8964975" y="1920240"/>
            <a:ext cx="1828800" cy="274320"/>
          </a:xfrm>
          <a:prstGeom prst="rect">
            <a:avLst/>
          </a:prstGeom>
          <a:noFill/>
          <a:ln/>
        </p:spPr>
        <p:txBody>
          <a:bodyPr wrap="square" lIns="0" tIns="0" rIns="0" bIns="0" rtlCol="0" anchor="ctr"/>
          <a:lstStyle/>
          <a:p>
            <a:pPr marL="0" indent="0">
              <a:buNone/>
            </a:pPr>
            <a:r>
              <a:rPr lang="en-US" sz="1050" b="1" kern="0" spc="150" dirty="0">
                <a:solidFill>
                  <a:srgbClr val="6A7480"/>
                </a:solidFill>
              </a:rPr>
              <a:t>PART 04</a:t>
            </a:r>
            <a:endParaRPr lang="en-US" sz="1050" dirty="0"/>
          </a:p>
        </p:txBody>
      </p:sp>
      <p:sp>
        <p:nvSpPr>
          <p:cNvPr id="23" name="Text 20"/>
          <p:cNvSpPr txBox="1"/>
          <p:nvPr/>
        </p:nvSpPr>
        <p:spPr>
          <a:xfrm>
            <a:off x="8964975" y="2240280"/>
            <a:ext cx="1783080" cy="914400"/>
          </a:xfrm>
          <a:prstGeom prst="rect">
            <a:avLst/>
          </a:prstGeom>
          <a:noFill/>
          <a:ln/>
        </p:spPr>
        <p:txBody>
          <a:bodyPr wrap="square" lIns="0" tIns="0" rIns="0" bIns="0" rtlCol="0" anchor="t"/>
          <a:lstStyle/>
          <a:p>
            <a:pPr marL="0" indent="0">
              <a:buNone/>
            </a:pPr>
            <a:r>
              <a:rPr lang="en-US" sz="1400" b="1" dirty="0">
                <a:solidFill>
                  <a:srgbClr val="0E2A47"/>
                </a:solidFill>
              </a:rPr>
              <a:t>From the numbers to the map</a:t>
            </a:r>
            <a:endParaRPr lang="en-US" sz="1400" dirty="0"/>
          </a:p>
        </p:txBody>
      </p:sp>
      <p:sp>
        <p:nvSpPr>
          <p:cNvPr id="24" name="Text 21"/>
          <p:cNvSpPr txBox="1"/>
          <p:nvPr/>
        </p:nvSpPr>
        <p:spPr>
          <a:xfrm>
            <a:off x="8964975" y="3200400"/>
            <a:ext cx="1783080" cy="1737360"/>
          </a:xfrm>
          <a:prstGeom prst="rect">
            <a:avLst/>
          </a:prstGeom>
          <a:noFill/>
          <a:ln/>
        </p:spPr>
        <p:txBody>
          <a:bodyPr wrap="square" lIns="0" tIns="0" rIns="0" bIns="0" rtlCol="0" anchor="t"/>
          <a:lstStyle/>
          <a:p>
            <a:pPr marL="0" indent="0">
              <a:buNone/>
            </a:pPr>
            <a:r>
              <a:rPr lang="en-US" sz="1150" dirty="0">
                <a:solidFill>
                  <a:srgbClr val="3A4552"/>
                </a:solidFill>
              </a:rPr>
              <a:t>GIS capabilities: constraints, shift factors and curtailment bus by bus, and tracking the upgrades that relieve them.</a:t>
            </a:r>
            <a:endParaRPr lang="en-US" sz="1150" dirty="0"/>
          </a:p>
        </p:txBody>
      </p:sp>
      <p:sp>
        <p:nvSpPr>
          <p:cNvPr id="4" name="Slide Number Placeholder 0"/>
          <p:cNvSpPr>
            <a:spLocks noGrp="1"/>
          </p:cNvSpPr>
          <p:nvPr>
            <p:ph type="sldNum" sz="quarter" idx="4294967295"/>
          </p:nvPr>
        </p:nvSpPr>
        <p:spPr>
          <a:xfrm>
            <a:off x="11338560" y="644652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rgbClr val="6A7480"/>
                </a:solidFill>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822960" y="1920240"/>
            <a:ext cx="7315200" cy="320040"/>
          </a:xfrm>
          <a:prstGeom prst="rect">
            <a:avLst/>
          </a:prstGeom>
          <a:noFill/>
          <a:ln/>
        </p:spPr>
        <p:txBody>
          <a:bodyPr wrap="square" lIns="0" tIns="0" rIns="0" bIns="0" rtlCol="0" anchor="ctr"/>
          <a:lstStyle/>
          <a:p>
            <a:pPr marL="0" indent="0">
              <a:buNone/>
            </a:pPr>
            <a:r>
              <a:rPr lang="en-US" sz="1400" b="1" kern="0" spc="300" dirty="0">
                <a:solidFill>
                  <a:srgbClr val="F2C230"/>
                </a:solidFill>
              </a:rPr>
              <a:t>PART 01</a:t>
            </a:r>
            <a:endParaRPr lang="en-US" sz="1400" dirty="0"/>
          </a:p>
        </p:txBody>
      </p:sp>
      <p:sp>
        <p:nvSpPr>
          <p:cNvPr id="3" name="Text 1"/>
          <p:cNvSpPr txBox="1"/>
          <p:nvPr/>
        </p:nvSpPr>
        <p:spPr>
          <a:xfrm>
            <a:off x="822960" y="2286000"/>
            <a:ext cx="10058400" cy="1737360"/>
          </a:xfrm>
          <a:prstGeom prst="rect">
            <a:avLst/>
          </a:prstGeom>
          <a:noFill/>
          <a:ln/>
        </p:spPr>
        <p:txBody>
          <a:bodyPr wrap="square" lIns="0" tIns="0" rIns="0" bIns="0" rtlCol="0" anchor="t"/>
          <a:lstStyle/>
          <a:p>
            <a:pPr marL="0" indent="0">
              <a:buNone/>
            </a:pPr>
            <a:r>
              <a:rPr lang="en-US" sz="3800" b="1" dirty="0">
                <a:solidFill>
                  <a:srgbClr val="FFFFFF"/>
                </a:solidFill>
              </a:rPr>
              <a:t>The PCLR construct and the bid-price problem</a:t>
            </a:r>
            <a:endParaRPr lang="en-US" sz="3800" dirty="0"/>
          </a:p>
        </p:txBody>
      </p:sp>
      <p:sp>
        <p:nvSpPr>
          <p:cNvPr id="4" name="Text 2"/>
          <p:cNvSpPr txBox="1"/>
          <p:nvPr/>
        </p:nvSpPr>
        <p:spPr>
          <a:xfrm>
            <a:off x="822960" y="4206240"/>
            <a:ext cx="8686800" cy="1097280"/>
          </a:xfrm>
          <a:prstGeom prst="rect">
            <a:avLst/>
          </a:prstGeom>
          <a:noFill/>
          <a:ln/>
        </p:spPr>
        <p:txBody>
          <a:bodyPr wrap="square" lIns="0" tIns="0" rIns="0" bIns="0" rtlCol="0" anchor="t"/>
          <a:lstStyle/>
          <a:p>
            <a:pPr marL="0" indent="0">
              <a:buNone/>
            </a:pPr>
            <a:r>
              <a:rPr lang="en-US" sz="1800" dirty="0">
                <a:solidFill>
                  <a:srgbClr val="BFD8F0"/>
                </a:solidFill>
              </a:rPr>
              <a:t>A load that wants all the energy the grid can reliably deliver does not have a bid price. The market model needs one anyway.</a:t>
            </a:r>
            <a:endParaRPr lang="en-US" sz="1800" dirty="0"/>
          </a:p>
        </p:txBody>
      </p:sp>
      <p:sp>
        <p:nvSpPr>
          <p:cNvPr id="25" name="Slide Number Placeholder 0"/>
          <p:cNvSpPr>
            <a:spLocks noGrp="1"/>
          </p:cNvSpPr>
          <p:nvPr>
            <p:ph type="sldNum" sz="quarter" idx="4294967295"/>
          </p:nvPr>
        </p:nvSpPr>
        <p:spPr>
          <a:xfrm>
            <a:off x="11338560" y="644652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rgbClr val="BFD8F0"/>
                </a:solidFill>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237744"/>
            <a:ext cx="8229600" cy="274320"/>
          </a:xfrm>
          <a:prstGeom prst="rect">
            <a:avLst/>
          </a:prstGeom>
          <a:noFill/>
          <a:ln/>
        </p:spPr>
        <p:txBody>
          <a:bodyPr wrap="square" lIns="0" tIns="0" rIns="0" bIns="0" rtlCol="0"/>
          <a:lstStyle/>
          <a:p>
            <a:pPr marL="0" indent="0">
              <a:buNone/>
            </a:pPr>
            <a:r>
              <a:rPr lang="en-US" sz="1100" b="1" kern="0" spc="200" dirty="0">
                <a:solidFill>
                  <a:srgbClr val="F2C230"/>
                </a:solidFill>
              </a:rPr>
              <a:t>PART 01 · THE CONSTRUCT</a:t>
            </a:r>
            <a:endParaRPr lang="en-US" sz="1100" dirty="0"/>
          </a:p>
        </p:txBody>
      </p:sp>
      <p:sp>
        <p:nvSpPr>
          <p:cNvPr id="3" name="Text 1"/>
          <p:cNvSpPr>
            <a:spLocks noGrp="1"/>
          </p:cNvSpPr>
          <p:nvPr>
            <p:ph type="title" idx="102" hasCustomPrompt="1"/>
          </p:nvPr>
        </p:nvSpPr>
        <p:spPr>
          <a:xfrm>
            <a:off x="548640" y="530352"/>
            <a:ext cx="10241280" cy="777240"/>
          </a:xfrm>
          <a:prstGeom prst="rect">
            <a:avLst/>
          </a:prstGeom>
          <a:noFill/>
          <a:ln/>
        </p:spPr>
        <p:txBody>
          <a:bodyPr wrap="square" lIns="0" tIns="0" rIns="0" bIns="0" rtlCol="0" anchor="t"/>
          <a:lstStyle/>
          <a:p>
            <a:pPr marL="0" indent="0" algn="l">
              <a:buNone/>
            </a:pPr>
            <a:r>
              <a:rPr lang="en-US" sz="2600" b="1" dirty="0">
                <a:solidFill>
                  <a:srgbClr val="FFFFFF"/>
                </a:solidFill>
              </a:rPr>
              <a:t>The PCLR in one picture: a firm floor, a flexible range, SCED in between</a:t>
            </a:r>
            <a:endParaRPr lang="en-US" sz="2600" dirty="0"/>
          </a:p>
        </p:txBody>
      </p:sp>
      <p:sp>
        <p:nvSpPr>
          <p:cNvPr id="5" name="Shape 2"/>
          <p:cNvSpPr/>
          <p:nvPr/>
        </p:nvSpPr>
        <p:spPr>
          <a:xfrm>
            <a:off x="1097280" y="4366260"/>
            <a:ext cx="1463040" cy="1440180"/>
          </a:xfrm>
          <a:prstGeom prst="rect">
            <a:avLst/>
          </a:prstGeom>
          <a:solidFill>
            <a:srgbClr val="0E2A47"/>
          </a:solidFill>
          <a:ln w="12700">
            <a:solidFill>
              <a:srgbClr val="0E2A47"/>
            </a:solidFill>
            <a:prstDash val="solid"/>
          </a:ln>
        </p:spPr>
        <p:txBody>
          <a:bodyPr/>
          <a:lstStyle/>
          <a:p>
            <a:endParaRPr lang="en-US"/>
          </a:p>
        </p:txBody>
      </p:sp>
      <p:sp>
        <p:nvSpPr>
          <p:cNvPr id="6" name="Shape 3"/>
          <p:cNvSpPr/>
          <p:nvPr/>
        </p:nvSpPr>
        <p:spPr>
          <a:xfrm>
            <a:off x="1097280" y="2606040"/>
            <a:ext cx="1463040" cy="1760220"/>
          </a:xfrm>
          <a:prstGeom prst="rect">
            <a:avLst/>
          </a:prstGeom>
          <a:solidFill>
            <a:srgbClr val="BFD8F0"/>
          </a:solidFill>
          <a:ln w="12700">
            <a:solidFill>
              <a:srgbClr val="1F4E8C"/>
            </a:solidFill>
            <a:prstDash val="dash"/>
          </a:ln>
        </p:spPr>
        <p:txBody>
          <a:bodyPr/>
          <a:lstStyle/>
          <a:p>
            <a:endParaRPr lang="en-US"/>
          </a:p>
        </p:txBody>
      </p:sp>
      <p:sp>
        <p:nvSpPr>
          <p:cNvPr id="7" name="Text 4"/>
          <p:cNvSpPr txBox="1"/>
          <p:nvPr/>
        </p:nvSpPr>
        <p:spPr>
          <a:xfrm>
            <a:off x="1097280" y="4366260"/>
            <a:ext cx="1463040" cy="1440180"/>
          </a:xfrm>
          <a:prstGeom prst="rect">
            <a:avLst/>
          </a:prstGeom>
          <a:noFill/>
          <a:ln/>
        </p:spPr>
        <p:txBody>
          <a:bodyPr wrap="square" lIns="0" tIns="0" rIns="0" bIns="0" rtlCol="0" anchor="ctr"/>
          <a:lstStyle/>
          <a:p>
            <a:pPr marL="0" indent="0" algn="ctr">
              <a:buNone/>
            </a:pPr>
            <a:r>
              <a:rPr lang="en-US" sz="1100" b="1" dirty="0">
                <a:solidFill>
                  <a:srgbClr val="FFFFFF"/>
                </a:solidFill>
              </a:rPr>
              <a:t>Firm load</a:t>
            </a:r>
            <a:endParaRPr lang="en-US" sz="1100" dirty="0"/>
          </a:p>
          <a:p>
            <a:pPr marL="0" indent="0" algn="ctr">
              <a:buNone/>
            </a:pPr>
            <a:r>
              <a:rPr lang="en-US" sz="1100" b="1" dirty="0">
                <a:solidFill>
                  <a:srgbClr val="FFFFFF"/>
                </a:solidFill>
              </a:rPr>
              <a:t>below LPC</a:t>
            </a:r>
            <a:endParaRPr lang="en-US" sz="1100" dirty="0"/>
          </a:p>
        </p:txBody>
      </p:sp>
      <p:sp>
        <p:nvSpPr>
          <p:cNvPr id="8" name="Text 5"/>
          <p:cNvSpPr txBox="1"/>
          <p:nvPr/>
        </p:nvSpPr>
        <p:spPr>
          <a:xfrm>
            <a:off x="1097280" y="2606040"/>
            <a:ext cx="1463040" cy="1760220"/>
          </a:xfrm>
          <a:prstGeom prst="rect">
            <a:avLst/>
          </a:prstGeom>
          <a:noFill/>
          <a:ln/>
        </p:spPr>
        <p:txBody>
          <a:bodyPr wrap="square" lIns="0" tIns="0" rIns="0" bIns="0" rtlCol="0" anchor="ctr"/>
          <a:lstStyle/>
          <a:p>
            <a:pPr marL="0" indent="0" algn="ctr">
              <a:buNone/>
            </a:pPr>
            <a:r>
              <a:rPr lang="en-US" sz="1100" b="1" dirty="0">
                <a:solidFill>
                  <a:srgbClr val="0E2A47"/>
                </a:solidFill>
              </a:rPr>
              <a:t>PCLR range</a:t>
            </a:r>
            <a:endParaRPr lang="en-US" sz="1100" dirty="0"/>
          </a:p>
          <a:p>
            <a:pPr marL="0" indent="0" algn="ctr">
              <a:buNone/>
            </a:pPr>
            <a:r>
              <a:rPr lang="en-US" sz="1100" b="1" dirty="0">
                <a:solidFill>
                  <a:srgbClr val="0E2A47"/>
                </a:solidFill>
              </a:rPr>
              <a:t>curtailable</a:t>
            </a:r>
            <a:endParaRPr lang="en-US" sz="1100" dirty="0"/>
          </a:p>
          <a:p>
            <a:pPr marL="0" indent="0" algn="ctr">
              <a:buNone/>
            </a:pPr>
            <a:r>
              <a:rPr lang="en-US" sz="1100" b="1" dirty="0">
                <a:solidFill>
                  <a:srgbClr val="0E2A47"/>
                </a:solidFill>
              </a:rPr>
              <a:t>by SCED</a:t>
            </a:r>
            <a:endParaRPr lang="en-US" sz="1100" dirty="0"/>
          </a:p>
        </p:txBody>
      </p:sp>
      <p:sp>
        <p:nvSpPr>
          <p:cNvPr id="9" name="Shape 6"/>
          <p:cNvSpPr/>
          <p:nvPr/>
        </p:nvSpPr>
        <p:spPr>
          <a:xfrm>
            <a:off x="822960" y="2606040"/>
            <a:ext cx="2011680" cy="0"/>
          </a:xfrm>
          <a:prstGeom prst="line">
            <a:avLst/>
          </a:prstGeom>
          <a:noFill/>
          <a:ln w="25400">
            <a:solidFill>
              <a:srgbClr val="F2C230"/>
            </a:solidFill>
            <a:prstDash val="solid"/>
          </a:ln>
        </p:spPr>
        <p:txBody>
          <a:bodyPr/>
          <a:lstStyle/>
          <a:p>
            <a:endParaRPr lang="en-US"/>
          </a:p>
        </p:txBody>
      </p:sp>
      <p:sp>
        <p:nvSpPr>
          <p:cNvPr id="10" name="Text 7"/>
          <p:cNvSpPr txBox="1"/>
          <p:nvPr/>
        </p:nvSpPr>
        <p:spPr>
          <a:xfrm>
            <a:off x="2926080" y="2468880"/>
            <a:ext cx="3108960" cy="274320"/>
          </a:xfrm>
          <a:prstGeom prst="rect">
            <a:avLst/>
          </a:prstGeom>
          <a:noFill/>
          <a:ln/>
        </p:spPr>
        <p:txBody>
          <a:bodyPr wrap="square" lIns="0" tIns="0" rIns="0" bIns="0" rtlCol="0" anchor="ctr"/>
          <a:lstStyle/>
          <a:p>
            <a:pPr marL="0" indent="0">
              <a:buNone/>
            </a:pPr>
            <a:r>
              <a:rPr lang="en-US" sz="1100" b="1" dirty="0">
                <a:solidFill>
                  <a:srgbClr val="0E2A47"/>
                </a:solidFill>
              </a:rPr>
              <a:t>MPC · Maximum Power Consumption (requested)</a:t>
            </a:r>
            <a:endParaRPr lang="en-US" sz="1100" dirty="0"/>
          </a:p>
        </p:txBody>
      </p:sp>
      <p:sp>
        <p:nvSpPr>
          <p:cNvPr id="11" name="Shape 8"/>
          <p:cNvSpPr/>
          <p:nvPr/>
        </p:nvSpPr>
        <p:spPr>
          <a:xfrm>
            <a:off x="822960" y="4366260"/>
            <a:ext cx="2011680" cy="0"/>
          </a:xfrm>
          <a:prstGeom prst="line">
            <a:avLst/>
          </a:prstGeom>
          <a:noFill/>
          <a:ln w="25400">
            <a:solidFill>
              <a:srgbClr val="F2C230"/>
            </a:solidFill>
            <a:prstDash val="solid"/>
          </a:ln>
        </p:spPr>
        <p:txBody>
          <a:bodyPr/>
          <a:lstStyle/>
          <a:p>
            <a:endParaRPr lang="en-US"/>
          </a:p>
        </p:txBody>
      </p:sp>
      <p:sp>
        <p:nvSpPr>
          <p:cNvPr id="12" name="Text 9"/>
          <p:cNvSpPr txBox="1"/>
          <p:nvPr/>
        </p:nvSpPr>
        <p:spPr>
          <a:xfrm>
            <a:off x="2926080" y="4229100"/>
            <a:ext cx="3108960" cy="274320"/>
          </a:xfrm>
          <a:prstGeom prst="rect">
            <a:avLst/>
          </a:prstGeom>
          <a:noFill/>
          <a:ln/>
        </p:spPr>
        <p:txBody>
          <a:bodyPr wrap="square" lIns="0" tIns="0" rIns="0" bIns="0" rtlCol="0" anchor="ctr"/>
          <a:lstStyle/>
          <a:p>
            <a:pPr marL="0" indent="0">
              <a:buNone/>
            </a:pPr>
            <a:r>
              <a:rPr lang="en-US" sz="1100" b="1" dirty="0">
                <a:solidFill>
                  <a:srgbClr val="0E2A47"/>
                </a:solidFill>
              </a:rPr>
              <a:t>LPC · Low Power Consumption (firm, from Batch Zero)</a:t>
            </a:r>
            <a:endParaRPr lang="en-US" sz="1100" dirty="0"/>
          </a:p>
        </p:txBody>
      </p:sp>
      <p:sp>
        <p:nvSpPr>
          <p:cNvPr id="13" name="Text 10"/>
          <p:cNvSpPr txBox="1"/>
          <p:nvPr/>
        </p:nvSpPr>
        <p:spPr>
          <a:xfrm>
            <a:off x="2926080" y="5669280"/>
            <a:ext cx="1828800" cy="274320"/>
          </a:xfrm>
          <a:prstGeom prst="rect">
            <a:avLst/>
          </a:prstGeom>
          <a:noFill/>
          <a:ln/>
        </p:spPr>
        <p:txBody>
          <a:bodyPr wrap="square" lIns="0" tIns="0" rIns="0" bIns="0" rtlCol="0" anchor="ctr"/>
          <a:lstStyle/>
          <a:p>
            <a:pPr marL="0" indent="0">
              <a:buNone/>
            </a:pPr>
            <a:r>
              <a:rPr lang="en-US" sz="1100" dirty="0">
                <a:solidFill>
                  <a:srgbClr val="6A7480"/>
                </a:solidFill>
              </a:rPr>
              <a:t>0 MW</a:t>
            </a:r>
            <a:endParaRPr lang="en-US" sz="1100" dirty="0"/>
          </a:p>
        </p:txBody>
      </p:sp>
      <p:sp>
        <p:nvSpPr>
          <p:cNvPr id="14" name="Shape 11"/>
          <p:cNvSpPr/>
          <p:nvPr/>
        </p:nvSpPr>
        <p:spPr>
          <a:xfrm>
            <a:off x="4572000" y="2743200"/>
            <a:ext cx="0" cy="1408176"/>
          </a:xfrm>
          <a:prstGeom prst="line">
            <a:avLst/>
          </a:prstGeom>
          <a:noFill/>
          <a:ln w="19050">
            <a:solidFill>
              <a:srgbClr val="1F4E8C"/>
            </a:solidFill>
            <a:prstDash val="solid"/>
            <a:headEnd type="triangle"/>
            <a:tailEnd type="triangle"/>
          </a:ln>
        </p:spPr>
        <p:txBody>
          <a:bodyPr/>
          <a:lstStyle/>
          <a:p>
            <a:endParaRPr lang="en-US"/>
          </a:p>
        </p:txBody>
      </p:sp>
      <p:sp>
        <p:nvSpPr>
          <p:cNvPr id="15" name="Text 12"/>
          <p:cNvSpPr txBox="1"/>
          <p:nvPr/>
        </p:nvSpPr>
        <p:spPr>
          <a:xfrm>
            <a:off x="4663440" y="3143250"/>
            <a:ext cx="2011680" cy="457200"/>
          </a:xfrm>
          <a:prstGeom prst="rect">
            <a:avLst/>
          </a:prstGeom>
          <a:noFill/>
          <a:ln/>
        </p:spPr>
        <p:txBody>
          <a:bodyPr wrap="square" lIns="0" tIns="0" rIns="0" bIns="0" rtlCol="0" anchor="ctr"/>
          <a:lstStyle/>
          <a:p>
            <a:pPr marL="0" indent="0">
              <a:buNone/>
            </a:pPr>
            <a:r>
              <a:rPr lang="en-US" sz="1100" b="1" dirty="0">
                <a:solidFill>
                  <a:srgbClr val="1F4E8C"/>
                </a:solidFill>
              </a:rPr>
              <a:t>Curtailment exposure</a:t>
            </a:r>
            <a:endParaRPr lang="en-US" sz="1100" dirty="0"/>
          </a:p>
        </p:txBody>
      </p:sp>
      <p:sp>
        <p:nvSpPr>
          <p:cNvPr id="16" name="Text 13"/>
          <p:cNvSpPr txBox="1"/>
          <p:nvPr/>
        </p:nvSpPr>
        <p:spPr>
          <a:xfrm>
            <a:off x="548640" y="1783080"/>
            <a:ext cx="5486400" cy="256032"/>
          </a:xfrm>
          <a:prstGeom prst="rect">
            <a:avLst/>
          </a:prstGeom>
          <a:noFill/>
          <a:ln/>
        </p:spPr>
        <p:txBody>
          <a:bodyPr wrap="square" lIns="0" tIns="0" rIns="0" bIns="0" rtlCol="0" anchor="ctr"/>
          <a:lstStyle/>
          <a:p>
            <a:pPr marL="0" indent="0">
              <a:buNone/>
            </a:pPr>
            <a:r>
              <a:rPr lang="en-US" sz="1050" b="1" kern="0" spc="150" dirty="0">
                <a:solidFill>
                  <a:srgbClr val="6A7480"/>
                </a:solidFill>
              </a:rPr>
              <a:t>AS THE BATCH STUDY SEES IT</a:t>
            </a:r>
            <a:endParaRPr lang="en-US" sz="1050" dirty="0"/>
          </a:p>
        </p:txBody>
      </p:sp>
      <p:sp>
        <p:nvSpPr>
          <p:cNvPr id="17" name="Text 14"/>
          <p:cNvSpPr txBox="1"/>
          <p:nvPr/>
        </p:nvSpPr>
        <p:spPr>
          <a:xfrm>
            <a:off x="6675120" y="1783080"/>
            <a:ext cx="4937760" cy="256032"/>
          </a:xfrm>
          <a:prstGeom prst="rect">
            <a:avLst/>
          </a:prstGeom>
          <a:noFill/>
          <a:ln/>
        </p:spPr>
        <p:txBody>
          <a:bodyPr wrap="square" lIns="0" tIns="0" rIns="0" bIns="0" rtlCol="0" anchor="ctr"/>
          <a:lstStyle/>
          <a:p>
            <a:pPr marL="0" indent="0">
              <a:buNone/>
            </a:pPr>
            <a:r>
              <a:rPr lang="en-US" sz="1050" b="1" kern="0" spc="150" dirty="0">
                <a:solidFill>
                  <a:srgbClr val="6A7480"/>
                </a:solidFill>
              </a:rPr>
              <a:t>WHAT THE DEVELOPER HAS TO FINANCE AGAINST</a:t>
            </a:r>
            <a:endParaRPr lang="en-US" sz="1050" dirty="0"/>
          </a:p>
        </p:txBody>
      </p:sp>
      <p:sp>
        <p:nvSpPr>
          <p:cNvPr id="18" name="Shape 15"/>
          <p:cNvSpPr/>
          <p:nvPr/>
        </p:nvSpPr>
        <p:spPr>
          <a:xfrm>
            <a:off x="6675119" y="2103120"/>
            <a:ext cx="5051647" cy="914400"/>
          </a:xfrm>
          <a:prstGeom prst="rect">
            <a:avLst/>
          </a:prstGeom>
          <a:solidFill>
            <a:srgbClr val="FCFCFA"/>
          </a:solidFill>
          <a:ln w="9525">
            <a:solidFill>
              <a:srgbClr val="E8EDF3"/>
            </a:solidFill>
            <a:prstDash val="solid"/>
          </a:ln>
        </p:spPr>
        <p:txBody>
          <a:bodyPr/>
          <a:lstStyle/>
          <a:p>
            <a:endParaRPr lang="en-US"/>
          </a:p>
        </p:txBody>
      </p:sp>
      <p:sp>
        <p:nvSpPr>
          <p:cNvPr id="19" name="Shape 16"/>
          <p:cNvSpPr/>
          <p:nvPr/>
        </p:nvSpPr>
        <p:spPr>
          <a:xfrm>
            <a:off x="6821424" y="2249424"/>
            <a:ext cx="420624" cy="420624"/>
          </a:xfrm>
          <a:prstGeom prst="ellipse">
            <a:avLst/>
          </a:prstGeom>
          <a:solidFill>
            <a:srgbClr val="1F4E8C"/>
          </a:solidFill>
          <a:ln w="12700">
            <a:solidFill>
              <a:srgbClr val="1F4E8C"/>
            </a:solidFill>
            <a:prstDash val="solid"/>
          </a:ln>
        </p:spPr>
        <p:txBody>
          <a:bodyPr/>
          <a:lstStyle/>
          <a:p>
            <a:endParaRPr lang="en-US"/>
          </a:p>
        </p:txBody>
      </p:sp>
      <p:sp>
        <p:nvSpPr>
          <p:cNvPr id="20" name="Text 17"/>
          <p:cNvSpPr txBox="1"/>
          <p:nvPr/>
        </p:nvSpPr>
        <p:spPr>
          <a:xfrm>
            <a:off x="6821424" y="2249424"/>
            <a:ext cx="420624" cy="420624"/>
          </a:xfrm>
          <a:prstGeom prst="rect">
            <a:avLst/>
          </a:prstGeom>
          <a:noFill/>
          <a:ln/>
        </p:spPr>
        <p:txBody>
          <a:bodyPr wrap="square" lIns="0" tIns="0" rIns="0" bIns="0" rtlCol="0" anchor="ctr"/>
          <a:lstStyle/>
          <a:p>
            <a:pPr marL="0" indent="0" algn="ctr">
              <a:buNone/>
            </a:pPr>
            <a:r>
              <a:rPr lang="en-US" sz="1500" b="1" dirty="0">
                <a:solidFill>
                  <a:srgbClr val="FFFFFF"/>
                </a:solidFill>
              </a:rPr>
              <a:t>1</a:t>
            </a:r>
            <a:endParaRPr lang="en-US" sz="1500" dirty="0"/>
          </a:p>
        </p:txBody>
      </p:sp>
      <p:sp>
        <p:nvSpPr>
          <p:cNvPr id="21" name="Text 18"/>
          <p:cNvSpPr txBox="1"/>
          <p:nvPr/>
        </p:nvSpPr>
        <p:spPr>
          <a:xfrm>
            <a:off x="7388352" y="2212848"/>
            <a:ext cx="4096512" cy="310896"/>
          </a:xfrm>
          <a:prstGeom prst="rect">
            <a:avLst/>
          </a:prstGeom>
          <a:noFill/>
          <a:ln/>
        </p:spPr>
        <p:txBody>
          <a:bodyPr wrap="square" lIns="0" tIns="0" rIns="0" bIns="0" rtlCol="0" anchor="ctr"/>
          <a:lstStyle/>
          <a:p>
            <a:pPr marL="0" indent="0">
              <a:buNone/>
            </a:pPr>
            <a:r>
              <a:rPr lang="en-US" sz="1250" b="1" dirty="0">
                <a:solidFill>
                  <a:srgbClr val="0E2A47"/>
                </a:solidFill>
              </a:rPr>
              <a:t>Studied like firm load</a:t>
            </a:r>
            <a:endParaRPr lang="en-US" sz="1250" dirty="0"/>
          </a:p>
        </p:txBody>
      </p:sp>
      <p:sp>
        <p:nvSpPr>
          <p:cNvPr id="22" name="Text 19"/>
          <p:cNvSpPr txBox="1"/>
          <p:nvPr/>
        </p:nvSpPr>
        <p:spPr>
          <a:xfrm>
            <a:off x="7388352" y="2532888"/>
            <a:ext cx="4096512" cy="411480"/>
          </a:xfrm>
          <a:prstGeom prst="rect">
            <a:avLst/>
          </a:prstGeom>
          <a:noFill/>
          <a:ln/>
        </p:spPr>
        <p:txBody>
          <a:bodyPr wrap="square" lIns="0" tIns="0" rIns="0" bIns="0" rtlCol="0" anchor="t"/>
          <a:lstStyle/>
          <a:p>
            <a:pPr marL="0" indent="0">
              <a:buNone/>
            </a:pPr>
            <a:r>
              <a:rPr lang="en-US" sz="1150" dirty="0">
                <a:solidFill>
                  <a:srgbClr val="3A4552"/>
                </a:solidFill>
              </a:rPr>
              <a:t>Steady state at the LPC, stability at full consumption; the reliable firm amount becomes the maximum LPC.</a:t>
            </a:r>
            <a:endParaRPr lang="en-US" sz="1150" dirty="0"/>
          </a:p>
        </p:txBody>
      </p:sp>
      <p:sp>
        <p:nvSpPr>
          <p:cNvPr id="23" name="Shape 20"/>
          <p:cNvSpPr/>
          <p:nvPr/>
        </p:nvSpPr>
        <p:spPr>
          <a:xfrm>
            <a:off x="6675119" y="3127248"/>
            <a:ext cx="5051655" cy="914400"/>
          </a:xfrm>
          <a:prstGeom prst="rect">
            <a:avLst/>
          </a:prstGeom>
          <a:solidFill>
            <a:srgbClr val="FCFCFA"/>
          </a:solidFill>
          <a:ln w="9525">
            <a:solidFill>
              <a:srgbClr val="E8EDF3"/>
            </a:solidFill>
            <a:prstDash val="solid"/>
          </a:ln>
        </p:spPr>
        <p:txBody>
          <a:bodyPr/>
          <a:lstStyle/>
          <a:p>
            <a:endParaRPr lang="en-US"/>
          </a:p>
        </p:txBody>
      </p:sp>
      <p:sp>
        <p:nvSpPr>
          <p:cNvPr id="24" name="Shape 21"/>
          <p:cNvSpPr/>
          <p:nvPr/>
        </p:nvSpPr>
        <p:spPr>
          <a:xfrm>
            <a:off x="6821424" y="3273552"/>
            <a:ext cx="420624" cy="420624"/>
          </a:xfrm>
          <a:prstGeom prst="ellipse">
            <a:avLst/>
          </a:prstGeom>
          <a:solidFill>
            <a:srgbClr val="1F4E8C"/>
          </a:solidFill>
          <a:ln w="12700">
            <a:solidFill>
              <a:srgbClr val="1F4E8C"/>
            </a:solidFill>
            <a:prstDash val="solid"/>
          </a:ln>
        </p:spPr>
        <p:txBody>
          <a:bodyPr/>
          <a:lstStyle/>
          <a:p>
            <a:endParaRPr lang="en-US"/>
          </a:p>
        </p:txBody>
      </p:sp>
      <p:sp>
        <p:nvSpPr>
          <p:cNvPr id="25" name="Text 22"/>
          <p:cNvSpPr txBox="1"/>
          <p:nvPr/>
        </p:nvSpPr>
        <p:spPr>
          <a:xfrm>
            <a:off x="6821424" y="3273552"/>
            <a:ext cx="420624" cy="420624"/>
          </a:xfrm>
          <a:prstGeom prst="rect">
            <a:avLst/>
          </a:prstGeom>
          <a:noFill/>
          <a:ln/>
        </p:spPr>
        <p:txBody>
          <a:bodyPr wrap="square" lIns="0" tIns="0" rIns="0" bIns="0" rtlCol="0" anchor="ctr"/>
          <a:lstStyle/>
          <a:p>
            <a:pPr marL="0" indent="0" algn="ctr">
              <a:buNone/>
            </a:pPr>
            <a:r>
              <a:rPr lang="en-US" sz="1500" b="1" dirty="0">
                <a:solidFill>
                  <a:srgbClr val="FFFFFF"/>
                </a:solidFill>
              </a:rPr>
              <a:t>2</a:t>
            </a:r>
            <a:endParaRPr lang="en-US" sz="1500" dirty="0"/>
          </a:p>
        </p:txBody>
      </p:sp>
      <p:sp>
        <p:nvSpPr>
          <p:cNvPr id="26" name="Text 23"/>
          <p:cNvSpPr txBox="1"/>
          <p:nvPr/>
        </p:nvSpPr>
        <p:spPr>
          <a:xfrm>
            <a:off x="7388352" y="3236976"/>
            <a:ext cx="4096512" cy="310896"/>
          </a:xfrm>
          <a:prstGeom prst="rect">
            <a:avLst/>
          </a:prstGeom>
          <a:noFill/>
          <a:ln/>
        </p:spPr>
        <p:txBody>
          <a:bodyPr wrap="square" lIns="0" tIns="0" rIns="0" bIns="0" rtlCol="0" anchor="ctr"/>
          <a:lstStyle/>
          <a:p>
            <a:pPr marL="0" indent="0">
              <a:buNone/>
            </a:pPr>
            <a:r>
              <a:rPr lang="en-US" sz="1250" b="1" dirty="0">
                <a:solidFill>
                  <a:srgbClr val="0E2A47"/>
                </a:solidFill>
              </a:rPr>
              <a:t>Dispatched like a CLR</a:t>
            </a:r>
            <a:endParaRPr lang="en-US" sz="1250" dirty="0"/>
          </a:p>
        </p:txBody>
      </p:sp>
      <p:sp>
        <p:nvSpPr>
          <p:cNvPr id="27" name="Text 24"/>
          <p:cNvSpPr txBox="1"/>
          <p:nvPr/>
        </p:nvSpPr>
        <p:spPr>
          <a:xfrm>
            <a:off x="7388352" y="3557016"/>
            <a:ext cx="4224528" cy="411480"/>
          </a:xfrm>
          <a:prstGeom prst="rect">
            <a:avLst/>
          </a:prstGeom>
          <a:noFill/>
          <a:ln/>
        </p:spPr>
        <p:txBody>
          <a:bodyPr wrap="square" lIns="0" tIns="0" rIns="0" bIns="0" rtlCol="0" anchor="t"/>
          <a:lstStyle/>
          <a:p>
            <a:pPr marL="0" indent="0">
              <a:buNone/>
            </a:pPr>
            <a:r>
              <a:rPr lang="en-US" sz="1150" dirty="0">
                <a:solidFill>
                  <a:srgbClr val="3A4552"/>
                </a:solidFill>
              </a:rPr>
              <a:t>Above the LPC the load follows SCED base points. Its energy bid curve decides when it is curtailed relative to everything else.</a:t>
            </a:r>
            <a:endParaRPr lang="en-US" sz="1150" dirty="0"/>
          </a:p>
        </p:txBody>
      </p:sp>
      <p:sp>
        <p:nvSpPr>
          <p:cNvPr id="28" name="Shape 25"/>
          <p:cNvSpPr/>
          <p:nvPr/>
        </p:nvSpPr>
        <p:spPr>
          <a:xfrm>
            <a:off x="6675119" y="4151376"/>
            <a:ext cx="5051653" cy="914400"/>
          </a:xfrm>
          <a:prstGeom prst="rect">
            <a:avLst/>
          </a:prstGeom>
          <a:solidFill>
            <a:srgbClr val="FCFCFA"/>
          </a:solidFill>
          <a:ln w="9525">
            <a:solidFill>
              <a:srgbClr val="E8EDF3"/>
            </a:solidFill>
            <a:prstDash val="solid"/>
          </a:ln>
        </p:spPr>
        <p:txBody>
          <a:bodyPr/>
          <a:lstStyle/>
          <a:p>
            <a:endParaRPr lang="en-US"/>
          </a:p>
        </p:txBody>
      </p:sp>
      <p:sp>
        <p:nvSpPr>
          <p:cNvPr id="29" name="Shape 26"/>
          <p:cNvSpPr/>
          <p:nvPr/>
        </p:nvSpPr>
        <p:spPr>
          <a:xfrm>
            <a:off x="6821424" y="4297680"/>
            <a:ext cx="420624" cy="420624"/>
          </a:xfrm>
          <a:prstGeom prst="ellipse">
            <a:avLst/>
          </a:prstGeom>
          <a:solidFill>
            <a:srgbClr val="1F4E8C"/>
          </a:solidFill>
          <a:ln w="12700">
            <a:solidFill>
              <a:srgbClr val="1F4E8C"/>
            </a:solidFill>
            <a:prstDash val="solid"/>
          </a:ln>
        </p:spPr>
        <p:txBody>
          <a:bodyPr/>
          <a:lstStyle/>
          <a:p>
            <a:endParaRPr lang="en-US"/>
          </a:p>
        </p:txBody>
      </p:sp>
      <p:sp>
        <p:nvSpPr>
          <p:cNvPr id="30" name="Text 27"/>
          <p:cNvSpPr txBox="1"/>
          <p:nvPr/>
        </p:nvSpPr>
        <p:spPr>
          <a:xfrm>
            <a:off x="6821424" y="4297680"/>
            <a:ext cx="420624" cy="420624"/>
          </a:xfrm>
          <a:prstGeom prst="rect">
            <a:avLst/>
          </a:prstGeom>
          <a:noFill/>
          <a:ln/>
        </p:spPr>
        <p:txBody>
          <a:bodyPr wrap="square" lIns="0" tIns="0" rIns="0" bIns="0" rtlCol="0" anchor="ctr"/>
          <a:lstStyle/>
          <a:p>
            <a:pPr marL="0" indent="0" algn="ctr">
              <a:buNone/>
            </a:pPr>
            <a:r>
              <a:rPr lang="en-US" sz="1500" b="1" dirty="0">
                <a:solidFill>
                  <a:srgbClr val="FFFFFF"/>
                </a:solidFill>
              </a:rPr>
              <a:t>3</a:t>
            </a:r>
            <a:endParaRPr lang="en-US" sz="1500" dirty="0"/>
          </a:p>
        </p:txBody>
      </p:sp>
      <p:sp>
        <p:nvSpPr>
          <p:cNvPr id="31" name="Text 28"/>
          <p:cNvSpPr txBox="1"/>
          <p:nvPr/>
        </p:nvSpPr>
        <p:spPr>
          <a:xfrm>
            <a:off x="7388352" y="4261104"/>
            <a:ext cx="4096512" cy="310896"/>
          </a:xfrm>
          <a:prstGeom prst="rect">
            <a:avLst/>
          </a:prstGeom>
          <a:noFill/>
          <a:ln/>
        </p:spPr>
        <p:txBody>
          <a:bodyPr wrap="square" lIns="0" tIns="0" rIns="0" bIns="0" rtlCol="0" anchor="ctr"/>
          <a:lstStyle/>
          <a:p>
            <a:pPr marL="0" indent="0">
              <a:buNone/>
            </a:pPr>
            <a:r>
              <a:rPr lang="en-US" sz="1250" b="1" dirty="0">
                <a:solidFill>
                  <a:srgbClr val="0E2A47"/>
                </a:solidFill>
              </a:rPr>
              <a:t>Bid-capped by SCED</a:t>
            </a:r>
            <a:endParaRPr lang="en-US" sz="1250" dirty="0"/>
          </a:p>
        </p:txBody>
      </p:sp>
      <p:sp>
        <p:nvSpPr>
          <p:cNvPr id="32" name="Text 29"/>
          <p:cNvSpPr txBox="1"/>
          <p:nvPr/>
        </p:nvSpPr>
        <p:spPr>
          <a:xfrm>
            <a:off x="7388352" y="4565102"/>
            <a:ext cx="4224528" cy="411480"/>
          </a:xfrm>
          <a:prstGeom prst="rect">
            <a:avLst/>
          </a:prstGeom>
          <a:noFill/>
          <a:ln/>
        </p:spPr>
        <p:txBody>
          <a:bodyPr wrap="square" lIns="0" tIns="0" rIns="0" bIns="0" rtlCol="0" anchor="t"/>
          <a:lstStyle/>
          <a:p>
            <a:pPr marL="0" indent="0">
              <a:buNone/>
            </a:pPr>
            <a:r>
              <a:rPr lang="en-US" sz="1150" dirty="0">
                <a:solidFill>
                  <a:srgbClr val="3A4552"/>
                </a:solidFill>
              </a:rPr>
              <a:t>Dynamic bid capping is added so the PCLR is dispatched rather than letting a constraint violate. The cap is computed by SCED, not chosen by the load.</a:t>
            </a:r>
            <a:endParaRPr lang="en-US" sz="1150" dirty="0"/>
          </a:p>
        </p:txBody>
      </p:sp>
      <p:sp>
        <p:nvSpPr>
          <p:cNvPr id="33" name="Shape 30"/>
          <p:cNvSpPr/>
          <p:nvPr/>
        </p:nvSpPr>
        <p:spPr>
          <a:xfrm>
            <a:off x="6675120" y="5175504"/>
            <a:ext cx="4965192" cy="868680"/>
          </a:xfrm>
          <a:prstGeom prst="rect">
            <a:avLst/>
          </a:prstGeom>
          <a:solidFill>
            <a:srgbClr val="FCFCFA"/>
          </a:solidFill>
          <a:ln w="9525">
            <a:solidFill>
              <a:srgbClr val="E8EDF3"/>
            </a:solidFill>
            <a:prstDash val="solid"/>
          </a:ln>
        </p:spPr>
        <p:txBody>
          <a:bodyPr/>
          <a:lstStyle/>
          <a:p>
            <a:endParaRPr lang="en-US"/>
          </a:p>
        </p:txBody>
      </p:sp>
      <p:sp>
        <p:nvSpPr>
          <p:cNvPr id="34" name="Shape 31"/>
          <p:cNvSpPr/>
          <p:nvPr/>
        </p:nvSpPr>
        <p:spPr>
          <a:xfrm>
            <a:off x="6821424" y="5321808"/>
            <a:ext cx="420624" cy="420624"/>
          </a:xfrm>
          <a:prstGeom prst="ellipse">
            <a:avLst/>
          </a:prstGeom>
          <a:solidFill>
            <a:srgbClr val="F2C230"/>
          </a:solidFill>
          <a:ln w="12700">
            <a:solidFill>
              <a:srgbClr val="F2C230"/>
            </a:solidFill>
            <a:prstDash val="solid"/>
          </a:ln>
        </p:spPr>
        <p:txBody>
          <a:bodyPr/>
          <a:lstStyle/>
          <a:p>
            <a:endParaRPr lang="en-US"/>
          </a:p>
        </p:txBody>
      </p:sp>
      <p:sp>
        <p:nvSpPr>
          <p:cNvPr id="35" name="Text 32"/>
          <p:cNvSpPr txBox="1"/>
          <p:nvPr/>
        </p:nvSpPr>
        <p:spPr>
          <a:xfrm>
            <a:off x="6821424" y="5321808"/>
            <a:ext cx="420624" cy="420624"/>
          </a:xfrm>
          <a:prstGeom prst="rect">
            <a:avLst/>
          </a:prstGeom>
          <a:noFill/>
          <a:ln/>
        </p:spPr>
        <p:txBody>
          <a:bodyPr wrap="square" lIns="0" tIns="0" rIns="0" bIns="0" rtlCol="0" anchor="ctr"/>
          <a:lstStyle/>
          <a:p>
            <a:pPr marL="0" indent="0" algn="ctr">
              <a:buNone/>
            </a:pPr>
            <a:r>
              <a:rPr lang="en-US" sz="1500" b="1" dirty="0">
                <a:solidFill>
                  <a:srgbClr val="FFFFFF"/>
                </a:solidFill>
              </a:rPr>
              <a:t>4</a:t>
            </a:r>
            <a:endParaRPr lang="en-US" sz="1500" dirty="0"/>
          </a:p>
        </p:txBody>
      </p:sp>
      <p:sp>
        <p:nvSpPr>
          <p:cNvPr id="36" name="Text 33"/>
          <p:cNvSpPr txBox="1"/>
          <p:nvPr/>
        </p:nvSpPr>
        <p:spPr>
          <a:xfrm>
            <a:off x="7388352" y="5285232"/>
            <a:ext cx="4096512" cy="310896"/>
          </a:xfrm>
          <a:prstGeom prst="rect">
            <a:avLst/>
          </a:prstGeom>
          <a:noFill/>
          <a:ln/>
        </p:spPr>
        <p:txBody>
          <a:bodyPr wrap="square" lIns="0" tIns="0" rIns="0" bIns="0" rtlCol="0" anchor="ctr"/>
          <a:lstStyle/>
          <a:p>
            <a:pPr marL="0" indent="0">
              <a:buNone/>
            </a:pPr>
            <a:r>
              <a:rPr lang="en-US" sz="1250" b="1" dirty="0">
                <a:solidFill>
                  <a:srgbClr val="0E2A47"/>
                </a:solidFill>
              </a:rPr>
              <a:t>Exposure = LPC to MPC</a:t>
            </a:r>
            <a:endParaRPr lang="en-US" sz="1250" dirty="0"/>
          </a:p>
        </p:txBody>
      </p:sp>
      <p:sp>
        <p:nvSpPr>
          <p:cNvPr id="37" name="Text 34"/>
          <p:cNvSpPr txBox="1"/>
          <p:nvPr/>
        </p:nvSpPr>
        <p:spPr>
          <a:xfrm>
            <a:off x="7388352" y="5605272"/>
            <a:ext cx="4096512" cy="365760"/>
          </a:xfrm>
          <a:prstGeom prst="rect">
            <a:avLst/>
          </a:prstGeom>
          <a:noFill/>
          <a:ln/>
        </p:spPr>
        <p:txBody>
          <a:bodyPr wrap="square" lIns="0" tIns="0" rIns="0" bIns="0" rtlCol="0" anchor="t"/>
          <a:lstStyle/>
          <a:p>
            <a:pPr marL="0" indent="0">
              <a:buNone/>
            </a:pPr>
            <a:r>
              <a:rPr lang="en-US" sz="1150" dirty="0">
                <a:solidFill>
                  <a:srgbClr val="3A4552"/>
                </a:solidFill>
              </a:rPr>
              <a:t>The whole range is at risk unless the developer can quantify when and why it is curtailed.</a:t>
            </a:r>
            <a:endParaRPr lang="en-US" sz="1150" dirty="0"/>
          </a:p>
        </p:txBody>
      </p:sp>
      <p:sp>
        <p:nvSpPr>
          <p:cNvPr id="38" name="Text 35"/>
          <p:cNvSpPr txBox="1"/>
          <p:nvPr/>
        </p:nvSpPr>
        <p:spPr>
          <a:xfrm>
            <a:off x="548640" y="6144768"/>
            <a:ext cx="10515600" cy="256032"/>
          </a:xfrm>
          <a:prstGeom prst="rect">
            <a:avLst/>
          </a:prstGeom>
          <a:noFill/>
          <a:ln/>
        </p:spPr>
        <p:txBody>
          <a:bodyPr wrap="square" lIns="0" tIns="0" rIns="0" bIns="0" rtlCol="0" anchor="ctr"/>
          <a:lstStyle/>
          <a:p>
            <a:pPr marL="0" indent="0">
              <a:buNone/>
            </a:pPr>
            <a:r>
              <a:rPr lang="en-US" sz="950" i="1" dirty="0">
                <a:solidFill>
                  <a:srgbClr val="6A7480"/>
                </a:solidFill>
              </a:rPr>
              <a:t>Source: ERCOT Large Load Interconnection Batch Study Workshop #7, April 9, 2026, PCLR foundational concepts (design and language under review).</a:t>
            </a:r>
            <a:endParaRPr lang="en-US" sz="950" dirty="0"/>
          </a:p>
        </p:txBody>
      </p:sp>
      <p:sp>
        <p:nvSpPr>
          <p:cNvPr id="4" name="Slide Number Placeholder 0"/>
          <p:cNvSpPr>
            <a:spLocks noGrp="1"/>
          </p:cNvSpPr>
          <p:nvPr>
            <p:ph type="sldNum" sz="quarter" idx="4294967295"/>
          </p:nvPr>
        </p:nvSpPr>
        <p:spPr>
          <a:xfrm>
            <a:off x="11338560" y="644652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rgbClr val="6A7480"/>
                </a:solidFill>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237744"/>
            <a:ext cx="8229600" cy="274320"/>
          </a:xfrm>
          <a:prstGeom prst="rect">
            <a:avLst/>
          </a:prstGeom>
          <a:noFill/>
          <a:ln/>
        </p:spPr>
        <p:txBody>
          <a:bodyPr wrap="square" lIns="0" tIns="0" rIns="0" bIns="0" rtlCol="0"/>
          <a:lstStyle/>
          <a:p>
            <a:pPr marL="0" indent="0">
              <a:buNone/>
            </a:pPr>
            <a:r>
              <a:rPr lang="en-US" sz="1100" b="1" kern="0" spc="200" dirty="0">
                <a:solidFill>
                  <a:srgbClr val="F2C230"/>
                </a:solidFill>
              </a:rPr>
              <a:t>PART 01 · THE BID-PRICE PROBLEM</a:t>
            </a:r>
            <a:endParaRPr lang="en-US" sz="1100" dirty="0"/>
          </a:p>
        </p:txBody>
      </p:sp>
      <p:sp>
        <p:nvSpPr>
          <p:cNvPr id="3" name="Text 1"/>
          <p:cNvSpPr>
            <a:spLocks noGrp="1"/>
          </p:cNvSpPr>
          <p:nvPr>
            <p:ph type="title" idx="102" hasCustomPrompt="1"/>
          </p:nvPr>
        </p:nvSpPr>
        <p:spPr>
          <a:xfrm>
            <a:off x="548640" y="530352"/>
            <a:ext cx="10241280" cy="777240"/>
          </a:xfrm>
          <a:prstGeom prst="rect">
            <a:avLst/>
          </a:prstGeom>
          <a:noFill/>
          <a:ln/>
        </p:spPr>
        <p:txBody>
          <a:bodyPr wrap="square" lIns="0" tIns="0" rIns="0" bIns="0" rtlCol="0" anchor="t"/>
          <a:lstStyle/>
          <a:p>
            <a:pPr marL="0" indent="0" algn="l">
              <a:buNone/>
            </a:pPr>
            <a:r>
              <a:rPr lang="en-US" sz="2600" b="1" dirty="0">
                <a:solidFill>
                  <a:srgbClr val="FFFFFF"/>
                </a:solidFill>
              </a:rPr>
              <a:t>A data center has no bid price, but the simulation needs one</a:t>
            </a:r>
            <a:endParaRPr lang="en-US" sz="26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11091672" cy="3145536"/>
        </p:xfrm>
        <a:graphic>
          <a:graphicData uri="http://schemas.openxmlformats.org/drawingml/2006/table">
            <a:tbl>
              <a:tblPr/>
              <a:tblGrid>
                <a:gridCol w="2103120">
                  <a:extLst>
                    <a:ext uri="{9D8B030D-6E8A-4147-A177-3AD203B41FA5}">
                      <a16:colId xmlns:a16="http://schemas.microsoft.com/office/drawing/2014/main" val="20000"/>
                    </a:ext>
                  </a:extLst>
                </a:gridCol>
                <a:gridCol w="2377440">
                  <a:extLst>
                    <a:ext uri="{9D8B030D-6E8A-4147-A177-3AD203B41FA5}">
                      <a16:colId xmlns:a16="http://schemas.microsoft.com/office/drawing/2014/main" val="20001"/>
                    </a:ext>
                  </a:extLst>
                </a:gridCol>
                <a:gridCol w="2468880">
                  <a:extLst>
                    <a:ext uri="{9D8B030D-6E8A-4147-A177-3AD203B41FA5}">
                      <a16:colId xmlns:a16="http://schemas.microsoft.com/office/drawing/2014/main" val="20002"/>
                    </a:ext>
                  </a:extLst>
                </a:gridCol>
                <a:gridCol w="2468880">
                  <a:extLst>
                    <a:ext uri="{9D8B030D-6E8A-4147-A177-3AD203B41FA5}">
                      <a16:colId xmlns:a16="http://schemas.microsoft.com/office/drawing/2014/main" val="20003"/>
                    </a:ext>
                  </a:extLst>
                </a:gridCol>
                <a:gridCol w="1673352">
                  <a:extLst>
                    <a:ext uri="{9D8B030D-6E8A-4147-A177-3AD203B41FA5}">
                      <a16:colId xmlns:a16="http://schemas.microsoft.com/office/drawing/2014/main" val="20004"/>
                    </a:ext>
                  </a:extLst>
                </a:gridCol>
              </a:tblGrid>
              <a:tr h="365760">
                <a:tc>
                  <a:txBody>
                    <a:bodyPr/>
                    <a:lstStyle/>
                    <a:p>
                      <a:pPr marL="0" indent="0">
                        <a:buNone/>
                      </a:pPr>
                      <a:r>
                        <a:rPr lang="en-US" sz="1100" b="1" dirty="0">
                          <a:solidFill>
                            <a:srgbClr val="FFFFFF"/>
                          </a:solidFill>
                        </a:rPr>
                        <a:t>Modeling choice</a:t>
                      </a:r>
                      <a:endParaRPr lang="en-US" sz="1100" dirty="0"/>
                    </a:p>
                  </a:txBody>
                  <a:tcPr marL="54864" marR="54864" marT="54864" marB="54864"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1F4E8C"/>
                    </a:solidFill>
                  </a:tcPr>
                </a:tc>
                <a:tc>
                  <a:txBody>
                    <a:bodyPr/>
                    <a:lstStyle/>
                    <a:p>
                      <a:pPr marL="0" indent="0">
                        <a:buNone/>
                      </a:pPr>
                      <a:r>
                        <a:rPr lang="en-US" sz="1100" b="1" dirty="0">
                          <a:solidFill>
                            <a:srgbClr val="FFFFFF"/>
                          </a:solidFill>
                        </a:rPr>
                        <a:t>What it assumes</a:t>
                      </a:r>
                      <a:endParaRPr lang="en-US" sz="1100" dirty="0"/>
                    </a:p>
                  </a:txBody>
                  <a:tcPr marL="54864" marR="54864" marT="54864" marB="54864"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1F4E8C"/>
                    </a:solidFill>
                  </a:tcPr>
                </a:tc>
                <a:tc>
                  <a:txBody>
                    <a:bodyPr/>
                    <a:lstStyle/>
                    <a:p>
                      <a:pPr marL="0" indent="0">
                        <a:buNone/>
                      </a:pPr>
                      <a:r>
                        <a:rPr lang="en-US" sz="1100" b="1" dirty="0">
                          <a:solidFill>
                            <a:srgbClr val="FFFFFF"/>
                          </a:solidFill>
                        </a:rPr>
                        <a:t>What it does to LMPs</a:t>
                      </a:r>
                      <a:endParaRPr lang="en-US" sz="1100" dirty="0"/>
                    </a:p>
                  </a:txBody>
                  <a:tcPr marL="54864" marR="54864" marT="54864" marB="54864"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1F4E8C"/>
                    </a:solidFill>
                  </a:tcPr>
                </a:tc>
                <a:tc>
                  <a:txBody>
                    <a:bodyPr/>
                    <a:lstStyle/>
                    <a:p>
                      <a:pPr marL="0" indent="0">
                        <a:buNone/>
                      </a:pPr>
                      <a:r>
                        <a:rPr lang="en-US" sz="1100" b="1" dirty="0">
                          <a:solidFill>
                            <a:srgbClr val="FFFFFF"/>
                          </a:solidFill>
                        </a:rPr>
                        <a:t>What it does to curtailment</a:t>
                      </a:r>
                      <a:endParaRPr lang="en-US" sz="1100" dirty="0"/>
                    </a:p>
                  </a:txBody>
                  <a:tcPr marL="54864" marR="54864" marT="54864" marB="54864"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1F4E8C"/>
                    </a:solidFill>
                  </a:tcPr>
                </a:tc>
                <a:tc>
                  <a:txBody>
                    <a:bodyPr/>
                    <a:lstStyle/>
                    <a:p>
                      <a:pPr marL="0" indent="0">
                        <a:buNone/>
                      </a:pPr>
                      <a:r>
                        <a:rPr lang="en-US" sz="1100" b="1" dirty="0">
                          <a:solidFill>
                            <a:srgbClr val="FFFFFF"/>
                          </a:solidFill>
                        </a:rPr>
                        <a:t>Verdict</a:t>
                      </a:r>
                      <a:endParaRPr lang="en-US" sz="1100" dirty="0"/>
                    </a:p>
                  </a:txBody>
                  <a:tcPr marL="54864" marR="54864" marT="54864" marB="54864"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1F4E8C"/>
                    </a:solidFill>
                  </a:tcPr>
                </a:tc>
                <a:extLst>
                  <a:ext uri="{0D108BD9-81ED-4DB2-BD59-A6C34878D82A}">
                    <a16:rowId xmlns:a16="http://schemas.microsoft.com/office/drawing/2014/main" val="10000"/>
                  </a:ext>
                </a:extLst>
              </a:tr>
              <a:tr h="713232">
                <a:tc>
                  <a:txBody>
                    <a:bodyPr/>
                    <a:lstStyle/>
                    <a:p>
                      <a:pPr marL="0" indent="0" algn="l">
                        <a:buNone/>
                      </a:pPr>
                      <a:r>
                        <a:rPr lang="en-US" sz="1100" dirty="0">
                          <a:solidFill>
                            <a:srgbClr val="3A4552"/>
                          </a:solidFill>
                        </a:rPr>
                        <a:t>Bid at the cap ($5,000/MWh)</a:t>
                      </a:r>
                      <a:endParaRPr lang="en-US" sz="1100" dirty="0"/>
                    </a:p>
                  </a:txBody>
                  <a:tcPr marL="54864" marR="54864" marT="54864" marB="54864"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tc>
                  <a:txBody>
                    <a:bodyPr/>
                    <a:lstStyle/>
                    <a:p>
                      <a:pPr marL="0" indent="0" algn="l">
                        <a:buNone/>
                      </a:pPr>
                      <a:r>
                        <a:rPr lang="en-US" sz="1100" dirty="0">
                          <a:solidFill>
                            <a:srgbClr val="3A4552"/>
                          </a:solidFill>
                        </a:rPr>
                        <a:t>Load is almost never willing to be curtailed</a:t>
                      </a:r>
                      <a:endParaRPr lang="en-US" sz="1100" dirty="0"/>
                    </a:p>
                  </a:txBody>
                  <a:tcPr marL="54864" marR="54864" marT="54864" marB="54864"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tc>
                  <a:txBody>
                    <a:bodyPr/>
                    <a:lstStyle/>
                    <a:p>
                      <a:pPr marL="0" indent="0" algn="l">
                        <a:buNone/>
                      </a:pPr>
                      <a:r>
                        <a:rPr lang="en-US" sz="1100" dirty="0">
                          <a:solidFill>
                            <a:srgbClr val="3A4552"/>
                          </a:solidFill>
                        </a:rPr>
                        <a:t>Sustained, unrealistically high LMPs at and around the POI whenever the load is marginal</a:t>
                      </a:r>
                      <a:endParaRPr lang="en-US" sz="1100" dirty="0"/>
                    </a:p>
                  </a:txBody>
                  <a:tcPr marL="54864" marR="54864" marT="54864" marB="54864"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tc>
                  <a:txBody>
                    <a:bodyPr/>
                    <a:lstStyle/>
                    <a:p>
                      <a:pPr marL="0" indent="0" algn="l">
                        <a:buNone/>
                      </a:pPr>
                      <a:r>
                        <a:rPr lang="en-US" sz="1100" dirty="0">
                          <a:solidFill>
                            <a:srgbClr val="3A4552"/>
                          </a:solidFill>
                        </a:rPr>
                        <a:t>Low, but only because the model paid any price to serve it</a:t>
                      </a:r>
                      <a:endParaRPr lang="en-US" sz="1100" dirty="0"/>
                    </a:p>
                  </a:txBody>
                  <a:tcPr marL="54864" marR="54864" marT="54864" marB="54864"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tc>
                  <a:txBody>
                    <a:bodyPr/>
                    <a:lstStyle/>
                    <a:p>
                      <a:pPr marL="0" indent="0" algn="l">
                        <a:buNone/>
                      </a:pPr>
                      <a:r>
                        <a:rPr lang="en-US" sz="1100" dirty="0">
                          <a:solidFill>
                            <a:srgbClr val="3A4552"/>
                          </a:solidFill>
                        </a:rPr>
                        <a:t>Realistic reliability, unrealistic prices</a:t>
                      </a:r>
                      <a:endParaRPr lang="en-US" sz="1100" dirty="0"/>
                    </a:p>
                  </a:txBody>
                  <a:tcPr marL="54864" marR="54864" marT="54864" marB="54864"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713232">
                <a:tc>
                  <a:txBody>
                    <a:bodyPr/>
                    <a:lstStyle/>
                    <a:p>
                      <a:pPr marL="0" indent="0" algn="l">
                        <a:buNone/>
                      </a:pPr>
                      <a:r>
                        <a:rPr lang="en-US" sz="1100" dirty="0">
                          <a:solidFill>
                            <a:srgbClr val="3A4552"/>
                          </a:solidFill>
                        </a:rPr>
                        <a:t>Bid low ($100/MWh)</a:t>
                      </a:r>
                      <a:endParaRPr lang="en-US" sz="1100" dirty="0"/>
                    </a:p>
                  </a:txBody>
                  <a:tcPr marL="54864" marR="54864" marT="54864" marB="54864"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6F7F9"/>
                    </a:solidFill>
                  </a:tcPr>
                </a:tc>
                <a:tc>
                  <a:txBody>
                    <a:bodyPr/>
                    <a:lstStyle/>
                    <a:p>
                      <a:pPr marL="0" indent="0" algn="l">
                        <a:buNone/>
                      </a:pPr>
                      <a:r>
                        <a:rPr lang="en-US" sz="1100" dirty="0">
                          <a:solidFill>
                            <a:srgbClr val="3A4552"/>
                          </a:solidFill>
                        </a:rPr>
                        <a:t>Load is price-sensitive like any other</a:t>
                      </a:r>
                      <a:endParaRPr lang="en-US" sz="1100" dirty="0"/>
                    </a:p>
                  </a:txBody>
                  <a:tcPr marL="54864" marR="54864" marT="54864" marB="54864"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6F7F9"/>
                    </a:solidFill>
                  </a:tcPr>
                </a:tc>
                <a:tc>
                  <a:txBody>
                    <a:bodyPr/>
                    <a:lstStyle/>
                    <a:p>
                      <a:pPr marL="0" indent="0" algn="l">
                        <a:buNone/>
                      </a:pPr>
                      <a:r>
                        <a:rPr lang="en-US" sz="1100" dirty="0">
                          <a:solidFill>
                            <a:srgbClr val="3A4552"/>
                          </a:solidFill>
                        </a:rPr>
                        <a:t>Believable LMPs</a:t>
                      </a:r>
                      <a:endParaRPr lang="en-US" sz="1100" dirty="0"/>
                    </a:p>
                  </a:txBody>
                  <a:tcPr marL="54864" marR="54864" marT="54864" marB="54864"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6F7F9"/>
                    </a:solidFill>
                  </a:tcPr>
                </a:tc>
                <a:tc>
                  <a:txBody>
                    <a:bodyPr/>
                    <a:lstStyle/>
                    <a:p>
                      <a:pPr marL="0" indent="0" algn="l">
                        <a:buNone/>
                      </a:pPr>
                      <a:r>
                        <a:rPr lang="en-US" sz="1100" dirty="0">
                          <a:solidFill>
                            <a:srgbClr val="3A4552"/>
                          </a:solidFill>
                        </a:rPr>
                        <a:t>Systemic, repeated curtailment that no data center could operate under</a:t>
                      </a:r>
                      <a:endParaRPr lang="en-US" sz="1100" dirty="0"/>
                    </a:p>
                  </a:txBody>
                  <a:tcPr marL="54864" marR="54864" marT="54864" marB="54864"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6F7F9"/>
                    </a:solidFill>
                  </a:tcPr>
                </a:tc>
                <a:tc>
                  <a:txBody>
                    <a:bodyPr/>
                    <a:lstStyle/>
                    <a:p>
                      <a:pPr marL="0" indent="0" algn="l">
                        <a:buNone/>
                      </a:pPr>
                      <a:r>
                        <a:rPr lang="en-US" sz="1100" dirty="0">
                          <a:solidFill>
                            <a:srgbClr val="3A4552"/>
                          </a:solidFill>
                        </a:rPr>
                        <a:t>Realistic prices, unrealistic reliability</a:t>
                      </a:r>
                      <a:endParaRPr lang="en-US" sz="1100" dirty="0"/>
                    </a:p>
                  </a:txBody>
                  <a:tcPr marL="54864" marR="54864" marT="54864" marB="54864"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6F7F9"/>
                    </a:solidFill>
                  </a:tcPr>
                </a:tc>
                <a:extLst>
                  <a:ext uri="{0D108BD9-81ED-4DB2-BD59-A6C34878D82A}">
                    <a16:rowId xmlns:a16="http://schemas.microsoft.com/office/drawing/2014/main" val="10002"/>
                  </a:ext>
                </a:extLst>
              </a:tr>
              <a:tr h="640080">
                <a:tc>
                  <a:txBody>
                    <a:bodyPr/>
                    <a:lstStyle/>
                    <a:p>
                      <a:pPr marL="0" indent="0" algn="l">
                        <a:buNone/>
                      </a:pPr>
                      <a:r>
                        <a:rPr lang="en-US" sz="1100" dirty="0">
                          <a:solidFill>
                            <a:srgbClr val="3A4552"/>
                          </a:solidFill>
                        </a:rPr>
                        <a:t>Bid in between ($1,000/MWh)</a:t>
                      </a:r>
                      <a:endParaRPr lang="en-US" sz="1100" dirty="0"/>
                    </a:p>
                  </a:txBody>
                  <a:tcPr marL="54864" marR="54864" marT="54864" marB="54864"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tc>
                  <a:txBody>
                    <a:bodyPr/>
                    <a:lstStyle/>
                    <a:p>
                      <a:pPr marL="0" indent="0" algn="l">
                        <a:buNone/>
                      </a:pPr>
                      <a:r>
                        <a:rPr lang="en-US" sz="1100" dirty="0">
                          <a:solidFill>
                            <a:srgbClr val="3A4552"/>
                          </a:solidFill>
                        </a:rPr>
                        <a:t>A compromise with no physical meaning</a:t>
                      </a:r>
                      <a:endParaRPr lang="en-US" sz="1100" dirty="0"/>
                    </a:p>
                  </a:txBody>
                  <a:tcPr marL="54864" marR="54864" marT="54864" marB="54864"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tc>
                  <a:txBody>
                    <a:bodyPr/>
                    <a:lstStyle/>
                    <a:p>
                      <a:pPr marL="0" indent="0" algn="l">
                        <a:buNone/>
                      </a:pPr>
                      <a:r>
                        <a:rPr lang="en-US" sz="1100" dirty="0">
                          <a:solidFill>
                            <a:srgbClr val="3A4552"/>
                          </a:solidFill>
                        </a:rPr>
                        <a:t>Sensitive to the arbitrary choice</a:t>
                      </a:r>
                      <a:endParaRPr lang="en-US" sz="1100" dirty="0"/>
                    </a:p>
                  </a:txBody>
                  <a:tcPr marL="54864" marR="54864" marT="54864" marB="54864"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tc>
                  <a:txBody>
                    <a:bodyPr/>
                    <a:lstStyle/>
                    <a:p>
                      <a:pPr marL="0" indent="0" algn="l">
                        <a:buNone/>
                      </a:pPr>
                      <a:r>
                        <a:rPr lang="en-US" sz="1100" dirty="0">
                          <a:solidFill>
                            <a:srgbClr val="3A4552"/>
                          </a:solidFill>
                        </a:rPr>
                        <a:t>Sensitive to the arbitrary choice</a:t>
                      </a:r>
                      <a:endParaRPr lang="en-US" sz="1100" dirty="0"/>
                    </a:p>
                  </a:txBody>
                  <a:tcPr marL="54864" marR="54864" marT="54864" marB="54864"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tc>
                  <a:txBody>
                    <a:bodyPr/>
                    <a:lstStyle/>
                    <a:p>
                      <a:pPr marL="0" indent="0" algn="l">
                        <a:buNone/>
                      </a:pPr>
                      <a:r>
                        <a:rPr lang="en-US" sz="1100" dirty="0">
                          <a:solidFill>
                            <a:srgbClr val="3A4552"/>
                          </a:solidFill>
                        </a:rPr>
                        <a:t>The answer moves with the assumption</a:t>
                      </a:r>
                      <a:endParaRPr lang="en-US" sz="1100" dirty="0"/>
                    </a:p>
                  </a:txBody>
                  <a:tcPr marL="54864" marR="54864" marT="54864" marB="54864"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713232">
                <a:tc>
                  <a:txBody>
                    <a:bodyPr/>
                    <a:lstStyle/>
                    <a:p>
                      <a:pPr marL="0" indent="0" algn="l">
                        <a:buNone/>
                      </a:pPr>
                      <a:r>
                        <a:rPr lang="en-US" sz="1100" b="1" dirty="0">
                          <a:solidFill>
                            <a:srgbClr val="3A4552"/>
                          </a:solidFill>
                        </a:rPr>
                        <a:t>Dynamic bid cap (ERCOT PCLR)</a:t>
                      </a:r>
                      <a:endParaRPr lang="en-US" sz="1100" dirty="0"/>
                    </a:p>
                  </a:txBody>
                  <a:tcPr marL="54864" marR="54864" marT="54864" marB="54864"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7DB"/>
                    </a:solidFill>
                  </a:tcPr>
                </a:tc>
                <a:tc>
                  <a:txBody>
                    <a:bodyPr/>
                    <a:lstStyle/>
                    <a:p>
                      <a:pPr marL="0" indent="0" algn="l">
                        <a:buNone/>
                      </a:pPr>
                      <a:r>
                        <a:rPr lang="en-US" sz="1100" b="1" dirty="0">
                          <a:solidFill>
                            <a:srgbClr val="3A4552"/>
                          </a:solidFill>
                        </a:rPr>
                        <a:t>SCED sets the bid from binding constraints, shift factors and system lambda</a:t>
                      </a:r>
                      <a:endParaRPr lang="en-US" sz="1100" dirty="0"/>
                    </a:p>
                  </a:txBody>
                  <a:tcPr marL="54864" marR="54864" marT="54864" marB="54864"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7DB"/>
                    </a:solidFill>
                  </a:tcPr>
                </a:tc>
                <a:tc>
                  <a:txBody>
                    <a:bodyPr/>
                    <a:lstStyle/>
                    <a:p>
                      <a:pPr marL="0" indent="0" algn="l">
                        <a:buNone/>
                      </a:pPr>
                      <a:r>
                        <a:rPr lang="en-US" sz="1100" b="1" dirty="0">
                          <a:solidFill>
                            <a:srgbClr val="3A4552"/>
                          </a:solidFill>
                        </a:rPr>
                        <a:t>Bounded: the cap is tied to the constraint it relieves</a:t>
                      </a:r>
                      <a:endParaRPr lang="en-US" sz="1100" dirty="0"/>
                    </a:p>
                  </a:txBody>
                  <a:tcPr marL="54864" marR="54864" marT="54864" marB="54864"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7DB"/>
                    </a:solidFill>
                  </a:tcPr>
                </a:tc>
                <a:tc>
                  <a:txBody>
                    <a:bodyPr/>
                    <a:lstStyle/>
                    <a:p>
                      <a:pPr marL="0" indent="0" algn="l">
                        <a:buNone/>
                      </a:pPr>
                      <a:r>
                        <a:rPr lang="en-US" sz="1100" b="1" dirty="0">
                          <a:solidFill>
                            <a:srgbClr val="3A4552"/>
                          </a:solidFill>
                        </a:rPr>
                        <a:t>Consistent with how ERCOT will actually dispatch the PCLR</a:t>
                      </a:r>
                      <a:endParaRPr lang="en-US" sz="1100" dirty="0"/>
                    </a:p>
                  </a:txBody>
                  <a:tcPr marL="54864" marR="54864" marT="54864" marB="54864"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7DB"/>
                    </a:solidFill>
                  </a:tcPr>
                </a:tc>
                <a:tc>
                  <a:txBody>
                    <a:bodyPr/>
                    <a:lstStyle/>
                    <a:p>
                      <a:pPr marL="0" indent="0" algn="l">
                        <a:buNone/>
                      </a:pPr>
                      <a:r>
                        <a:rPr lang="en-US" sz="1100" b="1" dirty="0">
                          <a:solidFill>
                            <a:srgbClr val="3A4552"/>
                          </a:solidFill>
                        </a:rPr>
                        <a:t>The case to simulate</a:t>
                      </a:r>
                      <a:endParaRPr lang="en-US" sz="1100" dirty="0"/>
                    </a:p>
                  </a:txBody>
                  <a:tcPr marL="54864" marR="54864" marT="54864" marB="54864"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7DB"/>
                    </a:solidFill>
                  </a:tcPr>
                </a:tc>
                <a:extLst>
                  <a:ext uri="{0D108BD9-81ED-4DB2-BD59-A6C34878D82A}">
                    <a16:rowId xmlns:a16="http://schemas.microsoft.com/office/drawing/2014/main" val="10004"/>
                  </a:ext>
                </a:extLst>
              </a:tr>
            </a:tbl>
          </a:graphicData>
        </a:graphic>
      </p:graphicFrame>
      <p:sp>
        <p:nvSpPr>
          <p:cNvPr id="6" name="Shape 2"/>
          <p:cNvSpPr/>
          <p:nvPr/>
        </p:nvSpPr>
        <p:spPr>
          <a:xfrm>
            <a:off x="548640" y="5257800"/>
            <a:ext cx="11091672" cy="777240"/>
          </a:xfrm>
          <a:prstGeom prst="rect">
            <a:avLst/>
          </a:prstGeom>
          <a:solidFill>
            <a:srgbClr val="F6F7F9"/>
          </a:solidFill>
          <a:ln w="9525">
            <a:solidFill>
              <a:srgbClr val="E8EDF3"/>
            </a:solidFill>
            <a:prstDash val="solid"/>
          </a:ln>
        </p:spPr>
        <p:txBody>
          <a:bodyPr/>
          <a:lstStyle/>
          <a:p>
            <a:endParaRPr lang="en-US"/>
          </a:p>
        </p:txBody>
      </p:sp>
      <p:sp>
        <p:nvSpPr>
          <p:cNvPr id="4" name="Text 3"/>
          <p:cNvSpPr txBox="1"/>
          <p:nvPr/>
        </p:nvSpPr>
        <p:spPr>
          <a:xfrm>
            <a:off x="731520" y="5349240"/>
            <a:ext cx="10698480" cy="594360"/>
          </a:xfrm>
          <a:prstGeom prst="rect">
            <a:avLst/>
          </a:prstGeom>
          <a:noFill/>
          <a:ln/>
        </p:spPr>
        <p:txBody>
          <a:bodyPr wrap="square" lIns="0" tIns="0" rIns="0" bIns="0" rtlCol="0" anchor="ctr"/>
          <a:lstStyle/>
          <a:p>
            <a:pPr marL="0" indent="0">
              <a:buNone/>
            </a:pPr>
            <a:r>
              <a:rPr lang="en-US" sz="1200" b="1" dirty="0">
                <a:solidFill>
                  <a:srgbClr val="0E2A47"/>
                </a:solidFill>
              </a:rPr>
              <a:t>The point: </a:t>
            </a:r>
            <a:r>
              <a:rPr lang="en-US" sz="1200" dirty="0">
                <a:solidFill>
                  <a:srgbClr val="3A4552"/>
                </a:solidFill>
              </a:rPr>
              <a:t>the Adjusted Bid Cap is ERCOT's answer to the same problem the simulators had. It removes the arbitrary bid, but it moves the difficulty into the network: the cap now depends on which constraints bind, how much the load contributes to them, and what the system lambda is in that interval.</a:t>
            </a:r>
            <a:endParaRPr lang="en-US" sz="1200" dirty="0"/>
          </a:p>
        </p:txBody>
      </p:sp>
      <p:sp>
        <p:nvSpPr>
          <p:cNvPr id="25" name="Slide Number Placeholder 0"/>
          <p:cNvSpPr>
            <a:spLocks noGrp="1"/>
          </p:cNvSpPr>
          <p:nvPr>
            <p:ph type="sldNum" sz="quarter" idx="4294967295"/>
          </p:nvPr>
        </p:nvSpPr>
        <p:spPr>
          <a:xfrm>
            <a:off x="11338560" y="644652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rgbClr val="6A7480"/>
                </a:solidFill>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822960" y="1920240"/>
            <a:ext cx="7315200" cy="320040"/>
          </a:xfrm>
          <a:prstGeom prst="rect">
            <a:avLst/>
          </a:prstGeom>
          <a:noFill/>
          <a:ln/>
        </p:spPr>
        <p:txBody>
          <a:bodyPr wrap="square" lIns="0" tIns="0" rIns="0" bIns="0" rtlCol="0" anchor="ctr"/>
          <a:lstStyle/>
          <a:p>
            <a:pPr marL="0" indent="0">
              <a:buNone/>
            </a:pPr>
            <a:r>
              <a:rPr lang="en-US" sz="1400" b="1" kern="0" spc="300" dirty="0">
                <a:solidFill>
                  <a:srgbClr val="F2C230"/>
                </a:solidFill>
              </a:rPr>
              <a:t>PART 02</a:t>
            </a:r>
            <a:endParaRPr lang="en-US" sz="1400" dirty="0"/>
          </a:p>
        </p:txBody>
      </p:sp>
      <p:sp>
        <p:nvSpPr>
          <p:cNvPr id="3" name="Text 1"/>
          <p:cNvSpPr txBox="1"/>
          <p:nvPr/>
        </p:nvSpPr>
        <p:spPr>
          <a:xfrm>
            <a:off x="822960" y="2286000"/>
            <a:ext cx="10058400" cy="1737360"/>
          </a:xfrm>
          <a:prstGeom prst="rect">
            <a:avLst/>
          </a:prstGeom>
          <a:noFill/>
          <a:ln/>
        </p:spPr>
        <p:txBody>
          <a:bodyPr wrap="square" lIns="0" tIns="0" rIns="0" bIns="0" rtlCol="0" anchor="t"/>
          <a:lstStyle/>
          <a:p>
            <a:pPr marL="0" indent="0">
              <a:buNone/>
            </a:pPr>
            <a:r>
              <a:rPr lang="en-US" sz="3800" b="1" dirty="0">
                <a:solidFill>
                  <a:srgbClr val="FFFFFF"/>
                </a:solidFill>
              </a:rPr>
              <a:t>ERCOT's dynamic bid capping, as proposed</a:t>
            </a:r>
            <a:endParaRPr lang="en-US" sz="3800" dirty="0"/>
          </a:p>
        </p:txBody>
      </p:sp>
      <p:sp>
        <p:nvSpPr>
          <p:cNvPr id="4" name="Text 2"/>
          <p:cNvSpPr txBox="1"/>
          <p:nvPr/>
        </p:nvSpPr>
        <p:spPr>
          <a:xfrm>
            <a:off x="822960" y="4206240"/>
            <a:ext cx="8686800" cy="1097280"/>
          </a:xfrm>
          <a:prstGeom prst="rect">
            <a:avLst/>
          </a:prstGeom>
          <a:noFill/>
          <a:ln/>
        </p:spPr>
        <p:txBody>
          <a:bodyPr wrap="square" lIns="0" tIns="0" rIns="0" bIns="0" rtlCol="0" anchor="t"/>
          <a:lstStyle/>
          <a:p>
            <a:pPr marL="0" indent="0">
              <a:buNone/>
            </a:pPr>
            <a:r>
              <a:rPr lang="en-US" sz="1800" dirty="0">
                <a:solidFill>
                  <a:srgbClr val="BFD8F0"/>
                </a:solidFill>
              </a:rPr>
              <a:t>The Adjusted Bid Cap: a trigger list from the previous SCED run, a shift-factor rule, and a formula anchored on the Step 1 system lambda.</a:t>
            </a:r>
            <a:endParaRPr lang="en-US" sz="1800" dirty="0"/>
          </a:p>
        </p:txBody>
      </p:sp>
      <p:sp>
        <p:nvSpPr>
          <p:cNvPr id="25" name="Slide Number Placeholder 0"/>
          <p:cNvSpPr>
            <a:spLocks noGrp="1"/>
          </p:cNvSpPr>
          <p:nvPr>
            <p:ph type="sldNum" sz="quarter" idx="4294967295"/>
          </p:nvPr>
        </p:nvSpPr>
        <p:spPr>
          <a:xfrm>
            <a:off x="11338560" y="644652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rgbClr val="BFD8F0"/>
                </a:solidFill>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237744"/>
            <a:ext cx="8229600" cy="274320"/>
          </a:xfrm>
          <a:prstGeom prst="rect">
            <a:avLst/>
          </a:prstGeom>
          <a:noFill/>
          <a:ln/>
        </p:spPr>
        <p:txBody>
          <a:bodyPr wrap="square" lIns="0" tIns="0" rIns="0" bIns="0" rtlCol="0"/>
          <a:lstStyle/>
          <a:p>
            <a:pPr marL="0" indent="0">
              <a:buNone/>
            </a:pPr>
            <a:r>
              <a:rPr lang="en-US" sz="1100" b="1" kern="0" spc="200" dirty="0">
                <a:solidFill>
                  <a:srgbClr val="F2C230"/>
                </a:solidFill>
              </a:rPr>
              <a:t>PART 02 · THE MECHANISM</a:t>
            </a:r>
            <a:endParaRPr lang="en-US" sz="1100" dirty="0"/>
          </a:p>
        </p:txBody>
      </p:sp>
      <p:sp>
        <p:nvSpPr>
          <p:cNvPr id="3" name="Text 1"/>
          <p:cNvSpPr>
            <a:spLocks noGrp="1"/>
          </p:cNvSpPr>
          <p:nvPr>
            <p:ph type="title" idx="102" hasCustomPrompt="1"/>
          </p:nvPr>
        </p:nvSpPr>
        <p:spPr>
          <a:xfrm>
            <a:off x="548640" y="530352"/>
            <a:ext cx="10241280" cy="777240"/>
          </a:xfrm>
          <a:prstGeom prst="rect">
            <a:avLst/>
          </a:prstGeom>
          <a:noFill/>
          <a:ln/>
        </p:spPr>
        <p:txBody>
          <a:bodyPr wrap="square" lIns="0" tIns="0" rIns="0" bIns="0" rtlCol="0" anchor="t"/>
          <a:lstStyle/>
          <a:p>
            <a:pPr marL="0" indent="0" algn="l">
              <a:buNone/>
            </a:pPr>
            <a:r>
              <a:rPr lang="en-US" sz="2600" b="1" dirty="0">
                <a:solidFill>
                  <a:srgbClr val="FFFFFF"/>
                </a:solidFill>
              </a:rPr>
              <a:t>The Adjusted Bid Cap in three steps, as presented </a:t>
            </a:r>
            <a:r>
              <a:rPr lang="en-US" dirty="0"/>
              <a:t>by ERCOT</a:t>
            </a:r>
            <a:endParaRPr lang="en-US" sz="2600" dirty="0"/>
          </a:p>
        </p:txBody>
      </p:sp>
      <p:sp>
        <p:nvSpPr>
          <p:cNvPr id="5" name="Shape 2"/>
          <p:cNvSpPr/>
          <p:nvPr/>
        </p:nvSpPr>
        <p:spPr>
          <a:xfrm>
            <a:off x="548640" y="1783080"/>
            <a:ext cx="3520440" cy="2514600"/>
          </a:xfrm>
          <a:prstGeom prst="rect">
            <a:avLst/>
          </a:prstGeom>
          <a:solidFill>
            <a:srgbClr val="FCFCFA"/>
          </a:solidFill>
          <a:ln w="9525">
            <a:solidFill>
              <a:srgbClr val="E8EDF3"/>
            </a:solidFill>
            <a:prstDash val="solid"/>
          </a:ln>
        </p:spPr>
        <p:txBody>
          <a:bodyPr/>
          <a:lstStyle/>
          <a:p>
            <a:endParaRPr lang="en-US"/>
          </a:p>
        </p:txBody>
      </p:sp>
      <p:sp>
        <p:nvSpPr>
          <p:cNvPr id="6" name="Shape 3"/>
          <p:cNvSpPr/>
          <p:nvPr/>
        </p:nvSpPr>
        <p:spPr>
          <a:xfrm>
            <a:off x="713232" y="1920240"/>
            <a:ext cx="457200" cy="457200"/>
          </a:xfrm>
          <a:prstGeom prst="ellipse">
            <a:avLst/>
          </a:prstGeom>
          <a:solidFill>
            <a:srgbClr val="F2C230"/>
          </a:solidFill>
          <a:ln w="12700">
            <a:solidFill>
              <a:srgbClr val="F2C230"/>
            </a:solidFill>
            <a:prstDash val="solid"/>
          </a:ln>
        </p:spPr>
        <p:txBody>
          <a:bodyPr/>
          <a:lstStyle/>
          <a:p>
            <a:endParaRPr lang="en-US"/>
          </a:p>
        </p:txBody>
      </p:sp>
      <p:sp>
        <p:nvSpPr>
          <p:cNvPr id="7" name="Text 4"/>
          <p:cNvSpPr txBox="1"/>
          <p:nvPr/>
        </p:nvSpPr>
        <p:spPr>
          <a:xfrm>
            <a:off x="713232" y="1920240"/>
            <a:ext cx="457200" cy="457200"/>
          </a:xfrm>
          <a:prstGeom prst="rect">
            <a:avLst/>
          </a:prstGeom>
          <a:noFill/>
          <a:ln/>
        </p:spPr>
        <p:txBody>
          <a:bodyPr wrap="square" lIns="0" tIns="0" rIns="0" bIns="0" rtlCol="0" anchor="ctr"/>
          <a:lstStyle/>
          <a:p>
            <a:pPr marL="0" indent="0" algn="ctr">
              <a:buNone/>
            </a:pPr>
            <a:r>
              <a:rPr lang="en-US" sz="1600" b="1" dirty="0">
                <a:solidFill>
                  <a:srgbClr val="0E2A47"/>
                </a:solidFill>
              </a:rPr>
              <a:t>1</a:t>
            </a:r>
            <a:endParaRPr lang="en-US" sz="1600" dirty="0"/>
          </a:p>
        </p:txBody>
      </p:sp>
      <p:sp>
        <p:nvSpPr>
          <p:cNvPr id="8" name="Text 5"/>
          <p:cNvSpPr txBox="1"/>
          <p:nvPr/>
        </p:nvSpPr>
        <p:spPr>
          <a:xfrm>
            <a:off x="1280160" y="1920240"/>
            <a:ext cx="2651760" cy="274320"/>
          </a:xfrm>
          <a:prstGeom prst="rect">
            <a:avLst/>
          </a:prstGeom>
          <a:noFill/>
          <a:ln/>
        </p:spPr>
        <p:txBody>
          <a:bodyPr wrap="square" lIns="0" tIns="0" rIns="0" bIns="0" rtlCol="0" anchor="ctr"/>
          <a:lstStyle/>
          <a:p>
            <a:pPr marL="0" indent="0">
              <a:buNone/>
            </a:pPr>
            <a:r>
              <a:rPr lang="en-US" sz="1050" b="1" kern="0" spc="100" dirty="0">
                <a:solidFill>
                  <a:srgbClr val="6A7480"/>
                </a:solidFill>
              </a:rPr>
              <a:t>SCED₋₁ · previous run</a:t>
            </a:r>
            <a:endParaRPr lang="en-US" sz="1050" dirty="0"/>
          </a:p>
        </p:txBody>
      </p:sp>
      <p:sp>
        <p:nvSpPr>
          <p:cNvPr id="9" name="Text 6"/>
          <p:cNvSpPr txBox="1"/>
          <p:nvPr/>
        </p:nvSpPr>
        <p:spPr>
          <a:xfrm>
            <a:off x="1280160" y="2176272"/>
            <a:ext cx="2651760" cy="320040"/>
          </a:xfrm>
          <a:prstGeom prst="rect">
            <a:avLst/>
          </a:prstGeom>
          <a:noFill/>
          <a:ln/>
        </p:spPr>
        <p:txBody>
          <a:bodyPr wrap="square" lIns="0" tIns="0" rIns="0" bIns="0" rtlCol="0" anchor="ctr"/>
          <a:lstStyle/>
          <a:p>
            <a:pPr marL="0" indent="0">
              <a:buNone/>
            </a:pPr>
            <a:r>
              <a:rPr lang="en-US" sz="1500" b="1" dirty="0">
                <a:solidFill>
                  <a:srgbClr val="0E2A47"/>
                </a:solidFill>
              </a:rPr>
              <a:t>Trigger list</a:t>
            </a:r>
            <a:endParaRPr lang="en-US" sz="1500" dirty="0"/>
          </a:p>
        </p:txBody>
      </p:sp>
      <p:sp>
        <p:nvSpPr>
          <p:cNvPr id="10" name="Text 7"/>
          <p:cNvSpPr txBox="1"/>
          <p:nvPr/>
        </p:nvSpPr>
        <p:spPr>
          <a:xfrm>
            <a:off x="713232" y="2606040"/>
            <a:ext cx="3200400" cy="1600200"/>
          </a:xfrm>
          <a:prstGeom prst="rect">
            <a:avLst/>
          </a:prstGeom>
          <a:noFill/>
          <a:ln/>
        </p:spPr>
        <p:txBody>
          <a:bodyPr wrap="square" lIns="0" tIns="0" rIns="0" bIns="0" rtlCol="0" anchor="t"/>
          <a:lstStyle/>
          <a:p>
            <a:pPr marL="0" indent="0">
              <a:buNone/>
            </a:pPr>
            <a:r>
              <a:rPr lang="en-US" sz="1150" dirty="0">
                <a:solidFill>
                  <a:srgbClr val="3A4552"/>
                </a:solidFill>
              </a:rPr>
              <a:t>After each SCED run, list every transmission constraint whose shadow price is at or above 90% of its maximum shadow price (base case, contingency, IROL and generic constraints).</a:t>
            </a:r>
            <a:endParaRPr lang="en-US" sz="1150" dirty="0"/>
          </a:p>
        </p:txBody>
      </p:sp>
      <p:sp>
        <p:nvSpPr>
          <p:cNvPr id="11" name="Shape 8"/>
          <p:cNvSpPr/>
          <p:nvPr/>
        </p:nvSpPr>
        <p:spPr>
          <a:xfrm>
            <a:off x="4096512" y="2834640"/>
            <a:ext cx="182880" cy="384048"/>
          </a:xfrm>
          <a:prstGeom prst="rightArrow">
            <a:avLst/>
          </a:prstGeom>
          <a:solidFill>
            <a:srgbClr val="F2C230"/>
          </a:solidFill>
          <a:ln w="12700">
            <a:solidFill>
              <a:srgbClr val="F2C230"/>
            </a:solidFill>
            <a:prstDash val="solid"/>
          </a:ln>
        </p:spPr>
        <p:txBody>
          <a:bodyPr/>
          <a:lstStyle/>
          <a:p>
            <a:endParaRPr lang="en-US"/>
          </a:p>
        </p:txBody>
      </p:sp>
      <p:sp>
        <p:nvSpPr>
          <p:cNvPr id="12" name="Shape 9"/>
          <p:cNvSpPr/>
          <p:nvPr/>
        </p:nvSpPr>
        <p:spPr>
          <a:xfrm>
            <a:off x="4297680" y="1783080"/>
            <a:ext cx="3520440" cy="2514600"/>
          </a:xfrm>
          <a:prstGeom prst="rect">
            <a:avLst/>
          </a:prstGeom>
          <a:solidFill>
            <a:srgbClr val="FCFCFA"/>
          </a:solidFill>
          <a:ln w="9525">
            <a:solidFill>
              <a:srgbClr val="E8EDF3"/>
            </a:solidFill>
            <a:prstDash val="solid"/>
          </a:ln>
        </p:spPr>
        <p:txBody>
          <a:bodyPr/>
          <a:lstStyle/>
          <a:p>
            <a:endParaRPr lang="en-US"/>
          </a:p>
        </p:txBody>
      </p:sp>
      <p:sp>
        <p:nvSpPr>
          <p:cNvPr id="13" name="Shape 10"/>
          <p:cNvSpPr/>
          <p:nvPr/>
        </p:nvSpPr>
        <p:spPr>
          <a:xfrm>
            <a:off x="4462272" y="1920240"/>
            <a:ext cx="457200" cy="457200"/>
          </a:xfrm>
          <a:prstGeom prst="ellipse">
            <a:avLst/>
          </a:prstGeom>
          <a:solidFill>
            <a:srgbClr val="F2C230"/>
          </a:solidFill>
          <a:ln w="12700">
            <a:solidFill>
              <a:srgbClr val="F2C230"/>
            </a:solidFill>
            <a:prstDash val="solid"/>
          </a:ln>
        </p:spPr>
        <p:txBody>
          <a:bodyPr/>
          <a:lstStyle/>
          <a:p>
            <a:endParaRPr lang="en-US"/>
          </a:p>
        </p:txBody>
      </p:sp>
      <p:sp>
        <p:nvSpPr>
          <p:cNvPr id="14" name="Text 11"/>
          <p:cNvSpPr txBox="1"/>
          <p:nvPr/>
        </p:nvSpPr>
        <p:spPr>
          <a:xfrm>
            <a:off x="4462272" y="1920240"/>
            <a:ext cx="457200" cy="457200"/>
          </a:xfrm>
          <a:prstGeom prst="rect">
            <a:avLst/>
          </a:prstGeom>
          <a:noFill/>
          <a:ln/>
        </p:spPr>
        <p:txBody>
          <a:bodyPr wrap="square" lIns="0" tIns="0" rIns="0" bIns="0" rtlCol="0" anchor="ctr"/>
          <a:lstStyle/>
          <a:p>
            <a:pPr marL="0" indent="0" algn="ctr">
              <a:buNone/>
            </a:pPr>
            <a:r>
              <a:rPr lang="en-US" sz="1600" b="1" dirty="0">
                <a:solidFill>
                  <a:srgbClr val="0E2A47"/>
                </a:solidFill>
              </a:rPr>
              <a:t>2</a:t>
            </a:r>
            <a:endParaRPr lang="en-US" sz="1600" dirty="0"/>
          </a:p>
        </p:txBody>
      </p:sp>
      <p:sp>
        <p:nvSpPr>
          <p:cNvPr id="15" name="Text 12"/>
          <p:cNvSpPr txBox="1"/>
          <p:nvPr/>
        </p:nvSpPr>
        <p:spPr>
          <a:xfrm>
            <a:off x="5029200" y="1920240"/>
            <a:ext cx="2651760" cy="274320"/>
          </a:xfrm>
          <a:prstGeom prst="rect">
            <a:avLst/>
          </a:prstGeom>
          <a:noFill/>
          <a:ln/>
        </p:spPr>
        <p:txBody>
          <a:bodyPr wrap="square" lIns="0" tIns="0" rIns="0" bIns="0" rtlCol="0" anchor="ctr"/>
          <a:lstStyle/>
          <a:p>
            <a:pPr marL="0" indent="0">
              <a:buNone/>
            </a:pPr>
            <a:r>
              <a:rPr lang="en-US" sz="1050" b="1" kern="0" spc="100" dirty="0">
                <a:solidFill>
                  <a:srgbClr val="6A7480"/>
                </a:solidFill>
              </a:rPr>
              <a:t>SCED current · before Step 2</a:t>
            </a:r>
            <a:endParaRPr lang="en-US" sz="1050" dirty="0"/>
          </a:p>
        </p:txBody>
      </p:sp>
      <p:sp>
        <p:nvSpPr>
          <p:cNvPr id="16" name="Text 13"/>
          <p:cNvSpPr txBox="1"/>
          <p:nvPr/>
        </p:nvSpPr>
        <p:spPr>
          <a:xfrm>
            <a:off x="5029200" y="2176272"/>
            <a:ext cx="2651760" cy="320040"/>
          </a:xfrm>
          <a:prstGeom prst="rect">
            <a:avLst/>
          </a:prstGeom>
          <a:noFill/>
          <a:ln/>
        </p:spPr>
        <p:txBody>
          <a:bodyPr wrap="square" lIns="0" tIns="0" rIns="0" bIns="0" rtlCol="0" anchor="ctr"/>
          <a:lstStyle/>
          <a:p>
            <a:pPr marL="0" indent="0">
              <a:buNone/>
            </a:pPr>
            <a:r>
              <a:rPr lang="en-US" sz="1500" b="1" dirty="0">
                <a:solidFill>
                  <a:srgbClr val="0E2A47"/>
                </a:solidFill>
              </a:rPr>
              <a:t>Match</a:t>
            </a:r>
            <a:endParaRPr lang="en-US" sz="1500" dirty="0"/>
          </a:p>
        </p:txBody>
      </p:sp>
      <p:sp>
        <p:nvSpPr>
          <p:cNvPr id="17" name="Text 14"/>
          <p:cNvSpPr txBox="1"/>
          <p:nvPr/>
        </p:nvSpPr>
        <p:spPr>
          <a:xfrm>
            <a:off x="4462272" y="2606040"/>
            <a:ext cx="3200400" cy="1600200"/>
          </a:xfrm>
          <a:prstGeom prst="rect">
            <a:avLst/>
          </a:prstGeom>
          <a:noFill/>
          <a:ln/>
        </p:spPr>
        <p:txBody>
          <a:bodyPr wrap="square" lIns="0" tIns="0" rIns="0" bIns="0" rtlCol="0" anchor="t"/>
          <a:lstStyle/>
          <a:p>
            <a:pPr marL="0" indent="0">
              <a:buNone/>
            </a:pPr>
            <a:r>
              <a:rPr lang="en-US" sz="1150" dirty="0">
                <a:solidFill>
                  <a:srgbClr val="3A4552"/>
                </a:solidFill>
              </a:rPr>
              <a:t>Compare the trigger list against all constraints active in the current run. Only the matches are evaluated for PCLR bid capping.</a:t>
            </a:r>
            <a:endParaRPr lang="en-US" sz="1150" dirty="0"/>
          </a:p>
        </p:txBody>
      </p:sp>
      <p:sp>
        <p:nvSpPr>
          <p:cNvPr id="18" name="Shape 15"/>
          <p:cNvSpPr/>
          <p:nvPr/>
        </p:nvSpPr>
        <p:spPr>
          <a:xfrm>
            <a:off x="7845552" y="2834640"/>
            <a:ext cx="182880" cy="384048"/>
          </a:xfrm>
          <a:prstGeom prst="rightArrow">
            <a:avLst/>
          </a:prstGeom>
          <a:solidFill>
            <a:srgbClr val="F2C230"/>
          </a:solidFill>
          <a:ln w="12700">
            <a:solidFill>
              <a:srgbClr val="F2C230"/>
            </a:solidFill>
            <a:prstDash val="solid"/>
          </a:ln>
        </p:spPr>
        <p:txBody>
          <a:bodyPr/>
          <a:lstStyle/>
          <a:p>
            <a:endParaRPr lang="en-US"/>
          </a:p>
        </p:txBody>
      </p:sp>
      <p:sp>
        <p:nvSpPr>
          <p:cNvPr id="19" name="Shape 16"/>
          <p:cNvSpPr/>
          <p:nvPr/>
        </p:nvSpPr>
        <p:spPr>
          <a:xfrm>
            <a:off x="8046720" y="1783080"/>
            <a:ext cx="3520440" cy="2514600"/>
          </a:xfrm>
          <a:prstGeom prst="rect">
            <a:avLst/>
          </a:prstGeom>
          <a:solidFill>
            <a:srgbClr val="0E2A47"/>
          </a:solidFill>
          <a:ln w="9525">
            <a:solidFill>
              <a:srgbClr val="0E2A47"/>
            </a:solidFill>
            <a:prstDash val="solid"/>
          </a:ln>
        </p:spPr>
        <p:txBody>
          <a:bodyPr/>
          <a:lstStyle/>
          <a:p>
            <a:endParaRPr lang="en-US"/>
          </a:p>
        </p:txBody>
      </p:sp>
      <p:sp>
        <p:nvSpPr>
          <p:cNvPr id="20" name="Shape 17"/>
          <p:cNvSpPr/>
          <p:nvPr/>
        </p:nvSpPr>
        <p:spPr>
          <a:xfrm>
            <a:off x="8211312" y="1920240"/>
            <a:ext cx="457200" cy="457200"/>
          </a:xfrm>
          <a:prstGeom prst="ellipse">
            <a:avLst/>
          </a:prstGeom>
          <a:solidFill>
            <a:srgbClr val="F2C230"/>
          </a:solidFill>
          <a:ln w="12700">
            <a:solidFill>
              <a:srgbClr val="F2C230"/>
            </a:solidFill>
            <a:prstDash val="solid"/>
          </a:ln>
        </p:spPr>
        <p:txBody>
          <a:bodyPr/>
          <a:lstStyle/>
          <a:p>
            <a:endParaRPr lang="en-US"/>
          </a:p>
        </p:txBody>
      </p:sp>
      <p:sp>
        <p:nvSpPr>
          <p:cNvPr id="21" name="Text 18"/>
          <p:cNvSpPr txBox="1"/>
          <p:nvPr/>
        </p:nvSpPr>
        <p:spPr>
          <a:xfrm>
            <a:off x="8211312" y="1920240"/>
            <a:ext cx="457200" cy="457200"/>
          </a:xfrm>
          <a:prstGeom prst="rect">
            <a:avLst/>
          </a:prstGeom>
          <a:noFill/>
          <a:ln/>
        </p:spPr>
        <p:txBody>
          <a:bodyPr wrap="square" lIns="0" tIns="0" rIns="0" bIns="0" rtlCol="0" anchor="ctr"/>
          <a:lstStyle/>
          <a:p>
            <a:pPr marL="0" indent="0" algn="ctr">
              <a:buNone/>
            </a:pPr>
            <a:r>
              <a:rPr lang="en-US" sz="1600" b="1" dirty="0">
                <a:solidFill>
                  <a:srgbClr val="0E2A47"/>
                </a:solidFill>
              </a:rPr>
              <a:t>3</a:t>
            </a:r>
            <a:endParaRPr lang="en-US" sz="1600" dirty="0"/>
          </a:p>
        </p:txBody>
      </p:sp>
      <p:sp>
        <p:nvSpPr>
          <p:cNvPr id="22" name="Text 19"/>
          <p:cNvSpPr txBox="1"/>
          <p:nvPr/>
        </p:nvSpPr>
        <p:spPr>
          <a:xfrm>
            <a:off x="8778240" y="1920240"/>
            <a:ext cx="2651760" cy="274320"/>
          </a:xfrm>
          <a:prstGeom prst="rect">
            <a:avLst/>
          </a:prstGeom>
          <a:noFill/>
          <a:ln/>
        </p:spPr>
        <p:txBody>
          <a:bodyPr wrap="square" lIns="0" tIns="0" rIns="0" bIns="0" rtlCol="0" anchor="ctr"/>
          <a:lstStyle/>
          <a:p>
            <a:pPr marL="0" indent="0">
              <a:buNone/>
            </a:pPr>
            <a:r>
              <a:rPr lang="en-US" sz="1050" b="1" kern="0" spc="100" dirty="0">
                <a:solidFill>
                  <a:srgbClr val="F2C230"/>
                </a:solidFill>
              </a:rPr>
              <a:t>SCED Step 2 · bid capped</a:t>
            </a:r>
            <a:endParaRPr lang="en-US" sz="1050" dirty="0"/>
          </a:p>
        </p:txBody>
      </p:sp>
      <p:sp>
        <p:nvSpPr>
          <p:cNvPr id="23" name="Text 20"/>
          <p:cNvSpPr txBox="1"/>
          <p:nvPr/>
        </p:nvSpPr>
        <p:spPr>
          <a:xfrm>
            <a:off x="8778240" y="2176272"/>
            <a:ext cx="2651760" cy="320040"/>
          </a:xfrm>
          <a:prstGeom prst="rect">
            <a:avLst/>
          </a:prstGeom>
          <a:noFill/>
          <a:ln/>
        </p:spPr>
        <p:txBody>
          <a:bodyPr wrap="square" lIns="0" tIns="0" rIns="0" bIns="0" rtlCol="0" anchor="ctr"/>
          <a:lstStyle/>
          <a:p>
            <a:pPr marL="0" indent="0">
              <a:buNone/>
            </a:pPr>
            <a:r>
              <a:rPr lang="en-US" sz="1500" b="1" dirty="0">
                <a:solidFill>
                  <a:srgbClr val="FFFFFF"/>
                </a:solidFill>
              </a:rPr>
              <a:t>Cap</a:t>
            </a:r>
            <a:endParaRPr lang="en-US" sz="1500" dirty="0"/>
          </a:p>
        </p:txBody>
      </p:sp>
      <p:sp>
        <p:nvSpPr>
          <p:cNvPr id="24" name="Text 21"/>
          <p:cNvSpPr txBox="1"/>
          <p:nvPr/>
        </p:nvSpPr>
        <p:spPr>
          <a:xfrm>
            <a:off x="8211312" y="2606040"/>
            <a:ext cx="3200400" cy="1600200"/>
          </a:xfrm>
          <a:prstGeom prst="rect">
            <a:avLst/>
          </a:prstGeom>
          <a:noFill/>
          <a:ln/>
        </p:spPr>
        <p:txBody>
          <a:bodyPr wrap="square" lIns="0" tIns="0" rIns="0" bIns="0" rtlCol="0" anchor="t"/>
          <a:lstStyle/>
          <a:p>
            <a:pPr marL="0" indent="0">
              <a:buNone/>
            </a:pPr>
            <a:r>
              <a:rPr lang="en-US" sz="1150" dirty="0">
                <a:solidFill>
                  <a:srgbClr val="BFD8F0"/>
                </a:solidFill>
              </a:rPr>
              <a:t>For each PCLR with a shift factor ≤ −0.02 on a matched constraint, cap its energy bid curve at the ABC before Step 2 executes. No standard market mitigation applies to energy bid curves.</a:t>
            </a:r>
            <a:endParaRPr lang="en-US" sz="1150" dirty="0"/>
          </a:p>
        </p:txBody>
      </p:sp>
      <p:sp>
        <p:nvSpPr>
          <p:cNvPr id="25" name="Shape 22"/>
          <p:cNvSpPr/>
          <p:nvPr/>
        </p:nvSpPr>
        <p:spPr>
          <a:xfrm>
            <a:off x="548640" y="4480560"/>
            <a:ext cx="11091672" cy="960120"/>
          </a:xfrm>
          <a:prstGeom prst="rect">
            <a:avLst/>
          </a:prstGeom>
          <a:solidFill>
            <a:srgbClr val="F6F7F9"/>
          </a:solidFill>
          <a:ln w="12700">
            <a:solidFill>
              <a:srgbClr val="E8EDF3"/>
            </a:solidFill>
            <a:prstDash val="solid"/>
          </a:ln>
        </p:spPr>
        <p:txBody>
          <a:bodyPr/>
          <a:lstStyle/>
          <a:p>
            <a:endParaRPr lang="en-US"/>
          </a:p>
        </p:txBody>
      </p:sp>
      <p:sp>
        <p:nvSpPr>
          <p:cNvPr id="26" name="Text 23"/>
          <p:cNvSpPr txBox="1"/>
          <p:nvPr/>
        </p:nvSpPr>
        <p:spPr>
          <a:xfrm>
            <a:off x="731520" y="4553712"/>
            <a:ext cx="3657600" cy="237744"/>
          </a:xfrm>
          <a:prstGeom prst="rect">
            <a:avLst/>
          </a:prstGeom>
          <a:noFill/>
          <a:ln/>
        </p:spPr>
        <p:txBody>
          <a:bodyPr wrap="square" lIns="0" tIns="0" rIns="0" bIns="0" rtlCol="0" anchor="ctr"/>
          <a:lstStyle/>
          <a:p>
            <a:pPr marL="0" indent="0">
              <a:buNone/>
            </a:pPr>
            <a:r>
              <a:rPr lang="en-US" sz="1000" b="1" kern="0" spc="150" dirty="0">
                <a:solidFill>
                  <a:srgbClr val="6A7480"/>
                </a:solidFill>
              </a:rPr>
              <a:t>ADJUSTED BID CAP FORMULA</a:t>
            </a:r>
            <a:endParaRPr lang="en-US" sz="1000" dirty="0"/>
          </a:p>
        </p:txBody>
      </p:sp>
      <p:sp>
        <p:nvSpPr>
          <p:cNvPr id="27" name="Text 24"/>
          <p:cNvSpPr txBox="1"/>
          <p:nvPr/>
        </p:nvSpPr>
        <p:spPr>
          <a:xfrm>
            <a:off x="731520" y="4800600"/>
            <a:ext cx="10698480" cy="548640"/>
          </a:xfrm>
          <a:prstGeom prst="rect">
            <a:avLst/>
          </a:prstGeom>
          <a:noFill/>
          <a:ln/>
        </p:spPr>
        <p:txBody>
          <a:bodyPr wrap="square" lIns="0" tIns="0" rIns="0" bIns="0" rtlCol="0" anchor="ctr"/>
          <a:lstStyle/>
          <a:p>
            <a:pPr marL="0" indent="0">
              <a:buNone/>
            </a:pPr>
            <a:r>
              <a:rPr lang="en-US" sz="1700" b="1" dirty="0">
                <a:solidFill>
                  <a:srgbClr val="0E2A47"/>
                </a:solidFill>
              </a:rPr>
              <a:t>ABC  =  Step 1 System Lambda  −  max( MaxShadowPrice × ShiftFactor )  −  $0.01/MWh</a:t>
            </a:r>
            <a:endParaRPr lang="en-US" sz="1700" dirty="0"/>
          </a:p>
        </p:txBody>
      </p:sp>
      <p:sp>
        <p:nvSpPr>
          <p:cNvPr id="28" name="Text 25"/>
          <p:cNvSpPr txBox="1"/>
          <p:nvPr/>
        </p:nvSpPr>
        <p:spPr>
          <a:xfrm>
            <a:off x="548640" y="5532120"/>
            <a:ext cx="11091672" cy="502920"/>
          </a:xfrm>
          <a:prstGeom prst="rect">
            <a:avLst/>
          </a:prstGeom>
          <a:noFill/>
          <a:ln/>
        </p:spPr>
        <p:txBody>
          <a:bodyPr wrap="square" lIns="0" tIns="0" rIns="0" bIns="0" rtlCol="0" anchor="t"/>
          <a:lstStyle/>
          <a:p>
            <a:pPr marL="0" indent="0">
              <a:buNone/>
            </a:pPr>
            <a:r>
              <a:rPr lang="en-US" sz="1100" dirty="0">
                <a:solidFill>
                  <a:srgbClr val="3A4552"/>
                </a:solidFill>
              </a:rPr>
              <a:t>Applied only where the PCLR shift factor is ≤ −0.02  ·  constraint must appear in the prior-run trigger list  ·  shift factor is negative for a load that relieves the constraint, so the second term adds to lambda</a:t>
            </a:r>
            <a:endParaRPr lang="en-US" sz="1100" dirty="0"/>
          </a:p>
        </p:txBody>
      </p:sp>
      <p:sp>
        <p:nvSpPr>
          <p:cNvPr id="29" name="Text 26"/>
          <p:cNvSpPr txBox="1"/>
          <p:nvPr/>
        </p:nvSpPr>
        <p:spPr>
          <a:xfrm>
            <a:off x="548640" y="6144768"/>
            <a:ext cx="10515600" cy="256032"/>
          </a:xfrm>
          <a:prstGeom prst="rect">
            <a:avLst/>
          </a:prstGeom>
          <a:noFill/>
          <a:ln/>
        </p:spPr>
        <p:txBody>
          <a:bodyPr wrap="square" lIns="0" tIns="0" rIns="0" bIns="0" rtlCol="0" anchor="ctr"/>
          <a:lstStyle/>
          <a:p>
            <a:pPr marL="0" indent="0">
              <a:buNone/>
            </a:pPr>
            <a:r>
              <a:rPr lang="en-US" sz="950" i="1" dirty="0">
                <a:solidFill>
                  <a:srgbClr val="6A7480"/>
                </a:solidFill>
              </a:rPr>
              <a:t>Source: ERCOT Batch Study Workshop #7, April 9, 2026, slide 13, Provisional CLR dynamic bid capping process; Nodal Protocols Section 4.4.9.4.4 (proposed).</a:t>
            </a:r>
            <a:endParaRPr lang="en-US" sz="950" dirty="0"/>
          </a:p>
        </p:txBody>
      </p:sp>
      <p:sp>
        <p:nvSpPr>
          <p:cNvPr id="4" name="Slide Number Placeholder 0"/>
          <p:cNvSpPr>
            <a:spLocks noGrp="1"/>
          </p:cNvSpPr>
          <p:nvPr>
            <p:ph type="sldNum" sz="quarter" idx="4294967295"/>
          </p:nvPr>
        </p:nvSpPr>
        <p:spPr>
          <a:xfrm>
            <a:off x="11338560" y="644652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rgbClr val="6A7480"/>
                </a:solidFill>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237744"/>
            <a:ext cx="8229600" cy="274320"/>
          </a:xfrm>
          <a:prstGeom prst="rect">
            <a:avLst/>
          </a:prstGeom>
          <a:noFill/>
          <a:ln/>
        </p:spPr>
        <p:txBody>
          <a:bodyPr wrap="square" lIns="0" tIns="0" rIns="0" bIns="0" rtlCol="0"/>
          <a:lstStyle/>
          <a:p>
            <a:pPr marL="0" indent="0">
              <a:buNone/>
            </a:pPr>
            <a:r>
              <a:rPr lang="en-US" sz="1100" b="1" kern="0" spc="200" dirty="0">
                <a:solidFill>
                  <a:srgbClr val="F2C230"/>
                </a:solidFill>
              </a:rPr>
              <a:t>PART 02 · WHAT THE FORMULA IMPLIES</a:t>
            </a:r>
            <a:endParaRPr lang="en-US" sz="1100" dirty="0"/>
          </a:p>
        </p:txBody>
      </p:sp>
      <p:sp>
        <p:nvSpPr>
          <p:cNvPr id="3" name="Text 1"/>
          <p:cNvSpPr>
            <a:spLocks noGrp="1"/>
          </p:cNvSpPr>
          <p:nvPr>
            <p:ph type="title" idx="102" hasCustomPrompt="1"/>
          </p:nvPr>
        </p:nvSpPr>
        <p:spPr>
          <a:xfrm>
            <a:off x="548640" y="530352"/>
            <a:ext cx="10241280" cy="777240"/>
          </a:xfrm>
          <a:prstGeom prst="rect">
            <a:avLst/>
          </a:prstGeom>
          <a:noFill/>
          <a:ln/>
        </p:spPr>
        <p:txBody>
          <a:bodyPr wrap="square" lIns="0" tIns="0" rIns="0" bIns="0" rtlCol="0" anchor="t"/>
          <a:lstStyle/>
          <a:p>
            <a:pPr marL="0" indent="0" algn="l">
              <a:buNone/>
            </a:pPr>
            <a:r>
              <a:rPr lang="en-US" sz="2600" b="1" dirty="0">
                <a:solidFill>
                  <a:srgbClr val="FFFFFF"/>
                </a:solidFill>
              </a:rPr>
              <a:t>The cap is a property of the location and the hour, not of the load</a:t>
            </a:r>
            <a:endParaRPr lang="en-US" sz="2600" dirty="0"/>
          </a:p>
        </p:txBody>
      </p:sp>
      <p:sp>
        <p:nvSpPr>
          <p:cNvPr id="5" name="Text 2"/>
          <p:cNvSpPr txBox="1"/>
          <p:nvPr/>
        </p:nvSpPr>
        <p:spPr>
          <a:xfrm>
            <a:off x="548640" y="1783080"/>
            <a:ext cx="5486400" cy="256032"/>
          </a:xfrm>
          <a:prstGeom prst="rect">
            <a:avLst/>
          </a:prstGeom>
          <a:noFill/>
          <a:ln/>
        </p:spPr>
        <p:txBody>
          <a:bodyPr wrap="square" lIns="0" tIns="0" rIns="0" bIns="0" rtlCol="0" anchor="ctr"/>
          <a:lstStyle/>
          <a:p>
            <a:pPr marL="0" indent="0">
              <a:buNone/>
            </a:pPr>
            <a:r>
              <a:rPr lang="en-US" sz="1050" b="1" kern="0" spc="150" dirty="0">
                <a:solidFill>
                  <a:srgbClr val="6A7480"/>
                </a:solidFill>
              </a:rPr>
              <a:t>THREE CONSEQUENCES FOR A DEVELOPER</a:t>
            </a:r>
            <a:endParaRPr lang="en-US" sz="1050" dirty="0"/>
          </a:p>
        </p:txBody>
      </p:sp>
      <p:sp>
        <p:nvSpPr>
          <p:cNvPr id="6" name="Shape 3"/>
          <p:cNvSpPr/>
          <p:nvPr/>
        </p:nvSpPr>
        <p:spPr>
          <a:xfrm>
            <a:off x="548640" y="2103120"/>
            <a:ext cx="5760720" cy="1143000"/>
          </a:xfrm>
          <a:prstGeom prst="rect">
            <a:avLst/>
          </a:prstGeom>
          <a:solidFill>
            <a:srgbClr val="FCFCFA"/>
          </a:solidFill>
          <a:ln w="9525">
            <a:solidFill>
              <a:srgbClr val="E8EDF3"/>
            </a:solidFill>
            <a:prstDash val="solid"/>
          </a:ln>
        </p:spPr>
        <p:txBody>
          <a:bodyPr/>
          <a:lstStyle/>
          <a:p>
            <a:endParaRPr lang="en-US"/>
          </a:p>
        </p:txBody>
      </p:sp>
      <p:sp>
        <p:nvSpPr>
          <p:cNvPr id="7" name="Shape 4"/>
          <p:cNvSpPr/>
          <p:nvPr/>
        </p:nvSpPr>
        <p:spPr>
          <a:xfrm>
            <a:off x="694944" y="2249424"/>
            <a:ext cx="420624" cy="420624"/>
          </a:xfrm>
          <a:prstGeom prst="ellipse">
            <a:avLst/>
          </a:prstGeom>
          <a:solidFill>
            <a:srgbClr val="1F4E8C"/>
          </a:solidFill>
          <a:ln w="12700">
            <a:solidFill>
              <a:srgbClr val="1F4E8C"/>
            </a:solidFill>
            <a:prstDash val="solid"/>
          </a:ln>
        </p:spPr>
        <p:txBody>
          <a:bodyPr/>
          <a:lstStyle/>
          <a:p>
            <a:endParaRPr lang="en-US"/>
          </a:p>
        </p:txBody>
      </p:sp>
      <p:sp>
        <p:nvSpPr>
          <p:cNvPr id="8" name="Text 5"/>
          <p:cNvSpPr txBox="1"/>
          <p:nvPr/>
        </p:nvSpPr>
        <p:spPr>
          <a:xfrm>
            <a:off x="694944" y="2249424"/>
            <a:ext cx="420624" cy="420624"/>
          </a:xfrm>
          <a:prstGeom prst="rect">
            <a:avLst/>
          </a:prstGeom>
          <a:noFill/>
          <a:ln/>
        </p:spPr>
        <p:txBody>
          <a:bodyPr wrap="square" lIns="0" tIns="0" rIns="0" bIns="0" rtlCol="0" anchor="ctr"/>
          <a:lstStyle/>
          <a:p>
            <a:pPr marL="0" indent="0" algn="ctr">
              <a:buNone/>
            </a:pPr>
            <a:r>
              <a:rPr lang="en-US" sz="1500" b="1" dirty="0">
                <a:solidFill>
                  <a:srgbClr val="FFFFFF"/>
                </a:solidFill>
              </a:rPr>
              <a:t>1</a:t>
            </a:r>
            <a:endParaRPr lang="en-US" sz="1500" dirty="0"/>
          </a:p>
        </p:txBody>
      </p:sp>
      <p:sp>
        <p:nvSpPr>
          <p:cNvPr id="9" name="Text 6"/>
          <p:cNvSpPr txBox="1"/>
          <p:nvPr/>
        </p:nvSpPr>
        <p:spPr>
          <a:xfrm>
            <a:off x="1261872" y="2212848"/>
            <a:ext cx="4892040" cy="310896"/>
          </a:xfrm>
          <a:prstGeom prst="rect">
            <a:avLst/>
          </a:prstGeom>
          <a:noFill/>
          <a:ln/>
        </p:spPr>
        <p:txBody>
          <a:bodyPr wrap="square" lIns="0" tIns="0" rIns="0" bIns="0" rtlCol="0" anchor="ctr"/>
          <a:lstStyle/>
          <a:p>
            <a:pPr marL="0" indent="0">
              <a:buNone/>
            </a:pPr>
            <a:r>
              <a:rPr lang="en-US" sz="1250" b="1" dirty="0">
                <a:solidFill>
                  <a:srgbClr val="0E2A47"/>
                </a:solidFill>
              </a:rPr>
              <a:t>Location-specific</a:t>
            </a:r>
            <a:endParaRPr lang="en-US" sz="1250" dirty="0"/>
          </a:p>
        </p:txBody>
      </p:sp>
      <p:sp>
        <p:nvSpPr>
          <p:cNvPr id="10" name="Text 7"/>
          <p:cNvSpPr txBox="1"/>
          <p:nvPr/>
        </p:nvSpPr>
        <p:spPr>
          <a:xfrm>
            <a:off x="1261872" y="2532888"/>
            <a:ext cx="4892040" cy="640080"/>
          </a:xfrm>
          <a:prstGeom prst="rect">
            <a:avLst/>
          </a:prstGeom>
          <a:noFill/>
          <a:ln/>
        </p:spPr>
        <p:txBody>
          <a:bodyPr wrap="square" lIns="0" tIns="0" rIns="0" bIns="0" rtlCol="0" anchor="t"/>
          <a:lstStyle/>
          <a:p>
            <a:pPr marL="0" indent="0">
              <a:buNone/>
            </a:pPr>
            <a:r>
              <a:rPr lang="en-US" sz="1150" dirty="0">
                <a:solidFill>
                  <a:srgbClr val="3A4552"/>
                </a:solidFill>
              </a:rPr>
              <a:t>The cap depends on the PCLR's shift factor on each triggered constraint. Two loads of the same size at different buses get different caps and different curtailment.</a:t>
            </a:r>
            <a:endParaRPr lang="en-US" sz="1150" dirty="0"/>
          </a:p>
        </p:txBody>
      </p:sp>
      <p:sp>
        <p:nvSpPr>
          <p:cNvPr id="11" name="Shape 8"/>
          <p:cNvSpPr/>
          <p:nvPr/>
        </p:nvSpPr>
        <p:spPr>
          <a:xfrm>
            <a:off x="548640" y="3364992"/>
            <a:ext cx="5760720" cy="1143000"/>
          </a:xfrm>
          <a:prstGeom prst="rect">
            <a:avLst/>
          </a:prstGeom>
          <a:solidFill>
            <a:srgbClr val="FCFCFA"/>
          </a:solidFill>
          <a:ln w="9525">
            <a:solidFill>
              <a:srgbClr val="E8EDF3"/>
            </a:solidFill>
            <a:prstDash val="solid"/>
          </a:ln>
        </p:spPr>
        <p:txBody>
          <a:bodyPr/>
          <a:lstStyle/>
          <a:p>
            <a:endParaRPr lang="en-US"/>
          </a:p>
        </p:txBody>
      </p:sp>
      <p:sp>
        <p:nvSpPr>
          <p:cNvPr id="12" name="Shape 9"/>
          <p:cNvSpPr/>
          <p:nvPr/>
        </p:nvSpPr>
        <p:spPr>
          <a:xfrm>
            <a:off x="694944" y="3511296"/>
            <a:ext cx="420624" cy="420624"/>
          </a:xfrm>
          <a:prstGeom prst="ellipse">
            <a:avLst/>
          </a:prstGeom>
          <a:solidFill>
            <a:srgbClr val="1F4E8C"/>
          </a:solidFill>
          <a:ln w="12700">
            <a:solidFill>
              <a:srgbClr val="1F4E8C"/>
            </a:solidFill>
            <a:prstDash val="solid"/>
          </a:ln>
        </p:spPr>
        <p:txBody>
          <a:bodyPr/>
          <a:lstStyle/>
          <a:p>
            <a:endParaRPr lang="en-US"/>
          </a:p>
        </p:txBody>
      </p:sp>
      <p:sp>
        <p:nvSpPr>
          <p:cNvPr id="13" name="Text 10"/>
          <p:cNvSpPr txBox="1"/>
          <p:nvPr/>
        </p:nvSpPr>
        <p:spPr>
          <a:xfrm>
            <a:off x="694944" y="3511296"/>
            <a:ext cx="420624" cy="420624"/>
          </a:xfrm>
          <a:prstGeom prst="rect">
            <a:avLst/>
          </a:prstGeom>
          <a:noFill/>
          <a:ln/>
        </p:spPr>
        <p:txBody>
          <a:bodyPr wrap="square" lIns="0" tIns="0" rIns="0" bIns="0" rtlCol="0" anchor="ctr"/>
          <a:lstStyle/>
          <a:p>
            <a:pPr marL="0" indent="0" algn="ctr">
              <a:buNone/>
            </a:pPr>
            <a:r>
              <a:rPr lang="en-US" sz="1500" b="1" dirty="0">
                <a:solidFill>
                  <a:srgbClr val="FFFFFF"/>
                </a:solidFill>
              </a:rPr>
              <a:t>2</a:t>
            </a:r>
            <a:endParaRPr lang="en-US" sz="1500" dirty="0"/>
          </a:p>
        </p:txBody>
      </p:sp>
      <p:sp>
        <p:nvSpPr>
          <p:cNvPr id="14" name="Text 11"/>
          <p:cNvSpPr txBox="1"/>
          <p:nvPr/>
        </p:nvSpPr>
        <p:spPr>
          <a:xfrm>
            <a:off x="1261872" y="3474720"/>
            <a:ext cx="4892040" cy="310896"/>
          </a:xfrm>
          <a:prstGeom prst="rect">
            <a:avLst/>
          </a:prstGeom>
          <a:noFill/>
          <a:ln/>
        </p:spPr>
        <p:txBody>
          <a:bodyPr wrap="square" lIns="0" tIns="0" rIns="0" bIns="0" rtlCol="0" anchor="ctr"/>
          <a:lstStyle/>
          <a:p>
            <a:pPr marL="0" indent="0">
              <a:buNone/>
            </a:pPr>
            <a:r>
              <a:rPr lang="en-US" sz="1250" b="1" dirty="0">
                <a:solidFill>
                  <a:srgbClr val="0E2A47"/>
                </a:solidFill>
              </a:rPr>
              <a:t>Interval-specific</a:t>
            </a:r>
            <a:endParaRPr lang="en-US" sz="1250" dirty="0"/>
          </a:p>
        </p:txBody>
      </p:sp>
      <p:sp>
        <p:nvSpPr>
          <p:cNvPr id="15" name="Text 12"/>
          <p:cNvSpPr txBox="1"/>
          <p:nvPr/>
        </p:nvSpPr>
        <p:spPr>
          <a:xfrm>
            <a:off x="1261872" y="3794760"/>
            <a:ext cx="4892040" cy="640080"/>
          </a:xfrm>
          <a:prstGeom prst="rect">
            <a:avLst/>
          </a:prstGeom>
          <a:noFill/>
          <a:ln/>
        </p:spPr>
        <p:txBody>
          <a:bodyPr wrap="square" lIns="0" tIns="0" rIns="0" bIns="0" rtlCol="0" anchor="t"/>
          <a:lstStyle/>
          <a:p>
            <a:pPr marL="0" indent="0">
              <a:buNone/>
            </a:pPr>
            <a:r>
              <a:rPr lang="en-US" sz="1150" dirty="0">
                <a:solidFill>
                  <a:srgbClr val="3A4552"/>
                </a:solidFill>
              </a:rPr>
              <a:t>The trigger list is rebuilt after every SCED run and the system lambda changes every interval. The cap is a time series, not a number.</a:t>
            </a:r>
            <a:endParaRPr lang="en-US" sz="1150" dirty="0"/>
          </a:p>
        </p:txBody>
      </p:sp>
      <p:sp>
        <p:nvSpPr>
          <p:cNvPr id="16" name="Shape 13"/>
          <p:cNvSpPr/>
          <p:nvPr/>
        </p:nvSpPr>
        <p:spPr>
          <a:xfrm>
            <a:off x="548640" y="4626864"/>
            <a:ext cx="5760720" cy="1143000"/>
          </a:xfrm>
          <a:prstGeom prst="rect">
            <a:avLst/>
          </a:prstGeom>
          <a:solidFill>
            <a:srgbClr val="FCFCFA"/>
          </a:solidFill>
          <a:ln w="9525">
            <a:solidFill>
              <a:srgbClr val="E8EDF3"/>
            </a:solidFill>
            <a:prstDash val="solid"/>
          </a:ln>
        </p:spPr>
        <p:txBody>
          <a:bodyPr/>
          <a:lstStyle/>
          <a:p>
            <a:endParaRPr lang="en-US"/>
          </a:p>
        </p:txBody>
      </p:sp>
      <p:sp>
        <p:nvSpPr>
          <p:cNvPr id="17" name="Shape 14"/>
          <p:cNvSpPr/>
          <p:nvPr/>
        </p:nvSpPr>
        <p:spPr>
          <a:xfrm>
            <a:off x="694944" y="4773168"/>
            <a:ext cx="420624" cy="420624"/>
          </a:xfrm>
          <a:prstGeom prst="ellipse">
            <a:avLst/>
          </a:prstGeom>
          <a:solidFill>
            <a:srgbClr val="1F4E8C"/>
          </a:solidFill>
          <a:ln w="12700">
            <a:solidFill>
              <a:srgbClr val="1F4E8C"/>
            </a:solidFill>
            <a:prstDash val="solid"/>
          </a:ln>
        </p:spPr>
        <p:txBody>
          <a:bodyPr/>
          <a:lstStyle/>
          <a:p>
            <a:endParaRPr lang="en-US"/>
          </a:p>
        </p:txBody>
      </p:sp>
      <p:sp>
        <p:nvSpPr>
          <p:cNvPr id="18" name="Text 15"/>
          <p:cNvSpPr txBox="1"/>
          <p:nvPr/>
        </p:nvSpPr>
        <p:spPr>
          <a:xfrm>
            <a:off x="694944" y="4773168"/>
            <a:ext cx="420624" cy="420624"/>
          </a:xfrm>
          <a:prstGeom prst="rect">
            <a:avLst/>
          </a:prstGeom>
          <a:noFill/>
          <a:ln/>
        </p:spPr>
        <p:txBody>
          <a:bodyPr wrap="square" lIns="0" tIns="0" rIns="0" bIns="0" rtlCol="0" anchor="ctr"/>
          <a:lstStyle/>
          <a:p>
            <a:pPr marL="0" indent="0" algn="ctr">
              <a:buNone/>
            </a:pPr>
            <a:r>
              <a:rPr lang="en-US" sz="1500" b="1" dirty="0">
                <a:solidFill>
                  <a:srgbClr val="FFFFFF"/>
                </a:solidFill>
              </a:rPr>
              <a:t>3</a:t>
            </a:r>
            <a:endParaRPr lang="en-US" sz="1500" dirty="0"/>
          </a:p>
        </p:txBody>
      </p:sp>
      <p:sp>
        <p:nvSpPr>
          <p:cNvPr id="19" name="Text 16"/>
          <p:cNvSpPr txBox="1"/>
          <p:nvPr/>
        </p:nvSpPr>
        <p:spPr>
          <a:xfrm>
            <a:off x="1261872" y="4736592"/>
            <a:ext cx="4892040" cy="310896"/>
          </a:xfrm>
          <a:prstGeom prst="rect">
            <a:avLst/>
          </a:prstGeom>
          <a:noFill/>
          <a:ln/>
        </p:spPr>
        <p:txBody>
          <a:bodyPr wrap="square" lIns="0" tIns="0" rIns="0" bIns="0" rtlCol="0" anchor="ctr"/>
          <a:lstStyle/>
          <a:p>
            <a:pPr marL="0" indent="0">
              <a:buNone/>
            </a:pPr>
            <a:r>
              <a:rPr lang="en-US" sz="1250" b="1" dirty="0">
                <a:solidFill>
                  <a:srgbClr val="0E2A47"/>
                </a:solidFill>
              </a:rPr>
              <a:t>Neighbor-dependent</a:t>
            </a:r>
            <a:endParaRPr lang="en-US" sz="1250" dirty="0"/>
          </a:p>
        </p:txBody>
      </p:sp>
      <p:sp>
        <p:nvSpPr>
          <p:cNvPr id="20" name="Text 17"/>
          <p:cNvSpPr txBox="1"/>
          <p:nvPr/>
        </p:nvSpPr>
        <p:spPr>
          <a:xfrm>
            <a:off x="1261872" y="5056632"/>
            <a:ext cx="4892040" cy="640080"/>
          </a:xfrm>
          <a:prstGeom prst="rect">
            <a:avLst/>
          </a:prstGeom>
          <a:noFill/>
          <a:ln/>
        </p:spPr>
        <p:txBody>
          <a:bodyPr wrap="square" lIns="0" tIns="0" rIns="0" bIns="0" rtlCol="0" anchor="t"/>
          <a:lstStyle/>
          <a:p>
            <a:pPr marL="0" indent="0">
              <a:buNone/>
            </a:pPr>
            <a:r>
              <a:rPr lang="en-US" sz="1150" dirty="0">
                <a:solidFill>
                  <a:srgbClr val="3A4552"/>
                </a:solidFill>
              </a:rPr>
              <a:t>Which constraints bind, and how hard, depends on every other PCLR, generator and storage resource on the same constraint. One load's cap moves when its neighbors energize.</a:t>
            </a:r>
            <a:endParaRPr lang="en-US" sz="1150" dirty="0"/>
          </a:p>
        </p:txBody>
      </p:sp>
      <p:sp>
        <p:nvSpPr>
          <p:cNvPr id="26" name="Text 22"/>
          <p:cNvSpPr txBox="1"/>
          <p:nvPr/>
        </p:nvSpPr>
        <p:spPr>
          <a:xfrm>
            <a:off x="548640" y="6144768"/>
            <a:ext cx="10515600" cy="256032"/>
          </a:xfrm>
          <a:prstGeom prst="rect">
            <a:avLst/>
          </a:prstGeom>
          <a:noFill/>
          <a:ln/>
        </p:spPr>
        <p:txBody>
          <a:bodyPr wrap="square" lIns="0" tIns="0" rIns="0" bIns="0" rtlCol="0" anchor="ctr"/>
          <a:lstStyle/>
          <a:p>
            <a:pPr marL="0" indent="0">
              <a:buNone/>
            </a:pPr>
            <a:r>
              <a:rPr lang="en-US" sz="950" i="1" dirty="0">
                <a:solidFill>
                  <a:srgbClr val="6A7480"/>
                </a:solidFill>
              </a:rPr>
              <a:t>Illustrative values chosen for arithmetic; the maximum shadow prices in use are ERCOT's published values by constraint type.</a:t>
            </a:r>
            <a:endParaRPr lang="en-US" sz="950" dirty="0"/>
          </a:p>
        </p:txBody>
      </p:sp>
      <p:sp>
        <p:nvSpPr>
          <p:cNvPr id="22" name="Slide Number Placeholder 0"/>
          <p:cNvSpPr>
            <a:spLocks noGrp="1"/>
          </p:cNvSpPr>
          <p:nvPr>
            <p:ph type="sldNum" sz="quarter" idx="4294967295"/>
          </p:nvPr>
        </p:nvSpPr>
        <p:spPr>
          <a:xfrm>
            <a:off x="11338560" y="644652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rgbClr val="6A7480"/>
                </a:solidFill>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237744"/>
            <a:ext cx="8229600" cy="274320"/>
          </a:xfrm>
          <a:prstGeom prst="rect">
            <a:avLst/>
          </a:prstGeom>
          <a:noFill/>
          <a:ln/>
        </p:spPr>
        <p:txBody>
          <a:bodyPr wrap="square" lIns="0" tIns="0" rIns="0" bIns="0" rtlCol="0"/>
          <a:lstStyle/>
          <a:p>
            <a:pPr marL="0" indent="0">
              <a:buNone/>
            </a:pPr>
            <a:r>
              <a:rPr lang="en-US" sz="1100" b="1" kern="0" spc="200" dirty="0">
                <a:solidFill>
                  <a:srgbClr val="F2C230"/>
                </a:solidFill>
              </a:rPr>
              <a:t>PART 02 · WHY THIS NEEDS A NODAL SIMULATION</a:t>
            </a:r>
            <a:endParaRPr lang="en-US" sz="1100" dirty="0"/>
          </a:p>
        </p:txBody>
      </p:sp>
      <p:sp>
        <p:nvSpPr>
          <p:cNvPr id="3" name="Text 1"/>
          <p:cNvSpPr>
            <a:spLocks noGrp="1"/>
          </p:cNvSpPr>
          <p:nvPr>
            <p:ph type="title" idx="102" hasCustomPrompt="1"/>
          </p:nvPr>
        </p:nvSpPr>
        <p:spPr>
          <a:xfrm>
            <a:off x="548640" y="530352"/>
            <a:ext cx="10241280" cy="777240"/>
          </a:xfrm>
          <a:prstGeom prst="rect">
            <a:avLst/>
          </a:prstGeom>
          <a:noFill/>
          <a:ln/>
        </p:spPr>
        <p:txBody>
          <a:bodyPr wrap="square" lIns="0" tIns="0" rIns="0" bIns="0" rtlCol="0" anchor="t"/>
          <a:lstStyle/>
          <a:p>
            <a:pPr marL="0" indent="0" algn="l">
              <a:buNone/>
            </a:pPr>
            <a:r>
              <a:rPr lang="en-US" sz="2600" b="1" dirty="0">
                <a:solidFill>
                  <a:srgbClr val="FFFFFF"/>
                </a:solidFill>
              </a:rPr>
              <a:t>None of the inputs to the cap are known until SCED has run</a:t>
            </a:r>
            <a:endParaRPr lang="en-US" sz="2600" dirty="0"/>
          </a:p>
        </p:txBody>
      </p:sp>
      <p:sp>
        <p:nvSpPr>
          <p:cNvPr id="5" name="Text 2"/>
          <p:cNvSpPr txBox="1"/>
          <p:nvPr/>
        </p:nvSpPr>
        <p:spPr>
          <a:xfrm>
            <a:off x="548640" y="1783080"/>
            <a:ext cx="6400800" cy="256032"/>
          </a:xfrm>
          <a:prstGeom prst="rect">
            <a:avLst/>
          </a:prstGeom>
          <a:noFill/>
          <a:ln/>
        </p:spPr>
        <p:txBody>
          <a:bodyPr wrap="square" lIns="0" tIns="0" rIns="0" bIns="0" rtlCol="0" anchor="ctr"/>
          <a:lstStyle/>
          <a:p>
            <a:pPr marL="0" indent="0">
              <a:buNone/>
            </a:pPr>
            <a:r>
              <a:rPr lang="en-US" sz="1050" b="1" kern="0" spc="150" dirty="0">
                <a:solidFill>
                  <a:srgbClr val="6A7480"/>
                </a:solidFill>
              </a:rPr>
              <a:t>INPUTS THE CAP NEEDS, AND WHERE THEY COME FROM</a:t>
            </a:r>
            <a:endParaRPr lang="en-US" sz="105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548640" y="2103120"/>
          <a:ext cx="6949440" cy="3032760"/>
        </p:xfrm>
        <a:graphic>
          <a:graphicData uri="http://schemas.openxmlformats.org/drawingml/2006/table">
            <a:tbl>
              <a:tblPr/>
              <a:tblGrid>
                <a:gridCol w="2468880">
                  <a:extLst>
                    <a:ext uri="{9D8B030D-6E8A-4147-A177-3AD203B41FA5}">
                      <a16:colId xmlns:a16="http://schemas.microsoft.com/office/drawing/2014/main" val="20000"/>
                    </a:ext>
                  </a:extLst>
                </a:gridCol>
                <a:gridCol w="265176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tblGrid>
              <a:tr h="347472">
                <a:tc>
                  <a:txBody>
                    <a:bodyPr/>
                    <a:lstStyle/>
                    <a:p>
                      <a:pPr marL="0" indent="0">
                        <a:buNone/>
                      </a:pPr>
                      <a:r>
                        <a:rPr lang="en-US" sz="1100" b="1" dirty="0">
                          <a:solidFill>
                            <a:srgbClr val="FFFFFF"/>
                          </a:solidFill>
                        </a:rPr>
                        <a:t>Input to the ABC</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1F4E8C"/>
                    </a:solidFill>
                  </a:tcPr>
                </a:tc>
                <a:tc>
                  <a:txBody>
                    <a:bodyPr/>
                    <a:lstStyle/>
                    <a:p>
                      <a:pPr marL="0" indent="0">
                        <a:buNone/>
                      </a:pPr>
                      <a:r>
                        <a:rPr lang="en-US" sz="1100" b="1" dirty="0">
                          <a:solidFill>
                            <a:srgbClr val="FFFFFF"/>
                          </a:solidFill>
                        </a:rPr>
                        <a:t>Where it comes from</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1F4E8C"/>
                    </a:solidFill>
                  </a:tcPr>
                </a:tc>
                <a:tc>
                  <a:txBody>
                    <a:bodyPr/>
                    <a:lstStyle/>
                    <a:p>
                      <a:pPr marL="0" indent="0">
                        <a:buNone/>
                      </a:pPr>
                      <a:r>
                        <a:rPr lang="en-US" sz="1100" b="1" dirty="0">
                          <a:solidFill>
                            <a:srgbClr val="FFFFFF"/>
                          </a:solidFill>
                        </a:rPr>
                        <a:t>Available to a developer today?</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1F4E8C"/>
                    </a:solidFill>
                  </a:tcPr>
                </a:tc>
                <a:extLst>
                  <a:ext uri="{0D108BD9-81ED-4DB2-BD59-A6C34878D82A}">
                    <a16:rowId xmlns:a16="http://schemas.microsoft.com/office/drawing/2014/main" val="10000"/>
                  </a:ext>
                </a:extLst>
              </a:tr>
              <a:tr h="548640">
                <a:tc>
                  <a:txBody>
                    <a:bodyPr/>
                    <a:lstStyle/>
                    <a:p>
                      <a:pPr marL="0" indent="0" algn="l">
                        <a:buNone/>
                      </a:pPr>
                      <a:r>
                        <a:rPr lang="en-US" sz="1100" dirty="0">
                          <a:solidFill>
                            <a:srgbClr val="3A4552"/>
                          </a:solidFill>
                        </a:rPr>
                        <a:t>Which constraints bind, and their shadow prices, every interval</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tc>
                  <a:txBody>
                    <a:bodyPr/>
                    <a:lstStyle/>
                    <a:p>
                      <a:pPr marL="0" indent="0" algn="l">
                        <a:buNone/>
                      </a:pPr>
                      <a:r>
                        <a:rPr lang="en-US" sz="1100" dirty="0">
                          <a:solidFill>
                            <a:srgbClr val="3A4552"/>
                          </a:solidFill>
                        </a:rPr>
                        <a:t>The SCED solution for the full ERCOT network with the study-year topology and fleet</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tc>
                  <a:txBody>
                    <a:bodyPr/>
                    <a:lstStyle/>
                    <a:p>
                      <a:pPr marL="0" indent="0" algn="l">
                        <a:buNone/>
                      </a:pPr>
                      <a:r>
                        <a:rPr lang="en-US" sz="1100" dirty="0">
                          <a:solidFill>
                            <a:srgbClr val="3A4552"/>
                          </a:solidFill>
                        </a:rPr>
                        <a:t>No; requires a nodal dispatch simulation</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48640">
                <a:tc>
                  <a:txBody>
                    <a:bodyPr/>
                    <a:lstStyle/>
                    <a:p>
                      <a:pPr marL="0" indent="0" algn="l">
                        <a:buNone/>
                      </a:pPr>
                      <a:r>
                        <a:rPr lang="en-US" sz="1100" dirty="0">
                          <a:solidFill>
                            <a:srgbClr val="3A4552"/>
                          </a:solidFill>
                        </a:rPr>
                        <a:t>Whether each shadow price is at ≥ 90% of its maximum</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6F7F9"/>
                    </a:solidFill>
                  </a:tcPr>
                </a:tc>
                <a:tc>
                  <a:txBody>
                    <a:bodyPr/>
                    <a:lstStyle/>
                    <a:p>
                      <a:pPr marL="0" indent="0" algn="l">
                        <a:buNone/>
                      </a:pPr>
                      <a:r>
                        <a:rPr lang="en-US" sz="1100" dirty="0">
                          <a:solidFill>
                            <a:srgbClr val="3A4552"/>
                          </a:solidFill>
                        </a:rPr>
                        <a:t>ERCOT's maximum shadow price by constraint type, compared with the solved value</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6F7F9"/>
                    </a:solidFill>
                  </a:tcPr>
                </a:tc>
                <a:tc>
                  <a:txBody>
                    <a:bodyPr/>
                    <a:lstStyle/>
                    <a:p>
                      <a:pPr marL="0" indent="0" algn="l">
                        <a:buNone/>
                      </a:pPr>
                      <a:r>
                        <a:rPr lang="en-US" sz="1100" dirty="0">
                          <a:solidFill>
                            <a:srgbClr val="3A4552"/>
                          </a:solidFill>
                        </a:rPr>
                        <a:t>Thresholds yes; the solved values no</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6F7F9"/>
                    </a:solidFill>
                  </a:tcPr>
                </a:tc>
                <a:extLst>
                  <a:ext uri="{0D108BD9-81ED-4DB2-BD59-A6C34878D82A}">
                    <a16:rowId xmlns:a16="http://schemas.microsoft.com/office/drawing/2014/main" val="10002"/>
                  </a:ext>
                </a:extLst>
              </a:tr>
              <a:tr h="502920">
                <a:tc>
                  <a:txBody>
                    <a:bodyPr/>
                    <a:lstStyle/>
                    <a:p>
                      <a:pPr marL="0" indent="0" algn="l">
                        <a:buNone/>
                      </a:pPr>
                      <a:r>
                        <a:rPr lang="en-US" sz="1100" dirty="0">
                          <a:solidFill>
                            <a:srgbClr val="3A4552"/>
                          </a:solidFill>
                        </a:rPr>
                        <a:t>The PCLR's shift factor on each triggered constraint</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tc>
                  <a:txBody>
                    <a:bodyPr/>
                    <a:lstStyle/>
                    <a:p>
                      <a:pPr marL="0" indent="0" algn="l">
                        <a:buNone/>
                      </a:pPr>
                      <a:r>
                        <a:rPr lang="en-US" sz="1100" dirty="0">
                          <a:solidFill>
                            <a:srgbClr val="3A4552"/>
                          </a:solidFill>
                        </a:rPr>
                        <a:t>Network sensitivities from the same case and topology</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tc>
                  <a:txBody>
                    <a:bodyPr/>
                    <a:lstStyle/>
                    <a:p>
                      <a:pPr marL="0" indent="0" algn="l">
                        <a:buNone/>
                      </a:pPr>
                      <a:r>
                        <a:rPr lang="en-US" sz="1100" dirty="0">
                          <a:solidFill>
                            <a:srgbClr val="3A4552"/>
                          </a:solidFill>
                        </a:rPr>
                        <a:t>Only from a network model of the study year</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57200">
                <a:tc>
                  <a:txBody>
                    <a:bodyPr/>
                    <a:lstStyle/>
                    <a:p>
                      <a:pPr marL="0" indent="0" algn="l">
                        <a:buNone/>
                      </a:pPr>
                      <a:r>
                        <a:rPr lang="en-US" sz="1100" dirty="0">
                          <a:solidFill>
                            <a:srgbClr val="3A4552"/>
                          </a:solidFill>
                        </a:rPr>
                        <a:t>The Step 1 system lambda</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6F7F9"/>
                    </a:solidFill>
                  </a:tcPr>
                </a:tc>
                <a:tc>
                  <a:txBody>
                    <a:bodyPr/>
                    <a:lstStyle/>
                    <a:p>
                      <a:pPr marL="0" indent="0" algn="l">
                        <a:buNone/>
                      </a:pPr>
                      <a:r>
                        <a:rPr lang="en-US" sz="1100" dirty="0">
                          <a:solidFill>
                            <a:srgbClr val="3A4552"/>
                          </a:solidFill>
                        </a:rPr>
                        <a:t>The first step of the two-step SCED, before bid caps are applied</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6F7F9"/>
                    </a:solidFill>
                  </a:tcPr>
                </a:tc>
                <a:tc>
                  <a:txBody>
                    <a:bodyPr/>
                    <a:lstStyle/>
                    <a:p>
                      <a:pPr marL="0" indent="0" algn="l">
                        <a:buNone/>
                      </a:pPr>
                      <a:r>
                        <a:rPr lang="en-US" sz="1100" dirty="0">
                          <a:solidFill>
                            <a:srgbClr val="3A4552"/>
                          </a:solidFill>
                        </a:rPr>
                        <a:t>No; it is a by-product of the run</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6F7F9"/>
                    </a:solidFill>
                  </a:tcPr>
                </a:tc>
                <a:extLst>
                  <a:ext uri="{0D108BD9-81ED-4DB2-BD59-A6C34878D82A}">
                    <a16:rowId xmlns:a16="http://schemas.microsoft.com/office/drawing/2014/main" val="10004"/>
                  </a:ext>
                </a:extLst>
              </a:tr>
              <a:tr h="457200">
                <a:tc>
                  <a:txBody>
                    <a:bodyPr/>
                    <a:lstStyle/>
                    <a:p>
                      <a:pPr marL="0" indent="0" algn="l">
                        <a:buNone/>
                      </a:pPr>
                      <a:r>
                        <a:rPr lang="en-US" sz="1100" dirty="0">
                          <a:solidFill>
                            <a:srgbClr val="3A4552"/>
                          </a:solidFill>
                        </a:rPr>
                        <a:t>What the other PCLRs are doing</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tc>
                  <a:txBody>
                    <a:bodyPr/>
                    <a:lstStyle/>
                    <a:p>
                      <a:pPr marL="0" indent="0" algn="l">
                        <a:buNone/>
                      </a:pPr>
                      <a:r>
                        <a:rPr lang="en-US" sz="1100" dirty="0">
                          <a:solidFill>
                            <a:srgbClr val="3A4552"/>
                          </a:solidFill>
                        </a:rPr>
                        <a:t>Their own caps and dispatch in the same interval</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tc>
                  <a:txBody>
                    <a:bodyPr/>
                    <a:lstStyle/>
                    <a:p>
                      <a:pPr marL="0" indent="0" algn="l">
                        <a:buNone/>
                      </a:pPr>
                      <a:r>
                        <a:rPr lang="en-US" sz="1100" dirty="0">
                          <a:solidFill>
                            <a:srgbClr val="3A4552"/>
                          </a:solidFill>
                        </a:rPr>
                        <a:t>No; circular without a simultaneous solve</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7" name="Shape 3"/>
          <p:cNvSpPr/>
          <p:nvPr/>
        </p:nvSpPr>
        <p:spPr>
          <a:xfrm>
            <a:off x="7863840" y="1783080"/>
            <a:ext cx="3776472" cy="4069080"/>
          </a:xfrm>
          <a:prstGeom prst="rect">
            <a:avLst/>
          </a:prstGeom>
          <a:solidFill>
            <a:srgbClr val="0E2A47"/>
          </a:solidFill>
          <a:ln w="9525">
            <a:solidFill>
              <a:srgbClr val="0E2A47"/>
            </a:solidFill>
            <a:prstDash val="solid"/>
          </a:ln>
        </p:spPr>
        <p:txBody>
          <a:bodyPr/>
          <a:lstStyle/>
          <a:p>
            <a:endParaRPr lang="en-US"/>
          </a:p>
        </p:txBody>
      </p:sp>
      <p:sp>
        <p:nvSpPr>
          <p:cNvPr id="8" name="Text 4"/>
          <p:cNvSpPr txBox="1"/>
          <p:nvPr/>
        </p:nvSpPr>
        <p:spPr>
          <a:xfrm>
            <a:off x="8028432" y="1911096"/>
            <a:ext cx="3447288" cy="329184"/>
          </a:xfrm>
          <a:prstGeom prst="rect">
            <a:avLst/>
          </a:prstGeom>
          <a:noFill/>
          <a:ln/>
        </p:spPr>
        <p:txBody>
          <a:bodyPr wrap="square" lIns="0" tIns="0" rIns="0" bIns="0" rtlCol="0" anchor="t"/>
          <a:lstStyle/>
          <a:p>
            <a:pPr marL="0" indent="0">
              <a:buNone/>
            </a:pPr>
            <a:r>
              <a:rPr lang="en-US" sz="1300" b="1" dirty="0">
                <a:solidFill>
                  <a:srgbClr val="F2C230"/>
                </a:solidFill>
              </a:rPr>
              <a:t>What EPE already had</a:t>
            </a:r>
            <a:endParaRPr lang="en-US" sz="1300" dirty="0"/>
          </a:p>
        </p:txBody>
      </p:sp>
      <p:sp>
        <p:nvSpPr>
          <p:cNvPr id="9" name="Text 5"/>
          <p:cNvSpPr txBox="1"/>
          <p:nvPr/>
        </p:nvSpPr>
        <p:spPr>
          <a:xfrm>
            <a:off x="8028432" y="2286000"/>
            <a:ext cx="3474720" cy="3474720"/>
          </a:xfrm>
          <a:prstGeom prst="rect">
            <a:avLst/>
          </a:prstGeom>
          <a:noFill/>
          <a:ln/>
        </p:spPr>
        <p:txBody>
          <a:bodyPr wrap="square" lIns="0" tIns="0" rIns="0" bIns="0" rtlCol="0" anchor="t"/>
          <a:lstStyle/>
          <a:p>
            <a:pPr marL="177800" indent="-177800">
              <a:spcAft>
                <a:spcPts val="600"/>
              </a:spcAft>
              <a:buSzPct val="100000"/>
              <a:buChar char="•"/>
            </a:pPr>
            <a:r>
              <a:rPr lang="en-US" sz="1200" dirty="0">
                <a:solidFill>
                  <a:srgbClr val="BFD8F0"/>
                </a:solidFill>
              </a:rPr>
              <a:t>A nodal SCUC/SCED market simulator of the full ERCOT network, calibrated against ERCOT prices and congestion.</a:t>
            </a:r>
            <a:endParaRPr lang="en-US" sz="1200" dirty="0"/>
          </a:p>
          <a:p>
            <a:pPr marL="177800" indent="-177800">
              <a:spcAft>
                <a:spcPts val="600"/>
              </a:spcAft>
              <a:buSzPct val="100000"/>
              <a:buChar char="•"/>
            </a:pPr>
            <a:r>
              <a:rPr lang="en-US" sz="1200" dirty="0">
                <a:solidFill>
                  <a:srgbClr val="BFD8F0"/>
                </a:solidFill>
              </a:rPr>
              <a:t>Study-year cases built from the SSWG planning cases, with the generation and large-load pipeline placed at its buses.</a:t>
            </a:r>
            <a:endParaRPr lang="en-US" sz="1200" dirty="0"/>
          </a:p>
          <a:p>
            <a:pPr marL="177800" indent="-177800">
              <a:spcAft>
                <a:spcPts val="600"/>
              </a:spcAft>
              <a:buSzPct val="100000"/>
              <a:buChar char="•"/>
            </a:pPr>
            <a:r>
              <a:rPr lang="en-US" sz="1200" dirty="0">
                <a:solidFill>
                  <a:srgbClr val="BFD8F0"/>
                </a:solidFill>
              </a:rPr>
              <a:t>Hour-by-hour shadow prices, shift factors and system lambda as standard outputs.</a:t>
            </a:r>
            <a:endParaRPr lang="en-US" sz="1200" dirty="0"/>
          </a:p>
        </p:txBody>
      </p:sp>
      <p:sp>
        <p:nvSpPr>
          <p:cNvPr id="10" name="Shape 6"/>
          <p:cNvSpPr/>
          <p:nvPr/>
        </p:nvSpPr>
        <p:spPr>
          <a:xfrm>
            <a:off x="548640" y="5349240"/>
            <a:ext cx="6949440" cy="685800"/>
          </a:xfrm>
          <a:prstGeom prst="rect">
            <a:avLst/>
          </a:prstGeom>
          <a:solidFill>
            <a:srgbClr val="F6F7F9"/>
          </a:solidFill>
          <a:ln w="9525">
            <a:solidFill>
              <a:srgbClr val="E8EDF3"/>
            </a:solidFill>
            <a:prstDash val="solid"/>
          </a:ln>
        </p:spPr>
        <p:txBody>
          <a:bodyPr/>
          <a:lstStyle/>
          <a:p>
            <a:endParaRPr lang="en-US"/>
          </a:p>
        </p:txBody>
      </p:sp>
      <p:sp>
        <p:nvSpPr>
          <p:cNvPr id="4" name="Text 7"/>
          <p:cNvSpPr txBox="1"/>
          <p:nvPr/>
        </p:nvSpPr>
        <p:spPr>
          <a:xfrm>
            <a:off x="731520" y="5394960"/>
            <a:ext cx="6583680" cy="594360"/>
          </a:xfrm>
          <a:prstGeom prst="rect">
            <a:avLst/>
          </a:prstGeom>
          <a:noFill/>
          <a:ln/>
        </p:spPr>
        <p:txBody>
          <a:bodyPr wrap="square" lIns="0" tIns="0" rIns="0" bIns="0" rtlCol="0" anchor="ctr"/>
          <a:lstStyle/>
          <a:p>
            <a:pPr marL="0" indent="0">
              <a:buNone/>
            </a:pPr>
            <a:r>
              <a:rPr lang="en-US" sz="1200" b="1" dirty="0">
                <a:solidFill>
                  <a:srgbClr val="0E2A47"/>
                </a:solidFill>
              </a:rPr>
              <a:t>So, the task was: </a:t>
            </a:r>
            <a:r>
              <a:rPr lang="en-US" sz="1200" dirty="0">
                <a:solidFill>
                  <a:srgbClr val="3A4552"/>
                </a:solidFill>
              </a:rPr>
              <a:t>reproduce ERCOT's capping logic inside that simulator, hour by hour, and return the curtailment it implies.</a:t>
            </a:r>
            <a:endParaRPr lang="en-US" sz="1200" dirty="0"/>
          </a:p>
        </p:txBody>
      </p:sp>
      <p:sp>
        <p:nvSpPr>
          <p:cNvPr id="25" name="Slide Number Placeholder 0"/>
          <p:cNvSpPr>
            <a:spLocks noGrp="1"/>
          </p:cNvSpPr>
          <p:nvPr>
            <p:ph type="sldNum" sz="quarter" idx="4294967295"/>
          </p:nvPr>
        </p:nvSpPr>
        <p:spPr>
          <a:xfrm>
            <a:off x="11338560" y="644652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rgbClr val="6A7480"/>
                </a:solidFill>
              </a:defRPr>
            </a:lvl1pPr>
          </a:lstStyle>
          <a:p>
            <a:pPr algn="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822960" y="1920240"/>
            <a:ext cx="7315200" cy="320040"/>
          </a:xfrm>
          <a:prstGeom prst="rect">
            <a:avLst/>
          </a:prstGeom>
          <a:noFill/>
          <a:ln/>
        </p:spPr>
        <p:txBody>
          <a:bodyPr wrap="square" lIns="0" tIns="0" rIns="0" bIns="0" rtlCol="0" anchor="ctr"/>
          <a:lstStyle/>
          <a:p>
            <a:pPr marL="0" indent="0">
              <a:buNone/>
            </a:pPr>
            <a:r>
              <a:rPr lang="en-US" sz="1400" b="1" kern="0" spc="300" dirty="0">
                <a:solidFill>
                  <a:srgbClr val="F2C230"/>
                </a:solidFill>
              </a:rPr>
              <a:t>PART 03</a:t>
            </a:r>
            <a:endParaRPr lang="en-US" sz="1400" dirty="0"/>
          </a:p>
        </p:txBody>
      </p:sp>
      <p:sp>
        <p:nvSpPr>
          <p:cNvPr id="3" name="Text 1"/>
          <p:cNvSpPr txBox="1"/>
          <p:nvPr/>
        </p:nvSpPr>
        <p:spPr>
          <a:xfrm>
            <a:off x="822960" y="2286000"/>
            <a:ext cx="10058400" cy="1737360"/>
          </a:xfrm>
          <a:prstGeom prst="rect">
            <a:avLst/>
          </a:prstGeom>
          <a:noFill/>
          <a:ln/>
        </p:spPr>
        <p:txBody>
          <a:bodyPr wrap="square" lIns="0" tIns="0" rIns="0" bIns="0" rtlCol="0" anchor="t"/>
          <a:lstStyle/>
          <a:p>
            <a:pPr marL="0" indent="0">
              <a:buNone/>
            </a:pPr>
            <a:r>
              <a:rPr lang="en-US" sz="3800" b="1" dirty="0">
                <a:solidFill>
                  <a:srgbClr val="FFFFFF"/>
                </a:solidFill>
              </a:rPr>
              <a:t>EPE's multi-SCED method</a:t>
            </a:r>
            <a:endParaRPr lang="en-US" sz="3800" dirty="0"/>
          </a:p>
        </p:txBody>
      </p:sp>
      <p:sp>
        <p:nvSpPr>
          <p:cNvPr id="4" name="Text 2"/>
          <p:cNvSpPr txBox="1"/>
          <p:nvPr/>
        </p:nvSpPr>
        <p:spPr>
          <a:xfrm>
            <a:off x="822960" y="4206240"/>
            <a:ext cx="8686800" cy="1097280"/>
          </a:xfrm>
          <a:prstGeom prst="rect">
            <a:avLst/>
          </a:prstGeom>
          <a:noFill/>
          <a:ln/>
        </p:spPr>
        <p:txBody>
          <a:bodyPr wrap="square" lIns="0" tIns="0" rIns="0" bIns="0" rtlCol="0" anchor="t"/>
          <a:lstStyle/>
          <a:p>
            <a:pPr marL="0" indent="0">
              <a:buNone/>
            </a:pPr>
            <a:r>
              <a:rPr lang="en-US" sz="1800" dirty="0">
                <a:solidFill>
                  <a:srgbClr val="BFD8F0"/>
                </a:solidFill>
              </a:rPr>
              <a:t>Two 8,760-hour SCED runs with an hourly capping step between them. Stage 1 finds the caps; Stage 2 shows what they do.</a:t>
            </a:r>
            <a:endParaRPr lang="en-US" sz="1800" dirty="0"/>
          </a:p>
        </p:txBody>
      </p:sp>
      <p:sp>
        <p:nvSpPr>
          <p:cNvPr id="25" name="Slide Number Placeholder 0"/>
          <p:cNvSpPr>
            <a:spLocks noGrp="1"/>
          </p:cNvSpPr>
          <p:nvPr>
            <p:ph type="sldNum" sz="quarter" idx="4294967295"/>
          </p:nvPr>
        </p:nvSpPr>
        <p:spPr>
          <a:xfrm>
            <a:off x="11338560" y="644652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rgbClr val="BFD8F0"/>
                </a:solidFill>
              </a:defRPr>
            </a:lvl1pPr>
          </a:lstStyle>
          <a:p>
            <a:pPr algn="r"/>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237744"/>
            <a:ext cx="8229600" cy="274320"/>
          </a:xfrm>
          <a:prstGeom prst="rect">
            <a:avLst/>
          </a:prstGeom>
          <a:noFill/>
          <a:ln/>
        </p:spPr>
        <p:txBody>
          <a:bodyPr wrap="square" lIns="0" tIns="0" rIns="0" bIns="0" rtlCol="0"/>
          <a:lstStyle/>
          <a:p>
            <a:pPr marL="0" indent="0">
              <a:buNone/>
            </a:pPr>
            <a:r>
              <a:rPr lang="en-US" sz="1100" b="1" kern="0" spc="200" dirty="0">
                <a:solidFill>
                  <a:srgbClr val="F2C230"/>
                </a:solidFill>
              </a:rPr>
              <a:t>PART 03 · OVERVIEW</a:t>
            </a:r>
            <a:endParaRPr lang="en-US" sz="1100" dirty="0"/>
          </a:p>
        </p:txBody>
      </p:sp>
      <p:sp>
        <p:nvSpPr>
          <p:cNvPr id="3" name="Text 1"/>
          <p:cNvSpPr>
            <a:spLocks noGrp="1"/>
          </p:cNvSpPr>
          <p:nvPr>
            <p:ph type="title" idx="102" hasCustomPrompt="1"/>
          </p:nvPr>
        </p:nvSpPr>
        <p:spPr>
          <a:xfrm>
            <a:off x="548640" y="530352"/>
            <a:ext cx="10241280" cy="777240"/>
          </a:xfrm>
          <a:prstGeom prst="rect">
            <a:avLst/>
          </a:prstGeom>
          <a:noFill/>
          <a:ln/>
        </p:spPr>
        <p:txBody>
          <a:bodyPr wrap="square" lIns="0" tIns="0" rIns="0" bIns="0" rtlCol="0" anchor="t"/>
          <a:lstStyle/>
          <a:p>
            <a:pPr marL="0" indent="0" algn="l">
              <a:buNone/>
            </a:pPr>
            <a:r>
              <a:rPr lang="en-US" sz="2600" b="1" dirty="0">
                <a:solidFill>
                  <a:srgbClr val="FFFFFF"/>
                </a:solidFill>
              </a:rPr>
              <a:t>Stage 1 finds the caps, the screening step applies the formula, Stage 2 shows what they do</a:t>
            </a:r>
            <a:endParaRPr lang="en-US" sz="2600" dirty="0"/>
          </a:p>
        </p:txBody>
      </p:sp>
      <p:sp>
        <p:nvSpPr>
          <p:cNvPr id="5" name="Shape 2"/>
          <p:cNvSpPr/>
          <p:nvPr/>
        </p:nvSpPr>
        <p:spPr>
          <a:xfrm>
            <a:off x="548640" y="1783080"/>
            <a:ext cx="2606040" cy="3246120"/>
          </a:xfrm>
          <a:prstGeom prst="rect">
            <a:avLst/>
          </a:prstGeom>
          <a:solidFill>
            <a:srgbClr val="FCFCFA"/>
          </a:solidFill>
          <a:ln w="9525">
            <a:solidFill>
              <a:srgbClr val="E8EDF3"/>
            </a:solidFill>
            <a:prstDash val="solid"/>
          </a:ln>
        </p:spPr>
        <p:txBody>
          <a:bodyPr/>
          <a:lstStyle/>
          <a:p>
            <a:endParaRPr lang="en-US"/>
          </a:p>
        </p:txBody>
      </p:sp>
      <p:sp>
        <p:nvSpPr>
          <p:cNvPr id="6" name="Text 3"/>
          <p:cNvSpPr txBox="1"/>
          <p:nvPr/>
        </p:nvSpPr>
        <p:spPr>
          <a:xfrm>
            <a:off x="713232" y="1920240"/>
            <a:ext cx="2276856" cy="274320"/>
          </a:xfrm>
          <a:prstGeom prst="rect">
            <a:avLst/>
          </a:prstGeom>
          <a:noFill/>
          <a:ln/>
        </p:spPr>
        <p:txBody>
          <a:bodyPr wrap="square" lIns="0" tIns="0" rIns="0" bIns="0" rtlCol="0" anchor="ctr"/>
          <a:lstStyle/>
          <a:p>
            <a:pPr marL="0" indent="0">
              <a:buNone/>
            </a:pPr>
            <a:r>
              <a:rPr lang="en-US" sz="1050" b="1" kern="0" spc="150" dirty="0">
                <a:solidFill>
                  <a:srgbClr val="6A7480"/>
                </a:solidFill>
              </a:rPr>
              <a:t>STAGE 1</a:t>
            </a:r>
            <a:endParaRPr lang="en-US" sz="1050" dirty="0"/>
          </a:p>
        </p:txBody>
      </p:sp>
      <p:sp>
        <p:nvSpPr>
          <p:cNvPr id="7" name="Text 4"/>
          <p:cNvSpPr txBox="1"/>
          <p:nvPr/>
        </p:nvSpPr>
        <p:spPr>
          <a:xfrm>
            <a:off x="713232" y="2194560"/>
            <a:ext cx="2276856" cy="685800"/>
          </a:xfrm>
          <a:prstGeom prst="rect">
            <a:avLst/>
          </a:prstGeom>
          <a:noFill/>
          <a:ln/>
        </p:spPr>
        <p:txBody>
          <a:bodyPr wrap="square" lIns="0" tIns="0" rIns="0" bIns="0" rtlCol="0" anchor="t"/>
          <a:lstStyle/>
          <a:p>
            <a:pPr marL="0" indent="0">
              <a:buNone/>
            </a:pPr>
            <a:r>
              <a:rPr lang="en-US" sz="1350" b="1" dirty="0">
                <a:solidFill>
                  <a:srgbClr val="0E2A47"/>
                </a:solidFill>
              </a:rPr>
              <a:t>8,760-hour SCED, PCLRs at $5,000/MWh</a:t>
            </a:r>
            <a:endParaRPr lang="en-US" sz="1350" dirty="0"/>
          </a:p>
        </p:txBody>
      </p:sp>
      <p:sp>
        <p:nvSpPr>
          <p:cNvPr id="8" name="Text 5"/>
          <p:cNvSpPr txBox="1"/>
          <p:nvPr/>
        </p:nvSpPr>
        <p:spPr>
          <a:xfrm>
            <a:off x="713232" y="2926080"/>
            <a:ext cx="2276856" cy="2011680"/>
          </a:xfrm>
          <a:prstGeom prst="rect">
            <a:avLst/>
          </a:prstGeom>
          <a:noFill/>
          <a:ln/>
        </p:spPr>
        <p:txBody>
          <a:bodyPr wrap="square" lIns="0" tIns="0" rIns="0" bIns="0" rtlCol="0" anchor="t"/>
          <a:lstStyle/>
          <a:p>
            <a:pPr marL="0" indent="0">
              <a:buNone/>
            </a:pPr>
            <a:r>
              <a:rPr lang="en-US" sz="1150" dirty="0">
                <a:solidFill>
                  <a:srgbClr val="3A4552"/>
                </a:solidFill>
              </a:rPr>
              <a:t>Full ERCOT nodal network, study-year case, all large loads placed at their buses. Returns hourly LMPs, binding constraints with shadow prices, and shift factors.</a:t>
            </a:r>
            <a:endParaRPr lang="en-US" sz="1150" dirty="0"/>
          </a:p>
        </p:txBody>
      </p:sp>
      <p:sp>
        <p:nvSpPr>
          <p:cNvPr id="9" name="Shape 6"/>
          <p:cNvSpPr/>
          <p:nvPr/>
        </p:nvSpPr>
        <p:spPr>
          <a:xfrm>
            <a:off x="3182112" y="3108960"/>
            <a:ext cx="182880" cy="384048"/>
          </a:xfrm>
          <a:prstGeom prst="rightArrow">
            <a:avLst/>
          </a:prstGeom>
          <a:solidFill>
            <a:srgbClr val="F2C230"/>
          </a:solidFill>
          <a:ln w="12700">
            <a:solidFill>
              <a:srgbClr val="F2C230"/>
            </a:solidFill>
            <a:prstDash val="solid"/>
          </a:ln>
        </p:spPr>
        <p:txBody>
          <a:bodyPr/>
          <a:lstStyle/>
          <a:p>
            <a:endParaRPr lang="en-US"/>
          </a:p>
        </p:txBody>
      </p:sp>
      <p:sp>
        <p:nvSpPr>
          <p:cNvPr id="10" name="Shape 7"/>
          <p:cNvSpPr/>
          <p:nvPr/>
        </p:nvSpPr>
        <p:spPr>
          <a:xfrm>
            <a:off x="3383280" y="1783080"/>
            <a:ext cx="2606040" cy="3246120"/>
          </a:xfrm>
          <a:prstGeom prst="rect">
            <a:avLst/>
          </a:prstGeom>
          <a:solidFill>
            <a:srgbClr val="0E2A47"/>
          </a:solidFill>
          <a:ln w="9525">
            <a:solidFill>
              <a:srgbClr val="0E2A47"/>
            </a:solidFill>
            <a:prstDash val="solid"/>
          </a:ln>
        </p:spPr>
        <p:txBody>
          <a:bodyPr/>
          <a:lstStyle/>
          <a:p>
            <a:endParaRPr lang="en-US"/>
          </a:p>
        </p:txBody>
      </p:sp>
      <p:sp>
        <p:nvSpPr>
          <p:cNvPr id="11" name="Text 8"/>
          <p:cNvSpPr txBox="1"/>
          <p:nvPr/>
        </p:nvSpPr>
        <p:spPr>
          <a:xfrm>
            <a:off x="3547872" y="1920240"/>
            <a:ext cx="2276856" cy="274320"/>
          </a:xfrm>
          <a:prstGeom prst="rect">
            <a:avLst/>
          </a:prstGeom>
          <a:noFill/>
          <a:ln/>
        </p:spPr>
        <p:txBody>
          <a:bodyPr wrap="square" lIns="0" tIns="0" rIns="0" bIns="0" rtlCol="0" anchor="ctr"/>
          <a:lstStyle/>
          <a:p>
            <a:pPr marL="0" indent="0">
              <a:buNone/>
            </a:pPr>
            <a:r>
              <a:rPr lang="en-US" sz="1050" b="1" kern="0" spc="150" dirty="0">
                <a:solidFill>
                  <a:srgbClr val="F2C230"/>
                </a:solidFill>
              </a:rPr>
              <a:t>SCREENING</a:t>
            </a:r>
            <a:endParaRPr lang="en-US" sz="1050" dirty="0"/>
          </a:p>
        </p:txBody>
      </p:sp>
      <p:sp>
        <p:nvSpPr>
          <p:cNvPr id="12" name="Text 9"/>
          <p:cNvSpPr txBox="1"/>
          <p:nvPr/>
        </p:nvSpPr>
        <p:spPr>
          <a:xfrm>
            <a:off x="3547872" y="2194560"/>
            <a:ext cx="2276856" cy="685800"/>
          </a:xfrm>
          <a:prstGeom prst="rect">
            <a:avLst/>
          </a:prstGeom>
          <a:noFill/>
          <a:ln/>
        </p:spPr>
        <p:txBody>
          <a:bodyPr wrap="square" lIns="0" tIns="0" rIns="0" bIns="0" rtlCol="0" anchor="t"/>
          <a:lstStyle/>
          <a:p>
            <a:pPr marL="0" indent="0">
              <a:buNone/>
            </a:pPr>
            <a:r>
              <a:rPr lang="en-US" sz="1350" b="1" dirty="0">
                <a:solidFill>
                  <a:srgbClr val="FFFFFF"/>
                </a:solidFill>
              </a:rPr>
              <a:t>Hourly ABC calculation</a:t>
            </a:r>
            <a:endParaRPr lang="en-US" sz="1350" dirty="0"/>
          </a:p>
        </p:txBody>
      </p:sp>
      <p:sp>
        <p:nvSpPr>
          <p:cNvPr id="13" name="Text 10"/>
          <p:cNvSpPr txBox="1"/>
          <p:nvPr/>
        </p:nvSpPr>
        <p:spPr>
          <a:xfrm>
            <a:off x="3547872" y="2926080"/>
            <a:ext cx="2276856" cy="2011680"/>
          </a:xfrm>
          <a:prstGeom prst="rect">
            <a:avLst/>
          </a:prstGeom>
          <a:noFill/>
          <a:ln/>
        </p:spPr>
        <p:txBody>
          <a:bodyPr wrap="square" lIns="0" tIns="0" rIns="0" bIns="0" rtlCol="0" anchor="t"/>
          <a:lstStyle/>
          <a:p>
            <a:pPr marL="0" indent="0">
              <a:buNone/>
            </a:pPr>
            <a:r>
              <a:rPr lang="en-US" sz="1150" dirty="0">
                <a:solidFill>
                  <a:srgbClr val="BFD8F0"/>
                </a:solidFill>
              </a:rPr>
              <a:t>For every hour: constraints at ≥ 90% of their maximum shadow price; PCLRs with shift factor ≤ −0.02 on them; ABC from the formula. Produces an hourly capped bid curve per PCLR.</a:t>
            </a:r>
            <a:endParaRPr lang="en-US" sz="1150" dirty="0"/>
          </a:p>
        </p:txBody>
      </p:sp>
      <p:sp>
        <p:nvSpPr>
          <p:cNvPr id="14" name="Shape 11"/>
          <p:cNvSpPr/>
          <p:nvPr/>
        </p:nvSpPr>
        <p:spPr>
          <a:xfrm>
            <a:off x="6016752" y="3108960"/>
            <a:ext cx="182880" cy="384048"/>
          </a:xfrm>
          <a:prstGeom prst="rightArrow">
            <a:avLst/>
          </a:prstGeom>
          <a:solidFill>
            <a:srgbClr val="F2C230"/>
          </a:solidFill>
          <a:ln w="12700">
            <a:solidFill>
              <a:srgbClr val="F2C230"/>
            </a:solidFill>
            <a:prstDash val="solid"/>
          </a:ln>
        </p:spPr>
        <p:txBody>
          <a:bodyPr/>
          <a:lstStyle/>
          <a:p>
            <a:endParaRPr lang="en-US"/>
          </a:p>
        </p:txBody>
      </p:sp>
      <p:sp>
        <p:nvSpPr>
          <p:cNvPr id="15" name="Shape 12"/>
          <p:cNvSpPr/>
          <p:nvPr/>
        </p:nvSpPr>
        <p:spPr>
          <a:xfrm>
            <a:off x="6217920" y="1783080"/>
            <a:ext cx="2606040" cy="3246120"/>
          </a:xfrm>
          <a:prstGeom prst="rect">
            <a:avLst/>
          </a:prstGeom>
          <a:solidFill>
            <a:srgbClr val="FCFCFA"/>
          </a:solidFill>
          <a:ln w="9525">
            <a:solidFill>
              <a:srgbClr val="E8EDF3"/>
            </a:solidFill>
            <a:prstDash val="solid"/>
          </a:ln>
        </p:spPr>
        <p:txBody>
          <a:bodyPr/>
          <a:lstStyle/>
          <a:p>
            <a:endParaRPr lang="en-US"/>
          </a:p>
        </p:txBody>
      </p:sp>
      <p:sp>
        <p:nvSpPr>
          <p:cNvPr id="16" name="Text 13"/>
          <p:cNvSpPr txBox="1"/>
          <p:nvPr/>
        </p:nvSpPr>
        <p:spPr>
          <a:xfrm>
            <a:off x="6382512" y="1920240"/>
            <a:ext cx="2276856" cy="274320"/>
          </a:xfrm>
          <a:prstGeom prst="rect">
            <a:avLst/>
          </a:prstGeom>
          <a:noFill/>
          <a:ln/>
        </p:spPr>
        <p:txBody>
          <a:bodyPr wrap="square" lIns="0" tIns="0" rIns="0" bIns="0" rtlCol="0" anchor="ctr"/>
          <a:lstStyle/>
          <a:p>
            <a:pPr marL="0" indent="0">
              <a:buNone/>
            </a:pPr>
            <a:r>
              <a:rPr lang="en-US" sz="1050" b="1" kern="0" spc="150" dirty="0">
                <a:solidFill>
                  <a:srgbClr val="6A7480"/>
                </a:solidFill>
              </a:rPr>
              <a:t>STAGE 2</a:t>
            </a:r>
            <a:endParaRPr lang="en-US" sz="1050" dirty="0"/>
          </a:p>
        </p:txBody>
      </p:sp>
      <p:sp>
        <p:nvSpPr>
          <p:cNvPr id="17" name="Text 14"/>
          <p:cNvSpPr txBox="1"/>
          <p:nvPr/>
        </p:nvSpPr>
        <p:spPr>
          <a:xfrm>
            <a:off x="6382512" y="2194560"/>
            <a:ext cx="2276856" cy="685800"/>
          </a:xfrm>
          <a:prstGeom prst="rect">
            <a:avLst/>
          </a:prstGeom>
          <a:noFill/>
          <a:ln/>
        </p:spPr>
        <p:txBody>
          <a:bodyPr wrap="square" lIns="0" tIns="0" rIns="0" bIns="0" rtlCol="0" anchor="t"/>
          <a:lstStyle/>
          <a:p>
            <a:pPr marL="0" indent="0">
              <a:buNone/>
            </a:pPr>
            <a:r>
              <a:rPr lang="en-US" sz="1350" b="1" dirty="0">
                <a:solidFill>
                  <a:srgbClr val="0E2A47"/>
                </a:solidFill>
              </a:rPr>
              <a:t>8,760-hour SCED, PCLRs at capped bids</a:t>
            </a:r>
            <a:endParaRPr lang="en-US" sz="1350" dirty="0"/>
          </a:p>
        </p:txBody>
      </p:sp>
      <p:sp>
        <p:nvSpPr>
          <p:cNvPr id="18" name="Text 15"/>
          <p:cNvSpPr txBox="1"/>
          <p:nvPr/>
        </p:nvSpPr>
        <p:spPr>
          <a:xfrm>
            <a:off x="6382512" y="2926080"/>
            <a:ext cx="2276856" cy="2011680"/>
          </a:xfrm>
          <a:prstGeom prst="rect">
            <a:avLst/>
          </a:prstGeom>
          <a:noFill/>
          <a:ln/>
        </p:spPr>
        <p:txBody>
          <a:bodyPr wrap="square" lIns="0" tIns="0" rIns="0" bIns="0" rtlCol="0" anchor="t"/>
          <a:lstStyle/>
          <a:p>
            <a:pPr marL="0" indent="0">
              <a:buNone/>
            </a:pPr>
            <a:r>
              <a:rPr lang="en-US" sz="1150" dirty="0">
                <a:solidFill>
                  <a:srgbClr val="3A4552"/>
                </a:solidFill>
              </a:rPr>
              <a:t>Same case, same assumptions, bids replaced by the Stage 1 caps. Returns dispatch, curtailment and prices consistent with how ERCOT would dispatch the PCLRs.</a:t>
            </a:r>
            <a:endParaRPr lang="en-US" sz="1150" dirty="0"/>
          </a:p>
        </p:txBody>
      </p:sp>
      <p:sp>
        <p:nvSpPr>
          <p:cNvPr id="19" name="Shape 16"/>
          <p:cNvSpPr/>
          <p:nvPr/>
        </p:nvSpPr>
        <p:spPr>
          <a:xfrm>
            <a:off x="8851392" y="3108960"/>
            <a:ext cx="182880" cy="384048"/>
          </a:xfrm>
          <a:prstGeom prst="rightArrow">
            <a:avLst/>
          </a:prstGeom>
          <a:solidFill>
            <a:srgbClr val="F2C230"/>
          </a:solidFill>
          <a:ln w="12700">
            <a:solidFill>
              <a:srgbClr val="F2C230"/>
            </a:solidFill>
            <a:prstDash val="solid"/>
          </a:ln>
        </p:spPr>
        <p:txBody>
          <a:bodyPr/>
          <a:lstStyle/>
          <a:p>
            <a:endParaRPr lang="en-US"/>
          </a:p>
        </p:txBody>
      </p:sp>
      <p:sp>
        <p:nvSpPr>
          <p:cNvPr id="20" name="Shape 17"/>
          <p:cNvSpPr/>
          <p:nvPr/>
        </p:nvSpPr>
        <p:spPr>
          <a:xfrm>
            <a:off x="9052560" y="1783080"/>
            <a:ext cx="2606040" cy="3246120"/>
          </a:xfrm>
          <a:prstGeom prst="rect">
            <a:avLst/>
          </a:prstGeom>
          <a:solidFill>
            <a:srgbClr val="FCFCFA"/>
          </a:solidFill>
          <a:ln w="9525">
            <a:solidFill>
              <a:srgbClr val="E8EDF3"/>
            </a:solidFill>
            <a:prstDash val="solid"/>
          </a:ln>
        </p:spPr>
        <p:txBody>
          <a:bodyPr/>
          <a:lstStyle/>
          <a:p>
            <a:endParaRPr lang="en-US"/>
          </a:p>
        </p:txBody>
      </p:sp>
      <p:sp>
        <p:nvSpPr>
          <p:cNvPr id="21" name="Text 18"/>
          <p:cNvSpPr txBox="1"/>
          <p:nvPr/>
        </p:nvSpPr>
        <p:spPr>
          <a:xfrm>
            <a:off x="9217152" y="1920240"/>
            <a:ext cx="2276856" cy="274320"/>
          </a:xfrm>
          <a:prstGeom prst="rect">
            <a:avLst/>
          </a:prstGeom>
          <a:noFill/>
          <a:ln/>
        </p:spPr>
        <p:txBody>
          <a:bodyPr wrap="square" lIns="0" tIns="0" rIns="0" bIns="0" rtlCol="0" anchor="ctr"/>
          <a:lstStyle/>
          <a:p>
            <a:pPr marL="0" indent="0">
              <a:buNone/>
            </a:pPr>
            <a:r>
              <a:rPr lang="en-US" sz="1050" b="1" kern="0" spc="150" dirty="0">
                <a:solidFill>
                  <a:srgbClr val="6A7480"/>
                </a:solidFill>
              </a:rPr>
              <a:t>OUTPUTS</a:t>
            </a:r>
            <a:endParaRPr lang="en-US" sz="1050" dirty="0"/>
          </a:p>
        </p:txBody>
      </p:sp>
      <p:sp>
        <p:nvSpPr>
          <p:cNvPr id="22" name="Text 19"/>
          <p:cNvSpPr txBox="1"/>
          <p:nvPr/>
        </p:nvSpPr>
        <p:spPr>
          <a:xfrm>
            <a:off x="9217152" y="2194560"/>
            <a:ext cx="2276856" cy="685800"/>
          </a:xfrm>
          <a:prstGeom prst="rect">
            <a:avLst/>
          </a:prstGeom>
          <a:noFill/>
          <a:ln/>
        </p:spPr>
        <p:txBody>
          <a:bodyPr wrap="square" lIns="0" tIns="0" rIns="0" bIns="0" rtlCol="0" anchor="t"/>
          <a:lstStyle/>
          <a:p>
            <a:pPr marL="0" indent="0">
              <a:buNone/>
            </a:pPr>
            <a:r>
              <a:rPr lang="en-US" sz="1350" b="1" dirty="0">
                <a:solidFill>
                  <a:srgbClr val="0E2A47"/>
                </a:solidFill>
              </a:rPr>
              <a:t>What the developer gets</a:t>
            </a:r>
            <a:endParaRPr lang="en-US" sz="1350" dirty="0"/>
          </a:p>
        </p:txBody>
      </p:sp>
      <p:sp>
        <p:nvSpPr>
          <p:cNvPr id="23" name="Text 20"/>
          <p:cNvSpPr txBox="1"/>
          <p:nvPr/>
        </p:nvSpPr>
        <p:spPr>
          <a:xfrm>
            <a:off x="9217152" y="2926080"/>
            <a:ext cx="2276856" cy="2011680"/>
          </a:xfrm>
          <a:prstGeom prst="rect">
            <a:avLst/>
          </a:prstGeom>
          <a:noFill/>
          <a:ln/>
        </p:spPr>
        <p:txBody>
          <a:bodyPr wrap="square" lIns="0" tIns="0" rIns="0" bIns="0" rtlCol="0" anchor="t"/>
          <a:lstStyle/>
          <a:p>
            <a:pPr marL="0" indent="0">
              <a:buNone/>
            </a:pPr>
            <a:r>
              <a:rPr lang="en-US" sz="1150" dirty="0">
                <a:solidFill>
                  <a:srgbClr val="3A4552"/>
                </a:solidFill>
              </a:rPr>
              <a:t>Curtailment hours and MWh by month and hour of day; LMP at the POI and the hubs; basis; the constraints driving the caps and the curtailment; shift factors and limiting elements.</a:t>
            </a:r>
            <a:endParaRPr lang="en-US" sz="1150" dirty="0"/>
          </a:p>
        </p:txBody>
      </p:sp>
      <p:sp>
        <p:nvSpPr>
          <p:cNvPr id="24" name="Shape 21"/>
          <p:cNvSpPr/>
          <p:nvPr/>
        </p:nvSpPr>
        <p:spPr>
          <a:xfrm>
            <a:off x="548640" y="5212080"/>
            <a:ext cx="3520440" cy="868680"/>
          </a:xfrm>
          <a:prstGeom prst="rect">
            <a:avLst/>
          </a:prstGeom>
          <a:solidFill>
            <a:srgbClr val="FCFCFA"/>
          </a:solidFill>
          <a:ln w="9525">
            <a:solidFill>
              <a:srgbClr val="E8EDF3"/>
            </a:solidFill>
            <a:prstDash val="solid"/>
          </a:ln>
        </p:spPr>
        <p:txBody>
          <a:bodyPr/>
          <a:lstStyle/>
          <a:p>
            <a:endParaRPr lang="en-US"/>
          </a:p>
        </p:txBody>
      </p:sp>
      <p:sp>
        <p:nvSpPr>
          <p:cNvPr id="25" name="Text 22"/>
          <p:cNvSpPr txBox="1"/>
          <p:nvPr/>
        </p:nvSpPr>
        <p:spPr>
          <a:xfrm>
            <a:off x="713232" y="5340096"/>
            <a:ext cx="3191256" cy="329184"/>
          </a:xfrm>
          <a:prstGeom prst="rect">
            <a:avLst/>
          </a:prstGeom>
          <a:noFill/>
          <a:ln/>
        </p:spPr>
        <p:txBody>
          <a:bodyPr wrap="square" lIns="0" tIns="0" rIns="0" bIns="0" rtlCol="0" anchor="t"/>
          <a:lstStyle/>
          <a:p>
            <a:pPr marL="0" indent="0">
              <a:buNone/>
            </a:pPr>
            <a:r>
              <a:rPr lang="en-US" sz="1200" b="1" dirty="0">
                <a:solidFill>
                  <a:srgbClr val="0E2A47"/>
                </a:solidFill>
              </a:rPr>
              <a:t>Frequency is not energy</a:t>
            </a:r>
            <a:endParaRPr lang="en-US" sz="1200" dirty="0"/>
          </a:p>
        </p:txBody>
      </p:sp>
      <p:sp>
        <p:nvSpPr>
          <p:cNvPr id="26" name="Text 23"/>
          <p:cNvSpPr txBox="1"/>
          <p:nvPr/>
        </p:nvSpPr>
        <p:spPr>
          <a:xfrm>
            <a:off x="713232" y="5705856"/>
            <a:ext cx="3191256" cy="265176"/>
          </a:xfrm>
          <a:prstGeom prst="rect">
            <a:avLst/>
          </a:prstGeom>
          <a:noFill/>
          <a:ln/>
        </p:spPr>
        <p:txBody>
          <a:bodyPr wrap="square" lIns="0" tIns="0" rIns="0" bIns="0" rtlCol="0" anchor="t"/>
          <a:lstStyle/>
          <a:p>
            <a:pPr marL="0" indent="0">
              <a:spcAft>
                <a:spcPts val="400"/>
              </a:spcAft>
              <a:buNone/>
            </a:pPr>
            <a:r>
              <a:rPr lang="en-US" sz="1050" dirty="0">
                <a:solidFill>
                  <a:srgbClr val="3A4552"/>
                </a:solidFill>
              </a:rPr>
              <a:t>The screening step alone tells you how many hours the cap triggers. Only Stage 2 converts that into MW and MWh curtailed, because the capped bid changes the dispatch.</a:t>
            </a:r>
            <a:endParaRPr lang="en-US" sz="1050" dirty="0"/>
          </a:p>
        </p:txBody>
      </p:sp>
      <p:sp>
        <p:nvSpPr>
          <p:cNvPr id="27" name="Shape 24"/>
          <p:cNvSpPr/>
          <p:nvPr/>
        </p:nvSpPr>
        <p:spPr>
          <a:xfrm>
            <a:off x="4297680" y="5212080"/>
            <a:ext cx="3520440" cy="868680"/>
          </a:xfrm>
          <a:prstGeom prst="rect">
            <a:avLst/>
          </a:prstGeom>
          <a:solidFill>
            <a:srgbClr val="FCFCFA"/>
          </a:solidFill>
          <a:ln w="9525">
            <a:solidFill>
              <a:srgbClr val="E8EDF3"/>
            </a:solidFill>
            <a:prstDash val="solid"/>
          </a:ln>
        </p:spPr>
        <p:txBody>
          <a:bodyPr/>
          <a:lstStyle/>
          <a:p>
            <a:endParaRPr lang="en-US"/>
          </a:p>
        </p:txBody>
      </p:sp>
      <p:sp>
        <p:nvSpPr>
          <p:cNvPr id="28" name="Text 25"/>
          <p:cNvSpPr txBox="1"/>
          <p:nvPr/>
        </p:nvSpPr>
        <p:spPr>
          <a:xfrm>
            <a:off x="4462272" y="5340096"/>
            <a:ext cx="3191256" cy="329184"/>
          </a:xfrm>
          <a:prstGeom prst="rect">
            <a:avLst/>
          </a:prstGeom>
          <a:noFill/>
          <a:ln/>
        </p:spPr>
        <p:txBody>
          <a:bodyPr wrap="square" lIns="0" tIns="0" rIns="0" bIns="0" rtlCol="0" anchor="t"/>
          <a:lstStyle/>
          <a:p>
            <a:pPr marL="0" indent="0">
              <a:buNone/>
            </a:pPr>
            <a:r>
              <a:rPr lang="en-US" sz="1200" b="1" dirty="0">
                <a:solidFill>
                  <a:srgbClr val="0E2A47"/>
                </a:solidFill>
              </a:rPr>
              <a:t>Same case both stages</a:t>
            </a:r>
            <a:endParaRPr lang="en-US" sz="1200" dirty="0"/>
          </a:p>
        </p:txBody>
      </p:sp>
      <p:sp>
        <p:nvSpPr>
          <p:cNvPr id="29" name="Text 26"/>
          <p:cNvSpPr txBox="1"/>
          <p:nvPr/>
        </p:nvSpPr>
        <p:spPr>
          <a:xfrm>
            <a:off x="4462272" y="5705856"/>
            <a:ext cx="3191256" cy="265176"/>
          </a:xfrm>
          <a:prstGeom prst="rect">
            <a:avLst/>
          </a:prstGeom>
          <a:noFill/>
          <a:ln/>
        </p:spPr>
        <p:txBody>
          <a:bodyPr wrap="square" lIns="0" tIns="0" rIns="0" bIns="0" rtlCol="0" anchor="t"/>
          <a:lstStyle/>
          <a:p>
            <a:pPr marL="0" indent="0">
              <a:spcAft>
                <a:spcPts val="400"/>
              </a:spcAft>
              <a:buNone/>
            </a:pPr>
            <a:r>
              <a:rPr lang="en-US" sz="1050" dirty="0">
                <a:solidFill>
                  <a:srgbClr val="3A4552"/>
                </a:solidFill>
              </a:rPr>
              <a:t>Topology, fleet, fuel, load and weather are identical in both runs, so every difference between Stage 1 and Stage 2 is the bid cap.</a:t>
            </a:r>
            <a:endParaRPr lang="en-US" sz="1050" dirty="0"/>
          </a:p>
        </p:txBody>
      </p:sp>
      <p:sp>
        <p:nvSpPr>
          <p:cNvPr id="30" name="Shape 27"/>
          <p:cNvSpPr/>
          <p:nvPr/>
        </p:nvSpPr>
        <p:spPr>
          <a:xfrm>
            <a:off x="8046720" y="5212080"/>
            <a:ext cx="3520440" cy="868680"/>
          </a:xfrm>
          <a:prstGeom prst="rect">
            <a:avLst/>
          </a:prstGeom>
          <a:solidFill>
            <a:srgbClr val="FCFCFA"/>
          </a:solidFill>
          <a:ln w="9525">
            <a:solidFill>
              <a:srgbClr val="E8EDF3"/>
            </a:solidFill>
            <a:prstDash val="solid"/>
          </a:ln>
        </p:spPr>
        <p:txBody>
          <a:bodyPr/>
          <a:lstStyle/>
          <a:p>
            <a:endParaRPr lang="en-US"/>
          </a:p>
        </p:txBody>
      </p:sp>
      <p:sp>
        <p:nvSpPr>
          <p:cNvPr id="31" name="Text 28"/>
          <p:cNvSpPr txBox="1"/>
          <p:nvPr/>
        </p:nvSpPr>
        <p:spPr>
          <a:xfrm>
            <a:off x="8211312" y="5340096"/>
            <a:ext cx="3191256" cy="329184"/>
          </a:xfrm>
          <a:prstGeom prst="rect">
            <a:avLst/>
          </a:prstGeom>
          <a:noFill/>
          <a:ln/>
        </p:spPr>
        <p:txBody>
          <a:bodyPr wrap="square" lIns="0" tIns="0" rIns="0" bIns="0" rtlCol="0" anchor="t"/>
          <a:lstStyle/>
          <a:p>
            <a:pPr marL="0" indent="0">
              <a:buNone/>
            </a:pPr>
            <a:r>
              <a:rPr lang="en-US" sz="1200" b="1" dirty="0">
                <a:solidFill>
                  <a:srgbClr val="0E2A47"/>
                </a:solidFill>
              </a:rPr>
              <a:t>Repeatable</a:t>
            </a:r>
            <a:endParaRPr lang="en-US" sz="1200" dirty="0"/>
          </a:p>
        </p:txBody>
      </p:sp>
      <p:sp>
        <p:nvSpPr>
          <p:cNvPr id="32" name="Text 29"/>
          <p:cNvSpPr txBox="1"/>
          <p:nvPr/>
        </p:nvSpPr>
        <p:spPr>
          <a:xfrm>
            <a:off x="8211312" y="5705856"/>
            <a:ext cx="3191256" cy="265176"/>
          </a:xfrm>
          <a:prstGeom prst="rect">
            <a:avLst/>
          </a:prstGeom>
          <a:noFill/>
          <a:ln/>
        </p:spPr>
        <p:txBody>
          <a:bodyPr wrap="square" lIns="0" tIns="0" rIns="0" bIns="0" rtlCol="0" anchor="t"/>
          <a:lstStyle/>
          <a:p>
            <a:pPr marL="0" indent="0">
              <a:spcAft>
                <a:spcPts val="400"/>
              </a:spcAft>
              <a:buNone/>
            </a:pPr>
            <a:r>
              <a:rPr lang="en-US" sz="1050" dirty="0">
                <a:solidFill>
                  <a:srgbClr val="3A4552"/>
                </a:solidFill>
              </a:rPr>
              <a:t>The whole chain runs as a scripted workflow, so a new study year, a new LPC or a new set of neighboring loads is a rerun, not a new study.</a:t>
            </a:r>
            <a:endParaRPr lang="en-US" sz="1050" dirty="0"/>
          </a:p>
        </p:txBody>
      </p:sp>
      <p:sp>
        <p:nvSpPr>
          <p:cNvPr id="4" name="Slide Number Placeholder 0"/>
          <p:cNvSpPr>
            <a:spLocks noGrp="1"/>
          </p:cNvSpPr>
          <p:nvPr>
            <p:ph type="sldNum" sz="quarter" idx="4294967295"/>
          </p:nvPr>
        </p:nvSpPr>
        <p:spPr>
          <a:xfrm>
            <a:off x="11338560" y="644652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rgbClr val="6A7480"/>
                </a:solidFill>
              </a:defRPr>
            </a:lvl1pPr>
          </a:lstStyle>
          <a:p>
            <a:pPr algn="r"/>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237744"/>
            <a:ext cx="8229600" cy="274320"/>
          </a:xfrm>
          <a:prstGeom prst="rect">
            <a:avLst/>
          </a:prstGeom>
          <a:noFill/>
          <a:ln/>
        </p:spPr>
        <p:txBody>
          <a:bodyPr wrap="square" lIns="0" tIns="0" rIns="0" bIns="0" rtlCol="0"/>
          <a:lstStyle/>
          <a:p>
            <a:pPr marL="0" indent="0">
              <a:buNone/>
            </a:pPr>
            <a:r>
              <a:rPr lang="en-US" sz="1100" b="1" kern="0" spc="200" dirty="0">
                <a:solidFill>
                  <a:srgbClr val="F2C230"/>
                </a:solidFill>
              </a:rPr>
              <a:t>PART 03 · STAGE 1</a:t>
            </a:r>
            <a:endParaRPr lang="en-US" sz="1100" dirty="0"/>
          </a:p>
        </p:txBody>
      </p:sp>
      <p:sp>
        <p:nvSpPr>
          <p:cNvPr id="3" name="Text 1"/>
          <p:cNvSpPr>
            <a:spLocks noGrp="1"/>
          </p:cNvSpPr>
          <p:nvPr>
            <p:ph type="title" idx="102" hasCustomPrompt="1"/>
          </p:nvPr>
        </p:nvSpPr>
        <p:spPr>
          <a:xfrm>
            <a:off x="548640" y="530352"/>
            <a:ext cx="10241280" cy="777240"/>
          </a:xfrm>
          <a:prstGeom prst="rect">
            <a:avLst/>
          </a:prstGeom>
          <a:noFill/>
          <a:ln/>
        </p:spPr>
        <p:txBody>
          <a:bodyPr wrap="square" lIns="0" tIns="0" rIns="0" bIns="0" rtlCol="0" anchor="t"/>
          <a:lstStyle/>
          <a:p>
            <a:pPr marL="0" indent="0" algn="l">
              <a:buNone/>
            </a:pPr>
            <a:r>
              <a:rPr lang="en-US" sz="2600" b="1" dirty="0">
                <a:solidFill>
                  <a:srgbClr val="FFFFFF"/>
                </a:solidFill>
              </a:rPr>
              <a:t>Stage 1: the year as it would clear with every PCLR bidding at the cap</a:t>
            </a:r>
            <a:endParaRPr lang="en-US" sz="2600" dirty="0"/>
          </a:p>
        </p:txBody>
      </p:sp>
      <p:sp>
        <p:nvSpPr>
          <p:cNvPr id="5" name="Text 2"/>
          <p:cNvSpPr txBox="1"/>
          <p:nvPr/>
        </p:nvSpPr>
        <p:spPr>
          <a:xfrm>
            <a:off x="548640" y="1783080"/>
            <a:ext cx="5486400" cy="256032"/>
          </a:xfrm>
          <a:prstGeom prst="rect">
            <a:avLst/>
          </a:prstGeom>
          <a:noFill/>
          <a:ln/>
        </p:spPr>
        <p:txBody>
          <a:bodyPr wrap="square" lIns="0" tIns="0" rIns="0" bIns="0" rtlCol="0" anchor="ctr"/>
          <a:lstStyle/>
          <a:p>
            <a:pPr marL="0" indent="0">
              <a:buNone/>
            </a:pPr>
            <a:r>
              <a:rPr lang="en-US" sz="1050" b="1" kern="0" spc="150" dirty="0">
                <a:solidFill>
                  <a:srgbClr val="6A7480"/>
                </a:solidFill>
              </a:rPr>
              <a:t>MODEL SET-UP</a:t>
            </a:r>
            <a:endParaRPr lang="en-US" sz="105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548640" y="2103120"/>
          <a:ext cx="6858000" cy="3529584"/>
        </p:xfrm>
        <a:graphic>
          <a:graphicData uri="http://schemas.openxmlformats.org/drawingml/2006/table">
            <a:tbl>
              <a:tblPr/>
              <a:tblGrid>
                <a:gridCol w="1463040">
                  <a:extLst>
                    <a:ext uri="{9D8B030D-6E8A-4147-A177-3AD203B41FA5}">
                      <a16:colId xmlns:a16="http://schemas.microsoft.com/office/drawing/2014/main" val="20000"/>
                    </a:ext>
                  </a:extLst>
                </a:gridCol>
                <a:gridCol w="5394960">
                  <a:extLst>
                    <a:ext uri="{9D8B030D-6E8A-4147-A177-3AD203B41FA5}">
                      <a16:colId xmlns:a16="http://schemas.microsoft.com/office/drawing/2014/main" val="20001"/>
                    </a:ext>
                  </a:extLst>
                </a:gridCol>
              </a:tblGrid>
              <a:tr h="347472">
                <a:tc>
                  <a:txBody>
                    <a:bodyPr/>
                    <a:lstStyle/>
                    <a:p>
                      <a:pPr marL="0" indent="0">
                        <a:buNone/>
                      </a:pPr>
                      <a:r>
                        <a:rPr lang="en-US" sz="1100" b="1" dirty="0">
                          <a:solidFill>
                            <a:srgbClr val="FFFFFF"/>
                          </a:solidFill>
                        </a:rPr>
                        <a:t>Element</a:t>
                      </a:r>
                      <a:endParaRPr lang="en-US" sz="1100" dirty="0"/>
                    </a:p>
                  </a:txBody>
                  <a:tcPr marL="54864" marR="54864" marT="54864" marB="54864"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1F4E8C"/>
                    </a:solidFill>
                  </a:tcPr>
                </a:tc>
                <a:tc>
                  <a:txBody>
                    <a:bodyPr/>
                    <a:lstStyle/>
                    <a:p>
                      <a:pPr marL="0" indent="0">
                        <a:buNone/>
                      </a:pPr>
                      <a:r>
                        <a:rPr lang="en-US" sz="1100" b="1" dirty="0">
                          <a:solidFill>
                            <a:srgbClr val="FFFFFF"/>
                          </a:solidFill>
                        </a:rPr>
                        <a:t>How it is represented</a:t>
                      </a:r>
                      <a:endParaRPr lang="en-US" sz="1100" dirty="0"/>
                    </a:p>
                  </a:txBody>
                  <a:tcPr marL="54864" marR="54864" marT="54864" marB="54864"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1F4E8C"/>
                    </a:solidFill>
                  </a:tcPr>
                </a:tc>
                <a:extLst>
                  <a:ext uri="{0D108BD9-81ED-4DB2-BD59-A6C34878D82A}">
                    <a16:rowId xmlns:a16="http://schemas.microsoft.com/office/drawing/2014/main" val="10000"/>
                  </a:ext>
                </a:extLst>
              </a:tr>
              <a:tr h="566928">
                <a:tc>
                  <a:txBody>
                    <a:bodyPr/>
                    <a:lstStyle/>
                    <a:p>
                      <a:pPr marL="0" indent="0" algn="l">
                        <a:buNone/>
                      </a:pPr>
                      <a:r>
                        <a:rPr lang="en-US" sz="1100" dirty="0">
                          <a:solidFill>
                            <a:srgbClr val="3A4552"/>
                          </a:solidFill>
                        </a:rPr>
                        <a:t>Network</a:t>
                      </a:r>
                      <a:endParaRPr lang="en-US" sz="1100" dirty="0"/>
                    </a:p>
                  </a:txBody>
                  <a:tcPr marL="54864" marR="54864" marT="54864" marB="54864"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tc>
                  <a:txBody>
                    <a:bodyPr/>
                    <a:lstStyle/>
                    <a:p>
                      <a:pPr marL="0" indent="0" algn="l">
                        <a:buNone/>
                      </a:pPr>
                      <a:r>
                        <a:rPr lang="en-US" sz="1100" dirty="0">
                          <a:solidFill>
                            <a:srgbClr val="3A4552"/>
                          </a:solidFill>
                        </a:rPr>
                        <a:t>Full ERCOT nodal topology for the study year, built from the SSWG planning cases and ERCOT's approved transmission projects</a:t>
                      </a:r>
                      <a:endParaRPr lang="en-US" sz="1100" dirty="0"/>
                    </a:p>
                  </a:txBody>
                  <a:tcPr marL="54864" marR="54864" marT="54864" marB="54864"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66928">
                <a:tc>
                  <a:txBody>
                    <a:bodyPr/>
                    <a:lstStyle/>
                    <a:p>
                      <a:pPr marL="0" indent="0" algn="l">
                        <a:buNone/>
                      </a:pPr>
                      <a:r>
                        <a:rPr lang="en-US" sz="1100" dirty="0">
                          <a:solidFill>
                            <a:srgbClr val="3A4552"/>
                          </a:solidFill>
                        </a:rPr>
                        <a:t>Generation</a:t>
                      </a:r>
                      <a:endParaRPr lang="en-US" sz="1100" dirty="0"/>
                    </a:p>
                  </a:txBody>
                  <a:tcPr marL="54864" marR="54864" marT="54864" marB="54864"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6F7F9"/>
                    </a:solidFill>
                  </a:tcPr>
                </a:tc>
                <a:tc>
                  <a:txBody>
                    <a:bodyPr/>
                    <a:lstStyle/>
                    <a:p>
                      <a:pPr marL="0" indent="0" algn="l">
                        <a:buNone/>
                      </a:pPr>
                      <a:r>
                        <a:rPr lang="en-US" sz="1100" dirty="0">
                          <a:solidFill>
                            <a:srgbClr val="3A4552"/>
                          </a:solidFill>
                        </a:rPr>
                        <a:t>Existing fleet plus the interconnection pipeline by expected in-service date; unit characteristics, fuel and outage assumptions</a:t>
                      </a:r>
                      <a:endParaRPr lang="en-US" sz="1100" dirty="0"/>
                    </a:p>
                  </a:txBody>
                  <a:tcPr marL="54864" marR="54864" marT="54864" marB="54864"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6F7F9"/>
                    </a:solidFill>
                  </a:tcPr>
                </a:tc>
                <a:extLst>
                  <a:ext uri="{0D108BD9-81ED-4DB2-BD59-A6C34878D82A}">
                    <a16:rowId xmlns:a16="http://schemas.microsoft.com/office/drawing/2014/main" val="10002"/>
                  </a:ext>
                </a:extLst>
              </a:tr>
              <a:tr h="566928">
                <a:tc>
                  <a:txBody>
                    <a:bodyPr/>
                    <a:lstStyle/>
                    <a:p>
                      <a:pPr marL="0" indent="0" algn="l">
                        <a:buNone/>
                      </a:pPr>
                      <a:r>
                        <a:rPr lang="en-US" sz="1100" dirty="0">
                          <a:solidFill>
                            <a:srgbClr val="3A4552"/>
                          </a:solidFill>
                        </a:rPr>
                        <a:t>Large loads</a:t>
                      </a:r>
                      <a:endParaRPr lang="en-US" sz="1100" dirty="0"/>
                    </a:p>
                  </a:txBody>
                  <a:tcPr marL="54864" marR="54864" marT="54864" marB="54864"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tc>
                  <a:txBody>
                    <a:bodyPr/>
                    <a:lstStyle/>
                    <a:p>
                      <a:pPr marL="0" indent="0" algn="l">
                        <a:buNone/>
                      </a:pPr>
                      <a:r>
                        <a:rPr lang="en-US" sz="1100" dirty="0">
                          <a:solidFill>
                            <a:srgbClr val="3A4552"/>
                          </a:solidFill>
                        </a:rPr>
                        <a:t>Every known large load placed at its bus with its firm and flexible components; the studied project modeled with its LPC and MPC</a:t>
                      </a:r>
                      <a:endParaRPr lang="en-US" sz="1100" dirty="0"/>
                    </a:p>
                  </a:txBody>
                  <a:tcPr marL="54864" marR="54864" marT="54864" marB="54864"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57200">
                <a:tc>
                  <a:txBody>
                    <a:bodyPr/>
                    <a:lstStyle/>
                    <a:p>
                      <a:pPr marL="0" indent="0" algn="l">
                        <a:buNone/>
                      </a:pPr>
                      <a:r>
                        <a:rPr lang="en-US" sz="1100" dirty="0">
                          <a:solidFill>
                            <a:srgbClr val="3A4552"/>
                          </a:solidFill>
                        </a:rPr>
                        <a:t>PCLR bids</a:t>
                      </a:r>
                      <a:endParaRPr lang="en-US" sz="1100" dirty="0"/>
                    </a:p>
                  </a:txBody>
                  <a:tcPr marL="54864" marR="54864" marT="54864" marB="54864"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6F7F9"/>
                    </a:solidFill>
                  </a:tcPr>
                </a:tc>
                <a:tc>
                  <a:txBody>
                    <a:bodyPr/>
                    <a:lstStyle/>
                    <a:p>
                      <a:pPr marL="0" indent="0" algn="l">
                        <a:buNone/>
                      </a:pPr>
                      <a:r>
                        <a:rPr lang="en-US" sz="1100" dirty="0">
                          <a:solidFill>
                            <a:srgbClr val="3A4552"/>
                          </a:solidFill>
                        </a:rPr>
                        <a:t>Flexible component bids at $5,000/MWh in Stage 1; firm component is fixed load</a:t>
                      </a:r>
                      <a:endParaRPr lang="en-US" sz="1100" dirty="0"/>
                    </a:p>
                  </a:txBody>
                  <a:tcPr marL="54864" marR="54864" marT="54864" marB="54864"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6F7F9"/>
                    </a:solidFill>
                  </a:tcPr>
                </a:tc>
                <a:extLst>
                  <a:ext uri="{0D108BD9-81ED-4DB2-BD59-A6C34878D82A}">
                    <a16:rowId xmlns:a16="http://schemas.microsoft.com/office/drawing/2014/main" val="10004"/>
                  </a:ext>
                </a:extLst>
              </a:tr>
              <a:tr h="457200">
                <a:tc>
                  <a:txBody>
                    <a:bodyPr/>
                    <a:lstStyle/>
                    <a:p>
                      <a:pPr marL="0" indent="0" algn="l">
                        <a:buNone/>
                      </a:pPr>
                      <a:r>
                        <a:rPr lang="en-US" sz="1100" dirty="0">
                          <a:solidFill>
                            <a:srgbClr val="3A4552"/>
                          </a:solidFill>
                        </a:rPr>
                        <a:t>Hourly profiles</a:t>
                      </a:r>
                      <a:endParaRPr lang="en-US" sz="1100" dirty="0"/>
                    </a:p>
                  </a:txBody>
                  <a:tcPr marL="54864" marR="54864" marT="54864" marB="54864"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tc>
                  <a:txBody>
                    <a:bodyPr/>
                    <a:lstStyle/>
                    <a:p>
                      <a:pPr marL="0" indent="0" algn="l">
                        <a:buNone/>
                      </a:pPr>
                      <a:r>
                        <a:rPr lang="en-US" sz="1100" dirty="0">
                          <a:solidFill>
                            <a:srgbClr val="3A4552"/>
                          </a:solidFill>
                        </a:rPr>
                        <a:t>Load, wind and solar profiles for the weather year; storage with charge and discharge logic</a:t>
                      </a:r>
                      <a:endParaRPr lang="en-US" sz="1100" dirty="0"/>
                    </a:p>
                  </a:txBody>
                  <a:tcPr marL="54864" marR="54864" marT="54864" marB="54864"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566928">
                <a:tc>
                  <a:txBody>
                    <a:bodyPr/>
                    <a:lstStyle/>
                    <a:p>
                      <a:pPr marL="0" indent="0" algn="l">
                        <a:buNone/>
                      </a:pPr>
                      <a:r>
                        <a:rPr lang="en-US" sz="1100" dirty="0">
                          <a:solidFill>
                            <a:srgbClr val="3A4552"/>
                          </a:solidFill>
                        </a:rPr>
                        <a:t>Constraints</a:t>
                      </a:r>
                      <a:endParaRPr lang="en-US" sz="1100" dirty="0"/>
                    </a:p>
                  </a:txBody>
                  <a:tcPr marL="54864" marR="54864" marT="54864" marB="54864"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6F7F9"/>
                    </a:solidFill>
                  </a:tcPr>
                </a:tc>
                <a:tc>
                  <a:txBody>
                    <a:bodyPr/>
                    <a:lstStyle/>
                    <a:p>
                      <a:pPr marL="0" indent="0" algn="l">
                        <a:buNone/>
                      </a:pPr>
                      <a:r>
                        <a:rPr lang="en-US" sz="1100" dirty="0">
                          <a:solidFill>
                            <a:srgbClr val="3A4552"/>
                          </a:solidFill>
                        </a:rPr>
                        <a:t>Base case and contingency limits monitored as in ERCOT operations; maximum shadow prices by constraint type</a:t>
                      </a:r>
                      <a:endParaRPr lang="en-US" sz="1100" dirty="0"/>
                    </a:p>
                  </a:txBody>
                  <a:tcPr marL="54864" marR="54864" marT="54864" marB="54864"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6F7F9"/>
                    </a:solidFill>
                  </a:tcPr>
                </a:tc>
                <a:extLst>
                  <a:ext uri="{0D108BD9-81ED-4DB2-BD59-A6C34878D82A}">
                    <a16:rowId xmlns:a16="http://schemas.microsoft.com/office/drawing/2014/main" val="10006"/>
                  </a:ext>
                </a:extLst>
              </a:tr>
            </a:tbl>
          </a:graphicData>
        </a:graphic>
      </p:graphicFrame>
      <p:sp>
        <p:nvSpPr>
          <p:cNvPr id="7" name="Text 3"/>
          <p:cNvSpPr txBox="1"/>
          <p:nvPr/>
        </p:nvSpPr>
        <p:spPr>
          <a:xfrm>
            <a:off x="7772400" y="1783080"/>
            <a:ext cx="3931920" cy="256032"/>
          </a:xfrm>
          <a:prstGeom prst="rect">
            <a:avLst/>
          </a:prstGeom>
          <a:noFill/>
          <a:ln/>
        </p:spPr>
        <p:txBody>
          <a:bodyPr wrap="square" lIns="0" tIns="0" rIns="0" bIns="0" rtlCol="0" anchor="ctr"/>
          <a:lstStyle/>
          <a:p>
            <a:pPr marL="0" indent="0">
              <a:buNone/>
            </a:pPr>
            <a:r>
              <a:rPr lang="en-US" sz="1050" b="1" kern="0" spc="150" dirty="0">
                <a:solidFill>
                  <a:srgbClr val="6A7480"/>
                </a:solidFill>
              </a:rPr>
              <a:t>STAGE 1 RETURNS, FOR EVERY HOUR</a:t>
            </a:r>
            <a:endParaRPr lang="en-US" sz="1050" dirty="0"/>
          </a:p>
        </p:txBody>
      </p:sp>
      <p:sp>
        <p:nvSpPr>
          <p:cNvPr id="8" name="Shape 4"/>
          <p:cNvSpPr/>
          <p:nvPr/>
        </p:nvSpPr>
        <p:spPr>
          <a:xfrm>
            <a:off x="7772400" y="2103120"/>
            <a:ext cx="3867912" cy="3703320"/>
          </a:xfrm>
          <a:prstGeom prst="rect">
            <a:avLst/>
          </a:prstGeom>
          <a:solidFill>
            <a:srgbClr val="0E2A47"/>
          </a:solidFill>
          <a:ln w="9525">
            <a:solidFill>
              <a:srgbClr val="0E2A47"/>
            </a:solidFill>
            <a:prstDash val="solid"/>
          </a:ln>
        </p:spPr>
        <p:txBody>
          <a:bodyPr/>
          <a:lstStyle/>
          <a:p>
            <a:endParaRPr lang="en-US"/>
          </a:p>
        </p:txBody>
      </p:sp>
      <p:sp>
        <p:nvSpPr>
          <p:cNvPr id="9" name="Text 5"/>
          <p:cNvSpPr txBox="1"/>
          <p:nvPr/>
        </p:nvSpPr>
        <p:spPr>
          <a:xfrm>
            <a:off x="7936992" y="2286000"/>
            <a:ext cx="3566160" cy="3383280"/>
          </a:xfrm>
          <a:prstGeom prst="rect">
            <a:avLst/>
          </a:prstGeom>
          <a:noFill/>
          <a:ln/>
        </p:spPr>
        <p:txBody>
          <a:bodyPr wrap="square" lIns="0" tIns="0" rIns="0" bIns="0" rtlCol="0" anchor="t"/>
          <a:lstStyle/>
          <a:p>
            <a:pPr marL="177800" indent="-177800">
              <a:spcAft>
                <a:spcPts val="600"/>
              </a:spcAft>
              <a:buSzPct val="100000"/>
              <a:buChar char="•"/>
            </a:pPr>
            <a:r>
              <a:rPr lang="en-US" sz="1200" dirty="0">
                <a:solidFill>
                  <a:srgbClr val="BFD8F0"/>
                </a:solidFill>
              </a:rPr>
              <a:t>LMP at every bus, including the studied POI and the trading hubs</a:t>
            </a:r>
            <a:endParaRPr lang="en-US" sz="1200" dirty="0"/>
          </a:p>
          <a:p>
            <a:pPr marL="177800" indent="-177800">
              <a:spcAft>
                <a:spcPts val="600"/>
              </a:spcAft>
              <a:buSzPct val="100000"/>
              <a:buChar char="•"/>
            </a:pPr>
            <a:r>
              <a:rPr lang="en-US" sz="1200" dirty="0">
                <a:solidFill>
                  <a:srgbClr val="BFD8F0"/>
                </a:solidFill>
              </a:rPr>
              <a:t>Every binding constraint with its shadow price and the contingency and monitored element behind it</a:t>
            </a:r>
            <a:endParaRPr lang="en-US" sz="1200" dirty="0"/>
          </a:p>
          <a:p>
            <a:pPr marL="177800" indent="-177800">
              <a:spcAft>
                <a:spcPts val="600"/>
              </a:spcAft>
              <a:buSzPct val="100000"/>
              <a:buChar char="•"/>
            </a:pPr>
            <a:r>
              <a:rPr lang="en-US" sz="1200" dirty="0">
                <a:solidFill>
                  <a:srgbClr val="BFD8F0"/>
                </a:solidFill>
              </a:rPr>
              <a:t>Shift factor of the studied PCLR, and of every other PCLR, on each binding constraint</a:t>
            </a:r>
            <a:endParaRPr lang="en-US" sz="1200" dirty="0"/>
          </a:p>
          <a:p>
            <a:pPr marL="177800" indent="-177800">
              <a:spcAft>
                <a:spcPts val="600"/>
              </a:spcAft>
              <a:buSzPct val="100000"/>
              <a:buChar char="•"/>
            </a:pPr>
            <a:r>
              <a:rPr lang="en-US" sz="1200" dirty="0">
                <a:solidFill>
                  <a:srgbClr val="BFD8F0"/>
                </a:solidFill>
              </a:rPr>
              <a:t>Step 1 system lambda</a:t>
            </a:r>
            <a:endParaRPr lang="en-US" sz="1200" dirty="0"/>
          </a:p>
          <a:p>
            <a:pPr marL="177800" indent="-177800">
              <a:spcAft>
                <a:spcPts val="600"/>
              </a:spcAft>
              <a:buSzPct val="100000"/>
              <a:buChar char="•"/>
            </a:pPr>
            <a:r>
              <a:rPr lang="en-US" sz="1200" dirty="0">
                <a:solidFill>
                  <a:srgbClr val="BFD8F0"/>
                </a:solidFill>
              </a:rPr>
              <a:t>The dispatch of every PCLR: served, partially served or curtailed</a:t>
            </a:r>
            <a:endParaRPr lang="en-US" sz="1200" dirty="0"/>
          </a:p>
          <a:p>
            <a:pPr marL="177800" indent="-177800">
              <a:spcAft>
                <a:spcPts val="600"/>
              </a:spcAft>
              <a:buSzPct val="100000"/>
              <a:buChar char="•"/>
            </a:pPr>
            <a:r>
              <a:rPr lang="en-US" sz="1200" dirty="0">
                <a:solidFill>
                  <a:srgbClr val="BFD8F0"/>
                </a:solidFill>
              </a:rPr>
              <a:t>The list of hours in which the $5,000 bid itself is marginal, which is where the LMP artefacts appear</a:t>
            </a:r>
            <a:endParaRPr lang="en-US" sz="1200" dirty="0"/>
          </a:p>
        </p:txBody>
      </p:sp>
      <p:sp>
        <p:nvSpPr>
          <p:cNvPr id="25" name="Slide Number Placeholder 0"/>
          <p:cNvSpPr>
            <a:spLocks noGrp="1"/>
          </p:cNvSpPr>
          <p:nvPr>
            <p:ph type="sldNum" sz="quarter" idx="4294967295"/>
          </p:nvPr>
        </p:nvSpPr>
        <p:spPr>
          <a:xfrm>
            <a:off x="11338560" y="644652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rgbClr val="6A7480"/>
                </a:solidFill>
              </a:defRPr>
            </a:lvl1pPr>
          </a:lstStyle>
          <a:p>
            <a:pPr algn="r"/>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237744"/>
            <a:ext cx="8229600" cy="274320"/>
          </a:xfrm>
          <a:prstGeom prst="rect">
            <a:avLst/>
          </a:prstGeom>
          <a:noFill/>
          <a:ln/>
        </p:spPr>
        <p:txBody>
          <a:bodyPr wrap="square" lIns="0" tIns="0" rIns="0" bIns="0" rtlCol="0"/>
          <a:lstStyle/>
          <a:p>
            <a:pPr marL="0" indent="0">
              <a:buNone/>
            </a:pPr>
            <a:r>
              <a:rPr lang="en-US" sz="1100" b="1" kern="0" spc="200" dirty="0">
                <a:solidFill>
                  <a:srgbClr val="F2C230"/>
                </a:solidFill>
              </a:rPr>
              <a:t>PART 03 · THE SCREENING STEP</a:t>
            </a:r>
            <a:endParaRPr lang="en-US" sz="1100" dirty="0"/>
          </a:p>
        </p:txBody>
      </p:sp>
      <p:sp>
        <p:nvSpPr>
          <p:cNvPr id="3" name="Text 1"/>
          <p:cNvSpPr>
            <a:spLocks noGrp="1"/>
          </p:cNvSpPr>
          <p:nvPr>
            <p:ph type="title" idx="102" hasCustomPrompt="1"/>
          </p:nvPr>
        </p:nvSpPr>
        <p:spPr>
          <a:xfrm>
            <a:off x="548640" y="530352"/>
            <a:ext cx="10241280" cy="777240"/>
          </a:xfrm>
          <a:prstGeom prst="rect">
            <a:avLst/>
          </a:prstGeom>
          <a:noFill/>
          <a:ln/>
        </p:spPr>
        <p:txBody>
          <a:bodyPr wrap="square" lIns="0" tIns="0" rIns="0" bIns="0" rtlCol="0" anchor="t"/>
          <a:lstStyle/>
          <a:p>
            <a:pPr marL="0" indent="0" algn="l">
              <a:buNone/>
            </a:pPr>
            <a:r>
              <a:rPr lang="en-US" sz="2600" b="1" dirty="0">
                <a:solidFill>
                  <a:srgbClr val="FFFFFF"/>
                </a:solidFill>
              </a:rPr>
              <a:t>Between the runs: the ABC applied hour by hour, PCLR by PCLR</a:t>
            </a:r>
            <a:endParaRPr lang="en-US" sz="2600" dirty="0"/>
          </a:p>
        </p:txBody>
      </p:sp>
      <p:sp>
        <p:nvSpPr>
          <p:cNvPr id="5" name="Text 2"/>
          <p:cNvSpPr txBox="1"/>
          <p:nvPr/>
        </p:nvSpPr>
        <p:spPr>
          <a:xfrm>
            <a:off x="548640" y="1783080"/>
            <a:ext cx="8229600" cy="256032"/>
          </a:xfrm>
          <a:prstGeom prst="rect">
            <a:avLst/>
          </a:prstGeom>
          <a:noFill/>
          <a:ln/>
        </p:spPr>
        <p:txBody>
          <a:bodyPr wrap="square" lIns="0" tIns="0" rIns="0" bIns="0" rtlCol="0" anchor="ctr"/>
          <a:lstStyle/>
          <a:p>
            <a:pPr marL="0" indent="0">
              <a:buNone/>
            </a:pPr>
            <a:r>
              <a:rPr lang="en-US" sz="1050" b="1" kern="0" spc="150" dirty="0">
                <a:solidFill>
                  <a:srgbClr val="6A7480"/>
                </a:solidFill>
              </a:rPr>
              <a:t>SCREENING TABLE · ONE PCLR, SAMPLE HOURS (ILLUSTRATIVE VALUES)</a:t>
            </a:r>
            <a:endParaRPr lang="en-US" sz="105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548640" y="2103120"/>
          <a:ext cx="11091672" cy="2688336"/>
        </p:xfrm>
        <a:graphic>
          <a:graphicData uri="http://schemas.openxmlformats.org/drawingml/2006/table">
            <a:tbl>
              <a:tblPr/>
              <a:tblGrid>
                <a:gridCol w="1143000">
                  <a:extLst>
                    <a:ext uri="{9D8B030D-6E8A-4147-A177-3AD203B41FA5}">
                      <a16:colId xmlns:a16="http://schemas.microsoft.com/office/drawing/2014/main" val="20000"/>
                    </a:ext>
                  </a:extLst>
                </a:gridCol>
                <a:gridCol w="3017520">
                  <a:extLst>
                    <a:ext uri="{9D8B030D-6E8A-4147-A177-3AD203B41FA5}">
                      <a16:colId xmlns:a16="http://schemas.microsoft.com/office/drawing/2014/main" val="20001"/>
                    </a:ext>
                  </a:extLst>
                </a:gridCol>
                <a:gridCol w="822960">
                  <a:extLst>
                    <a:ext uri="{9D8B030D-6E8A-4147-A177-3AD203B41FA5}">
                      <a16:colId xmlns:a16="http://schemas.microsoft.com/office/drawing/2014/main" val="20002"/>
                    </a:ext>
                  </a:extLst>
                </a:gridCol>
                <a:gridCol w="1234440">
                  <a:extLst>
                    <a:ext uri="{9D8B030D-6E8A-4147-A177-3AD203B41FA5}">
                      <a16:colId xmlns:a16="http://schemas.microsoft.com/office/drawing/2014/main" val="20003"/>
                    </a:ext>
                  </a:extLst>
                </a:gridCol>
                <a:gridCol w="1325880">
                  <a:extLst>
                    <a:ext uri="{9D8B030D-6E8A-4147-A177-3AD203B41FA5}">
                      <a16:colId xmlns:a16="http://schemas.microsoft.com/office/drawing/2014/main" val="20004"/>
                    </a:ext>
                  </a:extLst>
                </a:gridCol>
                <a:gridCol w="914400">
                  <a:extLst>
                    <a:ext uri="{9D8B030D-6E8A-4147-A177-3AD203B41FA5}">
                      <a16:colId xmlns:a16="http://schemas.microsoft.com/office/drawing/2014/main" val="20005"/>
                    </a:ext>
                  </a:extLst>
                </a:gridCol>
                <a:gridCol w="1170432">
                  <a:extLst>
                    <a:ext uri="{9D8B030D-6E8A-4147-A177-3AD203B41FA5}">
                      <a16:colId xmlns:a16="http://schemas.microsoft.com/office/drawing/2014/main" val="20006"/>
                    </a:ext>
                  </a:extLst>
                </a:gridCol>
                <a:gridCol w="1463040">
                  <a:extLst>
                    <a:ext uri="{9D8B030D-6E8A-4147-A177-3AD203B41FA5}">
                      <a16:colId xmlns:a16="http://schemas.microsoft.com/office/drawing/2014/main" val="20007"/>
                    </a:ext>
                  </a:extLst>
                </a:gridCol>
              </a:tblGrid>
              <a:tr h="384048">
                <a:tc>
                  <a:txBody>
                    <a:bodyPr/>
                    <a:lstStyle/>
                    <a:p>
                      <a:pPr marL="0" indent="0">
                        <a:buNone/>
                      </a:pPr>
                      <a:r>
                        <a:rPr lang="en-US" sz="1100" b="1" dirty="0">
                          <a:solidFill>
                            <a:srgbClr val="FFFFFF"/>
                          </a:solidFill>
                        </a:rPr>
                        <a:t>Hour</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1F4E8C"/>
                    </a:solidFill>
                  </a:tcPr>
                </a:tc>
                <a:tc>
                  <a:txBody>
                    <a:bodyPr/>
                    <a:lstStyle/>
                    <a:p>
                      <a:pPr marL="0" indent="0">
                        <a:buNone/>
                      </a:pPr>
                      <a:r>
                        <a:rPr lang="en-US" sz="1100" b="1" dirty="0">
                          <a:solidFill>
                            <a:srgbClr val="FFFFFF"/>
                          </a:solidFill>
                        </a:rPr>
                        <a:t>Triggered constraint (≥ 90% of max SP)</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1F4E8C"/>
                    </a:solidFill>
                  </a:tcPr>
                </a:tc>
                <a:tc>
                  <a:txBody>
                    <a:bodyPr/>
                    <a:lstStyle/>
                    <a:p>
                      <a:pPr marL="0" indent="0">
                        <a:buNone/>
                      </a:pPr>
                      <a:r>
                        <a:rPr lang="en-US" sz="1100" b="1" dirty="0">
                          <a:solidFill>
                            <a:srgbClr val="FFFFFF"/>
                          </a:solidFill>
                        </a:rPr>
                        <a:t>Max SP</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1F4E8C"/>
                    </a:solidFill>
                  </a:tcPr>
                </a:tc>
                <a:tc>
                  <a:txBody>
                    <a:bodyPr/>
                    <a:lstStyle/>
                    <a:p>
                      <a:pPr marL="0" indent="0">
                        <a:buNone/>
                      </a:pPr>
                      <a:r>
                        <a:rPr lang="en-US" sz="1100" b="1" dirty="0">
                          <a:solidFill>
                            <a:srgbClr val="FFFFFF"/>
                          </a:solidFill>
                        </a:rPr>
                        <a:t>Shift factor</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1F4E8C"/>
                    </a:solidFill>
                  </a:tcPr>
                </a:tc>
                <a:tc>
                  <a:txBody>
                    <a:bodyPr/>
                    <a:lstStyle/>
                    <a:p>
                      <a:pPr marL="0" indent="0">
                        <a:buNone/>
                      </a:pPr>
                      <a:r>
                        <a:rPr lang="en-US" sz="1100" b="1" dirty="0">
                          <a:solidFill>
                            <a:srgbClr val="FFFFFF"/>
                          </a:solidFill>
                        </a:rPr>
                        <a:t>Contribution</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1F4E8C"/>
                    </a:solidFill>
                  </a:tcPr>
                </a:tc>
                <a:tc>
                  <a:txBody>
                    <a:bodyPr/>
                    <a:lstStyle/>
                    <a:p>
                      <a:pPr marL="0" indent="0">
                        <a:buNone/>
                      </a:pPr>
                      <a:r>
                        <a:rPr lang="en-US" sz="1100" b="1" dirty="0">
                          <a:solidFill>
                            <a:srgbClr val="FFFFFF"/>
                          </a:solidFill>
                        </a:rPr>
                        <a:t>System λ</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1F4E8C"/>
                    </a:solidFill>
                  </a:tcPr>
                </a:tc>
                <a:tc>
                  <a:txBody>
                    <a:bodyPr/>
                    <a:lstStyle/>
                    <a:p>
                      <a:pPr marL="0" indent="0">
                        <a:buNone/>
                      </a:pPr>
                      <a:r>
                        <a:rPr lang="en-US" sz="1100" b="1" dirty="0">
                          <a:solidFill>
                            <a:srgbClr val="FFFFFF"/>
                          </a:solidFill>
                        </a:rPr>
                        <a:t>ABC</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1F4E8C"/>
                    </a:solidFill>
                  </a:tcPr>
                </a:tc>
                <a:tc>
                  <a:txBody>
                    <a:bodyPr/>
                    <a:lstStyle/>
                    <a:p>
                      <a:pPr marL="0" indent="0">
                        <a:buNone/>
                      </a:pPr>
                      <a:r>
                        <a:rPr lang="en-US" sz="1100" b="1" dirty="0">
                          <a:solidFill>
                            <a:srgbClr val="FFFFFF"/>
                          </a:solidFill>
                        </a:rPr>
                        <a:t>Bid used in Stage 2</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1F4E8C"/>
                    </a:solidFill>
                  </a:tcPr>
                </a:tc>
                <a:extLst>
                  <a:ext uri="{0D108BD9-81ED-4DB2-BD59-A6C34878D82A}">
                    <a16:rowId xmlns:a16="http://schemas.microsoft.com/office/drawing/2014/main" val="10000"/>
                  </a:ext>
                </a:extLst>
              </a:tr>
              <a:tr h="384048">
                <a:tc>
                  <a:txBody>
                    <a:bodyPr/>
                    <a:lstStyle/>
                    <a:p>
                      <a:pPr marL="0" indent="0" algn="l">
                        <a:buNone/>
                      </a:pPr>
                      <a:r>
                        <a:rPr lang="en-US" sz="1100" dirty="0">
                          <a:solidFill>
                            <a:srgbClr val="3A4552"/>
                          </a:solidFill>
                        </a:rPr>
                        <a:t>Jan 14, HE 07</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tc>
                  <a:txBody>
                    <a:bodyPr/>
                    <a:lstStyle/>
                    <a:p>
                      <a:pPr marL="0" indent="0" algn="l">
                        <a:buNone/>
                      </a:pPr>
                      <a:r>
                        <a:rPr lang="en-US" sz="1100" dirty="0">
                          <a:solidFill>
                            <a:srgbClr val="3A4552"/>
                          </a:solidFill>
                        </a:rPr>
                        <a:t>138 kV line A–B, contingency C1</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tc>
                  <a:txBody>
                    <a:bodyPr/>
                    <a:lstStyle/>
                    <a:p>
                      <a:pPr marL="0" indent="0" algn="r">
                        <a:buNone/>
                      </a:pPr>
                      <a:r>
                        <a:rPr lang="en-US" sz="1100" dirty="0">
                          <a:solidFill>
                            <a:srgbClr val="3A4552"/>
                          </a:solidFill>
                        </a:rPr>
                        <a:t>$5,000</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tc>
                  <a:txBody>
                    <a:bodyPr/>
                    <a:lstStyle/>
                    <a:p>
                      <a:pPr marL="0" indent="0" algn="r">
                        <a:buNone/>
                      </a:pPr>
                      <a:r>
                        <a:rPr lang="en-US" sz="1100" dirty="0">
                          <a:solidFill>
                            <a:srgbClr val="3A4552"/>
                          </a:solidFill>
                        </a:rPr>
                        <a:t>−0.061</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tc>
                  <a:txBody>
                    <a:bodyPr/>
                    <a:lstStyle/>
                    <a:p>
                      <a:pPr marL="0" indent="0" algn="r">
                        <a:buNone/>
                      </a:pPr>
                      <a:r>
                        <a:rPr lang="en-US" sz="1100" dirty="0">
                          <a:solidFill>
                            <a:srgbClr val="3A4552"/>
                          </a:solidFill>
                        </a:rPr>
                        <a:t>−$305</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tc>
                  <a:txBody>
                    <a:bodyPr/>
                    <a:lstStyle/>
                    <a:p>
                      <a:pPr marL="0" indent="0" algn="r">
                        <a:buNone/>
                      </a:pPr>
                      <a:r>
                        <a:rPr lang="en-US" sz="1100" dirty="0">
                          <a:solidFill>
                            <a:srgbClr val="3A4552"/>
                          </a:solidFill>
                        </a:rPr>
                        <a:t>$62</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tc>
                  <a:txBody>
                    <a:bodyPr/>
                    <a:lstStyle/>
                    <a:p>
                      <a:pPr marL="0" indent="0" algn="r">
                        <a:buNone/>
                      </a:pPr>
                      <a:r>
                        <a:rPr lang="en-US" sz="1100" dirty="0">
                          <a:solidFill>
                            <a:srgbClr val="3A4552"/>
                          </a:solidFill>
                        </a:rPr>
                        <a:t>$366.99</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tc>
                  <a:txBody>
                    <a:bodyPr/>
                    <a:lstStyle/>
                    <a:p>
                      <a:pPr marL="0" indent="0" algn="r">
                        <a:buNone/>
                      </a:pPr>
                      <a:r>
                        <a:rPr lang="en-US" sz="1100" dirty="0">
                          <a:solidFill>
                            <a:srgbClr val="3A4552"/>
                          </a:solidFill>
                        </a:rPr>
                        <a:t>$366.99</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84048">
                <a:tc>
                  <a:txBody>
                    <a:bodyPr/>
                    <a:lstStyle/>
                    <a:p>
                      <a:pPr marL="0" indent="0" algn="l">
                        <a:buNone/>
                      </a:pPr>
                      <a:r>
                        <a:rPr lang="en-US" sz="1100" dirty="0">
                          <a:solidFill>
                            <a:srgbClr val="3A4552"/>
                          </a:solidFill>
                        </a:rPr>
                        <a:t>Jan 14, HE 08</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6F7F9"/>
                    </a:solidFill>
                  </a:tcPr>
                </a:tc>
                <a:tc>
                  <a:txBody>
                    <a:bodyPr/>
                    <a:lstStyle/>
                    <a:p>
                      <a:pPr marL="0" indent="0" algn="l">
                        <a:buNone/>
                      </a:pPr>
                      <a:r>
                        <a:rPr lang="en-US" sz="1100" dirty="0">
                          <a:solidFill>
                            <a:srgbClr val="3A4552"/>
                          </a:solidFill>
                        </a:rPr>
                        <a:t>138 kV line A–B, contingency C1</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6F7F9"/>
                    </a:solidFill>
                  </a:tcPr>
                </a:tc>
                <a:tc>
                  <a:txBody>
                    <a:bodyPr/>
                    <a:lstStyle/>
                    <a:p>
                      <a:pPr marL="0" indent="0" algn="r">
                        <a:buNone/>
                      </a:pPr>
                      <a:r>
                        <a:rPr lang="en-US" sz="1100" dirty="0">
                          <a:solidFill>
                            <a:srgbClr val="3A4552"/>
                          </a:solidFill>
                        </a:rPr>
                        <a:t>$5,000</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6F7F9"/>
                    </a:solidFill>
                  </a:tcPr>
                </a:tc>
                <a:tc>
                  <a:txBody>
                    <a:bodyPr/>
                    <a:lstStyle/>
                    <a:p>
                      <a:pPr marL="0" indent="0" algn="r">
                        <a:buNone/>
                      </a:pPr>
                      <a:r>
                        <a:rPr lang="en-US" sz="1100" dirty="0">
                          <a:solidFill>
                            <a:srgbClr val="3A4552"/>
                          </a:solidFill>
                        </a:rPr>
                        <a:t>−0.061</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6F7F9"/>
                    </a:solidFill>
                  </a:tcPr>
                </a:tc>
                <a:tc>
                  <a:txBody>
                    <a:bodyPr/>
                    <a:lstStyle/>
                    <a:p>
                      <a:pPr marL="0" indent="0" algn="r">
                        <a:buNone/>
                      </a:pPr>
                      <a:r>
                        <a:rPr lang="en-US" sz="1100" dirty="0">
                          <a:solidFill>
                            <a:srgbClr val="3A4552"/>
                          </a:solidFill>
                        </a:rPr>
                        <a:t>−$305</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6F7F9"/>
                    </a:solidFill>
                  </a:tcPr>
                </a:tc>
                <a:tc>
                  <a:txBody>
                    <a:bodyPr/>
                    <a:lstStyle/>
                    <a:p>
                      <a:pPr marL="0" indent="0" algn="r">
                        <a:buNone/>
                      </a:pPr>
                      <a:r>
                        <a:rPr lang="en-US" sz="1100" dirty="0">
                          <a:solidFill>
                            <a:srgbClr val="3A4552"/>
                          </a:solidFill>
                        </a:rPr>
                        <a:t>$58</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6F7F9"/>
                    </a:solidFill>
                  </a:tcPr>
                </a:tc>
                <a:tc>
                  <a:txBody>
                    <a:bodyPr/>
                    <a:lstStyle/>
                    <a:p>
                      <a:pPr marL="0" indent="0" algn="r">
                        <a:buNone/>
                      </a:pPr>
                      <a:r>
                        <a:rPr lang="en-US" sz="1100" dirty="0">
                          <a:solidFill>
                            <a:srgbClr val="3A4552"/>
                          </a:solidFill>
                        </a:rPr>
                        <a:t>$362.99</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6F7F9"/>
                    </a:solidFill>
                  </a:tcPr>
                </a:tc>
                <a:tc>
                  <a:txBody>
                    <a:bodyPr/>
                    <a:lstStyle/>
                    <a:p>
                      <a:pPr marL="0" indent="0" algn="r">
                        <a:buNone/>
                      </a:pPr>
                      <a:r>
                        <a:rPr lang="en-US" sz="1100" dirty="0">
                          <a:solidFill>
                            <a:srgbClr val="3A4552"/>
                          </a:solidFill>
                        </a:rPr>
                        <a:t>$362.99</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6F7F9"/>
                    </a:solidFill>
                  </a:tcPr>
                </a:tc>
                <a:extLst>
                  <a:ext uri="{0D108BD9-81ED-4DB2-BD59-A6C34878D82A}">
                    <a16:rowId xmlns:a16="http://schemas.microsoft.com/office/drawing/2014/main" val="10002"/>
                  </a:ext>
                </a:extLst>
              </a:tr>
              <a:tr h="384048">
                <a:tc>
                  <a:txBody>
                    <a:bodyPr/>
                    <a:lstStyle/>
                    <a:p>
                      <a:pPr marL="0" indent="0" algn="l">
                        <a:buNone/>
                      </a:pPr>
                      <a:r>
                        <a:rPr lang="en-US" sz="1100" dirty="0">
                          <a:solidFill>
                            <a:srgbClr val="3A4552"/>
                          </a:solidFill>
                        </a:rPr>
                        <a:t>Jan 14, HE 12</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tc>
                  <a:txBody>
                    <a:bodyPr/>
                    <a:lstStyle/>
                    <a:p>
                      <a:pPr marL="0" indent="0" algn="l">
                        <a:buNone/>
                      </a:pPr>
                      <a:r>
                        <a:rPr lang="en-US" sz="1100" dirty="0">
                          <a:solidFill>
                            <a:srgbClr val="3A4552"/>
                          </a:solidFill>
                        </a:rPr>
                        <a:t>none above threshold</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tc>
                  <a:txBody>
                    <a:bodyPr/>
                    <a:lstStyle/>
                    <a:p>
                      <a:pPr marL="0" indent="0" algn="r">
                        <a:buNone/>
                      </a:pPr>
                      <a:r>
                        <a:rPr lang="en-US" sz="1100" dirty="0">
                          <a:solidFill>
                            <a:srgbClr val="3A4552"/>
                          </a:solidFill>
                        </a:rPr>
                        <a:t>—</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tc>
                  <a:txBody>
                    <a:bodyPr/>
                    <a:lstStyle/>
                    <a:p>
                      <a:pPr marL="0" indent="0" algn="r">
                        <a:buNone/>
                      </a:pPr>
                      <a:r>
                        <a:rPr lang="en-US" sz="1100" dirty="0">
                          <a:solidFill>
                            <a:srgbClr val="3A4552"/>
                          </a:solidFill>
                        </a:rPr>
                        <a:t>—</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tc>
                  <a:txBody>
                    <a:bodyPr/>
                    <a:lstStyle/>
                    <a:p>
                      <a:pPr marL="0" indent="0" algn="r">
                        <a:buNone/>
                      </a:pPr>
                      <a:r>
                        <a:rPr lang="en-US" sz="1100" dirty="0">
                          <a:solidFill>
                            <a:srgbClr val="3A4552"/>
                          </a:solidFill>
                        </a:rPr>
                        <a:t>—</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tc>
                  <a:txBody>
                    <a:bodyPr/>
                    <a:lstStyle/>
                    <a:p>
                      <a:pPr marL="0" indent="0" algn="r">
                        <a:buNone/>
                      </a:pPr>
                      <a:r>
                        <a:rPr lang="en-US" sz="1100" dirty="0">
                          <a:solidFill>
                            <a:srgbClr val="3A4552"/>
                          </a:solidFill>
                        </a:rPr>
                        <a:t>$31</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tc>
                  <a:txBody>
                    <a:bodyPr/>
                    <a:lstStyle/>
                    <a:p>
                      <a:pPr marL="0" indent="0" algn="r">
                        <a:buNone/>
                      </a:pPr>
                      <a:r>
                        <a:rPr lang="en-US" sz="1100" dirty="0">
                          <a:solidFill>
                            <a:srgbClr val="3A4552"/>
                          </a:solidFill>
                        </a:rPr>
                        <a:t>not applied</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tc>
                  <a:txBody>
                    <a:bodyPr/>
                    <a:lstStyle/>
                    <a:p>
                      <a:pPr marL="0" indent="0" algn="r">
                        <a:buNone/>
                      </a:pPr>
                      <a:r>
                        <a:rPr lang="en-US" sz="1100" dirty="0">
                          <a:solidFill>
                            <a:srgbClr val="3A4552"/>
                          </a:solidFill>
                        </a:rPr>
                        <a:t>$5,000</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84048">
                <a:tc>
                  <a:txBody>
                    <a:bodyPr/>
                    <a:lstStyle/>
                    <a:p>
                      <a:pPr marL="0" indent="0" algn="l">
                        <a:buNone/>
                      </a:pPr>
                      <a:r>
                        <a:rPr lang="en-US" sz="1100" dirty="0">
                          <a:solidFill>
                            <a:srgbClr val="3A4552"/>
                          </a:solidFill>
                        </a:rPr>
                        <a:t>Jul 22, HE 17</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6F7F9"/>
                    </a:solidFill>
                  </a:tcPr>
                </a:tc>
                <a:tc>
                  <a:txBody>
                    <a:bodyPr/>
                    <a:lstStyle/>
                    <a:p>
                      <a:pPr marL="0" indent="0" algn="l">
                        <a:buNone/>
                      </a:pPr>
                      <a:r>
                        <a:rPr lang="en-US" sz="1100" dirty="0">
                          <a:solidFill>
                            <a:srgbClr val="3A4552"/>
                          </a:solidFill>
                        </a:rPr>
                        <a:t>345 kV line C–D, base case</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6F7F9"/>
                    </a:solidFill>
                  </a:tcPr>
                </a:tc>
                <a:tc>
                  <a:txBody>
                    <a:bodyPr/>
                    <a:lstStyle/>
                    <a:p>
                      <a:pPr marL="0" indent="0" algn="r">
                        <a:buNone/>
                      </a:pPr>
                      <a:r>
                        <a:rPr lang="en-US" sz="1100" dirty="0">
                          <a:solidFill>
                            <a:srgbClr val="3A4552"/>
                          </a:solidFill>
                        </a:rPr>
                        <a:t>$5,000</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6F7F9"/>
                    </a:solidFill>
                  </a:tcPr>
                </a:tc>
                <a:tc>
                  <a:txBody>
                    <a:bodyPr/>
                    <a:lstStyle/>
                    <a:p>
                      <a:pPr marL="0" indent="0" algn="r">
                        <a:buNone/>
                      </a:pPr>
                      <a:r>
                        <a:rPr lang="en-US" sz="1100" dirty="0">
                          <a:solidFill>
                            <a:srgbClr val="3A4552"/>
                          </a:solidFill>
                        </a:rPr>
                        <a:t>−0.015</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6F7F9"/>
                    </a:solidFill>
                  </a:tcPr>
                </a:tc>
                <a:tc>
                  <a:txBody>
                    <a:bodyPr/>
                    <a:lstStyle/>
                    <a:p>
                      <a:pPr marL="0" indent="0" algn="r">
                        <a:buNone/>
                      </a:pPr>
                      <a:r>
                        <a:rPr lang="en-US" sz="1100" dirty="0">
                          <a:solidFill>
                            <a:srgbClr val="3A4552"/>
                          </a:solidFill>
                        </a:rPr>
                        <a:t>SF &gt; −0.02</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6F7F9"/>
                    </a:solidFill>
                  </a:tcPr>
                </a:tc>
                <a:tc>
                  <a:txBody>
                    <a:bodyPr/>
                    <a:lstStyle/>
                    <a:p>
                      <a:pPr marL="0" indent="0" algn="r">
                        <a:buNone/>
                      </a:pPr>
                      <a:r>
                        <a:rPr lang="en-US" sz="1100" dirty="0">
                          <a:solidFill>
                            <a:srgbClr val="3A4552"/>
                          </a:solidFill>
                        </a:rPr>
                        <a:t>$89</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6F7F9"/>
                    </a:solidFill>
                  </a:tcPr>
                </a:tc>
                <a:tc>
                  <a:txBody>
                    <a:bodyPr/>
                    <a:lstStyle/>
                    <a:p>
                      <a:pPr marL="0" indent="0" algn="r">
                        <a:buNone/>
                      </a:pPr>
                      <a:r>
                        <a:rPr lang="en-US" sz="1100" dirty="0">
                          <a:solidFill>
                            <a:srgbClr val="3A4552"/>
                          </a:solidFill>
                        </a:rPr>
                        <a:t>not applied</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6F7F9"/>
                    </a:solidFill>
                  </a:tcPr>
                </a:tc>
                <a:tc>
                  <a:txBody>
                    <a:bodyPr/>
                    <a:lstStyle/>
                    <a:p>
                      <a:pPr marL="0" indent="0" algn="r">
                        <a:buNone/>
                      </a:pPr>
                      <a:r>
                        <a:rPr lang="en-US" sz="1100" dirty="0">
                          <a:solidFill>
                            <a:srgbClr val="3A4552"/>
                          </a:solidFill>
                        </a:rPr>
                        <a:t>$5,000</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6F7F9"/>
                    </a:solidFill>
                  </a:tcPr>
                </a:tc>
                <a:extLst>
                  <a:ext uri="{0D108BD9-81ED-4DB2-BD59-A6C34878D82A}">
                    <a16:rowId xmlns:a16="http://schemas.microsoft.com/office/drawing/2014/main" val="10004"/>
                  </a:ext>
                </a:extLst>
              </a:tr>
              <a:tr h="384048">
                <a:tc>
                  <a:txBody>
                    <a:bodyPr/>
                    <a:lstStyle/>
                    <a:p>
                      <a:pPr marL="0" indent="0" algn="l">
                        <a:buNone/>
                      </a:pPr>
                      <a:r>
                        <a:rPr lang="en-US" sz="1100" dirty="0">
                          <a:solidFill>
                            <a:srgbClr val="3A4552"/>
                          </a:solidFill>
                        </a:rPr>
                        <a:t>Aug 03, HE 16</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tc>
                  <a:txBody>
                    <a:bodyPr/>
                    <a:lstStyle/>
                    <a:p>
                      <a:pPr marL="0" indent="0" algn="l">
                        <a:buNone/>
                      </a:pPr>
                      <a:r>
                        <a:rPr lang="en-US" sz="1100" dirty="0">
                          <a:solidFill>
                            <a:srgbClr val="3A4552"/>
                          </a:solidFill>
                        </a:rPr>
                        <a:t>138 kV line A–B, C1  ·  autotransformer E, C2</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tc>
                  <a:txBody>
                    <a:bodyPr/>
                    <a:lstStyle/>
                    <a:p>
                      <a:pPr marL="0" indent="0" algn="r">
                        <a:buNone/>
                      </a:pPr>
                      <a:r>
                        <a:rPr lang="en-US" sz="1100" dirty="0">
                          <a:solidFill>
                            <a:srgbClr val="3A4552"/>
                          </a:solidFill>
                        </a:rPr>
                        <a:t>$5,000</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tc>
                  <a:txBody>
                    <a:bodyPr/>
                    <a:lstStyle/>
                    <a:p>
                      <a:pPr marL="0" indent="0" algn="r">
                        <a:buNone/>
                      </a:pPr>
                      <a:r>
                        <a:rPr lang="en-US" sz="1100" dirty="0">
                          <a:solidFill>
                            <a:srgbClr val="3A4552"/>
                          </a:solidFill>
                        </a:rPr>
                        <a:t>−0.061 / −0.034</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tc>
                  <a:txBody>
                    <a:bodyPr/>
                    <a:lstStyle/>
                    <a:p>
                      <a:pPr marL="0" indent="0" algn="r">
                        <a:buNone/>
                      </a:pPr>
                      <a:r>
                        <a:rPr lang="en-US" sz="1100" dirty="0">
                          <a:solidFill>
                            <a:srgbClr val="3A4552"/>
                          </a:solidFill>
                        </a:rPr>
                        <a:t>−$305 / −$170</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tc>
                  <a:txBody>
                    <a:bodyPr/>
                    <a:lstStyle/>
                    <a:p>
                      <a:pPr marL="0" indent="0" algn="r">
                        <a:buNone/>
                      </a:pPr>
                      <a:r>
                        <a:rPr lang="en-US" sz="1100" dirty="0">
                          <a:solidFill>
                            <a:srgbClr val="3A4552"/>
                          </a:solidFill>
                        </a:rPr>
                        <a:t>$74</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tc>
                  <a:txBody>
                    <a:bodyPr/>
                    <a:lstStyle/>
                    <a:p>
                      <a:pPr marL="0" indent="0" algn="r">
                        <a:buNone/>
                      </a:pPr>
                      <a:r>
                        <a:rPr lang="en-US" sz="1100" dirty="0">
                          <a:solidFill>
                            <a:srgbClr val="3A4552"/>
                          </a:solidFill>
                        </a:rPr>
                        <a:t>$244.99</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tc>
                  <a:txBody>
                    <a:bodyPr/>
                    <a:lstStyle/>
                    <a:p>
                      <a:pPr marL="0" indent="0" algn="r">
                        <a:buNone/>
                      </a:pPr>
                      <a:r>
                        <a:rPr lang="en-US" sz="1100" dirty="0">
                          <a:solidFill>
                            <a:srgbClr val="3A4552"/>
                          </a:solidFill>
                        </a:rPr>
                        <a:t>$244.99</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84048">
                <a:tc>
                  <a:txBody>
                    <a:bodyPr/>
                    <a:lstStyle/>
                    <a:p>
                      <a:pPr marL="0" indent="0" algn="l">
                        <a:buNone/>
                      </a:pPr>
                      <a:r>
                        <a:rPr lang="en-US" sz="1100" dirty="0">
                          <a:solidFill>
                            <a:srgbClr val="3A4552"/>
                          </a:solidFill>
                        </a:rPr>
                        <a:t>Dec 19, HE 06</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6F7F9"/>
                    </a:solidFill>
                  </a:tcPr>
                </a:tc>
                <a:tc>
                  <a:txBody>
                    <a:bodyPr/>
                    <a:lstStyle/>
                    <a:p>
                      <a:pPr marL="0" indent="0" algn="l">
                        <a:buNone/>
                      </a:pPr>
                      <a:r>
                        <a:rPr lang="en-US" sz="1100" dirty="0">
                          <a:solidFill>
                            <a:srgbClr val="3A4552"/>
                          </a:solidFill>
                        </a:rPr>
                        <a:t>GTC North–South</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6F7F9"/>
                    </a:solidFill>
                  </a:tcPr>
                </a:tc>
                <a:tc>
                  <a:txBody>
                    <a:bodyPr/>
                    <a:lstStyle/>
                    <a:p>
                      <a:pPr marL="0" indent="0" algn="r">
                        <a:buNone/>
                      </a:pPr>
                      <a:r>
                        <a:rPr lang="en-US" sz="1100" dirty="0">
                          <a:solidFill>
                            <a:srgbClr val="3A4552"/>
                          </a:solidFill>
                        </a:rPr>
                        <a:t>$5,000</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6F7F9"/>
                    </a:solidFill>
                  </a:tcPr>
                </a:tc>
                <a:tc>
                  <a:txBody>
                    <a:bodyPr/>
                    <a:lstStyle/>
                    <a:p>
                      <a:pPr marL="0" indent="0" algn="r">
                        <a:buNone/>
                      </a:pPr>
                      <a:r>
                        <a:rPr lang="en-US" sz="1100" dirty="0">
                          <a:solidFill>
                            <a:srgbClr val="3A4552"/>
                          </a:solidFill>
                        </a:rPr>
                        <a:t>−0.044</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6F7F9"/>
                    </a:solidFill>
                  </a:tcPr>
                </a:tc>
                <a:tc>
                  <a:txBody>
                    <a:bodyPr/>
                    <a:lstStyle/>
                    <a:p>
                      <a:pPr marL="0" indent="0" algn="r">
                        <a:buNone/>
                      </a:pPr>
                      <a:r>
                        <a:rPr lang="en-US" sz="1100" dirty="0">
                          <a:solidFill>
                            <a:srgbClr val="3A4552"/>
                          </a:solidFill>
                        </a:rPr>
                        <a:t>−$220</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6F7F9"/>
                    </a:solidFill>
                  </a:tcPr>
                </a:tc>
                <a:tc>
                  <a:txBody>
                    <a:bodyPr/>
                    <a:lstStyle/>
                    <a:p>
                      <a:pPr marL="0" indent="0" algn="r">
                        <a:buNone/>
                      </a:pPr>
                      <a:r>
                        <a:rPr lang="en-US" sz="1100" dirty="0">
                          <a:solidFill>
                            <a:srgbClr val="3A4552"/>
                          </a:solidFill>
                        </a:rPr>
                        <a:t>$55</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6F7F9"/>
                    </a:solidFill>
                  </a:tcPr>
                </a:tc>
                <a:tc>
                  <a:txBody>
                    <a:bodyPr/>
                    <a:lstStyle/>
                    <a:p>
                      <a:pPr marL="0" indent="0" algn="r">
                        <a:buNone/>
                      </a:pPr>
                      <a:r>
                        <a:rPr lang="en-US" sz="1100" dirty="0">
                          <a:solidFill>
                            <a:srgbClr val="3A4552"/>
                          </a:solidFill>
                        </a:rPr>
                        <a:t>$274.99</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6F7F9"/>
                    </a:solidFill>
                  </a:tcPr>
                </a:tc>
                <a:tc>
                  <a:txBody>
                    <a:bodyPr/>
                    <a:lstStyle/>
                    <a:p>
                      <a:pPr marL="0" indent="0" algn="r">
                        <a:buNone/>
                      </a:pPr>
                      <a:r>
                        <a:rPr lang="en-US" sz="1100" dirty="0">
                          <a:solidFill>
                            <a:srgbClr val="3A4552"/>
                          </a:solidFill>
                        </a:rPr>
                        <a:t>$274.99</a:t>
                      </a:r>
                      <a:endParaRPr lang="en-US" sz="1100" dirty="0"/>
                    </a:p>
                  </a:txBody>
                  <a:tcPr marL="45720" marR="45720" anchor="ctr">
                    <a:lnL w="9525" cap="flat" cmpd="sng" algn="ctr">
                      <a:solidFill>
                        <a:srgbClr val="E8EDF3"/>
                      </a:solidFill>
                      <a:prstDash val="solid"/>
                      <a:round/>
                      <a:headEnd type="none" w="med" len="med"/>
                      <a:tailEnd type="none" w="med" len="med"/>
                    </a:lnL>
                    <a:lnR w="9525" cap="flat" cmpd="sng" algn="ctr">
                      <a:solidFill>
                        <a:srgbClr val="E8EDF3"/>
                      </a:solidFill>
                      <a:prstDash val="solid"/>
                      <a:round/>
                      <a:headEnd type="none" w="med" len="med"/>
                      <a:tailEnd type="none" w="med" len="med"/>
                    </a:lnR>
                    <a:lnT w="9525" cap="flat" cmpd="sng" algn="ctr">
                      <a:solidFill>
                        <a:srgbClr val="E8EDF3"/>
                      </a:solidFill>
                      <a:prstDash val="solid"/>
                      <a:round/>
                      <a:headEnd type="none" w="med" len="med"/>
                      <a:tailEnd type="none" w="med" len="med"/>
                    </a:lnT>
                    <a:lnB w="9525" cap="flat" cmpd="sng" algn="ctr">
                      <a:solidFill>
                        <a:srgbClr val="E8EDF3"/>
                      </a:solidFill>
                      <a:prstDash val="solid"/>
                      <a:round/>
                      <a:headEnd type="none" w="med" len="med"/>
                      <a:tailEnd type="none" w="med" len="med"/>
                    </a:lnB>
                    <a:solidFill>
                      <a:srgbClr val="F6F7F9"/>
                    </a:solidFill>
                  </a:tcPr>
                </a:tc>
                <a:extLst>
                  <a:ext uri="{0D108BD9-81ED-4DB2-BD59-A6C34878D82A}">
                    <a16:rowId xmlns:a16="http://schemas.microsoft.com/office/drawing/2014/main" val="10006"/>
                  </a:ext>
                </a:extLst>
              </a:tr>
            </a:tbl>
          </a:graphicData>
        </a:graphic>
      </p:graphicFrame>
      <p:sp>
        <p:nvSpPr>
          <p:cNvPr id="7" name="Shape 3"/>
          <p:cNvSpPr/>
          <p:nvPr/>
        </p:nvSpPr>
        <p:spPr>
          <a:xfrm>
            <a:off x="548640" y="4892040"/>
            <a:ext cx="3566160" cy="1143000"/>
          </a:xfrm>
          <a:prstGeom prst="rect">
            <a:avLst/>
          </a:prstGeom>
          <a:solidFill>
            <a:srgbClr val="FCFCFA"/>
          </a:solidFill>
          <a:ln w="9525">
            <a:solidFill>
              <a:srgbClr val="E8EDF3"/>
            </a:solidFill>
            <a:prstDash val="solid"/>
          </a:ln>
        </p:spPr>
        <p:txBody>
          <a:bodyPr/>
          <a:lstStyle/>
          <a:p>
            <a:endParaRPr lang="en-US"/>
          </a:p>
        </p:txBody>
      </p:sp>
      <p:sp>
        <p:nvSpPr>
          <p:cNvPr id="8" name="Text 4"/>
          <p:cNvSpPr txBox="1"/>
          <p:nvPr/>
        </p:nvSpPr>
        <p:spPr>
          <a:xfrm>
            <a:off x="713232" y="5020056"/>
            <a:ext cx="3236976" cy="329184"/>
          </a:xfrm>
          <a:prstGeom prst="rect">
            <a:avLst/>
          </a:prstGeom>
          <a:noFill/>
          <a:ln/>
        </p:spPr>
        <p:txBody>
          <a:bodyPr wrap="square" lIns="0" tIns="0" rIns="0" bIns="0" rtlCol="0" anchor="t"/>
          <a:lstStyle/>
          <a:p>
            <a:pPr marL="0" indent="0">
              <a:buNone/>
            </a:pPr>
            <a:r>
              <a:rPr lang="en-US" sz="1300" b="1" dirty="0">
                <a:solidFill>
                  <a:srgbClr val="0E2A47"/>
                </a:solidFill>
              </a:rPr>
              <a:t>Lowest absolute contribution wins</a:t>
            </a:r>
            <a:endParaRPr lang="en-US" sz="1300" dirty="0"/>
          </a:p>
        </p:txBody>
      </p:sp>
      <p:sp>
        <p:nvSpPr>
          <p:cNvPr id="9" name="Text 5"/>
          <p:cNvSpPr txBox="1"/>
          <p:nvPr/>
        </p:nvSpPr>
        <p:spPr>
          <a:xfrm>
            <a:off x="713232" y="5385816"/>
            <a:ext cx="3236976" cy="539496"/>
          </a:xfrm>
          <a:prstGeom prst="rect">
            <a:avLst/>
          </a:prstGeom>
          <a:noFill/>
          <a:ln/>
        </p:spPr>
        <p:txBody>
          <a:bodyPr wrap="square" lIns="0" tIns="0" rIns="0" bIns="0" rtlCol="0" anchor="t"/>
          <a:lstStyle/>
          <a:p>
            <a:pPr marL="0" indent="0">
              <a:spcAft>
                <a:spcPts val="400"/>
              </a:spcAft>
              <a:buNone/>
            </a:pPr>
            <a:r>
              <a:rPr lang="en-US" sz="1100" dirty="0">
                <a:solidFill>
                  <a:srgbClr val="3A4552"/>
                </a:solidFill>
              </a:rPr>
              <a:t>Where several constraints qualify in one hour, the protocol takes the lowest absolute value of the constraint contributions, as on Aug 03 above.</a:t>
            </a:r>
            <a:endParaRPr lang="en-US" sz="1100" dirty="0"/>
          </a:p>
        </p:txBody>
      </p:sp>
      <p:sp>
        <p:nvSpPr>
          <p:cNvPr id="10" name="Shape 6"/>
          <p:cNvSpPr/>
          <p:nvPr/>
        </p:nvSpPr>
        <p:spPr>
          <a:xfrm>
            <a:off x="4315968" y="4892040"/>
            <a:ext cx="3566160" cy="1143000"/>
          </a:xfrm>
          <a:prstGeom prst="rect">
            <a:avLst/>
          </a:prstGeom>
          <a:solidFill>
            <a:srgbClr val="FCFCFA"/>
          </a:solidFill>
          <a:ln w="9525">
            <a:solidFill>
              <a:srgbClr val="E8EDF3"/>
            </a:solidFill>
            <a:prstDash val="solid"/>
          </a:ln>
        </p:spPr>
        <p:txBody>
          <a:bodyPr/>
          <a:lstStyle/>
          <a:p>
            <a:endParaRPr lang="en-US"/>
          </a:p>
        </p:txBody>
      </p:sp>
      <p:sp>
        <p:nvSpPr>
          <p:cNvPr id="11" name="Text 7"/>
          <p:cNvSpPr txBox="1"/>
          <p:nvPr/>
        </p:nvSpPr>
        <p:spPr>
          <a:xfrm>
            <a:off x="4480560" y="5020056"/>
            <a:ext cx="3236976" cy="329184"/>
          </a:xfrm>
          <a:prstGeom prst="rect">
            <a:avLst/>
          </a:prstGeom>
          <a:noFill/>
          <a:ln/>
        </p:spPr>
        <p:txBody>
          <a:bodyPr wrap="square" lIns="0" tIns="0" rIns="0" bIns="0" rtlCol="0" anchor="t"/>
          <a:lstStyle/>
          <a:p>
            <a:pPr marL="0" indent="0">
              <a:buNone/>
            </a:pPr>
            <a:r>
              <a:rPr lang="en-US" sz="1300" b="1" dirty="0">
                <a:solidFill>
                  <a:srgbClr val="0E2A47"/>
                </a:solidFill>
              </a:rPr>
              <a:t>Trigger list lags one run</a:t>
            </a:r>
            <a:endParaRPr lang="en-US" sz="1300" dirty="0"/>
          </a:p>
        </p:txBody>
      </p:sp>
      <p:sp>
        <p:nvSpPr>
          <p:cNvPr id="12" name="Text 8"/>
          <p:cNvSpPr txBox="1"/>
          <p:nvPr/>
        </p:nvSpPr>
        <p:spPr>
          <a:xfrm>
            <a:off x="4480560" y="5385816"/>
            <a:ext cx="3236976" cy="539496"/>
          </a:xfrm>
          <a:prstGeom prst="rect">
            <a:avLst/>
          </a:prstGeom>
          <a:noFill/>
          <a:ln/>
        </p:spPr>
        <p:txBody>
          <a:bodyPr wrap="square" lIns="0" tIns="0" rIns="0" bIns="0" rtlCol="0" anchor="t"/>
          <a:lstStyle/>
          <a:p>
            <a:pPr marL="0" indent="0">
              <a:spcAft>
                <a:spcPts val="400"/>
              </a:spcAft>
              <a:buNone/>
            </a:pPr>
            <a:r>
              <a:rPr lang="en-US" sz="1100" dirty="0">
                <a:solidFill>
                  <a:srgbClr val="3A4552"/>
                </a:solidFill>
              </a:rPr>
              <a:t>The list comes from the previous SCED run, so a constraint that first binds in an interval does not cap the PCLR until the next one. The screening step reproduces that lag.</a:t>
            </a:r>
            <a:endParaRPr lang="en-US" sz="1100" dirty="0"/>
          </a:p>
        </p:txBody>
      </p:sp>
      <p:sp>
        <p:nvSpPr>
          <p:cNvPr id="13" name="Shape 9"/>
          <p:cNvSpPr/>
          <p:nvPr/>
        </p:nvSpPr>
        <p:spPr>
          <a:xfrm>
            <a:off x="8074152" y="4892040"/>
            <a:ext cx="3566160" cy="1143000"/>
          </a:xfrm>
          <a:prstGeom prst="rect">
            <a:avLst/>
          </a:prstGeom>
          <a:solidFill>
            <a:srgbClr val="FCFCFA"/>
          </a:solidFill>
          <a:ln w="9525">
            <a:solidFill>
              <a:srgbClr val="E8EDF3"/>
            </a:solidFill>
            <a:prstDash val="solid"/>
          </a:ln>
        </p:spPr>
        <p:txBody>
          <a:bodyPr/>
          <a:lstStyle/>
          <a:p>
            <a:endParaRPr lang="en-US"/>
          </a:p>
        </p:txBody>
      </p:sp>
      <p:sp>
        <p:nvSpPr>
          <p:cNvPr id="14" name="Text 10"/>
          <p:cNvSpPr txBox="1"/>
          <p:nvPr/>
        </p:nvSpPr>
        <p:spPr>
          <a:xfrm>
            <a:off x="8238744" y="5020056"/>
            <a:ext cx="3236976" cy="329184"/>
          </a:xfrm>
          <a:prstGeom prst="rect">
            <a:avLst/>
          </a:prstGeom>
          <a:noFill/>
          <a:ln/>
        </p:spPr>
        <p:txBody>
          <a:bodyPr wrap="square" lIns="0" tIns="0" rIns="0" bIns="0" rtlCol="0" anchor="t"/>
          <a:lstStyle/>
          <a:p>
            <a:pPr marL="0" indent="0">
              <a:buNone/>
            </a:pPr>
            <a:r>
              <a:rPr lang="en-US" sz="1300" b="1" dirty="0">
                <a:solidFill>
                  <a:srgbClr val="0E2A47"/>
                </a:solidFill>
              </a:rPr>
              <a:t>Output: a bid time series</a:t>
            </a:r>
            <a:endParaRPr lang="en-US" sz="1300" dirty="0"/>
          </a:p>
        </p:txBody>
      </p:sp>
      <p:sp>
        <p:nvSpPr>
          <p:cNvPr id="4" name="Text 11"/>
          <p:cNvSpPr txBox="1"/>
          <p:nvPr/>
        </p:nvSpPr>
        <p:spPr>
          <a:xfrm>
            <a:off x="8238744" y="5385816"/>
            <a:ext cx="3236976" cy="539496"/>
          </a:xfrm>
          <a:prstGeom prst="rect">
            <a:avLst/>
          </a:prstGeom>
          <a:noFill/>
          <a:ln/>
        </p:spPr>
        <p:txBody>
          <a:bodyPr wrap="square" lIns="0" tIns="0" rIns="0" bIns="0" rtlCol="0" anchor="t"/>
          <a:lstStyle/>
          <a:p>
            <a:pPr marL="0" indent="0">
              <a:spcAft>
                <a:spcPts val="400"/>
              </a:spcAft>
              <a:buNone/>
            </a:pPr>
            <a:r>
              <a:rPr lang="en-US" sz="1100" dirty="0">
                <a:solidFill>
                  <a:srgbClr val="3A4552"/>
                </a:solidFill>
              </a:rPr>
              <a:t>The capped bid curve per PCLR for all 8,760 hours is itself a deliverable: it shows a developer exactly when its bid is taken away.</a:t>
            </a:r>
            <a:endParaRPr lang="en-US" sz="1100" dirty="0"/>
          </a:p>
        </p:txBody>
      </p:sp>
      <p:sp>
        <p:nvSpPr>
          <p:cNvPr id="25" name="Slide Number Placeholder 0"/>
          <p:cNvSpPr>
            <a:spLocks noGrp="1"/>
          </p:cNvSpPr>
          <p:nvPr>
            <p:ph type="sldNum" sz="quarter" idx="4294967295"/>
          </p:nvPr>
        </p:nvSpPr>
        <p:spPr>
          <a:xfrm>
            <a:off x="11338560" y="644652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rgbClr val="6A7480"/>
                </a:solidFill>
              </a:defRPr>
            </a:lvl1pPr>
          </a:lstStyle>
          <a:p>
            <a:pPr algn="r"/>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237744"/>
            <a:ext cx="8229600" cy="274320"/>
          </a:xfrm>
          <a:prstGeom prst="rect">
            <a:avLst/>
          </a:prstGeom>
          <a:noFill/>
          <a:ln/>
        </p:spPr>
        <p:txBody>
          <a:bodyPr wrap="square" lIns="0" tIns="0" rIns="0" bIns="0" rtlCol="0"/>
          <a:lstStyle/>
          <a:p>
            <a:pPr marL="0" indent="0">
              <a:buNone/>
            </a:pPr>
            <a:r>
              <a:rPr lang="en-US" sz="1100" b="1" kern="0" spc="200" dirty="0">
                <a:solidFill>
                  <a:srgbClr val="F2C230"/>
                </a:solidFill>
              </a:rPr>
              <a:t>PART 03 · STAGE 2 AND OUTPUTS</a:t>
            </a:r>
            <a:endParaRPr lang="en-US" sz="1100" dirty="0"/>
          </a:p>
        </p:txBody>
      </p:sp>
      <p:sp>
        <p:nvSpPr>
          <p:cNvPr id="3" name="Text 1"/>
          <p:cNvSpPr>
            <a:spLocks noGrp="1"/>
          </p:cNvSpPr>
          <p:nvPr>
            <p:ph type="title" idx="102" hasCustomPrompt="1"/>
          </p:nvPr>
        </p:nvSpPr>
        <p:spPr>
          <a:xfrm>
            <a:off x="548640" y="530352"/>
            <a:ext cx="10241280" cy="777240"/>
          </a:xfrm>
          <a:prstGeom prst="rect">
            <a:avLst/>
          </a:prstGeom>
          <a:noFill/>
          <a:ln/>
        </p:spPr>
        <p:txBody>
          <a:bodyPr wrap="square" lIns="0" tIns="0" rIns="0" bIns="0" rtlCol="0" anchor="t"/>
          <a:lstStyle/>
          <a:p>
            <a:pPr marL="0" indent="0" algn="l">
              <a:buNone/>
            </a:pPr>
            <a:r>
              <a:rPr lang="en-US" sz="2600" b="1" dirty="0">
                <a:solidFill>
                  <a:srgbClr val="FFFFFF"/>
                </a:solidFill>
              </a:rPr>
              <a:t>Stage 2: the same year with the caps in place, and what comes out</a:t>
            </a:r>
            <a:endParaRPr lang="en-US" sz="2600" dirty="0"/>
          </a:p>
        </p:txBody>
      </p:sp>
      <p:sp>
        <p:nvSpPr>
          <p:cNvPr id="5" name="Shape 2"/>
          <p:cNvSpPr/>
          <p:nvPr/>
        </p:nvSpPr>
        <p:spPr>
          <a:xfrm>
            <a:off x="548640" y="1783080"/>
            <a:ext cx="3520440" cy="3246120"/>
          </a:xfrm>
          <a:prstGeom prst="rect">
            <a:avLst/>
          </a:prstGeom>
          <a:solidFill>
            <a:srgbClr val="0E2A47"/>
          </a:solidFill>
          <a:ln w="9525">
            <a:solidFill>
              <a:srgbClr val="0E2A47"/>
            </a:solidFill>
            <a:prstDash val="solid"/>
          </a:ln>
        </p:spPr>
        <p:txBody>
          <a:bodyPr/>
          <a:lstStyle/>
          <a:p>
            <a:endParaRPr lang="en-US"/>
          </a:p>
        </p:txBody>
      </p:sp>
      <p:sp>
        <p:nvSpPr>
          <p:cNvPr id="6" name="Text 3"/>
          <p:cNvSpPr txBox="1"/>
          <p:nvPr/>
        </p:nvSpPr>
        <p:spPr>
          <a:xfrm>
            <a:off x="713232" y="1920240"/>
            <a:ext cx="3200400" cy="274320"/>
          </a:xfrm>
          <a:prstGeom prst="rect">
            <a:avLst/>
          </a:prstGeom>
          <a:noFill/>
          <a:ln/>
        </p:spPr>
        <p:txBody>
          <a:bodyPr wrap="square" lIns="0" tIns="0" rIns="0" bIns="0" rtlCol="0" anchor="ctr"/>
          <a:lstStyle/>
          <a:p>
            <a:pPr marL="0" indent="0">
              <a:buNone/>
            </a:pPr>
            <a:r>
              <a:rPr lang="en-US" sz="1100" b="1" kern="0" spc="150" dirty="0">
                <a:solidFill>
                  <a:srgbClr val="F2C230"/>
                </a:solidFill>
              </a:rPr>
              <a:t>CURTAILMENT</a:t>
            </a:r>
            <a:endParaRPr lang="en-US" sz="1100" dirty="0"/>
          </a:p>
        </p:txBody>
      </p:sp>
      <p:sp>
        <p:nvSpPr>
          <p:cNvPr id="7" name="Text 4"/>
          <p:cNvSpPr txBox="1"/>
          <p:nvPr/>
        </p:nvSpPr>
        <p:spPr>
          <a:xfrm>
            <a:off x="713232" y="2240280"/>
            <a:ext cx="3200400" cy="2743200"/>
          </a:xfrm>
          <a:prstGeom prst="rect">
            <a:avLst/>
          </a:prstGeom>
          <a:noFill/>
          <a:ln/>
        </p:spPr>
        <p:txBody>
          <a:bodyPr wrap="square" lIns="0" tIns="0" rIns="0" bIns="0" rtlCol="0" anchor="t"/>
          <a:lstStyle/>
          <a:p>
            <a:pPr marL="177800" indent="-177800">
              <a:spcAft>
                <a:spcPts val="600"/>
              </a:spcAft>
              <a:buSzPct val="100000"/>
              <a:buChar char="•"/>
            </a:pPr>
            <a:r>
              <a:rPr lang="en-US" sz="1150" dirty="0">
                <a:solidFill>
                  <a:srgbClr val="BFD8F0"/>
                </a:solidFill>
              </a:rPr>
              <a:t>Hours and MWh curtailed, by month and by hour of day</a:t>
            </a:r>
            <a:endParaRPr lang="en-US" sz="1150" dirty="0"/>
          </a:p>
          <a:p>
            <a:pPr marL="177800" indent="-177800">
              <a:spcAft>
                <a:spcPts val="600"/>
              </a:spcAft>
              <a:buSzPct val="100000"/>
              <a:buChar char="•"/>
            </a:pPr>
            <a:r>
              <a:rPr lang="en-US" sz="1150" dirty="0">
                <a:solidFill>
                  <a:srgbClr val="BFD8F0"/>
                </a:solidFill>
              </a:rPr>
              <a:t>Longest consecutive curtailment, number of events</a:t>
            </a:r>
            <a:endParaRPr lang="en-US" sz="1150" dirty="0"/>
          </a:p>
          <a:p>
            <a:pPr marL="177800" indent="-177800">
              <a:spcAft>
                <a:spcPts val="600"/>
              </a:spcAft>
              <a:buSzPct val="100000"/>
              <a:buChar char="•"/>
            </a:pPr>
            <a:r>
              <a:rPr lang="en-US" sz="1150" dirty="0">
                <a:solidFill>
                  <a:srgbClr val="BFD8F0"/>
                </a:solidFill>
              </a:rPr>
              <a:t>Curtailment at the studied POI versus other PCLRs on the same constraints</a:t>
            </a:r>
            <a:endParaRPr lang="en-US" sz="1150" dirty="0"/>
          </a:p>
          <a:p>
            <a:pPr marL="177800" indent="-177800">
              <a:spcAft>
                <a:spcPts val="600"/>
              </a:spcAft>
              <a:buSzPct val="100000"/>
              <a:buChar char="•"/>
            </a:pPr>
            <a:r>
              <a:rPr lang="en-US" sz="1150" dirty="0">
                <a:solidFill>
                  <a:srgbClr val="BFD8F0"/>
                </a:solidFill>
              </a:rPr>
              <a:t>Change from Stage 1 to Stage 2: what the cap itself costs the load</a:t>
            </a:r>
            <a:endParaRPr lang="en-US" sz="1150" dirty="0"/>
          </a:p>
        </p:txBody>
      </p:sp>
      <p:sp>
        <p:nvSpPr>
          <p:cNvPr id="8" name="Shape 5"/>
          <p:cNvSpPr/>
          <p:nvPr/>
        </p:nvSpPr>
        <p:spPr>
          <a:xfrm>
            <a:off x="4297680" y="1783080"/>
            <a:ext cx="3520440" cy="3246120"/>
          </a:xfrm>
          <a:prstGeom prst="rect">
            <a:avLst/>
          </a:prstGeom>
          <a:solidFill>
            <a:srgbClr val="FCFCFA"/>
          </a:solidFill>
          <a:ln w="9525">
            <a:solidFill>
              <a:srgbClr val="E8EDF3"/>
            </a:solidFill>
            <a:prstDash val="solid"/>
          </a:ln>
        </p:spPr>
        <p:txBody>
          <a:bodyPr/>
          <a:lstStyle/>
          <a:p>
            <a:endParaRPr lang="en-US"/>
          </a:p>
        </p:txBody>
      </p:sp>
      <p:sp>
        <p:nvSpPr>
          <p:cNvPr id="9" name="Text 6"/>
          <p:cNvSpPr txBox="1"/>
          <p:nvPr/>
        </p:nvSpPr>
        <p:spPr>
          <a:xfrm>
            <a:off x="4462272" y="1920240"/>
            <a:ext cx="3200400" cy="274320"/>
          </a:xfrm>
          <a:prstGeom prst="rect">
            <a:avLst/>
          </a:prstGeom>
          <a:noFill/>
          <a:ln/>
        </p:spPr>
        <p:txBody>
          <a:bodyPr wrap="square" lIns="0" tIns="0" rIns="0" bIns="0" rtlCol="0" anchor="ctr"/>
          <a:lstStyle/>
          <a:p>
            <a:pPr marL="0" indent="0">
              <a:buNone/>
            </a:pPr>
            <a:r>
              <a:rPr lang="en-US" sz="1100" b="1" kern="0" spc="150" dirty="0">
                <a:solidFill>
                  <a:srgbClr val="6A7480"/>
                </a:solidFill>
              </a:rPr>
              <a:t>PRICES AND COST</a:t>
            </a:r>
            <a:endParaRPr lang="en-US" sz="1100" dirty="0"/>
          </a:p>
        </p:txBody>
      </p:sp>
      <p:sp>
        <p:nvSpPr>
          <p:cNvPr id="10" name="Text 7"/>
          <p:cNvSpPr txBox="1"/>
          <p:nvPr/>
        </p:nvSpPr>
        <p:spPr>
          <a:xfrm>
            <a:off x="4462272" y="2240280"/>
            <a:ext cx="3200400" cy="2743200"/>
          </a:xfrm>
          <a:prstGeom prst="rect">
            <a:avLst/>
          </a:prstGeom>
          <a:noFill/>
          <a:ln/>
        </p:spPr>
        <p:txBody>
          <a:bodyPr wrap="square" lIns="0" tIns="0" rIns="0" bIns="0" rtlCol="0" anchor="t"/>
          <a:lstStyle/>
          <a:p>
            <a:pPr marL="177800" indent="-177800">
              <a:spcAft>
                <a:spcPts val="600"/>
              </a:spcAft>
              <a:buSzPct val="100000"/>
              <a:buChar char="•"/>
            </a:pPr>
            <a:r>
              <a:rPr lang="en-US" sz="1150" dirty="0">
                <a:solidFill>
                  <a:srgbClr val="3A4552"/>
                </a:solidFill>
              </a:rPr>
              <a:t>Hourly, monthly and annual LMP at the POI</a:t>
            </a:r>
            <a:endParaRPr lang="en-US" sz="1150" dirty="0"/>
          </a:p>
          <a:p>
            <a:pPr marL="177800" indent="-177800">
              <a:spcAft>
                <a:spcPts val="600"/>
              </a:spcAft>
              <a:buSzPct val="100000"/>
              <a:buChar char="•"/>
            </a:pPr>
            <a:r>
              <a:rPr lang="en-US" sz="1150" dirty="0">
                <a:solidFill>
                  <a:srgbClr val="3A4552"/>
                </a:solidFill>
              </a:rPr>
              <a:t>Hub prices and basis risk POI-to-hub</a:t>
            </a:r>
            <a:endParaRPr lang="en-US" sz="1150" dirty="0"/>
          </a:p>
          <a:p>
            <a:pPr marL="177800" indent="-177800">
              <a:spcAft>
                <a:spcPts val="600"/>
              </a:spcAft>
              <a:buSzPct val="100000"/>
              <a:buChar char="•"/>
            </a:pPr>
            <a:r>
              <a:rPr lang="en-US" sz="1150" dirty="0">
                <a:solidFill>
                  <a:srgbClr val="3A4552"/>
                </a:solidFill>
              </a:rPr>
              <a:t>On-peak and off-peak forecasts</a:t>
            </a:r>
            <a:endParaRPr lang="en-US" sz="1150" dirty="0"/>
          </a:p>
          <a:p>
            <a:pPr marL="177800" indent="-177800">
              <a:spcAft>
                <a:spcPts val="600"/>
              </a:spcAft>
              <a:buSzPct val="100000"/>
              <a:buChar char="•"/>
            </a:pPr>
            <a:r>
              <a:rPr lang="en-US" sz="1150" dirty="0">
                <a:solidFill>
                  <a:srgbClr val="3A4552"/>
                </a:solidFill>
              </a:rPr>
              <a:t>Energy cost of the served load, and the value of the curtailed energy</a:t>
            </a:r>
            <a:endParaRPr lang="en-US" sz="1150" dirty="0"/>
          </a:p>
        </p:txBody>
      </p:sp>
      <p:sp>
        <p:nvSpPr>
          <p:cNvPr id="11" name="Shape 8"/>
          <p:cNvSpPr/>
          <p:nvPr/>
        </p:nvSpPr>
        <p:spPr>
          <a:xfrm>
            <a:off x="8046720" y="1783080"/>
            <a:ext cx="3520440" cy="3246120"/>
          </a:xfrm>
          <a:prstGeom prst="rect">
            <a:avLst/>
          </a:prstGeom>
          <a:solidFill>
            <a:srgbClr val="FCFCFA"/>
          </a:solidFill>
          <a:ln w="9525">
            <a:solidFill>
              <a:srgbClr val="E8EDF3"/>
            </a:solidFill>
            <a:prstDash val="solid"/>
          </a:ln>
        </p:spPr>
        <p:txBody>
          <a:bodyPr/>
          <a:lstStyle/>
          <a:p>
            <a:endParaRPr lang="en-US"/>
          </a:p>
        </p:txBody>
      </p:sp>
      <p:sp>
        <p:nvSpPr>
          <p:cNvPr id="12" name="Text 9"/>
          <p:cNvSpPr txBox="1"/>
          <p:nvPr/>
        </p:nvSpPr>
        <p:spPr>
          <a:xfrm>
            <a:off x="8211312" y="1920240"/>
            <a:ext cx="3200400" cy="274320"/>
          </a:xfrm>
          <a:prstGeom prst="rect">
            <a:avLst/>
          </a:prstGeom>
          <a:noFill/>
          <a:ln/>
        </p:spPr>
        <p:txBody>
          <a:bodyPr wrap="square" lIns="0" tIns="0" rIns="0" bIns="0" rtlCol="0" anchor="ctr"/>
          <a:lstStyle/>
          <a:p>
            <a:pPr marL="0" indent="0">
              <a:buNone/>
            </a:pPr>
            <a:r>
              <a:rPr lang="en-US" sz="1100" b="1" kern="0" spc="150" dirty="0">
                <a:solidFill>
                  <a:srgbClr val="6A7480"/>
                </a:solidFill>
              </a:rPr>
              <a:t>CONSTRAINTS</a:t>
            </a:r>
            <a:endParaRPr lang="en-US" sz="1100" dirty="0"/>
          </a:p>
        </p:txBody>
      </p:sp>
      <p:sp>
        <p:nvSpPr>
          <p:cNvPr id="13" name="Text 10"/>
          <p:cNvSpPr txBox="1"/>
          <p:nvPr/>
        </p:nvSpPr>
        <p:spPr>
          <a:xfrm>
            <a:off x="8211312" y="2240280"/>
            <a:ext cx="3200400" cy="2743200"/>
          </a:xfrm>
          <a:prstGeom prst="rect">
            <a:avLst/>
          </a:prstGeom>
          <a:noFill/>
          <a:ln/>
        </p:spPr>
        <p:txBody>
          <a:bodyPr wrap="square" lIns="0" tIns="0" rIns="0" bIns="0" rtlCol="0" anchor="t"/>
          <a:lstStyle/>
          <a:p>
            <a:pPr marL="177800" indent="-177800">
              <a:spcAft>
                <a:spcPts val="600"/>
              </a:spcAft>
              <a:buSzPct val="100000"/>
              <a:buChar char="•"/>
            </a:pPr>
            <a:r>
              <a:rPr lang="en-US" sz="1150" dirty="0">
                <a:solidFill>
                  <a:srgbClr val="3A4552"/>
                </a:solidFill>
              </a:rPr>
              <a:t>Which constraints set the cap, and how often</a:t>
            </a:r>
            <a:endParaRPr lang="en-US" sz="1150" dirty="0"/>
          </a:p>
          <a:p>
            <a:pPr marL="177800" indent="-177800">
              <a:spcAft>
                <a:spcPts val="600"/>
              </a:spcAft>
              <a:buSzPct val="100000"/>
              <a:buChar char="•"/>
            </a:pPr>
            <a:r>
              <a:rPr lang="en-US" sz="1150" dirty="0">
                <a:solidFill>
                  <a:srgbClr val="3A4552"/>
                </a:solidFill>
              </a:rPr>
              <a:t>Which constraints cause the curtailment, which is not always the same list</a:t>
            </a:r>
            <a:endParaRPr lang="en-US" sz="1150" dirty="0"/>
          </a:p>
          <a:p>
            <a:pPr marL="177800" indent="-177800">
              <a:spcAft>
                <a:spcPts val="600"/>
              </a:spcAft>
              <a:buSzPct val="100000"/>
              <a:buChar char="•"/>
            </a:pPr>
            <a:r>
              <a:rPr lang="en-US" sz="1150" dirty="0">
                <a:solidFill>
                  <a:srgbClr val="3A4552"/>
                </a:solidFill>
              </a:rPr>
              <a:t>Shift factor of the project on each</a:t>
            </a:r>
            <a:endParaRPr lang="en-US" sz="1150" dirty="0"/>
          </a:p>
          <a:p>
            <a:pPr marL="177800" indent="-177800">
              <a:spcAft>
                <a:spcPts val="600"/>
              </a:spcAft>
              <a:buSzPct val="100000"/>
              <a:buChar char="•"/>
            </a:pPr>
            <a:r>
              <a:rPr lang="en-US" sz="1150" dirty="0">
                <a:solidFill>
                  <a:srgbClr val="3A4552"/>
                </a:solidFill>
              </a:rPr>
              <a:t>Limiting element and contingency for each, so the constraint can be matched to an upgrade</a:t>
            </a:r>
            <a:endParaRPr lang="en-US" sz="1150" dirty="0"/>
          </a:p>
        </p:txBody>
      </p:sp>
      <p:sp>
        <p:nvSpPr>
          <p:cNvPr id="14" name="Shape 11"/>
          <p:cNvSpPr/>
          <p:nvPr/>
        </p:nvSpPr>
        <p:spPr>
          <a:xfrm>
            <a:off x="548640" y="5212080"/>
            <a:ext cx="11091672" cy="822960"/>
          </a:xfrm>
          <a:prstGeom prst="rect">
            <a:avLst/>
          </a:prstGeom>
          <a:solidFill>
            <a:srgbClr val="F6F7F9"/>
          </a:solidFill>
          <a:ln w="9525">
            <a:solidFill>
              <a:srgbClr val="E8EDF3"/>
            </a:solidFill>
            <a:prstDash val="solid"/>
          </a:ln>
        </p:spPr>
        <p:txBody>
          <a:bodyPr/>
          <a:lstStyle/>
          <a:p>
            <a:endParaRPr lang="en-US"/>
          </a:p>
        </p:txBody>
      </p:sp>
      <p:sp>
        <p:nvSpPr>
          <p:cNvPr id="15" name="Text 12"/>
          <p:cNvSpPr txBox="1"/>
          <p:nvPr/>
        </p:nvSpPr>
        <p:spPr>
          <a:xfrm>
            <a:off x="731520" y="5303520"/>
            <a:ext cx="10698480" cy="640080"/>
          </a:xfrm>
          <a:prstGeom prst="rect">
            <a:avLst/>
          </a:prstGeom>
          <a:noFill/>
          <a:ln/>
        </p:spPr>
        <p:txBody>
          <a:bodyPr wrap="square" lIns="0" tIns="0" rIns="0" bIns="0" rtlCol="0" anchor="ctr"/>
          <a:lstStyle/>
          <a:p>
            <a:pPr marL="0" indent="0">
              <a:buNone/>
            </a:pPr>
            <a:r>
              <a:rPr lang="en-US" sz="1200" b="1" dirty="0">
                <a:solidFill>
                  <a:srgbClr val="0E2A47"/>
                </a:solidFill>
              </a:rPr>
              <a:t>Why the outputs are different from a bid-price study: </a:t>
            </a:r>
            <a:r>
              <a:rPr lang="en-US" sz="1200" dirty="0">
                <a:solidFill>
                  <a:srgbClr val="3A4552"/>
                </a:solidFill>
              </a:rPr>
              <a:t>they stack the PCLRs in the order ERCOT's protocols would, they separate the constraints that cap from the constraints that curtail, and they tell the developer how much of the post-cap bid still lets the load be served.</a:t>
            </a:r>
            <a:endParaRPr lang="en-US" sz="1200" dirty="0"/>
          </a:p>
        </p:txBody>
      </p:sp>
      <p:sp>
        <p:nvSpPr>
          <p:cNvPr id="25" name="Slide Number Placeholder 0"/>
          <p:cNvSpPr>
            <a:spLocks noGrp="1"/>
          </p:cNvSpPr>
          <p:nvPr>
            <p:ph type="sldNum" sz="quarter" idx="4294967295"/>
          </p:nvPr>
        </p:nvSpPr>
        <p:spPr>
          <a:xfrm>
            <a:off x="11338560" y="644652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rgbClr val="6A7480"/>
                </a:solidFill>
              </a:defRPr>
            </a:lvl1pPr>
          </a:lstStyle>
          <a:p>
            <a:pPr algn="r"/>
            <a:fld id="{F7021451-1387-4CA6-816F-3879F97B5CBC}" type="slidenum">
              <a:rPr lang="en-US" b="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822960" y="1920240"/>
            <a:ext cx="7315200" cy="320040"/>
          </a:xfrm>
          <a:prstGeom prst="rect">
            <a:avLst/>
          </a:prstGeom>
          <a:noFill/>
          <a:ln/>
        </p:spPr>
        <p:txBody>
          <a:bodyPr wrap="square" lIns="0" tIns="0" rIns="0" bIns="0" rtlCol="0" anchor="ctr"/>
          <a:lstStyle/>
          <a:p>
            <a:pPr marL="0" indent="0">
              <a:buNone/>
            </a:pPr>
            <a:r>
              <a:rPr lang="en-US" sz="1400" b="1" kern="0" spc="300" dirty="0">
                <a:solidFill>
                  <a:srgbClr val="F2C230"/>
                </a:solidFill>
              </a:rPr>
              <a:t>PART 04</a:t>
            </a:r>
            <a:endParaRPr lang="en-US" sz="1400" dirty="0"/>
          </a:p>
        </p:txBody>
      </p:sp>
      <p:sp>
        <p:nvSpPr>
          <p:cNvPr id="3" name="Text 1"/>
          <p:cNvSpPr txBox="1"/>
          <p:nvPr/>
        </p:nvSpPr>
        <p:spPr>
          <a:xfrm>
            <a:off x="822960" y="2286000"/>
            <a:ext cx="10058400" cy="1737360"/>
          </a:xfrm>
          <a:prstGeom prst="rect">
            <a:avLst/>
          </a:prstGeom>
          <a:noFill/>
          <a:ln/>
        </p:spPr>
        <p:txBody>
          <a:bodyPr wrap="square" lIns="0" tIns="0" rIns="0" bIns="0" rtlCol="0" anchor="t"/>
          <a:lstStyle/>
          <a:p>
            <a:pPr marL="0" indent="0">
              <a:buNone/>
            </a:pPr>
            <a:r>
              <a:rPr lang="en-US" sz="3800" b="1" dirty="0">
                <a:solidFill>
                  <a:srgbClr val="FFFFFF"/>
                </a:solidFill>
              </a:rPr>
              <a:t>From the numbers to the map</a:t>
            </a:r>
            <a:endParaRPr lang="en-US" sz="3800" dirty="0"/>
          </a:p>
        </p:txBody>
      </p:sp>
      <p:sp>
        <p:nvSpPr>
          <p:cNvPr id="4" name="Text 2"/>
          <p:cNvSpPr txBox="1"/>
          <p:nvPr/>
        </p:nvSpPr>
        <p:spPr>
          <a:xfrm>
            <a:off x="822960" y="4206240"/>
            <a:ext cx="8686800" cy="1097280"/>
          </a:xfrm>
          <a:prstGeom prst="rect">
            <a:avLst/>
          </a:prstGeom>
          <a:noFill/>
          <a:ln/>
        </p:spPr>
        <p:txBody>
          <a:bodyPr wrap="square" lIns="0" tIns="0" rIns="0" bIns="0" rtlCol="0" anchor="t"/>
          <a:lstStyle/>
          <a:p>
            <a:pPr marL="0" indent="0">
              <a:buNone/>
            </a:pPr>
            <a:r>
              <a:rPr lang="en-US" sz="1800" dirty="0">
                <a:solidFill>
                  <a:srgbClr val="BFD8F0"/>
                </a:solidFill>
              </a:rPr>
              <a:t>Curtailment has a location and congestion has a corridor. The same results, bus by bus, on the ERCOT map, with the upgrades that would relieve them.</a:t>
            </a:r>
            <a:endParaRPr lang="en-US" sz="1800" dirty="0"/>
          </a:p>
        </p:txBody>
      </p:sp>
      <p:sp>
        <p:nvSpPr>
          <p:cNvPr id="25" name="Slide Number Placeholder 0"/>
          <p:cNvSpPr>
            <a:spLocks noGrp="1"/>
          </p:cNvSpPr>
          <p:nvPr>
            <p:ph type="sldNum" sz="quarter" idx="4294967295"/>
          </p:nvPr>
        </p:nvSpPr>
        <p:spPr>
          <a:xfrm>
            <a:off x="11338560" y="644652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rgbClr val="BFD8F0"/>
                </a:solidFill>
              </a:defRPr>
            </a:lvl1pPr>
          </a:lstStyle>
          <a:p>
            <a:pPr algn="r"/>
            <a:fld id="{F7021451-1387-4CA6-816F-3879F97B5CBC}" type="slidenum">
              <a:rPr lang="en-US" b="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237744"/>
            <a:ext cx="8229600" cy="274320"/>
          </a:xfrm>
          <a:prstGeom prst="rect">
            <a:avLst/>
          </a:prstGeom>
          <a:noFill/>
          <a:ln/>
        </p:spPr>
        <p:txBody>
          <a:bodyPr wrap="square" lIns="0" tIns="0" rIns="0" bIns="0" rtlCol="0"/>
          <a:lstStyle/>
          <a:p>
            <a:pPr marL="0" indent="0">
              <a:buNone/>
            </a:pPr>
            <a:r>
              <a:rPr lang="en-US" sz="1100" b="1" kern="0" spc="200" dirty="0">
                <a:solidFill>
                  <a:srgbClr val="F2C230"/>
                </a:solidFill>
              </a:rPr>
              <a:t>PART 04 · GIS AND VISUALIZATION</a:t>
            </a:r>
            <a:endParaRPr lang="en-US" sz="1100" dirty="0"/>
          </a:p>
        </p:txBody>
      </p:sp>
      <p:sp>
        <p:nvSpPr>
          <p:cNvPr id="3" name="Text 1"/>
          <p:cNvSpPr>
            <a:spLocks noGrp="1"/>
          </p:cNvSpPr>
          <p:nvPr>
            <p:ph type="title" idx="102" hasCustomPrompt="1"/>
          </p:nvPr>
        </p:nvSpPr>
        <p:spPr>
          <a:xfrm>
            <a:off x="548640" y="530352"/>
            <a:ext cx="10241280" cy="777240"/>
          </a:xfrm>
          <a:prstGeom prst="rect">
            <a:avLst/>
          </a:prstGeom>
          <a:noFill/>
          <a:ln/>
        </p:spPr>
        <p:txBody>
          <a:bodyPr wrap="square" lIns="0" tIns="0" rIns="0" bIns="0" rtlCol="0" anchor="t"/>
          <a:lstStyle/>
          <a:p>
            <a:pPr marL="0" indent="0" algn="l">
              <a:buNone/>
            </a:pPr>
            <a:r>
              <a:rPr lang="en-US" sz="2600" b="1" dirty="0">
                <a:solidFill>
                  <a:srgbClr val="FFFFFF"/>
                </a:solidFill>
              </a:rPr>
              <a:t>The whole footprint, with every project and constraint in place</a:t>
            </a:r>
            <a:endParaRPr lang="en-US" sz="2600" dirty="0"/>
          </a:p>
        </p:txBody>
      </p:sp>
      <p:pic>
        <p:nvPicPr>
          <p:cNvPr id="5" name="Image 0" descr="v3u/ppt/media/image1.png"/>
          <p:cNvPicPr>
            <a:picLocks noChangeAspect="1"/>
          </p:cNvPicPr>
          <p:nvPr/>
        </p:nvPicPr>
        <p:blipFill>
          <a:blip r:embed="rId3"/>
          <a:srcRect/>
          <a:stretch/>
        </p:blipFill>
        <p:spPr>
          <a:xfrm>
            <a:off x="548640" y="1783080"/>
            <a:ext cx="6400800" cy="4251960"/>
          </a:xfrm>
          <a:prstGeom prst="rect">
            <a:avLst/>
          </a:prstGeom>
        </p:spPr>
      </p:pic>
      <p:sp>
        <p:nvSpPr>
          <p:cNvPr id="6" name="Shape 2"/>
          <p:cNvSpPr/>
          <p:nvPr/>
        </p:nvSpPr>
        <p:spPr>
          <a:xfrm>
            <a:off x="7223760" y="1783080"/>
            <a:ext cx="4416552" cy="1280160"/>
          </a:xfrm>
          <a:prstGeom prst="rect">
            <a:avLst/>
          </a:prstGeom>
          <a:solidFill>
            <a:srgbClr val="FCFCFA"/>
          </a:solidFill>
          <a:ln w="9525">
            <a:solidFill>
              <a:srgbClr val="E8EDF3"/>
            </a:solidFill>
            <a:prstDash val="solid"/>
          </a:ln>
        </p:spPr>
        <p:txBody>
          <a:bodyPr/>
          <a:lstStyle/>
          <a:p>
            <a:endParaRPr lang="en-US"/>
          </a:p>
        </p:txBody>
      </p:sp>
      <p:sp>
        <p:nvSpPr>
          <p:cNvPr id="7" name="Text 3"/>
          <p:cNvSpPr txBox="1"/>
          <p:nvPr/>
        </p:nvSpPr>
        <p:spPr>
          <a:xfrm>
            <a:off x="7388352" y="1911096"/>
            <a:ext cx="4087368" cy="329184"/>
          </a:xfrm>
          <a:prstGeom prst="rect">
            <a:avLst/>
          </a:prstGeom>
          <a:noFill/>
          <a:ln/>
        </p:spPr>
        <p:txBody>
          <a:bodyPr wrap="square" lIns="0" tIns="0" rIns="0" bIns="0" rtlCol="0" anchor="t"/>
          <a:lstStyle/>
          <a:p>
            <a:pPr marL="0" indent="0">
              <a:buNone/>
            </a:pPr>
            <a:r>
              <a:rPr lang="en-US" sz="1300" b="1" dirty="0">
                <a:solidFill>
                  <a:srgbClr val="0E2A47"/>
                </a:solidFill>
              </a:rPr>
              <a:t>One map, every layer</a:t>
            </a:r>
            <a:endParaRPr lang="en-US" sz="1300" dirty="0"/>
          </a:p>
        </p:txBody>
      </p:sp>
      <p:sp>
        <p:nvSpPr>
          <p:cNvPr id="8" name="Text 4"/>
          <p:cNvSpPr txBox="1"/>
          <p:nvPr/>
        </p:nvSpPr>
        <p:spPr>
          <a:xfrm>
            <a:off x="7388352" y="2276856"/>
            <a:ext cx="4087368" cy="676656"/>
          </a:xfrm>
          <a:prstGeom prst="rect">
            <a:avLst/>
          </a:prstGeom>
          <a:noFill/>
          <a:ln/>
        </p:spPr>
        <p:txBody>
          <a:bodyPr wrap="square" lIns="0" tIns="0" rIns="0" bIns="0" rtlCol="0" anchor="t"/>
          <a:lstStyle/>
          <a:p>
            <a:pPr marL="0" indent="0">
              <a:spcAft>
                <a:spcPts val="400"/>
              </a:spcAft>
              <a:buNone/>
            </a:pPr>
            <a:r>
              <a:rPr lang="en-US" sz="1100" dirty="0">
                <a:solidFill>
                  <a:srgbClr val="3A4552"/>
                </a:solidFill>
              </a:rPr>
              <a:t>Existing and planned projects by fuel type, transmission by voltage, large loads from the batch process, study footprints and results, in one ArcGIS-based view.</a:t>
            </a:r>
            <a:endParaRPr lang="en-US" sz="1100" dirty="0"/>
          </a:p>
        </p:txBody>
      </p:sp>
      <p:sp>
        <p:nvSpPr>
          <p:cNvPr id="9" name="Shape 5"/>
          <p:cNvSpPr/>
          <p:nvPr/>
        </p:nvSpPr>
        <p:spPr>
          <a:xfrm>
            <a:off x="7223760" y="3200400"/>
            <a:ext cx="4416552" cy="1280160"/>
          </a:xfrm>
          <a:prstGeom prst="rect">
            <a:avLst/>
          </a:prstGeom>
          <a:solidFill>
            <a:srgbClr val="FCFCFA"/>
          </a:solidFill>
          <a:ln w="9525">
            <a:solidFill>
              <a:srgbClr val="E8EDF3"/>
            </a:solidFill>
            <a:prstDash val="solid"/>
          </a:ln>
        </p:spPr>
        <p:txBody>
          <a:bodyPr/>
          <a:lstStyle/>
          <a:p>
            <a:endParaRPr lang="en-US"/>
          </a:p>
        </p:txBody>
      </p:sp>
      <p:sp>
        <p:nvSpPr>
          <p:cNvPr id="10" name="Text 6"/>
          <p:cNvSpPr txBox="1"/>
          <p:nvPr/>
        </p:nvSpPr>
        <p:spPr>
          <a:xfrm>
            <a:off x="7388352" y="3328416"/>
            <a:ext cx="4087368" cy="329184"/>
          </a:xfrm>
          <a:prstGeom prst="rect">
            <a:avLst/>
          </a:prstGeom>
          <a:noFill/>
          <a:ln/>
        </p:spPr>
        <p:txBody>
          <a:bodyPr wrap="square" lIns="0" tIns="0" rIns="0" bIns="0" rtlCol="0" anchor="t"/>
          <a:lstStyle/>
          <a:p>
            <a:pPr marL="0" indent="0">
              <a:buNone/>
            </a:pPr>
            <a:r>
              <a:rPr lang="en-US" sz="1300" b="1" dirty="0">
                <a:solidFill>
                  <a:srgbClr val="0E2A47"/>
                </a:solidFill>
              </a:rPr>
              <a:t>Built on EPE's GIS group</a:t>
            </a:r>
            <a:endParaRPr lang="en-US" sz="1300" dirty="0"/>
          </a:p>
        </p:txBody>
      </p:sp>
      <p:sp>
        <p:nvSpPr>
          <p:cNvPr id="11" name="Text 7"/>
          <p:cNvSpPr txBox="1"/>
          <p:nvPr/>
        </p:nvSpPr>
        <p:spPr>
          <a:xfrm>
            <a:off x="7388352" y="3694176"/>
            <a:ext cx="4087368" cy="676656"/>
          </a:xfrm>
          <a:prstGeom prst="rect">
            <a:avLst/>
          </a:prstGeom>
          <a:noFill/>
          <a:ln/>
        </p:spPr>
        <p:txBody>
          <a:bodyPr wrap="square" lIns="0" tIns="0" rIns="0" bIns="0" rtlCol="0" anchor="t"/>
          <a:lstStyle/>
          <a:p>
            <a:pPr marL="0" indent="0">
              <a:spcAft>
                <a:spcPts val="400"/>
              </a:spcAft>
              <a:buNone/>
            </a:pPr>
            <a:r>
              <a:rPr lang="en-US" sz="1100" dirty="0">
                <a:solidFill>
                  <a:srgbClr val="3A4552"/>
                </a:solidFill>
              </a:rPr>
              <a:t>The same team that builds the weather hazard surfaces and asset exposure overlays builds the study maps; one geodatabase serves both.</a:t>
            </a:r>
            <a:endParaRPr lang="en-US" sz="1100" dirty="0"/>
          </a:p>
        </p:txBody>
      </p:sp>
      <p:sp>
        <p:nvSpPr>
          <p:cNvPr id="12" name="Shape 8"/>
          <p:cNvSpPr/>
          <p:nvPr/>
        </p:nvSpPr>
        <p:spPr>
          <a:xfrm>
            <a:off x="7223760" y="4617720"/>
            <a:ext cx="4416552" cy="1417320"/>
          </a:xfrm>
          <a:prstGeom prst="rect">
            <a:avLst/>
          </a:prstGeom>
          <a:solidFill>
            <a:srgbClr val="0E2A47"/>
          </a:solidFill>
          <a:ln w="9525">
            <a:solidFill>
              <a:srgbClr val="0E2A47"/>
            </a:solidFill>
            <a:prstDash val="solid"/>
          </a:ln>
        </p:spPr>
        <p:txBody>
          <a:bodyPr/>
          <a:lstStyle/>
          <a:p>
            <a:endParaRPr lang="en-US"/>
          </a:p>
        </p:txBody>
      </p:sp>
      <p:sp>
        <p:nvSpPr>
          <p:cNvPr id="13" name="Text 9"/>
          <p:cNvSpPr txBox="1"/>
          <p:nvPr/>
        </p:nvSpPr>
        <p:spPr>
          <a:xfrm>
            <a:off x="7388352" y="4745736"/>
            <a:ext cx="4087368" cy="329184"/>
          </a:xfrm>
          <a:prstGeom prst="rect">
            <a:avLst/>
          </a:prstGeom>
          <a:noFill/>
          <a:ln/>
        </p:spPr>
        <p:txBody>
          <a:bodyPr wrap="square" lIns="0" tIns="0" rIns="0" bIns="0" rtlCol="0" anchor="t"/>
          <a:lstStyle/>
          <a:p>
            <a:pPr marL="0" indent="0">
              <a:buNone/>
            </a:pPr>
            <a:r>
              <a:rPr lang="en-US" sz="1300" b="1" dirty="0">
                <a:solidFill>
                  <a:srgbClr val="F2C230"/>
                </a:solidFill>
              </a:rPr>
              <a:t>Why it matters for PCLRs</a:t>
            </a:r>
            <a:endParaRPr lang="en-US" sz="1300" dirty="0"/>
          </a:p>
        </p:txBody>
      </p:sp>
      <p:sp>
        <p:nvSpPr>
          <p:cNvPr id="14" name="Text 10"/>
          <p:cNvSpPr txBox="1"/>
          <p:nvPr/>
        </p:nvSpPr>
        <p:spPr>
          <a:xfrm>
            <a:off x="7388352" y="5111496"/>
            <a:ext cx="4087368" cy="813816"/>
          </a:xfrm>
          <a:prstGeom prst="rect">
            <a:avLst/>
          </a:prstGeom>
          <a:noFill/>
          <a:ln/>
        </p:spPr>
        <p:txBody>
          <a:bodyPr wrap="square" lIns="0" tIns="0" rIns="0" bIns="0" rtlCol="0" anchor="t"/>
          <a:lstStyle/>
          <a:p>
            <a:pPr marL="0" indent="0">
              <a:spcAft>
                <a:spcPts val="400"/>
              </a:spcAft>
              <a:buNone/>
            </a:pPr>
            <a:r>
              <a:rPr lang="en-US" sz="1100" dirty="0">
                <a:solidFill>
                  <a:srgbClr val="BFD8F0"/>
                </a:solidFill>
              </a:rPr>
              <a:t>The constraints that cap and curtail a PCLR are physical elements with a location. Seeing them on the map, next to the site and the planned upgrades, is how a developer decides whether to wait, mitigate or move.</a:t>
            </a:r>
            <a:endParaRPr lang="en-US" sz="1100" dirty="0"/>
          </a:p>
        </p:txBody>
      </p:sp>
      <p:sp>
        <p:nvSpPr>
          <p:cNvPr id="15" name="Text 11"/>
          <p:cNvSpPr txBox="1"/>
          <p:nvPr/>
        </p:nvSpPr>
        <p:spPr>
          <a:xfrm>
            <a:off x="548640" y="6144768"/>
            <a:ext cx="10515600" cy="256032"/>
          </a:xfrm>
          <a:prstGeom prst="rect">
            <a:avLst/>
          </a:prstGeom>
          <a:noFill/>
          <a:ln/>
        </p:spPr>
        <p:txBody>
          <a:bodyPr wrap="square" lIns="0" tIns="0" rIns="0" bIns="0" rtlCol="0" anchor="ctr"/>
          <a:lstStyle/>
          <a:p>
            <a:pPr marL="0" indent="0">
              <a:buNone/>
            </a:pPr>
            <a:r>
              <a:rPr lang="en-US" sz="950" i="1" dirty="0">
                <a:solidFill>
                  <a:srgbClr val="6A7480"/>
                </a:solidFill>
              </a:rPr>
              <a:t>Screenshot: EPE platform, ERCOT network view; existing and planned generation by fuel, transmission by voltage.</a:t>
            </a:r>
            <a:endParaRPr lang="en-US" sz="950" dirty="0"/>
          </a:p>
        </p:txBody>
      </p:sp>
      <p:sp>
        <p:nvSpPr>
          <p:cNvPr id="25" name="Slide Number Placeholder 0"/>
          <p:cNvSpPr>
            <a:spLocks noGrp="1"/>
          </p:cNvSpPr>
          <p:nvPr>
            <p:ph type="sldNum" sz="quarter" idx="4294967295"/>
          </p:nvPr>
        </p:nvSpPr>
        <p:spPr>
          <a:xfrm>
            <a:off x="11338560" y="644652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rgbClr val="6A7480"/>
                </a:solidFill>
              </a:defRPr>
            </a:lvl1pPr>
          </a:lstStyle>
          <a:p>
            <a:pPr algn="r"/>
            <a:fld id="{F7021451-1387-4CA6-816F-3879F97B5CBC}" type="slidenum">
              <a:rPr lang="en-US" b="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237744"/>
            <a:ext cx="8229600" cy="274320"/>
          </a:xfrm>
          <a:prstGeom prst="rect">
            <a:avLst/>
          </a:prstGeom>
          <a:noFill/>
          <a:ln/>
        </p:spPr>
        <p:txBody>
          <a:bodyPr wrap="square" lIns="0" tIns="0" rIns="0" bIns="0" rtlCol="0"/>
          <a:lstStyle/>
          <a:p>
            <a:pPr marL="0" indent="0">
              <a:buNone/>
            </a:pPr>
            <a:r>
              <a:rPr lang="en-US" sz="1100" b="1" kern="0" spc="200" dirty="0">
                <a:solidFill>
                  <a:srgbClr val="F2C230"/>
                </a:solidFill>
              </a:rPr>
              <a:t>PART 04 · GIS AND VISUALIZATION</a:t>
            </a:r>
            <a:endParaRPr lang="en-US" sz="1100" dirty="0"/>
          </a:p>
        </p:txBody>
      </p:sp>
      <p:sp>
        <p:nvSpPr>
          <p:cNvPr id="3" name="Text 1"/>
          <p:cNvSpPr>
            <a:spLocks noGrp="1"/>
          </p:cNvSpPr>
          <p:nvPr>
            <p:ph type="title" idx="102" hasCustomPrompt="1"/>
          </p:nvPr>
        </p:nvSpPr>
        <p:spPr>
          <a:xfrm>
            <a:off x="548640" y="530352"/>
            <a:ext cx="10241280" cy="777240"/>
          </a:xfrm>
          <a:prstGeom prst="rect">
            <a:avLst/>
          </a:prstGeom>
          <a:noFill/>
          <a:ln/>
        </p:spPr>
        <p:txBody>
          <a:bodyPr wrap="square" lIns="0" tIns="0" rIns="0" bIns="0" rtlCol="0" anchor="t"/>
          <a:lstStyle/>
          <a:p>
            <a:pPr marL="0" indent="0" algn="l">
              <a:buNone/>
            </a:pPr>
            <a:r>
              <a:rPr lang="en-US" sz="2600" b="1" dirty="0">
                <a:solidFill>
                  <a:srgbClr val="FFFFFF"/>
                </a:solidFill>
              </a:rPr>
              <a:t>Binding constraints, shift factors and curtailment, bus by bus</a:t>
            </a:r>
            <a:endParaRPr lang="en-US" sz="2600" dirty="0"/>
          </a:p>
        </p:txBody>
      </p:sp>
      <p:pic>
        <p:nvPicPr>
          <p:cNvPr id="5" name="Image 0" descr="v3u/ppt/media/image2.png"/>
          <p:cNvPicPr>
            <a:picLocks noChangeAspect="1"/>
          </p:cNvPicPr>
          <p:nvPr/>
        </p:nvPicPr>
        <p:blipFill>
          <a:blip r:embed="rId3"/>
          <a:srcRect/>
          <a:stretch/>
        </p:blipFill>
        <p:spPr>
          <a:xfrm>
            <a:off x="548640" y="1783080"/>
            <a:ext cx="5852160" cy="2743200"/>
          </a:xfrm>
          <a:prstGeom prst="rect">
            <a:avLst/>
          </a:prstGeom>
        </p:spPr>
      </p:pic>
      <p:pic>
        <p:nvPicPr>
          <p:cNvPr id="6" name="Image 1" descr="v3u/ppt/media/image3.png"/>
          <p:cNvPicPr>
            <a:picLocks noChangeAspect="1"/>
          </p:cNvPicPr>
          <p:nvPr/>
        </p:nvPicPr>
        <p:blipFill>
          <a:blip r:embed="rId4"/>
          <a:srcRect/>
          <a:stretch/>
        </p:blipFill>
        <p:spPr>
          <a:xfrm>
            <a:off x="548640" y="4617720"/>
            <a:ext cx="7955280" cy="1417320"/>
          </a:xfrm>
          <a:prstGeom prst="rect">
            <a:avLst/>
          </a:prstGeom>
        </p:spPr>
      </p:pic>
      <p:sp>
        <p:nvSpPr>
          <p:cNvPr id="7" name="Text 2"/>
          <p:cNvSpPr txBox="1"/>
          <p:nvPr/>
        </p:nvSpPr>
        <p:spPr>
          <a:xfrm>
            <a:off x="6629400" y="1783080"/>
            <a:ext cx="5010912" cy="594360"/>
          </a:xfrm>
          <a:prstGeom prst="rect">
            <a:avLst/>
          </a:prstGeom>
          <a:noFill/>
          <a:ln/>
        </p:spPr>
        <p:txBody>
          <a:bodyPr wrap="square" lIns="0" tIns="0" rIns="0" bIns="0" rtlCol="0" anchor="t"/>
          <a:lstStyle/>
          <a:p>
            <a:pPr marL="0" indent="0">
              <a:buNone/>
            </a:pPr>
            <a:r>
              <a:rPr lang="en-US" sz="1150" b="1" dirty="0">
                <a:solidFill>
                  <a:srgbClr val="0E2A47"/>
                </a:solidFill>
              </a:rPr>
              <a:t>Curtailment %: </a:t>
            </a:r>
            <a:r>
              <a:rPr lang="en-US" sz="1150" dirty="0">
                <a:solidFill>
                  <a:srgbClr val="3A4552"/>
                </a:solidFill>
              </a:rPr>
              <a:t>share of the project's energy lost to each constraint</a:t>
            </a:r>
            <a:endParaRPr lang="en-US" sz="1150" dirty="0"/>
          </a:p>
        </p:txBody>
      </p:sp>
      <p:sp>
        <p:nvSpPr>
          <p:cNvPr id="8" name="Text 3"/>
          <p:cNvSpPr txBox="1"/>
          <p:nvPr/>
        </p:nvSpPr>
        <p:spPr>
          <a:xfrm>
            <a:off x="6629400" y="2468880"/>
            <a:ext cx="5010912" cy="594360"/>
          </a:xfrm>
          <a:prstGeom prst="rect">
            <a:avLst/>
          </a:prstGeom>
          <a:noFill/>
          <a:ln/>
        </p:spPr>
        <p:txBody>
          <a:bodyPr wrap="square" lIns="0" tIns="0" rIns="0" bIns="0" rtlCol="0" anchor="t"/>
          <a:lstStyle/>
          <a:p>
            <a:pPr marL="0" indent="0">
              <a:buNone/>
            </a:pPr>
            <a:r>
              <a:rPr lang="en-US" sz="1150" b="1" dirty="0">
                <a:solidFill>
                  <a:srgbClr val="0E2A47"/>
                </a:solidFill>
              </a:rPr>
              <a:t>Shift factor: </a:t>
            </a:r>
            <a:r>
              <a:rPr lang="en-US" sz="1150" dirty="0">
                <a:solidFill>
                  <a:srgbClr val="3A4552"/>
                </a:solidFill>
              </a:rPr>
              <a:t>how much of the project's consumption flows on the monitored element</a:t>
            </a:r>
            <a:endParaRPr lang="en-US" sz="1150" dirty="0"/>
          </a:p>
        </p:txBody>
      </p:sp>
      <p:sp>
        <p:nvSpPr>
          <p:cNvPr id="9" name="Text 4"/>
          <p:cNvSpPr txBox="1"/>
          <p:nvPr/>
        </p:nvSpPr>
        <p:spPr>
          <a:xfrm>
            <a:off x="6629400" y="3154680"/>
            <a:ext cx="5010912" cy="594360"/>
          </a:xfrm>
          <a:prstGeom prst="rect">
            <a:avLst/>
          </a:prstGeom>
          <a:noFill/>
          <a:ln/>
        </p:spPr>
        <p:txBody>
          <a:bodyPr wrap="square" lIns="0" tIns="0" rIns="0" bIns="0" rtlCol="0" anchor="t"/>
          <a:lstStyle/>
          <a:p>
            <a:pPr marL="0" indent="0">
              <a:buNone/>
            </a:pPr>
            <a:r>
              <a:rPr lang="en-US" sz="1150" b="1" dirty="0">
                <a:solidFill>
                  <a:srgbClr val="0E2A47"/>
                </a:solidFill>
              </a:rPr>
              <a:t>Hours binding: </a:t>
            </a:r>
            <a:r>
              <a:rPr lang="en-US" sz="1150" dirty="0">
                <a:solidFill>
                  <a:srgbClr val="3A4552"/>
                </a:solidFill>
              </a:rPr>
              <a:t>how often the constraint binds across the 8,760 hours</a:t>
            </a:r>
            <a:endParaRPr lang="en-US" sz="1150" dirty="0"/>
          </a:p>
        </p:txBody>
      </p:sp>
      <p:sp>
        <p:nvSpPr>
          <p:cNvPr id="10" name="Text 5"/>
          <p:cNvSpPr txBox="1"/>
          <p:nvPr/>
        </p:nvSpPr>
        <p:spPr>
          <a:xfrm>
            <a:off x="6629400" y="3840480"/>
            <a:ext cx="5010912" cy="594360"/>
          </a:xfrm>
          <a:prstGeom prst="rect">
            <a:avLst/>
          </a:prstGeom>
          <a:noFill/>
          <a:ln/>
        </p:spPr>
        <p:txBody>
          <a:bodyPr wrap="square" lIns="0" tIns="0" rIns="0" bIns="0" rtlCol="0" anchor="t"/>
          <a:lstStyle/>
          <a:p>
            <a:pPr marL="0" indent="0">
              <a:buNone/>
            </a:pPr>
            <a:r>
              <a:rPr lang="en-US" sz="1150" b="1" dirty="0">
                <a:solidFill>
                  <a:srgbClr val="0E2A47"/>
                </a:solidFill>
              </a:rPr>
              <a:t>Curtailed MWh: </a:t>
            </a:r>
            <a:r>
              <a:rPr lang="en-US" sz="1150" dirty="0">
                <a:solidFill>
                  <a:srgbClr val="3A4552"/>
                </a:solidFill>
              </a:rPr>
              <a:t>dollars at risk, by contingency and monitored element</a:t>
            </a:r>
            <a:endParaRPr lang="en-US" sz="1150" dirty="0"/>
          </a:p>
        </p:txBody>
      </p:sp>
      <p:sp>
        <p:nvSpPr>
          <p:cNvPr id="11" name="Shape 6"/>
          <p:cNvSpPr/>
          <p:nvPr/>
        </p:nvSpPr>
        <p:spPr>
          <a:xfrm>
            <a:off x="8686800" y="4617720"/>
            <a:ext cx="2953512" cy="1417320"/>
          </a:xfrm>
          <a:prstGeom prst="rect">
            <a:avLst/>
          </a:prstGeom>
          <a:solidFill>
            <a:srgbClr val="0E2A47"/>
          </a:solidFill>
          <a:ln w="9525">
            <a:solidFill>
              <a:srgbClr val="0E2A47"/>
            </a:solidFill>
            <a:prstDash val="solid"/>
          </a:ln>
        </p:spPr>
        <p:txBody>
          <a:bodyPr/>
          <a:lstStyle/>
          <a:p>
            <a:endParaRPr lang="en-US"/>
          </a:p>
        </p:txBody>
      </p:sp>
      <p:sp>
        <p:nvSpPr>
          <p:cNvPr id="12" name="Text 7"/>
          <p:cNvSpPr txBox="1"/>
          <p:nvPr/>
        </p:nvSpPr>
        <p:spPr>
          <a:xfrm>
            <a:off x="8851392" y="4745736"/>
            <a:ext cx="2624328" cy="329184"/>
          </a:xfrm>
          <a:prstGeom prst="rect">
            <a:avLst/>
          </a:prstGeom>
          <a:noFill/>
          <a:ln/>
        </p:spPr>
        <p:txBody>
          <a:bodyPr wrap="square" lIns="0" tIns="0" rIns="0" bIns="0" rtlCol="0" anchor="t"/>
          <a:lstStyle/>
          <a:p>
            <a:pPr marL="0" indent="0">
              <a:buNone/>
            </a:pPr>
            <a:r>
              <a:rPr lang="en-US" sz="1300" b="1" dirty="0">
                <a:solidFill>
                  <a:srgbClr val="F2C230"/>
                </a:solidFill>
              </a:rPr>
              <a:t>Upgrade tracking</a:t>
            </a:r>
            <a:endParaRPr lang="en-US" sz="1300" dirty="0"/>
          </a:p>
        </p:txBody>
      </p:sp>
      <p:sp>
        <p:nvSpPr>
          <p:cNvPr id="13" name="Text 8"/>
          <p:cNvSpPr txBox="1"/>
          <p:nvPr/>
        </p:nvSpPr>
        <p:spPr>
          <a:xfrm>
            <a:off x="8851392" y="5111496"/>
            <a:ext cx="2624328" cy="813816"/>
          </a:xfrm>
          <a:prstGeom prst="rect">
            <a:avLst/>
          </a:prstGeom>
          <a:noFill/>
          <a:ln/>
        </p:spPr>
        <p:txBody>
          <a:bodyPr wrap="square" lIns="0" tIns="0" rIns="0" bIns="0" rtlCol="0" anchor="t"/>
          <a:lstStyle/>
          <a:p>
            <a:pPr marL="0" indent="0">
              <a:spcAft>
                <a:spcPts val="400"/>
              </a:spcAft>
              <a:buNone/>
            </a:pPr>
            <a:r>
              <a:rPr lang="en-US" sz="1050" dirty="0">
                <a:solidFill>
                  <a:srgbClr val="BFD8F0"/>
                </a:solidFill>
              </a:rPr>
              <a:t>Each constraint is matched against RPG projects, the TPIT report and approved transmission plans, so the developer knows which upgrade relieves it and the expected year.</a:t>
            </a:r>
            <a:endParaRPr lang="en-US" sz="1050" dirty="0"/>
          </a:p>
        </p:txBody>
      </p:sp>
      <p:sp>
        <p:nvSpPr>
          <p:cNvPr id="14" name="Text 9"/>
          <p:cNvSpPr txBox="1"/>
          <p:nvPr/>
        </p:nvSpPr>
        <p:spPr>
          <a:xfrm>
            <a:off x="548640" y="6144768"/>
            <a:ext cx="10515600" cy="256032"/>
          </a:xfrm>
          <a:prstGeom prst="rect">
            <a:avLst/>
          </a:prstGeom>
          <a:noFill/>
          <a:ln/>
        </p:spPr>
        <p:txBody>
          <a:bodyPr wrap="square" lIns="0" tIns="0" rIns="0" bIns="0" rtlCol="0" anchor="ctr"/>
          <a:lstStyle/>
          <a:p>
            <a:pPr marL="0" indent="0">
              <a:buNone/>
            </a:pPr>
            <a:r>
              <a:rPr lang="en-US" sz="950" i="1" dirty="0">
                <a:solidFill>
                  <a:srgbClr val="6A7480"/>
                </a:solidFill>
              </a:rPr>
              <a:t>Screenshot: EPE curtailment module, ERCOT 2029 screening case, 200 MW project at bus SUNV4A; the same module applies to PCLR loads with the capped bid.</a:t>
            </a:r>
            <a:endParaRPr lang="en-US" sz="950" dirty="0"/>
          </a:p>
        </p:txBody>
      </p:sp>
      <p:sp>
        <p:nvSpPr>
          <p:cNvPr id="25" name="Slide Number Placeholder 0"/>
          <p:cNvSpPr>
            <a:spLocks noGrp="1"/>
          </p:cNvSpPr>
          <p:nvPr>
            <p:ph type="sldNum" sz="quarter" idx="4294967295"/>
          </p:nvPr>
        </p:nvSpPr>
        <p:spPr>
          <a:xfrm>
            <a:off x="11338560" y="644652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rgbClr val="6A7480"/>
                </a:solidFill>
              </a:defRPr>
            </a:lvl1pPr>
          </a:lstStyle>
          <a:p>
            <a:pPr algn="r"/>
            <a:fld id="{F7021451-1387-4CA6-816F-3879F97B5CBC}" type="slidenum">
              <a:rPr lang="en-US" b="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237744"/>
            <a:ext cx="8229600" cy="274320"/>
          </a:xfrm>
          <a:prstGeom prst="rect">
            <a:avLst/>
          </a:prstGeom>
          <a:noFill/>
          <a:ln/>
        </p:spPr>
        <p:txBody>
          <a:bodyPr wrap="square" lIns="0" tIns="0" rIns="0" bIns="0" rtlCol="0"/>
          <a:lstStyle/>
          <a:p>
            <a:pPr marL="0" indent="0">
              <a:buNone/>
            </a:pPr>
            <a:r>
              <a:rPr lang="en-US" sz="1100" b="1" kern="0" spc="200" dirty="0">
                <a:solidFill>
                  <a:srgbClr val="F2C230"/>
                </a:solidFill>
              </a:rPr>
              <a:t>OPEN ITEMS</a:t>
            </a:r>
            <a:endParaRPr lang="en-US" sz="1100" dirty="0"/>
          </a:p>
        </p:txBody>
      </p:sp>
      <p:sp>
        <p:nvSpPr>
          <p:cNvPr id="3" name="Text 1"/>
          <p:cNvSpPr>
            <a:spLocks noGrp="1"/>
          </p:cNvSpPr>
          <p:nvPr>
            <p:ph type="title" idx="102" hasCustomPrompt="1"/>
          </p:nvPr>
        </p:nvSpPr>
        <p:spPr>
          <a:xfrm>
            <a:off x="548640" y="530352"/>
            <a:ext cx="10241280" cy="777240"/>
          </a:xfrm>
          <a:prstGeom prst="rect">
            <a:avLst/>
          </a:prstGeom>
          <a:noFill/>
          <a:ln/>
        </p:spPr>
        <p:txBody>
          <a:bodyPr wrap="square" lIns="0" tIns="0" rIns="0" bIns="0" rtlCol="0" anchor="t"/>
          <a:lstStyle/>
          <a:p>
            <a:pPr marL="0" indent="0" algn="l">
              <a:buNone/>
            </a:pPr>
            <a:r>
              <a:rPr lang="en-US" sz="2600" b="1" dirty="0">
                <a:solidFill>
                  <a:srgbClr val="FFFFFF"/>
                </a:solidFill>
              </a:rPr>
              <a:t>What is still uncertain, and what would make the method more useful to everyone</a:t>
            </a:r>
            <a:endParaRPr lang="en-US" sz="2600" dirty="0"/>
          </a:p>
        </p:txBody>
      </p:sp>
      <p:sp>
        <p:nvSpPr>
          <p:cNvPr id="5" name="Text 2"/>
          <p:cNvSpPr txBox="1"/>
          <p:nvPr/>
        </p:nvSpPr>
        <p:spPr>
          <a:xfrm>
            <a:off x="548640" y="1783080"/>
            <a:ext cx="5486400" cy="256032"/>
          </a:xfrm>
          <a:prstGeom prst="rect">
            <a:avLst/>
          </a:prstGeom>
          <a:noFill/>
          <a:ln/>
        </p:spPr>
        <p:txBody>
          <a:bodyPr wrap="square" lIns="0" tIns="0" rIns="0" bIns="0" rtlCol="0" anchor="ctr"/>
          <a:lstStyle/>
          <a:p>
            <a:pPr marL="0" indent="0">
              <a:buNone/>
            </a:pPr>
            <a:r>
              <a:rPr lang="en-US" sz="1050" b="1" kern="0" spc="150" dirty="0">
                <a:solidFill>
                  <a:srgbClr val="6A7480"/>
                </a:solidFill>
              </a:rPr>
              <a:t>UNCERTAINTIES WE CARRY TODAY</a:t>
            </a:r>
            <a:endParaRPr lang="en-US" sz="1050" dirty="0"/>
          </a:p>
        </p:txBody>
      </p:sp>
      <p:sp>
        <p:nvSpPr>
          <p:cNvPr id="6" name="Text 3"/>
          <p:cNvSpPr txBox="1"/>
          <p:nvPr/>
        </p:nvSpPr>
        <p:spPr>
          <a:xfrm>
            <a:off x="548640" y="2103120"/>
            <a:ext cx="5577840" cy="3931920"/>
          </a:xfrm>
          <a:prstGeom prst="rect">
            <a:avLst/>
          </a:prstGeom>
          <a:noFill/>
          <a:ln/>
        </p:spPr>
        <p:txBody>
          <a:bodyPr wrap="square" lIns="0" tIns="0" rIns="0" bIns="0" rtlCol="0" anchor="t"/>
          <a:lstStyle/>
          <a:p>
            <a:pPr marL="177800" indent="-177800">
              <a:spcAft>
                <a:spcPts val="600"/>
              </a:spcAft>
              <a:buSzPct val="100000"/>
              <a:buChar char="•"/>
            </a:pPr>
            <a:r>
              <a:rPr lang="en-US" sz="1150" dirty="0">
                <a:solidFill>
                  <a:srgbClr val="3A4552"/>
                </a:solidFill>
              </a:rPr>
              <a:t>PCLR and bid-capping language is still under review and may change before filing; we implement what ERCOT communicated so far.</a:t>
            </a:r>
            <a:endParaRPr lang="en-US" sz="1150" dirty="0"/>
          </a:p>
          <a:p>
            <a:pPr marL="177800" indent="-177800">
              <a:spcAft>
                <a:spcPts val="600"/>
              </a:spcAft>
              <a:buSzPct val="100000"/>
              <a:buChar char="•"/>
            </a:pPr>
            <a:r>
              <a:rPr lang="en-US" sz="1150" dirty="0">
                <a:solidFill>
                  <a:srgbClr val="3A4552"/>
                </a:solidFill>
              </a:rPr>
              <a:t>Which loads will be modeled as PCLRs in ERCOT's cases, and at what LPC, is not yet public; we use the batch declarations we can see.</a:t>
            </a:r>
            <a:endParaRPr lang="en-US" sz="1150" dirty="0"/>
          </a:p>
          <a:p>
            <a:pPr marL="177800" indent="-177800">
              <a:spcAft>
                <a:spcPts val="600"/>
              </a:spcAft>
              <a:buSzPct val="100000"/>
              <a:buChar char="•"/>
            </a:pPr>
            <a:r>
              <a:rPr lang="en-US" sz="1150" dirty="0">
                <a:solidFill>
                  <a:srgbClr val="3A4552"/>
                </a:solidFill>
              </a:rPr>
              <a:t>The maximum shadow prices and the 90% threshold are taken as published; any change moves the trigger list.</a:t>
            </a:r>
            <a:endParaRPr lang="en-US" sz="1150" dirty="0"/>
          </a:p>
          <a:p>
            <a:pPr marL="177800" indent="-177800">
              <a:spcAft>
                <a:spcPts val="600"/>
              </a:spcAft>
              <a:buSzPct val="100000"/>
              <a:buChar char="•"/>
            </a:pPr>
            <a:r>
              <a:rPr lang="en-US" sz="1150" dirty="0">
                <a:solidFill>
                  <a:srgbClr val="3A4552"/>
                </a:solidFill>
              </a:rPr>
              <a:t>Treatment of a paired resource under the cap is a design choice, not a settled rule; we report results for each choice.</a:t>
            </a:r>
            <a:endParaRPr lang="en-US" sz="1150" dirty="0"/>
          </a:p>
        </p:txBody>
      </p:sp>
      <p:sp>
        <p:nvSpPr>
          <p:cNvPr id="7" name="Text 4"/>
          <p:cNvSpPr txBox="1"/>
          <p:nvPr/>
        </p:nvSpPr>
        <p:spPr>
          <a:xfrm>
            <a:off x="6492240" y="1783080"/>
            <a:ext cx="5120640" cy="256032"/>
          </a:xfrm>
          <a:prstGeom prst="rect">
            <a:avLst/>
          </a:prstGeom>
          <a:noFill/>
          <a:ln/>
        </p:spPr>
        <p:txBody>
          <a:bodyPr wrap="square" lIns="0" tIns="0" rIns="0" bIns="0" rtlCol="0" anchor="ctr"/>
          <a:lstStyle/>
          <a:p>
            <a:pPr marL="0" indent="0">
              <a:buNone/>
            </a:pPr>
            <a:r>
              <a:rPr lang="en-US" sz="1050" b="1" kern="0" spc="150" dirty="0">
                <a:solidFill>
                  <a:srgbClr val="6A7480"/>
                </a:solidFill>
              </a:rPr>
              <a:t>WHAT WOULD HELP</a:t>
            </a:r>
            <a:endParaRPr lang="en-US" sz="1050" dirty="0"/>
          </a:p>
        </p:txBody>
      </p:sp>
      <p:sp>
        <p:nvSpPr>
          <p:cNvPr id="8" name="Shape 5"/>
          <p:cNvSpPr/>
          <p:nvPr/>
        </p:nvSpPr>
        <p:spPr>
          <a:xfrm>
            <a:off x="6492240" y="2103120"/>
            <a:ext cx="5148072" cy="1188720"/>
          </a:xfrm>
          <a:prstGeom prst="rect">
            <a:avLst/>
          </a:prstGeom>
          <a:solidFill>
            <a:srgbClr val="FCFCFA"/>
          </a:solidFill>
          <a:ln w="9525">
            <a:solidFill>
              <a:srgbClr val="E8EDF3"/>
            </a:solidFill>
            <a:prstDash val="solid"/>
          </a:ln>
        </p:spPr>
        <p:txBody>
          <a:bodyPr/>
          <a:lstStyle/>
          <a:p>
            <a:endParaRPr lang="en-US"/>
          </a:p>
        </p:txBody>
      </p:sp>
      <p:sp>
        <p:nvSpPr>
          <p:cNvPr id="9" name="Text 6"/>
          <p:cNvSpPr txBox="1"/>
          <p:nvPr/>
        </p:nvSpPr>
        <p:spPr>
          <a:xfrm>
            <a:off x="6656832" y="2231136"/>
            <a:ext cx="4818888" cy="329184"/>
          </a:xfrm>
          <a:prstGeom prst="rect">
            <a:avLst/>
          </a:prstGeom>
          <a:noFill/>
          <a:ln/>
        </p:spPr>
        <p:txBody>
          <a:bodyPr wrap="square" lIns="0" tIns="0" rIns="0" bIns="0" rtlCol="0" anchor="t"/>
          <a:lstStyle/>
          <a:p>
            <a:pPr marL="0" indent="0">
              <a:buNone/>
            </a:pPr>
            <a:r>
              <a:rPr lang="en-US" sz="1300" b="1" dirty="0">
                <a:solidFill>
                  <a:srgbClr val="0E2A47"/>
                </a:solidFill>
              </a:rPr>
              <a:t>From ERCOT</a:t>
            </a:r>
            <a:endParaRPr lang="en-US" sz="1300" dirty="0"/>
          </a:p>
        </p:txBody>
      </p:sp>
      <p:sp>
        <p:nvSpPr>
          <p:cNvPr id="10" name="Text 7"/>
          <p:cNvSpPr txBox="1"/>
          <p:nvPr/>
        </p:nvSpPr>
        <p:spPr>
          <a:xfrm>
            <a:off x="6656832" y="2596896"/>
            <a:ext cx="4818888" cy="585216"/>
          </a:xfrm>
          <a:prstGeom prst="rect">
            <a:avLst/>
          </a:prstGeom>
          <a:noFill/>
          <a:ln/>
        </p:spPr>
        <p:txBody>
          <a:bodyPr wrap="square" lIns="0" tIns="0" rIns="0" bIns="0" rtlCol="0" anchor="t"/>
          <a:lstStyle/>
          <a:p>
            <a:pPr marL="0" indent="0">
              <a:spcAft>
                <a:spcPts val="400"/>
              </a:spcAft>
              <a:buNone/>
            </a:pPr>
            <a:r>
              <a:rPr lang="en-US" sz="1100" dirty="0">
                <a:solidFill>
                  <a:srgbClr val="3A4552"/>
                </a:solidFill>
              </a:rPr>
              <a:t>The PCLR list and LPC values once the batch results are final; confirmation of the threshold values and the trigger-list timing; any planned publication of the constraints that trigger caps.</a:t>
            </a:r>
            <a:endParaRPr lang="en-US" sz="1100" dirty="0"/>
          </a:p>
        </p:txBody>
      </p:sp>
      <p:sp>
        <p:nvSpPr>
          <p:cNvPr id="11" name="Shape 8"/>
          <p:cNvSpPr/>
          <p:nvPr/>
        </p:nvSpPr>
        <p:spPr>
          <a:xfrm>
            <a:off x="6492240" y="3429000"/>
            <a:ext cx="5148072" cy="1188720"/>
          </a:xfrm>
          <a:prstGeom prst="rect">
            <a:avLst/>
          </a:prstGeom>
          <a:solidFill>
            <a:srgbClr val="FCFCFA"/>
          </a:solidFill>
          <a:ln w="9525">
            <a:solidFill>
              <a:srgbClr val="E8EDF3"/>
            </a:solidFill>
            <a:prstDash val="solid"/>
          </a:ln>
        </p:spPr>
        <p:txBody>
          <a:bodyPr/>
          <a:lstStyle/>
          <a:p>
            <a:endParaRPr lang="en-US"/>
          </a:p>
        </p:txBody>
      </p:sp>
      <p:sp>
        <p:nvSpPr>
          <p:cNvPr id="12" name="Text 9"/>
          <p:cNvSpPr txBox="1"/>
          <p:nvPr/>
        </p:nvSpPr>
        <p:spPr>
          <a:xfrm>
            <a:off x="6656832" y="3557016"/>
            <a:ext cx="4818888" cy="329184"/>
          </a:xfrm>
          <a:prstGeom prst="rect">
            <a:avLst/>
          </a:prstGeom>
          <a:noFill/>
          <a:ln/>
        </p:spPr>
        <p:txBody>
          <a:bodyPr wrap="square" lIns="0" tIns="0" rIns="0" bIns="0" rtlCol="0" anchor="t"/>
          <a:lstStyle/>
          <a:p>
            <a:pPr marL="0" indent="0">
              <a:buNone/>
            </a:pPr>
            <a:r>
              <a:rPr lang="en-US" sz="1300" b="1" dirty="0">
                <a:solidFill>
                  <a:srgbClr val="0E2A47"/>
                </a:solidFill>
              </a:rPr>
              <a:t>From the working group</a:t>
            </a:r>
            <a:endParaRPr lang="en-US" sz="1300" dirty="0"/>
          </a:p>
        </p:txBody>
      </p:sp>
      <p:sp>
        <p:nvSpPr>
          <p:cNvPr id="13" name="Text 10"/>
          <p:cNvSpPr txBox="1"/>
          <p:nvPr/>
        </p:nvSpPr>
        <p:spPr>
          <a:xfrm>
            <a:off x="6656832" y="3922776"/>
            <a:ext cx="4818888" cy="585216"/>
          </a:xfrm>
          <a:prstGeom prst="rect">
            <a:avLst/>
          </a:prstGeom>
          <a:noFill/>
          <a:ln/>
        </p:spPr>
        <p:txBody>
          <a:bodyPr wrap="square" lIns="0" tIns="0" rIns="0" bIns="0" rtlCol="0" anchor="t"/>
          <a:lstStyle/>
          <a:p>
            <a:pPr marL="0" indent="0">
              <a:spcAft>
                <a:spcPts val="400"/>
              </a:spcAft>
              <a:buNone/>
            </a:pPr>
            <a:r>
              <a:rPr lang="en-US" sz="1100" dirty="0">
                <a:solidFill>
                  <a:srgbClr val="3A4552"/>
                </a:solidFill>
              </a:rPr>
              <a:t>Feedback on whether our reading of the mechanism matches ERCOT's intent, and which outputs loads and QSEs would want standardized.</a:t>
            </a:r>
            <a:endParaRPr lang="en-US" sz="1100" dirty="0"/>
          </a:p>
        </p:txBody>
      </p:sp>
      <p:sp>
        <p:nvSpPr>
          <p:cNvPr id="14" name="Shape 11"/>
          <p:cNvSpPr/>
          <p:nvPr/>
        </p:nvSpPr>
        <p:spPr>
          <a:xfrm>
            <a:off x="6492240" y="4754880"/>
            <a:ext cx="5148072" cy="1280160"/>
          </a:xfrm>
          <a:prstGeom prst="rect">
            <a:avLst/>
          </a:prstGeom>
          <a:solidFill>
            <a:srgbClr val="0E2A47"/>
          </a:solidFill>
          <a:ln w="9525">
            <a:solidFill>
              <a:srgbClr val="0E2A47"/>
            </a:solidFill>
            <a:prstDash val="solid"/>
          </a:ln>
        </p:spPr>
        <p:txBody>
          <a:bodyPr/>
          <a:lstStyle/>
          <a:p>
            <a:endParaRPr lang="en-US"/>
          </a:p>
        </p:txBody>
      </p:sp>
      <p:sp>
        <p:nvSpPr>
          <p:cNvPr id="15" name="Text 12"/>
          <p:cNvSpPr txBox="1"/>
          <p:nvPr/>
        </p:nvSpPr>
        <p:spPr>
          <a:xfrm>
            <a:off x="6656832" y="4882896"/>
            <a:ext cx="4818888" cy="329184"/>
          </a:xfrm>
          <a:prstGeom prst="rect">
            <a:avLst/>
          </a:prstGeom>
          <a:noFill/>
          <a:ln/>
        </p:spPr>
        <p:txBody>
          <a:bodyPr wrap="square" lIns="0" tIns="0" rIns="0" bIns="0" rtlCol="0" anchor="t"/>
          <a:lstStyle/>
          <a:p>
            <a:pPr marL="0" indent="0">
              <a:buNone/>
            </a:pPr>
            <a:r>
              <a:rPr lang="en-US" sz="1300" b="1" dirty="0">
                <a:solidFill>
                  <a:srgbClr val="F2C230"/>
                </a:solidFill>
              </a:rPr>
              <a:t>What EPE offers back</a:t>
            </a:r>
            <a:endParaRPr lang="en-US" sz="1300" dirty="0"/>
          </a:p>
        </p:txBody>
      </p:sp>
      <p:sp>
        <p:nvSpPr>
          <p:cNvPr id="16" name="Text 13"/>
          <p:cNvSpPr txBox="1"/>
          <p:nvPr/>
        </p:nvSpPr>
        <p:spPr>
          <a:xfrm>
            <a:off x="6656832" y="5248656"/>
            <a:ext cx="4818888" cy="676656"/>
          </a:xfrm>
          <a:prstGeom prst="rect">
            <a:avLst/>
          </a:prstGeom>
          <a:noFill/>
          <a:ln/>
        </p:spPr>
        <p:txBody>
          <a:bodyPr wrap="square" lIns="0" tIns="0" rIns="0" bIns="0" rtlCol="0" anchor="t"/>
          <a:lstStyle/>
          <a:p>
            <a:pPr marL="0" indent="0">
              <a:spcAft>
                <a:spcPts val="400"/>
              </a:spcAft>
              <a:buNone/>
            </a:pPr>
            <a:r>
              <a:rPr lang="en-US" sz="1100" dirty="0">
                <a:solidFill>
                  <a:srgbClr val="BFD8F0"/>
                </a:solidFill>
              </a:rPr>
              <a:t>Once ERCOT publishes the PCLR models and parameters, we will rerun the method on the published set and bring the generalized, anonymized results back to this group.</a:t>
            </a:r>
            <a:endParaRPr lang="en-US" sz="1100" dirty="0"/>
          </a:p>
        </p:txBody>
      </p:sp>
      <p:sp>
        <p:nvSpPr>
          <p:cNvPr id="25" name="Slide Number Placeholder 0"/>
          <p:cNvSpPr>
            <a:spLocks noGrp="1"/>
          </p:cNvSpPr>
          <p:nvPr>
            <p:ph type="sldNum" sz="quarter" idx="4294967295"/>
          </p:nvPr>
        </p:nvSpPr>
        <p:spPr>
          <a:xfrm>
            <a:off x="11338560" y="644652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rgbClr val="6A7480"/>
                </a:solidFill>
              </a:defRPr>
            </a:lvl1pPr>
          </a:lstStyle>
          <a:p>
            <a:pPr algn="r"/>
            <a:fld id="{F7021451-1387-4CA6-816F-3879F97B5CBC}" type="slidenum">
              <a:rPr lang="en-US" b="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237744"/>
            <a:ext cx="8229600" cy="274320"/>
          </a:xfrm>
          <a:prstGeom prst="rect">
            <a:avLst/>
          </a:prstGeom>
          <a:noFill/>
          <a:ln/>
        </p:spPr>
        <p:txBody>
          <a:bodyPr wrap="square" lIns="0" tIns="0" rIns="0" bIns="0" rtlCol="0"/>
          <a:lstStyle/>
          <a:p>
            <a:pPr marL="0" indent="0">
              <a:buNone/>
            </a:pPr>
            <a:r>
              <a:rPr lang="en-US" sz="1100" b="1" kern="0" spc="200" dirty="0">
                <a:solidFill>
                  <a:srgbClr val="F2C230"/>
                </a:solidFill>
              </a:rPr>
              <a:t>TAKEAWAYS</a:t>
            </a:r>
            <a:endParaRPr lang="en-US" sz="1100" dirty="0"/>
          </a:p>
        </p:txBody>
      </p:sp>
      <p:sp>
        <p:nvSpPr>
          <p:cNvPr id="3" name="Text 1"/>
          <p:cNvSpPr>
            <a:spLocks noGrp="1"/>
          </p:cNvSpPr>
          <p:nvPr>
            <p:ph type="title" idx="102" hasCustomPrompt="1"/>
          </p:nvPr>
        </p:nvSpPr>
        <p:spPr>
          <a:xfrm>
            <a:off x="548640" y="530352"/>
            <a:ext cx="10241280" cy="777240"/>
          </a:xfrm>
          <a:prstGeom prst="rect">
            <a:avLst/>
          </a:prstGeom>
          <a:noFill/>
          <a:ln/>
        </p:spPr>
        <p:txBody>
          <a:bodyPr wrap="square" lIns="0" tIns="0" rIns="0" bIns="0" rtlCol="0" anchor="t"/>
          <a:lstStyle/>
          <a:p>
            <a:pPr marL="0" indent="0" algn="l">
              <a:buNone/>
            </a:pPr>
            <a:r>
              <a:rPr lang="en-US"/>
              <a:t>Three </a:t>
            </a:r>
            <a:r>
              <a:rPr lang="en-US" sz="2600" b="1">
                <a:solidFill>
                  <a:srgbClr val="FFFFFF"/>
                </a:solidFill>
              </a:rPr>
              <a:t>things </a:t>
            </a:r>
            <a:r>
              <a:rPr lang="en-US" sz="2600" b="1" dirty="0">
                <a:solidFill>
                  <a:srgbClr val="FFFFFF"/>
                </a:solidFill>
              </a:rPr>
              <a:t>to take away</a:t>
            </a:r>
            <a:endParaRPr lang="en-US" sz="2600" dirty="0"/>
          </a:p>
        </p:txBody>
      </p:sp>
      <p:sp>
        <p:nvSpPr>
          <p:cNvPr id="5" name="Shape 2"/>
          <p:cNvSpPr/>
          <p:nvPr/>
        </p:nvSpPr>
        <p:spPr>
          <a:xfrm>
            <a:off x="548640" y="1783080"/>
            <a:ext cx="5422392" cy="2011680"/>
          </a:xfrm>
          <a:prstGeom prst="rect">
            <a:avLst/>
          </a:prstGeom>
          <a:solidFill>
            <a:srgbClr val="0E2A47"/>
          </a:solidFill>
          <a:ln w="9525">
            <a:solidFill>
              <a:srgbClr val="0E2A47"/>
            </a:solidFill>
            <a:prstDash val="solid"/>
          </a:ln>
        </p:spPr>
        <p:txBody>
          <a:bodyPr/>
          <a:lstStyle/>
          <a:p>
            <a:endParaRPr lang="en-US"/>
          </a:p>
        </p:txBody>
      </p:sp>
      <p:sp>
        <p:nvSpPr>
          <p:cNvPr id="6" name="Shape 3"/>
          <p:cNvSpPr/>
          <p:nvPr/>
        </p:nvSpPr>
        <p:spPr>
          <a:xfrm>
            <a:off x="731520" y="1965960"/>
            <a:ext cx="457200" cy="457200"/>
          </a:xfrm>
          <a:prstGeom prst="ellipse">
            <a:avLst/>
          </a:prstGeom>
          <a:solidFill>
            <a:srgbClr val="F2C230"/>
          </a:solidFill>
          <a:ln w="12700">
            <a:solidFill>
              <a:srgbClr val="F2C230"/>
            </a:solidFill>
            <a:prstDash val="solid"/>
          </a:ln>
        </p:spPr>
        <p:txBody>
          <a:bodyPr/>
          <a:lstStyle/>
          <a:p>
            <a:endParaRPr lang="en-US"/>
          </a:p>
        </p:txBody>
      </p:sp>
      <p:sp>
        <p:nvSpPr>
          <p:cNvPr id="7" name="Text 4"/>
          <p:cNvSpPr txBox="1"/>
          <p:nvPr/>
        </p:nvSpPr>
        <p:spPr>
          <a:xfrm>
            <a:off x="731520" y="1965960"/>
            <a:ext cx="457200" cy="457200"/>
          </a:xfrm>
          <a:prstGeom prst="rect">
            <a:avLst/>
          </a:prstGeom>
          <a:noFill/>
          <a:ln/>
        </p:spPr>
        <p:txBody>
          <a:bodyPr wrap="square" lIns="0" tIns="0" rIns="0" bIns="0" rtlCol="0" anchor="ctr"/>
          <a:lstStyle/>
          <a:p>
            <a:pPr marL="0" indent="0" algn="ctr">
              <a:buNone/>
            </a:pPr>
            <a:r>
              <a:rPr lang="en-US" sz="1600" b="1" dirty="0">
                <a:solidFill>
                  <a:srgbClr val="0E2A47"/>
                </a:solidFill>
              </a:rPr>
              <a:t>1</a:t>
            </a:r>
            <a:endParaRPr lang="en-US" sz="1600" dirty="0"/>
          </a:p>
        </p:txBody>
      </p:sp>
      <p:sp>
        <p:nvSpPr>
          <p:cNvPr id="8" name="Text 5"/>
          <p:cNvSpPr txBox="1"/>
          <p:nvPr/>
        </p:nvSpPr>
        <p:spPr>
          <a:xfrm>
            <a:off x="1325880" y="1965960"/>
            <a:ext cx="4480560" cy="457200"/>
          </a:xfrm>
          <a:prstGeom prst="rect">
            <a:avLst/>
          </a:prstGeom>
          <a:noFill/>
          <a:ln/>
        </p:spPr>
        <p:txBody>
          <a:bodyPr wrap="square" lIns="0" tIns="0" rIns="0" bIns="0" rtlCol="0" anchor="ctr"/>
          <a:lstStyle/>
          <a:p>
            <a:pPr marL="0" indent="0">
              <a:buNone/>
            </a:pPr>
            <a:r>
              <a:rPr lang="en-US" sz="1400" b="1" dirty="0">
                <a:solidFill>
                  <a:srgbClr val="FFFFFF"/>
                </a:solidFill>
              </a:rPr>
              <a:t>The cap moves the risk into the network</a:t>
            </a:r>
            <a:endParaRPr lang="en-US" sz="1400" dirty="0"/>
          </a:p>
        </p:txBody>
      </p:sp>
      <p:sp>
        <p:nvSpPr>
          <p:cNvPr id="9" name="Text 6"/>
          <p:cNvSpPr txBox="1"/>
          <p:nvPr/>
        </p:nvSpPr>
        <p:spPr>
          <a:xfrm>
            <a:off x="731520" y="2560320"/>
            <a:ext cx="5074920" cy="1143000"/>
          </a:xfrm>
          <a:prstGeom prst="rect">
            <a:avLst/>
          </a:prstGeom>
          <a:noFill/>
          <a:ln/>
        </p:spPr>
        <p:txBody>
          <a:bodyPr wrap="square" lIns="0" tIns="0" rIns="0" bIns="0" rtlCol="0" anchor="t"/>
          <a:lstStyle/>
          <a:p>
            <a:pPr marL="0" indent="0">
              <a:buNone/>
            </a:pPr>
            <a:r>
              <a:rPr lang="en-US" sz="1150" dirty="0">
                <a:solidFill>
                  <a:srgbClr val="BFD8F0"/>
                </a:solidFill>
              </a:rPr>
              <a:t>Under dynamic bid capping the PCLR's curtailment risk is set by shift factors, shadow prices and system lambda at its bus, interval by interval. It can only be quantified with a nodal simulation that reproduces the capping logic.</a:t>
            </a:r>
            <a:endParaRPr lang="en-US" sz="1150" dirty="0"/>
          </a:p>
        </p:txBody>
      </p:sp>
      <p:sp>
        <p:nvSpPr>
          <p:cNvPr id="10" name="Shape 7"/>
          <p:cNvSpPr/>
          <p:nvPr/>
        </p:nvSpPr>
        <p:spPr>
          <a:xfrm>
            <a:off x="6217920" y="1783080"/>
            <a:ext cx="5422392" cy="2011680"/>
          </a:xfrm>
          <a:prstGeom prst="rect">
            <a:avLst/>
          </a:prstGeom>
          <a:solidFill>
            <a:srgbClr val="FCFCFA"/>
          </a:solidFill>
          <a:ln w="9525">
            <a:solidFill>
              <a:srgbClr val="E8EDF3"/>
            </a:solidFill>
            <a:prstDash val="solid"/>
          </a:ln>
        </p:spPr>
        <p:txBody>
          <a:bodyPr/>
          <a:lstStyle/>
          <a:p>
            <a:endParaRPr lang="en-US"/>
          </a:p>
        </p:txBody>
      </p:sp>
      <p:sp>
        <p:nvSpPr>
          <p:cNvPr id="11" name="Shape 8"/>
          <p:cNvSpPr/>
          <p:nvPr/>
        </p:nvSpPr>
        <p:spPr>
          <a:xfrm>
            <a:off x="6400800" y="1965960"/>
            <a:ext cx="457200" cy="457200"/>
          </a:xfrm>
          <a:prstGeom prst="ellipse">
            <a:avLst/>
          </a:prstGeom>
          <a:solidFill>
            <a:srgbClr val="F2C230"/>
          </a:solidFill>
          <a:ln w="12700">
            <a:solidFill>
              <a:srgbClr val="F2C230"/>
            </a:solidFill>
            <a:prstDash val="solid"/>
          </a:ln>
        </p:spPr>
        <p:txBody>
          <a:bodyPr/>
          <a:lstStyle/>
          <a:p>
            <a:endParaRPr lang="en-US"/>
          </a:p>
        </p:txBody>
      </p:sp>
      <p:sp>
        <p:nvSpPr>
          <p:cNvPr id="12" name="Text 9"/>
          <p:cNvSpPr txBox="1"/>
          <p:nvPr/>
        </p:nvSpPr>
        <p:spPr>
          <a:xfrm>
            <a:off x="6400800" y="1965960"/>
            <a:ext cx="457200" cy="457200"/>
          </a:xfrm>
          <a:prstGeom prst="rect">
            <a:avLst/>
          </a:prstGeom>
          <a:noFill/>
          <a:ln/>
        </p:spPr>
        <p:txBody>
          <a:bodyPr wrap="square" lIns="0" tIns="0" rIns="0" bIns="0" rtlCol="0" anchor="ctr"/>
          <a:lstStyle/>
          <a:p>
            <a:pPr marL="0" indent="0" algn="ctr">
              <a:buNone/>
            </a:pPr>
            <a:r>
              <a:rPr lang="en-US" sz="1600" b="1" dirty="0">
                <a:solidFill>
                  <a:srgbClr val="0E2A47"/>
                </a:solidFill>
              </a:rPr>
              <a:t>2</a:t>
            </a:r>
            <a:endParaRPr lang="en-US" sz="1600" dirty="0"/>
          </a:p>
        </p:txBody>
      </p:sp>
      <p:sp>
        <p:nvSpPr>
          <p:cNvPr id="13" name="Text 10"/>
          <p:cNvSpPr txBox="1"/>
          <p:nvPr/>
        </p:nvSpPr>
        <p:spPr>
          <a:xfrm>
            <a:off x="6995160" y="1965960"/>
            <a:ext cx="4480560" cy="457200"/>
          </a:xfrm>
          <a:prstGeom prst="rect">
            <a:avLst/>
          </a:prstGeom>
          <a:noFill/>
          <a:ln/>
        </p:spPr>
        <p:txBody>
          <a:bodyPr wrap="square" lIns="0" tIns="0" rIns="0" bIns="0" rtlCol="0" anchor="ctr"/>
          <a:lstStyle/>
          <a:p>
            <a:pPr marL="0" indent="0">
              <a:buNone/>
            </a:pPr>
            <a:r>
              <a:rPr lang="en-US" sz="1400" b="1" dirty="0">
                <a:solidFill>
                  <a:srgbClr val="0E2A47"/>
                </a:solidFill>
              </a:rPr>
              <a:t>Two runs, not one</a:t>
            </a:r>
            <a:endParaRPr lang="en-US" sz="1400" dirty="0"/>
          </a:p>
        </p:txBody>
      </p:sp>
      <p:sp>
        <p:nvSpPr>
          <p:cNvPr id="14" name="Text 11"/>
          <p:cNvSpPr txBox="1"/>
          <p:nvPr/>
        </p:nvSpPr>
        <p:spPr>
          <a:xfrm>
            <a:off x="6400800" y="2560320"/>
            <a:ext cx="5074920" cy="1143000"/>
          </a:xfrm>
          <a:prstGeom prst="rect">
            <a:avLst/>
          </a:prstGeom>
          <a:noFill/>
          <a:ln/>
        </p:spPr>
        <p:txBody>
          <a:bodyPr wrap="square" lIns="0" tIns="0" rIns="0" bIns="0" rtlCol="0" anchor="t"/>
          <a:lstStyle/>
          <a:p>
            <a:pPr marL="0" indent="0">
              <a:buNone/>
            </a:pPr>
            <a:r>
              <a:rPr lang="en-US" sz="1150" dirty="0">
                <a:solidFill>
                  <a:srgbClr val="3A4552"/>
                </a:solidFill>
              </a:rPr>
              <a:t>Stage 1 finds the caps; Stage 2 shows what they do. Trigger frequency alone overstates or understates the energy at risk; the second run converts hours into MWh.</a:t>
            </a:r>
            <a:endParaRPr lang="en-US" sz="1150" dirty="0"/>
          </a:p>
        </p:txBody>
      </p:sp>
      <p:sp>
        <p:nvSpPr>
          <p:cNvPr id="20" name="Shape 17"/>
          <p:cNvSpPr/>
          <p:nvPr/>
        </p:nvSpPr>
        <p:spPr>
          <a:xfrm>
            <a:off x="3899835" y="4270248"/>
            <a:ext cx="5422392" cy="2011680"/>
          </a:xfrm>
          <a:prstGeom prst="rect">
            <a:avLst/>
          </a:prstGeom>
          <a:solidFill>
            <a:srgbClr val="FCFCFA"/>
          </a:solidFill>
          <a:ln w="9525">
            <a:solidFill>
              <a:srgbClr val="E8EDF3"/>
            </a:solidFill>
            <a:prstDash val="solid"/>
          </a:ln>
        </p:spPr>
        <p:txBody>
          <a:bodyPr/>
          <a:lstStyle/>
          <a:p>
            <a:endParaRPr lang="en-US"/>
          </a:p>
        </p:txBody>
      </p:sp>
      <p:sp>
        <p:nvSpPr>
          <p:cNvPr id="21" name="Shape 18"/>
          <p:cNvSpPr/>
          <p:nvPr/>
        </p:nvSpPr>
        <p:spPr>
          <a:xfrm>
            <a:off x="4082715" y="4453128"/>
            <a:ext cx="457200" cy="457200"/>
          </a:xfrm>
          <a:prstGeom prst="ellipse">
            <a:avLst/>
          </a:prstGeom>
          <a:solidFill>
            <a:srgbClr val="F2C230"/>
          </a:solidFill>
          <a:ln w="12700">
            <a:solidFill>
              <a:srgbClr val="F2C230"/>
            </a:solidFill>
            <a:prstDash val="solid"/>
          </a:ln>
        </p:spPr>
        <p:txBody>
          <a:bodyPr/>
          <a:lstStyle/>
          <a:p>
            <a:endParaRPr lang="en-US"/>
          </a:p>
        </p:txBody>
      </p:sp>
      <p:sp>
        <p:nvSpPr>
          <p:cNvPr id="22" name="Text 19"/>
          <p:cNvSpPr txBox="1"/>
          <p:nvPr/>
        </p:nvSpPr>
        <p:spPr>
          <a:xfrm>
            <a:off x="4082715" y="4453128"/>
            <a:ext cx="457200" cy="457200"/>
          </a:xfrm>
          <a:prstGeom prst="rect">
            <a:avLst/>
          </a:prstGeom>
          <a:noFill/>
          <a:ln/>
        </p:spPr>
        <p:txBody>
          <a:bodyPr wrap="square" lIns="0" tIns="0" rIns="0" bIns="0" rtlCol="0" anchor="ctr"/>
          <a:lstStyle/>
          <a:p>
            <a:pPr marL="0" indent="0" algn="ctr">
              <a:buNone/>
            </a:pPr>
            <a:r>
              <a:rPr lang="en-US" sz="1600" b="1" dirty="0">
                <a:solidFill>
                  <a:srgbClr val="0E2A47"/>
                </a:solidFill>
              </a:rPr>
              <a:t>3</a:t>
            </a:r>
            <a:endParaRPr lang="en-US" sz="1600" dirty="0"/>
          </a:p>
        </p:txBody>
      </p:sp>
      <p:sp>
        <p:nvSpPr>
          <p:cNvPr id="23" name="Text 20"/>
          <p:cNvSpPr txBox="1"/>
          <p:nvPr/>
        </p:nvSpPr>
        <p:spPr>
          <a:xfrm>
            <a:off x="4677075" y="4453128"/>
            <a:ext cx="4480560" cy="457200"/>
          </a:xfrm>
          <a:prstGeom prst="rect">
            <a:avLst/>
          </a:prstGeom>
          <a:noFill/>
          <a:ln/>
        </p:spPr>
        <p:txBody>
          <a:bodyPr wrap="square" lIns="0" tIns="0" rIns="0" bIns="0" rtlCol="0" anchor="ctr"/>
          <a:lstStyle/>
          <a:p>
            <a:pPr marL="0" indent="0">
              <a:buNone/>
            </a:pPr>
            <a:r>
              <a:rPr lang="en-US" sz="1400" b="1" dirty="0">
                <a:solidFill>
                  <a:srgbClr val="0E2A47"/>
                </a:solidFill>
              </a:rPr>
              <a:t>The constraint list is the actionable output</a:t>
            </a:r>
            <a:endParaRPr lang="en-US" sz="1400" dirty="0"/>
          </a:p>
        </p:txBody>
      </p:sp>
      <p:sp>
        <p:nvSpPr>
          <p:cNvPr id="24" name="Text 21"/>
          <p:cNvSpPr txBox="1"/>
          <p:nvPr/>
        </p:nvSpPr>
        <p:spPr>
          <a:xfrm>
            <a:off x="4082715" y="5047488"/>
            <a:ext cx="5074920" cy="1143000"/>
          </a:xfrm>
          <a:prstGeom prst="rect">
            <a:avLst/>
          </a:prstGeom>
          <a:noFill/>
          <a:ln/>
        </p:spPr>
        <p:txBody>
          <a:bodyPr wrap="square" lIns="0" tIns="0" rIns="0" bIns="0" rtlCol="0" anchor="t"/>
          <a:lstStyle/>
          <a:p>
            <a:pPr marL="0" indent="0">
              <a:buNone/>
            </a:pPr>
            <a:r>
              <a:rPr lang="en-US" sz="1150" dirty="0">
                <a:solidFill>
                  <a:srgbClr val="3A4552"/>
                </a:solidFill>
              </a:rPr>
              <a:t>Which elements cap the bid, which curtail the load, their shift factors and contingencies, mapped against planned upgrades. That is what lets a developer wait, mitigate or move.</a:t>
            </a:r>
            <a:endParaRPr lang="en-US" sz="1150" dirty="0"/>
          </a:p>
        </p:txBody>
      </p:sp>
      <p:sp>
        <p:nvSpPr>
          <p:cNvPr id="25" name="Slide Number Placeholder 0"/>
          <p:cNvSpPr>
            <a:spLocks noGrp="1"/>
          </p:cNvSpPr>
          <p:nvPr>
            <p:ph type="sldNum" sz="quarter" idx="4294967295"/>
          </p:nvPr>
        </p:nvSpPr>
        <p:spPr>
          <a:xfrm>
            <a:off x="11338560" y="644652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rgbClr val="6A7480"/>
                </a:solidFill>
              </a:defRPr>
            </a:lvl1pPr>
          </a:lstStyle>
          <a:p>
            <a:pPr algn="r"/>
            <a:fld id="{F7021451-1387-4CA6-816F-3879F97B5CBC}" type="slidenum">
              <a:rPr lang="en-US" b="0"/>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822960" y="1828800"/>
            <a:ext cx="7315200" cy="320040"/>
          </a:xfrm>
          <a:prstGeom prst="rect">
            <a:avLst/>
          </a:prstGeom>
          <a:noFill/>
          <a:ln/>
        </p:spPr>
        <p:txBody>
          <a:bodyPr wrap="square" lIns="0" tIns="0" rIns="0" bIns="0" rtlCol="0" anchor="ctr"/>
          <a:lstStyle/>
          <a:p>
            <a:pPr marL="0" indent="0">
              <a:buNone/>
            </a:pPr>
            <a:r>
              <a:rPr lang="en-US" sz="1400" b="1" kern="0" spc="300" dirty="0">
                <a:solidFill>
                  <a:srgbClr val="F2C230"/>
                </a:solidFill>
              </a:rPr>
              <a:t>QUESTIONS AND DISCUSSION</a:t>
            </a:r>
            <a:endParaRPr lang="en-US" sz="1400" dirty="0"/>
          </a:p>
        </p:txBody>
      </p:sp>
      <p:sp>
        <p:nvSpPr>
          <p:cNvPr id="3" name="Text 1"/>
          <p:cNvSpPr txBox="1"/>
          <p:nvPr/>
        </p:nvSpPr>
        <p:spPr>
          <a:xfrm>
            <a:off x="822960" y="2194560"/>
            <a:ext cx="10058400" cy="1097280"/>
          </a:xfrm>
          <a:prstGeom prst="rect">
            <a:avLst/>
          </a:prstGeom>
          <a:noFill/>
          <a:ln/>
        </p:spPr>
        <p:txBody>
          <a:bodyPr wrap="square" lIns="0" tIns="0" rIns="0" bIns="0" rtlCol="0" anchor="ctr"/>
          <a:lstStyle/>
          <a:p>
            <a:pPr marL="0" indent="0">
              <a:buNone/>
            </a:pPr>
            <a:r>
              <a:rPr lang="en-US" sz="4000" b="1" dirty="0">
                <a:solidFill>
                  <a:srgbClr val="FFFFFF"/>
                </a:solidFill>
              </a:rPr>
              <a:t>Thank you</a:t>
            </a:r>
            <a:endParaRPr lang="en-US" sz="4000" dirty="0"/>
          </a:p>
        </p:txBody>
      </p:sp>
      <p:sp>
        <p:nvSpPr>
          <p:cNvPr id="4" name="Text 2"/>
          <p:cNvSpPr txBox="1"/>
          <p:nvPr/>
        </p:nvSpPr>
        <p:spPr>
          <a:xfrm>
            <a:off x="822960" y="3474720"/>
            <a:ext cx="7315200" cy="1371600"/>
          </a:xfrm>
          <a:prstGeom prst="rect">
            <a:avLst/>
          </a:prstGeom>
          <a:noFill/>
          <a:ln/>
        </p:spPr>
        <p:txBody>
          <a:bodyPr wrap="square" lIns="0" tIns="0" rIns="0" bIns="0" rtlCol="0" anchor="t"/>
          <a:lstStyle/>
          <a:p>
            <a:pPr marL="0" indent="0">
              <a:buNone/>
            </a:pPr>
            <a:r>
              <a:rPr lang="en-US" sz="1500" b="1" dirty="0">
                <a:solidFill>
                  <a:srgbClr val="BFD8F0"/>
                </a:solidFill>
              </a:rPr>
              <a:t>Dr. Mohamed Ahmed</a:t>
            </a:r>
            <a:endParaRPr lang="en-US" sz="1500" dirty="0"/>
          </a:p>
          <a:p>
            <a:pPr marL="0" indent="0">
              <a:buNone/>
            </a:pPr>
            <a:r>
              <a:rPr lang="en-US" sz="1500" dirty="0">
                <a:solidFill>
                  <a:srgbClr val="BFD8F0"/>
                </a:solidFill>
              </a:rPr>
              <a:t>Vice President, Markets, Regulatory and Rates</a:t>
            </a:r>
            <a:endParaRPr lang="en-US" sz="1500" dirty="0"/>
          </a:p>
          <a:p>
            <a:pPr marL="0" indent="0">
              <a:buNone/>
            </a:pPr>
            <a:r>
              <a:rPr lang="en-US" sz="1500" dirty="0">
                <a:solidFill>
                  <a:srgbClr val="BFD8F0"/>
                </a:solidFill>
              </a:rPr>
              <a:t>Electric Power Engineers, LLC · Austin, Texas</a:t>
            </a:r>
            <a:endParaRPr lang="en-US" sz="1500" dirty="0"/>
          </a:p>
          <a:p>
            <a:pPr marL="0" indent="0">
              <a:buNone/>
            </a:pPr>
            <a:r>
              <a:rPr lang="en-US" sz="1500" dirty="0">
                <a:solidFill>
                  <a:srgbClr val="BFD8F0"/>
                </a:solidFill>
              </a:rPr>
              <a:t>mahmed@epeconsulting.com · (512) 982-6353</a:t>
            </a:r>
            <a:endParaRPr lang="en-US" sz="1500" dirty="0"/>
          </a:p>
        </p:txBody>
      </p:sp>
      <p:sp>
        <p:nvSpPr>
          <p:cNvPr id="6" name="Text 4"/>
          <p:cNvSpPr txBox="1"/>
          <p:nvPr/>
        </p:nvSpPr>
        <p:spPr>
          <a:xfrm>
            <a:off x="822960" y="5577840"/>
            <a:ext cx="10058400" cy="457200"/>
          </a:xfrm>
          <a:prstGeom prst="rect">
            <a:avLst/>
          </a:prstGeom>
          <a:noFill/>
          <a:ln/>
        </p:spPr>
        <p:txBody>
          <a:bodyPr wrap="square" lIns="0" tIns="0" rIns="0" bIns="0" rtlCol="0" anchor="ctr"/>
          <a:lstStyle/>
          <a:p>
            <a:pPr marL="0" indent="0">
              <a:buNone/>
            </a:pPr>
            <a:r>
              <a:rPr lang="en-US" sz="1050" i="1" dirty="0">
                <a:solidFill>
                  <a:srgbClr val="BFD8F0"/>
                </a:solidFill>
              </a:rPr>
              <a:t>Materials submitted to ERCOT for this meeting are public. Results shown are illustrative and anonymized; no client-specific data is included.</a:t>
            </a:r>
            <a:endParaRPr lang="en-US" sz="1050" dirty="0"/>
          </a:p>
        </p:txBody>
      </p:sp>
      <p:sp>
        <p:nvSpPr>
          <p:cNvPr id="25" name="Slide Number Placeholder 0"/>
          <p:cNvSpPr>
            <a:spLocks noGrp="1"/>
          </p:cNvSpPr>
          <p:nvPr>
            <p:ph type="sldNum" sz="quarter" idx="4294967295"/>
          </p:nvPr>
        </p:nvSpPr>
        <p:spPr>
          <a:xfrm>
            <a:off x="11338560" y="644652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rgbClr val="BFD8F0"/>
                </a:solidFill>
              </a:defRPr>
            </a:lvl1pPr>
          </a:lstStyle>
          <a:p>
            <a:pPr algn="r"/>
            <a:fld id="{F7021451-1387-4CA6-816F-3879F97B5CBC}" type="slidenum">
              <a:rPr lang="en-US" b="0"/>
              <a:t>21</a:t>
            </a:fld>
            <a:endParaRPr lang="en-US"/>
          </a:p>
        </p:txBody>
      </p:sp>
    </p:spTree>
  </p:cSld>
  <p:clrMapOvr>
    <a:masterClrMapping/>
  </p:clrMapOvr>
</p:sld>
</file>

<file path=ppt/theme/theme1.xml><?xml version="1.0" encoding="utf-8"?>
<a:theme xmlns:a="http://schemas.openxmlformats.org/drawingml/2006/main" name="EPE Navy Gold">
  <a:themeElements>
    <a:clrScheme name="EPE Navy Gold">
      <a:dk1>
        <a:srgbClr val="0E2A47"/>
      </a:dk1>
      <a:lt1>
        <a:srgbClr val="FFFFFF"/>
      </a:lt1>
      <a:dk2>
        <a:srgbClr val="3A4552"/>
      </a:dk2>
      <a:lt2>
        <a:srgbClr val="F6F7F9"/>
      </a:lt2>
      <a:accent1>
        <a:srgbClr val="F2C230"/>
      </a:accent1>
      <a:accent2>
        <a:srgbClr val="1F4E8C"/>
      </a:accent2>
      <a:accent3>
        <a:srgbClr val="2E86DE"/>
      </a:accent3>
      <a:accent4>
        <a:srgbClr val="E8EDF3"/>
      </a:accent4>
      <a:accent5>
        <a:srgbClr val="BFD8F0"/>
      </a:accent5>
      <a:accent6>
        <a:srgbClr val="6A7480"/>
      </a:accent6>
      <a:hlink>
        <a:srgbClr val="1F4E8C"/>
      </a:hlink>
      <a:folHlink>
        <a:srgbClr val="1F4E8C"/>
      </a:folHlink>
    </a:clrScheme>
    <a:fontScheme name="EPE Navy Gold">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149</TotalTime>
  <Words>4400</Words>
  <Application>Microsoft Office PowerPoint</Application>
  <PresentationFormat>Widescreen</PresentationFormat>
  <Paragraphs>397</Paragraphs>
  <Slides>21</Slides>
  <Notes>21</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21</vt:i4>
      </vt:variant>
    </vt:vector>
  </HeadingPairs>
  <TitlesOfParts>
    <vt:vector size="23" baseType="lpstr">
      <vt:lpstr>Arial</vt:lpstr>
      <vt:lpstr>EPE Navy Gold</vt:lpstr>
      <vt:lpstr>PowerPoint Presentation</vt:lpstr>
      <vt:lpstr>The question developers started asking in spring 2026</vt:lpstr>
      <vt:lpstr>Four things in the next 30 minutes</vt:lpstr>
      <vt:lpstr>PowerPoint Presentation</vt:lpstr>
      <vt:lpstr>The PCLR in one picture: a firm floor, a flexible range, SCED in between</vt:lpstr>
      <vt:lpstr>A data center has no bid price, but the simulation needs one</vt:lpstr>
      <vt:lpstr>PowerPoint Presentation</vt:lpstr>
      <vt:lpstr>The Adjusted Bid Cap in three steps, as presented by ERCOT</vt:lpstr>
      <vt:lpstr>The cap is a property of the location and the hour, not of the load</vt:lpstr>
      <vt:lpstr>None of the inputs to the cap are known until SCED has run</vt:lpstr>
      <vt:lpstr>PowerPoint Presentation</vt:lpstr>
      <vt:lpstr>Stage 1 finds the caps, the screening step applies the formula, Stage 2 shows what they do</vt:lpstr>
      <vt:lpstr>Stage 1: the year as it would clear with every PCLR bidding at the cap</vt:lpstr>
      <vt:lpstr>Between the runs: the ABC applied hour by hour, PCLR by PCLR</vt:lpstr>
      <vt:lpstr>Stage 2: the same year with the caps in place, and what comes out</vt:lpstr>
      <vt:lpstr>PowerPoint Presentation</vt:lpstr>
      <vt:lpstr>The whole footprint, with every project and constraint in place</vt:lpstr>
      <vt:lpstr>Binding constraints, shift factors and curtailment, bus by bus</vt:lpstr>
      <vt:lpstr>What is still uncertain, and what would make the method more useful to everyone</vt:lpstr>
      <vt:lpstr>Three things to take away</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Simulating PCLR Dynamic Bid Capping in SCED</dc:title>
  <dc:subject>PptxGenJS Presentation</dc:subject>
  <dc:creator>Electric Power Engineers</dc:creator>
  <cp:lastModifiedBy>Mohamed Ahmed</cp:lastModifiedBy>
  <cp:revision>1</cp:revision>
  <dcterms:created xsi:type="dcterms:W3CDTF">2026-10-09T13:10:30Z</dcterms:created>
  <dcterms:modified xsi:type="dcterms:W3CDTF">2026-10-14T02:01:05Z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ad72bec-4dec-461e-85eb-2fe4c9399506_Enabled">
    <vt:lpwstr>true</vt:lpwstr>
  </property>
  <property fmtid="{D5CDD505-2E9C-101B-9397-08002B2CF9AE}" pid="3" name="MSIP_Label_0ad72bec-4dec-461e-85eb-2fe4c9399506_SetDate">
    <vt:lpwstr>2026-10-09T17:30:42Z</vt:lpwstr>
  </property>
  <property fmtid="{D5CDD505-2E9C-101B-9397-08002B2CF9AE}" pid="4" name="MSIP_Label_0ad72bec-4dec-461e-85eb-2fe4c9399506_Method">
    <vt:lpwstr>Standard</vt:lpwstr>
  </property>
  <property fmtid="{D5CDD505-2E9C-101B-9397-08002B2CF9AE}" pid="5" name="MSIP_Label_0ad72bec-4dec-461e-85eb-2fe4c9399506_Name">
    <vt:lpwstr>Restricted</vt:lpwstr>
  </property>
  <property fmtid="{D5CDD505-2E9C-101B-9397-08002B2CF9AE}" pid="6" name="MSIP_Label_0ad72bec-4dec-461e-85eb-2fe4c9399506_SiteId">
    <vt:lpwstr>bd2ad3d7-9f57-418d-9a0b-9ff04b469f6d</vt:lpwstr>
  </property>
  <property fmtid="{D5CDD505-2E9C-101B-9397-08002B2CF9AE}" pid="7" name="MSIP_Label_0ad72bec-4dec-461e-85eb-2fe4c9399506_ActionId">
    <vt:lpwstr>1c97ee80-9282-4648-b533-9ba433c55c5a</vt:lpwstr>
  </property>
  <property fmtid="{D5CDD505-2E9C-101B-9397-08002B2CF9AE}" pid="8" name="MSIP_Label_0ad72bec-4dec-461e-85eb-2fe4c9399506_ContentBits">
    <vt:lpwstr>0</vt:lpwstr>
  </property>
  <property fmtid="{D5CDD505-2E9C-101B-9397-08002B2CF9AE}" pid="9" name="MSIP_Label_0ad72bec-4dec-461e-85eb-2fe4c9399506_Tag">
    <vt:lpwstr>10, 3, 0, 1</vt:lpwstr>
  </property>
</Properties>
</file>