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 id="2147483660" r:id="rId5"/>
  </p:sldMasterIdLst>
  <p:notesMasterIdLst>
    <p:notesMasterId r:id="rId43"/>
  </p:notesMasterIdLst>
  <p:handoutMasterIdLst>
    <p:handoutMasterId r:id="rId44"/>
  </p:handoutMasterIdLst>
  <p:sldIdLst>
    <p:sldId id="2147478764" r:id="rId6"/>
    <p:sldId id="287" r:id="rId7"/>
    <p:sldId id="2147478808" r:id="rId8"/>
    <p:sldId id="259" r:id="rId9"/>
    <p:sldId id="2147478771" r:id="rId10"/>
    <p:sldId id="2147478776" r:id="rId11"/>
    <p:sldId id="2147478809" r:id="rId12"/>
    <p:sldId id="2147478790" r:id="rId13"/>
    <p:sldId id="2147478777" r:id="rId14"/>
    <p:sldId id="360" r:id="rId15"/>
    <p:sldId id="358" r:id="rId16"/>
    <p:sldId id="2147478778" r:id="rId17"/>
    <p:sldId id="2147478780" r:id="rId18"/>
    <p:sldId id="2147478784" r:id="rId19"/>
    <p:sldId id="2147478786" r:id="rId20"/>
    <p:sldId id="2147478791" r:id="rId21"/>
    <p:sldId id="364" r:id="rId22"/>
    <p:sldId id="2147478785" r:id="rId23"/>
    <p:sldId id="2147478787" r:id="rId24"/>
    <p:sldId id="2147478789" r:id="rId25"/>
    <p:sldId id="2147478807" r:id="rId26"/>
    <p:sldId id="361" r:id="rId27"/>
    <p:sldId id="2147478792" r:id="rId28"/>
    <p:sldId id="329" r:id="rId29"/>
    <p:sldId id="280" r:id="rId30"/>
    <p:sldId id="2147478796" r:id="rId31"/>
    <p:sldId id="2147478811" r:id="rId32"/>
    <p:sldId id="2147478810" r:id="rId33"/>
    <p:sldId id="283" r:id="rId34"/>
    <p:sldId id="2147478812" r:id="rId35"/>
    <p:sldId id="2147478813" r:id="rId36"/>
    <p:sldId id="2147478793" r:id="rId37"/>
    <p:sldId id="2147478799" r:id="rId38"/>
    <p:sldId id="344" r:id="rId39"/>
    <p:sldId id="2147478800" r:id="rId40"/>
    <p:sldId id="2147478802" r:id="rId41"/>
    <p:sldId id="2147478806"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89DC168-78C1-DDF1-674F-BBBA7FBEB40B}" name="Gallo, Andrew" initials="AG" userId="S::Andrew.Gallo@ercot.com::cc58da07-39e6-4d6c-a067-ef04bd655513" providerId="AD"/>
  <p188:author id="{93C2D469-3C93-1426-EC43-579645DD73EF}" name="Frosch, Colleen" initials="CF" userId="S::Colleen.Frosch@ercot.com::ad348aff-c0ed-4a2c-bb5e-ef5cc181394b" providerId="AD"/>
  <p188:author id="{9F629C84-0DCA-2FBD-6994-918F159FBF08}" name="Arth, Matthew" initials="MA" userId="S::Matthew.Arth@ercot.com::3084ffd1-5f64-457b-9505-f9b28f6659aa" providerId="AD"/>
  <p188:author id="{95ED9090-A039-0246-4F1B-FF6CAE0C1B2B}" name="Eguchi, Kate" initials="KE" userId="S::Kate.Eguchi@ERCOT.com::cc5655b9-498b-4831-aa12-31030c41354a" providerId="AD"/>
  <p188:author id="{06AFD7D1-3B4C-2971-4006-7F1A1F3E71AB}" name="Parayno, Sherwin" initials="SP" userId="S::Sherwin.Parayno@ercot.com::60421208-371c-47e8-aebe-87e9790ca3e3" providerId="AD"/>
  <p188:author id="{DB4B79F9-FC6B-4E22-75AC-6ED99336F187}" name="Thompson, Chad" initials="CT" userId="Thompson, Chad"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E5EA"/>
    <a:srgbClr val="00343B"/>
    <a:srgbClr val="FFFFFF"/>
    <a:srgbClr val="00829B"/>
    <a:srgbClr val="2794A4"/>
    <a:srgbClr val="B1E5ED"/>
    <a:srgbClr val="E6EBF0"/>
    <a:srgbClr val="DADCDE"/>
    <a:srgbClr val="00AEC7"/>
    <a:srgbClr val="D6D9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1" autoAdjust="0"/>
    <p:restoredTop sz="69249" autoAdjust="0"/>
  </p:normalViewPr>
  <p:slideViewPr>
    <p:cSldViewPr snapToGrid="0">
      <p:cViewPr varScale="1">
        <p:scale>
          <a:sx n="65" d="100"/>
          <a:sy n="65" d="100"/>
        </p:scale>
        <p:origin x="2214" y="288"/>
      </p:cViewPr>
      <p:guideLst/>
    </p:cSldViewPr>
  </p:slideViewPr>
  <p:outlineViewPr>
    <p:cViewPr>
      <p:scale>
        <a:sx n="33" d="100"/>
        <a:sy n="33" d="100"/>
      </p:scale>
      <p:origin x="0" y="-11118"/>
    </p:cViewPr>
  </p:outlineViewPr>
  <p:notesTextViewPr>
    <p:cViewPr>
      <p:scale>
        <a:sx n="1" d="1"/>
        <a:sy n="1" d="1"/>
      </p:scale>
      <p:origin x="0" y="0"/>
    </p:cViewPr>
  </p:notesTextViewPr>
  <p:sorterViewPr>
    <p:cViewPr>
      <p:scale>
        <a:sx n="100" d="100"/>
        <a:sy n="100" d="100"/>
      </p:scale>
      <p:origin x="0" y="-762"/>
    </p:cViewPr>
  </p:sorter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3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3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4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4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4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4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C57029-5B67-4E8C-BD0E-BB12F16AE443}" type="doc">
      <dgm:prSet loTypeId="urn:microsoft.com/office/officeart/2008/layout/VerticalCurvedList" loCatId="list" qsTypeId="urn:microsoft.com/office/officeart/2005/8/quickstyle/simple1#24" qsCatId="simple" csTypeId="urn:microsoft.com/office/officeart/2005/8/colors/accent1_2#36" csCatId="accent1" phldr="1"/>
      <dgm:spPr/>
      <dgm:t>
        <a:bodyPr/>
        <a:lstStyle/>
        <a:p>
          <a:endParaRPr lang="en-US"/>
        </a:p>
      </dgm:t>
    </dgm:pt>
    <dgm:pt modelId="{BC8DEC22-2FAC-4966-80AB-846340E82FC5}">
      <dgm:prSet phldrT="[Text]" custT="1"/>
      <dgm:spPr>
        <a:solidFill>
          <a:schemeClr val="accent1">
            <a:lumMod val="90000"/>
            <a:lumOff val="10000"/>
          </a:schemeClr>
        </a:solidFill>
      </dgm:spPr>
      <dgm:t>
        <a:bodyPr/>
        <a:lstStyle/>
        <a:p>
          <a:r>
            <a:rPr lang="en-US" sz="3600" b="1" dirty="0"/>
            <a:t>Background</a:t>
          </a:r>
          <a:endParaRPr lang="en-US" sz="3600" dirty="0"/>
        </a:p>
      </dgm:t>
    </dgm:pt>
    <dgm:pt modelId="{064B510B-2540-440D-AF71-0B7EB2588C1F}" type="parTrans" cxnId="{B808EAAE-6A19-4671-AA3D-2960CE253A76}">
      <dgm:prSet/>
      <dgm:spPr/>
      <dgm:t>
        <a:bodyPr/>
        <a:lstStyle/>
        <a:p>
          <a:endParaRPr lang="en-US"/>
        </a:p>
      </dgm:t>
    </dgm:pt>
    <dgm:pt modelId="{755A4E97-9548-44AD-8C68-3D933DE933B6}" type="sibTrans" cxnId="{B808EAAE-6A19-4671-AA3D-2960CE253A76}">
      <dgm:prSet/>
      <dgm:spPr/>
      <dgm:t>
        <a:bodyPr/>
        <a:lstStyle/>
        <a:p>
          <a:endParaRPr lang="en-US"/>
        </a:p>
      </dgm:t>
    </dgm:pt>
    <dgm:pt modelId="{07B4EA99-7E09-466B-B022-63F39AD6734B}">
      <dgm:prSet phldrT="[Text]"/>
      <dgm:spPr>
        <a:solidFill>
          <a:schemeClr val="tx2"/>
        </a:solidFill>
      </dgm:spPr>
      <dgm:t>
        <a:bodyPr/>
        <a:lstStyle/>
        <a:p>
          <a:r>
            <a:rPr lang="en-US" dirty="0"/>
            <a:t>Distinction between ERCOT and ERM</a:t>
          </a:r>
        </a:p>
      </dgm:t>
    </dgm:pt>
    <dgm:pt modelId="{AA0E1B8F-DECE-4D23-B95C-E556EB8B6DF5}" type="parTrans" cxnId="{80867F77-2A07-4E63-BDB8-EB6FFD223456}">
      <dgm:prSet/>
      <dgm:spPr/>
      <dgm:t>
        <a:bodyPr/>
        <a:lstStyle/>
        <a:p>
          <a:endParaRPr lang="en-US"/>
        </a:p>
      </dgm:t>
    </dgm:pt>
    <dgm:pt modelId="{713D80F5-3D30-460C-828D-66D0A35332CD}" type="sibTrans" cxnId="{80867F77-2A07-4E63-BDB8-EB6FFD223456}">
      <dgm:prSet/>
      <dgm:spPr/>
      <dgm:t>
        <a:bodyPr/>
        <a:lstStyle/>
        <a:p>
          <a:endParaRPr lang="en-US"/>
        </a:p>
      </dgm:t>
    </dgm:pt>
    <dgm:pt modelId="{C503B44A-3C2F-4C06-96C9-CD4B157D97B3}">
      <dgm:prSet/>
      <dgm:spPr>
        <a:solidFill>
          <a:schemeClr val="tx2"/>
        </a:solidFill>
      </dgm:spPr>
      <dgm:t>
        <a:bodyPr/>
        <a:lstStyle/>
        <a:p>
          <a:r>
            <a:rPr lang="en-US" dirty="0"/>
            <a:t>ERM Investigation Process</a:t>
          </a:r>
        </a:p>
      </dgm:t>
    </dgm:pt>
    <dgm:pt modelId="{B3835663-DB86-4DDD-8541-E43468B8B4BC}" type="parTrans" cxnId="{D7E8E1BF-2A20-4BCD-A7DF-439791D5BCD1}">
      <dgm:prSet/>
      <dgm:spPr/>
      <dgm:t>
        <a:bodyPr/>
        <a:lstStyle/>
        <a:p>
          <a:endParaRPr lang="en-US"/>
        </a:p>
      </dgm:t>
    </dgm:pt>
    <dgm:pt modelId="{5649FAE4-F240-4464-828A-AF6B56929E3D}" type="sibTrans" cxnId="{D7E8E1BF-2A20-4BCD-A7DF-439791D5BCD1}">
      <dgm:prSet/>
      <dgm:spPr/>
      <dgm:t>
        <a:bodyPr/>
        <a:lstStyle/>
        <a:p>
          <a:endParaRPr lang="en-US"/>
        </a:p>
      </dgm:t>
    </dgm:pt>
    <dgm:pt modelId="{128B2766-0A13-44A8-B108-8A84A1DEC8EE}">
      <dgm:prSet/>
      <dgm:spPr>
        <a:solidFill>
          <a:schemeClr val="tx2"/>
        </a:solidFill>
      </dgm:spPr>
      <dgm:t>
        <a:bodyPr/>
        <a:lstStyle/>
        <a:p>
          <a:r>
            <a:rPr lang="en-US" dirty="0"/>
            <a:t>ERM Responsibilities</a:t>
          </a:r>
        </a:p>
      </dgm:t>
    </dgm:pt>
    <dgm:pt modelId="{3D12AC57-39D0-4DA9-B12B-E9AF7905CB82}" type="parTrans" cxnId="{AC6795C3-BBBB-4FA3-B7F0-0A7D125E4ECB}">
      <dgm:prSet/>
      <dgm:spPr/>
      <dgm:t>
        <a:bodyPr/>
        <a:lstStyle/>
        <a:p>
          <a:endParaRPr lang="en-US"/>
        </a:p>
      </dgm:t>
    </dgm:pt>
    <dgm:pt modelId="{161B1BCA-EE2B-44B9-9E34-41B247CD75A7}" type="sibTrans" cxnId="{AC6795C3-BBBB-4FA3-B7F0-0A7D125E4ECB}">
      <dgm:prSet/>
      <dgm:spPr/>
      <dgm:t>
        <a:bodyPr/>
        <a:lstStyle/>
        <a:p>
          <a:endParaRPr lang="en-US"/>
        </a:p>
      </dgm:t>
    </dgm:pt>
    <dgm:pt modelId="{6A84C804-F07F-485D-9508-45CDA5C5E98B}">
      <dgm:prSet phldrT="[Text]" phldr="0"/>
      <dgm:spPr>
        <a:solidFill>
          <a:schemeClr val="tx2"/>
        </a:solidFill>
      </dgm:spPr>
      <dgm:t>
        <a:bodyPr/>
        <a:lstStyle/>
        <a:p>
          <a:r>
            <a:rPr lang="en-US" dirty="0"/>
            <a:t>Market Participant Obligations</a:t>
          </a:r>
        </a:p>
      </dgm:t>
    </dgm:pt>
    <dgm:pt modelId="{E5C0D6CC-28F8-4ACA-8C96-A8A50EA4DE06}" type="parTrans" cxnId="{2BF54373-D746-4C60-89F0-08CFF4CB939E}">
      <dgm:prSet/>
      <dgm:spPr/>
      <dgm:t>
        <a:bodyPr/>
        <a:lstStyle/>
        <a:p>
          <a:endParaRPr lang="en-US"/>
        </a:p>
      </dgm:t>
    </dgm:pt>
    <dgm:pt modelId="{9BF93CFC-4773-4654-AF5D-2740550596BF}" type="sibTrans" cxnId="{2BF54373-D746-4C60-89F0-08CFF4CB939E}">
      <dgm:prSet/>
      <dgm:spPr/>
      <dgm:t>
        <a:bodyPr/>
        <a:lstStyle/>
        <a:p>
          <a:endParaRPr lang="en-US"/>
        </a:p>
      </dgm:t>
    </dgm:pt>
    <dgm:pt modelId="{3CEDBEBE-7DD9-4E7F-A8D4-04080081D9B9}">
      <dgm:prSet/>
      <dgm:spPr>
        <a:solidFill>
          <a:schemeClr val="tx2"/>
        </a:solidFill>
      </dgm:spPr>
      <dgm:t>
        <a:bodyPr/>
        <a:lstStyle/>
        <a:p>
          <a:r>
            <a:rPr lang="en-US" dirty="0"/>
            <a:t>More Information</a:t>
          </a:r>
        </a:p>
      </dgm:t>
    </dgm:pt>
    <dgm:pt modelId="{F0CA69FE-A0BE-47E8-9005-411C398EBE87}" type="parTrans" cxnId="{C3798437-3C23-41C9-B48F-CEAFC6F4414B}">
      <dgm:prSet/>
      <dgm:spPr/>
      <dgm:t>
        <a:bodyPr/>
        <a:lstStyle/>
        <a:p>
          <a:endParaRPr lang="en-US"/>
        </a:p>
      </dgm:t>
    </dgm:pt>
    <dgm:pt modelId="{F5504EB8-3294-4C4E-AB85-4B16AD945BAC}" type="sibTrans" cxnId="{C3798437-3C23-41C9-B48F-CEAFC6F4414B}">
      <dgm:prSet/>
      <dgm:spPr/>
      <dgm:t>
        <a:bodyPr/>
        <a:lstStyle/>
        <a:p>
          <a:endParaRPr lang="en-US"/>
        </a:p>
      </dgm:t>
    </dgm:pt>
    <dgm:pt modelId="{026D13C0-3165-4C33-B966-8849B6D979FB}" type="pres">
      <dgm:prSet presAssocID="{D7C57029-5B67-4E8C-BD0E-BB12F16AE443}" presName="Name0" presStyleCnt="0">
        <dgm:presLayoutVars>
          <dgm:chMax val="7"/>
          <dgm:chPref val="7"/>
          <dgm:dir/>
        </dgm:presLayoutVars>
      </dgm:prSet>
      <dgm:spPr/>
    </dgm:pt>
    <dgm:pt modelId="{8187515C-A3CA-4ACC-B6AB-F4FFCF115786}" type="pres">
      <dgm:prSet presAssocID="{D7C57029-5B67-4E8C-BD0E-BB12F16AE443}" presName="Name1" presStyleCnt="0"/>
      <dgm:spPr/>
    </dgm:pt>
    <dgm:pt modelId="{0C0B5F6D-183D-49EF-A1F8-B831ED495B01}" type="pres">
      <dgm:prSet presAssocID="{D7C57029-5B67-4E8C-BD0E-BB12F16AE443}" presName="cycle" presStyleCnt="0"/>
      <dgm:spPr/>
    </dgm:pt>
    <dgm:pt modelId="{D70EF988-3207-4505-AED6-06F6DE00E485}" type="pres">
      <dgm:prSet presAssocID="{D7C57029-5B67-4E8C-BD0E-BB12F16AE443}" presName="srcNode" presStyleLbl="node1" presStyleIdx="0" presStyleCnt="6"/>
      <dgm:spPr/>
    </dgm:pt>
    <dgm:pt modelId="{EF07A58B-AF39-44CB-95EE-C1583E4B68AF}" type="pres">
      <dgm:prSet presAssocID="{D7C57029-5B67-4E8C-BD0E-BB12F16AE443}" presName="conn" presStyleLbl="parChTrans1D2" presStyleIdx="0" presStyleCnt="1"/>
      <dgm:spPr/>
    </dgm:pt>
    <dgm:pt modelId="{AFAD8A0F-F644-4FB2-87CB-5E7DBC65E10B}" type="pres">
      <dgm:prSet presAssocID="{D7C57029-5B67-4E8C-BD0E-BB12F16AE443}" presName="extraNode" presStyleLbl="node1" presStyleIdx="0" presStyleCnt="6"/>
      <dgm:spPr/>
    </dgm:pt>
    <dgm:pt modelId="{2E51B0D3-98B6-4119-A1C1-47289C078211}" type="pres">
      <dgm:prSet presAssocID="{D7C57029-5B67-4E8C-BD0E-BB12F16AE443}" presName="dstNode" presStyleLbl="node1" presStyleIdx="0" presStyleCnt="6"/>
      <dgm:spPr/>
    </dgm:pt>
    <dgm:pt modelId="{FA61B67B-1212-4E2E-86DB-190DB9159150}" type="pres">
      <dgm:prSet presAssocID="{BC8DEC22-2FAC-4966-80AB-846340E82FC5}" presName="text_1" presStyleLbl="node1" presStyleIdx="0" presStyleCnt="6" custScaleY="137857" custLinFactNeighborX="-577" custLinFactNeighborY="-1049">
        <dgm:presLayoutVars>
          <dgm:bulletEnabled val="1"/>
        </dgm:presLayoutVars>
      </dgm:prSet>
      <dgm:spPr/>
    </dgm:pt>
    <dgm:pt modelId="{B6270381-BE9D-450F-AD84-87A177E6F520}" type="pres">
      <dgm:prSet presAssocID="{BC8DEC22-2FAC-4966-80AB-846340E82FC5}" presName="accent_1" presStyleCnt="0"/>
      <dgm:spPr/>
    </dgm:pt>
    <dgm:pt modelId="{F96CC47C-8721-4F8A-A311-B2D743771C54}" type="pres">
      <dgm:prSet presAssocID="{BC8DEC22-2FAC-4966-80AB-846340E82FC5}" presName="accentRepeatNode" presStyleLbl="solidFgAcc1" presStyleIdx="0" presStyleCnt="6" custScaleX="102596" custScaleY="102595" custLinFactNeighborY="-778"/>
      <dgm:spPr/>
    </dgm:pt>
    <dgm:pt modelId="{F6E3D941-A4A0-4126-840A-E38030F742B1}" type="pres">
      <dgm:prSet presAssocID="{6A84C804-F07F-485D-9508-45CDA5C5E98B}" presName="text_2" presStyleLbl="node1" presStyleIdx="1" presStyleCnt="6">
        <dgm:presLayoutVars>
          <dgm:bulletEnabled val="1"/>
        </dgm:presLayoutVars>
      </dgm:prSet>
      <dgm:spPr/>
    </dgm:pt>
    <dgm:pt modelId="{88B5FF3C-8334-4BD7-8FAB-B35FF75D486B}" type="pres">
      <dgm:prSet presAssocID="{6A84C804-F07F-485D-9508-45CDA5C5E98B}" presName="accent_2" presStyleCnt="0"/>
      <dgm:spPr/>
    </dgm:pt>
    <dgm:pt modelId="{E870F540-5ED0-4FFD-AA16-28E449BABFD9}" type="pres">
      <dgm:prSet presAssocID="{6A84C804-F07F-485D-9508-45CDA5C5E98B}" presName="accentRepeatNode" presStyleLbl="solidFgAcc1" presStyleIdx="1" presStyleCnt="6"/>
      <dgm:spPr/>
    </dgm:pt>
    <dgm:pt modelId="{570004F2-4280-4A10-960B-0F107F671BCA}" type="pres">
      <dgm:prSet presAssocID="{07B4EA99-7E09-466B-B022-63F39AD6734B}" presName="text_3" presStyleLbl="node1" presStyleIdx="2" presStyleCnt="6">
        <dgm:presLayoutVars>
          <dgm:bulletEnabled val="1"/>
        </dgm:presLayoutVars>
      </dgm:prSet>
      <dgm:spPr/>
    </dgm:pt>
    <dgm:pt modelId="{699EEF0A-CE89-4DAC-9645-2D36BFFF4781}" type="pres">
      <dgm:prSet presAssocID="{07B4EA99-7E09-466B-B022-63F39AD6734B}" presName="accent_3" presStyleCnt="0"/>
      <dgm:spPr/>
    </dgm:pt>
    <dgm:pt modelId="{F7A3F787-D5CA-45E4-881C-5BB75B55C043}" type="pres">
      <dgm:prSet presAssocID="{07B4EA99-7E09-466B-B022-63F39AD6734B}" presName="accentRepeatNode" presStyleLbl="solidFgAcc1" presStyleIdx="2" presStyleCnt="6" custScaleX="78684" custScaleY="78684"/>
      <dgm:spPr>
        <a:ln>
          <a:solidFill>
            <a:schemeClr val="tx2"/>
          </a:solidFill>
        </a:ln>
      </dgm:spPr>
    </dgm:pt>
    <dgm:pt modelId="{B48EE8AD-7D7B-422A-A250-B940D2BB38DE}" type="pres">
      <dgm:prSet presAssocID="{128B2766-0A13-44A8-B108-8A84A1DEC8EE}" presName="text_4" presStyleLbl="node1" presStyleIdx="3" presStyleCnt="6">
        <dgm:presLayoutVars>
          <dgm:bulletEnabled val="1"/>
        </dgm:presLayoutVars>
      </dgm:prSet>
      <dgm:spPr/>
    </dgm:pt>
    <dgm:pt modelId="{498CEB22-7C42-4893-A635-852B7B3725A2}" type="pres">
      <dgm:prSet presAssocID="{128B2766-0A13-44A8-B108-8A84A1DEC8EE}" presName="accent_4" presStyleCnt="0"/>
      <dgm:spPr/>
    </dgm:pt>
    <dgm:pt modelId="{F399077F-103C-4A30-B5FD-9E98231CB0E2}" type="pres">
      <dgm:prSet presAssocID="{128B2766-0A13-44A8-B108-8A84A1DEC8EE}" presName="accentRepeatNode" presStyleLbl="solidFgAcc1" presStyleIdx="3" presStyleCnt="6" custScaleX="79175" custScaleY="79175" custLinFactNeighborX="3195" custLinFactNeighborY="400"/>
      <dgm:spPr>
        <a:ln>
          <a:solidFill>
            <a:schemeClr val="tx2"/>
          </a:solidFill>
        </a:ln>
      </dgm:spPr>
    </dgm:pt>
    <dgm:pt modelId="{38BAE275-FE3A-4B71-B0AF-FA50BF4993C4}" type="pres">
      <dgm:prSet presAssocID="{C503B44A-3C2F-4C06-96C9-CD4B157D97B3}" presName="text_5" presStyleLbl="node1" presStyleIdx="4" presStyleCnt="6">
        <dgm:presLayoutVars>
          <dgm:bulletEnabled val="1"/>
        </dgm:presLayoutVars>
      </dgm:prSet>
      <dgm:spPr/>
    </dgm:pt>
    <dgm:pt modelId="{6980AF53-8DE3-464A-A87A-5928D5B2ABDF}" type="pres">
      <dgm:prSet presAssocID="{C503B44A-3C2F-4C06-96C9-CD4B157D97B3}" presName="accent_5" presStyleCnt="0"/>
      <dgm:spPr/>
    </dgm:pt>
    <dgm:pt modelId="{86A6A92C-4715-4000-B326-7293163A68F8}" type="pres">
      <dgm:prSet presAssocID="{C503B44A-3C2F-4C06-96C9-CD4B157D97B3}" presName="accentRepeatNode" presStyleLbl="solidFgAcc1" presStyleIdx="4" presStyleCnt="6" custScaleX="79175" custScaleY="79175"/>
      <dgm:spPr>
        <a:ln>
          <a:solidFill>
            <a:schemeClr val="tx2"/>
          </a:solidFill>
        </a:ln>
      </dgm:spPr>
    </dgm:pt>
    <dgm:pt modelId="{3AD08A77-D75F-4718-82EC-6D7E733DC1A8}" type="pres">
      <dgm:prSet presAssocID="{3CEDBEBE-7DD9-4E7F-A8D4-04080081D9B9}" presName="text_6" presStyleLbl="node1" presStyleIdx="5" presStyleCnt="6">
        <dgm:presLayoutVars>
          <dgm:bulletEnabled val="1"/>
        </dgm:presLayoutVars>
      </dgm:prSet>
      <dgm:spPr/>
    </dgm:pt>
    <dgm:pt modelId="{E551577A-0F66-4172-B571-34B79C1B2E43}" type="pres">
      <dgm:prSet presAssocID="{3CEDBEBE-7DD9-4E7F-A8D4-04080081D9B9}" presName="accent_6" presStyleCnt="0"/>
      <dgm:spPr/>
    </dgm:pt>
    <dgm:pt modelId="{60241B06-7E75-4B61-A6A9-340135122B22}" type="pres">
      <dgm:prSet presAssocID="{3CEDBEBE-7DD9-4E7F-A8D4-04080081D9B9}" presName="accentRepeatNode" presStyleLbl="solidFgAcc1" presStyleIdx="5" presStyleCnt="6"/>
      <dgm:spPr/>
    </dgm:pt>
  </dgm:ptLst>
  <dgm:cxnLst>
    <dgm:cxn modelId="{6A530031-48B4-4179-ABB3-2559682765AB}" type="presOf" srcId="{755A4E97-9548-44AD-8C68-3D933DE933B6}" destId="{EF07A58B-AF39-44CB-95EE-C1583E4B68AF}" srcOrd="0" destOrd="0" presId="urn:microsoft.com/office/officeart/2008/layout/VerticalCurvedList"/>
    <dgm:cxn modelId="{C3798437-3C23-41C9-B48F-CEAFC6F4414B}" srcId="{D7C57029-5B67-4E8C-BD0E-BB12F16AE443}" destId="{3CEDBEBE-7DD9-4E7F-A8D4-04080081D9B9}" srcOrd="5" destOrd="0" parTransId="{F0CA69FE-A0BE-47E8-9005-411C398EBE87}" sibTransId="{F5504EB8-3294-4C4E-AB85-4B16AD945BAC}"/>
    <dgm:cxn modelId="{A6EE0D4E-890A-46CF-AE19-1CD8B823AEEA}" type="presOf" srcId="{6A84C804-F07F-485D-9508-45CDA5C5E98B}" destId="{F6E3D941-A4A0-4126-840A-E38030F742B1}" srcOrd="0" destOrd="0" presId="urn:microsoft.com/office/officeart/2008/layout/VerticalCurvedList"/>
    <dgm:cxn modelId="{2BF54373-D746-4C60-89F0-08CFF4CB939E}" srcId="{D7C57029-5B67-4E8C-BD0E-BB12F16AE443}" destId="{6A84C804-F07F-485D-9508-45CDA5C5E98B}" srcOrd="1" destOrd="0" parTransId="{E5C0D6CC-28F8-4ACA-8C96-A8A50EA4DE06}" sibTransId="{9BF93CFC-4773-4654-AF5D-2740550596BF}"/>
    <dgm:cxn modelId="{80867F77-2A07-4E63-BDB8-EB6FFD223456}" srcId="{D7C57029-5B67-4E8C-BD0E-BB12F16AE443}" destId="{07B4EA99-7E09-466B-B022-63F39AD6734B}" srcOrd="2" destOrd="0" parTransId="{AA0E1B8F-DECE-4D23-B95C-E556EB8B6DF5}" sibTransId="{713D80F5-3D30-460C-828D-66D0A35332CD}"/>
    <dgm:cxn modelId="{C795507F-85EF-44D4-A8F7-5B08BE568AB0}" type="presOf" srcId="{128B2766-0A13-44A8-B108-8A84A1DEC8EE}" destId="{B48EE8AD-7D7B-422A-A250-B940D2BB38DE}" srcOrd="0" destOrd="0" presId="urn:microsoft.com/office/officeart/2008/layout/VerticalCurvedList"/>
    <dgm:cxn modelId="{D13B7394-44DB-401D-8B21-BEE5EFAFACAD}" type="presOf" srcId="{07B4EA99-7E09-466B-B022-63F39AD6734B}" destId="{570004F2-4280-4A10-960B-0F107F671BCA}" srcOrd="0" destOrd="0" presId="urn:microsoft.com/office/officeart/2008/layout/VerticalCurvedList"/>
    <dgm:cxn modelId="{B808EAAE-6A19-4671-AA3D-2960CE253A76}" srcId="{D7C57029-5B67-4E8C-BD0E-BB12F16AE443}" destId="{BC8DEC22-2FAC-4966-80AB-846340E82FC5}" srcOrd="0" destOrd="0" parTransId="{064B510B-2540-440D-AF71-0B7EB2588C1F}" sibTransId="{755A4E97-9548-44AD-8C68-3D933DE933B6}"/>
    <dgm:cxn modelId="{D7E8E1BF-2A20-4BCD-A7DF-439791D5BCD1}" srcId="{D7C57029-5B67-4E8C-BD0E-BB12F16AE443}" destId="{C503B44A-3C2F-4C06-96C9-CD4B157D97B3}" srcOrd="4" destOrd="0" parTransId="{B3835663-DB86-4DDD-8541-E43468B8B4BC}" sibTransId="{5649FAE4-F240-4464-828A-AF6B56929E3D}"/>
    <dgm:cxn modelId="{AC6795C3-BBBB-4FA3-B7F0-0A7D125E4ECB}" srcId="{D7C57029-5B67-4E8C-BD0E-BB12F16AE443}" destId="{128B2766-0A13-44A8-B108-8A84A1DEC8EE}" srcOrd="3" destOrd="0" parTransId="{3D12AC57-39D0-4DA9-B12B-E9AF7905CB82}" sibTransId="{161B1BCA-EE2B-44B9-9E34-41B247CD75A7}"/>
    <dgm:cxn modelId="{625C1BD0-96B7-4084-A07E-1B81291A78A3}" type="presOf" srcId="{C503B44A-3C2F-4C06-96C9-CD4B157D97B3}" destId="{38BAE275-FE3A-4B71-B0AF-FA50BF4993C4}" srcOrd="0" destOrd="0" presId="urn:microsoft.com/office/officeart/2008/layout/VerticalCurvedList"/>
    <dgm:cxn modelId="{A17804D4-FD48-4C16-87DE-5EE847DEFC18}" type="presOf" srcId="{BC8DEC22-2FAC-4966-80AB-846340E82FC5}" destId="{FA61B67B-1212-4E2E-86DB-190DB9159150}" srcOrd="0" destOrd="0" presId="urn:microsoft.com/office/officeart/2008/layout/VerticalCurvedList"/>
    <dgm:cxn modelId="{BD67EDF7-40B3-43E4-98BA-2299CB273DB3}" type="presOf" srcId="{3CEDBEBE-7DD9-4E7F-A8D4-04080081D9B9}" destId="{3AD08A77-D75F-4718-82EC-6D7E733DC1A8}" srcOrd="0" destOrd="0" presId="urn:microsoft.com/office/officeart/2008/layout/VerticalCurvedList"/>
    <dgm:cxn modelId="{7D62B6FA-E40B-4A12-A3D3-427BBE5EA2FC}" type="presOf" srcId="{D7C57029-5B67-4E8C-BD0E-BB12F16AE443}" destId="{026D13C0-3165-4C33-B966-8849B6D979FB}" srcOrd="0" destOrd="0" presId="urn:microsoft.com/office/officeart/2008/layout/VerticalCurvedList"/>
    <dgm:cxn modelId="{CB717DD0-923C-48A9-88B6-67E4ED133B36}" type="presParOf" srcId="{026D13C0-3165-4C33-B966-8849B6D979FB}" destId="{8187515C-A3CA-4ACC-B6AB-F4FFCF115786}" srcOrd="0" destOrd="0" presId="urn:microsoft.com/office/officeart/2008/layout/VerticalCurvedList"/>
    <dgm:cxn modelId="{966965F5-F5D1-443C-BC3A-6DF050CF7368}" type="presParOf" srcId="{8187515C-A3CA-4ACC-B6AB-F4FFCF115786}" destId="{0C0B5F6D-183D-49EF-A1F8-B831ED495B01}" srcOrd="0" destOrd="0" presId="urn:microsoft.com/office/officeart/2008/layout/VerticalCurvedList"/>
    <dgm:cxn modelId="{904BBD48-2DAF-499E-91FC-1D0448D6F0B6}" type="presParOf" srcId="{0C0B5F6D-183D-49EF-A1F8-B831ED495B01}" destId="{D70EF988-3207-4505-AED6-06F6DE00E485}" srcOrd="0" destOrd="0" presId="urn:microsoft.com/office/officeart/2008/layout/VerticalCurvedList"/>
    <dgm:cxn modelId="{4EFE3FBE-83DD-40A5-9C1D-1C691E9A677A}" type="presParOf" srcId="{0C0B5F6D-183D-49EF-A1F8-B831ED495B01}" destId="{EF07A58B-AF39-44CB-95EE-C1583E4B68AF}" srcOrd="1" destOrd="0" presId="urn:microsoft.com/office/officeart/2008/layout/VerticalCurvedList"/>
    <dgm:cxn modelId="{D420E82F-8AD9-4CF5-9683-09161E331606}" type="presParOf" srcId="{0C0B5F6D-183D-49EF-A1F8-B831ED495B01}" destId="{AFAD8A0F-F644-4FB2-87CB-5E7DBC65E10B}" srcOrd="2" destOrd="0" presId="urn:microsoft.com/office/officeart/2008/layout/VerticalCurvedList"/>
    <dgm:cxn modelId="{32100E40-849B-4348-B5B0-1065621529CB}" type="presParOf" srcId="{0C0B5F6D-183D-49EF-A1F8-B831ED495B01}" destId="{2E51B0D3-98B6-4119-A1C1-47289C078211}" srcOrd="3" destOrd="0" presId="urn:microsoft.com/office/officeart/2008/layout/VerticalCurvedList"/>
    <dgm:cxn modelId="{720CBC82-F17F-46EB-8AA0-114AC19EC82B}" type="presParOf" srcId="{8187515C-A3CA-4ACC-B6AB-F4FFCF115786}" destId="{FA61B67B-1212-4E2E-86DB-190DB9159150}" srcOrd="1" destOrd="0" presId="urn:microsoft.com/office/officeart/2008/layout/VerticalCurvedList"/>
    <dgm:cxn modelId="{DFB08221-643E-48CC-B162-149EE40A8985}" type="presParOf" srcId="{8187515C-A3CA-4ACC-B6AB-F4FFCF115786}" destId="{B6270381-BE9D-450F-AD84-87A177E6F520}" srcOrd="2" destOrd="0" presId="urn:microsoft.com/office/officeart/2008/layout/VerticalCurvedList"/>
    <dgm:cxn modelId="{774A200D-235D-4DB6-BDC6-557EFCDB9326}" type="presParOf" srcId="{B6270381-BE9D-450F-AD84-87A177E6F520}" destId="{F96CC47C-8721-4F8A-A311-B2D743771C54}" srcOrd="0" destOrd="0" presId="urn:microsoft.com/office/officeart/2008/layout/VerticalCurvedList"/>
    <dgm:cxn modelId="{FAD348B6-9A2F-4FBA-9F14-B5C95ABD0C4B}" type="presParOf" srcId="{8187515C-A3CA-4ACC-B6AB-F4FFCF115786}" destId="{F6E3D941-A4A0-4126-840A-E38030F742B1}" srcOrd="3" destOrd="0" presId="urn:microsoft.com/office/officeart/2008/layout/VerticalCurvedList"/>
    <dgm:cxn modelId="{33DD265B-F247-41D2-A511-47C05C39589C}" type="presParOf" srcId="{8187515C-A3CA-4ACC-B6AB-F4FFCF115786}" destId="{88B5FF3C-8334-4BD7-8FAB-B35FF75D486B}" srcOrd="4" destOrd="0" presId="urn:microsoft.com/office/officeart/2008/layout/VerticalCurvedList"/>
    <dgm:cxn modelId="{E316CDEB-E490-4D87-9190-186F3CE643A4}" type="presParOf" srcId="{88B5FF3C-8334-4BD7-8FAB-B35FF75D486B}" destId="{E870F540-5ED0-4FFD-AA16-28E449BABFD9}" srcOrd="0" destOrd="0" presId="urn:microsoft.com/office/officeart/2008/layout/VerticalCurvedList"/>
    <dgm:cxn modelId="{83057CCA-C88B-4E05-9F44-885CC9DEE2B4}" type="presParOf" srcId="{8187515C-A3CA-4ACC-B6AB-F4FFCF115786}" destId="{570004F2-4280-4A10-960B-0F107F671BCA}" srcOrd="5" destOrd="0" presId="urn:microsoft.com/office/officeart/2008/layout/VerticalCurvedList"/>
    <dgm:cxn modelId="{6F020308-6160-4BBA-BB25-3DEBCDC8DBBD}" type="presParOf" srcId="{8187515C-A3CA-4ACC-B6AB-F4FFCF115786}" destId="{699EEF0A-CE89-4DAC-9645-2D36BFFF4781}" srcOrd="6" destOrd="0" presId="urn:microsoft.com/office/officeart/2008/layout/VerticalCurvedList"/>
    <dgm:cxn modelId="{04659CF1-823C-48F6-B77B-CCE87C05633A}" type="presParOf" srcId="{699EEF0A-CE89-4DAC-9645-2D36BFFF4781}" destId="{F7A3F787-D5CA-45E4-881C-5BB75B55C043}" srcOrd="0" destOrd="0" presId="urn:microsoft.com/office/officeart/2008/layout/VerticalCurvedList"/>
    <dgm:cxn modelId="{E66EFEDA-465E-4A85-8F03-D301D6D49B71}" type="presParOf" srcId="{8187515C-A3CA-4ACC-B6AB-F4FFCF115786}" destId="{B48EE8AD-7D7B-422A-A250-B940D2BB38DE}" srcOrd="7" destOrd="0" presId="urn:microsoft.com/office/officeart/2008/layout/VerticalCurvedList"/>
    <dgm:cxn modelId="{E0631DF6-6F2C-4B83-A776-ADFEBAC0555B}" type="presParOf" srcId="{8187515C-A3CA-4ACC-B6AB-F4FFCF115786}" destId="{498CEB22-7C42-4893-A635-852B7B3725A2}" srcOrd="8" destOrd="0" presId="urn:microsoft.com/office/officeart/2008/layout/VerticalCurvedList"/>
    <dgm:cxn modelId="{7F084E3A-640F-4681-AF73-72A6DE460E1C}" type="presParOf" srcId="{498CEB22-7C42-4893-A635-852B7B3725A2}" destId="{F399077F-103C-4A30-B5FD-9E98231CB0E2}" srcOrd="0" destOrd="0" presId="urn:microsoft.com/office/officeart/2008/layout/VerticalCurvedList"/>
    <dgm:cxn modelId="{2964F319-6C03-49D6-8197-3AE0997B9DE9}" type="presParOf" srcId="{8187515C-A3CA-4ACC-B6AB-F4FFCF115786}" destId="{38BAE275-FE3A-4B71-B0AF-FA50BF4993C4}" srcOrd="9" destOrd="0" presId="urn:microsoft.com/office/officeart/2008/layout/VerticalCurvedList"/>
    <dgm:cxn modelId="{38557C2E-3708-47DC-B23E-0D8B977E849E}" type="presParOf" srcId="{8187515C-A3CA-4ACC-B6AB-F4FFCF115786}" destId="{6980AF53-8DE3-464A-A87A-5928D5B2ABDF}" srcOrd="10" destOrd="0" presId="urn:microsoft.com/office/officeart/2008/layout/VerticalCurvedList"/>
    <dgm:cxn modelId="{263442D6-1D7B-4759-B78B-8EC975944A94}" type="presParOf" srcId="{6980AF53-8DE3-464A-A87A-5928D5B2ABDF}" destId="{86A6A92C-4715-4000-B326-7293163A68F8}" srcOrd="0" destOrd="0" presId="urn:microsoft.com/office/officeart/2008/layout/VerticalCurvedList"/>
    <dgm:cxn modelId="{822C585D-6F29-4CF2-983B-F3C2BB116B5F}" type="presParOf" srcId="{8187515C-A3CA-4ACC-B6AB-F4FFCF115786}" destId="{3AD08A77-D75F-4718-82EC-6D7E733DC1A8}" srcOrd="11" destOrd="0" presId="urn:microsoft.com/office/officeart/2008/layout/VerticalCurvedList"/>
    <dgm:cxn modelId="{F3B98F93-BADA-4176-8574-86A103E5EB77}" type="presParOf" srcId="{8187515C-A3CA-4ACC-B6AB-F4FFCF115786}" destId="{E551577A-0F66-4172-B571-34B79C1B2E43}" srcOrd="12" destOrd="0" presId="urn:microsoft.com/office/officeart/2008/layout/VerticalCurvedList"/>
    <dgm:cxn modelId="{2A3A361B-377B-4D58-BF8F-3FED768AB79B}" type="presParOf" srcId="{E551577A-0F66-4172-B571-34B79C1B2E43}" destId="{60241B06-7E75-4B61-A6A9-340135122B22}"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B04B23-D0A7-4217-9CAD-EDD1845613E3}" type="doc">
      <dgm:prSet loTypeId="urn:microsoft.com/office/officeart/2005/8/layout/vList5" loCatId="list" qsTypeId="urn:microsoft.com/office/officeart/2005/8/quickstyle/simple1#25" qsCatId="simple" csTypeId="urn:microsoft.com/office/officeart/2005/8/colors/accent1_2#37" csCatId="accent1" phldr="1"/>
      <dgm:spPr/>
      <dgm:t>
        <a:bodyPr/>
        <a:lstStyle/>
        <a:p>
          <a:endParaRPr lang="en-US"/>
        </a:p>
      </dgm:t>
    </dgm:pt>
    <dgm:pt modelId="{CC88124B-2E14-4B84-9428-FF46490B5CE6}">
      <dgm:prSet phldrT="[Text]" phldr="0"/>
      <dgm:spPr/>
      <dgm:t>
        <a:bodyPr/>
        <a:lstStyle/>
        <a:p>
          <a:r>
            <a:rPr lang="en-US" dirty="0"/>
            <a:t>Assess Compliance</a:t>
          </a:r>
        </a:p>
      </dgm:t>
    </dgm:pt>
    <dgm:pt modelId="{AC9DCA85-0B95-439C-9BD9-EDF4E832D3A7}" type="parTrans" cxnId="{3CCA9521-634C-4346-9EA7-E00785D2C223}">
      <dgm:prSet/>
      <dgm:spPr/>
      <dgm:t>
        <a:bodyPr/>
        <a:lstStyle/>
        <a:p>
          <a:endParaRPr lang="en-US"/>
        </a:p>
      </dgm:t>
    </dgm:pt>
    <dgm:pt modelId="{5943B8AC-4F4C-4046-A2ED-2AE2C61CFE8D}" type="sibTrans" cxnId="{3CCA9521-634C-4346-9EA7-E00785D2C223}">
      <dgm:prSet/>
      <dgm:spPr/>
      <dgm:t>
        <a:bodyPr/>
        <a:lstStyle/>
        <a:p>
          <a:endParaRPr lang="en-US"/>
        </a:p>
      </dgm:t>
    </dgm:pt>
    <dgm:pt modelId="{E45E6367-E38E-410F-9523-D66F7BE44A3E}">
      <dgm:prSet phldrT="[Text]" phldr="0" custT="1"/>
      <dgm:spPr/>
      <dgm:t>
        <a:bodyPr/>
        <a:lstStyle/>
        <a:p>
          <a:pPr marL="0">
            <a:lnSpc>
              <a:spcPct val="100000"/>
            </a:lnSpc>
            <a:spcAft>
              <a:spcPts val="0"/>
            </a:spcAft>
            <a:buFont typeface="Arial" panose="020B0604020202020204" pitchFamily="34" charset="0"/>
            <a:buNone/>
          </a:pPr>
          <a:r>
            <a:rPr lang="en-US" sz="1800" dirty="0"/>
            <a:t>Monitor, investigate, and audit activities for compliance with reliability-related ERCOT Protocols, Other Binding Documents (OBDs), Public Utility Regulatory Act (PURA), and PUCT rules</a:t>
          </a:r>
        </a:p>
      </dgm:t>
    </dgm:pt>
    <dgm:pt modelId="{FE5AD6AE-6E6E-4971-A653-861F64369793}" type="parTrans" cxnId="{A0A3A965-A3D3-437F-A461-0B6DFC5CB0B8}">
      <dgm:prSet/>
      <dgm:spPr/>
      <dgm:t>
        <a:bodyPr/>
        <a:lstStyle/>
        <a:p>
          <a:endParaRPr lang="en-US"/>
        </a:p>
      </dgm:t>
    </dgm:pt>
    <dgm:pt modelId="{AEC6ACE2-7F00-497E-B9A4-7F32A263EA3F}" type="sibTrans" cxnId="{A0A3A965-A3D3-437F-A461-0B6DFC5CB0B8}">
      <dgm:prSet/>
      <dgm:spPr/>
      <dgm:t>
        <a:bodyPr/>
        <a:lstStyle/>
        <a:p>
          <a:endParaRPr lang="en-US"/>
        </a:p>
      </dgm:t>
    </dgm:pt>
    <dgm:pt modelId="{E4D4B2E8-DE27-4B3A-B453-B93265229149}">
      <dgm:prSet phldrT="[Text]" phldr="0"/>
      <dgm:spPr/>
      <dgm:t>
        <a:bodyPr/>
        <a:lstStyle/>
        <a:p>
          <a:r>
            <a:rPr lang="en-US" dirty="0"/>
            <a:t>Investigation Support</a:t>
          </a:r>
        </a:p>
      </dgm:t>
    </dgm:pt>
    <dgm:pt modelId="{C49DC1E6-1423-4EF0-BF54-561E8402C2E7}" type="parTrans" cxnId="{05BFDA3B-4655-435A-B4E2-31849E99123F}">
      <dgm:prSet/>
      <dgm:spPr/>
      <dgm:t>
        <a:bodyPr/>
        <a:lstStyle/>
        <a:p>
          <a:endParaRPr lang="en-US"/>
        </a:p>
      </dgm:t>
    </dgm:pt>
    <dgm:pt modelId="{527D377D-CB68-4C18-A19A-4A18C8300296}" type="sibTrans" cxnId="{05BFDA3B-4655-435A-B4E2-31849E99123F}">
      <dgm:prSet/>
      <dgm:spPr/>
      <dgm:t>
        <a:bodyPr/>
        <a:lstStyle/>
        <a:p>
          <a:endParaRPr lang="en-US"/>
        </a:p>
      </dgm:t>
    </dgm:pt>
    <dgm:pt modelId="{438C4C7F-784D-427F-8B3D-F83FA68D9907}">
      <dgm:prSet phldrT="[Text]" phldr="0" custT="1"/>
      <dgm:spPr/>
      <dgm:t>
        <a:bodyPr/>
        <a:lstStyle/>
        <a:p>
          <a:pPr marL="0">
            <a:lnSpc>
              <a:spcPct val="100000"/>
            </a:lnSpc>
            <a:spcAft>
              <a:spcPts val="0"/>
            </a:spcAft>
            <a:buNone/>
          </a:pPr>
          <a:r>
            <a:rPr lang="en-US" sz="1800" dirty="0"/>
            <a:t>Investigate and report non-compliance to PUCT’s Division of Compliance and Enforcement (DICE) and provide support with subject matter advice, expertise, and assistance for oversight and enforcement activities</a:t>
          </a:r>
        </a:p>
      </dgm:t>
    </dgm:pt>
    <dgm:pt modelId="{F466EF97-7D4B-4480-A0E2-587A23BF4A0D}" type="parTrans" cxnId="{4F2D4037-E7E6-4965-B64B-D9580BCF4B4B}">
      <dgm:prSet/>
      <dgm:spPr/>
      <dgm:t>
        <a:bodyPr/>
        <a:lstStyle/>
        <a:p>
          <a:endParaRPr lang="en-US"/>
        </a:p>
      </dgm:t>
    </dgm:pt>
    <dgm:pt modelId="{83FC16AE-50A8-4F58-946B-85848405468B}" type="sibTrans" cxnId="{4F2D4037-E7E6-4965-B64B-D9580BCF4B4B}">
      <dgm:prSet/>
      <dgm:spPr/>
      <dgm:t>
        <a:bodyPr/>
        <a:lstStyle/>
        <a:p>
          <a:endParaRPr lang="en-US"/>
        </a:p>
      </dgm:t>
    </dgm:pt>
    <dgm:pt modelId="{A130FBF3-0F53-4B9D-B6BE-02D93BB9209C}">
      <dgm:prSet phldrT="[Text]" phldr="0"/>
      <dgm:spPr/>
      <dgm:t>
        <a:bodyPr/>
        <a:lstStyle/>
        <a:p>
          <a:r>
            <a:rPr lang="en-US" dirty="0"/>
            <a:t>Enforcement Support</a:t>
          </a:r>
        </a:p>
      </dgm:t>
    </dgm:pt>
    <dgm:pt modelId="{3B0CDABF-7224-4ED4-BC65-209736DBA83A}" type="parTrans" cxnId="{BA3D0F32-EDF7-4A1F-AC5C-DE7501C6104C}">
      <dgm:prSet/>
      <dgm:spPr/>
      <dgm:t>
        <a:bodyPr/>
        <a:lstStyle/>
        <a:p>
          <a:endParaRPr lang="en-US"/>
        </a:p>
      </dgm:t>
    </dgm:pt>
    <dgm:pt modelId="{48C0789D-A445-408E-A830-856854F633A2}" type="sibTrans" cxnId="{BA3D0F32-EDF7-4A1F-AC5C-DE7501C6104C}">
      <dgm:prSet/>
      <dgm:spPr/>
      <dgm:t>
        <a:bodyPr/>
        <a:lstStyle/>
        <a:p>
          <a:endParaRPr lang="en-US"/>
        </a:p>
      </dgm:t>
    </dgm:pt>
    <dgm:pt modelId="{8A5F36B1-5882-45E9-976E-F16652C64AFA}">
      <dgm:prSet phldrT="[Text]" phldr="0" custT="1"/>
      <dgm:spPr/>
      <dgm:t>
        <a:bodyPr/>
        <a:lstStyle/>
        <a:p>
          <a:pPr marL="0">
            <a:lnSpc>
              <a:spcPct val="100000"/>
            </a:lnSpc>
            <a:spcAft>
              <a:spcPts val="0"/>
            </a:spcAft>
            <a:buNone/>
          </a:pPr>
          <a:r>
            <a:rPr lang="en-US" sz="1800" dirty="0"/>
            <a:t>Provide advice, reports, and testimony related to analyses and findings to aid PUCT enforcement proceedings brought by DICE</a:t>
          </a:r>
        </a:p>
      </dgm:t>
    </dgm:pt>
    <dgm:pt modelId="{DECA7737-F182-4E68-A7E0-832857E46DB0}" type="parTrans" cxnId="{CD984439-A816-4A6D-A5AA-5188BA456472}">
      <dgm:prSet/>
      <dgm:spPr/>
      <dgm:t>
        <a:bodyPr/>
        <a:lstStyle/>
        <a:p>
          <a:endParaRPr lang="en-US"/>
        </a:p>
      </dgm:t>
    </dgm:pt>
    <dgm:pt modelId="{D8B87002-6FA0-4847-AE2E-9BE04D62DC51}" type="sibTrans" cxnId="{CD984439-A816-4A6D-A5AA-5188BA456472}">
      <dgm:prSet/>
      <dgm:spPr/>
      <dgm:t>
        <a:bodyPr/>
        <a:lstStyle/>
        <a:p>
          <a:endParaRPr lang="en-US"/>
        </a:p>
      </dgm:t>
    </dgm:pt>
    <dgm:pt modelId="{2A58E0A5-91BC-4B0F-BEEB-E3950852B940}" type="pres">
      <dgm:prSet presAssocID="{B1B04B23-D0A7-4217-9CAD-EDD1845613E3}" presName="Name0" presStyleCnt="0">
        <dgm:presLayoutVars>
          <dgm:dir/>
          <dgm:animLvl val="lvl"/>
          <dgm:resizeHandles val="exact"/>
        </dgm:presLayoutVars>
      </dgm:prSet>
      <dgm:spPr/>
    </dgm:pt>
    <dgm:pt modelId="{A50AA380-40AD-4819-B8EC-0BF7EAC6C3A1}" type="pres">
      <dgm:prSet presAssocID="{CC88124B-2E14-4B84-9428-FF46490B5CE6}" presName="linNode" presStyleCnt="0"/>
      <dgm:spPr/>
    </dgm:pt>
    <dgm:pt modelId="{42D0DE39-8016-4C83-A327-8B5E50459559}" type="pres">
      <dgm:prSet presAssocID="{CC88124B-2E14-4B84-9428-FF46490B5CE6}" presName="parentText" presStyleLbl="node1" presStyleIdx="0" presStyleCnt="3">
        <dgm:presLayoutVars>
          <dgm:chMax val="1"/>
          <dgm:bulletEnabled val="1"/>
        </dgm:presLayoutVars>
      </dgm:prSet>
      <dgm:spPr/>
    </dgm:pt>
    <dgm:pt modelId="{332AA052-D969-4864-A6B9-5A64DB0016DE}" type="pres">
      <dgm:prSet presAssocID="{CC88124B-2E14-4B84-9428-FF46490B5CE6}" presName="descendantText" presStyleLbl="alignAccFollowNode1" presStyleIdx="0" presStyleCnt="3">
        <dgm:presLayoutVars>
          <dgm:bulletEnabled val="1"/>
        </dgm:presLayoutVars>
      </dgm:prSet>
      <dgm:spPr/>
    </dgm:pt>
    <dgm:pt modelId="{99CAECC0-F0A7-4B45-9E85-F89D9144779F}" type="pres">
      <dgm:prSet presAssocID="{5943B8AC-4F4C-4046-A2ED-2AE2C61CFE8D}" presName="sp" presStyleCnt="0"/>
      <dgm:spPr/>
    </dgm:pt>
    <dgm:pt modelId="{51F6893D-4B39-4F63-8184-35217F7428C0}" type="pres">
      <dgm:prSet presAssocID="{E4D4B2E8-DE27-4B3A-B453-B93265229149}" presName="linNode" presStyleCnt="0"/>
      <dgm:spPr/>
    </dgm:pt>
    <dgm:pt modelId="{E3CCEE0C-44FC-4DAA-BA6F-59A8606A4F94}" type="pres">
      <dgm:prSet presAssocID="{E4D4B2E8-DE27-4B3A-B453-B93265229149}" presName="parentText" presStyleLbl="node1" presStyleIdx="1" presStyleCnt="3">
        <dgm:presLayoutVars>
          <dgm:chMax val="1"/>
          <dgm:bulletEnabled val="1"/>
        </dgm:presLayoutVars>
      </dgm:prSet>
      <dgm:spPr/>
    </dgm:pt>
    <dgm:pt modelId="{064BC0C9-4E54-44F6-82A9-A9D06AAA3B54}" type="pres">
      <dgm:prSet presAssocID="{E4D4B2E8-DE27-4B3A-B453-B93265229149}" presName="descendantText" presStyleLbl="alignAccFollowNode1" presStyleIdx="1" presStyleCnt="3">
        <dgm:presLayoutVars>
          <dgm:bulletEnabled val="1"/>
        </dgm:presLayoutVars>
      </dgm:prSet>
      <dgm:spPr/>
    </dgm:pt>
    <dgm:pt modelId="{1AEF3FD9-B0CC-4B58-85F1-C354D4026599}" type="pres">
      <dgm:prSet presAssocID="{527D377D-CB68-4C18-A19A-4A18C8300296}" presName="sp" presStyleCnt="0"/>
      <dgm:spPr/>
    </dgm:pt>
    <dgm:pt modelId="{797EE29C-D8AF-4B38-81B3-3C69F31C6B30}" type="pres">
      <dgm:prSet presAssocID="{A130FBF3-0F53-4B9D-B6BE-02D93BB9209C}" presName="linNode" presStyleCnt="0"/>
      <dgm:spPr/>
    </dgm:pt>
    <dgm:pt modelId="{986DD578-2172-4EDD-8E10-7C59C124F625}" type="pres">
      <dgm:prSet presAssocID="{A130FBF3-0F53-4B9D-B6BE-02D93BB9209C}" presName="parentText" presStyleLbl="node1" presStyleIdx="2" presStyleCnt="3">
        <dgm:presLayoutVars>
          <dgm:chMax val="1"/>
          <dgm:bulletEnabled val="1"/>
        </dgm:presLayoutVars>
      </dgm:prSet>
      <dgm:spPr/>
    </dgm:pt>
    <dgm:pt modelId="{BBDDB4AD-9E34-492B-8227-58A9D1DC0C1C}" type="pres">
      <dgm:prSet presAssocID="{A130FBF3-0F53-4B9D-B6BE-02D93BB9209C}" presName="descendantText" presStyleLbl="alignAccFollowNode1" presStyleIdx="2" presStyleCnt="3">
        <dgm:presLayoutVars>
          <dgm:bulletEnabled val="1"/>
        </dgm:presLayoutVars>
      </dgm:prSet>
      <dgm:spPr/>
    </dgm:pt>
  </dgm:ptLst>
  <dgm:cxnLst>
    <dgm:cxn modelId="{8334B20C-3BFB-470A-8377-77E5D38A00DD}" type="presOf" srcId="{A130FBF3-0F53-4B9D-B6BE-02D93BB9209C}" destId="{986DD578-2172-4EDD-8E10-7C59C124F625}" srcOrd="0" destOrd="0" presId="urn:microsoft.com/office/officeart/2005/8/layout/vList5"/>
    <dgm:cxn modelId="{C4F15E12-FEA6-4A9F-A733-7967A7AC165C}" type="presOf" srcId="{B1B04B23-D0A7-4217-9CAD-EDD1845613E3}" destId="{2A58E0A5-91BC-4B0F-BEEB-E3950852B940}" srcOrd="0" destOrd="0" presId="urn:microsoft.com/office/officeart/2005/8/layout/vList5"/>
    <dgm:cxn modelId="{3CCA9521-634C-4346-9EA7-E00785D2C223}" srcId="{B1B04B23-D0A7-4217-9CAD-EDD1845613E3}" destId="{CC88124B-2E14-4B84-9428-FF46490B5CE6}" srcOrd="0" destOrd="0" parTransId="{AC9DCA85-0B95-439C-9BD9-EDF4E832D3A7}" sibTransId="{5943B8AC-4F4C-4046-A2ED-2AE2C61CFE8D}"/>
    <dgm:cxn modelId="{BA3D0F32-EDF7-4A1F-AC5C-DE7501C6104C}" srcId="{B1B04B23-D0A7-4217-9CAD-EDD1845613E3}" destId="{A130FBF3-0F53-4B9D-B6BE-02D93BB9209C}" srcOrd="2" destOrd="0" parTransId="{3B0CDABF-7224-4ED4-BC65-209736DBA83A}" sibTransId="{48C0789D-A445-408E-A830-856854F633A2}"/>
    <dgm:cxn modelId="{4F2D4037-E7E6-4965-B64B-D9580BCF4B4B}" srcId="{E4D4B2E8-DE27-4B3A-B453-B93265229149}" destId="{438C4C7F-784D-427F-8B3D-F83FA68D9907}" srcOrd="0" destOrd="0" parTransId="{F466EF97-7D4B-4480-A0E2-587A23BF4A0D}" sibTransId="{83FC16AE-50A8-4F58-946B-85848405468B}"/>
    <dgm:cxn modelId="{CD984439-A816-4A6D-A5AA-5188BA456472}" srcId="{A130FBF3-0F53-4B9D-B6BE-02D93BB9209C}" destId="{8A5F36B1-5882-45E9-976E-F16652C64AFA}" srcOrd="0" destOrd="0" parTransId="{DECA7737-F182-4E68-A7E0-832857E46DB0}" sibTransId="{D8B87002-6FA0-4847-AE2E-9BE04D62DC51}"/>
    <dgm:cxn modelId="{05BFDA3B-4655-435A-B4E2-31849E99123F}" srcId="{B1B04B23-D0A7-4217-9CAD-EDD1845613E3}" destId="{E4D4B2E8-DE27-4B3A-B453-B93265229149}" srcOrd="1" destOrd="0" parTransId="{C49DC1E6-1423-4EF0-BF54-561E8402C2E7}" sibTransId="{527D377D-CB68-4C18-A19A-4A18C8300296}"/>
    <dgm:cxn modelId="{ABDEAB44-A1C1-4F94-8D2A-BAD6E655949E}" type="presOf" srcId="{438C4C7F-784D-427F-8B3D-F83FA68D9907}" destId="{064BC0C9-4E54-44F6-82A9-A9D06AAA3B54}" srcOrd="0" destOrd="0" presId="urn:microsoft.com/office/officeart/2005/8/layout/vList5"/>
    <dgm:cxn modelId="{A0A3A965-A3D3-437F-A461-0B6DFC5CB0B8}" srcId="{CC88124B-2E14-4B84-9428-FF46490B5CE6}" destId="{E45E6367-E38E-410F-9523-D66F7BE44A3E}" srcOrd="0" destOrd="0" parTransId="{FE5AD6AE-6E6E-4971-A653-861F64369793}" sibTransId="{AEC6ACE2-7F00-497E-B9A4-7F32A263EA3F}"/>
    <dgm:cxn modelId="{3844A57F-656E-4862-A809-16EA6B92480A}" type="presOf" srcId="{E45E6367-E38E-410F-9523-D66F7BE44A3E}" destId="{332AA052-D969-4864-A6B9-5A64DB0016DE}" srcOrd="0" destOrd="0" presId="urn:microsoft.com/office/officeart/2005/8/layout/vList5"/>
    <dgm:cxn modelId="{EE576582-EB02-48D0-AA31-59FB359284F2}" type="presOf" srcId="{CC88124B-2E14-4B84-9428-FF46490B5CE6}" destId="{42D0DE39-8016-4C83-A327-8B5E50459559}" srcOrd="0" destOrd="0" presId="urn:microsoft.com/office/officeart/2005/8/layout/vList5"/>
    <dgm:cxn modelId="{E05E03AF-E621-4B42-B5A5-8C23C1553AA5}" type="presOf" srcId="{E4D4B2E8-DE27-4B3A-B453-B93265229149}" destId="{E3CCEE0C-44FC-4DAA-BA6F-59A8606A4F94}" srcOrd="0" destOrd="0" presId="urn:microsoft.com/office/officeart/2005/8/layout/vList5"/>
    <dgm:cxn modelId="{5C8670F3-465C-455E-BE6F-1CFB27353069}" type="presOf" srcId="{8A5F36B1-5882-45E9-976E-F16652C64AFA}" destId="{BBDDB4AD-9E34-492B-8227-58A9D1DC0C1C}" srcOrd="0" destOrd="0" presId="urn:microsoft.com/office/officeart/2005/8/layout/vList5"/>
    <dgm:cxn modelId="{D1ECF1A7-C595-4D61-876D-44D6D6DF3C17}" type="presParOf" srcId="{2A58E0A5-91BC-4B0F-BEEB-E3950852B940}" destId="{A50AA380-40AD-4819-B8EC-0BF7EAC6C3A1}" srcOrd="0" destOrd="0" presId="urn:microsoft.com/office/officeart/2005/8/layout/vList5"/>
    <dgm:cxn modelId="{246E7BC9-F5DD-4918-AF55-99AE688F89BE}" type="presParOf" srcId="{A50AA380-40AD-4819-B8EC-0BF7EAC6C3A1}" destId="{42D0DE39-8016-4C83-A327-8B5E50459559}" srcOrd="0" destOrd="0" presId="urn:microsoft.com/office/officeart/2005/8/layout/vList5"/>
    <dgm:cxn modelId="{7E315384-36E5-416C-98A4-5EDB4D65AA7D}" type="presParOf" srcId="{A50AA380-40AD-4819-B8EC-0BF7EAC6C3A1}" destId="{332AA052-D969-4864-A6B9-5A64DB0016DE}" srcOrd="1" destOrd="0" presId="urn:microsoft.com/office/officeart/2005/8/layout/vList5"/>
    <dgm:cxn modelId="{B3D169C3-806A-4730-88A4-90466ECA3A2A}" type="presParOf" srcId="{2A58E0A5-91BC-4B0F-BEEB-E3950852B940}" destId="{99CAECC0-F0A7-4B45-9E85-F89D9144779F}" srcOrd="1" destOrd="0" presId="urn:microsoft.com/office/officeart/2005/8/layout/vList5"/>
    <dgm:cxn modelId="{8D90C4F4-07A9-4256-AE33-4C96E3D8B6A9}" type="presParOf" srcId="{2A58E0A5-91BC-4B0F-BEEB-E3950852B940}" destId="{51F6893D-4B39-4F63-8184-35217F7428C0}" srcOrd="2" destOrd="0" presId="urn:microsoft.com/office/officeart/2005/8/layout/vList5"/>
    <dgm:cxn modelId="{79D882EC-860D-48D5-B56F-6897FC11D922}" type="presParOf" srcId="{51F6893D-4B39-4F63-8184-35217F7428C0}" destId="{E3CCEE0C-44FC-4DAA-BA6F-59A8606A4F94}" srcOrd="0" destOrd="0" presId="urn:microsoft.com/office/officeart/2005/8/layout/vList5"/>
    <dgm:cxn modelId="{6D01CFE9-3561-42D7-AE98-9F3CA90261B3}" type="presParOf" srcId="{51F6893D-4B39-4F63-8184-35217F7428C0}" destId="{064BC0C9-4E54-44F6-82A9-A9D06AAA3B54}" srcOrd="1" destOrd="0" presId="urn:microsoft.com/office/officeart/2005/8/layout/vList5"/>
    <dgm:cxn modelId="{B3158198-BA0A-4C3B-99CA-4D918AE85E73}" type="presParOf" srcId="{2A58E0A5-91BC-4B0F-BEEB-E3950852B940}" destId="{1AEF3FD9-B0CC-4B58-85F1-C354D4026599}" srcOrd="3" destOrd="0" presId="urn:microsoft.com/office/officeart/2005/8/layout/vList5"/>
    <dgm:cxn modelId="{03E485AE-C3DF-4E79-B68A-4EA918259EF6}" type="presParOf" srcId="{2A58E0A5-91BC-4B0F-BEEB-E3950852B940}" destId="{797EE29C-D8AF-4B38-81B3-3C69F31C6B30}" srcOrd="4" destOrd="0" presId="urn:microsoft.com/office/officeart/2005/8/layout/vList5"/>
    <dgm:cxn modelId="{78D520FB-2DF2-44F0-8914-EFBE1B24BC2B}" type="presParOf" srcId="{797EE29C-D8AF-4B38-81B3-3C69F31C6B30}" destId="{986DD578-2172-4EDD-8E10-7C59C124F625}" srcOrd="0" destOrd="0" presId="urn:microsoft.com/office/officeart/2005/8/layout/vList5"/>
    <dgm:cxn modelId="{E3B85227-7E15-4B7C-8089-58C2B3505E4C}" type="presParOf" srcId="{797EE29C-D8AF-4B38-81B3-3C69F31C6B30}" destId="{BBDDB4AD-9E34-492B-8227-58A9D1DC0C1C}"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7C57029-5B67-4E8C-BD0E-BB12F16AE443}" type="doc">
      <dgm:prSet loTypeId="urn:microsoft.com/office/officeart/2008/layout/VerticalCurvedList" loCatId="list" qsTypeId="urn:microsoft.com/office/officeart/2005/8/quickstyle/simple1#26" qsCatId="simple" csTypeId="urn:microsoft.com/office/officeart/2005/8/colors/accent1_2#38" csCatId="accent1" phldr="1"/>
      <dgm:spPr/>
      <dgm:t>
        <a:bodyPr/>
        <a:lstStyle/>
        <a:p>
          <a:endParaRPr lang="en-US"/>
        </a:p>
      </dgm:t>
    </dgm:pt>
    <dgm:pt modelId="{BC8DEC22-2FAC-4966-80AB-846340E82FC5}">
      <dgm:prSet phldrT="[Text]" custT="1"/>
      <dgm:spPr>
        <a:solidFill>
          <a:schemeClr val="accent1">
            <a:lumMod val="90000"/>
            <a:lumOff val="10000"/>
          </a:schemeClr>
        </a:solidFill>
      </dgm:spPr>
      <dgm:t>
        <a:bodyPr/>
        <a:lstStyle/>
        <a:p>
          <a:r>
            <a:rPr lang="en-US" sz="3200" b="1" dirty="0"/>
            <a:t>Market Participant Obligations</a:t>
          </a:r>
          <a:endParaRPr lang="en-US" sz="3200" dirty="0"/>
        </a:p>
      </dgm:t>
    </dgm:pt>
    <dgm:pt modelId="{064B510B-2540-440D-AF71-0B7EB2588C1F}" type="parTrans" cxnId="{B808EAAE-6A19-4671-AA3D-2960CE253A76}">
      <dgm:prSet/>
      <dgm:spPr/>
      <dgm:t>
        <a:bodyPr/>
        <a:lstStyle/>
        <a:p>
          <a:endParaRPr lang="en-US"/>
        </a:p>
      </dgm:t>
    </dgm:pt>
    <dgm:pt modelId="{755A4E97-9548-44AD-8C68-3D933DE933B6}" type="sibTrans" cxnId="{B808EAAE-6A19-4671-AA3D-2960CE253A76}">
      <dgm:prSet/>
      <dgm:spPr/>
      <dgm:t>
        <a:bodyPr/>
        <a:lstStyle/>
        <a:p>
          <a:endParaRPr lang="en-US"/>
        </a:p>
      </dgm:t>
    </dgm:pt>
    <dgm:pt modelId="{07B4EA99-7E09-466B-B022-63F39AD6734B}">
      <dgm:prSet phldrT="[Text]"/>
      <dgm:spPr>
        <a:solidFill>
          <a:schemeClr val="tx2"/>
        </a:solidFill>
      </dgm:spPr>
      <dgm:t>
        <a:bodyPr/>
        <a:lstStyle/>
        <a:p>
          <a:r>
            <a:rPr lang="en-US" dirty="0"/>
            <a:t>Distinction between ERCOT and ERM</a:t>
          </a:r>
        </a:p>
      </dgm:t>
    </dgm:pt>
    <dgm:pt modelId="{AA0E1B8F-DECE-4D23-B95C-E556EB8B6DF5}" type="parTrans" cxnId="{80867F77-2A07-4E63-BDB8-EB6FFD223456}">
      <dgm:prSet/>
      <dgm:spPr/>
      <dgm:t>
        <a:bodyPr/>
        <a:lstStyle/>
        <a:p>
          <a:endParaRPr lang="en-US"/>
        </a:p>
      </dgm:t>
    </dgm:pt>
    <dgm:pt modelId="{713D80F5-3D30-460C-828D-66D0A35332CD}" type="sibTrans" cxnId="{80867F77-2A07-4E63-BDB8-EB6FFD223456}">
      <dgm:prSet/>
      <dgm:spPr/>
      <dgm:t>
        <a:bodyPr/>
        <a:lstStyle/>
        <a:p>
          <a:endParaRPr lang="en-US"/>
        </a:p>
      </dgm:t>
    </dgm:pt>
    <dgm:pt modelId="{C503B44A-3C2F-4C06-96C9-CD4B157D97B3}">
      <dgm:prSet/>
      <dgm:spPr>
        <a:solidFill>
          <a:schemeClr val="tx2"/>
        </a:solidFill>
      </dgm:spPr>
      <dgm:t>
        <a:bodyPr/>
        <a:lstStyle/>
        <a:p>
          <a:r>
            <a:rPr lang="en-US" dirty="0"/>
            <a:t>ERM Investigation Process</a:t>
          </a:r>
        </a:p>
      </dgm:t>
    </dgm:pt>
    <dgm:pt modelId="{B3835663-DB86-4DDD-8541-E43468B8B4BC}" type="parTrans" cxnId="{D7E8E1BF-2A20-4BCD-A7DF-439791D5BCD1}">
      <dgm:prSet/>
      <dgm:spPr/>
      <dgm:t>
        <a:bodyPr/>
        <a:lstStyle/>
        <a:p>
          <a:endParaRPr lang="en-US"/>
        </a:p>
      </dgm:t>
    </dgm:pt>
    <dgm:pt modelId="{5649FAE4-F240-4464-828A-AF6B56929E3D}" type="sibTrans" cxnId="{D7E8E1BF-2A20-4BCD-A7DF-439791D5BCD1}">
      <dgm:prSet/>
      <dgm:spPr/>
      <dgm:t>
        <a:bodyPr/>
        <a:lstStyle/>
        <a:p>
          <a:endParaRPr lang="en-US"/>
        </a:p>
      </dgm:t>
    </dgm:pt>
    <dgm:pt modelId="{128B2766-0A13-44A8-B108-8A84A1DEC8EE}">
      <dgm:prSet/>
      <dgm:spPr>
        <a:solidFill>
          <a:schemeClr val="tx2"/>
        </a:solidFill>
      </dgm:spPr>
      <dgm:t>
        <a:bodyPr/>
        <a:lstStyle/>
        <a:p>
          <a:r>
            <a:rPr lang="en-US" dirty="0"/>
            <a:t>ERM Responsibilities</a:t>
          </a:r>
        </a:p>
      </dgm:t>
    </dgm:pt>
    <dgm:pt modelId="{3D12AC57-39D0-4DA9-B12B-E9AF7905CB82}" type="parTrans" cxnId="{AC6795C3-BBBB-4FA3-B7F0-0A7D125E4ECB}">
      <dgm:prSet/>
      <dgm:spPr/>
      <dgm:t>
        <a:bodyPr/>
        <a:lstStyle/>
        <a:p>
          <a:endParaRPr lang="en-US"/>
        </a:p>
      </dgm:t>
    </dgm:pt>
    <dgm:pt modelId="{161B1BCA-EE2B-44B9-9E34-41B247CD75A7}" type="sibTrans" cxnId="{AC6795C3-BBBB-4FA3-B7F0-0A7D125E4ECB}">
      <dgm:prSet/>
      <dgm:spPr/>
      <dgm:t>
        <a:bodyPr/>
        <a:lstStyle/>
        <a:p>
          <a:endParaRPr lang="en-US"/>
        </a:p>
      </dgm:t>
    </dgm:pt>
    <dgm:pt modelId="{6A84C804-F07F-485D-9508-45CDA5C5E98B}">
      <dgm:prSet phldrT="[Text]" phldr="0"/>
      <dgm:spPr>
        <a:solidFill>
          <a:schemeClr val="tx2"/>
        </a:solidFill>
      </dgm:spPr>
      <dgm:t>
        <a:bodyPr/>
        <a:lstStyle/>
        <a:p>
          <a:r>
            <a:rPr lang="en-US" dirty="0"/>
            <a:t>Background</a:t>
          </a:r>
        </a:p>
      </dgm:t>
    </dgm:pt>
    <dgm:pt modelId="{E5C0D6CC-28F8-4ACA-8C96-A8A50EA4DE06}" type="parTrans" cxnId="{2BF54373-D746-4C60-89F0-08CFF4CB939E}">
      <dgm:prSet/>
      <dgm:spPr/>
      <dgm:t>
        <a:bodyPr/>
        <a:lstStyle/>
        <a:p>
          <a:endParaRPr lang="en-US"/>
        </a:p>
      </dgm:t>
    </dgm:pt>
    <dgm:pt modelId="{9BF93CFC-4773-4654-AF5D-2740550596BF}" type="sibTrans" cxnId="{2BF54373-D746-4C60-89F0-08CFF4CB939E}">
      <dgm:prSet/>
      <dgm:spPr/>
      <dgm:t>
        <a:bodyPr/>
        <a:lstStyle/>
        <a:p>
          <a:endParaRPr lang="en-US"/>
        </a:p>
      </dgm:t>
    </dgm:pt>
    <dgm:pt modelId="{2B351F91-CACA-487C-92E1-18CB870C3915}">
      <dgm:prSet/>
      <dgm:spPr>
        <a:solidFill>
          <a:schemeClr val="tx2"/>
        </a:solidFill>
      </dgm:spPr>
      <dgm:t>
        <a:bodyPr/>
        <a:lstStyle/>
        <a:p>
          <a:r>
            <a:rPr lang="en-US" dirty="0"/>
            <a:t>More Information</a:t>
          </a:r>
        </a:p>
      </dgm:t>
    </dgm:pt>
    <dgm:pt modelId="{CCFD5DC2-A8F0-4AF9-9DB8-F757DEF7105D}" type="parTrans" cxnId="{452D24DE-B233-4179-9BA1-F8C3282A5831}">
      <dgm:prSet/>
      <dgm:spPr/>
      <dgm:t>
        <a:bodyPr/>
        <a:lstStyle/>
        <a:p>
          <a:endParaRPr lang="en-US"/>
        </a:p>
      </dgm:t>
    </dgm:pt>
    <dgm:pt modelId="{2B8DCD31-7B68-4ACD-BF16-3D42D1473DEE}" type="sibTrans" cxnId="{452D24DE-B233-4179-9BA1-F8C3282A5831}">
      <dgm:prSet/>
      <dgm:spPr/>
      <dgm:t>
        <a:bodyPr/>
        <a:lstStyle/>
        <a:p>
          <a:endParaRPr lang="en-US"/>
        </a:p>
      </dgm:t>
    </dgm:pt>
    <dgm:pt modelId="{026D13C0-3165-4C33-B966-8849B6D979FB}" type="pres">
      <dgm:prSet presAssocID="{D7C57029-5B67-4E8C-BD0E-BB12F16AE443}" presName="Name0" presStyleCnt="0">
        <dgm:presLayoutVars>
          <dgm:chMax val="7"/>
          <dgm:chPref val="7"/>
          <dgm:dir/>
        </dgm:presLayoutVars>
      </dgm:prSet>
      <dgm:spPr/>
    </dgm:pt>
    <dgm:pt modelId="{8187515C-A3CA-4ACC-B6AB-F4FFCF115786}" type="pres">
      <dgm:prSet presAssocID="{D7C57029-5B67-4E8C-BD0E-BB12F16AE443}" presName="Name1" presStyleCnt="0"/>
      <dgm:spPr/>
    </dgm:pt>
    <dgm:pt modelId="{0C0B5F6D-183D-49EF-A1F8-B831ED495B01}" type="pres">
      <dgm:prSet presAssocID="{D7C57029-5B67-4E8C-BD0E-BB12F16AE443}" presName="cycle" presStyleCnt="0"/>
      <dgm:spPr/>
    </dgm:pt>
    <dgm:pt modelId="{D70EF988-3207-4505-AED6-06F6DE00E485}" type="pres">
      <dgm:prSet presAssocID="{D7C57029-5B67-4E8C-BD0E-BB12F16AE443}" presName="srcNode" presStyleLbl="node1" presStyleIdx="0" presStyleCnt="6"/>
      <dgm:spPr/>
    </dgm:pt>
    <dgm:pt modelId="{EF07A58B-AF39-44CB-95EE-C1583E4B68AF}" type="pres">
      <dgm:prSet presAssocID="{D7C57029-5B67-4E8C-BD0E-BB12F16AE443}" presName="conn" presStyleLbl="parChTrans1D2" presStyleIdx="0" presStyleCnt="1"/>
      <dgm:spPr/>
    </dgm:pt>
    <dgm:pt modelId="{AFAD8A0F-F644-4FB2-87CB-5E7DBC65E10B}" type="pres">
      <dgm:prSet presAssocID="{D7C57029-5B67-4E8C-BD0E-BB12F16AE443}" presName="extraNode" presStyleLbl="node1" presStyleIdx="0" presStyleCnt="6"/>
      <dgm:spPr/>
    </dgm:pt>
    <dgm:pt modelId="{2E51B0D3-98B6-4119-A1C1-47289C078211}" type="pres">
      <dgm:prSet presAssocID="{D7C57029-5B67-4E8C-BD0E-BB12F16AE443}" presName="dstNode" presStyleLbl="node1" presStyleIdx="0" presStyleCnt="6"/>
      <dgm:spPr/>
    </dgm:pt>
    <dgm:pt modelId="{710C8ED7-0257-4FB2-98DB-0EBF3873A3A0}" type="pres">
      <dgm:prSet presAssocID="{6A84C804-F07F-485D-9508-45CDA5C5E98B}" presName="text_1" presStyleLbl="node1" presStyleIdx="0" presStyleCnt="6">
        <dgm:presLayoutVars>
          <dgm:bulletEnabled val="1"/>
        </dgm:presLayoutVars>
      </dgm:prSet>
      <dgm:spPr/>
    </dgm:pt>
    <dgm:pt modelId="{D1E35745-1946-4F59-9417-94AF19C4165D}" type="pres">
      <dgm:prSet presAssocID="{6A84C804-F07F-485D-9508-45CDA5C5E98B}" presName="accent_1" presStyleCnt="0"/>
      <dgm:spPr/>
    </dgm:pt>
    <dgm:pt modelId="{E870F540-5ED0-4FFD-AA16-28E449BABFD9}" type="pres">
      <dgm:prSet presAssocID="{6A84C804-F07F-485D-9508-45CDA5C5E98B}" presName="accentRepeatNode" presStyleLbl="solidFgAcc1" presStyleIdx="0" presStyleCnt="6"/>
      <dgm:spPr/>
    </dgm:pt>
    <dgm:pt modelId="{4FB70652-26CB-44CC-9B80-B08103D2FB5D}" type="pres">
      <dgm:prSet presAssocID="{BC8DEC22-2FAC-4966-80AB-846340E82FC5}" presName="text_2" presStyleLbl="node1" presStyleIdx="1" presStyleCnt="6">
        <dgm:presLayoutVars>
          <dgm:bulletEnabled val="1"/>
        </dgm:presLayoutVars>
      </dgm:prSet>
      <dgm:spPr/>
    </dgm:pt>
    <dgm:pt modelId="{A64C54A0-3C6B-466B-A548-FD39B2715419}" type="pres">
      <dgm:prSet presAssocID="{BC8DEC22-2FAC-4966-80AB-846340E82FC5}" presName="accent_2" presStyleCnt="0"/>
      <dgm:spPr/>
    </dgm:pt>
    <dgm:pt modelId="{F96CC47C-8721-4F8A-A311-B2D743771C54}" type="pres">
      <dgm:prSet presAssocID="{BC8DEC22-2FAC-4966-80AB-846340E82FC5}" presName="accentRepeatNode" presStyleLbl="solidFgAcc1" presStyleIdx="1" presStyleCnt="6" custScaleX="102596" custScaleY="102595" custLinFactNeighborY="-778"/>
      <dgm:spPr/>
    </dgm:pt>
    <dgm:pt modelId="{570004F2-4280-4A10-960B-0F107F671BCA}" type="pres">
      <dgm:prSet presAssocID="{07B4EA99-7E09-466B-B022-63F39AD6734B}" presName="text_3" presStyleLbl="node1" presStyleIdx="2" presStyleCnt="6">
        <dgm:presLayoutVars>
          <dgm:bulletEnabled val="1"/>
        </dgm:presLayoutVars>
      </dgm:prSet>
      <dgm:spPr/>
    </dgm:pt>
    <dgm:pt modelId="{699EEF0A-CE89-4DAC-9645-2D36BFFF4781}" type="pres">
      <dgm:prSet presAssocID="{07B4EA99-7E09-466B-B022-63F39AD6734B}" presName="accent_3" presStyleCnt="0"/>
      <dgm:spPr/>
    </dgm:pt>
    <dgm:pt modelId="{F7A3F787-D5CA-45E4-881C-5BB75B55C043}" type="pres">
      <dgm:prSet presAssocID="{07B4EA99-7E09-466B-B022-63F39AD6734B}" presName="accentRepeatNode" presStyleLbl="solidFgAcc1" presStyleIdx="2" presStyleCnt="6" custScaleX="78684" custScaleY="78684"/>
      <dgm:spPr>
        <a:ln>
          <a:solidFill>
            <a:schemeClr val="tx2"/>
          </a:solidFill>
        </a:ln>
      </dgm:spPr>
    </dgm:pt>
    <dgm:pt modelId="{B48EE8AD-7D7B-422A-A250-B940D2BB38DE}" type="pres">
      <dgm:prSet presAssocID="{128B2766-0A13-44A8-B108-8A84A1DEC8EE}" presName="text_4" presStyleLbl="node1" presStyleIdx="3" presStyleCnt="6">
        <dgm:presLayoutVars>
          <dgm:bulletEnabled val="1"/>
        </dgm:presLayoutVars>
      </dgm:prSet>
      <dgm:spPr/>
    </dgm:pt>
    <dgm:pt modelId="{498CEB22-7C42-4893-A635-852B7B3725A2}" type="pres">
      <dgm:prSet presAssocID="{128B2766-0A13-44A8-B108-8A84A1DEC8EE}" presName="accent_4" presStyleCnt="0"/>
      <dgm:spPr/>
    </dgm:pt>
    <dgm:pt modelId="{F399077F-103C-4A30-B5FD-9E98231CB0E2}" type="pres">
      <dgm:prSet presAssocID="{128B2766-0A13-44A8-B108-8A84A1DEC8EE}" presName="accentRepeatNode" presStyleLbl="solidFgAcc1" presStyleIdx="3" presStyleCnt="6" custScaleX="79175" custScaleY="79175" custLinFactNeighborX="3195" custLinFactNeighborY="400"/>
      <dgm:spPr>
        <a:ln>
          <a:solidFill>
            <a:schemeClr val="tx2"/>
          </a:solidFill>
        </a:ln>
      </dgm:spPr>
    </dgm:pt>
    <dgm:pt modelId="{38BAE275-FE3A-4B71-B0AF-FA50BF4993C4}" type="pres">
      <dgm:prSet presAssocID="{C503B44A-3C2F-4C06-96C9-CD4B157D97B3}" presName="text_5" presStyleLbl="node1" presStyleIdx="4" presStyleCnt="6">
        <dgm:presLayoutVars>
          <dgm:bulletEnabled val="1"/>
        </dgm:presLayoutVars>
      </dgm:prSet>
      <dgm:spPr/>
    </dgm:pt>
    <dgm:pt modelId="{6980AF53-8DE3-464A-A87A-5928D5B2ABDF}" type="pres">
      <dgm:prSet presAssocID="{C503B44A-3C2F-4C06-96C9-CD4B157D97B3}" presName="accent_5" presStyleCnt="0"/>
      <dgm:spPr/>
    </dgm:pt>
    <dgm:pt modelId="{86A6A92C-4715-4000-B326-7293163A68F8}" type="pres">
      <dgm:prSet presAssocID="{C503B44A-3C2F-4C06-96C9-CD4B157D97B3}" presName="accentRepeatNode" presStyleLbl="solidFgAcc1" presStyleIdx="4" presStyleCnt="6" custScaleX="79175" custScaleY="79175"/>
      <dgm:spPr>
        <a:ln>
          <a:solidFill>
            <a:schemeClr val="tx2"/>
          </a:solidFill>
        </a:ln>
      </dgm:spPr>
    </dgm:pt>
    <dgm:pt modelId="{508FCE7A-4138-4932-A32D-95643364E2CF}" type="pres">
      <dgm:prSet presAssocID="{2B351F91-CACA-487C-92E1-18CB870C3915}" presName="text_6" presStyleLbl="node1" presStyleIdx="5" presStyleCnt="6">
        <dgm:presLayoutVars>
          <dgm:bulletEnabled val="1"/>
        </dgm:presLayoutVars>
      </dgm:prSet>
      <dgm:spPr/>
    </dgm:pt>
    <dgm:pt modelId="{588DC071-B89A-4121-A291-02C46B653891}" type="pres">
      <dgm:prSet presAssocID="{2B351F91-CACA-487C-92E1-18CB870C3915}" presName="accent_6" presStyleCnt="0"/>
      <dgm:spPr/>
    </dgm:pt>
    <dgm:pt modelId="{288063FA-64B0-462E-90F4-15D85A512A8E}" type="pres">
      <dgm:prSet presAssocID="{2B351F91-CACA-487C-92E1-18CB870C3915}" presName="accentRepeatNode" presStyleLbl="solidFgAcc1" presStyleIdx="5" presStyleCnt="6"/>
      <dgm:spPr/>
    </dgm:pt>
  </dgm:ptLst>
  <dgm:cxnLst>
    <dgm:cxn modelId="{F3FB8539-EDE8-4A5D-997F-19A64B59DEF7}" type="presOf" srcId="{9BF93CFC-4773-4654-AF5D-2740550596BF}" destId="{EF07A58B-AF39-44CB-95EE-C1583E4B68AF}" srcOrd="0" destOrd="0" presId="urn:microsoft.com/office/officeart/2008/layout/VerticalCurvedList"/>
    <dgm:cxn modelId="{0F17565C-3741-4D97-8F7E-8687DC16070F}" type="presOf" srcId="{C503B44A-3C2F-4C06-96C9-CD4B157D97B3}" destId="{38BAE275-FE3A-4B71-B0AF-FA50BF4993C4}" srcOrd="0" destOrd="0" presId="urn:microsoft.com/office/officeart/2008/layout/VerticalCurvedList"/>
    <dgm:cxn modelId="{26BBF46F-5CC8-4C9A-86F7-FEEBDF0AFA81}" type="presOf" srcId="{BC8DEC22-2FAC-4966-80AB-846340E82FC5}" destId="{4FB70652-26CB-44CC-9B80-B08103D2FB5D}" srcOrd="0" destOrd="0" presId="urn:microsoft.com/office/officeart/2008/layout/VerticalCurvedList"/>
    <dgm:cxn modelId="{2BF54373-D746-4C60-89F0-08CFF4CB939E}" srcId="{D7C57029-5B67-4E8C-BD0E-BB12F16AE443}" destId="{6A84C804-F07F-485D-9508-45CDA5C5E98B}" srcOrd="0" destOrd="0" parTransId="{E5C0D6CC-28F8-4ACA-8C96-A8A50EA4DE06}" sibTransId="{9BF93CFC-4773-4654-AF5D-2740550596BF}"/>
    <dgm:cxn modelId="{80867F77-2A07-4E63-BDB8-EB6FFD223456}" srcId="{D7C57029-5B67-4E8C-BD0E-BB12F16AE443}" destId="{07B4EA99-7E09-466B-B022-63F39AD6734B}" srcOrd="2" destOrd="0" parTransId="{AA0E1B8F-DECE-4D23-B95C-E556EB8B6DF5}" sibTransId="{713D80F5-3D30-460C-828D-66D0A35332CD}"/>
    <dgm:cxn modelId="{A8EEF259-AA45-4E90-A687-EE8D2E603687}" type="presOf" srcId="{07B4EA99-7E09-466B-B022-63F39AD6734B}" destId="{570004F2-4280-4A10-960B-0F107F671BCA}" srcOrd="0" destOrd="0" presId="urn:microsoft.com/office/officeart/2008/layout/VerticalCurvedList"/>
    <dgm:cxn modelId="{0D2EA78A-D829-4E33-9969-61489C9B6FBE}" type="presOf" srcId="{2B351F91-CACA-487C-92E1-18CB870C3915}" destId="{508FCE7A-4138-4932-A32D-95643364E2CF}" srcOrd="0" destOrd="0" presId="urn:microsoft.com/office/officeart/2008/layout/VerticalCurvedList"/>
    <dgm:cxn modelId="{B808EAAE-6A19-4671-AA3D-2960CE253A76}" srcId="{D7C57029-5B67-4E8C-BD0E-BB12F16AE443}" destId="{BC8DEC22-2FAC-4966-80AB-846340E82FC5}" srcOrd="1" destOrd="0" parTransId="{064B510B-2540-440D-AF71-0B7EB2588C1F}" sibTransId="{755A4E97-9548-44AD-8C68-3D933DE933B6}"/>
    <dgm:cxn modelId="{D7E8E1BF-2A20-4BCD-A7DF-439791D5BCD1}" srcId="{D7C57029-5B67-4E8C-BD0E-BB12F16AE443}" destId="{C503B44A-3C2F-4C06-96C9-CD4B157D97B3}" srcOrd="4" destOrd="0" parTransId="{B3835663-DB86-4DDD-8541-E43468B8B4BC}" sibTransId="{5649FAE4-F240-4464-828A-AF6B56929E3D}"/>
    <dgm:cxn modelId="{AC6795C3-BBBB-4FA3-B7F0-0A7D125E4ECB}" srcId="{D7C57029-5B67-4E8C-BD0E-BB12F16AE443}" destId="{128B2766-0A13-44A8-B108-8A84A1DEC8EE}" srcOrd="3" destOrd="0" parTransId="{3D12AC57-39D0-4DA9-B12B-E9AF7905CB82}" sibTransId="{161B1BCA-EE2B-44B9-9E34-41B247CD75A7}"/>
    <dgm:cxn modelId="{9D6D1BD0-92CF-4E4D-8980-2B1CBACF1BAD}" type="presOf" srcId="{6A84C804-F07F-485D-9508-45CDA5C5E98B}" destId="{710C8ED7-0257-4FB2-98DB-0EBF3873A3A0}" srcOrd="0" destOrd="0" presId="urn:microsoft.com/office/officeart/2008/layout/VerticalCurvedList"/>
    <dgm:cxn modelId="{452D24DE-B233-4179-9BA1-F8C3282A5831}" srcId="{D7C57029-5B67-4E8C-BD0E-BB12F16AE443}" destId="{2B351F91-CACA-487C-92E1-18CB870C3915}" srcOrd="5" destOrd="0" parTransId="{CCFD5DC2-A8F0-4AF9-9DB8-F757DEF7105D}" sibTransId="{2B8DCD31-7B68-4ACD-BF16-3D42D1473DEE}"/>
    <dgm:cxn modelId="{B7502DE6-25C0-446A-A8D1-87ADFD365643}" type="presOf" srcId="{128B2766-0A13-44A8-B108-8A84A1DEC8EE}" destId="{B48EE8AD-7D7B-422A-A250-B940D2BB38DE}" srcOrd="0" destOrd="0" presId="urn:microsoft.com/office/officeart/2008/layout/VerticalCurvedList"/>
    <dgm:cxn modelId="{7D62B6FA-E40B-4A12-A3D3-427BBE5EA2FC}" type="presOf" srcId="{D7C57029-5B67-4E8C-BD0E-BB12F16AE443}" destId="{026D13C0-3165-4C33-B966-8849B6D979FB}" srcOrd="0" destOrd="0" presId="urn:microsoft.com/office/officeart/2008/layout/VerticalCurvedList"/>
    <dgm:cxn modelId="{5019B47B-90E9-4085-ABCC-BEF76EA17B3B}" type="presParOf" srcId="{026D13C0-3165-4C33-B966-8849B6D979FB}" destId="{8187515C-A3CA-4ACC-B6AB-F4FFCF115786}" srcOrd="0" destOrd="0" presId="urn:microsoft.com/office/officeart/2008/layout/VerticalCurvedList"/>
    <dgm:cxn modelId="{C1D422B0-1C5D-4358-BD35-0A4F3EDB935C}" type="presParOf" srcId="{8187515C-A3CA-4ACC-B6AB-F4FFCF115786}" destId="{0C0B5F6D-183D-49EF-A1F8-B831ED495B01}" srcOrd="0" destOrd="0" presId="urn:microsoft.com/office/officeart/2008/layout/VerticalCurvedList"/>
    <dgm:cxn modelId="{2423C90F-A2A7-4B09-8E26-46F216C159E0}" type="presParOf" srcId="{0C0B5F6D-183D-49EF-A1F8-B831ED495B01}" destId="{D70EF988-3207-4505-AED6-06F6DE00E485}" srcOrd="0" destOrd="0" presId="urn:microsoft.com/office/officeart/2008/layout/VerticalCurvedList"/>
    <dgm:cxn modelId="{8247A346-7B6E-4901-A19F-593949CD3A82}" type="presParOf" srcId="{0C0B5F6D-183D-49EF-A1F8-B831ED495B01}" destId="{EF07A58B-AF39-44CB-95EE-C1583E4B68AF}" srcOrd="1" destOrd="0" presId="urn:microsoft.com/office/officeart/2008/layout/VerticalCurvedList"/>
    <dgm:cxn modelId="{A54DE6E9-765F-45B4-AE50-ACC62C8B9CE3}" type="presParOf" srcId="{0C0B5F6D-183D-49EF-A1F8-B831ED495B01}" destId="{AFAD8A0F-F644-4FB2-87CB-5E7DBC65E10B}" srcOrd="2" destOrd="0" presId="urn:microsoft.com/office/officeart/2008/layout/VerticalCurvedList"/>
    <dgm:cxn modelId="{F043AED2-3684-442F-BBED-4AA89D12F88E}" type="presParOf" srcId="{0C0B5F6D-183D-49EF-A1F8-B831ED495B01}" destId="{2E51B0D3-98B6-4119-A1C1-47289C078211}" srcOrd="3" destOrd="0" presId="urn:microsoft.com/office/officeart/2008/layout/VerticalCurvedList"/>
    <dgm:cxn modelId="{B03E7A2D-459D-47E4-B547-A3B7C34A2B96}" type="presParOf" srcId="{8187515C-A3CA-4ACC-B6AB-F4FFCF115786}" destId="{710C8ED7-0257-4FB2-98DB-0EBF3873A3A0}" srcOrd="1" destOrd="0" presId="urn:microsoft.com/office/officeart/2008/layout/VerticalCurvedList"/>
    <dgm:cxn modelId="{8FA2CF1A-E4CD-4D26-943C-CCC062491122}" type="presParOf" srcId="{8187515C-A3CA-4ACC-B6AB-F4FFCF115786}" destId="{D1E35745-1946-4F59-9417-94AF19C4165D}" srcOrd="2" destOrd="0" presId="urn:microsoft.com/office/officeart/2008/layout/VerticalCurvedList"/>
    <dgm:cxn modelId="{3D0C612D-6F9F-4B63-904C-97ED32DC5765}" type="presParOf" srcId="{D1E35745-1946-4F59-9417-94AF19C4165D}" destId="{E870F540-5ED0-4FFD-AA16-28E449BABFD9}" srcOrd="0" destOrd="0" presId="urn:microsoft.com/office/officeart/2008/layout/VerticalCurvedList"/>
    <dgm:cxn modelId="{05248AE7-1922-441D-AEC0-F34675AFEA29}" type="presParOf" srcId="{8187515C-A3CA-4ACC-B6AB-F4FFCF115786}" destId="{4FB70652-26CB-44CC-9B80-B08103D2FB5D}" srcOrd="3" destOrd="0" presId="urn:microsoft.com/office/officeart/2008/layout/VerticalCurvedList"/>
    <dgm:cxn modelId="{7940E7E8-1A6E-4004-9074-818C85F847B8}" type="presParOf" srcId="{8187515C-A3CA-4ACC-B6AB-F4FFCF115786}" destId="{A64C54A0-3C6B-466B-A548-FD39B2715419}" srcOrd="4" destOrd="0" presId="urn:microsoft.com/office/officeart/2008/layout/VerticalCurvedList"/>
    <dgm:cxn modelId="{1A9D16DD-F43C-4084-99DB-B1BBE4BEEE6C}" type="presParOf" srcId="{A64C54A0-3C6B-466B-A548-FD39B2715419}" destId="{F96CC47C-8721-4F8A-A311-B2D743771C54}" srcOrd="0" destOrd="0" presId="urn:microsoft.com/office/officeart/2008/layout/VerticalCurvedList"/>
    <dgm:cxn modelId="{EE651AED-F40A-46B4-9275-3215747C253A}" type="presParOf" srcId="{8187515C-A3CA-4ACC-B6AB-F4FFCF115786}" destId="{570004F2-4280-4A10-960B-0F107F671BCA}" srcOrd="5" destOrd="0" presId="urn:microsoft.com/office/officeart/2008/layout/VerticalCurvedList"/>
    <dgm:cxn modelId="{DE453380-8024-4982-9089-D8EA11964471}" type="presParOf" srcId="{8187515C-A3CA-4ACC-B6AB-F4FFCF115786}" destId="{699EEF0A-CE89-4DAC-9645-2D36BFFF4781}" srcOrd="6" destOrd="0" presId="urn:microsoft.com/office/officeart/2008/layout/VerticalCurvedList"/>
    <dgm:cxn modelId="{5A5DDB64-9A86-45DD-9FC2-63C2A61A1B50}" type="presParOf" srcId="{699EEF0A-CE89-4DAC-9645-2D36BFFF4781}" destId="{F7A3F787-D5CA-45E4-881C-5BB75B55C043}" srcOrd="0" destOrd="0" presId="urn:microsoft.com/office/officeart/2008/layout/VerticalCurvedList"/>
    <dgm:cxn modelId="{1329BBA8-5F3A-4BA5-B0A8-18EEBEEDB141}" type="presParOf" srcId="{8187515C-A3CA-4ACC-B6AB-F4FFCF115786}" destId="{B48EE8AD-7D7B-422A-A250-B940D2BB38DE}" srcOrd="7" destOrd="0" presId="urn:microsoft.com/office/officeart/2008/layout/VerticalCurvedList"/>
    <dgm:cxn modelId="{20AEAEEA-52A9-4D55-8788-1A187DA44325}" type="presParOf" srcId="{8187515C-A3CA-4ACC-B6AB-F4FFCF115786}" destId="{498CEB22-7C42-4893-A635-852B7B3725A2}" srcOrd="8" destOrd="0" presId="urn:microsoft.com/office/officeart/2008/layout/VerticalCurvedList"/>
    <dgm:cxn modelId="{51620E77-8271-4C7E-9EF1-7124CAEF978D}" type="presParOf" srcId="{498CEB22-7C42-4893-A635-852B7B3725A2}" destId="{F399077F-103C-4A30-B5FD-9E98231CB0E2}" srcOrd="0" destOrd="0" presId="urn:microsoft.com/office/officeart/2008/layout/VerticalCurvedList"/>
    <dgm:cxn modelId="{5EAE48EB-DF8E-47E0-8A3A-19FD02BC213A}" type="presParOf" srcId="{8187515C-A3CA-4ACC-B6AB-F4FFCF115786}" destId="{38BAE275-FE3A-4B71-B0AF-FA50BF4993C4}" srcOrd="9" destOrd="0" presId="urn:microsoft.com/office/officeart/2008/layout/VerticalCurvedList"/>
    <dgm:cxn modelId="{5AB28F4C-FD9D-4FBF-9D29-F2BACB7C5AC9}" type="presParOf" srcId="{8187515C-A3CA-4ACC-B6AB-F4FFCF115786}" destId="{6980AF53-8DE3-464A-A87A-5928D5B2ABDF}" srcOrd="10" destOrd="0" presId="urn:microsoft.com/office/officeart/2008/layout/VerticalCurvedList"/>
    <dgm:cxn modelId="{6D71E8E7-9E15-4561-9EAA-2DDC31234E12}" type="presParOf" srcId="{6980AF53-8DE3-464A-A87A-5928D5B2ABDF}" destId="{86A6A92C-4715-4000-B326-7293163A68F8}" srcOrd="0" destOrd="0" presId="urn:microsoft.com/office/officeart/2008/layout/VerticalCurvedList"/>
    <dgm:cxn modelId="{F723173E-2F65-4C91-9BFA-C12505A1653C}" type="presParOf" srcId="{8187515C-A3CA-4ACC-B6AB-F4FFCF115786}" destId="{508FCE7A-4138-4932-A32D-95643364E2CF}" srcOrd="11" destOrd="0" presId="urn:microsoft.com/office/officeart/2008/layout/VerticalCurvedList"/>
    <dgm:cxn modelId="{3B0DE050-CBFE-4D20-9CC3-B28EC422CCF2}" type="presParOf" srcId="{8187515C-A3CA-4ACC-B6AB-F4FFCF115786}" destId="{588DC071-B89A-4121-A291-02C46B653891}" srcOrd="12" destOrd="0" presId="urn:microsoft.com/office/officeart/2008/layout/VerticalCurvedList"/>
    <dgm:cxn modelId="{106D2165-ED34-44B1-BD0F-FF875D7A3FF1}" type="presParOf" srcId="{588DC071-B89A-4121-A291-02C46B653891}" destId="{288063FA-64B0-462E-90F4-15D85A512A8E}"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7C57029-5B67-4E8C-BD0E-BB12F16AE443}" type="doc">
      <dgm:prSet loTypeId="urn:microsoft.com/office/officeart/2008/layout/VerticalCurvedList" loCatId="list" qsTypeId="urn:microsoft.com/office/officeart/2005/8/quickstyle/simple1#27" qsCatId="simple" csTypeId="urn:microsoft.com/office/officeart/2005/8/colors/accent1_2#39" csCatId="accent1" phldr="1"/>
      <dgm:spPr/>
      <dgm:t>
        <a:bodyPr/>
        <a:lstStyle/>
        <a:p>
          <a:endParaRPr lang="en-US"/>
        </a:p>
      </dgm:t>
    </dgm:pt>
    <dgm:pt modelId="{BC8DEC22-2FAC-4966-80AB-846340E82FC5}">
      <dgm:prSet phldrT="[Text]" custT="1"/>
      <dgm:spPr>
        <a:solidFill>
          <a:schemeClr val="accent1">
            <a:lumMod val="90000"/>
            <a:lumOff val="10000"/>
          </a:schemeClr>
        </a:solidFill>
      </dgm:spPr>
      <dgm:t>
        <a:bodyPr/>
        <a:lstStyle/>
        <a:p>
          <a:r>
            <a:rPr lang="en-US" sz="2000" b="1" dirty="0"/>
            <a:t>Distinction between ERCOT and ERM</a:t>
          </a:r>
          <a:endParaRPr lang="en-US" sz="2000" dirty="0"/>
        </a:p>
      </dgm:t>
    </dgm:pt>
    <dgm:pt modelId="{064B510B-2540-440D-AF71-0B7EB2588C1F}" type="parTrans" cxnId="{B808EAAE-6A19-4671-AA3D-2960CE253A76}">
      <dgm:prSet/>
      <dgm:spPr/>
      <dgm:t>
        <a:bodyPr/>
        <a:lstStyle/>
        <a:p>
          <a:endParaRPr lang="en-US"/>
        </a:p>
      </dgm:t>
    </dgm:pt>
    <dgm:pt modelId="{755A4E97-9548-44AD-8C68-3D933DE933B6}" type="sibTrans" cxnId="{B808EAAE-6A19-4671-AA3D-2960CE253A76}">
      <dgm:prSet/>
      <dgm:spPr/>
      <dgm:t>
        <a:bodyPr/>
        <a:lstStyle/>
        <a:p>
          <a:endParaRPr lang="en-US"/>
        </a:p>
      </dgm:t>
    </dgm:pt>
    <dgm:pt modelId="{07B4EA99-7E09-466B-B022-63F39AD6734B}">
      <dgm:prSet phldrT="[Text]" custT="1"/>
      <dgm:spPr>
        <a:solidFill>
          <a:schemeClr val="tx2"/>
        </a:solidFill>
      </dgm:spPr>
      <dgm:t>
        <a:bodyPr/>
        <a:lstStyle/>
        <a:p>
          <a:r>
            <a:rPr lang="en-US" sz="2100" dirty="0"/>
            <a:t>Market Participant Obligations</a:t>
          </a:r>
        </a:p>
      </dgm:t>
    </dgm:pt>
    <dgm:pt modelId="{AA0E1B8F-DECE-4D23-B95C-E556EB8B6DF5}" type="parTrans" cxnId="{80867F77-2A07-4E63-BDB8-EB6FFD223456}">
      <dgm:prSet/>
      <dgm:spPr/>
      <dgm:t>
        <a:bodyPr/>
        <a:lstStyle/>
        <a:p>
          <a:endParaRPr lang="en-US"/>
        </a:p>
      </dgm:t>
    </dgm:pt>
    <dgm:pt modelId="{713D80F5-3D30-460C-828D-66D0A35332CD}" type="sibTrans" cxnId="{80867F77-2A07-4E63-BDB8-EB6FFD223456}">
      <dgm:prSet/>
      <dgm:spPr/>
      <dgm:t>
        <a:bodyPr/>
        <a:lstStyle/>
        <a:p>
          <a:endParaRPr lang="en-US"/>
        </a:p>
      </dgm:t>
    </dgm:pt>
    <dgm:pt modelId="{C503B44A-3C2F-4C06-96C9-CD4B157D97B3}">
      <dgm:prSet custT="1"/>
      <dgm:spPr>
        <a:solidFill>
          <a:schemeClr val="tx2"/>
        </a:solidFill>
      </dgm:spPr>
      <dgm:t>
        <a:bodyPr/>
        <a:lstStyle/>
        <a:p>
          <a:r>
            <a:rPr lang="en-US" sz="2100" dirty="0"/>
            <a:t>ERM Process</a:t>
          </a:r>
        </a:p>
      </dgm:t>
    </dgm:pt>
    <dgm:pt modelId="{B3835663-DB86-4DDD-8541-E43468B8B4BC}" type="parTrans" cxnId="{D7E8E1BF-2A20-4BCD-A7DF-439791D5BCD1}">
      <dgm:prSet/>
      <dgm:spPr/>
      <dgm:t>
        <a:bodyPr/>
        <a:lstStyle/>
        <a:p>
          <a:endParaRPr lang="en-US"/>
        </a:p>
      </dgm:t>
    </dgm:pt>
    <dgm:pt modelId="{5649FAE4-F240-4464-828A-AF6B56929E3D}" type="sibTrans" cxnId="{D7E8E1BF-2A20-4BCD-A7DF-439791D5BCD1}">
      <dgm:prSet/>
      <dgm:spPr/>
      <dgm:t>
        <a:bodyPr/>
        <a:lstStyle/>
        <a:p>
          <a:endParaRPr lang="en-US"/>
        </a:p>
      </dgm:t>
    </dgm:pt>
    <dgm:pt modelId="{128B2766-0A13-44A8-B108-8A84A1DEC8EE}">
      <dgm:prSet custT="1"/>
      <dgm:spPr>
        <a:solidFill>
          <a:schemeClr val="tx2"/>
        </a:solidFill>
      </dgm:spPr>
      <dgm:t>
        <a:bodyPr/>
        <a:lstStyle/>
        <a:p>
          <a:r>
            <a:rPr lang="en-US" sz="2100" dirty="0"/>
            <a:t>ERM Responsibilities</a:t>
          </a:r>
        </a:p>
      </dgm:t>
    </dgm:pt>
    <dgm:pt modelId="{3D12AC57-39D0-4DA9-B12B-E9AF7905CB82}" type="parTrans" cxnId="{AC6795C3-BBBB-4FA3-B7F0-0A7D125E4ECB}">
      <dgm:prSet/>
      <dgm:spPr/>
      <dgm:t>
        <a:bodyPr/>
        <a:lstStyle/>
        <a:p>
          <a:endParaRPr lang="en-US"/>
        </a:p>
      </dgm:t>
    </dgm:pt>
    <dgm:pt modelId="{161B1BCA-EE2B-44B9-9E34-41B247CD75A7}" type="sibTrans" cxnId="{AC6795C3-BBBB-4FA3-B7F0-0A7D125E4ECB}">
      <dgm:prSet/>
      <dgm:spPr/>
      <dgm:t>
        <a:bodyPr/>
        <a:lstStyle/>
        <a:p>
          <a:endParaRPr lang="en-US"/>
        </a:p>
      </dgm:t>
    </dgm:pt>
    <dgm:pt modelId="{6A84C804-F07F-485D-9508-45CDA5C5E98B}">
      <dgm:prSet phldrT="[Text]" phldr="0" custT="1"/>
      <dgm:spPr>
        <a:solidFill>
          <a:schemeClr val="tx2"/>
        </a:solidFill>
      </dgm:spPr>
      <dgm:t>
        <a:bodyPr/>
        <a:lstStyle/>
        <a:p>
          <a:r>
            <a:rPr lang="en-US" sz="2100" dirty="0"/>
            <a:t>Background</a:t>
          </a:r>
        </a:p>
      </dgm:t>
    </dgm:pt>
    <dgm:pt modelId="{E5C0D6CC-28F8-4ACA-8C96-A8A50EA4DE06}" type="parTrans" cxnId="{2BF54373-D746-4C60-89F0-08CFF4CB939E}">
      <dgm:prSet/>
      <dgm:spPr/>
      <dgm:t>
        <a:bodyPr/>
        <a:lstStyle/>
        <a:p>
          <a:endParaRPr lang="en-US"/>
        </a:p>
      </dgm:t>
    </dgm:pt>
    <dgm:pt modelId="{9BF93CFC-4773-4654-AF5D-2740550596BF}" type="sibTrans" cxnId="{2BF54373-D746-4C60-89F0-08CFF4CB939E}">
      <dgm:prSet/>
      <dgm:spPr/>
      <dgm:t>
        <a:bodyPr/>
        <a:lstStyle/>
        <a:p>
          <a:endParaRPr lang="en-US"/>
        </a:p>
      </dgm:t>
    </dgm:pt>
    <dgm:pt modelId="{2B4EE9D5-64A8-4DE9-B63F-9E03B2E5A735}">
      <dgm:prSet/>
      <dgm:spPr>
        <a:solidFill>
          <a:schemeClr val="tx2"/>
        </a:solidFill>
      </dgm:spPr>
      <dgm:t>
        <a:bodyPr/>
        <a:lstStyle/>
        <a:p>
          <a:r>
            <a:rPr lang="en-US" dirty="0"/>
            <a:t>More Information</a:t>
          </a:r>
        </a:p>
      </dgm:t>
    </dgm:pt>
    <dgm:pt modelId="{99809362-4EB7-473B-B120-9DD7B511A851}" type="parTrans" cxnId="{6E5E8F68-5A2F-41F5-B0BA-3297636456B3}">
      <dgm:prSet/>
      <dgm:spPr/>
      <dgm:t>
        <a:bodyPr/>
        <a:lstStyle/>
        <a:p>
          <a:endParaRPr lang="en-US"/>
        </a:p>
      </dgm:t>
    </dgm:pt>
    <dgm:pt modelId="{92CFD305-B088-4B3D-B3AA-E9CD80CC4DC2}" type="sibTrans" cxnId="{6E5E8F68-5A2F-41F5-B0BA-3297636456B3}">
      <dgm:prSet/>
      <dgm:spPr/>
      <dgm:t>
        <a:bodyPr/>
        <a:lstStyle/>
        <a:p>
          <a:endParaRPr lang="en-US"/>
        </a:p>
      </dgm:t>
    </dgm:pt>
    <dgm:pt modelId="{026D13C0-3165-4C33-B966-8849B6D979FB}" type="pres">
      <dgm:prSet presAssocID="{D7C57029-5B67-4E8C-BD0E-BB12F16AE443}" presName="Name0" presStyleCnt="0">
        <dgm:presLayoutVars>
          <dgm:chMax val="7"/>
          <dgm:chPref val="7"/>
          <dgm:dir/>
        </dgm:presLayoutVars>
      </dgm:prSet>
      <dgm:spPr/>
    </dgm:pt>
    <dgm:pt modelId="{8187515C-A3CA-4ACC-B6AB-F4FFCF115786}" type="pres">
      <dgm:prSet presAssocID="{D7C57029-5B67-4E8C-BD0E-BB12F16AE443}" presName="Name1" presStyleCnt="0"/>
      <dgm:spPr/>
    </dgm:pt>
    <dgm:pt modelId="{0C0B5F6D-183D-49EF-A1F8-B831ED495B01}" type="pres">
      <dgm:prSet presAssocID="{D7C57029-5B67-4E8C-BD0E-BB12F16AE443}" presName="cycle" presStyleCnt="0"/>
      <dgm:spPr/>
    </dgm:pt>
    <dgm:pt modelId="{D70EF988-3207-4505-AED6-06F6DE00E485}" type="pres">
      <dgm:prSet presAssocID="{D7C57029-5B67-4E8C-BD0E-BB12F16AE443}" presName="srcNode" presStyleLbl="node1" presStyleIdx="0" presStyleCnt="6"/>
      <dgm:spPr/>
    </dgm:pt>
    <dgm:pt modelId="{EF07A58B-AF39-44CB-95EE-C1583E4B68AF}" type="pres">
      <dgm:prSet presAssocID="{D7C57029-5B67-4E8C-BD0E-BB12F16AE443}" presName="conn" presStyleLbl="parChTrans1D2" presStyleIdx="0" presStyleCnt="1"/>
      <dgm:spPr/>
    </dgm:pt>
    <dgm:pt modelId="{AFAD8A0F-F644-4FB2-87CB-5E7DBC65E10B}" type="pres">
      <dgm:prSet presAssocID="{D7C57029-5B67-4E8C-BD0E-BB12F16AE443}" presName="extraNode" presStyleLbl="node1" presStyleIdx="0" presStyleCnt="6"/>
      <dgm:spPr/>
    </dgm:pt>
    <dgm:pt modelId="{2E51B0D3-98B6-4119-A1C1-47289C078211}" type="pres">
      <dgm:prSet presAssocID="{D7C57029-5B67-4E8C-BD0E-BB12F16AE443}" presName="dstNode" presStyleLbl="node1" presStyleIdx="0" presStyleCnt="6"/>
      <dgm:spPr/>
    </dgm:pt>
    <dgm:pt modelId="{710C8ED7-0257-4FB2-98DB-0EBF3873A3A0}" type="pres">
      <dgm:prSet presAssocID="{6A84C804-F07F-485D-9508-45CDA5C5E98B}" presName="text_1" presStyleLbl="node1" presStyleIdx="0" presStyleCnt="6">
        <dgm:presLayoutVars>
          <dgm:bulletEnabled val="1"/>
        </dgm:presLayoutVars>
      </dgm:prSet>
      <dgm:spPr/>
    </dgm:pt>
    <dgm:pt modelId="{D1E35745-1946-4F59-9417-94AF19C4165D}" type="pres">
      <dgm:prSet presAssocID="{6A84C804-F07F-485D-9508-45CDA5C5E98B}" presName="accent_1" presStyleCnt="0"/>
      <dgm:spPr/>
    </dgm:pt>
    <dgm:pt modelId="{E870F540-5ED0-4FFD-AA16-28E449BABFD9}" type="pres">
      <dgm:prSet presAssocID="{6A84C804-F07F-485D-9508-45CDA5C5E98B}" presName="accentRepeatNode" presStyleLbl="solidFgAcc1" presStyleIdx="0" presStyleCnt="6"/>
      <dgm:spPr/>
    </dgm:pt>
    <dgm:pt modelId="{D7E32B68-A1E8-4A83-B3F0-28747FC5341E}" type="pres">
      <dgm:prSet presAssocID="{07B4EA99-7E09-466B-B022-63F39AD6734B}" presName="text_2" presStyleLbl="node1" presStyleIdx="1" presStyleCnt="6">
        <dgm:presLayoutVars>
          <dgm:bulletEnabled val="1"/>
        </dgm:presLayoutVars>
      </dgm:prSet>
      <dgm:spPr/>
    </dgm:pt>
    <dgm:pt modelId="{7B77B56A-778F-42BB-8600-18407EC2297F}" type="pres">
      <dgm:prSet presAssocID="{07B4EA99-7E09-466B-B022-63F39AD6734B}" presName="accent_2" presStyleCnt="0"/>
      <dgm:spPr/>
    </dgm:pt>
    <dgm:pt modelId="{F7A3F787-D5CA-45E4-881C-5BB75B55C043}" type="pres">
      <dgm:prSet presAssocID="{07B4EA99-7E09-466B-B022-63F39AD6734B}" presName="accentRepeatNode" presStyleLbl="solidFgAcc1" presStyleIdx="1" presStyleCnt="6" custScaleX="78684" custScaleY="78684"/>
      <dgm:spPr>
        <a:ln>
          <a:solidFill>
            <a:schemeClr val="tx2"/>
          </a:solidFill>
        </a:ln>
      </dgm:spPr>
    </dgm:pt>
    <dgm:pt modelId="{BDBAF727-0659-49FC-A5D5-78B16D3527F3}" type="pres">
      <dgm:prSet presAssocID="{BC8DEC22-2FAC-4966-80AB-846340E82FC5}" presName="text_3" presStyleLbl="node1" presStyleIdx="2" presStyleCnt="6">
        <dgm:presLayoutVars>
          <dgm:bulletEnabled val="1"/>
        </dgm:presLayoutVars>
      </dgm:prSet>
      <dgm:spPr/>
    </dgm:pt>
    <dgm:pt modelId="{80BBEAC8-61D1-4034-8EB1-3AE7044FAB70}" type="pres">
      <dgm:prSet presAssocID="{BC8DEC22-2FAC-4966-80AB-846340E82FC5}" presName="accent_3" presStyleCnt="0"/>
      <dgm:spPr/>
    </dgm:pt>
    <dgm:pt modelId="{F96CC47C-8721-4F8A-A311-B2D743771C54}" type="pres">
      <dgm:prSet presAssocID="{BC8DEC22-2FAC-4966-80AB-846340E82FC5}" presName="accentRepeatNode" presStyleLbl="solidFgAcc1" presStyleIdx="2" presStyleCnt="6" custScaleX="102596" custScaleY="102595" custLinFactNeighborY="-778"/>
      <dgm:spPr/>
    </dgm:pt>
    <dgm:pt modelId="{B48EE8AD-7D7B-422A-A250-B940D2BB38DE}" type="pres">
      <dgm:prSet presAssocID="{128B2766-0A13-44A8-B108-8A84A1DEC8EE}" presName="text_4" presStyleLbl="node1" presStyleIdx="3" presStyleCnt="6">
        <dgm:presLayoutVars>
          <dgm:bulletEnabled val="1"/>
        </dgm:presLayoutVars>
      </dgm:prSet>
      <dgm:spPr/>
    </dgm:pt>
    <dgm:pt modelId="{498CEB22-7C42-4893-A635-852B7B3725A2}" type="pres">
      <dgm:prSet presAssocID="{128B2766-0A13-44A8-B108-8A84A1DEC8EE}" presName="accent_4" presStyleCnt="0"/>
      <dgm:spPr/>
    </dgm:pt>
    <dgm:pt modelId="{F399077F-103C-4A30-B5FD-9E98231CB0E2}" type="pres">
      <dgm:prSet presAssocID="{128B2766-0A13-44A8-B108-8A84A1DEC8EE}" presName="accentRepeatNode" presStyleLbl="solidFgAcc1" presStyleIdx="3" presStyleCnt="6" custScaleX="79175" custScaleY="79175" custLinFactNeighborX="3195" custLinFactNeighborY="400"/>
      <dgm:spPr>
        <a:ln>
          <a:solidFill>
            <a:schemeClr val="tx2"/>
          </a:solidFill>
        </a:ln>
      </dgm:spPr>
    </dgm:pt>
    <dgm:pt modelId="{38BAE275-FE3A-4B71-B0AF-FA50BF4993C4}" type="pres">
      <dgm:prSet presAssocID="{C503B44A-3C2F-4C06-96C9-CD4B157D97B3}" presName="text_5" presStyleLbl="node1" presStyleIdx="4" presStyleCnt="6">
        <dgm:presLayoutVars>
          <dgm:bulletEnabled val="1"/>
        </dgm:presLayoutVars>
      </dgm:prSet>
      <dgm:spPr/>
    </dgm:pt>
    <dgm:pt modelId="{6980AF53-8DE3-464A-A87A-5928D5B2ABDF}" type="pres">
      <dgm:prSet presAssocID="{C503B44A-3C2F-4C06-96C9-CD4B157D97B3}" presName="accent_5" presStyleCnt="0"/>
      <dgm:spPr/>
    </dgm:pt>
    <dgm:pt modelId="{86A6A92C-4715-4000-B326-7293163A68F8}" type="pres">
      <dgm:prSet presAssocID="{C503B44A-3C2F-4C06-96C9-CD4B157D97B3}" presName="accentRepeatNode" presStyleLbl="solidFgAcc1" presStyleIdx="4" presStyleCnt="6" custScaleX="79175" custScaleY="79175"/>
      <dgm:spPr>
        <a:ln>
          <a:solidFill>
            <a:schemeClr val="tx2"/>
          </a:solidFill>
        </a:ln>
      </dgm:spPr>
    </dgm:pt>
    <dgm:pt modelId="{6D9E1668-C48F-4A73-9A7E-ED36109E6208}" type="pres">
      <dgm:prSet presAssocID="{2B4EE9D5-64A8-4DE9-B63F-9E03B2E5A735}" presName="text_6" presStyleLbl="node1" presStyleIdx="5" presStyleCnt="6">
        <dgm:presLayoutVars>
          <dgm:bulletEnabled val="1"/>
        </dgm:presLayoutVars>
      </dgm:prSet>
      <dgm:spPr/>
    </dgm:pt>
    <dgm:pt modelId="{7CF32E08-7C5D-4877-93D1-20474D4DF303}" type="pres">
      <dgm:prSet presAssocID="{2B4EE9D5-64A8-4DE9-B63F-9E03B2E5A735}" presName="accent_6" presStyleCnt="0"/>
      <dgm:spPr/>
    </dgm:pt>
    <dgm:pt modelId="{1445A092-9461-4E89-98AB-D4A97A222677}" type="pres">
      <dgm:prSet presAssocID="{2B4EE9D5-64A8-4DE9-B63F-9E03B2E5A735}" presName="accentRepeatNode" presStyleLbl="solidFgAcc1" presStyleIdx="5" presStyleCnt="6"/>
      <dgm:spPr/>
    </dgm:pt>
  </dgm:ptLst>
  <dgm:cxnLst>
    <dgm:cxn modelId="{13D21A05-13B1-4F71-903A-1CE8E3A02829}" type="presOf" srcId="{9BF93CFC-4773-4654-AF5D-2740550596BF}" destId="{EF07A58B-AF39-44CB-95EE-C1583E4B68AF}" srcOrd="0" destOrd="0" presId="urn:microsoft.com/office/officeart/2008/layout/VerticalCurvedList"/>
    <dgm:cxn modelId="{6E5E8F68-5A2F-41F5-B0BA-3297636456B3}" srcId="{D7C57029-5B67-4E8C-BD0E-BB12F16AE443}" destId="{2B4EE9D5-64A8-4DE9-B63F-9E03B2E5A735}" srcOrd="5" destOrd="0" parTransId="{99809362-4EB7-473B-B120-9DD7B511A851}" sibTransId="{92CFD305-B088-4B3D-B3AA-E9CD80CC4DC2}"/>
    <dgm:cxn modelId="{2BF54373-D746-4C60-89F0-08CFF4CB939E}" srcId="{D7C57029-5B67-4E8C-BD0E-BB12F16AE443}" destId="{6A84C804-F07F-485D-9508-45CDA5C5E98B}" srcOrd="0" destOrd="0" parTransId="{E5C0D6CC-28F8-4ACA-8C96-A8A50EA4DE06}" sibTransId="{9BF93CFC-4773-4654-AF5D-2740550596BF}"/>
    <dgm:cxn modelId="{80867F77-2A07-4E63-BDB8-EB6FFD223456}" srcId="{D7C57029-5B67-4E8C-BD0E-BB12F16AE443}" destId="{07B4EA99-7E09-466B-B022-63F39AD6734B}" srcOrd="1" destOrd="0" parTransId="{AA0E1B8F-DECE-4D23-B95C-E556EB8B6DF5}" sibTransId="{713D80F5-3D30-460C-828D-66D0A35332CD}"/>
    <dgm:cxn modelId="{A0820A80-BDDA-4AD8-8332-5D2372F933B7}" type="presOf" srcId="{128B2766-0A13-44A8-B108-8A84A1DEC8EE}" destId="{B48EE8AD-7D7B-422A-A250-B940D2BB38DE}" srcOrd="0" destOrd="0" presId="urn:microsoft.com/office/officeart/2008/layout/VerticalCurvedList"/>
    <dgm:cxn modelId="{BFDAB388-BC8F-482A-9E27-6480481A12EE}" type="presOf" srcId="{6A84C804-F07F-485D-9508-45CDA5C5E98B}" destId="{710C8ED7-0257-4FB2-98DB-0EBF3873A3A0}" srcOrd="0" destOrd="0" presId="urn:microsoft.com/office/officeart/2008/layout/VerticalCurvedList"/>
    <dgm:cxn modelId="{0A486C95-E1B4-4D5F-BC8E-06BD68DF6772}" type="presOf" srcId="{2B4EE9D5-64A8-4DE9-B63F-9E03B2E5A735}" destId="{6D9E1668-C48F-4A73-9A7E-ED36109E6208}" srcOrd="0" destOrd="0" presId="urn:microsoft.com/office/officeart/2008/layout/VerticalCurvedList"/>
    <dgm:cxn modelId="{B808EAAE-6A19-4671-AA3D-2960CE253A76}" srcId="{D7C57029-5B67-4E8C-BD0E-BB12F16AE443}" destId="{BC8DEC22-2FAC-4966-80AB-846340E82FC5}" srcOrd="2" destOrd="0" parTransId="{064B510B-2540-440D-AF71-0B7EB2588C1F}" sibTransId="{755A4E97-9548-44AD-8C68-3D933DE933B6}"/>
    <dgm:cxn modelId="{19C473B0-784E-446F-9490-64F1802F9786}" type="presOf" srcId="{07B4EA99-7E09-466B-B022-63F39AD6734B}" destId="{D7E32B68-A1E8-4A83-B3F0-28747FC5341E}" srcOrd="0" destOrd="0" presId="urn:microsoft.com/office/officeart/2008/layout/VerticalCurvedList"/>
    <dgm:cxn modelId="{D7E8E1BF-2A20-4BCD-A7DF-439791D5BCD1}" srcId="{D7C57029-5B67-4E8C-BD0E-BB12F16AE443}" destId="{C503B44A-3C2F-4C06-96C9-CD4B157D97B3}" srcOrd="4" destOrd="0" parTransId="{B3835663-DB86-4DDD-8541-E43468B8B4BC}" sibTransId="{5649FAE4-F240-4464-828A-AF6B56929E3D}"/>
    <dgm:cxn modelId="{AC6795C3-BBBB-4FA3-B7F0-0A7D125E4ECB}" srcId="{D7C57029-5B67-4E8C-BD0E-BB12F16AE443}" destId="{128B2766-0A13-44A8-B108-8A84A1DEC8EE}" srcOrd="3" destOrd="0" parTransId="{3D12AC57-39D0-4DA9-B12B-E9AF7905CB82}" sibTransId="{161B1BCA-EE2B-44B9-9E34-41B247CD75A7}"/>
    <dgm:cxn modelId="{B373E2DD-956A-474B-BB3A-E66777A0BACE}" type="presOf" srcId="{C503B44A-3C2F-4C06-96C9-CD4B157D97B3}" destId="{38BAE275-FE3A-4B71-B0AF-FA50BF4993C4}" srcOrd="0" destOrd="0" presId="urn:microsoft.com/office/officeart/2008/layout/VerticalCurvedList"/>
    <dgm:cxn modelId="{9641E7F2-3235-4A68-8E26-B2B1E6ED299C}" type="presOf" srcId="{BC8DEC22-2FAC-4966-80AB-846340E82FC5}" destId="{BDBAF727-0659-49FC-A5D5-78B16D3527F3}" srcOrd="0" destOrd="0" presId="urn:microsoft.com/office/officeart/2008/layout/VerticalCurvedList"/>
    <dgm:cxn modelId="{7D62B6FA-E40B-4A12-A3D3-427BBE5EA2FC}" type="presOf" srcId="{D7C57029-5B67-4E8C-BD0E-BB12F16AE443}" destId="{026D13C0-3165-4C33-B966-8849B6D979FB}" srcOrd="0" destOrd="0" presId="urn:microsoft.com/office/officeart/2008/layout/VerticalCurvedList"/>
    <dgm:cxn modelId="{70D2C86A-E38D-472D-8534-BC7CDCFA00DB}" type="presParOf" srcId="{026D13C0-3165-4C33-B966-8849B6D979FB}" destId="{8187515C-A3CA-4ACC-B6AB-F4FFCF115786}" srcOrd="0" destOrd="0" presId="urn:microsoft.com/office/officeart/2008/layout/VerticalCurvedList"/>
    <dgm:cxn modelId="{FC8CE057-FB17-40A9-9D33-492342BD8919}" type="presParOf" srcId="{8187515C-A3CA-4ACC-B6AB-F4FFCF115786}" destId="{0C0B5F6D-183D-49EF-A1F8-B831ED495B01}" srcOrd="0" destOrd="0" presId="urn:microsoft.com/office/officeart/2008/layout/VerticalCurvedList"/>
    <dgm:cxn modelId="{E9172464-A022-4073-8A63-5B4D2B54FB08}" type="presParOf" srcId="{0C0B5F6D-183D-49EF-A1F8-B831ED495B01}" destId="{D70EF988-3207-4505-AED6-06F6DE00E485}" srcOrd="0" destOrd="0" presId="urn:microsoft.com/office/officeart/2008/layout/VerticalCurvedList"/>
    <dgm:cxn modelId="{0307CD13-0CCC-43AC-AB6E-55A4B0F4BE2A}" type="presParOf" srcId="{0C0B5F6D-183D-49EF-A1F8-B831ED495B01}" destId="{EF07A58B-AF39-44CB-95EE-C1583E4B68AF}" srcOrd="1" destOrd="0" presId="urn:microsoft.com/office/officeart/2008/layout/VerticalCurvedList"/>
    <dgm:cxn modelId="{996F2FDB-7C85-43C3-BABE-C74E3A55C822}" type="presParOf" srcId="{0C0B5F6D-183D-49EF-A1F8-B831ED495B01}" destId="{AFAD8A0F-F644-4FB2-87CB-5E7DBC65E10B}" srcOrd="2" destOrd="0" presId="urn:microsoft.com/office/officeart/2008/layout/VerticalCurvedList"/>
    <dgm:cxn modelId="{D8DE8150-5049-4B93-B66F-D38680F003CD}" type="presParOf" srcId="{0C0B5F6D-183D-49EF-A1F8-B831ED495B01}" destId="{2E51B0D3-98B6-4119-A1C1-47289C078211}" srcOrd="3" destOrd="0" presId="urn:microsoft.com/office/officeart/2008/layout/VerticalCurvedList"/>
    <dgm:cxn modelId="{E6CB5FC0-9D77-4792-8D50-99950DEDD25C}" type="presParOf" srcId="{8187515C-A3CA-4ACC-B6AB-F4FFCF115786}" destId="{710C8ED7-0257-4FB2-98DB-0EBF3873A3A0}" srcOrd="1" destOrd="0" presId="urn:microsoft.com/office/officeart/2008/layout/VerticalCurvedList"/>
    <dgm:cxn modelId="{995567B6-F46A-4DB4-9EB0-E7CC93826416}" type="presParOf" srcId="{8187515C-A3CA-4ACC-B6AB-F4FFCF115786}" destId="{D1E35745-1946-4F59-9417-94AF19C4165D}" srcOrd="2" destOrd="0" presId="urn:microsoft.com/office/officeart/2008/layout/VerticalCurvedList"/>
    <dgm:cxn modelId="{B2579ED9-AE84-44A4-9427-106A6B9FA627}" type="presParOf" srcId="{D1E35745-1946-4F59-9417-94AF19C4165D}" destId="{E870F540-5ED0-4FFD-AA16-28E449BABFD9}" srcOrd="0" destOrd="0" presId="urn:microsoft.com/office/officeart/2008/layout/VerticalCurvedList"/>
    <dgm:cxn modelId="{A507D8DA-89A5-4A31-B2A4-2900AC1F17EA}" type="presParOf" srcId="{8187515C-A3CA-4ACC-B6AB-F4FFCF115786}" destId="{D7E32B68-A1E8-4A83-B3F0-28747FC5341E}" srcOrd="3" destOrd="0" presId="urn:microsoft.com/office/officeart/2008/layout/VerticalCurvedList"/>
    <dgm:cxn modelId="{A9478836-0752-4DD9-8E7B-DD9D130ED403}" type="presParOf" srcId="{8187515C-A3CA-4ACC-B6AB-F4FFCF115786}" destId="{7B77B56A-778F-42BB-8600-18407EC2297F}" srcOrd="4" destOrd="0" presId="urn:microsoft.com/office/officeart/2008/layout/VerticalCurvedList"/>
    <dgm:cxn modelId="{D9589B4E-5DEB-40E9-B982-3922AC298794}" type="presParOf" srcId="{7B77B56A-778F-42BB-8600-18407EC2297F}" destId="{F7A3F787-D5CA-45E4-881C-5BB75B55C043}" srcOrd="0" destOrd="0" presId="urn:microsoft.com/office/officeart/2008/layout/VerticalCurvedList"/>
    <dgm:cxn modelId="{FF464BD7-A0BC-4061-9E94-D14D5F73221D}" type="presParOf" srcId="{8187515C-A3CA-4ACC-B6AB-F4FFCF115786}" destId="{BDBAF727-0659-49FC-A5D5-78B16D3527F3}" srcOrd="5" destOrd="0" presId="urn:microsoft.com/office/officeart/2008/layout/VerticalCurvedList"/>
    <dgm:cxn modelId="{D985CA7A-113F-48BD-8A3D-7729FED443AD}" type="presParOf" srcId="{8187515C-A3CA-4ACC-B6AB-F4FFCF115786}" destId="{80BBEAC8-61D1-4034-8EB1-3AE7044FAB70}" srcOrd="6" destOrd="0" presId="urn:microsoft.com/office/officeart/2008/layout/VerticalCurvedList"/>
    <dgm:cxn modelId="{6A3C4D15-20D4-468E-AD54-A1D925F4CC13}" type="presParOf" srcId="{80BBEAC8-61D1-4034-8EB1-3AE7044FAB70}" destId="{F96CC47C-8721-4F8A-A311-B2D743771C54}" srcOrd="0" destOrd="0" presId="urn:microsoft.com/office/officeart/2008/layout/VerticalCurvedList"/>
    <dgm:cxn modelId="{12AEA97D-7A1C-43C5-BDB6-43029FE64A3E}" type="presParOf" srcId="{8187515C-A3CA-4ACC-B6AB-F4FFCF115786}" destId="{B48EE8AD-7D7B-422A-A250-B940D2BB38DE}" srcOrd="7" destOrd="0" presId="urn:microsoft.com/office/officeart/2008/layout/VerticalCurvedList"/>
    <dgm:cxn modelId="{617C8794-E647-4548-9472-8973228C3E88}" type="presParOf" srcId="{8187515C-A3CA-4ACC-B6AB-F4FFCF115786}" destId="{498CEB22-7C42-4893-A635-852B7B3725A2}" srcOrd="8" destOrd="0" presId="urn:microsoft.com/office/officeart/2008/layout/VerticalCurvedList"/>
    <dgm:cxn modelId="{537C6C90-D204-41D7-B030-0633AD3FDD12}" type="presParOf" srcId="{498CEB22-7C42-4893-A635-852B7B3725A2}" destId="{F399077F-103C-4A30-B5FD-9E98231CB0E2}" srcOrd="0" destOrd="0" presId="urn:microsoft.com/office/officeart/2008/layout/VerticalCurvedList"/>
    <dgm:cxn modelId="{FB4CC2E8-EADA-49ED-83F8-0386993A8000}" type="presParOf" srcId="{8187515C-A3CA-4ACC-B6AB-F4FFCF115786}" destId="{38BAE275-FE3A-4B71-B0AF-FA50BF4993C4}" srcOrd="9" destOrd="0" presId="urn:microsoft.com/office/officeart/2008/layout/VerticalCurvedList"/>
    <dgm:cxn modelId="{DDBAF2CB-5774-4E07-9836-69A0C7E1DD3E}" type="presParOf" srcId="{8187515C-A3CA-4ACC-B6AB-F4FFCF115786}" destId="{6980AF53-8DE3-464A-A87A-5928D5B2ABDF}" srcOrd="10" destOrd="0" presId="urn:microsoft.com/office/officeart/2008/layout/VerticalCurvedList"/>
    <dgm:cxn modelId="{CB7EF4BA-69AD-402B-A03B-8C362F5AAFD1}" type="presParOf" srcId="{6980AF53-8DE3-464A-A87A-5928D5B2ABDF}" destId="{86A6A92C-4715-4000-B326-7293163A68F8}" srcOrd="0" destOrd="0" presId="urn:microsoft.com/office/officeart/2008/layout/VerticalCurvedList"/>
    <dgm:cxn modelId="{48622DD5-E220-4D5B-A158-57627B26B0B1}" type="presParOf" srcId="{8187515C-A3CA-4ACC-B6AB-F4FFCF115786}" destId="{6D9E1668-C48F-4A73-9A7E-ED36109E6208}" srcOrd="11" destOrd="0" presId="urn:microsoft.com/office/officeart/2008/layout/VerticalCurvedList"/>
    <dgm:cxn modelId="{487B3FFB-1FD3-41EC-A39E-8037C96D3491}" type="presParOf" srcId="{8187515C-A3CA-4ACC-B6AB-F4FFCF115786}" destId="{7CF32E08-7C5D-4877-93D1-20474D4DF303}" srcOrd="12" destOrd="0" presId="urn:microsoft.com/office/officeart/2008/layout/VerticalCurvedList"/>
    <dgm:cxn modelId="{B68FB233-592D-4348-A9FB-BEA3E2340538}" type="presParOf" srcId="{7CF32E08-7C5D-4877-93D1-20474D4DF303}" destId="{1445A092-9461-4E89-98AB-D4A97A222677}"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1B04B23-D0A7-4217-9CAD-EDD1845613E3}" type="doc">
      <dgm:prSet loTypeId="urn:microsoft.com/office/officeart/2005/8/layout/vList5" loCatId="list" qsTypeId="urn:microsoft.com/office/officeart/2005/8/quickstyle/simple1#28" qsCatId="simple" csTypeId="urn:microsoft.com/office/officeart/2005/8/colors/accent1_2#40" csCatId="accent1" phldr="1"/>
      <dgm:spPr/>
      <dgm:t>
        <a:bodyPr/>
        <a:lstStyle/>
        <a:p>
          <a:endParaRPr lang="en-US"/>
        </a:p>
      </dgm:t>
    </dgm:pt>
    <dgm:pt modelId="{CC88124B-2E14-4B84-9428-FF46490B5CE6}">
      <dgm:prSet phldrT="[Text]" phldr="0" custT="1"/>
      <dgm:spPr/>
      <dgm:t>
        <a:bodyPr/>
        <a:lstStyle/>
        <a:p>
          <a:r>
            <a:rPr lang="en-US" sz="3600" dirty="0"/>
            <a:t>ERCOT</a:t>
          </a:r>
        </a:p>
        <a:p>
          <a:r>
            <a:rPr lang="en-US" sz="1800" dirty="0"/>
            <a:t>16 TAC </a:t>
          </a:r>
          <a:r>
            <a:rPr lang="en-US" sz="1800" dirty="0">
              <a:latin typeface="Arial" panose="020B0604020202020204" pitchFamily="34" charset="0"/>
              <a:cs typeface="Arial" panose="020B0604020202020204" pitchFamily="34" charset="0"/>
            </a:rPr>
            <a:t>§</a:t>
          </a:r>
          <a:r>
            <a:rPr lang="en-US" sz="1800" dirty="0"/>
            <a:t> 25.503(j)</a:t>
          </a:r>
        </a:p>
      </dgm:t>
    </dgm:pt>
    <dgm:pt modelId="{AC9DCA85-0B95-439C-9BD9-EDF4E832D3A7}" type="parTrans" cxnId="{3CCA9521-634C-4346-9EA7-E00785D2C223}">
      <dgm:prSet/>
      <dgm:spPr/>
      <dgm:t>
        <a:bodyPr/>
        <a:lstStyle/>
        <a:p>
          <a:endParaRPr lang="en-US"/>
        </a:p>
      </dgm:t>
    </dgm:pt>
    <dgm:pt modelId="{5943B8AC-4F4C-4046-A2ED-2AE2C61CFE8D}" type="sibTrans" cxnId="{3CCA9521-634C-4346-9EA7-E00785D2C223}">
      <dgm:prSet/>
      <dgm:spPr/>
      <dgm:t>
        <a:bodyPr/>
        <a:lstStyle/>
        <a:p>
          <a:endParaRPr lang="en-US"/>
        </a:p>
      </dgm:t>
    </dgm:pt>
    <dgm:pt modelId="{E45E6367-E38E-410F-9523-D66F7BE44A3E}">
      <dgm:prSet phldrT="[Text]" phldr="0" custT="1"/>
      <dgm:spPr/>
      <dgm:t>
        <a:bodyPr/>
        <a:lstStyle/>
        <a:p>
          <a:pPr marL="0">
            <a:lnSpc>
              <a:spcPct val="100000"/>
            </a:lnSpc>
            <a:spcAft>
              <a:spcPts val="0"/>
            </a:spcAft>
            <a:buFont typeface="Arial" panose="020B0604020202020204" pitchFamily="34" charset="0"/>
            <a:buNone/>
          </a:pPr>
          <a:r>
            <a:rPr lang="en-US" sz="1800" dirty="0"/>
            <a:t>Monitors material occurrences of non-compliance with the ERCOT procedures (i.e., that have potential to impede ERCOT operations or represent risk to system reliability)</a:t>
          </a:r>
        </a:p>
      </dgm:t>
    </dgm:pt>
    <dgm:pt modelId="{FE5AD6AE-6E6E-4971-A653-861F64369793}" type="parTrans" cxnId="{A0A3A965-A3D3-437F-A461-0B6DFC5CB0B8}">
      <dgm:prSet/>
      <dgm:spPr/>
      <dgm:t>
        <a:bodyPr/>
        <a:lstStyle/>
        <a:p>
          <a:endParaRPr lang="en-US"/>
        </a:p>
      </dgm:t>
    </dgm:pt>
    <dgm:pt modelId="{AEC6ACE2-7F00-497E-B9A4-7F32A263EA3F}" type="sibTrans" cxnId="{A0A3A965-A3D3-437F-A461-0B6DFC5CB0B8}">
      <dgm:prSet/>
      <dgm:spPr/>
      <dgm:t>
        <a:bodyPr/>
        <a:lstStyle/>
        <a:p>
          <a:endParaRPr lang="en-US"/>
        </a:p>
      </dgm:t>
    </dgm:pt>
    <dgm:pt modelId="{E4D4B2E8-DE27-4B3A-B453-B93265229149}">
      <dgm:prSet phldrT="[Text]" phldr="0" custT="1"/>
      <dgm:spPr/>
      <dgm:t>
        <a:bodyPr/>
        <a:lstStyle/>
        <a:p>
          <a:r>
            <a:rPr lang="en-US" sz="3500" dirty="0"/>
            <a:t>Reliability Monitor</a:t>
          </a:r>
        </a:p>
        <a:p>
          <a:r>
            <a:rPr lang="en-US" sz="1800" dirty="0"/>
            <a:t>16 TAC </a:t>
          </a:r>
          <a:r>
            <a:rPr lang="en-US" sz="1800" dirty="0">
              <a:latin typeface="Arial" panose="020B0604020202020204" pitchFamily="34" charset="0"/>
              <a:cs typeface="Arial" panose="020B0604020202020204" pitchFamily="34" charset="0"/>
            </a:rPr>
            <a:t>§</a:t>
          </a:r>
          <a:r>
            <a:rPr lang="en-US" sz="1800" dirty="0"/>
            <a:t> 25.503(k)</a:t>
          </a:r>
        </a:p>
      </dgm:t>
    </dgm:pt>
    <dgm:pt modelId="{C49DC1E6-1423-4EF0-BF54-561E8402C2E7}" type="parTrans" cxnId="{05BFDA3B-4655-435A-B4E2-31849E99123F}">
      <dgm:prSet/>
      <dgm:spPr/>
      <dgm:t>
        <a:bodyPr/>
        <a:lstStyle/>
        <a:p>
          <a:endParaRPr lang="en-US"/>
        </a:p>
      </dgm:t>
    </dgm:pt>
    <dgm:pt modelId="{527D377D-CB68-4C18-A19A-4A18C8300296}" type="sibTrans" cxnId="{05BFDA3B-4655-435A-B4E2-31849E99123F}">
      <dgm:prSet/>
      <dgm:spPr/>
      <dgm:t>
        <a:bodyPr/>
        <a:lstStyle/>
        <a:p>
          <a:endParaRPr lang="en-US"/>
        </a:p>
      </dgm:t>
    </dgm:pt>
    <dgm:pt modelId="{438C4C7F-784D-427F-8B3D-F83FA68D9907}">
      <dgm:prSet phldrT="[Text]" phldr="0" custT="1"/>
      <dgm:spPr/>
      <dgm:t>
        <a:bodyPr/>
        <a:lstStyle/>
        <a:p>
          <a:pPr marL="0">
            <a:lnSpc>
              <a:spcPct val="100000"/>
            </a:lnSpc>
            <a:spcAft>
              <a:spcPts val="0"/>
            </a:spcAft>
            <a:buNone/>
          </a:pPr>
          <a:r>
            <a:rPr lang="en-US" sz="1800" dirty="0"/>
            <a:t>Evaluates performance by ERCOT and/or Market Participants against compliance metrics, reports on performance, and supports Commission enforcement activities</a:t>
          </a:r>
        </a:p>
      </dgm:t>
    </dgm:pt>
    <dgm:pt modelId="{F466EF97-7D4B-4480-A0E2-587A23BF4A0D}" type="parTrans" cxnId="{4F2D4037-E7E6-4965-B64B-D9580BCF4B4B}">
      <dgm:prSet/>
      <dgm:spPr/>
      <dgm:t>
        <a:bodyPr/>
        <a:lstStyle/>
        <a:p>
          <a:endParaRPr lang="en-US"/>
        </a:p>
      </dgm:t>
    </dgm:pt>
    <dgm:pt modelId="{83FC16AE-50A8-4F58-946B-85848405468B}" type="sibTrans" cxnId="{4F2D4037-E7E6-4965-B64B-D9580BCF4B4B}">
      <dgm:prSet/>
      <dgm:spPr/>
      <dgm:t>
        <a:bodyPr/>
        <a:lstStyle/>
        <a:p>
          <a:endParaRPr lang="en-US"/>
        </a:p>
      </dgm:t>
    </dgm:pt>
    <dgm:pt modelId="{2A58E0A5-91BC-4B0F-BEEB-E3950852B940}" type="pres">
      <dgm:prSet presAssocID="{B1B04B23-D0A7-4217-9CAD-EDD1845613E3}" presName="Name0" presStyleCnt="0">
        <dgm:presLayoutVars>
          <dgm:dir/>
          <dgm:animLvl val="lvl"/>
          <dgm:resizeHandles val="exact"/>
        </dgm:presLayoutVars>
      </dgm:prSet>
      <dgm:spPr/>
    </dgm:pt>
    <dgm:pt modelId="{A50AA380-40AD-4819-B8EC-0BF7EAC6C3A1}" type="pres">
      <dgm:prSet presAssocID="{CC88124B-2E14-4B84-9428-FF46490B5CE6}" presName="linNode" presStyleCnt="0"/>
      <dgm:spPr/>
    </dgm:pt>
    <dgm:pt modelId="{42D0DE39-8016-4C83-A327-8B5E50459559}" type="pres">
      <dgm:prSet presAssocID="{CC88124B-2E14-4B84-9428-FF46490B5CE6}" presName="parentText" presStyleLbl="node1" presStyleIdx="0" presStyleCnt="2">
        <dgm:presLayoutVars>
          <dgm:chMax val="1"/>
          <dgm:bulletEnabled val="1"/>
        </dgm:presLayoutVars>
      </dgm:prSet>
      <dgm:spPr/>
    </dgm:pt>
    <dgm:pt modelId="{332AA052-D969-4864-A6B9-5A64DB0016DE}" type="pres">
      <dgm:prSet presAssocID="{CC88124B-2E14-4B84-9428-FF46490B5CE6}" presName="descendantText" presStyleLbl="alignAccFollowNode1" presStyleIdx="0" presStyleCnt="2" custLinFactNeighborX="-798">
        <dgm:presLayoutVars>
          <dgm:bulletEnabled val="1"/>
        </dgm:presLayoutVars>
      </dgm:prSet>
      <dgm:spPr/>
    </dgm:pt>
    <dgm:pt modelId="{99CAECC0-F0A7-4B45-9E85-F89D9144779F}" type="pres">
      <dgm:prSet presAssocID="{5943B8AC-4F4C-4046-A2ED-2AE2C61CFE8D}" presName="sp" presStyleCnt="0"/>
      <dgm:spPr/>
    </dgm:pt>
    <dgm:pt modelId="{51F6893D-4B39-4F63-8184-35217F7428C0}" type="pres">
      <dgm:prSet presAssocID="{E4D4B2E8-DE27-4B3A-B453-B93265229149}" presName="linNode" presStyleCnt="0"/>
      <dgm:spPr/>
    </dgm:pt>
    <dgm:pt modelId="{E3CCEE0C-44FC-4DAA-BA6F-59A8606A4F94}" type="pres">
      <dgm:prSet presAssocID="{E4D4B2E8-DE27-4B3A-B453-B93265229149}" presName="parentText" presStyleLbl="node1" presStyleIdx="1" presStyleCnt="2">
        <dgm:presLayoutVars>
          <dgm:chMax val="1"/>
          <dgm:bulletEnabled val="1"/>
        </dgm:presLayoutVars>
      </dgm:prSet>
      <dgm:spPr/>
    </dgm:pt>
    <dgm:pt modelId="{064BC0C9-4E54-44F6-82A9-A9D06AAA3B54}" type="pres">
      <dgm:prSet presAssocID="{E4D4B2E8-DE27-4B3A-B453-B93265229149}" presName="descendantText" presStyleLbl="alignAccFollowNode1" presStyleIdx="1" presStyleCnt="2">
        <dgm:presLayoutVars>
          <dgm:bulletEnabled val="1"/>
        </dgm:presLayoutVars>
      </dgm:prSet>
      <dgm:spPr/>
    </dgm:pt>
  </dgm:ptLst>
  <dgm:cxnLst>
    <dgm:cxn modelId="{C4F15E12-FEA6-4A9F-A733-7967A7AC165C}" type="presOf" srcId="{B1B04B23-D0A7-4217-9CAD-EDD1845613E3}" destId="{2A58E0A5-91BC-4B0F-BEEB-E3950852B940}" srcOrd="0" destOrd="0" presId="urn:microsoft.com/office/officeart/2005/8/layout/vList5"/>
    <dgm:cxn modelId="{3CCA9521-634C-4346-9EA7-E00785D2C223}" srcId="{B1B04B23-D0A7-4217-9CAD-EDD1845613E3}" destId="{CC88124B-2E14-4B84-9428-FF46490B5CE6}" srcOrd="0" destOrd="0" parTransId="{AC9DCA85-0B95-439C-9BD9-EDF4E832D3A7}" sibTransId="{5943B8AC-4F4C-4046-A2ED-2AE2C61CFE8D}"/>
    <dgm:cxn modelId="{4F2D4037-E7E6-4965-B64B-D9580BCF4B4B}" srcId="{E4D4B2E8-DE27-4B3A-B453-B93265229149}" destId="{438C4C7F-784D-427F-8B3D-F83FA68D9907}" srcOrd="0" destOrd="0" parTransId="{F466EF97-7D4B-4480-A0E2-587A23BF4A0D}" sibTransId="{83FC16AE-50A8-4F58-946B-85848405468B}"/>
    <dgm:cxn modelId="{05BFDA3B-4655-435A-B4E2-31849E99123F}" srcId="{B1B04B23-D0A7-4217-9CAD-EDD1845613E3}" destId="{E4D4B2E8-DE27-4B3A-B453-B93265229149}" srcOrd="1" destOrd="0" parTransId="{C49DC1E6-1423-4EF0-BF54-561E8402C2E7}" sibTransId="{527D377D-CB68-4C18-A19A-4A18C8300296}"/>
    <dgm:cxn modelId="{ABDEAB44-A1C1-4F94-8D2A-BAD6E655949E}" type="presOf" srcId="{438C4C7F-784D-427F-8B3D-F83FA68D9907}" destId="{064BC0C9-4E54-44F6-82A9-A9D06AAA3B54}" srcOrd="0" destOrd="0" presId="urn:microsoft.com/office/officeart/2005/8/layout/vList5"/>
    <dgm:cxn modelId="{A0A3A965-A3D3-437F-A461-0B6DFC5CB0B8}" srcId="{CC88124B-2E14-4B84-9428-FF46490B5CE6}" destId="{E45E6367-E38E-410F-9523-D66F7BE44A3E}" srcOrd="0" destOrd="0" parTransId="{FE5AD6AE-6E6E-4971-A653-861F64369793}" sibTransId="{AEC6ACE2-7F00-497E-B9A4-7F32A263EA3F}"/>
    <dgm:cxn modelId="{3844A57F-656E-4862-A809-16EA6B92480A}" type="presOf" srcId="{E45E6367-E38E-410F-9523-D66F7BE44A3E}" destId="{332AA052-D969-4864-A6B9-5A64DB0016DE}" srcOrd="0" destOrd="0" presId="urn:microsoft.com/office/officeart/2005/8/layout/vList5"/>
    <dgm:cxn modelId="{EE576582-EB02-48D0-AA31-59FB359284F2}" type="presOf" srcId="{CC88124B-2E14-4B84-9428-FF46490B5CE6}" destId="{42D0DE39-8016-4C83-A327-8B5E50459559}" srcOrd="0" destOrd="0" presId="urn:microsoft.com/office/officeart/2005/8/layout/vList5"/>
    <dgm:cxn modelId="{E05E03AF-E621-4B42-B5A5-8C23C1553AA5}" type="presOf" srcId="{E4D4B2E8-DE27-4B3A-B453-B93265229149}" destId="{E3CCEE0C-44FC-4DAA-BA6F-59A8606A4F94}" srcOrd="0" destOrd="0" presId="urn:microsoft.com/office/officeart/2005/8/layout/vList5"/>
    <dgm:cxn modelId="{D1ECF1A7-C595-4D61-876D-44D6D6DF3C17}" type="presParOf" srcId="{2A58E0A5-91BC-4B0F-BEEB-E3950852B940}" destId="{A50AA380-40AD-4819-B8EC-0BF7EAC6C3A1}" srcOrd="0" destOrd="0" presId="urn:microsoft.com/office/officeart/2005/8/layout/vList5"/>
    <dgm:cxn modelId="{246E7BC9-F5DD-4918-AF55-99AE688F89BE}" type="presParOf" srcId="{A50AA380-40AD-4819-B8EC-0BF7EAC6C3A1}" destId="{42D0DE39-8016-4C83-A327-8B5E50459559}" srcOrd="0" destOrd="0" presId="urn:microsoft.com/office/officeart/2005/8/layout/vList5"/>
    <dgm:cxn modelId="{7E315384-36E5-416C-98A4-5EDB4D65AA7D}" type="presParOf" srcId="{A50AA380-40AD-4819-B8EC-0BF7EAC6C3A1}" destId="{332AA052-D969-4864-A6B9-5A64DB0016DE}" srcOrd="1" destOrd="0" presId="urn:microsoft.com/office/officeart/2005/8/layout/vList5"/>
    <dgm:cxn modelId="{B3D169C3-806A-4730-88A4-90466ECA3A2A}" type="presParOf" srcId="{2A58E0A5-91BC-4B0F-BEEB-E3950852B940}" destId="{99CAECC0-F0A7-4B45-9E85-F89D9144779F}" srcOrd="1" destOrd="0" presId="urn:microsoft.com/office/officeart/2005/8/layout/vList5"/>
    <dgm:cxn modelId="{8D90C4F4-07A9-4256-AE33-4C96E3D8B6A9}" type="presParOf" srcId="{2A58E0A5-91BC-4B0F-BEEB-E3950852B940}" destId="{51F6893D-4B39-4F63-8184-35217F7428C0}" srcOrd="2" destOrd="0" presId="urn:microsoft.com/office/officeart/2005/8/layout/vList5"/>
    <dgm:cxn modelId="{79D882EC-860D-48D5-B56F-6897FC11D922}" type="presParOf" srcId="{51F6893D-4B39-4F63-8184-35217F7428C0}" destId="{E3CCEE0C-44FC-4DAA-BA6F-59A8606A4F94}" srcOrd="0" destOrd="0" presId="urn:microsoft.com/office/officeart/2005/8/layout/vList5"/>
    <dgm:cxn modelId="{6D01CFE9-3561-42D7-AE98-9F3CA90261B3}" type="presParOf" srcId="{51F6893D-4B39-4F63-8184-35217F7428C0}" destId="{064BC0C9-4E54-44F6-82A9-A9D06AAA3B5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7C57029-5B67-4E8C-BD0E-BB12F16AE443}" type="doc">
      <dgm:prSet loTypeId="urn:microsoft.com/office/officeart/2008/layout/VerticalCurvedList" loCatId="list" qsTypeId="urn:microsoft.com/office/officeart/2005/8/quickstyle/simple1#29" qsCatId="simple" csTypeId="urn:microsoft.com/office/officeart/2005/8/colors/accent1_2#41" csCatId="accent1" phldr="1"/>
      <dgm:spPr/>
      <dgm:t>
        <a:bodyPr/>
        <a:lstStyle/>
        <a:p>
          <a:endParaRPr lang="en-US"/>
        </a:p>
      </dgm:t>
    </dgm:pt>
    <dgm:pt modelId="{BC8DEC22-2FAC-4966-80AB-846340E82FC5}">
      <dgm:prSet phldrT="[Text]" custT="1"/>
      <dgm:spPr>
        <a:solidFill>
          <a:schemeClr val="tx2"/>
        </a:solidFill>
      </dgm:spPr>
      <dgm:t>
        <a:bodyPr/>
        <a:lstStyle/>
        <a:p>
          <a:r>
            <a:rPr lang="en-US" sz="2100" b="0" dirty="0"/>
            <a:t>Distinction between ERCOT and ERM</a:t>
          </a:r>
        </a:p>
      </dgm:t>
    </dgm:pt>
    <dgm:pt modelId="{064B510B-2540-440D-AF71-0B7EB2588C1F}" type="parTrans" cxnId="{B808EAAE-6A19-4671-AA3D-2960CE253A76}">
      <dgm:prSet/>
      <dgm:spPr/>
      <dgm:t>
        <a:bodyPr/>
        <a:lstStyle/>
        <a:p>
          <a:endParaRPr lang="en-US"/>
        </a:p>
      </dgm:t>
    </dgm:pt>
    <dgm:pt modelId="{755A4E97-9548-44AD-8C68-3D933DE933B6}" type="sibTrans" cxnId="{B808EAAE-6A19-4671-AA3D-2960CE253A76}">
      <dgm:prSet/>
      <dgm:spPr/>
      <dgm:t>
        <a:bodyPr/>
        <a:lstStyle/>
        <a:p>
          <a:endParaRPr lang="en-US"/>
        </a:p>
      </dgm:t>
    </dgm:pt>
    <dgm:pt modelId="{07B4EA99-7E09-466B-B022-63F39AD6734B}">
      <dgm:prSet phldrT="[Text]" custT="1"/>
      <dgm:spPr>
        <a:solidFill>
          <a:schemeClr val="tx2"/>
        </a:solidFill>
      </dgm:spPr>
      <dgm:t>
        <a:bodyPr/>
        <a:lstStyle/>
        <a:p>
          <a:r>
            <a:rPr lang="en-US" sz="2100" dirty="0"/>
            <a:t>Market Participant Obligations</a:t>
          </a:r>
        </a:p>
      </dgm:t>
    </dgm:pt>
    <dgm:pt modelId="{AA0E1B8F-DECE-4D23-B95C-E556EB8B6DF5}" type="parTrans" cxnId="{80867F77-2A07-4E63-BDB8-EB6FFD223456}">
      <dgm:prSet/>
      <dgm:spPr/>
      <dgm:t>
        <a:bodyPr/>
        <a:lstStyle/>
        <a:p>
          <a:endParaRPr lang="en-US"/>
        </a:p>
      </dgm:t>
    </dgm:pt>
    <dgm:pt modelId="{713D80F5-3D30-460C-828D-66D0A35332CD}" type="sibTrans" cxnId="{80867F77-2A07-4E63-BDB8-EB6FFD223456}">
      <dgm:prSet/>
      <dgm:spPr/>
      <dgm:t>
        <a:bodyPr/>
        <a:lstStyle/>
        <a:p>
          <a:endParaRPr lang="en-US"/>
        </a:p>
      </dgm:t>
    </dgm:pt>
    <dgm:pt modelId="{C503B44A-3C2F-4C06-96C9-CD4B157D97B3}">
      <dgm:prSet custT="1"/>
      <dgm:spPr>
        <a:solidFill>
          <a:schemeClr val="tx2"/>
        </a:solidFill>
      </dgm:spPr>
      <dgm:t>
        <a:bodyPr/>
        <a:lstStyle/>
        <a:p>
          <a:r>
            <a:rPr lang="en-US" sz="2100" dirty="0"/>
            <a:t>ERM Process</a:t>
          </a:r>
        </a:p>
      </dgm:t>
    </dgm:pt>
    <dgm:pt modelId="{B3835663-DB86-4DDD-8541-E43468B8B4BC}" type="parTrans" cxnId="{D7E8E1BF-2A20-4BCD-A7DF-439791D5BCD1}">
      <dgm:prSet/>
      <dgm:spPr/>
      <dgm:t>
        <a:bodyPr/>
        <a:lstStyle/>
        <a:p>
          <a:endParaRPr lang="en-US"/>
        </a:p>
      </dgm:t>
    </dgm:pt>
    <dgm:pt modelId="{5649FAE4-F240-4464-828A-AF6B56929E3D}" type="sibTrans" cxnId="{D7E8E1BF-2A20-4BCD-A7DF-439791D5BCD1}">
      <dgm:prSet/>
      <dgm:spPr/>
      <dgm:t>
        <a:bodyPr/>
        <a:lstStyle/>
        <a:p>
          <a:endParaRPr lang="en-US"/>
        </a:p>
      </dgm:t>
    </dgm:pt>
    <dgm:pt modelId="{128B2766-0A13-44A8-B108-8A84A1DEC8EE}">
      <dgm:prSet/>
      <dgm:spPr>
        <a:solidFill>
          <a:schemeClr val="accent1">
            <a:lumMod val="90000"/>
            <a:lumOff val="10000"/>
          </a:schemeClr>
        </a:solidFill>
      </dgm:spPr>
      <dgm:t>
        <a:bodyPr/>
        <a:lstStyle/>
        <a:p>
          <a:r>
            <a:rPr lang="en-US" b="1" dirty="0"/>
            <a:t>ERM Responsibilities</a:t>
          </a:r>
        </a:p>
      </dgm:t>
    </dgm:pt>
    <dgm:pt modelId="{3D12AC57-39D0-4DA9-B12B-E9AF7905CB82}" type="parTrans" cxnId="{AC6795C3-BBBB-4FA3-B7F0-0A7D125E4ECB}">
      <dgm:prSet/>
      <dgm:spPr/>
      <dgm:t>
        <a:bodyPr/>
        <a:lstStyle/>
        <a:p>
          <a:endParaRPr lang="en-US"/>
        </a:p>
      </dgm:t>
    </dgm:pt>
    <dgm:pt modelId="{161B1BCA-EE2B-44B9-9E34-41B247CD75A7}" type="sibTrans" cxnId="{AC6795C3-BBBB-4FA3-B7F0-0A7D125E4ECB}">
      <dgm:prSet/>
      <dgm:spPr/>
      <dgm:t>
        <a:bodyPr/>
        <a:lstStyle/>
        <a:p>
          <a:endParaRPr lang="en-US"/>
        </a:p>
      </dgm:t>
    </dgm:pt>
    <dgm:pt modelId="{6A84C804-F07F-485D-9508-45CDA5C5E98B}">
      <dgm:prSet phldrT="[Text]" phldr="0" custT="1"/>
      <dgm:spPr>
        <a:solidFill>
          <a:schemeClr val="tx2"/>
        </a:solidFill>
      </dgm:spPr>
      <dgm:t>
        <a:bodyPr/>
        <a:lstStyle/>
        <a:p>
          <a:r>
            <a:rPr lang="en-US" sz="2100" dirty="0"/>
            <a:t>Background</a:t>
          </a:r>
        </a:p>
      </dgm:t>
    </dgm:pt>
    <dgm:pt modelId="{E5C0D6CC-28F8-4ACA-8C96-A8A50EA4DE06}" type="parTrans" cxnId="{2BF54373-D746-4C60-89F0-08CFF4CB939E}">
      <dgm:prSet/>
      <dgm:spPr/>
      <dgm:t>
        <a:bodyPr/>
        <a:lstStyle/>
        <a:p>
          <a:endParaRPr lang="en-US"/>
        </a:p>
      </dgm:t>
    </dgm:pt>
    <dgm:pt modelId="{9BF93CFC-4773-4654-AF5D-2740550596BF}" type="sibTrans" cxnId="{2BF54373-D746-4C60-89F0-08CFF4CB939E}">
      <dgm:prSet/>
      <dgm:spPr/>
      <dgm:t>
        <a:bodyPr/>
        <a:lstStyle/>
        <a:p>
          <a:endParaRPr lang="en-US"/>
        </a:p>
      </dgm:t>
    </dgm:pt>
    <dgm:pt modelId="{C7EC3021-025A-4A0F-A034-35B7C1D928FE}">
      <dgm:prSet/>
      <dgm:spPr>
        <a:solidFill>
          <a:schemeClr val="tx2"/>
        </a:solidFill>
      </dgm:spPr>
      <dgm:t>
        <a:bodyPr/>
        <a:lstStyle/>
        <a:p>
          <a:r>
            <a:rPr lang="en-US" dirty="0"/>
            <a:t>More Information</a:t>
          </a:r>
        </a:p>
      </dgm:t>
    </dgm:pt>
    <dgm:pt modelId="{13D10AD2-F092-40EF-8A7D-A9A5D1D3C956}" type="parTrans" cxnId="{93D1F877-0244-46BA-A77E-E7CD3305F240}">
      <dgm:prSet/>
      <dgm:spPr/>
      <dgm:t>
        <a:bodyPr/>
        <a:lstStyle/>
        <a:p>
          <a:endParaRPr lang="en-US"/>
        </a:p>
      </dgm:t>
    </dgm:pt>
    <dgm:pt modelId="{923BA87D-92C5-438B-9EE4-62FAB89A541A}" type="sibTrans" cxnId="{93D1F877-0244-46BA-A77E-E7CD3305F240}">
      <dgm:prSet/>
      <dgm:spPr/>
      <dgm:t>
        <a:bodyPr/>
        <a:lstStyle/>
        <a:p>
          <a:endParaRPr lang="en-US"/>
        </a:p>
      </dgm:t>
    </dgm:pt>
    <dgm:pt modelId="{026D13C0-3165-4C33-B966-8849B6D979FB}" type="pres">
      <dgm:prSet presAssocID="{D7C57029-5B67-4E8C-BD0E-BB12F16AE443}" presName="Name0" presStyleCnt="0">
        <dgm:presLayoutVars>
          <dgm:chMax val="7"/>
          <dgm:chPref val="7"/>
          <dgm:dir/>
        </dgm:presLayoutVars>
      </dgm:prSet>
      <dgm:spPr/>
    </dgm:pt>
    <dgm:pt modelId="{8187515C-A3CA-4ACC-B6AB-F4FFCF115786}" type="pres">
      <dgm:prSet presAssocID="{D7C57029-5B67-4E8C-BD0E-BB12F16AE443}" presName="Name1" presStyleCnt="0"/>
      <dgm:spPr/>
    </dgm:pt>
    <dgm:pt modelId="{0C0B5F6D-183D-49EF-A1F8-B831ED495B01}" type="pres">
      <dgm:prSet presAssocID="{D7C57029-5B67-4E8C-BD0E-BB12F16AE443}" presName="cycle" presStyleCnt="0"/>
      <dgm:spPr/>
    </dgm:pt>
    <dgm:pt modelId="{D70EF988-3207-4505-AED6-06F6DE00E485}" type="pres">
      <dgm:prSet presAssocID="{D7C57029-5B67-4E8C-BD0E-BB12F16AE443}" presName="srcNode" presStyleLbl="node1" presStyleIdx="0" presStyleCnt="6"/>
      <dgm:spPr/>
    </dgm:pt>
    <dgm:pt modelId="{EF07A58B-AF39-44CB-95EE-C1583E4B68AF}" type="pres">
      <dgm:prSet presAssocID="{D7C57029-5B67-4E8C-BD0E-BB12F16AE443}" presName="conn" presStyleLbl="parChTrans1D2" presStyleIdx="0" presStyleCnt="1"/>
      <dgm:spPr/>
    </dgm:pt>
    <dgm:pt modelId="{AFAD8A0F-F644-4FB2-87CB-5E7DBC65E10B}" type="pres">
      <dgm:prSet presAssocID="{D7C57029-5B67-4E8C-BD0E-BB12F16AE443}" presName="extraNode" presStyleLbl="node1" presStyleIdx="0" presStyleCnt="6"/>
      <dgm:spPr/>
    </dgm:pt>
    <dgm:pt modelId="{2E51B0D3-98B6-4119-A1C1-47289C078211}" type="pres">
      <dgm:prSet presAssocID="{D7C57029-5B67-4E8C-BD0E-BB12F16AE443}" presName="dstNode" presStyleLbl="node1" presStyleIdx="0" presStyleCnt="6"/>
      <dgm:spPr/>
    </dgm:pt>
    <dgm:pt modelId="{710C8ED7-0257-4FB2-98DB-0EBF3873A3A0}" type="pres">
      <dgm:prSet presAssocID="{6A84C804-F07F-485D-9508-45CDA5C5E98B}" presName="text_1" presStyleLbl="node1" presStyleIdx="0" presStyleCnt="6">
        <dgm:presLayoutVars>
          <dgm:bulletEnabled val="1"/>
        </dgm:presLayoutVars>
      </dgm:prSet>
      <dgm:spPr/>
    </dgm:pt>
    <dgm:pt modelId="{D1E35745-1946-4F59-9417-94AF19C4165D}" type="pres">
      <dgm:prSet presAssocID="{6A84C804-F07F-485D-9508-45CDA5C5E98B}" presName="accent_1" presStyleCnt="0"/>
      <dgm:spPr/>
    </dgm:pt>
    <dgm:pt modelId="{E870F540-5ED0-4FFD-AA16-28E449BABFD9}" type="pres">
      <dgm:prSet presAssocID="{6A84C804-F07F-485D-9508-45CDA5C5E98B}" presName="accentRepeatNode" presStyleLbl="solidFgAcc1" presStyleIdx="0" presStyleCnt="6"/>
      <dgm:spPr/>
    </dgm:pt>
    <dgm:pt modelId="{D7E32B68-A1E8-4A83-B3F0-28747FC5341E}" type="pres">
      <dgm:prSet presAssocID="{07B4EA99-7E09-466B-B022-63F39AD6734B}" presName="text_2" presStyleLbl="node1" presStyleIdx="1" presStyleCnt="6">
        <dgm:presLayoutVars>
          <dgm:bulletEnabled val="1"/>
        </dgm:presLayoutVars>
      </dgm:prSet>
      <dgm:spPr/>
    </dgm:pt>
    <dgm:pt modelId="{7B77B56A-778F-42BB-8600-18407EC2297F}" type="pres">
      <dgm:prSet presAssocID="{07B4EA99-7E09-466B-B022-63F39AD6734B}" presName="accent_2" presStyleCnt="0"/>
      <dgm:spPr/>
    </dgm:pt>
    <dgm:pt modelId="{F7A3F787-D5CA-45E4-881C-5BB75B55C043}" type="pres">
      <dgm:prSet presAssocID="{07B4EA99-7E09-466B-B022-63F39AD6734B}" presName="accentRepeatNode" presStyleLbl="solidFgAcc1" presStyleIdx="1" presStyleCnt="6" custScaleX="78684" custScaleY="78684"/>
      <dgm:spPr>
        <a:ln>
          <a:solidFill>
            <a:schemeClr val="tx2"/>
          </a:solidFill>
        </a:ln>
      </dgm:spPr>
    </dgm:pt>
    <dgm:pt modelId="{BDBAF727-0659-49FC-A5D5-78B16D3527F3}" type="pres">
      <dgm:prSet presAssocID="{BC8DEC22-2FAC-4966-80AB-846340E82FC5}" presName="text_3" presStyleLbl="node1" presStyleIdx="2" presStyleCnt="6">
        <dgm:presLayoutVars>
          <dgm:bulletEnabled val="1"/>
        </dgm:presLayoutVars>
      </dgm:prSet>
      <dgm:spPr/>
    </dgm:pt>
    <dgm:pt modelId="{80BBEAC8-61D1-4034-8EB1-3AE7044FAB70}" type="pres">
      <dgm:prSet presAssocID="{BC8DEC22-2FAC-4966-80AB-846340E82FC5}" presName="accent_3" presStyleCnt="0"/>
      <dgm:spPr/>
    </dgm:pt>
    <dgm:pt modelId="{F96CC47C-8721-4F8A-A311-B2D743771C54}" type="pres">
      <dgm:prSet presAssocID="{BC8DEC22-2FAC-4966-80AB-846340E82FC5}" presName="accentRepeatNode" presStyleLbl="solidFgAcc1" presStyleIdx="2" presStyleCnt="6" custScaleX="102596" custScaleY="102595" custLinFactNeighborY="-778"/>
      <dgm:spPr/>
    </dgm:pt>
    <dgm:pt modelId="{B48EE8AD-7D7B-422A-A250-B940D2BB38DE}" type="pres">
      <dgm:prSet presAssocID="{128B2766-0A13-44A8-B108-8A84A1DEC8EE}" presName="text_4" presStyleLbl="node1" presStyleIdx="3" presStyleCnt="6">
        <dgm:presLayoutVars>
          <dgm:bulletEnabled val="1"/>
        </dgm:presLayoutVars>
      </dgm:prSet>
      <dgm:spPr/>
    </dgm:pt>
    <dgm:pt modelId="{498CEB22-7C42-4893-A635-852B7B3725A2}" type="pres">
      <dgm:prSet presAssocID="{128B2766-0A13-44A8-B108-8A84A1DEC8EE}" presName="accent_4" presStyleCnt="0"/>
      <dgm:spPr/>
    </dgm:pt>
    <dgm:pt modelId="{F399077F-103C-4A30-B5FD-9E98231CB0E2}" type="pres">
      <dgm:prSet presAssocID="{128B2766-0A13-44A8-B108-8A84A1DEC8EE}" presName="accentRepeatNode" presStyleLbl="solidFgAcc1" presStyleIdx="3" presStyleCnt="6" custScaleX="79175" custScaleY="79175" custLinFactNeighborX="3195" custLinFactNeighborY="400"/>
      <dgm:spPr>
        <a:ln>
          <a:solidFill>
            <a:schemeClr val="tx2"/>
          </a:solidFill>
        </a:ln>
      </dgm:spPr>
    </dgm:pt>
    <dgm:pt modelId="{38BAE275-FE3A-4B71-B0AF-FA50BF4993C4}" type="pres">
      <dgm:prSet presAssocID="{C503B44A-3C2F-4C06-96C9-CD4B157D97B3}" presName="text_5" presStyleLbl="node1" presStyleIdx="4" presStyleCnt="6">
        <dgm:presLayoutVars>
          <dgm:bulletEnabled val="1"/>
        </dgm:presLayoutVars>
      </dgm:prSet>
      <dgm:spPr/>
    </dgm:pt>
    <dgm:pt modelId="{6980AF53-8DE3-464A-A87A-5928D5B2ABDF}" type="pres">
      <dgm:prSet presAssocID="{C503B44A-3C2F-4C06-96C9-CD4B157D97B3}" presName="accent_5" presStyleCnt="0"/>
      <dgm:spPr/>
    </dgm:pt>
    <dgm:pt modelId="{86A6A92C-4715-4000-B326-7293163A68F8}" type="pres">
      <dgm:prSet presAssocID="{C503B44A-3C2F-4C06-96C9-CD4B157D97B3}" presName="accentRepeatNode" presStyleLbl="solidFgAcc1" presStyleIdx="4" presStyleCnt="6" custScaleX="79175" custScaleY="79175"/>
      <dgm:spPr>
        <a:ln>
          <a:solidFill>
            <a:schemeClr val="tx2"/>
          </a:solidFill>
        </a:ln>
      </dgm:spPr>
    </dgm:pt>
    <dgm:pt modelId="{CD9B5763-8F81-4ECF-9C11-8C9F03245E4F}" type="pres">
      <dgm:prSet presAssocID="{C7EC3021-025A-4A0F-A034-35B7C1D928FE}" presName="text_6" presStyleLbl="node1" presStyleIdx="5" presStyleCnt="6">
        <dgm:presLayoutVars>
          <dgm:bulletEnabled val="1"/>
        </dgm:presLayoutVars>
      </dgm:prSet>
      <dgm:spPr/>
    </dgm:pt>
    <dgm:pt modelId="{2A285F62-3030-4D93-B4B7-143A5216C74A}" type="pres">
      <dgm:prSet presAssocID="{C7EC3021-025A-4A0F-A034-35B7C1D928FE}" presName="accent_6" presStyleCnt="0"/>
      <dgm:spPr/>
    </dgm:pt>
    <dgm:pt modelId="{96C7EBD6-1212-48DE-A019-6F84093C8DA7}" type="pres">
      <dgm:prSet presAssocID="{C7EC3021-025A-4A0F-A034-35B7C1D928FE}" presName="accentRepeatNode" presStyleLbl="solidFgAcc1" presStyleIdx="5" presStyleCnt="6"/>
      <dgm:spPr/>
    </dgm:pt>
  </dgm:ptLst>
  <dgm:cxnLst>
    <dgm:cxn modelId="{8600360B-EFC4-4BF3-BC7E-2ACE0E6D9B7F}" type="presOf" srcId="{C7EC3021-025A-4A0F-A034-35B7C1D928FE}" destId="{CD9B5763-8F81-4ECF-9C11-8C9F03245E4F}" srcOrd="0" destOrd="0" presId="urn:microsoft.com/office/officeart/2008/layout/VerticalCurvedList"/>
    <dgm:cxn modelId="{E04B7B51-F39F-4146-9FAD-049D7E047BCC}" type="presOf" srcId="{C503B44A-3C2F-4C06-96C9-CD4B157D97B3}" destId="{38BAE275-FE3A-4B71-B0AF-FA50BF4993C4}" srcOrd="0" destOrd="0" presId="urn:microsoft.com/office/officeart/2008/layout/VerticalCurvedList"/>
    <dgm:cxn modelId="{2BF54373-D746-4C60-89F0-08CFF4CB939E}" srcId="{D7C57029-5B67-4E8C-BD0E-BB12F16AE443}" destId="{6A84C804-F07F-485D-9508-45CDA5C5E98B}" srcOrd="0" destOrd="0" parTransId="{E5C0D6CC-28F8-4ACA-8C96-A8A50EA4DE06}" sibTransId="{9BF93CFC-4773-4654-AF5D-2740550596BF}"/>
    <dgm:cxn modelId="{80867F77-2A07-4E63-BDB8-EB6FFD223456}" srcId="{D7C57029-5B67-4E8C-BD0E-BB12F16AE443}" destId="{07B4EA99-7E09-466B-B022-63F39AD6734B}" srcOrd="1" destOrd="0" parTransId="{AA0E1B8F-DECE-4D23-B95C-E556EB8B6DF5}" sibTransId="{713D80F5-3D30-460C-828D-66D0A35332CD}"/>
    <dgm:cxn modelId="{93D1F877-0244-46BA-A77E-E7CD3305F240}" srcId="{D7C57029-5B67-4E8C-BD0E-BB12F16AE443}" destId="{C7EC3021-025A-4A0F-A034-35B7C1D928FE}" srcOrd="5" destOrd="0" parTransId="{13D10AD2-F092-40EF-8A7D-A9A5D1D3C956}" sibTransId="{923BA87D-92C5-438B-9EE4-62FAB89A541A}"/>
    <dgm:cxn modelId="{9F18A782-D22B-4AE2-8592-76246E823E83}" type="presOf" srcId="{9BF93CFC-4773-4654-AF5D-2740550596BF}" destId="{EF07A58B-AF39-44CB-95EE-C1583E4B68AF}" srcOrd="0" destOrd="0" presId="urn:microsoft.com/office/officeart/2008/layout/VerticalCurvedList"/>
    <dgm:cxn modelId="{C07D0E8B-E97B-4DB4-AC53-3C14282F5AFA}" type="presOf" srcId="{128B2766-0A13-44A8-B108-8A84A1DEC8EE}" destId="{B48EE8AD-7D7B-422A-A250-B940D2BB38DE}" srcOrd="0" destOrd="0" presId="urn:microsoft.com/office/officeart/2008/layout/VerticalCurvedList"/>
    <dgm:cxn modelId="{B808EAAE-6A19-4671-AA3D-2960CE253A76}" srcId="{D7C57029-5B67-4E8C-BD0E-BB12F16AE443}" destId="{BC8DEC22-2FAC-4966-80AB-846340E82FC5}" srcOrd="2" destOrd="0" parTransId="{064B510B-2540-440D-AF71-0B7EB2588C1F}" sibTransId="{755A4E97-9548-44AD-8C68-3D933DE933B6}"/>
    <dgm:cxn modelId="{19C473B0-784E-446F-9490-64F1802F9786}" type="presOf" srcId="{07B4EA99-7E09-466B-B022-63F39AD6734B}" destId="{D7E32B68-A1E8-4A83-B3F0-28747FC5341E}" srcOrd="0" destOrd="0" presId="urn:microsoft.com/office/officeart/2008/layout/VerticalCurvedList"/>
    <dgm:cxn modelId="{D7E8E1BF-2A20-4BCD-A7DF-439791D5BCD1}" srcId="{D7C57029-5B67-4E8C-BD0E-BB12F16AE443}" destId="{C503B44A-3C2F-4C06-96C9-CD4B157D97B3}" srcOrd="4" destOrd="0" parTransId="{B3835663-DB86-4DDD-8541-E43468B8B4BC}" sibTransId="{5649FAE4-F240-4464-828A-AF6B56929E3D}"/>
    <dgm:cxn modelId="{AC6795C3-BBBB-4FA3-B7F0-0A7D125E4ECB}" srcId="{D7C57029-5B67-4E8C-BD0E-BB12F16AE443}" destId="{128B2766-0A13-44A8-B108-8A84A1DEC8EE}" srcOrd="3" destOrd="0" parTransId="{3D12AC57-39D0-4DA9-B12B-E9AF7905CB82}" sibTransId="{161B1BCA-EE2B-44B9-9E34-41B247CD75A7}"/>
    <dgm:cxn modelId="{961710ED-734C-46FC-9838-E89F2F8F70D2}" type="presOf" srcId="{6A84C804-F07F-485D-9508-45CDA5C5E98B}" destId="{710C8ED7-0257-4FB2-98DB-0EBF3873A3A0}" srcOrd="0" destOrd="0" presId="urn:microsoft.com/office/officeart/2008/layout/VerticalCurvedList"/>
    <dgm:cxn modelId="{9641E7F2-3235-4A68-8E26-B2B1E6ED299C}" type="presOf" srcId="{BC8DEC22-2FAC-4966-80AB-846340E82FC5}" destId="{BDBAF727-0659-49FC-A5D5-78B16D3527F3}" srcOrd="0" destOrd="0" presId="urn:microsoft.com/office/officeart/2008/layout/VerticalCurvedList"/>
    <dgm:cxn modelId="{7D62B6FA-E40B-4A12-A3D3-427BBE5EA2FC}" type="presOf" srcId="{D7C57029-5B67-4E8C-BD0E-BB12F16AE443}" destId="{026D13C0-3165-4C33-B966-8849B6D979FB}" srcOrd="0" destOrd="0" presId="urn:microsoft.com/office/officeart/2008/layout/VerticalCurvedList"/>
    <dgm:cxn modelId="{70D2C86A-E38D-472D-8534-BC7CDCFA00DB}" type="presParOf" srcId="{026D13C0-3165-4C33-B966-8849B6D979FB}" destId="{8187515C-A3CA-4ACC-B6AB-F4FFCF115786}" srcOrd="0" destOrd="0" presId="urn:microsoft.com/office/officeart/2008/layout/VerticalCurvedList"/>
    <dgm:cxn modelId="{05EAFF6F-CD84-49C5-A686-5705D707EA08}" type="presParOf" srcId="{8187515C-A3CA-4ACC-B6AB-F4FFCF115786}" destId="{0C0B5F6D-183D-49EF-A1F8-B831ED495B01}" srcOrd="0" destOrd="0" presId="urn:microsoft.com/office/officeart/2008/layout/VerticalCurvedList"/>
    <dgm:cxn modelId="{256C45FE-2B4F-4CA6-B281-28308CC57035}" type="presParOf" srcId="{0C0B5F6D-183D-49EF-A1F8-B831ED495B01}" destId="{D70EF988-3207-4505-AED6-06F6DE00E485}" srcOrd="0" destOrd="0" presId="urn:microsoft.com/office/officeart/2008/layout/VerticalCurvedList"/>
    <dgm:cxn modelId="{0661F6DA-7985-42C3-9949-4B828D3612E5}" type="presParOf" srcId="{0C0B5F6D-183D-49EF-A1F8-B831ED495B01}" destId="{EF07A58B-AF39-44CB-95EE-C1583E4B68AF}" srcOrd="1" destOrd="0" presId="urn:microsoft.com/office/officeart/2008/layout/VerticalCurvedList"/>
    <dgm:cxn modelId="{3A0272C5-BF8D-4FBA-BF7C-8E21E67C84D3}" type="presParOf" srcId="{0C0B5F6D-183D-49EF-A1F8-B831ED495B01}" destId="{AFAD8A0F-F644-4FB2-87CB-5E7DBC65E10B}" srcOrd="2" destOrd="0" presId="urn:microsoft.com/office/officeart/2008/layout/VerticalCurvedList"/>
    <dgm:cxn modelId="{C1E5F2D4-5F87-4BB5-9399-0CF69031D05B}" type="presParOf" srcId="{0C0B5F6D-183D-49EF-A1F8-B831ED495B01}" destId="{2E51B0D3-98B6-4119-A1C1-47289C078211}" srcOrd="3" destOrd="0" presId="urn:microsoft.com/office/officeart/2008/layout/VerticalCurvedList"/>
    <dgm:cxn modelId="{F9579527-9F53-4929-B833-97FB83F2126E}" type="presParOf" srcId="{8187515C-A3CA-4ACC-B6AB-F4FFCF115786}" destId="{710C8ED7-0257-4FB2-98DB-0EBF3873A3A0}" srcOrd="1" destOrd="0" presId="urn:microsoft.com/office/officeart/2008/layout/VerticalCurvedList"/>
    <dgm:cxn modelId="{2962E4DB-40BA-44CD-BFD5-CD4A9279C3F2}" type="presParOf" srcId="{8187515C-A3CA-4ACC-B6AB-F4FFCF115786}" destId="{D1E35745-1946-4F59-9417-94AF19C4165D}" srcOrd="2" destOrd="0" presId="urn:microsoft.com/office/officeart/2008/layout/VerticalCurvedList"/>
    <dgm:cxn modelId="{5482AF5E-240D-4C93-8780-CB7A6105B6AF}" type="presParOf" srcId="{D1E35745-1946-4F59-9417-94AF19C4165D}" destId="{E870F540-5ED0-4FFD-AA16-28E449BABFD9}" srcOrd="0" destOrd="0" presId="urn:microsoft.com/office/officeart/2008/layout/VerticalCurvedList"/>
    <dgm:cxn modelId="{A507D8DA-89A5-4A31-B2A4-2900AC1F17EA}" type="presParOf" srcId="{8187515C-A3CA-4ACC-B6AB-F4FFCF115786}" destId="{D7E32B68-A1E8-4A83-B3F0-28747FC5341E}" srcOrd="3" destOrd="0" presId="urn:microsoft.com/office/officeart/2008/layout/VerticalCurvedList"/>
    <dgm:cxn modelId="{A9478836-0752-4DD9-8E7B-DD9D130ED403}" type="presParOf" srcId="{8187515C-A3CA-4ACC-B6AB-F4FFCF115786}" destId="{7B77B56A-778F-42BB-8600-18407EC2297F}" srcOrd="4" destOrd="0" presId="urn:microsoft.com/office/officeart/2008/layout/VerticalCurvedList"/>
    <dgm:cxn modelId="{099C8DA5-A6E7-49EF-A2D0-E9D6B3DCE799}" type="presParOf" srcId="{7B77B56A-778F-42BB-8600-18407EC2297F}" destId="{F7A3F787-D5CA-45E4-881C-5BB75B55C043}" srcOrd="0" destOrd="0" presId="urn:microsoft.com/office/officeart/2008/layout/VerticalCurvedList"/>
    <dgm:cxn modelId="{FF464BD7-A0BC-4061-9E94-D14D5F73221D}" type="presParOf" srcId="{8187515C-A3CA-4ACC-B6AB-F4FFCF115786}" destId="{BDBAF727-0659-49FC-A5D5-78B16D3527F3}" srcOrd="5" destOrd="0" presId="urn:microsoft.com/office/officeart/2008/layout/VerticalCurvedList"/>
    <dgm:cxn modelId="{D985CA7A-113F-48BD-8A3D-7729FED443AD}" type="presParOf" srcId="{8187515C-A3CA-4ACC-B6AB-F4FFCF115786}" destId="{80BBEAC8-61D1-4034-8EB1-3AE7044FAB70}" srcOrd="6" destOrd="0" presId="urn:microsoft.com/office/officeart/2008/layout/VerticalCurvedList"/>
    <dgm:cxn modelId="{EE17751B-8C62-4B69-B750-A05FF5FB38D2}" type="presParOf" srcId="{80BBEAC8-61D1-4034-8EB1-3AE7044FAB70}" destId="{F96CC47C-8721-4F8A-A311-B2D743771C54}" srcOrd="0" destOrd="0" presId="urn:microsoft.com/office/officeart/2008/layout/VerticalCurvedList"/>
    <dgm:cxn modelId="{5FAACACF-B4FD-4870-8C12-7DD8F09481A4}" type="presParOf" srcId="{8187515C-A3CA-4ACC-B6AB-F4FFCF115786}" destId="{B48EE8AD-7D7B-422A-A250-B940D2BB38DE}" srcOrd="7" destOrd="0" presId="urn:microsoft.com/office/officeart/2008/layout/VerticalCurvedList"/>
    <dgm:cxn modelId="{1583B569-4BF3-407A-8FF4-3463BEEC32E7}" type="presParOf" srcId="{8187515C-A3CA-4ACC-B6AB-F4FFCF115786}" destId="{498CEB22-7C42-4893-A635-852B7B3725A2}" srcOrd="8" destOrd="0" presId="urn:microsoft.com/office/officeart/2008/layout/VerticalCurvedList"/>
    <dgm:cxn modelId="{93D54E93-B10C-4CEF-A250-242080A69802}" type="presParOf" srcId="{498CEB22-7C42-4893-A635-852B7B3725A2}" destId="{F399077F-103C-4A30-B5FD-9E98231CB0E2}" srcOrd="0" destOrd="0" presId="urn:microsoft.com/office/officeart/2008/layout/VerticalCurvedList"/>
    <dgm:cxn modelId="{A261BC1F-BF2B-461B-87F9-1314E4654A46}" type="presParOf" srcId="{8187515C-A3CA-4ACC-B6AB-F4FFCF115786}" destId="{38BAE275-FE3A-4B71-B0AF-FA50BF4993C4}" srcOrd="9" destOrd="0" presId="urn:microsoft.com/office/officeart/2008/layout/VerticalCurvedList"/>
    <dgm:cxn modelId="{CBC1175B-F014-4D98-A868-15F6BA7746AD}" type="presParOf" srcId="{8187515C-A3CA-4ACC-B6AB-F4FFCF115786}" destId="{6980AF53-8DE3-464A-A87A-5928D5B2ABDF}" srcOrd="10" destOrd="0" presId="urn:microsoft.com/office/officeart/2008/layout/VerticalCurvedList"/>
    <dgm:cxn modelId="{475904A3-D542-4BDC-9930-864A54941C9C}" type="presParOf" srcId="{6980AF53-8DE3-464A-A87A-5928D5B2ABDF}" destId="{86A6A92C-4715-4000-B326-7293163A68F8}" srcOrd="0" destOrd="0" presId="urn:microsoft.com/office/officeart/2008/layout/VerticalCurvedList"/>
    <dgm:cxn modelId="{6F8D48BE-AA57-48E8-8F14-93A24309F6FE}" type="presParOf" srcId="{8187515C-A3CA-4ACC-B6AB-F4FFCF115786}" destId="{CD9B5763-8F81-4ECF-9C11-8C9F03245E4F}" srcOrd="11" destOrd="0" presId="urn:microsoft.com/office/officeart/2008/layout/VerticalCurvedList"/>
    <dgm:cxn modelId="{C8F1079F-5949-4796-ACE0-E76FDFDF6CB7}" type="presParOf" srcId="{8187515C-A3CA-4ACC-B6AB-F4FFCF115786}" destId="{2A285F62-3030-4D93-B4B7-143A5216C74A}" srcOrd="12" destOrd="0" presId="urn:microsoft.com/office/officeart/2008/layout/VerticalCurvedList"/>
    <dgm:cxn modelId="{A8685495-7FD8-49BC-82F5-3D7AFB973A78}" type="presParOf" srcId="{2A285F62-3030-4D93-B4B7-143A5216C74A}" destId="{96C7EBD6-1212-48DE-A019-6F84093C8DA7}"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7C57029-5B67-4E8C-BD0E-BB12F16AE443}" type="doc">
      <dgm:prSet loTypeId="urn:microsoft.com/office/officeart/2008/layout/VerticalCurvedList" loCatId="list" qsTypeId="urn:microsoft.com/office/officeart/2005/8/quickstyle/simple1#30" qsCatId="simple" csTypeId="urn:microsoft.com/office/officeart/2005/8/colors/accent1_2#42" csCatId="accent1" phldr="1"/>
      <dgm:spPr/>
      <dgm:t>
        <a:bodyPr/>
        <a:lstStyle/>
        <a:p>
          <a:endParaRPr lang="en-US"/>
        </a:p>
      </dgm:t>
    </dgm:pt>
    <dgm:pt modelId="{BC8DEC22-2FAC-4966-80AB-846340E82FC5}">
      <dgm:prSet phldrT="[Text]" custT="1"/>
      <dgm:spPr>
        <a:solidFill>
          <a:schemeClr val="tx2"/>
        </a:solidFill>
      </dgm:spPr>
      <dgm:t>
        <a:bodyPr/>
        <a:lstStyle/>
        <a:p>
          <a:r>
            <a:rPr lang="en-US" sz="2100" b="0" dirty="0"/>
            <a:t>Distinction between ERCOT and ERM</a:t>
          </a:r>
        </a:p>
      </dgm:t>
    </dgm:pt>
    <dgm:pt modelId="{064B510B-2540-440D-AF71-0B7EB2588C1F}" type="parTrans" cxnId="{B808EAAE-6A19-4671-AA3D-2960CE253A76}">
      <dgm:prSet/>
      <dgm:spPr/>
      <dgm:t>
        <a:bodyPr/>
        <a:lstStyle/>
        <a:p>
          <a:endParaRPr lang="en-US"/>
        </a:p>
      </dgm:t>
    </dgm:pt>
    <dgm:pt modelId="{755A4E97-9548-44AD-8C68-3D933DE933B6}" type="sibTrans" cxnId="{B808EAAE-6A19-4671-AA3D-2960CE253A76}">
      <dgm:prSet/>
      <dgm:spPr/>
      <dgm:t>
        <a:bodyPr/>
        <a:lstStyle/>
        <a:p>
          <a:endParaRPr lang="en-US"/>
        </a:p>
      </dgm:t>
    </dgm:pt>
    <dgm:pt modelId="{07B4EA99-7E09-466B-B022-63F39AD6734B}">
      <dgm:prSet phldrT="[Text]" custT="1"/>
      <dgm:spPr>
        <a:solidFill>
          <a:schemeClr val="tx2"/>
        </a:solidFill>
      </dgm:spPr>
      <dgm:t>
        <a:bodyPr/>
        <a:lstStyle/>
        <a:p>
          <a:r>
            <a:rPr lang="en-US" sz="2100" dirty="0"/>
            <a:t>Market Participant Obligations</a:t>
          </a:r>
        </a:p>
      </dgm:t>
    </dgm:pt>
    <dgm:pt modelId="{AA0E1B8F-DECE-4D23-B95C-E556EB8B6DF5}" type="parTrans" cxnId="{80867F77-2A07-4E63-BDB8-EB6FFD223456}">
      <dgm:prSet/>
      <dgm:spPr/>
      <dgm:t>
        <a:bodyPr/>
        <a:lstStyle/>
        <a:p>
          <a:endParaRPr lang="en-US"/>
        </a:p>
      </dgm:t>
    </dgm:pt>
    <dgm:pt modelId="{713D80F5-3D30-460C-828D-66D0A35332CD}" type="sibTrans" cxnId="{80867F77-2A07-4E63-BDB8-EB6FFD223456}">
      <dgm:prSet/>
      <dgm:spPr/>
      <dgm:t>
        <a:bodyPr/>
        <a:lstStyle/>
        <a:p>
          <a:endParaRPr lang="en-US"/>
        </a:p>
      </dgm:t>
    </dgm:pt>
    <dgm:pt modelId="{C503B44A-3C2F-4C06-96C9-CD4B157D97B3}">
      <dgm:prSet custT="1"/>
      <dgm:spPr>
        <a:solidFill>
          <a:schemeClr val="accent1">
            <a:lumMod val="90000"/>
            <a:lumOff val="10000"/>
          </a:schemeClr>
        </a:solidFill>
      </dgm:spPr>
      <dgm:t>
        <a:bodyPr/>
        <a:lstStyle/>
        <a:p>
          <a:r>
            <a:rPr lang="en-US" sz="2700" b="1" dirty="0"/>
            <a:t>ERM Investigation Process</a:t>
          </a:r>
        </a:p>
      </dgm:t>
    </dgm:pt>
    <dgm:pt modelId="{B3835663-DB86-4DDD-8541-E43468B8B4BC}" type="parTrans" cxnId="{D7E8E1BF-2A20-4BCD-A7DF-439791D5BCD1}">
      <dgm:prSet/>
      <dgm:spPr/>
      <dgm:t>
        <a:bodyPr/>
        <a:lstStyle/>
        <a:p>
          <a:endParaRPr lang="en-US"/>
        </a:p>
      </dgm:t>
    </dgm:pt>
    <dgm:pt modelId="{5649FAE4-F240-4464-828A-AF6B56929E3D}" type="sibTrans" cxnId="{D7E8E1BF-2A20-4BCD-A7DF-439791D5BCD1}">
      <dgm:prSet/>
      <dgm:spPr/>
      <dgm:t>
        <a:bodyPr/>
        <a:lstStyle/>
        <a:p>
          <a:endParaRPr lang="en-US"/>
        </a:p>
      </dgm:t>
    </dgm:pt>
    <dgm:pt modelId="{128B2766-0A13-44A8-B108-8A84A1DEC8EE}">
      <dgm:prSet custT="1"/>
      <dgm:spPr>
        <a:solidFill>
          <a:schemeClr val="tx2"/>
        </a:solidFill>
      </dgm:spPr>
      <dgm:t>
        <a:bodyPr/>
        <a:lstStyle/>
        <a:p>
          <a:r>
            <a:rPr lang="en-US" sz="2100" b="0" dirty="0"/>
            <a:t>ERM Responsibilities</a:t>
          </a:r>
        </a:p>
      </dgm:t>
    </dgm:pt>
    <dgm:pt modelId="{3D12AC57-39D0-4DA9-B12B-E9AF7905CB82}" type="parTrans" cxnId="{AC6795C3-BBBB-4FA3-B7F0-0A7D125E4ECB}">
      <dgm:prSet/>
      <dgm:spPr/>
      <dgm:t>
        <a:bodyPr/>
        <a:lstStyle/>
        <a:p>
          <a:endParaRPr lang="en-US"/>
        </a:p>
      </dgm:t>
    </dgm:pt>
    <dgm:pt modelId="{161B1BCA-EE2B-44B9-9E34-41B247CD75A7}" type="sibTrans" cxnId="{AC6795C3-BBBB-4FA3-B7F0-0A7D125E4ECB}">
      <dgm:prSet/>
      <dgm:spPr/>
      <dgm:t>
        <a:bodyPr/>
        <a:lstStyle/>
        <a:p>
          <a:endParaRPr lang="en-US"/>
        </a:p>
      </dgm:t>
    </dgm:pt>
    <dgm:pt modelId="{6A84C804-F07F-485D-9508-45CDA5C5E98B}">
      <dgm:prSet phldrT="[Text]" phldr="0" custT="1"/>
      <dgm:spPr>
        <a:solidFill>
          <a:schemeClr val="tx2"/>
        </a:solidFill>
      </dgm:spPr>
      <dgm:t>
        <a:bodyPr/>
        <a:lstStyle/>
        <a:p>
          <a:r>
            <a:rPr lang="en-US" sz="2100" dirty="0"/>
            <a:t>Background</a:t>
          </a:r>
        </a:p>
      </dgm:t>
    </dgm:pt>
    <dgm:pt modelId="{E5C0D6CC-28F8-4ACA-8C96-A8A50EA4DE06}" type="parTrans" cxnId="{2BF54373-D746-4C60-89F0-08CFF4CB939E}">
      <dgm:prSet/>
      <dgm:spPr/>
      <dgm:t>
        <a:bodyPr/>
        <a:lstStyle/>
        <a:p>
          <a:endParaRPr lang="en-US"/>
        </a:p>
      </dgm:t>
    </dgm:pt>
    <dgm:pt modelId="{9BF93CFC-4773-4654-AF5D-2740550596BF}" type="sibTrans" cxnId="{2BF54373-D746-4C60-89F0-08CFF4CB939E}">
      <dgm:prSet/>
      <dgm:spPr/>
      <dgm:t>
        <a:bodyPr/>
        <a:lstStyle/>
        <a:p>
          <a:endParaRPr lang="en-US"/>
        </a:p>
      </dgm:t>
    </dgm:pt>
    <dgm:pt modelId="{8B229A4F-2B3D-494A-9794-739ACB99524E}">
      <dgm:prSet/>
      <dgm:spPr>
        <a:solidFill>
          <a:schemeClr val="tx2"/>
        </a:solidFill>
      </dgm:spPr>
      <dgm:t>
        <a:bodyPr/>
        <a:lstStyle/>
        <a:p>
          <a:r>
            <a:rPr lang="en-US" b="0" dirty="0"/>
            <a:t>More Information</a:t>
          </a:r>
        </a:p>
      </dgm:t>
    </dgm:pt>
    <dgm:pt modelId="{80F9D927-F18A-432D-8B4E-F1AA4BA4F31C}" type="parTrans" cxnId="{2AF64233-BA03-4616-9EE2-93D315E7CC5E}">
      <dgm:prSet/>
      <dgm:spPr/>
      <dgm:t>
        <a:bodyPr/>
        <a:lstStyle/>
        <a:p>
          <a:endParaRPr lang="en-US"/>
        </a:p>
      </dgm:t>
    </dgm:pt>
    <dgm:pt modelId="{34EA2232-D616-403D-9B93-43E5F00819AB}" type="sibTrans" cxnId="{2AF64233-BA03-4616-9EE2-93D315E7CC5E}">
      <dgm:prSet/>
      <dgm:spPr/>
      <dgm:t>
        <a:bodyPr/>
        <a:lstStyle/>
        <a:p>
          <a:endParaRPr lang="en-US"/>
        </a:p>
      </dgm:t>
    </dgm:pt>
    <dgm:pt modelId="{026D13C0-3165-4C33-B966-8849B6D979FB}" type="pres">
      <dgm:prSet presAssocID="{D7C57029-5B67-4E8C-BD0E-BB12F16AE443}" presName="Name0" presStyleCnt="0">
        <dgm:presLayoutVars>
          <dgm:chMax val="7"/>
          <dgm:chPref val="7"/>
          <dgm:dir/>
        </dgm:presLayoutVars>
      </dgm:prSet>
      <dgm:spPr/>
    </dgm:pt>
    <dgm:pt modelId="{8187515C-A3CA-4ACC-B6AB-F4FFCF115786}" type="pres">
      <dgm:prSet presAssocID="{D7C57029-5B67-4E8C-BD0E-BB12F16AE443}" presName="Name1" presStyleCnt="0"/>
      <dgm:spPr/>
    </dgm:pt>
    <dgm:pt modelId="{0C0B5F6D-183D-49EF-A1F8-B831ED495B01}" type="pres">
      <dgm:prSet presAssocID="{D7C57029-5B67-4E8C-BD0E-BB12F16AE443}" presName="cycle" presStyleCnt="0"/>
      <dgm:spPr/>
    </dgm:pt>
    <dgm:pt modelId="{D70EF988-3207-4505-AED6-06F6DE00E485}" type="pres">
      <dgm:prSet presAssocID="{D7C57029-5B67-4E8C-BD0E-BB12F16AE443}" presName="srcNode" presStyleLbl="node1" presStyleIdx="0" presStyleCnt="6"/>
      <dgm:spPr/>
    </dgm:pt>
    <dgm:pt modelId="{EF07A58B-AF39-44CB-95EE-C1583E4B68AF}" type="pres">
      <dgm:prSet presAssocID="{D7C57029-5B67-4E8C-BD0E-BB12F16AE443}" presName="conn" presStyleLbl="parChTrans1D2" presStyleIdx="0" presStyleCnt="1"/>
      <dgm:spPr/>
    </dgm:pt>
    <dgm:pt modelId="{AFAD8A0F-F644-4FB2-87CB-5E7DBC65E10B}" type="pres">
      <dgm:prSet presAssocID="{D7C57029-5B67-4E8C-BD0E-BB12F16AE443}" presName="extraNode" presStyleLbl="node1" presStyleIdx="0" presStyleCnt="6"/>
      <dgm:spPr/>
    </dgm:pt>
    <dgm:pt modelId="{2E51B0D3-98B6-4119-A1C1-47289C078211}" type="pres">
      <dgm:prSet presAssocID="{D7C57029-5B67-4E8C-BD0E-BB12F16AE443}" presName="dstNode" presStyleLbl="node1" presStyleIdx="0" presStyleCnt="6"/>
      <dgm:spPr/>
    </dgm:pt>
    <dgm:pt modelId="{710C8ED7-0257-4FB2-98DB-0EBF3873A3A0}" type="pres">
      <dgm:prSet presAssocID="{6A84C804-F07F-485D-9508-45CDA5C5E98B}" presName="text_1" presStyleLbl="node1" presStyleIdx="0" presStyleCnt="6">
        <dgm:presLayoutVars>
          <dgm:bulletEnabled val="1"/>
        </dgm:presLayoutVars>
      </dgm:prSet>
      <dgm:spPr/>
    </dgm:pt>
    <dgm:pt modelId="{D1E35745-1946-4F59-9417-94AF19C4165D}" type="pres">
      <dgm:prSet presAssocID="{6A84C804-F07F-485D-9508-45CDA5C5E98B}" presName="accent_1" presStyleCnt="0"/>
      <dgm:spPr/>
    </dgm:pt>
    <dgm:pt modelId="{E870F540-5ED0-4FFD-AA16-28E449BABFD9}" type="pres">
      <dgm:prSet presAssocID="{6A84C804-F07F-485D-9508-45CDA5C5E98B}" presName="accentRepeatNode" presStyleLbl="solidFgAcc1" presStyleIdx="0" presStyleCnt="6"/>
      <dgm:spPr/>
    </dgm:pt>
    <dgm:pt modelId="{D7E32B68-A1E8-4A83-B3F0-28747FC5341E}" type="pres">
      <dgm:prSet presAssocID="{07B4EA99-7E09-466B-B022-63F39AD6734B}" presName="text_2" presStyleLbl="node1" presStyleIdx="1" presStyleCnt="6">
        <dgm:presLayoutVars>
          <dgm:bulletEnabled val="1"/>
        </dgm:presLayoutVars>
      </dgm:prSet>
      <dgm:spPr/>
    </dgm:pt>
    <dgm:pt modelId="{7B77B56A-778F-42BB-8600-18407EC2297F}" type="pres">
      <dgm:prSet presAssocID="{07B4EA99-7E09-466B-B022-63F39AD6734B}" presName="accent_2" presStyleCnt="0"/>
      <dgm:spPr/>
    </dgm:pt>
    <dgm:pt modelId="{F7A3F787-D5CA-45E4-881C-5BB75B55C043}" type="pres">
      <dgm:prSet presAssocID="{07B4EA99-7E09-466B-B022-63F39AD6734B}" presName="accentRepeatNode" presStyleLbl="solidFgAcc1" presStyleIdx="1" presStyleCnt="6" custScaleX="78684" custScaleY="78684"/>
      <dgm:spPr>
        <a:ln>
          <a:solidFill>
            <a:schemeClr val="tx2"/>
          </a:solidFill>
        </a:ln>
      </dgm:spPr>
    </dgm:pt>
    <dgm:pt modelId="{BDBAF727-0659-49FC-A5D5-78B16D3527F3}" type="pres">
      <dgm:prSet presAssocID="{BC8DEC22-2FAC-4966-80AB-846340E82FC5}" presName="text_3" presStyleLbl="node1" presStyleIdx="2" presStyleCnt="6">
        <dgm:presLayoutVars>
          <dgm:bulletEnabled val="1"/>
        </dgm:presLayoutVars>
      </dgm:prSet>
      <dgm:spPr/>
    </dgm:pt>
    <dgm:pt modelId="{80BBEAC8-61D1-4034-8EB1-3AE7044FAB70}" type="pres">
      <dgm:prSet presAssocID="{BC8DEC22-2FAC-4966-80AB-846340E82FC5}" presName="accent_3" presStyleCnt="0"/>
      <dgm:spPr/>
    </dgm:pt>
    <dgm:pt modelId="{F96CC47C-8721-4F8A-A311-B2D743771C54}" type="pres">
      <dgm:prSet presAssocID="{BC8DEC22-2FAC-4966-80AB-846340E82FC5}" presName="accentRepeatNode" presStyleLbl="solidFgAcc1" presStyleIdx="2" presStyleCnt="6" custScaleX="102596" custScaleY="102595" custLinFactNeighborY="-778"/>
      <dgm:spPr/>
    </dgm:pt>
    <dgm:pt modelId="{B48EE8AD-7D7B-422A-A250-B940D2BB38DE}" type="pres">
      <dgm:prSet presAssocID="{128B2766-0A13-44A8-B108-8A84A1DEC8EE}" presName="text_4" presStyleLbl="node1" presStyleIdx="3" presStyleCnt="6">
        <dgm:presLayoutVars>
          <dgm:bulletEnabled val="1"/>
        </dgm:presLayoutVars>
      </dgm:prSet>
      <dgm:spPr/>
    </dgm:pt>
    <dgm:pt modelId="{498CEB22-7C42-4893-A635-852B7B3725A2}" type="pres">
      <dgm:prSet presAssocID="{128B2766-0A13-44A8-B108-8A84A1DEC8EE}" presName="accent_4" presStyleCnt="0"/>
      <dgm:spPr/>
    </dgm:pt>
    <dgm:pt modelId="{F399077F-103C-4A30-B5FD-9E98231CB0E2}" type="pres">
      <dgm:prSet presAssocID="{128B2766-0A13-44A8-B108-8A84A1DEC8EE}" presName="accentRepeatNode" presStyleLbl="solidFgAcc1" presStyleIdx="3" presStyleCnt="6" custScaleX="79175" custScaleY="79175" custLinFactNeighborX="3195" custLinFactNeighborY="400"/>
      <dgm:spPr>
        <a:ln>
          <a:solidFill>
            <a:schemeClr val="tx2"/>
          </a:solidFill>
        </a:ln>
      </dgm:spPr>
    </dgm:pt>
    <dgm:pt modelId="{6AAE33C2-782C-416A-A9F7-F354958F7B3D}" type="pres">
      <dgm:prSet presAssocID="{C503B44A-3C2F-4C06-96C9-CD4B157D97B3}" presName="text_5" presStyleLbl="node1" presStyleIdx="4" presStyleCnt="6">
        <dgm:presLayoutVars>
          <dgm:bulletEnabled val="1"/>
        </dgm:presLayoutVars>
      </dgm:prSet>
      <dgm:spPr/>
    </dgm:pt>
    <dgm:pt modelId="{AD67240A-A6EF-4EC9-BE72-854047F81A91}" type="pres">
      <dgm:prSet presAssocID="{C503B44A-3C2F-4C06-96C9-CD4B157D97B3}" presName="accent_5" presStyleCnt="0"/>
      <dgm:spPr/>
    </dgm:pt>
    <dgm:pt modelId="{86A6A92C-4715-4000-B326-7293163A68F8}" type="pres">
      <dgm:prSet presAssocID="{C503B44A-3C2F-4C06-96C9-CD4B157D97B3}" presName="accentRepeatNode" presStyleLbl="solidFgAcc1" presStyleIdx="4" presStyleCnt="6" custScaleX="79175" custScaleY="79175"/>
      <dgm:spPr>
        <a:ln>
          <a:solidFill>
            <a:schemeClr val="tx2"/>
          </a:solidFill>
        </a:ln>
      </dgm:spPr>
    </dgm:pt>
    <dgm:pt modelId="{8928BB82-1488-423B-8235-068CC8370C52}" type="pres">
      <dgm:prSet presAssocID="{8B229A4F-2B3D-494A-9794-739ACB99524E}" presName="text_6" presStyleLbl="node1" presStyleIdx="5" presStyleCnt="6">
        <dgm:presLayoutVars>
          <dgm:bulletEnabled val="1"/>
        </dgm:presLayoutVars>
      </dgm:prSet>
      <dgm:spPr/>
    </dgm:pt>
    <dgm:pt modelId="{EA1FE35C-0162-4B35-850F-8C2195BE5B15}" type="pres">
      <dgm:prSet presAssocID="{8B229A4F-2B3D-494A-9794-739ACB99524E}" presName="accent_6" presStyleCnt="0"/>
      <dgm:spPr/>
    </dgm:pt>
    <dgm:pt modelId="{C020AC99-4B12-4190-8B7B-D814D7E543EB}" type="pres">
      <dgm:prSet presAssocID="{8B229A4F-2B3D-494A-9794-739ACB99524E}" presName="accentRepeatNode" presStyleLbl="solidFgAcc1" presStyleIdx="5" presStyleCnt="6"/>
      <dgm:spPr/>
    </dgm:pt>
  </dgm:ptLst>
  <dgm:cxnLst>
    <dgm:cxn modelId="{C40E5C11-3701-4810-9914-5B94005E667F}" type="presOf" srcId="{128B2766-0A13-44A8-B108-8A84A1DEC8EE}" destId="{B48EE8AD-7D7B-422A-A250-B940D2BB38DE}" srcOrd="0" destOrd="0" presId="urn:microsoft.com/office/officeart/2008/layout/VerticalCurvedList"/>
    <dgm:cxn modelId="{1690CC2F-F40B-42B9-8D18-74191C88FC77}" type="presOf" srcId="{07B4EA99-7E09-466B-B022-63F39AD6734B}" destId="{D7E32B68-A1E8-4A83-B3F0-28747FC5341E}" srcOrd="0" destOrd="0" presId="urn:microsoft.com/office/officeart/2008/layout/VerticalCurvedList"/>
    <dgm:cxn modelId="{2AF64233-BA03-4616-9EE2-93D315E7CC5E}" srcId="{D7C57029-5B67-4E8C-BD0E-BB12F16AE443}" destId="{8B229A4F-2B3D-494A-9794-739ACB99524E}" srcOrd="5" destOrd="0" parTransId="{80F9D927-F18A-432D-8B4E-F1AA4BA4F31C}" sibTransId="{34EA2232-D616-403D-9B93-43E5F00819AB}"/>
    <dgm:cxn modelId="{2BF54373-D746-4C60-89F0-08CFF4CB939E}" srcId="{D7C57029-5B67-4E8C-BD0E-BB12F16AE443}" destId="{6A84C804-F07F-485D-9508-45CDA5C5E98B}" srcOrd="0" destOrd="0" parTransId="{E5C0D6CC-28F8-4ACA-8C96-A8A50EA4DE06}" sibTransId="{9BF93CFC-4773-4654-AF5D-2740550596BF}"/>
    <dgm:cxn modelId="{80867F77-2A07-4E63-BDB8-EB6FFD223456}" srcId="{D7C57029-5B67-4E8C-BD0E-BB12F16AE443}" destId="{07B4EA99-7E09-466B-B022-63F39AD6734B}" srcOrd="1" destOrd="0" parTransId="{AA0E1B8F-DECE-4D23-B95C-E556EB8B6DF5}" sibTransId="{713D80F5-3D30-460C-828D-66D0A35332CD}"/>
    <dgm:cxn modelId="{1E4A3184-BDAA-4CD3-9887-06423DAA0C6B}" type="presOf" srcId="{6A84C804-F07F-485D-9508-45CDA5C5E98B}" destId="{710C8ED7-0257-4FB2-98DB-0EBF3873A3A0}" srcOrd="0" destOrd="0" presId="urn:microsoft.com/office/officeart/2008/layout/VerticalCurvedList"/>
    <dgm:cxn modelId="{A8F87685-0ED3-46F7-B01A-50F47E8AF032}" type="presOf" srcId="{C503B44A-3C2F-4C06-96C9-CD4B157D97B3}" destId="{6AAE33C2-782C-416A-A9F7-F354958F7B3D}" srcOrd="0" destOrd="0" presId="urn:microsoft.com/office/officeart/2008/layout/VerticalCurvedList"/>
    <dgm:cxn modelId="{F2FCC1A2-6F88-4462-8F72-9FDF00E8212F}" type="presOf" srcId="{8B229A4F-2B3D-494A-9794-739ACB99524E}" destId="{8928BB82-1488-423B-8235-068CC8370C52}" srcOrd="0" destOrd="0" presId="urn:microsoft.com/office/officeart/2008/layout/VerticalCurvedList"/>
    <dgm:cxn modelId="{B808EAAE-6A19-4671-AA3D-2960CE253A76}" srcId="{D7C57029-5B67-4E8C-BD0E-BB12F16AE443}" destId="{BC8DEC22-2FAC-4966-80AB-846340E82FC5}" srcOrd="2" destOrd="0" parTransId="{064B510B-2540-440D-AF71-0B7EB2588C1F}" sibTransId="{755A4E97-9548-44AD-8C68-3D933DE933B6}"/>
    <dgm:cxn modelId="{8F45EDB9-D112-45B9-8EF8-F8FF1CE77B99}" type="presOf" srcId="{BC8DEC22-2FAC-4966-80AB-846340E82FC5}" destId="{BDBAF727-0659-49FC-A5D5-78B16D3527F3}" srcOrd="0" destOrd="0" presId="urn:microsoft.com/office/officeart/2008/layout/VerticalCurvedList"/>
    <dgm:cxn modelId="{D7E8E1BF-2A20-4BCD-A7DF-439791D5BCD1}" srcId="{D7C57029-5B67-4E8C-BD0E-BB12F16AE443}" destId="{C503B44A-3C2F-4C06-96C9-CD4B157D97B3}" srcOrd="4" destOrd="0" parTransId="{B3835663-DB86-4DDD-8541-E43468B8B4BC}" sibTransId="{5649FAE4-F240-4464-828A-AF6B56929E3D}"/>
    <dgm:cxn modelId="{AC6795C3-BBBB-4FA3-B7F0-0A7D125E4ECB}" srcId="{D7C57029-5B67-4E8C-BD0E-BB12F16AE443}" destId="{128B2766-0A13-44A8-B108-8A84A1DEC8EE}" srcOrd="3" destOrd="0" parTransId="{3D12AC57-39D0-4DA9-B12B-E9AF7905CB82}" sibTransId="{161B1BCA-EE2B-44B9-9E34-41B247CD75A7}"/>
    <dgm:cxn modelId="{20B1FFE8-43F8-4E69-9E62-A22F17552F38}" type="presOf" srcId="{9BF93CFC-4773-4654-AF5D-2740550596BF}" destId="{EF07A58B-AF39-44CB-95EE-C1583E4B68AF}" srcOrd="0" destOrd="0" presId="urn:microsoft.com/office/officeart/2008/layout/VerticalCurvedList"/>
    <dgm:cxn modelId="{7D62B6FA-E40B-4A12-A3D3-427BBE5EA2FC}" type="presOf" srcId="{D7C57029-5B67-4E8C-BD0E-BB12F16AE443}" destId="{026D13C0-3165-4C33-B966-8849B6D979FB}" srcOrd="0" destOrd="0" presId="urn:microsoft.com/office/officeart/2008/layout/VerticalCurvedList"/>
    <dgm:cxn modelId="{8D7794E5-25C7-4F23-82C3-C62B6574D7B1}" type="presParOf" srcId="{026D13C0-3165-4C33-B966-8849B6D979FB}" destId="{8187515C-A3CA-4ACC-B6AB-F4FFCF115786}" srcOrd="0" destOrd="0" presId="urn:microsoft.com/office/officeart/2008/layout/VerticalCurvedList"/>
    <dgm:cxn modelId="{9964550A-1A23-453E-BE77-FE776A931362}" type="presParOf" srcId="{8187515C-A3CA-4ACC-B6AB-F4FFCF115786}" destId="{0C0B5F6D-183D-49EF-A1F8-B831ED495B01}" srcOrd="0" destOrd="0" presId="urn:microsoft.com/office/officeart/2008/layout/VerticalCurvedList"/>
    <dgm:cxn modelId="{57598FE2-6A1C-4C91-9A02-0AAEFE068057}" type="presParOf" srcId="{0C0B5F6D-183D-49EF-A1F8-B831ED495B01}" destId="{D70EF988-3207-4505-AED6-06F6DE00E485}" srcOrd="0" destOrd="0" presId="urn:microsoft.com/office/officeart/2008/layout/VerticalCurvedList"/>
    <dgm:cxn modelId="{10110D53-62DA-4E5B-A36D-25A32D5E4EDC}" type="presParOf" srcId="{0C0B5F6D-183D-49EF-A1F8-B831ED495B01}" destId="{EF07A58B-AF39-44CB-95EE-C1583E4B68AF}" srcOrd="1" destOrd="0" presId="urn:microsoft.com/office/officeart/2008/layout/VerticalCurvedList"/>
    <dgm:cxn modelId="{0DA87A4B-CE4E-40B5-BEB1-E89CB7A72BE5}" type="presParOf" srcId="{0C0B5F6D-183D-49EF-A1F8-B831ED495B01}" destId="{AFAD8A0F-F644-4FB2-87CB-5E7DBC65E10B}" srcOrd="2" destOrd="0" presId="urn:microsoft.com/office/officeart/2008/layout/VerticalCurvedList"/>
    <dgm:cxn modelId="{1110040B-FAEB-47A0-A3B1-159D43F6710D}" type="presParOf" srcId="{0C0B5F6D-183D-49EF-A1F8-B831ED495B01}" destId="{2E51B0D3-98B6-4119-A1C1-47289C078211}" srcOrd="3" destOrd="0" presId="urn:microsoft.com/office/officeart/2008/layout/VerticalCurvedList"/>
    <dgm:cxn modelId="{A5E643EE-71CD-4984-BF58-01DA16355898}" type="presParOf" srcId="{8187515C-A3CA-4ACC-B6AB-F4FFCF115786}" destId="{710C8ED7-0257-4FB2-98DB-0EBF3873A3A0}" srcOrd="1" destOrd="0" presId="urn:microsoft.com/office/officeart/2008/layout/VerticalCurvedList"/>
    <dgm:cxn modelId="{F3B88466-1A59-4C17-A824-D5B3B5E1B3FE}" type="presParOf" srcId="{8187515C-A3CA-4ACC-B6AB-F4FFCF115786}" destId="{D1E35745-1946-4F59-9417-94AF19C4165D}" srcOrd="2" destOrd="0" presId="urn:microsoft.com/office/officeart/2008/layout/VerticalCurvedList"/>
    <dgm:cxn modelId="{04EC54C3-1545-4385-9F4D-6B96902777C1}" type="presParOf" srcId="{D1E35745-1946-4F59-9417-94AF19C4165D}" destId="{E870F540-5ED0-4FFD-AA16-28E449BABFD9}" srcOrd="0" destOrd="0" presId="urn:microsoft.com/office/officeart/2008/layout/VerticalCurvedList"/>
    <dgm:cxn modelId="{718EC60A-94E1-4E49-9416-08A4DD347919}" type="presParOf" srcId="{8187515C-A3CA-4ACC-B6AB-F4FFCF115786}" destId="{D7E32B68-A1E8-4A83-B3F0-28747FC5341E}" srcOrd="3" destOrd="0" presId="urn:microsoft.com/office/officeart/2008/layout/VerticalCurvedList"/>
    <dgm:cxn modelId="{65E5EF6A-97C8-491B-90C6-50AA06358F62}" type="presParOf" srcId="{8187515C-A3CA-4ACC-B6AB-F4FFCF115786}" destId="{7B77B56A-778F-42BB-8600-18407EC2297F}" srcOrd="4" destOrd="0" presId="urn:microsoft.com/office/officeart/2008/layout/VerticalCurvedList"/>
    <dgm:cxn modelId="{FFC118B9-42E5-4DB3-B58A-187B82BA76F1}" type="presParOf" srcId="{7B77B56A-778F-42BB-8600-18407EC2297F}" destId="{F7A3F787-D5CA-45E4-881C-5BB75B55C043}" srcOrd="0" destOrd="0" presId="urn:microsoft.com/office/officeart/2008/layout/VerticalCurvedList"/>
    <dgm:cxn modelId="{4482CEFE-38FF-4A12-AF04-30FD99D7DFAE}" type="presParOf" srcId="{8187515C-A3CA-4ACC-B6AB-F4FFCF115786}" destId="{BDBAF727-0659-49FC-A5D5-78B16D3527F3}" srcOrd="5" destOrd="0" presId="urn:microsoft.com/office/officeart/2008/layout/VerticalCurvedList"/>
    <dgm:cxn modelId="{50E49E35-5251-46B3-AB09-D9D552720F51}" type="presParOf" srcId="{8187515C-A3CA-4ACC-B6AB-F4FFCF115786}" destId="{80BBEAC8-61D1-4034-8EB1-3AE7044FAB70}" srcOrd="6" destOrd="0" presId="urn:microsoft.com/office/officeart/2008/layout/VerticalCurvedList"/>
    <dgm:cxn modelId="{510E0F2B-6CFB-4F95-B5BE-8ABA4305C348}" type="presParOf" srcId="{80BBEAC8-61D1-4034-8EB1-3AE7044FAB70}" destId="{F96CC47C-8721-4F8A-A311-B2D743771C54}" srcOrd="0" destOrd="0" presId="urn:microsoft.com/office/officeart/2008/layout/VerticalCurvedList"/>
    <dgm:cxn modelId="{B26AB24E-9EE4-484D-A015-3B9C92DE9748}" type="presParOf" srcId="{8187515C-A3CA-4ACC-B6AB-F4FFCF115786}" destId="{B48EE8AD-7D7B-422A-A250-B940D2BB38DE}" srcOrd="7" destOrd="0" presId="urn:microsoft.com/office/officeart/2008/layout/VerticalCurvedList"/>
    <dgm:cxn modelId="{8DE2DE8A-A251-4E18-912C-7A386CFDF5A0}" type="presParOf" srcId="{8187515C-A3CA-4ACC-B6AB-F4FFCF115786}" destId="{498CEB22-7C42-4893-A635-852B7B3725A2}" srcOrd="8" destOrd="0" presId="urn:microsoft.com/office/officeart/2008/layout/VerticalCurvedList"/>
    <dgm:cxn modelId="{44B72657-CC04-4239-82A1-7E215B7C7703}" type="presParOf" srcId="{498CEB22-7C42-4893-A635-852B7B3725A2}" destId="{F399077F-103C-4A30-B5FD-9E98231CB0E2}" srcOrd="0" destOrd="0" presId="urn:microsoft.com/office/officeart/2008/layout/VerticalCurvedList"/>
    <dgm:cxn modelId="{7CF28A79-FCFE-4830-9AFE-BC1AE51ED017}" type="presParOf" srcId="{8187515C-A3CA-4ACC-B6AB-F4FFCF115786}" destId="{6AAE33C2-782C-416A-A9F7-F354958F7B3D}" srcOrd="9" destOrd="0" presId="urn:microsoft.com/office/officeart/2008/layout/VerticalCurvedList"/>
    <dgm:cxn modelId="{1E2AD003-AE3B-4244-B99F-BC0CB30A03BE}" type="presParOf" srcId="{8187515C-A3CA-4ACC-B6AB-F4FFCF115786}" destId="{AD67240A-A6EF-4EC9-BE72-854047F81A91}" srcOrd="10" destOrd="0" presId="urn:microsoft.com/office/officeart/2008/layout/VerticalCurvedList"/>
    <dgm:cxn modelId="{D9786042-4ADC-4829-94FE-96A574AEF272}" type="presParOf" srcId="{AD67240A-A6EF-4EC9-BE72-854047F81A91}" destId="{86A6A92C-4715-4000-B326-7293163A68F8}" srcOrd="0" destOrd="0" presId="urn:microsoft.com/office/officeart/2008/layout/VerticalCurvedList"/>
    <dgm:cxn modelId="{0FBD8666-5478-4B9E-BE18-C9430EA86F3C}" type="presParOf" srcId="{8187515C-A3CA-4ACC-B6AB-F4FFCF115786}" destId="{8928BB82-1488-423B-8235-068CC8370C52}" srcOrd="11" destOrd="0" presId="urn:microsoft.com/office/officeart/2008/layout/VerticalCurvedList"/>
    <dgm:cxn modelId="{ABEF5E96-69C5-4D4B-B32F-519FB1F5BD84}" type="presParOf" srcId="{8187515C-A3CA-4ACC-B6AB-F4FFCF115786}" destId="{EA1FE35C-0162-4B35-850F-8C2195BE5B15}" srcOrd="12" destOrd="0" presId="urn:microsoft.com/office/officeart/2008/layout/VerticalCurvedList"/>
    <dgm:cxn modelId="{2F1C4BB6-8690-4EF5-A986-FB035E5A1EE8}" type="presParOf" srcId="{EA1FE35C-0162-4B35-850F-8C2195BE5B15}" destId="{C020AC99-4B12-4190-8B7B-D814D7E543EB}"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55E973D-3657-43EC-9981-7224F4E9F1CB}" type="doc">
      <dgm:prSet loTypeId="urn:microsoft.com/office/officeart/2005/8/layout/hierarchy3" loCatId="hierarchy" qsTypeId="urn:microsoft.com/office/officeart/2005/8/quickstyle/simple1#8" qsCatId="simple" csTypeId="urn:microsoft.com/office/officeart/2005/8/colors/accent1_2#8" csCatId="accent1" phldr="1"/>
      <dgm:spPr/>
      <dgm:t>
        <a:bodyPr/>
        <a:lstStyle/>
        <a:p>
          <a:endParaRPr lang="en-US"/>
        </a:p>
      </dgm:t>
    </dgm:pt>
    <dgm:pt modelId="{D90A0D2C-A377-410F-B210-3990BEB7C274}">
      <dgm:prSet/>
      <dgm:spPr/>
      <dgm:t>
        <a:bodyPr/>
        <a:lstStyle/>
        <a:p>
          <a:r>
            <a:rPr lang="en-US" b="0" i="0" dirty="0"/>
            <a:t>If reliability-related, ERM performs Incident Review</a:t>
          </a:r>
          <a:endParaRPr lang="en-US" dirty="0"/>
        </a:p>
      </dgm:t>
    </dgm:pt>
    <dgm:pt modelId="{8B429C47-DCB2-434F-A208-2CCF9434CF09}" type="parTrans" cxnId="{4C322B66-BAD1-4A4B-8C47-8F663F1A7635}">
      <dgm:prSet/>
      <dgm:spPr/>
      <dgm:t>
        <a:bodyPr/>
        <a:lstStyle/>
        <a:p>
          <a:endParaRPr lang="en-US"/>
        </a:p>
      </dgm:t>
    </dgm:pt>
    <dgm:pt modelId="{58AEDEE4-A077-4DDA-B6E3-EABE3F8B961B}" type="sibTrans" cxnId="{4C322B66-BAD1-4A4B-8C47-8F663F1A7635}">
      <dgm:prSet/>
      <dgm:spPr/>
      <dgm:t>
        <a:bodyPr/>
        <a:lstStyle/>
        <a:p>
          <a:endParaRPr lang="en-US"/>
        </a:p>
      </dgm:t>
    </dgm:pt>
    <dgm:pt modelId="{C57EA65C-A2C9-4EB6-B660-29B420A7054B}">
      <dgm:prSet/>
      <dgm:spPr/>
      <dgm:t>
        <a:bodyPr/>
        <a:lstStyle/>
        <a:p>
          <a:r>
            <a:rPr lang="en-US" b="0" i="0" dirty="0"/>
            <a:t>Applies to ERCOT </a:t>
          </a:r>
          <a:r>
            <a:rPr lang="en-US" b="1" i="0" dirty="0"/>
            <a:t>and</a:t>
          </a:r>
          <a:r>
            <a:rPr lang="en-US" b="0" i="0" dirty="0"/>
            <a:t> MPs</a:t>
          </a:r>
          <a:endParaRPr lang="en-US" dirty="0"/>
        </a:p>
      </dgm:t>
    </dgm:pt>
    <dgm:pt modelId="{A1FC1DA1-A180-4CEA-9A47-D8B798158B6B}" type="parTrans" cxnId="{652D5EBC-3933-4DD5-8916-19D836537A8B}">
      <dgm:prSet/>
      <dgm:spPr/>
      <dgm:t>
        <a:bodyPr/>
        <a:lstStyle/>
        <a:p>
          <a:endParaRPr lang="en-US"/>
        </a:p>
      </dgm:t>
    </dgm:pt>
    <dgm:pt modelId="{7621C45F-DF6F-45AF-B3D0-A721CA276D14}" type="sibTrans" cxnId="{652D5EBC-3933-4DD5-8916-19D836537A8B}">
      <dgm:prSet/>
      <dgm:spPr/>
      <dgm:t>
        <a:bodyPr/>
        <a:lstStyle/>
        <a:p>
          <a:endParaRPr lang="en-US"/>
        </a:p>
      </dgm:t>
    </dgm:pt>
    <dgm:pt modelId="{1AA8051C-6B16-4EB5-B9A1-1AFE4ACB7F98}">
      <dgm:prSet/>
      <dgm:spPr/>
      <dgm:t>
        <a:bodyPr/>
        <a:lstStyle/>
        <a:p>
          <a:r>
            <a:rPr lang="en-US" b="0" i="0"/>
            <a:t>ERM </a:t>
          </a:r>
          <a:r>
            <a:rPr lang="en-US" b="1" i="0"/>
            <a:t>may</a:t>
          </a:r>
          <a:r>
            <a:rPr lang="en-US" b="0" i="0"/>
            <a:t> request assistance from ERCOT SMEs</a:t>
          </a:r>
          <a:endParaRPr lang="en-US"/>
        </a:p>
      </dgm:t>
    </dgm:pt>
    <dgm:pt modelId="{3DAA0BB5-9583-41B5-B0A3-18AEE524ECCB}" type="parTrans" cxnId="{72796434-4B10-4375-AE60-CE5CBC2FD350}">
      <dgm:prSet/>
      <dgm:spPr/>
      <dgm:t>
        <a:bodyPr/>
        <a:lstStyle/>
        <a:p>
          <a:endParaRPr lang="en-US"/>
        </a:p>
      </dgm:t>
    </dgm:pt>
    <dgm:pt modelId="{9EBCA6FA-8879-41E6-A3A6-A1E480D17BF8}" type="sibTrans" cxnId="{72796434-4B10-4375-AE60-CE5CBC2FD350}">
      <dgm:prSet/>
      <dgm:spPr/>
      <dgm:t>
        <a:bodyPr/>
        <a:lstStyle/>
        <a:p>
          <a:endParaRPr lang="en-US"/>
        </a:p>
      </dgm:t>
    </dgm:pt>
    <dgm:pt modelId="{877D1F38-BEC5-4C37-8896-4463708D0FAE}">
      <dgm:prSet/>
      <dgm:spPr/>
      <dgm:t>
        <a:bodyPr/>
        <a:lstStyle/>
        <a:p>
          <a:r>
            <a:rPr lang="en-US" b="0" i="0"/>
            <a:t>Review data, send RFIs, conduct interviews, </a:t>
          </a:r>
          <a:r>
            <a:rPr lang="en-US" b="0" i="1"/>
            <a:t>etc</a:t>
          </a:r>
          <a:r>
            <a:rPr lang="en-US" b="0" i="0"/>
            <a:t>.</a:t>
          </a:r>
          <a:endParaRPr lang="en-US"/>
        </a:p>
      </dgm:t>
    </dgm:pt>
    <dgm:pt modelId="{E993B09A-EF2C-4B13-AA2E-D1AB2109C8CB}" type="parTrans" cxnId="{8FB2BF9D-FFBB-4F6E-B815-5DD42A421AD8}">
      <dgm:prSet/>
      <dgm:spPr/>
      <dgm:t>
        <a:bodyPr/>
        <a:lstStyle/>
        <a:p>
          <a:endParaRPr lang="en-US"/>
        </a:p>
      </dgm:t>
    </dgm:pt>
    <dgm:pt modelId="{5618E919-B6A0-4D37-9A92-A531D8D259C0}" type="sibTrans" cxnId="{8FB2BF9D-FFBB-4F6E-B815-5DD42A421AD8}">
      <dgm:prSet/>
      <dgm:spPr/>
      <dgm:t>
        <a:bodyPr/>
        <a:lstStyle/>
        <a:p>
          <a:endParaRPr lang="en-US"/>
        </a:p>
      </dgm:t>
    </dgm:pt>
    <dgm:pt modelId="{E8732D2D-2853-447D-9EC7-0B1F26226FEF}">
      <dgm:prSet/>
      <dgm:spPr/>
      <dgm:t>
        <a:bodyPr/>
        <a:lstStyle/>
        <a:p>
          <a:r>
            <a:rPr lang="en-US" b="0" i="0"/>
            <a:t>Determine if violation occurred</a:t>
          </a:r>
          <a:endParaRPr lang="en-US"/>
        </a:p>
      </dgm:t>
    </dgm:pt>
    <dgm:pt modelId="{2C3FF2D9-7F3D-4FE9-AC9D-384115875EF0}" type="parTrans" cxnId="{7835EDAA-FDD5-4A4C-AAE3-F1D889D01C1D}">
      <dgm:prSet/>
      <dgm:spPr/>
      <dgm:t>
        <a:bodyPr/>
        <a:lstStyle/>
        <a:p>
          <a:endParaRPr lang="en-US"/>
        </a:p>
      </dgm:t>
    </dgm:pt>
    <dgm:pt modelId="{E433BAA6-39E1-42BA-AB10-BD8A33A65F81}" type="sibTrans" cxnId="{7835EDAA-FDD5-4A4C-AAE3-F1D889D01C1D}">
      <dgm:prSet/>
      <dgm:spPr/>
      <dgm:t>
        <a:bodyPr/>
        <a:lstStyle/>
        <a:p>
          <a:endParaRPr lang="en-US"/>
        </a:p>
      </dgm:t>
    </dgm:pt>
    <dgm:pt modelId="{CAB56669-AC48-43A4-A28D-C9EA9BA6ED53}">
      <dgm:prSet/>
      <dgm:spPr/>
      <dgm:t>
        <a:bodyPr/>
        <a:lstStyle/>
        <a:p>
          <a:r>
            <a:rPr lang="en-US" b="0" i="0" dirty="0"/>
            <a:t>If yes, refer PAR to DICE for enforcement decision</a:t>
          </a:r>
          <a:endParaRPr lang="en-US" dirty="0"/>
        </a:p>
      </dgm:t>
    </dgm:pt>
    <dgm:pt modelId="{00470953-FBD3-4144-83E9-0A78BC0E2CAC}" type="parTrans" cxnId="{11AD1991-4084-41FB-BB8E-A3DD2AFE20CF}">
      <dgm:prSet/>
      <dgm:spPr/>
      <dgm:t>
        <a:bodyPr/>
        <a:lstStyle/>
        <a:p>
          <a:endParaRPr lang="en-US"/>
        </a:p>
      </dgm:t>
    </dgm:pt>
    <dgm:pt modelId="{B66C459F-52E5-4840-8828-7FEAA12E554C}" type="sibTrans" cxnId="{11AD1991-4084-41FB-BB8E-A3DD2AFE20CF}">
      <dgm:prSet/>
      <dgm:spPr/>
      <dgm:t>
        <a:bodyPr/>
        <a:lstStyle/>
        <a:p>
          <a:endParaRPr lang="en-US"/>
        </a:p>
      </dgm:t>
    </dgm:pt>
    <dgm:pt modelId="{1A16237C-12C9-4088-A0B3-E16D8BA1EF03}" type="pres">
      <dgm:prSet presAssocID="{355E973D-3657-43EC-9981-7224F4E9F1CB}" presName="diagram" presStyleCnt="0">
        <dgm:presLayoutVars>
          <dgm:chPref val="1"/>
          <dgm:dir/>
          <dgm:animOne val="branch"/>
          <dgm:animLvl val="lvl"/>
          <dgm:resizeHandles/>
        </dgm:presLayoutVars>
      </dgm:prSet>
      <dgm:spPr/>
    </dgm:pt>
    <dgm:pt modelId="{102C936F-ABFF-42F3-88B9-2A0503ABE1D5}" type="pres">
      <dgm:prSet presAssocID="{D90A0D2C-A377-410F-B210-3990BEB7C274}" presName="root" presStyleCnt="0"/>
      <dgm:spPr/>
    </dgm:pt>
    <dgm:pt modelId="{406BAF52-8D28-4B19-99BF-AA8D3CAA0258}" type="pres">
      <dgm:prSet presAssocID="{D90A0D2C-A377-410F-B210-3990BEB7C274}" presName="rootComposite" presStyleCnt="0"/>
      <dgm:spPr/>
    </dgm:pt>
    <dgm:pt modelId="{C639A899-4F94-4C30-A915-83A9E8339779}" type="pres">
      <dgm:prSet presAssocID="{D90A0D2C-A377-410F-B210-3990BEB7C274}" presName="rootText" presStyleLbl="node1" presStyleIdx="0" presStyleCnt="3"/>
      <dgm:spPr/>
    </dgm:pt>
    <dgm:pt modelId="{9148903E-6627-4C0D-983F-5D04EFFD0C5D}" type="pres">
      <dgm:prSet presAssocID="{D90A0D2C-A377-410F-B210-3990BEB7C274}" presName="rootConnector" presStyleLbl="node1" presStyleIdx="0" presStyleCnt="3"/>
      <dgm:spPr/>
    </dgm:pt>
    <dgm:pt modelId="{FEA11710-2244-4B9B-B7F5-AD2B31109734}" type="pres">
      <dgm:prSet presAssocID="{D90A0D2C-A377-410F-B210-3990BEB7C274}" presName="childShape" presStyleCnt="0"/>
      <dgm:spPr/>
    </dgm:pt>
    <dgm:pt modelId="{FEE89892-240C-48E3-8DCB-0FBAB58E7A91}" type="pres">
      <dgm:prSet presAssocID="{A1FC1DA1-A180-4CEA-9A47-D8B798158B6B}" presName="Name13" presStyleLbl="parChTrans1D2" presStyleIdx="0" presStyleCnt="3"/>
      <dgm:spPr/>
    </dgm:pt>
    <dgm:pt modelId="{4A514FB7-2002-4402-AFAF-1BD94E5D3B58}" type="pres">
      <dgm:prSet presAssocID="{C57EA65C-A2C9-4EB6-B660-29B420A7054B}" presName="childText" presStyleLbl="bgAcc1" presStyleIdx="0" presStyleCnt="3">
        <dgm:presLayoutVars>
          <dgm:bulletEnabled val="1"/>
        </dgm:presLayoutVars>
      </dgm:prSet>
      <dgm:spPr/>
    </dgm:pt>
    <dgm:pt modelId="{DEAC2043-B09A-4845-A779-7B91A0AF6127}" type="pres">
      <dgm:prSet presAssocID="{1AA8051C-6B16-4EB5-B9A1-1AFE4ACB7F98}" presName="root" presStyleCnt="0"/>
      <dgm:spPr/>
    </dgm:pt>
    <dgm:pt modelId="{2A6C3CED-0F97-4CDC-B988-D1764DC0104F}" type="pres">
      <dgm:prSet presAssocID="{1AA8051C-6B16-4EB5-B9A1-1AFE4ACB7F98}" presName="rootComposite" presStyleCnt="0"/>
      <dgm:spPr/>
    </dgm:pt>
    <dgm:pt modelId="{007976A6-6BCB-4243-A494-36C8B6CE3B64}" type="pres">
      <dgm:prSet presAssocID="{1AA8051C-6B16-4EB5-B9A1-1AFE4ACB7F98}" presName="rootText" presStyleLbl="node1" presStyleIdx="1" presStyleCnt="3"/>
      <dgm:spPr/>
    </dgm:pt>
    <dgm:pt modelId="{BCA6BF95-57D5-4E2D-BF90-4D13B3F1F454}" type="pres">
      <dgm:prSet presAssocID="{1AA8051C-6B16-4EB5-B9A1-1AFE4ACB7F98}" presName="rootConnector" presStyleLbl="node1" presStyleIdx="1" presStyleCnt="3"/>
      <dgm:spPr/>
    </dgm:pt>
    <dgm:pt modelId="{5BA60E85-68E1-46F9-9D72-E749C8EDC779}" type="pres">
      <dgm:prSet presAssocID="{1AA8051C-6B16-4EB5-B9A1-1AFE4ACB7F98}" presName="childShape" presStyleCnt="0"/>
      <dgm:spPr/>
    </dgm:pt>
    <dgm:pt modelId="{B87C1741-1878-4CB5-9E89-F1F7EB62AFFA}" type="pres">
      <dgm:prSet presAssocID="{E993B09A-EF2C-4B13-AA2E-D1AB2109C8CB}" presName="Name13" presStyleLbl="parChTrans1D2" presStyleIdx="1" presStyleCnt="3"/>
      <dgm:spPr/>
    </dgm:pt>
    <dgm:pt modelId="{7F6646CF-55FD-4878-B2F9-FE58BBF94995}" type="pres">
      <dgm:prSet presAssocID="{877D1F38-BEC5-4C37-8896-4463708D0FAE}" presName="childText" presStyleLbl="bgAcc1" presStyleIdx="1" presStyleCnt="3">
        <dgm:presLayoutVars>
          <dgm:bulletEnabled val="1"/>
        </dgm:presLayoutVars>
      </dgm:prSet>
      <dgm:spPr/>
    </dgm:pt>
    <dgm:pt modelId="{80AB8356-88EB-4E37-992E-618AD5268269}" type="pres">
      <dgm:prSet presAssocID="{E8732D2D-2853-447D-9EC7-0B1F26226FEF}" presName="root" presStyleCnt="0"/>
      <dgm:spPr/>
    </dgm:pt>
    <dgm:pt modelId="{9431D0D8-8B47-4903-BC11-4A15F04BC480}" type="pres">
      <dgm:prSet presAssocID="{E8732D2D-2853-447D-9EC7-0B1F26226FEF}" presName="rootComposite" presStyleCnt="0"/>
      <dgm:spPr/>
    </dgm:pt>
    <dgm:pt modelId="{19CF31C4-CA12-43A1-8B81-E09648C08AE8}" type="pres">
      <dgm:prSet presAssocID="{E8732D2D-2853-447D-9EC7-0B1F26226FEF}" presName="rootText" presStyleLbl="node1" presStyleIdx="2" presStyleCnt="3"/>
      <dgm:spPr/>
    </dgm:pt>
    <dgm:pt modelId="{156334A5-F91E-4C8F-BB29-AEABD3F6C277}" type="pres">
      <dgm:prSet presAssocID="{E8732D2D-2853-447D-9EC7-0B1F26226FEF}" presName="rootConnector" presStyleLbl="node1" presStyleIdx="2" presStyleCnt="3"/>
      <dgm:spPr/>
    </dgm:pt>
    <dgm:pt modelId="{034F7CC0-727A-4357-A769-45AC47E31C6D}" type="pres">
      <dgm:prSet presAssocID="{E8732D2D-2853-447D-9EC7-0B1F26226FEF}" presName="childShape" presStyleCnt="0"/>
      <dgm:spPr/>
    </dgm:pt>
    <dgm:pt modelId="{A1C06539-ED43-49F8-9FD2-9C567A214607}" type="pres">
      <dgm:prSet presAssocID="{00470953-FBD3-4144-83E9-0A78BC0E2CAC}" presName="Name13" presStyleLbl="parChTrans1D2" presStyleIdx="2" presStyleCnt="3"/>
      <dgm:spPr/>
    </dgm:pt>
    <dgm:pt modelId="{4830D99F-FCB0-4999-A56C-E47AA7B2F71A}" type="pres">
      <dgm:prSet presAssocID="{CAB56669-AC48-43A4-A28D-C9EA9BA6ED53}" presName="childText" presStyleLbl="bgAcc1" presStyleIdx="2" presStyleCnt="3">
        <dgm:presLayoutVars>
          <dgm:bulletEnabled val="1"/>
        </dgm:presLayoutVars>
      </dgm:prSet>
      <dgm:spPr/>
    </dgm:pt>
  </dgm:ptLst>
  <dgm:cxnLst>
    <dgm:cxn modelId="{E4BA1C08-9F6B-45FC-BD19-93ABC75BA3AD}" type="presOf" srcId="{C57EA65C-A2C9-4EB6-B660-29B420A7054B}" destId="{4A514FB7-2002-4402-AFAF-1BD94E5D3B58}" srcOrd="0" destOrd="0" presId="urn:microsoft.com/office/officeart/2005/8/layout/hierarchy3"/>
    <dgm:cxn modelId="{77228D1A-444E-4ABF-A863-1B9895E047FE}" type="presOf" srcId="{CAB56669-AC48-43A4-A28D-C9EA9BA6ED53}" destId="{4830D99F-FCB0-4999-A56C-E47AA7B2F71A}" srcOrd="0" destOrd="0" presId="urn:microsoft.com/office/officeart/2005/8/layout/hierarchy3"/>
    <dgm:cxn modelId="{72796434-4B10-4375-AE60-CE5CBC2FD350}" srcId="{355E973D-3657-43EC-9981-7224F4E9F1CB}" destId="{1AA8051C-6B16-4EB5-B9A1-1AFE4ACB7F98}" srcOrd="1" destOrd="0" parTransId="{3DAA0BB5-9583-41B5-B0A3-18AEE524ECCB}" sibTransId="{9EBCA6FA-8879-41E6-A3A6-A1E480D17BF8}"/>
    <dgm:cxn modelId="{140A1061-5F4E-4CAF-9DCD-627D74E7B6C2}" type="presOf" srcId="{1AA8051C-6B16-4EB5-B9A1-1AFE4ACB7F98}" destId="{007976A6-6BCB-4243-A494-36C8B6CE3B64}" srcOrd="0" destOrd="0" presId="urn:microsoft.com/office/officeart/2005/8/layout/hierarchy3"/>
    <dgm:cxn modelId="{07F6B061-AA7C-4844-BC0F-76CED05FCB10}" type="presOf" srcId="{A1FC1DA1-A180-4CEA-9A47-D8B798158B6B}" destId="{FEE89892-240C-48E3-8DCB-0FBAB58E7A91}" srcOrd="0" destOrd="0" presId="urn:microsoft.com/office/officeart/2005/8/layout/hierarchy3"/>
    <dgm:cxn modelId="{4C322B66-BAD1-4A4B-8C47-8F663F1A7635}" srcId="{355E973D-3657-43EC-9981-7224F4E9F1CB}" destId="{D90A0D2C-A377-410F-B210-3990BEB7C274}" srcOrd="0" destOrd="0" parTransId="{8B429C47-DCB2-434F-A208-2CCF9434CF09}" sibTransId="{58AEDEE4-A077-4DDA-B6E3-EABE3F8B961B}"/>
    <dgm:cxn modelId="{0ED96D4D-AD5C-428E-9533-D8D2A9698747}" type="presOf" srcId="{877D1F38-BEC5-4C37-8896-4463708D0FAE}" destId="{7F6646CF-55FD-4878-B2F9-FE58BBF94995}" srcOrd="0" destOrd="0" presId="urn:microsoft.com/office/officeart/2005/8/layout/hierarchy3"/>
    <dgm:cxn modelId="{1B603F52-0C37-4424-852E-B5F8F69BAF17}" type="presOf" srcId="{D90A0D2C-A377-410F-B210-3990BEB7C274}" destId="{C639A899-4F94-4C30-A915-83A9E8339779}" srcOrd="0" destOrd="0" presId="urn:microsoft.com/office/officeart/2005/8/layout/hierarchy3"/>
    <dgm:cxn modelId="{62E6B255-439C-4C3E-B008-5609336C5A4F}" type="presOf" srcId="{E8732D2D-2853-447D-9EC7-0B1F26226FEF}" destId="{156334A5-F91E-4C8F-BB29-AEABD3F6C277}" srcOrd="1" destOrd="0" presId="urn:microsoft.com/office/officeart/2005/8/layout/hierarchy3"/>
    <dgm:cxn modelId="{D48C4687-11B3-4DF0-AECD-C4439D7A6FF7}" type="presOf" srcId="{D90A0D2C-A377-410F-B210-3990BEB7C274}" destId="{9148903E-6627-4C0D-983F-5D04EFFD0C5D}" srcOrd="1" destOrd="0" presId="urn:microsoft.com/office/officeart/2005/8/layout/hierarchy3"/>
    <dgm:cxn modelId="{11AD1991-4084-41FB-BB8E-A3DD2AFE20CF}" srcId="{E8732D2D-2853-447D-9EC7-0B1F26226FEF}" destId="{CAB56669-AC48-43A4-A28D-C9EA9BA6ED53}" srcOrd="0" destOrd="0" parTransId="{00470953-FBD3-4144-83E9-0A78BC0E2CAC}" sibTransId="{B66C459F-52E5-4840-8828-7FEAA12E554C}"/>
    <dgm:cxn modelId="{8FB2BF9D-FFBB-4F6E-B815-5DD42A421AD8}" srcId="{1AA8051C-6B16-4EB5-B9A1-1AFE4ACB7F98}" destId="{877D1F38-BEC5-4C37-8896-4463708D0FAE}" srcOrd="0" destOrd="0" parTransId="{E993B09A-EF2C-4B13-AA2E-D1AB2109C8CB}" sibTransId="{5618E919-B6A0-4D37-9A92-A531D8D259C0}"/>
    <dgm:cxn modelId="{64F0EC9F-7BEC-4D98-874F-F125932AC40D}" type="presOf" srcId="{00470953-FBD3-4144-83E9-0A78BC0E2CAC}" destId="{A1C06539-ED43-49F8-9FD2-9C567A214607}" srcOrd="0" destOrd="0" presId="urn:microsoft.com/office/officeart/2005/8/layout/hierarchy3"/>
    <dgm:cxn modelId="{7835EDAA-FDD5-4A4C-AAE3-F1D889D01C1D}" srcId="{355E973D-3657-43EC-9981-7224F4E9F1CB}" destId="{E8732D2D-2853-447D-9EC7-0B1F26226FEF}" srcOrd="2" destOrd="0" parTransId="{2C3FF2D9-7F3D-4FE9-AC9D-384115875EF0}" sibTransId="{E433BAA6-39E1-42BA-AB10-BD8A33A65F81}"/>
    <dgm:cxn modelId="{E79556AE-4A55-4934-9BC3-19567E9FB331}" type="presOf" srcId="{E8732D2D-2853-447D-9EC7-0B1F26226FEF}" destId="{19CF31C4-CA12-43A1-8B81-E09648C08AE8}" srcOrd="0" destOrd="0" presId="urn:microsoft.com/office/officeart/2005/8/layout/hierarchy3"/>
    <dgm:cxn modelId="{652D5EBC-3933-4DD5-8916-19D836537A8B}" srcId="{D90A0D2C-A377-410F-B210-3990BEB7C274}" destId="{C57EA65C-A2C9-4EB6-B660-29B420A7054B}" srcOrd="0" destOrd="0" parTransId="{A1FC1DA1-A180-4CEA-9A47-D8B798158B6B}" sibTransId="{7621C45F-DF6F-45AF-B3D0-A721CA276D14}"/>
    <dgm:cxn modelId="{FA0474C5-CB42-4FBB-AB7C-20677F4CA3D9}" type="presOf" srcId="{355E973D-3657-43EC-9981-7224F4E9F1CB}" destId="{1A16237C-12C9-4088-A0B3-E16D8BA1EF03}" srcOrd="0" destOrd="0" presId="urn:microsoft.com/office/officeart/2005/8/layout/hierarchy3"/>
    <dgm:cxn modelId="{7B2342C6-2D92-4C11-B373-CDC98E72EBE8}" type="presOf" srcId="{1AA8051C-6B16-4EB5-B9A1-1AFE4ACB7F98}" destId="{BCA6BF95-57D5-4E2D-BF90-4D13B3F1F454}" srcOrd="1" destOrd="0" presId="urn:microsoft.com/office/officeart/2005/8/layout/hierarchy3"/>
    <dgm:cxn modelId="{FA389CE0-D342-456B-A69E-08982585A403}" type="presOf" srcId="{E993B09A-EF2C-4B13-AA2E-D1AB2109C8CB}" destId="{B87C1741-1878-4CB5-9E89-F1F7EB62AFFA}" srcOrd="0" destOrd="0" presId="urn:microsoft.com/office/officeart/2005/8/layout/hierarchy3"/>
    <dgm:cxn modelId="{3CE08623-64BA-48B6-A695-D75507EC8A66}" type="presParOf" srcId="{1A16237C-12C9-4088-A0B3-E16D8BA1EF03}" destId="{102C936F-ABFF-42F3-88B9-2A0503ABE1D5}" srcOrd="0" destOrd="0" presId="urn:microsoft.com/office/officeart/2005/8/layout/hierarchy3"/>
    <dgm:cxn modelId="{4C5A264E-29FD-4321-8CB9-EDD846B0E712}" type="presParOf" srcId="{102C936F-ABFF-42F3-88B9-2A0503ABE1D5}" destId="{406BAF52-8D28-4B19-99BF-AA8D3CAA0258}" srcOrd="0" destOrd="0" presId="urn:microsoft.com/office/officeart/2005/8/layout/hierarchy3"/>
    <dgm:cxn modelId="{90DBE2AD-D46E-405D-BBAE-1C12039D2CB5}" type="presParOf" srcId="{406BAF52-8D28-4B19-99BF-AA8D3CAA0258}" destId="{C639A899-4F94-4C30-A915-83A9E8339779}" srcOrd="0" destOrd="0" presId="urn:microsoft.com/office/officeart/2005/8/layout/hierarchy3"/>
    <dgm:cxn modelId="{FD94EB1B-66F8-4499-90E5-0930DD6D7597}" type="presParOf" srcId="{406BAF52-8D28-4B19-99BF-AA8D3CAA0258}" destId="{9148903E-6627-4C0D-983F-5D04EFFD0C5D}" srcOrd="1" destOrd="0" presId="urn:microsoft.com/office/officeart/2005/8/layout/hierarchy3"/>
    <dgm:cxn modelId="{5C1D03CE-2523-4D19-B2A2-D176D907629D}" type="presParOf" srcId="{102C936F-ABFF-42F3-88B9-2A0503ABE1D5}" destId="{FEA11710-2244-4B9B-B7F5-AD2B31109734}" srcOrd="1" destOrd="0" presId="urn:microsoft.com/office/officeart/2005/8/layout/hierarchy3"/>
    <dgm:cxn modelId="{AB688EF5-A3DF-435D-93C2-8E91B6DD513D}" type="presParOf" srcId="{FEA11710-2244-4B9B-B7F5-AD2B31109734}" destId="{FEE89892-240C-48E3-8DCB-0FBAB58E7A91}" srcOrd="0" destOrd="0" presId="urn:microsoft.com/office/officeart/2005/8/layout/hierarchy3"/>
    <dgm:cxn modelId="{413F1474-4B6F-4CE3-AB61-14C35D5AAC21}" type="presParOf" srcId="{FEA11710-2244-4B9B-B7F5-AD2B31109734}" destId="{4A514FB7-2002-4402-AFAF-1BD94E5D3B58}" srcOrd="1" destOrd="0" presId="urn:microsoft.com/office/officeart/2005/8/layout/hierarchy3"/>
    <dgm:cxn modelId="{F383015A-1513-40B3-87B5-6824B67D062A}" type="presParOf" srcId="{1A16237C-12C9-4088-A0B3-E16D8BA1EF03}" destId="{DEAC2043-B09A-4845-A779-7B91A0AF6127}" srcOrd="1" destOrd="0" presId="urn:microsoft.com/office/officeart/2005/8/layout/hierarchy3"/>
    <dgm:cxn modelId="{2F5D65D8-898B-4052-BA07-859BD0560884}" type="presParOf" srcId="{DEAC2043-B09A-4845-A779-7B91A0AF6127}" destId="{2A6C3CED-0F97-4CDC-B988-D1764DC0104F}" srcOrd="0" destOrd="0" presId="urn:microsoft.com/office/officeart/2005/8/layout/hierarchy3"/>
    <dgm:cxn modelId="{ABBF482B-2A3D-4B18-9A0F-67845658720D}" type="presParOf" srcId="{2A6C3CED-0F97-4CDC-B988-D1764DC0104F}" destId="{007976A6-6BCB-4243-A494-36C8B6CE3B64}" srcOrd="0" destOrd="0" presId="urn:microsoft.com/office/officeart/2005/8/layout/hierarchy3"/>
    <dgm:cxn modelId="{FE18014A-2A1F-4AD4-92B0-A26B1CDBE70D}" type="presParOf" srcId="{2A6C3CED-0F97-4CDC-B988-D1764DC0104F}" destId="{BCA6BF95-57D5-4E2D-BF90-4D13B3F1F454}" srcOrd="1" destOrd="0" presId="urn:microsoft.com/office/officeart/2005/8/layout/hierarchy3"/>
    <dgm:cxn modelId="{F9918731-3591-42D9-BE64-A6B421545480}" type="presParOf" srcId="{DEAC2043-B09A-4845-A779-7B91A0AF6127}" destId="{5BA60E85-68E1-46F9-9D72-E749C8EDC779}" srcOrd="1" destOrd="0" presId="urn:microsoft.com/office/officeart/2005/8/layout/hierarchy3"/>
    <dgm:cxn modelId="{56421499-FF98-4033-902C-7CCA206A4CBE}" type="presParOf" srcId="{5BA60E85-68E1-46F9-9D72-E749C8EDC779}" destId="{B87C1741-1878-4CB5-9E89-F1F7EB62AFFA}" srcOrd="0" destOrd="0" presId="urn:microsoft.com/office/officeart/2005/8/layout/hierarchy3"/>
    <dgm:cxn modelId="{AC8FFFCB-B8AC-431F-B37F-AB4C3DA001F4}" type="presParOf" srcId="{5BA60E85-68E1-46F9-9D72-E749C8EDC779}" destId="{7F6646CF-55FD-4878-B2F9-FE58BBF94995}" srcOrd="1" destOrd="0" presId="urn:microsoft.com/office/officeart/2005/8/layout/hierarchy3"/>
    <dgm:cxn modelId="{42007CBC-6ACD-43DB-B304-140E85FDE69E}" type="presParOf" srcId="{1A16237C-12C9-4088-A0B3-E16D8BA1EF03}" destId="{80AB8356-88EB-4E37-992E-618AD5268269}" srcOrd="2" destOrd="0" presId="urn:microsoft.com/office/officeart/2005/8/layout/hierarchy3"/>
    <dgm:cxn modelId="{90D3482B-1E00-4BD7-98E3-9C35B748C2E5}" type="presParOf" srcId="{80AB8356-88EB-4E37-992E-618AD5268269}" destId="{9431D0D8-8B47-4903-BC11-4A15F04BC480}" srcOrd="0" destOrd="0" presId="urn:microsoft.com/office/officeart/2005/8/layout/hierarchy3"/>
    <dgm:cxn modelId="{2426E37D-FC85-46F4-ADA0-0AF7A46854C3}" type="presParOf" srcId="{9431D0D8-8B47-4903-BC11-4A15F04BC480}" destId="{19CF31C4-CA12-43A1-8B81-E09648C08AE8}" srcOrd="0" destOrd="0" presId="urn:microsoft.com/office/officeart/2005/8/layout/hierarchy3"/>
    <dgm:cxn modelId="{5A1EC8DA-D495-4281-9338-D3E9F77973AB}" type="presParOf" srcId="{9431D0D8-8B47-4903-BC11-4A15F04BC480}" destId="{156334A5-F91E-4C8F-BB29-AEABD3F6C277}" srcOrd="1" destOrd="0" presId="urn:microsoft.com/office/officeart/2005/8/layout/hierarchy3"/>
    <dgm:cxn modelId="{17F6D5ED-1C86-4671-AAFC-75753EF5008C}" type="presParOf" srcId="{80AB8356-88EB-4E37-992E-618AD5268269}" destId="{034F7CC0-727A-4357-A769-45AC47E31C6D}" srcOrd="1" destOrd="0" presId="urn:microsoft.com/office/officeart/2005/8/layout/hierarchy3"/>
    <dgm:cxn modelId="{D9D0909C-326B-4A28-B005-8A10A006FA90}" type="presParOf" srcId="{034F7CC0-727A-4357-A769-45AC47E31C6D}" destId="{A1C06539-ED43-49F8-9FD2-9C567A214607}" srcOrd="0" destOrd="0" presId="urn:microsoft.com/office/officeart/2005/8/layout/hierarchy3"/>
    <dgm:cxn modelId="{7B38E582-BF2F-4FC9-A904-C963B1C74987}" type="presParOf" srcId="{034F7CC0-727A-4357-A769-45AC47E31C6D}" destId="{4830D99F-FCB0-4999-A56C-E47AA7B2F71A}"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7C57029-5B67-4E8C-BD0E-BB12F16AE443}" type="doc">
      <dgm:prSet loTypeId="urn:microsoft.com/office/officeart/2008/layout/VerticalCurvedList" loCatId="list" qsTypeId="urn:microsoft.com/office/officeart/2005/8/quickstyle/simple1#30" qsCatId="simple" csTypeId="urn:microsoft.com/office/officeart/2005/8/colors/accent1_2#42" csCatId="accent1" phldr="1"/>
      <dgm:spPr/>
      <dgm:t>
        <a:bodyPr/>
        <a:lstStyle/>
        <a:p>
          <a:endParaRPr lang="en-US"/>
        </a:p>
      </dgm:t>
    </dgm:pt>
    <dgm:pt modelId="{BC8DEC22-2FAC-4966-80AB-846340E82FC5}">
      <dgm:prSet phldrT="[Text]" custT="1"/>
      <dgm:spPr>
        <a:solidFill>
          <a:schemeClr val="tx2"/>
        </a:solidFill>
      </dgm:spPr>
      <dgm:t>
        <a:bodyPr/>
        <a:lstStyle/>
        <a:p>
          <a:r>
            <a:rPr lang="en-US" sz="2100" b="0" dirty="0"/>
            <a:t>Distinction between ERCOT and ERM</a:t>
          </a:r>
        </a:p>
      </dgm:t>
    </dgm:pt>
    <dgm:pt modelId="{064B510B-2540-440D-AF71-0B7EB2588C1F}" type="parTrans" cxnId="{B808EAAE-6A19-4671-AA3D-2960CE253A76}">
      <dgm:prSet/>
      <dgm:spPr/>
      <dgm:t>
        <a:bodyPr/>
        <a:lstStyle/>
        <a:p>
          <a:endParaRPr lang="en-US"/>
        </a:p>
      </dgm:t>
    </dgm:pt>
    <dgm:pt modelId="{755A4E97-9548-44AD-8C68-3D933DE933B6}" type="sibTrans" cxnId="{B808EAAE-6A19-4671-AA3D-2960CE253A76}">
      <dgm:prSet/>
      <dgm:spPr/>
      <dgm:t>
        <a:bodyPr/>
        <a:lstStyle/>
        <a:p>
          <a:endParaRPr lang="en-US"/>
        </a:p>
      </dgm:t>
    </dgm:pt>
    <dgm:pt modelId="{07B4EA99-7E09-466B-B022-63F39AD6734B}">
      <dgm:prSet phldrT="[Text]" custT="1"/>
      <dgm:spPr>
        <a:solidFill>
          <a:schemeClr val="tx2"/>
        </a:solidFill>
      </dgm:spPr>
      <dgm:t>
        <a:bodyPr/>
        <a:lstStyle/>
        <a:p>
          <a:r>
            <a:rPr lang="en-US" sz="2100" dirty="0"/>
            <a:t>Market Participant Obligations</a:t>
          </a:r>
        </a:p>
      </dgm:t>
    </dgm:pt>
    <dgm:pt modelId="{AA0E1B8F-DECE-4D23-B95C-E556EB8B6DF5}" type="parTrans" cxnId="{80867F77-2A07-4E63-BDB8-EB6FFD223456}">
      <dgm:prSet/>
      <dgm:spPr/>
      <dgm:t>
        <a:bodyPr/>
        <a:lstStyle/>
        <a:p>
          <a:endParaRPr lang="en-US"/>
        </a:p>
      </dgm:t>
    </dgm:pt>
    <dgm:pt modelId="{713D80F5-3D30-460C-828D-66D0A35332CD}" type="sibTrans" cxnId="{80867F77-2A07-4E63-BDB8-EB6FFD223456}">
      <dgm:prSet/>
      <dgm:spPr/>
      <dgm:t>
        <a:bodyPr/>
        <a:lstStyle/>
        <a:p>
          <a:endParaRPr lang="en-US"/>
        </a:p>
      </dgm:t>
    </dgm:pt>
    <dgm:pt modelId="{128B2766-0A13-44A8-B108-8A84A1DEC8EE}">
      <dgm:prSet custT="1"/>
      <dgm:spPr>
        <a:solidFill>
          <a:schemeClr val="tx2"/>
        </a:solidFill>
      </dgm:spPr>
      <dgm:t>
        <a:bodyPr/>
        <a:lstStyle/>
        <a:p>
          <a:r>
            <a:rPr lang="en-US" sz="2100" b="0" dirty="0"/>
            <a:t>ERM Responsibilities</a:t>
          </a:r>
        </a:p>
      </dgm:t>
    </dgm:pt>
    <dgm:pt modelId="{3D12AC57-39D0-4DA9-B12B-E9AF7905CB82}" type="parTrans" cxnId="{AC6795C3-BBBB-4FA3-B7F0-0A7D125E4ECB}">
      <dgm:prSet/>
      <dgm:spPr/>
      <dgm:t>
        <a:bodyPr/>
        <a:lstStyle/>
        <a:p>
          <a:endParaRPr lang="en-US"/>
        </a:p>
      </dgm:t>
    </dgm:pt>
    <dgm:pt modelId="{161B1BCA-EE2B-44B9-9E34-41B247CD75A7}" type="sibTrans" cxnId="{AC6795C3-BBBB-4FA3-B7F0-0A7D125E4ECB}">
      <dgm:prSet/>
      <dgm:spPr/>
      <dgm:t>
        <a:bodyPr/>
        <a:lstStyle/>
        <a:p>
          <a:endParaRPr lang="en-US"/>
        </a:p>
      </dgm:t>
    </dgm:pt>
    <dgm:pt modelId="{6A84C804-F07F-485D-9508-45CDA5C5E98B}">
      <dgm:prSet phldrT="[Text]" phldr="0" custT="1"/>
      <dgm:spPr>
        <a:solidFill>
          <a:schemeClr val="tx2"/>
        </a:solidFill>
      </dgm:spPr>
      <dgm:t>
        <a:bodyPr/>
        <a:lstStyle/>
        <a:p>
          <a:r>
            <a:rPr lang="en-US" sz="2100" dirty="0"/>
            <a:t>Background</a:t>
          </a:r>
        </a:p>
      </dgm:t>
    </dgm:pt>
    <dgm:pt modelId="{E5C0D6CC-28F8-4ACA-8C96-A8A50EA4DE06}" type="parTrans" cxnId="{2BF54373-D746-4C60-89F0-08CFF4CB939E}">
      <dgm:prSet/>
      <dgm:spPr/>
      <dgm:t>
        <a:bodyPr/>
        <a:lstStyle/>
        <a:p>
          <a:endParaRPr lang="en-US"/>
        </a:p>
      </dgm:t>
    </dgm:pt>
    <dgm:pt modelId="{9BF93CFC-4773-4654-AF5D-2740550596BF}" type="sibTrans" cxnId="{2BF54373-D746-4C60-89F0-08CFF4CB939E}">
      <dgm:prSet/>
      <dgm:spPr/>
      <dgm:t>
        <a:bodyPr/>
        <a:lstStyle/>
        <a:p>
          <a:endParaRPr lang="en-US"/>
        </a:p>
      </dgm:t>
    </dgm:pt>
    <dgm:pt modelId="{C57D5904-B914-42C8-9835-267ED3FFE807}">
      <dgm:prSet/>
      <dgm:spPr>
        <a:solidFill>
          <a:schemeClr val="accent1">
            <a:lumMod val="90000"/>
            <a:lumOff val="10000"/>
          </a:schemeClr>
        </a:solidFill>
      </dgm:spPr>
      <dgm:t>
        <a:bodyPr/>
        <a:lstStyle/>
        <a:p>
          <a:r>
            <a:rPr lang="en-US" b="1" dirty="0"/>
            <a:t>More Information</a:t>
          </a:r>
        </a:p>
      </dgm:t>
    </dgm:pt>
    <dgm:pt modelId="{FF4398EC-194A-44A7-9872-D753FEE1D122}" type="parTrans" cxnId="{225B3AEA-8C8A-4B1B-A681-0533E7CBCCC9}">
      <dgm:prSet/>
      <dgm:spPr/>
      <dgm:t>
        <a:bodyPr/>
        <a:lstStyle/>
        <a:p>
          <a:endParaRPr lang="en-US"/>
        </a:p>
      </dgm:t>
    </dgm:pt>
    <dgm:pt modelId="{2A02C5E7-BFB3-473C-9A84-4953F04E8695}" type="sibTrans" cxnId="{225B3AEA-8C8A-4B1B-A681-0533E7CBCCC9}">
      <dgm:prSet/>
      <dgm:spPr/>
      <dgm:t>
        <a:bodyPr/>
        <a:lstStyle/>
        <a:p>
          <a:endParaRPr lang="en-US"/>
        </a:p>
      </dgm:t>
    </dgm:pt>
    <dgm:pt modelId="{C6335F17-9C13-4C96-9BE3-57C6C2DBB378}">
      <dgm:prSet/>
      <dgm:spPr>
        <a:solidFill>
          <a:schemeClr val="tx2"/>
        </a:solidFill>
      </dgm:spPr>
      <dgm:t>
        <a:bodyPr/>
        <a:lstStyle/>
        <a:p>
          <a:r>
            <a:rPr lang="en-US" b="0" dirty="0"/>
            <a:t>ERM Investigation Process</a:t>
          </a:r>
        </a:p>
      </dgm:t>
    </dgm:pt>
    <dgm:pt modelId="{3937A92C-CBFC-4DB9-9B57-B37AA3786854}" type="parTrans" cxnId="{FA84F0D3-307A-4743-BE55-3F59E25E7247}">
      <dgm:prSet/>
      <dgm:spPr/>
      <dgm:t>
        <a:bodyPr/>
        <a:lstStyle/>
        <a:p>
          <a:endParaRPr lang="en-US"/>
        </a:p>
      </dgm:t>
    </dgm:pt>
    <dgm:pt modelId="{2EA9AFFD-795A-41DC-A67F-22F804C8A09F}" type="sibTrans" cxnId="{FA84F0D3-307A-4743-BE55-3F59E25E7247}">
      <dgm:prSet/>
      <dgm:spPr/>
      <dgm:t>
        <a:bodyPr/>
        <a:lstStyle/>
        <a:p>
          <a:endParaRPr lang="en-US"/>
        </a:p>
      </dgm:t>
    </dgm:pt>
    <dgm:pt modelId="{026D13C0-3165-4C33-B966-8849B6D979FB}" type="pres">
      <dgm:prSet presAssocID="{D7C57029-5B67-4E8C-BD0E-BB12F16AE443}" presName="Name0" presStyleCnt="0">
        <dgm:presLayoutVars>
          <dgm:chMax val="7"/>
          <dgm:chPref val="7"/>
          <dgm:dir/>
        </dgm:presLayoutVars>
      </dgm:prSet>
      <dgm:spPr/>
    </dgm:pt>
    <dgm:pt modelId="{8187515C-A3CA-4ACC-B6AB-F4FFCF115786}" type="pres">
      <dgm:prSet presAssocID="{D7C57029-5B67-4E8C-BD0E-BB12F16AE443}" presName="Name1" presStyleCnt="0"/>
      <dgm:spPr/>
    </dgm:pt>
    <dgm:pt modelId="{0C0B5F6D-183D-49EF-A1F8-B831ED495B01}" type="pres">
      <dgm:prSet presAssocID="{D7C57029-5B67-4E8C-BD0E-BB12F16AE443}" presName="cycle" presStyleCnt="0"/>
      <dgm:spPr/>
    </dgm:pt>
    <dgm:pt modelId="{D70EF988-3207-4505-AED6-06F6DE00E485}" type="pres">
      <dgm:prSet presAssocID="{D7C57029-5B67-4E8C-BD0E-BB12F16AE443}" presName="srcNode" presStyleLbl="node1" presStyleIdx="0" presStyleCnt="6"/>
      <dgm:spPr/>
    </dgm:pt>
    <dgm:pt modelId="{EF07A58B-AF39-44CB-95EE-C1583E4B68AF}" type="pres">
      <dgm:prSet presAssocID="{D7C57029-5B67-4E8C-BD0E-BB12F16AE443}" presName="conn" presStyleLbl="parChTrans1D2" presStyleIdx="0" presStyleCnt="1"/>
      <dgm:spPr/>
    </dgm:pt>
    <dgm:pt modelId="{AFAD8A0F-F644-4FB2-87CB-5E7DBC65E10B}" type="pres">
      <dgm:prSet presAssocID="{D7C57029-5B67-4E8C-BD0E-BB12F16AE443}" presName="extraNode" presStyleLbl="node1" presStyleIdx="0" presStyleCnt="6"/>
      <dgm:spPr/>
    </dgm:pt>
    <dgm:pt modelId="{2E51B0D3-98B6-4119-A1C1-47289C078211}" type="pres">
      <dgm:prSet presAssocID="{D7C57029-5B67-4E8C-BD0E-BB12F16AE443}" presName="dstNode" presStyleLbl="node1" presStyleIdx="0" presStyleCnt="6"/>
      <dgm:spPr/>
    </dgm:pt>
    <dgm:pt modelId="{710C8ED7-0257-4FB2-98DB-0EBF3873A3A0}" type="pres">
      <dgm:prSet presAssocID="{6A84C804-F07F-485D-9508-45CDA5C5E98B}" presName="text_1" presStyleLbl="node1" presStyleIdx="0" presStyleCnt="6">
        <dgm:presLayoutVars>
          <dgm:bulletEnabled val="1"/>
        </dgm:presLayoutVars>
      </dgm:prSet>
      <dgm:spPr/>
    </dgm:pt>
    <dgm:pt modelId="{D1E35745-1946-4F59-9417-94AF19C4165D}" type="pres">
      <dgm:prSet presAssocID="{6A84C804-F07F-485D-9508-45CDA5C5E98B}" presName="accent_1" presStyleCnt="0"/>
      <dgm:spPr/>
    </dgm:pt>
    <dgm:pt modelId="{E870F540-5ED0-4FFD-AA16-28E449BABFD9}" type="pres">
      <dgm:prSet presAssocID="{6A84C804-F07F-485D-9508-45CDA5C5E98B}" presName="accentRepeatNode" presStyleLbl="solidFgAcc1" presStyleIdx="0" presStyleCnt="6"/>
      <dgm:spPr/>
    </dgm:pt>
    <dgm:pt modelId="{D7E32B68-A1E8-4A83-B3F0-28747FC5341E}" type="pres">
      <dgm:prSet presAssocID="{07B4EA99-7E09-466B-B022-63F39AD6734B}" presName="text_2" presStyleLbl="node1" presStyleIdx="1" presStyleCnt="6">
        <dgm:presLayoutVars>
          <dgm:bulletEnabled val="1"/>
        </dgm:presLayoutVars>
      </dgm:prSet>
      <dgm:spPr/>
    </dgm:pt>
    <dgm:pt modelId="{7B77B56A-778F-42BB-8600-18407EC2297F}" type="pres">
      <dgm:prSet presAssocID="{07B4EA99-7E09-466B-B022-63F39AD6734B}" presName="accent_2" presStyleCnt="0"/>
      <dgm:spPr/>
    </dgm:pt>
    <dgm:pt modelId="{F7A3F787-D5CA-45E4-881C-5BB75B55C043}" type="pres">
      <dgm:prSet presAssocID="{07B4EA99-7E09-466B-B022-63F39AD6734B}" presName="accentRepeatNode" presStyleLbl="solidFgAcc1" presStyleIdx="1" presStyleCnt="6" custScaleX="78684" custScaleY="78684"/>
      <dgm:spPr>
        <a:ln>
          <a:solidFill>
            <a:schemeClr val="tx2"/>
          </a:solidFill>
        </a:ln>
      </dgm:spPr>
    </dgm:pt>
    <dgm:pt modelId="{BDBAF727-0659-49FC-A5D5-78B16D3527F3}" type="pres">
      <dgm:prSet presAssocID="{BC8DEC22-2FAC-4966-80AB-846340E82FC5}" presName="text_3" presStyleLbl="node1" presStyleIdx="2" presStyleCnt="6">
        <dgm:presLayoutVars>
          <dgm:bulletEnabled val="1"/>
        </dgm:presLayoutVars>
      </dgm:prSet>
      <dgm:spPr/>
    </dgm:pt>
    <dgm:pt modelId="{80BBEAC8-61D1-4034-8EB1-3AE7044FAB70}" type="pres">
      <dgm:prSet presAssocID="{BC8DEC22-2FAC-4966-80AB-846340E82FC5}" presName="accent_3" presStyleCnt="0"/>
      <dgm:spPr/>
    </dgm:pt>
    <dgm:pt modelId="{F96CC47C-8721-4F8A-A311-B2D743771C54}" type="pres">
      <dgm:prSet presAssocID="{BC8DEC22-2FAC-4966-80AB-846340E82FC5}" presName="accentRepeatNode" presStyleLbl="solidFgAcc1" presStyleIdx="2" presStyleCnt="6" custScaleX="102596" custScaleY="102595" custLinFactNeighborY="-778"/>
      <dgm:spPr/>
    </dgm:pt>
    <dgm:pt modelId="{B48EE8AD-7D7B-422A-A250-B940D2BB38DE}" type="pres">
      <dgm:prSet presAssocID="{128B2766-0A13-44A8-B108-8A84A1DEC8EE}" presName="text_4" presStyleLbl="node1" presStyleIdx="3" presStyleCnt="6">
        <dgm:presLayoutVars>
          <dgm:bulletEnabled val="1"/>
        </dgm:presLayoutVars>
      </dgm:prSet>
      <dgm:spPr/>
    </dgm:pt>
    <dgm:pt modelId="{498CEB22-7C42-4893-A635-852B7B3725A2}" type="pres">
      <dgm:prSet presAssocID="{128B2766-0A13-44A8-B108-8A84A1DEC8EE}" presName="accent_4" presStyleCnt="0"/>
      <dgm:spPr/>
    </dgm:pt>
    <dgm:pt modelId="{F399077F-103C-4A30-B5FD-9E98231CB0E2}" type="pres">
      <dgm:prSet presAssocID="{128B2766-0A13-44A8-B108-8A84A1DEC8EE}" presName="accentRepeatNode" presStyleLbl="solidFgAcc1" presStyleIdx="3" presStyleCnt="6" custScaleX="79175" custScaleY="79175" custLinFactNeighborX="3195" custLinFactNeighborY="400"/>
      <dgm:spPr>
        <a:ln>
          <a:solidFill>
            <a:schemeClr val="tx2"/>
          </a:solidFill>
        </a:ln>
      </dgm:spPr>
    </dgm:pt>
    <dgm:pt modelId="{694BB134-D09E-46F3-9A43-F162D9D43070}" type="pres">
      <dgm:prSet presAssocID="{C6335F17-9C13-4C96-9BE3-57C6C2DBB378}" presName="text_5" presStyleLbl="node1" presStyleIdx="4" presStyleCnt="6">
        <dgm:presLayoutVars>
          <dgm:bulletEnabled val="1"/>
        </dgm:presLayoutVars>
      </dgm:prSet>
      <dgm:spPr/>
    </dgm:pt>
    <dgm:pt modelId="{9822502C-E7CE-432C-AA21-2C922E1C03CE}" type="pres">
      <dgm:prSet presAssocID="{C6335F17-9C13-4C96-9BE3-57C6C2DBB378}" presName="accent_5" presStyleCnt="0"/>
      <dgm:spPr/>
    </dgm:pt>
    <dgm:pt modelId="{3AC608AA-AF7A-42DD-97B8-24FB657AC12A}" type="pres">
      <dgm:prSet presAssocID="{C6335F17-9C13-4C96-9BE3-57C6C2DBB378}" presName="accentRepeatNode" presStyleLbl="solidFgAcc1" presStyleIdx="4" presStyleCnt="6"/>
      <dgm:spPr/>
    </dgm:pt>
    <dgm:pt modelId="{FD5A9D40-89A5-4B29-9031-FF74E71F4357}" type="pres">
      <dgm:prSet presAssocID="{C57D5904-B914-42C8-9835-267ED3FFE807}" presName="text_6" presStyleLbl="node1" presStyleIdx="5" presStyleCnt="6">
        <dgm:presLayoutVars>
          <dgm:bulletEnabled val="1"/>
        </dgm:presLayoutVars>
      </dgm:prSet>
      <dgm:spPr/>
    </dgm:pt>
    <dgm:pt modelId="{10F32248-86ED-46A9-913F-51BF5DBB86D7}" type="pres">
      <dgm:prSet presAssocID="{C57D5904-B914-42C8-9835-267ED3FFE807}" presName="accent_6" presStyleCnt="0"/>
      <dgm:spPr/>
    </dgm:pt>
    <dgm:pt modelId="{95936ACF-1D85-467D-A4F0-B1447D20CCF5}" type="pres">
      <dgm:prSet presAssocID="{C57D5904-B914-42C8-9835-267ED3FFE807}" presName="accentRepeatNode" presStyleLbl="solidFgAcc1" presStyleIdx="5" presStyleCnt="6"/>
      <dgm:spPr/>
    </dgm:pt>
  </dgm:ptLst>
  <dgm:cxnLst>
    <dgm:cxn modelId="{7F1E4970-D312-49F8-AE96-0E98CB336095}" type="presOf" srcId="{9BF93CFC-4773-4654-AF5D-2740550596BF}" destId="{EF07A58B-AF39-44CB-95EE-C1583E4B68AF}" srcOrd="0" destOrd="0" presId="urn:microsoft.com/office/officeart/2008/layout/VerticalCurvedList"/>
    <dgm:cxn modelId="{2BF54373-D746-4C60-89F0-08CFF4CB939E}" srcId="{D7C57029-5B67-4E8C-BD0E-BB12F16AE443}" destId="{6A84C804-F07F-485D-9508-45CDA5C5E98B}" srcOrd="0" destOrd="0" parTransId="{E5C0D6CC-28F8-4ACA-8C96-A8A50EA4DE06}" sibTransId="{9BF93CFC-4773-4654-AF5D-2740550596BF}"/>
    <dgm:cxn modelId="{C67B6F73-D4D6-4778-83E7-EE91582AAB14}" type="presOf" srcId="{C6335F17-9C13-4C96-9BE3-57C6C2DBB378}" destId="{694BB134-D09E-46F3-9A43-F162D9D43070}" srcOrd="0" destOrd="0" presId="urn:microsoft.com/office/officeart/2008/layout/VerticalCurvedList"/>
    <dgm:cxn modelId="{80867F77-2A07-4E63-BDB8-EB6FFD223456}" srcId="{D7C57029-5B67-4E8C-BD0E-BB12F16AE443}" destId="{07B4EA99-7E09-466B-B022-63F39AD6734B}" srcOrd="1" destOrd="0" parTransId="{AA0E1B8F-DECE-4D23-B95C-E556EB8B6DF5}" sibTransId="{713D80F5-3D30-460C-828D-66D0A35332CD}"/>
    <dgm:cxn modelId="{0828CF77-92C4-4AFF-91A3-25E9E57C598C}" type="presOf" srcId="{BC8DEC22-2FAC-4966-80AB-846340E82FC5}" destId="{BDBAF727-0659-49FC-A5D5-78B16D3527F3}" srcOrd="0" destOrd="0" presId="urn:microsoft.com/office/officeart/2008/layout/VerticalCurvedList"/>
    <dgm:cxn modelId="{7B5C4586-9B84-4930-9A97-359962558B89}" type="presOf" srcId="{C57D5904-B914-42C8-9835-267ED3FFE807}" destId="{FD5A9D40-89A5-4B29-9031-FF74E71F4357}" srcOrd="0" destOrd="0" presId="urn:microsoft.com/office/officeart/2008/layout/VerticalCurvedList"/>
    <dgm:cxn modelId="{4E1D57A7-2D5B-4C50-9DF3-DF11555721BF}" type="presOf" srcId="{07B4EA99-7E09-466B-B022-63F39AD6734B}" destId="{D7E32B68-A1E8-4A83-B3F0-28747FC5341E}" srcOrd="0" destOrd="0" presId="urn:microsoft.com/office/officeart/2008/layout/VerticalCurvedList"/>
    <dgm:cxn modelId="{B808EAAE-6A19-4671-AA3D-2960CE253A76}" srcId="{D7C57029-5B67-4E8C-BD0E-BB12F16AE443}" destId="{BC8DEC22-2FAC-4966-80AB-846340E82FC5}" srcOrd="2" destOrd="0" parTransId="{064B510B-2540-440D-AF71-0B7EB2588C1F}" sibTransId="{755A4E97-9548-44AD-8C68-3D933DE933B6}"/>
    <dgm:cxn modelId="{02153BB5-246B-435E-8210-CE1CCDC1E9E8}" type="presOf" srcId="{128B2766-0A13-44A8-B108-8A84A1DEC8EE}" destId="{B48EE8AD-7D7B-422A-A250-B940D2BB38DE}" srcOrd="0" destOrd="0" presId="urn:microsoft.com/office/officeart/2008/layout/VerticalCurvedList"/>
    <dgm:cxn modelId="{AC6795C3-BBBB-4FA3-B7F0-0A7D125E4ECB}" srcId="{D7C57029-5B67-4E8C-BD0E-BB12F16AE443}" destId="{128B2766-0A13-44A8-B108-8A84A1DEC8EE}" srcOrd="3" destOrd="0" parTransId="{3D12AC57-39D0-4DA9-B12B-E9AF7905CB82}" sibTransId="{161B1BCA-EE2B-44B9-9E34-41B247CD75A7}"/>
    <dgm:cxn modelId="{FA84F0D3-307A-4743-BE55-3F59E25E7247}" srcId="{D7C57029-5B67-4E8C-BD0E-BB12F16AE443}" destId="{C6335F17-9C13-4C96-9BE3-57C6C2DBB378}" srcOrd="4" destOrd="0" parTransId="{3937A92C-CBFC-4DB9-9B57-B37AA3786854}" sibTransId="{2EA9AFFD-795A-41DC-A67F-22F804C8A09F}"/>
    <dgm:cxn modelId="{225B3AEA-8C8A-4B1B-A681-0533E7CBCCC9}" srcId="{D7C57029-5B67-4E8C-BD0E-BB12F16AE443}" destId="{C57D5904-B914-42C8-9835-267ED3FFE807}" srcOrd="5" destOrd="0" parTransId="{FF4398EC-194A-44A7-9872-D753FEE1D122}" sibTransId="{2A02C5E7-BFB3-473C-9A84-4953F04E8695}"/>
    <dgm:cxn modelId="{4014E5EC-A60F-4ED6-A8DF-8AB8F49C7B7F}" type="presOf" srcId="{6A84C804-F07F-485D-9508-45CDA5C5E98B}" destId="{710C8ED7-0257-4FB2-98DB-0EBF3873A3A0}" srcOrd="0" destOrd="0" presId="urn:microsoft.com/office/officeart/2008/layout/VerticalCurvedList"/>
    <dgm:cxn modelId="{7D62B6FA-E40B-4A12-A3D3-427BBE5EA2FC}" type="presOf" srcId="{D7C57029-5B67-4E8C-BD0E-BB12F16AE443}" destId="{026D13C0-3165-4C33-B966-8849B6D979FB}" srcOrd="0" destOrd="0" presId="urn:microsoft.com/office/officeart/2008/layout/VerticalCurvedList"/>
    <dgm:cxn modelId="{8D7794E5-25C7-4F23-82C3-C62B6574D7B1}" type="presParOf" srcId="{026D13C0-3165-4C33-B966-8849B6D979FB}" destId="{8187515C-A3CA-4ACC-B6AB-F4FFCF115786}" srcOrd="0" destOrd="0" presId="urn:microsoft.com/office/officeart/2008/layout/VerticalCurvedList"/>
    <dgm:cxn modelId="{A624BA69-81ED-429C-9C5C-E61C65693B00}" type="presParOf" srcId="{8187515C-A3CA-4ACC-B6AB-F4FFCF115786}" destId="{0C0B5F6D-183D-49EF-A1F8-B831ED495B01}" srcOrd="0" destOrd="0" presId="urn:microsoft.com/office/officeart/2008/layout/VerticalCurvedList"/>
    <dgm:cxn modelId="{C5CABF5E-BC56-4E6C-A41D-BAC284C2D7AE}" type="presParOf" srcId="{0C0B5F6D-183D-49EF-A1F8-B831ED495B01}" destId="{D70EF988-3207-4505-AED6-06F6DE00E485}" srcOrd="0" destOrd="0" presId="urn:microsoft.com/office/officeart/2008/layout/VerticalCurvedList"/>
    <dgm:cxn modelId="{6112C3A2-ACDB-470B-AA92-AD65422E1261}" type="presParOf" srcId="{0C0B5F6D-183D-49EF-A1F8-B831ED495B01}" destId="{EF07A58B-AF39-44CB-95EE-C1583E4B68AF}" srcOrd="1" destOrd="0" presId="urn:microsoft.com/office/officeart/2008/layout/VerticalCurvedList"/>
    <dgm:cxn modelId="{A1622460-5058-40EE-AE40-C19A74B6EE09}" type="presParOf" srcId="{0C0B5F6D-183D-49EF-A1F8-B831ED495B01}" destId="{AFAD8A0F-F644-4FB2-87CB-5E7DBC65E10B}" srcOrd="2" destOrd="0" presId="urn:microsoft.com/office/officeart/2008/layout/VerticalCurvedList"/>
    <dgm:cxn modelId="{8D1E4C28-CF9F-431E-B300-CCB52520DF5E}" type="presParOf" srcId="{0C0B5F6D-183D-49EF-A1F8-B831ED495B01}" destId="{2E51B0D3-98B6-4119-A1C1-47289C078211}" srcOrd="3" destOrd="0" presId="urn:microsoft.com/office/officeart/2008/layout/VerticalCurvedList"/>
    <dgm:cxn modelId="{C566EB03-8D3B-481B-8BEE-8A04FB63A2AF}" type="presParOf" srcId="{8187515C-A3CA-4ACC-B6AB-F4FFCF115786}" destId="{710C8ED7-0257-4FB2-98DB-0EBF3873A3A0}" srcOrd="1" destOrd="0" presId="urn:microsoft.com/office/officeart/2008/layout/VerticalCurvedList"/>
    <dgm:cxn modelId="{C266FB44-D6E8-4D38-8533-012313139506}" type="presParOf" srcId="{8187515C-A3CA-4ACC-B6AB-F4FFCF115786}" destId="{D1E35745-1946-4F59-9417-94AF19C4165D}" srcOrd="2" destOrd="0" presId="urn:microsoft.com/office/officeart/2008/layout/VerticalCurvedList"/>
    <dgm:cxn modelId="{8938E4B5-394C-4C8D-852E-F92831C35723}" type="presParOf" srcId="{D1E35745-1946-4F59-9417-94AF19C4165D}" destId="{E870F540-5ED0-4FFD-AA16-28E449BABFD9}" srcOrd="0" destOrd="0" presId="urn:microsoft.com/office/officeart/2008/layout/VerticalCurvedList"/>
    <dgm:cxn modelId="{578E8102-1797-4DAF-94DD-DC3158EAC712}" type="presParOf" srcId="{8187515C-A3CA-4ACC-B6AB-F4FFCF115786}" destId="{D7E32B68-A1E8-4A83-B3F0-28747FC5341E}" srcOrd="3" destOrd="0" presId="urn:microsoft.com/office/officeart/2008/layout/VerticalCurvedList"/>
    <dgm:cxn modelId="{E4FBA7EA-146D-4A3B-810D-CA715B648B4C}" type="presParOf" srcId="{8187515C-A3CA-4ACC-B6AB-F4FFCF115786}" destId="{7B77B56A-778F-42BB-8600-18407EC2297F}" srcOrd="4" destOrd="0" presId="urn:microsoft.com/office/officeart/2008/layout/VerticalCurvedList"/>
    <dgm:cxn modelId="{F5FC48FE-8AB1-40E9-B5CD-EEAE2AADD054}" type="presParOf" srcId="{7B77B56A-778F-42BB-8600-18407EC2297F}" destId="{F7A3F787-D5CA-45E4-881C-5BB75B55C043}" srcOrd="0" destOrd="0" presId="urn:microsoft.com/office/officeart/2008/layout/VerticalCurvedList"/>
    <dgm:cxn modelId="{1E65BD8D-75B9-492C-9079-A8366BF633AA}" type="presParOf" srcId="{8187515C-A3CA-4ACC-B6AB-F4FFCF115786}" destId="{BDBAF727-0659-49FC-A5D5-78B16D3527F3}" srcOrd="5" destOrd="0" presId="urn:microsoft.com/office/officeart/2008/layout/VerticalCurvedList"/>
    <dgm:cxn modelId="{B6EFF1BC-0998-4ACB-ABF7-74187F8DCB6F}" type="presParOf" srcId="{8187515C-A3CA-4ACC-B6AB-F4FFCF115786}" destId="{80BBEAC8-61D1-4034-8EB1-3AE7044FAB70}" srcOrd="6" destOrd="0" presId="urn:microsoft.com/office/officeart/2008/layout/VerticalCurvedList"/>
    <dgm:cxn modelId="{C163E948-B8F6-42B0-BC26-F508570996A4}" type="presParOf" srcId="{80BBEAC8-61D1-4034-8EB1-3AE7044FAB70}" destId="{F96CC47C-8721-4F8A-A311-B2D743771C54}" srcOrd="0" destOrd="0" presId="urn:microsoft.com/office/officeart/2008/layout/VerticalCurvedList"/>
    <dgm:cxn modelId="{C1C1C730-3B10-4C2E-9E96-3531A548AAE9}" type="presParOf" srcId="{8187515C-A3CA-4ACC-B6AB-F4FFCF115786}" destId="{B48EE8AD-7D7B-422A-A250-B940D2BB38DE}" srcOrd="7" destOrd="0" presId="urn:microsoft.com/office/officeart/2008/layout/VerticalCurvedList"/>
    <dgm:cxn modelId="{4EB2C362-510E-4FB5-9286-F21B6C781FB6}" type="presParOf" srcId="{8187515C-A3CA-4ACC-B6AB-F4FFCF115786}" destId="{498CEB22-7C42-4893-A635-852B7B3725A2}" srcOrd="8" destOrd="0" presId="urn:microsoft.com/office/officeart/2008/layout/VerticalCurvedList"/>
    <dgm:cxn modelId="{EBB574C3-20A7-4ACC-A8C6-3BF23448E194}" type="presParOf" srcId="{498CEB22-7C42-4893-A635-852B7B3725A2}" destId="{F399077F-103C-4A30-B5FD-9E98231CB0E2}" srcOrd="0" destOrd="0" presId="urn:microsoft.com/office/officeart/2008/layout/VerticalCurvedList"/>
    <dgm:cxn modelId="{7B55ACCE-B677-41E8-BBB8-4FBA144396DD}" type="presParOf" srcId="{8187515C-A3CA-4ACC-B6AB-F4FFCF115786}" destId="{694BB134-D09E-46F3-9A43-F162D9D43070}" srcOrd="9" destOrd="0" presId="urn:microsoft.com/office/officeart/2008/layout/VerticalCurvedList"/>
    <dgm:cxn modelId="{35057F9F-9911-427B-8858-3F55DE46B843}" type="presParOf" srcId="{8187515C-A3CA-4ACC-B6AB-F4FFCF115786}" destId="{9822502C-E7CE-432C-AA21-2C922E1C03CE}" srcOrd="10" destOrd="0" presId="urn:microsoft.com/office/officeart/2008/layout/VerticalCurvedList"/>
    <dgm:cxn modelId="{A85678EB-1E13-480D-8C36-7446A4DC642F}" type="presParOf" srcId="{9822502C-E7CE-432C-AA21-2C922E1C03CE}" destId="{3AC608AA-AF7A-42DD-97B8-24FB657AC12A}" srcOrd="0" destOrd="0" presId="urn:microsoft.com/office/officeart/2008/layout/VerticalCurvedList"/>
    <dgm:cxn modelId="{4794CBEE-11B4-4456-BF23-4C3DC022C783}" type="presParOf" srcId="{8187515C-A3CA-4ACC-B6AB-F4FFCF115786}" destId="{FD5A9D40-89A5-4B29-9031-FF74E71F4357}" srcOrd="11" destOrd="0" presId="urn:microsoft.com/office/officeart/2008/layout/VerticalCurvedList"/>
    <dgm:cxn modelId="{BAFBCAD0-B5AF-44D9-8E31-36BB2CD696C3}" type="presParOf" srcId="{8187515C-A3CA-4ACC-B6AB-F4FFCF115786}" destId="{10F32248-86ED-46A9-913F-51BF5DBB86D7}" srcOrd="12" destOrd="0" presId="urn:microsoft.com/office/officeart/2008/layout/VerticalCurvedList"/>
    <dgm:cxn modelId="{5A1A2727-03B5-4580-86D5-D3F56FD81E27}" type="presParOf" srcId="{10F32248-86ED-46A9-913F-51BF5DBB86D7}" destId="{95936ACF-1D85-467D-A4F0-B1447D20CCF5}"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A40457F-2507-4ECA-96E7-DEEDE4257B76}" type="doc">
      <dgm:prSet loTypeId="urn:microsoft.com/office/officeart/2005/8/layout/chevron2" loCatId="process" qsTypeId="urn:microsoft.com/office/officeart/2005/8/quickstyle/simple2#1" qsCatId="simple" csTypeId="urn:microsoft.com/office/officeart/2005/8/colors/accent1_2#9" csCatId="accent1" phldr="1"/>
      <dgm:spPr/>
      <dgm:t>
        <a:bodyPr/>
        <a:lstStyle/>
        <a:p>
          <a:endParaRPr lang="en-US"/>
        </a:p>
      </dgm:t>
    </dgm:pt>
    <dgm:pt modelId="{3FD2E835-9784-43C3-92DB-6C8BEB476C66}">
      <dgm:prSet phldrT="[Text]" custT="1"/>
      <dgm:spPr/>
      <dgm:t>
        <a:bodyPr/>
        <a:lstStyle/>
        <a:p>
          <a:r>
            <a:rPr lang="en-US" sz="2800" b="1" dirty="0"/>
            <a:t>ERCOT</a:t>
          </a:r>
        </a:p>
      </dgm:t>
    </dgm:pt>
    <dgm:pt modelId="{791E37D8-845E-41D3-BAEE-68841B332534}" type="sibTrans" cxnId="{AD36D743-032B-4ACC-937B-60A9E84D9D01}">
      <dgm:prSet/>
      <dgm:spPr/>
      <dgm:t>
        <a:bodyPr/>
        <a:lstStyle/>
        <a:p>
          <a:endParaRPr lang="en-US"/>
        </a:p>
      </dgm:t>
    </dgm:pt>
    <dgm:pt modelId="{D6ED4E2C-B6EE-46F3-8119-B9ED55CA9F7D}" type="parTrans" cxnId="{AD36D743-032B-4ACC-937B-60A9E84D9D01}">
      <dgm:prSet/>
      <dgm:spPr/>
      <dgm:t>
        <a:bodyPr/>
        <a:lstStyle/>
        <a:p>
          <a:endParaRPr lang="en-US"/>
        </a:p>
      </dgm:t>
    </dgm:pt>
    <dgm:pt modelId="{D2E3AC94-DD61-4BC3-9631-4A05830C31B7}" type="pres">
      <dgm:prSet presAssocID="{0A40457F-2507-4ECA-96E7-DEEDE4257B76}" presName="linearFlow" presStyleCnt="0">
        <dgm:presLayoutVars>
          <dgm:dir/>
          <dgm:animLvl val="lvl"/>
          <dgm:resizeHandles val="exact"/>
        </dgm:presLayoutVars>
      </dgm:prSet>
      <dgm:spPr/>
    </dgm:pt>
    <dgm:pt modelId="{EAA344C8-F27F-4925-A39F-086D7DFF9C5B}" type="pres">
      <dgm:prSet presAssocID="{3FD2E835-9784-43C3-92DB-6C8BEB476C66}" presName="composite" presStyleCnt="0"/>
      <dgm:spPr/>
    </dgm:pt>
    <dgm:pt modelId="{FBCD0048-6832-4CE8-BFC7-19B742970F21}" type="pres">
      <dgm:prSet presAssocID="{3FD2E835-9784-43C3-92DB-6C8BEB476C66}" presName="parentText" presStyleLbl="alignNode1" presStyleIdx="0" presStyleCnt="1">
        <dgm:presLayoutVars>
          <dgm:chMax val="1"/>
          <dgm:bulletEnabled val="1"/>
        </dgm:presLayoutVars>
      </dgm:prSet>
      <dgm:spPr/>
    </dgm:pt>
    <dgm:pt modelId="{DEFA318A-1C5F-476D-BBC1-D53F1E3345D3}" type="pres">
      <dgm:prSet presAssocID="{3FD2E835-9784-43C3-92DB-6C8BEB476C66}" presName="descendantText" presStyleLbl="alignAcc1" presStyleIdx="0" presStyleCnt="1" custScaleY="100000" custLinFactNeighborX="5577" custLinFactNeighborY="-7273">
        <dgm:presLayoutVars>
          <dgm:bulletEnabled val="1"/>
        </dgm:presLayoutVars>
      </dgm:prSet>
      <dgm:spPr>
        <a:ln>
          <a:solidFill>
            <a:schemeClr val="bg1"/>
          </a:solidFill>
        </a:ln>
      </dgm:spPr>
    </dgm:pt>
  </dgm:ptLst>
  <dgm:cxnLst>
    <dgm:cxn modelId="{AD36D743-032B-4ACC-937B-60A9E84D9D01}" srcId="{0A40457F-2507-4ECA-96E7-DEEDE4257B76}" destId="{3FD2E835-9784-43C3-92DB-6C8BEB476C66}" srcOrd="0" destOrd="0" parTransId="{D6ED4E2C-B6EE-46F3-8119-B9ED55CA9F7D}" sibTransId="{791E37D8-845E-41D3-BAEE-68841B332534}"/>
    <dgm:cxn modelId="{259DE455-4AC8-4713-9A05-720729C0E4A1}" type="presOf" srcId="{0A40457F-2507-4ECA-96E7-DEEDE4257B76}" destId="{D2E3AC94-DD61-4BC3-9631-4A05830C31B7}" srcOrd="0" destOrd="0" presId="urn:microsoft.com/office/officeart/2005/8/layout/chevron2"/>
    <dgm:cxn modelId="{577751EE-E41A-46DC-9A78-19FA0AC55D89}" type="presOf" srcId="{3FD2E835-9784-43C3-92DB-6C8BEB476C66}" destId="{FBCD0048-6832-4CE8-BFC7-19B742970F21}" srcOrd="0" destOrd="0" presId="urn:microsoft.com/office/officeart/2005/8/layout/chevron2"/>
    <dgm:cxn modelId="{1BACECB9-57A5-4985-BDA9-DAAEC76B0F9C}" type="presParOf" srcId="{D2E3AC94-DD61-4BC3-9631-4A05830C31B7}" destId="{EAA344C8-F27F-4925-A39F-086D7DFF9C5B}" srcOrd="0" destOrd="0" presId="urn:microsoft.com/office/officeart/2005/8/layout/chevron2"/>
    <dgm:cxn modelId="{8623EDE9-E15D-453A-85BE-00F77D0F750A}" type="presParOf" srcId="{EAA344C8-F27F-4925-A39F-086D7DFF9C5B}" destId="{FBCD0048-6832-4CE8-BFC7-19B742970F21}" srcOrd="0" destOrd="0" presId="urn:microsoft.com/office/officeart/2005/8/layout/chevron2"/>
    <dgm:cxn modelId="{9797B3E7-69B1-462F-A396-D8EDA8017256}" type="presParOf" srcId="{EAA344C8-F27F-4925-A39F-086D7DFF9C5B}" destId="{DEFA318A-1C5F-476D-BBC1-D53F1E3345D3}" srcOrd="1" destOrd="0" presId="urn:microsoft.com/office/officeart/2005/8/layout/chevron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A40457F-2507-4ECA-96E7-DEEDE4257B76}" type="doc">
      <dgm:prSet loTypeId="urn:microsoft.com/office/officeart/2005/8/layout/chevron2" loCatId="process" qsTypeId="urn:microsoft.com/office/officeart/2005/8/quickstyle/simple2#1" qsCatId="simple" csTypeId="urn:microsoft.com/office/officeart/2005/8/colors/accent1_2#9" csCatId="accent1" phldr="1"/>
      <dgm:spPr/>
      <dgm:t>
        <a:bodyPr/>
        <a:lstStyle/>
        <a:p>
          <a:endParaRPr lang="en-US"/>
        </a:p>
      </dgm:t>
    </dgm:pt>
    <dgm:pt modelId="{3FD2E835-9784-43C3-92DB-6C8BEB476C66}">
      <dgm:prSet phldrT="[Text]" custT="1"/>
      <dgm:spPr/>
      <dgm:t>
        <a:bodyPr/>
        <a:lstStyle/>
        <a:p>
          <a:r>
            <a:rPr lang="en-US" sz="2800" b="1" dirty="0"/>
            <a:t>ERCOT</a:t>
          </a:r>
        </a:p>
      </dgm:t>
    </dgm:pt>
    <dgm:pt modelId="{791E37D8-845E-41D3-BAEE-68841B332534}" type="sibTrans" cxnId="{AD36D743-032B-4ACC-937B-60A9E84D9D01}">
      <dgm:prSet/>
      <dgm:spPr/>
      <dgm:t>
        <a:bodyPr/>
        <a:lstStyle/>
        <a:p>
          <a:endParaRPr lang="en-US"/>
        </a:p>
      </dgm:t>
    </dgm:pt>
    <dgm:pt modelId="{D6ED4E2C-B6EE-46F3-8119-B9ED55CA9F7D}" type="parTrans" cxnId="{AD36D743-032B-4ACC-937B-60A9E84D9D01}">
      <dgm:prSet/>
      <dgm:spPr/>
      <dgm:t>
        <a:bodyPr/>
        <a:lstStyle/>
        <a:p>
          <a:endParaRPr lang="en-US"/>
        </a:p>
      </dgm:t>
    </dgm:pt>
    <dgm:pt modelId="{D2E3AC94-DD61-4BC3-9631-4A05830C31B7}" type="pres">
      <dgm:prSet presAssocID="{0A40457F-2507-4ECA-96E7-DEEDE4257B76}" presName="linearFlow" presStyleCnt="0">
        <dgm:presLayoutVars>
          <dgm:dir/>
          <dgm:animLvl val="lvl"/>
          <dgm:resizeHandles val="exact"/>
        </dgm:presLayoutVars>
      </dgm:prSet>
      <dgm:spPr/>
    </dgm:pt>
    <dgm:pt modelId="{EAA344C8-F27F-4925-A39F-086D7DFF9C5B}" type="pres">
      <dgm:prSet presAssocID="{3FD2E835-9784-43C3-92DB-6C8BEB476C66}" presName="composite" presStyleCnt="0"/>
      <dgm:spPr/>
    </dgm:pt>
    <dgm:pt modelId="{FBCD0048-6832-4CE8-BFC7-19B742970F21}" type="pres">
      <dgm:prSet presAssocID="{3FD2E835-9784-43C3-92DB-6C8BEB476C66}" presName="parentText" presStyleLbl="alignNode1" presStyleIdx="0" presStyleCnt="1">
        <dgm:presLayoutVars>
          <dgm:chMax val="1"/>
          <dgm:bulletEnabled val="1"/>
        </dgm:presLayoutVars>
      </dgm:prSet>
      <dgm:spPr/>
    </dgm:pt>
    <dgm:pt modelId="{DEFA318A-1C5F-476D-BBC1-D53F1E3345D3}" type="pres">
      <dgm:prSet presAssocID="{3FD2E835-9784-43C3-92DB-6C8BEB476C66}" presName="descendantText" presStyleLbl="alignAcc1" presStyleIdx="0" presStyleCnt="1" custScaleY="100000" custLinFactNeighborX="5577" custLinFactNeighborY="-7273">
        <dgm:presLayoutVars>
          <dgm:bulletEnabled val="1"/>
        </dgm:presLayoutVars>
      </dgm:prSet>
      <dgm:spPr>
        <a:ln>
          <a:solidFill>
            <a:schemeClr val="bg1"/>
          </a:solidFill>
        </a:ln>
      </dgm:spPr>
    </dgm:pt>
  </dgm:ptLst>
  <dgm:cxnLst>
    <dgm:cxn modelId="{AD36D743-032B-4ACC-937B-60A9E84D9D01}" srcId="{0A40457F-2507-4ECA-96E7-DEEDE4257B76}" destId="{3FD2E835-9784-43C3-92DB-6C8BEB476C66}" srcOrd="0" destOrd="0" parTransId="{D6ED4E2C-B6EE-46F3-8119-B9ED55CA9F7D}" sibTransId="{791E37D8-845E-41D3-BAEE-68841B332534}"/>
    <dgm:cxn modelId="{259DE455-4AC8-4713-9A05-720729C0E4A1}" type="presOf" srcId="{0A40457F-2507-4ECA-96E7-DEEDE4257B76}" destId="{D2E3AC94-DD61-4BC3-9631-4A05830C31B7}" srcOrd="0" destOrd="0" presId="urn:microsoft.com/office/officeart/2005/8/layout/chevron2"/>
    <dgm:cxn modelId="{577751EE-E41A-46DC-9A78-19FA0AC55D89}" type="presOf" srcId="{3FD2E835-9784-43C3-92DB-6C8BEB476C66}" destId="{FBCD0048-6832-4CE8-BFC7-19B742970F21}" srcOrd="0" destOrd="0" presId="urn:microsoft.com/office/officeart/2005/8/layout/chevron2"/>
    <dgm:cxn modelId="{1BACECB9-57A5-4985-BDA9-DAAEC76B0F9C}" type="presParOf" srcId="{D2E3AC94-DD61-4BC3-9631-4A05830C31B7}" destId="{EAA344C8-F27F-4925-A39F-086D7DFF9C5B}" srcOrd="0" destOrd="0" presId="urn:microsoft.com/office/officeart/2005/8/layout/chevron2"/>
    <dgm:cxn modelId="{8623EDE9-E15D-453A-85BE-00F77D0F750A}" type="presParOf" srcId="{EAA344C8-F27F-4925-A39F-086D7DFF9C5B}" destId="{FBCD0048-6832-4CE8-BFC7-19B742970F21}" srcOrd="0" destOrd="0" presId="urn:microsoft.com/office/officeart/2005/8/layout/chevron2"/>
    <dgm:cxn modelId="{9797B3E7-69B1-462F-A396-D8EDA8017256}" type="presParOf" srcId="{EAA344C8-F27F-4925-A39F-086D7DFF9C5B}" destId="{DEFA318A-1C5F-476D-BBC1-D53F1E3345D3}" srcOrd="1" destOrd="0" presId="urn:microsoft.com/office/officeart/2005/8/layout/chevron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A40457F-2507-4ECA-96E7-DEEDE4257B76}" type="doc">
      <dgm:prSet loTypeId="urn:microsoft.com/office/officeart/2005/8/layout/chevron2" loCatId="process" qsTypeId="urn:microsoft.com/office/officeart/2005/8/quickstyle/simple2#1" qsCatId="simple" csTypeId="urn:microsoft.com/office/officeart/2005/8/colors/accent1_2#9" csCatId="accent1" phldr="1"/>
      <dgm:spPr/>
      <dgm:t>
        <a:bodyPr/>
        <a:lstStyle/>
        <a:p>
          <a:endParaRPr lang="en-US"/>
        </a:p>
      </dgm:t>
    </dgm:pt>
    <dgm:pt modelId="{3FD2E835-9784-43C3-92DB-6C8BEB476C66}">
      <dgm:prSet phldrT="[Text]" custT="1"/>
      <dgm:spPr/>
      <dgm:t>
        <a:bodyPr/>
        <a:lstStyle/>
        <a:p>
          <a:r>
            <a:rPr lang="en-US" sz="2800" b="1" dirty="0"/>
            <a:t>ERCOT</a:t>
          </a:r>
        </a:p>
      </dgm:t>
    </dgm:pt>
    <dgm:pt modelId="{791E37D8-845E-41D3-BAEE-68841B332534}" type="sibTrans" cxnId="{AD36D743-032B-4ACC-937B-60A9E84D9D01}">
      <dgm:prSet/>
      <dgm:spPr/>
      <dgm:t>
        <a:bodyPr/>
        <a:lstStyle/>
        <a:p>
          <a:endParaRPr lang="en-US"/>
        </a:p>
      </dgm:t>
    </dgm:pt>
    <dgm:pt modelId="{D6ED4E2C-B6EE-46F3-8119-B9ED55CA9F7D}" type="parTrans" cxnId="{AD36D743-032B-4ACC-937B-60A9E84D9D01}">
      <dgm:prSet/>
      <dgm:spPr/>
      <dgm:t>
        <a:bodyPr/>
        <a:lstStyle/>
        <a:p>
          <a:endParaRPr lang="en-US"/>
        </a:p>
      </dgm:t>
    </dgm:pt>
    <dgm:pt modelId="{D2E3AC94-DD61-4BC3-9631-4A05830C31B7}" type="pres">
      <dgm:prSet presAssocID="{0A40457F-2507-4ECA-96E7-DEEDE4257B76}" presName="linearFlow" presStyleCnt="0">
        <dgm:presLayoutVars>
          <dgm:dir/>
          <dgm:animLvl val="lvl"/>
          <dgm:resizeHandles val="exact"/>
        </dgm:presLayoutVars>
      </dgm:prSet>
      <dgm:spPr/>
    </dgm:pt>
    <dgm:pt modelId="{EAA344C8-F27F-4925-A39F-086D7DFF9C5B}" type="pres">
      <dgm:prSet presAssocID="{3FD2E835-9784-43C3-92DB-6C8BEB476C66}" presName="composite" presStyleCnt="0"/>
      <dgm:spPr/>
    </dgm:pt>
    <dgm:pt modelId="{FBCD0048-6832-4CE8-BFC7-19B742970F21}" type="pres">
      <dgm:prSet presAssocID="{3FD2E835-9784-43C3-92DB-6C8BEB476C66}" presName="parentText" presStyleLbl="alignNode1" presStyleIdx="0" presStyleCnt="1">
        <dgm:presLayoutVars>
          <dgm:chMax val="1"/>
          <dgm:bulletEnabled val="1"/>
        </dgm:presLayoutVars>
      </dgm:prSet>
      <dgm:spPr/>
    </dgm:pt>
    <dgm:pt modelId="{DEFA318A-1C5F-476D-BBC1-D53F1E3345D3}" type="pres">
      <dgm:prSet presAssocID="{3FD2E835-9784-43C3-92DB-6C8BEB476C66}" presName="descendantText" presStyleLbl="alignAcc1" presStyleIdx="0" presStyleCnt="1" custScaleY="100000" custLinFactNeighborX="5577" custLinFactNeighborY="-7273">
        <dgm:presLayoutVars>
          <dgm:bulletEnabled val="1"/>
        </dgm:presLayoutVars>
      </dgm:prSet>
      <dgm:spPr>
        <a:ln>
          <a:solidFill>
            <a:schemeClr val="bg1"/>
          </a:solidFill>
        </a:ln>
      </dgm:spPr>
    </dgm:pt>
  </dgm:ptLst>
  <dgm:cxnLst>
    <dgm:cxn modelId="{AD36D743-032B-4ACC-937B-60A9E84D9D01}" srcId="{0A40457F-2507-4ECA-96E7-DEEDE4257B76}" destId="{3FD2E835-9784-43C3-92DB-6C8BEB476C66}" srcOrd="0" destOrd="0" parTransId="{D6ED4E2C-B6EE-46F3-8119-B9ED55CA9F7D}" sibTransId="{791E37D8-845E-41D3-BAEE-68841B332534}"/>
    <dgm:cxn modelId="{259DE455-4AC8-4713-9A05-720729C0E4A1}" type="presOf" srcId="{0A40457F-2507-4ECA-96E7-DEEDE4257B76}" destId="{D2E3AC94-DD61-4BC3-9631-4A05830C31B7}" srcOrd="0" destOrd="0" presId="urn:microsoft.com/office/officeart/2005/8/layout/chevron2"/>
    <dgm:cxn modelId="{577751EE-E41A-46DC-9A78-19FA0AC55D89}" type="presOf" srcId="{3FD2E835-9784-43C3-92DB-6C8BEB476C66}" destId="{FBCD0048-6832-4CE8-BFC7-19B742970F21}" srcOrd="0" destOrd="0" presId="urn:microsoft.com/office/officeart/2005/8/layout/chevron2"/>
    <dgm:cxn modelId="{1BACECB9-57A5-4985-BDA9-DAAEC76B0F9C}" type="presParOf" srcId="{D2E3AC94-DD61-4BC3-9631-4A05830C31B7}" destId="{EAA344C8-F27F-4925-A39F-086D7DFF9C5B}" srcOrd="0" destOrd="0" presId="urn:microsoft.com/office/officeart/2005/8/layout/chevron2"/>
    <dgm:cxn modelId="{8623EDE9-E15D-453A-85BE-00F77D0F750A}" type="presParOf" srcId="{EAA344C8-F27F-4925-A39F-086D7DFF9C5B}" destId="{FBCD0048-6832-4CE8-BFC7-19B742970F21}" srcOrd="0" destOrd="0" presId="urn:microsoft.com/office/officeart/2005/8/layout/chevron2"/>
    <dgm:cxn modelId="{9797B3E7-69B1-462F-A396-D8EDA8017256}" type="presParOf" srcId="{EAA344C8-F27F-4925-A39F-086D7DFF9C5B}" destId="{DEFA318A-1C5F-476D-BBC1-D53F1E3345D3}" srcOrd="1" destOrd="0" presId="urn:microsoft.com/office/officeart/2005/8/layout/chevron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A40457F-2507-4ECA-96E7-DEEDE4257B76}" type="doc">
      <dgm:prSet loTypeId="urn:microsoft.com/office/officeart/2005/8/layout/chevron2" loCatId="process" qsTypeId="urn:microsoft.com/office/officeart/2005/8/quickstyle/simple2#1" qsCatId="simple" csTypeId="urn:microsoft.com/office/officeart/2005/8/colors/accent1_2#9" csCatId="accent1" phldr="1"/>
      <dgm:spPr/>
      <dgm:t>
        <a:bodyPr/>
        <a:lstStyle/>
        <a:p>
          <a:endParaRPr lang="en-US"/>
        </a:p>
      </dgm:t>
    </dgm:pt>
    <dgm:pt modelId="{3FD2E835-9784-43C3-92DB-6C8BEB476C66}">
      <dgm:prSet phldrT="[Text]" custT="1"/>
      <dgm:spPr/>
      <dgm:t>
        <a:bodyPr/>
        <a:lstStyle/>
        <a:p>
          <a:r>
            <a:rPr lang="en-US" sz="2800" b="1" dirty="0"/>
            <a:t>ERCOT</a:t>
          </a:r>
        </a:p>
      </dgm:t>
    </dgm:pt>
    <dgm:pt modelId="{791E37D8-845E-41D3-BAEE-68841B332534}" type="sibTrans" cxnId="{AD36D743-032B-4ACC-937B-60A9E84D9D01}">
      <dgm:prSet/>
      <dgm:spPr/>
      <dgm:t>
        <a:bodyPr/>
        <a:lstStyle/>
        <a:p>
          <a:endParaRPr lang="en-US"/>
        </a:p>
      </dgm:t>
    </dgm:pt>
    <dgm:pt modelId="{D6ED4E2C-B6EE-46F3-8119-B9ED55CA9F7D}" type="parTrans" cxnId="{AD36D743-032B-4ACC-937B-60A9E84D9D01}">
      <dgm:prSet/>
      <dgm:spPr/>
      <dgm:t>
        <a:bodyPr/>
        <a:lstStyle/>
        <a:p>
          <a:endParaRPr lang="en-US"/>
        </a:p>
      </dgm:t>
    </dgm:pt>
    <dgm:pt modelId="{D2E3AC94-DD61-4BC3-9631-4A05830C31B7}" type="pres">
      <dgm:prSet presAssocID="{0A40457F-2507-4ECA-96E7-DEEDE4257B76}" presName="linearFlow" presStyleCnt="0">
        <dgm:presLayoutVars>
          <dgm:dir/>
          <dgm:animLvl val="lvl"/>
          <dgm:resizeHandles val="exact"/>
        </dgm:presLayoutVars>
      </dgm:prSet>
      <dgm:spPr/>
    </dgm:pt>
    <dgm:pt modelId="{EAA344C8-F27F-4925-A39F-086D7DFF9C5B}" type="pres">
      <dgm:prSet presAssocID="{3FD2E835-9784-43C3-92DB-6C8BEB476C66}" presName="composite" presStyleCnt="0"/>
      <dgm:spPr/>
    </dgm:pt>
    <dgm:pt modelId="{FBCD0048-6832-4CE8-BFC7-19B742970F21}" type="pres">
      <dgm:prSet presAssocID="{3FD2E835-9784-43C3-92DB-6C8BEB476C66}" presName="parentText" presStyleLbl="alignNode1" presStyleIdx="0" presStyleCnt="1">
        <dgm:presLayoutVars>
          <dgm:chMax val="1"/>
          <dgm:bulletEnabled val="1"/>
        </dgm:presLayoutVars>
      </dgm:prSet>
      <dgm:spPr/>
    </dgm:pt>
    <dgm:pt modelId="{DEFA318A-1C5F-476D-BBC1-D53F1E3345D3}" type="pres">
      <dgm:prSet presAssocID="{3FD2E835-9784-43C3-92DB-6C8BEB476C66}" presName="descendantText" presStyleLbl="alignAcc1" presStyleIdx="0" presStyleCnt="1" custScaleY="100000" custLinFactNeighborX="5577" custLinFactNeighborY="-7273">
        <dgm:presLayoutVars>
          <dgm:bulletEnabled val="1"/>
        </dgm:presLayoutVars>
      </dgm:prSet>
      <dgm:spPr>
        <a:ln>
          <a:solidFill>
            <a:schemeClr val="bg1"/>
          </a:solidFill>
        </a:ln>
      </dgm:spPr>
    </dgm:pt>
  </dgm:ptLst>
  <dgm:cxnLst>
    <dgm:cxn modelId="{AD36D743-032B-4ACC-937B-60A9E84D9D01}" srcId="{0A40457F-2507-4ECA-96E7-DEEDE4257B76}" destId="{3FD2E835-9784-43C3-92DB-6C8BEB476C66}" srcOrd="0" destOrd="0" parTransId="{D6ED4E2C-B6EE-46F3-8119-B9ED55CA9F7D}" sibTransId="{791E37D8-845E-41D3-BAEE-68841B332534}"/>
    <dgm:cxn modelId="{259DE455-4AC8-4713-9A05-720729C0E4A1}" type="presOf" srcId="{0A40457F-2507-4ECA-96E7-DEEDE4257B76}" destId="{D2E3AC94-DD61-4BC3-9631-4A05830C31B7}" srcOrd="0" destOrd="0" presId="urn:microsoft.com/office/officeart/2005/8/layout/chevron2"/>
    <dgm:cxn modelId="{577751EE-E41A-46DC-9A78-19FA0AC55D89}" type="presOf" srcId="{3FD2E835-9784-43C3-92DB-6C8BEB476C66}" destId="{FBCD0048-6832-4CE8-BFC7-19B742970F21}" srcOrd="0" destOrd="0" presId="urn:microsoft.com/office/officeart/2005/8/layout/chevron2"/>
    <dgm:cxn modelId="{1BACECB9-57A5-4985-BDA9-DAAEC76B0F9C}" type="presParOf" srcId="{D2E3AC94-DD61-4BC3-9631-4A05830C31B7}" destId="{EAA344C8-F27F-4925-A39F-086D7DFF9C5B}" srcOrd="0" destOrd="0" presId="urn:microsoft.com/office/officeart/2005/8/layout/chevron2"/>
    <dgm:cxn modelId="{8623EDE9-E15D-453A-85BE-00F77D0F750A}" type="presParOf" srcId="{EAA344C8-F27F-4925-A39F-086D7DFF9C5B}" destId="{FBCD0048-6832-4CE8-BFC7-19B742970F21}" srcOrd="0" destOrd="0" presId="urn:microsoft.com/office/officeart/2005/8/layout/chevron2"/>
    <dgm:cxn modelId="{9797B3E7-69B1-462F-A396-D8EDA8017256}" type="presParOf" srcId="{EAA344C8-F27F-4925-A39F-086D7DFF9C5B}" destId="{DEFA318A-1C5F-476D-BBC1-D53F1E3345D3}" srcOrd="1" destOrd="0" presId="urn:microsoft.com/office/officeart/2005/8/layout/chevron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07A58B-AF39-44CB-95EE-C1583E4B68AF}">
      <dsp:nvSpPr>
        <dsp:cNvPr id="0" name=""/>
        <dsp:cNvSpPr/>
      </dsp:nvSpPr>
      <dsp:spPr>
        <a:xfrm>
          <a:off x="-4593590" y="-704407"/>
          <a:ext cx="5472816" cy="5472816"/>
        </a:xfrm>
        <a:prstGeom prst="blockArc">
          <a:avLst>
            <a:gd name="adj1" fmla="val 18900000"/>
            <a:gd name="adj2" fmla="val 2700000"/>
            <a:gd name="adj3" fmla="val 395"/>
          </a:avLst>
        </a:pr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61B67B-1212-4E2E-86DB-190DB9159150}">
      <dsp:nvSpPr>
        <dsp:cNvPr id="0" name=""/>
        <dsp:cNvSpPr/>
      </dsp:nvSpPr>
      <dsp:spPr>
        <a:xfrm>
          <a:off x="281208" y="128534"/>
          <a:ext cx="8247030" cy="589832"/>
        </a:xfrm>
        <a:prstGeom prst="rect">
          <a:avLst/>
        </a:prstGeom>
        <a:solidFill>
          <a:schemeClr val="accent1">
            <a:lumMod val="90000"/>
            <a:lumOff val="1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91440" rIns="91440" bIns="91440" numCol="1" spcCol="1270" anchor="ctr" anchorCtr="0">
          <a:noAutofit/>
        </a:bodyPr>
        <a:lstStyle/>
        <a:p>
          <a:pPr marL="0" lvl="0" indent="0" algn="l" defTabSz="1600200">
            <a:lnSpc>
              <a:spcPct val="90000"/>
            </a:lnSpc>
            <a:spcBef>
              <a:spcPct val="0"/>
            </a:spcBef>
            <a:spcAft>
              <a:spcPct val="35000"/>
            </a:spcAft>
            <a:buNone/>
          </a:pPr>
          <a:r>
            <a:rPr lang="en-US" sz="3600" b="1" kern="1200" dirty="0"/>
            <a:t>Background</a:t>
          </a:r>
          <a:endParaRPr lang="en-US" sz="3600" kern="1200" dirty="0"/>
        </a:p>
      </dsp:txBody>
      <dsp:txXfrm>
        <a:off x="281208" y="128534"/>
        <a:ext cx="8247030" cy="589832"/>
      </dsp:txXfrm>
    </dsp:sp>
    <dsp:sp modelId="{F96CC47C-8721-4F8A-A311-B2D743771C54}">
      <dsp:nvSpPr>
        <dsp:cNvPr id="0" name=""/>
        <dsp:cNvSpPr/>
      </dsp:nvSpPr>
      <dsp:spPr>
        <a:xfrm>
          <a:off x="54441" y="149427"/>
          <a:ext cx="548706" cy="548701"/>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E3D941-A4A0-4126-840A-E38030F742B1}">
      <dsp:nvSpPr>
        <dsp:cNvPr id="0" name=""/>
        <dsp:cNvSpPr/>
      </dsp:nvSpPr>
      <dsp:spPr>
        <a:xfrm>
          <a:off x="680736" y="855715"/>
          <a:ext cx="7895088"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8420" rIns="58420" bIns="58420" numCol="1" spcCol="1270" anchor="ctr" anchorCtr="0">
          <a:noAutofit/>
        </a:bodyPr>
        <a:lstStyle/>
        <a:p>
          <a:pPr marL="0" lvl="0" indent="0" algn="l" defTabSz="1022350">
            <a:lnSpc>
              <a:spcPct val="90000"/>
            </a:lnSpc>
            <a:spcBef>
              <a:spcPct val="0"/>
            </a:spcBef>
            <a:spcAft>
              <a:spcPct val="35000"/>
            </a:spcAft>
            <a:buNone/>
          </a:pPr>
          <a:r>
            <a:rPr lang="en-US" sz="2300" kern="1200" dirty="0"/>
            <a:t>Market Participant Obligations</a:t>
          </a:r>
        </a:p>
      </dsp:txBody>
      <dsp:txXfrm>
        <a:off x="680736" y="855715"/>
        <a:ext cx="7895088" cy="427857"/>
      </dsp:txXfrm>
    </dsp:sp>
    <dsp:sp modelId="{E870F540-5ED0-4FFD-AA16-28E449BABFD9}">
      <dsp:nvSpPr>
        <dsp:cNvPr id="0" name=""/>
        <dsp:cNvSpPr/>
      </dsp:nvSpPr>
      <dsp:spPr>
        <a:xfrm>
          <a:off x="413325" y="802233"/>
          <a:ext cx="534822" cy="53482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70004F2-4280-4A10-960B-0F107F671BCA}">
      <dsp:nvSpPr>
        <dsp:cNvPr id="0" name=""/>
        <dsp:cNvSpPr/>
      </dsp:nvSpPr>
      <dsp:spPr>
        <a:xfrm>
          <a:off x="841670" y="1497421"/>
          <a:ext cx="7734154"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8420" rIns="58420" bIns="58420" numCol="1" spcCol="1270" anchor="ctr" anchorCtr="0">
          <a:noAutofit/>
        </a:bodyPr>
        <a:lstStyle/>
        <a:p>
          <a:pPr marL="0" lvl="0" indent="0" algn="l" defTabSz="1022350">
            <a:lnSpc>
              <a:spcPct val="90000"/>
            </a:lnSpc>
            <a:spcBef>
              <a:spcPct val="0"/>
            </a:spcBef>
            <a:spcAft>
              <a:spcPct val="35000"/>
            </a:spcAft>
            <a:buNone/>
          </a:pPr>
          <a:r>
            <a:rPr lang="en-US" sz="2300" kern="1200" dirty="0"/>
            <a:t>Distinction between ERCOT and ERM</a:t>
          </a:r>
        </a:p>
      </dsp:txBody>
      <dsp:txXfrm>
        <a:off x="841670" y="1497421"/>
        <a:ext cx="7734154" cy="427857"/>
      </dsp:txXfrm>
    </dsp:sp>
    <dsp:sp modelId="{F7A3F787-D5CA-45E4-881C-5BB75B55C043}">
      <dsp:nvSpPr>
        <dsp:cNvPr id="0" name=""/>
        <dsp:cNvSpPr/>
      </dsp:nvSpPr>
      <dsp:spPr>
        <a:xfrm>
          <a:off x="631261" y="1500940"/>
          <a:ext cx="420819" cy="420819"/>
        </a:xfrm>
        <a:prstGeom prst="ellipse">
          <a:avLst/>
        </a:prstGeom>
        <a:solidFill>
          <a:schemeClr val="lt1">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 modelId="{B48EE8AD-7D7B-422A-A250-B940D2BB38DE}">
      <dsp:nvSpPr>
        <dsp:cNvPr id="0" name=""/>
        <dsp:cNvSpPr/>
      </dsp:nvSpPr>
      <dsp:spPr>
        <a:xfrm>
          <a:off x="841670" y="2138720"/>
          <a:ext cx="7734154"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8420" rIns="58420" bIns="58420" numCol="1" spcCol="1270" anchor="ctr" anchorCtr="0">
          <a:noAutofit/>
        </a:bodyPr>
        <a:lstStyle/>
        <a:p>
          <a:pPr marL="0" lvl="0" indent="0" algn="l" defTabSz="1022350">
            <a:lnSpc>
              <a:spcPct val="90000"/>
            </a:lnSpc>
            <a:spcBef>
              <a:spcPct val="0"/>
            </a:spcBef>
            <a:spcAft>
              <a:spcPct val="35000"/>
            </a:spcAft>
            <a:buNone/>
          </a:pPr>
          <a:r>
            <a:rPr lang="en-US" sz="2300" kern="1200" dirty="0"/>
            <a:t>ERM Responsibilities</a:t>
          </a:r>
        </a:p>
      </dsp:txBody>
      <dsp:txXfrm>
        <a:off x="841670" y="2138720"/>
        <a:ext cx="7734154" cy="427857"/>
      </dsp:txXfrm>
    </dsp:sp>
    <dsp:sp modelId="{F399077F-103C-4A30-B5FD-9E98231CB0E2}">
      <dsp:nvSpPr>
        <dsp:cNvPr id="0" name=""/>
        <dsp:cNvSpPr/>
      </dsp:nvSpPr>
      <dsp:spPr>
        <a:xfrm>
          <a:off x="647035" y="2143066"/>
          <a:ext cx="423445" cy="423445"/>
        </a:xfrm>
        <a:prstGeom prst="ellipse">
          <a:avLst/>
        </a:prstGeom>
        <a:solidFill>
          <a:schemeClr val="lt1">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 modelId="{38BAE275-FE3A-4B71-B0AF-FA50BF4993C4}">
      <dsp:nvSpPr>
        <dsp:cNvPr id="0" name=""/>
        <dsp:cNvSpPr/>
      </dsp:nvSpPr>
      <dsp:spPr>
        <a:xfrm>
          <a:off x="680736" y="2780426"/>
          <a:ext cx="7895088"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8420" rIns="58420" bIns="58420" numCol="1" spcCol="1270" anchor="ctr" anchorCtr="0">
          <a:noAutofit/>
        </a:bodyPr>
        <a:lstStyle/>
        <a:p>
          <a:pPr marL="0" lvl="0" indent="0" algn="l" defTabSz="1022350">
            <a:lnSpc>
              <a:spcPct val="90000"/>
            </a:lnSpc>
            <a:spcBef>
              <a:spcPct val="0"/>
            </a:spcBef>
            <a:spcAft>
              <a:spcPct val="35000"/>
            </a:spcAft>
            <a:buNone/>
          </a:pPr>
          <a:r>
            <a:rPr lang="en-US" sz="2300" kern="1200" dirty="0"/>
            <a:t>ERM Investigation Process</a:t>
          </a:r>
        </a:p>
      </dsp:txBody>
      <dsp:txXfrm>
        <a:off x="680736" y="2780426"/>
        <a:ext cx="7895088" cy="427857"/>
      </dsp:txXfrm>
    </dsp:sp>
    <dsp:sp modelId="{86A6A92C-4715-4000-B326-7293163A68F8}">
      <dsp:nvSpPr>
        <dsp:cNvPr id="0" name=""/>
        <dsp:cNvSpPr/>
      </dsp:nvSpPr>
      <dsp:spPr>
        <a:xfrm>
          <a:off x="469013" y="2782632"/>
          <a:ext cx="423445" cy="423445"/>
        </a:xfrm>
        <a:prstGeom prst="ellipse">
          <a:avLst/>
        </a:prstGeom>
        <a:solidFill>
          <a:schemeClr val="lt1">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 modelId="{3AD08A77-D75F-4718-82EC-6D7E733DC1A8}">
      <dsp:nvSpPr>
        <dsp:cNvPr id="0" name=""/>
        <dsp:cNvSpPr/>
      </dsp:nvSpPr>
      <dsp:spPr>
        <a:xfrm>
          <a:off x="328794" y="3422131"/>
          <a:ext cx="8247030"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8420" rIns="58420" bIns="58420" numCol="1" spcCol="1270" anchor="ctr" anchorCtr="0">
          <a:noAutofit/>
        </a:bodyPr>
        <a:lstStyle/>
        <a:p>
          <a:pPr marL="0" lvl="0" indent="0" algn="l" defTabSz="1022350">
            <a:lnSpc>
              <a:spcPct val="90000"/>
            </a:lnSpc>
            <a:spcBef>
              <a:spcPct val="0"/>
            </a:spcBef>
            <a:spcAft>
              <a:spcPct val="35000"/>
            </a:spcAft>
            <a:buNone/>
          </a:pPr>
          <a:r>
            <a:rPr lang="en-US" sz="2300" kern="1200" dirty="0"/>
            <a:t>More Information</a:t>
          </a:r>
        </a:p>
      </dsp:txBody>
      <dsp:txXfrm>
        <a:off x="328794" y="3422131"/>
        <a:ext cx="8247030" cy="427857"/>
      </dsp:txXfrm>
    </dsp:sp>
    <dsp:sp modelId="{60241B06-7E75-4B61-A6A9-340135122B22}">
      <dsp:nvSpPr>
        <dsp:cNvPr id="0" name=""/>
        <dsp:cNvSpPr/>
      </dsp:nvSpPr>
      <dsp:spPr>
        <a:xfrm>
          <a:off x="61382" y="3368649"/>
          <a:ext cx="534822" cy="53482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2AA052-D969-4864-A6B9-5A64DB0016DE}">
      <dsp:nvSpPr>
        <dsp:cNvPr id="0" name=""/>
        <dsp:cNvSpPr/>
      </dsp:nvSpPr>
      <dsp:spPr>
        <a:xfrm rot="5400000">
          <a:off x="6847455" y="-2741410"/>
          <a:ext cx="1228096" cy="7022592"/>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171450" algn="l" defTabSz="800100">
            <a:lnSpc>
              <a:spcPct val="100000"/>
            </a:lnSpc>
            <a:spcBef>
              <a:spcPct val="0"/>
            </a:spcBef>
            <a:spcAft>
              <a:spcPts val="0"/>
            </a:spcAft>
            <a:buFont typeface="Arial" panose="020B0604020202020204" pitchFamily="34" charset="0"/>
            <a:buNone/>
          </a:pPr>
          <a:r>
            <a:rPr lang="en-US" sz="1800" kern="1200" dirty="0"/>
            <a:t>Monitor, investigate, and audit activities for compliance with reliability-related ERCOT Protocols, Other Binding Documents (OBDs), Public Utility Regulatory Act (PURA), and PUCT rules</a:t>
          </a:r>
        </a:p>
      </dsp:txBody>
      <dsp:txXfrm rot="-5400000">
        <a:off x="3950208" y="215788"/>
        <a:ext cx="6962641" cy="1108194"/>
      </dsp:txXfrm>
    </dsp:sp>
    <dsp:sp modelId="{42D0DE39-8016-4C83-A327-8B5E50459559}">
      <dsp:nvSpPr>
        <dsp:cNvPr id="0" name=""/>
        <dsp:cNvSpPr/>
      </dsp:nvSpPr>
      <dsp:spPr>
        <a:xfrm>
          <a:off x="0" y="2325"/>
          <a:ext cx="3950208" cy="15351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en-US" sz="4400" kern="1200" dirty="0"/>
            <a:t>Assess Compliance</a:t>
          </a:r>
        </a:p>
      </dsp:txBody>
      <dsp:txXfrm>
        <a:off x="74938" y="77263"/>
        <a:ext cx="3800332" cy="1385244"/>
      </dsp:txXfrm>
    </dsp:sp>
    <dsp:sp modelId="{064BC0C9-4E54-44F6-82A9-A9D06AAA3B54}">
      <dsp:nvSpPr>
        <dsp:cNvPr id="0" name=""/>
        <dsp:cNvSpPr/>
      </dsp:nvSpPr>
      <dsp:spPr>
        <a:xfrm rot="5400000">
          <a:off x="6847455" y="-1129534"/>
          <a:ext cx="1228096" cy="7022592"/>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171450" algn="l" defTabSz="800100">
            <a:lnSpc>
              <a:spcPct val="100000"/>
            </a:lnSpc>
            <a:spcBef>
              <a:spcPct val="0"/>
            </a:spcBef>
            <a:spcAft>
              <a:spcPts val="0"/>
            </a:spcAft>
            <a:buNone/>
          </a:pPr>
          <a:r>
            <a:rPr lang="en-US" sz="1800" kern="1200" dirty="0"/>
            <a:t>Investigate and report non-compliance to PUCT’s Division of Compliance and Enforcement (DICE) and provide support with subject matter advice, expertise, and assistance for oversight and enforcement activities</a:t>
          </a:r>
        </a:p>
      </dsp:txBody>
      <dsp:txXfrm rot="-5400000">
        <a:off x="3950208" y="1827664"/>
        <a:ext cx="6962641" cy="1108194"/>
      </dsp:txXfrm>
    </dsp:sp>
    <dsp:sp modelId="{E3CCEE0C-44FC-4DAA-BA6F-59A8606A4F94}">
      <dsp:nvSpPr>
        <dsp:cNvPr id="0" name=""/>
        <dsp:cNvSpPr/>
      </dsp:nvSpPr>
      <dsp:spPr>
        <a:xfrm>
          <a:off x="0" y="1614201"/>
          <a:ext cx="3950208" cy="15351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en-US" sz="4400" kern="1200" dirty="0"/>
            <a:t>Investigation Support</a:t>
          </a:r>
        </a:p>
      </dsp:txBody>
      <dsp:txXfrm>
        <a:off x="74938" y="1689139"/>
        <a:ext cx="3800332" cy="1385244"/>
      </dsp:txXfrm>
    </dsp:sp>
    <dsp:sp modelId="{BBDDB4AD-9E34-492B-8227-58A9D1DC0C1C}">
      <dsp:nvSpPr>
        <dsp:cNvPr id="0" name=""/>
        <dsp:cNvSpPr/>
      </dsp:nvSpPr>
      <dsp:spPr>
        <a:xfrm rot="5400000">
          <a:off x="6847455" y="482342"/>
          <a:ext cx="1228096" cy="7022592"/>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171450" algn="l" defTabSz="800100">
            <a:lnSpc>
              <a:spcPct val="100000"/>
            </a:lnSpc>
            <a:spcBef>
              <a:spcPct val="0"/>
            </a:spcBef>
            <a:spcAft>
              <a:spcPts val="0"/>
            </a:spcAft>
            <a:buNone/>
          </a:pPr>
          <a:r>
            <a:rPr lang="en-US" sz="1800" kern="1200" dirty="0"/>
            <a:t>Provide advice, reports, and testimony related to analyses and findings to aid PUCT enforcement proceedings brought by DICE</a:t>
          </a:r>
        </a:p>
      </dsp:txBody>
      <dsp:txXfrm rot="-5400000">
        <a:off x="3950208" y="3439541"/>
        <a:ext cx="6962641" cy="1108194"/>
      </dsp:txXfrm>
    </dsp:sp>
    <dsp:sp modelId="{986DD578-2172-4EDD-8E10-7C59C124F625}">
      <dsp:nvSpPr>
        <dsp:cNvPr id="0" name=""/>
        <dsp:cNvSpPr/>
      </dsp:nvSpPr>
      <dsp:spPr>
        <a:xfrm>
          <a:off x="0" y="3226078"/>
          <a:ext cx="3950208" cy="15351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en-US" sz="4400" kern="1200" dirty="0"/>
            <a:t>Enforcement Support</a:t>
          </a:r>
        </a:p>
      </dsp:txBody>
      <dsp:txXfrm>
        <a:off x="74938" y="3301016"/>
        <a:ext cx="3800332" cy="13852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07A58B-AF39-44CB-95EE-C1583E4B68AF}">
      <dsp:nvSpPr>
        <dsp:cNvPr id="0" name=""/>
        <dsp:cNvSpPr/>
      </dsp:nvSpPr>
      <dsp:spPr>
        <a:xfrm>
          <a:off x="-4594335" y="-704407"/>
          <a:ext cx="5472816" cy="5472816"/>
        </a:xfrm>
        <a:prstGeom prst="blockArc">
          <a:avLst>
            <a:gd name="adj1" fmla="val 18900000"/>
            <a:gd name="adj2" fmla="val 2700000"/>
            <a:gd name="adj3" fmla="val 395"/>
          </a:avLst>
        </a:pr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0C8ED7-0257-4FB2-98DB-0EBF3873A3A0}">
      <dsp:nvSpPr>
        <dsp:cNvPr id="0" name=""/>
        <dsp:cNvSpPr/>
      </dsp:nvSpPr>
      <dsp:spPr>
        <a:xfrm>
          <a:off x="328048" y="214010"/>
          <a:ext cx="8247030"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8420" rIns="58420" bIns="58420" numCol="1" spcCol="1270" anchor="ctr" anchorCtr="0">
          <a:noAutofit/>
        </a:bodyPr>
        <a:lstStyle/>
        <a:p>
          <a:pPr marL="0" lvl="0" indent="0" algn="l" defTabSz="1022350">
            <a:lnSpc>
              <a:spcPct val="90000"/>
            </a:lnSpc>
            <a:spcBef>
              <a:spcPct val="0"/>
            </a:spcBef>
            <a:spcAft>
              <a:spcPct val="35000"/>
            </a:spcAft>
            <a:buNone/>
          </a:pPr>
          <a:r>
            <a:rPr lang="en-US" sz="2300" kern="1200" dirty="0"/>
            <a:t>Background</a:t>
          </a:r>
        </a:p>
      </dsp:txBody>
      <dsp:txXfrm>
        <a:off x="328048" y="214010"/>
        <a:ext cx="8247030" cy="427857"/>
      </dsp:txXfrm>
    </dsp:sp>
    <dsp:sp modelId="{E870F540-5ED0-4FFD-AA16-28E449BABFD9}">
      <dsp:nvSpPr>
        <dsp:cNvPr id="0" name=""/>
        <dsp:cNvSpPr/>
      </dsp:nvSpPr>
      <dsp:spPr>
        <a:xfrm>
          <a:off x="60637" y="160528"/>
          <a:ext cx="534822" cy="53482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FB70652-26CB-44CC-9B80-B08103D2FB5D}">
      <dsp:nvSpPr>
        <dsp:cNvPr id="0" name=""/>
        <dsp:cNvSpPr/>
      </dsp:nvSpPr>
      <dsp:spPr>
        <a:xfrm>
          <a:off x="679991" y="855715"/>
          <a:ext cx="7895088" cy="427857"/>
        </a:xfrm>
        <a:prstGeom prst="rect">
          <a:avLst/>
        </a:prstGeom>
        <a:solidFill>
          <a:schemeClr val="accent1">
            <a:lumMod val="90000"/>
            <a:lumOff val="1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81280" rIns="81280" bIns="81280" numCol="1" spcCol="1270" anchor="ctr" anchorCtr="0">
          <a:noAutofit/>
        </a:bodyPr>
        <a:lstStyle/>
        <a:p>
          <a:pPr marL="0" lvl="0" indent="0" algn="l" defTabSz="1422400">
            <a:lnSpc>
              <a:spcPct val="90000"/>
            </a:lnSpc>
            <a:spcBef>
              <a:spcPct val="0"/>
            </a:spcBef>
            <a:spcAft>
              <a:spcPct val="35000"/>
            </a:spcAft>
            <a:buNone/>
          </a:pPr>
          <a:r>
            <a:rPr lang="en-US" sz="3200" b="1" kern="1200" dirty="0"/>
            <a:t>Market Participant Obligations</a:t>
          </a:r>
          <a:endParaRPr lang="en-US" sz="3200" kern="1200" dirty="0"/>
        </a:p>
      </dsp:txBody>
      <dsp:txXfrm>
        <a:off x="679991" y="855715"/>
        <a:ext cx="7895088" cy="427857"/>
      </dsp:txXfrm>
    </dsp:sp>
    <dsp:sp modelId="{F96CC47C-8721-4F8A-A311-B2D743771C54}">
      <dsp:nvSpPr>
        <dsp:cNvPr id="0" name=""/>
        <dsp:cNvSpPr/>
      </dsp:nvSpPr>
      <dsp:spPr>
        <a:xfrm>
          <a:off x="405637" y="791133"/>
          <a:ext cx="548706" cy="548701"/>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70004F2-4280-4A10-960B-0F107F671BCA}">
      <dsp:nvSpPr>
        <dsp:cNvPr id="0" name=""/>
        <dsp:cNvSpPr/>
      </dsp:nvSpPr>
      <dsp:spPr>
        <a:xfrm>
          <a:off x="840925" y="1497421"/>
          <a:ext cx="7734154"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8420" rIns="58420" bIns="58420" numCol="1" spcCol="1270" anchor="ctr" anchorCtr="0">
          <a:noAutofit/>
        </a:bodyPr>
        <a:lstStyle/>
        <a:p>
          <a:pPr marL="0" lvl="0" indent="0" algn="l" defTabSz="1022350">
            <a:lnSpc>
              <a:spcPct val="90000"/>
            </a:lnSpc>
            <a:spcBef>
              <a:spcPct val="0"/>
            </a:spcBef>
            <a:spcAft>
              <a:spcPct val="35000"/>
            </a:spcAft>
            <a:buNone/>
          </a:pPr>
          <a:r>
            <a:rPr lang="en-US" sz="2300" kern="1200" dirty="0"/>
            <a:t>Distinction between ERCOT and ERM</a:t>
          </a:r>
        </a:p>
      </dsp:txBody>
      <dsp:txXfrm>
        <a:off x="840925" y="1497421"/>
        <a:ext cx="7734154" cy="427857"/>
      </dsp:txXfrm>
    </dsp:sp>
    <dsp:sp modelId="{F7A3F787-D5CA-45E4-881C-5BB75B55C043}">
      <dsp:nvSpPr>
        <dsp:cNvPr id="0" name=""/>
        <dsp:cNvSpPr/>
      </dsp:nvSpPr>
      <dsp:spPr>
        <a:xfrm>
          <a:off x="630515" y="1500940"/>
          <a:ext cx="420819" cy="420819"/>
        </a:xfrm>
        <a:prstGeom prst="ellipse">
          <a:avLst/>
        </a:prstGeom>
        <a:solidFill>
          <a:schemeClr val="lt1">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 modelId="{B48EE8AD-7D7B-422A-A250-B940D2BB38DE}">
      <dsp:nvSpPr>
        <dsp:cNvPr id="0" name=""/>
        <dsp:cNvSpPr/>
      </dsp:nvSpPr>
      <dsp:spPr>
        <a:xfrm>
          <a:off x="840925" y="2138720"/>
          <a:ext cx="7734154"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8420" rIns="58420" bIns="58420" numCol="1" spcCol="1270" anchor="ctr" anchorCtr="0">
          <a:noAutofit/>
        </a:bodyPr>
        <a:lstStyle/>
        <a:p>
          <a:pPr marL="0" lvl="0" indent="0" algn="l" defTabSz="1022350">
            <a:lnSpc>
              <a:spcPct val="90000"/>
            </a:lnSpc>
            <a:spcBef>
              <a:spcPct val="0"/>
            </a:spcBef>
            <a:spcAft>
              <a:spcPct val="35000"/>
            </a:spcAft>
            <a:buNone/>
          </a:pPr>
          <a:r>
            <a:rPr lang="en-US" sz="2300" kern="1200" dirty="0"/>
            <a:t>ERM Responsibilities</a:t>
          </a:r>
        </a:p>
      </dsp:txBody>
      <dsp:txXfrm>
        <a:off x="840925" y="2138720"/>
        <a:ext cx="7734154" cy="427857"/>
      </dsp:txXfrm>
    </dsp:sp>
    <dsp:sp modelId="{F399077F-103C-4A30-B5FD-9E98231CB0E2}">
      <dsp:nvSpPr>
        <dsp:cNvPr id="0" name=""/>
        <dsp:cNvSpPr/>
      </dsp:nvSpPr>
      <dsp:spPr>
        <a:xfrm>
          <a:off x="646290" y="2143066"/>
          <a:ext cx="423445" cy="423445"/>
        </a:xfrm>
        <a:prstGeom prst="ellipse">
          <a:avLst/>
        </a:prstGeom>
        <a:solidFill>
          <a:schemeClr val="lt1">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 modelId="{38BAE275-FE3A-4B71-B0AF-FA50BF4993C4}">
      <dsp:nvSpPr>
        <dsp:cNvPr id="0" name=""/>
        <dsp:cNvSpPr/>
      </dsp:nvSpPr>
      <dsp:spPr>
        <a:xfrm>
          <a:off x="679991" y="2780426"/>
          <a:ext cx="7895088"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8420" rIns="58420" bIns="58420" numCol="1" spcCol="1270" anchor="ctr" anchorCtr="0">
          <a:noAutofit/>
        </a:bodyPr>
        <a:lstStyle/>
        <a:p>
          <a:pPr marL="0" lvl="0" indent="0" algn="l" defTabSz="1022350">
            <a:lnSpc>
              <a:spcPct val="90000"/>
            </a:lnSpc>
            <a:spcBef>
              <a:spcPct val="0"/>
            </a:spcBef>
            <a:spcAft>
              <a:spcPct val="35000"/>
            </a:spcAft>
            <a:buNone/>
          </a:pPr>
          <a:r>
            <a:rPr lang="en-US" sz="2300" kern="1200" dirty="0"/>
            <a:t>ERM Investigation Process</a:t>
          </a:r>
        </a:p>
      </dsp:txBody>
      <dsp:txXfrm>
        <a:off x="679991" y="2780426"/>
        <a:ext cx="7895088" cy="427857"/>
      </dsp:txXfrm>
    </dsp:sp>
    <dsp:sp modelId="{86A6A92C-4715-4000-B326-7293163A68F8}">
      <dsp:nvSpPr>
        <dsp:cNvPr id="0" name=""/>
        <dsp:cNvSpPr/>
      </dsp:nvSpPr>
      <dsp:spPr>
        <a:xfrm>
          <a:off x="468268" y="2782632"/>
          <a:ext cx="423445" cy="423445"/>
        </a:xfrm>
        <a:prstGeom prst="ellipse">
          <a:avLst/>
        </a:prstGeom>
        <a:solidFill>
          <a:schemeClr val="lt1">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 modelId="{508FCE7A-4138-4932-A32D-95643364E2CF}">
      <dsp:nvSpPr>
        <dsp:cNvPr id="0" name=""/>
        <dsp:cNvSpPr/>
      </dsp:nvSpPr>
      <dsp:spPr>
        <a:xfrm>
          <a:off x="328048" y="3422131"/>
          <a:ext cx="8247030"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8420" rIns="58420" bIns="58420" numCol="1" spcCol="1270" anchor="ctr" anchorCtr="0">
          <a:noAutofit/>
        </a:bodyPr>
        <a:lstStyle/>
        <a:p>
          <a:pPr marL="0" lvl="0" indent="0" algn="l" defTabSz="1022350">
            <a:lnSpc>
              <a:spcPct val="90000"/>
            </a:lnSpc>
            <a:spcBef>
              <a:spcPct val="0"/>
            </a:spcBef>
            <a:spcAft>
              <a:spcPct val="35000"/>
            </a:spcAft>
            <a:buNone/>
          </a:pPr>
          <a:r>
            <a:rPr lang="en-US" sz="2300" kern="1200" dirty="0"/>
            <a:t>More Information</a:t>
          </a:r>
        </a:p>
      </dsp:txBody>
      <dsp:txXfrm>
        <a:off x="328048" y="3422131"/>
        <a:ext cx="8247030" cy="427857"/>
      </dsp:txXfrm>
    </dsp:sp>
    <dsp:sp modelId="{288063FA-64B0-462E-90F4-15D85A512A8E}">
      <dsp:nvSpPr>
        <dsp:cNvPr id="0" name=""/>
        <dsp:cNvSpPr/>
      </dsp:nvSpPr>
      <dsp:spPr>
        <a:xfrm>
          <a:off x="60637" y="3368649"/>
          <a:ext cx="534822" cy="53482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07A58B-AF39-44CB-95EE-C1583E4B68AF}">
      <dsp:nvSpPr>
        <dsp:cNvPr id="0" name=""/>
        <dsp:cNvSpPr/>
      </dsp:nvSpPr>
      <dsp:spPr>
        <a:xfrm>
          <a:off x="-4594335" y="-704407"/>
          <a:ext cx="5472816" cy="5472816"/>
        </a:xfrm>
        <a:prstGeom prst="blockArc">
          <a:avLst>
            <a:gd name="adj1" fmla="val 18900000"/>
            <a:gd name="adj2" fmla="val 2700000"/>
            <a:gd name="adj3" fmla="val 395"/>
          </a:avLst>
        </a:pr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0C8ED7-0257-4FB2-98DB-0EBF3873A3A0}">
      <dsp:nvSpPr>
        <dsp:cNvPr id="0" name=""/>
        <dsp:cNvSpPr/>
      </dsp:nvSpPr>
      <dsp:spPr>
        <a:xfrm>
          <a:off x="328048" y="214010"/>
          <a:ext cx="8247030"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3340" rIns="53340" bIns="53340" numCol="1" spcCol="1270" anchor="ctr" anchorCtr="0">
          <a:noAutofit/>
        </a:bodyPr>
        <a:lstStyle/>
        <a:p>
          <a:pPr marL="0" lvl="0" indent="0" algn="l" defTabSz="933450">
            <a:lnSpc>
              <a:spcPct val="90000"/>
            </a:lnSpc>
            <a:spcBef>
              <a:spcPct val="0"/>
            </a:spcBef>
            <a:spcAft>
              <a:spcPct val="35000"/>
            </a:spcAft>
            <a:buNone/>
          </a:pPr>
          <a:r>
            <a:rPr lang="en-US" sz="2100" kern="1200" dirty="0"/>
            <a:t>Background</a:t>
          </a:r>
        </a:p>
      </dsp:txBody>
      <dsp:txXfrm>
        <a:off x="328048" y="214010"/>
        <a:ext cx="8247030" cy="427857"/>
      </dsp:txXfrm>
    </dsp:sp>
    <dsp:sp modelId="{E870F540-5ED0-4FFD-AA16-28E449BABFD9}">
      <dsp:nvSpPr>
        <dsp:cNvPr id="0" name=""/>
        <dsp:cNvSpPr/>
      </dsp:nvSpPr>
      <dsp:spPr>
        <a:xfrm>
          <a:off x="60637" y="160528"/>
          <a:ext cx="534822" cy="53482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7E32B68-A1E8-4A83-B3F0-28747FC5341E}">
      <dsp:nvSpPr>
        <dsp:cNvPr id="0" name=""/>
        <dsp:cNvSpPr/>
      </dsp:nvSpPr>
      <dsp:spPr>
        <a:xfrm>
          <a:off x="679991" y="855715"/>
          <a:ext cx="7895088"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3340" rIns="53340" bIns="53340" numCol="1" spcCol="1270" anchor="ctr" anchorCtr="0">
          <a:noAutofit/>
        </a:bodyPr>
        <a:lstStyle/>
        <a:p>
          <a:pPr marL="0" lvl="0" indent="0" algn="l" defTabSz="933450">
            <a:lnSpc>
              <a:spcPct val="90000"/>
            </a:lnSpc>
            <a:spcBef>
              <a:spcPct val="0"/>
            </a:spcBef>
            <a:spcAft>
              <a:spcPct val="35000"/>
            </a:spcAft>
            <a:buNone/>
          </a:pPr>
          <a:r>
            <a:rPr lang="en-US" sz="2100" kern="1200" dirty="0"/>
            <a:t>Market Participant Obligations</a:t>
          </a:r>
        </a:p>
      </dsp:txBody>
      <dsp:txXfrm>
        <a:off x="679991" y="855715"/>
        <a:ext cx="7895088" cy="427857"/>
      </dsp:txXfrm>
    </dsp:sp>
    <dsp:sp modelId="{F7A3F787-D5CA-45E4-881C-5BB75B55C043}">
      <dsp:nvSpPr>
        <dsp:cNvPr id="0" name=""/>
        <dsp:cNvSpPr/>
      </dsp:nvSpPr>
      <dsp:spPr>
        <a:xfrm>
          <a:off x="469581" y="859234"/>
          <a:ext cx="420819" cy="420819"/>
        </a:xfrm>
        <a:prstGeom prst="ellipse">
          <a:avLst/>
        </a:prstGeom>
        <a:solidFill>
          <a:schemeClr val="lt1">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 modelId="{BDBAF727-0659-49FC-A5D5-78B16D3527F3}">
      <dsp:nvSpPr>
        <dsp:cNvPr id="0" name=""/>
        <dsp:cNvSpPr/>
      </dsp:nvSpPr>
      <dsp:spPr>
        <a:xfrm>
          <a:off x="840925" y="1497421"/>
          <a:ext cx="7734154" cy="427857"/>
        </a:xfrm>
        <a:prstGeom prst="rect">
          <a:avLst/>
        </a:prstGeom>
        <a:solidFill>
          <a:schemeClr val="accent1">
            <a:lumMod val="90000"/>
            <a:lumOff val="1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kern="1200" dirty="0"/>
            <a:t>Distinction between ERCOT and ERM</a:t>
          </a:r>
          <a:endParaRPr lang="en-US" sz="2000" kern="1200" dirty="0"/>
        </a:p>
      </dsp:txBody>
      <dsp:txXfrm>
        <a:off x="840925" y="1497421"/>
        <a:ext cx="7734154" cy="427857"/>
      </dsp:txXfrm>
    </dsp:sp>
    <dsp:sp modelId="{F96CC47C-8721-4F8A-A311-B2D743771C54}">
      <dsp:nvSpPr>
        <dsp:cNvPr id="0" name=""/>
        <dsp:cNvSpPr/>
      </dsp:nvSpPr>
      <dsp:spPr>
        <a:xfrm>
          <a:off x="566572" y="1432838"/>
          <a:ext cx="548706" cy="548701"/>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8EE8AD-7D7B-422A-A250-B940D2BB38DE}">
      <dsp:nvSpPr>
        <dsp:cNvPr id="0" name=""/>
        <dsp:cNvSpPr/>
      </dsp:nvSpPr>
      <dsp:spPr>
        <a:xfrm>
          <a:off x="840925" y="2138720"/>
          <a:ext cx="7734154"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3340" rIns="53340" bIns="53340" numCol="1" spcCol="1270" anchor="ctr" anchorCtr="0">
          <a:noAutofit/>
        </a:bodyPr>
        <a:lstStyle/>
        <a:p>
          <a:pPr marL="0" lvl="0" indent="0" algn="l" defTabSz="933450">
            <a:lnSpc>
              <a:spcPct val="90000"/>
            </a:lnSpc>
            <a:spcBef>
              <a:spcPct val="0"/>
            </a:spcBef>
            <a:spcAft>
              <a:spcPct val="35000"/>
            </a:spcAft>
            <a:buNone/>
          </a:pPr>
          <a:r>
            <a:rPr lang="en-US" sz="2100" kern="1200" dirty="0"/>
            <a:t>ERM Responsibilities</a:t>
          </a:r>
        </a:p>
      </dsp:txBody>
      <dsp:txXfrm>
        <a:off x="840925" y="2138720"/>
        <a:ext cx="7734154" cy="427857"/>
      </dsp:txXfrm>
    </dsp:sp>
    <dsp:sp modelId="{F399077F-103C-4A30-B5FD-9E98231CB0E2}">
      <dsp:nvSpPr>
        <dsp:cNvPr id="0" name=""/>
        <dsp:cNvSpPr/>
      </dsp:nvSpPr>
      <dsp:spPr>
        <a:xfrm>
          <a:off x="646290" y="2143066"/>
          <a:ext cx="423445" cy="423445"/>
        </a:xfrm>
        <a:prstGeom prst="ellipse">
          <a:avLst/>
        </a:prstGeom>
        <a:solidFill>
          <a:schemeClr val="lt1">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 modelId="{38BAE275-FE3A-4B71-B0AF-FA50BF4993C4}">
      <dsp:nvSpPr>
        <dsp:cNvPr id="0" name=""/>
        <dsp:cNvSpPr/>
      </dsp:nvSpPr>
      <dsp:spPr>
        <a:xfrm>
          <a:off x="679991" y="2780426"/>
          <a:ext cx="7895088"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3340" rIns="53340" bIns="53340" numCol="1" spcCol="1270" anchor="ctr" anchorCtr="0">
          <a:noAutofit/>
        </a:bodyPr>
        <a:lstStyle/>
        <a:p>
          <a:pPr marL="0" lvl="0" indent="0" algn="l" defTabSz="933450">
            <a:lnSpc>
              <a:spcPct val="90000"/>
            </a:lnSpc>
            <a:spcBef>
              <a:spcPct val="0"/>
            </a:spcBef>
            <a:spcAft>
              <a:spcPct val="35000"/>
            </a:spcAft>
            <a:buNone/>
          </a:pPr>
          <a:r>
            <a:rPr lang="en-US" sz="2100" kern="1200" dirty="0"/>
            <a:t>ERM Process</a:t>
          </a:r>
        </a:p>
      </dsp:txBody>
      <dsp:txXfrm>
        <a:off x="679991" y="2780426"/>
        <a:ext cx="7895088" cy="427857"/>
      </dsp:txXfrm>
    </dsp:sp>
    <dsp:sp modelId="{86A6A92C-4715-4000-B326-7293163A68F8}">
      <dsp:nvSpPr>
        <dsp:cNvPr id="0" name=""/>
        <dsp:cNvSpPr/>
      </dsp:nvSpPr>
      <dsp:spPr>
        <a:xfrm>
          <a:off x="468268" y="2782632"/>
          <a:ext cx="423445" cy="423445"/>
        </a:xfrm>
        <a:prstGeom prst="ellipse">
          <a:avLst/>
        </a:prstGeom>
        <a:solidFill>
          <a:schemeClr val="lt1">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 modelId="{6D9E1668-C48F-4A73-9A7E-ED36109E6208}">
      <dsp:nvSpPr>
        <dsp:cNvPr id="0" name=""/>
        <dsp:cNvSpPr/>
      </dsp:nvSpPr>
      <dsp:spPr>
        <a:xfrm>
          <a:off x="328048" y="3422131"/>
          <a:ext cx="8247030"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8420" rIns="58420" bIns="58420" numCol="1" spcCol="1270" anchor="ctr" anchorCtr="0">
          <a:noAutofit/>
        </a:bodyPr>
        <a:lstStyle/>
        <a:p>
          <a:pPr marL="0" lvl="0" indent="0" algn="l" defTabSz="1022350">
            <a:lnSpc>
              <a:spcPct val="90000"/>
            </a:lnSpc>
            <a:spcBef>
              <a:spcPct val="0"/>
            </a:spcBef>
            <a:spcAft>
              <a:spcPct val="35000"/>
            </a:spcAft>
            <a:buNone/>
          </a:pPr>
          <a:r>
            <a:rPr lang="en-US" sz="2300" kern="1200" dirty="0"/>
            <a:t>More Information</a:t>
          </a:r>
        </a:p>
      </dsp:txBody>
      <dsp:txXfrm>
        <a:off x="328048" y="3422131"/>
        <a:ext cx="8247030" cy="427857"/>
      </dsp:txXfrm>
    </dsp:sp>
    <dsp:sp modelId="{1445A092-9461-4E89-98AB-D4A97A222677}">
      <dsp:nvSpPr>
        <dsp:cNvPr id="0" name=""/>
        <dsp:cNvSpPr/>
      </dsp:nvSpPr>
      <dsp:spPr>
        <a:xfrm>
          <a:off x="60637" y="3368649"/>
          <a:ext cx="534822" cy="53482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2AA052-D969-4864-A6B9-5A64DB0016DE}">
      <dsp:nvSpPr>
        <dsp:cNvPr id="0" name=""/>
        <dsp:cNvSpPr/>
      </dsp:nvSpPr>
      <dsp:spPr>
        <a:xfrm rot="5400000">
          <a:off x="6770114" y="-2686420"/>
          <a:ext cx="1319734" cy="7022592"/>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171450" algn="l" defTabSz="800100">
            <a:lnSpc>
              <a:spcPct val="100000"/>
            </a:lnSpc>
            <a:spcBef>
              <a:spcPct val="0"/>
            </a:spcBef>
            <a:spcAft>
              <a:spcPts val="0"/>
            </a:spcAft>
            <a:buFont typeface="Arial" panose="020B0604020202020204" pitchFamily="34" charset="0"/>
            <a:buNone/>
          </a:pPr>
          <a:r>
            <a:rPr lang="en-US" sz="1800" kern="1200" dirty="0"/>
            <a:t>Monitors material occurrences of non-compliance with the ERCOT procedures (i.e., that have potential to impede ERCOT operations or represent risk to system reliability)</a:t>
          </a:r>
        </a:p>
      </dsp:txBody>
      <dsp:txXfrm rot="-5400000">
        <a:off x="3918685" y="229433"/>
        <a:ext cx="6958168" cy="1190886"/>
      </dsp:txXfrm>
    </dsp:sp>
    <dsp:sp modelId="{42D0DE39-8016-4C83-A327-8B5E50459559}">
      <dsp:nvSpPr>
        <dsp:cNvPr id="0" name=""/>
        <dsp:cNvSpPr/>
      </dsp:nvSpPr>
      <dsp:spPr>
        <a:xfrm>
          <a:off x="0" y="41"/>
          <a:ext cx="3950208" cy="164966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dirty="0"/>
            <a:t>ERCOT</a:t>
          </a:r>
        </a:p>
        <a:p>
          <a:pPr marL="0" lvl="0" indent="0" algn="ctr" defTabSz="1600200">
            <a:lnSpc>
              <a:spcPct val="90000"/>
            </a:lnSpc>
            <a:spcBef>
              <a:spcPct val="0"/>
            </a:spcBef>
            <a:spcAft>
              <a:spcPct val="35000"/>
            </a:spcAft>
            <a:buNone/>
          </a:pPr>
          <a:r>
            <a:rPr lang="en-US" sz="1800" kern="1200" dirty="0"/>
            <a:t>16 TAC </a:t>
          </a:r>
          <a:r>
            <a:rPr lang="en-US" sz="1800" kern="1200" dirty="0">
              <a:latin typeface="Arial" panose="020B0604020202020204" pitchFamily="34" charset="0"/>
              <a:cs typeface="Arial" panose="020B0604020202020204" pitchFamily="34" charset="0"/>
            </a:rPr>
            <a:t>§</a:t>
          </a:r>
          <a:r>
            <a:rPr lang="en-US" sz="1800" kern="1200" dirty="0"/>
            <a:t> 25.503(j)</a:t>
          </a:r>
        </a:p>
      </dsp:txBody>
      <dsp:txXfrm>
        <a:off x="80530" y="80571"/>
        <a:ext cx="3789148" cy="1488608"/>
      </dsp:txXfrm>
    </dsp:sp>
    <dsp:sp modelId="{064BC0C9-4E54-44F6-82A9-A9D06AAA3B54}">
      <dsp:nvSpPr>
        <dsp:cNvPr id="0" name=""/>
        <dsp:cNvSpPr/>
      </dsp:nvSpPr>
      <dsp:spPr>
        <a:xfrm rot="5400000">
          <a:off x="6801636" y="-954269"/>
          <a:ext cx="1319734" cy="7022592"/>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171450" algn="l" defTabSz="800100">
            <a:lnSpc>
              <a:spcPct val="100000"/>
            </a:lnSpc>
            <a:spcBef>
              <a:spcPct val="0"/>
            </a:spcBef>
            <a:spcAft>
              <a:spcPts val="0"/>
            </a:spcAft>
            <a:buNone/>
          </a:pPr>
          <a:r>
            <a:rPr lang="en-US" sz="1800" kern="1200" dirty="0"/>
            <a:t>Evaluates performance by ERCOT and/or Market Participants against compliance metrics, reports on performance, and supports Commission enforcement activities</a:t>
          </a:r>
        </a:p>
      </dsp:txBody>
      <dsp:txXfrm rot="-5400000">
        <a:off x="3950207" y="1961584"/>
        <a:ext cx="6958168" cy="1190886"/>
      </dsp:txXfrm>
    </dsp:sp>
    <dsp:sp modelId="{E3CCEE0C-44FC-4DAA-BA6F-59A8606A4F94}">
      <dsp:nvSpPr>
        <dsp:cNvPr id="0" name=""/>
        <dsp:cNvSpPr/>
      </dsp:nvSpPr>
      <dsp:spPr>
        <a:xfrm>
          <a:off x="0" y="1732192"/>
          <a:ext cx="3950208" cy="164966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kern="1200" dirty="0"/>
            <a:t>Reliability Monitor</a:t>
          </a:r>
        </a:p>
        <a:p>
          <a:pPr marL="0" lvl="0" indent="0" algn="ctr" defTabSz="1555750">
            <a:lnSpc>
              <a:spcPct val="90000"/>
            </a:lnSpc>
            <a:spcBef>
              <a:spcPct val="0"/>
            </a:spcBef>
            <a:spcAft>
              <a:spcPct val="35000"/>
            </a:spcAft>
            <a:buNone/>
          </a:pPr>
          <a:r>
            <a:rPr lang="en-US" sz="1800" kern="1200" dirty="0"/>
            <a:t>16 TAC </a:t>
          </a:r>
          <a:r>
            <a:rPr lang="en-US" sz="1800" kern="1200" dirty="0">
              <a:latin typeface="Arial" panose="020B0604020202020204" pitchFamily="34" charset="0"/>
              <a:cs typeface="Arial" panose="020B0604020202020204" pitchFamily="34" charset="0"/>
            </a:rPr>
            <a:t>§</a:t>
          </a:r>
          <a:r>
            <a:rPr lang="en-US" sz="1800" kern="1200" dirty="0"/>
            <a:t> 25.503(k)</a:t>
          </a:r>
        </a:p>
      </dsp:txBody>
      <dsp:txXfrm>
        <a:off x="80530" y="1812722"/>
        <a:ext cx="3789148" cy="148860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07A58B-AF39-44CB-95EE-C1583E4B68AF}">
      <dsp:nvSpPr>
        <dsp:cNvPr id="0" name=""/>
        <dsp:cNvSpPr/>
      </dsp:nvSpPr>
      <dsp:spPr>
        <a:xfrm>
          <a:off x="-4594335" y="-704407"/>
          <a:ext cx="5472816" cy="5472816"/>
        </a:xfrm>
        <a:prstGeom prst="blockArc">
          <a:avLst>
            <a:gd name="adj1" fmla="val 18900000"/>
            <a:gd name="adj2" fmla="val 2700000"/>
            <a:gd name="adj3" fmla="val 395"/>
          </a:avLst>
        </a:pr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0C8ED7-0257-4FB2-98DB-0EBF3873A3A0}">
      <dsp:nvSpPr>
        <dsp:cNvPr id="0" name=""/>
        <dsp:cNvSpPr/>
      </dsp:nvSpPr>
      <dsp:spPr>
        <a:xfrm>
          <a:off x="328048" y="214010"/>
          <a:ext cx="8247030"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3340" rIns="53340" bIns="53340" numCol="1" spcCol="1270" anchor="ctr" anchorCtr="0">
          <a:noAutofit/>
        </a:bodyPr>
        <a:lstStyle/>
        <a:p>
          <a:pPr marL="0" lvl="0" indent="0" algn="l" defTabSz="933450">
            <a:lnSpc>
              <a:spcPct val="90000"/>
            </a:lnSpc>
            <a:spcBef>
              <a:spcPct val="0"/>
            </a:spcBef>
            <a:spcAft>
              <a:spcPct val="35000"/>
            </a:spcAft>
            <a:buNone/>
          </a:pPr>
          <a:r>
            <a:rPr lang="en-US" sz="2100" kern="1200" dirty="0"/>
            <a:t>Background</a:t>
          </a:r>
        </a:p>
      </dsp:txBody>
      <dsp:txXfrm>
        <a:off x="328048" y="214010"/>
        <a:ext cx="8247030" cy="427857"/>
      </dsp:txXfrm>
    </dsp:sp>
    <dsp:sp modelId="{E870F540-5ED0-4FFD-AA16-28E449BABFD9}">
      <dsp:nvSpPr>
        <dsp:cNvPr id="0" name=""/>
        <dsp:cNvSpPr/>
      </dsp:nvSpPr>
      <dsp:spPr>
        <a:xfrm>
          <a:off x="60637" y="160528"/>
          <a:ext cx="534822" cy="53482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7E32B68-A1E8-4A83-B3F0-28747FC5341E}">
      <dsp:nvSpPr>
        <dsp:cNvPr id="0" name=""/>
        <dsp:cNvSpPr/>
      </dsp:nvSpPr>
      <dsp:spPr>
        <a:xfrm>
          <a:off x="679991" y="855715"/>
          <a:ext cx="7895088"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3340" rIns="53340" bIns="53340" numCol="1" spcCol="1270" anchor="ctr" anchorCtr="0">
          <a:noAutofit/>
        </a:bodyPr>
        <a:lstStyle/>
        <a:p>
          <a:pPr marL="0" lvl="0" indent="0" algn="l" defTabSz="933450">
            <a:lnSpc>
              <a:spcPct val="90000"/>
            </a:lnSpc>
            <a:spcBef>
              <a:spcPct val="0"/>
            </a:spcBef>
            <a:spcAft>
              <a:spcPct val="35000"/>
            </a:spcAft>
            <a:buNone/>
          </a:pPr>
          <a:r>
            <a:rPr lang="en-US" sz="2100" kern="1200" dirty="0"/>
            <a:t>Market Participant Obligations</a:t>
          </a:r>
        </a:p>
      </dsp:txBody>
      <dsp:txXfrm>
        <a:off x="679991" y="855715"/>
        <a:ext cx="7895088" cy="427857"/>
      </dsp:txXfrm>
    </dsp:sp>
    <dsp:sp modelId="{F7A3F787-D5CA-45E4-881C-5BB75B55C043}">
      <dsp:nvSpPr>
        <dsp:cNvPr id="0" name=""/>
        <dsp:cNvSpPr/>
      </dsp:nvSpPr>
      <dsp:spPr>
        <a:xfrm>
          <a:off x="469581" y="859234"/>
          <a:ext cx="420819" cy="420819"/>
        </a:xfrm>
        <a:prstGeom prst="ellipse">
          <a:avLst/>
        </a:prstGeom>
        <a:solidFill>
          <a:schemeClr val="lt1">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 modelId="{BDBAF727-0659-49FC-A5D5-78B16D3527F3}">
      <dsp:nvSpPr>
        <dsp:cNvPr id="0" name=""/>
        <dsp:cNvSpPr/>
      </dsp:nvSpPr>
      <dsp:spPr>
        <a:xfrm>
          <a:off x="840925" y="1497421"/>
          <a:ext cx="7734154"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3340" rIns="53340" bIns="53340" numCol="1" spcCol="1270" anchor="ctr" anchorCtr="0">
          <a:noAutofit/>
        </a:bodyPr>
        <a:lstStyle/>
        <a:p>
          <a:pPr marL="0" lvl="0" indent="0" algn="l" defTabSz="933450">
            <a:lnSpc>
              <a:spcPct val="90000"/>
            </a:lnSpc>
            <a:spcBef>
              <a:spcPct val="0"/>
            </a:spcBef>
            <a:spcAft>
              <a:spcPct val="35000"/>
            </a:spcAft>
            <a:buNone/>
          </a:pPr>
          <a:r>
            <a:rPr lang="en-US" sz="2100" b="0" kern="1200" dirty="0"/>
            <a:t>Distinction between ERCOT and ERM</a:t>
          </a:r>
        </a:p>
      </dsp:txBody>
      <dsp:txXfrm>
        <a:off x="840925" y="1497421"/>
        <a:ext cx="7734154" cy="427857"/>
      </dsp:txXfrm>
    </dsp:sp>
    <dsp:sp modelId="{F96CC47C-8721-4F8A-A311-B2D743771C54}">
      <dsp:nvSpPr>
        <dsp:cNvPr id="0" name=""/>
        <dsp:cNvSpPr/>
      </dsp:nvSpPr>
      <dsp:spPr>
        <a:xfrm>
          <a:off x="566572" y="1432838"/>
          <a:ext cx="548706" cy="548701"/>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8EE8AD-7D7B-422A-A250-B940D2BB38DE}">
      <dsp:nvSpPr>
        <dsp:cNvPr id="0" name=""/>
        <dsp:cNvSpPr/>
      </dsp:nvSpPr>
      <dsp:spPr>
        <a:xfrm>
          <a:off x="840925" y="2138720"/>
          <a:ext cx="7734154" cy="427857"/>
        </a:xfrm>
        <a:prstGeom prst="rect">
          <a:avLst/>
        </a:prstGeom>
        <a:solidFill>
          <a:schemeClr val="accent1">
            <a:lumMod val="90000"/>
            <a:lumOff val="1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8420" rIns="58420" bIns="58420" numCol="1" spcCol="1270" anchor="ctr" anchorCtr="0">
          <a:noAutofit/>
        </a:bodyPr>
        <a:lstStyle/>
        <a:p>
          <a:pPr marL="0" lvl="0" indent="0" algn="l" defTabSz="1022350">
            <a:lnSpc>
              <a:spcPct val="90000"/>
            </a:lnSpc>
            <a:spcBef>
              <a:spcPct val="0"/>
            </a:spcBef>
            <a:spcAft>
              <a:spcPct val="35000"/>
            </a:spcAft>
            <a:buNone/>
          </a:pPr>
          <a:r>
            <a:rPr lang="en-US" sz="2300" b="1" kern="1200" dirty="0"/>
            <a:t>ERM Responsibilities</a:t>
          </a:r>
        </a:p>
      </dsp:txBody>
      <dsp:txXfrm>
        <a:off x="840925" y="2138720"/>
        <a:ext cx="7734154" cy="427857"/>
      </dsp:txXfrm>
    </dsp:sp>
    <dsp:sp modelId="{F399077F-103C-4A30-B5FD-9E98231CB0E2}">
      <dsp:nvSpPr>
        <dsp:cNvPr id="0" name=""/>
        <dsp:cNvSpPr/>
      </dsp:nvSpPr>
      <dsp:spPr>
        <a:xfrm>
          <a:off x="646290" y="2143066"/>
          <a:ext cx="423445" cy="423445"/>
        </a:xfrm>
        <a:prstGeom prst="ellipse">
          <a:avLst/>
        </a:prstGeom>
        <a:solidFill>
          <a:schemeClr val="lt1">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 modelId="{38BAE275-FE3A-4B71-B0AF-FA50BF4993C4}">
      <dsp:nvSpPr>
        <dsp:cNvPr id="0" name=""/>
        <dsp:cNvSpPr/>
      </dsp:nvSpPr>
      <dsp:spPr>
        <a:xfrm>
          <a:off x="679991" y="2780426"/>
          <a:ext cx="7895088"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3340" rIns="53340" bIns="53340" numCol="1" spcCol="1270" anchor="ctr" anchorCtr="0">
          <a:noAutofit/>
        </a:bodyPr>
        <a:lstStyle/>
        <a:p>
          <a:pPr marL="0" lvl="0" indent="0" algn="l" defTabSz="933450">
            <a:lnSpc>
              <a:spcPct val="90000"/>
            </a:lnSpc>
            <a:spcBef>
              <a:spcPct val="0"/>
            </a:spcBef>
            <a:spcAft>
              <a:spcPct val="35000"/>
            </a:spcAft>
            <a:buNone/>
          </a:pPr>
          <a:r>
            <a:rPr lang="en-US" sz="2100" kern="1200" dirty="0"/>
            <a:t>ERM Process</a:t>
          </a:r>
        </a:p>
      </dsp:txBody>
      <dsp:txXfrm>
        <a:off x="679991" y="2780426"/>
        <a:ext cx="7895088" cy="427857"/>
      </dsp:txXfrm>
    </dsp:sp>
    <dsp:sp modelId="{86A6A92C-4715-4000-B326-7293163A68F8}">
      <dsp:nvSpPr>
        <dsp:cNvPr id="0" name=""/>
        <dsp:cNvSpPr/>
      </dsp:nvSpPr>
      <dsp:spPr>
        <a:xfrm>
          <a:off x="468268" y="2782632"/>
          <a:ext cx="423445" cy="423445"/>
        </a:xfrm>
        <a:prstGeom prst="ellipse">
          <a:avLst/>
        </a:prstGeom>
        <a:solidFill>
          <a:schemeClr val="lt1">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 modelId="{CD9B5763-8F81-4ECF-9C11-8C9F03245E4F}">
      <dsp:nvSpPr>
        <dsp:cNvPr id="0" name=""/>
        <dsp:cNvSpPr/>
      </dsp:nvSpPr>
      <dsp:spPr>
        <a:xfrm>
          <a:off x="328048" y="3422131"/>
          <a:ext cx="8247030"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8420" rIns="58420" bIns="58420" numCol="1" spcCol="1270" anchor="ctr" anchorCtr="0">
          <a:noAutofit/>
        </a:bodyPr>
        <a:lstStyle/>
        <a:p>
          <a:pPr marL="0" lvl="0" indent="0" algn="l" defTabSz="1022350">
            <a:lnSpc>
              <a:spcPct val="90000"/>
            </a:lnSpc>
            <a:spcBef>
              <a:spcPct val="0"/>
            </a:spcBef>
            <a:spcAft>
              <a:spcPct val="35000"/>
            </a:spcAft>
            <a:buNone/>
          </a:pPr>
          <a:r>
            <a:rPr lang="en-US" sz="2300" kern="1200" dirty="0"/>
            <a:t>More Information</a:t>
          </a:r>
        </a:p>
      </dsp:txBody>
      <dsp:txXfrm>
        <a:off x="328048" y="3422131"/>
        <a:ext cx="8247030" cy="427857"/>
      </dsp:txXfrm>
    </dsp:sp>
    <dsp:sp modelId="{96C7EBD6-1212-48DE-A019-6F84093C8DA7}">
      <dsp:nvSpPr>
        <dsp:cNvPr id="0" name=""/>
        <dsp:cNvSpPr/>
      </dsp:nvSpPr>
      <dsp:spPr>
        <a:xfrm>
          <a:off x="60637" y="3368649"/>
          <a:ext cx="534822" cy="53482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07A58B-AF39-44CB-95EE-C1583E4B68AF}">
      <dsp:nvSpPr>
        <dsp:cNvPr id="0" name=""/>
        <dsp:cNvSpPr/>
      </dsp:nvSpPr>
      <dsp:spPr>
        <a:xfrm>
          <a:off x="-4594335" y="-704407"/>
          <a:ext cx="5472816" cy="5472816"/>
        </a:xfrm>
        <a:prstGeom prst="blockArc">
          <a:avLst>
            <a:gd name="adj1" fmla="val 18900000"/>
            <a:gd name="adj2" fmla="val 2700000"/>
            <a:gd name="adj3" fmla="val 395"/>
          </a:avLst>
        </a:pr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0C8ED7-0257-4FB2-98DB-0EBF3873A3A0}">
      <dsp:nvSpPr>
        <dsp:cNvPr id="0" name=""/>
        <dsp:cNvSpPr/>
      </dsp:nvSpPr>
      <dsp:spPr>
        <a:xfrm>
          <a:off x="328048" y="214010"/>
          <a:ext cx="8247030"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3340" rIns="53340" bIns="53340" numCol="1" spcCol="1270" anchor="ctr" anchorCtr="0">
          <a:noAutofit/>
        </a:bodyPr>
        <a:lstStyle/>
        <a:p>
          <a:pPr marL="0" lvl="0" indent="0" algn="l" defTabSz="933450">
            <a:lnSpc>
              <a:spcPct val="90000"/>
            </a:lnSpc>
            <a:spcBef>
              <a:spcPct val="0"/>
            </a:spcBef>
            <a:spcAft>
              <a:spcPct val="35000"/>
            </a:spcAft>
            <a:buNone/>
          </a:pPr>
          <a:r>
            <a:rPr lang="en-US" sz="2100" kern="1200" dirty="0"/>
            <a:t>Background</a:t>
          </a:r>
        </a:p>
      </dsp:txBody>
      <dsp:txXfrm>
        <a:off x="328048" y="214010"/>
        <a:ext cx="8247030" cy="427857"/>
      </dsp:txXfrm>
    </dsp:sp>
    <dsp:sp modelId="{E870F540-5ED0-4FFD-AA16-28E449BABFD9}">
      <dsp:nvSpPr>
        <dsp:cNvPr id="0" name=""/>
        <dsp:cNvSpPr/>
      </dsp:nvSpPr>
      <dsp:spPr>
        <a:xfrm>
          <a:off x="60637" y="160528"/>
          <a:ext cx="534822" cy="53482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7E32B68-A1E8-4A83-B3F0-28747FC5341E}">
      <dsp:nvSpPr>
        <dsp:cNvPr id="0" name=""/>
        <dsp:cNvSpPr/>
      </dsp:nvSpPr>
      <dsp:spPr>
        <a:xfrm>
          <a:off x="679991" y="855715"/>
          <a:ext cx="7895088"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3340" rIns="53340" bIns="53340" numCol="1" spcCol="1270" anchor="ctr" anchorCtr="0">
          <a:noAutofit/>
        </a:bodyPr>
        <a:lstStyle/>
        <a:p>
          <a:pPr marL="0" lvl="0" indent="0" algn="l" defTabSz="933450">
            <a:lnSpc>
              <a:spcPct val="90000"/>
            </a:lnSpc>
            <a:spcBef>
              <a:spcPct val="0"/>
            </a:spcBef>
            <a:spcAft>
              <a:spcPct val="35000"/>
            </a:spcAft>
            <a:buNone/>
          </a:pPr>
          <a:r>
            <a:rPr lang="en-US" sz="2100" kern="1200" dirty="0"/>
            <a:t>Market Participant Obligations</a:t>
          </a:r>
        </a:p>
      </dsp:txBody>
      <dsp:txXfrm>
        <a:off x="679991" y="855715"/>
        <a:ext cx="7895088" cy="427857"/>
      </dsp:txXfrm>
    </dsp:sp>
    <dsp:sp modelId="{F7A3F787-D5CA-45E4-881C-5BB75B55C043}">
      <dsp:nvSpPr>
        <dsp:cNvPr id="0" name=""/>
        <dsp:cNvSpPr/>
      </dsp:nvSpPr>
      <dsp:spPr>
        <a:xfrm>
          <a:off x="469581" y="859234"/>
          <a:ext cx="420819" cy="420819"/>
        </a:xfrm>
        <a:prstGeom prst="ellipse">
          <a:avLst/>
        </a:prstGeom>
        <a:solidFill>
          <a:schemeClr val="lt1">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 modelId="{BDBAF727-0659-49FC-A5D5-78B16D3527F3}">
      <dsp:nvSpPr>
        <dsp:cNvPr id="0" name=""/>
        <dsp:cNvSpPr/>
      </dsp:nvSpPr>
      <dsp:spPr>
        <a:xfrm>
          <a:off x="840925" y="1497421"/>
          <a:ext cx="7734154"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3340" rIns="53340" bIns="53340" numCol="1" spcCol="1270" anchor="ctr" anchorCtr="0">
          <a:noAutofit/>
        </a:bodyPr>
        <a:lstStyle/>
        <a:p>
          <a:pPr marL="0" lvl="0" indent="0" algn="l" defTabSz="933450">
            <a:lnSpc>
              <a:spcPct val="90000"/>
            </a:lnSpc>
            <a:spcBef>
              <a:spcPct val="0"/>
            </a:spcBef>
            <a:spcAft>
              <a:spcPct val="35000"/>
            </a:spcAft>
            <a:buNone/>
          </a:pPr>
          <a:r>
            <a:rPr lang="en-US" sz="2100" b="0" kern="1200" dirty="0"/>
            <a:t>Distinction between ERCOT and ERM</a:t>
          </a:r>
        </a:p>
      </dsp:txBody>
      <dsp:txXfrm>
        <a:off x="840925" y="1497421"/>
        <a:ext cx="7734154" cy="427857"/>
      </dsp:txXfrm>
    </dsp:sp>
    <dsp:sp modelId="{F96CC47C-8721-4F8A-A311-B2D743771C54}">
      <dsp:nvSpPr>
        <dsp:cNvPr id="0" name=""/>
        <dsp:cNvSpPr/>
      </dsp:nvSpPr>
      <dsp:spPr>
        <a:xfrm>
          <a:off x="566572" y="1432838"/>
          <a:ext cx="548706" cy="548701"/>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8EE8AD-7D7B-422A-A250-B940D2BB38DE}">
      <dsp:nvSpPr>
        <dsp:cNvPr id="0" name=""/>
        <dsp:cNvSpPr/>
      </dsp:nvSpPr>
      <dsp:spPr>
        <a:xfrm>
          <a:off x="840925" y="2138720"/>
          <a:ext cx="7734154"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3340" rIns="53340" bIns="53340" numCol="1" spcCol="1270" anchor="ctr" anchorCtr="0">
          <a:noAutofit/>
        </a:bodyPr>
        <a:lstStyle/>
        <a:p>
          <a:pPr marL="0" lvl="0" indent="0" algn="l" defTabSz="933450">
            <a:lnSpc>
              <a:spcPct val="90000"/>
            </a:lnSpc>
            <a:spcBef>
              <a:spcPct val="0"/>
            </a:spcBef>
            <a:spcAft>
              <a:spcPct val="35000"/>
            </a:spcAft>
            <a:buNone/>
          </a:pPr>
          <a:r>
            <a:rPr lang="en-US" sz="2100" b="0" kern="1200" dirty="0"/>
            <a:t>ERM Responsibilities</a:t>
          </a:r>
        </a:p>
      </dsp:txBody>
      <dsp:txXfrm>
        <a:off x="840925" y="2138720"/>
        <a:ext cx="7734154" cy="427857"/>
      </dsp:txXfrm>
    </dsp:sp>
    <dsp:sp modelId="{F399077F-103C-4A30-B5FD-9E98231CB0E2}">
      <dsp:nvSpPr>
        <dsp:cNvPr id="0" name=""/>
        <dsp:cNvSpPr/>
      </dsp:nvSpPr>
      <dsp:spPr>
        <a:xfrm>
          <a:off x="646290" y="2143066"/>
          <a:ext cx="423445" cy="423445"/>
        </a:xfrm>
        <a:prstGeom prst="ellipse">
          <a:avLst/>
        </a:prstGeom>
        <a:solidFill>
          <a:schemeClr val="lt1">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 modelId="{6AAE33C2-782C-416A-A9F7-F354958F7B3D}">
      <dsp:nvSpPr>
        <dsp:cNvPr id="0" name=""/>
        <dsp:cNvSpPr/>
      </dsp:nvSpPr>
      <dsp:spPr>
        <a:xfrm>
          <a:off x="679991" y="2780426"/>
          <a:ext cx="7895088" cy="427857"/>
        </a:xfrm>
        <a:prstGeom prst="rect">
          <a:avLst/>
        </a:prstGeom>
        <a:solidFill>
          <a:schemeClr val="accent1">
            <a:lumMod val="90000"/>
            <a:lumOff val="1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68580" rIns="68580" bIns="68580" numCol="1" spcCol="1270" anchor="ctr" anchorCtr="0">
          <a:noAutofit/>
        </a:bodyPr>
        <a:lstStyle/>
        <a:p>
          <a:pPr marL="0" lvl="0" indent="0" algn="l" defTabSz="1200150">
            <a:lnSpc>
              <a:spcPct val="90000"/>
            </a:lnSpc>
            <a:spcBef>
              <a:spcPct val="0"/>
            </a:spcBef>
            <a:spcAft>
              <a:spcPct val="35000"/>
            </a:spcAft>
            <a:buNone/>
          </a:pPr>
          <a:r>
            <a:rPr lang="en-US" sz="2700" b="1" kern="1200" dirty="0"/>
            <a:t>ERM Investigation Process</a:t>
          </a:r>
        </a:p>
      </dsp:txBody>
      <dsp:txXfrm>
        <a:off x="679991" y="2780426"/>
        <a:ext cx="7895088" cy="427857"/>
      </dsp:txXfrm>
    </dsp:sp>
    <dsp:sp modelId="{86A6A92C-4715-4000-B326-7293163A68F8}">
      <dsp:nvSpPr>
        <dsp:cNvPr id="0" name=""/>
        <dsp:cNvSpPr/>
      </dsp:nvSpPr>
      <dsp:spPr>
        <a:xfrm>
          <a:off x="468268" y="2782632"/>
          <a:ext cx="423445" cy="423445"/>
        </a:xfrm>
        <a:prstGeom prst="ellipse">
          <a:avLst/>
        </a:prstGeom>
        <a:solidFill>
          <a:schemeClr val="lt1">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 modelId="{8928BB82-1488-423B-8235-068CC8370C52}">
      <dsp:nvSpPr>
        <dsp:cNvPr id="0" name=""/>
        <dsp:cNvSpPr/>
      </dsp:nvSpPr>
      <dsp:spPr>
        <a:xfrm>
          <a:off x="328048" y="3422131"/>
          <a:ext cx="8247030"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8420" rIns="58420" bIns="58420" numCol="1" spcCol="1270" anchor="ctr" anchorCtr="0">
          <a:noAutofit/>
        </a:bodyPr>
        <a:lstStyle/>
        <a:p>
          <a:pPr marL="0" lvl="0" indent="0" algn="l" defTabSz="1022350">
            <a:lnSpc>
              <a:spcPct val="90000"/>
            </a:lnSpc>
            <a:spcBef>
              <a:spcPct val="0"/>
            </a:spcBef>
            <a:spcAft>
              <a:spcPct val="35000"/>
            </a:spcAft>
            <a:buNone/>
          </a:pPr>
          <a:r>
            <a:rPr lang="en-US" sz="2300" b="0" kern="1200" dirty="0"/>
            <a:t>More Information</a:t>
          </a:r>
        </a:p>
      </dsp:txBody>
      <dsp:txXfrm>
        <a:off x="328048" y="3422131"/>
        <a:ext cx="8247030" cy="427857"/>
      </dsp:txXfrm>
    </dsp:sp>
    <dsp:sp modelId="{C020AC99-4B12-4190-8B7B-D814D7E543EB}">
      <dsp:nvSpPr>
        <dsp:cNvPr id="0" name=""/>
        <dsp:cNvSpPr/>
      </dsp:nvSpPr>
      <dsp:spPr>
        <a:xfrm>
          <a:off x="60637" y="3368649"/>
          <a:ext cx="534822" cy="53482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39A899-4F94-4C30-A915-83A9E8339779}">
      <dsp:nvSpPr>
        <dsp:cNvPr id="0" name=""/>
        <dsp:cNvSpPr/>
      </dsp:nvSpPr>
      <dsp:spPr>
        <a:xfrm>
          <a:off x="1269" y="505042"/>
          <a:ext cx="2971074" cy="148553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US" sz="2600" b="0" i="0" kern="1200" dirty="0"/>
            <a:t>If reliability-related, ERM performs Incident Review</a:t>
          </a:r>
          <a:endParaRPr lang="en-US" sz="2600" kern="1200" dirty="0"/>
        </a:p>
      </dsp:txBody>
      <dsp:txXfrm>
        <a:off x="44779" y="548552"/>
        <a:ext cx="2884054" cy="1398517"/>
      </dsp:txXfrm>
    </dsp:sp>
    <dsp:sp modelId="{FEE89892-240C-48E3-8DCB-0FBAB58E7A91}">
      <dsp:nvSpPr>
        <dsp:cNvPr id="0" name=""/>
        <dsp:cNvSpPr/>
      </dsp:nvSpPr>
      <dsp:spPr>
        <a:xfrm>
          <a:off x="298377" y="1990579"/>
          <a:ext cx="297107" cy="1114152"/>
        </a:xfrm>
        <a:custGeom>
          <a:avLst/>
          <a:gdLst/>
          <a:ahLst/>
          <a:cxnLst/>
          <a:rect l="0" t="0" r="0" b="0"/>
          <a:pathLst>
            <a:path>
              <a:moveTo>
                <a:pt x="0" y="0"/>
              </a:moveTo>
              <a:lnTo>
                <a:pt x="0" y="1114152"/>
              </a:lnTo>
              <a:lnTo>
                <a:pt x="297107" y="111415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514FB7-2002-4402-AFAF-1BD94E5D3B58}">
      <dsp:nvSpPr>
        <dsp:cNvPr id="0" name=""/>
        <dsp:cNvSpPr/>
      </dsp:nvSpPr>
      <dsp:spPr>
        <a:xfrm>
          <a:off x="595484" y="2361964"/>
          <a:ext cx="2376859" cy="148553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b="0" i="0" kern="1200" dirty="0"/>
            <a:t>Applies to ERCOT </a:t>
          </a:r>
          <a:r>
            <a:rPr lang="en-US" sz="2400" b="1" i="0" kern="1200" dirty="0"/>
            <a:t>and</a:t>
          </a:r>
          <a:r>
            <a:rPr lang="en-US" sz="2400" b="0" i="0" kern="1200" dirty="0"/>
            <a:t> MPs</a:t>
          </a:r>
          <a:endParaRPr lang="en-US" sz="2400" kern="1200" dirty="0"/>
        </a:p>
      </dsp:txBody>
      <dsp:txXfrm>
        <a:off x="638994" y="2405474"/>
        <a:ext cx="2289839" cy="1398517"/>
      </dsp:txXfrm>
    </dsp:sp>
    <dsp:sp modelId="{007976A6-6BCB-4243-A494-36C8B6CE3B64}">
      <dsp:nvSpPr>
        <dsp:cNvPr id="0" name=""/>
        <dsp:cNvSpPr/>
      </dsp:nvSpPr>
      <dsp:spPr>
        <a:xfrm>
          <a:off x="3715112" y="505042"/>
          <a:ext cx="2971074" cy="148553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US" sz="2600" b="0" i="0" kern="1200"/>
            <a:t>ERM </a:t>
          </a:r>
          <a:r>
            <a:rPr lang="en-US" sz="2600" b="1" i="0" kern="1200"/>
            <a:t>may</a:t>
          </a:r>
          <a:r>
            <a:rPr lang="en-US" sz="2600" b="0" i="0" kern="1200"/>
            <a:t> request assistance from ERCOT SMEs</a:t>
          </a:r>
          <a:endParaRPr lang="en-US" sz="2600" kern="1200"/>
        </a:p>
      </dsp:txBody>
      <dsp:txXfrm>
        <a:off x="3758622" y="548552"/>
        <a:ext cx="2884054" cy="1398517"/>
      </dsp:txXfrm>
    </dsp:sp>
    <dsp:sp modelId="{B87C1741-1878-4CB5-9E89-F1F7EB62AFFA}">
      <dsp:nvSpPr>
        <dsp:cNvPr id="0" name=""/>
        <dsp:cNvSpPr/>
      </dsp:nvSpPr>
      <dsp:spPr>
        <a:xfrm>
          <a:off x="4012220" y="1990579"/>
          <a:ext cx="297107" cy="1114152"/>
        </a:xfrm>
        <a:custGeom>
          <a:avLst/>
          <a:gdLst/>
          <a:ahLst/>
          <a:cxnLst/>
          <a:rect l="0" t="0" r="0" b="0"/>
          <a:pathLst>
            <a:path>
              <a:moveTo>
                <a:pt x="0" y="0"/>
              </a:moveTo>
              <a:lnTo>
                <a:pt x="0" y="1114152"/>
              </a:lnTo>
              <a:lnTo>
                <a:pt x="297107" y="111415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6646CF-55FD-4878-B2F9-FE58BBF94995}">
      <dsp:nvSpPr>
        <dsp:cNvPr id="0" name=""/>
        <dsp:cNvSpPr/>
      </dsp:nvSpPr>
      <dsp:spPr>
        <a:xfrm>
          <a:off x="4309327" y="2361964"/>
          <a:ext cx="2376859" cy="148553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b="0" i="0" kern="1200"/>
            <a:t>Review data, send RFIs, conduct interviews, </a:t>
          </a:r>
          <a:r>
            <a:rPr lang="en-US" sz="2400" b="0" i="1" kern="1200"/>
            <a:t>etc</a:t>
          </a:r>
          <a:r>
            <a:rPr lang="en-US" sz="2400" b="0" i="0" kern="1200"/>
            <a:t>.</a:t>
          </a:r>
          <a:endParaRPr lang="en-US" sz="2400" kern="1200"/>
        </a:p>
      </dsp:txBody>
      <dsp:txXfrm>
        <a:off x="4352837" y="2405474"/>
        <a:ext cx="2289839" cy="1398517"/>
      </dsp:txXfrm>
    </dsp:sp>
    <dsp:sp modelId="{19CF31C4-CA12-43A1-8B81-E09648C08AE8}">
      <dsp:nvSpPr>
        <dsp:cNvPr id="0" name=""/>
        <dsp:cNvSpPr/>
      </dsp:nvSpPr>
      <dsp:spPr>
        <a:xfrm>
          <a:off x="7428955" y="505042"/>
          <a:ext cx="2971074" cy="148553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US" sz="2600" b="0" i="0" kern="1200"/>
            <a:t>Determine if violation occurred</a:t>
          </a:r>
          <a:endParaRPr lang="en-US" sz="2600" kern="1200"/>
        </a:p>
      </dsp:txBody>
      <dsp:txXfrm>
        <a:off x="7472465" y="548552"/>
        <a:ext cx="2884054" cy="1398517"/>
      </dsp:txXfrm>
    </dsp:sp>
    <dsp:sp modelId="{A1C06539-ED43-49F8-9FD2-9C567A214607}">
      <dsp:nvSpPr>
        <dsp:cNvPr id="0" name=""/>
        <dsp:cNvSpPr/>
      </dsp:nvSpPr>
      <dsp:spPr>
        <a:xfrm>
          <a:off x="7726063" y="1990579"/>
          <a:ext cx="297107" cy="1114152"/>
        </a:xfrm>
        <a:custGeom>
          <a:avLst/>
          <a:gdLst/>
          <a:ahLst/>
          <a:cxnLst/>
          <a:rect l="0" t="0" r="0" b="0"/>
          <a:pathLst>
            <a:path>
              <a:moveTo>
                <a:pt x="0" y="0"/>
              </a:moveTo>
              <a:lnTo>
                <a:pt x="0" y="1114152"/>
              </a:lnTo>
              <a:lnTo>
                <a:pt x="297107" y="111415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30D99F-FCB0-4999-A56C-E47AA7B2F71A}">
      <dsp:nvSpPr>
        <dsp:cNvPr id="0" name=""/>
        <dsp:cNvSpPr/>
      </dsp:nvSpPr>
      <dsp:spPr>
        <a:xfrm>
          <a:off x="8023170" y="2361964"/>
          <a:ext cx="2376859" cy="148553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US" sz="2400" b="0" i="0" kern="1200" dirty="0"/>
            <a:t>If yes, refer PAR to DICE for enforcement decision</a:t>
          </a:r>
          <a:endParaRPr lang="en-US" sz="2400" kern="1200" dirty="0"/>
        </a:p>
      </dsp:txBody>
      <dsp:txXfrm>
        <a:off x="8066680" y="2405474"/>
        <a:ext cx="2289839" cy="139851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07A58B-AF39-44CB-95EE-C1583E4B68AF}">
      <dsp:nvSpPr>
        <dsp:cNvPr id="0" name=""/>
        <dsp:cNvSpPr/>
      </dsp:nvSpPr>
      <dsp:spPr>
        <a:xfrm>
          <a:off x="-4594335" y="-704407"/>
          <a:ext cx="5472816" cy="5472816"/>
        </a:xfrm>
        <a:prstGeom prst="blockArc">
          <a:avLst>
            <a:gd name="adj1" fmla="val 18900000"/>
            <a:gd name="adj2" fmla="val 2700000"/>
            <a:gd name="adj3" fmla="val 395"/>
          </a:avLst>
        </a:pr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0C8ED7-0257-4FB2-98DB-0EBF3873A3A0}">
      <dsp:nvSpPr>
        <dsp:cNvPr id="0" name=""/>
        <dsp:cNvSpPr/>
      </dsp:nvSpPr>
      <dsp:spPr>
        <a:xfrm>
          <a:off x="328048" y="214010"/>
          <a:ext cx="8247030"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3340" rIns="53340" bIns="53340" numCol="1" spcCol="1270" anchor="ctr" anchorCtr="0">
          <a:noAutofit/>
        </a:bodyPr>
        <a:lstStyle/>
        <a:p>
          <a:pPr marL="0" lvl="0" indent="0" algn="l" defTabSz="933450">
            <a:lnSpc>
              <a:spcPct val="90000"/>
            </a:lnSpc>
            <a:spcBef>
              <a:spcPct val="0"/>
            </a:spcBef>
            <a:spcAft>
              <a:spcPct val="35000"/>
            </a:spcAft>
            <a:buNone/>
          </a:pPr>
          <a:r>
            <a:rPr lang="en-US" sz="2100" kern="1200" dirty="0"/>
            <a:t>Background</a:t>
          </a:r>
        </a:p>
      </dsp:txBody>
      <dsp:txXfrm>
        <a:off x="328048" y="214010"/>
        <a:ext cx="8247030" cy="427857"/>
      </dsp:txXfrm>
    </dsp:sp>
    <dsp:sp modelId="{E870F540-5ED0-4FFD-AA16-28E449BABFD9}">
      <dsp:nvSpPr>
        <dsp:cNvPr id="0" name=""/>
        <dsp:cNvSpPr/>
      </dsp:nvSpPr>
      <dsp:spPr>
        <a:xfrm>
          <a:off x="60637" y="160528"/>
          <a:ext cx="534822" cy="53482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7E32B68-A1E8-4A83-B3F0-28747FC5341E}">
      <dsp:nvSpPr>
        <dsp:cNvPr id="0" name=""/>
        <dsp:cNvSpPr/>
      </dsp:nvSpPr>
      <dsp:spPr>
        <a:xfrm>
          <a:off x="679991" y="855715"/>
          <a:ext cx="7895088"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3340" rIns="53340" bIns="53340" numCol="1" spcCol="1270" anchor="ctr" anchorCtr="0">
          <a:noAutofit/>
        </a:bodyPr>
        <a:lstStyle/>
        <a:p>
          <a:pPr marL="0" lvl="0" indent="0" algn="l" defTabSz="933450">
            <a:lnSpc>
              <a:spcPct val="90000"/>
            </a:lnSpc>
            <a:spcBef>
              <a:spcPct val="0"/>
            </a:spcBef>
            <a:spcAft>
              <a:spcPct val="35000"/>
            </a:spcAft>
            <a:buNone/>
          </a:pPr>
          <a:r>
            <a:rPr lang="en-US" sz="2100" kern="1200" dirty="0"/>
            <a:t>Market Participant Obligations</a:t>
          </a:r>
        </a:p>
      </dsp:txBody>
      <dsp:txXfrm>
        <a:off x="679991" y="855715"/>
        <a:ext cx="7895088" cy="427857"/>
      </dsp:txXfrm>
    </dsp:sp>
    <dsp:sp modelId="{F7A3F787-D5CA-45E4-881C-5BB75B55C043}">
      <dsp:nvSpPr>
        <dsp:cNvPr id="0" name=""/>
        <dsp:cNvSpPr/>
      </dsp:nvSpPr>
      <dsp:spPr>
        <a:xfrm>
          <a:off x="469581" y="859234"/>
          <a:ext cx="420819" cy="420819"/>
        </a:xfrm>
        <a:prstGeom prst="ellipse">
          <a:avLst/>
        </a:prstGeom>
        <a:solidFill>
          <a:schemeClr val="lt1">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 modelId="{BDBAF727-0659-49FC-A5D5-78B16D3527F3}">
      <dsp:nvSpPr>
        <dsp:cNvPr id="0" name=""/>
        <dsp:cNvSpPr/>
      </dsp:nvSpPr>
      <dsp:spPr>
        <a:xfrm>
          <a:off x="840925" y="1497421"/>
          <a:ext cx="7734154"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3340" rIns="53340" bIns="53340" numCol="1" spcCol="1270" anchor="ctr" anchorCtr="0">
          <a:noAutofit/>
        </a:bodyPr>
        <a:lstStyle/>
        <a:p>
          <a:pPr marL="0" lvl="0" indent="0" algn="l" defTabSz="933450">
            <a:lnSpc>
              <a:spcPct val="90000"/>
            </a:lnSpc>
            <a:spcBef>
              <a:spcPct val="0"/>
            </a:spcBef>
            <a:spcAft>
              <a:spcPct val="35000"/>
            </a:spcAft>
            <a:buNone/>
          </a:pPr>
          <a:r>
            <a:rPr lang="en-US" sz="2100" b="0" kern="1200" dirty="0"/>
            <a:t>Distinction between ERCOT and ERM</a:t>
          </a:r>
        </a:p>
      </dsp:txBody>
      <dsp:txXfrm>
        <a:off x="840925" y="1497421"/>
        <a:ext cx="7734154" cy="427857"/>
      </dsp:txXfrm>
    </dsp:sp>
    <dsp:sp modelId="{F96CC47C-8721-4F8A-A311-B2D743771C54}">
      <dsp:nvSpPr>
        <dsp:cNvPr id="0" name=""/>
        <dsp:cNvSpPr/>
      </dsp:nvSpPr>
      <dsp:spPr>
        <a:xfrm>
          <a:off x="566572" y="1432838"/>
          <a:ext cx="548706" cy="548701"/>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8EE8AD-7D7B-422A-A250-B940D2BB38DE}">
      <dsp:nvSpPr>
        <dsp:cNvPr id="0" name=""/>
        <dsp:cNvSpPr/>
      </dsp:nvSpPr>
      <dsp:spPr>
        <a:xfrm>
          <a:off x="840925" y="2138720"/>
          <a:ext cx="7734154"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3340" rIns="53340" bIns="53340" numCol="1" spcCol="1270" anchor="ctr" anchorCtr="0">
          <a:noAutofit/>
        </a:bodyPr>
        <a:lstStyle/>
        <a:p>
          <a:pPr marL="0" lvl="0" indent="0" algn="l" defTabSz="933450">
            <a:lnSpc>
              <a:spcPct val="90000"/>
            </a:lnSpc>
            <a:spcBef>
              <a:spcPct val="0"/>
            </a:spcBef>
            <a:spcAft>
              <a:spcPct val="35000"/>
            </a:spcAft>
            <a:buNone/>
          </a:pPr>
          <a:r>
            <a:rPr lang="en-US" sz="2100" b="0" kern="1200" dirty="0"/>
            <a:t>ERM Responsibilities</a:t>
          </a:r>
        </a:p>
      </dsp:txBody>
      <dsp:txXfrm>
        <a:off x="840925" y="2138720"/>
        <a:ext cx="7734154" cy="427857"/>
      </dsp:txXfrm>
    </dsp:sp>
    <dsp:sp modelId="{F399077F-103C-4A30-B5FD-9E98231CB0E2}">
      <dsp:nvSpPr>
        <dsp:cNvPr id="0" name=""/>
        <dsp:cNvSpPr/>
      </dsp:nvSpPr>
      <dsp:spPr>
        <a:xfrm>
          <a:off x="646290" y="2143066"/>
          <a:ext cx="423445" cy="423445"/>
        </a:xfrm>
        <a:prstGeom prst="ellipse">
          <a:avLst/>
        </a:prstGeom>
        <a:solidFill>
          <a:schemeClr val="lt1">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 modelId="{694BB134-D09E-46F3-9A43-F162D9D43070}">
      <dsp:nvSpPr>
        <dsp:cNvPr id="0" name=""/>
        <dsp:cNvSpPr/>
      </dsp:nvSpPr>
      <dsp:spPr>
        <a:xfrm>
          <a:off x="679991" y="2780426"/>
          <a:ext cx="7895088" cy="427857"/>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8420" rIns="58420" bIns="58420" numCol="1" spcCol="1270" anchor="ctr" anchorCtr="0">
          <a:noAutofit/>
        </a:bodyPr>
        <a:lstStyle/>
        <a:p>
          <a:pPr marL="0" lvl="0" indent="0" algn="l" defTabSz="1022350">
            <a:lnSpc>
              <a:spcPct val="90000"/>
            </a:lnSpc>
            <a:spcBef>
              <a:spcPct val="0"/>
            </a:spcBef>
            <a:spcAft>
              <a:spcPct val="35000"/>
            </a:spcAft>
            <a:buNone/>
          </a:pPr>
          <a:r>
            <a:rPr lang="en-US" sz="2300" b="0" kern="1200" dirty="0"/>
            <a:t>ERM Investigation Process</a:t>
          </a:r>
        </a:p>
      </dsp:txBody>
      <dsp:txXfrm>
        <a:off x="679991" y="2780426"/>
        <a:ext cx="7895088" cy="427857"/>
      </dsp:txXfrm>
    </dsp:sp>
    <dsp:sp modelId="{3AC608AA-AF7A-42DD-97B8-24FB657AC12A}">
      <dsp:nvSpPr>
        <dsp:cNvPr id="0" name=""/>
        <dsp:cNvSpPr/>
      </dsp:nvSpPr>
      <dsp:spPr>
        <a:xfrm>
          <a:off x="412579" y="2726944"/>
          <a:ext cx="534822" cy="53482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5A9D40-89A5-4B29-9031-FF74E71F4357}">
      <dsp:nvSpPr>
        <dsp:cNvPr id="0" name=""/>
        <dsp:cNvSpPr/>
      </dsp:nvSpPr>
      <dsp:spPr>
        <a:xfrm>
          <a:off x="328048" y="3422131"/>
          <a:ext cx="8247030" cy="427857"/>
        </a:xfrm>
        <a:prstGeom prst="rect">
          <a:avLst/>
        </a:prstGeom>
        <a:solidFill>
          <a:schemeClr val="accent1">
            <a:lumMod val="90000"/>
            <a:lumOff val="1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9612" tIns="58420" rIns="58420" bIns="58420" numCol="1" spcCol="1270" anchor="ctr" anchorCtr="0">
          <a:noAutofit/>
        </a:bodyPr>
        <a:lstStyle/>
        <a:p>
          <a:pPr marL="0" lvl="0" indent="0" algn="l" defTabSz="1022350">
            <a:lnSpc>
              <a:spcPct val="90000"/>
            </a:lnSpc>
            <a:spcBef>
              <a:spcPct val="0"/>
            </a:spcBef>
            <a:spcAft>
              <a:spcPct val="35000"/>
            </a:spcAft>
            <a:buNone/>
          </a:pPr>
          <a:r>
            <a:rPr lang="en-US" sz="2300" b="1" kern="1200" dirty="0"/>
            <a:t>More Information</a:t>
          </a:r>
        </a:p>
      </dsp:txBody>
      <dsp:txXfrm>
        <a:off x="328048" y="3422131"/>
        <a:ext cx="8247030" cy="427857"/>
      </dsp:txXfrm>
    </dsp:sp>
    <dsp:sp modelId="{95936ACF-1D85-467D-A4F0-B1447D20CCF5}">
      <dsp:nvSpPr>
        <dsp:cNvPr id="0" name=""/>
        <dsp:cNvSpPr/>
      </dsp:nvSpPr>
      <dsp:spPr>
        <a:xfrm>
          <a:off x="60637" y="3368649"/>
          <a:ext cx="534822" cy="534822"/>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CD0048-6832-4CE8-BFC7-19B742970F21}">
      <dsp:nvSpPr>
        <dsp:cNvPr id="0" name=""/>
        <dsp:cNvSpPr/>
      </dsp:nvSpPr>
      <dsp:spPr>
        <a:xfrm rot="5400000">
          <a:off x="-392116" y="392116"/>
          <a:ext cx="2614109" cy="1829876"/>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kern="1200" dirty="0"/>
            <a:t>ERCOT</a:t>
          </a:r>
        </a:p>
      </dsp:txBody>
      <dsp:txXfrm rot="-5400000">
        <a:off x="1" y="914937"/>
        <a:ext cx="1829876" cy="784233"/>
      </dsp:txXfrm>
    </dsp:sp>
    <dsp:sp modelId="{DEFA318A-1C5F-476D-BBC1-D53F1E3345D3}">
      <dsp:nvSpPr>
        <dsp:cNvPr id="0" name=""/>
        <dsp:cNvSpPr/>
      </dsp:nvSpPr>
      <dsp:spPr>
        <a:xfrm rot="5400000">
          <a:off x="4244233" y="-2414356"/>
          <a:ext cx="1699170" cy="6527884"/>
        </a:xfrm>
        <a:prstGeom prst="round2SameRect">
          <a:avLst/>
        </a:prstGeom>
        <a:solidFill>
          <a:schemeClr val="lt1">
            <a:alpha val="90000"/>
            <a:hueOff val="0"/>
            <a:satOff val="0"/>
            <a:lumOff val="0"/>
            <a:alphaOff val="0"/>
          </a:schemeClr>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CD0048-6832-4CE8-BFC7-19B742970F21}">
      <dsp:nvSpPr>
        <dsp:cNvPr id="0" name=""/>
        <dsp:cNvSpPr/>
      </dsp:nvSpPr>
      <dsp:spPr>
        <a:xfrm rot="5400000">
          <a:off x="-392116" y="392116"/>
          <a:ext cx="2614109" cy="1829876"/>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kern="1200" dirty="0"/>
            <a:t>ERCOT</a:t>
          </a:r>
        </a:p>
      </dsp:txBody>
      <dsp:txXfrm rot="-5400000">
        <a:off x="1" y="914937"/>
        <a:ext cx="1829876" cy="784233"/>
      </dsp:txXfrm>
    </dsp:sp>
    <dsp:sp modelId="{DEFA318A-1C5F-476D-BBC1-D53F1E3345D3}">
      <dsp:nvSpPr>
        <dsp:cNvPr id="0" name=""/>
        <dsp:cNvSpPr/>
      </dsp:nvSpPr>
      <dsp:spPr>
        <a:xfrm rot="5400000">
          <a:off x="4244233" y="-2414356"/>
          <a:ext cx="1699170" cy="6527884"/>
        </a:xfrm>
        <a:prstGeom prst="round2SameRect">
          <a:avLst/>
        </a:prstGeom>
        <a:solidFill>
          <a:schemeClr val="lt1">
            <a:alpha val="90000"/>
            <a:hueOff val="0"/>
            <a:satOff val="0"/>
            <a:lumOff val="0"/>
            <a:alphaOff val="0"/>
          </a:schemeClr>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CD0048-6832-4CE8-BFC7-19B742970F21}">
      <dsp:nvSpPr>
        <dsp:cNvPr id="0" name=""/>
        <dsp:cNvSpPr/>
      </dsp:nvSpPr>
      <dsp:spPr>
        <a:xfrm rot="5400000">
          <a:off x="-392116" y="392116"/>
          <a:ext cx="2614109" cy="1829876"/>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kern="1200" dirty="0"/>
            <a:t>ERCOT</a:t>
          </a:r>
        </a:p>
      </dsp:txBody>
      <dsp:txXfrm rot="-5400000">
        <a:off x="1" y="914937"/>
        <a:ext cx="1829876" cy="784233"/>
      </dsp:txXfrm>
    </dsp:sp>
    <dsp:sp modelId="{DEFA318A-1C5F-476D-BBC1-D53F1E3345D3}">
      <dsp:nvSpPr>
        <dsp:cNvPr id="0" name=""/>
        <dsp:cNvSpPr/>
      </dsp:nvSpPr>
      <dsp:spPr>
        <a:xfrm rot="5400000">
          <a:off x="4244233" y="-2414356"/>
          <a:ext cx="1699170" cy="6527884"/>
        </a:xfrm>
        <a:prstGeom prst="round2SameRect">
          <a:avLst/>
        </a:prstGeom>
        <a:solidFill>
          <a:schemeClr val="lt1">
            <a:alpha val="90000"/>
            <a:hueOff val="0"/>
            <a:satOff val="0"/>
            <a:lumOff val="0"/>
            <a:alphaOff val="0"/>
          </a:schemeClr>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CD0048-6832-4CE8-BFC7-19B742970F21}">
      <dsp:nvSpPr>
        <dsp:cNvPr id="0" name=""/>
        <dsp:cNvSpPr/>
      </dsp:nvSpPr>
      <dsp:spPr>
        <a:xfrm rot="5400000">
          <a:off x="-392116" y="392116"/>
          <a:ext cx="2614109" cy="1829876"/>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kern="1200" dirty="0"/>
            <a:t>ERCOT</a:t>
          </a:r>
        </a:p>
      </dsp:txBody>
      <dsp:txXfrm rot="-5400000">
        <a:off x="1" y="914937"/>
        <a:ext cx="1829876" cy="784233"/>
      </dsp:txXfrm>
    </dsp:sp>
    <dsp:sp modelId="{DEFA318A-1C5F-476D-BBC1-D53F1E3345D3}">
      <dsp:nvSpPr>
        <dsp:cNvPr id="0" name=""/>
        <dsp:cNvSpPr/>
      </dsp:nvSpPr>
      <dsp:spPr>
        <a:xfrm rot="5400000">
          <a:off x="4244233" y="-2414356"/>
          <a:ext cx="1699170" cy="6527884"/>
        </a:xfrm>
        <a:prstGeom prst="round2SameRect">
          <a:avLst/>
        </a:prstGeom>
        <a:solidFill>
          <a:schemeClr val="lt1">
            <a:alpha val="90000"/>
            <a:hueOff val="0"/>
            <a:satOff val="0"/>
            <a:lumOff val="0"/>
            <a:alphaOff val="0"/>
          </a:schemeClr>
        </a:solid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2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2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2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3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3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654C447-F63E-708A-7640-F379BC3B6F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9E9CD3C-9D08-D54A-E18D-CB66DD985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3C7D50-3744-4F5E-B211-7EE7AB53D25A}" type="datetimeFigureOut">
              <a:rPr lang="en-US" smtClean="0"/>
              <a:t>10/13/2026</a:t>
            </a:fld>
            <a:endParaRPr lang="en-US" dirty="0"/>
          </a:p>
        </p:txBody>
      </p:sp>
      <p:sp>
        <p:nvSpPr>
          <p:cNvPr id="4" name="Footer Placeholder 3">
            <a:extLst>
              <a:ext uri="{FF2B5EF4-FFF2-40B4-BE49-F238E27FC236}">
                <a16:creationId xmlns:a16="http://schemas.microsoft.com/office/drawing/2014/main" id="{93A76D3F-B471-2F90-E003-19CC7E1391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AFA019F-EAF7-AC1D-CF33-3B24307B5D1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BB4229-F194-457F-858D-7FD6DC77E739}" type="slidenum">
              <a:rPr lang="en-US" smtClean="0"/>
              <a:t>‹#›</a:t>
            </a:fld>
            <a:endParaRPr lang="en-US" dirty="0"/>
          </a:p>
        </p:txBody>
      </p:sp>
    </p:spTree>
    <p:extLst>
      <p:ext uri="{BB962C8B-B14F-4D97-AF65-F5344CB8AC3E}">
        <p14:creationId xmlns:p14="http://schemas.microsoft.com/office/powerpoint/2010/main" val="312554939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832203-7F7F-406D-A6A3-240BE64C5DFA}" type="datetimeFigureOut">
              <a:rPr lang="en-US" smtClean="0"/>
              <a:t>10/13/2026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94BC6D-B4C2-499C-B968-7B53BF050EFF}" type="slidenum">
              <a:rPr lang="en-US" smtClean="0"/>
              <a:t>‹#›</a:t>
            </a:fld>
            <a:endParaRPr lang="en-US" dirty="0"/>
          </a:p>
        </p:txBody>
      </p:sp>
    </p:spTree>
    <p:extLst>
      <p:ext uri="{BB962C8B-B14F-4D97-AF65-F5344CB8AC3E}">
        <p14:creationId xmlns:p14="http://schemas.microsoft.com/office/powerpoint/2010/main" val="317703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myself and the ERM employees: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ERM Legal: myself, Holly Bohart, Kate Eguchi, Andy Gallo, and Torry Kesl</a:t>
            </a:r>
          </a:p>
          <a:p>
            <a:pPr marL="171450" indent="-171450">
              <a:buFont typeface="Arial" panose="020B0604020202020204" pitchFamily="34" charset="0"/>
              <a:buChar char="•"/>
            </a:pPr>
            <a:r>
              <a:rPr lang="en-US" dirty="0"/>
              <a:t>Operations &amp; Planning Compliance (OPC): Chad Thompson and Colleen Frosch lead the OPC team of Conner Hare, Josh Hudson, Courtney Lopez, &amp; Daniel Sanchez</a:t>
            </a:r>
          </a:p>
          <a:p>
            <a:pPr marL="171450" indent="-171450">
              <a:buFont typeface="Arial" panose="020B0604020202020204" pitchFamily="34" charset="0"/>
              <a:buChar char="•"/>
            </a:pPr>
            <a:r>
              <a:rPr lang="en-US" dirty="0"/>
              <a:t>Note that JB </a:t>
            </a:r>
            <a:r>
              <a:rPr lang="en-US" dirty="0" err="1"/>
              <a:t>Lajzer</a:t>
            </a:r>
            <a:r>
              <a:rPr lang="en-US" dirty="0"/>
              <a:t> is the Division Director of DICE and that several DICE staff are in attendance today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 you to Andy Gallo for drafting the initial version of this presentation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 you to Kate Eguchi for updating it</a:t>
            </a:r>
          </a:p>
        </p:txBody>
      </p:sp>
      <p:sp>
        <p:nvSpPr>
          <p:cNvPr id="4" name="Slide Number Placeholder 3"/>
          <p:cNvSpPr>
            <a:spLocks noGrp="1"/>
          </p:cNvSpPr>
          <p:nvPr>
            <p:ph type="sldNum" sz="quarter" idx="5"/>
          </p:nvPr>
        </p:nvSpPr>
        <p:spPr/>
        <p:txBody>
          <a:bodyPr/>
          <a:lstStyle/>
          <a:p>
            <a:fld id="{3694BC6D-B4C2-499C-B968-7B53BF050EFF}" type="slidenum">
              <a:rPr lang="en-US" smtClean="0"/>
              <a:t>1</a:t>
            </a:fld>
            <a:endParaRPr lang="en-US" dirty="0"/>
          </a:p>
        </p:txBody>
      </p:sp>
    </p:spTree>
    <p:extLst>
      <p:ext uri="{BB962C8B-B14F-4D97-AF65-F5344CB8AC3E}">
        <p14:creationId xmlns:p14="http://schemas.microsoft.com/office/powerpoint/2010/main" val="3536264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Bef>
                <a:spcPts val="0"/>
              </a:spcBef>
              <a:spcAft>
                <a:spcPts val="200"/>
              </a:spcAft>
              <a:buFont typeface="Arial" panose="020B0604020202020204" pitchFamily="34" charset="0"/>
              <a:buChar char="•"/>
            </a:pPr>
            <a:r>
              <a:rPr lang="en-US" sz="2000" dirty="0"/>
              <a:t>Background and history of ERM</a:t>
            </a:r>
          </a:p>
          <a:p>
            <a:pPr marL="342900" lvl="0" indent="-342900">
              <a:spcBef>
                <a:spcPts val="0"/>
              </a:spcBef>
              <a:spcAft>
                <a:spcPts val="200"/>
              </a:spcAft>
              <a:buFont typeface="Arial" panose="020B0604020202020204" pitchFamily="34" charset="0"/>
              <a:buChar char="•"/>
            </a:pPr>
            <a:r>
              <a:rPr lang="en-US" sz="2000" dirty="0"/>
              <a:t>Distinction between ERCOT traditional functions and ERM functions</a:t>
            </a:r>
          </a:p>
          <a:p>
            <a:pPr marL="342900" lvl="0" indent="-342900">
              <a:spcBef>
                <a:spcPts val="0"/>
              </a:spcBef>
              <a:spcAft>
                <a:spcPts val="200"/>
              </a:spcAft>
              <a:buFont typeface="Arial" panose="020B0604020202020204" pitchFamily="34" charset="0"/>
              <a:buChar char="•"/>
            </a:pPr>
            <a:r>
              <a:rPr lang="en-US" sz="2000" dirty="0"/>
              <a:t>ERM responsibilities according to Public Utility Commission of Texas (PUCT) rules</a:t>
            </a:r>
          </a:p>
          <a:p>
            <a:pPr marL="342900" lvl="0" indent="-342900">
              <a:spcBef>
                <a:spcPts val="0"/>
              </a:spcBef>
              <a:spcAft>
                <a:spcPts val="200"/>
              </a:spcAft>
              <a:buFont typeface="Arial" panose="020B0604020202020204" pitchFamily="34" charset="0"/>
              <a:buChar char="•"/>
            </a:pPr>
            <a:r>
              <a:rPr lang="en-US" sz="2000" dirty="0"/>
              <a:t>ERM Incident Review process</a:t>
            </a:r>
          </a:p>
          <a:p>
            <a:pPr marL="342900" lvl="0" indent="-342900">
              <a:spcBef>
                <a:spcPts val="0"/>
              </a:spcBef>
              <a:spcAft>
                <a:spcPts val="200"/>
              </a:spcAft>
              <a:buFont typeface="Arial" panose="020B0604020202020204" pitchFamily="34" charset="0"/>
              <a:buChar char="•"/>
            </a:pPr>
            <a:r>
              <a:rPr lang="en-US" sz="2000" dirty="0"/>
              <a:t>How to contact ERM</a:t>
            </a:r>
          </a:p>
          <a:p>
            <a:endParaRPr lang="en-US" dirty="0"/>
          </a:p>
        </p:txBody>
      </p:sp>
      <p:sp>
        <p:nvSpPr>
          <p:cNvPr id="4" name="Slide Number Placeholder 3"/>
          <p:cNvSpPr>
            <a:spLocks noGrp="1"/>
          </p:cNvSpPr>
          <p:nvPr>
            <p:ph type="sldNum" sz="quarter" idx="5"/>
          </p:nvPr>
        </p:nvSpPr>
        <p:spPr/>
        <p:txBody>
          <a:bodyPr/>
          <a:lstStyle/>
          <a:p>
            <a:fld id="{3694BC6D-B4C2-499C-B968-7B53BF050EFF}" type="slidenum">
              <a:rPr lang="en-US" smtClean="0"/>
              <a:t>2</a:t>
            </a:fld>
            <a:endParaRPr lang="en-US" dirty="0"/>
          </a:p>
        </p:txBody>
      </p:sp>
    </p:spTree>
    <p:extLst>
      <p:ext uri="{BB962C8B-B14F-4D97-AF65-F5344CB8AC3E}">
        <p14:creationId xmlns:p14="http://schemas.microsoft.com/office/powerpoint/2010/main" val="3662538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Give background of who PUCT/DICE, ERCOT, ERM, and TRE are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Explain what state-level “reliability-related” means (related to grid operations and stability; not finance/market related)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Mention IMM for wholesale market monitoring side of violations (25.365 requires IMM to “detect and prevent market manipulation strategies and market power abuses”); similar to ERM, they monitor MPs and ERCOT for potential violations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694BC6D-B4C2-499C-B968-7B53BF050EFF}" type="slidenum">
              <a:rPr lang="en-US" smtClean="0"/>
              <a:t>3</a:t>
            </a:fld>
            <a:endParaRPr lang="en-US" dirty="0"/>
          </a:p>
        </p:txBody>
      </p:sp>
    </p:spTree>
    <p:extLst>
      <p:ext uri="{BB962C8B-B14F-4D97-AF65-F5344CB8AC3E}">
        <p14:creationId xmlns:p14="http://schemas.microsoft.com/office/powerpoint/2010/main" val="1462388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171450" indent="-171450">
              <a:buFont typeface="Arial" panose="020B0604020202020204" pitchFamily="34" charset="0"/>
              <a:buChar char="•"/>
            </a:pPr>
            <a:r>
              <a:rPr lang="en-US" dirty="0"/>
              <a:t>ERCOT previously served as Reliability Monitor pre-2010</a:t>
            </a:r>
          </a:p>
          <a:p>
            <a:pPr marL="171450" indent="-171450">
              <a:buFont typeface="Arial" panose="020B0604020202020204" pitchFamily="34" charset="0"/>
              <a:buChar char="•"/>
            </a:pPr>
            <a:r>
              <a:rPr lang="en-US" b="0" i="0" dirty="0"/>
              <a:t>16 Tex. Admin. Code </a:t>
            </a:r>
            <a:r>
              <a:rPr lang="en-US" b="0" dirty="0"/>
              <a:t>§ 25.503(l) establishes criteria for selection of the entity to serve as the Reliability Monitor, including:</a:t>
            </a:r>
          </a:p>
          <a:p>
            <a:pPr marL="628650" lvl="1" indent="-171450">
              <a:buFont typeface="Arial" panose="020B0604020202020204" pitchFamily="34" charset="0"/>
              <a:buChar char="•"/>
            </a:pPr>
            <a:r>
              <a:rPr lang="en-US" dirty="0"/>
              <a:t>(1) Independence, objectivity, and the absence of potential conflicts of interest;</a:t>
            </a:r>
          </a:p>
          <a:p>
            <a:pPr marL="628650" lvl="1" indent="-171450">
              <a:buFont typeface="Arial" panose="020B0604020202020204" pitchFamily="34" charset="0"/>
              <a:buChar char="•"/>
            </a:pPr>
            <a:r>
              <a:rPr lang="en-US" dirty="0"/>
              <a:t>(2) Experience performing compliance monitoring of reliability-related laws;</a:t>
            </a:r>
          </a:p>
          <a:p>
            <a:pPr marL="628650" lvl="1" indent="-171450">
              <a:buFont typeface="Arial" panose="020B0604020202020204" pitchFamily="34" charset="0"/>
              <a:buChar char="•"/>
            </a:pPr>
            <a:r>
              <a:rPr lang="en-US" dirty="0"/>
              <a:t>(3) Familiarity with the ERCOT Region and understanding of reliability-related ERCOT protocols, procedures, and other operating standards;</a:t>
            </a:r>
          </a:p>
          <a:p>
            <a:pPr marL="628650" lvl="1" indent="-171450">
              <a:buFont typeface="Arial" panose="020B0604020202020204" pitchFamily="34" charset="0"/>
              <a:buChar char="•"/>
            </a:pPr>
            <a:r>
              <a:rPr lang="en-US" dirty="0"/>
              <a:t>(4) Ability to manage confidential information appropriately; and</a:t>
            </a:r>
          </a:p>
          <a:p>
            <a:pPr marL="628650" lvl="1" indent="-171450">
              <a:buFont typeface="Arial" panose="020B0604020202020204" pitchFamily="34" charset="0"/>
              <a:buChar char="•"/>
            </a:pPr>
            <a:r>
              <a:rPr lang="en-US" dirty="0"/>
              <a:t>(5) Cost effectiveness.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171450" indent="-171450">
              <a:buFont typeface="Arial" panose="020B0604020202020204" pitchFamily="34" charset="0"/>
              <a:buChar char="•"/>
            </a:pPr>
            <a:r>
              <a:rPr lang="en-US" dirty="0"/>
              <a:t>In addition to PUCT’s Nov. 2022 Order in Project 54248 requiring ERCOT to serve as the Reliability Monitor, the PUCT’s rule and these governance documents provide the legal framework for ERM</a:t>
            </a:r>
          </a:p>
          <a:p>
            <a:pPr marL="171450" indent="-171450">
              <a:buFont typeface="Arial" panose="020B0604020202020204" pitchFamily="34" charset="0"/>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Jan. 2023: ERCOT (Andy, Chad. T, and Colleen) had drafted and filed Scope of Work, Codes of Conduct, and Communications Plan to govern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July 2026: ERM updated Communications Plan and Codes of Conduct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Communications Plan update reflects changes to org chart of ERM (now a Managing AGC role) and updates to points of contact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Will explain CoC more in a couple slides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r>
              <a:rPr lang="en-US" b="0" i="0" dirty="0"/>
              <a:t>16 Texas Administrative Code </a:t>
            </a:r>
            <a:r>
              <a:rPr lang="en-US" b="0" dirty="0"/>
              <a:t>§ 25.503: Oversight of Wholesale Market Participants</a:t>
            </a:r>
          </a:p>
          <a:p>
            <a:pPr marL="171450" indent="-171450">
              <a:buFont typeface="Arial" panose="020B0604020202020204" pitchFamily="34" charset="0"/>
              <a:buChar char="•"/>
            </a:pPr>
            <a:r>
              <a:rPr lang="en-US" dirty="0"/>
              <a:t>Establishes standards PUC will apply in monitoring activities of entities participating in wholesale electricity markets and enforcing PURA and ERCOT procedures related to wholesale markets</a:t>
            </a:r>
          </a:p>
          <a:p>
            <a:pPr marL="171450" indent="-171450">
              <a:buFont typeface="Arial" panose="020B0604020202020204" pitchFamily="34" charset="0"/>
              <a:buChar char="•"/>
            </a:pPr>
            <a:r>
              <a:rPr lang="en-US" dirty="0"/>
              <a:t>(f) Establishes Market Entity duties (includes MPs and ERCOT)</a:t>
            </a:r>
          </a:p>
          <a:p>
            <a:pPr marL="171450" indent="-171450">
              <a:buFont typeface="Arial" panose="020B0604020202020204" pitchFamily="34" charset="0"/>
              <a:buChar char="•"/>
            </a:pPr>
            <a:r>
              <a:rPr lang="en-US" dirty="0"/>
              <a:t>(g) Prohibits certain activities by Market Participants</a:t>
            </a:r>
          </a:p>
          <a:p>
            <a:pPr marL="171450" indent="-171450">
              <a:buFont typeface="Arial" panose="020B0604020202020204" pitchFamily="34" charset="0"/>
              <a:buChar char="•"/>
            </a:pPr>
            <a:r>
              <a:rPr lang="en-US" dirty="0"/>
              <a:t>(j) Establishes ERCOT’s role in enforcing operating standards, including (1) monitoring of material occurrences of non-compliance with ERCOT procedures, (2) promptly providing information to and respond to questions from ERM and PUCT, and (3) providing support and cooperation to ERM and PUCT to perform their functions</a:t>
            </a:r>
          </a:p>
          <a:p>
            <a:pPr marL="171450" indent="-171450">
              <a:buFont typeface="Arial" panose="020B0604020202020204" pitchFamily="34" charset="0"/>
              <a:buChar char="•"/>
            </a:pPr>
            <a:r>
              <a:rPr lang="en-US" dirty="0"/>
              <a:t>(k) Responsibilities of Reliability Monitor</a:t>
            </a:r>
          </a:p>
          <a:p>
            <a:pPr marL="171450" indent="-171450">
              <a:buFont typeface="Arial" panose="020B0604020202020204" pitchFamily="34" charset="0"/>
              <a:buChar char="•"/>
            </a:pPr>
            <a:r>
              <a:rPr lang="en-US" dirty="0"/>
              <a:t>(l) Selection of Reliability Monitor</a:t>
            </a:r>
          </a:p>
          <a:p>
            <a:pPr marL="171450" indent="-171450">
              <a:buFont typeface="Arial" panose="020B0604020202020204" pitchFamily="34" charset="0"/>
              <a:buChar char="•"/>
            </a:pPr>
            <a:r>
              <a:rPr lang="en-US" dirty="0"/>
              <a:t>(m) Funding of Reliability Monitor: from ERCOT’s fee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b="0" i="0" dirty="0"/>
              <a:t>ERM does these three things, all while maintaining independence from ERCOT Inc. and MPs and maintaining confidentiality of investigations and EI information</a:t>
            </a:r>
          </a:p>
          <a:p>
            <a:endParaRPr lang="en-US" b="0" i="0" dirty="0"/>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FAC59-F558-3D22-0D9A-63E0FDEF5B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90270F-D138-29B3-EFCA-1E0CEC1504F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FCF8E52-63AE-360B-9E34-005DC063D97B}"/>
              </a:ext>
            </a:extLst>
          </p:cNvPr>
          <p:cNvSpPr>
            <a:spLocks noGrp="1"/>
          </p:cNvSpPr>
          <p:nvPr>
            <p:ph type="body" sz="quarter" idx="3"/>
          </p:nvPr>
        </p:nvSpPr>
        <p:spPr/>
        <p:txBody>
          <a:bodyPr/>
          <a:lstStyle/>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706AF116-C9C4-B105-D261-7230BD947680}"/>
              </a:ext>
            </a:extLst>
          </p:cNvPr>
          <p:cNvSpPr>
            <a:spLocks noGrp="1"/>
          </p:cNvSpPr>
          <p:nvPr>
            <p:ph type="sldNum" sz="quarter" idx="5"/>
          </p:nvPr>
        </p:nvSpPr>
        <p:spPr/>
      </p:sp>
    </p:spTree>
    <p:extLst>
      <p:ext uri="{BB962C8B-B14F-4D97-AF65-F5344CB8AC3E}">
        <p14:creationId xmlns:p14="http://schemas.microsoft.com/office/powerpoint/2010/main" val="1354600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5EBB4-E4EC-7B29-0ABC-7C68F261FD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FC2F07-0665-0FE6-7B56-E8A7F7443F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164B97-F836-A2A6-1010-7EE0E022ADED}"/>
              </a:ext>
            </a:extLst>
          </p:cNvPr>
          <p:cNvSpPr>
            <a:spLocks noGrp="1"/>
          </p:cNvSpPr>
          <p:nvPr>
            <p:ph type="body" idx="1"/>
          </p:nvPr>
        </p:nvSpPr>
        <p:spPr/>
        <p:txBody>
          <a:bodyPr/>
          <a:lstStyle/>
          <a:p>
            <a:pPr marL="171450" indent="-171450">
              <a:buFont typeface="Arial" panose="020B0604020202020204" pitchFamily="34" charset="0"/>
              <a:buChar char="•"/>
            </a:pPr>
            <a:r>
              <a:rPr lang="en-US" dirty="0"/>
              <a:t>Info sharing by ERM only allowed with:</a:t>
            </a:r>
          </a:p>
          <a:p>
            <a:pPr marL="628650" lvl="1" indent="-171450">
              <a:buFont typeface="Arial" panose="020B0604020202020204" pitchFamily="34" charset="0"/>
              <a:buChar char="•"/>
            </a:pPr>
            <a:r>
              <a:rPr lang="en-US" dirty="0"/>
              <a:t>Designated PUCT staff for performing ERM duties</a:t>
            </a:r>
          </a:p>
          <a:p>
            <a:pPr marL="628650" lvl="1" indent="-171450">
              <a:buFont typeface="Arial" panose="020B0604020202020204" pitchFamily="34" charset="0"/>
              <a:buChar char="•"/>
            </a:pPr>
            <a:r>
              <a:rPr lang="en-US" dirty="0"/>
              <a:t>Other ERM employees</a:t>
            </a:r>
          </a:p>
          <a:p>
            <a:pPr marL="628650" lvl="1" indent="-171450">
              <a:buFont typeface="Arial" panose="020B0604020202020204" pitchFamily="34" charset="0"/>
              <a:buChar char="•"/>
            </a:pPr>
            <a:r>
              <a:rPr lang="en-US" dirty="0"/>
              <a:t>The EI/MP or its affiliates for purpose of communications to conduct IR or monitor remedial actions</a:t>
            </a:r>
          </a:p>
          <a:p>
            <a:pPr marL="628650" lvl="1" indent="-171450">
              <a:buFont typeface="Arial" panose="020B0604020202020204" pitchFamily="34" charset="0"/>
              <a:buChar char="•"/>
            </a:pPr>
            <a:r>
              <a:rPr lang="en-US" dirty="0"/>
              <a:t>ERCOT (solely for purpose of improving System reliability)</a:t>
            </a:r>
          </a:p>
          <a:p>
            <a:pPr marL="628650" lvl="1" indent="-171450">
              <a:buFont typeface="Arial" panose="020B0604020202020204" pitchFamily="34" charset="0"/>
              <a:buChar char="•"/>
            </a:pPr>
            <a:r>
              <a:rPr lang="en-US" dirty="0"/>
              <a:t>Otherwise as required by law</a:t>
            </a:r>
          </a:p>
          <a:p>
            <a:endParaRPr lang="en-US" dirty="0"/>
          </a:p>
          <a:p>
            <a:pPr marL="171450" indent="-171450">
              <a:buFont typeface="Arial" panose="020B0604020202020204" pitchFamily="34" charset="0"/>
              <a:buChar char="•"/>
            </a:pPr>
            <a:r>
              <a:rPr lang="en-US" dirty="0"/>
              <a:t>Codes of Conduct updated (along with Communications Plan) July 2026 to now:</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Explicitly allow information sharing among ERM employees (even those not working on a particular IR)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Allow ERM to share information with ERCOT “for the purpose of improving System reliability while maintaining, if applicable, the confidentiality of ERCOT Market Participant information”</a:t>
            </a:r>
          </a:p>
          <a:p>
            <a:endParaRPr lang="en-US" dirty="0"/>
          </a:p>
        </p:txBody>
      </p:sp>
      <p:sp>
        <p:nvSpPr>
          <p:cNvPr id="4" name="Slide Number Placeholder 3">
            <a:extLst>
              <a:ext uri="{FF2B5EF4-FFF2-40B4-BE49-F238E27FC236}">
                <a16:creationId xmlns:a16="http://schemas.microsoft.com/office/drawing/2014/main" id="{AE6C30CC-788E-4BB9-1F69-F3B7CA619867}"/>
              </a:ext>
            </a:extLst>
          </p:cNvPr>
          <p:cNvSpPr>
            <a:spLocks noGrp="1"/>
          </p:cNvSpPr>
          <p:nvPr>
            <p:ph type="sldNum" sz="quarter" idx="5"/>
          </p:nvPr>
        </p:nvSpPr>
        <p:spPr/>
        <p:txBody>
          <a:bodyPr/>
          <a:lstStyle/>
          <a:p>
            <a:fld id="{F62AC51D-6DAA-4455-8EA7-D54B64909A85}" type="slidenum">
              <a:rPr lang="en-US" smtClean="0"/>
              <a:t>8</a:t>
            </a:fld>
            <a:endParaRPr lang="en-US" dirty="0"/>
          </a:p>
        </p:txBody>
      </p:sp>
    </p:spTree>
    <p:extLst>
      <p:ext uri="{BB962C8B-B14F-4D97-AF65-F5344CB8AC3E}">
        <p14:creationId xmlns:p14="http://schemas.microsoft.com/office/powerpoint/2010/main" val="3548722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transition to a discussion of what the law requires of Market Participants</a:t>
            </a:r>
          </a:p>
        </p:txBody>
      </p:sp>
      <p:sp>
        <p:nvSpPr>
          <p:cNvPr id="4" name="Slide Number Placeholder 3"/>
          <p:cNvSpPr>
            <a:spLocks noGrp="1"/>
          </p:cNvSpPr>
          <p:nvPr>
            <p:ph type="sldNum" sz="quarter" idx="5"/>
          </p:nvPr>
        </p:nvSpPr>
        <p:spPr/>
        <p:txBody>
          <a:bodyPr/>
          <a:lstStyle/>
          <a:p>
            <a:fld id="{3694BC6D-B4C2-499C-B968-7B53BF050EFF}" type="slidenum">
              <a:rPr lang="en-US" smtClean="0"/>
              <a:t>9</a:t>
            </a:fld>
            <a:endParaRPr lang="en-US" dirty="0"/>
          </a:p>
        </p:txBody>
      </p:sp>
    </p:spTree>
    <p:extLst>
      <p:ext uri="{BB962C8B-B14F-4D97-AF65-F5344CB8AC3E}">
        <p14:creationId xmlns:p14="http://schemas.microsoft.com/office/powerpoint/2010/main" val="109919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PURA is highest level Reliability Requirement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Protocols </a:t>
            </a:r>
            <a:r>
              <a:rPr lang="en-US" dirty="0">
                <a:latin typeface="Arial" panose="020B0604020202020204" pitchFamily="34" charset="0"/>
                <a:cs typeface="Arial" panose="020B0604020202020204" pitchFamily="34" charset="0"/>
              </a:rPr>
              <a:t>§ 1.1(5) affirms that the Protocols and OBDs, taken together, constitute the “scheduling, operating, etc.” phrase used in PURA 39.151(j)</a:t>
            </a:r>
          </a:p>
          <a:p>
            <a:endParaRPr lang="en-US" dirty="0"/>
          </a:p>
          <a:p>
            <a:pPr marL="171450" indent="-171450">
              <a:buFont typeface="Arial" panose="020B0604020202020204" pitchFamily="34" charset="0"/>
              <a:buChar char="•"/>
            </a:pPr>
            <a:r>
              <a:rPr lang="en-US" dirty="0"/>
              <a:t>PURA Chapter 15, Subchapter B establishes PUCT’s enforcement jurisdiction and authority to impose administrative penalties</a:t>
            </a:r>
          </a:p>
          <a:p>
            <a:endParaRPr lang="en-US" dirty="0"/>
          </a:p>
          <a:p>
            <a:endParaRPr lang="en-US" dirty="0"/>
          </a:p>
        </p:txBody>
      </p:sp>
      <p:sp>
        <p:nvSpPr>
          <p:cNvPr id="4" name="Slide Number Placeholder 3"/>
          <p:cNvSpPr>
            <a:spLocks noGrp="1"/>
          </p:cNvSpPr>
          <p:nvPr>
            <p:ph type="sldNum" sz="quarter" idx="5"/>
          </p:nvPr>
        </p:nvSpPr>
        <p:spPr/>
        <p:txBody>
          <a:bodyPr/>
          <a:lstStyle/>
          <a:p>
            <a:fld id="{F62AC51D-6DAA-4455-8EA7-D54B64909A85}" type="slidenum">
              <a:rPr lang="en-US" smtClean="0"/>
              <a:t>10</a:t>
            </a:fld>
            <a:endParaRPr lang="en-US" dirty="0"/>
          </a:p>
        </p:txBody>
      </p:sp>
    </p:spTree>
    <p:extLst>
      <p:ext uri="{BB962C8B-B14F-4D97-AF65-F5344CB8AC3E}">
        <p14:creationId xmlns:p14="http://schemas.microsoft.com/office/powerpoint/2010/main" val="16480966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Next level Reliability Requirements are the PUC Substantive Rules</a:t>
            </a:r>
          </a:p>
          <a:p>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Third level Reliability Requirements are ERCOT Protocols and OBDs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Standard Form Market Participant Agreement (Protocols § 22 Attachment A) § 5 states under Participant Obligations that the executing MP “shall comply with, and be bound by, all Protocols”</a:t>
            </a:r>
            <a:endParaRPr lang="en-US" dirty="0"/>
          </a:p>
          <a:p>
            <a:endParaRPr lang="en-US" dirty="0"/>
          </a:p>
        </p:txBody>
      </p:sp>
      <p:sp>
        <p:nvSpPr>
          <p:cNvPr id="4" name="Slide Number Placeholder 3"/>
          <p:cNvSpPr>
            <a:spLocks noGrp="1"/>
          </p:cNvSpPr>
          <p:nvPr>
            <p:ph type="sldNum" sz="quarter" idx="5"/>
          </p:nvPr>
        </p:nvSpPr>
        <p:spPr/>
        <p:txBody>
          <a:bodyPr/>
          <a:lstStyle/>
          <a:p>
            <a:fld id="{F62AC51D-6DAA-4455-8EA7-D54B64909A85}" type="slidenum">
              <a:rPr lang="en-US" smtClean="0"/>
              <a:t>11</a:t>
            </a:fld>
            <a:endParaRPr lang="en-US" dirty="0"/>
          </a:p>
        </p:txBody>
      </p:sp>
    </p:spTree>
    <p:extLst>
      <p:ext uri="{BB962C8B-B14F-4D97-AF65-F5344CB8AC3E}">
        <p14:creationId xmlns:p14="http://schemas.microsoft.com/office/powerpoint/2010/main" val="2206237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we’re going to briefly discuss the differences between ERCOT Inc. and the ERM</a:t>
            </a:r>
          </a:p>
        </p:txBody>
      </p:sp>
      <p:sp>
        <p:nvSpPr>
          <p:cNvPr id="4" name="Slide Number Placeholder 3"/>
          <p:cNvSpPr>
            <a:spLocks noGrp="1"/>
          </p:cNvSpPr>
          <p:nvPr>
            <p:ph type="sldNum" sz="quarter" idx="5"/>
          </p:nvPr>
        </p:nvSpPr>
        <p:spPr/>
        <p:txBody>
          <a:bodyPr/>
          <a:lstStyle/>
          <a:p>
            <a:fld id="{3694BC6D-B4C2-499C-B968-7B53BF050EFF}" type="slidenum">
              <a:rPr lang="en-US" smtClean="0"/>
              <a:t>12</a:t>
            </a:fld>
            <a:endParaRPr lang="en-US" dirty="0"/>
          </a:p>
        </p:txBody>
      </p:sp>
    </p:spTree>
    <p:extLst>
      <p:ext uri="{BB962C8B-B14F-4D97-AF65-F5344CB8AC3E}">
        <p14:creationId xmlns:p14="http://schemas.microsoft.com/office/powerpoint/2010/main" val="2057996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6510D-3B12-BC53-5901-B5101E9BF6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00D803-F5E5-BB25-B1CA-9C0E468174A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840E1344-39F4-1B79-A799-37314BA7D723}"/>
              </a:ext>
            </a:extLst>
          </p:cNvPr>
          <p:cNvSpPr>
            <a:spLocks noGrp="1"/>
          </p:cNvSpPr>
          <p:nvPr>
            <p:ph type="body" sz="quarter" idx="3"/>
          </p:nvPr>
        </p:nvSpPr>
        <p:spPr/>
        <p:txBody>
          <a:bodyPr/>
          <a:lstStyle/>
          <a:p>
            <a:pPr marL="171450" indent="-171450">
              <a:buFont typeface="Arial" panose="020B0604020202020204" pitchFamily="34" charset="0"/>
              <a:buChar char="•"/>
            </a:pPr>
            <a:r>
              <a:rPr lang="en-US" dirty="0"/>
              <a:t>PUC rule 25.503(j) establishes ERCOT’s role in enforcing operating standards</a:t>
            </a:r>
          </a:p>
          <a:p>
            <a:pPr marL="171450" indent="-171450">
              <a:buFont typeface="Arial" panose="020B0604020202020204" pitchFamily="34" charset="0"/>
              <a:buChar char="•"/>
            </a:pPr>
            <a:r>
              <a:rPr lang="en-US" dirty="0"/>
              <a:t>While (k) establishes Reliability Monitor’s responsibilities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[focus on distinction that ERM supports enforcement—discussion of what ERM actually does is in a few slides]</a:t>
            </a:r>
          </a:p>
          <a:p>
            <a:endParaRPr lang="en-US" dirty="0"/>
          </a:p>
        </p:txBody>
      </p:sp>
      <p:sp>
        <p:nvSpPr>
          <p:cNvPr id="4" name="Slide Number Placeholder 3">
            <a:extLst>
              <a:ext uri="{FF2B5EF4-FFF2-40B4-BE49-F238E27FC236}">
                <a16:creationId xmlns:a16="http://schemas.microsoft.com/office/drawing/2014/main" id="{EBE928D2-0898-CC76-1AEF-5952B85359FF}"/>
              </a:ext>
            </a:extLst>
          </p:cNvPr>
          <p:cNvSpPr>
            <a:spLocks noGrp="1"/>
          </p:cNvSpPr>
          <p:nvPr>
            <p:ph type="sldNum" sz="quarter" idx="5"/>
          </p:nvPr>
        </p:nvSpPr>
        <p:spPr/>
      </p:sp>
    </p:spTree>
    <p:extLst>
      <p:ext uri="{BB962C8B-B14F-4D97-AF65-F5344CB8AC3E}">
        <p14:creationId xmlns:p14="http://schemas.microsoft.com/office/powerpoint/2010/main" val="862055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1EDE7-F06A-92DE-9699-3135A20CEC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25AE8D-3391-B5F9-29E6-1A92C0E65784}"/>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DFFABDCE-61A1-ECD6-8217-173717A7E553}"/>
              </a:ext>
            </a:extLst>
          </p:cNvPr>
          <p:cNvSpPr>
            <a:spLocks noGrp="1"/>
          </p:cNvSpPr>
          <p:nvPr>
            <p:ph type="body" sz="quarter" idx="3"/>
          </p:nvPr>
        </p:nvSpPr>
        <p:spPr/>
        <p:txBody>
          <a:bodyPr/>
          <a:lstStyle/>
          <a:p>
            <a:r>
              <a:rPr lang="en-US" dirty="0"/>
              <a:t>25.503(j) establishes ERCOT’s role in enforcing operating standards</a:t>
            </a:r>
          </a:p>
          <a:p>
            <a:endParaRPr lang="en-US" dirty="0"/>
          </a:p>
        </p:txBody>
      </p:sp>
      <p:sp>
        <p:nvSpPr>
          <p:cNvPr id="4" name="Slide Number Placeholder 3">
            <a:extLst>
              <a:ext uri="{FF2B5EF4-FFF2-40B4-BE49-F238E27FC236}">
                <a16:creationId xmlns:a16="http://schemas.microsoft.com/office/drawing/2014/main" id="{91D43CCC-7669-D11B-5145-C28A379CEE35}"/>
              </a:ext>
            </a:extLst>
          </p:cNvPr>
          <p:cNvSpPr>
            <a:spLocks noGrp="1"/>
          </p:cNvSpPr>
          <p:nvPr>
            <p:ph type="sldNum" sz="quarter" idx="5"/>
          </p:nvPr>
        </p:nvSpPr>
        <p:spPr/>
      </p:sp>
    </p:spTree>
    <p:extLst>
      <p:ext uri="{BB962C8B-B14F-4D97-AF65-F5344CB8AC3E}">
        <p14:creationId xmlns:p14="http://schemas.microsoft.com/office/powerpoint/2010/main" val="35036454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4F6B6-2D92-8D79-1477-21E7D03E85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3D63CA-5858-5A72-C54D-B5EEEA363AB0}"/>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8EC2384-7B99-4925-EDEF-FE14A0C39A7C}"/>
              </a:ext>
            </a:extLst>
          </p:cNvPr>
          <p:cNvSpPr>
            <a:spLocks noGrp="1"/>
          </p:cNvSpPr>
          <p:nvPr>
            <p:ph type="body" sz="quarter" idx="3"/>
          </p:nvPr>
        </p:nvSpPr>
        <p:spPr/>
        <p:txBody>
          <a:bodyPr/>
          <a:lstStyle/>
          <a:p>
            <a:endParaRPr lang="en-US" dirty="0"/>
          </a:p>
        </p:txBody>
      </p:sp>
      <p:sp>
        <p:nvSpPr>
          <p:cNvPr id="4" name="Slide Number Placeholder 3">
            <a:extLst>
              <a:ext uri="{FF2B5EF4-FFF2-40B4-BE49-F238E27FC236}">
                <a16:creationId xmlns:a16="http://schemas.microsoft.com/office/drawing/2014/main" id="{89592600-9B40-000F-EF47-4B123D3FB3C8}"/>
              </a:ext>
            </a:extLst>
          </p:cNvPr>
          <p:cNvSpPr>
            <a:spLocks noGrp="1"/>
          </p:cNvSpPr>
          <p:nvPr>
            <p:ph type="sldNum" sz="quarter" idx="5"/>
          </p:nvPr>
        </p:nvSpPr>
        <p:spPr/>
      </p:sp>
    </p:spTree>
    <p:extLst>
      <p:ext uri="{BB962C8B-B14F-4D97-AF65-F5344CB8AC3E}">
        <p14:creationId xmlns:p14="http://schemas.microsoft.com/office/powerpoint/2010/main" val="12241714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1CBED-3D4B-E767-DBD1-61C9A26D56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894138-90F1-863C-2764-5E2471B00C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556B2F-9107-D827-D6D4-7908B7564F5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Operations &amp; Planning Compliance (OPC)</a:t>
            </a:r>
          </a:p>
        </p:txBody>
      </p:sp>
      <p:sp>
        <p:nvSpPr>
          <p:cNvPr id="4" name="Slide Number Placeholder 3">
            <a:extLst>
              <a:ext uri="{FF2B5EF4-FFF2-40B4-BE49-F238E27FC236}">
                <a16:creationId xmlns:a16="http://schemas.microsoft.com/office/drawing/2014/main" id="{EE5DEB5E-71A1-6417-CED0-5010633502F2}"/>
              </a:ext>
            </a:extLst>
          </p:cNvPr>
          <p:cNvSpPr>
            <a:spLocks noGrp="1"/>
          </p:cNvSpPr>
          <p:nvPr>
            <p:ph type="sldNum" sz="quarter" idx="5"/>
          </p:nvPr>
        </p:nvSpPr>
        <p:spPr/>
        <p:txBody>
          <a:bodyPr/>
          <a:lstStyle/>
          <a:p>
            <a:fld id="{F62AC51D-6DAA-4455-8EA7-D54B64909A85}" type="slidenum">
              <a:rPr lang="en-US" smtClean="0"/>
              <a:t>16</a:t>
            </a:fld>
            <a:endParaRPr lang="en-US" dirty="0"/>
          </a:p>
        </p:txBody>
      </p:sp>
    </p:spTree>
    <p:extLst>
      <p:ext uri="{BB962C8B-B14F-4D97-AF65-F5344CB8AC3E}">
        <p14:creationId xmlns:p14="http://schemas.microsoft.com/office/powerpoint/2010/main" val="14277184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2AC51D-6DAA-4455-8EA7-D54B64909A85}" type="slidenum">
              <a:rPr lang="en-US" smtClean="0"/>
              <a:t>17</a:t>
            </a:fld>
            <a:endParaRPr lang="en-US" dirty="0"/>
          </a:p>
        </p:txBody>
      </p:sp>
    </p:spTree>
    <p:extLst>
      <p:ext uri="{BB962C8B-B14F-4D97-AF65-F5344CB8AC3E}">
        <p14:creationId xmlns:p14="http://schemas.microsoft.com/office/powerpoint/2010/main" val="1997771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172B6-5C40-05A5-886C-F005494B67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CB6BF7-32BD-CEC5-41CB-3F2298A0E28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F95A9DE-5546-C2FE-663F-7DCB72C6B638}"/>
              </a:ext>
            </a:extLst>
          </p:cNvPr>
          <p:cNvSpPr>
            <a:spLocks noGrp="1"/>
          </p:cNvSpPr>
          <p:nvPr>
            <p:ph type="body" sz="quarter" idx="3"/>
          </p:nvPr>
        </p:nvSpPr>
        <p:spPr/>
        <p:txBody>
          <a:bodyPr/>
          <a:lstStyle/>
          <a:p>
            <a:endParaRPr lang="en-US" dirty="0"/>
          </a:p>
        </p:txBody>
      </p:sp>
      <p:sp>
        <p:nvSpPr>
          <p:cNvPr id="4" name="Slide Number Placeholder 3">
            <a:extLst>
              <a:ext uri="{FF2B5EF4-FFF2-40B4-BE49-F238E27FC236}">
                <a16:creationId xmlns:a16="http://schemas.microsoft.com/office/drawing/2014/main" id="{DD4A10C3-4481-355A-C91C-4CE13DF564B7}"/>
              </a:ext>
            </a:extLst>
          </p:cNvPr>
          <p:cNvSpPr>
            <a:spLocks noGrp="1"/>
          </p:cNvSpPr>
          <p:nvPr>
            <p:ph type="sldNum" sz="quarter" idx="5"/>
          </p:nvPr>
        </p:nvSpPr>
        <p:spPr/>
      </p:sp>
    </p:spTree>
    <p:extLst>
      <p:ext uri="{BB962C8B-B14F-4D97-AF65-F5344CB8AC3E}">
        <p14:creationId xmlns:p14="http://schemas.microsoft.com/office/powerpoint/2010/main" val="30546346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we’re going to talk about what ERM’s responsibilities are</a:t>
            </a:r>
          </a:p>
        </p:txBody>
      </p:sp>
      <p:sp>
        <p:nvSpPr>
          <p:cNvPr id="4" name="Slide Number Placeholder 3"/>
          <p:cNvSpPr>
            <a:spLocks noGrp="1"/>
          </p:cNvSpPr>
          <p:nvPr>
            <p:ph type="sldNum" sz="quarter" idx="5"/>
          </p:nvPr>
        </p:nvSpPr>
        <p:spPr/>
        <p:txBody>
          <a:bodyPr/>
          <a:lstStyle/>
          <a:p>
            <a:fld id="{3694BC6D-B4C2-499C-B968-7B53BF050EFF}" type="slidenum">
              <a:rPr lang="en-US" smtClean="0"/>
              <a:t>19</a:t>
            </a:fld>
            <a:endParaRPr lang="en-US" dirty="0"/>
          </a:p>
        </p:txBody>
      </p:sp>
    </p:spTree>
    <p:extLst>
      <p:ext uri="{BB962C8B-B14F-4D97-AF65-F5344CB8AC3E}">
        <p14:creationId xmlns:p14="http://schemas.microsoft.com/office/powerpoint/2010/main" val="22471422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762C6-EFFE-6368-3652-1A9E0BF603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92B41C-DE14-3F2C-C933-B9D07F3C9DB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EB3FFD0-62C7-E0D4-D191-78A34E9A3FF4}"/>
              </a:ext>
            </a:extLst>
          </p:cNvPr>
          <p:cNvSpPr>
            <a:spLocks noGrp="1"/>
          </p:cNvSpPr>
          <p:nvPr>
            <p:ph type="body" sz="quarter" idx="3"/>
          </p:nvPr>
        </p:nvSpPr>
        <p:spPr/>
        <p:txBody>
          <a:bodyPr/>
          <a:lstStyle/>
          <a:p>
            <a:r>
              <a:rPr lang="en-US" dirty="0"/>
              <a:t>Reminder here that this is ONLY Reliability Requirements.</a:t>
            </a:r>
          </a:p>
        </p:txBody>
      </p:sp>
      <p:sp>
        <p:nvSpPr>
          <p:cNvPr id="4" name="Slide Number Placeholder 3">
            <a:extLst>
              <a:ext uri="{FF2B5EF4-FFF2-40B4-BE49-F238E27FC236}">
                <a16:creationId xmlns:a16="http://schemas.microsoft.com/office/drawing/2014/main" id="{3526DBE1-10DF-0271-D449-0509D2B115CA}"/>
              </a:ext>
            </a:extLst>
          </p:cNvPr>
          <p:cNvSpPr>
            <a:spLocks noGrp="1"/>
          </p:cNvSpPr>
          <p:nvPr>
            <p:ph type="sldNum" sz="quarter" idx="5"/>
          </p:nvPr>
        </p:nvSpPr>
        <p:spPr/>
      </p:sp>
    </p:spTree>
    <p:extLst>
      <p:ext uri="{BB962C8B-B14F-4D97-AF65-F5344CB8AC3E}">
        <p14:creationId xmlns:p14="http://schemas.microsoft.com/office/powerpoint/2010/main" val="41743919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762C6-EFFE-6368-3652-1A9E0BF603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92B41C-DE14-3F2C-C933-B9D07F3C9DB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EB3FFD0-62C7-E0D4-D191-78A34E9A3FF4}"/>
              </a:ext>
            </a:extLst>
          </p:cNvPr>
          <p:cNvSpPr>
            <a:spLocks noGrp="1"/>
          </p:cNvSpPr>
          <p:nvPr>
            <p:ph type="body" sz="quarter" idx="3"/>
          </p:nvPr>
        </p:nvSpPr>
        <p:spPr/>
        <p:txBody>
          <a:bodyPr/>
          <a:lstStyle/>
          <a:p>
            <a:pPr marL="0" indent="0">
              <a:buFont typeface="Arial" panose="020B0604020202020204" pitchFamily="34" charset="0"/>
              <a:buNone/>
            </a:pPr>
            <a:r>
              <a:rPr lang="en-US" dirty="0"/>
              <a:t>Quarterly Reports:</a:t>
            </a:r>
          </a:p>
          <a:p>
            <a:pPr marL="171450" indent="-171450">
              <a:buFont typeface="Arial" panose="020B0604020202020204" pitchFamily="34" charset="0"/>
              <a:buChar char="•"/>
            </a:pPr>
            <a:r>
              <a:rPr lang="en-US" dirty="0"/>
              <a:t>New IRs include ERM-designated priority level of Critical, High, Medium, Low, or Streamlined (SIRP)</a:t>
            </a:r>
          </a:p>
          <a:p>
            <a:pPr marL="171450" indent="-171450">
              <a:buFont typeface="Arial" panose="020B0604020202020204" pitchFamily="34" charset="0"/>
              <a:buChar char="•"/>
            </a:pPr>
            <a:r>
              <a:rPr lang="en-US" dirty="0"/>
              <a:t>Referred IRs include category information (e.g., Generation Resource Energy Deployment Performance (GREDP), CLR Energy Deployment Performance (CLREDP), Primary Frequency Response (PFR) performance, and Outage Scheduler updates)</a:t>
            </a:r>
          </a:p>
          <a:p>
            <a:pPr marL="171450" indent="-171450">
              <a:buFont typeface="Arial" panose="020B0604020202020204" pitchFamily="34" charset="0"/>
              <a:buChar char="•"/>
            </a:pPr>
            <a:r>
              <a:rPr lang="en-US" dirty="0"/>
              <a:t>Tracking of reliability-related Revision Requests</a:t>
            </a:r>
          </a:p>
        </p:txBody>
      </p:sp>
      <p:sp>
        <p:nvSpPr>
          <p:cNvPr id="4" name="Slide Number Placeholder 3">
            <a:extLst>
              <a:ext uri="{FF2B5EF4-FFF2-40B4-BE49-F238E27FC236}">
                <a16:creationId xmlns:a16="http://schemas.microsoft.com/office/drawing/2014/main" id="{3526DBE1-10DF-0271-D449-0509D2B115CA}"/>
              </a:ext>
            </a:extLst>
          </p:cNvPr>
          <p:cNvSpPr>
            <a:spLocks noGrp="1"/>
          </p:cNvSpPr>
          <p:nvPr>
            <p:ph type="sldNum" sz="quarter" idx="5"/>
          </p:nvPr>
        </p:nvSpPr>
        <p:spPr/>
      </p:sp>
    </p:spTree>
    <p:extLst>
      <p:ext uri="{BB962C8B-B14F-4D97-AF65-F5344CB8AC3E}">
        <p14:creationId xmlns:p14="http://schemas.microsoft.com/office/powerpoint/2010/main" val="29188673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62AC51D-6DAA-4455-8EA7-D54B64909A85}" type="slidenum">
              <a:rPr lang="en-US" smtClean="0"/>
              <a:t>22</a:t>
            </a:fld>
            <a:endParaRPr lang="en-US" dirty="0"/>
          </a:p>
        </p:txBody>
      </p:sp>
    </p:spTree>
    <p:extLst>
      <p:ext uri="{BB962C8B-B14F-4D97-AF65-F5344CB8AC3E}">
        <p14:creationId xmlns:p14="http://schemas.microsoft.com/office/powerpoint/2010/main" val="10325498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we’re going to talk about how ERM processes work</a:t>
            </a:r>
          </a:p>
          <a:p>
            <a:endParaRPr lang="en-US" dirty="0"/>
          </a:p>
        </p:txBody>
      </p:sp>
      <p:sp>
        <p:nvSpPr>
          <p:cNvPr id="4" name="Slide Number Placeholder 3"/>
          <p:cNvSpPr>
            <a:spLocks noGrp="1"/>
          </p:cNvSpPr>
          <p:nvPr>
            <p:ph type="sldNum" sz="quarter" idx="5"/>
          </p:nvPr>
        </p:nvSpPr>
        <p:spPr/>
        <p:txBody>
          <a:bodyPr/>
          <a:lstStyle/>
          <a:p>
            <a:fld id="{3694BC6D-B4C2-499C-B968-7B53BF050EFF}" type="slidenum">
              <a:rPr lang="en-US" smtClean="0"/>
              <a:t>23</a:t>
            </a:fld>
            <a:endParaRPr lang="en-US" dirty="0"/>
          </a:p>
        </p:txBody>
      </p:sp>
    </p:spTree>
    <p:extLst>
      <p:ext uri="{BB962C8B-B14F-4D97-AF65-F5344CB8AC3E}">
        <p14:creationId xmlns:p14="http://schemas.microsoft.com/office/powerpoint/2010/main" val="40143209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182880">
              <a:buFont typeface="Arial"/>
              <a:buChar char="•"/>
            </a:pPr>
            <a:r>
              <a:rPr lang="en-US" sz="1200" b="0" i="0" dirty="0">
                <a:solidFill>
                  <a:srgbClr val="2D3338"/>
                </a:solidFill>
              </a:rPr>
              <a:t>Reliability Monitor reviews issues related to </a:t>
            </a:r>
            <a:r>
              <a:rPr lang="en-US" sz="1200" b="1" i="0" dirty="0">
                <a:solidFill>
                  <a:srgbClr val="2D3338"/>
                </a:solidFill>
              </a:rPr>
              <a:t>state-level Reliability Requirements</a:t>
            </a:r>
          </a:p>
          <a:p>
            <a:pPr marL="274320" indent="-182880">
              <a:buFont typeface="Arial"/>
              <a:buChar char="•"/>
            </a:pPr>
            <a:r>
              <a:rPr lang="en-US" sz="1200" b="0" i="0" dirty="0">
                <a:solidFill>
                  <a:srgbClr val="2D3338"/>
                </a:solidFill>
              </a:rPr>
              <a:t>Explain that non-reliability issues (e.g., financial/market issues) are not investigated by ERM: </a:t>
            </a:r>
          </a:p>
          <a:p>
            <a:pPr marL="731520" lvl="1" indent="-182880">
              <a:buFont typeface="Arial"/>
              <a:buChar char="•"/>
            </a:pPr>
            <a:r>
              <a:rPr lang="en-US" sz="1200" b="0" i="0" dirty="0">
                <a:solidFill>
                  <a:srgbClr val="2D3338"/>
                </a:solidFill>
              </a:rPr>
              <a:t>ERCOT Legal either (1) self-reports to PUC if ERCOT’s violation or (2) works with MP Registration or other ERCOT Department to get MP to correct</a:t>
            </a:r>
          </a:p>
          <a:p>
            <a:pPr marL="731520" lvl="1" indent="-182880">
              <a:buFont typeface="Arial"/>
              <a:buChar char="•"/>
            </a:pPr>
            <a:r>
              <a:rPr lang="en-US" sz="1200" b="0" i="0" dirty="0">
                <a:solidFill>
                  <a:srgbClr val="2D3338"/>
                </a:solidFill>
              </a:rPr>
              <a:t>(2) in some instances notify TRE or IMM if by Market Participant</a:t>
            </a:r>
          </a:p>
          <a:p>
            <a:pPr marL="228600" marR="0" lvl="0" indent="-228600" algn="l" defTabSz="914400" rtl="0" eaLnBrk="1" fontAlgn="auto" latinLnBrk="0" hangingPunct="1">
              <a:lnSpc>
                <a:spcPct val="100000"/>
              </a:lnSpc>
              <a:spcBef>
                <a:spcPts val="0"/>
              </a:spcBef>
              <a:spcAft>
                <a:spcPts val="0"/>
              </a:spcAft>
              <a:buClrTx/>
              <a:buSzTx/>
              <a:buFontTx/>
              <a:buAutoNum type="alphaUcPeriod"/>
              <a:tabLst/>
              <a:defRPr/>
            </a:pPr>
            <a:endParaRPr lang="en-US" dirty="0"/>
          </a:p>
        </p:txBody>
      </p:sp>
      <p:sp>
        <p:nvSpPr>
          <p:cNvPr id="4" name="Slide Number Placeholder 3"/>
          <p:cNvSpPr>
            <a:spLocks noGrp="1"/>
          </p:cNvSpPr>
          <p:nvPr>
            <p:ph type="sldNum" sz="quarter" idx="5"/>
          </p:nvPr>
        </p:nvSpPr>
        <p:spPr/>
        <p:txBody>
          <a:bodyPr/>
          <a:lstStyle/>
          <a:p>
            <a:fld id="{F62AC51D-6DAA-4455-8EA7-D54B64909A85}" type="slidenum">
              <a:rPr lang="en-US" smtClean="0"/>
              <a:t>24</a:t>
            </a:fld>
            <a:endParaRPr lang="en-US" dirty="0"/>
          </a:p>
        </p:txBody>
      </p:sp>
    </p:spTree>
    <p:extLst>
      <p:ext uri="{BB962C8B-B14F-4D97-AF65-F5344CB8AC3E}">
        <p14:creationId xmlns:p14="http://schemas.microsoft.com/office/powerpoint/2010/main" val="226838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90FAD-65EB-870A-F309-ED1644304B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4F2916-E45B-5261-A87B-EFFC5F4DBB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75D13C-F8E8-72AB-2D59-C2B94E3D9E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D32432-63A2-1A87-D1AD-3E059C60917E}"/>
              </a:ext>
            </a:extLst>
          </p:cNvPr>
          <p:cNvSpPr>
            <a:spLocks noGrp="1"/>
          </p:cNvSpPr>
          <p:nvPr>
            <p:ph type="sldNum" sz="quarter" idx="10"/>
          </p:nvPr>
        </p:nvSpPr>
        <p:spPr/>
        <p:txBody>
          <a:bodyPr/>
          <a:lstStyle/>
          <a:p>
            <a:fld id="{F62AC51D-6DAA-4455-8EA7-D54B64909A85}" type="slidenum">
              <a:rPr lang="en-US" smtClean="0"/>
              <a:t>26</a:t>
            </a:fld>
            <a:endParaRPr lang="en-US" dirty="0"/>
          </a:p>
        </p:txBody>
      </p:sp>
    </p:spTree>
    <p:extLst>
      <p:ext uri="{BB962C8B-B14F-4D97-AF65-F5344CB8AC3E}">
        <p14:creationId xmlns:p14="http://schemas.microsoft.com/office/powerpoint/2010/main" val="32557521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B8D69-0BDC-DA7B-49B7-CC2F498388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EF80B2-2760-4C08-E706-143BF151C1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7EA867-C037-98AB-26FA-BF283CF988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5C678E81-FE27-FCFE-33E9-591464B6EC79}"/>
              </a:ext>
            </a:extLst>
          </p:cNvPr>
          <p:cNvSpPr>
            <a:spLocks noGrp="1"/>
          </p:cNvSpPr>
          <p:nvPr>
            <p:ph type="sldNum" sz="quarter" idx="5"/>
          </p:nvPr>
        </p:nvSpPr>
        <p:spPr/>
        <p:txBody>
          <a:bodyPr/>
          <a:lstStyle/>
          <a:p>
            <a:fld id="{3694BC6D-B4C2-499C-B968-7B53BF050EFF}" type="slidenum">
              <a:rPr lang="en-US" smtClean="0"/>
              <a:t>27</a:t>
            </a:fld>
            <a:endParaRPr lang="en-US" dirty="0"/>
          </a:p>
        </p:txBody>
      </p:sp>
    </p:spTree>
    <p:extLst>
      <p:ext uri="{BB962C8B-B14F-4D97-AF65-F5344CB8AC3E}">
        <p14:creationId xmlns:p14="http://schemas.microsoft.com/office/powerpoint/2010/main" val="14101442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171450" indent="-171450">
              <a:buFont typeface="Arial" panose="020B0604020202020204" pitchFamily="34" charset="0"/>
              <a:buChar char="•"/>
            </a:pPr>
            <a:r>
              <a:rPr lang="en-US" dirty="0"/>
              <a:t>Encourage MPs to self-report; explain DICE’s posture that getting entities into compliance is the goal</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2BDB4-4E78-CCBA-6C84-903ABC0392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918207-AB72-70A4-DA76-B0BADF4F0A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C71A7C-7015-F6CF-A0DF-1518259C60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70D718-6578-FB25-015C-1C72794960BB}"/>
              </a:ext>
            </a:extLst>
          </p:cNvPr>
          <p:cNvSpPr>
            <a:spLocks noGrp="1"/>
          </p:cNvSpPr>
          <p:nvPr>
            <p:ph type="sldNum" sz="quarter" idx="5"/>
          </p:nvPr>
        </p:nvSpPr>
        <p:spPr/>
        <p:txBody>
          <a:bodyPr/>
          <a:lstStyle/>
          <a:p>
            <a:fld id="{F62AC51D-6DAA-4455-8EA7-D54B64909A85}" type="slidenum">
              <a:rPr lang="en-US" smtClean="0"/>
              <a:t>33</a:t>
            </a:fld>
            <a:endParaRPr lang="en-US" dirty="0"/>
          </a:p>
        </p:txBody>
      </p:sp>
    </p:spTree>
    <p:extLst>
      <p:ext uri="{BB962C8B-B14F-4D97-AF65-F5344CB8AC3E}">
        <p14:creationId xmlns:p14="http://schemas.microsoft.com/office/powerpoint/2010/main" val="31508889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62AC51D-6DAA-4455-8EA7-D54B64909A85}" type="slidenum">
              <a:rPr lang="en-US" smtClean="0"/>
              <a:t>34</a:t>
            </a:fld>
            <a:endParaRPr lang="en-US" dirty="0"/>
          </a:p>
        </p:txBody>
      </p:sp>
    </p:spTree>
    <p:extLst>
      <p:ext uri="{BB962C8B-B14F-4D97-AF65-F5344CB8AC3E}">
        <p14:creationId xmlns:p14="http://schemas.microsoft.com/office/powerpoint/2010/main" val="14139071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C04FE-F920-4982-6FC8-05485A7D2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363034-E4F7-FD56-669B-952D0A2656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737D29-BA9F-EC02-EDD5-AFD56821D3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25086F-E589-CDD1-9BF3-BD2DB16E0E6B}"/>
              </a:ext>
            </a:extLst>
          </p:cNvPr>
          <p:cNvSpPr>
            <a:spLocks noGrp="1"/>
          </p:cNvSpPr>
          <p:nvPr>
            <p:ph type="sldNum" sz="quarter" idx="5"/>
          </p:nvPr>
        </p:nvSpPr>
        <p:spPr/>
        <p:txBody>
          <a:bodyPr/>
          <a:lstStyle/>
          <a:p>
            <a:fld id="{F62AC51D-6DAA-4455-8EA7-D54B64909A85}" type="slidenum">
              <a:rPr lang="en-US" smtClean="0"/>
              <a:t>35</a:t>
            </a:fld>
            <a:endParaRPr lang="en-US" dirty="0"/>
          </a:p>
        </p:txBody>
      </p:sp>
    </p:spTree>
    <p:extLst>
      <p:ext uri="{BB962C8B-B14F-4D97-AF65-F5344CB8AC3E}">
        <p14:creationId xmlns:p14="http://schemas.microsoft.com/office/powerpoint/2010/main" val="34221171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DF4D1-B2D9-0E40-657F-EE61D20AD0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847537-B5CA-8E93-5056-5F83C8CAB4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157560-C631-6661-6167-CAF548263E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5B9D12-9FDA-8BEE-54C2-A7FB3DA80258}"/>
              </a:ext>
            </a:extLst>
          </p:cNvPr>
          <p:cNvSpPr>
            <a:spLocks noGrp="1"/>
          </p:cNvSpPr>
          <p:nvPr>
            <p:ph type="sldNum" sz="quarter" idx="5"/>
          </p:nvPr>
        </p:nvSpPr>
        <p:spPr/>
        <p:txBody>
          <a:bodyPr/>
          <a:lstStyle/>
          <a:p>
            <a:fld id="{F62AC51D-6DAA-4455-8EA7-D54B64909A85}" type="slidenum">
              <a:rPr lang="en-US" smtClean="0"/>
              <a:t>36</a:t>
            </a:fld>
            <a:endParaRPr lang="en-US" dirty="0"/>
          </a:p>
        </p:txBody>
      </p:sp>
    </p:spTree>
    <p:extLst>
      <p:ext uri="{BB962C8B-B14F-4D97-AF65-F5344CB8AC3E}">
        <p14:creationId xmlns:p14="http://schemas.microsoft.com/office/powerpoint/2010/main" val="23290435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6B063-4298-3687-5605-16BA5D3BFF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C99794-0B87-0200-89C4-7D2FB2AFB8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A750EC-5E10-FABF-9211-EAB99B2AEE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24AC92-FF2D-91DB-89C7-7BF990589B58}"/>
              </a:ext>
            </a:extLst>
          </p:cNvPr>
          <p:cNvSpPr>
            <a:spLocks noGrp="1"/>
          </p:cNvSpPr>
          <p:nvPr>
            <p:ph type="sldNum" sz="quarter" idx="5"/>
          </p:nvPr>
        </p:nvSpPr>
        <p:spPr/>
        <p:txBody>
          <a:bodyPr/>
          <a:lstStyle/>
          <a:p>
            <a:fld id="{F62AC51D-6DAA-4455-8EA7-D54B64909A85}" type="slidenum">
              <a:rPr lang="en-US" smtClean="0"/>
              <a:t>37</a:t>
            </a:fld>
            <a:endParaRPr lang="en-US" dirty="0"/>
          </a:p>
        </p:txBody>
      </p:sp>
    </p:spTree>
    <p:extLst>
      <p:ext uri="{BB962C8B-B14F-4D97-AF65-F5344CB8AC3E}">
        <p14:creationId xmlns:p14="http://schemas.microsoft.com/office/powerpoint/2010/main" val="3073982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v1(defau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882069" y="2564247"/>
            <a:ext cx="4882568" cy="3999346"/>
          </a:xfrm>
          <a:prstGeom prst="rect">
            <a:avLst/>
          </a:prstGeom>
        </p:spPr>
        <p:txBody>
          <a:bodyPr anchor="t"/>
          <a:lstStyle>
            <a:lvl1pPr algn="l">
              <a:defRPr lang="en-US" sz="2000" b="1" dirty="0">
                <a:solidFill>
                  <a:schemeClr val="tx1"/>
                </a:solidFill>
              </a:defRPr>
            </a:lvl1pPr>
          </a:lstStyle>
          <a:p>
            <a:r>
              <a:rPr lang="en-US" dirty="0"/>
              <a:t>Click to edit Master title style</a:t>
            </a:r>
            <a:br>
              <a:rPr lang="en-US" dirty="0"/>
            </a:br>
            <a:endParaRPr lang="en-US" dirty="0"/>
          </a:p>
        </p:txBody>
      </p:sp>
      <p:sp>
        <p:nvSpPr>
          <p:cNvPr id="4" name="Text Placeholder 11">
            <a:extLst>
              <a:ext uri="{FF2B5EF4-FFF2-40B4-BE49-F238E27FC236}">
                <a16:creationId xmlns:a16="http://schemas.microsoft.com/office/drawing/2014/main" id="{BED41D71-8915-53EB-36A0-392D41DD0EAB}"/>
              </a:ext>
            </a:extLst>
          </p:cNvPr>
          <p:cNvSpPr>
            <a:spLocks noGrp="1"/>
          </p:cNvSpPr>
          <p:nvPr>
            <p:ph type="body" sz="quarter" idx="15"/>
          </p:nvPr>
        </p:nvSpPr>
        <p:spPr>
          <a:xfrm flipH="1">
            <a:off x="6427363" y="5054600"/>
            <a:ext cx="5201214" cy="1457037"/>
          </a:xfrm>
          <a:prstGeom prst="foldedCorner">
            <a:avLst>
              <a:gd name="adj" fmla="val 21194"/>
            </a:avLst>
          </a:prstGeom>
          <a:solidFill>
            <a:srgbClr val="E6EBF0">
              <a:alpha val="68000"/>
            </a:srgbClr>
          </a:solidFill>
          <a:ln w="9525" cap="rnd">
            <a:noFill/>
          </a:ln>
          <a:effectLst>
            <a:outerShdw blurRad="50800" dist="38100" dir="10800000" sx="1000" sy="1000" algn="r" rotWithShape="0">
              <a:prstClr val="black">
                <a:alpha val="46000"/>
              </a:prstClr>
            </a:outerShdw>
          </a:effectLst>
        </p:spPr>
        <p:txBody>
          <a:bodyPr vert="horz" wrap="square" lIns="274320" tIns="182880" rIns="640080" bIns="182880">
            <a:noAutofit/>
          </a:bodyPr>
          <a:lstStyle>
            <a:lvl1pPr marL="0" indent="0">
              <a:buNone/>
              <a:defRPr lang="en-US" sz="1600" b="1" dirty="0"/>
            </a:lvl1pPr>
            <a:lvl2pPr marL="548640" indent="-182880">
              <a:lnSpc>
                <a:spcPct val="100000"/>
              </a:lnSpc>
              <a:spcBef>
                <a:spcPts val="300"/>
              </a:spcBef>
              <a:spcAft>
                <a:spcPts val="300"/>
              </a:spcAft>
              <a:buFont typeface="Arial" panose="020B0604020202020204" pitchFamily="34" charset="0"/>
              <a:buChar char="•"/>
              <a:defRPr lang="en-US" sz="1400" dirty="0" smtClean="0"/>
            </a:lvl2pPr>
            <a:lvl3pPr marL="548640" indent="-182880">
              <a:lnSpc>
                <a:spcPct val="100000"/>
              </a:lnSpc>
              <a:spcBef>
                <a:spcPts val="100"/>
              </a:spcBef>
              <a:buFont typeface="Arial" panose="020B0604020202020204" pitchFamily="34" charset="0"/>
              <a:buChar char="◦"/>
              <a:defRPr lang="en-US" sz="1400" dirty="0"/>
            </a:lvl3pPr>
            <a:lvl4pPr marL="731520" indent="-182880">
              <a:lnSpc>
                <a:spcPct val="100000"/>
              </a:lnSpc>
              <a:spcBef>
                <a:spcPts val="300"/>
              </a:spcBef>
              <a:spcAft>
                <a:spcPts val="300"/>
              </a:spcAft>
              <a:buFont typeface="Arial" panose="020B0604020202020204" pitchFamily="34" charset="0"/>
              <a:buChar char="-"/>
              <a:defRPr lang="en-US" sz="1400" dirty="0" smtClean="0"/>
            </a:lvl4pPr>
            <a:lvl5pPr marL="914400" indent="-182880">
              <a:lnSpc>
                <a:spcPct val="100000"/>
              </a:lnSpc>
              <a:spcBef>
                <a:spcPts val="300"/>
              </a:spcBef>
              <a:spcAft>
                <a:spcPts val="300"/>
              </a:spcAft>
              <a:buFont typeface="Arial" panose="020B0604020202020204" pitchFamily="34" charset="0"/>
              <a:buChar char="◦"/>
              <a:defRPr lang="en-US" sz="1400" dirty="0"/>
            </a:lvl5pPr>
            <a:lvl6pPr marL="1097280" indent="-182880">
              <a:lnSpc>
                <a:spcPct val="100000"/>
              </a:lnSpc>
              <a:spcBef>
                <a:spcPts val="300"/>
              </a:spcBef>
              <a:spcAft>
                <a:spcPts val="300"/>
              </a:spcAft>
              <a:buFont typeface="Wingdings" panose="05000000000000000000" pitchFamily="2" charset="2"/>
              <a:buChar char="§"/>
              <a:defRPr sz="14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8">
            <a:extLst>
              <a:ext uri="{FF2B5EF4-FFF2-40B4-BE49-F238E27FC236}">
                <a16:creationId xmlns:a16="http://schemas.microsoft.com/office/drawing/2014/main" id="{4A302066-7B9E-F90D-A634-1CEEF4EAA7FF}"/>
              </a:ext>
            </a:extLst>
          </p:cNvPr>
          <p:cNvSpPr>
            <a:spLocks noGrp="1"/>
          </p:cNvSpPr>
          <p:nvPr>
            <p:ph sz="quarter" idx="16"/>
          </p:nvPr>
        </p:nvSpPr>
        <p:spPr>
          <a:xfrm>
            <a:off x="6427365" y="1092200"/>
            <a:ext cx="5201213" cy="2551584"/>
          </a:xfrm>
          <a:prstGeom prst="rect">
            <a:avLst/>
          </a:prstGeom>
        </p:spPr>
        <p:txBody>
          <a:bodyPr lIns="0" tIns="0" rIns="0" bIns="0"/>
          <a:lstStyle>
            <a:lvl1pPr marL="0" indent="0">
              <a:lnSpc>
                <a:spcPct val="100000"/>
              </a:lnSpc>
              <a:spcBef>
                <a:spcPts val="300"/>
              </a:spcBef>
              <a:spcAft>
                <a:spcPts val="300"/>
              </a:spcAft>
              <a:buFont typeface="Arial" panose="020B0604020202020204" pitchFamily="34" charset="0"/>
              <a:buNone/>
              <a:defRPr sz="1600" b="1" i="0"/>
            </a:lvl1pPr>
            <a:lvl2pPr marL="548640" indent="-182880">
              <a:lnSpc>
                <a:spcPct val="100000"/>
              </a:lnSpc>
              <a:spcBef>
                <a:spcPts val="300"/>
              </a:spcBef>
              <a:spcAft>
                <a:spcPts val="300"/>
              </a:spcAft>
              <a:defRPr sz="1400"/>
            </a:lvl2pPr>
            <a:lvl3pPr marL="731520" indent="-182880">
              <a:lnSpc>
                <a:spcPct val="100000"/>
              </a:lnSpc>
              <a:spcBef>
                <a:spcPts val="300"/>
              </a:spcBef>
              <a:spcAft>
                <a:spcPts val="300"/>
              </a:spcAft>
              <a:buFont typeface="Arial" panose="020B0604020202020204" pitchFamily="34" charset="0"/>
              <a:buChar char="-"/>
              <a:defRPr sz="1400"/>
            </a:lvl3pPr>
            <a:lvl4pPr marL="914400" indent="-182880">
              <a:lnSpc>
                <a:spcPct val="100000"/>
              </a:lnSpc>
              <a:spcBef>
                <a:spcPts val="300"/>
              </a:spcBef>
              <a:spcAft>
                <a:spcPts val="300"/>
              </a:spcAft>
              <a:buFont typeface="Arial" panose="020B0604020202020204" pitchFamily="34" charset="0"/>
              <a:buChar char="◦"/>
              <a:defRPr sz="1400"/>
            </a:lvl4pPr>
            <a:lvl5pPr marL="1097280" indent="-182880">
              <a:lnSpc>
                <a:spcPct val="100000"/>
              </a:lnSpc>
              <a:spcBef>
                <a:spcPts val="300"/>
              </a:spcBef>
              <a:spcAft>
                <a:spcPts val="300"/>
              </a:spcAft>
              <a:buFont typeface="Wingdings" panose="05000000000000000000" pitchFamily="2" charset="2"/>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3455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v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6F8A40-F0D0-857B-E8A8-1B3161AC4336}"/>
              </a:ext>
              <a:ext uri="{C183D7F6-B498-43B3-948B-1728B52AA6E4}">
                <adec:decorative xmlns:adec="http://schemas.microsoft.com/office/drawing/2017/decorative" val="1"/>
              </a:ext>
            </a:extLst>
          </p:cNvPr>
          <p:cNvSpPr>
            <a:spLocks/>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62DC5253-5E42-F62E-EA4E-3AB21BA87CDB}"/>
              </a:ext>
              <a:ext uri="{C183D7F6-B498-43B3-948B-1728B52AA6E4}">
                <adec:decorative xmlns:adec="http://schemas.microsoft.com/office/drawing/2017/decorative" val="1"/>
              </a:ext>
            </a:extLst>
          </p:cNvPr>
          <p:cNvSpPr>
            <a:spLocks/>
          </p:cNvSpPr>
          <p:nvPr userDrawn="1"/>
        </p:nvSpPr>
        <p:spPr>
          <a:xfrm>
            <a:off x="-12038" y="-2736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phic 6" descr="ERCOT logo white on background">
            <a:extLst>
              <a:ext uri="{FF2B5EF4-FFF2-40B4-BE49-F238E27FC236}">
                <a16:creationId xmlns:a16="http://schemas.microsoft.com/office/drawing/2014/main" id="{590365CF-9C80-03DF-D245-DBE4EBA3335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8" name="TextBox 7">
            <a:extLst>
              <a:ext uri="{FF2B5EF4-FFF2-40B4-BE49-F238E27FC236}">
                <a16:creationId xmlns:a16="http://schemas.microsoft.com/office/drawing/2014/main" id="{1A1A5353-DA71-B6B2-BDDB-2FB68F1F0909}"/>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dirty="0">
                <a:solidFill>
                  <a:schemeClr val="bg1"/>
                </a:solidFill>
              </a:rPr>
              <a:t>CONFIDENTIAL</a:t>
            </a:r>
          </a:p>
        </p:txBody>
      </p:sp>
      <p:pic>
        <p:nvPicPr>
          <p:cNvPr id="3" name="Graphic 2">
            <a:extLst>
              <a:ext uri="{FF2B5EF4-FFF2-40B4-BE49-F238E27FC236}">
                <a16:creationId xmlns:a16="http://schemas.microsoft.com/office/drawing/2014/main" id="{81B94DDE-8E3F-CACF-1508-79E6F98F5EE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59827" t="14818" r="10238" b="43257"/>
          <a:stretch>
            <a:fillRect/>
          </a:stretch>
        </p:blipFill>
        <p:spPr>
          <a:xfrm>
            <a:off x="-1" y="-1"/>
            <a:ext cx="12192001" cy="5732047"/>
          </a:xfrm>
          <a:prstGeom prst="rect">
            <a:avLst/>
          </a:prstGeom>
        </p:spPr>
      </p:pic>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5074920" y="2062263"/>
            <a:ext cx="6316168" cy="3366409"/>
          </a:xfrm>
          <a:prstGeom prst="rect">
            <a:avLst/>
          </a:prstGeom>
        </p:spPr>
        <p:txBody>
          <a:bodyPr anchor="t"/>
          <a:lstStyle>
            <a:lvl1pPr algn="l">
              <a:defRPr lang="en-US" sz="2000" b="1" dirty="0">
                <a:solidFill>
                  <a:schemeClr val="tx1"/>
                </a:solidFill>
              </a:defRPr>
            </a:lvl1pPr>
          </a:lstStyle>
          <a:p>
            <a:r>
              <a:rPr lang="en-US" dirty="0"/>
              <a:t>Click to edit Master title style</a:t>
            </a:r>
            <a:br>
              <a:rPr lang="en-US" dirty="0"/>
            </a:br>
            <a:endParaRPr lang="en-US" dirty="0"/>
          </a:p>
        </p:txBody>
      </p:sp>
      <p:grpSp>
        <p:nvGrpSpPr>
          <p:cNvPr id="4" name="Group 3">
            <a:extLst>
              <a:ext uri="{FF2B5EF4-FFF2-40B4-BE49-F238E27FC236}">
                <a16:creationId xmlns:a16="http://schemas.microsoft.com/office/drawing/2014/main" id="{5EC12F56-E377-C144-7FA6-D7D3914F805D}"/>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6" name="Rectangle 5">
              <a:extLst>
                <a:ext uri="{FF2B5EF4-FFF2-40B4-BE49-F238E27FC236}">
                  <a16:creationId xmlns:a16="http://schemas.microsoft.com/office/drawing/2014/main" id="{0838D60A-B32A-1409-2BC6-B9BB784CF937}"/>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338BB3B6-D288-372A-470A-EA2E8C554C53}"/>
                </a:ext>
              </a:extLst>
            </p:cNvPr>
            <p:cNvSpPr txBox="1"/>
            <p:nvPr/>
          </p:nvSpPr>
          <p:spPr>
            <a:xfrm>
              <a:off x="-91688" y="6427015"/>
              <a:ext cx="1162970" cy="230832"/>
            </a:xfrm>
            <a:prstGeom prst="rect">
              <a:avLst/>
            </a:prstGeom>
            <a:noFill/>
          </p:spPr>
          <p:txBody>
            <a:bodyPr wrap="square" rtlCol="0">
              <a:spAutoFit/>
            </a:bodyPr>
            <a:lstStyle/>
            <a:p>
              <a:pPr algn="ctr"/>
              <a:r>
                <a:rPr lang="en-US" sz="900" b="1" spc="0" dirty="0">
                  <a:solidFill>
                    <a:schemeClr val="bg1"/>
                  </a:solidFill>
                </a:rPr>
                <a:t>PUBLIC</a:t>
              </a:r>
            </a:p>
          </p:txBody>
        </p:sp>
      </p:grpSp>
      <p:pic>
        <p:nvPicPr>
          <p:cNvPr id="14" name="Picture 13">
            <a:extLst>
              <a:ext uri="{FF2B5EF4-FFF2-40B4-BE49-F238E27FC236}">
                <a16:creationId xmlns:a16="http://schemas.microsoft.com/office/drawing/2014/main" id="{3D6456E9-3FAB-BC85-402A-F650D4C2C5CC}"/>
              </a:ext>
            </a:extLst>
          </p:cNvPr>
          <p:cNvPicPr>
            <a:picLocks noChangeAspect="1"/>
          </p:cNvPicPr>
          <p:nvPr userDrawn="1"/>
        </p:nvPicPr>
        <p:blipFill>
          <a:blip r:embed="rId4" cstate="print">
            <a:duotone>
              <a:prstClr val="black"/>
              <a:schemeClr val="accent1">
                <a:tint val="45000"/>
                <a:satMod val="400000"/>
              </a:schemeClr>
            </a:duotone>
            <a:extLst>
              <a:ext uri="{BEBA8EAE-BF5A-486C-A8C5-ECC9F3942E4B}">
                <a14:imgProps xmlns:a14="http://schemas.microsoft.com/office/drawing/2010/main">
                  <a14:imgLayer r:embed="rId5">
                    <a14:imgEffect>
                      <a14:colorTemperature colorTemp="6477"/>
                    </a14:imgEffect>
                  </a14:imgLayer>
                </a14:imgProps>
              </a:ext>
              <a:ext uri="{28A0092B-C50C-407E-A947-70E740481C1C}">
                <a14:useLocalDpi xmlns:a14="http://schemas.microsoft.com/office/drawing/2010/main" val="0"/>
              </a:ext>
            </a:extLst>
          </a:blip>
          <a:srcRect/>
          <a:stretch>
            <a:fillRect/>
          </a:stretch>
        </p:blipFill>
        <p:spPr bwMode="auto">
          <a:xfrm>
            <a:off x="-12037" y="46409"/>
            <a:ext cx="986591" cy="416245"/>
          </a:xfrm>
          <a:prstGeom prst="rect">
            <a:avLst/>
          </a:prstGeom>
          <a:noFill/>
          <a:ln>
            <a:noFill/>
          </a:ln>
        </p:spPr>
      </p:pic>
    </p:spTree>
    <p:extLst>
      <p:ext uri="{BB962C8B-B14F-4D97-AF65-F5344CB8AC3E}">
        <p14:creationId xmlns:p14="http://schemas.microsoft.com/office/powerpoint/2010/main" val="1807113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Keynote Horizontal">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11163300" cy="261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299" y="4463716"/>
            <a:ext cx="11163298" cy="1744579"/>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
        <p:nvSpPr>
          <p:cNvPr id="3" name="Online Image Placeholder 2">
            <a:extLst>
              <a:ext uri="{FF2B5EF4-FFF2-40B4-BE49-F238E27FC236}">
                <a16:creationId xmlns:a16="http://schemas.microsoft.com/office/drawing/2014/main" id="{560D8A87-7342-A4AD-EAD1-CDAF38A8E2C5}"/>
              </a:ext>
            </a:extLst>
          </p:cNvPr>
          <p:cNvSpPr>
            <a:spLocks noGrp="1"/>
          </p:cNvSpPr>
          <p:nvPr>
            <p:ph type="clipArt" sz="quarter" idx="17"/>
          </p:nvPr>
        </p:nvSpPr>
        <p:spPr>
          <a:xfrm>
            <a:off x="76199" y="830198"/>
            <a:ext cx="968829" cy="541402"/>
          </a:xfrm>
        </p:spPr>
        <p:txBody>
          <a:bodyPr/>
          <a:lstStyle/>
          <a:p>
            <a:endParaRPr lang="en-US" dirty="0"/>
          </a:p>
        </p:txBody>
      </p:sp>
    </p:spTree>
    <p:extLst>
      <p:ext uri="{BB962C8B-B14F-4D97-AF65-F5344CB8AC3E}">
        <p14:creationId xmlns:p14="http://schemas.microsoft.com/office/powerpoint/2010/main" val="2888205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C062-513C-DF24-5E8C-7A974D572078}"/>
              </a:ext>
            </a:extLst>
          </p:cNvPr>
          <p:cNvSpPr>
            <a:spLocks noGrp="1"/>
          </p:cNvSpPr>
          <p:nvPr>
            <p:ph type="ctrTitle"/>
          </p:nvPr>
        </p:nvSpPr>
        <p:spPr>
          <a:xfrm>
            <a:off x="533400" y="1122363"/>
            <a:ext cx="11125200" cy="2387600"/>
          </a:xfrm>
        </p:spPr>
        <p:txBody>
          <a:bodyPr anchor="ctr">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532C3F11-2763-0216-A1B0-5E8B4FA80139}"/>
              </a:ext>
            </a:extLst>
          </p:cNvPr>
          <p:cNvSpPr>
            <a:spLocks noGrp="1"/>
          </p:cNvSpPr>
          <p:nvPr>
            <p:ph type="subTitle" idx="1"/>
          </p:nvPr>
        </p:nvSpPr>
        <p:spPr>
          <a:xfrm>
            <a:off x="533400" y="3602038"/>
            <a:ext cx="11125200" cy="1655762"/>
          </a:xfrm>
        </p:spPr>
        <p:txBody>
          <a:bodyPr wrap="square"/>
          <a:lstStyle>
            <a:lvl1pPr marL="0" indent="0" algn="ctr">
              <a:buNone/>
              <a:defRPr sz="2400" b="1">
                <a:solidFill>
                  <a:srgbClr val="00829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E95C98B8-43D7-C7B4-9956-25AC1BBC5587}"/>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C6E9BF30-5D82-5572-733E-882E0C0D3307}"/>
              </a:ext>
            </a:extLst>
          </p:cNvPr>
          <p:cNvSpPr>
            <a:spLocks noGrp="1"/>
          </p:cNvSpPr>
          <p:nvPr>
            <p:ph type="dt" sz="half" idx="10"/>
          </p:nvPr>
        </p:nvSpPr>
        <p:spPr/>
        <p:txBody>
          <a:bodyPr/>
          <a:lstStyle/>
          <a:p>
            <a:endParaRPr lang="en-US" dirty="0"/>
          </a:p>
        </p:txBody>
      </p:sp>
      <p:sp>
        <p:nvSpPr>
          <p:cNvPr id="6" name="Slide Number Placeholder 5">
            <a:extLst>
              <a:ext uri="{FF2B5EF4-FFF2-40B4-BE49-F238E27FC236}">
                <a16:creationId xmlns:a16="http://schemas.microsoft.com/office/drawing/2014/main" id="{BB5906F4-426A-AD9D-021A-D7E95E349F77}"/>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4265130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11187714"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0" y="6356350"/>
            <a:ext cx="8010526" cy="365125"/>
          </a:xfrm>
        </p:spPr>
        <p:txBody>
          <a:bodyPr/>
          <a:lstStyle/>
          <a:p>
            <a:endParaRPr lang="en-US" dirty="0"/>
          </a:p>
        </p:txBody>
      </p:sp>
      <p:sp>
        <p:nvSpPr>
          <p:cNvPr id="6" name="Date Placeholder 3">
            <a:extLst>
              <a:ext uri="{FF2B5EF4-FFF2-40B4-BE49-F238E27FC236}">
                <a16:creationId xmlns:a16="http://schemas.microsoft.com/office/drawing/2014/main" id="{FCF93DBC-D2B3-EAA9-B573-4CBB1A9ECD37}"/>
              </a:ext>
            </a:extLst>
          </p:cNvPr>
          <p:cNvSpPr>
            <a:spLocks noGrp="1"/>
          </p:cNvSpPr>
          <p:nvPr>
            <p:ph type="dt" sz="half" idx="10"/>
          </p:nvPr>
        </p:nvSpPr>
        <p:spPr>
          <a:xfrm>
            <a:off x="8716884" y="6356350"/>
            <a:ext cx="2773273" cy="365125"/>
          </a:xfrm>
        </p:spPr>
        <p:txBody>
          <a:bodyPr/>
          <a:lstStyle/>
          <a:p>
            <a:endParaRPr lang="en-US" dirty="0"/>
          </a:p>
        </p:txBody>
      </p:sp>
      <p:sp>
        <p:nvSpPr>
          <p:cNvPr id="11"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a:xfrm>
            <a:off x="11658600" y="6356350"/>
            <a:ext cx="533400" cy="365125"/>
          </a:xfrm>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879474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ynote and Imag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5394223"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6331972" y="4630994"/>
            <a:ext cx="5326623"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6322142" y="1661652"/>
            <a:ext cx="5336458" cy="277269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286374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eynote and Image in Side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F05638A-F774-C6DB-0DC6-A2F6139BCE38}"/>
              </a:ext>
              <a:ext uri="{C183D7F6-B498-43B3-948B-1728B52AA6E4}">
                <adec:decorative xmlns:adec="http://schemas.microsoft.com/office/drawing/2017/decorative" val="1"/>
              </a:ext>
            </a:extLst>
          </p:cNvPr>
          <p:cNvSpPr/>
          <p:nvPr userDrawn="1"/>
        </p:nvSpPr>
        <p:spPr>
          <a:xfrm>
            <a:off x="6096001"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46482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5394223"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6331972" y="4630994"/>
            <a:ext cx="5326623"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6322142" y="1661652"/>
            <a:ext cx="5336458" cy="277269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617653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de Keynot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6867525"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28CAB249-6E2A-0D66-037F-C8C994EC04ED}"/>
              </a:ext>
            </a:extLst>
          </p:cNvPr>
          <p:cNvSpPr>
            <a:spLocks noGrp="1"/>
          </p:cNvSpPr>
          <p:nvPr>
            <p:ph type="body" sz="quarter" idx="15"/>
          </p:nvPr>
        </p:nvSpPr>
        <p:spPr>
          <a:xfrm flipH="1">
            <a:off x="7598003" y="1676400"/>
            <a:ext cx="4060596" cy="3190875"/>
          </a:xfrm>
          <a:prstGeom prst="foldedCorner">
            <a:avLst>
              <a:gd name="adj" fmla="val 8542"/>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b="1" dirty="0"/>
            </a:lvl1pPr>
            <a:lvl2pPr marL="548640" indent="-182880">
              <a:buFont typeface="Arial" panose="020B0604020202020204" pitchFamily="34" charset="0"/>
              <a:buChar cha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241991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eynote with Sidebar">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EF24F99E-0EFC-4E0E-5FA5-D6E2097368DF}"/>
              </a:ext>
            </a:extLst>
          </p:cNvPr>
          <p:cNvSpPr>
            <a:spLocks noGrp="1"/>
          </p:cNvSpPr>
          <p:nvPr>
            <p:ph type="title"/>
          </p:nvPr>
        </p:nvSpPr>
        <p:spPr>
          <a:xfrm>
            <a:off x="1257300" y="457200"/>
            <a:ext cx="5991225" cy="914400"/>
          </a:xfrm>
          <a:prstGeom prst="rect">
            <a:avLst/>
          </a:prstGeom>
          <a:noFill/>
        </p:spPr>
        <p:txBody>
          <a:bodyPr vert="horz" lIns="0" tIns="0" rIns="0" bIns="0" rtlCol="0" anchor="t">
            <a:normAutofit/>
          </a:bodyPr>
          <a:lstStyle/>
          <a:p>
            <a:r>
              <a:rPr lang="en-US" dirty="0"/>
              <a:t>Click to edit Master title style</a:t>
            </a:r>
          </a:p>
        </p:txBody>
      </p:sp>
      <p:sp>
        <p:nvSpPr>
          <p:cNvPr id="13" name="Text Placeholder 12">
            <a:extLst>
              <a:ext uri="{FF2B5EF4-FFF2-40B4-BE49-F238E27FC236}">
                <a16:creationId xmlns:a16="http://schemas.microsoft.com/office/drawing/2014/main" id="{56CB17BE-2CF2-5B69-2FA2-C556C75E78C7}"/>
              </a:ext>
            </a:extLst>
          </p:cNvPr>
          <p:cNvSpPr>
            <a:spLocks noGrp="1"/>
          </p:cNvSpPr>
          <p:nvPr>
            <p:ph type="body" sz="quarter" idx="17"/>
          </p:nvPr>
        </p:nvSpPr>
        <p:spPr>
          <a:xfrm>
            <a:off x="495299" y="1676400"/>
            <a:ext cx="6791325" cy="26098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300" y="4463716"/>
            <a:ext cx="6800850" cy="1744579"/>
          </a:xfrm>
          <a:prstGeom prst="foldedCorner">
            <a:avLst>
              <a:gd name="adj" fmla="val 16667"/>
            </a:avLst>
          </a:prstGeom>
          <a:solidFill>
            <a:schemeClr val="accent2">
              <a:lumMod val="20000"/>
              <a:lumOff val="8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8C5D5F82-2DE8-D31E-AE3D-018BD935DE3D}"/>
              </a:ext>
            </a:extLst>
          </p:cNvPr>
          <p:cNvSpPr>
            <a:spLocks noGrp="1"/>
          </p:cNvSpPr>
          <p:nvPr>
            <p:ph idx="16"/>
          </p:nvPr>
        </p:nvSpPr>
        <p:spPr>
          <a:xfrm>
            <a:off x="8077201" y="533400"/>
            <a:ext cx="3581400" cy="5638799"/>
          </a:xfrm>
        </p:spPr>
        <p:txBody>
          <a:bodyPr>
            <a:noAutofit/>
          </a:bodyPr>
          <a:lstStyle>
            <a:lvl1pPr>
              <a:defRPr lang="en-US" dirty="0"/>
            </a:lvl1pPr>
            <a:lvl2pPr>
              <a:defRPr lang="en-US" dirty="0"/>
            </a:lvl2pPr>
            <a:lvl3pPr>
              <a:defRPr lang="en-US" dirty="0"/>
            </a:lvl3pPr>
            <a:lvl4pPr>
              <a:defRPr lang="en-US" dirty="0"/>
            </a:lvl4pPr>
            <a:lvl5pPr>
              <a:defRPr lang="en-US" dirty="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1" y="6356350"/>
            <a:ext cx="6762749" cy="365125"/>
          </a:xfrm>
        </p:spPr>
        <p:txBody>
          <a:bodyPr wrap="square" lIns="0"/>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endParaRPr lang="en-US" dirty="0"/>
          </a:p>
        </p:txBody>
      </p:sp>
      <p:sp>
        <p:nvSpPr>
          <p:cNvPr id="7" name="Rectangle 6">
            <a:extLst>
              <a:ext uri="{FF2B5EF4-FFF2-40B4-BE49-F238E27FC236}">
                <a16:creationId xmlns:a16="http://schemas.microsoft.com/office/drawing/2014/main" id="{155086D0-23A2-1C6B-A4BF-B6E909DA999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657475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eynote Horizontal">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11163300" cy="261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299" y="4463716"/>
            <a:ext cx="11163298" cy="1744579"/>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
        <p:nvSpPr>
          <p:cNvPr id="3" name="Online Image Placeholder 2">
            <a:extLst>
              <a:ext uri="{FF2B5EF4-FFF2-40B4-BE49-F238E27FC236}">
                <a16:creationId xmlns:a16="http://schemas.microsoft.com/office/drawing/2014/main" id="{560D8A87-7342-A4AD-EAD1-CDAF38A8E2C5}"/>
              </a:ext>
            </a:extLst>
          </p:cNvPr>
          <p:cNvSpPr>
            <a:spLocks noGrp="1"/>
          </p:cNvSpPr>
          <p:nvPr>
            <p:ph type="clipArt" sz="quarter" idx="17"/>
          </p:nvPr>
        </p:nvSpPr>
        <p:spPr>
          <a:xfrm>
            <a:off x="76199" y="830198"/>
            <a:ext cx="968829" cy="541402"/>
          </a:xfrm>
        </p:spPr>
        <p:txBody>
          <a:bodyPr/>
          <a:lstStyle/>
          <a:p>
            <a:endParaRPr lang="en-US" dirty="0"/>
          </a:p>
        </p:txBody>
      </p:sp>
    </p:spTree>
    <p:extLst>
      <p:ext uri="{BB962C8B-B14F-4D97-AF65-F5344CB8AC3E}">
        <p14:creationId xmlns:p14="http://schemas.microsoft.com/office/powerpoint/2010/main" val="3463351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3A0C87A-E909-99E5-543B-B8CA963FA44D}"/>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21" name="Text Placeholder 20">
            <a:extLst>
              <a:ext uri="{FF2B5EF4-FFF2-40B4-BE49-F238E27FC236}">
                <a16:creationId xmlns:a16="http://schemas.microsoft.com/office/drawing/2014/main" id="{43EC354D-D331-C418-3300-B354E37BE146}"/>
              </a:ext>
            </a:extLst>
          </p:cNvPr>
          <p:cNvSpPr>
            <a:spLocks noGrp="1"/>
          </p:cNvSpPr>
          <p:nvPr>
            <p:ph type="body" sz="quarter" idx="13"/>
          </p:nvPr>
        </p:nvSpPr>
        <p:spPr>
          <a:xfrm>
            <a:off x="495300" y="1981200"/>
            <a:ext cx="538162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AF89336-B087-2FA3-5FA7-10663E499445}"/>
              </a:ext>
            </a:extLst>
          </p:cNvPr>
          <p:cNvSpPr>
            <a:spLocks noGrp="1"/>
          </p:cNvSpPr>
          <p:nvPr>
            <p:ph type="body" sz="quarter" idx="14"/>
          </p:nvPr>
        </p:nvSpPr>
        <p:spPr>
          <a:xfrm>
            <a:off x="6343650" y="1971674"/>
            <a:ext cx="5314950" cy="4210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15AFFA6-4F88-DA05-B2CA-9691F408E98F}"/>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0AD51180-8907-F3FB-F8E0-201D1BE61650}"/>
              </a:ext>
            </a:extLst>
          </p:cNvPr>
          <p:cNvSpPr>
            <a:spLocks noGrp="1"/>
          </p:cNvSpPr>
          <p:nvPr>
            <p:ph type="dt" sz="half" idx="10"/>
          </p:nvPr>
        </p:nvSpPr>
        <p:spPr/>
        <p:txBody>
          <a:bodyPr/>
          <a:lstStyle/>
          <a:p>
            <a:endParaRPr lang="en-US" dirty="0"/>
          </a:p>
        </p:txBody>
      </p:sp>
      <p:sp>
        <p:nvSpPr>
          <p:cNvPr id="7" name="Slide Number Placeholder 6">
            <a:extLst>
              <a:ext uri="{FF2B5EF4-FFF2-40B4-BE49-F238E27FC236}">
                <a16:creationId xmlns:a16="http://schemas.microsoft.com/office/drawing/2014/main" id="{A7C96C78-7C87-2BC7-8FE9-856E3E375E71}"/>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6075441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5BA45-4981-AC22-EC96-99A5E0901D64}"/>
              </a:ext>
            </a:extLst>
          </p:cNvPr>
          <p:cNvSpPr>
            <a:spLocks noGrp="1"/>
          </p:cNvSpPr>
          <p:nvPr>
            <p:ph type="title"/>
          </p:nvPr>
        </p:nvSpPr>
        <p:spPr>
          <a:xfrm>
            <a:off x="1257300" y="461962"/>
            <a:ext cx="4838700" cy="1527094"/>
          </a:xfrm>
        </p:spPr>
        <p:txBody>
          <a:bodyPr anchor="t">
            <a:normAutofit/>
          </a:bodyPr>
          <a:lstStyle>
            <a:lvl1pPr>
              <a:defRPr lang="en-US" dirty="0"/>
            </a:lvl1pPr>
          </a:lstStyle>
          <a:p>
            <a:r>
              <a:rPr lang="en-US" dirty="0"/>
              <a:t>Click to edit Master title style</a:t>
            </a:r>
          </a:p>
        </p:txBody>
      </p:sp>
      <p:sp>
        <p:nvSpPr>
          <p:cNvPr id="5" name="Date Placeholder 4">
            <a:extLst>
              <a:ext uri="{FF2B5EF4-FFF2-40B4-BE49-F238E27FC236}">
                <a16:creationId xmlns:a16="http://schemas.microsoft.com/office/drawing/2014/main" id="{D0273643-F605-4790-3956-B453E9FC90CB}"/>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B0265AF8-0057-EBA2-2E30-0B74113975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85ADE8A-3AB5-3C00-B26E-3F6DD6EA52F2}"/>
              </a:ext>
            </a:extLst>
          </p:cNvPr>
          <p:cNvSpPr>
            <a:spLocks noGrp="1"/>
          </p:cNvSpPr>
          <p:nvPr>
            <p:ph type="sldNum" sz="quarter" idx="12"/>
          </p:nvPr>
        </p:nvSpPr>
        <p:spPr/>
        <p:txBody>
          <a:bodyPr/>
          <a:lstStyle/>
          <a:p>
            <a:fld id="{BCDE79FB-97BA-492B-8D57-F1373F9ADA95}" type="slidenum">
              <a:rPr lang="en-US" smtClean="0"/>
              <a:t>‹#›</a:t>
            </a:fld>
            <a:endParaRPr lang="en-US" dirty="0"/>
          </a:p>
        </p:txBody>
      </p:sp>
      <p:sp>
        <p:nvSpPr>
          <p:cNvPr id="16" name="Text Placeholder 15">
            <a:extLst>
              <a:ext uri="{FF2B5EF4-FFF2-40B4-BE49-F238E27FC236}">
                <a16:creationId xmlns:a16="http://schemas.microsoft.com/office/drawing/2014/main" id="{581ED5FB-5036-27D9-26F4-B48307D67C6E}"/>
              </a:ext>
            </a:extLst>
          </p:cNvPr>
          <p:cNvSpPr>
            <a:spLocks noGrp="1"/>
          </p:cNvSpPr>
          <p:nvPr>
            <p:ph type="body" sz="quarter" idx="13"/>
          </p:nvPr>
        </p:nvSpPr>
        <p:spPr>
          <a:xfrm>
            <a:off x="495300" y="2181225"/>
            <a:ext cx="5600700" cy="4000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B0ACB72E-F2A9-AC8B-FAC7-489B4728504C}"/>
              </a:ext>
            </a:extLst>
          </p:cNvPr>
          <p:cNvSpPr>
            <a:spLocks noGrp="1"/>
          </p:cNvSpPr>
          <p:nvPr>
            <p:ph type="body" sz="quarter" idx="14"/>
          </p:nvPr>
        </p:nvSpPr>
        <p:spPr>
          <a:xfrm>
            <a:off x="6457950" y="457200"/>
            <a:ext cx="5200650" cy="572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5951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197228CF-7CDD-26CC-CA47-4AF0A314BDEA}"/>
              </a:ext>
            </a:extLst>
          </p:cNvPr>
          <p:cNvSpPr>
            <a:spLocks noGrp="1"/>
          </p:cNvSpPr>
          <p:nvPr>
            <p:ph type="title"/>
          </p:nvPr>
        </p:nvSpPr>
        <p:spPr>
          <a:xfrm>
            <a:off x="1257300" y="457200"/>
            <a:ext cx="4838700" cy="1219200"/>
          </a:xfrm>
          <a:prstGeom prst="rect">
            <a:avLst/>
          </a:prstGeom>
          <a:noFill/>
        </p:spPr>
        <p:txBody>
          <a:bodyPr vert="horz" lIns="0" tIns="0" rIns="0" bIns="0" rtlCol="0" anchor="t">
            <a:normAutofit/>
          </a:bodyPr>
          <a:lstStyle/>
          <a:p>
            <a:r>
              <a:rPr lang="en-US" dirty="0"/>
              <a:t>Click to edit Master title style</a:t>
            </a:r>
          </a:p>
        </p:txBody>
      </p:sp>
      <p:sp>
        <p:nvSpPr>
          <p:cNvPr id="12" name="Text Placeholder 11">
            <a:extLst>
              <a:ext uri="{FF2B5EF4-FFF2-40B4-BE49-F238E27FC236}">
                <a16:creationId xmlns:a16="http://schemas.microsoft.com/office/drawing/2014/main" id="{C277CEE6-13A0-6BA8-8A3C-EA3A8B9CA323}"/>
              </a:ext>
            </a:extLst>
          </p:cNvPr>
          <p:cNvSpPr>
            <a:spLocks noGrp="1"/>
          </p:cNvSpPr>
          <p:nvPr>
            <p:ph type="body" sz="quarter" idx="13"/>
          </p:nvPr>
        </p:nvSpPr>
        <p:spPr>
          <a:xfrm>
            <a:off x="493776" y="2152650"/>
            <a:ext cx="5602224" cy="401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5E24E62B-01AB-F5DE-E2D4-85B1DECC92BB}"/>
              </a:ext>
              <a:ext uri="{C183D7F6-B498-43B3-948B-1728B52AA6E4}">
                <adec:decorative xmlns:adec="http://schemas.microsoft.com/office/drawing/2017/decorative" val="1"/>
              </a:ext>
            </a:extLst>
          </p:cNvPr>
          <p:cNvSpPr>
            <a:spLocks noGrp="1"/>
          </p:cNvSpPr>
          <p:nvPr>
            <p:ph type="pic" idx="1"/>
          </p:nvPr>
        </p:nvSpPr>
        <p:spPr>
          <a:xfrm>
            <a:off x="6496050" y="0"/>
            <a:ext cx="569595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Rectangle 7">
            <a:extLst>
              <a:ext uri="{FF2B5EF4-FFF2-40B4-BE49-F238E27FC236}">
                <a16:creationId xmlns:a16="http://schemas.microsoft.com/office/drawing/2014/main" id="{4C33291D-BE72-DBF6-5318-1BD0E7127EE8}"/>
              </a:ext>
              <a:ext uri="{C183D7F6-B498-43B3-948B-1728B52AA6E4}">
                <adec:decorative xmlns:adec="http://schemas.microsoft.com/office/drawing/2017/decorative" val="1"/>
              </a:ext>
            </a:extLst>
          </p:cNvPr>
          <p:cNvSpPr/>
          <p:nvPr/>
        </p:nvSpPr>
        <p:spPr>
          <a:xfrm>
            <a:off x="10853288" y="6356350"/>
            <a:ext cx="1338712"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a:extLst>
              <a:ext uri="{FF2B5EF4-FFF2-40B4-BE49-F238E27FC236}">
                <a16:creationId xmlns:a16="http://schemas.microsoft.com/office/drawing/2014/main" id="{21138100-AC14-9CC0-AD86-426AD89D4336}"/>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1D796E23-B521-5C07-85E1-BA73A20DB266}"/>
              </a:ext>
            </a:extLst>
          </p:cNvPr>
          <p:cNvSpPr>
            <a:spLocks noGrp="1"/>
          </p:cNvSpPr>
          <p:nvPr>
            <p:ph type="dt" sz="half" idx="10"/>
          </p:nvPr>
        </p:nvSpPr>
        <p:spPr/>
        <p:txBody>
          <a:bodyPr/>
          <a:lstStyle/>
          <a:p>
            <a:endParaRPr lang="en-US" dirty="0"/>
          </a:p>
        </p:txBody>
      </p:sp>
      <p:sp>
        <p:nvSpPr>
          <p:cNvPr id="7" name="Slide Number Placeholder 6">
            <a:extLst>
              <a:ext uri="{FF2B5EF4-FFF2-40B4-BE49-F238E27FC236}">
                <a16:creationId xmlns:a16="http://schemas.microsoft.com/office/drawing/2014/main" id="{742A00A7-6A1E-80A0-8EB9-F7F0592559B3}"/>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882312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572848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lide with Social">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21CF500-4BD3-92C6-CCBD-156DED65A672}"/>
              </a:ext>
            </a:extLst>
          </p:cNvPr>
          <p:cNvSpPr>
            <a:spLocks noGrp="1"/>
          </p:cNvSpPr>
          <p:nvPr>
            <p:ph type="title"/>
          </p:nvPr>
        </p:nvSpPr>
        <p:spPr>
          <a:xfrm>
            <a:off x="530868" y="1430448"/>
            <a:ext cx="5565131" cy="1848259"/>
          </a:xfrm>
        </p:spPr>
        <p:txBody>
          <a:bodyPr anchor="ctr"/>
          <a:lstStyle>
            <a:lvl1pPr>
              <a:defRPr sz="4000"/>
            </a:lvl1pPr>
          </a:lstStyle>
          <a:p>
            <a:r>
              <a:rPr lang="en-US" dirty="0"/>
              <a:t>Click to edit Master title style</a:t>
            </a:r>
          </a:p>
        </p:txBody>
      </p:sp>
      <p:sp>
        <p:nvSpPr>
          <p:cNvPr id="22" name="Text Placeholder 22">
            <a:extLst>
              <a:ext uri="{FF2B5EF4-FFF2-40B4-BE49-F238E27FC236}">
                <a16:creationId xmlns:a16="http://schemas.microsoft.com/office/drawing/2014/main" id="{5BFBC12E-0B6E-E8C7-9088-B497FB49171C}"/>
              </a:ext>
            </a:extLst>
          </p:cNvPr>
          <p:cNvSpPr>
            <a:spLocks noGrp="1"/>
          </p:cNvSpPr>
          <p:nvPr>
            <p:ph type="body" sz="quarter" idx="13"/>
          </p:nvPr>
        </p:nvSpPr>
        <p:spPr>
          <a:xfrm>
            <a:off x="530868" y="3501136"/>
            <a:ext cx="5565131"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2E7750B-0863-BB91-0C67-54B5E9B868D6}"/>
              </a:ext>
            </a:extLst>
          </p:cNvPr>
          <p:cNvSpPr txBox="1"/>
          <p:nvPr userDrawn="1"/>
        </p:nvSpPr>
        <p:spPr>
          <a:xfrm>
            <a:off x="8032876" y="1370524"/>
            <a:ext cx="3625724" cy="369332"/>
          </a:xfrm>
          <a:prstGeom prst="rect">
            <a:avLst/>
          </a:prstGeom>
          <a:noFill/>
        </p:spPr>
        <p:txBody>
          <a:bodyPr wrap="square" rtlCol="0">
            <a:spAutoFit/>
          </a:bodyPr>
          <a:lstStyle/>
          <a:p>
            <a:r>
              <a:rPr lang="en-US" b="1" dirty="0"/>
              <a:t>Learn More</a:t>
            </a:r>
          </a:p>
        </p:txBody>
      </p:sp>
      <p:sp>
        <p:nvSpPr>
          <p:cNvPr id="7" name="TextBox 6">
            <a:extLst>
              <a:ext uri="{FF2B5EF4-FFF2-40B4-BE49-F238E27FC236}">
                <a16:creationId xmlns:a16="http://schemas.microsoft.com/office/drawing/2014/main" id="{3B961C0C-432D-CBAD-EA65-6543DA81C252}"/>
              </a:ext>
            </a:extLst>
          </p:cNvPr>
          <p:cNvSpPr txBox="1"/>
          <p:nvPr userDrawn="1"/>
        </p:nvSpPr>
        <p:spPr>
          <a:xfrm>
            <a:off x="8054878" y="1783080"/>
            <a:ext cx="3320924" cy="338554"/>
          </a:xfrm>
          <a:prstGeom prst="rect">
            <a:avLst/>
          </a:prstGeom>
          <a:noFill/>
        </p:spPr>
        <p:txBody>
          <a:bodyPr wrap="square" rtlCol="0">
            <a:spAutoFit/>
          </a:bodyPr>
          <a:lstStyle/>
          <a:p>
            <a:r>
              <a:rPr lang="en-US" sz="1600" dirty="0">
                <a:solidFill>
                  <a:srgbClr val="00829B"/>
                </a:solidFill>
              </a:rPr>
              <a:t>www.ercot.com</a:t>
            </a:r>
          </a:p>
        </p:txBody>
      </p:sp>
      <p:sp>
        <p:nvSpPr>
          <p:cNvPr id="8" name="TextBox 7">
            <a:extLst>
              <a:ext uri="{FF2B5EF4-FFF2-40B4-BE49-F238E27FC236}">
                <a16:creationId xmlns:a16="http://schemas.microsoft.com/office/drawing/2014/main" id="{74781169-74C0-5084-B1E5-21B24E64EBD9}"/>
              </a:ext>
            </a:extLst>
          </p:cNvPr>
          <p:cNvSpPr txBox="1"/>
          <p:nvPr userDrawn="1"/>
        </p:nvSpPr>
        <p:spPr>
          <a:xfrm>
            <a:off x="8032876" y="2442045"/>
            <a:ext cx="3625724" cy="369332"/>
          </a:xfrm>
          <a:prstGeom prst="rect">
            <a:avLst/>
          </a:prstGeom>
          <a:noFill/>
        </p:spPr>
        <p:txBody>
          <a:bodyPr wrap="square" rtlCol="0">
            <a:spAutoFit/>
          </a:bodyPr>
          <a:lstStyle/>
          <a:p>
            <a:r>
              <a:rPr lang="en-US" b="1" dirty="0"/>
              <a:t>Download ERCOT Mobile App</a:t>
            </a:r>
          </a:p>
        </p:txBody>
      </p:sp>
      <p:pic>
        <p:nvPicPr>
          <p:cNvPr id="9" name="Graphic 8" descr="Google play logo on the left and App Store logo on the right">
            <a:extLst>
              <a:ext uri="{FF2B5EF4-FFF2-40B4-BE49-F238E27FC236}">
                <a16:creationId xmlns:a16="http://schemas.microsoft.com/office/drawing/2014/main" id="{4CC00E98-A942-2688-815D-B898449C0BC2}"/>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41368" y="2987763"/>
            <a:ext cx="2635124" cy="367447"/>
          </a:xfrm>
          <a:prstGeom prst="rect">
            <a:avLst/>
          </a:prstGeom>
        </p:spPr>
      </p:pic>
      <p:sp>
        <p:nvSpPr>
          <p:cNvPr id="10" name="TextBox 9">
            <a:extLst>
              <a:ext uri="{FF2B5EF4-FFF2-40B4-BE49-F238E27FC236}">
                <a16:creationId xmlns:a16="http://schemas.microsoft.com/office/drawing/2014/main" id="{1EBBA5BE-9DD2-6EE7-CE28-D076D6D33E94}"/>
              </a:ext>
            </a:extLst>
          </p:cNvPr>
          <p:cNvSpPr txBox="1"/>
          <p:nvPr userDrawn="1"/>
        </p:nvSpPr>
        <p:spPr>
          <a:xfrm>
            <a:off x="8054878" y="3786789"/>
            <a:ext cx="3625724" cy="369332"/>
          </a:xfrm>
          <a:prstGeom prst="rect">
            <a:avLst/>
          </a:prstGeom>
          <a:noFill/>
        </p:spPr>
        <p:txBody>
          <a:bodyPr wrap="square" rtlCol="0">
            <a:spAutoFit/>
          </a:bodyPr>
          <a:lstStyle/>
          <a:p>
            <a:r>
              <a:rPr lang="en-US" b="1" dirty="0"/>
              <a:t>Connect With Us</a:t>
            </a:r>
          </a:p>
        </p:txBody>
      </p:sp>
      <p:pic>
        <p:nvPicPr>
          <p:cNvPr id="11" name="Graphic 10" descr="Instagram icon">
            <a:extLst>
              <a:ext uri="{FF2B5EF4-FFF2-40B4-BE49-F238E27FC236}">
                <a16:creationId xmlns:a16="http://schemas.microsoft.com/office/drawing/2014/main" id="{808F1D0F-170C-B600-9B14-471787DABDB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326128" y="4359746"/>
            <a:ext cx="314995" cy="314995"/>
          </a:xfrm>
          <a:prstGeom prst="rect">
            <a:avLst/>
          </a:prstGeom>
        </p:spPr>
      </p:pic>
      <p:sp>
        <p:nvSpPr>
          <p:cNvPr id="12" name="TextBox 11">
            <a:extLst>
              <a:ext uri="{FF2B5EF4-FFF2-40B4-BE49-F238E27FC236}">
                <a16:creationId xmlns:a16="http://schemas.microsoft.com/office/drawing/2014/main" id="{80EB4558-FE65-DD30-A396-E7A22D6A4264}"/>
              </a:ext>
            </a:extLst>
          </p:cNvPr>
          <p:cNvSpPr txBox="1"/>
          <p:nvPr userDrawn="1"/>
        </p:nvSpPr>
        <p:spPr>
          <a:xfrm>
            <a:off x="8715473" y="4378550"/>
            <a:ext cx="3098730" cy="307777"/>
          </a:xfrm>
          <a:prstGeom prst="rect">
            <a:avLst/>
          </a:prstGeom>
          <a:noFill/>
        </p:spPr>
        <p:txBody>
          <a:bodyPr wrap="square" rtlCol="0">
            <a:spAutoFit/>
          </a:bodyPr>
          <a:lstStyle/>
          <a:p>
            <a:r>
              <a:rPr lang="en-US" sz="1400" dirty="0"/>
              <a:t>facebook.com/ERCOTISO</a:t>
            </a:r>
          </a:p>
        </p:txBody>
      </p:sp>
      <p:pic>
        <p:nvPicPr>
          <p:cNvPr id="13" name="Graphic 12" descr="Twitter or X  icon">
            <a:extLst>
              <a:ext uri="{FF2B5EF4-FFF2-40B4-BE49-F238E27FC236}">
                <a16:creationId xmlns:a16="http://schemas.microsoft.com/office/drawing/2014/main" id="{787C2377-716C-DE29-E499-06278CE1DB08}"/>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326128" y="4816173"/>
            <a:ext cx="314995" cy="314995"/>
          </a:xfrm>
          <a:prstGeom prst="rect">
            <a:avLst/>
          </a:prstGeom>
        </p:spPr>
      </p:pic>
      <p:sp>
        <p:nvSpPr>
          <p:cNvPr id="14" name="TextBox 13">
            <a:extLst>
              <a:ext uri="{FF2B5EF4-FFF2-40B4-BE49-F238E27FC236}">
                <a16:creationId xmlns:a16="http://schemas.microsoft.com/office/drawing/2014/main" id="{D6BFB969-D759-088E-D454-9701B3843365}"/>
              </a:ext>
            </a:extLst>
          </p:cNvPr>
          <p:cNvSpPr txBox="1"/>
          <p:nvPr userDrawn="1"/>
        </p:nvSpPr>
        <p:spPr>
          <a:xfrm>
            <a:off x="8715473" y="4823175"/>
            <a:ext cx="2108130" cy="307777"/>
          </a:xfrm>
          <a:prstGeom prst="rect">
            <a:avLst/>
          </a:prstGeom>
          <a:noFill/>
        </p:spPr>
        <p:txBody>
          <a:bodyPr wrap="square" lIns="91440" tIns="45720" rIns="91440" bIns="45720" rtlCol="0" anchor="t">
            <a:spAutoFit/>
          </a:bodyPr>
          <a:lstStyle/>
          <a:p>
            <a:r>
              <a:rPr lang="en-US" sz="1400" dirty="0"/>
              <a:t>x.com/ercot_iso</a:t>
            </a:r>
          </a:p>
        </p:txBody>
      </p:sp>
      <p:pic>
        <p:nvPicPr>
          <p:cNvPr id="15" name="Graphic 14" descr="LinkedIn icon">
            <a:extLst>
              <a:ext uri="{FF2B5EF4-FFF2-40B4-BE49-F238E27FC236}">
                <a16:creationId xmlns:a16="http://schemas.microsoft.com/office/drawing/2014/main" id="{44604974-1959-249D-D54A-C4A63E150B5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8326128" y="5292078"/>
            <a:ext cx="314995" cy="314995"/>
          </a:xfrm>
          <a:prstGeom prst="rect">
            <a:avLst/>
          </a:prstGeom>
        </p:spPr>
      </p:pic>
      <p:sp>
        <p:nvSpPr>
          <p:cNvPr id="16" name="TextBox 15">
            <a:extLst>
              <a:ext uri="{FF2B5EF4-FFF2-40B4-BE49-F238E27FC236}">
                <a16:creationId xmlns:a16="http://schemas.microsoft.com/office/drawing/2014/main" id="{2405696A-1EA6-9F4D-1D36-33EB7B0D95CF}"/>
              </a:ext>
            </a:extLst>
          </p:cNvPr>
          <p:cNvSpPr txBox="1"/>
          <p:nvPr userDrawn="1"/>
        </p:nvSpPr>
        <p:spPr>
          <a:xfrm>
            <a:off x="8715473" y="5299080"/>
            <a:ext cx="3132351" cy="307777"/>
          </a:xfrm>
          <a:prstGeom prst="rect">
            <a:avLst/>
          </a:prstGeom>
          <a:noFill/>
        </p:spPr>
        <p:txBody>
          <a:bodyPr wrap="square" lIns="91440" tIns="45720" rIns="91440" bIns="45720" rtlCol="0" anchor="t">
            <a:spAutoFit/>
          </a:bodyPr>
          <a:lstStyle/>
          <a:p>
            <a:r>
              <a:rPr lang="en-US" sz="1400" dirty="0"/>
              <a:t>linkedin.com/company/ercot</a:t>
            </a:r>
          </a:p>
        </p:txBody>
      </p:sp>
      <p:pic>
        <p:nvPicPr>
          <p:cNvPr id="17" name="Graphic 16" descr="Instagram icon">
            <a:extLst>
              <a:ext uri="{FF2B5EF4-FFF2-40B4-BE49-F238E27FC236}">
                <a16:creationId xmlns:a16="http://schemas.microsoft.com/office/drawing/2014/main" id="{253A132C-4DFA-62F1-D25A-9C176280377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326128" y="5773360"/>
            <a:ext cx="314996" cy="314996"/>
          </a:xfrm>
          <a:prstGeom prst="rect">
            <a:avLst/>
          </a:prstGeom>
        </p:spPr>
      </p:pic>
      <p:sp>
        <p:nvSpPr>
          <p:cNvPr id="18" name="TextBox 17">
            <a:extLst>
              <a:ext uri="{FF2B5EF4-FFF2-40B4-BE49-F238E27FC236}">
                <a16:creationId xmlns:a16="http://schemas.microsoft.com/office/drawing/2014/main" id="{C36F1584-300D-A8F1-CE34-0DF564E44055}"/>
              </a:ext>
              <a:ext uri="{C183D7F6-B498-43B3-948B-1728B52AA6E4}">
                <adec:decorative xmlns:adec="http://schemas.microsoft.com/office/drawing/2017/decorative" val="0"/>
              </a:ext>
            </a:extLst>
          </p:cNvPr>
          <p:cNvSpPr txBox="1"/>
          <p:nvPr userDrawn="1"/>
        </p:nvSpPr>
        <p:spPr>
          <a:xfrm>
            <a:off x="8706121" y="5773359"/>
            <a:ext cx="3132351" cy="307777"/>
          </a:xfrm>
          <a:prstGeom prst="rect">
            <a:avLst/>
          </a:prstGeom>
          <a:noFill/>
        </p:spPr>
        <p:txBody>
          <a:bodyPr wrap="square" lIns="91440" tIns="45720" rIns="91440" bIns="45720" rtlCol="0" anchor="t">
            <a:spAutoFit/>
          </a:bodyPr>
          <a:lstStyle/>
          <a:p>
            <a:r>
              <a:rPr lang="en-US" sz="1400" dirty="0"/>
              <a:t>instagram.com/ercot_iso</a:t>
            </a:r>
          </a:p>
        </p:txBody>
      </p:sp>
      <p:sp>
        <p:nvSpPr>
          <p:cNvPr id="20" name="Footer Placeholder 3">
            <a:extLst>
              <a:ext uri="{FF2B5EF4-FFF2-40B4-BE49-F238E27FC236}">
                <a16:creationId xmlns:a16="http://schemas.microsoft.com/office/drawing/2014/main" id="{7C754C4F-B602-D803-BB7A-BEE1415CE0E5}"/>
              </a:ext>
            </a:extLst>
          </p:cNvPr>
          <p:cNvSpPr>
            <a:spLocks noGrp="1"/>
          </p:cNvSpPr>
          <p:nvPr>
            <p:ph type="ftr" sz="quarter" idx="11"/>
          </p:nvPr>
        </p:nvSpPr>
        <p:spPr>
          <a:xfrm>
            <a:off x="530869" y="6356350"/>
            <a:ext cx="5565131"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786056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0511CB1D-D7A8-8516-A8D6-FDE88BB37837}"/>
              </a:ext>
            </a:extLst>
          </p:cNvPr>
          <p:cNvSpPr>
            <a:spLocks noGrp="1"/>
          </p:cNvSpPr>
          <p:nvPr>
            <p:ph type="title"/>
          </p:nvPr>
        </p:nvSpPr>
        <p:spPr>
          <a:xfrm>
            <a:off x="530868" y="1430448"/>
            <a:ext cx="5565132" cy="1848259"/>
          </a:xfrm>
        </p:spPr>
        <p:txBody>
          <a:bodyPr anchor="ctr"/>
          <a:lstStyle>
            <a:lvl1pPr>
              <a:defRPr sz="4000"/>
            </a:lvl1pPr>
          </a:lstStyle>
          <a:p>
            <a:r>
              <a:rPr lang="en-US" dirty="0"/>
              <a:t>Click to edit Master title style</a:t>
            </a:r>
          </a:p>
        </p:txBody>
      </p:sp>
      <p:sp>
        <p:nvSpPr>
          <p:cNvPr id="26" name="Text Placeholder 22">
            <a:extLst>
              <a:ext uri="{FF2B5EF4-FFF2-40B4-BE49-F238E27FC236}">
                <a16:creationId xmlns:a16="http://schemas.microsoft.com/office/drawing/2014/main" id="{7DB85F87-C4AC-5AA2-4395-ABB6B533D5DF}"/>
              </a:ext>
            </a:extLst>
          </p:cNvPr>
          <p:cNvSpPr>
            <a:spLocks noGrp="1"/>
          </p:cNvSpPr>
          <p:nvPr>
            <p:ph type="body" sz="quarter" idx="13"/>
          </p:nvPr>
        </p:nvSpPr>
        <p:spPr>
          <a:xfrm>
            <a:off x="530868" y="3501136"/>
            <a:ext cx="5565132"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25" name="Footer Placeholder 3">
            <a:extLst>
              <a:ext uri="{FF2B5EF4-FFF2-40B4-BE49-F238E27FC236}">
                <a16:creationId xmlns:a16="http://schemas.microsoft.com/office/drawing/2014/main" id="{524951DF-39E3-E4DB-EB22-28C36CEEB99F}"/>
              </a:ext>
            </a:extLst>
          </p:cNvPr>
          <p:cNvSpPr>
            <a:spLocks noGrp="1"/>
          </p:cNvSpPr>
          <p:nvPr>
            <p:ph type="ftr" sz="quarter" idx="11"/>
          </p:nvPr>
        </p:nvSpPr>
        <p:spPr>
          <a:xfrm>
            <a:off x="530869" y="6356350"/>
            <a:ext cx="8010526"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709942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ppendix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0"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5AB5A33-CD56-3912-4016-20DF30F14CCA}"/>
              </a:ext>
            </a:extLst>
          </p:cNvPr>
          <p:cNvSpPr>
            <a:spLocks noGrp="1"/>
          </p:cNvSpPr>
          <p:nvPr>
            <p:ph type="title"/>
          </p:nvPr>
        </p:nvSpPr>
        <p:spPr>
          <a:xfrm>
            <a:off x="530869" y="1430448"/>
            <a:ext cx="4064224" cy="1848259"/>
          </a:xfrm>
        </p:spPr>
        <p:txBody>
          <a:bodyPr anchor="ctr"/>
          <a:lstStyle>
            <a:lvl1pPr>
              <a:defRPr sz="4000"/>
            </a:lvl1pPr>
          </a:lstStyle>
          <a:p>
            <a:r>
              <a:rPr lang="en-US" dirty="0"/>
              <a:t>Click to edit Master title style</a:t>
            </a:r>
          </a:p>
        </p:txBody>
      </p:sp>
      <p:sp>
        <p:nvSpPr>
          <p:cNvPr id="23" name="Text Placeholder 22">
            <a:extLst>
              <a:ext uri="{FF2B5EF4-FFF2-40B4-BE49-F238E27FC236}">
                <a16:creationId xmlns:a16="http://schemas.microsoft.com/office/drawing/2014/main" id="{113BE72E-F22F-EA59-A56F-ACBBDAEAF810}"/>
              </a:ext>
            </a:extLst>
          </p:cNvPr>
          <p:cNvSpPr>
            <a:spLocks noGrp="1"/>
          </p:cNvSpPr>
          <p:nvPr>
            <p:ph type="body" sz="quarter" idx="13"/>
          </p:nvPr>
        </p:nvSpPr>
        <p:spPr>
          <a:xfrm>
            <a:off x="530869" y="3501136"/>
            <a:ext cx="4078434"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7" name="Text Placeholder 6">
            <a:extLst>
              <a:ext uri="{FF2B5EF4-FFF2-40B4-BE49-F238E27FC236}">
                <a16:creationId xmlns:a16="http://schemas.microsoft.com/office/drawing/2014/main" id="{6A05AE35-B341-C586-A0DD-9B916DA1D819}"/>
              </a:ext>
            </a:extLst>
          </p:cNvPr>
          <p:cNvSpPr>
            <a:spLocks noGrp="1"/>
          </p:cNvSpPr>
          <p:nvPr>
            <p:ph type="body" sz="quarter" idx="14"/>
          </p:nvPr>
        </p:nvSpPr>
        <p:spPr>
          <a:xfrm>
            <a:off x="5076825" y="1371600"/>
            <a:ext cx="6581775"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a:xfrm>
            <a:off x="530869" y="6356350"/>
            <a:ext cx="8010526"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grpSp>
        <p:nvGrpSpPr>
          <p:cNvPr id="8" name="Group 7" descr="Confidential document label">
            <a:extLst>
              <a:ext uri="{FF2B5EF4-FFF2-40B4-BE49-F238E27FC236}">
                <a16:creationId xmlns:a16="http://schemas.microsoft.com/office/drawing/2014/main" id="{CDD9FF63-9408-EDE4-8E4D-207871A99374}"/>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0E25432-F52F-28E3-5AF1-36B3BEC45282}"/>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89B3A409-F400-7551-A8C4-6293E631585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pic>
        <p:nvPicPr>
          <p:cNvPr id="12" name="Picture 11">
            <a:extLst>
              <a:ext uri="{FF2B5EF4-FFF2-40B4-BE49-F238E27FC236}">
                <a16:creationId xmlns:a16="http://schemas.microsoft.com/office/drawing/2014/main" id="{B39F8A6E-E1C0-326B-F887-C4E3A40436E3}"/>
              </a:ext>
            </a:extLst>
          </p:cNvPr>
          <p:cNvPicPr>
            <a:picLocks noChangeAspect="1"/>
          </p:cNvPicPr>
          <p:nvPr userDrawn="1"/>
        </p:nvPicPr>
        <p:blipFill>
          <a:blip r:embed="rId2" cstate="print">
            <a:duotone>
              <a:prstClr val="black"/>
              <a:schemeClr val="accent1">
                <a:tint val="45000"/>
                <a:satMod val="400000"/>
              </a:schemeClr>
            </a:duotone>
            <a:extLst>
              <a:ext uri="{BEBA8EAE-BF5A-486C-A8C5-ECC9F3942E4B}">
                <a14:imgProps xmlns:a14="http://schemas.microsoft.com/office/drawing/2010/main">
                  <a14:imgLayer r:embed="rId3">
                    <a14:imgEffect>
                      <a14:colorTemperature colorTemp="6477"/>
                    </a14:imgEffect>
                  </a14:imgLayer>
                </a14:imgProps>
              </a:ext>
              <a:ext uri="{28A0092B-C50C-407E-A947-70E740481C1C}">
                <a14:useLocalDpi xmlns:a14="http://schemas.microsoft.com/office/drawing/2010/main" val="0"/>
              </a:ext>
            </a:extLst>
          </a:blip>
          <a:srcRect/>
          <a:stretch>
            <a:fillRect/>
          </a:stretch>
        </p:blipFill>
        <p:spPr bwMode="auto">
          <a:xfrm>
            <a:off x="-12037" y="46409"/>
            <a:ext cx="986591" cy="416245"/>
          </a:xfrm>
          <a:prstGeom prst="rect">
            <a:avLst/>
          </a:prstGeom>
          <a:noFill/>
          <a:ln>
            <a:noFill/>
          </a:ln>
        </p:spPr>
      </p:pic>
    </p:spTree>
    <p:extLst>
      <p:ext uri="{BB962C8B-B14F-4D97-AF65-F5344CB8AC3E}">
        <p14:creationId xmlns:p14="http://schemas.microsoft.com/office/powerpoint/2010/main" val="19646740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32786" y="402708"/>
            <a:ext cx="11277600" cy="518318"/>
          </a:xfrm>
          <a:prstGeom prst="rect">
            <a:avLst/>
          </a:prstGeom>
        </p:spPr>
        <p:txBody>
          <a:bodyPr/>
          <a:lstStyle>
            <a:lvl1pPr algn="l">
              <a:defRPr sz="2800" b="1">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406400" y="990601"/>
            <a:ext cx="11379200" cy="5052221"/>
          </a:xfrm>
          <a:prstGeom prst="rect">
            <a:avLst/>
          </a:prstGeom>
        </p:spPr>
        <p:txBody>
          <a:bodyPr/>
          <a:lstStyle>
            <a:lvl1pPr>
              <a:defRPr sz="2600">
                <a:solidFill>
                  <a:schemeClr val="tx2"/>
                </a:solidFill>
              </a:defRPr>
            </a:lvl1pPr>
            <a:lvl2pPr>
              <a:defRPr sz="2400">
                <a:solidFill>
                  <a:schemeClr val="tx2"/>
                </a:solidFill>
              </a:defRPr>
            </a:lvl2pPr>
            <a:lvl3pPr>
              <a:defRPr sz="2200">
                <a:solidFill>
                  <a:schemeClr val="tx2"/>
                </a:solidFill>
              </a:defRPr>
            </a:lvl3pPr>
            <a:lvl4pPr>
              <a:defRPr sz="2100">
                <a:solidFill>
                  <a:schemeClr val="tx2"/>
                </a:solidFill>
              </a:defRPr>
            </a:lvl4pPr>
            <a:lvl5pPr>
              <a:defRPr sz="20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p:cNvSpPr>
            <a:spLocks noGrp="1"/>
          </p:cNvSpPr>
          <p:nvPr>
            <p:ph type="ftr" sz="quarter" idx="11"/>
          </p:nvPr>
        </p:nvSpPr>
        <p:spPr>
          <a:xfrm>
            <a:off x="3657600" y="6553200"/>
            <a:ext cx="5384800" cy="228600"/>
          </a:xfrm>
        </p:spPr>
        <p:txBody>
          <a:bodyPr/>
          <a:lstStyle/>
          <a:p>
            <a:endParaRPr lang="en-US" dirty="0"/>
          </a:p>
        </p:txBody>
      </p:sp>
      <p:sp>
        <p:nvSpPr>
          <p:cNvPr id="10" name="Slide Number Placeholder 5"/>
          <p:cNvSpPr>
            <a:spLocks noGrp="1"/>
          </p:cNvSpPr>
          <p:nvPr>
            <p:ph type="sldNum" sz="quarter" idx="4"/>
          </p:nvPr>
        </p:nvSpPr>
        <p:spPr>
          <a:xfrm>
            <a:off x="11379200" y="6561138"/>
            <a:ext cx="711200" cy="220662"/>
          </a:xfrm>
          <a:prstGeom prst="rect">
            <a:avLst/>
          </a:prstGeom>
        </p:spPr>
        <p:txBody>
          <a:bodyPr vert="horz" lIns="91440" tIns="45720" rIns="91440" bIns="45720" rtlCol="0" anchor="ctr"/>
          <a:lstStyle>
            <a:lvl1pPr algn="ctr">
              <a:defRPr sz="1200">
                <a:solidFill>
                  <a:schemeClr val="tx1">
                    <a:tint val="75000"/>
                  </a:schemeClr>
                </a:solidFill>
              </a:defRPr>
            </a:lvl1pPr>
          </a:lstStyle>
          <a:p>
            <a:fld id="{1D93BD3E-1E9A-4970-A6F7-E7AC52762E0C}" type="slidenum">
              <a:rPr lang="en-US" smtClean="0"/>
              <a:pPr/>
              <a:t>‹#›</a:t>
            </a:fld>
            <a:endParaRPr lang="en-US" dirty="0"/>
          </a:p>
        </p:txBody>
      </p:sp>
    </p:spTree>
    <p:extLst>
      <p:ext uri="{BB962C8B-B14F-4D97-AF65-F5344CB8AC3E}">
        <p14:creationId xmlns:p14="http://schemas.microsoft.com/office/powerpoint/2010/main" val="2512031359"/>
      </p:ext>
    </p:extLst>
  </p:cSld>
  <p:clrMapOvr>
    <a:masterClrMapping/>
  </p:clrMapOvr>
</p:sldLayout>
</file>

<file path=ppt/slideMasters/_rels/slideMaster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sv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microsoft.com/office/2007/relationships/hdphoto" Target="../media/hdphoto1.wdp"/><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image" Target="../media/image3.png"/><Relationship Id="rId2" Type="http://schemas.openxmlformats.org/officeDocument/2006/relationships/slideLayout" Target="../slideLayouts/slideLayout5.xml"/><Relationship Id="rId16" Type="http://schemas.openxmlformats.org/officeDocument/2006/relationships/theme" Target="../theme/theme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A1678F26-9E3A-1EC0-39CE-8DC562CAF93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l="59827" t="14818" r="10238" b="43257"/>
          <a:stretch>
            <a:fillRect/>
          </a:stretch>
        </p:blipFill>
        <p:spPr>
          <a:xfrm>
            <a:off x="-1" y="-1"/>
            <a:ext cx="12192001" cy="5732047"/>
          </a:xfrm>
          <a:prstGeom prst="rect">
            <a:avLst/>
          </a:prstGeom>
        </p:spPr>
      </p:pic>
      <p:sp>
        <p:nvSpPr>
          <p:cNvPr id="2" name="Rectangle 1">
            <a:extLst>
              <a:ext uri="{FF2B5EF4-FFF2-40B4-BE49-F238E27FC236}">
                <a16:creationId xmlns:a16="http://schemas.microsoft.com/office/drawing/2014/main" id="{F83DA6C0-622C-56B9-A11A-C7B46D6B1872}"/>
              </a:ext>
              <a:ext uri="{C183D7F6-B498-43B3-948B-1728B52AA6E4}">
                <adec:decorative xmlns:adec="http://schemas.microsoft.com/office/drawing/2017/decorative" val="1"/>
              </a:ext>
            </a:extLst>
          </p:cNvPr>
          <p:cNvSpPr>
            <a:spLocks/>
          </p:cNvSpPr>
          <p:nvPr userDrawn="1"/>
        </p:nvSpPr>
        <p:spPr>
          <a:xfrm>
            <a:off x="-1" y="0"/>
            <a:ext cx="6096001"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Graphic 12" descr="ERCOT logo white on background">
            <a:extLst>
              <a:ext uri="{FF2B5EF4-FFF2-40B4-BE49-F238E27FC236}">
                <a16:creationId xmlns:a16="http://schemas.microsoft.com/office/drawing/2014/main" id="{24916EE6-D8BD-2246-322B-E4425F0F9A21}"/>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18" name="TextBox 17">
            <a:extLst>
              <a:ext uri="{FF2B5EF4-FFF2-40B4-BE49-F238E27FC236}">
                <a16:creationId xmlns:a16="http://schemas.microsoft.com/office/drawing/2014/main" id="{EDC1132D-9952-07F0-B506-0AC57F014644}"/>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dirty="0">
                <a:solidFill>
                  <a:schemeClr val="bg1"/>
                </a:solidFill>
              </a:rPr>
              <a:t>CONFIDENTIAL</a:t>
            </a:r>
          </a:p>
        </p:txBody>
      </p:sp>
      <p:grpSp>
        <p:nvGrpSpPr>
          <p:cNvPr id="19" name="Group 18">
            <a:extLst>
              <a:ext uri="{FF2B5EF4-FFF2-40B4-BE49-F238E27FC236}">
                <a16:creationId xmlns:a16="http://schemas.microsoft.com/office/drawing/2014/main" id="{DFE356D3-1829-BA32-62D3-D6BBF887FF81}"/>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20" name="Rectangle 19">
              <a:extLst>
                <a:ext uri="{FF2B5EF4-FFF2-40B4-BE49-F238E27FC236}">
                  <a16:creationId xmlns:a16="http://schemas.microsoft.com/office/drawing/2014/main" id="{769F1A3B-7D9E-6E0C-224F-7FFACD1B9397}"/>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432CD704-9BA3-CCE0-2685-8FBAA5974224}"/>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pic>
        <p:nvPicPr>
          <p:cNvPr id="10" name="Picture 9">
            <a:extLst>
              <a:ext uri="{FF2B5EF4-FFF2-40B4-BE49-F238E27FC236}">
                <a16:creationId xmlns:a16="http://schemas.microsoft.com/office/drawing/2014/main" id="{805CC787-AE4A-89C7-97A1-15C423831821}"/>
              </a:ext>
            </a:extLst>
          </p:cNvPr>
          <p:cNvPicPr>
            <a:picLocks noChangeAspect="1"/>
          </p:cNvPicPr>
          <p:nvPr userDrawn="1"/>
        </p:nvPicPr>
        <p:blipFill>
          <a:blip r:embed="rId7" cstate="print">
            <a:duotone>
              <a:prstClr val="black"/>
              <a:schemeClr val="accent1">
                <a:tint val="45000"/>
                <a:satMod val="400000"/>
              </a:schemeClr>
            </a:duotone>
            <a:extLst>
              <a:ext uri="{BEBA8EAE-BF5A-486C-A8C5-ECC9F3942E4B}">
                <a14:imgProps xmlns:a14="http://schemas.microsoft.com/office/drawing/2010/main">
                  <a14:imgLayer r:embed="rId8">
                    <a14:imgEffect>
                      <a14:colorTemperature colorTemp="6477"/>
                    </a14:imgEffect>
                  </a14:imgLayer>
                </a14:imgProps>
              </a:ext>
              <a:ext uri="{28A0092B-C50C-407E-A947-70E740481C1C}">
                <a14:useLocalDpi xmlns:a14="http://schemas.microsoft.com/office/drawing/2010/main" val="0"/>
              </a:ext>
            </a:extLst>
          </a:blip>
          <a:srcRect/>
          <a:stretch>
            <a:fillRect/>
          </a:stretch>
        </p:blipFill>
        <p:spPr bwMode="auto">
          <a:xfrm>
            <a:off x="-12037" y="46409"/>
            <a:ext cx="986591" cy="416245"/>
          </a:xfrm>
          <a:prstGeom prst="rect">
            <a:avLst/>
          </a:prstGeom>
          <a:noFill/>
          <a:ln>
            <a:noFill/>
          </a:ln>
        </p:spPr>
      </p:pic>
    </p:spTree>
    <p:extLst>
      <p:ext uri="{BB962C8B-B14F-4D97-AF65-F5344CB8AC3E}">
        <p14:creationId xmlns:p14="http://schemas.microsoft.com/office/powerpoint/2010/main" val="3338138243"/>
      </p:ext>
    </p:extLst>
  </p:cSld>
  <p:clrMap bg1="lt1" tx1="dk1" bg2="lt2" tx2="dk2" accent1="accent1" accent2="accent2" accent3="accent3" accent4="accent4" accent5="accent5" accent6="accent6" hlink="hlink" folHlink="folHlink"/>
  <p:sldLayoutIdLst>
    <p:sldLayoutId id="2147483678" r:id="rId1"/>
    <p:sldLayoutId id="2147483684" r:id="rId2"/>
    <p:sldLayoutId id="2147483686"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23ED7C-25D4-4004-0ADC-2942F5EF2DDF}"/>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117534D-C175-91CE-AB0E-8AF761299486}"/>
              </a:ext>
            </a:extLst>
          </p:cNvPr>
          <p:cNvSpPr>
            <a:spLocks noGrp="1"/>
          </p:cNvSpPr>
          <p:nvPr>
            <p:ph type="body" idx="1"/>
          </p:nvPr>
        </p:nvSpPr>
        <p:spPr>
          <a:xfrm>
            <a:off x="533400" y="1706252"/>
            <a:ext cx="11125201" cy="4470711"/>
          </a:xfrm>
          <a:prstGeom prst="rect">
            <a:avLst/>
          </a:prstGeom>
        </p:spPr>
        <p:txBody>
          <a:bodyPr vert="horz" wrap="square"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C8CF572-2776-A000-A27C-E69A8CD2DB0E}"/>
              </a:ext>
            </a:extLst>
          </p:cNvPr>
          <p:cNvSpPr>
            <a:spLocks noGrp="1"/>
          </p:cNvSpPr>
          <p:nvPr>
            <p:ph type="dt" sz="half" idx="2"/>
          </p:nvPr>
        </p:nvSpPr>
        <p:spPr>
          <a:xfrm>
            <a:off x="8716884" y="6356350"/>
            <a:ext cx="2773273" cy="365125"/>
          </a:xfrm>
          <a:prstGeom prst="rect">
            <a:avLst/>
          </a:prstGeom>
        </p:spPr>
        <p:txBody>
          <a:bodyPr vert="horz" lIns="0" tIns="0" rIns="0" bIns="0" rtlCol="0" anchor="ctr"/>
          <a:lstStyle>
            <a:lvl1pPr algn="ctr">
              <a:defRPr sz="1200">
                <a:solidFill>
                  <a:srgbClr val="5B6770"/>
                </a:solidFill>
              </a:defRPr>
            </a:lvl1pPr>
          </a:lstStyle>
          <a:p>
            <a:endParaRPr lang="en-US" dirty="0"/>
          </a:p>
        </p:txBody>
      </p:sp>
      <p:sp>
        <p:nvSpPr>
          <p:cNvPr id="5" name="Footer Placeholder 4">
            <a:extLst>
              <a:ext uri="{FF2B5EF4-FFF2-40B4-BE49-F238E27FC236}">
                <a16:creationId xmlns:a16="http://schemas.microsoft.com/office/drawing/2014/main" id="{1C71D105-0AFC-E989-21E7-4A7577224539}"/>
              </a:ext>
            </a:extLst>
          </p:cNvPr>
          <p:cNvSpPr>
            <a:spLocks noGrp="1"/>
          </p:cNvSpPr>
          <p:nvPr>
            <p:ph type="ftr" sz="quarter" idx="3"/>
          </p:nvPr>
        </p:nvSpPr>
        <p:spPr>
          <a:xfrm>
            <a:off x="533400" y="6356350"/>
            <a:ext cx="8010526" cy="365125"/>
          </a:xfrm>
          <a:prstGeom prst="rect">
            <a:avLst/>
          </a:prstGeom>
          <a:solidFill>
            <a:schemeClr val="bg1"/>
          </a:solidFill>
        </p:spPr>
        <p:txBody>
          <a:bodyPr vert="horz" lIns="0" tIns="0" rIns="0" bIns="0" rtlCol="0" anchor="ctr"/>
          <a:lstStyle>
            <a:lvl1pPr algn="l">
              <a:defRPr sz="1200">
                <a:solidFill>
                  <a:srgbClr val="5B6770"/>
                </a:solidFill>
              </a:defRPr>
            </a:lvl1pPr>
          </a:lstStyle>
          <a:p>
            <a:endParaRPr lang="en-US" dirty="0"/>
          </a:p>
        </p:txBody>
      </p:sp>
      <p:sp>
        <p:nvSpPr>
          <p:cNvPr id="6" name="Slide Number Placeholder 5">
            <a:extLst>
              <a:ext uri="{FF2B5EF4-FFF2-40B4-BE49-F238E27FC236}">
                <a16:creationId xmlns:a16="http://schemas.microsoft.com/office/drawing/2014/main" id="{AD294E2B-7999-A86B-70B0-0CA8AF3AB003}"/>
              </a:ext>
            </a:extLst>
          </p:cNvPr>
          <p:cNvSpPr>
            <a:spLocks noGrp="1"/>
          </p:cNvSpPr>
          <p:nvPr>
            <p:ph type="sldNum" sz="quarter" idx="4"/>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lvl1pPr algn="ctr">
              <a:defRPr sz="1200" b="1">
                <a:solidFill>
                  <a:schemeClr val="accent1"/>
                </a:solidFill>
              </a:defRPr>
            </a:lvl1pPr>
          </a:lstStyle>
          <a:p>
            <a:fld id="{BCDE79FB-97BA-492B-8D57-F1373F9ADA95}" type="slidenum">
              <a:rPr lang="en-US" smtClean="0"/>
              <a:pPr/>
              <a:t>‹#›</a:t>
            </a:fld>
            <a:endParaRPr lang="en-US" dirty="0"/>
          </a:p>
        </p:txBody>
      </p:sp>
      <p:grpSp>
        <p:nvGrpSpPr>
          <p:cNvPr id="7" name="Group 6" descr="Confidential document label">
            <a:extLst>
              <a:ext uri="{FF2B5EF4-FFF2-40B4-BE49-F238E27FC236}">
                <a16:creationId xmlns:a16="http://schemas.microsoft.com/office/drawing/2014/main" id="{7CE24704-51D7-2CB8-A1DB-A39B7EEEA928}"/>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22AAAB4-B1A4-DCFD-AF60-75F135DD9F6D}"/>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2209C7F2-C29B-60A9-D309-0B97779BE9DF}"/>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pic>
        <p:nvPicPr>
          <p:cNvPr id="12" name="Picture 11">
            <a:extLst>
              <a:ext uri="{FF2B5EF4-FFF2-40B4-BE49-F238E27FC236}">
                <a16:creationId xmlns:a16="http://schemas.microsoft.com/office/drawing/2014/main" id="{74EEA856-376A-0B47-9335-2DA5BA320951}"/>
              </a:ext>
            </a:extLst>
          </p:cNvPr>
          <p:cNvPicPr>
            <a:picLocks noChangeAspect="1"/>
          </p:cNvPicPr>
          <p:nvPr userDrawn="1"/>
        </p:nvPicPr>
        <p:blipFill>
          <a:blip r:embed="rId17" cstate="print">
            <a:duotone>
              <a:prstClr val="black"/>
              <a:schemeClr val="accent1">
                <a:tint val="45000"/>
                <a:satMod val="400000"/>
              </a:schemeClr>
            </a:duotone>
            <a:extLst>
              <a:ext uri="{BEBA8EAE-BF5A-486C-A8C5-ECC9F3942E4B}">
                <a14:imgProps xmlns:a14="http://schemas.microsoft.com/office/drawing/2010/main">
                  <a14:imgLayer r:embed="rId18">
                    <a14:imgEffect>
                      <a14:colorTemperature colorTemp="6477"/>
                    </a14:imgEffect>
                  </a14:imgLayer>
                </a14:imgProps>
              </a:ext>
              <a:ext uri="{28A0092B-C50C-407E-A947-70E740481C1C}">
                <a14:useLocalDpi xmlns:a14="http://schemas.microsoft.com/office/drawing/2010/main" val="0"/>
              </a:ext>
            </a:extLst>
          </a:blip>
          <a:srcRect/>
          <a:stretch>
            <a:fillRect/>
          </a:stretch>
        </p:blipFill>
        <p:spPr bwMode="auto">
          <a:xfrm>
            <a:off x="-12037" y="46409"/>
            <a:ext cx="986591" cy="416245"/>
          </a:xfrm>
          <a:prstGeom prst="rect">
            <a:avLst/>
          </a:prstGeom>
          <a:noFill/>
          <a:ln>
            <a:noFill/>
          </a:ln>
        </p:spPr>
      </p:pic>
    </p:spTree>
    <p:extLst>
      <p:ext uri="{BB962C8B-B14F-4D97-AF65-F5344CB8AC3E}">
        <p14:creationId xmlns:p14="http://schemas.microsoft.com/office/powerpoint/2010/main" val="3499037964"/>
      </p:ext>
    </p:extLst>
  </p:cSld>
  <p:clrMap bg1="lt1" tx1="dk1" bg2="lt2" tx2="dk2" accent1="accent1" accent2="accent2" accent3="accent3" accent4="accent4" accent5="accent5" accent6="accent6" hlink="hlink" folHlink="folHlink"/>
  <p:sldLayoutIdLst>
    <p:sldLayoutId id="2147483661" r:id="rId1"/>
    <p:sldLayoutId id="2147483681" r:id="rId2"/>
    <p:sldLayoutId id="2147483682" r:id="rId3"/>
    <p:sldLayoutId id="2147483683" r:id="rId4"/>
    <p:sldLayoutId id="2147483671" r:id="rId5"/>
    <p:sldLayoutId id="2147483673" r:id="rId6"/>
    <p:sldLayoutId id="2147483672" r:id="rId7"/>
    <p:sldLayoutId id="2147483664" r:id="rId8"/>
    <p:sldLayoutId id="2147483668" r:id="rId9"/>
    <p:sldLayoutId id="2147483669" r:id="rId10"/>
    <p:sldLayoutId id="2147483666" r:id="rId11"/>
    <p:sldLayoutId id="2147483675" r:id="rId12"/>
    <p:sldLayoutId id="2147483679" r:id="rId13"/>
    <p:sldLayoutId id="2147483676" r:id="rId14"/>
    <p:sldLayoutId id="2147483685" r:id="rId15"/>
  </p:sldLayoutIdLst>
  <p:hf hdr="0" ftr="0" dt="0"/>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344">
          <p15:clr>
            <a:srgbClr val="F26B43"/>
          </p15:clr>
        </p15:guide>
        <p15:guide id="3" pos="312" userDrawn="1">
          <p15:clr>
            <a:srgbClr val="F26B43"/>
          </p15:clr>
        </p15:guide>
        <p15:guide id="5" pos="3840"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12.jfif"/><Relationship Id="rId5" Type="http://schemas.openxmlformats.org/officeDocument/2006/relationships/image" Target="../media/image11.png"/><Relationship Id="rId4" Type="http://schemas.openxmlformats.org/officeDocument/2006/relationships/image" Target="../media/image10.jfif"/></Relationships>
</file>

<file path=ppt/slides/_rels/slide4.xml.rels><?xml version="1.0" encoding="UTF-8" standalone="yes"?>
<Relationships xmlns="http://schemas.openxmlformats.org/package/2006/relationships"><Relationship Id="rId3" Type="http://schemas.openxmlformats.org/officeDocument/2006/relationships/hyperlink" Target="https://interchange.puc.texas.gov/search/documents/?controlNumber=54248&amp;itemNumber=3"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ftp.puc.texas.gov/public/puct-info/agency/rulesnlaws/subrules/electric/25.503/25.503.pdf"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hyperlink" Target="https://interchange.puc.texas.gov/Documents/54248_20_1670236.PDF" TargetMode="External"/><Relationship Id="rId4" Type="http://schemas.openxmlformats.org/officeDocument/2006/relationships/hyperlink" Target="https://interchange.puc.texas.gov/Documents/54248_4_1262045.PDF" TargetMode="Externa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ftp.puc.texas.gov/public/puct-info/agency/rulesnlaws/statutes/pura25.pdf"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9.xml"/><Relationship Id="rId1" Type="http://schemas.openxmlformats.org/officeDocument/2006/relationships/slideLayout" Target="../slideLayouts/slideLayout1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hyperlink" Target="https://interchange.puc.texas.gov/Documents/54248_19_1665994.PDF"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3.xml"/><Relationship Id="rId1" Type="http://schemas.openxmlformats.org/officeDocument/2006/relationships/slideLayout" Target="../slideLayouts/slideLayout1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5.xml"/><Relationship Id="rId1" Type="http://schemas.openxmlformats.org/officeDocument/2006/relationships/slideLayout" Target="../slideLayouts/slideLayout1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7.xml"/><Relationship Id="rId1" Type="http://schemas.openxmlformats.org/officeDocument/2006/relationships/slideLayout" Target="../slideLayouts/slideLayout1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8.xml.rels><?xml version="1.0" encoding="UTF-8" standalone="yes"?>
<Relationships xmlns="http://schemas.openxmlformats.org/package/2006/relationships"><Relationship Id="rId3" Type="http://schemas.openxmlformats.org/officeDocument/2006/relationships/hyperlink" Target="https://www.ercot.com/about/reliability-monitor" TargetMode="External"/><Relationship Id="rId2" Type="http://schemas.openxmlformats.org/officeDocument/2006/relationships/hyperlink" Target="http://www.ercot.com/about/reliability-monitor" TargetMode="External"/><Relationship Id="rId1" Type="http://schemas.openxmlformats.org/officeDocument/2006/relationships/slideLayout" Target="../slideLayouts/slideLayout10.xml"/><Relationship Id="rId4" Type="http://schemas.openxmlformats.org/officeDocument/2006/relationships/image" Target="../media/image13.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9.xml"/><Relationship Id="rId1" Type="http://schemas.openxmlformats.org/officeDocument/2006/relationships/slideLayout" Target="../slideLayouts/slideLayout18.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4.xml.rels><?xml version="1.0" encoding="UTF-8" standalone="yes"?>
<Relationships xmlns="http://schemas.openxmlformats.org/package/2006/relationships"><Relationship Id="rId3" Type="http://schemas.openxmlformats.org/officeDocument/2006/relationships/hyperlink" Target="https://www.ercot.com/services/comm/mkt_notices/M-A041723-01"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1.xml"/><Relationship Id="rId1" Type="http://schemas.openxmlformats.org/officeDocument/2006/relationships/slideLayout" Target="../slideLayouts/slideLayout18.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2.xml"/><Relationship Id="rId1" Type="http://schemas.openxmlformats.org/officeDocument/2006/relationships/slideLayout" Target="../slideLayouts/slideLayout18.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3.xml"/><Relationship Id="rId1" Type="http://schemas.openxmlformats.org/officeDocument/2006/relationships/slideLayout" Target="../slideLayouts/slideLayout18.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AF31B-7178-C607-17D8-2A2BD0BBEF72}"/>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EA85EA1F-4178-8D22-3310-DF3899E470EF}"/>
              </a:ext>
            </a:extLst>
          </p:cNvPr>
          <p:cNvSpPr>
            <a:spLocks noGrp="1"/>
          </p:cNvSpPr>
          <p:nvPr>
            <p:ph type="ctrTitle"/>
          </p:nvPr>
        </p:nvSpPr>
        <p:spPr>
          <a:xfrm>
            <a:off x="882650" y="2563813"/>
            <a:ext cx="4881563" cy="4000500"/>
          </a:xfrm>
        </p:spPr>
        <p:txBody>
          <a:bodyPr wrap="square"/>
          <a:lstStyle/>
          <a:p>
            <a:r>
              <a:rPr sz="2800" b="1" i="0" dirty="0"/>
              <a:t>ERCOT Reliability Monitor Program</a:t>
            </a:r>
          </a:p>
          <a:p>
            <a:endParaRPr sz="2800" b="1" i="0" dirty="0"/>
          </a:p>
          <a:p>
            <a:endParaRPr sz="2800" b="1" i="0" dirty="0"/>
          </a:p>
          <a:p>
            <a:r>
              <a:rPr sz="1800" b="0" i="1" dirty="0"/>
              <a:t>Matthew Arth</a:t>
            </a:r>
          </a:p>
          <a:p>
            <a:r>
              <a:rPr sz="1800" b="0" dirty="0"/>
              <a:t>Managing Asst. General Counsel, ERM Legal</a:t>
            </a:r>
          </a:p>
          <a:p>
            <a:br>
              <a:rPr sz="1800" b="0" i="1" dirty="0"/>
            </a:br>
            <a:br>
              <a:rPr sz="1400" b="0" dirty="0"/>
            </a:br>
            <a:r>
              <a:rPr lang="en-US" sz="1400" b="0" dirty="0"/>
              <a:t>October 13, 2026</a:t>
            </a:r>
            <a:endParaRPr sz="1400" b="0" dirty="0"/>
          </a:p>
        </p:txBody>
      </p:sp>
      <p:sp>
        <p:nvSpPr>
          <p:cNvPr id="8" name="Content Placeholder 3">
            <a:extLst>
              <a:ext uri="{FF2B5EF4-FFF2-40B4-BE49-F238E27FC236}">
                <a16:creationId xmlns:a16="http://schemas.microsoft.com/office/drawing/2014/main" id="{8608776E-67D4-1CD5-EE35-37DE5A683062}"/>
              </a:ext>
            </a:extLst>
          </p:cNvPr>
          <p:cNvSpPr>
            <a:spLocks noGrp="1"/>
          </p:cNvSpPr>
          <p:nvPr>
            <p:ph sz="quarter" idx="16"/>
          </p:nvPr>
        </p:nvSpPr>
        <p:spPr>
          <a:xfrm>
            <a:off x="6427788" y="1092200"/>
            <a:ext cx="5200650" cy="2551113"/>
          </a:xfrm>
        </p:spPr>
        <p:txBody>
          <a:bodyPr wrap="square"/>
          <a:lstStyle/>
          <a:p>
            <a:r>
              <a:rPr lang="en-US" b="1" i="0" dirty="0"/>
              <a:t>Purpose</a:t>
            </a:r>
          </a:p>
          <a:p>
            <a:pPr marL="285750" indent="-285750" algn="just">
              <a:buFont typeface="Arial" panose="020B0604020202020204" pitchFamily="34" charset="0"/>
              <a:buChar char="•"/>
            </a:pPr>
            <a:r>
              <a:rPr lang="en-US" b="0" dirty="0"/>
              <a:t>To familiarize Market Participants with ERCOT Reliability Monitor (ERM) function and role in supporting enforcement activities of the Public Utility Commission of Texas’ (PUCT) Division of Compliance and Enforcement (DICE)</a:t>
            </a:r>
            <a:endParaRPr b="0" i="0" dirty="0"/>
          </a:p>
        </p:txBody>
      </p:sp>
      <p:sp>
        <p:nvSpPr>
          <p:cNvPr id="9" name="Text Placeholder 2">
            <a:extLst>
              <a:ext uri="{FF2B5EF4-FFF2-40B4-BE49-F238E27FC236}">
                <a16:creationId xmlns:a16="http://schemas.microsoft.com/office/drawing/2014/main" id="{91351E60-8707-A313-1EEB-A56D92E5467E}"/>
              </a:ext>
            </a:extLst>
          </p:cNvPr>
          <p:cNvSpPr txBox="1">
            <a:spLocks/>
          </p:cNvSpPr>
          <p:nvPr/>
        </p:nvSpPr>
        <p:spPr>
          <a:xfrm flipH="1">
            <a:off x="7026047" y="4800600"/>
            <a:ext cx="5023758" cy="1472381"/>
          </a:xfrm>
          <a:prstGeom prst="foldedCorner">
            <a:avLst>
              <a:gd name="adj" fmla="val 21194"/>
            </a:avLst>
          </a:prstGeom>
          <a:solidFill>
            <a:srgbClr val="A9E5EA">
              <a:alpha val="68000"/>
            </a:srgbClr>
          </a:solidFill>
          <a:ln w="9525" cap="rnd">
            <a:noFill/>
          </a:ln>
          <a:effectLst>
            <a:outerShdw blurRad="50800" dist="38100" dir="10800000" sx="1000" sy="1000" algn="r" rotWithShape="0">
              <a:prstClr val="black">
                <a:alpha val="46000"/>
              </a:prstClr>
            </a:outerShdw>
          </a:effectLst>
        </p:spPr>
        <p:txBody>
          <a:bodyPr vert="horz" wrap="square" lIns="274320" tIns="182880" rIns="640080" bIns="182880">
            <a:noAutofit/>
          </a:bodyPr>
          <a:lstStyle>
            <a:lvl1pPr marL="0" indent="0" algn="l" defTabSz="914400" rtl="0" eaLnBrk="1" latinLnBrk="0" hangingPunct="1">
              <a:lnSpc>
                <a:spcPct val="90000"/>
              </a:lnSpc>
              <a:spcBef>
                <a:spcPts val="1000"/>
              </a:spcBef>
              <a:buFont typeface="Arial" panose="020B0604020202020204" pitchFamily="34" charset="0"/>
              <a:buNone/>
              <a:defRPr lang="en-US" sz="1600" b="1" kern="1200" dirty="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lang="en-US" sz="1400" kern="1200" dirty="0" smtClean="0">
                <a:solidFill>
                  <a:schemeClr val="tx1"/>
                </a:solidFill>
                <a:latin typeface="+mn-lt"/>
                <a:ea typeface="+mn-ea"/>
                <a:cs typeface="+mn-cs"/>
              </a:defRPr>
            </a:lvl2pPr>
            <a:lvl3pPr marL="548640" indent="-182880" algn="l" defTabSz="914400" rtl="0" eaLnBrk="1" latinLnBrk="0" hangingPunct="1">
              <a:lnSpc>
                <a:spcPct val="100000"/>
              </a:lnSpc>
              <a:spcBef>
                <a:spcPts val="100"/>
              </a:spcBef>
              <a:buFont typeface="Arial" panose="020B0604020202020204" pitchFamily="34" charset="0"/>
              <a:buChar char="◦"/>
              <a:defRPr lang="en-US" sz="1400" kern="1200" dirty="0">
                <a:solidFill>
                  <a:schemeClr val="tx1"/>
                </a:solidFill>
                <a:latin typeface="+mn-lt"/>
                <a:ea typeface="+mn-ea"/>
                <a:cs typeface="+mn-cs"/>
              </a:defRPr>
            </a:lvl3pPr>
            <a:lvl4pPr marL="731520" indent="-182880" algn="l" defTabSz="914400" rtl="0" eaLnBrk="1" latinLnBrk="0" hangingPunct="1">
              <a:lnSpc>
                <a:spcPct val="100000"/>
              </a:lnSpc>
              <a:spcBef>
                <a:spcPts val="300"/>
              </a:spcBef>
              <a:spcAft>
                <a:spcPts val="300"/>
              </a:spcAft>
              <a:buFont typeface="Arial" panose="020B0604020202020204" pitchFamily="34" charset="0"/>
              <a:buChar char="-"/>
              <a:defRPr lang="en-US" sz="1400" kern="1200" dirty="0" smtClean="0">
                <a:solidFill>
                  <a:schemeClr val="tx1"/>
                </a:solidFill>
                <a:latin typeface="+mn-lt"/>
                <a:ea typeface="+mn-ea"/>
                <a:cs typeface="+mn-cs"/>
              </a:defRPr>
            </a:lvl4pPr>
            <a:lvl5pPr marL="914400" indent="-182880" algn="l" defTabSz="914400" rtl="0" eaLnBrk="1" latinLnBrk="0" hangingPunct="1">
              <a:lnSpc>
                <a:spcPct val="100000"/>
              </a:lnSpc>
              <a:spcBef>
                <a:spcPts val="300"/>
              </a:spcBef>
              <a:spcAft>
                <a:spcPts val="300"/>
              </a:spcAft>
              <a:buFont typeface="Arial" panose="020B0604020202020204" pitchFamily="34" charset="0"/>
              <a:buChar char="◦"/>
              <a:defRPr lang="en-US" sz="1400" kern="1200" dirty="0">
                <a:solidFill>
                  <a:schemeClr val="tx1"/>
                </a:solidFill>
                <a:latin typeface="+mn-lt"/>
                <a:ea typeface="+mn-ea"/>
                <a:cs typeface="+mn-cs"/>
              </a:defRPr>
            </a:lvl5pPr>
            <a:lvl6pPr marL="1097280" indent="-182880" algn="l" defTabSz="914400" rtl="0" eaLnBrk="1" latinLnBrk="0" hangingPunct="1">
              <a:lnSpc>
                <a:spcPct val="100000"/>
              </a:lnSpc>
              <a:spcBef>
                <a:spcPts val="300"/>
              </a:spcBef>
              <a:spcAft>
                <a:spcPts val="300"/>
              </a:spcAft>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rgbClr val="000000"/>
                </a:solidFill>
                <a:effectLst/>
                <a:uLnTx/>
                <a:uFillTx/>
                <a:latin typeface="Arial"/>
                <a:ea typeface="+mn-ea"/>
                <a:cs typeface="+mn-cs"/>
              </a:rPr>
              <a:t>Key Takeaway:</a:t>
            </a:r>
            <a:endParaRPr lang="en-US" dirty="0">
              <a:solidFill>
                <a:srgbClr val="000000"/>
              </a:solidFill>
              <a:latin typeface="Arial"/>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srgbClr val="000000"/>
                </a:solidFill>
                <a:effectLst/>
                <a:uLnTx/>
                <a:uFillTx/>
                <a:latin typeface="Arial"/>
                <a:ea typeface="+mn-ea"/>
                <a:cs typeface="+mn-cs"/>
              </a:rPr>
              <a:t>Market Participants will </a:t>
            </a:r>
            <a:r>
              <a:rPr lang="en-US" b="0" dirty="0">
                <a:solidFill>
                  <a:srgbClr val="000000"/>
                </a:solidFill>
                <a:latin typeface="Arial"/>
              </a:rPr>
              <a:t>learn ERM’s governance framework, investigation process, and how to contact ERM</a:t>
            </a:r>
            <a:endParaRPr kumimoji="0" lang="en-US"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750517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87334AC-680A-6536-1490-7928B369492A}"/>
              </a:ext>
            </a:extLst>
          </p:cNvPr>
          <p:cNvSpPr>
            <a:spLocks noGrp="1"/>
          </p:cNvSpPr>
          <p:nvPr>
            <p:ph type="sldNum" sz="quarter" idx="12"/>
          </p:nvPr>
        </p:nvSpPr>
        <p:spPr/>
        <p:txBody>
          <a:bodyPr/>
          <a:lstStyle/>
          <a:p>
            <a:fld id="{BCDE79FB-97BA-492B-8D57-F1373F9ADA95}" type="slidenum">
              <a:rPr lang="en-US" smtClean="0"/>
              <a:t>2</a:t>
            </a:fld>
            <a:endParaRPr lang="en-US" dirty="0"/>
          </a:p>
        </p:txBody>
      </p:sp>
      <p:graphicFrame>
        <p:nvGraphicFramePr>
          <p:cNvPr id="9" name="Diagram 8">
            <a:extLst>
              <a:ext uri="{FF2B5EF4-FFF2-40B4-BE49-F238E27FC236}">
                <a16:creationId xmlns:a16="http://schemas.microsoft.com/office/drawing/2014/main" id="{3E7E56D5-5788-0E4C-1426-3482C0AA84E9}"/>
              </a:ext>
            </a:extLst>
          </p:cNvPr>
          <p:cNvGraphicFramePr/>
          <p:nvPr>
            <p:extLst>
              <p:ext uri="{D42A27DB-BD31-4B8C-83A1-F6EECF244321}">
                <p14:modId xmlns:p14="http://schemas.microsoft.com/office/powerpoint/2010/main" val="1378342256"/>
              </p:ext>
            </p:extLst>
          </p:nvPr>
        </p:nvGraphicFramePr>
        <p:xfrm>
          <a:off x="1395004" y="2004391"/>
          <a:ext cx="8630266"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1">
            <a:extLst>
              <a:ext uri="{FF2B5EF4-FFF2-40B4-BE49-F238E27FC236}">
                <a16:creationId xmlns:a16="http://schemas.microsoft.com/office/drawing/2014/main" id="{21B3145B-2E5C-074F-C8CE-5D224AD50776}"/>
              </a:ext>
            </a:extLst>
          </p:cNvPr>
          <p:cNvSpPr>
            <a:spLocks noGrp="1"/>
          </p:cNvSpPr>
          <p:nvPr>
            <p:ph type="title"/>
          </p:nvPr>
        </p:nvSpPr>
        <p:spPr>
          <a:xfrm>
            <a:off x="1484381" y="156541"/>
            <a:ext cx="5565775" cy="1847850"/>
          </a:xfrm>
        </p:spPr>
        <p:txBody>
          <a:bodyPr/>
          <a:lstStyle/>
          <a:p>
            <a:r>
              <a:rPr lang="en-US" dirty="0">
                <a:solidFill>
                  <a:schemeClr val="accent1"/>
                </a:solidFill>
              </a:rPr>
              <a:t>Agenda</a:t>
            </a:r>
            <a:endParaRPr lang="en-US" b="1" dirty="0">
              <a:solidFill>
                <a:schemeClr val="accent1"/>
              </a:solidFill>
            </a:endParaRPr>
          </a:p>
        </p:txBody>
      </p:sp>
    </p:spTree>
    <p:extLst>
      <p:ext uri="{BB962C8B-B14F-4D97-AF65-F5344CB8AC3E}">
        <p14:creationId xmlns:p14="http://schemas.microsoft.com/office/powerpoint/2010/main" val="2254304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21C90-D2B8-8850-E074-E125DF5FD036}"/>
              </a:ext>
            </a:extLst>
          </p:cNvPr>
          <p:cNvSpPr>
            <a:spLocks noGrp="1"/>
          </p:cNvSpPr>
          <p:nvPr>
            <p:ph type="title"/>
          </p:nvPr>
        </p:nvSpPr>
        <p:spPr/>
        <p:txBody>
          <a:bodyPr/>
          <a:lstStyle/>
          <a:p>
            <a:r>
              <a:rPr lang="en-US" dirty="0"/>
              <a:t>Enforcement Landscape in Texas</a:t>
            </a:r>
          </a:p>
        </p:txBody>
      </p:sp>
      <p:sp>
        <p:nvSpPr>
          <p:cNvPr id="4" name="Text Placeholder 3">
            <a:extLst>
              <a:ext uri="{FF2B5EF4-FFF2-40B4-BE49-F238E27FC236}">
                <a16:creationId xmlns:a16="http://schemas.microsoft.com/office/drawing/2014/main" id="{5C3FB0A6-1C6A-F4B8-4D77-83C5E7C55AF5}"/>
              </a:ext>
            </a:extLst>
          </p:cNvPr>
          <p:cNvSpPr>
            <a:spLocks noGrp="1"/>
          </p:cNvSpPr>
          <p:nvPr>
            <p:ph type="body" sz="quarter" idx="15"/>
          </p:nvPr>
        </p:nvSpPr>
        <p:spPr>
          <a:xfrm flipH="1">
            <a:off x="495302" y="5382400"/>
            <a:ext cx="11163298" cy="973950"/>
          </a:xfrm>
        </p:spPr>
        <p:txBody>
          <a:bodyPr/>
          <a:lstStyle/>
          <a:p>
            <a:r>
              <a:rPr lang="en-US" dirty="0"/>
              <a:t>Key Takeaways: </a:t>
            </a:r>
            <a:r>
              <a:rPr lang="en-US" b="0" dirty="0"/>
              <a:t>PUCT holds enforcement authority, which is prosecuted by DICE.  ERM supports DICE to investigate state-level reliability requirements.  Potential violations that come to ERCOT’s attention must be reported to ERM.  TRE investigates federal-level NERC reliability requirements.</a:t>
            </a:r>
          </a:p>
        </p:txBody>
      </p:sp>
      <p:sp>
        <p:nvSpPr>
          <p:cNvPr id="5" name="Slide Number Placeholder 4">
            <a:extLst>
              <a:ext uri="{FF2B5EF4-FFF2-40B4-BE49-F238E27FC236}">
                <a16:creationId xmlns:a16="http://schemas.microsoft.com/office/drawing/2014/main" id="{126ABE9F-B849-525F-9DBB-12CD3BF3413A}"/>
              </a:ext>
            </a:extLst>
          </p:cNvPr>
          <p:cNvSpPr>
            <a:spLocks noGrp="1"/>
          </p:cNvSpPr>
          <p:nvPr>
            <p:ph type="sldNum" sz="quarter" idx="12"/>
          </p:nvPr>
        </p:nvSpPr>
        <p:spPr/>
        <p:txBody>
          <a:bodyPr/>
          <a:lstStyle/>
          <a:p>
            <a:fld id="{BCDE79FB-97BA-492B-8D57-F1373F9ADA95}" type="slidenum">
              <a:rPr lang="en-US" smtClean="0"/>
              <a:t>3</a:t>
            </a:fld>
            <a:endParaRPr lang="en-US" dirty="0"/>
          </a:p>
        </p:txBody>
      </p:sp>
      <p:pic>
        <p:nvPicPr>
          <p:cNvPr id="8" name="Picture 7">
            <a:extLst>
              <a:ext uri="{FF2B5EF4-FFF2-40B4-BE49-F238E27FC236}">
                <a16:creationId xmlns:a16="http://schemas.microsoft.com/office/drawing/2014/main" id="{C4CC2B01-3809-76C7-7CCC-9C27FD9313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4860" y="3213494"/>
            <a:ext cx="3998387" cy="1689319"/>
          </a:xfrm>
          <a:prstGeom prst="rect">
            <a:avLst/>
          </a:prstGeom>
        </p:spPr>
      </p:pic>
      <p:pic>
        <p:nvPicPr>
          <p:cNvPr id="12" name="Picture 11">
            <a:extLst>
              <a:ext uri="{FF2B5EF4-FFF2-40B4-BE49-F238E27FC236}">
                <a16:creationId xmlns:a16="http://schemas.microsoft.com/office/drawing/2014/main" id="{85A6A171-54E1-E8C9-30EB-2DCD091E64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8225" y="1475600"/>
            <a:ext cx="3204482" cy="3204482"/>
          </a:xfrm>
          <a:prstGeom prst="rect">
            <a:avLst/>
          </a:prstGeom>
        </p:spPr>
      </p:pic>
      <p:pic>
        <p:nvPicPr>
          <p:cNvPr id="14" name="Picture 13">
            <a:extLst>
              <a:ext uri="{FF2B5EF4-FFF2-40B4-BE49-F238E27FC236}">
                <a16:creationId xmlns:a16="http://schemas.microsoft.com/office/drawing/2014/main" id="{BBDDD6EB-6097-E71D-D4CC-FA07F2D3E6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6146" y="985600"/>
            <a:ext cx="4243607" cy="2227894"/>
          </a:xfrm>
          <a:prstGeom prst="rect">
            <a:avLst/>
          </a:prstGeom>
        </p:spPr>
      </p:pic>
      <p:pic>
        <p:nvPicPr>
          <p:cNvPr id="16" name="Picture 15">
            <a:extLst>
              <a:ext uri="{FF2B5EF4-FFF2-40B4-BE49-F238E27FC236}">
                <a16:creationId xmlns:a16="http://schemas.microsoft.com/office/drawing/2014/main" id="{08A1DA11-1D03-70DF-85AF-5EEF8A93AB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9068" y="1475600"/>
            <a:ext cx="3204482" cy="3204482"/>
          </a:xfrm>
          <a:prstGeom prst="rect">
            <a:avLst/>
          </a:prstGeom>
        </p:spPr>
      </p:pic>
    </p:spTree>
    <p:extLst>
      <p:ext uri="{BB962C8B-B14F-4D97-AF65-F5344CB8AC3E}">
        <p14:creationId xmlns:p14="http://schemas.microsoft.com/office/powerpoint/2010/main" val="3321454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lang="en-US" b="0" i="0" dirty="0"/>
              <a:t>History: Entities that Served as Reliability Monitor</a:t>
            </a:r>
            <a:endParaRPr b="0" i="0" dirty="0"/>
          </a:p>
        </p:txBody>
      </p:sp>
      <p:sp>
        <p:nvSpPr>
          <p:cNvPr id="3" name="Text Placeholder 2"/>
          <p:cNvSpPr>
            <a:spLocks noGrp="1"/>
          </p:cNvSpPr>
          <p:nvPr>
            <p:ph type="body" sz="quarter" idx="16"/>
          </p:nvPr>
        </p:nvSpPr>
        <p:spPr>
          <a:xfrm>
            <a:off x="495300" y="1676400"/>
            <a:ext cx="11187714" cy="4495800"/>
          </a:xfrm>
        </p:spPr>
        <p:txBody>
          <a:bodyPr wrap="square"/>
          <a:lstStyle/>
          <a:p>
            <a:pPr marL="285750" indent="-285750" algn="just">
              <a:buFont typeface="Arial" panose="020B0604020202020204" pitchFamily="34" charset="0"/>
              <a:buChar char="•"/>
            </a:pPr>
            <a:r>
              <a:rPr lang="en-US" sz="2400" u="sng" dirty="0"/>
              <a:t>2010 - November 16, 2020</a:t>
            </a:r>
            <a:r>
              <a:rPr lang="en-US" sz="2400" dirty="0"/>
              <a:t>: PUCT contracted with Texas Reliability Entity (TRE) to perform the Reliability Monitor service. PUCT severed its contract with TRE in November 2020.</a:t>
            </a:r>
          </a:p>
          <a:p>
            <a:pPr marL="834390" lvl="1" indent="-285750" algn="just"/>
            <a:r>
              <a:rPr lang="en-US" sz="2200" dirty="0"/>
              <a:t>TRE continues to perform </a:t>
            </a:r>
            <a:r>
              <a:rPr lang="en-US" sz="2200" i="1" dirty="0"/>
              <a:t>federal</a:t>
            </a:r>
            <a:r>
              <a:rPr lang="en-US" sz="2200" dirty="0"/>
              <a:t> reliability monitoring as the NERC regional entity</a:t>
            </a:r>
          </a:p>
          <a:p>
            <a:pPr marL="285750" indent="-285750" algn="just">
              <a:buFont typeface="Arial" panose="020B0604020202020204" pitchFamily="34" charset="0"/>
              <a:buChar char="•"/>
            </a:pPr>
            <a:endParaRPr lang="en-US" sz="2400" u="sng" dirty="0"/>
          </a:p>
          <a:p>
            <a:pPr marL="285750" indent="-285750" algn="just">
              <a:buFont typeface="Arial" panose="020B0604020202020204" pitchFamily="34" charset="0"/>
              <a:buChar char="•"/>
            </a:pPr>
            <a:r>
              <a:rPr lang="en-US" sz="2400" u="sng" dirty="0"/>
              <a:t>Between November 16, 2020 and November 2, 2022</a:t>
            </a:r>
            <a:r>
              <a:rPr lang="en-US" sz="2400" dirty="0"/>
              <a:t>: PUCT Staff performed Reliability Monitor function</a:t>
            </a:r>
          </a:p>
          <a:p>
            <a:pPr marL="285750" indent="-285750" algn="just">
              <a:buFont typeface="Arial" panose="020B0604020202020204" pitchFamily="34" charset="0"/>
              <a:buChar char="•"/>
            </a:pPr>
            <a:endParaRPr lang="en-US" sz="2400" dirty="0"/>
          </a:p>
          <a:p>
            <a:pPr marL="285750" indent="-285750" algn="just">
              <a:buFont typeface="Arial" panose="020B0604020202020204" pitchFamily="34" charset="0"/>
              <a:buChar char="•"/>
            </a:pPr>
            <a:r>
              <a:rPr lang="en-US" sz="2400" u="sng" dirty="0"/>
              <a:t>November 3, 2022</a:t>
            </a:r>
            <a:r>
              <a:rPr lang="en-US" sz="2400" dirty="0"/>
              <a:t>: PUCT issued Order in Project </a:t>
            </a:r>
            <a:r>
              <a:rPr lang="en-US" sz="2400" dirty="0">
                <a:hlinkClick r:id="rId3"/>
              </a:rPr>
              <a:t>54248</a:t>
            </a:r>
            <a:r>
              <a:rPr lang="en-US" sz="2400" dirty="0"/>
              <a:t> directing ERCOT to serve as the Reliability Monitor</a:t>
            </a:r>
          </a:p>
          <a:p>
            <a:pPr marL="285750" indent="-285750">
              <a:buFont typeface="Arial" panose="020B0604020202020204" pitchFamily="34" charset="0"/>
              <a:buChar char="•"/>
            </a:pPr>
            <a:endParaRPr lang="en-US" sz="2400" b="0" i="0" dirty="0"/>
          </a:p>
          <a:p>
            <a:pPr marL="285750" indent="-285750">
              <a:buFont typeface="Arial" panose="020B0604020202020204" pitchFamily="34" charset="0"/>
              <a:buChar char="•"/>
            </a:pPr>
            <a:endParaRPr lang="en-US" sz="2400" dirty="0"/>
          </a:p>
        </p:txBody>
      </p:sp>
      <p:sp>
        <p:nvSpPr>
          <p:cNvPr id="4" name="Slide Number Placeholder 3">
            <a:extLst>
              <a:ext uri="{FF2B5EF4-FFF2-40B4-BE49-F238E27FC236}">
                <a16:creationId xmlns:a16="http://schemas.microsoft.com/office/drawing/2014/main" id="{9A239F77-BB66-29C0-EC51-DDE471B7B6B4}"/>
              </a:ext>
            </a:extLst>
          </p:cNvPr>
          <p:cNvSpPr>
            <a:spLocks noGrp="1"/>
          </p:cNvSpPr>
          <p:nvPr>
            <p:ph type="sldNum" sz="quarter" idx="12"/>
          </p:nvPr>
        </p:nvSpPr>
        <p:spPr/>
        <p:txBody>
          <a:bodyPr/>
          <a:lstStyle/>
          <a:p>
            <a:fld id="{BCDE79FB-97BA-492B-8D57-F1373F9ADA95}" type="slidenum">
              <a:rPr lang="en-US" smtClean="0"/>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lang="en-US" b="0" dirty="0">
                <a:solidFill>
                  <a:schemeClr val="tx2">
                    <a:lumMod val="75000"/>
                  </a:schemeClr>
                </a:solidFill>
              </a:rPr>
              <a:t>ERM Governance</a:t>
            </a:r>
            <a:endParaRPr b="0" i="0" dirty="0">
              <a:solidFill>
                <a:schemeClr val="tx2">
                  <a:lumMod val="75000"/>
                </a:schemeClr>
              </a:solidFill>
            </a:endParaRPr>
          </a:p>
        </p:txBody>
      </p:sp>
      <p:sp>
        <p:nvSpPr>
          <p:cNvPr id="3" name="Text Placeholder 2"/>
          <p:cNvSpPr>
            <a:spLocks noGrp="1"/>
          </p:cNvSpPr>
          <p:nvPr>
            <p:ph type="body" sz="quarter" idx="16"/>
          </p:nvPr>
        </p:nvSpPr>
        <p:spPr/>
        <p:txBody>
          <a:bodyPr wrap="square"/>
          <a:lstStyle/>
          <a:p>
            <a:pPr marL="285750" indent="-285750" algn="just">
              <a:buFont typeface="Arial" panose="020B0604020202020204" pitchFamily="34" charset="0"/>
              <a:buChar char="•"/>
            </a:pPr>
            <a:r>
              <a:rPr lang="en-US" sz="2400" b="1" dirty="0">
                <a:hlinkClick r:id="rId3"/>
              </a:rPr>
              <a:t>16 Tex. Admin. Code § 25.503(k)</a:t>
            </a:r>
            <a:r>
              <a:rPr lang="en-US" sz="2400" b="1" dirty="0"/>
              <a:t>: </a:t>
            </a:r>
            <a:r>
              <a:rPr lang="en-US" sz="2400" dirty="0"/>
              <a:t>PUCT rule establishing responsibilities of Reliability Monitor</a:t>
            </a:r>
          </a:p>
          <a:p>
            <a:pPr marL="285750" indent="-285750" algn="just">
              <a:buFont typeface="Arial" panose="020B0604020202020204" pitchFamily="34" charset="0"/>
              <a:buChar char="•"/>
            </a:pPr>
            <a:r>
              <a:rPr lang="en-US" sz="2400" b="1" dirty="0">
                <a:hlinkClick r:id="rId4"/>
              </a:rPr>
              <a:t>Scope of Work</a:t>
            </a:r>
            <a:r>
              <a:rPr lang="en-US" sz="2400" b="1" dirty="0"/>
              <a:t>: </a:t>
            </a:r>
            <a:r>
              <a:rPr lang="en-US" sz="2400" dirty="0"/>
              <a:t>Responsibilities of ERM, including recordkeeping and reporting</a:t>
            </a:r>
            <a:endParaRPr lang="en-US" sz="2400" b="1" dirty="0"/>
          </a:p>
          <a:p>
            <a:pPr marL="285750" indent="-285750" algn="just">
              <a:buFont typeface="Arial" panose="020B0604020202020204" pitchFamily="34" charset="0"/>
              <a:buChar char="•"/>
            </a:pPr>
            <a:r>
              <a:rPr lang="en-US" sz="2400" b="1" dirty="0">
                <a:hlinkClick r:id="rId5"/>
              </a:rPr>
              <a:t>Communications Plan</a:t>
            </a:r>
            <a:r>
              <a:rPr lang="en-US" sz="2400" b="1" dirty="0"/>
              <a:t>: </a:t>
            </a:r>
            <a:r>
              <a:rPr lang="en-US" sz="2400" dirty="0"/>
              <a:t>Specifies how ERM communicates with PUCT and Entity Investigated, records access and retention, and points of contact</a:t>
            </a:r>
            <a:endParaRPr lang="en-US" sz="2400" b="1" dirty="0"/>
          </a:p>
          <a:p>
            <a:pPr marL="285750" indent="-285750" algn="just">
              <a:buFont typeface="Arial" panose="020B0604020202020204" pitchFamily="34" charset="0"/>
              <a:buChar char="•"/>
            </a:pPr>
            <a:r>
              <a:rPr lang="en-US" sz="2400" b="1" dirty="0">
                <a:hlinkClick r:id="rId5"/>
              </a:rPr>
              <a:t>Code of Conduct</a:t>
            </a:r>
            <a:r>
              <a:rPr lang="en-US" sz="2400" b="1" dirty="0"/>
              <a:t>:</a:t>
            </a:r>
            <a:r>
              <a:rPr lang="en-US" sz="2400" dirty="0"/>
              <a:t> Establishes tenets that each ERM employee agrees to be bound by, including maintaining information confidentiality and prohibiting conflicts of interest</a:t>
            </a:r>
            <a:endParaRPr sz="2400" b="1" i="0" dirty="0"/>
          </a:p>
        </p:txBody>
      </p:sp>
      <p:sp>
        <p:nvSpPr>
          <p:cNvPr id="4" name="Slide Number Placeholder 3">
            <a:extLst>
              <a:ext uri="{FF2B5EF4-FFF2-40B4-BE49-F238E27FC236}">
                <a16:creationId xmlns:a16="http://schemas.microsoft.com/office/drawing/2014/main" id="{5F5C9382-5BE1-3198-1740-98A038BE8BC7}"/>
              </a:ext>
            </a:extLst>
          </p:cNvPr>
          <p:cNvSpPr>
            <a:spLocks noGrp="1"/>
          </p:cNvSpPr>
          <p:nvPr>
            <p:ph type="sldNum" sz="quarter" idx="12"/>
          </p:nvPr>
        </p:nvSpPr>
        <p:spPr/>
        <p:txBody>
          <a:bodyPr/>
          <a:lstStyle/>
          <a:p>
            <a:fld id="{BCDE79FB-97BA-492B-8D57-F1373F9ADA95}" type="slidenum">
              <a:rPr lang="en-US" smtClean="0"/>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r>
              <a:rPr lang="en-US" b="0" i="0" dirty="0"/>
              <a:t>Role of the Reliability Monitor: 16 Texas Administrative Code </a:t>
            </a:r>
            <a:r>
              <a:rPr lang="en-US" b="0" dirty="0"/>
              <a:t>§ 25.503(k)</a:t>
            </a:r>
            <a:r>
              <a:rPr lang="en-US" b="0" i="0" dirty="0"/>
              <a:t> </a:t>
            </a:r>
            <a:endParaRPr b="0" i="0" dirty="0"/>
          </a:p>
        </p:txBody>
      </p:sp>
      <p:graphicFrame>
        <p:nvGraphicFramePr>
          <p:cNvPr id="11" name="Diagram 10">
            <a:extLst>
              <a:ext uri="{FF2B5EF4-FFF2-40B4-BE49-F238E27FC236}">
                <a16:creationId xmlns:a16="http://schemas.microsoft.com/office/drawing/2014/main" id="{0B67068C-F06F-111C-47E8-1D3B55660181}"/>
              </a:ext>
            </a:extLst>
          </p:cNvPr>
          <p:cNvGraphicFramePr/>
          <p:nvPr>
            <p:extLst>
              <p:ext uri="{D42A27DB-BD31-4B8C-83A1-F6EECF244321}">
                <p14:modId xmlns:p14="http://schemas.microsoft.com/office/powerpoint/2010/main" val="1499177473"/>
              </p:ext>
            </p:extLst>
          </p:nvPr>
        </p:nvGraphicFramePr>
        <p:xfrm>
          <a:off x="464697" y="1507352"/>
          <a:ext cx="10972800" cy="4763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26269-1AEE-4A02-6970-6B9DA5BCE8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819FE5-8839-288A-8DFE-BB7CBC5081D3}"/>
              </a:ext>
            </a:extLst>
          </p:cNvPr>
          <p:cNvSpPr>
            <a:spLocks noGrp="1"/>
          </p:cNvSpPr>
          <p:nvPr>
            <p:ph type="title"/>
          </p:nvPr>
        </p:nvSpPr>
        <p:spPr/>
        <p:txBody>
          <a:bodyPr wrap="square"/>
          <a:lstStyle/>
          <a:p>
            <a:r>
              <a:rPr lang="en-US" b="0" i="0" dirty="0">
                <a:solidFill>
                  <a:schemeClr val="tx2">
                    <a:lumMod val="75000"/>
                  </a:schemeClr>
                </a:solidFill>
              </a:rPr>
              <a:t>Key </a:t>
            </a:r>
            <a:r>
              <a:rPr b="0" i="0" dirty="0">
                <a:solidFill>
                  <a:schemeClr val="tx2">
                    <a:lumMod val="75000"/>
                  </a:schemeClr>
                </a:solidFill>
              </a:rPr>
              <a:t>Definitions</a:t>
            </a:r>
          </a:p>
        </p:txBody>
      </p:sp>
      <p:sp>
        <p:nvSpPr>
          <p:cNvPr id="3" name="Text Placeholder 2">
            <a:extLst>
              <a:ext uri="{FF2B5EF4-FFF2-40B4-BE49-F238E27FC236}">
                <a16:creationId xmlns:a16="http://schemas.microsoft.com/office/drawing/2014/main" id="{D90EBED5-23F3-67AE-0C45-9E49BDD01409}"/>
              </a:ext>
            </a:extLst>
          </p:cNvPr>
          <p:cNvSpPr>
            <a:spLocks noGrp="1"/>
          </p:cNvSpPr>
          <p:nvPr>
            <p:ph type="body" sz="quarter" idx="16"/>
          </p:nvPr>
        </p:nvSpPr>
        <p:spPr/>
        <p:txBody>
          <a:bodyPr wrap="square"/>
          <a:lstStyle/>
          <a:p>
            <a:pPr marL="285750" indent="-285750">
              <a:buFont typeface="Arial" panose="020B0604020202020204" pitchFamily="34" charset="0"/>
              <a:buChar char="•"/>
            </a:pPr>
            <a:r>
              <a:rPr lang="en-US" sz="2400" b="1" i="0" dirty="0"/>
              <a:t>Entity Investigated (EI)</a:t>
            </a:r>
            <a:r>
              <a:rPr lang="en-US" sz="2400" b="1" dirty="0"/>
              <a:t>:</a:t>
            </a:r>
            <a:r>
              <a:rPr lang="en-US" sz="2400" dirty="0"/>
              <a:t> Market Participant or ERCOT that is the subject </a:t>
            </a:r>
            <a:br>
              <a:rPr lang="en-US" sz="2400" dirty="0"/>
            </a:br>
            <a:r>
              <a:rPr lang="en-US" sz="2400" dirty="0"/>
              <a:t>of an Incident Review</a:t>
            </a:r>
          </a:p>
          <a:p>
            <a:pPr marL="285750" indent="-285750">
              <a:buFont typeface="Arial" panose="020B0604020202020204" pitchFamily="34" charset="0"/>
              <a:buChar char="•"/>
            </a:pPr>
            <a:r>
              <a:rPr sz="2400" b="1" i="0" dirty="0"/>
              <a:t>Incident Review </a:t>
            </a:r>
            <a:r>
              <a:rPr lang="en-US" sz="2400" b="1" i="0" dirty="0"/>
              <a:t>(IR): </a:t>
            </a:r>
            <a:r>
              <a:rPr sz="2400" b="0" i="0" dirty="0"/>
              <a:t>Investigation performed by </a:t>
            </a:r>
            <a:r>
              <a:rPr lang="en-US" sz="2400" b="0" i="0" dirty="0"/>
              <a:t>Reliability Monitor staff</a:t>
            </a:r>
            <a:r>
              <a:rPr sz="2400" b="0" i="0" dirty="0"/>
              <a:t> to assess compliance with a Reliability Requirement</a:t>
            </a:r>
            <a:endParaRPr lang="en-US" sz="2400" b="0" i="0" dirty="0"/>
          </a:p>
          <a:p>
            <a:pPr marL="285750" indent="-285750">
              <a:buFont typeface="Arial" panose="020B0604020202020204" pitchFamily="34" charset="0"/>
              <a:buChar char="•"/>
            </a:pPr>
            <a:r>
              <a:rPr lang="en-US" sz="2400" b="1" dirty="0"/>
              <a:t>Preliminary Assessment Report (PAR):</a:t>
            </a:r>
            <a:r>
              <a:rPr lang="en-US" sz="2400" dirty="0"/>
              <a:t> report created by ERM providing results of its investigation, legal analysis of whether a potential violation of </a:t>
            </a:r>
            <a:br>
              <a:rPr lang="en-US" sz="2400" dirty="0"/>
            </a:br>
            <a:r>
              <a:rPr lang="en-US" sz="2400" dirty="0"/>
              <a:t>a Reliability Requirement occurred, and associated evidence</a:t>
            </a:r>
          </a:p>
          <a:p>
            <a:pPr marL="285750" indent="-285750">
              <a:buFont typeface="Arial" panose="020B0604020202020204" pitchFamily="34" charset="0"/>
              <a:buChar char="•"/>
            </a:pPr>
            <a:r>
              <a:rPr lang="en-US" sz="2400" b="1" dirty="0"/>
              <a:t>Reliability Requirement:</a:t>
            </a:r>
            <a:r>
              <a:rPr lang="en-US" sz="2400" dirty="0"/>
              <a:t> Reliability-related ERCOT Protocols, OBDs, PUCT rules (i.e., Title 16, Chapter 25 of Tex. Admin. Code), and PURA</a:t>
            </a:r>
            <a:endParaRPr sz="2400" b="1" i="0" dirty="0"/>
          </a:p>
        </p:txBody>
      </p:sp>
      <p:sp>
        <p:nvSpPr>
          <p:cNvPr id="4" name="Slide Number Placeholder 3">
            <a:extLst>
              <a:ext uri="{FF2B5EF4-FFF2-40B4-BE49-F238E27FC236}">
                <a16:creationId xmlns:a16="http://schemas.microsoft.com/office/drawing/2014/main" id="{90A10963-31E1-38D4-B325-34BB07530294}"/>
              </a:ext>
            </a:extLst>
          </p:cNvPr>
          <p:cNvSpPr>
            <a:spLocks noGrp="1"/>
          </p:cNvSpPr>
          <p:nvPr>
            <p:ph type="sldNum" sz="quarter" idx="12"/>
          </p:nvPr>
        </p:nvSpPr>
        <p:spPr/>
        <p:txBody>
          <a:bodyPr/>
          <a:lstStyle/>
          <a:p>
            <a:fld id="{BCDE79FB-97BA-492B-8D57-F1373F9ADA95}" type="slidenum">
              <a:rPr lang="en-US" smtClean="0"/>
              <a:t>7</a:t>
            </a:fld>
            <a:endParaRPr lang="en-US" dirty="0"/>
          </a:p>
        </p:txBody>
      </p:sp>
    </p:spTree>
    <p:extLst>
      <p:ext uri="{BB962C8B-B14F-4D97-AF65-F5344CB8AC3E}">
        <p14:creationId xmlns:p14="http://schemas.microsoft.com/office/powerpoint/2010/main" val="2119969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CA390-ADEA-1537-523F-055F4BD1AF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234DD0-FBCC-2C53-51B5-59B48EE76326}"/>
              </a:ext>
            </a:extLst>
          </p:cNvPr>
          <p:cNvSpPr>
            <a:spLocks noGrp="1"/>
          </p:cNvSpPr>
          <p:nvPr>
            <p:ph type="title"/>
          </p:nvPr>
        </p:nvSpPr>
        <p:spPr/>
        <p:txBody>
          <a:bodyPr>
            <a:noAutofit/>
          </a:bodyPr>
          <a:lstStyle/>
          <a:p>
            <a:r>
              <a:rPr lang="en-US" b="0" dirty="0">
                <a:solidFill>
                  <a:schemeClr val="tx2">
                    <a:lumMod val="75000"/>
                  </a:schemeClr>
                </a:solidFill>
              </a:rPr>
              <a:t>ERM Code of Conduct</a:t>
            </a:r>
            <a:endParaRPr lang="en-US" dirty="0"/>
          </a:p>
        </p:txBody>
      </p:sp>
      <p:sp>
        <p:nvSpPr>
          <p:cNvPr id="3" name="Content Placeholder 2">
            <a:extLst>
              <a:ext uri="{FF2B5EF4-FFF2-40B4-BE49-F238E27FC236}">
                <a16:creationId xmlns:a16="http://schemas.microsoft.com/office/drawing/2014/main" id="{C09CD879-2728-89D3-2A8F-6C35250A7195}"/>
              </a:ext>
            </a:extLst>
          </p:cNvPr>
          <p:cNvSpPr>
            <a:spLocks noGrp="1"/>
          </p:cNvSpPr>
          <p:nvPr>
            <p:ph type="body" sz="quarter" idx="16"/>
          </p:nvPr>
        </p:nvSpPr>
        <p:spPr>
          <a:xfrm>
            <a:off x="470886" y="1181099"/>
            <a:ext cx="11187714" cy="5445331"/>
          </a:xfrm>
        </p:spPr>
        <p:txBody>
          <a:bodyPr vert="horz" wrap="square" lIns="91440" tIns="45720" rIns="91440" bIns="45720" rtlCol="0" anchor="t">
            <a:noAutofit/>
          </a:bodyPr>
          <a:lstStyle/>
          <a:p>
            <a:pPr marL="342900" indent="-342900">
              <a:lnSpc>
                <a:spcPct val="113999"/>
              </a:lnSpc>
              <a:spcBef>
                <a:spcPts val="1200"/>
              </a:spcBef>
              <a:buFont typeface="Arial" panose="020B0604020202020204" pitchFamily="34" charset="0"/>
              <a:buChar char="•"/>
            </a:pPr>
            <a:r>
              <a:rPr lang="en-US" sz="2000" dirty="0"/>
              <a:t>Prohibits ERM employees from sharing information related to investigations or results with non-disclosed entities</a:t>
            </a:r>
          </a:p>
          <a:p>
            <a:pPr marL="342900" indent="-342900">
              <a:lnSpc>
                <a:spcPct val="113999"/>
              </a:lnSpc>
              <a:spcBef>
                <a:spcPts val="1200"/>
              </a:spcBef>
              <a:buFont typeface="Arial" panose="020B0604020202020204" pitchFamily="34" charset="0"/>
              <a:buChar char="•"/>
            </a:pPr>
            <a:r>
              <a:rPr lang="en-US" sz="2000" dirty="0"/>
              <a:t>Must securely maintain records, including from non-ERM ERCOT employees</a:t>
            </a:r>
          </a:p>
          <a:p>
            <a:pPr marL="628650" lvl="1" indent="-263525">
              <a:lnSpc>
                <a:spcPct val="113999"/>
              </a:lnSpc>
              <a:spcBef>
                <a:spcPts val="1200"/>
              </a:spcBef>
              <a:buFont typeface="Courier New" panose="02070309020205020404" pitchFamily="49" charset="0"/>
              <a:buChar char="o"/>
            </a:pPr>
            <a:r>
              <a:rPr lang="en-US" sz="2000" dirty="0"/>
              <a:t>Non-ERM ERCOT employees access to ERM SharePoint site </a:t>
            </a:r>
            <a:r>
              <a:rPr lang="en-US" sz="2000" b="1" dirty="0"/>
              <a:t>only for individual matters</a:t>
            </a:r>
          </a:p>
          <a:p>
            <a:pPr marL="342900" indent="-342900">
              <a:lnSpc>
                <a:spcPct val="113999"/>
              </a:lnSpc>
              <a:spcBef>
                <a:spcPts val="1200"/>
              </a:spcBef>
              <a:buFont typeface="Arial" panose="020B0604020202020204" pitchFamily="34" charset="0"/>
              <a:buChar char="•"/>
            </a:pPr>
            <a:r>
              <a:rPr lang="en-US" sz="2000" dirty="0">
                <a:cs typeface="Arial"/>
              </a:rPr>
              <a:t>Prohibits concurrently providing service to a Market Participant if it might create a conflict of interest or appearance of impropriety</a:t>
            </a:r>
          </a:p>
          <a:p>
            <a:pPr marL="342900" indent="-342900">
              <a:lnSpc>
                <a:spcPct val="113999"/>
              </a:lnSpc>
              <a:spcBef>
                <a:spcPts val="1200"/>
              </a:spcBef>
              <a:buFont typeface="Arial" panose="020B0604020202020204" pitchFamily="34" charset="0"/>
              <a:buChar char="•"/>
            </a:pPr>
            <a:r>
              <a:rPr lang="en-US" sz="2000" dirty="0">
                <a:cs typeface="Arial"/>
              </a:rPr>
              <a:t>Prohibits having an interest (e.g., owning stocks) in an ERCOT member, Market Participant, or affiliate</a:t>
            </a:r>
          </a:p>
          <a:p>
            <a:pPr marL="342900" indent="-342900">
              <a:lnSpc>
                <a:spcPct val="113999"/>
              </a:lnSpc>
              <a:spcBef>
                <a:spcPts val="1200"/>
              </a:spcBef>
              <a:buFont typeface="Arial" panose="020B0604020202020204" pitchFamily="34" charset="0"/>
              <a:buChar char="•"/>
            </a:pPr>
            <a:r>
              <a:rPr lang="en-US" sz="2000" dirty="0">
                <a:cs typeface="Arial"/>
              </a:rPr>
              <a:t>Prohibits receipt of gifts</a:t>
            </a:r>
          </a:p>
          <a:p>
            <a:pPr marL="342900" indent="-342900">
              <a:lnSpc>
                <a:spcPct val="113999"/>
              </a:lnSpc>
              <a:spcBef>
                <a:spcPts val="1200"/>
              </a:spcBef>
              <a:buFont typeface="Arial" panose="020B0604020202020204" pitchFamily="34" charset="0"/>
              <a:buChar char="•"/>
            </a:pPr>
            <a:r>
              <a:rPr lang="en-US" sz="2000" dirty="0">
                <a:cs typeface="Arial"/>
              </a:rPr>
              <a:t>Requires any deviation from Code of Conduct to be reported to DICE</a:t>
            </a:r>
          </a:p>
        </p:txBody>
      </p:sp>
      <p:sp>
        <p:nvSpPr>
          <p:cNvPr id="4" name="Slide Number Placeholder 3">
            <a:extLst>
              <a:ext uri="{FF2B5EF4-FFF2-40B4-BE49-F238E27FC236}">
                <a16:creationId xmlns:a16="http://schemas.microsoft.com/office/drawing/2014/main" id="{12C6003E-30DB-3BC9-18CF-EF1E9328EC81}"/>
              </a:ext>
            </a:extLst>
          </p:cNvPr>
          <p:cNvSpPr>
            <a:spLocks noGrp="1"/>
          </p:cNvSpPr>
          <p:nvPr>
            <p:ph type="sldNum" sz="quarter" idx="12"/>
          </p:nvPr>
        </p:nvSpPr>
        <p:spPr/>
        <p:txBody>
          <a:bodyPr>
            <a:normAutofit/>
          </a:bodyPr>
          <a:lstStyle/>
          <a:p>
            <a:pPr>
              <a:spcAft>
                <a:spcPts val="600"/>
              </a:spcAft>
            </a:pPr>
            <a:fld id="{1D93BD3E-1E9A-4970-A6F7-E7AC52762E0C}" type="slidenum">
              <a:rPr lang="en-US" smtClean="0"/>
              <a:pPr>
                <a:spcAft>
                  <a:spcPts val="600"/>
                </a:spcAft>
              </a:pPr>
              <a:t>8</a:t>
            </a:fld>
            <a:endParaRPr lang="en-US" dirty="0"/>
          </a:p>
        </p:txBody>
      </p:sp>
    </p:spTree>
    <p:extLst>
      <p:ext uri="{BB962C8B-B14F-4D97-AF65-F5344CB8AC3E}">
        <p14:creationId xmlns:p14="http://schemas.microsoft.com/office/powerpoint/2010/main" val="3952147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B5E4C-C4F1-E686-E2BE-3A2FCCF23C2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985EFDD-0AB5-CF24-37D0-CDF4BED5784C}"/>
              </a:ext>
            </a:extLst>
          </p:cNvPr>
          <p:cNvSpPr>
            <a:spLocks noGrp="1"/>
          </p:cNvSpPr>
          <p:nvPr>
            <p:ph type="sldNum" sz="quarter" idx="12"/>
          </p:nvPr>
        </p:nvSpPr>
        <p:spPr/>
        <p:txBody>
          <a:bodyPr/>
          <a:lstStyle/>
          <a:p>
            <a:fld id="{BCDE79FB-97BA-492B-8D57-F1373F9ADA95}" type="slidenum">
              <a:rPr lang="en-US" smtClean="0"/>
              <a:t>9</a:t>
            </a:fld>
            <a:endParaRPr lang="en-US" dirty="0"/>
          </a:p>
        </p:txBody>
      </p:sp>
      <p:graphicFrame>
        <p:nvGraphicFramePr>
          <p:cNvPr id="9" name="Diagram 8">
            <a:extLst>
              <a:ext uri="{FF2B5EF4-FFF2-40B4-BE49-F238E27FC236}">
                <a16:creationId xmlns:a16="http://schemas.microsoft.com/office/drawing/2014/main" id="{2797CB66-A250-8EA9-5866-9BB379B4BC93}"/>
              </a:ext>
            </a:extLst>
          </p:cNvPr>
          <p:cNvGraphicFramePr/>
          <p:nvPr>
            <p:extLst>
              <p:ext uri="{D42A27DB-BD31-4B8C-83A1-F6EECF244321}">
                <p14:modId xmlns:p14="http://schemas.microsoft.com/office/powerpoint/2010/main" val="2361101186"/>
              </p:ext>
            </p:extLst>
          </p:nvPr>
        </p:nvGraphicFramePr>
        <p:xfrm>
          <a:off x="1395004" y="2004391"/>
          <a:ext cx="8630266"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1">
            <a:extLst>
              <a:ext uri="{FF2B5EF4-FFF2-40B4-BE49-F238E27FC236}">
                <a16:creationId xmlns:a16="http://schemas.microsoft.com/office/drawing/2014/main" id="{71D97517-28C8-FACF-A03C-B6FDA26CD371}"/>
              </a:ext>
            </a:extLst>
          </p:cNvPr>
          <p:cNvSpPr>
            <a:spLocks noGrp="1"/>
          </p:cNvSpPr>
          <p:nvPr>
            <p:ph type="title"/>
          </p:nvPr>
        </p:nvSpPr>
        <p:spPr>
          <a:xfrm>
            <a:off x="1484381" y="156541"/>
            <a:ext cx="5565775" cy="1847850"/>
          </a:xfrm>
        </p:spPr>
        <p:txBody>
          <a:bodyPr/>
          <a:lstStyle/>
          <a:p>
            <a:r>
              <a:rPr lang="en-US" b="1" dirty="0">
                <a:solidFill>
                  <a:schemeClr val="accent1"/>
                </a:solidFill>
              </a:rPr>
              <a:t>Agenda</a:t>
            </a:r>
          </a:p>
        </p:txBody>
      </p:sp>
    </p:spTree>
    <p:extLst>
      <p:ext uri="{BB962C8B-B14F-4D97-AF65-F5344CB8AC3E}">
        <p14:creationId xmlns:p14="http://schemas.microsoft.com/office/powerpoint/2010/main" val="2960292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E6214-962C-0B82-449F-194D8A389ADC}"/>
              </a:ext>
            </a:extLst>
          </p:cNvPr>
          <p:cNvSpPr>
            <a:spLocks noGrp="1"/>
          </p:cNvSpPr>
          <p:nvPr>
            <p:ph type="title"/>
          </p:nvPr>
        </p:nvSpPr>
        <p:spPr/>
        <p:txBody>
          <a:bodyPr>
            <a:normAutofit/>
          </a:bodyPr>
          <a:lstStyle/>
          <a:p>
            <a:r>
              <a:rPr lang="en-US" sz="2400" b="0" dirty="0">
                <a:solidFill>
                  <a:schemeClr val="tx2">
                    <a:lumMod val="75000"/>
                  </a:schemeClr>
                </a:solidFill>
              </a:rPr>
              <a:t>Market Participant Obligations</a:t>
            </a:r>
          </a:p>
        </p:txBody>
      </p:sp>
      <p:sp>
        <p:nvSpPr>
          <p:cNvPr id="3" name="Content Placeholder 2">
            <a:extLst>
              <a:ext uri="{FF2B5EF4-FFF2-40B4-BE49-F238E27FC236}">
                <a16:creationId xmlns:a16="http://schemas.microsoft.com/office/drawing/2014/main" id="{704E85DE-F2DB-A5FC-2FE4-563BC59C28D1}"/>
              </a:ext>
            </a:extLst>
          </p:cNvPr>
          <p:cNvSpPr>
            <a:spLocks noGrp="1"/>
          </p:cNvSpPr>
          <p:nvPr>
            <p:ph type="body" sz="quarter" idx="16"/>
          </p:nvPr>
        </p:nvSpPr>
        <p:spPr>
          <a:xfrm>
            <a:off x="895349" y="1371600"/>
            <a:ext cx="10401301" cy="4495800"/>
          </a:xfrm>
        </p:spPr>
        <p:txBody>
          <a:bodyPr>
            <a:normAutofit/>
          </a:bodyPr>
          <a:lstStyle/>
          <a:p>
            <a:pPr algn="ctr">
              <a:spcBef>
                <a:spcPts val="0"/>
              </a:spcBef>
            </a:pPr>
            <a:r>
              <a:rPr lang="en-US" sz="2400" b="1" dirty="0">
                <a:hlinkClick r:id="rId3"/>
              </a:rPr>
              <a:t>Public Utility Regulatory Act </a:t>
            </a:r>
            <a:r>
              <a:rPr lang="en-US" sz="2400" b="1" dirty="0">
                <a:cs typeface="Calibri" panose="020F0502020204030204" pitchFamily="34" charset="0"/>
              </a:rPr>
              <a:t>§ 39.151(j)</a:t>
            </a:r>
          </a:p>
          <a:p>
            <a:pPr>
              <a:spcBef>
                <a:spcPts val="0"/>
              </a:spcBef>
            </a:pPr>
            <a:endParaRPr lang="en-US" sz="2400" b="1" dirty="0">
              <a:latin typeface="Calibri" panose="020F0502020204030204" pitchFamily="34" charset="0"/>
              <a:cs typeface="Calibri" panose="020F0502020204030204" pitchFamily="34" charset="0"/>
            </a:endParaRPr>
          </a:p>
          <a:p>
            <a:pPr algn="just">
              <a:spcBef>
                <a:spcPts val="0"/>
              </a:spcBef>
            </a:pPr>
            <a:r>
              <a:rPr lang="en-US" sz="2400" dirty="0">
                <a:cs typeface="Calibri" panose="020F0502020204030204" pitchFamily="34" charset="0"/>
              </a:rPr>
              <a:t>Requires that a Market Participant:</a:t>
            </a:r>
          </a:p>
          <a:p>
            <a:pPr marL="891540" lvl="1" indent="-342900" algn="just">
              <a:spcBef>
                <a:spcPts val="0"/>
              </a:spcBef>
            </a:pPr>
            <a:endParaRPr lang="en-US" sz="2200" dirty="0">
              <a:cs typeface="Calibri" panose="020F0502020204030204" pitchFamily="34" charset="0"/>
            </a:endParaRPr>
          </a:p>
          <a:p>
            <a:pPr marL="891540" lvl="1" indent="-342900" algn="just">
              <a:spcBef>
                <a:spcPts val="0"/>
              </a:spcBef>
            </a:pPr>
            <a:r>
              <a:rPr lang="en-US" sz="2200" dirty="0">
                <a:latin typeface="Calibri" panose="020F0502020204030204" pitchFamily="34" charset="0"/>
                <a:cs typeface="Calibri" panose="020F0502020204030204" pitchFamily="34" charset="0"/>
              </a:rPr>
              <a:t>“</a:t>
            </a:r>
            <a:r>
              <a:rPr lang="en-US" sz="2200" dirty="0"/>
              <a:t>shall observe all scheduling, operating, planning, reliability, and settlement policies, rules, guidelines, and procedures established by … ERCOT.</a:t>
            </a:r>
          </a:p>
          <a:p>
            <a:pPr marL="891540" lvl="1" indent="-342900" algn="just">
              <a:spcBef>
                <a:spcPts val="0"/>
              </a:spcBef>
            </a:pPr>
            <a:endParaRPr lang="en-US" sz="2200" dirty="0"/>
          </a:p>
          <a:p>
            <a:pPr marL="891540" lvl="1" indent="-342900" algn="just">
              <a:spcBef>
                <a:spcPts val="0"/>
              </a:spcBef>
            </a:pPr>
            <a:r>
              <a:rPr lang="en-US" sz="2200" dirty="0"/>
              <a:t>Failure to … comply may result in revocation, suspension, or amendment of a certificate…or imposition of administrative penalty.”</a:t>
            </a:r>
          </a:p>
        </p:txBody>
      </p:sp>
      <p:sp>
        <p:nvSpPr>
          <p:cNvPr id="4" name="Slide Number Placeholder 3">
            <a:extLst>
              <a:ext uri="{FF2B5EF4-FFF2-40B4-BE49-F238E27FC236}">
                <a16:creationId xmlns:a16="http://schemas.microsoft.com/office/drawing/2014/main" id="{213B55BA-C895-B2D9-71A1-726BB3341DB7}"/>
              </a:ext>
            </a:extLst>
          </p:cNvPr>
          <p:cNvSpPr>
            <a:spLocks noGrp="1"/>
          </p:cNvSpPr>
          <p:nvPr>
            <p:ph type="sldNum" sz="quarter" idx="12"/>
          </p:nvPr>
        </p:nvSpPr>
        <p:spPr/>
        <p:txBody>
          <a:bodyPr>
            <a:normAutofit/>
          </a:bodyPr>
          <a:lstStyle/>
          <a:p>
            <a:pPr>
              <a:spcAft>
                <a:spcPts val="600"/>
              </a:spcAft>
            </a:pPr>
            <a:fld id="{1D93BD3E-1E9A-4970-A6F7-E7AC52762E0C}" type="slidenum">
              <a:rPr lang="en-US" smtClean="0"/>
              <a:pPr>
                <a:spcAft>
                  <a:spcPts val="600"/>
                </a:spcAft>
              </a:pPr>
              <a:t>10</a:t>
            </a:fld>
            <a:endParaRPr lang="en-US" dirty="0"/>
          </a:p>
        </p:txBody>
      </p:sp>
    </p:spTree>
    <p:extLst>
      <p:ext uri="{BB962C8B-B14F-4D97-AF65-F5344CB8AC3E}">
        <p14:creationId xmlns:p14="http://schemas.microsoft.com/office/powerpoint/2010/main" val="1538791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E6214-962C-0B82-449F-194D8A389ADC}"/>
              </a:ext>
            </a:extLst>
          </p:cNvPr>
          <p:cNvSpPr>
            <a:spLocks noGrp="1"/>
          </p:cNvSpPr>
          <p:nvPr>
            <p:ph type="title"/>
          </p:nvPr>
        </p:nvSpPr>
        <p:spPr>
          <a:xfrm>
            <a:off x="1264014" y="411161"/>
            <a:ext cx="11277600" cy="518318"/>
          </a:xfrm>
        </p:spPr>
        <p:txBody>
          <a:bodyPr>
            <a:normAutofit/>
          </a:bodyPr>
          <a:lstStyle/>
          <a:p>
            <a:r>
              <a:rPr lang="en-US" sz="2400" b="0" dirty="0">
                <a:solidFill>
                  <a:schemeClr val="tx2">
                    <a:lumMod val="75000"/>
                  </a:schemeClr>
                </a:solidFill>
              </a:rPr>
              <a:t>Market Participant Obligations – cont’d</a:t>
            </a:r>
          </a:p>
        </p:txBody>
      </p:sp>
      <p:sp>
        <p:nvSpPr>
          <p:cNvPr id="3" name="Content Placeholder 2">
            <a:extLst>
              <a:ext uri="{FF2B5EF4-FFF2-40B4-BE49-F238E27FC236}">
                <a16:creationId xmlns:a16="http://schemas.microsoft.com/office/drawing/2014/main" id="{704E85DE-F2DB-A5FC-2FE4-563BC59C28D1}"/>
              </a:ext>
            </a:extLst>
          </p:cNvPr>
          <p:cNvSpPr>
            <a:spLocks noGrp="1"/>
          </p:cNvSpPr>
          <p:nvPr>
            <p:ph idx="1"/>
          </p:nvPr>
        </p:nvSpPr>
        <p:spPr>
          <a:xfrm>
            <a:off x="771896" y="1219198"/>
            <a:ext cx="10217837" cy="5052221"/>
          </a:xfrm>
        </p:spPr>
        <p:txBody>
          <a:bodyPr>
            <a:normAutofit fontScale="77500" lnSpcReduction="20000"/>
          </a:bodyPr>
          <a:lstStyle/>
          <a:p>
            <a:pPr>
              <a:spcBef>
                <a:spcPts val="0"/>
              </a:spcBef>
            </a:pPr>
            <a:r>
              <a:rPr lang="en-US" sz="2400" b="1" dirty="0"/>
              <a:t>16 Texas Administrative Code </a:t>
            </a:r>
            <a:r>
              <a:rPr lang="en-US" sz="2400" b="1" dirty="0">
                <a:cs typeface="Calibri" panose="020F0502020204030204" pitchFamily="34" charset="0"/>
              </a:rPr>
              <a:t>§ 25.503(f):</a:t>
            </a:r>
          </a:p>
          <a:p>
            <a:pPr>
              <a:spcBef>
                <a:spcPts val="0"/>
              </a:spcBef>
            </a:pPr>
            <a:endParaRPr lang="en-US" sz="2200" b="1" dirty="0"/>
          </a:p>
          <a:p>
            <a:pPr marL="569913" indent="-569913" algn="just">
              <a:spcBef>
                <a:spcPts val="1200"/>
              </a:spcBef>
              <a:spcAft>
                <a:spcPts val="600"/>
              </a:spcAft>
              <a:tabLst>
                <a:tab pos="569913" algn="l"/>
              </a:tabLst>
            </a:pPr>
            <a:r>
              <a:rPr lang="en-US" sz="2200" dirty="0"/>
              <a:t>(1) 	Know Protocols, Operating Guides, </a:t>
            </a:r>
            <a:r>
              <a:rPr lang="en-US" sz="2200" i="1" dirty="0"/>
              <a:t>etc. </a:t>
            </a:r>
            <a:r>
              <a:rPr lang="en-US" sz="2200" dirty="0"/>
              <a:t>and comply with them</a:t>
            </a:r>
          </a:p>
          <a:p>
            <a:pPr marL="569913" indent="-569913" algn="just">
              <a:spcBef>
                <a:spcPts val="1200"/>
              </a:spcBef>
              <a:spcAft>
                <a:spcPts val="600"/>
              </a:spcAft>
              <a:tabLst>
                <a:tab pos="569913" algn="l"/>
              </a:tabLst>
            </a:pPr>
            <a:r>
              <a:rPr lang="en-US" sz="2200" dirty="0"/>
              <a:t>(2) &amp; (4) If you cannot comply, notify ERCOT immediately</a:t>
            </a:r>
          </a:p>
          <a:p>
            <a:pPr marL="569913" indent="-569913" algn="just">
              <a:spcBef>
                <a:spcPts val="1200"/>
              </a:spcBef>
              <a:spcAft>
                <a:spcPts val="600"/>
              </a:spcAft>
              <a:tabLst>
                <a:tab pos="569913" algn="l"/>
              </a:tabLst>
            </a:pPr>
            <a:r>
              <a:rPr lang="en-US" sz="2200" dirty="0"/>
              <a:t>(6) 	Bid energy and Ancillary Services from Resources available/capable of performing</a:t>
            </a:r>
          </a:p>
          <a:p>
            <a:pPr marL="569913" indent="-569913" algn="just">
              <a:spcBef>
                <a:spcPts val="1200"/>
              </a:spcBef>
              <a:spcAft>
                <a:spcPts val="600"/>
              </a:spcAft>
              <a:tabLst>
                <a:tab pos="569913" algn="l"/>
              </a:tabLst>
            </a:pPr>
            <a:r>
              <a:rPr lang="en-US" sz="2200" dirty="0"/>
              <a:t>(8) 	Provide accurate/factual info and do not submit false/misleading info or omit material </a:t>
            </a:r>
            <a:br>
              <a:rPr lang="en-US" sz="2200" dirty="0"/>
            </a:br>
            <a:r>
              <a:rPr lang="en-US" sz="2200" dirty="0"/>
              <a:t>information in communications with ERCOT </a:t>
            </a:r>
          </a:p>
          <a:p>
            <a:pPr marL="569913" indent="-569913" algn="just">
              <a:spcBef>
                <a:spcPts val="1200"/>
              </a:spcBef>
              <a:spcAft>
                <a:spcPts val="600"/>
              </a:spcAft>
              <a:tabLst>
                <a:tab pos="569913" algn="l"/>
              </a:tabLst>
            </a:pPr>
            <a:r>
              <a:rPr lang="en-US" sz="2200" dirty="0"/>
              <a:t>(9) 	Report availability and maintenance of facilities, including outage scheduling and notify </a:t>
            </a:r>
            <a:br>
              <a:rPr lang="en-US" sz="2200" dirty="0"/>
            </a:br>
            <a:r>
              <a:rPr lang="en-US" sz="2200" dirty="0"/>
              <a:t>ERCOT when capacity changes or resource limitations occur   </a:t>
            </a:r>
          </a:p>
          <a:p>
            <a:pPr marL="569913" indent="-569913" algn="just">
              <a:spcBef>
                <a:spcPts val="1200"/>
              </a:spcBef>
              <a:spcAft>
                <a:spcPts val="600"/>
              </a:spcAft>
              <a:tabLst>
                <a:tab pos="569913" algn="l"/>
              </a:tabLst>
            </a:pPr>
            <a:r>
              <a:rPr lang="en-US" sz="2200" dirty="0"/>
              <a:t>(10)	</a:t>
            </a:r>
            <a:r>
              <a:rPr lang="en-US" sz="2200" i="1" dirty="0"/>
              <a:t>Timely </a:t>
            </a:r>
            <a:r>
              <a:rPr lang="en-US" sz="2200" dirty="0"/>
              <a:t>comply with requests for information or data by ERCOT </a:t>
            </a:r>
          </a:p>
          <a:p>
            <a:pPr marL="569913" indent="-569913" algn="just">
              <a:spcBef>
                <a:spcPts val="1200"/>
              </a:spcBef>
              <a:spcAft>
                <a:spcPts val="600"/>
              </a:spcAft>
              <a:tabLst>
                <a:tab pos="569913" algn="l"/>
              </a:tabLst>
            </a:pPr>
            <a:r>
              <a:rPr lang="en-US" sz="2200" dirty="0"/>
              <a:t>(12)	Cooperate with ERCOT subcommittees, staff, and PUCT to develop clear and </a:t>
            </a:r>
            <a:br>
              <a:rPr lang="en-US" sz="2200" dirty="0"/>
            </a:br>
            <a:r>
              <a:rPr lang="en-US" sz="2200" dirty="0"/>
              <a:t>consistent Protocols </a:t>
            </a:r>
          </a:p>
          <a:p>
            <a:pPr marL="569913" indent="-569913" algn="just">
              <a:spcBef>
                <a:spcPts val="1200"/>
              </a:spcBef>
              <a:spcAft>
                <a:spcPts val="600"/>
              </a:spcAft>
              <a:tabLst>
                <a:tab pos="569913" algn="l"/>
              </a:tabLst>
            </a:pPr>
            <a:r>
              <a:rPr lang="en-US" sz="2200" dirty="0"/>
              <a:t>(13)	Establish/document procedures instructing affected personnel how to implement ERCOT </a:t>
            </a:r>
            <a:br>
              <a:rPr lang="en-US" sz="2200" dirty="0"/>
            </a:br>
            <a:r>
              <a:rPr lang="en-US" sz="2200" dirty="0"/>
              <a:t>procedures and establish clear lines of accountability</a:t>
            </a:r>
          </a:p>
        </p:txBody>
      </p:sp>
      <p:sp>
        <p:nvSpPr>
          <p:cNvPr id="4" name="Slide Number Placeholder 3">
            <a:extLst>
              <a:ext uri="{FF2B5EF4-FFF2-40B4-BE49-F238E27FC236}">
                <a16:creationId xmlns:a16="http://schemas.microsoft.com/office/drawing/2014/main" id="{213B55BA-C895-B2D9-71A1-726BB3341DB7}"/>
              </a:ext>
            </a:extLst>
          </p:cNvPr>
          <p:cNvSpPr>
            <a:spLocks noGrp="1"/>
          </p:cNvSpPr>
          <p:nvPr>
            <p:ph type="sldNum" sz="quarter" idx="4"/>
          </p:nvPr>
        </p:nvSpPr>
        <p:spPr/>
        <p:txBody>
          <a:bodyPr>
            <a:normAutofit fontScale="85000" lnSpcReduction="20000"/>
          </a:bodyPr>
          <a:lstStyle/>
          <a:p>
            <a:pPr>
              <a:spcAft>
                <a:spcPts val="600"/>
              </a:spcAft>
            </a:pPr>
            <a:fld id="{1D93BD3E-1E9A-4970-A6F7-E7AC52762E0C}" type="slidenum">
              <a:rPr lang="en-US" smtClean="0"/>
              <a:pPr>
                <a:spcAft>
                  <a:spcPts val="600"/>
                </a:spcAft>
              </a:pPr>
              <a:t>11</a:t>
            </a:fld>
            <a:endParaRPr lang="en-US" dirty="0"/>
          </a:p>
        </p:txBody>
      </p:sp>
    </p:spTree>
    <p:extLst>
      <p:ext uri="{BB962C8B-B14F-4D97-AF65-F5344CB8AC3E}">
        <p14:creationId xmlns:p14="http://schemas.microsoft.com/office/powerpoint/2010/main" val="3106348977"/>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F212E-7C68-61A0-0E1B-7A19069CCE9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16D7C83-678B-69EA-63E4-B95EF1456839}"/>
              </a:ext>
            </a:extLst>
          </p:cNvPr>
          <p:cNvSpPr>
            <a:spLocks noGrp="1"/>
          </p:cNvSpPr>
          <p:nvPr>
            <p:ph type="sldNum" sz="quarter" idx="12"/>
          </p:nvPr>
        </p:nvSpPr>
        <p:spPr/>
        <p:txBody>
          <a:bodyPr/>
          <a:lstStyle/>
          <a:p>
            <a:fld id="{BCDE79FB-97BA-492B-8D57-F1373F9ADA95}" type="slidenum">
              <a:rPr lang="en-US" smtClean="0"/>
              <a:t>12</a:t>
            </a:fld>
            <a:endParaRPr lang="en-US" dirty="0"/>
          </a:p>
        </p:txBody>
      </p:sp>
      <p:graphicFrame>
        <p:nvGraphicFramePr>
          <p:cNvPr id="9" name="Diagram 8">
            <a:extLst>
              <a:ext uri="{FF2B5EF4-FFF2-40B4-BE49-F238E27FC236}">
                <a16:creationId xmlns:a16="http://schemas.microsoft.com/office/drawing/2014/main" id="{7F053B0A-6161-CD5D-E09C-B31713704878}"/>
              </a:ext>
            </a:extLst>
          </p:cNvPr>
          <p:cNvGraphicFramePr/>
          <p:nvPr>
            <p:extLst>
              <p:ext uri="{D42A27DB-BD31-4B8C-83A1-F6EECF244321}">
                <p14:modId xmlns:p14="http://schemas.microsoft.com/office/powerpoint/2010/main" val="1742736510"/>
              </p:ext>
            </p:extLst>
          </p:nvPr>
        </p:nvGraphicFramePr>
        <p:xfrm>
          <a:off x="1395004" y="2004391"/>
          <a:ext cx="8630266"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1">
            <a:extLst>
              <a:ext uri="{FF2B5EF4-FFF2-40B4-BE49-F238E27FC236}">
                <a16:creationId xmlns:a16="http://schemas.microsoft.com/office/drawing/2014/main" id="{1AE1DD68-C34C-389C-3E29-1A9FC7DD9BB8}"/>
              </a:ext>
            </a:extLst>
          </p:cNvPr>
          <p:cNvSpPr>
            <a:spLocks noGrp="1"/>
          </p:cNvSpPr>
          <p:nvPr>
            <p:ph type="title"/>
          </p:nvPr>
        </p:nvSpPr>
        <p:spPr>
          <a:xfrm>
            <a:off x="1484381" y="156541"/>
            <a:ext cx="5565775" cy="1847850"/>
          </a:xfrm>
        </p:spPr>
        <p:txBody>
          <a:bodyPr/>
          <a:lstStyle/>
          <a:p>
            <a:r>
              <a:rPr lang="en-US" b="1" dirty="0">
                <a:solidFill>
                  <a:schemeClr val="accent1"/>
                </a:solidFill>
              </a:rPr>
              <a:t>Agenda</a:t>
            </a:r>
          </a:p>
        </p:txBody>
      </p:sp>
    </p:spTree>
    <p:extLst>
      <p:ext uri="{BB962C8B-B14F-4D97-AF65-F5344CB8AC3E}">
        <p14:creationId xmlns:p14="http://schemas.microsoft.com/office/powerpoint/2010/main" val="4019521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8580E-2B72-3DB7-26D3-E733750DFE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016486-7BB4-A512-4379-C42C1AF5B954}"/>
              </a:ext>
            </a:extLst>
          </p:cNvPr>
          <p:cNvSpPr>
            <a:spLocks noGrp="1"/>
          </p:cNvSpPr>
          <p:nvPr>
            <p:ph type="title"/>
          </p:nvPr>
        </p:nvSpPr>
        <p:spPr/>
        <p:txBody>
          <a:bodyPr wrap="square"/>
          <a:lstStyle/>
          <a:p>
            <a:r>
              <a:rPr lang="en-US" b="0" i="0" dirty="0"/>
              <a:t>Distinction Between ERCOT Inc. and th</a:t>
            </a:r>
            <a:r>
              <a:rPr lang="en-US" b="0" dirty="0"/>
              <a:t>e Reliability Monitor</a:t>
            </a:r>
            <a:endParaRPr b="0" i="0" dirty="0"/>
          </a:p>
        </p:txBody>
      </p:sp>
      <p:graphicFrame>
        <p:nvGraphicFramePr>
          <p:cNvPr id="11" name="Diagram 10">
            <a:extLst>
              <a:ext uri="{FF2B5EF4-FFF2-40B4-BE49-F238E27FC236}">
                <a16:creationId xmlns:a16="http://schemas.microsoft.com/office/drawing/2014/main" id="{4E6F9E6B-42EE-6366-79BB-4A546A01E1CA}"/>
              </a:ext>
            </a:extLst>
          </p:cNvPr>
          <p:cNvGraphicFramePr/>
          <p:nvPr>
            <p:extLst>
              <p:ext uri="{D42A27DB-BD31-4B8C-83A1-F6EECF244321}">
                <p14:modId xmlns:p14="http://schemas.microsoft.com/office/powerpoint/2010/main" val="1016676556"/>
              </p:ext>
            </p:extLst>
          </p:nvPr>
        </p:nvGraphicFramePr>
        <p:xfrm>
          <a:off x="438192" y="1371600"/>
          <a:ext cx="10972800" cy="33819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ounded Rectangle 6">
            <a:extLst>
              <a:ext uri="{FF2B5EF4-FFF2-40B4-BE49-F238E27FC236}">
                <a16:creationId xmlns:a16="http://schemas.microsoft.com/office/drawing/2014/main" id="{8EEE0FF8-F9BC-2BB1-8128-50AB394A9E7D}"/>
              </a:ext>
            </a:extLst>
          </p:cNvPr>
          <p:cNvSpPr/>
          <p:nvPr/>
        </p:nvSpPr>
        <p:spPr>
          <a:xfrm>
            <a:off x="438192" y="5233562"/>
            <a:ext cx="11155680" cy="868680"/>
          </a:xfrm>
          <a:prstGeom prst="roundRect">
            <a:avLst>
              <a:gd name="adj" fmla="val 4000"/>
            </a:avLst>
          </a:prstGeom>
          <a:solidFill>
            <a:srgbClr val="DBF3F6"/>
          </a:solidFill>
          <a:ln w="12700">
            <a:solidFill>
              <a:srgbClr val="00829B"/>
            </a:solidFill>
          </a:ln>
          <a:effectLst/>
        </p:spPr>
        <p:style>
          <a:lnRef idx="1">
            <a:schemeClr val="accent1"/>
          </a:lnRef>
          <a:fillRef idx="3">
            <a:schemeClr val="accent1"/>
          </a:fillRef>
          <a:effectRef idx="2">
            <a:schemeClr val="accent1"/>
          </a:effectRef>
          <a:fontRef idx="minor">
            <a:schemeClr val="lt1"/>
          </a:fontRef>
        </p:style>
        <p:txBody>
          <a:bodyPr wrap="square" lIns="164592" tIns="73152" rIns="137160" rtlCol="0" anchor="ctr"/>
          <a:lstStyle/>
          <a:p>
            <a:r>
              <a:rPr b="1" i="0" dirty="0">
                <a:solidFill>
                  <a:srgbClr val="2D3338"/>
                </a:solidFill>
              </a:rPr>
              <a:t>Key Takeaway:</a:t>
            </a:r>
            <a:r>
              <a:rPr b="0" i="0" dirty="0">
                <a:solidFill>
                  <a:srgbClr val="2D3338"/>
                </a:solidFill>
              </a:rPr>
              <a:t> </a:t>
            </a:r>
            <a:r>
              <a:rPr lang="en-US" b="0" i="0" dirty="0">
                <a:solidFill>
                  <a:srgbClr val="2D3338"/>
                </a:solidFill>
              </a:rPr>
              <a:t>ERCOT monitors incidents and performance failures; </a:t>
            </a:r>
            <a:r>
              <a:rPr lang="en-US" dirty="0">
                <a:solidFill>
                  <a:srgbClr val="2D3338"/>
                </a:solidFill>
              </a:rPr>
              <a:t>ERM supports</a:t>
            </a:r>
            <a:r>
              <a:rPr lang="en-US" b="0" i="0" dirty="0">
                <a:solidFill>
                  <a:srgbClr val="2D3338"/>
                </a:solidFill>
              </a:rPr>
              <a:t> </a:t>
            </a:r>
            <a:r>
              <a:rPr lang="en-US" b="0" dirty="0">
                <a:solidFill>
                  <a:srgbClr val="2D3338"/>
                </a:solidFill>
              </a:rPr>
              <a:t>the</a:t>
            </a:r>
            <a:r>
              <a:rPr lang="en-US" b="0" i="1" dirty="0">
                <a:solidFill>
                  <a:srgbClr val="2D3338"/>
                </a:solidFill>
              </a:rPr>
              <a:t> enforcement </a:t>
            </a:r>
            <a:r>
              <a:rPr lang="en-US" b="0" i="0" dirty="0">
                <a:solidFill>
                  <a:srgbClr val="2D3338"/>
                </a:solidFill>
              </a:rPr>
              <a:t>of those incidents or performance failures.</a:t>
            </a:r>
            <a:endParaRPr b="0" i="0" dirty="0">
              <a:solidFill>
                <a:srgbClr val="2D3338"/>
              </a:solidFill>
            </a:endParaRPr>
          </a:p>
        </p:txBody>
      </p:sp>
    </p:spTree>
    <p:extLst>
      <p:ext uri="{BB962C8B-B14F-4D97-AF65-F5344CB8AC3E}">
        <p14:creationId xmlns:p14="http://schemas.microsoft.com/office/powerpoint/2010/main" val="1646663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ED229-F17F-E411-0227-DCCA48A733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CDF184-AE4C-4633-93CD-1162DE88C34F}"/>
              </a:ext>
            </a:extLst>
          </p:cNvPr>
          <p:cNvSpPr>
            <a:spLocks noGrp="1"/>
          </p:cNvSpPr>
          <p:nvPr>
            <p:ph type="title"/>
          </p:nvPr>
        </p:nvSpPr>
        <p:spPr/>
        <p:txBody>
          <a:bodyPr wrap="square"/>
          <a:lstStyle/>
          <a:p>
            <a:r>
              <a:rPr lang="en-US" b="0" dirty="0"/>
              <a:t>Distinction: Role of ERCOT</a:t>
            </a:r>
            <a:endParaRPr b="0" i="0" dirty="0"/>
          </a:p>
        </p:txBody>
      </p:sp>
      <p:sp>
        <p:nvSpPr>
          <p:cNvPr id="3" name="Text Placeholder 2">
            <a:extLst>
              <a:ext uri="{FF2B5EF4-FFF2-40B4-BE49-F238E27FC236}">
                <a16:creationId xmlns:a16="http://schemas.microsoft.com/office/drawing/2014/main" id="{D0992458-4062-0E27-EA77-1C4DB1E8992C}"/>
              </a:ext>
            </a:extLst>
          </p:cNvPr>
          <p:cNvSpPr>
            <a:spLocks noGrp="1"/>
          </p:cNvSpPr>
          <p:nvPr>
            <p:ph type="body" sz="quarter" idx="16"/>
          </p:nvPr>
        </p:nvSpPr>
        <p:spPr>
          <a:xfrm>
            <a:off x="495300" y="1371600"/>
            <a:ext cx="11187714" cy="4495800"/>
          </a:xfrm>
        </p:spPr>
        <p:txBody>
          <a:bodyPr wrap="square"/>
          <a:lstStyle/>
          <a:p>
            <a:pPr marL="342900" indent="-342900">
              <a:buFont typeface="Arial" panose="020B0604020202020204" pitchFamily="34" charset="0"/>
              <a:buChar char="•"/>
            </a:pPr>
            <a:r>
              <a:rPr lang="en-US" sz="2400" dirty="0"/>
              <a:t>Under 16 TAC </a:t>
            </a:r>
            <a:r>
              <a:rPr lang="en-US" sz="2400" dirty="0">
                <a:latin typeface="Arial" panose="020B0604020202020204" pitchFamily="34" charset="0"/>
                <a:cs typeface="Arial" panose="020B0604020202020204" pitchFamily="34" charset="0"/>
              </a:rPr>
              <a:t>§ </a:t>
            </a:r>
            <a:r>
              <a:rPr lang="en-US" sz="2400" dirty="0"/>
              <a:t>25.503(j), ERCOT must:</a:t>
            </a:r>
          </a:p>
          <a:p>
            <a:pPr marL="1074420" lvl="2" indent="-342900"/>
            <a:r>
              <a:rPr lang="en-US" sz="2200" dirty="0"/>
              <a:t>Monitor material occurrences of non-compliance with Reliability Requirements</a:t>
            </a:r>
          </a:p>
          <a:p>
            <a:pPr marL="1074420" lvl="2" indent="-342900"/>
            <a:r>
              <a:rPr lang="en-US" sz="2200" dirty="0"/>
              <a:t>Keep records of such events</a:t>
            </a:r>
          </a:p>
          <a:p>
            <a:pPr marL="1074420" lvl="2" indent="-342900"/>
            <a:r>
              <a:rPr lang="en-US" sz="2200" dirty="0"/>
              <a:t>Support ERM and PUCT in performing their duties</a:t>
            </a:r>
          </a:p>
          <a:p>
            <a:pPr marL="342900" indent="-342900"/>
            <a:endParaRPr lang="en-US" sz="2400" dirty="0"/>
          </a:p>
          <a:p>
            <a:pPr marL="342900" indent="-342900">
              <a:buFont typeface="Arial" panose="020B0604020202020204" pitchFamily="34" charset="0"/>
              <a:buChar char="•"/>
            </a:pPr>
            <a:r>
              <a:rPr lang="en-US" sz="2400" dirty="0"/>
              <a:t>Examples of such occurrences:</a:t>
            </a:r>
          </a:p>
          <a:p>
            <a:pPr marL="1074420" lvl="2" indent="-342900"/>
            <a:r>
              <a:rPr lang="en-US" sz="2200" dirty="0"/>
              <a:t>Failure to follow Dispatch Instructions</a:t>
            </a:r>
          </a:p>
          <a:p>
            <a:pPr marL="1074420" lvl="2" indent="-342900"/>
            <a:r>
              <a:rPr lang="en-US" sz="2200" dirty="0"/>
              <a:t>Failure to meet Ancillary Service obligations</a:t>
            </a:r>
          </a:p>
          <a:p>
            <a:pPr marL="1074420" lvl="2" indent="-342900"/>
            <a:r>
              <a:rPr lang="en-US" sz="2200" dirty="0"/>
              <a:t>Failure to maintain Current Operating Plans</a:t>
            </a:r>
          </a:p>
        </p:txBody>
      </p:sp>
      <p:sp>
        <p:nvSpPr>
          <p:cNvPr id="4" name="Rounded Rectangle 6">
            <a:extLst>
              <a:ext uri="{FF2B5EF4-FFF2-40B4-BE49-F238E27FC236}">
                <a16:creationId xmlns:a16="http://schemas.microsoft.com/office/drawing/2014/main" id="{89A7F633-BA08-ED32-5C87-88C0B7EF46D4}"/>
              </a:ext>
            </a:extLst>
          </p:cNvPr>
          <p:cNvSpPr/>
          <p:nvPr/>
        </p:nvSpPr>
        <p:spPr>
          <a:xfrm>
            <a:off x="414944" y="5563894"/>
            <a:ext cx="11155680" cy="608093"/>
          </a:xfrm>
          <a:prstGeom prst="roundRect">
            <a:avLst>
              <a:gd name="adj" fmla="val 4000"/>
            </a:avLst>
          </a:prstGeom>
          <a:solidFill>
            <a:srgbClr val="DBF3F6"/>
          </a:solidFill>
          <a:ln w="12700">
            <a:solidFill>
              <a:srgbClr val="00829B"/>
            </a:solidFill>
          </a:ln>
          <a:effectLst/>
        </p:spPr>
        <p:style>
          <a:lnRef idx="1">
            <a:schemeClr val="accent1"/>
          </a:lnRef>
          <a:fillRef idx="3">
            <a:schemeClr val="accent1"/>
          </a:fillRef>
          <a:effectRef idx="2">
            <a:schemeClr val="accent1"/>
          </a:effectRef>
          <a:fontRef idx="minor">
            <a:schemeClr val="lt1"/>
          </a:fontRef>
        </p:style>
        <p:txBody>
          <a:bodyPr wrap="square" lIns="164592" tIns="73152" rIns="137160" rtlCol="0" anchor="ctr"/>
          <a:lstStyle/>
          <a:p>
            <a:r>
              <a:rPr b="1" i="0" dirty="0">
                <a:solidFill>
                  <a:srgbClr val="2D3338"/>
                </a:solidFill>
              </a:rPr>
              <a:t>Key Takeaway:</a:t>
            </a:r>
            <a:r>
              <a:rPr b="0" i="0" dirty="0">
                <a:solidFill>
                  <a:srgbClr val="2D3338"/>
                </a:solidFill>
              </a:rPr>
              <a:t> </a:t>
            </a:r>
            <a:r>
              <a:rPr lang="en-US" b="0" i="0" dirty="0">
                <a:solidFill>
                  <a:srgbClr val="2D3338"/>
                </a:solidFill>
              </a:rPr>
              <a:t>ERCOT’s traditional role has not changed.</a:t>
            </a:r>
            <a:endParaRPr b="0" i="0" dirty="0">
              <a:solidFill>
                <a:srgbClr val="2D3338"/>
              </a:solidFill>
            </a:endParaRPr>
          </a:p>
        </p:txBody>
      </p:sp>
    </p:spTree>
    <p:extLst>
      <p:ext uri="{BB962C8B-B14F-4D97-AF65-F5344CB8AC3E}">
        <p14:creationId xmlns:p14="http://schemas.microsoft.com/office/powerpoint/2010/main" val="1522946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8F2FF-39B5-A3AF-CA88-674F84B9B5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E301D3-4DBD-4C48-669E-C0245EF3DD02}"/>
              </a:ext>
            </a:extLst>
          </p:cNvPr>
          <p:cNvSpPr>
            <a:spLocks noGrp="1"/>
          </p:cNvSpPr>
          <p:nvPr>
            <p:ph type="title"/>
          </p:nvPr>
        </p:nvSpPr>
        <p:spPr/>
        <p:txBody>
          <a:bodyPr wrap="square"/>
          <a:lstStyle/>
          <a:p>
            <a:r>
              <a:rPr lang="en-US" b="0" dirty="0"/>
              <a:t>Distinction: Role of ERM</a:t>
            </a:r>
            <a:endParaRPr b="0" i="0" dirty="0"/>
          </a:p>
        </p:txBody>
      </p:sp>
      <p:sp>
        <p:nvSpPr>
          <p:cNvPr id="3" name="Text Placeholder 2">
            <a:extLst>
              <a:ext uri="{FF2B5EF4-FFF2-40B4-BE49-F238E27FC236}">
                <a16:creationId xmlns:a16="http://schemas.microsoft.com/office/drawing/2014/main" id="{9DDFCE15-4741-B253-9B2C-108D0FD19B30}"/>
              </a:ext>
            </a:extLst>
          </p:cNvPr>
          <p:cNvSpPr>
            <a:spLocks noGrp="1"/>
          </p:cNvSpPr>
          <p:nvPr>
            <p:ph type="body" sz="quarter" idx="16"/>
          </p:nvPr>
        </p:nvSpPr>
        <p:spPr>
          <a:xfrm>
            <a:off x="502143" y="1676187"/>
            <a:ext cx="11187714" cy="4495800"/>
          </a:xfrm>
        </p:spPr>
        <p:txBody>
          <a:bodyPr wrap="square"/>
          <a:lstStyle/>
          <a:p>
            <a:pPr marL="342900" indent="-342900">
              <a:buFont typeface="Arial" panose="020B0604020202020204" pitchFamily="34" charset="0"/>
              <a:buChar char="•"/>
            </a:pPr>
            <a:r>
              <a:rPr lang="en-US" sz="2400" dirty="0"/>
              <a:t>Under 16 TAC § 25.503(k), ERM must, under the direction and supervision of the PUCT’s DICE:</a:t>
            </a:r>
          </a:p>
          <a:p>
            <a:pPr marL="891540" lvl="1" indent="-342900">
              <a:spcBef>
                <a:spcPts val="1200"/>
              </a:spcBef>
            </a:pPr>
            <a:r>
              <a:rPr lang="en-US" sz="2200" dirty="0"/>
              <a:t>Monitor, investigate, audit, and report on ERCOT and Market Participant performance with Reliability Requirements</a:t>
            </a:r>
          </a:p>
          <a:p>
            <a:pPr marL="891540" lvl="1" indent="-342900">
              <a:spcBef>
                <a:spcPts val="1200"/>
              </a:spcBef>
            </a:pPr>
            <a:r>
              <a:rPr lang="en-US" sz="2200" dirty="0"/>
              <a:t>Provide subject matter expertise, advice, and assist DICE in oversight and enforcement activities</a:t>
            </a:r>
          </a:p>
        </p:txBody>
      </p:sp>
      <p:sp>
        <p:nvSpPr>
          <p:cNvPr id="4" name="Rounded Rectangle 6">
            <a:extLst>
              <a:ext uri="{FF2B5EF4-FFF2-40B4-BE49-F238E27FC236}">
                <a16:creationId xmlns:a16="http://schemas.microsoft.com/office/drawing/2014/main" id="{28FFF884-526A-19B3-7C50-CA58F28BAF79}"/>
              </a:ext>
            </a:extLst>
          </p:cNvPr>
          <p:cNvSpPr/>
          <p:nvPr/>
        </p:nvSpPr>
        <p:spPr>
          <a:xfrm>
            <a:off x="414944" y="5563894"/>
            <a:ext cx="11155680" cy="608093"/>
          </a:xfrm>
          <a:prstGeom prst="roundRect">
            <a:avLst>
              <a:gd name="adj" fmla="val 4000"/>
            </a:avLst>
          </a:prstGeom>
          <a:solidFill>
            <a:srgbClr val="DBF3F6"/>
          </a:solidFill>
          <a:ln w="12700">
            <a:solidFill>
              <a:srgbClr val="00829B"/>
            </a:solidFill>
          </a:ln>
          <a:effectLst/>
        </p:spPr>
        <p:style>
          <a:lnRef idx="1">
            <a:schemeClr val="accent1"/>
          </a:lnRef>
          <a:fillRef idx="3">
            <a:schemeClr val="accent1"/>
          </a:fillRef>
          <a:effectRef idx="2">
            <a:schemeClr val="accent1"/>
          </a:effectRef>
          <a:fontRef idx="minor">
            <a:schemeClr val="lt1"/>
          </a:fontRef>
        </p:style>
        <p:txBody>
          <a:bodyPr wrap="square" lIns="164592" tIns="73152" rIns="137160" rtlCol="0" anchor="ctr"/>
          <a:lstStyle/>
          <a:p>
            <a:r>
              <a:rPr b="1" i="0" dirty="0">
                <a:solidFill>
                  <a:srgbClr val="2D3338"/>
                </a:solidFill>
              </a:rPr>
              <a:t>Key Takeaway:</a:t>
            </a:r>
            <a:r>
              <a:rPr lang="en-US" dirty="0">
                <a:solidFill>
                  <a:srgbClr val="2D3338"/>
                </a:solidFill>
              </a:rPr>
              <a:t> ERM performs research and analyses to support enforcement; only DICE has authority to bring an enforcement action and seek enforcement penalties</a:t>
            </a:r>
            <a:endParaRPr b="0" i="0" dirty="0">
              <a:solidFill>
                <a:srgbClr val="2D3338"/>
              </a:solidFill>
            </a:endParaRPr>
          </a:p>
        </p:txBody>
      </p:sp>
    </p:spTree>
    <p:extLst>
      <p:ext uri="{BB962C8B-B14F-4D97-AF65-F5344CB8AC3E}">
        <p14:creationId xmlns:p14="http://schemas.microsoft.com/office/powerpoint/2010/main" val="1722167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EC66F-65A9-C1FF-7C78-653214B624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8CABDA-7F96-4298-1122-600FE14DC2A3}"/>
              </a:ext>
            </a:extLst>
          </p:cNvPr>
          <p:cNvSpPr>
            <a:spLocks noGrp="1"/>
          </p:cNvSpPr>
          <p:nvPr>
            <p:ph type="title"/>
          </p:nvPr>
        </p:nvSpPr>
        <p:spPr/>
        <p:txBody>
          <a:bodyPr vert="horz" lIns="91440" tIns="45720" rIns="91440" bIns="45720" rtlCol="0" anchor="t">
            <a:normAutofit/>
          </a:bodyPr>
          <a:lstStyle/>
          <a:p>
            <a:r>
              <a:rPr lang="en-US" sz="2800" b="0" dirty="0">
                <a:solidFill>
                  <a:schemeClr val="tx2">
                    <a:lumMod val="75000"/>
                  </a:schemeClr>
                </a:solidFill>
              </a:rPr>
              <a:t>ERCOT Employees Performing ERM Activities</a:t>
            </a:r>
            <a:endParaRPr lang="en-US" dirty="0">
              <a:cs typeface="Arial"/>
            </a:endParaRPr>
          </a:p>
        </p:txBody>
      </p:sp>
      <p:sp>
        <p:nvSpPr>
          <p:cNvPr id="3" name="Content Placeholder 2">
            <a:extLst>
              <a:ext uri="{FF2B5EF4-FFF2-40B4-BE49-F238E27FC236}">
                <a16:creationId xmlns:a16="http://schemas.microsoft.com/office/drawing/2014/main" id="{52ACC35A-3B58-AE9A-9306-52CA8223185B}"/>
              </a:ext>
            </a:extLst>
          </p:cNvPr>
          <p:cNvSpPr>
            <a:spLocks noGrp="1"/>
          </p:cNvSpPr>
          <p:nvPr>
            <p:ph type="body" sz="quarter" idx="16"/>
          </p:nvPr>
        </p:nvSpPr>
        <p:spPr>
          <a:xfrm>
            <a:off x="502143" y="1068094"/>
            <a:ext cx="11187714" cy="4495800"/>
          </a:xfrm>
        </p:spPr>
        <p:txBody>
          <a:bodyPr vert="horz" wrap="square" lIns="91440" tIns="45720" rIns="91440" bIns="45720" rtlCol="0" anchor="t">
            <a:normAutofit/>
          </a:bodyPr>
          <a:lstStyle/>
          <a:p>
            <a:pPr>
              <a:lnSpc>
                <a:spcPct val="113999"/>
              </a:lnSpc>
              <a:spcBef>
                <a:spcPts val="0"/>
              </a:spcBef>
            </a:pPr>
            <a:r>
              <a:rPr lang="en-US" sz="2400" dirty="0"/>
              <a:t>ERM function resides in ERCOT’s Legal and Compliance departments:</a:t>
            </a:r>
          </a:p>
          <a:p>
            <a:pPr marL="891540" lvl="1" indent="-342900" algn="just">
              <a:lnSpc>
                <a:spcPct val="113999"/>
              </a:lnSpc>
              <a:spcBef>
                <a:spcPts val="0"/>
              </a:spcBef>
            </a:pPr>
            <a:r>
              <a:rPr lang="en-US" sz="2200" dirty="0"/>
              <a:t>Compliance: Operations &amp; Planning Compliance (OPC) SMEs are separate from rest of Compliance.  Performs Incident Reviews and analyses</a:t>
            </a:r>
          </a:p>
          <a:p>
            <a:pPr marL="891540" lvl="1" indent="-342900" algn="just">
              <a:lnSpc>
                <a:spcPct val="113999"/>
              </a:lnSpc>
              <a:spcBef>
                <a:spcPts val="0"/>
              </a:spcBef>
            </a:pPr>
            <a:r>
              <a:rPr lang="en-US" sz="2200" dirty="0"/>
              <a:t>Legal: ERM attorneys are separate from rest of Legal.  Coordinates with DICE and EIs, performs legal review of IRs, and makes filings with PUCT</a:t>
            </a:r>
          </a:p>
          <a:p>
            <a:pPr marL="342900" indent="-342900" algn="just">
              <a:lnSpc>
                <a:spcPct val="113999"/>
              </a:lnSpc>
              <a:spcBef>
                <a:spcPts val="0"/>
              </a:spcBef>
            </a:pPr>
            <a:endParaRPr lang="en-US" sz="2400" dirty="0"/>
          </a:p>
          <a:p>
            <a:pPr marL="342900" indent="-342900" algn="just">
              <a:lnSpc>
                <a:spcPct val="113999"/>
              </a:lnSpc>
              <a:spcBef>
                <a:spcPts val="0"/>
              </a:spcBef>
            </a:pPr>
            <a:r>
              <a:rPr lang="en-US" sz="2400" dirty="0"/>
              <a:t>In support of ERM responsibilities, non-ERM ERCOT employees must:</a:t>
            </a:r>
          </a:p>
          <a:p>
            <a:pPr marL="891540" lvl="1" indent="-342900" algn="just">
              <a:lnSpc>
                <a:spcPct val="113999"/>
              </a:lnSpc>
              <a:spcBef>
                <a:spcPts val="0"/>
              </a:spcBef>
            </a:pPr>
            <a:r>
              <a:rPr lang="en-US" sz="2200" dirty="0"/>
              <a:t>Act independently and maintain confidentiality of data and information</a:t>
            </a:r>
          </a:p>
          <a:p>
            <a:pPr marL="891540" lvl="1" indent="-342900" algn="just">
              <a:lnSpc>
                <a:spcPct val="113999"/>
              </a:lnSpc>
              <a:spcBef>
                <a:spcPts val="0"/>
              </a:spcBef>
            </a:pPr>
            <a:r>
              <a:rPr lang="en-US" sz="2200" dirty="0"/>
              <a:t>Sign the Code of Conduct specific to that IR</a:t>
            </a:r>
          </a:p>
          <a:p>
            <a:pPr marL="891540" lvl="1" indent="-342900" algn="just">
              <a:lnSpc>
                <a:spcPct val="113999"/>
              </a:lnSpc>
              <a:spcBef>
                <a:spcPts val="0"/>
              </a:spcBef>
            </a:pPr>
            <a:r>
              <a:rPr lang="en-US" sz="2200" dirty="0"/>
              <a:t>Access to ERM SharePoint site for that IR only</a:t>
            </a:r>
          </a:p>
        </p:txBody>
      </p:sp>
      <p:sp>
        <p:nvSpPr>
          <p:cNvPr id="4" name="Slide Number Placeholder 3">
            <a:extLst>
              <a:ext uri="{FF2B5EF4-FFF2-40B4-BE49-F238E27FC236}">
                <a16:creationId xmlns:a16="http://schemas.microsoft.com/office/drawing/2014/main" id="{D6AA09AB-28B8-80BC-C4AB-7B1B678E84A3}"/>
              </a:ext>
            </a:extLst>
          </p:cNvPr>
          <p:cNvSpPr>
            <a:spLocks noGrp="1"/>
          </p:cNvSpPr>
          <p:nvPr>
            <p:ph type="sldNum" sz="quarter" idx="12"/>
          </p:nvPr>
        </p:nvSpPr>
        <p:spPr/>
        <p:txBody>
          <a:bodyPr>
            <a:normAutofit/>
          </a:bodyPr>
          <a:lstStyle/>
          <a:p>
            <a:fld id="{1D93BD3E-1E9A-4970-A6F7-E7AC52762E0C}" type="slidenum">
              <a:rPr lang="en-US" smtClean="0"/>
              <a:pPr/>
              <a:t>16</a:t>
            </a:fld>
            <a:endParaRPr lang="en-US" dirty="0"/>
          </a:p>
        </p:txBody>
      </p:sp>
      <p:sp>
        <p:nvSpPr>
          <p:cNvPr id="6" name="Rounded Rectangle 6">
            <a:extLst>
              <a:ext uri="{FF2B5EF4-FFF2-40B4-BE49-F238E27FC236}">
                <a16:creationId xmlns:a16="http://schemas.microsoft.com/office/drawing/2014/main" id="{5CEC8925-7C32-1704-5A3E-BB6BD830DC5B}"/>
              </a:ext>
            </a:extLst>
          </p:cNvPr>
          <p:cNvSpPr/>
          <p:nvPr/>
        </p:nvSpPr>
        <p:spPr>
          <a:xfrm>
            <a:off x="370699" y="5766962"/>
            <a:ext cx="11155680" cy="608093"/>
          </a:xfrm>
          <a:prstGeom prst="roundRect">
            <a:avLst>
              <a:gd name="adj" fmla="val 4000"/>
            </a:avLst>
          </a:prstGeom>
          <a:solidFill>
            <a:srgbClr val="DBF3F6"/>
          </a:solidFill>
          <a:ln w="12700">
            <a:solidFill>
              <a:srgbClr val="00829B"/>
            </a:solidFill>
          </a:ln>
          <a:effectLst/>
        </p:spPr>
        <p:style>
          <a:lnRef idx="1">
            <a:schemeClr val="accent1"/>
          </a:lnRef>
          <a:fillRef idx="3">
            <a:schemeClr val="accent1"/>
          </a:fillRef>
          <a:effectRef idx="2">
            <a:schemeClr val="accent1"/>
          </a:effectRef>
          <a:fontRef idx="minor">
            <a:schemeClr val="lt1"/>
          </a:fontRef>
        </p:style>
        <p:txBody>
          <a:bodyPr wrap="square" lIns="164592" tIns="73152" rIns="137160" rtlCol="0" anchor="ctr"/>
          <a:lstStyle/>
          <a:p>
            <a:pPr algn="just"/>
            <a:r>
              <a:rPr b="1" i="0" dirty="0">
                <a:solidFill>
                  <a:srgbClr val="2D3338"/>
                </a:solidFill>
              </a:rPr>
              <a:t>Key Takeaway:</a:t>
            </a:r>
            <a:r>
              <a:rPr b="0" i="0" dirty="0">
                <a:solidFill>
                  <a:srgbClr val="2D3338"/>
                </a:solidFill>
              </a:rPr>
              <a:t> </a:t>
            </a:r>
            <a:r>
              <a:rPr lang="en-US" b="0" i="0" dirty="0">
                <a:solidFill>
                  <a:srgbClr val="2D3338"/>
                </a:solidFill>
              </a:rPr>
              <a:t>ERCOT employees performing the ERM activities act independently and respect the heightened confidentiality requirements</a:t>
            </a:r>
            <a:endParaRPr b="0" i="0" dirty="0">
              <a:solidFill>
                <a:srgbClr val="2D3338"/>
              </a:solidFill>
            </a:endParaRPr>
          </a:p>
        </p:txBody>
      </p:sp>
    </p:spTree>
    <p:extLst>
      <p:ext uri="{BB962C8B-B14F-4D97-AF65-F5344CB8AC3E}">
        <p14:creationId xmlns:p14="http://schemas.microsoft.com/office/powerpoint/2010/main" val="2518533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74720-E83C-2AD4-8C9B-94FB31EF3633}"/>
              </a:ext>
            </a:extLst>
          </p:cNvPr>
          <p:cNvSpPr>
            <a:spLocks noGrp="1"/>
          </p:cNvSpPr>
          <p:nvPr>
            <p:ph type="title"/>
          </p:nvPr>
        </p:nvSpPr>
        <p:spPr/>
        <p:txBody>
          <a:bodyPr>
            <a:noAutofit/>
          </a:bodyPr>
          <a:lstStyle/>
          <a:p>
            <a:r>
              <a:rPr lang="en-US" b="0" dirty="0">
                <a:solidFill>
                  <a:schemeClr val="tx2">
                    <a:lumMod val="75000"/>
                  </a:schemeClr>
                </a:solidFill>
              </a:rPr>
              <a:t>ERM</a:t>
            </a:r>
            <a:r>
              <a:rPr lang="en-US" sz="2400" b="0" dirty="0">
                <a:solidFill>
                  <a:schemeClr val="tx2">
                    <a:lumMod val="75000"/>
                  </a:schemeClr>
                </a:solidFill>
              </a:rPr>
              <a:t> Core Tenet</a:t>
            </a:r>
            <a:endParaRPr lang="en-US" dirty="0"/>
          </a:p>
        </p:txBody>
      </p:sp>
      <p:sp>
        <p:nvSpPr>
          <p:cNvPr id="3" name="Content Placeholder 2">
            <a:extLst>
              <a:ext uri="{FF2B5EF4-FFF2-40B4-BE49-F238E27FC236}">
                <a16:creationId xmlns:a16="http://schemas.microsoft.com/office/drawing/2014/main" id="{A27F9FF2-BCBE-5DE2-455C-3775B514DDE4}"/>
              </a:ext>
            </a:extLst>
          </p:cNvPr>
          <p:cNvSpPr>
            <a:spLocks noGrp="1"/>
          </p:cNvSpPr>
          <p:nvPr>
            <p:ph type="body" sz="quarter" idx="16"/>
          </p:nvPr>
        </p:nvSpPr>
        <p:spPr>
          <a:xfrm>
            <a:off x="470886" y="1181099"/>
            <a:ext cx="11187714" cy="5445331"/>
          </a:xfrm>
        </p:spPr>
        <p:txBody>
          <a:bodyPr vert="horz" wrap="square" lIns="91440" tIns="45720" rIns="91440" bIns="45720" rtlCol="0" anchor="t">
            <a:noAutofit/>
          </a:bodyPr>
          <a:lstStyle/>
          <a:p>
            <a:pPr algn="ctr">
              <a:lnSpc>
                <a:spcPct val="90000"/>
              </a:lnSpc>
            </a:pPr>
            <a:r>
              <a:rPr lang="en-US" sz="2400" b="1" u="sng" dirty="0">
                <a:solidFill>
                  <a:srgbClr val="00829B"/>
                </a:solidFill>
              </a:rPr>
              <a:t>Independence</a:t>
            </a:r>
          </a:p>
          <a:p>
            <a:pPr marL="342900" indent="-342900">
              <a:lnSpc>
                <a:spcPct val="114000"/>
              </a:lnSpc>
              <a:spcBef>
                <a:spcPts val="0"/>
              </a:spcBef>
              <a:buFont typeface="Arial" panose="020B0604020202020204" pitchFamily="34" charset="0"/>
              <a:buChar char="•"/>
            </a:pPr>
            <a:r>
              <a:rPr lang="en-US" sz="2000" dirty="0"/>
              <a:t>Must be objective</a:t>
            </a:r>
          </a:p>
          <a:p>
            <a:pPr marL="342900" indent="-342900">
              <a:lnSpc>
                <a:spcPct val="114000"/>
              </a:lnSpc>
              <a:spcBef>
                <a:spcPts val="0"/>
              </a:spcBef>
              <a:buFont typeface="Arial" panose="020B0604020202020204" pitchFamily="34" charset="0"/>
              <a:buChar char="•"/>
            </a:pPr>
            <a:r>
              <a:rPr lang="en-US" sz="2000" dirty="0"/>
              <a:t>Use independent judgment free of undue influence</a:t>
            </a:r>
          </a:p>
          <a:p>
            <a:pPr algn="ctr">
              <a:lnSpc>
                <a:spcPct val="114000"/>
              </a:lnSpc>
              <a:spcBef>
                <a:spcPts val="0"/>
              </a:spcBef>
            </a:pPr>
            <a:endParaRPr lang="en-US" sz="2000" dirty="0">
              <a:cs typeface="Arial" panose="020B0604020202020204"/>
            </a:endParaRPr>
          </a:p>
          <a:p>
            <a:pPr algn="ctr" defTabSz="114300">
              <a:lnSpc>
                <a:spcPct val="114000"/>
              </a:lnSpc>
              <a:spcBef>
                <a:spcPts val="0"/>
              </a:spcBef>
            </a:pPr>
            <a:r>
              <a:rPr lang="en-US" sz="2000" dirty="0">
                <a:cs typeface="Arial" panose="020B0604020202020204"/>
              </a:rPr>
              <a:t>* To ensure independence from other ERCOT activities and to maintain confidentiality:</a:t>
            </a:r>
          </a:p>
          <a:p>
            <a:pPr lvl="1" indent="0">
              <a:lnSpc>
                <a:spcPct val="114000"/>
              </a:lnSpc>
              <a:spcBef>
                <a:spcPts val="0"/>
              </a:spcBef>
              <a:buNone/>
            </a:pPr>
            <a:r>
              <a:rPr lang="en-US" sz="1800" dirty="0">
                <a:solidFill>
                  <a:srgbClr val="FF0000"/>
                </a:solidFill>
                <a:cs typeface="Arial" panose="020B0604020202020204"/>
              </a:rPr>
              <a:t>Market Participants should </a:t>
            </a:r>
            <a:r>
              <a:rPr lang="en-US" sz="1800" b="1" dirty="0">
                <a:solidFill>
                  <a:srgbClr val="FF0000"/>
                </a:solidFill>
                <a:cs typeface="Arial" panose="020B0604020202020204"/>
              </a:rPr>
              <a:t>not</a:t>
            </a:r>
            <a:r>
              <a:rPr lang="en-US" sz="1800" dirty="0">
                <a:solidFill>
                  <a:srgbClr val="FF0000"/>
                </a:solidFill>
                <a:cs typeface="Arial" panose="020B0604020202020204"/>
              </a:rPr>
              <a:t> copy any ERCOT employee (including their ERCOT Account Manager) when responding to ERM correspondence or information requests</a:t>
            </a:r>
          </a:p>
        </p:txBody>
      </p:sp>
      <p:sp>
        <p:nvSpPr>
          <p:cNvPr id="4" name="Slide Number Placeholder 3">
            <a:extLst>
              <a:ext uri="{FF2B5EF4-FFF2-40B4-BE49-F238E27FC236}">
                <a16:creationId xmlns:a16="http://schemas.microsoft.com/office/drawing/2014/main" id="{8916129B-078D-09C7-1525-F66CA1004F61}"/>
              </a:ext>
            </a:extLst>
          </p:cNvPr>
          <p:cNvSpPr>
            <a:spLocks noGrp="1"/>
          </p:cNvSpPr>
          <p:nvPr>
            <p:ph type="sldNum" sz="quarter" idx="12"/>
          </p:nvPr>
        </p:nvSpPr>
        <p:spPr/>
        <p:txBody>
          <a:bodyPr>
            <a:normAutofit/>
          </a:bodyPr>
          <a:lstStyle/>
          <a:p>
            <a:pPr>
              <a:spcAft>
                <a:spcPts val="600"/>
              </a:spcAft>
            </a:pPr>
            <a:fld id="{1D93BD3E-1E9A-4970-A6F7-E7AC52762E0C}" type="slidenum">
              <a:rPr lang="en-US" smtClean="0"/>
              <a:pPr>
                <a:spcAft>
                  <a:spcPts val="600"/>
                </a:spcAft>
              </a:pPr>
              <a:t>17</a:t>
            </a:fld>
            <a:endParaRPr lang="en-US" dirty="0"/>
          </a:p>
        </p:txBody>
      </p:sp>
    </p:spTree>
    <p:extLst>
      <p:ext uri="{BB962C8B-B14F-4D97-AF65-F5344CB8AC3E}">
        <p14:creationId xmlns:p14="http://schemas.microsoft.com/office/powerpoint/2010/main" val="330595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972A4-C8FF-BF09-866B-7A3C9F2233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81992E-53B9-4EBC-99DD-92478D7392F5}"/>
              </a:ext>
            </a:extLst>
          </p:cNvPr>
          <p:cNvSpPr>
            <a:spLocks noGrp="1"/>
          </p:cNvSpPr>
          <p:nvPr>
            <p:ph type="title"/>
          </p:nvPr>
        </p:nvSpPr>
        <p:spPr/>
        <p:txBody>
          <a:bodyPr wrap="square"/>
          <a:lstStyle/>
          <a:p>
            <a:r>
              <a:rPr lang="en-US" b="0" i="0" dirty="0"/>
              <a:t>What about NERC?</a:t>
            </a:r>
            <a:endParaRPr b="0" i="0" dirty="0"/>
          </a:p>
        </p:txBody>
      </p:sp>
      <p:sp>
        <p:nvSpPr>
          <p:cNvPr id="3" name="Text Placeholder 2">
            <a:extLst>
              <a:ext uri="{FF2B5EF4-FFF2-40B4-BE49-F238E27FC236}">
                <a16:creationId xmlns:a16="http://schemas.microsoft.com/office/drawing/2014/main" id="{3BEE13F3-3ED5-25E7-F7B7-2022625DA982}"/>
              </a:ext>
            </a:extLst>
          </p:cNvPr>
          <p:cNvSpPr>
            <a:spLocks noGrp="1"/>
          </p:cNvSpPr>
          <p:nvPr>
            <p:ph type="body" sz="quarter" idx="16"/>
          </p:nvPr>
        </p:nvSpPr>
        <p:spPr/>
        <p:txBody>
          <a:bodyPr wrap="square"/>
          <a:lstStyle/>
          <a:p>
            <a:pPr marL="342900" indent="-342900" algn="just">
              <a:spcBef>
                <a:spcPts val="1200"/>
              </a:spcBef>
              <a:buFont typeface="Arial" panose="020B0604020202020204" pitchFamily="34" charset="0"/>
              <a:buChar char="•"/>
            </a:pPr>
            <a:r>
              <a:rPr lang="en-US" sz="2400" dirty="0"/>
              <a:t>North American Electric Reliability Corporation (NERC) Reliability and Critical Infrastructure Protection Standards are </a:t>
            </a:r>
            <a:r>
              <a:rPr lang="en-US" sz="2400" i="1" dirty="0"/>
              <a:t>federal</a:t>
            </a:r>
            <a:r>
              <a:rPr lang="en-US" sz="2400" dirty="0"/>
              <a:t> standards</a:t>
            </a:r>
          </a:p>
          <a:p>
            <a:pPr marL="891540" lvl="1" indent="-342900" algn="just">
              <a:spcBef>
                <a:spcPts val="1200"/>
              </a:spcBef>
              <a:buFont typeface="Courier New" panose="02070309020205020404" pitchFamily="49" charset="0"/>
              <a:buChar char="o"/>
            </a:pPr>
            <a:r>
              <a:rPr lang="en-US" sz="2200" dirty="0"/>
              <a:t>TRE monitors compliance with those Standards in Texas</a:t>
            </a:r>
          </a:p>
          <a:p>
            <a:pPr marL="342900" indent="-342900" algn="just">
              <a:spcBef>
                <a:spcPts val="1200"/>
              </a:spcBef>
              <a:buFont typeface="Arial" panose="020B0604020202020204" pitchFamily="34" charset="0"/>
              <a:buChar char="•"/>
            </a:pPr>
            <a:r>
              <a:rPr lang="en-US" sz="2400" dirty="0"/>
              <a:t>If a given incident potentially impacts compliance with </a:t>
            </a:r>
            <a:r>
              <a:rPr lang="en-US" sz="2400" i="1" dirty="0"/>
              <a:t>both </a:t>
            </a:r>
            <a:r>
              <a:rPr lang="en-US" sz="2400" dirty="0"/>
              <a:t>NERC Standards and Texas Reliability Requirements, then both TRE and ERM may independently investigate that incident</a:t>
            </a:r>
          </a:p>
        </p:txBody>
      </p:sp>
    </p:spTree>
    <p:extLst>
      <p:ext uri="{BB962C8B-B14F-4D97-AF65-F5344CB8AC3E}">
        <p14:creationId xmlns:p14="http://schemas.microsoft.com/office/powerpoint/2010/main" val="10621141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189FC-C705-C6E3-1576-EE7DFCBDFB8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6CF00B8-402E-2E07-C510-D9F84030BA26}"/>
              </a:ext>
            </a:extLst>
          </p:cNvPr>
          <p:cNvSpPr>
            <a:spLocks noGrp="1"/>
          </p:cNvSpPr>
          <p:nvPr>
            <p:ph type="sldNum" sz="quarter" idx="12"/>
          </p:nvPr>
        </p:nvSpPr>
        <p:spPr/>
        <p:txBody>
          <a:bodyPr/>
          <a:lstStyle/>
          <a:p>
            <a:fld id="{BCDE79FB-97BA-492B-8D57-F1373F9ADA95}" type="slidenum">
              <a:rPr lang="en-US" smtClean="0"/>
              <a:t>19</a:t>
            </a:fld>
            <a:endParaRPr lang="en-US" dirty="0"/>
          </a:p>
        </p:txBody>
      </p:sp>
      <p:graphicFrame>
        <p:nvGraphicFramePr>
          <p:cNvPr id="9" name="Diagram 8">
            <a:extLst>
              <a:ext uri="{FF2B5EF4-FFF2-40B4-BE49-F238E27FC236}">
                <a16:creationId xmlns:a16="http://schemas.microsoft.com/office/drawing/2014/main" id="{9EB99B90-0B8D-F2DD-6DD4-2F670984FA5C}"/>
              </a:ext>
            </a:extLst>
          </p:cNvPr>
          <p:cNvGraphicFramePr/>
          <p:nvPr>
            <p:extLst>
              <p:ext uri="{D42A27DB-BD31-4B8C-83A1-F6EECF244321}">
                <p14:modId xmlns:p14="http://schemas.microsoft.com/office/powerpoint/2010/main" val="4165279744"/>
              </p:ext>
            </p:extLst>
          </p:nvPr>
        </p:nvGraphicFramePr>
        <p:xfrm>
          <a:off x="1395004" y="2004391"/>
          <a:ext cx="8630266"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1">
            <a:extLst>
              <a:ext uri="{FF2B5EF4-FFF2-40B4-BE49-F238E27FC236}">
                <a16:creationId xmlns:a16="http://schemas.microsoft.com/office/drawing/2014/main" id="{ACDBE91A-DE02-C83E-2231-CC3FE0306E34}"/>
              </a:ext>
            </a:extLst>
          </p:cNvPr>
          <p:cNvSpPr>
            <a:spLocks noGrp="1"/>
          </p:cNvSpPr>
          <p:nvPr>
            <p:ph type="title"/>
          </p:nvPr>
        </p:nvSpPr>
        <p:spPr>
          <a:xfrm>
            <a:off x="1484381" y="156541"/>
            <a:ext cx="5565775" cy="1847850"/>
          </a:xfrm>
        </p:spPr>
        <p:txBody>
          <a:bodyPr/>
          <a:lstStyle/>
          <a:p>
            <a:r>
              <a:rPr lang="en-US" b="1" dirty="0">
                <a:solidFill>
                  <a:schemeClr val="accent1"/>
                </a:solidFill>
              </a:rPr>
              <a:t>Agenda</a:t>
            </a:r>
          </a:p>
        </p:txBody>
      </p:sp>
    </p:spTree>
    <p:extLst>
      <p:ext uri="{BB962C8B-B14F-4D97-AF65-F5344CB8AC3E}">
        <p14:creationId xmlns:p14="http://schemas.microsoft.com/office/powerpoint/2010/main" val="31385439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32A30-B4E1-AC29-4E2F-F7935161FF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79FF7A-5A33-74B1-2645-5F48232A20CA}"/>
              </a:ext>
            </a:extLst>
          </p:cNvPr>
          <p:cNvSpPr>
            <a:spLocks noGrp="1"/>
          </p:cNvSpPr>
          <p:nvPr>
            <p:ph type="title"/>
          </p:nvPr>
        </p:nvSpPr>
        <p:spPr/>
        <p:txBody>
          <a:bodyPr wrap="square"/>
          <a:lstStyle/>
          <a:p>
            <a:r>
              <a:rPr lang="en-US" b="0" dirty="0">
                <a:solidFill>
                  <a:schemeClr val="tx2">
                    <a:lumMod val="75000"/>
                  </a:schemeClr>
                </a:solidFill>
              </a:rPr>
              <a:t>ERM Responsibilities: Monitoring and Investigation</a:t>
            </a:r>
            <a:endParaRPr b="0" i="0" dirty="0"/>
          </a:p>
        </p:txBody>
      </p:sp>
      <p:sp>
        <p:nvSpPr>
          <p:cNvPr id="6" name="Text Placeholder 2">
            <a:extLst>
              <a:ext uri="{FF2B5EF4-FFF2-40B4-BE49-F238E27FC236}">
                <a16:creationId xmlns:a16="http://schemas.microsoft.com/office/drawing/2014/main" id="{23439043-127C-3CF0-AFC9-058301D619EC}"/>
              </a:ext>
            </a:extLst>
          </p:cNvPr>
          <p:cNvSpPr>
            <a:spLocks noGrp="1"/>
          </p:cNvSpPr>
          <p:nvPr>
            <p:ph type="body" sz="quarter" idx="16"/>
          </p:nvPr>
        </p:nvSpPr>
        <p:spPr>
          <a:xfrm>
            <a:off x="502143" y="1371600"/>
            <a:ext cx="11187714" cy="4495800"/>
          </a:xfrm>
        </p:spPr>
        <p:txBody>
          <a:bodyPr wrap="square"/>
          <a:lstStyle/>
          <a:p>
            <a:pPr marL="342900" indent="-342900" algn="just">
              <a:lnSpc>
                <a:spcPct val="110000"/>
              </a:lnSpc>
              <a:spcBef>
                <a:spcPts val="0"/>
              </a:spcBef>
              <a:buFont typeface="Arial" panose="020B0604020202020204" pitchFamily="34" charset="0"/>
              <a:buChar char="•"/>
            </a:pPr>
            <a:r>
              <a:rPr lang="en-US" sz="2400" dirty="0"/>
              <a:t>Monitor ERCOT and Market Participant compliance with Reliability Requirements:</a:t>
            </a:r>
          </a:p>
          <a:p>
            <a:pPr marL="891540" lvl="1" indent="-342900" algn="just">
              <a:buFont typeface="Courier New" panose="02070309020205020404" pitchFamily="49" charset="0"/>
              <a:buChar char="o"/>
            </a:pPr>
            <a:r>
              <a:rPr lang="en-US" sz="2200" dirty="0"/>
              <a:t>Routinely monitor for ERCOT Protocols § 8 Performance Monitoring (previously performed by ERCOT Compliance)</a:t>
            </a:r>
          </a:p>
          <a:p>
            <a:pPr marL="891540" lvl="1" indent="-342900" algn="just">
              <a:buFont typeface="Courier New" panose="02070309020205020404" pitchFamily="49" charset="0"/>
              <a:buChar char="o"/>
            </a:pPr>
            <a:r>
              <a:rPr lang="en-US" sz="2200" dirty="0"/>
              <a:t>Review ERCOT event analysis reports (e.g., weather events, system disturbances, etc.)</a:t>
            </a:r>
          </a:p>
          <a:p>
            <a:pPr marL="891540" lvl="1" indent="-342900" algn="just">
              <a:buFont typeface="Courier New" panose="02070309020205020404" pitchFamily="49" charset="0"/>
              <a:buChar char="o"/>
            </a:pPr>
            <a:r>
              <a:rPr lang="en-US" sz="2200" dirty="0"/>
              <a:t>Produce quarterly performance metrics reports to DICE</a:t>
            </a:r>
          </a:p>
          <a:p>
            <a:pPr marL="342900" indent="-342900" algn="just">
              <a:buFont typeface="Arial" panose="020B0604020202020204" pitchFamily="34" charset="0"/>
              <a:buChar char="•"/>
            </a:pPr>
            <a:r>
              <a:rPr lang="en-US" sz="2400" dirty="0"/>
              <a:t>Investigate ERCOT and Market Participant compliance with Reliability Requirements</a:t>
            </a:r>
          </a:p>
          <a:p>
            <a:pPr marL="891540" lvl="1" indent="-342900" algn="just">
              <a:buFont typeface="Courier New" panose="02070309020205020404" pitchFamily="49" charset="0"/>
              <a:buChar char="o"/>
            </a:pPr>
            <a:r>
              <a:rPr lang="en-US" sz="2200" dirty="0"/>
              <a:t>Perform Incident Reviews</a:t>
            </a:r>
          </a:p>
          <a:p>
            <a:pPr marL="891540" lvl="1" indent="-342900" algn="just">
              <a:buFont typeface="Courier New" panose="02070309020205020404" pitchFamily="49" charset="0"/>
              <a:buChar char="o"/>
            </a:pPr>
            <a:r>
              <a:rPr lang="en-US" sz="2200" dirty="0"/>
              <a:t>Draft Incident Review reports (i.e., PARs) and submit to DICE</a:t>
            </a:r>
          </a:p>
        </p:txBody>
      </p:sp>
    </p:spTree>
    <p:extLst>
      <p:ext uri="{BB962C8B-B14F-4D97-AF65-F5344CB8AC3E}">
        <p14:creationId xmlns:p14="http://schemas.microsoft.com/office/powerpoint/2010/main" val="2219243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32A30-B4E1-AC29-4E2F-F7935161FF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79FF7A-5A33-74B1-2645-5F48232A20CA}"/>
              </a:ext>
            </a:extLst>
          </p:cNvPr>
          <p:cNvSpPr>
            <a:spLocks noGrp="1"/>
          </p:cNvSpPr>
          <p:nvPr>
            <p:ph type="title"/>
          </p:nvPr>
        </p:nvSpPr>
        <p:spPr/>
        <p:txBody>
          <a:bodyPr wrap="square"/>
          <a:lstStyle/>
          <a:p>
            <a:r>
              <a:rPr lang="en-US" b="0" dirty="0">
                <a:solidFill>
                  <a:schemeClr val="tx2">
                    <a:lumMod val="75000"/>
                  </a:schemeClr>
                </a:solidFill>
              </a:rPr>
              <a:t>ERM Responsibilities: Quarterly Reporting</a:t>
            </a:r>
            <a:endParaRPr b="0" i="0" dirty="0"/>
          </a:p>
        </p:txBody>
      </p:sp>
      <p:sp>
        <p:nvSpPr>
          <p:cNvPr id="3" name="Text Placeholder 2">
            <a:extLst>
              <a:ext uri="{FF2B5EF4-FFF2-40B4-BE49-F238E27FC236}">
                <a16:creationId xmlns:a16="http://schemas.microsoft.com/office/drawing/2014/main" id="{C95C5D9A-AD8C-7671-9E76-C537EAB82033}"/>
              </a:ext>
            </a:extLst>
          </p:cNvPr>
          <p:cNvSpPr>
            <a:spLocks noGrp="1"/>
          </p:cNvSpPr>
          <p:nvPr>
            <p:ph type="body" sz="quarter" idx="16"/>
          </p:nvPr>
        </p:nvSpPr>
        <p:spPr>
          <a:xfrm>
            <a:off x="502143" y="1371600"/>
            <a:ext cx="11187714" cy="4495800"/>
          </a:xfrm>
        </p:spPr>
        <p:txBody>
          <a:bodyPr wrap="square"/>
          <a:lstStyle/>
          <a:p>
            <a:pPr marL="342900" indent="-342900">
              <a:lnSpc>
                <a:spcPct val="110000"/>
              </a:lnSpc>
              <a:spcBef>
                <a:spcPts val="0"/>
              </a:spcBef>
              <a:buFont typeface="Arial" panose="020B0604020202020204" pitchFamily="34" charset="0"/>
              <a:buChar char="•"/>
            </a:pPr>
            <a:r>
              <a:rPr lang="en-US" sz="2400" dirty="0"/>
              <a:t>Quarterly Reporting to PUC</a:t>
            </a:r>
          </a:p>
          <a:p>
            <a:pPr marL="1005840" lvl="1" indent="-457200">
              <a:lnSpc>
                <a:spcPct val="110000"/>
              </a:lnSpc>
              <a:spcBef>
                <a:spcPts val="0"/>
              </a:spcBef>
              <a:buFont typeface="+mj-lt"/>
              <a:buAutoNum type="arabicPeriod"/>
            </a:pPr>
            <a:r>
              <a:rPr lang="en-US" sz="2200" dirty="0">
                <a:hlinkClick r:id="rId3"/>
              </a:rPr>
              <a:t>Post public report </a:t>
            </a:r>
            <a:r>
              <a:rPr lang="en-US" sz="2200" dirty="0"/>
              <a:t>required by PUC that includes:</a:t>
            </a:r>
          </a:p>
          <a:p>
            <a:pPr marL="1074420" lvl="2" indent="-342900">
              <a:lnSpc>
                <a:spcPct val="110000"/>
              </a:lnSpc>
              <a:spcBef>
                <a:spcPts val="0"/>
              </a:spcBef>
            </a:pPr>
            <a:r>
              <a:rPr lang="en-US" sz="2200" dirty="0"/>
              <a:t>Number of IRs opened and referred to DICE</a:t>
            </a:r>
          </a:p>
          <a:p>
            <a:pPr marL="1074420" lvl="2" indent="-342900">
              <a:lnSpc>
                <a:spcPct val="110000"/>
              </a:lnSpc>
              <a:spcBef>
                <a:spcPts val="0"/>
              </a:spcBef>
            </a:pPr>
            <a:r>
              <a:rPr lang="en-US" sz="2200" dirty="0"/>
              <a:t>Monitoring of reliability-related changes to PUC rules and ERCOT Protocols and OBD; can make recommendations to promote improved reliability</a:t>
            </a:r>
          </a:p>
          <a:p>
            <a:pPr marL="1074420" lvl="2" indent="-342900">
              <a:lnSpc>
                <a:spcPct val="110000"/>
              </a:lnSpc>
              <a:spcBef>
                <a:spcPts val="0"/>
              </a:spcBef>
            </a:pPr>
            <a:r>
              <a:rPr lang="en-US" sz="2200" dirty="0"/>
              <a:t>Reminder of routine compliance monitoring areas</a:t>
            </a:r>
          </a:p>
          <a:p>
            <a:pPr marL="1074420" lvl="2" indent="-342900">
              <a:lnSpc>
                <a:spcPct val="110000"/>
              </a:lnSpc>
              <a:spcBef>
                <a:spcPts val="0"/>
              </a:spcBef>
            </a:pPr>
            <a:r>
              <a:rPr lang="en-US" sz="2200" dirty="0"/>
              <a:t>An assessment of the overall reliability of the ERCOT grid, highlighting areas of concern and identifying possible remedial actions</a:t>
            </a:r>
          </a:p>
          <a:p>
            <a:pPr marL="1074420" lvl="2" indent="-342900">
              <a:lnSpc>
                <a:spcPct val="110000"/>
              </a:lnSpc>
              <a:spcBef>
                <a:spcPts val="0"/>
              </a:spcBef>
            </a:pPr>
            <a:r>
              <a:rPr lang="en-US" sz="2200" dirty="0"/>
              <a:t>Status of compliance audits</a:t>
            </a:r>
          </a:p>
          <a:p>
            <a:pPr marL="1005840" lvl="1" indent="-457200">
              <a:buFont typeface="+mj-lt"/>
              <a:buAutoNum type="arabicPeriod"/>
            </a:pPr>
            <a:r>
              <a:rPr lang="en-US" sz="2200" dirty="0"/>
              <a:t>Issue a confidential report to DICE on Protocols </a:t>
            </a:r>
            <a:r>
              <a:rPr lang="en-US" sz="2000" dirty="0"/>
              <a:t>§</a:t>
            </a:r>
            <a:r>
              <a:rPr lang="en-US" sz="2200" dirty="0"/>
              <a:t> 8 performance metrics</a:t>
            </a:r>
          </a:p>
          <a:p>
            <a:pPr marL="1005840" lvl="1" indent="-457200">
              <a:buFont typeface="+mj-lt"/>
              <a:buAutoNum type="arabicPeriod"/>
            </a:pPr>
            <a:r>
              <a:rPr lang="en-US" sz="2200" dirty="0"/>
              <a:t>Refer SIRPs</a:t>
            </a:r>
          </a:p>
        </p:txBody>
      </p:sp>
    </p:spTree>
    <p:extLst>
      <p:ext uri="{BB962C8B-B14F-4D97-AF65-F5344CB8AC3E}">
        <p14:creationId xmlns:p14="http://schemas.microsoft.com/office/powerpoint/2010/main" val="2001245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EADD4-21AB-4B25-7A98-0D0B92D2F81C}"/>
              </a:ext>
            </a:extLst>
          </p:cNvPr>
          <p:cNvSpPr>
            <a:spLocks noGrp="1"/>
          </p:cNvSpPr>
          <p:nvPr>
            <p:ph type="title"/>
          </p:nvPr>
        </p:nvSpPr>
        <p:spPr/>
        <p:txBody>
          <a:bodyPr vert="horz" lIns="91440" tIns="45720" rIns="91440" bIns="45720" rtlCol="0" anchor="t">
            <a:normAutofit/>
          </a:bodyPr>
          <a:lstStyle/>
          <a:p>
            <a:r>
              <a:rPr lang="en-US" sz="2800" b="0" dirty="0">
                <a:solidFill>
                  <a:schemeClr val="tx2">
                    <a:lumMod val="75000"/>
                  </a:schemeClr>
                </a:solidFill>
              </a:rPr>
              <a:t>ERM Responsibilities: Enforcement Support </a:t>
            </a:r>
            <a:endParaRPr lang="en-US" dirty="0">
              <a:cs typeface="Arial"/>
            </a:endParaRPr>
          </a:p>
        </p:txBody>
      </p:sp>
      <p:sp>
        <p:nvSpPr>
          <p:cNvPr id="3" name="Content Placeholder 2">
            <a:extLst>
              <a:ext uri="{FF2B5EF4-FFF2-40B4-BE49-F238E27FC236}">
                <a16:creationId xmlns:a16="http://schemas.microsoft.com/office/drawing/2014/main" id="{B6C2DA8D-FB23-A7FC-DE44-CF76812C4B8F}"/>
              </a:ext>
            </a:extLst>
          </p:cNvPr>
          <p:cNvSpPr>
            <a:spLocks noGrp="1"/>
          </p:cNvSpPr>
          <p:nvPr>
            <p:ph type="body" sz="quarter" idx="16"/>
          </p:nvPr>
        </p:nvSpPr>
        <p:spPr/>
        <p:txBody>
          <a:bodyPr vert="horz" wrap="square" lIns="91440" tIns="45720" rIns="91440" bIns="45720" rtlCol="0" anchor="t">
            <a:normAutofit/>
          </a:bodyPr>
          <a:lstStyle/>
          <a:p>
            <a:pPr marL="342900" indent="-342900">
              <a:lnSpc>
                <a:spcPct val="113999"/>
              </a:lnSpc>
              <a:spcBef>
                <a:spcPts val="0"/>
              </a:spcBef>
              <a:buFont typeface="Arial" panose="020B0604020202020204" pitchFamily="34" charset="0"/>
              <a:buChar char="•"/>
            </a:pPr>
            <a:r>
              <a:rPr lang="en-US" sz="2400" dirty="0"/>
              <a:t>Assist DICE with oversight and enforcement activities</a:t>
            </a:r>
          </a:p>
          <a:p>
            <a:pPr marL="891540" lvl="1" indent="-342900">
              <a:lnSpc>
                <a:spcPct val="113999"/>
              </a:lnSpc>
              <a:spcBef>
                <a:spcPts val="0"/>
              </a:spcBef>
            </a:pPr>
            <a:r>
              <a:rPr lang="en-US" sz="2200" dirty="0"/>
              <a:t>Respond to DICE staff questions regarding Incident Reviews</a:t>
            </a:r>
          </a:p>
          <a:p>
            <a:pPr marL="891540" lvl="1" indent="-342900">
              <a:lnSpc>
                <a:spcPct val="113999"/>
              </a:lnSpc>
              <a:spcBef>
                <a:spcPts val="0"/>
              </a:spcBef>
            </a:pPr>
            <a:r>
              <a:rPr lang="en-US" sz="2200" dirty="0"/>
              <a:t>Support DICE during enforcement activities as requested</a:t>
            </a:r>
          </a:p>
          <a:p>
            <a:pPr marL="1074420" lvl="2" indent="-342900">
              <a:lnSpc>
                <a:spcPct val="113999"/>
              </a:lnSpc>
              <a:spcBef>
                <a:spcPts val="0"/>
              </a:spcBef>
            </a:pPr>
            <a:r>
              <a:rPr lang="en-US" sz="2200" dirty="0"/>
              <a:t>Testimony, exhibit generation, advice/counsel, etc.</a:t>
            </a:r>
          </a:p>
        </p:txBody>
      </p:sp>
      <p:sp>
        <p:nvSpPr>
          <p:cNvPr id="4" name="Slide Number Placeholder 3">
            <a:extLst>
              <a:ext uri="{FF2B5EF4-FFF2-40B4-BE49-F238E27FC236}">
                <a16:creationId xmlns:a16="http://schemas.microsoft.com/office/drawing/2014/main" id="{6D1BF00E-9464-14A9-FD6B-079849C2A5B7}"/>
              </a:ext>
            </a:extLst>
          </p:cNvPr>
          <p:cNvSpPr>
            <a:spLocks noGrp="1"/>
          </p:cNvSpPr>
          <p:nvPr>
            <p:ph type="sldNum" sz="quarter" idx="12"/>
          </p:nvPr>
        </p:nvSpPr>
        <p:spPr/>
        <p:txBody>
          <a:bodyPr>
            <a:normAutofit/>
          </a:bodyPr>
          <a:lstStyle/>
          <a:p>
            <a:fld id="{1D93BD3E-1E9A-4970-A6F7-E7AC52762E0C}" type="slidenum">
              <a:rPr lang="en-US" smtClean="0"/>
              <a:pPr/>
              <a:t>22</a:t>
            </a:fld>
            <a:endParaRPr lang="en-US" dirty="0"/>
          </a:p>
        </p:txBody>
      </p:sp>
      <p:sp>
        <p:nvSpPr>
          <p:cNvPr id="6" name="Rounded Rectangle 6">
            <a:extLst>
              <a:ext uri="{FF2B5EF4-FFF2-40B4-BE49-F238E27FC236}">
                <a16:creationId xmlns:a16="http://schemas.microsoft.com/office/drawing/2014/main" id="{6FD4A1C2-67DB-6F04-4E7B-2744E64EFC7D}"/>
              </a:ext>
            </a:extLst>
          </p:cNvPr>
          <p:cNvSpPr/>
          <p:nvPr/>
        </p:nvSpPr>
        <p:spPr>
          <a:xfrm>
            <a:off x="414944" y="5563894"/>
            <a:ext cx="11155680" cy="608093"/>
          </a:xfrm>
          <a:prstGeom prst="roundRect">
            <a:avLst>
              <a:gd name="adj" fmla="val 4000"/>
            </a:avLst>
          </a:prstGeom>
          <a:solidFill>
            <a:srgbClr val="DBF3F6"/>
          </a:solidFill>
          <a:ln w="12700">
            <a:solidFill>
              <a:srgbClr val="00829B"/>
            </a:solidFill>
          </a:ln>
          <a:effectLst/>
        </p:spPr>
        <p:style>
          <a:lnRef idx="1">
            <a:schemeClr val="accent1"/>
          </a:lnRef>
          <a:fillRef idx="3">
            <a:schemeClr val="accent1"/>
          </a:fillRef>
          <a:effectRef idx="2">
            <a:schemeClr val="accent1"/>
          </a:effectRef>
          <a:fontRef idx="minor">
            <a:schemeClr val="lt1"/>
          </a:fontRef>
        </p:style>
        <p:txBody>
          <a:bodyPr wrap="square" lIns="164592" tIns="73152" rIns="137160" rtlCol="0" anchor="ctr"/>
          <a:lstStyle/>
          <a:p>
            <a:r>
              <a:rPr b="1" i="0" dirty="0">
                <a:solidFill>
                  <a:srgbClr val="2D3338"/>
                </a:solidFill>
              </a:rPr>
              <a:t>Key Takeaway:</a:t>
            </a:r>
            <a:r>
              <a:rPr b="0" i="0" dirty="0">
                <a:solidFill>
                  <a:srgbClr val="2D3338"/>
                </a:solidFill>
              </a:rPr>
              <a:t> </a:t>
            </a:r>
            <a:r>
              <a:rPr lang="en-US" dirty="0">
                <a:solidFill>
                  <a:srgbClr val="2D3338"/>
                </a:solidFill>
              </a:rPr>
              <a:t>ERM</a:t>
            </a:r>
            <a:r>
              <a:rPr lang="en-US" b="0" i="0" dirty="0">
                <a:solidFill>
                  <a:srgbClr val="2D3338"/>
                </a:solidFill>
              </a:rPr>
              <a:t> provides “start to end” support to PUC and DICE staff</a:t>
            </a:r>
            <a:endParaRPr b="0" i="0" dirty="0">
              <a:solidFill>
                <a:srgbClr val="2D3338"/>
              </a:solidFill>
            </a:endParaRPr>
          </a:p>
        </p:txBody>
      </p:sp>
    </p:spTree>
    <p:extLst>
      <p:ext uri="{BB962C8B-B14F-4D97-AF65-F5344CB8AC3E}">
        <p14:creationId xmlns:p14="http://schemas.microsoft.com/office/powerpoint/2010/main" val="10363602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F3F20-3992-8C70-27A5-AFD011AEC96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8B1DB20-5F10-6F35-E142-B4D337A5E058}"/>
              </a:ext>
            </a:extLst>
          </p:cNvPr>
          <p:cNvSpPr>
            <a:spLocks noGrp="1"/>
          </p:cNvSpPr>
          <p:nvPr>
            <p:ph type="sldNum" sz="quarter" idx="12"/>
          </p:nvPr>
        </p:nvSpPr>
        <p:spPr/>
        <p:txBody>
          <a:bodyPr/>
          <a:lstStyle/>
          <a:p>
            <a:fld id="{BCDE79FB-97BA-492B-8D57-F1373F9ADA95}" type="slidenum">
              <a:rPr lang="en-US" smtClean="0"/>
              <a:t>23</a:t>
            </a:fld>
            <a:endParaRPr lang="en-US" dirty="0"/>
          </a:p>
        </p:txBody>
      </p:sp>
      <p:graphicFrame>
        <p:nvGraphicFramePr>
          <p:cNvPr id="9" name="Diagram 8">
            <a:extLst>
              <a:ext uri="{FF2B5EF4-FFF2-40B4-BE49-F238E27FC236}">
                <a16:creationId xmlns:a16="http://schemas.microsoft.com/office/drawing/2014/main" id="{972557B7-D502-7A02-CBE2-D8E7FBD51394}"/>
              </a:ext>
            </a:extLst>
          </p:cNvPr>
          <p:cNvGraphicFramePr/>
          <p:nvPr>
            <p:extLst>
              <p:ext uri="{D42A27DB-BD31-4B8C-83A1-F6EECF244321}">
                <p14:modId xmlns:p14="http://schemas.microsoft.com/office/powerpoint/2010/main" val="2734136193"/>
              </p:ext>
            </p:extLst>
          </p:nvPr>
        </p:nvGraphicFramePr>
        <p:xfrm>
          <a:off x="1395004" y="2004391"/>
          <a:ext cx="8630266"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1">
            <a:extLst>
              <a:ext uri="{FF2B5EF4-FFF2-40B4-BE49-F238E27FC236}">
                <a16:creationId xmlns:a16="http://schemas.microsoft.com/office/drawing/2014/main" id="{4F1F636D-599B-21CC-82DE-6359EF9532E5}"/>
              </a:ext>
            </a:extLst>
          </p:cNvPr>
          <p:cNvSpPr>
            <a:spLocks noGrp="1"/>
          </p:cNvSpPr>
          <p:nvPr>
            <p:ph type="title"/>
          </p:nvPr>
        </p:nvSpPr>
        <p:spPr>
          <a:xfrm>
            <a:off x="1484381" y="156541"/>
            <a:ext cx="5565775" cy="1847850"/>
          </a:xfrm>
        </p:spPr>
        <p:txBody>
          <a:bodyPr/>
          <a:lstStyle/>
          <a:p>
            <a:r>
              <a:rPr lang="en-US" b="1" dirty="0">
                <a:solidFill>
                  <a:schemeClr val="accent1"/>
                </a:solidFill>
              </a:rPr>
              <a:t>Agenda</a:t>
            </a:r>
          </a:p>
        </p:txBody>
      </p:sp>
    </p:spTree>
    <p:extLst>
      <p:ext uri="{BB962C8B-B14F-4D97-AF65-F5344CB8AC3E}">
        <p14:creationId xmlns:p14="http://schemas.microsoft.com/office/powerpoint/2010/main" val="5370548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EADD4-21AB-4B25-7A98-0D0B92D2F81C}"/>
              </a:ext>
            </a:extLst>
          </p:cNvPr>
          <p:cNvSpPr>
            <a:spLocks noGrp="1"/>
          </p:cNvSpPr>
          <p:nvPr>
            <p:ph type="title"/>
          </p:nvPr>
        </p:nvSpPr>
        <p:spPr/>
        <p:txBody>
          <a:bodyPr vert="horz" lIns="91440" tIns="45720" rIns="91440" bIns="45720" rtlCol="0" anchor="t">
            <a:normAutofit/>
          </a:bodyPr>
          <a:lstStyle/>
          <a:p>
            <a:r>
              <a:rPr lang="en-US" b="0" dirty="0">
                <a:solidFill>
                  <a:schemeClr val="tx2">
                    <a:lumMod val="75000"/>
                  </a:schemeClr>
                </a:solidFill>
              </a:rPr>
              <a:t>ERM Assessment</a:t>
            </a:r>
            <a:r>
              <a:rPr lang="en-US" sz="2400" b="0" dirty="0">
                <a:solidFill>
                  <a:schemeClr val="tx2">
                    <a:lumMod val="75000"/>
                  </a:schemeClr>
                </a:solidFill>
              </a:rPr>
              <a:t> Process </a:t>
            </a:r>
            <a:endParaRPr lang="en-US" sz="2400" b="0" dirty="0">
              <a:solidFill>
                <a:schemeClr val="tx2">
                  <a:lumMod val="75000"/>
                </a:schemeClr>
              </a:solidFill>
              <a:cs typeface="Arial"/>
            </a:endParaRPr>
          </a:p>
        </p:txBody>
      </p:sp>
      <p:sp>
        <p:nvSpPr>
          <p:cNvPr id="3" name="Content Placeholder 2">
            <a:extLst>
              <a:ext uri="{FF2B5EF4-FFF2-40B4-BE49-F238E27FC236}">
                <a16:creationId xmlns:a16="http://schemas.microsoft.com/office/drawing/2014/main" id="{B6C2DA8D-FB23-A7FC-DE44-CF76812C4B8F}"/>
              </a:ext>
            </a:extLst>
          </p:cNvPr>
          <p:cNvSpPr>
            <a:spLocks noGrp="1"/>
          </p:cNvSpPr>
          <p:nvPr>
            <p:ph type="body" sz="quarter" idx="16"/>
          </p:nvPr>
        </p:nvSpPr>
        <p:spPr>
          <a:xfrm>
            <a:off x="656082" y="1371600"/>
            <a:ext cx="10879836" cy="4495800"/>
          </a:xfrm>
        </p:spPr>
        <p:txBody>
          <a:bodyPr vert="horz" wrap="square" lIns="91440" tIns="45720" rIns="91440" bIns="45720" rtlCol="0" anchor="t">
            <a:noAutofit/>
          </a:bodyPr>
          <a:lstStyle/>
          <a:p>
            <a:pPr marL="342900" indent="-342900">
              <a:lnSpc>
                <a:spcPct val="90000"/>
              </a:lnSpc>
              <a:spcBef>
                <a:spcPts val="600"/>
              </a:spcBef>
              <a:spcAft>
                <a:spcPts val="600"/>
              </a:spcAft>
              <a:buFont typeface="Arial" panose="020B0604020202020204" pitchFamily="34" charset="0"/>
              <a:buChar char="•"/>
            </a:pPr>
            <a:r>
              <a:rPr lang="en-US" sz="2200" dirty="0"/>
              <a:t>Applies to ERCOT </a:t>
            </a:r>
            <a:r>
              <a:rPr lang="en-US" sz="2200" b="1" dirty="0"/>
              <a:t>and</a:t>
            </a:r>
            <a:r>
              <a:rPr lang="en-US" sz="2200" i="1" dirty="0"/>
              <a:t> </a:t>
            </a:r>
            <a:r>
              <a:rPr lang="en-US" sz="2200" dirty="0"/>
              <a:t>Market Participants</a:t>
            </a:r>
            <a:endParaRPr lang="en-US" sz="2200" dirty="0">
              <a:cs typeface="Arial"/>
            </a:endParaRPr>
          </a:p>
          <a:p>
            <a:pPr marL="688975" lvl="1" indent="-323850">
              <a:lnSpc>
                <a:spcPct val="110000"/>
              </a:lnSpc>
              <a:spcBef>
                <a:spcPts val="600"/>
              </a:spcBef>
              <a:spcAft>
                <a:spcPts val="600"/>
              </a:spcAft>
              <a:buFont typeface="Courier New" panose="02070309020205020404" pitchFamily="49" charset="0"/>
              <a:buChar char="o"/>
            </a:pPr>
            <a:r>
              <a:rPr lang="en-US" sz="2000" dirty="0"/>
              <a:t>Only issues related to </a:t>
            </a:r>
            <a:r>
              <a:rPr lang="en-US" sz="2000" b="1" dirty="0"/>
              <a:t>state-level Reliability Requirements </a:t>
            </a:r>
          </a:p>
          <a:p>
            <a:pPr marL="342900" indent="-342900">
              <a:lnSpc>
                <a:spcPct val="110000"/>
              </a:lnSpc>
              <a:spcBef>
                <a:spcPts val="600"/>
              </a:spcBef>
              <a:spcAft>
                <a:spcPts val="600"/>
              </a:spcAft>
              <a:buFont typeface="Arial" panose="020B0604020202020204" pitchFamily="34" charset="0"/>
              <a:buChar char="•"/>
            </a:pPr>
            <a:r>
              <a:rPr lang="en-US" sz="2200" dirty="0"/>
              <a:t>Incident Reviews can be initiated by:</a:t>
            </a:r>
            <a:endParaRPr lang="en-US" sz="2200" dirty="0">
              <a:cs typeface="Arial"/>
            </a:endParaRPr>
          </a:p>
          <a:p>
            <a:pPr marL="688975" lvl="1" indent="-323850">
              <a:lnSpc>
                <a:spcPct val="110000"/>
              </a:lnSpc>
              <a:spcBef>
                <a:spcPts val="600"/>
              </a:spcBef>
              <a:spcAft>
                <a:spcPts val="600"/>
              </a:spcAft>
              <a:buFont typeface="Courier New" panose="02070309020205020404" pitchFamily="49" charset="0"/>
              <a:buChar char="o"/>
            </a:pPr>
            <a:r>
              <a:rPr lang="en-US" sz="2000" dirty="0"/>
              <a:t>Direct notification by a Market Participant, DICE, or ERCOT employee</a:t>
            </a:r>
            <a:endParaRPr lang="en-US" sz="2000" dirty="0">
              <a:cs typeface="Arial"/>
            </a:endParaRPr>
          </a:p>
          <a:p>
            <a:pPr marL="688975" lvl="1" indent="-323850">
              <a:lnSpc>
                <a:spcPct val="110000"/>
              </a:lnSpc>
              <a:spcBef>
                <a:spcPts val="600"/>
              </a:spcBef>
              <a:spcAft>
                <a:spcPts val="600"/>
              </a:spcAft>
              <a:buFont typeface="Courier New" panose="02070309020205020404" pitchFamily="49" charset="0"/>
              <a:buChar char="o"/>
            </a:pPr>
            <a:r>
              <a:rPr lang="en-US" sz="2000" dirty="0"/>
              <a:t>Internal routine compliance monitoring</a:t>
            </a:r>
          </a:p>
          <a:p>
            <a:pPr marL="342900" indent="-342900">
              <a:lnSpc>
                <a:spcPct val="110000"/>
              </a:lnSpc>
              <a:spcBef>
                <a:spcPts val="600"/>
              </a:spcBef>
              <a:spcAft>
                <a:spcPts val="600"/>
              </a:spcAft>
              <a:buFont typeface="Arial" panose="020B0604020202020204" pitchFamily="34" charset="0"/>
              <a:buChar char="•"/>
            </a:pPr>
            <a:r>
              <a:rPr lang="en-US" sz="2200" dirty="0"/>
              <a:t>ERM triages incidents of potential non-compliance</a:t>
            </a:r>
          </a:p>
          <a:p>
            <a:pPr marL="693738" lvl="1" indent="-342900" defTabSz="1084263">
              <a:lnSpc>
                <a:spcPct val="110000"/>
              </a:lnSpc>
              <a:spcBef>
                <a:spcPts val="600"/>
              </a:spcBef>
              <a:spcAft>
                <a:spcPts val="600"/>
              </a:spcAft>
              <a:buFont typeface="Courier New" panose="02070309020205020404" pitchFamily="49" charset="0"/>
              <a:buChar char="o"/>
            </a:pPr>
            <a:r>
              <a:rPr lang="en-US" sz="2000" dirty="0"/>
              <a:t>If the incident impacts a Reliability Requirement, then ERM opens an IR</a:t>
            </a:r>
          </a:p>
          <a:p>
            <a:pPr marL="693738" lvl="1" indent="-342900" defTabSz="1084263">
              <a:lnSpc>
                <a:spcPct val="110000"/>
              </a:lnSpc>
              <a:spcBef>
                <a:spcPts val="600"/>
              </a:spcBef>
              <a:spcAft>
                <a:spcPts val="600"/>
              </a:spcAft>
              <a:buFont typeface="Courier New" panose="02070309020205020404" pitchFamily="49" charset="0"/>
              <a:buChar char="o"/>
            </a:pPr>
            <a:r>
              <a:rPr lang="en-US" sz="2000" dirty="0"/>
              <a:t>If not state-level reliability-related, then ERM refers incident to ERCOT Legal for additional process determination</a:t>
            </a:r>
          </a:p>
          <a:p>
            <a:pPr marL="891540" lvl="1" indent="-342900">
              <a:lnSpc>
                <a:spcPct val="110000"/>
              </a:lnSpc>
              <a:spcBef>
                <a:spcPts val="600"/>
              </a:spcBef>
              <a:spcAft>
                <a:spcPts val="600"/>
              </a:spcAft>
            </a:pPr>
            <a:endParaRPr lang="en-US" sz="2000" dirty="0"/>
          </a:p>
        </p:txBody>
      </p:sp>
      <p:sp>
        <p:nvSpPr>
          <p:cNvPr id="4" name="Slide Number Placeholder 3">
            <a:extLst>
              <a:ext uri="{FF2B5EF4-FFF2-40B4-BE49-F238E27FC236}">
                <a16:creationId xmlns:a16="http://schemas.microsoft.com/office/drawing/2014/main" id="{6D1BF00E-9464-14A9-FD6B-079849C2A5B7}"/>
              </a:ext>
            </a:extLst>
          </p:cNvPr>
          <p:cNvSpPr>
            <a:spLocks noGrp="1"/>
          </p:cNvSpPr>
          <p:nvPr>
            <p:ph type="sldNum" sz="quarter" idx="12"/>
          </p:nvPr>
        </p:nvSpPr>
        <p:spPr/>
        <p:txBody>
          <a:bodyPr>
            <a:normAutofit/>
          </a:bodyPr>
          <a:lstStyle/>
          <a:p>
            <a:fld id="{1D93BD3E-1E9A-4970-A6F7-E7AC52762E0C}" type="slidenum">
              <a:rPr lang="en-US" smtClean="0"/>
              <a:pPr/>
              <a:t>24</a:t>
            </a:fld>
            <a:endParaRPr lang="en-US" dirty="0"/>
          </a:p>
        </p:txBody>
      </p:sp>
    </p:spTree>
    <p:extLst>
      <p:ext uri="{BB962C8B-B14F-4D97-AF65-F5344CB8AC3E}">
        <p14:creationId xmlns:p14="http://schemas.microsoft.com/office/powerpoint/2010/main" val="3700775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0" y="205994"/>
            <a:ext cx="10401300" cy="914400"/>
          </a:xfrm>
        </p:spPr>
        <p:txBody>
          <a:bodyPr anchor="ctr">
            <a:normAutofit/>
          </a:bodyPr>
          <a:lstStyle/>
          <a:p>
            <a:r>
              <a:rPr lang="en-US" b="0" dirty="0"/>
              <a:t>ERM Investigation </a:t>
            </a:r>
            <a:r>
              <a:rPr b="0" i="0" dirty="0"/>
              <a:t>Process</a:t>
            </a:r>
            <a:r>
              <a:rPr lang="en-US" b="0" i="0" dirty="0"/>
              <a:t>: Overview</a:t>
            </a:r>
            <a:endParaRPr b="0" i="0" dirty="0"/>
          </a:p>
        </p:txBody>
      </p:sp>
      <p:sp>
        <p:nvSpPr>
          <p:cNvPr id="6" name="Slide Number Placeholder 2">
            <a:extLst>
              <a:ext uri="{FF2B5EF4-FFF2-40B4-BE49-F238E27FC236}">
                <a16:creationId xmlns:a16="http://schemas.microsoft.com/office/drawing/2014/main" id="{282B44EC-8CE6-8B65-AB26-51BF849912F2}"/>
              </a:ext>
            </a:extLst>
          </p:cNvPr>
          <p:cNvSpPr>
            <a:spLocks noGrp="1"/>
          </p:cNvSpPr>
          <p:nvPr>
            <p:ph type="sldNum" sz="quarter" idx="12"/>
          </p:nvPr>
        </p:nvSpPr>
        <p:spPr>
          <a:xfrm>
            <a:off x="11658600" y="6356350"/>
            <a:ext cx="533400" cy="365125"/>
          </a:xfrm>
        </p:spPr>
        <p:txBody>
          <a:bodyPr/>
          <a:lstStyle/>
          <a:p>
            <a:pPr>
              <a:spcAft>
                <a:spcPts val="600"/>
              </a:spcAft>
            </a:pPr>
            <a:fld id="{BCDE79FB-97BA-492B-8D57-F1373F9ADA95}" type="slidenum">
              <a:rPr lang="en-US" smtClean="0"/>
              <a:pPr>
                <a:spcAft>
                  <a:spcPts val="600"/>
                </a:spcAft>
              </a:pPr>
              <a:t>25</a:t>
            </a:fld>
            <a:endParaRPr lang="en-US"/>
          </a:p>
        </p:txBody>
      </p:sp>
      <p:graphicFrame>
        <p:nvGraphicFramePr>
          <p:cNvPr id="7" name="Text Placeholder 2">
            <a:extLst>
              <a:ext uri="{FF2B5EF4-FFF2-40B4-BE49-F238E27FC236}">
                <a16:creationId xmlns:a16="http://schemas.microsoft.com/office/drawing/2014/main" id="{1DFE90C0-AF10-0AD5-5C54-7149962FD600}"/>
              </a:ext>
            </a:extLst>
          </p:cNvPr>
          <p:cNvGraphicFramePr/>
          <p:nvPr/>
        </p:nvGraphicFramePr>
        <p:xfrm>
          <a:off x="1257300" y="1562100"/>
          <a:ext cx="104013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AA6DA-3555-D468-4325-D5A2845EA8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337F4C-80A7-478D-EDC7-1D1550860E28}"/>
              </a:ext>
            </a:extLst>
          </p:cNvPr>
          <p:cNvSpPr>
            <a:spLocks noGrp="1"/>
          </p:cNvSpPr>
          <p:nvPr>
            <p:ph type="title"/>
          </p:nvPr>
        </p:nvSpPr>
        <p:spPr>
          <a:xfrm>
            <a:off x="1257299" y="457200"/>
            <a:ext cx="10447665" cy="514600"/>
          </a:xfrm>
        </p:spPr>
        <p:txBody>
          <a:bodyPr anchor="t">
            <a:normAutofit/>
          </a:bodyPr>
          <a:lstStyle/>
          <a:p>
            <a:r>
              <a:rPr lang="en-US" b="0" dirty="0"/>
              <a:t>ERM Investigation Process: Step-by-step</a:t>
            </a:r>
            <a:endParaRPr lang="en-US" b="0" strike="sngStrike" dirty="0">
              <a:highlight>
                <a:srgbClr val="FFFF00"/>
              </a:highlight>
            </a:endParaRPr>
          </a:p>
        </p:txBody>
      </p:sp>
      <p:sp>
        <p:nvSpPr>
          <p:cNvPr id="4" name="Slide Number Placeholder 3">
            <a:extLst>
              <a:ext uri="{FF2B5EF4-FFF2-40B4-BE49-F238E27FC236}">
                <a16:creationId xmlns:a16="http://schemas.microsoft.com/office/drawing/2014/main" id="{A27654A6-1E2D-1A01-9F97-8640E90FD40C}"/>
              </a:ext>
            </a:extLst>
          </p:cNvPr>
          <p:cNvSpPr>
            <a:spLocks noGrp="1"/>
          </p:cNvSpPr>
          <p:nvPr>
            <p:ph type="sldNum" sz="quarter" idx="12"/>
          </p:nvPr>
        </p:nvSpPr>
        <p:spPr>
          <a:xfrm>
            <a:off x="11658600" y="6356350"/>
            <a:ext cx="533400" cy="365125"/>
          </a:xfrm>
        </p:spPr>
        <p:txBody>
          <a:bodyPr wrap="square" anchor="ctr">
            <a:normAutofit/>
          </a:bodyPr>
          <a:lstStyle/>
          <a:p>
            <a:pPr>
              <a:spcAft>
                <a:spcPts val="600"/>
              </a:spcAft>
            </a:pPr>
            <a:fld id="{1D93BD3E-1E9A-4970-A6F7-E7AC52762E0C}" type="slidenum">
              <a:rPr lang="en-US" smtClean="0"/>
              <a:pPr>
                <a:spcAft>
                  <a:spcPts val="600"/>
                </a:spcAft>
              </a:pPr>
              <a:t>26</a:t>
            </a:fld>
            <a:endParaRPr lang="en-US" dirty="0"/>
          </a:p>
        </p:txBody>
      </p:sp>
      <p:sp>
        <p:nvSpPr>
          <p:cNvPr id="3" name="Oval 2">
            <a:extLst>
              <a:ext uri="{FF2B5EF4-FFF2-40B4-BE49-F238E27FC236}">
                <a16:creationId xmlns:a16="http://schemas.microsoft.com/office/drawing/2014/main" id="{2E11772E-CDF4-E61E-4204-EECF9BDC1762}"/>
              </a:ext>
            </a:extLst>
          </p:cNvPr>
          <p:cNvSpPr/>
          <p:nvPr/>
        </p:nvSpPr>
        <p:spPr>
          <a:xfrm>
            <a:off x="232942" y="1442007"/>
            <a:ext cx="1625991" cy="104923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Compliance Event Occurs</a:t>
            </a:r>
          </a:p>
        </p:txBody>
      </p:sp>
      <p:sp>
        <p:nvSpPr>
          <p:cNvPr id="5" name="Diamond 4">
            <a:extLst>
              <a:ext uri="{FF2B5EF4-FFF2-40B4-BE49-F238E27FC236}">
                <a16:creationId xmlns:a16="http://schemas.microsoft.com/office/drawing/2014/main" id="{505868B6-632A-A203-D96E-EB2E5466602D}"/>
              </a:ext>
            </a:extLst>
          </p:cNvPr>
          <p:cNvSpPr/>
          <p:nvPr/>
        </p:nvSpPr>
        <p:spPr>
          <a:xfrm>
            <a:off x="2541643" y="1238457"/>
            <a:ext cx="2183782" cy="1338146"/>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Reliability Related?</a:t>
            </a:r>
          </a:p>
        </p:txBody>
      </p:sp>
      <p:sp>
        <p:nvSpPr>
          <p:cNvPr id="7" name="Rectangle 6">
            <a:extLst>
              <a:ext uri="{FF2B5EF4-FFF2-40B4-BE49-F238E27FC236}">
                <a16:creationId xmlns:a16="http://schemas.microsoft.com/office/drawing/2014/main" id="{0089A041-B3B5-BC38-0E56-728EF813A975}"/>
              </a:ext>
            </a:extLst>
          </p:cNvPr>
          <p:cNvSpPr/>
          <p:nvPr/>
        </p:nvSpPr>
        <p:spPr>
          <a:xfrm>
            <a:off x="5651098" y="1449547"/>
            <a:ext cx="1152293"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Notify DICE and EI</a:t>
            </a:r>
          </a:p>
        </p:txBody>
      </p:sp>
      <p:sp>
        <p:nvSpPr>
          <p:cNvPr id="8" name="Rectangle: Rounded Corners 7">
            <a:extLst>
              <a:ext uri="{FF2B5EF4-FFF2-40B4-BE49-F238E27FC236}">
                <a16:creationId xmlns:a16="http://schemas.microsoft.com/office/drawing/2014/main" id="{1EFF5F9F-54D5-FA72-AFED-98A52FA9D1CC}"/>
              </a:ext>
            </a:extLst>
          </p:cNvPr>
          <p:cNvSpPr/>
          <p:nvPr/>
        </p:nvSpPr>
        <p:spPr>
          <a:xfrm>
            <a:off x="7623249" y="1242405"/>
            <a:ext cx="1360448" cy="149426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Perform research, issue RFIs, review evidence</a:t>
            </a:r>
            <a:r>
              <a:rPr lang="en-US" dirty="0"/>
              <a:t>	</a:t>
            </a:r>
          </a:p>
        </p:txBody>
      </p:sp>
      <p:sp>
        <p:nvSpPr>
          <p:cNvPr id="12" name="Rectangle 11">
            <a:extLst>
              <a:ext uri="{FF2B5EF4-FFF2-40B4-BE49-F238E27FC236}">
                <a16:creationId xmlns:a16="http://schemas.microsoft.com/office/drawing/2014/main" id="{A687045A-79AF-5F44-235A-044DA9C099AA}"/>
              </a:ext>
            </a:extLst>
          </p:cNvPr>
          <p:cNvSpPr/>
          <p:nvPr/>
        </p:nvSpPr>
        <p:spPr>
          <a:xfrm>
            <a:off x="8206210" y="4435888"/>
            <a:ext cx="1152293" cy="12343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Present Findings to Mgt</a:t>
            </a:r>
          </a:p>
        </p:txBody>
      </p:sp>
      <p:sp>
        <p:nvSpPr>
          <p:cNvPr id="14" name="Diamond 13">
            <a:extLst>
              <a:ext uri="{FF2B5EF4-FFF2-40B4-BE49-F238E27FC236}">
                <a16:creationId xmlns:a16="http://schemas.microsoft.com/office/drawing/2014/main" id="{DE6A1E4B-E6CB-CC38-56DD-BDC74B8D0088}"/>
              </a:ext>
            </a:extLst>
          </p:cNvPr>
          <p:cNvSpPr/>
          <p:nvPr/>
        </p:nvSpPr>
        <p:spPr>
          <a:xfrm>
            <a:off x="4990435" y="4600781"/>
            <a:ext cx="2426520" cy="914400"/>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Compliance Deviation?</a:t>
            </a:r>
          </a:p>
        </p:txBody>
      </p:sp>
      <p:sp>
        <p:nvSpPr>
          <p:cNvPr id="16" name="Rectangle 15">
            <a:extLst>
              <a:ext uri="{FF2B5EF4-FFF2-40B4-BE49-F238E27FC236}">
                <a16:creationId xmlns:a16="http://schemas.microsoft.com/office/drawing/2014/main" id="{AE7FBFAF-C20E-3277-D577-FAE8FAFCFB69}"/>
              </a:ext>
            </a:extLst>
          </p:cNvPr>
          <p:cNvSpPr/>
          <p:nvPr/>
        </p:nvSpPr>
        <p:spPr>
          <a:xfrm>
            <a:off x="2856574" y="4487881"/>
            <a:ext cx="1152293" cy="11823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Refer to DICE and inform EI</a:t>
            </a:r>
          </a:p>
        </p:txBody>
      </p:sp>
      <p:sp>
        <p:nvSpPr>
          <p:cNvPr id="17" name="Plaque 16">
            <a:extLst>
              <a:ext uri="{FF2B5EF4-FFF2-40B4-BE49-F238E27FC236}">
                <a16:creationId xmlns:a16="http://schemas.microsoft.com/office/drawing/2014/main" id="{0DC5528E-BF26-206E-5763-AFECE5F3C0DE}"/>
              </a:ext>
            </a:extLst>
          </p:cNvPr>
          <p:cNvSpPr/>
          <p:nvPr/>
        </p:nvSpPr>
        <p:spPr>
          <a:xfrm>
            <a:off x="274755" y="4228252"/>
            <a:ext cx="1600252" cy="1646992"/>
          </a:xfrm>
          <a:prstGeom prst="plaqu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End and document outcome</a:t>
            </a:r>
          </a:p>
        </p:txBody>
      </p:sp>
      <p:sp>
        <p:nvSpPr>
          <p:cNvPr id="19" name="Diamond 18">
            <a:extLst>
              <a:ext uri="{FF2B5EF4-FFF2-40B4-BE49-F238E27FC236}">
                <a16:creationId xmlns:a16="http://schemas.microsoft.com/office/drawing/2014/main" id="{491E498C-45DE-0808-5264-429FE16027C0}"/>
              </a:ext>
            </a:extLst>
          </p:cNvPr>
          <p:cNvSpPr/>
          <p:nvPr/>
        </p:nvSpPr>
        <p:spPr>
          <a:xfrm>
            <a:off x="9236923" y="3040539"/>
            <a:ext cx="2421677" cy="1020337"/>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Preliminary Assessment: Violation?</a:t>
            </a:r>
          </a:p>
        </p:txBody>
      </p:sp>
      <p:cxnSp>
        <p:nvCxnSpPr>
          <p:cNvPr id="21" name="Straight Arrow Connector 20">
            <a:extLst>
              <a:ext uri="{FF2B5EF4-FFF2-40B4-BE49-F238E27FC236}">
                <a16:creationId xmlns:a16="http://schemas.microsoft.com/office/drawing/2014/main" id="{03E8B312-3DF3-49D2-4D5E-EDF6EB117981}"/>
              </a:ext>
            </a:extLst>
          </p:cNvPr>
          <p:cNvCxnSpPr>
            <a:cxnSpLocks/>
          </p:cNvCxnSpPr>
          <p:nvPr/>
        </p:nvCxnSpPr>
        <p:spPr>
          <a:xfrm>
            <a:off x="4802555" y="1915304"/>
            <a:ext cx="765911" cy="0"/>
          </a:xfrm>
          <a:prstGeom prst="straightConnector1">
            <a:avLst/>
          </a:prstGeom>
          <a:ln>
            <a:headEnd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77" name="Straight Arrow Connector 76">
            <a:extLst>
              <a:ext uri="{FF2B5EF4-FFF2-40B4-BE49-F238E27FC236}">
                <a16:creationId xmlns:a16="http://schemas.microsoft.com/office/drawing/2014/main" id="{5958DB12-9152-F133-6300-31E749A047E2}"/>
              </a:ext>
            </a:extLst>
          </p:cNvPr>
          <p:cNvCxnSpPr>
            <a:cxnSpLocks/>
          </p:cNvCxnSpPr>
          <p:nvPr/>
        </p:nvCxnSpPr>
        <p:spPr>
          <a:xfrm flipH="1">
            <a:off x="7462527" y="5057981"/>
            <a:ext cx="654380"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80" name="Straight Arrow Connector 79">
            <a:extLst>
              <a:ext uri="{FF2B5EF4-FFF2-40B4-BE49-F238E27FC236}">
                <a16:creationId xmlns:a16="http://schemas.microsoft.com/office/drawing/2014/main" id="{A82D319A-1A05-881E-B4B3-65A1CEC84AC1}"/>
              </a:ext>
            </a:extLst>
          </p:cNvPr>
          <p:cNvCxnSpPr>
            <a:cxnSpLocks/>
          </p:cNvCxnSpPr>
          <p:nvPr/>
        </p:nvCxnSpPr>
        <p:spPr>
          <a:xfrm flipH="1">
            <a:off x="4046314" y="5057981"/>
            <a:ext cx="86684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98" name="Connector: Elbow 97">
            <a:extLst>
              <a:ext uri="{FF2B5EF4-FFF2-40B4-BE49-F238E27FC236}">
                <a16:creationId xmlns:a16="http://schemas.microsoft.com/office/drawing/2014/main" id="{109C1690-97C1-E7AE-3E40-F44EFCB64DED}"/>
              </a:ext>
            </a:extLst>
          </p:cNvPr>
          <p:cNvCxnSpPr>
            <a:cxnSpLocks/>
          </p:cNvCxnSpPr>
          <p:nvPr/>
        </p:nvCxnSpPr>
        <p:spPr>
          <a:xfrm rot="5400000">
            <a:off x="1721812" y="2250655"/>
            <a:ext cx="1386435" cy="2422600"/>
          </a:xfrm>
          <a:prstGeom prst="bentConnector3">
            <a:avLst>
              <a:gd name="adj1" fmla="val 43436"/>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101" name="Connector: Elbow 100">
            <a:extLst>
              <a:ext uri="{FF2B5EF4-FFF2-40B4-BE49-F238E27FC236}">
                <a16:creationId xmlns:a16="http://schemas.microsoft.com/office/drawing/2014/main" id="{FEAE222C-9AE7-D499-E699-4BDBBB0F3D42}"/>
              </a:ext>
            </a:extLst>
          </p:cNvPr>
          <p:cNvCxnSpPr>
            <a:cxnSpLocks/>
          </p:cNvCxnSpPr>
          <p:nvPr/>
        </p:nvCxnSpPr>
        <p:spPr>
          <a:xfrm>
            <a:off x="9003597" y="1883950"/>
            <a:ext cx="1464065" cy="1051002"/>
          </a:xfrm>
          <a:prstGeom prst="bentConnector2">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103" name="Connector: Elbow 102">
            <a:extLst>
              <a:ext uri="{FF2B5EF4-FFF2-40B4-BE49-F238E27FC236}">
                <a16:creationId xmlns:a16="http://schemas.microsoft.com/office/drawing/2014/main" id="{36993290-657A-EA2B-A51E-2AB6B771ED84}"/>
              </a:ext>
            </a:extLst>
          </p:cNvPr>
          <p:cNvCxnSpPr>
            <a:cxnSpLocks/>
          </p:cNvCxnSpPr>
          <p:nvPr/>
        </p:nvCxnSpPr>
        <p:spPr>
          <a:xfrm rot="5400000">
            <a:off x="9443082" y="4037264"/>
            <a:ext cx="992163" cy="1039390"/>
          </a:xfrm>
          <a:prstGeom prst="bentConnector2">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114" name="Connector: Elbow 113">
            <a:extLst>
              <a:ext uri="{FF2B5EF4-FFF2-40B4-BE49-F238E27FC236}">
                <a16:creationId xmlns:a16="http://schemas.microsoft.com/office/drawing/2014/main" id="{61A1E4A0-4FA8-D79A-9191-DFEA3589A5D7}"/>
              </a:ext>
            </a:extLst>
          </p:cNvPr>
          <p:cNvCxnSpPr>
            <a:cxnSpLocks/>
          </p:cNvCxnSpPr>
          <p:nvPr/>
        </p:nvCxnSpPr>
        <p:spPr>
          <a:xfrm rot="5400000" flipH="1" flipV="1">
            <a:off x="6068363" y="2912475"/>
            <a:ext cx="2431119" cy="2161190"/>
          </a:xfrm>
          <a:prstGeom prst="bentConnector3">
            <a:avLst>
              <a:gd name="adj1" fmla="val 6520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117" name="Connector: Elbow 116">
            <a:extLst>
              <a:ext uri="{FF2B5EF4-FFF2-40B4-BE49-F238E27FC236}">
                <a16:creationId xmlns:a16="http://schemas.microsoft.com/office/drawing/2014/main" id="{8781364D-974C-679D-4AF5-DE6B69461752}"/>
              </a:ext>
            </a:extLst>
          </p:cNvPr>
          <p:cNvCxnSpPr>
            <a:cxnSpLocks/>
          </p:cNvCxnSpPr>
          <p:nvPr/>
        </p:nvCxnSpPr>
        <p:spPr>
          <a:xfrm flipH="1">
            <a:off x="1210934" y="3559824"/>
            <a:ext cx="10447666" cy="2363127"/>
          </a:xfrm>
          <a:prstGeom prst="bentConnector4">
            <a:avLst>
              <a:gd name="adj1" fmla="val -2188"/>
              <a:gd name="adj2" fmla="val 111885"/>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121" name="Straight Arrow Connector 120">
            <a:extLst>
              <a:ext uri="{FF2B5EF4-FFF2-40B4-BE49-F238E27FC236}">
                <a16:creationId xmlns:a16="http://schemas.microsoft.com/office/drawing/2014/main" id="{4D36DF1D-89AE-38D3-508C-61631F285A6A}"/>
              </a:ext>
            </a:extLst>
          </p:cNvPr>
          <p:cNvCxnSpPr>
            <a:cxnSpLocks/>
          </p:cNvCxnSpPr>
          <p:nvPr/>
        </p:nvCxnSpPr>
        <p:spPr>
          <a:xfrm flipH="1">
            <a:off x="6203327" y="5559227"/>
            <a:ext cx="368" cy="608491"/>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157ADFC1-7D05-E4E7-AD15-303407FCEBD6}"/>
              </a:ext>
            </a:extLst>
          </p:cNvPr>
          <p:cNvCxnSpPr>
            <a:cxnSpLocks/>
          </p:cNvCxnSpPr>
          <p:nvPr/>
        </p:nvCxnSpPr>
        <p:spPr>
          <a:xfrm flipV="1">
            <a:off x="6880521" y="1906747"/>
            <a:ext cx="665597" cy="6005"/>
          </a:xfrm>
          <a:prstGeom prst="straightConnector1">
            <a:avLst/>
          </a:prstGeom>
          <a:ln>
            <a:headEnd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4EECB0D5-E95B-2214-DCC2-D89EFA54D4D1}"/>
              </a:ext>
            </a:extLst>
          </p:cNvPr>
          <p:cNvCxnSpPr>
            <a:cxnSpLocks/>
          </p:cNvCxnSpPr>
          <p:nvPr/>
        </p:nvCxnSpPr>
        <p:spPr>
          <a:xfrm flipV="1">
            <a:off x="1795470" y="1921309"/>
            <a:ext cx="665597" cy="6005"/>
          </a:xfrm>
          <a:prstGeom prst="straightConnector1">
            <a:avLst/>
          </a:prstGeom>
          <a:ln>
            <a:headEnd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64" name="Straight Arrow Connector 63">
            <a:extLst>
              <a:ext uri="{FF2B5EF4-FFF2-40B4-BE49-F238E27FC236}">
                <a16:creationId xmlns:a16="http://schemas.microsoft.com/office/drawing/2014/main" id="{58DF27FD-E37F-1A5D-6E3B-66F84E54AA03}"/>
              </a:ext>
            </a:extLst>
          </p:cNvPr>
          <p:cNvCxnSpPr>
            <a:cxnSpLocks/>
          </p:cNvCxnSpPr>
          <p:nvPr/>
        </p:nvCxnSpPr>
        <p:spPr>
          <a:xfrm flipH="1">
            <a:off x="1932811" y="5051748"/>
            <a:ext cx="86684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72" name="Rectangle 71">
            <a:extLst>
              <a:ext uri="{FF2B5EF4-FFF2-40B4-BE49-F238E27FC236}">
                <a16:creationId xmlns:a16="http://schemas.microsoft.com/office/drawing/2014/main" id="{25855957-4D72-4211-222F-6AD0E145678D}"/>
              </a:ext>
            </a:extLst>
          </p:cNvPr>
          <p:cNvSpPr/>
          <p:nvPr/>
        </p:nvSpPr>
        <p:spPr>
          <a:xfrm>
            <a:off x="6722844" y="3503446"/>
            <a:ext cx="1137424" cy="2093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a:extLst>
              <a:ext uri="{FF2B5EF4-FFF2-40B4-BE49-F238E27FC236}">
                <a16:creationId xmlns:a16="http://schemas.microsoft.com/office/drawing/2014/main" id="{E9CE8EE1-6CB5-0E50-1A34-79AF392253FC}"/>
              </a:ext>
            </a:extLst>
          </p:cNvPr>
          <p:cNvSpPr txBox="1"/>
          <p:nvPr/>
        </p:nvSpPr>
        <p:spPr>
          <a:xfrm>
            <a:off x="6738042" y="3501548"/>
            <a:ext cx="1137424" cy="261610"/>
          </a:xfrm>
          <a:prstGeom prst="rect">
            <a:avLst/>
          </a:prstGeom>
          <a:noFill/>
        </p:spPr>
        <p:txBody>
          <a:bodyPr wrap="square" rtlCol="0">
            <a:spAutoFit/>
          </a:bodyPr>
          <a:lstStyle/>
          <a:p>
            <a:r>
              <a:rPr lang="en-US" sz="1000" dirty="0">
                <a:solidFill>
                  <a:schemeClr val="accent1"/>
                </a:solidFill>
              </a:rPr>
              <a:t>Need </a:t>
            </a:r>
            <a:r>
              <a:rPr lang="en-US" sz="1100" dirty="0">
                <a:solidFill>
                  <a:schemeClr val="accent1"/>
                </a:solidFill>
              </a:rPr>
              <a:t>more</a:t>
            </a:r>
            <a:r>
              <a:rPr lang="en-US" sz="1000" dirty="0">
                <a:solidFill>
                  <a:schemeClr val="accent1"/>
                </a:solidFill>
              </a:rPr>
              <a:t> info</a:t>
            </a:r>
          </a:p>
        </p:txBody>
      </p:sp>
      <p:sp>
        <p:nvSpPr>
          <p:cNvPr id="89" name="Rectangle 88">
            <a:extLst>
              <a:ext uri="{FF2B5EF4-FFF2-40B4-BE49-F238E27FC236}">
                <a16:creationId xmlns:a16="http://schemas.microsoft.com/office/drawing/2014/main" id="{D3065E50-8432-5937-4891-69267DDE61EF}"/>
              </a:ext>
            </a:extLst>
          </p:cNvPr>
          <p:cNvSpPr/>
          <p:nvPr/>
        </p:nvSpPr>
        <p:spPr>
          <a:xfrm>
            <a:off x="11671083" y="4435888"/>
            <a:ext cx="246162" cy="2334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E0CA825A-59A6-2222-F7BD-0E3AEE9B745C}"/>
              </a:ext>
            </a:extLst>
          </p:cNvPr>
          <p:cNvSpPr txBox="1"/>
          <p:nvPr/>
        </p:nvSpPr>
        <p:spPr>
          <a:xfrm>
            <a:off x="11713814" y="4409646"/>
            <a:ext cx="462900" cy="261610"/>
          </a:xfrm>
          <a:prstGeom prst="rect">
            <a:avLst/>
          </a:prstGeom>
          <a:noFill/>
        </p:spPr>
        <p:txBody>
          <a:bodyPr wrap="square" rtlCol="0">
            <a:spAutoFit/>
          </a:bodyPr>
          <a:lstStyle/>
          <a:p>
            <a:r>
              <a:rPr lang="en-US" sz="1100" dirty="0">
                <a:solidFill>
                  <a:schemeClr val="accent1"/>
                </a:solidFill>
              </a:rPr>
              <a:t>No</a:t>
            </a:r>
          </a:p>
        </p:txBody>
      </p:sp>
      <p:sp>
        <p:nvSpPr>
          <p:cNvPr id="104" name="Rectangle 103">
            <a:extLst>
              <a:ext uri="{FF2B5EF4-FFF2-40B4-BE49-F238E27FC236}">
                <a16:creationId xmlns:a16="http://schemas.microsoft.com/office/drawing/2014/main" id="{500F2BFF-5E04-BC78-4B3F-E526AA0FD970}"/>
              </a:ext>
            </a:extLst>
          </p:cNvPr>
          <p:cNvSpPr/>
          <p:nvPr/>
        </p:nvSpPr>
        <p:spPr>
          <a:xfrm>
            <a:off x="6897439" y="5677695"/>
            <a:ext cx="246162" cy="2334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3" name="Group 122">
            <a:extLst>
              <a:ext uri="{FF2B5EF4-FFF2-40B4-BE49-F238E27FC236}">
                <a16:creationId xmlns:a16="http://schemas.microsoft.com/office/drawing/2014/main" id="{C0DCFF15-0F4E-CC6C-15B4-0EDBF8750FA7}"/>
              </a:ext>
            </a:extLst>
          </p:cNvPr>
          <p:cNvGrpSpPr/>
          <p:nvPr/>
        </p:nvGrpSpPr>
        <p:grpSpPr>
          <a:xfrm>
            <a:off x="4302458" y="4918926"/>
            <a:ext cx="438171" cy="265644"/>
            <a:chOff x="4370619" y="4311129"/>
            <a:chExt cx="438171" cy="265644"/>
          </a:xfrm>
        </p:grpSpPr>
        <p:sp>
          <p:nvSpPr>
            <p:cNvPr id="108" name="Rectangle 107">
              <a:extLst>
                <a:ext uri="{FF2B5EF4-FFF2-40B4-BE49-F238E27FC236}">
                  <a16:creationId xmlns:a16="http://schemas.microsoft.com/office/drawing/2014/main" id="{66747E77-AB8D-916B-74A1-7C92D7BBFD74}"/>
                </a:ext>
              </a:extLst>
            </p:cNvPr>
            <p:cNvSpPr/>
            <p:nvPr/>
          </p:nvSpPr>
          <p:spPr>
            <a:xfrm>
              <a:off x="4435597" y="4343312"/>
              <a:ext cx="310416" cy="2334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TextBox 109">
              <a:extLst>
                <a:ext uri="{FF2B5EF4-FFF2-40B4-BE49-F238E27FC236}">
                  <a16:creationId xmlns:a16="http://schemas.microsoft.com/office/drawing/2014/main" id="{F3F1E788-B70E-15B3-589D-31B1A64D57FD}"/>
                </a:ext>
              </a:extLst>
            </p:cNvPr>
            <p:cNvSpPr txBox="1"/>
            <p:nvPr/>
          </p:nvSpPr>
          <p:spPr>
            <a:xfrm>
              <a:off x="4370619" y="4311129"/>
              <a:ext cx="438171" cy="246221"/>
            </a:xfrm>
            <a:prstGeom prst="rect">
              <a:avLst/>
            </a:prstGeom>
            <a:noFill/>
          </p:spPr>
          <p:txBody>
            <a:bodyPr wrap="square" rtlCol="0">
              <a:spAutoFit/>
            </a:bodyPr>
            <a:lstStyle/>
            <a:p>
              <a:r>
                <a:rPr lang="en-US" sz="1000" dirty="0">
                  <a:solidFill>
                    <a:schemeClr val="accent1"/>
                  </a:solidFill>
                </a:rPr>
                <a:t>Yes</a:t>
              </a:r>
            </a:p>
          </p:txBody>
        </p:sp>
      </p:grpSp>
      <p:sp>
        <p:nvSpPr>
          <p:cNvPr id="112" name="Rectangle 111">
            <a:extLst>
              <a:ext uri="{FF2B5EF4-FFF2-40B4-BE49-F238E27FC236}">
                <a16:creationId xmlns:a16="http://schemas.microsoft.com/office/drawing/2014/main" id="{BB97512B-088C-B200-0C9D-640240037818}"/>
              </a:ext>
            </a:extLst>
          </p:cNvPr>
          <p:cNvSpPr/>
          <p:nvPr/>
        </p:nvSpPr>
        <p:spPr>
          <a:xfrm>
            <a:off x="4438862" y="2876954"/>
            <a:ext cx="246162" cy="2334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038F7397-19D0-4441-1499-DFB50CD60906}"/>
              </a:ext>
            </a:extLst>
          </p:cNvPr>
          <p:cNvSpPr/>
          <p:nvPr/>
        </p:nvSpPr>
        <p:spPr>
          <a:xfrm>
            <a:off x="5070078" y="1131135"/>
            <a:ext cx="246162" cy="2334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4" name="Group 123">
            <a:extLst>
              <a:ext uri="{FF2B5EF4-FFF2-40B4-BE49-F238E27FC236}">
                <a16:creationId xmlns:a16="http://schemas.microsoft.com/office/drawing/2014/main" id="{DF814017-722B-678C-26D2-13976465AA49}"/>
              </a:ext>
            </a:extLst>
          </p:cNvPr>
          <p:cNvGrpSpPr/>
          <p:nvPr/>
        </p:nvGrpSpPr>
        <p:grpSpPr>
          <a:xfrm>
            <a:off x="5979566" y="5670193"/>
            <a:ext cx="438171" cy="246221"/>
            <a:chOff x="4370619" y="4311129"/>
            <a:chExt cx="438171" cy="300519"/>
          </a:xfrm>
        </p:grpSpPr>
        <p:sp>
          <p:nvSpPr>
            <p:cNvPr id="126" name="Rectangle 125">
              <a:extLst>
                <a:ext uri="{FF2B5EF4-FFF2-40B4-BE49-F238E27FC236}">
                  <a16:creationId xmlns:a16="http://schemas.microsoft.com/office/drawing/2014/main" id="{3347BEB2-3950-6C77-7135-56AE60C60D6E}"/>
                </a:ext>
              </a:extLst>
            </p:cNvPr>
            <p:cNvSpPr/>
            <p:nvPr/>
          </p:nvSpPr>
          <p:spPr>
            <a:xfrm>
              <a:off x="4435597" y="4343312"/>
              <a:ext cx="310416" cy="2334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TextBox 127">
              <a:extLst>
                <a:ext uri="{FF2B5EF4-FFF2-40B4-BE49-F238E27FC236}">
                  <a16:creationId xmlns:a16="http://schemas.microsoft.com/office/drawing/2014/main" id="{623BFB6A-6710-8FCD-BC2B-45500A43F7BF}"/>
                </a:ext>
              </a:extLst>
            </p:cNvPr>
            <p:cNvSpPr txBox="1"/>
            <p:nvPr/>
          </p:nvSpPr>
          <p:spPr>
            <a:xfrm>
              <a:off x="4370619" y="4311129"/>
              <a:ext cx="438171" cy="300519"/>
            </a:xfrm>
            <a:prstGeom prst="rect">
              <a:avLst/>
            </a:prstGeom>
            <a:noFill/>
          </p:spPr>
          <p:txBody>
            <a:bodyPr wrap="square" rtlCol="0">
              <a:spAutoFit/>
            </a:bodyPr>
            <a:lstStyle/>
            <a:p>
              <a:r>
                <a:rPr lang="en-US" sz="1000" dirty="0">
                  <a:solidFill>
                    <a:schemeClr val="accent1"/>
                  </a:solidFill>
                </a:rPr>
                <a:t>No</a:t>
              </a:r>
            </a:p>
          </p:txBody>
        </p:sp>
      </p:grpSp>
      <p:grpSp>
        <p:nvGrpSpPr>
          <p:cNvPr id="132" name="Group 131">
            <a:extLst>
              <a:ext uri="{FF2B5EF4-FFF2-40B4-BE49-F238E27FC236}">
                <a16:creationId xmlns:a16="http://schemas.microsoft.com/office/drawing/2014/main" id="{DB10D035-4E74-6B0E-71F1-C8F517928B52}"/>
              </a:ext>
            </a:extLst>
          </p:cNvPr>
          <p:cNvGrpSpPr/>
          <p:nvPr/>
        </p:nvGrpSpPr>
        <p:grpSpPr>
          <a:xfrm>
            <a:off x="3414448" y="2909311"/>
            <a:ext cx="438171" cy="265644"/>
            <a:chOff x="4370619" y="4311129"/>
            <a:chExt cx="438171" cy="265644"/>
          </a:xfrm>
        </p:grpSpPr>
        <p:sp>
          <p:nvSpPr>
            <p:cNvPr id="133" name="Rectangle 132">
              <a:extLst>
                <a:ext uri="{FF2B5EF4-FFF2-40B4-BE49-F238E27FC236}">
                  <a16:creationId xmlns:a16="http://schemas.microsoft.com/office/drawing/2014/main" id="{F4B55C7D-32BE-75F5-2ABD-5992DD173985}"/>
                </a:ext>
              </a:extLst>
            </p:cNvPr>
            <p:cNvSpPr/>
            <p:nvPr/>
          </p:nvSpPr>
          <p:spPr>
            <a:xfrm>
              <a:off x="4435597" y="4343312"/>
              <a:ext cx="310416" cy="2334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TextBox 133">
              <a:extLst>
                <a:ext uri="{FF2B5EF4-FFF2-40B4-BE49-F238E27FC236}">
                  <a16:creationId xmlns:a16="http://schemas.microsoft.com/office/drawing/2014/main" id="{05A0311E-00DD-ED97-5824-4BE1B26DB4AD}"/>
                </a:ext>
              </a:extLst>
            </p:cNvPr>
            <p:cNvSpPr txBox="1"/>
            <p:nvPr/>
          </p:nvSpPr>
          <p:spPr>
            <a:xfrm>
              <a:off x="4370619" y="4311129"/>
              <a:ext cx="438171" cy="246221"/>
            </a:xfrm>
            <a:prstGeom prst="rect">
              <a:avLst/>
            </a:prstGeom>
            <a:noFill/>
          </p:spPr>
          <p:txBody>
            <a:bodyPr wrap="square" rtlCol="0">
              <a:spAutoFit/>
            </a:bodyPr>
            <a:lstStyle/>
            <a:p>
              <a:r>
                <a:rPr lang="en-US" sz="1000" dirty="0">
                  <a:solidFill>
                    <a:schemeClr val="accent1"/>
                  </a:solidFill>
                </a:rPr>
                <a:t>No</a:t>
              </a:r>
            </a:p>
          </p:txBody>
        </p:sp>
      </p:grpSp>
      <p:grpSp>
        <p:nvGrpSpPr>
          <p:cNvPr id="139" name="Group 138">
            <a:extLst>
              <a:ext uri="{FF2B5EF4-FFF2-40B4-BE49-F238E27FC236}">
                <a16:creationId xmlns:a16="http://schemas.microsoft.com/office/drawing/2014/main" id="{2A2A3882-8ABC-D8D6-FCC0-88039AED068F}"/>
              </a:ext>
            </a:extLst>
          </p:cNvPr>
          <p:cNvGrpSpPr/>
          <p:nvPr/>
        </p:nvGrpSpPr>
        <p:grpSpPr>
          <a:xfrm>
            <a:off x="4920720" y="1800500"/>
            <a:ext cx="438171" cy="265644"/>
            <a:chOff x="4370619" y="4311129"/>
            <a:chExt cx="438171" cy="265644"/>
          </a:xfrm>
        </p:grpSpPr>
        <p:sp>
          <p:nvSpPr>
            <p:cNvPr id="140" name="Rectangle 139">
              <a:extLst>
                <a:ext uri="{FF2B5EF4-FFF2-40B4-BE49-F238E27FC236}">
                  <a16:creationId xmlns:a16="http://schemas.microsoft.com/office/drawing/2014/main" id="{6B5CCD0B-973D-30CA-6446-BC1BB02842A9}"/>
                </a:ext>
              </a:extLst>
            </p:cNvPr>
            <p:cNvSpPr/>
            <p:nvPr/>
          </p:nvSpPr>
          <p:spPr>
            <a:xfrm>
              <a:off x="4435597" y="4343312"/>
              <a:ext cx="310416" cy="2334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TextBox 140">
              <a:extLst>
                <a:ext uri="{FF2B5EF4-FFF2-40B4-BE49-F238E27FC236}">
                  <a16:creationId xmlns:a16="http://schemas.microsoft.com/office/drawing/2014/main" id="{7D526800-062D-ED0A-194B-F677D6E96D9A}"/>
                </a:ext>
              </a:extLst>
            </p:cNvPr>
            <p:cNvSpPr txBox="1"/>
            <p:nvPr/>
          </p:nvSpPr>
          <p:spPr>
            <a:xfrm>
              <a:off x="4370619" y="4311129"/>
              <a:ext cx="438171" cy="261610"/>
            </a:xfrm>
            <a:prstGeom prst="rect">
              <a:avLst/>
            </a:prstGeom>
            <a:noFill/>
          </p:spPr>
          <p:txBody>
            <a:bodyPr wrap="square" rtlCol="0">
              <a:spAutoFit/>
            </a:bodyPr>
            <a:lstStyle/>
            <a:p>
              <a:r>
                <a:rPr lang="en-US" sz="1100" dirty="0">
                  <a:solidFill>
                    <a:schemeClr val="accent1"/>
                  </a:solidFill>
                </a:rPr>
                <a:t>Yes</a:t>
              </a:r>
            </a:p>
          </p:txBody>
        </p:sp>
      </p:grpSp>
      <p:grpSp>
        <p:nvGrpSpPr>
          <p:cNvPr id="142" name="Group 141">
            <a:extLst>
              <a:ext uri="{FF2B5EF4-FFF2-40B4-BE49-F238E27FC236}">
                <a16:creationId xmlns:a16="http://schemas.microsoft.com/office/drawing/2014/main" id="{B373C19C-B109-3C66-7FFE-674B7EFB2CA0}"/>
              </a:ext>
            </a:extLst>
          </p:cNvPr>
          <p:cNvGrpSpPr/>
          <p:nvPr/>
        </p:nvGrpSpPr>
        <p:grpSpPr>
          <a:xfrm>
            <a:off x="10246978" y="4377463"/>
            <a:ext cx="438171" cy="265644"/>
            <a:chOff x="4370619" y="4311129"/>
            <a:chExt cx="438171" cy="265644"/>
          </a:xfrm>
        </p:grpSpPr>
        <p:sp>
          <p:nvSpPr>
            <p:cNvPr id="143" name="Rectangle 142">
              <a:extLst>
                <a:ext uri="{FF2B5EF4-FFF2-40B4-BE49-F238E27FC236}">
                  <a16:creationId xmlns:a16="http://schemas.microsoft.com/office/drawing/2014/main" id="{6BC6AEBF-3D26-B42F-F5A2-32561962D9A5}"/>
                </a:ext>
              </a:extLst>
            </p:cNvPr>
            <p:cNvSpPr/>
            <p:nvPr/>
          </p:nvSpPr>
          <p:spPr>
            <a:xfrm>
              <a:off x="4435597" y="4343312"/>
              <a:ext cx="310416" cy="2334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TextBox 143">
              <a:extLst>
                <a:ext uri="{FF2B5EF4-FFF2-40B4-BE49-F238E27FC236}">
                  <a16:creationId xmlns:a16="http://schemas.microsoft.com/office/drawing/2014/main" id="{428A5092-B221-5289-BBA6-C62A11F7E789}"/>
                </a:ext>
              </a:extLst>
            </p:cNvPr>
            <p:cNvSpPr txBox="1"/>
            <p:nvPr/>
          </p:nvSpPr>
          <p:spPr>
            <a:xfrm>
              <a:off x="4370619" y="4311129"/>
              <a:ext cx="438171" cy="246221"/>
            </a:xfrm>
            <a:prstGeom prst="rect">
              <a:avLst/>
            </a:prstGeom>
            <a:noFill/>
          </p:spPr>
          <p:txBody>
            <a:bodyPr wrap="square" rtlCol="0">
              <a:spAutoFit/>
            </a:bodyPr>
            <a:lstStyle/>
            <a:p>
              <a:r>
                <a:rPr lang="en-US" sz="1000" dirty="0">
                  <a:solidFill>
                    <a:schemeClr val="accent1"/>
                  </a:solidFill>
                </a:rPr>
                <a:t>Yes</a:t>
              </a:r>
            </a:p>
          </p:txBody>
        </p:sp>
      </p:grpSp>
    </p:spTree>
    <p:extLst>
      <p:ext uri="{BB962C8B-B14F-4D97-AF65-F5344CB8AC3E}">
        <p14:creationId xmlns:p14="http://schemas.microsoft.com/office/powerpoint/2010/main" val="6331789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B342D-CDC3-37EF-DB83-14E3E52DE8B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6BC86E4-0F95-6BF6-3B0B-5154BC17E121}"/>
              </a:ext>
            </a:extLst>
          </p:cNvPr>
          <p:cNvSpPr>
            <a:spLocks noGrp="1"/>
          </p:cNvSpPr>
          <p:nvPr>
            <p:ph type="sldNum" sz="quarter" idx="12"/>
          </p:nvPr>
        </p:nvSpPr>
        <p:spPr/>
        <p:txBody>
          <a:bodyPr/>
          <a:lstStyle/>
          <a:p>
            <a:fld id="{BCDE79FB-97BA-492B-8D57-F1373F9ADA95}" type="slidenum">
              <a:rPr lang="en-US" smtClean="0"/>
              <a:t>27</a:t>
            </a:fld>
            <a:endParaRPr lang="en-US" dirty="0"/>
          </a:p>
        </p:txBody>
      </p:sp>
      <p:graphicFrame>
        <p:nvGraphicFramePr>
          <p:cNvPr id="9" name="Diagram 8">
            <a:extLst>
              <a:ext uri="{FF2B5EF4-FFF2-40B4-BE49-F238E27FC236}">
                <a16:creationId xmlns:a16="http://schemas.microsoft.com/office/drawing/2014/main" id="{1D08B11A-B9F1-8B18-24BB-BE1214A0EC44}"/>
              </a:ext>
            </a:extLst>
          </p:cNvPr>
          <p:cNvGraphicFramePr/>
          <p:nvPr>
            <p:extLst>
              <p:ext uri="{D42A27DB-BD31-4B8C-83A1-F6EECF244321}">
                <p14:modId xmlns:p14="http://schemas.microsoft.com/office/powerpoint/2010/main" val="212905062"/>
              </p:ext>
            </p:extLst>
          </p:nvPr>
        </p:nvGraphicFramePr>
        <p:xfrm>
          <a:off x="1395004" y="2004391"/>
          <a:ext cx="8630266"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1">
            <a:extLst>
              <a:ext uri="{FF2B5EF4-FFF2-40B4-BE49-F238E27FC236}">
                <a16:creationId xmlns:a16="http://schemas.microsoft.com/office/drawing/2014/main" id="{A12F2D74-3888-9E8E-1B79-85D2CEF5D4B4}"/>
              </a:ext>
            </a:extLst>
          </p:cNvPr>
          <p:cNvSpPr>
            <a:spLocks noGrp="1"/>
          </p:cNvSpPr>
          <p:nvPr>
            <p:ph type="title"/>
          </p:nvPr>
        </p:nvSpPr>
        <p:spPr>
          <a:xfrm>
            <a:off x="1484381" y="156541"/>
            <a:ext cx="5565775" cy="1847850"/>
          </a:xfrm>
        </p:spPr>
        <p:txBody>
          <a:bodyPr/>
          <a:lstStyle/>
          <a:p>
            <a:r>
              <a:rPr lang="en-US" b="1" dirty="0">
                <a:solidFill>
                  <a:schemeClr val="accent1"/>
                </a:solidFill>
              </a:rPr>
              <a:t>Agenda</a:t>
            </a:r>
          </a:p>
        </p:txBody>
      </p:sp>
    </p:spTree>
    <p:extLst>
      <p:ext uri="{BB962C8B-B14F-4D97-AF65-F5344CB8AC3E}">
        <p14:creationId xmlns:p14="http://schemas.microsoft.com/office/powerpoint/2010/main" val="7954435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C212B-0ECE-51A7-F019-DB8D8623394F}"/>
              </a:ext>
            </a:extLst>
          </p:cNvPr>
          <p:cNvSpPr>
            <a:spLocks noGrp="1"/>
          </p:cNvSpPr>
          <p:nvPr>
            <p:ph type="title"/>
          </p:nvPr>
        </p:nvSpPr>
        <p:spPr/>
        <p:txBody>
          <a:bodyPr/>
          <a:lstStyle/>
          <a:p>
            <a:r>
              <a:rPr lang="en-US" dirty="0"/>
              <a:t>ERM Webpage</a:t>
            </a:r>
          </a:p>
        </p:txBody>
      </p:sp>
      <p:sp>
        <p:nvSpPr>
          <p:cNvPr id="4" name="Text Placeholder 3">
            <a:extLst>
              <a:ext uri="{FF2B5EF4-FFF2-40B4-BE49-F238E27FC236}">
                <a16:creationId xmlns:a16="http://schemas.microsoft.com/office/drawing/2014/main" id="{C2675389-B7B3-74FD-26D7-7917AAD640FC}"/>
              </a:ext>
            </a:extLst>
          </p:cNvPr>
          <p:cNvSpPr>
            <a:spLocks noGrp="1"/>
          </p:cNvSpPr>
          <p:nvPr>
            <p:ph type="body" sz="quarter" idx="15"/>
          </p:nvPr>
        </p:nvSpPr>
        <p:spPr>
          <a:xfrm flipH="1">
            <a:off x="495302" y="5934163"/>
            <a:ext cx="11019365" cy="787312"/>
          </a:xfrm>
        </p:spPr>
        <p:txBody>
          <a:bodyPr/>
          <a:lstStyle/>
          <a:p>
            <a:r>
              <a:rPr lang="en-US" dirty="0"/>
              <a:t>Key Takeaway: </a:t>
            </a:r>
            <a:r>
              <a:rPr lang="en-US" b="0" dirty="0"/>
              <a:t>Refreshed webpage summarizes ERM role, types of Incident Reviews and status of current investigations, and links to additional information: </a:t>
            </a:r>
            <a:r>
              <a:rPr lang="en-US" b="0" dirty="0">
                <a:hlinkClick r:id="rId2"/>
              </a:rPr>
              <a:t>www.ercot.com/about/reliability-monitor</a:t>
            </a:r>
            <a:r>
              <a:rPr lang="en-US" b="0" dirty="0"/>
              <a:t> </a:t>
            </a:r>
            <a:endParaRPr lang="en-US" dirty="0"/>
          </a:p>
          <a:p>
            <a:endParaRPr lang="en-US" dirty="0"/>
          </a:p>
        </p:txBody>
      </p:sp>
      <p:sp>
        <p:nvSpPr>
          <p:cNvPr id="5" name="Slide Number Placeholder 4">
            <a:extLst>
              <a:ext uri="{FF2B5EF4-FFF2-40B4-BE49-F238E27FC236}">
                <a16:creationId xmlns:a16="http://schemas.microsoft.com/office/drawing/2014/main" id="{3C68BBBD-C23F-6B59-F730-EFDD6EF26A4A}"/>
              </a:ext>
            </a:extLst>
          </p:cNvPr>
          <p:cNvSpPr>
            <a:spLocks noGrp="1"/>
          </p:cNvSpPr>
          <p:nvPr>
            <p:ph type="sldNum" sz="quarter" idx="12"/>
          </p:nvPr>
        </p:nvSpPr>
        <p:spPr/>
        <p:txBody>
          <a:bodyPr/>
          <a:lstStyle/>
          <a:p>
            <a:fld id="{BCDE79FB-97BA-492B-8D57-F1373F9ADA95}" type="slidenum">
              <a:rPr lang="en-US" smtClean="0"/>
              <a:t>28</a:t>
            </a:fld>
            <a:endParaRPr lang="en-US" dirty="0"/>
          </a:p>
        </p:txBody>
      </p:sp>
      <p:pic>
        <p:nvPicPr>
          <p:cNvPr id="8" name="Picture 7">
            <a:hlinkClick r:id="rId3"/>
            <a:extLst>
              <a:ext uri="{FF2B5EF4-FFF2-40B4-BE49-F238E27FC236}">
                <a16:creationId xmlns:a16="http://schemas.microsoft.com/office/drawing/2014/main" id="{3E475B09-234B-BE48-1DFA-2F4373CC6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7158" y="1106400"/>
            <a:ext cx="8343898" cy="4645200"/>
          </a:xfrm>
          <a:prstGeom prst="rect">
            <a:avLst/>
          </a:prstGeom>
        </p:spPr>
      </p:pic>
    </p:spTree>
    <p:extLst>
      <p:ext uri="{BB962C8B-B14F-4D97-AF65-F5344CB8AC3E}">
        <p14:creationId xmlns:p14="http://schemas.microsoft.com/office/powerpoint/2010/main" val="1716157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869" y="1430448"/>
            <a:ext cx="3090155" cy="1848259"/>
          </a:xfrm>
        </p:spPr>
        <p:txBody>
          <a:bodyPr anchor="ctr">
            <a:normAutofit/>
          </a:bodyPr>
          <a:lstStyle/>
          <a:p>
            <a:r>
              <a:rPr b="0" i="0" dirty="0"/>
              <a:t>Contact</a:t>
            </a:r>
            <a:r>
              <a:rPr lang="en-US" b="0" i="0" dirty="0"/>
              <a:t>ing</a:t>
            </a:r>
            <a:r>
              <a:rPr b="0" i="0" dirty="0"/>
              <a:t> </a:t>
            </a:r>
            <a:r>
              <a:rPr lang="en-US" b="0" dirty="0"/>
              <a:t>ERM</a:t>
            </a:r>
            <a:r>
              <a:rPr lang="en-US" b="0" i="0" dirty="0"/>
              <a:t> </a:t>
            </a:r>
            <a:endParaRPr b="0" i="0" dirty="0"/>
          </a:p>
        </p:txBody>
      </p:sp>
      <p:sp>
        <p:nvSpPr>
          <p:cNvPr id="3" name="Text Placeholder 2"/>
          <p:cNvSpPr>
            <a:spLocks noGrp="1"/>
          </p:cNvSpPr>
          <p:nvPr>
            <p:ph type="body" sz="quarter" idx="14"/>
          </p:nvPr>
        </p:nvSpPr>
        <p:spPr>
          <a:xfrm>
            <a:off x="5076825" y="1495392"/>
            <a:ext cx="6581775" cy="4800600"/>
          </a:xfrm>
        </p:spPr>
        <p:txBody>
          <a:bodyPr wrap="square">
            <a:normAutofit/>
          </a:bodyPr>
          <a:lstStyle/>
          <a:p>
            <a:r>
              <a:rPr sz="2400" i="0" dirty="0"/>
              <a:t>Email </a:t>
            </a:r>
            <a:r>
              <a:rPr sz="2400" b="1" i="0" dirty="0"/>
              <a:t>ERM@ercot.com </a:t>
            </a:r>
            <a:r>
              <a:rPr sz="2400" i="0" dirty="0"/>
              <a:t>with:</a:t>
            </a:r>
            <a:endParaRPr lang="en-US" sz="2400" i="0" dirty="0"/>
          </a:p>
          <a:p>
            <a:endParaRPr sz="2400" b="1" i="0" dirty="0"/>
          </a:p>
          <a:p>
            <a:pPr marL="747713" lvl="1" indent="-382588"/>
            <a:r>
              <a:rPr lang="en-US" sz="2400" b="0" i="0" dirty="0"/>
              <a:t>Referrals of potential violations of reliability-related state requirements</a:t>
            </a:r>
          </a:p>
          <a:p>
            <a:pPr marL="747713" lvl="1" indent="-382588"/>
            <a:r>
              <a:rPr lang="en-US" sz="2400" dirty="0"/>
              <a:t>Self-report potential Reliability Requirement violations</a:t>
            </a:r>
          </a:p>
          <a:p>
            <a:pPr marL="747713" lvl="1" indent="-382588"/>
            <a:r>
              <a:rPr lang="en-US" sz="2400" b="0" i="0" dirty="0"/>
              <a:t>Questions related to ERCOT’s role as the Reliability Monitor</a:t>
            </a:r>
          </a:p>
        </p:txBody>
      </p:sp>
      <p:sp>
        <p:nvSpPr>
          <p:cNvPr id="10" name="Slide Number Placeholder 4">
            <a:extLst>
              <a:ext uri="{FF2B5EF4-FFF2-40B4-BE49-F238E27FC236}">
                <a16:creationId xmlns:a16="http://schemas.microsoft.com/office/drawing/2014/main" id="{C8F466B6-7BF2-CC46-1A06-3F14EF5708CC}"/>
              </a:ext>
            </a:extLst>
          </p:cNvPr>
          <p:cNvSpPr>
            <a:spLocks noGrp="1"/>
          </p:cNvSpPr>
          <p:nvPr>
            <p:ph type="sldNum" sz="quarter" idx="12"/>
          </p:nvPr>
        </p:nvSpPr>
        <p:spPr>
          <a:xfrm>
            <a:off x="11658600" y="6356350"/>
            <a:ext cx="533400" cy="365125"/>
          </a:xfrm>
        </p:spPr>
        <p:txBody>
          <a:bodyPr/>
          <a:lstStyle/>
          <a:p>
            <a:pPr>
              <a:spcAft>
                <a:spcPts val="600"/>
              </a:spcAft>
            </a:pPr>
            <a:fld id="{BCDE79FB-97BA-492B-8D57-F1373F9ADA95}" type="slidenum">
              <a:rPr lang="en-US" smtClean="0"/>
              <a:pPr>
                <a:spcAft>
                  <a:spcPts val="600"/>
                </a:spcAft>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1444D-AADB-04B8-5F1E-A57CA7DF3C8B}"/>
              </a:ext>
            </a:extLst>
          </p:cNvPr>
          <p:cNvSpPr>
            <a:spLocks noGrp="1"/>
          </p:cNvSpPr>
          <p:nvPr>
            <p:ph type="title"/>
          </p:nvPr>
        </p:nvSpPr>
        <p:spPr/>
        <p:txBody>
          <a:bodyPr/>
          <a:lstStyle/>
          <a:p>
            <a:r>
              <a:rPr lang="en-US" dirty="0"/>
              <a:t>Submitted Questions</a:t>
            </a:r>
          </a:p>
        </p:txBody>
      </p:sp>
      <p:sp>
        <p:nvSpPr>
          <p:cNvPr id="3" name="Text Placeholder 2">
            <a:extLst>
              <a:ext uri="{FF2B5EF4-FFF2-40B4-BE49-F238E27FC236}">
                <a16:creationId xmlns:a16="http://schemas.microsoft.com/office/drawing/2014/main" id="{95B430B3-0224-2592-403E-F93476780E43}"/>
              </a:ext>
            </a:extLst>
          </p:cNvPr>
          <p:cNvSpPr>
            <a:spLocks noGrp="1"/>
          </p:cNvSpPr>
          <p:nvPr>
            <p:ph type="body" sz="quarter" idx="16"/>
          </p:nvPr>
        </p:nvSpPr>
        <p:spPr>
          <a:xfrm>
            <a:off x="495300" y="1185333"/>
            <a:ext cx="11187714" cy="4986867"/>
          </a:xfrm>
        </p:spPr>
        <p:txBody>
          <a:bodyPr/>
          <a:lstStyle/>
          <a:p>
            <a:pPr marL="342900" indent="-342900" algn="just">
              <a:buFont typeface="+mj-lt"/>
              <a:buAutoNum type="arabicPeriod"/>
            </a:pPr>
            <a:r>
              <a:rPr lang="en-US" sz="2000" dirty="0"/>
              <a:t>Does ERM follow certain criteria when deciding whether to open an investigation versus handling an issue through an RFI process?</a:t>
            </a:r>
          </a:p>
          <a:p>
            <a:pPr marL="342900" indent="-342900" algn="just">
              <a:buFont typeface="+mj-lt"/>
              <a:buAutoNum type="arabicPeriod"/>
            </a:pPr>
            <a:r>
              <a:rPr lang="en-US" sz="2000" dirty="0"/>
              <a:t>What are the most common triggers that lead to an ERM investigation?  Are they different for Generation Resources, Load Resources, or QSEs?</a:t>
            </a:r>
          </a:p>
          <a:p>
            <a:pPr marL="342900" indent="-342900" algn="just">
              <a:buFont typeface="+mj-lt"/>
              <a:buAutoNum type="arabicPeriod"/>
            </a:pPr>
            <a:r>
              <a:rPr lang="en-US" sz="2000" dirty="0"/>
              <a:t>At what point, if any, does an ERM investigation transition into a formal compliance or enforcement matter, and what factors influence that decision?</a:t>
            </a:r>
          </a:p>
          <a:p>
            <a:pPr marL="342900" indent="-342900" algn="just">
              <a:buFont typeface="+mj-lt"/>
              <a:buAutoNum type="arabicPeriod"/>
            </a:pPr>
            <a:r>
              <a:rPr lang="en-US" sz="2000" dirty="0"/>
              <a:t>What should stakeholders expect regarding investigation timelines, status updates, confidentiality protections, and final disposition of findings?</a:t>
            </a:r>
          </a:p>
          <a:p>
            <a:pPr marL="342900" indent="-342900" algn="just">
              <a:buFont typeface="+mj-lt"/>
              <a:buAutoNum type="arabicPeriod"/>
            </a:pPr>
            <a:r>
              <a:rPr lang="en-US" sz="2000" dirty="0"/>
              <a:t>How does the ERM distinguish between an operational error, a compliance violation, and a systemic process issue?</a:t>
            </a:r>
          </a:p>
          <a:p>
            <a:pPr marL="342900" indent="-342900" algn="just">
              <a:buFont typeface="+mj-lt"/>
              <a:buAutoNum type="arabicPeriod"/>
            </a:pPr>
            <a:r>
              <a:rPr lang="en-US" sz="2000" dirty="0"/>
              <a:t>How does the ERM evaluate root-cause analyses submitted by Market Participants, and what characteristics make a response more effective and credible?</a:t>
            </a:r>
          </a:p>
          <a:p>
            <a:pPr marL="342900" indent="-342900" algn="just">
              <a:buFont typeface="+mj-lt"/>
              <a:buAutoNum type="arabicPeriod"/>
            </a:pPr>
            <a:r>
              <a:rPr lang="en-US" sz="2000" dirty="0"/>
              <a:t>How are corrective actions assessed, and what evidence demonstrates that a mitigation or software fix has been effective?</a:t>
            </a:r>
          </a:p>
        </p:txBody>
      </p:sp>
      <p:sp>
        <p:nvSpPr>
          <p:cNvPr id="4" name="Slide Number Placeholder 3">
            <a:extLst>
              <a:ext uri="{FF2B5EF4-FFF2-40B4-BE49-F238E27FC236}">
                <a16:creationId xmlns:a16="http://schemas.microsoft.com/office/drawing/2014/main" id="{525F154E-A2D9-961A-3C4E-7BB73442A45B}"/>
              </a:ext>
            </a:extLst>
          </p:cNvPr>
          <p:cNvSpPr>
            <a:spLocks noGrp="1"/>
          </p:cNvSpPr>
          <p:nvPr>
            <p:ph type="sldNum" sz="quarter" idx="12"/>
          </p:nvPr>
        </p:nvSpPr>
        <p:spPr/>
        <p:txBody>
          <a:bodyPr/>
          <a:lstStyle/>
          <a:p>
            <a:fld id="{BCDE79FB-97BA-492B-8D57-F1373F9ADA95}" type="slidenum">
              <a:rPr lang="en-US" smtClean="0"/>
              <a:t>30</a:t>
            </a:fld>
            <a:endParaRPr lang="en-US" dirty="0"/>
          </a:p>
        </p:txBody>
      </p:sp>
    </p:spTree>
    <p:extLst>
      <p:ext uri="{BB962C8B-B14F-4D97-AF65-F5344CB8AC3E}">
        <p14:creationId xmlns:p14="http://schemas.microsoft.com/office/powerpoint/2010/main" val="11781138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48912E2-799B-C9DA-4DB5-F3211E5014D8}"/>
              </a:ext>
            </a:extLst>
          </p:cNvPr>
          <p:cNvSpPr>
            <a:spLocks noGrp="1"/>
          </p:cNvSpPr>
          <p:nvPr>
            <p:ph type="body" sz="quarter" idx="14"/>
          </p:nvPr>
        </p:nvSpPr>
        <p:spPr/>
        <p:txBody>
          <a:bodyPr/>
          <a:lstStyle/>
          <a:p>
            <a:endParaRPr lang="en-US" sz="3600" b="1" dirty="0"/>
          </a:p>
          <a:p>
            <a:endParaRPr lang="en-US" sz="3600" b="1" dirty="0"/>
          </a:p>
          <a:p>
            <a:endParaRPr lang="en-US" sz="3600" b="1" dirty="0"/>
          </a:p>
          <a:p>
            <a:r>
              <a:rPr lang="en-US" sz="3600" b="1" dirty="0"/>
              <a:t>Additional questions?</a:t>
            </a:r>
          </a:p>
        </p:txBody>
      </p:sp>
      <p:sp>
        <p:nvSpPr>
          <p:cNvPr id="5" name="Slide Number Placeholder 4">
            <a:extLst>
              <a:ext uri="{FF2B5EF4-FFF2-40B4-BE49-F238E27FC236}">
                <a16:creationId xmlns:a16="http://schemas.microsoft.com/office/drawing/2014/main" id="{204F6C9C-C2B5-F014-F3B1-617ADBE75D56}"/>
              </a:ext>
            </a:extLst>
          </p:cNvPr>
          <p:cNvSpPr>
            <a:spLocks noGrp="1"/>
          </p:cNvSpPr>
          <p:nvPr>
            <p:ph type="sldNum" sz="quarter" idx="12"/>
          </p:nvPr>
        </p:nvSpPr>
        <p:spPr/>
        <p:txBody>
          <a:bodyPr/>
          <a:lstStyle/>
          <a:p>
            <a:fld id="{BCDE79FB-97BA-492B-8D57-F1373F9ADA95}" type="slidenum">
              <a:rPr lang="en-US" smtClean="0"/>
              <a:t>31</a:t>
            </a:fld>
            <a:endParaRPr lang="en-US" dirty="0"/>
          </a:p>
        </p:txBody>
      </p:sp>
      <p:pic>
        <p:nvPicPr>
          <p:cNvPr id="7" name="Picture 6">
            <a:extLst>
              <a:ext uri="{FF2B5EF4-FFF2-40B4-BE49-F238E27FC236}">
                <a16:creationId xmlns:a16="http://schemas.microsoft.com/office/drawing/2014/main" id="{CD09CAE9-44B1-60C1-EC7B-2F2B02094A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926" y="2584340"/>
            <a:ext cx="3998387" cy="1689319"/>
          </a:xfrm>
          <a:prstGeom prst="rect">
            <a:avLst/>
          </a:prstGeom>
        </p:spPr>
      </p:pic>
    </p:spTree>
    <p:extLst>
      <p:ext uri="{BB962C8B-B14F-4D97-AF65-F5344CB8AC3E}">
        <p14:creationId xmlns:p14="http://schemas.microsoft.com/office/powerpoint/2010/main" val="34943124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2BF1E-92A4-2229-EF17-69BA390B6206}"/>
              </a:ext>
            </a:extLst>
          </p:cNvPr>
          <p:cNvSpPr>
            <a:spLocks noGrp="1"/>
          </p:cNvSpPr>
          <p:nvPr>
            <p:ph type="title"/>
          </p:nvPr>
        </p:nvSpPr>
        <p:spPr/>
        <p:txBody>
          <a:bodyPr/>
          <a:lstStyle/>
          <a:p>
            <a:r>
              <a:rPr lang="en-US" dirty="0"/>
              <a:t>Appendix 1</a:t>
            </a:r>
          </a:p>
        </p:txBody>
      </p:sp>
      <p:sp>
        <p:nvSpPr>
          <p:cNvPr id="3" name="Text Placeholder 2">
            <a:extLst>
              <a:ext uri="{FF2B5EF4-FFF2-40B4-BE49-F238E27FC236}">
                <a16:creationId xmlns:a16="http://schemas.microsoft.com/office/drawing/2014/main" id="{4C18BFF4-BC00-DFCF-053F-87E7ED821E7B}"/>
              </a:ext>
            </a:extLst>
          </p:cNvPr>
          <p:cNvSpPr>
            <a:spLocks noGrp="1"/>
          </p:cNvSpPr>
          <p:nvPr>
            <p:ph type="body" sz="quarter" idx="13"/>
          </p:nvPr>
        </p:nvSpPr>
        <p:spPr/>
        <p:txBody>
          <a:bodyPr/>
          <a:lstStyle/>
          <a:p>
            <a:r>
              <a:rPr lang="en-US" dirty="0"/>
              <a:t>Use Case Examples</a:t>
            </a:r>
          </a:p>
        </p:txBody>
      </p:sp>
      <p:sp>
        <p:nvSpPr>
          <p:cNvPr id="4" name="Text Placeholder 3">
            <a:extLst>
              <a:ext uri="{FF2B5EF4-FFF2-40B4-BE49-F238E27FC236}">
                <a16:creationId xmlns:a16="http://schemas.microsoft.com/office/drawing/2014/main" id="{9508175C-831E-122A-CD15-AB715C6B6C02}"/>
              </a:ext>
            </a:extLst>
          </p:cNvPr>
          <p:cNvSpPr>
            <a:spLocks noGrp="1"/>
          </p:cNvSpPr>
          <p:nvPr>
            <p:ph type="body" sz="quarter" idx="14"/>
          </p:nvPr>
        </p:nvSpPr>
        <p:spPr/>
        <p:txBody>
          <a:bodyPr/>
          <a:lstStyle/>
          <a:p>
            <a:pPr marL="285750" indent="-285750">
              <a:buFont typeface="Arial" panose="020B0604020202020204" pitchFamily="34" charset="0"/>
              <a:buChar char="•"/>
            </a:pPr>
            <a:r>
              <a:rPr lang="en-US" dirty="0"/>
              <a:t>Use Case # 1 – Potential Market Participant Violation</a:t>
            </a:r>
          </a:p>
          <a:p>
            <a:pPr marL="285750" indent="-285750">
              <a:buFont typeface="Arial" panose="020B0604020202020204" pitchFamily="34" charset="0"/>
              <a:buChar char="•"/>
            </a:pPr>
            <a:r>
              <a:rPr lang="en-US" dirty="0"/>
              <a:t>Use Case # 2 – Reliability Monitor Audit</a:t>
            </a:r>
          </a:p>
          <a:p>
            <a:pPr marL="285750" indent="-285750">
              <a:buFont typeface="Arial" panose="020B0604020202020204" pitchFamily="34" charset="0"/>
              <a:buChar char="•"/>
            </a:pPr>
            <a:r>
              <a:rPr lang="en-US" dirty="0"/>
              <a:t>Use Case # 3 – Potential ERCOT Violation</a:t>
            </a:r>
          </a:p>
          <a:p>
            <a:pPr marL="285750" indent="-285750">
              <a:buFont typeface="Arial" panose="020B0604020202020204" pitchFamily="34" charset="0"/>
              <a:buChar char="•"/>
            </a:pPr>
            <a:r>
              <a:rPr lang="en-US" dirty="0"/>
              <a:t>Use Case # 4 – Potential Market Participant Violation</a:t>
            </a:r>
          </a:p>
          <a:p>
            <a:pPr marL="285750" indent="-285750">
              <a:buFont typeface="Arial" panose="020B0604020202020204" pitchFamily="34" charset="0"/>
              <a:buChar char="•"/>
            </a:pPr>
            <a:r>
              <a:rPr lang="en-US" dirty="0"/>
              <a:t>Use Case # 5 – Potential Market Participant Violation</a:t>
            </a:r>
          </a:p>
          <a:p>
            <a:pPr marL="285750" indent="-285750">
              <a:buFont typeface="Arial" panose="020B0604020202020204" pitchFamily="34" charset="0"/>
              <a:buChar char="•"/>
            </a:pPr>
            <a:endParaRPr lang="en-US" dirty="0"/>
          </a:p>
        </p:txBody>
      </p:sp>
      <p:sp>
        <p:nvSpPr>
          <p:cNvPr id="5" name="Slide Number Placeholder 4">
            <a:extLst>
              <a:ext uri="{FF2B5EF4-FFF2-40B4-BE49-F238E27FC236}">
                <a16:creationId xmlns:a16="http://schemas.microsoft.com/office/drawing/2014/main" id="{3F593040-E516-E34C-CA8B-42A708497196}"/>
              </a:ext>
            </a:extLst>
          </p:cNvPr>
          <p:cNvSpPr>
            <a:spLocks noGrp="1"/>
          </p:cNvSpPr>
          <p:nvPr>
            <p:ph type="sldNum" sz="quarter" idx="12"/>
          </p:nvPr>
        </p:nvSpPr>
        <p:spPr/>
        <p:txBody>
          <a:bodyPr/>
          <a:lstStyle/>
          <a:p>
            <a:fld id="{BCDE79FB-97BA-492B-8D57-F1373F9ADA95}" type="slidenum">
              <a:rPr lang="en-US" smtClean="0"/>
              <a:t>32</a:t>
            </a:fld>
            <a:endParaRPr lang="en-US" dirty="0"/>
          </a:p>
        </p:txBody>
      </p:sp>
    </p:spTree>
    <p:extLst>
      <p:ext uri="{BB962C8B-B14F-4D97-AF65-F5344CB8AC3E}">
        <p14:creationId xmlns:p14="http://schemas.microsoft.com/office/powerpoint/2010/main" val="1348976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6433E-9B9B-FF9D-06D7-0D3AA8AF5C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1E925-9A3E-BCD2-6410-EFDBDC93EE08}"/>
              </a:ext>
            </a:extLst>
          </p:cNvPr>
          <p:cNvSpPr>
            <a:spLocks noGrp="1"/>
          </p:cNvSpPr>
          <p:nvPr>
            <p:ph type="title"/>
          </p:nvPr>
        </p:nvSpPr>
        <p:spPr/>
        <p:txBody>
          <a:bodyPr/>
          <a:lstStyle/>
          <a:p>
            <a:r>
              <a:rPr lang="en-US" b="1" dirty="0">
                <a:solidFill>
                  <a:schemeClr val="accent1"/>
                </a:solidFill>
              </a:rPr>
              <a:t>Use Case #1 – Potential MP Violation</a:t>
            </a:r>
            <a:endParaRPr lang="en-US" dirty="0"/>
          </a:p>
        </p:txBody>
      </p:sp>
      <p:sp>
        <p:nvSpPr>
          <p:cNvPr id="3" name="Sub-Title">
            <a:extLst>
              <a:ext uri="{FF2B5EF4-FFF2-40B4-BE49-F238E27FC236}">
                <a16:creationId xmlns:a16="http://schemas.microsoft.com/office/drawing/2014/main" id="{B442DE9E-EC81-8912-CE45-3179886ECF39}"/>
              </a:ext>
            </a:extLst>
          </p:cNvPr>
          <p:cNvSpPr>
            <a:spLocks noGrp="1"/>
          </p:cNvSpPr>
          <p:nvPr>
            <p:ph idx="1"/>
          </p:nvPr>
        </p:nvSpPr>
        <p:spPr>
          <a:xfrm>
            <a:off x="423987" y="853282"/>
            <a:ext cx="8534400" cy="518318"/>
          </a:xfrm>
        </p:spPr>
        <p:txBody>
          <a:bodyPr/>
          <a:lstStyle/>
          <a:p>
            <a:pPr algn="ctr"/>
            <a:r>
              <a:rPr lang="en-US" sz="2200" b="1" u="sng" dirty="0">
                <a:solidFill>
                  <a:schemeClr val="accent1"/>
                </a:solidFill>
                <a:latin typeface="Arial" panose="020B0604020202020204" pitchFamily="34" charset="0"/>
              </a:rPr>
              <a:t>Issue: </a:t>
            </a:r>
            <a:r>
              <a:rPr lang="en-US" sz="2200" b="1" u="sng" dirty="0">
                <a:solidFill>
                  <a:schemeClr val="accent1"/>
                </a:solidFill>
              </a:rPr>
              <a:t>Winter Storm Elliott – Event Analysis </a:t>
            </a:r>
          </a:p>
          <a:p>
            <a:endParaRPr lang="en-US" sz="2200" b="1" u="sng" dirty="0">
              <a:solidFill>
                <a:schemeClr val="accent1"/>
              </a:solidFill>
              <a:latin typeface="Arial" panose="020B0604020202020204" pitchFamily="34" charset="0"/>
            </a:endParaRPr>
          </a:p>
          <a:p>
            <a:endParaRPr lang="en-US" dirty="0"/>
          </a:p>
        </p:txBody>
      </p:sp>
      <p:sp>
        <p:nvSpPr>
          <p:cNvPr id="4" name="Slide Page #">
            <a:extLst>
              <a:ext uri="{FF2B5EF4-FFF2-40B4-BE49-F238E27FC236}">
                <a16:creationId xmlns:a16="http://schemas.microsoft.com/office/drawing/2014/main" id="{12847269-0E36-6AE1-880C-C38DFDDAC3D0}"/>
              </a:ext>
            </a:extLst>
          </p:cNvPr>
          <p:cNvSpPr>
            <a:spLocks noGrp="1"/>
          </p:cNvSpPr>
          <p:nvPr>
            <p:ph type="sldNum" sz="quarter" idx="4"/>
          </p:nvPr>
        </p:nvSpPr>
        <p:spPr/>
        <p:txBody>
          <a:bodyPr>
            <a:normAutofit fontScale="85000" lnSpcReduction="20000"/>
          </a:bodyPr>
          <a:lstStyle/>
          <a:p>
            <a:fld id="{1D93BD3E-1E9A-4970-A6F7-E7AC52762E0C}" type="slidenum">
              <a:rPr lang="en-US" smtClean="0"/>
              <a:pPr/>
              <a:t>33</a:t>
            </a:fld>
            <a:endParaRPr lang="en-US" dirty="0"/>
          </a:p>
        </p:txBody>
      </p:sp>
      <p:graphicFrame>
        <p:nvGraphicFramePr>
          <p:cNvPr id="5" name="Animate 1">
            <a:extLst>
              <a:ext uri="{FF2B5EF4-FFF2-40B4-BE49-F238E27FC236}">
                <a16:creationId xmlns:a16="http://schemas.microsoft.com/office/drawing/2014/main" id="{59BCB21E-5280-7D7F-A122-BC7105D31766}"/>
              </a:ext>
            </a:extLst>
          </p:cNvPr>
          <p:cNvGraphicFramePr/>
          <p:nvPr/>
        </p:nvGraphicFramePr>
        <p:xfrm>
          <a:off x="1828800" y="1371600"/>
          <a:ext cx="8357761" cy="26141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5" name="Animate 3">
            <a:extLst>
              <a:ext uri="{FF2B5EF4-FFF2-40B4-BE49-F238E27FC236}">
                <a16:creationId xmlns:a16="http://schemas.microsoft.com/office/drawing/2014/main" id="{4E72AE30-7703-E41E-7201-23F45862FCD2}"/>
              </a:ext>
            </a:extLst>
          </p:cNvPr>
          <p:cNvGrpSpPr/>
          <p:nvPr/>
        </p:nvGrpSpPr>
        <p:grpSpPr>
          <a:xfrm>
            <a:off x="3651684" y="1400458"/>
            <a:ext cx="6831259" cy="1682036"/>
            <a:chOff x="1811423" y="1"/>
            <a:chExt cx="6831259" cy="1682036"/>
          </a:xfrm>
        </p:grpSpPr>
        <p:sp>
          <p:nvSpPr>
            <p:cNvPr id="16" name="Rectangle: Top Corners Rounded 15">
              <a:extLst>
                <a:ext uri="{FF2B5EF4-FFF2-40B4-BE49-F238E27FC236}">
                  <a16:creationId xmlns:a16="http://schemas.microsoft.com/office/drawing/2014/main" id="{7B259790-1450-468E-4D42-573983FEE9EE}"/>
                </a:ext>
              </a:extLst>
            </p:cNvPr>
            <p:cNvSpPr/>
            <p:nvPr/>
          </p:nvSpPr>
          <p:spPr>
            <a:xfrm rot="5400000">
              <a:off x="4386035" y="-2574611"/>
              <a:ext cx="1682036" cy="6831259"/>
            </a:xfrm>
            <a:prstGeom prst="round2Same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17" name="Rectangle: Top Corners Rounded 4">
              <a:extLst>
                <a:ext uri="{FF2B5EF4-FFF2-40B4-BE49-F238E27FC236}">
                  <a16:creationId xmlns:a16="http://schemas.microsoft.com/office/drawing/2014/main" id="{3782733F-91F6-5CE3-6122-A748F06527A1}"/>
                </a:ext>
              </a:extLst>
            </p:cNvPr>
            <p:cNvSpPr txBox="1"/>
            <p:nvPr/>
          </p:nvSpPr>
          <p:spPr>
            <a:xfrm>
              <a:off x="1811424" y="82110"/>
              <a:ext cx="6749149" cy="151781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Operations performs event analysis (</a:t>
              </a:r>
              <a:r>
                <a:rPr lang="en-US" sz="1800" i="1" kern="1200" dirty="0"/>
                <a:t>e.g</a:t>
              </a:r>
              <a:r>
                <a:rPr lang="en-US" sz="1800" kern="1200" dirty="0"/>
                <a:t>., weatherization issues)</a:t>
              </a:r>
            </a:p>
            <a:p>
              <a:pPr marL="171450" lvl="1" indent="-171450" algn="l" defTabSz="800100">
                <a:lnSpc>
                  <a:spcPct val="90000"/>
                </a:lnSpc>
                <a:spcBef>
                  <a:spcPct val="0"/>
                </a:spcBef>
                <a:spcAft>
                  <a:spcPct val="15000"/>
                </a:spcAft>
                <a:buChar char="•"/>
              </a:pPr>
              <a:r>
                <a:rPr lang="en-US" sz="1800" kern="1200" dirty="0"/>
                <a:t>During or after event analysis, it appears MP did not properly weatherize their equipment</a:t>
              </a:r>
            </a:p>
            <a:p>
              <a:pPr marL="171450" lvl="1" indent="-171450" algn="l" defTabSz="800100">
                <a:lnSpc>
                  <a:spcPct val="90000"/>
                </a:lnSpc>
                <a:spcBef>
                  <a:spcPct val="0"/>
                </a:spcBef>
                <a:spcAft>
                  <a:spcPct val="15000"/>
                </a:spcAft>
                <a:buChar char="•"/>
              </a:pPr>
              <a:r>
                <a:rPr lang="en-US" dirty="0"/>
                <a:t>ERCOT reports incident to</a:t>
              </a:r>
              <a:r>
                <a:rPr lang="en-US" sz="1800" kern="1200" dirty="0"/>
                <a:t> </a:t>
              </a:r>
              <a:r>
                <a:rPr lang="en-US" dirty="0"/>
                <a:t>ERM</a:t>
              </a:r>
              <a:endParaRPr lang="en-US" sz="1800" kern="1200" dirty="0"/>
            </a:p>
          </p:txBody>
        </p:sp>
      </p:grpSp>
      <p:grpSp>
        <p:nvGrpSpPr>
          <p:cNvPr id="12" name="Animate 2">
            <a:extLst>
              <a:ext uri="{FF2B5EF4-FFF2-40B4-BE49-F238E27FC236}">
                <a16:creationId xmlns:a16="http://schemas.microsoft.com/office/drawing/2014/main" id="{9860F178-E953-201C-A89C-8C07E9323DED}"/>
              </a:ext>
            </a:extLst>
          </p:cNvPr>
          <p:cNvGrpSpPr/>
          <p:nvPr/>
        </p:nvGrpSpPr>
        <p:grpSpPr>
          <a:xfrm>
            <a:off x="1809816" y="3852905"/>
            <a:ext cx="1934870" cy="2899587"/>
            <a:chOff x="1" y="-1"/>
            <a:chExt cx="1981200" cy="2830286"/>
          </a:xfrm>
        </p:grpSpPr>
        <p:sp>
          <p:nvSpPr>
            <p:cNvPr id="13" name="Arrow: Chevron 12">
              <a:extLst>
                <a:ext uri="{FF2B5EF4-FFF2-40B4-BE49-F238E27FC236}">
                  <a16:creationId xmlns:a16="http://schemas.microsoft.com/office/drawing/2014/main" id="{6560D12A-16C4-D488-1ECD-BD16AD088093}"/>
                </a:ext>
              </a:extLst>
            </p:cNvPr>
            <p:cNvSpPr/>
            <p:nvPr/>
          </p:nvSpPr>
          <p:spPr>
            <a:xfrm rot="5400000">
              <a:off x="-424542" y="424542"/>
              <a:ext cx="2830286" cy="1981200"/>
            </a:xfrm>
            <a:prstGeom prst="chevron">
              <a:avLst/>
            </a:prstGeom>
            <a:solidFill>
              <a:schemeClr val="tx2"/>
            </a:solidFill>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14" name="Arrow: Chevron 4">
              <a:extLst>
                <a:ext uri="{FF2B5EF4-FFF2-40B4-BE49-F238E27FC236}">
                  <a16:creationId xmlns:a16="http://schemas.microsoft.com/office/drawing/2014/main" id="{2689773D-F2C9-566F-B2E6-938D9645CB20}"/>
                </a:ext>
              </a:extLst>
            </p:cNvPr>
            <p:cNvSpPr txBox="1"/>
            <p:nvPr/>
          </p:nvSpPr>
          <p:spPr>
            <a:xfrm>
              <a:off x="1" y="990599"/>
              <a:ext cx="1981200" cy="849086"/>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lvl="0" algn="ctr"/>
              <a:r>
                <a:rPr lang="en-US" sz="2800" b="1" dirty="0"/>
                <a:t>Reliability Monitor</a:t>
              </a:r>
            </a:p>
          </p:txBody>
        </p:sp>
      </p:grpSp>
      <p:grpSp>
        <p:nvGrpSpPr>
          <p:cNvPr id="28" name="Animate 4">
            <a:extLst>
              <a:ext uri="{FF2B5EF4-FFF2-40B4-BE49-F238E27FC236}">
                <a16:creationId xmlns:a16="http://schemas.microsoft.com/office/drawing/2014/main" id="{74F369D8-8BD8-3725-9EE9-C8AE97AE4A05}"/>
              </a:ext>
            </a:extLst>
          </p:cNvPr>
          <p:cNvGrpSpPr/>
          <p:nvPr/>
        </p:nvGrpSpPr>
        <p:grpSpPr>
          <a:xfrm>
            <a:off x="3744686" y="3829459"/>
            <a:ext cx="6946760" cy="1923125"/>
            <a:chOff x="3744686" y="3841182"/>
            <a:chExt cx="6831259" cy="1832789"/>
          </a:xfrm>
        </p:grpSpPr>
        <p:grpSp>
          <p:nvGrpSpPr>
            <p:cNvPr id="18" name="Animate 4">
              <a:extLst>
                <a:ext uri="{FF2B5EF4-FFF2-40B4-BE49-F238E27FC236}">
                  <a16:creationId xmlns:a16="http://schemas.microsoft.com/office/drawing/2014/main" id="{F46F4B57-00AB-B67E-09CF-AD21107A1813}"/>
                </a:ext>
              </a:extLst>
            </p:cNvPr>
            <p:cNvGrpSpPr/>
            <p:nvPr/>
          </p:nvGrpSpPr>
          <p:grpSpPr>
            <a:xfrm>
              <a:off x="3744686" y="3841182"/>
              <a:ext cx="6831259" cy="1832789"/>
              <a:chOff x="1756979" y="2851590"/>
              <a:chExt cx="6831259" cy="1941197"/>
            </a:xfrm>
          </p:grpSpPr>
          <p:sp>
            <p:nvSpPr>
              <p:cNvPr id="19" name="Rectangle: Top Corners Rounded 18">
                <a:extLst>
                  <a:ext uri="{FF2B5EF4-FFF2-40B4-BE49-F238E27FC236}">
                    <a16:creationId xmlns:a16="http://schemas.microsoft.com/office/drawing/2014/main" id="{28A1CEAE-AF57-FA45-327F-D2DE60CAE80A}"/>
                  </a:ext>
                </a:extLst>
              </p:cNvPr>
              <p:cNvSpPr/>
              <p:nvPr/>
            </p:nvSpPr>
            <p:spPr>
              <a:xfrm rot="5400000">
                <a:off x="4202010" y="406559"/>
                <a:ext cx="1941197" cy="6831259"/>
              </a:xfrm>
              <a:prstGeom prst="round2SameRect">
                <a:avLst/>
              </a:prstGeom>
              <a:ln>
                <a:solidFill>
                  <a:schemeClr val="tx2"/>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20" name="4 - Question">
                <a:extLst>
                  <a:ext uri="{FF2B5EF4-FFF2-40B4-BE49-F238E27FC236}">
                    <a16:creationId xmlns:a16="http://schemas.microsoft.com/office/drawing/2014/main" id="{5638A7AF-6909-FEEA-9083-4FEA1202FF97}"/>
                  </a:ext>
                </a:extLst>
              </p:cNvPr>
              <p:cNvSpPr txBox="1"/>
              <p:nvPr/>
            </p:nvSpPr>
            <p:spPr>
              <a:xfrm>
                <a:off x="1756980" y="2938557"/>
                <a:ext cx="6744292" cy="28390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b="0" kern="1200" dirty="0">
                    <a:latin typeface="+mj-lt"/>
                  </a:rPr>
                  <a:t>Reliability-related? </a:t>
                </a:r>
                <a:r>
                  <a:rPr lang="en-US" sz="1800" kern="1200" dirty="0">
                    <a:latin typeface="+mj-lt"/>
                  </a:rPr>
                  <a:t>(confidential report)</a:t>
                </a:r>
              </a:p>
            </p:txBody>
          </p:sp>
        </p:grpSp>
        <p:sp>
          <p:nvSpPr>
            <p:cNvPr id="21" name="Rectangle 20" hidden="1">
              <a:extLst>
                <a:ext uri="{FF2B5EF4-FFF2-40B4-BE49-F238E27FC236}">
                  <a16:creationId xmlns:a16="http://schemas.microsoft.com/office/drawing/2014/main" id="{F4E88EDF-9772-D9C2-57B0-24CE7F87EA0C}"/>
                </a:ext>
              </a:extLst>
            </p:cNvPr>
            <p:cNvSpPr/>
            <p:nvPr/>
          </p:nvSpPr>
          <p:spPr>
            <a:xfrm>
              <a:off x="3788169" y="4291756"/>
              <a:ext cx="5213701" cy="24134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3" name="Rectangle 22" hidden="1">
              <a:extLst>
                <a:ext uri="{FF2B5EF4-FFF2-40B4-BE49-F238E27FC236}">
                  <a16:creationId xmlns:a16="http://schemas.microsoft.com/office/drawing/2014/main" id="{860357E3-7157-CD99-8638-FF0D93CABA3F}"/>
                </a:ext>
              </a:extLst>
            </p:cNvPr>
            <p:cNvSpPr/>
            <p:nvPr/>
          </p:nvSpPr>
          <p:spPr>
            <a:xfrm>
              <a:off x="3788169" y="4550229"/>
              <a:ext cx="5213701" cy="2058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Rectangle 24" hidden="1">
              <a:extLst>
                <a:ext uri="{FF2B5EF4-FFF2-40B4-BE49-F238E27FC236}">
                  <a16:creationId xmlns:a16="http://schemas.microsoft.com/office/drawing/2014/main" id="{7A827853-BADA-6DA6-3CC2-6E300A3B0796}"/>
                </a:ext>
              </a:extLst>
            </p:cNvPr>
            <p:cNvSpPr/>
            <p:nvPr/>
          </p:nvSpPr>
          <p:spPr>
            <a:xfrm>
              <a:off x="3788169" y="4838231"/>
              <a:ext cx="5213701" cy="2233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7" name="Rectangle 26" hidden="1">
              <a:extLst>
                <a:ext uri="{FF2B5EF4-FFF2-40B4-BE49-F238E27FC236}">
                  <a16:creationId xmlns:a16="http://schemas.microsoft.com/office/drawing/2014/main" id="{2D50AB4E-DD47-54E9-11B2-8E9CAB50BF74}"/>
                </a:ext>
              </a:extLst>
            </p:cNvPr>
            <p:cNvSpPr/>
            <p:nvPr/>
          </p:nvSpPr>
          <p:spPr>
            <a:xfrm>
              <a:off x="3788169" y="5143707"/>
              <a:ext cx="5213701" cy="2058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74" name="Animate 5">
            <a:extLst>
              <a:ext uri="{FF2B5EF4-FFF2-40B4-BE49-F238E27FC236}">
                <a16:creationId xmlns:a16="http://schemas.microsoft.com/office/drawing/2014/main" id="{989A94F2-3EFB-F727-1FFE-A087727D0302}"/>
              </a:ext>
            </a:extLst>
          </p:cNvPr>
          <p:cNvSpPr txBox="1"/>
          <p:nvPr/>
        </p:nvSpPr>
        <p:spPr>
          <a:xfrm>
            <a:off x="3918321" y="4163314"/>
            <a:ext cx="5333832" cy="369332"/>
          </a:xfrm>
          <a:prstGeom prst="rect">
            <a:avLst/>
          </a:prstGeom>
          <a:noFill/>
        </p:spPr>
        <p:txBody>
          <a:bodyPr wrap="none" rtlCol="0">
            <a:spAutoFit/>
          </a:bodyPr>
          <a:lstStyle/>
          <a:p>
            <a:pPr marL="285750" indent="-285750">
              <a:buFont typeface="Courier New" panose="02070309020205020404" pitchFamily="49" charset="0"/>
              <a:buChar char="o"/>
            </a:pPr>
            <a:r>
              <a:rPr lang="en-US" dirty="0"/>
              <a:t>Yes - not properly weatherizing affects reliability</a:t>
            </a:r>
          </a:p>
        </p:txBody>
      </p:sp>
      <p:sp>
        <p:nvSpPr>
          <p:cNvPr id="75" name="Animate 6">
            <a:extLst>
              <a:ext uri="{FF2B5EF4-FFF2-40B4-BE49-F238E27FC236}">
                <a16:creationId xmlns:a16="http://schemas.microsoft.com/office/drawing/2014/main" id="{08E02670-8F9B-ED12-4608-B92140216BB1}"/>
              </a:ext>
            </a:extLst>
          </p:cNvPr>
          <p:cNvSpPr txBox="1"/>
          <p:nvPr/>
        </p:nvSpPr>
        <p:spPr>
          <a:xfrm>
            <a:off x="3788168" y="4550332"/>
            <a:ext cx="3550972" cy="341632"/>
          </a:xfrm>
          <a:prstGeom prst="rect">
            <a:avLst/>
          </a:prstGeom>
          <a:noFill/>
        </p:spPr>
        <p:txBody>
          <a:bodyPr wrap="none" rtlCol="0">
            <a:spAutoFit/>
          </a:bodyPr>
          <a:lstStyle/>
          <a:p>
            <a:pPr marL="171450" lvl="1" indent="-171450" defTabSz="800100">
              <a:lnSpc>
                <a:spcPct val="90000"/>
              </a:lnSpc>
              <a:spcBef>
                <a:spcPct val="0"/>
              </a:spcBef>
              <a:spcAft>
                <a:spcPct val="15000"/>
              </a:spcAft>
              <a:buChar char="•"/>
            </a:pPr>
            <a:r>
              <a:rPr lang="en-US" dirty="0"/>
              <a:t>ERM conducts Incident Review</a:t>
            </a:r>
          </a:p>
        </p:txBody>
      </p:sp>
      <p:sp>
        <p:nvSpPr>
          <p:cNvPr id="77" name="Animate 7">
            <a:extLst>
              <a:ext uri="{FF2B5EF4-FFF2-40B4-BE49-F238E27FC236}">
                <a16:creationId xmlns:a16="http://schemas.microsoft.com/office/drawing/2014/main" id="{91296316-08DE-185A-A419-150EA80DD1CA}"/>
              </a:ext>
            </a:extLst>
          </p:cNvPr>
          <p:cNvSpPr txBox="1"/>
          <p:nvPr/>
        </p:nvSpPr>
        <p:spPr>
          <a:xfrm>
            <a:off x="3788168" y="4893298"/>
            <a:ext cx="1524776" cy="341632"/>
          </a:xfrm>
          <a:prstGeom prst="rect">
            <a:avLst/>
          </a:prstGeom>
          <a:noFill/>
        </p:spPr>
        <p:txBody>
          <a:bodyPr wrap="none" rtlCol="0">
            <a:spAutoFit/>
          </a:bodyPr>
          <a:lstStyle/>
          <a:p>
            <a:pPr marL="171450" lvl="1" indent="-171450" defTabSz="800100">
              <a:lnSpc>
                <a:spcPct val="90000"/>
              </a:lnSpc>
              <a:spcBef>
                <a:spcPct val="0"/>
              </a:spcBef>
              <a:spcAft>
                <a:spcPct val="15000"/>
              </a:spcAft>
              <a:buChar char="•"/>
            </a:pPr>
            <a:r>
              <a:rPr lang="en-US" dirty="0"/>
              <a:t>Draft report</a:t>
            </a:r>
          </a:p>
        </p:txBody>
      </p:sp>
      <p:sp>
        <p:nvSpPr>
          <p:cNvPr id="83" name="Animate 8">
            <a:extLst>
              <a:ext uri="{FF2B5EF4-FFF2-40B4-BE49-F238E27FC236}">
                <a16:creationId xmlns:a16="http://schemas.microsoft.com/office/drawing/2014/main" id="{893A3D60-4950-1691-BD66-9FCA4D67776E}"/>
              </a:ext>
            </a:extLst>
          </p:cNvPr>
          <p:cNvSpPr txBox="1"/>
          <p:nvPr/>
        </p:nvSpPr>
        <p:spPr>
          <a:xfrm>
            <a:off x="3789952" y="5210921"/>
            <a:ext cx="4923143" cy="341632"/>
          </a:xfrm>
          <a:prstGeom prst="rect">
            <a:avLst/>
          </a:prstGeom>
          <a:noFill/>
        </p:spPr>
        <p:txBody>
          <a:bodyPr wrap="none" rtlCol="0">
            <a:spAutoFit/>
          </a:bodyPr>
          <a:lstStyle/>
          <a:p>
            <a:pPr marL="171450" lvl="1" indent="-171450" defTabSz="800100">
              <a:lnSpc>
                <a:spcPct val="90000"/>
              </a:lnSpc>
              <a:spcBef>
                <a:spcPct val="0"/>
              </a:spcBef>
              <a:spcAft>
                <a:spcPct val="15000"/>
              </a:spcAft>
              <a:buChar char="•"/>
            </a:pPr>
            <a:r>
              <a:rPr lang="en-US" dirty="0"/>
              <a:t>If violation, refer to DICE (confidential report)</a:t>
            </a:r>
          </a:p>
        </p:txBody>
      </p:sp>
    </p:spTree>
    <p:extLst>
      <p:ext uri="{BB962C8B-B14F-4D97-AF65-F5344CB8AC3E}">
        <p14:creationId xmlns:p14="http://schemas.microsoft.com/office/powerpoint/2010/main" val="184764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left)">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500"/>
                                        <p:tgtEl>
                                          <p:spTgt spid="7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fade">
                                      <p:cBhvr>
                                        <p:cTn id="32" dur="500"/>
                                        <p:tgtEl>
                                          <p:spTgt spid="7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7"/>
                                        </p:tgtEl>
                                        <p:attrNameLst>
                                          <p:attrName>style.visibility</p:attrName>
                                        </p:attrNameLst>
                                      </p:cBhvr>
                                      <p:to>
                                        <p:strVal val="visible"/>
                                      </p:to>
                                    </p:set>
                                    <p:animEffect transition="in" filter="fade">
                                      <p:cBhvr>
                                        <p:cTn id="37" dur="500"/>
                                        <p:tgtEl>
                                          <p:spTgt spid="7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fade">
                                      <p:cBhvr>
                                        <p:cTn id="42"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4" grpId="0"/>
      <p:bldP spid="75" grpId="0"/>
      <p:bldP spid="77" grpId="0"/>
      <p:bldP spid="8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B2635-81C4-DA43-A903-A43D766503AF}"/>
              </a:ext>
            </a:extLst>
          </p:cNvPr>
          <p:cNvSpPr>
            <a:spLocks noGrp="1"/>
          </p:cNvSpPr>
          <p:nvPr>
            <p:ph type="title"/>
          </p:nvPr>
        </p:nvSpPr>
        <p:spPr/>
        <p:txBody>
          <a:bodyPr>
            <a:normAutofit/>
          </a:bodyPr>
          <a:lstStyle/>
          <a:p>
            <a:r>
              <a:rPr lang="en-US" sz="2400" dirty="0">
                <a:solidFill>
                  <a:schemeClr val="tx2">
                    <a:lumMod val="75000"/>
                  </a:schemeClr>
                </a:solidFill>
              </a:rPr>
              <a:t>Use Case # 2 - Audit</a:t>
            </a:r>
          </a:p>
        </p:txBody>
      </p:sp>
      <p:sp>
        <p:nvSpPr>
          <p:cNvPr id="5" name="Content Placeholder 4">
            <a:extLst>
              <a:ext uri="{FF2B5EF4-FFF2-40B4-BE49-F238E27FC236}">
                <a16:creationId xmlns:a16="http://schemas.microsoft.com/office/drawing/2014/main" id="{8B10CA34-CFAA-FE35-54AC-72001330EF42}"/>
              </a:ext>
            </a:extLst>
          </p:cNvPr>
          <p:cNvSpPr>
            <a:spLocks noGrp="1"/>
          </p:cNvSpPr>
          <p:nvPr>
            <p:ph type="body" sz="quarter" idx="16"/>
          </p:nvPr>
        </p:nvSpPr>
        <p:spPr>
          <a:xfrm>
            <a:off x="470886" y="1415720"/>
            <a:ext cx="11187714" cy="4495800"/>
          </a:xfrm>
        </p:spPr>
        <p:txBody>
          <a:bodyPr/>
          <a:lstStyle/>
          <a:p>
            <a:pPr lvl="0"/>
            <a:r>
              <a:rPr lang="en-US" sz="2400" dirty="0">
                <a:latin typeface="Arial" panose="020B0604020202020204" pitchFamily="34" charset="0"/>
              </a:rPr>
              <a:t>ERM performs risk-based analysis to identify Reliability Requirement to audit</a:t>
            </a:r>
          </a:p>
          <a:p>
            <a:pPr lvl="0"/>
            <a:endParaRPr lang="en-US" sz="2400" dirty="0"/>
          </a:p>
          <a:p>
            <a:pPr marL="342900" lvl="0" indent="-342900">
              <a:buFont typeface="Arial" panose="020B0604020202020204" pitchFamily="34" charset="0"/>
              <a:buChar char="•"/>
            </a:pPr>
            <a:r>
              <a:rPr lang="en-US" sz="2400" dirty="0"/>
              <a:t>Identifies NOG § 3.3.2.2(5) &amp; (7)</a:t>
            </a:r>
          </a:p>
          <a:p>
            <a:pPr marL="342900" lvl="0" indent="-342900">
              <a:buFont typeface="Arial" panose="020B0604020202020204" pitchFamily="34" charset="0"/>
              <a:buChar char="•"/>
            </a:pPr>
            <a:r>
              <a:rPr lang="en-US" sz="2400" dirty="0"/>
              <a:t>Issues </a:t>
            </a:r>
            <a:r>
              <a:rPr lang="en-US" sz="2400" dirty="0">
                <a:hlinkClick r:id="rId3"/>
              </a:rPr>
              <a:t>Market Notice</a:t>
            </a:r>
            <a:endParaRPr lang="en-US" sz="2400" dirty="0"/>
          </a:p>
          <a:p>
            <a:pPr marL="342900" lvl="0" indent="-342900">
              <a:buFont typeface="Arial" panose="020B0604020202020204" pitchFamily="34" charset="0"/>
              <a:buChar char="•"/>
            </a:pPr>
            <a:r>
              <a:rPr lang="en-US" sz="2400" dirty="0"/>
              <a:t>Gathers data</a:t>
            </a:r>
          </a:p>
          <a:p>
            <a:pPr marL="342900" lvl="0" indent="-342900">
              <a:buFont typeface="Arial" panose="020B0604020202020204" pitchFamily="34" charset="0"/>
              <a:buChar char="•"/>
            </a:pPr>
            <a:r>
              <a:rPr lang="en-US" sz="2400" dirty="0"/>
              <a:t>Analyzes data</a:t>
            </a:r>
          </a:p>
          <a:p>
            <a:pPr marL="342900" lvl="0" indent="-342900">
              <a:buFont typeface="Arial" panose="020B0604020202020204" pitchFamily="34" charset="0"/>
              <a:buChar char="•"/>
            </a:pPr>
            <a:r>
              <a:rPr lang="en-US" sz="2400" dirty="0"/>
              <a:t>Drafts report and sends to DICE</a:t>
            </a:r>
          </a:p>
        </p:txBody>
      </p:sp>
      <p:sp>
        <p:nvSpPr>
          <p:cNvPr id="4" name="Slide Number Placeholder 3">
            <a:extLst>
              <a:ext uri="{FF2B5EF4-FFF2-40B4-BE49-F238E27FC236}">
                <a16:creationId xmlns:a16="http://schemas.microsoft.com/office/drawing/2014/main" id="{31A5F3EE-B7DD-C8D5-2CA8-DD4CADE5F737}"/>
              </a:ext>
            </a:extLst>
          </p:cNvPr>
          <p:cNvSpPr>
            <a:spLocks noGrp="1"/>
          </p:cNvSpPr>
          <p:nvPr>
            <p:ph type="sldNum" sz="quarter" idx="12"/>
          </p:nvPr>
        </p:nvSpPr>
        <p:spPr/>
        <p:txBody>
          <a:bodyPr>
            <a:normAutofit/>
          </a:bodyPr>
          <a:lstStyle/>
          <a:p>
            <a:fld id="{1D93BD3E-1E9A-4970-A6F7-E7AC52762E0C}" type="slidenum">
              <a:rPr lang="en-US" smtClean="0"/>
              <a:pPr/>
              <a:t>34</a:t>
            </a:fld>
            <a:endParaRPr lang="en-US" dirty="0"/>
          </a:p>
        </p:txBody>
      </p:sp>
      <p:sp>
        <p:nvSpPr>
          <p:cNvPr id="6" name="TextBox 5">
            <a:extLst>
              <a:ext uri="{FF2B5EF4-FFF2-40B4-BE49-F238E27FC236}">
                <a16:creationId xmlns:a16="http://schemas.microsoft.com/office/drawing/2014/main" id="{749873D6-4EF1-EC9B-168E-9E3C6D58EAB1}"/>
              </a:ext>
            </a:extLst>
          </p:cNvPr>
          <p:cNvSpPr txBox="1"/>
          <p:nvPr/>
        </p:nvSpPr>
        <p:spPr>
          <a:xfrm>
            <a:off x="533400" y="794918"/>
            <a:ext cx="8521453" cy="461665"/>
          </a:xfrm>
          <a:prstGeom prst="rect">
            <a:avLst/>
          </a:prstGeom>
          <a:noFill/>
        </p:spPr>
        <p:txBody>
          <a:bodyPr wrap="square" rtlCol="0">
            <a:spAutoFit/>
          </a:bodyPr>
          <a:lstStyle/>
          <a:p>
            <a:pPr algn="ctr"/>
            <a:r>
              <a:rPr lang="en-US" sz="2400" b="1" u="sng" dirty="0">
                <a:solidFill>
                  <a:schemeClr val="accent2"/>
                </a:solidFill>
                <a:latin typeface="Arial" panose="020B0604020202020204" pitchFamily="34" charset="0"/>
              </a:rPr>
              <a:t>Compliance with NOG </a:t>
            </a:r>
            <a:r>
              <a:rPr lang="en-US" sz="2400" b="1" u="sng" dirty="0">
                <a:solidFill>
                  <a:schemeClr val="accent2"/>
                </a:solidFill>
                <a:latin typeface="Calibri" panose="020F0502020204030204" pitchFamily="34" charset="0"/>
                <a:cs typeface="Calibri" panose="020F0502020204030204" pitchFamily="34" charset="0"/>
              </a:rPr>
              <a:t>§ </a:t>
            </a:r>
            <a:r>
              <a:rPr lang="en-US" sz="2400" b="1" u="sng" dirty="0">
                <a:solidFill>
                  <a:schemeClr val="accent2"/>
                </a:solidFill>
                <a:latin typeface="Arial" panose="020B0604020202020204" pitchFamily="34" charset="0"/>
              </a:rPr>
              <a:t>3.3.2.2 (Reactive Testing)</a:t>
            </a:r>
          </a:p>
        </p:txBody>
      </p:sp>
      <p:pic>
        <p:nvPicPr>
          <p:cNvPr id="9" name="Picture 8">
            <a:extLst>
              <a:ext uri="{FF2B5EF4-FFF2-40B4-BE49-F238E27FC236}">
                <a16:creationId xmlns:a16="http://schemas.microsoft.com/office/drawing/2014/main" id="{01E9D13B-E607-9CE9-DEBD-F455109DEE73}"/>
              </a:ext>
            </a:extLst>
          </p:cNvPr>
          <p:cNvPicPr>
            <a:picLocks noChangeAspect="1"/>
          </p:cNvPicPr>
          <p:nvPr/>
        </p:nvPicPr>
        <p:blipFill>
          <a:blip r:embed="rId4"/>
          <a:stretch>
            <a:fillRect/>
          </a:stretch>
        </p:blipFill>
        <p:spPr>
          <a:xfrm>
            <a:off x="6570214" y="1917132"/>
            <a:ext cx="4206834" cy="4330756"/>
          </a:xfrm>
          <a:prstGeom prst="rect">
            <a:avLst/>
          </a:prstGeom>
        </p:spPr>
      </p:pic>
    </p:spTree>
    <p:extLst>
      <p:ext uri="{BB962C8B-B14F-4D97-AF65-F5344CB8AC3E}">
        <p14:creationId xmlns:p14="http://schemas.microsoft.com/office/powerpoint/2010/main" val="15756280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8765C-CDFA-70E1-8E0D-B1EF40F95A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17D0DC-C5C5-E055-0C58-2752C1421307}"/>
              </a:ext>
            </a:extLst>
          </p:cNvPr>
          <p:cNvSpPr>
            <a:spLocks noGrp="1"/>
          </p:cNvSpPr>
          <p:nvPr>
            <p:ph type="title"/>
          </p:nvPr>
        </p:nvSpPr>
        <p:spPr/>
        <p:txBody>
          <a:bodyPr/>
          <a:lstStyle/>
          <a:p>
            <a:r>
              <a:rPr lang="en-US" dirty="0"/>
              <a:t>Use Case # 3 – Potential ERCOT Violation</a:t>
            </a:r>
          </a:p>
        </p:txBody>
      </p:sp>
      <p:sp>
        <p:nvSpPr>
          <p:cNvPr id="3" name="Sub-Title">
            <a:extLst>
              <a:ext uri="{FF2B5EF4-FFF2-40B4-BE49-F238E27FC236}">
                <a16:creationId xmlns:a16="http://schemas.microsoft.com/office/drawing/2014/main" id="{5448837C-99E0-8312-E92F-24BA69B51773}"/>
              </a:ext>
            </a:extLst>
          </p:cNvPr>
          <p:cNvSpPr>
            <a:spLocks noGrp="1"/>
          </p:cNvSpPr>
          <p:nvPr>
            <p:ph idx="1"/>
          </p:nvPr>
        </p:nvSpPr>
        <p:spPr>
          <a:xfrm>
            <a:off x="1828800" y="852730"/>
            <a:ext cx="10665610" cy="518318"/>
          </a:xfrm>
        </p:spPr>
        <p:txBody>
          <a:bodyPr/>
          <a:lstStyle/>
          <a:p>
            <a:r>
              <a:rPr lang="en-US" sz="2000" b="1" u="sng" dirty="0">
                <a:solidFill>
                  <a:schemeClr val="accent1"/>
                </a:solidFill>
              </a:rPr>
              <a:t>Issue:</a:t>
            </a:r>
            <a:r>
              <a:rPr lang="en-US" sz="2000" u="sng" dirty="0">
                <a:solidFill>
                  <a:schemeClr val="accent1"/>
                </a:solidFill>
              </a:rPr>
              <a:t> </a:t>
            </a:r>
            <a:r>
              <a:rPr lang="en-US" sz="2000" b="1" u="sng" dirty="0">
                <a:solidFill>
                  <a:schemeClr val="accent1"/>
                </a:solidFill>
                <a:latin typeface="Arial" panose="020B0604020202020204" pitchFamily="34" charset="0"/>
              </a:rPr>
              <a:t>ERCOT does not conduct ERS Resource testing under the required timeline</a:t>
            </a:r>
          </a:p>
          <a:p>
            <a:endParaRPr lang="en-US" sz="2000" b="1" u="sng" dirty="0">
              <a:solidFill>
                <a:schemeClr val="accent1"/>
              </a:solidFill>
              <a:latin typeface="Arial" panose="020B0604020202020204" pitchFamily="34" charset="0"/>
            </a:endParaRPr>
          </a:p>
          <a:p>
            <a:endParaRPr lang="en-US" sz="2000" dirty="0"/>
          </a:p>
        </p:txBody>
      </p:sp>
      <p:sp>
        <p:nvSpPr>
          <p:cNvPr id="4" name="Slide Page #">
            <a:extLst>
              <a:ext uri="{FF2B5EF4-FFF2-40B4-BE49-F238E27FC236}">
                <a16:creationId xmlns:a16="http://schemas.microsoft.com/office/drawing/2014/main" id="{F5534357-00EF-CDBD-DB09-71C306DE57C8}"/>
              </a:ext>
            </a:extLst>
          </p:cNvPr>
          <p:cNvSpPr>
            <a:spLocks noGrp="1"/>
          </p:cNvSpPr>
          <p:nvPr>
            <p:ph type="sldNum" sz="quarter" idx="4"/>
          </p:nvPr>
        </p:nvSpPr>
        <p:spPr/>
        <p:txBody>
          <a:bodyPr>
            <a:normAutofit fontScale="85000" lnSpcReduction="20000"/>
          </a:bodyPr>
          <a:lstStyle/>
          <a:p>
            <a:fld id="{1D93BD3E-1E9A-4970-A6F7-E7AC52762E0C}" type="slidenum">
              <a:rPr lang="en-US" smtClean="0"/>
              <a:pPr/>
              <a:t>35</a:t>
            </a:fld>
            <a:endParaRPr lang="en-US" dirty="0"/>
          </a:p>
        </p:txBody>
      </p:sp>
      <p:graphicFrame>
        <p:nvGraphicFramePr>
          <p:cNvPr id="5" name="Animate 1">
            <a:extLst>
              <a:ext uri="{FF2B5EF4-FFF2-40B4-BE49-F238E27FC236}">
                <a16:creationId xmlns:a16="http://schemas.microsoft.com/office/drawing/2014/main" id="{51A5C651-5817-08D0-4C57-3015876D7DF6}"/>
              </a:ext>
            </a:extLst>
          </p:cNvPr>
          <p:cNvGraphicFramePr/>
          <p:nvPr/>
        </p:nvGraphicFramePr>
        <p:xfrm>
          <a:off x="1828800" y="1371600"/>
          <a:ext cx="8357761" cy="26141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5" name="Animate 3">
            <a:extLst>
              <a:ext uri="{FF2B5EF4-FFF2-40B4-BE49-F238E27FC236}">
                <a16:creationId xmlns:a16="http://schemas.microsoft.com/office/drawing/2014/main" id="{7B18444A-F1B3-090F-BC4F-C7631955A651}"/>
              </a:ext>
            </a:extLst>
          </p:cNvPr>
          <p:cNvGrpSpPr/>
          <p:nvPr/>
        </p:nvGrpSpPr>
        <p:grpSpPr>
          <a:xfrm>
            <a:off x="3651684" y="1388735"/>
            <a:ext cx="6831259" cy="1682036"/>
            <a:chOff x="1811423" y="1"/>
            <a:chExt cx="6831259" cy="1682036"/>
          </a:xfrm>
        </p:grpSpPr>
        <p:sp>
          <p:nvSpPr>
            <p:cNvPr id="16" name="Rectangle: Top Corners Rounded 15">
              <a:extLst>
                <a:ext uri="{FF2B5EF4-FFF2-40B4-BE49-F238E27FC236}">
                  <a16:creationId xmlns:a16="http://schemas.microsoft.com/office/drawing/2014/main" id="{E3A5CAEC-C08A-4AE6-0B1F-DE2AE08E72C3}"/>
                </a:ext>
              </a:extLst>
            </p:cNvPr>
            <p:cNvSpPr/>
            <p:nvPr/>
          </p:nvSpPr>
          <p:spPr>
            <a:xfrm rot="5400000">
              <a:off x="4386035" y="-2574611"/>
              <a:ext cx="1682036" cy="6831259"/>
            </a:xfrm>
            <a:prstGeom prst="round2Same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17" name="Rectangle: Top Corners Rounded 4">
              <a:extLst>
                <a:ext uri="{FF2B5EF4-FFF2-40B4-BE49-F238E27FC236}">
                  <a16:creationId xmlns:a16="http://schemas.microsoft.com/office/drawing/2014/main" id="{ECDD5E5F-26F7-DA79-BDED-710F14BA0771}"/>
                </a:ext>
              </a:extLst>
            </p:cNvPr>
            <p:cNvSpPr txBox="1"/>
            <p:nvPr/>
          </p:nvSpPr>
          <p:spPr>
            <a:xfrm>
              <a:off x="1811424" y="82110"/>
              <a:ext cx="6749149" cy="151781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016" tIns="11430" rIns="11430" bIns="11430" numCol="1" spcCol="1270" anchor="ctr" anchorCtr="0">
              <a:noAutofit/>
            </a:bodyPr>
            <a:lstStyle/>
            <a:p>
              <a:pPr marL="285750" lvl="0" indent="-285750">
                <a:buFont typeface="Arial" panose="020B0604020202020204" pitchFamily="34" charset="0"/>
                <a:buChar char="•"/>
              </a:pPr>
              <a:r>
                <a:rPr lang="en-US" dirty="0">
                  <a:latin typeface="Arial" panose="020B0604020202020204" pitchFamily="34" charset="0"/>
                </a:rPr>
                <a:t>ERCOT does not timely conduct ERS Resource testing </a:t>
              </a:r>
              <a:endParaRPr lang="en-US" dirty="0"/>
            </a:p>
            <a:p>
              <a:pPr marL="285750" lvl="0" indent="-285750">
                <a:buFont typeface="Arial" panose="020B0604020202020204" pitchFamily="34" charset="0"/>
                <a:buChar char="•"/>
              </a:pPr>
              <a:r>
                <a:rPr lang="en-US" dirty="0">
                  <a:latin typeface="Arial" panose="020B0604020202020204" pitchFamily="34" charset="0"/>
                </a:rPr>
                <a:t>ERCOT employee reports issue to manager</a:t>
              </a:r>
            </a:p>
            <a:p>
              <a:pPr marL="285750" lvl="0" indent="-285750">
                <a:buFont typeface="Arial" panose="020B0604020202020204" pitchFamily="34" charset="0"/>
                <a:buChar char="•"/>
              </a:pPr>
              <a:r>
                <a:rPr lang="en-US" dirty="0">
                  <a:latin typeface="Arial" panose="020B0604020202020204" pitchFamily="34" charset="0"/>
                </a:rPr>
                <a:t>Manager reports matter to ERM</a:t>
              </a:r>
              <a:endParaRPr lang="en-US" strike="sngStrike" dirty="0">
                <a:latin typeface="Arial" panose="020B0604020202020204" pitchFamily="34" charset="0"/>
              </a:endParaRPr>
            </a:p>
          </p:txBody>
        </p:sp>
      </p:grpSp>
      <p:grpSp>
        <p:nvGrpSpPr>
          <p:cNvPr id="12" name="Animate 2">
            <a:extLst>
              <a:ext uri="{FF2B5EF4-FFF2-40B4-BE49-F238E27FC236}">
                <a16:creationId xmlns:a16="http://schemas.microsoft.com/office/drawing/2014/main" id="{35631529-0DF4-0AFD-6038-CB4CB5178619}"/>
              </a:ext>
            </a:extLst>
          </p:cNvPr>
          <p:cNvGrpSpPr/>
          <p:nvPr/>
        </p:nvGrpSpPr>
        <p:grpSpPr>
          <a:xfrm>
            <a:off x="1828800" y="3841182"/>
            <a:ext cx="1915886" cy="2940618"/>
            <a:chOff x="1" y="-1"/>
            <a:chExt cx="1981200" cy="2830286"/>
          </a:xfrm>
        </p:grpSpPr>
        <p:sp>
          <p:nvSpPr>
            <p:cNvPr id="13" name="Arrow: Chevron 12">
              <a:extLst>
                <a:ext uri="{FF2B5EF4-FFF2-40B4-BE49-F238E27FC236}">
                  <a16:creationId xmlns:a16="http://schemas.microsoft.com/office/drawing/2014/main" id="{B27F37AF-3D3C-6A51-9F54-16D3CE75A8ED}"/>
                </a:ext>
              </a:extLst>
            </p:cNvPr>
            <p:cNvSpPr/>
            <p:nvPr/>
          </p:nvSpPr>
          <p:spPr>
            <a:xfrm rot="5400000">
              <a:off x="-424542" y="424542"/>
              <a:ext cx="2830286" cy="1981200"/>
            </a:xfrm>
            <a:prstGeom prst="chevron">
              <a:avLst/>
            </a:prstGeom>
            <a:solidFill>
              <a:schemeClr val="tx2"/>
            </a:solidFill>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14" name="Arrow: Chevron 4">
              <a:extLst>
                <a:ext uri="{FF2B5EF4-FFF2-40B4-BE49-F238E27FC236}">
                  <a16:creationId xmlns:a16="http://schemas.microsoft.com/office/drawing/2014/main" id="{0D26AE8D-2E7A-16EA-28CD-627B109C3F7A}"/>
                </a:ext>
              </a:extLst>
            </p:cNvPr>
            <p:cNvSpPr txBox="1"/>
            <p:nvPr/>
          </p:nvSpPr>
          <p:spPr>
            <a:xfrm>
              <a:off x="1" y="990599"/>
              <a:ext cx="1981200" cy="849086"/>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lvl="0" algn="ctr"/>
              <a:r>
                <a:rPr lang="en-US" sz="2800" b="1" dirty="0"/>
                <a:t>Reliability Monitor</a:t>
              </a:r>
            </a:p>
          </p:txBody>
        </p:sp>
      </p:grpSp>
      <p:grpSp>
        <p:nvGrpSpPr>
          <p:cNvPr id="28" name="Animate 4">
            <a:extLst>
              <a:ext uri="{FF2B5EF4-FFF2-40B4-BE49-F238E27FC236}">
                <a16:creationId xmlns:a16="http://schemas.microsoft.com/office/drawing/2014/main" id="{0CA7F9DD-01D5-C5DB-C3AD-913A9BC154ED}"/>
              </a:ext>
            </a:extLst>
          </p:cNvPr>
          <p:cNvGrpSpPr/>
          <p:nvPr/>
        </p:nvGrpSpPr>
        <p:grpSpPr>
          <a:xfrm>
            <a:off x="3744686" y="3829459"/>
            <a:ext cx="6946760" cy="1923125"/>
            <a:chOff x="3744686" y="3841182"/>
            <a:chExt cx="6831259" cy="1832789"/>
          </a:xfrm>
        </p:grpSpPr>
        <p:grpSp>
          <p:nvGrpSpPr>
            <p:cNvPr id="18" name="Animate 4">
              <a:extLst>
                <a:ext uri="{FF2B5EF4-FFF2-40B4-BE49-F238E27FC236}">
                  <a16:creationId xmlns:a16="http://schemas.microsoft.com/office/drawing/2014/main" id="{B486D5F9-ADF6-C16A-79B0-549692869ADE}"/>
                </a:ext>
              </a:extLst>
            </p:cNvPr>
            <p:cNvGrpSpPr/>
            <p:nvPr/>
          </p:nvGrpSpPr>
          <p:grpSpPr>
            <a:xfrm>
              <a:off x="3744686" y="3841182"/>
              <a:ext cx="6831259" cy="1832789"/>
              <a:chOff x="1756979" y="2851590"/>
              <a:chExt cx="6831259" cy="1941197"/>
            </a:xfrm>
          </p:grpSpPr>
          <p:sp>
            <p:nvSpPr>
              <p:cNvPr id="19" name="Rectangle: Top Corners Rounded 18">
                <a:extLst>
                  <a:ext uri="{FF2B5EF4-FFF2-40B4-BE49-F238E27FC236}">
                    <a16:creationId xmlns:a16="http://schemas.microsoft.com/office/drawing/2014/main" id="{5D4D0211-A4D0-0096-2F25-92E4DABE41A9}"/>
                  </a:ext>
                </a:extLst>
              </p:cNvPr>
              <p:cNvSpPr/>
              <p:nvPr/>
            </p:nvSpPr>
            <p:spPr>
              <a:xfrm rot="5400000">
                <a:off x="4202010" y="406559"/>
                <a:ext cx="1941197" cy="6831259"/>
              </a:xfrm>
              <a:prstGeom prst="round2SameRect">
                <a:avLst/>
              </a:prstGeom>
              <a:ln>
                <a:solidFill>
                  <a:schemeClr val="tx2"/>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20" name="4 - Question">
                <a:extLst>
                  <a:ext uri="{FF2B5EF4-FFF2-40B4-BE49-F238E27FC236}">
                    <a16:creationId xmlns:a16="http://schemas.microsoft.com/office/drawing/2014/main" id="{3DF1B010-6BE3-7918-C258-B25277A81BE0}"/>
                  </a:ext>
                </a:extLst>
              </p:cNvPr>
              <p:cNvSpPr txBox="1"/>
              <p:nvPr/>
            </p:nvSpPr>
            <p:spPr>
              <a:xfrm>
                <a:off x="1756980" y="2938557"/>
                <a:ext cx="6744292" cy="28390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b="0" kern="1200" dirty="0">
                    <a:latin typeface="+mj-lt"/>
                  </a:rPr>
                  <a:t>Reliability-related?</a:t>
                </a:r>
                <a:endParaRPr lang="en-US" sz="1800" kern="1200" dirty="0">
                  <a:latin typeface="+mj-lt"/>
                </a:endParaRPr>
              </a:p>
            </p:txBody>
          </p:sp>
        </p:grpSp>
        <p:sp>
          <p:nvSpPr>
            <p:cNvPr id="21" name="Rectangle 20" hidden="1">
              <a:extLst>
                <a:ext uri="{FF2B5EF4-FFF2-40B4-BE49-F238E27FC236}">
                  <a16:creationId xmlns:a16="http://schemas.microsoft.com/office/drawing/2014/main" id="{5F500344-9922-C14E-49E8-34B8048C783D}"/>
                </a:ext>
              </a:extLst>
            </p:cNvPr>
            <p:cNvSpPr/>
            <p:nvPr/>
          </p:nvSpPr>
          <p:spPr>
            <a:xfrm>
              <a:off x="3788169" y="4291756"/>
              <a:ext cx="5213701" cy="24134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3" name="Rectangle 22" hidden="1">
              <a:extLst>
                <a:ext uri="{FF2B5EF4-FFF2-40B4-BE49-F238E27FC236}">
                  <a16:creationId xmlns:a16="http://schemas.microsoft.com/office/drawing/2014/main" id="{608FDD35-E056-6B6F-5CF8-22931D4050AD}"/>
                </a:ext>
              </a:extLst>
            </p:cNvPr>
            <p:cNvSpPr/>
            <p:nvPr/>
          </p:nvSpPr>
          <p:spPr>
            <a:xfrm>
              <a:off x="3788169" y="4550229"/>
              <a:ext cx="5213701" cy="2058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Rectangle 24" hidden="1">
              <a:extLst>
                <a:ext uri="{FF2B5EF4-FFF2-40B4-BE49-F238E27FC236}">
                  <a16:creationId xmlns:a16="http://schemas.microsoft.com/office/drawing/2014/main" id="{8FCFD398-35AD-558D-2AA2-190183546622}"/>
                </a:ext>
              </a:extLst>
            </p:cNvPr>
            <p:cNvSpPr/>
            <p:nvPr/>
          </p:nvSpPr>
          <p:spPr>
            <a:xfrm>
              <a:off x="3788169" y="4838231"/>
              <a:ext cx="5213701" cy="2233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7" name="Rectangle 26" hidden="1">
              <a:extLst>
                <a:ext uri="{FF2B5EF4-FFF2-40B4-BE49-F238E27FC236}">
                  <a16:creationId xmlns:a16="http://schemas.microsoft.com/office/drawing/2014/main" id="{1ADD1405-E0D8-9671-DAE1-373299FF3810}"/>
                </a:ext>
              </a:extLst>
            </p:cNvPr>
            <p:cNvSpPr/>
            <p:nvPr/>
          </p:nvSpPr>
          <p:spPr>
            <a:xfrm>
              <a:off x="3788169" y="5143707"/>
              <a:ext cx="5213701" cy="2058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74" name="Animate 5">
            <a:extLst>
              <a:ext uri="{FF2B5EF4-FFF2-40B4-BE49-F238E27FC236}">
                <a16:creationId xmlns:a16="http://schemas.microsoft.com/office/drawing/2014/main" id="{A35E10FF-7926-E002-B66E-6492540B395C}"/>
              </a:ext>
            </a:extLst>
          </p:cNvPr>
          <p:cNvSpPr txBox="1"/>
          <p:nvPr/>
        </p:nvSpPr>
        <p:spPr>
          <a:xfrm>
            <a:off x="3918321" y="4163314"/>
            <a:ext cx="5157502" cy="369332"/>
          </a:xfrm>
          <a:prstGeom prst="rect">
            <a:avLst/>
          </a:prstGeom>
          <a:noFill/>
        </p:spPr>
        <p:txBody>
          <a:bodyPr wrap="none" rtlCol="0">
            <a:spAutoFit/>
          </a:bodyPr>
          <a:lstStyle/>
          <a:p>
            <a:pPr lvl="0">
              <a:buFont typeface="Courier New" panose="02070309020205020404" pitchFamily="49" charset="0"/>
              <a:buChar char="o"/>
            </a:pPr>
            <a:r>
              <a:rPr lang="en-US" dirty="0">
                <a:latin typeface="Arial" panose="020B0604020202020204" pitchFamily="34" charset="0"/>
              </a:rPr>
              <a:t> Yes - ERS supports grid stability and resilience</a:t>
            </a:r>
          </a:p>
        </p:txBody>
      </p:sp>
      <p:sp>
        <p:nvSpPr>
          <p:cNvPr id="75" name="Animate 6">
            <a:extLst>
              <a:ext uri="{FF2B5EF4-FFF2-40B4-BE49-F238E27FC236}">
                <a16:creationId xmlns:a16="http://schemas.microsoft.com/office/drawing/2014/main" id="{E8384AD7-745C-F220-A9EB-9C7D359D41C1}"/>
              </a:ext>
            </a:extLst>
          </p:cNvPr>
          <p:cNvSpPr txBox="1"/>
          <p:nvPr/>
        </p:nvSpPr>
        <p:spPr>
          <a:xfrm>
            <a:off x="3788168" y="4550332"/>
            <a:ext cx="3406702" cy="369332"/>
          </a:xfrm>
          <a:prstGeom prst="rect">
            <a:avLst/>
          </a:prstGeom>
          <a:noFill/>
        </p:spPr>
        <p:txBody>
          <a:bodyPr wrap="none" rtlCol="0">
            <a:spAutoFit/>
          </a:bodyPr>
          <a:lstStyle/>
          <a:p>
            <a:pPr lvl="0">
              <a:buFont typeface="Arial" panose="020B0604020202020204" pitchFamily="34" charset="0"/>
              <a:buChar char="•"/>
            </a:pPr>
            <a:r>
              <a:rPr lang="en-US" dirty="0">
                <a:latin typeface="Arial" panose="020B0604020202020204" pitchFamily="34" charset="0"/>
              </a:rPr>
              <a:t> ERM conduct Incident Review</a:t>
            </a:r>
            <a:endParaRPr lang="en-US" dirty="0">
              <a:solidFill>
                <a:schemeClr val="tx2"/>
              </a:solidFill>
              <a:latin typeface="Arial" panose="020B0604020202020204" pitchFamily="34" charset="0"/>
            </a:endParaRPr>
          </a:p>
        </p:txBody>
      </p:sp>
      <p:sp>
        <p:nvSpPr>
          <p:cNvPr id="77" name="Animate 7">
            <a:extLst>
              <a:ext uri="{FF2B5EF4-FFF2-40B4-BE49-F238E27FC236}">
                <a16:creationId xmlns:a16="http://schemas.microsoft.com/office/drawing/2014/main" id="{398F2F34-EDE3-253A-6330-C1F8F40C8999}"/>
              </a:ext>
            </a:extLst>
          </p:cNvPr>
          <p:cNvSpPr txBox="1"/>
          <p:nvPr/>
        </p:nvSpPr>
        <p:spPr>
          <a:xfrm>
            <a:off x="3788168" y="4893298"/>
            <a:ext cx="1524776" cy="341632"/>
          </a:xfrm>
          <a:prstGeom prst="rect">
            <a:avLst/>
          </a:prstGeom>
          <a:noFill/>
        </p:spPr>
        <p:txBody>
          <a:bodyPr wrap="none" rtlCol="0">
            <a:spAutoFit/>
          </a:bodyPr>
          <a:lstStyle/>
          <a:p>
            <a:pPr marL="171450" lvl="1" indent="-171450" defTabSz="800100">
              <a:lnSpc>
                <a:spcPct val="90000"/>
              </a:lnSpc>
              <a:spcBef>
                <a:spcPct val="0"/>
              </a:spcBef>
              <a:spcAft>
                <a:spcPct val="15000"/>
              </a:spcAft>
              <a:buChar char="•"/>
            </a:pPr>
            <a:r>
              <a:rPr lang="en-US" dirty="0"/>
              <a:t>Draft report</a:t>
            </a:r>
          </a:p>
        </p:txBody>
      </p:sp>
      <p:sp>
        <p:nvSpPr>
          <p:cNvPr id="83" name="Animate 8">
            <a:extLst>
              <a:ext uri="{FF2B5EF4-FFF2-40B4-BE49-F238E27FC236}">
                <a16:creationId xmlns:a16="http://schemas.microsoft.com/office/drawing/2014/main" id="{475C8479-A5FA-819C-CFD0-B4281662FCA4}"/>
              </a:ext>
            </a:extLst>
          </p:cNvPr>
          <p:cNvSpPr txBox="1"/>
          <p:nvPr/>
        </p:nvSpPr>
        <p:spPr>
          <a:xfrm>
            <a:off x="3789952" y="5210921"/>
            <a:ext cx="4923143" cy="341632"/>
          </a:xfrm>
          <a:prstGeom prst="rect">
            <a:avLst/>
          </a:prstGeom>
          <a:noFill/>
        </p:spPr>
        <p:txBody>
          <a:bodyPr wrap="none" rtlCol="0">
            <a:spAutoFit/>
          </a:bodyPr>
          <a:lstStyle/>
          <a:p>
            <a:pPr marL="171450" lvl="1" indent="-171450" defTabSz="800100">
              <a:lnSpc>
                <a:spcPct val="90000"/>
              </a:lnSpc>
              <a:spcBef>
                <a:spcPct val="0"/>
              </a:spcBef>
              <a:spcAft>
                <a:spcPct val="15000"/>
              </a:spcAft>
              <a:buChar char="•"/>
            </a:pPr>
            <a:r>
              <a:rPr lang="en-US" dirty="0"/>
              <a:t>If violation, refer to DICE (confidential report)</a:t>
            </a:r>
          </a:p>
        </p:txBody>
      </p:sp>
    </p:spTree>
    <p:extLst>
      <p:ext uri="{BB962C8B-B14F-4D97-AF65-F5344CB8AC3E}">
        <p14:creationId xmlns:p14="http://schemas.microsoft.com/office/powerpoint/2010/main" val="3616813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left)">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500"/>
                                        <p:tgtEl>
                                          <p:spTgt spid="7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fade">
                                      <p:cBhvr>
                                        <p:cTn id="32" dur="500"/>
                                        <p:tgtEl>
                                          <p:spTgt spid="7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7"/>
                                        </p:tgtEl>
                                        <p:attrNameLst>
                                          <p:attrName>style.visibility</p:attrName>
                                        </p:attrNameLst>
                                      </p:cBhvr>
                                      <p:to>
                                        <p:strVal val="visible"/>
                                      </p:to>
                                    </p:set>
                                    <p:animEffect transition="in" filter="fade">
                                      <p:cBhvr>
                                        <p:cTn id="37" dur="500"/>
                                        <p:tgtEl>
                                          <p:spTgt spid="7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fade">
                                      <p:cBhvr>
                                        <p:cTn id="42"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4" grpId="0"/>
      <p:bldP spid="75" grpId="0"/>
      <p:bldP spid="77" grpId="0"/>
      <p:bldP spid="8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2D53C-0F72-8281-26A4-D7645AAF08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477C20-D239-7467-8227-9E47E7696EC6}"/>
              </a:ext>
            </a:extLst>
          </p:cNvPr>
          <p:cNvSpPr>
            <a:spLocks noGrp="1"/>
          </p:cNvSpPr>
          <p:nvPr>
            <p:ph type="title"/>
          </p:nvPr>
        </p:nvSpPr>
        <p:spPr/>
        <p:txBody>
          <a:bodyPr>
            <a:normAutofit/>
          </a:bodyPr>
          <a:lstStyle/>
          <a:p>
            <a:r>
              <a:rPr lang="en-US" dirty="0"/>
              <a:t>Use Case #4 – Potential MP Violation</a:t>
            </a:r>
          </a:p>
        </p:txBody>
      </p:sp>
      <p:sp>
        <p:nvSpPr>
          <p:cNvPr id="3" name="Sub-Title">
            <a:extLst>
              <a:ext uri="{FF2B5EF4-FFF2-40B4-BE49-F238E27FC236}">
                <a16:creationId xmlns:a16="http://schemas.microsoft.com/office/drawing/2014/main" id="{EA3E963E-BB7B-46E3-CB45-295034CC0CBE}"/>
              </a:ext>
            </a:extLst>
          </p:cNvPr>
          <p:cNvSpPr>
            <a:spLocks noGrp="1"/>
          </p:cNvSpPr>
          <p:nvPr>
            <p:ph idx="1"/>
          </p:nvPr>
        </p:nvSpPr>
        <p:spPr>
          <a:xfrm>
            <a:off x="1828800" y="853282"/>
            <a:ext cx="11044656" cy="518318"/>
          </a:xfrm>
        </p:spPr>
        <p:txBody>
          <a:bodyPr/>
          <a:lstStyle/>
          <a:p>
            <a:r>
              <a:rPr lang="en-US" sz="2000" b="1" u="sng" dirty="0">
                <a:solidFill>
                  <a:schemeClr val="accent1"/>
                </a:solidFill>
              </a:rPr>
              <a:t>Issue:</a:t>
            </a:r>
            <a:r>
              <a:rPr lang="en-US" sz="2000" u="sng" dirty="0">
                <a:solidFill>
                  <a:schemeClr val="accent1"/>
                </a:solidFill>
              </a:rPr>
              <a:t> </a:t>
            </a:r>
            <a:r>
              <a:rPr lang="en-US" sz="2000" b="1" u="sng" dirty="0">
                <a:solidFill>
                  <a:schemeClr val="accent1"/>
                </a:solidFill>
                <a:latin typeface="Arial" panose="020B0604020202020204" pitchFamily="34" charset="0"/>
              </a:rPr>
              <a:t>MP does not update Backup Authorized Rep. (BAR) contact info</a:t>
            </a:r>
          </a:p>
          <a:p>
            <a:endParaRPr lang="en-US" sz="2000" b="1" u="sng" dirty="0">
              <a:solidFill>
                <a:schemeClr val="accent1"/>
              </a:solidFill>
              <a:latin typeface="Arial" panose="020B0604020202020204" pitchFamily="34" charset="0"/>
            </a:endParaRPr>
          </a:p>
          <a:p>
            <a:endParaRPr lang="en-US" sz="2000" dirty="0"/>
          </a:p>
        </p:txBody>
      </p:sp>
      <p:sp>
        <p:nvSpPr>
          <p:cNvPr id="4" name="Slide Page #">
            <a:extLst>
              <a:ext uri="{FF2B5EF4-FFF2-40B4-BE49-F238E27FC236}">
                <a16:creationId xmlns:a16="http://schemas.microsoft.com/office/drawing/2014/main" id="{947D9410-18D6-C316-0020-D719E46A5B43}"/>
              </a:ext>
            </a:extLst>
          </p:cNvPr>
          <p:cNvSpPr>
            <a:spLocks noGrp="1"/>
          </p:cNvSpPr>
          <p:nvPr>
            <p:ph type="sldNum" sz="quarter" idx="4"/>
          </p:nvPr>
        </p:nvSpPr>
        <p:spPr/>
        <p:txBody>
          <a:bodyPr>
            <a:normAutofit fontScale="85000" lnSpcReduction="20000"/>
          </a:bodyPr>
          <a:lstStyle/>
          <a:p>
            <a:fld id="{1D93BD3E-1E9A-4970-A6F7-E7AC52762E0C}" type="slidenum">
              <a:rPr lang="en-US" smtClean="0"/>
              <a:pPr/>
              <a:t>36</a:t>
            </a:fld>
            <a:endParaRPr lang="en-US" dirty="0"/>
          </a:p>
        </p:txBody>
      </p:sp>
      <p:graphicFrame>
        <p:nvGraphicFramePr>
          <p:cNvPr id="5" name="Animate 1">
            <a:extLst>
              <a:ext uri="{FF2B5EF4-FFF2-40B4-BE49-F238E27FC236}">
                <a16:creationId xmlns:a16="http://schemas.microsoft.com/office/drawing/2014/main" id="{0B783272-4650-8090-2BC4-64394DA1FE01}"/>
              </a:ext>
            </a:extLst>
          </p:cNvPr>
          <p:cNvGraphicFramePr/>
          <p:nvPr/>
        </p:nvGraphicFramePr>
        <p:xfrm>
          <a:off x="1828800" y="1371600"/>
          <a:ext cx="8357761" cy="26141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5" name="Animate 3">
            <a:extLst>
              <a:ext uri="{FF2B5EF4-FFF2-40B4-BE49-F238E27FC236}">
                <a16:creationId xmlns:a16="http://schemas.microsoft.com/office/drawing/2014/main" id="{F34D9517-26D6-7A82-752C-13AF35B215E0}"/>
              </a:ext>
            </a:extLst>
          </p:cNvPr>
          <p:cNvGrpSpPr/>
          <p:nvPr/>
        </p:nvGrpSpPr>
        <p:grpSpPr>
          <a:xfrm>
            <a:off x="3651684" y="1388735"/>
            <a:ext cx="6831259" cy="1682036"/>
            <a:chOff x="1811423" y="1"/>
            <a:chExt cx="6831259" cy="1682036"/>
          </a:xfrm>
        </p:grpSpPr>
        <p:sp>
          <p:nvSpPr>
            <p:cNvPr id="16" name="Rectangle: Top Corners Rounded 15">
              <a:extLst>
                <a:ext uri="{FF2B5EF4-FFF2-40B4-BE49-F238E27FC236}">
                  <a16:creationId xmlns:a16="http://schemas.microsoft.com/office/drawing/2014/main" id="{1DB83239-B826-0B85-1382-0FFCDACF7F36}"/>
                </a:ext>
              </a:extLst>
            </p:cNvPr>
            <p:cNvSpPr/>
            <p:nvPr/>
          </p:nvSpPr>
          <p:spPr>
            <a:xfrm rot="5400000">
              <a:off x="4386035" y="-2574611"/>
              <a:ext cx="1682036" cy="6831259"/>
            </a:xfrm>
            <a:prstGeom prst="round2Same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17" name="Rectangle: Top Corners Rounded 4">
              <a:extLst>
                <a:ext uri="{FF2B5EF4-FFF2-40B4-BE49-F238E27FC236}">
                  <a16:creationId xmlns:a16="http://schemas.microsoft.com/office/drawing/2014/main" id="{62F0EDD3-B63E-7DEC-6834-199A97066CD8}"/>
                </a:ext>
              </a:extLst>
            </p:cNvPr>
            <p:cNvSpPr txBox="1"/>
            <p:nvPr/>
          </p:nvSpPr>
          <p:spPr>
            <a:xfrm>
              <a:off x="1811424" y="82110"/>
              <a:ext cx="6749149" cy="151781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016" tIns="11430" rIns="11430" bIns="11430" numCol="1" spcCol="1270" anchor="ctr" anchorCtr="0">
              <a:noAutofit/>
            </a:bodyPr>
            <a:lstStyle/>
            <a:p>
              <a:pPr marL="342900" lvl="0" indent="-342900">
                <a:buFont typeface="Arial" panose="020B0604020202020204" pitchFamily="34" charset="0"/>
                <a:buChar char="•"/>
              </a:pPr>
              <a:r>
                <a:rPr lang="en-US" sz="2000" dirty="0">
                  <a:latin typeface="Arial" panose="020B0604020202020204" pitchFamily="34" charset="0"/>
                </a:rPr>
                <a:t>ERCOT sends email to MP’s BAR </a:t>
              </a:r>
              <a:endParaRPr lang="en-US" sz="2000" dirty="0"/>
            </a:p>
            <a:p>
              <a:pPr marL="342900" lvl="0" indent="-342900">
                <a:buFont typeface="Arial" panose="020B0604020202020204" pitchFamily="34" charset="0"/>
                <a:buChar char="•"/>
              </a:pPr>
              <a:r>
                <a:rPr lang="en-US" sz="2000" dirty="0">
                  <a:latin typeface="Arial" panose="020B0604020202020204" pitchFamily="34" charset="0"/>
                </a:rPr>
                <a:t>Email bounces</a:t>
              </a:r>
            </a:p>
            <a:p>
              <a:pPr marL="342900" lvl="0" indent="-342900">
                <a:buFont typeface="Arial" panose="020B0604020202020204" pitchFamily="34" charset="0"/>
                <a:buChar char="•"/>
              </a:pPr>
              <a:r>
                <a:rPr lang="en-US" sz="2000" dirty="0">
                  <a:latin typeface="Arial" panose="020B0604020202020204" pitchFamily="34" charset="0"/>
                </a:rPr>
                <a:t>ERCOT learns BAR left company</a:t>
              </a:r>
            </a:p>
            <a:p>
              <a:pPr marL="342900" lvl="0" indent="-342900">
                <a:buFont typeface="Arial" panose="020B0604020202020204" pitchFamily="34" charset="0"/>
                <a:buChar char="•"/>
              </a:pPr>
              <a:r>
                <a:rPr lang="en-US" sz="2000" dirty="0">
                  <a:latin typeface="Arial" panose="020B0604020202020204" pitchFamily="34" charset="0"/>
                </a:rPr>
                <a:t>ERCOT reports MP to ERM@ercot.com</a:t>
              </a:r>
            </a:p>
          </p:txBody>
        </p:sp>
      </p:grpSp>
      <p:grpSp>
        <p:nvGrpSpPr>
          <p:cNvPr id="12" name="Animate 2">
            <a:extLst>
              <a:ext uri="{FF2B5EF4-FFF2-40B4-BE49-F238E27FC236}">
                <a16:creationId xmlns:a16="http://schemas.microsoft.com/office/drawing/2014/main" id="{AA2671C1-A320-47AE-9232-246E90596F40}"/>
              </a:ext>
            </a:extLst>
          </p:cNvPr>
          <p:cNvGrpSpPr/>
          <p:nvPr/>
        </p:nvGrpSpPr>
        <p:grpSpPr>
          <a:xfrm>
            <a:off x="1828800" y="3841182"/>
            <a:ext cx="1915886" cy="2940618"/>
            <a:chOff x="1" y="-1"/>
            <a:chExt cx="1981200" cy="2830286"/>
          </a:xfrm>
        </p:grpSpPr>
        <p:sp>
          <p:nvSpPr>
            <p:cNvPr id="13" name="Arrow: Chevron 12">
              <a:extLst>
                <a:ext uri="{FF2B5EF4-FFF2-40B4-BE49-F238E27FC236}">
                  <a16:creationId xmlns:a16="http://schemas.microsoft.com/office/drawing/2014/main" id="{66DA0973-3EAE-301E-114D-A6619F4223A0}"/>
                </a:ext>
              </a:extLst>
            </p:cNvPr>
            <p:cNvSpPr/>
            <p:nvPr/>
          </p:nvSpPr>
          <p:spPr>
            <a:xfrm rot="5400000">
              <a:off x="-424542" y="424542"/>
              <a:ext cx="2830286" cy="1981200"/>
            </a:xfrm>
            <a:prstGeom prst="chevron">
              <a:avLst/>
            </a:prstGeom>
            <a:solidFill>
              <a:schemeClr val="tx2"/>
            </a:solidFill>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14" name="Arrow: Chevron 4">
              <a:extLst>
                <a:ext uri="{FF2B5EF4-FFF2-40B4-BE49-F238E27FC236}">
                  <a16:creationId xmlns:a16="http://schemas.microsoft.com/office/drawing/2014/main" id="{66B2B1A9-7A2F-8C56-728B-68B8C6EDABC5}"/>
                </a:ext>
              </a:extLst>
            </p:cNvPr>
            <p:cNvSpPr txBox="1"/>
            <p:nvPr/>
          </p:nvSpPr>
          <p:spPr>
            <a:xfrm>
              <a:off x="1" y="990599"/>
              <a:ext cx="1981200" cy="849086"/>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lvl="0" algn="ctr"/>
              <a:r>
                <a:rPr lang="en-US" sz="2800" b="1" dirty="0"/>
                <a:t>Reliability Monitor</a:t>
              </a:r>
            </a:p>
          </p:txBody>
        </p:sp>
      </p:grpSp>
      <p:grpSp>
        <p:nvGrpSpPr>
          <p:cNvPr id="28" name="Animate 4">
            <a:extLst>
              <a:ext uri="{FF2B5EF4-FFF2-40B4-BE49-F238E27FC236}">
                <a16:creationId xmlns:a16="http://schemas.microsoft.com/office/drawing/2014/main" id="{F5358BA7-04D0-8CD7-AD46-17B4E9FCA57D}"/>
              </a:ext>
            </a:extLst>
          </p:cNvPr>
          <p:cNvGrpSpPr/>
          <p:nvPr/>
        </p:nvGrpSpPr>
        <p:grpSpPr>
          <a:xfrm>
            <a:off x="3744686" y="3829459"/>
            <a:ext cx="6946760" cy="1923125"/>
            <a:chOff x="3744686" y="3841182"/>
            <a:chExt cx="6831259" cy="1832789"/>
          </a:xfrm>
        </p:grpSpPr>
        <p:grpSp>
          <p:nvGrpSpPr>
            <p:cNvPr id="18" name="Animate 4">
              <a:extLst>
                <a:ext uri="{FF2B5EF4-FFF2-40B4-BE49-F238E27FC236}">
                  <a16:creationId xmlns:a16="http://schemas.microsoft.com/office/drawing/2014/main" id="{1BBB837B-1BA5-47C6-046A-32B9A24A827B}"/>
                </a:ext>
              </a:extLst>
            </p:cNvPr>
            <p:cNvGrpSpPr/>
            <p:nvPr/>
          </p:nvGrpSpPr>
          <p:grpSpPr>
            <a:xfrm>
              <a:off x="3744686" y="3841182"/>
              <a:ext cx="6831259" cy="1832789"/>
              <a:chOff x="1756979" y="2851590"/>
              <a:chExt cx="6831259" cy="1941197"/>
            </a:xfrm>
          </p:grpSpPr>
          <p:sp>
            <p:nvSpPr>
              <p:cNvPr id="19" name="Rectangle: Top Corners Rounded 18">
                <a:extLst>
                  <a:ext uri="{FF2B5EF4-FFF2-40B4-BE49-F238E27FC236}">
                    <a16:creationId xmlns:a16="http://schemas.microsoft.com/office/drawing/2014/main" id="{07B4610B-1C20-4A6B-CA74-0317BD4982A5}"/>
                  </a:ext>
                </a:extLst>
              </p:cNvPr>
              <p:cNvSpPr/>
              <p:nvPr/>
            </p:nvSpPr>
            <p:spPr>
              <a:xfrm rot="5400000">
                <a:off x="4202010" y="406559"/>
                <a:ext cx="1941197" cy="6831259"/>
              </a:xfrm>
              <a:prstGeom prst="round2SameRect">
                <a:avLst/>
              </a:prstGeom>
              <a:ln>
                <a:solidFill>
                  <a:schemeClr val="tx2"/>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20" name="4 - Question">
                <a:extLst>
                  <a:ext uri="{FF2B5EF4-FFF2-40B4-BE49-F238E27FC236}">
                    <a16:creationId xmlns:a16="http://schemas.microsoft.com/office/drawing/2014/main" id="{712948F5-B2BA-1A0D-9B77-746E813E02A8}"/>
                  </a:ext>
                </a:extLst>
              </p:cNvPr>
              <p:cNvSpPr txBox="1"/>
              <p:nvPr/>
            </p:nvSpPr>
            <p:spPr>
              <a:xfrm>
                <a:off x="1756980" y="3238428"/>
                <a:ext cx="6744292" cy="28390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b="0" kern="1200" dirty="0">
                    <a:latin typeface="+mj-lt"/>
                  </a:rPr>
                  <a:t>Reliability-related? </a:t>
                </a:r>
                <a:r>
                  <a:rPr lang="en-US" sz="1800" kern="1200" dirty="0">
                    <a:latin typeface="+mj-lt"/>
                  </a:rPr>
                  <a:t>(confidential report)</a:t>
                </a:r>
              </a:p>
            </p:txBody>
          </p:sp>
        </p:grpSp>
        <p:sp>
          <p:nvSpPr>
            <p:cNvPr id="21" name="Rectangle 20" hidden="1">
              <a:extLst>
                <a:ext uri="{FF2B5EF4-FFF2-40B4-BE49-F238E27FC236}">
                  <a16:creationId xmlns:a16="http://schemas.microsoft.com/office/drawing/2014/main" id="{D9DB184F-1F43-F4C6-01AF-64D11EF0E895}"/>
                </a:ext>
              </a:extLst>
            </p:cNvPr>
            <p:cNvSpPr/>
            <p:nvPr/>
          </p:nvSpPr>
          <p:spPr>
            <a:xfrm>
              <a:off x="3788169" y="4291756"/>
              <a:ext cx="5213701" cy="24134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3" name="Rectangle 22" hidden="1">
              <a:extLst>
                <a:ext uri="{FF2B5EF4-FFF2-40B4-BE49-F238E27FC236}">
                  <a16:creationId xmlns:a16="http://schemas.microsoft.com/office/drawing/2014/main" id="{589E2FC7-3634-84EC-14DA-D02435EEFD77}"/>
                </a:ext>
              </a:extLst>
            </p:cNvPr>
            <p:cNvSpPr/>
            <p:nvPr/>
          </p:nvSpPr>
          <p:spPr>
            <a:xfrm>
              <a:off x="3788169" y="4550229"/>
              <a:ext cx="5213701" cy="2058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Rectangle 24" hidden="1">
              <a:extLst>
                <a:ext uri="{FF2B5EF4-FFF2-40B4-BE49-F238E27FC236}">
                  <a16:creationId xmlns:a16="http://schemas.microsoft.com/office/drawing/2014/main" id="{7E95FD95-3CAA-14E5-B0CC-B106CF104A8D}"/>
                </a:ext>
              </a:extLst>
            </p:cNvPr>
            <p:cNvSpPr/>
            <p:nvPr/>
          </p:nvSpPr>
          <p:spPr>
            <a:xfrm>
              <a:off x="3788169" y="4838231"/>
              <a:ext cx="5213701" cy="2233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7" name="Rectangle 26" hidden="1">
              <a:extLst>
                <a:ext uri="{FF2B5EF4-FFF2-40B4-BE49-F238E27FC236}">
                  <a16:creationId xmlns:a16="http://schemas.microsoft.com/office/drawing/2014/main" id="{81E2B1F6-D655-0AA3-5360-A375D62DA757}"/>
                </a:ext>
              </a:extLst>
            </p:cNvPr>
            <p:cNvSpPr/>
            <p:nvPr/>
          </p:nvSpPr>
          <p:spPr>
            <a:xfrm>
              <a:off x="3788169" y="5143707"/>
              <a:ext cx="5213701" cy="2058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74" name="Animate 5">
            <a:extLst>
              <a:ext uri="{FF2B5EF4-FFF2-40B4-BE49-F238E27FC236}">
                <a16:creationId xmlns:a16="http://schemas.microsoft.com/office/drawing/2014/main" id="{821FC25C-2C07-A1A2-C84C-3431F226641E}"/>
              </a:ext>
            </a:extLst>
          </p:cNvPr>
          <p:cNvSpPr txBox="1"/>
          <p:nvPr/>
        </p:nvSpPr>
        <p:spPr>
          <a:xfrm>
            <a:off x="3918321" y="4499815"/>
            <a:ext cx="5419112" cy="369332"/>
          </a:xfrm>
          <a:prstGeom prst="rect">
            <a:avLst/>
          </a:prstGeom>
          <a:noFill/>
        </p:spPr>
        <p:txBody>
          <a:bodyPr wrap="none" rtlCol="0">
            <a:spAutoFit/>
          </a:bodyPr>
          <a:lstStyle/>
          <a:p>
            <a:pPr marL="285750" lvl="0" indent="-285750">
              <a:buFont typeface="Courier New" panose="02070309020205020404" pitchFamily="49" charset="0"/>
              <a:buChar char="o"/>
            </a:pPr>
            <a:r>
              <a:rPr lang="en-US" dirty="0">
                <a:latin typeface="Arial" panose="020B0604020202020204" pitchFamily="34" charset="0"/>
              </a:rPr>
              <a:t>No - does not affect system stability or resilience</a:t>
            </a:r>
            <a:endParaRPr lang="en-US" dirty="0"/>
          </a:p>
        </p:txBody>
      </p:sp>
      <p:sp>
        <p:nvSpPr>
          <p:cNvPr id="75" name="Animate 6">
            <a:extLst>
              <a:ext uri="{FF2B5EF4-FFF2-40B4-BE49-F238E27FC236}">
                <a16:creationId xmlns:a16="http://schemas.microsoft.com/office/drawing/2014/main" id="{1D25C4E2-B014-3B8F-A2AD-893A71BD5DC2}"/>
              </a:ext>
            </a:extLst>
          </p:cNvPr>
          <p:cNvSpPr txBox="1"/>
          <p:nvPr/>
        </p:nvSpPr>
        <p:spPr>
          <a:xfrm>
            <a:off x="3788168" y="4901382"/>
            <a:ext cx="5777736" cy="400110"/>
          </a:xfrm>
          <a:prstGeom prst="rect">
            <a:avLst/>
          </a:prstGeom>
          <a:noFill/>
        </p:spPr>
        <p:txBody>
          <a:bodyPr wrap="none" rtlCol="0">
            <a:spAutoFit/>
          </a:bodyPr>
          <a:lstStyle/>
          <a:p>
            <a:pPr marL="342900" lvl="0" indent="-342900">
              <a:buFont typeface="Arial" panose="020B0604020202020204" pitchFamily="34" charset="0"/>
              <a:buChar char="•"/>
            </a:pPr>
            <a:r>
              <a:rPr lang="en-US" sz="2000" dirty="0">
                <a:latin typeface="Arial" panose="020B0604020202020204" pitchFamily="34" charset="0"/>
              </a:rPr>
              <a:t>ERM refers to ERCOT Legal for further action</a:t>
            </a:r>
            <a:endParaRPr lang="en-US" sz="2000" dirty="0"/>
          </a:p>
        </p:txBody>
      </p:sp>
    </p:spTree>
    <p:extLst>
      <p:ext uri="{BB962C8B-B14F-4D97-AF65-F5344CB8AC3E}">
        <p14:creationId xmlns:p14="http://schemas.microsoft.com/office/powerpoint/2010/main" val="1109347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left)">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500"/>
                                        <p:tgtEl>
                                          <p:spTgt spid="7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fade">
                                      <p:cBhvr>
                                        <p:cTn id="3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4" grpId="0"/>
      <p:bldP spid="7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86DA7-421F-F353-4FDB-DDB0B55DC9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E6F8F2-8273-91BC-D8A7-D7EF636F29A4}"/>
              </a:ext>
            </a:extLst>
          </p:cNvPr>
          <p:cNvSpPr>
            <a:spLocks noGrp="1"/>
          </p:cNvSpPr>
          <p:nvPr>
            <p:ph type="title"/>
          </p:nvPr>
        </p:nvSpPr>
        <p:spPr/>
        <p:txBody>
          <a:bodyPr/>
          <a:lstStyle/>
          <a:p>
            <a:r>
              <a:rPr lang="en-US" dirty="0"/>
              <a:t>Use Case #5 – Potential MP Violation</a:t>
            </a:r>
          </a:p>
        </p:txBody>
      </p:sp>
      <p:sp>
        <p:nvSpPr>
          <p:cNvPr id="3" name="Sub-Title">
            <a:extLst>
              <a:ext uri="{FF2B5EF4-FFF2-40B4-BE49-F238E27FC236}">
                <a16:creationId xmlns:a16="http://schemas.microsoft.com/office/drawing/2014/main" id="{42667674-CCF6-1C5A-9A14-5A165BFD74F2}"/>
              </a:ext>
            </a:extLst>
          </p:cNvPr>
          <p:cNvSpPr>
            <a:spLocks noGrp="1"/>
          </p:cNvSpPr>
          <p:nvPr>
            <p:ph idx="1"/>
          </p:nvPr>
        </p:nvSpPr>
        <p:spPr>
          <a:xfrm>
            <a:off x="1828800" y="852730"/>
            <a:ext cx="10665610" cy="469572"/>
          </a:xfrm>
        </p:spPr>
        <p:txBody>
          <a:bodyPr/>
          <a:lstStyle/>
          <a:p>
            <a:r>
              <a:rPr lang="en-US" sz="2200" b="1" u="sng" dirty="0">
                <a:solidFill>
                  <a:schemeClr val="accent1"/>
                </a:solidFill>
                <a:latin typeface="Arial" panose="020B0604020202020204" pitchFamily="34" charset="0"/>
              </a:rPr>
              <a:t>Issue: </a:t>
            </a:r>
            <a:r>
              <a:rPr lang="en-US" sz="2200" b="1" u="sng" dirty="0">
                <a:solidFill>
                  <a:schemeClr val="accent1"/>
                </a:solidFill>
              </a:rPr>
              <a:t>Failure to operate Automatic Voltage Regulator (AVR)</a:t>
            </a:r>
          </a:p>
          <a:p>
            <a:endParaRPr lang="en-US" sz="2000" b="1" u="sng" dirty="0">
              <a:solidFill>
                <a:schemeClr val="accent1"/>
              </a:solidFill>
              <a:latin typeface="Arial" panose="020B0604020202020204" pitchFamily="34" charset="0"/>
            </a:endParaRPr>
          </a:p>
          <a:p>
            <a:endParaRPr lang="en-US" sz="2000" dirty="0"/>
          </a:p>
        </p:txBody>
      </p:sp>
      <p:sp>
        <p:nvSpPr>
          <p:cNvPr id="4" name="Slide Page #">
            <a:extLst>
              <a:ext uri="{FF2B5EF4-FFF2-40B4-BE49-F238E27FC236}">
                <a16:creationId xmlns:a16="http://schemas.microsoft.com/office/drawing/2014/main" id="{B7D297DF-BC88-2266-B420-22DE0FD0F3B7}"/>
              </a:ext>
            </a:extLst>
          </p:cNvPr>
          <p:cNvSpPr>
            <a:spLocks noGrp="1"/>
          </p:cNvSpPr>
          <p:nvPr>
            <p:ph type="sldNum" sz="quarter" idx="4"/>
          </p:nvPr>
        </p:nvSpPr>
        <p:spPr/>
        <p:txBody>
          <a:bodyPr>
            <a:normAutofit fontScale="85000" lnSpcReduction="20000"/>
          </a:bodyPr>
          <a:lstStyle/>
          <a:p>
            <a:fld id="{1D93BD3E-1E9A-4970-A6F7-E7AC52762E0C}" type="slidenum">
              <a:rPr lang="en-US" smtClean="0"/>
              <a:pPr/>
              <a:t>37</a:t>
            </a:fld>
            <a:endParaRPr lang="en-US" dirty="0"/>
          </a:p>
        </p:txBody>
      </p:sp>
      <p:graphicFrame>
        <p:nvGraphicFramePr>
          <p:cNvPr id="5" name="Animate 1">
            <a:extLst>
              <a:ext uri="{FF2B5EF4-FFF2-40B4-BE49-F238E27FC236}">
                <a16:creationId xmlns:a16="http://schemas.microsoft.com/office/drawing/2014/main" id="{187D9056-12D0-E9C1-FE3D-7C4E78C3D847}"/>
              </a:ext>
            </a:extLst>
          </p:cNvPr>
          <p:cNvGraphicFramePr/>
          <p:nvPr/>
        </p:nvGraphicFramePr>
        <p:xfrm>
          <a:off x="1828800" y="1371600"/>
          <a:ext cx="8357761" cy="26141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5" name="Animate 3">
            <a:extLst>
              <a:ext uri="{FF2B5EF4-FFF2-40B4-BE49-F238E27FC236}">
                <a16:creationId xmlns:a16="http://schemas.microsoft.com/office/drawing/2014/main" id="{7D898A84-F66B-219A-5A87-623C55466566}"/>
              </a:ext>
            </a:extLst>
          </p:cNvPr>
          <p:cNvGrpSpPr/>
          <p:nvPr/>
        </p:nvGrpSpPr>
        <p:grpSpPr>
          <a:xfrm>
            <a:off x="3651684" y="1388735"/>
            <a:ext cx="6831259" cy="1682036"/>
            <a:chOff x="1811423" y="1"/>
            <a:chExt cx="6831259" cy="1682036"/>
          </a:xfrm>
        </p:grpSpPr>
        <p:sp>
          <p:nvSpPr>
            <p:cNvPr id="16" name="Rectangle: Top Corners Rounded 15">
              <a:extLst>
                <a:ext uri="{FF2B5EF4-FFF2-40B4-BE49-F238E27FC236}">
                  <a16:creationId xmlns:a16="http://schemas.microsoft.com/office/drawing/2014/main" id="{51E78347-A098-38A1-D4FC-A301EEE7B9D2}"/>
                </a:ext>
              </a:extLst>
            </p:cNvPr>
            <p:cNvSpPr/>
            <p:nvPr/>
          </p:nvSpPr>
          <p:spPr>
            <a:xfrm rot="5400000">
              <a:off x="4386035" y="-2574611"/>
              <a:ext cx="1682036" cy="6831259"/>
            </a:xfrm>
            <a:prstGeom prst="round2Same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17" name="Rectangle: Top Corners Rounded 4">
              <a:extLst>
                <a:ext uri="{FF2B5EF4-FFF2-40B4-BE49-F238E27FC236}">
                  <a16:creationId xmlns:a16="http://schemas.microsoft.com/office/drawing/2014/main" id="{EDE40BD8-7942-44D6-4227-E7DB195B2644}"/>
                </a:ext>
              </a:extLst>
            </p:cNvPr>
            <p:cNvSpPr txBox="1"/>
            <p:nvPr/>
          </p:nvSpPr>
          <p:spPr>
            <a:xfrm>
              <a:off x="1811424" y="82110"/>
              <a:ext cx="6749149" cy="151781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016" tIns="11430" rIns="11430" bIns="11430" numCol="1" spcCol="1270" anchor="ctr" anchorCtr="0">
              <a:noAutofit/>
            </a:bodyPr>
            <a:lstStyle/>
            <a:p>
              <a:pPr marL="285750" lvl="0" indent="-285750">
                <a:buFont typeface="Arial" panose="020B0604020202020204" pitchFamily="34" charset="0"/>
                <a:buChar char="•"/>
              </a:pPr>
              <a:r>
                <a:rPr lang="en-US" dirty="0">
                  <a:latin typeface="Arial" panose="020B0604020202020204" pitchFamily="34" charset="0"/>
                </a:rPr>
                <a:t>Operations identifies Resource being On-Line without AVR in service (required by Protocols § 13.5.2)</a:t>
              </a:r>
            </a:p>
            <a:p>
              <a:pPr marL="285750" lvl="0" indent="-285750">
                <a:buFont typeface="Arial" panose="020B0604020202020204" pitchFamily="34" charset="0"/>
                <a:buChar char="•"/>
              </a:pPr>
              <a:r>
                <a:rPr lang="en-US" dirty="0">
                  <a:latin typeface="Arial" panose="020B0604020202020204" pitchFamily="34" charset="0"/>
                </a:rPr>
                <a:t>Operations refers incident to ERM</a:t>
              </a:r>
            </a:p>
          </p:txBody>
        </p:sp>
      </p:grpSp>
      <p:grpSp>
        <p:nvGrpSpPr>
          <p:cNvPr id="12" name="Animate 2">
            <a:extLst>
              <a:ext uri="{FF2B5EF4-FFF2-40B4-BE49-F238E27FC236}">
                <a16:creationId xmlns:a16="http://schemas.microsoft.com/office/drawing/2014/main" id="{0523C711-5F16-0D39-839D-0CA40BF6BBFD}"/>
              </a:ext>
            </a:extLst>
          </p:cNvPr>
          <p:cNvGrpSpPr/>
          <p:nvPr/>
        </p:nvGrpSpPr>
        <p:grpSpPr>
          <a:xfrm>
            <a:off x="1828800" y="3841182"/>
            <a:ext cx="1915886" cy="2940618"/>
            <a:chOff x="1" y="-1"/>
            <a:chExt cx="1981200" cy="2830286"/>
          </a:xfrm>
        </p:grpSpPr>
        <p:sp>
          <p:nvSpPr>
            <p:cNvPr id="13" name="Arrow: Chevron 12">
              <a:extLst>
                <a:ext uri="{FF2B5EF4-FFF2-40B4-BE49-F238E27FC236}">
                  <a16:creationId xmlns:a16="http://schemas.microsoft.com/office/drawing/2014/main" id="{D90DB30F-7C2B-99E2-CDA5-3BE8E8968881}"/>
                </a:ext>
              </a:extLst>
            </p:cNvPr>
            <p:cNvSpPr/>
            <p:nvPr/>
          </p:nvSpPr>
          <p:spPr>
            <a:xfrm rot="5400000">
              <a:off x="-424542" y="424542"/>
              <a:ext cx="2830286" cy="1981200"/>
            </a:xfrm>
            <a:prstGeom prst="chevron">
              <a:avLst/>
            </a:prstGeom>
            <a:solidFill>
              <a:schemeClr val="tx2"/>
            </a:solidFill>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p>
          </p:txBody>
        </p:sp>
        <p:sp>
          <p:nvSpPr>
            <p:cNvPr id="14" name="Arrow: Chevron 4">
              <a:extLst>
                <a:ext uri="{FF2B5EF4-FFF2-40B4-BE49-F238E27FC236}">
                  <a16:creationId xmlns:a16="http://schemas.microsoft.com/office/drawing/2014/main" id="{585E2D88-D6DB-71EE-B2E5-A69F7C6AFB7F}"/>
                </a:ext>
              </a:extLst>
            </p:cNvPr>
            <p:cNvSpPr txBox="1"/>
            <p:nvPr/>
          </p:nvSpPr>
          <p:spPr>
            <a:xfrm>
              <a:off x="1" y="990599"/>
              <a:ext cx="1981200" cy="849086"/>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lvl="0" algn="ctr"/>
              <a:r>
                <a:rPr lang="en-US" sz="2800" b="1" dirty="0"/>
                <a:t>Reliability Monitor</a:t>
              </a:r>
            </a:p>
          </p:txBody>
        </p:sp>
      </p:grpSp>
      <p:grpSp>
        <p:nvGrpSpPr>
          <p:cNvPr id="28" name="Animate 4">
            <a:extLst>
              <a:ext uri="{FF2B5EF4-FFF2-40B4-BE49-F238E27FC236}">
                <a16:creationId xmlns:a16="http://schemas.microsoft.com/office/drawing/2014/main" id="{DB0BB661-ED4F-4D3F-ECC1-55066BB37A76}"/>
              </a:ext>
            </a:extLst>
          </p:cNvPr>
          <p:cNvGrpSpPr/>
          <p:nvPr/>
        </p:nvGrpSpPr>
        <p:grpSpPr>
          <a:xfrm>
            <a:off x="3744686" y="3829459"/>
            <a:ext cx="6946760" cy="1923125"/>
            <a:chOff x="3744686" y="3841182"/>
            <a:chExt cx="6831259" cy="1832789"/>
          </a:xfrm>
        </p:grpSpPr>
        <p:grpSp>
          <p:nvGrpSpPr>
            <p:cNvPr id="18" name="Animate 4">
              <a:extLst>
                <a:ext uri="{FF2B5EF4-FFF2-40B4-BE49-F238E27FC236}">
                  <a16:creationId xmlns:a16="http://schemas.microsoft.com/office/drawing/2014/main" id="{7FA4ED43-BA25-BFE3-FA70-37C640A7C7AE}"/>
                </a:ext>
              </a:extLst>
            </p:cNvPr>
            <p:cNvGrpSpPr/>
            <p:nvPr/>
          </p:nvGrpSpPr>
          <p:grpSpPr>
            <a:xfrm>
              <a:off x="3744686" y="3841182"/>
              <a:ext cx="6831259" cy="1832789"/>
              <a:chOff x="1756979" y="2851590"/>
              <a:chExt cx="6831259" cy="1941197"/>
            </a:xfrm>
          </p:grpSpPr>
          <p:sp>
            <p:nvSpPr>
              <p:cNvPr id="19" name="Rectangle: Top Corners Rounded 18">
                <a:extLst>
                  <a:ext uri="{FF2B5EF4-FFF2-40B4-BE49-F238E27FC236}">
                    <a16:creationId xmlns:a16="http://schemas.microsoft.com/office/drawing/2014/main" id="{30C61FDA-3054-A0D2-728E-55F88FF6304E}"/>
                  </a:ext>
                </a:extLst>
              </p:cNvPr>
              <p:cNvSpPr/>
              <p:nvPr/>
            </p:nvSpPr>
            <p:spPr>
              <a:xfrm rot="5400000">
                <a:off x="4202010" y="406559"/>
                <a:ext cx="1941197" cy="6831259"/>
              </a:xfrm>
              <a:prstGeom prst="round2SameRect">
                <a:avLst/>
              </a:prstGeom>
              <a:ln>
                <a:solidFill>
                  <a:schemeClr val="tx2"/>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20" name="4 - Question">
                <a:extLst>
                  <a:ext uri="{FF2B5EF4-FFF2-40B4-BE49-F238E27FC236}">
                    <a16:creationId xmlns:a16="http://schemas.microsoft.com/office/drawing/2014/main" id="{A9C024FE-B15A-F39A-8732-C3CE936702F5}"/>
                  </a:ext>
                </a:extLst>
              </p:cNvPr>
              <p:cNvSpPr txBox="1"/>
              <p:nvPr/>
            </p:nvSpPr>
            <p:spPr>
              <a:xfrm>
                <a:off x="1756980" y="2938557"/>
                <a:ext cx="6744292" cy="28390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b="0" kern="1200" dirty="0">
                    <a:latin typeface="+mj-lt"/>
                  </a:rPr>
                  <a:t>Reliability-related?</a:t>
                </a:r>
                <a:endParaRPr lang="en-US" sz="1800" kern="1200" dirty="0">
                  <a:latin typeface="+mj-lt"/>
                </a:endParaRPr>
              </a:p>
            </p:txBody>
          </p:sp>
        </p:grpSp>
        <p:sp>
          <p:nvSpPr>
            <p:cNvPr id="21" name="Rectangle 20" hidden="1">
              <a:extLst>
                <a:ext uri="{FF2B5EF4-FFF2-40B4-BE49-F238E27FC236}">
                  <a16:creationId xmlns:a16="http://schemas.microsoft.com/office/drawing/2014/main" id="{699339CD-96C7-D1C8-16E1-1E93C821003B}"/>
                </a:ext>
              </a:extLst>
            </p:cNvPr>
            <p:cNvSpPr/>
            <p:nvPr/>
          </p:nvSpPr>
          <p:spPr>
            <a:xfrm>
              <a:off x="3788169" y="4291756"/>
              <a:ext cx="5213701" cy="24134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3" name="Rectangle 22" hidden="1">
              <a:extLst>
                <a:ext uri="{FF2B5EF4-FFF2-40B4-BE49-F238E27FC236}">
                  <a16:creationId xmlns:a16="http://schemas.microsoft.com/office/drawing/2014/main" id="{61E12004-0837-EB03-72EA-BC0392A9F3BC}"/>
                </a:ext>
              </a:extLst>
            </p:cNvPr>
            <p:cNvSpPr/>
            <p:nvPr/>
          </p:nvSpPr>
          <p:spPr>
            <a:xfrm>
              <a:off x="3788169" y="4550229"/>
              <a:ext cx="5213701" cy="2058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Rectangle 24" hidden="1">
              <a:extLst>
                <a:ext uri="{FF2B5EF4-FFF2-40B4-BE49-F238E27FC236}">
                  <a16:creationId xmlns:a16="http://schemas.microsoft.com/office/drawing/2014/main" id="{79269AEF-B7C0-8827-04D8-7FCF20A0AAA8}"/>
                </a:ext>
              </a:extLst>
            </p:cNvPr>
            <p:cNvSpPr/>
            <p:nvPr/>
          </p:nvSpPr>
          <p:spPr>
            <a:xfrm>
              <a:off x="3788169" y="4838231"/>
              <a:ext cx="5213701" cy="2233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7" name="Rectangle 26" hidden="1">
              <a:extLst>
                <a:ext uri="{FF2B5EF4-FFF2-40B4-BE49-F238E27FC236}">
                  <a16:creationId xmlns:a16="http://schemas.microsoft.com/office/drawing/2014/main" id="{11A6E42E-23EA-A0A7-7BD8-33DB9CDCE51A}"/>
                </a:ext>
              </a:extLst>
            </p:cNvPr>
            <p:cNvSpPr/>
            <p:nvPr/>
          </p:nvSpPr>
          <p:spPr>
            <a:xfrm>
              <a:off x="3788169" y="5143707"/>
              <a:ext cx="5213701" cy="2058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74" name="Animate 5">
            <a:extLst>
              <a:ext uri="{FF2B5EF4-FFF2-40B4-BE49-F238E27FC236}">
                <a16:creationId xmlns:a16="http://schemas.microsoft.com/office/drawing/2014/main" id="{DA22BC6E-1C67-983C-C754-3B2B3E175F6B}"/>
              </a:ext>
            </a:extLst>
          </p:cNvPr>
          <p:cNvSpPr txBox="1"/>
          <p:nvPr/>
        </p:nvSpPr>
        <p:spPr>
          <a:xfrm>
            <a:off x="3918321" y="4163314"/>
            <a:ext cx="6764929" cy="646331"/>
          </a:xfrm>
          <a:prstGeom prst="rect">
            <a:avLst/>
          </a:prstGeom>
          <a:noFill/>
        </p:spPr>
        <p:txBody>
          <a:bodyPr wrap="none" rtlCol="0">
            <a:spAutoFit/>
          </a:bodyPr>
          <a:lstStyle/>
          <a:p>
            <a:pPr>
              <a:buFont typeface="Courier New" panose="02070309020205020404" pitchFamily="49" charset="0"/>
              <a:buChar char="o"/>
            </a:pPr>
            <a:r>
              <a:rPr lang="en-US" dirty="0">
                <a:latin typeface="Arial" panose="020B0604020202020204" pitchFamily="34" charset="0"/>
              </a:rPr>
              <a:t> </a:t>
            </a:r>
            <a:r>
              <a:rPr lang="en-US" dirty="0"/>
              <a:t>Yes - operating without AVR in service affects system reliability</a:t>
            </a:r>
          </a:p>
          <a:p>
            <a:pPr lvl="0">
              <a:buFont typeface="Courier New" panose="02070309020205020404" pitchFamily="49" charset="0"/>
              <a:buChar char="o"/>
            </a:pPr>
            <a:endParaRPr lang="en-US" dirty="0">
              <a:latin typeface="Arial" panose="020B0604020202020204" pitchFamily="34" charset="0"/>
            </a:endParaRPr>
          </a:p>
        </p:txBody>
      </p:sp>
      <p:sp>
        <p:nvSpPr>
          <p:cNvPr id="75" name="Animate 6">
            <a:extLst>
              <a:ext uri="{FF2B5EF4-FFF2-40B4-BE49-F238E27FC236}">
                <a16:creationId xmlns:a16="http://schemas.microsoft.com/office/drawing/2014/main" id="{BC1617BC-F564-ECB0-1ED0-4F2B8DBB8704}"/>
              </a:ext>
            </a:extLst>
          </p:cNvPr>
          <p:cNvSpPr txBox="1"/>
          <p:nvPr/>
        </p:nvSpPr>
        <p:spPr>
          <a:xfrm>
            <a:off x="3788168" y="4550332"/>
            <a:ext cx="3522118" cy="369332"/>
          </a:xfrm>
          <a:prstGeom prst="rect">
            <a:avLst/>
          </a:prstGeom>
          <a:noFill/>
        </p:spPr>
        <p:txBody>
          <a:bodyPr wrap="none" rtlCol="0">
            <a:spAutoFit/>
          </a:bodyPr>
          <a:lstStyle/>
          <a:p>
            <a:pPr lvl="0">
              <a:buFont typeface="Arial" panose="020B0604020202020204" pitchFamily="34" charset="0"/>
              <a:buChar char="•"/>
            </a:pPr>
            <a:r>
              <a:rPr lang="en-US" dirty="0"/>
              <a:t> ERM conducts Incident Review</a:t>
            </a:r>
          </a:p>
        </p:txBody>
      </p:sp>
      <p:sp>
        <p:nvSpPr>
          <p:cNvPr id="77" name="Animate 7">
            <a:extLst>
              <a:ext uri="{FF2B5EF4-FFF2-40B4-BE49-F238E27FC236}">
                <a16:creationId xmlns:a16="http://schemas.microsoft.com/office/drawing/2014/main" id="{67D7D1F1-29C7-6E1B-E606-3F55B3BBEB04}"/>
              </a:ext>
            </a:extLst>
          </p:cNvPr>
          <p:cNvSpPr txBox="1"/>
          <p:nvPr/>
        </p:nvSpPr>
        <p:spPr>
          <a:xfrm>
            <a:off x="3788168" y="4893298"/>
            <a:ext cx="1524776" cy="341632"/>
          </a:xfrm>
          <a:prstGeom prst="rect">
            <a:avLst/>
          </a:prstGeom>
          <a:noFill/>
        </p:spPr>
        <p:txBody>
          <a:bodyPr wrap="none" rtlCol="0">
            <a:spAutoFit/>
          </a:bodyPr>
          <a:lstStyle/>
          <a:p>
            <a:pPr marL="171450" lvl="1" indent="-171450" defTabSz="800100">
              <a:lnSpc>
                <a:spcPct val="90000"/>
              </a:lnSpc>
              <a:spcBef>
                <a:spcPct val="0"/>
              </a:spcBef>
              <a:spcAft>
                <a:spcPct val="15000"/>
              </a:spcAft>
              <a:buChar char="•"/>
            </a:pPr>
            <a:r>
              <a:rPr lang="en-US" dirty="0"/>
              <a:t>Draft report</a:t>
            </a:r>
          </a:p>
        </p:txBody>
      </p:sp>
      <p:sp>
        <p:nvSpPr>
          <p:cNvPr id="83" name="Animate 8">
            <a:extLst>
              <a:ext uri="{FF2B5EF4-FFF2-40B4-BE49-F238E27FC236}">
                <a16:creationId xmlns:a16="http://schemas.microsoft.com/office/drawing/2014/main" id="{12591B9F-1B61-960E-6413-3CACB176BAC1}"/>
              </a:ext>
            </a:extLst>
          </p:cNvPr>
          <p:cNvSpPr txBox="1"/>
          <p:nvPr/>
        </p:nvSpPr>
        <p:spPr>
          <a:xfrm>
            <a:off x="3789952" y="5210921"/>
            <a:ext cx="4923143" cy="341632"/>
          </a:xfrm>
          <a:prstGeom prst="rect">
            <a:avLst/>
          </a:prstGeom>
          <a:noFill/>
        </p:spPr>
        <p:txBody>
          <a:bodyPr wrap="none" rtlCol="0">
            <a:spAutoFit/>
          </a:bodyPr>
          <a:lstStyle/>
          <a:p>
            <a:pPr marL="171450" lvl="1" indent="-171450" defTabSz="800100">
              <a:lnSpc>
                <a:spcPct val="90000"/>
              </a:lnSpc>
              <a:spcBef>
                <a:spcPct val="0"/>
              </a:spcBef>
              <a:spcAft>
                <a:spcPct val="15000"/>
              </a:spcAft>
              <a:buChar char="•"/>
            </a:pPr>
            <a:r>
              <a:rPr lang="en-US" dirty="0"/>
              <a:t>If violation, refer to DICE (confidential report)</a:t>
            </a:r>
          </a:p>
        </p:txBody>
      </p:sp>
    </p:spTree>
    <p:extLst>
      <p:ext uri="{BB962C8B-B14F-4D97-AF65-F5344CB8AC3E}">
        <p14:creationId xmlns:p14="http://schemas.microsoft.com/office/powerpoint/2010/main" val="4071075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left)">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500"/>
                                        <p:tgtEl>
                                          <p:spTgt spid="7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fade">
                                      <p:cBhvr>
                                        <p:cTn id="32" dur="500"/>
                                        <p:tgtEl>
                                          <p:spTgt spid="7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7"/>
                                        </p:tgtEl>
                                        <p:attrNameLst>
                                          <p:attrName>style.visibility</p:attrName>
                                        </p:attrNameLst>
                                      </p:cBhvr>
                                      <p:to>
                                        <p:strVal val="visible"/>
                                      </p:to>
                                    </p:set>
                                    <p:animEffect transition="in" filter="fade">
                                      <p:cBhvr>
                                        <p:cTn id="37" dur="500"/>
                                        <p:tgtEl>
                                          <p:spTgt spid="7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fade">
                                      <p:cBhvr>
                                        <p:cTn id="42"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4" grpId="0"/>
      <p:bldP spid="75" grpId="0"/>
      <p:bldP spid="77" grpId="0"/>
      <p:bldP spid="83" grpId="0"/>
    </p:bldLst>
  </p:timing>
</p:sld>
</file>

<file path=ppt/theme/theme1.xml><?xml version="1.0" encoding="utf-8"?>
<a:theme xmlns:a="http://schemas.openxmlformats.org/drawingml/2006/main" name="Cover">
  <a:themeElements>
    <a:clrScheme name="ERCOT">
      <a:dk1>
        <a:srgbClr val="000000"/>
      </a:dk1>
      <a:lt1>
        <a:srgbClr val="FFFFFF"/>
      </a:lt1>
      <a:dk2>
        <a:srgbClr val="2D3338"/>
      </a:dk2>
      <a:lt2>
        <a:srgbClr val="FFFFFF"/>
      </a:lt2>
      <a:accent1>
        <a:srgbClr val="003865"/>
      </a:accent1>
      <a:accent2>
        <a:srgbClr val="5B6770"/>
      </a:accent2>
      <a:accent3>
        <a:srgbClr val="26D07C"/>
      </a:accent3>
      <a:accent4>
        <a:srgbClr val="00829B"/>
      </a:accent4>
      <a:accent5>
        <a:srgbClr val="685BC7"/>
      </a:accent5>
      <a:accent6>
        <a:srgbClr val="890C58"/>
      </a:accent6>
      <a:hlink>
        <a:srgbClr val="3996DF"/>
      </a:hlink>
      <a:folHlink>
        <a:srgbClr val="867ED0"/>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EFE3FDBB-C7E4-4E40-92F7-68EC12B199D6}" vid="{A8586D06-9A5B-4BEF-B291-7B9B3B7C5EFB}"/>
    </a:ext>
  </a:extLst>
</a:theme>
</file>

<file path=ppt/theme/theme2.xml><?xml version="1.0" encoding="utf-8"?>
<a:theme xmlns:a="http://schemas.openxmlformats.org/drawingml/2006/main" name="Page Design">
  <a:themeElements>
    <a:clrScheme name="ERCOT colors">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AEC7"/>
      </a:hlink>
      <a:folHlink>
        <a:srgbClr val="685BC7"/>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EFE3FDBB-C7E4-4E40-92F7-68EC12B199D6}" vid="{0ACF93F0-1CAD-4FC7-89CC-CB5C653133C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ERCOT colors">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AEC7"/>
    </a:hlink>
    <a:folHlink>
      <a:srgbClr val="685BC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990b61b-eca2-43eb-bf62-db63f797b908" xsi:nil="true"/>
    <lcf76f155ced4ddcb4097134ff3c332f xmlns="9a86899c-8f14-4126-ab56-35aa50610e9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FE016E47626C3479D648D27D9989DF8" ma:contentTypeVersion="15" ma:contentTypeDescription="Create a new document." ma:contentTypeScope="" ma:versionID="9295317271baf8b16be057b122318b46">
  <xsd:schema xmlns:xsd="http://www.w3.org/2001/XMLSchema" xmlns:xs="http://www.w3.org/2001/XMLSchema" xmlns:p="http://schemas.microsoft.com/office/2006/metadata/properties" xmlns:ns2="9a86899c-8f14-4126-ab56-35aa50610e9e" xmlns:ns3="0990b61b-eca2-43eb-bf62-db63f797b908" xmlns:ns4="bd7c3124-6c6c-40c7-8fe4-b26d0ee553ce" targetNamespace="http://schemas.microsoft.com/office/2006/metadata/properties" ma:root="true" ma:fieldsID="e3a4be5abfa49477d4635de997d37625" ns2:_="" ns3:_="" ns4:_="">
    <xsd:import namespace="9a86899c-8f14-4126-ab56-35aa50610e9e"/>
    <xsd:import namespace="0990b61b-eca2-43eb-bf62-db63f797b908"/>
    <xsd:import namespace="bd7c3124-6c6c-40c7-8fe4-b26d0ee553ce"/>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4:SharedWithUsers" minOccurs="0"/>
                <xsd:element ref="ns4:SharedWithDetails"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86899c-8f14-4126-ab56-35aa50610e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a102f585-f336-4ab5-8023-668eed9f00b2"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990b61b-eca2-43eb-bf62-db63f797b908"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2fa7959-c991-4c23-b701-4a20bcf245f5}" ma:internalName="TaxCatchAll" ma:showField="CatchAllData" ma:web="0990b61b-eca2-43eb-bf62-db63f797b90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d7c3124-6c6c-40c7-8fe4-b26d0ee553ce"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5F3B15-1EDA-47D5-B690-303F08E28C2F}">
  <ds:schemaRefs>
    <ds:schemaRef ds:uri="http://schemas.microsoft.com/sharepoint/v3/contenttype/forms"/>
  </ds:schemaRefs>
</ds:datastoreItem>
</file>

<file path=customXml/itemProps2.xml><?xml version="1.0" encoding="utf-8"?>
<ds:datastoreItem xmlns:ds="http://schemas.openxmlformats.org/officeDocument/2006/customXml" ds:itemID="{7E754FD2-17D2-4534-9157-8CFDD0166132}">
  <ds:schemaRefs>
    <ds:schemaRef ds:uri="http://purl.org/dc/dcmitype/"/>
    <ds:schemaRef ds:uri="http://purl.org/dc/elements/1.1/"/>
    <ds:schemaRef ds:uri="0990b61b-eca2-43eb-bf62-db63f797b908"/>
    <ds:schemaRef ds:uri="bd7c3124-6c6c-40c7-8fe4-b26d0ee553ce"/>
    <ds:schemaRef ds:uri="http://schemas.microsoft.com/office/2006/documentManagement/types"/>
    <ds:schemaRef ds:uri="http://purl.org/dc/terms/"/>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9a86899c-8f14-4126-ab56-35aa50610e9e"/>
  </ds:schemaRefs>
</ds:datastoreItem>
</file>

<file path=customXml/itemProps3.xml><?xml version="1.0" encoding="utf-8"?>
<ds:datastoreItem xmlns:ds="http://schemas.openxmlformats.org/officeDocument/2006/customXml" ds:itemID="{EFCEA51F-B35A-45FA-BD9E-1466F56FBE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86899c-8f14-4126-ab56-35aa50610e9e"/>
    <ds:schemaRef ds:uri="0990b61b-eca2-43eb-bf62-db63f797b908"/>
    <ds:schemaRef ds:uri="bd7c3124-6c6c-40c7-8fe4-b26d0ee553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ERCOT Official PowerPoint Template - Public</Template>
  <TotalTime>3081</TotalTime>
  <Words>3543</Words>
  <Application>Microsoft Office PowerPoint</Application>
  <PresentationFormat>Widescreen</PresentationFormat>
  <Paragraphs>417</Paragraphs>
  <Slides>37</Slides>
  <Notes>33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37</vt:i4>
      </vt:variant>
    </vt:vector>
  </HeadingPairs>
  <TitlesOfParts>
    <vt:vector size="44" baseType="lpstr">
      <vt:lpstr>Aptos</vt:lpstr>
      <vt:lpstr>Arial</vt:lpstr>
      <vt:lpstr>Calibri</vt:lpstr>
      <vt:lpstr>Courier New</vt:lpstr>
      <vt:lpstr>Wingdings</vt:lpstr>
      <vt:lpstr>Cover</vt:lpstr>
      <vt:lpstr>Page Design</vt:lpstr>
      <vt:lpstr>ERCOT Reliability Monitor Program   Matthew Arth Managing Asst. General Counsel, ERM Legal   October 13, 2026</vt:lpstr>
      <vt:lpstr>Agenda</vt:lpstr>
      <vt:lpstr>Enforcement Landscape in Texas</vt:lpstr>
      <vt:lpstr>History: Entities that Served as Reliability Monitor</vt:lpstr>
      <vt:lpstr>ERM Governance</vt:lpstr>
      <vt:lpstr>Role of the Reliability Monitor: 16 Texas Administrative Code § 25.503(k) </vt:lpstr>
      <vt:lpstr>Key Definitions</vt:lpstr>
      <vt:lpstr>ERM Code of Conduct</vt:lpstr>
      <vt:lpstr>Agenda</vt:lpstr>
      <vt:lpstr>Market Participant Obligations</vt:lpstr>
      <vt:lpstr>Market Participant Obligations – cont’d</vt:lpstr>
      <vt:lpstr>Agenda</vt:lpstr>
      <vt:lpstr>Distinction Between ERCOT Inc. and the Reliability Monitor</vt:lpstr>
      <vt:lpstr>Distinction: Role of ERCOT</vt:lpstr>
      <vt:lpstr>Distinction: Role of ERM</vt:lpstr>
      <vt:lpstr>ERCOT Employees Performing ERM Activities</vt:lpstr>
      <vt:lpstr>ERM Core Tenet</vt:lpstr>
      <vt:lpstr>What about NERC?</vt:lpstr>
      <vt:lpstr>Agenda</vt:lpstr>
      <vt:lpstr>ERM Responsibilities: Monitoring and Investigation</vt:lpstr>
      <vt:lpstr>ERM Responsibilities: Quarterly Reporting</vt:lpstr>
      <vt:lpstr>ERM Responsibilities: Enforcement Support </vt:lpstr>
      <vt:lpstr>Agenda</vt:lpstr>
      <vt:lpstr>ERM Assessment Process </vt:lpstr>
      <vt:lpstr>ERM Investigation Process: Overview</vt:lpstr>
      <vt:lpstr>ERM Investigation Process: Step-by-step</vt:lpstr>
      <vt:lpstr>Agenda</vt:lpstr>
      <vt:lpstr>ERM Webpage</vt:lpstr>
      <vt:lpstr>Contacting ERM </vt:lpstr>
      <vt:lpstr>Submitted Questions</vt:lpstr>
      <vt:lpstr>PowerPoint Presentation</vt:lpstr>
      <vt:lpstr>Appendix 1</vt:lpstr>
      <vt:lpstr>Use Case #1 – Potential MP Violation</vt:lpstr>
      <vt:lpstr>Use Case # 2 - Audit</vt:lpstr>
      <vt:lpstr>Use Case # 3 – Potential ERCOT Violation</vt:lpstr>
      <vt:lpstr>Use Case #4 – Potential MP Violation</vt:lpstr>
      <vt:lpstr>Use Case #5 – Potential MP Violation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Eguchi, Kate</dc:creator>
  <cp:keywords/>
  <cp:lastModifiedBy>Arth, Matthew</cp:lastModifiedBy>
  <cp:revision>56</cp:revision>
  <dcterms:created xsi:type="dcterms:W3CDTF">2026-08-20T21:14:58Z</dcterms:created>
  <dcterms:modified xsi:type="dcterms:W3CDTF">2026-10-13T17:27:01Z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0x010100DFE016E47626C3479D648D27D9989DF8</vt:lpwstr>
  </property>
  <property fmtid="{D5CDD505-2E9C-101B-9397-08002B2CF9AE}" pid="3" name="MediaServiceImageTags">
    <vt:lpwstr/>
  </property>
  <property fmtid="{D5CDD505-2E9C-101B-9397-08002B2CF9AE}" pid="4" name="MSIP_Label_c144db1d-993e-40da-980d-6eea152adc50_Enabled">
    <vt:lpwstr>true</vt:lpwstr>
  </property>
  <property fmtid="{D5CDD505-2E9C-101B-9397-08002B2CF9AE}" pid="5" name="MSIP_Label_c144db1d-993e-40da-980d-6eea152adc50_SetDate">
    <vt:lpwstr>2026-02-04T21:33:56Z</vt:lpwstr>
  </property>
  <property fmtid="{D5CDD505-2E9C-101B-9397-08002B2CF9AE}" pid="6" name="MSIP_Label_c144db1d-993e-40da-980d-6eea152adc50_Method">
    <vt:lpwstr>Privileged</vt:lpwstr>
  </property>
  <property fmtid="{D5CDD505-2E9C-101B-9397-08002B2CF9AE}" pid="7" name="MSIP_Label_c144db1d-993e-40da-980d-6eea152adc50_Name">
    <vt:lpwstr>Public</vt:lpwstr>
  </property>
  <property fmtid="{D5CDD505-2E9C-101B-9397-08002B2CF9AE}" pid="8" name="MSIP_Label_c144db1d-993e-40da-980d-6eea152adc50_SiteId">
    <vt:lpwstr>0afb747d-bff7-4596-a9fc-950ef9e0ec45</vt:lpwstr>
  </property>
  <property fmtid="{D5CDD505-2E9C-101B-9397-08002B2CF9AE}" pid="9" name="MSIP_Label_c144db1d-993e-40da-980d-6eea152adc50_ActionId">
    <vt:lpwstr>1d14393e-8913-4215-8969-3d0b24cf798e</vt:lpwstr>
  </property>
  <property fmtid="{D5CDD505-2E9C-101B-9397-08002B2CF9AE}" pid="10" name="MSIP_Label_c144db1d-993e-40da-980d-6eea152adc50_ContentBits">
    <vt:lpwstr>0</vt:lpwstr>
  </property>
  <property fmtid="{D5CDD505-2E9C-101B-9397-08002B2CF9AE}" pid="11" name="MSIP_Label_c144db1d-993e-40da-980d-6eea152adc50_Tag">
    <vt:lpwstr>10, 0, 1, 1</vt:lpwstr>
  </property>
</Properties>
</file>