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1.xml" ContentType="application/vnd.openxmlformats-officedocument.presentationml.notesSlid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2.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3.xml" ContentType="application/vnd.openxmlformats-officedocument.presentationml.notesSlid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xml" ContentType="application/vnd.openxmlformats-officedocument.presentationml.notesSlid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5.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notesSlides/notesSlide6.xml" ContentType="application/vnd.openxmlformats-officedocument.presentationml.notesSlide+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7.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8.xml" ContentType="application/vnd.openxmlformats-officedocument.presentationml.notesSlid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9.xml" ContentType="application/vnd.openxmlformats-officedocument.presentationml.notesSlid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10.xml" ContentType="application/vnd.openxmlformats-officedocument.presentationml.notesSlid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notesSlides/notesSlide11.xml" ContentType="application/vnd.openxmlformats-officedocument.presentationml.notesSlide+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notesSlides/notesSlide12.xml" ContentType="application/vnd.openxmlformats-officedocument.presentationml.notesSlide+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notesSlides/notesSlide13.xml" ContentType="application/vnd.openxmlformats-officedocument.presentationml.notesSlide+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notesSlides/notesSlide14.xml" ContentType="application/vnd.openxmlformats-officedocument.presentationml.notesSlide+xml"/>
  <Override PartName="/ppt/tags/tag718.xml" ContentType="application/vnd.openxmlformats-officedocument.presentationml.tags+xml"/>
  <Override PartName="/ppt/tags/tag719.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864" r:id="rId5"/>
  </p:sldMasterIdLst>
  <p:notesMasterIdLst>
    <p:notesMasterId r:id="rId36"/>
  </p:notesMasterIdLst>
  <p:handoutMasterIdLst>
    <p:handoutMasterId r:id="rId37"/>
  </p:handoutMasterIdLst>
  <p:sldIdLst>
    <p:sldId id="258" r:id="rId6"/>
    <p:sldId id="259" r:id="rId7"/>
    <p:sldId id="2147483638" r:id="rId8"/>
    <p:sldId id="261" r:id="rId9"/>
    <p:sldId id="2147483641" r:id="rId10"/>
    <p:sldId id="266" r:id="rId11"/>
    <p:sldId id="265" r:id="rId12"/>
    <p:sldId id="267" r:id="rId13"/>
    <p:sldId id="268" r:id="rId14"/>
    <p:sldId id="2147478804" r:id="rId15"/>
    <p:sldId id="2147483642" r:id="rId16"/>
    <p:sldId id="2147483579" r:id="rId17"/>
    <p:sldId id="2147483631" r:id="rId18"/>
    <p:sldId id="2147483619" r:id="rId19"/>
    <p:sldId id="2147483632" r:id="rId20"/>
    <p:sldId id="2147483562" r:id="rId21"/>
    <p:sldId id="2147483640" r:id="rId22"/>
    <p:sldId id="2147483560" r:id="rId23"/>
    <p:sldId id="2147483561" r:id="rId24"/>
    <p:sldId id="2147483630" r:id="rId25"/>
    <p:sldId id="2147483645" r:id="rId26"/>
    <p:sldId id="2147483639" r:id="rId27"/>
    <p:sldId id="2147483625" r:id="rId28"/>
    <p:sldId id="269" r:id="rId29"/>
    <p:sldId id="2147483647" r:id="rId30"/>
    <p:sldId id="262" r:id="rId31"/>
    <p:sldId id="263" r:id="rId32"/>
    <p:sldId id="257" r:id="rId33"/>
    <p:sldId id="2147483643" r:id="rId34"/>
    <p:sldId id="256" r:id="rId35"/>
  </p:sldIdLst>
  <p:sldSz cx="12192000" cy="6858000"/>
  <p:notesSz cx="7102475" cy="9388475"/>
  <p:embeddedFontLst>
    <p:embeddedFont>
      <p:font typeface="Segoe UI" panose="020B0502040204020203" pitchFamily="34" charset="0"/>
      <p:regular r:id="rId38"/>
      <p:bold r:id="rId39"/>
      <p:italic r:id="rId40"/>
      <p:boldItalic r:id="rId41"/>
    </p:embeddedFont>
  </p:embeddedFontLst>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BD20C-7DFF-6A56-49FA-1BA0E8D0B93F}" name="Fernandes, Jenifer" initials="FJ" userId="S::jenifer.fernandes@ercot.com::d998cad5-462f-4faa-8778-b3b2889d98ea" providerId="AD"/>
  <p188:author id="{DBE91927-F6DB-6E1E-EA6F-582FF8FB4C6C}" name="Switzer, Christina" initials="CS" userId="S::Christina.Switzer@ercot.com::718fdc06-d185-42eb-a781-85958c100b82" providerId="AD"/>
  <p188:author id="{5B56DE47-1E91-1B02-DB7A-F3ECA0FA0190}" name="Marco Casiraghi" initials="MC" userId="S::marco_casiraghi_mckinsey.com#ext#@ercot.onmicrosoft.com::ace4f276-2be3-4ddf-a21b-473ac613b854" providerId="AD"/>
  <p188:author id="{43AC947A-768F-141B-B1A1-8E2AE920FF2F}" name="Billo, Jeffrey" initials="JB" userId="S::Jeff.Billo@ercot.com::c105959f-1c3a-49d3-b6c5-5ffb20d67f2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9B"/>
    <a:srgbClr val="FFF7F7"/>
    <a:srgbClr val="E6EBEF"/>
    <a:srgbClr val="800080"/>
    <a:srgbClr val="0000FF"/>
    <a:srgbClr val="DDDDDD"/>
    <a:srgbClr val="DD8080"/>
    <a:srgbClr val="808080"/>
    <a:srgbClr val="80DDDD"/>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7B26C-FDDF-3EF1-D7B0-A266E2F04FEE}" v="21" dt="2026-10-09T19:52:48.214"/>
    <p1510:client id="{1B5BBE91-2A2E-556D-B968-3255B98AB5AC}" v="16" dt="2026-10-09T23:39:12.902"/>
    <p1510:client id="{3515F392-325A-1E2A-29BE-361E4406D1A2}" v="13" dt="2026-10-09T00:23:21.820"/>
    <p1510:client id="{3B1B0AC5-781E-4F44-92BD-A57458E4DAD5}" v="9015" dt="2026-10-08T23:38:38.318"/>
    <p1510:client id="{5ADB4049-49EF-A36A-CF66-E525CBB13AE7}" v="5" dt="2026-10-09T21:33:13.265"/>
    <p1510:client id="{6302DA7F-E12D-4F04-A38C-45AB2ECFC784}" v="181" dt="2026-10-09T18:18:48.739"/>
    <p1510:client id="{688A2FFE-D821-3322-E5EF-CB0C34EDE2F0}" v="11" dt="2026-10-09T00:56:08.894"/>
    <p1510:client id="{70C9001A-105C-90AA-C55A-429849899D44}" v="51" dt="2026-10-09T11:44:02.430"/>
    <p1510:client id="{8931B065-6434-D782-6D9E-38937B7C8909}" v="339" dt="2026-10-09T16:18:42.336"/>
    <p1510:client id="{9428214D-73D6-AC76-8F05-272B6EC127CB}" v="8" dt="2026-10-09T19:56:07.113"/>
    <p1510:client id="{9E75D45C-BED5-4FF6-BA33-CB9DA34294B7}" v="7" dt="2026-10-09T18:35:50.970"/>
    <p1510:client id="{A0A3374A-9E7F-8E6D-4312-6653A524FDDC}" v="70" dt="2026-10-09T17:35:01.150"/>
    <p1510:client id="{A834E900-23C6-43FB-B800-254E391E075E}" v="7" dt="2026-10-09T02:17:23.906"/>
    <p1510:client id="{AD7230B6-446B-0D6C-2FA4-D07B7A125047}" v="15" dt="2026-10-09T23:58:31.690"/>
    <p1510:client id="{D3E6759D-0F6E-5932-C1EC-1B96AFB89539}" v="1" dt="2026-10-09T19:36:56.961"/>
    <p1510:client id="{DC17146B-86BD-8E3D-5622-2A363DC3C1D8}" v="66" dt="2026-10-09T14:20:52.554"/>
    <p1510:client id="{DD5868DE-7B3A-E2F2-5BD3-5CD45840C40A}" v="6" dt="2026-10-09T21:45:28.317"/>
    <p1510:client id="{EB4D7658-40F6-F696-3580-C285471E2746}" v="1" dt="2026-10-09T04:22:53.018"/>
    <p1510:client id="{F8AC332F-A97B-B8CC-9CC1-F50BA45D99D5}" v="2" dt="2026-10-09T02:02:28.6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7FFFFFBB_FE2DFF4A.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7FFFFFBB_FE2DFF4A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7FFFFFBB_FE2DFF4A2.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492007104795737"/>
          <c:w val="0.96242774566473988"/>
          <c:h val="0.701598579040852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66.666666666666657</c:v>
                </c:pt>
                <c:pt idx="1">
                  <c:v>81.818181818181827</c:v>
                </c:pt>
                <c:pt idx="2">
                  <c:v>76</c:v>
                </c:pt>
                <c:pt idx="3">
                  <c:v>87.5</c:v>
                </c:pt>
                <c:pt idx="4">
                  <c:v>76.271186440677965</c:v>
                </c:pt>
              </c:numCache>
            </c:numRef>
          </c:val>
          <c:extLst>
            <c:ext xmlns:c16="http://schemas.microsoft.com/office/drawing/2014/chart" uri="{C3380CC4-5D6E-409C-BE32-E72D297353CC}">
              <c16:uniqueId val="{00000005-2B2C-43C3-A3DC-BB541791863A}"/>
            </c:ext>
          </c:extLst>
        </c:ser>
        <c:ser>
          <c:idx val="1"/>
          <c:order val="1"/>
          <c:spPr>
            <a:solidFill>
              <a:schemeClr val="accent2"/>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13.33333333333333</c:v>
                </c:pt>
                <c:pt idx="1">
                  <c:v>9.0909090909090935</c:v>
                </c:pt>
                <c:pt idx="2">
                  <c:v>7.9999999999999964</c:v>
                </c:pt>
                <c:pt idx="3">
                  <c:v>12.5</c:v>
                </c:pt>
                <c:pt idx="4">
                  <c:v>10.169491525423723</c:v>
                </c:pt>
              </c:numCache>
            </c:numRef>
          </c:val>
          <c:extLst>
            <c:ext xmlns:c16="http://schemas.microsoft.com/office/drawing/2014/chart" uri="{C3380CC4-5D6E-409C-BE32-E72D297353CC}">
              <c16:uniqueId val="{0000000B-2B2C-43C3-A3DC-BB541791863A}"/>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9.0909090909090828</c:v>
                </c:pt>
                <c:pt idx="2">
                  <c:v>16.000000000000004</c:v>
                </c:pt>
                <c:pt idx="3">
                  <c:v>0</c:v>
                </c:pt>
                <c:pt idx="4">
                  <c:v>13.559322033898303</c:v>
                </c:pt>
              </c:numCache>
            </c:numRef>
          </c:val>
          <c:extLst>
            <c:ext xmlns:c16="http://schemas.microsoft.com/office/drawing/2014/chart" uri="{C3380CC4-5D6E-409C-BE32-E72D297353CC}">
              <c16:uniqueId val="{00000010-2B2C-43C3-A3DC-BB541791863A}"/>
            </c:ext>
          </c:extLst>
        </c:ser>
        <c:dLbls>
          <c:showLegendKey val="0"/>
          <c:showVal val="0"/>
          <c:showCatName val="0"/>
          <c:showSerName val="0"/>
          <c:showPercent val="0"/>
          <c:showBubbleSize val="0"/>
        </c:dLbls>
        <c:gapWidth val="40"/>
        <c:overlap val="100"/>
        <c:axId val="124172847"/>
        <c:axId val="1"/>
      </c:barChart>
      <c:catAx>
        <c:axId val="12417284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172847"/>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70539798719121"/>
          <c:w val="0.96242774566473988"/>
          <c:h val="0.6925892040256175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810-43AD-B5BC-097D6A5C4C9C}"/>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810-43AD-B5BC-097D6A5C4C9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86.666666666666671</c:v>
                </c:pt>
                <c:pt idx="1">
                  <c:v>54.54545454545454</c:v>
                </c:pt>
                <c:pt idx="2">
                  <c:v>72</c:v>
                </c:pt>
                <c:pt idx="3">
                  <c:v>75</c:v>
                </c:pt>
                <c:pt idx="4">
                  <c:v>72.881355932203391</c:v>
                </c:pt>
              </c:numCache>
            </c:numRef>
          </c:val>
          <c:extLst>
            <c:ext xmlns:c16="http://schemas.microsoft.com/office/drawing/2014/chart" uri="{C3380CC4-5D6E-409C-BE32-E72D297353CC}">
              <c16:uniqueId val="{00000005-0810-43AD-B5BC-097D6A5C4C9C}"/>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0</c:v>
                </c:pt>
                <c:pt idx="1">
                  <c:v>36.363636363636367</c:v>
                </c:pt>
                <c:pt idx="2">
                  <c:v>7.9999999999999964</c:v>
                </c:pt>
                <c:pt idx="3">
                  <c:v>25</c:v>
                </c:pt>
                <c:pt idx="4">
                  <c:v>13.559322033898303</c:v>
                </c:pt>
              </c:numCache>
            </c:numRef>
          </c:val>
          <c:extLst>
            <c:ext xmlns:c16="http://schemas.microsoft.com/office/drawing/2014/chart" uri="{C3380CC4-5D6E-409C-BE32-E72D297353CC}">
              <c16:uniqueId val="{0000000A-0810-43AD-B5BC-097D6A5C4C9C}"/>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810-43AD-B5BC-097D6A5C4C9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13.33333333333333</c:v>
                </c:pt>
                <c:pt idx="1">
                  <c:v>9.0909090909090935</c:v>
                </c:pt>
                <c:pt idx="2">
                  <c:v>20.000000000000007</c:v>
                </c:pt>
                <c:pt idx="4">
                  <c:v>13.559322033898303</c:v>
                </c:pt>
              </c:numCache>
            </c:numRef>
          </c:val>
          <c:extLst>
            <c:ext xmlns:c16="http://schemas.microsoft.com/office/drawing/2014/chart" uri="{C3380CC4-5D6E-409C-BE32-E72D297353CC}">
              <c16:uniqueId val="{0000000F-0810-43AD-B5BC-097D6A5C4C9C}"/>
            </c:ext>
          </c:extLst>
        </c:ser>
        <c:dLbls>
          <c:showLegendKey val="0"/>
          <c:showVal val="0"/>
          <c:showCatName val="0"/>
          <c:showSerName val="0"/>
          <c:showPercent val="0"/>
          <c:showBubbleSize val="0"/>
        </c:dLbls>
        <c:gapWidth val="40"/>
        <c:overlap val="100"/>
        <c:axId val="1891921183"/>
        <c:axId val="1"/>
      </c:barChart>
      <c:catAx>
        <c:axId val="189192118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91921183"/>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14494074749316"/>
          <c:w val="0.96242774566473988"/>
          <c:h val="0.693710118505013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26D-4E33-90B4-3760CB63BBC7}"/>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26D-4E33-90B4-3760CB63BBC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26D-4E33-90B4-3760CB63BBC7}"/>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73.333333333333329</c:v>
                </c:pt>
                <c:pt idx="1">
                  <c:v>63.636363636363633</c:v>
                </c:pt>
                <c:pt idx="2">
                  <c:v>76</c:v>
                </c:pt>
                <c:pt idx="3">
                  <c:v>100</c:v>
                </c:pt>
                <c:pt idx="4">
                  <c:v>76.271186440677965</c:v>
                </c:pt>
              </c:numCache>
            </c:numRef>
          </c:val>
          <c:extLst>
            <c:ext xmlns:c16="http://schemas.microsoft.com/office/drawing/2014/chart" uri="{C3380CC4-5D6E-409C-BE32-E72D297353CC}">
              <c16:uniqueId val="{00000005-226D-4E33-90B4-3760CB63BBC7}"/>
            </c:ext>
          </c:extLst>
        </c:ser>
        <c:ser>
          <c:idx val="1"/>
          <c:order val="1"/>
          <c:spPr>
            <a:solidFill>
              <a:schemeClr val="accent2"/>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6-226D-4E33-90B4-3760CB63BBC7}"/>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6.6666666666666652</c:v>
                </c:pt>
                <c:pt idx="1">
                  <c:v>18.181818181818176</c:v>
                </c:pt>
                <c:pt idx="2">
                  <c:v>24</c:v>
                </c:pt>
                <c:pt idx="3">
                  <c:v>0</c:v>
                </c:pt>
                <c:pt idx="4">
                  <c:v>5.0847457627118615</c:v>
                </c:pt>
              </c:numCache>
            </c:numRef>
          </c:val>
          <c:extLst>
            <c:ext xmlns:c16="http://schemas.microsoft.com/office/drawing/2014/chart" uri="{C3380CC4-5D6E-409C-BE32-E72D297353CC}">
              <c16:uniqueId val="{00000009-226D-4E33-90B4-3760CB63BBC7}"/>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26D-4E33-90B4-3760CB63BBC7}"/>
                </c:ext>
              </c:extLst>
            </c:dLbl>
            <c:dLbl>
              <c:idx val="4"/>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18.181818181818187</c:v>
                </c:pt>
                <c:pt idx="4">
                  <c:v>18.644067796610177</c:v>
                </c:pt>
              </c:numCache>
            </c:numRef>
          </c:val>
          <c:extLst>
            <c:ext xmlns:c16="http://schemas.microsoft.com/office/drawing/2014/chart" uri="{C3380CC4-5D6E-409C-BE32-E72D297353CC}">
              <c16:uniqueId val="{0000000D-226D-4E33-90B4-3760CB63BBC7}"/>
            </c:ext>
          </c:extLst>
        </c:ser>
        <c:dLbls>
          <c:showLegendKey val="0"/>
          <c:showVal val="0"/>
          <c:showCatName val="0"/>
          <c:showSerName val="0"/>
          <c:showPercent val="0"/>
          <c:showBubbleSize val="0"/>
        </c:dLbls>
        <c:gapWidth val="40"/>
        <c:overlap val="100"/>
        <c:axId val="255376528"/>
        <c:axId val="1"/>
      </c:barChart>
      <c:catAx>
        <c:axId val="2553765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376528"/>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9 October 2026</a:t>
            </a:fld>
            <a:endParaRPr lang="en-US"/>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9 October 2026</a:t>
            </a:fld>
            <a:endParaRPr lang="en-US"/>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9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26685-5E94-8E10-DD63-6E20F3E09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DF4CE-2169-C307-555C-9436FEB97F8D}"/>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BBF6592-DF9E-8348-DB0F-59BD27D477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57BC93-CBF3-0CFD-332F-82F66A2A4702}"/>
              </a:ext>
            </a:extLst>
          </p:cNvPr>
          <p:cNvSpPr>
            <a:spLocks noGrp="1"/>
          </p:cNvSpPr>
          <p:nvPr>
            <p:ph type="sldNum" sz="quarter" idx="5"/>
          </p:nvPr>
        </p:nvSpPr>
        <p:spPr/>
        <p:txBody>
          <a:bodyPr/>
          <a:lstStyle/>
          <a:p>
            <a:fld id="{949091A2-AA0D-A640-B690-E2E2A196220C}" type="slidenum">
              <a:rPr lang="en-US" smtClean="0"/>
              <a:t>2</a:t>
            </a:fld>
            <a:endParaRPr lang="en-US"/>
          </a:p>
        </p:txBody>
      </p:sp>
    </p:spTree>
    <p:extLst>
      <p:ext uri="{BB962C8B-B14F-4D97-AF65-F5344CB8AC3E}">
        <p14:creationId xmlns:p14="http://schemas.microsoft.com/office/powerpoint/2010/main" val="317849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77165-8132-B9FB-E34B-1C4F252D0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C6E55-347C-6FCE-9441-6EE6C6A95EF2}"/>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113C343-BC86-4E1F-D3F6-683776F0CC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E48C1E-04D9-6546-9F71-E20937DF9A74}"/>
              </a:ext>
            </a:extLst>
          </p:cNvPr>
          <p:cNvSpPr>
            <a:spLocks noGrp="1"/>
          </p:cNvSpPr>
          <p:nvPr>
            <p:ph type="sldNum" sz="quarter" idx="5"/>
          </p:nvPr>
        </p:nvSpPr>
        <p:spPr/>
        <p:txBody>
          <a:bodyPr/>
          <a:lstStyle/>
          <a:p>
            <a:fld id="{949091A2-AA0D-A640-B690-E2E2A196220C}" type="slidenum">
              <a:rPr lang="en-US" smtClean="0"/>
              <a:t>3</a:t>
            </a:fld>
            <a:endParaRPr lang="en-US"/>
          </a:p>
        </p:txBody>
      </p:sp>
    </p:spTree>
    <p:extLst>
      <p:ext uri="{BB962C8B-B14F-4D97-AF65-F5344CB8AC3E}">
        <p14:creationId xmlns:p14="http://schemas.microsoft.com/office/powerpoint/2010/main" val="547700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9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a:t>
            </a:fld>
            <a:endParaRPr lang="en-US"/>
          </a:p>
        </p:txBody>
      </p:sp>
    </p:spTree>
    <p:extLst>
      <p:ext uri="{BB962C8B-B14F-4D97-AF65-F5344CB8AC3E}">
        <p14:creationId xmlns:p14="http://schemas.microsoft.com/office/powerpoint/2010/main" val="2264681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9DCAC-BC8B-1C5D-3C32-E390F19A4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C2398-DABE-36D9-3EE7-620367788CB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6116260C-B7D2-ACBC-70D1-993B184601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BE7976-284A-BE9B-8EDF-7FB1BE41B05C}"/>
              </a:ext>
            </a:extLst>
          </p:cNvPr>
          <p:cNvSpPr>
            <a:spLocks noGrp="1"/>
          </p:cNvSpPr>
          <p:nvPr>
            <p:ph type="sldNum" sz="quarter" idx="5"/>
          </p:nvPr>
        </p:nvSpPr>
        <p:spPr/>
        <p:txBody>
          <a:bodyPr/>
          <a:lstStyle/>
          <a:p>
            <a:fld id="{949091A2-AA0D-A640-B690-E2E2A196220C}" type="slidenum">
              <a:rPr lang="en-US" smtClean="0"/>
              <a:t>5</a:t>
            </a:fld>
            <a:endParaRPr lang="en-US"/>
          </a:p>
        </p:txBody>
      </p:sp>
    </p:spTree>
    <p:extLst>
      <p:ext uri="{BB962C8B-B14F-4D97-AF65-F5344CB8AC3E}">
        <p14:creationId xmlns:p14="http://schemas.microsoft.com/office/powerpoint/2010/main" val="3368408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ABBB-2AA5-A291-82B1-9524D9E23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0E7C2-4FA0-E0AF-A4A5-FFACBCA58F7C}"/>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845D59ED-4525-4E72-C103-BE2C96DA7A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D17BCE-8CE0-8DA6-4379-CF3ED35E8A4B}"/>
              </a:ext>
            </a:extLst>
          </p:cNvPr>
          <p:cNvSpPr>
            <a:spLocks noGrp="1"/>
          </p:cNvSpPr>
          <p:nvPr>
            <p:ph type="sldNum" sz="quarter" idx="5"/>
          </p:nvPr>
        </p:nvSpPr>
        <p:spPr/>
        <p:txBody>
          <a:bodyPr/>
          <a:lstStyle/>
          <a:p>
            <a:fld id="{3694BC6D-B4C2-499C-B968-7B53BF050EFF}" type="slidenum">
              <a:rPr lang="en-US" smtClean="0"/>
              <a:t>6</a:t>
            </a:fld>
            <a:endParaRPr lang="en-US"/>
          </a:p>
        </p:txBody>
      </p:sp>
    </p:spTree>
    <p:extLst>
      <p:ext uri="{BB962C8B-B14F-4D97-AF65-F5344CB8AC3E}">
        <p14:creationId xmlns:p14="http://schemas.microsoft.com/office/powerpoint/2010/main" val="2772528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23362-F757-C6B9-EC27-31FA274C3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A10AF-0EDF-7C3F-1EC1-B6D8B3B4F746}"/>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9BD1D0FE-DF76-1871-BB7E-6FBF9FC6FD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7BD0EE-A602-F7B7-F55C-A6E6B55D74C2}"/>
              </a:ext>
            </a:extLst>
          </p:cNvPr>
          <p:cNvSpPr>
            <a:spLocks noGrp="1"/>
          </p:cNvSpPr>
          <p:nvPr>
            <p:ph type="sldNum" sz="quarter" idx="5"/>
          </p:nvPr>
        </p:nvSpPr>
        <p:spPr/>
        <p:txBody>
          <a:bodyPr/>
          <a:lstStyle/>
          <a:p>
            <a:fld id="{3694BC6D-B4C2-499C-B968-7B53BF050EFF}" type="slidenum">
              <a:rPr lang="en-US" smtClean="0"/>
              <a:t>7</a:t>
            </a:fld>
            <a:endParaRPr lang="en-US"/>
          </a:p>
        </p:txBody>
      </p:sp>
    </p:spTree>
    <p:extLst>
      <p:ext uri="{BB962C8B-B14F-4D97-AF65-F5344CB8AC3E}">
        <p14:creationId xmlns:p14="http://schemas.microsoft.com/office/powerpoint/2010/main" val="340094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C855B-FC85-C4F3-9BBC-91FA5087E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60AB4-93B2-A4BB-19E0-B3A72A20F35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8D946C74-5459-8135-B6C3-FCE57CE1BF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04E085-7D4A-4D5D-4C15-4E48ECB5B55E}"/>
              </a:ext>
            </a:extLst>
          </p:cNvPr>
          <p:cNvSpPr>
            <a:spLocks noGrp="1"/>
          </p:cNvSpPr>
          <p:nvPr>
            <p:ph type="sldNum" sz="quarter" idx="5"/>
          </p:nvPr>
        </p:nvSpPr>
        <p:spPr/>
        <p:txBody>
          <a:bodyPr/>
          <a:lstStyle/>
          <a:p>
            <a:fld id="{949091A2-AA0D-A640-B690-E2E2A196220C}" type="slidenum">
              <a:rPr lang="en-US" smtClean="0"/>
              <a:t>11</a:t>
            </a:fld>
            <a:endParaRPr lang="en-US"/>
          </a:p>
        </p:txBody>
      </p:sp>
    </p:spTree>
    <p:extLst>
      <p:ext uri="{BB962C8B-B14F-4D97-AF65-F5344CB8AC3E}">
        <p14:creationId xmlns:p14="http://schemas.microsoft.com/office/powerpoint/2010/main" val="707739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9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13</a:t>
            </a:fld>
            <a:endParaRPr lang="en-US"/>
          </a:p>
        </p:txBody>
      </p:sp>
    </p:spTree>
    <p:extLst>
      <p:ext uri="{BB962C8B-B14F-4D97-AF65-F5344CB8AC3E}">
        <p14:creationId xmlns:p14="http://schemas.microsoft.com/office/powerpoint/2010/main" val="154772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BB019-6255-E33D-2E1B-ABD01BF32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0EC2B-EEF5-7900-8DB6-CFF8AFACDB66}"/>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C478EC1F-E959-6D07-0965-090AE7BF90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2CAA5E-DCFE-EC97-12A8-15382BD7F193}"/>
              </a:ext>
            </a:extLst>
          </p:cNvPr>
          <p:cNvSpPr>
            <a:spLocks noGrp="1"/>
          </p:cNvSpPr>
          <p:nvPr>
            <p:ph type="sldNum" sz="quarter" idx="5"/>
          </p:nvPr>
        </p:nvSpPr>
        <p:spPr/>
        <p:txBody>
          <a:bodyPr/>
          <a:lstStyle/>
          <a:p>
            <a:fld id="{949091A2-AA0D-A640-B690-E2E2A196220C}" type="slidenum">
              <a:rPr lang="en-US" smtClean="0"/>
              <a:t>17</a:t>
            </a:fld>
            <a:endParaRPr lang="en-US"/>
          </a:p>
        </p:txBody>
      </p:sp>
    </p:spTree>
    <p:extLst>
      <p:ext uri="{BB962C8B-B14F-4D97-AF65-F5344CB8AC3E}">
        <p14:creationId xmlns:p14="http://schemas.microsoft.com/office/powerpoint/2010/main" val="780452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5DC72-651F-D0D8-7ECC-19E4B0BFC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D6001-706C-3416-F0BE-C04D82BA77C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F5857910-978F-F33B-C378-5D6F24596551}"/>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3A447944-95D8-698F-97C1-28772BFC2678}"/>
              </a:ext>
            </a:extLst>
          </p:cNvPr>
          <p:cNvSpPr>
            <a:spLocks noGrp="1"/>
          </p:cNvSpPr>
          <p:nvPr>
            <p:ph type="dt" idx="1"/>
          </p:nvPr>
        </p:nvSpPr>
        <p:spPr/>
        <p:txBody>
          <a:bodyPr/>
          <a:lstStyle/>
          <a:p>
            <a:fld id="{1DF34805-1F01-4BDA-A8CA-FCEA2B4BC8D0}" type="datetime3">
              <a:rPr lang="en-US" smtClean="0"/>
              <a:pPr/>
              <a:t>9 October 2026</a:t>
            </a:fld>
            <a:endParaRPr lang="en-US"/>
          </a:p>
        </p:txBody>
      </p:sp>
      <p:sp>
        <p:nvSpPr>
          <p:cNvPr id="5" name="Slide Number Placeholder 4">
            <a:extLst>
              <a:ext uri="{FF2B5EF4-FFF2-40B4-BE49-F238E27FC236}">
                <a16:creationId xmlns:a16="http://schemas.microsoft.com/office/drawing/2014/main" id="{F879AE4E-0A11-C4FD-B9C3-588C179389CF}"/>
              </a:ext>
            </a:extLst>
          </p:cNvPr>
          <p:cNvSpPr>
            <a:spLocks noGrp="1"/>
          </p:cNvSpPr>
          <p:nvPr>
            <p:ph type="sldNum" sz="quarter" idx="5"/>
          </p:nvPr>
        </p:nvSpPr>
        <p:spPr/>
        <p:txBody>
          <a:bodyPr/>
          <a:lstStyle/>
          <a:p>
            <a:fld id="{CF5EBCF4-26FC-4F76-8DA1-52FDDC328D44}" type="slidenum">
              <a:rPr lang="en-US" smtClean="0"/>
              <a:pPr/>
              <a:t>21</a:t>
            </a:fld>
            <a:endParaRPr lang="en-US"/>
          </a:p>
        </p:txBody>
      </p:sp>
    </p:spTree>
    <p:extLst>
      <p:ext uri="{BB962C8B-B14F-4D97-AF65-F5344CB8AC3E}">
        <p14:creationId xmlns:p14="http://schemas.microsoft.com/office/powerpoint/2010/main" val="127954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6EA7-8AFE-AAEE-6380-70444DBE3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100AE-F22F-BD63-9380-678226E5121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176BA682-1CA3-97BF-1796-563605BEE7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9972E6-77EB-2CDE-2F16-F46F91811C1E}"/>
              </a:ext>
            </a:extLst>
          </p:cNvPr>
          <p:cNvSpPr>
            <a:spLocks noGrp="1"/>
          </p:cNvSpPr>
          <p:nvPr>
            <p:ph type="sldNum" sz="quarter" idx="5"/>
          </p:nvPr>
        </p:nvSpPr>
        <p:spPr/>
        <p:txBody>
          <a:bodyPr/>
          <a:lstStyle/>
          <a:p>
            <a:fld id="{949091A2-AA0D-A640-B690-E2E2A196220C}" type="slidenum">
              <a:rPr lang="en-US" smtClean="0"/>
              <a:t>22</a:t>
            </a:fld>
            <a:endParaRPr lang="en-US"/>
          </a:p>
        </p:txBody>
      </p:sp>
    </p:spTree>
    <p:extLst>
      <p:ext uri="{BB962C8B-B14F-4D97-AF65-F5344CB8AC3E}">
        <p14:creationId xmlns:p14="http://schemas.microsoft.com/office/powerpoint/2010/main" val="110404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9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28</a:t>
            </a:fld>
            <a:endParaRPr lang="en-US"/>
          </a:p>
        </p:txBody>
      </p:sp>
    </p:spTree>
    <p:extLst>
      <p:ext uri="{BB962C8B-B14F-4D97-AF65-F5344CB8AC3E}">
        <p14:creationId xmlns:p14="http://schemas.microsoft.com/office/powerpoint/2010/main" val="3841048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8895E-877D-C2C3-9E7C-6D51EC909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FF9-4083-4D05-81CC-BC9D02D25050}"/>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F4AFF0F7-29D9-8695-D52D-73CF2E149B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167509-6547-CF07-9DBB-E9CC7AD7E9FB}"/>
              </a:ext>
            </a:extLst>
          </p:cNvPr>
          <p:cNvSpPr>
            <a:spLocks noGrp="1"/>
          </p:cNvSpPr>
          <p:nvPr>
            <p:ph type="sldNum" sz="quarter" idx="5"/>
          </p:nvPr>
        </p:nvSpPr>
        <p:spPr/>
        <p:txBody>
          <a:bodyPr/>
          <a:lstStyle/>
          <a:p>
            <a:fld id="{949091A2-AA0D-A640-B690-E2E2A196220C}" type="slidenum">
              <a:rPr lang="en-US" smtClean="0"/>
              <a:t>29</a:t>
            </a:fld>
            <a:endParaRPr lang="en-US"/>
          </a:p>
        </p:txBody>
      </p:sp>
    </p:spTree>
    <p:extLst>
      <p:ext uri="{BB962C8B-B14F-4D97-AF65-F5344CB8AC3E}">
        <p14:creationId xmlns:p14="http://schemas.microsoft.com/office/powerpoint/2010/main" val="54888070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svg"/><Relationship Id="rId4" Type="http://schemas.openxmlformats.org/officeDocument/2006/relationships/tags" Target="../tags/tag25.xml"/><Relationship Id="rId9"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9.xml"/><Relationship Id="rId7"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1.xml"/><Relationship Id="rId7" Type="http://schemas.openxmlformats.org/officeDocument/2006/relationships/oleObject" Target="../embeddings/oleObject5.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1.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6.xml"/><Relationship Id="rId7" Type="http://schemas.openxmlformats.org/officeDocument/2006/relationships/oleObject" Target="../embeddings/oleObject6.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1.xml"/><Relationship Id="rId7" Type="http://schemas.openxmlformats.org/officeDocument/2006/relationships/oleObject" Target="../embeddings/oleObject7.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svg"/><Relationship Id="rId5" Type="http://schemas.openxmlformats.org/officeDocument/2006/relationships/tags" Target="../tags/tag64.xml"/><Relationship Id="rId10" Type="http://schemas.openxmlformats.org/officeDocument/2006/relationships/image" Target="../media/image1.emf"/><Relationship Id="rId4" Type="http://schemas.openxmlformats.org/officeDocument/2006/relationships/tags" Target="../tags/tag63.xml"/><Relationship Id="rId9"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2.svg"/><Relationship Id="rId5" Type="http://schemas.openxmlformats.org/officeDocument/2006/relationships/tags" Target="../tags/tag71.xml"/><Relationship Id="rId10" Type="http://schemas.openxmlformats.org/officeDocument/2006/relationships/image" Target="../media/image1.emf"/><Relationship Id="rId4" Type="http://schemas.openxmlformats.org/officeDocument/2006/relationships/tags" Target="../tags/tag70.xml"/><Relationship Id="rId9"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2.svg"/><Relationship Id="rId5" Type="http://schemas.openxmlformats.org/officeDocument/2006/relationships/tags" Target="../tags/tag78.xml"/><Relationship Id="rId10" Type="http://schemas.openxmlformats.org/officeDocument/2006/relationships/image" Target="../media/image1.emf"/><Relationship Id="rId4" Type="http://schemas.openxmlformats.org/officeDocument/2006/relationships/tags" Target="../tags/tag77.xml"/><Relationship Id="rId9"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svg"/><Relationship Id="rId5" Type="http://schemas.openxmlformats.org/officeDocument/2006/relationships/tags" Target="../tags/tag85.xml"/><Relationship Id="rId10" Type="http://schemas.openxmlformats.org/officeDocument/2006/relationships/image" Target="../media/image6.emf"/><Relationship Id="rId4" Type="http://schemas.openxmlformats.org/officeDocument/2006/relationships/tags" Target="../tags/tag84.xml"/><Relationship Id="rId9"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2.svg"/><Relationship Id="rId5" Type="http://schemas.openxmlformats.org/officeDocument/2006/relationships/tags" Target="../tags/tag92.xml"/><Relationship Id="rId10" Type="http://schemas.openxmlformats.org/officeDocument/2006/relationships/image" Target="../media/image1.emf"/><Relationship Id="rId4" Type="http://schemas.openxmlformats.org/officeDocument/2006/relationships/tags" Target="../tags/tag91.xml"/><Relationship Id="rId9"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97.xml"/><Relationship Id="rId7" Type="http://schemas.openxmlformats.org/officeDocument/2006/relationships/oleObject" Target="../embeddings/oleObject14.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Master" Target="../slideMasters/slideMaster1.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sv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05.xml"/><Relationship Id="rId7" Type="http://schemas.openxmlformats.org/officeDocument/2006/relationships/image" Target="../media/image4.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28.xml"/><Relationship Id="rId7" Type="http://schemas.openxmlformats.org/officeDocument/2006/relationships/image" Target="../media/image3.emf"/><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oleObject" Target="../embeddings/oleObject18.bin"/><Relationship Id="rId5" Type="http://schemas.openxmlformats.org/officeDocument/2006/relationships/slideMaster" Target="../slideMasters/slideMaster2.xml"/><Relationship Id="rId4" Type="http://schemas.openxmlformats.org/officeDocument/2006/relationships/tags" Target="../tags/tag129.xml"/><Relationship Id="rId9"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tags" Target="../tags/tag132.xml"/><Relationship Id="rId7" Type="http://schemas.openxmlformats.org/officeDocument/2006/relationships/slideMaster" Target="../slideMasters/slideMaster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9"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138.xml"/><Relationship Id="rId7" Type="http://schemas.openxmlformats.org/officeDocument/2006/relationships/slideMaster" Target="../slideMasters/slideMaster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9"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4.xml"/><Relationship Id="rId7" Type="http://schemas.openxmlformats.org/officeDocument/2006/relationships/oleObject" Target="../embeddings/oleObject21.bin"/><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slideMaster" Target="../slideMasters/slideMaster2.xml"/><Relationship Id="rId5" Type="http://schemas.openxmlformats.org/officeDocument/2006/relationships/tags" Target="../tags/tag146.xml"/><Relationship Id="rId4" Type="http://schemas.openxmlformats.org/officeDocument/2006/relationships/tags" Target="../tags/tag145.xml"/><Relationship Id="rId9" Type="http://schemas.openxmlformats.org/officeDocument/2006/relationships/image" Target="../media/image7.svg"/></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9.xml"/><Relationship Id="rId7" Type="http://schemas.openxmlformats.org/officeDocument/2006/relationships/oleObject" Target="../embeddings/oleObject22.bin"/><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slideMaster" Target="../slideMasters/slideMaster2.xml"/><Relationship Id="rId5" Type="http://schemas.openxmlformats.org/officeDocument/2006/relationships/tags" Target="../tags/tag151.xml"/><Relationship Id="rId4" Type="http://schemas.openxmlformats.org/officeDocument/2006/relationships/tags" Target="../tags/tag150.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4.xml"/><Relationship Id="rId7" Type="http://schemas.openxmlformats.org/officeDocument/2006/relationships/oleObject" Target="../embeddings/oleObject23.bin"/><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Master" Target="../slideMasters/slideMaster2.xml"/><Relationship Id="rId5" Type="http://schemas.openxmlformats.org/officeDocument/2006/relationships/tags" Target="../tags/tag156.xml"/><Relationship Id="rId4" Type="http://schemas.openxmlformats.org/officeDocument/2006/relationships/tags" Target="../tags/tag155.xml"/></Relationships>
</file>

<file path=ppt/slideLayouts/_rels/slideLayout24.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59.xml"/><Relationship Id="rId7" Type="http://schemas.openxmlformats.org/officeDocument/2006/relationships/slideMaster" Target="../slideMasters/slideMaster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9"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5.xml"/><Relationship Id="rId7" Type="http://schemas.openxmlformats.org/officeDocument/2006/relationships/tags" Target="../tags/tag16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image" Target="../media/image2.svg"/><Relationship Id="rId5" Type="http://schemas.openxmlformats.org/officeDocument/2006/relationships/tags" Target="../tags/tag167.xml"/><Relationship Id="rId10" Type="http://schemas.openxmlformats.org/officeDocument/2006/relationships/image" Target="../media/image1.emf"/><Relationship Id="rId4" Type="http://schemas.openxmlformats.org/officeDocument/2006/relationships/tags" Target="../tags/tag166.xml"/><Relationship Id="rId9" Type="http://schemas.openxmlformats.org/officeDocument/2006/relationships/oleObject" Target="../embeddings/oleObject25.bin"/></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image" Target="../media/image2.svg"/><Relationship Id="rId5" Type="http://schemas.openxmlformats.org/officeDocument/2006/relationships/tags" Target="../tags/tag174.xml"/><Relationship Id="rId10" Type="http://schemas.openxmlformats.org/officeDocument/2006/relationships/image" Target="../media/image1.emf"/><Relationship Id="rId4" Type="http://schemas.openxmlformats.org/officeDocument/2006/relationships/tags" Target="../tags/tag173.xml"/><Relationship Id="rId9" Type="http://schemas.openxmlformats.org/officeDocument/2006/relationships/oleObject" Target="../embeddings/oleObject26.bin"/></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2.svg"/><Relationship Id="rId5" Type="http://schemas.openxmlformats.org/officeDocument/2006/relationships/tags" Target="../tags/tag181.xml"/><Relationship Id="rId10" Type="http://schemas.openxmlformats.org/officeDocument/2006/relationships/image" Target="../media/image3.emf"/><Relationship Id="rId4" Type="http://schemas.openxmlformats.org/officeDocument/2006/relationships/tags" Target="../tags/tag180.xml"/><Relationship Id="rId9" Type="http://schemas.openxmlformats.org/officeDocument/2006/relationships/oleObject" Target="../embeddings/oleObject27.bin"/></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6.xml"/><Relationship Id="rId7" Type="http://schemas.openxmlformats.org/officeDocument/2006/relationships/tags" Target="../tags/tag19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2.svg"/><Relationship Id="rId5" Type="http://schemas.openxmlformats.org/officeDocument/2006/relationships/tags" Target="../tags/tag188.xml"/><Relationship Id="rId10" Type="http://schemas.openxmlformats.org/officeDocument/2006/relationships/image" Target="../media/image1.emf"/><Relationship Id="rId4" Type="http://schemas.openxmlformats.org/officeDocument/2006/relationships/tags" Target="../tags/tag187.xml"/><Relationship Id="rId9" Type="http://schemas.openxmlformats.org/officeDocument/2006/relationships/oleObject" Target="../embeddings/oleObject28.bin"/></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3.xml"/><Relationship Id="rId7" Type="http://schemas.openxmlformats.org/officeDocument/2006/relationships/tags" Target="../tags/tag197.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image" Target="../media/image2.svg"/><Relationship Id="rId5" Type="http://schemas.openxmlformats.org/officeDocument/2006/relationships/tags" Target="../tags/tag195.xml"/><Relationship Id="rId10" Type="http://schemas.openxmlformats.org/officeDocument/2006/relationships/image" Target="../media/image3.emf"/><Relationship Id="rId4" Type="http://schemas.openxmlformats.org/officeDocument/2006/relationships/tags" Target="../tags/tag194.xml"/><Relationship Id="rId9" Type="http://schemas.openxmlformats.org/officeDocument/2006/relationships/oleObject" Target="../embeddings/oleObject29.bin"/></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7.svg"/><Relationship Id="rId5" Type="http://schemas.openxmlformats.org/officeDocument/2006/relationships/tags" Target="../tags/tag202.xml"/><Relationship Id="rId10" Type="http://schemas.openxmlformats.org/officeDocument/2006/relationships/image" Target="../media/image3.emf"/><Relationship Id="rId4" Type="http://schemas.openxmlformats.org/officeDocument/2006/relationships/tags" Target="../tags/tag201.xml"/><Relationship Id="rId9" Type="http://schemas.openxmlformats.org/officeDocument/2006/relationships/oleObject" Target="../embeddings/oleObject30.bin"/></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7.svg"/><Relationship Id="rId5" Type="http://schemas.openxmlformats.org/officeDocument/2006/relationships/tags" Target="../tags/tag209.xml"/><Relationship Id="rId10" Type="http://schemas.openxmlformats.org/officeDocument/2006/relationships/image" Target="../media/image1.emf"/><Relationship Id="rId4" Type="http://schemas.openxmlformats.org/officeDocument/2006/relationships/tags" Target="../tags/tag208.xml"/><Relationship Id="rId9" Type="http://schemas.openxmlformats.org/officeDocument/2006/relationships/oleObject" Target="../embeddings/oleObject31.bin"/></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7.svg"/><Relationship Id="rId5" Type="http://schemas.openxmlformats.org/officeDocument/2006/relationships/tags" Target="../tags/tag216.xml"/><Relationship Id="rId10" Type="http://schemas.openxmlformats.org/officeDocument/2006/relationships/image" Target="../media/image3.emf"/><Relationship Id="rId4" Type="http://schemas.openxmlformats.org/officeDocument/2006/relationships/tags" Target="../tags/tag215.xml"/><Relationship Id="rId9" Type="http://schemas.openxmlformats.org/officeDocument/2006/relationships/oleObject" Target="../embeddings/oleObject32.bin"/></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1.xml"/><Relationship Id="rId7" Type="http://schemas.openxmlformats.org/officeDocument/2006/relationships/oleObject" Target="../embeddings/oleObject33.bin"/><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Master" Target="../slideMasters/slideMaster2.xml"/><Relationship Id="rId5" Type="http://schemas.openxmlformats.org/officeDocument/2006/relationships/tags" Target="../tags/tag223.xml"/><Relationship Id="rId4" Type="http://schemas.openxmlformats.org/officeDocument/2006/relationships/tags" Target="../tags/tag222.xml"/><Relationship Id="rId9" Type="http://schemas.openxmlformats.org/officeDocument/2006/relationships/image" Target="../media/image7.svg"/></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226.xml"/><Relationship Id="rId7" Type="http://schemas.openxmlformats.org/officeDocument/2006/relationships/image" Target="../media/image7.svg"/><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image" Target="../media/image3.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229.xml"/><Relationship Id="rId7" Type="http://schemas.openxmlformats.org/officeDocument/2006/relationships/image" Target="../media/image4.svg"/><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image" Target="../media/image3.emf"/><Relationship Id="rId5" Type="http://schemas.openxmlformats.org/officeDocument/2006/relationships/oleObject" Target="../embeddings/oleObject35.bin"/><Relationship Id="rId4"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32.xml"/><Relationship Id="rId7" Type="http://schemas.openxmlformats.org/officeDocument/2006/relationships/slideMaster" Target="../slideMasters/slideMaster2.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4" name="Group 3" descr="Confidential document label">
            <a:extLst>
              <a:ext uri="{FF2B5EF4-FFF2-40B4-BE49-F238E27FC236}">
                <a16:creationId xmlns:a16="http://schemas.microsoft.com/office/drawing/2014/main" id="{2D709C47-53A7-BD25-8A1A-41A1F6E5E6D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D2927778-7408-91A6-577B-FED9A466DBC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5D48FC-6A68-CB45-F3C1-B712BE6E3B7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2" name="Group 1" descr="Confidential document label">
            <a:extLst>
              <a:ext uri="{FF2B5EF4-FFF2-40B4-BE49-F238E27FC236}">
                <a16:creationId xmlns:a16="http://schemas.microsoft.com/office/drawing/2014/main" id="{D6C8AEE7-6B7F-A151-A3A7-942A229AC939}"/>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00F4469A-47A5-D8E4-9FA1-6344C49176F9}"/>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35EBD0D-850A-57C7-B20D-DB11FA4AEDA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4" name="Group 3" descr="Confidential document label">
            <a:extLst>
              <a:ext uri="{FF2B5EF4-FFF2-40B4-BE49-F238E27FC236}">
                <a16:creationId xmlns:a16="http://schemas.microsoft.com/office/drawing/2014/main" id="{AC528399-DF16-9592-8579-A58132C5E259}"/>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DC3C4A87-54E6-7913-BC01-F7A5F3483A47}"/>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74626C-0851-4430-A5E0-5BCE0FAF943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6" name="Group 5" descr="Confidential document label">
            <a:extLst>
              <a:ext uri="{FF2B5EF4-FFF2-40B4-BE49-F238E27FC236}">
                <a16:creationId xmlns:a16="http://schemas.microsoft.com/office/drawing/2014/main" id="{1694E07D-0F98-1174-3F5D-4649CF5CB3D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0096340D-5B22-B163-42B6-2BA98ADE24E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E2C15F9-F163-3683-C616-E1004525DBE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5" name="Group 4" descr="Confidential document label">
            <a:extLst>
              <a:ext uri="{FF2B5EF4-FFF2-40B4-BE49-F238E27FC236}">
                <a16:creationId xmlns:a16="http://schemas.microsoft.com/office/drawing/2014/main" id="{DBB82EDA-328A-FFFC-1C1E-060FF343AE9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BEF8240D-80DA-71AF-AD0C-09458362F7CA}"/>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AEDDE0F-B351-A3EC-6B0B-57A303CBDB9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49706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5" name="Group 4" descr="Confidential document label">
            <a:extLst>
              <a:ext uri="{FF2B5EF4-FFF2-40B4-BE49-F238E27FC236}">
                <a16:creationId xmlns:a16="http://schemas.microsoft.com/office/drawing/2014/main" id="{45AB44F8-FA46-79D6-9EAA-D4BEEF742A4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D4115FF6-7751-28F7-C671-78155FC6E3D9}"/>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0CE9E69-1410-72A4-DDE8-0F962C81ED2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41169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A78E051B-CBEC-80A6-0443-41894A7E730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39C8EC9-2E99-98AD-7A15-BE5DAE82ED7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E27484-5D79-87F8-69FE-C857DFEDEFF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8094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813A253-90D9-0099-0960-1FD0897E0C5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79F46AEF-73CA-EA04-8A56-3DE9D2621E0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CC360FD-15BD-2AD0-DA60-3CF40BE2FFD6}"/>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5750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25AF6322-766C-7A07-092C-2DCB5F2E11E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C22CD1F7-6BC5-C7D0-8EFD-7DC2DB8A0B2D}"/>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E1FA1F3-18C0-BDFA-DDBA-71C5FBF29D93}"/>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540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744F7387-7DD5-F81B-A4A1-8D140F31C473}"/>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1BD28716-5C6C-4EEA-2288-4B09E59336A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381B8B-0F0B-ECD2-13E4-2AD01BA59864}"/>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05518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C73ACF8F-AD7F-9BCB-B9D2-9C3A1CE0A55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3F6BA5BB-D0FC-76D9-2773-E15D81DD822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13EC5CA-51F1-5239-8D34-038CB5D54E1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510368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DABB056E-3D9B-2CD8-B774-CED40038A67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EEF1F1C1-1E91-5791-9666-A05B91562CE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896FBBE-C16C-FA13-8872-03504C9A5CD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54082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9B307E93-7A65-CCDD-E729-1748E39E3B6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C257F19-3712-035D-A728-EA9ACCCA1A18}"/>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84B4A0A-66C4-A9ED-DCCC-93591AC2D8EA}"/>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86300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grpSp>
        <p:nvGrpSpPr>
          <p:cNvPr id="4" name="Group 3" descr="Confidential document label">
            <a:extLst>
              <a:ext uri="{FF2B5EF4-FFF2-40B4-BE49-F238E27FC236}">
                <a16:creationId xmlns:a16="http://schemas.microsoft.com/office/drawing/2014/main" id="{9464C600-9E47-2FA1-2FEF-33CE2F40F3A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E06B00BA-0DCC-C887-A819-DEFA1FDAF7A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FBBEB7D-D12B-2DEA-ECDC-4BFFD671716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46647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9,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2" name="Group 1" descr="Confidential document label">
            <a:extLst>
              <a:ext uri="{FF2B5EF4-FFF2-40B4-BE49-F238E27FC236}">
                <a16:creationId xmlns:a16="http://schemas.microsoft.com/office/drawing/2014/main" id="{BB683D33-ECC2-1588-4F8F-F295C183F11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C15D3E73-62DE-1B31-DE84-8E2B91374AF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31F0003-7DBE-9181-1DEB-4AA5ED152AB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23312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9,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8" name="Text Placeholder 9">
            <a:extLst>
              <a:ext uri="{FF2B5EF4-FFF2-40B4-BE49-F238E27FC236}">
                <a16:creationId xmlns:a16="http://schemas.microsoft.com/office/drawing/2014/main" id="{3AFEC2B0-08A8-2F3F-FDA8-94A7AD6C399F}"/>
              </a:ext>
            </a:extLst>
          </p:cNvPr>
          <p:cNvSpPr>
            <a:spLocks noGrp="1"/>
          </p:cNvSpPr>
          <p:nvPr>
            <p:ph type="body" sz="quarter" idx="16"/>
          </p:nvPr>
        </p:nvSpPr>
        <p:spPr>
          <a:xfrm>
            <a:off x="1257300" y="1616075"/>
            <a:ext cx="104013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descr="Confidential document label">
            <a:extLst>
              <a:ext uri="{FF2B5EF4-FFF2-40B4-BE49-F238E27FC236}">
                <a16:creationId xmlns:a16="http://schemas.microsoft.com/office/drawing/2014/main" id="{D779ECF8-7247-F03E-39D5-14AA58662D8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B887BBF4-3398-1010-40FB-EEA01A5847AD}"/>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BE2722-5056-2FB7-2151-C3E1141928F9}"/>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485460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638477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5C4A621-19FC-A8C3-F7DA-AB0F32B21DD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77F45-55F4-5E6D-024F-60E25174AD75}"/>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BABDE992-14D0-DC06-5632-921A617C927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D6A667C4-71EB-319E-965A-63C4FF6BE0E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7" name="Graphic 6">
            <a:extLst>
              <a:ext uri="{FF2B5EF4-FFF2-40B4-BE49-F238E27FC236}">
                <a16:creationId xmlns:a16="http://schemas.microsoft.com/office/drawing/2014/main" id="{27196CFC-3E86-B8BD-E093-4F28B9158F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l="59827" t="14818" r="10238" b="43257"/>
          <a:stretch>
            <a:fillRect/>
          </a:stretch>
        </p:blipFill>
        <p:spPr bwMode="ltGray">
          <a:xfrm>
            <a:off x="-1" y="-1"/>
            <a:ext cx="12192001" cy="5732047"/>
          </a:xfrm>
          <a:prstGeom prst="rect">
            <a:avLst/>
          </a:prstGeom>
        </p:spPr>
      </p:pic>
      <p:sp>
        <p:nvSpPr>
          <p:cNvPr id="12" name="Documenttype">
            <a:extLst>
              <a:ext uri="{FF2B5EF4-FFF2-40B4-BE49-F238E27FC236}">
                <a16:creationId xmlns:a16="http://schemas.microsoft.com/office/drawing/2014/main" id="{94BE84BF-5065-97D3-2F09-7AF24169EAA9}"/>
              </a:ext>
            </a:extLst>
          </p:cNvPr>
          <p:cNvSpPr>
            <a:spLocks noGrp="1"/>
          </p:cNvSpPr>
          <p:nvPr>
            <p:ph type="body" sz="quarter" idx="13" hasCustomPrompt="1"/>
            <p:custDataLst>
              <p:tags r:id="rId2"/>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3" name="Subtitle">
            <a:extLst>
              <a:ext uri="{FF2B5EF4-FFF2-40B4-BE49-F238E27FC236}">
                <a16:creationId xmlns:a16="http://schemas.microsoft.com/office/drawing/2014/main" id="{7667E67B-A98E-04B2-0FC3-D6C7F8F66A0F}"/>
              </a:ext>
            </a:extLst>
          </p:cNvPr>
          <p:cNvSpPr>
            <a:spLocks noGrp="1"/>
          </p:cNvSpPr>
          <p:nvPr>
            <p:ph type="subTitle" idx="1"/>
            <p:custDataLst>
              <p:tags r:id="rId3"/>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14" name="Title">
            <a:extLst>
              <a:ext uri="{FF2B5EF4-FFF2-40B4-BE49-F238E27FC236}">
                <a16:creationId xmlns:a16="http://schemas.microsoft.com/office/drawing/2014/main" id="{381A0205-FDD7-9F2F-342F-8452E94CCBB5}"/>
              </a:ext>
            </a:extLst>
          </p:cNvPr>
          <p:cNvSpPr>
            <a:spLocks noGrp="1"/>
          </p:cNvSpPr>
          <p:nvPr>
            <p:ph type="title" hasCustomPrompt="1"/>
            <p:custDataLst>
              <p:tags r:id="rId4"/>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grpSp>
        <p:nvGrpSpPr>
          <p:cNvPr id="11" name="Group 10" descr="Confidential document label">
            <a:extLst>
              <a:ext uri="{FF2B5EF4-FFF2-40B4-BE49-F238E27FC236}">
                <a16:creationId xmlns:a16="http://schemas.microsoft.com/office/drawing/2014/main" id="{1F30E246-784A-E9DD-E8E4-957E4475AF73}"/>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C7CB4F88-719F-E769-3C1A-C4D0BDA6287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CC47A96-9CEA-29C2-091F-A20DBE5453B8}"/>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268859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549357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854515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98051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1257300" y="419100"/>
            <a:ext cx="10401300" cy="738664"/>
          </a:xfrm>
        </p:spPr>
        <p:txBody>
          <a:bodyPr vert="horz">
            <a:spAutoFit/>
          </a:bodyPr>
          <a:lstStyle>
            <a:lvl1pPr rtl="0">
              <a:defRPr/>
            </a:lvl1pPr>
          </a:lstStyle>
          <a:p>
            <a:r>
              <a:rPr lang="en-US"/>
              <a:t>Click to edit </a:t>
            </a:r>
            <a:br>
              <a:rPr lang="en-US"/>
            </a:br>
            <a:r>
              <a:rPr lang="en-US"/>
              <a:t>Master 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745F793F-BCB2-BF9E-75A9-6648AB09708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204698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789240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Placeholder 5">
            <a:extLst>
              <a:ext uri="{FF2B5EF4-FFF2-40B4-BE49-F238E27FC236}">
                <a16:creationId xmlns:a16="http://schemas.microsoft.com/office/drawing/2014/main" id="{9426D1E7-87F3-7F62-A3B9-97E229ECEB4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
        <p:nvSpPr>
          <p:cNvPr id="7" name="Rectangle 6">
            <a:extLst>
              <a:ext uri="{FF2B5EF4-FFF2-40B4-BE49-F238E27FC236}">
                <a16:creationId xmlns:a16="http://schemas.microsoft.com/office/drawing/2014/main" id="{69C812B9-B2F9-43D8-66F1-9EA1327780FC}"/>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chemeClr val="accent2">
              <a:lumMod val="5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2. Slide Title">
            <a:extLst>
              <a:ext uri="{FF2B5EF4-FFF2-40B4-BE49-F238E27FC236}">
                <a16:creationId xmlns:a16="http://schemas.microsoft.com/office/drawing/2014/main" id="{B4B1C98D-0A6F-589E-E4F9-D134A9D75BDF}"/>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11" name="1. On-page tracker">
            <a:extLst>
              <a:ext uri="{FF2B5EF4-FFF2-40B4-BE49-F238E27FC236}">
                <a16:creationId xmlns:a16="http://schemas.microsoft.com/office/drawing/2014/main" id="{65587E3C-79CD-BE79-0944-9EFEB3E09EC8}"/>
              </a:ext>
            </a:extLst>
          </p:cNvPr>
          <p:cNvSpPr>
            <a:spLocks noGrp="1"/>
          </p:cNvSpPr>
          <p:nvPr>
            <p:ph type="body" sz="quarter" idx="10" hasCustomPrompt="1"/>
            <p:custDataLst>
              <p:tags r:id="rId4"/>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pic>
        <p:nvPicPr>
          <p:cNvPr id="12" name="Graphic 11" descr="ERCOT logo">
            <a:extLst>
              <a:ext uri="{FF2B5EF4-FFF2-40B4-BE49-F238E27FC236}">
                <a16:creationId xmlns:a16="http://schemas.microsoft.com/office/drawing/2014/main" id="{5818E563-6DDF-6B96-41FC-0F80B94ADAF4}"/>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descr="Confidential document label">
            <a:extLst>
              <a:ext uri="{FF2B5EF4-FFF2-40B4-BE49-F238E27FC236}">
                <a16:creationId xmlns:a16="http://schemas.microsoft.com/office/drawing/2014/main" id="{F11DB163-54E7-3016-EDBD-87F7F257B63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 name="Rectangle 3">
              <a:extLst>
                <a:ext uri="{FF2B5EF4-FFF2-40B4-BE49-F238E27FC236}">
                  <a16:creationId xmlns:a16="http://schemas.microsoft.com/office/drawing/2014/main" id="{ECBFA660-A645-F519-7AE0-B9A200B7E25E}"/>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F755013-4706-0BAA-977C-74EB74018DF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9219664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23076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282945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36333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AF3D238D-7E75-18E8-7991-57F27E145C3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7750153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30605453-7447-9A88-ED86-80A3D0F5D82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312678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9186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0A57F2BA-9D69-14BD-B2B0-E18C570A0B2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72078338-0DB9-4750-8D5C-5CF3AFCE1CD7}"/>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6637A742-CD45-B95D-3B31-3E63DC5D7E5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199818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30710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06347" y="2744369"/>
            <a:ext cx="3465576" cy="76944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1257300"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3DB7E456-7B02-E79C-D670-650E8124BA8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0B546EE7-A07A-A8CA-0109-201D7F017BD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893B5B14-D02C-EC3A-C086-A8681ECF8D2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6" name="Rectangle 15">
              <a:extLst>
                <a:ext uri="{FF2B5EF4-FFF2-40B4-BE49-F238E27FC236}">
                  <a16:creationId xmlns:a16="http://schemas.microsoft.com/office/drawing/2014/main" id="{F9D0EC15-9BB8-4ECF-DE86-522F8CCB541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114C2CFC-9453-9254-905F-F85D0629DC9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28695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84685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0B5E717F-8E00-D7E0-55D8-3030A8AD3C4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9" name="Graphic 8" descr="ERCOT logo">
            <a:extLst>
              <a:ext uri="{FF2B5EF4-FFF2-40B4-BE49-F238E27FC236}">
                <a16:creationId xmlns:a16="http://schemas.microsoft.com/office/drawing/2014/main" id="{1297EAA3-94AA-1916-B5B3-7D7CC5845C9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EA6D83FE-BE71-8D26-EC5D-F13604CF018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562DA2FA-2059-4C6D-FF5D-1630190A65E4}"/>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B7D14460-797A-9E7D-BB57-D18FE79B8F4D}"/>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1687739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482125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1257300" y="419100"/>
            <a:ext cx="6265164" cy="369332"/>
          </a:xfrm>
        </p:spPr>
        <p:txBody>
          <a:bodyPr vert="horz">
            <a:no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A6C141EE-DA0D-C523-59AA-952F8FF3D90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EC10871A-2E1D-E298-809C-763EBA54E087}"/>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6" name="Group 15" descr="Confidential document label">
            <a:extLst>
              <a:ext uri="{FF2B5EF4-FFF2-40B4-BE49-F238E27FC236}">
                <a16:creationId xmlns:a16="http://schemas.microsoft.com/office/drawing/2014/main" id="{251A8FA8-5EC9-5FA6-0A67-E7ED9365BF2A}"/>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7" name="Rectangle 16">
              <a:extLst>
                <a:ext uri="{FF2B5EF4-FFF2-40B4-BE49-F238E27FC236}">
                  <a16:creationId xmlns:a16="http://schemas.microsoft.com/office/drawing/2014/main" id="{F991CC93-04F2-4D61-3250-14BB29A1A45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F8AD28D-A213-D74B-A3A2-5AC5EE1FAAD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4234228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703329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7216140"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4841EC87-CBA1-E891-5DE0-58B97EB1216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CA397051-A56D-9EAF-9412-5934F4BBE80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395D5DB5-B9C7-4023-7AA1-647F2AA09BE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D75AF4B-D196-149B-27DF-BFBC85784F1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783B940-41F4-FCD0-AFAE-D4E714612CC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17911823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41924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E5383962-1DD6-695C-BAF5-679965E357F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9" name="Graphic 8" descr="ERCOT logo">
            <a:extLst>
              <a:ext uri="{FF2B5EF4-FFF2-40B4-BE49-F238E27FC236}">
                <a16:creationId xmlns:a16="http://schemas.microsoft.com/office/drawing/2014/main" id="{FC90C51A-84C8-E2D2-1FF5-D08AB2E115B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4" name="Group 3" descr="Confidential document label">
            <a:extLst>
              <a:ext uri="{FF2B5EF4-FFF2-40B4-BE49-F238E27FC236}">
                <a16:creationId xmlns:a16="http://schemas.microsoft.com/office/drawing/2014/main" id="{6F2D0245-8B90-6928-F1AC-C13BB0317CE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85E6B5CB-17F3-973D-F82E-CE768C8C93D2}"/>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90BB8D2-96D5-F6BB-38BE-6BDD9FD22067}"/>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61787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547048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1257300"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06347"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06347"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2AF68975-F613-E01D-087E-A6836FCDA0D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D3484F0A-889B-9BD8-FFC5-146FCEA2F622}"/>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3" name="Group 12" descr="Confidential document label">
            <a:extLst>
              <a:ext uri="{FF2B5EF4-FFF2-40B4-BE49-F238E27FC236}">
                <a16:creationId xmlns:a16="http://schemas.microsoft.com/office/drawing/2014/main" id="{133D3396-923C-0C13-5B27-4DBA126BEA6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09A8C5CF-926C-1D4D-31CE-F8C498D7176C}"/>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9F02EA9-BDB6-2EAC-3FDD-90B3056FE854}"/>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271994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563908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1257300"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06347"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B3CD5B4A-F3BD-BBB6-3280-04177728C47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744FB596-1D74-F1C4-90EC-6DCDBA888EB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09065C55-6352-E317-0ADF-8D71AED2E13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BC8CD40D-E011-432A-2C77-330A27ABEEB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9B161CB-89E0-FB07-95AD-2F4D09550DEA}"/>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080587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6237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a:t>
            </a:r>
            <a:br>
              <a:rPr lang="en-US"/>
            </a:br>
            <a:r>
              <a:rPr lang="en-US"/>
              <a:t>edit Master </a:t>
            </a:r>
            <a:br>
              <a:rPr lang="en-US"/>
            </a:br>
            <a:r>
              <a:rPr lang="en-US"/>
              <a:t>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6" name="Slide Number Placeholder 5">
            <a:extLst>
              <a:ext uri="{FF2B5EF4-FFF2-40B4-BE49-F238E27FC236}">
                <a16:creationId xmlns:a16="http://schemas.microsoft.com/office/drawing/2014/main" id="{E6D367E9-D36F-93F5-3156-A330091787E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29E039D9-06E3-12DF-B359-D3CCED82FF2A}"/>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B02DCD6-A700-032E-F06E-4010D4259365}"/>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534B24A8-36EF-435A-0679-9CE49B44394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47D9F6F-1EA2-8439-CF45-3BC23C08D798}"/>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7321634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CD86F177-9879-EC15-3E06-62357106A51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8567FB9A-7D42-3913-993A-805483D9323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B6727D8B-FECB-BB91-6292-E5D17FE8D5F5}"/>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7F32CC0-1C2D-9963-1357-94710C583ADC}"/>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30340BA-D72F-D0E8-579D-45A1A15948F3}"/>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196490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F6AE3DB8-E47C-B413-5670-E982F33F998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6F1CB6-879D-5956-97BD-6B2A683AB336}"/>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5E8AA5F9-A8BC-D302-7907-0EE6720BAC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430E6784-5740-2B64-ED03-D486C01A0456}"/>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482B3DF4-AA27-DB47-4509-6624B0F0C9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sp>
        <p:nvSpPr>
          <p:cNvPr id="13" name="Title">
            <a:extLst>
              <a:ext uri="{FF2B5EF4-FFF2-40B4-BE49-F238E27FC236}">
                <a16:creationId xmlns:a16="http://schemas.microsoft.com/office/drawing/2014/main" id="{56B48394-AA14-2972-C4AC-0282A4C21E1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grpSp>
        <p:nvGrpSpPr>
          <p:cNvPr id="4" name="Group 3" descr="Confidential document label">
            <a:extLst>
              <a:ext uri="{FF2B5EF4-FFF2-40B4-BE49-F238E27FC236}">
                <a16:creationId xmlns:a16="http://schemas.microsoft.com/office/drawing/2014/main" id="{B8E375B9-9AD9-75C0-E766-5C1E7ABCCD1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2B999CBB-B9F1-2D15-7FB3-A196E77C6C5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6149BA-1799-39AB-D6D8-0AC29296EEB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6779002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4" name="Group 3" descr="Confidential document label">
            <a:extLst>
              <a:ext uri="{FF2B5EF4-FFF2-40B4-BE49-F238E27FC236}">
                <a16:creationId xmlns:a16="http://schemas.microsoft.com/office/drawing/2014/main" id="{2D709C47-53A7-BD25-8A1A-41A1F6E5E6D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D2927778-7408-91A6-577B-FED9A466DBC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5D48FC-6A68-CB45-F3C1-B712BE6E3B7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6672255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heme" Target="../theme/theme1.xml"/><Relationship Id="rId26" Type="http://schemas.openxmlformats.org/officeDocument/2006/relationships/tags" Target="../tags/tag9.xml"/><Relationship Id="rId39" Type="http://schemas.openxmlformats.org/officeDocument/2006/relationships/oleObject" Target="../embeddings/oleObject1.bin"/><Relationship Id="rId21" Type="http://schemas.openxmlformats.org/officeDocument/2006/relationships/tags" Target="../tags/tag4.xml"/><Relationship Id="rId34" Type="http://schemas.openxmlformats.org/officeDocument/2006/relationships/tags" Target="../tags/tag1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3.xml"/><Relationship Id="rId29" Type="http://schemas.openxmlformats.org/officeDocument/2006/relationships/tags" Target="../tags/tag12.xml"/><Relationship Id="rId41"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7.xml"/><Relationship Id="rId32" Type="http://schemas.openxmlformats.org/officeDocument/2006/relationships/tags" Target="../tags/tag15.xml"/><Relationship Id="rId37" Type="http://schemas.openxmlformats.org/officeDocument/2006/relationships/tags" Target="../tags/tag20.x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6.xml"/><Relationship Id="rId28" Type="http://schemas.openxmlformats.org/officeDocument/2006/relationships/tags" Target="../tags/tag11.xml"/><Relationship Id="rId36" Type="http://schemas.openxmlformats.org/officeDocument/2006/relationships/tags" Target="../tags/tag19.xml"/><Relationship Id="rId10" Type="http://schemas.openxmlformats.org/officeDocument/2006/relationships/slideLayout" Target="../slideLayouts/slideLayout10.xml"/><Relationship Id="rId19" Type="http://schemas.openxmlformats.org/officeDocument/2006/relationships/tags" Target="../tags/tag2.xml"/><Relationship Id="rId31" Type="http://schemas.openxmlformats.org/officeDocument/2006/relationships/tags" Target="../tags/tag1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5.xml"/><Relationship Id="rId27" Type="http://schemas.openxmlformats.org/officeDocument/2006/relationships/tags" Target="../tags/tag10.xml"/><Relationship Id="rId30" Type="http://schemas.openxmlformats.org/officeDocument/2006/relationships/tags" Target="../tags/tag13.xml"/><Relationship Id="rId35" Type="http://schemas.openxmlformats.org/officeDocument/2006/relationships/tags" Target="../tags/tag1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8.xml"/><Relationship Id="rId33" Type="http://schemas.openxmlformats.org/officeDocument/2006/relationships/tags" Target="../tags/tag16.xml"/><Relationship Id="rId38" Type="http://schemas.openxmlformats.org/officeDocument/2006/relationships/tags" Target="../tags/tag2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tags" Target="../tags/tag111.xml"/><Relationship Id="rId39" Type="http://schemas.openxmlformats.org/officeDocument/2006/relationships/tags" Target="../tags/tag124.xml"/><Relationship Id="rId21" Type="http://schemas.openxmlformats.org/officeDocument/2006/relationships/tags" Target="../tags/tag106.xml"/><Relationship Id="rId34" Type="http://schemas.openxmlformats.org/officeDocument/2006/relationships/tags" Target="../tags/tag119.xml"/><Relationship Id="rId42" Type="http://schemas.openxmlformats.org/officeDocument/2006/relationships/image" Target="../media/image3.emf"/><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29" Type="http://schemas.openxmlformats.org/officeDocument/2006/relationships/tags" Target="../tags/tag114.xml"/><Relationship Id="rId41" Type="http://schemas.openxmlformats.org/officeDocument/2006/relationships/oleObject" Target="../embeddings/oleObject17.bin"/><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tags" Target="../tags/tag109.xml"/><Relationship Id="rId32" Type="http://schemas.openxmlformats.org/officeDocument/2006/relationships/tags" Target="../tags/tag117.xml"/><Relationship Id="rId37" Type="http://schemas.openxmlformats.org/officeDocument/2006/relationships/tags" Target="../tags/tag122.xml"/><Relationship Id="rId40" Type="http://schemas.openxmlformats.org/officeDocument/2006/relationships/tags" Target="../tags/tag125.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ags" Target="../tags/tag108.xml"/><Relationship Id="rId28" Type="http://schemas.openxmlformats.org/officeDocument/2006/relationships/tags" Target="../tags/tag113.xml"/><Relationship Id="rId36" Type="http://schemas.openxmlformats.org/officeDocument/2006/relationships/tags" Target="../tags/tag121.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tags" Target="../tags/tag11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tags" Target="../tags/tag107.xml"/><Relationship Id="rId27" Type="http://schemas.openxmlformats.org/officeDocument/2006/relationships/tags" Target="../tags/tag112.xml"/><Relationship Id="rId30" Type="http://schemas.openxmlformats.org/officeDocument/2006/relationships/tags" Target="../tags/tag115.xml"/><Relationship Id="rId35" Type="http://schemas.openxmlformats.org/officeDocument/2006/relationships/tags" Target="../tags/tag120.xml"/><Relationship Id="rId43" Type="http://schemas.openxmlformats.org/officeDocument/2006/relationships/image" Target="../media/image7.svg"/><Relationship Id="rId8" Type="http://schemas.openxmlformats.org/officeDocument/2006/relationships/slideLayout" Target="../slideLayouts/slideLayout25.xml"/><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tags" Target="../tags/tag110.xml"/><Relationship Id="rId33" Type="http://schemas.openxmlformats.org/officeDocument/2006/relationships/tags" Target="../tags/tag118.xml"/><Relationship Id="rId38" Type="http://schemas.openxmlformats.org/officeDocument/2006/relationships/tags" Target="../tags/tag1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9"/>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413" imgH="416" progId="TCLayout.ActiveDocument.1">
                  <p:embed/>
                </p:oleObj>
              </mc:Choice>
              <mc:Fallback>
                <p:oleObj name="think-cell Slide" r:id="rId39"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20"/>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1"/>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2"/>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3"/>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4"/>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5"/>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6"/>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27"/>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28"/>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bwMode="ltGray">
          <a:xfrm>
            <a:off x="137956" y="108220"/>
            <a:ext cx="703682" cy="259285"/>
          </a:xfrm>
          <a:prstGeom prst="rect">
            <a:avLst/>
          </a:prstGeom>
        </p:spPr>
      </p:pic>
      <p:grpSp>
        <p:nvGrpSpPr>
          <p:cNvPr id="49" name="Group 48" descr="Confidential document label">
            <a:extLst>
              <a:ext uri="{FF2B5EF4-FFF2-40B4-BE49-F238E27FC236}">
                <a16:creationId xmlns:a16="http://schemas.microsoft.com/office/drawing/2014/main" id="{2F0D6774-D7C8-B2F0-F4D3-0D3F0702820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50" name="Rectangle 49">
              <a:extLst>
                <a:ext uri="{FF2B5EF4-FFF2-40B4-BE49-F238E27FC236}">
                  <a16:creationId xmlns:a16="http://schemas.microsoft.com/office/drawing/2014/main" id="{A97C0312-6D6F-7690-7EF3-3F66E11A54D1}"/>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7CD5B790-F9D3-ED8C-FE54-0AB3E973A1A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659" r:id="rId6"/>
    <p:sldLayoutId id="2147483804" r:id="rId7"/>
    <p:sldLayoutId id="2147483882" r:id="rId8"/>
    <p:sldLayoutId id="2147483883" r:id="rId9"/>
    <p:sldLayoutId id="2147483884" r:id="rId10"/>
    <p:sldLayoutId id="2147483885" r:id="rId11"/>
    <p:sldLayoutId id="2147483886" r:id="rId12"/>
    <p:sldLayoutId id="2147483887" r:id="rId13"/>
    <p:sldLayoutId id="2147483706" r:id="rId14"/>
    <p:sldLayoutId id="2147483718" r:id="rId15"/>
    <p:sldLayoutId id="2147483899" r:id="rId16"/>
    <p:sldLayoutId id="2147483900" r:id="rId17"/>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1"/>
            </p:custDataLst>
            <p:extLst>
              <p:ext uri="{D42A27DB-BD31-4B8C-83A1-F6EECF244321}">
                <p14:modId xmlns:p14="http://schemas.microsoft.com/office/powerpoint/2010/main" val="2085625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592" imgH="591" progId="TCLayout.ActiveDocument.1">
                  <p:embed/>
                </p:oleObj>
              </mc:Choice>
              <mc:Fallback>
                <p:oleObj name="think-cell Slide" r:id="rId41"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grpSp>
        <p:nvGrpSpPr>
          <p:cNvPr id="52" name="Grid" hidden="1">
            <a:extLst>
              <a:ext uri="{FF2B5EF4-FFF2-40B4-BE49-F238E27FC236}">
                <a16:creationId xmlns:a16="http://schemas.microsoft.com/office/drawing/2014/main" id="{632041B4-666A-18B6-D534-B7ADE3B6577C}"/>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8EEFC842-8F8D-9353-73F3-4ED164C17FB9}"/>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3D8DB45B-8531-AFBC-B9BA-87182EC622D8}"/>
                </a:ext>
              </a:extLst>
            </p:cNvPr>
            <p:cNvGrpSpPr/>
            <p:nvPr/>
          </p:nvGrpSpPr>
          <p:grpSpPr>
            <a:xfrm>
              <a:off x="0" y="0"/>
              <a:ext cx="12192000" cy="6684264"/>
              <a:chOff x="0" y="0"/>
              <a:chExt cx="12188952" cy="6684264"/>
            </a:xfrm>
          </p:grpSpPr>
          <p:cxnSp>
            <p:nvCxnSpPr>
              <p:cNvPr id="183" name="Straight Connector 182">
                <a:extLst>
                  <a:ext uri="{FF2B5EF4-FFF2-40B4-BE49-F238E27FC236}">
                    <a16:creationId xmlns:a16="http://schemas.microsoft.com/office/drawing/2014/main" id="{A960346A-05DD-8864-8796-DBDC2B26C4F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00622571-6C82-6489-30E6-959CF74F157C}"/>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76FA8C4-0D2B-C269-1FF8-47B57AEE894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DF9A34C-2F53-5E64-9B03-057903B7A51E}"/>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C8D3064-C31B-9864-310F-93D34A04F308}"/>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CF07D1D-E834-3160-722A-81E83671AD5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9D7BE6B-C1BC-74FF-A392-C2BF4ED15AD3}"/>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3BB5EA5-F877-CD0A-40D1-D9D69C98442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A1A33CC-0ED6-4E22-4099-F67A253578D5}"/>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1AE0483-B2CB-F9A9-2A1E-08D2B6C995F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56EA94C-8C73-472D-9A67-05197F7ABDA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F124B38-3EF7-E770-4762-D65B016EE12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1738A1-665A-B5E7-00F7-16221616B2C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9C92565-835D-932A-20F8-762482449BB0}"/>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DBC53AF-023D-B587-8169-939871767764}"/>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13D2A0-6580-9120-AD3B-09A0BCB43A9F}"/>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83CF304-A9ED-2B42-8658-37B1082C4B1C}"/>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540ACF2-DE7C-D309-4B72-CFD8A1F4C198}"/>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579B56A-9186-F9C8-FF26-9687F6845CA3}"/>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2ACB4B-6FFD-D2E2-9F97-FAB61AE306C4}"/>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948F241-C2AA-85BB-773B-03C3C2D91C50}"/>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7ED2A19-B697-D33A-E947-765E8859E68D}"/>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BFC9BC4-7C96-A309-CF94-5B866EA3C442}"/>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269AF35-5522-B641-416B-F962BA118BF3}"/>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644FB4E-96B8-1605-6650-9BF7CFDE843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012A81-FA2C-124F-7AF9-A51305671F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B012F39F-4D5F-FA89-F45E-2827E216C4D7}"/>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A473836E-EF42-1AA6-C3B7-DB032CB6D9A9}"/>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04F48A5-47B9-072C-0A5C-B5C58D8ACD2B}"/>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F3E07E-D752-7728-12D5-56C5A2AF7B50}"/>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B67ADC9-2B99-519B-16BF-D71DB1EF9535}"/>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D07F1E3-A89F-79E3-74F6-4E594EF58325}"/>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16E6825-6564-390D-A62C-B74B56AD1BC2}"/>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A47D7E98-3909-894D-9BD2-4141EF2E4F33}"/>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44BD52D-9390-8084-0F7D-FFA0392F1C05}"/>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7A7EE84-D172-7F2A-1874-1D62453E29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8164A21-1850-1864-D2A2-AC6F7408A9A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0D0DC5B-8F1E-721D-51E1-2BF247B2D27E}"/>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55243B9-82D9-4E90-90B5-4CB107289FBC}"/>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D98467C3-B270-419B-0773-EAC1A903D4B6}"/>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CF46C4B-A907-A7DA-FA07-AAC01C9E4194}"/>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3ED2F01-F4BA-289F-7665-EA49996B31D5}"/>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2236794-2CDC-C43C-B9D6-BD81F9482C0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0200682-FCC1-F49A-9039-A716694011A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7BA9B35-BD10-54A7-6E8D-AE9753A31A64}"/>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7" name="Straight Connector 56">
              <a:extLst>
                <a:ext uri="{FF2B5EF4-FFF2-40B4-BE49-F238E27FC236}">
                  <a16:creationId xmlns:a16="http://schemas.microsoft.com/office/drawing/2014/main" id="{805D6EF7-4592-4647-DCC7-723FF3F9EB2E}"/>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CA5813F-8092-7A56-06D8-918A15D60A8C}"/>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F842D9-F922-1771-60D7-E18D29B600C3}"/>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636300-9541-6B01-ACF6-C39FDF61FB48}"/>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34C3372-BE00-F4E0-33B1-51DF62E5EECC}"/>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B554EB-F922-3915-3715-81A4065B0DB2}"/>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C9C4BE-7650-D149-DC4C-BB64844C50DC}"/>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A2837BF-A0F9-4035-EB80-42F09C0AF59A}"/>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709FEF2-6709-EC9C-411F-97C0175CBAF7}"/>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82EE530-8567-12B0-7DC1-BFB44A2D192B}"/>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1A4AC0-6E5B-FB4D-243B-623DB728E8AF}"/>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B6BE42F-AD90-D297-CC7E-BDA801618B45}"/>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A63A2AD6-35BF-B9E8-5AF1-487848290DF0}"/>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4" name="Freeform: Shape 133">
              <a:extLst>
                <a:ext uri="{FF2B5EF4-FFF2-40B4-BE49-F238E27FC236}">
                  <a16:creationId xmlns:a16="http://schemas.microsoft.com/office/drawing/2014/main" id="{04F327BD-84E8-DA4E-4BE1-AB8921BE5F68}"/>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64C5367F-5223-44B8-5F72-4CD4A38B62E8}"/>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CA480305-9C7C-672D-90A5-21582D1F4668}"/>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A8BF03C9-9DDF-E5A9-CF9A-6C1D65672478}"/>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BE6B8537-CD12-5647-06C5-2487381AC1FF}"/>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43310C5B-4147-584E-504A-D06990F66310}"/>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4E255047-2F6E-462A-F3F5-891043521636}"/>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6D436559-A322-9A59-4207-F65CF5883602}"/>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21832BB5-436F-0843-9BFD-F77F00F35554}"/>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0E60423A-05F1-B323-F13D-8705A578ECA5}"/>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50803051-0C13-8267-2CF4-6B30585A43B5}"/>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8" name="Freeform: Shape 167">
              <a:extLst>
                <a:ext uri="{FF2B5EF4-FFF2-40B4-BE49-F238E27FC236}">
                  <a16:creationId xmlns:a16="http://schemas.microsoft.com/office/drawing/2014/main" id="{1C26421F-2CC5-B3EC-75C2-01D2F73380B6}"/>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9" name="Freeform: Shape 168">
              <a:extLst>
                <a:ext uri="{FF2B5EF4-FFF2-40B4-BE49-F238E27FC236}">
                  <a16:creationId xmlns:a16="http://schemas.microsoft.com/office/drawing/2014/main" id="{C4ED0383-3817-B3DF-FD60-13A900F6CEF9}"/>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0" name="Freeform: Shape 169">
              <a:extLst>
                <a:ext uri="{FF2B5EF4-FFF2-40B4-BE49-F238E27FC236}">
                  <a16:creationId xmlns:a16="http://schemas.microsoft.com/office/drawing/2014/main" id="{4F43B358-E44A-6751-E571-ED18D07CBADF}"/>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1" name="Freeform: Shape 170">
              <a:extLst>
                <a:ext uri="{FF2B5EF4-FFF2-40B4-BE49-F238E27FC236}">
                  <a16:creationId xmlns:a16="http://schemas.microsoft.com/office/drawing/2014/main" id="{4D7D8B14-7B77-CEB8-5180-8555C511C006}"/>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98C595E7-4DF2-0430-0DD0-11965911A240}"/>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3" name="Freeform: Shape 172">
              <a:extLst>
                <a:ext uri="{FF2B5EF4-FFF2-40B4-BE49-F238E27FC236}">
                  <a16:creationId xmlns:a16="http://schemas.microsoft.com/office/drawing/2014/main" id="{9F432294-7D1A-443C-3C5C-6A5845D82DA4}"/>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4" name="Freeform: Shape 173">
              <a:extLst>
                <a:ext uri="{FF2B5EF4-FFF2-40B4-BE49-F238E27FC236}">
                  <a16:creationId xmlns:a16="http://schemas.microsoft.com/office/drawing/2014/main" id="{E38697B3-A030-9BE7-A801-88F691759B21}"/>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5" name="Freeform: Shape 174">
              <a:extLst>
                <a:ext uri="{FF2B5EF4-FFF2-40B4-BE49-F238E27FC236}">
                  <a16:creationId xmlns:a16="http://schemas.microsoft.com/office/drawing/2014/main" id="{0F48E6B6-EB55-F803-C5D2-BF9D0A7FCF6A}"/>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6" name="Freeform: Shape 175">
              <a:extLst>
                <a:ext uri="{FF2B5EF4-FFF2-40B4-BE49-F238E27FC236}">
                  <a16:creationId xmlns:a16="http://schemas.microsoft.com/office/drawing/2014/main" id="{84030D83-8388-355B-D7B5-F0CD81BE925B}"/>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7" name="Freeform: Shape 176">
              <a:extLst>
                <a:ext uri="{FF2B5EF4-FFF2-40B4-BE49-F238E27FC236}">
                  <a16:creationId xmlns:a16="http://schemas.microsoft.com/office/drawing/2014/main" id="{152E2C25-B844-1FB7-36CC-991D5AE3307F}"/>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8" name="Freeform: Shape 177">
              <a:extLst>
                <a:ext uri="{FF2B5EF4-FFF2-40B4-BE49-F238E27FC236}">
                  <a16:creationId xmlns:a16="http://schemas.microsoft.com/office/drawing/2014/main" id="{F364198B-A15D-3ED8-8C17-50F0BCE55B18}"/>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9" name="main body box">
              <a:extLst>
                <a:ext uri="{FF2B5EF4-FFF2-40B4-BE49-F238E27FC236}">
                  <a16:creationId xmlns:a16="http://schemas.microsoft.com/office/drawing/2014/main" id="{0554BF74-A3F5-8727-575A-B88142E71F56}"/>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80" name="Straight Connector 179">
              <a:extLst>
                <a:ext uri="{FF2B5EF4-FFF2-40B4-BE49-F238E27FC236}">
                  <a16:creationId xmlns:a16="http://schemas.microsoft.com/office/drawing/2014/main" id="{6C660190-25EF-7DF7-F88A-4CD167B65845}"/>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81" name="Straight Connector 180">
              <a:extLst>
                <a:ext uri="{FF2B5EF4-FFF2-40B4-BE49-F238E27FC236}">
                  <a16:creationId xmlns:a16="http://schemas.microsoft.com/office/drawing/2014/main" id="{500ECA43-FAAF-9740-B298-74387BCA88EB}"/>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82" name="Freeform: Shape 181">
              <a:extLst>
                <a:ext uri="{FF2B5EF4-FFF2-40B4-BE49-F238E27FC236}">
                  <a16:creationId xmlns:a16="http://schemas.microsoft.com/office/drawing/2014/main" id="{02881560-005B-F582-DC12-10936DABD810}"/>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FB3399E7-290D-4CE6-AA08-2DA0CF307E1C}"/>
              </a:ext>
            </a:extLst>
          </p:cNvPr>
          <p:cNvSpPr/>
          <p:nvPr userDrawn="1">
            <p:custDataLst>
              <p:tags r:id="rId2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72" name="Sticker" hidden="1">
            <a:extLst>
              <a:ext uri="{FF2B5EF4-FFF2-40B4-BE49-F238E27FC236}">
                <a16:creationId xmlns:a16="http://schemas.microsoft.com/office/drawing/2014/main" id="{B441B46A-23BA-471B-96B6-498030A9A587}"/>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3"/>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4"/>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5"/>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06347"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egendBoxes" hidden="1">
            <a:extLst>
              <a:ext uri="{FF2B5EF4-FFF2-40B4-BE49-F238E27FC236}">
                <a16:creationId xmlns:a16="http://schemas.microsoft.com/office/drawing/2014/main" id="{618A361E-56C1-0710-9364-AD9BA9D341C9}"/>
              </a:ext>
            </a:extLst>
          </p:cNvPr>
          <p:cNvGrpSpPr/>
          <p:nvPr userDrawn="1"/>
        </p:nvGrpSpPr>
        <p:grpSpPr>
          <a:xfrm>
            <a:off x="10714801" y="4520490"/>
            <a:ext cx="922463" cy="1717282"/>
            <a:chOff x="10554770" y="4322824"/>
            <a:chExt cx="922463" cy="1717282"/>
          </a:xfrm>
        </p:grpSpPr>
        <p:sp>
          <p:nvSpPr>
            <p:cNvPr id="7" name="RectangleLegend1" hidden="1">
              <a:extLst>
                <a:ext uri="{FF2B5EF4-FFF2-40B4-BE49-F238E27FC236}">
                  <a16:creationId xmlns:a16="http://schemas.microsoft.com/office/drawing/2014/main" id="{CEF80927-8DE1-0F5F-9303-61251F7F9AAB}"/>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8" name="RectangleLegend2" hidden="1">
              <a:extLst>
                <a:ext uri="{FF2B5EF4-FFF2-40B4-BE49-F238E27FC236}">
                  <a16:creationId xmlns:a16="http://schemas.microsoft.com/office/drawing/2014/main" id="{78D24C94-58B6-0D50-CA1D-B06C757F39B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9" name="RectangleLegend3" hidden="1">
              <a:extLst>
                <a:ext uri="{FF2B5EF4-FFF2-40B4-BE49-F238E27FC236}">
                  <a16:creationId xmlns:a16="http://schemas.microsoft.com/office/drawing/2014/main" id="{F9C29C13-211A-7BBF-FD51-EFE4F464602E}"/>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0" name="RectangleLegend4" hidden="1">
              <a:extLst>
                <a:ext uri="{FF2B5EF4-FFF2-40B4-BE49-F238E27FC236}">
                  <a16:creationId xmlns:a16="http://schemas.microsoft.com/office/drawing/2014/main" id="{E4604D04-8930-6E52-1698-880CB7F6F171}"/>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1" name="RectangleLegend5" hidden="1">
              <a:extLst>
                <a:ext uri="{FF2B5EF4-FFF2-40B4-BE49-F238E27FC236}">
                  <a16:creationId xmlns:a16="http://schemas.microsoft.com/office/drawing/2014/main" id="{6E77DDA1-62C7-E773-96DC-8A5354ACD242}"/>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2" name="Legend1" hidden="1">
              <a:extLst>
                <a:ext uri="{FF2B5EF4-FFF2-40B4-BE49-F238E27FC236}">
                  <a16:creationId xmlns:a16="http://schemas.microsoft.com/office/drawing/2014/main" id="{4CAD1D38-3AC8-E14E-1A48-661D9D0837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 name="Legend2" hidden="1">
              <a:extLst>
                <a:ext uri="{FF2B5EF4-FFF2-40B4-BE49-F238E27FC236}">
                  <a16:creationId xmlns:a16="http://schemas.microsoft.com/office/drawing/2014/main" id="{952A64F0-4C2C-B548-978F-AA480A7DF0DD}"/>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 name="Legend3" hidden="1">
              <a:extLst>
                <a:ext uri="{FF2B5EF4-FFF2-40B4-BE49-F238E27FC236}">
                  <a16:creationId xmlns:a16="http://schemas.microsoft.com/office/drawing/2014/main" id="{7BDB0BA0-6FA8-6D98-DF75-0487C0539194}"/>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4" hidden="1">
              <a:extLst>
                <a:ext uri="{FF2B5EF4-FFF2-40B4-BE49-F238E27FC236}">
                  <a16:creationId xmlns:a16="http://schemas.microsoft.com/office/drawing/2014/main" id="{5A27D16B-16E3-393F-8EED-BDDEBC0C6676}"/>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6" name="Legend5" hidden="1">
              <a:extLst>
                <a:ext uri="{FF2B5EF4-FFF2-40B4-BE49-F238E27FC236}">
                  <a16:creationId xmlns:a16="http://schemas.microsoft.com/office/drawing/2014/main" id="{E2212C7B-E5B2-1E95-3615-DF625BC5526F}"/>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7" name="LegendLines" hidden="1">
            <a:extLst>
              <a:ext uri="{FF2B5EF4-FFF2-40B4-BE49-F238E27FC236}">
                <a16:creationId xmlns:a16="http://schemas.microsoft.com/office/drawing/2014/main" id="{631F7078-149E-E9DC-20AB-C94790498F14}"/>
              </a:ext>
            </a:extLst>
          </p:cNvPr>
          <p:cNvGrpSpPr/>
          <p:nvPr userDrawn="1"/>
        </p:nvGrpSpPr>
        <p:grpSpPr>
          <a:xfrm>
            <a:off x="10317304" y="3355023"/>
            <a:ext cx="1319960" cy="958286"/>
            <a:chOff x="10162879" y="3243772"/>
            <a:chExt cx="1319960" cy="958286"/>
          </a:xfrm>
        </p:grpSpPr>
        <p:sp>
          <p:nvSpPr>
            <p:cNvPr id="18" name="Legend1" hidden="1">
              <a:extLst>
                <a:ext uri="{FF2B5EF4-FFF2-40B4-BE49-F238E27FC236}">
                  <a16:creationId xmlns:a16="http://schemas.microsoft.com/office/drawing/2014/main" id="{017A23D6-7F61-7CE6-9D80-38EF75CA1B02}"/>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2" hidden="1">
              <a:extLst>
                <a:ext uri="{FF2B5EF4-FFF2-40B4-BE49-F238E27FC236}">
                  <a16:creationId xmlns:a16="http://schemas.microsoft.com/office/drawing/2014/main" id="{E94BE784-F552-15DE-CD59-778B834A9C3E}"/>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 name="Legend3" hidden="1">
              <a:extLst>
                <a:ext uri="{FF2B5EF4-FFF2-40B4-BE49-F238E27FC236}">
                  <a16:creationId xmlns:a16="http://schemas.microsoft.com/office/drawing/2014/main" id="{36E630D2-CAE2-3795-DDA0-FB14D847024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1" name="LineLegend3" hidden="1">
              <a:extLst>
                <a:ext uri="{FF2B5EF4-FFF2-40B4-BE49-F238E27FC236}">
                  <a16:creationId xmlns:a16="http://schemas.microsoft.com/office/drawing/2014/main" id="{D1456A83-35C5-DDF3-7ACD-3A1C1D9014EE}"/>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2" name="LineLegend2" hidden="1">
              <a:extLst>
                <a:ext uri="{FF2B5EF4-FFF2-40B4-BE49-F238E27FC236}">
                  <a16:creationId xmlns:a16="http://schemas.microsoft.com/office/drawing/2014/main" id="{8F4FEFCA-34E1-C3E3-9C9A-C56CA34F52EF}"/>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3" name="LineLegend1" hidden="1">
              <a:extLst>
                <a:ext uri="{FF2B5EF4-FFF2-40B4-BE49-F238E27FC236}">
                  <a16:creationId xmlns:a16="http://schemas.microsoft.com/office/drawing/2014/main" id="{EA8F5EA5-104F-BBF8-4040-4AFC9C56AE5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24" name="LegendMoons" hidden="1">
            <a:extLst>
              <a:ext uri="{FF2B5EF4-FFF2-40B4-BE49-F238E27FC236}">
                <a16:creationId xmlns:a16="http://schemas.microsoft.com/office/drawing/2014/main" id="{61D7A721-B642-C739-CA7E-004825DC93CE}"/>
              </a:ext>
            </a:extLst>
          </p:cNvPr>
          <p:cNvGrpSpPr/>
          <p:nvPr userDrawn="1"/>
        </p:nvGrpSpPr>
        <p:grpSpPr>
          <a:xfrm>
            <a:off x="10688315" y="1415983"/>
            <a:ext cx="948949" cy="1731859"/>
            <a:chOff x="7716535" y="2630582"/>
            <a:chExt cx="948949" cy="1731859"/>
          </a:xfrm>
        </p:grpSpPr>
        <p:sp>
          <p:nvSpPr>
            <p:cNvPr id="25" name="Legend1" hidden="1">
              <a:extLst>
                <a:ext uri="{FF2B5EF4-FFF2-40B4-BE49-F238E27FC236}">
                  <a16:creationId xmlns:a16="http://schemas.microsoft.com/office/drawing/2014/main" id="{CF1397D6-412E-E365-26EC-9E02FC6FFA02}"/>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6" name="Legend2" hidden="1">
              <a:extLst>
                <a:ext uri="{FF2B5EF4-FFF2-40B4-BE49-F238E27FC236}">
                  <a16:creationId xmlns:a16="http://schemas.microsoft.com/office/drawing/2014/main" id="{087B45B4-B164-822D-70E3-6AFC827575C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7" name="Legend3" hidden="1">
              <a:extLst>
                <a:ext uri="{FF2B5EF4-FFF2-40B4-BE49-F238E27FC236}">
                  <a16:creationId xmlns:a16="http://schemas.microsoft.com/office/drawing/2014/main" id="{8C5EEA0F-E8E3-BB46-4B4B-7487CDB939AB}"/>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8" name="Legend4" hidden="1">
              <a:extLst>
                <a:ext uri="{FF2B5EF4-FFF2-40B4-BE49-F238E27FC236}">
                  <a16:creationId xmlns:a16="http://schemas.microsoft.com/office/drawing/2014/main" id="{4E8D3CC5-EF27-1BBD-CCF4-5EA2CF714A07}"/>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 name="Legend5" hidden="1">
              <a:extLst>
                <a:ext uri="{FF2B5EF4-FFF2-40B4-BE49-F238E27FC236}">
                  <a16:creationId xmlns:a16="http://schemas.microsoft.com/office/drawing/2014/main" id="{763130DD-7784-288F-3884-F2789ABC7FD8}"/>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30" name="MoonLegend1" hidden="1">
              <a:extLst>
                <a:ext uri="{FF2B5EF4-FFF2-40B4-BE49-F238E27FC236}">
                  <a16:creationId xmlns:a16="http://schemas.microsoft.com/office/drawing/2014/main" id="{C48EC909-E842-2DF8-A1E2-9029A6008879}"/>
                </a:ext>
              </a:extLst>
            </p:cNvPr>
            <p:cNvGrpSpPr>
              <a:grpSpLocks noChangeAspect="1"/>
            </p:cNvGrpSpPr>
            <p:nvPr>
              <p:custDataLst>
                <p:tags r:id="rId26"/>
              </p:custDataLst>
            </p:nvPr>
          </p:nvGrpSpPr>
          <p:grpSpPr>
            <a:xfrm>
              <a:off x="7716535" y="2630582"/>
              <a:ext cx="228600" cy="228600"/>
              <a:chOff x="762000" y="1270000"/>
              <a:chExt cx="254000" cy="254000"/>
            </a:xfrm>
          </p:grpSpPr>
          <p:sp>
            <p:nvSpPr>
              <p:cNvPr id="43" name="Oval 42" hidden="1">
                <a:extLst>
                  <a:ext uri="{FF2B5EF4-FFF2-40B4-BE49-F238E27FC236}">
                    <a16:creationId xmlns:a16="http://schemas.microsoft.com/office/drawing/2014/main" id="{BC6D6E29-3FEB-7DFA-7BE9-0A667076E7D4}"/>
                  </a:ext>
                </a:extLst>
              </p:cNvPr>
              <p:cNvSpPr/>
              <p:nvPr>
                <p:custDataLst>
                  <p:tags r:id="rId3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4" name="Arc 43" hidden="1">
                <a:extLst>
                  <a:ext uri="{FF2B5EF4-FFF2-40B4-BE49-F238E27FC236}">
                    <a16:creationId xmlns:a16="http://schemas.microsoft.com/office/drawing/2014/main" id="{422EB5B6-AE8D-28EE-F3D1-5BF1D7070908}"/>
                  </a:ext>
                </a:extLst>
              </p:cNvPr>
              <p:cNvSpPr/>
              <p:nvPr>
                <p:custDataLst>
                  <p:tags r:id="rId40"/>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1" name="MoonLegend2" hidden="1">
              <a:extLst>
                <a:ext uri="{FF2B5EF4-FFF2-40B4-BE49-F238E27FC236}">
                  <a16:creationId xmlns:a16="http://schemas.microsoft.com/office/drawing/2014/main" id="{1610CBEB-39ED-6FC9-F085-15F6811D6A1C}"/>
                </a:ext>
              </a:extLst>
            </p:cNvPr>
            <p:cNvGrpSpPr>
              <a:grpSpLocks noChangeAspect="1"/>
            </p:cNvGrpSpPr>
            <p:nvPr>
              <p:custDataLst>
                <p:tags r:id="rId27"/>
              </p:custDataLst>
            </p:nvPr>
          </p:nvGrpSpPr>
          <p:grpSpPr>
            <a:xfrm>
              <a:off x="7716535" y="3006395"/>
              <a:ext cx="228600" cy="228600"/>
              <a:chOff x="762000" y="1270000"/>
              <a:chExt cx="254000" cy="254000"/>
            </a:xfrm>
          </p:grpSpPr>
          <p:sp>
            <p:nvSpPr>
              <p:cNvPr id="41" name="Oval 40" hidden="1">
                <a:extLst>
                  <a:ext uri="{FF2B5EF4-FFF2-40B4-BE49-F238E27FC236}">
                    <a16:creationId xmlns:a16="http://schemas.microsoft.com/office/drawing/2014/main" id="{044482CC-A31D-DE22-22A6-91C66BC523F9}"/>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2" name="Arc 41" hidden="1">
                <a:extLst>
                  <a:ext uri="{FF2B5EF4-FFF2-40B4-BE49-F238E27FC236}">
                    <a16:creationId xmlns:a16="http://schemas.microsoft.com/office/drawing/2014/main" id="{239A68D0-9715-22BA-3529-CA8E72745864}"/>
                  </a:ext>
                </a:extLst>
              </p:cNvPr>
              <p:cNvSpPr/>
              <p:nvPr>
                <p:custDataLst>
                  <p:tags r:id="rId38"/>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2" name="MoonLegend3" hidden="1">
              <a:extLst>
                <a:ext uri="{FF2B5EF4-FFF2-40B4-BE49-F238E27FC236}">
                  <a16:creationId xmlns:a16="http://schemas.microsoft.com/office/drawing/2014/main" id="{5E007904-9F53-6B6D-CD89-C3297C6ECAC8}"/>
                </a:ext>
              </a:extLst>
            </p:cNvPr>
            <p:cNvGrpSpPr>
              <a:grpSpLocks noChangeAspect="1"/>
            </p:cNvGrpSpPr>
            <p:nvPr>
              <p:custDataLst>
                <p:tags r:id="rId28"/>
              </p:custDataLst>
            </p:nvPr>
          </p:nvGrpSpPr>
          <p:grpSpPr>
            <a:xfrm>
              <a:off x="7716535" y="3382210"/>
              <a:ext cx="228600" cy="228600"/>
              <a:chOff x="762000" y="1270000"/>
              <a:chExt cx="254000" cy="254000"/>
            </a:xfrm>
          </p:grpSpPr>
          <p:sp>
            <p:nvSpPr>
              <p:cNvPr id="39" name="Oval 38" hidden="1">
                <a:extLst>
                  <a:ext uri="{FF2B5EF4-FFF2-40B4-BE49-F238E27FC236}">
                    <a16:creationId xmlns:a16="http://schemas.microsoft.com/office/drawing/2014/main" id="{EE40A750-D21C-9BB5-1655-4D19D9E29F43}"/>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Arc 39" hidden="1">
                <a:extLst>
                  <a:ext uri="{FF2B5EF4-FFF2-40B4-BE49-F238E27FC236}">
                    <a16:creationId xmlns:a16="http://schemas.microsoft.com/office/drawing/2014/main" id="{05C25772-7849-BB93-B1CF-EEBC82B4F5A4}"/>
                  </a:ext>
                </a:extLst>
              </p:cNvPr>
              <p:cNvSpPr/>
              <p:nvPr>
                <p:custDataLst>
                  <p:tags r:id="rId36"/>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3" name="MoonLegend4" hidden="1">
              <a:extLst>
                <a:ext uri="{FF2B5EF4-FFF2-40B4-BE49-F238E27FC236}">
                  <a16:creationId xmlns:a16="http://schemas.microsoft.com/office/drawing/2014/main" id="{75E95314-CF28-A1E3-D180-8EAC4827E2D0}"/>
                </a:ext>
              </a:extLst>
            </p:cNvPr>
            <p:cNvGrpSpPr>
              <a:grpSpLocks noChangeAspect="1"/>
            </p:cNvGrpSpPr>
            <p:nvPr>
              <p:custDataLst>
                <p:tags r:id="rId29"/>
              </p:custDataLst>
            </p:nvPr>
          </p:nvGrpSpPr>
          <p:grpSpPr>
            <a:xfrm>
              <a:off x="7716535" y="3758025"/>
              <a:ext cx="228600" cy="228600"/>
              <a:chOff x="762000" y="1270000"/>
              <a:chExt cx="254000" cy="254000"/>
            </a:xfrm>
          </p:grpSpPr>
          <p:sp>
            <p:nvSpPr>
              <p:cNvPr id="37" name="Oval 36" hidden="1">
                <a:extLst>
                  <a:ext uri="{FF2B5EF4-FFF2-40B4-BE49-F238E27FC236}">
                    <a16:creationId xmlns:a16="http://schemas.microsoft.com/office/drawing/2014/main" id="{D13CF699-33C0-0B1F-A3F0-916C4222DB85}"/>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Arc 37" hidden="1">
                <a:extLst>
                  <a:ext uri="{FF2B5EF4-FFF2-40B4-BE49-F238E27FC236}">
                    <a16:creationId xmlns:a16="http://schemas.microsoft.com/office/drawing/2014/main" id="{5A273096-FBB5-B354-FACC-32A9B75A4070}"/>
                  </a:ext>
                </a:extLst>
              </p:cNvPr>
              <p:cNvSpPr/>
              <p:nvPr>
                <p:custDataLst>
                  <p:tags r:id="rId34"/>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4" name="MoonLegend5" hidden="1">
              <a:extLst>
                <a:ext uri="{FF2B5EF4-FFF2-40B4-BE49-F238E27FC236}">
                  <a16:creationId xmlns:a16="http://schemas.microsoft.com/office/drawing/2014/main" id="{F160AA29-5FEF-6CCB-4A66-CC1C9BC72ED1}"/>
                </a:ext>
              </a:extLst>
            </p:cNvPr>
            <p:cNvGrpSpPr>
              <a:grpSpLocks noChangeAspect="1"/>
            </p:cNvGrpSpPr>
            <p:nvPr>
              <p:custDataLst>
                <p:tags r:id="rId30"/>
              </p:custDataLst>
            </p:nvPr>
          </p:nvGrpSpPr>
          <p:grpSpPr>
            <a:xfrm>
              <a:off x="7716535" y="4133841"/>
              <a:ext cx="228600" cy="228600"/>
              <a:chOff x="762000" y="1270000"/>
              <a:chExt cx="254000" cy="254000"/>
            </a:xfrm>
          </p:grpSpPr>
          <p:sp>
            <p:nvSpPr>
              <p:cNvPr id="35" name="Oval 34" hidden="1">
                <a:extLst>
                  <a:ext uri="{FF2B5EF4-FFF2-40B4-BE49-F238E27FC236}">
                    <a16:creationId xmlns:a16="http://schemas.microsoft.com/office/drawing/2014/main" id="{BB59D254-DFFC-2E63-B697-0E28B26A9B5D}"/>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6" name="Arc 35" hidden="1">
                <a:extLst>
                  <a:ext uri="{FF2B5EF4-FFF2-40B4-BE49-F238E27FC236}">
                    <a16:creationId xmlns:a16="http://schemas.microsoft.com/office/drawing/2014/main" id="{84BBAEA0-D865-431D-A90C-BDDD6D488830}"/>
                  </a:ext>
                </a:extLst>
              </p:cNvPr>
              <p:cNvSpPr/>
              <p:nvPr>
                <p:custDataLst>
                  <p:tags r:id="rId32"/>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pic>
        <p:nvPicPr>
          <p:cNvPr id="47" name="Graphic 46" descr="ERCOT logo">
            <a:extLst>
              <a:ext uri="{FF2B5EF4-FFF2-40B4-BE49-F238E27FC236}">
                <a16:creationId xmlns:a16="http://schemas.microsoft.com/office/drawing/2014/main" id="{9E649B98-C39D-CB3F-2C51-C8FCAF7343A3}"/>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1403A016-9F93-5EA9-5C8D-A4EC375A986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5" name="Rectangle 44">
              <a:extLst>
                <a:ext uri="{FF2B5EF4-FFF2-40B4-BE49-F238E27FC236}">
                  <a16:creationId xmlns:a16="http://schemas.microsoft.com/office/drawing/2014/main" id="{C9076168-0565-EE26-811B-77272BB8FAEA}"/>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997BF5E-5D1D-D815-BA22-09ABD76F1797}"/>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98" r:id="rId3"/>
    <p:sldLayoutId id="2147483867" r:id="rId4"/>
    <p:sldLayoutId id="2147483868" r:id="rId5"/>
    <p:sldLayoutId id="2147483870" r:id="rId6"/>
    <p:sldLayoutId id="2147483871" r:id="rId7"/>
    <p:sldLayoutId id="2147483888" r:id="rId8"/>
    <p:sldLayoutId id="2147483889" r:id="rId9"/>
    <p:sldLayoutId id="2147483890" r:id="rId10"/>
    <p:sldLayoutId id="2147483891" r:id="rId11"/>
    <p:sldLayoutId id="2147483892" r:id="rId12"/>
    <p:sldLayoutId id="2147483894" r:id="rId13"/>
    <p:sldLayoutId id="2147483895" r:id="rId14"/>
    <p:sldLayoutId id="2147483896" r:id="rId15"/>
    <p:sldLayoutId id="2147483893" r:id="rId16"/>
    <p:sldLayoutId id="2147483877" r:id="rId17"/>
    <p:sldLayoutId id="2147483878" r:id="rId18"/>
    <p:sldLayoutId id="2147483901" r:id="rId19"/>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238.xml"/><Relationship Id="rId7" Type="http://schemas.openxmlformats.org/officeDocument/2006/relationships/slideLayout" Target="../slideLayouts/slideLayout1.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10" Type="http://schemas.openxmlformats.org/officeDocument/2006/relationships/image" Target="../media/image3.emf"/><Relationship Id="rId4" Type="http://schemas.openxmlformats.org/officeDocument/2006/relationships/tags" Target="../tags/tag239.xml"/><Relationship Id="rId9" Type="http://schemas.openxmlformats.org/officeDocument/2006/relationships/oleObject" Target="../embeddings/oleObject36.bin"/></Relationships>
</file>

<file path=ppt/slides/_rels/slide2.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image" Target="../media/image8.emf"/><Relationship Id="rId18" Type="http://schemas.openxmlformats.org/officeDocument/2006/relationships/slide" Target="slide22.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oleObject" Target="../embeddings/oleObject37.bin"/><Relationship Id="rId17" Type="http://schemas.openxmlformats.org/officeDocument/2006/relationships/slide" Target="slide17.xml"/><Relationship Id="rId2" Type="http://schemas.openxmlformats.org/officeDocument/2006/relationships/tags" Target="../tags/tag243.xml"/><Relationship Id="rId16" Type="http://schemas.openxmlformats.org/officeDocument/2006/relationships/slide" Target="slide11.xml"/><Relationship Id="rId20" Type="http://schemas.openxmlformats.org/officeDocument/2006/relationships/image" Target="../media/image9.emf"/><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2.xml"/><Relationship Id="rId5" Type="http://schemas.openxmlformats.org/officeDocument/2006/relationships/tags" Target="../tags/tag246.xml"/><Relationship Id="rId15" Type="http://schemas.openxmlformats.org/officeDocument/2006/relationships/slide" Target="slide5.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245.xml"/><Relationship Id="rId9" Type="http://schemas.openxmlformats.org/officeDocument/2006/relationships/tags" Target="../tags/tag250.xml"/><Relationship Id="rId14" Type="http://schemas.openxmlformats.org/officeDocument/2006/relationships/slide" Target="slide3.xml"/></Relationships>
</file>

<file path=ppt/slides/_rels/slide3.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image" Target="../media/image8.emf"/><Relationship Id="rId18" Type="http://schemas.openxmlformats.org/officeDocument/2006/relationships/slide" Target="slide22.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oleObject" Target="../embeddings/oleObject38.bin"/><Relationship Id="rId17" Type="http://schemas.openxmlformats.org/officeDocument/2006/relationships/slide" Target="slide17.xml"/><Relationship Id="rId2" Type="http://schemas.openxmlformats.org/officeDocument/2006/relationships/tags" Target="../tags/tag252.xml"/><Relationship Id="rId16" Type="http://schemas.openxmlformats.org/officeDocument/2006/relationships/slide" Target="slide11.xml"/><Relationship Id="rId20" Type="http://schemas.openxmlformats.org/officeDocument/2006/relationships/image" Target="../media/image9.emf"/><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3.xml"/><Relationship Id="rId5" Type="http://schemas.openxmlformats.org/officeDocument/2006/relationships/tags" Target="../tags/tag255.xml"/><Relationship Id="rId15" Type="http://schemas.openxmlformats.org/officeDocument/2006/relationships/slide" Target="slide5.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62.xml"/><Relationship Id="rId7" Type="http://schemas.openxmlformats.org/officeDocument/2006/relationships/slideLayout" Target="../slideLayouts/slideLayout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5" Type="http://schemas.openxmlformats.org/officeDocument/2006/relationships/tags" Target="../tags/tag264.xml"/><Relationship Id="rId10" Type="http://schemas.openxmlformats.org/officeDocument/2006/relationships/image" Target="../media/image8.emf"/><Relationship Id="rId4" Type="http://schemas.openxmlformats.org/officeDocument/2006/relationships/tags" Target="../tags/tag263.xml"/><Relationship Id="rId9" Type="http://schemas.openxmlformats.org/officeDocument/2006/relationships/oleObject" Target="../embeddings/oleObject39.bin"/></Relationships>
</file>

<file path=ppt/slides/_rels/slide5.xml.rels><?xml version="1.0" encoding="UTF-8" standalone="yes"?>
<Relationships xmlns="http://schemas.openxmlformats.org/package/2006/relationships"><Relationship Id="rId8" Type="http://schemas.openxmlformats.org/officeDocument/2006/relationships/tags" Target="../tags/tag273.xml"/><Relationship Id="rId13" Type="http://schemas.openxmlformats.org/officeDocument/2006/relationships/image" Target="../media/image8.emf"/><Relationship Id="rId18" Type="http://schemas.openxmlformats.org/officeDocument/2006/relationships/slide" Target="slide22.xml"/><Relationship Id="rId3" Type="http://schemas.openxmlformats.org/officeDocument/2006/relationships/tags" Target="../tags/tag268.xml"/><Relationship Id="rId7" Type="http://schemas.openxmlformats.org/officeDocument/2006/relationships/tags" Target="../tags/tag272.xml"/><Relationship Id="rId12" Type="http://schemas.openxmlformats.org/officeDocument/2006/relationships/oleObject" Target="../embeddings/oleObject40.bin"/><Relationship Id="rId17" Type="http://schemas.openxmlformats.org/officeDocument/2006/relationships/slide" Target="slide17.xml"/><Relationship Id="rId2" Type="http://schemas.openxmlformats.org/officeDocument/2006/relationships/tags" Target="../tags/tag267.xml"/><Relationship Id="rId16" Type="http://schemas.openxmlformats.org/officeDocument/2006/relationships/slide" Target="slide11.xml"/><Relationship Id="rId20" Type="http://schemas.openxmlformats.org/officeDocument/2006/relationships/image" Target="../media/image9.emf"/><Relationship Id="rId1" Type="http://schemas.openxmlformats.org/officeDocument/2006/relationships/tags" Target="../tags/tag266.xml"/><Relationship Id="rId6" Type="http://schemas.openxmlformats.org/officeDocument/2006/relationships/tags" Target="../tags/tag271.xml"/><Relationship Id="rId11" Type="http://schemas.openxmlformats.org/officeDocument/2006/relationships/notesSlide" Target="../notesSlides/notesSlide5.xml"/><Relationship Id="rId5" Type="http://schemas.openxmlformats.org/officeDocument/2006/relationships/tags" Target="../tags/tag270.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269.xml"/><Relationship Id="rId9" Type="http://schemas.openxmlformats.org/officeDocument/2006/relationships/tags" Target="../tags/tag274.xml"/><Relationship Id="rId14" Type="http://schemas.openxmlformats.org/officeDocument/2006/relationships/slide" Target="slide2.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13.svg"/><Relationship Id="rId3" Type="http://schemas.openxmlformats.org/officeDocument/2006/relationships/tags" Target="../tags/tag277.xml"/><Relationship Id="rId7" Type="http://schemas.openxmlformats.org/officeDocument/2006/relationships/slideLayout" Target="../slideLayouts/slideLayout16.xml"/><Relationship Id="rId12" Type="http://schemas.openxmlformats.org/officeDocument/2006/relationships/image" Target="../media/image12.svg"/><Relationship Id="rId17" Type="http://schemas.openxmlformats.org/officeDocument/2006/relationships/image" Target="../media/image17.svg"/><Relationship Id="rId2" Type="http://schemas.openxmlformats.org/officeDocument/2006/relationships/tags" Target="../tags/tag276.xml"/><Relationship Id="rId16" Type="http://schemas.openxmlformats.org/officeDocument/2006/relationships/image" Target="../media/image16.svg"/><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image" Target="../media/image11.jpeg"/><Relationship Id="rId5" Type="http://schemas.openxmlformats.org/officeDocument/2006/relationships/tags" Target="../tags/tag279.xml"/><Relationship Id="rId15" Type="http://schemas.openxmlformats.org/officeDocument/2006/relationships/image" Target="../media/image15.svg"/><Relationship Id="rId10" Type="http://schemas.openxmlformats.org/officeDocument/2006/relationships/image" Target="../media/image10.emf"/><Relationship Id="rId4" Type="http://schemas.openxmlformats.org/officeDocument/2006/relationships/tags" Target="../tags/tag278.xml"/><Relationship Id="rId9" Type="http://schemas.openxmlformats.org/officeDocument/2006/relationships/oleObject" Target="../embeddings/oleObject41.bin"/><Relationship Id="rId14" Type="http://schemas.openxmlformats.org/officeDocument/2006/relationships/image" Target="../media/image14.svg"/></Relationships>
</file>

<file path=ppt/slides/_rels/slide7.xml.rels><?xml version="1.0" encoding="UTF-8" standalone="yes"?>
<Relationships xmlns="http://schemas.openxmlformats.org/package/2006/relationships"><Relationship Id="rId8" Type="http://schemas.openxmlformats.org/officeDocument/2006/relationships/tags" Target="../tags/tag288.xml"/><Relationship Id="rId13" Type="http://schemas.openxmlformats.org/officeDocument/2006/relationships/notesSlide" Target="../notesSlides/notesSlide7.xml"/><Relationship Id="rId18" Type="http://schemas.openxmlformats.org/officeDocument/2006/relationships/image" Target="../media/image19.svg"/><Relationship Id="rId3" Type="http://schemas.openxmlformats.org/officeDocument/2006/relationships/tags" Target="../tags/tag283.xml"/><Relationship Id="rId21" Type="http://schemas.openxmlformats.org/officeDocument/2006/relationships/image" Target="../media/image22.svg"/><Relationship Id="rId7" Type="http://schemas.openxmlformats.org/officeDocument/2006/relationships/tags" Target="../tags/tag287.xml"/><Relationship Id="rId12" Type="http://schemas.openxmlformats.org/officeDocument/2006/relationships/slideLayout" Target="../slideLayouts/slideLayout16.xml"/><Relationship Id="rId17" Type="http://schemas.openxmlformats.org/officeDocument/2006/relationships/image" Target="../media/image12.svg"/><Relationship Id="rId2" Type="http://schemas.openxmlformats.org/officeDocument/2006/relationships/tags" Target="../tags/tag282.xml"/><Relationship Id="rId16" Type="http://schemas.openxmlformats.org/officeDocument/2006/relationships/image" Target="../media/image18.jpeg"/><Relationship Id="rId20" Type="http://schemas.openxmlformats.org/officeDocument/2006/relationships/image" Target="../media/image21.svg"/><Relationship Id="rId1" Type="http://schemas.openxmlformats.org/officeDocument/2006/relationships/tags" Target="../tags/tag281.xml"/><Relationship Id="rId6" Type="http://schemas.openxmlformats.org/officeDocument/2006/relationships/tags" Target="../tags/tag286.xml"/><Relationship Id="rId11" Type="http://schemas.openxmlformats.org/officeDocument/2006/relationships/tags" Target="../tags/tag291.xml"/><Relationship Id="rId5" Type="http://schemas.openxmlformats.org/officeDocument/2006/relationships/tags" Target="../tags/tag285.xml"/><Relationship Id="rId15" Type="http://schemas.openxmlformats.org/officeDocument/2006/relationships/image" Target="../media/image10.emf"/><Relationship Id="rId10" Type="http://schemas.openxmlformats.org/officeDocument/2006/relationships/tags" Target="../tags/tag290.xml"/><Relationship Id="rId19" Type="http://schemas.openxmlformats.org/officeDocument/2006/relationships/image" Target="../media/image20.svg"/><Relationship Id="rId4" Type="http://schemas.openxmlformats.org/officeDocument/2006/relationships/tags" Target="../tags/tag284.xml"/><Relationship Id="rId9" Type="http://schemas.openxmlformats.org/officeDocument/2006/relationships/tags" Target="../tags/tag289.xml"/><Relationship Id="rId14" Type="http://schemas.openxmlformats.org/officeDocument/2006/relationships/oleObject" Target="../embeddings/oleObject42.bin"/><Relationship Id="rId22"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294.xml"/><Relationship Id="rId7" Type="http://schemas.openxmlformats.org/officeDocument/2006/relationships/image" Target="../media/image24.svg"/><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image" Target="../media/image23.emf"/><Relationship Id="rId5" Type="http://schemas.openxmlformats.org/officeDocument/2006/relationships/oleObject" Target="../embeddings/oleObject43.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6.png"/><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image" Target="../media/image24.svg"/><Relationship Id="rId5" Type="http://schemas.openxmlformats.org/officeDocument/2006/relationships/image" Target="../media/image23.emf"/><Relationship Id="rId4" Type="http://schemas.openxmlformats.org/officeDocument/2006/relationships/oleObject" Target="../embeddings/oleObject4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image" Target="../media/image29.svg"/><Relationship Id="rId2" Type="http://schemas.openxmlformats.org/officeDocument/2006/relationships/slideLayout" Target="../slideLayouts/slideLayout16.xml"/><Relationship Id="rId1" Type="http://schemas.openxmlformats.org/officeDocument/2006/relationships/tags" Target="../tags/tag29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image" Target="../media/image8.emf"/><Relationship Id="rId18" Type="http://schemas.openxmlformats.org/officeDocument/2006/relationships/slide" Target="slide22.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oleObject" Target="../embeddings/oleObject46.bin"/><Relationship Id="rId17" Type="http://schemas.openxmlformats.org/officeDocument/2006/relationships/slide" Target="slide17.xml"/><Relationship Id="rId2" Type="http://schemas.openxmlformats.org/officeDocument/2006/relationships/tags" Target="../tags/tag299.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8.xml"/><Relationship Id="rId5" Type="http://schemas.openxmlformats.org/officeDocument/2006/relationships/tags" Target="../tags/tag302.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301.xml"/><Relationship Id="rId9" Type="http://schemas.openxmlformats.org/officeDocument/2006/relationships/tags" Target="../tags/tag306.xml"/><Relationship Id="rId14" Type="http://schemas.openxmlformats.org/officeDocument/2006/relationships/slide" Target="slide2.xml"/></Relationships>
</file>

<file path=ppt/slides/_rels/slide12.xml.rels><?xml version="1.0" encoding="UTF-8" standalone="yes"?>
<Relationships xmlns="http://schemas.openxmlformats.org/package/2006/relationships"><Relationship Id="rId13" Type="http://schemas.openxmlformats.org/officeDocument/2006/relationships/tags" Target="../tags/tag319.xml"/><Relationship Id="rId18" Type="http://schemas.openxmlformats.org/officeDocument/2006/relationships/tags" Target="../tags/tag324.xml"/><Relationship Id="rId26" Type="http://schemas.openxmlformats.org/officeDocument/2006/relationships/tags" Target="../tags/tag332.xml"/><Relationship Id="rId39" Type="http://schemas.openxmlformats.org/officeDocument/2006/relationships/chart" Target="../charts/chart1.xml"/><Relationship Id="rId21" Type="http://schemas.openxmlformats.org/officeDocument/2006/relationships/tags" Target="../tags/tag327.xml"/><Relationship Id="rId34" Type="http://schemas.openxmlformats.org/officeDocument/2006/relationships/tags" Target="../tags/tag340.xml"/><Relationship Id="rId42" Type="http://schemas.openxmlformats.org/officeDocument/2006/relationships/image" Target="../media/image30.svg"/><Relationship Id="rId7" Type="http://schemas.openxmlformats.org/officeDocument/2006/relationships/tags" Target="../tags/tag313.xml"/><Relationship Id="rId2" Type="http://schemas.openxmlformats.org/officeDocument/2006/relationships/tags" Target="../tags/tag308.xml"/><Relationship Id="rId16" Type="http://schemas.openxmlformats.org/officeDocument/2006/relationships/tags" Target="../tags/tag322.xml"/><Relationship Id="rId20" Type="http://schemas.openxmlformats.org/officeDocument/2006/relationships/tags" Target="../tags/tag326.xml"/><Relationship Id="rId29" Type="http://schemas.openxmlformats.org/officeDocument/2006/relationships/tags" Target="../tags/tag335.xml"/><Relationship Id="rId41" Type="http://schemas.openxmlformats.org/officeDocument/2006/relationships/chart" Target="../charts/chart3.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tags" Target="../tags/tag317.xml"/><Relationship Id="rId24" Type="http://schemas.openxmlformats.org/officeDocument/2006/relationships/tags" Target="../tags/tag330.xml"/><Relationship Id="rId32" Type="http://schemas.openxmlformats.org/officeDocument/2006/relationships/tags" Target="../tags/tag338.xml"/><Relationship Id="rId37" Type="http://schemas.openxmlformats.org/officeDocument/2006/relationships/oleObject" Target="../embeddings/oleObject47.bin"/><Relationship Id="rId40" Type="http://schemas.openxmlformats.org/officeDocument/2006/relationships/chart" Target="../charts/chart2.xml"/><Relationship Id="rId5" Type="http://schemas.openxmlformats.org/officeDocument/2006/relationships/tags" Target="../tags/tag311.xml"/><Relationship Id="rId15" Type="http://schemas.openxmlformats.org/officeDocument/2006/relationships/tags" Target="../tags/tag321.xml"/><Relationship Id="rId23" Type="http://schemas.openxmlformats.org/officeDocument/2006/relationships/tags" Target="../tags/tag329.xml"/><Relationship Id="rId28" Type="http://schemas.openxmlformats.org/officeDocument/2006/relationships/tags" Target="../tags/tag334.xml"/><Relationship Id="rId36" Type="http://schemas.openxmlformats.org/officeDocument/2006/relationships/slideLayout" Target="../slideLayouts/slideLayout2.xml"/><Relationship Id="rId10" Type="http://schemas.openxmlformats.org/officeDocument/2006/relationships/tags" Target="../tags/tag316.xml"/><Relationship Id="rId19" Type="http://schemas.openxmlformats.org/officeDocument/2006/relationships/tags" Target="../tags/tag325.xml"/><Relationship Id="rId31" Type="http://schemas.openxmlformats.org/officeDocument/2006/relationships/tags" Target="../tags/tag337.xml"/><Relationship Id="rId4" Type="http://schemas.openxmlformats.org/officeDocument/2006/relationships/tags" Target="../tags/tag310.xml"/><Relationship Id="rId9" Type="http://schemas.openxmlformats.org/officeDocument/2006/relationships/tags" Target="../tags/tag315.xml"/><Relationship Id="rId14" Type="http://schemas.openxmlformats.org/officeDocument/2006/relationships/tags" Target="../tags/tag320.xml"/><Relationship Id="rId22" Type="http://schemas.openxmlformats.org/officeDocument/2006/relationships/tags" Target="../tags/tag328.xml"/><Relationship Id="rId27" Type="http://schemas.openxmlformats.org/officeDocument/2006/relationships/tags" Target="../tags/tag333.xml"/><Relationship Id="rId30" Type="http://schemas.openxmlformats.org/officeDocument/2006/relationships/tags" Target="../tags/tag336.xml"/><Relationship Id="rId35" Type="http://schemas.openxmlformats.org/officeDocument/2006/relationships/tags" Target="../tags/tag341.xml"/><Relationship Id="rId8" Type="http://schemas.openxmlformats.org/officeDocument/2006/relationships/tags" Target="../tags/tag314.xml"/><Relationship Id="rId3" Type="http://schemas.openxmlformats.org/officeDocument/2006/relationships/tags" Target="../tags/tag309.xml"/><Relationship Id="rId12" Type="http://schemas.openxmlformats.org/officeDocument/2006/relationships/tags" Target="../tags/tag318.xml"/><Relationship Id="rId17" Type="http://schemas.openxmlformats.org/officeDocument/2006/relationships/tags" Target="../tags/tag323.xml"/><Relationship Id="rId25" Type="http://schemas.openxmlformats.org/officeDocument/2006/relationships/tags" Target="../tags/tag331.xml"/><Relationship Id="rId33" Type="http://schemas.openxmlformats.org/officeDocument/2006/relationships/tags" Target="../tags/tag339.xml"/><Relationship Id="rId38" Type="http://schemas.openxmlformats.org/officeDocument/2006/relationships/image" Target="../media/image8.emf"/></Relationships>
</file>

<file path=ppt/slides/_rels/slide13.xml.rels><?xml version="1.0" encoding="UTF-8" standalone="yes"?>
<Relationships xmlns="http://schemas.openxmlformats.org/package/2006/relationships"><Relationship Id="rId8" Type="http://schemas.openxmlformats.org/officeDocument/2006/relationships/tags" Target="../tags/tag349.xml"/><Relationship Id="rId13" Type="http://schemas.openxmlformats.org/officeDocument/2006/relationships/tags" Target="../tags/tag354.xml"/><Relationship Id="rId18" Type="http://schemas.openxmlformats.org/officeDocument/2006/relationships/tags" Target="../tags/tag359.xml"/><Relationship Id="rId26" Type="http://schemas.openxmlformats.org/officeDocument/2006/relationships/image" Target="../media/image30.svg"/><Relationship Id="rId3" Type="http://schemas.openxmlformats.org/officeDocument/2006/relationships/tags" Target="../tags/tag344.xml"/><Relationship Id="rId21" Type="http://schemas.openxmlformats.org/officeDocument/2006/relationships/tags" Target="../tags/tag362.xml"/><Relationship Id="rId7" Type="http://schemas.openxmlformats.org/officeDocument/2006/relationships/tags" Target="../tags/tag348.xml"/><Relationship Id="rId12" Type="http://schemas.openxmlformats.org/officeDocument/2006/relationships/tags" Target="../tags/tag353.xml"/><Relationship Id="rId17" Type="http://schemas.openxmlformats.org/officeDocument/2006/relationships/tags" Target="../tags/tag358.xml"/><Relationship Id="rId25" Type="http://schemas.openxmlformats.org/officeDocument/2006/relationships/image" Target="../media/image8.emf"/><Relationship Id="rId2" Type="http://schemas.openxmlformats.org/officeDocument/2006/relationships/tags" Target="../tags/tag343.xml"/><Relationship Id="rId16" Type="http://schemas.openxmlformats.org/officeDocument/2006/relationships/tags" Target="../tags/tag357.xml"/><Relationship Id="rId20" Type="http://schemas.openxmlformats.org/officeDocument/2006/relationships/tags" Target="../tags/tag361.xml"/><Relationship Id="rId1" Type="http://schemas.openxmlformats.org/officeDocument/2006/relationships/tags" Target="../tags/tag342.xml"/><Relationship Id="rId6" Type="http://schemas.openxmlformats.org/officeDocument/2006/relationships/tags" Target="../tags/tag347.xml"/><Relationship Id="rId11" Type="http://schemas.openxmlformats.org/officeDocument/2006/relationships/tags" Target="../tags/tag352.xml"/><Relationship Id="rId24" Type="http://schemas.openxmlformats.org/officeDocument/2006/relationships/oleObject" Target="../embeddings/oleObject48.bin"/><Relationship Id="rId5" Type="http://schemas.openxmlformats.org/officeDocument/2006/relationships/tags" Target="../tags/tag346.xml"/><Relationship Id="rId15" Type="http://schemas.openxmlformats.org/officeDocument/2006/relationships/tags" Target="../tags/tag356.xml"/><Relationship Id="rId23" Type="http://schemas.openxmlformats.org/officeDocument/2006/relationships/notesSlide" Target="../notesSlides/notesSlide9.xml"/><Relationship Id="rId10" Type="http://schemas.openxmlformats.org/officeDocument/2006/relationships/tags" Target="../tags/tag351.xml"/><Relationship Id="rId19" Type="http://schemas.openxmlformats.org/officeDocument/2006/relationships/tags" Target="../tags/tag360.xml"/><Relationship Id="rId4" Type="http://schemas.openxmlformats.org/officeDocument/2006/relationships/tags" Target="../tags/tag345.xml"/><Relationship Id="rId9" Type="http://schemas.openxmlformats.org/officeDocument/2006/relationships/tags" Target="../tags/tag350.xml"/><Relationship Id="rId14" Type="http://schemas.openxmlformats.org/officeDocument/2006/relationships/tags" Target="../tags/tag355.xml"/><Relationship Id="rId2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tags" Target="../tags/tag375.xml"/><Relationship Id="rId18" Type="http://schemas.openxmlformats.org/officeDocument/2006/relationships/tags" Target="../tags/tag380.xml"/><Relationship Id="rId26" Type="http://schemas.openxmlformats.org/officeDocument/2006/relationships/tags" Target="../tags/tag388.xml"/><Relationship Id="rId3" Type="http://schemas.openxmlformats.org/officeDocument/2006/relationships/tags" Target="../tags/tag365.xml"/><Relationship Id="rId21" Type="http://schemas.openxmlformats.org/officeDocument/2006/relationships/tags" Target="../tags/tag383.xml"/><Relationship Id="rId7" Type="http://schemas.openxmlformats.org/officeDocument/2006/relationships/tags" Target="../tags/tag369.xml"/><Relationship Id="rId12" Type="http://schemas.openxmlformats.org/officeDocument/2006/relationships/tags" Target="../tags/tag374.xml"/><Relationship Id="rId17" Type="http://schemas.openxmlformats.org/officeDocument/2006/relationships/tags" Target="../tags/tag379.xml"/><Relationship Id="rId25" Type="http://schemas.openxmlformats.org/officeDocument/2006/relationships/tags" Target="../tags/tag387.xml"/><Relationship Id="rId2" Type="http://schemas.openxmlformats.org/officeDocument/2006/relationships/tags" Target="../tags/tag364.xml"/><Relationship Id="rId16" Type="http://schemas.openxmlformats.org/officeDocument/2006/relationships/tags" Target="../tags/tag378.xml"/><Relationship Id="rId20" Type="http://schemas.openxmlformats.org/officeDocument/2006/relationships/tags" Target="../tags/tag382.xml"/><Relationship Id="rId29" Type="http://schemas.openxmlformats.org/officeDocument/2006/relationships/oleObject" Target="../embeddings/oleObject49.bin"/><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tags" Target="../tags/tag373.xml"/><Relationship Id="rId24" Type="http://schemas.openxmlformats.org/officeDocument/2006/relationships/tags" Target="../tags/tag386.xml"/><Relationship Id="rId5" Type="http://schemas.openxmlformats.org/officeDocument/2006/relationships/tags" Target="../tags/tag367.xml"/><Relationship Id="rId15" Type="http://schemas.openxmlformats.org/officeDocument/2006/relationships/tags" Target="../tags/tag377.xml"/><Relationship Id="rId23" Type="http://schemas.openxmlformats.org/officeDocument/2006/relationships/tags" Target="../tags/tag385.xml"/><Relationship Id="rId28" Type="http://schemas.openxmlformats.org/officeDocument/2006/relationships/slideLayout" Target="../slideLayouts/slideLayout2.xml"/><Relationship Id="rId10" Type="http://schemas.openxmlformats.org/officeDocument/2006/relationships/tags" Target="../tags/tag372.xml"/><Relationship Id="rId19" Type="http://schemas.openxmlformats.org/officeDocument/2006/relationships/tags" Target="../tags/tag381.xml"/><Relationship Id="rId31" Type="http://schemas.openxmlformats.org/officeDocument/2006/relationships/image" Target="../media/image30.svg"/><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tags" Target="../tags/tag376.xml"/><Relationship Id="rId22" Type="http://schemas.openxmlformats.org/officeDocument/2006/relationships/tags" Target="../tags/tag384.xml"/><Relationship Id="rId27" Type="http://schemas.openxmlformats.org/officeDocument/2006/relationships/tags" Target="../tags/tag389.xml"/><Relationship Id="rId30"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tags" Target="../tags/tag392.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image" Target="../media/image31.emf"/><Relationship Id="rId5" Type="http://schemas.openxmlformats.org/officeDocument/2006/relationships/oleObject" Target="../embeddings/oleObject50.bin"/><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tags" Target="../tags/tag395.xml"/><Relationship Id="rId7" Type="http://schemas.openxmlformats.org/officeDocument/2006/relationships/image" Target="../media/image32.emf"/><Relationship Id="rId2" Type="http://schemas.openxmlformats.org/officeDocument/2006/relationships/tags" Target="../tags/tag394.xml"/><Relationship Id="rId1" Type="http://schemas.openxmlformats.org/officeDocument/2006/relationships/tags" Target="../tags/tag393.xml"/><Relationship Id="rId6" Type="http://schemas.openxmlformats.org/officeDocument/2006/relationships/oleObject" Target="../embeddings/oleObject51.bin"/><Relationship Id="rId5" Type="http://schemas.openxmlformats.org/officeDocument/2006/relationships/slideLayout" Target="../slideLayouts/slideLayout2.xml"/><Relationship Id="rId4" Type="http://schemas.openxmlformats.org/officeDocument/2006/relationships/tags" Target="../tags/tag396.xml"/></Relationships>
</file>

<file path=ppt/slides/_rels/slide17.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image" Target="../media/image8.emf"/><Relationship Id="rId18" Type="http://schemas.openxmlformats.org/officeDocument/2006/relationships/slide" Target="slide22.xml"/><Relationship Id="rId3" Type="http://schemas.openxmlformats.org/officeDocument/2006/relationships/tags" Target="../tags/tag399.xml"/><Relationship Id="rId7" Type="http://schemas.openxmlformats.org/officeDocument/2006/relationships/tags" Target="../tags/tag403.xml"/><Relationship Id="rId12" Type="http://schemas.openxmlformats.org/officeDocument/2006/relationships/oleObject" Target="../embeddings/oleObject52.bin"/><Relationship Id="rId17" Type="http://schemas.openxmlformats.org/officeDocument/2006/relationships/slide" Target="slide11.xml"/><Relationship Id="rId2" Type="http://schemas.openxmlformats.org/officeDocument/2006/relationships/tags" Target="../tags/tag398.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notesSlide" Target="../notesSlides/notesSlide10.xml"/><Relationship Id="rId5" Type="http://schemas.openxmlformats.org/officeDocument/2006/relationships/tags" Target="../tags/tag401.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17.xml"/><Relationship Id="rId1" Type="http://schemas.openxmlformats.org/officeDocument/2006/relationships/tags" Target="../tags/tag406.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17.xml"/><Relationship Id="rId1" Type="http://schemas.openxmlformats.org/officeDocument/2006/relationships/tags" Target="../tags/tag407.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8" Type="http://schemas.openxmlformats.org/officeDocument/2006/relationships/tags" Target="../tags/tag415.xml"/><Relationship Id="rId13" Type="http://schemas.openxmlformats.org/officeDocument/2006/relationships/tags" Target="../tags/tag420.xml"/><Relationship Id="rId18" Type="http://schemas.openxmlformats.org/officeDocument/2006/relationships/tags" Target="../tags/tag425.xml"/><Relationship Id="rId3" Type="http://schemas.openxmlformats.org/officeDocument/2006/relationships/tags" Target="../tags/tag410.xml"/><Relationship Id="rId21" Type="http://schemas.openxmlformats.org/officeDocument/2006/relationships/tags" Target="../tags/tag428.xml"/><Relationship Id="rId7" Type="http://schemas.openxmlformats.org/officeDocument/2006/relationships/tags" Target="../tags/tag414.xml"/><Relationship Id="rId12" Type="http://schemas.openxmlformats.org/officeDocument/2006/relationships/tags" Target="../tags/tag419.xml"/><Relationship Id="rId17" Type="http://schemas.openxmlformats.org/officeDocument/2006/relationships/tags" Target="../tags/tag424.xml"/><Relationship Id="rId25" Type="http://schemas.openxmlformats.org/officeDocument/2006/relationships/image" Target="../media/image8.emf"/><Relationship Id="rId2" Type="http://schemas.openxmlformats.org/officeDocument/2006/relationships/tags" Target="../tags/tag409.xml"/><Relationship Id="rId16" Type="http://schemas.openxmlformats.org/officeDocument/2006/relationships/tags" Target="../tags/tag423.xml"/><Relationship Id="rId20" Type="http://schemas.openxmlformats.org/officeDocument/2006/relationships/tags" Target="../tags/tag427.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tags" Target="../tags/tag418.xml"/><Relationship Id="rId24" Type="http://schemas.openxmlformats.org/officeDocument/2006/relationships/oleObject" Target="../embeddings/oleObject55.bin"/><Relationship Id="rId5" Type="http://schemas.openxmlformats.org/officeDocument/2006/relationships/tags" Target="../tags/tag412.xml"/><Relationship Id="rId15" Type="http://schemas.openxmlformats.org/officeDocument/2006/relationships/tags" Target="../tags/tag422.xml"/><Relationship Id="rId23" Type="http://schemas.openxmlformats.org/officeDocument/2006/relationships/slideLayout" Target="../slideLayouts/slideLayout2.xml"/><Relationship Id="rId10" Type="http://schemas.openxmlformats.org/officeDocument/2006/relationships/tags" Target="../tags/tag417.xml"/><Relationship Id="rId19" Type="http://schemas.openxmlformats.org/officeDocument/2006/relationships/tags" Target="../tags/tag426.xml"/><Relationship Id="rId4" Type="http://schemas.openxmlformats.org/officeDocument/2006/relationships/tags" Target="../tags/tag411.xml"/><Relationship Id="rId9" Type="http://schemas.openxmlformats.org/officeDocument/2006/relationships/tags" Target="../tags/tag416.xml"/><Relationship Id="rId14" Type="http://schemas.openxmlformats.org/officeDocument/2006/relationships/tags" Target="../tags/tag421.xml"/><Relationship Id="rId22" Type="http://schemas.openxmlformats.org/officeDocument/2006/relationships/tags" Target="../tags/tag429.xml"/></Relationships>
</file>

<file path=ppt/slides/_rels/slide21.xml.rels><?xml version="1.0" encoding="UTF-8" standalone="yes"?>
<Relationships xmlns="http://schemas.openxmlformats.org/package/2006/relationships"><Relationship Id="rId13" Type="http://schemas.openxmlformats.org/officeDocument/2006/relationships/tags" Target="../tags/tag442.xml"/><Relationship Id="rId18" Type="http://schemas.openxmlformats.org/officeDocument/2006/relationships/tags" Target="../tags/tag447.xml"/><Relationship Id="rId26" Type="http://schemas.openxmlformats.org/officeDocument/2006/relationships/tags" Target="../tags/tag455.xml"/><Relationship Id="rId39" Type="http://schemas.openxmlformats.org/officeDocument/2006/relationships/tags" Target="../tags/tag468.xml"/><Relationship Id="rId21" Type="http://schemas.openxmlformats.org/officeDocument/2006/relationships/tags" Target="../tags/tag450.xml"/><Relationship Id="rId34" Type="http://schemas.openxmlformats.org/officeDocument/2006/relationships/tags" Target="../tags/tag463.xml"/><Relationship Id="rId42" Type="http://schemas.openxmlformats.org/officeDocument/2006/relationships/tags" Target="../tags/tag471.xml"/><Relationship Id="rId47" Type="http://schemas.openxmlformats.org/officeDocument/2006/relationships/oleObject" Target="../embeddings/oleObject56.bin"/><Relationship Id="rId50" Type="http://schemas.openxmlformats.org/officeDocument/2006/relationships/image" Target="../media/image34.svg"/><Relationship Id="rId7" Type="http://schemas.openxmlformats.org/officeDocument/2006/relationships/tags" Target="../tags/tag436.xml"/><Relationship Id="rId2" Type="http://schemas.openxmlformats.org/officeDocument/2006/relationships/tags" Target="../tags/tag431.xml"/><Relationship Id="rId16" Type="http://schemas.openxmlformats.org/officeDocument/2006/relationships/tags" Target="../tags/tag445.xml"/><Relationship Id="rId29" Type="http://schemas.openxmlformats.org/officeDocument/2006/relationships/tags" Target="../tags/tag458.xml"/><Relationship Id="rId11" Type="http://schemas.openxmlformats.org/officeDocument/2006/relationships/tags" Target="../tags/tag440.xml"/><Relationship Id="rId24" Type="http://schemas.openxmlformats.org/officeDocument/2006/relationships/tags" Target="../tags/tag453.xml"/><Relationship Id="rId32" Type="http://schemas.openxmlformats.org/officeDocument/2006/relationships/tags" Target="../tags/tag461.xml"/><Relationship Id="rId37" Type="http://schemas.openxmlformats.org/officeDocument/2006/relationships/tags" Target="../tags/tag466.xml"/><Relationship Id="rId40" Type="http://schemas.openxmlformats.org/officeDocument/2006/relationships/tags" Target="../tags/tag469.xml"/><Relationship Id="rId45" Type="http://schemas.openxmlformats.org/officeDocument/2006/relationships/slideLayout" Target="../slideLayouts/slideLayout2.xml"/><Relationship Id="rId5" Type="http://schemas.openxmlformats.org/officeDocument/2006/relationships/tags" Target="../tags/tag434.xml"/><Relationship Id="rId15" Type="http://schemas.openxmlformats.org/officeDocument/2006/relationships/tags" Target="../tags/tag444.xml"/><Relationship Id="rId23" Type="http://schemas.openxmlformats.org/officeDocument/2006/relationships/tags" Target="../tags/tag452.xml"/><Relationship Id="rId28" Type="http://schemas.openxmlformats.org/officeDocument/2006/relationships/tags" Target="../tags/tag457.xml"/><Relationship Id="rId36" Type="http://schemas.openxmlformats.org/officeDocument/2006/relationships/tags" Target="../tags/tag465.xml"/><Relationship Id="rId49" Type="http://schemas.openxmlformats.org/officeDocument/2006/relationships/image" Target="../media/image33.svg"/><Relationship Id="rId10" Type="http://schemas.openxmlformats.org/officeDocument/2006/relationships/tags" Target="../tags/tag439.xml"/><Relationship Id="rId19" Type="http://schemas.openxmlformats.org/officeDocument/2006/relationships/tags" Target="../tags/tag448.xml"/><Relationship Id="rId31" Type="http://schemas.openxmlformats.org/officeDocument/2006/relationships/tags" Target="../tags/tag460.xml"/><Relationship Id="rId44" Type="http://schemas.openxmlformats.org/officeDocument/2006/relationships/tags" Target="../tags/tag473.xml"/><Relationship Id="rId4" Type="http://schemas.openxmlformats.org/officeDocument/2006/relationships/tags" Target="../tags/tag433.xml"/><Relationship Id="rId9" Type="http://schemas.openxmlformats.org/officeDocument/2006/relationships/tags" Target="../tags/tag438.xml"/><Relationship Id="rId14" Type="http://schemas.openxmlformats.org/officeDocument/2006/relationships/tags" Target="../tags/tag443.xml"/><Relationship Id="rId22" Type="http://schemas.openxmlformats.org/officeDocument/2006/relationships/tags" Target="../tags/tag451.xml"/><Relationship Id="rId27" Type="http://schemas.openxmlformats.org/officeDocument/2006/relationships/tags" Target="../tags/tag456.xml"/><Relationship Id="rId30" Type="http://schemas.openxmlformats.org/officeDocument/2006/relationships/tags" Target="../tags/tag459.xml"/><Relationship Id="rId35" Type="http://schemas.openxmlformats.org/officeDocument/2006/relationships/tags" Target="../tags/tag464.xml"/><Relationship Id="rId43" Type="http://schemas.openxmlformats.org/officeDocument/2006/relationships/tags" Target="../tags/tag472.xml"/><Relationship Id="rId48" Type="http://schemas.openxmlformats.org/officeDocument/2006/relationships/image" Target="../media/image32.emf"/><Relationship Id="rId8" Type="http://schemas.openxmlformats.org/officeDocument/2006/relationships/tags" Target="../tags/tag437.xml"/><Relationship Id="rId51" Type="http://schemas.openxmlformats.org/officeDocument/2006/relationships/image" Target="../media/image35.svg"/><Relationship Id="rId3" Type="http://schemas.openxmlformats.org/officeDocument/2006/relationships/tags" Target="../tags/tag432.xml"/><Relationship Id="rId12" Type="http://schemas.openxmlformats.org/officeDocument/2006/relationships/tags" Target="../tags/tag441.xml"/><Relationship Id="rId17" Type="http://schemas.openxmlformats.org/officeDocument/2006/relationships/tags" Target="../tags/tag446.xml"/><Relationship Id="rId25" Type="http://schemas.openxmlformats.org/officeDocument/2006/relationships/tags" Target="../tags/tag454.xml"/><Relationship Id="rId33" Type="http://schemas.openxmlformats.org/officeDocument/2006/relationships/tags" Target="../tags/tag462.xml"/><Relationship Id="rId38" Type="http://schemas.openxmlformats.org/officeDocument/2006/relationships/tags" Target="../tags/tag467.xml"/><Relationship Id="rId46" Type="http://schemas.openxmlformats.org/officeDocument/2006/relationships/notesSlide" Target="../notesSlides/notesSlide11.xml"/><Relationship Id="rId20" Type="http://schemas.openxmlformats.org/officeDocument/2006/relationships/tags" Target="../tags/tag449.xml"/><Relationship Id="rId41" Type="http://schemas.openxmlformats.org/officeDocument/2006/relationships/tags" Target="../tags/tag470.xml"/><Relationship Id="rId1" Type="http://schemas.openxmlformats.org/officeDocument/2006/relationships/tags" Target="../tags/tag430.xml"/><Relationship Id="rId6" Type="http://schemas.openxmlformats.org/officeDocument/2006/relationships/tags" Target="../tags/tag435.xml"/></Relationships>
</file>

<file path=ppt/slides/_rels/slide22.xml.rels><?xml version="1.0" encoding="UTF-8" standalone="yes"?>
<Relationships xmlns="http://schemas.openxmlformats.org/package/2006/relationships"><Relationship Id="rId8" Type="http://schemas.openxmlformats.org/officeDocument/2006/relationships/tags" Target="../tags/tag481.xml"/><Relationship Id="rId13" Type="http://schemas.openxmlformats.org/officeDocument/2006/relationships/image" Target="../media/image8.emf"/><Relationship Id="rId18" Type="http://schemas.openxmlformats.org/officeDocument/2006/relationships/slide" Target="slide17.xml"/><Relationship Id="rId3" Type="http://schemas.openxmlformats.org/officeDocument/2006/relationships/tags" Target="../tags/tag476.xml"/><Relationship Id="rId7" Type="http://schemas.openxmlformats.org/officeDocument/2006/relationships/tags" Target="../tags/tag480.xml"/><Relationship Id="rId12" Type="http://schemas.openxmlformats.org/officeDocument/2006/relationships/oleObject" Target="../embeddings/oleObject57.bin"/><Relationship Id="rId17" Type="http://schemas.openxmlformats.org/officeDocument/2006/relationships/slide" Target="slide11.xml"/><Relationship Id="rId2" Type="http://schemas.openxmlformats.org/officeDocument/2006/relationships/tags" Target="../tags/tag475.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474.xml"/><Relationship Id="rId6" Type="http://schemas.openxmlformats.org/officeDocument/2006/relationships/tags" Target="../tags/tag479.xml"/><Relationship Id="rId11" Type="http://schemas.openxmlformats.org/officeDocument/2006/relationships/notesSlide" Target="../notesSlides/notesSlide12.xml"/><Relationship Id="rId5" Type="http://schemas.openxmlformats.org/officeDocument/2006/relationships/tags" Target="../tags/tag478.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9.xml"/><Relationship Id="rId4" Type="http://schemas.openxmlformats.org/officeDocument/2006/relationships/tags" Target="../tags/tag477.xml"/><Relationship Id="rId9" Type="http://schemas.openxmlformats.org/officeDocument/2006/relationships/tags" Target="../tags/tag482.xml"/><Relationship Id="rId14" Type="http://schemas.openxmlformats.org/officeDocument/2006/relationships/slide" Target="slide2.xml"/></Relationships>
</file>

<file path=ppt/slides/_rels/slide23.xml.rels><?xml version="1.0" encoding="UTF-8" standalone="yes"?>
<Relationships xmlns="http://schemas.openxmlformats.org/package/2006/relationships"><Relationship Id="rId13" Type="http://schemas.openxmlformats.org/officeDocument/2006/relationships/tags" Target="../tags/tag495.xml"/><Relationship Id="rId18" Type="http://schemas.openxmlformats.org/officeDocument/2006/relationships/tags" Target="../tags/tag500.xml"/><Relationship Id="rId26" Type="http://schemas.openxmlformats.org/officeDocument/2006/relationships/tags" Target="../tags/tag508.xml"/><Relationship Id="rId39" Type="http://schemas.openxmlformats.org/officeDocument/2006/relationships/tags" Target="../tags/tag521.xml"/><Relationship Id="rId21" Type="http://schemas.openxmlformats.org/officeDocument/2006/relationships/tags" Target="../tags/tag503.xml"/><Relationship Id="rId34" Type="http://schemas.openxmlformats.org/officeDocument/2006/relationships/tags" Target="../tags/tag516.xml"/><Relationship Id="rId42" Type="http://schemas.openxmlformats.org/officeDocument/2006/relationships/tags" Target="../tags/tag524.xml"/><Relationship Id="rId47" Type="http://schemas.openxmlformats.org/officeDocument/2006/relationships/tags" Target="../tags/tag529.xml"/><Relationship Id="rId50" Type="http://schemas.openxmlformats.org/officeDocument/2006/relationships/tags" Target="../tags/tag532.xml"/><Relationship Id="rId55" Type="http://schemas.openxmlformats.org/officeDocument/2006/relationships/image" Target="../media/image8.emf"/><Relationship Id="rId7" Type="http://schemas.openxmlformats.org/officeDocument/2006/relationships/tags" Target="../tags/tag489.xml"/><Relationship Id="rId2" Type="http://schemas.openxmlformats.org/officeDocument/2006/relationships/tags" Target="../tags/tag484.xml"/><Relationship Id="rId16" Type="http://schemas.openxmlformats.org/officeDocument/2006/relationships/tags" Target="../tags/tag498.xml"/><Relationship Id="rId29" Type="http://schemas.openxmlformats.org/officeDocument/2006/relationships/tags" Target="../tags/tag511.xml"/><Relationship Id="rId11" Type="http://schemas.openxmlformats.org/officeDocument/2006/relationships/tags" Target="../tags/tag493.xml"/><Relationship Id="rId24" Type="http://schemas.openxmlformats.org/officeDocument/2006/relationships/tags" Target="../tags/tag506.xml"/><Relationship Id="rId32" Type="http://schemas.openxmlformats.org/officeDocument/2006/relationships/tags" Target="../tags/tag514.xml"/><Relationship Id="rId37" Type="http://schemas.openxmlformats.org/officeDocument/2006/relationships/tags" Target="../tags/tag519.xml"/><Relationship Id="rId40" Type="http://schemas.openxmlformats.org/officeDocument/2006/relationships/tags" Target="../tags/tag522.xml"/><Relationship Id="rId45" Type="http://schemas.openxmlformats.org/officeDocument/2006/relationships/tags" Target="../tags/tag527.xml"/><Relationship Id="rId53" Type="http://schemas.openxmlformats.org/officeDocument/2006/relationships/slideLayout" Target="../slideLayouts/slideLayout2.xml"/><Relationship Id="rId5" Type="http://schemas.openxmlformats.org/officeDocument/2006/relationships/tags" Target="../tags/tag487.xml"/><Relationship Id="rId10" Type="http://schemas.openxmlformats.org/officeDocument/2006/relationships/tags" Target="../tags/tag492.xml"/><Relationship Id="rId19" Type="http://schemas.openxmlformats.org/officeDocument/2006/relationships/tags" Target="../tags/tag501.xml"/><Relationship Id="rId31" Type="http://schemas.openxmlformats.org/officeDocument/2006/relationships/tags" Target="../tags/tag513.xml"/><Relationship Id="rId44" Type="http://schemas.openxmlformats.org/officeDocument/2006/relationships/tags" Target="../tags/tag526.xml"/><Relationship Id="rId52" Type="http://schemas.openxmlformats.org/officeDocument/2006/relationships/tags" Target="../tags/tag534.xml"/><Relationship Id="rId4" Type="http://schemas.openxmlformats.org/officeDocument/2006/relationships/tags" Target="../tags/tag486.xml"/><Relationship Id="rId9" Type="http://schemas.openxmlformats.org/officeDocument/2006/relationships/tags" Target="../tags/tag491.xml"/><Relationship Id="rId14" Type="http://schemas.openxmlformats.org/officeDocument/2006/relationships/tags" Target="../tags/tag496.xml"/><Relationship Id="rId22" Type="http://schemas.openxmlformats.org/officeDocument/2006/relationships/tags" Target="../tags/tag504.xml"/><Relationship Id="rId27" Type="http://schemas.openxmlformats.org/officeDocument/2006/relationships/tags" Target="../tags/tag509.xml"/><Relationship Id="rId30" Type="http://schemas.openxmlformats.org/officeDocument/2006/relationships/tags" Target="../tags/tag512.xml"/><Relationship Id="rId35" Type="http://schemas.openxmlformats.org/officeDocument/2006/relationships/tags" Target="../tags/tag517.xml"/><Relationship Id="rId43" Type="http://schemas.openxmlformats.org/officeDocument/2006/relationships/tags" Target="../tags/tag525.xml"/><Relationship Id="rId48" Type="http://schemas.openxmlformats.org/officeDocument/2006/relationships/tags" Target="../tags/tag530.xml"/><Relationship Id="rId8" Type="http://schemas.openxmlformats.org/officeDocument/2006/relationships/tags" Target="../tags/tag490.xml"/><Relationship Id="rId51" Type="http://schemas.openxmlformats.org/officeDocument/2006/relationships/tags" Target="../tags/tag533.xml"/><Relationship Id="rId3" Type="http://schemas.openxmlformats.org/officeDocument/2006/relationships/tags" Target="../tags/tag485.xml"/><Relationship Id="rId12" Type="http://schemas.openxmlformats.org/officeDocument/2006/relationships/tags" Target="../tags/tag494.xml"/><Relationship Id="rId17" Type="http://schemas.openxmlformats.org/officeDocument/2006/relationships/tags" Target="../tags/tag499.xml"/><Relationship Id="rId25" Type="http://schemas.openxmlformats.org/officeDocument/2006/relationships/tags" Target="../tags/tag507.xml"/><Relationship Id="rId33" Type="http://schemas.openxmlformats.org/officeDocument/2006/relationships/tags" Target="../tags/tag515.xml"/><Relationship Id="rId38" Type="http://schemas.openxmlformats.org/officeDocument/2006/relationships/tags" Target="../tags/tag520.xml"/><Relationship Id="rId46" Type="http://schemas.openxmlformats.org/officeDocument/2006/relationships/tags" Target="../tags/tag528.xml"/><Relationship Id="rId20" Type="http://schemas.openxmlformats.org/officeDocument/2006/relationships/tags" Target="../tags/tag502.xml"/><Relationship Id="rId41" Type="http://schemas.openxmlformats.org/officeDocument/2006/relationships/tags" Target="../tags/tag523.xml"/><Relationship Id="rId54" Type="http://schemas.openxmlformats.org/officeDocument/2006/relationships/oleObject" Target="../embeddings/oleObject58.bin"/><Relationship Id="rId1" Type="http://schemas.openxmlformats.org/officeDocument/2006/relationships/tags" Target="../tags/tag483.xml"/><Relationship Id="rId6" Type="http://schemas.openxmlformats.org/officeDocument/2006/relationships/tags" Target="../tags/tag488.xml"/><Relationship Id="rId15" Type="http://schemas.openxmlformats.org/officeDocument/2006/relationships/tags" Target="../tags/tag497.xml"/><Relationship Id="rId23" Type="http://schemas.openxmlformats.org/officeDocument/2006/relationships/tags" Target="../tags/tag505.xml"/><Relationship Id="rId28" Type="http://schemas.openxmlformats.org/officeDocument/2006/relationships/tags" Target="../tags/tag510.xml"/><Relationship Id="rId36" Type="http://schemas.openxmlformats.org/officeDocument/2006/relationships/tags" Target="../tags/tag518.xml"/><Relationship Id="rId49" Type="http://schemas.openxmlformats.org/officeDocument/2006/relationships/tags" Target="../tags/tag531.xml"/></Relationships>
</file>

<file path=ppt/slides/_rels/slide24.xml.rels><?xml version="1.0" encoding="UTF-8" standalone="yes"?>
<Relationships xmlns="http://schemas.openxmlformats.org/package/2006/relationships"><Relationship Id="rId13" Type="http://schemas.openxmlformats.org/officeDocument/2006/relationships/tags" Target="../tags/tag547.xml"/><Relationship Id="rId18" Type="http://schemas.openxmlformats.org/officeDocument/2006/relationships/tags" Target="../tags/tag552.xml"/><Relationship Id="rId26" Type="http://schemas.openxmlformats.org/officeDocument/2006/relationships/tags" Target="../tags/tag560.xml"/><Relationship Id="rId39" Type="http://schemas.openxmlformats.org/officeDocument/2006/relationships/tags" Target="../tags/tag573.xml"/><Relationship Id="rId21" Type="http://schemas.openxmlformats.org/officeDocument/2006/relationships/tags" Target="../tags/tag555.xml"/><Relationship Id="rId34" Type="http://schemas.openxmlformats.org/officeDocument/2006/relationships/tags" Target="../tags/tag568.xml"/><Relationship Id="rId42" Type="http://schemas.openxmlformats.org/officeDocument/2006/relationships/tags" Target="../tags/tag576.xml"/><Relationship Id="rId47" Type="http://schemas.openxmlformats.org/officeDocument/2006/relationships/tags" Target="../tags/tag581.xml"/><Relationship Id="rId50" Type="http://schemas.openxmlformats.org/officeDocument/2006/relationships/tags" Target="../tags/tag584.xml"/><Relationship Id="rId55" Type="http://schemas.openxmlformats.org/officeDocument/2006/relationships/slideLayout" Target="../slideLayouts/slideLayout2.xml"/><Relationship Id="rId7" Type="http://schemas.openxmlformats.org/officeDocument/2006/relationships/tags" Target="../tags/tag541.xml"/><Relationship Id="rId2" Type="http://schemas.openxmlformats.org/officeDocument/2006/relationships/tags" Target="../tags/tag536.xml"/><Relationship Id="rId16" Type="http://schemas.openxmlformats.org/officeDocument/2006/relationships/tags" Target="../tags/tag550.xml"/><Relationship Id="rId29" Type="http://schemas.openxmlformats.org/officeDocument/2006/relationships/tags" Target="../tags/tag563.xml"/><Relationship Id="rId11" Type="http://schemas.openxmlformats.org/officeDocument/2006/relationships/tags" Target="../tags/tag545.xml"/><Relationship Id="rId24" Type="http://schemas.openxmlformats.org/officeDocument/2006/relationships/tags" Target="../tags/tag558.xml"/><Relationship Id="rId32" Type="http://schemas.openxmlformats.org/officeDocument/2006/relationships/tags" Target="../tags/tag566.xml"/><Relationship Id="rId37" Type="http://schemas.openxmlformats.org/officeDocument/2006/relationships/tags" Target="../tags/tag571.xml"/><Relationship Id="rId40" Type="http://schemas.openxmlformats.org/officeDocument/2006/relationships/tags" Target="../tags/tag574.xml"/><Relationship Id="rId45" Type="http://schemas.openxmlformats.org/officeDocument/2006/relationships/tags" Target="../tags/tag579.xml"/><Relationship Id="rId53" Type="http://schemas.openxmlformats.org/officeDocument/2006/relationships/tags" Target="../tags/tag587.xml"/><Relationship Id="rId5" Type="http://schemas.openxmlformats.org/officeDocument/2006/relationships/tags" Target="../tags/tag539.xml"/><Relationship Id="rId19" Type="http://schemas.openxmlformats.org/officeDocument/2006/relationships/tags" Target="../tags/tag553.xml"/><Relationship Id="rId4" Type="http://schemas.openxmlformats.org/officeDocument/2006/relationships/tags" Target="../tags/tag538.xml"/><Relationship Id="rId9" Type="http://schemas.openxmlformats.org/officeDocument/2006/relationships/tags" Target="../tags/tag543.xml"/><Relationship Id="rId14" Type="http://schemas.openxmlformats.org/officeDocument/2006/relationships/tags" Target="../tags/tag548.xml"/><Relationship Id="rId22" Type="http://schemas.openxmlformats.org/officeDocument/2006/relationships/tags" Target="../tags/tag556.xml"/><Relationship Id="rId27" Type="http://schemas.openxmlformats.org/officeDocument/2006/relationships/tags" Target="../tags/tag561.xml"/><Relationship Id="rId30" Type="http://schemas.openxmlformats.org/officeDocument/2006/relationships/tags" Target="../tags/tag564.xml"/><Relationship Id="rId35" Type="http://schemas.openxmlformats.org/officeDocument/2006/relationships/tags" Target="../tags/tag569.xml"/><Relationship Id="rId43" Type="http://schemas.openxmlformats.org/officeDocument/2006/relationships/tags" Target="../tags/tag577.xml"/><Relationship Id="rId48" Type="http://schemas.openxmlformats.org/officeDocument/2006/relationships/tags" Target="../tags/tag582.xml"/><Relationship Id="rId56" Type="http://schemas.openxmlformats.org/officeDocument/2006/relationships/oleObject" Target="../embeddings/oleObject59.bin"/><Relationship Id="rId8" Type="http://schemas.openxmlformats.org/officeDocument/2006/relationships/tags" Target="../tags/tag542.xml"/><Relationship Id="rId51" Type="http://schemas.openxmlformats.org/officeDocument/2006/relationships/tags" Target="../tags/tag585.xml"/><Relationship Id="rId3" Type="http://schemas.openxmlformats.org/officeDocument/2006/relationships/tags" Target="../tags/tag537.xml"/><Relationship Id="rId12" Type="http://schemas.openxmlformats.org/officeDocument/2006/relationships/tags" Target="../tags/tag546.xml"/><Relationship Id="rId17" Type="http://schemas.openxmlformats.org/officeDocument/2006/relationships/tags" Target="../tags/tag551.xml"/><Relationship Id="rId25" Type="http://schemas.openxmlformats.org/officeDocument/2006/relationships/tags" Target="../tags/tag559.xml"/><Relationship Id="rId33" Type="http://schemas.openxmlformats.org/officeDocument/2006/relationships/tags" Target="../tags/tag567.xml"/><Relationship Id="rId38" Type="http://schemas.openxmlformats.org/officeDocument/2006/relationships/tags" Target="../tags/tag572.xml"/><Relationship Id="rId46" Type="http://schemas.openxmlformats.org/officeDocument/2006/relationships/tags" Target="../tags/tag580.xml"/><Relationship Id="rId20" Type="http://schemas.openxmlformats.org/officeDocument/2006/relationships/tags" Target="../tags/tag554.xml"/><Relationship Id="rId41" Type="http://schemas.openxmlformats.org/officeDocument/2006/relationships/tags" Target="../tags/tag575.xml"/><Relationship Id="rId54" Type="http://schemas.openxmlformats.org/officeDocument/2006/relationships/tags" Target="../tags/tag588.xml"/><Relationship Id="rId1" Type="http://schemas.openxmlformats.org/officeDocument/2006/relationships/tags" Target="../tags/tag535.xml"/><Relationship Id="rId6" Type="http://schemas.openxmlformats.org/officeDocument/2006/relationships/tags" Target="../tags/tag540.xml"/><Relationship Id="rId15" Type="http://schemas.openxmlformats.org/officeDocument/2006/relationships/tags" Target="../tags/tag549.xml"/><Relationship Id="rId23" Type="http://schemas.openxmlformats.org/officeDocument/2006/relationships/tags" Target="../tags/tag557.xml"/><Relationship Id="rId28" Type="http://schemas.openxmlformats.org/officeDocument/2006/relationships/tags" Target="../tags/tag562.xml"/><Relationship Id="rId36" Type="http://schemas.openxmlformats.org/officeDocument/2006/relationships/tags" Target="../tags/tag570.xml"/><Relationship Id="rId49" Type="http://schemas.openxmlformats.org/officeDocument/2006/relationships/tags" Target="../tags/tag583.xml"/><Relationship Id="rId57" Type="http://schemas.openxmlformats.org/officeDocument/2006/relationships/image" Target="../media/image8.emf"/><Relationship Id="rId10" Type="http://schemas.openxmlformats.org/officeDocument/2006/relationships/tags" Target="../tags/tag544.xml"/><Relationship Id="rId31" Type="http://schemas.openxmlformats.org/officeDocument/2006/relationships/tags" Target="../tags/tag565.xml"/><Relationship Id="rId44" Type="http://schemas.openxmlformats.org/officeDocument/2006/relationships/tags" Target="../tags/tag578.xml"/><Relationship Id="rId52" Type="http://schemas.openxmlformats.org/officeDocument/2006/relationships/tags" Target="../tags/tag586.xml"/></Relationships>
</file>

<file path=ppt/slides/_rels/slide25.xml.rels><?xml version="1.0" encoding="UTF-8" standalone="yes"?>
<Relationships xmlns="http://schemas.openxmlformats.org/package/2006/relationships"><Relationship Id="rId13" Type="http://schemas.openxmlformats.org/officeDocument/2006/relationships/tags" Target="../tags/tag601.xml"/><Relationship Id="rId18" Type="http://schemas.openxmlformats.org/officeDocument/2006/relationships/tags" Target="../tags/tag606.xml"/><Relationship Id="rId26" Type="http://schemas.openxmlformats.org/officeDocument/2006/relationships/tags" Target="../tags/tag614.xml"/><Relationship Id="rId39" Type="http://schemas.openxmlformats.org/officeDocument/2006/relationships/tags" Target="../tags/tag627.xml"/><Relationship Id="rId21" Type="http://schemas.openxmlformats.org/officeDocument/2006/relationships/tags" Target="../tags/tag609.xml"/><Relationship Id="rId34" Type="http://schemas.openxmlformats.org/officeDocument/2006/relationships/tags" Target="../tags/tag622.xml"/><Relationship Id="rId42" Type="http://schemas.openxmlformats.org/officeDocument/2006/relationships/tags" Target="../tags/tag630.xml"/><Relationship Id="rId47" Type="http://schemas.openxmlformats.org/officeDocument/2006/relationships/image" Target="../media/image37.svg"/><Relationship Id="rId50" Type="http://schemas.openxmlformats.org/officeDocument/2006/relationships/image" Target="../media/image40.png"/><Relationship Id="rId7" Type="http://schemas.openxmlformats.org/officeDocument/2006/relationships/tags" Target="../tags/tag595.xml"/><Relationship Id="rId2" Type="http://schemas.openxmlformats.org/officeDocument/2006/relationships/tags" Target="../tags/tag590.xml"/><Relationship Id="rId16" Type="http://schemas.openxmlformats.org/officeDocument/2006/relationships/tags" Target="../tags/tag604.xml"/><Relationship Id="rId29" Type="http://schemas.openxmlformats.org/officeDocument/2006/relationships/tags" Target="../tags/tag617.xml"/><Relationship Id="rId11" Type="http://schemas.openxmlformats.org/officeDocument/2006/relationships/tags" Target="../tags/tag599.xml"/><Relationship Id="rId24" Type="http://schemas.openxmlformats.org/officeDocument/2006/relationships/tags" Target="../tags/tag612.xml"/><Relationship Id="rId32" Type="http://schemas.openxmlformats.org/officeDocument/2006/relationships/tags" Target="../tags/tag620.xml"/><Relationship Id="rId37" Type="http://schemas.openxmlformats.org/officeDocument/2006/relationships/tags" Target="../tags/tag625.xml"/><Relationship Id="rId40" Type="http://schemas.openxmlformats.org/officeDocument/2006/relationships/tags" Target="../tags/tag628.xml"/><Relationship Id="rId45" Type="http://schemas.openxmlformats.org/officeDocument/2006/relationships/image" Target="../media/image32.emf"/><Relationship Id="rId5" Type="http://schemas.openxmlformats.org/officeDocument/2006/relationships/tags" Target="../tags/tag593.xml"/><Relationship Id="rId15" Type="http://schemas.openxmlformats.org/officeDocument/2006/relationships/tags" Target="../tags/tag603.xml"/><Relationship Id="rId23" Type="http://schemas.openxmlformats.org/officeDocument/2006/relationships/tags" Target="../tags/tag611.xml"/><Relationship Id="rId28" Type="http://schemas.openxmlformats.org/officeDocument/2006/relationships/tags" Target="../tags/tag616.xml"/><Relationship Id="rId36" Type="http://schemas.openxmlformats.org/officeDocument/2006/relationships/tags" Target="../tags/tag624.xml"/><Relationship Id="rId49" Type="http://schemas.openxmlformats.org/officeDocument/2006/relationships/image" Target="../media/image39.png"/><Relationship Id="rId10" Type="http://schemas.openxmlformats.org/officeDocument/2006/relationships/tags" Target="../tags/tag598.xml"/><Relationship Id="rId19" Type="http://schemas.openxmlformats.org/officeDocument/2006/relationships/tags" Target="../tags/tag607.xml"/><Relationship Id="rId31" Type="http://schemas.openxmlformats.org/officeDocument/2006/relationships/tags" Target="../tags/tag619.xml"/><Relationship Id="rId44" Type="http://schemas.openxmlformats.org/officeDocument/2006/relationships/oleObject" Target="../embeddings/oleObject60.bin"/><Relationship Id="rId4" Type="http://schemas.openxmlformats.org/officeDocument/2006/relationships/tags" Target="../tags/tag592.xml"/><Relationship Id="rId9" Type="http://schemas.openxmlformats.org/officeDocument/2006/relationships/tags" Target="../tags/tag597.xml"/><Relationship Id="rId14" Type="http://schemas.openxmlformats.org/officeDocument/2006/relationships/tags" Target="../tags/tag602.xml"/><Relationship Id="rId22" Type="http://schemas.openxmlformats.org/officeDocument/2006/relationships/tags" Target="../tags/tag610.xml"/><Relationship Id="rId27" Type="http://schemas.openxmlformats.org/officeDocument/2006/relationships/tags" Target="../tags/tag615.xml"/><Relationship Id="rId30" Type="http://schemas.openxmlformats.org/officeDocument/2006/relationships/tags" Target="../tags/tag618.xml"/><Relationship Id="rId35" Type="http://schemas.openxmlformats.org/officeDocument/2006/relationships/tags" Target="../tags/tag623.xml"/><Relationship Id="rId43" Type="http://schemas.openxmlformats.org/officeDocument/2006/relationships/slideLayout" Target="../slideLayouts/slideLayout2.xml"/><Relationship Id="rId48" Type="http://schemas.openxmlformats.org/officeDocument/2006/relationships/image" Target="../media/image38.png"/><Relationship Id="rId8" Type="http://schemas.openxmlformats.org/officeDocument/2006/relationships/tags" Target="../tags/tag596.xml"/><Relationship Id="rId3" Type="http://schemas.openxmlformats.org/officeDocument/2006/relationships/tags" Target="../tags/tag591.xml"/><Relationship Id="rId12" Type="http://schemas.openxmlformats.org/officeDocument/2006/relationships/tags" Target="../tags/tag600.xml"/><Relationship Id="rId17" Type="http://schemas.openxmlformats.org/officeDocument/2006/relationships/tags" Target="../tags/tag605.xml"/><Relationship Id="rId25" Type="http://schemas.openxmlformats.org/officeDocument/2006/relationships/tags" Target="../tags/tag613.xml"/><Relationship Id="rId33" Type="http://schemas.openxmlformats.org/officeDocument/2006/relationships/tags" Target="../tags/tag621.xml"/><Relationship Id="rId38" Type="http://schemas.openxmlformats.org/officeDocument/2006/relationships/tags" Target="../tags/tag626.xml"/><Relationship Id="rId46" Type="http://schemas.openxmlformats.org/officeDocument/2006/relationships/image" Target="../media/image36.svg"/><Relationship Id="rId20" Type="http://schemas.openxmlformats.org/officeDocument/2006/relationships/tags" Target="../tags/tag608.xml"/><Relationship Id="rId41" Type="http://schemas.openxmlformats.org/officeDocument/2006/relationships/tags" Target="../tags/tag629.xml"/><Relationship Id="rId1" Type="http://schemas.openxmlformats.org/officeDocument/2006/relationships/tags" Target="../tags/tag589.xml"/><Relationship Id="rId6" Type="http://schemas.openxmlformats.org/officeDocument/2006/relationships/tags" Target="../tags/tag594.xml"/></Relationships>
</file>

<file path=ppt/slides/_rels/slide26.xml.rels><?xml version="1.0" encoding="UTF-8" standalone="yes"?>
<Relationships xmlns="http://schemas.openxmlformats.org/package/2006/relationships"><Relationship Id="rId8" Type="http://schemas.openxmlformats.org/officeDocument/2006/relationships/tags" Target="../tags/tag638.xml"/><Relationship Id="rId13" Type="http://schemas.openxmlformats.org/officeDocument/2006/relationships/tags" Target="../tags/tag643.xml"/><Relationship Id="rId18" Type="http://schemas.openxmlformats.org/officeDocument/2006/relationships/tags" Target="../tags/tag648.xml"/><Relationship Id="rId26" Type="http://schemas.openxmlformats.org/officeDocument/2006/relationships/tags" Target="../tags/tag656.xml"/><Relationship Id="rId3" Type="http://schemas.openxmlformats.org/officeDocument/2006/relationships/tags" Target="../tags/tag633.xml"/><Relationship Id="rId21" Type="http://schemas.openxmlformats.org/officeDocument/2006/relationships/tags" Target="../tags/tag651.xml"/><Relationship Id="rId7" Type="http://schemas.openxmlformats.org/officeDocument/2006/relationships/tags" Target="../tags/tag637.xml"/><Relationship Id="rId12" Type="http://schemas.openxmlformats.org/officeDocument/2006/relationships/tags" Target="../tags/tag642.xml"/><Relationship Id="rId17" Type="http://schemas.openxmlformats.org/officeDocument/2006/relationships/tags" Target="../tags/tag647.xml"/><Relationship Id="rId25" Type="http://schemas.openxmlformats.org/officeDocument/2006/relationships/tags" Target="../tags/tag655.xml"/><Relationship Id="rId2" Type="http://schemas.openxmlformats.org/officeDocument/2006/relationships/tags" Target="../tags/tag632.xml"/><Relationship Id="rId16" Type="http://schemas.openxmlformats.org/officeDocument/2006/relationships/tags" Target="../tags/tag646.xml"/><Relationship Id="rId20" Type="http://schemas.openxmlformats.org/officeDocument/2006/relationships/tags" Target="../tags/tag650.xml"/><Relationship Id="rId29" Type="http://schemas.openxmlformats.org/officeDocument/2006/relationships/image" Target="../media/image32.emf"/><Relationship Id="rId1" Type="http://schemas.openxmlformats.org/officeDocument/2006/relationships/tags" Target="../tags/tag631.xml"/><Relationship Id="rId6" Type="http://schemas.openxmlformats.org/officeDocument/2006/relationships/tags" Target="../tags/tag636.xml"/><Relationship Id="rId11" Type="http://schemas.openxmlformats.org/officeDocument/2006/relationships/tags" Target="../tags/tag641.xml"/><Relationship Id="rId24" Type="http://schemas.openxmlformats.org/officeDocument/2006/relationships/tags" Target="../tags/tag654.xml"/><Relationship Id="rId5" Type="http://schemas.openxmlformats.org/officeDocument/2006/relationships/tags" Target="../tags/tag635.xml"/><Relationship Id="rId15" Type="http://schemas.openxmlformats.org/officeDocument/2006/relationships/tags" Target="../tags/tag645.xml"/><Relationship Id="rId23" Type="http://schemas.openxmlformats.org/officeDocument/2006/relationships/tags" Target="../tags/tag653.xml"/><Relationship Id="rId28" Type="http://schemas.openxmlformats.org/officeDocument/2006/relationships/oleObject" Target="../embeddings/oleObject61.bin"/><Relationship Id="rId10" Type="http://schemas.openxmlformats.org/officeDocument/2006/relationships/tags" Target="../tags/tag640.xml"/><Relationship Id="rId19" Type="http://schemas.openxmlformats.org/officeDocument/2006/relationships/tags" Target="../tags/tag649.xml"/><Relationship Id="rId31" Type="http://schemas.openxmlformats.org/officeDocument/2006/relationships/image" Target="../media/image38.png"/><Relationship Id="rId4" Type="http://schemas.openxmlformats.org/officeDocument/2006/relationships/tags" Target="../tags/tag634.xml"/><Relationship Id="rId9" Type="http://schemas.openxmlformats.org/officeDocument/2006/relationships/tags" Target="../tags/tag639.xml"/><Relationship Id="rId14" Type="http://schemas.openxmlformats.org/officeDocument/2006/relationships/tags" Target="../tags/tag644.xml"/><Relationship Id="rId22" Type="http://schemas.openxmlformats.org/officeDocument/2006/relationships/tags" Target="../tags/tag652.xml"/><Relationship Id="rId27" Type="http://schemas.openxmlformats.org/officeDocument/2006/relationships/slideLayout" Target="../slideLayouts/slideLayout2.xml"/><Relationship Id="rId30" Type="http://schemas.openxmlformats.org/officeDocument/2006/relationships/image" Target="../media/image41.svg"/></Relationships>
</file>

<file path=ppt/slides/_rels/slide27.xml.rels><?xml version="1.0" encoding="UTF-8" standalone="yes"?>
<Relationships xmlns="http://schemas.openxmlformats.org/package/2006/relationships"><Relationship Id="rId8" Type="http://schemas.openxmlformats.org/officeDocument/2006/relationships/tags" Target="../tags/tag664.xml"/><Relationship Id="rId13" Type="http://schemas.openxmlformats.org/officeDocument/2006/relationships/tags" Target="../tags/tag669.xml"/><Relationship Id="rId18" Type="http://schemas.openxmlformats.org/officeDocument/2006/relationships/tags" Target="../tags/tag674.xml"/><Relationship Id="rId26" Type="http://schemas.openxmlformats.org/officeDocument/2006/relationships/tags" Target="../tags/tag682.xml"/><Relationship Id="rId3" Type="http://schemas.openxmlformats.org/officeDocument/2006/relationships/tags" Target="../tags/tag659.xml"/><Relationship Id="rId21" Type="http://schemas.openxmlformats.org/officeDocument/2006/relationships/tags" Target="../tags/tag677.xml"/><Relationship Id="rId7" Type="http://schemas.openxmlformats.org/officeDocument/2006/relationships/tags" Target="../tags/tag663.xml"/><Relationship Id="rId12" Type="http://schemas.openxmlformats.org/officeDocument/2006/relationships/tags" Target="../tags/tag668.xml"/><Relationship Id="rId17" Type="http://schemas.openxmlformats.org/officeDocument/2006/relationships/tags" Target="../tags/tag673.xml"/><Relationship Id="rId25" Type="http://schemas.openxmlformats.org/officeDocument/2006/relationships/tags" Target="../tags/tag681.xml"/><Relationship Id="rId2" Type="http://schemas.openxmlformats.org/officeDocument/2006/relationships/tags" Target="../tags/tag658.xml"/><Relationship Id="rId16" Type="http://schemas.openxmlformats.org/officeDocument/2006/relationships/tags" Target="../tags/tag672.xml"/><Relationship Id="rId20" Type="http://schemas.openxmlformats.org/officeDocument/2006/relationships/tags" Target="../tags/tag676.xml"/><Relationship Id="rId29" Type="http://schemas.openxmlformats.org/officeDocument/2006/relationships/image" Target="../media/image32.emf"/><Relationship Id="rId1" Type="http://schemas.openxmlformats.org/officeDocument/2006/relationships/tags" Target="../tags/tag657.xml"/><Relationship Id="rId6" Type="http://schemas.openxmlformats.org/officeDocument/2006/relationships/tags" Target="../tags/tag662.xml"/><Relationship Id="rId11" Type="http://schemas.openxmlformats.org/officeDocument/2006/relationships/tags" Target="../tags/tag667.xml"/><Relationship Id="rId24" Type="http://schemas.openxmlformats.org/officeDocument/2006/relationships/tags" Target="../tags/tag680.xml"/><Relationship Id="rId5" Type="http://schemas.openxmlformats.org/officeDocument/2006/relationships/tags" Target="../tags/tag661.xml"/><Relationship Id="rId15" Type="http://schemas.openxmlformats.org/officeDocument/2006/relationships/tags" Target="../tags/tag671.xml"/><Relationship Id="rId23" Type="http://schemas.openxmlformats.org/officeDocument/2006/relationships/tags" Target="../tags/tag679.xml"/><Relationship Id="rId28" Type="http://schemas.openxmlformats.org/officeDocument/2006/relationships/oleObject" Target="../embeddings/oleObject62.bin"/><Relationship Id="rId10" Type="http://schemas.openxmlformats.org/officeDocument/2006/relationships/tags" Target="../tags/tag666.xml"/><Relationship Id="rId19" Type="http://schemas.openxmlformats.org/officeDocument/2006/relationships/tags" Target="../tags/tag675.xml"/><Relationship Id="rId31" Type="http://schemas.openxmlformats.org/officeDocument/2006/relationships/image" Target="../media/image39.png"/><Relationship Id="rId4" Type="http://schemas.openxmlformats.org/officeDocument/2006/relationships/tags" Target="../tags/tag660.xml"/><Relationship Id="rId9" Type="http://schemas.openxmlformats.org/officeDocument/2006/relationships/tags" Target="../tags/tag665.xml"/><Relationship Id="rId14" Type="http://schemas.openxmlformats.org/officeDocument/2006/relationships/tags" Target="../tags/tag670.xml"/><Relationship Id="rId22" Type="http://schemas.openxmlformats.org/officeDocument/2006/relationships/tags" Target="../tags/tag678.xml"/><Relationship Id="rId27" Type="http://schemas.openxmlformats.org/officeDocument/2006/relationships/slideLayout" Target="../slideLayouts/slideLayout2.xml"/><Relationship Id="rId30" Type="http://schemas.openxmlformats.org/officeDocument/2006/relationships/image" Target="../media/image41.svg"/></Relationships>
</file>

<file path=ppt/slides/_rels/slide28.xml.rels><?xml version="1.0" encoding="UTF-8" standalone="yes"?>
<Relationships xmlns="http://schemas.openxmlformats.org/package/2006/relationships"><Relationship Id="rId13" Type="http://schemas.openxmlformats.org/officeDocument/2006/relationships/tags" Target="../tags/tag695.xml"/><Relationship Id="rId18" Type="http://schemas.openxmlformats.org/officeDocument/2006/relationships/tags" Target="../tags/tag700.xml"/><Relationship Id="rId26" Type="http://schemas.openxmlformats.org/officeDocument/2006/relationships/tags" Target="../tags/tag708.xml"/><Relationship Id="rId3" Type="http://schemas.openxmlformats.org/officeDocument/2006/relationships/tags" Target="../tags/tag685.xml"/><Relationship Id="rId21" Type="http://schemas.openxmlformats.org/officeDocument/2006/relationships/tags" Target="../tags/tag703.xml"/><Relationship Id="rId7" Type="http://schemas.openxmlformats.org/officeDocument/2006/relationships/tags" Target="../tags/tag689.xml"/><Relationship Id="rId12" Type="http://schemas.openxmlformats.org/officeDocument/2006/relationships/tags" Target="../tags/tag694.xml"/><Relationship Id="rId17" Type="http://schemas.openxmlformats.org/officeDocument/2006/relationships/tags" Target="../tags/tag699.xml"/><Relationship Id="rId25" Type="http://schemas.openxmlformats.org/officeDocument/2006/relationships/tags" Target="../tags/tag707.xml"/><Relationship Id="rId33" Type="http://schemas.openxmlformats.org/officeDocument/2006/relationships/image" Target="../media/image40.png"/><Relationship Id="rId2" Type="http://schemas.openxmlformats.org/officeDocument/2006/relationships/tags" Target="../tags/tag684.xml"/><Relationship Id="rId16" Type="http://schemas.openxmlformats.org/officeDocument/2006/relationships/tags" Target="../tags/tag698.xml"/><Relationship Id="rId20" Type="http://schemas.openxmlformats.org/officeDocument/2006/relationships/tags" Target="../tags/tag702.xml"/><Relationship Id="rId29" Type="http://schemas.openxmlformats.org/officeDocument/2006/relationships/oleObject" Target="../embeddings/oleObject63.bin"/><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tags" Target="../tags/tag693.xml"/><Relationship Id="rId24" Type="http://schemas.openxmlformats.org/officeDocument/2006/relationships/tags" Target="../tags/tag706.xml"/><Relationship Id="rId32" Type="http://schemas.openxmlformats.org/officeDocument/2006/relationships/image" Target="../media/image39.png"/><Relationship Id="rId5" Type="http://schemas.openxmlformats.org/officeDocument/2006/relationships/tags" Target="../tags/tag687.xml"/><Relationship Id="rId15" Type="http://schemas.openxmlformats.org/officeDocument/2006/relationships/tags" Target="../tags/tag697.xml"/><Relationship Id="rId23" Type="http://schemas.openxmlformats.org/officeDocument/2006/relationships/tags" Target="../tags/tag705.xml"/><Relationship Id="rId28" Type="http://schemas.openxmlformats.org/officeDocument/2006/relationships/notesSlide" Target="../notesSlides/notesSlide13.xml"/><Relationship Id="rId10" Type="http://schemas.openxmlformats.org/officeDocument/2006/relationships/tags" Target="../tags/tag692.xml"/><Relationship Id="rId19" Type="http://schemas.openxmlformats.org/officeDocument/2006/relationships/tags" Target="../tags/tag701.xml"/><Relationship Id="rId31" Type="http://schemas.openxmlformats.org/officeDocument/2006/relationships/image" Target="../media/image41.svg"/><Relationship Id="rId4" Type="http://schemas.openxmlformats.org/officeDocument/2006/relationships/tags" Target="../tags/tag686.xml"/><Relationship Id="rId9" Type="http://schemas.openxmlformats.org/officeDocument/2006/relationships/tags" Target="../tags/tag691.xml"/><Relationship Id="rId14" Type="http://schemas.openxmlformats.org/officeDocument/2006/relationships/tags" Target="../tags/tag696.xml"/><Relationship Id="rId22" Type="http://schemas.openxmlformats.org/officeDocument/2006/relationships/tags" Target="../tags/tag704.xml"/><Relationship Id="rId27" Type="http://schemas.openxmlformats.org/officeDocument/2006/relationships/slideLayout" Target="../slideLayouts/slideLayout2.xml"/><Relationship Id="rId30" Type="http://schemas.openxmlformats.org/officeDocument/2006/relationships/image" Target="../media/image32.emf"/><Relationship Id="rId8" Type="http://schemas.openxmlformats.org/officeDocument/2006/relationships/tags" Target="../tags/tag690.xml"/></Relationships>
</file>

<file path=ppt/slides/_rels/slide29.xml.rels><?xml version="1.0" encoding="UTF-8" standalone="yes"?>
<Relationships xmlns="http://schemas.openxmlformats.org/package/2006/relationships"><Relationship Id="rId8" Type="http://schemas.openxmlformats.org/officeDocument/2006/relationships/tags" Target="../tags/tag716.xml"/><Relationship Id="rId13" Type="http://schemas.openxmlformats.org/officeDocument/2006/relationships/image" Target="../media/image8.emf"/><Relationship Id="rId18" Type="http://schemas.openxmlformats.org/officeDocument/2006/relationships/slide" Target="slide17.xml"/><Relationship Id="rId3" Type="http://schemas.openxmlformats.org/officeDocument/2006/relationships/tags" Target="../tags/tag711.xml"/><Relationship Id="rId7" Type="http://schemas.openxmlformats.org/officeDocument/2006/relationships/tags" Target="../tags/tag715.xml"/><Relationship Id="rId12" Type="http://schemas.openxmlformats.org/officeDocument/2006/relationships/oleObject" Target="../embeddings/oleObject64.bin"/><Relationship Id="rId17" Type="http://schemas.openxmlformats.org/officeDocument/2006/relationships/slide" Target="slide11.xml"/><Relationship Id="rId2" Type="http://schemas.openxmlformats.org/officeDocument/2006/relationships/tags" Target="../tags/tag710.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709.xml"/><Relationship Id="rId6" Type="http://schemas.openxmlformats.org/officeDocument/2006/relationships/tags" Target="../tags/tag714.xml"/><Relationship Id="rId11" Type="http://schemas.openxmlformats.org/officeDocument/2006/relationships/notesSlide" Target="../notesSlides/notesSlide14.xml"/><Relationship Id="rId5" Type="http://schemas.openxmlformats.org/officeDocument/2006/relationships/tags" Target="../tags/tag713.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2.xml"/><Relationship Id="rId4" Type="http://schemas.openxmlformats.org/officeDocument/2006/relationships/tags" Target="../tags/tag712.xml"/><Relationship Id="rId9" Type="http://schemas.openxmlformats.org/officeDocument/2006/relationships/tags" Target="../tags/tag717.xml"/><Relationship Id="rId1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719.xml"/><Relationship Id="rId1" Type="http://schemas.openxmlformats.org/officeDocument/2006/relationships/tags" Target="../tags/tag718.xml"/><Relationship Id="rId5" Type="http://schemas.openxmlformats.org/officeDocument/2006/relationships/image" Target="../media/image8.emf"/><Relationship Id="rId4" Type="http://schemas.openxmlformats.org/officeDocument/2006/relationships/oleObject" Target="../embeddings/oleObject6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2427218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5074920" y="3750920"/>
            <a:ext cx="6559868" cy="24622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October 15, 2026</a:t>
            </a:r>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5074920" y="3229953"/>
            <a:ext cx="6559868" cy="276999"/>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Stakeholder workshop #3</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5074920" y="2564332"/>
            <a:ext cx="6559868" cy="492443"/>
          </a:xfrm>
          <a:noFill/>
          <a:ln/>
          <a:extLst>
            <a:ext uri="{909E8E84-426E-40DD-AFC4-6F175D3DCCD1}">
              <a14:hiddenFill xmlns:a14="http://schemas.microsoft.com/office/drawing/2010/main">
                <a:solidFill>
                  <a:srgbClr val="FFFFFF"/>
                </a:solidFill>
              </a14:hiddenFill>
            </a:ext>
          </a:extLst>
        </p:spPr>
        <p:txBody>
          <a:bodyPr vert="horz" wrap="square" anchor="b" anchorCtr="0">
            <a:spAutoFit/>
          </a:bodyPr>
          <a:lstStyle/>
          <a:p>
            <a:r>
              <a:rPr lang="en-US"/>
              <a:t>Batch 1+</a:t>
            </a:r>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B9B5-7BF0-A19C-A6A7-D732EAFD7F53}"/>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0749247-DDAF-0B6B-94D2-53E2D2BCCB45}"/>
              </a:ext>
            </a:extLst>
          </p:cNvPr>
          <p:cNvGraphicFramePr>
            <a:graphicFrameLocks noChangeAspect="1"/>
          </p:cNvGraphicFramePr>
          <p:nvPr>
            <p:custDataLst>
              <p:tags r:id="rId1"/>
            </p:custDataLst>
            <p:extLst>
              <p:ext uri="{D42A27DB-BD31-4B8C-83A1-F6EECF244321}">
                <p14:modId xmlns:p14="http://schemas.microsoft.com/office/powerpoint/2010/main" val="2584943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30749247-DDAF-0B6B-94D2-53E2D2BCCB45}"/>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FEE285-AC13-4052-C4B3-14909412D40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BD115232-27B1-4558-24AA-8BE5D3BC5DE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648F52D6-C1AB-9C4A-2CAB-9CAC3D9A4D99}"/>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extLst>
              <a:ext uri="{FF2B5EF4-FFF2-40B4-BE49-F238E27FC236}">
                <a16:creationId xmlns:a16="http://schemas.microsoft.com/office/drawing/2014/main" id="{EFF6A7D6-5122-FD0E-498D-EB7DE14A7D3D}"/>
              </a:ext>
            </a:extLst>
          </p:cNvPr>
          <p:cNvSpPr>
            <a:spLocks noGrp="1"/>
          </p:cNvSpPr>
          <p:nvPr>
            <p:custDataLst>
              <p:tags r:id="rId2"/>
            </p:custDataLst>
          </p:nvPr>
        </p:nvSpPr>
        <p:spPr bwMode="auto">
          <a:xfrm>
            <a:off x="5595939" y="1728788"/>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1. Antitrust admonition</a:t>
            </a:r>
            <a:endParaRPr kumimoji="0" lang="en-US" altLang="en-US" b="1" i="0" u="none" strike="noStrike" kern="1200" cap="none" spc="0" normalizeH="0" noProof="0">
              <a:ln>
                <a:noFill/>
              </a:ln>
              <a:solidFill>
                <a:schemeClr val="bg1"/>
              </a:solidFill>
              <a:effectLst/>
              <a:uLnTx/>
              <a:uFillTx/>
              <a:latin typeface="Arial"/>
            </a:endParaRPr>
          </a:p>
        </p:txBody>
      </p:sp>
      <p:sp>
        <p:nvSpPr>
          <p:cNvPr id="452" name="Text Placeholder 2">
            <a:hlinkClick r:id="rId14" action="ppaction://hlinksldjump"/>
            <a:extLst>
              <a:ext uri="{FF2B5EF4-FFF2-40B4-BE49-F238E27FC236}">
                <a16:creationId xmlns:a16="http://schemas.microsoft.com/office/drawing/2014/main" id="{0335A6B3-99FF-8682-D079-40C48D3D1BCF}"/>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450" name="Text Placeholder 2">
            <a:hlinkClick r:id="rId15" action="ppaction://hlinksldjump"/>
            <a:extLst>
              <a:ext uri="{FF2B5EF4-FFF2-40B4-BE49-F238E27FC236}">
                <a16:creationId xmlns:a16="http://schemas.microsoft.com/office/drawing/2014/main" id="{ABA3E78A-8C94-1B1D-755A-89A1E8CAF86E}"/>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22" name="Text Placeholder 2">
            <a:hlinkClick r:id="rId16" action="ppaction://hlinksldjump"/>
            <a:extLst>
              <a:ext uri="{FF2B5EF4-FFF2-40B4-BE49-F238E27FC236}">
                <a16:creationId xmlns:a16="http://schemas.microsoft.com/office/drawing/2014/main" id="{FF94E0ED-D976-533C-98A8-C280D6AB8609}"/>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56" name="Text Placeholder 2">
            <a:hlinkClick r:id="rId17" action="ppaction://hlinksldjump"/>
            <a:extLst>
              <a:ext uri="{FF2B5EF4-FFF2-40B4-BE49-F238E27FC236}">
                <a16:creationId xmlns:a16="http://schemas.microsoft.com/office/drawing/2014/main" id="{13021AF7-6611-1B9C-F60F-D4E8D21C22AE}"/>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4" name="Text Placeholder 2">
            <a:hlinkClick r:id="rId18" action="ppaction://hlinksldjump"/>
            <a:extLst>
              <a:ext uri="{FF2B5EF4-FFF2-40B4-BE49-F238E27FC236}">
                <a16:creationId xmlns:a16="http://schemas.microsoft.com/office/drawing/2014/main" id="{6B24DC71-4184-BF58-3392-F003C889D0A4}"/>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30" name="Text Placeholder 2">
            <a:hlinkClick r:id="rId19" action="ppaction://hlinksldjump"/>
            <a:extLst>
              <a:ext uri="{FF2B5EF4-FFF2-40B4-BE49-F238E27FC236}">
                <a16:creationId xmlns:a16="http://schemas.microsoft.com/office/drawing/2014/main" id="{8238DC10-768A-401E-55B7-B8030C246AD2}"/>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lang="en-US" altLang="en-US" i="0" u="none" strike="noStrike" kern="1200" cap="none" spc="0" normalizeH="0" noProof="0">
              <a:ln>
                <a:noFill/>
              </a:ln>
              <a:effectLst/>
              <a:uLnTx/>
              <a:uFillTx/>
              <a:latin typeface="Arial"/>
              <a:cs typeface="Arial"/>
            </a:endParaRPr>
          </a:p>
        </p:txBody>
      </p:sp>
      <p:sp>
        <p:nvSpPr>
          <p:cNvPr id="38" name="Slide Number Placeholder 5">
            <a:extLst>
              <a:ext uri="{FF2B5EF4-FFF2-40B4-BE49-F238E27FC236}">
                <a16:creationId xmlns:a16="http://schemas.microsoft.com/office/drawing/2014/main" id="{A6FA7A1C-C852-C3D2-7BC8-D0545A33582E}"/>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a:t>
            </a:fld>
            <a:endParaRPr lang="en-US"/>
          </a:p>
        </p:txBody>
      </p:sp>
      <p:sp>
        <p:nvSpPr>
          <p:cNvPr id="8" name="1. On-page tracker">
            <a:extLst>
              <a:ext uri="{FF2B5EF4-FFF2-40B4-BE49-F238E27FC236}">
                <a16:creationId xmlns:a16="http://schemas.microsoft.com/office/drawing/2014/main" id="{27F5C5A7-2F5F-BD0E-8234-2033988A64B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43E3D837-0104-D46D-5868-6069686FBA22}"/>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3F9F619-DFB6-F869-47F8-EE579830804A}"/>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9431843-CB24-0E72-BF04-18EA21FE70C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1C700B49-AEE7-BE5D-C048-215B331ECB8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7EC38E2-EB06-AFDF-F2D9-A1FCE1D904A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5473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488C7-0C7D-F457-5D2E-37BE76EB0206}"/>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FF4EB6B4-9811-45F1-CBF3-65D7ED2B1DAC}"/>
              </a:ext>
            </a:extLst>
          </p:cNvPr>
          <p:cNvGraphicFramePr>
            <a:graphicFrameLocks noChangeAspect="1"/>
          </p:cNvGraphicFramePr>
          <p:nvPr>
            <p:custDataLst>
              <p:tags r:id="rId1"/>
            </p:custDataLst>
            <p:extLst>
              <p:ext uri="{D42A27DB-BD31-4B8C-83A1-F6EECF244321}">
                <p14:modId xmlns:p14="http://schemas.microsoft.com/office/powerpoint/2010/main" val="3031032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FF4EB6B4-9811-45F1-CBF3-65D7ED2B1DA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4BA9916-8602-4257-F277-896328F08D45}"/>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3B0438A6-3260-8D71-3DC8-39C84961A1A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F9D20FD6-58A4-CB64-8F53-E2D8C4704583}"/>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83150320-4C3B-A146-FED3-7456892F1381}"/>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52" name="Text Placeholder 2">
            <a:extLst>
              <a:ext uri="{FF2B5EF4-FFF2-40B4-BE49-F238E27FC236}">
                <a16:creationId xmlns:a16="http://schemas.microsoft.com/office/drawing/2014/main" id="{1D4570C3-6E91-BAF3-140B-5F1D78071B92}"/>
              </a:ext>
            </a:extLst>
          </p:cNvPr>
          <p:cNvSpPr>
            <a:spLocks noGrp="1"/>
          </p:cNvSpPr>
          <p:nvPr>
            <p:custDataLst>
              <p:tags r:id="rId3"/>
            </p:custDataLst>
          </p:nvPr>
        </p:nvSpPr>
        <p:spPr bwMode="auto">
          <a:xfrm>
            <a:off x="5595938" y="2368549"/>
            <a:ext cx="6062663" cy="641350"/>
          </a:xfrm>
          <a:prstGeom prst="rect">
            <a:avLst/>
          </a:prstGeom>
          <a:solidFill>
            <a:schemeClr val="accent1"/>
          </a:solidFill>
          <a:ln>
            <a:noFill/>
          </a:ln>
          <a:effec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b="1" i="0" u="none" strike="noStrike" kern="1200" cap="none" spc="0" normalizeH="0" noProof="0">
                <a:ln>
                  <a:noFill/>
                </a:ln>
                <a:solidFill>
                  <a:schemeClr val="bg1"/>
                </a:solidFill>
                <a:effectLst/>
                <a:uLnTx/>
                <a:uFillTx/>
                <a:latin typeface="Arial"/>
              </a:rPr>
              <a:t>2. </a:t>
            </a:r>
            <a:r>
              <a:rPr lang="en-US" b="1">
                <a:solidFill>
                  <a:schemeClr val="bg1"/>
                </a:solidFill>
              </a:rPr>
              <a:t>PUCT 58481 Discussion</a:t>
            </a:r>
            <a:endParaRPr kumimoji="0" lang="en-US" altLang="en-US" b="1" i="0" u="none" strike="noStrike" kern="1200" cap="none" spc="0" normalizeH="0" noProof="0">
              <a:ln>
                <a:noFill/>
              </a:ln>
              <a:solidFill>
                <a:schemeClr val="bg1"/>
              </a:solidFill>
              <a:effectLst/>
              <a:uLnTx/>
              <a:uFillTx/>
              <a:latin typeface="Arial"/>
            </a:endParaRPr>
          </a:p>
        </p:txBody>
      </p:sp>
      <p:sp>
        <p:nvSpPr>
          <p:cNvPr id="449" name="Text Placeholder 2">
            <a:hlinkClick r:id="rId15" action="ppaction://hlinksldjump"/>
            <a:extLst>
              <a:ext uri="{FF2B5EF4-FFF2-40B4-BE49-F238E27FC236}">
                <a16:creationId xmlns:a16="http://schemas.microsoft.com/office/drawing/2014/main" id="{5D5DC528-3443-14B6-504B-732B039C4967}"/>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1" name="Text Placeholder 2">
            <a:hlinkClick r:id="rId16" action="ppaction://hlinksldjump"/>
            <a:extLst>
              <a:ext uri="{FF2B5EF4-FFF2-40B4-BE49-F238E27FC236}">
                <a16:creationId xmlns:a16="http://schemas.microsoft.com/office/drawing/2014/main" id="{8E469168-14AC-B851-23E4-BE95F1604346}"/>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hlinkClick r:id="rId17" action="ppaction://hlinksldjump"/>
            <a:extLst>
              <a:ext uri="{FF2B5EF4-FFF2-40B4-BE49-F238E27FC236}">
                <a16:creationId xmlns:a16="http://schemas.microsoft.com/office/drawing/2014/main" id="{A8A4E95B-3AA7-0CA1-93FC-72FF1DE7CA81}"/>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3" name="Text Placeholder 2">
            <a:hlinkClick r:id="rId18" action="ppaction://hlinksldjump"/>
            <a:extLst>
              <a:ext uri="{FF2B5EF4-FFF2-40B4-BE49-F238E27FC236}">
                <a16:creationId xmlns:a16="http://schemas.microsoft.com/office/drawing/2014/main" id="{A6D7FBFE-0ABF-98B8-85AE-A944EE301F42}"/>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34" name="Text Placeholder 2">
            <a:hlinkClick r:id="rId19" action="ppaction://hlinksldjump"/>
            <a:extLst>
              <a:ext uri="{FF2B5EF4-FFF2-40B4-BE49-F238E27FC236}">
                <a16:creationId xmlns:a16="http://schemas.microsoft.com/office/drawing/2014/main" id="{9849FB64-3166-ACB7-B7C5-3E2607606BFC}"/>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lang="en-US" altLang="en-US" i="0" u="none" strike="noStrike" kern="1200" cap="none" spc="0" normalizeH="0" noProof="0">
              <a:ln>
                <a:noFill/>
              </a:ln>
              <a:effectLst/>
              <a:uLnTx/>
              <a:uFillTx/>
              <a:latin typeface="Arial"/>
              <a:cs typeface="Arial"/>
            </a:endParaRPr>
          </a:p>
        </p:txBody>
      </p:sp>
      <p:sp>
        <p:nvSpPr>
          <p:cNvPr id="38" name="Slide Number Placeholder 5">
            <a:extLst>
              <a:ext uri="{FF2B5EF4-FFF2-40B4-BE49-F238E27FC236}">
                <a16:creationId xmlns:a16="http://schemas.microsoft.com/office/drawing/2014/main" id="{206794D4-26A1-F6B8-DD1B-A3446282928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a:t>
            </a:fld>
            <a:endParaRPr lang="en-US"/>
          </a:p>
        </p:txBody>
      </p:sp>
      <p:sp>
        <p:nvSpPr>
          <p:cNvPr id="8" name="1. On-page tracker">
            <a:extLst>
              <a:ext uri="{FF2B5EF4-FFF2-40B4-BE49-F238E27FC236}">
                <a16:creationId xmlns:a16="http://schemas.microsoft.com/office/drawing/2014/main" id="{13E9E12E-42FF-5902-3DDD-E099D939707D}"/>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39972508-2295-4C5D-7E68-7B4817A67C49}"/>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283AE1AE-9BCB-EFC4-0018-FD95D1E822D5}"/>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FE680D6-8814-B3AD-8617-C0DC80BC0A1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750450D-D7C6-7984-8D77-14B046C0215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5DC1AA1-F3BE-5D51-7D40-EE0ADB8FB96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41550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5A2B-AF3F-1B5C-2EDD-C0C4E6855734}"/>
            </a:ext>
          </a:extLst>
        </p:cNvPr>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7825270E-E458-6F53-18A7-9C543E57854D}"/>
              </a:ext>
            </a:extLst>
          </p:cNvPr>
          <p:cNvGraphicFramePr>
            <a:graphicFrameLocks noChangeAspect="1"/>
          </p:cNvGraphicFramePr>
          <p:nvPr>
            <p:custDataLst>
              <p:tags r:id="rId1"/>
            </p:custDataLst>
            <p:extLst>
              <p:ext uri="{D42A27DB-BD31-4B8C-83A1-F6EECF244321}">
                <p14:modId xmlns:p14="http://schemas.microsoft.com/office/powerpoint/2010/main" val="3957237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606" imgH="608" progId="TCLayout.ActiveDocument.1">
                  <p:embed/>
                </p:oleObj>
              </mc:Choice>
              <mc:Fallback>
                <p:oleObj name="think-cell Slide" r:id="rId9" imgW="606" imgH="608" progId="TCLayout.ActiveDocument.1">
                  <p:embed/>
                  <p:pic>
                    <p:nvPicPr>
                      <p:cNvPr id="6" name="Object 6" hidden="1">
                        <a:extLst>
                          <a:ext uri="{FF2B5EF4-FFF2-40B4-BE49-F238E27FC236}">
                            <a16:creationId xmlns:a16="http://schemas.microsoft.com/office/drawing/2014/main" id="{7825270E-E458-6F53-18A7-9C543E57854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7" name="2. Slide Title">
            <a:extLst>
              <a:ext uri="{FF2B5EF4-FFF2-40B4-BE49-F238E27FC236}">
                <a16:creationId xmlns:a16="http://schemas.microsoft.com/office/drawing/2014/main" id="{038F00BA-12CD-91DC-343D-654B3FE5DB45}"/>
              </a:ext>
            </a:extLst>
          </p:cNvPr>
          <p:cNvSpPr>
            <a:spLocks noGrp="1"/>
          </p:cNvSpPr>
          <p:nvPr>
            <p:ph type="title"/>
            <p:custDataLst>
              <p:tags r:id="rId2"/>
            </p:custDataLst>
          </p:nvPr>
        </p:nvSpPr>
        <p:spPr/>
        <p:txBody>
          <a:bodyPr vert="horz"/>
          <a:lstStyle/>
          <a:p>
            <a:r>
              <a:rPr lang="en-US">
                <a:solidFill>
                  <a:schemeClr val="accent2">
                    <a:lumMod val="75000"/>
                  </a:schemeClr>
                </a:solidFill>
              </a:rPr>
              <a:t>PUCT Project 58481: </a:t>
            </a:r>
            <a:r>
              <a:rPr lang="en-US"/>
              <a:t>Process flow</a:t>
            </a:r>
          </a:p>
        </p:txBody>
      </p:sp>
      <p:sp>
        <p:nvSpPr>
          <p:cNvPr id="21" name="TextBox 20">
            <a:extLst>
              <a:ext uri="{FF2B5EF4-FFF2-40B4-BE49-F238E27FC236}">
                <a16:creationId xmlns:a16="http://schemas.microsoft.com/office/drawing/2014/main" id="{5C173CDC-0649-6EB1-EBC5-B1C95999BE64}"/>
              </a:ext>
            </a:extLst>
          </p:cNvPr>
          <p:cNvSpPr txBox="1"/>
          <p:nvPr>
            <p:custDataLst>
              <p:tags r:id="rId3"/>
            </p:custDataLst>
          </p:nvPr>
        </p:nvSpPr>
        <p:spPr>
          <a:xfrm>
            <a:off x="486698" y="999401"/>
            <a:ext cx="3846019"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cs typeface="Arial"/>
              </a:rPr>
              <a:t>Default process flow in 16 TAC §25.194</a:t>
            </a:r>
          </a:p>
        </p:txBody>
      </p:sp>
      <p:cxnSp>
        <p:nvCxnSpPr>
          <p:cNvPr id="23" name="Straight Connector 22">
            <a:extLst>
              <a:ext uri="{FF2B5EF4-FFF2-40B4-BE49-F238E27FC236}">
                <a16:creationId xmlns:a16="http://schemas.microsoft.com/office/drawing/2014/main" id="{EF4E4686-AD6E-3007-06A6-A519B334B0A2}"/>
              </a:ext>
            </a:extLst>
          </p:cNvPr>
          <p:cNvCxnSpPr/>
          <p:nvPr>
            <p:custDataLst>
              <p:tags r:id="rId4"/>
            </p:custDataLst>
          </p:nvPr>
        </p:nvCxnSpPr>
        <p:spPr>
          <a:xfrm>
            <a:off x="486699" y="1233895"/>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358DA7B7-860D-47B7-C101-7CE3DCC631CD}"/>
              </a:ext>
            </a:extLst>
          </p:cNvPr>
          <p:cNvGrpSpPr/>
          <p:nvPr/>
        </p:nvGrpSpPr>
        <p:grpSpPr>
          <a:xfrm>
            <a:off x="476066" y="1588558"/>
            <a:ext cx="11059633" cy="2973511"/>
            <a:chOff x="476066" y="1513515"/>
            <a:chExt cx="11059633" cy="2973511"/>
          </a:xfrm>
        </p:grpSpPr>
        <p:sp>
          <p:nvSpPr>
            <p:cNvPr id="10" name="Rectangle 9">
              <a:extLst>
                <a:ext uri="{FF2B5EF4-FFF2-40B4-BE49-F238E27FC236}">
                  <a16:creationId xmlns:a16="http://schemas.microsoft.com/office/drawing/2014/main" id="{49DD1439-EB92-7EB6-33FF-E1F99597B139}"/>
                </a:ext>
              </a:extLst>
            </p:cNvPr>
            <p:cNvSpPr/>
            <p:nvPr/>
          </p:nvSpPr>
          <p:spPr>
            <a:xfrm>
              <a:off x="476066" y="1513516"/>
              <a:ext cx="818787"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sends request to TSP / DSP</a:t>
              </a:r>
            </a:p>
          </p:txBody>
        </p:sp>
        <p:sp>
          <p:nvSpPr>
            <p:cNvPr id="11" name="Rectangle 10">
              <a:extLst>
                <a:ext uri="{FF2B5EF4-FFF2-40B4-BE49-F238E27FC236}">
                  <a16:creationId xmlns:a16="http://schemas.microsoft.com/office/drawing/2014/main" id="{ECA9C08F-AD62-4D3C-26F5-637FDAB9E7ED}"/>
                </a:ext>
              </a:extLst>
            </p:cNvPr>
            <p:cNvSpPr/>
            <p:nvPr/>
          </p:nvSpPr>
          <p:spPr>
            <a:xfrm>
              <a:off x="1538896"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and TSP / DSP enters into intermediate agreement*</a:t>
              </a:r>
            </a:p>
          </p:txBody>
        </p:sp>
        <p:sp>
          <p:nvSpPr>
            <p:cNvPr id="13" name="Rectangle 12">
              <a:extLst>
                <a:ext uri="{FF2B5EF4-FFF2-40B4-BE49-F238E27FC236}">
                  <a16:creationId xmlns:a16="http://schemas.microsoft.com/office/drawing/2014/main" id="{4319DD59-9A6D-3DC2-A912-85731B7F5514}"/>
                </a:ext>
              </a:extLst>
            </p:cNvPr>
            <p:cNvSpPr/>
            <p:nvPr/>
          </p:nvSpPr>
          <p:spPr>
            <a:xfrm>
              <a:off x="3531157"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submit to ERCOT to initiate interconnection study</a:t>
              </a:r>
            </a:p>
          </p:txBody>
        </p:sp>
        <p:sp>
          <p:nvSpPr>
            <p:cNvPr id="14" name="Rectangle 13">
              <a:extLst>
                <a:ext uri="{FF2B5EF4-FFF2-40B4-BE49-F238E27FC236}">
                  <a16:creationId xmlns:a16="http://schemas.microsoft.com/office/drawing/2014/main" id="{3331ACB7-0183-4266-C3DB-0565C61F97BA}"/>
                </a:ext>
              </a:extLst>
            </p:cNvPr>
            <p:cNvSpPr/>
            <p:nvPr/>
          </p:nvSpPr>
          <p:spPr>
            <a:xfrm>
              <a:off x="4759543"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initiates interconnection study</a:t>
              </a:r>
            </a:p>
          </p:txBody>
        </p:sp>
        <p:sp>
          <p:nvSpPr>
            <p:cNvPr id="16" name="Rectangle 15">
              <a:extLst>
                <a:ext uri="{FF2B5EF4-FFF2-40B4-BE49-F238E27FC236}">
                  <a16:creationId xmlns:a16="http://schemas.microsoft.com/office/drawing/2014/main" id="{B75E0281-422C-CA83-CEE1-D54AC4B87110}"/>
                </a:ext>
              </a:extLst>
            </p:cNvPr>
            <p:cNvSpPr/>
            <p:nvPr/>
          </p:nvSpPr>
          <p:spPr>
            <a:xfrm>
              <a:off x="5989224"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provides updates on interconnection study</a:t>
              </a:r>
            </a:p>
          </p:txBody>
        </p:sp>
        <p:cxnSp>
          <p:nvCxnSpPr>
            <p:cNvPr id="18" name="Straight Arrow Connector 17">
              <a:extLst>
                <a:ext uri="{FF2B5EF4-FFF2-40B4-BE49-F238E27FC236}">
                  <a16:creationId xmlns:a16="http://schemas.microsoft.com/office/drawing/2014/main" id="{BB3B51C4-B1DA-3AD5-9AE8-66989AEA3DE7}"/>
                </a:ext>
              </a:extLst>
            </p:cNvPr>
            <p:cNvCxnSpPr>
              <a:cxnSpLocks/>
            </p:cNvCxnSpPr>
            <p:nvPr/>
          </p:nvCxnSpPr>
          <p:spPr>
            <a:xfrm>
              <a:off x="1294853"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023B632-95F6-84E5-4846-A8E092F258D8}"/>
                </a:ext>
              </a:extLst>
            </p:cNvPr>
            <p:cNvCxnSpPr>
              <a:cxnSpLocks/>
            </p:cNvCxnSpPr>
            <p:nvPr/>
          </p:nvCxnSpPr>
          <p:spPr>
            <a:xfrm>
              <a:off x="2533297" y="2027509"/>
              <a:ext cx="987552"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2DA69B-34EE-0616-78AD-1BCAB0702FFD}"/>
                </a:ext>
              </a:extLst>
            </p:cNvPr>
            <p:cNvCxnSpPr>
              <a:cxnSpLocks/>
            </p:cNvCxnSpPr>
            <p:nvPr/>
          </p:nvCxnSpPr>
          <p:spPr>
            <a:xfrm>
              <a:off x="452555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710E56D-6738-2071-6E08-9B1CF2ECA4DB}"/>
                </a:ext>
              </a:extLst>
            </p:cNvPr>
            <p:cNvCxnSpPr>
              <a:cxnSpLocks/>
            </p:cNvCxnSpPr>
            <p:nvPr/>
          </p:nvCxnSpPr>
          <p:spPr>
            <a:xfrm>
              <a:off x="5753944"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6AB5EEB-C605-6FD0-6F4B-EC933C7F862E}"/>
                </a:ext>
              </a:extLst>
            </p:cNvPr>
            <p:cNvSpPr txBox="1"/>
            <p:nvPr/>
          </p:nvSpPr>
          <p:spPr>
            <a:xfrm>
              <a:off x="2587286" y="1846782"/>
              <a:ext cx="884255"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days</a:t>
              </a:r>
            </a:p>
          </p:txBody>
        </p:sp>
        <p:cxnSp>
          <p:nvCxnSpPr>
            <p:cNvPr id="30" name="Straight Arrow Connector 29">
              <a:extLst>
                <a:ext uri="{FF2B5EF4-FFF2-40B4-BE49-F238E27FC236}">
                  <a16:creationId xmlns:a16="http://schemas.microsoft.com/office/drawing/2014/main" id="{53BE5CBC-877D-4509-435D-B99D7AF5BAED}"/>
                </a:ext>
              </a:extLst>
            </p:cNvPr>
            <p:cNvCxnSpPr>
              <a:cxnSpLocks/>
            </p:cNvCxnSpPr>
            <p:nvPr/>
          </p:nvCxnSpPr>
          <p:spPr>
            <a:xfrm>
              <a:off x="4028357" y="2621536"/>
              <a:ext cx="0" cy="4529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DD44D3F-CBEE-B6AA-8CE7-89D49FE081AD}"/>
                </a:ext>
              </a:extLst>
            </p:cNvPr>
            <p:cNvSpPr/>
            <p:nvPr/>
          </p:nvSpPr>
          <p:spPr>
            <a:xfrm>
              <a:off x="3525772"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2" name="TextBox 31">
              <a:extLst>
                <a:ext uri="{FF2B5EF4-FFF2-40B4-BE49-F238E27FC236}">
                  <a16:creationId xmlns:a16="http://schemas.microsoft.com/office/drawing/2014/main" id="{712D66B6-1579-3829-7428-E572B0639768}"/>
                </a:ext>
              </a:extLst>
            </p:cNvPr>
            <p:cNvSpPr txBox="1"/>
            <p:nvPr/>
          </p:nvSpPr>
          <p:spPr>
            <a:xfrm>
              <a:off x="3607427" y="2768972"/>
              <a:ext cx="841861"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3" name="Straight Arrow Connector 32">
              <a:extLst>
                <a:ext uri="{FF2B5EF4-FFF2-40B4-BE49-F238E27FC236}">
                  <a16:creationId xmlns:a16="http://schemas.microsoft.com/office/drawing/2014/main" id="{8FA5F3FD-2E07-C4C3-9C0B-32132BEEC64E}"/>
                </a:ext>
              </a:extLst>
            </p:cNvPr>
            <p:cNvCxnSpPr>
              <a:cxnSpLocks/>
            </p:cNvCxnSpPr>
            <p:nvPr/>
          </p:nvCxnSpPr>
          <p:spPr>
            <a:xfrm flipH="1">
              <a:off x="5257371"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F4F73B5-F609-53F8-14F2-437BD5E8EFFE}"/>
                </a:ext>
              </a:extLst>
            </p:cNvPr>
            <p:cNvSpPr/>
            <p:nvPr/>
          </p:nvSpPr>
          <p:spPr>
            <a:xfrm>
              <a:off x="4754159"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5" name="TextBox 34">
              <a:extLst>
                <a:ext uri="{FF2B5EF4-FFF2-40B4-BE49-F238E27FC236}">
                  <a16:creationId xmlns:a16="http://schemas.microsoft.com/office/drawing/2014/main" id="{7C5A281F-53A2-97AC-0434-1EB3D28137E6}"/>
                </a:ext>
              </a:extLst>
            </p:cNvPr>
            <p:cNvSpPr txBox="1"/>
            <p:nvPr/>
          </p:nvSpPr>
          <p:spPr>
            <a:xfrm>
              <a:off x="4818817" y="2768972"/>
              <a:ext cx="877109"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6" name="Straight Arrow Connector 35">
              <a:extLst>
                <a:ext uri="{FF2B5EF4-FFF2-40B4-BE49-F238E27FC236}">
                  <a16:creationId xmlns:a16="http://schemas.microsoft.com/office/drawing/2014/main" id="{2EF40A6D-2F1A-C226-1DD1-EA79DF693687}"/>
                </a:ext>
              </a:extLst>
            </p:cNvPr>
            <p:cNvCxnSpPr>
              <a:cxnSpLocks/>
            </p:cNvCxnSpPr>
            <p:nvPr/>
          </p:nvCxnSpPr>
          <p:spPr>
            <a:xfrm flipH="1">
              <a:off x="6486425"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56F3FF-7D09-5ABC-DC2F-CA47A2CFE46F}"/>
                </a:ext>
              </a:extLst>
            </p:cNvPr>
            <p:cNvSpPr/>
            <p:nvPr/>
          </p:nvSpPr>
          <p:spPr>
            <a:xfrm>
              <a:off x="5989222" y="3114579"/>
              <a:ext cx="994401"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8" name="TextBox 37">
              <a:extLst>
                <a:ext uri="{FF2B5EF4-FFF2-40B4-BE49-F238E27FC236}">
                  <a16:creationId xmlns:a16="http://schemas.microsoft.com/office/drawing/2014/main" id="{41661952-FE8B-64FC-F037-A63848DF3CBD}"/>
                </a:ext>
              </a:extLst>
            </p:cNvPr>
            <p:cNvSpPr txBox="1"/>
            <p:nvPr/>
          </p:nvSpPr>
          <p:spPr>
            <a:xfrm>
              <a:off x="6115429" y="2707417"/>
              <a:ext cx="741992" cy="24622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 / update</a:t>
              </a:r>
            </a:p>
          </p:txBody>
        </p:sp>
        <p:sp>
          <p:nvSpPr>
            <p:cNvPr id="5" name="Rectangle 4">
              <a:extLst>
                <a:ext uri="{FF2B5EF4-FFF2-40B4-BE49-F238E27FC236}">
                  <a16:creationId xmlns:a16="http://schemas.microsoft.com/office/drawing/2014/main" id="{2E8845F5-2B88-2DB9-AD66-0819775A5306}"/>
                </a:ext>
              </a:extLst>
            </p:cNvPr>
            <p:cNvSpPr/>
            <p:nvPr/>
          </p:nvSpPr>
          <p:spPr>
            <a:xfrm>
              <a:off x="7230790" y="1513516"/>
              <a:ext cx="1445374"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or ERCOT provides timely notification of transmission capacity allocated to the ILLE</a:t>
              </a:r>
            </a:p>
          </p:txBody>
        </p:sp>
        <p:sp>
          <p:nvSpPr>
            <p:cNvPr id="8" name="Rectangle 7">
              <a:extLst>
                <a:ext uri="{FF2B5EF4-FFF2-40B4-BE49-F238E27FC236}">
                  <a16:creationId xmlns:a16="http://schemas.microsoft.com/office/drawing/2014/main" id="{E986FFA8-9024-A933-8362-DCB655332E88}"/>
                </a:ext>
              </a:extLst>
            </p:cNvPr>
            <p:cNvSpPr/>
            <p:nvPr/>
          </p:nvSpPr>
          <p:spPr>
            <a:xfrm>
              <a:off x="9131942"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Execute and fund the SLLIA</a:t>
              </a:r>
              <a:r>
                <a:rPr lang="en-US" sz="1000" baseline="30000">
                  <a:solidFill>
                    <a:schemeClr val="bg1"/>
                  </a:solidFill>
                </a:rPr>
                <a:t>1</a:t>
              </a:r>
              <a:r>
                <a:rPr lang="en-US" sz="1000">
                  <a:solidFill>
                    <a:schemeClr val="bg1"/>
                  </a:solidFill>
                </a:rPr>
                <a:t> </a:t>
              </a:r>
              <a:r>
                <a:rPr lang="en-US" sz="1000" i="1">
                  <a:solidFill>
                    <a:schemeClr val="bg1"/>
                  </a:solidFill>
                </a:rPr>
                <a:t>(including disclosure updates)</a:t>
              </a:r>
            </a:p>
          </p:txBody>
        </p:sp>
        <p:cxnSp>
          <p:nvCxnSpPr>
            <p:cNvPr id="17" name="Straight Arrow Connector 16">
              <a:extLst>
                <a:ext uri="{FF2B5EF4-FFF2-40B4-BE49-F238E27FC236}">
                  <a16:creationId xmlns:a16="http://schemas.microsoft.com/office/drawing/2014/main" id="{85416382-E669-74B3-9C01-085BDDC60931}"/>
                </a:ext>
              </a:extLst>
            </p:cNvPr>
            <p:cNvCxnSpPr>
              <a:cxnSpLocks/>
            </p:cNvCxnSpPr>
            <p:nvPr/>
          </p:nvCxnSpPr>
          <p:spPr>
            <a:xfrm>
              <a:off x="6983625"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50FC9CC-C82B-9024-83ED-32E03058ABAB}"/>
                </a:ext>
              </a:extLst>
            </p:cNvPr>
            <p:cNvSpPr/>
            <p:nvPr/>
          </p:nvSpPr>
          <p:spPr>
            <a:xfrm>
              <a:off x="10446304"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Post security, pay CIAC in cash, and agree to pay large load minimum billing demand</a:t>
              </a:r>
              <a:endParaRPr lang="en-US" sz="1000" i="1">
                <a:solidFill>
                  <a:schemeClr val="bg1"/>
                </a:solidFill>
              </a:endParaRPr>
            </a:p>
          </p:txBody>
        </p:sp>
        <p:cxnSp>
          <p:nvCxnSpPr>
            <p:cNvPr id="29" name="Straight Arrow Connector 28">
              <a:extLst>
                <a:ext uri="{FF2B5EF4-FFF2-40B4-BE49-F238E27FC236}">
                  <a16:creationId xmlns:a16="http://schemas.microsoft.com/office/drawing/2014/main" id="{2C642C92-1308-B6BE-DADC-C5B746A601D8}"/>
                </a:ext>
              </a:extLst>
            </p:cNvPr>
            <p:cNvCxnSpPr>
              <a:cxnSpLocks/>
            </p:cNvCxnSpPr>
            <p:nvPr/>
          </p:nvCxnSpPr>
          <p:spPr>
            <a:xfrm>
              <a:off x="1022133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E72642F-BB7A-E255-7619-1906A41BB6F7}"/>
                </a:ext>
              </a:extLst>
            </p:cNvPr>
            <p:cNvSpPr/>
            <p:nvPr/>
          </p:nvSpPr>
          <p:spPr>
            <a:xfrm>
              <a:off x="476066" y="2822856"/>
              <a:ext cx="2966951" cy="1664170"/>
            </a:xfrm>
            <a:prstGeom prst="rect">
              <a:avLst/>
            </a:prstGeom>
            <a:solidFill>
              <a:schemeClr val="bg1">
                <a:lumMod val="95000"/>
              </a:schemeClr>
            </a:solidFill>
            <a:ln w="3175" cap="sq">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2" name="TextBox 11">
              <a:extLst>
                <a:ext uri="{FF2B5EF4-FFF2-40B4-BE49-F238E27FC236}">
                  <a16:creationId xmlns:a16="http://schemas.microsoft.com/office/drawing/2014/main" id="{1169FB08-F226-98AF-C8A7-83506F013DFD}"/>
                </a:ext>
              </a:extLst>
            </p:cNvPr>
            <p:cNvSpPr txBox="1"/>
            <p:nvPr/>
          </p:nvSpPr>
          <p:spPr>
            <a:xfrm>
              <a:off x="531540" y="2890177"/>
              <a:ext cx="2834640" cy="155427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a:t>*Intermediate agreement requirements:</a:t>
              </a:r>
            </a:p>
            <a:p>
              <a:pPr marL="171450" indent="-114300">
                <a:buFont typeface="Arial" panose="020B0604020202020204" pitchFamily="34" charset="0"/>
                <a:buChar char="•"/>
              </a:pPr>
              <a:r>
                <a:rPr lang="en-US" sz="900"/>
                <a:t>TSP/DSP study fee ($100K)</a:t>
              </a:r>
            </a:p>
            <a:p>
              <a:pPr marL="171450" indent="-114300">
                <a:buFont typeface="Arial" panose="020B0604020202020204" pitchFamily="34" charset="0"/>
                <a:buChar char="•"/>
              </a:pPr>
              <a:r>
                <a:rPr lang="en-US" sz="900"/>
                <a:t>ERCOT study fee (TBD)</a:t>
              </a:r>
            </a:p>
            <a:p>
              <a:pPr marL="171450" indent="-114300">
                <a:buFont typeface="Arial" panose="020B0604020202020204" pitchFamily="34" charset="0"/>
                <a:buChar char="•"/>
              </a:pPr>
              <a:r>
                <a:rPr lang="en-US" sz="900"/>
                <a:t>Financial security for system upgrades ($50K/MW)</a:t>
              </a:r>
            </a:p>
            <a:p>
              <a:pPr marL="171450" indent="-114300">
                <a:buFont typeface="Arial" panose="020B0604020202020204" pitchFamily="34" charset="0"/>
                <a:buChar char="•"/>
              </a:pPr>
              <a:r>
                <a:rPr lang="en-US" sz="900"/>
                <a:t>Disclosures, including site control, similar interconnection requests, site progress, phased energization schedules, water usage, state and local regulatory approvals, backup generation / onsite facilities, controllability, plans for power supply</a:t>
              </a:r>
            </a:p>
          </p:txBody>
        </p:sp>
        <p:sp>
          <p:nvSpPr>
            <p:cNvPr id="44" name="Rectangle 43">
              <a:extLst>
                <a:ext uri="{FF2B5EF4-FFF2-40B4-BE49-F238E27FC236}">
                  <a16:creationId xmlns:a16="http://schemas.microsoft.com/office/drawing/2014/main" id="{C2080783-D3AB-F3FA-45C6-0587EF4CA564}"/>
                </a:ext>
              </a:extLst>
            </p:cNvPr>
            <p:cNvSpPr/>
            <p:nvPr/>
          </p:nvSpPr>
          <p:spPr>
            <a:xfrm>
              <a:off x="7230790" y="2685055"/>
              <a:ext cx="1445374" cy="384048"/>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Batch study</a:t>
              </a:r>
            </a:p>
          </p:txBody>
        </p:sp>
        <p:cxnSp>
          <p:nvCxnSpPr>
            <p:cNvPr id="49" name="Straight Arrow Connector 48">
              <a:extLst>
                <a:ext uri="{FF2B5EF4-FFF2-40B4-BE49-F238E27FC236}">
                  <a16:creationId xmlns:a16="http://schemas.microsoft.com/office/drawing/2014/main" id="{830B2474-D63D-E2A6-76DF-CA937E6DBF58}"/>
                </a:ext>
              </a:extLst>
            </p:cNvPr>
            <p:cNvCxnSpPr>
              <a:cxnSpLocks/>
            </p:cNvCxnSpPr>
            <p:nvPr/>
          </p:nvCxnSpPr>
          <p:spPr>
            <a:xfrm>
              <a:off x="8678895" y="2027509"/>
              <a:ext cx="450561"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055276C0-EBFA-28DF-128E-401E935ACC1E}"/>
                </a:ext>
              </a:extLst>
            </p:cNvPr>
            <p:cNvSpPr txBox="1"/>
            <p:nvPr/>
          </p:nvSpPr>
          <p:spPr>
            <a:xfrm>
              <a:off x="8697024" y="1841017"/>
              <a:ext cx="384267"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days</a:t>
              </a:r>
            </a:p>
          </p:txBody>
        </p:sp>
        <p:cxnSp>
          <p:nvCxnSpPr>
            <p:cNvPr id="69" name="Straight Arrow Connector 68">
              <a:extLst>
                <a:ext uri="{FF2B5EF4-FFF2-40B4-BE49-F238E27FC236}">
                  <a16:creationId xmlns:a16="http://schemas.microsoft.com/office/drawing/2014/main" id="{2F6AD3F3-20EE-86A5-36E5-4A4F511ABF95}"/>
                </a:ext>
              </a:extLst>
            </p:cNvPr>
            <p:cNvCxnSpPr>
              <a:cxnSpLocks/>
            </p:cNvCxnSpPr>
            <p:nvPr/>
          </p:nvCxnSpPr>
          <p:spPr>
            <a:xfrm>
              <a:off x="2022294" y="2621535"/>
              <a:ext cx="0" cy="201168"/>
            </a:xfrm>
            <a:prstGeom prst="straightConnector1">
              <a:avLst/>
            </a:prstGeom>
            <a:ln w="19050" cap="flat">
              <a:solidFill>
                <a:schemeClr val="bg1">
                  <a:lumMod val="65000"/>
                </a:schemeClr>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03C5184B-0FFF-A22C-C04B-38ACEFF0B4E2}"/>
              </a:ext>
            </a:extLst>
          </p:cNvPr>
          <p:cNvSpPr txBox="1"/>
          <p:nvPr>
            <p:custDataLst>
              <p:tags r:id="rId5"/>
            </p:custDataLst>
          </p:nvPr>
        </p:nvSpPr>
        <p:spPr>
          <a:xfrm>
            <a:off x="459405" y="4727762"/>
            <a:ext cx="24384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rPr>
              <a:t>Other major topics</a:t>
            </a:r>
          </a:p>
        </p:txBody>
      </p:sp>
      <p:cxnSp>
        <p:nvCxnSpPr>
          <p:cNvPr id="9" name="Straight Connector 8">
            <a:extLst>
              <a:ext uri="{FF2B5EF4-FFF2-40B4-BE49-F238E27FC236}">
                <a16:creationId xmlns:a16="http://schemas.microsoft.com/office/drawing/2014/main" id="{E8F14CD8-F1C8-0AB7-397D-30DD5A56F556}"/>
              </a:ext>
            </a:extLst>
          </p:cNvPr>
          <p:cNvCxnSpPr>
            <a:cxnSpLocks/>
          </p:cNvCxnSpPr>
          <p:nvPr>
            <p:custDataLst>
              <p:tags r:id="rId6"/>
            </p:custDataLst>
          </p:nvPr>
        </p:nvCxnSpPr>
        <p:spPr>
          <a:xfrm>
            <a:off x="459405" y="4971781"/>
            <a:ext cx="78299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F58D203-B1E7-54B1-0416-6BA24703F4F5}"/>
              </a:ext>
            </a:extLst>
          </p:cNvPr>
          <p:cNvSpPr txBox="1"/>
          <p:nvPr/>
        </p:nvSpPr>
        <p:spPr>
          <a:xfrm>
            <a:off x="459404" y="5099912"/>
            <a:ext cx="11470928" cy="138499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28600" indent="-228600">
              <a:buFont typeface="Arial" panose="020B0604020202020204" pitchFamily="34" charset="0"/>
              <a:buChar char="•"/>
            </a:pPr>
            <a:r>
              <a:rPr lang="en-US" sz="1400"/>
              <a:t>This rule standardizes interconnection requests for all load types</a:t>
            </a:r>
          </a:p>
          <a:p>
            <a:pPr marL="228600" indent="-228600">
              <a:buFont typeface="Arial" panose="020B0604020202020204" pitchFamily="34" charset="0"/>
              <a:buChar char="•"/>
            </a:pPr>
            <a:r>
              <a:rPr lang="en-US" sz="1400"/>
              <a:t>If an ILLE does not hit milestones (e.g., energizing within time period), they will lose allocated capacity; refund terms have also been changed</a:t>
            </a:r>
          </a:p>
          <a:p>
            <a:pPr marL="228600" indent="-228600">
              <a:buFont typeface="Arial" panose="020B0604020202020204" pitchFamily="34" charset="0"/>
              <a:buChar char="•"/>
            </a:pPr>
            <a:r>
              <a:rPr lang="en-US" sz="1400"/>
              <a:t>All curtailment is outside of this rule</a:t>
            </a:r>
          </a:p>
          <a:p>
            <a:pPr marL="228600" indent="-228600">
              <a:buFont typeface="Arial" panose="020B0604020202020204" pitchFamily="34" charset="0"/>
              <a:buChar char="•"/>
            </a:pPr>
            <a:r>
              <a:rPr lang="en-US" sz="1400"/>
              <a:t>Competitively sensitive information is treated as protected </a:t>
            </a:r>
          </a:p>
          <a:p>
            <a:pPr marL="228600" indent="-228600">
              <a:buFont typeface="Arial" panose="020B0604020202020204" pitchFamily="34" charset="0"/>
              <a:buChar char="•"/>
            </a:pPr>
            <a:r>
              <a:rPr lang="en-US" sz="1400"/>
              <a:t>Every process step is subject to audit and verification</a:t>
            </a:r>
          </a:p>
        </p:txBody>
      </p:sp>
      <p:sp>
        <p:nvSpPr>
          <p:cNvPr id="42" name="Rectangle 41">
            <a:extLst>
              <a:ext uri="{FF2B5EF4-FFF2-40B4-BE49-F238E27FC236}">
                <a16:creationId xmlns:a16="http://schemas.microsoft.com/office/drawing/2014/main" id="{81093526-ED3F-46B5-14C3-507FAEDFEFC9}"/>
              </a:ext>
            </a:extLst>
          </p:cNvPr>
          <p:cNvSpPr/>
          <p:nvPr/>
        </p:nvSpPr>
        <p:spPr>
          <a:xfrm>
            <a:off x="3543471" y="1310938"/>
            <a:ext cx="5153553" cy="16482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b="1">
                <a:solidFill>
                  <a:schemeClr val="bg1"/>
                </a:solidFill>
              </a:rPr>
              <a:t>Interconnection study</a:t>
            </a:r>
            <a:endParaRPr lang="en-US" sz="1200">
              <a:solidFill>
                <a:schemeClr val="bg1"/>
              </a:solidFill>
              <a:cs typeface="Arial"/>
            </a:endParaRPr>
          </a:p>
        </p:txBody>
      </p:sp>
    </p:spTree>
    <p:extLst>
      <p:ext uri="{BB962C8B-B14F-4D97-AF65-F5344CB8AC3E}">
        <p14:creationId xmlns:p14="http://schemas.microsoft.com/office/powerpoint/2010/main" val="697655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9D13-A035-F45E-EA89-925456E2A2CE}"/>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6F858148-ECF4-FD61-0FE3-70CCB44A0942}"/>
              </a:ext>
            </a:extLst>
          </p:cNvPr>
          <p:cNvGraphicFramePr>
            <a:graphicFrameLocks noChangeAspect="1"/>
          </p:cNvGraphicFramePr>
          <p:nvPr>
            <p:custDataLst>
              <p:tags r:id="rId1"/>
            </p:custDataLst>
            <p:extLst>
              <p:ext uri="{D42A27DB-BD31-4B8C-83A1-F6EECF244321}">
                <p14:modId xmlns:p14="http://schemas.microsoft.com/office/powerpoint/2010/main" val="3432242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6F858148-ECF4-FD61-0FE3-70CCB44A0942}"/>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1A73205-ADC9-A00C-DBE7-C32E5B372AA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659BEA96-54E9-2BD9-175E-FDC82AB80762}"/>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BC6CFF31-E17C-781F-929F-C27148517F1E}"/>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55B61B3C-A012-349D-C684-B0C402923142}"/>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55" name="Text Placeholder 2">
            <a:hlinkClick r:id="rId15" action="ppaction://hlinksldjump"/>
            <a:extLst>
              <a:ext uri="{FF2B5EF4-FFF2-40B4-BE49-F238E27FC236}">
                <a16:creationId xmlns:a16="http://schemas.microsoft.com/office/drawing/2014/main" id="{B428CE21-CFE3-AE0B-18BF-B322F90E2F49}"/>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451" name="Text Placeholder 2">
            <a:extLst>
              <a:ext uri="{FF2B5EF4-FFF2-40B4-BE49-F238E27FC236}">
                <a16:creationId xmlns:a16="http://schemas.microsoft.com/office/drawing/2014/main" id="{58C81B7F-E776-453F-938C-2447D045D135}"/>
              </a:ext>
            </a:extLst>
          </p:cNvPr>
          <p:cNvSpPr>
            <a:spLocks noGrp="1"/>
          </p:cNvSpPr>
          <p:nvPr>
            <p:custDataLst>
              <p:tags r:id="rId4"/>
            </p:custDataLst>
          </p:nvPr>
        </p:nvSpPr>
        <p:spPr bwMode="auto">
          <a:xfrm>
            <a:off x="5595939" y="3009900"/>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3. Pre-Batch Portal Process Discussion (LIOO)</a:t>
            </a:r>
            <a:endParaRPr kumimoji="0" lang="en-US" altLang="en-US" b="1" i="0" u="none" strike="noStrike" kern="1200" cap="none" spc="0" normalizeH="0" noProof="0">
              <a:ln>
                <a:noFill/>
              </a:ln>
              <a:solidFill>
                <a:schemeClr val="bg1"/>
              </a:solidFill>
              <a:effectLst/>
              <a:uLnTx/>
              <a:uFillTx/>
              <a:latin typeface="Arial"/>
            </a:endParaRPr>
          </a:p>
        </p:txBody>
      </p:sp>
      <p:sp>
        <p:nvSpPr>
          <p:cNvPr id="453" name="Text Placeholder 2">
            <a:hlinkClick r:id="rId16" action="ppaction://hlinksldjump"/>
            <a:extLst>
              <a:ext uri="{FF2B5EF4-FFF2-40B4-BE49-F238E27FC236}">
                <a16:creationId xmlns:a16="http://schemas.microsoft.com/office/drawing/2014/main" id="{BBCA5025-A131-A7FA-784B-2B41BEB3609A}"/>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7" name="Text Placeholder 2">
            <a:hlinkClick r:id="rId17" action="ppaction://hlinksldjump"/>
            <a:extLst>
              <a:ext uri="{FF2B5EF4-FFF2-40B4-BE49-F238E27FC236}">
                <a16:creationId xmlns:a16="http://schemas.microsoft.com/office/drawing/2014/main" id="{62F59E71-5692-2FFC-7EFC-635B131AF7A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5" name="Text Placeholder 2">
            <a:hlinkClick r:id="rId18" action="ppaction://hlinksldjump"/>
            <a:extLst>
              <a:ext uri="{FF2B5EF4-FFF2-40B4-BE49-F238E27FC236}">
                <a16:creationId xmlns:a16="http://schemas.microsoft.com/office/drawing/2014/main" id="{918849BC-92E9-DAF1-9CE1-883533B36FF8}"/>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39" name="Text Placeholder 2">
            <a:hlinkClick r:id="rId19" action="ppaction://hlinksldjump"/>
            <a:extLst>
              <a:ext uri="{FF2B5EF4-FFF2-40B4-BE49-F238E27FC236}">
                <a16:creationId xmlns:a16="http://schemas.microsoft.com/office/drawing/2014/main" id="{29FCD469-C471-B5E6-4F3A-6F4E502B165B}"/>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lang="en-US" altLang="en-US" i="0" u="none" strike="noStrike" kern="1200" cap="none" spc="0" normalizeH="0" noProof="0">
              <a:ln>
                <a:noFill/>
              </a:ln>
              <a:effectLst/>
              <a:uLnTx/>
              <a:uFillTx/>
              <a:latin typeface="Arial"/>
              <a:cs typeface="Arial"/>
            </a:endParaRPr>
          </a:p>
        </p:txBody>
      </p:sp>
      <p:sp>
        <p:nvSpPr>
          <p:cNvPr id="38" name="Slide Number Placeholder 5">
            <a:extLst>
              <a:ext uri="{FF2B5EF4-FFF2-40B4-BE49-F238E27FC236}">
                <a16:creationId xmlns:a16="http://schemas.microsoft.com/office/drawing/2014/main" id="{02DA7BB1-3BFF-5ACA-F184-B0AE652A204C}"/>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5</a:t>
            </a:fld>
            <a:endParaRPr lang="en-US"/>
          </a:p>
        </p:txBody>
      </p:sp>
      <p:sp>
        <p:nvSpPr>
          <p:cNvPr id="8" name="1. On-page tracker">
            <a:extLst>
              <a:ext uri="{FF2B5EF4-FFF2-40B4-BE49-F238E27FC236}">
                <a16:creationId xmlns:a16="http://schemas.microsoft.com/office/drawing/2014/main" id="{DFE2D77A-7C30-E15C-E1CA-CFFAE84E8615}"/>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980CC654-B3FA-A5C5-6BA3-8D2CF3A5398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8701642-641E-BE6A-56BD-727122BDFBC0}"/>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3FDC40EB-AECA-DD18-D6A8-4459A234ACE8}"/>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FED38A9-2FD6-8955-B972-49403CE14CE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487E026A-0E03-1D2E-7C44-C7021F6BA30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92424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7A05-05E8-FE53-3098-70227B88965F}"/>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B015FEB-549E-5F9F-B3D2-DD2E8701E27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86" imgH="486" progId="TCLayout.ActiveDocument.1">
                  <p:embed/>
                </p:oleObj>
              </mc:Choice>
              <mc:Fallback>
                <p:oleObj name="think-cell Slide" r:id="rId9" imgW="486" imgH="486" progId="TCLayout.ActiveDocument.1">
                  <p:embed/>
                  <p:pic>
                    <p:nvPicPr>
                      <p:cNvPr id="8" name="think-cell data - do not delete" hidden="1">
                        <a:extLst>
                          <a:ext uri="{FF2B5EF4-FFF2-40B4-BE49-F238E27FC236}">
                            <a16:creationId xmlns:a16="http://schemas.microsoft.com/office/drawing/2014/main" id="{1B015FEB-549E-5F9F-B3D2-DD2E8701E27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grpSp>
        <p:nvGrpSpPr>
          <p:cNvPr id="20" name="Group 19">
            <a:extLst>
              <a:ext uri="{FF2B5EF4-FFF2-40B4-BE49-F238E27FC236}">
                <a16:creationId xmlns:a16="http://schemas.microsoft.com/office/drawing/2014/main" id="{FB150D94-071A-32FA-B4DA-3712451432AB}"/>
              </a:ext>
            </a:extLst>
          </p:cNvPr>
          <p:cNvGrpSpPr/>
          <p:nvPr/>
        </p:nvGrpSpPr>
        <p:grpSpPr>
          <a:xfrm>
            <a:off x="0" y="1"/>
            <a:ext cx="4853940" cy="6858000"/>
            <a:chOff x="0" y="1"/>
            <a:chExt cx="4853940" cy="6858000"/>
          </a:xfrm>
        </p:grpSpPr>
        <p:pic>
          <p:nvPicPr>
            <p:cNvPr id="24" name="Picture 23">
              <a:extLst>
                <a:ext uri="{FF2B5EF4-FFF2-40B4-BE49-F238E27FC236}">
                  <a16:creationId xmlns:a16="http://schemas.microsoft.com/office/drawing/2014/main" id="{80E94C05-DE90-21F1-9F62-73358D9AA004}"/>
                </a:ext>
              </a:extLst>
            </p:cNvPr>
            <p:cNvPicPr>
              <a:picLocks/>
            </p:cNvPicPr>
            <p:nvPr/>
          </p:nvPicPr>
          <p:blipFill rotWithShape="1">
            <a:blip r:embed="rId11">
              <a:duotone>
                <a:schemeClr val="accent1">
                  <a:shade val="45000"/>
                  <a:satMod val="135000"/>
                </a:schemeClr>
                <a:prstClr val="white"/>
              </a:duotone>
              <a:extLst>
                <a:ext uri="{28A0092B-C50C-407E-A947-70E740481C1C}">
                  <a14:useLocalDpi xmlns:a14="http://schemas.microsoft.com/office/drawing/2010/main" val="0"/>
                </a:ext>
              </a:extLst>
            </a:blip>
            <a:srcRect l="25570" r="34618"/>
            <a:stretch>
              <a:fillRect/>
            </a:stretch>
          </p:blipFill>
          <p:spPr>
            <a:xfrm>
              <a:off x="0" y="1"/>
              <a:ext cx="4853940" cy="6858000"/>
            </a:xfrm>
            <a:prstGeom prst="rect">
              <a:avLst/>
            </a:prstGeom>
          </p:spPr>
        </p:pic>
        <p:sp>
          <p:nvSpPr>
            <p:cNvPr id="29" name="Rectangle 28">
              <a:extLst>
                <a:ext uri="{FF2B5EF4-FFF2-40B4-BE49-F238E27FC236}">
                  <a16:creationId xmlns:a16="http://schemas.microsoft.com/office/drawing/2014/main" id="{BEF3B215-CC10-1FE5-A82F-3B560A0D7B6C}"/>
                </a:ext>
              </a:extLst>
            </p:cNvPr>
            <p:cNvSpPr>
              <a:spLocks/>
            </p:cNvSpPr>
            <p:nvPr/>
          </p:nvSpPr>
          <p:spPr>
            <a:xfrm>
              <a:off x="0" y="1"/>
              <a:ext cx="4853940" cy="6858000"/>
            </a:xfrm>
            <a:prstGeom prst="rect">
              <a:avLst/>
            </a:prstGeom>
            <a:solidFill>
              <a:srgbClr val="00829B">
                <a:alpha val="7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sp>
        <p:nvSpPr>
          <p:cNvPr id="3" name="Footer Placeholder 3">
            <a:extLst>
              <a:ext uri="{FF2B5EF4-FFF2-40B4-BE49-F238E27FC236}">
                <a16:creationId xmlns:a16="http://schemas.microsoft.com/office/drawing/2014/main" id="{44CC0C71-6DA9-54C3-6B31-41BBB8CE0354}"/>
              </a:ext>
            </a:extLst>
          </p:cNvPr>
          <p:cNvSpPr>
            <a:spLocks noGrp="1"/>
          </p:cNvSpPr>
          <p:nvPr>
            <p:ph type="sldNum" sz="quarter" idx="12"/>
          </p:nvPr>
        </p:nvSpPr>
        <p:spPr/>
        <p:txBody>
          <a:bodyPr/>
          <a:lstStyle/>
          <a:p>
            <a:r>
              <a:rPr lang="en-US"/>
              <a:t> </a:t>
            </a:r>
          </a:p>
        </p:txBody>
      </p:sp>
      <p:pic>
        <p:nvPicPr>
          <p:cNvPr id="10" name="Graphic 9" descr="ERCOT logo">
            <a:extLst>
              <a:ext uri="{FF2B5EF4-FFF2-40B4-BE49-F238E27FC236}">
                <a16:creationId xmlns:a16="http://schemas.microsoft.com/office/drawing/2014/main" id="{8F3ED97E-ADB3-B338-4B51-C04ABEF109CE}"/>
              </a:ext>
            </a:extLst>
          </p:cNvPr>
          <p:cNvPicPr>
            <a:picLocks noChangeAspect="1"/>
          </p:cNvPicPr>
          <p:nvPr/>
        </p:nvPicPr>
        <p:blipFill>
          <a:blip>
            <a:lum bright="100000"/>
            <a:extLst>
              <a:ext uri="{96DAC541-7B7A-43D3-8B79-37D633B846F1}">
                <asvg:svgBlip xmlns:asvg="http://schemas.microsoft.com/office/drawing/2016/SVG/main" r:embed="rId12"/>
              </a:ext>
            </a:extLst>
          </a:blip>
          <a:srcRect/>
          <a:stretch/>
        </p:blipFill>
        <p:spPr>
          <a:xfrm>
            <a:off x="137956" y="108220"/>
            <a:ext cx="703682" cy="259285"/>
          </a:xfrm>
          <a:prstGeom prst="rect">
            <a:avLst/>
          </a:prstGeom>
        </p:spPr>
      </p:pic>
      <p:sp>
        <p:nvSpPr>
          <p:cNvPr id="12" name="Rectangle 11">
            <a:extLst>
              <a:ext uri="{FF2B5EF4-FFF2-40B4-BE49-F238E27FC236}">
                <a16:creationId xmlns:a16="http://schemas.microsoft.com/office/drawing/2014/main" id="{B281D74F-D6F5-0DE5-AB5F-6033C281B462}"/>
              </a:ext>
            </a:extLst>
          </p:cNvPr>
          <p:cNvSpPr/>
          <p:nvPr/>
        </p:nvSpPr>
        <p:spPr>
          <a:xfrm rot="10800000">
            <a:off x="-12035" y="457199"/>
            <a:ext cx="986590" cy="358775"/>
          </a:xfrm>
          <a:prstGeom prst="rect">
            <a:avLst/>
          </a:prstGeom>
          <a:solidFill>
            <a:srgbClr val="00829B"/>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B15C1F3-C050-8486-F6E8-7D5CCDD9EDA6}"/>
              </a:ext>
            </a:extLst>
          </p:cNvPr>
          <p:cNvSpPr txBox="1"/>
          <p:nvPr/>
        </p:nvSpPr>
        <p:spPr>
          <a:xfrm>
            <a:off x="25400" y="521516"/>
            <a:ext cx="928794" cy="230832"/>
          </a:xfrm>
          <a:prstGeom prst="rect">
            <a:avLst/>
          </a:prstGeom>
          <a:noFill/>
        </p:spPr>
        <p:txBody>
          <a:bodyPr wrap="square" rtlCol="0">
            <a:spAutoFit/>
          </a:bodyPr>
          <a:lstStyle/>
          <a:p>
            <a:pPr algn="ctr"/>
            <a:r>
              <a:rPr lang="en-US" sz="900" b="1" spc="80" baseline="0">
                <a:solidFill>
                  <a:schemeClr val="bg1"/>
                </a:solidFill>
              </a:rPr>
              <a:t>PUBLIC</a:t>
            </a:r>
          </a:p>
        </p:txBody>
      </p:sp>
      <p:sp>
        <p:nvSpPr>
          <p:cNvPr id="18" name="TextBox 17">
            <a:extLst>
              <a:ext uri="{FF2B5EF4-FFF2-40B4-BE49-F238E27FC236}">
                <a16:creationId xmlns:a16="http://schemas.microsoft.com/office/drawing/2014/main" id="{E724DA9B-B1D1-2DE3-D4C2-49C457B19C36}"/>
              </a:ext>
            </a:extLst>
          </p:cNvPr>
          <p:cNvSpPr txBox="1"/>
          <p:nvPr/>
        </p:nvSpPr>
        <p:spPr>
          <a:xfrm>
            <a:off x="501926" y="1119558"/>
            <a:ext cx="4050196" cy="2215991"/>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Clr>
                <a:schemeClr val="tx1"/>
              </a:buClr>
            </a:pPr>
            <a:r>
              <a:rPr lang="en-US" sz="3600" b="1">
                <a:solidFill>
                  <a:schemeClr val="bg1"/>
                </a:solidFill>
                <a:ea typeface="+mj-ea"/>
                <a:cs typeface="+mj-cs"/>
              </a:rPr>
              <a:t>Load Integration &amp; Ongoing Operations (LIOO) Overview</a:t>
            </a:r>
            <a:endParaRPr lang="en-GB" sz="3600" b="1">
              <a:solidFill>
                <a:schemeClr val="bg1"/>
              </a:solidFill>
              <a:ea typeface="+mj-ea"/>
              <a:cs typeface="+mj-cs"/>
            </a:endParaRPr>
          </a:p>
        </p:txBody>
      </p:sp>
      <p:sp>
        <p:nvSpPr>
          <p:cNvPr id="25" name="TextBox 24">
            <a:extLst>
              <a:ext uri="{FF2B5EF4-FFF2-40B4-BE49-F238E27FC236}">
                <a16:creationId xmlns:a16="http://schemas.microsoft.com/office/drawing/2014/main" id="{5DCD4DB8-1FDF-4CA4-7FA3-6549F9CB8969}"/>
              </a:ext>
            </a:extLst>
          </p:cNvPr>
          <p:cNvSpPr txBox="1">
            <a:spLocks/>
          </p:cNvSpPr>
          <p:nvPr/>
        </p:nvSpPr>
        <p:spPr>
          <a:xfrm>
            <a:off x="5327291" y="1081458"/>
            <a:ext cx="633131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b="1">
                <a:solidFill>
                  <a:srgbClr val="171A1C"/>
                </a:solidFill>
                <a:latin typeface="Arial" panose="020B0604020202020204" pitchFamily="34" charset="0"/>
                <a:sym typeface=""/>
              </a:rPr>
              <a:t>LIOO is ERCOT's centralized application and data repository for Large Loads</a:t>
            </a:r>
            <a:endParaRPr lang="en-GB" sz="2200" b="1">
              <a:solidFill>
                <a:srgbClr val="171A1C"/>
              </a:solidFill>
              <a:latin typeface="Arial" panose="020B0604020202020204" pitchFamily="34" charset="0"/>
              <a:sym typeface=""/>
            </a:endParaRPr>
          </a:p>
        </p:txBody>
      </p:sp>
      <p:sp>
        <p:nvSpPr>
          <p:cNvPr id="26" name="TextBox 25">
            <a:extLst>
              <a:ext uri="{FF2B5EF4-FFF2-40B4-BE49-F238E27FC236}">
                <a16:creationId xmlns:a16="http://schemas.microsoft.com/office/drawing/2014/main" id="{C52F2005-EE63-E783-E665-32B295742D4A}"/>
              </a:ext>
            </a:extLst>
          </p:cNvPr>
          <p:cNvSpPr txBox="1"/>
          <p:nvPr/>
        </p:nvSpPr>
        <p:spPr>
          <a:xfrm>
            <a:off x="6248401" y="2083723"/>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A single location to request, collect, and maintain Large Load information</a:t>
            </a:r>
            <a:endParaRPr lang="en-GB" sz="2200">
              <a:solidFill>
                <a:srgbClr val="171A1C"/>
              </a:solidFill>
              <a:latin typeface="Arial" panose="020B0604020202020204" pitchFamily="34" charset="0"/>
              <a:sym typeface=""/>
            </a:endParaRPr>
          </a:p>
        </p:txBody>
      </p:sp>
      <p:grpSp>
        <p:nvGrpSpPr>
          <p:cNvPr id="23" name="Group 22">
            <a:extLst>
              <a:ext uri="{FF2B5EF4-FFF2-40B4-BE49-F238E27FC236}">
                <a16:creationId xmlns:a16="http://schemas.microsoft.com/office/drawing/2014/main" id="{34B17A2A-5D6F-2842-0F9B-A8EF8B091475}"/>
              </a:ext>
            </a:extLst>
          </p:cNvPr>
          <p:cNvGrpSpPr/>
          <p:nvPr>
            <p:custDataLst>
              <p:tags r:id="rId2"/>
            </p:custDataLst>
          </p:nvPr>
        </p:nvGrpSpPr>
        <p:grpSpPr>
          <a:xfrm>
            <a:off x="5327291" y="2018718"/>
            <a:ext cx="807118" cy="807118"/>
            <a:chOff x="5214729" y="2669517"/>
            <a:chExt cx="807118" cy="807118"/>
          </a:xfrm>
        </p:grpSpPr>
        <p:sp>
          <p:nvSpPr>
            <p:cNvPr id="2" name="Oval 1">
              <a:extLst>
                <a:ext uri="{FF2B5EF4-FFF2-40B4-BE49-F238E27FC236}">
                  <a16:creationId xmlns:a16="http://schemas.microsoft.com/office/drawing/2014/main" id="{CACCE9E2-A3E1-7893-1259-05FF638F1FF0}"/>
                </a:ext>
              </a:extLst>
            </p:cNvPr>
            <p:cNvSpPr>
              <a:spLocks noChangeAspect="1"/>
            </p:cNvSpPr>
            <p:nvPr/>
          </p:nvSpPr>
          <p:spPr>
            <a:xfrm>
              <a:off x="5214729" y="2669517"/>
              <a:ext cx="807118" cy="807118"/>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raphic 4">
              <a:extLst>
                <a:ext uri="{FF2B5EF4-FFF2-40B4-BE49-F238E27FC236}">
                  <a16:creationId xmlns:a16="http://schemas.microsoft.com/office/drawing/2014/main" id="{300DDA12-EFE9-6604-D40E-C4A96DC08B5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377057" y="2831845"/>
              <a:ext cx="482462" cy="482462"/>
            </a:xfrm>
            <a:prstGeom prst="rect">
              <a:avLst/>
            </a:prstGeom>
          </p:spPr>
        </p:pic>
      </p:grpSp>
      <p:sp>
        <p:nvSpPr>
          <p:cNvPr id="28" name="TextBox 27">
            <a:extLst>
              <a:ext uri="{FF2B5EF4-FFF2-40B4-BE49-F238E27FC236}">
                <a16:creationId xmlns:a16="http://schemas.microsoft.com/office/drawing/2014/main" id="{24BB1542-33DD-484E-7CB8-00E31F6BA79D}"/>
              </a:ext>
            </a:extLst>
          </p:cNvPr>
          <p:cNvSpPr txBox="1"/>
          <p:nvPr/>
        </p:nvSpPr>
        <p:spPr>
          <a:xfrm>
            <a:off x="6248401" y="4203109"/>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Supports the Large Load lifecycle from interconnection through ongoing operations</a:t>
            </a:r>
            <a:endParaRPr lang="en-GB" sz="2200">
              <a:solidFill>
                <a:srgbClr val="171A1C"/>
              </a:solidFill>
              <a:latin typeface="Arial" panose="020B0604020202020204" pitchFamily="34" charset="0"/>
              <a:sym typeface=""/>
            </a:endParaRPr>
          </a:p>
        </p:txBody>
      </p:sp>
      <p:grpSp>
        <p:nvGrpSpPr>
          <p:cNvPr id="21" name="Group 20">
            <a:extLst>
              <a:ext uri="{FF2B5EF4-FFF2-40B4-BE49-F238E27FC236}">
                <a16:creationId xmlns:a16="http://schemas.microsoft.com/office/drawing/2014/main" id="{14C9CC82-3B75-835D-7BC1-DE2389A56BBF}"/>
              </a:ext>
            </a:extLst>
          </p:cNvPr>
          <p:cNvGrpSpPr/>
          <p:nvPr>
            <p:custDataLst>
              <p:tags r:id="rId3"/>
            </p:custDataLst>
          </p:nvPr>
        </p:nvGrpSpPr>
        <p:grpSpPr>
          <a:xfrm>
            <a:off x="5327291" y="4138104"/>
            <a:ext cx="807118" cy="807118"/>
            <a:chOff x="5214729" y="4769809"/>
            <a:chExt cx="807118" cy="807118"/>
          </a:xfrm>
        </p:grpSpPr>
        <p:sp>
          <p:nvSpPr>
            <p:cNvPr id="16" name="Oval 15">
              <a:extLst>
                <a:ext uri="{FF2B5EF4-FFF2-40B4-BE49-F238E27FC236}">
                  <a16:creationId xmlns:a16="http://schemas.microsoft.com/office/drawing/2014/main" id="{4B247ADC-E2C8-A4E7-7940-C6D338ACA12C}"/>
                </a:ext>
              </a:extLst>
            </p:cNvPr>
            <p:cNvSpPr>
              <a:spLocks noChangeAspect="1"/>
            </p:cNvSpPr>
            <p:nvPr/>
          </p:nvSpPr>
          <p:spPr>
            <a:xfrm>
              <a:off x="5214729" y="4769809"/>
              <a:ext cx="807118" cy="807118"/>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a:extLst>
                <a:ext uri="{FF2B5EF4-FFF2-40B4-BE49-F238E27FC236}">
                  <a16:creationId xmlns:a16="http://schemas.microsoft.com/office/drawing/2014/main" id="{93CD1AE3-4684-E5F3-9D0D-8814716E724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377057" y="4932137"/>
              <a:ext cx="482462" cy="482462"/>
            </a:xfrm>
            <a:prstGeom prst="rect">
              <a:avLst/>
            </a:prstGeom>
          </p:spPr>
        </p:pic>
      </p:grpSp>
      <p:sp>
        <p:nvSpPr>
          <p:cNvPr id="27" name="TextBox 26">
            <a:extLst>
              <a:ext uri="{FF2B5EF4-FFF2-40B4-BE49-F238E27FC236}">
                <a16:creationId xmlns:a16="http://schemas.microsoft.com/office/drawing/2014/main" id="{A612229E-E453-AD21-7D5B-2B4A4EA7C890}"/>
              </a:ext>
            </a:extLst>
          </p:cNvPr>
          <p:cNvSpPr txBox="1"/>
          <p:nvPr/>
        </p:nvSpPr>
        <p:spPr>
          <a:xfrm>
            <a:off x="6248401" y="3143416"/>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Improved visibility into interconnection status </a:t>
            </a:r>
            <a:endParaRPr lang="en-GB" sz="2200">
              <a:solidFill>
                <a:srgbClr val="171A1C"/>
              </a:solidFill>
              <a:latin typeface="Arial" panose="020B0604020202020204" pitchFamily="34" charset="0"/>
              <a:sym typeface=""/>
            </a:endParaRPr>
          </a:p>
        </p:txBody>
      </p:sp>
      <p:pic>
        <p:nvPicPr>
          <p:cNvPr id="14" name="Graphic 13">
            <a:extLst>
              <a:ext uri="{FF2B5EF4-FFF2-40B4-BE49-F238E27FC236}">
                <a16:creationId xmlns:a16="http://schemas.microsoft.com/office/drawing/2014/main" id="{85CD48E4-FF1A-F12C-300F-7697E375FA1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5489619" y="3240739"/>
            <a:ext cx="482462" cy="482462"/>
          </a:xfrm>
          <a:prstGeom prst="rect">
            <a:avLst/>
          </a:prstGeom>
        </p:spPr>
      </p:pic>
      <p:grpSp>
        <p:nvGrpSpPr>
          <p:cNvPr id="34" name="CustomIcon">
            <a:extLst>
              <a:ext uri="{FF2B5EF4-FFF2-40B4-BE49-F238E27FC236}">
                <a16:creationId xmlns:a16="http://schemas.microsoft.com/office/drawing/2014/main" id="{8A61A43D-5647-075E-8BA9-88DA8BD412A5}"/>
              </a:ext>
            </a:extLst>
          </p:cNvPr>
          <p:cNvGrpSpPr>
            <a:grpSpLocks/>
          </p:cNvGrpSpPr>
          <p:nvPr>
            <p:custDataLst>
              <p:tags r:id="rId4"/>
            </p:custDataLst>
          </p:nvPr>
        </p:nvGrpSpPr>
        <p:grpSpPr>
          <a:xfrm>
            <a:off x="5327291" y="3078411"/>
            <a:ext cx="807118" cy="807118"/>
            <a:chOff x="-205105" y="-205105"/>
            <a:chExt cx="1019810" cy="1019810"/>
          </a:xfrm>
        </p:grpSpPr>
        <p:sp>
          <p:nvSpPr>
            <p:cNvPr id="31" name="Oval 30">
              <a:extLst>
                <a:ext uri="{FF2B5EF4-FFF2-40B4-BE49-F238E27FC236}">
                  <a16:creationId xmlns:a16="http://schemas.microsoft.com/office/drawing/2014/main" id="{6BD1D682-97DB-E1D0-AFCD-EB79E0D61483}"/>
                </a:ext>
              </a:extLst>
            </p:cNvPr>
            <p:cNvSpPr>
              <a:spLocks noChangeAspect="1"/>
            </p:cNvSpPr>
            <p:nvPr/>
          </p:nvSpPr>
          <p:spPr>
            <a:xfrm>
              <a:off x="-205105" y="-205105"/>
              <a:ext cx="1019810" cy="1019810"/>
            </a:xfrm>
            <a:prstGeom prst="ellipse">
              <a:avLst/>
            </a:prstGeom>
            <a:solidFill>
              <a:srgbClr val="00829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pic>
          <p:nvPicPr>
            <p:cNvPr id="33" name="Graphic 32">
              <a:extLst>
                <a:ext uri="{FF2B5EF4-FFF2-40B4-BE49-F238E27FC236}">
                  <a16:creationId xmlns:a16="http://schemas.microsoft.com/office/drawing/2014/main" id="{8C79A248-90A2-A1B6-2EC1-08531540857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0" y="0"/>
              <a:ext cx="609600" cy="609600"/>
            </a:xfrm>
            <a:prstGeom prst="rect">
              <a:avLst/>
            </a:prstGeom>
          </p:spPr>
        </p:pic>
      </p:grpSp>
      <p:sp>
        <p:nvSpPr>
          <p:cNvPr id="7" name="TextBox 6">
            <a:extLst>
              <a:ext uri="{FF2B5EF4-FFF2-40B4-BE49-F238E27FC236}">
                <a16:creationId xmlns:a16="http://schemas.microsoft.com/office/drawing/2014/main" id="{09FCD7BC-56E3-06A6-36F1-F881A5D62A86}"/>
              </a:ext>
            </a:extLst>
          </p:cNvPr>
          <p:cNvSpPr txBox="1"/>
          <p:nvPr/>
        </p:nvSpPr>
        <p:spPr>
          <a:xfrm>
            <a:off x="6248401" y="5262802"/>
            <a:ext cx="5410200" cy="10156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ERCOT is still working to develop process sequence and hand-offs within the overall process</a:t>
            </a:r>
            <a:r>
              <a:rPr lang="en-US" sz="2200" baseline="30000">
                <a:solidFill>
                  <a:srgbClr val="171A1C"/>
                </a:solidFill>
                <a:latin typeface="Arial" panose="020B0604020202020204" pitchFamily="34" charset="0"/>
                <a:sym typeface=""/>
              </a:rPr>
              <a:t>1</a:t>
            </a:r>
            <a:endParaRPr lang="en-GB" sz="2200">
              <a:solidFill>
                <a:srgbClr val="171A1C"/>
              </a:solidFill>
              <a:latin typeface="Arial" panose="020B0604020202020204" pitchFamily="34" charset="0"/>
              <a:sym typeface=""/>
            </a:endParaRPr>
          </a:p>
        </p:txBody>
      </p:sp>
      <p:grpSp>
        <p:nvGrpSpPr>
          <p:cNvPr id="36" name="CustomIcon">
            <a:extLst>
              <a:ext uri="{FF2B5EF4-FFF2-40B4-BE49-F238E27FC236}">
                <a16:creationId xmlns:a16="http://schemas.microsoft.com/office/drawing/2014/main" id="{04CDF509-848C-1845-7CC7-09113D7CDC54}"/>
              </a:ext>
            </a:extLst>
          </p:cNvPr>
          <p:cNvGrpSpPr>
            <a:grpSpLocks/>
          </p:cNvGrpSpPr>
          <p:nvPr>
            <p:custDataLst>
              <p:tags r:id="rId5"/>
            </p:custDataLst>
          </p:nvPr>
        </p:nvGrpSpPr>
        <p:grpSpPr>
          <a:xfrm>
            <a:off x="5327291" y="5197797"/>
            <a:ext cx="807118" cy="807118"/>
            <a:chOff x="-205105" y="-205105"/>
            <a:chExt cx="1019810" cy="1019810"/>
          </a:xfrm>
        </p:grpSpPr>
        <p:sp>
          <p:nvSpPr>
            <p:cNvPr id="30" name="Oval 29">
              <a:extLst>
                <a:ext uri="{FF2B5EF4-FFF2-40B4-BE49-F238E27FC236}">
                  <a16:creationId xmlns:a16="http://schemas.microsoft.com/office/drawing/2014/main" id="{D5ED8488-BF17-0070-35E6-4B28D7E53156}"/>
                </a:ext>
              </a:extLst>
            </p:cNvPr>
            <p:cNvSpPr>
              <a:spLocks noChangeAspect="1"/>
            </p:cNvSpPr>
            <p:nvPr/>
          </p:nvSpPr>
          <p:spPr>
            <a:xfrm>
              <a:off x="-205105" y="-205105"/>
              <a:ext cx="1019810" cy="1019810"/>
            </a:xfrm>
            <a:prstGeom prst="ellipse">
              <a:avLst/>
            </a:prstGeom>
            <a:solidFill>
              <a:srgbClr val="00829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pic>
          <p:nvPicPr>
            <p:cNvPr id="35" name="Graphic 34">
              <a:extLst>
                <a:ext uri="{FF2B5EF4-FFF2-40B4-BE49-F238E27FC236}">
                  <a16:creationId xmlns:a16="http://schemas.microsoft.com/office/drawing/2014/main" id="{30B79FB4-8637-3C42-CCE1-CDDA79F006E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0" y="0"/>
              <a:ext cx="609600" cy="609600"/>
            </a:xfrm>
            <a:prstGeom prst="rect">
              <a:avLst/>
            </a:prstGeom>
          </p:spPr>
        </p:pic>
      </p:grpSp>
      <p:sp>
        <p:nvSpPr>
          <p:cNvPr id="38" name="4. Footnote">
            <a:extLst>
              <a:ext uri="{FF2B5EF4-FFF2-40B4-BE49-F238E27FC236}">
                <a16:creationId xmlns:a16="http://schemas.microsoft.com/office/drawing/2014/main" id="{30E869BD-972F-2E33-5220-A643B27F6DE9}"/>
              </a:ext>
            </a:extLst>
          </p:cNvPr>
          <p:cNvSpPr txBox="1"/>
          <p:nvPr>
            <p:custDataLst>
              <p:tags r:id="rId6"/>
            </p:custDataLst>
          </p:nvPr>
        </p:nvSpPr>
        <p:spPr>
          <a:xfrm>
            <a:off x="5327291" y="6535255"/>
            <a:ext cx="5468538"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Will be discussed in later workshop</a:t>
            </a:r>
            <a:endParaRPr lang="en-US"/>
          </a:p>
        </p:txBody>
      </p:sp>
    </p:spTree>
    <p:extLst>
      <p:ext uri="{BB962C8B-B14F-4D97-AF65-F5344CB8AC3E}">
        <p14:creationId xmlns:p14="http://schemas.microsoft.com/office/powerpoint/2010/main" val="298009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F8D2-A1D3-2E23-BEAC-A832F0F563F6}"/>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2720DF2-8651-AF44-941F-785F004EF7D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86" imgH="486" progId="TCLayout.ActiveDocument.1">
                  <p:embed/>
                </p:oleObj>
              </mc:Choice>
              <mc:Fallback>
                <p:oleObj name="think-cell Slide" r:id="rId14" imgW="486" imgH="486" progId="TCLayout.ActiveDocument.1">
                  <p:embed/>
                  <p:pic>
                    <p:nvPicPr>
                      <p:cNvPr id="8" name="think-cell data - do not delete" hidden="1">
                        <a:extLst>
                          <a:ext uri="{FF2B5EF4-FFF2-40B4-BE49-F238E27FC236}">
                            <a16:creationId xmlns:a16="http://schemas.microsoft.com/office/drawing/2014/main" id="{B2720DF2-8651-AF44-941F-785F004EF7D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3" name="Footer Placeholder 3">
            <a:extLst>
              <a:ext uri="{FF2B5EF4-FFF2-40B4-BE49-F238E27FC236}">
                <a16:creationId xmlns:a16="http://schemas.microsoft.com/office/drawing/2014/main" id="{64D6A08A-E506-3753-56D9-240212B12DDA}"/>
              </a:ext>
            </a:extLst>
          </p:cNvPr>
          <p:cNvSpPr>
            <a:spLocks noGrp="1"/>
          </p:cNvSpPr>
          <p:nvPr>
            <p:ph type="sldNum" sz="quarter" idx="12"/>
          </p:nvPr>
        </p:nvSpPr>
        <p:spPr/>
        <p:txBody>
          <a:bodyPr/>
          <a:lstStyle/>
          <a:p>
            <a:fld id="{BCDE79FB-97BA-492B-8D57-F1373F9ADA95}" type="slidenum">
              <a:rPr lang="en-US" smtClean="0"/>
              <a:t>7</a:t>
            </a:fld>
            <a:endParaRPr lang="en-US"/>
          </a:p>
        </p:txBody>
      </p:sp>
      <p:sp>
        <p:nvSpPr>
          <p:cNvPr id="4" name="Content Placeholder 4">
            <a:extLst>
              <a:ext uri="{FF2B5EF4-FFF2-40B4-BE49-F238E27FC236}">
                <a16:creationId xmlns:a16="http://schemas.microsoft.com/office/drawing/2014/main" id="{67AC5EE2-AF5F-BD90-70B2-B0E3D8A8C61E}"/>
              </a:ext>
            </a:extLst>
          </p:cNvPr>
          <p:cNvSpPr>
            <a:spLocks noGrp="1"/>
          </p:cNvSpPr>
          <p:nvPr>
            <p:custDataLst>
              <p:tags r:id="rId2"/>
            </p:custDataLst>
          </p:nvPr>
        </p:nvSpPr>
        <p:spPr>
          <a:xfrm>
            <a:off x="6720840" y="825456"/>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indent="0">
              <a:spcBef>
                <a:spcPct val="110000"/>
              </a:spcBef>
              <a:buNone/>
            </a:pPr>
            <a:r>
              <a:rPr lang="en-US" b="1">
                <a:solidFill>
                  <a:schemeClr val="tx1"/>
                </a:solidFill>
              </a:rPr>
              <a:t>Anticipated Release: </a:t>
            </a:r>
            <a:r>
              <a:rPr lang="en-US">
                <a:solidFill>
                  <a:schemeClr val="tx1"/>
                </a:solidFill>
              </a:rPr>
              <a:t>December 2026</a:t>
            </a:r>
          </a:p>
        </p:txBody>
      </p:sp>
      <p:pic>
        <p:nvPicPr>
          <p:cNvPr id="5" name="Picture 4">
            <a:extLst>
              <a:ext uri="{FF2B5EF4-FFF2-40B4-BE49-F238E27FC236}">
                <a16:creationId xmlns:a16="http://schemas.microsoft.com/office/drawing/2014/main" id="{008F3C1A-BAC1-7FFC-E827-53EEBEAF8D33}"/>
              </a:ext>
            </a:extLst>
          </p:cNvPr>
          <p:cNvPicPr>
            <a:picLocks/>
          </p:cNvPicPr>
          <p:nvPr/>
        </p:nvPicPr>
        <p:blipFill rotWithShape="1">
          <a:blip r:embed="rId16">
            <a:extLst>
              <a:ext uri="{28A0092B-C50C-407E-A947-70E740481C1C}">
                <a14:useLocalDpi xmlns:a14="http://schemas.microsoft.com/office/drawing/2010/main" val="0"/>
              </a:ext>
            </a:extLst>
          </a:blip>
          <a:srcRect l="9946" r="50242"/>
          <a:stretch>
            <a:fillRect/>
          </a:stretch>
        </p:blipFill>
        <p:spPr>
          <a:xfrm>
            <a:off x="0" y="1"/>
            <a:ext cx="4853940" cy="6858000"/>
          </a:xfrm>
          <a:prstGeom prst="rect">
            <a:avLst/>
          </a:prstGeom>
        </p:spPr>
      </p:pic>
      <p:sp>
        <p:nvSpPr>
          <p:cNvPr id="9" name="Rectangle 8">
            <a:extLst>
              <a:ext uri="{FF2B5EF4-FFF2-40B4-BE49-F238E27FC236}">
                <a16:creationId xmlns:a16="http://schemas.microsoft.com/office/drawing/2014/main" id="{6F410392-C521-8B65-A8CF-89767731C107}"/>
              </a:ext>
            </a:extLst>
          </p:cNvPr>
          <p:cNvSpPr>
            <a:spLocks/>
          </p:cNvSpPr>
          <p:nvPr/>
        </p:nvSpPr>
        <p:spPr>
          <a:xfrm>
            <a:off x="0" y="1"/>
            <a:ext cx="4853940" cy="6858000"/>
          </a:xfrm>
          <a:prstGeom prst="rect">
            <a:avLst/>
          </a:prstGeom>
          <a:solidFill>
            <a:srgbClr val="00829B">
              <a:alpha val="7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0" name="Graphic 9" descr="ERCOT logo">
            <a:extLst>
              <a:ext uri="{FF2B5EF4-FFF2-40B4-BE49-F238E27FC236}">
                <a16:creationId xmlns:a16="http://schemas.microsoft.com/office/drawing/2014/main" id="{B5CE9527-A1A6-A019-79B4-28E2220418E7}"/>
              </a:ext>
            </a:extLst>
          </p:cNvPr>
          <p:cNvPicPr>
            <a:picLocks noChangeAspect="1"/>
          </p:cNvPicPr>
          <p:nvPr/>
        </p:nvPicPr>
        <p:blipFill>
          <a:blip>
            <a:lum bright="100000"/>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sp>
        <p:nvSpPr>
          <p:cNvPr id="12" name="Rectangle 11">
            <a:extLst>
              <a:ext uri="{FF2B5EF4-FFF2-40B4-BE49-F238E27FC236}">
                <a16:creationId xmlns:a16="http://schemas.microsoft.com/office/drawing/2014/main" id="{A0A98AD7-D31D-AC58-E321-E8F1743B0BF8}"/>
              </a:ext>
            </a:extLst>
          </p:cNvPr>
          <p:cNvSpPr/>
          <p:nvPr/>
        </p:nvSpPr>
        <p:spPr>
          <a:xfrm rot="10800000">
            <a:off x="-12035" y="457199"/>
            <a:ext cx="986590" cy="358775"/>
          </a:xfrm>
          <a:prstGeom prst="rect">
            <a:avLst/>
          </a:prstGeom>
          <a:solidFill>
            <a:srgbClr val="00829B"/>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4E2C0F6-29BC-D4AE-3F94-8318A446E766}"/>
              </a:ext>
            </a:extLst>
          </p:cNvPr>
          <p:cNvSpPr txBox="1"/>
          <p:nvPr/>
        </p:nvSpPr>
        <p:spPr>
          <a:xfrm>
            <a:off x="25400" y="521516"/>
            <a:ext cx="928794" cy="230832"/>
          </a:xfrm>
          <a:prstGeom prst="rect">
            <a:avLst/>
          </a:prstGeom>
          <a:noFill/>
        </p:spPr>
        <p:txBody>
          <a:bodyPr wrap="square" rtlCol="0">
            <a:spAutoFit/>
          </a:bodyPr>
          <a:lstStyle/>
          <a:p>
            <a:pPr algn="ctr"/>
            <a:r>
              <a:rPr lang="en-US" sz="900" b="1" spc="80" baseline="0">
                <a:solidFill>
                  <a:schemeClr val="bg1"/>
                </a:solidFill>
              </a:rPr>
              <a:t>PUBLIC</a:t>
            </a:r>
          </a:p>
        </p:txBody>
      </p:sp>
      <p:sp>
        <p:nvSpPr>
          <p:cNvPr id="11" name="Content Placeholder 4">
            <a:extLst>
              <a:ext uri="{FF2B5EF4-FFF2-40B4-BE49-F238E27FC236}">
                <a16:creationId xmlns:a16="http://schemas.microsoft.com/office/drawing/2014/main" id="{AEABB07E-F817-BD92-BD64-ACCEE1EBBAFF}"/>
              </a:ext>
            </a:extLst>
          </p:cNvPr>
          <p:cNvSpPr>
            <a:spLocks noGrp="1"/>
          </p:cNvSpPr>
          <p:nvPr>
            <p:custDataLst>
              <p:tags r:id="rId3"/>
            </p:custDataLst>
          </p:nvPr>
        </p:nvSpPr>
        <p:spPr>
          <a:xfrm>
            <a:off x="6720840" y="4093518"/>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Centralized Large Load Data:  </a:t>
            </a:r>
            <a:r>
              <a:rPr lang="en-US"/>
              <a:t>Centralized repository for Large Load project information</a:t>
            </a:r>
          </a:p>
        </p:txBody>
      </p:sp>
      <p:sp>
        <p:nvSpPr>
          <p:cNvPr id="14" name="Content Placeholder 4">
            <a:extLst>
              <a:ext uri="{FF2B5EF4-FFF2-40B4-BE49-F238E27FC236}">
                <a16:creationId xmlns:a16="http://schemas.microsoft.com/office/drawing/2014/main" id="{7C4E3A75-7A6D-99C4-ECA2-83647079F201}"/>
              </a:ext>
            </a:extLst>
          </p:cNvPr>
          <p:cNvSpPr>
            <a:spLocks noGrp="1"/>
          </p:cNvSpPr>
          <p:nvPr>
            <p:custDataLst>
              <p:tags r:id="rId4"/>
            </p:custDataLst>
          </p:nvPr>
        </p:nvSpPr>
        <p:spPr>
          <a:xfrm>
            <a:off x="6720840" y="3004164"/>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Project Visibility: </a:t>
            </a:r>
            <a:r>
              <a:rPr lang="en-US"/>
              <a:t>External Participants can view applicable project status through dashboards</a:t>
            </a:r>
          </a:p>
        </p:txBody>
      </p:sp>
      <p:sp>
        <p:nvSpPr>
          <p:cNvPr id="15" name="Content Placeholder 4">
            <a:extLst>
              <a:ext uri="{FF2B5EF4-FFF2-40B4-BE49-F238E27FC236}">
                <a16:creationId xmlns:a16="http://schemas.microsoft.com/office/drawing/2014/main" id="{C55F7BDF-2225-6760-B85B-A827D73EAE45}"/>
              </a:ext>
            </a:extLst>
          </p:cNvPr>
          <p:cNvSpPr>
            <a:spLocks noGrp="1"/>
          </p:cNvSpPr>
          <p:nvPr>
            <p:custDataLst>
              <p:tags r:id="rId5"/>
            </p:custDataLst>
          </p:nvPr>
        </p:nvSpPr>
        <p:spPr>
          <a:xfrm>
            <a:off x="6720840" y="1914810"/>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Read-Only Access: </a:t>
            </a:r>
            <a:r>
              <a:rPr lang="en-US"/>
              <a:t>External Participants will initially have read-only access</a:t>
            </a:r>
          </a:p>
        </p:txBody>
      </p:sp>
      <p:sp>
        <p:nvSpPr>
          <p:cNvPr id="16" name="Content Placeholder 4">
            <a:extLst>
              <a:ext uri="{FF2B5EF4-FFF2-40B4-BE49-F238E27FC236}">
                <a16:creationId xmlns:a16="http://schemas.microsoft.com/office/drawing/2014/main" id="{1521D51A-9EC7-6087-23F6-8071AC988282}"/>
              </a:ext>
            </a:extLst>
          </p:cNvPr>
          <p:cNvSpPr>
            <a:spLocks noGrp="1"/>
          </p:cNvSpPr>
          <p:nvPr>
            <p:custDataLst>
              <p:tags r:id="rId6"/>
            </p:custDataLst>
          </p:nvPr>
        </p:nvSpPr>
        <p:spPr>
          <a:xfrm>
            <a:off x="6720840" y="5182869"/>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ERCOT Data Management:</a:t>
            </a:r>
            <a:r>
              <a:rPr lang="en-US"/>
              <a:t> For the initial release, ERCOT will enter and maintain Large Load data</a:t>
            </a:r>
          </a:p>
        </p:txBody>
      </p:sp>
      <p:grpSp>
        <p:nvGrpSpPr>
          <p:cNvPr id="49" name="Group 48">
            <a:extLst>
              <a:ext uri="{FF2B5EF4-FFF2-40B4-BE49-F238E27FC236}">
                <a16:creationId xmlns:a16="http://schemas.microsoft.com/office/drawing/2014/main" id="{01676972-E2BC-3867-E40B-C165D3B6F888}"/>
              </a:ext>
            </a:extLst>
          </p:cNvPr>
          <p:cNvGrpSpPr/>
          <p:nvPr>
            <p:custDataLst>
              <p:tags r:id="rId7"/>
            </p:custDataLst>
          </p:nvPr>
        </p:nvGrpSpPr>
        <p:grpSpPr>
          <a:xfrm>
            <a:off x="5732558" y="881356"/>
            <a:ext cx="811530" cy="811530"/>
            <a:chOff x="5732558" y="881356"/>
            <a:chExt cx="811530" cy="811530"/>
          </a:xfrm>
        </p:grpSpPr>
        <p:sp>
          <p:nvSpPr>
            <p:cNvPr id="20" name="Oval 19">
              <a:extLst>
                <a:ext uri="{FF2B5EF4-FFF2-40B4-BE49-F238E27FC236}">
                  <a16:creationId xmlns:a16="http://schemas.microsoft.com/office/drawing/2014/main" id="{062CBFDE-69BA-4DBF-1D33-E56BF9DF23DF}"/>
                </a:ext>
              </a:extLst>
            </p:cNvPr>
            <p:cNvSpPr>
              <a:spLocks noChangeAspect="1"/>
            </p:cNvSpPr>
            <p:nvPr/>
          </p:nvSpPr>
          <p:spPr>
            <a:xfrm>
              <a:off x="5732558" y="881356"/>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Graphic 21">
              <a:extLst>
                <a:ext uri="{FF2B5EF4-FFF2-40B4-BE49-F238E27FC236}">
                  <a16:creationId xmlns:a16="http://schemas.microsoft.com/office/drawing/2014/main" id="{FF41920C-722C-05A3-E001-21834EABA49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895774" y="1044572"/>
              <a:ext cx="485099" cy="485099"/>
            </a:xfrm>
            <a:prstGeom prst="rect">
              <a:avLst/>
            </a:prstGeom>
          </p:spPr>
        </p:pic>
      </p:grpSp>
      <p:grpSp>
        <p:nvGrpSpPr>
          <p:cNvPr id="48" name="Group 47">
            <a:extLst>
              <a:ext uri="{FF2B5EF4-FFF2-40B4-BE49-F238E27FC236}">
                <a16:creationId xmlns:a16="http://schemas.microsoft.com/office/drawing/2014/main" id="{206509EB-A88D-F6DB-EF26-7E72A5AF71E1}"/>
              </a:ext>
            </a:extLst>
          </p:cNvPr>
          <p:cNvGrpSpPr/>
          <p:nvPr>
            <p:custDataLst>
              <p:tags r:id="rId8"/>
            </p:custDataLst>
          </p:nvPr>
        </p:nvGrpSpPr>
        <p:grpSpPr>
          <a:xfrm>
            <a:off x="5732558" y="5238769"/>
            <a:ext cx="811530" cy="811530"/>
            <a:chOff x="5732558" y="1970709"/>
            <a:chExt cx="811530" cy="811530"/>
          </a:xfrm>
        </p:grpSpPr>
        <p:sp>
          <p:nvSpPr>
            <p:cNvPr id="25" name="Oval 24">
              <a:extLst>
                <a:ext uri="{FF2B5EF4-FFF2-40B4-BE49-F238E27FC236}">
                  <a16:creationId xmlns:a16="http://schemas.microsoft.com/office/drawing/2014/main" id="{CDA2CF86-5538-325C-A2D0-FCBE87859244}"/>
                </a:ext>
              </a:extLst>
            </p:cNvPr>
            <p:cNvSpPr>
              <a:spLocks noChangeAspect="1"/>
            </p:cNvSpPr>
            <p:nvPr/>
          </p:nvSpPr>
          <p:spPr>
            <a:xfrm>
              <a:off x="5732558" y="1970709"/>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Graphic 26">
              <a:extLst>
                <a:ext uri="{FF2B5EF4-FFF2-40B4-BE49-F238E27FC236}">
                  <a16:creationId xmlns:a16="http://schemas.microsoft.com/office/drawing/2014/main" id="{4157801D-290C-3A73-72B1-1B7FF3F24ED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895774" y="2133925"/>
              <a:ext cx="485099" cy="485099"/>
            </a:xfrm>
            <a:prstGeom prst="rect">
              <a:avLst/>
            </a:prstGeom>
          </p:spPr>
        </p:pic>
      </p:grpSp>
      <p:grpSp>
        <p:nvGrpSpPr>
          <p:cNvPr id="47" name="Group 46">
            <a:extLst>
              <a:ext uri="{FF2B5EF4-FFF2-40B4-BE49-F238E27FC236}">
                <a16:creationId xmlns:a16="http://schemas.microsoft.com/office/drawing/2014/main" id="{865BE05C-DBFD-5877-D695-577D01E96D54}"/>
              </a:ext>
            </a:extLst>
          </p:cNvPr>
          <p:cNvGrpSpPr/>
          <p:nvPr>
            <p:custDataLst>
              <p:tags r:id="rId9"/>
            </p:custDataLst>
          </p:nvPr>
        </p:nvGrpSpPr>
        <p:grpSpPr>
          <a:xfrm>
            <a:off x="5732558" y="3060062"/>
            <a:ext cx="811530" cy="811530"/>
            <a:chOff x="5732558" y="3060062"/>
            <a:chExt cx="811530" cy="811530"/>
          </a:xfrm>
        </p:grpSpPr>
        <p:sp>
          <p:nvSpPr>
            <p:cNvPr id="29" name="Oval 28">
              <a:extLst>
                <a:ext uri="{FF2B5EF4-FFF2-40B4-BE49-F238E27FC236}">
                  <a16:creationId xmlns:a16="http://schemas.microsoft.com/office/drawing/2014/main" id="{17712D41-482D-8E13-40B5-318F2796D36B}"/>
                </a:ext>
              </a:extLst>
            </p:cNvPr>
            <p:cNvSpPr>
              <a:spLocks noChangeAspect="1"/>
            </p:cNvSpPr>
            <p:nvPr/>
          </p:nvSpPr>
          <p:spPr>
            <a:xfrm>
              <a:off x="5732558" y="3060062"/>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946AA0AD-66CC-42B3-D572-7C4760115E4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895774" y="3223278"/>
              <a:ext cx="485099" cy="485099"/>
            </a:xfrm>
            <a:prstGeom prst="rect">
              <a:avLst/>
            </a:prstGeom>
          </p:spPr>
        </p:pic>
      </p:grpSp>
      <p:grpSp>
        <p:nvGrpSpPr>
          <p:cNvPr id="46" name="Group 45">
            <a:extLst>
              <a:ext uri="{FF2B5EF4-FFF2-40B4-BE49-F238E27FC236}">
                <a16:creationId xmlns:a16="http://schemas.microsoft.com/office/drawing/2014/main" id="{A5015992-D215-5DF1-F701-870981EAB18A}"/>
              </a:ext>
            </a:extLst>
          </p:cNvPr>
          <p:cNvGrpSpPr/>
          <p:nvPr>
            <p:custDataLst>
              <p:tags r:id="rId10"/>
            </p:custDataLst>
          </p:nvPr>
        </p:nvGrpSpPr>
        <p:grpSpPr>
          <a:xfrm>
            <a:off x="5732558" y="1970709"/>
            <a:ext cx="811530" cy="811530"/>
            <a:chOff x="5732558" y="4149415"/>
            <a:chExt cx="811530" cy="811530"/>
          </a:xfrm>
        </p:grpSpPr>
        <p:sp>
          <p:nvSpPr>
            <p:cNvPr id="33" name="Oval 32">
              <a:extLst>
                <a:ext uri="{FF2B5EF4-FFF2-40B4-BE49-F238E27FC236}">
                  <a16:creationId xmlns:a16="http://schemas.microsoft.com/office/drawing/2014/main" id="{67A9B0B9-9D31-0D45-8654-9F4F296BDB8B}"/>
                </a:ext>
              </a:extLst>
            </p:cNvPr>
            <p:cNvSpPr>
              <a:spLocks noChangeAspect="1"/>
            </p:cNvSpPr>
            <p:nvPr/>
          </p:nvSpPr>
          <p:spPr>
            <a:xfrm>
              <a:off x="5732558" y="4149415"/>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Graphic 34">
              <a:extLst>
                <a:ext uri="{FF2B5EF4-FFF2-40B4-BE49-F238E27FC236}">
                  <a16:creationId xmlns:a16="http://schemas.microsoft.com/office/drawing/2014/main" id="{5631CF32-2B22-7EF5-ACC8-0DCB96EB099F}"/>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895774" y="4312631"/>
              <a:ext cx="485099" cy="485099"/>
            </a:xfrm>
            <a:prstGeom prst="rect">
              <a:avLst/>
            </a:prstGeom>
          </p:spPr>
        </p:pic>
      </p:grpSp>
      <p:grpSp>
        <p:nvGrpSpPr>
          <p:cNvPr id="45" name="Group 44">
            <a:extLst>
              <a:ext uri="{FF2B5EF4-FFF2-40B4-BE49-F238E27FC236}">
                <a16:creationId xmlns:a16="http://schemas.microsoft.com/office/drawing/2014/main" id="{07FCCFF8-C77E-ECEC-772B-D3CB31D8CA48}"/>
              </a:ext>
            </a:extLst>
          </p:cNvPr>
          <p:cNvGrpSpPr/>
          <p:nvPr>
            <p:custDataLst>
              <p:tags r:id="rId11"/>
            </p:custDataLst>
          </p:nvPr>
        </p:nvGrpSpPr>
        <p:grpSpPr>
          <a:xfrm>
            <a:off x="5732558" y="4149415"/>
            <a:ext cx="811530" cy="811530"/>
            <a:chOff x="5732558" y="5238769"/>
            <a:chExt cx="811530" cy="811530"/>
          </a:xfrm>
        </p:grpSpPr>
        <p:sp>
          <p:nvSpPr>
            <p:cNvPr id="37" name="Oval 36">
              <a:extLst>
                <a:ext uri="{FF2B5EF4-FFF2-40B4-BE49-F238E27FC236}">
                  <a16:creationId xmlns:a16="http://schemas.microsoft.com/office/drawing/2014/main" id="{5F1CB168-B4DC-1D50-33FB-AC2D1C6C8CC4}"/>
                </a:ext>
              </a:extLst>
            </p:cNvPr>
            <p:cNvSpPr>
              <a:spLocks noChangeAspect="1"/>
            </p:cNvSpPr>
            <p:nvPr/>
          </p:nvSpPr>
          <p:spPr>
            <a:xfrm>
              <a:off x="5732558" y="5238769"/>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a:extLst>
                <a:ext uri="{FF2B5EF4-FFF2-40B4-BE49-F238E27FC236}">
                  <a16:creationId xmlns:a16="http://schemas.microsoft.com/office/drawing/2014/main" id="{4EB24702-2182-F716-8522-C02B5624EE51}"/>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895774" y="5401985"/>
              <a:ext cx="485099" cy="485099"/>
            </a:xfrm>
            <a:prstGeom prst="rect">
              <a:avLst/>
            </a:prstGeom>
          </p:spPr>
        </p:pic>
      </p:grpSp>
      <p:cxnSp>
        <p:nvCxnSpPr>
          <p:cNvPr id="19" name="Straight Connector 18">
            <a:extLst>
              <a:ext uri="{FF2B5EF4-FFF2-40B4-BE49-F238E27FC236}">
                <a16:creationId xmlns:a16="http://schemas.microsoft.com/office/drawing/2014/main" id="{582140A2-BEE2-F7FA-D0D0-5ADCC787D8E2}"/>
              </a:ext>
            </a:extLst>
          </p:cNvPr>
          <p:cNvCxnSpPr/>
          <p:nvPr/>
        </p:nvCxnSpPr>
        <p:spPr>
          <a:xfrm>
            <a:off x="5676900" y="1831798"/>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89BCAE4-399F-B7C9-EAEB-19CDAD09A4BF}"/>
              </a:ext>
            </a:extLst>
          </p:cNvPr>
          <p:cNvCxnSpPr/>
          <p:nvPr/>
        </p:nvCxnSpPr>
        <p:spPr>
          <a:xfrm>
            <a:off x="5676900" y="2921152"/>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248A62F-A85D-D623-8431-FED0E0230CEF}"/>
              </a:ext>
            </a:extLst>
          </p:cNvPr>
          <p:cNvCxnSpPr/>
          <p:nvPr/>
        </p:nvCxnSpPr>
        <p:spPr>
          <a:xfrm>
            <a:off x="5676900" y="4010506"/>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8418292-E0D1-D45A-C99A-93217C3092E8}"/>
              </a:ext>
            </a:extLst>
          </p:cNvPr>
          <p:cNvCxnSpPr/>
          <p:nvPr/>
        </p:nvCxnSpPr>
        <p:spPr>
          <a:xfrm>
            <a:off x="5676900" y="5099860"/>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DD322083-935F-DB1C-08B6-819681F68FCE}"/>
              </a:ext>
            </a:extLst>
          </p:cNvPr>
          <p:cNvSpPr txBox="1"/>
          <p:nvPr/>
        </p:nvSpPr>
        <p:spPr>
          <a:xfrm>
            <a:off x="501926" y="1684632"/>
            <a:ext cx="4050196" cy="110799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Clr>
                <a:schemeClr val="tx1"/>
              </a:buClr>
            </a:pPr>
            <a:r>
              <a:rPr lang="en-US" sz="3600" b="1">
                <a:solidFill>
                  <a:schemeClr val="bg1"/>
                </a:solidFill>
                <a:ea typeface="+mj-ea"/>
                <a:cs typeface="+mj-cs"/>
              </a:rPr>
              <a:t>Initial Release – What to Expect</a:t>
            </a:r>
            <a:endParaRPr lang="en-GB" sz="3600" b="1">
              <a:solidFill>
                <a:schemeClr val="bg1"/>
              </a:solidFill>
              <a:ea typeface="+mj-ea"/>
              <a:cs typeface="+mj-cs"/>
            </a:endParaRPr>
          </a:p>
        </p:txBody>
      </p:sp>
    </p:spTree>
    <p:extLst>
      <p:ext uri="{BB962C8B-B14F-4D97-AF65-F5344CB8AC3E}">
        <p14:creationId xmlns:p14="http://schemas.microsoft.com/office/powerpoint/2010/main" val="267472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6" hidden="1">
            <a:extLst>
              <a:ext uri="{FF2B5EF4-FFF2-40B4-BE49-F238E27FC236}">
                <a16:creationId xmlns:a16="http://schemas.microsoft.com/office/drawing/2014/main" id="{B955F763-FD7C-1E00-2F50-DE36FF585FA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7" imgH="348" progId="TCLayout.ActiveDocument.1">
                  <p:embed/>
                </p:oleObj>
              </mc:Choice>
              <mc:Fallback>
                <p:oleObj name="think-cell Slide" r:id="rId5" imgW="347" imgH="348" progId="TCLayout.ActiveDocument.1">
                  <p:embed/>
                  <p:pic>
                    <p:nvPicPr>
                      <p:cNvPr id="9" name="Object 6" hidden="1">
                        <a:extLst>
                          <a:ext uri="{FF2B5EF4-FFF2-40B4-BE49-F238E27FC236}">
                            <a16:creationId xmlns:a16="http://schemas.microsoft.com/office/drawing/2014/main" id="{B955F763-FD7C-1E00-2F50-DE36FF585FA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5" name="Graphic 14">
            <a:extLst>
              <a:ext uri="{FF2B5EF4-FFF2-40B4-BE49-F238E27FC236}">
                <a16:creationId xmlns:a16="http://schemas.microsoft.com/office/drawing/2014/main" id="{5E6D2046-8D77-FA5E-6DF3-EF62A7704A3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l="59827" t="14818" r="10238" b="43257"/>
          <a:stretch>
            <a:fillRect/>
          </a:stretch>
        </p:blipFill>
        <p:spPr bwMode="ltGray">
          <a:xfrm>
            <a:off x="-1" y="0"/>
            <a:ext cx="12192001" cy="5732047"/>
          </a:xfrm>
          <a:prstGeom prst="rect">
            <a:avLst/>
          </a:prstGeom>
        </p:spPr>
      </p:pic>
      <p:sp>
        <p:nvSpPr>
          <p:cNvPr id="2" name="2. Slide Title">
            <a:extLst>
              <a:ext uri="{FF2B5EF4-FFF2-40B4-BE49-F238E27FC236}">
                <a16:creationId xmlns:a16="http://schemas.microsoft.com/office/drawing/2014/main" id="{1BC68B15-E94F-DB0C-12CE-A909FA548888}"/>
              </a:ext>
            </a:extLst>
          </p:cNvPr>
          <p:cNvSpPr>
            <a:spLocks noGrp="1"/>
          </p:cNvSpPr>
          <p:nvPr>
            <p:ph type="title"/>
            <p:custDataLst>
              <p:tags r:id="rId2"/>
            </p:custDataLst>
          </p:nvPr>
        </p:nvSpPr>
        <p:spPr>
          <a:xfrm>
            <a:off x="1257300" y="419100"/>
            <a:ext cx="10401300" cy="384721"/>
          </a:xfrm>
        </p:spPr>
        <p:txBody>
          <a:bodyPr vert="horz" anchor="ctr">
            <a:normAutofit/>
          </a:bodyPr>
          <a:lstStyle/>
          <a:p>
            <a:r>
              <a:rPr lang="en-US"/>
              <a:t>External Participant Dashboard (1/2)</a:t>
            </a:r>
          </a:p>
        </p:txBody>
      </p:sp>
      <p:grpSp>
        <p:nvGrpSpPr>
          <p:cNvPr id="10" name="Group 9">
            <a:extLst>
              <a:ext uri="{FF2B5EF4-FFF2-40B4-BE49-F238E27FC236}">
                <a16:creationId xmlns:a16="http://schemas.microsoft.com/office/drawing/2014/main" id="{E81C5295-5A85-729B-E837-E7D0B86A3196}"/>
              </a:ext>
            </a:extLst>
          </p:cNvPr>
          <p:cNvGrpSpPr/>
          <p:nvPr/>
        </p:nvGrpSpPr>
        <p:grpSpPr>
          <a:xfrm>
            <a:off x="1257300" y="75015"/>
            <a:ext cx="3773797" cy="181963"/>
            <a:chOff x="1257300" y="62145"/>
            <a:chExt cx="2887467" cy="181963"/>
          </a:xfrm>
        </p:grpSpPr>
        <p:sp>
          <p:nvSpPr>
            <p:cNvPr id="11" name="TextBox 10">
              <a:extLst>
                <a:ext uri="{FF2B5EF4-FFF2-40B4-BE49-F238E27FC236}">
                  <a16:creationId xmlns:a16="http://schemas.microsoft.com/office/drawing/2014/main" id="{ED516F30-EE7F-D4B2-1EF4-F6463189124D}"/>
                </a:ext>
              </a:extLst>
            </p:cNvPr>
            <p:cNvSpPr txBox="1">
              <a:spLocks/>
            </p:cNvSpPr>
            <p:nvPr/>
          </p:nvSpPr>
          <p:spPr>
            <a:xfrm>
              <a:off x="1257300" y="62145"/>
              <a:ext cx="287960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Sample data generated for demonstration purposes only</a:t>
              </a:r>
            </a:p>
          </p:txBody>
        </p:sp>
        <p:cxnSp>
          <p:nvCxnSpPr>
            <p:cNvPr id="12" name="Straight Connector 11">
              <a:extLst>
                <a:ext uri="{FF2B5EF4-FFF2-40B4-BE49-F238E27FC236}">
                  <a16:creationId xmlns:a16="http://schemas.microsoft.com/office/drawing/2014/main" id="{B922F08F-878B-0242-5BCB-A6B1B9F80238}"/>
                </a:ext>
              </a:extLst>
            </p:cNvPr>
            <p:cNvCxnSpPr>
              <a:cxnSpLocks/>
            </p:cNvCxnSpPr>
            <p:nvPr/>
          </p:nvCxnSpPr>
          <p:spPr>
            <a:xfrm>
              <a:off x="1265164" y="244108"/>
              <a:ext cx="287960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6E0AC979-EE97-812E-2F74-28FE7267D7A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33349" y="1195652"/>
            <a:ext cx="10325302" cy="4466696"/>
          </a:xfrm>
          <a:prstGeom prst="rect">
            <a:avLst/>
          </a:prstGeom>
        </p:spPr>
      </p:pic>
      <p:sp>
        <p:nvSpPr>
          <p:cNvPr id="17" name="Rectangle 16">
            <a:extLst>
              <a:ext uri="{FF2B5EF4-FFF2-40B4-BE49-F238E27FC236}">
                <a16:creationId xmlns:a16="http://schemas.microsoft.com/office/drawing/2014/main" id="{2FC69812-C3A3-1626-4E64-89C321E10A9B}"/>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The initial LIOO release will include an External Participant dashboard showing projects associated with the logged-in user</a:t>
            </a:r>
          </a:p>
        </p:txBody>
      </p:sp>
      <p:sp>
        <p:nvSpPr>
          <p:cNvPr id="4" name="4. Footnote">
            <a:extLst>
              <a:ext uri="{FF2B5EF4-FFF2-40B4-BE49-F238E27FC236}">
                <a16:creationId xmlns:a16="http://schemas.microsoft.com/office/drawing/2014/main" id="{A3ACFD3E-AE4E-C7A1-E096-769DA1733F02}"/>
              </a:ext>
            </a:extLst>
          </p:cNvPr>
          <p:cNvSpPr txBox="1"/>
          <p:nvPr>
            <p:custDataLst>
              <p:tags r:id="rId3"/>
            </p:custDataLst>
          </p:nvPr>
        </p:nvSpPr>
        <p:spPr>
          <a:xfrm>
            <a:off x="1257300" y="6504478"/>
            <a:ext cx="7278624" cy="153888"/>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sz="1000">
                <a:cs typeface="Arial"/>
              </a:rPr>
              <a:t>NOTE: This is a preliminary version. Field names and labels are subject to change as the design is further refined</a:t>
            </a:r>
            <a:endParaRPr lang="en-US" sz="1000"/>
          </a:p>
        </p:txBody>
      </p:sp>
    </p:spTree>
    <p:extLst>
      <p:ext uri="{BB962C8B-B14F-4D97-AF65-F5344CB8AC3E}">
        <p14:creationId xmlns:p14="http://schemas.microsoft.com/office/powerpoint/2010/main" val="2148524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D4717A5-5ADE-7A96-D154-8914BCCE6C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think-cell data - do not delete" hidden="1">
                        <a:extLst>
                          <a:ext uri="{FF2B5EF4-FFF2-40B4-BE49-F238E27FC236}">
                            <a16:creationId xmlns:a16="http://schemas.microsoft.com/office/drawing/2014/main" id="{7D4717A5-5ADE-7A96-D154-8914BCCE6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8" name="Graphic 17">
            <a:extLst>
              <a:ext uri="{FF2B5EF4-FFF2-40B4-BE49-F238E27FC236}">
                <a16:creationId xmlns:a16="http://schemas.microsoft.com/office/drawing/2014/main" id="{6DE39DBB-8B1E-7531-2E20-A03DDB6EFC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59827" t="14818" r="10238" b="43257"/>
          <a:stretch>
            <a:fillRect/>
          </a:stretch>
        </p:blipFill>
        <p:spPr bwMode="ltGray">
          <a:xfrm>
            <a:off x="-1" y="0"/>
            <a:ext cx="12192001" cy="5732047"/>
          </a:xfrm>
          <a:prstGeom prst="rect">
            <a:avLst/>
          </a:prstGeom>
        </p:spPr>
      </p:pic>
      <p:sp>
        <p:nvSpPr>
          <p:cNvPr id="6" name="Title 1">
            <a:extLst>
              <a:ext uri="{FF2B5EF4-FFF2-40B4-BE49-F238E27FC236}">
                <a16:creationId xmlns:a16="http://schemas.microsoft.com/office/drawing/2014/main" id="{0570BECC-4C30-C12C-52B8-7E5289E87D67}"/>
              </a:ext>
            </a:extLst>
          </p:cNvPr>
          <p:cNvSpPr>
            <a:spLocks noGrp="1"/>
          </p:cNvSpPr>
          <p:nvPr>
            <p:ph type="title"/>
          </p:nvPr>
        </p:nvSpPr>
        <p:spPr>
          <a:xfrm>
            <a:off x="506347" y="1268554"/>
            <a:ext cx="2610479" cy="1477328"/>
          </a:xfrm>
          <a:noFill/>
          <a:ln/>
          <a:extLst>
            <a:ext uri="{909E8E84-426E-40DD-AFC4-6F175D3DCCD1}">
              <a14:hiddenFill xmlns:a14="http://schemas.microsoft.com/office/drawing/2010/main">
                <a:solidFill>
                  <a:srgbClr val="FFFFFF"/>
                </a:solidFill>
              </a14:hiddenFill>
            </a:ext>
          </a:extLst>
        </p:spPr>
        <p:txBody>
          <a:bodyPr vert="horz" wrap="square" anchor="b">
            <a:spAutoFit/>
          </a:bodyPr>
          <a:lstStyle/>
          <a:p>
            <a:r>
              <a:rPr lang="en-US"/>
              <a:t>External Participant Dashboard (2/2)</a:t>
            </a:r>
          </a:p>
        </p:txBody>
      </p:sp>
      <p:grpSp>
        <p:nvGrpSpPr>
          <p:cNvPr id="10" name="Group 9">
            <a:extLst>
              <a:ext uri="{FF2B5EF4-FFF2-40B4-BE49-F238E27FC236}">
                <a16:creationId xmlns:a16="http://schemas.microsoft.com/office/drawing/2014/main" id="{56C338C5-9614-835B-95BE-4FFB31E823DE}"/>
              </a:ext>
            </a:extLst>
          </p:cNvPr>
          <p:cNvGrpSpPr/>
          <p:nvPr/>
        </p:nvGrpSpPr>
        <p:grpSpPr>
          <a:xfrm>
            <a:off x="1257300" y="75015"/>
            <a:ext cx="3773797" cy="181963"/>
            <a:chOff x="1257300" y="62145"/>
            <a:chExt cx="2887467" cy="181963"/>
          </a:xfrm>
        </p:grpSpPr>
        <p:sp>
          <p:nvSpPr>
            <p:cNvPr id="11" name="TextBox 10">
              <a:extLst>
                <a:ext uri="{FF2B5EF4-FFF2-40B4-BE49-F238E27FC236}">
                  <a16:creationId xmlns:a16="http://schemas.microsoft.com/office/drawing/2014/main" id="{4C0AC319-ABDE-D9AC-DFAE-4ED248043DC1}"/>
                </a:ext>
              </a:extLst>
            </p:cNvPr>
            <p:cNvSpPr txBox="1">
              <a:spLocks/>
            </p:cNvSpPr>
            <p:nvPr/>
          </p:nvSpPr>
          <p:spPr>
            <a:xfrm>
              <a:off x="1257300" y="62145"/>
              <a:ext cx="287960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Sample data generated for demonstration purposes only</a:t>
              </a:r>
            </a:p>
          </p:txBody>
        </p:sp>
        <p:cxnSp>
          <p:nvCxnSpPr>
            <p:cNvPr id="12" name="Straight Connector 11">
              <a:extLst>
                <a:ext uri="{FF2B5EF4-FFF2-40B4-BE49-F238E27FC236}">
                  <a16:creationId xmlns:a16="http://schemas.microsoft.com/office/drawing/2014/main" id="{2346C7DB-D6FC-56F9-119B-2589C9B7AC60}"/>
                </a:ext>
              </a:extLst>
            </p:cNvPr>
            <p:cNvCxnSpPr>
              <a:cxnSpLocks/>
            </p:cNvCxnSpPr>
            <p:nvPr/>
          </p:nvCxnSpPr>
          <p:spPr>
            <a:xfrm>
              <a:off x="1265164" y="244108"/>
              <a:ext cx="287960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pic>
        <p:nvPicPr>
          <p:cNvPr id="16" name="Picture 15">
            <a:extLst>
              <a:ext uri="{FF2B5EF4-FFF2-40B4-BE49-F238E27FC236}">
                <a16:creationId xmlns:a16="http://schemas.microsoft.com/office/drawing/2014/main" id="{4A3DF10C-3D4B-B23C-084E-DD043051529F}"/>
              </a:ext>
            </a:extLst>
          </p:cNvPr>
          <p:cNvPicPr>
            <a:picLocks noChangeAspect="1"/>
          </p:cNvPicPr>
          <p:nvPr/>
        </p:nvPicPr>
        <p:blipFill>
          <a:blip r:embed="rId7"/>
          <a:stretch>
            <a:fillRect/>
          </a:stretch>
        </p:blipFill>
        <p:spPr>
          <a:xfrm>
            <a:off x="6537054" y="343181"/>
            <a:ext cx="4505954" cy="5363323"/>
          </a:xfrm>
          <a:prstGeom prst="rect">
            <a:avLst/>
          </a:prstGeom>
        </p:spPr>
      </p:pic>
      <p:sp>
        <p:nvSpPr>
          <p:cNvPr id="19" name="Rectangle 18">
            <a:extLst>
              <a:ext uri="{FF2B5EF4-FFF2-40B4-BE49-F238E27FC236}">
                <a16:creationId xmlns:a16="http://schemas.microsoft.com/office/drawing/2014/main" id="{074F91CA-1323-73FE-2CF3-1C1F328516BF}"/>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Users will have the ability to drill down into a project to see additional details</a:t>
            </a:r>
          </a:p>
        </p:txBody>
      </p:sp>
      <p:sp>
        <p:nvSpPr>
          <p:cNvPr id="3" name="4. Footnote">
            <a:extLst>
              <a:ext uri="{FF2B5EF4-FFF2-40B4-BE49-F238E27FC236}">
                <a16:creationId xmlns:a16="http://schemas.microsoft.com/office/drawing/2014/main" id="{2FD84D4B-05ED-0469-3643-3C591CF12473}"/>
              </a:ext>
            </a:extLst>
          </p:cNvPr>
          <p:cNvSpPr txBox="1"/>
          <p:nvPr>
            <p:custDataLst>
              <p:tags r:id="rId2"/>
            </p:custDataLst>
          </p:nvPr>
        </p:nvSpPr>
        <p:spPr>
          <a:xfrm>
            <a:off x="1257300" y="6504478"/>
            <a:ext cx="7278624" cy="153888"/>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sz="1000">
                <a:cs typeface="Arial"/>
              </a:rPr>
              <a:t>NOTE: This is a preliminary version. Field names and labels are subject to change as the design is further refined</a:t>
            </a:r>
            <a:endParaRPr lang="en-US" sz="1000"/>
          </a:p>
        </p:txBody>
      </p:sp>
    </p:spTree>
    <p:extLst>
      <p:ext uri="{BB962C8B-B14F-4D97-AF65-F5344CB8AC3E}">
        <p14:creationId xmlns:p14="http://schemas.microsoft.com/office/powerpoint/2010/main" val="53616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21036-46A8-FB78-DE5D-D0B1D4A3348D}"/>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584C8C-C32D-99DB-50A4-C854AEDE6A5B}"/>
              </a:ext>
            </a:extLst>
          </p:cNvPr>
          <p:cNvGraphicFramePr>
            <a:graphicFrameLocks noChangeAspect="1"/>
          </p:cNvGraphicFramePr>
          <p:nvPr>
            <p:custDataLst>
              <p:tags r:id="rId1"/>
            </p:custDataLst>
            <p:extLst>
              <p:ext uri="{D42A27DB-BD31-4B8C-83A1-F6EECF244321}">
                <p14:modId xmlns:p14="http://schemas.microsoft.com/office/powerpoint/2010/main" val="19643552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6" imgH="486" progId="TCLayout.ActiveDocument.1">
                  <p:embed/>
                </p:oleObj>
              </mc:Choice>
              <mc:Fallback>
                <p:oleObj name="think-cell Slide" r:id="rId3" imgW="486" imgH="486" progId="TCLayout.ActiveDocument.1">
                  <p:embed/>
                  <p:pic>
                    <p:nvPicPr>
                      <p:cNvPr id="7" name="think-cell data - do not delete" hidden="1">
                        <a:extLst>
                          <a:ext uri="{FF2B5EF4-FFF2-40B4-BE49-F238E27FC236}">
                            <a16:creationId xmlns:a16="http://schemas.microsoft.com/office/drawing/2014/main" id="{2A584C8C-C32D-99DB-50A4-C854AEDE6A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0ECE661-C387-AF35-B777-EA6532BE4CC1}"/>
              </a:ext>
            </a:extLst>
          </p:cNvPr>
          <p:cNvSpPr>
            <a:spLocks noGrp="1"/>
          </p:cNvSpPr>
          <p:nvPr>
            <p:ph type="title"/>
          </p:nvPr>
        </p:nvSpPr>
        <p:spPr>
          <a:xfrm>
            <a:off x="1257300" y="457200"/>
            <a:ext cx="10401300" cy="369332"/>
          </a:xfrm>
          <a:noFill/>
          <a:ln/>
          <a:extLst>
            <a:ext uri="{909E8E84-426E-40DD-AFC4-6F175D3DCCD1}">
              <a14:hiddenFill xmlns:a14="http://schemas.microsoft.com/office/drawing/2010/main">
                <a:solidFill>
                  <a:srgbClr val="FFFFFF"/>
                </a:solidFill>
              </a14:hiddenFill>
            </a:ext>
          </a:extLst>
        </p:spPr>
        <p:txBody>
          <a:bodyPr vert="horz" anchor="t">
            <a:spAutoFit/>
          </a:bodyPr>
          <a:lstStyle/>
          <a:p>
            <a:r>
              <a:rPr lang="en-US"/>
              <a:t>What Comes Next?</a:t>
            </a:r>
          </a:p>
        </p:txBody>
      </p:sp>
      <p:sp>
        <p:nvSpPr>
          <p:cNvPr id="3" name="Slide Number Placeholder 2">
            <a:extLst>
              <a:ext uri="{FF2B5EF4-FFF2-40B4-BE49-F238E27FC236}">
                <a16:creationId xmlns:a16="http://schemas.microsoft.com/office/drawing/2014/main" id="{9B23E672-8FFB-2D1C-9EF1-67016625C686}"/>
              </a:ext>
            </a:extLst>
          </p:cNvPr>
          <p:cNvSpPr>
            <a:spLocks noGrp="1"/>
          </p:cNvSpPr>
          <p:nvPr>
            <p:ph type="sldNum" sz="quarter" idx="12"/>
          </p:nvPr>
        </p:nvSpPr>
        <p:spPr>
          <a:xfrm>
            <a:off x="11658600" y="6356350"/>
            <a:ext cx="533400" cy="365125"/>
          </a:xfrm>
        </p:spPr>
        <p:txBody>
          <a:bodyPr wrap="square" anchor="ctr">
            <a:normAutofit lnSpcReduction="10000"/>
          </a:bodyPr>
          <a:lstStyle/>
          <a:p>
            <a:pPr>
              <a:spcAft>
                <a:spcPts val="600"/>
              </a:spcAft>
            </a:pPr>
            <a:fld id="{BCDE79FB-97BA-492B-8D57-F1373F9ADA95}" type="slidenum">
              <a:rPr lang="en-US" smtClean="0"/>
              <a:pPr>
                <a:spcAft>
                  <a:spcPts val="600"/>
                </a:spcAft>
              </a:pPr>
              <a:t>10</a:t>
            </a:fld>
            <a:endParaRPr lang="en-US"/>
          </a:p>
        </p:txBody>
      </p:sp>
      <p:sp>
        <p:nvSpPr>
          <p:cNvPr id="9" name="Arrow: Right 8">
            <a:extLst>
              <a:ext uri="{FF2B5EF4-FFF2-40B4-BE49-F238E27FC236}">
                <a16:creationId xmlns:a16="http://schemas.microsoft.com/office/drawing/2014/main" id="{83EC3EFF-365E-417B-9E39-829DA7859622}"/>
              </a:ext>
            </a:extLst>
          </p:cNvPr>
          <p:cNvSpPr>
            <a:spLocks/>
          </p:cNvSpPr>
          <p:nvPr/>
        </p:nvSpPr>
        <p:spPr>
          <a:xfrm>
            <a:off x="495300" y="2590033"/>
            <a:ext cx="11163299" cy="343999"/>
          </a:xfrm>
          <a:prstGeom prst="rightArrow">
            <a:avLst/>
          </a:prstGeom>
          <a:gradFill flip="none" rotWithShape="1">
            <a:gsLst>
              <a:gs pos="72911">
                <a:srgbClr val="2A719E"/>
              </a:gs>
              <a:gs pos="40200">
                <a:srgbClr val="349EC4"/>
              </a:gs>
              <a:gs pos="0">
                <a:srgbClr val="4AC5D7"/>
              </a:gs>
              <a:gs pos="100000">
                <a:srgbClr val="214871"/>
              </a:gs>
            </a:gsLst>
            <a:lin ang="0" scaled="1"/>
            <a:tileRect/>
          </a:gradFill>
        </p:spPr>
        <p:style>
          <a:lnRef idx="0">
            <a:schemeClr val="dk1">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noAutofit/>
          </a:bodyPr>
          <a:lstStyle/>
          <a:p>
            <a:endParaRPr lang="en-GB"/>
          </a:p>
        </p:txBody>
      </p:sp>
      <p:sp>
        <p:nvSpPr>
          <p:cNvPr id="15" name="TextBox 14">
            <a:extLst>
              <a:ext uri="{FF2B5EF4-FFF2-40B4-BE49-F238E27FC236}">
                <a16:creationId xmlns:a16="http://schemas.microsoft.com/office/drawing/2014/main" id="{12CA2B83-17E2-C350-59BB-9B724FB894A9}"/>
              </a:ext>
            </a:extLst>
          </p:cNvPr>
          <p:cNvSpPr txBox="1">
            <a:spLocks/>
          </p:cNvSpPr>
          <p:nvPr/>
        </p:nvSpPr>
        <p:spPr>
          <a:xfrm>
            <a:off x="8708137"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Future Enhancements</a:t>
            </a:r>
          </a:p>
          <a:p>
            <a:pPr algn="ctr"/>
            <a:r>
              <a:rPr lang="en-US" sz="2000"/>
              <a:t>Capabilities continue to evolve with Large Load processes and requirements</a:t>
            </a:r>
          </a:p>
        </p:txBody>
      </p:sp>
      <p:sp>
        <p:nvSpPr>
          <p:cNvPr id="17" name="TextBox 16">
            <a:extLst>
              <a:ext uri="{FF2B5EF4-FFF2-40B4-BE49-F238E27FC236}">
                <a16:creationId xmlns:a16="http://schemas.microsoft.com/office/drawing/2014/main" id="{2D2CA6BA-FBA9-9638-40C1-E091BBA74C81}"/>
              </a:ext>
            </a:extLst>
          </p:cNvPr>
          <p:cNvSpPr txBox="1">
            <a:spLocks/>
          </p:cNvSpPr>
          <p:nvPr/>
        </p:nvSpPr>
        <p:spPr>
          <a:xfrm>
            <a:off x="4601718"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Pre-Batch 1 Release</a:t>
            </a:r>
          </a:p>
          <a:p>
            <a:pPr algn="ctr"/>
            <a:r>
              <a:rPr lang="en-US" sz="2000"/>
              <a:t>TSPs and ILLEs will be able to enter and manage information directly in LIOO</a:t>
            </a:r>
          </a:p>
        </p:txBody>
      </p:sp>
      <p:sp>
        <p:nvSpPr>
          <p:cNvPr id="21" name="TextBox 20">
            <a:extLst>
              <a:ext uri="{FF2B5EF4-FFF2-40B4-BE49-F238E27FC236}">
                <a16:creationId xmlns:a16="http://schemas.microsoft.com/office/drawing/2014/main" id="{81848704-DED2-95D5-8A56-685FB52DC5F3}"/>
              </a:ext>
            </a:extLst>
          </p:cNvPr>
          <p:cNvSpPr txBox="1">
            <a:spLocks/>
          </p:cNvSpPr>
          <p:nvPr/>
        </p:nvSpPr>
        <p:spPr>
          <a:xfrm>
            <a:off x="495300"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Initial Release </a:t>
            </a:r>
            <a:endParaRPr lang="en-US"/>
          </a:p>
          <a:p>
            <a:pPr algn="ctr"/>
            <a:r>
              <a:rPr lang="en-US" sz="2000" b="1"/>
              <a:t>(Dec 2026)</a:t>
            </a:r>
            <a:endParaRPr lang="en-US"/>
          </a:p>
          <a:p>
            <a:pPr algn="ctr"/>
            <a:r>
              <a:rPr lang="en-US" sz="2000"/>
              <a:t>Data entered and maintained by ERCOT</a:t>
            </a:r>
          </a:p>
          <a:p>
            <a:pPr algn="ctr"/>
            <a:r>
              <a:rPr lang="en-US" sz="2000"/>
              <a:t>External Participants have read-only access</a:t>
            </a:r>
          </a:p>
        </p:txBody>
      </p:sp>
      <p:grpSp>
        <p:nvGrpSpPr>
          <p:cNvPr id="8" name="Group 7">
            <a:extLst>
              <a:ext uri="{FF2B5EF4-FFF2-40B4-BE49-F238E27FC236}">
                <a16:creationId xmlns:a16="http://schemas.microsoft.com/office/drawing/2014/main" id="{30E86DD8-2300-A231-ED39-5B062B58AEEC}"/>
              </a:ext>
            </a:extLst>
          </p:cNvPr>
          <p:cNvGrpSpPr/>
          <p:nvPr/>
        </p:nvGrpSpPr>
        <p:grpSpPr>
          <a:xfrm>
            <a:off x="1475230" y="2266731"/>
            <a:ext cx="990602" cy="990602"/>
            <a:chOff x="1219198" y="2266731"/>
            <a:chExt cx="990602" cy="990602"/>
          </a:xfrm>
        </p:grpSpPr>
        <p:sp>
          <p:nvSpPr>
            <p:cNvPr id="23" name="Oval 22">
              <a:extLst>
                <a:ext uri="{FF2B5EF4-FFF2-40B4-BE49-F238E27FC236}">
                  <a16:creationId xmlns:a16="http://schemas.microsoft.com/office/drawing/2014/main" id="{D40B4DDC-16B0-3B79-AAB5-4A41742371B5}"/>
                </a:ext>
              </a:extLst>
            </p:cNvPr>
            <p:cNvSpPr>
              <a:spLocks noChangeAspect="1"/>
            </p:cNvSpPr>
            <p:nvPr/>
          </p:nvSpPr>
          <p:spPr>
            <a:xfrm>
              <a:off x="1219198" y="2266731"/>
              <a:ext cx="990602" cy="990602"/>
            </a:xfrm>
            <a:prstGeom prst="ellipse">
              <a:avLst/>
            </a:prstGeom>
            <a:solidFill>
              <a:srgbClr val="54C5D7"/>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a:extLst>
                <a:ext uri="{FF2B5EF4-FFF2-40B4-BE49-F238E27FC236}">
                  <a16:creationId xmlns:a16="http://schemas.microsoft.com/office/drawing/2014/main" id="{7A0B2DBE-0844-6CCE-8FFB-6D361F7886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8429" y="2465962"/>
              <a:ext cx="592141" cy="592141"/>
            </a:xfrm>
            <a:prstGeom prst="rect">
              <a:avLst/>
            </a:prstGeom>
          </p:spPr>
        </p:pic>
      </p:grpSp>
      <p:grpSp>
        <p:nvGrpSpPr>
          <p:cNvPr id="5" name="Group 4">
            <a:extLst>
              <a:ext uri="{FF2B5EF4-FFF2-40B4-BE49-F238E27FC236}">
                <a16:creationId xmlns:a16="http://schemas.microsoft.com/office/drawing/2014/main" id="{08643D2A-1D8C-ED29-7165-72EC016C851E}"/>
              </a:ext>
            </a:extLst>
          </p:cNvPr>
          <p:cNvGrpSpPr/>
          <p:nvPr/>
        </p:nvGrpSpPr>
        <p:grpSpPr>
          <a:xfrm>
            <a:off x="5581648" y="2266731"/>
            <a:ext cx="990602" cy="990602"/>
            <a:chOff x="7035798" y="2266731"/>
            <a:chExt cx="990602" cy="990602"/>
          </a:xfrm>
        </p:grpSpPr>
        <p:sp>
          <p:nvSpPr>
            <p:cNvPr id="31" name="Oval 30">
              <a:extLst>
                <a:ext uri="{FF2B5EF4-FFF2-40B4-BE49-F238E27FC236}">
                  <a16:creationId xmlns:a16="http://schemas.microsoft.com/office/drawing/2014/main" id="{92556F08-8807-A705-F022-3D02FAE52D7C}"/>
                </a:ext>
              </a:extLst>
            </p:cNvPr>
            <p:cNvSpPr>
              <a:spLocks noChangeAspect="1"/>
            </p:cNvSpPr>
            <p:nvPr/>
          </p:nvSpPr>
          <p:spPr>
            <a:xfrm>
              <a:off x="7035798" y="2266731"/>
              <a:ext cx="990602" cy="990602"/>
            </a:xfrm>
            <a:prstGeom prst="ellipse">
              <a:avLst/>
            </a:prstGeom>
            <a:solidFill>
              <a:srgbClr val="38749F"/>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Graphic 32">
              <a:extLst>
                <a:ext uri="{FF2B5EF4-FFF2-40B4-BE49-F238E27FC236}">
                  <a16:creationId xmlns:a16="http://schemas.microsoft.com/office/drawing/2014/main" id="{47C64BC8-E7F1-77CC-BE76-D8E3AD46E3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35029" y="2465962"/>
              <a:ext cx="592141" cy="592141"/>
            </a:xfrm>
            <a:prstGeom prst="rect">
              <a:avLst/>
            </a:prstGeom>
          </p:spPr>
        </p:pic>
      </p:grpSp>
      <p:grpSp>
        <p:nvGrpSpPr>
          <p:cNvPr id="6" name="Group 5">
            <a:extLst>
              <a:ext uri="{FF2B5EF4-FFF2-40B4-BE49-F238E27FC236}">
                <a16:creationId xmlns:a16="http://schemas.microsoft.com/office/drawing/2014/main" id="{C06CECFF-0F42-E7D1-74BC-C42F67606374}"/>
              </a:ext>
            </a:extLst>
          </p:cNvPr>
          <p:cNvGrpSpPr/>
          <p:nvPr/>
        </p:nvGrpSpPr>
        <p:grpSpPr>
          <a:xfrm>
            <a:off x="9688067" y="2266731"/>
            <a:ext cx="990602" cy="990602"/>
            <a:chOff x="9944098" y="2266731"/>
            <a:chExt cx="990602" cy="990602"/>
          </a:xfrm>
        </p:grpSpPr>
        <p:sp>
          <p:nvSpPr>
            <p:cNvPr id="35" name="Oval 34">
              <a:extLst>
                <a:ext uri="{FF2B5EF4-FFF2-40B4-BE49-F238E27FC236}">
                  <a16:creationId xmlns:a16="http://schemas.microsoft.com/office/drawing/2014/main" id="{F865F8B0-0637-E61C-8118-5853DC85EF02}"/>
                </a:ext>
              </a:extLst>
            </p:cNvPr>
            <p:cNvSpPr>
              <a:spLocks noChangeAspect="1"/>
            </p:cNvSpPr>
            <p:nvPr/>
          </p:nvSpPr>
          <p:spPr>
            <a:xfrm>
              <a:off x="9944098" y="2266731"/>
              <a:ext cx="990602" cy="990602"/>
            </a:xfrm>
            <a:prstGeom prst="ellipse">
              <a:avLst/>
            </a:prstGeom>
            <a:solidFill>
              <a:srgbClr val="31507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a:extLst>
                <a:ext uri="{FF2B5EF4-FFF2-40B4-BE49-F238E27FC236}">
                  <a16:creationId xmlns:a16="http://schemas.microsoft.com/office/drawing/2014/main" id="{83D0D3A1-3244-CCE5-8A1F-C032B78F60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43329" y="2465962"/>
              <a:ext cx="592141" cy="592141"/>
            </a:xfrm>
            <a:prstGeom prst="rect">
              <a:avLst/>
            </a:prstGeom>
          </p:spPr>
        </p:pic>
      </p:grpSp>
    </p:spTree>
    <p:extLst>
      <p:ext uri="{BB962C8B-B14F-4D97-AF65-F5344CB8AC3E}">
        <p14:creationId xmlns:p14="http://schemas.microsoft.com/office/powerpoint/2010/main" val="368609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4DA4-A370-C53D-7BAE-02AB870CB4C8}"/>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7759286-EFDA-D8F6-B88D-9993C17B9F8F}"/>
              </a:ext>
            </a:extLst>
          </p:cNvPr>
          <p:cNvGraphicFramePr>
            <a:graphicFrameLocks noChangeAspect="1"/>
          </p:cNvGraphicFramePr>
          <p:nvPr>
            <p:custDataLst>
              <p:tags r:id="rId1"/>
            </p:custDataLst>
            <p:extLst>
              <p:ext uri="{D42A27DB-BD31-4B8C-83A1-F6EECF244321}">
                <p14:modId xmlns:p14="http://schemas.microsoft.com/office/powerpoint/2010/main" val="4133799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E7759286-EFDA-D8F6-B88D-9993C17B9F8F}"/>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4F660A2-A41F-BC1C-150C-96EA13D8734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4F33708C-7E6F-344C-43AE-EE06C038E58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DBE01CAC-C5FA-F3CF-632D-4F9F36A1D2B8}"/>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hlinkClick r:id="rId14" action="ppaction://hlinksldjump"/>
            <a:extLst>
              <a:ext uri="{FF2B5EF4-FFF2-40B4-BE49-F238E27FC236}">
                <a16:creationId xmlns:a16="http://schemas.microsoft.com/office/drawing/2014/main" id="{7767A509-2C7F-B238-DF35-B27102653F4A}"/>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6" name="Text Placeholder 2">
            <a:hlinkClick r:id="rId15" action="ppaction://hlinksldjump"/>
            <a:extLst>
              <a:ext uri="{FF2B5EF4-FFF2-40B4-BE49-F238E27FC236}">
                <a16:creationId xmlns:a16="http://schemas.microsoft.com/office/drawing/2014/main" id="{D3CF7A41-EC88-0A1B-8FC7-73AC5498F833}"/>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58" name="Text Placeholder 2">
            <a:hlinkClick r:id="rId16" action="ppaction://hlinksldjump"/>
            <a:extLst>
              <a:ext uri="{FF2B5EF4-FFF2-40B4-BE49-F238E27FC236}">
                <a16:creationId xmlns:a16="http://schemas.microsoft.com/office/drawing/2014/main" id="{8E97B44D-8851-8F3E-72A9-76DEA0EF46A4}"/>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60" name="Text Placeholder 2">
            <a:extLst>
              <a:ext uri="{FF2B5EF4-FFF2-40B4-BE49-F238E27FC236}">
                <a16:creationId xmlns:a16="http://schemas.microsoft.com/office/drawing/2014/main" id="{7C266EB0-4035-5CBD-D944-247C3E62FCCE}"/>
              </a:ext>
            </a:extLst>
          </p:cNvPr>
          <p:cNvSpPr>
            <a:spLocks noGrp="1"/>
          </p:cNvSpPr>
          <p:nvPr>
            <p:custDataLst>
              <p:tags r:id="rId5"/>
            </p:custDataLst>
          </p:nvPr>
        </p:nvSpPr>
        <p:spPr bwMode="auto">
          <a:xfrm>
            <a:off x="5595938" y="3649663"/>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4</a:t>
            </a:r>
            <a:r>
              <a:rPr kumimoji="0" lang="en-US" altLang="en-US" b="1" i="0" u="none" strike="noStrike" kern="1200" cap="none" spc="0" normalizeH="0" noProof="0">
                <a:ln>
                  <a:noFill/>
                </a:ln>
                <a:solidFill>
                  <a:schemeClr val="bg1"/>
                </a:solidFill>
                <a:effectLst/>
                <a:uLnTx/>
                <a:uFillTx/>
                <a:latin typeface="Arial"/>
              </a:rPr>
              <a:t>. </a:t>
            </a:r>
            <a:r>
              <a:rPr lang="en-US" b="1">
                <a:solidFill>
                  <a:schemeClr val="bg1"/>
                </a:solidFill>
              </a:rPr>
              <a:t>Other Batch details</a:t>
            </a:r>
            <a:endParaRPr kumimoji="0" lang="en-US" altLang="en-US" b="1" i="0" u="none" strike="noStrike" kern="1200" cap="none" spc="0" normalizeH="0" noProof="0">
              <a:ln>
                <a:noFill/>
              </a:ln>
              <a:solidFill>
                <a:schemeClr val="bg1"/>
              </a:solidFill>
              <a:effectLst/>
              <a:uLnTx/>
              <a:uFillTx/>
              <a:latin typeface="Arial"/>
            </a:endParaRPr>
          </a:p>
        </p:txBody>
      </p:sp>
      <p:sp>
        <p:nvSpPr>
          <p:cNvPr id="458" name="Text Placeholder 2">
            <a:hlinkClick r:id="rId17" action="ppaction://hlinksldjump"/>
            <a:extLst>
              <a:ext uri="{FF2B5EF4-FFF2-40B4-BE49-F238E27FC236}">
                <a16:creationId xmlns:a16="http://schemas.microsoft.com/office/drawing/2014/main" id="{5321F0F5-B511-8477-5F53-623E8B3C076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6" name="Text Placeholder 2">
            <a:hlinkClick r:id="rId18" action="ppaction://hlinksldjump"/>
            <a:extLst>
              <a:ext uri="{FF2B5EF4-FFF2-40B4-BE49-F238E27FC236}">
                <a16:creationId xmlns:a16="http://schemas.microsoft.com/office/drawing/2014/main" id="{7872F6AE-5867-D60E-8C57-6FBAE49B5AE9}"/>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31" name="Text Placeholder 2">
            <a:hlinkClick r:id="rId19" action="ppaction://hlinksldjump"/>
            <a:extLst>
              <a:ext uri="{FF2B5EF4-FFF2-40B4-BE49-F238E27FC236}">
                <a16:creationId xmlns:a16="http://schemas.microsoft.com/office/drawing/2014/main" id="{05E5131E-CDD0-9F25-1AD6-A569DA4A26B7}"/>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lang="en-US" altLang="en-US" i="0" u="none" strike="noStrike" kern="1200" cap="none" spc="0" normalizeH="0" noProof="0">
              <a:ln>
                <a:noFill/>
              </a:ln>
              <a:effectLst/>
              <a:uLnTx/>
              <a:uFillTx/>
              <a:latin typeface="Arial"/>
              <a:cs typeface="Arial"/>
            </a:endParaRPr>
          </a:p>
        </p:txBody>
      </p:sp>
      <p:sp>
        <p:nvSpPr>
          <p:cNvPr id="38" name="Slide Number Placeholder 5">
            <a:extLst>
              <a:ext uri="{FF2B5EF4-FFF2-40B4-BE49-F238E27FC236}">
                <a16:creationId xmlns:a16="http://schemas.microsoft.com/office/drawing/2014/main" id="{41F2A784-AE87-6351-4F4A-01D70377C334}"/>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11</a:t>
            </a:fld>
            <a:endParaRPr lang="en-US"/>
          </a:p>
        </p:txBody>
      </p:sp>
      <p:sp>
        <p:nvSpPr>
          <p:cNvPr id="8" name="1. On-page tracker">
            <a:extLst>
              <a:ext uri="{FF2B5EF4-FFF2-40B4-BE49-F238E27FC236}">
                <a16:creationId xmlns:a16="http://schemas.microsoft.com/office/drawing/2014/main" id="{47CF2204-E148-D874-8929-FD2831794EE8}"/>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6DDE22B4-C286-AE02-1C19-764FB87FBA3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81F316A9-AED4-5EAC-1148-77452BB2C437}"/>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E694905-7052-05AE-1080-43D72627ACB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F1FE603-8B28-B50E-3A08-5C8ECD720CD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0753774B-CAD8-637E-9782-084E0B4D956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0137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BA-3BBC-894F-4730-EA8FE4A947C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19072AA-AEEB-0888-FFA6-3CC870D73EF4}"/>
              </a:ext>
            </a:extLst>
          </p:cNvPr>
          <p:cNvGraphicFramePr>
            <a:graphicFrameLocks noChangeAspect="1"/>
          </p:cNvGraphicFramePr>
          <p:nvPr>
            <p:custDataLst>
              <p:tags r:id="rId1"/>
            </p:custDataLst>
            <p:extLst>
              <p:ext uri="{D42A27DB-BD31-4B8C-83A1-F6EECF244321}">
                <p14:modId xmlns:p14="http://schemas.microsoft.com/office/powerpoint/2010/main" val="3488470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7" imgW="360" imgH="360" progId="TCLayout.ActiveDocument.1">
                  <p:embed/>
                </p:oleObj>
              </mc:Choice>
              <mc:Fallback>
                <p:oleObj name="think-cell Slide" r:id="rId37" imgW="360" imgH="360" progId="TCLayout.ActiveDocument.1">
                  <p:embed/>
                  <p:pic>
                    <p:nvPicPr>
                      <p:cNvPr id="5" name="Object 6" hidden="1">
                        <a:extLst>
                          <a:ext uri="{FF2B5EF4-FFF2-40B4-BE49-F238E27FC236}">
                            <a16:creationId xmlns:a16="http://schemas.microsoft.com/office/drawing/2014/main" id="{C19072AA-AEEB-0888-FFA6-3CC870D73EF4}"/>
                          </a:ext>
                        </a:extLst>
                      </p:cNvPr>
                      <p:cNvPicPr/>
                      <p:nvPr/>
                    </p:nvPicPr>
                    <p:blipFill>
                      <a:blip r:embed="rId3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0FBAD95-323A-F5EE-92BB-5240A3C311F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Batch re-study proposals</a:t>
            </a:r>
          </a:p>
        </p:txBody>
      </p:sp>
      <p:sp>
        <p:nvSpPr>
          <p:cNvPr id="54" name="TextBox 53">
            <a:extLst>
              <a:ext uri="{FF2B5EF4-FFF2-40B4-BE49-F238E27FC236}">
                <a16:creationId xmlns:a16="http://schemas.microsoft.com/office/drawing/2014/main" id="{A9AE44D8-DE6A-5068-EE2A-8F10ABA0C85E}"/>
              </a:ext>
            </a:extLst>
          </p:cNvPr>
          <p:cNvSpPr txBox="1">
            <a:spLocks/>
          </p:cNvSpPr>
          <p:nvPr/>
        </p:nvSpPr>
        <p:spPr>
          <a:xfrm>
            <a:off x="492760" y="1535113"/>
            <a:ext cx="5134956" cy="12430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 ILLEs with unfulfilled ramp: </a:t>
            </a:r>
            <a:r>
              <a:rPr lang="en-US" sz="1200"/>
              <a:t>ERCOT is proposing that ILLEs with unfulfilled ramp may request re-study under their original Large Load Batch (LLB) tracking number</a:t>
            </a:r>
          </a:p>
        </p:txBody>
      </p:sp>
      <p:sp>
        <p:nvSpPr>
          <p:cNvPr id="55" name="TextBox 54">
            <a:extLst>
              <a:ext uri="{FF2B5EF4-FFF2-40B4-BE49-F238E27FC236}">
                <a16:creationId xmlns:a16="http://schemas.microsoft.com/office/drawing/2014/main" id="{D30972F0-579F-057C-AB02-676DA75E573C}"/>
              </a:ext>
            </a:extLst>
          </p:cNvPr>
          <p:cNvSpPr txBox="1">
            <a:spLocks/>
          </p:cNvSpPr>
          <p:nvPr/>
        </p:nvSpPr>
        <p:spPr>
          <a:xfrm>
            <a:off x="492760" y="3025775"/>
            <a:ext cx="5134956" cy="12176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Q7: Uncommitted large loads: </a:t>
            </a:r>
            <a:r>
              <a:rPr lang="en-US" sz="1200"/>
              <a:t>ERCOT is proposing for large load projects that did not commit in prior Batch, that they may request inclusion in subsequent Batch studies, provided they (</a:t>
            </a:r>
            <a:r>
              <a:rPr lang="en-US" sz="1200" err="1"/>
              <a:t>i</a:t>
            </a:r>
            <a:r>
              <a:rPr lang="en-US" sz="1200"/>
              <a:t>) formally request it and (ii) pay a new study fee. The ILLE’s financial security, intermediate agreement, LL tracking number, and all portal information would carry forward to the new Batch study</a:t>
            </a:r>
          </a:p>
        </p:txBody>
      </p:sp>
      <p:sp>
        <p:nvSpPr>
          <p:cNvPr id="58" name="TextBox 57">
            <a:extLst>
              <a:ext uri="{FF2B5EF4-FFF2-40B4-BE49-F238E27FC236}">
                <a16:creationId xmlns:a16="http://schemas.microsoft.com/office/drawing/2014/main" id="{5A15D018-DA6E-E8BB-7CCD-E7C9BD57E88D}"/>
              </a:ext>
            </a:extLst>
          </p:cNvPr>
          <p:cNvSpPr txBox="1">
            <a:spLocks/>
          </p:cNvSpPr>
          <p:nvPr/>
        </p:nvSpPr>
        <p:spPr>
          <a:xfrm>
            <a:off x="492760" y="4467310"/>
            <a:ext cx="5134956" cy="120363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Q8: Large loads excluded from Batch Zero: </a:t>
            </a:r>
            <a:r>
              <a:rPr lang="en-US" sz="1200"/>
              <a:t>ERCOT is proposing to allow large loads that received a tracking number, but were excluded from Batch Zero, to request inclusion in Batch One. ERCOT will waive the subsequent Batch fee if the interconnecting TSP/DSP attests that the ILLE has already paid at least $100k in study fees for the project. The ILLE must meet all other Batch One study requirements</a:t>
            </a:r>
          </a:p>
        </p:txBody>
      </p:sp>
      <p:sp>
        <p:nvSpPr>
          <p:cNvPr id="16" name="TextBox 15">
            <a:extLst>
              <a:ext uri="{FF2B5EF4-FFF2-40B4-BE49-F238E27FC236}">
                <a16:creationId xmlns:a16="http://schemas.microsoft.com/office/drawing/2014/main" id="{B75B1DFB-6D03-8B1F-206B-4357E509B971}"/>
              </a:ext>
            </a:extLst>
          </p:cNvPr>
          <p:cNvSpPr txBox="1">
            <a:spLocks/>
          </p:cNvSpPr>
          <p:nvPr>
            <p:custDataLst>
              <p:tags r:id="rId3"/>
            </p:custDataLst>
          </p:nvPr>
        </p:nvSpPr>
        <p:spPr>
          <a:xfrm>
            <a:off x="492760" y="1182688"/>
            <a:ext cx="11178079" cy="18415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Q6-8: Do you agree with ERCOT’s proposed approach [to the following issues]? %</a:t>
            </a:r>
            <a:r>
              <a:rPr lang="en-US" sz="1200"/>
              <a:t> of respondents</a:t>
            </a:r>
          </a:p>
        </p:txBody>
      </p:sp>
      <p:cxnSp>
        <p:nvCxnSpPr>
          <p:cNvPr id="17" name="Straight Connector 16">
            <a:extLst>
              <a:ext uri="{FF2B5EF4-FFF2-40B4-BE49-F238E27FC236}">
                <a16:creationId xmlns:a16="http://schemas.microsoft.com/office/drawing/2014/main" id="{B0B72285-DF81-21BA-AD24-FDBB4ADB54D5}"/>
              </a:ext>
            </a:extLst>
          </p:cNvPr>
          <p:cNvCxnSpPr>
            <a:cxnSpLocks/>
          </p:cNvCxnSpPr>
          <p:nvPr>
            <p:custDataLst>
              <p:tags r:id="rId4"/>
            </p:custDataLst>
          </p:nvPr>
        </p:nvCxnSpPr>
        <p:spPr>
          <a:xfrm>
            <a:off x="492760" y="14128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1851FD-E254-38D0-AC38-F854B1C61C55}"/>
              </a:ext>
            </a:extLst>
          </p:cNvPr>
          <p:cNvCxnSpPr>
            <a:cxnSpLocks/>
          </p:cNvCxnSpPr>
          <p:nvPr>
            <p:custDataLst>
              <p:tags r:id="rId5"/>
            </p:custDataLst>
          </p:nvPr>
        </p:nvCxnSpPr>
        <p:spPr>
          <a:xfrm>
            <a:off x="492760" y="2911718"/>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566112-F008-BD05-27D7-D8A1BE05827B}"/>
              </a:ext>
            </a:extLst>
          </p:cNvPr>
          <p:cNvCxnSpPr>
            <a:cxnSpLocks/>
          </p:cNvCxnSpPr>
          <p:nvPr>
            <p:custDataLst>
              <p:tags r:id="rId6"/>
            </p:custDataLst>
          </p:nvPr>
        </p:nvCxnSpPr>
        <p:spPr>
          <a:xfrm>
            <a:off x="492760" y="434975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3" descr="Confidential document label">
            <a:extLst>
              <a:ext uri="{FF2B5EF4-FFF2-40B4-BE49-F238E27FC236}">
                <a16:creationId xmlns:a16="http://schemas.microsoft.com/office/drawing/2014/main" id="{D8AA2D38-7DE5-AF51-73A9-FA77987B26B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3" name="Rectangle 42">
              <a:extLst>
                <a:ext uri="{FF2B5EF4-FFF2-40B4-BE49-F238E27FC236}">
                  <a16:creationId xmlns:a16="http://schemas.microsoft.com/office/drawing/2014/main" id="{851A2879-5A28-5373-0036-1875DAFC8C4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43">
              <a:extLst>
                <a:ext uri="{FF2B5EF4-FFF2-40B4-BE49-F238E27FC236}">
                  <a16:creationId xmlns:a16="http://schemas.microsoft.com/office/drawing/2014/main" id="{6AD17718-3DFD-5C0E-16A1-BE46414D61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5. Source">
            <a:extLst>
              <a:ext uri="{FF2B5EF4-FFF2-40B4-BE49-F238E27FC236}">
                <a16:creationId xmlns:a16="http://schemas.microsoft.com/office/drawing/2014/main" id="{3E68A95E-4D08-A140-BD0C-C2E4747FDB9B}"/>
              </a:ext>
            </a:extLst>
          </p:cNvPr>
          <p:cNvSpPr txBox="1"/>
          <p:nvPr>
            <p:custDataLst>
              <p:tags r:id="rId7"/>
            </p:custDataLst>
          </p:nvPr>
        </p:nvSpPr>
        <p:spPr>
          <a:xfrm>
            <a:off x="521161" y="6543678"/>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p:txBody>
      </p:sp>
      <p:graphicFrame>
        <p:nvGraphicFramePr>
          <p:cNvPr id="36" name="Chart 35">
            <a:extLst>
              <a:ext uri="{FF2B5EF4-FFF2-40B4-BE49-F238E27FC236}">
                <a16:creationId xmlns:a16="http://schemas.microsoft.com/office/drawing/2014/main" id="{852E43AB-328B-4EAC-8F1A-44F2D0FD47B6}"/>
              </a:ext>
            </a:extLst>
          </p:cNvPr>
          <p:cNvGraphicFramePr/>
          <p:nvPr>
            <p:custDataLst>
              <p:tags r:id="rId8"/>
            </p:custDataLst>
          </p:nvPr>
        </p:nvGraphicFramePr>
        <p:xfrm>
          <a:off x="6664325" y="1276350"/>
          <a:ext cx="4394200" cy="1787525"/>
        </p:xfrm>
        <a:graphic>
          <a:graphicData uri="http://schemas.openxmlformats.org/drawingml/2006/chart">
            <c:chart xmlns:c="http://schemas.openxmlformats.org/drawingml/2006/chart" xmlns:r="http://schemas.openxmlformats.org/officeDocument/2006/relationships" r:id="rId39"/>
          </a:graphicData>
        </a:graphic>
      </p:graphicFrame>
      <p:sp>
        <p:nvSpPr>
          <p:cNvPr id="82" name="Text Placeholder 4">
            <a:extLst>
              <a:ext uri="{FF2B5EF4-FFF2-40B4-BE49-F238E27FC236}">
                <a16:creationId xmlns:a16="http://schemas.microsoft.com/office/drawing/2014/main" id="{31234C4F-D4A7-ACBB-1F06-560CE641C7A7}"/>
              </a:ext>
            </a:extLst>
          </p:cNvPr>
          <p:cNvSpPr>
            <a:spLocks noGrp="1"/>
          </p:cNvSpPr>
          <p:nvPr>
            <p:custDataLst>
              <p:tags r:id="rId9"/>
            </p:custDataLst>
          </p:nvPr>
        </p:nvSpPr>
        <p:spPr bwMode="auto">
          <a:xfrm>
            <a:off x="5884863" y="1576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0A9DCE4-F4D7-4BC8-A28B-9F3FFAC7F886}" type="datetime'''''''''''''''''''''''''''''''''''''T''''''''S''''''''''''P'">
              <a:rPr lang="en-US" altLang="en-US" sz="1200" smtClean="0">
                <a:cs typeface="+mn-cs"/>
              </a:rPr>
              <a:pPr lvl="0">
                <a:spcBef>
                  <a:spcPct val="0"/>
                </a:spcBef>
                <a:spcAft>
                  <a:spcPct val="0"/>
                </a:spcAft>
              </a:pPr>
              <a:t>TSP</a:t>
            </a:fld>
            <a:endParaRPr lang="en-US" sz="1200">
              <a:cs typeface="+mn-cs"/>
            </a:endParaRPr>
          </a:p>
        </p:txBody>
      </p:sp>
      <p:sp>
        <p:nvSpPr>
          <p:cNvPr id="83" name="Text Placeholder 4">
            <a:extLst>
              <a:ext uri="{FF2B5EF4-FFF2-40B4-BE49-F238E27FC236}">
                <a16:creationId xmlns:a16="http://schemas.microsoft.com/office/drawing/2014/main" id="{848B306E-6117-A892-9F96-EB26865FBD60}"/>
              </a:ext>
            </a:extLst>
          </p:cNvPr>
          <p:cNvSpPr>
            <a:spLocks noGrp="1"/>
          </p:cNvSpPr>
          <p:nvPr>
            <p:custDataLst>
              <p:tags r:id="rId10"/>
            </p:custDataLst>
          </p:nvPr>
        </p:nvSpPr>
        <p:spPr bwMode="auto">
          <a:xfrm>
            <a:off x="5884863" y="18272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BB72BBD-7596-4973-AE2D-0CAFCA0007B3}"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F27BA303-3505-CC26-DB18-0DA5A4366B5B}"/>
              </a:ext>
            </a:extLst>
          </p:cNvPr>
          <p:cNvSpPr>
            <a:spLocks noGrp="1"/>
          </p:cNvSpPr>
          <p:nvPr>
            <p:custDataLst>
              <p:tags r:id="rId11"/>
            </p:custDataLst>
          </p:nvPr>
        </p:nvSpPr>
        <p:spPr bwMode="auto">
          <a:xfrm>
            <a:off x="5884863" y="20780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5745D-470E-4A52-8177-52700A0A7AD1}" type="datetime'Ge''''''''n''''e''ra''''''t''''o''''''''''''''r''s'''">
              <a:rPr lang="en-US" altLang="en-US" sz="1200" smtClean="0">
                <a:cs typeface="+mn-cs"/>
              </a:rPr>
              <a:pPr lvl="0">
                <a:spcBef>
                  <a:spcPct val="0"/>
                </a:spcBef>
                <a:spcAft>
                  <a:spcPct val="0"/>
                </a:spcAft>
              </a:pPr>
              <a:t>Generators</a:t>
            </a:fld>
            <a:endParaRPr lang="en-US" sz="1200">
              <a:cs typeface="+mn-cs"/>
            </a:endParaRPr>
          </a:p>
        </p:txBody>
      </p:sp>
      <p:sp>
        <p:nvSpPr>
          <p:cNvPr id="84" name="Text Placeholder 4">
            <a:extLst>
              <a:ext uri="{FF2B5EF4-FFF2-40B4-BE49-F238E27FC236}">
                <a16:creationId xmlns:a16="http://schemas.microsoft.com/office/drawing/2014/main" id="{7D098F09-B809-C691-098E-41F316E84894}"/>
              </a:ext>
            </a:extLst>
          </p:cNvPr>
          <p:cNvSpPr>
            <a:spLocks noGrp="1"/>
          </p:cNvSpPr>
          <p:nvPr>
            <p:custDataLst>
              <p:tags r:id="rId12"/>
            </p:custDataLst>
          </p:nvPr>
        </p:nvSpPr>
        <p:spPr bwMode="auto">
          <a:xfrm>
            <a:off x="5884863" y="2328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B7EFF1C-2743-4516-A13D-EB28DE23ED36}" type="datetime'''O''''t''h''''e''''''''''r''''''s'''''''''''''''''''''">
              <a:rPr lang="en-US" altLang="en-US" sz="1200" smtClean="0">
                <a:cs typeface="+mn-cs"/>
              </a:rPr>
              <a:pPr lvl="0">
                <a:spcBef>
                  <a:spcPct val="0"/>
                </a:spcBef>
                <a:spcAft>
                  <a:spcPct val="0"/>
                </a:spcAft>
              </a:pPr>
              <a:t>Others</a:t>
            </a:fld>
            <a:endParaRPr lang="en-US" sz="1200">
              <a:cs typeface="+mn-cs"/>
            </a:endParaRPr>
          </a:p>
        </p:txBody>
      </p:sp>
      <p:sp>
        <p:nvSpPr>
          <p:cNvPr id="85" name="Text Placeholder 4">
            <a:extLst>
              <a:ext uri="{FF2B5EF4-FFF2-40B4-BE49-F238E27FC236}">
                <a16:creationId xmlns:a16="http://schemas.microsoft.com/office/drawing/2014/main" id="{F831FCC9-47E6-679B-C314-9E851167316C}"/>
              </a:ext>
            </a:extLst>
          </p:cNvPr>
          <p:cNvSpPr>
            <a:spLocks noGrp="1"/>
          </p:cNvSpPr>
          <p:nvPr>
            <p:custDataLst>
              <p:tags r:id="rId13"/>
            </p:custDataLst>
          </p:nvPr>
        </p:nvSpPr>
        <p:spPr bwMode="auto">
          <a:xfrm>
            <a:off x="5884863" y="25796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DA5D61D-6AF2-4686-AFD4-83D5454C91A6}" type="datetime'''''''''''''''''To''''''''''''t''''''a''''''''l'''''">
              <a:rPr lang="en-US" altLang="en-US" sz="1200" smtClean="0">
                <a:cs typeface="+mn-cs"/>
              </a:rPr>
              <a:pPr lvl="0">
                <a:spcBef>
                  <a:spcPct val="0"/>
                </a:spcBef>
                <a:spcAft>
                  <a:spcPct val="0"/>
                </a:spcAft>
              </a:pPr>
              <a:t>Total</a:t>
            </a:fld>
            <a:endParaRPr lang="en-US" sz="1200">
              <a:cs typeface="+mn-cs"/>
            </a:endParaRPr>
          </a:p>
        </p:txBody>
      </p:sp>
      <p:sp>
        <p:nvSpPr>
          <p:cNvPr id="86" name="Rectangle 85">
            <a:extLst>
              <a:ext uri="{FF2B5EF4-FFF2-40B4-BE49-F238E27FC236}">
                <a16:creationId xmlns:a16="http://schemas.microsoft.com/office/drawing/2014/main" id="{29123CDC-1241-C4BC-8008-D7EF6D1A1963}"/>
              </a:ext>
            </a:extLst>
          </p:cNvPr>
          <p:cNvSpPr/>
          <p:nvPr>
            <p:custDataLst>
              <p:tags r:id="rId14"/>
            </p:custDataLst>
          </p:nvPr>
        </p:nvSpPr>
        <p:spPr bwMode="auto">
          <a:xfrm>
            <a:off x="7947025" y="10350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05" name="Rectangle 104">
            <a:extLst>
              <a:ext uri="{FF2B5EF4-FFF2-40B4-BE49-F238E27FC236}">
                <a16:creationId xmlns:a16="http://schemas.microsoft.com/office/drawing/2014/main" id="{37CE5D47-5DC7-FEB2-2464-8E1C9E9A4D0C}"/>
              </a:ext>
            </a:extLst>
          </p:cNvPr>
          <p:cNvSpPr/>
          <p:nvPr>
            <p:custDataLst>
              <p:tags r:id="rId15"/>
            </p:custDataLst>
          </p:nvPr>
        </p:nvSpPr>
        <p:spPr bwMode="auto">
          <a:xfrm>
            <a:off x="8512175" y="10350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2" name="Rectangle 111">
            <a:extLst>
              <a:ext uri="{FF2B5EF4-FFF2-40B4-BE49-F238E27FC236}">
                <a16:creationId xmlns:a16="http://schemas.microsoft.com/office/drawing/2014/main" id="{AB5B196A-0504-348E-6C4D-F280929B93EE}"/>
              </a:ext>
            </a:extLst>
          </p:cNvPr>
          <p:cNvSpPr/>
          <p:nvPr>
            <p:custDataLst>
              <p:tags r:id="rId16"/>
            </p:custDataLst>
          </p:nvPr>
        </p:nvSpPr>
        <p:spPr bwMode="auto">
          <a:xfrm>
            <a:off x="9023350" y="10350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8" name="Text Placeholder 4">
            <a:extLst>
              <a:ext uri="{FF2B5EF4-FFF2-40B4-BE49-F238E27FC236}">
                <a16:creationId xmlns:a16="http://schemas.microsoft.com/office/drawing/2014/main" id="{B685D33C-8681-EA14-08D6-1169AD6024EC}"/>
              </a:ext>
            </a:extLst>
          </p:cNvPr>
          <p:cNvSpPr>
            <a:spLocks noGrp="1"/>
          </p:cNvSpPr>
          <p:nvPr>
            <p:custDataLst>
              <p:tags r:id="rId17"/>
            </p:custDataLst>
          </p:nvPr>
        </p:nvSpPr>
        <p:spPr bwMode="auto">
          <a:xfrm>
            <a:off x="8162925" y="1033463"/>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D0F07A-BDD1-434F-93C4-EF4A7CCAC647}" type="datetime'''''''Y''e''''''''''''''''''''''''s'''''''''''">
              <a:rPr lang="en-US" altLang="en-US" sz="1200" smtClean="0">
                <a:cs typeface="+mn-cs"/>
              </a:rPr>
              <a:pPr lvl="0">
                <a:spcBef>
                  <a:spcPct val="0"/>
                </a:spcBef>
                <a:spcAft>
                  <a:spcPct val="0"/>
                </a:spcAft>
              </a:pPr>
              <a:t>Yes</a:t>
            </a:fld>
            <a:endParaRPr lang="en-US" sz="1200">
              <a:cs typeface="+mn-cs"/>
            </a:endParaRPr>
          </a:p>
        </p:txBody>
      </p:sp>
      <p:sp>
        <p:nvSpPr>
          <p:cNvPr id="101" name="Text Placeholder 4">
            <a:extLst>
              <a:ext uri="{FF2B5EF4-FFF2-40B4-BE49-F238E27FC236}">
                <a16:creationId xmlns:a16="http://schemas.microsoft.com/office/drawing/2014/main" id="{40061DED-07CE-89B9-E783-55450F32928C}"/>
              </a:ext>
            </a:extLst>
          </p:cNvPr>
          <p:cNvSpPr>
            <a:spLocks noGrp="1"/>
          </p:cNvSpPr>
          <p:nvPr>
            <p:custDataLst>
              <p:tags r:id="rId18"/>
            </p:custDataLst>
          </p:nvPr>
        </p:nvSpPr>
        <p:spPr bwMode="auto">
          <a:xfrm>
            <a:off x="8728075" y="1033463"/>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14E23FF-E6AD-44F0-8222-D90E7001FF63}" type="datetime'''''''''''''''''N''''''''''o'''''''''''''''''''''''''">
              <a:rPr lang="en-US" altLang="en-US" sz="1200" smtClean="0">
                <a:cs typeface="+mn-cs"/>
              </a:rPr>
              <a:pPr lvl="0">
                <a:spcBef>
                  <a:spcPct val="0"/>
                </a:spcBef>
                <a:spcAft>
                  <a:spcPct val="0"/>
                </a:spcAft>
              </a:pPr>
              <a:t>No</a:t>
            </a:fld>
            <a:endParaRPr lang="en-US" sz="1200">
              <a:cs typeface="+mn-cs"/>
            </a:endParaRPr>
          </a:p>
        </p:txBody>
      </p:sp>
      <p:sp>
        <p:nvSpPr>
          <p:cNvPr id="109" name="Text Placeholder 4">
            <a:extLst>
              <a:ext uri="{FF2B5EF4-FFF2-40B4-BE49-F238E27FC236}">
                <a16:creationId xmlns:a16="http://schemas.microsoft.com/office/drawing/2014/main" id="{4CC8C5DF-0C73-E298-32F8-56F04EC157C2}"/>
              </a:ext>
            </a:extLst>
          </p:cNvPr>
          <p:cNvSpPr>
            <a:spLocks noGrp="1"/>
          </p:cNvSpPr>
          <p:nvPr>
            <p:custDataLst>
              <p:tags r:id="rId19"/>
            </p:custDataLst>
          </p:nvPr>
        </p:nvSpPr>
        <p:spPr bwMode="auto">
          <a:xfrm>
            <a:off x="9239250" y="103346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D279513-F1E2-43CF-B862-DEF2B25C173D}" type="datetime'''''No'''''' Op''''''''''''''''''''i''''''n''''i''on'''''">
              <a:rPr lang="en-US" altLang="en-US" sz="1200" smtClean="0">
                <a:cs typeface="+mn-cs"/>
              </a:rPr>
              <a:pPr lvl="0">
                <a:spcBef>
                  <a:spcPct val="0"/>
                </a:spcBef>
                <a:spcAft>
                  <a:spcPct val="0"/>
                </a:spcAft>
              </a:pPr>
              <a:t>No Opinion</a:t>
            </a:fld>
            <a:endParaRPr lang="en-US" sz="1200">
              <a:cs typeface="+mn-cs"/>
            </a:endParaRPr>
          </a:p>
        </p:txBody>
      </p:sp>
      <p:graphicFrame>
        <p:nvGraphicFramePr>
          <p:cNvPr id="51" name="Chart 50">
            <a:extLst>
              <a:ext uri="{FF2B5EF4-FFF2-40B4-BE49-F238E27FC236}">
                <a16:creationId xmlns:a16="http://schemas.microsoft.com/office/drawing/2014/main" id="{DC5FD5C2-4AAB-0A37-3F2E-4CFD7E230547}"/>
              </a:ext>
            </a:extLst>
          </p:cNvPr>
          <p:cNvGraphicFramePr/>
          <p:nvPr>
            <p:custDataLst>
              <p:tags r:id="rId20"/>
            </p:custDataLst>
          </p:nvPr>
        </p:nvGraphicFramePr>
        <p:xfrm>
          <a:off x="6664325" y="2774950"/>
          <a:ext cx="4394200" cy="1735138"/>
        </p:xfrm>
        <a:graphic>
          <a:graphicData uri="http://schemas.openxmlformats.org/drawingml/2006/chart">
            <c:chart xmlns:c="http://schemas.openxmlformats.org/drawingml/2006/chart" xmlns:r="http://schemas.openxmlformats.org/officeDocument/2006/relationships" r:id="rId40"/>
          </a:graphicData>
        </a:graphic>
      </p:graphicFrame>
      <p:sp>
        <p:nvSpPr>
          <p:cNvPr id="143" name="Text Placeholder 4">
            <a:extLst>
              <a:ext uri="{FF2B5EF4-FFF2-40B4-BE49-F238E27FC236}">
                <a16:creationId xmlns:a16="http://schemas.microsoft.com/office/drawing/2014/main" id="{CA7788E7-CF58-6475-22F9-336AD47B55EB}"/>
              </a:ext>
            </a:extLst>
          </p:cNvPr>
          <p:cNvSpPr>
            <a:spLocks noGrp="1"/>
          </p:cNvSpPr>
          <p:nvPr>
            <p:custDataLst>
              <p:tags r:id="rId21"/>
            </p:custDataLst>
          </p:nvPr>
        </p:nvSpPr>
        <p:spPr bwMode="auto">
          <a:xfrm>
            <a:off x="5884863" y="3070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E6113A-72AB-4E0F-AF31-4138C56F2334}" type="datetime'''''''''''''''''''''''T''''S''''''P'''''''''''''''">
              <a:rPr lang="en-US" altLang="en-US" sz="1200" smtClean="0">
                <a:cs typeface="+mn-cs"/>
              </a:rPr>
              <a:pPr lvl="0">
                <a:spcBef>
                  <a:spcPct val="0"/>
                </a:spcBef>
                <a:spcAft>
                  <a:spcPct val="0"/>
                </a:spcAft>
              </a:pPr>
              <a:t>TSP</a:t>
            </a:fld>
            <a:endParaRPr lang="en-US" sz="1200">
              <a:cs typeface="+mn-cs"/>
            </a:endParaRPr>
          </a:p>
        </p:txBody>
      </p:sp>
      <p:sp>
        <p:nvSpPr>
          <p:cNvPr id="144" name="Text Placeholder 4">
            <a:extLst>
              <a:ext uri="{FF2B5EF4-FFF2-40B4-BE49-F238E27FC236}">
                <a16:creationId xmlns:a16="http://schemas.microsoft.com/office/drawing/2014/main" id="{F7BF463C-7E84-06F6-5349-DB35864A192F}"/>
              </a:ext>
            </a:extLst>
          </p:cNvPr>
          <p:cNvSpPr>
            <a:spLocks noGrp="1"/>
          </p:cNvSpPr>
          <p:nvPr>
            <p:custDataLst>
              <p:tags r:id="rId22"/>
            </p:custDataLst>
          </p:nvPr>
        </p:nvSpPr>
        <p:spPr bwMode="auto">
          <a:xfrm>
            <a:off x="5884863" y="33099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3A02E84-FAE5-4426-9AB8-7750C2530F46}" type="datetime'''''''''''''ILLE'''''''''''''''''''''''''''''''''''''''">
              <a:rPr lang="en-US" altLang="en-US" sz="1200" smtClean="0">
                <a:cs typeface="+mn-cs"/>
              </a:rPr>
              <a:pPr lvl="0">
                <a:spcBef>
                  <a:spcPct val="0"/>
                </a:spcBef>
                <a:spcAft>
                  <a:spcPct val="0"/>
                </a:spcAft>
              </a:pPr>
              <a:t>ILLE</a:t>
            </a:fld>
            <a:endParaRPr lang="en-US" sz="1200">
              <a:cs typeface="+mn-cs"/>
            </a:endParaRPr>
          </a:p>
        </p:txBody>
      </p:sp>
      <p:sp>
        <p:nvSpPr>
          <p:cNvPr id="50" name="Text Placeholder 4">
            <a:extLst>
              <a:ext uri="{FF2B5EF4-FFF2-40B4-BE49-F238E27FC236}">
                <a16:creationId xmlns:a16="http://schemas.microsoft.com/office/drawing/2014/main" id="{370AC1DF-E5D3-C584-9633-439DBE994AD9}"/>
              </a:ext>
            </a:extLst>
          </p:cNvPr>
          <p:cNvSpPr>
            <a:spLocks noGrp="1"/>
          </p:cNvSpPr>
          <p:nvPr>
            <p:custDataLst>
              <p:tags r:id="rId23"/>
            </p:custDataLst>
          </p:nvPr>
        </p:nvSpPr>
        <p:spPr bwMode="auto">
          <a:xfrm>
            <a:off x="5884863" y="35512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31E7F8-E8D2-4A0E-9212-CDDAA7325BC3}" type="datetime'''''''''''''''G''''en''e''ra''t''''''''''''''''''o''''rs'''''">
              <a:rPr lang="en-US" altLang="en-US" sz="1200" smtClean="0">
                <a:cs typeface="+mn-cs"/>
              </a:rPr>
              <a:pPr lvl="0">
                <a:spcBef>
                  <a:spcPct val="0"/>
                </a:spcBef>
                <a:spcAft>
                  <a:spcPct val="0"/>
                </a:spcAft>
              </a:pPr>
              <a:t>Generators</a:t>
            </a:fld>
            <a:endParaRPr lang="en-US" sz="1200">
              <a:cs typeface="+mn-cs"/>
            </a:endParaRPr>
          </a:p>
        </p:txBody>
      </p:sp>
      <p:sp>
        <p:nvSpPr>
          <p:cNvPr id="145" name="Text Placeholder 4">
            <a:extLst>
              <a:ext uri="{FF2B5EF4-FFF2-40B4-BE49-F238E27FC236}">
                <a16:creationId xmlns:a16="http://schemas.microsoft.com/office/drawing/2014/main" id="{D86EB53C-2E30-7FBF-4B57-3905D4B204F5}"/>
              </a:ext>
            </a:extLst>
          </p:cNvPr>
          <p:cNvSpPr>
            <a:spLocks noGrp="1"/>
          </p:cNvSpPr>
          <p:nvPr>
            <p:custDataLst>
              <p:tags r:id="rId24"/>
            </p:custDataLst>
          </p:nvPr>
        </p:nvSpPr>
        <p:spPr bwMode="auto">
          <a:xfrm>
            <a:off x="5884863" y="379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FA7966-B105-4C4F-864B-6771D78FEEE2}" type="datetime'''''''O''''''''''''''t''''''''''''''''h''e''rs'''''''''''''''">
              <a:rPr lang="en-US" altLang="en-US" sz="1200" smtClean="0">
                <a:cs typeface="+mn-cs"/>
              </a:rPr>
              <a:pPr lvl="0">
                <a:spcBef>
                  <a:spcPct val="0"/>
                </a:spcBef>
                <a:spcAft>
                  <a:spcPct val="0"/>
                </a:spcAft>
              </a:pPr>
              <a:t>Others</a:t>
            </a:fld>
            <a:endParaRPr lang="en-US" sz="1200">
              <a:cs typeface="+mn-cs"/>
            </a:endParaRPr>
          </a:p>
        </p:txBody>
      </p:sp>
      <p:sp>
        <p:nvSpPr>
          <p:cNvPr id="146" name="Text Placeholder 4">
            <a:extLst>
              <a:ext uri="{FF2B5EF4-FFF2-40B4-BE49-F238E27FC236}">
                <a16:creationId xmlns:a16="http://schemas.microsoft.com/office/drawing/2014/main" id="{9DE157DD-0061-5448-2EE6-B1F8942E66CA}"/>
              </a:ext>
            </a:extLst>
          </p:cNvPr>
          <p:cNvSpPr>
            <a:spLocks noGrp="1"/>
          </p:cNvSpPr>
          <p:nvPr>
            <p:custDataLst>
              <p:tags r:id="rId25"/>
            </p:custDataLst>
          </p:nvPr>
        </p:nvSpPr>
        <p:spPr bwMode="auto">
          <a:xfrm>
            <a:off x="5884863" y="40322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5F1513C-A8DF-4CB7-842C-961A44ED03C6}" type="datetime'''''''T''''''''''''''''''''''''''''ot''a''''''''''''''l'''''">
              <a:rPr lang="en-US" altLang="en-US" sz="1200" smtClean="0">
                <a:cs typeface="+mn-cs"/>
              </a:rPr>
              <a:pPr lvl="0">
                <a:spcBef>
                  <a:spcPct val="0"/>
                </a:spcBef>
                <a:spcAft>
                  <a:spcPct val="0"/>
                </a:spcAft>
              </a:pPr>
              <a:t>Total</a:t>
            </a:fld>
            <a:endParaRPr lang="en-US" sz="1200">
              <a:cs typeface="+mn-cs"/>
            </a:endParaRPr>
          </a:p>
        </p:txBody>
      </p:sp>
      <p:sp>
        <p:nvSpPr>
          <p:cNvPr id="157" name="TextBox 156">
            <a:extLst>
              <a:ext uri="{FF2B5EF4-FFF2-40B4-BE49-F238E27FC236}">
                <a16:creationId xmlns:a16="http://schemas.microsoft.com/office/drawing/2014/main" id="{CFB7FEFB-1750-1751-C11C-063044B6418A}"/>
              </a:ext>
            </a:extLst>
          </p:cNvPr>
          <p:cNvSpPr txBox="1">
            <a:spLocks/>
          </p:cNvSpPr>
          <p:nvPr>
            <p:custDataLst>
              <p:tags r:id="rId26"/>
            </p:custDataLst>
          </p:nvPr>
        </p:nvSpPr>
        <p:spPr>
          <a:xfrm>
            <a:off x="10723464" y="1047750"/>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59" name="Oval 158">
            <a:extLst>
              <a:ext uri="{FF2B5EF4-FFF2-40B4-BE49-F238E27FC236}">
                <a16:creationId xmlns:a16="http://schemas.microsoft.com/office/drawing/2014/main" id="{EA691B92-7C69-2BE8-D62B-FE81C14CC66D}"/>
              </a:ext>
            </a:extLst>
          </p:cNvPr>
          <p:cNvSpPr>
            <a:spLocks/>
          </p:cNvSpPr>
          <p:nvPr>
            <p:custDataLst>
              <p:tags r:id="rId27"/>
            </p:custDataLst>
          </p:nvPr>
        </p:nvSpPr>
        <p:spPr>
          <a:xfrm>
            <a:off x="10152052" y="10017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61" name="Oval 160">
            <a:extLst>
              <a:ext uri="{FF2B5EF4-FFF2-40B4-BE49-F238E27FC236}">
                <a16:creationId xmlns:a16="http://schemas.microsoft.com/office/drawing/2014/main" id="{0F1F7DDD-9213-70F8-CA57-47DB4FB61414}"/>
              </a:ext>
            </a:extLst>
          </p:cNvPr>
          <p:cNvSpPr>
            <a:spLocks/>
          </p:cNvSpPr>
          <p:nvPr/>
        </p:nvSpPr>
        <p:spPr>
          <a:xfrm>
            <a:off x="11153775" y="1570515"/>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62" name="Oval 161">
            <a:extLst>
              <a:ext uri="{FF2B5EF4-FFF2-40B4-BE49-F238E27FC236}">
                <a16:creationId xmlns:a16="http://schemas.microsoft.com/office/drawing/2014/main" id="{BF5C29DF-45DF-96B1-FD50-C47741BF17F5}"/>
              </a:ext>
            </a:extLst>
          </p:cNvPr>
          <p:cNvSpPr>
            <a:spLocks/>
          </p:cNvSpPr>
          <p:nvPr/>
        </p:nvSpPr>
        <p:spPr>
          <a:xfrm>
            <a:off x="11153775" y="1821161"/>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63" name="Oval 162">
            <a:extLst>
              <a:ext uri="{FF2B5EF4-FFF2-40B4-BE49-F238E27FC236}">
                <a16:creationId xmlns:a16="http://schemas.microsoft.com/office/drawing/2014/main" id="{60AC3287-4AB2-9579-8C5F-1D58BF3FC362}"/>
              </a:ext>
            </a:extLst>
          </p:cNvPr>
          <p:cNvSpPr>
            <a:spLocks/>
          </p:cNvSpPr>
          <p:nvPr/>
        </p:nvSpPr>
        <p:spPr>
          <a:xfrm>
            <a:off x="11153775" y="2071807"/>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64" name="Oval 163">
            <a:extLst>
              <a:ext uri="{FF2B5EF4-FFF2-40B4-BE49-F238E27FC236}">
                <a16:creationId xmlns:a16="http://schemas.microsoft.com/office/drawing/2014/main" id="{D5BE9D71-BB13-C0AC-10EC-C7FFD8F9381E}"/>
              </a:ext>
            </a:extLst>
          </p:cNvPr>
          <p:cNvSpPr>
            <a:spLocks/>
          </p:cNvSpPr>
          <p:nvPr/>
        </p:nvSpPr>
        <p:spPr>
          <a:xfrm>
            <a:off x="11153775" y="2322453"/>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graphicFrame>
        <p:nvGraphicFramePr>
          <p:cNvPr id="49" name="Chart 48">
            <a:extLst>
              <a:ext uri="{FF2B5EF4-FFF2-40B4-BE49-F238E27FC236}">
                <a16:creationId xmlns:a16="http://schemas.microsoft.com/office/drawing/2014/main" id="{0C596050-B5FB-E114-46E2-CB52EF8FDF1B}"/>
              </a:ext>
            </a:extLst>
          </p:cNvPr>
          <p:cNvGraphicFramePr/>
          <p:nvPr>
            <p:custDataLst>
              <p:tags r:id="rId28"/>
            </p:custDataLst>
          </p:nvPr>
        </p:nvGraphicFramePr>
        <p:xfrm>
          <a:off x="6664325" y="4175125"/>
          <a:ext cx="4394200" cy="1741488"/>
        </p:xfrm>
        <a:graphic>
          <a:graphicData uri="http://schemas.openxmlformats.org/drawingml/2006/chart">
            <c:chart xmlns:c="http://schemas.openxmlformats.org/drawingml/2006/chart" xmlns:r="http://schemas.openxmlformats.org/officeDocument/2006/relationships" r:id="rId41"/>
          </a:graphicData>
        </a:graphic>
      </p:graphicFrame>
      <p:sp>
        <p:nvSpPr>
          <p:cNvPr id="194" name="Text Placeholder 4">
            <a:extLst>
              <a:ext uri="{FF2B5EF4-FFF2-40B4-BE49-F238E27FC236}">
                <a16:creationId xmlns:a16="http://schemas.microsoft.com/office/drawing/2014/main" id="{16137704-60F7-7F00-7CDB-730D01391C8B}"/>
              </a:ext>
            </a:extLst>
          </p:cNvPr>
          <p:cNvSpPr>
            <a:spLocks noGrp="1"/>
          </p:cNvSpPr>
          <p:nvPr>
            <p:custDataLst>
              <p:tags r:id="rId29"/>
            </p:custDataLst>
          </p:nvPr>
        </p:nvSpPr>
        <p:spPr bwMode="auto">
          <a:xfrm>
            <a:off x="5884863" y="44704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A8D8FD-C4CB-4595-8E53-B93B5ED0D8D3}" type="datetime'T''''''''''''''''''''''''S''''''''''P'''''''''''''''">
              <a:rPr lang="en-US" altLang="en-US" sz="1200" smtClean="0">
                <a:cs typeface="+mn-cs"/>
              </a:rPr>
              <a:pPr lvl="0">
                <a:spcBef>
                  <a:spcPct val="0"/>
                </a:spcBef>
                <a:spcAft>
                  <a:spcPct val="0"/>
                </a:spcAft>
              </a:pPr>
              <a:t>TSP</a:t>
            </a:fld>
            <a:endParaRPr lang="en-US" sz="1200">
              <a:cs typeface="+mn-cs"/>
            </a:endParaRPr>
          </a:p>
        </p:txBody>
      </p:sp>
      <p:sp>
        <p:nvSpPr>
          <p:cNvPr id="195" name="Text Placeholder 4">
            <a:extLst>
              <a:ext uri="{FF2B5EF4-FFF2-40B4-BE49-F238E27FC236}">
                <a16:creationId xmlns:a16="http://schemas.microsoft.com/office/drawing/2014/main" id="{8CCA3AF9-9A59-4FE7-CFDD-92AA696D3AE3}"/>
              </a:ext>
            </a:extLst>
          </p:cNvPr>
          <p:cNvSpPr>
            <a:spLocks noGrp="1"/>
          </p:cNvSpPr>
          <p:nvPr>
            <p:custDataLst>
              <p:tags r:id="rId30"/>
            </p:custDataLst>
          </p:nvPr>
        </p:nvSpPr>
        <p:spPr bwMode="auto">
          <a:xfrm>
            <a:off x="5884863" y="47117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56CC8B3-B7FE-446F-95BA-0696552CD77F}" type="datetime'''''IL''''''''''''''''''''''''''''''LE'''''''''''''''''''''">
              <a:rPr lang="en-US" altLang="en-US" sz="1200" smtClean="0">
                <a:cs typeface="+mn-cs"/>
              </a:rPr>
              <a:pPr lvl="0">
                <a:spcBef>
                  <a:spcPct val="0"/>
                </a:spcBef>
                <a:spcAft>
                  <a:spcPct val="0"/>
                </a:spcAft>
              </a:pPr>
              <a:t>ILLE</a:t>
            </a:fld>
            <a:endParaRPr lang="en-US" sz="1200">
              <a:cs typeface="+mn-cs"/>
            </a:endParaRPr>
          </a:p>
        </p:txBody>
      </p:sp>
      <p:sp>
        <p:nvSpPr>
          <p:cNvPr id="77" name="Text Placeholder 4">
            <a:extLst>
              <a:ext uri="{FF2B5EF4-FFF2-40B4-BE49-F238E27FC236}">
                <a16:creationId xmlns:a16="http://schemas.microsoft.com/office/drawing/2014/main" id="{1D691699-F2D6-776D-026D-07A91140A893}"/>
              </a:ext>
            </a:extLst>
          </p:cNvPr>
          <p:cNvSpPr>
            <a:spLocks noGrp="1"/>
          </p:cNvSpPr>
          <p:nvPr>
            <p:custDataLst>
              <p:tags r:id="rId31"/>
            </p:custDataLst>
          </p:nvPr>
        </p:nvSpPr>
        <p:spPr bwMode="auto">
          <a:xfrm>
            <a:off x="5884863" y="495458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B566FE1-FEF7-4D44-B6F8-2D97665EF1FE}" type="datetime'Ge''''n''''''e''r''at''''''''o''''''''''r''s'">
              <a:rPr lang="en-US" altLang="en-US" sz="1200" smtClean="0">
                <a:cs typeface="+mn-cs"/>
              </a:rPr>
              <a:pPr lvl="0">
                <a:spcBef>
                  <a:spcPct val="0"/>
                </a:spcBef>
                <a:spcAft>
                  <a:spcPct val="0"/>
                </a:spcAft>
              </a:pPr>
              <a:t>Generators</a:t>
            </a:fld>
            <a:endParaRPr lang="en-US" sz="1200">
              <a:cs typeface="+mn-cs"/>
            </a:endParaRPr>
          </a:p>
        </p:txBody>
      </p:sp>
      <p:sp>
        <p:nvSpPr>
          <p:cNvPr id="196" name="Text Placeholder 4">
            <a:extLst>
              <a:ext uri="{FF2B5EF4-FFF2-40B4-BE49-F238E27FC236}">
                <a16:creationId xmlns:a16="http://schemas.microsoft.com/office/drawing/2014/main" id="{2BCC6230-217E-4FB4-2466-F29AFD4F1F57}"/>
              </a:ext>
            </a:extLst>
          </p:cNvPr>
          <p:cNvSpPr>
            <a:spLocks noGrp="1"/>
          </p:cNvSpPr>
          <p:nvPr>
            <p:custDataLst>
              <p:tags r:id="rId32"/>
            </p:custDataLst>
          </p:nvPr>
        </p:nvSpPr>
        <p:spPr bwMode="auto">
          <a:xfrm>
            <a:off x="5884863" y="5195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B3B5DD5-C588-4FBA-83ED-D9A0D378E1F6}" type="datetime'''''''''''O''''''''''''''''''t''''''''''h''''''''''''''er''s'">
              <a:rPr lang="en-US" altLang="en-US" sz="1200" smtClean="0">
                <a:cs typeface="+mn-cs"/>
              </a:rPr>
              <a:pPr lvl="0">
                <a:spcBef>
                  <a:spcPct val="0"/>
                </a:spcBef>
                <a:spcAft>
                  <a:spcPct val="0"/>
                </a:spcAft>
              </a:pPr>
              <a:t>Others</a:t>
            </a:fld>
            <a:endParaRPr lang="en-US" sz="1200">
              <a:cs typeface="+mn-cs"/>
            </a:endParaRPr>
          </a:p>
        </p:txBody>
      </p:sp>
      <p:sp>
        <p:nvSpPr>
          <p:cNvPr id="243" name="Text Placeholder 4">
            <a:extLst>
              <a:ext uri="{FF2B5EF4-FFF2-40B4-BE49-F238E27FC236}">
                <a16:creationId xmlns:a16="http://schemas.microsoft.com/office/drawing/2014/main" id="{4C1F3293-4EFE-461D-940D-7EE66BAE31C5}"/>
              </a:ext>
            </a:extLst>
          </p:cNvPr>
          <p:cNvSpPr>
            <a:spLocks noGrp="1"/>
          </p:cNvSpPr>
          <p:nvPr>
            <p:custDataLst>
              <p:tags r:id="rId33"/>
            </p:custDataLst>
          </p:nvPr>
        </p:nvSpPr>
        <p:spPr bwMode="gray">
          <a:xfrm>
            <a:off x="9947275" y="5437188"/>
            <a:ext cx="263525"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E0F88B2-5D36-44C6-B577-2EA8A69C423D}" type="datetime'''''''''5''''''''''''''''''''''''''''%'''''''''''''''''''''">
              <a:rPr lang="en-US" altLang="en-US" sz="1200" smtClean="0">
                <a:effectLst/>
                <a:cs typeface="+mn-cs"/>
              </a:rPr>
              <a:pPr lvl="0" algn="ctr">
                <a:spcBef>
                  <a:spcPct val="0"/>
                </a:spcBef>
                <a:spcAft>
                  <a:spcPct val="0"/>
                </a:spcAft>
              </a:pPr>
              <a:t>5%</a:t>
            </a:fld>
            <a:endParaRPr lang="en-US" sz="1200">
              <a:cs typeface="+mn-cs"/>
            </a:endParaRPr>
          </a:p>
        </p:txBody>
      </p:sp>
      <p:sp>
        <p:nvSpPr>
          <p:cNvPr id="197" name="Text Placeholder 4">
            <a:extLst>
              <a:ext uri="{FF2B5EF4-FFF2-40B4-BE49-F238E27FC236}">
                <a16:creationId xmlns:a16="http://schemas.microsoft.com/office/drawing/2014/main" id="{41315287-9535-8373-0211-6A06D2DF6806}"/>
              </a:ext>
            </a:extLst>
          </p:cNvPr>
          <p:cNvSpPr>
            <a:spLocks noGrp="1"/>
          </p:cNvSpPr>
          <p:nvPr>
            <p:custDataLst>
              <p:tags r:id="rId34"/>
            </p:custDataLst>
          </p:nvPr>
        </p:nvSpPr>
        <p:spPr bwMode="auto">
          <a:xfrm>
            <a:off x="5884863" y="54371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15A3959-AC35-4989-8C08-C1F766C6AFEC}" type="datetime'T''''''''''''''''''''''''''''''o''''''''''''t''''''''''al'''''">
              <a:rPr lang="en-US" altLang="en-US" sz="1200" smtClean="0">
                <a:cs typeface="+mn-cs"/>
              </a:rPr>
              <a:pPr lvl="0">
                <a:spcBef>
                  <a:spcPct val="0"/>
                </a:spcBef>
                <a:spcAft>
                  <a:spcPct val="0"/>
                </a:spcAft>
              </a:pPr>
              <a:t>Total</a:t>
            </a:fld>
            <a:endParaRPr lang="en-US" sz="1200">
              <a:cs typeface="+mn-cs"/>
            </a:endParaRPr>
          </a:p>
        </p:txBody>
      </p:sp>
      <p:sp>
        <p:nvSpPr>
          <p:cNvPr id="41" name="Oval 40">
            <a:extLst>
              <a:ext uri="{FF2B5EF4-FFF2-40B4-BE49-F238E27FC236}">
                <a16:creationId xmlns:a16="http://schemas.microsoft.com/office/drawing/2014/main" id="{7D72E128-2BB1-4CD1-97D1-FCD36A7743C1}"/>
              </a:ext>
            </a:extLst>
          </p:cNvPr>
          <p:cNvSpPr>
            <a:spLocks/>
          </p:cNvSpPr>
          <p:nvPr/>
        </p:nvSpPr>
        <p:spPr>
          <a:xfrm>
            <a:off x="11153775" y="2573099"/>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9" name="Oval 68">
            <a:extLst>
              <a:ext uri="{FF2B5EF4-FFF2-40B4-BE49-F238E27FC236}">
                <a16:creationId xmlns:a16="http://schemas.microsoft.com/office/drawing/2014/main" id="{F095849F-EA09-B7A6-2C2F-2EA106593358}"/>
              </a:ext>
            </a:extLst>
          </p:cNvPr>
          <p:cNvSpPr>
            <a:spLocks/>
          </p:cNvSpPr>
          <p:nvPr/>
        </p:nvSpPr>
        <p:spPr>
          <a:xfrm>
            <a:off x="11153775" y="308610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70" name="Oval 69">
            <a:extLst>
              <a:ext uri="{FF2B5EF4-FFF2-40B4-BE49-F238E27FC236}">
                <a16:creationId xmlns:a16="http://schemas.microsoft.com/office/drawing/2014/main" id="{99A4266C-1565-5948-5584-648ECC84CEF1}"/>
              </a:ext>
            </a:extLst>
          </p:cNvPr>
          <p:cNvSpPr>
            <a:spLocks/>
          </p:cNvSpPr>
          <p:nvPr/>
        </p:nvSpPr>
        <p:spPr>
          <a:xfrm>
            <a:off x="11153775" y="332105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71" name="Oval 70">
            <a:extLst>
              <a:ext uri="{FF2B5EF4-FFF2-40B4-BE49-F238E27FC236}">
                <a16:creationId xmlns:a16="http://schemas.microsoft.com/office/drawing/2014/main" id="{0FF1EB4B-E0F9-4250-BEE0-EB461D1E1412}"/>
              </a:ext>
            </a:extLst>
          </p:cNvPr>
          <p:cNvSpPr>
            <a:spLocks/>
          </p:cNvSpPr>
          <p:nvPr/>
        </p:nvSpPr>
        <p:spPr>
          <a:xfrm>
            <a:off x="11153775" y="355441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72" name="Oval 71">
            <a:extLst>
              <a:ext uri="{FF2B5EF4-FFF2-40B4-BE49-F238E27FC236}">
                <a16:creationId xmlns:a16="http://schemas.microsoft.com/office/drawing/2014/main" id="{B82CE85C-3D31-11EC-43F8-7772F9234D4A}"/>
              </a:ext>
            </a:extLst>
          </p:cNvPr>
          <p:cNvSpPr>
            <a:spLocks/>
          </p:cNvSpPr>
          <p:nvPr/>
        </p:nvSpPr>
        <p:spPr>
          <a:xfrm>
            <a:off x="11153775" y="378936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73" name="Oval 72">
            <a:extLst>
              <a:ext uri="{FF2B5EF4-FFF2-40B4-BE49-F238E27FC236}">
                <a16:creationId xmlns:a16="http://schemas.microsoft.com/office/drawing/2014/main" id="{165033D2-2D8A-BA09-13FA-554260DFE517}"/>
              </a:ext>
            </a:extLst>
          </p:cNvPr>
          <p:cNvSpPr>
            <a:spLocks/>
          </p:cNvSpPr>
          <p:nvPr/>
        </p:nvSpPr>
        <p:spPr>
          <a:xfrm>
            <a:off x="11153775" y="4024314"/>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99" name="Oval 98">
            <a:extLst>
              <a:ext uri="{FF2B5EF4-FFF2-40B4-BE49-F238E27FC236}">
                <a16:creationId xmlns:a16="http://schemas.microsoft.com/office/drawing/2014/main" id="{F0CB4B22-38E0-A3C8-F1E5-5E3216EC2E93}"/>
              </a:ext>
            </a:extLst>
          </p:cNvPr>
          <p:cNvSpPr>
            <a:spLocks/>
          </p:cNvSpPr>
          <p:nvPr/>
        </p:nvSpPr>
        <p:spPr>
          <a:xfrm>
            <a:off x="11153775" y="4467311"/>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00" name="Oval 99">
            <a:extLst>
              <a:ext uri="{FF2B5EF4-FFF2-40B4-BE49-F238E27FC236}">
                <a16:creationId xmlns:a16="http://schemas.microsoft.com/office/drawing/2014/main" id="{9ED566F7-7FB9-3292-7DB3-C3F2D24FFEFB}"/>
              </a:ext>
            </a:extLst>
          </p:cNvPr>
          <p:cNvSpPr>
            <a:spLocks/>
          </p:cNvSpPr>
          <p:nvPr/>
        </p:nvSpPr>
        <p:spPr>
          <a:xfrm>
            <a:off x="11153775" y="4707023"/>
            <a:ext cx="457200" cy="18415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02" name="Oval 101">
            <a:extLst>
              <a:ext uri="{FF2B5EF4-FFF2-40B4-BE49-F238E27FC236}">
                <a16:creationId xmlns:a16="http://schemas.microsoft.com/office/drawing/2014/main" id="{A269B355-C4E2-E880-6CA9-C102386AB02E}"/>
              </a:ext>
            </a:extLst>
          </p:cNvPr>
          <p:cNvSpPr>
            <a:spLocks/>
          </p:cNvSpPr>
          <p:nvPr/>
        </p:nvSpPr>
        <p:spPr>
          <a:xfrm>
            <a:off x="11153775" y="494832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03" name="Oval 102">
            <a:extLst>
              <a:ext uri="{FF2B5EF4-FFF2-40B4-BE49-F238E27FC236}">
                <a16:creationId xmlns:a16="http://schemas.microsoft.com/office/drawing/2014/main" id="{A3BD684F-D0BD-65C9-DCE2-21A6653F8D1C}"/>
              </a:ext>
            </a:extLst>
          </p:cNvPr>
          <p:cNvSpPr>
            <a:spLocks/>
          </p:cNvSpPr>
          <p:nvPr/>
        </p:nvSpPr>
        <p:spPr>
          <a:xfrm>
            <a:off x="11153775" y="5188036"/>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104" name="Oval 103">
            <a:extLst>
              <a:ext uri="{FF2B5EF4-FFF2-40B4-BE49-F238E27FC236}">
                <a16:creationId xmlns:a16="http://schemas.microsoft.com/office/drawing/2014/main" id="{10C5FE14-F0C0-E925-2228-F70C8F75FC7F}"/>
              </a:ext>
            </a:extLst>
          </p:cNvPr>
          <p:cNvSpPr>
            <a:spLocks/>
          </p:cNvSpPr>
          <p:nvPr/>
        </p:nvSpPr>
        <p:spPr>
          <a:xfrm>
            <a:off x="11153775" y="5427748"/>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33" name="Rectangle 32">
            <a:extLst>
              <a:ext uri="{FF2B5EF4-FFF2-40B4-BE49-F238E27FC236}">
                <a16:creationId xmlns:a16="http://schemas.microsoft.com/office/drawing/2014/main" id="{B0DC3A77-46A8-7614-85DC-3E71124E2533}"/>
              </a:ext>
            </a:extLst>
          </p:cNvPr>
          <p:cNvSpPr/>
          <p:nvPr/>
        </p:nvSpPr>
        <p:spPr>
          <a:xfrm>
            <a:off x="492760" y="5948119"/>
            <a:ext cx="11178079" cy="42505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(73-76%) agree with ERCOT’s three proposed approaches to improve the Batch process</a:t>
            </a:r>
          </a:p>
        </p:txBody>
      </p:sp>
      <p:grpSp>
        <p:nvGrpSpPr>
          <p:cNvPr id="14" name="Group 13">
            <a:extLst>
              <a:ext uri="{FF2B5EF4-FFF2-40B4-BE49-F238E27FC236}">
                <a16:creationId xmlns:a16="http://schemas.microsoft.com/office/drawing/2014/main" id="{3D9F7CD3-FF69-E9A6-1854-96B3D6841714}"/>
              </a:ext>
            </a:extLst>
          </p:cNvPr>
          <p:cNvGrpSpPr/>
          <p:nvPr/>
        </p:nvGrpSpPr>
        <p:grpSpPr>
          <a:xfrm>
            <a:off x="8110848" y="116251"/>
            <a:ext cx="3509652" cy="829822"/>
            <a:chOff x="8110848" y="116251"/>
            <a:chExt cx="3509652" cy="829822"/>
          </a:xfrm>
        </p:grpSpPr>
        <p:sp>
          <p:nvSpPr>
            <p:cNvPr id="6" name="Rectangle 5">
              <a:extLst>
                <a:ext uri="{FF2B5EF4-FFF2-40B4-BE49-F238E27FC236}">
                  <a16:creationId xmlns:a16="http://schemas.microsoft.com/office/drawing/2014/main" id="{8B506C87-D46D-5213-3C0E-770D18BE5F0D}"/>
                </a:ext>
              </a:extLst>
            </p:cNvPr>
            <p:cNvSpPr/>
            <p:nvPr/>
          </p:nvSpPr>
          <p:spPr>
            <a:xfrm>
              <a:off x="8591707" y="116251"/>
              <a:ext cx="3028793"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considers stakeholder conceptual review substantially complete for these items. ERCOT will begin incorporating them into Revision Requests.</a:t>
              </a:r>
            </a:p>
          </p:txBody>
        </p:sp>
        <p:grpSp>
          <p:nvGrpSpPr>
            <p:cNvPr id="12" name="ExclamationMarkWhite 12">
              <a:extLst>
                <a:ext uri="{FF2B5EF4-FFF2-40B4-BE49-F238E27FC236}">
                  <a16:creationId xmlns:a16="http://schemas.microsoft.com/office/drawing/2014/main" id="{EED9BEDA-339D-3807-B781-00B9051F1093}"/>
                </a:ext>
              </a:extLst>
            </p:cNvPr>
            <p:cNvGrpSpPr>
              <a:grpSpLocks noChangeAspect="1"/>
            </p:cNvGrpSpPr>
            <p:nvPr>
              <p:custDataLst>
                <p:tags r:id="rId35"/>
              </p:custDataLst>
            </p:nvPr>
          </p:nvGrpSpPr>
          <p:grpSpPr>
            <a:xfrm>
              <a:off x="8110848" y="116251"/>
              <a:ext cx="396228" cy="396228"/>
              <a:chOff x="1016000" y="1016000"/>
              <a:chExt cx="396228" cy="396228"/>
            </a:xfrm>
          </p:grpSpPr>
          <p:sp>
            <p:nvSpPr>
              <p:cNvPr id="8" name="Oval 7">
                <a:extLst>
                  <a:ext uri="{FF2B5EF4-FFF2-40B4-BE49-F238E27FC236}">
                    <a16:creationId xmlns:a16="http://schemas.microsoft.com/office/drawing/2014/main" id="{B7935AA9-C3A2-09A1-7654-769D5DD15AB0}"/>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0" name="Graphic 9">
                <a:extLst>
                  <a:ext uri="{FF2B5EF4-FFF2-40B4-BE49-F238E27FC236}">
                    <a16:creationId xmlns:a16="http://schemas.microsoft.com/office/drawing/2014/main" id="{A87DA1EE-C040-6BCC-F836-AFE74E3A7CEC}"/>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1023614" y="1023614"/>
                <a:ext cx="381000" cy="381000"/>
              </a:xfrm>
              <a:prstGeom prst="rect">
                <a:avLst/>
              </a:prstGeom>
            </p:spPr>
          </p:pic>
        </p:grpSp>
      </p:grpSp>
    </p:spTree>
    <p:extLst>
      <p:ext uri="{BB962C8B-B14F-4D97-AF65-F5344CB8AC3E}">
        <p14:creationId xmlns:p14="http://schemas.microsoft.com/office/powerpoint/2010/main" val="4264427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494B-9812-ABD9-69BC-DC4A2E88B13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D7AE94F-1FDF-57D9-960F-925D27E3DD75}"/>
              </a:ext>
            </a:extLst>
          </p:cNvPr>
          <p:cNvGraphicFramePr>
            <a:graphicFrameLocks noChangeAspect="1"/>
          </p:cNvGraphicFramePr>
          <p:nvPr>
            <p:custDataLst>
              <p:tags r:id="rId1"/>
            </p:custDataLst>
            <p:extLst>
              <p:ext uri="{D42A27DB-BD31-4B8C-83A1-F6EECF244321}">
                <p14:modId xmlns:p14="http://schemas.microsoft.com/office/powerpoint/2010/main" val="2539017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ED7AE94F-1FDF-57D9-960F-925D27E3DD75}"/>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D1CF5A6-3E98-B297-6FBE-5C24F5E63454}"/>
              </a:ext>
            </a:extLst>
          </p:cNvPr>
          <p:cNvSpPr>
            <a:spLocks noGrp="1"/>
          </p:cNvSpPr>
          <p:nvPr>
            <p:ph type="title"/>
            <p:custDataLst>
              <p:tags r:id="rId2"/>
            </p:custDataLst>
          </p:nvPr>
        </p:nvSpPr>
        <p:spPr/>
        <p:txBody>
          <a:bodyPr vert="horz"/>
          <a:lstStyle/>
          <a:p>
            <a:r>
              <a:rPr lang="en-US"/>
              <a:t>Potential changes to large loads (1/2)</a:t>
            </a:r>
            <a:endParaRPr lang="en-US">
              <a:cs typeface="Arial"/>
            </a:endParaRPr>
          </a:p>
        </p:txBody>
      </p:sp>
      <p:sp>
        <p:nvSpPr>
          <p:cNvPr id="41" name="Rectangle 40">
            <a:extLst>
              <a:ext uri="{FF2B5EF4-FFF2-40B4-BE49-F238E27FC236}">
                <a16:creationId xmlns:a16="http://schemas.microsoft.com/office/drawing/2014/main" id="{27E0E5BB-652E-496E-B357-243F345E7510}"/>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For ILLE changes to batch projects: </a:t>
            </a:r>
            <a:r>
              <a:rPr lang="en-US" sz="1600">
                <a:solidFill>
                  <a:schemeClr val="bg1"/>
                </a:solidFill>
              </a:rPr>
              <a:t>ILLE must submit change request in the portal, with the following rules</a:t>
            </a:r>
            <a:endParaRPr lang="en-US" sz="1600">
              <a:solidFill>
                <a:schemeClr val="bg1"/>
              </a:solidFill>
              <a:cs typeface="Arial"/>
            </a:endParaRPr>
          </a:p>
        </p:txBody>
      </p:sp>
      <p:grpSp>
        <p:nvGrpSpPr>
          <p:cNvPr id="2" name="Group 1">
            <a:extLst>
              <a:ext uri="{FF2B5EF4-FFF2-40B4-BE49-F238E27FC236}">
                <a16:creationId xmlns:a16="http://schemas.microsoft.com/office/drawing/2014/main" id="{2F72D389-D7C2-64E4-C0E6-02392E13CF97}"/>
              </a:ext>
            </a:extLst>
          </p:cNvPr>
          <p:cNvGrpSpPr/>
          <p:nvPr/>
        </p:nvGrpSpPr>
        <p:grpSpPr>
          <a:xfrm>
            <a:off x="1257300" y="823290"/>
            <a:ext cx="817005" cy="201003"/>
            <a:chOff x="1245529" y="795925"/>
            <a:chExt cx="817005" cy="201003"/>
          </a:xfrm>
        </p:grpSpPr>
        <p:sp>
          <p:nvSpPr>
            <p:cNvPr id="3" name="TextBox 2">
              <a:extLst>
                <a:ext uri="{FF2B5EF4-FFF2-40B4-BE49-F238E27FC236}">
                  <a16:creationId xmlns:a16="http://schemas.microsoft.com/office/drawing/2014/main" id="{98FA4647-45B9-C1AB-A874-62FFC93CC00A}"/>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53788321-357D-2D9F-CD0A-1A6EDA909A5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3268203A-D929-FAE5-DF49-2DF72854C4F9}"/>
              </a:ext>
            </a:extLst>
          </p:cNvPr>
          <p:cNvSpPr txBox="1">
            <a:spLocks/>
          </p:cNvSpPr>
          <p:nvPr>
            <p:custDataLst>
              <p:tags r:id="rId3"/>
            </p:custDataLst>
          </p:nvPr>
        </p:nvSpPr>
        <p:spPr>
          <a:xfrm>
            <a:off x="3295650" y="1752203"/>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23" name="Straight Connector 22">
            <a:extLst>
              <a:ext uri="{FF2B5EF4-FFF2-40B4-BE49-F238E27FC236}">
                <a16:creationId xmlns:a16="http://schemas.microsoft.com/office/drawing/2014/main" id="{3EE6C84F-FC2D-EC4C-411C-67DC6D0BA078}"/>
              </a:ext>
            </a:extLst>
          </p:cNvPr>
          <p:cNvCxnSpPr>
            <a:cxnSpLocks/>
          </p:cNvCxnSpPr>
          <p:nvPr>
            <p:custDataLst>
              <p:tags r:id="rId4"/>
            </p:custDataLst>
          </p:nvPr>
        </p:nvCxnSpPr>
        <p:spPr>
          <a:xfrm>
            <a:off x="495300" y="2010148"/>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87398-83C5-C7D6-B318-195503C43C80}"/>
              </a:ext>
            </a:extLst>
          </p:cNvPr>
          <p:cNvCxnSpPr>
            <a:cxnSpLocks/>
          </p:cNvCxnSpPr>
          <p:nvPr>
            <p:custDataLst>
              <p:tags r:id="rId5"/>
            </p:custDataLst>
          </p:nvPr>
        </p:nvCxnSpPr>
        <p:spPr>
          <a:xfrm>
            <a:off x="495300" y="298580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F708BD0-2903-6D65-5439-3B80B9AE114B}"/>
              </a:ext>
            </a:extLst>
          </p:cNvPr>
          <p:cNvCxnSpPr>
            <a:cxnSpLocks/>
          </p:cNvCxnSpPr>
          <p:nvPr>
            <p:custDataLst>
              <p:tags r:id="rId6"/>
            </p:custDataLst>
          </p:nvPr>
        </p:nvCxnSpPr>
        <p:spPr>
          <a:xfrm>
            <a:off x="495300" y="5104600"/>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65F262E-B2D4-9A63-8A0F-68F9B4897D0B}"/>
              </a:ext>
            </a:extLst>
          </p:cNvPr>
          <p:cNvCxnSpPr>
            <a:cxnSpLocks/>
          </p:cNvCxnSpPr>
          <p:nvPr>
            <p:custDataLst>
              <p:tags r:id="rId7"/>
            </p:custDataLst>
          </p:nvPr>
        </p:nvCxnSpPr>
        <p:spPr>
          <a:xfrm>
            <a:off x="495300" y="554554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69B49E9-FE47-DF1E-4C44-10E082AB1FDE}"/>
              </a:ext>
            </a:extLst>
          </p:cNvPr>
          <p:cNvCxnSpPr>
            <a:cxnSpLocks/>
          </p:cNvCxnSpPr>
          <p:nvPr>
            <p:custDataLst>
              <p:tags r:id="rId8"/>
            </p:custDataLst>
          </p:nvPr>
        </p:nvCxnSpPr>
        <p:spPr>
          <a:xfrm>
            <a:off x="495300" y="4663653"/>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8F9EB2E-5612-F0E8-F19B-BCCF21360BAA}"/>
              </a:ext>
            </a:extLst>
          </p:cNvPr>
          <p:cNvCxnSpPr>
            <a:cxnSpLocks/>
          </p:cNvCxnSpPr>
          <p:nvPr>
            <p:custDataLst>
              <p:tags r:id="rId9"/>
            </p:custDataLst>
          </p:nvPr>
        </p:nvCxnSpPr>
        <p:spPr>
          <a:xfrm>
            <a:off x="495300" y="3822989"/>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2FAC8F1-FF04-7117-0D99-8E517ED10F23}"/>
              </a:ext>
            </a:extLst>
          </p:cNvPr>
          <p:cNvSpPr txBox="1">
            <a:spLocks/>
          </p:cNvSpPr>
          <p:nvPr>
            <p:custDataLst>
              <p:tags r:id="rId10"/>
            </p:custDataLst>
          </p:nvPr>
        </p:nvSpPr>
        <p:spPr>
          <a:xfrm>
            <a:off x="495299" y="1752203"/>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8" name="TextBox 7">
            <a:extLst>
              <a:ext uri="{FF2B5EF4-FFF2-40B4-BE49-F238E27FC236}">
                <a16:creationId xmlns:a16="http://schemas.microsoft.com/office/drawing/2014/main" id="{B215A2EC-6ED5-5DD3-28AC-7C3D451B0E64}"/>
              </a:ext>
            </a:extLst>
          </p:cNvPr>
          <p:cNvSpPr txBox="1">
            <a:spLocks/>
          </p:cNvSpPr>
          <p:nvPr>
            <p:custDataLst>
              <p:tags r:id="rId11"/>
            </p:custDataLst>
          </p:nvPr>
        </p:nvSpPr>
        <p:spPr>
          <a:xfrm>
            <a:off x="825500" y="2122894"/>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In-service date (forward or backward)</a:t>
            </a:r>
          </a:p>
        </p:txBody>
      </p:sp>
      <p:sp>
        <p:nvSpPr>
          <p:cNvPr id="12" name="Oval 11">
            <a:extLst>
              <a:ext uri="{FF2B5EF4-FFF2-40B4-BE49-F238E27FC236}">
                <a16:creationId xmlns:a16="http://schemas.microsoft.com/office/drawing/2014/main" id="{97C207C9-618F-E3A5-065A-94022A282859}"/>
              </a:ext>
            </a:extLst>
          </p:cNvPr>
          <p:cNvSpPr/>
          <p:nvPr/>
        </p:nvSpPr>
        <p:spPr>
          <a:xfrm>
            <a:off x="495299" y="2122894"/>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a:t>
            </a:r>
            <a:endParaRPr lang="en-US" sz="1400" err="1">
              <a:solidFill>
                <a:schemeClr val="bg1"/>
              </a:solidFill>
            </a:endParaRPr>
          </a:p>
        </p:txBody>
      </p:sp>
      <p:sp>
        <p:nvSpPr>
          <p:cNvPr id="9" name="TextBox 8">
            <a:extLst>
              <a:ext uri="{FF2B5EF4-FFF2-40B4-BE49-F238E27FC236}">
                <a16:creationId xmlns:a16="http://schemas.microsoft.com/office/drawing/2014/main" id="{B0FE2D3E-BDBB-1BC8-EA5E-C1C08AD86961}"/>
              </a:ext>
            </a:extLst>
          </p:cNvPr>
          <p:cNvSpPr txBox="1">
            <a:spLocks/>
          </p:cNvSpPr>
          <p:nvPr>
            <p:custDataLst>
              <p:tags r:id="rId12"/>
            </p:custDataLst>
          </p:nvPr>
        </p:nvSpPr>
        <p:spPr>
          <a:xfrm>
            <a:off x="825500" y="307736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Project MWs (increase or decrease)</a:t>
            </a:r>
          </a:p>
        </p:txBody>
      </p:sp>
      <p:sp>
        <p:nvSpPr>
          <p:cNvPr id="20" name="Oval 19">
            <a:extLst>
              <a:ext uri="{FF2B5EF4-FFF2-40B4-BE49-F238E27FC236}">
                <a16:creationId xmlns:a16="http://schemas.microsoft.com/office/drawing/2014/main" id="{B446664D-CDD2-73AD-56D7-47171EE8F78F}"/>
              </a:ext>
            </a:extLst>
          </p:cNvPr>
          <p:cNvSpPr/>
          <p:nvPr/>
        </p:nvSpPr>
        <p:spPr>
          <a:xfrm>
            <a:off x="495299" y="30773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2</a:t>
            </a:r>
          </a:p>
        </p:txBody>
      </p:sp>
      <p:sp>
        <p:nvSpPr>
          <p:cNvPr id="51" name="TextBox 50">
            <a:extLst>
              <a:ext uri="{FF2B5EF4-FFF2-40B4-BE49-F238E27FC236}">
                <a16:creationId xmlns:a16="http://schemas.microsoft.com/office/drawing/2014/main" id="{17430099-3777-ED67-19A3-5EFF0FD692C4}"/>
              </a:ext>
            </a:extLst>
          </p:cNvPr>
          <p:cNvSpPr txBox="1">
            <a:spLocks/>
          </p:cNvSpPr>
          <p:nvPr>
            <p:custDataLst>
              <p:tags r:id="rId13"/>
            </p:custDataLst>
          </p:nvPr>
        </p:nvSpPr>
        <p:spPr>
          <a:xfrm>
            <a:off x="825500" y="3914542"/>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LCP (ramp)</a:t>
            </a:r>
          </a:p>
        </p:txBody>
      </p:sp>
      <p:sp>
        <p:nvSpPr>
          <p:cNvPr id="22" name="Oval 21">
            <a:extLst>
              <a:ext uri="{FF2B5EF4-FFF2-40B4-BE49-F238E27FC236}">
                <a16:creationId xmlns:a16="http://schemas.microsoft.com/office/drawing/2014/main" id="{DD627543-4B47-74B2-93AA-D3EADA88D70D}"/>
              </a:ext>
            </a:extLst>
          </p:cNvPr>
          <p:cNvSpPr/>
          <p:nvPr/>
        </p:nvSpPr>
        <p:spPr>
          <a:xfrm>
            <a:off x="495299" y="3914542"/>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3</a:t>
            </a:r>
            <a:endParaRPr lang="en-US" sz="1400" err="1">
              <a:solidFill>
                <a:schemeClr val="bg1"/>
              </a:solidFill>
            </a:endParaRPr>
          </a:p>
        </p:txBody>
      </p:sp>
      <p:sp>
        <p:nvSpPr>
          <p:cNvPr id="21" name="TextBox 20">
            <a:extLst>
              <a:ext uri="{FF2B5EF4-FFF2-40B4-BE49-F238E27FC236}">
                <a16:creationId xmlns:a16="http://schemas.microsoft.com/office/drawing/2014/main" id="{DF276FBA-46EA-0607-060C-079660C2B968}"/>
              </a:ext>
            </a:extLst>
          </p:cNvPr>
          <p:cNvSpPr txBox="1">
            <a:spLocks/>
          </p:cNvSpPr>
          <p:nvPr>
            <p:custDataLst>
              <p:tags r:id="rId14"/>
            </p:custDataLst>
          </p:nvPr>
        </p:nvSpPr>
        <p:spPr>
          <a:xfrm>
            <a:off x="3295650" y="4761016"/>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13" name="TextBox 12">
            <a:extLst>
              <a:ext uri="{FF2B5EF4-FFF2-40B4-BE49-F238E27FC236}">
                <a16:creationId xmlns:a16="http://schemas.microsoft.com/office/drawing/2014/main" id="{69CEDB08-9813-8051-72D2-180BC8DA664D}"/>
              </a:ext>
            </a:extLst>
          </p:cNvPr>
          <p:cNvSpPr txBox="1">
            <a:spLocks/>
          </p:cNvSpPr>
          <p:nvPr>
            <p:custDataLst>
              <p:tags r:id="rId15"/>
            </p:custDataLst>
          </p:nvPr>
        </p:nvSpPr>
        <p:spPr>
          <a:xfrm>
            <a:off x="825500" y="4761016"/>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ownership</a:t>
            </a:r>
          </a:p>
        </p:txBody>
      </p:sp>
      <p:sp>
        <p:nvSpPr>
          <p:cNvPr id="27" name="Oval 26">
            <a:extLst>
              <a:ext uri="{FF2B5EF4-FFF2-40B4-BE49-F238E27FC236}">
                <a16:creationId xmlns:a16="http://schemas.microsoft.com/office/drawing/2014/main" id="{5D16FA52-38B3-77EF-AAFD-660B39CC4781}"/>
              </a:ext>
            </a:extLst>
          </p:cNvPr>
          <p:cNvSpPr/>
          <p:nvPr/>
        </p:nvSpPr>
        <p:spPr>
          <a:xfrm>
            <a:off x="495299" y="4755206"/>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4</a:t>
            </a:r>
          </a:p>
        </p:txBody>
      </p:sp>
      <p:sp>
        <p:nvSpPr>
          <p:cNvPr id="19" name="TextBox 18">
            <a:extLst>
              <a:ext uri="{FF2B5EF4-FFF2-40B4-BE49-F238E27FC236}">
                <a16:creationId xmlns:a16="http://schemas.microsoft.com/office/drawing/2014/main" id="{461EE9CA-D583-5161-1815-90E23EB402CF}"/>
              </a:ext>
            </a:extLst>
          </p:cNvPr>
          <p:cNvSpPr txBox="1">
            <a:spLocks/>
          </p:cNvSpPr>
          <p:nvPr>
            <p:custDataLst>
              <p:tags r:id="rId16"/>
            </p:custDataLst>
          </p:nvPr>
        </p:nvSpPr>
        <p:spPr>
          <a:xfrm>
            <a:off x="3295650" y="520196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unless ERCOT determines the new POI is electrically equivalent</a:t>
            </a:r>
          </a:p>
        </p:txBody>
      </p:sp>
      <p:sp>
        <p:nvSpPr>
          <p:cNvPr id="11" name="TextBox 10">
            <a:extLst>
              <a:ext uri="{FF2B5EF4-FFF2-40B4-BE49-F238E27FC236}">
                <a16:creationId xmlns:a16="http://schemas.microsoft.com/office/drawing/2014/main" id="{DCA922C2-7633-4CDF-39EE-849B385C916E}"/>
              </a:ext>
            </a:extLst>
          </p:cNvPr>
          <p:cNvSpPr txBox="1">
            <a:spLocks/>
          </p:cNvSpPr>
          <p:nvPr>
            <p:custDataLst>
              <p:tags r:id="rId17"/>
            </p:custDataLst>
          </p:nvPr>
        </p:nvSpPr>
        <p:spPr>
          <a:xfrm>
            <a:off x="825500" y="520196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POI</a:t>
            </a:r>
          </a:p>
        </p:txBody>
      </p:sp>
      <p:sp>
        <p:nvSpPr>
          <p:cNvPr id="29" name="Oval 28">
            <a:extLst>
              <a:ext uri="{FF2B5EF4-FFF2-40B4-BE49-F238E27FC236}">
                <a16:creationId xmlns:a16="http://schemas.microsoft.com/office/drawing/2014/main" id="{6E8ACE73-5143-6979-8A9E-176D78F54529}"/>
              </a:ext>
            </a:extLst>
          </p:cNvPr>
          <p:cNvSpPr/>
          <p:nvPr/>
        </p:nvSpPr>
        <p:spPr>
          <a:xfrm>
            <a:off x="495299" y="519615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5</a:t>
            </a:r>
            <a:endParaRPr lang="en-US" sz="1400" err="1">
              <a:solidFill>
                <a:schemeClr val="bg1"/>
              </a:solidFill>
            </a:endParaRPr>
          </a:p>
        </p:txBody>
      </p:sp>
      <p:sp>
        <p:nvSpPr>
          <p:cNvPr id="18" name="TextBox 17">
            <a:extLst>
              <a:ext uri="{FF2B5EF4-FFF2-40B4-BE49-F238E27FC236}">
                <a16:creationId xmlns:a16="http://schemas.microsoft.com/office/drawing/2014/main" id="{8D3CD4D1-BDB0-4F4D-9323-D86D9DDEFDE7}"/>
              </a:ext>
            </a:extLst>
          </p:cNvPr>
          <p:cNvSpPr txBox="1">
            <a:spLocks/>
          </p:cNvSpPr>
          <p:nvPr>
            <p:custDataLst>
              <p:tags r:id="rId18"/>
            </p:custDataLst>
          </p:nvPr>
        </p:nvSpPr>
        <p:spPr>
          <a:xfrm>
            <a:off x="3295650" y="564291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"Change load characteristics (dynamics)" </a:t>
            </a:r>
          </a:p>
        </p:txBody>
      </p:sp>
      <p:sp>
        <p:nvSpPr>
          <p:cNvPr id="10" name="TextBox 9">
            <a:extLst>
              <a:ext uri="{FF2B5EF4-FFF2-40B4-BE49-F238E27FC236}">
                <a16:creationId xmlns:a16="http://schemas.microsoft.com/office/drawing/2014/main" id="{C82440F7-4063-0B26-3B05-1ECAA2B4AEC1}"/>
              </a:ext>
            </a:extLst>
          </p:cNvPr>
          <p:cNvSpPr txBox="1">
            <a:spLocks/>
          </p:cNvSpPr>
          <p:nvPr>
            <p:custDataLst>
              <p:tags r:id="rId19"/>
            </p:custDataLst>
          </p:nvPr>
        </p:nvSpPr>
        <p:spPr>
          <a:xfrm>
            <a:off x="825500" y="564291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type of load</a:t>
            </a:r>
          </a:p>
        </p:txBody>
      </p:sp>
      <p:sp>
        <p:nvSpPr>
          <p:cNvPr id="30" name="Oval 29">
            <a:extLst>
              <a:ext uri="{FF2B5EF4-FFF2-40B4-BE49-F238E27FC236}">
                <a16:creationId xmlns:a16="http://schemas.microsoft.com/office/drawing/2014/main" id="{C9F9B852-8C2C-11F9-B140-CDD5D0E5DC66}"/>
              </a:ext>
            </a:extLst>
          </p:cNvPr>
          <p:cNvSpPr/>
          <p:nvPr/>
        </p:nvSpPr>
        <p:spPr>
          <a:xfrm>
            <a:off x="495299" y="563710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6</a:t>
            </a:r>
          </a:p>
        </p:txBody>
      </p:sp>
      <p:sp>
        <p:nvSpPr>
          <p:cNvPr id="52" name="4. Footnote">
            <a:extLst>
              <a:ext uri="{FF2B5EF4-FFF2-40B4-BE49-F238E27FC236}">
                <a16:creationId xmlns:a16="http://schemas.microsoft.com/office/drawing/2014/main" id="{4EBD7E70-3C08-EAA8-3B5D-2394286516BA}"/>
              </a:ext>
            </a:extLst>
          </p:cNvPr>
          <p:cNvSpPr txBox="1"/>
          <p:nvPr>
            <p:custDataLst>
              <p:tags r:id="rId20"/>
            </p:custDataLst>
          </p:nvPr>
        </p:nvSpPr>
        <p:spPr>
          <a:xfrm>
            <a:off x="506347" y="6278401"/>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24</a:t>
            </a:r>
            <a:endParaRPr lang="en-US"/>
          </a:p>
        </p:txBody>
      </p:sp>
      <p:grpSp>
        <p:nvGrpSpPr>
          <p:cNvPr id="39" name="ExclamationMarkWhite 12">
            <a:extLst>
              <a:ext uri="{FF2B5EF4-FFF2-40B4-BE49-F238E27FC236}">
                <a16:creationId xmlns:a16="http://schemas.microsoft.com/office/drawing/2014/main" id="{6D800710-3949-9C52-0FAE-ADF0C3F2C572}"/>
              </a:ext>
            </a:extLst>
          </p:cNvPr>
          <p:cNvGrpSpPr>
            <a:grpSpLocks noChangeAspect="1"/>
          </p:cNvGrpSpPr>
          <p:nvPr>
            <p:custDataLst>
              <p:tags r:id="rId21"/>
            </p:custDataLst>
          </p:nvPr>
        </p:nvGrpSpPr>
        <p:grpSpPr>
          <a:xfrm>
            <a:off x="8110848" y="116251"/>
            <a:ext cx="396228" cy="396228"/>
            <a:chOff x="1016000" y="1016000"/>
            <a:chExt cx="396228" cy="396228"/>
          </a:xfrm>
        </p:grpSpPr>
        <p:sp>
          <p:nvSpPr>
            <p:cNvPr id="40" name="Oval 39">
              <a:extLst>
                <a:ext uri="{FF2B5EF4-FFF2-40B4-BE49-F238E27FC236}">
                  <a16:creationId xmlns:a16="http://schemas.microsoft.com/office/drawing/2014/main" id="{57C4A85B-4591-507E-F030-D413DE112156}"/>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2" name="Graphic 41">
              <a:extLst>
                <a:ext uri="{FF2B5EF4-FFF2-40B4-BE49-F238E27FC236}">
                  <a16:creationId xmlns:a16="http://schemas.microsoft.com/office/drawing/2014/main" id="{0E8DDB11-06A4-A79F-39BD-31DBD300D348}"/>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1023614" y="1023614"/>
              <a:ext cx="381000" cy="381000"/>
            </a:xfrm>
            <a:prstGeom prst="rect">
              <a:avLst/>
            </a:prstGeom>
          </p:spPr>
        </p:pic>
      </p:grpSp>
      <p:sp>
        <p:nvSpPr>
          <p:cNvPr id="14" name="TextBox 15">
            <a:extLst>
              <a:ext uri="{FF2B5EF4-FFF2-40B4-BE49-F238E27FC236}">
                <a16:creationId xmlns:a16="http://schemas.microsoft.com/office/drawing/2014/main" id="{24EA9889-41D6-E40F-E835-3AC909534814}"/>
              </a:ext>
            </a:extLst>
          </p:cNvPr>
          <p:cNvSpPr txBox="1">
            <a:spLocks/>
          </p:cNvSpPr>
          <p:nvPr/>
        </p:nvSpPr>
        <p:spPr>
          <a:xfrm>
            <a:off x="3295650" y="2122894"/>
            <a:ext cx="8362950" cy="469359"/>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earlier date, subject to restudy, while maintaining keep base load status for prior commitments.</a:t>
            </a:r>
            <a:endParaRPr lang="en-US" sz="1400">
              <a:cs typeface="Arial"/>
            </a:endParaRPr>
          </a:p>
          <a:p>
            <a:pPr lvl="1"/>
            <a:r>
              <a:rPr lang="en-US" sz="1400"/>
              <a:t>If later date, no restudy and will be reflected in next Batch / CTP study</a:t>
            </a:r>
            <a:endParaRPr lang="en-US" sz="1400">
              <a:cs typeface="Arial"/>
            </a:endParaRPr>
          </a:p>
        </p:txBody>
      </p:sp>
      <p:sp>
        <p:nvSpPr>
          <p:cNvPr id="31" name="TextBox 16">
            <a:extLst>
              <a:ext uri="{FF2B5EF4-FFF2-40B4-BE49-F238E27FC236}">
                <a16:creationId xmlns:a16="http://schemas.microsoft.com/office/drawing/2014/main" id="{0CB4528D-779B-EE96-EF6D-3EAE4B177FD7}"/>
              </a:ext>
            </a:extLst>
          </p:cNvPr>
          <p:cNvSpPr txBox="1">
            <a:spLocks/>
          </p:cNvSpPr>
          <p:nvPr/>
        </p:nvSpPr>
        <p:spPr>
          <a:xfrm>
            <a:off x="3295650" y="3077360"/>
            <a:ext cx="8362950" cy="469359"/>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increase in size, subject to restudy, while maintaining base load status for prior commitments</a:t>
            </a:r>
            <a:endParaRPr lang="en-US" sz="1400">
              <a:cs typeface="Arial"/>
            </a:endParaRPr>
          </a:p>
          <a:p>
            <a:pPr lvl="1"/>
            <a:r>
              <a:rPr lang="en-US" sz="1400"/>
              <a:t>If decrease, no restudy</a:t>
            </a:r>
            <a:endParaRPr lang="en-US" sz="1400">
              <a:cs typeface="Arial"/>
            </a:endParaRPr>
          </a:p>
        </p:txBody>
      </p:sp>
      <p:sp>
        <p:nvSpPr>
          <p:cNvPr id="32" name="TextBox 58">
            <a:extLst>
              <a:ext uri="{FF2B5EF4-FFF2-40B4-BE49-F238E27FC236}">
                <a16:creationId xmlns:a16="http://schemas.microsoft.com/office/drawing/2014/main" id="{80A8873A-4231-BE89-B3BA-C8CF4D55CA4B}"/>
              </a:ext>
            </a:extLst>
          </p:cNvPr>
          <p:cNvSpPr txBox="1">
            <a:spLocks/>
          </p:cNvSpPr>
          <p:nvPr/>
        </p:nvSpPr>
        <p:spPr>
          <a:xfrm>
            <a:off x="3295650" y="3914542"/>
            <a:ext cx="8362950" cy="684803"/>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increase and/or earlier LCP ramp amount, subject to restudy, while maintaining base load status for prior commitments</a:t>
            </a:r>
            <a:endParaRPr lang="en-US" sz="1400">
              <a:cs typeface="Arial"/>
            </a:endParaRPr>
          </a:p>
          <a:p>
            <a:pPr lvl="1"/>
            <a:r>
              <a:rPr lang="en-US" sz="1400"/>
              <a:t>If decrease and/or later LCP ramp amount, no restudy but will be reflected in next Batch / CTP study</a:t>
            </a:r>
            <a:endParaRPr lang="en-US" sz="1400">
              <a:cs typeface="Arial"/>
            </a:endParaRPr>
          </a:p>
        </p:txBody>
      </p:sp>
      <p:sp>
        <p:nvSpPr>
          <p:cNvPr id="34" name="Rectangle 33">
            <a:extLst>
              <a:ext uri="{FF2B5EF4-FFF2-40B4-BE49-F238E27FC236}">
                <a16:creationId xmlns:a16="http://schemas.microsoft.com/office/drawing/2014/main" id="{91D1A077-E0D1-8385-B03F-FB744011C3F9}"/>
              </a:ext>
            </a:extLst>
          </p:cNvPr>
          <p:cNvSpPr/>
          <p:nvPr/>
        </p:nvSpPr>
        <p:spPr>
          <a:xfrm>
            <a:off x="8591707" y="116251"/>
            <a:ext cx="3028793"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377525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6831-FFDF-56F9-68BC-0D38A4000E2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FE38349-A222-B659-8E38-6F76AC1424F7}"/>
              </a:ext>
            </a:extLst>
          </p:cNvPr>
          <p:cNvGraphicFramePr>
            <a:graphicFrameLocks noChangeAspect="1"/>
          </p:cNvGraphicFramePr>
          <p:nvPr>
            <p:custDataLst>
              <p:tags r:id="rId1"/>
            </p:custDataLst>
            <p:extLst>
              <p:ext uri="{D42A27DB-BD31-4B8C-83A1-F6EECF244321}">
                <p14:modId xmlns:p14="http://schemas.microsoft.com/office/powerpoint/2010/main" val="42578881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360" imgH="360" progId="TCLayout.ActiveDocument.1">
                  <p:embed/>
                </p:oleObj>
              </mc:Choice>
              <mc:Fallback>
                <p:oleObj name="think-cell Slide" r:id="rId29" imgW="360" imgH="360" progId="TCLayout.ActiveDocument.1">
                  <p:embed/>
                  <p:pic>
                    <p:nvPicPr>
                      <p:cNvPr id="5" name="Object 6" hidden="1">
                        <a:extLst>
                          <a:ext uri="{FF2B5EF4-FFF2-40B4-BE49-F238E27FC236}">
                            <a16:creationId xmlns:a16="http://schemas.microsoft.com/office/drawing/2014/main" id="{BFE38349-A222-B659-8E38-6F76AC1424F7}"/>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79B1028-4621-04D2-4ED6-AF78BB5ADD38}"/>
              </a:ext>
            </a:extLst>
          </p:cNvPr>
          <p:cNvSpPr>
            <a:spLocks noGrp="1"/>
          </p:cNvSpPr>
          <p:nvPr>
            <p:ph type="title"/>
            <p:custDataLst>
              <p:tags r:id="rId2"/>
            </p:custDataLst>
          </p:nvPr>
        </p:nvSpPr>
        <p:spPr/>
        <p:txBody>
          <a:bodyPr vert="horz"/>
          <a:lstStyle/>
          <a:p>
            <a:r>
              <a:rPr lang="en-US"/>
              <a:t>Potential changes to large loads (2/2)</a:t>
            </a:r>
            <a:endParaRPr lang="en-US" b="0">
              <a:solidFill>
                <a:srgbClr val="000000"/>
              </a:solidFill>
            </a:endParaRPr>
          </a:p>
          <a:p>
            <a:endParaRPr lang="en-US" sz="2800">
              <a:cs typeface="Arial"/>
            </a:endParaRPr>
          </a:p>
        </p:txBody>
      </p:sp>
      <p:sp>
        <p:nvSpPr>
          <p:cNvPr id="90" name="4. Footnote">
            <a:extLst>
              <a:ext uri="{FF2B5EF4-FFF2-40B4-BE49-F238E27FC236}">
                <a16:creationId xmlns:a16="http://schemas.microsoft.com/office/drawing/2014/main" id="{60CA8C89-B7B3-3528-88B7-C397AABCAD9E}"/>
              </a:ext>
            </a:extLst>
          </p:cNvPr>
          <p:cNvSpPr txBox="1"/>
          <p:nvPr>
            <p:custDataLst>
              <p:tags r:id="rId3"/>
            </p:custDataLst>
          </p:nvPr>
        </p:nvSpPr>
        <p:spPr>
          <a:xfrm>
            <a:off x="506347" y="6218597"/>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18</a:t>
            </a:r>
            <a:endParaRPr lang="en-US"/>
          </a:p>
          <a:p>
            <a:pPr lvl="0"/>
            <a:r>
              <a:rPr lang="en-US">
                <a:cs typeface="Arial"/>
              </a:rPr>
              <a:t>2.	Including reactive consumption</a:t>
            </a:r>
          </a:p>
        </p:txBody>
      </p:sp>
      <p:sp>
        <p:nvSpPr>
          <p:cNvPr id="95" name="Rectangle 94">
            <a:extLst>
              <a:ext uri="{FF2B5EF4-FFF2-40B4-BE49-F238E27FC236}">
                <a16:creationId xmlns:a16="http://schemas.microsoft.com/office/drawing/2014/main" id="{C5640BDA-9CE0-52E3-500E-7B41BF3CE36E}"/>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a:solidFill>
                  <a:schemeClr val="bg1"/>
                </a:solidFill>
              </a:rPr>
              <a:t>For ILLE changes to batch projects: </a:t>
            </a:r>
            <a:r>
              <a:rPr lang="en-US" sz="1600">
                <a:solidFill>
                  <a:schemeClr val="bg1"/>
                </a:solidFill>
              </a:rPr>
              <a:t>ILLE must submit change request in the portal, with the following rules</a:t>
            </a:r>
          </a:p>
        </p:txBody>
      </p:sp>
      <p:grpSp>
        <p:nvGrpSpPr>
          <p:cNvPr id="2" name="Group 1">
            <a:extLst>
              <a:ext uri="{FF2B5EF4-FFF2-40B4-BE49-F238E27FC236}">
                <a16:creationId xmlns:a16="http://schemas.microsoft.com/office/drawing/2014/main" id="{CE59DD20-6C91-5EF5-B208-9C909B1B0E0C}"/>
              </a:ext>
            </a:extLst>
          </p:cNvPr>
          <p:cNvGrpSpPr/>
          <p:nvPr/>
        </p:nvGrpSpPr>
        <p:grpSpPr>
          <a:xfrm>
            <a:off x="1257300" y="841736"/>
            <a:ext cx="817005" cy="201003"/>
            <a:chOff x="1245529" y="795925"/>
            <a:chExt cx="817005" cy="201003"/>
          </a:xfrm>
        </p:grpSpPr>
        <p:sp>
          <p:nvSpPr>
            <p:cNvPr id="3" name="TextBox 2">
              <a:extLst>
                <a:ext uri="{FF2B5EF4-FFF2-40B4-BE49-F238E27FC236}">
                  <a16:creationId xmlns:a16="http://schemas.microsoft.com/office/drawing/2014/main" id="{379DBA9A-C8E8-0778-5C34-FD7BA557686D}"/>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7B8AE462-6E5A-D518-E417-7EE74B0355E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1BFBE95B-F8D3-E517-0611-07F268287634}"/>
              </a:ext>
            </a:extLst>
          </p:cNvPr>
          <p:cNvSpPr txBox="1">
            <a:spLocks/>
          </p:cNvSpPr>
          <p:nvPr>
            <p:custDataLst>
              <p:tags r:id="rId4"/>
            </p:custDataLst>
          </p:nvPr>
        </p:nvSpPr>
        <p:spPr>
          <a:xfrm>
            <a:off x="3295650" y="1991356"/>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13" name="Straight Connector 12">
            <a:extLst>
              <a:ext uri="{FF2B5EF4-FFF2-40B4-BE49-F238E27FC236}">
                <a16:creationId xmlns:a16="http://schemas.microsoft.com/office/drawing/2014/main" id="{136624ED-A82C-61CE-7C96-620D1726385A}"/>
              </a:ext>
            </a:extLst>
          </p:cNvPr>
          <p:cNvCxnSpPr>
            <a:cxnSpLocks/>
          </p:cNvCxnSpPr>
          <p:nvPr>
            <p:custDataLst>
              <p:tags r:id="rId5"/>
            </p:custDataLst>
          </p:nvPr>
        </p:nvCxnSpPr>
        <p:spPr>
          <a:xfrm>
            <a:off x="495300" y="2249301"/>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9687AA-A452-F48A-6E2D-599D9FDEEF87}"/>
              </a:ext>
            </a:extLst>
          </p:cNvPr>
          <p:cNvCxnSpPr>
            <a:cxnSpLocks/>
          </p:cNvCxnSpPr>
          <p:nvPr>
            <p:custDataLst>
              <p:tags r:id="rId6"/>
            </p:custDataLst>
          </p:nvPr>
        </p:nvCxnSpPr>
        <p:spPr>
          <a:xfrm>
            <a:off x="495300" y="282605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09F269-48E8-F9AC-A5E9-F97DD41CB26B}"/>
              </a:ext>
            </a:extLst>
          </p:cNvPr>
          <p:cNvCxnSpPr>
            <a:cxnSpLocks/>
          </p:cNvCxnSpPr>
          <p:nvPr>
            <p:custDataLst>
              <p:tags r:id="rId7"/>
            </p:custDataLst>
          </p:nvPr>
        </p:nvCxnSpPr>
        <p:spPr>
          <a:xfrm>
            <a:off x="495300" y="426001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841F8E-B15A-C134-FAA6-95AE5970FA24}"/>
              </a:ext>
            </a:extLst>
          </p:cNvPr>
          <p:cNvCxnSpPr>
            <a:cxnSpLocks/>
          </p:cNvCxnSpPr>
          <p:nvPr>
            <p:custDataLst>
              <p:tags r:id="rId8"/>
            </p:custDataLst>
          </p:nvPr>
        </p:nvCxnSpPr>
        <p:spPr>
          <a:xfrm>
            <a:off x="495300" y="489827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B9EFFF-A832-B7D2-046F-A17A3EEF5BFC}"/>
              </a:ext>
            </a:extLst>
          </p:cNvPr>
          <p:cNvCxnSpPr>
            <a:cxnSpLocks/>
          </p:cNvCxnSpPr>
          <p:nvPr>
            <p:custDataLst>
              <p:tags r:id="rId9"/>
            </p:custDataLst>
          </p:nvPr>
        </p:nvCxnSpPr>
        <p:spPr>
          <a:xfrm>
            <a:off x="495300" y="3621754"/>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5BDAB2-11CB-7352-C968-5B86A89D42D7}"/>
              </a:ext>
            </a:extLst>
          </p:cNvPr>
          <p:cNvCxnSpPr>
            <a:cxnSpLocks/>
          </p:cNvCxnSpPr>
          <p:nvPr>
            <p:custDataLst>
              <p:tags r:id="rId10"/>
            </p:custDataLst>
          </p:nvPr>
        </p:nvCxnSpPr>
        <p:spPr>
          <a:xfrm>
            <a:off x="495300" y="322390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4A11C4B-0772-D51D-F8ED-31F60E88047D}"/>
              </a:ext>
            </a:extLst>
          </p:cNvPr>
          <p:cNvSpPr txBox="1">
            <a:spLocks/>
          </p:cNvSpPr>
          <p:nvPr>
            <p:custDataLst>
              <p:tags r:id="rId11"/>
            </p:custDataLst>
          </p:nvPr>
        </p:nvSpPr>
        <p:spPr>
          <a:xfrm>
            <a:off x="495299" y="1991356"/>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22" name="TextBox 21">
            <a:extLst>
              <a:ext uri="{FF2B5EF4-FFF2-40B4-BE49-F238E27FC236}">
                <a16:creationId xmlns:a16="http://schemas.microsoft.com/office/drawing/2014/main" id="{6E29F6A5-972B-90C3-AF30-77F5B01895C6}"/>
              </a:ext>
            </a:extLst>
          </p:cNvPr>
          <p:cNvSpPr txBox="1">
            <a:spLocks/>
          </p:cNvSpPr>
          <p:nvPr>
            <p:custDataLst>
              <p:tags r:id="rId12"/>
            </p:custDataLst>
          </p:nvPr>
        </p:nvSpPr>
        <p:spPr>
          <a:xfrm>
            <a:off x="3295650" y="2362047"/>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next slide</a:t>
            </a:r>
            <a:endParaRPr lang="en-US" sz="1400">
              <a:cs typeface="Arial"/>
            </a:endParaRPr>
          </a:p>
        </p:txBody>
      </p:sp>
      <p:sp>
        <p:nvSpPr>
          <p:cNvPr id="23" name="TextBox 22">
            <a:extLst>
              <a:ext uri="{FF2B5EF4-FFF2-40B4-BE49-F238E27FC236}">
                <a16:creationId xmlns:a16="http://schemas.microsoft.com/office/drawing/2014/main" id="{A52A4B2E-1B8D-1CFA-F1A2-B133F71E60C2}"/>
              </a:ext>
            </a:extLst>
          </p:cNvPr>
          <p:cNvSpPr txBox="1">
            <a:spLocks/>
          </p:cNvSpPr>
          <p:nvPr>
            <p:custDataLst>
              <p:tags r:id="rId13"/>
            </p:custDataLst>
          </p:nvPr>
        </p:nvSpPr>
        <p:spPr>
          <a:xfrm>
            <a:off x="825500" y="2362047"/>
            <a:ext cx="233269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load characteristics (dynamics)</a:t>
            </a:r>
            <a:r>
              <a:rPr lang="en-US" sz="1400" b="1" baseline="30000">
                <a:cs typeface="Arial"/>
              </a:rPr>
              <a:t>2</a:t>
            </a:r>
            <a:endParaRPr lang="en-US" sz="1400" b="1">
              <a:cs typeface="Arial"/>
            </a:endParaRPr>
          </a:p>
        </p:txBody>
      </p:sp>
      <p:sp>
        <p:nvSpPr>
          <p:cNvPr id="24" name="Oval 23">
            <a:extLst>
              <a:ext uri="{FF2B5EF4-FFF2-40B4-BE49-F238E27FC236}">
                <a16:creationId xmlns:a16="http://schemas.microsoft.com/office/drawing/2014/main" id="{58C4BCD2-7879-27D3-75C5-6C6DE4DEB485}"/>
              </a:ext>
            </a:extLst>
          </p:cNvPr>
          <p:cNvSpPr/>
          <p:nvPr/>
        </p:nvSpPr>
        <p:spPr>
          <a:xfrm>
            <a:off x="495299" y="2362047"/>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7</a:t>
            </a:r>
          </a:p>
        </p:txBody>
      </p:sp>
      <p:sp>
        <p:nvSpPr>
          <p:cNvPr id="27" name="TextBox 26">
            <a:extLst>
              <a:ext uri="{FF2B5EF4-FFF2-40B4-BE49-F238E27FC236}">
                <a16:creationId xmlns:a16="http://schemas.microsoft.com/office/drawing/2014/main" id="{146BE3D9-37A2-FDEE-1CC9-79BA01EF1EC1}"/>
              </a:ext>
            </a:extLst>
          </p:cNvPr>
          <p:cNvSpPr txBox="1">
            <a:spLocks/>
          </p:cNvSpPr>
          <p:nvPr>
            <p:custDataLst>
              <p:tags r:id="rId14"/>
            </p:custDataLst>
          </p:nvPr>
        </p:nvSpPr>
        <p:spPr>
          <a:xfrm>
            <a:off x="3295650" y="289606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endParaRPr lang="en-US" sz="1400">
              <a:cs typeface="Arial"/>
            </a:endParaRPr>
          </a:p>
        </p:txBody>
      </p:sp>
      <p:sp>
        <p:nvSpPr>
          <p:cNvPr id="28" name="TextBox 27">
            <a:extLst>
              <a:ext uri="{FF2B5EF4-FFF2-40B4-BE49-F238E27FC236}">
                <a16:creationId xmlns:a16="http://schemas.microsoft.com/office/drawing/2014/main" id="{5928C436-895A-4BEC-3D38-2339B9232306}"/>
              </a:ext>
            </a:extLst>
          </p:cNvPr>
          <p:cNvSpPr txBox="1">
            <a:spLocks/>
          </p:cNvSpPr>
          <p:nvPr>
            <p:custDataLst>
              <p:tags r:id="rId15"/>
            </p:custDataLst>
          </p:nvPr>
        </p:nvSpPr>
        <p:spPr>
          <a:xfrm>
            <a:off x="825500" y="2896060"/>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DSP</a:t>
            </a:r>
          </a:p>
        </p:txBody>
      </p:sp>
      <p:sp>
        <p:nvSpPr>
          <p:cNvPr id="29" name="Oval 28">
            <a:extLst>
              <a:ext uri="{FF2B5EF4-FFF2-40B4-BE49-F238E27FC236}">
                <a16:creationId xmlns:a16="http://schemas.microsoft.com/office/drawing/2014/main" id="{F78F5BF8-7397-92C8-3D31-0A327F83A9AA}"/>
              </a:ext>
            </a:extLst>
          </p:cNvPr>
          <p:cNvSpPr/>
          <p:nvPr/>
        </p:nvSpPr>
        <p:spPr>
          <a:xfrm>
            <a:off x="495299" y="28960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8</a:t>
            </a:r>
          </a:p>
        </p:txBody>
      </p:sp>
      <p:sp>
        <p:nvSpPr>
          <p:cNvPr id="31" name="TextBox 30">
            <a:extLst>
              <a:ext uri="{FF2B5EF4-FFF2-40B4-BE49-F238E27FC236}">
                <a16:creationId xmlns:a16="http://schemas.microsoft.com/office/drawing/2014/main" id="{C49D4890-C1C6-9769-5647-27FF3B10928D}"/>
              </a:ext>
            </a:extLst>
          </p:cNvPr>
          <p:cNvSpPr txBox="1">
            <a:spLocks/>
          </p:cNvSpPr>
          <p:nvPr>
            <p:custDataLst>
              <p:tags r:id="rId16"/>
            </p:custDataLst>
          </p:nvPr>
        </p:nvSpPr>
        <p:spPr>
          <a:xfrm>
            <a:off x="3295650" y="329390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 if no POI change; otherwise see “Change POI”</a:t>
            </a:r>
            <a:endParaRPr lang="en-US" sz="1400">
              <a:cs typeface="Arial"/>
            </a:endParaRPr>
          </a:p>
        </p:txBody>
      </p:sp>
      <p:sp>
        <p:nvSpPr>
          <p:cNvPr id="32" name="TextBox 31">
            <a:extLst>
              <a:ext uri="{FF2B5EF4-FFF2-40B4-BE49-F238E27FC236}">
                <a16:creationId xmlns:a16="http://schemas.microsoft.com/office/drawing/2014/main" id="{DCD80D1A-C319-6FCD-BAD5-E5696DA300A2}"/>
              </a:ext>
            </a:extLst>
          </p:cNvPr>
          <p:cNvSpPr txBox="1">
            <a:spLocks/>
          </p:cNvSpPr>
          <p:nvPr>
            <p:custDataLst>
              <p:tags r:id="rId17"/>
            </p:custDataLst>
          </p:nvPr>
        </p:nvSpPr>
        <p:spPr>
          <a:xfrm>
            <a:off x="825500" y="329390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TSP</a:t>
            </a:r>
          </a:p>
        </p:txBody>
      </p:sp>
      <p:sp>
        <p:nvSpPr>
          <p:cNvPr id="33" name="Oval 32">
            <a:extLst>
              <a:ext uri="{FF2B5EF4-FFF2-40B4-BE49-F238E27FC236}">
                <a16:creationId xmlns:a16="http://schemas.microsoft.com/office/drawing/2014/main" id="{048E1267-3BD5-1FFA-741F-048FFB9F58AD}"/>
              </a:ext>
            </a:extLst>
          </p:cNvPr>
          <p:cNvSpPr/>
          <p:nvPr/>
        </p:nvSpPr>
        <p:spPr>
          <a:xfrm>
            <a:off x="495299" y="329390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9</a:t>
            </a:r>
            <a:endParaRPr lang="en-US" sz="1400" err="1">
              <a:solidFill>
                <a:schemeClr val="bg1"/>
              </a:solidFill>
            </a:endParaRPr>
          </a:p>
        </p:txBody>
      </p:sp>
      <p:sp>
        <p:nvSpPr>
          <p:cNvPr id="35" name="TextBox 34">
            <a:extLst>
              <a:ext uri="{FF2B5EF4-FFF2-40B4-BE49-F238E27FC236}">
                <a16:creationId xmlns:a16="http://schemas.microsoft.com/office/drawing/2014/main" id="{1ECAEE94-4775-9928-63B0-234F84141ED0}"/>
              </a:ext>
            </a:extLst>
          </p:cNvPr>
          <p:cNvSpPr txBox="1">
            <a:spLocks/>
          </p:cNvSpPr>
          <p:nvPr>
            <p:custDataLst>
              <p:tags r:id="rId18"/>
            </p:custDataLst>
          </p:nvPr>
        </p:nvSpPr>
        <p:spPr>
          <a:xfrm>
            <a:off x="3295650" y="3697568"/>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36" name="TextBox 35">
            <a:extLst>
              <a:ext uri="{FF2B5EF4-FFF2-40B4-BE49-F238E27FC236}">
                <a16:creationId xmlns:a16="http://schemas.microsoft.com/office/drawing/2014/main" id="{749C8CDB-0027-9D0C-62C4-66822B3EE8A8}"/>
              </a:ext>
            </a:extLst>
          </p:cNvPr>
          <p:cNvSpPr txBox="1">
            <a:spLocks/>
          </p:cNvSpPr>
          <p:nvPr>
            <p:custDataLst>
              <p:tags r:id="rId19"/>
            </p:custDataLst>
          </p:nvPr>
        </p:nvSpPr>
        <p:spPr>
          <a:xfrm>
            <a:off x="825500" y="3697568"/>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Split the project into multiple projects</a:t>
            </a:r>
          </a:p>
        </p:txBody>
      </p:sp>
      <p:sp>
        <p:nvSpPr>
          <p:cNvPr id="37" name="Oval 36">
            <a:extLst>
              <a:ext uri="{FF2B5EF4-FFF2-40B4-BE49-F238E27FC236}">
                <a16:creationId xmlns:a16="http://schemas.microsoft.com/office/drawing/2014/main" id="{46458235-1C60-CC0B-11DF-EA86AF43D1B4}"/>
              </a:ext>
            </a:extLst>
          </p:cNvPr>
          <p:cNvSpPr/>
          <p:nvPr/>
        </p:nvSpPr>
        <p:spPr>
          <a:xfrm>
            <a:off x="495299" y="3691758"/>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10</a:t>
            </a:r>
          </a:p>
        </p:txBody>
      </p:sp>
      <p:sp>
        <p:nvSpPr>
          <p:cNvPr id="39" name="TextBox 38">
            <a:extLst>
              <a:ext uri="{FF2B5EF4-FFF2-40B4-BE49-F238E27FC236}">
                <a16:creationId xmlns:a16="http://schemas.microsoft.com/office/drawing/2014/main" id="{EBEB4BDA-C702-28A9-C1C6-0949E1F247EB}"/>
              </a:ext>
            </a:extLst>
          </p:cNvPr>
          <p:cNvSpPr txBox="1">
            <a:spLocks/>
          </p:cNvSpPr>
          <p:nvPr>
            <p:custDataLst>
              <p:tags r:id="rId20"/>
            </p:custDataLst>
          </p:nvPr>
        </p:nvSpPr>
        <p:spPr>
          <a:xfrm>
            <a:off x="3295650" y="433582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40" name="TextBox 39">
            <a:extLst>
              <a:ext uri="{FF2B5EF4-FFF2-40B4-BE49-F238E27FC236}">
                <a16:creationId xmlns:a16="http://schemas.microsoft.com/office/drawing/2014/main" id="{217192FF-D8A0-057E-AF16-93D05F516D37}"/>
              </a:ext>
            </a:extLst>
          </p:cNvPr>
          <p:cNvSpPr txBox="1">
            <a:spLocks/>
          </p:cNvSpPr>
          <p:nvPr>
            <p:custDataLst>
              <p:tags r:id="rId21"/>
            </p:custDataLst>
          </p:nvPr>
        </p:nvSpPr>
        <p:spPr>
          <a:xfrm>
            <a:off x="825500" y="433582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disclosure info</a:t>
            </a:r>
          </a:p>
        </p:txBody>
      </p:sp>
      <p:sp>
        <p:nvSpPr>
          <p:cNvPr id="41" name="Oval 40">
            <a:extLst>
              <a:ext uri="{FF2B5EF4-FFF2-40B4-BE49-F238E27FC236}">
                <a16:creationId xmlns:a16="http://schemas.microsoft.com/office/drawing/2014/main" id="{DAEE5CEE-B842-81A2-D442-8DEFAA737794}"/>
              </a:ext>
            </a:extLst>
          </p:cNvPr>
          <p:cNvSpPr/>
          <p:nvPr/>
        </p:nvSpPr>
        <p:spPr>
          <a:xfrm>
            <a:off x="495299" y="433001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11</a:t>
            </a:r>
            <a:endParaRPr lang="en-US" sz="1400" err="1">
              <a:solidFill>
                <a:schemeClr val="bg1"/>
              </a:solidFill>
            </a:endParaRPr>
          </a:p>
        </p:txBody>
      </p:sp>
      <p:sp>
        <p:nvSpPr>
          <p:cNvPr id="43" name="TextBox 42">
            <a:extLst>
              <a:ext uri="{FF2B5EF4-FFF2-40B4-BE49-F238E27FC236}">
                <a16:creationId xmlns:a16="http://schemas.microsoft.com/office/drawing/2014/main" id="{0C9A1AB4-17C0-8AE4-3AF7-3604033AE8C0}"/>
              </a:ext>
            </a:extLst>
          </p:cNvPr>
          <p:cNvSpPr txBox="1">
            <a:spLocks/>
          </p:cNvSpPr>
          <p:nvPr>
            <p:custDataLst>
              <p:tags r:id="rId22"/>
            </p:custDataLst>
          </p:nvPr>
        </p:nvSpPr>
        <p:spPr>
          <a:xfrm>
            <a:off x="3295650" y="497409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44" name="TextBox 43">
            <a:extLst>
              <a:ext uri="{FF2B5EF4-FFF2-40B4-BE49-F238E27FC236}">
                <a16:creationId xmlns:a16="http://schemas.microsoft.com/office/drawing/2014/main" id="{0F360622-6856-30C4-DF16-ECC64EF5576A}"/>
              </a:ext>
            </a:extLst>
          </p:cNvPr>
          <p:cNvSpPr txBox="1">
            <a:spLocks/>
          </p:cNvSpPr>
          <p:nvPr>
            <p:custDataLst>
              <p:tags r:id="rId23"/>
            </p:custDataLst>
          </p:nvPr>
        </p:nvSpPr>
        <p:spPr>
          <a:xfrm>
            <a:off x="825500" y="497409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co-location status</a:t>
            </a:r>
          </a:p>
        </p:txBody>
      </p:sp>
      <p:sp>
        <p:nvSpPr>
          <p:cNvPr id="45" name="Oval 44">
            <a:extLst>
              <a:ext uri="{FF2B5EF4-FFF2-40B4-BE49-F238E27FC236}">
                <a16:creationId xmlns:a16="http://schemas.microsoft.com/office/drawing/2014/main" id="{858FB190-6098-3550-DDB2-90110AE4A200}"/>
              </a:ext>
            </a:extLst>
          </p:cNvPr>
          <p:cNvSpPr/>
          <p:nvPr/>
        </p:nvSpPr>
        <p:spPr>
          <a:xfrm>
            <a:off x="495299" y="496828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12</a:t>
            </a:r>
          </a:p>
        </p:txBody>
      </p:sp>
      <p:cxnSp>
        <p:nvCxnSpPr>
          <p:cNvPr id="73" name="Straight Connector 72">
            <a:extLst>
              <a:ext uri="{FF2B5EF4-FFF2-40B4-BE49-F238E27FC236}">
                <a16:creationId xmlns:a16="http://schemas.microsoft.com/office/drawing/2014/main" id="{AD400FCE-0F07-B15D-0C9C-08D8673CA08D}"/>
              </a:ext>
            </a:extLst>
          </p:cNvPr>
          <p:cNvCxnSpPr>
            <a:cxnSpLocks/>
          </p:cNvCxnSpPr>
          <p:nvPr>
            <p:custDataLst>
              <p:tags r:id="rId24"/>
            </p:custDataLst>
          </p:nvPr>
        </p:nvCxnSpPr>
        <p:spPr>
          <a:xfrm>
            <a:off x="495300" y="553653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60DC0839-9DBA-9118-132F-429C42BA4DEF}"/>
              </a:ext>
            </a:extLst>
          </p:cNvPr>
          <p:cNvSpPr txBox="1">
            <a:spLocks/>
          </p:cNvSpPr>
          <p:nvPr>
            <p:custDataLst>
              <p:tags r:id="rId25"/>
            </p:custDataLst>
          </p:nvPr>
        </p:nvSpPr>
        <p:spPr>
          <a:xfrm>
            <a:off x="3295650" y="5612351"/>
            <a:ext cx="836295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Can cancel and be removed at any time, but there will be a deadline for reflecting that change in the current Batch / CTP study</a:t>
            </a:r>
          </a:p>
        </p:txBody>
      </p:sp>
      <p:sp>
        <p:nvSpPr>
          <p:cNvPr id="76" name="TextBox 75">
            <a:extLst>
              <a:ext uri="{FF2B5EF4-FFF2-40B4-BE49-F238E27FC236}">
                <a16:creationId xmlns:a16="http://schemas.microsoft.com/office/drawing/2014/main" id="{938CB1BD-AA54-9A83-78EB-77F46C23A1CB}"/>
              </a:ext>
            </a:extLst>
          </p:cNvPr>
          <p:cNvSpPr txBox="1">
            <a:spLocks/>
          </p:cNvSpPr>
          <p:nvPr>
            <p:custDataLst>
              <p:tags r:id="rId26"/>
            </p:custDataLst>
          </p:nvPr>
        </p:nvSpPr>
        <p:spPr>
          <a:xfrm>
            <a:off x="825500" y="5612351"/>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Cancel</a:t>
            </a:r>
          </a:p>
        </p:txBody>
      </p:sp>
      <p:sp>
        <p:nvSpPr>
          <p:cNvPr id="77" name="Oval 76">
            <a:extLst>
              <a:ext uri="{FF2B5EF4-FFF2-40B4-BE49-F238E27FC236}">
                <a16:creationId xmlns:a16="http://schemas.microsoft.com/office/drawing/2014/main" id="{B8D0DE66-347A-1BBB-68DF-389328C1F9E7}"/>
              </a:ext>
            </a:extLst>
          </p:cNvPr>
          <p:cNvSpPr/>
          <p:nvPr/>
        </p:nvSpPr>
        <p:spPr>
          <a:xfrm>
            <a:off x="495299" y="5606541"/>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13</a:t>
            </a:r>
          </a:p>
        </p:txBody>
      </p:sp>
      <p:grpSp>
        <p:nvGrpSpPr>
          <p:cNvPr id="30" name="ExclamationMarkWhite 12">
            <a:extLst>
              <a:ext uri="{FF2B5EF4-FFF2-40B4-BE49-F238E27FC236}">
                <a16:creationId xmlns:a16="http://schemas.microsoft.com/office/drawing/2014/main" id="{6453D922-298B-5651-9F8B-AC935BF2AC0D}"/>
              </a:ext>
            </a:extLst>
          </p:cNvPr>
          <p:cNvGrpSpPr>
            <a:grpSpLocks noChangeAspect="1"/>
          </p:cNvGrpSpPr>
          <p:nvPr>
            <p:custDataLst>
              <p:tags r:id="rId27"/>
            </p:custDataLst>
          </p:nvPr>
        </p:nvGrpSpPr>
        <p:grpSpPr>
          <a:xfrm>
            <a:off x="8110848" y="116251"/>
            <a:ext cx="396228" cy="396228"/>
            <a:chOff x="1016000" y="1016000"/>
            <a:chExt cx="396228" cy="396228"/>
          </a:xfrm>
        </p:grpSpPr>
        <p:sp>
          <p:nvSpPr>
            <p:cNvPr id="34" name="Oval 33">
              <a:extLst>
                <a:ext uri="{FF2B5EF4-FFF2-40B4-BE49-F238E27FC236}">
                  <a16:creationId xmlns:a16="http://schemas.microsoft.com/office/drawing/2014/main" id="{718C039B-B3BF-9B1A-E6B3-3EB9BBE93C3C}"/>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8" name="Graphic 37">
              <a:extLst>
                <a:ext uri="{FF2B5EF4-FFF2-40B4-BE49-F238E27FC236}">
                  <a16:creationId xmlns:a16="http://schemas.microsoft.com/office/drawing/2014/main" id="{9DCE6E60-8DC9-A465-239A-409AC0352EA3}"/>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1023614" y="1023614"/>
              <a:ext cx="381000" cy="381000"/>
            </a:xfrm>
            <a:prstGeom prst="rect">
              <a:avLst/>
            </a:prstGeom>
          </p:spPr>
        </p:pic>
      </p:grpSp>
      <p:sp>
        <p:nvSpPr>
          <p:cNvPr id="8" name="Rectangle 7">
            <a:extLst>
              <a:ext uri="{FF2B5EF4-FFF2-40B4-BE49-F238E27FC236}">
                <a16:creationId xmlns:a16="http://schemas.microsoft.com/office/drawing/2014/main" id="{03911AD5-9DB6-FD0D-7C49-0C78B476E638}"/>
              </a:ext>
            </a:extLst>
          </p:cNvPr>
          <p:cNvSpPr/>
          <p:nvPr/>
        </p:nvSpPr>
        <p:spPr>
          <a:xfrm>
            <a:off x="8591707" y="116251"/>
            <a:ext cx="3028793"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166632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B792-2FA6-5D11-7A65-A20DC46C0342}"/>
            </a:ext>
          </a:extLst>
        </p:cNvPr>
        <p:cNvGrpSpPr/>
        <p:nvPr/>
      </p:nvGrpSpPr>
      <p:grpSpPr>
        <a:xfrm>
          <a:off x="0" y="0"/>
          <a:ext cx="0" cy="0"/>
          <a:chOff x="0" y="0"/>
          <a:chExt cx="0" cy="0"/>
        </a:xfrm>
      </p:grpSpPr>
      <p:graphicFrame>
        <p:nvGraphicFramePr>
          <p:cNvPr id="9" name="Object 6" hidden="1">
            <a:extLst>
              <a:ext uri="{FF2B5EF4-FFF2-40B4-BE49-F238E27FC236}">
                <a16:creationId xmlns:a16="http://schemas.microsoft.com/office/drawing/2014/main" id="{DA385466-ED62-A8D3-45CA-29B8FF853DC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9" name="Object 6" hidden="1">
                        <a:extLst>
                          <a:ext uri="{FF2B5EF4-FFF2-40B4-BE49-F238E27FC236}">
                            <a16:creationId xmlns:a16="http://schemas.microsoft.com/office/drawing/2014/main" id="{DA385466-ED62-A8D3-45CA-29B8FF853DC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6" name="Rectangle: Top Corners Rounded 75">
            <a:extLst>
              <a:ext uri="{FF2B5EF4-FFF2-40B4-BE49-F238E27FC236}">
                <a16:creationId xmlns:a16="http://schemas.microsoft.com/office/drawing/2014/main" id="{B2AFD3AA-2B12-4A90-C207-DB7DCA92E4BB}"/>
              </a:ext>
            </a:extLst>
          </p:cNvPr>
          <p:cNvSpPr/>
          <p:nvPr/>
        </p:nvSpPr>
        <p:spPr>
          <a:xfrm rot="16200000">
            <a:off x="8230014" y="2264000"/>
            <a:ext cx="4830254" cy="3093718"/>
          </a:xfrm>
          <a:prstGeom prst="round2SameRect">
            <a:avLst>
              <a:gd name="adj1" fmla="val 6238"/>
              <a:gd name="adj2" fmla="val 0"/>
            </a:avLst>
          </a:prstGeom>
          <a:solidFill>
            <a:schemeClr val="accent1">
              <a:lumMod val="10000"/>
              <a:lumOff val="9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sp>
        <p:nvSpPr>
          <p:cNvPr id="4" name="2. Slide Title">
            <a:extLst>
              <a:ext uri="{FF2B5EF4-FFF2-40B4-BE49-F238E27FC236}">
                <a16:creationId xmlns:a16="http://schemas.microsoft.com/office/drawing/2014/main" id="{D37F1787-90AD-F022-C964-836C19AFB737}"/>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cs typeface="Arial"/>
              </a:rPr>
              <a:t>Evaluation of Changing Load Characteristics (dynamics) </a:t>
            </a:r>
            <a:endParaRPr lang="en-US"/>
          </a:p>
        </p:txBody>
      </p:sp>
      <p:sp>
        <p:nvSpPr>
          <p:cNvPr id="10" name="TextBox 9">
            <a:extLst>
              <a:ext uri="{FF2B5EF4-FFF2-40B4-BE49-F238E27FC236}">
                <a16:creationId xmlns:a16="http://schemas.microsoft.com/office/drawing/2014/main" id="{13DFD6D8-6377-924F-4E15-46C6FF80AB07}"/>
              </a:ext>
            </a:extLst>
          </p:cNvPr>
          <p:cNvSpPr txBox="1"/>
          <p:nvPr/>
        </p:nvSpPr>
        <p:spPr>
          <a:xfrm>
            <a:off x="9273540" y="2141170"/>
            <a:ext cx="2385060" cy="3339376"/>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800" b="1"/>
              <a:t>Evaluation Principle and Guidelines</a:t>
            </a:r>
            <a:endParaRPr lang="en-GB"/>
          </a:p>
          <a:p>
            <a:pPr lvl="1"/>
            <a:r>
              <a:rPr lang="en-US"/>
              <a:t>If the changes negatively impact dynamic performance, a restudy is needed</a:t>
            </a:r>
          </a:p>
          <a:p>
            <a:pPr lvl="1"/>
            <a:r>
              <a:rPr lang="en-US"/>
              <a:t>If the changes are equal or better from </a:t>
            </a:r>
            <a:br>
              <a:rPr lang="en-US"/>
            </a:br>
            <a:r>
              <a:rPr lang="en-US"/>
              <a:t>a dynamic performance perspective, </a:t>
            </a:r>
            <a:br>
              <a:rPr lang="en-US"/>
            </a:br>
            <a:r>
              <a:rPr lang="en-US"/>
              <a:t>an assessment is needed without affecting the allocation</a:t>
            </a:r>
            <a:endParaRPr lang="en-GB"/>
          </a:p>
        </p:txBody>
      </p:sp>
      <p:cxnSp>
        <p:nvCxnSpPr>
          <p:cNvPr id="28" name="Straight Connector 27">
            <a:extLst>
              <a:ext uri="{FF2B5EF4-FFF2-40B4-BE49-F238E27FC236}">
                <a16:creationId xmlns:a16="http://schemas.microsoft.com/office/drawing/2014/main" id="{F513A8D8-5C3C-FA37-0A26-2CA3175F2023}"/>
              </a:ext>
            </a:extLst>
          </p:cNvPr>
          <p:cNvCxnSpPr>
            <a:cxnSpLocks/>
            <a:endCxn id="19" idx="0"/>
          </p:cNvCxnSpPr>
          <p:nvPr/>
        </p:nvCxnSpPr>
        <p:spPr>
          <a:xfrm>
            <a:off x="2461581"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9D2CC71-A1E5-3762-6441-A952C6B4B4C4}"/>
              </a:ext>
            </a:extLst>
          </p:cNvPr>
          <p:cNvCxnSpPr>
            <a:cxnSpLocks/>
            <a:endCxn id="20" idx="0"/>
          </p:cNvCxnSpPr>
          <p:nvPr/>
        </p:nvCxnSpPr>
        <p:spPr>
          <a:xfrm>
            <a:off x="4813282"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8F1D13A-952C-E22F-38D9-3BBECA8475C5}"/>
              </a:ext>
            </a:extLst>
          </p:cNvPr>
          <p:cNvCxnSpPr>
            <a:cxnSpLocks/>
            <a:stCxn id="19" idx="2"/>
            <a:endCxn id="21" idx="0"/>
          </p:cNvCxnSpPr>
          <p:nvPr/>
        </p:nvCxnSpPr>
        <p:spPr>
          <a:xfrm>
            <a:off x="2461581"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B3BA3F8-AAF9-EF5E-B3D7-D7B1A14EAE8C}"/>
              </a:ext>
            </a:extLst>
          </p:cNvPr>
          <p:cNvCxnSpPr>
            <a:cxnSpLocks/>
            <a:stCxn id="20" idx="2"/>
            <a:endCxn id="22" idx="0"/>
          </p:cNvCxnSpPr>
          <p:nvPr/>
        </p:nvCxnSpPr>
        <p:spPr>
          <a:xfrm>
            <a:off x="4813282"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70052C41-E6A8-AB51-44FC-DAB526ACE6DF}"/>
              </a:ext>
            </a:extLst>
          </p:cNvPr>
          <p:cNvSpPr>
            <a:spLocks/>
          </p:cNvSpPr>
          <p:nvPr/>
        </p:nvSpPr>
        <p:spPr>
          <a:xfrm>
            <a:off x="6091520" y="4563635"/>
            <a:ext cx="2880359" cy="1662351"/>
          </a:xfrm>
          <a:prstGeom prst="roundRect">
            <a:avLst>
              <a:gd name="adj" fmla="val 7617"/>
            </a:avLst>
          </a:prstGeom>
          <a:solidFill>
            <a:srgbClr val="FFE89F"/>
          </a:solidFill>
          <a:ln w="6350" cap="sq">
            <a:solidFill>
              <a:srgbClr val="FFC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spAutoFit/>
          </a:bodyPr>
          <a:lstStyle/>
          <a:p>
            <a:pPr algn="ctr">
              <a:spcBef>
                <a:spcPts val="300"/>
              </a:spcBef>
              <a:spcAft>
                <a:spcPts val="300"/>
              </a:spcAft>
              <a:buClr>
                <a:schemeClr val="tx1"/>
              </a:buClr>
            </a:pPr>
            <a:r>
              <a:rPr lang="en-US" sz="1400" b="1">
                <a:solidFill>
                  <a:schemeClr val="tx1"/>
                </a:solidFill>
              </a:rPr>
              <a:t>Load does not need to be restudied in a subsequent batch,</a:t>
            </a:r>
            <a:r>
              <a:rPr lang="en-US" sz="1400">
                <a:solidFill>
                  <a:schemeClr val="tx1"/>
                </a:solidFill>
              </a:rPr>
              <a:t> but it does need to be assessed in the next batch stability study, which does not affect its allocation but could impact its Initial Energization date</a:t>
            </a:r>
            <a:endParaRPr lang="en-GB" sz="1400" err="1">
              <a:solidFill>
                <a:schemeClr val="tx1"/>
              </a:solidFill>
            </a:endParaRPr>
          </a:p>
        </p:txBody>
      </p:sp>
      <p:sp>
        <p:nvSpPr>
          <p:cNvPr id="40" name="TextBox 39">
            <a:extLst>
              <a:ext uri="{FF2B5EF4-FFF2-40B4-BE49-F238E27FC236}">
                <a16:creationId xmlns:a16="http://schemas.microsoft.com/office/drawing/2014/main" id="{B3D7E595-E4A1-84ED-3F68-A8E2DA16862B}"/>
              </a:ext>
            </a:extLst>
          </p:cNvPr>
          <p:cNvSpPr txBox="1"/>
          <p:nvPr/>
        </p:nvSpPr>
        <p:spPr>
          <a:xfrm>
            <a:off x="3519545" y="4144195"/>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cxnSp>
        <p:nvCxnSpPr>
          <p:cNvPr id="66" name="Straight Connector 65">
            <a:extLst>
              <a:ext uri="{FF2B5EF4-FFF2-40B4-BE49-F238E27FC236}">
                <a16:creationId xmlns:a16="http://schemas.microsoft.com/office/drawing/2014/main" id="{37709E64-FF03-D23D-B439-4561084769F1}"/>
              </a:ext>
            </a:extLst>
          </p:cNvPr>
          <p:cNvCxnSpPr>
            <a:cxnSpLocks/>
            <a:stCxn id="19" idx="3"/>
            <a:endCxn id="20" idx="1"/>
          </p:cNvCxnSpPr>
          <p:nvPr/>
        </p:nvCxnSpPr>
        <p:spPr>
          <a:xfrm>
            <a:off x="3535042" y="4420031"/>
            <a:ext cx="204778" cy="0"/>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3A5F3B3-DB35-CB51-66E6-35E8A592C9E7}"/>
              </a:ext>
            </a:extLst>
          </p:cNvPr>
          <p:cNvSpPr txBox="1"/>
          <p:nvPr/>
        </p:nvSpPr>
        <p:spPr>
          <a:xfrm>
            <a:off x="4869117" y="5322216"/>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sp>
        <p:nvSpPr>
          <p:cNvPr id="68" name="TextBox 67">
            <a:extLst>
              <a:ext uri="{FF2B5EF4-FFF2-40B4-BE49-F238E27FC236}">
                <a16:creationId xmlns:a16="http://schemas.microsoft.com/office/drawing/2014/main" id="{1F926F52-9B6F-0BFD-3D2C-4043BFEE5739}"/>
              </a:ext>
            </a:extLst>
          </p:cNvPr>
          <p:cNvSpPr txBox="1"/>
          <p:nvPr/>
        </p:nvSpPr>
        <p:spPr>
          <a:xfrm>
            <a:off x="2517416" y="5322216"/>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sp>
        <p:nvSpPr>
          <p:cNvPr id="69" name="TextBox 68">
            <a:extLst>
              <a:ext uri="{FF2B5EF4-FFF2-40B4-BE49-F238E27FC236}">
                <a16:creationId xmlns:a16="http://schemas.microsoft.com/office/drawing/2014/main" id="{6E7BB88D-723D-10AE-1FF4-3C40073C2103}"/>
              </a:ext>
            </a:extLst>
          </p:cNvPr>
          <p:cNvSpPr txBox="1"/>
          <p:nvPr/>
        </p:nvSpPr>
        <p:spPr>
          <a:xfrm>
            <a:off x="6445250" y="4144195"/>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cxnSp>
        <p:nvCxnSpPr>
          <p:cNvPr id="71" name="Connector: Elbow 70">
            <a:extLst>
              <a:ext uri="{FF2B5EF4-FFF2-40B4-BE49-F238E27FC236}">
                <a16:creationId xmlns:a16="http://schemas.microsoft.com/office/drawing/2014/main" id="{A728C0C1-E034-DEDC-06A1-E26202981D96}"/>
              </a:ext>
            </a:extLst>
          </p:cNvPr>
          <p:cNvCxnSpPr>
            <a:cxnSpLocks/>
            <a:stCxn id="20" idx="3"/>
            <a:endCxn id="37" idx="0"/>
          </p:cNvCxnSpPr>
          <p:nvPr/>
        </p:nvCxnSpPr>
        <p:spPr>
          <a:xfrm>
            <a:off x="5886743" y="4420031"/>
            <a:ext cx="1644957" cy="14360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3" name="Rectangle: Top Corners Rounded 12">
            <a:extLst>
              <a:ext uri="{FF2B5EF4-FFF2-40B4-BE49-F238E27FC236}">
                <a16:creationId xmlns:a16="http://schemas.microsoft.com/office/drawing/2014/main" id="{56AC930F-03ED-FD13-D170-CDD69BA3FFD6}"/>
              </a:ext>
            </a:extLst>
          </p:cNvPr>
          <p:cNvSpPr>
            <a:spLocks/>
          </p:cNvSpPr>
          <p:nvPr/>
        </p:nvSpPr>
        <p:spPr>
          <a:xfrm>
            <a:off x="1388119"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5" name="Rectangle: Top Corners Rounded 14">
            <a:extLst>
              <a:ext uri="{FF2B5EF4-FFF2-40B4-BE49-F238E27FC236}">
                <a16:creationId xmlns:a16="http://schemas.microsoft.com/office/drawing/2014/main" id="{2AB948E3-7C6A-0269-9F0D-6C59534F5262}"/>
              </a:ext>
            </a:extLst>
          </p:cNvPr>
          <p:cNvSpPr>
            <a:spLocks/>
          </p:cNvSpPr>
          <p:nvPr/>
        </p:nvSpPr>
        <p:spPr>
          <a:xfrm>
            <a:off x="1388119"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spcBef>
                <a:spcPts val="300"/>
              </a:spcBef>
              <a:spcAft>
                <a:spcPts val="300"/>
              </a:spcAft>
            </a:pPr>
            <a:r>
              <a:rPr lang="en-US" sz="1400" b="1">
                <a:solidFill>
                  <a:schemeClr val="bg1"/>
                </a:solidFill>
              </a:rPr>
              <a:t>1. VRT/FRT Impact Check</a:t>
            </a:r>
            <a:endParaRPr lang="en-GB" sz="1400" b="1" err="1">
              <a:solidFill>
                <a:schemeClr val="bg1"/>
              </a:solidFill>
            </a:endParaRPr>
          </a:p>
        </p:txBody>
      </p:sp>
      <p:sp>
        <p:nvSpPr>
          <p:cNvPr id="21" name="Rectangle: Rounded Corners 20">
            <a:extLst>
              <a:ext uri="{FF2B5EF4-FFF2-40B4-BE49-F238E27FC236}">
                <a16:creationId xmlns:a16="http://schemas.microsoft.com/office/drawing/2014/main" id="{1107F427-A651-8955-ED82-AA0DFDC7F99E}"/>
              </a:ext>
            </a:extLst>
          </p:cNvPr>
          <p:cNvSpPr>
            <a:spLocks/>
          </p:cNvSpPr>
          <p:nvPr/>
        </p:nvSpPr>
        <p:spPr>
          <a:xfrm>
            <a:off x="1388119" y="5682525"/>
            <a:ext cx="2146923" cy="543461"/>
          </a:xfrm>
          <a:prstGeom prst="roundRect">
            <a:avLst>
              <a:gd name="adj" fmla="val 7617"/>
            </a:avLst>
          </a:prstGeom>
          <a:solidFill>
            <a:srgbClr val="FF0000">
              <a:alpha val="21000"/>
            </a:srgbClr>
          </a:solidFill>
          <a:ln w="6350"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tx1"/>
                </a:solidFill>
              </a:rPr>
              <a:t>Load must be restudied in a subsequent batch</a:t>
            </a:r>
            <a:endParaRPr lang="en-GB" sz="1400" b="1" err="1">
              <a:solidFill>
                <a:schemeClr val="tx1"/>
              </a:solidFill>
            </a:endParaRPr>
          </a:p>
        </p:txBody>
      </p:sp>
      <p:sp>
        <p:nvSpPr>
          <p:cNvPr id="17" name="TextBox 16">
            <a:extLst>
              <a:ext uri="{FF2B5EF4-FFF2-40B4-BE49-F238E27FC236}">
                <a16:creationId xmlns:a16="http://schemas.microsoft.com/office/drawing/2014/main" id="{A283DE42-6404-1AB7-3D64-C95ADB5CB5BB}"/>
              </a:ext>
            </a:extLst>
          </p:cNvPr>
          <p:cNvSpPr txBox="1">
            <a:spLocks/>
          </p:cNvSpPr>
          <p:nvPr/>
        </p:nvSpPr>
        <p:spPr>
          <a:xfrm>
            <a:off x="1465837"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an adverse impact on VRT or FRT performance</a:t>
            </a:r>
            <a:endParaRPr lang="en-GB" sz="1400"/>
          </a:p>
        </p:txBody>
      </p:sp>
      <p:sp>
        <p:nvSpPr>
          <p:cNvPr id="14" name="Rectangle: Top Corners Rounded 13">
            <a:extLst>
              <a:ext uri="{FF2B5EF4-FFF2-40B4-BE49-F238E27FC236}">
                <a16:creationId xmlns:a16="http://schemas.microsoft.com/office/drawing/2014/main" id="{341A6CA9-33D2-07D6-94E9-4C56EB62CFE8}"/>
              </a:ext>
            </a:extLst>
          </p:cNvPr>
          <p:cNvSpPr>
            <a:spLocks/>
          </p:cNvSpPr>
          <p:nvPr/>
        </p:nvSpPr>
        <p:spPr>
          <a:xfrm>
            <a:off x="3739820"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6" name="Rectangle: Top Corners Rounded 15">
            <a:extLst>
              <a:ext uri="{FF2B5EF4-FFF2-40B4-BE49-F238E27FC236}">
                <a16:creationId xmlns:a16="http://schemas.microsoft.com/office/drawing/2014/main" id="{B2A53891-4D90-4429-55BC-F7792486114B}"/>
              </a:ext>
            </a:extLst>
          </p:cNvPr>
          <p:cNvSpPr>
            <a:spLocks/>
          </p:cNvSpPr>
          <p:nvPr/>
        </p:nvSpPr>
        <p:spPr>
          <a:xfrm>
            <a:off x="3739820"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GB" sz="1400" b="1">
                <a:solidFill>
                  <a:schemeClr val="bg1"/>
                </a:solidFill>
              </a:rPr>
              <a:t>2. Dynamics Impact Check</a:t>
            </a:r>
          </a:p>
        </p:txBody>
      </p:sp>
      <p:sp>
        <p:nvSpPr>
          <p:cNvPr id="19" name="Diamond 18">
            <a:extLst>
              <a:ext uri="{FF2B5EF4-FFF2-40B4-BE49-F238E27FC236}">
                <a16:creationId xmlns:a16="http://schemas.microsoft.com/office/drawing/2014/main" id="{071633B5-00B2-032B-2640-52E09E0010F5}"/>
              </a:ext>
            </a:extLst>
          </p:cNvPr>
          <p:cNvSpPr>
            <a:spLocks/>
          </p:cNvSpPr>
          <p:nvPr/>
        </p:nvSpPr>
        <p:spPr>
          <a:xfrm>
            <a:off x="1388119"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an </a:t>
            </a:r>
            <a:br>
              <a:rPr lang="en-US" sz="1400">
                <a:solidFill>
                  <a:schemeClr val="tx1"/>
                </a:solidFill>
              </a:rPr>
            </a:br>
            <a:r>
              <a:rPr lang="en-US" sz="1400">
                <a:solidFill>
                  <a:schemeClr val="tx1"/>
                </a:solidFill>
              </a:rPr>
              <a:t>adverse impact on </a:t>
            </a:r>
            <a:br>
              <a:rPr lang="en-US" sz="1400">
                <a:solidFill>
                  <a:schemeClr val="tx1"/>
                </a:solidFill>
              </a:rPr>
            </a:br>
            <a:r>
              <a:rPr lang="en-US" sz="1400">
                <a:solidFill>
                  <a:schemeClr val="tx1"/>
                </a:solidFill>
              </a:rPr>
              <a:t>VRT or FRT </a:t>
            </a:r>
            <a:br>
              <a:rPr lang="en-US" sz="1400">
                <a:solidFill>
                  <a:schemeClr val="tx1"/>
                </a:solidFill>
              </a:rPr>
            </a:br>
            <a:r>
              <a:rPr lang="en-US" sz="1400">
                <a:solidFill>
                  <a:schemeClr val="tx1"/>
                </a:solidFill>
              </a:rPr>
              <a:t>performance?</a:t>
            </a:r>
            <a:endParaRPr lang="en-GB" sz="1400" err="1">
              <a:solidFill>
                <a:schemeClr val="tx1"/>
              </a:solidFill>
            </a:endParaRPr>
          </a:p>
        </p:txBody>
      </p:sp>
      <p:sp>
        <p:nvSpPr>
          <p:cNvPr id="20" name="Diamond 19">
            <a:extLst>
              <a:ext uri="{FF2B5EF4-FFF2-40B4-BE49-F238E27FC236}">
                <a16:creationId xmlns:a16="http://schemas.microsoft.com/office/drawing/2014/main" id="{9DE599D6-E784-FD72-C36B-EA3B4432372A}"/>
              </a:ext>
            </a:extLst>
          </p:cNvPr>
          <p:cNvSpPr>
            <a:spLocks/>
          </p:cNvSpPr>
          <p:nvPr/>
        </p:nvSpPr>
        <p:spPr>
          <a:xfrm>
            <a:off x="3739820"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t>
            </a:r>
            <a:br>
              <a:rPr lang="en-US" sz="1400">
                <a:solidFill>
                  <a:schemeClr val="tx1"/>
                </a:solidFill>
              </a:rPr>
            </a:br>
            <a:r>
              <a:rPr lang="en-US" sz="1400">
                <a:solidFill>
                  <a:schemeClr val="tx1"/>
                </a:solidFill>
              </a:rPr>
              <a:t>a material impact to the dynamics?</a:t>
            </a:r>
            <a:endParaRPr lang="en-GB" sz="1400" err="1">
              <a:solidFill>
                <a:schemeClr val="tx1"/>
              </a:solidFill>
            </a:endParaRPr>
          </a:p>
        </p:txBody>
      </p:sp>
      <p:sp>
        <p:nvSpPr>
          <p:cNvPr id="22" name="Rectangle: Rounded Corners 21">
            <a:extLst>
              <a:ext uri="{FF2B5EF4-FFF2-40B4-BE49-F238E27FC236}">
                <a16:creationId xmlns:a16="http://schemas.microsoft.com/office/drawing/2014/main" id="{372368DD-6B53-47F7-A8FE-A606837961C1}"/>
              </a:ext>
            </a:extLst>
          </p:cNvPr>
          <p:cNvSpPr>
            <a:spLocks/>
          </p:cNvSpPr>
          <p:nvPr/>
        </p:nvSpPr>
        <p:spPr>
          <a:xfrm>
            <a:off x="3739820" y="5682525"/>
            <a:ext cx="2146923" cy="543461"/>
          </a:xfrm>
          <a:prstGeom prst="roundRect">
            <a:avLst>
              <a:gd name="adj" fmla="val 7617"/>
            </a:avLst>
          </a:prstGeom>
          <a:solidFill>
            <a:srgbClr val="D6EAD9"/>
          </a:solidFill>
          <a:ln w="6350" cap="sq">
            <a:solidFill>
              <a:srgbClr val="00B05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tx1"/>
                </a:solidFill>
              </a:rPr>
              <a:t>No restudy is needed</a:t>
            </a:r>
          </a:p>
        </p:txBody>
      </p:sp>
      <p:sp>
        <p:nvSpPr>
          <p:cNvPr id="18" name="TextBox 17">
            <a:extLst>
              <a:ext uri="{FF2B5EF4-FFF2-40B4-BE49-F238E27FC236}">
                <a16:creationId xmlns:a16="http://schemas.microsoft.com/office/drawing/2014/main" id="{1CC6B4D4-7EDA-4282-01AD-441EC917C6DE}"/>
              </a:ext>
            </a:extLst>
          </p:cNvPr>
          <p:cNvSpPr txBox="1">
            <a:spLocks/>
          </p:cNvSpPr>
          <p:nvPr/>
        </p:nvSpPr>
        <p:spPr>
          <a:xfrm>
            <a:off x="3817538"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t>
            </a:r>
            <a:br>
              <a:rPr lang="en-US" sz="1400"/>
            </a:br>
            <a:r>
              <a:rPr lang="en-US" sz="1400"/>
              <a:t>a material impact to the dynamics</a:t>
            </a:r>
            <a:endParaRPr lang="en-GB" sz="1400"/>
          </a:p>
        </p:txBody>
      </p:sp>
      <p:sp>
        <p:nvSpPr>
          <p:cNvPr id="50" name="Rectangle: Rounded Corners 49">
            <a:extLst>
              <a:ext uri="{FF2B5EF4-FFF2-40B4-BE49-F238E27FC236}">
                <a16:creationId xmlns:a16="http://schemas.microsoft.com/office/drawing/2014/main" id="{004BCE4E-FE1C-931C-FCF3-A0A49FDE4526}"/>
              </a:ext>
            </a:extLst>
          </p:cNvPr>
          <p:cNvSpPr/>
          <p:nvPr/>
        </p:nvSpPr>
        <p:spPr>
          <a:xfrm>
            <a:off x="495300" y="2339126"/>
            <a:ext cx="688041" cy="409027"/>
          </a:xfrm>
          <a:prstGeom prst="roundRect">
            <a:avLst>
              <a:gd name="adj" fmla="val 50000"/>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bg1"/>
                </a:solidFill>
              </a:rPr>
              <a:t>Start</a:t>
            </a:r>
          </a:p>
        </p:txBody>
      </p:sp>
      <p:cxnSp>
        <p:nvCxnSpPr>
          <p:cNvPr id="52" name="Straight Connector 51">
            <a:extLst>
              <a:ext uri="{FF2B5EF4-FFF2-40B4-BE49-F238E27FC236}">
                <a16:creationId xmlns:a16="http://schemas.microsoft.com/office/drawing/2014/main" id="{358BD8C8-27A7-F76C-8160-DCC86701EAF2}"/>
              </a:ext>
            </a:extLst>
          </p:cNvPr>
          <p:cNvCxnSpPr>
            <a:cxnSpLocks/>
          </p:cNvCxnSpPr>
          <p:nvPr/>
        </p:nvCxnSpPr>
        <p:spPr>
          <a:xfrm flipV="1">
            <a:off x="1183341" y="2543639"/>
            <a:ext cx="204778" cy="1"/>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 name="4. Footnote">
            <a:extLst>
              <a:ext uri="{FF2B5EF4-FFF2-40B4-BE49-F238E27FC236}">
                <a16:creationId xmlns:a16="http://schemas.microsoft.com/office/drawing/2014/main" id="{CD89D3B8-D0AA-AC2B-AFA8-731952A24566}"/>
              </a:ext>
            </a:extLst>
          </p:cNvPr>
          <p:cNvSpPr txBox="1"/>
          <p:nvPr>
            <p:custDataLst>
              <p:tags r:id="rId3"/>
            </p:custDataLst>
          </p:nvPr>
        </p:nvSpPr>
        <p:spPr>
          <a:xfrm>
            <a:off x="506347" y="63750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VRT = Voltage Ride Through</a:t>
            </a:r>
          </a:p>
          <a:p>
            <a:r>
              <a:rPr lang="en-US">
                <a:cs typeface="Arial"/>
              </a:rPr>
              <a:t>FRT = Frequency Ride Through</a:t>
            </a:r>
          </a:p>
        </p:txBody>
      </p:sp>
      <p:grpSp>
        <p:nvGrpSpPr>
          <p:cNvPr id="6" name="Group 5">
            <a:extLst>
              <a:ext uri="{FF2B5EF4-FFF2-40B4-BE49-F238E27FC236}">
                <a16:creationId xmlns:a16="http://schemas.microsoft.com/office/drawing/2014/main" id="{DE1382E5-4B15-A63A-343A-9F6D85F85524}"/>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34A0B70A-99F8-0DF5-AB5E-921D4A60541B}"/>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5E1249D4-1FA8-D9DF-401D-61D0EEBCF19E}"/>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93FA781B-7379-1660-8B00-89197F50024C}"/>
              </a:ext>
            </a:extLst>
          </p:cNvPr>
          <p:cNvSpPr/>
          <p:nvPr/>
        </p:nvSpPr>
        <p:spPr>
          <a:xfrm>
            <a:off x="8629807" y="962543"/>
            <a:ext cx="3028793"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3611037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E57EEEBD-0CA7-1DC6-A89B-D32D2689548F}"/>
              </a:ext>
            </a:extLst>
          </p:cNvPr>
          <p:cNvGraphicFramePr>
            <a:graphicFrameLocks noChangeAspect="1"/>
          </p:cNvGraphicFramePr>
          <p:nvPr>
            <p:custDataLst>
              <p:tags r:id="rId1"/>
            </p:custDataLst>
            <p:extLst>
              <p:ext uri="{D42A27DB-BD31-4B8C-83A1-F6EECF244321}">
                <p14:modId xmlns:p14="http://schemas.microsoft.com/office/powerpoint/2010/main" val="38732655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3" progId="TCLayout.ActiveDocument.1">
                  <p:embed/>
                </p:oleObj>
              </mc:Choice>
              <mc:Fallback>
                <p:oleObj name="think-cell Slide" r:id="rId6" imgW="404" imgH="403" progId="TCLayout.ActiveDocument.1">
                  <p:embed/>
                  <p:pic>
                    <p:nvPicPr>
                      <p:cNvPr id="11" name="think-cell data - do not delete" hidden="1">
                        <a:extLst>
                          <a:ext uri="{FF2B5EF4-FFF2-40B4-BE49-F238E27FC236}">
                            <a16:creationId xmlns:a16="http://schemas.microsoft.com/office/drawing/2014/main" id="{E57EEEBD-0CA7-1DC6-A89B-D32D2689548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6AB2E2A1-00F1-04BB-883F-8FA0FB947836}"/>
              </a:ext>
            </a:extLst>
          </p:cNvPr>
          <p:cNvSpPr>
            <a:spLocks noGrp="1"/>
          </p:cNvSpPr>
          <p:nvPr>
            <p:ph type="title"/>
            <p:custDataLst>
              <p:tags r:id="rId2"/>
            </p:custDataLst>
          </p:nvPr>
        </p:nvSpPr>
        <p:spPr/>
        <p:txBody>
          <a:bodyPr vert="horz"/>
          <a:lstStyle/>
          <a:p>
            <a:r>
              <a:rPr lang="en-US"/>
              <a:t>What does “Restudy in the next Batch” mean?</a:t>
            </a:r>
          </a:p>
        </p:txBody>
      </p:sp>
      <p:sp>
        <p:nvSpPr>
          <p:cNvPr id="5" name="TextBox 4">
            <a:extLst>
              <a:ext uri="{FF2B5EF4-FFF2-40B4-BE49-F238E27FC236}">
                <a16:creationId xmlns:a16="http://schemas.microsoft.com/office/drawing/2014/main" id="{78888FAF-9066-6E6B-A28F-ED93AC72FCAA}"/>
              </a:ext>
            </a:extLst>
          </p:cNvPr>
          <p:cNvSpPr txBox="1"/>
          <p:nvPr>
            <p:custDataLst>
              <p:tags r:id="rId3"/>
            </p:custDataLst>
          </p:nvPr>
        </p:nvSpPr>
        <p:spPr>
          <a:xfrm>
            <a:off x="1257300" y="1607574"/>
            <a:ext cx="10363199" cy="232133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sz="1800" b="1" i="1"/>
              <a:t>Unless otherwise noted, a restudy means:</a:t>
            </a:r>
            <a:br>
              <a:rPr lang="en-US" sz="1800" b="1" i="1"/>
            </a:br>
            <a:endParaRPr lang="en-US" sz="1800" b="1" i="1"/>
          </a:p>
          <a:p>
            <a:pPr>
              <a:spcAft>
                <a:spcPts val="1200"/>
              </a:spcAft>
              <a:buNone/>
            </a:pPr>
            <a:r>
              <a:rPr lang="en-US" sz="1800" b="1"/>
              <a:t>The Large Load will forfeit any previously allocated MWs</a:t>
            </a:r>
          </a:p>
          <a:p>
            <a:pPr>
              <a:spcAft>
                <a:spcPts val="1200"/>
              </a:spcAft>
              <a:buNone/>
            </a:pPr>
            <a:r>
              <a:rPr lang="en-US" sz="1800" b="1"/>
              <a:t>The Large Load will enter the next Batch as a “studied load”</a:t>
            </a:r>
          </a:p>
          <a:p>
            <a:pPr>
              <a:spcAft>
                <a:spcPts val="1200"/>
              </a:spcAft>
              <a:buNone/>
            </a:pPr>
            <a:r>
              <a:rPr lang="en-US" sz="1800" b="1"/>
              <a:t>The Large Load must pay the Batch study fee and meet all other prerequisites for the Batch study, including any relevant deadlines </a:t>
            </a:r>
            <a:endParaRPr lang="en-US" sz="1800"/>
          </a:p>
        </p:txBody>
      </p:sp>
      <p:grpSp>
        <p:nvGrpSpPr>
          <p:cNvPr id="6" name="Group 5">
            <a:extLst>
              <a:ext uri="{FF2B5EF4-FFF2-40B4-BE49-F238E27FC236}">
                <a16:creationId xmlns:a16="http://schemas.microsoft.com/office/drawing/2014/main" id="{8AB6E811-FAA9-41D4-0BBD-662928F8ABD3}"/>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792910D6-A418-C912-E5CB-4F9DF8998F8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387048A9-2A82-71E2-7F37-E541DF0FFC52}"/>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4DC2A154-2D1B-60AC-2061-88AE3D94342F}"/>
              </a:ext>
            </a:extLst>
          </p:cNvPr>
          <p:cNvCxnSpPr/>
          <p:nvPr/>
        </p:nvCxnSpPr>
        <p:spPr>
          <a:xfrm>
            <a:off x="1257300" y="2743198"/>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BA319D-BBBA-EA9C-FD53-EE2275E88A60}"/>
              </a:ext>
            </a:extLst>
          </p:cNvPr>
          <p:cNvCxnSpPr/>
          <p:nvPr/>
        </p:nvCxnSpPr>
        <p:spPr>
          <a:xfrm>
            <a:off x="1257300" y="3215146"/>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19" name="ExclamationMarkWhite 12">
            <a:extLst>
              <a:ext uri="{FF2B5EF4-FFF2-40B4-BE49-F238E27FC236}">
                <a16:creationId xmlns:a16="http://schemas.microsoft.com/office/drawing/2014/main" id="{D137CE95-6486-2CF5-7FC5-322E6300D724}"/>
              </a:ext>
            </a:extLst>
          </p:cNvPr>
          <p:cNvGrpSpPr>
            <a:grpSpLocks noChangeAspect="1"/>
          </p:cNvGrpSpPr>
          <p:nvPr>
            <p:custDataLst>
              <p:tags r:id="rId4"/>
            </p:custDataLst>
          </p:nvPr>
        </p:nvGrpSpPr>
        <p:grpSpPr>
          <a:xfrm>
            <a:off x="8110848" y="116251"/>
            <a:ext cx="396228" cy="396228"/>
            <a:chOff x="1016000" y="1016000"/>
            <a:chExt cx="396228" cy="396228"/>
          </a:xfrm>
        </p:grpSpPr>
        <p:sp>
          <p:nvSpPr>
            <p:cNvPr id="20" name="Oval 19">
              <a:extLst>
                <a:ext uri="{FF2B5EF4-FFF2-40B4-BE49-F238E27FC236}">
                  <a16:creationId xmlns:a16="http://schemas.microsoft.com/office/drawing/2014/main" id="{036B58C0-DCD6-0147-B1DC-054E6649645F}"/>
                </a:ext>
              </a:extLst>
            </p:cNvPr>
            <p:cNvSpPr/>
            <p:nvPr/>
          </p:nvSpPr>
          <p:spPr>
            <a:xfrm>
              <a:off x="1016000" y="1016000"/>
              <a:ext cx="396228" cy="396228"/>
            </a:xfrm>
            <a:prstGeom prst="ellipse">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1" name="Graphic 20">
              <a:extLst>
                <a:ext uri="{FF2B5EF4-FFF2-40B4-BE49-F238E27FC236}">
                  <a16:creationId xmlns:a16="http://schemas.microsoft.com/office/drawing/2014/main" id="{CC86926E-C8AE-D436-C20A-5D80BD60DDB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3614" y="1023614"/>
              <a:ext cx="381000" cy="381000"/>
            </a:xfrm>
            <a:prstGeom prst="rect">
              <a:avLst/>
            </a:prstGeom>
          </p:spPr>
        </p:pic>
      </p:grpSp>
      <p:sp>
        <p:nvSpPr>
          <p:cNvPr id="3" name="Rectangle 2">
            <a:extLst>
              <a:ext uri="{FF2B5EF4-FFF2-40B4-BE49-F238E27FC236}">
                <a16:creationId xmlns:a16="http://schemas.microsoft.com/office/drawing/2014/main" id="{713AD9CC-E3E7-A639-AC9F-D7A5ED7F674A}"/>
              </a:ext>
            </a:extLst>
          </p:cNvPr>
          <p:cNvSpPr/>
          <p:nvPr/>
        </p:nvSpPr>
        <p:spPr>
          <a:xfrm>
            <a:off x="8591707" y="116251"/>
            <a:ext cx="3028793"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77826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0C079-7636-EC03-1170-2049F6654A49}"/>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83316E5-30CE-352E-50DA-0F6ECC960710}"/>
              </a:ext>
            </a:extLst>
          </p:cNvPr>
          <p:cNvGraphicFramePr>
            <a:graphicFrameLocks noChangeAspect="1"/>
          </p:cNvGraphicFramePr>
          <p:nvPr>
            <p:custDataLst>
              <p:tags r:id="rId1"/>
            </p:custDataLst>
            <p:extLst>
              <p:ext uri="{D42A27DB-BD31-4B8C-83A1-F6EECF244321}">
                <p14:modId xmlns:p14="http://schemas.microsoft.com/office/powerpoint/2010/main" val="2599971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E83316E5-30CE-352E-50DA-0F6ECC960710}"/>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33E40A-85CE-3686-EB59-1A68E3776B4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FC5DFDF7-181C-C01B-4058-C29E6093CCE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4E07B689-6409-AD00-17EE-43D94BFA4752}"/>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7B22CB38-513F-DFD8-ABBE-0611999824AB}"/>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9" name="Text Placeholder 2">
            <a:hlinkClick r:id="rId15" action="ppaction://hlinksldjump"/>
            <a:extLst>
              <a:ext uri="{FF2B5EF4-FFF2-40B4-BE49-F238E27FC236}">
                <a16:creationId xmlns:a16="http://schemas.microsoft.com/office/drawing/2014/main" id="{2D2A556C-FA2C-45AF-50A9-1204F09981A8}"/>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62" name="Text Placeholder 2">
            <a:hlinkClick r:id="rId16" action="ppaction://hlinksldjump"/>
            <a:extLst>
              <a:ext uri="{FF2B5EF4-FFF2-40B4-BE49-F238E27FC236}">
                <a16:creationId xmlns:a16="http://schemas.microsoft.com/office/drawing/2014/main" id="{70F222D0-F1DB-AB01-5287-AC3E35FAC006}"/>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0" name="Text Placeholder 2">
            <a:hlinkClick r:id="rId17" action="ppaction://hlinksldjump"/>
            <a:extLst>
              <a:ext uri="{FF2B5EF4-FFF2-40B4-BE49-F238E27FC236}">
                <a16:creationId xmlns:a16="http://schemas.microsoft.com/office/drawing/2014/main" id="{C20FB2EA-DE88-8B4C-350B-FD60783BF6A9}"/>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extLst>
              <a:ext uri="{FF2B5EF4-FFF2-40B4-BE49-F238E27FC236}">
                <a16:creationId xmlns:a16="http://schemas.microsoft.com/office/drawing/2014/main" id="{7516EC65-B810-EB9E-8C67-356B695781C2}"/>
              </a:ext>
            </a:extLst>
          </p:cNvPr>
          <p:cNvSpPr>
            <a:spLocks noGrp="1"/>
          </p:cNvSpPr>
          <p:nvPr>
            <p:custDataLst>
              <p:tags r:id="rId6"/>
            </p:custDataLst>
          </p:nvPr>
        </p:nvSpPr>
        <p:spPr bwMode="auto">
          <a:xfrm>
            <a:off x="5595938" y="4289425"/>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5</a:t>
            </a:r>
            <a:r>
              <a:rPr kumimoji="0" lang="en-US" altLang="en-US" b="1" i="0" u="none" strike="noStrike" kern="1200" cap="none" spc="0" normalizeH="0" noProof="0">
                <a:ln>
                  <a:noFill/>
                </a:ln>
                <a:solidFill>
                  <a:schemeClr val="bg1"/>
                </a:solidFill>
                <a:effectLst/>
                <a:uLnTx/>
                <a:uFillTx/>
                <a:latin typeface="Arial"/>
              </a:rPr>
              <a:t>. </a:t>
            </a:r>
            <a:r>
              <a:rPr lang="en-US" b="1">
                <a:solidFill>
                  <a:schemeClr val="bg1"/>
                </a:solidFill>
              </a:rPr>
              <a:t>Batch Large Load Reporting/Transparency</a:t>
            </a:r>
            <a:endParaRPr kumimoji="0" lang="en-US" altLang="en-US" b="1" i="0" u="none" strike="noStrike" kern="1200" cap="none" spc="0" normalizeH="0" noProof="0">
              <a:ln>
                <a:noFill/>
              </a:ln>
              <a:solidFill>
                <a:schemeClr val="bg1"/>
              </a:solidFill>
              <a:effectLst/>
              <a:uLnTx/>
              <a:uFillTx/>
              <a:latin typeface="Arial"/>
            </a:endParaRPr>
          </a:p>
        </p:txBody>
      </p:sp>
      <p:sp>
        <p:nvSpPr>
          <p:cNvPr id="463" name="Text Placeholder 2">
            <a:hlinkClick r:id="rId18" action="ppaction://hlinksldjump"/>
            <a:extLst>
              <a:ext uri="{FF2B5EF4-FFF2-40B4-BE49-F238E27FC236}">
                <a16:creationId xmlns:a16="http://schemas.microsoft.com/office/drawing/2014/main" id="{A06A2D03-D170-A557-B693-A7FC506615B8}"/>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34" name="Text Placeholder 2">
            <a:hlinkClick r:id="rId19" action="ppaction://hlinksldjump"/>
            <a:extLst>
              <a:ext uri="{FF2B5EF4-FFF2-40B4-BE49-F238E27FC236}">
                <a16:creationId xmlns:a16="http://schemas.microsoft.com/office/drawing/2014/main" id="{475ED9B5-61E3-DDF9-FCC2-AFA4DA94068A}"/>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lang="en-US" altLang="en-US" i="0" u="none" strike="noStrike" kern="1200" cap="none" spc="0" normalizeH="0" noProof="0">
              <a:ln>
                <a:noFill/>
              </a:ln>
              <a:effectLst/>
              <a:uLnTx/>
              <a:uFillTx/>
              <a:latin typeface="Arial"/>
              <a:cs typeface="Arial"/>
            </a:endParaRPr>
          </a:p>
        </p:txBody>
      </p:sp>
      <p:sp>
        <p:nvSpPr>
          <p:cNvPr id="38" name="Slide Number Placeholder 5">
            <a:extLst>
              <a:ext uri="{FF2B5EF4-FFF2-40B4-BE49-F238E27FC236}">
                <a16:creationId xmlns:a16="http://schemas.microsoft.com/office/drawing/2014/main" id="{7FA5BEC7-5DFA-D7F4-0F7E-4813237AE519}"/>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17</a:t>
            </a:fld>
            <a:endParaRPr lang="en-US"/>
          </a:p>
        </p:txBody>
      </p:sp>
      <p:sp>
        <p:nvSpPr>
          <p:cNvPr id="8" name="1. On-page tracker">
            <a:extLst>
              <a:ext uri="{FF2B5EF4-FFF2-40B4-BE49-F238E27FC236}">
                <a16:creationId xmlns:a16="http://schemas.microsoft.com/office/drawing/2014/main" id="{F90FF213-EAEA-3FB9-ABAC-3D0BB9448D89}"/>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DADD9056-462F-2B5D-1258-7F7F31D014D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65E179E-D348-74A7-0A18-211DDD058436}"/>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7BA0A0D1-07C7-9359-DBDE-30E3CE2DAA0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00416269-F76C-2A41-8DBB-5B453E1F5DA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9B992167-A06D-3F3C-C0EF-8318CD333ED7}"/>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747104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6F8F-AC42-5B0A-B3C0-30BEF4004C3A}"/>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162EE96-C3DF-FE6B-569B-502D2ED6FF02}"/>
              </a:ext>
            </a:extLst>
          </p:cNvPr>
          <p:cNvGraphicFramePr>
            <a:graphicFrameLocks noChangeAspect="1"/>
          </p:cNvGraphicFramePr>
          <p:nvPr>
            <p:custDataLst>
              <p:tags r:id="rId1"/>
            </p:custDataLst>
            <p:extLst>
              <p:ext uri="{D42A27DB-BD31-4B8C-83A1-F6EECF244321}">
                <p14:modId xmlns:p14="http://schemas.microsoft.com/office/powerpoint/2010/main" val="11486230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1162EE96-C3DF-FE6B-569B-502D2ED6FF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4602021-7C7B-689F-3E8B-23A5F95EC902}"/>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3" name="Footer Placeholder 3">
            <a:extLst>
              <a:ext uri="{FF2B5EF4-FFF2-40B4-BE49-F238E27FC236}">
                <a16:creationId xmlns:a16="http://schemas.microsoft.com/office/drawing/2014/main" id="{244AECD6-23E4-4B25-846D-CA1ED93BFC9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sp>
        <p:nvSpPr>
          <p:cNvPr id="4" name="Text Placeholder 3">
            <a:extLst>
              <a:ext uri="{FF2B5EF4-FFF2-40B4-BE49-F238E27FC236}">
                <a16:creationId xmlns:a16="http://schemas.microsoft.com/office/drawing/2014/main" id="{33F368C3-38F4-937F-F1CC-A129E0A887ED}"/>
              </a:ext>
            </a:extLst>
          </p:cNvPr>
          <p:cNvSpPr>
            <a:spLocks noGrp="1"/>
          </p:cNvSpPr>
          <p:nvPr>
            <p:ph type="body" sz="quarter" idx="16"/>
          </p:nvPr>
        </p:nvSpPr>
        <p:spPr>
          <a:xfrm>
            <a:off x="1257300" y="1222625"/>
            <a:ext cx="10477500" cy="5725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r>
              <a:rPr lang="x-none" b="1" i="1"/>
              <a:t>3.2.7	Large Load Interconnection Status Report </a:t>
            </a:r>
            <a:endParaRPr lang="en-US"/>
          </a:p>
          <a:p>
            <a:r>
              <a:rPr lang="en-US" sz="1400"/>
              <a:t>(1) For purposes of this section, a Large Load is inclusive of one or more Facilities at a single site with an aggregate peak Demand greater than or equal to 75 MW behind one or more common Points of Interconnection (POIs) or Service Delivery Points that is seeking interconnection on or after March 25, 2022. ERCOT may expand the criteria for including a Load as a Large Load, provided the defining criteria are clearly stated in the applicable report.</a:t>
            </a:r>
          </a:p>
          <a:p>
            <a:r>
              <a:rPr lang="en-US" sz="1400"/>
              <a:t>(2) ERCOT must publish a Large Load Interconnection status report each month to the ERCOT website that aggregates Large Load Interconnection requests across multiple dimensions with as much specificity as possible while maintaining the confidentiality of Customer data, including:</a:t>
            </a:r>
          </a:p>
          <a:p>
            <a:r>
              <a:rPr lang="en-US" sz="1400"/>
              <a:t>(a)	Load Zone;</a:t>
            </a:r>
          </a:p>
          <a:p>
            <a:r>
              <a:rPr lang="en-US" sz="1400"/>
              <a:t>(b)	TSP;</a:t>
            </a:r>
          </a:p>
          <a:p>
            <a:r>
              <a:rPr lang="en-US" sz="1400"/>
              <a:t>(c)	Load type (as provided to the TSP, such as refinery, steel mill, data center, etc...);</a:t>
            </a:r>
          </a:p>
          <a:p>
            <a:r>
              <a:rPr lang="en-US" sz="1400"/>
              <a:t>(d)	Calendar quarter and year in which the interconnecting TSP submitted the project to ERCOT; </a:t>
            </a:r>
          </a:p>
          <a:p>
            <a:r>
              <a:rPr lang="en-US" sz="1400"/>
              <a:t>(e)	Requested energization quarter and year;</a:t>
            </a:r>
          </a:p>
          <a:p>
            <a:r>
              <a:rPr lang="en-US" sz="1400"/>
              <a:t>(f)	Size range;</a:t>
            </a:r>
          </a:p>
          <a:p>
            <a:r>
              <a:rPr lang="en-US" sz="1400"/>
              <a:t>(g)	Interconnection status (as defined by ERCOT to differentiate between operational, approved, under study, etc.);</a:t>
            </a:r>
          </a:p>
          <a:p>
            <a:r>
              <a:rPr lang="en-US" sz="1400"/>
              <a:t>(h)	Co-location status.</a:t>
            </a:r>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F824DF91-8E5F-7CBD-3ACC-93EEA9066DF3}"/>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9AFA755A-1EC4-90AA-7BE8-1DD11E8516DF}"/>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8D301150-79EA-C65E-D9F8-C9812DA5347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13943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4B52-FAE5-892F-7580-E8A849B7639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57D2D34-8EC4-0CFA-B003-592C87F7893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957D2D34-8EC4-0CFA-B003-592C87F789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C11E426-A22B-AB02-4027-EC0E764E5DA1}"/>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3" name="Slide Number Placeholder 2">
            <a:extLst>
              <a:ext uri="{FF2B5EF4-FFF2-40B4-BE49-F238E27FC236}">
                <a16:creationId xmlns:a16="http://schemas.microsoft.com/office/drawing/2014/main" id="{49D40FBF-E748-E30B-7D59-D94A6AC7F1A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sp>
        <p:nvSpPr>
          <p:cNvPr id="4" name="Text Placeholder 3">
            <a:extLst>
              <a:ext uri="{FF2B5EF4-FFF2-40B4-BE49-F238E27FC236}">
                <a16:creationId xmlns:a16="http://schemas.microsoft.com/office/drawing/2014/main" id="{50300A3E-0556-EB0E-1E73-29586D1E4025}"/>
              </a:ext>
            </a:extLst>
          </p:cNvPr>
          <p:cNvSpPr>
            <a:spLocks noGrp="1"/>
          </p:cNvSpPr>
          <p:nvPr>
            <p:ph type="body" sz="quarter" idx="16"/>
          </p:nvPr>
        </p:nvSpPr>
        <p:spPr>
          <a:xfrm>
            <a:off x="1269070" y="1202076"/>
            <a:ext cx="9569363" cy="4963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endParaRPr lang="en-US" b="1" i="1"/>
          </a:p>
          <a:p>
            <a:r>
              <a:rPr lang="x-none" b="1" i="1"/>
              <a:t>3.2.7	Large Load Interconnection Status Report </a:t>
            </a:r>
            <a:endParaRPr lang="en-US"/>
          </a:p>
          <a:p>
            <a:endParaRPr lang="en-US"/>
          </a:p>
          <a:p>
            <a:r>
              <a:rPr lang="en-US"/>
              <a:t>(3)  ERCOT shall take actions such as providing ranges of interconnection MW sizes, aggregate loads, and other similar actions to protect, anonymize, and otherwise safeguard confidential and competitively-sensitive Customer data from public disclosure.  When aggregating Customer data, ERCOT should ensure that at least five Customers exist in a particular Load type subcategory prior to aggregation, to protect against accidental disclosure.  ERCOT may leave a certain category blank or aggregated with other Load types to avoid disclosure.</a:t>
            </a:r>
          </a:p>
          <a:p>
            <a:endParaRPr lang="en-US"/>
          </a:p>
          <a:p>
            <a:pPr marL="342900" indent="-342900">
              <a:buAutoNum type="arabicParenBoth" startAt="4"/>
            </a:pPr>
            <a:r>
              <a:rPr lang="en-US"/>
              <a:t>ERCOT shall report to TAC or its designated subcommittee its methodology for developing the report defined in paragraph (2) above whenever that methodology changes, but at least every two years.</a:t>
            </a:r>
          </a:p>
          <a:p>
            <a:pPr marL="342900" indent="-342900">
              <a:buAutoNum type="arabicParenBoth" startAt="4"/>
            </a:pPr>
            <a:endParaRPr lang="en-US"/>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2DD9CC33-7F24-0935-B211-E382B959DDDA}"/>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A1851E2D-BDE5-95BD-997A-10EE079AD5CC}"/>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009CA30C-0A45-F0A5-5835-D1BA38E3AEBC}"/>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9939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F7E9-2D87-C97C-A3A6-7B03C9C6472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9616E2D-0155-B510-3BDB-1473C1B0683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19616E2D-0155-B510-3BDB-1473C1B0683B}"/>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69" name="Rectangle: Rounded Corners 68">
            <a:extLst>
              <a:ext uri="{FF2B5EF4-FFF2-40B4-BE49-F238E27FC236}">
                <a16:creationId xmlns:a16="http://schemas.microsoft.com/office/drawing/2014/main" id="{48BD2A1A-962F-2208-C7CB-7755440C381D}"/>
              </a:ext>
            </a:extLst>
          </p:cNvPr>
          <p:cNvSpPr/>
          <p:nvPr/>
        </p:nvSpPr>
        <p:spPr>
          <a:xfrm>
            <a:off x="1188720" y="5591908"/>
            <a:ext cx="10401300" cy="618392"/>
          </a:xfrm>
          <a:prstGeom prst="round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tx1"/>
              </a:solidFill>
            </a:endParaRPr>
          </a:p>
        </p:txBody>
      </p:sp>
      <p:sp>
        <p:nvSpPr>
          <p:cNvPr id="18" name="Text Placeholder 17">
            <a:extLst>
              <a:ext uri="{FF2B5EF4-FFF2-40B4-BE49-F238E27FC236}">
                <a16:creationId xmlns:a16="http://schemas.microsoft.com/office/drawing/2014/main" id="{7CFB8867-95F6-6C75-CBD2-BA4795909775}"/>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BC0482B7-055D-25A6-8CDF-85CC9A2FF774}"/>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2">
                    <a:lumMod val="75000"/>
                  </a:schemeClr>
                </a:solidFill>
              </a:rPr>
              <a:t>Batch reporting/transparency:</a:t>
            </a:r>
            <a:r>
              <a:rPr lang="en-US"/>
              <a:t> Survey results</a:t>
            </a:r>
          </a:p>
        </p:txBody>
      </p:sp>
      <p:grpSp>
        <p:nvGrpSpPr>
          <p:cNvPr id="125" name="Group 124" descr="Confidential document label">
            <a:extLst>
              <a:ext uri="{FF2B5EF4-FFF2-40B4-BE49-F238E27FC236}">
                <a16:creationId xmlns:a16="http://schemas.microsoft.com/office/drawing/2014/main" id="{F9B7C792-8C04-1AF2-D5DA-C166679E234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832FBFB7-3084-B176-7180-71E343BDF2C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2ED20C10-5B00-4BE3-7407-BDFE79D8C03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A872C048-19BC-D300-5594-B261A03E4343}"/>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41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nvGrpSpPr>
          <p:cNvPr id="2" name="Group 1">
            <a:extLst>
              <a:ext uri="{FF2B5EF4-FFF2-40B4-BE49-F238E27FC236}">
                <a16:creationId xmlns:a16="http://schemas.microsoft.com/office/drawing/2014/main" id="{805B992D-ED9C-0FEF-62A7-71AFA8968053}"/>
              </a:ext>
            </a:extLst>
          </p:cNvPr>
          <p:cNvGrpSpPr/>
          <p:nvPr/>
        </p:nvGrpSpPr>
        <p:grpSpPr>
          <a:xfrm>
            <a:off x="1257300" y="843515"/>
            <a:ext cx="817005" cy="201003"/>
            <a:chOff x="1245529" y="795925"/>
            <a:chExt cx="817005" cy="201003"/>
          </a:xfrm>
        </p:grpSpPr>
        <p:sp>
          <p:nvSpPr>
            <p:cNvPr id="3" name="TextBox 2">
              <a:extLst>
                <a:ext uri="{FF2B5EF4-FFF2-40B4-BE49-F238E27FC236}">
                  <a16:creationId xmlns:a16="http://schemas.microsoft.com/office/drawing/2014/main" id="{58D92EF3-76C9-A471-F864-8DC1DC06B52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E9DC8B6E-E5E4-8727-AD76-5B0812151E93}"/>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16B63B46-8110-6F61-74D0-E1C2636C3940}"/>
              </a:ext>
            </a:extLst>
          </p:cNvPr>
          <p:cNvSpPr txBox="1">
            <a:spLocks/>
          </p:cNvSpPr>
          <p:nvPr>
            <p:custDataLst>
              <p:tags r:id="rId4"/>
            </p:custDataLst>
          </p:nvPr>
        </p:nvSpPr>
        <p:spPr>
          <a:xfrm>
            <a:off x="1257300" y="1250096"/>
            <a:ext cx="10121521" cy="93678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Q34:  </a:t>
            </a:r>
            <a:r>
              <a:rPr lang="en-US" sz="1200"/>
              <a:t>NPRR1267 establishes a monthly aggregated Large Load report to improve transparency. The report includes the data elements listed below, with protections to prevent disclosure of confidential information when aggregation levels are not adequate to maintain anonymity. Please list any reporting elements you would like added or modified. </a:t>
            </a:r>
          </a:p>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Data elements: </a:t>
            </a:r>
            <a:r>
              <a:rPr lang="en-US" sz="1200"/>
              <a:t>Load zone, TSP, load type (as provided to the TSP), TSP submission to ERCOT quarter, requested energization quarter and year size range, interconnection status, co-location status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2A028BBB-C359-3B9F-B9AA-7E3DE71F344F}"/>
              </a:ext>
            </a:extLst>
          </p:cNvPr>
          <p:cNvCxnSpPr>
            <a:cxnSpLocks/>
          </p:cNvCxnSpPr>
          <p:nvPr>
            <p:custDataLst>
              <p:tags r:id="rId5"/>
            </p:custDataLst>
          </p:nvPr>
        </p:nvCxnSpPr>
        <p:spPr>
          <a:xfrm>
            <a:off x="1257300" y="1840053"/>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81165B8-D176-8819-9657-8954955C7725}"/>
              </a:ext>
            </a:extLst>
          </p:cNvPr>
          <p:cNvSpPr txBox="1"/>
          <p:nvPr>
            <p:custDataLst>
              <p:tags r:id="rId6"/>
            </p:custDataLst>
          </p:nvPr>
        </p:nvSpPr>
        <p:spPr>
          <a:xfrm>
            <a:off x="1269070" y="2367995"/>
            <a:ext cx="3633521"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 element</a:t>
            </a:r>
          </a:p>
        </p:txBody>
      </p:sp>
      <p:sp>
        <p:nvSpPr>
          <p:cNvPr id="36" name="TextBox 35">
            <a:extLst>
              <a:ext uri="{FF2B5EF4-FFF2-40B4-BE49-F238E27FC236}">
                <a16:creationId xmlns:a16="http://schemas.microsoft.com/office/drawing/2014/main" id="{84099DB9-1CCE-C8AE-CB2A-1A4C1720F2E7}"/>
              </a:ext>
            </a:extLst>
          </p:cNvPr>
          <p:cNvSpPr txBox="1"/>
          <p:nvPr>
            <p:custDataLst>
              <p:tags r:id="rId7"/>
            </p:custDataLst>
          </p:nvPr>
        </p:nvSpPr>
        <p:spPr>
          <a:xfrm>
            <a:off x="5162844" y="2367995"/>
            <a:ext cx="6227748"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Example data element details</a:t>
            </a:r>
          </a:p>
        </p:txBody>
      </p:sp>
      <p:grpSp>
        <p:nvGrpSpPr>
          <p:cNvPr id="53" name="Group 52">
            <a:extLst>
              <a:ext uri="{FF2B5EF4-FFF2-40B4-BE49-F238E27FC236}">
                <a16:creationId xmlns:a16="http://schemas.microsoft.com/office/drawing/2014/main" id="{5218642D-D310-0E2D-EFFE-9408F414A46F}"/>
              </a:ext>
            </a:extLst>
          </p:cNvPr>
          <p:cNvGrpSpPr/>
          <p:nvPr/>
        </p:nvGrpSpPr>
        <p:grpSpPr>
          <a:xfrm>
            <a:off x="1269070" y="2616952"/>
            <a:ext cx="10121522" cy="675903"/>
            <a:chOff x="1269070" y="2623342"/>
            <a:chExt cx="10121522" cy="675903"/>
          </a:xfrm>
        </p:grpSpPr>
        <p:sp>
          <p:nvSpPr>
            <p:cNvPr id="29" name="TextBox 28">
              <a:extLst>
                <a:ext uri="{FF2B5EF4-FFF2-40B4-BE49-F238E27FC236}">
                  <a16:creationId xmlns:a16="http://schemas.microsoft.com/office/drawing/2014/main" id="{A6EA8C3C-9F14-E877-D102-10B2A4B70B98}"/>
                </a:ext>
              </a:extLst>
            </p:cNvPr>
            <p:cNvSpPr txBox="1"/>
            <p:nvPr>
              <p:custDataLst>
                <p:tags r:id="rId21"/>
              </p:custDataLst>
            </p:nvPr>
          </p:nvSpPr>
          <p:spPr>
            <a:xfrm>
              <a:off x="1269070" y="2623342"/>
              <a:ext cx="3633521"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Ramp &amp; energization performance detail (11)</a:t>
              </a:r>
            </a:p>
          </p:txBody>
        </p:sp>
        <p:sp>
          <p:nvSpPr>
            <p:cNvPr id="37" name="TextBox 36">
              <a:extLst>
                <a:ext uri="{FF2B5EF4-FFF2-40B4-BE49-F238E27FC236}">
                  <a16:creationId xmlns:a16="http://schemas.microsoft.com/office/drawing/2014/main" id="{F87071AE-B510-CB94-E76B-07B8D7B91EAF}"/>
                </a:ext>
              </a:extLst>
            </p:cNvPr>
            <p:cNvSpPr txBox="1"/>
            <p:nvPr>
              <p:custDataLst>
                <p:tags r:id="rId22"/>
              </p:custDataLst>
            </p:nvPr>
          </p:nvSpPr>
          <p:spPr>
            <a:xfrm>
              <a:off x="5162844" y="2623342"/>
              <a:ext cx="6227748"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Requested ramp by quarter</a:t>
              </a:r>
            </a:p>
            <a:p>
              <a:pPr lvl="1">
                <a:spcAft>
                  <a:spcPts val="0"/>
                </a:spcAft>
              </a:pPr>
              <a:r>
                <a:rPr lang="en-US" sz="1100"/>
                <a:t>Actual MW energized vs. approved ramp schedule </a:t>
              </a:r>
            </a:p>
            <a:p>
              <a:pPr lvl="1">
                <a:spcAft>
                  <a:spcPts val="0"/>
                </a:spcAft>
              </a:pPr>
              <a:r>
                <a:rPr lang="en-US" sz="1100"/>
                <a:t>Energized MW vs. requested MW </a:t>
              </a:r>
            </a:p>
            <a:p>
              <a:pPr lvl="1">
                <a:spcAft>
                  <a:spcPts val="0"/>
                </a:spcAft>
              </a:pPr>
              <a:r>
                <a:rPr lang="en-US" sz="1100"/>
                <a:t>Average timeline from application to energization</a:t>
              </a:r>
            </a:p>
          </p:txBody>
        </p:sp>
      </p:grpSp>
      <p:grpSp>
        <p:nvGrpSpPr>
          <p:cNvPr id="59" name="Group 58">
            <a:extLst>
              <a:ext uri="{FF2B5EF4-FFF2-40B4-BE49-F238E27FC236}">
                <a16:creationId xmlns:a16="http://schemas.microsoft.com/office/drawing/2014/main" id="{D54E9EBA-488D-5802-EDE9-BED191DFC8D7}"/>
              </a:ext>
            </a:extLst>
          </p:cNvPr>
          <p:cNvGrpSpPr/>
          <p:nvPr/>
        </p:nvGrpSpPr>
        <p:grpSpPr>
          <a:xfrm>
            <a:off x="1269070" y="3921453"/>
            <a:ext cx="10121522" cy="358398"/>
            <a:chOff x="1269070" y="3872579"/>
            <a:chExt cx="10121522" cy="358398"/>
          </a:xfrm>
        </p:grpSpPr>
        <p:sp>
          <p:nvSpPr>
            <p:cNvPr id="31" name="TextBox 30">
              <a:extLst>
                <a:ext uri="{FF2B5EF4-FFF2-40B4-BE49-F238E27FC236}">
                  <a16:creationId xmlns:a16="http://schemas.microsoft.com/office/drawing/2014/main" id="{509546F6-11BF-01DD-A02B-723C419F03B4}"/>
                </a:ext>
              </a:extLst>
            </p:cNvPr>
            <p:cNvSpPr txBox="1"/>
            <p:nvPr>
              <p:custDataLst>
                <p:tags r:id="rId19"/>
              </p:custDataLst>
            </p:nvPr>
          </p:nvSpPr>
          <p:spPr>
            <a:xfrm>
              <a:off x="1269070" y="3872579"/>
              <a:ext cx="3633521"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Locational detail (9)</a:t>
              </a:r>
            </a:p>
          </p:txBody>
        </p:sp>
        <p:sp>
          <p:nvSpPr>
            <p:cNvPr id="39" name="TextBox 38">
              <a:extLst>
                <a:ext uri="{FF2B5EF4-FFF2-40B4-BE49-F238E27FC236}">
                  <a16:creationId xmlns:a16="http://schemas.microsoft.com/office/drawing/2014/main" id="{2FD93145-7CE7-B4D5-4CBF-9824F62305AD}"/>
                </a:ext>
              </a:extLst>
            </p:cNvPr>
            <p:cNvSpPr txBox="1"/>
            <p:nvPr>
              <p:custDataLst>
                <p:tags r:id="rId20"/>
              </p:custDataLst>
            </p:nvPr>
          </p:nvSpPr>
          <p:spPr>
            <a:xfrm>
              <a:off x="5162844" y="3872579"/>
              <a:ext cx="6227748"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County and/or city, including geographic coordinates</a:t>
              </a:r>
            </a:p>
            <a:p>
              <a:pPr lvl="1">
                <a:spcAft>
                  <a:spcPts val="0"/>
                </a:spcAft>
              </a:pPr>
              <a:r>
                <a:rPr lang="en-US" sz="1100"/>
                <a:t>Proposed or actual POI</a:t>
              </a:r>
            </a:p>
          </p:txBody>
        </p:sp>
      </p:grpSp>
      <p:grpSp>
        <p:nvGrpSpPr>
          <p:cNvPr id="60" name="Group 59">
            <a:extLst>
              <a:ext uri="{FF2B5EF4-FFF2-40B4-BE49-F238E27FC236}">
                <a16:creationId xmlns:a16="http://schemas.microsoft.com/office/drawing/2014/main" id="{E07942A5-CF8B-BD35-542F-B4D36FEB1803}"/>
              </a:ext>
            </a:extLst>
          </p:cNvPr>
          <p:cNvGrpSpPr/>
          <p:nvPr/>
        </p:nvGrpSpPr>
        <p:grpSpPr>
          <a:xfrm>
            <a:off x="1269070" y="4353141"/>
            <a:ext cx="10121522" cy="734777"/>
            <a:chOff x="1269070" y="4293208"/>
            <a:chExt cx="10121522" cy="734777"/>
          </a:xfrm>
        </p:grpSpPr>
        <p:sp>
          <p:nvSpPr>
            <p:cNvPr id="32" name="TextBox 31">
              <a:extLst>
                <a:ext uri="{FF2B5EF4-FFF2-40B4-BE49-F238E27FC236}">
                  <a16:creationId xmlns:a16="http://schemas.microsoft.com/office/drawing/2014/main" id="{EDB3FBA2-17E7-208C-A4F5-8D26B20C87B6}"/>
                </a:ext>
              </a:extLst>
            </p:cNvPr>
            <p:cNvSpPr txBox="1"/>
            <p:nvPr>
              <p:custDataLst>
                <p:tags r:id="rId17"/>
              </p:custDataLst>
            </p:nvPr>
          </p:nvSpPr>
          <p:spPr>
            <a:xfrm>
              <a:off x="1269070" y="4293208"/>
              <a:ext cx="3633521"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Batch/study &amp; agreement status detail (8)</a:t>
              </a:r>
            </a:p>
          </p:txBody>
        </p:sp>
        <p:sp>
          <p:nvSpPr>
            <p:cNvPr id="40" name="TextBox 39">
              <a:extLst>
                <a:ext uri="{FF2B5EF4-FFF2-40B4-BE49-F238E27FC236}">
                  <a16:creationId xmlns:a16="http://schemas.microsoft.com/office/drawing/2014/main" id="{618CF9E6-BF65-6E33-DAAE-B2C48A41C6CA}"/>
                </a:ext>
              </a:extLst>
            </p:cNvPr>
            <p:cNvSpPr txBox="1"/>
            <p:nvPr>
              <p:custDataLst>
                <p:tags r:id="rId18"/>
              </p:custDataLst>
            </p:nvPr>
          </p:nvSpPr>
          <p:spPr>
            <a:xfrm>
              <a:off x="5162844" y="4293208"/>
              <a:ext cx="6227748"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Batch or study cohort</a:t>
              </a:r>
            </a:p>
            <a:p>
              <a:pPr lvl="1">
                <a:spcAft>
                  <a:spcPts val="0"/>
                </a:spcAft>
              </a:pPr>
              <a:r>
                <a:rPr lang="en-US" sz="1100"/>
                <a:t>Intermediate Agreement and financial security status</a:t>
              </a:r>
            </a:p>
            <a:p>
              <a:pPr lvl="1">
                <a:spcAft>
                  <a:spcPts val="0"/>
                </a:spcAft>
              </a:pPr>
              <a:r>
                <a:rPr lang="en-US" sz="1100"/>
                <a:t>Commitment status following Batch study</a:t>
              </a:r>
            </a:p>
            <a:p>
              <a:pPr lvl="1">
                <a:spcAft>
                  <a:spcPts val="0"/>
                </a:spcAft>
              </a:pPr>
              <a:r>
                <a:rPr lang="en-US" sz="1100"/>
                <a:t>Standardized readiness milestones (e.g., site control, permits, construction status)</a:t>
              </a:r>
            </a:p>
          </p:txBody>
        </p:sp>
      </p:grpSp>
      <p:grpSp>
        <p:nvGrpSpPr>
          <p:cNvPr id="62" name="Group 61">
            <a:extLst>
              <a:ext uri="{FF2B5EF4-FFF2-40B4-BE49-F238E27FC236}">
                <a16:creationId xmlns:a16="http://schemas.microsoft.com/office/drawing/2014/main" id="{1A83FCEC-AAE9-0CA2-F6A3-060B7CA7AD07}"/>
              </a:ext>
            </a:extLst>
          </p:cNvPr>
          <p:cNvGrpSpPr/>
          <p:nvPr/>
        </p:nvGrpSpPr>
        <p:grpSpPr>
          <a:xfrm>
            <a:off x="1269070" y="5161211"/>
            <a:ext cx="10121522" cy="271259"/>
            <a:chOff x="1269070" y="5161211"/>
            <a:chExt cx="10121522" cy="271259"/>
          </a:xfrm>
        </p:grpSpPr>
        <p:sp>
          <p:nvSpPr>
            <p:cNvPr id="35" name="TextBox 34">
              <a:extLst>
                <a:ext uri="{FF2B5EF4-FFF2-40B4-BE49-F238E27FC236}">
                  <a16:creationId xmlns:a16="http://schemas.microsoft.com/office/drawing/2014/main" id="{54E444BC-420D-09D8-2D7D-AD36849BBB18}"/>
                </a:ext>
              </a:extLst>
            </p:cNvPr>
            <p:cNvSpPr txBox="1"/>
            <p:nvPr>
              <p:custDataLst>
                <p:tags r:id="rId15"/>
              </p:custDataLst>
            </p:nvPr>
          </p:nvSpPr>
          <p:spPr>
            <a:xfrm>
              <a:off x="1269070" y="5161211"/>
              <a:ext cx="3633521"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Data-center load-type sub-categorization (2)</a:t>
              </a:r>
            </a:p>
          </p:txBody>
        </p:sp>
        <p:sp>
          <p:nvSpPr>
            <p:cNvPr id="43" name="TextBox 42">
              <a:extLst>
                <a:ext uri="{FF2B5EF4-FFF2-40B4-BE49-F238E27FC236}">
                  <a16:creationId xmlns:a16="http://schemas.microsoft.com/office/drawing/2014/main" id="{38E64E11-0175-9936-1C80-10E4080CA685}"/>
                </a:ext>
              </a:extLst>
            </p:cNvPr>
            <p:cNvSpPr txBox="1"/>
            <p:nvPr>
              <p:custDataLst>
                <p:tags r:id="rId16"/>
              </p:custDataLst>
            </p:nvPr>
          </p:nvSpPr>
          <p:spPr>
            <a:xfrm>
              <a:off x="5162844" y="5161211"/>
              <a:ext cx="6227748"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100"/>
                <a:t>Data center type (e.g., AI training, AI inference, cloud, enterprise, crypto)</a:t>
              </a:r>
            </a:p>
          </p:txBody>
        </p:sp>
      </p:grpSp>
      <p:cxnSp>
        <p:nvCxnSpPr>
          <p:cNvPr id="44" name="Straight Connector 43">
            <a:extLst>
              <a:ext uri="{FF2B5EF4-FFF2-40B4-BE49-F238E27FC236}">
                <a16:creationId xmlns:a16="http://schemas.microsoft.com/office/drawing/2014/main" id="{F689651F-399A-814A-EAD8-7AEA2BFFF8BB}"/>
              </a:ext>
            </a:extLst>
          </p:cNvPr>
          <p:cNvCxnSpPr/>
          <p:nvPr>
            <p:custDataLst>
              <p:tags r:id="rId8"/>
            </p:custDataLst>
          </p:nvPr>
        </p:nvCxnSpPr>
        <p:spPr>
          <a:xfrm>
            <a:off x="1269070" y="2580307"/>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3D8BA26-2251-9F11-A3B2-7584806BA69C}"/>
              </a:ext>
            </a:extLst>
          </p:cNvPr>
          <p:cNvCxnSpPr/>
          <p:nvPr>
            <p:custDataLst>
              <p:tags r:id="rId9"/>
            </p:custDataLst>
          </p:nvPr>
        </p:nvCxnSpPr>
        <p:spPr>
          <a:xfrm>
            <a:off x="1269070" y="3329500"/>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90C57EA-0C67-7AF6-D886-5562AEB241E2}"/>
              </a:ext>
            </a:extLst>
          </p:cNvPr>
          <p:cNvGrpSpPr/>
          <p:nvPr/>
        </p:nvGrpSpPr>
        <p:grpSpPr>
          <a:xfrm>
            <a:off x="1269070" y="3366145"/>
            <a:ext cx="10121522" cy="518663"/>
            <a:chOff x="1269070" y="3313171"/>
            <a:chExt cx="10121522" cy="518663"/>
          </a:xfrm>
        </p:grpSpPr>
        <p:sp>
          <p:nvSpPr>
            <p:cNvPr id="30" name="TextBox 29">
              <a:extLst>
                <a:ext uri="{FF2B5EF4-FFF2-40B4-BE49-F238E27FC236}">
                  <a16:creationId xmlns:a16="http://schemas.microsoft.com/office/drawing/2014/main" id="{E1CC88AA-C8B5-10A5-FAA5-CD85EEE4D450}"/>
                </a:ext>
              </a:extLst>
            </p:cNvPr>
            <p:cNvSpPr txBox="1"/>
            <p:nvPr>
              <p:custDataLst>
                <p:tags r:id="rId12"/>
              </p:custDataLst>
            </p:nvPr>
          </p:nvSpPr>
          <p:spPr>
            <a:xfrm>
              <a:off x="1269070" y="3332367"/>
              <a:ext cx="3633521"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Project configuration / technology classification (11)</a:t>
              </a:r>
            </a:p>
          </p:txBody>
        </p:sp>
        <p:sp>
          <p:nvSpPr>
            <p:cNvPr id="38" name="TextBox 37">
              <a:extLst>
                <a:ext uri="{FF2B5EF4-FFF2-40B4-BE49-F238E27FC236}">
                  <a16:creationId xmlns:a16="http://schemas.microsoft.com/office/drawing/2014/main" id="{C0A992CD-05AC-27D0-CAEC-228D1E7C0C8B}"/>
                </a:ext>
              </a:extLst>
            </p:cNvPr>
            <p:cNvSpPr txBox="1"/>
            <p:nvPr>
              <p:custDataLst>
                <p:tags r:id="rId13"/>
              </p:custDataLst>
            </p:nvPr>
          </p:nvSpPr>
          <p:spPr>
            <a:xfrm>
              <a:off x="5162844" y="3313171"/>
              <a:ext cx="6227748"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BYOG/WLPUN/PCLR election or designation</a:t>
              </a:r>
            </a:p>
            <a:p>
              <a:pPr lvl="1">
                <a:spcAft>
                  <a:spcPts val="0"/>
                </a:spcAft>
              </a:pPr>
              <a:r>
                <a:rPr lang="en-US" sz="1100"/>
                <a:t>Back up generation type (e.g., islanded generation, backup generation, WLPUN/BYOG)</a:t>
              </a:r>
            </a:p>
            <a:p>
              <a:pPr lvl="1">
                <a:spcAft>
                  <a:spcPts val="0"/>
                </a:spcAft>
              </a:pPr>
              <a:r>
                <a:rPr lang="en-US" sz="1100"/>
                <a:t>Generation resource type for co-located projects (solar, wind, BESS, gas)</a:t>
              </a:r>
            </a:p>
          </p:txBody>
        </p:sp>
        <p:cxnSp>
          <p:nvCxnSpPr>
            <p:cNvPr id="46" name="Straight Connector 45">
              <a:extLst>
                <a:ext uri="{FF2B5EF4-FFF2-40B4-BE49-F238E27FC236}">
                  <a16:creationId xmlns:a16="http://schemas.microsoft.com/office/drawing/2014/main" id="{D3BB6800-EE78-18B3-9C53-BE741C319CC2}"/>
                </a:ext>
              </a:extLst>
            </p:cNvPr>
            <p:cNvCxnSpPr>
              <a:cxnSpLocks/>
            </p:cNvCxnSpPr>
            <p:nvPr>
              <p:custDataLst>
                <p:tags r:id="rId14"/>
              </p:custDataLst>
            </p:nvPr>
          </p:nvCxnSpPr>
          <p:spPr>
            <a:xfrm>
              <a:off x="1269070" y="3829544"/>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47" name="Straight Connector 46">
            <a:extLst>
              <a:ext uri="{FF2B5EF4-FFF2-40B4-BE49-F238E27FC236}">
                <a16:creationId xmlns:a16="http://schemas.microsoft.com/office/drawing/2014/main" id="{E80036DB-EE6B-0FAC-93C0-74036048FD1D}"/>
              </a:ext>
            </a:extLst>
          </p:cNvPr>
          <p:cNvCxnSpPr/>
          <p:nvPr>
            <p:custDataLst>
              <p:tags r:id="rId10"/>
            </p:custDataLst>
          </p:nvPr>
        </p:nvCxnSpPr>
        <p:spPr>
          <a:xfrm>
            <a:off x="1269070" y="4316496"/>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0C9F77-6615-190B-237B-DF113B27B8B9}"/>
              </a:ext>
            </a:extLst>
          </p:cNvPr>
          <p:cNvCxnSpPr/>
          <p:nvPr>
            <p:custDataLst>
              <p:tags r:id="rId11"/>
            </p:custDataLst>
          </p:nvPr>
        </p:nvCxnSpPr>
        <p:spPr>
          <a:xfrm>
            <a:off x="1269070" y="5124563"/>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6B37C4E-1F52-73F4-DC8B-6AD042EEE6B0}"/>
              </a:ext>
            </a:extLst>
          </p:cNvPr>
          <p:cNvSpPr txBox="1"/>
          <p:nvPr/>
        </p:nvSpPr>
        <p:spPr>
          <a:xfrm>
            <a:off x="1263184" y="5716438"/>
            <a:ext cx="10265289" cy="36933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200" b="1"/>
              <a:t>Respondents flagged the need to protect confidentiality: </a:t>
            </a:r>
            <a:r>
              <a:rPr lang="en-US" sz="1200"/>
              <a:t>Concerns include the ability to identify customers from broad data, lack of appropriate aggregation thresholds, and clarity on data that will not be published </a:t>
            </a:r>
          </a:p>
        </p:txBody>
      </p:sp>
    </p:spTree>
    <p:extLst>
      <p:ext uri="{BB962C8B-B14F-4D97-AF65-F5344CB8AC3E}">
        <p14:creationId xmlns:p14="http://schemas.microsoft.com/office/powerpoint/2010/main" val="570618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0E58F-24AD-2DF3-01D3-284584846CB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A394537-6834-43E3-13AE-C138F67A3470}"/>
              </a:ext>
            </a:extLst>
          </p:cNvPr>
          <p:cNvGraphicFramePr>
            <a:graphicFrameLocks noChangeAspect="1"/>
          </p:cNvGraphicFramePr>
          <p:nvPr>
            <p:custDataLst>
              <p:tags r:id="rId1"/>
            </p:custDataLst>
            <p:extLst>
              <p:ext uri="{D42A27DB-BD31-4B8C-83A1-F6EECF244321}">
                <p14:modId xmlns:p14="http://schemas.microsoft.com/office/powerpoint/2010/main" val="34322824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404" imgH="403" progId="TCLayout.ActiveDocument.1">
                  <p:embed/>
                </p:oleObj>
              </mc:Choice>
              <mc:Fallback>
                <p:oleObj name="think-cell Slide" r:id="rId47" imgW="404" imgH="403" progId="TCLayout.ActiveDocument.1">
                  <p:embed/>
                  <p:pic>
                    <p:nvPicPr>
                      <p:cNvPr id="5" name="Object 6" hidden="1">
                        <a:extLst>
                          <a:ext uri="{FF2B5EF4-FFF2-40B4-BE49-F238E27FC236}">
                            <a16:creationId xmlns:a16="http://schemas.microsoft.com/office/drawing/2014/main" id="{1A394537-6834-43E3-13AE-C138F67A3470}"/>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A675A3F-8DF6-397D-F7BD-289D3AF05AF0}"/>
              </a:ext>
            </a:extLst>
          </p:cNvPr>
          <p:cNvSpPr>
            <a:spLocks noGrp="1"/>
          </p:cNvSpPr>
          <p:nvPr>
            <p:ph type="title"/>
            <p:custDataLst>
              <p:tags r:id="rId2"/>
            </p:custDataLst>
          </p:nvPr>
        </p:nvSpPr>
        <p:spPr>
          <a:xfrm>
            <a:off x="1257300" y="100606"/>
            <a:ext cx="10401300" cy="738664"/>
          </a:xfrm>
        </p:spPr>
        <p:txBody>
          <a:bodyPr vert="horz">
            <a:spAutoFit/>
          </a:bodyPr>
          <a:lstStyle/>
          <a:p>
            <a:r>
              <a:rPr lang="en-US"/>
              <a:t>Existing GIS report provides a starting point to define Large Load reporting attributes</a:t>
            </a:r>
          </a:p>
        </p:txBody>
      </p:sp>
      <p:graphicFrame>
        <p:nvGraphicFramePr>
          <p:cNvPr id="26" name="Table 25" hidden="1">
            <a:extLst>
              <a:ext uri="{FF2B5EF4-FFF2-40B4-BE49-F238E27FC236}">
                <a16:creationId xmlns:a16="http://schemas.microsoft.com/office/drawing/2014/main" id="{C9109F78-77C4-3BAE-486B-540271E0D1E6}"/>
              </a:ext>
            </a:extLst>
          </p:cNvPr>
          <p:cNvGraphicFramePr>
            <a:graphicFrameLocks noGrp="1"/>
          </p:cNvGraphicFramePr>
          <p:nvPr/>
        </p:nvGraphicFramePr>
        <p:xfrm>
          <a:off x="1251860" y="2223765"/>
          <a:ext cx="4844136" cy="9425072"/>
        </p:xfrm>
        <a:graphic>
          <a:graphicData uri="http://schemas.openxmlformats.org/drawingml/2006/table">
            <a:tbl>
              <a:tblPr>
                <a:tableStyleId>{5C22544A-7EE6-4342-B048-85BDC9FD1C3A}</a:tableStyleId>
              </a:tblPr>
              <a:tblGrid>
                <a:gridCol w="584084">
                  <a:extLst>
                    <a:ext uri="{9D8B030D-6E8A-4147-A177-3AD203B41FA5}">
                      <a16:colId xmlns:a16="http://schemas.microsoft.com/office/drawing/2014/main" val="644027196"/>
                    </a:ext>
                  </a:extLst>
                </a:gridCol>
                <a:gridCol w="2645340">
                  <a:extLst>
                    <a:ext uri="{9D8B030D-6E8A-4147-A177-3AD203B41FA5}">
                      <a16:colId xmlns:a16="http://schemas.microsoft.com/office/drawing/2014/main" val="912641091"/>
                    </a:ext>
                  </a:extLst>
                </a:gridCol>
                <a:gridCol w="1614712">
                  <a:extLst>
                    <a:ext uri="{9D8B030D-6E8A-4147-A177-3AD203B41FA5}">
                      <a16:colId xmlns:a16="http://schemas.microsoft.com/office/drawing/2014/main" val="2261414424"/>
                    </a:ext>
                  </a:extLst>
                </a:gridCol>
              </a:tblGrid>
              <a:tr h="113624">
                <a:tc>
                  <a:txBody>
                    <a:bodyPr/>
                    <a:lstStyle/>
                    <a:p>
                      <a:pPr>
                        <a:buNone/>
                      </a:pPr>
                      <a:r>
                        <a:rPr lang="en-US" sz="1200"/>
                        <a:t>#</a:t>
                      </a:r>
                    </a:p>
                  </a:txBody>
                  <a:tcPr marL="118858" marR="118858" marT="1444" marB="1444" anchor="ctr"/>
                </a:tc>
                <a:tc>
                  <a:txBody>
                    <a:bodyPr/>
                    <a:lstStyle/>
                    <a:p>
                      <a:pPr>
                        <a:buNone/>
                      </a:pPr>
                      <a:r>
                        <a:rPr lang="en-US" sz="1200"/>
                        <a:t>GIS attribute</a:t>
                      </a:r>
                    </a:p>
                  </a:txBody>
                  <a:tcPr marL="118858" marR="118858" marT="1444" marB="1444" anchor="ctr"/>
                </a:tc>
                <a:tc>
                  <a:txBody>
                    <a:bodyPr/>
                    <a:lstStyle/>
                    <a:p>
                      <a:pPr>
                        <a:buNone/>
                      </a:pPr>
                      <a:r>
                        <a:rPr lang="en-US" sz="1200"/>
                        <a:t>Include in Large Load report?</a:t>
                      </a:r>
                    </a:p>
                  </a:txBody>
                  <a:tcPr marL="118858" marR="118858" marT="1444" marB="1444" anchor="ctr"/>
                </a:tc>
                <a:extLst>
                  <a:ext uri="{0D108BD9-81ED-4DB2-BD59-A6C34878D82A}">
                    <a16:rowId xmlns:a16="http://schemas.microsoft.com/office/drawing/2014/main" val="915666448"/>
                  </a:ext>
                </a:extLst>
              </a:tr>
              <a:tr h="113624">
                <a:tc>
                  <a:txBody>
                    <a:bodyPr/>
                    <a:lstStyle/>
                    <a:p>
                      <a:pPr>
                        <a:buNone/>
                      </a:pPr>
                      <a:r>
                        <a:rPr lang="en-US" sz="1200"/>
                        <a:t>Project attributes</a:t>
                      </a:r>
                    </a:p>
                  </a:txBody>
                  <a:tcPr marL="118858" marR="118858" marT="1444" marB="1444" anchor="ctr"/>
                </a:tc>
                <a:tc>
                  <a:txBody>
                    <a:bodyPr/>
                    <a:lstStyle/>
                    <a:p>
                      <a:pPr>
                        <a:buNone/>
                      </a:pPr>
                      <a:endParaRPr lang="en-US" sz="1200"/>
                    </a:p>
                  </a:txBody>
                  <a:tcPr marL="118858" marR="118858" marT="1444" marB="1444" anchor="ctr"/>
                </a:tc>
                <a:tc>
                  <a:txBody>
                    <a:bodyPr/>
                    <a:lstStyle/>
                    <a:p>
                      <a:pPr>
                        <a:buNone/>
                      </a:pPr>
                      <a:endParaRPr lang="en-US" sz="1200"/>
                    </a:p>
                  </a:txBody>
                  <a:tcPr marL="118858" marR="118858" marT="1444" marB="1444" anchor="ctr"/>
                </a:tc>
                <a:extLst>
                  <a:ext uri="{0D108BD9-81ED-4DB2-BD59-A6C34878D82A}">
                    <a16:rowId xmlns:a16="http://schemas.microsoft.com/office/drawing/2014/main" val="3506266244"/>
                  </a:ext>
                </a:extLst>
              </a:tr>
              <a:tr h="113624">
                <a:tc>
                  <a:txBody>
                    <a:bodyPr/>
                    <a:lstStyle/>
                    <a:p>
                      <a:pPr>
                        <a:buNone/>
                      </a:pPr>
                      <a:r>
                        <a:rPr lang="en-US" sz="1200"/>
                        <a:t>1</a:t>
                      </a:r>
                    </a:p>
                  </a:txBody>
                  <a:tcPr marL="118858" marR="118858" marT="1444" marB="1444" anchor="ctr"/>
                </a:tc>
                <a:tc>
                  <a:txBody>
                    <a:bodyPr/>
                    <a:lstStyle/>
                    <a:p>
                      <a:pPr>
                        <a:buNone/>
                      </a:pPr>
                      <a:r>
                        <a:rPr lang="en-US" sz="1200"/>
                        <a:t>INR</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987330114"/>
                  </a:ext>
                </a:extLst>
              </a:tr>
              <a:tr h="113624">
                <a:tc>
                  <a:txBody>
                    <a:bodyPr/>
                    <a:lstStyle/>
                    <a:p>
                      <a:pPr>
                        <a:buNone/>
                      </a:pPr>
                      <a:r>
                        <a:rPr lang="en-US" sz="1200"/>
                        <a:t>2</a:t>
                      </a:r>
                    </a:p>
                  </a:txBody>
                  <a:tcPr marL="118858" marR="118858" marT="1444" marB="1444" anchor="ctr"/>
                </a:tc>
                <a:tc>
                  <a:txBody>
                    <a:bodyPr/>
                    <a:lstStyle/>
                    <a:p>
                      <a:pPr>
                        <a:buNone/>
                      </a:pPr>
                      <a:r>
                        <a:rPr lang="en-US" sz="1200"/>
                        <a:t>Project Name</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912083996"/>
                  </a:ext>
                </a:extLst>
              </a:tr>
              <a:tr h="113624">
                <a:tc>
                  <a:txBody>
                    <a:bodyPr/>
                    <a:lstStyle/>
                    <a:p>
                      <a:pPr>
                        <a:buNone/>
                      </a:pPr>
                      <a:r>
                        <a:rPr lang="en-US" sz="1200"/>
                        <a:t>3</a:t>
                      </a:r>
                    </a:p>
                  </a:txBody>
                  <a:tcPr marL="118858" marR="118858" marT="1444" marB="1444" anchor="ctr"/>
                </a:tc>
                <a:tc>
                  <a:txBody>
                    <a:bodyPr/>
                    <a:lstStyle/>
                    <a:p>
                      <a:pPr>
                        <a:buNone/>
                      </a:pPr>
                      <a:r>
                        <a:rPr lang="en-US" sz="1200"/>
                        <a:t>GIM Study Phase</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873971329"/>
                  </a:ext>
                </a:extLst>
              </a:tr>
              <a:tr h="113624">
                <a:tc>
                  <a:txBody>
                    <a:bodyPr/>
                    <a:lstStyle/>
                    <a:p>
                      <a:pPr>
                        <a:buNone/>
                      </a:pPr>
                      <a:r>
                        <a:rPr lang="en-US" sz="1200"/>
                        <a:t>4</a:t>
                      </a:r>
                    </a:p>
                  </a:txBody>
                  <a:tcPr marL="118858" marR="118858" marT="1444" marB="1444" anchor="ctr"/>
                </a:tc>
                <a:tc>
                  <a:txBody>
                    <a:bodyPr/>
                    <a:lstStyle/>
                    <a:p>
                      <a:pPr>
                        <a:buNone/>
                      </a:pPr>
                      <a:r>
                        <a:rPr lang="en-US" sz="1200"/>
                        <a:t>Interconnecting Entity</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2772662405"/>
                  </a:ext>
                </a:extLst>
              </a:tr>
              <a:tr h="113624">
                <a:tc>
                  <a:txBody>
                    <a:bodyPr/>
                    <a:lstStyle/>
                    <a:p>
                      <a:pPr>
                        <a:buNone/>
                      </a:pPr>
                      <a:r>
                        <a:rPr lang="en-US" sz="1200"/>
                        <a:t>5</a:t>
                      </a:r>
                    </a:p>
                  </a:txBody>
                  <a:tcPr marL="118858" marR="118858" marT="1444" marB="1444" anchor="ctr"/>
                </a:tc>
                <a:tc>
                  <a:txBody>
                    <a:bodyPr/>
                    <a:lstStyle/>
                    <a:p>
                      <a:pPr>
                        <a:buNone/>
                      </a:pPr>
                      <a:r>
                        <a:rPr lang="en-US" sz="1200"/>
                        <a:t>POI Location</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045053405"/>
                  </a:ext>
                </a:extLst>
              </a:tr>
              <a:tr h="113624">
                <a:tc>
                  <a:txBody>
                    <a:bodyPr/>
                    <a:lstStyle/>
                    <a:p>
                      <a:pPr>
                        <a:buNone/>
                      </a:pPr>
                      <a:r>
                        <a:rPr lang="en-US" sz="1200"/>
                        <a:t>6</a:t>
                      </a:r>
                    </a:p>
                  </a:txBody>
                  <a:tcPr marL="118858" marR="118858" marT="1444" marB="1444" anchor="ctr"/>
                </a:tc>
                <a:tc>
                  <a:txBody>
                    <a:bodyPr/>
                    <a:lstStyle/>
                    <a:p>
                      <a:pPr>
                        <a:buNone/>
                      </a:pPr>
                      <a:r>
                        <a:rPr lang="en-US" sz="1200"/>
                        <a:t>County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327331844"/>
                  </a:ext>
                </a:extLst>
              </a:tr>
              <a:tr h="113624">
                <a:tc>
                  <a:txBody>
                    <a:bodyPr/>
                    <a:lstStyle/>
                    <a:p>
                      <a:pPr>
                        <a:buNone/>
                      </a:pPr>
                      <a:r>
                        <a:rPr lang="en-US" sz="1200"/>
                        <a:t>7</a:t>
                      </a:r>
                    </a:p>
                  </a:txBody>
                  <a:tcPr marL="118858" marR="118858" marT="1444" marB="1444" anchor="ctr"/>
                </a:tc>
                <a:tc>
                  <a:txBody>
                    <a:bodyPr/>
                    <a:lstStyle/>
                    <a:p>
                      <a:pPr>
                        <a:buNone/>
                      </a:pPr>
                      <a:r>
                        <a:rPr lang="en-US" sz="1200"/>
                        <a:t>CDR Reporting Zone</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227894647"/>
                  </a:ext>
                </a:extLst>
              </a:tr>
              <a:tr h="113624">
                <a:tc>
                  <a:txBody>
                    <a:bodyPr/>
                    <a:lstStyle/>
                    <a:p>
                      <a:pPr>
                        <a:buNone/>
                      </a:pPr>
                      <a:r>
                        <a:rPr lang="en-US" sz="1200"/>
                        <a:t>8</a:t>
                      </a:r>
                    </a:p>
                  </a:txBody>
                  <a:tcPr marL="118858" marR="118858" marT="1444" marB="1444" anchor="ctr"/>
                </a:tc>
                <a:tc>
                  <a:txBody>
                    <a:bodyPr/>
                    <a:lstStyle/>
                    <a:p>
                      <a:pPr>
                        <a:buNone/>
                      </a:pPr>
                      <a:r>
                        <a:rPr lang="en-US" sz="1200"/>
                        <a:t>Projected COD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2651381916"/>
                  </a:ext>
                </a:extLst>
              </a:tr>
              <a:tr h="113624">
                <a:tc>
                  <a:txBody>
                    <a:bodyPr/>
                    <a:lstStyle/>
                    <a:p>
                      <a:pPr>
                        <a:buNone/>
                      </a:pPr>
                      <a:r>
                        <a:rPr lang="en-US" sz="1200"/>
                        <a:t>9</a:t>
                      </a:r>
                    </a:p>
                  </a:txBody>
                  <a:tcPr marL="118858" marR="118858" marT="1444" marB="1444" anchor="ctr"/>
                </a:tc>
                <a:tc>
                  <a:txBody>
                    <a:bodyPr/>
                    <a:lstStyle/>
                    <a:p>
                      <a:pPr>
                        <a:buNone/>
                      </a:pPr>
                      <a:r>
                        <a:rPr lang="en-US" sz="1200"/>
                        <a:t>Fuel</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232774603"/>
                  </a:ext>
                </a:extLst>
              </a:tr>
              <a:tr h="113624">
                <a:tc>
                  <a:txBody>
                    <a:bodyPr/>
                    <a:lstStyle/>
                    <a:p>
                      <a:pPr>
                        <a:buNone/>
                      </a:pPr>
                      <a:r>
                        <a:rPr lang="en-US" sz="1200"/>
                        <a:t>10</a:t>
                      </a:r>
                    </a:p>
                  </a:txBody>
                  <a:tcPr marL="118858" marR="118858" marT="1444" marB="1444" anchor="ctr"/>
                </a:tc>
                <a:tc>
                  <a:txBody>
                    <a:bodyPr/>
                    <a:lstStyle/>
                    <a:p>
                      <a:pPr>
                        <a:buNone/>
                      </a:pPr>
                      <a:r>
                        <a:rPr lang="en-US" sz="1200"/>
                        <a:t>Technology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29060428"/>
                  </a:ext>
                </a:extLst>
              </a:tr>
              <a:tr h="113624">
                <a:tc>
                  <a:txBody>
                    <a:bodyPr/>
                    <a:lstStyle/>
                    <a:p>
                      <a:pPr>
                        <a:buNone/>
                      </a:pPr>
                      <a:r>
                        <a:rPr lang="en-US" sz="1200"/>
                        <a:t>11</a:t>
                      </a:r>
                    </a:p>
                  </a:txBody>
                  <a:tcPr marL="118858" marR="118858" marT="1444" marB="1444" anchor="ctr"/>
                </a:tc>
                <a:tc>
                  <a:txBody>
                    <a:bodyPr/>
                    <a:lstStyle/>
                    <a:p>
                      <a:pPr>
                        <a:buNone/>
                      </a:pPr>
                      <a:r>
                        <a:rPr lang="en-US" sz="1200"/>
                        <a:t>Capacity (MW)</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53450703"/>
                  </a:ext>
                </a:extLst>
              </a:tr>
              <a:tr h="113624">
                <a:tc>
                  <a:txBody>
                    <a:bodyPr/>
                    <a:lstStyle/>
                    <a:p>
                      <a:pPr>
                        <a:buNone/>
                      </a:pPr>
                      <a:r>
                        <a:rPr lang="en-US" sz="1200"/>
                        <a:t>12</a:t>
                      </a:r>
                    </a:p>
                  </a:txBody>
                  <a:tcPr marL="118858" marR="118858" marT="1444" marB="1444" anchor="ctr"/>
                </a:tc>
                <a:tc>
                  <a:txBody>
                    <a:bodyPr/>
                    <a:lstStyle/>
                    <a:p>
                      <a:pPr>
                        <a:buNone/>
                      </a:pPr>
                      <a:r>
                        <a:rPr lang="en-US" sz="1200"/>
                        <a:t>Changes from Last Report</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3596503840"/>
                  </a:ext>
                </a:extLst>
              </a:tr>
              <a:tr h="113624">
                <a:tc>
                  <a:txBody>
                    <a:bodyPr/>
                    <a:lstStyle/>
                    <a:p>
                      <a:pPr>
                        <a:buNone/>
                      </a:pPr>
                      <a:r>
                        <a:rPr lang="en-US" sz="1200"/>
                        <a:t>Project milestone dates</a:t>
                      </a:r>
                    </a:p>
                  </a:txBody>
                  <a:tcPr marL="118858" marR="118858" marT="1444" marB="1444" anchor="ctr"/>
                </a:tc>
                <a:tc>
                  <a:txBody>
                    <a:bodyPr/>
                    <a:lstStyle/>
                    <a:p>
                      <a:pPr>
                        <a:buNone/>
                      </a:pPr>
                      <a:endParaRPr lang="en-US" sz="1200"/>
                    </a:p>
                  </a:txBody>
                  <a:tcPr marL="118858" marR="118858" marT="1444" marB="1444" anchor="ctr"/>
                </a:tc>
                <a:tc>
                  <a:txBody>
                    <a:bodyPr/>
                    <a:lstStyle/>
                    <a:p>
                      <a:pPr>
                        <a:buNone/>
                      </a:pPr>
                      <a:endParaRPr lang="en-US" sz="1200"/>
                    </a:p>
                  </a:txBody>
                  <a:tcPr marL="118858" marR="118858" marT="1444" marB="1444" anchor="ctr"/>
                </a:tc>
                <a:extLst>
                  <a:ext uri="{0D108BD9-81ED-4DB2-BD59-A6C34878D82A}">
                    <a16:rowId xmlns:a16="http://schemas.microsoft.com/office/drawing/2014/main" val="3103094839"/>
                  </a:ext>
                </a:extLst>
              </a:tr>
              <a:tr h="223769">
                <a:tc>
                  <a:txBody>
                    <a:bodyPr/>
                    <a:lstStyle/>
                    <a:p>
                      <a:pPr>
                        <a:buNone/>
                      </a:pPr>
                      <a:r>
                        <a:rPr lang="en-US" sz="1200"/>
                        <a:t>13</a:t>
                      </a:r>
                    </a:p>
                  </a:txBody>
                  <a:tcPr marL="118858" marR="118858" marT="1444" marB="1444" anchor="ctr"/>
                </a:tc>
                <a:tc>
                  <a:txBody>
                    <a:bodyPr/>
                    <a:lstStyle/>
                    <a:p>
                      <a:pPr>
                        <a:buNone/>
                      </a:pPr>
                      <a:r>
                        <a:rPr lang="en-US" sz="1200"/>
                        <a:t>Approval Date for Submission of Proof of Site Control</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437264345"/>
                  </a:ext>
                </a:extLst>
              </a:tr>
              <a:tr h="113624">
                <a:tc>
                  <a:txBody>
                    <a:bodyPr/>
                    <a:lstStyle/>
                    <a:p>
                      <a:pPr>
                        <a:buNone/>
                      </a:pPr>
                      <a:r>
                        <a:rPr lang="en-US" sz="1200"/>
                        <a:t>14</a:t>
                      </a:r>
                    </a:p>
                  </a:txBody>
                  <a:tcPr marL="118858" marR="118858" marT="1444" marB="1444" anchor="ctr"/>
                </a:tc>
                <a:tc>
                  <a:txBody>
                    <a:bodyPr/>
                    <a:lstStyle/>
                    <a:p>
                      <a:pPr>
                        <a:buNone/>
                      </a:pPr>
                      <a:r>
                        <a:rPr lang="en-US" sz="1200"/>
                        <a:t>Screening Study Started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1859269"/>
                  </a:ext>
                </a:extLst>
              </a:tr>
              <a:tr h="113624">
                <a:tc>
                  <a:txBody>
                    <a:bodyPr/>
                    <a:lstStyle/>
                    <a:p>
                      <a:pPr>
                        <a:buNone/>
                      </a:pPr>
                      <a:r>
                        <a:rPr lang="en-US" sz="1200"/>
                        <a:t>15</a:t>
                      </a:r>
                    </a:p>
                  </a:txBody>
                  <a:tcPr marL="118858" marR="118858" marT="1444" marB="1444" anchor="ctr"/>
                </a:tc>
                <a:tc>
                  <a:txBody>
                    <a:bodyPr/>
                    <a:lstStyle/>
                    <a:p>
                      <a:pPr>
                        <a:buNone/>
                      </a:pPr>
                      <a:r>
                        <a:rPr lang="en-US" sz="1200"/>
                        <a:t>Screening Study Complete</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75431874"/>
                  </a:ext>
                </a:extLst>
              </a:tr>
              <a:tr h="113624">
                <a:tc>
                  <a:txBody>
                    <a:bodyPr/>
                    <a:lstStyle/>
                    <a:p>
                      <a:pPr>
                        <a:buNone/>
                      </a:pPr>
                      <a:r>
                        <a:rPr lang="en-US" sz="1200"/>
                        <a:t>16</a:t>
                      </a:r>
                    </a:p>
                  </a:txBody>
                  <a:tcPr marL="118858" marR="118858" marT="1444" marB="1444" anchor="ctr"/>
                </a:tc>
                <a:tc>
                  <a:txBody>
                    <a:bodyPr/>
                    <a:lstStyle/>
                    <a:p>
                      <a:pPr>
                        <a:buNone/>
                      </a:pPr>
                      <a:r>
                        <a:rPr lang="en-US" sz="1200"/>
                        <a:t>FIS Requested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3884371385"/>
                  </a:ext>
                </a:extLst>
              </a:tr>
              <a:tr h="113624">
                <a:tc>
                  <a:txBody>
                    <a:bodyPr/>
                    <a:lstStyle/>
                    <a:p>
                      <a:pPr>
                        <a:buNone/>
                      </a:pPr>
                      <a:r>
                        <a:rPr lang="en-US" sz="1200"/>
                        <a:t>17</a:t>
                      </a:r>
                    </a:p>
                  </a:txBody>
                  <a:tcPr marL="118858" marR="118858" marT="1444" marB="1444" anchor="ctr"/>
                </a:tc>
                <a:tc>
                  <a:txBody>
                    <a:bodyPr/>
                    <a:lstStyle/>
                    <a:p>
                      <a:pPr>
                        <a:buNone/>
                      </a:pPr>
                      <a:r>
                        <a:rPr lang="en-US" sz="1200"/>
                        <a:t>FIS Approved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713789748"/>
                  </a:ext>
                </a:extLst>
              </a:tr>
              <a:tr h="113624">
                <a:tc>
                  <a:txBody>
                    <a:bodyPr/>
                    <a:lstStyle/>
                    <a:p>
                      <a:pPr>
                        <a:buNone/>
                      </a:pPr>
                      <a:r>
                        <a:rPr lang="en-US" sz="1200"/>
                        <a:t>18</a:t>
                      </a:r>
                    </a:p>
                  </a:txBody>
                  <a:tcPr marL="118858" marR="118858" marT="1444" marB="1444" anchor="ctr"/>
                </a:tc>
                <a:tc>
                  <a:txBody>
                    <a:bodyPr/>
                    <a:lstStyle/>
                    <a:p>
                      <a:pPr>
                        <a:buNone/>
                      </a:pPr>
                      <a:r>
                        <a:rPr lang="en-US" sz="1200"/>
                        <a:t>Economic Study Required</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3934555638"/>
                  </a:ext>
                </a:extLst>
              </a:tr>
              <a:tr h="113624">
                <a:tc>
                  <a:txBody>
                    <a:bodyPr/>
                    <a:lstStyle/>
                    <a:p>
                      <a:pPr>
                        <a:buNone/>
                      </a:pPr>
                      <a:r>
                        <a:rPr lang="en-US" sz="1200"/>
                        <a:t>19</a:t>
                      </a:r>
                    </a:p>
                  </a:txBody>
                  <a:tcPr marL="118858" marR="118858" marT="1444" marB="1444" anchor="ctr"/>
                </a:tc>
                <a:tc>
                  <a:txBody>
                    <a:bodyPr/>
                    <a:lstStyle/>
                    <a:p>
                      <a:pPr>
                        <a:buNone/>
                      </a:pPr>
                      <a:r>
                        <a:rPr lang="en-US" sz="1200"/>
                        <a:t>IA Signed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3997987509"/>
                  </a:ext>
                </a:extLst>
              </a:tr>
              <a:tr h="223769">
                <a:tc>
                  <a:txBody>
                    <a:bodyPr/>
                    <a:lstStyle/>
                    <a:p>
                      <a:pPr>
                        <a:buNone/>
                      </a:pPr>
                      <a:r>
                        <a:rPr lang="en-US" sz="1200"/>
                        <a:t>20</a:t>
                      </a:r>
                    </a:p>
                  </a:txBody>
                  <a:tcPr marL="118858" marR="118858" marT="1444" marB="1444" anchor="ctr"/>
                </a:tc>
                <a:tc>
                  <a:txBody>
                    <a:bodyPr/>
                    <a:lstStyle/>
                    <a:p>
                      <a:pPr>
                        <a:buNone/>
                      </a:pPr>
                      <a:r>
                        <a:rPr lang="en-US" sz="1200"/>
                        <a:t>Financial Security and Notice to Proceed Provided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787334045"/>
                  </a:ext>
                </a:extLst>
              </a:tr>
              <a:tr h="113624">
                <a:tc>
                  <a:txBody>
                    <a:bodyPr/>
                    <a:lstStyle/>
                    <a:p>
                      <a:pPr>
                        <a:buNone/>
                      </a:pPr>
                      <a:r>
                        <a:rPr lang="en-US" sz="1200"/>
                        <a:t>21</a:t>
                      </a:r>
                    </a:p>
                  </a:txBody>
                  <a:tcPr marL="118858" marR="118858" marT="1444" marB="1444" anchor="ctr"/>
                </a:tc>
                <a:tc>
                  <a:txBody>
                    <a:bodyPr/>
                    <a:lstStyle/>
                    <a:p>
                      <a:pPr>
                        <a:buNone/>
                      </a:pPr>
                      <a:r>
                        <a:rPr lang="en-US" sz="1200"/>
                        <a:t>Air Permit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211161242"/>
                  </a:ext>
                </a:extLst>
              </a:tr>
              <a:tr h="113624">
                <a:tc>
                  <a:txBody>
                    <a:bodyPr/>
                    <a:lstStyle/>
                    <a:p>
                      <a:pPr>
                        <a:buNone/>
                      </a:pPr>
                      <a:r>
                        <a:rPr lang="en-US" sz="1200"/>
                        <a:t>22</a:t>
                      </a:r>
                    </a:p>
                  </a:txBody>
                  <a:tcPr marL="118858" marR="118858" marT="1444" marB="1444" anchor="ctr"/>
                </a:tc>
                <a:tc>
                  <a:txBody>
                    <a:bodyPr/>
                    <a:lstStyle/>
                    <a:p>
                      <a:pPr>
                        <a:buNone/>
                      </a:pPr>
                      <a:r>
                        <a:rPr lang="en-US" sz="1200"/>
                        <a:t>GHG Permit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828809462"/>
                  </a:ext>
                </a:extLst>
              </a:tr>
              <a:tr h="113624">
                <a:tc>
                  <a:txBody>
                    <a:bodyPr/>
                    <a:lstStyle/>
                    <a:p>
                      <a:pPr>
                        <a:buNone/>
                      </a:pPr>
                      <a:r>
                        <a:rPr lang="en-US" sz="1200"/>
                        <a:t>23</a:t>
                      </a:r>
                    </a:p>
                  </a:txBody>
                  <a:tcPr marL="118858" marR="118858" marT="1444" marB="1444" anchor="ctr"/>
                </a:tc>
                <a:tc>
                  <a:txBody>
                    <a:bodyPr/>
                    <a:lstStyle/>
                    <a:p>
                      <a:pPr>
                        <a:buNone/>
                      </a:pPr>
                      <a:r>
                        <a:rPr lang="en-US" sz="1200"/>
                        <a:t>Water Availability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34830227"/>
                  </a:ext>
                </a:extLst>
              </a:tr>
              <a:tr h="333914">
                <a:tc>
                  <a:txBody>
                    <a:bodyPr/>
                    <a:lstStyle/>
                    <a:p>
                      <a:pPr>
                        <a:buNone/>
                      </a:pPr>
                      <a:r>
                        <a:rPr lang="en-US" sz="1200"/>
                        <a:t>24</a:t>
                      </a:r>
                    </a:p>
                  </a:txBody>
                  <a:tcPr marL="118858" marR="118858" marT="1444" marB="1444" anchor="ctr"/>
                </a:tc>
                <a:tc>
                  <a:txBody>
                    <a:bodyPr/>
                    <a:lstStyle/>
                    <a:p>
                      <a:pPr>
                        <a:buNone/>
                      </a:pPr>
                      <a:r>
                        <a:rPr lang="en-US" sz="1200"/>
                        <a:t>Meets Planning Guide Section 6.9(1) Requirements for Inclusion in Planning Models</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89046199"/>
                  </a:ext>
                </a:extLst>
              </a:tr>
              <a:tr h="333914">
                <a:tc>
                  <a:txBody>
                    <a:bodyPr/>
                    <a:lstStyle/>
                    <a:p>
                      <a:pPr>
                        <a:buNone/>
                      </a:pPr>
                      <a:r>
                        <a:rPr lang="en-US" sz="1200"/>
                        <a:t>25</a:t>
                      </a:r>
                    </a:p>
                  </a:txBody>
                  <a:tcPr marL="118858" marR="118858" marT="1444" marB="1444" anchor="ctr"/>
                </a:tc>
                <a:tc>
                  <a:txBody>
                    <a:bodyPr/>
                    <a:lstStyle/>
                    <a:p>
                      <a:pPr>
                        <a:buNone/>
                      </a:pPr>
                      <a:r>
                        <a:rPr lang="en-US" sz="1200"/>
                        <a:t>Meets All Planning Guide Section 6.9 Requirements for Inclusion in Planning Models</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477205808"/>
                  </a:ext>
                </a:extLst>
              </a:tr>
              <a:tr h="223769">
                <a:tc>
                  <a:txBody>
                    <a:bodyPr/>
                    <a:lstStyle/>
                    <a:p>
                      <a:pPr>
                        <a:buNone/>
                      </a:pPr>
                      <a:r>
                        <a:rPr lang="en-US" sz="1200"/>
                        <a:t>26</a:t>
                      </a:r>
                    </a:p>
                  </a:txBody>
                  <a:tcPr marL="118858" marR="118858" marT="1444" marB="1444" anchor="ctr"/>
                </a:tc>
                <a:tc>
                  <a:txBody>
                    <a:bodyPr/>
                    <a:lstStyle/>
                    <a:p>
                      <a:pPr>
                        <a:buNone/>
                      </a:pPr>
                      <a:r>
                        <a:rPr lang="en-US" sz="1200"/>
                        <a:t>Meets Planning Guide QSA (Section 5.9) Prerequisites</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2768177971"/>
                  </a:ext>
                </a:extLst>
              </a:tr>
              <a:tr h="113624">
                <a:tc>
                  <a:txBody>
                    <a:bodyPr/>
                    <a:lstStyle/>
                    <a:p>
                      <a:pPr>
                        <a:buNone/>
                      </a:pPr>
                      <a:r>
                        <a:rPr lang="en-US" sz="1200"/>
                        <a:t>27</a:t>
                      </a:r>
                    </a:p>
                  </a:txBody>
                  <a:tcPr marL="118858" marR="118858" marT="1444" marB="1444" anchor="ctr"/>
                </a:tc>
                <a:tc>
                  <a:txBody>
                    <a:bodyPr/>
                    <a:lstStyle/>
                    <a:p>
                      <a:pPr>
                        <a:buNone/>
                      </a:pPr>
                      <a:r>
                        <a:rPr lang="en-US" sz="1200"/>
                        <a:t>Construction Start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55524346"/>
                  </a:ext>
                </a:extLst>
              </a:tr>
              <a:tr h="113624">
                <a:tc>
                  <a:txBody>
                    <a:bodyPr/>
                    <a:lstStyle/>
                    <a:p>
                      <a:pPr>
                        <a:buNone/>
                      </a:pPr>
                      <a:r>
                        <a:rPr lang="en-US" sz="1200"/>
                        <a:t>28</a:t>
                      </a:r>
                    </a:p>
                  </a:txBody>
                  <a:tcPr marL="118858" marR="118858" marT="1444" marB="1444" anchor="ctr"/>
                </a:tc>
                <a:tc>
                  <a:txBody>
                    <a:bodyPr/>
                    <a:lstStyle/>
                    <a:p>
                      <a:pPr>
                        <a:buNone/>
                      </a:pPr>
                      <a:r>
                        <a:rPr lang="en-US" sz="1200"/>
                        <a:t>Construction End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35593165"/>
                  </a:ext>
                </a:extLst>
              </a:tr>
              <a:tr h="113624">
                <a:tc>
                  <a:txBody>
                    <a:bodyPr/>
                    <a:lstStyle/>
                    <a:p>
                      <a:pPr>
                        <a:buNone/>
                      </a:pPr>
                      <a:r>
                        <a:rPr lang="en-US" sz="1200"/>
                        <a:t>29</a:t>
                      </a:r>
                    </a:p>
                  </a:txBody>
                  <a:tcPr marL="118858" marR="118858" marT="1444" marB="1444" anchor="ctr"/>
                </a:tc>
                <a:tc>
                  <a:txBody>
                    <a:bodyPr/>
                    <a:lstStyle/>
                    <a:p>
                      <a:pPr>
                        <a:buNone/>
                      </a:pPr>
                      <a:r>
                        <a:rPr lang="en-US" sz="1200"/>
                        <a:t>Approved for Energization</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883504594"/>
                  </a:ext>
                </a:extLst>
              </a:tr>
              <a:tr h="113624">
                <a:tc>
                  <a:txBody>
                    <a:bodyPr/>
                    <a:lstStyle/>
                    <a:p>
                      <a:pPr>
                        <a:buNone/>
                      </a:pPr>
                      <a:r>
                        <a:rPr lang="en-US" sz="1200"/>
                        <a:t>30</a:t>
                      </a:r>
                    </a:p>
                  </a:txBody>
                  <a:tcPr marL="118858" marR="118858" marT="1444" marB="1444" anchor="ctr"/>
                </a:tc>
                <a:tc>
                  <a:txBody>
                    <a:bodyPr/>
                    <a:lstStyle/>
                    <a:p>
                      <a:pPr>
                        <a:buNone/>
                      </a:pPr>
                      <a:r>
                        <a:rPr lang="en-US" sz="1200"/>
                        <a:t>Approved for Synchronization</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3070611274"/>
                  </a:ext>
                </a:extLst>
              </a:tr>
              <a:tr h="113624">
                <a:tc>
                  <a:txBody>
                    <a:bodyPr/>
                    <a:lstStyle/>
                    <a:p>
                      <a:pPr>
                        <a:buNone/>
                      </a:pPr>
                      <a:r>
                        <a:rPr lang="en-US" sz="1200"/>
                        <a:t>31</a:t>
                      </a:r>
                    </a:p>
                  </a:txBody>
                  <a:tcPr marL="118858" marR="118858" marT="1444" marB="1444" anchor="ctr"/>
                </a:tc>
                <a:tc>
                  <a:txBody>
                    <a:bodyPr/>
                    <a:lstStyle/>
                    <a:p>
                      <a:pPr>
                        <a:buNone/>
                      </a:pPr>
                      <a:r>
                        <a:rPr lang="en-US" sz="1200"/>
                        <a:t>Comment</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1058856597"/>
                  </a:ext>
                </a:extLst>
              </a:tr>
            </a:tbl>
          </a:graphicData>
        </a:graphic>
      </p:graphicFrame>
      <p:sp>
        <p:nvSpPr>
          <p:cNvPr id="449" name="Arc 448" hidden="1">
            <a:extLst>
              <a:ext uri="{FF2B5EF4-FFF2-40B4-BE49-F238E27FC236}">
                <a16:creationId xmlns:a16="http://schemas.microsoft.com/office/drawing/2014/main" id="{09474A8D-E4F4-8950-4188-9523934BA8EC}"/>
              </a:ext>
            </a:extLst>
          </p:cNvPr>
          <p:cNvSpPr/>
          <p:nvPr>
            <p:custDataLst>
              <p:tags r:id="rId3"/>
            </p:custDataLst>
          </p:nvPr>
        </p:nvSpPr>
        <p:spPr>
          <a:xfrm>
            <a:off x="10733884" y="2555076"/>
            <a:ext cx="155574" cy="155448"/>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06848FB-876F-8FF9-87FC-F34B1239BF26}"/>
              </a:ext>
            </a:extLst>
          </p:cNvPr>
          <p:cNvSpPr txBox="1"/>
          <p:nvPr>
            <p:custDataLst>
              <p:tags r:id="rId4"/>
            </p:custDataLst>
          </p:nvPr>
        </p:nvSpPr>
        <p:spPr>
          <a:xfrm>
            <a:off x="1257300" y="1133966"/>
            <a:ext cx="300291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GIS report attribute</a:t>
            </a:r>
          </a:p>
        </p:txBody>
      </p:sp>
      <p:cxnSp>
        <p:nvCxnSpPr>
          <p:cNvPr id="8" name="Straight Connector 7">
            <a:extLst>
              <a:ext uri="{FF2B5EF4-FFF2-40B4-BE49-F238E27FC236}">
                <a16:creationId xmlns:a16="http://schemas.microsoft.com/office/drawing/2014/main" id="{FADEE942-5663-30CD-56D7-F527BD1455A4}"/>
              </a:ext>
            </a:extLst>
          </p:cNvPr>
          <p:cNvCxnSpPr>
            <a:cxnSpLocks/>
          </p:cNvCxnSpPr>
          <p:nvPr>
            <p:custDataLst>
              <p:tags r:id="rId5"/>
            </p:custDataLst>
          </p:nvPr>
        </p:nvCxnSpPr>
        <p:spPr>
          <a:xfrm>
            <a:off x="1251861" y="1392445"/>
            <a:ext cx="48495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FF1631-3633-E45F-1899-592F50431B3E}"/>
              </a:ext>
            </a:extLst>
          </p:cNvPr>
          <p:cNvSpPr txBox="1">
            <a:spLocks/>
          </p:cNvSpPr>
          <p:nvPr>
            <p:custDataLst>
              <p:tags r:id="rId6"/>
            </p:custDataLst>
          </p:nvPr>
        </p:nvSpPr>
        <p:spPr>
          <a:xfrm>
            <a:off x="4957763" y="918523"/>
            <a:ext cx="1143674" cy="430887"/>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Include equivalent in</a:t>
            </a:r>
            <a:br>
              <a:rPr lang="en-US" sz="1400" b="1"/>
            </a:br>
            <a:r>
              <a:rPr lang="en-US" sz="1400" b="1">
                <a:cs typeface="Arial"/>
              </a:rPr>
              <a:t>LL report?</a:t>
            </a:r>
          </a:p>
        </p:txBody>
      </p:sp>
      <p:sp>
        <p:nvSpPr>
          <p:cNvPr id="13" name="TextBox 12">
            <a:extLst>
              <a:ext uri="{FF2B5EF4-FFF2-40B4-BE49-F238E27FC236}">
                <a16:creationId xmlns:a16="http://schemas.microsoft.com/office/drawing/2014/main" id="{03DBE3A4-04CB-B795-69C8-62FF5FD30165}"/>
              </a:ext>
            </a:extLst>
          </p:cNvPr>
          <p:cNvSpPr txBox="1"/>
          <p:nvPr>
            <p:custDataLst>
              <p:tags r:id="rId7"/>
            </p:custDataLst>
          </p:nvPr>
        </p:nvSpPr>
        <p:spPr>
          <a:xfrm>
            <a:off x="6814463" y="1133966"/>
            <a:ext cx="300291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GIS report attribute</a:t>
            </a:r>
          </a:p>
        </p:txBody>
      </p:sp>
      <p:cxnSp>
        <p:nvCxnSpPr>
          <p:cNvPr id="14" name="Straight Connector 13">
            <a:extLst>
              <a:ext uri="{FF2B5EF4-FFF2-40B4-BE49-F238E27FC236}">
                <a16:creationId xmlns:a16="http://schemas.microsoft.com/office/drawing/2014/main" id="{BCFBDD72-9F4E-B97B-FC0B-66E3DC9A4ABE}"/>
              </a:ext>
            </a:extLst>
          </p:cNvPr>
          <p:cNvCxnSpPr>
            <a:cxnSpLocks/>
          </p:cNvCxnSpPr>
          <p:nvPr>
            <p:custDataLst>
              <p:tags r:id="rId8"/>
            </p:custDataLst>
          </p:nvPr>
        </p:nvCxnSpPr>
        <p:spPr>
          <a:xfrm>
            <a:off x="6814463" y="1392445"/>
            <a:ext cx="484413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FB70A8-BC6C-2EBB-7A73-3D7E4FF147EA}"/>
              </a:ext>
            </a:extLst>
          </p:cNvPr>
          <p:cNvSpPr txBox="1">
            <a:spLocks/>
          </p:cNvSpPr>
          <p:nvPr>
            <p:custDataLst>
              <p:tags r:id="rId9"/>
            </p:custDataLst>
          </p:nvPr>
        </p:nvSpPr>
        <p:spPr>
          <a:xfrm>
            <a:off x="10514926" y="918523"/>
            <a:ext cx="1143674" cy="430887"/>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Include in</a:t>
            </a:r>
            <a:br>
              <a:rPr lang="en-US" sz="1400" b="1"/>
            </a:br>
            <a:r>
              <a:rPr lang="en-US" sz="1400" b="1"/>
              <a:t>LL report?</a:t>
            </a:r>
          </a:p>
        </p:txBody>
      </p:sp>
      <p:grpSp>
        <p:nvGrpSpPr>
          <p:cNvPr id="19" name="LineArrowBlue 19">
            <a:extLst>
              <a:ext uri="{FF2B5EF4-FFF2-40B4-BE49-F238E27FC236}">
                <a16:creationId xmlns:a16="http://schemas.microsoft.com/office/drawing/2014/main" id="{D57C0DFA-EB4E-085E-55C8-61A8FA9179A0}"/>
              </a:ext>
            </a:extLst>
          </p:cNvPr>
          <p:cNvGrpSpPr>
            <a:grpSpLocks noChangeAspect="1"/>
          </p:cNvGrpSpPr>
          <p:nvPr>
            <p:custDataLst>
              <p:tags r:id="rId10"/>
            </p:custDataLst>
          </p:nvPr>
        </p:nvGrpSpPr>
        <p:grpSpPr>
          <a:xfrm>
            <a:off x="6277847" y="1212342"/>
            <a:ext cx="360207" cy="360207"/>
            <a:chOff x="1016000" y="1016000"/>
            <a:chExt cx="396228" cy="396228"/>
          </a:xfrm>
        </p:grpSpPr>
        <p:sp>
          <p:nvSpPr>
            <p:cNvPr id="16" name="Oval 15">
              <a:extLst>
                <a:ext uri="{FF2B5EF4-FFF2-40B4-BE49-F238E27FC236}">
                  <a16:creationId xmlns:a16="http://schemas.microsoft.com/office/drawing/2014/main" id="{3710AF29-7DC3-D6E4-0BB5-FEA1622E965E}"/>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 name="Graphic 17">
              <a:extLst>
                <a:ext uri="{FF2B5EF4-FFF2-40B4-BE49-F238E27FC236}">
                  <a16:creationId xmlns:a16="http://schemas.microsoft.com/office/drawing/2014/main" id="{41A93CCC-D692-1A08-3F1C-52F7980DC311}"/>
                </a:ext>
              </a:extLst>
            </p:cNvPr>
            <p:cNvPicPr>
              <a:picLocks noChangeAspect="1"/>
            </p:cNvPicPr>
            <p:nvPr/>
          </p:nvPicPr>
          <p:blipFill>
            <a:blip>
              <a:extLst>
                <a:ext uri="{96DAC541-7B7A-43D3-8B79-37D633B846F1}">
                  <asvg:svgBlip xmlns:asvg="http://schemas.microsoft.com/office/drawing/2016/SVG/main" r:embed="rId49"/>
                </a:ext>
              </a:extLst>
            </a:blip>
            <a:stretch>
              <a:fillRect/>
            </a:stretch>
          </p:blipFill>
          <p:spPr>
            <a:xfrm>
              <a:off x="1023614" y="1023614"/>
              <a:ext cx="381000" cy="381000"/>
            </a:xfrm>
            <a:prstGeom prst="rect">
              <a:avLst/>
            </a:prstGeom>
          </p:spPr>
        </p:pic>
      </p:grpSp>
      <p:cxnSp>
        <p:nvCxnSpPr>
          <p:cNvPr id="22" name="Straight Connector 21">
            <a:extLst>
              <a:ext uri="{FF2B5EF4-FFF2-40B4-BE49-F238E27FC236}">
                <a16:creationId xmlns:a16="http://schemas.microsoft.com/office/drawing/2014/main" id="{E69FD156-F11D-840A-071C-447F5EF49677}"/>
              </a:ext>
            </a:extLst>
          </p:cNvPr>
          <p:cNvCxnSpPr>
            <a:stCxn id="16" idx="4"/>
          </p:cNvCxnSpPr>
          <p:nvPr/>
        </p:nvCxnSpPr>
        <p:spPr>
          <a:xfrm flipH="1">
            <a:off x="6457950" y="1572549"/>
            <a:ext cx="1" cy="4349306"/>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2" name="TextBox 231">
            <a:extLst>
              <a:ext uri="{FF2B5EF4-FFF2-40B4-BE49-F238E27FC236}">
                <a16:creationId xmlns:a16="http://schemas.microsoft.com/office/drawing/2014/main" id="{FAB85D76-E5D1-2993-4389-DB4CFA9E3C0A}"/>
              </a:ext>
            </a:extLst>
          </p:cNvPr>
          <p:cNvSpPr txBox="1"/>
          <p:nvPr/>
        </p:nvSpPr>
        <p:spPr>
          <a:xfrm>
            <a:off x="1251861" y="199724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3</a:t>
            </a:r>
          </a:p>
        </p:txBody>
      </p:sp>
      <p:sp>
        <p:nvSpPr>
          <p:cNvPr id="234" name="TextBox 233">
            <a:extLst>
              <a:ext uri="{FF2B5EF4-FFF2-40B4-BE49-F238E27FC236}">
                <a16:creationId xmlns:a16="http://schemas.microsoft.com/office/drawing/2014/main" id="{2A7A7405-6BE3-9DDA-7250-5FC9E1CF92CD}"/>
              </a:ext>
            </a:extLst>
          </p:cNvPr>
          <p:cNvSpPr txBox="1"/>
          <p:nvPr/>
        </p:nvSpPr>
        <p:spPr>
          <a:xfrm>
            <a:off x="1493044" y="199724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GIM Study Phase</a:t>
            </a:r>
          </a:p>
        </p:txBody>
      </p:sp>
      <p:sp>
        <p:nvSpPr>
          <p:cNvPr id="226" name="TextBox 225">
            <a:extLst>
              <a:ext uri="{FF2B5EF4-FFF2-40B4-BE49-F238E27FC236}">
                <a16:creationId xmlns:a16="http://schemas.microsoft.com/office/drawing/2014/main" id="{245E44C3-AA1B-3CFC-685F-03A62CAB9D62}"/>
              </a:ext>
            </a:extLst>
          </p:cNvPr>
          <p:cNvSpPr txBox="1"/>
          <p:nvPr/>
        </p:nvSpPr>
        <p:spPr>
          <a:xfrm>
            <a:off x="1251861" y="172875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a:t>
            </a:r>
          </a:p>
        </p:txBody>
      </p:sp>
      <p:sp>
        <p:nvSpPr>
          <p:cNvPr id="228" name="TextBox 227">
            <a:extLst>
              <a:ext uri="{FF2B5EF4-FFF2-40B4-BE49-F238E27FC236}">
                <a16:creationId xmlns:a16="http://schemas.microsoft.com/office/drawing/2014/main" id="{941D3570-36EE-E65F-8279-403BFBC8B9CE}"/>
              </a:ext>
            </a:extLst>
          </p:cNvPr>
          <p:cNvSpPr txBox="1"/>
          <p:nvPr/>
        </p:nvSpPr>
        <p:spPr>
          <a:xfrm>
            <a:off x="1493044" y="172875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Project Name</a:t>
            </a:r>
          </a:p>
        </p:txBody>
      </p:sp>
      <p:sp>
        <p:nvSpPr>
          <p:cNvPr id="220" name="TextBox 219">
            <a:extLst>
              <a:ext uri="{FF2B5EF4-FFF2-40B4-BE49-F238E27FC236}">
                <a16:creationId xmlns:a16="http://schemas.microsoft.com/office/drawing/2014/main" id="{3FEE861A-052D-EA26-0CD0-FE0997E35556}"/>
              </a:ext>
            </a:extLst>
          </p:cNvPr>
          <p:cNvSpPr txBox="1"/>
          <p:nvPr/>
        </p:nvSpPr>
        <p:spPr>
          <a:xfrm>
            <a:off x="1251861" y="146027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a:t>
            </a:r>
          </a:p>
        </p:txBody>
      </p:sp>
      <p:sp>
        <p:nvSpPr>
          <p:cNvPr id="222" name="TextBox 221">
            <a:extLst>
              <a:ext uri="{FF2B5EF4-FFF2-40B4-BE49-F238E27FC236}">
                <a16:creationId xmlns:a16="http://schemas.microsoft.com/office/drawing/2014/main" id="{601D5874-347D-85C6-8F03-8FF127DF3AA4}"/>
              </a:ext>
            </a:extLst>
          </p:cNvPr>
          <p:cNvSpPr txBox="1"/>
          <p:nvPr/>
        </p:nvSpPr>
        <p:spPr>
          <a:xfrm>
            <a:off x="1493044" y="146027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INR</a:t>
            </a:r>
          </a:p>
        </p:txBody>
      </p:sp>
      <p:sp>
        <p:nvSpPr>
          <p:cNvPr id="238" name="TextBox 237">
            <a:extLst>
              <a:ext uri="{FF2B5EF4-FFF2-40B4-BE49-F238E27FC236}">
                <a16:creationId xmlns:a16="http://schemas.microsoft.com/office/drawing/2014/main" id="{C0A02EC0-FAA2-17A4-63A5-A50F530E3305}"/>
              </a:ext>
            </a:extLst>
          </p:cNvPr>
          <p:cNvSpPr txBox="1"/>
          <p:nvPr/>
        </p:nvSpPr>
        <p:spPr>
          <a:xfrm>
            <a:off x="1251861" y="226572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4</a:t>
            </a:r>
          </a:p>
        </p:txBody>
      </p:sp>
      <p:sp>
        <p:nvSpPr>
          <p:cNvPr id="240" name="TextBox 239">
            <a:extLst>
              <a:ext uri="{FF2B5EF4-FFF2-40B4-BE49-F238E27FC236}">
                <a16:creationId xmlns:a16="http://schemas.microsoft.com/office/drawing/2014/main" id="{39B3963D-456D-77AE-E3DF-181826F90A72}"/>
              </a:ext>
            </a:extLst>
          </p:cNvPr>
          <p:cNvSpPr txBox="1"/>
          <p:nvPr/>
        </p:nvSpPr>
        <p:spPr>
          <a:xfrm>
            <a:off x="1493044" y="226572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Interconnecting Entity</a:t>
            </a:r>
          </a:p>
        </p:txBody>
      </p:sp>
      <p:sp>
        <p:nvSpPr>
          <p:cNvPr id="244" name="TextBox 243">
            <a:extLst>
              <a:ext uri="{FF2B5EF4-FFF2-40B4-BE49-F238E27FC236}">
                <a16:creationId xmlns:a16="http://schemas.microsoft.com/office/drawing/2014/main" id="{76E08B4F-D504-5D3A-2BCB-FB73A40912B4}"/>
              </a:ext>
            </a:extLst>
          </p:cNvPr>
          <p:cNvSpPr txBox="1"/>
          <p:nvPr/>
        </p:nvSpPr>
        <p:spPr>
          <a:xfrm>
            <a:off x="1251861" y="253420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5</a:t>
            </a:r>
          </a:p>
        </p:txBody>
      </p:sp>
      <p:sp>
        <p:nvSpPr>
          <p:cNvPr id="246" name="TextBox 245">
            <a:extLst>
              <a:ext uri="{FF2B5EF4-FFF2-40B4-BE49-F238E27FC236}">
                <a16:creationId xmlns:a16="http://schemas.microsoft.com/office/drawing/2014/main" id="{DBE0CB27-0A87-8AC6-F28F-11F00F75BB7A}"/>
              </a:ext>
            </a:extLst>
          </p:cNvPr>
          <p:cNvSpPr txBox="1"/>
          <p:nvPr/>
        </p:nvSpPr>
        <p:spPr>
          <a:xfrm>
            <a:off x="1493044" y="253420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POI Location</a:t>
            </a:r>
          </a:p>
        </p:txBody>
      </p:sp>
      <p:sp>
        <p:nvSpPr>
          <p:cNvPr id="250" name="TextBox 249">
            <a:extLst>
              <a:ext uri="{FF2B5EF4-FFF2-40B4-BE49-F238E27FC236}">
                <a16:creationId xmlns:a16="http://schemas.microsoft.com/office/drawing/2014/main" id="{356150F5-EC5F-B0BB-4845-6C7D2203BEEF}"/>
              </a:ext>
            </a:extLst>
          </p:cNvPr>
          <p:cNvSpPr txBox="1"/>
          <p:nvPr/>
        </p:nvSpPr>
        <p:spPr>
          <a:xfrm>
            <a:off x="1251861" y="280269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6</a:t>
            </a:r>
          </a:p>
        </p:txBody>
      </p:sp>
      <p:sp>
        <p:nvSpPr>
          <p:cNvPr id="252" name="TextBox 251">
            <a:extLst>
              <a:ext uri="{FF2B5EF4-FFF2-40B4-BE49-F238E27FC236}">
                <a16:creationId xmlns:a16="http://schemas.microsoft.com/office/drawing/2014/main" id="{8832F58E-B2F1-4A0E-07A5-386A4D90DB38}"/>
              </a:ext>
            </a:extLst>
          </p:cNvPr>
          <p:cNvSpPr txBox="1"/>
          <p:nvPr/>
        </p:nvSpPr>
        <p:spPr>
          <a:xfrm>
            <a:off x="1493044" y="280269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County</a:t>
            </a:r>
          </a:p>
        </p:txBody>
      </p:sp>
      <p:sp>
        <p:nvSpPr>
          <p:cNvPr id="256" name="TextBox 255">
            <a:extLst>
              <a:ext uri="{FF2B5EF4-FFF2-40B4-BE49-F238E27FC236}">
                <a16:creationId xmlns:a16="http://schemas.microsoft.com/office/drawing/2014/main" id="{B8068559-4DC3-82B4-8E89-5E8EDDFBCB60}"/>
              </a:ext>
            </a:extLst>
          </p:cNvPr>
          <p:cNvSpPr txBox="1"/>
          <p:nvPr/>
        </p:nvSpPr>
        <p:spPr>
          <a:xfrm>
            <a:off x="1251861" y="307117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7</a:t>
            </a:r>
          </a:p>
        </p:txBody>
      </p:sp>
      <p:sp>
        <p:nvSpPr>
          <p:cNvPr id="258" name="TextBox 257">
            <a:extLst>
              <a:ext uri="{FF2B5EF4-FFF2-40B4-BE49-F238E27FC236}">
                <a16:creationId xmlns:a16="http://schemas.microsoft.com/office/drawing/2014/main" id="{ECE0E8FD-7818-17F3-3086-86949FBAB836}"/>
              </a:ext>
            </a:extLst>
          </p:cNvPr>
          <p:cNvSpPr txBox="1"/>
          <p:nvPr/>
        </p:nvSpPr>
        <p:spPr>
          <a:xfrm>
            <a:off x="1493044" y="307117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CDR Reporting Zone</a:t>
            </a:r>
          </a:p>
        </p:txBody>
      </p:sp>
      <p:sp>
        <p:nvSpPr>
          <p:cNvPr id="262" name="TextBox 261">
            <a:extLst>
              <a:ext uri="{FF2B5EF4-FFF2-40B4-BE49-F238E27FC236}">
                <a16:creationId xmlns:a16="http://schemas.microsoft.com/office/drawing/2014/main" id="{8854F60D-478B-AE8B-CA7E-C1010482E8E4}"/>
              </a:ext>
            </a:extLst>
          </p:cNvPr>
          <p:cNvSpPr txBox="1"/>
          <p:nvPr/>
        </p:nvSpPr>
        <p:spPr>
          <a:xfrm>
            <a:off x="1251861" y="333966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8</a:t>
            </a:r>
          </a:p>
        </p:txBody>
      </p:sp>
      <p:sp>
        <p:nvSpPr>
          <p:cNvPr id="264" name="TextBox 263">
            <a:extLst>
              <a:ext uri="{FF2B5EF4-FFF2-40B4-BE49-F238E27FC236}">
                <a16:creationId xmlns:a16="http://schemas.microsoft.com/office/drawing/2014/main" id="{3A09190C-7AF4-C4D6-01C5-BD3AF5CCCCCA}"/>
              </a:ext>
            </a:extLst>
          </p:cNvPr>
          <p:cNvSpPr txBox="1"/>
          <p:nvPr/>
        </p:nvSpPr>
        <p:spPr>
          <a:xfrm>
            <a:off x="1493044" y="333966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Projected COD</a:t>
            </a:r>
          </a:p>
        </p:txBody>
      </p:sp>
      <p:sp>
        <p:nvSpPr>
          <p:cNvPr id="268" name="TextBox 267">
            <a:extLst>
              <a:ext uri="{FF2B5EF4-FFF2-40B4-BE49-F238E27FC236}">
                <a16:creationId xmlns:a16="http://schemas.microsoft.com/office/drawing/2014/main" id="{607D889E-44B1-FBB7-E28D-4889D516F73C}"/>
              </a:ext>
            </a:extLst>
          </p:cNvPr>
          <p:cNvSpPr txBox="1"/>
          <p:nvPr/>
        </p:nvSpPr>
        <p:spPr>
          <a:xfrm>
            <a:off x="1251861" y="360814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9</a:t>
            </a:r>
          </a:p>
        </p:txBody>
      </p:sp>
      <p:sp>
        <p:nvSpPr>
          <p:cNvPr id="270" name="TextBox 269">
            <a:extLst>
              <a:ext uri="{FF2B5EF4-FFF2-40B4-BE49-F238E27FC236}">
                <a16:creationId xmlns:a16="http://schemas.microsoft.com/office/drawing/2014/main" id="{618AB84D-4BF4-3685-3D20-A0240FFC3955}"/>
              </a:ext>
            </a:extLst>
          </p:cNvPr>
          <p:cNvSpPr txBox="1"/>
          <p:nvPr/>
        </p:nvSpPr>
        <p:spPr>
          <a:xfrm>
            <a:off x="1493044" y="360814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Fuel</a:t>
            </a:r>
          </a:p>
        </p:txBody>
      </p:sp>
      <p:sp>
        <p:nvSpPr>
          <p:cNvPr id="274" name="TextBox 273">
            <a:extLst>
              <a:ext uri="{FF2B5EF4-FFF2-40B4-BE49-F238E27FC236}">
                <a16:creationId xmlns:a16="http://schemas.microsoft.com/office/drawing/2014/main" id="{CA47DCF7-2599-75A7-8715-053FCE863ECC}"/>
              </a:ext>
            </a:extLst>
          </p:cNvPr>
          <p:cNvSpPr txBox="1"/>
          <p:nvPr/>
        </p:nvSpPr>
        <p:spPr>
          <a:xfrm>
            <a:off x="1251861" y="387662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10</a:t>
            </a:r>
          </a:p>
        </p:txBody>
      </p:sp>
      <p:sp>
        <p:nvSpPr>
          <p:cNvPr id="276" name="TextBox 275">
            <a:extLst>
              <a:ext uri="{FF2B5EF4-FFF2-40B4-BE49-F238E27FC236}">
                <a16:creationId xmlns:a16="http://schemas.microsoft.com/office/drawing/2014/main" id="{0374F691-EE48-C3CC-D530-72B012C2D46C}"/>
              </a:ext>
            </a:extLst>
          </p:cNvPr>
          <p:cNvSpPr txBox="1"/>
          <p:nvPr/>
        </p:nvSpPr>
        <p:spPr>
          <a:xfrm>
            <a:off x="1493044" y="387662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Technology</a:t>
            </a:r>
          </a:p>
        </p:txBody>
      </p:sp>
      <p:sp>
        <p:nvSpPr>
          <p:cNvPr id="280" name="TextBox 279">
            <a:extLst>
              <a:ext uri="{FF2B5EF4-FFF2-40B4-BE49-F238E27FC236}">
                <a16:creationId xmlns:a16="http://schemas.microsoft.com/office/drawing/2014/main" id="{875E44E7-AC92-425A-CD00-F9B4167EBB52}"/>
              </a:ext>
            </a:extLst>
          </p:cNvPr>
          <p:cNvSpPr txBox="1"/>
          <p:nvPr/>
        </p:nvSpPr>
        <p:spPr>
          <a:xfrm>
            <a:off x="1251861" y="414511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11</a:t>
            </a:r>
          </a:p>
        </p:txBody>
      </p:sp>
      <p:sp>
        <p:nvSpPr>
          <p:cNvPr id="282" name="TextBox 281">
            <a:extLst>
              <a:ext uri="{FF2B5EF4-FFF2-40B4-BE49-F238E27FC236}">
                <a16:creationId xmlns:a16="http://schemas.microsoft.com/office/drawing/2014/main" id="{C5ED488B-3495-4604-AD3E-8C7F60363837}"/>
              </a:ext>
            </a:extLst>
          </p:cNvPr>
          <p:cNvSpPr txBox="1"/>
          <p:nvPr/>
        </p:nvSpPr>
        <p:spPr>
          <a:xfrm>
            <a:off x="1493044" y="414511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Capacity (MW)</a:t>
            </a:r>
          </a:p>
        </p:txBody>
      </p:sp>
      <p:sp>
        <p:nvSpPr>
          <p:cNvPr id="294" name="TextBox 293">
            <a:extLst>
              <a:ext uri="{FF2B5EF4-FFF2-40B4-BE49-F238E27FC236}">
                <a16:creationId xmlns:a16="http://schemas.microsoft.com/office/drawing/2014/main" id="{E98A2CC0-C7C1-634A-2131-47EF3EFF2743}"/>
              </a:ext>
            </a:extLst>
          </p:cNvPr>
          <p:cNvSpPr txBox="1"/>
          <p:nvPr/>
        </p:nvSpPr>
        <p:spPr>
          <a:xfrm>
            <a:off x="1251861" y="468208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13</a:t>
            </a:r>
          </a:p>
        </p:txBody>
      </p:sp>
      <p:sp>
        <p:nvSpPr>
          <p:cNvPr id="296" name="TextBox 295">
            <a:extLst>
              <a:ext uri="{FF2B5EF4-FFF2-40B4-BE49-F238E27FC236}">
                <a16:creationId xmlns:a16="http://schemas.microsoft.com/office/drawing/2014/main" id="{DE9C70C7-EFBD-467D-2776-C700B93DBC94}"/>
              </a:ext>
            </a:extLst>
          </p:cNvPr>
          <p:cNvSpPr txBox="1"/>
          <p:nvPr/>
        </p:nvSpPr>
        <p:spPr>
          <a:xfrm>
            <a:off x="1493044" y="4682081"/>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Approval Date for Submission of Proof of Site Control</a:t>
            </a:r>
          </a:p>
        </p:txBody>
      </p:sp>
      <p:sp>
        <p:nvSpPr>
          <p:cNvPr id="286" name="TextBox 285">
            <a:extLst>
              <a:ext uri="{FF2B5EF4-FFF2-40B4-BE49-F238E27FC236}">
                <a16:creationId xmlns:a16="http://schemas.microsoft.com/office/drawing/2014/main" id="{0F78FC4C-1A57-9BE8-BD86-DAAFABCF95BA}"/>
              </a:ext>
            </a:extLst>
          </p:cNvPr>
          <p:cNvSpPr txBox="1"/>
          <p:nvPr/>
        </p:nvSpPr>
        <p:spPr>
          <a:xfrm>
            <a:off x="1251861" y="441359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12</a:t>
            </a:r>
          </a:p>
        </p:txBody>
      </p:sp>
      <p:sp>
        <p:nvSpPr>
          <p:cNvPr id="288" name="TextBox 287">
            <a:extLst>
              <a:ext uri="{FF2B5EF4-FFF2-40B4-BE49-F238E27FC236}">
                <a16:creationId xmlns:a16="http://schemas.microsoft.com/office/drawing/2014/main" id="{31BD4C63-5602-0597-17C3-1F267BB89EA9}"/>
              </a:ext>
            </a:extLst>
          </p:cNvPr>
          <p:cNvSpPr txBox="1"/>
          <p:nvPr/>
        </p:nvSpPr>
        <p:spPr>
          <a:xfrm>
            <a:off x="1493044" y="441359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Changes from Last Report</a:t>
            </a:r>
          </a:p>
        </p:txBody>
      </p:sp>
      <p:sp>
        <p:nvSpPr>
          <p:cNvPr id="300" name="TextBox 299">
            <a:extLst>
              <a:ext uri="{FF2B5EF4-FFF2-40B4-BE49-F238E27FC236}">
                <a16:creationId xmlns:a16="http://schemas.microsoft.com/office/drawing/2014/main" id="{A7C5773A-EB43-A167-4CD8-380F46AC97FD}"/>
              </a:ext>
            </a:extLst>
          </p:cNvPr>
          <p:cNvSpPr txBox="1"/>
          <p:nvPr/>
        </p:nvSpPr>
        <p:spPr>
          <a:xfrm>
            <a:off x="1251861" y="513523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14</a:t>
            </a:r>
          </a:p>
        </p:txBody>
      </p:sp>
      <p:sp>
        <p:nvSpPr>
          <p:cNvPr id="302" name="TextBox 301">
            <a:extLst>
              <a:ext uri="{FF2B5EF4-FFF2-40B4-BE49-F238E27FC236}">
                <a16:creationId xmlns:a16="http://schemas.microsoft.com/office/drawing/2014/main" id="{27C81F31-BFFE-497B-9D11-0311481BE5DF}"/>
              </a:ext>
            </a:extLst>
          </p:cNvPr>
          <p:cNvSpPr txBox="1"/>
          <p:nvPr/>
        </p:nvSpPr>
        <p:spPr>
          <a:xfrm>
            <a:off x="1493044" y="513523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Screening Study Started</a:t>
            </a:r>
          </a:p>
        </p:txBody>
      </p:sp>
      <p:sp>
        <p:nvSpPr>
          <p:cNvPr id="306" name="TextBox 305">
            <a:extLst>
              <a:ext uri="{FF2B5EF4-FFF2-40B4-BE49-F238E27FC236}">
                <a16:creationId xmlns:a16="http://schemas.microsoft.com/office/drawing/2014/main" id="{0483E858-ACB4-0481-C2A8-1EBB6F6E90D7}"/>
              </a:ext>
            </a:extLst>
          </p:cNvPr>
          <p:cNvSpPr txBox="1"/>
          <p:nvPr/>
        </p:nvSpPr>
        <p:spPr>
          <a:xfrm>
            <a:off x="1251861" y="540371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15</a:t>
            </a:r>
          </a:p>
        </p:txBody>
      </p:sp>
      <p:sp>
        <p:nvSpPr>
          <p:cNvPr id="308" name="TextBox 307">
            <a:extLst>
              <a:ext uri="{FF2B5EF4-FFF2-40B4-BE49-F238E27FC236}">
                <a16:creationId xmlns:a16="http://schemas.microsoft.com/office/drawing/2014/main" id="{FA870F4C-2603-5C99-8DAC-80918F7666B7}"/>
              </a:ext>
            </a:extLst>
          </p:cNvPr>
          <p:cNvSpPr txBox="1"/>
          <p:nvPr/>
        </p:nvSpPr>
        <p:spPr>
          <a:xfrm>
            <a:off x="1493044" y="540371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Screening Study Complete</a:t>
            </a:r>
          </a:p>
        </p:txBody>
      </p:sp>
      <p:sp>
        <p:nvSpPr>
          <p:cNvPr id="312" name="TextBox 311">
            <a:extLst>
              <a:ext uri="{FF2B5EF4-FFF2-40B4-BE49-F238E27FC236}">
                <a16:creationId xmlns:a16="http://schemas.microsoft.com/office/drawing/2014/main" id="{6886C750-848C-6040-7F80-0E1EF28B9C66}"/>
              </a:ext>
            </a:extLst>
          </p:cNvPr>
          <p:cNvSpPr txBox="1"/>
          <p:nvPr/>
        </p:nvSpPr>
        <p:spPr>
          <a:xfrm>
            <a:off x="1251861" y="5672200"/>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16</a:t>
            </a:r>
          </a:p>
        </p:txBody>
      </p:sp>
      <p:sp>
        <p:nvSpPr>
          <p:cNvPr id="314" name="TextBox 313">
            <a:extLst>
              <a:ext uri="{FF2B5EF4-FFF2-40B4-BE49-F238E27FC236}">
                <a16:creationId xmlns:a16="http://schemas.microsoft.com/office/drawing/2014/main" id="{54398350-3B72-2E35-E57E-3313BA9E37CC}"/>
              </a:ext>
            </a:extLst>
          </p:cNvPr>
          <p:cNvSpPr txBox="1">
            <a:spLocks/>
          </p:cNvSpPr>
          <p:nvPr/>
        </p:nvSpPr>
        <p:spPr>
          <a:xfrm>
            <a:off x="1493044" y="5672200"/>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FIS Requested</a:t>
            </a:r>
          </a:p>
        </p:txBody>
      </p:sp>
      <p:cxnSp>
        <p:nvCxnSpPr>
          <p:cNvPr id="337" name="Straight Connector 336">
            <a:extLst>
              <a:ext uri="{FF2B5EF4-FFF2-40B4-BE49-F238E27FC236}">
                <a16:creationId xmlns:a16="http://schemas.microsoft.com/office/drawing/2014/main" id="{B6EABE35-4E06-0A7C-F9BC-AB0AC7899ECB}"/>
              </a:ext>
            </a:extLst>
          </p:cNvPr>
          <p:cNvCxnSpPr>
            <a:cxnSpLocks/>
          </p:cNvCxnSpPr>
          <p:nvPr>
            <p:custDataLst>
              <p:tags r:id="rId11"/>
            </p:custDataLst>
          </p:nvPr>
        </p:nvCxnSpPr>
        <p:spPr>
          <a:xfrm>
            <a:off x="1251861" y="168684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EB89AFFD-24EB-9800-6011-D7BAC137BA58}"/>
              </a:ext>
            </a:extLst>
          </p:cNvPr>
          <p:cNvCxnSpPr>
            <a:cxnSpLocks/>
          </p:cNvCxnSpPr>
          <p:nvPr>
            <p:custDataLst>
              <p:tags r:id="rId12"/>
            </p:custDataLst>
          </p:nvPr>
        </p:nvCxnSpPr>
        <p:spPr>
          <a:xfrm>
            <a:off x="1251861" y="195533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875467AA-3E97-C25D-B130-0EEE094381BF}"/>
              </a:ext>
            </a:extLst>
          </p:cNvPr>
          <p:cNvCxnSpPr>
            <a:cxnSpLocks/>
          </p:cNvCxnSpPr>
          <p:nvPr>
            <p:custDataLst>
              <p:tags r:id="rId13"/>
            </p:custDataLst>
          </p:nvPr>
        </p:nvCxnSpPr>
        <p:spPr>
          <a:xfrm>
            <a:off x="1251861" y="222381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AC75C6C8-304D-C536-6C79-A682B5A7B097}"/>
              </a:ext>
            </a:extLst>
          </p:cNvPr>
          <p:cNvCxnSpPr>
            <a:cxnSpLocks/>
          </p:cNvCxnSpPr>
          <p:nvPr>
            <p:custDataLst>
              <p:tags r:id="rId14"/>
            </p:custDataLst>
          </p:nvPr>
        </p:nvCxnSpPr>
        <p:spPr>
          <a:xfrm>
            <a:off x="1251861" y="249230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C317A44F-2B97-3AD6-9295-237421AEA264}"/>
              </a:ext>
            </a:extLst>
          </p:cNvPr>
          <p:cNvCxnSpPr>
            <a:cxnSpLocks/>
          </p:cNvCxnSpPr>
          <p:nvPr>
            <p:custDataLst>
              <p:tags r:id="rId15"/>
            </p:custDataLst>
          </p:nvPr>
        </p:nvCxnSpPr>
        <p:spPr>
          <a:xfrm>
            <a:off x="1251861" y="410320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719EFFE-EF42-C1D9-9109-2169B82C0A2A}"/>
              </a:ext>
            </a:extLst>
          </p:cNvPr>
          <p:cNvCxnSpPr>
            <a:cxnSpLocks/>
          </p:cNvCxnSpPr>
          <p:nvPr>
            <p:custDataLst>
              <p:tags r:id="rId16"/>
            </p:custDataLst>
          </p:nvPr>
        </p:nvCxnSpPr>
        <p:spPr>
          <a:xfrm>
            <a:off x="1251861" y="276078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EEFB7557-2C23-F4C1-FD2C-CD4CA29DCB3A}"/>
              </a:ext>
            </a:extLst>
          </p:cNvPr>
          <p:cNvCxnSpPr>
            <a:cxnSpLocks/>
          </p:cNvCxnSpPr>
          <p:nvPr>
            <p:custDataLst>
              <p:tags r:id="rId17"/>
            </p:custDataLst>
          </p:nvPr>
        </p:nvCxnSpPr>
        <p:spPr>
          <a:xfrm>
            <a:off x="1251861" y="302926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562B0C8-817F-35E7-A665-BFD6D1888BEE}"/>
              </a:ext>
            </a:extLst>
          </p:cNvPr>
          <p:cNvCxnSpPr>
            <a:cxnSpLocks/>
          </p:cNvCxnSpPr>
          <p:nvPr>
            <p:custDataLst>
              <p:tags r:id="rId18"/>
            </p:custDataLst>
          </p:nvPr>
        </p:nvCxnSpPr>
        <p:spPr>
          <a:xfrm>
            <a:off x="1251861" y="329775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D1A193F1-A9BC-E094-7552-74ABB359EA91}"/>
              </a:ext>
            </a:extLst>
          </p:cNvPr>
          <p:cNvCxnSpPr>
            <a:cxnSpLocks/>
          </p:cNvCxnSpPr>
          <p:nvPr>
            <p:custDataLst>
              <p:tags r:id="rId19"/>
            </p:custDataLst>
          </p:nvPr>
        </p:nvCxnSpPr>
        <p:spPr>
          <a:xfrm>
            <a:off x="1251861" y="437168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8D2D5A33-7569-335E-C34C-50C5705A7E41}"/>
              </a:ext>
            </a:extLst>
          </p:cNvPr>
          <p:cNvCxnSpPr>
            <a:cxnSpLocks/>
          </p:cNvCxnSpPr>
          <p:nvPr>
            <p:custDataLst>
              <p:tags r:id="rId20"/>
            </p:custDataLst>
          </p:nvPr>
        </p:nvCxnSpPr>
        <p:spPr>
          <a:xfrm>
            <a:off x="1251861" y="356623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75408E7-060C-2E20-C7C6-2579BBF9F4E7}"/>
              </a:ext>
            </a:extLst>
          </p:cNvPr>
          <p:cNvCxnSpPr>
            <a:cxnSpLocks/>
          </p:cNvCxnSpPr>
          <p:nvPr>
            <p:custDataLst>
              <p:tags r:id="rId21"/>
            </p:custDataLst>
          </p:nvPr>
        </p:nvCxnSpPr>
        <p:spPr>
          <a:xfrm>
            <a:off x="1251861" y="383472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4232A35D-C9AC-D5BD-CEEF-C351712B0E3B}"/>
              </a:ext>
            </a:extLst>
          </p:cNvPr>
          <p:cNvCxnSpPr>
            <a:cxnSpLocks/>
          </p:cNvCxnSpPr>
          <p:nvPr>
            <p:custDataLst>
              <p:tags r:id="rId22"/>
            </p:custDataLst>
          </p:nvPr>
        </p:nvCxnSpPr>
        <p:spPr>
          <a:xfrm>
            <a:off x="1251861" y="509332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04522D07-84C6-FD68-44BD-DE331946A6B6}"/>
              </a:ext>
            </a:extLst>
          </p:cNvPr>
          <p:cNvCxnSpPr>
            <a:cxnSpLocks/>
          </p:cNvCxnSpPr>
          <p:nvPr>
            <p:custDataLst>
              <p:tags r:id="rId23"/>
            </p:custDataLst>
          </p:nvPr>
        </p:nvCxnSpPr>
        <p:spPr>
          <a:xfrm>
            <a:off x="1251861" y="536180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866E7A5C-017D-CF9B-0573-C20ADD8E7C7D}"/>
              </a:ext>
            </a:extLst>
          </p:cNvPr>
          <p:cNvCxnSpPr>
            <a:cxnSpLocks/>
          </p:cNvCxnSpPr>
          <p:nvPr>
            <p:custDataLst>
              <p:tags r:id="rId24"/>
            </p:custDataLst>
          </p:nvPr>
        </p:nvCxnSpPr>
        <p:spPr>
          <a:xfrm>
            <a:off x="1251861" y="563029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2FA75740-BBAC-D05D-653E-62C66CFD344D}"/>
              </a:ext>
            </a:extLst>
          </p:cNvPr>
          <p:cNvSpPr txBox="1"/>
          <p:nvPr/>
        </p:nvSpPr>
        <p:spPr>
          <a:xfrm>
            <a:off x="6814465" y="146027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17</a:t>
            </a:r>
          </a:p>
        </p:txBody>
      </p:sp>
      <p:sp>
        <p:nvSpPr>
          <p:cNvPr id="130" name="TextBox 129">
            <a:extLst>
              <a:ext uri="{FF2B5EF4-FFF2-40B4-BE49-F238E27FC236}">
                <a16:creationId xmlns:a16="http://schemas.microsoft.com/office/drawing/2014/main" id="{77C7852C-A287-0FA6-3D69-8A200A4C52F5}"/>
              </a:ext>
            </a:extLst>
          </p:cNvPr>
          <p:cNvSpPr txBox="1">
            <a:spLocks/>
          </p:cNvSpPr>
          <p:nvPr/>
        </p:nvSpPr>
        <p:spPr>
          <a:xfrm>
            <a:off x="7055648" y="1460273"/>
            <a:ext cx="3236113" cy="18466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FIS Approved</a:t>
            </a:r>
          </a:p>
        </p:txBody>
      </p:sp>
      <p:sp>
        <p:nvSpPr>
          <p:cNvPr id="134" name="TextBox 133">
            <a:extLst>
              <a:ext uri="{FF2B5EF4-FFF2-40B4-BE49-F238E27FC236}">
                <a16:creationId xmlns:a16="http://schemas.microsoft.com/office/drawing/2014/main" id="{938E22E1-40C4-DA4E-0EF4-70904527E5BA}"/>
              </a:ext>
            </a:extLst>
          </p:cNvPr>
          <p:cNvSpPr txBox="1"/>
          <p:nvPr/>
        </p:nvSpPr>
        <p:spPr>
          <a:xfrm>
            <a:off x="6814465" y="170941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18</a:t>
            </a:r>
          </a:p>
        </p:txBody>
      </p:sp>
      <p:sp>
        <p:nvSpPr>
          <p:cNvPr id="136" name="TextBox 135">
            <a:extLst>
              <a:ext uri="{FF2B5EF4-FFF2-40B4-BE49-F238E27FC236}">
                <a16:creationId xmlns:a16="http://schemas.microsoft.com/office/drawing/2014/main" id="{CC967159-DDAA-3A69-B7B8-F833A9D361B1}"/>
              </a:ext>
            </a:extLst>
          </p:cNvPr>
          <p:cNvSpPr txBox="1">
            <a:spLocks/>
          </p:cNvSpPr>
          <p:nvPr/>
        </p:nvSpPr>
        <p:spPr>
          <a:xfrm>
            <a:off x="7055648" y="170941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Economic Study Required</a:t>
            </a:r>
          </a:p>
        </p:txBody>
      </p:sp>
      <p:sp>
        <p:nvSpPr>
          <p:cNvPr id="140" name="TextBox 139">
            <a:extLst>
              <a:ext uri="{FF2B5EF4-FFF2-40B4-BE49-F238E27FC236}">
                <a16:creationId xmlns:a16="http://schemas.microsoft.com/office/drawing/2014/main" id="{A454AB80-5118-AB0F-6D7A-E879E1E2825D}"/>
              </a:ext>
            </a:extLst>
          </p:cNvPr>
          <p:cNvSpPr txBox="1"/>
          <p:nvPr/>
        </p:nvSpPr>
        <p:spPr>
          <a:xfrm>
            <a:off x="6814465" y="195855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19</a:t>
            </a:r>
          </a:p>
        </p:txBody>
      </p:sp>
      <p:sp>
        <p:nvSpPr>
          <p:cNvPr id="142" name="TextBox 141">
            <a:extLst>
              <a:ext uri="{FF2B5EF4-FFF2-40B4-BE49-F238E27FC236}">
                <a16:creationId xmlns:a16="http://schemas.microsoft.com/office/drawing/2014/main" id="{E2F197C9-8870-03E7-4860-190E15E232AC}"/>
              </a:ext>
            </a:extLst>
          </p:cNvPr>
          <p:cNvSpPr txBox="1">
            <a:spLocks/>
          </p:cNvSpPr>
          <p:nvPr/>
        </p:nvSpPr>
        <p:spPr>
          <a:xfrm>
            <a:off x="7055648" y="1958553"/>
            <a:ext cx="3236113" cy="18466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IA Signed</a:t>
            </a:r>
          </a:p>
        </p:txBody>
      </p:sp>
      <p:sp>
        <p:nvSpPr>
          <p:cNvPr id="146" name="TextBox 145">
            <a:extLst>
              <a:ext uri="{FF2B5EF4-FFF2-40B4-BE49-F238E27FC236}">
                <a16:creationId xmlns:a16="http://schemas.microsoft.com/office/drawing/2014/main" id="{C14C6C52-2CAB-6919-A630-C2AD113BC9F1}"/>
              </a:ext>
            </a:extLst>
          </p:cNvPr>
          <p:cNvSpPr txBox="1"/>
          <p:nvPr/>
        </p:nvSpPr>
        <p:spPr>
          <a:xfrm>
            <a:off x="6814465" y="220769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20</a:t>
            </a:r>
          </a:p>
        </p:txBody>
      </p:sp>
      <p:sp>
        <p:nvSpPr>
          <p:cNvPr id="148" name="TextBox 147">
            <a:extLst>
              <a:ext uri="{FF2B5EF4-FFF2-40B4-BE49-F238E27FC236}">
                <a16:creationId xmlns:a16="http://schemas.microsoft.com/office/drawing/2014/main" id="{0F668782-1A38-7797-FFB2-E18F2A975C37}"/>
              </a:ext>
            </a:extLst>
          </p:cNvPr>
          <p:cNvSpPr txBox="1">
            <a:spLocks/>
          </p:cNvSpPr>
          <p:nvPr/>
        </p:nvSpPr>
        <p:spPr>
          <a:xfrm>
            <a:off x="7055648" y="2207693"/>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Financial Security and Notice to Proceed Provided</a:t>
            </a:r>
          </a:p>
        </p:txBody>
      </p:sp>
      <p:sp>
        <p:nvSpPr>
          <p:cNvPr id="152" name="TextBox 151">
            <a:extLst>
              <a:ext uri="{FF2B5EF4-FFF2-40B4-BE49-F238E27FC236}">
                <a16:creationId xmlns:a16="http://schemas.microsoft.com/office/drawing/2014/main" id="{DDAC533A-312D-3E78-7719-0AED111A4665}"/>
              </a:ext>
            </a:extLst>
          </p:cNvPr>
          <p:cNvSpPr txBox="1"/>
          <p:nvPr/>
        </p:nvSpPr>
        <p:spPr>
          <a:xfrm>
            <a:off x="6814465" y="264149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21</a:t>
            </a:r>
          </a:p>
        </p:txBody>
      </p:sp>
      <p:sp>
        <p:nvSpPr>
          <p:cNvPr id="154" name="TextBox 153">
            <a:extLst>
              <a:ext uri="{FF2B5EF4-FFF2-40B4-BE49-F238E27FC236}">
                <a16:creationId xmlns:a16="http://schemas.microsoft.com/office/drawing/2014/main" id="{4B883262-B1EF-A944-2B8E-ED7400D006DB}"/>
              </a:ext>
            </a:extLst>
          </p:cNvPr>
          <p:cNvSpPr txBox="1">
            <a:spLocks/>
          </p:cNvSpPr>
          <p:nvPr/>
        </p:nvSpPr>
        <p:spPr>
          <a:xfrm>
            <a:off x="7055648" y="264149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Air Permit</a:t>
            </a:r>
          </a:p>
        </p:txBody>
      </p:sp>
      <p:sp>
        <p:nvSpPr>
          <p:cNvPr id="158" name="TextBox 157">
            <a:extLst>
              <a:ext uri="{FF2B5EF4-FFF2-40B4-BE49-F238E27FC236}">
                <a16:creationId xmlns:a16="http://schemas.microsoft.com/office/drawing/2014/main" id="{64FCF24C-6355-F3B3-044D-88DD4A958267}"/>
              </a:ext>
            </a:extLst>
          </p:cNvPr>
          <p:cNvSpPr txBox="1"/>
          <p:nvPr/>
        </p:nvSpPr>
        <p:spPr>
          <a:xfrm>
            <a:off x="6814465" y="289063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22</a:t>
            </a:r>
          </a:p>
        </p:txBody>
      </p:sp>
      <p:sp>
        <p:nvSpPr>
          <p:cNvPr id="160" name="TextBox 159">
            <a:extLst>
              <a:ext uri="{FF2B5EF4-FFF2-40B4-BE49-F238E27FC236}">
                <a16:creationId xmlns:a16="http://schemas.microsoft.com/office/drawing/2014/main" id="{232E9A3A-1E0F-B669-BD8C-2651D3C099A7}"/>
              </a:ext>
            </a:extLst>
          </p:cNvPr>
          <p:cNvSpPr txBox="1">
            <a:spLocks/>
          </p:cNvSpPr>
          <p:nvPr/>
        </p:nvSpPr>
        <p:spPr>
          <a:xfrm>
            <a:off x="7055648" y="289063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GHG Permit</a:t>
            </a:r>
          </a:p>
        </p:txBody>
      </p:sp>
      <p:sp>
        <p:nvSpPr>
          <p:cNvPr id="164" name="TextBox 163">
            <a:extLst>
              <a:ext uri="{FF2B5EF4-FFF2-40B4-BE49-F238E27FC236}">
                <a16:creationId xmlns:a16="http://schemas.microsoft.com/office/drawing/2014/main" id="{3C582C40-9B7B-DC9E-A6A7-5EF6A0B79C22}"/>
              </a:ext>
            </a:extLst>
          </p:cNvPr>
          <p:cNvSpPr txBox="1"/>
          <p:nvPr/>
        </p:nvSpPr>
        <p:spPr>
          <a:xfrm>
            <a:off x="6814465" y="313977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23</a:t>
            </a:r>
          </a:p>
        </p:txBody>
      </p:sp>
      <p:sp>
        <p:nvSpPr>
          <p:cNvPr id="166" name="TextBox 165">
            <a:extLst>
              <a:ext uri="{FF2B5EF4-FFF2-40B4-BE49-F238E27FC236}">
                <a16:creationId xmlns:a16="http://schemas.microsoft.com/office/drawing/2014/main" id="{6F6F17CE-39D4-70BD-D6A1-F83A83A6C4CC}"/>
              </a:ext>
            </a:extLst>
          </p:cNvPr>
          <p:cNvSpPr txBox="1">
            <a:spLocks/>
          </p:cNvSpPr>
          <p:nvPr/>
        </p:nvSpPr>
        <p:spPr>
          <a:xfrm>
            <a:off x="7055648" y="313977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Water Availability</a:t>
            </a:r>
          </a:p>
        </p:txBody>
      </p:sp>
      <p:sp>
        <p:nvSpPr>
          <p:cNvPr id="170" name="TextBox 169">
            <a:extLst>
              <a:ext uri="{FF2B5EF4-FFF2-40B4-BE49-F238E27FC236}">
                <a16:creationId xmlns:a16="http://schemas.microsoft.com/office/drawing/2014/main" id="{4781DB11-679A-47C6-4B6E-390955DBEA52}"/>
              </a:ext>
            </a:extLst>
          </p:cNvPr>
          <p:cNvSpPr txBox="1"/>
          <p:nvPr/>
        </p:nvSpPr>
        <p:spPr>
          <a:xfrm>
            <a:off x="6814465" y="338891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24</a:t>
            </a:r>
          </a:p>
        </p:txBody>
      </p:sp>
      <p:sp>
        <p:nvSpPr>
          <p:cNvPr id="172" name="TextBox 171">
            <a:extLst>
              <a:ext uri="{FF2B5EF4-FFF2-40B4-BE49-F238E27FC236}">
                <a16:creationId xmlns:a16="http://schemas.microsoft.com/office/drawing/2014/main" id="{FC8F0633-01C1-FE06-D2AD-91E5F6704838}"/>
              </a:ext>
            </a:extLst>
          </p:cNvPr>
          <p:cNvSpPr txBox="1">
            <a:spLocks/>
          </p:cNvSpPr>
          <p:nvPr/>
        </p:nvSpPr>
        <p:spPr>
          <a:xfrm>
            <a:off x="7055648" y="3388919"/>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Planning Guide Section 6.9(1) Requirements for Inclusion in Planning Models</a:t>
            </a:r>
          </a:p>
        </p:txBody>
      </p:sp>
      <p:sp>
        <p:nvSpPr>
          <p:cNvPr id="176" name="TextBox 175">
            <a:extLst>
              <a:ext uri="{FF2B5EF4-FFF2-40B4-BE49-F238E27FC236}">
                <a16:creationId xmlns:a16="http://schemas.microsoft.com/office/drawing/2014/main" id="{A7B8CE67-0E8A-3328-39C3-DFCD4A15D933}"/>
              </a:ext>
            </a:extLst>
          </p:cNvPr>
          <p:cNvSpPr txBox="1"/>
          <p:nvPr/>
        </p:nvSpPr>
        <p:spPr>
          <a:xfrm>
            <a:off x="6814465" y="382272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25</a:t>
            </a:r>
          </a:p>
        </p:txBody>
      </p:sp>
      <p:sp>
        <p:nvSpPr>
          <p:cNvPr id="178" name="TextBox 177">
            <a:extLst>
              <a:ext uri="{FF2B5EF4-FFF2-40B4-BE49-F238E27FC236}">
                <a16:creationId xmlns:a16="http://schemas.microsoft.com/office/drawing/2014/main" id="{204B43ED-DE16-B915-4969-43CF7C25E831}"/>
              </a:ext>
            </a:extLst>
          </p:cNvPr>
          <p:cNvSpPr txBox="1">
            <a:spLocks/>
          </p:cNvSpPr>
          <p:nvPr/>
        </p:nvSpPr>
        <p:spPr>
          <a:xfrm>
            <a:off x="7055648" y="3822725"/>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All Planning Guide Section 6.9 Requirements for Inclusion in Planning Models</a:t>
            </a:r>
          </a:p>
        </p:txBody>
      </p:sp>
      <p:sp>
        <p:nvSpPr>
          <p:cNvPr id="182" name="TextBox 181">
            <a:extLst>
              <a:ext uri="{FF2B5EF4-FFF2-40B4-BE49-F238E27FC236}">
                <a16:creationId xmlns:a16="http://schemas.microsoft.com/office/drawing/2014/main" id="{6E9C3BC7-99ED-0DA9-C66B-D6A561341BB9}"/>
              </a:ext>
            </a:extLst>
          </p:cNvPr>
          <p:cNvSpPr txBox="1"/>
          <p:nvPr/>
        </p:nvSpPr>
        <p:spPr>
          <a:xfrm>
            <a:off x="6814465" y="425653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26</a:t>
            </a:r>
          </a:p>
        </p:txBody>
      </p:sp>
      <p:sp>
        <p:nvSpPr>
          <p:cNvPr id="184" name="TextBox 183">
            <a:extLst>
              <a:ext uri="{FF2B5EF4-FFF2-40B4-BE49-F238E27FC236}">
                <a16:creationId xmlns:a16="http://schemas.microsoft.com/office/drawing/2014/main" id="{227933A3-1B1F-609A-1A02-055B61183686}"/>
              </a:ext>
            </a:extLst>
          </p:cNvPr>
          <p:cNvSpPr txBox="1">
            <a:spLocks/>
          </p:cNvSpPr>
          <p:nvPr/>
        </p:nvSpPr>
        <p:spPr>
          <a:xfrm>
            <a:off x="7055648" y="4256531"/>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Planning Guide QSA (Section 5.9) Prerequisites</a:t>
            </a:r>
          </a:p>
        </p:txBody>
      </p:sp>
      <p:sp>
        <p:nvSpPr>
          <p:cNvPr id="200" name="TextBox 199">
            <a:extLst>
              <a:ext uri="{FF2B5EF4-FFF2-40B4-BE49-F238E27FC236}">
                <a16:creationId xmlns:a16="http://schemas.microsoft.com/office/drawing/2014/main" id="{966830DA-D90C-A63B-95C1-01B3491034B7}"/>
              </a:ext>
            </a:extLst>
          </p:cNvPr>
          <p:cNvSpPr txBox="1"/>
          <p:nvPr/>
        </p:nvSpPr>
        <p:spPr>
          <a:xfrm>
            <a:off x="6814465" y="518861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29</a:t>
            </a:r>
          </a:p>
        </p:txBody>
      </p:sp>
      <p:sp>
        <p:nvSpPr>
          <p:cNvPr id="202" name="TextBox 201">
            <a:extLst>
              <a:ext uri="{FF2B5EF4-FFF2-40B4-BE49-F238E27FC236}">
                <a16:creationId xmlns:a16="http://schemas.microsoft.com/office/drawing/2014/main" id="{6646C073-5DC6-3309-9923-BCB784C9F056}"/>
              </a:ext>
            </a:extLst>
          </p:cNvPr>
          <p:cNvSpPr txBox="1">
            <a:spLocks/>
          </p:cNvSpPr>
          <p:nvPr/>
        </p:nvSpPr>
        <p:spPr>
          <a:xfrm>
            <a:off x="7055648" y="518861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Approved for Energization</a:t>
            </a:r>
          </a:p>
        </p:txBody>
      </p:sp>
      <p:sp>
        <p:nvSpPr>
          <p:cNvPr id="188" name="TextBox 187">
            <a:extLst>
              <a:ext uri="{FF2B5EF4-FFF2-40B4-BE49-F238E27FC236}">
                <a16:creationId xmlns:a16="http://schemas.microsoft.com/office/drawing/2014/main" id="{17D13E5F-977F-7299-CDC4-F32E0A0A153B}"/>
              </a:ext>
            </a:extLst>
          </p:cNvPr>
          <p:cNvSpPr txBox="1"/>
          <p:nvPr/>
        </p:nvSpPr>
        <p:spPr>
          <a:xfrm>
            <a:off x="6814465" y="469033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27</a:t>
            </a:r>
          </a:p>
        </p:txBody>
      </p:sp>
      <p:sp>
        <p:nvSpPr>
          <p:cNvPr id="190" name="TextBox 189">
            <a:extLst>
              <a:ext uri="{FF2B5EF4-FFF2-40B4-BE49-F238E27FC236}">
                <a16:creationId xmlns:a16="http://schemas.microsoft.com/office/drawing/2014/main" id="{0FD4CD76-D1BC-CDE4-74ED-A3616ABFC756}"/>
              </a:ext>
            </a:extLst>
          </p:cNvPr>
          <p:cNvSpPr txBox="1">
            <a:spLocks/>
          </p:cNvSpPr>
          <p:nvPr/>
        </p:nvSpPr>
        <p:spPr>
          <a:xfrm>
            <a:off x="7055648" y="469033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Construction Start</a:t>
            </a:r>
          </a:p>
        </p:txBody>
      </p:sp>
      <p:sp>
        <p:nvSpPr>
          <p:cNvPr id="194" name="TextBox 193">
            <a:extLst>
              <a:ext uri="{FF2B5EF4-FFF2-40B4-BE49-F238E27FC236}">
                <a16:creationId xmlns:a16="http://schemas.microsoft.com/office/drawing/2014/main" id="{8137D9E3-4051-5805-794A-6A90A9E0C35B}"/>
              </a:ext>
            </a:extLst>
          </p:cNvPr>
          <p:cNvSpPr txBox="1"/>
          <p:nvPr/>
        </p:nvSpPr>
        <p:spPr>
          <a:xfrm>
            <a:off x="6814465" y="493947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28</a:t>
            </a:r>
          </a:p>
        </p:txBody>
      </p:sp>
      <p:sp>
        <p:nvSpPr>
          <p:cNvPr id="196" name="TextBox 195">
            <a:extLst>
              <a:ext uri="{FF2B5EF4-FFF2-40B4-BE49-F238E27FC236}">
                <a16:creationId xmlns:a16="http://schemas.microsoft.com/office/drawing/2014/main" id="{CB25EC00-BC11-3617-7601-D86CDA191709}"/>
              </a:ext>
            </a:extLst>
          </p:cNvPr>
          <p:cNvSpPr txBox="1">
            <a:spLocks/>
          </p:cNvSpPr>
          <p:nvPr/>
        </p:nvSpPr>
        <p:spPr>
          <a:xfrm>
            <a:off x="7055648" y="493947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Construction End</a:t>
            </a:r>
          </a:p>
        </p:txBody>
      </p:sp>
      <p:sp>
        <p:nvSpPr>
          <p:cNvPr id="206" name="TextBox 205">
            <a:extLst>
              <a:ext uri="{FF2B5EF4-FFF2-40B4-BE49-F238E27FC236}">
                <a16:creationId xmlns:a16="http://schemas.microsoft.com/office/drawing/2014/main" id="{F36E96E3-4019-F5D5-7A25-CBD3F0C854C6}"/>
              </a:ext>
            </a:extLst>
          </p:cNvPr>
          <p:cNvSpPr txBox="1"/>
          <p:nvPr/>
        </p:nvSpPr>
        <p:spPr>
          <a:xfrm>
            <a:off x="6814465" y="543775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30</a:t>
            </a:r>
          </a:p>
        </p:txBody>
      </p:sp>
      <p:sp>
        <p:nvSpPr>
          <p:cNvPr id="208" name="TextBox 207">
            <a:extLst>
              <a:ext uri="{FF2B5EF4-FFF2-40B4-BE49-F238E27FC236}">
                <a16:creationId xmlns:a16="http://schemas.microsoft.com/office/drawing/2014/main" id="{4D3DF319-AE96-9D6B-E113-40716AB7BC87}"/>
              </a:ext>
            </a:extLst>
          </p:cNvPr>
          <p:cNvSpPr txBox="1">
            <a:spLocks/>
          </p:cNvSpPr>
          <p:nvPr/>
        </p:nvSpPr>
        <p:spPr>
          <a:xfrm>
            <a:off x="7055648" y="543775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Approved for Synchronization</a:t>
            </a:r>
          </a:p>
        </p:txBody>
      </p:sp>
      <p:cxnSp>
        <p:nvCxnSpPr>
          <p:cNvPr id="489" name="Straight Connector 488">
            <a:extLst>
              <a:ext uri="{FF2B5EF4-FFF2-40B4-BE49-F238E27FC236}">
                <a16:creationId xmlns:a16="http://schemas.microsoft.com/office/drawing/2014/main" id="{B5E0EAEB-B374-1B24-8FB4-57AF929BCA4C}"/>
              </a:ext>
            </a:extLst>
          </p:cNvPr>
          <p:cNvCxnSpPr>
            <a:cxnSpLocks/>
          </p:cNvCxnSpPr>
          <p:nvPr>
            <p:custDataLst>
              <p:tags r:id="rId25"/>
            </p:custDataLst>
          </p:nvPr>
        </p:nvCxnSpPr>
        <p:spPr>
          <a:xfrm>
            <a:off x="6814463" y="167717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312D759D-FDF3-D74D-6777-D2359DAC747A}"/>
              </a:ext>
            </a:extLst>
          </p:cNvPr>
          <p:cNvCxnSpPr>
            <a:cxnSpLocks/>
          </p:cNvCxnSpPr>
          <p:nvPr>
            <p:custDataLst>
              <p:tags r:id="rId26"/>
            </p:custDataLst>
          </p:nvPr>
        </p:nvCxnSpPr>
        <p:spPr>
          <a:xfrm>
            <a:off x="6814463" y="192631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4C1D60C9-BB58-51CA-F050-E1E258267D61}"/>
              </a:ext>
            </a:extLst>
          </p:cNvPr>
          <p:cNvCxnSpPr>
            <a:cxnSpLocks/>
          </p:cNvCxnSpPr>
          <p:nvPr>
            <p:custDataLst>
              <p:tags r:id="rId27"/>
            </p:custDataLst>
          </p:nvPr>
        </p:nvCxnSpPr>
        <p:spPr>
          <a:xfrm>
            <a:off x="6814463" y="217545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430FAFD8-A546-FA10-5E3F-0FDEAB9B3B73}"/>
              </a:ext>
            </a:extLst>
          </p:cNvPr>
          <p:cNvCxnSpPr>
            <a:cxnSpLocks/>
          </p:cNvCxnSpPr>
          <p:nvPr>
            <p:custDataLst>
              <p:tags r:id="rId28"/>
            </p:custDataLst>
          </p:nvPr>
        </p:nvCxnSpPr>
        <p:spPr>
          <a:xfrm>
            <a:off x="6814463" y="260926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35815768-02EF-C7BC-BA9C-13D023536830}"/>
              </a:ext>
            </a:extLst>
          </p:cNvPr>
          <p:cNvCxnSpPr>
            <a:cxnSpLocks/>
          </p:cNvCxnSpPr>
          <p:nvPr>
            <p:custDataLst>
              <p:tags r:id="rId29"/>
            </p:custDataLst>
          </p:nvPr>
        </p:nvCxnSpPr>
        <p:spPr>
          <a:xfrm>
            <a:off x="6814463" y="515638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50D9A117-DAF0-7EED-3D90-FE2D76F51A23}"/>
              </a:ext>
            </a:extLst>
          </p:cNvPr>
          <p:cNvCxnSpPr>
            <a:cxnSpLocks/>
          </p:cNvCxnSpPr>
          <p:nvPr>
            <p:custDataLst>
              <p:tags r:id="rId30"/>
            </p:custDataLst>
          </p:nvPr>
        </p:nvCxnSpPr>
        <p:spPr>
          <a:xfrm>
            <a:off x="6814463" y="285840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ECFB415B-B3F6-BDFE-9722-29E7CA0476CD}"/>
              </a:ext>
            </a:extLst>
          </p:cNvPr>
          <p:cNvCxnSpPr>
            <a:cxnSpLocks/>
          </p:cNvCxnSpPr>
          <p:nvPr>
            <p:custDataLst>
              <p:tags r:id="rId31"/>
            </p:custDataLst>
          </p:nvPr>
        </p:nvCxnSpPr>
        <p:spPr>
          <a:xfrm>
            <a:off x="6814463" y="310754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4147596C-0C8E-DEF7-9F49-5C1645EEDA5A}"/>
              </a:ext>
            </a:extLst>
          </p:cNvPr>
          <p:cNvCxnSpPr>
            <a:cxnSpLocks/>
          </p:cNvCxnSpPr>
          <p:nvPr>
            <p:custDataLst>
              <p:tags r:id="rId32"/>
            </p:custDataLst>
          </p:nvPr>
        </p:nvCxnSpPr>
        <p:spPr>
          <a:xfrm>
            <a:off x="6814463" y="335668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819B9814-A4C4-5A38-048C-86B640968E0E}"/>
              </a:ext>
            </a:extLst>
          </p:cNvPr>
          <p:cNvCxnSpPr>
            <a:cxnSpLocks/>
          </p:cNvCxnSpPr>
          <p:nvPr>
            <p:custDataLst>
              <p:tags r:id="rId33"/>
            </p:custDataLst>
          </p:nvPr>
        </p:nvCxnSpPr>
        <p:spPr>
          <a:xfrm>
            <a:off x="6814463" y="465810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E9DF6393-861C-814C-8F64-E3CA291A0E6E}"/>
              </a:ext>
            </a:extLst>
          </p:cNvPr>
          <p:cNvCxnSpPr>
            <a:cxnSpLocks/>
          </p:cNvCxnSpPr>
          <p:nvPr>
            <p:custDataLst>
              <p:tags r:id="rId34"/>
            </p:custDataLst>
          </p:nvPr>
        </p:nvCxnSpPr>
        <p:spPr>
          <a:xfrm>
            <a:off x="6814463" y="379048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1288014F-C996-5730-D114-A8F5BE9526AF}"/>
              </a:ext>
            </a:extLst>
          </p:cNvPr>
          <p:cNvCxnSpPr>
            <a:cxnSpLocks/>
          </p:cNvCxnSpPr>
          <p:nvPr>
            <p:custDataLst>
              <p:tags r:id="rId35"/>
            </p:custDataLst>
          </p:nvPr>
        </p:nvCxnSpPr>
        <p:spPr>
          <a:xfrm>
            <a:off x="6814463" y="422429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9A3834D2-A001-E575-7B6C-ED7A8E49E055}"/>
              </a:ext>
            </a:extLst>
          </p:cNvPr>
          <p:cNvCxnSpPr>
            <a:cxnSpLocks/>
          </p:cNvCxnSpPr>
          <p:nvPr>
            <p:custDataLst>
              <p:tags r:id="rId36"/>
            </p:custDataLst>
          </p:nvPr>
        </p:nvCxnSpPr>
        <p:spPr>
          <a:xfrm>
            <a:off x="6814463" y="490724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9691B143-3F79-F4F0-6653-C0D15658CBAB}"/>
              </a:ext>
            </a:extLst>
          </p:cNvPr>
          <p:cNvCxnSpPr>
            <a:cxnSpLocks/>
          </p:cNvCxnSpPr>
          <p:nvPr>
            <p:custDataLst>
              <p:tags r:id="rId37"/>
            </p:custDataLst>
          </p:nvPr>
        </p:nvCxnSpPr>
        <p:spPr>
          <a:xfrm>
            <a:off x="6814463" y="540552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45E341C-2F1E-DB74-64D4-F0701A89627F}"/>
              </a:ext>
            </a:extLst>
          </p:cNvPr>
          <p:cNvSpPr txBox="1">
            <a:spLocks/>
          </p:cNvSpPr>
          <p:nvPr/>
        </p:nvSpPr>
        <p:spPr>
          <a:xfrm>
            <a:off x="10226327" y="623519"/>
            <a:ext cx="207839" cy="184660"/>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No</a:t>
            </a:r>
          </a:p>
        </p:txBody>
      </p:sp>
      <p:grpSp>
        <p:nvGrpSpPr>
          <p:cNvPr id="32" name="XBlue 330">
            <a:extLst>
              <a:ext uri="{FF2B5EF4-FFF2-40B4-BE49-F238E27FC236}">
                <a16:creationId xmlns:a16="http://schemas.microsoft.com/office/drawing/2014/main" id="{E57D7F90-92F6-7908-A91F-F4B5A66D4DEA}"/>
              </a:ext>
            </a:extLst>
          </p:cNvPr>
          <p:cNvGrpSpPr>
            <a:grpSpLocks/>
          </p:cNvGrpSpPr>
          <p:nvPr>
            <p:custDataLst>
              <p:tags r:id="rId38"/>
            </p:custDataLst>
          </p:nvPr>
        </p:nvGrpSpPr>
        <p:grpSpPr>
          <a:xfrm>
            <a:off x="10010572" y="624409"/>
            <a:ext cx="182880" cy="182880"/>
            <a:chOff x="1016000" y="1016000"/>
            <a:chExt cx="396228" cy="396228"/>
          </a:xfrm>
          <a:solidFill>
            <a:srgbClr val="C00000"/>
          </a:solidFill>
        </p:grpSpPr>
        <p:sp>
          <p:nvSpPr>
            <p:cNvPr id="33" name="Oval 32">
              <a:extLst>
                <a:ext uri="{FF2B5EF4-FFF2-40B4-BE49-F238E27FC236}">
                  <a16:creationId xmlns:a16="http://schemas.microsoft.com/office/drawing/2014/main" id="{36B09C59-EC4B-47B1-5FEA-5C227CDBE7C0}"/>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4" name="Graphic 33">
              <a:extLst>
                <a:ext uri="{FF2B5EF4-FFF2-40B4-BE49-F238E27FC236}">
                  <a16:creationId xmlns:a16="http://schemas.microsoft.com/office/drawing/2014/main" id="{A6DF231A-DB0B-C90C-3F91-5611B6F65F92}"/>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1023614" y="1023614"/>
              <a:ext cx="381000" cy="381000"/>
            </a:xfrm>
            <a:prstGeom prst="rect">
              <a:avLst/>
            </a:prstGeom>
          </p:spPr>
        </p:pic>
      </p:grpSp>
      <p:sp>
        <p:nvSpPr>
          <p:cNvPr id="6" name="TextBox 5">
            <a:extLst>
              <a:ext uri="{FF2B5EF4-FFF2-40B4-BE49-F238E27FC236}">
                <a16:creationId xmlns:a16="http://schemas.microsoft.com/office/drawing/2014/main" id="{493B5FDA-E15E-5E86-1BFD-6842C7A08D8C}"/>
              </a:ext>
            </a:extLst>
          </p:cNvPr>
          <p:cNvSpPr txBox="1">
            <a:spLocks/>
          </p:cNvSpPr>
          <p:nvPr/>
        </p:nvSpPr>
        <p:spPr>
          <a:xfrm>
            <a:off x="9523387" y="623516"/>
            <a:ext cx="264992" cy="184666"/>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Yes</a:t>
            </a:r>
          </a:p>
        </p:txBody>
      </p:sp>
      <p:grpSp>
        <p:nvGrpSpPr>
          <p:cNvPr id="35" name="CheckmarkBlue 325">
            <a:extLst>
              <a:ext uri="{FF2B5EF4-FFF2-40B4-BE49-F238E27FC236}">
                <a16:creationId xmlns:a16="http://schemas.microsoft.com/office/drawing/2014/main" id="{2FA63D43-E69F-E28D-948D-477DDB2F25B1}"/>
              </a:ext>
            </a:extLst>
          </p:cNvPr>
          <p:cNvGrpSpPr>
            <a:grpSpLocks/>
          </p:cNvGrpSpPr>
          <p:nvPr>
            <p:custDataLst>
              <p:tags r:id="rId39"/>
            </p:custDataLst>
          </p:nvPr>
        </p:nvGrpSpPr>
        <p:grpSpPr>
          <a:xfrm>
            <a:off x="9307632" y="624409"/>
            <a:ext cx="182880" cy="182880"/>
            <a:chOff x="1016000" y="1016000"/>
            <a:chExt cx="396228" cy="396228"/>
          </a:xfrm>
        </p:grpSpPr>
        <p:sp>
          <p:nvSpPr>
            <p:cNvPr id="36" name="Oval 35">
              <a:extLst>
                <a:ext uri="{FF2B5EF4-FFF2-40B4-BE49-F238E27FC236}">
                  <a16:creationId xmlns:a16="http://schemas.microsoft.com/office/drawing/2014/main" id="{3355A58E-6F01-DE4D-F8DA-C2E03D0E7D42}"/>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7" name="Graphic 36">
              <a:extLst>
                <a:ext uri="{FF2B5EF4-FFF2-40B4-BE49-F238E27FC236}">
                  <a16:creationId xmlns:a16="http://schemas.microsoft.com/office/drawing/2014/main" id="{710C4594-3707-87E0-6DB9-4F96CB9EB851}"/>
                </a:ext>
              </a:extLst>
            </p:cNvPr>
            <p:cNvPicPr>
              <a:picLocks noChangeAspect="1"/>
            </p:cNvPicPr>
            <p:nvPr/>
          </p:nvPicPr>
          <p:blipFill>
            <a:blip>
              <a:extLst>
                <a:ext uri="{96DAC541-7B7A-43D3-8B79-37D633B846F1}">
                  <asvg:svgBlip xmlns:asvg="http://schemas.microsoft.com/office/drawing/2016/SVG/main" r:embed="rId51"/>
                </a:ext>
              </a:extLst>
            </a:blip>
            <a:stretch>
              <a:fillRect/>
            </a:stretch>
          </p:blipFill>
          <p:spPr>
            <a:xfrm>
              <a:off x="1023614" y="1023614"/>
              <a:ext cx="381000" cy="381000"/>
            </a:xfrm>
            <a:prstGeom prst="rect">
              <a:avLst/>
            </a:prstGeom>
          </p:spPr>
        </p:pic>
      </p:grpSp>
      <p:sp>
        <p:nvSpPr>
          <p:cNvPr id="12" name="TextBox 11">
            <a:extLst>
              <a:ext uri="{FF2B5EF4-FFF2-40B4-BE49-F238E27FC236}">
                <a16:creationId xmlns:a16="http://schemas.microsoft.com/office/drawing/2014/main" id="{F0859926-97C1-E333-8AA8-4568353E6DEC}"/>
              </a:ext>
            </a:extLst>
          </p:cNvPr>
          <p:cNvSpPr txBox="1">
            <a:spLocks/>
          </p:cNvSpPr>
          <p:nvPr/>
        </p:nvSpPr>
        <p:spPr>
          <a:xfrm>
            <a:off x="10872114" y="624409"/>
            <a:ext cx="786486" cy="182880"/>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Conditional</a:t>
            </a:r>
          </a:p>
        </p:txBody>
      </p:sp>
      <p:grpSp>
        <p:nvGrpSpPr>
          <p:cNvPr id="528" name="MoonEmpty 334">
            <a:extLst>
              <a:ext uri="{FF2B5EF4-FFF2-40B4-BE49-F238E27FC236}">
                <a16:creationId xmlns:a16="http://schemas.microsoft.com/office/drawing/2014/main" id="{3FF4703A-168A-188B-4EE3-9D40708FEC7B}"/>
              </a:ext>
            </a:extLst>
          </p:cNvPr>
          <p:cNvGrpSpPr>
            <a:grpSpLocks/>
          </p:cNvGrpSpPr>
          <p:nvPr>
            <p:custDataLst>
              <p:tags r:id="rId40"/>
            </p:custDataLst>
          </p:nvPr>
        </p:nvGrpSpPr>
        <p:grpSpPr>
          <a:xfrm>
            <a:off x="10656358" y="624409"/>
            <a:ext cx="182880" cy="182880"/>
            <a:chOff x="762000" y="1270000"/>
            <a:chExt cx="254000" cy="254000"/>
          </a:xfrm>
          <a:solidFill>
            <a:srgbClr val="FFC000"/>
          </a:solidFill>
        </p:grpSpPr>
        <p:sp>
          <p:nvSpPr>
            <p:cNvPr id="529" name="Oval 528">
              <a:extLst>
                <a:ext uri="{FF2B5EF4-FFF2-40B4-BE49-F238E27FC236}">
                  <a16:creationId xmlns:a16="http://schemas.microsoft.com/office/drawing/2014/main" id="{90FCF7A2-3295-8362-2FC6-0038DBECC484}"/>
                </a:ext>
              </a:extLst>
            </p:cNvPr>
            <p:cNvSpPr/>
            <p:nvPr>
              <p:custDataLst>
                <p:tags r:id="rId43"/>
              </p:custDataLst>
            </p:nvPr>
          </p:nvSpPr>
          <p:spPr>
            <a:xfrm>
              <a:off x="762000" y="1270000"/>
              <a:ext cx="254000" cy="254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30" name="Arc 529" hidden="1">
              <a:extLst>
                <a:ext uri="{FF2B5EF4-FFF2-40B4-BE49-F238E27FC236}">
                  <a16:creationId xmlns:a16="http://schemas.microsoft.com/office/drawing/2014/main" id="{FC808B6F-15A4-26B1-FC14-10BD405DADDB}"/>
                </a:ext>
              </a:extLst>
            </p:cNvPr>
            <p:cNvSpPr/>
            <p:nvPr>
              <p:custDataLst>
                <p:tags r:id="rId44"/>
              </p:custDataLst>
            </p:nvPr>
          </p:nvSpPr>
          <p:spPr>
            <a:xfrm>
              <a:off x="762000" y="1270000"/>
              <a:ext cx="254000" cy="254000"/>
            </a:xfrm>
            <a:prstGeom prst="arc">
              <a:avLst>
                <a:gd name="adj1" fmla="val 16200000"/>
                <a:gd name="adj2" fmla="val 5400000"/>
              </a:avLst>
            </a:prstGeom>
            <a:grp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a:p>
          </p:txBody>
        </p:sp>
      </p:grpSp>
      <p:cxnSp>
        <p:nvCxnSpPr>
          <p:cNvPr id="3" name="Straight Connector 2">
            <a:extLst>
              <a:ext uri="{FF2B5EF4-FFF2-40B4-BE49-F238E27FC236}">
                <a16:creationId xmlns:a16="http://schemas.microsoft.com/office/drawing/2014/main" id="{DE1F218F-8B82-B334-2156-56B66FF4DF6A}"/>
              </a:ext>
            </a:extLst>
          </p:cNvPr>
          <p:cNvCxnSpPr>
            <a:cxnSpLocks/>
          </p:cNvCxnSpPr>
          <p:nvPr>
            <p:custDataLst>
              <p:tags r:id="rId41"/>
            </p:custDataLst>
          </p:nvPr>
        </p:nvCxnSpPr>
        <p:spPr>
          <a:xfrm>
            <a:off x="1251861" y="4639811"/>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8B24585-0733-BF86-F2C0-B2E2DFF3702C}"/>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Do we need any other attributes to add to the Large Load report?</a:t>
            </a:r>
          </a:p>
        </p:txBody>
      </p:sp>
      <p:sp>
        <p:nvSpPr>
          <p:cNvPr id="27" name="5. Source">
            <a:extLst>
              <a:ext uri="{FF2B5EF4-FFF2-40B4-BE49-F238E27FC236}">
                <a16:creationId xmlns:a16="http://schemas.microsoft.com/office/drawing/2014/main" id="{6E5F5FA1-EBFD-33E1-1AE3-B0DB9646FBD6}"/>
              </a:ext>
            </a:extLst>
          </p:cNvPr>
          <p:cNvSpPr txBox="1"/>
          <p:nvPr>
            <p:custDataLst>
              <p:tags r:id="rId42"/>
            </p:custDataLst>
          </p:nvPr>
        </p:nvSpPr>
        <p:spPr>
          <a:xfrm>
            <a:off x="506347" y="6500855"/>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ERCOT Generator Interconnection Status (GIS) Report, “Project Details – Large Gen” tab</a:t>
            </a:r>
            <a:endParaRPr lang="en-US" noProof="0"/>
          </a:p>
        </p:txBody>
      </p:sp>
    </p:spTree>
    <p:extLst>
      <p:ext uri="{BB962C8B-B14F-4D97-AF65-F5344CB8AC3E}">
        <p14:creationId xmlns:p14="http://schemas.microsoft.com/office/powerpoint/2010/main" val="768569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0D1F4-00CD-4C13-F5D3-8726590BFF21}"/>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DD7C8918-B213-8AD7-32CA-65C0FEE1E49D}"/>
              </a:ext>
            </a:extLst>
          </p:cNvPr>
          <p:cNvGraphicFramePr>
            <a:graphicFrameLocks noChangeAspect="1"/>
          </p:cNvGraphicFramePr>
          <p:nvPr>
            <p:custDataLst>
              <p:tags r:id="rId1"/>
            </p:custDataLst>
            <p:extLst>
              <p:ext uri="{D42A27DB-BD31-4B8C-83A1-F6EECF244321}">
                <p14:modId xmlns:p14="http://schemas.microsoft.com/office/powerpoint/2010/main" val="25329089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DD7C8918-B213-8AD7-32CA-65C0FEE1E49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5AF3A3B-2CB7-60E9-23BB-F322FDEFF28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E7E13C56-F8C4-C9DB-A84C-42E49B0269D4}"/>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1BAA5E99-D47C-36FE-A357-BB31CC89820F}"/>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A135997A-2BCC-4432-47E8-9AACFBEB8D65}"/>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9" name="Text Placeholder 2">
            <a:hlinkClick r:id="rId15" action="ppaction://hlinksldjump"/>
            <a:extLst>
              <a:ext uri="{FF2B5EF4-FFF2-40B4-BE49-F238E27FC236}">
                <a16:creationId xmlns:a16="http://schemas.microsoft.com/office/drawing/2014/main" id="{02758DDF-E53D-9E9D-9357-E43E541B267C}"/>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62" name="Text Placeholder 2">
            <a:hlinkClick r:id="rId16" action="ppaction://hlinksldjump"/>
            <a:extLst>
              <a:ext uri="{FF2B5EF4-FFF2-40B4-BE49-F238E27FC236}">
                <a16:creationId xmlns:a16="http://schemas.microsoft.com/office/drawing/2014/main" id="{CD5F183E-E4F1-4402-3BA9-954D637CAE65}"/>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0" name="Text Placeholder 2">
            <a:hlinkClick r:id="rId17" action="ppaction://hlinksldjump"/>
            <a:extLst>
              <a:ext uri="{FF2B5EF4-FFF2-40B4-BE49-F238E27FC236}">
                <a16:creationId xmlns:a16="http://schemas.microsoft.com/office/drawing/2014/main" id="{386F3CAA-7627-7B1F-B1A4-C0720B788557}"/>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hlinkClick r:id="rId18" action="ppaction://hlinksldjump"/>
            <a:extLst>
              <a:ext uri="{FF2B5EF4-FFF2-40B4-BE49-F238E27FC236}">
                <a16:creationId xmlns:a16="http://schemas.microsoft.com/office/drawing/2014/main" id="{00E5B787-9D36-3763-AFC9-96B9EEBE6803}"/>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3" name="Text Placeholder 2">
            <a:extLst>
              <a:ext uri="{FF2B5EF4-FFF2-40B4-BE49-F238E27FC236}">
                <a16:creationId xmlns:a16="http://schemas.microsoft.com/office/drawing/2014/main" id="{239BB412-1831-C4E3-B6F9-CCAC0B4269B9}"/>
              </a:ext>
            </a:extLst>
          </p:cNvPr>
          <p:cNvSpPr>
            <a:spLocks noGrp="1"/>
          </p:cNvSpPr>
          <p:nvPr>
            <p:custDataLst>
              <p:tags r:id="rId7"/>
            </p:custDataLst>
          </p:nvPr>
        </p:nvSpPr>
        <p:spPr bwMode="auto">
          <a:xfrm>
            <a:off x="5595938" y="4929188"/>
            <a:ext cx="6062663" cy="641350"/>
          </a:xfrm>
          <a:prstGeom prst="rect">
            <a:avLst/>
          </a:prstGeom>
          <a:solidFill>
            <a:schemeClr val="accent1"/>
          </a:solidFill>
          <a:ln>
            <a:noFill/>
          </a:ln>
          <a:effec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b="1">
                <a:solidFill>
                  <a:schemeClr val="bg1"/>
                </a:solidFill>
                <a:latin typeface="Arial"/>
              </a:rPr>
              <a:t>6. </a:t>
            </a:r>
            <a:r>
              <a:rPr lang="en-US" b="1">
                <a:solidFill>
                  <a:schemeClr val="bg1"/>
                </a:solidFill>
              </a:rPr>
              <a:t>BYOG/PCLR Enhancement Discussion</a:t>
            </a:r>
            <a:endParaRPr lang="en-US">
              <a:solidFill>
                <a:schemeClr val="bg1"/>
              </a:solidFill>
            </a:endParaRPr>
          </a:p>
        </p:txBody>
      </p:sp>
      <p:sp>
        <p:nvSpPr>
          <p:cNvPr id="34" name="Text Placeholder 2">
            <a:hlinkClick r:id="rId19" action="ppaction://hlinksldjump"/>
            <a:extLst>
              <a:ext uri="{FF2B5EF4-FFF2-40B4-BE49-F238E27FC236}">
                <a16:creationId xmlns:a16="http://schemas.microsoft.com/office/drawing/2014/main" id="{6E4B329E-D776-36F6-E442-81BDE3EC3168}"/>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7. </a:t>
            </a:r>
            <a:r>
              <a:rPr lang="en-US"/>
              <a:t>Adjourn</a:t>
            </a:r>
            <a:endParaRPr kumimoji="0" lang="en-US" altLang="en-US" i="0" u="none" strike="noStrike" kern="1200" cap="none" spc="0" normalizeH="0" noProof="0">
              <a:ln>
                <a:noFill/>
              </a:ln>
              <a:effectLst/>
              <a:uLnTx/>
              <a:uFillTx/>
              <a:latin typeface="Arial"/>
            </a:endParaRPr>
          </a:p>
        </p:txBody>
      </p:sp>
      <p:sp>
        <p:nvSpPr>
          <p:cNvPr id="38" name="Slide Number Placeholder 5">
            <a:extLst>
              <a:ext uri="{FF2B5EF4-FFF2-40B4-BE49-F238E27FC236}">
                <a16:creationId xmlns:a16="http://schemas.microsoft.com/office/drawing/2014/main" id="{26BDC002-95B2-A30B-79F2-9759EFA23D78}"/>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22</a:t>
            </a:fld>
            <a:endParaRPr lang="en-US"/>
          </a:p>
        </p:txBody>
      </p:sp>
      <p:sp>
        <p:nvSpPr>
          <p:cNvPr id="8" name="1. On-page tracker">
            <a:extLst>
              <a:ext uri="{FF2B5EF4-FFF2-40B4-BE49-F238E27FC236}">
                <a16:creationId xmlns:a16="http://schemas.microsoft.com/office/drawing/2014/main" id="{8F5B3088-9329-1858-CEDA-491F6610710B}"/>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C4FA9C22-1EC7-7878-A8CE-58AF08D62F5A}"/>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11028E6-1D40-928A-35D3-89EF1113E15E}"/>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8C352DA-654A-7343-5E16-48B381A7884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DB2D089-EAE5-AA93-2B70-3160AC81EE7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D9FC08A0-08B3-FDDB-11F7-B3DB9D76E96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591438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815C9FC-B26C-1EB3-DC3E-7CFC733C6182}"/>
              </a:ext>
            </a:extLst>
          </p:cNvPr>
          <p:cNvGraphicFramePr>
            <a:graphicFrameLocks noChangeAspect="1"/>
          </p:cNvGraphicFramePr>
          <p:nvPr>
            <p:custDataLst>
              <p:tags r:id="rId1"/>
            </p:custDataLst>
            <p:extLst>
              <p:ext uri="{D42A27DB-BD31-4B8C-83A1-F6EECF244321}">
                <p14:modId xmlns:p14="http://schemas.microsoft.com/office/powerpoint/2010/main" val="15844176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4" imgW="606" imgH="608" progId="TCLayout.ActiveDocument.1">
                  <p:embed/>
                </p:oleObj>
              </mc:Choice>
              <mc:Fallback>
                <p:oleObj name="think-cell Slide" r:id="rId54" imgW="606" imgH="608" progId="TCLayout.ActiveDocument.1">
                  <p:embed/>
                  <p:pic>
                    <p:nvPicPr>
                      <p:cNvPr id="5" name="Object 6" hidden="1">
                        <a:extLst>
                          <a:ext uri="{FF2B5EF4-FFF2-40B4-BE49-F238E27FC236}">
                            <a16:creationId xmlns:a16="http://schemas.microsoft.com/office/drawing/2014/main" id="{2815C9FC-B26C-1EB3-DC3E-7CFC733C6182}"/>
                          </a:ext>
                        </a:extLst>
                      </p:cNvPr>
                      <p:cNvPicPr/>
                      <p:nvPr/>
                    </p:nvPicPr>
                    <p:blipFill>
                      <a:blip r:embed="rId55"/>
                      <a:stretch>
                        <a:fillRect/>
                      </a:stretch>
                    </p:blipFill>
                    <p:spPr>
                      <a:xfrm>
                        <a:off x="1588" y="1588"/>
                        <a:ext cx="1588" cy="1588"/>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72B9E54C-322F-3E35-F496-0C77E149BCB9}"/>
              </a:ext>
            </a:extLst>
          </p:cNvPr>
          <p:cNvSpPr txBox="1"/>
          <p:nvPr>
            <p:custDataLst>
              <p:tags r:id="rId2"/>
            </p:custDataLst>
          </p:nvPr>
        </p:nvSpPr>
        <p:spPr>
          <a:xfrm>
            <a:off x="571500" y="1042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17" name="TextBox 16">
            <a:extLst>
              <a:ext uri="{FF2B5EF4-FFF2-40B4-BE49-F238E27FC236}">
                <a16:creationId xmlns:a16="http://schemas.microsoft.com/office/drawing/2014/main" id="{A7D96558-9D4C-72B1-F312-6FE74DC18B18}"/>
              </a:ext>
            </a:extLst>
          </p:cNvPr>
          <p:cNvSpPr txBox="1"/>
          <p:nvPr>
            <p:custDataLst>
              <p:tags r:id="rId3"/>
            </p:custDataLst>
          </p:nvPr>
        </p:nvSpPr>
        <p:spPr>
          <a:xfrm>
            <a:off x="1914024" y="1042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27" name="TextBox 26">
            <a:extLst>
              <a:ext uri="{FF2B5EF4-FFF2-40B4-BE49-F238E27FC236}">
                <a16:creationId xmlns:a16="http://schemas.microsoft.com/office/drawing/2014/main" id="{B11B7DBB-AB13-6D87-4434-7922B3ADE91D}"/>
              </a:ext>
            </a:extLst>
          </p:cNvPr>
          <p:cNvSpPr txBox="1"/>
          <p:nvPr>
            <p:custDataLst>
              <p:tags r:id="rId4"/>
            </p:custDataLst>
          </p:nvPr>
        </p:nvSpPr>
        <p:spPr>
          <a:xfrm>
            <a:off x="4726792" y="1042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37" name="Straight Connector 36">
            <a:extLst>
              <a:ext uri="{FF2B5EF4-FFF2-40B4-BE49-F238E27FC236}">
                <a16:creationId xmlns:a16="http://schemas.microsoft.com/office/drawing/2014/main" id="{B1B2EBA9-481D-991F-5195-33EA26F8ABC1}"/>
              </a:ext>
            </a:extLst>
          </p:cNvPr>
          <p:cNvCxnSpPr/>
          <p:nvPr>
            <p:custDataLst>
              <p:tags r:id="rId5"/>
            </p:custDataLst>
          </p:nvPr>
        </p:nvCxnSpPr>
        <p:spPr>
          <a:xfrm>
            <a:off x="571500" y="1310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EE17DCF-5B76-04B7-AA9A-6D92AA862038}"/>
              </a:ext>
            </a:extLst>
          </p:cNvPr>
          <p:cNvCxnSpPr>
            <a:cxnSpLocks/>
          </p:cNvCxnSpPr>
          <p:nvPr>
            <p:custDataLst>
              <p:tags r:id="rId6"/>
            </p:custDataLst>
          </p:nvPr>
        </p:nvCxnSpPr>
        <p:spPr>
          <a:xfrm>
            <a:off x="1914024" y="1793567"/>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BC9C65-F957-AF43-D050-A8D3FBB76207}"/>
              </a:ext>
            </a:extLst>
          </p:cNvPr>
          <p:cNvCxnSpPr>
            <a:cxnSpLocks/>
          </p:cNvCxnSpPr>
          <p:nvPr>
            <p:custDataLst>
              <p:tags r:id="rId7"/>
            </p:custDataLst>
          </p:nvPr>
        </p:nvCxnSpPr>
        <p:spPr>
          <a:xfrm>
            <a:off x="1914024" y="2235576"/>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C48D05-28F0-AA0D-EB7B-99A3BD5F4C9C}"/>
              </a:ext>
            </a:extLst>
          </p:cNvPr>
          <p:cNvCxnSpPr>
            <a:cxnSpLocks/>
          </p:cNvCxnSpPr>
          <p:nvPr>
            <p:custDataLst>
              <p:tags r:id="rId8"/>
            </p:custDataLst>
          </p:nvPr>
        </p:nvCxnSpPr>
        <p:spPr>
          <a:xfrm>
            <a:off x="1914024" y="2677585"/>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49474C4-DB96-8E20-6041-F660AC32B4EB}"/>
              </a:ext>
            </a:extLst>
          </p:cNvPr>
          <p:cNvCxnSpPr>
            <a:cxnSpLocks/>
          </p:cNvCxnSpPr>
          <p:nvPr>
            <p:custDataLst>
              <p:tags r:id="rId9"/>
            </p:custDataLst>
          </p:nvPr>
        </p:nvCxnSpPr>
        <p:spPr>
          <a:xfrm>
            <a:off x="571500" y="3119594"/>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DECDEDA-846F-5560-5B03-03DAB2FEF591}"/>
              </a:ext>
            </a:extLst>
          </p:cNvPr>
          <p:cNvCxnSpPr>
            <a:cxnSpLocks/>
          </p:cNvCxnSpPr>
          <p:nvPr>
            <p:custDataLst>
              <p:tags r:id="rId10"/>
            </p:custDataLst>
          </p:nvPr>
        </p:nvCxnSpPr>
        <p:spPr>
          <a:xfrm>
            <a:off x="1914024" y="356160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F832D78-2610-1E78-1D02-03A259D1A501}"/>
              </a:ext>
            </a:extLst>
          </p:cNvPr>
          <p:cNvCxnSpPr>
            <a:cxnSpLocks/>
          </p:cNvCxnSpPr>
          <p:nvPr>
            <p:custDataLst>
              <p:tags r:id="rId11"/>
            </p:custDataLst>
          </p:nvPr>
        </p:nvCxnSpPr>
        <p:spPr>
          <a:xfrm>
            <a:off x="1914024" y="4003612"/>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6D0ECDB-28C9-F788-E173-A0EDFBA09D53}"/>
              </a:ext>
            </a:extLst>
          </p:cNvPr>
          <p:cNvCxnSpPr>
            <a:cxnSpLocks/>
          </p:cNvCxnSpPr>
          <p:nvPr>
            <p:custDataLst>
              <p:tags r:id="rId12"/>
            </p:custDataLst>
          </p:nvPr>
        </p:nvCxnSpPr>
        <p:spPr>
          <a:xfrm>
            <a:off x="571500" y="4445621"/>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79F3BCD-3ED8-2DC7-D216-7925F17B0101}"/>
              </a:ext>
            </a:extLst>
          </p:cNvPr>
          <p:cNvCxnSpPr>
            <a:cxnSpLocks/>
          </p:cNvCxnSpPr>
          <p:nvPr>
            <p:custDataLst>
              <p:tags r:id="rId13"/>
            </p:custDataLst>
          </p:nvPr>
        </p:nvCxnSpPr>
        <p:spPr>
          <a:xfrm>
            <a:off x="1914024" y="4887630"/>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79" name="Group 78">
            <a:extLst>
              <a:ext uri="{FF2B5EF4-FFF2-40B4-BE49-F238E27FC236}">
                <a16:creationId xmlns:a16="http://schemas.microsoft.com/office/drawing/2014/main" id="{13EA0DBE-29A3-5071-4D84-94205A3AB252}"/>
              </a:ext>
            </a:extLst>
          </p:cNvPr>
          <p:cNvGrpSpPr/>
          <p:nvPr/>
        </p:nvGrpSpPr>
        <p:grpSpPr>
          <a:xfrm>
            <a:off x="571500" y="1394067"/>
            <a:ext cx="11049001" cy="333787"/>
            <a:chOff x="571500" y="1394067"/>
            <a:chExt cx="11049001" cy="333787"/>
          </a:xfrm>
        </p:grpSpPr>
        <p:sp>
          <p:nvSpPr>
            <p:cNvPr id="8" name="TextBox 7">
              <a:extLst>
                <a:ext uri="{FF2B5EF4-FFF2-40B4-BE49-F238E27FC236}">
                  <a16:creationId xmlns:a16="http://schemas.microsoft.com/office/drawing/2014/main" id="{38F6FD49-287D-E571-E358-BEAFE6CC9D07}"/>
                </a:ext>
              </a:extLst>
            </p:cNvPr>
            <p:cNvSpPr txBox="1"/>
            <p:nvPr>
              <p:custDataLst>
                <p:tags r:id="rId49"/>
              </p:custDataLst>
            </p:nvPr>
          </p:nvSpPr>
          <p:spPr>
            <a:xfrm>
              <a:off x="571500" y="1394067"/>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registration and lifecycle</a:t>
              </a:r>
            </a:p>
          </p:txBody>
        </p:sp>
        <p:grpSp>
          <p:nvGrpSpPr>
            <p:cNvPr id="78" name="Group 77">
              <a:extLst>
                <a:ext uri="{FF2B5EF4-FFF2-40B4-BE49-F238E27FC236}">
                  <a16:creationId xmlns:a16="http://schemas.microsoft.com/office/drawing/2014/main" id="{EC792A45-891F-703E-64A0-47C1BB6968C0}"/>
                </a:ext>
              </a:extLst>
            </p:cNvPr>
            <p:cNvGrpSpPr/>
            <p:nvPr/>
          </p:nvGrpSpPr>
          <p:grpSpPr>
            <a:xfrm>
              <a:off x="1914024" y="1394067"/>
              <a:ext cx="9706477" cy="333787"/>
              <a:chOff x="1914024" y="1394067"/>
              <a:chExt cx="9706477" cy="333787"/>
            </a:xfrm>
          </p:grpSpPr>
          <p:sp>
            <p:nvSpPr>
              <p:cNvPr id="18" name="TextBox 17">
                <a:extLst>
                  <a:ext uri="{FF2B5EF4-FFF2-40B4-BE49-F238E27FC236}">
                    <a16:creationId xmlns:a16="http://schemas.microsoft.com/office/drawing/2014/main" id="{6921B4DF-B5E7-4040-8DF3-3151F456A765}"/>
                  </a:ext>
                </a:extLst>
              </p:cNvPr>
              <p:cNvSpPr txBox="1"/>
              <p:nvPr>
                <p:custDataLst>
                  <p:tags r:id="rId50"/>
                </p:custDataLst>
              </p:nvPr>
            </p:nvSpPr>
            <p:spPr>
              <a:xfrm>
                <a:off x="2156795" y="1394067"/>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28" name="TextBox 27">
                <a:extLst>
                  <a:ext uri="{FF2B5EF4-FFF2-40B4-BE49-F238E27FC236}">
                    <a16:creationId xmlns:a16="http://schemas.microsoft.com/office/drawing/2014/main" id="{9EA63C9A-22A7-FD2A-627C-CBB3E693BF8B}"/>
                  </a:ext>
                </a:extLst>
              </p:cNvPr>
              <p:cNvSpPr txBox="1"/>
              <p:nvPr>
                <p:custDataLst>
                  <p:tags r:id="rId51"/>
                </p:custDataLst>
              </p:nvPr>
            </p:nvSpPr>
            <p:spPr>
              <a:xfrm>
                <a:off x="4726792" y="139406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WLPUN to elect to be a standalone Large Load if the batch study results in full withdrawal capability for the load; i.e., cancel the GINR project without losing the load allocation</a:t>
                </a:r>
              </a:p>
            </p:txBody>
          </p:sp>
          <p:sp>
            <p:nvSpPr>
              <p:cNvPr id="50" name="TrackerNumBlue 5">
                <a:extLst>
                  <a:ext uri="{FF2B5EF4-FFF2-40B4-BE49-F238E27FC236}">
                    <a16:creationId xmlns:a16="http://schemas.microsoft.com/office/drawing/2014/main" id="{2B5AC182-B434-5AE7-0728-FC980B23560A}"/>
                  </a:ext>
                </a:extLst>
              </p:cNvPr>
              <p:cNvSpPr>
                <a:spLocks/>
              </p:cNvSpPr>
              <p:nvPr>
                <p:custDataLst>
                  <p:tags r:id="rId52"/>
                </p:custDataLst>
              </p:nvPr>
            </p:nvSpPr>
            <p:spPr>
              <a:xfrm>
                <a:off x="1914024" y="139406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a:t>
                </a:r>
              </a:p>
            </p:txBody>
          </p:sp>
        </p:grpSp>
      </p:grpSp>
      <p:grpSp>
        <p:nvGrpSpPr>
          <p:cNvPr id="68" name="Group 67">
            <a:extLst>
              <a:ext uri="{FF2B5EF4-FFF2-40B4-BE49-F238E27FC236}">
                <a16:creationId xmlns:a16="http://schemas.microsoft.com/office/drawing/2014/main" id="{81D7737C-C832-9866-74C8-21E44476969C}"/>
              </a:ext>
            </a:extLst>
          </p:cNvPr>
          <p:cNvGrpSpPr/>
          <p:nvPr/>
        </p:nvGrpSpPr>
        <p:grpSpPr>
          <a:xfrm>
            <a:off x="1914024" y="1847678"/>
            <a:ext cx="9706477" cy="333787"/>
            <a:chOff x="1914024" y="1894748"/>
            <a:chExt cx="9706477" cy="333787"/>
          </a:xfrm>
        </p:grpSpPr>
        <p:sp>
          <p:nvSpPr>
            <p:cNvPr id="19" name="TextBox 18">
              <a:extLst>
                <a:ext uri="{FF2B5EF4-FFF2-40B4-BE49-F238E27FC236}">
                  <a16:creationId xmlns:a16="http://schemas.microsoft.com/office/drawing/2014/main" id="{C9972BD1-E964-91D9-84B2-D12CD9669A40}"/>
                </a:ext>
              </a:extLst>
            </p:cNvPr>
            <p:cNvSpPr txBox="1"/>
            <p:nvPr>
              <p:custDataLst>
                <p:tags r:id="rId46"/>
              </p:custDataLst>
            </p:nvPr>
          </p:nvSpPr>
          <p:spPr>
            <a:xfrm>
              <a:off x="2156795" y="1894748"/>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exit plan</a:t>
              </a:r>
            </a:p>
          </p:txBody>
        </p:sp>
        <p:sp>
          <p:nvSpPr>
            <p:cNvPr id="29" name="TextBox 28">
              <a:extLst>
                <a:ext uri="{FF2B5EF4-FFF2-40B4-BE49-F238E27FC236}">
                  <a16:creationId xmlns:a16="http://schemas.microsoft.com/office/drawing/2014/main" id="{AC4F5BA9-0F3B-60C9-52BA-7133BA02B393}"/>
                </a:ext>
              </a:extLst>
            </p:cNvPr>
            <p:cNvSpPr txBox="1"/>
            <p:nvPr>
              <p:custDataLst>
                <p:tags r:id="rId47"/>
              </p:custDataLst>
            </p:nvPr>
          </p:nvSpPr>
          <p:spPr>
            <a:xfrm>
              <a:off x="4726792" y="189474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a WLPUN can transition to different registration upon completion of energization of planned facilities (load, generation, and transmission upgrades as applicable)</a:t>
              </a:r>
            </a:p>
          </p:txBody>
        </p:sp>
        <p:sp>
          <p:nvSpPr>
            <p:cNvPr id="51" name="TrackerNumBlue 5">
              <a:extLst>
                <a:ext uri="{FF2B5EF4-FFF2-40B4-BE49-F238E27FC236}">
                  <a16:creationId xmlns:a16="http://schemas.microsoft.com/office/drawing/2014/main" id="{2CB0C527-18E9-41D2-655B-8428B2286D77}"/>
                </a:ext>
              </a:extLst>
            </p:cNvPr>
            <p:cNvSpPr>
              <a:spLocks/>
            </p:cNvSpPr>
            <p:nvPr>
              <p:custDataLst>
                <p:tags r:id="rId48"/>
              </p:custDataLst>
            </p:nvPr>
          </p:nvSpPr>
          <p:spPr>
            <a:xfrm>
              <a:off x="1914024" y="189474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grpSp>
      <p:grpSp>
        <p:nvGrpSpPr>
          <p:cNvPr id="70" name="Group 69">
            <a:extLst>
              <a:ext uri="{FF2B5EF4-FFF2-40B4-BE49-F238E27FC236}">
                <a16:creationId xmlns:a16="http://schemas.microsoft.com/office/drawing/2014/main" id="{5295D391-948D-ACFC-FCD1-2750C62E3678}"/>
              </a:ext>
            </a:extLst>
          </p:cNvPr>
          <p:cNvGrpSpPr/>
          <p:nvPr/>
        </p:nvGrpSpPr>
        <p:grpSpPr>
          <a:xfrm>
            <a:off x="1914024" y="2289687"/>
            <a:ext cx="9706477" cy="333787"/>
            <a:chOff x="1914024" y="2395429"/>
            <a:chExt cx="9706477" cy="333787"/>
          </a:xfrm>
        </p:grpSpPr>
        <p:sp>
          <p:nvSpPr>
            <p:cNvPr id="20" name="TextBox 19">
              <a:extLst>
                <a:ext uri="{FF2B5EF4-FFF2-40B4-BE49-F238E27FC236}">
                  <a16:creationId xmlns:a16="http://schemas.microsoft.com/office/drawing/2014/main" id="{87BE8151-5CF1-655D-7A4B-E75C1D80A269}"/>
                </a:ext>
              </a:extLst>
            </p:cNvPr>
            <p:cNvSpPr txBox="1"/>
            <p:nvPr>
              <p:custDataLst>
                <p:tags r:id="rId43"/>
              </p:custDataLst>
            </p:nvPr>
          </p:nvSpPr>
          <p:spPr>
            <a:xfrm>
              <a:off x="2156795" y="2395429"/>
              <a:ext cx="242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generation additions</a:t>
              </a:r>
            </a:p>
          </p:txBody>
        </p:sp>
        <p:sp>
          <p:nvSpPr>
            <p:cNvPr id="30" name="TextBox 29">
              <a:extLst>
                <a:ext uri="{FF2B5EF4-FFF2-40B4-BE49-F238E27FC236}">
                  <a16:creationId xmlns:a16="http://schemas.microsoft.com/office/drawing/2014/main" id="{EC2EFDD6-4F8E-1004-2B34-9B51B9AF94E8}"/>
                </a:ext>
              </a:extLst>
            </p:cNvPr>
            <p:cNvSpPr txBox="1"/>
            <p:nvPr>
              <p:custDataLst>
                <p:tags r:id="rId44"/>
              </p:custDataLst>
            </p:nvPr>
          </p:nvSpPr>
          <p:spPr>
            <a:xfrm>
              <a:off x="4726792" y="239542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more generation to an existing/planned WLPUN site.</a:t>
              </a:r>
            </a:p>
          </p:txBody>
        </p:sp>
        <p:sp>
          <p:nvSpPr>
            <p:cNvPr id="52" name="TrackerNumBlue 5">
              <a:extLst>
                <a:ext uri="{FF2B5EF4-FFF2-40B4-BE49-F238E27FC236}">
                  <a16:creationId xmlns:a16="http://schemas.microsoft.com/office/drawing/2014/main" id="{4C3A5F2C-DFF8-B5E3-34ED-A47A5DC51790}"/>
                </a:ext>
              </a:extLst>
            </p:cNvPr>
            <p:cNvSpPr>
              <a:spLocks/>
            </p:cNvSpPr>
            <p:nvPr>
              <p:custDataLst>
                <p:tags r:id="rId45"/>
              </p:custDataLst>
            </p:nvPr>
          </p:nvSpPr>
          <p:spPr>
            <a:xfrm>
              <a:off x="1914024" y="239542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grpSp>
      <p:grpSp>
        <p:nvGrpSpPr>
          <p:cNvPr id="71" name="Group 70">
            <a:extLst>
              <a:ext uri="{FF2B5EF4-FFF2-40B4-BE49-F238E27FC236}">
                <a16:creationId xmlns:a16="http://schemas.microsoft.com/office/drawing/2014/main" id="{135EE4A1-76AF-8057-4CA4-9251EEA5F3F8}"/>
              </a:ext>
            </a:extLst>
          </p:cNvPr>
          <p:cNvGrpSpPr/>
          <p:nvPr/>
        </p:nvGrpSpPr>
        <p:grpSpPr>
          <a:xfrm>
            <a:off x="1914024" y="2731696"/>
            <a:ext cx="9706477" cy="333787"/>
            <a:chOff x="1914024" y="2896109"/>
            <a:chExt cx="9706477" cy="333787"/>
          </a:xfrm>
        </p:grpSpPr>
        <p:sp>
          <p:nvSpPr>
            <p:cNvPr id="21" name="TextBox 20">
              <a:extLst>
                <a:ext uri="{FF2B5EF4-FFF2-40B4-BE49-F238E27FC236}">
                  <a16:creationId xmlns:a16="http://schemas.microsoft.com/office/drawing/2014/main" id="{6883F041-E47C-F800-0DA5-0981B65B82F4}"/>
                </a:ext>
              </a:extLst>
            </p:cNvPr>
            <p:cNvSpPr txBox="1"/>
            <p:nvPr>
              <p:custDataLst>
                <p:tags r:id="rId40"/>
              </p:custDataLst>
            </p:nvPr>
          </p:nvSpPr>
          <p:spPr>
            <a:xfrm>
              <a:off x="2156795" y="2896109"/>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31" name="TextBox 30">
              <a:extLst>
                <a:ext uri="{FF2B5EF4-FFF2-40B4-BE49-F238E27FC236}">
                  <a16:creationId xmlns:a16="http://schemas.microsoft.com/office/drawing/2014/main" id="{6EACA61E-F260-2EDD-0E13-A616F3F07D07}"/>
                </a:ext>
              </a:extLst>
            </p:cNvPr>
            <p:cNvSpPr txBox="1"/>
            <p:nvPr>
              <p:custDataLst>
                <p:tags r:id="rId41"/>
              </p:custDataLst>
            </p:nvPr>
          </p:nvSpPr>
          <p:spPr>
            <a:xfrm>
              <a:off x="4726792" y="2896109"/>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generation to an existing/planned standalone Large Load so that it becomes a WLPUN</a:t>
              </a:r>
            </a:p>
          </p:txBody>
        </p:sp>
        <p:sp>
          <p:nvSpPr>
            <p:cNvPr id="53" name="TrackerNumBlue 5">
              <a:extLst>
                <a:ext uri="{FF2B5EF4-FFF2-40B4-BE49-F238E27FC236}">
                  <a16:creationId xmlns:a16="http://schemas.microsoft.com/office/drawing/2014/main" id="{F651EB64-FABE-EA6E-7F4C-DF8591BB7BFB}"/>
                </a:ext>
              </a:extLst>
            </p:cNvPr>
            <p:cNvSpPr>
              <a:spLocks/>
            </p:cNvSpPr>
            <p:nvPr>
              <p:custDataLst>
                <p:tags r:id="rId42"/>
              </p:custDataLst>
            </p:nvPr>
          </p:nvSpPr>
          <p:spPr>
            <a:xfrm>
              <a:off x="1914024" y="289610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grpSp>
      <p:grpSp>
        <p:nvGrpSpPr>
          <p:cNvPr id="77" name="Group 76">
            <a:extLst>
              <a:ext uri="{FF2B5EF4-FFF2-40B4-BE49-F238E27FC236}">
                <a16:creationId xmlns:a16="http://schemas.microsoft.com/office/drawing/2014/main" id="{0296591D-5145-B1D7-50D3-DDFAFBDC8974}"/>
              </a:ext>
            </a:extLst>
          </p:cNvPr>
          <p:cNvGrpSpPr/>
          <p:nvPr/>
        </p:nvGrpSpPr>
        <p:grpSpPr>
          <a:xfrm>
            <a:off x="571500" y="3173705"/>
            <a:ext cx="11049001" cy="333787"/>
            <a:chOff x="571500" y="3396790"/>
            <a:chExt cx="11049001" cy="333787"/>
          </a:xfrm>
        </p:grpSpPr>
        <p:sp>
          <p:nvSpPr>
            <p:cNvPr id="12" name="TextBox 11">
              <a:extLst>
                <a:ext uri="{FF2B5EF4-FFF2-40B4-BE49-F238E27FC236}">
                  <a16:creationId xmlns:a16="http://schemas.microsoft.com/office/drawing/2014/main" id="{7D9E89BA-8065-C599-36CF-12C561E759AF}"/>
                </a:ext>
              </a:extLst>
            </p:cNvPr>
            <p:cNvSpPr txBox="1"/>
            <p:nvPr>
              <p:custDataLst>
                <p:tags r:id="rId36"/>
              </p:custDataLst>
            </p:nvPr>
          </p:nvSpPr>
          <p:spPr>
            <a:xfrm>
              <a:off x="571500" y="3396790"/>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enhancements</a:t>
              </a:r>
            </a:p>
          </p:txBody>
        </p:sp>
        <p:grpSp>
          <p:nvGrpSpPr>
            <p:cNvPr id="72" name="Group 71">
              <a:extLst>
                <a:ext uri="{FF2B5EF4-FFF2-40B4-BE49-F238E27FC236}">
                  <a16:creationId xmlns:a16="http://schemas.microsoft.com/office/drawing/2014/main" id="{47CD9EA8-3B72-49F6-9D41-30790EBA57FD}"/>
                </a:ext>
              </a:extLst>
            </p:cNvPr>
            <p:cNvGrpSpPr/>
            <p:nvPr/>
          </p:nvGrpSpPr>
          <p:grpSpPr>
            <a:xfrm>
              <a:off x="1914024" y="3396790"/>
              <a:ext cx="9706477" cy="333787"/>
              <a:chOff x="1914024" y="3396790"/>
              <a:chExt cx="9706477" cy="333787"/>
            </a:xfrm>
          </p:grpSpPr>
          <p:sp>
            <p:nvSpPr>
              <p:cNvPr id="22" name="TextBox 21">
                <a:extLst>
                  <a:ext uri="{FF2B5EF4-FFF2-40B4-BE49-F238E27FC236}">
                    <a16:creationId xmlns:a16="http://schemas.microsoft.com/office/drawing/2014/main" id="{54B8DF33-CF50-E1EF-D060-5E42577664AE}"/>
                  </a:ext>
                </a:extLst>
              </p:cNvPr>
              <p:cNvSpPr txBox="1"/>
              <p:nvPr>
                <p:custDataLst>
                  <p:tags r:id="rId37"/>
                </p:custDataLst>
              </p:nvPr>
            </p:nvSpPr>
            <p:spPr>
              <a:xfrm>
                <a:off x="2156795" y="3396790"/>
                <a:ext cx="242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Dynamic Limits</a:t>
                </a:r>
              </a:p>
            </p:txBody>
          </p:sp>
          <p:sp>
            <p:nvSpPr>
              <p:cNvPr id="32" name="TextBox 31">
                <a:extLst>
                  <a:ext uri="{FF2B5EF4-FFF2-40B4-BE49-F238E27FC236}">
                    <a16:creationId xmlns:a16="http://schemas.microsoft.com/office/drawing/2014/main" id="{CBB1AD5A-9980-A203-18A5-0CE7FE944E4E}"/>
                  </a:ext>
                </a:extLst>
              </p:cNvPr>
              <p:cNvSpPr txBox="1"/>
              <p:nvPr>
                <p:custDataLst>
                  <p:tags r:id="rId38"/>
                </p:custDataLst>
              </p:nvPr>
            </p:nvSpPr>
            <p:spPr>
              <a:xfrm>
                <a:off x="4726792" y="3396790"/>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WLPUN withdrawal limits could change from static to dynamic values in real-time</a:t>
                </a:r>
              </a:p>
            </p:txBody>
          </p:sp>
          <p:sp>
            <p:nvSpPr>
              <p:cNvPr id="54" name="TrackerNumBlue 5">
                <a:extLst>
                  <a:ext uri="{FF2B5EF4-FFF2-40B4-BE49-F238E27FC236}">
                    <a16:creationId xmlns:a16="http://schemas.microsoft.com/office/drawing/2014/main" id="{A5592F96-18EC-EBD2-F7AD-61E6687F2C50}"/>
                  </a:ext>
                </a:extLst>
              </p:cNvPr>
              <p:cNvSpPr>
                <a:spLocks/>
              </p:cNvSpPr>
              <p:nvPr>
                <p:custDataLst>
                  <p:tags r:id="rId39"/>
                </p:custDataLst>
              </p:nvPr>
            </p:nvSpPr>
            <p:spPr>
              <a:xfrm>
                <a:off x="1914024" y="339679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grpSp>
      </p:grpSp>
      <p:grpSp>
        <p:nvGrpSpPr>
          <p:cNvPr id="73" name="Group 72">
            <a:extLst>
              <a:ext uri="{FF2B5EF4-FFF2-40B4-BE49-F238E27FC236}">
                <a16:creationId xmlns:a16="http://schemas.microsoft.com/office/drawing/2014/main" id="{1D442876-A32E-0311-7A7E-BF4E8060B3F1}"/>
              </a:ext>
            </a:extLst>
          </p:cNvPr>
          <p:cNvGrpSpPr/>
          <p:nvPr/>
        </p:nvGrpSpPr>
        <p:grpSpPr>
          <a:xfrm>
            <a:off x="1914024" y="3615714"/>
            <a:ext cx="9706477" cy="333787"/>
            <a:chOff x="1914024" y="3897471"/>
            <a:chExt cx="9706477" cy="333787"/>
          </a:xfrm>
        </p:grpSpPr>
        <p:sp>
          <p:nvSpPr>
            <p:cNvPr id="23" name="TextBox 22">
              <a:extLst>
                <a:ext uri="{FF2B5EF4-FFF2-40B4-BE49-F238E27FC236}">
                  <a16:creationId xmlns:a16="http://schemas.microsoft.com/office/drawing/2014/main" id="{3AAA8B6F-0EC6-2E2F-56AC-8D8C8C4E4B8D}"/>
                </a:ext>
              </a:extLst>
            </p:cNvPr>
            <p:cNvSpPr txBox="1"/>
            <p:nvPr>
              <p:custDataLst>
                <p:tags r:id="rId33"/>
              </p:custDataLst>
            </p:nvPr>
          </p:nvSpPr>
          <p:spPr>
            <a:xfrm>
              <a:off x="2156795" y="389747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33" name="TextBox 32">
              <a:extLst>
                <a:ext uri="{FF2B5EF4-FFF2-40B4-BE49-F238E27FC236}">
                  <a16:creationId xmlns:a16="http://schemas.microsoft.com/office/drawing/2014/main" id="{EC4DD893-C960-EC43-7F9D-9C154AA58F0A}"/>
                </a:ext>
              </a:extLst>
            </p:cNvPr>
            <p:cNvSpPr txBox="1"/>
            <p:nvPr>
              <p:custDataLst>
                <p:tags r:id="rId34"/>
              </p:custDataLst>
            </p:nvPr>
          </p:nvSpPr>
          <p:spPr>
            <a:xfrm>
              <a:off x="4726792" y="389747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generation to connect before going through the batch if the load ensures that it will not consume from the grid until after it goes through a batch process, i.e., use the GINR process</a:t>
              </a:r>
            </a:p>
          </p:txBody>
        </p:sp>
        <p:sp>
          <p:nvSpPr>
            <p:cNvPr id="55" name="TrackerNumBlue 5">
              <a:extLst>
                <a:ext uri="{FF2B5EF4-FFF2-40B4-BE49-F238E27FC236}">
                  <a16:creationId xmlns:a16="http://schemas.microsoft.com/office/drawing/2014/main" id="{6EF328CB-90DE-2412-0F81-0F103714BE65}"/>
                </a:ext>
              </a:extLst>
            </p:cNvPr>
            <p:cNvSpPr>
              <a:spLocks/>
            </p:cNvSpPr>
            <p:nvPr>
              <p:custDataLst>
                <p:tags r:id="rId35"/>
              </p:custDataLst>
            </p:nvPr>
          </p:nvSpPr>
          <p:spPr>
            <a:xfrm>
              <a:off x="1914024" y="389747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grpSp>
      <p:grpSp>
        <p:nvGrpSpPr>
          <p:cNvPr id="74" name="Group 73">
            <a:extLst>
              <a:ext uri="{FF2B5EF4-FFF2-40B4-BE49-F238E27FC236}">
                <a16:creationId xmlns:a16="http://schemas.microsoft.com/office/drawing/2014/main" id="{3B2CFE09-45D2-EA02-1B40-E0BF81F2B742}"/>
              </a:ext>
            </a:extLst>
          </p:cNvPr>
          <p:cNvGrpSpPr/>
          <p:nvPr/>
        </p:nvGrpSpPr>
        <p:grpSpPr>
          <a:xfrm>
            <a:off x="1914024" y="4057723"/>
            <a:ext cx="9706477" cy="333787"/>
            <a:chOff x="1914024" y="4398151"/>
            <a:chExt cx="9706477" cy="333787"/>
          </a:xfrm>
        </p:grpSpPr>
        <p:sp>
          <p:nvSpPr>
            <p:cNvPr id="24" name="TextBox 23">
              <a:extLst>
                <a:ext uri="{FF2B5EF4-FFF2-40B4-BE49-F238E27FC236}">
                  <a16:creationId xmlns:a16="http://schemas.microsoft.com/office/drawing/2014/main" id="{84A2BDFB-C0C8-E625-08FD-DD63A99D55E7}"/>
                </a:ext>
              </a:extLst>
            </p:cNvPr>
            <p:cNvSpPr txBox="1"/>
            <p:nvPr>
              <p:custDataLst>
                <p:tags r:id="rId30"/>
              </p:custDataLst>
            </p:nvPr>
          </p:nvSpPr>
          <p:spPr>
            <a:xfrm>
              <a:off x="2156795" y="4398151"/>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34" name="TextBox 33">
              <a:extLst>
                <a:ext uri="{FF2B5EF4-FFF2-40B4-BE49-F238E27FC236}">
                  <a16:creationId xmlns:a16="http://schemas.microsoft.com/office/drawing/2014/main" id="{D8175103-B3BC-9ED7-3208-8187E926813F}"/>
                </a:ext>
              </a:extLst>
            </p:cNvPr>
            <p:cNvSpPr txBox="1"/>
            <p:nvPr>
              <p:custDataLst>
                <p:tags r:id="rId31"/>
              </p:custDataLst>
            </p:nvPr>
          </p:nvSpPr>
          <p:spPr>
            <a:xfrm>
              <a:off x="4726792" y="4398151"/>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WLPUN to use Settlement Only generation</a:t>
              </a:r>
            </a:p>
          </p:txBody>
        </p:sp>
        <p:sp>
          <p:nvSpPr>
            <p:cNvPr id="56" name="TrackerNumBlue 5">
              <a:extLst>
                <a:ext uri="{FF2B5EF4-FFF2-40B4-BE49-F238E27FC236}">
                  <a16:creationId xmlns:a16="http://schemas.microsoft.com/office/drawing/2014/main" id="{1ED7049E-D971-F39B-689F-4CD8F06F0B67}"/>
                </a:ext>
              </a:extLst>
            </p:cNvPr>
            <p:cNvSpPr>
              <a:spLocks/>
            </p:cNvSpPr>
            <p:nvPr>
              <p:custDataLst>
                <p:tags r:id="rId32"/>
              </p:custDataLst>
            </p:nvPr>
          </p:nvSpPr>
          <p:spPr>
            <a:xfrm>
              <a:off x="1914024" y="439815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grpSp>
      <p:grpSp>
        <p:nvGrpSpPr>
          <p:cNvPr id="75" name="Group 74">
            <a:extLst>
              <a:ext uri="{FF2B5EF4-FFF2-40B4-BE49-F238E27FC236}">
                <a16:creationId xmlns:a16="http://schemas.microsoft.com/office/drawing/2014/main" id="{D90F3B65-0A02-7E5E-D2B9-C2CDFC1D0776}"/>
              </a:ext>
            </a:extLst>
          </p:cNvPr>
          <p:cNvGrpSpPr/>
          <p:nvPr/>
        </p:nvGrpSpPr>
        <p:grpSpPr>
          <a:xfrm>
            <a:off x="571500" y="4499732"/>
            <a:ext cx="11049001" cy="333787"/>
            <a:chOff x="571500" y="4898832"/>
            <a:chExt cx="11049001" cy="333787"/>
          </a:xfrm>
        </p:grpSpPr>
        <p:sp>
          <p:nvSpPr>
            <p:cNvPr id="15" name="TextBox 14">
              <a:extLst>
                <a:ext uri="{FF2B5EF4-FFF2-40B4-BE49-F238E27FC236}">
                  <a16:creationId xmlns:a16="http://schemas.microsoft.com/office/drawing/2014/main" id="{338A2562-4655-5C31-8130-D4B40C5DE1E2}"/>
                </a:ext>
              </a:extLst>
            </p:cNvPr>
            <p:cNvSpPr txBox="1"/>
            <p:nvPr>
              <p:custDataLst>
                <p:tags r:id="rId26"/>
              </p:custDataLst>
            </p:nvPr>
          </p:nvSpPr>
          <p:spPr>
            <a:xfrm>
              <a:off x="571500" y="489883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a:t>
              </a:r>
            </a:p>
          </p:txBody>
        </p:sp>
        <p:sp>
          <p:nvSpPr>
            <p:cNvPr id="25" name="TextBox 24">
              <a:extLst>
                <a:ext uri="{FF2B5EF4-FFF2-40B4-BE49-F238E27FC236}">
                  <a16:creationId xmlns:a16="http://schemas.microsoft.com/office/drawing/2014/main" id="{223834CD-2077-202F-C34F-D3C73BE433F9}"/>
                </a:ext>
              </a:extLst>
            </p:cNvPr>
            <p:cNvSpPr txBox="1"/>
            <p:nvPr>
              <p:custDataLst>
                <p:tags r:id="rId27"/>
              </p:custDataLst>
            </p:nvPr>
          </p:nvSpPr>
          <p:spPr>
            <a:xfrm>
              <a:off x="2156795" y="4898832"/>
              <a:ext cx="2420911"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35" name="TextBox 34">
              <a:extLst>
                <a:ext uri="{FF2B5EF4-FFF2-40B4-BE49-F238E27FC236}">
                  <a16:creationId xmlns:a16="http://schemas.microsoft.com/office/drawing/2014/main" id="{FE20BBBA-DF01-E369-3DC8-7D0AC67D9853}"/>
                </a:ext>
              </a:extLst>
            </p:cNvPr>
            <p:cNvSpPr txBox="1"/>
            <p:nvPr>
              <p:custDataLst>
                <p:tags r:id="rId28"/>
              </p:custDataLst>
            </p:nvPr>
          </p:nvSpPr>
          <p:spPr>
            <a:xfrm>
              <a:off x="4726792" y="489883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process for islanded configurations to become grid-connected</a:t>
              </a:r>
            </a:p>
          </p:txBody>
        </p:sp>
        <p:sp>
          <p:nvSpPr>
            <p:cNvPr id="57" name="TrackerNumBlue 5">
              <a:extLst>
                <a:ext uri="{FF2B5EF4-FFF2-40B4-BE49-F238E27FC236}">
                  <a16:creationId xmlns:a16="http://schemas.microsoft.com/office/drawing/2014/main" id="{C20C21E1-12FB-E9F0-1AF8-9AEA2770D077}"/>
                </a:ext>
              </a:extLst>
            </p:cNvPr>
            <p:cNvSpPr>
              <a:spLocks/>
            </p:cNvSpPr>
            <p:nvPr>
              <p:custDataLst>
                <p:tags r:id="rId29"/>
              </p:custDataLst>
            </p:nvPr>
          </p:nvSpPr>
          <p:spPr>
            <a:xfrm>
              <a:off x="1914024" y="489883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grpSp>
      <p:grpSp>
        <p:nvGrpSpPr>
          <p:cNvPr id="76" name="Group 75">
            <a:extLst>
              <a:ext uri="{FF2B5EF4-FFF2-40B4-BE49-F238E27FC236}">
                <a16:creationId xmlns:a16="http://schemas.microsoft.com/office/drawing/2014/main" id="{2150ECFC-591D-B835-6F4E-8094CCF6DDB7}"/>
              </a:ext>
            </a:extLst>
          </p:cNvPr>
          <p:cNvGrpSpPr/>
          <p:nvPr/>
        </p:nvGrpSpPr>
        <p:grpSpPr>
          <a:xfrm>
            <a:off x="1914024" y="4941741"/>
            <a:ext cx="9706477" cy="369332"/>
            <a:chOff x="1914024" y="5399513"/>
            <a:chExt cx="9706477" cy="369332"/>
          </a:xfrm>
        </p:grpSpPr>
        <p:sp>
          <p:nvSpPr>
            <p:cNvPr id="26" name="TextBox 25">
              <a:extLst>
                <a:ext uri="{FF2B5EF4-FFF2-40B4-BE49-F238E27FC236}">
                  <a16:creationId xmlns:a16="http://schemas.microsoft.com/office/drawing/2014/main" id="{B62D5F2B-0A17-EC8F-AAAA-058D6E8EA89E}"/>
                </a:ext>
              </a:extLst>
            </p:cNvPr>
            <p:cNvSpPr txBox="1"/>
            <p:nvPr>
              <p:custDataLst>
                <p:tags r:id="rId23"/>
              </p:custDataLst>
            </p:nvPr>
          </p:nvSpPr>
          <p:spPr>
            <a:xfrm>
              <a:off x="2156795" y="5399513"/>
              <a:ext cx="242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BYOG at different location</a:t>
              </a:r>
            </a:p>
          </p:txBody>
        </p:sp>
        <p:sp>
          <p:nvSpPr>
            <p:cNvPr id="36" name="TextBox 35">
              <a:extLst>
                <a:ext uri="{FF2B5EF4-FFF2-40B4-BE49-F238E27FC236}">
                  <a16:creationId xmlns:a16="http://schemas.microsoft.com/office/drawing/2014/main" id="{A93DB7D0-2963-3AD3-572C-86EF92C7D265}"/>
                </a:ext>
              </a:extLst>
            </p:cNvPr>
            <p:cNvSpPr txBox="1"/>
            <p:nvPr>
              <p:custDataLst>
                <p:tags r:id="rId24"/>
              </p:custDataLst>
            </p:nvPr>
          </p:nvSpPr>
          <p:spPr>
            <a:xfrm>
              <a:off x="4726792" y="5399513"/>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BYOG option for generation at a different location from the Large Load (if selected, provide comment on extent of "different location", such as one station away, or beyond)</a:t>
              </a:r>
            </a:p>
          </p:txBody>
        </p:sp>
        <p:sp>
          <p:nvSpPr>
            <p:cNvPr id="58" name="TrackerNumBlue 5">
              <a:extLst>
                <a:ext uri="{FF2B5EF4-FFF2-40B4-BE49-F238E27FC236}">
                  <a16:creationId xmlns:a16="http://schemas.microsoft.com/office/drawing/2014/main" id="{4F20A16F-B5FD-B9FC-BAF2-2AD5AE1AF868}"/>
                </a:ext>
              </a:extLst>
            </p:cNvPr>
            <p:cNvSpPr>
              <a:spLocks/>
            </p:cNvSpPr>
            <p:nvPr>
              <p:custDataLst>
                <p:tags r:id="rId25"/>
              </p:custDataLst>
            </p:nvPr>
          </p:nvSpPr>
          <p:spPr>
            <a:xfrm>
              <a:off x="1914024" y="5399513"/>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grpSp>
      <p:sp>
        <p:nvSpPr>
          <p:cNvPr id="9" name="Title 8">
            <a:extLst>
              <a:ext uri="{FF2B5EF4-FFF2-40B4-BE49-F238E27FC236}">
                <a16:creationId xmlns:a16="http://schemas.microsoft.com/office/drawing/2014/main" id="{F9AA799E-45D7-D34F-5D14-3074D4B81BC5}"/>
              </a:ext>
            </a:extLst>
          </p:cNvPr>
          <p:cNvSpPr>
            <a:spLocks noGrp="1"/>
          </p:cNvSpPr>
          <p:nvPr>
            <p:ph type="title"/>
          </p:nvPr>
        </p:nvSpPr>
        <p:spPr/>
        <p:txBody>
          <a:bodyPr vert="horz"/>
          <a:lstStyle/>
          <a:p>
            <a:r>
              <a:rPr lang="en-US">
                <a:solidFill>
                  <a:schemeClr val="accent1"/>
                </a:solidFill>
              </a:rPr>
              <a:t>BYOG/PCLR enhancements: </a:t>
            </a:r>
            <a:r>
              <a:rPr lang="en-US"/>
              <a:t>Under evaluation (1/2)</a:t>
            </a:r>
          </a:p>
        </p:txBody>
      </p:sp>
      <p:grpSp>
        <p:nvGrpSpPr>
          <p:cNvPr id="49" name="Group 48">
            <a:extLst>
              <a:ext uri="{FF2B5EF4-FFF2-40B4-BE49-F238E27FC236}">
                <a16:creationId xmlns:a16="http://schemas.microsoft.com/office/drawing/2014/main" id="{5CE421F6-64BD-9CE0-EBDC-9331FEADB75A}"/>
              </a:ext>
            </a:extLst>
          </p:cNvPr>
          <p:cNvGrpSpPr/>
          <p:nvPr/>
        </p:nvGrpSpPr>
        <p:grpSpPr>
          <a:xfrm>
            <a:off x="1908258" y="5419295"/>
            <a:ext cx="9712243" cy="384357"/>
            <a:chOff x="1908258" y="1373867"/>
            <a:chExt cx="9712243" cy="384357"/>
          </a:xfrm>
        </p:grpSpPr>
        <p:sp>
          <p:nvSpPr>
            <p:cNvPr id="59" name="TextBox 58">
              <a:extLst>
                <a:ext uri="{FF2B5EF4-FFF2-40B4-BE49-F238E27FC236}">
                  <a16:creationId xmlns:a16="http://schemas.microsoft.com/office/drawing/2014/main" id="{AF4A65E6-5404-A6E0-AAA1-3A74F765D682}"/>
                </a:ext>
              </a:extLst>
            </p:cNvPr>
            <p:cNvSpPr txBox="1"/>
            <p:nvPr>
              <p:custDataLst>
                <p:tags r:id="rId20"/>
              </p:custDataLst>
            </p:nvPr>
          </p:nvSpPr>
          <p:spPr>
            <a:xfrm>
              <a:off x="2206490" y="1388892"/>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Define/allow Self-Limiting Facility (SLF) Private Use Networks (PUN)</a:t>
              </a:r>
            </a:p>
          </p:txBody>
        </p:sp>
        <p:sp>
          <p:nvSpPr>
            <p:cNvPr id="60" name="TextBox 59">
              <a:extLst>
                <a:ext uri="{FF2B5EF4-FFF2-40B4-BE49-F238E27FC236}">
                  <a16:creationId xmlns:a16="http://schemas.microsoft.com/office/drawing/2014/main" id="{D9E05E27-4A35-F503-EC96-D4265D8F4B47}"/>
                </a:ext>
              </a:extLst>
            </p:cNvPr>
            <p:cNvSpPr txBox="1"/>
            <p:nvPr>
              <p:custDataLst>
                <p:tags r:id="rId21"/>
              </p:custDataLst>
            </p:nvPr>
          </p:nvSpPr>
          <p:spPr>
            <a:xfrm>
              <a:off x="4726792" y="1388892"/>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Combine SLF and PUN concepts</a:t>
              </a:r>
            </a:p>
          </p:txBody>
        </p:sp>
        <p:sp>
          <p:nvSpPr>
            <p:cNvPr id="61" name="TrackerNumBlue 5">
              <a:extLst>
                <a:ext uri="{FF2B5EF4-FFF2-40B4-BE49-F238E27FC236}">
                  <a16:creationId xmlns:a16="http://schemas.microsoft.com/office/drawing/2014/main" id="{F0C683D0-2B49-33DF-24E4-07125A49DEE2}"/>
                </a:ext>
              </a:extLst>
            </p:cNvPr>
            <p:cNvSpPr>
              <a:spLocks/>
            </p:cNvSpPr>
            <p:nvPr>
              <p:custDataLst>
                <p:tags r:id="rId22"/>
              </p:custDataLst>
            </p:nvPr>
          </p:nvSpPr>
          <p:spPr>
            <a:xfrm>
              <a:off x="1908258" y="1373867"/>
              <a:ext cx="238937" cy="259675"/>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spAutoFit/>
            </a:bodyPr>
            <a:lstStyle/>
            <a:p>
              <a:pPr algn="ctr">
                <a:spcBef>
                  <a:spcPts val="300"/>
                </a:spcBef>
                <a:spcAft>
                  <a:spcPts val="300"/>
                </a:spcAft>
              </a:pPr>
              <a:r>
                <a:rPr lang="en-US" sz="1200">
                  <a:solidFill>
                    <a:schemeClr val="bg1"/>
                  </a:solidFill>
                </a:rPr>
                <a:t>10</a:t>
              </a:r>
            </a:p>
          </p:txBody>
        </p:sp>
      </p:grpSp>
      <p:cxnSp>
        <p:nvCxnSpPr>
          <p:cNvPr id="62" name="Straight Connector 61">
            <a:extLst>
              <a:ext uri="{FF2B5EF4-FFF2-40B4-BE49-F238E27FC236}">
                <a16:creationId xmlns:a16="http://schemas.microsoft.com/office/drawing/2014/main" id="{D97ECD30-CB20-01A2-678E-EEDBD8698142}"/>
              </a:ext>
            </a:extLst>
          </p:cNvPr>
          <p:cNvCxnSpPr>
            <a:cxnSpLocks/>
          </p:cNvCxnSpPr>
          <p:nvPr>
            <p:custDataLst>
              <p:tags r:id="rId14"/>
            </p:custDataLst>
          </p:nvPr>
        </p:nvCxnSpPr>
        <p:spPr>
          <a:xfrm>
            <a:off x="1914024" y="5365184"/>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4F1F3872-856F-B8B5-D476-4ADE681E30B5}"/>
              </a:ext>
            </a:extLst>
          </p:cNvPr>
          <p:cNvGrpSpPr/>
          <p:nvPr/>
        </p:nvGrpSpPr>
        <p:grpSpPr>
          <a:xfrm>
            <a:off x="1916282" y="5911865"/>
            <a:ext cx="9704219" cy="384357"/>
            <a:chOff x="1916282" y="1373867"/>
            <a:chExt cx="9704219" cy="384357"/>
          </a:xfrm>
        </p:grpSpPr>
        <p:sp>
          <p:nvSpPr>
            <p:cNvPr id="64" name="TextBox 63">
              <a:extLst>
                <a:ext uri="{FF2B5EF4-FFF2-40B4-BE49-F238E27FC236}">
                  <a16:creationId xmlns:a16="http://schemas.microsoft.com/office/drawing/2014/main" id="{31CF41C4-4595-1C72-F0CD-6CED6BBFF756}"/>
                </a:ext>
              </a:extLst>
            </p:cNvPr>
            <p:cNvSpPr txBox="1"/>
            <p:nvPr>
              <p:custDataLst>
                <p:tags r:id="rId17"/>
              </p:custDataLst>
            </p:nvPr>
          </p:nvSpPr>
          <p:spPr>
            <a:xfrm>
              <a:off x="2206490" y="1388892"/>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65" name="TextBox 64">
              <a:extLst>
                <a:ext uri="{FF2B5EF4-FFF2-40B4-BE49-F238E27FC236}">
                  <a16:creationId xmlns:a16="http://schemas.microsoft.com/office/drawing/2014/main" id="{8D8BBA6E-0EC1-EC0F-89D5-CF20016D49E2}"/>
                </a:ext>
              </a:extLst>
            </p:cNvPr>
            <p:cNvSpPr txBox="1"/>
            <p:nvPr>
              <p:custDataLst>
                <p:tags r:id="rId18"/>
              </p:custDataLst>
            </p:nvPr>
          </p:nvSpPr>
          <p:spPr>
            <a:xfrm>
              <a:off x="4726792" y="1388892"/>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Consider in the planning process how Netted Network concept discussed at Aug 21 LLWG would impact allocations if adopted in Operations.</a:t>
              </a:r>
            </a:p>
          </p:txBody>
        </p:sp>
        <p:sp>
          <p:nvSpPr>
            <p:cNvPr id="66" name="TrackerNumBlue 5">
              <a:extLst>
                <a:ext uri="{FF2B5EF4-FFF2-40B4-BE49-F238E27FC236}">
                  <a16:creationId xmlns:a16="http://schemas.microsoft.com/office/drawing/2014/main" id="{D0903899-7224-151B-2D2F-F5902F4159E5}"/>
                </a:ext>
              </a:extLst>
            </p:cNvPr>
            <p:cNvSpPr>
              <a:spLocks/>
            </p:cNvSpPr>
            <p:nvPr>
              <p:custDataLst>
                <p:tags r:id="rId19"/>
              </p:custDataLst>
            </p:nvPr>
          </p:nvSpPr>
          <p:spPr>
            <a:xfrm>
              <a:off x="1916282" y="137386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grpSp>
      <p:cxnSp>
        <p:nvCxnSpPr>
          <p:cNvPr id="67" name="Straight Connector 66">
            <a:extLst>
              <a:ext uri="{FF2B5EF4-FFF2-40B4-BE49-F238E27FC236}">
                <a16:creationId xmlns:a16="http://schemas.microsoft.com/office/drawing/2014/main" id="{049A4557-C4C3-D58A-8ABD-865290F219C5}"/>
              </a:ext>
            </a:extLst>
          </p:cNvPr>
          <p:cNvCxnSpPr>
            <a:cxnSpLocks/>
          </p:cNvCxnSpPr>
          <p:nvPr>
            <p:custDataLst>
              <p:tags r:id="rId15"/>
            </p:custDataLst>
          </p:nvPr>
        </p:nvCxnSpPr>
        <p:spPr>
          <a:xfrm>
            <a:off x="1914024" y="585776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5" name="5. Source">
            <a:extLst>
              <a:ext uri="{FF2B5EF4-FFF2-40B4-BE49-F238E27FC236}">
                <a16:creationId xmlns:a16="http://schemas.microsoft.com/office/drawing/2014/main" id="{6210FF19-E800-44F0-B3AC-D3F35514D0DB}"/>
              </a:ext>
            </a:extLst>
          </p:cNvPr>
          <p:cNvSpPr txBox="1"/>
          <p:nvPr>
            <p:custDataLst>
              <p:tags r:id="rId16"/>
            </p:custDataLst>
          </p:nvPr>
        </p:nvSpPr>
        <p:spPr>
          <a:xfrm>
            <a:off x="506347" y="667319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1-ERCOT-CTP-stakeholder-workshop-2_09242026_v2</a:t>
            </a:r>
            <a:endParaRPr lang="en-US" noProof="0"/>
          </a:p>
        </p:txBody>
      </p:sp>
      <p:sp>
        <p:nvSpPr>
          <p:cNvPr id="87" name="Rectangle 86">
            <a:extLst>
              <a:ext uri="{FF2B5EF4-FFF2-40B4-BE49-F238E27FC236}">
                <a16:creationId xmlns:a16="http://schemas.microsoft.com/office/drawing/2014/main" id="{38DDFAD0-2D5E-640D-C290-341F4A7427F4}"/>
              </a:ext>
            </a:extLst>
          </p:cNvPr>
          <p:cNvSpPr/>
          <p:nvPr/>
        </p:nvSpPr>
        <p:spPr>
          <a:xfrm>
            <a:off x="9061808" y="157347"/>
            <a:ext cx="2558692"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b="1" dirty="0">
                <a:solidFill>
                  <a:schemeClr val="bg1"/>
                </a:solidFill>
              </a:rPr>
              <a:t>ERCOT is continuing to triage BYOG </a:t>
            </a:r>
            <a:r>
              <a:rPr lang="en-US" sz="1000" b="1">
                <a:solidFill>
                  <a:schemeClr val="bg1"/>
                </a:solidFill>
              </a:rPr>
              <a:t>and PCLR enhancements</a:t>
            </a:r>
            <a:r>
              <a:rPr lang="en-US" sz="1000" dirty="0">
                <a:solidFill>
                  <a:schemeClr val="bg1"/>
                </a:solidFill>
              </a:rPr>
              <a:t>, assessing technical feasibility and implementation complexity, and will share priorities as the evaluation progresses</a:t>
            </a:r>
          </a:p>
        </p:txBody>
      </p:sp>
    </p:spTree>
    <p:extLst>
      <p:ext uri="{BB962C8B-B14F-4D97-AF65-F5344CB8AC3E}">
        <p14:creationId xmlns:p14="http://schemas.microsoft.com/office/powerpoint/2010/main" val="2150915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D9AD-4BCC-33EB-500A-ADF1E04A2EF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E6DC520-4DEA-78F7-FFEB-B1079C55A95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6" imgW="606" imgH="608" progId="TCLayout.ActiveDocument.1">
                  <p:embed/>
                </p:oleObj>
              </mc:Choice>
              <mc:Fallback>
                <p:oleObj name="think-cell Slide" r:id="rId56" imgW="606" imgH="608" progId="TCLayout.ActiveDocument.1">
                  <p:embed/>
                  <p:pic>
                    <p:nvPicPr>
                      <p:cNvPr id="5" name="Object 6" hidden="1">
                        <a:extLst>
                          <a:ext uri="{FF2B5EF4-FFF2-40B4-BE49-F238E27FC236}">
                            <a16:creationId xmlns:a16="http://schemas.microsoft.com/office/drawing/2014/main" id="{AE6DC520-4DEA-78F7-FFEB-B1079C55A953}"/>
                          </a:ext>
                        </a:extLst>
                      </p:cNvPr>
                      <p:cNvPicPr/>
                      <p:nvPr/>
                    </p:nvPicPr>
                    <p:blipFill>
                      <a:blip r:embed="rId57"/>
                      <a:stretch>
                        <a:fillRect/>
                      </a:stretch>
                    </p:blipFill>
                    <p:spPr>
                      <a:xfrm>
                        <a:off x="1588" y="1588"/>
                        <a:ext cx="1588" cy="1588"/>
                      </a:xfrm>
                      <a:prstGeom prst="rect">
                        <a:avLst/>
                      </a:prstGeom>
                    </p:spPr>
                  </p:pic>
                </p:oleObj>
              </mc:Fallback>
            </mc:AlternateContent>
          </a:graphicData>
        </a:graphic>
      </p:graphicFrame>
      <p:sp>
        <p:nvSpPr>
          <p:cNvPr id="136" name="Rectangle 135">
            <a:extLst>
              <a:ext uri="{FF2B5EF4-FFF2-40B4-BE49-F238E27FC236}">
                <a16:creationId xmlns:a16="http://schemas.microsoft.com/office/drawing/2014/main" id="{4B2E6FA5-C29D-74DA-A16C-025DC5AB29D5}"/>
              </a:ext>
            </a:extLst>
          </p:cNvPr>
          <p:cNvSpPr/>
          <p:nvPr/>
        </p:nvSpPr>
        <p:spPr>
          <a:xfrm>
            <a:off x="1908258" y="2797630"/>
            <a:ext cx="9712242" cy="984411"/>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a:solidFill>
                <a:schemeClr val="bg1"/>
              </a:solidFill>
            </a:endParaRPr>
          </a:p>
        </p:txBody>
      </p:sp>
      <p:sp>
        <p:nvSpPr>
          <p:cNvPr id="4" name="2. Slide Title">
            <a:extLst>
              <a:ext uri="{FF2B5EF4-FFF2-40B4-BE49-F238E27FC236}">
                <a16:creationId xmlns:a16="http://schemas.microsoft.com/office/drawing/2014/main" id="{A3AED1DF-139D-7845-0BE4-52628B5ED7E3}"/>
              </a:ext>
            </a:extLst>
          </p:cNvPr>
          <p:cNvSpPr>
            <a:spLocks noGrp="1"/>
          </p:cNvSpPr>
          <p:nvPr>
            <p:ph type="title"/>
            <p:custDataLst>
              <p:tags r:id="rId2"/>
            </p:custDataLst>
          </p:nvPr>
        </p:nvSpPr>
        <p:spPr/>
        <p:txBody>
          <a:bodyPr vert="horz"/>
          <a:lstStyle/>
          <a:p>
            <a:r>
              <a:rPr lang="en-US">
                <a:solidFill>
                  <a:schemeClr val="accent1"/>
                </a:solidFill>
              </a:rPr>
              <a:t>BYOG enhancements: </a:t>
            </a:r>
            <a:r>
              <a:rPr lang="en-US"/>
              <a:t>Items under evaluation (2/2)</a:t>
            </a:r>
          </a:p>
        </p:txBody>
      </p:sp>
      <p:sp>
        <p:nvSpPr>
          <p:cNvPr id="94" name="TextBox 93">
            <a:extLst>
              <a:ext uri="{FF2B5EF4-FFF2-40B4-BE49-F238E27FC236}">
                <a16:creationId xmlns:a16="http://schemas.microsoft.com/office/drawing/2014/main" id="{B51D4A63-152D-126E-8E8E-3843C0689B87}"/>
              </a:ext>
            </a:extLst>
          </p:cNvPr>
          <p:cNvSpPr txBox="1"/>
          <p:nvPr>
            <p:custDataLst>
              <p:tags r:id="rId3"/>
            </p:custDataLst>
          </p:nvPr>
        </p:nvSpPr>
        <p:spPr>
          <a:xfrm>
            <a:off x="571500" y="1042508"/>
            <a:ext cx="1297057"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95" name="TextBox 94">
            <a:extLst>
              <a:ext uri="{FF2B5EF4-FFF2-40B4-BE49-F238E27FC236}">
                <a16:creationId xmlns:a16="http://schemas.microsoft.com/office/drawing/2014/main" id="{FBFD7018-2AE6-F92F-0463-6721CE43B306}"/>
              </a:ext>
            </a:extLst>
          </p:cNvPr>
          <p:cNvSpPr txBox="1"/>
          <p:nvPr>
            <p:custDataLst>
              <p:tags r:id="rId4"/>
            </p:custDataLst>
          </p:nvPr>
        </p:nvSpPr>
        <p:spPr>
          <a:xfrm>
            <a:off x="1914024" y="1042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96" name="TextBox 95">
            <a:extLst>
              <a:ext uri="{FF2B5EF4-FFF2-40B4-BE49-F238E27FC236}">
                <a16:creationId xmlns:a16="http://schemas.microsoft.com/office/drawing/2014/main" id="{FC121215-A48D-6DBF-5B66-6F7BEACF6534}"/>
              </a:ext>
            </a:extLst>
          </p:cNvPr>
          <p:cNvSpPr txBox="1"/>
          <p:nvPr>
            <p:custDataLst>
              <p:tags r:id="rId5"/>
            </p:custDataLst>
          </p:nvPr>
        </p:nvSpPr>
        <p:spPr>
          <a:xfrm>
            <a:off x="4726792" y="1042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97" name="Straight Connector 96">
            <a:extLst>
              <a:ext uri="{FF2B5EF4-FFF2-40B4-BE49-F238E27FC236}">
                <a16:creationId xmlns:a16="http://schemas.microsoft.com/office/drawing/2014/main" id="{B4DD7778-E5EB-ADED-87F0-658D50C80C83}"/>
              </a:ext>
            </a:extLst>
          </p:cNvPr>
          <p:cNvCxnSpPr>
            <a:cxnSpLocks/>
          </p:cNvCxnSpPr>
          <p:nvPr>
            <p:custDataLst>
              <p:tags r:id="rId6"/>
            </p:custDataLst>
          </p:nvPr>
        </p:nvCxnSpPr>
        <p:spPr>
          <a:xfrm>
            <a:off x="571500" y="1310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109EE9C3-E58C-B6E7-4C2B-4C0EE434F22F}"/>
              </a:ext>
            </a:extLst>
          </p:cNvPr>
          <p:cNvSpPr txBox="1"/>
          <p:nvPr>
            <p:custDataLst>
              <p:tags r:id="rId7"/>
            </p:custDataLst>
          </p:nvPr>
        </p:nvSpPr>
        <p:spPr>
          <a:xfrm>
            <a:off x="571500" y="1388892"/>
            <a:ext cx="1297057"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 </a:t>
            </a:r>
            <a:r>
              <a:rPr lang="en-US" sz="1200" i="1"/>
              <a:t>(continued)</a:t>
            </a:r>
          </a:p>
        </p:txBody>
      </p:sp>
      <p:sp>
        <p:nvSpPr>
          <p:cNvPr id="12" name="TextBox 11">
            <a:extLst>
              <a:ext uri="{FF2B5EF4-FFF2-40B4-BE49-F238E27FC236}">
                <a16:creationId xmlns:a16="http://schemas.microsoft.com/office/drawing/2014/main" id="{FA5B0E8A-E9C7-A141-C329-73C9621D6D11}"/>
              </a:ext>
            </a:extLst>
          </p:cNvPr>
          <p:cNvSpPr txBox="1"/>
          <p:nvPr>
            <p:custDataLst>
              <p:tags r:id="rId8"/>
            </p:custDataLst>
          </p:nvPr>
        </p:nvSpPr>
        <p:spPr>
          <a:xfrm>
            <a:off x="571500" y="2874904"/>
            <a:ext cx="129705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Battery enhancements</a:t>
            </a:r>
          </a:p>
        </p:txBody>
      </p:sp>
      <p:cxnSp>
        <p:nvCxnSpPr>
          <p:cNvPr id="41" name="Straight Connector 40">
            <a:extLst>
              <a:ext uri="{FF2B5EF4-FFF2-40B4-BE49-F238E27FC236}">
                <a16:creationId xmlns:a16="http://schemas.microsoft.com/office/drawing/2014/main" id="{02480794-95BA-7605-D089-5CE26AF1BC7E}"/>
              </a:ext>
            </a:extLst>
          </p:cNvPr>
          <p:cNvCxnSpPr>
            <a:cxnSpLocks/>
          </p:cNvCxnSpPr>
          <p:nvPr>
            <p:custDataLst>
              <p:tags r:id="rId9"/>
            </p:custDataLst>
          </p:nvPr>
        </p:nvCxnSpPr>
        <p:spPr>
          <a:xfrm>
            <a:off x="571500" y="2796633"/>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4394A59-3DEF-7723-6314-EC4B488BAC77}"/>
              </a:ext>
            </a:extLst>
          </p:cNvPr>
          <p:cNvSpPr txBox="1"/>
          <p:nvPr>
            <p:custDataLst>
              <p:tags r:id="rId10"/>
            </p:custDataLst>
          </p:nvPr>
        </p:nvSpPr>
        <p:spPr>
          <a:xfrm>
            <a:off x="2206490" y="1403917"/>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Multiple POIs and/or Customer-owned Substations</a:t>
            </a:r>
          </a:p>
        </p:txBody>
      </p:sp>
      <p:sp>
        <p:nvSpPr>
          <p:cNvPr id="30" name="TextBox 29">
            <a:extLst>
              <a:ext uri="{FF2B5EF4-FFF2-40B4-BE49-F238E27FC236}">
                <a16:creationId xmlns:a16="http://schemas.microsoft.com/office/drawing/2014/main" id="{4EA6893C-DE84-D6FD-40A8-8AF87E5BD1AB}"/>
              </a:ext>
            </a:extLst>
          </p:cNvPr>
          <p:cNvSpPr txBox="1"/>
          <p:nvPr>
            <p:custDataLst>
              <p:tags r:id="rId11"/>
            </p:custDataLst>
          </p:nvPr>
        </p:nvSpPr>
        <p:spPr>
          <a:xfrm>
            <a:off x="4726792" y="1403917"/>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
        <p:nvSpPr>
          <p:cNvPr id="52" name="TrackerNumBlue 5">
            <a:extLst>
              <a:ext uri="{FF2B5EF4-FFF2-40B4-BE49-F238E27FC236}">
                <a16:creationId xmlns:a16="http://schemas.microsoft.com/office/drawing/2014/main" id="{9DA75D1B-ED0B-F9DD-7E30-628306645CBD}"/>
              </a:ext>
            </a:extLst>
          </p:cNvPr>
          <p:cNvSpPr>
            <a:spLocks/>
          </p:cNvSpPr>
          <p:nvPr>
            <p:custDataLst>
              <p:tags r:id="rId12"/>
            </p:custDataLst>
          </p:nvPr>
        </p:nvSpPr>
        <p:spPr>
          <a:xfrm>
            <a:off x="1908258" y="13888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21" name="TextBox 20">
            <a:extLst>
              <a:ext uri="{FF2B5EF4-FFF2-40B4-BE49-F238E27FC236}">
                <a16:creationId xmlns:a16="http://schemas.microsoft.com/office/drawing/2014/main" id="{C4F551CB-65B8-93DE-D572-BF96AD4F524D}"/>
              </a:ext>
            </a:extLst>
          </p:cNvPr>
          <p:cNvSpPr txBox="1"/>
          <p:nvPr>
            <p:custDataLst>
              <p:tags r:id="rId13"/>
            </p:custDataLst>
          </p:nvPr>
        </p:nvSpPr>
        <p:spPr>
          <a:xfrm>
            <a:off x="2206490" y="1894246"/>
            <a:ext cx="242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mix of resources at PUN</a:t>
            </a:r>
          </a:p>
        </p:txBody>
      </p:sp>
      <p:sp>
        <p:nvSpPr>
          <p:cNvPr id="31" name="TextBox 30">
            <a:extLst>
              <a:ext uri="{FF2B5EF4-FFF2-40B4-BE49-F238E27FC236}">
                <a16:creationId xmlns:a16="http://schemas.microsoft.com/office/drawing/2014/main" id="{11C90C68-CBAA-C417-92C0-801A3E0246B1}"/>
              </a:ext>
            </a:extLst>
          </p:cNvPr>
          <p:cNvSpPr txBox="1"/>
          <p:nvPr>
            <p:custDataLst>
              <p:tags r:id="rId14"/>
            </p:custDataLst>
          </p:nvPr>
        </p:nvSpPr>
        <p:spPr>
          <a:xfrm>
            <a:off x="4726792" y="1894246"/>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mix of different resource registration categories at a PUN, i.e., Generation Resources AND Settlement Only</a:t>
            </a:r>
          </a:p>
        </p:txBody>
      </p:sp>
      <p:sp>
        <p:nvSpPr>
          <p:cNvPr id="53" name="TrackerNumBlue 5">
            <a:extLst>
              <a:ext uri="{FF2B5EF4-FFF2-40B4-BE49-F238E27FC236}">
                <a16:creationId xmlns:a16="http://schemas.microsoft.com/office/drawing/2014/main" id="{8D4A3D18-3CAB-1973-7E8F-D5FB83E8ED53}"/>
              </a:ext>
            </a:extLst>
          </p:cNvPr>
          <p:cNvSpPr>
            <a:spLocks/>
          </p:cNvSpPr>
          <p:nvPr>
            <p:custDataLst>
              <p:tags r:id="rId15"/>
            </p:custDataLst>
          </p:nvPr>
        </p:nvSpPr>
        <p:spPr>
          <a:xfrm>
            <a:off x="1908258" y="187922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22" name="TextBox 21">
            <a:extLst>
              <a:ext uri="{FF2B5EF4-FFF2-40B4-BE49-F238E27FC236}">
                <a16:creationId xmlns:a16="http://schemas.microsoft.com/office/drawing/2014/main" id="{A49FADB3-BA5A-9509-4327-4EB78B804A23}"/>
              </a:ext>
            </a:extLst>
          </p:cNvPr>
          <p:cNvSpPr txBox="1"/>
          <p:nvPr>
            <p:custDataLst>
              <p:tags r:id="rId16"/>
            </p:custDataLst>
          </p:nvPr>
        </p:nvSpPr>
        <p:spPr>
          <a:xfrm>
            <a:off x="2206490" y="2384575"/>
            <a:ext cx="2420911"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a:t>
            </a:r>
          </a:p>
        </p:txBody>
      </p:sp>
      <p:sp>
        <p:nvSpPr>
          <p:cNvPr id="32" name="TextBox 31">
            <a:extLst>
              <a:ext uri="{FF2B5EF4-FFF2-40B4-BE49-F238E27FC236}">
                <a16:creationId xmlns:a16="http://schemas.microsoft.com/office/drawing/2014/main" id="{4F8D9EE8-1ECC-9F00-1548-AD744C5A8FA0}"/>
              </a:ext>
            </a:extLst>
          </p:cNvPr>
          <p:cNvSpPr txBox="1"/>
          <p:nvPr>
            <p:custDataLst>
              <p:tags r:id="rId17"/>
            </p:custDataLst>
          </p:nvPr>
        </p:nvSpPr>
        <p:spPr>
          <a:xfrm>
            <a:off x="4726792" y="2384575"/>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 until the transmission is built to reliably serve the Large Load. Generation is planned from the beginning to be temporary without having to go through the RMR process</a:t>
            </a:r>
          </a:p>
        </p:txBody>
      </p:sp>
      <p:sp>
        <p:nvSpPr>
          <p:cNvPr id="54" name="TrackerNumBlue 5">
            <a:extLst>
              <a:ext uri="{FF2B5EF4-FFF2-40B4-BE49-F238E27FC236}">
                <a16:creationId xmlns:a16="http://schemas.microsoft.com/office/drawing/2014/main" id="{92AC5829-0EBE-E24B-F49F-EB96DC0B6912}"/>
              </a:ext>
            </a:extLst>
          </p:cNvPr>
          <p:cNvSpPr>
            <a:spLocks/>
          </p:cNvSpPr>
          <p:nvPr>
            <p:custDataLst>
              <p:tags r:id="rId18"/>
            </p:custDataLst>
          </p:nvPr>
        </p:nvSpPr>
        <p:spPr>
          <a:xfrm>
            <a:off x="1908258" y="236955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14</a:t>
            </a:r>
          </a:p>
        </p:txBody>
      </p:sp>
      <p:sp>
        <p:nvSpPr>
          <p:cNvPr id="23" name="TextBox 22">
            <a:extLst>
              <a:ext uri="{FF2B5EF4-FFF2-40B4-BE49-F238E27FC236}">
                <a16:creationId xmlns:a16="http://schemas.microsoft.com/office/drawing/2014/main" id="{8A48A6AD-46E2-4235-9AA6-F332350A120D}"/>
              </a:ext>
            </a:extLst>
          </p:cNvPr>
          <p:cNvSpPr txBox="1"/>
          <p:nvPr>
            <p:custDataLst>
              <p:tags r:id="rId19"/>
            </p:custDataLst>
          </p:nvPr>
        </p:nvSpPr>
        <p:spPr>
          <a:xfrm>
            <a:off x="2206490" y="2874904"/>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operational battery registration</a:t>
            </a:r>
          </a:p>
        </p:txBody>
      </p:sp>
      <p:sp>
        <p:nvSpPr>
          <p:cNvPr id="33" name="TextBox 32">
            <a:extLst>
              <a:ext uri="{FF2B5EF4-FFF2-40B4-BE49-F238E27FC236}">
                <a16:creationId xmlns:a16="http://schemas.microsoft.com/office/drawing/2014/main" id="{296BC25E-A285-45E6-FE91-3BC6E7302505}"/>
              </a:ext>
            </a:extLst>
          </p:cNvPr>
          <p:cNvSpPr txBox="1"/>
          <p:nvPr>
            <p:custDataLst>
              <p:tags r:id="rId20"/>
            </p:custDataLst>
          </p:nvPr>
        </p:nvSpPr>
        <p:spPr>
          <a:xfrm>
            <a:off x="4726792" y="2874904"/>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battery registration for batteries that are only used for meeting operational requirements, e.g., voltage ride-through</a:t>
            </a:r>
          </a:p>
        </p:txBody>
      </p:sp>
      <p:sp>
        <p:nvSpPr>
          <p:cNvPr id="55" name="TrackerNumBlue 5">
            <a:extLst>
              <a:ext uri="{FF2B5EF4-FFF2-40B4-BE49-F238E27FC236}">
                <a16:creationId xmlns:a16="http://schemas.microsoft.com/office/drawing/2014/main" id="{079AE488-9208-DC70-97B3-667ED7185D23}"/>
              </a:ext>
            </a:extLst>
          </p:cNvPr>
          <p:cNvSpPr>
            <a:spLocks/>
          </p:cNvSpPr>
          <p:nvPr>
            <p:custDataLst>
              <p:tags r:id="rId21"/>
            </p:custDataLst>
          </p:nvPr>
        </p:nvSpPr>
        <p:spPr>
          <a:xfrm>
            <a:off x="1908258" y="285987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15</a:t>
            </a:r>
          </a:p>
        </p:txBody>
      </p:sp>
      <p:sp>
        <p:nvSpPr>
          <p:cNvPr id="24" name="TextBox 23">
            <a:extLst>
              <a:ext uri="{FF2B5EF4-FFF2-40B4-BE49-F238E27FC236}">
                <a16:creationId xmlns:a16="http://schemas.microsoft.com/office/drawing/2014/main" id="{7AB5C814-35F8-D5F3-3193-7D14CF932D1D}"/>
              </a:ext>
            </a:extLst>
          </p:cNvPr>
          <p:cNvSpPr txBox="1"/>
          <p:nvPr>
            <p:custDataLst>
              <p:tags r:id="rId22"/>
            </p:custDataLst>
          </p:nvPr>
        </p:nvSpPr>
        <p:spPr>
          <a:xfrm>
            <a:off x="2206490" y="3365233"/>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34" name="TextBox 33">
            <a:extLst>
              <a:ext uri="{FF2B5EF4-FFF2-40B4-BE49-F238E27FC236}">
                <a16:creationId xmlns:a16="http://schemas.microsoft.com/office/drawing/2014/main" id="{FABC70E0-F1DD-3B94-9F14-DE776FC651A7}"/>
              </a:ext>
            </a:extLst>
          </p:cNvPr>
          <p:cNvSpPr txBox="1"/>
          <p:nvPr>
            <p:custDataLst>
              <p:tags r:id="rId23"/>
            </p:custDataLst>
          </p:nvPr>
        </p:nvSpPr>
        <p:spPr>
          <a:xfrm>
            <a:off x="4726792" y="3365233"/>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rules for batteries that are added for operational requirements, and want to participate in the market</a:t>
            </a:r>
          </a:p>
        </p:txBody>
      </p:sp>
      <p:sp>
        <p:nvSpPr>
          <p:cNvPr id="56" name="TrackerNumBlue 5">
            <a:extLst>
              <a:ext uri="{FF2B5EF4-FFF2-40B4-BE49-F238E27FC236}">
                <a16:creationId xmlns:a16="http://schemas.microsoft.com/office/drawing/2014/main" id="{2DC5C46F-0D58-34CB-9CA1-0598830ED2CE}"/>
              </a:ext>
            </a:extLst>
          </p:cNvPr>
          <p:cNvSpPr>
            <a:spLocks/>
          </p:cNvSpPr>
          <p:nvPr>
            <p:custDataLst>
              <p:tags r:id="rId24"/>
            </p:custDataLst>
          </p:nvPr>
        </p:nvSpPr>
        <p:spPr>
          <a:xfrm>
            <a:off x="1908258" y="335020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16</a:t>
            </a:r>
          </a:p>
        </p:txBody>
      </p:sp>
      <p:sp>
        <p:nvSpPr>
          <p:cNvPr id="25" name="TextBox 24">
            <a:extLst>
              <a:ext uri="{FF2B5EF4-FFF2-40B4-BE49-F238E27FC236}">
                <a16:creationId xmlns:a16="http://schemas.microsoft.com/office/drawing/2014/main" id="{C294E774-22E4-C6DE-0194-A99800E62CD6}"/>
              </a:ext>
            </a:extLst>
          </p:cNvPr>
          <p:cNvSpPr txBox="1"/>
          <p:nvPr>
            <p:custDataLst>
              <p:tags r:id="rId25"/>
            </p:custDataLst>
          </p:nvPr>
        </p:nvSpPr>
        <p:spPr>
          <a:xfrm>
            <a:off x="2206490" y="3855565"/>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Rules for using an interconnected battery as part of PCLR</a:t>
            </a:r>
          </a:p>
        </p:txBody>
      </p:sp>
      <p:sp>
        <p:nvSpPr>
          <p:cNvPr id="35" name="TextBox 34">
            <a:extLst>
              <a:ext uri="{FF2B5EF4-FFF2-40B4-BE49-F238E27FC236}">
                <a16:creationId xmlns:a16="http://schemas.microsoft.com/office/drawing/2014/main" id="{94490F0B-6A7C-8614-D24E-DF39E27DB967}"/>
              </a:ext>
            </a:extLst>
          </p:cNvPr>
          <p:cNvSpPr txBox="1"/>
          <p:nvPr>
            <p:custDataLst>
              <p:tags r:id="rId26"/>
            </p:custDataLst>
          </p:nvPr>
        </p:nvSpPr>
        <p:spPr>
          <a:xfrm>
            <a:off x="4726792" y="3855565"/>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57" name="TrackerNumBlue 5">
            <a:extLst>
              <a:ext uri="{FF2B5EF4-FFF2-40B4-BE49-F238E27FC236}">
                <a16:creationId xmlns:a16="http://schemas.microsoft.com/office/drawing/2014/main" id="{D391F53C-8369-7D24-C326-14CD8F19C4A2}"/>
              </a:ext>
            </a:extLst>
          </p:cNvPr>
          <p:cNvSpPr>
            <a:spLocks/>
          </p:cNvSpPr>
          <p:nvPr>
            <p:custDataLst>
              <p:tags r:id="rId27"/>
            </p:custDataLst>
          </p:nvPr>
        </p:nvSpPr>
        <p:spPr>
          <a:xfrm>
            <a:off x="1908258" y="384054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10" name="TextBox 9">
            <a:extLst>
              <a:ext uri="{FF2B5EF4-FFF2-40B4-BE49-F238E27FC236}">
                <a16:creationId xmlns:a16="http://schemas.microsoft.com/office/drawing/2014/main" id="{9A5653C1-51F7-5DF5-6CF3-DCFFC46C5107}"/>
              </a:ext>
            </a:extLst>
          </p:cNvPr>
          <p:cNvSpPr txBox="1"/>
          <p:nvPr>
            <p:custDataLst>
              <p:tags r:id="rId28"/>
            </p:custDataLst>
          </p:nvPr>
        </p:nvSpPr>
        <p:spPr>
          <a:xfrm>
            <a:off x="4726791" y="3861378"/>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
        <p:nvSpPr>
          <p:cNvPr id="102" name="TextBox 101">
            <a:extLst>
              <a:ext uri="{FF2B5EF4-FFF2-40B4-BE49-F238E27FC236}">
                <a16:creationId xmlns:a16="http://schemas.microsoft.com/office/drawing/2014/main" id="{3B4311DA-3B0A-533B-E5DB-FFCD801D7294}"/>
              </a:ext>
            </a:extLst>
          </p:cNvPr>
          <p:cNvSpPr txBox="1"/>
          <p:nvPr>
            <p:custDataLst>
              <p:tags r:id="rId29"/>
            </p:custDataLst>
          </p:nvPr>
        </p:nvSpPr>
        <p:spPr>
          <a:xfrm>
            <a:off x="571500" y="4323682"/>
            <a:ext cx="129705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Other stakeholders’ ideas</a:t>
            </a:r>
          </a:p>
        </p:txBody>
      </p:sp>
      <p:cxnSp>
        <p:nvCxnSpPr>
          <p:cNvPr id="103" name="Straight Connector 102">
            <a:extLst>
              <a:ext uri="{FF2B5EF4-FFF2-40B4-BE49-F238E27FC236}">
                <a16:creationId xmlns:a16="http://schemas.microsoft.com/office/drawing/2014/main" id="{4AFF4422-1D46-DF57-54C8-A6ADAE2EACD0}"/>
              </a:ext>
            </a:extLst>
          </p:cNvPr>
          <p:cNvCxnSpPr>
            <a:cxnSpLocks/>
          </p:cNvCxnSpPr>
          <p:nvPr>
            <p:custDataLst>
              <p:tags r:id="rId30"/>
            </p:custDataLst>
          </p:nvPr>
        </p:nvCxnSpPr>
        <p:spPr>
          <a:xfrm>
            <a:off x="571500" y="4245411"/>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663A3D00-3028-9FA9-3E4B-A139116ACD5D}"/>
              </a:ext>
            </a:extLst>
          </p:cNvPr>
          <p:cNvSpPr txBox="1"/>
          <p:nvPr>
            <p:custDataLst>
              <p:tags r:id="rId31"/>
            </p:custDataLst>
          </p:nvPr>
        </p:nvSpPr>
        <p:spPr>
          <a:xfrm>
            <a:off x="2206490" y="4323682"/>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Alternative PCLR interconnection pathways</a:t>
            </a:r>
            <a:r>
              <a:rPr lang="en-US" sz="1200" baseline="30000"/>
              <a:t>1</a:t>
            </a:r>
            <a:endParaRPr lang="en-US" sz="1200"/>
          </a:p>
        </p:txBody>
      </p:sp>
      <p:sp>
        <p:nvSpPr>
          <p:cNvPr id="106" name="TextBox 105">
            <a:extLst>
              <a:ext uri="{FF2B5EF4-FFF2-40B4-BE49-F238E27FC236}">
                <a16:creationId xmlns:a16="http://schemas.microsoft.com/office/drawing/2014/main" id="{921EE546-C32F-61FC-585B-E9F840A995F8}"/>
              </a:ext>
            </a:extLst>
          </p:cNvPr>
          <p:cNvSpPr txBox="1"/>
          <p:nvPr>
            <p:custDataLst>
              <p:tags r:id="rId32"/>
            </p:custDataLst>
          </p:nvPr>
        </p:nvSpPr>
        <p:spPr>
          <a:xfrm>
            <a:off x="4726792" y="4323682"/>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alternative pathways for PCLRs to interconnect and operate independently of Batch timelines while maintaining ERCOT reliability requirements</a:t>
            </a:r>
          </a:p>
        </p:txBody>
      </p:sp>
      <p:sp>
        <p:nvSpPr>
          <p:cNvPr id="107" name="TrackerNumBlue 5">
            <a:extLst>
              <a:ext uri="{FF2B5EF4-FFF2-40B4-BE49-F238E27FC236}">
                <a16:creationId xmlns:a16="http://schemas.microsoft.com/office/drawing/2014/main" id="{3B013153-821F-BC05-C641-0CD221D23588}"/>
              </a:ext>
            </a:extLst>
          </p:cNvPr>
          <p:cNvSpPr>
            <a:spLocks/>
          </p:cNvSpPr>
          <p:nvPr>
            <p:custDataLst>
              <p:tags r:id="rId33"/>
            </p:custDataLst>
          </p:nvPr>
        </p:nvSpPr>
        <p:spPr>
          <a:xfrm>
            <a:off x="1908258" y="430865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18</a:t>
            </a:r>
          </a:p>
        </p:txBody>
      </p:sp>
      <p:sp>
        <p:nvSpPr>
          <p:cNvPr id="108" name="TextBox 107">
            <a:extLst>
              <a:ext uri="{FF2B5EF4-FFF2-40B4-BE49-F238E27FC236}">
                <a16:creationId xmlns:a16="http://schemas.microsoft.com/office/drawing/2014/main" id="{844BD8C8-1BF0-773D-21BF-4D0330F7350D}"/>
              </a:ext>
            </a:extLst>
          </p:cNvPr>
          <p:cNvSpPr txBox="1"/>
          <p:nvPr>
            <p:custDataLst>
              <p:tags r:id="rId34"/>
            </p:custDataLst>
          </p:nvPr>
        </p:nvSpPr>
        <p:spPr>
          <a:xfrm>
            <a:off x="2206490" y="4814011"/>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Alternative technologies to enable Large Load interconnection</a:t>
            </a:r>
            <a:r>
              <a:rPr lang="en-US" sz="1200" baseline="30000"/>
              <a:t>2</a:t>
            </a:r>
            <a:endParaRPr lang="en-US" sz="1200"/>
          </a:p>
        </p:txBody>
      </p:sp>
      <p:sp>
        <p:nvSpPr>
          <p:cNvPr id="109" name="TextBox 108">
            <a:extLst>
              <a:ext uri="{FF2B5EF4-FFF2-40B4-BE49-F238E27FC236}">
                <a16:creationId xmlns:a16="http://schemas.microsoft.com/office/drawing/2014/main" id="{CF22E59D-94CC-1FB8-6088-DAC42B104628}"/>
              </a:ext>
            </a:extLst>
          </p:cNvPr>
          <p:cNvSpPr txBox="1"/>
          <p:nvPr>
            <p:custDataLst>
              <p:tags r:id="rId35"/>
            </p:custDataLst>
          </p:nvPr>
        </p:nvSpPr>
        <p:spPr>
          <a:xfrm>
            <a:off x="4726792" y="4814011"/>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Evaluate the use of distributed energy resources and other alternative technologies to alleviate transmission constraints and enable additional Large Load capacity</a:t>
            </a:r>
          </a:p>
        </p:txBody>
      </p:sp>
      <p:sp>
        <p:nvSpPr>
          <p:cNvPr id="110" name="TrackerNumBlue 5">
            <a:extLst>
              <a:ext uri="{FF2B5EF4-FFF2-40B4-BE49-F238E27FC236}">
                <a16:creationId xmlns:a16="http://schemas.microsoft.com/office/drawing/2014/main" id="{D1608E65-EC63-C102-F348-4FA047507005}"/>
              </a:ext>
            </a:extLst>
          </p:cNvPr>
          <p:cNvSpPr>
            <a:spLocks/>
          </p:cNvSpPr>
          <p:nvPr>
            <p:custDataLst>
              <p:tags r:id="rId36"/>
            </p:custDataLst>
          </p:nvPr>
        </p:nvSpPr>
        <p:spPr>
          <a:xfrm>
            <a:off x="1908258" y="4798986"/>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19</a:t>
            </a:r>
          </a:p>
        </p:txBody>
      </p:sp>
      <p:sp>
        <p:nvSpPr>
          <p:cNvPr id="112" name="TextBox 111">
            <a:extLst>
              <a:ext uri="{FF2B5EF4-FFF2-40B4-BE49-F238E27FC236}">
                <a16:creationId xmlns:a16="http://schemas.microsoft.com/office/drawing/2014/main" id="{6493D32E-7CE3-F862-99CB-516AB6D78B1C}"/>
              </a:ext>
            </a:extLst>
          </p:cNvPr>
          <p:cNvSpPr txBox="1"/>
          <p:nvPr>
            <p:custDataLst>
              <p:tags r:id="rId37"/>
            </p:custDataLst>
          </p:nvPr>
        </p:nvSpPr>
        <p:spPr>
          <a:xfrm>
            <a:off x="2206490" y="5304343"/>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Alternative approaches to transmission capacity allocation</a:t>
            </a:r>
            <a:r>
              <a:rPr lang="en-US" sz="1200" baseline="30000"/>
              <a:t>3</a:t>
            </a:r>
            <a:endParaRPr lang="en-US" sz="1200"/>
          </a:p>
        </p:txBody>
      </p:sp>
      <p:sp>
        <p:nvSpPr>
          <p:cNvPr id="113" name="TextBox 112">
            <a:extLst>
              <a:ext uri="{FF2B5EF4-FFF2-40B4-BE49-F238E27FC236}">
                <a16:creationId xmlns:a16="http://schemas.microsoft.com/office/drawing/2014/main" id="{736868DB-F65A-4E47-5139-1C48E8C3E7B5}"/>
              </a:ext>
            </a:extLst>
          </p:cNvPr>
          <p:cNvSpPr txBox="1"/>
          <p:nvPr>
            <p:custDataLst>
              <p:tags r:id="rId38"/>
            </p:custDataLst>
          </p:nvPr>
        </p:nvSpPr>
        <p:spPr>
          <a:xfrm>
            <a:off x="4726792" y="5304343"/>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114" name="TrackerNumBlue 5">
            <a:extLst>
              <a:ext uri="{FF2B5EF4-FFF2-40B4-BE49-F238E27FC236}">
                <a16:creationId xmlns:a16="http://schemas.microsoft.com/office/drawing/2014/main" id="{2DDCB46A-3D82-9B4B-660E-2C631333185A}"/>
              </a:ext>
            </a:extLst>
          </p:cNvPr>
          <p:cNvSpPr>
            <a:spLocks/>
          </p:cNvSpPr>
          <p:nvPr>
            <p:custDataLst>
              <p:tags r:id="rId39"/>
            </p:custDataLst>
          </p:nvPr>
        </p:nvSpPr>
        <p:spPr>
          <a:xfrm>
            <a:off x="1908258" y="528931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20</a:t>
            </a:r>
          </a:p>
        </p:txBody>
      </p:sp>
      <p:sp>
        <p:nvSpPr>
          <p:cNvPr id="115" name="TextBox 114">
            <a:extLst>
              <a:ext uri="{FF2B5EF4-FFF2-40B4-BE49-F238E27FC236}">
                <a16:creationId xmlns:a16="http://schemas.microsoft.com/office/drawing/2014/main" id="{B2FDF7CD-9714-5D62-EE73-69090C2F40C8}"/>
              </a:ext>
            </a:extLst>
          </p:cNvPr>
          <p:cNvSpPr txBox="1"/>
          <p:nvPr>
            <p:custDataLst>
              <p:tags r:id="rId40"/>
            </p:custDataLst>
          </p:nvPr>
        </p:nvSpPr>
        <p:spPr>
          <a:xfrm>
            <a:off x="4726791" y="5310156"/>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alternative mechanisms for allocating transmission capacity to Large Loads, including market-based approaches and financial commitments</a:t>
            </a:r>
          </a:p>
        </p:txBody>
      </p:sp>
      <p:grpSp>
        <p:nvGrpSpPr>
          <p:cNvPr id="139" name="Group 138">
            <a:extLst>
              <a:ext uri="{FF2B5EF4-FFF2-40B4-BE49-F238E27FC236}">
                <a16:creationId xmlns:a16="http://schemas.microsoft.com/office/drawing/2014/main" id="{EC951655-01AC-E2CD-9690-33AF8F6FD56D}"/>
              </a:ext>
            </a:extLst>
          </p:cNvPr>
          <p:cNvGrpSpPr/>
          <p:nvPr/>
        </p:nvGrpSpPr>
        <p:grpSpPr>
          <a:xfrm>
            <a:off x="1908259" y="1827181"/>
            <a:ext cx="9712242" cy="3903546"/>
            <a:chOff x="1963719" y="1815975"/>
            <a:chExt cx="9656781" cy="3903546"/>
          </a:xfrm>
        </p:grpSpPr>
        <p:cxnSp>
          <p:nvCxnSpPr>
            <p:cNvPr id="40" name="Straight Connector 39">
              <a:extLst>
                <a:ext uri="{FF2B5EF4-FFF2-40B4-BE49-F238E27FC236}">
                  <a16:creationId xmlns:a16="http://schemas.microsoft.com/office/drawing/2014/main" id="{DAEB9B95-9702-1BD9-5891-79E92BEE4854}"/>
                </a:ext>
              </a:extLst>
            </p:cNvPr>
            <p:cNvCxnSpPr>
              <a:cxnSpLocks/>
            </p:cNvCxnSpPr>
            <p:nvPr>
              <p:custDataLst>
                <p:tags r:id="rId48"/>
              </p:custDataLst>
            </p:nvPr>
          </p:nvCxnSpPr>
          <p:spPr>
            <a:xfrm>
              <a:off x="1963719" y="1815975"/>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B6FA960-DFCF-FA54-9355-D340477EABDB}"/>
                </a:ext>
              </a:extLst>
            </p:cNvPr>
            <p:cNvCxnSpPr>
              <a:cxnSpLocks/>
            </p:cNvCxnSpPr>
            <p:nvPr>
              <p:custDataLst>
                <p:tags r:id="rId49"/>
              </p:custDataLst>
            </p:nvPr>
          </p:nvCxnSpPr>
          <p:spPr>
            <a:xfrm>
              <a:off x="1963719" y="2306304"/>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3A98B-D3B9-BCFA-387D-7928CCC9A973}"/>
                </a:ext>
              </a:extLst>
            </p:cNvPr>
            <p:cNvCxnSpPr>
              <a:cxnSpLocks/>
            </p:cNvCxnSpPr>
            <p:nvPr>
              <p:custDataLst>
                <p:tags r:id="rId50"/>
              </p:custDataLst>
            </p:nvPr>
          </p:nvCxnSpPr>
          <p:spPr>
            <a:xfrm>
              <a:off x="1963719" y="3286962"/>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7F0F11E-15E8-22DD-CA52-DEF93549C812}"/>
                </a:ext>
              </a:extLst>
            </p:cNvPr>
            <p:cNvCxnSpPr>
              <a:cxnSpLocks/>
            </p:cNvCxnSpPr>
            <p:nvPr>
              <p:custDataLst>
                <p:tags r:id="rId51"/>
              </p:custDataLst>
            </p:nvPr>
          </p:nvCxnSpPr>
          <p:spPr>
            <a:xfrm>
              <a:off x="1963719" y="3777291"/>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E13064C-43F2-2859-C42A-ED46BEE7D67C}"/>
                </a:ext>
              </a:extLst>
            </p:cNvPr>
            <p:cNvCxnSpPr>
              <a:cxnSpLocks/>
            </p:cNvCxnSpPr>
            <p:nvPr>
              <p:custDataLst>
                <p:tags r:id="rId52"/>
              </p:custDataLst>
            </p:nvPr>
          </p:nvCxnSpPr>
          <p:spPr>
            <a:xfrm>
              <a:off x="1963719" y="4735740"/>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B3D34EB-5E3B-8FCF-4A09-6DD8E7F9BEDC}"/>
                </a:ext>
              </a:extLst>
            </p:cNvPr>
            <p:cNvCxnSpPr>
              <a:cxnSpLocks/>
            </p:cNvCxnSpPr>
            <p:nvPr>
              <p:custDataLst>
                <p:tags r:id="rId53"/>
              </p:custDataLst>
            </p:nvPr>
          </p:nvCxnSpPr>
          <p:spPr>
            <a:xfrm>
              <a:off x="1963719" y="5226069"/>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3702B81-6933-8FA1-5391-A2C496800F04}"/>
                </a:ext>
              </a:extLst>
            </p:cNvPr>
            <p:cNvCxnSpPr>
              <a:cxnSpLocks/>
            </p:cNvCxnSpPr>
            <p:nvPr>
              <p:custDataLst>
                <p:tags r:id="rId54"/>
              </p:custDataLst>
            </p:nvPr>
          </p:nvCxnSpPr>
          <p:spPr>
            <a:xfrm>
              <a:off x="1963719" y="5719521"/>
              <a:ext cx="965678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121" name="TextBox 120">
            <a:extLst>
              <a:ext uri="{FF2B5EF4-FFF2-40B4-BE49-F238E27FC236}">
                <a16:creationId xmlns:a16="http://schemas.microsoft.com/office/drawing/2014/main" id="{C62BDFE6-99E6-A0CE-C938-08579728843D}"/>
              </a:ext>
            </a:extLst>
          </p:cNvPr>
          <p:cNvSpPr txBox="1"/>
          <p:nvPr>
            <p:custDataLst>
              <p:tags r:id="rId41"/>
            </p:custDataLst>
          </p:nvPr>
        </p:nvSpPr>
        <p:spPr>
          <a:xfrm>
            <a:off x="2206490" y="5797795"/>
            <a:ext cx="2420911"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Enhanced coordination of generation and flexible loads</a:t>
            </a:r>
            <a:r>
              <a:rPr lang="en-US" sz="1200" baseline="30000"/>
              <a:t>4</a:t>
            </a:r>
            <a:endParaRPr lang="en-US" sz="1200"/>
          </a:p>
        </p:txBody>
      </p:sp>
      <p:sp>
        <p:nvSpPr>
          <p:cNvPr id="122" name="TextBox 121">
            <a:extLst>
              <a:ext uri="{FF2B5EF4-FFF2-40B4-BE49-F238E27FC236}">
                <a16:creationId xmlns:a16="http://schemas.microsoft.com/office/drawing/2014/main" id="{A371DFE4-2915-714F-B006-7B5B047E6A60}"/>
              </a:ext>
            </a:extLst>
          </p:cNvPr>
          <p:cNvSpPr txBox="1"/>
          <p:nvPr>
            <p:custDataLst>
              <p:tags r:id="rId42"/>
            </p:custDataLst>
          </p:nvPr>
        </p:nvSpPr>
        <p:spPr>
          <a:xfrm>
            <a:off x="4726792" y="5797795"/>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123" name="TrackerNumBlue 5">
            <a:extLst>
              <a:ext uri="{FF2B5EF4-FFF2-40B4-BE49-F238E27FC236}">
                <a16:creationId xmlns:a16="http://schemas.microsoft.com/office/drawing/2014/main" id="{D6FD01C3-7886-689A-3106-0E335571E844}"/>
              </a:ext>
            </a:extLst>
          </p:cNvPr>
          <p:cNvSpPr>
            <a:spLocks/>
          </p:cNvSpPr>
          <p:nvPr>
            <p:custDataLst>
              <p:tags r:id="rId43"/>
            </p:custDataLst>
          </p:nvPr>
        </p:nvSpPr>
        <p:spPr>
          <a:xfrm>
            <a:off x="1908258" y="578277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21</a:t>
            </a:r>
          </a:p>
        </p:txBody>
      </p:sp>
      <p:sp>
        <p:nvSpPr>
          <p:cNvPr id="124" name="TextBox 123">
            <a:extLst>
              <a:ext uri="{FF2B5EF4-FFF2-40B4-BE49-F238E27FC236}">
                <a16:creationId xmlns:a16="http://schemas.microsoft.com/office/drawing/2014/main" id="{FC020F16-D0FC-B6AF-58E4-ECE5F001D47F}"/>
              </a:ext>
            </a:extLst>
          </p:cNvPr>
          <p:cNvSpPr txBox="1"/>
          <p:nvPr>
            <p:custDataLst>
              <p:tags r:id="rId44"/>
            </p:custDataLst>
          </p:nvPr>
        </p:nvSpPr>
        <p:spPr>
          <a:xfrm>
            <a:off x="4726791" y="5797795"/>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mechanisms to coordinate separately metered generation and flexible load operations, including operational netting arrangements that maintain ERCOT visibility and dispatchability</a:t>
            </a:r>
          </a:p>
        </p:txBody>
      </p:sp>
      <p:sp>
        <p:nvSpPr>
          <p:cNvPr id="128" name="5. Source">
            <a:extLst>
              <a:ext uri="{FF2B5EF4-FFF2-40B4-BE49-F238E27FC236}">
                <a16:creationId xmlns:a16="http://schemas.microsoft.com/office/drawing/2014/main" id="{E77A5085-F274-833C-8929-DC9FCA8CA250}"/>
              </a:ext>
            </a:extLst>
          </p:cNvPr>
          <p:cNvSpPr txBox="1"/>
          <p:nvPr>
            <p:custDataLst>
              <p:tags r:id="rId45"/>
            </p:custDataLst>
          </p:nvPr>
        </p:nvSpPr>
        <p:spPr>
          <a:xfrm>
            <a:off x="506347" y="667319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1-ERCOT-CTP-stakeholder-workshop-2_09242026_v2</a:t>
            </a:r>
            <a:endParaRPr lang="en-US" noProof="0"/>
          </a:p>
        </p:txBody>
      </p:sp>
      <p:sp>
        <p:nvSpPr>
          <p:cNvPr id="129" name="5. Source">
            <a:extLst>
              <a:ext uri="{FF2B5EF4-FFF2-40B4-BE49-F238E27FC236}">
                <a16:creationId xmlns:a16="http://schemas.microsoft.com/office/drawing/2014/main" id="{BDD99822-D88B-9E3F-9706-4B764A1B182A}"/>
              </a:ext>
            </a:extLst>
          </p:cNvPr>
          <p:cNvSpPr txBox="1"/>
          <p:nvPr>
            <p:custDataLst>
              <p:tags r:id="rId46"/>
            </p:custDataLst>
          </p:nvPr>
        </p:nvSpPr>
        <p:spPr>
          <a:xfrm>
            <a:off x="506347" y="6445740"/>
            <a:ext cx="10655516"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Agentic Infrastructure — PCLR Market Design Initiatives  |  2. PIQ Energy – Flexibility without Curtailment: Aggregate DER Dispatch to Support Additional Firm Large Load Service  |  3. Vistra - An Open Season Batch Integration for Large Load Interconnection  |  4. Global Capacity Alliance – FRONT-OF-THE-METER (FTM) NETTING</a:t>
            </a:r>
          </a:p>
        </p:txBody>
      </p:sp>
      <p:sp>
        <p:nvSpPr>
          <p:cNvPr id="130" name="Rectangle 129">
            <a:extLst>
              <a:ext uri="{FF2B5EF4-FFF2-40B4-BE49-F238E27FC236}">
                <a16:creationId xmlns:a16="http://schemas.microsoft.com/office/drawing/2014/main" id="{CADD0CC3-7246-7399-CADF-D945CD4F5508}"/>
              </a:ext>
            </a:extLst>
          </p:cNvPr>
          <p:cNvSpPr/>
          <p:nvPr/>
        </p:nvSpPr>
        <p:spPr>
          <a:xfrm>
            <a:off x="9061808" y="157347"/>
            <a:ext cx="2558692"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b="1" dirty="0">
                <a:solidFill>
                  <a:schemeClr val="bg1"/>
                </a:solidFill>
              </a:rPr>
              <a:t>ERCOT is continuing to triage BYOG </a:t>
            </a:r>
            <a:r>
              <a:rPr lang="en-US" sz="1000" b="1">
                <a:solidFill>
                  <a:schemeClr val="bg1"/>
                </a:solidFill>
              </a:rPr>
              <a:t>and PCLR</a:t>
            </a:r>
            <a:r>
              <a:rPr lang="en-US" sz="1000" b="1" dirty="0">
                <a:solidFill>
                  <a:schemeClr val="bg1"/>
                </a:solidFill>
              </a:rPr>
              <a:t> enhancements</a:t>
            </a:r>
            <a:r>
              <a:rPr lang="en-US" sz="1000" dirty="0">
                <a:solidFill>
                  <a:schemeClr val="bg1"/>
                </a:solidFill>
              </a:rPr>
              <a:t>, assessing technical feasibility and implementation complexity, and will share priorities as the evaluation progresses</a:t>
            </a:r>
          </a:p>
        </p:txBody>
      </p:sp>
      <p:grpSp>
        <p:nvGrpSpPr>
          <p:cNvPr id="138" name="Group 137">
            <a:extLst>
              <a:ext uri="{FF2B5EF4-FFF2-40B4-BE49-F238E27FC236}">
                <a16:creationId xmlns:a16="http://schemas.microsoft.com/office/drawing/2014/main" id="{274FF168-1F1E-78B8-3030-829ABBC6427A}"/>
              </a:ext>
            </a:extLst>
          </p:cNvPr>
          <p:cNvGrpSpPr/>
          <p:nvPr/>
        </p:nvGrpSpPr>
        <p:grpSpPr>
          <a:xfrm>
            <a:off x="10480788" y="1060175"/>
            <a:ext cx="1139712" cy="182880"/>
            <a:chOff x="10480788" y="1039627"/>
            <a:chExt cx="1139712" cy="182880"/>
          </a:xfrm>
        </p:grpSpPr>
        <p:sp>
          <p:nvSpPr>
            <p:cNvPr id="132" name="Rectangle 131">
              <a:extLst>
                <a:ext uri="{FF2B5EF4-FFF2-40B4-BE49-F238E27FC236}">
                  <a16:creationId xmlns:a16="http://schemas.microsoft.com/office/drawing/2014/main" id="{D944EBED-9368-2B03-C496-4C757F572447}"/>
                </a:ext>
              </a:extLst>
            </p:cNvPr>
            <p:cNvSpPr/>
            <p:nvPr/>
          </p:nvSpPr>
          <p:spPr>
            <a:xfrm>
              <a:off x="10480788" y="1039627"/>
              <a:ext cx="182880" cy="182880"/>
            </a:xfrm>
            <a:prstGeom prst="rect">
              <a:avLst/>
            </a:prstGeom>
            <a:solidFill>
              <a:schemeClr val="accent5">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a:solidFill>
                  <a:schemeClr val="bg1"/>
                </a:solidFill>
              </a:endParaRPr>
            </a:p>
          </p:txBody>
        </p:sp>
        <p:sp>
          <p:nvSpPr>
            <p:cNvPr id="133" name="TextBox 132">
              <a:extLst>
                <a:ext uri="{FF2B5EF4-FFF2-40B4-BE49-F238E27FC236}">
                  <a16:creationId xmlns:a16="http://schemas.microsoft.com/office/drawing/2014/main" id="{9ACED53E-F6EC-DB7F-0614-2CD97D1B62B8}"/>
                </a:ext>
              </a:extLst>
            </p:cNvPr>
            <p:cNvSpPr txBox="1"/>
            <p:nvPr>
              <p:custDataLst>
                <p:tags r:id="rId47"/>
              </p:custDataLst>
            </p:nvPr>
          </p:nvSpPr>
          <p:spPr>
            <a:xfrm>
              <a:off x="10773635" y="1050276"/>
              <a:ext cx="846865"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a:t>Detailed next</a:t>
              </a:r>
            </a:p>
          </p:txBody>
        </p:sp>
      </p:grpSp>
    </p:spTree>
    <p:extLst>
      <p:ext uri="{BB962C8B-B14F-4D97-AF65-F5344CB8AC3E}">
        <p14:creationId xmlns:p14="http://schemas.microsoft.com/office/powerpoint/2010/main" val="3717307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EBB01C8-61E2-F782-3F85-0D0569DD3B65}"/>
              </a:ext>
            </a:extLst>
          </p:cNvPr>
          <p:cNvGraphicFramePr>
            <a:graphicFrameLocks noChangeAspect="1"/>
          </p:cNvGraphicFramePr>
          <p:nvPr>
            <p:custDataLst>
              <p:tags r:id="rId1"/>
            </p:custDataLst>
            <p:extLst>
              <p:ext uri="{D42A27DB-BD31-4B8C-83A1-F6EECF244321}">
                <p14:modId xmlns:p14="http://schemas.microsoft.com/office/powerpoint/2010/main" val="629210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4" imgW="404" imgH="403" progId="TCLayout.ActiveDocument.1">
                  <p:embed/>
                </p:oleObj>
              </mc:Choice>
              <mc:Fallback>
                <p:oleObj name="think-cell Slide" r:id="rId44" imgW="404" imgH="403" progId="TCLayout.ActiveDocument.1">
                  <p:embed/>
                  <p:pic>
                    <p:nvPicPr>
                      <p:cNvPr id="5" name="think-cell data - do not delete" hidden="1">
                        <a:extLst>
                          <a:ext uri="{FF2B5EF4-FFF2-40B4-BE49-F238E27FC236}">
                            <a16:creationId xmlns:a16="http://schemas.microsoft.com/office/drawing/2014/main" id="{9EBB01C8-61E2-F782-3F85-0D0569DD3B65}"/>
                          </a:ext>
                        </a:extLst>
                      </p:cNvPr>
                      <p:cNvPicPr/>
                      <p:nvPr/>
                    </p:nvPicPr>
                    <p:blipFill>
                      <a:blip r:embed="rId4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4E7770A-FF41-90C2-64AE-200B09062128}"/>
              </a:ext>
            </a:extLst>
          </p:cNvPr>
          <p:cNvSpPr>
            <a:spLocks noGrp="1"/>
          </p:cNvSpPr>
          <p:nvPr>
            <p:ph type="title"/>
            <p:custDataLst>
              <p:tags r:id="rId2"/>
            </p:custDataLst>
          </p:nvPr>
        </p:nvSpPr>
        <p:spPr>
          <a:xfrm>
            <a:off x="1257300" y="419100"/>
            <a:ext cx="10401300" cy="738664"/>
          </a:xfrm>
        </p:spPr>
        <p:txBody>
          <a:bodyPr vert="horz">
            <a:spAutoFit/>
          </a:bodyPr>
          <a:lstStyle/>
          <a:p>
            <a:r>
              <a:rPr lang="en-US"/>
              <a:t>ERCOT is evaluating three BESS configurations to clarify </a:t>
            </a:r>
            <a:r>
              <a:rPr lang="en-US" err="1"/>
              <a:t>interconn</a:t>
            </a:r>
            <a:r>
              <a:rPr lang="en-US"/>
              <a:t>., modeling, and registration req's for Large Computational Loads </a:t>
            </a:r>
          </a:p>
        </p:txBody>
      </p:sp>
      <p:sp>
        <p:nvSpPr>
          <p:cNvPr id="17" name="TextBox 16">
            <a:extLst>
              <a:ext uri="{FF2B5EF4-FFF2-40B4-BE49-F238E27FC236}">
                <a16:creationId xmlns:a16="http://schemas.microsoft.com/office/drawing/2014/main" id="{8F7B722A-5D95-FB1C-71F1-E74A41F78489}"/>
              </a:ext>
            </a:extLst>
          </p:cNvPr>
          <p:cNvSpPr txBox="1">
            <a:spLocks/>
          </p:cNvSpPr>
          <p:nvPr>
            <p:custDataLst>
              <p:tags r:id="rId3"/>
            </p:custDataLst>
          </p:nvPr>
        </p:nvSpPr>
        <p:spPr>
          <a:xfrm>
            <a:off x="3589460" y="2931305"/>
            <a:ext cx="206870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UPS (Ride-Through Only)</a:t>
            </a:r>
          </a:p>
        </p:txBody>
      </p:sp>
      <p:cxnSp>
        <p:nvCxnSpPr>
          <p:cNvPr id="18" name="Straight Connector 17">
            <a:extLst>
              <a:ext uri="{FF2B5EF4-FFF2-40B4-BE49-F238E27FC236}">
                <a16:creationId xmlns:a16="http://schemas.microsoft.com/office/drawing/2014/main" id="{7574448F-55AF-42A7-7131-35A8B213BFEF}"/>
              </a:ext>
            </a:extLst>
          </p:cNvPr>
          <p:cNvCxnSpPr>
            <a:cxnSpLocks/>
          </p:cNvCxnSpPr>
          <p:nvPr>
            <p:custDataLst>
              <p:tags r:id="rId4"/>
            </p:custDataLst>
          </p:nvPr>
        </p:nvCxnSpPr>
        <p:spPr>
          <a:xfrm>
            <a:off x="3237317" y="3190420"/>
            <a:ext cx="84212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151033-7287-2A1A-D715-EDCCBFC1AC7B}"/>
              </a:ext>
            </a:extLst>
          </p:cNvPr>
          <p:cNvSpPr txBox="1">
            <a:spLocks/>
          </p:cNvSpPr>
          <p:nvPr>
            <p:custDataLst>
              <p:tags r:id="rId5"/>
            </p:custDataLst>
          </p:nvPr>
        </p:nvSpPr>
        <p:spPr>
          <a:xfrm>
            <a:off x="6542403" y="2931305"/>
            <a:ext cx="227557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Parallel BESS w/o grid exports</a:t>
            </a:r>
          </a:p>
        </p:txBody>
      </p:sp>
      <p:sp>
        <p:nvSpPr>
          <p:cNvPr id="21" name="TextBox 20">
            <a:extLst>
              <a:ext uri="{FF2B5EF4-FFF2-40B4-BE49-F238E27FC236}">
                <a16:creationId xmlns:a16="http://schemas.microsoft.com/office/drawing/2014/main" id="{DE772646-F42F-6BEC-50C2-87384CE6E7D6}"/>
              </a:ext>
            </a:extLst>
          </p:cNvPr>
          <p:cNvSpPr txBox="1">
            <a:spLocks/>
          </p:cNvSpPr>
          <p:nvPr>
            <p:custDataLst>
              <p:tags r:id="rId6"/>
            </p:custDataLst>
          </p:nvPr>
        </p:nvSpPr>
        <p:spPr>
          <a:xfrm>
            <a:off x="9486461" y="2931305"/>
            <a:ext cx="206870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Market-participating ESR</a:t>
            </a:r>
          </a:p>
        </p:txBody>
      </p:sp>
      <p:sp>
        <p:nvSpPr>
          <p:cNvPr id="22" name="TextBox 21">
            <a:extLst>
              <a:ext uri="{FF2B5EF4-FFF2-40B4-BE49-F238E27FC236}">
                <a16:creationId xmlns:a16="http://schemas.microsoft.com/office/drawing/2014/main" id="{6CEF1A22-4F5E-D0B2-D741-99D657D581BF}"/>
              </a:ext>
            </a:extLst>
          </p:cNvPr>
          <p:cNvSpPr txBox="1">
            <a:spLocks/>
          </p:cNvSpPr>
          <p:nvPr>
            <p:custDataLst>
              <p:tags r:id="rId7"/>
            </p:custDataLst>
          </p:nvPr>
        </p:nvSpPr>
        <p:spPr>
          <a:xfrm>
            <a:off x="1257300" y="3383959"/>
            <a:ext cx="15409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Configuration</a:t>
            </a:r>
          </a:p>
        </p:txBody>
      </p:sp>
      <p:sp>
        <p:nvSpPr>
          <p:cNvPr id="30" name="TextBox 29">
            <a:extLst>
              <a:ext uri="{FF2B5EF4-FFF2-40B4-BE49-F238E27FC236}">
                <a16:creationId xmlns:a16="http://schemas.microsoft.com/office/drawing/2014/main" id="{9A767048-EFD0-27FC-E2C9-C87361A18C8A}"/>
              </a:ext>
            </a:extLst>
          </p:cNvPr>
          <p:cNvSpPr txBox="1"/>
          <p:nvPr>
            <p:custDataLst>
              <p:tags r:id="rId8"/>
            </p:custDataLst>
          </p:nvPr>
        </p:nvSpPr>
        <p:spPr>
          <a:xfrm>
            <a:off x="3237317" y="3353181"/>
            <a:ext cx="260534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installed electrically between grid and Large Computational Load</a:t>
            </a:r>
            <a:endParaRPr lang="en-US" sz="1200" b="1">
              <a:cs typeface="Arial"/>
            </a:endParaRPr>
          </a:p>
        </p:txBody>
      </p:sp>
      <p:sp>
        <p:nvSpPr>
          <p:cNvPr id="31" name="TextBox 30">
            <a:extLst>
              <a:ext uri="{FF2B5EF4-FFF2-40B4-BE49-F238E27FC236}">
                <a16:creationId xmlns:a16="http://schemas.microsoft.com/office/drawing/2014/main" id="{390B820C-EF1F-8B67-1FAF-918963350C82}"/>
              </a:ext>
            </a:extLst>
          </p:cNvPr>
          <p:cNvSpPr txBox="1"/>
          <p:nvPr>
            <p:custDataLst>
              <p:tags r:id="rId9"/>
            </p:custDataLst>
          </p:nvPr>
        </p:nvSpPr>
        <p:spPr>
          <a:xfrm>
            <a:off x="6160133" y="3353181"/>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connected in parallel with the Large Computational Load</a:t>
            </a:r>
            <a:endParaRPr lang="en-US" sz="1200" b="1"/>
          </a:p>
        </p:txBody>
      </p:sp>
      <p:sp>
        <p:nvSpPr>
          <p:cNvPr id="32" name="TextBox 31">
            <a:extLst>
              <a:ext uri="{FF2B5EF4-FFF2-40B4-BE49-F238E27FC236}">
                <a16:creationId xmlns:a16="http://schemas.microsoft.com/office/drawing/2014/main" id="{C406EEEF-926A-D449-5077-9F332DC86140}"/>
              </a:ext>
            </a:extLst>
          </p:cNvPr>
          <p:cNvSpPr txBox="1"/>
          <p:nvPr>
            <p:custDataLst>
              <p:tags r:id="rId10"/>
            </p:custDataLst>
          </p:nvPr>
        </p:nvSpPr>
        <p:spPr>
          <a:xfrm>
            <a:off x="9082948" y="3353181"/>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connected in parallel with the Large Computational Load</a:t>
            </a:r>
            <a:endParaRPr lang="en-US" sz="1200" b="1"/>
          </a:p>
        </p:txBody>
      </p:sp>
      <p:grpSp>
        <p:nvGrpSpPr>
          <p:cNvPr id="65" name="Group 64">
            <a:extLst>
              <a:ext uri="{FF2B5EF4-FFF2-40B4-BE49-F238E27FC236}">
                <a16:creationId xmlns:a16="http://schemas.microsoft.com/office/drawing/2014/main" id="{EB50375E-A22D-6454-51DC-7E2DED5CEEAD}"/>
              </a:ext>
            </a:extLst>
          </p:cNvPr>
          <p:cNvGrpSpPr/>
          <p:nvPr/>
        </p:nvGrpSpPr>
        <p:grpSpPr>
          <a:xfrm>
            <a:off x="1257300" y="3966085"/>
            <a:ext cx="10401300" cy="369332"/>
            <a:chOff x="1257300" y="2726775"/>
            <a:chExt cx="10401300" cy="369332"/>
          </a:xfrm>
        </p:grpSpPr>
        <p:sp>
          <p:nvSpPr>
            <p:cNvPr id="24" name="TextBox 23">
              <a:extLst>
                <a:ext uri="{FF2B5EF4-FFF2-40B4-BE49-F238E27FC236}">
                  <a16:creationId xmlns:a16="http://schemas.microsoft.com/office/drawing/2014/main" id="{753DBD5A-40B1-ACE6-F248-96E8E3C57DF1}"/>
                </a:ext>
              </a:extLst>
            </p:cNvPr>
            <p:cNvSpPr txBox="1">
              <a:spLocks/>
            </p:cNvSpPr>
            <p:nvPr>
              <p:custDataLst>
                <p:tags r:id="rId39"/>
              </p:custDataLst>
            </p:nvPr>
          </p:nvSpPr>
          <p:spPr>
            <a:xfrm>
              <a:off x="1257300" y="2726775"/>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Primary purpose</a:t>
              </a:r>
            </a:p>
          </p:txBody>
        </p:sp>
        <p:sp>
          <p:nvSpPr>
            <p:cNvPr id="33" name="TextBox 32">
              <a:extLst>
                <a:ext uri="{FF2B5EF4-FFF2-40B4-BE49-F238E27FC236}">
                  <a16:creationId xmlns:a16="http://schemas.microsoft.com/office/drawing/2014/main" id="{D1D4759B-34DF-2765-9A8F-26055F06C776}"/>
                </a:ext>
              </a:extLst>
            </p:cNvPr>
            <p:cNvSpPr txBox="1"/>
            <p:nvPr>
              <p:custDataLst>
                <p:tags r:id="rId40"/>
              </p:custDataLst>
            </p:nvPr>
          </p:nvSpPr>
          <p:spPr>
            <a:xfrm>
              <a:off x="3237317"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during grid disturbances</a:t>
              </a:r>
              <a:endParaRPr lang="en-US" sz="1200" b="1"/>
            </a:p>
          </p:txBody>
        </p:sp>
        <p:sp>
          <p:nvSpPr>
            <p:cNvPr id="34" name="TextBox 33">
              <a:extLst>
                <a:ext uri="{FF2B5EF4-FFF2-40B4-BE49-F238E27FC236}">
                  <a16:creationId xmlns:a16="http://schemas.microsoft.com/office/drawing/2014/main" id="{21FEFBED-CB5D-015A-58D8-FF38C30125C4}"/>
                </a:ext>
              </a:extLst>
            </p:cNvPr>
            <p:cNvSpPr txBox="1"/>
            <p:nvPr>
              <p:custDataLst>
                <p:tags r:id="rId41"/>
              </p:custDataLst>
            </p:nvPr>
          </p:nvSpPr>
          <p:spPr>
            <a:xfrm>
              <a:off x="6160133"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demand response, or both</a:t>
              </a:r>
              <a:endParaRPr lang="en-US" sz="1200" b="1"/>
            </a:p>
          </p:txBody>
        </p:sp>
        <p:sp>
          <p:nvSpPr>
            <p:cNvPr id="35" name="TextBox 34">
              <a:extLst>
                <a:ext uri="{FF2B5EF4-FFF2-40B4-BE49-F238E27FC236}">
                  <a16:creationId xmlns:a16="http://schemas.microsoft.com/office/drawing/2014/main" id="{E3F8775F-53C3-653B-07A4-4C9979634DE9}"/>
                </a:ext>
              </a:extLst>
            </p:cNvPr>
            <p:cNvSpPr txBox="1"/>
            <p:nvPr>
              <p:custDataLst>
                <p:tags r:id="rId42"/>
              </p:custDataLst>
            </p:nvPr>
          </p:nvSpPr>
          <p:spPr>
            <a:xfrm>
              <a:off x="9082948"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while participating in ERCOT markets</a:t>
              </a:r>
              <a:endParaRPr lang="en-US" sz="1200" b="1"/>
            </a:p>
          </p:txBody>
        </p:sp>
      </p:grpSp>
      <p:sp>
        <p:nvSpPr>
          <p:cNvPr id="25" name="TextBox 24">
            <a:extLst>
              <a:ext uri="{FF2B5EF4-FFF2-40B4-BE49-F238E27FC236}">
                <a16:creationId xmlns:a16="http://schemas.microsoft.com/office/drawing/2014/main" id="{72A19BE0-D41C-01D4-C1A4-0B4C00FDC045}"/>
              </a:ext>
            </a:extLst>
          </p:cNvPr>
          <p:cNvSpPr txBox="1">
            <a:spLocks/>
          </p:cNvSpPr>
          <p:nvPr>
            <p:custDataLst>
              <p:tags r:id="rId11"/>
            </p:custDataLst>
          </p:nvPr>
        </p:nvSpPr>
        <p:spPr>
          <a:xfrm>
            <a:off x="1257300" y="4609669"/>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Grid exports</a:t>
            </a:r>
          </a:p>
        </p:txBody>
      </p:sp>
      <p:grpSp>
        <p:nvGrpSpPr>
          <p:cNvPr id="39" name="XWhite 39">
            <a:extLst>
              <a:ext uri="{FF2B5EF4-FFF2-40B4-BE49-F238E27FC236}">
                <a16:creationId xmlns:a16="http://schemas.microsoft.com/office/drawing/2014/main" id="{F20E830F-200E-C596-CA16-45AFE474ECAA}"/>
              </a:ext>
            </a:extLst>
          </p:cNvPr>
          <p:cNvGrpSpPr>
            <a:grpSpLocks/>
          </p:cNvGrpSpPr>
          <p:nvPr>
            <p:custDataLst>
              <p:tags r:id="rId12"/>
            </p:custDataLst>
          </p:nvPr>
        </p:nvGrpSpPr>
        <p:grpSpPr>
          <a:xfrm>
            <a:off x="3237317" y="4578989"/>
            <a:ext cx="246026" cy="246026"/>
            <a:chOff x="1016000" y="1016000"/>
            <a:chExt cx="396228" cy="396228"/>
          </a:xfrm>
          <a:solidFill>
            <a:srgbClr val="C00000"/>
          </a:solidFill>
        </p:grpSpPr>
        <p:sp>
          <p:nvSpPr>
            <p:cNvPr id="36" name="Oval 35">
              <a:extLst>
                <a:ext uri="{FF2B5EF4-FFF2-40B4-BE49-F238E27FC236}">
                  <a16:creationId xmlns:a16="http://schemas.microsoft.com/office/drawing/2014/main" id="{4DEF3F60-5874-CBAC-9C33-3BEE15E7E61F}"/>
                </a:ext>
              </a:extLst>
            </p:cNvPr>
            <p:cNvSpPr/>
            <p:nvPr/>
          </p:nvSpPr>
          <p:spPr>
            <a:xfrm>
              <a:off x="1016000" y="1016000"/>
              <a:ext cx="396228" cy="396228"/>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8" name="Graphic 37">
              <a:extLst>
                <a:ext uri="{FF2B5EF4-FFF2-40B4-BE49-F238E27FC236}">
                  <a16:creationId xmlns:a16="http://schemas.microsoft.com/office/drawing/2014/main" id="{B3503CC6-C679-9B66-238D-FD37ABEA0200}"/>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1023614" y="1023614"/>
              <a:ext cx="381000" cy="381000"/>
            </a:xfrm>
            <a:prstGeom prst="rect">
              <a:avLst/>
            </a:prstGeom>
          </p:spPr>
        </p:pic>
      </p:grpSp>
      <p:grpSp>
        <p:nvGrpSpPr>
          <p:cNvPr id="41" name="XWhite 39">
            <a:extLst>
              <a:ext uri="{FF2B5EF4-FFF2-40B4-BE49-F238E27FC236}">
                <a16:creationId xmlns:a16="http://schemas.microsoft.com/office/drawing/2014/main" id="{608D6048-47B8-9BD5-CBA0-D118124437D6}"/>
              </a:ext>
            </a:extLst>
          </p:cNvPr>
          <p:cNvGrpSpPr>
            <a:grpSpLocks noChangeAspect="1"/>
          </p:cNvGrpSpPr>
          <p:nvPr>
            <p:custDataLst>
              <p:tags r:id="rId13"/>
            </p:custDataLst>
          </p:nvPr>
        </p:nvGrpSpPr>
        <p:grpSpPr>
          <a:xfrm>
            <a:off x="6160133" y="4578989"/>
            <a:ext cx="246026" cy="246026"/>
            <a:chOff x="1016000" y="1016000"/>
            <a:chExt cx="396228" cy="396228"/>
          </a:xfrm>
          <a:solidFill>
            <a:srgbClr val="C00000"/>
          </a:solidFill>
        </p:grpSpPr>
        <p:sp>
          <p:nvSpPr>
            <p:cNvPr id="42" name="Oval 41">
              <a:extLst>
                <a:ext uri="{FF2B5EF4-FFF2-40B4-BE49-F238E27FC236}">
                  <a16:creationId xmlns:a16="http://schemas.microsoft.com/office/drawing/2014/main" id="{EB867EEC-9E43-C190-7C0F-A75F22DB8ED0}"/>
                </a:ext>
              </a:extLst>
            </p:cNvPr>
            <p:cNvSpPr/>
            <p:nvPr/>
          </p:nvSpPr>
          <p:spPr>
            <a:xfrm>
              <a:off x="1016000" y="1016000"/>
              <a:ext cx="396228" cy="396228"/>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3" name="Graphic 42">
              <a:extLst>
                <a:ext uri="{FF2B5EF4-FFF2-40B4-BE49-F238E27FC236}">
                  <a16:creationId xmlns:a16="http://schemas.microsoft.com/office/drawing/2014/main" id="{1B0839BC-2AFD-BC9A-75B4-802198356038}"/>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1023614" y="1023614"/>
              <a:ext cx="381000" cy="381000"/>
            </a:xfrm>
            <a:prstGeom prst="rect">
              <a:avLst/>
            </a:prstGeom>
          </p:spPr>
        </p:pic>
      </p:grpSp>
      <p:sp>
        <p:nvSpPr>
          <p:cNvPr id="49" name="TextBox 48">
            <a:extLst>
              <a:ext uri="{FF2B5EF4-FFF2-40B4-BE49-F238E27FC236}">
                <a16:creationId xmlns:a16="http://schemas.microsoft.com/office/drawing/2014/main" id="{CE3B5A61-2AB9-8CA0-43AE-EF2099739288}"/>
              </a:ext>
            </a:extLst>
          </p:cNvPr>
          <p:cNvSpPr txBox="1"/>
          <p:nvPr>
            <p:custDataLst>
              <p:tags r:id="rId14"/>
            </p:custDataLst>
          </p:nvPr>
        </p:nvSpPr>
        <p:spPr>
          <a:xfrm>
            <a:off x="3591943" y="4609669"/>
            <a:ext cx="15992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Not permitted</a:t>
            </a:r>
            <a:endParaRPr lang="en-US" sz="1200" b="1" i="1"/>
          </a:p>
        </p:txBody>
      </p:sp>
      <p:sp>
        <p:nvSpPr>
          <p:cNvPr id="50" name="TextBox 49">
            <a:extLst>
              <a:ext uri="{FF2B5EF4-FFF2-40B4-BE49-F238E27FC236}">
                <a16:creationId xmlns:a16="http://schemas.microsoft.com/office/drawing/2014/main" id="{AB87E2BF-DBC2-8229-4092-08786C94897D}"/>
              </a:ext>
            </a:extLst>
          </p:cNvPr>
          <p:cNvSpPr txBox="1"/>
          <p:nvPr>
            <p:custDataLst>
              <p:tags r:id="rId15"/>
            </p:custDataLst>
          </p:nvPr>
        </p:nvSpPr>
        <p:spPr>
          <a:xfrm>
            <a:off x="6503515" y="4609669"/>
            <a:ext cx="15992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Not permitted</a:t>
            </a:r>
            <a:endParaRPr lang="en-US" sz="1200" b="1" i="1"/>
          </a:p>
        </p:txBody>
      </p:sp>
      <p:sp>
        <p:nvSpPr>
          <p:cNvPr id="51" name="TextBox 50">
            <a:extLst>
              <a:ext uri="{FF2B5EF4-FFF2-40B4-BE49-F238E27FC236}">
                <a16:creationId xmlns:a16="http://schemas.microsoft.com/office/drawing/2014/main" id="{44BEAD76-0280-BF3F-5AB3-4BF9DD5B9EEE}"/>
              </a:ext>
            </a:extLst>
          </p:cNvPr>
          <p:cNvSpPr txBox="1"/>
          <p:nvPr>
            <p:custDataLst>
              <p:tags r:id="rId16"/>
            </p:custDataLst>
          </p:nvPr>
        </p:nvSpPr>
        <p:spPr>
          <a:xfrm>
            <a:off x="9444307" y="4527477"/>
            <a:ext cx="1935126"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Subject to ESR operating requirements</a:t>
            </a:r>
            <a:endParaRPr lang="en-US" sz="1200" b="1" i="1"/>
          </a:p>
        </p:txBody>
      </p:sp>
      <p:grpSp>
        <p:nvGrpSpPr>
          <p:cNvPr id="63" name="Group 62">
            <a:extLst>
              <a:ext uri="{FF2B5EF4-FFF2-40B4-BE49-F238E27FC236}">
                <a16:creationId xmlns:a16="http://schemas.microsoft.com/office/drawing/2014/main" id="{AAA871F0-1DC1-28E4-9AA4-B903EC9BC4F1}"/>
              </a:ext>
            </a:extLst>
          </p:cNvPr>
          <p:cNvGrpSpPr/>
          <p:nvPr/>
        </p:nvGrpSpPr>
        <p:grpSpPr>
          <a:xfrm>
            <a:off x="1257300" y="5068587"/>
            <a:ext cx="10401300" cy="369332"/>
            <a:chOff x="1257300" y="4047340"/>
            <a:chExt cx="10401300" cy="369332"/>
          </a:xfrm>
        </p:grpSpPr>
        <p:sp>
          <p:nvSpPr>
            <p:cNvPr id="26" name="TextBox 25">
              <a:extLst>
                <a:ext uri="{FF2B5EF4-FFF2-40B4-BE49-F238E27FC236}">
                  <a16:creationId xmlns:a16="http://schemas.microsoft.com/office/drawing/2014/main" id="{28D273D8-18AA-86D1-A9C7-FADE5B401099}"/>
                </a:ext>
              </a:extLst>
            </p:cNvPr>
            <p:cNvSpPr txBox="1">
              <a:spLocks/>
            </p:cNvSpPr>
            <p:nvPr>
              <p:custDataLst>
                <p:tags r:id="rId35"/>
              </p:custDataLst>
            </p:nvPr>
          </p:nvSpPr>
          <p:spPr>
            <a:xfrm>
              <a:off x="1257300" y="4047340"/>
              <a:ext cx="1540968"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Interconnection study process</a:t>
              </a:r>
            </a:p>
          </p:txBody>
        </p:sp>
        <p:sp>
          <p:nvSpPr>
            <p:cNvPr id="52" name="TextBox 51">
              <a:extLst>
                <a:ext uri="{FF2B5EF4-FFF2-40B4-BE49-F238E27FC236}">
                  <a16:creationId xmlns:a16="http://schemas.microsoft.com/office/drawing/2014/main" id="{4B3BE803-A9AB-0F78-BAA9-3F4DA50017CD}"/>
                </a:ext>
              </a:extLst>
            </p:cNvPr>
            <p:cNvSpPr txBox="1"/>
            <p:nvPr>
              <p:custDataLst>
                <p:tags r:id="rId36"/>
              </p:custDataLst>
            </p:nvPr>
          </p:nvSpPr>
          <p:spPr>
            <a:xfrm>
              <a:off x="3237317" y="4047340"/>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a:t>
              </a:r>
              <a:endParaRPr lang="en-US" sz="1200" b="1"/>
            </a:p>
          </p:txBody>
        </p:sp>
        <p:sp>
          <p:nvSpPr>
            <p:cNvPr id="53" name="TextBox 52">
              <a:extLst>
                <a:ext uri="{FF2B5EF4-FFF2-40B4-BE49-F238E27FC236}">
                  <a16:creationId xmlns:a16="http://schemas.microsoft.com/office/drawing/2014/main" id="{A617D06C-4B3F-3110-FB4E-BFACB0C683C5}"/>
                </a:ext>
              </a:extLst>
            </p:cNvPr>
            <p:cNvSpPr txBox="1"/>
            <p:nvPr>
              <p:custDataLst>
                <p:tags r:id="rId37"/>
              </p:custDataLst>
            </p:nvPr>
          </p:nvSpPr>
          <p:spPr>
            <a:xfrm>
              <a:off x="6160133" y="4047340"/>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 and Generation Interconnection or Modification (GIM)</a:t>
              </a:r>
              <a:endParaRPr lang="en-US" sz="1200" b="1"/>
            </a:p>
          </p:txBody>
        </p:sp>
        <p:sp>
          <p:nvSpPr>
            <p:cNvPr id="54" name="TextBox 53">
              <a:extLst>
                <a:ext uri="{FF2B5EF4-FFF2-40B4-BE49-F238E27FC236}">
                  <a16:creationId xmlns:a16="http://schemas.microsoft.com/office/drawing/2014/main" id="{EC493611-8CFD-9A58-56A1-201515A98E6F}"/>
                </a:ext>
              </a:extLst>
            </p:cNvPr>
            <p:cNvSpPr txBox="1"/>
            <p:nvPr>
              <p:custDataLst>
                <p:tags r:id="rId38"/>
              </p:custDataLst>
            </p:nvPr>
          </p:nvSpPr>
          <p:spPr>
            <a:xfrm>
              <a:off x="9082948" y="4047340"/>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 and GIM as an ESR</a:t>
              </a:r>
              <a:r>
                <a:rPr lang="en-US" sz="1200" baseline="30000"/>
                <a:t>3</a:t>
              </a:r>
              <a:endParaRPr lang="en-US" sz="1200" b="1"/>
            </a:p>
          </p:txBody>
        </p:sp>
      </p:grpSp>
      <p:grpSp>
        <p:nvGrpSpPr>
          <p:cNvPr id="62" name="Group 61">
            <a:extLst>
              <a:ext uri="{FF2B5EF4-FFF2-40B4-BE49-F238E27FC236}">
                <a16:creationId xmlns:a16="http://schemas.microsoft.com/office/drawing/2014/main" id="{54B4AF60-9034-E43F-A940-E08CCA5DBC7F}"/>
              </a:ext>
            </a:extLst>
          </p:cNvPr>
          <p:cNvGrpSpPr/>
          <p:nvPr/>
        </p:nvGrpSpPr>
        <p:grpSpPr>
          <a:xfrm>
            <a:off x="1257300" y="5681491"/>
            <a:ext cx="10401300" cy="184666"/>
            <a:chOff x="1257300" y="4570891"/>
            <a:chExt cx="10401300" cy="184666"/>
          </a:xfrm>
        </p:grpSpPr>
        <p:sp>
          <p:nvSpPr>
            <p:cNvPr id="27" name="TextBox 26">
              <a:extLst>
                <a:ext uri="{FF2B5EF4-FFF2-40B4-BE49-F238E27FC236}">
                  <a16:creationId xmlns:a16="http://schemas.microsoft.com/office/drawing/2014/main" id="{985C8378-A183-A345-EB6D-0F4ABF59EC6A}"/>
                </a:ext>
              </a:extLst>
            </p:cNvPr>
            <p:cNvSpPr txBox="1">
              <a:spLocks/>
            </p:cNvSpPr>
            <p:nvPr>
              <p:custDataLst>
                <p:tags r:id="rId31"/>
              </p:custDataLst>
            </p:nvPr>
          </p:nvSpPr>
          <p:spPr>
            <a:xfrm>
              <a:off x="1257300" y="4570891"/>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ERCOT modeling</a:t>
              </a:r>
            </a:p>
          </p:txBody>
        </p:sp>
        <p:sp>
          <p:nvSpPr>
            <p:cNvPr id="55" name="TextBox 54">
              <a:extLst>
                <a:ext uri="{FF2B5EF4-FFF2-40B4-BE49-F238E27FC236}">
                  <a16:creationId xmlns:a16="http://schemas.microsoft.com/office/drawing/2014/main" id="{8774785E-6597-EDC5-1EEC-F2C192A581E1}"/>
                </a:ext>
              </a:extLst>
            </p:cNvPr>
            <p:cNvSpPr txBox="1"/>
            <p:nvPr>
              <p:custDataLst>
                <p:tags r:id="rId32"/>
              </p:custDataLst>
            </p:nvPr>
          </p:nvSpPr>
          <p:spPr>
            <a:xfrm>
              <a:off x="3237317"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Part of the Load</a:t>
              </a:r>
              <a:endParaRPr lang="en-US" sz="1200" b="1"/>
            </a:p>
          </p:txBody>
        </p:sp>
        <p:sp>
          <p:nvSpPr>
            <p:cNvPr id="56" name="TextBox 55">
              <a:extLst>
                <a:ext uri="{FF2B5EF4-FFF2-40B4-BE49-F238E27FC236}">
                  <a16:creationId xmlns:a16="http://schemas.microsoft.com/office/drawing/2014/main" id="{44CBADE9-779E-DD93-6FEE-13135A9B0110}"/>
                </a:ext>
              </a:extLst>
            </p:cNvPr>
            <p:cNvSpPr txBox="1"/>
            <p:nvPr>
              <p:custDataLst>
                <p:tags r:id="rId33"/>
              </p:custDataLst>
            </p:nvPr>
          </p:nvSpPr>
          <p:spPr>
            <a:xfrm>
              <a:off x="6160133"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generator</a:t>
              </a:r>
              <a:endParaRPr lang="en-US" sz="1200" b="1"/>
            </a:p>
          </p:txBody>
        </p:sp>
        <p:sp>
          <p:nvSpPr>
            <p:cNvPr id="57" name="TextBox 56">
              <a:extLst>
                <a:ext uri="{FF2B5EF4-FFF2-40B4-BE49-F238E27FC236}">
                  <a16:creationId xmlns:a16="http://schemas.microsoft.com/office/drawing/2014/main" id="{27F95946-F2DC-78CA-B5A3-DE3DDA48767C}"/>
                </a:ext>
              </a:extLst>
            </p:cNvPr>
            <p:cNvSpPr txBox="1"/>
            <p:nvPr>
              <p:custDataLst>
                <p:tags r:id="rId34"/>
              </p:custDataLst>
            </p:nvPr>
          </p:nvSpPr>
          <p:spPr>
            <a:xfrm>
              <a:off x="9082948"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ESR</a:t>
              </a:r>
              <a:r>
                <a:rPr lang="en-US" sz="1200" baseline="30000"/>
                <a:t>3</a:t>
              </a:r>
              <a:endParaRPr lang="en-US" sz="1200" b="1"/>
            </a:p>
          </p:txBody>
        </p:sp>
      </p:grpSp>
      <p:grpSp>
        <p:nvGrpSpPr>
          <p:cNvPr id="61" name="Group 60">
            <a:extLst>
              <a:ext uri="{FF2B5EF4-FFF2-40B4-BE49-F238E27FC236}">
                <a16:creationId xmlns:a16="http://schemas.microsoft.com/office/drawing/2014/main" id="{18A19898-994D-6FB7-2C3B-6A533179570F}"/>
              </a:ext>
            </a:extLst>
          </p:cNvPr>
          <p:cNvGrpSpPr/>
          <p:nvPr/>
        </p:nvGrpSpPr>
        <p:grpSpPr>
          <a:xfrm>
            <a:off x="1257300" y="6109726"/>
            <a:ext cx="10401300" cy="369332"/>
            <a:chOff x="1257300" y="5309885"/>
            <a:chExt cx="10401300" cy="369332"/>
          </a:xfrm>
        </p:grpSpPr>
        <p:sp>
          <p:nvSpPr>
            <p:cNvPr id="28" name="TextBox 27">
              <a:extLst>
                <a:ext uri="{FF2B5EF4-FFF2-40B4-BE49-F238E27FC236}">
                  <a16:creationId xmlns:a16="http://schemas.microsoft.com/office/drawing/2014/main" id="{BC765D46-33C2-010D-263E-E055FC8349B4}"/>
                </a:ext>
              </a:extLst>
            </p:cNvPr>
            <p:cNvSpPr txBox="1">
              <a:spLocks/>
            </p:cNvSpPr>
            <p:nvPr>
              <p:custDataLst>
                <p:tags r:id="rId27"/>
              </p:custDataLst>
            </p:nvPr>
          </p:nvSpPr>
          <p:spPr>
            <a:xfrm>
              <a:off x="1257300" y="5309885"/>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Registration</a:t>
              </a:r>
            </a:p>
          </p:txBody>
        </p:sp>
        <p:sp>
          <p:nvSpPr>
            <p:cNvPr id="58" name="TextBox 57">
              <a:extLst>
                <a:ext uri="{FF2B5EF4-FFF2-40B4-BE49-F238E27FC236}">
                  <a16:creationId xmlns:a16="http://schemas.microsoft.com/office/drawing/2014/main" id="{672C6863-4A91-3E72-2817-5A098DDD2282}"/>
                </a:ext>
              </a:extLst>
            </p:cNvPr>
            <p:cNvSpPr txBox="1"/>
            <p:nvPr>
              <p:custDataLst>
                <p:tags r:id="rId28"/>
              </p:custDataLst>
            </p:nvPr>
          </p:nvSpPr>
          <p:spPr>
            <a:xfrm>
              <a:off x="3237317" y="5309885"/>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No additional registration</a:t>
              </a:r>
              <a:endParaRPr lang="en-US" sz="1200" b="1"/>
            </a:p>
          </p:txBody>
        </p:sp>
        <p:sp>
          <p:nvSpPr>
            <p:cNvPr id="59" name="TextBox 58">
              <a:extLst>
                <a:ext uri="{FF2B5EF4-FFF2-40B4-BE49-F238E27FC236}">
                  <a16:creationId xmlns:a16="http://schemas.microsoft.com/office/drawing/2014/main" id="{2DEB12FF-3954-AA18-1F6A-483CFDECE625}"/>
                </a:ext>
              </a:extLst>
            </p:cNvPr>
            <p:cNvSpPr txBox="1"/>
            <p:nvPr>
              <p:custDataLst>
                <p:tags r:id="rId29"/>
              </p:custDataLst>
            </p:nvPr>
          </p:nvSpPr>
          <p:spPr>
            <a:xfrm>
              <a:off x="6160133" y="530988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NSG</a:t>
              </a:r>
              <a:r>
                <a:rPr lang="en-US" sz="1200" baseline="30000"/>
                <a:t>1</a:t>
              </a:r>
              <a:r>
                <a:rPr lang="en-US" sz="1200"/>
                <a:t> (when implemented</a:t>
              </a:r>
              <a:r>
                <a:rPr lang="en-US" sz="1200" baseline="30000"/>
                <a:t>4</a:t>
              </a:r>
              <a:r>
                <a:rPr lang="en-US" sz="1200"/>
                <a:t>) or SOTSG</a:t>
              </a:r>
              <a:r>
                <a:rPr lang="en-US" sz="1200" baseline="30000"/>
                <a:t>2</a:t>
              </a:r>
              <a:endParaRPr lang="en-US" sz="1200" b="1"/>
            </a:p>
          </p:txBody>
        </p:sp>
        <p:sp>
          <p:nvSpPr>
            <p:cNvPr id="60" name="TextBox 59">
              <a:extLst>
                <a:ext uri="{FF2B5EF4-FFF2-40B4-BE49-F238E27FC236}">
                  <a16:creationId xmlns:a16="http://schemas.microsoft.com/office/drawing/2014/main" id="{E5CAA4E3-0DB8-CCA3-1957-CE13A9E63129}"/>
                </a:ext>
              </a:extLst>
            </p:cNvPr>
            <p:cNvSpPr txBox="1"/>
            <p:nvPr>
              <p:custDataLst>
                <p:tags r:id="rId30"/>
              </p:custDataLst>
            </p:nvPr>
          </p:nvSpPr>
          <p:spPr>
            <a:xfrm>
              <a:off x="9082948" y="5309885"/>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ESR</a:t>
              </a:r>
              <a:r>
                <a:rPr lang="en-US" sz="1200" baseline="30000"/>
                <a:t>3</a:t>
              </a:r>
              <a:endParaRPr lang="en-US" sz="1200" b="1"/>
            </a:p>
          </p:txBody>
        </p:sp>
      </p:grpSp>
      <p:cxnSp>
        <p:nvCxnSpPr>
          <p:cNvPr id="67" name="Straight Connector 66">
            <a:extLst>
              <a:ext uri="{FF2B5EF4-FFF2-40B4-BE49-F238E27FC236}">
                <a16:creationId xmlns:a16="http://schemas.microsoft.com/office/drawing/2014/main" id="{E5AAA055-5BF4-86F8-B211-909FB59439EF}"/>
              </a:ext>
            </a:extLst>
          </p:cNvPr>
          <p:cNvCxnSpPr>
            <a:cxnSpLocks/>
          </p:cNvCxnSpPr>
          <p:nvPr>
            <p:custDataLst>
              <p:tags r:id="rId17"/>
            </p:custDataLst>
          </p:nvPr>
        </p:nvCxnSpPr>
        <p:spPr>
          <a:xfrm>
            <a:off x="1257300" y="3844299"/>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E229ED4-2534-7058-7328-36156026FEDB}"/>
              </a:ext>
            </a:extLst>
          </p:cNvPr>
          <p:cNvCxnSpPr>
            <a:cxnSpLocks/>
          </p:cNvCxnSpPr>
          <p:nvPr>
            <p:custDataLst>
              <p:tags r:id="rId18"/>
            </p:custDataLst>
          </p:nvPr>
        </p:nvCxnSpPr>
        <p:spPr>
          <a:xfrm>
            <a:off x="1257300" y="4457203"/>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295542B-46EF-21FA-F342-B8BC358A858D}"/>
              </a:ext>
            </a:extLst>
          </p:cNvPr>
          <p:cNvCxnSpPr>
            <a:cxnSpLocks/>
          </p:cNvCxnSpPr>
          <p:nvPr>
            <p:custDataLst>
              <p:tags r:id="rId19"/>
            </p:custDataLst>
          </p:nvPr>
        </p:nvCxnSpPr>
        <p:spPr>
          <a:xfrm>
            <a:off x="1257300" y="4946801"/>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016C6E6-9924-4F5B-5A39-AF2025F104DC}"/>
              </a:ext>
            </a:extLst>
          </p:cNvPr>
          <p:cNvCxnSpPr>
            <a:cxnSpLocks/>
          </p:cNvCxnSpPr>
          <p:nvPr>
            <p:custDataLst>
              <p:tags r:id="rId20"/>
            </p:custDataLst>
          </p:nvPr>
        </p:nvCxnSpPr>
        <p:spPr>
          <a:xfrm>
            <a:off x="1257300" y="5559705"/>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A3264AA-081A-E967-7C73-0A4DA37EA0E9}"/>
              </a:ext>
            </a:extLst>
          </p:cNvPr>
          <p:cNvCxnSpPr>
            <a:cxnSpLocks/>
          </p:cNvCxnSpPr>
          <p:nvPr>
            <p:custDataLst>
              <p:tags r:id="rId21"/>
            </p:custDataLst>
          </p:nvPr>
        </p:nvCxnSpPr>
        <p:spPr>
          <a:xfrm>
            <a:off x="1257300" y="5987943"/>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5" name="TrackerNumBlue 75">
            <a:extLst>
              <a:ext uri="{FF2B5EF4-FFF2-40B4-BE49-F238E27FC236}">
                <a16:creationId xmlns:a16="http://schemas.microsoft.com/office/drawing/2014/main" id="{F2F8124B-1B22-705E-2F17-C2F0E078943A}"/>
              </a:ext>
            </a:extLst>
          </p:cNvPr>
          <p:cNvSpPr/>
          <p:nvPr>
            <p:custDataLst>
              <p:tags r:id="rId22"/>
            </p:custDataLst>
          </p:nvPr>
        </p:nvSpPr>
        <p:spPr>
          <a:xfrm>
            <a:off x="3237317"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1</a:t>
            </a:r>
            <a:endParaRPr lang="en-US" sz="1400" b="1" err="1">
              <a:solidFill>
                <a:schemeClr val="bg1"/>
              </a:solidFill>
            </a:endParaRPr>
          </a:p>
        </p:txBody>
      </p:sp>
      <p:sp>
        <p:nvSpPr>
          <p:cNvPr id="77" name="TrackerNumBlue 75">
            <a:extLst>
              <a:ext uri="{FF2B5EF4-FFF2-40B4-BE49-F238E27FC236}">
                <a16:creationId xmlns:a16="http://schemas.microsoft.com/office/drawing/2014/main" id="{73D1B9EA-A71D-D0FF-DC10-F6AC44C7D5C3}"/>
              </a:ext>
            </a:extLst>
          </p:cNvPr>
          <p:cNvSpPr/>
          <p:nvPr>
            <p:custDataLst>
              <p:tags r:id="rId23"/>
            </p:custDataLst>
          </p:nvPr>
        </p:nvSpPr>
        <p:spPr>
          <a:xfrm>
            <a:off x="6160133"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2</a:t>
            </a:r>
          </a:p>
        </p:txBody>
      </p:sp>
      <p:sp>
        <p:nvSpPr>
          <p:cNvPr id="78" name="TrackerNumBlue 75">
            <a:extLst>
              <a:ext uri="{FF2B5EF4-FFF2-40B4-BE49-F238E27FC236}">
                <a16:creationId xmlns:a16="http://schemas.microsoft.com/office/drawing/2014/main" id="{3DD757D3-DF33-FCFF-0851-2150AD0157A8}"/>
              </a:ext>
            </a:extLst>
          </p:cNvPr>
          <p:cNvSpPr/>
          <p:nvPr>
            <p:custDataLst>
              <p:tags r:id="rId24"/>
            </p:custDataLst>
          </p:nvPr>
        </p:nvSpPr>
        <p:spPr>
          <a:xfrm>
            <a:off x="9082948"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3</a:t>
            </a:r>
          </a:p>
        </p:txBody>
      </p:sp>
      <p:sp>
        <p:nvSpPr>
          <p:cNvPr id="88" name="5. Source">
            <a:extLst>
              <a:ext uri="{FF2B5EF4-FFF2-40B4-BE49-F238E27FC236}">
                <a16:creationId xmlns:a16="http://schemas.microsoft.com/office/drawing/2014/main" id="{7C55E64F-CEE8-A495-E33A-62F46DD3B2E3}"/>
              </a:ext>
            </a:extLst>
          </p:cNvPr>
          <p:cNvSpPr txBox="1"/>
          <p:nvPr>
            <p:custDataLst>
              <p:tags r:id="rId25"/>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Non-Settled Generation  |  2. </a:t>
            </a:r>
            <a:r>
              <a:rPr lang="en-US"/>
              <a:t>Settlement Only Transmission Self-Generator  |  3. Energy Storage Resource |  4. NPRR1317 and PGRR140</a:t>
            </a:r>
            <a:endParaRPr lang="en-US" noProof="0"/>
          </a:p>
        </p:txBody>
      </p:sp>
      <p:grpSp>
        <p:nvGrpSpPr>
          <p:cNvPr id="92" name="CheckmarkDashWhite 92">
            <a:extLst>
              <a:ext uri="{FF2B5EF4-FFF2-40B4-BE49-F238E27FC236}">
                <a16:creationId xmlns:a16="http://schemas.microsoft.com/office/drawing/2014/main" id="{9EEF0F1F-1D4B-6BD8-9A1F-7A7596514F0E}"/>
              </a:ext>
            </a:extLst>
          </p:cNvPr>
          <p:cNvGrpSpPr>
            <a:grpSpLocks/>
          </p:cNvGrpSpPr>
          <p:nvPr>
            <p:custDataLst>
              <p:tags r:id="rId26"/>
            </p:custDataLst>
          </p:nvPr>
        </p:nvGrpSpPr>
        <p:grpSpPr>
          <a:xfrm>
            <a:off x="9082948" y="4578989"/>
            <a:ext cx="246026" cy="246026"/>
            <a:chOff x="1016000" y="1016000"/>
            <a:chExt cx="396228" cy="396228"/>
          </a:xfrm>
        </p:grpSpPr>
        <p:sp>
          <p:nvSpPr>
            <p:cNvPr id="89" name="Oval 88">
              <a:extLst>
                <a:ext uri="{FF2B5EF4-FFF2-40B4-BE49-F238E27FC236}">
                  <a16:creationId xmlns:a16="http://schemas.microsoft.com/office/drawing/2014/main" id="{4E57AFC8-3223-CCEC-1335-E80035CC21C9}"/>
                </a:ext>
              </a:extLst>
            </p:cNvPr>
            <p:cNvSpPr/>
            <p:nvPr/>
          </p:nvSpPr>
          <p:spPr>
            <a:xfrm>
              <a:off x="1016000" y="1016000"/>
              <a:ext cx="396228" cy="396228"/>
            </a:xfrm>
            <a:prstGeom prst="ellipse">
              <a:avLst/>
            </a:prstGeom>
            <a:solidFill>
              <a:schemeClr val="bg1"/>
            </a:solidFill>
            <a:ln w="6350" cap="sq">
              <a:solidFill>
                <a:schemeClr val="accent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91" name="Graphic 90">
              <a:extLst>
                <a:ext uri="{FF2B5EF4-FFF2-40B4-BE49-F238E27FC236}">
                  <a16:creationId xmlns:a16="http://schemas.microsoft.com/office/drawing/2014/main" id="{45A8A5F7-52E9-E257-606C-AFB2FD8A668D}"/>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1023614" y="1023614"/>
              <a:ext cx="381000" cy="381000"/>
            </a:xfrm>
            <a:prstGeom prst="rect">
              <a:avLst/>
            </a:prstGeom>
          </p:spPr>
        </p:pic>
      </p:grpSp>
      <p:pic>
        <p:nvPicPr>
          <p:cNvPr id="3" name="Picture 2">
            <a:extLst>
              <a:ext uri="{FF2B5EF4-FFF2-40B4-BE49-F238E27FC236}">
                <a16:creationId xmlns:a16="http://schemas.microsoft.com/office/drawing/2014/main" id="{DCC20F3C-E746-DDF3-6F54-17B194EFAAD2}"/>
              </a:ext>
            </a:extLst>
          </p:cNvPr>
          <p:cNvPicPr>
            <a:picLocks/>
          </p:cNvPicPr>
          <p:nvPr/>
        </p:nvPicPr>
        <p:blipFill>
          <a:blip r:embed="rId48"/>
          <a:stretch>
            <a:fillRect/>
          </a:stretch>
        </p:blipFill>
        <p:spPr>
          <a:xfrm>
            <a:off x="3695088" y="1394039"/>
            <a:ext cx="1660111" cy="1477106"/>
          </a:xfrm>
          <a:prstGeom prst="rect">
            <a:avLst/>
          </a:prstGeom>
        </p:spPr>
      </p:pic>
      <p:pic>
        <p:nvPicPr>
          <p:cNvPr id="7" name="Picture 6">
            <a:extLst>
              <a:ext uri="{FF2B5EF4-FFF2-40B4-BE49-F238E27FC236}">
                <a16:creationId xmlns:a16="http://schemas.microsoft.com/office/drawing/2014/main" id="{66421800-D18F-6AE5-466D-F8C61931B43C}"/>
              </a:ext>
            </a:extLst>
          </p:cNvPr>
          <p:cNvPicPr>
            <a:picLocks/>
          </p:cNvPicPr>
          <p:nvPr/>
        </p:nvPicPr>
        <p:blipFill>
          <a:blip r:embed="rId49"/>
          <a:stretch>
            <a:fillRect/>
          </a:stretch>
        </p:blipFill>
        <p:spPr>
          <a:xfrm>
            <a:off x="6617904" y="1394039"/>
            <a:ext cx="1660111" cy="1477106"/>
          </a:xfrm>
          <a:prstGeom prst="rect">
            <a:avLst/>
          </a:prstGeom>
        </p:spPr>
      </p:pic>
      <p:grpSp>
        <p:nvGrpSpPr>
          <p:cNvPr id="12" name="Group 11">
            <a:extLst>
              <a:ext uri="{FF2B5EF4-FFF2-40B4-BE49-F238E27FC236}">
                <a16:creationId xmlns:a16="http://schemas.microsoft.com/office/drawing/2014/main" id="{D8A5513F-E87B-8B97-A634-30CB1F0AC550}"/>
              </a:ext>
            </a:extLst>
          </p:cNvPr>
          <p:cNvGrpSpPr>
            <a:grpSpLocks/>
          </p:cNvGrpSpPr>
          <p:nvPr/>
        </p:nvGrpSpPr>
        <p:grpSpPr>
          <a:xfrm>
            <a:off x="9540719" y="1394039"/>
            <a:ext cx="1660111" cy="1477106"/>
            <a:chOff x="-456714" y="4276268"/>
            <a:chExt cx="2572621" cy="2162632"/>
          </a:xfrm>
        </p:grpSpPr>
        <p:pic>
          <p:nvPicPr>
            <p:cNvPr id="6" name="Picture 5">
              <a:extLst>
                <a:ext uri="{FF2B5EF4-FFF2-40B4-BE49-F238E27FC236}">
                  <a16:creationId xmlns:a16="http://schemas.microsoft.com/office/drawing/2014/main" id="{6D8C62E8-E34E-B66E-D6BE-013C7807EE00}"/>
                </a:ext>
              </a:extLst>
            </p:cNvPr>
            <p:cNvPicPr>
              <a:picLocks/>
            </p:cNvPicPr>
            <p:nvPr/>
          </p:nvPicPr>
          <p:blipFill>
            <a:blip r:embed="rId49"/>
            <a:stretch>
              <a:fillRect/>
            </a:stretch>
          </p:blipFill>
          <p:spPr>
            <a:xfrm>
              <a:off x="-456714" y="4276268"/>
              <a:ext cx="2430568" cy="2162632"/>
            </a:xfrm>
            <a:prstGeom prst="rect">
              <a:avLst/>
            </a:prstGeom>
          </p:spPr>
        </p:pic>
        <p:pic>
          <p:nvPicPr>
            <p:cNvPr id="8" name="Picture 7">
              <a:extLst>
                <a:ext uri="{FF2B5EF4-FFF2-40B4-BE49-F238E27FC236}">
                  <a16:creationId xmlns:a16="http://schemas.microsoft.com/office/drawing/2014/main" id="{E46A2DB8-B673-3304-9AEF-A593F35B3699}"/>
                </a:ext>
              </a:extLst>
            </p:cNvPr>
            <p:cNvPicPr>
              <a:picLocks/>
            </p:cNvPicPr>
            <p:nvPr/>
          </p:nvPicPr>
          <p:blipFill>
            <a:blip r:embed="rId50"/>
            <a:srcRect l="89465" t="60993" r="677" b="22268"/>
            <a:stretch>
              <a:fillRect/>
            </a:stretch>
          </p:blipFill>
          <p:spPr>
            <a:xfrm>
              <a:off x="1278299" y="5636990"/>
              <a:ext cx="837608" cy="422376"/>
            </a:xfrm>
            <a:prstGeom prst="rect">
              <a:avLst/>
            </a:prstGeom>
          </p:spPr>
        </p:pic>
      </p:grpSp>
    </p:spTree>
    <p:extLst>
      <p:ext uri="{BB962C8B-B14F-4D97-AF65-F5344CB8AC3E}">
        <p14:creationId xmlns:p14="http://schemas.microsoft.com/office/powerpoint/2010/main" val="175524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D239799-0FA2-5BC7-CEFD-592B80B331C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04" imgH="403" progId="TCLayout.ActiveDocument.1">
                  <p:embed/>
                </p:oleObj>
              </mc:Choice>
              <mc:Fallback>
                <p:oleObj name="think-cell Slide" r:id="rId28" imgW="404" imgH="403" progId="TCLayout.ActiveDocument.1">
                  <p:embed/>
                  <p:pic>
                    <p:nvPicPr>
                      <p:cNvPr id="5" name="think-cell data - do not delete" hidden="1">
                        <a:extLst>
                          <a:ext uri="{FF2B5EF4-FFF2-40B4-BE49-F238E27FC236}">
                            <a16:creationId xmlns:a16="http://schemas.microsoft.com/office/drawing/2014/main" id="{6D239799-0FA2-5BC7-CEFD-592B80B331C1}"/>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A783502-CFB5-F269-3253-A54D30EADF6D}"/>
              </a:ext>
            </a:extLst>
          </p:cNvPr>
          <p:cNvSpPr>
            <a:spLocks noGrp="1"/>
          </p:cNvSpPr>
          <p:nvPr>
            <p:ph type="title"/>
            <p:custDataLst>
              <p:tags r:id="rId2"/>
            </p:custDataLst>
          </p:nvPr>
        </p:nvSpPr>
        <p:spPr>
          <a:xfrm>
            <a:off x="1730087" y="431230"/>
            <a:ext cx="9455727" cy="384721"/>
          </a:xfrm>
        </p:spPr>
        <p:txBody>
          <a:bodyPr vert="horz"/>
          <a:lstStyle/>
          <a:p>
            <a:r>
              <a:rPr lang="en-US"/>
              <a:t>Deep-dive: UPS (Ride-Through Only)</a:t>
            </a:r>
          </a:p>
        </p:txBody>
      </p:sp>
      <p:sp>
        <p:nvSpPr>
          <p:cNvPr id="7" name="TrackerNumBlue 75">
            <a:extLst>
              <a:ext uri="{FF2B5EF4-FFF2-40B4-BE49-F238E27FC236}">
                <a16:creationId xmlns:a16="http://schemas.microsoft.com/office/drawing/2014/main" id="{00EDFBA3-5CE9-6299-F4B8-8F9DC846A80F}"/>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1</a:t>
            </a:r>
            <a:endParaRPr lang="en-US" sz="2000" b="1" err="1">
              <a:solidFill>
                <a:schemeClr val="bg1"/>
              </a:solidFill>
            </a:endParaRPr>
          </a:p>
        </p:txBody>
      </p:sp>
      <p:sp>
        <p:nvSpPr>
          <p:cNvPr id="13" name="Oval 12">
            <a:extLst>
              <a:ext uri="{FF2B5EF4-FFF2-40B4-BE49-F238E27FC236}">
                <a16:creationId xmlns:a16="http://schemas.microsoft.com/office/drawing/2014/main" id="{882A802D-5186-75E8-B772-550C53E18967}"/>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5" name="Graphic 14">
            <a:extLst>
              <a:ext uri="{FF2B5EF4-FFF2-40B4-BE49-F238E27FC236}">
                <a16:creationId xmlns:a16="http://schemas.microsoft.com/office/drawing/2014/main" id="{AA79D28F-92B5-ADC9-9C4C-2DB664AA4444}"/>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5664592" y="1544540"/>
            <a:ext cx="381000" cy="381000"/>
          </a:xfrm>
          <a:prstGeom prst="rect">
            <a:avLst/>
          </a:prstGeom>
        </p:spPr>
      </p:pic>
      <p:sp>
        <p:nvSpPr>
          <p:cNvPr id="20" name="Subtitle 19">
            <a:extLst>
              <a:ext uri="{FF2B5EF4-FFF2-40B4-BE49-F238E27FC236}">
                <a16:creationId xmlns:a16="http://schemas.microsoft.com/office/drawing/2014/main" id="{762BC23A-8262-46F4-464E-7E7052A3A1BF}"/>
              </a:ext>
            </a:extLst>
          </p:cNvPr>
          <p:cNvSpPr>
            <a:spLocks noGrp="1"/>
          </p:cNvSpPr>
          <p:nvPr>
            <p:ph type="subTitle" idx="1"/>
          </p:nvPr>
        </p:nvSpPr>
        <p:spPr>
          <a:xfrm>
            <a:off x="1257300"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BESS operating exclusively as UPS is modeled as part of the Large Load, without separate registration</a:t>
            </a:r>
          </a:p>
        </p:txBody>
      </p:sp>
      <p:sp>
        <p:nvSpPr>
          <p:cNvPr id="26" name="5. Source">
            <a:extLst>
              <a:ext uri="{FF2B5EF4-FFF2-40B4-BE49-F238E27FC236}">
                <a16:creationId xmlns:a16="http://schemas.microsoft.com/office/drawing/2014/main" id="{70246B71-EA98-BE54-03C3-2C2A6B329394}"/>
              </a:ext>
            </a:extLst>
          </p:cNvPr>
          <p:cNvSpPr txBox="1"/>
          <p:nvPr>
            <p:custDataLst>
              <p:tags r:id="rId4"/>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a:t>
            </a:r>
          </a:p>
        </p:txBody>
      </p:sp>
      <p:cxnSp>
        <p:nvCxnSpPr>
          <p:cNvPr id="24" name="Straight Connector 23">
            <a:extLst>
              <a:ext uri="{FF2B5EF4-FFF2-40B4-BE49-F238E27FC236}">
                <a16:creationId xmlns:a16="http://schemas.microsoft.com/office/drawing/2014/main" id="{22A509AB-D3D1-C7D5-980A-7242AABB1B7C}"/>
              </a:ext>
            </a:extLst>
          </p:cNvPr>
          <p:cNvCxnSpPr>
            <a:cxnSpLocks/>
          </p:cNvCxnSpPr>
          <p:nvPr>
            <p:custDataLst>
              <p:tags r:id="rId5"/>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A5D0EBF7-D74D-8E97-7281-AD6D0C747C2B}"/>
              </a:ext>
            </a:extLst>
          </p:cNvPr>
          <p:cNvGrpSpPr>
            <a:grpSpLocks/>
          </p:cNvGrpSpPr>
          <p:nvPr/>
        </p:nvGrpSpPr>
        <p:grpSpPr>
          <a:xfrm>
            <a:off x="1257300" y="1482518"/>
            <a:ext cx="4159968" cy="269345"/>
            <a:chOff x="1257300" y="1390229"/>
            <a:chExt cx="2753444" cy="269345"/>
          </a:xfrm>
        </p:grpSpPr>
        <p:sp>
          <p:nvSpPr>
            <p:cNvPr id="11" name="TextBox 10">
              <a:extLst>
                <a:ext uri="{FF2B5EF4-FFF2-40B4-BE49-F238E27FC236}">
                  <a16:creationId xmlns:a16="http://schemas.microsoft.com/office/drawing/2014/main" id="{AE4BD3A3-9F4C-C42D-BE70-BDA57BD81807}"/>
                </a:ext>
              </a:extLst>
            </p:cNvPr>
            <p:cNvSpPr txBox="1">
              <a:spLocks/>
            </p:cNvSpPr>
            <p:nvPr>
              <p:custDataLst>
                <p:tags r:id="rId25"/>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12" name="Straight Connector 11">
              <a:extLst>
                <a:ext uri="{FF2B5EF4-FFF2-40B4-BE49-F238E27FC236}">
                  <a16:creationId xmlns:a16="http://schemas.microsoft.com/office/drawing/2014/main" id="{75449321-206A-7F7C-2FDE-E01880A2107E}"/>
                </a:ext>
              </a:extLst>
            </p:cNvPr>
            <p:cNvCxnSpPr>
              <a:cxnSpLocks/>
            </p:cNvCxnSpPr>
            <p:nvPr>
              <p:custDataLst>
                <p:tags r:id="rId26"/>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56" name="TextBox 55">
            <a:extLst>
              <a:ext uri="{FF2B5EF4-FFF2-40B4-BE49-F238E27FC236}">
                <a16:creationId xmlns:a16="http://schemas.microsoft.com/office/drawing/2014/main" id="{0CB1A790-8E62-AC66-FBF7-757EC379EA00}"/>
              </a:ext>
            </a:extLst>
          </p:cNvPr>
          <p:cNvSpPr txBox="1">
            <a:spLocks/>
          </p:cNvSpPr>
          <p:nvPr>
            <p:custDataLst>
              <p:tags r:id="rId6"/>
            </p:custDataLst>
          </p:nvPr>
        </p:nvSpPr>
        <p:spPr>
          <a:xfrm>
            <a:off x="1257300" y="1848090"/>
            <a:ext cx="4159968" cy="246221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cs typeface="Arial"/>
              </a:rPr>
              <a:t>The BESS </a:t>
            </a:r>
            <a:r>
              <a:rPr lang="en-US" sz="1400">
                <a:solidFill>
                  <a:srgbClr val="171A1C"/>
                </a:solidFill>
                <a:latin typeface="Arial"/>
                <a:ea typeface="Calibri"/>
                <a:cs typeface="Arial"/>
              </a:rPr>
              <a:t>is installed</a:t>
            </a:r>
            <a:r>
              <a:rPr lang="en-US" sz="1400">
                <a:cs typeface="Arial"/>
              </a:rPr>
              <a:t> electrically between the grid and the Large Computational Load, providing electrical decoupling and acting as an energy buffer</a:t>
            </a:r>
          </a:p>
          <a:p>
            <a:r>
              <a:rPr lang="en-US" sz="1400"/>
              <a:t>The configuration is designed to:</a:t>
            </a:r>
          </a:p>
          <a:p>
            <a:pPr marL="285750" indent="-285750">
              <a:buFont typeface="Arial" panose="020B0604020202020204" pitchFamily="34" charset="0"/>
              <a:buChar char="•"/>
            </a:pPr>
            <a:r>
              <a:rPr lang="en-US" sz="1400">
                <a:cs typeface="Arial"/>
              </a:rPr>
              <a:t>Protect the Large Computational Load from grid disturbances and support ride-through requirements</a:t>
            </a:r>
          </a:p>
          <a:p>
            <a:pPr marL="285750" indent="-285750">
              <a:buFont typeface="Arial" panose="020B0604020202020204" pitchFamily="34" charset="0"/>
              <a:buChar char="•"/>
            </a:pPr>
            <a:r>
              <a:rPr lang="en-US" sz="1400"/>
              <a:t>Maintain stable load behavior at the POI</a:t>
            </a:r>
          </a:p>
          <a:p>
            <a:pPr marL="285750" indent="-285750">
              <a:buFont typeface="Arial" panose="020B0604020202020204" pitchFamily="34" charset="0"/>
              <a:buChar char="•"/>
            </a:pPr>
            <a:r>
              <a:rPr lang="en-US" sz="1400"/>
              <a:t>Operate exclusively as a UPS, without exporting power to the grid</a:t>
            </a:r>
            <a:endParaRPr lang="en-US" sz="1400" b="1"/>
          </a:p>
        </p:txBody>
      </p:sp>
      <p:cxnSp>
        <p:nvCxnSpPr>
          <p:cNvPr id="60" name="Straight Connector 59">
            <a:extLst>
              <a:ext uri="{FF2B5EF4-FFF2-40B4-BE49-F238E27FC236}">
                <a16:creationId xmlns:a16="http://schemas.microsoft.com/office/drawing/2014/main" id="{5027F865-2F86-D06C-19FF-3E6AFAC33AF1}"/>
              </a:ext>
            </a:extLst>
          </p:cNvPr>
          <p:cNvCxnSpPr>
            <a:cxnSpLocks/>
          </p:cNvCxnSpPr>
          <p:nvPr/>
        </p:nvCxnSpPr>
        <p:spPr>
          <a:xfrm flipH="1">
            <a:off x="5835721" y="1933154"/>
            <a:ext cx="19371" cy="4303259"/>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D6F70B2-E710-732D-0BEF-662361EF12A7}"/>
              </a:ext>
            </a:extLst>
          </p:cNvPr>
          <p:cNvSpPr txBox="1">
            <a:spLocks/>
          </p:cNvSpPr>
          <p:nvPr>
            <p:custDataLst>
              <p:tags r:id="rId7"/>
            </p:custDataLst>
          </p:nvPr>
        </p:nvSpPr>
        <p:spPr>
          <a:xfrm>
            <a:off x="6292917" y="1825150"/>
            <a:ext cx="1412953" cy="43088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74" name="TextBox 73">
            <a:extLst>
              <a:ext uri="{FF2B5EF4-FFF2-40B4-BE49-F238E27FC236}">
                <a16:creationId xmlns:a16="http://schemas.microsoft.com/office/drawing/2014/main" id="{F2CE6496-FC69-5A5A-980F-A46849D14A45}"/>
              </a:ext>
            </a:extLst>
          </p:cNvPr>
          <p:cNvSpPr txBox="1">
            <a:spLocks/>
          </p:cNvSpPr>
          <p:nvPr>
            <p:custDataLst>
              <p:tags r:id="rId8"/>
            </p:custDataLst>
          </p:nvPr>
        </p:nvSpPr>
        <p:spPr>
          <a:xfrm>
            <a:off x="8002163" y="1852423"/>
            <a:ext cx="3656437"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Batch process</a:t>
            </a:r>
            <a:endParaRPr lang="en-US" sz="1400" b="1"/>
          </a:p>
        </p:txBody>
      </p:sp>
      <p:grpSp>
        <p:nvGrpSpPr>
          <p:cNvPr id="8" name="Group 7">
            <a:extLst>
              <a:ext uri="{FF2B5EF4-FFF2-40B4-BE49-F238E27FC236}">
                <a16:creationId xmlns:a16="http://schemas.microsoft.com/office/drawing/2014/main" id="{562A32C1-9D35-F5F0-1CD7-43268C246DCB}"/>
              </a:ext>
            </a:extLst>
          </p:cNvPr>
          <p:cNvGrpSpPr/>
          <p:nvPr/>
        </p:nvGrpSpPr>
        <p:grpSpPr>
          <a:xfrm>
            <a:off x="6292917" y="2476918"/>
            <a:ext cx="5365683" cy="1508105"/>
            <a:chOff x="6292917" y="2410588"/>
            <a:chExt cx="5365683" cy="1508105"/>
          </a:xfrm>
        </p:grpSpPr>
        <p:sp>
          <p:nvSpPr>
            <p:cNvPr id="75" name="TextBox 74">
              <a:extLst>
                <a:ext uri="{FF2B5EF4-FFF2-40B4-BE49-F238E27FC236}">
                  <a16:creationId xmlns:a16="http://schemas.microsoft.com/office/drawing/2014/main" id="{AF26B850-574D-DFAB-AD44-8E9071CAE8AA}"/>
                </a:ext>
              </a:extLst>
            </p:cNvPr>
            <p:cNvSpPr txBox="1">
              <a:spLocks/>
            </p:cNvSpPr>
            <p:nvPr>
              <p:custDataLst>
                <p:tags r:id="rId23"/>
              </p:custDataLst>
            </p:nvPr>
          </p:nvSpPr>
          <p:spPr>
            <a:xfrm>
              <a:off x="6292917" y="2410588"/>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76" name="TextBox 75">
              <a:extLst>
                <a:ext uri="{FF2B5EF4-FFF2-40B4-BE49-F238E27FC236}">
                  <a16:creationId xmlns:a16="http://schemas.microsoft.com/office/drawing/2014/main" id="{5CE4FEB4-F1F2-EEE6-38F9-3264114C081B}"/>
                </a:ext>
              </a:extLst>
            </p:cNvPr>
            <p:cNvSpPr txBox="1">
              <a:spLocks/>
            </p:cNvSpPr>
            <p:nvPr>
              <p:custDataLst>
                <p:tags r:id="rId24"/>
              </p:custDataLst>
            </p:nvPr>
          </p:nvSpPr>
          <p:spPr>
            <a:xfrm>
              <a:off x="8002163" y="2410588"/>
              <a:ext cx="3656437" cy="1508105"/>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Model accurately representing the Large Load's dynamic characteristics at the POI, including the UPS/BESS. The applicable modeling and performance requirements are described in Planning Guide Section 6.2 and Nodal Operating Guide Sections 2.6 and 2.15 (e.g., LCL Ride-Through Requirements)</a:t>
              </a:r>
              <a:endParaRPr lang="en-US" sz="1400" b="1"/>
            </a:p>
          </p:txBody>
        </p:sp>
      </p:grpSp>
      <p:grpSp>
        <p:nvGrpSpPr>
          <p:cNvPr id="9" name="Group 8">
            <a:extLst>
              <a:ext uri="{FF2B5EF4-FFF2-40B4-BE49-F238E27FC236}">
                <a16:creationId xmlns:a16="http://schemas.microsoft.com/office/drawing/2014/main" id="{7764D35E-C094-4C9B-05BE-46107404AF9A}"/>
              </a:ext>
            </a:extLst>
          </p:cNvPr>
          <p:cNvGrpSpPr/>
          <p:nvPr/>
        </p:nvGrpSpPr>
        <p:grpSpPr>
          <a:xfrm>
            <a:off x="6292917" y="4116983"/>
            <a:ext cx="5365683" cy="430887"/>
            <a:chOff x="6292917" y="3403973"/>
            <a:chExt cx="5365683" cy="430887"/>
          </a:xfrm>
        </p:grpSpPr>
        <p:sp>
          <p:nvSpPr>
            <p:cNvPr id="77" name="TextBox 76">
              <a:extLst>
                <a:ext uri="{FF2B5EF4-FFF2-40B4-BE49-F238E27FC236}">
                  <a16:creationId xmlns:a16="http://schemas.microsoft.com/office/drawing/2014/main" id="{2778CF56-8B49-0340-C342-DF608AFB6E3E}"/>
                </a:ext>
              </a:extLst>
            </p:cNvPr>
            <p:cNvSpPr txBox="1">
              <a:spLocks/>
            </p:cNvSpPr>
            <p:nvPr>
              <p:custDataLst>
                <p:tags r:id="rId21"/>
              </p:custDataLst>
            </p:nvPr>
          </p:nvSpPr>
          <p:spPr>
            <a:xfrm>
              <a:off x="6292917" y="3403973"/>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78" name="TextBox 77">
              <a:extLst>
                <a:ext uri="{FF2B5EF4-FFF2-40B4-BE49-F238E27FC236}">
                  <a16:creationId xmlns:a16="http://schemas.microsoft.com/office/drawing/2014/main" id="{DF2ACDA2-C581-917B-0BA6-B8FC54755FF9}"/>
                </a:ext>
              </a:extLst>
            </p:cNvPr>
            <p:cNvSpPr txBox="1">
              <a:spLocks/>
            </p:cNvSpPr>
            <p:nvPr>
              <p:custDataLst>
                <p:tags r:id="rId22"/>
              </p:custDataLst>
            </p:nvPr>
          </p:nvSpPr>
          <p:spPr>
            <a:xfrm>
              <a:off x="8002163" y="3403973"/>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performed using the Large Load dynamic model</a:t>
              </a:r>
              <a:endParaRPr lang="en-US" sz="1400" b="1"/>
            </a:p>
          </p:txBody>
        </p:sp>
      </p:grpSp>
      <p:grpSp>
        <p:nvGrpSpPr>
          <p:cNvPr id="6" name="Group 5">
            <a:extLst>
              <a:ext uri="{FF2B5EF4-FFF2-40B4-BE49-F238E27FC236}">
                <a16:creationId xmlns:a16="http://schemas.microsoft.com/office/drawing/2014/main" id="{8E11275B-9BD6-9373-FF0F-36B145C782C7}"/>
              </a:ext>
            </a:extLst>
          </p:cNvPr>
          <p:cNvGrpSpPr/>
          <p:nvPr/>
        </p:nvGrpSpPr>
        <p:grpSpPr>
          <a:xfrm>
            <a:off x="6292917" y="4679830"/>
            <a:ext cx="5365683" cy="646331"/>
            <a:chOff x="6292917" y="4181914"/>
            <a:chExt cx="5365683" cy="646331"/>
          </a:xfrm>
        </p:grpSpPr>
        <p:sp>
          <p:nvSpPr>
            <p:cNvPr id="79" name="TextBox 78">
              <a:extLst>
                <a:ext uri="{FF2B5EF4-FFF2-40B4-BE49-F238E27FC236}">
                  <a16:creationId xmlns:a16="http://schemas.microsoft.com/office/drawing/2014/main" id="{8A7E7019-A2C9-CBAB-E2D1-00DEADEC7A81}"/>
                </a:ext>
              </a:extLst>
            </p:cNvPr>
            <p:cNvSpPr txBox="1">
              <a:spLocks/>
            </p:cNvSpPr>
            <p:nvPr>
              <p:custDataLst>
                <p:tags r:id="rId19"/>
              </p:custDataLst>
            </p:nvPr>
          </p:nvSpPr>
          <p:spPr>
            <a:xfrm>
              <a:off x="6292917" y="4187850"/>
              <a:ext cx="1412953" cy="43088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80" name="TextBox 79">
              <a:extLst>
                <a:ext uri="{FF2B5EF4-FFF2-40B4-BE49-F238E27FC236}">
                  <a16:creationId xmlns:a16="http://schemas.microsoft.com/office/drawing/2014/main" id="{DCBAA71B-328D-53B1-ACF6-F7DA9D89EC8E}"/>
                </a:ext>
              </a:extLst>
            </p:cNvPr>
            <p:cNvSpPr txBox="1">
              <a:spLocks/>
            </p:cNvSpPr>
            <p:nvPr>
              <p:custDataLst>
                <p:tags r:id="rId20"/>
              </p:custDataLst>
            </p:nvPr>
          </p:nvSpPr>
          <p:spPr>
            <a:xfrm>
              <a:off x="8002163" y="4181914"/>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Studied as a Large Computational Load; </a:t>
              </a:r>
              <a:r>
                <a:rPr lang="en-US" sz="1400" err="1"/>
                <a:t>Subsynchronous</a:t>
              </a:r>
              <a:r>
                <a:rPr lang="en-US" sz="1400"/>
                <a:t> Oscillation (SSO) study required if applicable</a:t>
              </a:r>
              <a:endParaRPr lang="en-US" sz="1400" b="1"/>
            </a:p>
          </p:txBody>
        </p:sp>
      </p:grpSp>
      <p:grpSp>
        <p:nvGrpSpPr>
          <p:cNvPr id="3" name="Group 2">
            <a:extLst>
              <a:ext uri="{FF2B5EF4-FFF2-40B4-BE49-F238E27FC236}">
                <a16:creationId xmlns:a16="http://schemas.microsoft.com/office/drawing/2014/main" id="{B7FC30A3-F8BA-56DD-47E4-F1CFC2A8C44E}"/>
              </a:ext>
            </a:extLst>
          </p:cNvPr>
          <p:cNvGrpSpPr/>
          <p:nvPr/>
        </p:nvGrpSpPr>
        <p:grpSpPr>
          <a:xfrm>
            <a:off x="6292917" y="5458121"/>
            <a:ext cx="5365683" cy="430887"/>
            <a:chOff x="6292917" y="4959855"/>
            <a:chExt cx="5365683" cy="430887"/>
          </a:xfrm>
        </p:grpSpPr>
        <p:sp>
          <p:nvSpPr>
            <p:cNvPr id="81" name="TextBox 80">
              <a:extLst>
                <a:ext uri="{FF2B5EF4-FFF2-40B4-BE49-F238E27FC236}">
                  <a16:creationId xmlns:a16="http://schemas.microsoft.com/office/drawing/2014/main" id="{AECCE55B-9917-8B3A-19AB-0D1F3993CA5E}"/>
                </a:ext>
              </a:extLst>
            </p:cNvPr>
            <p:cNvSpPr txBox="1">
              <a:spLocks/>
            </p:cNvSpPr>
            <p:nvPr>
              <p:custDataLst>
                <p:tags r:id="rId17"/>
              </p:custDataLst>
            </p:nvPr>
          </p:nvSpPr>
          <p:spPr>
            <a:xfrm>
              <a:off x="6292917" y="4959855"/>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82" name="TextBox 81">
              <a:extLst>
                <a:ext uri="{FF2B5EF4-FFF2-40B4-BE49-F238E27FC236}">
                  <a16:creationId xmlns:a16="http://schemas.microsoft.com/office/drawing/2014/main" id="{C73CC63C-5694-E906-D362-E8458147F55A}"/>
                </a:ext>
              </a:extLst>
            </p:cNvPr>
            <p:cNvSpPr txBox="1">
              <a:spLocks/>
            </p:cNvSpPr>
            <p:nvPr>
              <p:custDataLst>
                <p:tags r:id="rId18"/>
              </p:custDataLst>
            </p:nvPr>
          </p:nvSpPr>
          <p:spPr>
            <a:xfrm>
              <a:off x="8002163" y="4959855"/>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part of the Large Computational Load</a:t>
              </a:r>
              <a:endParaRPr lang="en-US" sz="1400" b="1"/>
            </a:p>
          </p:txBody>
        </p:sp>
      </p:grpSp>
      <p:grpSp>
        <p:nvGrpSpPr>
          <p:cNvPr id="2" name="Group 1">
            <a:extLst>
              <a:ext uri="{FF2B5EF4-FFF2-40B4-BE49-F238E27FC236}">
                <a16:creationId xmlns:a16="http://schemas.microsoft.com/office/drawing/2014/main" id="{288A9BA9-2915-0F44-837B-5748530ADFC8}"/>
              </a:ext>
            </a:extLst>
          </p:cNvPr>
          <p:cNvGrpSpPr/>
          <p:nvPr/>
        </p:nvGrpSpPr>
        <p:grpSpPr>
          <a:xfrm>
            <a:off x="6292917" y="6020969"/>
            <a:ext cx="5365683" cy="215444"/>
            <a:chOff x="6292917" y="5522352"/>
            <a:chExt cx="5365683" cy="215444"/>
          </a:xfrm>
        </p:grpSpPr>
        <p:sp>
          <p:nvSpPr>
            <p:cNvPr id="83" name="TextBox 82">
              <a:extLst>
                <a:ext uri="{FF2B5EF4-FFF2-40B4-BE49-F238E27FC236}">
                  <a16:creationId xmlns:a16="http://schemas.microsoft.com/office/drawing/2014/main" id="{01D1F232-7B7D-6D21-FAB2-8099F85E1926}"/>
                </a:ext>
              </a:extLst>
            </p:cNvPr>
            <p:cNvSpPr txBox="1">
              <a:spLocks/>
            </p:cNvSpPr>
            <p:nvPr>
              <p:custDataLst>
                <p:tags r:id="rId15"/>
              </p:custDataLst>
            </p:nvPr>
          </p:nvSpPr>
          <p:spPr>
            <a:xfrm>
              <a:off x="6292917" y="5522352"/>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84" name="TextBox 83">
              <a:extLst>
                <a:ext uri="{FF2B5EF4-FFF2-40B4-BE49-F238E27FC236}">
                  <a16:creationId xmlns:a16="http://schemas.microsoft.com/office/drawing/2014/main" id="{59663F79-488C-926B-23F5-E3F2AC825E37}"/>
                </a:ext>
              </a:extLst>
            </p:cNvPr>
            <p:cNvSpPr txBox="1">
              <a:spLocks/>
            </p:cNvSpPr>
            <p:nvPr>
              <p:custDataLst>
                <p:tags r:id="rId16"/>
              </p:custDataLst>
            </p:nvPr>
          </p:nvSpPr>
          <p:spPr>
            <a:xfrm>
              <a:off x="8002163" y="5522352"/>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 additional registration is required</a:t>
              </a:r>
              <a:endParaRPr lang="en-US" sz="1400" b="1"/>
            </a:p>
          </p:txBody>
        </p:sp>
      </p:grpSp>
      <p:cxnSp>
        <p:nvCxnSpPr>
          <p:cNvPr id="85" name="Straight Connector 84">
            <a:extLst>
              <a:ext uri="{FF2B5EF4-FFF2-40B4-BE49-F238E27FC236}">
                <a16:creationId xmlns:a16="http://schemas.microsoft.com/office/drawing/2014/main" id="{7B3B5F06-CE29-478A-ECC5-2E86BB15461D}"/>
              </a:ext>
            </a:extLst>
          </p:cNvPr>
          <p:cNvCxnSpPr>
            <a:cxnSpLocks/>
          </p:cNvCxnSpPr>
          <p:nvPr>
            <p:custDataLst>
              <p:tags r:id="rId9"/>
            </p:custDataLst>
          </p:nvPr>
        </p:nvCxnSpPr>
        <p:spPr>
          <a:xfrm>
            <a:off x="6292917" y="2410938"/>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8EB8E31-6868-E0DB-B134-194C7CB1FA8C}"/>
              </a:ext>
            </a:extLst>
          </p:cNvPr>
          <p:cNvCxnSpPr>
            <a:cxnSpLocks/>
          </p:cNvCxnSpPr>
          <p:nvPr>
            <p:custDataLst>
              <p:tags r:id="rId10"/>
            </p:custDataLst>
          </p:nvPr>
        </p:nvCxnSpPr>
        <p:spPr>
          <a:xfrm>
            <a:off x="6292917" y="405100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A7A63AB-EC3C-D67C-9DA1-69E0392F3030}"/>
              </a:ext>
            </a:extLst>
          </p:cNvPr>
          <p:cNvCxnSpPr>
            <a:cxnSpLocks/>
          </p:cNvCxnSpPr>
          <p:nvPr>
            <p:custDataLst>
              <p:tags r:id="rId11"/>
            </p:custDataLst>
          </p:nvPr>
        </p:nvCxnSpPr>
        <p:spPr>
          <a:xfrm>
            <a:off x="6292917" y="461385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05D6082-736F-7D80-40CB-876BB0DBE921}"/>
              </a:ext>
            </a:extLst>
          </p:cNvPr>
          <p:cNvCxnSpPr>
            <a:cxnSpLocks/>
          </p:cNvCxnSpPr>
          <p:nvPr>
            <p:custDataLst>
              <p:tags r:id="rId12"/>
            </p:custDataLst>
          </p:nvPr>
        </p:nvCxnSpPr>
        <p:spPr>
          <a:xfrm>
            <a:off x="6292917" y="5392141"/>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6AB8C92-73AD-EA63-E1BF-0FD7348F310E}"/>
              </a:ext>
            </a:extLst>
          </p:cNvPr>
          <p:cNvCxnSpPr>
            <a:cxnSpLocks/>
          </p:cNvCxnSpPr>
          <p:nvPr>
            <p:custDataLst>
              <p:tags r:id="rId13"/>
            </p:custDataLst>
          </p:nvPr>
        </p:nvCxnSpPr>
        <p:spPr>
          <a:xfrm>
            <a:off x="6292917" y="5954988"/>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5023466F-3EE0-1CEE-F894-14CA862BEAEE}"/>
              </a:ext>
            </a:extLst>
          </p:cNvPr>
          <p:cNvSpPr txBox="1">
            <a:spLocks/>
          </p:cNvSpPr>
          <p:nvPr>
            <p:custDataLst>
              <p:tags r:id="rId14"/>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pic>
        <p:nvPicPr>
          <p:cNvPr id="10" name="Picture 9">
            <a:extLst>
              <a:ext uri="{FF2B5EF4-FFF2-40B4-BE49-F238E27FC236}">
                <a16:creationId xmlns:a16="http://schemas.microsoft.com/office/drawing/2014/main" id="{5121FF6F-B2D9-FF2C-928C-A3AF3B590DA0}"/>
              </a:ext>
            </a:extLst>
          </p:cNvPr>
          <p:cNvPicPr>
            <a:picLocks/>
          </p:cNvPicPr>
          <p:nvPr/>
        </p:nvPicPr>
        <p:blipFill>
          <a:blip r:embed="rId31"/>
          <a:stretch>
            <a:fillRect/>
          </a:stretch>
        </p:blipFill>
        <p:spPr>
          <a:xfrm>
            <a:off x="2122000" y="4296727"/>
            <a:ext cx="2430568" cy="2162632"/>
          </a:xfrm>
          <a:prstGeom prst="rect">
            <a:avLst/>
          </a:prstGeom>
        </p:spPr>
      </p:pic>
    </p:spTree>
    <p:extLst>
      <p:ext uri="{BB962C8B-B14F-4D97-AF65-F5344CB8AC3E}">
        <p14:creationId xmlns:p14="http://schemas.microsoft.com/office/powerpoint/2010/main" val="235631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0BE74-F854-3BEE-6A70-36CDBAE48351}"/>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4DD5561-630E-0D64-4DD9-B9203D63328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04" imgH="403" progId="TCLayout.ActiveDocument.1">
                  <p:embed/>
                </p:oleObj>
              </mc:Choice>
              <mc:Fallback>
                <p:oleObj name="think-cell Slide" r:id="rId28" imgW="404" imgH="403" progId="TCLayout.ActiveDocument.1">
                  <p:embed/>
                  <p:pic>
                    <p:nvPicPr>
                      <p:cNvPr id="5" name="Object 6" hidden="1">
                        <a:extLst>
                          <a:ext uri="{FF2B5EF4-FFF2-40B4-BE49-F238E27FC236}">
                            <a16:creationId xmlns:a16="http://schemas.microsoft.com/office/drawing/2014/main" id="{04DD5561-630E-0D64-4DD9-B9203D633281}"/>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1E132068-5625-5EE3-5B46-1B6BD9EA847E}"/>
              </a:ext>
            </a:extLst>
          </p:cNvPr>
          <p:cNvSpPr>
            <a:spLocks noGrp="1"/>
          </p:cNvSpPr>
          <p:nvPr>
            <p:ph type="title"/>
            <p:custDataLst>
              <p:tags r:id="rId2"/>
            </p:custDataLst>
          </p:nvPr>
        </p:nvSpPr>
        <p:spPr>
          <a:xfrm>
            <a:off x="1730087" y="431230"/>
            <a:ext cx="9455727" cy="384721"/>
          </a:xfrm>
        </p:spPr>
        <p:txBody>
          <a:bodyPr vert="horz"/>
          <a:lstStyle/>
          <a:p>
            <a:r>
              <a:rPr lang="en-US"/>
              <a:t>Deep-dive: Parallel BESS w/o grid exports</a:t>
            </a:r>
          </a:p>
        </p:txBody>
      </p:sp>
      <p:sp>
        <p:nvSpPr>
          <p:cNvPr id="7" name="2. Slide Title">
            <a:extLst>
              <a:ext uri="{FF2B5EF4-FFF2-40B4-BE49-F238E27FC236}">
                <a16:creationId xmlns:a16="http://schemas.microsoft.com/office/drawing/2014/main" id="{CCE23EBB-0881-699A-6AE6-78E339888EDF}"/>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2</a:t>
            </a:r>
            <a:endParaRPr lang="en-US" sz="2000" b="1" err="1">
              <a:solidFill>
                <a:schemeClr val="bg1"/>
              </a:solidFill>
            </a:endParaRPr>
          </a:p>
        </p:txBody>
      </p:sp>
      <p:sp>
        <p:nvSpPr>
          <p:cNvPr id="30" name="Oval 29">
            <a:extLst>
              <a:ext uri="{FF2B5EF4-FFF2-40B4-BE49-F238E27FC236}">
                <a16:creationId xmlns:a16="http://schemas.microsoft.com/office/drawing/2014/main" id="{62B20EBD-BAE7-54E0-85EC-76A22EFCBD33}"/>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1" name="Graphic 30">
            <a:extLst>
              <a:ext uri="{FF2B5EF4-FFF2-40B4-BE49-F238E27FC236}">
                <a16:creationId xmlns:a16="http://schemas.microsoft.com/office/drawing/2014/main" id="{97C6B6AB-BB2B-9D6B-0474-0EF3E6329246}"/>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5664592" y="1544540"/>
            <a:ext cx="381000" cy="381000"/>
          </a:xfrm>
          <a:prstGeom prst="rect">
            <a:avLst/>
          </a:prstGeom>
        </p:spPr>
      </p:pic>
      <p:cxnSp>
        <p:nvCxnSpPr>
          <p:cNvPr id="33" name="Straight Connector 32">
            <a:extLst>
              <a:ext uri="{FF2B5EF4-FFF2-40B4-BE49-F238E27FC236}">
                <a16:creationId xmlns:a16="http://schemas.microsoft.com/office/drawing/2014/main" id="{3C008562-4825-CE8E-B78F-E0AEBF34D25E}"/>
              </a:ext>
            </a:extLst>
          </p:cNvPr>
          <p:cNvCxnSpPr>
            <a:cxnSpLocks/>
          </p:cNvCxnSpPr>
          <p:nvPr>
            <p:custDataLst>
              <p:tags r:id="rId4"/>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F8851A1B-8516-7687-2C99-57E89B433F4E}"/>
              </a:ext>
            </a:extLst>
          </p:cNvPr>
          <p:cNvGrpSpPr>
            <a:grpSpLocks/>
          </p:cNvGrpSpPr>
          <p:nvPr/>
        </p:nvGrpSpPr>
        <p:grpSpPr>
          <a:xfrm>
            <a:off x="1257300" y="1482518"/>
            <a:ext cx="4159968" cy="269345"/>
            <a:chOff x="1257300" y="1390229"/>
            <a:chExt cx="2753444" cy="269345"/>
          </a:xfrm>
        </p:grpSpPr>
        <p:sp>
          <p:nvSpPr>
            <p:cNvPr id="52" name="TextBox 51">
              <a:extLst>
                <a:ext uri="{FF2B5EF4-FFF2-40B4-BE49-F238E27FC236}">
                  <a16:creationId xmlns:a16="http://schemas.microsoft.com/office/drawing/2014/main" id="{848A6FB2-F520-BA3E-74B3-06622EB3BEEC}"/>
                </a:ext>
              </a:extLst>
            </p:cNvPr>
            <p:cNvSpPr txBox="1">
              <a:spLocks/>
            </p:cNvSpPr>
            <p:nvPr>
              <p:custDataLst>
                <p:tags r:id="rId25"/>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53" name="Straight Connector 52">
              <a:extLst>
                <a:ext uri="{FF2B5EF4-FFF2-40B4-BE49-F238E27FC236}">
                  <a16:creationId xmlns:a16="http://schemas.microsoft.com/office/drawing/2014/main" id="{50318DA9-A820-70C2-035F-327BE9FBF77F}"/>
                </a:ext>
              </a:extLst>
            </p:cNvPr>
            <p:cNvCxnSpPr>
              <a:cxnSpLocks/>
            </p:cNvCxnSpPr>
            <p:nvPr>
              <p:custDataLst>
                <p:tags r:id="rId26"/>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74294A48-76C0-9DD0-C568-C0FA4362AA88}"/>
              </a:ext>
            </a:extLst>
          </p:cNvPr>
          <p:cNvSpPr txBox="1">
            <a:spLocks/>
          </p:cNvSpPr>
          <p:nvPr>
            <p:custDataLst>
              <p:tags r:id="rId5"/>
            </p:custDataLst>
          </p:nvPr>
        </p:nvSpPr>
        <p:spPr>
          <a:xfrm>
            <a:off x="1257300" y="1848090"/>
            <a:ext cx="4159968" cy="260071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The BESS is connected in parallel with the Large Computational Load behind the same POI. The configuration supports two applications:</a:t>
            </a:r>
          </a:p>
          <a:p>
            <a:pPr marL="285750" lvl="0" indent="-285750">
              <a:buFont typeface="Arial" panose="020B0604020202020204" pitchFamily="34" charset="0"/>
              <a:buChar char="•"/>
            </a:pPr>
            <a:r>
              <a:rPr lang="en-US" sz="1400" b="1"/>
              <a:t>Ride-through:</a:t>
            </a:r>
            <a:r>
              <a:rPr lang="en-US" sz="1400"/>
              <a:t> The battery supports the Large Computational Load during grid disturbances</a:t>
            </a:r>
          </a:p>
          <a:p>
            <a:pPr marL="285750" lvl="0" indent="-285750">
              <a:buFont typeface="Arial" panose="020B0604020202020204" pitchFamily="34" charset="0"/>
              <a:buChar char="•"/>
            </a:pPr>
            <a:r>
              <a:rPr lang="en-US" sz="1400" b="1"/>
              <a:t>Demand Response:</a:t>
            </a:r>
            <a:r>
              <a:rPr lang="en-US" sz="1400"/>
              <a:t> The battery supplies energy to the co-located Large Computational Load, reducing net grid consumption when appropriate</a:t>
            </a:r>
          </a:p>
          <a:p>
            <a:r>
              <a:rPr lang="en-US" sz="1400"/>
              <a:t>The BESS is not designed to inject active power into the ERCOT grid</a:t>
            </a:r>
          </a:p>
        </p:txBody>
      </p:sp>
      <p:cxnSp>
        <p:nvCxnSpPr>
          <p:cNvPr id="55" name="Straight Connector 54">
            <a:extLst>
              <a:ext uri="{FF2B5EF4-FFF2-40B4-BE49-F238E27FC236}">
                <a16:creationId xmlns:a16="http://schemas.microsoft.com/office/drawing/2014/main" id="{F38EE47C-AB2B-6F59-7E94-9E1352C29E50}"/>
              </a:ext>
            </a:extLst>
          </p:cNvPr>
          <p:cNvCxnSpPr>
            <a:cxnSpLocks/>
          </p:cNvCxnSpPr>
          <p:nvPr/>
        </p:nvCxnSpPr>
        <p:spPr>
          <a:xfrm flipH="1">
            <a:off x="5834695" y="1933154"/>
            <a:ext cx="20397" cy="4505494"/>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7" name="5. Source">
            <a:extLst>
              <a:ext uri="{FF2B5EF4-FFF2-40B4-BE49-F238E27FC236}">
                <a16:creationId xmlns:a16="http://schemas.microsoft.com/office/drawing/2014/main" id="{64494623-9679-5FC8-2788-7B277B4F22E5}"/>
              </a:ext>
            </a:extLst>
          </p:cNvPr>
          <p:cNvSpPr txBox="1"/>
          <p:nvPr>
            <p:custDataLst>
              <p:tags r:id="rId6"/>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  |  2. </a:t>
            </a:r>
            <a:r>
              <a:rPr lang="en-US" err="1"/>
              <a:t>Subsynchronous</a:t>
            </a:r>
            <a:r>
              <a:rPr lang="en-US"/>
              <a:t> Oscillation</a:t>
            </a:r>
            <a:endParaRPr lang="en-US" noProof="0"/>
          </a:p>
        </p:txBody>
      </p:sp>
      <p:sp>
        <p:nvSpPr>
          <p:cNvPr id="62" name="Subtitle 19">
            <a:extLst>
              <a:ext uri="{FF2B5EF4-FFF2-40B4-BE49-F238E27FC236}">
                <a16:creationId xmlns:a16="http://schemas.microsoft.com/office/drawing/2014/main" id="{D88AC3C5-2EE8-7147-872F-988B70E2C486}"/>
              </a:ext>
            </a:extLst>
          </p:cNvPr>
          <p:cNvSpPr>
            <a:spLocks noGrp="1"/>
          </p:cNvSpPr>
          <p:nvPr>
            <p:ph type="subTitle" idx="1"/>
          </p:nvPr>
        </p:nvSpPr>
        <p:spPr>
          <a:xfrm>
            <a:off x="1257300" y="864105"/>
            <a:ext cx="10401300" cy="492443"/>
          </a:xfrm>
          <a:noFill/>
          <a:ln/>
          <a:extLst>
            <a:ext uri="{909E8E84-426E-40DD-AFC4-6F175D3DCCD1}">
              <a14:hiddenFill xmlns:a14="http://schemas.microsoft.com/office/drawing/2010/main">
                <a:solidFill>
                  <a:srgbClr val="FFFFFF"/>
                </a:solidFill>
              </a14:hiddenFill>
            </a:ext>
          </a:extLst>
        </p:spPr>
        <p:txBody>
          <a:bodyPr>
            <a:spAutoFit/>
          </a:bodyPr>
          <a:lstStyle/>
          <a:p>
            <a:r>
              <a:rPr lang="en-US"/>
              <a:t>BESS connected in parallel with a Large Computational Load requires separate generation modeling and registration, even without grid exports</a:t>
            </a:r>
          </a:p>
        </p:txBody>
      </p:sp>
      <p:grpSp>
        <p:nvGrpSpPr>
          <p:cNvPr id="66" name="Group 65">
            <a:extLst>
              <a:ext uri="{FF2B5EF4-FFF2-40B4-BE49-F238E27FC236}">
                <a16:creationId xmlns:a16="http://schemas.microsoft.com/office/drawing/2014/main" id="{A13AC2E7-527E-17B5-87B7-64B2B60EF573}"/>
              </a:ext>
            </a:extLst>
          </p:cNvPr>
          <p:cNvGrpSpPr/>
          <p:nvPr/>
        </p:nvGrpSpPr>
        <p:grpSpPr>
          <a:xfrm>
            <a:off x="6292917" y="1848090"/>
            <a:ext cx="5365683" cy="800219"/>
            <a:chOff x="6292917" y="1933154"/>
            <a:chExt cx="5365683" cy="800219"/>
          </a:xfrm>
        </p:grpSpPr>
        <p:sp>
          <p:nvSpPr>
            <p:cNvPr id="88" name="TextBox 87">
              <a:extLst>
                <a:ext uri="{FF2B5EF4-FFF2-40B4-BE49-F238E27FC236}">
                  <a16:creationId xmlns:a16="http://schemas.microsoft.com/office/drawing/2014/main" id="{2CB256E0-FB99-292D-1D97-3D2E827DB6BD}"/>
                </a:ext>
              </a:extLst>
            </p:cNvPr>
            <p:cNvSpPr txBox="1">
              <a:spLocks/>
            </p:cNvSpPr>
            <p:nvPr>
              <p:custDataLst>
                <p:tags r:id="rId23"/>
              </p:custDataLst>
            </p:nvPr>
          </p:nvSpPr>
          <p:spPr>
            <a:xfrm>
              <a:off x="6292917" y="1933154"/>
              <a:ext cx="1412953"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89" name="TextBox 88">
              <a:extLst>
                <a:ext uri="{FF2B5EF4-FFF2-40B4-BE49-F238E27FC236}">
                  <a16:creationId xmlns:a16="http://schemas.microsoft.com/office/drawing/2014/main" id="{C53B9900-3D74-14C1-CB12-1017718C127A}"/>
                </a:ext>
              </a:extLst>
            </p:cNvPr>
            <p:cNvSpPr txBox="1">
              <a:spLocks/>
            </p:cNvSpPr>
            <p:nvPr>
              <p:custDataLst>
                <p:tags r:id="rId24"/>
              </p:custDataLst>
            </p:nvPr>
          </p:nvSpPr>
          <p:spPr>
            <a:xfrm>
              <a:off x="8002163" y="1933154"/>
              <a:ext cx="3656437" cy="80021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300"/>
                <a:t>Batch (for Load) + Generation Interconnection or Modification (GIM) process, as Non-Settled Generation (NSG) when approved or Settlement Only Transmission Self-Generator (SOTSG)</a:t>
              </a:r>
              <a:endParaRPr lang="en-US" sz="1300" b="1"/>
            </a:p>
          </p:txBody>
        </p:sp>
      </p:grpSp>
      <p:grpSp>
        <p:nvGrpSpPr>
          <p:cNvPr id="67" name="Group 66">
            <a:extLst>
              <a:ext uri="{FF2B5EF4-FFF2-40B4-BE49-F238E27FC236}">
                <a16:creationId xmlns:a16="http://schemas.microsoft.com/office/drawing/2014/main" id="{917B733A-B17B-D985-E54F-1FF8A7165554}"/>
              </a:ext>
            </a:extLst>
          </p:cNvPr>
          <p:cNvGrpSpPr/>
          <p:nvPr/>
        </p:nvGrpSpPr>
        <p:grpSpPr>
          <a:xfrm>
            <a:off x="6292917" y="2759442"/>
            <a:ext cx="5365683" cy="1600438"/>
            <a:chOff x="6292917" y="3058067"/>
            <a:chExt cx="5365683" cy="1600438"/>
          </a:xfrm>
        </p:grpSpPr>
        <p:sp>
          <p:nvSpPr>
            <p:cNvPr id="86" name="TextBox 85">
              <a:extLst>
                <a:ext uri="{FF2B5EF4-FFF2-40B4-BE49-F238E27FC236}">
                  <a16:creationId xmlns:a16="http://schemas.microsoft.com/office/drawing/2014/main" id="{46EDFE91-07D0-C68D-169A-62B433297ADF}"/>
                </a:ext>
              </a:extLst>
            </p:cNvPr>
            <p:cNvSpPr txBox="1">
              <a:spLocks/>
            </p:cNvSpPr>
            <p:nvPr>
              <p:custDataLst>
                <p:tags r:id="rId21"/>
              </p:custDataLst>
            </p:nvPr>
          </p:nvSpPr>
          <p:spPr>
            <a:xfrm>
              <a:off x="6292917" y="3058067"/>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87" name="TextBox 86">
              <a:extLst>
                <a:ext uri="{FF2B5EF4-FFF2-40B4-BE49-F238E27FC236}">
                  <a16:creationId xmlns:a16="http://schemas.microsoft.com/office/drawing/2014/main" id="{D61A5E4D-AFE1-F355-539C-58F15E20A277}"/>
                </a:ext>
              </a:extLst>
            </p:cNvPr>
            <p:cNvSpPr txBox="1">
              <a:spLocks/>
            </p:cNvSpPr>
            <p:nvPr>
              <p:custDataLst>
                <p:tags r:id="rId22"/>
              </p:custDataLst>
            </p:nvPr>
          </p:nvSpPr>
          <p:spPr>
            <a:xfrm>
              <a:off x="8002163" y="3058067"/>
              <a:ext cx="3656437" cy="160043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300">
                  <a:cs typeface="Arial"/>
                </a:rPr>
                <a:t>Dynamic models and data for the Large Load and BESS are separately needed and should accurately represent their dynamic characteristics at the POI. The applicable modeling/performance requirements are described in Planning Guide Section 6.2 and Nodal Operating Guide Sections 2.6, 2.14, and 2.15 (e.g., AGS-ESR Capability,  LCL Ride-Through Requirements) </a:t>
              </a:r>
              <a:endParaRPr lang="en-US" sz="1300" b="1">
                <a:cs typeface="Arial"/>
              </a:endParaRPr>
            </a:p>
          </p:txBody>
        </p:sp>
      </p:grpSp>
      <p:grpSp>
        <p:nvGrpSpPr>
          <p:cNvPr id="68" name="Group 67">
            <a:extLst>
              <a:ext uri="{FF2B5EF4-FFF2-40B4-BE49-F238E27FC236}">
                <a16:creationId xmlns:a16="http://schemas.microsoft.com/office/drawing/2014/main" id="{43FEC669-77D8-3A5B-79BE-77ABE466BAD4}"/>
              </a:ext>
            </a:extLst>
          </p:cNvPr>
          <p:cNvGrpSpPr/>
          <p:nvPr/>
        </p:nvGrpSpPr>
        <p:grpSpPr>
          <a:xfrm>
            <a:off x="6292917" y="4532569"/>
            <a:ext cx="5365683" cy="646331"/>
            <a:chOff x="6292917" y="4051452"/>
            <a:chExt cx="5365683" cy="646331"/>
          </a:xfrm>
        </p:grpSpPr>
        <p:sp>
          <p:nvSpPr>
            <p:cNvPr id="84" name="TextBox 83">
              <a:extLst>
                <a:ext uri="{FF2B5EF4-FFF2-40B4-BE49-F238E27FC236}">
                  <a16:creationId xmlns:a16="http://schemas.microsoft.com/office/drawing/2014/main" id="{95FDF806-8F20-1D27-C2C6-E0FF9E4CB0C5}"/>
                </a:ext>
              </a:extLst>
            </p:cNvPr>
            <p:cNvSpPr txBox="1">
              <a:spLocks/>
            </p:cNvSpPr>
            <p:nvPr>
              <p:custDataLst>
                <p:tags r:id="rId19"/>
              </p:custDataLst>
            </p:nvPr>
          </p:nvSpPr>
          <p:spPr>
            <a:xfrm>
              <a:off x="6292917" y="4051452"/>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85" name="TextBox 84">
              <a:extLst>
                <a:ext uri="{FF2B5EF4-FFF2-40B4-BE49-F238E27FC236}">
                  <a16:creationId xmlns:a16="http://schemas.microsoft.com/office/drawing/2014/main" id="{B00BD872-F959-8D09-B8BD-6AEF66B8996D}"/>
                </a:ext>
              </a:extLst>
            </p:cNvPr>
            <p:cNvSpPr txBox="1">
              <a:spLocks/>
            </p:cNvSpPr>
            <p:nvPr>
              <p:custDataLst>
                <p:tags r:id="rId20"/>
              </p:custDataLst>
            </p:nvPr>
          </p:nvSpPr>
          <p:spPr>
            <a:xfrm>
              <a:off x="8002163" y="4051452"/>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using both Large Load and BESS dynamic models, including associated control systems</a:t>
              </a:r>
              <a:endParaRPr lang="en-US" sz="1400" b="1"/>
            </a:p>
          </p:txBody>
        </p:sp>
      </p:grpSp>
      <p:grpSp>
        <p:nvGrpSpPr>
          <p:cNvPr id="69" name="Group 68">
            <a:extLst>
              <a:ext uri="{FF2B5EF4-FFF2-40B4-BE49-F238E27FC236}">
                <a16:creationId xmlns:a16="http://schemas.microsoft.com/office/drawing/2014/main" id="{773F7F86-B445-EF9E-2916-ECCEB8CD5B42}"/>
              </a:ext>
            </a:extLst>
          </p:cNvPr>
          <p:cNvGrpSpPr/>
          <p:nvPr/>
        </p:nvGrpSpPr>
        <p:grpSpPr>
          <a:xfrm>
            <a:off x="6292917" y="5228478"/>
            <a:ext cx="5365683" cy="215444"/>
            <a:chOff x="6292917" y="4829393"/>
            <a:chExt cx="5365683" cy="215444"/>
          </a:xfrm>
        </p:grpSpPr>
        <p:sp>
          <p:nvSpPr>
            <p:cNvPr id="82" name="TextBox 81">
              <a:extLst>
                <a:ext uri="{FF2B5EF4-FFF2-40B4-BE49-F238E27FC236}">
                  <a16:creationId xmlns:a16="http://schemas.microsoft.com/office/drawing/2014/main" id="{EFDCCB23-CEAE-CFB8-C046-E3F61D29E26C}"/>
                </a:ext>
              </a:extLst>
            </p:cNvPr>
            <p:cNvSpPr txBox="1">
              <a:spLocks/>
            </p:cNvSpPr>
            <p:nvPr>
              <p:custDataLst>
                <p:tags r:id="rId17"/>
              </p:custDataLst>
            </p:nvPr>
          </p:nvSpPr>
          <p:spPr>
            <a:xfrm>
              <a:off x="6292917" y="4829393"/>
              <a:ext cx="1473524"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83" name="TextBox 82">
              <a:extLst>
                <a:ext uri="{FF2B5EF4-FFF2-40B4-BE49-F238E27FC236}">
                  <a16:creationId xmlns:a16="http://schemas.microsoft.com/office/drawing/2014/main" id="{2423BF1C-E539-BF4F-2D53-0EFE1A65BEA8}"/>
                </a:ext>
              </a:extLst>
            </p:cNvPr>
            <p:cNvSpPr txBox="1">
              <a:spLocks/>
            </p:cNvSpPr>
            <p:nvPr>
              <p:custDataLst>
                <p:tags r:id="rId18"/>
              </p:custDataLst>
            </p:nvPr>
          </p:nvSpPr>
          <p:spPr>
            <a:xfrm>
              <a:off x="8002163" y="4829393"/>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SSO</a:t>
              </a:r>
              <a:r>
                <a:rPr lang="en-US" sz="1400" baseline="30000"/>
                <a:t>2</a:t>
              </a:r>
              <a:r>
                <a:rPr lang="en-US" sz="1400"/>
                <a:t> study required, if applicable</a:t>
              </a:r>
              <a:endParaRPr lang="en-US" sz="1400" b="1"/>
            </a:p>
          </p:txBody>
        </p:sp>
      </p:grpSp>
      <p:grpSp>
        <p:nvGrpSpPr>
          <p:cNvPr id="70" name="Group 69">
            <a:extLst>
              <a:ext uri="{FF2B5EF4-FFF2-40B4-BE49-F238E27FC236}">
                <a16:creationId xmlns:a16="http://schemas.microsoft.com/office/drawing/2014/main" id="{24FB7C4C-DF7A-20FE-C818-4E55B23EE652}"/>
              </a:ext>
            </a:extLst>
          </p:cNvPr>
          <p:cNvGrpSpPr/>
          <p:nvPr/>
        </p:nvGrpSpPr>
        <p:grpSpPr>
          <a:xfrm>
            <a:off x="6292917" y="5493500"/>
            <a:ext cx="5365683" cy="215444"/>
            <a:chOff x="6292917" y="5607334"/>
            <a:chExt cx="5365683" cy="215444"/>
          </a:xfrm>
        </p:grpSpPr>
        <p:sp>
          <p:nvSpPr>
            <p:cNvPr id="80" name="TextBox 79">
              <a:extLst>
                <a:ext uri="{FF2B5EF4-FFF2-40B4-BE49-F238E27FC236}">
                  <a16:creationId xmlns:a16="http://schemas.microsoft.com/office/drawing/2014/main" id="{CB18F828-242F-94A2-1D74-C4B1DFD37F24}"/>
                </a:ext>
              </a:extLst>
            </p:cNvPr>
            <p:cNvSpPr txBox="1">
              <a:spLocks/>
            </p:cNvSpPr>
            <p:nvPr>
              <p:custDataLst>
                <p:tags r:id="rId15"/>
              </p:custDataLst>
            </p:nvPr>
          </p:nvSpPr>
          <p:spPr>
            <a:xfrm>
              <a:off x="6292917" y="5607334"/>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81" name="TextBox 80">
              <a:extLst>
                <a:ext uri="{FF2B5EF4-FFF2-40B4-BE49-F238E27FC236}">
                  <a16:creationId xmlns:a16="http://schemas.microsoft.com/office/drawing/2014/main" id="{1A3A5678-B8D1-31F3-5789-731DD21B4365}"/>
                </a:ext>
              </a:extLst>
            </p:cNvPr>
            <p:cNvSpPr txBox="1">
              <a:spLocks/>
            </p:cNvSpPr>
            <p:nvPr>
              <p:custDataLst>
                <p:tags r:id="rId16"/>
              </p:custDataLst>
            </p:nvPr>
          </p:nvSpPr>
          <p:spPr>
            <a:xfrm>
              <a:off x="8002163" y="5607334"/>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a generator</a:t>
              </a:r>
              <a:endParaRPr lang="en-US" sz="1400" b="1"/>
            </a:p>
          </p:txBody>
        </p:sp>
      </p:grpSp>
      <p:grpSp>
        <p:nvGrpSpPr>
          <p:cNvPr id="72" name="Group 71">
            <a:extLst>
              <a:ext uri="{FF2B5EF4-FFF2-40B4-BE49-F238E27FC236}">
                <a16:creationId xmlns:a16="http://schemas.microsoft.com/office/drawing/2014/main" id="{AD74EAE4-0627-ECBE-9465-C26082E90929}"/>
              </a:ext>
            </a:extLst>
          </p:cNvPr>
          <p:cNvGrpSpPr/>
          <p:nvPr/>
        </p:nvGrpSpPr>
        <p:grpSpPr>
          <a:xfrm>
            <a:off x="6292917" y="5758522"/>
            <a:ext cx="5365683" cy="646331"/>
            <a:chOff x="6292917" y="6169831"/>
            <a:chExt cx="5365683" cy="646331"/>
          </a:xfrm>
        </p:grpSpPr>
        <p:sp>
          <p:nvSpPr>
            <p:cNvPr id="78" name="TextBox 77">
              <a:extLst>
                <a:ext uri="{FF2B5EF4-FFF2-40B4-BE49-F238E27FC236}">
                  <a16:creationId xmlns:a16="http://schemas.microsoft.com/office/drawing/2014/main" id="{CC6ECDA9-C9C0-1AEC-01F8-59673C6756F3}"/>
                </a:ext>
              </a:extLst>
            </p:cNvPr>
            <p:cNvSpPr txBox="1">
              <a:spLocks/>
            </p:cNvSpPr>
            <p:nvPr>
              <p:custDataLst>
                <p:tags r:id="rId13"/>
              </p:custDataLst>
            </p:nvPr>
          </p:nvSpPr>
          <p:spPr>
            <a:xfrm>
              <a:off x="6292917" y="6169831"/>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79" name="TextBox 78">
              <a:extLst>
                <a:ext uri="{FF2B5EF4-FFF2-40B4-BE49-F238E27FC236}">
                  <a16:creationId xmlns:a16="http://schemas.microsoft.com/office/drawing/2014/main" id="{259314DE-C414-7A23-57D7-13699EC7D5B0}"/>
                </a:ext>
              </a:extLst>
            </p:cNvPr>
            <p:cNvSpPr txBox="1">
              <a:spLocks/>
            </p:cNvSpPr>
            <p:nvPr>
              <p:custDataLst>
                <p:tags r:id="rId14"/>
              </p:custDataLst>
            </p:nvPr>
          </p:nvSpPr>
          <p:spPr>
            <a:xfrm>
              <a:off x="8002163" y="6169831"/>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NSG when implemented or SOTSG; SOTSG registration is not available if a Generation Resource is co-located behind the same POI</a:t>
              </a:r>
              <a:endParaRPr lang="en-US" sz="1400" b="1"/>
            </a:p>
          </p:txBody>
        </p:sp>
      </p:grpSp>
      <p:cxnSp>
        <p:nvCxnSpPr>
          <p:cNvPr id="73" name="Straight Connector 72">
            <a:extLst>
              <a:ext uri="{FF2B5EF4-FFF2-40B4-BE49-F238E27FC236}">
                <a16:creationId xmlns:a16="http://schemas.microsoft.com/office/drawing/2014/main" id="{D7AF7F8D-0D24-69A5-C6FF-4CAC22C58B38}"/>
              </a:ext>
            </a:extLst>
          </p:cNvPr>
          <p:cNvCxnSpPr>
            <a:cxnSpLocks/>
          </p:cNvCxnSpPr>
          <p:nvPr>
            <p:custDataLst>
              <p:tags r:id="rId7"/>
            </p:custDataLst>
          </p:nvPr>
        </p:nvCxnSpPr>
        <p:spPr>
          <a:xfrm>
            <a:off x="6292917" y="273465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59B432D-35C5-CD32-DF68-EC97C2C83025}"/>
              </a:ext>
            </a:extLst>
          </p:cNvPr>
          <p:cNvCxnSpPr>
            <a:cxnSpLocks/>
          </p:cNvCxnSpPr>
          <p:nvPr>
            <p:custDataLst>
              <p:tags r:id="rId8"/>
            </p:custDataLst>
          </p:nvPr>
        </p:nvCxnSpPr>
        <p:spPr>
          <a:xfrm>
            <a:off x="6292917" y="5203689"/>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E38A001-CB6F-B0C7-EF19-9DCA785322D1}"/>
              </a:ext>
            </a:extLst>
          </p:cNvPr>
          <p:cNvCxnSpPr>
            <a:cxnSpLocks/>
          </p:cNvCxnSpPr>
          <p:nvPr>
            <p:custDataLst>
              <p:tags r:id="rId9"/>
            </p:custDataLst>
          </p:nvPr>
        </p:nvCxnSpPr>
        <p:spPr>
          <a:xfrm>
            <a:off x="6292917" y="5468711"/>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B3D9C80-63A4-3FC6-D3C7-A746CB3439C0}"/>
              </a:ext>
            </a:extLst>
          </p:cNvPr>
          <p:cNvCxnSpPr>
            <a:cxnSpLocks/>
          </p:cNvCxnSpPr>
          <p:nvPr>
            <p:custDataLst>
              <p:tags r:id="rId10"/>
            </p:custDataLst>
          </p:nvPr>
        </p:nvCxnSpPr>
        <p:spPr>
          <a:xfrm>
            <a:off x="6292917" y="573373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98766FA2-47B8-8384-6694-9AACC349B59B}"/>
              </a:ext>
            </a:extLst>
          </p:cNvPr>
          <p:cNvSpPr txBox="1">
            <a:spLocks/>
          </p:cNvSpPr>
          <p:nvPr>
            <p:custDataLst>
              <p:tags r:id="rId11"/>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pic>
        <p:nvPicPr>
          <p:cNvPr id="3" name="Picture 2">
            <a:extLst>
              <a:ext uri="{FF2B5EF4-FFF2-40B4-BE49-F238E27FC236}">
                <a16:creationId xmlns:a16="http://schemas.microsoft.com/office/drawing/2014/main" id="{921DA99E-ED91-31AC-F766-0209BEE83E3C}"/>
              </a:ext>
            </a:extLst>
          </p:cNvPr>
          <p:cNvPicPr>
            <a:picLocks/>
          </p:cNvPicPr>
          <p:nvPr/>
        </p:nvPicPr>
        <p:blipFill>
          <a:blip r:embed="rId31"/>
          <a:stretch>
            <a:fillRect/>
          </a:stretch>
        </p:blipFill>
        <p:spPr>
          <a:xfrm>
            <a:off x="2529204" y="4225106"/>
            <a:ext cx="2430568" cy="2162632"/>
          </a:xfrm>
          <a:prstGeom prst="rect">
            <a:avLst/>
          </a:prstGeom>
        </p:spPr>
      </p:pic>
      <p:cxnSp>
        <p:nvCxnSpPr>
          <p:cNvPr id="8" name="Straight Connector 7">
            <a:extLst>
              <a:ext uri="{FF2B5EF4-FFF2-40B4-BE49-F238E27FC236}">
                <a16:creationId xmlns:a16="http://schemas.microsoft.com/office/drawing/2014/main" id="{BC442430-824E-7662-00D1-16F5F6A2AEC4}"/>
              </a:ext>
            </a:extLst>
          </p:cNvPr>
          <p:cNvCxnSpPr>
            <a:cxnSpLocks/>
          </p:cNvCxnSpPr>
          <p:nvPr>
            <p:custDataLst>
              <p:tags r:id="rId12"/>
            </p:custDataLst>
          </p:nvPr>
        </p:nvCxnSpPr>
        <p:spPr>
          <a:xfrm>
            <a:off x="6292917" y="450778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275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9512A-357E-F169-72E5-9B6786C6F8C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743244A-B1F7-755A-5273-81C584870F2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04" imgH="403" progId="TCLayout.ActiveDocument.1">
                  <p:embed/>
                </p:oleObj>
              </mc:Choice>
              <mc:Fallback>
                <p:oleObj name="think-cell Slide" r:id="rId29" imgW="404" imgH="403" progId="TCLayout.ActiveDocument.1">
                  <p:embed/>
                  <p:pic>
                    <p:nvPicPr>
                      <p:cNvPr id="5" name="Object 6" hidden="1">
                        <a:extLst>
                          <a:ext uri="{FF2B5EF4-FFF2-40B4-BE49-F238E27FC236}">
                            <a16:creationId xmlns:a16="http://schemas.microsoft.com/office/drawing/2014/main" id="{E743244A-B1F7-755A-5273-81C584870F22}"/>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EB9A94BB-CDA2-13B6-5037-2C19692D30B5}"/>
              </a:ext>
            </a:extLst>
          </p:cNvPr>
          <p:cNvSpPr>
            <a:spLocks noGrp="1"/>
          </p:cNvSpPr>
          <p:nvPr>
            <p:ph type="title"/>
            <p:custDataLst>
              <p:tags r:id="rId2"/>
            </p:custDataLst>
          </p:nvPr>
        </p:nvSpPr>
        <p:spPr>
          <a:xfrm>
            <a:off x="1730087" y="431230"/>
            <a:ext cx="9455727" cy="384721"/>
          </a:xfrm>
        </p:spPr>
        <p:txBody>
          <a:bodyPr vert="horz"/>
          <a:lstStyle/>
          <a:p>
            <a:r>
              <a:rPr lang="en-US"/>
              <a:t>Deep-dive: Market-participating ESR</a:t>
            </a:r>
          </a:p>
        </p:txBody>
      </p:sp>
      <p:sp>
        <p:nvSpPr>
          <p:cNvPr id="7" name="2. Slide Title">
            <a:extLst>
              <a:ext uri="{FF2B5EF4-FFF2-40B4-BE49-F238E27FC236}">
                <a16:creationId xmlns:a16="http://schemas.microsoft.com/office/drawing/2014/main" id="{2FA0CE62-5CBA-77CC-405F-3E4DC04AF0F2}"/>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3</a:t>
            </a:r>
          </a:p>
        </p:txBody>
      </p:sp>
      <p:sp>
        <p:nvSpPr>
          <p:cNvPr id="3" name="Oval 2">
            <a:extLst>
              <a:ext uri="{FF2B5EF4-FFF2-40B4-BE49-F238E27FC236}">
                <a16:creationId xmlns:a16="http://schemas.microsoft.com/office/drawing/2014/main" id="{CB6728CF-1C98-9E35-54D0-2E5D8C9C876A}"/>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 name="Graphic 5">
            <a:extLst>
              <a:ext uri="{FF2B5EF4-FFF2-40B4-BE49-F238E27FC236}">
                <a16:creationId xmlns:a16="http://schemas.microsoft.com/office/drawing/2014/main" id="{A4DDCB7E-1759-3243-1CA4-B9DE5EFEDA5A}"/>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5664592" y="1544540"/>
            <a:ext cx="381000" cy="381000"/>
          </a:xfrm>
          <a:prstGeom prst="rect">
            <a:avLst/>
          </a:prstGeom>
        </p:spPr>
      </p:pic>
      <p:sp>
        <p:nvSpPr>
          <p:cNvPr id="8" name="TextBox 7">
            <a:extLst>
              <a:ext uri="{FF2B5EF4-FFF2-40B4-BE49-F238E27FC236}">
                <a16:creationId xmlns:a16="http://schemas.microsoft.com/office/drawing/2014/main" id="{F0B8DD2C-38C0-8D32-A76C-4C5F4E41A415}"/>
              </a:ext>
            </a:extLst>
          </p:cNvPr>
          <p:cNvSpPr txBox="1">
            <a:spLocks/>
          </p:cNvSpPr>
          <p:nvPr>
            <p:custDataLst>
              <p:tags r:id="rId4"/>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cxnSp>
        <p:nvCxnSpPr>
          <p:cNvPr id="9" name="Straight Connector 8">
            <a:extLst>
              <a:ext uri="{FF2B5EF4-FFF2-40B4-BE49-F238E27FC236}">
                <a16:creationId xmlns:a16="http://schemas.microsoft.com/office/drawing/2014/main" id="{DCF18F9F-9B33-B7FE-699F-9AAD910F2B44}"/>
              </a:ext>
            </a:extLst>
          </p:cNvPr>
          <p:cNvCxnSpPr>
            <a:cxnSpLocks/>
          </p:cNvCxnSpPr>
          <p:nvPr>
            <p:custDataLst>
              <p:tags r:id="rId5"/>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5550F6D2-5B15-7817-00D8-8D17DB5A8E99}"/>
              </a:ext>
            </a:extLst>
          </p:cNvPr>
          <p:cNvGrpSpPr/>
          <p:nvPr/>
        </p:nvGrpSpPr>
        <p:grpSpPr>
          <a:xfrm>
            <a:off x="6292917" y="1848090"/>
            <a:ext cx="5365683" cy="430887"/>
            <a:chOff x="6292917" y="1848090"/>
            <a:chExt cx="5365683" cy="430887"/>
          </a:xfrm>
        </p:grpSpPr>
        <p:sp>
          <p:nvSpPr>
            <p:cNvPr id="10" name="TextBox 9">
              <a:extLst>
                <a:ext uri="{FF2B5EF4-FFF2-40B4-BE49-F238E27FC236}">
                  <a16:creationId xmlns:a16="http://schemas.microsoft.com/office/drawing/2014/main" id="{3C4ECE1C-6C04-95E3-BC54-EE34D221A780}"/>
                </a:ext>
              </a:extLst>
            </p:cNvPr>
            <p:cNvSpPr txBox="1">
              <a:spLocks/>
            </p:cNvSpPr>
            <p:nvPr>
              <p:custDataLst>
                <p:tags r:id="rId25"/>
              </p:custDataLst>
            </p:nvPr>
          </p:nvSpPr>
          <p:spPr>
            <a:xfrm>
              <a:off x="6292917" y="1848090"/>
              <a:ext cx="1412953"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11" name="TextBox 10">
              <a:extLst>
                <a:ext uri="{FF2B5EF4-FFF2-40B4-BE49-F238E27FC236}">
                  <a16:creationId xmlns:a16="http://schemas.microsoft.com/office/drawing/2014/main" id="{80D9D360-0F31-47DD-56DB-E4E784ACEA05}"/>
                </a:ext>
              </a:extLst>
            </p:cNvPr>
            <p:cNvSpPr txBox="1">
              <a:spLocks/>
            </p:cNvSpPr>
            <p:nvPr>
              <p:custDataLst>
                <p:tags r:id="rId26"/>
              </p:custDataLst>
            </p:nvPr>
          </p:nvSpPr>
          <p:spPr>
            <a:xfrm>
              <a:off x="8002163" y="1848090"/>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Batch (for Load) + Generation Interconnection or Modification (GIM) process as an ESR</a:t>
              </a:r>
              <a:endParaRPr lang="en-US" sz="1400" b="1"/>
            </a:p>
          </p:txBody>
        </p:sp>
      </p:grpSp>
      <p:grpSp>
        <p:nvGrpSpPr>
          <p:cNvPr id="47" name="Group 46">
            <a:extLst>
              <a:ext uri="{FF2B5EF4-FFF2-40B4-BE49-F238E27FC236}">
                <a16:creationId xmlns:a16="http://schemas.microsoft.com/office/drawing/2014/main" id="{6B66A2AD-A89B-06EA-40E3-1BF19F312622}"/>
              </a:ext>
            </a:extLst>
          </p:cNvPr>
          <p:cNvGrpSpPr/>
          <p:nvPr/>
        </p:nvGrpSpPr>
        <p:grpSpPr>
          <a:xfrm>
            <a:off x="6292917" y="2320603"/>
            <a:ext cx="5365683" cy="1723549"/>
            <a:chOff x="6292917" y="2410588"/>
            <a:chExt cx="5365683" cy="1723549"/>
          </a:xfrm>
        </p:grpSpPr>
        <p:sp>
          <p:nvSpPr>
            <p:cNvPr id="12" name="TextBox 11">
              <a:extLst>
                <a:ext uri="{FF2B5EF4-FFF2-40B4-BE49-F238E27FC236}">
                  <a16:creationId xmlns:a16="http://schemas.microsoft.com/office/drawing/2014/main" id="{B1E5AE22-3182-654D-4DBF-793F463C4890}"/>
                </a:ext>
              </a:extLst>
            </p:cNvPr>
            <p:cNvSpPr txBox="1">
              <a:spLocks/>
            </p:cNvSpPr>
            <p:nvPr>
              <p:custDataLst>
                <p:tags r:id="rId23"/>
              </p:custDataLst>
            </p:nvPr>
          </p:nvSpPr>
          <p:spPr>
            <a:xfrm>
              <a:off x="6292917" y="2410588"/>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13" name="TextBox 12">
              <a:extLst>
                <a:ext uri="{FF2B5EF4-FFF2-40B4-BE49-F238E27FC236}">
                  <a16:creationId xmlns:a16="http://schemas.microsoft.com/office/drawing/2014/main" id="{699D1339-5274-92F1-CF8D-CEB8B833B189}"/>
                </a:ext>
              </a:extLst>
            </p:cNvPr>
            <p:cNvSpPr txBox="1">
              <a:spLocks/>
            </p:cNvSpPr>
            <p:nvPr>
              <p:custDataLst>
                <p:tags r:id="rId24"/>
              </p:custDataLst>
            </p:nvPr>
          </p:nvSpPr>
          <p:spPr>
            <a:xfrm>
              <a:off x="8002163" y="2410588"/>
              <a:ext cx="3656437" cy="172354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Dynamic data for the Large Computational Load and ESR are needed. The model should accurately represent their dynamic characteristics at the POI. The applicable modeling and performance requirements are described in Planning Guide Section 6.2 and Nodal Operating Guide Sections 2.6, 2.14, and 2.15</a:t>
              </a:r>
              <a:endParaRPr lang="en-US" sz="1400" b="1"/>
            </a:p>
          </p:txBody>
        </p:sp>
      </p:grpSp>
      <p:grpSp>
        <p:nvGrpSpPr>
          <p:cNvPr id="46" name="Group 45">
            <a:extLst>
              <a:ext uri="{FF2B5EF4-FFF2-40B4-BE49-F238E27FC236}">
                <a16:creationId xmlns:a16="http://schemas.microsoft.com/office/drawing/2014/main" id="{2EFC5008-F4A7-2EFA-AA9D-BDD68EF973AC}"/>
              </a:ext>
            </a:extLst>
          </p:cNvPr>
          <p:cNvGrpSpPr/>
          <p:nvPr/>
        </p:nvGrpSpPr>
        <p:grpSpPr>
          <a:xfrm>
            <a:off x="6292917" y="4085778"/>
            <a:ext cx="5365683" cy="646331"/>
            <a:chOff x="6292917" y="3403973"/>
            <a:chExt cx="5365683" cy="646331"/>
          </a:xfrm>
        </p:grpSpPr>
        <p:sp>
          <p:nvSpPr>
            <p:cNvPr id="14" name="TextBox 13">
              <a:extLst>
                <a:ext uri="{FF2B5EF4-FFF2-40B4-BE49-F238E27FC236}">
                  <a16:creationId xmlns:a16="http://schemas.microsoft.com/office/drawing/2014/main" id="{60518DDC-807A-C74A-5E01-ACFAC3132A79}"/>
                </a:ext>
              </a:extLst>
            </p:cNvPr>
            <p:cNvSpPr txBox="1">
              <a:spLocks/>
            </p:cNvSpPr>
            <p:nvPr>
              <p:custDataLst>
                <p:tags r:id="rId21"/>
              </p:custDataLst>
            </p:nvPr>
          </p:nvSpPr>
          <p:spPr>
            <a:xfrm>
              <a:off x="6292917" y="3403973"/>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15" name="TextBox 14">
              <a:extLst>
                <a:ext uri="{FF2B5EF4-FFF2-40B4-BE49-F238E27FC236}">
                  <a16:creationId xmlns:a16="http://schemas.microsoft.com/office/drawing/2014/main" id="{197A3E99-985C-1BBD-B2C5-0696BE4300F0}"/>
                </a:ext>
              </a:extLst>
            </p:cNvPr>
            <p:cNvSpPr txBox="1">
              <a:spLocks/>
            </p:cNvSpPr>
            <p:nvPr>
              <p:custDataLst>
                <p:tags r:id="rId22"/>
              </p:custDataLst>
            </p:nvPr>
          </p:nvSpPr>
          <p:spPr>
            <a:xfrm>
              <a:off x="8002163" y="3403973"/>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using both Large Load and ESR dynamic models, including associated control systems</a:t>
              </a:r>
              <a:endParaRPr lang="en-US" sz="1400" b="1"/>
            </a:p>
          </p:txBody>
        </p:sp>
      </p:grpSp>
      <p:grpSp>
        <p:nvGrpSpPr>
          <p:cNvPr id="45" name="Group 44">
            <a:extLst>
              <a:ext uri="{FF2B5EF4-FFF2-40B4-BE49-F238E27FC236}">
                <a16:creationId xmlns:a16="http://schemas.microsoft.com/office/drawing/2014/main" id="{8453113B-4C12-3064-8356-8203F1239778}"/>
              </a:ext>
            </a:extLst>
          </p:cNvPr>
          <p:cNvGrpSpPr/>
          <p:nvPr/>
        </p:nvGrpSpPr>
        <p:grpSpPr>
          <a:xfrm>
            <a:off x="6292917" y="4773735"/>
            <a:ext cx="5365683" cy="215444"/>
            <a:chOff x="6292917" y="4181914"/>
            <a:chExt cx="5365683" cy="215444"/>
          </a:xfrm>
        </p:grpSpPr>
        <p:sp>
          <p:nvSpPr>
            <p:cNvPr id="16" name="TextBox 15">
              <a:extLst>
                <a:ext uri="{FF2B5EF4-FFF2-40B4-BE49-F238E27FC236}">
                  <a16:creationId xmlns:a16="http://schemas.microsoft.com/office/drawing/2014/main" id="{AA82C328-9340-5D68-039D-A54F44C076FE}"/>
                </a:ext>
              </a:extLst>
            </p:cNvPr>
            <p:cNvSpPr txBox="1">
              <a:spLocks/>
            </p:cNvSpPr>
            <p:nvPr>
              <p:custDataLst>
                <p:tags r:id="rId19"/>
              </p:custDataLst>
            </p:nvPr>
          </p:nvSpPr>
          <p:spPr>
            <a:xfrm>
              <a:off x="6292917" y="4181914"/>
              <a:ext cx="1503426"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17" name="TextBox 16">
              <a:extLst>
                <a:ext uri="{FF2B5EF4-FFF2-40B4-BE49-F238E27FC236}">
                  <a16:creationId xmlns:a16="http://schemas.microsoft.com/office/drawing/2014/main" id="{3B2DD305-F51B-C526-2807-76542657190F}"/>
                </a:ext>
              </a:extLst>
            </p:cNvPr>
            <p:cNvSpPr txBox="1">
              <a:spLocks/>
            </p:cNvSpPr>
            <p:nvPr>
              <p:custDataLst>
                <p:tags r:id="rId20"/>
              </p:custDataLst>
            </p:nvPr>
          </p:nvSpPr>
          <p:spPr>
            <a:xfrm>
              <a:off x="8002163" y="4181914"/>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Studied as a co-located ESR</a:t>
              </a:r>
              <a:endParaRPr lang="en-US" sz="1400" b="1"/>
            </a:p>
          </p:txBody>
        </p:sp>
      </p:grpSp>
      <p:grpSp>
        <p:nvGrpSpPr>
          <p:cNvPr id="44" name="Group 43">
            <a:extLst>
              <a:ext uri="{FF2B5EF4-FFF2-40B4-BE49-F238E27FC236}">
                <a16:creationId xmlns:a16="http://schemas.microsoft.com/office/drawing/2014/main" id="{26C7CD36-2799-1E4E-4CC4-48DF1745BCDD}"/>
              </a:ext>
            </a:extLst>
          </p:cNvPr>
          <p:cNvGrpSpPr/>
          <p:nvPr/>
        </p:nvGrpSpPr>
        <p:grpSpPr>
          <a:xfrm>
            <a:off x="6292917" y="5030805"/>
            <a:ext cx="5365683" cy="215444"/>
            <a:chOff x="6292917" y="4959855"/>
            <a:chExt cx="5365683" cy="215444"/>
          </a:xfrm>
        </p:grpSpPr>
        <p:sp>
          <p:nvSpPr>
            <p:cNvPr id="18" name="TextBox 17">
              <a:extLst>
                <a:ext uri="{FF2B5EF4-FFF2-40B4-BE49-F238E27FC236}">
                  <a16:creationId xmlns:a16="http://schemas.microsoft.com/office/drawing/2014/main" id="{A708BC98-BC15-1F4A-E208-98809958FAD3}"/>
                </a:ext>
              </a:extLst>
            </p:cNvPr>
            <p:cNvSpPr txBox="1">
              <a:spLocks/>
            </p:cNvSpPr>
            <p:nvPr>
              <p:custDataLst>
                <p:tags r:id="rId17"/>
              </p:custDataLst>
            </p:nvPr>
          </p:nvSpPr>
          <p:spPr>
            <a:xfrm>
              <a:off x="6292917" y="4959855"/>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19" name="TextBox 18">
              <a:extLst>
                <a:ext uri="{FF2B5EF4-FFF2-40B4-BE49-F238E27FC236}">
                  <a16:creationId xmlns:a16="http://schemas.microsoft.com/office/drawing/2014/main" id="{BD632EF2-3F60-E6DB-2BC5-6FB92A352BAE}"/>
                </a:ext>
              </a:extLst>
            </p:cNvPr>
            <p:cNvSpPr txBox="1">
              <a:spLocks/>
            </p:cNvSpPr>
            <p:nvPr>
              <p:custDataLst>
                <p:tags r:id="rId18"/>
              </p:custDataLst>
            </p:nvPr>
          </p:nvSpPr>
          <p:spPr>
            <a:xfrm>
              <a:off x="8002163" y="4959855"/>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an ESR</a:t>
              </a:r>
              <a:endParaRPr lang="en-US" sz="1400" b="1"/>
            </a:p>
          </p:txBody>
        </p:sp>
      </p:grpSp>
      <p:grpSp>
        <p:nvGrpSpPr>
          <p:cNvPr id="43" name="Group 42">
            <a:extLst>
              <a:ext uri="{FF2B5EF4-FFF2-40B4-BE49-F238E27FC236}">
                <a16:creationId xmlns:a16="http://schemas.microsoft.com/office/drawing/2014/main" id="{D16CFD02-EC13-1A01-A470-A092E17EF83E}"/>
              </a:ext>
            </a:extLst>
          </p:cNvPr>
          <p:cNvGrpSpPr/>
          <p:nvPr/>
        </p:nvGrpSpPr>
        <p:grpSpPr>
          <a:xfrm>
            <a:off x="6292917" y="5287871"/>
            <a:ext cx="5365683" cy="1077218"/>
            <a:chOff x="6292917" y="5522352"/>
            <a:chExt cx="5365683" cy="1077218"/>
          </a:xfrm>
        </p:grpSpPr>
        <p:sp>
          <p:nvSpPr>
            <p:cNvPr id="20" name="TextBox 19">
              <a:extLst>
                <a:ext uri="{FF2B5EF4-FFF2-40B4-BE49-F238E27FC236}">
                  <a16:creationId xmlns:a16="http://schemas.microsoft.com/office/drawing/2014/main" id="{2CDDDAEB-59C2-0108-1342-F481328115B5}"/>
                </a:ext>
              </a:extLst>
            </p:cNvPr>
            <p:cNvSpPr txBox="1">
              <a:spLocks/>
            </p:cNvSpPr>
            <p:nvPr>
              <p:custDataLst>
                <p:tags r:id="rId15"/>
              </p:custDataLst>
            </p:nvPr>
          </p:nvSpPr>
          <p:spPr>
            <a:xfrm>
              <a:off x="6292917" y="5522352"/>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21" name="TextBox 20">
              <a:extLst>
                <a:ext uri="{FF2B5EF4-FFF2-40B4-BE49-F238E27FC236}">
                  <a16:creationId xmlns:a16="http://schemas.microsoft.com/office/drawing/2014/main" id="{36BD14DB-D6F2-91E8-261D-DC3EF74D98C3}"/>
                </a:ext>
              </a:extLst>
            </p:cNvPr>
            <p:cNvSpPr txBox="1">
              <a:spLocks/>
            </p:cNvSpPr>
            <p:nvPr>
              <p:custDataLst>
                <p:tags r:id="rId16"/>
              </p:custDataLst>
            </p:nvPr>
          </p:nvSpPr>
          <p:spPr>
            <a:xfrm>
              <a:off x="8002163" y="5522352"/>
              <a:ext cx="3656437" cy="107721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ESR registration required; ESR cannot receive Wholesale Storage Load (WSL) treatment within a Private Use Network (PUN); market-available MW and SOC capability must be derated</a:t>
              </a:r>
              <a:endParaRPr lang="en-US" sz="1400" b="1"/>
            </a:p>
          </p:txBody>
        </p:sp>
      </p:grpSp>
      <p:cxnSp>
        <p:nvCxnSpPr>
          <p:cNvPr id="22" name="Straight Connector 21">
            <a:extLst>
              <a:ext uri="{FF2B5EF4-FFF2-40B4-BE49-F238E27FC236}">
                <a16:creationId xmlns:a16="http://schemas.microsoft.com/office/drawing/2014/main" id="{45856704-7ABC-FBD3-E527-34196B0B1DFD}"/>
              </a:ext>
            </a:extLst>
          </p:cNvPr>
          <p:cNvCxnSpPr>
            <a:cxnSpLocks/>
          </p:cNvCxnSpPr>
          <p:nvPr>
            <p:custDataLst>
              <p:tags r:id="rId6"/>
            </p:custDataLst>
          </p:nvPr>
        </p:nvCxnSpPr>
        <p:spPr>
          <a:xfrm>
            <a:off x="6292917" y="229979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4A0109F-A993-C80F-440F-0DC0D00166E1}"/>
              </a:ext>
            </a:extLst>
          </p:cNvPr>
          <p:cNvCxnSpPr>
            <a:cxnSpLocks/>
          </p:cNvCxnSpPr>
          <p:nvPr>
            <p:custDataLst>
              <p:tags r:id="rId7"/>
            </p:custDataLst>
          </p:nvPr>
        </p:nvCxnSpPr>
        <p:spPr>
          <a:xfrm>
            <a:off x="6292917" y="4064965"/>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7FA314F-0968-0BC1-431A-0FE7B50A63BB}"/>
              </a:ext>
            </a:extLst>
          </p:cNvPr>
          <p:cNvCxnSpPr>
            <a:cxnSpLocks/>
          </p:cNvCxnSpPr>
          <p:nvPr>
            <p:custDataLst>
              <p:tags r:id="rId8"/>
            </p:custDataLst>
          </p:nvPr>
        </p:nvCxnSpPr>
        <p:spPr>
          <a:xfrm>
            <a:off x="6292917" y="475292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2539E44-B3FD-A56B-F75D-349DBBF3CA4A}"/>
              </a:ext>
            </a:extLst>
          </p:cNvPr>
          <p:cNvCxnSpPr>
            <a:cxnSpLocks/>
          </p:cNvCxnSpPr>
          <p:nvPr>
            <p:custDataLst>
              <p:tags r:id="rId9"/>
            </p:custDataLst>
          </p:nvPr>
        </p:nvCxnSpPr>
        <p:spPr>
          <a:xfrm>
            <a:off x="6292917" y="500999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6C7E9FD-9FD0-7522-7464-33086ED819B5}"/>
              </a:ext>
            </a:extLst>
          </p:cNvPr>
          <p:cNvCxnSpPr>
            <a:cxnSpLocks/>
          </p:cNvCxnSpPr>
          <p:nvPr>
            <p:custDataLst>
              <p:tags r:id="rId10"/>
            </p:custDataLst>
          </p:nvPr>
        </p:nvCxnSpPr>
        <p:spPr>
          <a:xfrm>
            <a:off x="6292917" y="526706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31360135-611B-B55F-D7CD-FD26DBF79EE0}"/>
              </a:ext>
            </a:extLst>
          </p:cNvPr>
          <p:cNvGrpSpPr>
            <a:grpSpLocks/>
          </p:cNvGrpSpPr>
          <p:nvPr/>
        </p:nvGrpSpPr>
        <p:grpSpPr>
          <a:xfrm>
            <a:off x="1257300" y="1482518"/>
            <a:ext cx="4159968" cy="269345"/>
            <a:chOff x="1257300" y="1390229"/>
            <a:chExt cx="2753444" cy="269345"/>
          </a:xfrm>
        </p:grpSpPr>
        <p:sp>
          <p:nvSpPr>
            <p:cNvPr id="28" name="TextBox 27">
              <a:extLst>
                <a:ext uri="{FF2B5EF4-FFF2-40B4-BE49-F238E27FC236}">
                  <a16:creationId xmlns:a16="http://schemas.microsoft.com/office/drawing/2014/main" id="{50F30BCF-E50C-FA65-E339-8B4FDCB711F0}"/>
                </a:ext>
              </a:extLst>
            </p:cNvPr>
            <p:cNvSpPr txBox="1">
              <a:spLocks/>
            </p:cNvSpPr>
            <p:nvPr>
              <p:custDataLst>
                <p:tags r:id="rId13"/>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29" name="Straight Connector 28">
              <a:extLst>
                <a:ext uri="{FF2B5EF4-FFF2-40B4-BE49-F238E27FC236}">
                  <a16:creationId xmlns:a16="http://schemas.microsoft.com/office/drawing/2014/main" id="{DB954C87-B356-72EB-B248-E904736EFA77}"/>
                </a:ext>
              </a:extLst>
            </p:cNvPr>
            <p:cNvCxnSpPr>
              <a:cxnSpLocks/>
            </p:cNvCxnSpPr>
            <p:nvPr>
              <p:custDataLst>
                <p:tags r:id="rId14"/>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0AB0FEA4-B97A-22A6-C20C-28A9DDB43A9D}"/>
              </a:ext>
            </a:extLst>
          </p:cNvPr>
          <p:cNvSpPr txBox="1">
            <a:spLocks/>
          </p:cNvSpPr>
          <p:nvPr>
            <p:custDataLst>
              <p:tags r:id="rId11"/>
            </p:custDataLst>
          </p:nvPr>
        </p:nvSpPr>
        <p:spPr>
          <a:xfrm>
            <a:off x="1257300" y="1848090"/>
            <a:ext cx="4159968" cy="260071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The BESS is connected in parallel with the Large Computational Load and registered as an Energy Storage Resource (ESR).The configuration is designed to support both:</a:t>
            </a:r>
          </a:p>
          <a:p>
            <a:pPr marL="285750" lvl="0" indent="-285750">
              <a:buFont typeface="Arial" panose="020B0604020202020204" pitchFamily="34" charset="0"/>
              <a:buChar char="•"/>
            </a:pPr>
            <a:r>
              <a:rPr lang="en-US" sz="1400" b="1"/>
              <a:t>Ride-through:</a:t>
            </a:r>
            <a:r>
              <a:rPr lang="en-US" sz="1400"/>
              <a:t> The battery provides support to the Large Computational Load during grid disturbances</a:t>
            </a:r>
          </a:p>
          <a:p>
            <a:pPr marL="285750" lvl="0" indent="-285750">
              <a:buFont typeface="Arial" panose="020B0604020202020204" pitchFamily="34" charset="0"/>
              <a:buChar char="•"/>
            </a:pPr>
            <a:r>
              <a:rPr lang="en-US" sz="1400" b="1"/>
              <a:t>Market participation:</a:t>
            </a:r>
            <a:r>
              <a:rPr lang="en-US" sz="1400"/>
              <a:t> The battery participates in ERCOT markets as a registered ESR</a:t>
            </a:r>
          </a:p>
          <a:p>
            <a:r>
              <a:rPr lang="en-US" sz="1400"/>
              <a:t>The MW and State of Charge (SOC) capability made available to ERCOT markets must be derated</a:t>
            </a:r>
          </a:p>
        </p:txBody>
      </p:sp>
      <p:cxnSp>
        <p:nvCxnSpPr>
          <p:cNvPr id="31" name="Straight Connector 30">
            <a:extLst>
              <a:ext uri="{FF2B5EF4-FFF2-40B4-BE49-F238E27FC236}">
                <a16:creationId xmlns:a16="http://schemas.microsoft.com/office/drawing/2014/main" id="{2C9798E6-3EC3-5F7B-A21B-7A0AF25BCF44}"/>
              </a:ext>
            </a:extLst>
          </p:cNvPr>
          <p:cNvCxnSpPr>
            <a:stCxn id="3" idx="4"/>
          </p:cNvCxnSpPr>
          <p:nvPr/>
        </p:nvCxnSpPr>
        <p:spPr>
          <a:xfrm flipH="1">
            <a:off x="5835721" y="1933154"/>
            <a:ext cx="19371" cy="4303259"/>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3" name="5. Source">
            <a:extLst>
              <a:ext uri="{FF2B5EF4-FFF2-40B4-BE49-F238E27FC236}">
                <a16:creationId xmlns:a16="http://schemas.microsoft.com/office/drawing/2014/main" id="{19E9ED28-F6C8-FE73-A719-4C8F48C399B5}"/>
              </a:ext>
            </a:extLst>
          </p:cNvPr>
          <p:cNvSpPr txBox="1"/>
          <p:nvPr>
            <p:custDataLst>
              <p:tags r:id="rId12"/>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a:t>
            </a:r>
          </a:p>
        </p:txBody>
      </p:sp>
      <p:sp>
        <p:nvSpPr>
          <p:cNvPr id="38" name="Subtitle 19">
            <a:extLst>
              <a:ext uri="{FF2B5EF4-FFF2-40B4-BE49-F238E27FC236}">
                <a16:creationId xmlns:a16="http://schemas.microsoft.com/office/drawing/2014/main" id="{3945783C-FEA5-714C-C3F4-82370C07B4EC}"/>
              </a:ext>
            </a:extLst>
          </p:cNvPr>
          <p:cNvSpPr>
            <a:spLocks noGrp="1"/>
          </p:cNvSpPr>
          <p:nvPr>
            <p:ph type="subTitle" idx="1"/>
          </p:nvPr>
        </p:nvSpPr>
        <p:spPr>
          <a:xfrm>
            <a:off x="1257300" y="864105"/>
            <a:ext cx="10401300" cy="492443"/>
          </a:xfrm>
          <a:noFill/>
          <a:ln/>
          <a:extLst>
            <a:ext uri="{909E8E84-426E-40DD-AFC4-6F175D3DCCD1}">
              <a14:hiddenFill xmlns:a14="http://schemas.microsoft.com/office/drawing/2010/main">
                <a:solidFill>
                  <a:srgbClr val="FFFFFF"/>
                </a:solidFill>
              </a14:hiddenFill>
            </a:ext>
          </a:extLst>
        </p:spPr>
        <p:txBody>
          <a:bodyPr>
            <a:spAutoFit/>
          </a:bodyPr>
          <a:lstStyle/>
          <a:p>
            <a:r>
              <a:rPr lang="en-US"/>
              <a:t>The battery operates alongside the Large Computational Load while participating in ERCOT markets, subject to applicable modeling, ride-through, and available-capacity requirements</a:t>
            </a:r>
          </a:p>
        </p:txBody>
      </p:sp>
      <p:grpSp>
        <p:nvGrpSpPr>
          <p:cNvPr id="36" name="Group 35">
            <a:extLst>
              <a:ext uri="{FF2B5EF4-FFF2-40B4-BE49-F238E27FC236}">
                <a16:creationId xmlns:a16="http://schemas.microsoft.com/office/drawing/2014/main" id="{16196AE0-1391-CB28-948C-628366D7AED0}"/>
              </a:ext>
            </a:extLst>
          </p:cNvPr>
          <p:cNvGrpSpPr>
            <a:grpSpLocks/>
          </p:cNvGrpSpPr>
          <p:nvPr/>
        </p:nvGrpSpPr>
        <p:grpSpPr>
          <a:xfrm>
            <a:off x="2122000" y="4541139"/>
            <a:ext cx="2430568" cy="2162632"/>
            <a:chOff x="-456714" y="4276268"/>
            <a:chExt cx="2572621" cy="2162632"/>
          </a:xfrm>
        </p:grpSpPr>
        <p:pic>
          <p:nvPicPr>
            <p:cNvPr id="32" name="Picture 31">
              <a:extLst>
                <a:ext uri="{FF2B5EF4-FFF2-40B4-BE49-F238E27FC236}">
                  <a16:creationId xmlns:a16="http://schemas.microsoft.com/office/drawing/2014/main" id="{8E80AAD9-925F-5786-3D81-41A2F89CF4B8}"/>
                </a:ext>
              </a:extLst>
            </p:cNvPr>
            <p:cNvPicPr>
              <a:picLocks/>
            </p:cNvPicPr>
            <p:nvPr/>
          </p:nvPicPr>
          <p:blipFill>
            <a:blip r:embed="rId32"/>
            <a:stretch>
              <a:fillRect/>
            </a:stretch>
          </p:blipFill>
          <p:spPr>
            <a:xfrm>
              <a:off x="-456714" y="4276268"/>
              <a:ext cx="2430568" cy="2162632"/>
            </a:xfrm>
            <a:prstGeom prst="rect">
              <a:avLst/>
            </a:prstGeom>
          </p:spPr>
        </p:pic>
        <p:pic>
          <p:nvPicPr>
            <p:cNvPr id="35" name="Picture 34">
              <a:extLst>
                <a:ext uri="{FF2B5EF4-FFF2-40B4-BE49-F238E27FC236}">
                  <a16:creationId xmlns:a16="http://schemas.microsoft.com/office/drawing/2014/main" id="{5AB25DA3-EBFE-8368-FB01-2AFA07FFC1BB}"/>
                </a:ext>
              </a:extLst>
            </p:cNvPr>
            <p:cNvPicPr>
              <a:picLocks/>
            </p:cNvPicPr>
            <p:nvPr/>
          </p:nvPicPr>
          <p:blipFill>
            <a:blip r:embed="rId33"/>
            <a:srcRect l="89465" t="60993" r="677" b="22268"/>
            <a:stretch>
              <a:fillRect/>
            </a:stretch>
          </p:blipFill>
          <p:spPr>
            <a:xfrm>
              <a:off x="1278299" y="5636990"/>
              <a:ext cx="837608" cy="422376"/>
            </a:xfrm>
            <a:prstGeom prst="rect">
              <a:avLst/>
            </a:prstGeom>
          </p:spPr>
        </p:pic>
      </p:grpSp>
    </p:spTree>
    <p:extLst>
      <p:ext uri="{BB962C8B-B14F-4D97-AF65-F5344CB8AC3E}">
        <p14:creationId xmlns:p14="http://schemas.microsoft.com/office/powerpoint/2010/main" val="2210597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AC9B6-2B61-F08D-B0F1-B554ADE6FB70}"/>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9C2A4EC-9A6E-B2CB-377A-C9EF14276F3C}"/>
              </a:ext>
            </a:extLst>
          </p:cNvPr>
          <p:cNvGraphicFramePr>
            <a:graphicFrameLocks noChangeAspect="1"/>
          </p:cNvGraphicFramePr>
          <p:nvPr>
            <p:custDataLst>
              <p:tags r:id="rId1"/>
            </p:custDataLst>
            <p:extLst>
              <p:ext uri="{D42A27DB-BD31-4B8C-83A1-F6EECF244321}">
                <p14:modId xmlns:p14="http://schemas.microsoft.com/office/powerpoint/2010/main" val="19696799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39C2A4EC-9A6E-B2CB-377A-C9EF14276F3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CBB2D6D-18EB-BF99-8116-6FCF2B016F8C}"/>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7C861A58-2259-EFD1-DA12-AA809B013FD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D1B057CE-E752-CAA2-67FC-A567B601A860}"/>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D825B380-4AAC-8B17-FD24-4EAE37BF59D3}"/>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0" name="Text Placeholder 2">
            <a:hlinkClick r:id="rId15" action="ppaction://hlinksldjump"/>
            <a:extLst>
              <a:ext uri="{FF2B5EF4-FFF2-40B4-BE49-F238E27FC236}">
                <a16:creationId xmlns:a16="http://schemas.microsoft.com/office/drawing/2014/main" id="{6E8FEA91-18DC-0133-F561-BCE568178CDC}"/>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52" name="Text Placeholder 2">
            <a:hlinkClick r:id="rId16" action="ppaction://hlinksldjump"/>
            <a:extLst>
              <a:ext uri="{FF2B5EF4-FFF2-40B4-BE49-F238E27FC236}">
                <a16:creationId xmlns:a16="http://schemas.microsoft.com/office/drawing/2014/main" id="{2EA90640-4746-D9B6-7079-58266105E5DB}"/>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54" name="Text Placeholder 2">
            <a:hlinkClick r:id="rId17" action="ppaction://hlinksldjump"/>
            <a:extLst>
              <a:ext uri="{FF2B5EF4-FFF2-40B4-BE49-F238E27FC236}">
                <a16:creationId xmlns:a16="http://schemas.microsoft.com/office/drawing/2014/main" id="{33E8062D-7A90-88ED-A177-7261231C137D}"/>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52" name="Text Placeholder 2">
            <a:hlinkClick r:id="rId18" action="ppaction://hlinksldjump"/>
            <a:extLst>
              <a:ext uri="{FF2B5EF4-FFF2-40B4-BE49-F238E27FC236}">
                <a16:creationId xmlns:a16="http://schemas.microsoft.com/office/drawing/2014/main" id="{3CCBD88B-3082-3887-314E-F97337E465D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0" name="Text Placeholder 2">
            <a:hlinkClick r:id="rId19" action="ppaction://hlinksldjump"/>
            <a:extLst>
              <a:ext uri="{FF2B5EF4-FFF2-40B4-BE49-F238E27FC236}">
                <a16:creationId xmlns:a16="http://schemas.microsoft.com/office/drawing/2014/main" id="{51AA420B-CD7E-EB5B-4915-303C3E05676B}"/>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17" name="Text Placeholder 2">
            <a:extLst>
              <a:ext uri="{FF2B5EF4-FFF2-40B4-BE49-F238E27FC236}">
                <a16:creationId xmlns:a16="http://schemas.microsoft.com/office/drawing/2014/main" id="{904EDF1D-1836-B901-77FA-AC1D9F9EC479}"/>
              </a:ext>
            </a:extLst>
          </p:cNvPr>
          <p:cNvSpPr>
            <a:spLocks noGrp="1"/>
          </p:cNvSpPr>
          <p:nvPr>
            <p:custDataLst>
              <p:tags r:id="rId8"/>
            </p:custDataLst>
          </p:nvPr>
        </p:nvSpPr>
        <p:spPr bwMode="auto">
          <a:xfrm>
            <a:off x="5595938" y="5570538"/>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b="1" i="0" u="none" strike="noStrike" kern="1200" cap="none" spc="0" normalizeH="0" noProof="0">
                <a:ln>
                  <a:noFill/>
                </a:ln>
                <a:solidFill>
                  <a:schemeClr val="bg1"/>
                </a:solidFill>
                <a:effectLst/>
                <a:uLnTx/>
                <a:uFillTx/>
                <a:latin typeface="Arial"/>
              </a:rPr>
              <a:t>7. </a:t>
            </a:r>
            <a:r>
              <a:rPr lang="en-US" b="1">
                <a:solidFill>
                  <a:schemeClr val="bg1"/>
                </a:solidFill>
              </a:rPr>
              <a:t>Adjourn</a:t>
            </a:r>
            <a:endParaRPr kumimoji="0" lang="en-US" altLang="en-US" b="1" i="0" u="none" strike="noStrike" kern="1200" cap="none" spc="0" normalizeH="0" noProof="0">
              <a:ln>
                <a:noFill/>
              </a:ln>
              <a:solidFill>
                <a:schemeClr val="bg1"/>
              </a:solidFill>
              <a:effectLst/>
              <a:uLnTx/>
              <a:uFillTx/>
              <a:latin typeface="Arial"/>
            </a:endParaRPr>
          </a:p>
        </p:txBody>
      </p:sp>
      <p:sp>
        <p:nvSpPr>
          <p:cNvPr id="38" name="Slide Number Placeholder 5">
            <a:extLst>
              <a:ext uri="{FF2B5EF4-FFF2-40B4-BE49-F238E27FC236}">
                <a16:creationId xmlns:a16="http://schemas.microsoft.com/office/drawing/2014/main" id="{71BC71B3-69F7-C3A3-6F61-B36B60CA9DE5}"/>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29</a:t>
            </a:fld>
            <a:endParaRPr lang="en-US"/>
          </a:p>
        </p:txBody>
      </p:sp>
      <p:sp>
        <p:nvSpPr>
          <p:cNvPr id="8" name="1. On-page tracker">
            <a:extLst>
              <a:ext uri="{FF2B5EF4-FFF2-40B4-BE49-F238E27FC236}">
                <a16:creationId xmlns:a16="http://schemas.microsoft.com/office/drawing/2014/main" id="{A687BFB3-34F2-9BDE-3B0E-2AE29955592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FDDDA0B3-584D-F100-3843-691FB3EB3D54}"/>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F9BD2F77-FC8D-A194-5B89-0F50CCE47AB2}"/>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BFE812BD-8670-B9D2-D914-698872F9181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08673B6F-636E-E0A0-EB70-B4AECA83DB5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0B65C628-6629-7CBA-2118-F27ECFC5FC5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06894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280B7D00-9F2C-5679-0998-3DE23003AE22}"/>
              </a:ext>
            </a:extLst>
          </p:cNvPr>
          <p:cNvGraphicFramePr>
            <a:graphicFrameLocks noChangeAspect="1"/>
          </p:cNvGraphicFramePr>
          <p:nvPr>
            <p:custDataLst>
              <p:tags r:id="rId1"/>
            </p:custDataLst>
            <p:extLst>
              <p:ext uri="{D42A27DB-BD31-4B8C-83A1-F6EECF244321}">
                <p14:modId xmlns:p14="http://schemas.microsoft.com/office/powerpoint/2010/main" val="42233345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5" name="Object 3" hidden="1">
                        <a:extLst>
                          <a:ext uri="{FF2B5EF4-FFF2-40B4-BE49-F238E27FC236}">
                            <a16:creationId xmlns:a16="http://schemas.microsoft.com/office/drawing/2014/main" id="{280B7D00-9F2C-5679-0998-3DE23003AE2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C9975E7E-42A7-4675-C32E-598EB1E8AEB3}"/>
              </a:ext>
            </a:extLst>
          </p:cNvPr>
          <p:cNvSpPr>
            <a:spLocks noGrp="1"/>
          </p:cNvSpPr>
          <p:nvPr>
            <p:ph type="title"/>
            <p:custDataLst>
              <p:tags r:id="rId2"/>
            </p:custDataLst>
          </p:nvPr>
        </p:nvSpPr>
        <p:spPr/>
        <p:txBody>
          <a:bodyPr vert="horz"/>
          <a:lstStyle/>
          <a:p>
            <a:r>
              <a:rPr lang="en-US" sz="3600"/>
              <a:t>Thank you</a:t>
            </a:r>
          </a:p>
        </p:txBody>
      </p:sp>
      <p:sp>
        <p:nvSpPr>
          <p:cNvPr id="2" name="Text Placeholder 1">
            <a:extLst>
              <a:ext uri="{FF2B5EF4-FFF2-40B4-BE49-F238E27FC236}">
                <a16:creationId xmlns:a16="http://schemas.microsoft.com/office/drawing/2014/main" id="{E8F84B72-742B-FB9C-33A0-9A203338B9D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589208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LINKEDPICTURESLINKREMOVED" val="True"/>
  <p:tag name="TCCONTRASTACCENTS" val="4|5|6|7|8|9"/>
  <p:tag name="TCLIGHTACCENTS" val="4|5|6|7|8|9"/>
  <p:tag name="ICONENCLOSURE"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xml><?xml version="1.0" encoding="utf-8"?>
<p:tagLst xmlns:a="http://schemas.openxmlformats.org/drawingml/2006/main" xmlns:r="http://schemas.openxmlformats.org/officeDocument/2006/relationships" xmlns:p="http://schemas.openxmlformats.org/presentationml/2006/main">
  <p:tag name="SHAPENAME" val="5. Sourc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xml><?xml version="1.0" encoding="utf-8"?>
<p:tagLst xmlns:a="http://schemas.openxmlformats.org/drawingml/2006/main" xmlns:r="http://schemas.openxmlformats.org/officeDocument/2006/relationships" xmlns:p="http://schemas.openxmlformats.org/presentationml/2006/main">
  <p:tag name="SHAPENAME" val="5. Source"/>
</p:tagLst>
</file>

<file path=ppt/tags/tag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86.xml><?xml version="1.0" encoding="utf-8"?>
<p:tagLst xmlns:a="http://schemas.openxmlformats.org/drawingml/2006/main" xmlns:r="http://schemas.openxmlformats.org/officeDocument/2006/relationships" xmlns:p="http://schemas.openxmlformats.org/presentationml/2006/main">
  <p:tag name="SHAPENAME" val="5. Source"/>
</p:tagLst>
</file>

<file path=ppt/tags/tag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93.xml><?xml version="1.0" encoding="utf-8"?>
<p:tagLst xmlns:a="http://schemas.openxmlformats.org/drawingml/2006/main" xmlns:r="http://schemas.openxmlformats.org/officeDocument/2006/relationships" xmlns:p="http://schemas.openxmlformats.org/presentationml/2006/main">
  <p:tag name="SHAPENAME" val="5. Source"/>
</p:tagLst>
</file>

<file path=ppt/tags/tag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5. Source"/>
</p:tagLst>
</file>

<file path=ppt/tags/tag1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Tit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SHAPENAME" val="4. Footnote"/>
</p:tagLst>
</file>

<file path=ppt/tags/tag110.xml><?xml version="1.0" encoding="utf-8"?>
<p:tagLst xmlns:a="http://schemas.openxmlformats.org/drawingml/2006/main" xmlns:r="http://schemas.openxmlformats.org/officeDocument/2006/relationships" xmlns:p="http://schemas.openxmlformats.org/presentationml/2006/main">
  <p:tag name="NAME" val="ACET"/>
</p:tagLst>
</file>

<file path=ppt/tags/tag111.xml><?xml version="1.0" encoding="utf-8"?>
<p:tagLst xmlns:a="http://schemas.openxmlformats.org/drawingml/2006/main" xmlns:r="http://schemas.openxmlformats.org/officeDocument/2006/relationships" xmlns:p="http://schemas.openxmlformats.org/presentationml/2006/main">
  <p:tag name="NAME" val="Moon"/>
</p:tagLst>
</file>

<file path=ppt/tags/tag112.xml><?xml version="1.0" encoding="utf-8"?>
<p:tagLst xmlns:a="http://schemas.openxmlformats.org/drawingml/2006/main" xmlns:r="http://schemas.openxmlformats.org/officeDocument/2006/relationships" xmlns:p="http://schemas.openxmlformats.org/presentationml/2006/main">
  <p:tag name="NAME" val="Moon"/>
</p:tagLst>
</file>

<file path=ppt/tags/tag113.xml><?xml version="1.0" encoding="utf-8"?>
<p:tagLst xmlns:a="http://schemas.openxmlformats.org/drawingml/2006/main" xmlns:r="http://schemas.openxmlformats.org/officeDocument/2006/relationships" xmlns:p="http://schemas.openxmlformats.org/presentationml/2006/main">
  <p:tag name="NAME" val="Moon"/>
</p:tagLst>
</file>

<file path=ppt/tags/tag114.xml><?xml version="1.0" encoding="utf-8"?>
<p:tagLst xmlns:a="http://schemas.openxmlformats.org/drawingml/2006/main" xmlns:r="http://schemas.openxmlformats.org/officeDocument/2006/relationships" xmlns:p="http://schemas.openxmlformats.org/presentationml/2006/main">
  <p:tag name="NAME" val="Moon"/>
</p:tagLst>
</file>

<file path=ppt/tags/tag115.xml><?xml version="1.0" encoding="utf-8"?>
<p:tagLst xmlns:a="http://schemas.openxmlformats.org/drawingml/2006/main" xmlns:r="http://schemas.openxmlformats.org/officeDocument/2006/relationships" xmlns:p="http://schemas.openxmlformats.org/presentationml/2006/main">
  <p:tag name="NAME" val="Moon"/>
</p:tagLst>
</file>

<file path=ppt/tags/tag116.xml><?xml version="1.0" encoding="utf-8"?>
<p:tagLst xmlns:a="http://schemas.openxmlformats.org/drawingml/2006/main" xmlns:r="http://schemas.openxmlformats.org/officeDocument/2006/relationships" xmlns:p="http://schemas.openxmlformats.org/presentationml/2006/main">
  <p:tag name="ANGLE" val="5"/>
</p:tagLst>
</file>

<file path=ppt/tags/tag117.xml><?xml version="1.0" encoding="utf-8"?>
<p:tagLst xmlns:a="http://schemas.openxmlformats.org/drawingml/2006/main" xmlns:r="http://schemas.openxmlformats.org/officeDocument/2006/relationships" xmlns:p="http://schemas.openxmlformats.org/presentationml/2006/main">
  <p:tag name="ANGLE" val="5"/>
</p:tagLst>
</file>

<file path=ppt/tags/tag118.xml><?xml version="1.0" encoding="utf-8"?>
<p:tagLst xmlns:a="http://schemas.openxmlformats.org/drawingml/2006/main" xmlns:r="http://schemas.openxmlformats.org/officeDocument/2006/relationships" xmlns:p="http://schemas.openxmlformats.org/presentationml/2006/main">
  <p:tag name="ANGLE" val="4"/>
</p:tagLst>
</file>

<file path=ppt/tags/tag119.xml><?xml version="1.0" encoding="utf-8"?>
<p:tagLst xmlns:a="http://schemas.openxmlformats.org/drawingml/2006/main" xmlns:r="http://schemas.openxmlformats.org/officeDocument/2006/relationships" xmlns:p="http://schemas.openxmlformats.org/presentationml/2006/main">
  <p:tag name="ANGLE" val="4"/>
</p:tagLst>
</file>

<file path=ppt/tags/tag120.xml><?xml version="1.0" encoding="utf-8"?>
<p:tagLst xmlns:a="http://schemas.openxmlformats.org/drawingml/2006/main" xmlns:r="http://schemas.openxmlformats.org/officeDocument/2006/relationships" xmlns:p="http://schemas.openxmlformats.org/presentationml/2006/main">
  <p:tag name="ANGLE" val="3"/>
</p:tagLst>
</file>

<file path=ppt/tags/tag121.xml><?xml version="1.0" encoding="utf-8"?>
<p:tagLst xmlns:a="http://schemas.openxmlformats.org/drawingml/2006/main" xmlns:r="http://schemas.openxmlformats.org/officeDocument/2006/relationships" xmlns:p="http://schemas.openxmlformats.org/presentationml/2006/main">
  <p:tag name="ANGLE" val="3"/>
</p:tagLst>
</file>

<file path=ppt/tags/tag122.xml><?xml version="1.0" encoding="utf-8"?>
<p:tagLst xmlns:a="http://schemas.openxmlformats.org/drawingml/2006/main" xmlns:r="http://schemas.openxmlformats.org/officeDocument/2006/relationships" xmlns:p="http://schemas.openxmlformats.org/presentationml/2006/main">
  <p:tag name="ANGLE" val="2"/>
</p:tagLst>
</file>

<file path=ppt/tags/tag123.xml><?xml version="1.0" encoding="utf-8"?>
<p:tagLst xmlns:a="http://schemas.openxmlformats.org/drawingml/2006/main" xmlns:r="http://schemas.openxmlformats.org/officeDocument/2006/relationships" xmlns:p="http://schemas.openxmlformats.org/presentationml/2006/main">
  <p:tag name="ANGLE" val="2"/>
</p:tagLst>
</file>

<file path=ppt/tags/tag124.xml><?xml version="1.0" encoding="utf-8"?>
<p:tagLst xmlns:a="http://schemas.openxmlformats.org/drawingml/2006/main" xmlns:r="http://schemas.openxmlformats.org/officeDocument/2006/relationships" xmlns:p="http://schemas.openxmlformats.org/presentationml/2006/main">
  <p:tag name="ANGLE" val="1"/>
</p:tagLst>
</file>

<file path=ppt/tags/tag125.xml><?xml version="1.0" encoding="utf-8"?>
<p:tagLst xmlns:a="http://schemas.openxmlformats.org/drawingml/2006/main" xmlns:r="http://schemas.openxmlformats.org/officeDocument/2006/relationships" xmlns:p="http://schemas.openxmlformats.org/presentationml/2006/main">
  <p:tag name="ANGLE" val="1"/>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8.xml><?xml version="1.0" encoding="utf-8"?>
<p:tagLst xmlns:a="http://schemas.openxmlformats.org/drawingml/2006/main" xmlns:r="http://schemas.openxmlformats.org/officeDocument/2006/relationships" xmlns:p="http://schemas.openxmlformats.org/presentationml/2006/main">
  <p:tag name="SHAPENAME" val="Subtitle"/>
</p:tagLst>
</file>

<file path=ppt/tags/tag129.xml><?xml version="1.0" encoding="utf-8"?>
<p:tagLst xmlns:a="http://schemas.openxmlformats.org/drawingml/2006/main" xmlns:r="http://schemas.openxmlformats.org/officeDocument/2006/relationships" xmlns:p="http://schemas.openxmlformats.org/presentationml/2006/main">
  <p:tag name="SHAPENAME" val="Titl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4.xml><?xml version="1.0" encoding="utf-8"?>
<p:tagLst xmlns:a="http://schemas.openxmlformats.org/drawingml/2006/main" xmlns:r="http://schemas.openxmlformats.org/officeDocument/2006/relationships" xmlns:p="http://schemas.openxmlformats.org/presentationml/2006/main">
  <p:tag name="SHAPENAME" val="5. Source"/>
</p:tagLst>
</file>

<file path=ppt/tags/tag13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5. Source"/>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xml><?xml version="1.0" encoding="utf-8"?>
<p:tagLst xmlns:a="http://schemas.openxmlformats.org/drawingml/2006/main" xmlns:r="http://schemas.openxmlformats.org/officeDocument/2006/relationships" xmlns:p="http://schemas.openxmlformats.org/presentationml/2006/main">
  <p:tag name="SHAPENAME" val="5. Source"/>
</p:tagLst>
</file>

<file path=ppt/tags/tag1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5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6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8.xml><?xml version="1.0" encoding="utf-8"?>
<p:tagLst xmlns:a="http://schemas.openxmlformats.org/drawingml/2006/main" xmlns:r="http://schemas.openxmlformats.org/officeDocument/2006/relationships" xmlns:p="http://schemas.openxmlformats.org/presentationml/2006/main">
  <p:tag name="SHAPENAME" val="5. Source"/>
</p:tagLst>
</file>

<file path=ppt/tags/tag1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7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5. Source"/>
</p:tagLst>
</file>

<file path=ppt/tags/tag1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2.xml><?xml version="1.0" encoding="utf-8"?>
<p:tagLst xmlns:a="http://schemas.openxmlformats.org/drawingml/2006/main" xmlns:r="http://schemas.openxmlformats.org/officeDocument/2006/relationships" xmlns:p="http://schemas.openxmlformats.org/presentationml/2006/main">
  <p:tag name="SHAPENAME" val="5. Source"/>
</p:tagLst>
</file>

<file path=ppt/tags/tag1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5. Source"/>
</p:tagLst>
</file>

<file path=ppt/tags/tag1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3.xml><?xml version="1.0" encoding="utf-8"?>
<p:tagLst xmlns:a="http://schemas.openxmlformats.org/drawingml/2006/main" xmlns:r="http://schemas.openxmlformats.org/officeDocument/2006/relationships" xmlns:p="http://schemas.openxmlformats.org/presentationml/2006/main">
  <p:tag name="SHAPENAME" val="5. Sourc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0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8.xml><?xml version="1.0" encoding="utf-8"?>
<p:tagLst xmlns:a="http://schemas.openxmlformats.org/drawingml/2006/main" xmlns:r="http://schemas.openxmlformats.org/officeDocument/2006/relationships" xmlns:p="http://schemas.openxmlformats.org/presentationml/2006/main">
  <p:tag name="SHAPENAME" val="5. Source"/>
</p:tagLst>
</file>

<file path=ppt/tags/tag2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1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2.xml><?xml version="1.0" encoding="utf-8"?>
<p:tagLst xmlns:a="http://schemas.openxmlformats.org/drawingml/2006/main" xmlns:r="http://schemas.openxmlformats.org/officeDocument/2006/relationships" xmlns:p="http://schemas.openxmlformats.org/presentationml/2006/main">
  <p:tag name="SHAPENAME" val="5. Source"/>
</p:tagLst>
</file>

<file path=ppt/tags/tag2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SHAPENAME" val="5. Source"/>
</p:tagLst>
</file>

<file path=ppt/tags/tag2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SHAPENAME" val="Titl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3.xml><?xml version="1.0" encoding="utf-8"?>
<p:tagLst xmlns:a="http://schemas.openxmlformats.org/drawingml/2006/main" xmlns:r="http://schemas.openxmlformats.org/officeDocument/2006/relationships" xmlns:p="http://schemas.openxmlformats.org/presentationml/2006/main">
  <p:tag name="SHAPENAME" val="5. Source"/>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6.xml><?xml version="1.0" encoding="utf-8"?>
<p:tagLst xmlns:a="http://schemas.openxmlformats.org/drawingml/2006/main" xmlns:r="http://schemas.openxmlformats.org/officeDocument/2006/relationships" xmlns:p="http://schemas.openxmlformats.org/presentationml/2006/main">
  <p:tag name="SLIDETYPE" val="TitleWhi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23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0.xml><?xml version="1.0" encoding="utf-8"?>
<p:tagLst xmlns:a="http://schemas.openxmlformats.org/drawingml/2006/main" xmlns:r="http://schemas.openxmlformats.org/officeDocument/2006/relationships" xmlns:p="http://schemas.openxmlformats.org/presentationml/2006/main">
  <p:tag name="SHAPENAME" val="Subtitle"/>
</p:tagLst>
</file>

<file path=ppt/tags/tag241.xml><?xml version="1.0" encoding="utf-8"?>
<p:tagLst xmlns:a="http://schemas.openxmlformats.org/drawingml/2006/main" xmlns:r="http://schemas.openxmlformats.org/officeDocument/2006/relationships" xmlns:p="http://schemas.openxmlformats.org/presentationml/2006/main">
  <p:tag name="SHAPENAME" val="Titl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OlFFtBlcnFwU.m7MIYc5kg"/>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A2sxCLBkX9_Y.AQWFAw1l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1ZAi6RmHwyfURrWDxwpbqA"/>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yph_9HZMBL527rW2vCcYNA"/>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WhEI1X05.ov0d6a_PfkCLQ"/>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lR1oAVdAhRajjTrAMRSbbA"/>
</p:tagLst>
</file>

<file path=ppt/tags/tag2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DgwQKFTCbHP_e4ElzqOB0g"/>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ZAm5EjG63G4UZdsOntFpmg"/>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uVy63v_2amh_OVQQlYqYYw"/>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oCiFcr.9r72tru8eDsxjs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WXQplKyj_cqLMZIwqOdvw"/>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N3JINhGL0ObeNnAzbbGh6Q"/>
</p:tagLst>
</file>

<file path=ppt/tags/tag2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263.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26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265.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vTmwhebjXeiZeZsFIKzbtw"/>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8gE5cK1Mq62OoYhLD2Fmzg"/>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qE22wmnm7UF14oE80KvKpg"/>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6v3.MRfS27Zo2zfK1d4xu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Iq5X4nD8ahQfpmU8Z6U3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7I1Hudw42YFeXv0_AKh1Uw"/>
</p:tagLst>
</file>

<file path=ppt/tags/tag27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6.xml><?xml version="1.0" encoding="utf-8"?>
<p:tagLst xmlns:a="http://schemas.openxmlformats.org/drawingml/2006/main" xmlns:r="http://schemas.openxmlformats.org/officeDocument/2006/relationships" xmlns:p="http://schemas.openxmlformats.org/presentationml/2006/main">
  <p:tag name="NAME" val="CustomIcon"/>
</p:tagLst>
</file>

<file path=ppt/tags/tag277.xml><?xml version="1.0" encoding="utf-8"?>
<p:tagLst xmlns:a="http://schemas.openxmlformats.org/drawingml/2006/main" xmlns:r="http://schemas.openxmlformats.org/officeDocument/2006/relationships" xmlns:p="http://schemas.openxmlformats.org/presentationml/2006/main">
  <p:tag name="NAME" val="CustomIcon"/>
</p:tagLst>
</file>

<file path=ppt/tags/tag278.xml><?xml version="1.0" encoding="utf-8"?>
<p:tagLst xmlns:a="http://schemas.openxmlformats.org/drawingml/2006/main" xmlns:r="http://schemas.openxmlformats.org/officeDocument/2006/relationships" xmlns:p="http://schemas.openxmlformats.org/presentationml/2006/main">
  <p:tag name="NAME" val="CustomIcon"/>
</p:tagLst>
</file>

<file path=ppt/tags/tag279.xml><?xml version="1.0" encoding="utf-8"?>
<p:tagLst xmlns:a="http://schemas.openxmlformats.org/drawingml/2006/main" xmlns:r="http://schemas.openxmlformats.org/officeDocument/2006/relationships" xmlns:p="http://schemas.openxmlformats.org/presentationml/2006/main">
  <p:tag name="NAME" val="CustomIcon"/>
</p:tagLst>
</file>

<file path=ppt/tags/tag280.xml><?xml version="1.0" encoding="utf-8"?>
<p:tagLst xmlns:a="http://schemas.openxmlformats.org/drawingml/2006/main" xmlns:r="http://schemas.openxmlformats.org/officeDocument/2006/relationships" xmlns:p="http://schemas.openxmlformats.org/presentationml/2006/main">
  <p:tag name="SHAPENAME" val="4. Footnote"/>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2.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83.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84.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85.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86.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87.xml><?xml version="1.0" encoding="utf-8"?>
<p:tagLst xmlns:a="http://schemas.openxmlformats.org/drawingml/2006/main" xmlns:r="http://schemas.openxmlformats.org/officeDocument/2006/relationships" xmlns:p="http://schemas.openxmlformats.org/presentationml/2006/main">
  <p:tag name="NAME" val="CustomIcon"/>
</p:tagLst>
</file>

<file path=ppt/tags/tag288.xml><?xml version="1.0" encoding="utf-8"?>
<p:tagLst xmlns:a="http://schemas.openxmlformats.org/drawingml/2006/main" xmlns:r="http://schemas.openxmlformats.org/officeDocument/2006/relationships" xmlns:p="http://schemas.openxmlformats.org/presentationml/2006/main">
  <p:tag name="NAME" val="CustomIcon"/>
</p:tagLst>
</file>

<file path=ppt/tags/tag289.xml><?xml version="1.0" encoding="utf-8"?>
<p:tagLst xmlns:a="http://schemas.openxmlformats.org/drawingml/2006/main" xmlns:r="http://schemas.openxmlformats.org/officeDocument/2006/relationships" xmlns:p="http://schemas.openxmlformats.org/presentationml/2006/main">
  <p:tag name="NAME" val="CustomIcon"/>
</p:tagLst>
</file>

<file path=ppt/tags/tag290.xml><?xml version="1.0" encoding="utf-8"?>
<p:tagLst xmlns:a="http://schemas.openxmlformats.org/drawingml/2006/main" xmlns:r="http://schemas.openxmlformats.org/officeDocument/2006/relationships" xmlns:p="http://schemas.openxmlformats.org/presentationml/2006/main">
  <p:tag name="NAME" val="CustomIcon"/>
</p:tagLst>
</file>

<file path=ppt/tags/tag291.xml><?xml version="1.0" encoding="utf-8"?>
<p:tagLst xmlns:a="http://schemas.openxmlformats.org/drawingml/2006/main" xmlns:r="http://schemas.openxmlformats.org/officeDocument/2006/relationships" xmlns:p="http://schemas.openxmlformats.org/presentationml/2006/main">
  <p:tag name="NAME" val="CustomIcon"/>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4.xml><?xml version="1.0" encoding="utf-8"?>
<p:tagLst xmlns:a="http://schemas.openxmlformats.org/drawingml/2006/main" xmlns:r="http://schemas.openxmlformats.org/officeDocument/2006/relationships" xmlns:p="http://schemas.openxmlformats.org/presentationml/2006/main">
  <p:tag name="SHAPENAME" val="4. Footnote"/>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6.xml><?xml version="1.0" encoding="utf-8"?>
<p:tagLst xmlns:a="http://schemas.openxmlformats.org/drawingml/2006/main" xmlns:r="http://schemas.openxmlformats.org/officeDocument/2006/relationships" xmlns:p="http://schemas.openxmlformats.org/presentationml/2006/main">
  <p:tag name="SHAPENAME" val="4. Footnote"/>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KoSj2Mk7KPhjzacaPn12V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E6XmL1OlNCmcAXWpEzaip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J6DSKIfw_xdb7bNzCJ7Q"/>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Tt.nAQ4NOKehXiyspCzS8A"/>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dBbodJlULVT6diOReMBx3g"/>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KAT5cHYTE35JZrcO3tVp8g"/>
</p:tagLst>
</file>

<file path=ppt/tags/tag3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310.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311.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312.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313.xml><?xml version="1.0" encoding="utf-8"?>
<p:tagLst xmlns:a="http://schemas.openxmlformats.org/drawingml/2006/main" xmlns:r="http://schemas.openxmlformats.org/officeDocument/2006/relationships" xmlns:p="http://schemas.openxmlformats.org/presentationml/2006/main">
  <p:tag name="SHAPENAME" val="5. Source"/>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ePUanwzwC5JTKe_PPyNBng"/>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pUQO9JtwQ38NSWfDUYgS4A"/>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ABkjGhuk1Nl4oDqAWD5u.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BC1ZVr.tW1PYReudhSjWZw"/>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tCMRieBVdBeSQKJkFeN00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ARu8TUY.u3.9tRkC1AnmJw"/>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V.zZaGfFSLgSU0CsUC9lRA"/>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8bNI.nspETHvV3QJovSbXA"/>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F9ORNkBnB_GfEIAyPWQv3A"/>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QnAWBMYmVDAexyKwzflj6Q"/>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4CB7BumB7OyiWYfuEv9h_g"/>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v1KN8whNsHcfeq8HSwRbuQ"/>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bgoeT.dZLrr.Fnco.RAuE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7KAwsT_qFWxfc2P0pEBbMA"/>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3u63_GzcPrZnGbCuMDhvJA"/>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Z1wUnO2rMmON2yohEjfdKw"/>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B7JpbkzOEmmg6S4jfs7r4Q"/>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4WlyPNlDpsifi0ElMvwAsA"/>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sk3URo8zJqvJeRUwPxlaP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u.Ivq9vnA47Ivan3HdmWvA"/>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QW6Tgmo8iDC_nkaLhVrjh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Q9q7rOd.dcJ_WWeVDhW9Cw"/>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UEniL09o7qMulweQpsulOQ"/>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kMfDoBakIiONN6izbMTl8w"/>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cNQkUnK0Iux.CYMYcDDZKw"/>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tM3biskKOinjzzgQ_jC30A"/>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DWTntuUICIvRDXyLzRdrXg"/>
</p:tagLst>
</file>

<file path=ppt/tags/tag341.xml><?xml version="1.0" encoding="utf-8"?>
<p:tagLst xmlns:a="http://schemas.openxmlformats.org/drawingml/2006/main" xmlns:r="http://schemas.openxmlformats.org/officeDocument/2006/relationships" xmlns:p="http://schemas.openxmlformats.org/presentationml/2006/main">
  <p:tag name="SYMBOLNAME" val="ExclamationMark"/>
  <p:tag name="CIRCLESTATUS" val="White"/>
  <p:tag name="NAME" val="ExclamationMarkWhit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4.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345.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346.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47.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48.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49.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0.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352.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35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354.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355.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356.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357.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358.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359.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60.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6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62.xml><?xml version="1.0" encoding="utf-8"?>
<p:tagLst xmlns:a="http://schemas.openxmlformats.org/drawingml/2006/main" xmlns:r="http://schemas.openxmlformats.org/officeDocument/2006/relationships" xmlns:p="http://schemas.openxmlformats.org/presentationml/2006/main">
  <p:tag name="SYMBOLNAME" val="ExclamationMark"/>
  <p:tag name="CIRCLESTATUS" val="White"/>
  <p:tag name="NAME" val="ExclamationMarkWhite"/>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5.xml><?xml version="1.0" encoding="utf-8"?>
<p:tagLst xmlns:a="http://schemas.openxmlformats.org/drawingml/2006/main" xmlns:r="http://schemas.openxmlformats.org/officeDocument/2006/relationships" xmlns:p="http://schemas.openxmlformats.org/presentationml/2006/main">
  <p:tag name="SHAPENAME" val="4. Footnote"/>
</p:tagLst>
</file>

<file path=ppt/tags/tag366.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367.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368.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69.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0.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1.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2.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374.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39.3875"/>
  <p:tag name="WIDTH" val="425"/>
</p:tagLst>
</file>

<file path=ppt/tags/tag375.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376.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80.9035"/>
  <p:tag name="WIDTH" val="425"/>
</p:tagLst>
</file>

<file path=ppt/tags/tag377.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378.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573790579835787"/>
  <p:tag name="MTTABLE" val="Cell"/>
  <p:tag name="TOP" val="139.3875"/>
  <p:tag name="WIDTH" val="425"/>
</p:tagLst>
</file>

<file path=ppt/tags/tag379.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380.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381.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382.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38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384.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85.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86.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87.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88.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89.xml><?xml version="1.0" encoding="utf-8"?>
<p:tagLst xmlns:a="http://schemas.openxmlformats.org/drawingml/2006/main" xmlns:r="http://schemas.openxmlformats.org/officeDocument/2006/relationships" xmlns:p="http://schemas.openxmlformats.org/presentationml/2006/main">
  <p:tag name="SYMBOLNAME" val="ExclamationMark"/>
  <p:tag name="CIRCLESTATUS" val="White"/>
  <p:tag name="NAME" val="ExclamationMarkWhi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2.xml><?xml version="1.0" encoding="utf-8"?>
<p:tagLst xmlns:a="http://schemas.openxmlformats.org/drawingml/2006/main" xmlns:r="http://schemas.openxmlformats.org/officeDocument/2006/relationships" xmlns:p="http://schemas.openxmlformats.org/presentationml/2006/main">
  <p:tag name="SHAPENAME" val="4. Footnote"/>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5.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396.xml><?xml version="1.0" encoding="utf-8"?>
<p:tagLst xmlns:a="http://schemas.openxmlformats.org/drawingml/2006/main" xmlns:r="http://schemas.openxmlformats.org/officeDocument/2006/relationships" xmlns:p="http://schemas.openxmlformats.org/presentationml/2006/main">
  <p:tag name="SYMBOLNAME" val="ExclamationMark"/>
  <p:tag name="CIRCLESTATUS" val="White"/>
  <p:tag name="NAME" val="ExclamationMarkWhite"/>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tXhhukt96BrqMN1NJ6ri7GQ"/>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tgKcVTLloxr34Lumer.qj6Q"/>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K4ZZVWSHeBypdQiS_h1SdQ"/>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Wjxryh3R_Ne19_YjbVbnPA"/>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tMUoBxL7NLjxaQ9s8.X6PS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tyO2LDVTg2Wp21BmAdiI2Mw"/>
</p:tagLst>
</file>

<file path=ppt/tags/tag4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0.xml><?xml version="1.0" encoding="utf-8"?>
<p:tagLst xmlns:a="http://schemas.openxmlformats.org/drawingml/2006/main" xmlns:r="http://schemas.openxmlformats.org/officeDocument/2006/relationships" xmlns:p="http://schemas.openxmlformats.org/presentationml/2006/main">
  <p:tag name="SHAPENAME" val="5. Source"/>
</p:tagLst>
</file>

<file path=ppt/tags/tag411.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412.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41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1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10"/>
  <p:tag name="HEIGHT" val="19.38748"/>
</p:tagLst>
</file>

<file path=ppt/tags/tag41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16.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17.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18.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1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80.9035"/>
  <p:tag name="HEIGHT" val="31.51606"/>
</p:tagLst>
</file>

<file path=ppt/tags/tag42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80.9035"/>
  <p:tag name="HEIGHT" val="31.51608"/>
</p:tagLst>
</file>

<file path=ppt/tags/tag421.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2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388.4839"/>
  <p:tag name="HEIGHT" val="31.51606"/>
</p:tagLst>
</file>

<file path=ppt/tags/tag42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388.4838"/>
  <p:tag name="HEIGHT" val="31.51608"/>
</p:tagLst>
</file>

<file path=ppt/tags/tag4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63.9357"/>
  <p:tag name="HEIGHT" val="31.51606"/>
</p:tagLst>
</file>

<file path=ppt/tags/tag42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63.9357"/>
  <p:tag name="HEIGHT" val="31.51608"/>
</p:tagLst>
</file>

<file path=ppt/tags/tag42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22.4196"/>
  <p:tag name="HEIGHT" val="31.51606"/>
</p:tagLst>
</file>

<file path=ppt/tags/tag42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22.4196"/>
  <p:tag name="HEIGHT" val="31.51608"/>
</p:tagLst>
</file>

<file path=ppt/tags/tag42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39.3875"/>
  <p:tag name="HEIGHT" val="31.51606"/>
</p:tagLst>
</file>

<file path=ppt/tags/tag42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39.3875"/>
  <p:tag name="HEIGHT" val="31.51608"/>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2.xml><?xml version="1.0" encoding="utf-8"?>
<p:tagLst xmlns:a="http://schemas.openxmlformats.org/drawingml/2006/main" xmlns:r="http://schemas.openxmlformats.org/officeDocument/2006/relationships" xmlns:p="http://schemas.openxmlformats.org/presentationml/2006/main">
  <p:tag name="ANGLE" val="1"/>
</p:tagLst>
</file>

<file path=ppt/tags/tag43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3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3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3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3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3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39.xml><?xml version="1.0" encoding="utf-8"?>
<p:tagLst xmlns:a="http://schemas.openxmlformats.org/drawingml/2006/main" xmlns:r="http://schemas.openxmlformats.org/officeDocument/2006/relationships" xmlns:p="http://schemas.openxmlformats.org/presentationml/2006/main">
  <p:tag name="SYMBOLNAME" val="LineArrow"/>
  <p:tag name="CIRCLESTATUS" val="Blue"/>
  <p:tag name="NAME" val="LineArrowBlue"/>
</p:tagLst>
</file>

<file path=ppt/tags/tag44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7.xml><?xml version="1.0" encoding="utf-8"?>
<p:tagLst xmlns:a="http://schemas.openxmlformats.org/drawingml/2006/main" xmlns:r="http://schemas.openxmlformats.org/officeDocument/2006/relationships" xmlns:p="http://schemas.openxmlformats.org/presentationml/2006/main">
  <p:tag name="SYMBOLNAME" val="X"/>
  <p:tag name="CIRCLESTATUS" val="Blue"/>
  <p:tag name="NAME" val="XBlue"/>
</p:tagLst>
</file>

<file path=ppt/tags/tag468.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469.xml><?xml version="1.0" encoding="utf-8"?>
<p:tagLst xmlns:a="http://schemas.openxmlformats.org/drawingml/2006/main" xmlns:r="http://schemas.openxmlformats.org/officeDocument/2006/relationships" xmlns:p="http://schemas.openxmlformats.org/presentationml/2006/main">
  <p:tag name="NAME" val="MoonEmpty"/>
</p:tagLst>
</file>

<file path=ppt/tags/tag47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71.xml><?xml version="1.0" encoding="utf-8"?>
<p:tagLst xmlns:a="http://schemas.openxmlformats.org/drawingml/2006/main" xmlns:r="http://schemas.openxmlformats.org/officeDocument/2006/relationships" xmlns:p="http://schemas.openxmlformats.org/presentationml/2006/main">
  <p:tag name="SHAPENAME" val="5. Source"/>
</p:tagLst>
</file>

<file path=ppt/tags/tag472.xml><?xml version="1.0" encoding="utf-8"?>
<p:tagLst xmlns:a="http://schemas.openxmlformats.org/drawingml/2006/main" xmlns:r="http://schemas.openxmlformats.org/officeDocument/2006/relationships" xmlns:p="http://schemas.openxmlformats.org/presentationml/2006/main">
  <p:tag name="ANGLE" val="1"/>
</p:tagLst>
</file>

<file path=ppt/tags/tag473.xml><?xml version="1.0" encoding="utf-8"?>
<p:tagLst xmlns:a="http://schemas.openxmlformats.org/drawingml/2006/main" xmlns:r="http://schemas.openxmlformats.org/officeDocument/2006/relationships" xmlns:p="http://schemas.openxmlformats.org/presentationml/2006/main">
  <p:tag name="ANGLE" val="1"/>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tddHrYUNOEj5C5_pSxJOubQ"/>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tCFlPHGWiR0D_amLaKYTUnA"/>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6LCiXvka1yr6l3Mz162VnA"/>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tnxBggoXt2YrPIF2_MRLTWg"/>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Ds8xqIBF6dOJYbAY4CP3Gg"/>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_Sj4roRKKDcnOS6LOQNxaA"/>
</p:tagLst>
</file>

<file path=ppt/tags/tag4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4.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48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48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487.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488.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89.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0.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1.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2.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6.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8.xml><?xml version="1.0" encoding="utf-8"?>
<p:tagLst xmlns:a="http://schemas.openxmlformats.org/drawingml/2006/main" xmlns:r="http://schemas.openxmlformats.org/officeDocument/2006/relationships" xmlns:p="http://schemas.openxmlformats.org/presentationml/2006/main">
  <p:tag name="SHAPENAME" val="5. Source"/>
</p:tagLst>
</file>

<file path=ppt/tags/tag49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50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501.xml><?xml version="1.0" encoding="utf-8"?>
<p:tagLst xmlns:a="http://schemas.openxmlformats.org/drawingml/2006/main" xmlns:r="http://schemas.openxmlformats.org/officeDocument/2006/relationships" xmlns:p="http://schemas.openxmlformats.org/presentationml/2006/main">
  <p:tag name="NAME" val="TrackerNumBlue"/>
</p:tagLst>
</file>

<file path=ppt/tags/tag50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50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504.xml><?xml version="1.0" encoding="utf-8"?>
<p:tagLst xmlns:a="http://schemas.openxmlformats.org/drawingml/2006/main" xmlns:r="http://schemas.openxmlformats.org/officeDocument/2006/relationships" xmlns:p="http://schemas.openxmlformats.org/presentationml/2006/main">
  <p:tag name="NAME" val="TrackerNumBlue"/>
</p:tagLst>
</file>

<file path=ppt/tags/tag50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80"/>
  <p:tag name="WIDTH" val="276.6667"/>
</p:tagLst>
</file>

<file path=ppt/tags/tag50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80"/>
  <p:tag name="WIDTH" val="276.6667"/>
</p:tagLst>
</file>

<file path=ppt/tags/tag507.xml><?xml version="1.0" encoding="utf-8"?>
<p:tagLst xmlns:a="http://schemas.openxmlformats.org/drawingml/2006/main" xmlns:r="http://schemas.openxmlformats.org/officeDocument/2006/relationships" xmlns:p="http://schemas.openxmlformats.org/presentationml/2006/main">
  <p:tag name="NAME" val="TrackerNumBlue"/>
</p:tagLst>
</file>

<file path=ppt/tags/tag508.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350"/>
  <p:tag name="WIDTH" val="276.6667"/>
</p:tagLst>
</file>

<file path=ppt/tags/tag50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1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11.xml><?xml version="1.0" encoding="utf-8"?>
<p:tagLst xmlns:a="http://schemas.openxmlformats.org/drawingml/2006/main" xmlns:r="http://schemas.openxmlformats.org/officeDocument/2006/relationships" xmlns:p="http://schemas.openxmlformats.org/presentationml/2006/main">
  <p:tag name="NAME" val="TrackerNumBlue"/>
</p:tagLst>
</file>

<file path=ppt/tags/tag51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1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14.xml><?xml version="1.0" encoding="utf-8"?>
<p:tagLst xmlns:a="http://schemas.openxmlformats.org/drawingml/2006/main" xmlns:r="http://schemas.openxmlformats.org/officeDocument/2006/relationships" xmlns:p="http://schemas.openxmlformats.org/presentationml/2006/main">
  <p:tag name="NAME" val="TrackerNumBlue"/>
</p:tagLst>
</file>

<file path=ppt/tags/tag51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1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17.xml><?xml version="1.0" encoding="utf-8"?>
<p:tagLst xmlns:a="http://schemas.openxmlformats.org/drawingml/2006/main" xmlns:r="http://schemas.openxmlformats.org/officeDocument/2006/relationships" xmlns:p="http://schemas.openxmlformats.org/presentationml/2006/main">
  <p:tag name="NAME" val="TrackerNumBlue"/>
</p:tagLst>
</file>

<file path=ppt/tags/tag518.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1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52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521.xml><?xml version="1.0" encoding="utf-8"?>
<p:tagLst xmlns:a="http://schemas.openxmlformats.org/drawingml/2006/main" xmlns:r="http://schemas.openxmlformats.org/officeDocument/2006/relationships" xmlns:p="http://schemas.openxmlformats.org/presentationml/2006/main">
  <p:tag name="NAME" val="TrackerNumBlue"/>
</p:tagLst>
</file>

<file path=ppt/tags/tag52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52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24.xml><?xml version="1.0" encoding="utf-8"?>
<p:tagLst xmlns:a="http://schemas.openxmlformats.org/drawingml/2006/main" xmlns:r="http://schemas.openxmlformats.org/officeDocument/2006/relationships" xmlns:p="http://schemas.openxmlformats.org/presentationml/2006/main">
  <p:tag name="NAME" val="TrackerNumBlue"/>
</p:tagLst>
</file>

<file path=ppt/tags/tag52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52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27.xml><?xml version="1.0" encoding="utf-8"?>
<p:tagLst xmlns:a="http://schemas.openxmlformats.org/drawingml/2006/main" xmlns:r="http://schemas.openxmlformats.org/officeDocument/2006/relationships" xmlns:p="http://schemas.openxmlformats.org/presentationml/2006/main">
  <p:tag name="NAME" val="TrackerNumBlue"/>
</p:tagLst>
</file>

<file path=ppt/tags/tag52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52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530.xml><?xml version="1.0" encoding="utf-8"?>
<p:tagLst xmlns:a="http://schemas.openxmlformats.org/drawingml/2006/main" xmlns:r="http://schemas.openxmlformats.org/officeDocument/2006/relationships" xmlns:p="http://schemas.openxmlformats.org/presentationml/2006/main">
  <p:tag name="NAME" val="TrackerNumBlue"/>
</p:tagLst>
</file>

<file path=ppt/tags/tag531.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40"/>
  <p:tag name="WIDTH" val="276.6667"/>
</p:tagLst>
</file>

<file path=ppt/tags/tag53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53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534.xml><?xml version="1.0" encoding="utf-8"?>
<p:tagLst xmlns:a="http://schemas.openxmlformats.org/drawingml/2006/main" xmlns:r="http://schemas.openxmlformats.org/officeDocument/2006/relationships" xmlns:p="http://schemas.openxmlformats.org/presentationml/2006/main">
  <p:tag name="NAME" val="TrackerNumBlue"/>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7.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53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53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540.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541.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350"/>
  <p:tag name="WIDTH" val="276.6667"/>
</p:tagLst>
</file>

<file path=ppt/tags/tag542.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4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44.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545.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46.xml><?xml version="1.0" encoding="utf-8"?>
<p:tagLst xmlns:a="http://schemas.openxmlformats.org/drawingml/2006/main" xmlns:r="http://schemas.openxmlformats.org/officeDocument/2006/relationships" xmlns:p="http://schemas.openxmlformats.org/presentationml/2006/main">
  <p:tag name="NAME" val="TrackerNumBlue"/>
</p:tagLst>
</file>

<file path=ppt/tags/tag547.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54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49.xml><?xml version="1.0" encoding="utf-8"?>
<p:tagLst xmlns:a="http://schemas.openxmlformats.org/drawingml/2006/main" xmlns:r="http://schemas.openxmlformats.org/officeDocument/2006/relationships" xmlns:p="http://schemas.openxmlformats.org/presentationml/2006/main">
  <p:tag name="NAME" val="TrackerNumBlue"/>
</p:tagLst>
</file>

<file path=ppt/tags/tag550.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55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552.xml><?xml version="1.0" encoding="utf-8"?>
<p:tagLst xmlns:a="http://schemas.openxmlformats.org/drawingml/2006/main" xmlns:r="http://schemas.openxmlformats.org/officeDocument/2006/relationships" xmlns:p="http://schemas.openxmlformats.org/presentationml/2006/main">
  <p:tag name="NAME" val="TrackerNumBlue"/>
</p:tagLst>
</file>

<file path=ppt/tags/tag553.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54.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55.xml><?xml version="1.0" encoding="utf-8"?>
<p:tagLst xmlns:a="http://schemas.openxmlformats.org/drawingml/2006/main" xmlns:r="http://schemas.openxmlformats.org/officeDocument/2006/relationships" xmlns:p="http://schemas.openxmlformats.org/presentationml/2006/main">
  <p:tag name="NAME" val="TrackerNumBlue"/>
</p:tagLst>
</file>

<file path=ppt/tags/tag556.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5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58.xml><?xml version="1.0" encoding="utf-8"?>
<p:tagLst xmlns:a="http://schemas.openxmlformats.org/drawingml/2006/main" xmlns:r="http://schemas.openxmlformats.org/officeDocument/2006/relationships" xmlns:p="http://schemas.openxmlformats.org/presentationml/2006/main">
  <p:tag name="NAME" val="TrackerNumBlue"/>
</p:tagLst>
</file>

<file path=ppt/tags/tag55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6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61.xml><?xml version="1.0" encoding="utf-8"?>
<p:tagLst xmlns:a="http://schemas.openxmlformats.org/drawingml/2006/main" xmlns:r="http://schemas.openxmlformats.org/officeDocument/2006/relationships" xmlns:p="http://schemas.openxmlformats.org/presentationml/2006/main">
  <p:tag name="NAME" val="TrackerNumBlue"/>
</p:tagLst>
</file>

<file path=ppt/tags/tag56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63.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6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6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6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67.xml><?xml version="1.0" encoding="utf-8"?>
<p:tagLst xmlns:a="http://schemas.openxmlformats.org/drawingml/2006/main" xmlns:r="http://schemas.openxmlformats.org/officeDocument/2006/relationships" xmlns:p="http://schemas.openxmlformats.org/presentationml/2006/main">
  <p:tag name="NAME" val="TrackerNumBlue"/>
</p:tagLst>
</file>

<file path=ppt/tags/tag56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6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70.xml><?xml version="1.0" encoding="utf-8"?>
<p:tagLst xmlns:a="http://schemas.openxmlformats.org/drawingml/2006/main" xmlns:r="http://schemas.openxmlformats.org/officeDocument/2006/relationships" xmlns:p="http://schemas.openxmlformats.org/presentationml/2006/main">
  <p:tag name="NAME" val="TrackerNumBlue"/>
</p:tagLst>
</file>

<file path=ppt/tags/tag57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7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73.xml><?xml version="1.0" encoding="utf-8"?>
<p:tagLst xmlns:a="http://schemas.openxmlformats.org/drawingml/2006/main" xmlns:r="http://schemas.openxmlformats.org/officeDocument/2006/relationships" xmlns:p="http://schemas.openxmlformats.org/presentationml/2006/main">
  <p:tag name="NAME" val="TrackerNumBlue"/>
</p:tagLst>
</file>

<file path=ppt/tags/tag574.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7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7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77.xml><?xml version="1.0" encoding="utf-8"?>
<p:tagLst xmlns:a="http://schemas.openxmlformats.org/drawingml/2006/main" xmlns:r="http://schemas.openxmlformats.org/officeDocument/2006/relationships" xmlns:p="http://schemas.openxmlformats.org/presentationml/2006/main">
  <p:tag name="NAME" val="TrackerNumBlue"/>
</p:tagLst>
</file>

<file path=ppt/tags/tag57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79.xml><?xml version="1.0" encoding="utf-8"?>
<p:tagLst xmlns:a="http://schemas.openxmlformats.org/drawingml/2006/main" xmlns:r="http://schemas.openxmlformats.org/officeDocument/2006/relationships" xmlns:p="http://schemas.openxmlformats.org/presentationml/2006/main">
  <p:tag name="SHAPENAME" val="5. Source"/>
</p:tagLst>
</file>

<file path=ppt/tags/tag580.xml><?xml version="1.0" encoding="utf-8"?>
<p:tagLst xmlns:a="http://schemas.openxmlformats.org/drawingml/2006/main" xmlns:r="http://schemas.openxmlformats.org/officeDocument/2006/relationships" xmlns:p="http://schemas.openxmlformats.org/presentationml/2006/main">
  <p:tag name="SHAPENAME" val="5. Source"/>
</p:tagLst>
</file>

<file path=ppt/tags/tag58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82.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6.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8.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59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59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00.xml><?xml version="1.0" encoding="utf-8"?>
<p:tagLst xmlns:a="http://schemas.openxmlformats.org/drawingml/2006/main" xmlns:r="http://schemas.openxmlformats.org/officeDocument/2006/relationships" xmlns:p="http://schemas.openxmlformats.org/presentationml/2006/main">
  <p:tag name="SYMBOLNAME" val="X"/>
  <p:tag name="CIRCLESTATUS" val="White"/>
  <p:tag name="NAME" val="XWhite"/>
</p:tagLst>
</file>

<file path=ppt/tags/tag601.xml><?xml version="1.0" encoding="utf-8"?>
<p:tagLst xmlns:a="http://schemas.openxmlformats.org/drawingml/2006/main" xmlns:r="http://schemas.openxmlformats.org/officeDocument/2006/relationships" xmlns:p="http://schemas.openxmlformats.org/presentationml/2006/main">
  <p:tag name="SYMBOLNAME" val="X"/>
  <p:tag name="CIRCLESTATUS" val="White"/>
  <p:tag name="NAME" val="XWhite"/>
</p:tagLst>
</file>

<file path=ppt/tags/tag60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0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0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0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0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0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0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0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10.xml><?xml version="1.0" encoding="utf-8"?>
<p:tagLst xmlns:a="http://schemas.openxmlformats.org/drawingml/2006/main" xmlns:r="http://schemas.openxmlformats.org/officeDocument/2006/relationships" xmlns:p="http://schemas.openxmlformats.org/presentationml/2006/main">
  <p:tag name="NAME" val="TrackerNumBlue"/>
</p:tagLst>
</file>

<file path=ppt/tags/tag611.xml><?xml version="1.0" encoding="utf-8"?>
<p:tagLst xmlns:a="http://schemas.openxmlformats.org/drawingml/2006/main" xmlns:r="http://schemas.openxmlformats.org/officeDocument/2006/relationships" xmlns:p="http://schemas.openxmlformats.org/presentationml/2006/main">
  <p:tag name="NAME" val="TrackerNumBlue"/>
</p:tagLst>
</file>

<file path=ppt/tags/tag612.xml><?xml version="1.0" encoding="utf-8"?>
<p:tagLst xmlns:a="http://schemas.openxmlformats.org/drawingml/2006/main" xmlns:r="http://schemas.openxmlformats.org/officeDocument/2006/relationships" xmlns:p="http://schemas.openxmlformats.org/presentationml/2006/main">
  <p:tag name="NAME" val="TrackerNumBlue"/>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SYMBOLNAME" val="CheckmarkDash"/>
  <p:tag name="CIRCLESTATUS" val="White"/>
  <p:tag name="NAME" val="CheckmarkDashWhite"/>
</p:tagLst>
</file>

<file path=ppt/tags/tag61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3.xml><?xml version="1.0" encoding="utf-8"?>
<p:tagLst xmlns:a="http://schemas.openxmlformats.org/drawingml/2006/main" xmlns:r="http://schemas.openxmlformats.org/officeDocument/2006/relationships" xmlns:p="http://schemas.openxmlformats.org/presentationml/2006/main">
  <p:tag name="NAME" val="TrackerNumBlue"/>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3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4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4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4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4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4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9.xml><?xml version="1.0" encoding="utf-8"?>
<p:tagLst xmlns:a="http://schemas.openxmlformats.org/drawingml/2006/main" xmlns:r="http://schemas.openxmlformats.org/officeDocument/2006/relationships" xmlns:p="http://schemas.openxmlformats.org/presentationml/2006/main">
  <p:tag name="NAME" val="TrackerNumBlue"/>
  <p:tag name="SHAPENAME" val="2. Slide Title"/>
</p:tagLst>
</file>

<file path=ppt/tags/tag66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2.xml><?xml version="1.0" encoding="utf-8"?>
<p:tagLst xmlns:a="http://schemas.openxmlformats.org/drawingml/2006/main" xmlns:r="http://schemas.openxmlformats.org/officeDocument/2006/relationships" xmlns:p="http://schemas.openxmlformats.org/presentationml/2006/main">
  <p:tag name="SHAPENAME" val="5. Source"/>
</p:tagLst>
</file>

<file path=ppt/tags/tag66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5.xml><?xml version="1.0" encoding="utf-8"?>
<p:tagLst xmlns:a="http://schemas.openxmlformats.org/drawingml/2006/main" xmlns:r="http://schemas.openxmlformats.org/officeDocument/2006/relationships" xmlns:p="http://schemas.openxmlformats.org/presentationml/2006/main">
  <p:tag name="NAME" val="TrackerNumBlue"/>
  <p:tag name="SHAPENAME" val="2. Slide Title"/>
</p:tagLst>
</file>

<file path=ppt/tags/tag68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4.xml><?xml version="1.0" encoding="utf-8"?>
<p:tagLst xmlns:a="http://schemas.openxmlformats.org/drawingml/2006/main" xmlns:r="http://schemas.openxmlformats.org/officeDocument/2006/relationships" xmlns:p="http://schemas.openxmlformats.org/presentationml/2006/main">
  <p:tag name="SHAPENAME" val="5. Source"/>
</p:tagLst>
</file>

<file path=ppt/tags/tag69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6kgRaXU_F7yvCNTYVOfpdw"/>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tpK7_Efi4CedhrIuHQQKJ5w"/>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tfedezp6YetzMQe3Sy5kE6Q"/>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vtzhZX2yO5pq_irNPw13ng"/>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tOk4xZQTw.dK4bPEpq1qAIA"/>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nccdC_x7fHYyBOP7M6SKPg"/>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7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9.xml><?xml version="1.0" encoding="utf-8"?>
<p:tagLst xmlns:a="http://schemas.openxmlformats.org/drawingml/2006/main" xmlns:r="http://schemas.openxmlformats.org/officeDocument/2006/relationships" xmlns:p="http://schemas.openxmlformats.org/presentationml/2006/main">
  <p:tag name="SHAPENAME" val="2. Slide Title"/>
</p:tagLst>
</file>

<file path=ppt/theme/theme1.xml><?xml version="1.0" encoding="utf-8"?>
<a:theme xmlns:a="http://schemas.openxmlformats.org/drawingml/2006/main" name="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2.xml><?xml version="1.0" encoding="utf-8"?>
<a:theme xmlns:a="http://schemas.openxmlformats.org/drawingml/2006/main" name="Contrast">
  <a:themeElements>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AE90783A-B68D-4001-A0A8-A8AAEBB64B5F}"/>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D152762-5FE0-468B-8365-B3CDAD13DAFF}">
  <we:reference id="e74ca2a7-5e50-4ebf-bfa5-bb75c7950374" version="4.0.0.0" store="EXCatalog" storeType="EXCatalog"/>
  <we:alternateReferences/>
  <we:properties>
    <we:property name="srChargeCodeData" value="{&quot;selectedSupportOption&quot;:&quot;CLIENT&quot;,&quot;language&quot;:&quot;English&quot;,&quot;chargeCode&quot;:{&quot;activityCode&quot;:&quot;CE&quot;,&quot;anchorTag&quot;:&quot;&quot;,&quot;announcements&quot;:null,&quot;chargeCode&quot;:&quot;valid&quot;,&quot;chargeCodeRegistered&quot;:false,&quot;coreServicesLimit&quot;:15,&quot;critical&quot;:0,&quot;description&quot;:&quot;Confirm if your request contains the following: Protected Health Information (PHI) or Personally Identifiable Information (PII).&quot;,&quot;enableFPS&quot;:&quot;true&quot;,&quot;featureFlag&quot;:{&quot;blockRequestsEnabled&quot;:false,&quot;naaEnabled&quot;:false,&quot;overnightDeliveryEnabled&quot;:false,&quot;searchOfferingEnabled&quot;:true,&quot;sharepointUploadEnabled&quot;:false},&quot;formType&quot;:&quot;attestation&quot;,&quot;inScope&quot;:false,&quot;isBoxDisabled&quot;:false,&quot;isCTEEnabled&quot;:false,&quot;lane&quot;:&quot;Global&quot;,&quot;message&quot;:&quot;Attestation required&quot;,&quot;outSourced&quot;:true,&quot;platform&quot;:&quot;GW&quot;,&quot;projectType&quot;:&quot;Client&quot;,&quot;showInternal&quot;:false,&quot;subLane&quot;:&quot;&quot;,&quot;userRegistered&quot;:false,&quot;code&quot;:&quot;1211NH01&quot;,&quot;updatedAt&quot;:&quot;2026-10-08T16:07:28.570Z&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37ac4fa-902d-4f29-bbdc-3877ea87d1ce" xsi:nil="true"/>
    <lcf76f155ced4ddcb4097134ff3c332f xmlns="f419a087-1e80-495d-85c4-486fa6b09ca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CD0E9D229717A45A0F014C745A02018" ma:contentTypeVersion="10" ma:contentTypeDescription="Create a new document." ma:contentTypeScope="" ma:versionID="f3d69bc3bfd0aac6724cf821c4b9b5ef">
  <xsd:schema xmlns:xsd="http://www.w3.org/2001/XMLSchema" xmlns:xs="http://www.w3.org/2001/XMLSchema" xmlns:p="http://schemas.microsoft.com/office/2006/metadata/properties" xmlns:ns2="f419a087-1e80-495d-85c4-486fa6b09cae" xmlns:ns3="c37ac4fa-902d-4f29-bbdc-3877ea87d1ce" targetNamespace="http://schemas.microsoft.com/office/2006/metadata/properties" ma:root="true" ma:fieldsID="971f991f8e9e1bdcc84bdb1939d05c3d" ns2:_="" ns3:_="">
    <xsd:import namespace="f419a087-1e80-495d-85c4-486fa6b09cae"/>
    <xsd:import namespace="c37ac4fa-902d-4f29-bbdc-3877ea87d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a087-1e80-495d-85c4-486fa6b09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7ac4fa-902d-4f29-bbdc-3877ea87d1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af1a2d-7cff-4f55-99dc-3de56818a427}" ma:internalName="TaxCatchAll" ma:showField="CatchAllData" ma:web="c37ac4fa-902d-4f29-bbdc-3877ea87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AE8117-67ED-4B4E-B31E-080853EFE73D}">
  <ds:schemaRefs>
    <ds:schemaRef ds:uri="c37ac4fa-902d-4f29-bbdc-3877ea87d1ce"/>
    <ds:schemaRef ds:uri="f419a087-1e80-495d-85c4-486fa6b09c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9559D82-55AA-48EC-89C6-99E136F1BB2E}">
  <ds:schemaRefs>
    <ds:schemaRef ds:uri="c37ac4fa-902d-4f29-bbdc-3877ea87d1ce"/>
    <ds:schemaRef ds:uri="f419a087-1e80-495d-85c4-486fa6b09c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C3BDD5B-8D08-4F85-A0AE-FAA105D1B4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20260713 ERCOT Template_updated</Template>
  <Application>Microsoft Office PowerPoint</Application>
  <PresentationFormat>Widescreen</PresentationFormat>
  <Slides>30</Slides>
  <Notes>14</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White</vt:lpstr>
      <vt:lpstr>Contrast</vt:lpstr>
      <vt:lpstr>Batch 1+</vt:lpstr>
      <vt:lpstr>PowerPoint Presentation</vt:lpstr>
      <vt:lpstr>PowerPoint Presentation</vt:lpstr>
      <vt:lpstr>PUCT Project 58481: Process flow</vt:lpstr>
      <vt:lpstr>PowerPoint Presentation</vt:lpstr>
      <vt:lpstr>PowerPoint Presentation</vt:lpstr>
      <vt:lpstr>PowerPoint Presentation</vt:lpstr>
      <vt:lpstr>External Participant Dashboard (1/2)</vt:lpstr>
      <vt:lpstr>External Participant Dashboard (2/2)</vt:lpstr>
      <vt:lpstr>What Comes Next?</vt:lpstr>
      <vt:lpstr>PowerPoint Presentation</vt:lpstr>
      <vt:lpstr>Batch processes: Batch re-study proposals</vt:lpstr>
      <vt:lpstr>Potential changes to large loads (1/2)</vt:lpstr>
      <vt:lpstr>Potential changes to large loads (2/2) </vt:lpstr>
      <vt:lpstr>Evaluation of Changing Load Characteristics (dynamics) </vt:lpstr>
      <vt:lpstr>What does “Restudy in the next Batch” mean?</vt:lpstr>
      <vt:lpstr>PowerPoint Presentation</vt:lpstr>
      <vt:lpstr>Batch reporting/transparency: Overview</vt:lpstr>
      <vt:lpstr>Batch reporting/transparency: Overview</vt:lpstr>
      <vt:lpstr>Batch reporting/transparency: Survey results</vt:lpstr>
      <vt:lpstr>Existing GIS report provides a starting point to define Large Load reporting attributes</vt:lpstr>
      <vt:lpstr>PowerPoint Presentation</vt:lpstr>
      <vt:lpstr>BYOG/PCLR enhancements: Under evaluation (1/2)</vt:lpstr>
      <vt:lpstr>BYOG enhancements: Items under evaluation (2/2)</vt:lpstr>
      <vt:lpstr>ERCOT is evaluating three BESS configurations to clarify interconn., modeling, and registration req's for Large Computational Loads </vt:lpstr>
      <vt:lpstr>Deep-dive: UPS (Ride-Through Only)</vt:lpstr>
      <vt:lpstr>Deep-dive: Parallel BESS w/o grid exports</vt:lpstr>
      <vt:lpstr>Deep-dive: Market-participating ESR</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Youssef Shaker</dc:creator>
  <cp:keywords/>
  <dc:description/>
  <cp:revision>9</cp:revision>
  <dcterms:created xsi:type="dcterms:W3CDTF">2026-10-02T21:10:07Z</dcterms:created>
  <dcterms:modified xsi:type="dcterms:W3CDTF">2026-10-09T23:58:53Z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0x0101003CD0E9D229717A45A0F014C745A02018</vt:lpwstr>
  </property>
  <property fmtid="{D5CDD505-2E9C-101B-9397-08002B2CF9AE}" pid="4" name="MSIP_Label_fec09dec-a9ce-4322-b578-b49052c992d8_Enabled">
    <vt:lpwstr>true</vt:lpwstr>
  </property>
  <property fmtid="{D5CDD505-2E9C-101B-9397-08002B2CF9AE}" pid="5" name="MSIP_Label_fec09dec-a9ce-4322-b578-b49052c992d8_SetDate">
    <vt:lpwstr>2026-07-10T05:55:19Z</vt:lpwstr>
  </property>
  <property fmtid="{D5CDD505-2E9C-101B-9397-08002B2CF9AE}" pid="6" name="MSIP_Label_fec09dec-a9ce-4322-b578-b49052c992d8_Method">
    <vt:lpwstr>Standard</vt:lpwstr>
  </property>
  <property fmtid="{D5CDD505-2E9C-101B-9397-08002B2CF9AE}" pid="7" name="MSIP_Label_fec09dec-a9ce-4322-b578-b49052c992d8_Name">
    <vt:lpwstr>Firm Confidential Information-SLV1</vt:lpwstr>
  </property>
  <property fmtid="{D5CDD505-2E9C-101B-9397-08002B2CF9AE}" pid="8" name="MSIP_Label_fec09dec-a9ce-4322-b578-b49052c992d8_SiteId">
    <vt:lpwstr>cc8936bc-9382-4fff-87cb-6f55999549e7</vt:lpwstr>
  </property>
  <property fmtid="{D5CDD505-2E9C-101B-9397-08002B2CF9AE}" pid="9" name="MSIP_Label_fec09dec-a9ce-4322-b578-b49052c992d8_ActionId">
    <vt:lpwstr>dd6804ab-af3b-4db7-ac1e-8878dce0badf</vt:lpwstr>
  </property>
  <property fmtid="{D5CDD505-2E9C-101B-9397-08002B2CF9AE}" pid="10" name="MSIP_Label_fec09dec-a9ce-4322-b578-b49052c992d8_ContentBits">
    <vt:lpwstr>0</vt:lpwstr>
  </property>
  <property fmtid="{D5CDD505-2E9C-101B-9397-08002B2CF9AE}" pid="11" name="MSIP_Label_fec09dec-a9ce-4322-b578-b49052c992d8_Tag">
    <vt:lpwstr>10, 3, 0, 1</vt:lpwstr>
  </property>
  <property fmtid="{D5CDD505-2E9C-101B-9397-08002B2CF9AE}" pid="12" name="MediaServiceImageTags">
    <vt:lpwstr/>
  </property>
  <property fmtid="{D5CDD505-2E9C-101B-9397-08002B2CF9AE}" pid="13" name="_dlc_DocIdItemGuid">
    <vt:lpwstr>22282e29-b0f9-4851-88de-58d717018698</vt:lpwstr>
  </property>
  <property fmtid="{D5CDD505-2E9C-101B-9397-08002B2CF9AE}" pid="14" name="MSIP_Label_7084cbda-52b8-46fb-a7b7-cb5bd465ed85_Enabled">
    <vt:lpwstr>true</vt:lpwstr>
  </property>
  <property fmtid="{D5CDD505-2E9C-101B-9397-08002B2CF9AE}" pid="15" name="MSIP_Label_7084cbda-52b8-46fb-a7b7-cb5bd465ed85_SetDate">
    <vt:lpwstr>2026-10-09T00:21:26Z</vt:lpwstr>
  </property>
  <property fmtid="{D5CDD505-2E9C-101B-9397-08002B2CF9AE}" pid="16" name="MSIP_Label_7084cbda-52b8-46fb-a7b7-cb5bd465ed85_Method">
    <vt:lpwstr>Standard</vt:lpwstr>
  </property>
  <property fmtid="{D5CDD505-2E9C-101B-9397-08002B2CF9AE}" pid="17" name="MSIP_Label_7084cbda-52b8-46fb-a7b7-cb5bd465ed85_Name">
    <vt:lpwstr>Internal</vt:lpwstr>
  </property>
  <property fmtid="{D5CDD505-2E9C-101B-9397-08002B2CF9AE}" pid="18" name="MSIP_Label_7084cbda-52b8-46fb-a7b7-cb5bd465ed85_SiteId">
    <vt:lpwstr>0afb747d-bff7-4596-a9fc-950ef9e0ec45</vt:lpwstr>
  </property>
  <property fmtid="{D5CDD505-2E9C-101B-9397-08002B2CF9AE}" pid="19" name="MSIP_Label_7084cbda-52b8-46fb-a7b7-cb5bd465ed85_ActionId">
    <vt:lpwstr>44a72feb-8c55-483e-b585-d7df4442a3c2</vt:lpwstr>
  </property>
  <property fmtid="{D5CDD505-2E9C-101B-9397-08002B2CF9AE}" pid="20" name="MSIP_Label_7084cbda-52b8-46fb-a7b7-cb5bd465ed85_ContentBits">
    <vt:lpwstr>0</vt:lpwstr>
  </property>
  <property fmtid="{D5CDD505-2E9C-101B-9397-08002B2CF9AE}" pid="21" name="MSIP_Label_7084cbda-52b8-46fb-a7b7-cb5bd465ed85_Tag">
    <vt:lpwstr>10, 3, 0, 2</vt:lpwstr>
  </property>
</Properties>
</file>