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4"/>
    <p:sldMasterId id="2147483648" r:id="rId5"/>
  </p:sldMasterIdLst>
  <p:notesMasterIdLst>
    <p:notesMasterId r:id="rId15"/>
  </p:notesMasterIdLst>
  <p:handoutMasterIdLst>
    <p:handoutMasterId r:id="rId16"/>
  </p:handoutMasterIdLst>
  <p:sldIdLst>
    <p:sldId id="260" r:id="rId6"/>
    <p:sldId id="445" r:id="rId7"/>
    <p:sldId id="446" r:id="rId8"/>
    <p:sldId id="447" r:id="rId9"/>
    <p:sldId id="444" r:id="rId10"/>
    <p:sldId id="448" r:id="rId11"/>
    <p:sldId id="452" r:id="rId12"/>
    <p:sldId id="453" r:id="rId13"/>
    <p:sldId id="296" r:id="rId14"/>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15" autoAdjust="0"/>
    <p:restoredTop sz="93861" autoAdjust="0"/>
  </p:normalViewPr>
  <p:slideViewPr>
    <p:cSldViewPr showGuides="1">
      <p:cViewPr varScale="1">
        <p:scale>
          <a:sx n="127" d="100"/>
          <a:sy n="127" d="100"/>
        </p:scale>
        <p:origin x="1224" y="114"/>
      </p:cViewPr>
      <p:guideLst>
        <p:guide orient="horz" pos="2160"/>
        <p:guide pos="2880"/>
      </p:guideLst>
    </p:cSldViewPr>
  </p:slideViewPr>
  <p:notesTextViewPr>
    <p:cViewPr>
      <p:scale>
        <a:sx n="3" d="2"/>
        <a:sy n="3" d="2"/>
      </p:scale>
      <p:origin x="0" y="0"/>
    </p:cViewPr>
  </p:notesTextViewPr>
  <p:notesViewPr>
    <p:cSldViewPr showGuides="1">
      <p:cViewPr varScale="1">
        <p:scale>
          <a:sx n="76" d="100"/>
          <a:sy n="76" d="100"/>
        </p:scale>
        <p:origin x="205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27466" cy="466087"/>
          </a:xfrm>
          <a:prstGeom prst="rect">
            <a:avLst/>
          </a:prstGeom>
        </p:spPr>
        <p:txBody>
          <a:bodyPr vert="horz" lIns="91648" tIns="45823" rIns="91648" bIns="45823" rtlCol="0"/>
          <a:lstStyle>
            <a:lvl1pPr algn="l">
              <a:defRPr sz="1200"/>
            </a:lvl1pPr>
          </a:lstStyle>
          <a:p>
            <a:endParaRPr lang="en-US"/>
          </a:p>
        </p:txBody>
      </p:sp>
      <p:sp>
        <p:nvSpPr>
          <p:cNvPr id="3" name="Date Placeholder 2"/>
          <p:cNvSpPr>
            <a:spLocks noGrp="1"/>
          </p:cNvSpPr>
          <p:nvPr>
            <p:ph type="dt" sz="quarter" idx="1"/>
          </p:nvPr>
        </p:nvSpPr>
        <p:spPr>
          <a:xfrm>
            <a:off x="3955954" y="2"/>
            <a:ext cx="3027466" cy="466087"/>
          </a:xfrm>
          <a:prstGeom prst="rect">
            <a:avLst/>
          </a:prstGeom>
        </p:spPr>
        <p:txBody>
          <a:bodyPr vert="horz" lIns="91648" tIns="45823" rIns="91648" bIns="45823" rtlCol="0"/>
          <a:lstStyle>
            <a:lvl1pPr algn="r">
              <a:defRPr sz="1200"/>
            </a:lvl1pPr>
          </a:lstStyle>
          <a:p>
            <a:fld id="{F750BF31-E9A8-4E88-81E7-44C5092290FC}" type="datetimeFigureOut">
              <a:rPr lang="en-US" smtClean="0"/>
              <a:t>10/9/2026</a:t>
            </a:fld>
            <a:endParaRPr lang="en-US"/>
          </a:p>
        </p:txBody>
      </p:sp>
      <p:sp>
        <p:nvSpPr>
          <p:cNvPr id="4" name="Footer Placeholder 3"/>
          <p:cNvSpPr>
            <a:spLocks noGrp="1"/>
          </p:cNvSpPr>
          <p:nvPr>
            <p:ph type="ftr" sz="quarter" idx="2"/>
          </p:nvPr>
        </p:nvSpPr>
        <p:spPr>
          <a:xfrm>
            <a:off x="1" y="8817613"/>
            <a:ext cx="3027466" cy="466087"/>
          </a:xfrm>
          <a:prstGeom prst="rect">
            <a:avLst/>
          </a:prstGeom>
        </p:spPr>
        <p:txBody>
          <a:bodyPr vert="horz" lIns="91648" tIns="45823" rIns="91648" bIns="45823" rtlCol="0" anchor="b"/>
          <a:lstStyle>
            <a:lvl1pPr algn="l">
              <a:defRPr sz="1200"/>
            </a:lvl1pPr>
          </a:lstStyle>
          <a:p>
            <a:endParaRPr lang="en-US"/>
          </a:p>
        </p:txBody>
      </p:sp>
      <p:sp>
        <p:nvSpPr>
          <p:cNvPr id="5" name="Slide Number Placeholder 4"/>
          <p:cNvSpPr>
            <a:spLocks noGrp="1"/>
          </p:cNvSpPr>
          <p:nvPr>
            <p:ph type="sldNum" sz="quarter" idx="3"/>
          </p:nvPr>
        </p:nvSpPr>
        <p:spPr>
          <a:xfrm>
            <a:off x="3955954" y="8817613"/>
            <a:ext cx="3027466" cy="466087"/>
          </a:xfrm>
          <a:prstGeom prst="rect">
            <a:avLst/>
          </a:prstGeom>
        </p:spPr>
        <p:txBody>
          <a:bodyPr vert="horz" lIns="91648" tIns="45823" rIns="91648" bIns="45823" rtlCol="0" anchor="b"/>
          <a:lstStyle>
            <a:lvl1pPr algn="r">
              <a:defRPr sz="1200"/>
            </a:lvl1pPr>
          </a:lstStyle>
          <a:p>
            <a:fld id="{2FB2BDB1-E95E-402D-B2EB-CA9CC1A3958C}" type="slidenum">
              <a:rPr lang="en-US" smtClean="0"/>
              <a:t>‹#›</a:t>
            </a:fld>
            <a:endParaRPr lang="en-US"/>
          </a:p>
        </p:txBody>
      </p:sp>
    </p:spTree>
    <p:extLst>
      <p:ext uri="{BB962C8B-B14F-4D97-AF65-F5344CB8AC3E}">
        <p14:creationId xmlns:p14="http://schemas.microsoft.com/office/powerpoint/2010/main" val="1109219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3388" tIns="46694" rIns="93388" bIns="46694"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3388" tIns="46694" rIns="93388" bIns="46694" rtlCol="0"/>
          <a:lstStyle>
            <a:lvl1pPr algn="r">
              <a:defRPr sz="1200"/>
            </a:lvl1pPr>
          </a:lstStyle>
          <a:p>
            <a:fld id="{67EFB637-CCC9-4803-8851-F6915048CBB4}" type="datetimeFigureOut">
              <a:rPr lang="en-US" smtClean="0"/>
              <a:t>10/9/2026</a:t>
            </a:fld>
            <a:endParaRPr lang="en-US"/>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3388" tIns="46694" rIns="93388" bIns="46694" rtlCol="0" anchor="ctr"/>
          <a:lstStyle/>
          <a:p>
            <a:endParaRPr lang="en-US"/>
          </a:p>
        </p:txBody>
      </p:sp>
      <p:sp>
        <p:nvSpPr>
          <p:cNvPr id="5" name="Notes Placeholder 4"/>
          <p:cNvSpPr>
            <a:spLocks noGrp="1"/>
          </p:cNvSpPr>
          <p:nvPr>
            <p:ph type="body" sz="quarter" idx="3"/>
          </p:nvPr>
        </p:nvSpPr>
        <p:spPr>
          <a:xfrm>
            <a:off x="698501" y="4409758"/>
            <a:ext cx="5588000" cy="4177665"/>
          </a:xfrm>
          <a:prstGeom prst="rect">
            <a:avLst/>
          </a:prstGeom>
        </p:spPr>
        <p:txBody>
          <a:bodyPr vert="horz" lIns="93388" tIns="46694" rIns="93388" bIns="4669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17904"/>
            <a:ext cx="3026833" cy="464185"/>
          </a:xfrm>
          <a:prstGeom prst="rect">
            <a:avLst/>
          </a:prstGeom>
        </p:spPr>
        <p:txBody>
          <a:bodyPr vert="horz" lIns="93388" tIns="46694" rIns="93388" bIns="46694"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3388" tIns="46694" rIns="93388" bIns="46694" rtlCol="0" anchor="b"/>
          <a:lstStyle>
            <a:lvl1pPr algn="r">
              <a:defRPr sz="1200"/>
            </a:lvl1pPr>
          </a:lstStyle>
          <a:p>
            <a:fld id="{F62AC51D-6DAA-4455-8EA7-D54B64909A85}" type="slidenum">
              <a:rPr lang="en-US" smtClean="0"/>
              <a:t>‹#›</a:t>
            </a:fld>
            <a:endParaRPr lang="en-US"/>
          </a:p>
        </p:txBody>
      </p:sp>
    </p:spTree>
    <p:extLst>
      <p:ext uri="{BB962C8B-B14F-4D97-AF65-F5344CB8AC3E}">
        <p14:creationId xmlns:p14="http://schemas.microsoft.com/office/powerpoint/2010/main" val="313059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580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Footer text goes here.</a:t>
            </a:r>
          </a:p>
        </p:txBody>
      </p:sp>
      <p:sp>
        <p:nvSpPr>
          <p:cNvPr id="7" name="Slide Number Placeholder 5"/>
          <p:cNvSpPr>
            <a:spLocks noGrp="1"/>
          </p:cNvSpPr>
          <p:nvPr>
            <p:ph type="sldNum" sz="quarter" idx="4"/>
          </p:nvPr>
        </p:nvSpPr>
        <p:spPr>
          <a:xfrm>
            <a:off x="8534400" y="6561138"/>
            <a:ext cx="533400" cy="220662"/>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57445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518318"/>
          </a:xfrm>
          <a:prstGeom prst="rect">
            <a:avLst/>
          </a:prstGeom>
        </p:spPr>
        <p:txBody>
          <a:bodyPr/>
          <a:lstStyle>
            <a:lvl1pPr algn="l">
              <a:defRPr sz="28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04800" y="990600"/>
            <a:ext cx="8534400" cy="50522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4"/>
          <p:cNvSpPr>
            <a:spLocks noGrp="1"/>
          </p:cNvSpPr>
          <p:nvPr>
            <p:ph type="ftr" sz="quarter" idx="11"/>
          </p:nvPr>
        </p:nvSpPr>
        <p:spPr>
          <a:xfrm>
            <a:off x="2743200" y="6553200"/>
            <a:ext cx="4038600" cy="228600"/>
          </a:xfrm>
        </p:spPr>
        <p:txBody>
          <a:bodyPr/>
          <a:lstStyle/>
          <a:p>
            <a:r>
              <a:rPr lang="en-US"/>
              <a:t>Footer text goes here.</a:t>
            </a:r>
          </a:p>
        </p:txBody>
      </p:sp>
      <p:cxnSp>
        <p:nvCxnSpPr>
          <p:cNvPr id="5" name="Straight Connector 4"/>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8534400" y="6561138"/>
            <a:ext cx="533400" cy="220662"/>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27900848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3505200" y="0"/>
            <a:ext cx="5638800" cy="6858000"/>
          </a:xfrm>
          <a:prstGeom prst="rect">
            <a:avLst/>
          </a:prstGeom>
          <a:solidFill>
            <a:srgbClr val="D7D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814" y="2876277"/>
            <a:ext cx="2857586" cy="1105445"/>
          </a:xfrm>
          <a:prstGeom prst="rect">
            <a:avLst/>
          </a:prstGeom>
        </p:spPr>
      </p:pic>
    </p:spTree>
    <p:extLst>
      <p:ext uri="{BB962C8B-B14F-4D97-AF65-F5344CB8AC3E}">
        <p14:creationId xmlns:p14="http://schemas.microsoft.com/office/powerpoint/2010/main" val="4283897219"/>
      </p:ext>
    </p:extLst>
  </p:cSld>
  <p:clrMap bg1="lt1" tx1="dk1" bg2="lt2" tx2="dk2" accent1="accent1" accent2="accent2" accent3="accent3" accent4="accent4" accent5="accent5" accent6="accent6" hlink="hlink" folHlink="folHlink"/>
  <p:sldLayoutIdLst>
    <p:sldLayoutId id="214748366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2743200" y="6553200"/>
            <a:ext cx="4038600" cy="2286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Footer text goes here.</a:t>
            </a:r>
            <a:endParaRPr lang="en-US" dirty="0"/>
          </a:p>
        </p:txBody>
      </p:sp>
      <p:cxnSp>
        <p:nvCxnSpPr>
          <p:cNvPr id="7" name="Straight Connector 6"/>
          <p:cNvCxnSpPr/>
          <p:nvPr userDrawn="1"/>
        </p:nvCxnSpPr>
        <p:spPr>
          <a:xfrm>
            <a:off x="76200" y="6477000"/>
            <a:ext cx="59436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194560" y="6477000"/>
            <a:ext cx="6858000" cy="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6248400"/>
            <a:ext cx="1181868" cy="457200"/>
          </a:xfrm>
          <a:prstGeom prst="rect">
            <a:avLst/>
          </a:prstGeom>
        </p:spPr>
      </p:pic>
      <p:sp>
        <p:nvSpPr>
          <p:cNvPr id="9" name="TextBox 8"/>
          <p:cNvSpPr txBox="1"/>
          <p:nvPr userDrawn="1"/>
        </p:nvSpPr>
        <p:spPr>
          <a:xfrm>
            <a:off x="54675" y="6553200"/>
            <a:ext cx="707325" cy="253916"/>
          </a:xfrm>
          <a:prstGeom prst="rect">
            <a:avLst/>
          </a:prstGeom>
          <a:noFill/>
        </p:spPr>
        <p:txBody>
          <a:bodyPr wrap="square" rtlCol="0">
            <a:spAutoFit/>
          </a:bodyPr>
          <a:lstStyle/>
          <a:p>
            <a:pPr algn="l"/>
            <a:r>
              <a:rPr lang="en-US" sz="1000" b="1" baseline="0" dirty="0">
                <a:solidFill>
                  <a:schemeClr val="tx2"/>
                </a:solidFill>
              </a:rPr>
              <a:t>PUBLIC</a:t>
            </a:r>
            <a:endParaRPr lang="en-US" sz="1000" b="1" dirty="0">
              <a:solidFill>
                <a:schemeClr val="tx2"/>
              </a:solidFill>
            </a:endParaRPr>
          </a:p>
        </p:txBody>
      </p:sp>
      <p:sp>
        <p:nvSpPr>
          <p:cNvPr id="13" name="Slide Number Placeholder 5"/>
          <p:cNvSpPr>
            <a:spLocks noGrp="1"/>
          </p:cNvSpPr>
          <p:nvPr>
            <p:ph type="sldNum" sz="quarter" idx="4"/>
          </p:nvPr>
        </p:nvSpPr>
        <p:spPr>
          <a:xfrm>
            <a:off x="8534400" y="6561138"/>
            <a:ext cx="533400" cy="220662"/>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3058975864"/>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mailto:DRsurvey@ercot.com" TargetMode="External"/><Relationship Id="rId2" Type="http://schemas.openxmlformats.org/officeDocument/2006/relationships/image" Target="../media/image4.wmf"/><Relationship Id="rId1" Type="http://schemas.openxmlformats.org/officeDocument/2006/relationships/slideLayout" Target="../slideLayouts/slideLayout3.xml"/><Relationship Id="rId5" Type="http://schemas.openxmlformats.org/officeDocument/2006/relationships/hyperlink" Target="mailto:Alex.sills@ercot.com" TargetMode="External"/><Relationship Id="rId4" Type="http://schemas.openxmlformats.org/officeDocument/2006/relationships/hyperlink" Target="mailto:Carl.raish@erco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733800" y="2133600"/>
            <a:ext cx="5181600" cy="1477328"/>
          </a:xfrm>
          <a:prstGeom prst="rect">
            <a:avLst/>
          </a:prstGeom>
          <a:noFill/>
        </p:spPr>
        <p:txBody>
          <a:bodyPr wrap="square" rtlCol="0">
            <a:spAutoFit/>
          </a:bodyPr>
          <a:lstStyle/>
          <a:p>
            <a:pPr algn="ctr"/>
            <a:r>
              <a:rPr lang="en-US" sz="2000" dirty="0"/>
              <a:t>Demand/Price Response Surveys</a:t>
            </a:r>
          </a:p>
          <a:p>
            <a:pPr algn="ctr"/>
            <a:r>
              <a:rPr lang="en-US" sz="2000" dirty="0"/>
              <a:t>Annual and Quarterly</a:t>
            </a:r>
          </a:p>
          <a:p>
            <a:pPr algn="ctr"/>
            <a:endParaRPr lang="en-US" dirty="0"/>
          </a:p>
          <a:p>
            <a:pPr algn="ctr"/>
            <a:br>
              <a:rPr lang="en-US" sz="1600" dirty="0"/>
            </a:br>
            <a:r>
              <a:rPr lang="en-US" sz="1600" dirty="0"/>
              <a:t>Retail Market Subcommittee – October 13th, 2026</a:t>
            </a:r>
          </a:p>
        </p:txBody>
      </p:sp>
    </p:spTree>
    <p:extLst>
      <p:ext uri="{BB962C8B-B14F-4D97-AF65-F5344CB8AC3E}">
        <p14:creationId xmlns:p14="http://schemas.microsoft.com/office/powerpoint/2010/main" val="730603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975518"/>
          </a:xfrm>
        </p:spPr>
        <p:txBody>
          <a:bodyPr/>
          <a:lstStyle/>
          <a:p>
            <a:r>
              <a:rPr lang="en-US" altLang="en-US" dirty="0"/>
              <a:t>Annual Demand/Price Response Survey</a:t>
            </a:r>
            <a:br>
              <a:rPr lang="en-US" altLang="en-US" dirty="0"/>
            </a:br>
            <a:r>
              <a:rPr lang="en-US" altLang="en-US" dirty="0"/>
              <a:t> – Upcoming Key Dates</a:t>
            </a:r>
            <a:endParaRPr lang="en-US" dirty="0"/>
          </a:p>
        </p:txBody>
      </p:sp>
      <p:sp>
        <p:nvSpPr>
          <p:cNvPr id="4" name="Slide Number Placeholder 3"/>
          <p:cNvSpPr>
            <a:spLocks noGrp="1"/>
          </p:cNvSpPr>
          <p:nvPr>
            <p:ph type="sldNum" sz="quarter" idx="4"/>
          </p:nvPr>
        </p:nvSpPr>
        <p:spPr/>
        <p:txBody>
          <a:bodyPr/>
          <a:lstStyle/>
          <a:p>
            <a:fld id="{1D93BD3E-1E9A-4970-A6F7-E7AC52762E0C}" type="slidenum">
              <a:rPr lang="en-US" smtClean="0"/>
              <a:pPr/>
              <a:t>2</a:t>
            </a:fld>
            <a:endParaRPr lang="en-US"/>
          </a:p>
        </p:txBody>
      </p:sp>
      <p:sp>
        <p:nvSpPr>
          <p:cNvPr id="3" name="TextBox 2">
            <a:extLst>
              <a:ext uri="{FF2B5EF4-FFF2-40B4-BE49-F238E27FC236}">
                <a16:creationId xmlns:a16="http://schemas.microsoft.com/office/drawing/2014/main" id="{F39130EC-2D4B-41C5-8809-CE2302DD3939}"/>
              </a:ext>
            </a:extLst>
          </p:cNvPr>
          <p:cNvSpPr txBox="1"/>
          <p:nvPr/>
        </p:nvSpPr>
        <p:spPr>
          <a:xfrm>
            <a:off x="381000" y="1219200"/>
            <a:ext cx="7696200" cy="5909310"/>
          </a:xfrm>
          <a:prstGeom prst="rect">
            <a:avLst/>
          </a:prstGeom>
          <a:noFill/>
        </p:spPr>
        <p:txBody>
          <a:bodyPr wrap="square" rtlCol="0">
            <a:spAutoFit/>
          </a:bodyPr>
          <a:lstStyle/>
          <a:p>
            <a:pPr marL="285750" indent="-285750">
              <a:buFont typeface="Arial" panose="020B0604020202020204" pitchFamily="34" charset="0"/>
              <a:buChar char="•"/>
            </a:pPr>
            <a:r>
              <a:rPr lang="en-US" sz="2400" dirty="0"/>
              <a:t>REPs</a:t>
            </a:r>
          </a:p>
          <a:p>
            <a:pPr marL="742950" lvl="1" indent="-285750">
              <a:buFont typeface="Arial" panose="020B0604020202020204" pitchFamily="34" charset="0"/>
              <a:buChar char="•"/>
            </a:pPr>
            <a:r>
              <a:rPr lang="en-US" sz="2400" dirty="0"/>
              <a:t>ESIID list files were generated and shared on Sep 11, 2026</a:t>
            </a:r>
          </a:p>
          <a:p>
            <a:pPr marL="742950" lvl="1" indent="-285750">
              <a:buFont typeface="Arial" panose="020B0604020202020204" pitchFamily="34" charset="0"/>
              <a:buChar char="•"/>
            </a:pPr>
            <a:r>
              <a:rPr lang="en-US" sz="2400" dirty="0"/>
              <a:t>Oct 15 – due date for submitting ESI ID participation files</a:t>
            </a:r>
          </a:p>
          <a:p>
            <a:pPr marL="742950" lvl="1" indent="-285750">
              <a:buFont typeface="Arial" panose="020B0604020202020204" pitchFamily="34" charset="0"/>
              <a:buChar char="•"/>
            </a:pPr>
            <a:r>
              <a:rPr lang="en-US" sz="2400" dirty="0"/>
              <a:t>Oct 31 – due date for final corrections</a:t>
            </a:r>
          </a:p>
          <a:p>
            <a:pPr marL="742950" lvl="1" indent="-285750">
              <a:buFont typeface="Arial" panose="020B0604020202020204" pitchFamily="34" charset="0"/>
              <a:buChar char="•"/>
            </a:pPr>
            <a:r>
              <a:rPr lang="en-US" sz="2400" dirty="0"/>
              <a:t>Oct 31 – due date for submitting event files</a:t>
            </a:r>
          </a:p>
          <a:p>
            <a:pPr lvl="1"/>
            <a:endParaRPr lang="en-US" sz="2400" dirty="0"/>
          </a:p>
          <a:p>
            <a:pPr marL="285750" indent="-285750">
              <a:buFont typeface="Arial" panose="020B0604020202020204" pitchFamily="34" charset="0"/>
              <a:buChar char="•"/>
            </a:pPr>
            <a:r>
              <a:rPr lang="en-US" sz="2400" dirty="0"/>
              <a:t>NOIEs</a:t>
            </a:r>
          </a:p>
          <a:p>
            <a:pPr marL="742950" lvl="1" indent="-285750">
              <a:buFont typeface="Arial" panose="020B0604020202020204" pitchFamily="34" charset="0"/>
              <a:buChar char="•"/>
            </a:pPr>
            <a:r>
              <a:rPr lang="en-US" sz="2400" dirty="0"/>
              <a:t>Oct 31 - due date for submitting customer counts/event files</a:t>
            </a:r>
          </a:p>
          <a:p>
            <a:pPr marL="742950" lvl="1" indent="-285750">
              <a:buFont typeface="Arial" panose="020B0604020202020204" pitchFamily="34" charset="0"/>
              <a:buChar char="•"/>
            </a:pPr>
            <a:r>
              <a:rPr lang="en-US" sz="2400" dirty="0"/>
              <a:t>Nov 7 – due date for final corrections</a:t>
            </a:r>
          </a:p>
          <a:p>
            <a:pPr lvl="1"/>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516383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EC692-D31A-389E-920B-DF51D0A33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C10EEB-17E7-AF97-C6FF-36D974CAD9C3}"/>
              </a:ext>
            </a:extLst>
          </p:cNvPr>
          <p:cNvSpPr>
            <a:spLocks noGrp="1"/>
          </p:cNvSpPr>
          <p:nvPr>
            <p:ph type="title"/>
          </p:nvPr>
        </p:nvSpPr>
        <p:spPr>
          <a:xfrm>
            <a:off x="381000" y="243682"/>
            <a:ext cx="8458200" cy="975518"/>
          </a:xfrm>
        </p:spPr>
        <p:txBody>
          <a:bodyPr/>
          <a:lstStyle/>
          <a:p>
            <a:r>
              <a:rPr lang="en-US" altLang="en-US" dirty="0"/>
              <a:t>Quarterly Residential Response Survey</a:t>
            </a:r>
            <a:br>
              <a:rPr lang="en-US" altLang="en-US" dirty="0"/>
            </a:br>
            <a:r>
              <a:rPr lang="en-US" altLang="en-US" dirty="0"/>
              <a:t> – Key Dates</a:t>
            </a:r>
            <a:endParaRPr lang="en-US" dirty="0"/>
          </a:p>
        </p:txBody>
      </p:sp>
      <p:sp>
        <p:nvSpPr>
          <p:cNvPr id="4" name="Slide Number Placeholder 3">
            <a:extLst>
              <a:ext uri="{FF2B5EF4-FFF2-40B4-BE49-F238E27FC236}">
                <a16:creationId xmlns:a16="http://schemas.microsoft.com/office/drawing/2014/main" id="{D4A43C17-0D3D-38C9-2A67-6002FD1D4C46}"/>
              </a:ext>
            </a:extLst>
          </p:cNvPr>
          <p:cNvSpPr>
            <a:spLocks noGrp="1"/>
          </p:cNvSpPr>
          <p:nvPr>
            <p:ph type="sldNum" sz="quarter" idx="4"/>
          </p:nvPr>
        </p:nvSpPr>
        <p:spPr/>
        <p:txBody>
          <a:bodyPr/>
          <a:lstStyle/>
          <a:p>
            <a:fld id="{1D93BD3E-1E9A-4970-A6F7-E7AC52762E0C}" type="slidenum">
              <a:rPr lang="en-US" smtClean="0"/>
              <a:pPr/>
              <a:t>3</a:t>
            </a:fld>
            <a:endParaRPr lang="en-US"/>
          </a:p>
        </p:txBody>
      </p:sp>
      <p:sp>
        <p:nvSpPr>
          <p:cNvPr id="3" name="TextBox 2">
            <a:extLst>
              <a:ext uri="{FF2B5EF4-FFF2-40B4-BE49-F238E27FC236}">
                <a16:creationId xmlns:a16="http://schemas.microsoft.com/office/drawing/2014/main" id="{E3CD59A1-D1E2-6BD8-583B-E47C5C96220D}"/>
              </a:ext>
            </a:extLst>
          </p:cNvPr>
          <p:cNvSpPr txBox="1"/>
          <p:nvPr/>
        </p:nvSpPr>
        <p:spPr>
          <a:xfrm>
            <a:off x="381000" y="1219200"/>
            <a:ext cx="8153400" cy="4493538"/>
          </a:xfrm>
          <a:prstGeom prst="rect">
            <a:avLst/>
          </a:prstGeom>
          <a:noFill/>
        </p:spPr>
        <p:txBody>
          <a:bodyPr wrap="square" rtlCol="0">
            <a:spAutoFit/>
          </a:bodyPr>
          <a:lstStyle/>
          <a:p>
            <a:pPr marL="285750" indent="-285750">
              <a:buFont typeface="Arial" panose="020B0604020202020204" pitchFamily="34" charset="0"/>
              <a:buChar char="•"/>
            </a:pPr>
            <a:r>
              <a:rPr lang="en-US" sz="2200" dirty="0"/>
              <a:t>2026-Q2 data collection is complete.</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2026-Q3 data collection </a:t>
            </a:r>
          </a:p>
          <a:p>
            <a:pPr marL="742950" lvl="1" indent="-285750">
              <a:buFont typeface="Arial" panose="020B0604020202020204" pitchFamily="34" charset="0"/>
              <a:buChar char="•"/>
            </a:pPr>
            <a:r>
              <a:rPr lang="en-US" sz="2200" dirty="0"/>
              <a:t>ERCOT will issue market notice and send email notifications to TDSPs and REPs that had Active Residential (based on </a:t>
            </a:r>
            <a:r>
              <a:rPr lang="en-US" sz="2200" dirty="0" err="1"/>
              <a:t>Profilecode</a:t>
            </a:r>
            <a:r>
              <a:rPr lang="en-US" sz="2200" dirty="0"/>
              <a:t>) customers during Q3 on or around Oct 15.</a:t>
            </a:r>
          </a:p>
          <a:p>
            <a:pPr marL="742950" lvl="1" indent="-285750">
              <a:buFont typeface="Arial" panose="020B0604020202020204" pitchFamily="34" charset="0"/>
              <a:buChar char="•"/>
            </a:pPr>
            <a:r>
              <a:rPr lang="en-US" sz="2200" dirty="0"/>
              <a:t>Reponses indicating presence or lack of programs are due upon receipt of the email notification.  ESI ID lists for REPs will be generated and provided with 10 days of response.</a:t>
            </a:r>
          </a:p>
          <a:p>
            <a:pPr marL="742950" lvl="1" indent="-285750">
              <a:buFont typeface="Arial" panose="020B0604020202020204" pitchFamily="34" charset="0"/>
              <a:buChar char="•"/>
            </a:pPr>
            <a:r>
              <a:rPr lang="en-US" sz="2200" dirty="0"/>
              <a:t>Nov 15 – due date for fully validated participant (REPs and TDSPs) and event (REPs) submission files.</a:t>
            </a:r>
          </a:p>
        </p:txBody>
      </p:sp>
    </p:spTree>
    <p:extLst>
      <p:ext uri="{BB962C8B-B14F-4D97-AF65-F5344CB8AC3E}">
        <p14:creationId xmlns:p14="http://schemas.microsoft.com/office/powerpoint/2010/main" val="3582514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25161-09A7-B825-4EB9-768F62BCD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E9BA8-8F79-0355-48FE-56601D855F77}"/>
              </a:ext>
            </a:extLst>
          </p:cNvPr>
          <p:cNvSpPr>
            <a:spLocks noGrp="1"/>
          </p:cNvSpPr>
          <p:nvPr>
            <p:ph type="title"/>
          </p:nvPr>
        </p:nvSpPr>
        <p:spPr>
          <a:xfrm>
            <a:off x="381000" y="243682"/>
            <a:ext cx="8458200" cy="975518"/>
          </a:xfrm>
        </p:spPr>
        <p:txBody>
          <a:bodyPr/>
          <a:lstStyle/>
          <a:p>
            <a:r>
              <a:rPr lang="en-US" altLang="en-US" dirty="0"/>
              <a:t>REP Data Submission Requirements</a:t>
            </a:r>
            <a:br>
              <a:rPr lang="en-US" altLang="en-US" dirty="0"/>
            </a:br>
            <a:r>
              <a:rPr lang="en-US" altLang="en-US" dirty="0"/>
              <a:t>	Quarterly vs Annual Surveys</a:t>
            </a:r>
            <a:endParaRPr lang="en-US" dirty="0"/>
          </a:p>
        </p:txBody>
      </p:sp>
      <p:sp>
        <p:nvSpPr>
          <p:cNvPr id="4" name="Slide Number Placeholder 3">
            <a:extLst>
              <a:ext uri="{FF2B5EF4-FFF2-40B4-BE49-F238E27FC236}">
                <a16:creationId xmlns:a16="http://schemas.microsoft.com/office/drawing/2014/main" id="{91F176A2-D21F-E4A4-6CC4-C319690235ED}"/>
              </a:ext>
            </a:extLst>
          </p:cNvPr>
          <p:cNvSpPr>
            <a:spLocks noGrp="1"/>
          </p:cNvSpPr>
          <p:nvPr>
            <p:ph type="sldNum" sz="quarter" idx="4"/>
          </p:nvPr>
        </p:nvSpPr>
        <p:spPr/>
        <p:txBody>
          <a:bodyPr/>
          <a:lstStyle/>
          <a:p>
            <a:fld id="{1D93BD3E-1E9A-4970-A6F7-E7AC52762E0C}" type="slidenum">
              <a:rPr lang="en-US" smtClean="0"/>
              <a:pPr/>
              <a:t>4</a:t>
            </a:fld>
            <a:endParaRPr lang="en-US"/>
          </a:p>
        </p:txBody>
      </p:sp>
      <p:sp>
        <p:nvSpPr>
          <p:cNvPr id="3" name="TextBox 2">
            <a:extLst>
              <a:ext uri="{FF2B5EF4-FFF2-40B4-BE49-F238E27FC236}">
                <a16:creationId xmlns:a16="http://schemas.microsoft.com/office/drawing/2014/main" id="{DED71108-E40B-5BAE-C7DC-8180C4ACF8C6}"/>
              </a:ext>
            </a:extLst>
          </p:cNvPr>
          <p:cNvSpPr txBox="1"/>
          <p:nvPr/>
        </p:nvSpPr>
        <p:spPr>
          <a:xfrm>
            <a:off x="304800" y="1905000"/>
            <a:ext cx="8153400"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REPs with a reporting requirement for the Annual DR survey that have Residential Smart Device Programs not required to submit Residential ‘OLC’ data for the Annual DR Survey.</a:t>
            </a:r>
          </a:p>
        </p:txBody>
      </p:sp>
    </p:spTree>
    <p:extLst>
      <p:ext uri="{BB962C8B-B14F-4D97-AF65-F5344CB8AC3E}">
        <p14:creationId xmlns:p14="http://schemas.microsoft.com/office/powerpoint/2010/main" val="2859259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Annual Demand/Price Response Survey - Status</a:t>
            </a:r>
            <a:endParaRPr lang="en-US" dirty="0"/>
          </a:p>
        </p:txBody>
      </p:sp>
      <p:sp>
        <p:nvSpPr>
          <p:cNvPr id="4" name="Slide Number Placeholder 3"/>
          <p:cNvSpPr>
            <a:spLocks noGrp="1"/>
          </p:cNvSpPr>
          <p:nvPr>
            <p:ph type="sldNum" sz="quarter" idx="4"/>
          </p:nvPr>
        </p:nvSpPr>
        <p:spPr/>
        <p:txBody>
          <a:bodyPr/>
          <a:lstStyle/>
          <a:p>
            <a:fld id="{1D93BD3E-1E9A-4970-A6F7-E7AC52762E0C}" type="slidenum">
              <a:rPr lang="en-US" smtClean="0"/>
              <a:pPr/>
              <a:t>5</a:t>
            </a:fld>
            <a:endParaRPr lang="en-US"/>
          </a:p>
        </p:txBody>
      </p:sp>
      <p:sp>
        <p:nvSpPr>
          <p:cNvPr id="3" name="TextBox 2">
            <a:extLst>
              <a:ext uri="{FF2B5EF4-FFF2-40B4-BE49-F238E27FC236}">
                <a16:creationId xmlns:a16="http://schemas.microsoft.com/office/drawing/2014/main" id="{F39130EC-2D4B-41C5-8809-CE2302DD3939}"/>
              </a:ext>
            </a:extLst>
          </p:cNvPr>
          <p:cNvSpPr txBox="1"/>
          <p:nvPr/>
        </p:nvSpPr>
        <p:spPr>
          <a:xfrm>
            <a:off x="381000" y="914400"/>
            <a:ext cx="815340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Emails providing REP/NOIE participation status were sent out July 26-27.</a:t>
            </a:r>
          </a:p>
          <a:p>
            <a:pPr marL="742950" lvl="1" indent="-285750">
              <a:buFont typeface="Arial" panose="020B0604020202020204" pitchFamily="34" charset="0"/>
              <a:buChar char="•"/>
            </a:pPr>
            <a:r>
              <a:rPr lang="en-US" sz="2400" dirty="0"/>
              <a:t>127 REPS with reporting requirement.</a:t>
            </a:r>
          </a:p>
          <a:p>
            <a:pPr marL="742950" lvl="1" indent="-285750">
              <a:buFont typeface="Arial" panose="020B0604020202020204" pitchFamily="34" charset="0"/>
              <a:buChar char="•"/>
            </a:pPr>
            <a:r>
              <a:rPr lang="en-US" sz="2400" dirty="0"/>
              <a:t>56 NOIEs with reporting requirement.</a:t>
            </a:r>
          </a:p>
          <a:p>
            <a:pPr lvl="1"/>
            <a:endParaRPr lang="en-US" sz="2400" dirty="0"/>
          </a:p>
          <a:p>
            <a:pPr marL="285750" indent="-285750">
              <a:buFont typeface="Arial" panose="020B0604020202020204" pitchFamily="34" charset="0"/>
              <a:buChar char="•"/>
            </a:pPr>
            <a:r>
              <a:rPr lang="en-US" sz="2400" dirty="0"/>
              <a:t>60 REPs reported DR/PR participation.</a:t>
            </a:r>
          </a:p>
          <a:p>
            <a:pPr marL="742950" lvl="1" indent="-285750">
              <a:buFont typeface="Arial" panose="020B0604020202020204" pitchFamily="34" charset="0"/>
              <a:buChar char="•"/>
            </a:pPr>
            <a:r>
              <a:rPr lang="en-US" sz="2400" dirty="0"/>
              <a:t>16 distinct contact name groups.</a:t>
            </a:r>
          </a:p>
          <a:p>
            <a:pPr marL="742950" lvl="1" indent="-285750">
              <a:buFont typeface="Arial" panose="020B0604020202020204" pitchFamily="34" charset="0"/>
              <a:buChar char="•"/>
            </a:pPr>
            <a:r>
              <a:rPr lang="en-US" sz="2400" dirty="0"/>
              <a:t>Current active ESI IDs 7.24 million.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23 NOIE reported programs.</a:t>
            </a:r>
          </a:p>
          <a:p>
            <a:pPr marL="742950" lvl="1" indent="-285750">
              <a:buFont typeface="Arial" panose="020B0604020202020204" pitchFamily="34" charset="0"/>
              <a:buChar char="•"/>
            </a:pPr>
            <a:r>
              <a:rPr lang="en-US" sz="2400" dirty="0"/>
              <a:t>18 distinct contact name groups.</a:t>
            </a:r>
          </a:p>
        </p:txBody>
      </p:sp>
    </p:spTree>
    <p:extLst>
      <p:ext uri="{BB962C8B-B14F-4D97-AF65-F5344CB8AC3E}">
        <p14:creationId xmlns:p14="http://schemas.microsoft.com/office/powerpoint/2010/main" val="1711223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77E2-4D0F-CEF7-9B8C-FF3B1B9221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DB4937-E9D7-55DE-FF03-9A6272E64932}"/>
              </a:ext>
            </a:extLst>
          </p:cNvPr>
          <p:cNvSpPr>
            <a:spLocks noGrp="1"/>
          </p:cNvSpPr>
          <p:nvPr>
            <p:ph type="title"/>
          </p:nvPr>
        </p:nvSpPr>
        <p:spPr/>
        <p:txBody>
          <a:bodyPr/>
          <a:lstStyle/>
          <a:p>
            <a:r>
              <a:rPr lang="en-US" altLang="en-US" dirty="0"/>
              <a:t>2026 - Q1 &amp; Q2 Quarterly Survey - Status</a:t>
            </a:r>
            <a:endParaRPr lang="en-US" dirty="0"/>
          </a:p>
        </p:txBody>
      </p:sp>
      <p:sp>
        <p:nvSpPr>
          <p:cNvPr id="4" name="Slide Number Placeholder 3">
            <a:extLst>
              <a:ext uri="{FF2B5EF4-FFF2-40B4-BE49-F238E27FC236}">
                <a16:creationId xmlns:a16="http://schemas.microsoft.com/office/drawing/2014/main" id="{CBFC21C6-E556-12B8-DA14-7C8A580A87DE}"/>
              </a:ext>
            </a:extLst>
          </p:cNvPr>
          <p:cNvSpPr>
            <a:spLocks noGrp="1"/>
          </p:cNvSpPr>
          <p:nvPr>
            <p:ph type="sldNum" sz="quarter" idx="4"/>
          </p:nvPr>
        </p:nvSpPr>
        <p:spPr/>
        <p:txBody>
          <a:bodyPr/>
          <a:lstStyle/>
          <a:p>
            <a:fld id="{1D93BD3E-1E9A-4970-A6F7-E7AC52762E0C}" type="slidenum">
              <a:rPr lang="en-US" smtClean="0"/>
              <a:pPr/>
              <a:t>6</a:t>
            </a:fld>
            <a:endParaRPr lang="en-US"/>
          </a:p>
        </p:txBody>
      </p:sp>
      <p:sp>
        <p:nvSpPr>
          <p:cNvPr id="3" name="TextBox 2">
            <a:extLst>
              <a:ext uri="{FF2B5EF4-FFF2-40B4-BE49-F238E27FC236}">
                <a16:creationId xmlns:a16="http://schemas.microsoft.com/office/drawing/2014/main" id="{6AEB7602-0B41-D548-2963-E19E9E39CDB5}"/>
              </a:ext>
            </a:extLst>
          </p:cNvPr>
          <p:cNvSpPr txBox="1"/>
          <p:nvPr/>
        </p:nvSpPr>
        <p:spPr>
          <a:xfrm>
            <a:off x="381000" y="990600"/>
            <a:ext cx="8153400" cy="4524315"/>
          </a:xfrm>
          <a:prstGeom prst="rect">
            <a:avLst/>
          </a:prstGeom>
          <a:noFill/>
        </p:spPr>
        <p:txBody>
          <a:bodyPr wrap="square" rtlCol="0">
            <a:spAutoFit/>
          </a:bodyPr>
          <a:lstStyle/>
          <a:p>
            <a:endParaRPr lang="en-US" sz="2000" dirty="0"/>
          </a:p>
          <a:p>
            <a:pPr marL="285750" indent="-285750">
              <a:buFont typeface="Arial" panose="020B0604020202020204" pitchFamily="34" charset="0"/>
              <a:buChar char="•"/>
            </a:pPr>
            <a:r>
              <a:rPr lang="en-US" sz="2000" dirty="0"/>
              <a:t>Email notices to REPs with Active Q1 Residential Customers sent April 15</a:t>
            </a:r>
            <a:r>
              <a:rPr lang="en-US" sz="2000" baseline="30000" dirty="0"/>
              <a:t>th</a:t>
            </a:r>
            <a:r>
              <a:rPr lang="en-US" sz="2000" dirty="0"/>
              <a:t>.</a:t>
            </a:r>
          </a:p>
          <a:p>
            <a:pPr marL="742950" lvl="1" indent="-285750">
              <a:buFont typeface="Arial" panose="020B0604020202020204" pitchFamily="34" charset="0"/>
              <a:buChar char="•"/>
            </a:pPr>
            <a:r>
              <a:rPr lang="en-US" sz="2000" dirty="0"/>
              <a:t>114 REPS with Residential Customers contacted.</a:t>
            </a:r>
          </a:p>
          <a:p>
            <a:pPr marL="742950" lvl="1" indent="-285750">
              <a:buFont typeface="Arial" panose="020B0604020202020204" pitchFamily="34" charset="0"/>
              <a:buChar char="•"/>
            </a:pPr>
            <a:r>
              <a:rPr lang="en-US" sz="2000" dirty="0"/>
              <a:t>22 REPs with reportable programs.</a:t>
            </a:r>
          </a:p>
          <a:p>
            <a:pPr marL="1200150" lvl="2" indent="-285750">
              <a:buFont typeface="Arial" panose="020B0604020202020204" pitchFamily="34" charset="0"/>
              <a:buChar char="•"/>
            </a:pPr>
            <a:r>
              <a:rPr lang="en-US" sz="2000" dirty="0"/>
              <a:t>Current active ESI IDs 6.2 million.</a:t>
            </a:r>
          </a:p>
          <a:p>
            <a:pPr marL="1200150" lvl="2" indent="-285750">
              <a:buFont typeface="Arial" panose="020B0604020202020204" pitchFamily="34" charset="0"/>
              <a:buChar char="•"/>
            </a:pPr>
            <a:r>
              <a:rPr lang="en-US" sz="2000" dirty="0"/>
              <a:t>120,449 participants</a:t>
            </a:r>
          </a:p>
          <a:p>
            <a:pPr marL="1200150" lvl="2"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800" dirty="0"/>
          </a:p>
          <a:p>
            <a:pPr marL="285750" indent="-285750">
              <a:buFont typeface="Arial" panose="020B0604020202020204" pitchFamily="34" charset="0"/>
              <a:buChar char="•"/>
            </a:pPr>
            <a:r>
              <a:rPr lang="en-US" sz="2000" dirty="0"/>
              <a:t>Email notices to REPs with Active Q2 Residential Customers sent July 23</a:t>
            </a:r>
            <a:r>
              <a:rPr lang="en-US" sz="2000" baseline="30000" dirty="0"/>
              <a:t>th</a:t>
            </a:r>
            <a:r>
              <a:rPr lang="en-US" sz="2000" dirty="0"/>
              <a:t>.</a:t>
            </a:r>
          </a:p>
          <a:p>
            <a:pPr marL="742950" lvl="1" indent="-285750">
              <a:buFont typeface="Arial" panose="020B0604020202020204" pitchFamily="34" charset="0"/>
              <a:buChar char="•"/>
            </a:pPr>
            <a:r>
              <a:rPr lang="en-US" sz="2000" dirty="0"/>
              <a:t>111 REPS with Residential Customers contacted.</a:t>
            </a:r>
          </a:p>
          <a:p>
            <a:pPr marL="742950" lvl="1" indent="-285750">
              <a:buFont typeface="Arial" panose="020B0604020202020204" pitchFamily="34" charset="0"/>
              <a:buChar char="•"/>
            </a:pPr>
            <a:r>
              <a:rPr lang="en-US" sz="2000" dirty="0"/>
              <a:t>21 REPs with reportable programs.</a:t>
            </a:r>
          </a:p>
          <a:p>
            <a:pPr marL="1200150" lvl="2" indent="-285750">
              <a:buFont typeface="Arial" panose="020B0604020202020204" pitchFamily="34" charset="0"/>
              <a:buChar char="•"/>
            </a:pPr>
            <a:r>
              <a:rPr lang="en-US" sz="2000" dirty="0"/>
              <a:t>Current active ESI IDs 6.2 million.</a:t>
            </a:r>
          </a:p>
          <a:p>
            <a:pPr marL="1200150" lvl="2" indent="-285750">
              <a:buFont typeface="Arial" panose="020B0604020202020204" pitchFamily="34" charset="0"/>
              <a:buChar char="•"/>
            </a:pPr>
            <a:r>
              <a:rPr lang="en-US" sz="2000" dirty="0"/>
              <a:t>123,152 participants</a:t>
            </a:r>
            <a:endParaRPr lang="en-US" dirty="0"/>
          </a:p>
        </p:txBody>
      </p:sp>
    </p:spTree>
    <p:extLst>
      <p:ext uri="{BB962C8B-B14F-4D97-AF65-F5344CB8AC3E}">
        <p14:creationId xmlns:p14="http://schemas.microsoft.com/office/powerpoint/2010/main" val="4003982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88061-D41B-38C0-BCA7-02BFA38CD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D77C48-70AD-1FA6-5B2C-51ED65C0923F}"/>
              </a:ext>
            </a:extLst>
          </p:cNvPr>
          <p:cNvSpPr>
            <a:spLocks noGrp="1"/>
          </p:cNvSpPr>
          <p:nvPr>
            <p:ph type="title"/>
          </p:nvPr>
        </p:nvSpPr>
        <p:spPr/>
        <p:txBody>
          <a:bodyPr/>
          <a:lstStyle/>
          <a:p>
            <a:r>
              <a:rPr lang="en-US" dirty="0" err="1"/>
              <a:t>Subst</a:t>
            </a:r>
            <a:r>
              <a:rPr lang="en-US" dirty="0"/>
              <a:t> Rule 25.186 – Overlapping </a:t>
            </a:r>
            <a:r>
              <a:rPr lang="en-US" dirty="0" err="1"/>
              <a:t>Particiation</a:t>
            </a:r>
            <a:endParaRPr lang="en-US" dirty="0"/>
          </a:p>
        </p:txBody>
      </p:sp>
      <p:sp>
        <p:nvSpPr>
          <p:cNvPr id="3" name="Content Placeholder 2">
            <a:extLst>
              <a:ext uri="{FF2B5EF4-FFF2-40B4-BE49-F238E27FC236}">
                <a16:creationId xmlns:a16="http://schemas.microsoft.com/office/drawing/2014/main" id="{E61166FC-3A1C-2014-8DA0-546D309960A4}"/>
              </a:ext>
            </a:extLst>
          </p:cNvPr>
          <p:cNvSpPr>
            <a:spLocks noGrp="1"/>
          </p:cNvSpPr>
          <p:nvPr>
            <p:ph idx="1"/>
          </p:nvPr>
        </p:nvSpPr>
        <p:spPr/>
        <p:txBody>
          <a:bodyPr/>
          <a:lstStyle/>
          <a:p>
            <a:pPr marL="0" indent="0">
              <a:buNone/>
            </a:pPr>
            <a:r>
              <a:rPr lang="en-US" sz="2000" dirty="0"/>
              <a:t>(c) Responsive Device Program. A REP may offer a responsive device program that offers an incentive to residential customers with smart responsive appliances or devices to reduce electricity consumption. </a:t>
            </a:r>
          </a:p>
          <a:p>
            <a:pPr marL="0" indent="0">
              <a:buNone/>
            </a:pPr>
            <a:r>
              <a:rPr lang="en-US" sz="2000" dirty="0"/>
              <a:t>…</a:t>
            </a:r>
          </a:p>
          <a:p>
            <a:pPr marL="0" indent="0">
              <a:buNone/>
            </a:pPr>
            <a:r>
              <a:rPr lang="en-US" sz="2000" dirty="0"/>
              <a:t>(2) A responsive device program must:</a:t>
            </a:r>
          </a:p>
          <a:p>
            <a:pPr marL="0" indent="0">
              <a:buNone/>
            </a:pPr>
            <a:r>
              <a:rPr lang="en-US" sz="2000" dirty="0"/>
              <a:t>…</a:t>
            </a:r>
          </a:p>
          <a:p>
            <a:pPr marL="0" indent="0">
              <a:buNone/>
            </a:pPr>
            <a:r>
              <a:rPr lang="en-US" sz="2000" dirty="0"/>
              <a:t>(D) not allow participation of a residential customer that is enrolled in an emergency program such as the Emergency Response Service under §25.507 of this title, relating to Electric Reliability Council of Texas (ERCOT) Emergency Response Service (ERS), or a TDU load management program under §§25.181-183 of this title.</a:t>
            </a:r>
          </a:p>
          <a:p>
            <a:pPr marL="0" indent="0">
              <a:buNone/>
            </a:pPr>
            <a:endParaRPr lang="en-US" sz="2000" dirty="0"/>
          </a:p>
        </p:txBody>
      </p:sp>
      <p:sp>
        <p:nvSpPr>
          <p:cNvPr id="4" name="Slide Number Placeholder 3">
            <a:extLst>
              <a:ext uri="{FF2B5EF4-FFF2-40B4-BE49-F238E27FC236}">
                <a16:creationId xmlns:a16="http://schemas.microsoft.com/office/drawing/2014/main" id="{E97760C9-A1BC-4584-3182-0520325B6898}"/>
              </a:ext>
            </a:extLst>
          </p:cNvPr>
          <p:cNvSpPr>
            <a:spLocks noGrp="1"/>
          </p:cNvSpPr>
          <p:nvPr>
            <p:ph type="sldNum" sz="quarter" idx="4"/>
          </p:nvPr>
        </p:nvSpPr>
        <p:spPr/>
        <p:txBody>
          <a:bodyPr/>
          <a:lstStyle/>
          <a:p>
            <a:fld id="{1D93BD3E-1E9A-4970-A6F7-E7AC52762E0C}" type="slidenum">
              <a:rPr lang="en-US" smtClean="0"/>
              <a:pPr/>
              <a:t>7</a:t>
            </a:fld>
            <a:endParaRPr lang="en-US"/>
          </a:p>
        </p:txBody>
      </p:sp>
    </p:spTree>
    <p:extLst>
      <p:ext uri="{BB962C8B-B14F-4D97-AF65-F5344CB8AC3E}">
        <p14:creationId xmlns:p14="http://schemas.microsoft.com/office/powerpoint/2010/main" val="266873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BCFE7-4404-AAD2-BF9A-550034A7F6E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55935FF-1EE7-613C-92B6-A372E4731357}"/>
              </a:ext>
            </a:extLst>
          </p:cNvPr>
          <p:cNvPicPr>
            <a:picLocks noChangeAspect="1"/>
          </p:cNvPicPr>
          <p:nvPr/>
        </p:nvPicPr>
        <p:blipFill>
          <a:blip r:embed="rId2"/>
          <a:stretch>
            <a:fillRect/>
          </a:stretch>
        </p:blipFill>
        <p:spPr>
          <a:xfrm>
            <a:off x="533400" y="1018308"/>
            <a:ext cx="8001000" cy="5139775"/>
          </a:xfrm>
          <a:prstGeom prst="rect">
            <a:avLst/>
          </a:prstGeom>
        </p:spPr>
      </p:pic>
      <p:sp>
        <p:nvSpPr>
          <p:cNvPr id="2" name="Title 1">
            <a:extLst>
              <a:ext uri="{FF2B5EF4-FFF2-40B4-BE49-F238E27FC236}">
                <a16:creationId xmlns:a16="http://schemas.microsoft.com/office/drawing/2014/main" id="{5599DB28-C157-1A73-197E-863BEEB29888}"/>
              </a:ext>
            </a:extLst>
          </p:cNvPr>
          <p:cNvSpPr>
            <a:spLocks noGrp="1"/>
          </p:cNvSpPr>
          <p:nvPr>
            <p:ph type="title"/>
          </p:nvPr>
        </p:nvSpPr>
        <p:spPr/>
        <p:txBody>
          <a:bodyPr/>
          <a:lstStyle/>
          <a:p>
            <a:r>
              <a:rPr lang="en-US" dirty="0" err="1"/>
              <a:t>Subst</a:t>
            </a:r>
            <a:r>
              <a:rPr lang="en-US" dirty="0"/>
              <a:t> Rule 25.186 – Overlapping </a:t>
            </a:r>
            <a:r>
              <a:rPr lang="en-US" dirty="0" err="1"/>
              <a:t>Particiation</a:t>
            </a:r>
            <a:endParaRPr lang="en-US" dirty="0"/>
          </a:p>
        </p:txBody>
      </p:sp>
      <p:sp>
        <p:nvSpPr>
          <p:cNvPr id="4" name="Slide Number Placeholder 3">
            <a:extLst>
              <a:ext uri="{FF2B5EF4-FFF2-40B4-BE49-F238E27FC236}">
                <a16:creationId xmlns:a16="http://schemas.microsoft.com/office/drawing/2014/main" id="{DC8CEC63-073D-F203-4483-60E899E1B23F}"/>
              </a:ext>
            </a:extLst>
          </p:cNvPr>
          <p:cNvSpPr>
            <a:spLocks noGrp="1"/>
          </p:cNvSpPr>
          <p:nvPr>
            <p:ph type="sldNum" sz="quarter" idx="4"/>
          </p:nvPr>
        </p:nvSpPr>
        <p:spPr/>
        <p:txBody>
          <a:bodyPr/>
          <a:lstStyle/>
          <a:p>
            <a:fld id="{1D93BD3E-1E9A-4970-A6F7-E7AC52762E0C}" type="slidenum">
              <a:rPr lang="en-US" smtClean="0"/>
              <a:pPr/>
              <a:t>8</a:t>
            </a:fld>
            <a:endParaRPr lang="en-US"/>
          </a:p>
        </p:txBody>
      </p:sp>
    </p:spTree>
    <p:extLst>
      <p:ext uri="{BB962C8B-B14F-4D97-AF65-F5344CB8AC3E}">
        <p14:creationId xmlns:p14="http://schemas.microsoft.com/office/powerpoint/2010/main" val="183510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Questions?</a:t>
            </a:r>
            <a:endParaRPr lang="en-US" dirty="0"/>
          </a:p>
        </p:txBody>
      </p:sp>
      <p:sp>
        <p:nvSpPr>
          <p:cNvPr id="4" name="Slide Number Placeholder 3"/>
          <p:cNvSpPr>
            <a:spLocks noGrp="1"/>
          </p:cNvSpPr>
          <p:nvPr>
            <p:ph type="sldNum" sz="quarter" idx="4"/>
          </p:nvPr>
        </p:nvSpPr>
        <p:spPr/>
        <p:txBody>
          <a:bodyPr/>
          <a:lstStyle/>
          <a:p>
            <a:fld id="{1D93BD3E-1E9A-4970-A6F7-E7AC52762E0C}" type="slidenum">
              <a:rPr lang="en-US" smtClean="0"/>
              <a:pPr/>
              <a:t>9</a:t>
            </a:fld>
            <a:endParaRPr lang="en-US"/>
          </a:p>
        </p:txBody>
      </p:sp>
      <p:grpSp>
        <p:nvGrpSpPr>
          <p:cNvPr id="5" name="Group 3"/>
          <p:cNvGrpSpPr>
            <a:grpSpLocks/>
          </p:cNvGrpSpPr>
          <p:nvPr/>
        </p:nvGrpSpPr>
        <p:grpSpPr bwMode="auto">
          <a:xfrm>
            <a:off x="3860800" y="2065338"/>
            <a:ext cx="1136650" cy="1925637"/>
            <a:chOff x="1968" y="672"/>
            <a:chExt cx="1416" cy="2400"/>
          </a:xfrm>
        </p:grpSpPr>
        <p:pic>
          <p:nvPicPr>
            <p:cNvPr id="6" name="Picture 4" descr="MCj0340308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8" y="672"/>
              <a:ext cx="1416" cy="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5"/>
            <p:cNvSpPr txBox="1">
              <a:spLocks noChangeArrowheads="1"/>
            </p:cNvSpPr>
            <p:nvPr/>
          </p:nvSpPr>
          <p:spPr bwMode="auto">
            <a:xfrm>
              <a:off x="2496" y="1008"/>
              <a:ext cx="576" cy="3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eaLnBrk="1" hangingPunct="1">
                <a:spcBef>
                  <a:spcPct val="50000"/>
                </a:spcBef>
                <a:buFontTx/>
                <a:buNone/>
              </a:pPr>
              <a:r>
                <a:rPr lang="en-US" altLang="en-US" sz="1400" b="0">
                  <a:latin typeface="Britannic Bold" panose="020B0903060703020204" pitchFamily="34" charset="0"/>
                </a:rPr>
                <a:t>ON</a:t>
              </a:r>
            </a:p>
          </p:txBody>
        </p:sp>
        <p:sp>
          <p:nvSpPr>
            <p:cNvPr id="8" name="Text Box 6"/>
            <p:cNvSpPr txBox="1">
              <a:spLocks noChangeArrowheads="1"/>
            </p:cNvSpPr>
            <p:nvPr/>
          </p:nvSpPr>
          <p:spPr bwMode="auto">
            <a:xfrm>
              <a:off x="2496" y="2353"/>
              <a:ext cx="739" cy="3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a:solidFill>
                    <a:schemeClr val="tx1"/>
                  </a:solidFill>
                  <a:latin typeface="Arial" panose="020B0604020202020204" pitchFamily="34" charset="0"/>
                </a:defRPr>
              </a:lvl9pPr>
            </a:lstStyle>
            <a:p>
              <a:pPr algn="ctr" eaLnBrk="1" hangingPunct="1">
                <a:spcBef>
                  <a:spcPct val="50000"/>
                </a:spcBef>
                <a:buFontTx/>
                <a:buNone/>
              </a:pPr>
              <a:r>
                <a:rPr lang="en-US" altLang="en-US" sz="1400" b="0">
                  <a:latin typeface="Britannic Bold" panose="020B0903060703020204" pitchFamily="34" charset="0"/>
                </a:rPr>
                <a:t>OFF</a:t>
              </a:r>
            </a:p>
          </p:txBody>
        </p:sp>
      </p:grpSp>
      <p:sp>
        <p:nvSpPr>
          <p:cNvPr id="9" name="TextBox 8"/>
          <p:cNvSpPr txBox="1">
            <a:spLocks noChangeArrowheads="1"/>
          </p:cNvSpPr>
          <p:nvPr/>
        </p:nvSpPr>
        <p:spPr bwMode="auto">
          <a:xfrm>
            <a:off x="2133600" y="5068888"/>
            <a:ext cx="28638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tabLst>
                <a:tab pos="3205163" algn="l"/>
              </a:tabLst>
              <a:defRPr sz="2000" b="1">
                <a:solidFill>
                  <a:schemeClr val="tx1"/>
                </a:solidFill>
                <a:latin typeface="Arial" panose="020B0604020202020204" pitchFamily="34" charset="0"/>
              </a:defRPr>
            </a:lvl1pPr>
            <a:lvl2pPr marL="742950" indent="-285750">
              <a:spcBef>
                <a:spcPct val="20000"/>
              </a:spcBef>
              <a:buChar char="–"/>
              <a:tabLst>
                <a:tab pos="3205163" algn="l"/>
              </a:tabLst>
              <a:defRPr sz="2000">
                <a:solidFill>
                  <a:schemeClr val="tx1"/>
                </a:solidFill>
                <a:latin typeface="Arial" panose="020B0604020202020204" pitchFamily="34" charset="0"/>
              </a:defRPr>
            </a:lvl2pPr>
            <a:lvl3pPr marL="1143000" indent="-228600">
              <a:spcBef>
                <a:spcPct val="20000"/>
              </a:spcBef>
              <a:buChar char="•"/>
              <a:tabLst>
                <a:tab pos="3205163" algn="l"/>
              </a:tabLst>
              <a:defRPr>
                <a:solidFill>
                  <a:schemeClr val="tx1"/>
                </a:solidFill>
                <a:latin typeface="Arial" panose="020B0604020202020204" pitchFamily="34" charset="0"/>
              </a:defRPr>
            </a:lvl3pPr>
            <a:lvl4pPr marL="1600200" indent="-228600">
              <a:spcBef>
                <a:spcPct val="20000"/>
              </a:spcBef>
              <a:buChar char="–"/>
              <a:tabLst>
                <a:tab pos="3205163" algn="l"/>
              </a:tabLst>
              <a:defRPr>
                <a:solidFill>
                  <a:schemeClr val="tx1"/>
                </a:solidFill>
                <a:latin typeface="Arial" panose="020B0604020202020204" pitchFamily="34" charset="0"/>
              </a:defRPr>
            </a:lvl4pPr>
            <a:lvl5pPr marL="2057400" indent="-228600">
              <a:spcBef>
                <a:spcPct val="20000"/>
              </a:spcBef>
              <a:buChar char="»"/>
              <a:tabLst>
                <a:tab pos="3205163" algn="l"/>
              </a:tabLst>
              <a:defRPr>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205163" algn="l"/>
              </a:tabLst>
              <a:defRPr>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205163" algn="l"/>
              </a:tabLst>
              <a:defRPr>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205163" algn="l"/>
              </a:tabLst>
              <a:defRPr>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205163" algn="l"/>
              </a:tabLst>
              <a:defRPr>
                <a:solidFill>
                  <a:schemeClr val="tx1"/>
                </a:solidFill>
                <a:latin typeface="Arial" panose="020B0604020202020204" pitchFamily="34" charset="0"/>
              </a:defRPr>
            </a:lvl9pPr>
          </a:lstStyle>
          <a:p>
            <a:pPr eaLnBrk="1" hangingPunct="1">
              <a:spcBef>
                <a:spcPct val="0"/>
              </a:spcBef>
              <a:buFontTx/>
              <a:buNone/>
            </a:pPr>
            <a:r>
              <a:rPr lang="en-US" altLang="en-US" sz="1800" b="0" dirty="0">
                <a:hlinkClick r:id="rId3"/>
              </a:rPr>
              <a:t>DRsurvey@ercot.com</a:t>
            </a:r>
            <a:endParaRPr lang="en-US" altLang="en-US" sz="1800" b="0" dirty="0"/>
          </a:p>
          <a:p>
            <a:pPr eaLnBrk="1" hangingPunct="1">
              <a:spcBef>
                <a:spcPct val="0"/>
              </a:spcBef>
              <a:buFontTx/>
              <a:buNone/>
            </a:pPr>
            <a:r>
              <a:rPr lang="en-US" altLang="en-US" sz="1800" b="0" dirty="0">
                <a:hlinkClick r:id="rId4"/>
              </a:rPr>
              <a:t>Carl.raish@ercot.com</a:t>
            </a:r>
            <a:endParaRPr lang="en-US" altLang="en-US" sz="1800" b="0" dirty="0"/>
          </a:p>
          <a:p>
            <a:pPr eaLnBrk="1" hangingPunct="1">
              <a:spcBef>
                <a:spcPct val="0"/>
              </a:spcBef>
              <a:buFontTx/>
              <a:buNone/>
            </a:pPr>
            <a:r>
              <a:rPr lang="en-US" altLang="en-US" sz="1800" b="0" dirty="0">
                <a:hlinkClick r:id="rId5"/>
              </a:rPr>
              <a:t>Alex.sills@ercot.com</a:t>
            </a:r>
            <a:r>
              <a:rPr lang="en-US" altLang="en-US" sz="1800" b="0" dirty="0"/>
              <a:t> 	</a:t>
            </a:r>
          </a:p>
        </p:txBody>
      </p:sp>
    </p:spTree>
    <p:extLst>
      <p:ext uri="{BB962C8B-B14F-4D97-AF65-F5344CB8AC3E}">
        <p14:creationId xmlns:p14="http://schemas.microsoft.com/office/powerpoint/2010/main" val="2971159779"/>
      </p:ext>
    </p:extLst>
  </p:cSld>
  <p:clrMapOvr>
    <a:masterClrMapping/>
  </p:clrMapOvr>
</p:sld>
</file>

<file path=ppt/theme/theme1.xml><?xml version="1.0" encoding="utf-8"?>
<a:theme xmlns:a="http://schemas.openxmlformats.org/drawingml/2006/main" name="1_Custom Design">
  <a:themeElements>
    <a:clrScheme name="ERCOT Identity">
      <a:dk1>
        <a:sysClr val="windowText" lastClr="000000"/>
      </a:dk1>
      <a:lt1>
        <a:srgbClr val="FFFFFF"/>
      </a:lt1>
      <a:dk2>
        <a:srgbClr val="5B6770"/>
      </a:dk2>
      <a:lt2>
        <a:srgbClr val="FFFFFF"/>
      </a:lt2>
      <a:accent1>
        <a:srgbClr val="00ACC8"/>
      </a:accent1>
      <a:accent2>
        <a:srgbClr val="5B6770"/>
      </a:accent2>
      <a:accent3>
        <a:srgbClr val="00CE7D"/>
      </a:accent3>
      <a:accent4>
        <a:srgbClr val="003764"/>
      </a:accent4>
      <a:accent5>
        <a:srgbClr val="6650B1"/>
      </a:accent5>
      <a:accent6>
        <a:srgbClr val="91025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ERCOT Identity">
      <a:dk1>
        <a:sysClr val="windowText" lastClr="000000"/>
      </a:dk1>
      <a:lt1>
        <a:srgbClr val="FFFFFF"/>
      </a:lt1>
      <a:dk2>
        <a:srgbClr val="5B6770"/>
      </a:dk2>
      <a:lt2>
        <a:srgbClr val="FFFFFF"/>
      </a:lt2>
      <a:accent1>
        <a:srgbClr val="00ACC8"/>
      </a:accent1>
      <a:accent2>
        <a:srgbClr val="5B6770"/>
      </a:accent2>
      <a:accent3>
        <a:srgbClr val="00CE7D"/>
      </a:accent3>
      <a:accent4>
        <a:srgbClr val="003764"/>
      </a:accent4>
      <a:accent5>
        <a:srgbClr val="6650B1"/>
      </a:accent5>
      <a:accent6>
        <a:srgbClr val="91025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E2BDB63875B034C8B32518C6496ADD1" ma:contentTypeVersion="0" ma:contentTypeDescription="Create a new document." ma:contentTypeScope="" ma:versionID="2e49056469cb591c67c33c10da96a071">
  <xsd:schema xmlns:xsd="http://www.w3.org/2001/XMLSchema" xmlns:xs="http://www.w3.org/2001/XMLSchema" xmlns:p="http://schemas.microsoft.com/office/2006/metadata/properties" xmlns:ns2="c34af464-7aa1-4edd-9be4-83dffc1cb926" targetNamespace="http://schemas.microsoft.com/office/2006/metadata/properties" ma:root="true" ma:fieldsID="3a653c66fd0ce9b40621f227f901e684" ns2:_="">
    <xsd:import namespace="c34af464-7aa1-4edd-9be4-83dffc1cb926"/>
    <xsd:element name="properties">
      <xsd:complexType>
        <xsd:sequence>
          <xsd:element name="documentManagement">
            <xsd:complexType>
              <xsd:all>
                <xsd:element ref="ns2:Information_x0020_Classification"/>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4af464-7aa1-4edd-9be4-83dffc1cb926" elementFormDefault="qualified">
    <xsd:import namespace="http://schemas.microsoft.com/office/2006/documentManagement/types"/>
    <xsd:import namespace="http://schemas.microsoft.com/office/infopath/2007/PartnerControls"/>
    <xsd:element name="Information_x0020_Classification" ma:index="8" ma:displayName="Information Classification" ma:default="ERCOT Limited" ma:description="ERCOT Information Classification" ma:format="Dropdown" ma:internalName="Information_x0020_Classification">
      <xsd:simpleType>
        <xsd:restriction base="dms:Choice">
          <xsd:enumeration value="Public"/>
          <xsd:enumeration value="ERCOT Limited"/>
          <xsd:enumeration value="ERCOT Confidential"/>
          <xsd:enumeration value="ERCOT Restricted"/>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nformation_x0020_Classification xmlns="c34af464-7aa1-4edd-9be4-83dffc1cb926">ERCOT Limited</Information_x0020_Classification>
  </documentManagement>
</p:properties>
</file>

<file path=customXml/itemProps1.xml><?xml version="1.0" encoding="utf-8"?>
<ds:datastoreItem xmlns:ds="http://schemas.openxmlformats.org/officeDocument/2006/customXml" ds:itemID="{E4A68982-DD5D-44FD-B77F-4C531465FE54}">
  <ds:schemaRefs>
    <ds:schemaRef ds:uri="http://schemas.microsoft.com/sharepoint/v3/contenttype/forms"/>
  </ds:schemaRefs>
</ds:datastoreItem>
</file>

<file path=customXml/itemProps2.xml><?xml version="1.0" encoding="utf-8"?>
<ds:datastoreItem xmlns:ds="http://schemas.openxmlformats.org/officeDocument/2006/customXml" ds:itemID="{5DFABCE5-6410-4FC5-930F-1111C63E4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4af464-7aa1-4edd-9be4-83dffc1cb9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0E9AA12-8AF9-4AA6-90FE-24669859CDF3}">
  <ds:schemaRefs>
    <ds:schemaRef ds:uri="http://purl.org/dc/elements/1.1/"/>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www.w3.org/XML/1998/namespace"/>
    <ds:schemaRef ds:uri="http://schemas.microsoft.com/office/2006/documentManagement/types"/>
    <ds:schemaRef ds:uri="c34af464-7aa1-4edd-9be4-83dffc1cb926"/>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33340</TotalTime>
  <Words>526</Words>
  <Application>Microsoft Office PowerPoint</Application>
  <PresentationFormat>On-screen Show (4:3)</PresentationFormat>
  <Paragraphs>72</Paragraphs>
  <Slides>9</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9</vt:i4>
      </vt:variant>
    </vt:vector>
  </HeadingPairs>
  <TitlesOfParts>
    <vt:vector size="14" baseType="lpstr">
      <vt:lpstr>Arial</vt:lpstr>
      <vt:lpstr>Britannic Bold</vt:lpstr>
      <vt:lpstr>Calibri</vt:lpstr>
      <vt:lpstr>1_Custom Design</vt:lpstr>
      <vt:lpstr>Office Theme</vt:lpstr>
      <vt:lpstr>PowerPoint Presentation</vt:lpstr>
      <vt:lpstr>Annual Demand/Price Response Survey  – Upcoming Key Dates</vt:lpstr>
      <vt:lpstr>Quarterly Residential Response Survey  – Key Dates</vt:lpstr>
      <vt:lpstr>REP Data Submission Requirements  Quarterly vs Annual Surveys</vt:lpstr>
      <vt:lpstr>Annual Demand/Price Response Survey - Status</vt:lpstr>
      <vt:lpstr>2026 - Q1 &amp; Q2 Quarterly Survey - Status</vt:lpstr>
      <vt:lpstr>Subst Rule 25.186 – Overlapping Particiation</vt:lpstr>
      <vt:lpstr>Subst Rule 25.186 – Overlapping Particiation</vt:lpstr>
      <vt:lpstr>Questions?</vt:lpstr>
    </vt:vector>
  </TitlesOfParts>
  <Company>The Electric Reliability Council of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Pysh, Danya</dc:creator>
  <cp:lastModifiedBy>Sills, Alex</cp:lastModifiedBy>
  <cp:revision>561</cp:revision>
  <cp:lastPrinted>2025-09-08T16:19:19Z</cp:lastPrinted>
  <dcterms:created xsi:type="dcterms:W3CDTF">2016-01-21T15:20:31Z</dcterms:created>
  <dcterms:modified xsi:type="dcterms:W3CDTF">2026-10-09T16:46:50Z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0x0101002E2BDB63875B034C8B32518C6496ADD1</vt:lpwstr>
  </property>
  <property fmtid="{D5CDD505-2E9C-101B-9397-08002B2CF9AE}" pid="3" name="MSIP_Label_7084cbda-52b8-46fb-a7b7-cb5bd465ed85_Enabled">
    <vt:lpwstr>true</vt:lpwstr>
  </property>
  <property fmtid="{D5CDD505-2E9C-101B-9397-08002B2CF9AE}" pid="4" name="MSIP_Label_7084cbda-52b8-46fb-a7b7-cb5bd465ed85_SetDate">
    <vt:lpwstr>2023-09-08T13:28:15Z</vt:lpwstr>
  </property>
  <property fmtid="{D5CDD505-2E9C-101B-9397-08002B2CF9AE}" pid="5" name="MSIP_Label_7084cbda-52b8-46fb-a7b7-cb5bd465ed85_Method">
    <vt:lpwstr>Standard</vt:lpwstr>
  </property>
  <property fmtid="{D5CDD505-2E9C-101B-9397-08002B2CF9AE}" pid="6" name="MSIP_Label_7084cbda-52b8-46fb-a7b7-cb5bd465ed85_Name">
    <vt:lpwstr>Internal</vt:lpwstr>
  </property>
  <property fmtid="{D5CDD505-2E9C-101B-9397-08002B2CF9AE}" pid="7" name="MSIP_Label_7084cbda-52b8-46fb-a7b7-cb5bd465ed85_SiteId">
    <vt:lpwstr>0afb747d-bff7-4596-a9fc-950ef9e0ec45</vt:lpwstr>
  </property>
  <property fmtid="{D5CDD505-2E9C-101B-9397-08002B2CF9AE}" pid="8" name="MSIP_Label_7084cbda-52b8-46fb-a7b7-cb5bd465ed85_ActionId">
    <vt:lpwstr>c035b4f9-69fe-4d61-b3a7-3195ce27fd18</vt:lpwstr>
  </property>
  <property fmtid="{D5CDD505-2E9C-101B-9397-08002B2CF9AE}" pid="9" name="MSIP_Label_7084cbda-52b8-46fb-a7b7-cb5bd465ed85_ContentBits">
    <vt:lpwstr>0</vt:lpwstr>
  </property>
</Properties>
</file>