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  <p:sldMasterId id="2147483660" r:id="rId5"/>
  </p:sldMasterIdLst>
  <p:notesMasterIdLst>
    <p:notesMasterId r:id="rId12"/>
  </p:notesMasterIdLst>
  <p:handoutMasterIdLst>
    <p:handoutMasterId r:id="rId13"/>
  </p:handoutMasterIdLst>
  <p:sldIdLst>
    <p:sldId id="257" r:id="rId6"/>
    <p:sldId id="265" r:id="rId7"/>
    <p:sldId id="266" r:id="rId8"/>
    <p:sldId id="268" r:id="rId9"/>
    <p:sldId id="267" r:id="rId10"/>
    <p:sldId id="28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DF3AEFF-EF17-4CBA-8E2F-9B69E5BACA9A}">
          <p14:sldIdLst>
            <p14:sldId id="257"/>
            <p14:sldId id="265"/>
            <p14:sldId id="266"/>
            <p14:sldId id="268"/>
            <p14:sldId id="267"/>
            <p14:sldId id="282"/>
          </p14:sldIdLst>
        </p14:section>
        <p14:section name="Appendix" id="{C45B16CA-27EB-43E6-A40A-F5DF5F21DCE7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7743A95-EFDB-FF59-B113-0757914981B0}" name="Loera, Amy" initials="AL" userId="S::Amy.Loera@ercot.com::4230150e-9580-49a6-872f-bda8e737a44b" providerId="AD"/>
  <p188:author id="{35A164EC-26A8-414B-1AFB-F760E228F9CB}" name="Bhatia, Nisha" initials="NB" userId="S::Nisha.Bhatia@ercot.com::8f946653-ccb2-4ce7-8580-c0735b3516ed" providerId="AD"/>
  <p188:author id="{27C8E0F3-9981-A536-AE7B-94653E9EE563}" name="Bonser, Drew" initials="DB" userId="S::Drew.Bonser@ercot.com::a0601629-e5ed-401d-b39e-c3866e21e07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94A4"/>
    <a:srgbClr val="B1E5ED"/>
    <a:srgbClr val="00343B"/>
    <a:srgbClr val="00829B"/>
    <a:srgbClr val="E6EBF0"/>
    <a:srgbClr val="FFFFFF"/>
    <a:srgbClr val="DADCDE"/>
    <a:srgbClr val="A9E5EA"/>
    <a:srgbClr val="00AEC7"/>
    <a:srgbClr val="D6D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8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67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ilu, Ted" userId="a674abbe-572d-4126-be3e-70a862440824" providerId="ADAL" clId="{8EFA1A19-546E-4DCD-A377-40E0AB17E422}"/>
    <pc:docChg chg="delSld modSection">
      <pc:chgData name="Hailu, Ted" userId="a674abbe-572d-4126-be3e-70a862440824" providerId="ADAL" clId="{8EFA1A19-546E-4DCD-A377-40E0AB17E422}" dt="2026-10-08T09:57:33.006" v="1" actId="47"/>
      <pc:docMkLst>
        <pc:docMk/>
      </pc:docMkLst>
      <pc:sldChg chg="del">
        <pc:chgData name="Hailu, Ted" userId="a674abbe-572d-4126-be3e-70a862440824" providerId="ADAL" clId="{8EFA1A19-546E-4DCD-A377-40E0AB17E422}" dt="2026-10-08T09:57:33.006" v="1" actId="47"/>
        <pc:sldMkLst>
          <pc:docMk/>
          <pc:sldMk cId="2579226954" sldId="2147482353"/>
        </pc:sldMkLst>
      </pc:sldChg>
      <pc:sldChg chg="del">
        <pc:chgData name="Hailu, Ted" userId="a674abbe-572d-4126-be3e-70a862440824" providerId="ADAL" clId="{8EFA1A19-546E-4DCD-A377-40E0AB17E422}" dt="2026-10-08T09:57:29.929" v="0" actId="47"/>
        <pc:sldMkLst>
          <pc:docMk/>
          <pc:sldMk cId="2129568098" sldId="214748364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54C447-F63E-708A-7640-F379BC3B6F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9CD3C-9D08-D54A-E18D-CB66DD985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C7D50-3744-4F5E-B211-7EE7AB53D25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76D3F-B471-2F90-E003-19CC7E1391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A019F-EAF7-AC1D-CF33-3B24307B5D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B4229-F194-457F-858D-7FD6DC77E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54939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32203-7F7F-406D-A6A3-240BE64C5DF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4BC6D-B4C2-499C-B968-7B53BF050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3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4BC6D-B4C2-499C-B968-7B53BF050E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376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4BC6D-B4C2-499C-B968-7B53BF050E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102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69" y="2564247"/>
            <a:ext cx="4882568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427363" y="5054600"/>
            <a:ext cx="5201214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dirty="0" smtClean="0"/>
            </a:lvl2pPr>
            <a:lvl3pPr marL="548640" indent="-18288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◦"/>
              <a:defRPr lang="en-US" sz="1400" dirty="0"/>
            </a:lvl3pPr>
            <a:lvl4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dirty="0" smtClean="0"/>
            </a:lvl4pPr>
            <a:lvl5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dirty="0"/>
            </a:lvl5pPr>
            <a:lvl6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5" y="1092200"/>
            <a:ext cx="5201213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2pPr>
            <a:lvl3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/>
            </a:lvl3pPr>
            <a:lvl4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/>
            </a:lvl4pPr>
            <a:lvl5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34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6F8A40-F0D0-857B-E8A8-1B3161AC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C5253-5E42-F62E-EA4E-3AB21BA8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420624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ERCOT logo white on background">
            <a:extLst>
              <a:ext uri="{FF2B5EF4-FFF2-40B4-BE49-F238E27FC236}">
                <a16:creationId xmlns:a16="http://schemas.microsoft.com/office/drawing/2014/main" id="{590365CF-9C80-03DF-D245-DBE4EBA333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A5353-DA71-B6B2-BDDB-2FB68F1F0909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5802D9-2F73-A263-28E7-486C8A489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1ADA3-F564-E7C2-1972-0F9FF557AE05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7A54B6-1CA8-9AE2-BCA6-21205CB4852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>
                  <a:solidFill>
                    <a:schemeClr val="bg1"/>
                  </a:solidFill>
                </a:rPr>
                <a:t>PUBLIC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81B94DDE-8E3F-CACF-1508-79E6F98F5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4920" y="2062263"/>
            <a:ext cx="6316168" cy="3366409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10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051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1112520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602038"/>
            <a:ext cx="11125200" cy="1655762"/>
          </a:xfrm>
        </p:spPr>
        <p:txBody>
          <a:bodyPr wrap="square"/>
          <a:lstStyle>
            <a:lvl1pPr marL="0" indent="0" algn="ctr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October 8,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130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8771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801052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16884" y="6356350"/>
            <a:ext cx="2773273" cy="365125"/>
          </a:xfrm>
        </p:spPr>
        <p:txBody>
          <a:bodyPr/>
          <a:lstStyle/>
          <a:p>
            <a:fld id="{14560760-0B16-41B8-81DA-58FA2187E1CC}" type="datetime4">
              <a:rPr lang="en-US" smtClean="0"/>
              <a:t>October 8, 2026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74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B62A2-45B4-4ECA-8168-BE9383DA5644}" type="datetime4">
              <a:rPr lang="en-US" smtClean="0"/>
              <a:t>October 8,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637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 in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05638A-F774-C6DB-0DC6-A2F6139BC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6482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E430-0983-479E-8535-00F341009C9B}" type="datetime4">
              <a:rPr lang="en-US" smtClean="0"/>
              <a:t>October 8,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1765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Key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6867525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8CAB249-6E2A-0D66-037F-C8C994EC04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598003" y="1676400"/>
            <a:ext cx="4060596" cy="3190875"/>
          </a:xfrm>
          <a:prstGeom prst="foldedCorner">
            <a:avLst>
              <a:gd name="adj" fmla="val 8542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b="1" dirty="0"/>
            </a:lvl1pPr>
            <a:lvl2pPr marL="548640" indent="-182880">
              <a:buFont typeface="Arial" panose="020B0604020202020204" pitchFamily="34" charset="0"/>
              <a:buChar char="•"/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760-0B16-41B8-81DA-58FA2187E1CC}" type="datetime4">
              <a:rPr lang="en-US" smtClean="0"/>
              <a:t>October 8,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991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EF24F99E-0EFC-4E0E-5FA5-D6E20973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991225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CB17BE-2CF2-5B69-2FA2-C556C75E78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299" y="1676400"/>
            <a:ext cx="6791325" cy="2609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300" y="4463716"/>
            <a:ext cx="6800850" cy="174457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5D5F82-2DE8-D31E-AE3D-018BD935DE3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7201" y="533400"/>
            <a:ext cx="3581400" cy="5638799"/>
          </a:xfrm>
        </p:spPr>
        <p:txBody>
          <a:bodyPr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1" y="6356350"/>
            <a:ext cx="6762749" cy="365125"/>
          </a:xfrm>
        </p:spPr>
        <p:txBody>
          <a:bodyPr wrap="square" lIns="0"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October 8, 2026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086D0-23A2-1C6B-A4BF-B6E909DA9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75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63300" cy="261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463716"/>
            <a:ext cx="11163298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October 8,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351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3A0C87A-E909-99E5-543B-B8CA963F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3EC354D-D331-C418-3300-B354E37BE1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981200"/>
            <a:ext cx="538162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AF89336-B087-2FA3-5FA7-10663E499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3650" y="1971674"/>
            <a:ext cx="5314950" cy="4210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AFFA6-4F88-DA05-B2CA-9691F408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51180-8907-F3FB-F8E0-201D1BE6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BA03-1E8A-4A71-9375-E941FF070046}" type="datetime4">
              <a:rPr lang="en-US" smtClean="0"/>
              <a:t>October 8,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96C78-7C87-2BC7-8FE9-856E3E37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44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5BA45-4981-AC22-EC96-99A5E090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1962"/>
            <a:ext cx="4838700" cy="1527094"/>
          </a:xfrm>
        </p:spPr>
        <p:txBody>
          <a:bodyPr anchor="t">
            <a:normAutofit/>
          </a:bodyPr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73643-F605-4790-3956-B453E9FC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188F8-67CB-419F-AAD4-5AB1C4EFBB40}" type="datetime4">
              <a:rPr lang="en-US" smtClean="0"/>
              <a:t>October 8,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65AF8-0057-EBA2-2E30-0B741139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ADE8A-3AB5-3C00-B26E-3F6DD6EA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81ED5FB-5036-27D9-26F4-B48307D67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2181225"/>
            <a:ext cx="5600700" cy="4000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ACB72E-F2A9-AC8B-FAC7-489B47285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7950" y="457200"/>
            <a:ext cx="5200650" cy="572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4595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97228CF-7CDD-26CC-CA47-4AF0A31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8387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77CEE6-13A0-6BA8-8A3C-EA3A8B9CA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" y="2152650"/>
            <a:ext cx="5602224" cy="4019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E62B-01AB-F5DE-E2D4-85B1DECC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96050" y="0"/>
            <a:ext cx="569595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3291D-BE72-DBF6-5318-1BD0E712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3288" y="6356350"/>
            <a:ext cx="133871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38100-AC14-9CC0-AD86-426AD89D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6E23-B521-5C07-85E1-BA73A20D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D0B2-8800-4E48-BDCE-A19E57C7C5AF}" type="datetime4">
              <a:rPr lang="en-US" smtClean="0"/>
              <a:t>October 8,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00A7-6A1E-80A0-8EB9-F7F05925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312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8,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848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8,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56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511CB1D-D7A8-8516-A8D6-FDE88B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2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7DB85F87-C4AC-5AA2-4395-ABB6B533D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2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24951DF-39E3-E4DB-EB22-28C36CEE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8,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942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18" descr="ERCOT logo">
            <a:extLst>
              <a:ext uri="{FF2B5EF4-FFF2-40B4-BE49-F238E27FC236}">
                <a16:creationId xmlns:a16="http://schemas.microsoft.com/office/drawing/2014/main" id="{B751E01E-9D1B-AB32-9537-F544F49949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AB5A33-CD56-3912-4016-20DF30F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9" y="1430448"/>
            <a:ext cx="4064224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3BE72E-F22F-EA59-A56F-ACBBDAEAF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9" y="3501136"/>
            <a:ext cx="4078434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5AE35-B341-C586-A0DD-9B916DA1D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6825" y="1371600"/>
            <a:ext cx="65817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8,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 descr="Confidential document label">
            <a:extLst>
              <a:ext uri="{FF2B5EF4-FFF2-40B4-BE49-F238E27FC236}">
                <a16:creationId xmlns:a16="http://schemas.microsoft.com/office/drawing/2014/main" id="{CDD9FF63-9408-EDE4-8E4D-207871A99374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E25432-F52F-28E3-5AF1-36B3BEC45282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B3A409-F400-7551-A8C4-6293E631585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674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9620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C8853-B873-F2E3-2665-37A006BD8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3D3AE-2541-364A-0DC2-19A646A7D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66849"/>
            <a:ext cx="11048999" cy="280667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>
              <a:lnSpc>
                <a:spcPct val="100000"/>
              </a:lnSpc>
              <a:defRPr lang="en-US" dirty="0"/>
            </a:lvl2pPr>
            <a:lvl3pPr>
              <a:lnSpc>
                <a:spcPct val="100000"/>
              </a:lnSpc>
              <a:defRPr lang="en-US" dirty="0"/>
            </a:lvl3pPr>
            <a:lvl4pPr>
              <a:lnSpc>
                <a:spcPct val="100000"/>
              </a:lnSpc>
              <a:defRPr lang="en-US" dirty="0"/>
            </a:lvl4pPr>
            <a:lvl5pPr>
              <a:lnSpc>
                <a:spcPct val="100000"/>
              </a:lnSpc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09599" y="4463716"/>
            <a:ext cx="11067965" cy="174457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  <a:alpha val="6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October 8,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38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sv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image" Target="../media/image3.sv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3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  <p:sldLayoutId id="2147483685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D7C-25D4-4004-0ADC-2942F5EF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534D-C175-91CE-AB0E-8AF761299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706252"/>
            <a:ext cx="11125201" cy="4470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F572-2776-A000-A27C-E69A8CD2D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6884" y="6356350"/>
            <a:ext cx="277327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rgbClr val="5B6770"/>
                </a:solidFill>
              </a:defRPr>
            </a:lvl1pPr>
          </a:lstStyle>
          <a:p>
            <a:fld id="{B145F6E8-FE0B-4A87-A96D-6C3DE3AC3724}" type="datetime4">
              <a:rPr lang="en-US" smtClean="0"/>
              <a:t>October 8,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D105-0AFC-E989-21E7-4A7577224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400" y="6356350"/>
            <a:ext cx="801052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B6770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4E2B-7999-A86B-70B0-0CA8AF3A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fld id="{BCDE79FB-97BA-492B-8D57-F1373F9ADA9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3" name="Graphic 22" descr="ERCOT logo">
            <a:extLst>
              <a:ext uri="{FF2B5EF4-FFF2-40B4-BE49-F238E27FC236}">
                <a16:creationId xmlns:a16="http://schemas.microsoft.com/office/drawing/2014/main" id="{860966C1-7702-678E-6F8A-91940323E9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7" name="Group 6" descr="Confidential document label">
            <a:extLst>
              <a:ext uri="{FF2B5EF4-FFF2-40B4-BE49-F238E27FC236}">
                <a16:creationId xmlns:a16="http://schemas.microsoft.com/office/drawing/2014/main" id="{7CE24704-51D7-2CB8-A1DB-A39B7EEEA928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AAAB4-B1A4-DCFD-AF60-75F135DD9F6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09C7F2-C29B-60A9-D309-0B97779BE9DF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03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82" r:id="rId3"/>
    <p:sldLayoutId id="2147483683" r:id="rId4"/>
    <p:sldLayoutId id="2147483671" r:id="rId5"/>
    <p:sldLayoutId id="2147483673" r:id="rId6"/>
    <p:sldLayoutId id="2147483672" r:id="rId7"/>
    <p:sldLayoutId id="2147483664" r:id="rId8"/>
    <p:sldLayoutId id="2147483668" r:id="rId9"/>
    <p:sldLayoutId id="2147483669" r:id="rId10"/>
    <p:sldLayoutId id="2147483666" r:id="rId11"/>
    <p:sldLayoutId id="2147483675" r:id="rId12"/>
    <p:sldLayoutId id="2147483679" r:id="rId13"/>
    <p:sldLayoutId id="2147483676" r:id="rId14"/>
    <p:sldLayoutId id="2147483687" r:id="rId15"/>
    <p:sldLayoutId id="2147483688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44">
          <p15:clr>
            <a:srgbClr val="F26B43"/>
          </p15:clr>
        </p15:guide>
        <p15:guide id="3" pos="3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F31B-7178-C607-17D8-2A2BD0BB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499839-B798-E7B3-DB15-49FAE5639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224" y="2427307"/>
            <a:ext cx="5583922" cy="399934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sz="2800" dirty="0"/>
              <a:t>Current State and Future Vision</a:t>
            </a:r>
            <a:endParaRPr lang="en-US" dirty="0"/>
          </a:p>
          <a:p>
            <a:br>
              <a:rPr sz="2800" dirty="0"/>
            </a:br>
            <a:r>
              <a:rPr sz="2800" dirty="0"/>
              <a:t>Modernizing Market Participant Interactions</a:t>
            </a:r>
          </a:p>
          <a:p>
            <a:endParaRPr sz="2800" dirty="0"/>
          </a:p>
          <a:p>
            <a:r>
              <a:rPr sz="1600" dirty="0"/>
              <a:t>RMS Update</a:t>
            </a:r>
            <a:br>
              <a:rPr sz="1600" dirty="0"/>
            </a:br>
            <a:br>
              <a:rPr lang="en-US" sz="1600" dirty="0"/>
            </a:br>
            <a:r>
              <a:rPr lang="en-US" sz="1600" dirty="0"/>
              <a:t>O</a:t>
            </a:r>
            <a:r>
              <a:rPr sz="1600" dirty="0"/>
              <a:t>ctober 13, 2026</a:t>
            </a:r>
          </a:p>
        </p:txBody>
      </p:sp>
      <p:sp>
        <p:nvSpPr>
          <p:cNvPr id="2" name="Content Placeholder 12">
            <a:extLst>
              <a:ext uri="{FF2B5EF4-FFF2-40B4-BE49-F238E27FC236}">
                <a16:creationId xmlns:a16="http://schemas.microsoft.com/office/drawing/2014/main" id="{9C977E7C-C399-700D-2B4F-5847B0D0554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40795" y="1092200"/>
            <a:ext cx="5435981" cy="2551584"/>
          </a:xfrm>
          <a:noFill/>
        </p:spPr>
        <p:txBody>
          <a:bodyPr/>
          <a:lstStyle/>
          <a:p>
            <a:r>
              <a:rPr dirty="0"/>
              <a:t>Outline:</a:t>
            </a:r>
          </a:p>
          <a:p>
            <a:r>
              <a:rPr dirty="0"/>
              <a:t>Where </a:t>
            </a:r>
            <a:r>
              <a:rPr lang="en-US" dirty="0"/>
              <a:t>We</a:t>
            </a:r>
            <a:r>
              <a:rPr lang="en-US"/>
              <a:t> </a:t>
            </a:r>
            <a:r>
              <a:rPr lang="en-US" dirty="0"/>
              <a:t>A</a:t>
            </a:r>
            <a:r>
              <a:rPr lang="en-US"/>
              <a:t>re </a:t>
            </a:r>
            <a:r>
              <a:rPr lang="en-US" dirty="0"/>
              <a:t>T</a:t>
            </a:r>
            <a:r>
              <a:rPr lang="en-US"/>
              <a:t>oday </a:t>
            </a:r>
            <a:r>
              <a:rPr lang="en-US" dirty="0"/>
              <a:t>A</a:t>
            </a:r>
            <a:r>
              <a:rPr lang="en-US"/>
              <a:t>nd </a:t>
            </a:r>
            <a:r>
              <a:rPr lang="en-US" dirty="0"/>
              <a:t>T</a:t>
            </a:r>
            <a:r>
              <a:rPr lang="en-US"/>
              <a:t>he </a:t>
            </a:r>
            <a:r>
              <a:rPr lang="en-US" dirty="0"/>
              <a:t>F</a:t>
            </a:r>
            <a:r>
              <a:rPr lang="en-US"/>
              <a:t>uture </a:t>
            </a:r>
            <a:r>
              <a:rPr lang="en-US" dirty="0"/>
              <a:t>V</a:t>
            </a:r>
            <a:r>
              <a:rPr lang="en-US"/>
              <a:t>ision</a:t>
            </a:r>
            <a:endParaRPr dirty="0"/>
          </a:p>
          <a:p>
            <a:r>
              <a:rPr dirty="0"/>
              <a:t>M</a:t>
            </a:r>
            <a:r>
              <a:rPr lang="en-US" dirty="0"/>
              <a:t>odernizing Market Participant Services</a:t>
            </a:r>
            <a:endParaRPr dirty="0"/>
          </a:p>
          <a:p>
            <a:r>
              <a:rPr lang="en-US" dirty="0"/>
              <a:t>Modernizing Secure Access</a:t>
            </a:r>
            <a:endParaRPr dirty="0"/>
          </a:p>
          <a:p>
            <a:r>
              <a:rPr dirty="0"/>
              <a:t>Market Participant</a:t>
            </a:r>
            <a:r>
              <a:rPr lang="en-US" dirty="0"/>
              <a:t> engagement  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C3EC68E8-87A1-506B-2279-661B7E284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5359296" y="3982066"/>
            <a:ext cx="6417480" cy="2444588"/>
          </a:xfrm>
          <a:prstGeom prst="foldedCorner">
            <a:avLst>
              <a:gd name="adj" fmla="val 23384"/>
            </a:avLst>
          </a:prstGeom>
          <a:solidFill>
            <a:srgbClr val="E6EBF0">
              <a:alpha val="67000"/>
            </a:srgbClr>
          </a:solidFill>
          <a:ln>
            <a:solidFill>
              <a:srgbClr val="E6EBF0"/>
            </a:solidFill>
          </a:ln>
        </p:spPr>
        <p:txBody>
          <a:bodyPr lIns="274320" tIns="182880" rIns="91440"/>
          <a:lstStyle/>
          <a:p>
            <a:r>
              <a:rPr dirty="0"/>
              <a:t>Key Takeaways</a:t>
            </a:r>
          </a:p>
          <a:p>
            <a:r>
              <a:rPr b="0" dirty="0"/>
              <a:t>ERCOT is modernizing Market Participant interactions through two connected efforts: IAM and MPSP</a:t>
            </a:r>
          </a:p>
          <a:p>
            <a:r>
              <a:rPr b="0" dirty="0"/>
              <a:t>The future experience combines stronger authentication with more structured, automated and transparent interactions</a:t>
            </a:r>
          </a:p>
          <a:p>
            <a:r>
              <a:rPr b="0" dirty="0"/>
              <a:t>Today begins a continuing engagement with Market Participants</a:t>
            </a:r>
          </a:p>
        </p:txBody>
      </p:sp>
    </p:spTree>
    <p:extLst>
      <p:ext uri="{BB962C8B-B14F-4D97-AF65-F5344CB8AC3E}">
        <p14:creationId xmlns:p14="http://schemas.microsoft.com/office/powerpoint/2010/main" val="1282684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Box 138">
            <a:extLst>
              <a:ext uri="{FF2B5EF4-FFF2-40B4-BE49-F238E27FC236}">
                <a16:creationId xmlns:a16="http://schemas.microsoft.com/office/drawing/2014/main" id="{DB47AF36-5F73-0E8F-E12D-B8C753C937FF}"/>
              </a:ext>
            </a:extLst>
          </p:cNvPr>
          <p:cNvSpPr txBox="1"/>
          <p:nvPr/>
        </p:nvSpPr>
        <p:spPr>
          <a:xfrm>
            <a:off x="502920" y="27432"/>
            <a:ext cx="11201400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082A6B"/>
                </a:solidFill>
                <a:latin typeface="Aptos"/>
              </a:defRPr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082A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Market Participant Interactions – Today vs. Future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0495B61E-3232-426C-055E-361A78BE5310}"/>
              </a:ext>
            </a:extLst>
          </p:cNvPr>
          <p:cNvSpPr txBox="1"/>
          <p:nvPr/>
        </p:nvSpPr>
        <p:spPr>
          <a:xfrm>
            <a:off x="1417320" y="393192"/>
            <a:ext cx="9418320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>
                <a:solidFill>
                  <a:srgbClr val="087F99"/>
                </a:solidFill>
                <a:latin typeface="Aptos"/>
              </a:defRPr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087F9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vision: more secure access and a more integrated way to interact with ERCOT</a:t>
            </a:r>
          </a:p>
        </p:txBody>
      </p: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55C54307-CDAE-DEB9-9FC4-83586B3675DC}"/>
              </a:ext>
            </a:extLst>
          </p:cNvPr>
          <p:cNvGrpSpPr/>
          <p:nvPr/>
        </p:nvGrpSpPr>
        <p:grpSpPr>
          <a:xfrm>
            <a:off x="137160" y="786384"/>
            <a:ext cx="11953667" cy="5833872"/>
            <a:chOff x="137160" y="786384"/>
            <a:chExt cx="11953667" cy="5833872"/>
          </a:xfrm>
        </p:grpSpPr>
        <p:sp>
          <p:nvSpPr>
            <p:cNvPr id="143" name="Rounded Rectangle 5">
              <a:extLst>
                <a:ext uri="{FF2B5EF4-FFF2-40B4-BE49-F238E27FC236}">
                  <a16:creationId xmlns:a16="http://schemas.microsoft.com/office/drawing/2014/main" id="{ECC6E8E7-13BF-1604-D1F7-C8587E12CAD1}"/>
                </a:ext>
              </a:extLst>
            </p:cNvPr>
            <p:cNvSpPr/>
            <p:nvPr/>
          </p:nvSpPr>
          <p:spPr>
            <a:xfrm>
              <a:off x="10104120" y="786384"/>
              <a:ext cx="1920240" cy="5230368"/>
            </a:xfrm>
            <a:prstGeom prst="roundRect">
              <a:avLst/>
            </a:prstGeom>
            <a:solidFill>
              <a:srgbClr val="FFFFFF"/>
            </a:solidFill>
            <a:ln w="22860" cap="flat" cmpd="sng" algn="ctr">
              <a:solidFill>
                <a:srgbClr val="0A5AA8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8A619D50-1A2B-1ECA-844E-3FC0374409DF}"/>
                </a:ext>
              </a:extLst>
            </p:cNvPr>
            <p:cNvSpPr txBox="1"/>
            <p:nvPr/>
          </p:nvSpPr>
          <p:spPr>
            <a:xfrm>
              <a:off x="10241280" y="941832"/>
              <a:ext cx="1645920" cy="457200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1">
                  <a:solidFill>
                    <a:srgbClr val="087F99"/>
                  </a:solidFill>
                  <a:latin typeface="Aptos"/>
                </a:defRPr>
              </a:pPr>
              <a:r>
                <a:rPr kumimoji="0" sz="1400" b="1" i="0" u="none" strike="noStrike" kern="1200" cap="none" spc="0" normalizeH="0" baseline="0" noProof="0">
                  <a:ln>
                    <a:noFill/>
                  </a:ln>
                  <a:solidFill>
                    <a:srgbClr val="087F99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BENEFITS FOR</a:t>
              </a:r>
              <a:br>
                <a:rPr kumimoji="0" sz="1400" b="1" i="0" u="none" strike="noStrike" kern="1200" cap="none" spc="0" normalizeH="0" baseline="0" noProof="0">
                  <a:ln>
                    <a:noFill/>
                  </a:ln>
                  <a:solidFill>
                    <a:srgbClr val="087F99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1400" b="1" i="0" u="none" strike="noStrike" kern="1200" cap="none" spc="0" normalizeH="0" baseline="0" noProof="0">
                  <a:ln>
                    <a:noFill/>
                  </a:ln>
                  <a:solidFill>
                    <a:srgbClr val="087F99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MARKET PARTICIPANTS</a:t>
              </a:r>
            </a:p>
          </p:txBody>
        </p:sp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79E79EFC-5E31-BEB3-24C4-A2DAF7F81CD2}"/>
                </a:ext>
              </a:extLst>
            </p:cNvPr>
            <p:cNvSpPr/>
            <p:nvPr/>
          </p:nvSpPr>
          <p:spPr>
            <a:xfrm>
              <a:off x="10314432" y="1627632"/>
              <a:ext cx="420624" cy="420624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rgbClr val="087F99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E1A6087D-443D-A0CF-6D70-6D2B3C1BE0D6}"/>
                </a:ext>
              </a:extLst>
            </p:cNvPr>
            <p:cNvSpPr txBox="1"/>
            <p:nvPr/>
          </p:nvSpPr>
          <p:spPr>
            <a:xfrm>
              <a:off x="10323576" y="1645920"/>
              <a:ext cx="402336" cy="365760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700" b="1">
                  <a:solidFill>
                    <a:srgbClr val="087F99"/>
                  </a:solidFill>
                  <a:latin typeface="Aptos"/>
                </a:defRPr>
              </a:pPr>
              <a:r>
                <a:rPr kumimoji="0" sz="1700" b="1" i="0" u="none" strike="noStrike" kern="1200" cap="none" spc="0" normalizeH="0" baseline="0" noProof="0">
                  <a:ln>
                    <a:noFill/>
                  </a:ln>
                  <a:solidFill>
                    <a:srgbClr val="087F99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✓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1F18476E-01E9-F32A-1DBA-543EBE3ADFD3}"/>
                </a:ext>
              </a:extLst>
            </p:cNvPr>
            <p:cNvSpPr txBox="1"/>
            <p:nvPr/>
          </p:nvSpPr>
          <p:spPr>
            <a:xfrm>
              <a:off x="10808208" y="1609344"/>
              <a:ext cx="1024128" cy="329184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1">
                  <a:solidFill>
                    <a:srgbClr val="087F99"/>
                  </a:solidFill>
                  <a:latin typeface="Aptos"/>
                </a:defRPr>
              </a:pPr>
              <a:r>
                <a:rPr kumimoji="0" sz="1000" b="1" i="0" u="none" strike="noStrike" kern="1200" cap="none" spc="0" normalizeH="0" baseline="0" noProof="0">
                  <a:ln>
                    <a:noFill/>
                  </a:ln>
                  <a:solidFill>
                    <a:srgbClr val="087F99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Stronger security</a:t>
              </a:r>
              <a:br>
                <a:rPr kumimoji="0" sz="1000" b="1" i="0" u="none" strike="noStrike" kern="1200" cap="none" spc="0" normalizeH="0" baseline="0" noProof="0">
                  <a:ln>
                    <a:noFill/>
                  </a:ln>
                  <a:solidFill>
                    <a:srgbClr val="087F99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1000" b="1" i="0" u="none" strike="noStrike" kern="1200" cap="none" spc="0" normalizeH="0" baseline="0" noProof="0">
                  <a:ln>
                    <a:noFill/>
                  </a:ln>
                  <a:solidFill>
                    <a:srgbClr val="087F99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with MFA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C8BF30D9-861A-C5C2-C170-74E1B08B9FB8}"/>
                </a:ext>
              </a:extLst>
            </p:cNvPr>
            <p:cNvSpPr txBox="1"/>
            <p:nvPr/>
          </p:nvSpPr>
          <p:spPr>
            <a:xfrm>
              <a:off x="10808208" y="1975104"/>
              <a:ext cx="1024128" cy="365760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" b="0">
                  <a:solidFill>
                    <a:srgbClr val="082A6B"/>
                  </a:solidFill>
                  <a:latin typeface="Aptos"/>
                </a:defRPr>
              </a:pPr>
              <a:r>
                <a:rPr kumimoji="0" sz="800" b="0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One secure identity</a:t>
              </a:r>
              <a:br>
                <a:rPr kumimoji="0" sz="800" b="0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800" b="0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for all access.</a:t>
              </a:r>
            </a:p>
          </p:txBody>
        </p:sp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BBAC7133-F5DA-B5D6-93CA-6B45CFCB847E}"/>
                </a:ext>
              </a:extLst>
            </p:cNvPr>
            <p:cNvSpPr/>
            <p:nvPr/>
          </p:nvSpPr>
          <p:spPr>
            <a:xfrm>
              <a:off x="10314432" y="2660904"/>
              <a:ext cx="420624" cy="420624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rgbClr val="087F99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A67B5131-130F-7E52-5C53-112996F5E93E}"/>
                </a:ext>
              </a:extLst>
            </p:cNvPr>
            <p:cNvSpPr txBox="1"/>
            <p:nvPr/>
          </p:nvSpPr>
          <p:spPr>
            <a:xfrm>
              <a:off x="10323576" y="2679192"/>
              <a:ext cx="402336" cy="365760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700" b="1">
                  <a:solidFill>
                    <a:srgbClr val="087F99"/>
                  </a:solidFill>
                  <a:latin typeface="Aptos"/>
                </a:defRPr>
              </a:pPr>
              <a:r>
                <a:rPr kumimoji="0" sz="1700" b="1" i="0" u="none" strike="noStrike" kern="1200" cap="none" spc="0" normalizeH="0" baseline="0" noProof="0">
                  <a:ln>
                    <a:noFill/>
                  </a:ln>
                  <a:solidFill>
                    <a:srgbClr val="087F99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⚙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120F54F2-AE56-1110-43BB-EC201199D90D}"/>
                </a:ext>
              </a:extLst>
            </p:cNvPr>
            <p:cNvSpPr txBox="1"/>
            <p:nvPr/>
          </p:nvSpPr>
          <p:spPr>
            <a:xfrm>
              <a:off x="10808208" y="2642616"/>
              <a:ext cx="1024128" cy="329184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1">
                  <a:solidFill>
                    <a:srgbClr val="087F99"/>
                  </a:solidFill>
                  <a:latin typeface="Aptos"/>
                </a:defRPr>
              </a:pPr>
              <a:r>
                <a:rPr kumimoji="0" sz="1000" b="1" i="0" u="none" strike="noStrike" kern="1200" cap="none" spc="0" normalizeH="0" baseline="0" noProof="0">
                  <a:ln>
                    <a:noFill/>
                  </a:ln>
                  <a:solidFill>
                    <a:srgbClr val="087F99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Simplified experience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CE9542F9-82CC-F43F-4A90-6A66A294DEC0}"/>
                </a:ext>
              </a:extLst>
            </p:cNvPr>
            <p:cNvSpPr txBox="1"/>
            <p:nvPr/>
          </p:nvSpPr>
          <p:spPr>
            <a:xfrm>
              <a:off x="10808208" y="3008376"/>
              <a:ext cx="1024128" cy="365760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" b="0">
                  <a:solidFill>
                    <a:srgbClr val="082A6B"/>
                  </a:solidFill>
                  <a:latin typeface="Aptos"/>
                </a:defRPr>
              </a:pPr>
              <a:r>
                <a:rPr kumimoji="0" sz="800" b="0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One sign-on.</a:t>
              </a:r>
              <a:br>
                <a:rPr kumimoji="0" sz="800" b="0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800" b="0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One place.</a:t>
              </a:r>
            </a:p>
          </p:txBody>
        </p:sp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97EEE05D-F9F7-4D48-FC7B-DF45D7980D26}"/>
                </a:ext>
              </a:extLst>
            </p:cNvPr>
            <p:cNvSpPr/>
            <p:nvPr/>
          </p:nvSpPr>
          <p:spPr>
            <a:xfrm>
              <a:off x="10314432" y="3694176"/>
              <a:ext cx="420624" cy="420624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rgbClr val="087F99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58FE1DCC-2C8A-0BCC-8D9E-334EFC26B755}"/>
                </a:ext>
              </a:extLst>
            </p:cNvPr>
            <p:cNvSpPr txBox="1"/>
            <p:nvPr/>
          </p:nvSpPr>
          <p:spPr>
            <a:xfrm>
              <a:off x="10323576" y="3712463"/>
              <a:ext cx="402336" cy="365760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700" b="1">
                  <a:solidFill>
                    <a:srgbClr val="087F99"/>
                  </a:solidFill>
                  <a:latin typeface="Aptos"/>
                </a:defRPr>
              </a:pPr>
              <a:r>
                <a:rPr kumimoji="0" sz="1700" b="1" i="0" u="none" strike="noStrike" kern="1200" cap="none" spc="0" normalizeH="0" baseline="0" noProof="0">
                  <a:ln>
                    <a:noFill/>
                  </a:ln>
                  <a:solidFill>
                    <a:srgbClr val="087F99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↗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9A82A5D5-CCE2-0298-079E-E9C252077753}"/>
                </a:ext>
              </a:extLst>
            </p:cNvPr>
            <p:cNvSpPr txBox="1"/>
            <p:nvPr/>
          </p:nvSpPr>
          <p:spPr>
            <a:xfrm>
              <a:off x="10808208" y="3675888"/>
              <a:ext cx="1024128" cy="329184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1">
                  <a:solidFill>
                    <a:srgbClr val="087F99"/>
                  </a:solidFill>
                  <a:latin typeface="Aptos"/>
                </a:defRPr>
              </a:pPr>
              <a:r>
                <a:rPr kumimoji="0" sz="1000" b="1" i="0" u="none" strike="noStrike" kern="1200" cap="none" spc="0" normalizeH="0" baseline="0" noProof="0">
                  <a:ln>
                    <a:noFill/>
                  </a:ln>
                  <a:solidFill>
                    <a:srgbClr val="087F99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Automated Workflows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4265D88A-82E3-71D1-6561-A36B850E762F}"/>
                </a:ext>
              </a:extLst>
            </p:cNvPr>
            <p:cNvSpPr txBox="1"/>
            <p:nvPr/>
          </p:nvSpPr>
          <p:spPr>
            <a:xfrm>
              <a:off x="10808208" y="4041648"/>
              <a:ext cx="1024128" cy="365760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" b="0">
                  <a:solidFill>
                    <a:srgbClr val="082A6B"/>
                  </a:solidFill>
                  <a:latin typeface="Aptos"/>
                </a:defRPr>
              </a:pPr>
              <a:r>
                <a:rPr kumimoji="0" sz="800" b="0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Less manual effort.</a:t>
              </a:r>
              <a:br>
                <a:rPr kumimoji="0" sz="800" b="0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800" b="0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Faster outcomes.</a:t>
              </a:r>
            </a:p>
          </p:txBody>
        </p:sp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55E4BDA9-3928-A97F-9977-9C329CB98122}"/>
                </a:ext>
              </a:extLst>
            </p:cNvPr>
            <p:cNvSpPr/>
            <p:nvPr/>
          </p:nvSpPr>
          <p:spPr>
            <a:xfrm>
              <a:off x="10314432" y="4727448"/>
              <a:ext cx="420624" cy="420624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rgbClr val="087F99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5D2007C5-4A0F-6979-AAD1-E27428129BA9}"/>
                </a:ext>
              </a:extLst>
            </p:cNvPr>
            <p:cNvSpPr txBox="1"/>
            <p:nvPr/>
          </p:nvSpPr>
          <p:spPr>
            <a:xfrm>
              <a:off x="10323576" y="4745736"/>
              <a:ext cx="402336" cy="365760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700" b="1">
                  <a:solidFill>
                    <a:srgbClr val="087F99"/>
                  </a:solidFill>
                  <a:latin typeface="Aptos"/>
                </a:defRPr>
              </a:pPr>
              <a:r>
                <a:rPr kumimoji="0" sz="1700" b="1" i="0" u="none" strike="noStrike" kern="1200" cap="none" spc="0" normalizeH="0" baseline="0" noProof="0">
                  <a:ln>
                    <a:noFill/>
                  </a:ln>
                  <a:solidFill>
                    <a:srgbClr val="087F99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◎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4834BF48-37B1-F8C6-A864-C87F724B1D9C}"/>
                </a:ext>
              </a:extLst>
            </p:cNvPr>
            <p:cNvSpPr txBox="1"/>
            <p:nvPr/>
          </p:nvSpPr>
          <p:spPr>
            <a:xfrm>
              <a:off x="10808208" y="4692164"/>
              <a:ext cx="1024128" cy="363176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1">
                  <a:solidFill>
                    <a:srgbClr val="087F99"/>
                  </a:solidFill>
                  <a:latin typeface="Aptos"/>
                </a:defRPr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87F99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Self-Service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1">
                  <a:solidFill>
                    <a:srgbClr val="087F99"/>
                  </a:solidFill>
                  <a:latin typeface="Aptos"/>
                </a:defRPr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87F99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Transparency</a:t>
              </a:r>
              <a:endParaRPr kumimoji="0" sz="1000" b="1" i="0" u="none" strike="noStrike" kern="1200" cap="none" spc="0" normalizeH="0" baseline="0" noProof="0" dirty="0">
                <a:ln>
                  <a:noFill/>
                </a:ln>
                <a:solidFill>
                  <a:srgbClr val="087F99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874062DC-1A7D-0A59-A933-B5D03949F63E}"/>
                </a:ext>
              </a:extLst>
            </p:cNvPr>
            <p:cNvSpPr txBox="1"/>
            <p:nvPr/>
          </p:nvSpPr>
          <p:spPr>
            <a:xfrm>
              <a:off x="10808208" y="5074920"/>
              <a:ext cx="1024128" cy="365760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" b="0">
                  <a:solidFill>
                    <a:srgbClr val="082A6B"/>
                  </a:solidFill>
                  <a:latin typeface="Aptos"/>
                </a:defRPr>
              </a:pPr>
              <a:r>
                <a:rPr kumimoji="0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Real-time status</a:t>
              </a:r>
              <a:br>
                <a:rPr kumimoji="0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and tracking.</a:t>
              </a:r>
            </a:p>
          </p:txBody>
        </p:sp>
        <p:grpSp>
          <p:nvGrpSpPr>
            <p:cNvPr id="287" name="Group 286">
              <a:extLst>
                <a:ext uri="{FF2B5EF4-FFF2-40B4-BE49-F238E27FC236}">
                  <a16:creationId xmlns:a16="http://schemas.microsoft.com/office/drawing/2014/main" id="{18D70470-12B3-2BED-BFC8-3E9A3DE3800B}"/>
                </a:ext>
              </a:extLst>
            </p:cNvPr>
            <p:cNvGrpSpPr/>
            <p:nvPr/>
          </p:nvGrpSpPr>
          <p:grpSpPr>
            <a:xfrm>
              <a:off x="137160" y="6144768"/>
              <a:ext cx="11953667" cy="475488"/>
              <a:chOff x="137160" y="6144768"/>
              <a:chExt cx="11953667" cy="475488"/>
            </a:xfrm>
          </p:grpSpPr>
          <p:sp>
            <p:nvSpPr>
              <p:cNvPr id="266" name="Rounded Rectangle 128">
                <a:extLst>
                  <a:ext uri="{FF2B5EF4-FFF2-40B4-BE49-F238E27FC236}">
                    <a16:creationId xmlns:a16="http://schemas.microsoft.com/office/drawing/2014/main" id="{98CF2206-06E3-CF45-E4FB-8FC2391684C6}"/>
                  </a:ext>
                </a:extLst>
              </p:cNvPr>
              <p:cNvSpPr/>
              <p:nvPr/>
            </p:nvSpPr>
            <p:spPr>
              <a:xfrm>
                <a:off x="137160" y="6144768"/>
                <a:ext cx="9738360" cy="475488"/>
              </a:xfrm>
              <a:prstGeom prst="roundRect">
                <a:avLst/>
              </a:prstGeom>
              <a:solidFill>
                <a:srgbClr val="082A6B"/>
              </a:solidFill>
              <a:ln w="9525" cap="flat" cmpd="sng" algn="ctr">
                <a:solidFill>
                  <a:srgbClr val="082A6B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7" name="Oval 266">
                <a:extLst>
                  <a:ext uri="{FF2B5EF4-FFF2-40B4-BE49-F238E27FC236}">
                    <a16:creationId xmlns:a16="http://schemas.microsoft.com/office/drawing/2014/main" id="{99530D3C-7A8B-D12B-C9CB-B54928168795}"/>
                  </a:ext>
                </a:extLst>
              </p:cNvPr>
              <p:cNvSpPr/>
              <p:nvPr/>
            </p:nvSpPr>
            <p:spPr>
              <a:xfrm>
                <a:off x="589056" y="6246083"/>
                <a:ext cx="102047" cy="102047"/>
              </a:xfrm>
              <a:prstGeom prst="ellipse">
                <a:avLst/>
              </a:prstGeom>
              <a:solidFill>
                <a:srgbClr val="FFFFFF"/>
              </a:solidFill>
              <a:ln w="9525" cap="flat" cmpd="sng" algn="ctr">
                <a:solidFill>
                  <a:srgbClr val="FFFFFF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8" name="Rounded Rectangle 130">
                <a:extLst>
                  <a:ext uri="{FF2B5EF4-FFF2-40B4-BE49-F238E27FC236}">
                    <a16:creationId xmlns:a16="http://schemas.microsoft.com/office/drawing/2014/main" id="{59926555-C15A-0142-0D94-30EE445F37F6}"/>
                  </a:ext>
                </a:extLst>
              </p:cNvPr>
              <p:cNvSpPr/>
              <p:nvPr/>
            </p:nvSpPr>
            <p:spPr>
              <a:xfrm>
                <a:off x="549371" y="6348130"/>
                <a:ext cx="181416" cy="113385"/>
              </a:xfrm>
              <a:prstGeom prst="round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FFFFFF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514557BF-CA99-2C82-13EF-53B0AEA5E079}"/>
                  </a:ext>
                </a:extLst>
              </p:cNvPr>
              <p:cNvSpPr txBox="1"/>
              <p:nvPr/>
            </p:nvSpPr>
            <p:spPr>
              <a:xfrm>
                <a:off x="932688" y="6234648"/>
                <a:ext cx="8668512" cy="240066"/>
              </a:xfrm>
              <a:prstGeom prst="rect">
                <a:avLst/>
              </a:prstGeom>
              <a:noFill/>
            </p:spPr>
            <p:txBody>
              <a:bodyPr wrap="square" lIns="27432" tIns="27432" rIns="27432" bIns="27432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150" b="1">
                    <a:solidFill>
                      <a:srgbClr val="FFFFFF"/>
                    </a:solidFill>
                    <a:latin typeface="Aptos"/>
                  </a:defRPr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A more secure IAM and a </a:t>
                </a:r>
                <a:r>
                  <a:rPr kumimoji="0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M</a:t>
                </a: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arket Information System (MIS) that includes operational applications and a service portal</a:t>
                </a:r>
                <a:endParaRPr kumimoji="0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endParaRPr>
              </a:p>
            </p:txBody>
          </p:sp>
          <p:sp>
            <p:nvSpPr>
              <p:cNvPr id="271" name="Rounded Rectangle 133">
                <a:extLst>
                  <a:ext uri="{FF2B5EF4-FFF2-40B4-BE49-F238E27FC236}">
                    <a16:creationId xmlns:a16="http://schemas.microsoft.com/office/drawing/2014/main" id="{FB229CCF-C26E-AEF1-8370-AAFD1837A014}"/>
                  </a:ext>
                </a:extLst>
              </p:cNvPr>
              <p:cNvSpPr/>
              <p:nvPr/>
            </p:nvSpPr>
            <p:spPr>
              <a:xfrm>
                <a:off x="9970477" y="6144768"/>
                <a:ext cx="2053883" cy="475488"/>
              </a:xfrm>
              <a:prstGeom prst="round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B7C5D8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2" name="TextBox 271">
                <a:extLst>
                  <a:ext uri="{FF2B5EF4-FFF2-40B4-BE49-F238E27FC236}">
                    <a16:creationId xmlns:a16="http://schemas.microsoft.com/office/drawing/2014/main" id="{D3B15BAD-9F3F-0D70-77BE-CC8A63332435}"/>
                  </a:ext>
                </a:extLst>
              </p:cNvPr>
              <p:cNvSpPr txBox="1"/>
              <p:nvPr/>
            </p:nvSpPr>
            <p:spPr>
              <a:xfrm>
                <a:off x="10042571" y="6201906"/>
                <a:ext cx="2048256" cy="160044"/>
              </a:xfrm>
              <a:prstGeom prst="rect">
                <a:avLst/>
              </a:prstGeom>
              <a:noFill/>
            </p:spPr>
            <p:txBody>
              <a:bodyPr wrap="square" lIns="27432" tIns="27432" rIns="27432" bIns="27432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680" b="1">
                    <a:solidFill>
                      <a:srgbClr val="082A6B"/>
                    </a:solidFill>
                    <a:latin typeface="Aptos"/>
                  </a:defRPr>
                </a:pPr>
                <a:r>
                  <a:rPr kumimoji="0" sz="68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82A6B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B2B = Business to Business (Market Participants)</a:t>
                </a:r>
              </a:p>
            </p:txBody>
          </p:sp>
          <p:sp>
            <p:nvSpPr>
              <p:cNvPr id="273" name="TextBox 272">
                <a:extLst>
                  <a:ext uri="{FF2B5EF4-FFF2-40B4-BE49-F238E27FC236}">
                    <a16:creationId xmlns:a16="http://schemas.microsoft.com/office/drawing/2014/main" id="{291D2444-ECDA-695D-4B79-A8E5B9E82BCA}"/>
                  </a:ext>
                </a:extLst>
              </p:cNvPr>
              <p:cNvSpPr txBox="1"/>
              <p:nvPr/>
            </p:nvSpPr>
            <p:spPr>
              <a:xfrm>
                <a:off x="10038705" y="6391656"/>
                <a:ext cx="1920240" cy="164592"/>
              </a:xfrm>
              <a:prstGeom prst="rect">
                <a:avLst/>
              </a:prstGeom>
              <a:noFill/>
            </p:spPr>
            <p:txBody>
              <a:bodyPr wrap="square" lIns="27432" tIns="27432" rIns="27432" bIns="27432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680" b="1">
                    <a:solidFill>
                      <a:srgbClr val="082A6B"/>
                    </a:solidFill>
                    <a:latin typeface="Aptos"/>
                  </a:defRPr>
                </a:pPr>
                <a:r>
                  <a:rPr kumimoji="0" sz="68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82A6B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B2C = Business to Customer (Public)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F367895-3924-FFD7-E88E-AE2E33F98896}"/>
              </a:ext>
            </a:extLst>
          </p:cNvPr>
          <p:cNvGrpSpPr/>
          <p:nvPr/>
        </p:nvGrpSpPr>
        <p:grpSpPr>
          <a:xfrm>
            <a:off x="3127248" y="786384"/>
            <a:ext cx="6748272" cy="5230368"/>
            <a:chOff x="3127248" y="786384"/>
            <a:chExt cx="6748272" cy="5230368"/>
          </a:xfrm>
        </p:grpSpPr>
        <p:sp>
          <p:nvSpPr>
            <p:cNvPr id="3" name="Rounded Rectangle 4">
              <a:extLst>
                <a:ext uri="{FF2B5EF4-FFF2-40B4-BE49-F238E27FC236}">
                  <a16:creationId xmlns:a16="http://schemas.microsoft.com/office/drawing/2014/main" id="{F1DA28AB-BC1A-EA3A-B17B-0A81872FB392}"/>
                </a:ext>
              </a:extLst>
            </p:cNvPr>
            <p:cNvSpPr/>
            <p:nvPr/>
          </p:nvSpPr>
          <p:spPr>
            <a:xfrm>
              <a:off x="3429000" y="786384"/>
              <a:ext cx="6446520" cy="5230368"/>
            </a:xfrm>
            <a:prstGeom prst="roundRect">
              <a:avLst/>
            </a:prstGeom>
            <a:solidFill>
              <a:srgbClr val="FFFFFF"/>
            </a:solidFill>
            <a:ln w="22860" cap="flat" cmpd="sng" algn="ctr">
              <a:solidFill>
                <a:srgbClr val="087F99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EFF67AF-6B31-F4EC-1BC5-1A6F7FFAB302}"/>
                </a:ext>
              </a:extLst>
            </p:cNvPr>
            <p:cNvSpPr txBox="1"/>
            <p:nvPr/>
          </p:nvSpPr>
          <p:spPr>
            <a:xfrm>
              <a:off x="4846320" y="1170432"/>
              <a:ext cx="3657600" cy="237744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00" b="1">
                  <a:solidFill>
                    <a:srgbClr val="087F99"/>
                  </a:solidFill>
                  <a:latin typeface="Aptos"/>
                </a:defRPr>
              </a:pPr>
              <a:r>
                <a:rPr kumimoji="0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87F99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One secure access. One integrated experience.</a:t>
              </a:r>
            </a:p>
          </p:txBody>
        </p:sp>
        <p:sp>
          <p:nvSpPr>
            <p:cNvPr id="5" name="Right Arrow 44">
              <a:extLst>
                <a:ext uri="{FF2B5EF4-FFF2-40B4-BE49-F238E27FC236}">
                  <a16:creationId xmlns:a16="http://schemas.microsoft.com/office/drawing/2014/main" id="{D249B0CB-BA1B-D351-3412-F165F680F8D5}"/>
                </a:ext>
              </a:extLst>
            </p:cNvPr>
            <p:cNvSpPr/>
            <p:nvPr/>
          </p:nvSpPr>
          <p:spPr>
            <a:xfrm>
              <a:off x="3127248" y="3063240"/>
              <a:ext cx="384048" cy="594360"/>
            </a:xfrm>
            <a:prstGeom prst="rightArrow">
              <a:avLst/>
            </a:prstGeom>
            <a:solidFill>
              <a:srgbClr val="082A6B"/>
            </a:solidFill>
            <a:ln w="9525" cap="flat" cmpd="sng" algn="ctr">
              <a:solidFill>
                <a:srgbClr val="082A6B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D080A99-43B4-D28F-8CC2-959A37B3133B}"/>
                </a:ext>
              </a:extLst>
            </p:cNvPr>
            <p:cNvSpPr/>
            <p:nvPr/>
          </p:nvSpPr>
          <p:spPr>
            <a:xfrm>
              <a:off x="4219956" y="803799"/>
              <a:ext cx="4860035" cy="329184"/>
            </a:xfrm>
            <a:prstGeom prst="rect">
              <a:avLst/>
            </a:prstGeom>
            <a:solidFill>
              <a:srgbClr val="087F99"/>
            </a:solidFill>
            <a:ln w="9525" cap="flat" cmpd="sng" algn="ctr">
              <a:solidFill>
                <a:srgbClr val="087F99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FUTURE (MODERNIZED EXPERIENCE)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98A5A63-23F9-ACC5-41DD-E76B6CA4A0DF}"/>
              </a:ext>
            </a:extLst>
          </p:cNvPr>
          <p:cNvGrpSpPr/>
          <p:nvPr/>
        </p:nvGrpSpPr>
        <p:grpSpPr>
          <a:xfrm>
            <a:off x="137160" y="783329"/>
            <a:ext cx="3063240" cy="5233423"/>
            <a:chOff x="137160" y="783329"/>
            <a:chExt cx="3063240" cy="5233423"/>
          </a:xfrm>
        </p:grpSpPr>
        <p:sp>
          <p:nvSpPr>
            <p:cNvPr id="8" name="Rounded Rectangle 3">
              <a:extLst>
                <a:ext uri="{FF2B5EF4-FFF2-40B4-BE49-F238E27FC236}">
                  <a16:creationId xmlns:a16="http://schemas.microsoft.com/office/drawing/2014/main" id="{67598B36-AAEA-A6AC-1EA6-BE8FB3DD6FEA}"/>
                </a:ext>
              </a:extLst>
            </p:cNvPr>
            <p:cNvSpPr/>
            <p:nvPr/>
          </p:nvSpPr>
          <p:spPr>
            <a:xfrm>
              <a:off x="137160" y="786384"/>
              <a:ext cx="3063240" cy="5230368"/>
            </a:xfrm>
            <a:prstGeom prst="roundRect">
              <a:avLst/>
            </a:prstGeom>
            <a:solidFill>
              <a:srgbClr val="FFFFFF"/>
            </a:solidFill>
            <a:ln w="22860" cap="flat" cmpd="sng" algn="ctr">
              <a:solidFill>
                <a:srgbClr val="082A6B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1E43170-9FF3-A829-AC57-5FDAB26B1EE2}"/>
                </a:ext>
              </a:extLst>
            </p:cNvPr>
            <p:cNvSpPr/>
            <p:nvPr/>
          </p:nvSpPr>
          <p:spPr>
            <a:xfrm>
              <a:off x="642366" y="786386"/>
              <a:ext cx="2071337" cy="329184"/>
            </a:xfrm>
            <a:prstGeom prst="rect">
              <a:avLst/>
            </a:prstGeom>
            <a:solidFill>
              <a:srgbClr val="082A6B"/>
            </a:solidFill>
            <a:ln w="9525" cap="flat" cmpd="sng" algn="ctr">
              <a:solidFill>
                <a:srgbClr val="082A6B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9B93879-9E52-6410-3CC6-C5AF87CE2DB5}"/>
                </a:ext>
              </a:extLst>
            </p:cNvPr>
            <p:cNvSpPr txBox="1"/>
            <p:nvPr/>
          </p:nvSpPr>
          <p:spPr>
            <a:xfrm>
              <a:off x="589056" y="783329"/>
              <a:ext cx="2124647" cy="317010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700" b="1">
                  <a:solidFill>
                    <a:srgbClr val="FFFFFF"/>
                  </a:solidFill>
                  <a:latin typeface="Aptos"/>
                </a:defRPr>
              </a:pPr>
              <a:r>
                <a:rPr kumimoji="0" sz="1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TODAY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A242668-2DD4-D63C-5802-03815EA298F1}"/>
                </a:ext>
              </a:extLst>
            </p:cNvPr>
            <p:cNvSpPr txBox="1"/>
            <p:nvPr/>
          </p:nvSpPr>
          <p:spPr>
            <a:xfrm>
              <a:off x="411480" y="1170432"/>
              <a:ext cx="2514600" cy="237744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1">
                  <a:solidFill>
                    <a:srgbClr val="082A6B"/>
                  </a:solidFill>
                  <a:latin typeface="Aptos"/>
                </a:defRPr>
              </a:pPr>
              <a:r>
                <a:rPr kumimoji="0" sz="1000" b="1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Multiple channels. Manual processes.</a:t>
              </a:r>
            </a:p>
          </p:txBody>
        </p:sp>
        <p:sp>
          <p:nvSpPr>
            <p:cNvPr id="12" name="Rounded Rectangle 13">
              <a:extLst>
                <a:ext uri="{FF2B5EF4-FFF2-40B4-BE49-F238E27FC236}">
                  <a16:creationId xmlns:a16="http://schemas.microsoft.com/office/drawing/2014/main" id="{1EFAD514-3068-D1B4-CC5C-1E885E6BF7A8}"/>
                </a:ext>
              </a:extLst>
            </p:cNvPr>
            <p:cNvSpPr/>
            <p:nvPr/>
          </p:nvSpPr>
          <p:spPr>
            <a:xfrm>
              <a:off x="256032" y="1536192"/>
              <a:ext cx="1554480" cy="1078992"/>
            </a:xfrm>
            <a:prstGeom prst="roundRect">
              <a:avLst/>
            </a:prstGeom>
            <a:solidFill>
              <a:srgbClr val="EAF3FB"/>
            </a:solidFill>
            <a:ln w="16510" cap="flat" cmpd="sng" algn="ctr">
              <a:solidFill>
                <a:srgbClr val="0A5AA8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BD60F6-6170-2ACC-23CD-912E5CC9B4E6}"/>
                </a:ext>
              </a:extLst>
            </p:cNvPr>
            <p:cNvSpPr/>
            <p:nvPr/>
          </p:nvSpPr>
          <p:spPr>
            <a:xfrm>
              <a:off x="457200" y="1810512"/>
              <a:ext cx="329184" cy="210312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082A6B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4" name="Connector 15">
              <a:extLst>
                <a:ext uri="{FF2B5EF4-FFF2-40B4-BE49-F238E27FC236}">
                  <a16:creationId xmlns:a16="http://schemas.microsoft.com/office/drawing/2014/main" id="{353D0F7A-3686-7596-B409-2775BD95FF7C}"/>
                </a:ext>
              </a:extLst>
            </p:cNvPr>
            <p:cNvCxnSpPr/>
            <p:nvPr/>
          </p:nvCxnSpPr>
          <p:spPr>
            <a:xfrm>
              <a:off x="621792" y="2020824"/>
              <a:ext cx="0" cy="82296"/>
            </a:xfrm>
            <a:prstGeom prst="line">
              <a:avLst/>
            </a:prstGeom>
            <a:noFill/>
            <a:ln w="19050" cap="flat" cmpd="sng" algn="ctr">
              <a:solidFill>
                <a:srgbClr val="082A6B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5" name="Connector 16">
              <a:extLst>
                <a:ext uri="{FF2B5EF4-FFF2-40B4-BE49-F238E27FC236}">
                  <a16:creationId xmlns:a16="http://schemas.microsoft.com/office/drawing/2014/main" id="{505C5705-830B-F89A-3001-1A43B2862575}"/>
                </a:ext>
              </a:extLst>
            </p:cNvPr>
            <p:cNvCxnSpPr/>
            <p:nvPr/>
          </p:nvCxnSpPr>
          <p:spPr>
            <a:xfrm>
              <a:off x="530352" y="2103120"/>
              <a:ext cx="182880" cy="0"/>
            </a:xfrm>
            <a:prstGeom prst="line">
              <a:avLst/>
            </a:prstGeom>
            <a:noFill/>
            <a:ln w="19050" cap="flat" cmpd="sng" algn="ctr">
              <a:solidFill>
                <a:srgbClr val="082A6B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993FA0-6D1E-2E28-E633-637C55BC8C2C}"/>
                </a:ext>
              </a:extLst>
            </p:cNvPr>
            <p:cNvSpPr txBox="1"/>
            <p:nvPr/>
          </p:nvSpPr>
          <p:spPr>
            <a:xfrm>
              <a:off x="822276" y="1787652"/>
              <a:ext cx="777240" cy="310896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500" b="1">
                  <a:solidFill>
                    <a:srgbClr val="082A6B"/>
                  </a:solidFill>
                  <a:latin typeface="Aptos"/>
                </a:defRPr>
              </a:pPr>
              <a:r>
                <a:rPr kumimoji="0" sz="15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MIS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7FAE12D-0F73-06B7-21B4-69474371A4F3}"/>
                </a:ext>
              </a:extLst>
            </p:cNvPr>
            <p:cNvSpPr txBox="1"/>
            <p:nvPr/>
          </p:nvSpPr>
          <p:spPr>
            <a:xfrm>
              <a:off x="374904" y="2193561"/>
              <a:ext cx="1417320" cy="310896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" b="1">
                  <a:solidFill>
                    <a:srgbClr val="082A6B"/>
                  </a:solidFill>
                  <a:latin typeface="Aptos"/>
                </a:defRPr>
              </a:pPr>
              <a:r>
                <a:rPr kumimoji="0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Market Information</a:t>
              </a:r>
              <a:br>
                <a:rPr kumimoji="0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System</a:t>
              </a:r>
            </a:p>
          </p:txBody>
        </p:sp>
        <p:sp>
          <p:nvSpPr>
            <p:cNvPr id="18" name="Rounded Rectangle 19">
              <a:extLst>
                <a:ext uri="{FF2B5EF4-FFF2-40B4-BE49-F238E27FC236}">
                  <a16:creationId xmlns:a16="http://schemas.microsoft.com/office/drawing/2014/main" id="{B82D7F2D-43CE-3F87-3BD1-1A8C086821BF}"/>
                </a:ext>
              </a:extLst>
            </p:cNvPr>
            <p:cNvSpPr/>
            <p:nvPr/>
          </p:nvSpPr>
          <p:spPr>
            <a:xfrm>
              <a:off x="1847088" y="1536192"/>
              <a:ext cx="1188720" cy="1078992"/>
            </a:xfrm>
            <a:prstGeom prst="roundRect">
              <a:avLst/>
            </a:prstGeom>
            <a:solidFill>
              <a:srgbClr val="FFFFFF"/>
            </a:solidFill>
            <a:ln w="15240" cap="flat" cmpd="sng" algn="ctr">
              <a:solidFill>
                <a:srgbClr val="0A5AA8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E9A01FE-5BB0-21CA-4353-C88A11A155B3}"/>
                </a:ext>
              </a:extLst>
            </p:cNvPr>
            <p:cNvSpPr txBox="1"/>
            <p:nvPr/>
          </p:nvSpPr>
          <p:spPr>
            <a:xfrm>
              <a:off x="1965960" y="1596782"/>
              <a:ext cx="960120" cy="347472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900" b="1">
                  <a:solidFill>
                    <a:srgbClr val="082A6B"/>
                  </a:solidFill>
                  <a:latin typeface="Aptos"/>
                </a:defRPr>
              </a:pP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Operational</a:t>
              </a:r>
              <a:b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applications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95CE373-7618-167A-B5A8-36F74A727F66}"/>
                </a:ext>
              </a:extLst>
            </p:cNvPr>
            <p:cNvSpPr txBox="1"/>
            <p:nvPr/>
          </p:nvSpPr>
          <p:spPr>
            <a:xfrm>
              <a:off x="1924811" y="2098548"/>
              <a:ext cx="960120" cy="384048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900" b="1">
                  <a:solidFill>
                    <a:srgbClr val="082A6B"/>
                  </a:solidFill>
                  <a:latin typeface="Aptos"/>
                </a:defRPr>
              </a:pP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Digital Certificates</a:t>
              </a:r>
              <a:b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for secure access</a:t>
              </a:r>
            </a:p>
          </p:txBody>
        </p:sp>
        <p:sp>
          <p:nvSpPr>
            <p:cNvPr id="21" name="Rounded Rectangle 22">
              <a:extLst>
                <a:ext uri="{FF2B5EF4-FFF2-40B4-BE49-F238E27FC236}">
                  <a16:creationId xmlns:a16="http://schemas.microsoft.com/office/drawing/2014/main" id="{59696192-5406-F1F7-9602-B4AC9B6677B7}"/>
                </a:ext>
              </a:extLst>
            </p:cNvPr>
            <p:cNvSpPr/>
            <p:nvPr/>
          </p:nvSpPr>
          <p:spPr>
            <a:xfrm>
              <a:off x="256032" y="2926080"/>
              <a:ext cx="1554480" cy="1078992"/>
            </a:xfrm>
            <a:prstGeom prst="roundRect">
              <a:avLst/>
            </a:prstGeom>
            <a:solidFill>
              <a:srgbClr val="F4F6F8"/>
            </a:solidFill>
            <a:ln w="16510" cap="flat" cmpd="sng" algn="ctr">
              <a:solidFill>
                <a:srgbClr val="6B728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1487BFF-3DA1-6B59-D8AA-B11571C375A3}"/>
                </a:ext>
              </a:extLst>
            </p:cNvPr>
            <p:cNvSpPr/>
            <p:nvPr/>
          </p:nvSpPr>
          <p:spPr>
            <a:xfrm>
              <a:off x="436168" y="3214116"/>
              <a:ext cx="279806" cy="170992"/>
            </a:xfrm>
            <a:prstGeom prst="rect">
              <a:avLst/>
            </a:prstGeom>
            <a:solidFill>
              <a:srgbClr val="FFFFFF"/>
            </a:solidFill>
            <a:ln w="16510" cap="flat" cmpd="sng" algn="ctr">
              <a:solidFill>
                <a:srgbClr val="111827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3" name="Connector 24">
              <a:extLst>
                <a:ext uri="{FF2B5EF4-FFF2-40B4-BE49-F238E27FC236}">
                  <a16:creationId xmlns:a16="http://schemas.microsoft.com/office/drawing/2014/main" id="{CAF0D214-626F-6C8F-6FFC-6B1B6CE5F766}"/>
                </a:ext>
              </a:extLst>
            </p:cNvPr>
            <p:cNvCxnSpPr/>
            <p:nvPr/>
          </p:nvCxnSpPr>
          <p:spPr>
            <a:xfrm>
              <a:off x="436168" y="3214116"/>
              <a:ext cx="139904" cy="101041"/>
            </a:xfrm>
            <a:prstGeom prst="line">
              <a:avLst/>
            </a:prstGeom>
            <a:noFill/>
            <a:ln w="13970" cap="flat" cmpd="sng" algn="ctr">
              <a:solidFill>
                <a:srgbClr val="111827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" name="Connector 25">
              <a:extLst>
                <a:ext uri="{FF2B5EF4-FFF2-40B4-BE49-F238E27FC236}">
                  <a16:creationId xmlns:a16="http://schemas.microsoft.com/office/drawing/2014/main" id="{345D5746-0A9F-1903-5892-91D6C8C61779}"/>
                </a:ext>
              </a:extLst>
            </p:cNvPr>
            <p:cNvCxnSpPr/>
            <p:nvPr/>
          </p:nvCxnSpPr>
          <p:spPr>
            <a:xfrm flipH="1">
              <a:off x="576072" y="3214116"/>
              <a:ext cx="139903" cy="101041"/>
            </a:xfrm>
            <a:prstGeom prst="line">
              <a:avLst/>
            </a:prstGeom>
            <a:noFill/>
            <a:ln w="13970" cap="flat" cmpd="sng" algn="ctr">
              <a:solidFill>
                <a:srgbClr val="111827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5" name="Rounded Rectangle 26">
              <a:extLst>
                <a:ext uri="{FF2B5EF4-FFF2-40B4-BE49-F238E27FC236}">
                  <a16:creationId xmlns:a16="http://schemas.microsoft.com/office/drawing/2014/main" id="{79043FE9-C290-72B6-2C67-6868277029FB}"/>
                </a:ext>
              </a:extLst>
            </p:cNvPr>
            <p:cNvSpPr/>
            <p:nvPr/>
          </p:nvSpPr>
          <p:spPr>
            <a:xfrm>
              <a:off x="505206" y="3593591"/>
              <a:ext cx="54864" cy="89154"/>
            </a:xfrm>
            <a:prstGeom prst="roundRect">
              <a:avLst/>
            </a:prstGeom>
            <a:solidFill>
              <a:srgbClr val="111827"/>
            </a:solidFill>
            <a:ln w="6350" cap="flat" cmpd="sng" algn="ctr">
              <a:solidFill>
                <a:srgbClr val="111827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Rounded Rectangle 27">
              <a:extLst>
                <a:ext uri="{FF2B5EF4-FFF2-40B4-BE49-F238E27FC236}">
                  <a16:creationId xmlns:a16="http://schemas.microsoft.com/office/drawing/2014/main" id="{7095848D-A91F-6BB5-3F9E-94B1252046FC}"/>
                </a:ext>
              </a:extLst>
            </p:cNvPr>
            <p:cNvSpPr/>
            <p:nvPr/>
          </p:nvSpPr>
          <p:spPr>
            <a:xfrm>
              <a:off x="628650" y="3696461"/>
              <a:ext cx="54864" cy="89154"/>
            </a:xfrm>
            <a:prstGeom prst="roundRect">
              <a:avLst/>
            </a:prstGeom>
            <a:solidFill>
              <a:srgbClr val="111827"/>
            </a:solidFill>
            <a:ln w="6350" cap="flat" cmpd="sng" algn="ctr">
              <a:solidFill>
                <a:srgbClr val="111827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7" name="Connector 28">
              <a:extLst>
                <a:ext uri="{FF2B5EF4-FFF2-40B4-BE49-F238E27FC236}">
                  <a16:creationId xmlns:a16="http://schemas.microsoft.com/office/drawing/2014/main" id="{F5354B44-5016-45E5-D998-FE49FCFCA5D8}"/>
                </a:ext>
              </a:extLst>
            </p:cNvPr>
            <p:cNvCxnSpPr/>
            <p:nvPr/>
          </p:nvCxnSpPr>
          <p:spPr>
            <a:xfrm>
              <a:off x="553212" y="3669029"/>
              <a:ext cx="89154" cy="61722"/>
            </a:xfrm>
            <a:prstGeom prst="line">
              <a:avLst/>
            </a:prstGeom>
            <a:noFill/>
            <a:ln w="50800" cap="flat" cmpd="sng" algn="ctr">
              <a:solidFill>
                <a:srgbClr val="111827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46775D4-587C-6BE4-FF81-CCE436382774}"/>
                </a:ext>
              </a:extLst>
            </p:cNvPr>
            <p:cNvSpPr txBox="1"/>
            <p:nvPr/>
          </p:nvSpPr>
          <p:spPr>
            <a:xfrm>
              <a:off x="850392" y="3028758"/>
              <a:ext cx="822960" cy="475488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300" b="1">
                  <a:solidFill>
                    <a:srgbClr val="082A6B"/>
                  </a:solidFill>
                  <a:latin typeface="Aptos"/>
                </a:defRPr>
              </a:pPr>
              <a:r>
                <a:rPr kumimoji="0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E-mail +</a:t>
              </a:r>
              <a:br>
                <a:rPr kumimoji="0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Phone Calls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49CA50B-0880-89D0-FDCF-7CE44650FD68}"/>
                </a:ext>
              </a:extLst>
            </p:cNvPr>
            <p:cNvSpPr txBox="1"/>
            <p:nvPr/>
          </p:nvSpPr>
          <p:spPr>
            <a:xfrm>
              <a:off x="841248" y="3694176"/>
              <a:ext cx="822960" cy="237744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" b="1">
                  <a:solidFill>
                    <a:srgbClr val="082A6B"/>
                  </a:solidFill>
                  <a:latin typeface="Aptos"/>
                </a:defRPr>
              </a:pPr>
              <a:r>
                <a:rPr kumimoji="0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(Manual Processes)</a:t>
              </a:r>
            </a:p>
          </p:txBody>
        </p:sp>
        <p:sp>
          <p:nvSpPr>
            <p:cNvPr id="30" name="Rounded Rectangle 31">
              <a:extLst>
                <a:ext uri="{FF2B5EF4-FFF2-40B4-BE49-F238E27FC236}">
                  <a16:creationId xmlns:a16="http://schemas.microsoft.com/office/drawing/2014/main" id="{E4AF3792-660B-4C7F-B3E3-6833F5AAB236}"/>
                </a:ext>
              </a:extLst>
            </p:cNvPr>
            <p:cNvSpPr/>
            <p:nvPr/>
          </p:nvSpPr>
          <p:spPr>
            <a:xfrm>
              <a:off x="1847088" y="2926080"/>
              <a:ext cx="1188720" cy="1078992"/>
            </a:xfrm>
            <a:prstGeom prst="roundRect">
              <a:avLst/>
            </a:prstGeom>
            <a:solidFill>
              <a:srgbClr val="FFFFFF"/>
            </a:solidFill>
            <a:ln w="15240" cap="flat" cmpd="sng" algn="ctr">
              <a:solidFill>
                <a:srgbClr val="6B728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F6D8E23-511D-1F3E-15D4-C8706FC13E9B}"/>
                </a:ext>
              </a:extLst>
            </p:cNvPr>
            <p:cNvSpPr txBox="1"/>
            <p:nvPr/>
          </p:nvSpPr>
          <p:spPr>
            <a:xfrm>
              <a:off x="1975103" y="2999232"/>
              <a:ext cx="960120" cy="429768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1">
                  <a:solidFill>
                    <a:srgbClr val="082A6B"/>
                  </a:solidFill>
                  <a:latin typeface="Aptos"/>
                </a:defRPr>
              </a:pPr>
              <a:r>
                <a:rPr kumimoji="0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Individual</a:t>
              </a:r>
              <a:br>
                <a:rPr kumimoji="0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Interactions</a:t>
              </a:r>
              <a:br>
                <a:rPr kumimoji="0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with ERCOT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E1C8B9D-EF21-E690-FF07-60CFE4EA41A4}"/>
                </a:ext>
              </a:extLst>
            </p:cNvPr>
            <p:cNvSpPr txBox="1"/>
            <p:nvPr/>
          </p:nvSpPr>
          <p:spPr>
            <a:xfrm>
              <a:off x="1938528" y="3566160"/>
              <a:ext cx="1005840" cy="384048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" b="0">
                  <a:solidFill>
                    <a:srgbClr val="082A6B"/>
                  </a:solidFill>
                  <a:latin typeface="Aptos"/>
                </a:defRPr>
              </a:pPr>
              <a:r>
                <a:rPr kumimoji="0" sz="800" b="0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(Client Services,</a:t>
              </a:r>
              <a:br>
                <a:rPr kumimoji="0" sz="800" b="0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800" b="0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Service Desk,</a:t>
              </a:r>
              <a:br>
                <a:rPr kumimoji="0" sz="800" b="0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800" b="0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Form Submissions, etc...)</a:t>
              </a:r>
            </a:p>
          </p:txBody>
        </p:sp>
        <p:sp>
          <p:nvSpPr>
            <p:cNvPr id="33" name="Rounded Rectangle 34">
              <a:extLst>
                <a:ext uri="{FF2B5EF4-FFF2-40B4-BE49-F238E27FC236}">
                  <a16:creationId xmlns:a16="http://schemas.microsoft.com/office/drawing/2014/main" id="{AA874C2D-7EA6-69D6-2351-DF05AFACA1A5}"/>
                </a:ext>
              </a:extLst>
            </p:cNvPr>
            <p:cNvSpPr/>
            <p:nvPr/>
          </p:nvSpPr>
          <p:spPr>
            <a:xfrm>
              <a:off x="256032" y="4315968"/>
              <a:ext cx="1554480" cy="1078992"/>
            </a:xfrm>
            <a:prstGeom prst="roundRect">
              <a:avLst/>
            </a:prstGeom>
            <a:solidFill>
              <a:srgbClr val="F3EEFA"/>
            </a:solidFill>
            <a:ln w="16510" cap="flat" cmpd="sng" algn="ctr">
              <a:solidFill>
                <a:srgbClr val="5522A8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F2A1FC07-C558-0C16-1BE5-427408ECE2B8}"/>
                </a:ext>
              </a:extLst>
            </p:cNvPr>
            <p:cNvSpPr/>
            <p:nvPr/>
          </p:nvSpPr>
          <p:spPr>
            <a:xfrm>
              <a:off x="488746" y="4542739"/>
              <a:ext cx="156362" cy="156362"/>
            </a:xfrm>
            <a:prstGeom prst="ellipse">
              <a:avLst/>
            </a:prstGeom>
            <a:solidFill>
              <a:srgbClr val="5522A8"/>
            </a:solidFill>
            <a:ln w="9525" cap="flat" cmpd="sng" algn="ctr">
              <a:solidFill>
                <a:srgbClr val="5522A8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Rounded Rectangle 36">
              <a:extLst>
                <a:ext uri="{FF2B5EF4-FFF2-40B4-BE49-F238E27FC236}">
                  <a16:creationId xmlns:a16="http://schemas.microsoft.com/office/drawing/2014/main" id="{EA204351-A232-2A10-9105-D88241FB7961}"/>
                </a:ext>
              </a:extLst>
            </p:cNvPr>
            <p:cNvSpPr/>
            <p:nvPr/>
          </p:nvSpPr>
          <p:spPr>
            <a:xfrm>
              <a:off x="427939" y="4699101"/>
              <a:ext cx="277977" cy="173736"/>
            </a:xfrm>
            <a:prstGeom prst="roundRect">
              <a:avLst/>
            </a:prstGeom>
            <a:solidFill>
              <a:srgbClr val="5522A8"/>
            </a:solidFill>
            <a:ln w="6350" cap="flat" cmpd="sng" algn="ctr">
              <a:solidFill>
                <a:srgbClr val="5522A8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6F414DD-6F9C-CBBE-588E-B35D0558256A}"/>
                </a:ext>
              </a:extLst>
            </p:cNvPr>
            <p:cNvSpPr/>
            <p:nvPr/>
          </p:nvSpPr>
          <p:spPr>
            <a:xfrm>
              <a:off x="635050" y="4542739"/>
              <a:ext cx="156362" cy="156362"/>
            </a:xfrm>
            <a:prstGeom prst="ellipse">
              <a:avLst/>
            </a:prstGeom>
            <a:solidFill>
              <a:srgbClr val="5522A8"/>
            </a:solidFill>
            <a:ln w="9525" cap="flat" cmpd="sng" algn="ctr">
              <a:solidFill>
                <a:srgbClr val="5522A8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Rounded Rectangle 38">
              <a:extLst>
                <a:ext uri="{FF2B5EF4-FFF2-40B4-BE49-F238E27FC236}">
                  <a16:creationId xmlns:a16="http://schemas.microsoft.com/office/drawing/2014/main" id="{25CA6F39-44BA-9A3B-C3A9-5B278E407DCF}"/>
                </a:ext>
              </a:extLst>
            </p:cNvPr>
            <p:cNvSpPr/>
            <p:nvPr/>
          </p:nvSpPr>
          <p:spPr>
            <a:xfrm>
              <a:off x="574243" y="4699101"/>
              <a:ext cx="277977" cy="173736"/>
            </a:xfrm>
            <a:prstGeom prst="roundRect">
              <a:avLst/>
            </a:prstGeom>
            <a:solidFill>
              <a:srgbClr val="5522A8"/>
            </a:solidFill>
            <a:ln w="6350" cap="flat" cmpd="sng" algn="ctr">
              <a:solidFill>
                <a:srgbClr val="5522A8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23CC824-A993-49DA-1B17-4B5FC6C2694F}"/>
                </a:ext>
              </a:extLst>
            </p:cNvPr>
            <p:cNvSpPr txBox="1"/>
            <p:nvPr/>
          </p:nvSpPr>
          <p:spPr>
            <a:xfrm>
              <a:off x="841248" y="4498848"/>
              <a:ext cx="822960" cy="310896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300" b="1">
                  <a:solidFill>
                    <a:srgbClr val="5522A8"/>
                  </a:solidFill>
                  <a:latin typeface="Aptos"/>
                </a:defRPr>
              </a:pPr>
              <a:r>
                <a:rPr kumimoji="0" sz="1300" b="1" i="0" u="none" strike="noStrike" kern="1200" cap="none" spc="0" normalizeH="0" baseline="0" noProof="0">
                  <a:ln>
                    <a:noFill/>
                  </a:ln>
                  <a:solidFill>
                    <a:srgbClr val="5522A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Public Portal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939D67E-7199-674C-2021-0651A8CFAB81}"/>
                </a:ext>
              </a:extLst>
            </p:cNvPr>
            <p:cNvSpPr txBox="1"/>
            <p:nvPr/>
          </p:nvSpPr>
          <p:spPr>
            <a:xfrm>
              <a:off x="365760" y="4972728"/>
              <a:ext cx="1399032" cy="332399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900" b="1">
                  <a:solidFill>
                    <a:srgbClr val="5522A8"/>
                  </a:solidFill>
                  <a:latin typeface="Aptos"/>
                </a:defRPr>
              </a:pP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5522A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Public &amp; 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522A8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900" b="1">
                  <a:solidFill>
                    <a:srgbClr val="5522A8"/>
                  </a:solidFill>
                  <a:latin typeface="Aptos"/>
                </a:defRPr>
              </a:pP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5522A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Market</a:t>
              </a: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5522A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5522A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Participants</a:t>
              </a:r>
            </a:p>
          </p:txBody>
        </p:sp>
        <p:sp>
          <p:nvSpPr>
            <p:cNvPr id="40" name="Rounded Rectangle 41">
              <a:extLst>
                <a:ext uri="{FF2B5EF4-FFF2-40B4-BE49-F238E27FC236}">
                  <a16:creationId xmlns:a16="http://schemas.microsoft.com/office/drawing/2014/main" id="{168086DC-0C91-9237-5F66-4CE54E87BCBE}"/>
                </a:ext>
              </a:extLst>
            </p:cNvPr>
            <p:cNvSpPr/>
            <p:nvPr/>
          </p:nvSpPr>
          <p:spPr>
            <a:xfrm>
              <a:off x="1847088" y="4315968"/>
              <a:ext cx="1188720" cy="1078992"/>
            </a:xfrm>
            <a:prstGeom prst="roundRect">
              <a:avLst/>
            </a:prstGeom>
            <a:solidFill>
              <a:srgbClr val="FFFFFF"/>
            </a:solidFill>
            <a:ln w="15240" cap="flat" cmpd="sng" algn="ctr">
              <a:solidFill>
                <a:srgbClr val="5522A8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D218439-7B9A-B6BF-E514-7C941FA874FC}"/>
                </a:ext>
              </a:extLst>
            </p:cNvPr>
            <p:cNvSpPr txBox="1"/>
            <p:nvPr/>
          </p:nvSpPr>
          <p:spPr>
            <a:xfrm>
              <a:off x="1938529" y="4379976"/>
              <a:ext cx="960120" cy="429768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1">
                  <a:solidFill>
                    <a:srgbClr val="082A6B"/>
                  </a:solidFill>
                  <a:latin typeface="Aptos"/>
                </a:defRPr>
              </a:pPr>
              <a:r>
                <a:rPr kumimoji="0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Individual</a:t>
              </a:r>
              <a:br>
                <a:rPr kumimoji="0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Interactions</a:t>
              </a:r>
              <a:br>
                <a:rPr kumimoji="0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with ERCOT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53CA5F0-BEED-8003-92D8-005A8AF2D3BB}"/>
                </a:ext>
              </a:extLst>
            </p:cNvPr>
            <p:cNvSpPr txBox="1"/>
            <p:nvPr/>
          </p:nvSpPr>
          <p:spPr>
            <a:xfrm>
              <a:off x="1938528" y="4946904"/>
              <a:ext cx="1005840" cy="384048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00" b="0">
                  <a:solidFill>
                    <a:srgbClr val="082A6B"/>
                  </a:solidFill>
                  <a:latin typeface="Aptos"/>
                </a:defRPr>
              </a:pPr>
              <a:r>
                <a:rPr kumimoji="0" sz="800" b="0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(Client Services,</a:t>
              </a:r>
              <a:br>
                <a:rPr kumimoji="0" sz="800" b="0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800" b="0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Service Desk,</a:t>
              </a:r>
              <a:br>
                <a:rPr kumimoji="0" sz="800" b="0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800" b="0" i="0" u="none" strike="noStrike" kern="1200" cap="none" spc="0" normalizeH="0" baseline="0" noProof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Form Submissions, etc...)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F1A7FCE-A4ED-9BD5-3960-10169D1B29F5}"/>
              </a:ext>
            </a:extLst>
          </p:cNvPr>
          <p:cNvGrpSpPr/>
          <p:nvPr/>
        </p:nvGrpSpPr>
        <p:grpSpPr>
          <a:xfrm>
            <a:off x="3593592" y="1434733"/>
            <a:ext cx="6108192" cy="1481328"/>
            <a:chOff x="3593592" y="1417320"/>
            <a:chExt cx="6108192" cy="1481328"/>
          </a:xfrm>
        </p:grpSpPr>
        <p:sp>
          <p:nvSpPr>
            <p:cNvPr id="44" name="Rounded Rectangle 45">
              <a:extLst>
                <a:ext uri="{FF2B5EF4-FFF2-40B4-BE49-F238E27FC236}">
                  <a16:creationId xmlns:a16="http://schemas.microsoft.com/office/drawing/2014/main" id="{2F351D2D-4CF2-D266-CEA4-346456D8ECC8}"/>
                </a:ext>
              </a:extLst>
            </p:cNvPr>
            <p:cNvSpPr/>
            <p:nvPr/>
          </p:nvSpPr>
          <p:spPr>
            <a:xfrm>
              <a:off x="3593592" y="1417320"/>
              <a:ext cx="6108192" cy="1481328"/>
            </a:xfrm>
            <a:prstGeom prst="roundRect">
              <a:avLst/>
            </a:prstGeom>
            <a:solidFill>
              <a:srgbClr val="F7FBFC"/>
            </a:solidFill>
            <a:ln w="22860" cap="flat" cmpd="sng" algn="ctr">
              <a:solidFill>
                <a:srgbClr val="087F99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22FF728-D2E4-9C84-1CBC-54310C2C4C8E}"/>
                </a:ext>
              </a:extLst>
            </p:cNvPr>
            <p:cNvSpPr txBox="1"/>
            <p:nvPr/>
          </p:nvSpPr>
          <p:spPr>
            <a:xfrm>
              <a:off x="3703320" y="1464779"/>
              <a:ext cx="5852160" cy="270843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1">
                  <a:solidFill>
                    <a:srgbClr val="082A6B"/>
                  </a:solidFill>
                  <a:latin typeface="Aptos"/>
                </a:defRPr>
              </a:pPr>
              <a:r>
                <a:rPr kumimoji="0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IDENTITY &amp; ACCESS MANAGEMENT (IAM) with MFA</a:t>
              </a:r>
            </a:p>
          </p:txBody>
        </p:sp>
        <p:sp>
          <p:nvSpPr>
            <p:cNvPr id="46" name="Rounded Rectangle 47">
              <a:extLst>
                <a:ext uri="{FF2B5EF4-FFF2-40B4-BE49-F238E27FC236}">
                  <a16:creationId xmlns:a16="http://schemas.microsoft.com/office/drawing/2014/main" id="{F36233ED-87A2-A516-F640-55B0F8F6ECB0}"/>
                </a:ext>
              </a:extLst>
            </p:cNvPr>
            <p:cNvSpPr/>
            <p:nvPr/>
          </p:nvSpPr>
          <p:spPr>
            <a:xfrm>
              <a:off x="3730752" y="1755648"/>
              <a:ext cx="3657600" cy="987552"/>
            </a:xfrm>
            <a:prstGeom prst="roundRect">
              <a:avLst/>
            </a:prstGeom>
            <a:solidFill>
              <a:srgbClr val="EEF5E9"/>
            </a:solidFill>
            <a:ln w="17780" cap="flat" cmpd="sng" algn="ctr">
              <a:solidFill>
                <a:srgbClr val="2F6B1D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DD7186A0-5AF3-F5CB-0DB3-F3C534D6D792}"/>
                </a:ext>
              </a:extLst>
            </p:cNvPr>
            <p:cNvSpPr/>
            <p:nvPr/>
          </p:nvSpPr>
          <p:spPr>
            <a:xfrm>
              <a:off x="3967581" y="1861718"/>
              <a:ext cx="148132" cy="148132"/>
            </a:xfrm>
            <a:prstGeom prst="ellipse">
              <a:avLst/>
            </a:prstGeom>
            <a:solidFill>
              <a:srgbClr val="2F6B1D"/>
            </a:solidFill>
            <a:ln w="9525" cap="flat" cmpd="sng" algn="ctr">
              <a:solidFill>
                <a:srgbClr val="2F6B1D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Rounded Rectangle 49">
              <a:extLst>
                <a:ext uri="{FF2B5EF4-FFF2-40B4-BE49-F238E27FC236}">
                  <a16:creationId xmlns:a16="http://schemas.microsoft.com/office/drawing/2014/main" id="{0973D388-F15C-D0D5-03EB-5D8EB2D1426C}"/>
                </a:ext>
              </a:extLst>
            </p:cNvPr>
            <p:cNvSpPr/>
            <p:nvPr/>
          </p:nvSpPr>
          <p:spPr>
            <a:xfrm>
              <a:off x="3909974" y="2009851"/>
              <a:ext cx="263347" cy="164592"/>
            </a:xfrm>
            <a:prstGeom prst="roundRect">
              <a:avLst/>
            </a:prstGeom>
            <a:solidFill>
              <a:srgbClr val="2F6B1D"/>
            </a:solidFill>
            <a:ln w="6350" cap="flat" cmpd="sng" algn="ctr">
              <a:solidFill>
                <a:srgbClr val="2F6B1D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CFB8D0D-7E44-F33C-E1E3-AC02BAC791EB}"/>
                </a:ext>
              </a:extLst>
            </p:cNvPr>
            <p:cNvSpPr txBox="1"/>
            <p:nvPr/>
          </p:nvSpPr>
          <p:spPr>
            <a:xfrm>
              <a:off x="4407408" y="1856231"/>
              <a:ext cx="2487168" cy="237744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300" b="1">
                  <a:solidFill>
                    <a:srgbClr val="2F6B1D"/>
                  </a:solidFill>
                  <a:latin typeface="Aptos"/>
                </a:defRPr>
              </a:pPr>
              <a:r>
                <a:rPr kumimoji="0" sz="1300" b="1" i="0" u="none" strike="noStrike" kern="1200" cap="none" spc="0" normalizeH="0" baseline="0" noProof="0">
                  <a:ln>
                    <a:noFill/>
                  </a:ln>
                  <a:solidFill>
                    <a:srgbClr val="2F6B1D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ERCOT  ↔  Market Participants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710086E-DDC5-F92C-2EDD-1994820EC293}"/>
                </a:ext>
              </a:extLst>
            </p:cNvPr>
            <p:cNvGrpSpPr/>
            <p:nvPr/>
          </p:nvGrpSpPr>
          <p:grpSpPr>
            <a:xfrm>
              <a:off x="5088636" y="2091690"/>
              <a:ext cx="137160" cy="185166"/>
              <a:chOff x="5554980" y="2098548"/>
              <a:chExt cx="137160" cy="185166"/>
            </a:xfrm>
          </p:grpSpPr>
          <p:sp>
            <p:nvSpPr>
              <p:cNvPr id="53" name="Rounded Rectangle 51">
                <a:extLst>
                  <a:ext uri="{FF2B5EF4-FFF2-40B4-BE49-F238E27FC236}">
                    <a16:creationId xmlns:a16="http://schemas.microsoft.com/office/drawing/2014/main" id="{E88B45A1-E9BA-7A0B-07FC-07ABC48AA9BA}"/>
                  </a:ext>
                </a:extLst>
              </p:cNvPr>
              <p:cNvSpPr/>
              <p:nvPr/>
            </p:nvSpPr>
            <p:spPr>
              <a:xfrm>
                <a:off x="5554980" y="2167128"/>
                <a:ext cx="137160" cy="116586"/>
              </a:xfrm>
              <a:prstGeom prst="roundRect">
                <a:avLst/>
              </a:prstGeom>
              <a:solidFill>
                <a:srgbClr val="2F6B1D"/>
              </a:solidFill>
              <a:ln w="6350" cap="flat" cmpd="sng" algn="ctr">
                <a:solidFill>
                  <a:srgbClr val="2F6B1D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" name="Arc 53">
                <a:extLst>
                  <a:ext uri="{FF2B5EF4-FFF2-40B4-BE49-F238E27FC236}">
                    <a16:creationId xmlns:a16="http://schemas.microsoft.com/office/drawing/2014/main" id="{34C06D8F-18D1-0C68-B62A-E41B162F7FDA}"/>
                  </a:ext>
                </a:extLst>
              </p:cNvPr>
              <p:cNvSpPr/>
              <p:nvPr/>
            </p:nvSpPr>
            <p:spPr>
              <a:xfrm>
                <a:off x="5561838" y="2098548"/>
                <a:ext cx="123444" cy="123444"/>
              </a:xfrm>
              <a:prstGeom prst="arc">
                <a:avLst/>
              </a:prstGeom>
              <a:noFill/>
              <a:ln w="25400" cap="flat" cmpd="sng" algn="ctr">
                <a:solidFill>
                  <a:srgbClr val="2F6B1D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6C48D9A-4872-2FC9-B97B-5558AE1D45B4}"/>
                </a:ext>
              </a:extLst>
            </p:cNvPr>
            <p:cNvSpPr txBox="1"/>
            <p:nvPr/>
          </p:nvSpPr>
          <p:spPr>
            <a:xfrm>
              <a:off x="5266944" y="2121407"/>
              <a:ext cx="384048" cy="228600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00" b="1">
                  <a:solidFill>
                    <a:srgbClr val="2F6B1D"/>
                  </a:solidFill>
                  <a:latin typeface="Aptos"/>
                </a:defRPr>
              </a:pPr>
              <a:r>
                <a:rPr kumimoji="0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2F6B1D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B2B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CE8D5A9-4AEB-16C8-7485-CDD339FF218C}"/>
                </a:ext>
              </a:extLst>
            </p:cNvPr>
            <p:cNvSpPr txBox="1"/>
            <p:nvPr/>
          </p:nvSpPr>
          <p:spPr>
            <a:xfrm>
              <a:off x="3730752" y="2339257"/>
              <a:ext cx="3611880" cy="332399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900" b="0">
                  <a:solidFill>
                    <a:srgbClr val="111827"/>
                  </a:solidFill>
                  <a:latin typeface="Aptos"/>
                </a:defRPr>
              </a:pP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11827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Secure access to the MIS</a:t>
              </a:r>
              <a:b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11827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11827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(including current applications) and the MPSP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B289B4-6B6D-1C56-806B-57F6CEC03FE9}"/>
              </a:ext>
            </a:extLst>
          </p:cNvPr>
          <p:cNvGrpSpPr/>
          <p:nvPr/>
        </p:nvGrpSpPr>
        <p:grpSpPr>
          <a:xfrm>
            <a:off x="3593592" y="2760613"/>
            <a:ext cx="6108192" cy="2395728"/>
            <a:chOff x="3593592" y="2743200"/>
            <a:chExt cx="6108192" cy="2395728"/>
          </a:xfrm>
        </p:grpSpPr>
        <p:cxnSp>
          <p:nvCxnSpPr>
            <p:cNvPr id="56" name="Connector 63">
              <a:extLst>
                <a:ext uri="{FF2B5EF4-FFF2-40B4-BE49-F238E27FC236}">
                  <a16:creationId xmlns:a16="http://schemas.microsoft.com/office/drawing/2014/main" id="{81B1D036-EA02-F2A8-E804-3AC8BC72F65E}"/>
                </a:ext>
              </a:extLst>
            </p:cNvPr>
            <p:cNvCxnSpPr/>
            <p:nvPr/>
          </p:nvCxnSpPr>
          <p:spPr>
            <a:xfrm>
              <a:off x="5559552" y="2743200"/>
              <a:ext cx="0" cy="256032"/>
            </a:xfrm>
            <a:prstGeom prst="line">
              <a:avLst/>
            </a:prstGeom>
            <a:noFill/>
            <a:ln w="27940" cap="flat" cmpd="sng" algn="ctr">
              <a:solidFill>
                <a:srgbClr val="2F6B1D"/>
              </a:solidFill>
              <a:prstDash val="solid"/>
              <a:headEnd type="triangle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7" name="Rounded Rectangle 65">
              <a:extLst>
                <a:ext uri="{FF2B5EF4-FFF2-40B4-BE49-F238E27FC236}">
                  <a16:creationId xmlns:a16="http://schemas.microsoft.com/office/drawing/2014/main" id="{8C33F349-F415-3944-A334-08749598BDE7}"/>
                </a:ext>
              </a:extLst>
            </p:cNvPr>
            <p:cNvSpPr/>
            <p:nvPr/>
          </p:nvSpPr>
          <p:spPr>
            <a:xfrm>
              <a:off x="3593592" y="2999232"/>
              <a:ext cx="6108192" cy="2139696"/>
            </a:xfrm>
            <a:prstGeom prst="roundRect">
              <a:avLst/>
            </a:prstGeom>
            <a:solidFill>
              <a:srgbClr val="F5F9FD"/>
            </a:solidFill>
            <a:ln w="21590" cap="flat" cmpd="sng" algn="ctr">
              <a:solidFill>
                <a:srgbClr val="0A5AA8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7471C00-0CF7-5B92-0C1D-8353CA788FED}"/>
                </a:ext>
              </a:extLst>
            </p:cNvPr>
            <p:cNvSpPr txBox="1"/>
            <p:nvPr/>
          </p:nvSpPr>
          <p:spPr>
            <a:xfrm>
              <a:off x="3749039" y="3080367"/>
              <a:ext cx="5760720" cy="240066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 b="1">
                  <a:solidFill>
                    <a:srgbClr val="082A6B"/>
                  </a:solidFill>
                  <a:latin typeface="Aptos"/>
                </a:defRPr>
              </a:pPr>
              <a:r>
                <a:rPr kumimoji="0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MARKET INFORMATION SYSTEM (MIS)</a:t>
              </a:r>
            </a:p>
          </p:txBody>
        </p:sp>
        <p:sp>
          <p:nvSpPr>
            <p:cNvPr id="59" name="Rounded Rectangle 67">
              <a:extLst>
                <a:ext uri="{FF2B5EF4-FFF2-40B4-BE49-F238E27FC236}">
                  <a16:creationId xmlns:a16="http://schemas.microsoft.com/office/drawing/2014/main" id="{88A7F7FF-562D-88AB-737D-25FB4F4E3BD7}"/>
                </a:ext>
              </a:extLst>
            </p:cNvPr>
            <p:cNvSpPr/>
            <p:nvPr/>
          </p:nvSpPr>
          <p:spPr>
            <a:xfrm>
              <a:off x="3730752" y="3401568"/>
              <a:ext cx="3017520" cy="1517904"/>
            </a:xfrm>
            <a:prstGeom prst="roundRect">
              <a:avLst/>
            </a:prstGeom>
            <a:solidFill>
              <a:srgbClr val="EAF3FB"/>
            </a:solidFill>
            <a:ln w="16510" cap="flat" cmpd="sng" algn="ctr">
              <a:solidFill>
                <a:srgbClr val="0A5AA8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B9698DB-AD0A-A058-01BB-B776FAEB3F36}"/>
                </a:ext>
              </a:extLst>
            </p:cNvPr>
            <p:cNvSpPr/>
            <p:nvPr/>
          </p:nvSpPr>
          <p:spPr>
            <a:xfrm>
              <a:off x="3973068" y="3621024"/>
              <a:ext cx="246888" cy="157734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082A6B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61" name="Connector 69">
              <a:extLst>
                <a:ext uri="{FF2B5EF4-FFF2-40B4-BE49-F238E27FC236}">
                  <a16:creationId xmlns:a16="http://schemas.microsoft.com/office/drawing/2014/main" id="{7DE879C4-D5A8-F4DC-710C-ABD748E6F44C}"/>
                </a:ext>
              </a:extLst>
            </p:cNvPr>
            <p:cNvCxnSpPr/>
            <p:nvPr/>
          </p:nvCxnSpPr>
          <p:spPr>
            <a:xfrm>
              <a:off x="4096512" y="3778757"/>
              <a:ext cx="0" cy="61723"/>
            </a:xfrm>
            <a:prstGeom prst="line">
              <a:avLst/>
            </a:prstGeom>
            <a:noFill/>
            <a:ln w="19050" cap="flat" cmpd="sng" algn="ctr">
              <a:solidFill>
                <a:srgbClr val="082A6B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62" name="Connector 70">
              <a:extLst>
                <a:ext uri="{FF2B5EF4-FFF2-40B4-BE49-F238E27FC236}">
                  <a16:creationId xmlns:a16="http://schemas.microsoft.com/office/drawing/2014/main" id="{6D4A611F-E014-67E9-45D6-8F5651F347EE}"/>
                </a:ext>
              </a:extLst>
            </p:cNvPr>
            <p:cNvCxnSpPr/>
            <p:nvPr/>
          </p:nvCxnSpPr>
          <p:spPr>
            <a:xfrm>
              <a:off x="4027932" y="3840480"/>
              <a:ext cx="137160" cy="0"/>
            </a:xfrm>
            <a:prstGeom prst="line">
              <a:avLst/>
            </a:prstGeom>
            <a:noFill/>
            <a:ln w="19050" cap="flat" cmpd="sng" algn="ctr">
              <a:solidFill>
                <a:srgbClr val="082A6B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EC298FB-ACE5-D3C6-2EE3-95C038E4A409}"/>
                </a:ext>
              </a:extLst>
            </p:cNvPr>
            <p:cNvSpPr txBox="1"/>
            <p:nvPr/>
          </p:nvSpPr>
          <p:spPr>
            <a:xfrm>
              <a:off x="4434840" y="3520440"/>
              <a:ext cx="2057400" cy="256032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00" b="1">
                  <a:solidFill>
                    <a:srgbClr val="082A6B"/>
                  </a:solidFill>
                  <a:latin typeface="Aptos"/>
                </a:defRPr>
              </a:pPr>
              <a:r>
                <a:rPr kumimoji="0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MIS 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OPERATIONAL </a:t>
              </a:r>
              <a:r>
                <a:rPr kumimoji="0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APPLICATIONS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E16EFFA-045C-B9D6-5E95-71821C794C5D}"/>
                </a:ext>
              </a:extLst>
            </p:cNvPr>
            <p:cNvSpPr txBox="1"/>
            <p:nvPr/>
          </p:nvSpPr>
          <p:spPr>
            <a:xfrm>
              <a:off x="3822191" y="3968496"/>
              <a:ext cx="384048" cy="256032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 b="1">
                  <a:solidFill>
                    <a:srgbClr val="082A6B"/>
                  </a:solidFill>
                  <a:latin typeface="Aptos"/>
                </a:defRPr>
              </a:pPr>
              <a:r>
                <a:rPr kumimoji="0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▦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AF26B636-5C21-7F61-B5E8-278E7979CA58}"/>
                </a:ext>
              </a:extLst>
            </p:cNvPr>
            <p:cNvSpPr txBox="1"/>
            <p:nvPr/>
          </p:nvSpPr>
          <p:spPr>
            <a:xfrm>
              <a:off x="3769712" y="4244453"/>
              <a:ext cx="531944" cy="264688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80" b="1">
                  <a:solidFill>
                    <a:srgbClr val="082A6B"/>
                  </a:solidFill>
                  <a:latin typeface="Aptos"/>
                </a:defRPr>
              </a:pPr>
              <a:r>
                <a:rPr kumimoji="0" lang="en-US" sz="68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Grid</a:t>
              </a:r>
              <a:br>
                <a:rPr kumimoji="0" sz="68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lang="en-US" sz="68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Operations</a:t>
              </a:r>
              <a:endParaRPr kumimoji="0" sz="680" b="1" i="0" u="none" strike="noStrike" kern="1200" cap="none" spc="0" normalizeH="0" baseline="0" noProof="0" dirty="0">
                <a:ln>
                  <a:noFill/>
                </a:ln>
                <a:solidFill>
                  <a:srgbClr val="082A6B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82A82405-96D7-9A0F-0FF4-289B1D1C4983}"/>
                </a:ext>
              </a:extLst>
            </p:cNvPr>
            <p:cNvSpPr txBox="1"/>
            <p:nvPr/>
          </p:nvSpPr>
          <p:spPr>
            <a:xfrm>
              <a:off x="4319147" y="3968496"/>
              <a:ext cx="384048" cy="256032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 b="1">
                  <a:solidFill>
                    <a:srgbClr val="082A6B"/>
                  </a:solidFill>
                  <a:latin typeface="Aptos"/>
                </a:defRPr>
              </a:pPr>
              <a:r>
                <a:rPr kumimoji="0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▥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CE86F077-A138-ADDD-F0A3-8D6CD628F73A}"/>
                </a:ext>
              </a:extLst>
            </p:cNvPr>
            <p:cNvSpPr txBox="1"/>
            <p:nvPr/>
          </p:nvSpPr>
          <p:spPr>
            <a:xfrm>
              <a:off x="4282570" y="4244453"/>
              <a:ext cx="520015" cy="264688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80" b="1">
                  <a:solidFill>
                    <a:srgbClr val="082A6B"/>
                  </a:solidFill>
                  <a:latin typeface="Aptos"/>
                </a:defRPr>
              </a:pPr>
              <a:r>
                <a:rPr kumimoji="0" lang="en-US" sz="68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Market Operations</a:t>
              </a:r>
              <a:endParaRPr kumimoji="0" sz="680" b="1" i="0" u="none" strike="noStrike" kern="1200" cap="none" spc="0" normalizeH="0" baseline="0" noProof="0" dirty="0">
                <a:ln>
                  <a:noFill/>
                </a:ln>
                <a:solidFill>
                  <a:srgbClr val="082A6B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14C8BA0F-5872-35EF-9398-D3E838A11F01}"/>
                </a:ext>
              </a:extLst>
            </p:cNvPr>
            <p:cNvSpPr txBox="1"/>
            <p:nvPr/>
          </p:nvSpPr>
          <p:spPr>
            <a:xfrm>
              <a:off x="4839960" y="3968496"/>
              <a:ext cx="384048" cy="256032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 b="1">
                  <a:solidFill>
                    <a:srgbClr val="082A6B"/>
                  </a:solidFill>
                  <a:latin typeface="Aptos"/>
                </a:defRPr>
              </a:pPr>
              <a:r>
                <a:rPr kumimoji="0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$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7CB9CDAB-188F-10F6-43E1-923A75BE1B70}"/>
                </a:ext>
              </a:extLst>
            </p:cNvPr>
            <p:cNvSpPr txBox="1"/>
            <p:nvPr/>
          </p:nvSpPr>
          <p:spPr>
            <a:xfrm>
              <a:off x="4803383" y="4247788"/>
              <a:ext cx="627359" cy="369332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80" b="1">
                  <a:solidFill>
                    <a:srgbClr val="082A6B"/>
                  </a:solidFill>
                  <a:latin typeface="Aptos"/>
                </a:defRPr>
              </a:pPr>
              <a:r>
                <a:rPr kumimoji="0" lang="en-US" sz="68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Commercial Operations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80" b="1">
                  <a:solidFill>
                    <a:srgbClr val="082A6B"/>
                  </a:solidFill>
                  <a:latin typeface="Aptos"/>
                </a:defRPr>
              </a:pPr>
              <a:endParaRPr kumimoji="0" sz="680" b="1" i="0" u="none" strike="noStrike" kern="1200" cap="none" spc="0" normalizeH="0" baseline="0" noProof="0" dirty="0">
                <a:ln>
                  <a:noFill/>
                </a:ln>
                <a:solidFill>
                  <a:srgbClr val="082A6B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3BD918D8-147C-6A5C-988B-88616C815DF3}"/>
                </a:ext>
              </a:extLst>
            </p:cNvPr>
            <p:cNvSpPr txBox="1"/>
            <p:nvPr/>
          </p:nvSpPr>
          <p:spPr>
            <a:xfrm>
              <a:off x="6064461" y="3968496"/>
              <a:ext cx="384048" cy="256032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 b="1">
                  <a:solidFill>
                    <a:srgbClr val="082A6B"/>
                  </a:solidFill>
                  <a:latin typeface="Aptos"/>
                </a:defRPr>
              </a:pPr>
              <a:r>
                <a:rPr kumimoji="0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▰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6051C3D6-0A96-59B5-A934-291DD9A414EA}"/>
                </a:ext>
              </a:extLst>
            </p:cNvPr>
            <p:cNvSpPr txBox="1"/>
            <p:nvPr/>
          </p:nvSpPr>
          <p:spPr>
            <a:xfrm>
              <a:off x="6027885" y="4279592"/>
              <a:ext cx="457200" cy="369332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80" b="1">
                  <a:solidFill>
                    <a:srgbClr val="082A6B"/>
                  </a:solidFill>
                  <a:latin typeface="Aptos"/>
                </a:defRPr>
              </a:pPr>
              <a:r>
                <a:rPr kumimoji="0" sz="68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Data</a:t>
              </a:r>
              <a:br>
                <a:rPr kumimoji="0" sz="68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68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Extracts</a:t>
              </a:r>
              <a:r>
                <a:rPr kumimoji="0" lang="en-US" sz="68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Reports</a:t>
              </a:r>
              <a:endParaRPr kumimoji="0" sz="680" b="1" i="0" u="none" strike="noStrike" kern="1200" cap="none" spc="0" normalizeH="0" baseline="0" noProof="0" dirty="0">
                <a:ln>
                  <a:noFill/>
                </a:ln>
                <a:solidFill>
                  <a:srgbClr val="082A6B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2CC4D6A3-BF5B-0D32-ACCC-32C1AE64B1D8}"/>
                </a:ext>
              </a:extLst>
            </p:cNvPr>
            <p:cNvSpPr txBox="1"/>
            <p:nvPr/>
          </p:nvSpPr>
          <p:spPr>
            <a:xfrm>
              <a:off x="5503891" y="3968496"/>
              <a:ext cx="384048" cy="256032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 b="1">
                  <a:solidFill>
                    <a:srgbClr val="082A6B"/>
                  </a:solidFill>
                  <a:latin typeface="Aptos"/>
                </a:defRPr>
              </a:pPr>
              <a:r>
                <a:rPr kumimoji="0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↔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C0D86C31-0485-B140-FD4D-99C8647F8DB1}"/>
                </a:ext>
              </a:extLst>
            </p:cNvPr>
            <p:cNvSpPr txBox="1"/>
            <p:nvPr/>
          </p:nvSpPr>
          <p:spPr>
            <a:xfrm>
              <a:off x="5433131" y="4247788"/>
              <a:ext cx="530352" cy="369332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80" b="1">
                  <a:solidFill>
                    <a:srgbClr val="082A6B"/>
                  </a:solidFill>
                  <a:latin typeface="Aptos"/>
                </a:defRPr>
              </a:pPr>
              <a:r>
                <a:rPr kumimoji="0" lang="en-US" sz="68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Retail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80" b="1">
                  <a:solidFill>
                    <a:srgbClr val="082A6B"/>
                  </a:solidFill>
                  <a:latin typeface="Aptos"/>
                </a:defRPr>
              </a:pPr>
              <a:r>
                <a:rPr kumimoji="0" sz="68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Transaction</a:t>
              </a:r>
              <a:br>
                <a:rPr kumimoji="0" sz="68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680" b="1" i="0" u="none" strike="noStrike" kern="1200" cap="none" spc="0" normalizeH="0" baseline="0" noProof="0" dirty="0">
                  <a:ln>
                    <a:noFill/>
                  </a:ln>
                  <a:solidFill>
                    <a:srgbClr val="082A6B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Processing</a:t>
              </a:r>
            </a:p>
          </p:txBody>
        </p:sp>
        <p:sp>
          <p:nvSpPr>
            <p:cNvPr id="138" name="Rounded Rectangle 84">
              <a:extLst>
                <a:ext uri="{FF2B5EF4-FFF2-40B4-BE49-F238E27FC236}">
                  <a16:creationId xmlns:a16="http://schemas.microsoft.com/office/drawing/2014/main" id="{A4FF8A00-CA3D-34CD-4533-F308424F468B}"/>
                </a:ext>
              </a:extLst>
            </p:cNvPr>
            <p:cNvSpPr/>
            <p:nvPr/>
          </p:nvSpPr>
          <p:spPr>
            <a:xfrm>
              <a:off x="3822191" y="4645152"/>
              <a:ext cx="2834640" cy="201168"/>
            </a:xfrm>
            <a:prstGeom prst="roundRect">
              <a:avLst/>
            </a:prstGeom>
            <a:solidFill>
              <a:srgbClr val="082A6B"/>
            </a:solidFill>
            <a:ln w="6350" cap="flat" cmpd="sng" algn="ctr">
              <a:solidFill>
                <a:srgbClr val="082A6B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759315AD-45F2-ADB1-9BB6-683A7C65D2BD}"/>
                </a:ext>
              </a:extLst>
            </p:cNvPr>
            <p:cNvSpPr txBox="1"/>
            <p:nvPr/>
          </p:nvSpPr>
          <p:spPr>
            <a:xfrm>
              <a:off x="3840480" y="4645152"/>
              <a:ext cx="2788920" cy="192024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750" b="0">
                  <a:solidFill>
                    <a:srgbClr val="FFFFFF"/>
                  </a:solidFill>
                  <a:latin typeface="Aptos"/>
                </a:defRPr>
              </a:pPr>
              <a:r>
                <a:rPr kumimoji="0" sz="7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Current MIS applications MPs use today</a:t>
              </a: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08D20535-8858-2F1B-63B3-C6ACD0DC7631}"/>
              </a:ext>
            </a:extLst>
          </p:cNvPr>
          <p:cNvGrpSpPr/>
          <p:nvPr/>
        </p:nvGrpSpPr>
        <p:grpSpPr>
          <a:xfrm>
            <a:off x="6839712" y="3418981"/>
            <a:ext cx="2706624" cy="1517904"/>
            <a:chOff x="6839712" y="3401568"/>
            <a:chExt cx="2706624" cy="1517904"/>
          </a:xfrm>
        </p:grpSpPr>
        <p:sp>
          <p:nvSpPr>
            <p:cNvPr id="274" name="Rounded Rectangle 86">
              <a:extLst>
                <a:ext uri="{FF2B5EF4-FFF2-40B4-BE49-F238E27FC236}">
                  <a16:creationId xmlns:a16="http://schemas.microsoft.com/office/drawing/2014/main" id="{808EE168-9C08-0B8A-106A-507274842594}"/>
                </a:ext>
              </a:extLst>
            </p:cNvPr>
            <p:cNvSpPr/>
            <p:nvPr/>
          </p:nvSpPr>
          <p:spPr>
            <a:xfrm>
              <a:off x="6839712" y="3401568"/>
              <a:ext cx="2706624" cy="1517904"/>
            </a:xfrm>
            <a:prstGeom prst="roundRect">
              <a:avLst/>
            </a:prstGeom>
            <a:solidFill>
              <a:srgbClr val="EEF5E9"/>
            </a:solidFill>
            <a:ln w="16510" cap="flat" cmpd="sng" algn="ctr">
              <a:solidFill>
                <a:srgbClr val="2F6B1D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8F2A6A7B-3FF5-1D53-CAB1-A3ECAB181CFE}"/>
                </a:ext>
              </a:extLst>
            </p:cNvPr>
            <p:cNvSpPr/>
            <p:nvPr/>
          </p:nvSpPr>
          <p:spPr>
            <a:xfrm>
              <a:off x="7052767" y="3622852"/>
              <a:ext cx="213969" cy="136702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2F6B1D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79" name="Connector 88">
              <a:extLst>
                <a:ext uri="{FF2B5EF4-FFF2-40B4-BE49-F238E27FC236}">
                  <a16:creationId xmlns:a16="http://schemas.microsoft.com/office/drawing/2014/main" id="{9B387C41-7250-EBEB-F2EA-54C74C67F22E}"/>
                </a:ext>
              </a:extLst>
            </p:cNvPr>
            <p:cNvCxnSpPr/>
            <p:nvPr/>
          </p:nvCxnSpPr>
          <p:spPr>
            <a:xfrm>
              <a:off x="7159752" y="3759555"/>
              <a:ext cx="0" cy="53493"/>
            </a:xfrm>
            <a:prstGeom prst="line">
              <a:avLst/>
            </a:prstGeom>
            <a:noFill/>
            <a:ln w="19050" cap="flat" cmpd="sng" algn="ctr">
              <a:solidFill>
                <a:srgbClr val="2F6B1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81" name="Connector 89">
              <a:extLst>
                <a:ext uri="{FF2B5EF4-FFF2-40B4-BE49-F238E27FC236}">
                  <a16:creationId xmlns:a16="http://schemas.microsoft.com/office/drawing/2014/main" id="{E3CADEB8-2679-2233-9C53-2AE60AC0A5A9}"/>
                </a:ext>
              </a:extLst>
            </p:cNvPr>
            <p:cNvCxnSpPr/>
            <p:nvPr/>
          </p:nvCxnSpPr>
          <p:spPr>
            <a:xfrm>
              <a:off x="7100316" y="3813048"/>
              <a:ext cx="118872" cy="0"/>
            </a:xfrm>
            <a:prstGeom prst="line">
              <a:avLst/>
            </a:prstGeom>
            <a:noFill/>
            <a:ln w="19050" cap="flat" cmpd="sng" algn="ctr">
              <a:solidFill>
                <a:srgbClr val="2F6B1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07A10285-899A-C2BA-D1FF-0F614B41D25F}"/>
                </a:ext>
              </a:extLst>
            </p:cNvPr>
            <p:cNvSpPr txBox="1"/>
            <p:nvPr/>
          </p:nvSpPr>
          <p:spPr>
            <a:xfrm>
              <a:off x="7388352" y="3493008"/>
              <a:ext cx="1920240" cy="347472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00" b="1">
                  <a:solidFill>
                    <a:srgbClr val="2F6B1D"/>
                  </a:solidFill>
                  <a:latin typeface="Aptos"/>
                </a:defRPr>
              </a:pPr>
              <a:r>
                <a:rPr kumimoji="0" sz="1100" b="1" i="0" u="none" strike="noStrike" kern="1200" cap="none" spc="0" normalizeH="0" baseline="0" noProof="0">
                  <a:ln>
                    <a:noFill/>
                  </a:ln>
                  <a:solidFill>
                    <a:srgbClr val="2F6B1D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MARKET PARTICIPANT</a:t>
              </a:r>
              <a:br>
                <a:rPr kumimoji="0" sz="1100" b="1" i="0" u="none" strike="noStrike" kern="1200" cap="none" spc="0" normalizeH="0" baseline="0" noProof="0">
                  <a:ln>
                    <a:noFill/>
                  </a:ln>
                  <a:solidFill>
                    <a:srgbClr val="2F6B1D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1100" b="1" i="0" u="none" strike="noStrike" kern="1200" cap="none" spc="0" normalizeH="0" baseline="0" noProof="0">
                  <a:ln>
                    <a:noFill/>
                  </a:ln>
                  <a:solidFill>
                    <a:srgbClr val="2F6B1D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SERVICE PORTAL (MPSP)</a:t>
              </a: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75E418BA-CEEC-C541-5C1F-6C9311DCF004}"/>
                </a:ext>
              </a:extLst>
            </p:cNvPr>
            <p:cNvSpPr txBox="1"/>
            <p:nvPr/>
          </p:nvSpPr>
          <p:spPr>
            <a:xfrm>
              <a:off x="6931152" y="4005072"/>
              <a:ext cx="640080" cy="256032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700" b="1">
                  <a:solidFill>
                    <a:srgbClr val="2F6B1D"/>
                  </a:solidFill>
                  <a:latin typeface="Aptos"/>
                </a:defRPr>
              </a:pPr>
              <a:r>
                <a:rPr kumimoji="0" sz="1700" b="1" i="0" u="none" strike="noStrike" kern="1200" cap="none" spc="0" normalizeH="0" baseline="0" noProof="0">
                  <a:ln>
                    <a:noFill/>
                  </a:ln>
                  <a:solidFill>
                    <a:srgbClr val="2F6B1D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2AB37B6E-2273-7F2D-3866-F4B36D1D6C3C}"/>
                </a:ext>
              </a:extLst>
            </p:cNvPr>
            <p:cNvSpPr txBox="1"/>
            <p:nvPr/>
          </p:nvSpPr>
          <p:spPr>
            <a:xfrm>
              <a:off x="6894575" y="4282824"/>
              <a:ext cx="868679" cy="276999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720" b="1">
                  <a:solidFill>
                    <a:srgbClr val="111827"/>
                  </a:solidFill>
                  <a:latin typeface="Aptos"/>
                </a:defRPr>
              </a:pPr>
              <a:r>
                <a:rPr kumimoji="0" lang="en-US" sz="720" b="1" i="0" u="none" strike="noStrike" kern="1200" cap="none" spc="0" normalizeH="0" baseline="0" noProof="0" dirty="0">
                  <a:ln>
                    <a:noFill/>
                  </a:ln>
                  <a:solidFill>
                    <a:srgbClr val="111827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Client Services Service Desk</a:t>
              </a:r>
              <a:endParaRPr kumimoji="0" sz="72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DDE3C183-FA1A-46E6-7C61-308F1C1FA9F4}"/>
                </a:ext>
              </a:extLst>
            </p:cNvPr>
            <p:cNvSpPr txBox="1"/>
            <p:nvPr/>
          </p:nvSpPr>
          <p:spPr>
            <a:xfrm>
              <a:off x="7773193" y="4013023"/>
              <a:ext cx="640080" cy="256032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700" b="1">
                  <a:solidFill>
                    <a:srgbClr val="2F6B1D"/>
                  </a:solidFill>
                  <a:latin typeface="Aptos"/>
                </a:defRPr>
              </a:pPr>
              <a:r>
                <a:rPr kumimoji="0" sz="1700" b="1" i="0" u="none" strike="noStrike" kern="1200" cap="none" spc="0" normalizeH="0" baseline="0" noProof="0" dirty="0">
                  <a:ln>
                    <a:noFill/>
                  </a:ln>
                  <a:solidFill>
                    <a:srgbClr val="2F6B1D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⇄</a:t>
              </a: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1A205510-3835-B6E6-6D53-F43B731855F1}"/>
                </a:ext>
              </a:extLst>
            </p:cNvPr>
            <p:cNvSpPr txBox="1"/>
            <p:nvPr/>
          </p:nvSpPr>
          <p:spPr>
            <a:xfrm>
              <a:off x="7736617" y="4267180"/>
              <a:ext cx="713232" cy="387798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720" b="1">
                  <a:solidFill>
                    <a:srgbClr val="111827"/>
                  </a:solidFill>
                  <a:latin typeface="Aptos"/>
                </a:defRPr>
              </a:pPr>
              <a:r>
                <a:rPr kumimoji="0" lang="en-US" sz="720" b="1" i="0" u="none" strike="noStrike" kern="1200" cap="none" spc="0" normalizeH="0" baseline="0" noProof="0" dirty="0">
                  <a:ln>
                    <a:noFill/>
                  </a:ln>
                  <a:solidFill>
                    <a:srgbClr val="111827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Submit Forms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720" b="1">
                  <a:solidFill>
                    <a:srgbClr val="111827"/>
                  </a:solidFill>
                  <a:latin typeface="Aptos"/>
                </a:defRPr>
              </a:pPr>
              <a:r>
                <a:rPr kumimoji="0" sz="720" b="1" i="0" u="none" strike="noStrike" kern="1200" cap="none" spc="0" normalizeH="0" baseline="0" noProof="0" dirty="0">
                  <a:ln>
                    <a:noFill/>
                  </a:ln>
                  <a:solidFill>
                    <a:srgbClr val="111827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Automated</a:t>
              </a:r>
              <a:br>
                <a:rPr kumimoji="0" sz="720" b="1" i="0" u="none" strike="noStrike" kern="1200" cap="none" spc="0" normalizeH="0" baseline="0" noProof="0" dirty="0">
                  <a:ln>
                    <a:noFill/>
                  </a:ln>
                  <a:solidFill>
                    <a:srgbClr val="111827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720" b="1" i="0" u="none" strike="noStrike" kern="1200" cap="none" spc="0" normalizeH="0" baseline="0" noProof="0" dirty="0">
                  <a:ln>
                    <a:noFill/>
                  </a:ln>
                  <a:solidFill>
                    <a:srgbClr val="111827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workflows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C3EB32A3-E8A4-51F2-D26D-2A041F3ECD5F}"/>
                </a:ext>
              </a:extLst>
            </p:cNvPr>
            <p:cNvSpPr txBox="1"/>
            <p:nvPr/>
          </p:nvSpPr>
          <p:spPr>
            <a:xfrm>
              <a:off x="8503920" y="4005072"/>
              <a:ext cx="640080" cy="256032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700" b="1">
                  <a:solidFill>
                    <a:srgbClr val="2F6B1D"/>
                  </a:solidFill>
                  <a:latin typeface="Aptos"/>
                </a:defRPr>
              </a:pPr>
              <a:r>
                <a:rPr kumimoji="0" sz="1700" b="1" i="0" u="none" strike="noStrike" kern="1200" cap="none" spc="0" normalizeH="0" baseline="0" noProof="0">
                  <a:ln>
                    <a:noFill/>
                  </a:ln>
                  <a:solidFill>
                    <a:srgbClr val="2F6B1D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✓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B18CD6F9-63C7-CC28-FCEB-82E455456DB4}"/>
                </a:ext>
              </a:extLst>
            </p:cNvPr>
            <p:cNvSpPr txBox="1"/>
            <p:nvPr/>
          </p:nvSpPr>
          <p:spPr>
            <a:xfrm>
              <a:off x="8475295" y="4237251"/>
              <a:ext cx="713232" cy="384048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720" b="1">
                  <a:solidFill>
                    <a:srgbClr val="111827"/>
                  </a:solidFill>
                  <a:latin typeface="Aptos"/>
                </a:defRPr>
              </a:pPr>
              <a:r>
                <a:rPr kumimoji="0" sz="720" b="1" i="0" u="none" strike="noStrike" kern="1200" cap="none" spc="0" normalizeH="0" baseline="0" noProof="0" dirty="0">
                  <a:ln>
                    <a:noFill/>
                  </a:ln>
                  <a:solidFill>
                    <a:srgbClr val="111827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Tracking &amp;</a:t>
              </a:r>
              <a:br>
                <a:rPr kumimoji="0" sz="720" b="1" i="0" u="none" strike="noStrike" kern="1200" cap="none" spc="0" normalizeH="0" baseline="0" noProof="0" dirty="0">
                  <a:ln>
                    <a:noFill/>
                  </a:ln>
                  <a:solidFill>
                    <a:srgbClr val="111827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</a:br>
              <a:r>
                <a:rPr kumimoji="0" sz="720" b="1" i="0" u="none" strike="noStrike" kern="1200" cap="none" spc="0" normalizeH="0" baseline="0" noProof="0" dirty="0">
                  <a:ln>
                    <a:noFill/>
                  </a:ln>
                  <a:solidFill>
                    <a:srgbClr val="111827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visibility</a:t>
              </a:r>
            </a:p>
          </p:txBody>
        </p:sp>
        <p:sp>
          <p:nvSpPr>
            <p:cNvPr id="296" name="Rounded Rectangle 97">
              <a:extLst>
                <a:ext uri="{FF2B5EF4-FFF2-40B4-BE49-F238E27FC236}">
                  <a16:creationId xmlns:a16="http://schemas.microsoft.com/office/drawing/2014/main" id="{D3132018-77FB-18CD-C7A1-9ED6FF31D6C8}"/>
                </a:ext>
              </a:extLst>
            </p:cNvPr>
            <p:cNvSpPr/>
            <p:nvPr/>
          </p:nvSpPr>
          <p:spPr>
            <a:xfrm>
              <a:off x="6949440" y="4645152"/>
              <a:ext cx="2487168" cy="201168"/>
            </a:xfrm>
            <a:prstGeom prst="roundRect">
              <a:avLst/>
            </a:prstGeom>
            <a:solidFill>
              <a:srgbClr val="2F6B1D"/>
            </a:solidFill>
            <a:ln w="6350" cap="flat" cmpd="sng" algn="ctr">
              <a:solidFill>
                <a:srgbClr val="2F6B1D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FF701B17-DA52-5F31-2A95-0541E4F83168}"/>
                </a:ext>
              </a:extLst>
            </p:cNvPr>
            <p:cNvSpPr txBox="1"/>
            <p:nvPr/>
          </p:nvSpPr>
          <p:spPr>
            <a:xfrm>
              <a:off x="6967728" y="4645152"/>
              <a:ext cx="2450592" cy="192024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730" b="0">
                  <a:solidFill>
                    <a:srgbClr val="FFFFFF"/>
                  </a:solidFill>
                  <a:latin typeface="Aptos"/>
                </a:defRPr>
              </a:pPr>
              <a:r>
                <a:rPr kumimoji="0" sz="73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Replaces manual e-mail and phone processes</a:t>
              </a:r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5576CBAE-B8BB-5E58-7E05-D433B438D04B}"/>
              </a:ext>
            </a:extLst>
          </p:cNvPr>
          <p:cNvGrpSpPr/>
          <p:nvPr/>
        </p:nvGrpSpPr>
        <p:grpSpPr>
          <a:xfrm>
            <a:off x="4173321" y="1773061"/>
            <a:ext cx="5373015" cy="4151376"/>
            <a:chOff x="4173321" y="1755648"/>
            <a:chExt cx="5373015" cy="4151376"/>
          </a:xfrm>
        </p:grpSpPr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C4AB63D8-5AA8-310C-8A39-4B965F5FD389}"/>
                </a:ext>
              </a:extLst>
            </p:cNvPr>
            <p:cNvGrpSpPr/>
            <p:nvPr/>
          </p:nvGrpSpPr>
          <p:grpSpPr>
            <a:xfrm>
              <a:off x="7516368" y="1755648"/>
              <a:ext cx="2029968" cy="987552"/>
              <a:chOff x="7516368" y="1755648"/>
              <a:chExt cx="2029968" cy="987552"/>
            </a:xfrm>
          </p:grpSpPr>
          <p:sp>
            <p:nvSpPr>
              <p:cNvPr id="317" name="Rounded Rectangle 55">
                <a:extLst>
                  <a:ext uri="{FF2B5EF4-FFF2-40B4-BE49-F238E27FC236}">
                    <a16:creationId xmlns:a16="http://schemas.microsoft.com/office/drawing/2014/main" id="{2E164165-7AC7-B59E-0B5A-72A184A7C864}"/>
                  </a:ext>
                </a:extLst>
              </p:cNvPr>
              <p:cNvSpPr/>
              <p:nvPr/>
            </p:nvSpPr>
            <p:spPr>
              <a:xfrm>
                <a:off x="7516368" y="1755648"/>
                <a:ext cx="2029968" cy="987552"/>
              </a:xfrm>
              <a:prstGeom prst="roundRect">
                <a:avLst/>
              </a:prstGeom>
              <a:solidFill>
                <a:srgbClr val="F3EEFA"/>
              </a:solidFill>
              <a:ln w="17780" cap="flat" cmpd="sng" algn="ctr">
                <a:solidFill>
                  <a:srgbClr val="5522A8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8" name="Oval 317">
                <a:extLst>
                  <a:ext uri="{FF2B5EF4-FFF2-40B4-BE49-F238E27FC236}">
                    <a16:creationId xmlns:a16="http://schemas.microsoft.com/office/drawing/2014/main" id="{33D21503-1609-F627-1B26-52462CAA8613}"/>
                  </a:ext>
                </a:extLst>
              </p:cNvPr>
              <p:cNvSpPr/>
              <p:nvPr/>
            </p:nvSpPr>
            <p:spPr>
              <a:xfrm>
                <a:off x="7744053" y="1861718"/>
                <a:ext cx="148132" cy="148132"/>
              </a:xfrm>
              <a:prstGeom prst="ellipse">
                <a:avLst/>
              </a:prstGeom>
              <a:solidFill>
                <a:srgbClr val="5522A8"/>
              </a:solidFill>
              <a:ln w="9525" cap="flat" cmpd="sng" algn="ctr">
                <a:solidFill>
                  <a:srgbClr val="5522A8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9" name="Rounded Rectangle 57">
                <a:extLst>
                  <a:ext uri="{FF2B5EF4-FFF2-40B4-BE49-F238E27FC236}">
                    <a16:creationId xmlns:a16="http://schemas.microsoft.com/office/drawing/2014/main" id="{E7F9FD3D-F676-C622-E091-FCEABC3B4B42}"/>
                  </a:ext>
                </a:extLst>
              </p:cNvPr>
              <p:cNvSpPr/>
              <p:nvPr/>
            </p:nvSpPr>
            <p:spPr>
              <a:xfrm>
                <a:off x="7686446" y="2009851"/>
                <a:ext cx="263347" cy="164592"/>
              </a:xfrm>
              <a:prstGeom prst="roundRect">
                <a:avLst/>
              </a:prstGeom>
              <a:solidFill>
                <a:srgbClr val="5522A8"/>
              </a:solidFill>
              <a:ln w="6350" cap="flat" cmpd="sng" algn="ctr">
                <a:solidFill>
                  <a:srgbClr val="5522A8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0" name="TextBox 319">
                <a:extLst>
                  <a:ext uri="{FF2B5EF4-FFF2-40B4-BE49-F238E27FC236}">
                    <a16:creationId xmlns:a16="http://schemas.microsoft.com/office/drawing/2014/main" id="{FAA9FC67-B6C1-E4A0-F070-E287C03FF52E}"/>
                  </a:ext>
                </a:extLst>
              </p:cNvPr>
              <p:cNvSpPr txBox="1"/>
              <p:nvPr/>
            </p:nvSpPr>
            <p:spPr>
              <a:xfrm>
                <a:off x="8007399" y="1859643"/>
                <a:ext cx="1427157" cy="240066"/>
              </a:xfrm>
              <a:prstGeom prst="rect">
                <a:avLst/>
              </a:prstGeom>
              <a:noFill/>
            </p:spPr>
            <p:txBody>
              <a:bodyPr wrap="square" lIns="27432" tIns="27432" rIns="27432" bIns="27432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200" b="1">
                    <a:solidFill>
                      <a:srgbClr val="5522A8"/>
                    </a:solidFill>
                    <a:latin typeface="Aptos"/>
                  </a:defRPr>
                </a:pPr>
                <a:r>
                  <a:rPr kumimoji="0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ERCOT  ↔  Public</a:t>
                </a:r>
              </a:p>
            </p:txBody>
          </p:sp>
          <p:grpSp>
            <p:nvGrpSpPr>
              <p:cNvPr id="321" name="Group 320">
                <a:extLst>
                  <a:ext uri="{FF2B5EF4-FFF2-40B4-BE49-F238E27FC236}">
                    <a16:creationId xmlns:a16="http://schemas.microsoft.com/office/drawing/2014/main" id="{15CAC97E-0D40-9009-7827-A755DDAD3396}"/>
                  </a:ext>
                </a:extLst>
              </p:cNvPr>
              <p:cNvGrpSpPr/>
              <p:nvPr/>
            </p:nvGrpSpPr>
            <p:grpSpPr>
              <a:xfrm>
                <a:off x="8651596" y="2100978"/>
                <a:ext cx="137160" cy="185166"/>
                <a:chOff x="8252460" y="2098548"/>
                <a:chExt cx="137160" cy="185166"/>
              </a:xfrm>
            </p:grpSpPr>
            <p:sp>
              <p:nvSpPr>
                <p:cNvPr id="324" name="Rounded Rectangle 59">
                  <a:extLst>
                    <a:ext uri="{FF2B5EF4-FFF2-40B4-BE49-F238E27FC236}">
                      <a16:creationId xmlns:a16="http://schemas.microsoft.com/office/drawing/2014/main" id="{A6880374-675E-1C75-C58B-50536B0D6B90}"/>
                    </a:ext>
                  </a:extLst>
                </p:cNvPr>
                <p:cNvSpPr/>
                <p:nvPr/>
              </p:nvSpPr>
              <p:spPr>
                <a:xfrm>
                  <a:off x="8252460" y="2167128"/>
                  <a:ext cx="137160" cy="116586"/>
                </a:xfrm>
                <a:prstGeom prst="roundRect">
                  <a:avLst/>
                </a:prstGeom>
                <a:solidFill>
                  <a:srgbClr val="5522A8"/>
                </a:solidFill>
                <a:ln w="6350" cap="flat" cmpd="sng" algn="ctr">
                  <a:solidFill>
                    <a:srgbClr val="5522A8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25" name="Arc 324">
                  <a:extLst>
                    <a:ext uri="{FF2B5EF4-FFF2-40B4-BE49-F238E27FC236}">
                      <a16:creationId xmlns:a16="http://schemas.microsoft.com/office/drawing/2014/main" id="{FDA7C58E-E49A-2129-E7FB-51FC0740EEFA}"/>
                    </a:ext>
                  </a:extLst>
                </p:cNvPr>
                <p:cNvSpPr/>
                <p:nvPr/>
              </p:nvSpPr>
              <p:spPr>
                <a:xfrm>
                  <a:off x="8259317" y="2098548"/>
                  <a:ext cx="123444" cy="123444"/>
                </a:xfrm>
                <a:prstGeom prst="arc">
                  <a:avLst/>
                </a:prstGeom>
                <a:noFill/>
                <a:ln w="25400" cap="flat" cmpd="sng" algn="ctr">
                  <a:solidFill>
                    <a:srgbClr val="5522A8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22" name="TextBox 321">
                <a:extLst>
                  <a:ext uri="{FF2B5EF4-FFF2-40B4-BE49-F238E27FC236}">
                    <a16:creationId xmlns:a16="http://schemas.microsoft.com/office/drawing/2014/main" id="{0E3C6210-3898-17A0-0C39-65652FF822B8}"/>
                  </a:ext>
                </a:extLst>
              </p:cNvPr>
              <p:cNvSpPr txBox="1"/>
              <p:nvPr/>
            </p:nvSpPr>
            <p:spPr>
              <a:xfrm>
                <a:off x="8818931" y="2081691"/>
                <a:ext cx="384048" cy="228600"/>
              </a:xfrm>
              <a:prstGeom prst="rect">
                <a:avLst/>
              </a:prstGeom>
              <a:noFill/>
            </p:spPr>
            <p:txBody>
              <a:bodyPr wrap="square" lIns="27432" tIns="27432" rIns="27432" bIns="27432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100" b="1">
                    <a:solidFill>
                      <a:srgbClr val="5522A8"/>
                    </a:solidFill>
                    <a:latin typeface="Aptos"/>
                  </a:defRPr>
                </a:pPr>
                <a:r>
                  <a:rPr kumimoji="0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B2C</a:t>
                </a:r>
              </a:p>
            </p:txBody>
          </p:sp>
          <p:sp>
            <p:nvSpPr>
              <p:cNvPr id="323" name="TextBox 322">
                <a:extLst>
                  <a:ext uri="{FF2B5EF4-FFF2-40B4-BE49-F238E27FC236}">
                    <a16:creationId xmlns:a16="http://schemas.microsoft.com/office/drawing/2014/main" id="{8B316FA3-2DBC-7812-2D37-6605D444309E}"/>
                  </a:ext>
                </a:extLst>
              </p:cNvPr>
              <p:cNvSpPr txBox="1"/>
              <p:nvPr/>
            </p:nvSpPr>
            <p:spPr>
              <a:xfrm>
                <a:off x="8028431" y="2368296"/>
                <a:ext cx="1051560" cy="274320"/>
              </a:xfrm>
              <a:prstGeom prst="rect">
                <a:avLst/>
              </a:prstGeom>
              <a:noFill/>
            </p:spPr>
            <p:txBody>
              <a:bodyPr wrap="square" lIns="27432" tIns="27432" rIns="27432" bIns="27432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900" b="0">
                    <a:solidFill>
                      <a:srgbClr val="111827"/>
                    </a:solidFill>
                    <a:latin typeface="Aptos"/>
                  </a:defRPr>
                </a:pPr>
                <a:r>
                  <a:rPr kumimoji="0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111827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Secure access to</a:t>
                </a:r>
                <a:br>
                  <a:rPr kumimoji="0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111827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</a:br>
                <a:r>
                  <a:rPr kumimoji="0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111827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the Public Portal</a:t>
                </a:r>
              </a:p>
            </p:txBody>
          </p:sp>
        </p:grpSp>
        <p:grpSp>
          <p:nvGrpSpPr>
            <p:cNvPr id="300" name="Group 299">
              <a:extLst>
                <a:ext uri="{FF2B5EF4-FFF2-40B4-BE49-F238E27FC236}">
                  <a16:creationId xmlns:a16="http://schemas.microsoft.com/office/drawing/2014/main" id="{754CD7D2-52B1-0FB2-CA1C-2A2DE9F63753}"/>
                </a:ext>
              </a:extLst>
            </p:cNvPr>
            <p:cNvGrpSpPr/>
            <p:nvPr/>
          </p:nvGrpSpPr>
          <p:grpSpPr>
            <a:xfrm>
              <a:off x="4173321" y="2743200"/>
              <a:ext cx="5120148" cy="3163824"/>
              <a:chOff x="4173321" y="2743200"/>
              <a:chExt cx="5120148" cy="3163824"/>
            </a:xfrm>
          </p:grpSpPr>
          <p:sp>
            <p:nvSpPr>
              <p:cNvPr id="301" name="Rounded Rectangle 99">
                <a:extLst>
                  <a:ext uri="{FF2B5EF4-FFF2-40B4-BE49-F238E27FC236}">
                    <a16:creationId xmlns:a16="http://schemas.microsoft.com/office/drawing/2014/main" id="{55F3268D-3BD7-EA7D-1163-24AF2DBD8D8E}"/>
                  </a:ext>
                </a:extLst>
              </p:cNvPr>
              <p:cNvSpPr/>
              <p:nvPr/>
            </p:nvSpPr>
            <p:spPr>
              <a:xfrm>
                <a:off x="4173321" y="5198608"/>
                <a:ext cx="5120148" cy="708416"/>
              </a:xfrm>
              <a:prstGeom prst="roundRect">
                <a:avLst/>
              </a:prstGeom>
              <a:solidFill>
                <a:srgbClr val="F3EEFA"/>
              </a:solidFill>
              <a:ln w="19050" cap="flat" cmpd="sng" algn="ctr">
                <a:solidFill>
                  <a:srgbClr val="5522A8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02" name="Group 301">
                <a:extLst>
                  <a:ext uri="{FF2B5EF4-FFF2-40B4-BE49-F238E27FC236}">
                    <a16:creationId xmlns:a16="http://schemas.microsoft.com/office/drawing/2014/main" id="{CC7782EE-9A64-586C-5480-EEFE2CA2084D}"/>
                  </a:ext>
                </a:extLst>
              </p:cNvPr>
              <p:cNvGrpSpPr/>
              <p:nvPr/>
            </p:nvGrpSpPr>
            <p:grpSpPr>
              <a:xfrm>
                <a:off x="4329501" y="5460248"/>
                <a:ext cx="210677" cy="250179"/>
                <a:chOff x="4327040" y="5307909"/>
                <a:chExt cx="210677" cy="250179"/>
              </a:xfrm>
            </p:grpSpPr>
            <p:sp>
              <p:nvSpPr>
                <p:cNvPr id="315" name="Oval 314">
                  <a:extLst>
                    <a:ext uri="{FF2B5EF4-FFF2-40B4-BE49-F238E27FC236}">
                      <a16:creationId xmlns:a16="http://schemas.microsoft.com/office/drawing/2014/main" id="{BDDA25F3-3B41-534A-4BD7-83EFAD847051}"/>
                    </a:ext>
                  </a:extLst>
                </p:cNvPr>
                <p:cNvSpPr/>
                <p:nvPr/>
              </p:nvSpPr>
              <p:spPr>
                <a:xfrm>
                  <a:off x="4373125" y="5307909"/>
                  <a:ext cx="118506" cy="118506"/>
                </a:xfrm>
                <a:prstGeom prst="ellipse">
                  <a:avLst/>
                </a:prstGeom>
                <a:solidFill>
                  <a:srgbClr val="5522A8"/>
                </a:solidFill>
                <a:ln w="9525" cap="flat" cmpd="sng" algn="ctr">
                  <a:solidFill>
                    <a:srgbClr val="5522A8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16" name="Rounded Rectangle 101">
                  <a:extLst>
                    <a:ext uri="{FF2B5EF4-FFF2-40B4-BE49-F238E27FC236}">
                      <a16:creationId xmlns:a16="http://schemas.microsoft.com/office/drawing/2014/main" id="{AAA6C235-D40B-77E1-51D6-DAA4852D2D55}"/>
                    </a:ext>
                  </a:extLst>
                </p:cNvPr>
                <p:cNvSpPr/>
                <p:nvPr/>
              </p:nvSpPr>
              <p:spPr>
                <a:xfrm>
                  <a:off x="4327040" y="5426415"/>
                  <a:ext cx="210677" cy="131673"/>
                </a:xfrm>
                <a:prstGeom prst="roundRect">
                  <a:avLst/>
                </a:prstGeom>
                <a:solidFill>
                  <a:srgbClr val="5522A8"/>
                </a:solidFill>
                <a:ln w="6350" cap="flat" cmpd="sng" algn="ctr">
                  <a:solidFill>
                    <a:srgbClr val="5522A8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05" name="TextBox 304">
                <a:extLst>
                  <a:ext uri="{FF2B5EF4-FFF2-40B4-BE49-F238E27FC236}">
                    <a16:creationId xmlns:a16="http://schemas.microsoft.com/office/drawing/2014/main" id="{53C6E5FE-07EF-E9D6-E6F4-A429691953C0}"/>
                  </a:ext>
                </a:extLst>
              </p:cNvPr>
              <p:cNvSpPr txBox="1"/>
              <p:nvPr/>
            </p:nvSpPr>
            <p:spPr>
              <a:xfrm>
                <a:off x="5239512" y="5188444"/>
                <a:ext cx="2971800" cy="216982"/>
              </a:xfrm>
              <a:prstGeom prst="rect">
                <a:avLst/>
              </a:prstGeom>
              <a:noFill/>
            </p:spPr>
            <p:txBody>
              <a:bodyPr wrap="square" lIns="27432" tIns="27432" rIns="27432" bIns="27432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50" b="1">
                    <a:solidFill>
                      <a:srgbClr val="5522A8"/>
                    </a:solidFill>
                    <a:latin typeface="Aptos"/>
                  </a:defRPr>
                </a:pPr>
                <a:r>
                  <a:rPr kumimoji="0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PUBLIC PORTAL – </a:t>
                </a:r>
                <a:r>
                  <a:rPr kumimoji="0" lang="en-US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 Only for public use</a:t>
                </a:r>
                <a:endParaRPr kumimoji="0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5522A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endParaRPr>
              </a:p>
            </p:txBody>
          </p:sp>
          <p:sp>
            <p:nvSpPr>
              <p:cNvPr id="306" name="TextBox 305">
                <a:extLst>
                  <a:ext uri="{FF2B5EF4-FFF2-40B4-BE49-F238E27FC236}">
                    <a16:creationId xmlns:a16="http://schemas.microsoft.com/office/drawing/2014/main" id="{E9073B99-B2CD-AE7A-1DF4-9A7C008FB53E}"/>
                  </a:ext>
                </a:extLst>
              </p:cNvPr>
              <p:cNvSpPr txBox="1"/>
              <p:nvPr/>
            </p:nvSpPr>
            <p:spPr>
              <a:xfrm>
                <a:off x="5132092" y="5436308"/>
                <a:ext cx="329184" cy="182880"/>
              </a:xfrm>
              <a:prstGeom prst="rect">
                <a:avLst/>
              </a:prstGeom>
              <a:noFill/>
            </p:spPr>
            <p:txBody>
              <a:bodyPr wrap="square" lIns="27432" tIns="27432" rIns="27432" bIns="27432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300" b="1">
                    <a:solidFill>
                      <a:srgbClr val="5522A8"/>
                    </a:solidFill>
                    <a:latin typeface="Aptos"/>
                  </a:defRPr>
                </a:pPr>
                <a:r>
                  <a:rPr kumimoji="0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?</a:t>
                </a:r>
              </a:p>
            </p:txBody>
          </p:sp>
          <p:sp>
            <p:nvSpPr>
              <p:cNvPr id="307" name="TextBox 306">
                <a:extLst>
                  <a:ext uri="{FF2B5EF4-FFF2-40B4-BE49-F238E27FC236}">
                    <a16:creationId xmlns:a16="http://schemas.microsoft.com/office/drawing/2014/main" id="{BCDDDED6-2CA7-BD92-9022-3FE8EAEFC4DA}"/>
                  </a:ext>
                </a:extLst>
              </p:cNvPr>
              <p:cNvSpPr txBox="1"/>
              <p:nvPr/>
            </p:nvSpPr>
            <p:spPr>
              <a:xfrm>
                <a:off x="5022363" y="5600900"/>
                <a:ext cx="548640" cy="237744"/>
              </a:xfrm>
              <a:prstGeom prst="rect">
                <a:avLst/>
              </a:prstGeom>
              <a:noFill/>
            </p:spPr>
            <p:txBody>
              <a:bodyPr wrap="square" lIns="27432" tIns="27432" rIns="27432" bIns="27432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650" b="1">
                    <a:solidFill>
                      <a:srgbClr val="5522A8"/>
                    </a:solidFill>
                    <a:latin typeface="Aptos"/>
                  </a:defRPr>
                </a:pPr>
                <a:r>
                  <a:rPr kumimoji="0" sz="6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Questions &amp;</a:t>
                </a:r>
                <a:br>
                  <a:rPr kumimoji="0" sz="6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</a:br>
                <a:r>
                  <a:rPr kumimoji="0" sz="6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issues</a:t>
                </a:r>
              </a:p>
            </p:txBody>
          </p:sp>
          <p:sp>
            <p:nvSpPr>
              <p:cNvPr id="308" name="TextBox 307">
                <a:extLst>
                  <a:ext uri="{FF2B5EF4-FFF2-40B4-BE49-F238E27FC236}">
                    <a16:creationId xmlns:a16="http://schemas.microsoft.com/office/drawing/2014/main" id="{881ABD2B-A450-3BBF-2A7A-1EAA2BE98EF4}"/>
                  </a:ext>
                </a:extLst>
              </p:cNvPr>
              <p:cNvSpPr txBox="1"/>
              <p:nvPr/>
            </p:nvSpPr>
            <p:spPr>
              <a:xfrm>
                <a:off x="5996396" y="5436308"/>
                <a:ext cx="329184" cy="182880"/>
              </a:xfrm>
              <a:prstGeom prst="rect">
                <a:avLst/>
              </a:prstGeom>
              <a:noFill/>
            </p:spPr>
            <p:txBody>
              <a:bodyPr wrap="square" lIns="27432" tIns="27432" rIns="27432" bIns="27432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300" b="1">
                    <a:solidFill>
                      <a:srgbClr val="5522A8"/>
                    </a:solidFill>
                    <a:latin typeface="Aptos"/>
                  </a:defRPr>
                </a:pPr>
                <a:r>
                  <a:rPr kumimoji="0" sz="1300" b="1" i="0" u="none" strike="noStrike" kern="1200" cap="none" spc="0" normalizeH="0" baseline="0" noProof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▤</a:t>
                </a:r>
              </a:p>
            </p:txBody>
          </p:sp>
          <p:sp>
            <p:nvSpPr>
              <p:cNvPr id="309" name="TextBox 308">
                <a:extLst>
                  <a:ext uri="{FF2B5EF4-FFF2-40B4-BE49-F238E27FC236}">
                    <a16:creationId xmlns:a16="http://schemas.microsoft.com/office/drawing/2014/main" id="{1F3B84BF-AB88-BC97-4C4B-C35554BBF19C}"/>
                  </a:ext>
                </a:extLst>
              </p:cNvPr>
              <p:cNvSpPr txBox="1"/>
              <p:nvPr/>
            </p:nvSpPr>
            <p:spPr>
              <a:xfrm>
                <a:off x="5886668" y="5600900"/>
                <a:ext cx="548640" cy="237744"/>
              </a:xfrm>
              <a:prstGeom prst="rect">
                <a:avLst/>
              </a:prstGeom>
              <a:noFill/>
            </p:spPr>
            <p:txBody>
              <a:bodyPr wrap="square" lIns="27432" tIns="27432" rIns="27432" bIns="27432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650" b="1">
                    <a:solidFill>
                      <a:srgbClr val="5522A8"/>
                    </a:solidFill>
                    <a:latin typeface="Aptos"/>
                  </a:defRPr>
                </a:pPr>
                <a:r>
                  <a:rPr kumimoji="0" sz="650" b="1" i="0" u="none" strike="noStrike" kern="1200" cap="none" spc="0" normalizeH="0" baseline="0" noProof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Submit</a:t>
                </a:r>
                <a:br>
                  <a:rPr kumimoji="0" sz="650" b="1" i="0" u="none" strike="noStrike" kern="1200" cap="none" spc="0" normalizeH="0" baseline="0" noProof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</a:br>
                <a:r>
                  <a:rPr kumimoji="0" sz="650" b="1" i="0" u="none" strike="noStrike" kern="1200" cap="none" spc="0" normalizeH="0" baseline="0" noProof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Requests</a:t>
                </a:r>
              </a:p>
            </p:txBody>
          </p:sp>
          <p:sp>
            <p:nvSpPr>
              <p:cNvPr id="310" name="TextBox 309">
                <a:extLst>
                  <a:ext uri="{FF2B5EF4-FFF2-40B4-BE49-F238E27FC236}">
                    <a16:creationId xmlns:a16="http://schemas.microsoft.com/office/drawing/2014/main" id="{59B5AA17-BE3B-7B11-BF3F-7C0BAA1DB673}"/>
                  </a:ext>
                </a:extLst>
              </p:cNvPr>
              <p:cNvSpPr txBox="1"/>
              <p:nvPr/>
            </p:nvSpPr>
            <p:spPr>
              <a:xfrm>
                <a:off x="6948170" y="5436308"/>
                <a:ext cx="329184" cy="182880"/>
              </a:xfrm>
              <a:prstGeom prst="rect">
                <a:avLst/>
              </a:prstGeom>
              <a:noFill/>
            </p:spPr>
            <p:txBody>
              <a:bodyPr wrap="square" lIns="27432" tIns="27432" rIns="27432" bIns="27432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300" b="1">
                    <a:solidFill>
                      <a:srgbClr val="5522A8"/>
                    </a:solidFill>
                    <a:latin typeface="Aptos"/>
                  </a:defRPr>
                </a:pPr>
                <a:r>
                  <a:rPr kumimoji="0" sz="1300" b="1" i="0" u="none" strike="noStrike" kern="1200" cap="none" spc="0" normalizeH="0" baseline="0" noProof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⚒</a:t>
                </a:r>
              </a:p>
            </p:txBody>
          </p:sp>
          <p:sp>
            <p:nvSpPr>
              <p:cNvPr id="311" name="TextBox 310">
                <a:extLst>
                  <a:ext uri="{FF2B5EF4-FFF2-40B4-BE49-F238E27FC236}">
                    <a16:creationId xmlns:a16="http://schemas.microsoft.com/office/drawing/2014/main" id="{B71B01D6-F12F-365B-9875-DA528E0A6485}"/>
                  </a:ext>
                </a:extLst>
              </p:cNvPr>
              <p:cNvSpPr txBox="1"/>
              <p:nvPr/>
            </p:nvSpPr>
            <p:spPr>
              <a:xfrm>
                <a:off x="6838441" y="5592045"/>
                <a:ext cx="699163" cy="255455"/>
              </a:xfrm>
              <a:prstGeom prst="rect">
                <a:avLst/>
              </a:prstGeom>
              <a:noFill/>
            </p:spPr>
            <p:txBody>
              <a:bodyPr wrap="square" lIns="27432" tIns="27432" rIns="27432" bIns="27432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650" b="1">
                    <a:solidFill>
                      <a:srgbClr val="5522A8"/>
                    </a:solidFill>
                    <a:latin typeface="Aptos"/>
                  </a:defRPr>
                </a:pPr>
                <a:r>
                  <a:rPr kumimoji="0" sz="6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Service Desk</a:t>
                </a:r>
                <a:br>
                  <a:rPr kumimoji="0" sz="6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</a:br>
                <a:r>
                  <a:rPr kumimoji="0" sz="6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(IT &amp; Technical)</a:t>
                </a:r>
              </a:p>
            </p:txBody>
          </p:sp>
          <p:sp>
            <p:nvSpPr>
              <p:cNvPr id="312" name="TextBox 311">
                <a:extLst>
                  <a:ext uri="{FF2B5EF4-FFF2-40B4-BE49-F238E27FC236}">
                    <a16:creationId xmlns:a16="http://schemas.microsoft.com/office/drawing/2014/main" id="{6D02E9EF-70B2-65DC-011D-D6DCF49D6AB6}"/>
                  </a:ext>
                </a:extLst>
              </p:cNvPr>
              <p:cNvSpPr txBox="1"/>
              <p:nvPr/>
            </p:nvSpPr>
            <p:spPr>
              <a:xfrm>
                <a:off x="7963551" y="5436308"/>
                <a:ext cx="329184" cy="182880"/>
              </a:xfrm>
              <a:prstGeom prst="rect">
                <a:avLst/>
              </a:prstGeom>
              <a:noFill/>
            </p:spPr>
            <p:txBody>
              <a:bodyPr wrap="square" lIns="27432" tIns="27432" rIns="27432" bIns="27432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300" b="1">
                    <a:solidFill>
                      <a:srgbClr val="5522A8"/>
                    </a:solidFill>
                    <a:latin typeface="Aptos"/>
                  </a:defRPr>
                </a:pPr>
                <a:r>
                  <a:rPr kumimoji="0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!</a:t>
                </a:r>
              </a:p>
            </p:txBody>
          </p:sp>
          <p:sp>
            <p:nvSpPr>
              <p:cNvPr id="313" name="TextBox 312">
                <a:extLst>
                  <a:ext uri="{FF2B5EF4-FFF2-40B4-BE49-F238E27FC236}">
                    <a16:creationId xmlns:a16="http://schemas.microsoft.com/office/drawing/2014/main" id="{B0AA32AD-DFA9-9C0F-000D-4A59686DAF1A}"/>
                  </a:ext>
                </a:extLst>
              </p:cNvPr>
              <p:cNvSpPr txBox="1"/>
              <p:nvPr/>
            </p:nvSpPr>
            <p:spPr>
              <a:xfrm>
                <a:off x="7853822" y="5600900"/>
                <a:ext cx="548640" cy="237744"/>
              </a:xfrm>
              <a:prstGeom prst="rect">
                <a:avLst/>
              </a:prstGeom>
              <a:noFill/>
            </p:spPr>
            <p:txBody>
              <a:bodyPr wrap="square" lIns="27432" tIns="27432" rIns="27432" bIns="27432" anchor="ctr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650" b="1">
                    <a:solidFill>
                      <a:srgbClr val="5522A8"/>
                    </a:solidFill>
                    <a:latin typeface="Aptos"/>
                  </a:defRPr>
                </a:pPr>
                <a:r>
                  <a:rPr kumimoji="0" sz="650" b="1" i="0" u="none" strike="noStrike" kern="1200" cap="none" spc="0" normalizeH="0" baseline="0" noProof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Stay</a:t>
                </a:r>
                <a:br>
                  <a:rPr kumimoji="0" sz="650" b="1" i="0" u="none" strike="noStrike" kern="1200" cap="none" spc="0" normalizeH="0" baseline="0" noProof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</a:br>
                <a:r>
                  <a:rPr kumimoji="0" sz="650" b="1" i="0" u="none" strike="noStrike" kern="1200" cap="none" spc="0" normalizeH="0" baseline="0" noProof="0">
                    <a:ln>
                      <a:noFill/>
                    </a:ln>
                    <a:solidFill>
                      <a:srgbClr val="5522A8"/>
                    </a:solidFill>
                    <a:effectLst/>
                    <a:uLnTx/>
                    <a:uFillTx/>
                    <a:latin typeface="Aptos"/>
                    <a:ea typeface="+mn-ea"/>
                    <a:cs typeface="+mn-cs"/>
                  </a:rPr>
                  <a:t>Informed</a:t>
                </a:r>
              </a:p>
            </p:txBody>
          </p:sp>
          <p:cxnSp>
            <p:nvCxnSpPr>
              <p:cNvPr id="314" name="Connector 64">
                <a:extLst>
                  <a:ext uri="{FF2B5EF4-FFF2-40B4-BE49-F238E27FC236}">
                    <a16:creationId xmlns:a16="http://schemas.microsoft.com/office/drawing/2014/main" id="{F2084E06-F5E6-65CD-4B95-4781739A25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52243" y="2743200"/>
                <a:ext cx="0" cy="2479431"/>
              </a:xfrm>
              <a:prstGeom prst="line">
                <a:avLst/>
              </a:prstGeom>
              <a:noFill/>
              <a:ln w="27940" cap="flat" cmpd="sng" algn="ctr">
                <a:solidFill>
                  <a:srgbClr val="5522A8"/>
                </a:solidFill>
                <a:prstDash val="solid"/>
                <a:headEnd type="triangle"/>
                <a:tailEnd type="triangle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8F5BA-2545-1FB5-586D-06342845B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MPSP Phase 1: </a:t>
            </a:r>
            <a:r>
              <a:rPr lang="en-US" dirty="0"/>
              <a:t>Modernizing Market Participant Services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DB1B5-9D2C-EA4F-77BB-E99CC393C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00576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8D2191-27D3-B254-1C86-7C69040107E3}"/>
              </a:ext>
            </a:extLst>
          </p:cNvPr>
          <p:cNvSpPr txBox="1"/>
          <p:nvPr/>
        </p:nvSpPr>
        <p:spPr>
          <a:xfrm>
            <a:off x="594360" y="1170432"/>
            <a:ext cx="1097280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selected set of high-value interactions establishes the service-management foundation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6B4287F-E7AE-47CF-C2B8-D41A61353BAB}"/>
              </a:ext>
            </a:extLst>
          </p:cNvPr>
          <p:cNvSpPr/>
          <p:nvPr/>
        </p:nvSpPr>
        <p:spPr>
          <a:xfrm>
            <a:off x="914400" y="2148840"/>
            <a:ext cx="566928" cy="566928"/>
          </a:xfrm>
          <a:prstGeom prst="ellipse">
            <a:avLst/>
          </a:prstGeom>
          <a:solidFill>
            <a:srgbClr val="006481"/>
          </a:solidFill>
          <a:ln>
            <a:solidFill>
              <a:srgbClr val="0064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432FDD-D096-55E5-4912-5406CCA3C939}"/>
              </a:ext>
            </a:extLst>
          </p:cNvPr>
          <p:cNvSpPr txBox="1"/>
          <p:nvPr/>
        </p:nvSpPr>
        <p:spPr>
          <a:xfrm>
            <a:off x="914400" y="2167128"/>
            <a:ext cx="566928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9155FD-7C72-EE9C-4DF9-2952265B7FE8}"/>
              </a:ext>
            </a:extLst>
          </p:cNvPr>
          <p:cNvSpPr txBox="1"/>
          <p:nvPr/>
        </p:nvSpPr>
        <p:spPr>
          <a:xfrm>
            <a:off x="1691640" y="2103120"/>
            <a:ext cx="2057400" cy="9233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Client Services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1D1F2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Service Desk</a:t>
            </a:r>
          </a:p>
        </p:txBody>
      </p:sp>
      <p:cxnSp>
        <p:nvCxnSpPr>
          <p:cNvPr id="12" name="Connector 7">
            <a:extLst>
              <a:ext uri="{FF2B5EF4-FFF2-40B4-BE49-F238E27FC236}">
                <a16:creationId xmlns:a16="http://schemas.microsoft.com/office/drawing/2014/main" id="{4ECD06F3-0872-1791-2515-28CF219002B7}"/>
              </a:ext>
            </a:extLst>
          </p:cNvPr>
          <p:cNvCxnSpPr/>
          <p:nvPr/>
        </p:nvCxnSpPr>
        <p:spPr>
          <a:xfrm>
            <a:off x="3657600" y="2450592"/>
            <a:ext cx="685800" cy="0"/>
          </a:xfrm>
          <a:prstGeom prst="line">
            <a:avLst/>
          </a:prstGeom>
          <a:ln w="38100">
            <a:solidFill>
              <a:srgbClr val="D7E0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D995A1CC-694A-B517-423F-9FD3FE170F4C}"/>
              </a:ext>
            </a:extLst>
          </p:cNvPr>
          <p:cNvSpPr/>
          <p:nvPr/>
        </p:nvSpPr>
        <p:spPr>
          <a:xfrm>
            <a:off x="4572000" y="2148840"/>
            <a:ext cx="566928" cy="566928"/>
          </a:xfrm>
          <a:prstGeom prst="ellipse">
            <a:avLst/>
          </a:prstGeom>
          <a:solidFill>
            <a:srgbClr val="006481"/>
          </a:solidFill>
          <a:ln>
            <a:solidFill>
              <a:srgbClr val="0064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369A2F-96B1-2277-C797-3B069085BAEC}"/>
              </a:ext>
            </a:extLst>
          </p:cNvPr>
          <p:cNvSpPr txBox="1"/>
          <p:nvPr/>
        </p:nvSpPr>
        <p:spPr>
          <a:xfrm>
            <a:off x="4572000" y="2167128"/>
            <a:ext cx="566928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6C4D38-7E8C-F6B7-9B16-4B294D83B42B}"/>
              </a:ext>
            </a:extLst>
          </p:cNvPr>
          <p:cNvSpPr txBox="1"/>
          <p:nvPr/>
        </p:nvSpPr>
        <p:spPr>
          <a:xfrm>
            <a:off x="5349240" y="2103120"/>
            <a:ext cx="205740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Protocol forms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NCI / LSIPA</a:t>
            </a:r>
          </a:p>
        </p:txBody>
      </p:sp>
      <p:cxnSp>
        <p:nvCxnSpPr>
          <p:cNvPr id="21" name="Connector 11">
            <a:extLst>
              <a:ext uri="{FF2B5EF4-FFF2-40B4-BE49-F238E27FC236}">
                <a16:creationId xmlns:a16="http://schemas.microsoft.com/office/drawing/2014/main" id="{858C07CA-8951-9807-4F63-D6A48E5FB533}"/>
              </a:ext>
            </a:extLst>
          </p:cNvPr>
          <p:cNvCxnSpPr/>
          <p:nvPr/>
        </p:nvCxnSpPr>
        <p:spPr>
          <a:xfrm>
            <a:off x="7315200" y="2450592"/>
            <a:ext cx="685800" cy="0"/>
          </a:xfrm>
          <a:prstGeom prst="line">
            <a:avLst/>
          </a:prstGeom>
          <a:ln w="38100">
            <a:solidFill>
              <a:srgbClr val="D7E0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F8B47E6F-FE2A-E998-C269-897D8CD191ED}"/>
              </a:ext>
            </a:extLst>
          </p:cNvPr>
          <p:cNvSpPr/>
          <p:nvPr/>
        </p:nvSpPr>
        <p:spPr>
          <a:xfrm>
            <a:off x="8229600" y="2148840"/>
            <a:ext cx="566928" cy="566928"/>
          </a:xfrm>
          <a:prstGeom prst="ellipse">
            <a:avLst/>
          </a:prstGeom>
          <a:solidFill>
            <a:srgbClr val="006481"/>
          </a:solidFill>
          <a:ln>
            <a:solidFill>
              <a:srgbClr val="0064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08E0D0-1DC3-1648-5F1F-2DF62F904477}"/>
              </a:ext>
            </a:extLst>
          </p:cNvPr>
          <p:cNvSpPr txBox="1"/>
          <p:nvPr/>
        </p:nvSpPr>
        <p:spPr>
          <a:xfrm>
            <a:off x="8229600" y="2167128"/>
            <a:ext cx="566928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7F8F84-FB2A-FF79-90DA-515BD2EBB5C4}"/>
              </a:ext>
            </a:extLst>
          </p:cNvPr>
          <p:cNvSpPr txBox="1"/>
          <p:nvPr/>
        </p:nvSpPr>
        <p:spPr>
          <a:xfrm>
            <a:off x="9006840" y="2103120"/>
            <a:ext cx="2991678" cy="9233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equest for Information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Notices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to MPs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171A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Weatherization</a:t>
            </a:r>
          </a:p>
        </p:txBody>
      </p:sp>
      <p:sp>
        <p:nvSpPr>
          <p:cNvPr id="31" name="Rounded Rectangle 15">
            <a:extLst>
              <a:ext uri="{FF2B5EF4-FFF2-40B4-BE49-F238E27FC236}">
                <a16:creationId xmlns:a16="http://schemas.microsoft.com/office/drawing/2014/main" id="{83DC1A8F-62E2-8C2C-57FD-85B71FA4F5B6}"/>
              </a:ext>
            </a:extLst>
          </p:cNvPr>
          <p:cNvSpPr/>
          <p:nvPr/>
        </p:nvSpPr>
        <p:spPr>
          <a:xfrm>
            <a:off x="914400" y="3401568"/>
            <a:ext cx="10332720" cy="1051560"/>
          </a:xfrm>
          <a:prstGeom prst="roundRect">
            <a:avLst/>
          </a:prstGeom>
          <a:solidFill>
            <a:srgbClr val="E7F3F7"/>
          </a:solidFill>
          <a:ln>
            <a:solidFill>
              <a:srgbClr val="E7F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83476FD-5E4E-532D-D393-94D0E89634D9}"/>
              </a:ext>
            </a:extLst>
          </p:cNvPr>
          <p:cNvSpPr txBox="1"/>
          <p:nvPr/>
        </p:nvSpPr>
        <p:spPr>
          <a:xfrm>
            <a:off x="944880" y="3639312"/>
            <a:ext cx="115824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PHASE 1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EXPERIENCE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srgbClr val="00648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9CB0AB6-DBEB-1530-F923-531B5B6A34B1}"/>
              </a:ext>
            </a:extLst>
          </p:cNvPr>
          <p:cNvSpPr txBox="1"/>
          <p:nvPr/>
        </p:nvSpPr>
        <p:spPr>
          <a:xfrm>
            <a:off x="2148839" y="3547872"/>
            <a:ext cx="8951779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Authenticated access • automated workflows • acknowledgements •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71A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status &amp; history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1D1F2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884F584-EE52-D526-0E01-5009C4764493}"/>
              </a:ext>
            </a:extLst>
          </p:cNvPr>
          <p:cNvSpPr/>
          <p:nvPr/>
        </p:nvSpPr>
        <p:spPr>
          <a:xfrm>
            <a:off x="914400" y="4892040"/>
            <a:ext cx="10332720" cy="54864"/>
          </a:xfrm>
          <a:prstGeom prst="rect">
            <a:avLst/>
          </a:prstGeom>
          <a:solidFill>
            <a:srgbClr val="D7E0E4"/>
          </a:solidFill>
          <a:ln>
            <a:solidFill>
              <a:srgbClr val="D7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97CE28F-CB1F-53BA-86E4-B0997D9E33B8}"/>
              </a:ext>
            </a:extLst>
          </p:cNvPr>
          <p:cNvSpPr/>
          <p:nvPr/>
        </p:nvSpPr>
        <p:spPr>
          <a:xfrm>
            <a:off x="914400" y="4645152"/>
            <a:ext cx="566928" cy="566928"/>
          </a:xfrm>
          <a:prstGeom prst="ellipse">
            <a:avLst/>
          </a:prstGeom>
          <a:solidFill>
            <a:srgbClr val="006481"/>
          </a:solidFill>
          <a:ln>
            <a:solidFill>
              <a:srgbClr val="0064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43BB9B-48D7-CB1F-C02C-A8A1C3DDB631}"/>
              </a:ext>
            </a:extLst>
          </p:cNvPr>
          <p:cNvSpPr txBox="1"/>
          <p:nvPr/>
        </p:nvSpPr>
        <p:spPr>
          <a:xfrm>
            <a:off x="914400" y="4663440"/>
            <a:ext cx="566928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✓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B072F270-D3C8-7DCF-BA07-1859D0805CAA}"/>
              </a:ext>
            </a:extLst>
          </p:cNvPr>
          <p:cNvSpPr/>
          <p:nvPr/>
        </p:nvSpPr>
        <p:spPr>
          <a:xfrm>
            <a:off x="3902139" y="4645152"/>
            <a:ext cx="566928" cy="566928"/>
          </a:xfrm>
          <a:prstGeom prst="ellipse">
            <a:avLst/>
          </a:prstGeom>
          <a:solidFill>
            <a:srgbClr val="006481"/>
          </a:solidFill>
          <a:ln>
            <a:solidFill>
              <a:srgbClr val="0064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3B9960B-6FDC-CB58-5F83-94A282DA368B}"/>
              </a:ext>
            </a:extLst>
          </p:cNvPr>
          <p:cNvSpPr txBox="1"/>
          <p:nvPr/>
        </p:nvSpPr>
        <p:spPr>
          <a:xfrm>
            <a:off x="3902139" y="4663440"/>
            <a:ext cx="566928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5E8955E-5F49-8C47-4A07-A6BF1B3BA347}"/>
              </a:ext>
            </a:extLst>
          </p:cNvPr>
          <p:cNvSpPr/>
          <p:nvPr/>
        </p:nvSpPr>
        <p:spPr>
          <a:xfrm>
            <a:off x="9286285" y="4645152"/>
            <a:ext cx="566928" cy="566928"/>
          </a:xfrm>
          <a:prstGeom prst="ellipse">
            <a:avLst/>
          </a:prstGeom>
          <a:solidFill>
            <a:srgbClr val="006481"/>
          </a:solidFill>
          <a:ln>
            <a:solidFill>
              <a:srgbClr val="0064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D5439A3-65DF-8B88-A7BD-526AA69FAF7D}"/>
              </a:ext>
            </a:extLst>
          </p:cNvPr>
          <p:cNvSpPr txBox="1"/>
          <p:nvPr/>
        </p:nvSpPr>
        <p:spPr>
          <a:xfrm>
            <a:off x="9286285" y="4663440"/>
            <a:ext cx="566928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→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BD8CDFA-F4E6-2C52-DD53-16783BCDB736}"/>
              </a:ext>
            </a:extLst>
          </p:cNvPr>
          <p:cNvSpPr txBox="1"/>
          <p:nvPr/>
        </p:nvSpPr>
        <p:spPr>
          <a:xfrm>
            <a:off x="0" y="5314113"/>
            <a:ext cx="265176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Today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171A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Manual channels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3502DDF-756E-D51D-6BB4-3782F4073C74}"/>
              </a:ext>
            </a:extLst>
          </p:cNvPr>
          <p:cNvSpPr txBox="1"/>
          <p:nvPr/>
        </p:nvSpPr>
        <p:spPr>
          <a:xfrm>
            <a:off x="3353499" y="5321808"/>
            <a:ext cx="164592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MPSP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171A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Phase 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BA7D92F-8A96-7CCB-4FD7-CE09E9A49947}"/>
              </a:ext>
            </a:extLst>
          </p:cNvPr>
          <p:cNvSpPr txBox="1"/>
          <p:nvPr/>
        </p:nvSpPr>
        <p:spPr>
          <a:xfrm>
            <a:off x="8754309" y="5321808"/>
            <a:ext cx="192024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Road Ahead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71A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More workflows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4676B1F-5EEF-55B3-06AA-431131A9FB43}"/>
              </a:ext>
            </a:extLst>
          </p:cNvPr>
          <p:cNvSpPr/>
          <p:nvPr/>
        </p:nvSpPr>
        <p:spPr>
          <a:xfrm>
            <a:off x="6424117" y="4640238"/>
            <a:ext cx="566928" cy="566928"/>
          </a:xfrm>
          <a:prstGeom prst="ellipse">
            <a:avLst/>
          </a:prstGeom>
          <a:solidFill>
            <a:srgbClr val="006481"/>
          </a:solidFill>
          <a:ln>
            <a:solidFill>
              <a:srgbClr val="0064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1B33AAF-6B5A-4CD8-3523-0466844B3BAD}"/>
              </a:ext>
            </a:extLst>
          </p:cNvPr>
          <p:cNvSpPr txBox="1"/>
          <p:nvPr/>
        </p:nvSpPr>
        <p:spPr>
          <a:xfrm>
            <a:off x="6424117" y="4658526"/>
            <a:ext cx="566928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E018CE3-9686-14AD-8A5B-DC5772D0B0EF}"/>
              </a:ext>
            </a:extLst>
          </p:cNvPr>
          <p:cNvSpPr txBox="1"/>
          <p:nvPr/>
        </p:nvSpPr>
        <p:spPr>
          <a:xfrm>
            <a:off x="5875477" y="5316894"/>
            <a:ext cx="1837288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Additional Protocol forms</a:t>
            </a:r>
            <a:endParaRPr kumimoji="0" sz="1500" b="1" i="0" u="none" strike="noStrike" kern="1200" cap="none" spc="0" normalizeH="0" baseline="0" noProof="0" dirty="0">
              <a:ln>
                <a:noFill/>
              </a:ln>
              <a:solidFill>
                <a:srgbClr val="00648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5578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4360" y="1024128"/>
            <a:ext cx="640080" cy="54864"/>
          </a:xfrm>
          <a:prstGeom prst="rect">
            <a:avLst/>
          </a:prstGeom>
          <a:solidFill>
            <a:srgbClr val="006481"/>
          </a:solidFill>
          <a:ln>
            <a:solidFill>
              <a:srgbClr val="0064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1170432"/>
            <a:ext cx="1097280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ERCOT will bring Market Participants along through ongoing communication, hands-on participation, and readiness support as IAM and MPSP are introduced.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5E676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65870" y="1601540"/>
            <a:ext cx="4782312" cy="237744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85045" y="1997405"/>
            <a:ext cx="3353369" cy="4308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Stakeholder engagement</a:t>
            </a:r>
            <a:endParaRPr kumimoji="0" sz="2200" b="1" i="0" u="none" strike="noStrike" kern="1200" cap="none" spc="0" normalizeH="0" baseline="0" noProof="0" dirty="0">
              <a:ln>
                <a:noFill/>
              </a:ln>
              <a:solidFill>
                <a:srgbClr val="00648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18729" y="2791600"/>
            <a:ext cx="2286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Ongoing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39" y="3143644"/>
            <a:ext cx="476898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Workshops + stakeholder meetings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Updates, questions and input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57950" y="1601540"/>
            <a:ext cx="4784219" cy="237744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61020" y="2170531"/>
            <a:ext cx="4768978" cy="8617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esting, Workshops </a:t>
            </a:r>
            <a:r>
              <a:rPr kumimoji="0" sz="25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&amp;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Training</a:t>
            </a:r>
            <a:endParaRPr kumimoji="0" sz="2500" b="1" i="0" u="none" strike="noStrike" kern="1200" cap="none" spc="0" normalizeH="0" baseline="0" noProof="0" dirty="0">
              <a:ln>
                <a:noFill/>
              </a:ln>
              <a:solidFill>
                <a:srgbClr val="171A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77239" y="4407408"/>
            <a:ext cx="10652759" cy="1234440"/>
          </a:xfrm>
          <a:prstGeom prst="roundRect">
            <a:avLst/>
          </a:prstGeom>
          <a:solidFill>
            <a:srgbClr val="F3F6F7"/>
          </a:solidFill>
          <a:ln>
            <a:solidFill>
              <a:srgbClr val="F3F6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51560" y="4645152"/>
            <a:ext cx="141732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HOW WE WILL ENGAGE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87168" y="4572000"/>
            <a:ext cx="80924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Inform  →  Listen  →  Test  →  Learn  →  Prepare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87168" y="5047488"/>
            <a:ext cx="8046720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Market Notices • demos • user testing • feedback • training/readiness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7240" y="5961888"/>
            <a:ext cx="10652760" cy="4754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0064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05840" y="6071616"/>
            <a:ext cx="1019556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Documentation and support will accompany the change —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IAM and </a:t>
            </a: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MPSP user guides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6564A2E6-4081-0F1A-B646-966D6FD74F10}"/>
              </a:ext>
            </a:extLst>
          </p:cNvPr>
          <p:cNvSpPr txBox="1">
            <a:spLocks/>
          </p:cNvSpPr>
          <p:nvPr/>
        </p:nvSpPr>
        <p:spPr>
          <a:xfrm>
            <a:off x="1257300" y="457200"/>
            <a:ext cx="104013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Engagement continues beyond today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F63705B-C171-0265-FD3E-45EA2EF289B4}"/>
              </a:ext>
            </a:extLst>
          </p:cNvPr>
          <p:cNvSpPr txBox="1"/>
          <p:nvPr/>
        </p:nvSpPr>
        <p:spPr>
          <a:xfrm>
            <a:off x="8248228" y="3139071"/>
            <a:ext cx="2036313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Input shapes future phases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Testing builds readiness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13BA41B9-1BF4-F008-8DFC-1075931DA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00576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91B24D5-1C36-2126-2E00-D08EC42F4E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590635" y="5394467"/>
            <a:ext cx="11067965" cy="843330"/>
          </a:xfrm>
        </p:spPr>
        <p:txBody>
          <a:bodyPr/>
          <a:lstStyle/>
          <a:p>
            <a:r>
              <a:rPr sz="1200" dirty="0"/>
              <a:t>WHY MODERNIZE?</a:t>
            </a:r>
          </a:p>
          <a:p>
            <a:r>
              <a:rPr sz="1200" dirty="0"/>
              <a:t>A more secure, simpler and more transparent experience for Market Participants — without reliance on certificates, e-mail and manual processing.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3C6AEC-7B81-7BAA-C17E-3CCA8FDF3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00576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56F4C6-CD7A-85C4-4831-0BFBB122C252}"/>
              </a:ext>
            </a:extLst>
          </p:cNvPr>
          <p:cNvSpPr txBox="1"/>
          <p:nvPr/>
        </p:nvSpPr>
        <p:spPr>
          <a:xfrm>
            <a:off x="1097280" y="402336"/>
            <a:ext cx="10652760" cy="5029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Identity and Access management (IAM) - Modernizing Secure Access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171A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9E0CAC-7828-67B9-BD95-443FA272A0D4}"/>
              </a:ext>
            </a:extLst>
          </p:cNvPr>
          <p:cNvSpPr txBox="1"/>
          <p:nvPr/>
        </p:nvSpPr>
        <p:spPr>
          <a:xfrm>
            <a:off x="1124712" y="907518"/>
            <a:ext cx="10241280" cy="5029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IAM and MPSP work together: IAM modernizes secure access; MPSP modernizes service interactions and workflows.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srgbClr val="4B555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C63E092A-5327-2BC4-0031-259108314CA8}"/>
              </a:ext>
            </a:extLst>
          </p:cNvPr>
          <p:cNvSpPr/>
          <p:nvPr/>
        </p:nvSpPr>
        <p:spPr>
          <a:xfrm>
            <a:off x="6774426" y="1410438"/>
            <a:ext cx="4312526" cy="135758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5875">
            <a:solidFill>
              <a:srgbClr val="0082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91440" rIns="164592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Future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Username/password + MFA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71A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ntegrated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Service Experience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(Access to MIS Applications and Services)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171A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ounded Rectangle 6">
            <a:extLst>
              <a:ext uri="{FF2B5EF4-FFF2-40B4-BE49-F238E27FC236}">
                <a16:creationId xmlns:a16="http://schemas.microsoft.com/office/drawing/2014/main" id="{0B921D9C-8CE3-E17C-DCB3-D1A3C05F4833}"/>
              </a:ext>
            </a:extLst>
          </p:cNvPr>
          <p:cNvSpPr/>
          <p:nvPr/>
        </p:nvSpPr>
        <p:spPr>
          <a:xfrm>
            <a:off x="754234" y="2911876"/>
            <a:ext cx="3273552" cy="13258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5875">
            <a:solidFill>
              <a:srgbClr val="E2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91440" rIns="164592" b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Stronger security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Modern, standards-based authentication and adaptable controls</a:t>
            </a:r>
          </a:p>
        </p:txBody>
      </p:sp>
      <p:sp>
        <p:nvSpPr>
          <p:cNvPr id="14" name="Rounded Rectangle 7">
            <a:extLst>
              <a:ext uri="{FF2B5EF4-FFF2-40B4-BE49-F238E27FC236}">
                <a16:creationId xmlns:a16="http://schemas.microsoft.com/office/drawing/2014/main" id="{9FE5A960-AB89-CFAC-C04C-F050987C32F5}"/>
              </a:ext>
            </a:extLst>
          </p:cNvPr>
          <p:cNvSpPr/>
          <p:nvPr/>
        </p:nvSpPr>
        <p:spPr>
          <a:xfrm>
            <a:off x="4283818" y="2911876"/>
            <a:ext cx="3273552" cy="13258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5875">
            <a:solidFill>
              <a:srgbClr val="E2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91440" rIns="164592" b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Simpler access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Reduce certificate handling and move toward a consistent sign-in experience</a:t>
            </a:r>
          </a:p>
        </p:txBody>
      </p:sp>
      <p:sp>
        <p:nvSpPr>
          <p:cNvPr id="15" name="Rounded Rectangle 8">
            <a:extLst>
              <a:ext uri="{FF2B5EF4-FFF2-40B4-BE49-F238E27FC236}">
                <a16:creationId xmlns:a16="http://schemas.microsoft.com/office/drawing/2014/main" id="{BFEF6E9E-04F5-3F64-92BB-DD3A038B5827}"/>
              </a:ext>
            </a:extLst>
          </p:cNvPr>
          <p:cNvSpPr/>
          <p:nvPr/>
        </p:nvSpPr>
        <p:spPr>
          <a:xfrm>
            <a:off x="7813401" y="2911876"/>
            <a:ext cx="3273552" cy="13258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5875">
            <a:solidFill>
              <a:srgbClr val="E2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91440" rIns="164592" b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Automated workflows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Replace manual e-mail routing with structured, trackable interactions</a:t>
            </a:r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536F88B2-C450-7A38-5046-58FC4B6CCB2A}"/>
              </a:ext>
            </a:extLst>
          </p:cNvPr>
          <p:cNvSpPr/>
          <p:nvPr/>
        </p:nvSpPr>
        <p:spPr>
          <a:xfrm>
            <a:off x="754234" y="4491432"/>
            <a:ext cx="10332718" cy="530352"/>
          </a:xfrm>
          <a:prstGeom prst="roundRect">
            <a:avLst/>
          </a:prstGeom>
          <a:solidFill>
            <a:srgbClr val="00829B"/>
          </a:solidFill>
          <a:ln w="15875">
            <a:solidFill>
              <a:srgbClr val="0082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91440" rIns="164592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More transparency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Acknowledgements, status, history and clearer visibility for MPs</a:t>
            </a:r>
          </a:p>
        </p:txBody>
      </p:sp>
      <p:sp>
        <p:nvSpPr>
          <p:cNvPr id="17" name="Rounded Rectangle 3">
            <a:extLst>
              <a:ext uri="{FF2B5EF4-FFF2-40B4-BE49-F238E27FC236}">
                <a16:creationId xmlns:a16="http://schemas.microsoft.com/office/drawing/2014/main" id="{CFBCD394-6E7C-1A74-FFE9-40DCD222A2FB}"/>
              </a:ext>
            </a:extLst>
          </p:cNvPr>
          <p:cNvSpPr/>
          <p:nvPr/>
        </p:nvSpPr>
        <p:spPr>
          <a:xfrm>
            <a:off x="754234" y="1400606"/>
            <a:ext cx="3994747" cy="135758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5875">
            <a:solidFill>
              <a:srgbClr val="D3D7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91440" rIns="164592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Today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Digital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Certificates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 MIS Access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-mail +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anual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71A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rocesses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14A8391-2232-80E7-37B4-45444E5DA304}"/>
              </a:ext>
            </a:extLst>
          </p:cNvPr>
          <p:cNvCxnSpPr>
            <a:cxnSpLocks/>
          </p:cNvCxnSpPr>
          <p:nvPr/>
        </p:nvCxnSpPr>
        <p:spPr>
          <a:xfrm>
            <a:off x="5104063" y="2255520"/>
            <a:ext cx="1215140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157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36AAE-68DF-EB17-E8A7-16A322F3D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6568022" cy="1848259"/>
          </a:xfrm>
        </p:spPr>
        <p:txBody>
          <a:bodyPr>
            <a:normAutofit/>
          </a:bodyPr>
          <a:lstStyle/>
          <a:p>
            <a:r>
              <a:rPr dirty="0"/>
              <a:t>Up Next: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Questions and Answers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425451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942DDDCD-BEC6-4902-AAD2-EB3CD2B6933E}"/>
    </a:ext>
  </a:extLst>
</a:theme>
</file>

<file path=ppt/theme/theme2.xml><?xml version="1.0" encoding="utf-8"?>
<a:theme xmlns:a="http://schemas.openxmlformats.org/drawingml/2006/main" name="Page Design">
  <a:themeElements>
    <a:clrScheme name="ERCOT colors">
      <a:dk1>
        <a:srgbClr val="171A1C"/>
      </a:dk1>
      <a:lt1>
        <a:srgbClr val="FFFFFF"/>
      </a:lt1>
      <a:dk2>
        <a:srgbClr val="4A525A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685BC7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E771427F-03EA-4C50-B0D4-53899F39E54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753D3D3A135E44A33C62ECDBC2FC7E" ma:contentTypeVersion="3" ma:contentTypeDescription="Create a new document." ma:contentTypeScope="" ma:versionID="431617e1b9738eb462fdeda66b6938e5">
  <xsd:schema xmlns:xsd="http://www.w3.org/2001/XMLSchema" xmlns:xs="http://www.w3.org/2001/XMLSchema" xmlns:p="http://schemas.microsoft.com/office/2006/metadata/properties" xmlns:ns2="51a6c4cd-dfa7-479d-aa13-b01863dc4891" targetNamespace="http://schemas.microsoft.com/office/2006/metadata/properties" ma:root="true" ma:fieldsID="dbb84a24677c1f57e9b60cf2bafb305a" ns2:_="">
    <xsd:import namespace="51a6c4cd-dfa7-479d-aa13-b01863dc4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a6c4cd-dfa7-479d-aa13-b01863dc48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A5F3B15-1EDA-47D5-B690-303F08E28C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C81187-9163-4601-AF8C-DFEF54658240}">
  <ds:schemaRefs>
    <ds:schemaRef ds:uri="51a6c4cd-dfa7-479d-aa13-b01863dc489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E754FD2-17D2-4534-9157-8CFDD0166132}">
  <ds:schemaRefs>
    <ds:schemaRef ds:uri="http://purl.org/dc/terms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elements/1.1/"/>
    <ds:schemaRef ds:uri="51a6c4cd-dfa7-479d-aa13-b01863dc48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ERCOT Official PowerPoint Template - Public</Template>
  <TotalTime>45</TotalTime>
  <Words>713</Words>
  <Application>Microsoft Office PowerPoint</Application>
  <PresentationFormat>Widescreen</PresentationFormat>
  <Paragraphs>152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Arial</vt:lpstr>
      <vt:lpstr>Calibri</vt:lpstr>
      <vt:lpstr>Wingdings</vt:lpstr>
      <vt:lpstr>Cover</vt:lpstr>
      <vt:lpstr>Page Design</vt:lpstr>
      <vt:lpstr>Current State and Future Vision  Modernizing Market Participant Interactions  RMS Update  October 13, 2026</vt:lpstr>
      <vt:lpstr>PowerPoint Presentation</vt:lpstr>
      <vt:lpstr>MPSP Phase 1: Modernizing Market Participant Services</vt:lpstr>
      <vt:lpstr>PowerPoint Presentation</vt:lpstr>
      <vt:lpstr>PowerPoint Presentation</vt:lpstr>
      <vt:lpstr>Up Next:   Questions and Answers</vt:lpstr>
    </vt:vector>
  </TitlesOfParts>
  <Company>ERCOT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Bhatia, Nisha</dc:creator>
  <cp:keywords/>
  <cp:lastModifiedBy>Hailu, Ted</cp:lastModifiedBy>
  <cp:revision>4</cp:revision>
  <dcterms:created xsi:type="dcterms:W3CDTF">2026-07-28T20:35:45Z</dcterms:created>
  <dcterms:modified xsi:type="dcterms:W3CDTF">2026-10-08T09:57:40Z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0x010100C0753D3D3A135E44A33C62ECDBC2FC7E</vt:lpwstr>
  </property>
  <property fmtid="{D5CDD505-2E9C-101B-9397-08002B2CF9AE}" pid="3" name="MediaServiceImageTags">
    <vt:lpwstr/>
  </property>
  <property fmtid="{D5CDD505-2E9C-101B-9397-08002B2CF9AE}" pid="4" name="MSIP_Label_c144db1d-993e-40da-980d-6eea152adc50_Enabled">
    <vt:lpwstr>true</vt:lpwstr>
  </property>
  <property fmtid="{D5CDD505-2E9C-101B-9397-08002B2CF9AE}" pid="5" name="MSIP_Label_c144db1d-993e-40da-980d-6eea152adc50_SetDate">
    <vt:lpwstr>2026-02-04T21:33:56Z</vt:lpwstr>
  </property>
  <property fmtid="{D5CDD505-2E9C-101B-9397-08002B2CF9AE}" pid="6" name="MSIP_Label_c144db1d-993e-40da-980d-6eea152adc50_Method">
    <vt:lpwstr>Privileged</vt:lpwstr>
  </property>
  <property fmtid="{D5CDD505-2E9C-101B-9397-08002B2CF9AE}" pid="7" name="MSIP_Label_c144db1d-993e-40da-980d-6eea152adc50_Name">
    <vt:lpwstr>Public</vt:lpwstr>
  </property>
  <property fmtid="{D5CDD505-2E9C-101B-9397-08002B2CF9AE}" pid="8" name="MSIP_Label_c144db1d-993e-40da-980d-6eea152adc50_SiteId">
    <vt:lpwstr>0afb747d-bff7-4596-a9fc-950ef9e0ec45</vt:lpwstr>
  </property>
  <property fmtid="{D5CDD505-2E9C-101B-9397-08002B2CF9AE}" pid="9" name="MSIP_Label_c144db1d-993e-40da-980d-6eea152adc50_ActionId">
    <vt:lpwstr>1d14393e-8913-4215-8969-3d0b24cf798e</vt:lpwstr>
  </property>
  <property fmtid="{D5CDD505-2E9C-101B-9397-08002B2CF9AE}" pid="10" name="MSIP_Label_c144db1d-993e-40da-980d-6eea152adc50_ContentBits">
    <vt:lpwstr>0</vt:lpwstr>
  </property>
  <property fmtid="{D5CDD505-2E9C-101B-9397-08002B2CF9AE}" pid="11" name="MSIP_Label_c144db1d-993e-40da-980d-6eea152adc50_Tag">
    <vt:lpwstr>10, 0, 1, 1</vt:lpwstr>
  </property>
</Properties>
</file>