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4"/>
    <p:sldMasterId id="2147483648" r:id="rId5"/>
    <p:sldMasterId id="2147483651" r:id="rId6"/>
  </p:sldMasterIdLst>
  <p:notesMasterIdLst>
    <p:notesMasterId r:id="rId18"/>
  </p:notesMasterIdLst>
  <p:handoutMasterIdLst>
    <p:handoutMasterId r:id="rId19"/>
  </p:handoutMasterIdLst>
  <p:sldIdLst>
    <p:sldId id="260" r:id="rId7"/>
    <p:sldId id="258" r:id="rId8"/>
    <p:sldId id="257" r:id="rId9"/>
    <p:sldId id="266" r:id="rId10"/>
    <p:sldId id="265" r:id="rId11"/>
    <p:sldId id="269" r:id="rId12"/>
    <p:sldId id="270" r:id="rId13"/>
    <p:sldId id="268" r:id="rId14"/>
    <p:sldId id="263" r:id="rId15"/>
    <p:sldId id="267" r:id="rId16"/>
    <p:sldId id="264" r:id="rId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C090"/>
    <a:srgbClr val="E46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12" d="100"/>
          <a:sy n="112" d="100"/>
        </p:scale>
        <p:origin x="1584" y="324"/>
      </p:cViewPr>
      <p:guideLst>
        <p:guide orient="horz" pos="2160"/>
        <p:guide pos="2880"/>
      </p:guideLst>
    </p:cSldViewPr>
  </p:slideViewPr>
  <p:notesTextViewPr>
    <p:cViewPr>
      <p:scale>
        <a:sx n="3" d="2"/>
        <a:sy n="3" d="2"/>
      </p:scale>
      <p:origin x="0" y="0"/>
    </p:cViewPr>
  </p:notesTextViewPr>
  <p:notesViewPr>
    <p:cSldViewPr showGuides="1">
      <p:cViewPr varScale="1">
        <p:scale>
          <a:sx n="76" d="100"/>
          <a:sy n="76" d="100"/>
        </p:scale>
        <p:origin x="2052"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F750BF31-E9A8-4E88-81E7-44C5092290FC}" type="datetimeFigureOut">
              <a:rPr lang="en-US" smtClean="0"/>
              <a:t>10/2/2026</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FB2BDB1-E95E-402D-B2EB-CA9CC1A3958C}" type="slidenum">
              <a:rPr lang="en-US" smtClean="0"/>
              <a:t>‹#›</a:t>
            </a:fld>
            <a:endParaRPr lang="en-US"/>
          </a:p>
        </p:txBody>
      </p:sp>
    </p:spTree>
    <p:extLst>
      <p:ext uri="{BB962C8B-B14F-4D97-AF65-F5344CB8AC3E}">
        <p14:creationId xmlns:p14="http://schemas.microsoft.com/office/powerpoint/2010/main" val="1109219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7EFB637-CCC9-4803-8851-F6915048CBB4}" type="datetimeFigureOut">
              <a:rPr lang="en-US" smtClean="0"/>
              <a:t>10/2/2026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62AC51D-6DAA-4455-8EA7-D54B64909A85}" type="slidenum">
              <a:rPr lang="en-US" smtClean="0"/>
              <a:t>‹#›</a:t>
            </a:fld>
            <a:endParaRPr lang="en-US"/>
          </a:p>
        </p:txBody>
      </p:sp>
    </p:spTree>
    <p:extLst>
      <p:ext uri="{BB962C8B-B14F-4D97-AF65-F5344CB8AC3E}">
        <p14:creationId xmlns:p14="http://schemas.microsoft.com/office/powerpoint/2010/main" val="3130593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2AC51D-6DAA-4455-8EA7-D54B64909A85}" type="slidenum">
              <a:rPr lang="en-US" smtClean="0"/>
              <a:t>2</a:t>
            </a:fld>
            <a:endParaRPr lang="en-US"/>
          </a:p>
        </p:txBody>
      </p:sp>
    </p:spTree>
    <p:extLst>
      <p:ext uri="{BB962C8B-B14F-4D97-AF65-F5344CB8AC3E}">
        <p14:creationId xmlns:p14="http://schemas.microsoft.com/office/powerpoint/2010/main" val="2122361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2AC51D-6DAA-4455-8EA7-D54B64909A85}" type="slidenum">
              <a:rPr lang="en-US" smtClean="0"/>
              <a:t>3</a:t>
            </a:fld>
            <a:endParaRPr lang="en-US"/>
          </a:p>
        </p:txBody>
      </p:sp>
    </p:spTree>
    <p:extLst>
      <p:ext uri="{BB962C8B-B14F-4D97-AF65-F5344CB8AC3E}">
        <p14:creationId xmlns:p14="http://schemas.microsoft.com/office/powerpoint/2010/main" val="365250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2AC51D-6DAA-4455-8EA7-D54B64909A85}"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982204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2AC51D-6DAA-4455-8EA7-D54B64909A85}" type="slidenum">
              <a:rPr lang="en-US" smtClean="0"/>
              <a:t>5</a:t>
            </a:fld>
            <a:endParaRPr lang="en-US"/>
          </a:p>
        </p:txBody>
      </p:sp>
    </p:spTree>
    <p:extLst>
      <p:ext uri="{BB962C8B-B14F-4D97-AF65-F5344CB8AC3E}">
        <p14:creationId xmlns:p14="http://schemas.microsoft.com/office/powerpoint/2010/main" val="952865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2AC51D-6DAA-4455-8EA7-D54B64909A85}"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677179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2AC51D-6DAA-4455-8EA7-D54B64909A8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737646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2AC51D-6DAA-4455-8EA7-D54B64909A85}" type="slidenum">
              <a:rPr lang="en-US" smtClean="0"/>
              <a:t>8</a:t>
            </a:fld>
            <a:endParaRPr lang="en-US"/>
          </a:p>
        </p:txBody>
      </p:sp>
    </p:spTree>
    <p:extLst>
      <p:ext uri="{BB962C8B-B14F-4D97-AF65-F5344CB8AC3E}">
        <p14:creationId xmlns:p14="http://schemas.microsoft.com/office/powerpoint/2010/main" val="2954771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62AC51D-6DAA-4455-8EA7-D54B64909A85}" type="slidenum">
              <a:rPr lang="en-US" smtClean="0"/>
              <a:t>9</a:t>
            </a:fld>
            <a:endParaRPr lang="en-US"/>
          </a:p>
        </p:txBody>
      </p:sp>
    </p:spTree>
    <p:extLst>
      <p:ext uri="{BB962C8B-B14F-4D97-AF65-F5344CB8AC3E}">
        <p14:creationId xmlns:p14="http://schemas.microsoft.com/office/powerpoint/2010/main" val="2440302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62AC51D-6DAA-4455-8EA7-D54B64909A85}" type="slidenum">
              <a:rPr lang="en-US" smtClean="0"/>
              <a:t>10</a:t>
            </a:fld>
            <a:endParaRPr lang="en-US"/>
          </a:p>
        </p:txBody>
      </p:sp>
    </p:spTree>
    <p:extLst>
      <p:ext uri="{BB962C8B-B14F-4D97-AF65-F5344CB8AC3E}">
        <p14:creationId xmlns:p14="http://schemas.microsoft.com/office/powerpoint/2010/main" val="2823649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0580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r>
              <a:rPr lang="en-US"/>
              <a:t>Footer text goes here.</a:t>
            </a:r>
          </a:p>
        </p:txBody>
      </p:sp>
      <p:sp>
        <p:nvSpPr>
          <p:cNvPr id="7" name="Slide Number Placeholder 5"/>
          <p:cNvSpPr>
            <a:spLocks noGrp="1"/>
          </p:cNvSpPr>
          <p:nvPr>
            <p:ph type="sldNum" sz="quarter" idx="4"/>
          </p:nvPr>
        </p:nvSpPr>
        <p:spPr>
          <a:xfrm>
            <a:off x="8610600" y="6561138"/>
            <a:ext cx="457200" cy="212725"/>
          </a:xfrm>
          <a:prstGeom prst="rect">
            <a:avLst/>
          </a:prstGeom>
        </p:spPr>
        <p:txBody>
          <a:bodyPr vert="horz" lIns="91440" tIns="45720" rIns="91440" bIns="45720" rtlCol="0" anchor="ctr"/>
          <a:lstStyle>
            <a:lvl1pPr algn="ctr">
              <a:defRPr sz="1200">
                <a:solidFill>
                  <a:schemeClr val="tx1">
                    <a:tint val="75000"/>
                  </a:schemeClr>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1574457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1143000"/>
          </a:xfrm>
          <a:prstGeom prst="rect">
            <a:avLst/>
          </a:prstGeom>
        </p:spPr>
        <p:txBody>
          <a:bodyPr/>
          <a:lstStyle>
            <a:lvl1pPr algn="l">
              <a:defRPr sz="2800" b="1">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04800" y="1600201"/>
            <a:ext cx="8534400" cy="431983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304800" y="243682"/>
            <a:ext cx="76200" cy="5183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4"/>
          <p:cNvSpPr>
            <a:spLocks noGrp="1"/>
          </p:cNvSpPr>
          <p:nvPr>
            <p:ph type="ftr" sz="quarter" idx="11"/>
          </p:nvPr>
        </p:nvSpPr>
        <p:spPr>
          <a:xfrm>
            <a:off x="2743200" y="6553200"/>
            <a:ext cx="4038600" cy="228600"/>
          </a:xfrm>
        </p:spPr>
        <p:txBody>
          <a:bodyPr/>
          <a:lstStyle/>
          <a:p>
            <a:r>
              <a:rPr lang="en-US"/>
              <a:t>Footer text goes here.</a:t>
            </a:r>
          </a:p>
        </p:txBody>
      </p:sp>
      <p:cxnSp>
        <p:nvCxnSpPr>
          <p:cNvPr id="5" name="Straight Connector 4"/>
          <p:cNvCxnSpPr/>
          <p:nvPr userDrawn="1"/>
        </p:nvCxnSpPr>
        <p:spPr>
          <a:xfrm>
            <a:off x="304800" y="243682"/>
            <a:ext cx="9906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8610600" y="6561138"/>
            <a:ext cx="457200" cy="212725"/>
          </a:xfrm>
          <a:prstGeom prst="rect">
            <a:avLst/>
          </a:prstGeom>
        </p:spPr>
        <p:txBody>
          <a:bodyPr vert="horz" lIns="91440" tIns="45720" rIns="91440" bIns="45720" rtlCol="0" anchor="ctr"/>
          <a:lstStyle>
            <a:lvl1pPr algn="ctr">
              <a:defRPr sz="1200">
                <a:solidFill>
                  <a:schemeClr val="tx1">
                    <a:tint val="75000"/>
                  </a:schemeClr>
                </a:solidFill>
              </a:defRPr>
            </a:lvl1pPr>
          </a:lstStyle>
          <a:p>
            <a:fld id="{1D93BD3E-1E9A-4970-A6F7-E7AC52762E0C}" type="slidenum">
              <a:rPr lang="en-US" smtClean="0"/>
              <a:pPr/>
              <a:t>‹#›</a:t>
            </a:fld>
            <a:endParaRPr lang="en-US"/>
          </a:p>
        </p:txBody>
      </p:sp>
    </p:spTree>
    <p:extLst>
      <p:ext uri="{BB962C8B-B14F-4D97-AF65-F5344CB8AC3E}">
        <p14:creationId xmlns:p14="http://schemas.microsoft.com/office/powerpoint/2010/main" val="2790084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Content Placeholder 2"/>
          <p:cNvSpPr>
            <a:spLocks noGrp="1"/>
          </p:cNvSpPr>
          <p:nvPr>
            <p:ph idx="1"/>
          </p:nvPr>
        </p:nvSpPr>
        <p:spPr>
          <a:xfrm>
            <a:off x="1828800" y="685800"/>
            <a:ext cx="6324600" cy="5486400"/>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116945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3505200" y="0"/>
            <a:ext cx="5638800" cy="6858000"/>
          </a:xfrm>
          <a:prstGeom prst="rect">
            <a:avLst/>
          </a:prstGeom>
          <a:solidFill>
            <a:srgbClr val="D7DC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814" y="2876277"/>
            <a:ext cx="2857586" cy="1105445"/>
          </a:xfrm>
          <a:prstGeom prst="rect">
            <a:avLst/>
          </a:prstGeom>
        </p:spPr>
      </p:pic>
    </p:spTree>
    <p:extLst>
      <p:ext uri="{BB962C8B-B14F-4D97-AF65-F5344CB8AC3E}">
        <p14:creationId xmlns:p14="http://schemas.microsoft.com/office/powerpoint/2010/main" val="4283897219"/>
      </p:ext>
    </p:extLst>
  </p:cSld>
  <p:clrMap bg1="lt1" tx1="dk1" bg2="lt2" tx2="dk2" accent1="accent1" accent2="accent2" accent3="accent3" accent4="accent4" accent5="accent5" accent6="accent6" hlink="hlink" folHlink="folHlink"/>
  <p:sldLayoutIdLst>
    <p:sldLayoutId id="214748366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2743200" y="6553200"/>
            <a:ext cx="4038600" cy="228600"/>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Footer text goes here.</a:t>
            </a:r>
            <a:endParaRPr lang="en-US" dirty="0"/>
          </a:p>
        </p:txBody>
      </p:sp>
      <p:sp>
        <p:nvSpPr>
          <p:cNvPr id="6" name="Slide Number Placeholder 5"/>
          <p:cNvSpPr>
            <a:spLocks noGrp="1"/>
          </p:cNvSpPr>
          <p:nvPr>
            <p:ph type="sldNum" sz="quarter" idx="4"/>
          </p:nvPr>
        </p:nvSpPr>
        <p:spPr>
          <a:xfrm>
            <a:off x="8534400" y="6561138"/>
            <a:ext cx="533400" cy="296862"/>
          </a:xfrm>
          <a:prstGeom prst="rect">
            <a:avLst/>
          </a:prstGeom>
        </p:spPr>
        <p:txBody>
          <a:bodyPr vert="horz" lIns="91440" tIns="45720" rIns="91440" bIns="45720" rtlCol="0" anchor="ctr"/>
          <a:lstStyle>
            <a:lvl1pPr algn="ctr">
              <a:defRPr sz="1200">
                <a:solidFill>
                  <a:schemeClr val="tx1">
                    <a:tint val="75000"/>
                  </a:schemeClr>
                </a:solidFill>
              </a:defRPr>
            </a:lvl1pPr>
          </a:lstStyle>
          <a:p>
            <a:fld id="{1D93BD3E-1E9A-4970-A6F7-E7AC52762E0C}" type="slidenum">
              <a:rPr lang="en-US" smtClean="0"/>
              <a:pPr/>
              <a:t>‹#›</a:t>
            </a:fld>
            <a:endParaRPr lang="en-US"/>
          </a:p>
        </p:txBody>
      </p:sp>
      <p:cxnSp>
        <p:nvCxnSpPr>
          <p:cNvPr id="7" name="Straight Connector 6"/>
          <p:cNvCxnSpPr/>
          <p:nvPr userDrawn="1"/>
        </p:nvCxnSpPr>
        <p:spPr>
          <a:xfrm>
            <a:off x="76200" y="6477000"/>
            <a:ext cx="59436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2194560" y="6477000"/>
            <a:ext cx="6858000" cy="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 y="6248400"/>
            <a:ext cx="1181868" cy="457200"/>
          </a:xfrm>
          <a:prstGeom prst="rect">
            <a:avLst/>
          </a:prstGeom>
        </p:spPr>
      </p:pic>
      <p:sp>
        <p:nvSpPr>
          <p:cNvPr id="9" name="TextBox 8"/>
          <p:cNvSpPr txBox="1"/>
          <p:nvPr userDrawn="1"/>
        </p:nvSpPr>
        <p:spPr>
          <a:xfrm>
            <a:off x="54675" y="6553200"/>
            <a:ext cx="707325" cy="253916"/>
          </a:xfrm>
          <a:prstGeom prst="rect">
            <a:avLst/>
          </a:prstGeom>
          <a:noFill/>
        </p:spPr>
        <p:txBody>
          <a:bodyPr wrap="square" rtlCol="0">
            <a:spAutoFit/>
          </a:bodyPr>
          <a:lstStyle/>
          <a:p>
            <a:pPr algn="l"/>
            <a:r>
              <a:rPr lang="en-US" sz="1000" b="1" baseline="0" dirty="0">
                <a:solidFill>
                  <a:schemeClr val="tx2"/>
                </a:solidFill>
              </a:rPr>
              <a:t>PUBLIC</a:t>
            </a:r>
            <a:endParaRPr lang="en-US" sz="1000" b="1" dirty="0">
              <a:solidFill>
                <a:schemeClr val="tx2"/>
              </a:solidFill>
            </a:endParaRPr>
          </a:p>
        </p:txBody>
      </p:sp>
    </p:spTree>
    <p:extLst>
      <p:ext uri="{BB962C8B-B14F-4D97-AF65-F5344CB8AC3E}">
        <p14:creationId xmlns:p14="http://schemas.microsoft.com/office/powerpoint/2010/main" val="3058975864"/>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7" name="Straight Connector 6"/>
          <p:cNvCxnSpPr/>
          <p:nvPr userDrawn="1"/>
        </p:nvCxnSpPr>
        <p:spPr>
          <a:xfrm flipH="1">
            <a:off x="914400" y="1"/>
            <a:ext cx="1" cy="4952999"/>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3466" y="5257800"/>
            <a:ext cx="1181868" cy="457200"/>
          </a:xfrm>
          <a:prstGeom prst="rect">
            <a:avLst/>
          </a:prstGeom>
        </p:spPr>
      </p:pic>
      <p:cxnSp>
        <p:nvCxnSpPr>
          <p:cNvPr id="12" name="Straight Connector 11"/>
          <p:cNvCxnSpPr/>
          <p:nvPr userDrawn="1"/>
        </p:nvCxnSpPr>
        <p:spPr>
          <a:xfrm flipH="1">
            <a:off x="914400" y="6019800"/>
            <a:ext cx="1" cy="82296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5309337"/>
      </p:ext>
    </p:extLst>
  </p:cSld>
  <p:clrMap bg1="lt1" tx1="dk1" bg2="lt2" tx2="dk2" accent1="accent1" accent2="accent2" accent3="accent3" accent4="accent4" accent5="accent5" accent6="accent6" hlink="hlink" folHlink="folHlink"/>
  <p:sldLayoutIdLst>
    <p:sldLayoutId id="2147483652"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810000" y="2133600"/>
            <a:ext cx="5646034" cy="2554545"/>
          </a:xfrm>
          <a:prstGeom prst="rect">
            <a:avLst/>
          </a:prstGeom>
          <a:noFill/>
        </p:spPr>
        <p:txBody>
          <a:bodyPr wrap="square" rtlCol="0">
            <a:spAutoFit/>
          </a:bodyPr>
          <a:lstStyle/>
          <a:p>
            <a:r>
              <a:rPr lang="en-US" sz="3200" b="1" dirty="0"/>
              <a:t>IAS Stats by REP</a:t>
            </a:r>
          </a:p>
          <a:p>
            <a:r>
              <a:rPr lang="en-US" sz="2000" b="1" dirty="0"/>
              <a:t>As of 10/02/2026</a:t>
            </a:r>
          </a:p>
          <a:p>
            <a:endParaRPr lang="en-US" dirty="0"/>
          </a:p>
          <a:p>
            <a:r>
              <a:rPr lang="en-US" dirty="0"/>
              <a:t>David Michelsen</a:t>
            </a:r>
          </a:p>
          <a:p>
            <a:r>
              <a:rPr lang="en-US" dirty="0"/>
              <a:t>Manager Retail Operations</a:t>
            </a:r>
          </a:p>
          <a:p>
            <a:endParaRPr lang="en-US" dirty="0"/>
          </a:p>
          <a:p>
            <a:r>
              <a:rPr lang="en-US" dirty="0"/>
              <a:t>Retail Market Subcommittee</a:t>
            </a:r>
          </a:p>
          <a:p>
            <a:r>
              <a:rPr lang="en-US" dirty="0"/>
              <a:t>10/13/2026</a:t>
            </a:r>
          </a:p>
        </p:txBody>
      </p:sp>
    </p:spTree>
    <p:extLst>
      <p:ext uri="{BB962C8B-B14F-4D97-AF65-F5344CB8AC3E}">
        <p14:creationId xmlns:p14="http://schemas.microsoft.com/office/powerpoint/2010/main" val="730603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828800" y="381000"/>
            <a:ext cx="6781800" cy="5867400"/>
          </a:xfrm>
        </p:spPr>
        <p:txBody>
          <a:bodyPr/>
          <a:lstStyle/>
          <a:p>
            <a:pPr marL="0" indent="0">
              <a:buNone/>
            </a:pPr>
            <a:r>
              <a:rPr lang="en-US" b="1" dirty="0"/>
              <a:t>Agenda</a:t>
            </a:r>
          </a:p>
          <a:p>
            <a:pPr marL="0" indent="0">
              <a:buNone/>
            </a:pPr>
            <a:endParaRPr lang="en-US" sz="2000" b="1" dirty="0"/>
          </a:p>
          <a:p>
            <a:r>
              <a:rPr lang="en-US" altLang="en-US" dirty="0"/>
              <a:t>July 2026 - IAG/IAL Statistics</a:t>
            </a:r>
          </a:p>
          <a:p>
            <a:r>
              <a:rPr lang="en-US" altLang="en-US" dirty="0"/>
              <a:t>Top 10 – July 2026 - IAG/IAL </a:t>
            </a:r>
          </a:p>
          <a:p>
            <a:r>
              <a:rPr lang="en-US" altLang="en-US" dirty="0"/>
              <a:t>Top 10 - 12 Month Average IAG/IAL</a:t>
            </a:r>
          </a:p>
          <a:p>
            <a:r>
              <a:rPr lang="en-US" altLang="en-US" dirty="0"/>
              <a:t>Explanation of IAG/IAL Stats</a:t>
            </a:r>
            <a:endParaRPr lang="en-US" dirty="0"/>
          </a:p>
          <a:p>
            <a:r>
              <a:rPr lang="en-US" altLang="en-US" dirty="0"/>
              <a:t>Top - 12 Month Average Rescission</a:t>
            </a:r>
            <a:endParaRPr lang="en-US" dirty="0"/>
          </a:p>
          <a:p>
            <a:r>
              <a:rPr lang="en-US" dirty="0"/>
              <a:t>Explanation of Rescission Stats</a:t>
            </a:r>
          </a:p>
          <a:p>
            <a:r>
              <a:rPr lang="en-US" altLang="en-US" dirty="0"/>
              <a:t>18 Month Running Market Totals</a:t>
            </a:r>
          </a:p>
          <a:p>
            <a:r>
              <a:rPr lang="en-US" dirty="0"/>
              <a:t>Questions</a:t>
            </a:r>
          </a:p>
        </p:txBody>
      </p:sp>
    </p:spTree>
    <p:extLst>
      <p:ext uri="{BB962C8B-B14F-4D97-AF65-F5344CB8AC3E}">
        <p14:creationId xmlns:p14="http://schemas.microsoft.com/office/powerpoint/2010/main" val="530499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594518"/>
          </a:xfrm>
        </p:spPr>
        <p:txBody>
          <a:bodyPr/>
          <a:lstStyle/>
          <a:p>
            <a:r>
              <a:rPr lang="en-US" altLang="en-US" sz="2400" dirty="0">
                <a:solidFill>
                  <a:schemeClr val="tx1"/>
                </a:solidFill>
              </a:rPr>
              <a:t>     July 2026 - IAG/IAL Statistics</a:t>
            </a:r>
            <a:endParaRPr lang="en-US" altLang="en-US" sz="2400" dirty="0"/>
          </a:p>
        </p:txBody>
      </p:sp>
      <p:sp>
        <p:nvSpPr>
          <p:cNvPr id="6" name="Slide Number Placeholder 5"/>
          <p:cNvSpPr>
            <a:spLocks noGrp="1"/>
          </p:cNvSpPr>
          <p:nvPr>
            <p:ph type="sldNum" sz="quarter" idx="4"/>
          </p:nvPr>
        </p:nvSpPr>
        <p:spPr>
          <a:xfrm>
            <a:off x="8763000" y="6561138"/>
            <a:ext cx="228600" cy="212725"/>
          </a:xfrm>
        </p:spPr>
        <p:txBody>
          <a:bodyPr/>
          <a:lstStyle/>
          <a:p>
            <a:fld id="{1D93BD3E-1E9A-4970-A6F7-E7AC52762E0C}" type="slidenum">
              <a:rPr lang="en-US" smtClean="0"/>
              <a:t>3</a:t>
            </a:fld>
            <a:endParaRPr lang="en-US"/>
          </a:p>
        </p:txBody>
      </p:sp>
      <p:sp>
        <p:nvSpPr>
          <p:cNvPr id="13" name="TextBox 12"/>
          <p:cNvSpPr txBox="1"/>
          <p:nvPr/>
        </p:nvSpPr>
        <p:spPr>
          <a:xfrm>
            <a:off x="6858000" y="6488668"/>
            <a:ext cx="1905000" cy="369332"/>
          </a:xfrm>
          <a:prstGeom prst="rect">
            <a:avLst/>
          </a:prstGeom>
          <a:noFill/>
        </p:spPr>
        <p:txBody>
          <a:bodyPr wrap="square" rtlCol="0">
            <a:spAutoFit/>
          </a:bodyPr>
          <a:lstStyle/>
          <a:p>
            <a:pPr algn="r"/>
            <a:r>
              <a:rPr lang="en-US" sz="900" b="1" dirty="0"/>
              <a:t>Retail Market Subcommittee</a:t>
            </a:r>
          </a:p>
          <a:p>
            <a:pPr algn="r"/>
            <a:r>
              <a:rPr lang="en-US" sz="900" dirty="0"/>
              <a:t>10/13/26</a:t>
            </a:r>
          </a:p>
        </p:txBody>
      </p:sp>
      <p:graphicFrame>
        <p:nvGraphicFramePr>
          <p:cNvPr id="3" name="Table 2">
            <a:extLst>
              <a:ext uri="{FF2B5EF4-FFF2-40B4-BE49-F238E27FC236}">
                <a16:creationId xmlns:a16="http://schemas.microsoft.com/office/drawing/2014/main" id="{FBBF24BD-CC5F-7CD0-7C85-FEB448637434}"/>
              </a:ext>
            </a:extLst>
          </p:cNvPr>
          <p:cNvGraphicFramePr>
            <a:graphicFrameLocks noGrp="1"/>
          </p:cNvGraphicFramePr>
          <p:nvPr>
            <p:extLst>
              <p:ext uri="{D42A27DB-BD31-4B8C-83A1-F6EECF244321}">
                <p14:modId xmlns:p14="http://schemas.microsoft.com/office/powerpoint/2010/main" val="3225417201"/>
              </p:ext>
            </p:extLst>
          </p:nvPr>
        </p:nvGraphicFramePr>
        <p:xfrm>
          <a:off x="2120896" y="1106281"/>
          <a:ext cx="4902201" cy="3914775"/>
        </p:xfrm>
        <a:graphic>
          <a:graphicData uri="http://schemas.openxmlformats.org/drawingml/2006/table">
            <a:tbl>
              <a:tblPr/>
              <a:tblGrid>
                <a:gridCol w="1148953">
                  <a:extLst>
                    <a:ext uri="{9D8B030D-6E8A-4147-A177-3AD203B41FA5}">
                      <a16:colId xmlns:a16="http://schemas.microsoft.com/office/drawing/2014/main" val="4024568123"/>
                    </a:ext>
                  </a:extLst>
                </a:gridCol>
                <a:gridCol w="938312">
                  <a:extLst>
                    <a:ext uri="{9D8B030D-6E8A-4147-A177-3AD203B41FA5}">
                      <a16:colId xmlns:a16="http://schemas.microsoft.com/office/drawing/2014/main" val="1262514987"/>
                    </a:ext>
                  </a:extLst>
                </a:gridCol>
                <a:gridCol w="938312">
                  <a:extLst>
                    <a:ext uri="{9D8B030D-6E8A-4147-A177-3AD203B41FA5}">
                      <a16:colId xmlns:a16="http://schemas.microsoft.com/office/drawing/2014/main" val="4082943184"/>
                    </a:ext>
                  </a:extLst>
                </a:gridCol>
                <a:gridCol w="938312">
                  <a:extLst>
                    <a:ext uri="{9D8B030D-6E8A-4147-A177-3AD203B41FA5}">
                      <a16:colId xmlns:a16="http://schemas.microsoft.com/office/drawing/2014/main" val="904670151"/>
                    </a:ext>
                  </a:extLst>
                </a:gridCol>
                <a:gridCol w="938312">
                  <a:extLst>
                    <a:ext uri="{9D8B030D-6E8A-4147-A177-3AD203B41FA5}">
                      <a16:colId xmlns:a16="http://schemas.microsoft.com/office/drawing/2014/main" val="2959151426"/>
                    </a:ext>
                  </a:extLst>
                </a:gridCol>
              </a:tblGrid>
              <a:tr h="295275">
                <a:tc gridSpan="5">
                  <a:txBody>
                    <a:bodyPr/>
                    <a:lstStyle/>
                    <a:p>
                      <a:pPr algn="ctr" fontAlgn="b">
                        <a:buNone/>
                      </a:pPr>
                      <a:r>
                        <a:rPr lang="en-US" sz="1800" b="1" i="0" u="none" strike="noStrike">
                          <a:solidFill>
                            <a:srgbClr val="000000"/>
                          </a:solidFill>
                          <a:effectLst/>
                          <a:latin typeface="Arial" panose="020B0604020202020204" pitchFamily="34" charset="0"/>
                        </a:rPr>
                        <a:t>Total IAG+IAL % of Total Enrollments: 1.15%</a:t>
                      </a:r>
                    </a:p>
                  </a:txBody>
                  <a:tcPr marL="9525" marR="9525" marT="9525"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4276618"/>
                  </a:ext>
                </a:extLst>
              </a:tr>
              <a:tr h="19050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972621179"/>
                  </a:ext>
                </a:extLst>
              </a:tr>
              <a:tr h="19050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809800341"/>
                  </a:ext>
                </a:extLst>
              </a:tr>
              <a:tr h="295275">
                <a:tc gridSpan="5">
                  <a:txBody>
                    <a:bodyPr/>
                    <a:lstStyle/>
                    <a:p>
                      <a:pPr algn="ctr" fontAlgn="b">
                        <a:buNone/>
                      </a:pPr>
                      <a:r>
                        <a:rPr lang="en-US" sz="1800" b="1" i="0" u="none" strike="noStrike">
                          <a:solidFill>
                            <a:srgbClr val="000000"/>
                          </a:solidFill>
                          <a:effectLst/>
                          <a:latin typeface="Arial" panose="020B0604020202020204" pitchFamily="34" charset="0"/>
                        </a:rPr>
                        <a:t>IAG/IAL % Greater Than 1% of Enrollments</a:t>
                      </a:r>
                    </a:p>
                  </a:txBody>
                  <a:tcPr marL="9525" marR="9525" marT="9525"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49865160"/>
                  </a:ext>
                </a:extLst>
              </a:tr>
              <a:tr h="295275">
                <a:tc gridSpan="5">
                  <a:txBody>
                    <a:bodyPr/>
                    <a:lstStyle/>
                    <a:p>
                      <a:pPr algn="ctr" fontAlgn="b">
                        <a:buNone/>
                      </a:pPr>
                      <a:r>
                        <a:rPr lang="en-US" sz="1800" b="1" i="0" u="none" strike="noStrike">
                          <a:solidFill>
                            <a:srgbClr val="000000"/>
                          </a:solidFill>
                          <a:effectLst/>
                          <a:latin typeface="Arial" panose="020B0604020202020204" pitchFamily="34" charset="0"/>
                        </a:rPr>
                        <a:t>Total IAG+IAL Count: 4,168</a:t>
                      </a:r>
                    </a:p>
                  </a:txBody>
                  <a:tcPr marL="9525" marR="9525" marT="9525"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80759122"/>
                  </a:ext>
                </a:extLst>
              </a:tr>
              <a:tr h="19050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521616670"/>
                  </a:ext>
                </a:extLst>
              </a:tr>
              <a:tr h="19050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163033535"/>
                  </a:ext>
                </a:extLst>
              </a:tr>
              <a:tr h="295275">
                <a:tc gridSpan="5">
                  <a:txBody>
                    <a:bodyPr/>
                    <a:lstStyle/>
                    <a:p>
                      <a:pPr algn="ctr" fontAlgn="b">
                        <a:buNone/>
                      </a:pPr>
                      <a:r>
                        <a:rPr lang="en-US" sz="1800" b="1" i="0" u="none" strike="noStrike">
                          <a:solidFill>
                            <a:srgbClr val="000000"/>
                          </a:solidFill>
                          <a:effectLst/>
                          <a:latin typeface="Arial" panose="020B0604020202020204" pitchFamily="34" charset="0"/>
                        </a:rPr>
                        <a:t>IAG/IAL % Less Than 1% of Enrollments</a:t>
                      </a:r>
                    </a:p>
                  </a:txBody>
                  <a:tcPr marL="9525" marR="9525" marT="9525"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7571874"/>
                  </a:ext>
                </a:extLst>
              </a:tr>
              <a:tr h="295275">
                <a:tc gridSpan="5">
                  <a:txBody>
                    <a:bodyPr/>
                    <a:lstStyle/>
                    <a:p>
                      <a:pPr algn="ctr" fontAlgn="b">
                        <a:buNone/>
                      </a:pPr>
                      <a:r>
                        <a:rPr lang="en-US" sz="1800" b="1" i="0" u="none" strike="noStrike">
                          <a:solidFill>
                            <a:srgbClr val="000000"/>
                          </a:solidFill>
                          <a:effectLst/>
                          <a:latin typeface="Arial" panose="020B0604020202020204" pitchFamily="34" charset="0"/>
                        </a:rPr>
                        <a:t>Total IAG+IAL Count: 741</a:t>
                      </a:r>
                    </a:p>
                  </a:txBody>
                  <a:tcPr marL="9525" marR="9525" marT="9525"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2172037"/>
                  </a:ext>
                </a:extLst>
              </a:tr>
              <a:tr h="19050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3809664137"/>
                  </a:ext>
                </a:extLst>
              </a:tr>
              <a:tr h="190500">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tc>
                  <a:txBody>
                    <a:bodyPr/>
                    <a:lstStyle/>
                    <a:p>
                      <a:pPr algn="l" fontAlgn="b">
                        <a:buNone/>
                      </a:pPr>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2554252492"/>
                  </a:ext>
                </a:extLst>
              </a:tr>
              <a:tr h="295275">
                <a:tc gridSpan="5">
                  <a:txBody>
                    <a:bodyPr/>
                    <a:lstStyle/>
                    <a:p>
                      <a:pPr algn="ctr" fontAlgn="b">
                        <a:buNone/>
                      </a:pPr>
                      <a:r>
                        <a:rPr lang="en-US" sz="1800" b="1" i="0" u="none" strike="noStrike">
                          <a:solidFill>
                            <a:srgbClr val="000000"/>
                          </a:solidFill>
                          <a:effectLst/>
                          <a:latin typeface="Arial" panose="020B0604020202020204" pitchFamily="34" charset="0"/>
                        </a:rPr>
                        <a:t>Retail Electric Provider Counts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57203191"/>
                  </a:ext>
                </a:extLst>
              </a:tr>
              <a:tr h="238125">
                <a:tc>
                  <a:txBody>
                    <a:bodyPr/>
                    <a:lstStyle/>
                    <a:p>
                      <a:pPr algn="ctr" fontAlgn="b">
                        <a:buNone/>
                      </a:pPr>
                      <a:r>
                        <a:rPr lang="en-US" sz="1100" b="1"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gridSpan="4">
                  <a:txBody>
                    <a:bodyPr/>
                    <a:lstStyle/>
                    <a:p>
                      <a:pPr algn="ctr" fontAlgn="b">
                        <a:buNone/>
                      </a:pPr>
                      <a:r>
                        <a:rPr lang="en-US" sz="1400" b="1" i="0" u="none" strike="noStrike">
                          <a:solidFill>
                            <a:srgbClr val="000000"/>
                          </a:solidFill>
                          <a:effectLst/>
                          <a:latin typeface="Calibri" panose="020F0502020204030204" pitchFamily="34" charset="0"/>
                        </a:rPr>
                        <a:t>Percent of Enrollments Resulting in IAG/IAL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18340245"/>
                  </a:ext>
                </a:extLst>
              </a:tr>
              <a:tr h="190500">
                <a:tc>
                  <a:txBody>
                    <a:bodyPr/>
                    <a:lstStyle/>
                    <a:p>
                      <a:pPr algn="ctr" fontAlgn="b">
                        <a:buNone/>
                      </a:pPr>
                      <a:r>
                        <a:rPr lang="en-US" sz="1100" b="1" i="0" u="none" strike="noStrike">
                          <a:solidFill>
                            <a:srgbClr val="000000"/>
                          </a:solidFill>
                          <a:effectLst/>
                          <a:latin typeface="Calibri" panose="020F0502020204030204" pitchFamily="34" charset="0"/>
                        </a:rPr>
                        <a:t>Enrollment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n-US" sz="1100" b="1" i="0" u="none" strike="noStrike">
                          <a:solidFill>
                            <a:srgbClr val="000000"/>
                          </a:solidFill>
                          <a:effectLst/>
                          <a:latin typeface="Calibri" panose="020F0502020204030204" pitchFamily="34" charset="0"/>
                        </a:rPr>
                        <a:t>.00% to .25%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n-US" sz="1100" b="1" i="0" u="none" strike="noStrike">
                          <a:solidFill>
                            <a:srgbClr val="000000"/>
                          </a:solidFill>
                          <a:effectLst/>
                          <a:latin typeface="Calibri" panose="020F0502020204030204" pitchFamily="34" charset="0"/>
                        </a:rPr>
                        <a:t>.26% to .50%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n-US" sz="1100" b="1" i="0" u="none" strike="noStrike">
                          <a:solidFill>
                            <a:srgbClr val="000000"/>
                          </a:solidFill>
                          <a:effectLst/>
                          <a:latin typeface="Calibri" panose="020F0502020204030204" pitchFamily="34" charset="0"/>
                        </a:rPr>
                        <a:t>.51% to .75%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b">
                        <a:buNone/>
                      </a:pPr>
                      <a:r>
                        <a:rPr lang="en-US" sz="1100" b="1" i="0" u="none" strike="noStrike">
                          <a:solidFill>
                            <a:srgbClr val="000000"/>
                          </a:solidFill>
                          <a:effectLst/>
                          <a:latin typeface="Calibri" panose="020F0502020204030204" pitchFamily="34" charset="0"/>
                        </a:rPr>
                        <a:t>.76% to 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84628634"/>
                  </a:ext>
                </a:extLst>
              </a:tr>
              <a:tr h="190500">
                <a:tc>
                  <a:txBody>
                    <a:bodyPr/>
                    <a:lstStyle/>
                    <a:p>
                      <a:pPr algn="ctr" fontAlgn="b">
                        <a:buNone/>
                      </a:pPr>
                      <a:r>
                        <a:rPr lang="en-US" sz="1100" b="1" i="0" u="none" strike="noStrike">
                          <a:solidFill>
                            <a:srgbClr val="000000"/>
                          </a:solidFill>
                          <a:effectLst/>
                          <a:latin typeface="Calibri" panose="020F0502020204030204" pitchFamily="34" charset="0"/>
                        </a:rPr>
                        <a:t>&lt;= 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8D1FF"/>
                    </a:solidFill>
                  </a:tcPr>
                </a:tc>
                <a:tc>
                  <a:txBody>
                    <a:bodyPr/>
                    <a:lstStyle/>
                    <a:p>
                      <a:pPr algn="ctr" fontAlgn="b">
                        <a:buNone/>
                      </a:pPr>
                      <a:r>
                        <a:rPr lang="en-US" sz="1100" b="0" i="0" u="none" strike="noStrike">
                          <a:solidFill>
                            <a:srgbClr val="000000"/>
                          </a:solidFill>
                          <a:effectLst/>
                          <a:latin typeface="Calibri" panose="020F0502020204030204" pitchFamily="34" charset="0"/>
                        </a:rPr>
                        <a:t>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8D1FF"/>
                    </a:solidFill>
                  </a:tcPr>
                </a:tc>
                <a:tc>
                  <a:txBody>
                    <a:bodyPr/>
                    <a:lstStyle/>
                    <a:p>
                      <a:pPr algn="ctr" fontAlgn="b">
                        <a:buNone/>
                      </a:pPr>
                      <a:r>
                        <a:rPr lang="en-US"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8D1FF"/>
                    </a:solidFill>
                  </a:tcPr>
                </a:tc>
                <a:tc>
                  <a:txBody>
                    <a:bodyPr/>
                    <a:lstStyle/>
                    <a:p>
                      <a:pPr algn="ctr" fontAlgn="b">
                        <a:buNone/>
                      </a:pPr>
                      <a:r>
                        <a:rPr lang="en-US"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8D1FF"/>
                    </a:solidFill>
                  </a:tcPr>
                </a:tc>
                <a:tc>
                  <a:txBody>
                    <a:bodyPr/>
                    <a:lstStyle/>
                    <a:p>
                      <a:pPr algn="ctr" fontAlgn="b">
                        <a:buNone/>
                      </a:pPr>
                      <a:r>
                        <a:rPr lang="en-US"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8D1FF"/>
                    </a:solidFill>
                  </a:tcPr>
                </a:tc>
                <a:extLst>
                  <a:ext uri="{0D108BD9-81ED-4DB2-BD59-A6C34878D82A}">
                    <a16:rowId xmlns:a16="http://schemas.microsoft.com/office/drawing/2014/main" val="2273778038"/>
                  </a:ext>
                </a:extLst>
              </a:tr>
              <a:tr h="190500">
                <a:tc>
                  <a:txBody>
                    <a:bodyPr/>
                    <a:lstStyle/>
                    <a:p>
                      <a:pPr algn="ctr" fontAlgn="b">
                        <a:buNone/>
                      </a:pPr>
                      <a:r>
                        <a:rPr lang="en-US" sz="1100" b="1" i="0" u="none" strike="noStrike">
                          <a:solidFill>
                            <a:srgbClr val="000000"/>
                          </a:solidFill>
                          <a:effectLst/>
                          <a:latin typeface="Calibri" panose="020F0502020204030204" pitchFamily="34" charset="0"/>
                        </a:rPr>
                        <a:t>&gt; 500 and &lt;= 2500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b">
                        <a:buNone/>
                      </a:pPr>
                      <a:r>
                        <a:rPr lang="en-US" sz="11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b">
                        <a:buNone/>
                      </a:pPr>
                      <a:r>
                        <a:rPr lang="en-US"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b">
                        <a:buNone/>
                      </a:pPr>
                      <a:r>
                        <a:rPr lang="en-US" sz="1100" b="0" i="0" u="none" strike="noStrike">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tc>
                  <a:txBody>
                    <a:bodyPr/>
                    <a:lstStyle/>
                    <a:p>
                      <a:pPr algn="ctr" fontAlgn="b">
                        <a:buNone/>
                      </a:pPr>
                      <a:r>
                        <a:rPr lang="en-US" sz="1100" b="0" i="0" u="none" strike="noStrike">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AC090"/>
                    </a:solidFill>
                  </a:tcPr>
                </a:tc>
                <a:extLst>
                  <a:ext uri="{0D108BD9-81ED-4DB2-BD59-A6C34878D82A}">
                    <a16:rowId xmlns:a16="http://schemas.microsoft.com/office/drawing/2014/main" val="3174248988"/>
                  </a:ext>
                </a:extLst>
              </a:tr>
              <a:tr h="190500">
                <a:tc>
                  <a:txBody>
                    <a:bodyPr/>
                    <a:lstStyle/>
                    <a:p>
                      <a:pPr algn="ctr" fontAlgn="b">
                        <a:buNone/>
                      </a:pPr>
                      <a:r>
                        <a:rPr lang="en-US" sz="1100" b="1" i="0" u="none" strike="noStrike">
                          <a:solidFill>
                            <a:srgbClr val="000000"/>
                          </a:solidFill>
                          <a:effectLst/>
                          <a:latin typeface="Calibri" panose="020F0502020204030204" pitchFamily="34" charset="0"/>
                        </a:rPr>
                        <a:t>&gt; 2500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A2C7"/>
                    </a:solidFill>
                  </a:tcPr>
                </a:tc>
                <a:tc>
                  <a:txBody>
                    <a:bodyPr/>
                    <a:lstStyle/>
                    <a:p>
                      <a:pPr algn="ctr" fontAlgn="b">
                        <a:buNone/>
                      </a:pPr>
                      <a:r>
                        <a:rPr lang="en-US"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A2C7"/>
                    </a:solidFill>
                  </a:tcPr>
                </a:tc>
                <a:tc>
                  <a:txBody>
                    <a:bodyPr/>
                    <a:lstStyle/>
                    <a:p>
                      <a:pPr algn="ctr" fontAlgn="b">
                        <a:buNone/>
                      </a:pPr>
                      <a:r>
                        <a:rPr lang="en-US" sz="1100" b="0" i="0" u="none" strike="noStrike">
                          <a:solidFill>
                            <a:srgbClr val="000000"/>
                          </a:solidFill>
                          <a:effectLst/>
                          <a:latin typeface="Calibri" panose="020F050202020403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A2C7"/>
                    </a:solidFill>
                  </a:tcPr>
                </a:tc>
                <a:tc>
                  <a:txBody>
                    <a:bodyPr/>
                    <a:lstStyle/>
                    <a:p>
                      <a:pPr algn="ctr" fontAlgn="b">
                        <a:buNone/>
                      </a:pPr>
                      <a:r>
                        <a:rPr lang="en-US" sz="1100" b="0" i="0" u="none" strike="noStrike">
                          <a:solidFill>
                            <a:srgbClr val="000000"/>
                          </a:solidFill>
                          <a:effectLst/>
                          <a:latin typeface="Calibri" panose="020F0502020204030204" pitchFamily="34" charset="0"/>
                        </a:rPr>
                        <a:t>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A2C7"/>
                    </a:solidFill>
                  </a:tcPr>
                </a:tc>
                <a:tc>
                  <a:txBody>
                    <a:bodyPr/>
                    <a:lstStyle/>
                    <a:p>
                      <a:pPr algn="ctr" fontAlgn="b">
                        <a:buNone/>
                      </a:pPr>
                      <a:r>
                        <a:rPr lang="en-US" sz="1100" b="0" i="0" u="none" strike="noStrike" dirty="0">
                          <a:solidFill>
                            <a:srgbClr val="000000"/>
                          </a:solidFill>
                          <a:effectLst/>
                          <a:latin typeface="Calibri" panose="020F0502020204030204" pitchFamily="34"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3A2C7"/>
                    </a:solidFill>
                  </a:tcPr>
                </a:tc>
                <a:extLst>
                  <a:ext uri="{0D108BD9-81ED-4DB2-BD59-A6C34878D82A}">
                    <a16:rowId xmlns:a16="http://schemas.microsoft.com/office/drawing/2014/main" val="789602193"/>
                  </a:ext>
                </a:extLst>
              </a:tr>
            </a:tbl>
          </a:graphicData>
        </a:graphic>
      </p:graphicFrame>
      <p:graphicFrame>
        <p:nvGraphicFramePr>
          <p:cNvPr id="4" name="Object 3">
            <a:extLst>
              <a:ext uri="{FF2B5EF4-FFF2-40B4-BE49-F238E27FC236}">
                <a16:creationId xmlns:a16="http://schemas.microsoft.com/office/drawing/2014/main" id="{94C1BC35-2E2B-F2E1-9890-051F97C879B4}"/>
              </a:ext>
            </a:extLst>
          </p:cNvPr>
          <p:cNvGraphicFramePr>
            <a:graphicFrameLocks noChangeAspect="1"/>
          </p:cNvGraphicFramePr>
          <p:nvPr>
            <p:extLst>
              <p:ext uri="{D42A27DB-BD31-4B8C-83A1-F6EECF244321}">
                <p14:modId xmlns:p14="http://schemas.microsoft.com/office/powerpoint/2010/main" val="1140091021"/>
              </p:ext>
            </p:extLst>
          </p:nvPr>
        </p:nvGraphicFramePr>
        <p:xfrm>
          <a:off x="4152900" y="5289137"/>
          <a:ext cx="914400" cy="771525"/>
        </p:xfrm>
        <a:graphic>
          <a:graphicData uri="http://schemas.openxmlformats.org/presentationml/2006/ole">
            <mc:AlternateContent xmlns:mc="http://schemas.openxmlformats.org/markup-compatibility/2006">
              <mc:Choice xmlns:v="urn:schemas-microsoft-com:vml" Requires="v">
                <p:oleObj name="Worksheet" showAsIcon="1" r:id="rId3" imgW="914400" imgH="771525" progId="Excel.Sheet.12">
                  <p:embed/>
                </p:oleObj>
              </mc:Choice>
              <mc:Fallback>
                <p:oleObj name="Worksheet" showAsIcon="1" r:id="rId3" imgW="914400" imgH="771525" progId="Excel.Sheet.12">
                  <p:embed/>
                  <p:pic>
                    <p:nvPicPr>
                      <p:cNvPr id="0" name=""/>
                      <p:cNvPicPr/>
                      <p:nvPr/>
                    </p:nvPicPr>
                    <p:blipFill>
                      <a:blip r:embed="rId4"/>
                      <a:stretch>
                        <a:fillRect/>
                      </a:stretch>
                    </p:blipFill>
                    <p:spPr>
                      <a:xfrm>
                        <a:off x="4152900" y="5289137"/>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1024058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1"/>
            <a:ext cx="8534400" cy="629760"/>
          </a:xfrm>
        </p:spPr>
        <p:txBody>
          <a:bodyPr/>
          <a:lstStyle/>
          <a:p>
            <a:pPr algn="ctr"/>
            <a:r>
              <a:rPr lang="en-US" altLang="en-US" sz="2000" dirty="0">
                <a:solidFill>
                  <a:schemeClr val="tx1"/>
                </a:solidFill>
              </a:rPr>
              <a:t>Top 10 - July 2026 - IAG/IAL % </a:t>
            </a:r>
            <a:r>
              <a:rPr lang="en-US" altLang="en-US" sz="2000" u="sng" dirty="0">
                <a:solidFill>
                  <a:schemeClr val="tx1"/>
                </a:solidFill>
              </a:rPr>
              <a:t>Greater</a:t>
            </a:r>
            <a:r>
              <a:rPr lang="en-US" altLang="en-US" sz="2000" dirty="0">
                <a:solidFill>
                  <a:schemeClr val="tx1"/>
                </a:solidFill>
              </a:rPr>
              <a:t> Than 1% of Enrollments</a:t>
            </a:r>
            <a:br>
              <a:rPr lang="en-US" altLang="en-US" sz="2000" dirty="0">
                <a:solidFill>
                  <a:schemeClr val="tx1"/>
                </a:solidFill>
              </a:rPr>
            </a:br>
            <a:r>
              <a:rPr lang="en-US" altLang="en-US" sz="2000" dirty="0">
                <a:solidFill>
                  <a:schemeClr val="tx1"/>
                </a:solidFill>
              </a:rPr>
              <a:t>With number of months Greater Than 1%</a:t>
            </a:r>
            <a:br>
              <a:rPr lang="en-US" altLang="en-US" sz="2000" dirty="0">
                <a:solidFill>
                  <a:schemeClr val="tx1"/>
                </a:solidFill>
              </a:rPr>
            </a:br>
            <a:br>
              <a:rPr lang="en-US" altLang="en-US" sz="1600" dirty="0"/>
            </a:br>
            <a:endParaRPr lang="en-US" altLang="en-US" sz="1600" dirty="0"/>
          </a:p>
        </p:txBody>
      </p:sp>
      <p:sp>
        <p:nvSpPr>
          <p:cNvPr id="6" name="Slide Number Placeholder 5"/>
          <p:cNvSpPr>
            <a:spLocks noGrp="1"/>
          </p:cNvSpPr>
          <p:nvPr>
            <p:ph type="sldNum" sz="quarter" idx="4"/>
          </p:nvPr>
        </p:nvSpPr>
        <p:spPr>
          <a:xfrm>
            <a:off x="8763000" y="6561138"/>
            <a:ext cx="228600" cy="212725"/>
          </a:xfrm>
        </p:spPr>
        <p:txBody>
          <a:bodyPr/>
          <a:lstStyle/>
          <a:p>
            <a:fld id="{1D93BD3E-1E9A-4970-A6F7-E7AC52762E0C}" type="slidenum">
              <a:rPr lang="en-US" smtClean="0">
                <a:solidFill>
                  <a:prstClr val="black">
                    <a:tint val="75000"/>
                  </a:prstClr>
                </a:solidFill>
              </a:rPr>
              <a:pPr/>
              <a:t>4</a:t>
            </a:fld>
            <a:endParaRPr lang="en-US">
              <a:solidFill>
                <a:prstClr val="black">
                  <a:tint val="75000"/>
                </a:prstClr>
              </a:solidFill>
            </a:endParaRPr>
          </a:p>
        </p:txBody>
      </p:sp>
      <p:sp>
        <p:nvSpPr>
          <p:cNvPr id="13" name="TextBox 12"/>
          <p:cNvSpPr txBox="1"/>
          <p:nvPr/>
        </p:nvSpPr>
        <p:spPr>
          <a:xfrm>
            <a:off x="6858000" y="6488668"/>
            <a:ext cx="1905000" cy="369332"/>
          </a:xfrm>
          <a:prstGeom prst="rect">
            <a:avLst/>
          </a:prstGeom>
          <a:noFill/>
        </p:spPr>
        <p:txBody>
          <a:bodyPr wrap="square" rtlCol="0">
            <a:spAutoFit/>
          </a:bodyPr>
          <a:lstStyle/>
          <a:p>
            <a:pPr algn="r"/>
            <a:r>
              <a:rPr lang="en-US" sz="900" b="1" dirty="0"/>
              <a:t>Retail Market Subcommittee</a:t>
            </a:r>
          </a:p>
          <a:p>
            <a:pPr algn="r"/>
            <a:r>
              <a:rPr lang="en-US" sz="900" dirty="0"/>
              <a:t>10/13/26</a:t>
            </a:r>
          </a:p>
        </p:txBody>
      </p:sp>
      <p:pic>
        <p:nvPicPr>
          <p:cNvPr id="4" name="Picture 3">
            <a:extLst>
              <a:ext uri="{FF2B5EF4-FFF2-40B4-BE49-F238E27FC236}">
                <a16:creationId xmlns:a16="http://schemas.microsoft.com/office/drawing/2014/main" id="{B84FA88B-7A41-D65A-922E-B7B5DBCEA3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3923"/>
            <a:ext cx="9144000" cy="1524000"/>
          </a:xfrm>
          <a:prstGeom prst="rect">
            <a:avLst/>
          </a:prstGeom>
        </p:spPr>
      </p:pic>
      <p:pic>
        <p:nvPicPr>
          <p:cNvPr id="10" name="Picture 9">
            <a:extLst>
              <a:ext uri="{FF2B5EF4-FFF2-40B4-BE49-F238E27FC236}">
                <a16:creationId xmlns:a16="http://schemas.microsoft.com/office/drawing/2014/main" id="{8CAFA613-4DE2-2E1A-6E4B-B0E2F566C9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67000"/>
            <a:ext cx="9144000" cy="1524000"/>
          </a:xfrm>
          <a:prstGeom prst="rect">
            <a:avLst/>
          </a:prstGeom>
        </p:spPr>
      </p:pic>
      <p:pic>
        <p:nvPicPr>
          <p:cNvPr id="14" name="Picture 13">
            <a:extLst>
              <a:ext uri="{FF2B5EF4-FFF2-40B4-BE49-F238E27FC236}">
                <a16:creationId xmlns:a16="http://schemas.microsoft.com/office/drawing/2014/main" id="{998E0A43-9DA6-BBCA-FB34-01A6EC0920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270105"/>
            <a:ext cx="9144000" cy="1524000"/>
          </a:xfrm>
          <a:prstGeom prst="rect">
            <a:avLst/>
          </a:prstGeom>
        </p:spPr>
      </p:pic>
    </p:spTree>
    <p:extLst>
      <p:ext uri="{BB962C8B-B14F-4D97-AF65-F5344CB8AC3E}">
        <p14:creationId xmlns:p14="http://schemas.microsoft.com/office/powerpoint/2010/main" val="3975167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670718"/>
          </a:xfrm>
        </p:spPr>
        <p:txBody>
          <a:bodyPr/>
          <a:lstStyle/>
          <a:p>
            <a:pPr algn="ctr"/>
            <a:r>
              <a:rPr lang="en-US" altLang="en-US" sz="1800" dirty="0">
                <a:solidFill>
                  <a:schemeClr val="tx1"/>
                </a:solidFill>
              </a:rPr>
              <a:t>Top 10 - 12 Month Average IAG/IAL % </a:t>
            </a:r>
            <a:r>
              <a:rPr lang="en-US" altLang="en-US" sz="1800" u="sng" dirty="0">
                <a:solidFill>
                  <a:schemeClr val="tx1"/>
                </a:solidFill>
              </a:rPr>
              <a:t>Greater</a:t>
            </a:r>
            <a:r>
              <a:rPr lang="en-US" altLang="en-US" sz="1800" dirty="0">
                <a:solidFill>
                  <a:schemeClr val="tx1"/>
                </a:solidFill>
              </a:rPr>
              <a:t> Than 1% of Enrollments thru July 2026 With number of months Greater Than 1%</a:t>
            </a:r>
            <a:br>
              <a:rPr lang="en-US" altLang="en-US" sz="1800" dirty="0"/>
            </a:br>
            <a:endParaRPr lang="en-US" altLang="en-US" sz="1800" dirty="0"/>
          </a:p>
        </p:txBody>
      </p:sp>
      <p:sp>
        <p:nvSpPr>
          <p:cNvPr id="6" name="Slide Number Placeholder 5"/>
          <p:cNvSpPr>
            <a:spLocks noGrp="1"/>
          </p:cNvSpPr>
          <p:nvPr>
            <p:ph type="sldNum" sz="quarter" idx="4"/>
          </p:nvPr>
        </p:nvSpPr>
        <p:spPr>
          <a:xfrm>
            <a:off x="8763000" y="6561138"/>
            <a:ext cx="228600" cy="212725"/>
          </a:xfrm>
        </p:spPr>
        <p:txBody>
          <a:bodyPr/>
          <a:lstStyle/>
          <a:p>
            <a:fld id="{1D93BD3E-1E9A-4970-A6F7-E7AC52762E0C}" type="slidenum">
              <a:rPr lang="en-US" smtClean="0"/>
              <a:t>5</a:t>
            </a:fld>
            <a:endParaRPr lang="en-US"/>
          </a:p>
        </p:txBody>
      </p:sp>
      <p:sp>
        <p:nvSpPr>
          <p:cNvPr id="13" name="TextBox 12"/>
          <p:cNvSpPr txBox="1"/>
          <p:nvPr/>
        </p:nvSpPr>
        <p:spPr>
          <a:xfrm>
            <a:off x="6858000" y="6488668"/>
            <a:ext cx="1905000" cy="369332"/>
          </a:xfrm>
          <a:prstGeom prst="rect">
            <a:avLst/>
          </a:prstGeom>
          <a:noFill/>
        </p:spPr>
        <p:txBody>
          <a:bodyPr wrap="square" rtlCol="0">
            <a:spAutoFit/>
          </a:bodyPr>
          <a:lstStyle/>
          <a:p>
            <a:pPr algn="r"/>
            <a:r>
              <a:rPr lang="en-US" sz="900" b="1" dirty="0"/>
              <a:t>Retail Market Subcommittee</a:t>
            </a:r>
          </a:p>
          <a:p>
            <a:pPr algn="r"/>
            <a:r>
              <a:rPr lang="en-US" sz="900" dirty="0"/>
              <a:t>10/13/26</a:t>
            </a:r>
          </a:p>
        </p:txBody>
      </p:sp>
      <p:pic>
        <p:nvPicPr>
          <p:cNvPr id="4" name="Picture 3">
            <a:extLst>
              <a:ext uri="{FF2B5EF4-FFF2-40B4-BE49-F238E27FC236}">
                <a16:creationId xmlns:a16="http://schemas.microsoft.com/office/drawing/2014/main" id="{870DBC36-744A-139A-1722-716BCF3245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56405"/>
            <a:ext cx="9144000" cy="1524000"/>
          </a:xfrm>
          <a:prstGeom prst="rect">
            <a:avLst/>
          </a:prstGeom>
        </p:spPr>
      </p:pic>
      <p:pic>
        <p:nvPicPr>
          <p:cNvPr id="8" name="Picture 7">
            <a:extLst>
              <a:ext uri="{FF2B5EF4-FFF2-40B4-BE49-F238E27FC236}">
                <a16:creationId xmlns:a16="http://schemas.microsoft.com/office/drawing/2014/main" id="{B1D0ACD7-130C-F745-7779-56042BBBE1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67000"/>
            <a:ext cx="9144000" cy="1524000"/>
          </a:xfrm>
          <a:prstGeom prst="rect">
            <a:avLst/>
          </a:prstGeom>
        </p:spPr>
      </p:pic>
      <p:pic>
        <p:nvPicPr>
          <p:cNvPr id="11" name="Picture 10">
            <a:extLst>
              <a:ext uri="{FF2B5EF4-FFF2-40B4-BE49-F238E27FC236}">
                <a16:creationId xmlns:a16="http://schemas.microsoft.com/office/drawing/2014/main" id="{24BAF3FB-F82E-5DF6-E178-77F67D8F8D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4277595"/>
            <a:ext cx="9144000" cy="1524000"/>
          </a:xfrm>
          <a:prstGeom prst="rect">
            <a:avLst/>
          </a:prstGeom>
        </p:spPr>
      </p:pic>
    </p:spTree>
    <p:extLst>
      <p:ext uri="{BB962C8B-B14F-4D97-AF65-F5344CB8AC3E}">
        <p14:creationId xmlns:p14="http://schemas.microsoft.com/office/powerpoint/2010/main" val="997206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594518"/>
          </a:xfrm>
        </p:spPr>
        <p:txBody>
          <a:bodyPr/>
          <a:lstStyle/>
          <a:p>
            <a:r>
              <a:rPr lang="en-US" altLang="en-US" dirty="0">
                <a:solidFill>
                  <a:schemeClr val="tx1"/>
                </a:solidFill>
              </a:rPr>
              <a:t>Explanation of IAG/IAL Slides Data</a:t>
            </a:r>
            <a:endParaRPr lang="en-US" b="1" dirty="0">
              <a:solidFill>
                <a:schemeClr val="tx1"/>
              </a:solidFill>
            </a:endParaRPr>
          </a:p>
        </p:txBody>
      </p:sp>
      <p:sp>
        <p:nvSpPr>
          <p:cNvPr id="3" name="Content Placeholder 2"/>
          <p:cNvSpPr>
            <a:spLocks noGrp="1"/>
          </p:cNvSpPr>
          <p:nvPr>
            <p:ph idx="1"/>
          </p:nvPr>
        </p:nvSpPr>
        <p:spPr>
          <a:xfrm>
            <a:off x="142875" y="990600"/>
            <a:ext cx="8839200" cy="5105400"/>
          </a:xfrm>
        </p:spPr>
        <p:txBody>
          <a:bodyPr/>
          <a:lstStyle/>
          <a:p>
            <a:pPr marL="0" indent="0">
              <a:buNone/>
            </a:pPr>
            <a:r>
              <a:rPr lang="en-US" sz="1800" b="1" dirty="0">
                <a:solidFill>
                  <a:srgbClr val="FF0000"/>
                </a:solidFill>
              </a:rPr>
              <a:t>NOTE: </a:t>
            </a:r>
            <a:endParaRPr lang="en-US" sz="1800" dirty="0">
              <a:solidFill>
                <a:srgbClr val="FF0000"/>
              </a:solidFill>
            </a:endParaRPr>
          </a:p>
          <a:p>
            <a:pPr marL="0" indent="0">
              <a:buNone/>
            </a:pPr>
            <a:r>
              <a:rPr lang="en-US" sz="1800" b="1" dirty="0"/>
              <a:t>The IAG/IAL totals and percentages in this presentation are calculated using the counts of the </a:t>
            </a:r>
            <a:r>
              <a:rPr lang="en-US" sz="1800" b="1" dirty="0">
                <a:solidFill>
                  <a:srgbClr val="FF0000"/>
                </a:solidFill>
              </a:rPr>
              <a:t>Acknowledged</a:t>
            </a:r>
            <a:r>
              <a:rPr lang="en-US" sz="1800" b="1" dirty="0"/>
              <a:t> </a:t>
            </a:r>
            <a:r>
              <a:rPr lang="en-US" sz="1800" b="1" dirty="0">
                <a:solidFill>
                  <a:srgbClr val="FF0000"/>
                </a:solidFill>
              </a:rPr>
              <a:t>Inadvertent Gaining REP Only </a:t>
            </a:r>
            <a:r>
              <a:rPr lang="en-US" sz="1800" b="1" dirty="0"/>
              <a:t>in both IAG and IAL issues. If the Gaining REP in a submitted IAL issue does not agree they are the Gaining REP, that issue will not be counted. The losing REP is not represented in any of the Totals or Percentages in any data contained in this presentation.</a:t>
            </a:r>
            <a:endParaRPr lang="en-US" altLang="en-US" sz="1500" b="1" dirty="0"/>
          </a:p>
          <a:p>
            <a:pPr marL="0" indent="0">
              <a:buNone/>
            </a:pPr>
            <a:r>
              <a:rPr lang="en-US" altLang="en-US" sz="1800" b="1" dirty="0">
                <a:solidFill>
                  <a:srgbClr val="FF0000"/>
                </a:solidFill>
              </a:rPr>
              <a:t>NOTE:</a:t>
            </a:r>
          </a:p>
          <a:p>
            <a:pPr marL="0" indent="0">
              <a:buNone/>
            </a:pPr>
            <a:r>
              <a:rPr lang="en-US" altLang="en-US" sz="1500" b="1" dirty="0"/>
              <a:t>A 10% chart range limit has been set. REPs data points that exceed 10% will be bordered in yellow. Please see the spreadsheet on page 3 for actual percentages of these </a:t>
            </a:r>
            <a:r>
              <a:rPr lang="en-US" altLang="en-US" sz="1500" b="1" dirty="0" err="1"/>
              <a:t>REPs.</a:t>
            </a:r>
            <a:endParaRPr lang="en-US" altLang="en-US" sz="1500" b="1" dirty="0"/>
          </a:p>
          <a:p>
            <a:pPr marL="0" indent="0">
              <a:buNone/>
            </a:pPr>
            <a:endParaRPr lang="en-US" altLang="en-US" sz="1500" b="1" dirty="0"/>
          </a:p>
          <a:p>
            <a:r>
              <a:rPr lang="en-US" altLang="en-US" sz="1800" b="1" dirty="0"/>
              <a:t>The page 3 chart shows a count of REPs whose IAG/IAL percentage of their total enrollments is below 1%.</a:t>
            </a:r>
          </a:p>
          <a:p>
            <a:pPr lvl="1"/>
            <a:r>
              <a:rPr lang="en-US" altLang="en-US" sz="1400" dirty="0"/>
              <a:t>Blue row shows counts of REPs that have less than 500 total enrollments by their percentage ranges</a:t>
            </a:r>
          </a:p>
          <a:p>
            <a:pPr lvl="1"/>
            <a:r>
              <a:rPr lang="en-US" altLang="en-US" sz="1400" dirty="0"/>
              <a:t>Orange row shows counts of REPs that have between 500 and 2500 total enrollments by their percentage ranges</a:t>
            </a:r>
          </a:p>
          <a:p>
            <a:pPr lvl="1"/>
            <a:r>
              <a:rPr lang="en-US" altLang="en-US" sz="1400" dirty="0"/>
              <a:t>Purple row shows counts of REPs that have greater than 2500 total enrollments by their percentage ranges</a:t>
            </a:r>
          </a:p>
          <a:p>
            <a:pPr lvl="1"/>
            <a:endParaRPr lang="en-US" altLang="en-US" sz="1400" dirty="0"/>
          </a:p>
        </p:txBody>
      </p:sp>
      <p:sp>
        <p:nvSpPr>
          <p:cNvPr id="6" name="Slide Number Placeholder 5"/>
          <p:cNvSpPr>
            <a:spLocks noGrp="1"/>
          </p:cNvSpPr>
          <p:nvPr>
            <p:ph type="sldNum" sz="quarter" idx="4"/>
          </p:nvPr>
        </p:nvSpPr>
        <p:spPr>
          <a:xfrm>
            <a:off x="8763000" y="6561138"/>
            <a:ext cx="228600" cy="212725"/>
          </a:xfrm>
        </p:spPr>
        <p:txBody>
          <a:bodyPr/>
          <a:lstStyle/>
          <a:p>
            <a:fld id="{1D93BD3E-1E9A-4970-A6F7-E7AC52762E0C}" type="slidenum">
              <a:rPr lang="en-US" smtClean="0">
                <a:solidFill>
                  <a:prstClr val="black">
                    <a:tint val="75000"/>
                  </a:prstClr>
                </a:solidFill>
              </a:rPr>
              <a:pPr/>
              <a:t>6</a:t>
            </a:fld>
            <a:endParaRPr lang="en-US">
              <a:solidFill>
                <a:prstClr val="black">
                  <a:tint val="75000"/>
                </a:prstClr>
              </a:solidFill>
            </a:endParaRPr>
          </a:p>
        </p:txBody>
      </p:sp>
      <p:sp>
        <p:nvSpPr>
          <p:cNvPr id="5" name="TextBox 4"/>
          <p:cNvSpPr txBox="1"/>
          <p:nvPr/>
        </p:nvSpPr>
        <p:spPr>
          <a:xfrm>
            <a:off x="6858000" y="6488668"/>
            <a:ext cx="1905000" cy="369332"/>
          </a:xfrm>
          <a:prstGeom prst="rect">
            <a:avLst/>
          </a:prstGeom>
          <a:noFill/>
        </p:spPr>
        <p:txBody>
          <a:bodyPr wrap="square" rtlCol="0">
            <a:spAutoFit/>
          </a:bodyPr>
          <a:lstStyle/>
          <a:p>
            <a:pPr algn="r"/>
            <a:r>
              <a:rPr lang="en-US" sz="900" b="1" dirty="0"/>
              <a:t>Retail Market Subcommittee</a:t>
            </a:r>
          </a:p>
          <a:p>
            <a:pPr algn="r"/>
            <a:r>
              <a:rPr lang="en-US" sz="900" dirty="0"/>
              <a:t>10/13/26</a:t>
            </a:r>
          </a:p>
        </p:txBody>
      </p:sp>
    </p:spTree>
    <p:extLst>
      <p:ext uri="{BB962C8B-B14F-4D97-AF65-F5344CB8AC3E}">
        <p14:creationId xmlns:p14="http://schemas.microsoft.com/office/powerpoint/2010/main" val="1659612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594518"/>
          </a:xfrm>
        </p:spPr>
        <p:txBody>
          <a:bodyPr/>
          <a:lstStyle/>
          <a:p>
            <a:r>
              <a:rPr lang="en-US" altLang="en-US" dirty="0">
                <a:solidFill>
                  <a:schemeClr val="tx1"/>
                </a:solidFill>
              </a:rPr>
              <a:t>Explanation of IAG/IAL Slides Data (</a:t>
            </a:r>
            <a:r>
              <a:rPr lang="en-US" altLang="en-US" dirty="0" err="1">
                <a:solidFill>
                  <a:schemeClr val="tx1"/>
                </a:solidFill>
              </a:rPr>
              <a:t>Cont</a:t>
            </a:r>
            <a:r>
              <a:rPr lang="en-US" altLang="en-US" dirty="0">
                <a:solidFill>
                  <a:schemeClr val="tx1"/>
                </a:solidFill>
              </a:rPr>
              <a:t>)</a:t>
            </a:r>
            <a:endParaRPr lang="en-US" b="1" dirty="0">
              <a:solidFill>
                <a:schemeClr val="tx1"/>
              </a:solidFill>
            </a:endParaRPr>
          </a:p>
        </p:txBody>
      </p:sp>
      <p:sp>
        <p:nvSpPr>
          <p:cNvPr id="3" name="Content Placeholder 2"/>
          <p:cNvSpPr>
            <a:spLocks noGrp="1"/>
          </p:cNvSpPr>
          <p:nvPr>
            <p:ph idx="1"/>
          </p:nvPr>
        </p:nvSpPr>
        <p:spPr>
          <a:xfrm>
            <a:off x="152400" y="1143000"/>
            <a:ext cx="8839200" cy="4724400"/>
          </a:xfrm>
        </p:spPr>
        <p:txBody>
          <a:bodyPr/>
          <a:lstStyle/>
          <a:p>
            <a:r>
              <a:rPr lang="en-US" altLang="en-US" sz="1800" b="1" dirty="0"/>
              <a:t>The page 4 charts show the top 10 REPs whose IAG/IAL percentage of their total enrollments is above 1%. </a:t>
            </a:r>
          </a:p>
          <a:p>
            <a:pPr lvl="1"/>
            <a:r>
              <a:rPr lang="en-US" altLang="en-US" sz="1400" dirty="0"/>
              <a:t>The blue chart shows enrollment totals of less than 500 for the month being reported</a:t>
            </a:r>
          </a:p>
          <a:p>
            <a:pPr lvl="1"/>
            <a:r>
              <a:rPr lang="en-US" altLang="en-US" sz="1400" dirty="0"/>
              <a:t>The orange chart shows enrollment totals between 500 and 2500 for the month being reported</a:t>
            </a:r>
          </a:p>
          <a:p>
            <a:pPr lvl="1"/>
            <a:r>
              <a:rPr lang="en-US" altLang="en-US" sz="1400" dirty="0"/>
              <a:t>The purple charts show enrollment totals of over 2500 for the month being reported</a:t>
            </a:r>
          </a:p>
          <a:p>
            <a:pPr lvl="1"/>
            <a:r>
              <a:rPr lang="en-US" altLang="en-US" sz="1400" dirty="0"/>
              <a:t>REPs with the lowest AG/IAL totals start on the left, and move to the highest counts on the right</a:t>
            </a:r>
          </a:p>
          <a:p>
            <a:pPr lvl="1"/>
            <a:r>
              <a:rPr lang="en-US" altLang="en-US" sz="1400" dirty="0"/>
              <a:t>Number labels represent the number of months the REP has been over 1% during the 12 month period</a:t>
            </a:r>
          </a:p>
          <a:p>
            <a:endParaRPr lang="en-US" altLang="en-US" sz="1500" b="1" dirty="0"/>
          </a:p>
          <a:p>
            <a:r>
              <a:rPr lang="en-US" altLang="en-US" sz="1800" b="1" dirty="0"/>
              <a:t>The page 5 charts show the top 10 REPs whose 12 month average IAG/IAL percentage of their total enrollments is above 1%.</a:t>
            </a:r>
          </a:p>
          <a:p>
            <a:pPr lvl="1"/>
            <a:r>
              <a:rPr lang="en-US" altLang="en-US" sz="1400" dirty="0"/>
              <a:t>The blue chart shows enrollment total averages of less than 500 for the month being reported</a:t>
            </a:r>
          </a:p>
          <a:p>
            <a:pPr lvl="1"/>
            <a:r>
              <a:rPr lang="en-US" altLang="en-US" sz="1400" dirty="0"/>
              <a:t>The orange chart shows enrollment total averages between 500 and 2500 for the month being reported</a:t>
            </a:r>
          </a:p>
          <a:p>
            <a:pPr lvl="1"/>
            <a:r>
              <a:rPr lang="en-US" altLang="en-US" sz="1400" dirty="0"/>
              <a:t>The purple charts show enrollment total averages of over 2500 for the month being reported</a:t>
            </a:r>
          </a:p>
          <a:p>
            <a:pPr lvl="1"/>
            <a:r>
              <a:rPr lang="en-US" altLang="en-US" sz="1400" dirty="0"/>
              <a:t>REPs with the lowest IAG/IAL averages start on the left, and move to the highest counts on the right</a:t>
            </a:r>
          </a:p>
          <a:p>
            <a:pPr lvl="1"/>
            <a:r>
              <a:rPr lang="en-US" altLang="en-US" sz="1400" dirty="0"/>
              <a:t>Number labels represent the number of months the REP has been over 1% during the 12 month period</a:t>
            </a:r>
          </a:p>
          <a:p>
            <a:pPr lvl="1"/>
            <a:endParaRPr lang="en-US" altLang="en-US" sz="1400" dirty="0"/>
          </a:p>
        </p:txBody>
      </p:sp>
      <p:sp>
        <p:nvSpPr>
          <p:cNvPr id="6" name="Slide Number Placeholder 5"/>
          <p:cNvSpPr>
            <a:spLocks noGrp="1"/>
          </p:cNvSpPr>
          <p:nvPr>
            <p:ph type="sldNum" sz="quarter" idx="4"/>
          </p:nvPr>
        </p:nvSpPr>
        <p:spPr>
          <a:xfrm>
            <a:off x="8763000" y="6561138"/>
            <a:ext cx="228600" cy="212725"/>
          </a:xfrm>
        </p:spPr>
        <p:txBody>
          <a:bodyPr/>
          <a:lstStyle/>
          <a:p>
            <a:fld id="{1D93BD3E-1E9A-4970-A6F7-E7AC52762E0C}" type="slidenum">
              <a:rPr lang="en-US" smtClean="0">
                <a:solidFill>
                  <a:prstClr val="black">
                    <a:tint val="75000"/>
                  </a:prstClr>
                </a:solidFill>
              </a:rPr>
              <a:pPr/>
              <a:t>7</a:t>
            </a:fld>
            <a:endParaRPr lang="en-US">
              <a:solidFill>
                <a:prstClr val="black">
                  <a:tint val="75000"/>
                </a:prstClr>
              </a:solidFill>
            </a:endParaRPr>
          </a:p>
        </p:txBody>
      </p:sp>
      <p:sp>
        <p:nvSpPr>
          <p:cNvPr id="5" name="TextBox 4"/>
          <p:cNvSpPr txBox="1"/>
          <p:nvPr/>
        </p:nvSpPr>
        <p:spPr>
          <a:xfrm>
            <a:off x="6858000" y="6488668"/>
            <a:ext cx="1905000" cy="369332"/>
          </a:xfrm>
          <a:prstGeom prst="rect">
            <a:avLst/>
          </a:prstGeom>
          <a:noFill/>
        </p:spPr>
        <p:txBody>
          <a:bodyPr wrap="square" rtlCol="0">
            <a:spAutoFit/>
          </a:bodyPr>
          <a:lstStyle/>
          <a:p>
            <a:pPr algn="r"/>
            <a:r>
              <a:rPr lang="en-US" sz="900" b="1" dirty="0"/>
              <a:t>Retail Market Subcommittee</a:t>
            </a:r>
          </a:p>
          <a:p>
            <a:pPr algn="r"/>
            <a:r>
              <a:rPr lang="en-US" sz="900" dirty="0"/>
              <a:t>10/13/26</a:t>
            </a:r>
          </a:p>
        </p:txBody>
      </p:sp>
    </p:spTree>
    <p:extLst>
      <p:ext uri="{BB962C8B-B14F-4D97-AF65-F5344CB8AC3E}">
        <p14:creationId xmlns:p14="http://schemas.microsoft.com/office/powerpoint/2010/main" val="1504251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670718"/>
          </a:xfrm>
        </p:spPr>
        <p:txBody>
          <a:bodyPr/>
          <a:lstStyle/>
          <a:p>
            <a:pPr marL="279400" algn="ctr"/>
            <a:r>
              <a:rPr lang="en-US" altLang="en-US" sz="1800" dirty="0">
                <a:solidFill>
                  <a:schemeClr val="tx1"/>
                </a:solidFill>
              </a:rPr>
              <a:t>Top - 12 Month Average Rescission % </a:t>
            </a:r>
            <a:r>
              <a:rPr lang="en-US" altLang="en-US" sz="1800" u="sng" dirty="0">
                <a:solidFill>
                  <a:schemeClr val="tx1"/>
                </a:solidFill>
              </a:rPr>
              <a:t>Greater</a:t>
            </a:r>
            <a:r>
              <a:rPr lang="en-US" altLang="en-US" sz="1800" dirty="0">
                <a:solidFill>
                  <a:schemeClr val="tx1"/>
                </a:solidFill>
              </a:rPr>
              <a:t> Than 1% of Switches thru July 2026 With number of months Greater Than 1%</a:t>
            </a:r>
          </a:p>
        </p:txBody>
      </p:sp>
      <p:sp>
        <p:nvSpPr>
          <p:cNvPr id="6" name="Slide Number Placeholder 5"/>
          <p:cNvSpPr>
            <a:spLocks noGrp="1"/>
          </p:cNvSpPr>
          <p:nvPr>
            <p:ph type="sldNum" sz="quarter" idx="4"/>
          </p:nvPr>
        </p:nvSpPr>
        <p:spPr>
          <a:xfrm>
            <a:off x="8763000" y="6561138"/>
            <a:ext cx="228600" cy="212725"/>
          </a:xfrm>
        </p:spPr>
        <p:txBody>
          <a:bodyPr/>
          <a:lstStyle/>
          <a:p>
            <a:fld id="{1D93BD3E-1E9A-4970-A6F7-E7AC52762E0C}" type="slidenum">
              <a:rPr lang="en-US" smtClean="0"/>
              <a:t>8</a:t>
            </a:fld>
            <a:endParaRPr lang="en-US"/>
          </a:p>
        </p:txBody>
      </p:sp>
      <p:sp>
        <p:nvSpPr>
          <p:cNvPr id="13" name="TextBox 12"/>
          <p:cNvSpPr txBox="1"/>
          <p:nvPr/>
        </p:nvSpPr>
        <p:spPr>
          <a:xfrm>
            <a:off x="6858000" y="6488668"/>
            <a:ext cx="1905000" cy="369332"/>
          </a:xfrm>
          <a:prstGeom prst="rect">
            <a:avLst/>
          </a:prstGeom>
          <a:noFill/>
        </p:spPr>
        <p:txBody>
          <a:bodyPr wrap="square" rtlCol="0">
            <a:spAutoFit/>
          </a:bodyPr>
          <a:lstStyle/>
          <a:p>
            <a:pPr algn="r"/>
            <a:r>
              <a:rPr lang="en-US" sz="900" b="1" dirty="0"/>
              <a:t>Retail Market Subcommittee</a:t>
            </a:r>
          </a:p>
          <a:p>
            <a:pPr algn="r"/>
            <a:r>
              <a:rPr lang="en-US" sz="900" dirty="0"/>
              <a:t>10/13/26</a:t>
            </a:r>
          </a:p>
        </p:txBody>
      </p:sp>
      <p:pic>
        <p:nvPicPr>
          <p:cNvPr id="4" name="Picture 3">
            <a:extLst>
              <a:ext uri="{FF2B5EF4-FFF2-40B4-BE49-F238E27FC236}">
                <a16:creationId xmlns:a16="http://schemas.microsoft.com/office/drawing/2014/main" id="{EAE85DB9-177C-BD80-9392-C0CA7C9DEF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43000"/>
            <a:ext cx="9144000" cy="4572000"/>
          </a:xfrm>
          <a:prstGeom prst="rect">
            <a:avLst/>
          </a:prstGeom>
        </p:spPr>
      </p:pic>
    </p:spTree>
    <p:extLst>
      <p:ext uri="{BB962C8B-B14F-4D97-AF65-F5344CB8AC3E}">
        <p14:creationId xmlns:p14="http://schemas.microsoft.com/office/powerpoint/2010/main" val="3637304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3682"/>
            <a:ext cx="8458200" cy="1143000"/>
          </a:xfrm>
        </p:spPr>
        <p:txBody>
          <a:bodyPr/>
          <a:lstStyle/>
          <a:p>
            <a:r>
              <a:rPr lang="en-US" altLang="en-US" dirty="0">
                <a:solidFill>
                  <a:schemeClr val="tx1"/>
                </a:solidFill>
              </a:rPr>
              <a:t>Explanation of Rescission Slide Data</a:t>
            </a:r>
            <a:endParaRPr lang="en-US" b="1" dirty="0">
              <a:solidFill>
                <a:schemeClr val="tx1"/>
              </a:solidFill>
            </a:endParaRPr>
          </a:p>
        </p:txBody>
      </p:sp>
      <p:sp>
        <p:nvSpPr>
          <p:cNvPr id="3" name="Content Placeholder 2"/>
          <p:cNvSpPr>
            <a:spLocks noGrp="1"/>
          </p:cNvSpPr>
          <p:nvPr>
            <p:ph idx="1"/>
          </p:nvPr>
        </p:nvSpPr>
        <p:spPr>
          <a:xfrm>
            <a:off x="304800" y="1143000"/>
            <a:ext cx="8534400" cy="4495800"/>
          </a:xfrm>
        </p:spPr>
        <p:txBody>
          <a:bodyPr/>
          <a:lstStyle/>
          <a:p>
            <a:pPr marL="0" indent="0">
              <a:buNone/>
            </a:pPr>
            <a:r>
              <a:rPr lang="en-US" altLang="en-US" sz="1800" b="1" dirty="0">
                <a:solidFill>
                  <a:srgbClr val="FF0000"/>
                </a:solidFill>
              </a:rPr>
              <a:t>NOTE:</a:t>
            </a:r>
          </a:p>
          <a:p>
            <a:pPr marL="0" indent="0">
              <a:buNone/>
            </a:pPr>
            <a:r>
              <a:rPr lang="en-US" altLang="en-US" sz="1800" b="1" dirty="0"/>
              <a:t>A 10% chart range limit has been set. REPs data points that exceed 10% will be bordered in yellow. Please see the spreadsheet on page 3 for actual percentages of these </a:t>
            </a:r>
            <a:r>
              <a:rPr lang="en-US" altLang="en-US" sz="1800" b="1" dirty="0" err="1"/>
              <a:t>REPs.</a:t>
            </a:r>
            <a:endParaRPr lang="en-US" altLang="en-US" sz="1800" b="1" dirty="0"/>
          </a:p>
          <a:p>
            <a:pPr marL="0" indent="0">
              <a:buNone/>
            </a:pPr>
            <a:endParaRPr lang="en-US" altLang="en-US" sz="1800" b="1" dirty="0"/>
          </a:p>
          <a:p>
            <a:r>
              <a:rPr lang="en-US" altLang="en-US" sz="1800" b="1" dirty="0"/>
              <a:t>The page 8 charts show the top REPs whose 12 month average Rescission percentage of their total Switches is above 1%.</a:t>
            </a:r>
          </a:p>
          <a:p>
            <a:pPr marL="0" indent="0">
              <a:buNone/>
            </a:pPr>
            <a:endParaRPr lang="en-US" altLang="en-US" sz="1600" b="1" dirty="0"/>
          </a:p>
          <a:p>
            <a:pPr lvl="1"/>
            <a:r>
              <a:rPr lang="en-US" altLang="en-US" sz="1400" dirty="0"/>
              <a:t>The blue shades show switch totals of less than 250 for the month being reported</a:t>
            </a:r>
          </a:p>
          <a:p>
            <a:pPr lvl="1"/>
            <a:r>
              <a:rPr lang="en-US" altLang="en-US" sz="1400" dirty="0"/>
              <a:t>The orange shades show switch totals between 250 and 1750 for the month being reported</a:t>
            </a:r>
          </a:p>
          <a:p>
            <a:pPr lvl="1"/>
            <a:r>
              <a:rPr lang="en-US" altLang="en-US" sz="1400" dirty="0"/>
              <a:t>The purple shades show switch totals of over 1750 for the month being reported</a:t>
            </a:r>
          </a:p>
          <a:p>
            <a:pPr lvl="1"/>
            <a:r>
              <a:rPr lang="en-US" altLang="en-US" sz="1400" dirty="0"/>
              <a:t>The REPs with the lowest count of rescission totals start on the left, and move to the highest counts on the right</a:t>
            </a:r>
          </a:p>
          <a:p>
            <a:pPr lvl="1"/>
            <a:r>
              <a:rPr lang="en-US" altLang="en-US" sz="1400" dirty="0"/>
              <a:t>Number labels represent the number of months the REP has been over 1% during the 12 month period</a:t>
            </a:r>
          </a:p>
        </p:txBody>
      </p:sp>
      <p:sp>
        <p:nvSpPr>
          <p:cNvPr id="6" name="Slide Number Placeholder 5"/>
          <p:cNvSpPr>
            <a:spLocks noGrp="1"/>
          </p:cNvSpPr>
          <p:nvPr>
            <p:ph type="sldNum" sz="quarter" idx="4"/>
          </p:nvPr>
        </p:nvSpPr>
        <p:spPr>
          <a:xfrm>
            <a:off x="8763000" y="6561138"/>
            <a:ext cx="228600" cy="212725"/>
          </a:xfrm>
        </p:spPr>
        <p:txBody>
          <a:bodyPr/>
          <a:lstStyle/>
          <a:p>
            <a:fld id="{1D93BD3E-1E9A-4970-A6F7-E7AC52762E0C}" type="slidenum">
              <a:rPr lang="en-US" smtClean="0"/>
              <a:t>9</a:t>
            </a:fld>
            <a:endParaRPr lang="en-US"/>
          </a:p>
        </p:txBody>
      </p:sp>
      <p:sp>
        <p:nvSpPr>
          <p:cNvPr id="5" name="TextBox 4"/>
          <p:cNvSpPr txBox="1"/>
          <p:nvPr/>
        </p:nvSpPr>
        <p:spPr>
          <a:xfrm>
            <a:off x="6858000" y="6488668"/>
            <a:ext cx="1905000" cy="369332"/>
          </a:xfrm>
          <a:prstGeom prst="rect">
            <a:avLst/>
          </a:prstGeom>
          <a:noFill/>
        </p:spPr>
        <p:txBody>
          <a:bodyPr wrap="square" rtlCol="0">
            <a:spAutoFit/>
          </a:bodyPr>
          <a:lstStyle/>
          <a:p>
            <a:pPr algn="r"/>
            <a:r>
              <a:rPr lang="en-US" sz="900" b="1" dirty="0"/>
              <a:t>Retail Market Subcommittee</a:t>
            </a:r>
          </a:p>
          <a:p>
            <a:pPr algn="r"/>
            <a:r>
              <a:rPr lang="en-US" sz="900" dirty="0"/>
              <a:t>10/13/26</a:t>
            </a:r>
          </a:p>
        </p:txBody>
      </p:sp>
    </p:spTree>
    <p:extLst>
      <p:ext uri="{BB962C8B-B14F-4D97-AF65-F5344CB8AC3E}">
        <p14:creationId xmlns:p14="http://schemas.microsoft.com/office/powerpoint/2010/main" val="4108778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8648700" y="6563003"/>
            <a:ext cx="381000" cy="220662"/>
          </a:xfrm>
        </p:spPr>
        <p:txBody>
          <a:bodyPr/>
          <a:lstStyle/>
          <a:p>
            <a:fld id="{1D93BD3E-1E9A-4970-A6F7-E7AC52762E0C}" type="slidenum">
              <a:rPr lang="en-US" smtClean="0"/>
              <a:t>10</a:t>
            </a:fld>
            <a:endParaRPr lang="en-US" dirty="0"/>
          </a:p>
        </p:txBody>
      </p:sp>
      <p:sp>
        <p:nvSpPr>
          <p:cNvPr id="5" name="TextBox 4"/>
          <p:cNvSpPr txBox="1"/>
          <p:nvPr/>
        </p:nvSpPr>
        <p:spPr>
          <a:xfrm>
            <a:off x="6858000" y="6488668"/>
            <a:ext cx="1905000" cy="369332"/>
          </a:xfrm>
          <a:prstGeom prst="rect">
            <a:avLst/>
          </a:prstGeom>
          <a:noFill/>
        </p:spPr>
        <p:txBody>
          <a:bodyPr wrap="square" rtlCol="0">
            <a:spAutoFit/>
          </a:bodyPr>
          <a:lstStyle/>
          <a:p>
            <a:pPr algn="r"/>
            <a:r>
              <a:rPr lang="en-US" sz="900" b="1" dirty="0"/>
              <a:t>Retail Market Subcommittee</a:t>
            </a:r>
          </a:p>
          <a:p>
            <a:pPr algn="r"/>
            <a:r>
              <a:rPr lang="en-US" sz="900" dirty="0"/>
              <a:t>10/13/26</a:t>
            </a:r>
          </a:p>
        </p:txBody>
      </p:sp>
      <p:sp>
        <p:nvSpPr>
          <p:cNvPr id="4" name="Title 3"/>
          <p:cNvSpPr>
            <a:spLocks noGrp="1"/>
          </p:cNvSpPr>
          <p:nvPr>
            <p:ph type="title"/>
          </p:nvPr>
        </p:nvSpPr>
        <p:spPr>
          <a:xfrm>
            <a:off x="380994" y="243682"/>
            <a:ext cx="8458206" cy="1143000"/>
          </a:xfrm>
        </p:spPr>
        <p:txBody>
          <a:bodyPr/>
          <a:lstStyle/>
          <a:p>
            <a:r>
              <a:rPr lang="en-US" altLang="en-US" dirty="0">
                <a:solidFill>
                  <a:schemeClr val="tx1"/>
                </a:solidFill>
              </a:rPr>
              <a:t>18 Month Running Market Totals</a:t>
            </a:r>
            <a:endParaRPr lang="en-US" dirty="0"/>
          </a:p>
        </p:txBody>
      </p:sp>
      <p:graphicFrame>
        <p:nvGraphicFramePr>
          <p:cNvPr id="2" name="Table 1">
            <a:extLst>
              <a:ext uri="{FF2B5EF4-FFF2-40B4-BE49-F238E27FC236}">
                <a16:creationId xmlns:a16="http://schemas.microsoft.com/office/drawing/2014/main" id="{07EEC2F8-91B2-D9C3-FA30-A4C523A96280}"/>
              </a:ext>
            </a:extLst>
          </p:cNvPr>
          <p:cNvGraphicFramePr>
            <a:graphicFrameLocks noGrp="1"/>
          </p:cNvGraphicFramePr>
          <p:nvPr>
            <p:extLst>
              <p:ext uri="{D42A27DB-BD31-4B8C-83A1-F6EECF244321}">
                <p14:modId xmlns:p14="http://schemas.microsoft.com/office/powerpoint/2010/main" val="1942367377"/>
              </p:ext>
            </p:extLst>
          </p:nvPr>
        </p:nvGraphicFramePr>
        <p:xfrm>
          <a:off x="380994" y="1066801"/>
          <a:ext cx="8458200" cy="4952991"/>
        </p:xfrm>
        <a:graphic>
          <a:graphicData uri="http://schemas.openxmlformats.org/drawingml/2006/table">
            <a:tbl>
              <a:tblPr/>
              <a:tblGrid>
                <a:gridCol w="704850">
                  <a:extLst>
                    <a:ext uri="{9D8B030D-6E8A-4147-A177-3AD203B41FA5}">
                      <a16:colId xmlns:a16="http://schemas.microsoft.com/office/drawing/2014/main" val="1486647447"/>
                    </a:ext>
                  </a:extLst>
                </a:gridCol>
                <a:gridCol w="704850">
                  <a:extLst>
                    <a:ext uri="{9D8B030D-6E8A-4147-A177-3AD203B41FA5}">
                      <a16:colId xmlns:a16="http://schemas.microsoft.com/office/drawing/2014/main" val="3759364786"/>
                    </a:ext>
                  </a:extLst>
                </a:gridCol>
                <a:gridCol w="704850">
                  <a:extLst>
                    <a:ext uri="{9D8B030D-6E8A-4147-A177-3AD203B41FA5}">
                      <a16:colId xmlns:a16="http://schemas.microsoft.com/office/drawing/2014/main" val="3828411494"/>
                    </a:ext>
                  </a:extLst>
                </a:gridCol>
                <a:gridCol w="704850">
                  <a:extLst>
                    <a:ext uri="{9D8B030D-6E8A-4147-A177-3AD203B41FA5}">
                      <a16:colId xmlns:a16="http://schemas.microsoft.com/office/drawing/2014/main" val="2347931172"/>
                    </a:ext>
                  </a:extLst>
                </a:gridCol>
                <a:gridCol w="704850">
                  <a:extLst>
                    <a:ext uri="{9D8B030D-6E8A-4147-A177-3AD203B41FA5}">
                      <a16:colId xmlns:a16="http://schemas.microsoft.com/office/drawing/2014/main" val="988683149"/>
                    </a:ext>
                  </a:extLst>
                </a:gridCol>
                <a:gridCol w="704850">
                  <a:extLst>
                    <a:ext uri="{9D8B030D-6E8A-4147-A177-3AD203B41FA5}">
                      <a16:colId xmlns:a16="http://schemas.microsoft.com/office/drawing/2014/main" val="234987048"/>
                    </a:ext>
                  </a:extLst>
                </a:gridCol>
                <a:gridCol w="704850">
                  <a:extLst>
                    <a:ext uri="{9D8B030D-6E8A-4147-A177-3AD203B41FA5}">
                      <a16:colId xmlns:a16="http://schemas.microsoft.com/office/drawing/2014/main" val="1943933046"/>
                    </a:ext>
                  </a:extLst>
                </a:gridCol>
                <a:gridCol w="704850">
                  <a:extLst>
                    <a:ext uri="{9D8B030D-6E8A-4147-A177-3AD203B41FA5}">
                      <a16:colId xmlns:a16="http://schemas.microsoft.com/office/drawing/2014/main" val="2098051193"/>
                    </a:ext>
                  </a:extLst>
                </a:gridCol>
                <a:gridCol w="704850">
                  <a:extLst>
                    <a:ext uri="{9D8B030D-6E8A-4147-A177-3AD203B41FA5}">
                      <a16:colId xmlns:a16="http://schemas.microsoft.com/office/drawing/2014/main" val="901970660"/>
                    </a:ext>
                  </a:extLst>
                </a:gridCol>
                <a:gridCol w="704850">
                  <a:extLst>
                    <a:ext uri="{9D8B030D-6E8A-4147-A177-3AD203B41FA5}">
                      <a16:colId xmlns:a16="http://schemas.microsoft.com/office/drawing/2014/main" val="325137162"/>
                    </a:ext>
                  </a:extLst>
                </a:gridCol>
                <a:gridCol w="704850">
                  <a:extLst>
                    <a:ext uri="{9D8B030D-6E8A-4147-A177-3AD203B41FA5}">
                      <a16:colId xmlns:a16="http://schemas.microsoft.com/office/drawing/2014/main" val="4171224937"/>
                    </a:ext>
                  </a:extLst>
                </a:gridCol>
                <a:gridCol w="704850">
                  <a:extLst>
                    <a:ext uri="{9D8B030D-6E8A-4147-A177-3AD203B41FA5}">
                      <a16:colId xmlns:a16="http://schemas.microsoft.com/office/drawing/2014/main" val="904883232"/>
                    </a:ext>
                  </a:extLst>
                </a:gridCol>
              </a:tblGrid>
              <a:tr h="235198">
                <a:tc>
                  <a:txBody>
                    <a:bodyPr/>
                    <a:lstStyle/>
                    <a:p>
                      <a:pPr algn="ctr" fontAlgn="b">
                        <a:buNone/>
                      </a:pPr>
                      <a:r>
                        <a:rPr lang="en-US" sz="800" b="0" i="0" u="none" strike="noStrike">
                          <a:solidFill>
                            <a:srgbClr val="000000"/>
                          </a:solidFill>
                          <a:effectLst/>
                          <a:latin typeface="Calibri" panose="020F0502020204030204" pitchFamily="34" charset="0"/>
                        </a:rPr>
                        <a:t> </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algn="ctr" fontAlgn="b">
                        <a:buNone/>
                      </a:pPr>
                      <a:r>
                        <a:rPr lang="en-US" sz="800" b="1" i="0" u="none" strike="noStrike">
                          <a:solidFill>
                            <a:srgbClr val="000000"/>
                          </a:solidFill>
                          <a:effectLst/>
                          <a:latin typeface="Calibri" panose="020F0502020204030204" pitchFamily="34" charset="0"/>
                        </a:rPr>
                        <a:t>Enrollments</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gridSpan="5">
                  <a:txBody>
                    <a:bodyPr/>
                    <a:lstStyle/>
                    <a:p>
                      <a:pPr algn="ctr" fontAlgn="b">
                        <a:buNone/>
                      </a:pPr>
                      <a:r>
                        <a:rPr lang="en-US" sz="800" b="1" i="0" u="none" strike="noStrike">
                          <a:solidFill>
                            <a:srgbClr val="000000"/>
                          </a:solidFill>
                          <a:effectLst/>
                          <a:latin typeface="Calibri" panose="020F0502020204030204" pitchFamily="34" charset="0"/>
                        </a:rPr>
                        <a:t>IAG, IAL, Rescission</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3">
                  <a:txBody>
                    <a:bodyPr/>
                    <a:lstStyle/>
                    <a:p>
                      <a:pPr algn="ctr" fontAlgn="b">
                        <a:buNone/>
                      </a:pPr>
                      <a:r>
                        <a:rPr lang="en-US" sz="800" b="1" i="0" u="none" strike="noStrike">
                          <a:solidFill>
                            <a:srgbClr val="000000"/>
                          </a:solidFill>
                          <a:effectLst/>
                          <a:latin typeface="Calibri" panose="020F0502020204030204" pitchFamily="34" charset="0"/>
                        </a:rPr>
                        <a:t>Days to Resolution</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83743234"/>
                  </a:ext>
                </a:extLst>
              </a:tr>
              <a:tr h="484229">
                <a:tc>
                  <a:txBody>
                    <a:bodyPr/>
                    <a:lstStyle/>
                    <a:p>
                      <a:pPr algn="ctr" fontAlgn="b">
                        <a:buNone/>
                      </a:pPr>
                      <a:r>
                        <a:rPr lang="en-US" sz="800" b="0" i="0" u="none" strike="noStrike">
                          <a:solidFill>
                            <a:srgbClr val="000000"/>
                          </a:solidFill>
                          <a:effectLst/>
                          <a:latin typeface="Calibri" panose="020F0502020204030204" pitchFamily="34" charset="0"/>
                        </a:rPr>
                        <a:t>Month</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SWI</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MVI</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Total</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IAG</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IAL</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Rescission</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IAG,IAL,Res Total</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Overall %</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IAG</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IAL</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Rescission</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9848392"/>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2025-02</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80,791</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220,508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301,299</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1,680</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1,922</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444</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4,046</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1.34%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14724760"/>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2025-03</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215,134</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246,258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461,392</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1,893</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2,008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460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4,361</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0.95%</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273177"/>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2025-04</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115,540</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238,444</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353,984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2,083</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2,092</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515</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4,690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1.32%</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72449365"/>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2025-05</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110,689</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250,670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361,359</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1,895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2,106</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446</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4,447</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1.23%</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4945321"/>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2025-06</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124,872</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257,580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382,452</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2,159</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2,285</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398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4,842</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1.27%</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6</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7591674"/>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2025-07</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121,440</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282,238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403,678</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2,166</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2,419</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417</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5,002</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1541097"/>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2025-08</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150,960</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291,138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442,098</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2,028</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2,650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469</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5,147</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1.16%</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6</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9842374"/>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2025-09</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102,183</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256,600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358,783</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2,056</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2,488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404</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4,948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1.38%</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1602905"/>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2025-10</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141,210</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253,264</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394,474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1,994</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2,629</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400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5,023</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1.27%</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5596417"/>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2025-11</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108,222</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203,437</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311,659</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1,609</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2,447</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320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4,376</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1.40%</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4257508"/>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2025-12</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90,526</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212,729</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303,255</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1,602</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2,486</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318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4,406</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1.45%</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7293640"/>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2026-01</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138,827</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217,448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356,275</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1,536</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2,378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342</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4,256</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1.19%</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6</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3960081"/>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2026-02</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93,165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215,040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308,205</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1,593</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1,999</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356</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3,948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1.28%</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185092"/>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2026-03</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94,961</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250,377</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345,338</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2,085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2,674</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399</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5,158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1.49%</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6</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7</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26463671"/>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2026-04</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95,816</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235,680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331,496</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1,837</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2,362</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436</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4,635</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1.40%</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06393114"/>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2026-05</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147,982</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242,185</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390,167</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1,924</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2,154</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560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4,638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1.19%</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9</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1844910"/>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2026-06</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146,049</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270,364</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416,413</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2,373</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2,620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450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5,443</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1.31%</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6</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10</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1319704"/>
                  </a:ext>
                </a:extLst>
              </a:tr>
              <a:tr h="235198">
                <a:tc>
                  <a:txBody>
                    <a:bodyPr/>
                    <a:lstStyle/>
                    <a:p>
                      <a:pPr algn="ctr" fontAlgn="b">
                        <a:buNone/>
                      </a:pPr>
                      <a:r>
                        <a:rPr lang="en-US" sz="800" b="0" i="0" u="none" strike="noStrike">
                          <a:solidFill>
                            <a:srgbClr val="000000"/>
                          </a:solidFill>
                          <a:effectLst/>
                          <a:latin typeface="Calibri" panose="020F0502020204030204" pitchFamily="34" charset="0"/>
                        </a:rPr>
                        <a:t>2026-07</a:t>
                      </a:r>
                    </a:p>
                  </a:txBody>
                  <a:tcPr marL="7702" marR="7702" marT="770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143,523</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280,975</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424,498</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2,210</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2,699</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568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5,477</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1.29%</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5</a:t>
                      </a:r>
                    </a:p>
                  </a:txBody>
                  <a:tcPr marL="7702" marR="7702" marT="7702"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a:solidFill>
                            <a:srgbClr val="000000"/>
                          </a:solidFill>
                          <a:effectLst/>
                          <a:latin typeface="Calibri" panose="020F0502020204030204" pitchFamily="34" charset="0"/>
                        </a:rPr>
                        <a:t>8</a:t>
                      </a:r>
                    </a:p>
                  </a:txBody>
                  <a:tcPr marL="7702" marR="7702" marT="770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800" b="0" i="0" u="none" strike="noStrike" dirty="0">
                          <a:solidFill>
                            <a:srgbClr val="000000"/>
                          </a:solidFill>
                          <a:effectLst/>
                          <a:latin typeface="Calibri" panose="020F0502020204030204" pitchFamily="34" charset="0"/>
                        </a:rPr>
                        <a:t>3</a:t>
                      </a:r>
                    </a:p>
                  </a:txBody>
                  <a:tcPr marL="7702" marR="7702" marT="770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4115529"/>
                  </a:ext>
                </a:extLst>
              </a:tr>
            </a:tbl>
          </a:graphicData>
        </a:graphic>
      </p:graphicFrame>
    </p:spTree>
    <p:extLst>
      <p:ext uri="{BB962C8B-B14F-4D97-AF65-F5344CB8AC3E}">
        <p14:creationId xmlns:p14="http://schemas.microsoft.com/office/powerpoint/2010/main" val="204625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IAS Stats by REP</a:t>
            </a:r>
            <a:br>
              <a:rPr lang="en-US" dirty="0"/>
            </a:br>
            <a:endParaRPr lang="en-US" dirty="0"/>
          </a:p>
        </p:txBody>
      </p:sp>
      <p:sp>
        <p:nvSpPr>
          <p:cNvPr id="3" name="Content Placeholder 2"/>
          <p:cNvSpPr>
            <a:spLocks noGrp="1"/>
          </p:cNvSpPr>
          <p:nvPr>
            <p:ph idx="1"/>
          </p:nvPr>
        </p:nvSpPr>
        <p:spPr>
          <a:xfrm>
            <a:off x="304800" y="1752600"/>
            <a:ext cx="8534400" cy="4319832"/>
          </a:xfrm>
        </p:spPr>
        <p:txBody>
          <a:bodyPr/>
          <a:lstStyle/>
          <a:p>
            <a:pPr marL="0" indent="0" algn="ctr">
              <a:buNone/>
            </a:pPr>
            <a:endParaRPr lang="en-US" sz="6000" dirty="0"/>
          </a:p>
          <a:p>
            <a:pPr marL="0" indent="0" algn="ctr">
              <a:buNone/>
            </a:pPr>
            <a:r>
              <a:rPr lang="en-US" sz="6000" dirty="0"/>
              <a:t>Questions?</a:t>
            </a:r>
          </a:p>
          <a:p>
            <a:pPr marL="0" indent="0" algn="ctr">
              <a:buNone/>
            </a:pPr>
            <a:endParaRPr lang="en-US" dirty="0"/>
          </a:p>
        </p:txBody>
      </p:sp>
      <p:sp>
        <p:nvSpPr>
          <p:cNvPr id="4" name="Slide Number Placeholder 3"/>
          <p:cNvSpPr>
            <a:spLocks noGrp="1"/>
          </p:cNvSpPr>
          <p:nvPr>
            <p:ph type="sldNum" sz="quarter" idx="4"/>
          </p:nvPr>
        </p:nvSpPr>
        <p:spPr/>
        <p:txBody>
          <a:bodyPr/>
          <a:lstStyle/>
          <a:p>
            <a:fld id="{1D93BD3E-1E9A-4970-A6F7-E7AC52762E0C}" type="slidenum">
              <a:rPr lang="en-US" smtClean="0"/>
              <a:pPr/>
              <a:t>11</a:t>
            </a:fld>
            <a:endParaRPr lang="en-US" dirty="0"/>
          </a:p>
        </p:txBody>
      </p:sp>
      <p:sp>
        <p:nvSpPr>
          <p:cNvPr id="5" name="TextBox 4"/>
          <p:cNvSpPr txBox="1"/>
          <p:nvPr/>
        </p:nvSpPr>
        <p:spPr>
          <a:xfrm>
            <a:off x="6858000" y="6488668"/>
            <a:ext cx="1905000" cy="369332"/>
          </a:xfrm>
          <a:prstGeom prst="rect">
            <a:avLst/>
          </a:prstGeom>
          <a:noFill/>
        </p:spPr>
        <p:txBody>
          <a:bodyPr wrap="square" rtlCol="0">
            <a:spAutoFit/>
          </a:bodyPr>
          <a:lstStyle/>
          <a:p>
            <a:pPr algn="r"/>
            <a:r>
              <a:rPr lang="en-US" sz="900" b="1" dirty="0"/>
              <a:t>Retail Market Subcommittee</a:t>
            </a:r>
          </a:p>
          <a:p>
            <a:pPr algn="r"/>
            <a:r>
              <a:rPr lang="en-US" sz="900" dirty="0"/>
              <a:t>10/13/26</a:t>
            </a:r>
          </a:p>
        </p:txBody>
      </p:sp>
    </p:spTree>
    <p:extLst>
      <p:ext uri="{BB962C8B-B14F-4D97-AF65-F5344CB8AC3E}">
        <p14:creationId xmlns:p14="http://schemas.microsoft.com/office/powerpoint/2010/main" val="3066233865"/>
      </p:ext>
    </p:extLst>
  </p:cSld>
  <p:clrMapOvr>
    <a:masterClrMapping/>
  </p:clrMapOvr>
</p:sld>
</file>

<file path=ppt/theme/theme1.xml><?xml version="1.0" encoding="utf-8"?>
<a:theme xmlns:a="http://schemas.openxmlformats.org/drawingml/2006/main" name="1_Custom Design">
  <a:themeElements>
    <a:clrScheme name="ERCOT Identity">
      <a:dk1>
        <a:sysClr val="windowText" lastClr="000000"/>
      </a:dk1>
      <a:lt1>
        <a:srgbClr val="FFFFFF"/>
      </a:lt1>
      <a:dk2>
        <a:srgbClr val="5B6770"/>
      </a:dk2>
      <a:lt2>
        <a:srgbClr val="FFFFFF"/>
      </a:lt2>
      <a:accent1>
        <a:srgbClr val="00ACC8"/>
      </a:accent1>
      <a:accent2>
        <a:srgbClr val="5B6770"/>
      </a:accent2>
      <a:accent3>
        <a:srgbClr val="00CE7D"/>
      </a:accent3>
      <a:accent4>
        <a:srgbClr val="003764"/>
      </a:accent4>
      <a:accent5>
        <a:srgbClr val="6650B1"/>
      </a:accent5>
      <a:accent6>
        <a:srgbClr val="910258"/>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ERCOT Identity">
      <a:dk1>
        <a:sysClr val="windowText" lastClr="000000"/>
      </a:dk1>
      <a:lt1>
        <a:srgbClr val="FFFFFF"/>
      </a:lt1>
      <a:dk2>
        <a:srgbClr val="5B6770"/>
      </a:dk2>
      <a:lt2>
        <a:srgbClr val="FFFFFF"/>
      </a:lt2>
      <a:accent1>
        <a:srgbClr val="00ACC8"/>
      </a:accent1>
      <a:accent2>
        <a:srgbClr val="5B6770"/>
      </a:accent2>
      <a:accent3>
        <a:srgbClr val="00CE7D"/>
      </a:accent3>
      <a:accent4>
        <a:srgbClr val="003764"/>
      </a:accent4>
      <a:accent5>
        <a:srgbClr val="6650B1"/>
      </a:accent5>
      <a:accent6>
        <a:srgbClr val="910258"/>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ERCOT Identity">
      <a:dk1>
        <a:sysClr val="windowText" lastClr="000000"/>
      </a:dk1>
      <a:lt1>
        <a:srgbClr val="FFFFFF"/>
      </a:lt1>
      <a:dk2>
        <a:srgbClr val="5B6770"/>
      </a:dk2>
      <a:lt2>
        <a:srgbClr val="FFFFFF"/>
      </a:lt2>
      <a:accent1>
        <a:srgbClr val="00ACC8"/>
      </a:accent1>
      <a:accent2>
        <a:srgbClr val="5B6770"/>
      </a:accent2>
      <a:accent3>
        <a:srgbClr val="00CE7D"/>
      </a:accent3>
      <a:accent4>
        <a:srgbClr val="003764"/>
      </a:accent4>
      <a:accent5>
        <a:srgbClr val="6650B1"/>
      </a:accent5>
      <a:accent6>
        <a:srgbClr val="910258"/>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nformation_x0020_Classification xmlns="c34af464-7aa1-4edd-9be4-83dffc1cb926">ERCOT Limited</Information_x0020_Classification>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E2BDB63875B034C8B32518C6496ADD1" ma:contentTypeVersion="0" ma:contentTypeDescription="Create a new document." ma:contentTypeScope="" ma:versionID="2e49056469cb591c67c33c10da96a071">
  <xsd:schema xmlns:xsd="http://www.w3.org/2001/XMLSchema" xmlns:xs="http://www.w3.org/2001/XMLSchema" xmlns:p="http://schemas.microsoft.com/office/2006/metadata/properties" xmlns:ns2="c34af464-7aa1-4edd-9be4-83dffc1cb926" targetNamespace="http://schemas.microsoft.com/office/2006/metadata/properties" ma:root="true" ma:fieldsID="3a653c66fd0ce9b40621f227f901e684" ns2:_="">
    <xsd:import namespace="c34af464-7aa1-4edd-9be4-83dffc1cb926"/>
    <xsd:element name="properties">
      <xsd:complexType>
        <xsd:sequence>
          <xsd:element name="documentManagement">
            <xsd:complexType>
              <xsd:all>
                <xsd:element ref="ns2:Information_x0020_Classification"/>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4af464-7aa1-4edd-9be4-83dffc1cb926" elementFormDefault="qualified">
    <xsd:import namespace="http://schemas.microsoft.com/office/2006/documentManagement/types"/>
    <xsd:import namespace="http://schemas.microsoft.com/office/infopath/2007/PartnerControls"/>
    <xsd:element name="Information_x0020_Classification" ma:index="8" ma:displayName="Information Classification" ma:default="ERCOT Limited" ma:description="ERCOT Information Classification" ma:format="Dropdown" ma:internalName="Information_x0020_Classification">
      <xsd:simpleType>
        <xsd:restriction base="dms:Choice">
          <xsd:enumeration value="Public"/>
          <xsd:enumeration value="ERCOT Limited"/>
          <xsd:enumeration value="ERCOT Confidential"/>
          <xsd:enumeration value="ERCOT Restricted"/>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0E9AA12-8AF9-4AA6-90FE-24669859CDF3}">
  <ds:schemaRefs>
    <ds:schemaRef ds:uri="http://schemas.microsoft.com/office/2006/documentManagement/types"/>
    <ds:schemaRef ds:uri="c34af464-7aa1-4edd-9be4-83dffc1cb926"/>
    <ds:schemaRef ds:uri="http://purl.org/dc/elements/1.1/"/>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5DFABCE5-6410-4FC5-930F-1111C63E4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4af464-7aa1-4edd-9be4-83dffc1cb9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A68982-DD5D-44FD-B77F-4C531465FE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23911</TotalTime>
  <Words>1166</Words>
  <Application>Microsoft Office PowerPoint</Application>
  <PresentationFormat>On-screen Show (4:3)</PresentationFormat>
  <Paragraphs>357</Paragraphs>
  <Slides>11</Slides>
  <Notes>9</Notes>
  <HiddenSlides>0</HiddenSlides>
  <MMClips>0</MMClips>
  <ScaleCrop>false</ScaleCrop>
  <HeadingPairs>
    <vt:vector size="8" baseType="variant">
      <vt:variant>
        <vt:lpstr>Fonts Used</vt:lpstr>
      </vt:variant>
      <vt:variant>
        <vt:i4>2</vt:i4>
      </vt:variant>
      <vt:variant>
        <vt:lpstr>Theme</vt:lpstr>
      </vt:variant>
      <vt:variant>
        <vt:i4>3</vt:i4>
      </vt:variant>
      <vt:variant>
        <vt:lpstr>Embedded OLE Servers</vt:lpstr>
      </vt:variant>
      <vt:variant>
        <vt:i4>1</vt:i4>
      </vt:variant>
      <vt:variant>
        <vt:lpstr>Slide Titles</vt:lpstr>
      </vt:variant>
      <vt:variant>
        <vt:i4>11</vt:i4>
      </vt:variant>
    </vt:vector>
  </HeadingPairs>
  <TitlesOfParts>
    <vt:vector size="17" baseType="lpstr">
      <vt:lpstr>Arial</vt:lpstr>
      <vt:lpstr>Calibri</vt:lpstr>
      <vt:lpstr>1_Custom Design</vt:lpstr>
      <vt:lpstr>Office Theme</vt:lpstr>
      <vt:lpstr>Custom Design</vt:lpstr>
      <vt:lpstr>Microsoft Excel Worksheet</vt:lpstr>
      <vt:lpstr>PowerPoint Presentation</vt:lpstr>
      <vt:lpstr>PowerPoint Presentation</vt:lpstr>
      <vt:lpstr>     July 2026 - IAG/IAL Statistics</vt:lpstr>
      <vt:lpstr>Top 10 - July 2026 - IAG/IAL % Greater Than 1% of Enrollments With number of months Greater Than 1%  </vt:lpstr>
      <vt:lpstr>Top 10 - 12 Month Average IAG/IAL % Greater Than 1% of Enrollments thru July 2026 With number of months Greater Than 1% </vt:lpstr>
      <vt:lpstr>Explanation of IAG/IAL Slides Data</vt:lpstr>
      <vt:lpstr>Explanation of IAG/IAL Slides Data (Cont)</vt:lpstr>
      <vt:lpstr>Top - 12 Month Average Rescission % Greater Than 1% of Switches thru July 2026 With number of months Greater Than 1%</vt:lpstr>
      <vt:lpstr>Explanation of Rescission Slide Data</vt:lpstr>
      <vt:lpstr>18 Month Running Market Totals</vt:lpstr>
      <vt:lpstr>IAS Stats by REP </vt:lpstr>
    </vt:vector>
  </TitlesOfParts>
  <Company>The Electric Reliability Council of Texas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Pysh, Danya</dc:creator>
  <cp:lastModifiedBy>Yockey, Paul</cp:lastModifiedBy>
  <cp:revision>491</cp:revision>
  <cp:lastPrinted>2016-01-21T20:53:15Z</cp:lastPrinted>
  <dcterms:created xsi:type="dcterms:W3CDTF">2016-01-21T15:20:31Z</dcterms:created>
  <dcterms:modified xsi:type="dcterms:W3CDTF">2026-10-02T16:27:30Z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0x0101002E2BDB63875B034C8B32518C6496ADD1</vt:lpwstr>
  </property>
  <property fmtid="{D5CDD505-2E9C-101B-9397-08002B2CF9AE}" pid="3" name="MSIP_Label_7084cbda-52b8-46fb-a7b7-cb5bd465ed85_Enabled">
    <vt:lpwstr>true</vt:lpwstr>
  </property>
  <property fmtid="{D5CDD505-2E9C-101B-9397-08002B2CF9AE}" pid="4" name="MSIP_Label_7084cbda-52b8-46fb-a7b7-cb5bd465ed85_SetDate">
    <vt:lpwstr>2023-07-27T18:52:37Z</vt:lpwstr>
  </property>
  <property fmtid="{D5CDD505-2E9C-101B-9397-08002B2CF9AE}" pid="5" name="MSIP_Label_7084cbda-52b8-46fb-a7b7-cb5bd465ed85_Method">
    <vt:lpwstr>Standard</vt:lpwstr>
  </property>
  <property fmtid="{D5CDD505-2E9C-101B-9397-08002B2CF9AE}" pid="6" name="MSIP_Label_7084cbda-52b8-46fb-a7b7-cb5bd465ed85_Name">
    <vt:lpwstr>Internal</vt:lpwstr>
  </property>
  <property fmtid="{D5CDD505-2E9C-101B-9397-08002B2CF9AE}" pid="7" name="MSIP_Label_7084cbda-52b8-46fb-a7b7-cb5bd465ed85_SiteId">
    <vt:lpwstr>0afb747d-bff7-4596-a9fc-950ef9e0ec45</vt:lpwstr>
  </property>
  <property fmtid="{D5CDD505-2E9C-101B-9397-08002B2CF9AE}" pid="8" name="MSIP_Label_7084cbda-52b8-46fb-a7b7-cb5bd465ed85_ActionId">
    <vt:lpwstr>f659e144-ea40-4eb8-9716-d60e96740848</vt:lpwstr>
  </property>
  <property fmtid="{D5CDD505-2E9C-101B-9397-08002B2CF9AE}" pid="9" name="MSIP_Label_7084cbda-52b8-46fb-a7b7-cb5bd465ed85_ContentBits">
    <vt:lpwstr>0</vt:lpwstr>
  </property>
</Properties>
</file>