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862" r:id="rId3"/>
    <p:sldId id="257" r:id="rId4"/>
    <p:sldId id="1066" r:id="rId5"/>
    <p:sldId id="1271" r:id="rId6"/>
    <p:sldId id="1684" r:id="rId7"/>
    <p:sldId id="231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610C9A-4850-4F41-BBAC-54549AC6F908}" type="datetimeFigureOut"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C552F5-474B-4DFA-BB6E-6DE415BE4AB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317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Source: Texas SET LP Meeting Notes 09.22.26.docx
Texas SET / Load Profiling meeting held September 22, 2026. Presenter not assigned. Imagery is generated ink-wash contextual artwork, not a real ERCOT asset.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552F5-474B-4DFA-BB6E-6DE415BE4ABB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349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Source: Texas SET LP Meeting Notes 09.22.26.docx
Heading: ERCOT Flight Updates; embedded Flight 1026
All updates reflect the September 22, 2026 source meeting; no RMS meeting date is assumed.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552F5-474B-4DFA-BB6E-6DE415BE4ABB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205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Source: Texas SET LP Meeting Notes 09.22.26.docx
Heading: ERCOT 2026 Annual Validation Updates; embedded Profile Validation Status as of 21-Sep-26
All updates reflect the September 22, 2026 source meeting; no RMS meeting date is assumed.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552F5-474B-4DFA-BB6E-6DE415BE4ABB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3398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Source: Texas SET LP Meeting Notes 09.22.26.docx
Heading: ERCOT RES HI/LO WR Load Profiles &amp; Daily Profiles Forecast Discussion; embedded Current vs Proposed Models.
Proposed daily profiles forecast model is intended to streamline processes, provide timelier data, and consider EVs, rooftop solar, and data centers. It is a proposal, not an approved implementation. EV charging support remains in progress (Not there yet). Main concern is removal of 15-minute interval detail.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552F5-474B-4DFA-BB6E-6DE415BE4ABB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282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Source: Texas SET LP Meeting Notes 09.22.26.docx
Heading: Project 58000 (12CP Updates)
All updates reflect the September 22, 2026 source meeting; no RMS meeting date is assumed.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552F5-474B-4DFA-BB6E-6DE415BE4ABB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669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Source: Texas SET LP Meeting Notes 09.22.26.docx
Heading: 2026 Meeting Dates; Next Texas SET LP Meeting
All updates reflect the September 22, 2026 source meeting; no RMS meeting date is assumed.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C552F5-474B-4DFA-BB6E-6DE415BE4ABB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000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badi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badi"/>
        <a:buChar char="•"/>
        <a:defRPr sz="3200" kern="1200">
          <a:solidFill>
            <a:schemeClr val="tx1"/>
          </a:solidFill>
          <a:latin typeface="Abadi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badi"/>
        <a:buChar char="–"/>
        <a:defRPr sz="2800" kern="1200">
          <a:solidFill>
            <a:schemeClr val="tx1"/>
          </a:solidFill>
          <a:latin typeface="Abadi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badi"/>
        <a:buChar char="•"/>
        <a:defRPr sz="2400" kern="1200">
          <a:solidFill>
            <a:schemeClr val="tx1"/>
          </a:solidFill>
          <a:latin typeface="Abadi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badi"/>
        <a:buChar char="–"/>
        <a:defRPr sz="2000" kern="1200">
          <a:solidFill>
            <a:schemeClr val="tx1"/>
          </a:solidFill>
          <a:latin typeface="Abadi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badi"/>
        <a:buChar char="»"/>
        <a:defRPr sz="2000" kern="1200">
          <a:solidFill>
            <a:schemeClr val="tx1"/>
          </a:solidFill>
          <a:latin typeface="Abadi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badi"/>
        <a:buChar char="•"/>
        <a:defRPr sz="2000" kern="1200">
          <a:solidFill>
            <a:schemeClr val="tx1"/>
          </a:solidFill>
          <a:latin typeface="Abadi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badi"/>
        <a:buChar char="•"/>
        <a:defRPr sz="2000" kern="1200">
          <a:solidFill>
            <a:schemeClr val="tx1"/>
          </a:solidFill>
          <a:latin typeface="Abadi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badi"/>
        <a:buChar char="•"/>
        <a:defRPr sz="2000" kern="1200">
          <a:solidFill>
            <a:schemeClr val="tx1"/>
          </a:solidFill>
          <a:latin typeface="Abadi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badi"/>
        <a:buChar char="•"/>
        <a:defRPr sz="2000" kern="1200">
          <a:solidFill>
            <a:schemeClr val="tx1"/>
          </a:solidFill>
          <a:latin typeface="Abadi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Abadi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Abadi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Abadi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Abadi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Abadi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Abadi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Abadi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Abadi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Abadi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50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CA5490-84BA-4348-DF89-7F43EAFD5486}"/>
              </a:ext>
            </a:extLst>
          </p:cNvPr>
          <p:cNvSpPr/>
          <p:nvPr/>
        </p:nvSpPr>
        <p:spPr>
          <a:xfrm>
            <a:off x="640000" y="1750000"/>
            <a:ext cx="5300000" cy="20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4400" b="1" dirty="0">
                <a:solidFill>
                  <a:srgbClr val="FFFFFF"/>
                </a:solidFill>
                <a:effectLst/>
                <a:latin typeface="Abadi" panose="020B0604020202020204" pitchFamily="34" charset="0"/>
              </a:rPr>
              <a:t>TEXAS SET/LP </a:t>
            </a:r>
          </a:p>
          <a:p>
            <a:pPr algn="l">
              <a:buNone/>
            </a:pPr>
            <a:r>
              <a:rPr lang="en-US" sz="3600" b="1" dirty="0">
                <a:solidFill>
                  <a:srgbClr val="FFFFFF"/>
                </a:solidFill>
                <a:effectLst/>
                <a:latin typeface="Abadi" panose="020B0604020202020204" pitchFamily="34" charset="0"/>
              </a:rPr>
              <a:t>Working Group</a:t>
            </a:r>
          </a:p>
          <a:p>
            <a:pPr algn="l">
              <a:buNone/>
            </a:pPr>
            <a:r>
              <a:rPr lang="en-US" sz="3600" b="1" dirty="0">
                <a:solidFill>
                  <a:srgbClr val="FFFFFF"/>
                </a:solidFill>
                <a:effectLst/>
                <a:latin typeface="Abadi" panose="020B0604020202020204" pitchFamily="34" charset="0"/>
              </a:rPr>
              <a:t>Update</a:t>
            </a:r>
            <a:endParaRPr lang="en-US" sz="36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60914E-126A-37EB-3ECD-9C47FC47FD86}"/>
              </a:ext>
            </a:extLst>
          </p:cNvPr>
          <p:cNvSpPr/>
          <p:nvPr/>
        </p:nvSpPr>
        <p:spPr>
          <a:xfrm>
            <a:off x="640000" y="4210000"/>
            <a:ext cx="5200000" cy="8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200">
                <a:solidFill>
                  <a:srgbClr val="F0B759"/>
                </a:solidFill>
                <a:effectLst/>
                <a:latin typeface="Abadi" panose="020B0604020202020204" pitchFamily="34" charset="0"/>
              </a:rPr>
              <a:t>RMS 10/13/2026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33FE359-83B0-C5A8-A07D-3F1B371B6580}"/>
              </a:ext>
            </a:extLst>
          </p:cNvPr>
          <p:cNvSpPr/>
          <p:nvPr/>
        </p:nvSpPr>
        <p:spPr>
          <a:xfrm>
            <a:off x="640000" y="6040000"/>
            <a:ext cx="5300000" cy="47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 dirty="0">
                <a:solidFill>
                  <a:srgbClr val="D8C3A5"/>
                </a:solidFill>
                <a:effectLst/>
                <a:latin typeface="Abadi" panose="020B0604020202020204" pitchFamily="34" charset="0"/>
              </a:rPr>
              <a:t>Texas SET LP Meeting Notes 09.22.26.docx</a:t>
            </a:r>
          </a:p>
          <a:p>
            <a:pPr algn="l">
              <a:buNone/>
            </a:pPr>
            <a:r>
              <a:rPr lang="en-US" sz="100" dirty="0">
                <a:effectLst/>
              </a:rPr>
              <a:t> </a:t>
            </a:r>
            <a:endParaRPr lang="en-US" dirty="0"/>
          </a:p>
        </p:txBody>
      </p:sp>
      <p:pic>
        <p:nvPicPr>
          <p:cNvPr id="2" name="Picture 1" descr="DIY Halloween yard decorations with kid's help">
            <a:extLst>
              <a:ext uri="{FF2B5EF4-FFF2-40B4-BE49-F238E27FC236}">
                <a16:creationId xmlns:a16="http://schemas.microsoft.com/office/drawing/2014/main" id="{C5D9DC7C-2B1E-3196-FEA2-E3F11B8A08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810" b="7810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50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Rectangle 855">
            <a:extLst>
              <a:ext uri="{FF2B5EF4-FFF2-40B4-BE49-F238E27FC236}">
                <a16:creationId xmlns:a16="http://schemas.microsoft.com/office/drawing/2014/main" id="{40AB95EC-B341-1D17-E5CE-99B877BB2FD4}"/>
              </a:ext>
            </a:extLst>
          </p:cNvPr>
          <p:cNvSpPr/>
          <p:nvPr/>
        </p:nvSpPr>
        <p:spPr>
          <a:xfrm>
            <a:off x="640000" y="6150000"/>
            <a:ext cx="10400000" cy="3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B49A7A"/>
                </a:solidFill>
                <a:effectLst/>
                <a:latin typeface="Abadi" panose="020B0604020202020204" pitchFamily="34" charset="0"/>
              </a:rPr>
              <a:t>Texas SET LP Meeting Notes 09.22.26.docx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/>
          </a:p>
        </p:txBody>
      </p:sp>
      <p:sp>
        <p:nvSpPr>
          <p:cNvPr id="860" name="Rectangle 859">
            <a:extLst>
              <a:ext uri="{FF2B5EF4-FFF2-40B4-BE49-F238E27FC236}">
                <a16:creationId xmlns:a16="http://schemas.microsoft.com/office/drawing/2014/main" id="{6878366A-D857-C984-1868-99880A58501C}"/>
              </a:ext>
            </a:extLst>
          </p:cNvPr>
          <p:cNvSpPr/>
          <p:nvPr/>
        </p:nvSpPr>
        <p:spPr>
          <a:xfrm>
            <a:off x="11100000" y="6150000"/>
            <a:ext cx="440000" cy="3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B49A7A"/>
                </a:solidFill>
                <a:effectLst/>
                <a:latin typeface="Abadi" panose="020B0604020202020204" pitchFamily="34" charset="0"/>
              </a:rPr>
              <a:t>02</a:t>
            </a:r>
          </a:p>
          <a:p>
            <a:pPr algn="r">
              <a:buNone/>
            </a:pPr>
            <a:r>
              <a:rPr lang="en-US" sz="100">
                <a:effectLst/>
              </a:rPr>
              <a:t> </a:t>
            </a:r>
            <a:endParaRPr lang="en-US"/>
          </a:p>
        </p:txBody>
      </p:sp>
      <p:sp>
        <p:nvSpPr>
          <p:cNvPr id="865" name="Rectangle 864">
            <a:extLst>
              <a:ext uri="{FF2B5EF4-FFF2-40B4-BE49-F238E27FC236}">
                <a16:creationId xmlns:a16="http://schemas.microsoft.com/office/drawing/2014/main" id="{ECC3E48F-9725-5EC9-9B56-673A620DDA0F}"/>
              </a:ext>
            </a:extLst>
          </p:cNvPr>
          <p:cNvSpPr/>
          <p:nvPr/>
        </p:nvSpPr>
        <p:spPr>
          <a:xfrm>
            <a:off x="640000" y="1930000"/>
            <a:ext cx="5200000" cy="3330000"/>
          </a:xfrm>
          <a:prstGeom prst="rect">
            <a:avLst/>
          </a:prstGeom>
          <a:solidFill>
            <a:srgbClr val="7C6046"/>
          </a:solidFill>
          <a:ln>
            <a:solidFill>
              <a:srgbClr val="FFFFFF">
                <a:alpha val="0"/>
              </a:srgbClr>
            </a:solidFill>
          </a:ln>
          <a:effectLst>
            <a:outerShdw blurRad="101600" dist="25400" dir="5400000" algn="ctr" rotWithShape="0">
              <a:srgbClr val="C2561C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1" name="Rectangle 870">
            <a:extLst>
              <a:ext uri="{FF2B5EF4-FFF2-40B4-BE49-F238E27FC236}">
                <a16:creationId xmlns:a16="http://schemas.microsoft.com/office/drawing/2014/main" id="{9F5CEA0B-D8FD-88CC-1C6D-AD3F51B57C2E}"/>
              </a:ext>
            </a:extLst>
          </p:cNvPr>
          <p:cNvSpPr/>
          <p:nvPr/>
        </p:nvSpPr>
        <p:spPr>
          <a:xfrm>
            <a:off x="6100000" y="1930000"/>
            <a:ext cx="5440000" cy="3330000"/>
          </a:xfrm>
          <a:prstGeom prst="rect">
            <a:avLst/>
          </a:prstGeom>
          <a:solidFill>
            <a:srgbClr val="7C6046"/>
          </a:solidFill>
          <a:ln>
            <a:solidFill>
              <a:srgbClr val="FFFFFF">
                <a:alpha val="0"/>
              </a:srgbClr>
            </a:solidFill>
          </a:ln>
          <a:effectLst>
            <a:outerShdw blurRad="101600" dist="25400" dir="5400000" algn="ctr" rotWithShape="0">
              <a:srgbClr val="C2561C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8" name="Rectangle 877">
            <a:extLst>
              <a:ext uri="{FF2B5EF4-FFF2-40B4-BE49-F238E27FC236}">
                <a16:creationId xmlns:a16="http://schemas.microsoft.com/office/drawing/2014/main" id="{B5655057-FE49-2BC9-9D4D-61B015FAE1C0}"/>
              </a:ext>
            </a:extLst>
          </p:cNvPr>
          <p:cNvSpPr/>
          <p:nvPr/>
        </p:nvSpPr>
        <p:spPr>
          <a:xfrm>
            <a:off x="920000" y="2130000"/>
            <a:ext cx="4500000" cy="10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6000" b="1">
                <a:solidFill>
                  <a:srgbClr val="E8912C"/>
                </a:solidFill>
                <a:effectLst/>
                <a:latin typeface="Abadi" panose="020B0604020202020204" pitchFamily="34" charset="0"/>
              </a:rPr>
              <a:t>19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/>
          </a:p>
        </p:txBody>
      </p:sp>
      <p:sp>
        <p:nvSpPr>
          <p:cNvPr id="886" name="Rectangle 885">
            <a:extLst>
              <a:ext uri="{FF2B5EF4-FFF2-40B4-BE49-F238E27FC236}">
                <a16:creationId xmlns:a16="http://schemas.microsoft.com/office/drawing/2014/main" id="{10C40A13-86C0-4F95-1E57-89E9B8960E48}"/>
              </a:ext>
            </a:extLst>
          </p:cNvPr>
          <p:cNvSpPr/>
          <p:nvPr/>
        </p:nvSpPr>
        <p:spPr>
          <a:xfrm>
            <a:off x="920000" y="3350000"/>
            <a:ext cx="45000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400" b="1">
                <a:solidFill>
                  <a:srgbClr val="F0B759"/>
                </a:solidFill>
                <a:effectLst/>
                <a:latin typeface="Abadi" panose="020B0604020202020204" pitchFamily="34" charset="0"/>
              </a:rPr>
              <a:t>New CRs testing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/>
          </a:p>
        </p:txBody>
      </p:sp>
      <p:sp>
        <p:nvSpPr>
          <p:cNvPr id="895" name="Rectangle 894">
            <a:extLst>
              <a:ext uri="{FF2B5EF4-FFF2-40B4-BE49-F238E27FC236}">
                <a16:creationId xmlns:a16="http://schemas.microsoft.com/office/drawing/2014/main" id="{AFB24E59-28DC-F1B5-1F6C-9A7C2EBD8D14}"/>
              </a:ext>
            </a:extLst>
          </p:cNvPr>
          <p:cNvSpPr/>
          <p:nvPr/>
        </p:nvSpPr>
        <p:spPr>
          <a:xfrm>
            <a:off x="920000" y="4030000"/>
            <a:ext cx="4500000" cy="8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100">
                <a:solidFill>
                  <a:srgbClr val="F0B759"/>
                </a:solidFill>
                <a:effectLst/>
                <a:latin typeface="Abadi" panose="020B0604020202020204" pitchFamily="34" charset="0"/>
              </a:rPr>
              <a:t>Source wording:</a:t>
            </a:r>
          </a:p>
          <a:p>
            <a:pPr algn="l">
              <a:buNone/>
            </a:pPr>
            <a:r>
              <a:rPr lang="en-US" sz="2100">
                <a:solidFill>
                  <a:srgbClr val="F0B759"/>
                </a:solidFill>
                <a:effectLst/>
                <a:latin typeface="Abadi" panose="020B0604020202020204" pitchFamily="34" charset="0"/>
              </a:rPr>
              <a:t>“15 DUNS+ 4 CRs”</a:t>
            </a:r>
            <a:endParaRPr lang="en-US"/>
          </a:p>
        </p:txBody>
      </p:sp>
      <p:sp>
        <p:nvSpPr>
          <p:cNvPr id="905" name="Rectangle 904">
            <a:extLst>
              <a:ext uri="{FF2B5EF4-FFF2-40B4-BE49-F238E27FC236}">
                <a16:creationId xmlns:a16="http://schemas.microsoft.com/office/drawing/2014/main" id="{8CADEE73-8164-D1A7-F8FD-7EFD9E64855B}"/>
              </a:ext>
            </a:extLst>
          </p:cNvPr>
          <p:cNvSpPr/>
          <p:nvPr/>
        </p:nvSpPr>
        <p:spPr>
          <a:xfrm>
            <a:off x="6380000" y="2130000"/>
            <a:ext cx="4500000" cy="10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6000" b="1">
                <a:solidFill>
                  <a:srgbClr val="E8912C"/>
                </a:solidFill>
                <a:effectLst/>
                <a:latin typeface="Abadi" panose="020B0604020202020204" pitchFamily="34" charset="0"/>
              </a:rPr>
              <a:t>7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/>
          </a:p>
        </p:txBody>
      </p:sp>
      <p:sp>
        <p:nvSpPr>
          <p:cNvPr id="916" name="Rectangle 915">
            <a:extLst>
              <a:ext uri="{FF2B5EF4-FFF2-40B4-BE49-F238E27FC236}">
                <a16:creationId xmlns:a16="http://schemas.microsoft.com/office/drawing/2014/main" id="{C2266314-E79D-EB36-7968-C841226A0D49}"/>
              </a:ext>
            </a:extLst>
          </p:cNvPr>
          <p:cNvSpPr/>
          <p:nvPr/>
        </p:nvSpPr>
        <p:spPr>
          <a:xfrm>
            <a:off x="6380000" y="3350000"/>
            <a:ext cx="4500000" cy="5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400" b="1">
                <a:solidFill>
                  <a:srgbClr val="F0B759"/>
                </a:solidFill>
                <a:effectLst/>
                <a:latin typeface="Abadi" panose="020B0604020202020204" pitchFamily="34" charset="0"/>
              </a:rPr>
              <a:t>Existing CRs testing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/>
          </a:p>
        </p:txBody>
      </p:sp>
      <p:sp>
        <p:nvSpPr>
          <p:cNvPr id="928" name="Rectangle 927">
            <a:extLst>
              <a:ext uri="{FF2B5EF4-FFF2-40B4-BE49-F238E27FC236}">
                <a16:creationId xmlns:a16="http://schemas.microsoft.com/office/drawing/2014/main" id="{F636BB7A-1777-5C8C-5BB9-2878ECABB140}"/>
              </a:ext>
            </a:extLst>
          </p:cNvPr>
          <p:cNvSpPr/>
          <p:nvPr/>
        </p:nvSpPr>
        <p:spPr>
          <a:xfrm>
            <a:off x="6380000" y="4030000"/>
            <a:ext cx="4500000" cy="80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100">
                <a:solidFill>
                  <a:srgbClr val="F0B759"/>
                </a:solidFill>
                <a:effectLst/>
                <a:latin typeface="Abadi" panose="020B0604020202020204" pitchFamily="34" charset="0"/>
              </a:rPr>
              <a:t>6 service provider changes</a:t>
            </a:r>
          </a:p>
          <a:p>
            <a:pPr algn="l">
              <a:buNone/>
            </a:pPr>
            <a:r>
              <a:rPr lang="en-US" sz="2100">
                <a:solidFill>
                  <a:srgbClr val="F0B759"/>
                </a:solidFill>
                <a:effectLst/>
                <a:latin typeface="Abadi" panose="020B0604020202020204" pitchFamily="34" charset="0"/>
              </a:rPr>
              <a:t>1 bank change</a:t>
            </a:r>
            <a:endParaRPr lang="en-US"/>
          </a:p>
        </p:txBody>
      </p:sp>
      <p:sp>
        <p:nvSpPr>
          <p:cNvPr id="941" name="Rectangle 940">
            <a:extLst>
              <a:ext uri="{FF2B5EF4-FFF2-40B4-BE49-F238E27FC236}">
                <a16:creationId xmlns:a16="http://schemas.microsoft.com/office/drawing/2014/main" id="{B9A1FD87-CDFC-3409-0CA3-602D4D39B5A5}"/>
              </a:ext>
            </a:extLst>
          </p:cNvPr>
          <p:cNvSpPr/>
          <p:nvPr/>
        </p:nvSpPr>
        <p:spPr>
          <a:xfrm>
            <a:off x="640000" y="5520000"/>
            <a:ext cx="10900000" cy="4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000">
                <a:solidFill>
                  <a:srgbClr val="F0B759"/>
                </a:solidFill>
                <a:effectLst/>
                <a:latin typeface="Abadi" panose="020B0604020202020204" pitchFamily="34" charset="0"/>
              </a:rPr>
              <a:t>Meeting update: no issues reported; flight progressing.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/>
          </a:p>
        </p:txBody>
      </p:sp>
      <p:sp>
        <p:nvSpPr>
          <p:cNvPr id="94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solidFill>
            <a:srgbClr val="C2561C"/>
          </a:solidFill>
          <a:ln>
            <a:noFill/>
          </a:ln>
        </p:spPr>
        <p:txBody>
          <a:bodyPr wrap="square" lIns="640000" tIns="91440" rIns="640000" bIns="91440" anchor="ctr"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2800" b="1" dirty="0">
                <a:solidFill>
                  <a:srgbClr val="FFFFFF"/>
                </a:solidFill>
                <a:latin typeface="Abadi"/>
              </a:rPr>
              <a:t>Flight 1026 Update</a:t>
            </a:r>
          </a:p>
        </p:txBody>
      </p:sp>
      <p:sp>
        <p:nvSpPr>
          <p:cNvPr id="943" name="Rule"/>
          <p:cNvSpPr/>
          <p:nvPr/>
        </p:nvSpPr>
        <p:spPr>
          <a:xfrm>
            <a:off x="0" y="1150000"/>
            <a:ext cx="12192000" cy="45720"/>
          </a:xfrm>
          <a:prstGeom prst="rect">
            <a:avLst/>
          </a:prstGeom>
          <a:solidFill>
            <a:srgbClr val="E8912C"/>
          </a:solidFill>
          <a:ln>
            <a:noFill/>
          </a:ln>
        </p:spPr>
        <p:txBody>
          <a:bodyPr wrap="square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56622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solidFill>
            <a:srgbClr val="C2561C"/>
          </a:solidFill>
          <a:ln>
            <a:noFill/>
          </a:ln>
        </p:spPr>
        <p:txBody>
          <a:bodyPr wrap="square" lIns="640000" tIns="91440" rIns="640000" bIns="91440" anchor="ctr"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2800" b="1" dirty="0">
                <a:solidFill>
                  <a:srgbClr val="FFFFFF"/>
                </a:solidFill>
                <a:latin typeface="Abadi"/>
              </a:rPr>
              <a:t>TX SET Implementation Guide Change Control</a:t>
            </a:r>
          </a:p>
        </p:txBody>
      </p:sp>
      <p:sp>
        <p:nvSpPr>
          <p:cNvPr id="11" name="Rule"/>
          <p:cNvSpPr/>
          <p:nvPr/>
        </p:nvSpPr>
        <p:spPr>
          <a:xfrm>
            <a:off x="0" y="1150000"/>
            <a:ext cx="12192000" cy="45720"/>
          </a:xfrm>
          <a:prstGeom prst="rect">
            <a:avLst/>
          </a:prstGeom>
          <a:solidFill>
            <a:srgbClr val="E8912C"/>
          </a:solidFill>
          <a:ln>
            <a:noFill/>
          </a:ln>
        </p:spPr>
        <p:txBody>
          <a:bodyPr wrap="square" lIns="137160" tIns="91440" rIns="137160" bIns="91440" anchor="t">
            <a:normAutofit fontScale="25000" lnSpcReduction="20000"/>
          </a:bodyPr>
          <a:lstStyle/>
          <a:p>
            <a:endParaRPr/>
          </a:p>
        </p:txBody>
      </p:sp>
      <p:sp>
        <p:nvSpPr>
          <p:cNvPr id="12" name="Card0"/>
          <p:cNvSpPr/>
          <p:nvPr/>
        </p:nvSpPr>
        <p:spPr>
          <a:xfrm>
            <a:off x="640000" y="1600000"/>
            <a:ext cx="3520000" cy="2950000"/>
          </a:xfrm>
          <a:prstGeom prst="roundRect">
            <a:avLst/>
          </a:prstGeom>
          <a:solidFill>
            <a:srgbClr val="7C6046"/>
          </a:solidFill>
          <a:ln w="12700">
            <a:solidFill>
              <a:srgbClr val="7C6046"/>
            </a:solidFill>
          </a:ln>
        </p:spPr>
        <p:txBody>
          <a:bodyPr wrap="square" lIns="137160" tIns="91440" rIns="137160" bIns="91440" anchor="t">
            <a:normAutofit/>
          </a:bodyPr>
          <a:lstStyle/>
          <a:p>
            <a:endParaRPr/>
          </a:p>
        </p:txBody>
      </p:sp>
      <p:sp>
        <p:nvSpPr>
          <p:cNvPr id="13" name="Chip0"/>
          <p:cNvSpPr/>
          <p:nvPr/>
        </p:nvSpPr>
        <p:spPr>
          <a:xfrm>
            <a:off x="640000" y="1600000"/>
            <a:ext cx="3520000" cy="760000"/>
          </a:xfrm>
          <a:prstGeom prst="rect">
            <a:avLst/>
          </a:prstGeom>
          <a:solidFill>
            <a:srgbClr val="C2561C"/>
          </a:solidFill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algn="ctr">
              <a:spcBef>
                <a:spcPts val="0"/>
              </a:spcBef>
            </a:pPr>
            <a:r>
              <a:rPr lang="en-US" sz="2400" b="1" dirty="0">
                <a:solidFill>
                  <a:srgbClr val="FFFFFF"/>
                </a:solidFill>
                <a:latin typeface="Abadi"/>
              </a:rPr>
              <a:t>n.0X</a:t>
            </a:r>
          </a:p>
        </p:txBody>
      </p:sp>
      <p:sp>
        <p:nvSpPr>
          <p:cNvPr id="14" name="Body0"/>
          <p:cNvSpPr/>
          <p:nvPr/>
        </p:nvSpPr>
        <p:spPr>
          <a:xfrm>
            <a:off x="640000" y="2460000"/>
            <a:ext cx="3520000" cy="1990000"/>
          </a:xfrm>
          <a:prstGeom prst="rect">
            <a:avLst/>
          </a:prstGeom>
          <a:noFill/>
          <a:ln>
            <a:noFill/>
          </a:ln>
        </p:spPr>
        <p:txBody>
          <a:bodyPr wrap="square" lIns="228600" tIns="91440" rIns="228600" bIns="91440" anchor="t"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1200" b="1" dirty="0">
                <a:solidFill>
                  <a:srgbClr val="F0B759"/>
                </a:solidFill>
                <a:latin typeface="Abadi"/>
              </a:rPr>
              <a:t>ADMINISTRATIVE</a:t>
            </a:r>
          </a:p>
          <a:p>
            <a:pPr algn="l">
              <a:spcBef>
                <a:spcPts val="200"/>
              </a:spcBef>
            </a:pPr>
            <a:r>
              <a:rPr lang="en-US" b="1" dirty="0">
                <a:solidFill>
                  <a:srgbClr val="FFFFFF"/>
                </a:solidFill>
                <a:latin typeface="Abadi"/>
              </a:rPr>
              <a:t>e.g. 4.0A, 4.0B</a:t>
            </a:r>
          </a:p>
          <a:p>
            <a:pPr algn="l">
              <a:spcBef>
                <a:spcPts val="500"/>
              </a:spcBef>
            </a:pPr>
            <a:r>
              <a:rPr lang="en-US" sz="1100" b="0" dirty="0">
                <a:solidFill>
                  <a:srgbClr val="F3E7D3"/>
                </a:solidFill>
                <a:latin typeface="Abadi"/>
              </a:rPr>
              <a:t>•   Spelling errors and language clean-up</a:t>
            </a:r>
          </a:p>
          <a:p>
            <a:pPr algn="l">
              <a:spcBef>
                <a:spcPts val="500"/>
              </a:spcBef>
            </a:pPr>
            <a:r>
              <a:rPr lang="en-US" sz="1100" b="0" dirty="0">
                <a:solidFill>
                  <a:srgbClr val="F3E7D3"/>
                </a:solidFill>
                <a:latin typeface="Abadi"/>
              </a:rPr>
              <a:t>•   No impact to systems</a:t>
            </a:r>
          </a:p>
          <a:p>
            <a:pPr algn="l">
              <a:spcBef>
                <a:spcPts val="500"/>
              </a:spcBef>
            </a:pPr>
            <a:r>
              <a:rPr lang="en-US" sz="1100" b="0" dirty="0">
                <a:solidFill>
                  <a:srgbClr val="F3E7D3"/>
                </a:solidFill>
                <a:latin typeface="Abadi"/>
              </a:rPr>
              <a:t>•   No market testing required</a:t>
            </a:r>
          </a:p>
        </p:txBody>
      </p:sp>
      <p:sp>
        <p:nvSpPr>
          <p:cNvPr id="15" name="Card1"/>
          <p:cNvSpPr/>
          <p:nvPr/>
        </p:nvSpPr>
        <p:spPr>
          <a:xfrm>
            <a:off x="4336000" y="1600000"/>
            <a:ext cx="3520000" cy="2950000"/>
          </a:xfrm>
          <a:prstGeom prst="roundRect">
            <a:avLst/>
          </a:prstGeom>
          <a:solidFill>
            <a:srgbClr val="7C6046"/>
          </a:solidFill>
          <a:ln w="12700">
            <a:solidFill>
              <a:srgbClr val="7C6046"/>
            </a:solidFill>
          </a:ln>
        </p:spPr>
        <p:txBody>
          <a:bodyPr wrap="square" lIns="137160" tIns="91440" rIns="137160" bIns="91440" anchor="t">
            <a:normAutofit/>
          </a:bodyPr>
          <a:lstStyle/>
          <a:p>
            <a:endParaRPr/>
          </a:p>
        </p:txBody>
      </p:sp>
      <p:sp>
        <p:nvSpPr>
          <p:cNvPr id="16" name="Chip1"/>
          <p:cNvSpPr/>
          <p:nvPr/>
        </p:nvSpPr>
        <p:spPr>
          <a:xfrm>
            <a:off x="4336000" y="1600000"/>
            <a:ext cx="3520000" cy="7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algn="ctr">
              <a:spcBef>
                <a:spcPts val="0"/>
              </a:spcBef>
            </a:pPr>
            <a:r>
              <a:rPr lang="en-US" sz="2400" b="1">
                <a:solidFill>
                  <a:srgbClr val="FFFFFF"/>
                </a:solidFill>
                <a:latin typeface="Abadi"/>
              </a:rPr>
              <a:t>n.0</a:t>
            </a:r>
          </a:p>
        </p:txBody>
      </p:sp>
      <p:sp>
        <p:nvSpPr>
          <p:cNvPr id="17" name="Body1"/>
          <p:cNvSpPr/>
          <p:nvPr/>
        </p:nvSpPr>
        <p:spPr>
          <a:xfrm>
            <a:off x="4336000" y="2460000"/>
            <a:ext cx="3520000" cy="1990000"/>
          </a:xfrm>
          <a:prstGeom prst="rect">
            <a:avLst/>
          </a:prstGeom>
          <a:noFill/>
          <a:ln>
            <a:noFill/>
          </a:ln>
        </p:spPr>
        <p:txBody>
          <a:bodyPr wrap="square" lIns="228600" tIns="91440" rIns="228600" bIns="91440" anchor="t"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1200" b="1" dirty="0">
                <a:solidFill>
                  <a:srgbClr val="F0B759"/>
                </a:solidFill>
                <a:latin typeface="Abadi"/>
              </a:rPr>
              <a:t>INCREMENTAL RELEASE</a:t>
            </a:r>
          </a:p>
          <a:p>
            <a:pPr>
              <a:spcBef>
                <a:spcPts val="200"/>
              </a:spcBef>
            </a:pPr>
            <a:r>
              <a:rPr lang="en-US" b="1" dirty="0">
                <a:solidFill>
                  <a:srgbClr val="FFFFFF"/>
                </a:solidFill>
                <a:latin typeface="Abadi"/>
              </a:rPr>
              <a:t>e.g. 5.0, 6.0</a:t>
            </a:r>
          </a:p>
          <a:p>
            <a:pPr algn="l">
              <a:spcBef>
                <a:spcPts val="500"/>
              </a:spcBef>
            </a:pPr>
            <a:r>
              <a:rPr lang="en-US" sz="1100" b="0" dirty="0">
                <a:solidFill>
                  <a:srgbClr val="F3E7D3"/>
                </a:solidFill>
                <a:latin typeface="Abadi"/>
              </a:rPr>
              <a:t>•   System impacts to market-facing systems</a:t>
            </a:r>
          </a:p>
          <a:p>
            <a:pPr algn="l">
              <a:spcBef>
                <a:spcPts val="500"/>
              </a:spcBef>
            </a:pPr>
            <a:r>
              <a:rPr lang="en-US" sz="1100" b="0" dirty="0">
                <a:solidFill>
                  <a:srgbClr val="F3E7D3"/>
                </a:solidFill>
                <a:latin typeface="Abadi"/>
              </a:rPr>
              <a:t>•   Requires market testing</a:t>
            </a:r>
          </a:p>
          <a:p>
            <a:pPr algn="l">
              <a:spcBef>
                <a:spcPts val="500"/>
              </a:spcBef>
            </a:pPr>
            <a:r>
              <a:rPr lang="en-US" sz="1100" b="0" dirty="0">
                <a:solidFill>
                  <a:srgbClr val="F3E7D3"/>
                </a:solidFill>
                <a:latin typeface="Abadi"/>
              </a:rPr>
              <a:t>•   All guides share this version</a:t>
            </a:r>
          </a:p>
        </p:txBody>
      </p:sp>
      <p:sp>
        <p:nvSpPr>
          <p:cNvPr id="18" name="Card2"/>
          <p:cNvSpPr/>
          <p:nvPr/>
        </p:nvSpPr>
        <p:spPr>
          <a:xfrm>
            <a:off x="8032000" y="1600000"/>
            <a:ext cx="3520000" cy="2950000"/>
          </a:xfrm>
          <a:prstGeom prst="roundRect">
            <a:avLst/>
          </a:prstGeom>
          <a:solidFill>
            <a:srgbClr val="7C6046"/>
          </a:solidFill>
          <a:ln w="12700">
            <a:solidFill>
              <a:srgbClr val="7C6046"/>
            </a:solidFill>
          </a:ln>
        </p:spPr>
        <p:txBody>
          <a:bodyPr wrap="square" lIns="137160" tIns="91440" rIns="137160" bIns="91440" anchor="t">
            <a:normAutofit/>
          </a:bodyPr>
          <a:lstStyle/>
          <a:p>
            <a:endParaRPr/>
          </a:p>
        </p:txBody>
      </p:sp>
      <p:sp>
        <p:nvSpPr>
          <p:cNvPr id="19" name="Chip2"/>
          <p:cNvSpPr/>
          <p:nvPr/>
        </p:nvSpPr>
        <p:spPr>
          <a:xfrm>
            <a:off x="8032000" y="1600000"/>
            <a:ext cx="3520000" cy="760000"/>
          </a:xfrm>
          <a:prstGeom prst="rect">
            <a:avLst/>
          </a:prstGeom>
          <a:solidFill>
            <a:srgbClr val="55601F"/>
          </a:solidFill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algn="ctr">
              <a:spcBef>
                <a:spcPts val="0"/>
              </a:spcBef>
            </a:pPr>
            <a:r>
              <a:rPr lang="en-US" sz="2400" b="1">
                <a:solidFill>
                  <a:srgbClr val="FFFFFF"/>
                </a:solidFill>
                <a:latin typeface="Abadi"/>
              </a:rPr>
              <a:t>n.X</a:t>
            </a:r>
          </a:p>
        </p:txBody>
      </p:sp>
      <p:sp>
        <p:nvSpPr>
          <p:cNvPr id="20" name="Body2"/>
          <p:cNvSpPr/>
          <p:nvPr/>
        </p:nvSpPr>
        <p:spPr>
          <a:xfrm>
            <a:off x="8032000" y="2460000"/>
            <a:ext cx="3520000" cy="1990000"/>
          </a:xfrm>
          <a:prstGeom prst="rect">
            <a:avLst/>
          </a:prstGeom>
          <a:noFill/>
          <a:ln>
            <a:noFill/>
          </a:ln>
        </p:spPr>
        <p:txBody>
          <a:bodyPr wrap="square" lIns="228600" tIns="91440" rIns="228600" bIns="91440" anchor="t"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1200" b="1" dirty="0">
                <a:solidFill>
                  <a:srgbClr val="F0B759"/>
                </a:solidFill>
                <a:latin typeface="Abadi"/>
              </a:rPr>
              <a:t>SUPPLEMENTAL RELEASE</a:t>
            </a:r>
          </a:p>
          <a:p>
            <a:pPr>
              <a:spcBef>
                <a:spcPts val="200"/>
              </a:spcBef>
            </a:pPr>
            <a:r>
              <a:rPr lang="en-US" b="1" dirty="0">
                <a:solidFill>
                  <a:srgbClr val="FFFFFF"/>
                </a:solidFill>
                <a:latin typeface="Abadi"/>
              </a:rPr>
              <a:t>e.g. 5.1, 5.2, 6.1</a:t>
            </a:r>
          </a:p>
          <a:p>
            <a:pPr algn="l">
              <a:spcBef>
                <a:spcPts val="500"/>
              </a:spcBef>
            </a:pPr>
            <a:r>
              <a:rPr lang="en-US" sz="1100" b="0" dirty="0">
                <a:solidFill>
                  <a:srgbClr val="F3E7D3"/>
                </a:solidFill>
                <a:latin typeface="Abadi"/>
              </a:rPr>
              <a:t>•   System impacts, no market testing</a:t>
            </a:r>
          </a:p>
          <a:p>
            <a:pPr algn="l">
              <a:spcBef>
                <a:spcPts val="500"/>
              </a:spcBef>
            </a:pPr>
            <a:r>
              <a:rPr lang="en-US" sz="1100" b="0" dirty="0">
                <a:solidFill>
                  <a:srgbClr val="F3E7D3"/>
                </a:solidFill>
                <a:latin typeface="Abadi"/>
              </a:rPr>
              <a:t>•   Only changed guides are reissued</a:t>
            </a:r>
          </a:p>
          <a:p>
            <a:pPr algn="l">
              <a:spcBef>
                <a:spcPts val="500"/>
              </a:spcBef>
            </a:pPr>
            <a:r>
              <a:rPr lang="en-US" sz="1100" b="0" dirty="0">
                <a:solidFill>
                  <a:srgbClr val="F3E7D3"/>
                </a:solidFill>
                <a:latin typeface="Abadi"/>
              </a:rPr>
              <a:t>•   Sits under the full version</a:t>
            </a:r>
          </a:p>
        </p:txBody>
      </p:sp>
      <p:sp>
        <p:nvSpPr>
          <p:cNvPr id="21" name="Strip"/>
          <p:cNvSpPr/>
          <p:nvPr/>
        </p:nvSpPr>
        <p:spPr>
          <a:xfrm>
            <a:off x="640000" y="4800000"/>
            <a:ext cx="10912000" cy="1250000"/>
          </a:xfrm>
          <a:prstGeom prst="roundRect">
            <a:avLst/>
          </a:prstGeom>
          <a:solidFill>
            <a:srgbClr val="7C6046"/>
          </a:solidFill>
          <a:ln>
            <a:noFill/>
          </a:ln>
        </p:spPr>
        <p:txBody>
          <a:bodyPr wrap="square" lIns="137160" tIns="91440" rIns="137160" bIns="91440" anchor="t">
            <a:normAutofit/>
          </a:bodyPr>
          <a:lstStyle/>
          <a:p>
            <a:endParaRPr/>
          </a:p>
        </p:txBody>
      </p:sp>
      <p:sp>
        <p:nvSpPr>
          <p:cNvPr id="22" name="StripTxt"/>
          <p:cNvSpPr/>
          <p:nvPr/>
        </p:nvSpPr>
        <p:spPr>
          <a:xfrm>
            <a:off x="900000" y="4800000"/>
            <a:ext cx="10400000" cy="125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ctr"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1400" b="1">
                <a:solidFill>
                  <a:srgbClr val="F0B759"/>
                </a:solidFill>
                <a:latin typeface="Abadi"/>
              </a:rPr>
              <a:t>All variants roll up to one overarching version — testing and certification are always on the full incremental version (5.0, 6.0).</a:t>
            </a:r>
          </a:p>
          <a:p>
            <a:pPr algn="l">
              <a:spcBef>
                <a:spcPts val="400"/>
              </a:spcBef>
            </a:pPr>
            <a:r>
              <a:rPr lang="en-US" sz="1300" b="0">
                <a:solidFill>
                  <a:srgbClr val="F3E7D3"/>
                </a:solidFill>
                <a:latin typeface="Abadi"/>
              </a:rPr>
              <a:t>Only the guides that actually change are reissued, so revisions move faster and PUC filings stay concise.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1100000" y="6150000"/>
            <a:ext cx="440000" cy="3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B49A7A"/>
                </a:solidFill>
                <a:effectLst/>
                <a:latin typeface="Abadi" panose="020B0604020202020204" pitchFamily="34" charset="0"/>
              </a:rPr>
              <a:t>03</a:t>
            </a:r>
          </a:p>
          <a:p>
            <a:pPr algn="r">
              <a:buNone/>
            </a:pPr>
            <a:r>
              <a:rPr lang="en-US" sz="100">
                <a:effectLst/>
              </a:rPr>
              <a:t>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400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50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Rectangle 947">
            <a:extLst>
              <a:ext uri="{FF2B5EF4-FFF2-40B4-BE49-F238E27FC236}">
                <a16:creationId xmlns:a16="http://schemas.microsoft.com/office/drawing/2014/main" id="{3A5AA4BC-C36C-B5D0-4277-5F5217641CBE}"/>
              </a:ext>
            </a:extLst>
          </p:cNvPr>
          <p:cNvSpPr/>
          <p:nvPr/>
        </p:nvSpPr>
        <p:spPr>
          <a:xfrm>
            <a:off x="640000" y="6150000"/>
            <a:ext cx="10400000" cy="3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B49A7A"/>
                </a:solidFill>
                <a:effectLst/>
                <a:latin typeface="Abadi" panose="020B0604020202020204" pitchFamily="34" charset="0"/>
              </a:rPr>
              <a:t>Texas SET LP Meeting Notes 09.22.26.docx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/>
          </a:p>
        </p:txBody>
      </p:sp>
      <p:sp>
        <p:nvSpPr>
          <p:cNvPr id="952" name="Rectangle 951">
            <a:extLst>
              <a:ext uri="{FF2B5EF4-FFF2-40B4-BE49-F238E27FC236}">
                <a16:creationId xmlns:a16="http://schemas.microsoft.com/office/drawing/2014/main" id="{E51BFC66-1FBC-FAD3-A12A-B828F5A140BF}"/>
              </a:ext>
            </a:extLst>
          </p:cNvPr>
          <p:cNvSpPr/>
          <p:nvPr/>
        </p:nvSpPr>
        <p:spPr>
          <a:xfrm>
            <a:off x="11100000" y="6150000"/>
            <a:ext cx="440000" cy="3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B49A7A"/>
                </a:solidFill>
                <a:effectLst/>
                <a:latin typeface="Abadi" panose="020B0604020202020204" pitchFamily="34" charset="0"/>
              </a:rPr>
              <a:t>04</a:t>
            </a:r>
          </a:p>
          <a:p>
            <a:pPr algn="r">
              <a:buNone/>
            </a:pPr>
            <a:r>
              <a:rPr lang="en-US" sz="100">
                <a:effectLst/>
              </a:rPr>
              <a:t> </a:t>
            </a:r>
            <a:endParaRPr lang="en-US"/>
          </a:p>
        </p:txBody>
      </p:sp>
      <p:sp>
        <p:nvSpPr>
          <p:cNvPr id="957" name="Rectangle 956">
            <a:extLst>
              <a:ext uri="{FF2B5EF4-FFF2-40B4-BE49-F238E27FC236}">
                <a16:creationId xmlns:a16="http://schemas.microsoft.com/office/drawing/2014/main" id="{51905196-7907-A233-5BA3-355015CD5F50}"/>
              </a:ext>
            </a:extLst>
          </p:cNvPr>
          <p:cNvSpPr/>
          <p:nvPr/>
        </p:nvSpPr>
        <p:spPr>
          <a:xfrm>
            <a:off x="640000" y="1600000"/>
            <a:ext cx="10900000" cy="42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700">
                <a:solidFill>
                  <a:srgbClr val="B49A7A"/>
                </a:solidFill>
                <a:effectLst/>
                <a:latin typeface="Abadi" panose="020B0604020202020204" pitchFamily="34" charset="0"/>
              </a:rPr>
              <a:t>Status snapshot: September 21, 2026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27A194C-0733-4AC6-BD6B-4EAA3D0B78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71369"/>
              </p:ext>
            </p:extLst>
          </p:nvPr>
        </p:nvGraphicFramePr>
        <p:xfrm>
          <a:off x="640000" y="2130000"/>
          <a:ext cx="10900000" cy="25908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80000">
                  <a:extLst>
                    <a:ext uri="{9D8B030D-6E8A-4147-A177-3AD203B41FA5}">
                      <a16:colId xmlns:a16="http://schemas.microsoft.com/office/drawing/2014/main" val="219418634"/>
                    </a:ext>
                  </a:extLst>
                </a:gridCol>
                <a:gridCol w="2180000">
                  <a:extLst>
                    <a:ext uri="{9D8B030D-6E8A-4147-A177-3AD203B41FA5}">
                      <a16:colId xmlns:a16="http://schemas.microsoft.com/office/drawing/2014/main" val="3880449852"/>
                    </a:ext>
                  </a:extLst>
                </a:gridCol>
                <a:gridCol w="2180000">
                  <a:extLst>
                    <a:ext uri="{9D8B030D-6E8A-4147-A177-3AD203B41FA5}">
                      <a16:colId xmlns:a16="http://schemas.microsoft.com/office/drawing/2014/main" val="761858784"/>
                    </a:ext>
                  </a:extLst>
                </a:gridCol>
                <a:gridCol w="2180000">
                  <a:extLst>
                    <a:ext uri="{9D8B030D-6E8A-4147-A177-3AD203B41FA5}">
                      <a16:colId xmlns:a16="http://schemas.microsoft.com/office/drawing/2014/main" val="2230672223"/>
                    </a:ext>
                  </a:extLst>
                </a:gridCol>
                <a:gridCol w="2180000">
                  <a:extLst>
                    <a:ext uri="{9D8B030D-6E8A-4147-A177-3AD203B41FA5}">
                      <a16:colId xmlns:a16="http://schemas.microsoft.com/office/drawing/2014/main" val="348547726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Abadi" panose="020B0604020202020204" pitchFamily="34" charset="0"/>
                        </a:rPr>
                        <a:t>TDSP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Abadi" panose="020B0604020202020204" pitchFamily="34" charset="0"/>
                        </a:rPr>
                        <a:t>Net subject to change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Abadi" panose="020B0604020202020204" pitchFamily="34" charset="0"/>
                        </a:rPr>
                        <a:t>Updated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effectLst/>
                          <a:latin typeface="Abadi" panose="020B0604020202020204" pitchFamily="34" charset="0"/>
                        </a:rPr>
                        <a:t>Remaining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Abadi" panose="020B0604020202020204" pitchFamily="34" charset="0"/>
                        </a:rPr>
                        <a:t>Completion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13304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AEP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12,546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12,543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100.0%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8839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CNP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A5E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13,626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A5E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13,582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A5E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44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A5E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99.7%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A5E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6143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NUECES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102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102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100.0%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33196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ONCOR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A5E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18,063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A5E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18,063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A5E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A5E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100.0%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A5E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07379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TNMP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1,941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1,941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100.0%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00260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LP&amp;L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A5E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977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A5E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977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A5E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>
                          <a:effectLst/>
                          <a:latin typeface="Abadi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A5E4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effectLst/>
                          <a:latin typeface="Abadi" panose="020B0604020202020204" pitchFamily="34" charset="0"/>
                        </a:rPr>
                        <a:t>100.0%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A5E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7751405"/>
                  </a:ext>
                </a:extLst>
              </a:tr>
            </a:tbl>
          </a:graphicData>
        </a:graphic>
      </p:graphicFrame>
      <p:sp>
        <p:nvSpPr>
          <p:cNvPr id="964" name="Rectangle 963">
            <a:extLst>
              <a:ext uri="{FF2B5EF4-FFF2-40B4-BE49-F238E27FC236}">
                <a16:creationId xmlns:a16="http://schemas.microsoft.com/office/drawing/2014/main" id="{3A8AC273-10A7-4C59-1DD2-F0DAC983582F}"/>
              </a:ext>
            </a:extLst>
          </p:cNvPr>
          <p:cNvSpPr/>
          <p:nvPr/>
        </p:nvSpPr>
        <p:spPr>
          <a:xfrm>
            <a:off x="640000" y="5230000"/>
            <a:ext cx="10900000" cy="720000"/>
          </a:xfrm>
          <a:prstGeom prst="rect">
            <a:avLst/>
          </a:prstGeom>
          <a:solidFill>
            <a:srgbClr val="C2561C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700" dirty="0">
                <a:solidFill>
                  <a:srgbClr val="FFFFFF"/>
                </a:solidFill>
                <a:effectLst/>
                <a:latin typeface="Abadi" panose="020B0604020202020204" pitchFamily="34" charset="0"/>
              </a:rPr>
              <a:t>*99% completion threshold per Load Profiling Guide 11.2.1(2)(a)(vi)</a:t>
            </a:r>
            <a:endParaRPr lang="en-US" dirty="0"/>
          </a:p>
        </p:txBody>
      </p:sp>
      <p:sp>
        <p:nvSpPr>
          <p:cNvPr id="965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solidFill>
            <a:srgbClr val="C2561C"/>
          </a:solidFill>
          <a:ln>
            <a:noFill/>
          </a:ln>
        </p:spPr>
        <p:txBody>
          <a:bodyPr wrap="square" lIns="640000" tIns="91440" rIns="640000" bIns="91440" anchor="ctr"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2800" b="1" dirty="0">
                <a:solidFill>
                  <a:srgbClr val="FFFFFF"/>
                </a:solidFill>
                <a:latin typeface="Abadi"/>
              </a:rPr>
              <a:t>2026 Annual Validation Complete</a:t>
            </a:r>
          </a:p>
          <a:p>
            <a:pPr algn="l">
              <a:spcBef>
                <a:spcPts val="0"/>
              </a:spcBef>
            </a:pPr>
            <a:r>
              <a:rPr lang="en-US" sz="2800" b="1" dirty="0">
                <a:solidFill>
                  <a:srgbClr val="FFFFFF"/>
                </a:solidFill>
                <a:latin typeface="Abadi"/>
              </a:rPr>
              <a:t>All TDSPs meet the completion threshold prior to Sept 30</a:t>
            </a:r>
            <a:r>
              <a:rPr lang="en-US" sz="2800" b="1" baseline="30000" dirty="0">
                <a:solidFill>
                  <a:srgbClr val="FFFFFF"/>
                </a:solidFill>
                <a:latin typeface="Abadi"/>
              </a:rPr>
              <a:t>th*</a:t>
            </a:r>
            <a:endParaRPr lang="en-US" sz="2800" b="1" dirty="0">
              <a:solidFill>
                <a:srgbClr val="FFFFFF"/>
              </a:solidFill>
              <a:latin typeface="Abadi"/>
            </a:endParaRPr>
          </a:p>
        </p:txBody>
      </p:sp>
      <p:sp>
        <p:nvSpPr>
          <p:cNvPr id="966" name="Rule"/>
          <p:cNvSpPr/>
          <p:nvPr/>
        </p:nvSpPr>
        <p:spPr>
          <a:xfrm>
            <a:off x="0" y="1150000"/>
            <a:ext cx="12192000" cy="45720"/>
          </a:xfrm>
          <a:prstGeom prst="rect">
            <a:avLst/>
          </a:prstGeom>
          <a:solidFill>
            <a:srgbClr val="E8912C"/>
          </a:solidFill>
          <a:ln>
            <a:noFill/>
          </a:ln>
        </p:spPr>
        <p:txBody>
          <a:bodyPr wrap="square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2256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50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B541921D-4A8B-4750-8E50-C085A5508854}"/>
              </a:ext>
            </a:extLst>
          </p:cNvPr>
          <p:cNvSpPr txBox="1"/>
          <p:nvPr/>
        </p:nvSpPr>
        <p:spPr>
          <a:xfrm>
            <a:off x="509967" y="1427419"/>
            <a:ext cx="11172066" cy="3089872"/>
          </a:xfrm>
          <a:prstGeom prst="rect">
            <a:avLst/>
          </a:prstGeom>
          <a:noFill/>
          <a:ln w="28575">
            <a:solidFill>
              <a:srgbClr val="FFC000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71" name="Rectangle 970">
            <a:extLst>
              <a:ext uri="{FF2B5EF4-FFF2-40B4-BE49-F238E27FC236}">
                <a16:creationId xmlns:a16="http://schemas.microsoft.com/office/drawing/2014/main" id="{7A0B7269-4AED-BBFF-07D8-09C4CEE9EB24}"/>
              </a:ext>
            </a:extLst>
          </p:cNvPr>
          <p:cNvSpPr/>
          <p:nvPr/>
        </p:nvSpPr>
        <p:spPr>
          <a:xfrm>
            <a:off x="379934" y="6412467"/>
            <a:ext cx="10400000" cy="3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B49A7A"/>
                </a:solidFill>
                <a:effectLst/>
                <a:latin typeface="Abadi" panose="020B0604020202020204" pitchFamily="34" charset="0"/>
              </a:rPr>
              <a:t>Texas SET LP Meeting Notes 09.22.26.docx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/>
          </a:p>
        </p:txBody>
      </p:sp>
      <p:sp>
        <p:nvSpPr>
          <p:cNvPr id="975" name="Rectangle 974">
            <a:extLst>
              <a:ext uri="{FF2B5EF4-FFF2-40B4-BE49-F238E27FC236}">
                <a16:creationId xmlns:a16="http://schemas.microsoft.com/office/drawing/2014/main" id="{8A29BFAF-CE43-15C3-111B-4EA009CFBB6A}"/>
              </a:ext>
            </a:extLst>
          </p:cNvPr>
          <p:cNvSpPr/>
          <p:nvPr/>
        </p:nvSpPr>
        <p:spPr>
          <a:xfrm>
            <a:off x="11100000" y="6150000"/>
            <a:ext cx="440000" cy="3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>
                <a:solidFill>
                  <a:srgbClr val="B49A7A"/>
                </a:solidFill>
                <a:effectLst/>
                <a:latin typeface="Abadi" panose="020B0604020202020204" pitchFamily="34" charset="0"/>
              </a:rPr>
              <a:t>05</a:t>
            </a:r>
          </a:p>
          <a:p>
            <a:pPr algn="r">
              <a:buNone/>
            </a:pPr>
            <a:r>
              <a:rPr lang="en-US" sz="100">
                <a:effectLst/>
              </a:rPr>
              <a:t> </a:t>
            </a:r>
            <a:endParaRPr lang="en-US"/>
          </a:p>
        </p:txBody>
      </p:sp>
      <p:sp>
        <p:nvSpPr>
          <p:cNvPr id="98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solidFill>
            <a:srgbClr val="C2561C"/>
          </a:solidFill>
          <a:ln>
            <a:noFill/>
          </a:ln>
        </p:spPr>
        <p:txBody>
          <a:bodyPr wrap="square" lIns="640000" tIns="91440" rIns="640000" bIns="91440" anchor="ctr"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2800" b="1" dirty="0">
                <a:solidFill>
                  <a:srgbClr val="FFFFFF"/>
                </a:solidFill>
                <a:latin typeface="Abadi"/>
              </a:rPr>
              <a:t>Forecasted Load Profiles Extract</a:t>
            </a:r>
          </a:p>
          <a:p>
            <a:pPr algn="l">
              <a:spcBef>
                <a:spcPts val="300"/>
              </a:spcBef>
            </a:pPr>
            <a:r>
              <a:rPr lang="en-US" sz="1400" b="0" dirty="0">
                <a:solidFill>
                  <a:srgbClr val="FBE3C0"/>
                </a:solidFill>
                <a:latin typeface="Abadi"/>
              </a:rPr>
              <a:t>FORECAST MODEL • PROPOSAL</a:t>
            </a:r>
          </a:p>
        </p:txBody>
      </p:sp>
      <p:sp>
        <p:nvSpPr>
          <p:cNvPr id="983" name="Rule"/>
          <p:cNvSpPr/>
          <p:nvPr/>
        </p:nvSpPr>
        <p:spPr>
          <a:xfrm>
            <a:off x="0" y="1150000"/>
            <a:ext cx="12192000" cy="45720"/>
          </a:xfrm>
          <a:prstGeom prst="rect">
            <a:avLst/>
          </a:prstGeom>
          <a:solidFill>
            <a:srgbClr val="E8912C"/>
          </a:solidFill>
          <a:ln>
            <a:noFill/>
          </a:ln>
        </p:spPr>
        <p:txBody>
          <a:bodyPr wrap="square"/>
          <a:lstStyle/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E3D6AA-1A5D-4972-A5EC-56544F84A689}"/>
              </a:ext>
            </a:extLst>
          </p:cNvPr>
          <p:cNvSpPr txBox="1"/>
          <p:nvPr/>
        </p:nvSpPr>
        <p:spPr>
          <a:xfrm>
            <a:off x="7189460" y="1541722"/>
            <a:ext cx="4190998" cy="2862322"/>
          </a:xfrm>
          <a:prstGeom prst="rect">
            <a:avLst/>
          </a:prstGeom>
          <a:noFill/>
          <a:ln>
            <a:solidFill>
              <a:schemeClr val="bg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u="sng" dirty="0"/>
              <a:t>Forecasted Load Profiles Extract:</a:t>
            </a:r>
          </a:p>
          <a:p>
            <a:endParaRPr lang="en-US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Currently, ERCOT provides </a:t>
            </a:r>
            <a:r>
              <a:rPr lang="en-US" u="sng" dirty="0"/>
              <a:t>15 minute</a:t>
            </a:r>
            <a:r>
              <a:rPr lang="en-US" dirty="0"/>
              <a:t> kWh values for forecasted load profiles for all profile types and weather zones on a 3 day outlook.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Posted daily to the highlighted reference link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FA98EF-E3F5-481D-8DEB-7EA258F24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885" y="1511744"/>
            <a:ext cx="6213000" cy="29255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02FB056-B419-467E-8DC9-DF4AB018372A}"/>
              </a:ext>
            </a:extLst>
          </p:cNvPr>
          <p:cNvSpPr txBox="1"/>
          <p:nvPr/>
        </p:nvSpPr>
        <p:spPr>
          <a:xfrm>
            <a:off x="230565" y="4620077"/>
            <a:ext cx="11209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u="sng" dirty="0"/>
              <a:t>Suggested Changes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i="1" dirty="0"/>
              <a:t>To help normalize forecasting volatility of </a:t>
            </a:r>
            <a:r>
              <a:rPr lang="en-US" b="1" i="1" u="sng" dirty="0"/>
              <a:t>15 minute</a:t>
            </a:r>
            <a:r>
              <a:rPr lang="en-US" b="1" i="1" dirty="0"/>
              <a:t> data, ERCOT has suggested changing to </a:t>
            </a:r>
            <a:r>
              <a:rPr lang="en-US" b="1" i="1" u="sng" dirty="0"/>
              <a:t>hourly</a:t>
            </a:r>
            <a:r>
              <a:rPr lang="en-US" b="1" i="1" dirty="0"/>
              <a:t> forecast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61F0CE-DA07-4ACF-8252-918B7EA58F78}"/>
              </a:ext>
            </a:extLst>
          </p:cNvPr>
          <p:cNvSpPr txBox="1"/>
          <p:nvPr/>
        </p:nvSpPr>
        <p:spPr>
          <a:xfrm>
            <a:off x="230565" y="5369217"/>
            <a:ext cx="118120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rgbClr val="FFFF00"/>
                </a:solidFill>
              </a:rPr>
              <a:t>Potential market impacts from 15min vs hourly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REPs: </a:t>
            </a:r>
            <a:r>
              <a:rPr lang="en-US" sz="1800" dirty="0">
                <a:solidFill>
                  <a:srgbClr val="F0B759"/>
                </a:solidFill>
                <a:effectLst/>
                <a:latin typeface="Abadi" panose="020B0604020202020204" pitchFamily="34" charset="0"/>
              </a:rPr>
              <a:t>Need 15-minute interval detail for accurate forecasting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TDSPs: </a:t>
            </a:r>
            <a:r>
              <a:rPr lang="en-US" sz="1800" dirty="0">
                <a:solidFill>
                  <a:srgbClr val="F0B759"/>
                </a:solidFill>
                <a:effectLst/>
                <a:latin typeface="Abadi" panose="020B0604020202020204" pitchFamily="34" charset="0"/>
              </a:rPr>
              <a:t>15-minute interval data supports estimation routines in the </a:t>
            </a:r>
            <a:r>
              <a:rPr lang="en-US" dirty="0">
                <a:solidFill>
                  <a:srgbClr val="F0B759"/>
                </a:solidFill>
                <a:latin typeface="Abadi" panose="020B0604020202020204" pitchFamily="34" charset="0"/>
              </a:rPr>
              <a:t>event actual LSE data is unavailable from meter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u="sng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70350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50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Rectangle 1066">
            <a:extLst>
              <a:ext uri="{FF2B5EF4-FFF2-40B4-BE49-F238E27FC236}">
                <a16:creationId xmlns:a16="http://schemas.microsoft.com/office/drawing/2014/main" id="{6FB1C0FF-6194-FBAA-7F4F-83924101C2C4}"/>
              </a:ext>
            </a:extLst>
          </p:cNvPr>
          <p:cNvSpPr/>
          <p:nvPr/>
        </p:nvSpPr>
        <p:spPr>
          <a:xfrm>
            <a:off x="640000" y="6150000"/>
            <a:ext cx="10400000" cy="3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B49A7A"/>
                </a:solidFill>
                <a:effectLst/>
                <a:latin typeface="Abadi" panose="020B0604020202020204" pitchFamily="34" charset="0"/>
              </a:rPr>
              <a:t>Texas SET LP Meeting Notes 09.22.26.docx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/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F0563F8D-F796-00DD-DD5A-C89CB778F60D}"/>
              </a:ext>
            </a:extLst>
          </p:cNvPr>
          <p:cNvSpPr/>
          <p:nvPr/>
        </p:nvSpPr>
        <p:spPr>
          <a:xfrm>
            <a:off x="11100000" y="6150000"/>
            <a:ext cx="440000" cy="3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 dirty="0">
                <a:solidFill>
                  <a:srgbClr val="B49A7A"/>
                </a:solidFill>
                <a:effectLst/>
                <a:latin typeface="Abadi" panose="020B0604020202020204" pitchFamily="34" charset="0"/>
              </a:rPr>
              <a:t>06</a:t>
            </a:r>
          </a:p>
          <a:p>
            <a:pPr algn="r">
              <a:buNone/>
            </a:pPr>
            <a:r>
              <a:rPr lang="en-US" sz="100" dirty="0">
                <a:effectLst/>
              </a:rPr>
              <a:t> </a:t>
            </a:r>
            <a:endParaRPr lang="en-US" dirty="0"/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8286F283-408C-9FCC-8ECC-76F8F3D0D887}"/>
              </a:ext>
            </a:extLst>
          </p:cNvPr>
          <p:cNvSpPr/>
          <p:nvPr/>
        </p:nvSpPr>
        <p:spPr>
          <a:xfrm>
            <a:off x="640000" y="1780000"/>
            <a:ext cx="8997776" cy="65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3000" b="1" dirty="0">
                <a:solidFill>
                  <a:srgbClr val="E8912C"/>
                </a:solidFill>
                <a:effectLst/>
                <a:latin typeface="Abadi" panose="020B0604020202020204" pitchFamily="34" charset="0"/>
              </a:rPr>
              <a:t>TEXAS SET/LP ON HOLD — pending PUCT action</a:t>
            </a:r>
          </a:p>
          <a:p>
            <a:pPr algn="l">
              <a:buNone/>
            </a:pPr>
            <a:r>
              <a:rPr lang="en-US" sz="100" dirty="0">
                <a:effectLst/>
              </a:rPr>
              <a:t> </a:t>
            </a:r>
            <a:endParaRPr lang="en-US" dirty="0"/>
          </a:p>
        </p:txBody>
      </p:sp>
      <p:sp>
        <p:nvSpPr>
          <p:cNvPr id="1089" name="Rectangle 1088">
            <a:extLst>
              <a:ext uri="{FF2B5EF4-FFF2-40B4-BE49-F238E27FC236}">
                <a16:creationId xmlns:a16="http://schemas.microsoft.com/office/drawing/2014/main" id="{F6A4AC94-8026-4580-4A7E-92F29DACBC96}"/>
              </a:ext>
            </a:extLst>
          </p:cNvPr>
          <p:cNvSpPr/>
          <p:nvPr/>
        </p:nvSpPr>
        <p:spPr>
          <a:xfrm>
            <a:off x="731440" y="2585000"/>
            <a:ext cx="8200000" cy="1110000"/>
          </a:xfrm>
          <a:prstGeom prst="rect">
            <a:avLst/>
          </a:prstGeom>
          <a:solidFill>
            <a:srgbClr val="7C6046"/>
          </a:solidFill>
          <a:ln>
            <a:solidFill>
              <a:srgbClr val="FFFFFF">
                <a:alpha val="0"/>
              </a:srgbClr>
            </a:solidFill>
          </a:ln>
          <a:effectLst>
            <a:outerShdw blurRad="101600" dist="25400" dir="5400000" algn="ctr" rotWithShape="0">
              <a:srgbClr val="C2561C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7" name="Rectangle 1096">
            <a:extLst>
              <a:ext uri="{FF2B5EF4-FFF2-40B4-BE49-F238E27FC236}">
                <a16:creationId xmlns:a16="http://schemas.microsoft.com/office/drawing/2014/main" id="{20880B54-01B9-C48F-3836-65D7EBE19FF5}"/>
              </a:ext>
            </a:extLst>
          </p:cNvPr>
          <p:cNvSpPr/>
          <p:nvPr/>
        </p:nvSpPr>
        <p:spPr>
          <a:xfrm>
            <a:off x="981440" y="2655000"/>
            <a:ext cx="7680000" cy="4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100" b="1">
                <a:solidFill>
                  <a:srgbClr val="E8912C"/>
                </a:solidFill>
                <a:effectLst/>
                <a:latin typeface="Abadi" panose="020B0604020202020204" pitchFamily="34" charset="0"/>
              </a:rPr>
              <a:t>December PUCT meeting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/>
          </a:p>
        </p:txBody>
      </p:sp>
      <p:sp>
        <p:nvSpPr>
          <p:cNvPr id="1106" name="Rectangle 1105">
            <a:extLst>
              <a:ext uri="{FF2B5EF4-FFF2-40B4-BE49-F238E27FC236}">
                <a16:creationId xmlns:a16="http://schemas.microsoft.com/office/drawing/2014/main" id="{BB6E44BB-6266-E47C-EA82-43709242CD69}"/>
              </a:ext>
            </a:extLst>
          </p:cNvPr>
          <p:cNvSpPr/>
          <p:nvPr/>
        </p:nvSpPr>
        <p:spPr>
          <a:xfrm>
            <a:off x="981440" y="3095000"/>
            <a:ext cx="7680000" cy="5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700" dirty="0">
                <a:solidFill>
                  <a:srgbClr val="F0B759"/>
                </a:solidFill>
                <a:effectLst/>
                <a:latin typeface="Abadi" panose="020B0604020202020204" pitchFamily="34" charset="0"/>
              </a:rPr>
              <a:t>Notice discussed advised a December vote.</a:t>
            </a:r>
          </a:p>
          <a:p>
            <a:pPr algn="l">
              <a:buNone/>
            </a:pPr>
            <a:r>
              <a:rPr lang="en-US" sz="1700" dirty="0">
                <a:solidFill>
                  <a:srgbClr val="F0B759"/>
                </a:solidFill>
                <a:effectLst/>
                <a:latin typeface="Abadi" panose="020B0604020202020204" pitchFamily="34" charset="0"/>
              </a:rPr>
              <a:t>No precise vote date was given.</a:t>
            </a:r>
            <a:endParaRPr lang="en-US" dirty="0"/>
          </a:p>
        </p:txBody>
      </p:sp>
      <p:sp>
        <p:nvSpPr>
          <p:cNvPr id="1116" name="Rectangle 1115">
            <a:extLst>
              <a:ext uri="{FF2B5EF4-FFF2-40B4-BE49-F238E27FC236}">
                <a16:creationId xmlns:a16="http://schemas.microsoft.com/office/drawing/2014/main" id="{2085A563-BA19-A4CF-7A6D-E6687730461D}"/>
              </a:ext>
            </a:extLst>
          </p:cNvPr>
          <p:cNvSpPr/>
          <p:nvPr/>
        </p:nvSpPr>
        <p:spPr>
          <a:xfrm>
            <a:off x="731440" y="3865000"/>
            <a:ext cx="8200000" cy="1110000"/>
          </a:xfrm>
          <a:prstGeom prst="rect">
            <a:avLst/>
          </a:prstGeom>
          <a:solidFill>
            <a:srgbClr val="7C6046"/>
          </a:solidFill>
          <a:ln>
            <a:solidFill>
              <a:srgbClr val="FFFFFF">
                <a:alpha val="0"/>
              </a:srgbClr>
            </a:solidFill>
          </a:ln>
          <a:effectLst>
            <a:outerShdw blurRad="101600" dist="25400" dir="5400000" algn="ctr" rotWithShape="0">
              <a:srgbClr val="C2561C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7" name="Rectangle 1126">
            <a:extLst>
              <a:ext uri="{FF2B5EF4-FFF2-40B4-BE49-F238E27FC236}">
                <a16:creationId xmlns:a16="http://schemas.microsoft.com/office/drawing/2014/main" id="{4872ACAC-512D-60E2-FFD7-6185E01970FA}"/>
              </a:ext>
            </a:extLst>
          </p:cNvPr>
          <p:cNvSpPr/>
          <p:nvPr/>
        </p:nvSpPr>
        <p:spPr>
          <a:xfrm>
            <a:off x="981440" y="3935000"/>
            <a:ext cx="7680000" cy="4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2100" b="1" dirty="0">
                <a:solidFill>
                  <a:srgbClr val="E8912C"/>
                </a:solidFill>
                <a:effectLst/>
                <a:latin typeface="Abadi" panose="020B0604020202020204" pitchFamily="34" charset="0"/>
              </a:rPr>
              <a:t>December 14 SET/LP</a:t>
            </a:r>
          </a:p>
          <a:p>
            <a:pPr algn="l">
              <a:buNone/>
            </a:pPr>
            <a:r>
              <a:rPr lang="en-US" sz="100" dirty="0">
                <a:effectLst/>
              </a:rPr>
              <a:t> </a:t>
            </a:r>
            <a:endParaRPr lang="en-US" dirty="0"/>
          </a:p>
        </p:txBody>
      </p:sp>
      <p:sp>
        <p:nvSpPr>
          <p:cNvPr id="1139" name="Rectangle 1138">
            <a:extLst>
              <a:ext uri="{FF2B5EF4-FFF2-40B4-BE49-F238E27FC236}">
                <a16:creationId xmlns:a16="http://schemas.microsoft.com/office/drawing/2014/main" id="{C0D1F15E-8618-67EF-4335-E61E39ECFC56}"/>
              </a:ext>
            </a:extLst>
          </p:cNvPr>
          <p:cNvSpPr/>
          <p:nvPr/>
        </p:nvSpPr>
        <p:spPr>
          <a:xfrm>
            <a:off x="981440" y="4375000"/>
            <a:ext cx="7680000" cy="54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700">
                <a:solidFill>
                  <a:srgbClr val="F0B759"/>
                </a:solidFill>
                <a:effectLst/>
                <a:latin typeface="Abadi" panose="020B0604020202020204" pitchFamily="34" charset="0"/>
              </a:rPr>
              <a:t>Scheduled to respond to PUCT action; may be canceled</a:t>
            </a:r>
          </a:p>
          <a:p>
            <a:pPr algn="l">
              <a:buNone/>
            </a:pPr>
            <a:r>
              <a:rPr lang="en-US" sz="1700">
                <a:solidFill>
                  <a:srgbClr val="F0B759"/>
                </a:solidFill>
                <a:effectLst/>
                <a:latin typeface="Abadi" panose="020B0604020202020204" pitchFamily="34" charset="0"/>
              </a:rPr>
              <a:t>if no approval is received.</a:t>
            </a:r>
            <a:endParaRPr lang="en-US"/>
          </a:p>
        </p:txBody>
      </p:sp>
      <p:sp>
        <p:nvSpPr>
          <p:cNvPr id="1140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solidFill>
            <a:srgbClr val="C2561C"/>
          </a:solidFill>
          <a:ln>
            <a:noFill/>
          </a:ln>
        </p:spPr>
        <p:txBody>
          <a:bodyPr wrap="square" lIns="640000" tIns="91440" rIns="640000" bIns="91440" anchor="ctr"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2800" b="1" dirty="0">
                <a:solidFill>
                  <a:srgbClr val="FFFFFF"/>
                </a:solidFill>
                <a:latin typeface="Abadi"/>
              </a:rPr>
              <a:t>PUCT Project 58000 [possible 12CP billing]</a:t>
            </a:r>
          </a:p>
        </p:txBody>
      </p:sp>
      <p:sp>
        <p:nvSpPr>
          <p:cNvPr id="1141" name="Rule"/>
          <p:cNvSpPr/>
          <p:nvPr/>
        </p:nvSpPr>
        <p:spPr>
          <a:xfrm>
            <a:off x="0" y="1150000"/>
            <a:ext cx="12192000" cy="45720"/>
          </a:xfrm>
          <a:prstGeom prst="rect">
            <a:avLst/>
          </a:prstGeom>
          <a:solidFill>
            <a:srgbClr val="E8912C"/>
          </a:solidFill>
          <a:ln>
            <a:noFill/>
          </a:ln>
        </p:spPr>
        <p:txBody>
          <a:bodyPr wrap="square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6923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50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Rectangle 1407">
            <a:extLst>
              <a:ext uri="{FF2B5EF4-FFF2-40B4-BE49-F238E27FC236}">
                <a16:creationId xmlns:a16="http://schemas.microsoft.com/office/drawing/2014/main" id="{64B70B39-B69C-9A45-F4ED-93BEF8281AFB}"/>
              </a:ext>
            </a:extLst>
          </p:cNvPr>
          <p:cNvSpPr/>
          <p:nvPr/>
        </p:nvSpPr>
        <p:spPr>
          <a:xfrm>
            <a:off x="640000" y="6150000"/>
            <a:ext cx="10400000" cy="3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buNone/>
            </a:pPr>
            <a:r>
              <a:rPr lang="en-US" sz="1200">
                <a:solidFill>
                  <a:srgbClr val="B49A7A"/>
                </a:solidFill>
                <a:effectLst/>
                <a:latin typeface="Abadi" panose="020B0604020202020204" pitchFamily="34" charset="0"/>
              </a:rPr>
              <a:t>Texas SET LP Meeting Notes 09.22.26.docx</a:t>
            </a:r>
          </a:p>
          <a:p>
            <a:pPr algn="l">
              <a:buNone/>
            </a:pPr>
            <a:r>
              <a:rPr lang="en-US" sz="100">
                <a:effectLst/>
              </a:rPr>
              <a:t> </a:t>
            </a:r>
            <a:endParaRPr lang="en-US"/>
          </a:p>
        </p:txBody>
      </p:sp>
      <p:sp>
        <p:nvSpPr>
          <p:cNvPr id="1412" name="Rectangle 1411">
            <a:extLst>
              <a:ext uri="{FF2B5EF4-FFF2-40B4-BE49-F238E27FC236}">
                <a16:creationId xmlns:a16="http://schemas.microsoft.com/office/drawing/2014/main" id="{380D8E85-04A7-9D5D-ECCD-C34AF3F63C83}"/>
              </a:ext>
            </a:extLst>
          </p:cNvPr>
          <p:cNvSpPr/>
          <p:nvPr/>
        </p:nvSpPr>
        <p:spPr>
          <a:xfrm>
            <a:off x="11100000" y="6150000"/>
            <a:ext cx="440000" cy="360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8C7258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en-US" sz="1200" dirty="0">
                <a:solidFill>
                  <a:srgbClr val="B49A7A"/>
                </a:solidFill>
                <a:effectLst/>
                <a:latin typeface="Abadi" panose="020B0604020202020204" pitchFamily="34" charset="0"/>
              </a:rPr>
              <a:t>07</a:t>
            </a:r>
          </a:p>
          <a:p>
            <a:pPr algn="r">
              <a:buNone/>
            </a:pPr>
            <a:r>
              <a:rPr lang="en-US" sz="100" dirty="0">
                <a:effectLst/>
              </a:rPr>
              <a:t> </a:t>
            </a:r>
            <a:endParaRPr lang="en-US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3685D00-83A6-4FE4-9085-4F9ACAE616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3878312"/>
              </p:ext>
            </p:extLst>
          </p:nvPr>
        </p:nvGraphicFramePr>
        <p:xfrm>
          <a:off x="640000" y="1700000"/>
          <a:ext cx="10696594" cy="3900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348297">
                  <a:extLst>
                    <a:ext uri="{9D8B030D-6E8A-4147-A177-3AD203B41FA5}">
                      <a16:colId xmlns:a16="http://schemas.microsoft.com/office/drawing/2014/main" val="3402056639"/>
                    </a:ext>
                  </a:extLst>
                </a:gridCol>
                <a:gridCol w="5348297">
                  <a:extLst>
                    <a:ext uri="{9D8B030D-6E8A-4147-A177-3AD203B41FA5}">
                      <a16:colId xmlns:a16="http://schemas.microsoft.com/office/drawing/2014/main" val="1010397750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Abadi" panose="020B0604020202020204" pitchFamily="34" charset="0"/>
                        </a:rPr>
                        <a:t>Month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561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Abadi" panose="020B0604020202020204" pitchFamily="34" charset="0"/>
                        </a:rPr>
                        <a:t>TX SETLP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2561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920080"/>
                  </a:ext>
                </a:extLst>
              </a:tr>
              <a:tr h="1100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effectLst/>
                          <a:latin typeface="Abadi" panose="020B0604020202020204" pitchFamily="34" charset="0"/>
                        </a:rPr>
                        <a:t>October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effectLst/>
                          <a:latin typeface="Abadi" panose="020B0604020202020204" pitchFamily="34" charset="0"/>
                        </a:rPr>
                        <a:t>10/27 New October dates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2764307"/>
                  </a:ext>
                </a:extLst>
              </a:tr>
              <a:tr h="1100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effectLst/>
                          <a:latin typeface="Abadi" panose="020B0604020202020204" pitchFamily="34" charset="0"/>
                        </a:rPr>
                        <a:t>November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A5E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effectLst/>
                          <a:latin typeface="Abadi" panose="020B0604020202020204" pitchFamily="34" charset="0"/>
                        </a:rPr>
                        <a:t>11/17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A5E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294810"/>
                  </a:ext>
                </a:extLst>
              </a:tr>
              <a:tr h="1100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effectLst/>
                          <a:latin typeface="Abadi" panose="020B0604020202020204" pitchFamily="34" charset="0"/>
                        </a:rPr>
                        <a:t>December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effectLst/>
                          <a:latin typeface="Abadi" panose="020B0604020202020204" pitchFamily="34" charset="0"/>
                        </a:rPr>
                        <a:t>12/14 — new date Conditional on PUCT approval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3525924"/>
                  </a:ext>
                </a:extLst>
              </a:tr>
            </a:tbl>
          </a:graphicData>
        </a:graphic>
      </p:graphicFrame>
      <p:sp>
        <p:nvSpPr>
          <p:cNvPr id="1434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solidFill>
            <a:srgbClr val="C2561C"/>
          </a:solidFill>
          <a:ln>
            <a:noFill/>
          </a:ln>
        </p:spPr>
        <p:txBody>
          <a:bodyPr wrap="square" lIns="640000" tIns="91440" rIns="640000" bIns="91440" anchor="ctr"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2800" b="1" dirty="0">
                <a:solidFill>
                  <a:srgbClr val="FFFFFF"/>
                </a:solidFill>
                <a:latin typeface="Abadi"/>
              </a:rPr>
              <a:t>Meetings</a:t>
            </a:r>
            <a:endParaRPr lang="en-US" sz="1400" b="0" dirty="0">
              <a:solidFill>
                <a:srgbClr val="FBE3C0"/>
              </a:solidFill>
              <a:latin typeface="Abadi"/>
            </a:endParaRPr>
          </a:p>
        </p:txBody>
      </p:sp>
      <p:sp>
        <p:nvSpPr>
          <p:cNvPr id="1435" name="Rule"/>
          <p:cNvSpPr/>
          <p:nvPr/>
        </p:nvSpPr>
        <p:spPr>
          <a:xfrm>
            <a:off x="0" y="1150000"/>
            <a:ext cx="12192000" cy="45720"/>
          </a:xfrm>
          <a:prstGeom prst="rect">
            <a:avLst/>
          </a:prstGeom>
          <a:solidFill>
            <a:srgbClr val="E8912C"/>
          </a:solidFill>
          <a:ln>
            <a:noFill/>
          </a:ln>
        </p:spPr>
        <p:txBody>
          <a:bodyPr wrap="square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1079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F3E7D3"/>
      </a:dk1>
      <a:lt1>
        <a:srgbClr val="6A5038"/>
      </a:lt1>
      <a:dk2>
        <a:srgbClr val="231A33"/>
      </a:dk2>
      <a:lt2>
        <a:srgbClr val="E8E0F0"/>
      </a:lt2>
      <a:accent1>
        <a:srgbClr val="C2561C"/>
      </a:accent1>
      <a:accent2>
        <a:srgbClr val="B5341A"/>
      </a:accent2>
      <a:accent3>
        <a:srgbClr val="4FA34F"/>
      </a:accent3>
      <a:accent4>
        <a:srgbClr val="55601F"/>
      </a:accent4>
      <a:accent5>
        <a:srgbClr val="E8912C"/>
      </a:accent5>
      <a:accent6>
        <a:srgbClr val="FFC02E"/>
      </a:accent6>
      <a:hlink>
        <a:srgbClr val="0000FF"/>
      </a:hlink>
      <a:folHlink>
        <a:srgbClr val="800080"/>
      </a:folHlink>
    </a:clrScheme>
    <a:fontScheme name="Office">
      <a:majorFont>
        <a:latin typeface="Abad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bad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F3E7D3"/>
      </a:dk1>
      <a:lt1>
        <a:srgbClr val="6A5038"/>
      </a:lt1>
      <a:dk2>
        <a:srgbClr val="231A33"/>
      </a:dk2>
      <a:lt2>
        <a:srgbClr val="E8E0F0"/>
      </a:lt2>
      <a:accent1>
        <a:srgbClr val="C2561C"/>
      </a:accent1>
      <a:accent2>
        <a:srgbClr val="E8912C"/>
      </a:accent2>
      <a:accent3>
        <a:srgbClr val="55601F"/>
      </a:accent3>
      <a:accent4>
        <a:srgbClr val="FFC02E"/>
      </a:accent4>
      <a:accent5>
        <a:srgbClr val="8A3FBF"/>
      </a:accent5>
      <a:accent6>
        <a:srgbClr val="4FA34F"/>
      </a:accent6>
      <a:hlink>
        <a:srgbClr val="0563C1"/>
      </a:hlink>
      <a:folHlink>
        <a:srgbClr val="954F72"/>
      </a:folHlink>
    </a:clrScheme>
    <a:fontScheme name="Office">
      <a:majorFont>
        <a:latin typeface="Abadi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bad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4284</TotalTime>
  <Words>817</Words>
  <Application>Microsoft Office PowerPoint</Application>
  <PresentationFormat>Widescreen</PresentationFormat>
  <Paragraphs>149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Abadi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Pak, Sam</dc:creator>
  <cp:keywords/>
  <dc:description/>
  <cp:lastModifiedBy>Patrick, Kyle</cp:lastModifiedBy>
  <cp:revision>39</cp:revision>
  <dcterms:created xsi:type="dcterms:W3CDTF">2026-10-02T14:03:08Z</dcterms:created>
  <dcterms:modified xsi:type="dcterms:W3CDTF">2026-10-05T20:59:13Z</dcterms:modified>
  <cp:category/>
</cp:coreProperties>
</file>