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41"/>
  </p:notesMasterIdLst>
  <p:handoutMasterIdLst>
    <p:handoutMasterId r:id="rId42"/>
  </p:handoutMasterIdLst>
  <p:sldIdLst>
    <p:sldId id="256" r:id="rId6"/>
    <p:sldId id="2147478836" r:id="rId7"/>
    <p:sldId id="2147478847" r:id="rId8"/>
    <p:sldId id="2147478816" r:id="rId9"/>
    <p:sldId id="2147478808" r:id="rId10"/>
    <p:sldId id="2147478827" r:id="rId11"/>
    <p:sldId id="2147478837" r:id="rId12"/>
    <p:sldId id="2147478826" r:id="rId13"/>
    <p:sldId id="2147478825" r:id="rId14"/>
    <p:sldId id="2147478829" r:id="rId15"/>
    <p:sldId id="2147478838" r:id="rId16"/>
    <p:sldId id="2147478812" r:id="rId17"/>
    <p:sldId id="2147478849" r:id="rId18"/>
    <p:sldId id="2147478830" r:id="rId19"/>
    <p:sldId id="2147478813" r:id="rId20"/>
    <p:sldId id="2147478854" r:id="rId21"/>
    <p:sldId id="2147478831" r:id="rId22"/>
    <p:sldId id="2147478832" r:id="rId23"/>
    <p:sldId id="2147478796" r:id="rId24"/>
    <p:sldId id="2147478792" r:id="rId25"/>
    <p:sldId id="2147478834" r:id="rId26"/>
    <p:sldId id="2147478818" r:id="rId27"/>
    <p:sldId id="2147478853" r:id="rId28"/>
    <p:sldId id="259" r:id="rId29"/>
    <p:sldId id="2147478797" r:id="rId30"/>
    <p:sldId id="2147478855" r:id="rId31"/>
    <p:sldId id="2147478851" r:id="rId32"/>
    <p:sldId id="2147478787" r:id="rId33"/>
    <p:sldId id="2147478861" r:id="rId34"/>
    <p:sldId id="2147478843" r:id="rId35"/>
    <p:sldId id="2147478845" r:id="rId36"/>
    <p:sldId id="2147478819" r:id="rId37"/>
    <p:sldId id="2147478820" r:id="rId38"/>
    <p:sldId id="2147478844" r:id="rId39"/>
    <p:sldId id="2147478823" r:id="rId40"/>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278453C-E9EB-EEAD-87B4-17C6F8F4C5CB}" name="Du, Pengwei" initials="DP" userId="S::pengwei.du@ercot.com::18352d32-65d2-4d62-820f-fa2dfa41fcd8" providerId="AD"/>
  <p188:author id="{417EF241-D177-A944-4894-83113FDB6824}" name="Woodfin, Dan" initials="DW" userId="S::Dan.Woodfin@ercot.com::241f4bb4-a54f-4ff5-bea3-a7be5eec2bbc" providerId="AD"/>
  <p188:author id="{B9C1687F-D869-8188-3A44-13DE930AB03B}" name="Mago, Nitika" initials="MN" userId="S::nitika.mago@ercot.com::eb4dfd7f-5a13-4bd1-acb0-2d627733e6c8" providerId="AD"/>
  <p188:author id="{6AED60BC-6DC8-9208-15EC-10DB2B0CE731}" name="Mereness, Matt" initials="MM" userId="S::matt.mereness@ercot.com::6db1126a-164e-4475-8d86-5dde160acd3b" providerId="AD"/>
  <p188:author id="{8E4E6DC5-2189-5AB7-0DC0-AC685161767A}" name="Mago, Nitika" initials="NVM" userId="Mago, Nitika" providerId="None"/>
  <p188:author id="{AB81AEE2-1C27-4B98-BA3F-15B12C4EE1EE}" name="Bigbee, Nathan" initials="NB" userId="S::Nathan.Bigbee@ercot.com::e4190ea0-f4d7-405c-8c52-d27e363241f0" providerId="AD"/>
  <p188:author id="{7CAD32F3-9A8F-BBAB-6DC6-D1C0E300C730}" name="Butler, Luke" initials="LB" userId="S::Luke.Butler@ercot.com::cace11a8-8eef-4699-982e-2334d57899d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9FB6"/>
    <a:srgbClr val="00829B"/>
    <a:srgbClr val="B1E5ED"/>
    <a:srgbClr val="2794A4"/>
    <a:srgbClr val="00343B"/>
    <a:srgbClr val="E6EBF0"/>
    <a:srgbClr val="FFFFFF"/>
    <a:srgbClr val="DADCDE"/>
    <a:srgbClr val="A9E5EA"/>
    <a:srgbClr val="00AEC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D65E2C-119E-4474-B1BA-069C462BEBCD}" v="22" dt="2026-10-05T20:32:52.359"/>
    <p1510:client id="{647E62D2-5431-4CC2-A8B2-69F3B7A0662D}" v="1626" dt="2026-10-05T19:49:01.010"/>
    <p1510:client id="{9DE7DFD0-CC08-405C-9D68-82C6CD7C15A3}" v="3800" dt="2026-10-05T19:26:44.1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3" d="100"/>
          <a:sy n="73" d="100"/>
        </p:scale>
        <p:origin x="101" y="370"/>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7E3C7D50-3744-4F5E-B211-7EE7AB53D25A}" type="datetimeFigureOut">
              <a:rPr lang="en-US" smtClean="0"/>
              <a:t>10/5/2026</a:t>
            </a:fld>
            <a:endParaRPr lang="en-US"/>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E3BB4229-F194-457F-858D-7FD6DC77E739}" type="slidenum">
              <a:rPr lang="en-US" smtClean="0"/>
              <a:t>‹#›</a:t>
            </a:fld>
            <a:endParaRPr lang="en-US"/>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24" userDrawn="1">
          <p15:clr>
            <a:srgbClr val="F26B43"/>
          </p15:clr>
        </p15:guide>
        <p15:guide id="2" pos="220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B2832203-7F7F-406D-A6A3-240BE64C5DFA}" type="datetimeFigureOut">
              <a:rPr lang="en-US" smtClean="0"/>
              <a:t>10/5/2026</a:t>
            </a:fld>
            <a:endParaRPr lang="en-US"/>
          </a:p>
        </p:txBody>
      </p:sp>
      <p:sp>
        <p:nvSpPr>
          <p:cNvPr id="4" name="Slide Image Placeholder 3"/>
          <p:cNvSpPr>
            <a:spLocks noGrp="1" noRot="1" noChangeAspect="1"/>
          </p:cNvSpPr>
          <p:nvPr>
            <p:ph type="sldImg" idx="2"/>
          </p:nvPr>
        </p:nvSpPr>
        <p:spPr>
          <a:xfrm>
            <a:off x="706438" y="1160463"/>
            <a:ext cx="5572125"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94BC6D-B4C2-499C-B968-7B53BF050EFF}" type="slidenum">
              <a:rPr lang="en-US" smtClean="0"/>
              <a:t>4</a:t>
            </a:fld>
            <a:endParaRPr lang="en-US"/>
          </a:p>
        </p:txBody>
      </p:sp>
    </p:spTree>
    <p:extLst>
      <p:ext uri="{BB962C8B-B14F-4D97-AF65-F5344CB8AC3E}">
        <p14:creationId xmlns:p14="http://schemas.microsoft.com/office/powerpoint/2010/main" val="15423558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94BC6D-B4C2-499C-B968-7B53BF050EFF}" type="slidenum">
              <a:rPr lang="en-US" smtClean="0"/>
              <a:t>19</a:t>
            </a:fld>
            <a:endParaRPr lang="en-US"/>
          </a:p>
        </p:txBody>
      </p:sp>
    </p:spTree>
    <p:extLst>
      <p:ext uri="{BB962C8B-B14F-4D97-AF65-F5344CB8AC3E}">
        <p14:creationId xmlns:p14="http://schemas.microsoft.com/office/powerpoint/2010/main" val="4279330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94BC6D-B4C2-499C-B968-7B53BF050EFF}" type="slidenum">
              <a:rPr lang="en-US" smtClean="0"/>
              <a:t>28</a:t>
            </a:fld>
            <a:endParaRPr lang="en-US"/>
          </a:p>
        </p:txBody>
      </p:sp>
    </p:spTree>
    <p:extLst>
      <p:ext uri="{BB962C8B-B14F-4D97-AF65-F5344CB8AC3E}">
        <p14:creationId xmlns:p14="http://schemas.microsoft.com/office/powerpoint/2010/main" val="688282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grpSp>
        <p:nvGrpSpPr>
          <p:cNvPr id="4" name="Group 3">
            <a:extLst>
              <a:ext uri="{FF2B5EF4-FFF2-40B4-BE49-F238E27FC236}">
                <a16:creationId xmlns:a16="http://schemas.microsoft.com/office/drawing/2014/main" id="{5EC12F56-E377-C144-7FA6-D7D3914F805D}"/>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6" name="Rectangle 5">
              <a:extLst>
                <a:ext uri="{FF2B5EF4-FFF2-40B4-BE49-F238E27FC236}">
                  <a16:creationId xmlns:a16="http://schemas.microsoft.com/office/drawing/2014/main" id="{0838D60A-B32A-1409-2BC6-B9BB784CF93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338BB3B6-D288-372A-470A-EA2E8C554C53}"/>
                </a:ext>
              </a:extLst>
            </p:cNvPr>
            <p:cNvSpPr txBox="1"/>
            <p:nvPr/>
          </p:nvSpPr>
          <p:spPr>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Tree>
    <p:extLst>
      <p:ext uri="{BB962C8B-B14F-4D97-AF65-F5344CB8AC3E}">
        <p14:creationId xmlns:p14="http://schemas.microsoft.com/office/powerpoint/2010/main" val="1807113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October 5, 2026</a:t>
            </a:fld>
            <a:endParaRPr lang="en-US"/>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October 5, 2026</a:t>
            </a:fld>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879474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October 5,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286374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October 5,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61765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October 5,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5, 2026</a:t>
            </a:fld>
            <a:endParaRPr lang="en-US"/>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October 5,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October 5, 2026</a:t>
            </a:fld>
            <a:endParaRPr lang="en-US"/>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October 5, 2026</a:t>
            </a:fld>
            <a:endParaRPr lang="en-US"/>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October 5, 2026</a:t>
            </a:fld>
            <a:endParaRPr lang="en-US"/>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October 5, 2026</a:t>
            </a:fld>
            <a:endParaRPr lang="en-US"/>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006752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image" Target="../media/image3.svg"/><Relationship Id="rId2" Type="http://schemas.openxmlformats.org/officeDocument/2006/relationships/slideLayout" Target="../slideLayouts/slideLayout4.xml"/><Relationship Id="rId16"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4"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October 5, 2026</a:t>
            </a:fld>
            <a:endParaRPr lang="en-US"/>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7"/>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1" r:id="rId2"/>
    <p:sldLayoutId id="2147483682" r:id="rId3"/>
    <p:sldLayoutId id="2147483683"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 id="2147483685" r:id="rId15"/>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ercot.com/files/docs/2026/09/11/14-Batch-Zero-Update.pdf"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839" y="2564247"/>
            <a:ext cx="5407798" cy="3999346"/>
          </a:xfrm>
        </p:spPr>
        <p:txBody>
          <a:bodyPr/>
          <a:lstStyle/>
          <a:p>
            <a:pPr algn="ctr"/>
            <a:r>
              <a:rPr lang="en-US" sz="3200"/>
              <a:t>SB6 Large Load Curtailment</a:t>
            </a:r>
            <a:br>
              <a:rPr lang="en-US" sz="3200"/>
            </a:br>
            <a:br>
              <a:rPr lang="en-US" sz="3200"/>
            </a:br>
            <a:r>
              <a:rPr lang="en-US" sz="3200"/>
              <a:t>Operations Workshop #1</a:t>
            </a:r>
            <a:br>
              <a:rPr lang="en-US" sz="2800" cap="all"/>
            </a:br>
            <a:br>
              <a:rPr lang="en-US" sz="2800" cap="all"/>
            </a:br>
            <a:endParaRPr lang="en-US" sz="2800" i="1" cap="small">
              <a:solidFill>
                <a:schemeClr val="accent4"/>
              </a:solidFill>
            </a:endParaRPr>
          </a:p>
        </p:txBody>
      </p:sp>
      <p:sp>
        <p:nvSpPr>
          <p:cNvPr id="3" name="Text Placeholder 2">
            <a:extLst>
              <a:ext uri="{FF2B5EF4-FFF2-40B4-BE49-F238E27FC236}">
                <a16:creationId xmlns:a16="http://schemas.microsoft.com/office/drawing/2014/main" id="{1227B64D-C697-D60B-737D-041BD6AD6047}"/>
              </a:ext>
            </a:extLst>
          </p:cNvPr>
          <p:cNvSpPr>
            <a:spLocks noGrp="1"/>
          </p:cNvSpPr>
          <p:nvPr>
            <p:ph type="body" sz="quarter" idx="15"/>
          </p:nvPr>
        </p:nvSpPr>
        <p:spPr>
          <a:xfrm flipH="1">
            <a:off x="6252033" y="4746661"/>
            <a:ext cx="5583128" cy="2027195"/>
          </a:xfrm>
        </p:spPr>
        <p:txBody>
          <a:bodyPr/>
          <a:lstStyle/>
          <a:p>
            <a:r>
              <a:rPr lang="en-US" sz="2000" u="sng" cap="all"/>
              <a:t>Today’s Goal</a:t>
            </a:r>
          </a:p>
          <a:p>
            <a:pPr marL="365760" lvl="1" indent="0" algn="just">
              <a:buNone/>
            </a:pPr>
            <a:r>
              <a:rPr lang="en-US" sz="1800" b="1"/>
              <a:t>Build a shared understanding of the operational challenges in implementing SB6 Large Load curtailment and frame the questions for the workshops ahead.</a:t>
            </a:r>
          </a:p>
        </p:txBody>
      </p:sp>
      <p:sp>
        <p:nvSpPr>
          <p:cNvPr id="4" name="Content Placeholder 3">
            <a:extLst>
              <a:ext uri="{FF2B5EF4-FFF2-40B4-BE49-F238E27FC236}">
                <a16:creationId xmlns:a16="http://schemas.microsoft.com/office/drawing/2014/main" id="{55A86EB0-DD79-562F-17F1-F311452715BE}"/>
              </a:ext>
            </a:extLst>
          </p:cNvPr>
          <p:cNvSpPr>
            <a:spLocks noGrp="1"/>
          </p:cNvSpPr>
          <p:nvPr>
            <p:ph sz="quarter" idx="16"/>
          </p:nvPr>
        </p:nvSpPr>
        <p:spPr>
          <a:xfrm>
            <a:off x="6427365" y="364098"/>
            <a:ext cx="5201213" cy="4400298"/>
          </a:xfrm>
        </p:spPr>
        <p:txBody>
          <a:bodyPr/>
          <a:lstStyle/>
          <a:p>
            <a:r>
              <a:rPr lang="en-US" sz="2000" u="sng" cap="small"/>
              <a:t>Outline for Workshop</a:t>
            </a:r>
          </a:p>
          <a:p>
            <a:pPr marL="285750" indent="-285750">
              <a:buFont typeface="Wingdings" panose="05000000000000000000" pitchFamily="2" charset="2"/>
              <a:buChar char="q"/>
            </a:pPr>
            <a:r>
              <a:rPr lang="en-US" sz="1800"/>
              <a:t>Background: Large Load Curtailment under SB6</a:t>
            </a:r>
          </a:p>
          <a:p>
            <a:pPr marL="285750" indent="-285750">
              <a:buFont typeface="Wingdings" panose="05000000000000000000" pitchFamily="2" charset="2"/>
              <a:buChar char="q"/>
            </a:pPr>
            <a:endParaRPr lang="en-US" sz="200"/>
          </a:p>
          <a:p>
            <a:pPr marL="285750" indent="-285750">
              <a:buFont typeface="Wingdings" panose="05000000000000000000" pitchFamily="2" charset="2"/>
              <a:buChar char="q"/>
            </a:pPr>
            <a:r>
              <a:rPr lang="en-US" sz="1800"/>
              <a:t>Refresher on Energy Emergency Alert (EEA) and where SB6 curtailment fits</a:t>
            </a:r>
          </a:p>
          <a:p>
            <a:pPr marL="285750" indent="-285750">
              <a:buFont typeface="Wingdings" panose="05000000000000000000" pitchFamily="2" charset="2"/>
              <a:buChar char="q"/>
            </a:pPr>
            <a:endParaRPr lang="en-US" sz="200"/>
          </a:p>
          <a:p>
            <a:pPr marL="285750" indent="-285750">
              <a:buFont typeface="Wingdings" panose="05000000000000000000" pitchFamily="2" charset="2"/>
              <a:buChar char="q"/>
            </a:pPr>
            <a:r>
              <a:rPr lang="en-US" sz="1800"/>
              <a:t>Deeper Dive into PURA § 37.0561(e) Operational Implications</a:t>
            </a:r>
          </a:p>
          <a:p>
            <a:pPr marL="285750" indent="-285750">
              <a:buFont typeface="Wingdings" panose="05000000000000000000" pitchFamily="2" charset="2"/>
              <a:buChar char="q"/>
            </a:pPr>
            <a:endParaRPr lang="en-US" sz="200"/>
          </a:p>
          <a:p>
            <a:pPr marL="285750" indent="-285750">
              <a:buFont typeface="Wingdings" panose="05000000000000000000" pitchFamily="2" charset="2"/>
              <a:buChar char="q"/>
            </a:pPr>
            <a:r>
              <a:rPr lang="en-US" sz="1800"/>
              <a:t>Potential Registration, Visibility, and Compliance Requirements</a:t>
            </a:r>
          </a:p>
          <a:p>
            <a:pPr marL="285750" indent="-285750">
              <a:buFont typeface="Wingdings" panose="05000000000000000000" pitchFamily="2" charset="2"/>
              <a:buChar char="q"/>
            </a:pPr>
            <a:endParaRPr lang="en-US" sz="200"/>
          </a:p>
          <a:p>
            <a:pPr marL="285750" indent="-285750">
              <a:buFont typeface="Wingdings" panose="05000000000000000000" pitchFamily="2" charset="2"/>
              <a:buChar char="q"/>
            </a:pPr>
            <a:r>
              <a:rPr lang="en-US" sz="1800"/>
              <a:t>Other Considerations</a:t>
            </a:r>
          </a:p>
          <a:p>
            <a:pPr marL="285750" indent="-285750">
              <a:buFont typeface="Wingdings" panose="05000000000000000000" pitchFamily="2" charset="2"/>
              <a:buChar char="q"/>
            </a:pPr>
            <a:endParaRPr lang="en-US" sz="400"/>
          </a:p>
          <a:p>
            <a:pPr marL="285750" indent="-285750">
              <a:buFont typeface="Wingdings" panose="05000000000000000000" pitchFamily="2" charset="2"/>
              <a:buChar char="q"/>
            </a:pPr>
            <a:r>
              <a:rPr lang="en-US" sz="1800"/>
              <a:t>Wrap Up and Next Steps</a:t>
            </a:r>
          </a:p>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D4DCB3-53A1-A505-4EB1-22580B7EB46D}"/>
              </a:ext>
            </a:extLst>
          </p:cNvPr>
          <p:cNvSpPr>
            <a:spLocks noGrp="1"/>
          </p:cNvSpPr>
          <p:nvPr>
            <p:ph type="ctrTitle"/>
          </p:nvPr>
        </p:nvSpPr>
        <p:spPr/>
        <p:txBody>
          <a:bodyPr/>
          <a:lstStyle/>
          <a:p>
            <a:r>
              <a:rPr lang="en-US"/>
              <a:t>Background</a:t>
            </a:r>
            <a:br>
              <a:rPr lang="en-US"/>
            </a:br>
            <a:br>
              <a:rPr lang="en-US"/>
            </a:br>
            <a:r>
              <a:rPr lang="en-US"/>
              <a:t>Large Load Curtailment Under SB6</a:t>
            </a:r>
          </a:p>
        </p:txBody>
      </p:sp>
      <p:sp>
        <p:nvSpPr>
          <p:cNvPr id="4" name="Subtitle 3">
            <a:extLst>
              <a:ext uri="{FF2B5EF4-FFF2-40B4-BE49-F238E27FC236}">
                <a16:creationId xmlns:a16="http://schemas.microsoft.com/office/drawing/2014/main" id="{96845A0A-BEAA-189F-603D-2E114EA4E3F8}"/>
              </a:ext>
            </a:extLst>
          </p:cNvPr>
          <p:cNvSpPr>
            <a:spLocks noGrp="1"/>
          </p:cNvSpPr>
          <p:nvPr>
            <p:ph type="subTitle" idx="1"/>
          </p:nvPr>
        </p:nvSpPr>
        <p:spPr/>
        <p:txBody>
          <a:bodyPr/>
          <a:lstStyle/>
          <a:p>
            <a:endParaRPr lang="en-US"/>
          </a:p>
        </p:txBody>
      </p:sp>
      <p:sp>
        <p:nvSpPr>
          <p:cNvPr id="2" name="Slide Number Placeholder 3">
            <a:extLst>
              <a:ext uri="{FF2B5EF4-FFF2-40B4-BE49-F238E27FC236}">
                <a16:creationId xmlns:a16="http://schemas.microsoft.com/office/drawing/2014/main" id="{207C8F6C-4683-2BCB-347A-53FD0326BA6C}"/>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2</a:t>
            </a:fld>
            <a:endParaRPr lang="en-US"/>
          </a:p>
        </p:txBody>
      </p:sp>
    </p:spTree>
    <p:extLst>
      <p:ext uri="{BB962C8B-B14F-4D97-AF65-F5344CB8AC3E}">
        <p14:creationId xmlns:p14="http://schemas.microsoft.com/office/powerpoint/2010/main" val="3370150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2CC1A8D3-6837-8B7A-3453-B1F0AFB735E0}"/>
              </a:ext>
            </a:extLst>
          </p:cNvPr>
          <p:cNvSpPr>
            <a:spLocks noGrp="1"/>
          </p:cNvSpPr>
          <p:nvPr>
            <p:ph type="body" sz="quarter" idx="16"/>
          </p:nvPr>
        </p:nvSpPr>
        <p:spPr>
          <a:xfrm>
            <a:off x="495300" y="976045"/>
            <a:ext cx="11187714" cy="5196155"/>
          </a:xfrm>
        </p:spPr>
        <p:txBody>
          <a:bodyPr/>
          <a:lstStyle/>
          <a:p>
            <a:r>
              <a:rPr lang="en-US">
                <a:solidFill>
                  <a:srgbClr val="16202A"/>
                </a:solidFill>
                <a:latin typeface="Arial" pitchFamily="34" charset="0"/>
                <a:ea typeface="Arial" pitchFamily="34" charset="-122"/>
                <a:cs typeface="Arial" pitchFamily="34" charset="-120"/>
              </a:rPr>
              <a:t>A significant number of new Large Loads are pursuing interconnection in the ERCOT Region. As these loads are added, generation supply may not always keep pace with the system demand. Foreseeing this risk, the Legislature gave ERCOT new authority in SB6 to direct the curtailment of certain Large Loads to protect grid reliability.</a:t>
            </a:r>
            <a:endParaRPr lang="en-US"/>
          </a:p>
          <a:p>
            <a:endParaRPr lang="en-US"/>
          </a:p>
        </p:txBody>
      </p:sp>
      <p:grpSp>
        <p:nvGrpSpPr>
          <p:cNvPr id="2" name="Group 1">
            <a:extLst>
              <a:ext uri="{FF2B5EF4-FFF2-40B4-BE49-F238E27FC236}">
                <a16:creationId xmlns:a16="http://schemas.microsoft.com/office/drawing/2014/main" id="{54C5A739-C89A-947D-36ED-899C1BE1685E}"/>
              </a:ext>
            </a:extLst>
          </p:cNvPr>
          <p:cNvGrpSpPr/>
          <p:nvPr/>
        </p:nvGrpSpPr>
        <p:grpSpPr>
          <a:xfrm>
            <a:off x="8098506" y="2049438"/>
            <a:ext cx="3822282" cy="3832517"/>
            <a:chOff x="8720388" y="2049438"/>
            <a:chExt cx="3200400" cy="3894912"/>
          </a:xfrm>
        </p:grpSpPr>
        <p:sp>
          <p:nvSpPr>
            <p:cNvPr id="6" name="Shape 3"/>
            <p:cNvSpPr/>
            <p:nvPr/>
          </p:nvSpPr>
          <p:spPr>
            <a:xfrm>
              <a:off x="8720388" y="2049438"/>
              <a:ext cx="3200400" cy="3894912"/>
            </a:xfrm>
            <a:prstGeom prst="rect">
              <a:avLst/>
            </a:prstGeom>
            <a:solidFill>
              <a:srgbClr val="F4F6F8"/>
            </a:solidFill>
            <a:ln w="12700">
              <a:solidFill>
                <a:srgbClr val="D0D6DB"/>
              </a:solidFill>
              <a:prstDash val="solid"/>
            </a:ln>
          </p:spPr>
          <p:txBody>
            <a:bodyPr/>
            <a:lstStyle/>
            <a:p>
              <a:endParaRPr lang="en-US"/>
            </a:p>
          </p:txBody>
        </p:sp>
        <p:sp>
          <p:nvSpPr>
            <p:cNvPr id="7" name="Text 4"/>
            <p:cNvSpPr/>
            <p:nvPr/>
          </p:nvSpPr>
          <p:spPr>
            <a:xfrm>
              <a:off x="8848374" y="2194560"/>
              <a:ext cx="2926080" cy="3657600"/>
            </a:xfrm>
            <a:prstGeom prst="rect">
              <a:avLst/>
            </a:prstGeom>
            <a:noFill/>
            <a:ln/>
          </p:spPr>
          <p:txBody>
            <a:bodyPr wrap="square" lIns="0" tIns="0" rIns="0" bIns="0" rtlCol="0" anchor="t"/>
            <a:lstStyle/>
            <a:p>
              <a:pPr marL="0" indent="0">
                <a:buNone/>
              </a:pPr>
              <a:r>
                <a:rPr lang="en-US" sz="1600" b="1">
                  <a:solidFill>
                    <a:srgbClr val="003865"/>
                  </a:solidFill>
                  <a:latin typeface="Arial" pitchFamily="34" charset="0"/>
                  <a:ea typeface="Arial" pitchFamily="34" charset="-122"/>
                  <a:cs typeface="Arial" pitchFamily="34" charset="-120"/>
                </a:rPr>
                <a:t>About the chart</a:t>
              </a:r>
              <a:endParaRPr lang="en-US" sz="1600"/>
            </a:p>
            <a:p>
              <a:pPr marL="0" indent="0">
                <a:buNone/>
              </a:pPr>
              <a:r>
                <a:rPr lang="en-US" sz="1400">
                  <a:solidFill>
                    <a:srgbClr val="16202A"/>
                  </a:solidFill>
                  <a:latin typeface="Arial" pitchFamily="34" charset="0"/>
                  <a:ea typeface="Arial" pitchFamily="34" charset="-122"/>
                  <a:cs typeface="Arial" pitchFamily="34" charset="-120"/>
                </a:rPr>
                <a:t>Conditional Batch Zero classification, provided to interconnecting TSPs on September 3, 2026. Figures may change through the dispute and verification processes.</a:t>
              </a:r>
              <a:endParaRPr lang="en-US" sz="1600"/>
            </a:p>
            <a:p>
              <a:pPr marL="0" indent="0">
                <a:buNone/>
              </a:pPr>
              <a:r>
                <a:rPr lang="en-US" sz="800">
                  <a:solidFill>
                    <a:srgbClr val="000000"/>
                  </a:solidFill>
                  <a:latin typeface="Arial" pitchFamily="34" charset="0"/>
                  <a:ea typeface="Arial" pitchFamily="34" charset="-122"/>
                  <a:cs typeface="Arial" pitchFamily="34" charset="-120"/>
                </a:rPr>
                <a:t> </a:t>
              </a:r>
              <a:endParaRPr lang="en-US" sz="1600"/>
            </a:p>
            <a:p>
              <a:pPr marL="0" indent="0">
                <a:buNone/>
              </a:pPr>
              <a:r>
                <a:rPr lang="en-US" sz="1400" b="1">
                  <a:solidFill>
                    <a:srgbClr val="16202A"/>
                  </a:solidFill>
                  <a:latin typeface="Arial" pitchFamily="34" charset="0"/>
                  <a:ea typeface="Arial" pitchFamily="34" charset="-122"/>
                  <a:cs typeface="Arial" pitchFamily="34" charset="-120"/>
                </a:rPr>
                <a:t>Base: </a:t>
              </a:r>
              <a:r>
                <a:rPr lang="en-US" sz="1400">
                  <a:solidFill>
                    <a:srgbClr val="16202A"/>
                  </a:solidFill>
                  <a:latin typeface="Arial" pitchFamily="34" charset="0"/>
                  <a:ea typeface="Arial" pitchFamily="34" charset="-122"/>
                  <a:cs typeface="Arial" pitchFamily="34" charset="-120"/>
                </a:rPr>
                <a:t>Large Loads meeting a base-load eligibility path (subject to verification).</a:t>
              </a:r>
              <a:endParaRPr lang="en-US" sz="1600"/>
            </a:p>
            <a:p>
              <a:pPr marL="0" indent="0">
                <a:buNone/>
              </a:pPr>
              <a:r>
                <a:rPr lang="en-US" sz="1400" b="1">
                  <a:solidFill>
                    <a:srgbClr val="16202A"/>
                  </a:solidFill>
                  <a:latin typeface="Arial" pitchFamily="34" charset="0"/>
                  <a:ea typeface="Arial" pitchFamily="34" charset="-122"/>
                  <a:cs typeface="Arial" pitchFamily="34" charset="-120"/>
                </a:rPr>
                <a:t>Studied: </a:t>
              </a:r>
              <a:r>
                <a:rPr lang="en-US" sz="1400">
                  <a:solidFill>
                    <a:srgbClr val="16202A"/>
                  </a:solidFill>
                  <a:latin typeface="Arial" pitchFamily="34" charset="0"/>
                  <a:ea typeface="Arial" pitchFamily="34" charset="-122"/>
                  <a:cs typeface="Arial" pitchFamily="34" charset="-120"/>
                </a:rPr>
                <a:t>Large Loads on a studied-load path, subject to PGRR 145 verification.</a:t>
              </a:r>
              <a:endParaRPr lang="en-US" sz="1600"/>
            </a:p>
            <a:p>
              <a:pPr marL="0" indent="0">
                <a:buNone/>
              </a:pPr>
              <a:r>
                <a:rPr lang="en-US" sz="800">
                  <a:solidFill>
                    <a:srgbClr val="000000"/>
                  </a:solidFill>
                  <a:latin typeface="Arial" pitchFamily="34" charset="0"/>
                  <a:ea typeface="Arial" pitchFamily="34" charset="-122"/>
                  <a:cs typeface="Arial" pitchFamily="34" charset="-120"/>
                </a:rPr>
                <a:t> </a:t>
              </a:r>
              <a:endParaRPr lang="en-US" sz="1600"/>
            </a:p>
            <a:p>
              <a:pPr marL="0" indent="0">
                <a:buNone/>
              </a:pPr>
              <a:r>
                <a:rPr lang="en-US" sz="1400" i="1">
                  <a:solidFill>
                    <a:srgbClr val="4A4F54"/>
                  </a:solidFill>
                  <a:latin typeface="Arial" pitchFamily="34" charset="0"/>
                  <a:ea typeface="Arial" pitchFamily="34" charset="-122"/>
                  <a:cs typeface="Arial" pitchFamily="34" charset="-120"/>
                </a:rPr>
                <a:t>Excludes 302.2 GW (373 projects) excluded from Batch Zero.</a:t>
              </a:r>
              <a:endParaRPr lang="en-US" sz="1600"/>
            </a:p>
            <a:p>
              <a:pPr marL="0" indent="0">
                <a:buNone/>
              </a:pPr>
              <a:r>
                <a:rPr lang="en-US" sz="800">
                  <a:solidFill>
                    <a:srgbClr val="000000"/>
                  </a:solidFill>
                  <a:latin typeface="Arial" pitchFamily="34" charset="0"/>
                  <a:ea typeface="Arial" pitchFamily="34" charset="-122"/>
                  <a:cs typeface="Arial" pitchFamily="34" charset="-120"/>
                </a:rPr>
                <a:t> </a:t>
              </a:r>
              <a:endParaRPr lang="en-US" sz="1600"/>
            </a:p>
            <a:p>
              <a:pPr marL="0" indent="0">
                <a:buNone/>
              </a:pPr>
              <a:r>
                <a:rPr lang="en-US" sz="1400">
                  <a:solidFill>
                    <a:srgbClr val="16202A"/>
                  </a:solidFill>
                  <a:latin typeface="Arial" pitchFamily="34" charset="0"/>
                  <a:ea typeface="Arial" pitchFamily="34" charset="-122"/>
                  <a:cs typeface="Arial" pitchFamily="34" charset="-120"/>
                </a:rPr>
                <a:t>Source: </a:t>
              </a:r>
              <a:r>
                <a:rPr lang="en-US" sz="1400" u="sng">
                  <a:solidFill>
                    <a:srgbClr val="0563C1"/>
                  </a:solidFill>
                  <a:latin typeface="Arial" pitchFamily="34" charset="0"/>
                  <a:ea typeface="Arial" pitchFamily="34" charset="-122"/>
                  <a:cs typeface="Arial" pitchFamily="34" charset="-120"/>
                  <a:hlinkClick r:id="rId3" tooltip="ERCOT Board update on Batch Zero (September 2026)">
                    <a:extLst>
                      <a:ext uri="{A12FA001-AC4F-418D-AE19-62706E023703}">
                        <ahyp:hlinkClr xmlns:ahyp="http://schemas.microsoft.com/office/drawing/2018/hyperlinkcolor" val="tx"/>
                      </a:ext>
                    </a:extLst>
                  </a:hlinkClick>
                </a:rPr>
                <a:t>Board update on Batch Zero</a:t>
              </a:r>
              <a:endParaRPr lang="en-US" sz="1600"/>
            </a:p>
          </p:txBody>
        </p:sp>
      </p:grpSp>
      <p:sp>
        <p:nvSpPr>
          <p:cNvPr id="8" name="Title 7">
            <a:extLst>
              <a:ext uri="{FF2B5EF4-FFF2-40B4-BE49-F238E27FC236}">
                <a16:creationId xmlns:a16="http://schemas.microsoft.com/office/drawing/2014/main" id="{595EAED3-6369-557B-B379-BAA0EBF0AD06}"/>
              </a:ext>
            </a:extLst>
          </p:cNvPr>
          <p:cNvSpPr>
            <a:spLocks noGrp="1"/>
          </p:cNvSpPr>
          <p:nvPr>
            <p:ph type="title"/>
          </p:nvPr>
        </p:nvSpPr>
        <p:spPr/>
        <p:txBody>
          <a:bodyPr/>
          <a:lstStyle/>
          <a:p>
            <a:r>
              <a:rPr lang="en-US">
                <a:solidFill>
                  <a:srgbClr val="16202A"/>
                </a:solidFill>
                <a:latin typeface="Arial" pitchFamily="34" charset="0"/>
                <a:ea typeface="Arial" pitchFamily="34" charset="-122"/>
                <a:cs typeface="Arial" pitchFamily="34" charset="-120"/>
              </a:rPr>
              <a:t>ERCOT is seeing rapid growth in prospective Large Loads</a:t>
            </a:r>
            <a:br>
              <a:rPr lang="en-US"/>
            </a:br>
            <a:endParaRPr lang="en-US"/>
          </a:p>
        </p:txBody>
      </p:sp>
      <p:pic>
        <p:nvPicPr>
          <p:cNvPr id="11" name="Picture 10">
            <a:extLst>
              <a:ext uri="{FF2B5EF4-FFF2-40B4-BE49-F238E27FC236}">
                <a16:creationId xmlns:a16="http://schemas.microsoft.com/office/drawing/2014/main" id="{A5FE43BB-DD7E-D791-FDE8-B5BD275CE992}"/>
              </a:ext>
            </a:extLst>
          </p:cNvPr>
          <p:cNvPicPr>
            <a:picLocks noChangeAspect="1"/>
          </p:cNvPicPr>
          <p:nvPr/>
        </p:nvPicPr>
        <p:blipFill>
          <a:blip r:embed="rId4"/>
          <a:stretch>
            <a:fillRect/>
          </a:stretch>
        </p:blipFill>
        <p:spPr>
          <a:xfrm>
            <a:off x="368108" y="2049438"/>
            <a:ext cx="7730398" cy="4304149"/>
          </a:xfrm>
          <a:prstGeom prst="rect">
            <a:avLst/>
          </a:prstGeom>
        </p:spPr>
      </p:pic>
      <p:sp>
        <p:nvSpPr>
          <p:cNvPr id="3" name="Slide Number Placeholder 2">
            <a:extLst>
              <a:ext uri="{FF2B5EF4-FFF2-40B4-BE49-F238E27FC236}">
                <a16:creationId xmlns:a16="http://schemas.microsoft.com/office/drawing/2014/main" id="{91BB76A1-1B04-9BC2-BB35-466085897127}"/>
              </a:ext>
            </a:extLst>
          </p:cNvPr>
          <p:cNvSpPr>
            <a:spLocks noGrp="1"/>
          </p:cNvSpPr>
          <p:nvPr>
            <p:ph type="sldNum" sz="quarter" idx="12"/>
          </p:nvPr>
        </p:nvSpPr>
        <p:spPr/>
        <p:txBody>
          <a:bodyPr/>
          <a:lstStyle/>
          <a:p>
            <a:fld id="{BCDE79FB-97BA-492B-8D57-F1373F9ADA95}" type="slidenum">
              <a:rPr lang="en-US" smtClean="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5E8B1-398B-1FBB-6B7A-3551B67A63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F66CB-E7F9-CDD5-3444-542308CF24D1}"/>
              </a:ext>
            </a:extLst>
          </p:cNvPr>
          <p:cNvSpPr>
            <a:spLocks noGrp="1"/>
          </p:cNvSpPr>
          <p:nvPr>
            <p:ph type="title"/>
          </p:nvPr>
        </p:nvSpPr>
        <p:spPr/>
        <p:txBody>
          <a:bodyPr/>
          <a:lstStyle/>
          <a:p>
            <a:r>
              <a:rPr lang="en-US"/>
              <a:t>ERCOT load-reduction mechanisms before and after SB6</a:t>
            </a:r>
            <a:endParaRPr/>
          </a:p>
        </p:txBody>
      </p:sp>
      <p:sp>
        <p:nvSpPr>
          <p:cNvPr id="18" name="Rectangle: Rounded Corners 17">
            <a:extLst>
              <a:ext uri="{FF2B5EF4-FFF2-40B4-BE49-F238E27FC236}">
                <a16:creationId xmlns:a16="http://schemas.microsoft.com/office/drawing/2014/main" id="{AF41C8BB-3149-29C5-A3D3-C71B99463E10}"/>
              </a:ext>
            </a:extLst>
          </p:cNvPr>
          <p:cNvSpPr/>
          <p:nvPr/>
        </p:nvSpPr>
        <p:spPr>
          <a:xfrm>
            <a:off x="533400" y="942975"/>
            <a:ext cx="11125200" cy="3355645"/>
          </a:xfrm>
          <a:prstGeom prst="roundRect">
            <a:avLst/>
          </a:prstGeom>
          <a:solidFill>
            <a:schemeClr val="tx2">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A73C0D48-F4D2-AADE-07B0-C8B8350C0140}"/>
              </a:ext>
            </a:extLst>
          </p:cNvPr>
          <p:cNvGrpSpPr/>
          <p:nvPr/>
        </p:nvGrpSpPr>
        <p:grpSpPr>
          <a:xfrm>
            <a:off x="800607" y="1410378"/>
            <a:ext cx="10744200" cy="2823647"/>
            <a:chOff x="741794" y="1353747"/>
            <a:chExt cx="10744200" cy="2823647"/>
          </a:xfrm>
        </p:grpSpPr>
        <p:sp>
          <p:nvSpPr>
            <p:cNvPr id="20" name="Rectangle 19">
              <a:extLst>
                <a:ext uri="{FF2B5EF4-FFF2-40B4-BE49-F238E27FC236}">
                  <a16:creationId xmlns:a16="http://schemas.microsoft.com/office/drawing/2014/main" id="{01BC97BB-2E68-FC1C-9EBE-726BEA37B078}"/>
                </a:ext>
              </a:extLst>
            </p:cNvPr>
            <p:cNvSpPr/>
            <p:nvPr/>
          </p:nvSpPr>
          <p:spPr>
            <a:xfrm>
              <a:off x="741794" y="1454331"/>
              <a:ext cx="137160" cy="137160"/>
            </a:xfrm>
            <a:prstGeom prst="rect">
              <a:avLst/>
            </a:prstGeom>
            <a:solidFill>
              <a:srgbClr val="5B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a:extLst>
                <a:ext uri="{FF2B5EF4-FFF2-40B4-BE49-F238E27FC236}">
                  <a16:creationId xmlns:a16="http://schemas.microsoft.com/office/drawing/2014/main" id="{E60803D2-B905-0998-D3E4-F2A8F28FFBC6}"/>
                </a:ext>
              </a:extLst>
            </p:cNvPr>
            <p:cNvSpPr txBox="1"/>
            <p:nvPr/>
          </p:nvSpPr>
          <p:spPr>
            <a:xfrm>
              <a:off x="1061834" y="1353747"/>
              <a:ext cx="10424160" cy="548640"/>
            </a:xfrm>
            <a:prstGeom prst="rect">
              <a:avLst/>
            </a:prstGeom>
            <a:noFill/>
          </p:spPr>
          <p:txBody>
            <a:bodyPr wrap="square">
              <a:spAutoFit/>
            </a:bodyPr>
            <a:lstStyle/>
            <a:p>
              <a:r>
                <a:rPr sz="1500" b="1">
                  <a:solidFill>
                    <a:srgbClr val="16202A"/>
                  </a:solidFill>
                </a:rPr>
                <a:t>Controllable Load Resources (CLRs) </a:t>
              </a:r>
              <a:r>
                <a:rPr lang="en-US" sz="1500">
                  <a:solidFill>
                    <a:srgbClr val="5B6670"/>
                  </a:solidFill>
                </a:rPr>
                <a:t>registered as Resources, submit RT offers and are curtailed by SCED based on their offers.</a:t>
              </a:r>
              <a:endParaRPr sz="1500">
                <a:solidFill>
                  <a:srgbClr val="5B6670"/>
                </a:solidFill>
              </a:endParaRPr>
            </a:p>
          </p:txBody>
        </p:sp>
        <p:sp>
          <p:nvSpPr>
            <p:cNvPr id="24" name="Rectangle 23">
              <a:extLst>
                <a:ext uri="{FF2B5EF4-FFF2-40B4-BE49-F238E27FC236}">
                  <a16:creationId xmlns:a16="http://schemas.microsoft.com/office/drawing/2014/main" id="{8DB4387F-91E1-1A12-E23F-0330161A4D7E}"/>
                </a:ext>
              </a:extLst>
            </p:cNvPr>
            <p:cNvSpPr/>
            <p:nvPr/>
          </p:nvSpPr>
          <p:spPr>
            <a:xfrm>
              <a:off x="741794" y="1951212"/>
              <a:ext cx="137160" cy="137160"/>
            </a:xfrm>
            <a:prstGeom prst="rect">
              <a:avLst/>
            </a:prstGeom>
            <a:solidFill>
              <a:srgbClr val="5B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a:extLst>
                <a:ext uri="{FF2B5EF4-FFF2-40B4-BE49-F238E27FC236}">
                  <a16:creationId xmlns:a16="http://schemas.microsoft.com/office/drawing/2014/main" id="{430A614B-9FF3-7517-DD9E-B57FC317F207}"/>
                </a:ext>
              </a:extLst>
            </p:cNvPr>
            <p:cNvSpPr txBox="1"/>
            <p:nvPr/>
          </p:nvSpPr>
          <p:spPr>
            <a:xfrm>
              <a:off x="1061834" y="1850628"/>
              <a:ext cx="10424160" cy="553998"/>
            </a:xfrm>
            <a:prstGeom prst="rect">
              <a:avLst/>
            </a:prstGeom>
            <a:noFill/>
          </p:spPr>
          <p:txBody>
            <a:bodyPr wrap="square">
              <a:spAutoFit/>
            </a:bodyPr>
            <a:lstStyle/>
            <a:p>
              <a:r>
                <a:rPr sz="1500" b="1">
                  <a:solidFill>
                    <a:srgbClr val="16202A"/>
                  </a:solidFill>
                </a:rPr>
                <a:t>Voluntary Early Curtailment Loads (VECLs) </a:t>
              </a:r>
              <a:r>
                <a:rPr lang="en-US" sz="1500">
                  <a:solidFill>
                    <a:srgbClr val="5B6670"/>
                  </a:solidFill>
                </a:rPr>
                <a:t>created by </a:t>
              </a:r>
              <a:r>
                <a:rPr sz="1500">
                  <a:solidFill>
                    <a:srgbClr val="5B6670"/>
                  </a:solidFill>
                </a:rPr>
                <a:t>NPRR1238; </a:t>
              </a:r>
              <a:r>
                <a:rPr lang="en-US" sz="1500">
                  <a:solidFill>
                    <a:srgbClr val="5B6670"/>
                  </a:solidFill>
                </a:rPr>
                <a:t>curtailed with 30-minute notice when operating margin falls below 3,100 MW</a:t>
              </a:r>
              <a:r>
                <a:rPr sz="1500">
                  <a:solidFill>
                    <a:srgbClr val="5B6670"/>
                  </a:solidFill>
                </a:rPr>
                <a:t>.</a:t>
              </a:r>
            </a:p>
          </p:txBody>
        </p:sp>
        <p:sp>
          <p:nvSpPr>
            <p:cNvPr id="28" name="Rectangle 27">
              <a:extLst>
                <a:ext uri="{FF2B5EF4-FFF2-40B4-BE49-F238E27FC236}">
                  <a16:creationId xmlns:a16="http://schemas.microsoft.com/office/drawing/2014/main" id="{F5C015AB-B859-2E8F-03A7-C5C876142E0C}"/>
                </a:ext>
              </a:extLst>
            </p:cNvPr>
            <p:cNvSpPr/>
            <p:nvPr/>
          </p:nvSpPr>
          <p:spPr>
            <a:xfrm>
              <a:off x="741927" y="2970843"/>
              <a:ext cx="137160" cy="137160"/>
            </a:xfrm>
            <a:prstGeom prst="rect">
              <a:avLst/>
            </a:prstGeom>
            <a:solidFill>
              <a:srgbClr val="5B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a:extLst>
                <a:ext uri="{FF2B5EF4-FFF2-40B4-BE49-F238E27FC236}">
                  <a16:creationId xmlns:a16="http://schemas.microsoft.com/office/drawing/2014/main" id="{55C8958E-2526-F90F-CC2F-027830A61C68}"/>
                </a:ext>
              </a:extLst>
            </p:cNvPr>
            <p:cNvSpPr txBox="1"/>
            <p:nvPr/>
          </p:nvSpPr>
          <p:spPr>
            <a:xfrm>
              <a:off x="1039107" y="2871024"/>
              <a:ext cx="10424160" cy="784830"/>
            </a:xfrm>
            <a:prstGeom prst="rect">
              <a:avLst/>
            </a:prstGeom>
            <a:noFill/>
          </p:spPr>
          <p:txBody>
            <a:bodyPr wrap="square">
              <a:spAutoFit/>
            </a:bodyPr>
            <a:lstStyle/>
            <a:p>
              <a:r>
                <a:rPr sz="1500" b="1">
                  <a:solidFill>
                    <a:srgbClr val="16202A"/>
                  </a:solidFill>
                </a:rPr>
                <a:t>Non-Controllable Load Resources (NCLRs) </a:t>
              </a:r>
              <a:r>
                <a:rPr lang="en-US" sz="1500">
                  <a:solidFill>
                    <a:srgbClr val="5B6670"/>
                  </a:solidFill>
                </a:rPr>
                <a:t>provide RRS/ECRS, responding within 10 minutes when deployed in an emergency (EEA Level 2) or when frequency is low and Non-Spin, responding within 30 minutes under offline Non-Spin deployment rules</a:t>
              </a:r>
              <a:endParaRPr sz="1500">
                <a:solidFill>
                  <a:srgbClr val="5B6670"/>
                </a:solidFill>
              </a:endParaRPr>
            </a:p>
          </p:txBody>
        </p:sp>
        <p:sp>
          <p:nvSpPr>
            <p:cNvPr id="32" name="Rectangle 31">
              <a:extLst>
                <a:ext uri="{FF2B5EF4-FFF2-40B4-BE49-F238E27FC236}">
                  <a16:creationId xmlns:a16="http://schemas.microsoft.com/office/drawing/2014/main" id="{D241EFA5-78A4-077A-37EA-D588694947EF}"/>
                </a:ext>
              </a:extLst>
            </p:cNvPr>
            <p:cNvSpPr/>
            <p:nvPr/>
          </p:nvSpPr>
          <p:spPr>
            <a:xfrm>
              <a:off x="777494" y="3670770"/>
              <a:ext cx="137160" cy="137160"/>
            </a:xfrm>
            <a:prstGeom prst="rect">
              <a:avLst/>
            </a:prstGeom>
            <a:solidFill>
              <a:srgbClr val="5B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a:extLst>
                <a:ext uri="{FF2B5EF4-FFF2-40B4-BE49-F238E27FC236}">
                  <a16:creationId xmlns:a16="http://schemas.microsoft.com/office/drawing/2014/main" id="{A0721253-135B-2E02-1261-2C69507D120D}"/>
                </a:ext>
              </a:extLst>
            </p:cNvPr>
            <p:cNvSpPr txBox="1"/>
            <p:nvPr/>
          </p:nvSpPr>
          <p:spPr>
            <a:xfrm>
              <a:off x="1061834" y="3623396"/>
              <a:ext cx="10424160" cy="553998"/>
            </a:xfrm>
            <a:prstGeom prst="rect">
              <a:avLst/>
            </a:prstGeom>
            <a:noFill/>
          </p:spPr>
          <p:txBody>
            <a:bodyPr wrap="square" lIns="91440" tIns="45720" rIns="91440" bIns="45720" anchor="t">
              <a:spAutoFit/>
            </a:bodyPr>
            <a:lstStyle/>
            <a:p>
              <a:r>
                <a:rPr sz="1500" b="1">
                  <a:solidFill>
                    <a:srgbClr val="16202A"/>
                  </a:solidFill>
                </a:rPr>
                <a:t>Firm load shed</a:t>
              </a:r>
              <a:r>
                <a:rPr lang="en-US" sz="1500" b="1">
                  <a:solidFill>
                    <a:srgbClr val="16202A"/>
                  </a:solidFill>
                </a:rPr>
                <a:t>:</a:t>
              </a:r>
              <a:r>
                <a:rPr sz="1500" b="1">
                  <a:solidFill>
                    <a:srgbClr val="16202A"/>
                  </a:solidFill>
                </a:rPr>
                <a:t> </a:t>
              </a:r>
              <a:r>
                <a:rPr sz="1500">
                  <a:solidFill>
                    <a:srgbClr val="5B6670"/>
                  </a:solidFill>
                </a:rPr>
                <a:t>all other </a:t>
              </a:r>
              <a:r>
                <a:rPr lang="en-US" sz="1500">
                  <a:solidFill>
                    <a:srgbClr val="5B6670"/>
                  </a:solidFill>
                </a:rPr>
                <a:t>loads including Large Load that is not subject to SB6 actions below</a:t>
              </a:r>
              <a:r>
                <a:rPr sz="1500">
                  <a:solidFill>
                    <a:srgbClr val="5B6670"/>
                  </a:solidFill>
                </a:rPr>
                <a:t>; shed by the </a:t>
              </a:r>
              <a:r>
                <a:rPr lang="en-US" sz="1500">
                  <a:solidFill>
                    <a:srgbClr val="5B6670"/>
                  </a:solidFill>
                </a:rPr>
                <a:t>TSP/</a:t>
              </a:r>
              <a:r>
                <a:rPr sz="1500">
                  <a:solidFill>
                    <a:srgbClr val="5B6670"/>
                  </a:solidFill>
                </a:rPr>
                <a:t>utility under its load-shed plan.</a:t>
              </a:r>
              <a:r>
                <a:rPr lang="en-US" sz="1500">
                  <a:solidFill>
                    <a:srgbClr val="5B6670"/>
                  </a:solidFill>
                </a:rPr>
                <a:t> </a:t>
              </a:r>
              <a:endParaRPr lang="en-US" sz="1500" i="1">
                <a:solidFill>
                  <a:srgbClr val="5B6670"/>
                </a:solidFill>
                <a:cs typeface="Arial"/>
              </a:endParaRPr>
            </a:p>
          </p:txBody>
        </p:sp>
      </p:grpSp>
      <p:sp>
        <p:nvSpPr>
          <p:cNvPr id="36" name="TextBox 35">
            <a:extLst>
              <a:ext uri="{FF2B5EF4-FFF2-40B4-BE49-F238E27FC236}">
                <a16:creationId xmlns:a16="http://schemas.microsoft.com/office/drawing/2014/main" id="{A3B23857-934B-3CA8-EE5E-2CAFD6AFA754}"/>
              </a:ext>
            </a:extLst>
          </p:cNvPr>
          <p:cNvSpPr txBox="1"/>
          <p:nvPr/>
        </p:nvSpPr>
        <p:spPr>
          <a:xfrm>
            <a:off x="800607" y="984578"/>
            <a:ext cx="1682652" cy="400110"/>
          </a:xfrm>
          <a:prstGeom prst="rect">
            <a:avLst/>
          </a:prstGeom>
          <a:noFill/>
        </p:spPr>
        <p:txBody>
          <a:bodyPr wrap="square" rtlCol="0">
            <a:spAutoFit/>
          </a:bodyPr>
          <a:lstStyle/>
          <a:p>
            <a:r>
              <a:rPr lang="en-US" sz="2000" b="1" cap="all">
                <a:solidFill>
                  <a:schemeClr val="accent2"/>
                </a:solidFill>
              </a:rPr>
              <a:t>Existing </a:t>
            </a:r>
          </a:p>
        </p:txBody>
      </p:sp>
      <p:sp>
        <p:nvSpPr>
          <p:cNvPr id="3" name="Slide Number Placeholder 3">
            <a:extLst>
              <a:ext uri="{FF2B5EF4-FFF2-40B4-BE49-F238E27FC236}">
                <a16:creationId xmlns:a16="http://schemas.microsoft.com/office/drawing/2014/main" id="{ED68BDF5-F7AE-592E-16FE-50CF5B69824A}"/>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4</a:t>
            </a:fld>
            <a:endParaRPr lang="en-US"/>
          </a:p>
        </p:txBody>
      </p:sp>
      <p:sp>
        <p:nvSpPr>
          <p:cNvPr id="7" name="TextBox 6">
            <a:extLst>
              <a:ext uri="{FF2B5EF4-FFF2-40B4-BE49-F238E27FC236}">
                <a16:creationId xmlns:a16="http://schemas.microsoft.com/office/drawing/2014/main" id="{C7532467-0E45-48BF-3591-AC81C6867B98}"/>
              </a:ext>
            </a:extLst>
          </p:cNvPr>
          <p:cNvSpPr txBox="1"/>
          <p:nvPr/>
        </p:nvSpPr>
        <p:spPr>
          <a:xfrm>
            <a:off x="1096507" y="2420384"/>
            <a:ext cx="10424160" cy="553998"/>
          </a:xfrm>
          <a:prstGeom prst="rect">
            <a:avLst/>
          </a:prstGeom>
          <a:noFill/>
        </p:spPr>
        <p:txBody>
          <a:bodyPr wrap="square">
            <a:spAutoFit/>
          </a:bodyPr>
          <a:lstStyle/>
          <a:p>
            <a:r>
              <a:rPr lang="en-US" sz="1500" b="1">
                <a:solidFill>
                  <a:srgbClr val="16202A"/>
                </a:solidFill>
              </a:rPr>
              <a:t>Emergency Response Service from Loads </a:t>
            </a:r>
            <a:r>
              <a:rPr lang="en-US" sz="1500">
                <a:solidFill>
                  <a:srgbClr val="5B6670"/>
                </a:solidFill>
              </a:rPr>
              <a:t>provide response within 10min or 30min; deployed in Energy Emergency Alert (EEA) Level 1. </a:t>
            </a:r>
            <a:endParaRPr sz="1500">
              <a:solidFill>
                <a:srgbClr val="5B6670"/>
              </a:solidFill>
            </a:endParaRPr>
          </a:p>
        </p:txBody>
      </p:sp>
      <p:grpSp>
        <p:nvGrpSpPr>
          <p:cNvPr id="4" name="Group 3">
            <a:extLst>
              <a:ext uri="{FF2B5EF4-FFF2-40B4-BE49-F238E27FC236}">
                <a16:creationId xmlns:a16="http://schemas.microsoft.com/office/drawing/2014/main" id="{1D1F7454-E48A-9761-8BCB-23255771904D}"/>
              </a:ext>
            </a:extLst>
          </p:cNvPr>
          <p:cNvGrpSpPr/>
          <p:nvPr/>
        </p:nvGrpSpPr>
        <p:grpSpPr>
          <a:xfrm>
            <a:off x="533400" y="4443978"/>
            <a:ext cx="11199688" cy="2231166"/>
            <a:chOff x="533401" y="4302575"/>
            <a:chExt cx="11199688" cy="2231166"/>
          </a:xfrm>
        </p:grpSpPr>
        <p:grpSp>
          <p:nvGrpSpPr>
            <p:cNvPr id="56" name="Group 55">
              <a:extLst>
                <a:ext uri="{FF2B5EF4-FFF2-40B4-BE49-F238E27FC236}">
                  <a16:creationId xmlns:a16="http://schemas.microsoft.com/office/drawing/2014/main" id="{1CB20992-FD64-A309-A3FB-8436A0D4A504}"/>
                </a:ext>
              </a:extLst>
            </p:cNvPr>
            <p:cNvGrpSpPr/>
            <p:nvPr/>
          </p:nvGrpSpPr>
          <p:grpSpPr>
            <a:xfrm>
              <a:off x="533401" y="4305125"/>
              <a:ext cx="11199688" cy="2228616"/>
              <a:chOff x="533401" y="3783875"/>
              <a:chExt cx="11125200" cy="2228616"/>
            </a:xfrm>
          </p:grpSpPr>
          <p:sp>
            <p:nvSpPr>
              <p:cNvPr id="41" name="Rectangle: Rounded Corners 40">
                <a:extLst>
                  <a:ext uri="{FF2B5EF4-FFF2-40B4-BE49-F238E27FC236}">
                    <a16:creationId xmlns:a16="http://schemas.microsoft.com/office/drawing/2014/main" id="{3908EC71-D0ED-E0E4-DC98-12087CE287F2}"/>
                  </a:ext>
                </a:extLst>
              </p:cNvPr>
              <p:cNvSpPr/>
              <p:nvPr/>
            </p:nvSpPr>
            <p:spPr>
              <a:xfrm>
                <a:off x="533401" y="3783875"/>
                <a:ext cx="11125200" cy="2228616"/>
              </a:xfrm>
              <a:prstGeom prst="roundRect">
                <a:avLst/>
              </a:prstGeom>
              <a:solidFill>
                <a:schemeClr val="accent1">
                  <a:lumMod val="10000"/>
                  <a:lumOff val="90000"/>
                </a:schemeClr>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77F5BE97-00B4-D188-724E-DE757D920FC3}"/>
                  </a:ext>
                </a:extLst>
              </p:cNvPr>
              <p:cNvSpPr/>
              <p:nvPr/>
            </p:nvSpPr>
            <p:spPr>
              <a:xfrm>
                <a:off x="776468" y="4240532"/>
                <a:ext cx="137160" cy="137160"/>
              </a:xfrm>
              <a:prstGeom prst="rect">
                <a:avLst/>
              </a:prstGeom>
              <a:solidFill>
                <a:srgbClr val="00AB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a:extLst>
                  <a:ext uri="{FF2B5EF4-FFF2-40B4-BE49-F238E27FC236}">
                    <a16:creationId xmlns:a16="http://schemas.microsoft.com/office/drawing/2014/main" id="{BBE504DC-4646-4C3C-0338-4A65636136EC}"/>
                  </a:ext>
                </a:extLst>
              </p:cNvPr>
              <p:cNvSpPr txBox="1"/>
              <p:nvPr/>
            </p:nvSpPr>
            <p:spPr>
              <a:xfrm>
                <a:off x="1096508" y="4139948"/>
                <a:ext cx="10424160" cy="553998"/>
              </a:xfrm>
              <a:prstGeom prst="rect">
                <a:avLst/>
              </a:prstGeom>
              <a:noFill/>
            </p:spPr>
            <p:txBody>
              <a:bodyPr wrap="square" lIns="91440" tIns="45720" rIns="91440" bIns="45720" anchor="t">
                <a:spAutoFit/>
              </a:bodyPr>
              <a:lstStyle/>
              <a:p>
                <a:r>
                  <a:rPr lang="en-US" sz="1500" b="1">
                    <a:solidFill>
                      <a:srgbClr val="003865"/>
                    </a:solidFill>
                  </a:rPr>
                  <a:t>N</a:t>
                </a:r>
                <a:r>
                  <a:rPr sz="1500" b="1">
                    <a:solidFill>
                      <a:srgbClr val="003865"/>
                    </a:solidFill>
                  </a:rPr>
                  <a:t>et</a:t>
                </a:r>
                <a:r>
                  <a:rPr lang="en-US" sz="1500" b="1">
                    <a:solidFill>
                      <a:srgbClr val="003865"/>
                    </a:solidFill>
                  </a:rPr>
                  <a:t>-M</a:t>
                </a:r>
                <a:r>
                  <a:rPr sz="1500" b="1">
                    <a:solidFill>
                      <a:srgbClr val="003865"/>
                    </a:solidFill>
                  </a:rPr>
                  <a:t>eter</a:t>
                </a:r>
                <a:r>
                  <a:rPr lang="en-US" sz="1500" b="1">
                    <a:solidFill>
                      <a:srgbClr val="003865"/>
                    </a:solidFill>
                  </a:rPr>
                  <a:t>ed Curtailable Load</a:t>
                </a:r>
                <a:r>
                  <a:rPr sz="1500" b="1">
                    <a:solidFill>
                      <a:srgbClr val="003865"/>
                    </a:solidFill>
                  </a:rPr>
                  <a:t> (</a:t>
                </a:r>
                <a:r>
                  <a:rPr lang="en-US" sz="1500" b="1">
                    <a:solidFill>
                      <a:srgbClr val="003865"/>
                    </a:solidFill>
                  </a:rPr>
                  <a:t>PURA </a:t>
                </a:r>
                <a:r>
                  <a:rPr sz="1500" b="1">
                    <a:solidFill>
                      <a:srgbClr val="003865"/>
                    </a:solidFill>
                  </a:rPr>
                  <a:t>§</a:t>
                </a:r>
                <a:r>
                  <a:rPr lang="en-US" sz="1500" b="1">
                    <a:solidFill>
                      <a:srgbClr val="003865"/>
                    </a:solidFill>
                  </a:rPr>
                  <a:t> </a:t>
                </a:r>
                <a:r>
                  <a:rPr sz="1500" b="1">
                    <a:solidFill>
                      <a:srgbClr val="003865"/>
                    </a:solidFill>
                  </a:rPr>
                  <a:t>39.169) </a:t>
                </a:r>
                <a:r>
                  <a:rPr lang="en-US" sz="1500">
                    <a:solidFill>
                      <a:srgbClr val="5B6670"/>
                    </a:solidFill>
                  </a:rPr>
                  <a:t>Large Load in a net-metering arrangement with an existing Generation Resource or Energy Storage Resource; subject to curtailment conditions directed by </a:t>
                </a:r>
                <a:r>
                  <a:rPr sz="1500">
                    <a:solidFill>
                      <a:srgbClr val="5B6670"/>
                    </a:solidFill>
                  </a:rPr>
                  <a:t>PUC</a:t>
                </a:r>
                <a:r>
                  <a:rPr lang="en-US" sz="1500">
                    <a:solidFill>
                      <a:srgbClr val="5B6670"/>
                    </a:solidFill>
                  </a:rPr>
                  <a:t>T</a:t>
                </a:r>
                <a:r>
                  <a:rPr sz="1500">
                    <a:solidFill>
                      <a:srgbClr val="5B6670"/>
                    </a:solidFill>
                  </a:rPr>
                  <a:t>.</a:t>
                </a:r>
              </a:p>
            </p:txBody>
          </p:sp>
          <p:sp>
            <p:nvSpPr>
              <p:cNvPr id="51" name="Rectangle 50">
                <a:extLst>
                  <a:ext uri="{FF2B5EF4-FFF2-40B4-BE49-F238E27FC236}">
                    <a16:creationId xmlns:a16="http://schemas.microsoft.com/office/drawing/2014/main" id="{00835A4A-4D50-C20B-3300-30C53258335D}"/>
                  </a:ext>
                </a:extLst>
              </p:cNvPr>
              <p:cNvSpPr/>
              <p:nvPr/>
            </p:nvSpPr>
            <p:spPr>
              <a:xfrm>
                <a:off x="776468" y="4792912"/>
                <a:ext cx="137160" cy="137160"/>
              </a:xfrm>
              <a:prstGeom prst="rect">
                <a:avLst/>
              </a:prstGeom>
              <a:solidFill>
                <a:srgbClr val="00ABC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a:extLst>
                  <a:ext uri="{FF2B5EF4-FFF2-40B4-BE49-F238E27FC236}">
                    <a16:creationId xmlns:a16="http://schemas.microsoft.com/office/drawing/2014/main" id="{9ED0E6E2-1D91-4F7E-2119-B3687BAEE944}"/>
                  </a:ext>
                </a:extLst>
              </p:cNvPr>
              <p:cNvSpPr txBox="1"/>
              <p:nvPr/>
            </p:nvSpPr>
            <p:spPr>
              <a:xfrm>
                <a:off x="1096508" y="4692328"/>
                <a:ext cx="10424160" cy="784830"/>
              </a:xfrm>
              <a:prstGeom prst="rect">
                <a:avLst/>
              </a:prstGeom>
              <a:noFill/>
            </p:spPr>
            <p:txBody>
              <a:bodyPr wrap="square" lIns="91440" tIns="45720" rIns="91440" bIns="45720" anchor="t">
                <a:spAutoFit/>
              </a:bodyPr>
              <a:lstStyle/>
              <a:p>
                <a:r>
                  <a:rPr sz="1500" b="1">
                    <a:solidFill>
                      <a:srgbClr val="003865"/>
                    </a:solidFill>
                  </a:rPr>
                  <a:t>Backup</a:t>
                </a:r>
                <a:r>
                  <a:rPr lang="en-US" sz="1500" b="1">
                    <a:solidFill>
                      <a:srgbClr val="003865"/>
                    </a:solidFill>
                  </a:rPr>
                  <a:t>-Supported Curtailable Load</a:t>
                </a:r>
                <a:r>
                  <a:rPr sz="1500" b="1">
                    <a:solidFill>
                      <a:srgbClr val="003865"/>
                    </a:solidFill>
                  </a:rPr>
                  <a:t> (</a:t>
                </a:r>
                <a:r>
                  <a:rPr lang="en-US" sz="1500" b="1">
                    <a:solidFill>
                      <a:srgbClr val="003865"/>
                    </a:solidFill>
                  </a:rPr>
                  <a:t>PURA </a:t>
                </a:r>
                <a:r>
                  <a:rPr sz="1500" b="1">
                    <a:solidFill>
                      <a:srgbClr val="003865"/>
                    </a:solidFill>
                  </a:rPr>
                  <a:t>§</a:t>
                </a:r>
                <a:r>
                  <a:rPr lang="en-US" sz="1500" b="1">
                    <a:solidFill>
                      <a:srgbClr val="003865"/>
                    </a:solidFill>
                  </a:rPr>
                  <a:t> </a:t>
                </a:r>
                <a:r>
                  <a:rPr sz="1500" b="1">
                    <a:solidFill>
                      <a:srgbClr val="003865"/>
                    </a:solidFill>
                  </a:rPr>
                  <a:t>37.0561(e)) </a:t>
                </a:r>
                <a:r>
                  <a:rPr lang="en-US" sz="1500">
                    <a:solidFill>
                      <a:srgbClr val="5B6670"/>
                    </a:solidFill>
                  </a:rPr>
                  <a:t>Large Load subject to curtailment because it is capable of being served by on-site backup generation sufficient to serve at least 50 percent of the total demand of the facility that includes the Large Load.</a:t>
                </a:r>
                <a:endParaRPr sz="1500">
                  <a:solidFill>
                    <a:srgbClr val="5B6670"/>
                  </a:solidFill>
                </a:endParaRPr>
              </a:p>
            </p:txBody>
          </p:sp>
        </p:grpSp>
        <p:sp>
          <p:nvSpPr>
            <p:cNvPr id="55" name="TextBox 54">
              <a:extLst>
                <a:ext uri="{FF2B5EF4-FFF2-40B4-BE49-F238E27FC236}">
                  <a16:creationId xmlns:a16="http://schemas.microsoft.com/office/drawing/2014/main" id="{A3225F4E-1F6C-D4CC-DC45-9EA579FC019F}"/>
                </a:ext>
              </a:extLst>
            </p:cNvPr>
            <p:cNvSpPr txBox="1"/>
            <p:nvPr/>
          </p:nvSpPr>
          <p:spPr>
            <a:xfrm>
              <a:off x="776467" y="4302575"/>
              <a:ext cx="1682652" cy="400110"/>
            </a:xfrm>
            <a:prstGeom prst="rect">
              <a:avLst/>
            </a:prstGeom>
            <a:noFill/>
          </p:spPr>
          <p:txBody>
            <a:bodyPr wrap="square" rtlCol="0">
              <a:spAutoFit/>
            </a:bodyPr>
            <a:lstStyle/>
            <a:p>
              <a:r>
                <a:rPr lang="en-US" sz="2000" b="1" cap="all">
                  <a:solidFill>
                    <a:schemeClr val="accent2"/>
                  </a:solidFill>
                </a:rPr>
                <a:t>SB6 Added </a:t>
              </a:r>
            </a:p>
          </p:txBody>
        </p:sp>
        <p:grpSp>
          <p:nvGrpSpPr>
            <p:cNvPr id="23" name="Group 22">
              <a:extLst>
                <a:ext uri="{FF2B5EF4-FFF2-40B4-BE49-F238E27FC236}">
                  <a16:creationId xmlns:a16="http://schemas.microsoft.com/office/drawing/2014/main" id="{13D6BF21-C2A7-C2A3-C8B8-ED503FD8B62C}"/>
                </a:ext>
              </a:extLst>
            </p:cNvPr>
            <p:cNvGrpSpPr/>
            <p:nvPr/>
          </p:nvGrpSpPr>
          <p:grpSpPr>
            <a:xfrm>
              <a:off x="776467" y="5955303"/>
              <a:ext cx="10744200" cy="553998"/>
              <a:chOff x="803437" y="4642533"/>
              <a:chExt cx="10744200" cy="553998"/>
            </a:xfrm>
          </p:grpSpPr>
          <p:sp>
            <p:nvSpPr>
              <p:cNvPr id="17" name="Rectangle 16">
                <a:extLst>
                  <a:ext uri="{FF2B5EF4-FFF2-40B4-BE49-F238E27FC236}">
                    <a16:creationId xmlns:a16="http://schemas.microsoft.com/office/drawing/2014/main" id="{57535106-BFA4-094A-BD12-FF763277591A}"/>
                  </a:ext>
                </a:extLst>
              </p:cNvPr>
              <p:cNvSpPr/>
              <p:nvPr/>
            </p:nvSpPr>
            <p:spPr>
              <a:xfrm>
                <a:off x="803437" y="4743117"/>
                <a:ext cx="137160" cy="13716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accent6"/>
                  </a:solidFill>
                </a:endParaRPr>
              </a:p>
            </p:txBody>
          </p:sp>
          <p:sp>
            <p:nvSpPr>
              <p:cNvPr id="21" name="TextBox 20">
                <a:extLst>
                  <a:ext uri="{FF2B5EF4-FFF2-40B4-BE49-F238E27FC236}">
                    <a16:creationId xmlns:a16="http://schemas.microsoft.com/office/drawing/2014/main" id="{83AF68D8-365E-C88B-DA9B-FD7706BDAADA}"/>
                  </a:ext>
                </a:extLst>
              </p:cNvPr>
              <p:cNvSpPr txBox="1"/>
              <p:nvPr/>
            </p:nvSpPr>
            <p:spPr>
              <a:xfrm>
                <a:off x="1123477" y="4642533"/>
                <a:ext cx="10424160" cy="553998"/>
              </a:xfrm>
              <a:prstGeom prst="rect">
                <a:avLst/>
              </a:prstGeom>
              <a:noFill/>
            </p:spPr>
            <p:txBody>
              <a:bodyPr wrap="square">
                <a:spAutoFit/>
              </a:bodyPr>
              <a:lstStyle/>
              <a:p>
                <a:r>
                  <a:rPr sz="1500" b="1">
                    <a:solidFill>
                      <a:srgbClr val="003865"/>
                    </a:solidFill>
                  </a:rPr>
                  <a:t>Large Load Demand Management</a:t>
                </a:r>
                <a:r>
                  <a:rPr lang="en-US" sz="1500" b="1">
                    <a:solidFill>
                      <a:srgbClr val="003865"/>
                    </a:solidFill>
                  </a:rPr>
                  <a:t> Service</a:t>
                </a:r>
                <a:r>
                  <a:rPr sz="1500" b="1">
                    <a:solidFill>
                      <a:srgbClr val="003865"/>
                    </a:solidFill>
                  </a:rPr>
                  <a:t> (</a:t>
                </a:r>
                <a:r>
                  <a:rPr lang="en-US" sz="1500" b="1">
                    <a:solidFill>
                      <a:srgbClr val="003865"/>
                    </a:solidFill>
                  </a:rPr>
                  <a:t>PURA </a:t>
                </a:r>
                <a:r>
                  <a:rPr sz="1500" b="1">
                    <a:solidFill>
                      <a:srgbClr val="003865"/>
                    </a:solidFill>
                  </a:rPr>
                  <a:t>§</a:t>
                </a:r>
                <a:r>
                  <a:rPr lang="en-US" sz="1500" b="1">
                    <a:solidFill>
                      <a:srgbClr val="003865"/>
                    </a:solidFill>
                  </a:rPr>
                  <a:t> </a:t>
                </a:r>
                <a:r>
                  <a:rPr sz="1500" b="1">
                    <a:solidFill>
                      <a:srgbClr val="003865"/>
                    </a:solidFill>
                  </a:rPr>
                  <a:t>39.170)  </a:t>
                </a:r>
                <a:r>
                  <a:rPr sz="1500">
                    <a:solidFill>
                      <a:srgbClr val="5B6670"/>
                    </a:solidFill>
                  </a:rPr>
                  <a:t>SB6-directed; under development</a:t>
                </a:r>
                <a:r>
                  <a:rPr lang="en-US" sz="1500">
                    <a:solidFill>
                      <a:srgbClr val="5B6670"/>
                    </a:solidFill>
                  </a:rPr>
                  <a:t>; paid service curtailed with 24-hour notice to avoid risk of EEA.</a:t>
                </a:r>
                <a:endParaRPr sz="1500">
                  <a:solidFill>
                    <a:srgbClr val="5B6670"/>
                  </a:solidFill>
                </a:endParaRPr>
              </a:p>
            </p:txBody>
          </p:sp>
        </p:grpSp>
      </p:grpSp>
      <p:sp>
        <p:nvSpPr>
          <p:cNvPr id="6" name="Rectangle 5">
            <a:extLst>
              <a:ext uri="{FF2B5EF4-FFF2-40B4-BE49-F238E27FC236}">
                <a16:creationId xmlns:a16="http://schemas.microsoft.com/office/drawing/2014/main" id="{05C5D3E0-2F6C-86DE-2122-9CCECDBC53F1}"/>
              </a:ext>
            </a:extLst>
          </p:cNvPr>
          <p:cNvSpPr/>
          <p:nvPr/>
        </p:nvSpPr>
        <p:spPr>
          <a:xfrm>
            <a:off x="796496" y="2536738"/>
            <a:ext cx="137160" cy="137160"/>
          </a:xfrm>
          <a:prstGeom prst="rect">
            <a:avLst/>
          </a:prstGeom>
          <a:solidFill>
            <a:srgbClr val="5B667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08260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2016D-DF87-A11B-5597-49677BA71CD1}"/>
              </a:ext>
            </a:extLst>
          </p:cNvPr>
          <p:cNvSpPr>
            <a:spLocks noGrp="1"/>
          </p:cNvSpPr>
          <p:nvPr>
            <p:ph type="title"/>
          </p:nvPr>
        </p:nvSpPr>
        <p:spPr/>
        <p:txBody>
          <a:bodyPr/>
          <a:lstStyle/>
          <a:p>
            <a:r>
              <a:rPr lang="en-US"/>
              <a:t>Workshop Focus and Scope </a:t>
            </a:r>
          </a:p>
        </p:txBody>
      </p:sp>
      <p:sp>
        <p:nvSpPr>
          <p:cNvPr id="3" name="Text Placeholder 2">
            <a:extLst>
              <a:ext uri="{FF2B5EF4-FFF2-40B4-BE49-F238E27FC236}">
                <a16:creationId xmlns:a16="http://schemas.microsoft.com/office/drawing/2014/main" id="{EEA66B82-14ED-DD58-2315-68975FC571B9}"/>
              </a:ext>
            </a:extLst>
          </p:cNvPr>
          <p:cNvSpPr>
            <a:spLocks noGrp="1"/>
          </p:cNvSpPr>
          <p:nvPr>
            <p:ph type="body" sz="quarter" idx="16"/>
          </p:nvPr>
        </p:nvSpPr>
        <p:spPr>
          <a:xfrm>
            <a:off x="495300" y="1273996"/>
            <a:ext cx="11187714" cy="4898204"/>
          </a:xfrm>
        </p:spPr>
        <p:txBody>
          <a:bodyPr vert="horz" wrap="square" lIns="0" tIns="0" rIns="0" bIns="0" rtlCol="0" anchor="t">
            <a:noAutofit/>
          </a:bodyPr>
          <a:lstStyle/>
          <a:p>
            <a:r>
              <a:rPr lang="en-US" b="1"/>
              <a:t>This workshop is the first in what will likely be a series of workshops related to ERCOT-directed curtailment of  Large Load under SB6. </a:t>
            </a:r>
          </a:p>
          <a:p>
            <a:endParaRPr lang="en-US"/>
          </a:p>
          <a:p>
            <a:r>
              <a:rPr lang="en-US" b="1"/>
              <a:t>These workshops will cover:</a:t>
            </a:r>
          </a:p>
          <a:p>
            <a:pPr marL="834390" lvl="1" indent="-285750">
              <a:buFont typeface="Wingdings" panose="05000000000000000000" pitchFamily="2" charset="2"/>
              <a:buChar char="q"/>
            </a:pPr>
            <a:r>
              <a:rPr lang="en-US" sz="1600"/>
              <a:t>Operational considerations for implementing the curtailment of Backup-Supported Curtailable Load (BSCL)</a:t>
            </a:r>
          </a:p>
          <a:p>
            <a:pPr marL="834390" lvl="1" indent="-285750">
              <a:buFont typeface="Wingdings" panose="05000000000000000000" pitchFamily="2" charset="2"/>
              <a:buChar char="q"/>
            </a:pPr>
            <a:r>
              <a:rPr lang="en-US" sz="1600"/>
              <a:t>Related operational topics for Net-Metered Curtailable Loads (NMCLs) and Voluntary Early Curtailment Loads (VECLs)</a:t>
            </a:r>
          </a:p>
          <a:p>
            <a:endParaRPr lang="en-US" sz="1800" b="1"/>
          </a:p>
          <a:p>
            <a:r>
              <a:rPr lang="en-US" b="1"/>
              <a:t>These workshops are not intended to cover:</a:t>
            </a:r>
          </a:p>
          <a:p>
            <a:pPr marL="834390" lvl="1" indent="-285750">
              <a:buFont typeface="Wingdings" panose="05000000000000000000" pitchFamily="2" charset="2"/>
              <a:buChar char="q"/>
            </a:pPr>
            <a:r>
              <a:rPr lang="en-US" sz="1600"/>
              <a:t>Controllable Load Resources (CLRs) </a:t>
            </a:r>
          </a:p>
          <a:p>
            <a:pPr marL="834390" lvl="1" indent="-285750">
              <a:buFont typeface="Wingdings" panose="05000000000000000000" pitchFamily="2" charset="2"/>
              <a:buChar char="q"/>
            </a:pPr>
            <a:r>
              <a:rPr lang="en-US" sz="1600"/>
              <a:t>Emergency Response Service (ERS)</a:t>
            </a:r>
          </a:p>
          <a:p>
            <a:pPr marL="834390" lvl="1" indent="-285750">
              <a:buFont typeface="Wingdings" panose="05000000000000000000" pitchFamily="2" charset="2"/>
              <a:buChar char="q"/>
            </a:pPr>
            <a:r>
              <a:rPr lang="en-US" sz="1600"/>
              <a:t>Non-Controllable Load Resources (NCLRs)</a:t>
            </a:r>
          </a:p>
          <a:p>
            <a:pPr marL="834390" lvl="1" indent="-285750">
              <a:buFont typeface="Wingdings" panose="05000000000000000000" pitchFamily="2" charset="2"/>
              <a:buChar char="q"/>
            </a:pPr>
            <a:r>
              <a:rPr lang="en-US" sz="1600"/>
              <a:t>The Large Load Demand Management Service (LLDMS)</a:t>
            </a:r>
          </a:p>
          <a:p>
            <a:pPr marL="834390" lvl="1" indent="-285750">
              <a:buFont typeface="Wingdings" panose="05000000000000000000" pitchFamily="2" charset="2"/>
              <a:buChar char="q"/>
            </a:pPr>
            <a:r>
              <a:rPr lang="en-US" sz="1600"/>
              <a:t>Firm load shed</a:t>
            </a:r>
            <a:endParaRPr lang="en-US" sz="1600">
              <a:cs typeface="Arial"/>
            </a:endParaRPr>
          </a:p>
          <a:p>
            <a:endParaRPr lang="en-US" sz="1800" b="1"/>
          </a:p>
          <a:p>
            <a:r>
              <a:rPr lang="en-US" b="1" i="1">
                <a:solidFill>
                  <a:srgbClr val="C00000"/>
                </a:solidFill>
              </a:rPr>
              <a:t>Workshop Series Goal: Develop Large Load curtailment framework details that maintain reliability, align with the general principles of SB6, and support the Revision Requests needed to implement the resulting design.</a:t>
            </a:r>
          </a:p>
        </p:txBody>
      </p:sp>
      <p:sp>
        <p:nvSpPr>
          <p:cNvPr id="4" name="Slide Number Placeholder 3">
            <a:extLst>
              <a:ext uri="{FF2B5EF4-FFF2-40B4-BE49-F238E27FC236}">
                <a16:creationId xmlns:a16="http://schemas.microsoft.com/office/drawing/2014/main" id="{AFC9DCA6-92F3-45B4-BA1D-024F49D40C2C}"/>
              </a:ext>
            </a:extLst>
          </p:cNvPr>
          <p:cNvSpPr>
            <a:spLocks noGrp="1"/>
          </p:cNvSpPr>
          <p:nvPr>
            <p:ph type="sldNum" sz="quarter" idx="12"/>
          </p:nvPr>
        </p:nvSpPr>
        <p:spPr/>
        <p:txBody>
          <a:bodyPr/>
          <a:lstStyle/>
          <a:p>
            <a:fld id="{BCDE79FB-97BA-492B-8D57-F1373F9ADA95}" type="slidenum">
              <a:rPr lang="en-US" smtClean="0"/>
              <a:t>5</a:t>
            </a:fld>
            <a:endParaRPr lang="en-US"/>
          </a:p>
        </p:txBody>
      </p:sp>
    </p:spTree>
    <p:extLst>
      <p:ext uri="{BB962C8B-B14F-4D97-AF65-F5344CB8AC3E}">
        <p14:creationId xmlns:p14="http://schemas.microsoft.com/office/powerpoint/2010/main" val="32680377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AB8EC01-8DAE-768F-2B4A-DC63EAC7AEBA}"/>
              </a:ext>
            </a:extLst>
          </p:cNvPr>
          <p:cNvSpPr>
            <a:spLocks noGrp="1"/>
          </p:cNvSpPr>
          <p:nvPr>
            <p:ph type="title"/>
          </p:nvPr>
        </p:nvSpPr>
        <p:spPr/>
        <p:txBody>
          <a:bodyPr/>
          <a:lstStyle/>
          <a:p>
            <a:r>
              <a:rPr lang="en-US"/>
              <a:t>The two SB6 curtailable Large Load categories</a:t>
            </a:r>
          </a:p>
        </p:txBody>
      </p:sp>
      <p:sp>
        <p:nvSpPr>
          <p:cNvPr id="7" name="Text Placeholder 6">
            <a:extLst>
              <a:ext uri="{FF2B5EF4-FFF2-40B4-BE49-F238E27FC236}">
                <a16:creationId xmlns:a16="http://schemas.microsoft.com/office/drawing/2014/main" id="{8A138FB6-E100-419E-241F-756BD59CC1A0}"/>
              </a:ext>
            </a:extLst>
          </p:cNvPr>
          <p:cNvSpPr>
            <a:spLocks noGrp="1"/>
          </p:cNvSpPr>
          <p:nvPr>
            <p:ph type="body" sz="quarter" idx="16"/>
          </p:nvPr>
        </p:nvSpPr>
        <p:spPr>
          <a:xfrm>
            <a:off x="495300" y="955498"/>
            <a:ext cx="5394223" cy="5238826"/>
          </a:xfrm>
        </p:spPr>
        <p:txBody>
          <a:bodyPr/>
          <a:lstStyle/>
          <a:p>
            <a:r>
              <a:rPr lang="en-US" b="1">
                <a:solidFill>
                  <a:schemeClr val="accent2"/>
                </a:solidFill>
              </a:rPr>
              <a:t>Net-Metered Curtailable Load (NMCL)</a:t>
            </a:r>
          </a:p>
          <a:p>
            <a:r>
              <a:rPr lang="en-US" i="1">
                <a:solidFill>
                  <a:schemeClr val="accent2">
                    <a:lumMod val="50000"/>
                  </a:schemeClr>
                </a:solidFill>
              </a:rPr>
              <a:t>PURA § 39.169</a:t>
            </a:r>
          </a:p>
          <a:p>
            <a:pPr lvl="0"/>
            <a:r>
              <a:rPr lang="en-US" b="1"/>
              <a:t>Definition:</a:t>
            </a:r>
            <a:r>
              <a:rPr lang="en-US"/>
              <a:t> A Large Load that participates in a net metering arrangement with an existing Generation Resource or Energy Storage Resource and that is subject to a curtailment condition adopted by the PUCT in an order issued pursuant to PURA § 39.169.</a:t>
            </a:r>
          </a:p>
          <a:p>
            <a:pPr lvl="0"/>
            <a:endParaRPr lang="en-US" sz="200"/>
          </a:p>
          <a:p>
            <a:pPr lvl="0"/>
            <a:r>
              <a:rPr lang="en-US"/>
              <a:t>The statute requires the Commission to approve project-specific conditions. To date, the Commission has approved three net metering arrangements — all with substantially similar conditions, under which:</a:t>
            </a:r>
          </a:p>
          <a:p>
            <a:pPr marL="285750" lvl="0" indent="-285750">
              <a:buFont typeface="Arial" panose="020B0604020202020204" pitchFamily="34" charset="0"/>
              <a:buChar char="•"/>
            </a:pPr>
            <a:r>
              <a:rPr lang="en-US"/>
              <a:t>Curtailment can be instructed in anticipation of, or during, an emergency</a:t>
            </a:r>
          </a:p>
          <a:p>
            <a:pPr marL="285750" lvl="0" indent="-285750">
              <a:buFont typeface="Arial" panose="020B0604020202020204" pitchFamily="34" charset="0"/>
              <a:buChar char="•"/>
            </a:pPr>
            <a:r>
              <a:rPr lang="en-US"/>
              <a:t>The instruction goes to the QSE</a:t>
            </a:r>
          </a:p>
          <a:p>
            <a:pPr marL="285750" lvl="0" indent="-285750">
              <a:buFont typeface="Arial" panose="020B0604020202020204" pitchFamily="34" charset="0"/>
              <a:buChar char="•"/>
            </a:pPr>
            <a:r>
              <a:rPr lang="en-US"/>
              <a:t>The load must fully curtail within 30 minutes and make the co-located Resource’s HSL available to ERCOT for dispatch</a:t>
            </a:r>
          </a:p>
          <a:p>
            <a:pPr marL="285750" lvl="0" indent="-285750">
              <a:buFont typeface="Arial" panose="020B0604020202020204" pitchFamily="34" charset="0"/>
              <a:buChar char="•"/>
            </a:pPr>
            <a:endParaRPr lang="en-US" sz="200"/>
          </a:p>
          <a:p>
            <a:pPr lvl="0"/>
            <a:r>
              <a:rPr lang="en-US" b="1"/>
              <a:t>Pricing Impact:</a:t>
            </a:r>
            <a:r>
              <a:rPr lang="en-US"/>
              <a:t> NMCL load reduction and co-located generation increase must be accounted for when calculating price adjustments for reliability deployments.</a:t>
            </a:r>
          </a:p>
          <a:p>
            <a:pPr lvl="0"/>
            <a:endParaRPr lang="en-US"/>
          </a:p>
          <a:p>
            <a:endParaRPr lang="en-US" i="1">
              <a:solidFill>
                <a:schemeClr val="accent2">
                  <a:lumMod val="50000"/>
                </a:schemeClr>
              </a:solidFill>
            </a:endParaRPr>
          </a:p>
        </p:txBody>
      </p:sp>
      <p:sp>
        <p:nvSpPr>
          <p:cNvPr id="6" name="Text Placeholder 5">
            <a:extLst>
              <a:ext uri="{FF2B5EF4-FFF2-40B4-BE49-F238E27FC236}">
                <a16:creationId xmlns:a16="http://schemas.microsoft.com/office/drawing/2014/main" id="{4FF37C48-7DC7-DECF-046F-C4BAC65EBE49}"/>
              </a:ext>
            </a:extLst>
          </p:cNvPr>
          <p:cNvSpPr>
            <a:spLocks noGrp="1"/>
          </p:cNvSpPr>
          <p:nvPr>
            <p:ph type="body" sz="quarter" idx="15"/>
          </p:nvPr>
        </p:nvSpPr>
        <p:spPr>
          <a:xfrm flipH="1">
            <a:off x="6251189" y="4732077"/>
            <a:ext cx="5392564" cy="1988385"/>
          </a:xfrm>
        </p:spPr>
        <p:txBody>
          <a:bodyPr vert="horz" wrap="square" lIns="365760" tIns="91440" rIns="91440" bIns="91440" rtlCol="0">
            <a:noAutofit/>
          </a:bodyPr>
          <a:lstStyle/>
          <a:p>
            <a:r>
              <a:rPr lang="en-US">
                <a:solidFill>
                  <a:srgbClr val="003865"/>
                </a:solidFill>
              </a:rPr>
              <a:t>Key Takeaway: </a:t>
            </a:r>
            <a:r>
              <a:rPr lang="en-US"/>
              <a:t>NMCL conditions approved to date allow instruction </a:t>
            </a:r>
            <a:r>
              <a:rPr lang="en-US" u="sng"/>
              <a:t>before</a:t>
            </a:r>
            <a:r>
              <a:rPr lang="en-US"/>
              <a:t> an emergency, route the instruction through the QSE, and specify the time within which the load must fully curtail. For BSCL, the statute establishes a different sequence and instruction path, raising the operational questions to be examined in this workshop.</a:t>
            </a:r>
          </a:p>
        </p:txBody>
      </p:sp>
      <p:sp>
        <p:nvSpPr>
          <p:cNvPr id="4" name="Slide Number Placeholder 3">
            <a:extLst>
              <a:ext uri="{FF2B5EF4-FFF2-40B4-BE49-F238E27FC236}">
                <a16:creationId xmlns:a16="http://schemas.microsoft.com/office/drawing/2014/main" id="{EA98F008-464C-3CA1-D2DD-5BE09FBB9552}"/>
              </a:ext>
            </a:extLst>
          </p:cNvPr>
          <p:cNvSpPr>
            <a:spLocks noGrp="1"/>
          </p:cNvSpPr>
          <p:nvPr>
            <p:ph type="sldNum" sz="quarter" idx="12"/>
          </p:nvPr>
        </p:nvSpPr>
        <p:spPr/>
        <p:txBody>
          <a:bodyPr/>
          <a:lstStyle/>
          <a:p>
            <a:fld id="{BCDE79FB-97BA-492B-8D57-F1373F9ADA95}" type="slidenum">
              <a:rPr lang="en-US" smtClean="0"/>
              <a:t>6</a:t>
            </a:fld>
            <a:endParaRPr lang="en-US"/>
          </a:p>
        </p:txBody>
      </p:sp>
      <p:sp>
        <p:nvSpPr>
          <p:cNvPr id="2" name="Picture Placeholder 1">
            <a:extLst>
              <a:ext uri="{FF2B5EF4-FFF2-40B4-BE49-F238E27FC236}">
                <a16:creationId xmlns:a16="http://schemas.microsoft.com/office/drawing/2014/main" id="{92336172-D5C7-A1E1-7723-CE583F61913D}"/>
              </a:ext>
            </a:extLst>
          </p:cNvPr>
          <p:cNvSpPr>
            <a:spLocks noGrp="1"/>
          </p:cNvSpPr>
          <p:nvPr>
            <p:ph type="pic" idx="1"/>
          </p:nvPr>
        </p:nvSpPr>
        <p:spPr>
          <a:xfrm>
            <a:off x="6302479" y="955497"/>
            <a:ext cx="5336458" cy="3432148"/>
          </a:xfrm>
        </p:spPr>
        <p:txBody>
          <a:bodyPr/>
          <a:lstStyle/>
          <a:p>
            <a:r>
              <a:rPr lang="en-US" b="1">
                <a:solidFill>
                  <a:schemeClr val="accent2"/>
                </a:solidFill>
              </a:rPr>
              <a:t>Backup-Supported Curtailable Load (BSCL)</a:t>
            </a:r>
          </a:p>
          <a:p>
            <a:r>
              <a:rPr lang="en-US" i="1">
                <a:solidFill>
                  <a:schemeClr val="accent2">
                    <a:lumMod val="50000"/>
                  </a:schemeClr>
                </a:solidFill>
              </a:rPr>
              <a:t>PURA § 37.0561(e) </a:t>
            </a:r>
          </a:p>
          <a:p>
            <a:pPr lvl="0"/>
            <a:r>
              <a:rPr lang="en-US" b="1"/>
              <a:t>Definition:</a:t>
            </a:r>
            <a:r>
              <a:rPr lang="en-US"/>
              <a:t> A Large Load subject to an ERCOT curtailment instruction under PURA § 37.0561(e) because it can be served by on-site backup generation sufficient to serve at least 50% of the facility's total demand.</a:t>
            </a:r>
          </a:p>
          <a:p>
            <a:pPr lvl="0"/>
            <a:endParaRPr lang="en-US" sz="400"/>
          </a:p>
          <a:p>
            <a:pPr lvl="0"/>
            <a:r>
              <a:rPr lang="en-US"/>
              <a:t>The statute specifies ERCOT may direct the utility to require the BSCL to curtail after all available market services, except frequency-responsive services, are deployed.</a:t>
            </a:r>
          </a:p>
          <a:p>
            <a:pPr lvl="0"/>
            <a:endParaRPr lang="en-US" sz="400"/>
          </a:p>
          <a:p>
            <a:pPr lvl="0"/>
            <a:r>
              <a:rPr lang="en-US" b="1"/>
              <a:t>Pricing Impact: </a:t>
            </a:r>
            <a:r>
              <a:rPr lang="en-US"/>
              <a:t>A deployment under this section is included as firm load shed when calculating price adjustments for reliability deployments.</a:t>
            </a:r>
            <a:endParaRPr lang="en-US" i="1">
              <a:solidFill>
                <a:schemeClr val="accent2">
                  <a:lumMod val="50000"/>
                </a:schemeClr>
              </a:solidFill>
            </a:endParaRPr>
          </a:p>
          <a:p>
            <a:endParaRPr lang="en-US"/>
          </a:p>
        </p:txBody>
      </p:sp>
    </p:spTree>
    <p:extLst>
      <p:ext uri="{BB962C8B-B14F-4D97-AF65-F5344CB8AC3E}">
        <p14:creationId xmlns:p14="http://schemas.microsoft.com/office/powerpoint/2010/main" val="1286042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E76D1FD-A12C-B866-2FEF-902F5B14565D}"/>
              </a:ext>
            </a:extLst>
          </p:cNvPr>
          <p:cNvSpPr>
            <a:spLocks noGrp="1"/>
          </p:cNvSpPr>
          <p:nvPr>
            <p:ph type="ctrTitle"/>
          </p:nvPr>
        </p:nvSpPr>
        <p:spPr/>
        <p:txBody>
          <a:bodyPr/>
          <a:lstStyle/>
          <a:p>
            <a:r>
              <a:rPr lang="en-US"/>
              <a:t>Refresher on EEA </a:t>
            </a:r>
            <a:br>
              <a:rPr lang="en-US"/>
            </a:br>
            <a:r>
              <a:rPr lang="en-US"/>
              <a:t>and where SB6 curtailment fits</a:t>
            </a:r>
          </a:p>
        </p:txBody>
      </p:sp>
      <p:sp>
        <p:nvSpPr>
          <p:cNvPr id="6" name="Subtitle 5">
            <a:extLst>
              <a:ext uri="{FF2B5EF4-FFF2-40B4-BE49-F238E27FC236}">
                <a16:creationId xmlns:a16="http://schemas.microsoft.com/office/drawing/2014/main" id="{FC48B3C9-026F-69F2-4AEF-0373B684227C}"/>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C1ACCB0C-1A1C-17B3-3BB6-471D9159E0B5}"/>
              </a:ext>
            </a:extLst>
          </p:cNvPr>
          <p:cNvSpPr>
            <a:spLocks noGrp="1"/>
          </p:cNvSpPr>
          <p:nvPr>
            <p:ph type="sldNum" sz="quarter" idx="12"/>
          </p:nvPr>
        </p:nvSpPr>
        <p:spPr/>
        <p:txBody>
          <a:bodyPr/>
          <a:lstStyle/>
          <a:p>
            <a:fld id="{BCDE79FB-97BA-492B-8D57-F1373F9ADA95}" type="slidenum">
              <a:rPr lang="en-US" smtClean="0"/>
              <a:t>7</a:t>
            </a:fld>
            <a:endParaRPr lang="en-US"/>
          </a:p>
        </p:txBody>
      </p:sp>
    </p:spTree>
    <p:extLst>
      <p:ext uri="{BB962C8B-B14F-4D97-AF65-F5344CB8AC3E}">
        <p14:creationId xmlns:p14="http://schemas.microsoft.com/office/powerpoint/2010/main" val="2618987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88375-1804-0283-9042-3255E11D5CF0}"/>
              </a:ext>
            </a:extLst>
          </p:cNvPr>
          <p:cNvSpPr>
            <a:spLocks noGrp="1"/>
          </p:cNvSpPr>
          <p:nvPr>
            <p:ph type="title"/>
          </p:nvPr>
        </p:nvSpPr>
        <p:spPr/>
        <p:txBody>
          <a:bodyPr>
            <a:normAutofit fontScale="90000"/>
          </a:bodyPr>
          <a:lstStyle/>
          <a:p>
            <a:r>
              <a:rPr lang="en-US"/>
              <a:t>Refresher on Current Energy Emergency Alert Levels</a:t>
            </a:r>
            <a:br>
              <a:rPr lang="en-US"/>
            </a:br>
            <a:r>
              <a:rPr lang="en-US" sz="2200" b="0" i="1">
                <a:solidFill>
                  <a:schemeClr val="accent2"/>
                </a:solidFill>
              </a:rPr>
              <a:t>How ERCOT responds as operating margin tightens</a:t>
            </a:r>
            <a:br>
              <a:rPr lang="en-US"/>
            </a:br>
            <a:endParaRPr lang="en-US"/>
          </a:p>
        </p:txBody>
      </p:sp>
      <p:sp>
        <p:nvSpPr>
          <p:cNvPr id="3" name="Text Placeholder 2">
            <a:extLst>
              <a:ext uri="{FF2B5EF4-FFF2-40B4-BE49-F238E27FC236}">
                <a16:creationId xmlns:a16="http://schemas.microsoft.com/office/drawing/2014/main" id="{9CD8D7BB-BD98-1FF5-E89A-AE2DCC1A7D5F}"/>
              </a:ext>
            </a:extLst>
          </p:cNvPr>
          <p:cNvSpPr>
            <a:spLocks noGrp="1"/>
          </p:cNvSpPr>
          <p:nvPr>
            <p:ph type="body" sz="quarter" idx="16"/>
          </p:nvPr>
        </p:nvSpPr>
        <p:spPr>
          <a:xfrm>
            <a:off x="596039" y="1208589"/>
            <a:ext cx="11163300" cy="4905404"/>
          </a:xfrm>
        </p:spPr>
        <p:txBody>
          <a:bodyPr/>
          <a:lstStyle/>
          <a:p>
            <a:r>
              <a:rPr lang="en-US"/>
              <a:t>While ERCOT may communicate with the market ahead of expected tight conditions, sometimes days in advance, EEA levels themselves are based on actual </a:t>
            </a:r>
            <a:r>
              <a:rPr lang="en-US" b="1" i="1"/>
              <a:t>system conditions: ERCOT declares an EEA when real-time operating margin* falls below set thresholds.</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sz="1200"/>
          </a:p>
          <a:p>
            <a:endParaRPr lang="en-US" sz="1200"/>
          </a:p>
          <a:p>
            <a:r>
              <a:rPr lang="en-US" b="1"/>
              <a:t>Operating Principles: </a:t>
            </a:r>
            <a:r>
              <a:rPr lang="en-US"/>
              <a:t>Use market processes to the fullest extent. Implement levels in sequence to the extent possible. Shed firm load only when necessary to balance load with available generation. Terminate** EEA levels in reverse order (Level 3, then Level 2, then Level 1), where practicable.</a:t>
            </a:r>
          </a:p>
          <a:p>
            <a:r>
              <a:rPr lang="en-US" sz="800"/>
              <a:t>* For simplicity, this presentation uses "operating margin" as a common term for headroom or reserves on the system broadly, rather than as a precise metric. The specific metric used for implementation will be addressed separately. ** EEA ends once  any shed firm load has been restored, system frequency is stable, operating margin has returned to pre-EEA levels, and market processes are restored. </a:t>
            </a:r>
          </a:p>
        </p:txBody>
      </p:sp>
      <p:sp>
        <p:nvSpPr>
          <p:cNvPr id="5" name="Slide Number Placeholder 4">
            <a:extLst>
              <a:ext uri="{FF2B5EF4-FFF2-40B4-BE49-F238E27FC236}">
                <a16:creationId xmlns:a16="http://schemas.microsoft.com/office/drawing/2014/main" id="{DA5C3C26-AD01-1ABD-2637-57E16E74C2E5}"/>
              </a:ext>
            </a:extLst>
          </p:cNvPr>
          <p:cNvSpPr>
            <a:spLocks noGrp="1"/>
          </p:cNvSpPr>
          <p:nvPr>
            <p:ph type="sldNum" sz="quarter" idx="12"/>
          </p:nvPr>
        </p:nvSpPr>
        <p:spPr/>
        <p:txBody>
          <a:bodyPr/>
          <a:lstStyle/>
          <a:p>
            <a:fld id="{BCDE79FB-97BA-492B-8D57-F1373F9ADA95}" type="slidenum">
              <a:rPr lang="en-US" smtClean="0"/>
              <a:t>8</a:t>
            </a:fld>
            <a:endParaRPr lang="en-US"/>
          </a:p>
        </p:txBody>
      </p:sp>
      <p:grpSp>
        <p:nvGrpSpPr>
          <p:cNvPr id="48" name="Group 47">
            <a:extLst>
              <a:ext uri="{FF2B5EF4-FFF2-40B4-BE49-F238E27FC236}">
                <a16:creationId xmlns:a16="http://schemas.microsoft.com/office/drawing/2014/main" id="{E175D589-706D-055B-D81F-5A21EE528A2D}"/>
              </a:ext>
            </a:extLst>
          </p:cNvPr>
          <p:cNvGrpSpPr/>
          <p:nvPr/>
        </p:nvGrpSpPr>
        <p:grpSpPr>
          <a:xfrm>
            <a:off x="586740" y="2357571"/>
            <a:ext cx="11018520" cy="3291840"/>
            <a:chOff x="596039" y="1211421"/>
            <a:chExt cx="11018520" cy="3291840"/>
          </a:xfrm>
        </p:grpSpPr>
        <p:sp>
          <p:nvSpPr>
            <p:cNvPr id="6" name="Shape 1">
              <a:extLst>
                <a:ext uri="{FF2B5EF4-FFF2-40B4-BE49-F238E27FC236}">
                  <a16:creationId xmlns:a16="http://schemas.microsoft.com/office/drawing/2014/main" id="{5E26BC1B-4FAD-74AF-CC2F-74677E797E0D}"/>
                </a:ext>
              </a:extLst>
            </p:cNvPr>
            <p:cNvSpPr/>
            <p:nvPr/>
          </p:nvSpPr>
          <p:spPr>
            <a:xfrm>
              <a:off x="596039" y="1211421"/>
              <a:ext cx="2194560" cy="868680"/>
            </a:xfrm>
            <a:prstGeom prst="rect">
              <a:avLst/>
            </a:prstGeom>
            <a:solidFill>
              <a:srgbClr val="FF8200"/>
            </a:solidFill>
            <a:ln w="12700">
              <a:solidFill>
                <a:srgbClr val="FF8200"/>
              </a:solidFill>
              <a:prstDash val="solid"/>
            </a:ln>
          </p:spPr>
          <p:txBody>
            <a:bodyPr/>
            <a:lstStyle/>
            <a:p>
              <a:endParaRPr lang="en-US"/>
            </a:p>
          </p:txBody>
        </p:sp>
        <p:sp>
          <p:nvSpPr>
            <p:cNvPr id="7" name="Text 2">
              <a:extLst>
                <a:ext uri="{FF2B5EF4-FFF2-40B4-BE49-F238E27FC236}">
                  <a16:creationId xmlns:a16="http://schemas.microsoft.com/office/drawing/2014/main" id="{488D55CC-FDA2-6743-AA28-68BD21F9A9A8}"/>
                </a:ext>
              </a:extLst>
            </p:cNvPr>
            <p:cNvSpPr/>
            <p:nvPr/>
          </p:nvSpPr>
          <p:spPr>
            <a:xfrm>
              <a:off x="596039" y="1211421"/>
              <a:ext cx="2194560" cy="868680"/>
            </a:xfrm>
            <a:prstGeom prst="rect">
              <a:avLst/>
            </a:prstGeom>
            <a:noFill/>
            <a:ln/>
          </p:spPr>
          <p:txBody>
            <a:bodyPr wrap="square" lIns="508" tIns="508" rIns="508" bIns="508"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Arial" pitchFamily="34" charset="0"/>
                  <a:ea typeface="Arial" pitchFamily="34" charset="-122"/>
                  <a:cs typeface="Arial" pitchFamily="34" charset="-120"/>
                </a:rPr>
                <a:t>EEA Level 1</a:t>
              </a:r>
              <a:endParaRPr lang="en-US" sz="1600"/>
            </a:p>
            <a:p>
              <a:pPr marL="0" indent="0" algn="ctr">
                <a:buNone/>
              </a:pPr>
              <a:r>
                <a:rPr lang="en-US" sz="1100">
                  <a:solidFill>
                    <a:srgbClr val="FFFFFF"/>
                  </a:solidFill>
                  <a:latin typeface="Arial" pitchFamily="34" charset="0"/>
                  <a:ea typeface="Arial" pitchFamily="34" charset="-122"/>
                  <a:cs typeface="Arial" pitchFamily="34" charset="-120"/>
                </a:rPr>
                <a:t>Operating Margin below 2,500 MW</a:t>
              </a:r>
              <a:endParaRPr lang="en-US" sz="1600"/>
            </a:p>
          </p:txBody>
        </p:sp>
        <p:sp>
          <p:nvSpPr>
            <p:cNvPr id="8" name="Text 3">
              <a:extLst>
                <a:ext uri="{FF2B5EF4-FFF2-40B4-BE49-F238E27FC236}">
                  <a16:creationId xmlns:a16="http://schemas.microsoft.com/office/drawing/2014/main" id="{26108322-AD09-F49F-18A1-4DC6A79113C1}"/>
                </a:ext>
              </a:extLst>
            </p:cNvPr>
            <p:cNvSpPr/>
            <p:nvPr/>
          </p:nvSpPr>
          <p:spPr>
            <a:xfrm>
              <a:off x="2973478" y="1211421"/>
              <a:ext cx="3354837" cy="8686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300" b="1">
                  <a:solidFill>
                    <a:srgbClr val="003865"/>
                  </a:solidFill>
                  <a:latin typeface="Arial" pitchFamily="34" charset="0"/>
                  <a:ea typeface="Arial" pitchFamily="34" charset="-122"/>
                  <a:cs typeface="Arial" pitchFamily="34" charset="-120"/>
                </a:rPr>
                <a:t>Take actions to increase operating margin</a:t>
              </a:r>
              <a:endParaRPr lang="en-US" sz="1300"/>
            </a:p>
            <a:p>
              <a:pPr marL="342900" indent="-342900">
                <a:buSzPct val="100000"/>
                <a:buChar char="•"/>
              </a:pPr>
              <a:r>
                <a:rPr lang="en-US" sz="1300">
                  <a:solidFill>
                    <a:srgbClr val="16202A"/>
                  </a:solidFill>
                  <a:latin typeface="Arial" pitchFamily="34" charset="0"/>
                  <a:ea typeface="Arial" pitchFamily="34" charset="-122"/>
                  <a:cs typeface="Arial" pitchFamily="34" charset="-120"/>
                </a:rPr>
                <a:t>Bring available generation online</a:t>
              </a:r>
              <a:endParaRPr lang="en-US" sz="1300"/>
            </a:p>
            <a:p>
              <a:pPr marL="342900" indent="-342900">
                <a:buSzPct val="100000"/>
                <a:buChar char="•"/>
              </a:pPr>
              <a:r>
                <a:rPr lang="en-US" sz="1300">
                  <a:solidFill>
                    <a:srgbClr val="16202A"/>
                  </a:solidFill>
                  <a:latin typeface="Arial" pitchFamily="34" charset="0"/>
                  <a:ea typeface="Arial" pitchFamily="34" charset="-122"/>
                  <a:cs typeface="Arial" pitchFamily="34" charset="-120"/>
                </a:rPr>
                <a:t>Deploy Emergency Response Service</a:t>
              </a:r>
              <a:endParaRPr lang="en-US" sz="1300"/>
            </a:p>
          </p:txBody>
        </p:sp>
        <p:sp>
          <p:nvSpPr>
            <p:cNvPr id="9" name="Shape 4">
              <a:extLst>
                <a:ext uri="{FF2B5EF4-FFF2-40B4-BE49-F238E27FC236}">
                  <a16:creationId xmlns:a16="http://schemas.microsoft.com/office/drawing/2014/main" id="{7FEDD8D4-1610-2779-6EE1-E0BA835EE29F}"/>
                </a:ext>
              </a:extLst>
            </p:cNvPr>
            <p:cNvSpPr/>
            <p:nvPr/>
          </p:nvSpPr>
          <p:spPr>
            <a:xfrm>
              <a:off x="596039" y="2217261"/>
              <a:ext cx="2194560" cy="868680"/>
            </a:xfrm>
            <a:prstGeom prst="rect">
              <a:avLst/>
            </a:prstGeom>
            <a:solidFill>
              <a:srgbClr val="A0301E"/>
            </a:solidFill>
            <a:ln w="12700">
              <a:solidFill>
                <a:srgbClr val="A0301E"/>
              </a:solidFill>
              <a:prstDash val="solid"/>
            </a:ln>
          </p:spPr>
          <p:txBody>
            <a:bodyPr/>
            <a:lstStyle/>
            <a:p>
              <a:endParaRPr lang="en-US"/>
            </a:p>
          </p:txBody>
        </p:sp>
        <p:sp>
          <p:nvSpPr>
            <p:cNvPr id="10" name="Text 5">
              <a:extLst>
                <a:ext uri="{FF2B5EF4-FFF2-40B4-BE49-F238E27FC236}">
                  <a16:creationId xmlns:a16="http://schemas.microsoft.com/office/drawing/2014/main" id="{4268540F-3250-6FBE-2765-EB44BEF9BF1E}"/>
                </a:ext>
              </a:extLst>
            </p:cNvPr>
            <p:cNvSpPr/>
            <p:nvPr/>
          </p:nvSpPr>
          <p:spPr>
            <a:xfrm>
              <a:off x="596039" y="2217261"/>
              <a:ext cx="2194560" cy="868680"/>
            </a:xfrm>
            <a:prstGeom prst="rect">
              <a:avLst/>
            </a:prstGeom>
            <a:noFill/>
            <a:ln/>
          </p:spPr>
          <p:txBody>
            <a:bodyPr wrap="square" lIns="508" tIns="508" rIns="508" bIns="508"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Arial" pitchFamily="34" charset="0"/>
                  <a:ea typeface="Arial" pitchFamily="34" charset="-122"/>
                  <a:cs typeface="Arial" pitchFamily="34" charset="-120"/>
                </a:rPr>
                <a:t>EEA Level 2</a:t>
              </a:r>
              <a:endParaRPr lang="en-US" sz="1600"/>
            </a:p>
            <a:p>
              <a:pPr algn="ctr"/>
              <a:r>
                <a:rPr lang="en-US" sz="1100">
                  <a:solidFill>
                    <a:srgbClr val="FFFFFF"/>
                  </a:solidFill>
                  <a:latin typeface="Arial" pitchFamily="34" charset="0"/>
                  <a:ea typeface="Arial" pitchFamily="34" charset="-122"/>
                  <a:cs typeface="Arial" pitchFamily="34" charset="-120"/>
                </a:rPr>
                <a:t>Operating Margin below 2,000 MW</a:t>
              </a:r>
              <a:endParaRPr lang="en-US" sz="1600"/>
            </a:p>
          </p:txBody>
        </p:sp>
        <p:sp>
          <p:nvSpPr>
            <p:cNvPr id="11" name="Text 6">
              <a:extLst>
                <a:ext uri="{FF2B5EF4-FFF2-40B4-BE49-F238E27FC236}">
                  <a16:creationId xmlns:a16="http://schemas.microsoft.com/office/drawing/2014/main" id="{B4C55FEB-F05C-8FBC-FBDC-0D28C7762044}"/>
                </a:ext>
              </a:extLst>
            </p:cNvPr>
            <p:cNvSpPr/>
            <p:nvPr/>
          </p:nvSpPr>
          <p:spPr>
            <a:xfrm>
              <a:off x="2973479" y="2217261"/>
              <a:ext cx="3291840" cy="8686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300" b="1">
                  <a:solidFill>
                    <a:srgbClr val="003865"/>
                  </a:solidFill>
                  <a:latin typeface="Arial" pitchFamily="34" charset="0"/>
                  <a:ea typeface="Arial" pitchFamily="34" charset="-122"/>
                  <a:cs typeface="Arial" pitchFamily="34" charset="-120"/>
                </a:rPr>
                <a:t>Deploy remaining demand response</a:t>
              </a:r>
              <a:endParaRPr lang="en-US" sz="1300"/>
            </a:p>
            <a:p>
              <a:pPr marL="342900" indent="-342900">
                <a:buSzPct val="100000"/>
                <a:buChar char="•"/>
              </a:pPr>
              <a:r>
                <a:rPr lang="en-US" sz="1300">
                  <a:solidFill>
                    <a:srgbClr val="16202A"/>
                  </a:solidFill>
                  <a:latin typeface="Arial" pitchFamily="34" charset="0"/>
                  <a:ea typeface="Arial" pitchFamily="34" charset="-122"/>
                  <a:cs typeface="Arial" pitchFamily="34" charset="-120"/>
                </a:rPr>
                <a:t>Load Resources</a:t>
              </a:r>
              <a:endParaRPr lang="en-US" sz="1300"/>
            </a:p>
            <a:p>
              <a:pPr marL="342900" indent="-342900">
                <a:buSzPct val="100000"/>
                <a:buChar char="•"/>
              </a:pPr>
              <a:r>
                <a:rPr lang="en-US" sz="1300">
                  <a:solidFill>
                    <a:srgbClr val="16202A"/>
                  </a:solidFill>
                  <a:latin typeface="Arial" pitchFamily="34" charset="0"/>
                  <a:ea typeface="Arial" pitchFamily="34" charset="-122"/>
                  <a:cs typeface="Arial" pitchFamily="34" charset="-120"/>
                </a:rPr>
                <a:t>Utility load management programs</a:t>
              </a:r>
              <a:endParaRPr lang="en-US" sz="1300"/>
            </a:p>
          </p:txBody>
        </p:sp>
        <p:sp>
          <p:nvSpPr>
            <p:cNvPr id="12" name="Shape 7">
              <a:extLst>
                <a:ext uri="{FF2B5EF4-FFF2-40B4-BE49-F238E27FC236}">
                  <a16:creationId xmlns:a16="http://schemas.microsoft.com/office/drawing/2014/main" id="{71545AAA-6CB2-1BA1-738E-F86A959553CF}"/>
                </a:ext>
              </a:extLst>
            </p:cNvPr>
            <p:cNvSpPr/>
            <p:nvPr/>
          </p:nvSpPr>
          <p:spPr>
            <a:xfrm>
              <a:off x="596039" y="3223101"/>
              <a:ext cx="2194560" cy="868680"/>
            </a:xfrm>
            <a:prstGeom prst="rect">
              <a:avLst/>
            </a:prstGeom>
            <a:solidFill>
              <a:srgbClr val="1A1A1A"/>
            </a:solidFill>
            <a:ln w="12700">
              <a:solidFill>
                <a:srgbClr val="1A1A1A"/>
              </a:solidFill>
              <a:prstDash val="solid"/>
            </a:ln>
          </p:spPr>
          <p:txBody>
            <a:bodyPr/>
            <a:lstStyle/>
            <a:p>
              <a:endParaRPr lang="en-US"/>
            </a:p>
          </p:txBody>
        </p:sp>
        <p:sp>
          <p:nvSpPr>
            <p:cNvPr id="13" name="Text 8">
              <a:extLst>
                <a:ext uri="{FF2B5EF4-FFF2-40B4-BE49-F238E27FC236}">
                  <a16:creationId xmlns:a16="http://schemas.microsoft.com/office/drawing/2014/main" id="{049E6D34-A712-FBB4-052B-A2624A1C4872}"/>
                </a:ext>
              </a:extLst>
            </p:cNvPr>
            <p:cNvSpPr/>
            <p:nvPr/>
          </p:nvSpPr>
          <p:spPr>
            <a:xfrm>
              <a:off x="596039" y="3223101"/>
              <a:ext cx="2194560" cy="868680"/>
            </a:xfrm>
            <a:prstGeom prst="rect">
              <a:avLst/>
            </a:prstGeom>
            <a:noFill/>
            <a:ln/>
          </p:spPr>
          <p:txBody>
            <a:bodyPr wrap="square" lIns="508" tIns="508" rIns="508" bIns="508"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rgbClr val="FFFFFF"/>
                  </a:solidFill>
                  <a:latin typeface="Arial" pitchFamily="34" charset="0"/>
                  <a:ea typeface="Arial" pitchFamily="34" charset="-122"/>
                  <a:cs typeface="Arial" pitchFamily="34" charset="-120"/>
                </a:rPr>
                <a:t>EEA Level 3</a:t>
              </a:r>
              <a:endParaRPr lang="en-US" sz="1600"/>
            </a:p>
            <a:p>
              <a:pPr algn="ctr"/>
              <a:r>
                <a:rPr lang="en-US" sz="1100">
                  <a:solidFill>
                    <a:srgbClr val="FFFFFF"/>
                  </a:solidFill>
                  <a:latin typeface="Arial" pitchFamily="34" charset="0"/>
                  <a:ea typeface="Arial" pitchFamily="34" charset="-122"/>
                  <a:cs typeface="Arial" pitchFamily="34" charset="-120"/>
                </a:rPr>
                <a:t>Operating Margin below 1,500 MW</a:t>
              </a:r>
              <a:endParaRPr lang="en-US" sz="1600"/>
            </a:p>
          </p:txBody>
        </p:sp>
        <p:sp>
          <p:nvSpPr>
            <p:cNvPr id="14" name="Text 9">
              <a:extLst>
                <a:ext uri="{FF2B5EF4-FFF2-40B4-BE49-F238E27FC236}">
                  <a16:creationId xmlns:a16="http://schemas.microsoft.com/office/drawing/2014/main" id="{E5FB9138-7C92-ECAA-6319-2F88AECD3A4F}"/>
                </a:ext>
              </a:extLst>
            </p:cNvPr>
            <p:cNvSpPr/>
            <p:nvPr/>
          </p:nvSpPr>
          <p:spPr>
            <a:xfrm>
              <a:off x="2973479" y="3223101"/>
              <a:ext cx="3291840" cy="86868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300" b="1">
                  <a:solidFill>
                    <a:srgbClr val="003865"/>
                  </a:solidFill>
                  <a:latin typeface="Arial" pitchFamily="34" charset="0"/>
                  <a:ea typeface="Arial" pitchFamily="34" charset="-122"/>
                  <a:cs typeface="Arial" pitchFamily="34" charset="-120"/>
                </a:rPr>
                <a:t>May order firm load shed</a:t>
              </a:r>
              <a:endParaRPr lang="en-US" sz="1300"/>
            </a:p>
            <a:p>
              <a:pPr marL="342900" indent="-342900">
                <a:buSzPct val="100000"/>
                <a:buChar char="•"/>
              </a:pPr>
              <a:r>
                <a:rPr lang="en-US" sz="1300">
                  <a:solidFill>
                    <a:srgbClr val="16202A"/>
                  </a:solidFill>
                  <a:latin typeface="Arial" pitchFamily="34" charset="0"/>
                  <a:ea typeface="Arial" pitchFamily="34" charset="-122"/>
                  <a:cs typeface="Arial" pitchFamily="34" charset="-120"/>
                </a:rPr>
                <a:t>Directed through the TOs to restore operating margin</a:t>
              </a:r>
              <a:endParaRPr lang="en-US" sz="1300"/>
            </a:p>
          </p:txBody>
        </p:sp>
        <p:sp>
          <p:nvSpPr>
            <p:cNvPr id="15" name="Shape 10">
              <a:extLst>
                <a:ext uri="{FF2B5EF4-FFF2-40B4-BE49-F238E27FC236}">
                  <a16:creationId xmlns:a16="http://schemas.microsoft.com/office/drawing/2014/main" id="{BE30B990-0844-ABC7-552C-1CD8A534DC21}"/>
                </a:ext>
              </a:extLst>
            </p:cNvPr>
            <p:cNvSpPr/>
            <p:nvPr/>
          </p:nvSpPr>
          <p:spPr>
            <a:xfrm>
              <a:off x="6951119" y="1257141"/>
              <a:ext cx="0" cy="2697480"/>
            </a:xfrm>
            <a:prstGeom prst="line">
              <a:avLst/>
            </a:prstGeom>
            <a:noFill/>
            <a:ln w="15875">
              <a:solidFill>
                <a:srgbClr val="5F6B76"/>
              </a:solidFill>
              <a:prstDash val="solid"/>
            </a:ln>
          </p:spPr>
          <p:txBody>
            <a:bodyPr/>
            <a:lstStyle/>
            <a:p>
              <a:endParaRPr lang="en-US"/>
            </a:p>
          </p:txBody>
        </p:sp>
        <p:sp>
          <p:nvSpPr>
            <p:cNvPr id="16" name="Shape 11">
              <a:extLst>
                <a:ext uri="{FF2B5EF4-FFF2-40B4-BE49-F238E27FC236}">
                  <a16:creationId xmlns:a16="http://schemas.microsoft.com/office/drawing/2014/main" id="{826B57E0-3D2E-1488-DFE8-A2F23E6DDEDB}"/>
                </a:ext>
              </a:extLst>
            </p:cNvPr>
            <p:cNvSpPr/>
            <p:nvPr/>
          </p:nvSpPr>
          <p:spPr>
            <a:xfrm>
              <a:off x="6951119" y="3954621"/>
              <a:ext cx="4663440" cy="0"/>
            </a:xfrm>
            <a:prstGeom prst="line">
              <a:avLst/>
            </a:prstGeom>
            <a:noFill/>
            <a:ln w="15875">
              <a:solidFill>
                <a:srgbClr val="5F6B76"/>
              </a:solidFill>
              <a:prstDash val="solid"/>
              <a:tailEnd type="triangle"/>
            </a:ln>
          </p:spPr>
          <p:txBody>
            <a:bodyPr/>
            <a:lstStyle/>
            <a:p>
              <a:endParaRPr lang="en-US"/>
            </a:p>
          </p:txBody>
        </p:sp>
        <p:sp>
          <p:nvSpPr>
            <p:cNvPr id="17" name="Text 12">
              <a:extLst>
                <a:ext uri="{FF2B5EF4-FFF2-40B4-BE49-F238E27FC236}">
                  <a16:creationId xmlns:a16="http://schemas.microsoft.com/office/drawing/2014/main" id="{8483A2E8-58F1-84E8-C87F-09C030178691}"/>
                </a:ext>
              </a:extLst>
            </p:cNvPr>
            <p:cNvSpPr/>
            <p:nvPr/>
          </p:nvSpPr>
          <p:spPr>
            <a:xfrm>
              <a:off x="6082439" y="1211421"/>
              <a:ext cx="82296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100">
                  <a:solidFill>
                    <a:srgbClr val="4A4F54"/>
                  </a:solidFill>
                  <a:latin typeface="Arial" pitchFamily="34" charset="0"/>
                  <a:ea typeface="Arial" pitchFamily="34" charset="-122"/>
                  <a:cs typeface="Arial" pitchFamily="34" charset="-120"/>
                </a:rPr>
                <a:t>Operating Margin</a:t>
              </a:r>
              <a:endParaRPr lang="en-US" sz="1100"/>
            </a:p>
          </p:txBody>
        </p:sp>
        <p:sp>
          <p:nvSpPr>
            <p:cNvPr id="18" name="Text 13">
              <a:extLst>
                <a:ext uri="{FF2B5EF4-FFF2-40B4-BE49-F238E27FC236}">
                  <a16:creationId xmlns:a16="http://schemas.microsoft.com/office/drawing/2014/main" id="{26A3FDBC-6D4F-AB02-6647-024F8DC5935E}"/>
                </a:ext>
              </a:extLst>
            </p:cNvPr>
            <p:cNvSpPr/>
            <p:nvPr/>
          </p:nvSpPr>
          <p:spPr>
            <a:xfrm>
              <a:off x="10883039" y="4000341"/>
              <a:ext cx="73152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100">
                  <a:solidFill>
                    <a:srgbClr val="4A4F54"/>
                  </a:solidFill>
                  <a:latin typeface="Arial" pitchFamily="34" charset="0"/>
                  <a:ea typeface="Arial" pitchFamily="34" charset="-122"/>
                  <a:cs typeface="Arial" pitchFamily="34" charset="-120"/>
                </a:rPr>
                <a:t>Time</a:t>
              </a:r>
              <a:endParaRPr lang="en-US" sz="1100"/>
            </a:p>
          </p:txBody>
        </p:sp>
        <p:sp>
          <p:nvSpPr>
            <p:cNvPr id="19" name="Shape 14">
              <a:extLst>
                <a:ext uri="{FF2B5EF4-FFF2-40B4-BE49-F238E27FC236}">
                  <a16:creationId xmlns:a16="http://schemas.microsoft.com/office/drawing/2014/main" id="{27E0A280-A130-5AF9-E8F4-05616224BC05}"/>
                </a:ext>
              </a:extLst>
            </p:cNvPr>
            <p:cNvSpPr/>
            <p:nvPr/>
          </p:nvSpPr>
          <p:spPr>
            <a:xfrm>
              <a:off x="6951119" y="2651601"/>
              <a:ext cx="4663440" cy="0"/>
            </a:xfrm>
            <a:prstGeom prst="line">
              <a:avLst/>
            </a:prstGeom>
            <a:noFill/>
            <a:ln w="12700">
              <a:solidFill>
                <a:srgbClr val="FF8200"/>
              </a:solidFill>
              <a:prstDash val="dash"/>
            </a:ln>
          </p:spPr>
          <p:txBody>
            <a:bodyPr/>
            <a:lstStyle/>
            <a:p>
              <a:endParaRPr lang="en-US"/>
            </a:p>
          </p:txBody>
        </p:sp>
        <p:sp>
          <p:nvSpPr>
            <p:cNvPr id="20" name="Text 15">
              <a:extLst>
                <a:ext uri="{FF2B5EF4-FFF2-40B4-BE49-F238E27FC236}">
                  <a16:creationId xmlns:a16="http://schemas.microsoft.com/office/drawing/2014/main" id="{EACD8C74-5007-3148-7FBC-206C1B3C9C84}"/>
                </a:ext>
              </a:extLst>
            </p:cNvPr>
            <p:cNvSpPr/>
            <p:nvPr/>
          </p:nvSpPr>
          <p:spPr>
            <a:xfrm>
              <a:off x="6082439" y="2532729"/>
              <a:ext cx="822960"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000">
                  <a:solidFill>
                    <a:srgbClr val="FF8200"/>
                  </a:solidFill>
                  <a:latin typeface="Arial" pitchFamily="34" charset="0"/>
                  <a:ea typeface="Arial" pitchFamily="34" charset="-122"/>
                  <a:cs typeface="Arial" pitchFamily="34" charset="-120"/>
                </a:rPr>
                <a:t>2,500 MW</a:t>
              </a:r>
              <a:endParaRPr lang="en-US" sz="1000"/>
            </a:p>
          </p:txBody>
        </p:sp>
        <p:sp>
          <p:nvSpPr>
            <p:cNvPr id="21" name="Shape 16">
              <a:extLst>
                <a:ext uri="{FF2B5EF4-FFF2-40B4-BE49-F238E27FC236}">
                  <a16:creationId xmlns:a16="http://schemas.microsoft.com/office/drawing/2014/main" id="{0F53E90A-03D6-7AA2-FACD-DFA71C074A45}"/>
                </a:ext>
              </a:extLst>
            </p:cNvPr>
            <p:cNvSpPr/>
            <p:nvPr/>
          </p:nvSpPr>
          <p:spPr>
            <a:xfrm>
              <a:off x="9282839" y="1577181"/>
              <a:ext cx="0" cy="2377440"/>
            </a:xfrm>
            <a:prstGeom prst="line">
              <a:avLst/>
            </a:prstGeom>
            <a:noFill/>
            <a:ln w="12700">
              <a:solidFill>
                <a:srgbClr val="8A939B"/>
              </a:solidFill>
              <a:prstDash val="sysDot"/>
            </a:ln>
          </p:spPr>
          <p:txBody>
            <a:bodyPr/>
            <a:lstStyle/>
            <a:p>
              <a:endParaRPr lang="en-US"/>
            </a:p>
          </p:txBody>
        </p:sp>
        <p:sp>
          <p:nvSpPr>
            <p:cNvPr id="22" name="Shape 17">
              <a:extLst>
                <a:ext uri="{FF2B5EF4-FFF2-40B4-BE49-F238E27FC236}">
                  <a16:creationId xmlns:a16="http://schemas.microsoft.com/office/drawing/2014/main" id="{6088CC68-E1E6-8DE5-48A9-0A5F68C63B22}"/>
                </a:ext>
              </a:extLst>
            </p:cNvPr>
            <p:cNvSpPr/>
            <p:nvPr/>
          </p:nvSpPr>
          <p:spPr>
            <a:xfrm>
              <a:off x="8981087" y="1257141"/>
              <a:ext cx="603504" cy="274320"/>
            </a:xfrm>
            <a:prstGeom prst="rect">
              <a:avLst/>
            </a:prstGeom>
            <a:solidFill>
              <a:srgbClr val="FF8200"/>
            </a:solidFill>
            <a:ln w="12700">
              <a:solidFill>
                <a:srgbClr val="FF8200"/>
              </a:solidFill>
              <a:prstDash val="solid"/>
            </a:ln>
          </p:spPr>
          <p:txBody>
            <a:bodyPr/>
            <a:lstStyle/>
            <a:p>
              <a:endParaRPr lang="en-US"/>
            </a:p>
          </p:txBody>
        </p:sp>
        <p:sp>
          <p:nvSpPr>
            <p:cNvPr id="23" name="Text 18">
              <a:extLst>
                <a:ext uri="{FF2B5EF4-FFF2-40B4-BE49-F238E27FC236}">
                  <a16:creationId xmlns:a16="http://schemas.microsoft.com/office/drawing/2014/main" id="{28A684D0-1A24-C96C-92C3-69DCECA8E72F}"/>
                </a:ext>
              </a:extLst>
            </p:cNvPr>
            <p:cNvSpPr/>
            <p:nvPr/>
          </p:nvSpPr>
          <p:spPr>
            <a:xfrm>
              <a:off x="8981087" y="1257141"/>
              <a:ext cx="603504"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50" b="1">
                  <a:solidFill>
                    <a:srgbClr val="FFFFFF"/>
                  </a:solidFill>
                  <a:latin typeface="Arial" pitchFamily="34" charset="0"/>
                  <a:ea typeface="Arial" pitchFamily="34" charset="-122"/>
                  <a:cs typeface="Arial" pitchFamily="34" charset="-120"/>
                </a:rPr>
                <a:t>EEA1</a:t>
              </a:r>
              <a:endParaRPr lang="en-US" sz="1050"/>
            </a:p>
          </p:txBody>
        </p:sp>
        <p:sp>
          <p:nvSpPr>
            <p:cNvPr id="24" name="Shape 19">
              <a:extLst>
                <a:ext uri="{FF2B5EF4-FFF2-40B4-BE49-F238E27FC236}">
                  <a16:creationId xmlns:a16="http://schemas.microsoft.com/office/drawing/2014/main" id="{B4E208D4-48CD-096A-A145-EB9553726A46}"/>
                </a:ext>
              </a:extLst>
            </p:cNvPr>
            <p:cNvSpPr/>
            <p:nvPr/>
          </p:nvSpPr>
          <p:spPr>
            <a:xfrm>
              <a:off x="9218831" y="2587593"/>
              <a:ext cx="128016" cy="128016"/>
            </a:xfrm>
            <a:prstGeom prst="ellipse">
              <a:avLst/>
            </a:prstGeom>
            <a:solidFill>
              <a:srgbClr val="FF8200"/>
            </a:solidFill>
            <a:ln w="12700">
              <a:solidFill>
                <a:srgbClr val="FFFFFF"/>
              </a:solidFill>
              <a:prstDash val="solid"/>
            </a:ln>
          </p:spPr>
          <p:txBody>
            <a:bodyPr/>
            <a:lstStyle/>
            <a:p>
              <a:endParaRPr lang="en-US"/>
            </a:p>
          </p:txBody>
        </p:sp>
        <p:sp>
          <p:nvSpPr>
            <p:cNvPr id="25" name="Shape 20">
              <a:extLst>
                <a:ext uri="{FF2B5EF4-FFF2-40B4-BE49-F238E27FC236}">
                  <a16:creationId xmlns:a16="http://schemas.microsoft.com/office/drawing/2014/main" id="{809D301C-9D60-BE77-D2D8-B8C913CC11FC}"/>
                </a:ext>
              </a:extLst>
            </p:cNvPr>
            <p:cNvSpPr/>
            <p:nvPr/>
          </p:nvSpPr>
          <p:spPr>
            <a:xfrm>
              <a:off x="6951119" y="3085941"/>
              <a:ext cx="4663440" cy="0"/>
            </a:xfrm>
            <a:prstGeom prst="line">
              <a:avLst/>
            </a:prstGeom>
            <a:noFill/>
            <a:ln w="12700">
              <a:solidFill>
                <a:srgbClr val="A0301E"/>
              </a:solidFill>
              <a:prstDash val="dash"/>
            </a:ln>
          </p:spPr>
          <p:txBody>
            <a:bodyPr/>
            <a:lstStyle/>
            <a:p>
              <a:endParaRPr lang="en-US"/>
            </a:p>
          </p:txBody>
        </p:sp>
        <p:sp>
          <p:nvSpPr>
            <p:cNvPr id="26" name="Text 21">
              <a:extLst>
                <a:ext uri="{FF2B5EF4-FFF2-40B4-BE49-F238E27FC236}">
                  <a16:creationId xmlns:a16="http://schemas.microsoft.com/office/drawing/2014/main" id="{D0F0B843-3133-7C3D-D080-728FD5B6A0CD}"/>
                </a:ext>
              </a:extLst>
            </p:cNvPr>
            <p:cNvSpPr/>
            <p:nvPr/>
          </p:nvSpPr>
          <p:spPr>
            <a:xfrm>
              <a:off x="6082439" y="2967069"/>
              <a:ext cx="822960"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000">
                  <a:solidFill>
                    <a:srgbClr val="A0301E"/>
                  </a:solidFill>
                  <a:latin typeface="Arial" pitchFamily="34" charset="0"/>
                  <a:ea typeface="Arial" pitchFamily="34" charset="-122"/>
                  <a:cs typeface="Arial" pitchFamily="34" charset="-120"/>
                </a:rPr>
                <a:t>2,000 MW</a:t>
              </a:r>
              <a:endParaRPr lang="en-US" sz="1000"/>
            </a:p>
          </p:txBody>
        </p:sp>
        <p:sp>
          <p:nvSpPr>
            <p:cNvPr id="27" name="Shape 22">
              <a:extLst>
                <a:ext uri="{FF2B5EF4-FFF2-40B4-BE49-F238E27FC236}">
                  <a16:creationId xmlns:a16="http://schemas.microsoft.com/office/drawing/2014/main" id="{648F5FDD-1E4E-1C95-2378-26A1D1C2706D}"/>
                </a:ext>
              </a:extLst>
            </p:cNvPr>
            <p:cNvSpPr/>
            <p:nvPr/>
          </p:nvSpPr>
          <p:spPr>
            <a:xfrm>
              <a:off x="10122258" y="1577181"/>
              <a:ext cx="0" cy="2377440"/>
            </a:xfrm>
            <a:prstGeom prst="line">
              <a:avLst/>
            </a:prstGeom>
            <a:noFill/>
            <a:ln w="12700">
              <a:solidFill>
                <a:srgbClr val="8A939B"/>
              </a:solidFill>
              <a:prstDash val="sysDot"/>
            </a:ln>
          </p:spPr>
          <p:txBody>
            <a:bodyPr/>
            <a:lstStyle/>
            <a:p>
              <a:endParaRPr lang="en-US"/>
            </a:p>
          </p:txBody>
        </p:sp>
        <p:sp>
          <p:nvSpPr>
            <p:cNvPr id="28" name="Shape 23">
              <a:extLst>
                <a:ext uri="{FF2B5EF4-FFF2-40B4-BE49-F238E27FC236}">
                  <a16:creationId xmlns:a16="http://schemas.microsoft.com/office/drawing/2014/main" id="{94C73364-82D0-3B94-BE31-B0D4E0070A26}"/>
                </a:ext>
              </a:extLst>
            </p:cNvPr>
            <p:cNvSpPr/>
            <p:nvPr/>
          </p:nvSpPr>
          <p:spPr>
            <a:xfrm>
              <a:off x="9820506" y="1257141"/>
              <a:ext cx="603504" cy="274320"/>
            </a:xfrm>
            <a:prstGeom prst="rect">
              <a:avLst/>
            </a:prstGeom>
            <a:solidFill>
              <a:srgbClr val="A0301E"/>
            </a:solidFill>
            <a:ln w="12700">
              <a:solidFill>
                <a:srgbClr val="A0301E"/>
              </a:solidFill>
              <a:prstDash val="solid"/>
            </a:ln>
          </p:spPr>
          <p:txBody>
            <a:bodyPr/>
            <a:lstStyle/>
            <a:p>
              <a:endParaRPr lang="en-US"/>
            </a:p>
          </p:txBody>
        </p:sp>
        <p:sp>
          <p:nvSpPr>
            <p:cNvPr id="29" name="Text 24">
              <a:extLst>
                <a:ext uri="{FF2B5EF4-FFF2-40B4-BE49-F238E27FC236}">
                  <a16:creationId xmlns:a16="http://schemas.microsoft.com/office/drawing/2014/main" id="{8A79FD48-62AF-0A2D-09B6-23AE04DB316D}"/>
                </a:ext>
              </a:extLst>
            </p:cNvPr>
            <p:cNvSpPr/>
            <p:nvPr/>
          </p:nvSpPr>
          <p:spPr>
            <a:xfrm>
              <a:off x="9820506" y="1257141"/>
              <a:ext cx="603504"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50" b="1">
                  <a:solidFill>
                    <a:srgbClr val="FFFFFF"/>
                  </a:solidFill>
                  <a:latin typeface="Arial" pitchFamily="34" charset="0"/>
                  <a:ea typeface="Arial" pitchFamily="34" charset="-122"/>
                  <a:cs typeface="Arial" pitchFamily="34" charset="-120"/>
                </a:rPr>
                <a:t>EEA2</a:t>
              </a:r>
              <a:endParaRPr lang="en-US" sz="1050"/>
            </a:p>
          </p:txBody>
        </p:sp>
        <p:sp>
          <p:nvSpPr>
            <p:cNvPr id="30" name="Shape 25">
              <a:extLst>
                <a:ext uri="{FF2B5EF4-FFF2-40B4-BE49-F238E27FC236}">
                  <a16:creationId xmlns:a16="http://schemas.microsoft.com/office/drawing/2014/main" id="{51240954-60D2-38B7-E055-4687136B90B4}"/>
                </a:ext>
              </a:extLst>
            </p:cNvPr>
            <p:cNvSpPr/>
            <p:nvPr/>
          </p:nvSpPr>
          <p:spPr>
            <a:xfrm>
              <a:off x="10058250" y="3021933"/>
              <a:ext cx="128016" cy="128016"/>
            </a:xfrm>
            <a:prstGeom prst="ellipse">
              <a:avLst/>
            </a:prstGeom>
            <a:solidFill>
              <a:srgbClr val="A0301E"/>
            </a:solidFill>
            <a:ln w="12700">
              <a:solidFill>
                <a:srgbClr val="FFFFFF"/>
              </a:solidFill>
              <a:prstDash val="solid"/>
            </a:ln>
          </p:spPr>
          <p:txBody>
            <a:bodyPr/>
            <a:lstStyle/>
            <a:p>
              <a:endParaRPr lang="en-US"/>
            </a:p>
          </p:txBody>
        </p:sp>
        <p:sp>
          <p:nvSpPr>
            <p:cNvPr id="31" name="Shape 26">
              <a:extLst>
                <a:ext uri="{FF2B5EF4-FFF2-40B4-BE49-F238E27FC236}">
                  <a16:creationId xmlns:a16="http://schemas.microsoft.com/office/drawing/2014/main" id="{7BDEBD20-BDF2-B391-7530-A369A0149477}"/>
                </a:ext>
              </a:extLst>
            </p:cNvPr>
            <p:cNvSpPr/>
            <p:nvPr/>
          </p:nvSpPr>
          <p:spPr>
            <a:xfrm>
              <a:off x="6951119" y="3520281"/>
              <a:ext cx="4663440" cy="0"/>
            </a:xfrm>
            <a:prstGeom prst="line">
              <a:avLst/>
            </a:prstGeom>
            <a:noFill/>
            <a:ln w="12700">
              <a:solidFill>
                <a:srgbClr val="1A1A1A"/>
              </a:solidFill>
              <a:prstDash val="dash"/>
            </a:ln>
          </p:spPr>
          <p:txBody>
            <a:bodyPr/>
            <a:lstStyle/>
            <a:p>
              <a:endParaRPr lang="en-US"/>
            </a:p>
          </p:txBody>
        </p:sp>
        <p:sp>
          <p:nvSpPr>
            <p:cNvPr id="32" name="Text 27">
              <a:extLst>
                <a:ext uri="{FF2B5EF4-FFF2-40B4-BE49-F238E27FC236}">
                  <a16:creationId xmlns:a16="http://schemas.microsoft.com/office/drawing/2014/main" id="{4B2304D6-0779-6706-7DEE-A273D729640A}"/>
                </a:ext>
              </a:extLst>
            </p:cNvPr>
            <p:cNvSpPr/>
            <p:nvPr/>
          </p:nvSpPr>
          <p:spPr>
            <a:xfrm>
              <a:off x="6082439" y="3401409"/>
              <a:ext cx="822960"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r">
                <a:buNone/>
              </a:pPr>
              <a:r>
                <a:rPr lang="en-US" sz="1000">
                  <a:solidFill>
                    <a:srgbClr val="1A1A1A"/>
                  </a:solidFill>
                  <a:latin typeface="Arial" pitchFamily="34" charset="0"/>
                  <a:ea typeface="Arial" pitchFamily="34" charset="-122"/>
                  <a:cs typeface="Arial" pitchFamily="34" charset="-120"/>
                </a:rPr>
                <a:t>1,500 MW</a:t>
              </a:r>
              <a:endParaRPr lang="en-US" sz="1000"/>
            </a:p>
          </p:txBody>
        </p:sp>
        <p:sp>
          <p:nvSpPr>
            <p:cNvPr id="33" name="Shape 28">
              <a:extLst>
                <a:ext uri="{FF2B5EF4-FFF2-40B4-BE49-F238E27FC236}">
                  <a16:creationId xmlns:a16="http://schemas.microsoft.com/office/drawing/2014/main" id="{9D727F38-7524-9AD3-4F4F-7646732BC779}"/>
                </a:ext>
              </a:extLst>
            </p:cNvPr>
            <p:cNvSpPr/>
            <p:nvPr/>
          </p:nvSpPr>
          <p:spPr>
            <a:xfrm>
              <a:off x="10915043" y="1577181"/>
              <a:ext cx="0" cy="2377440"/>
            </a:xfrm>
            <a:prstGeom prst="line">
              <a:avLst/>
            </a:prstGeom>
            <a:noFill/>
            <a:ln w="12700">
              <a:solidFill>
                <a:srgbClr val="8A939B"/>
              </a:solidFill>
              <a:prstDash val="sysDot"/>
            </a:ln>
          </p:spPr>
          <p:txBody>
            <a:bodyPr/>
            <a:lstStyle/>
            <a:p>
              <a:endParaRPr lang="en-US"/>
            </a:p>
          </p:txBody>
        </p:sp>
        <p:sp>
          <p:nvSpPr>
            <p:cNvPr id="34" name="Shape 29">
              <a:extLst>
                <a:ext uri="{FF2B5EF4-FFF2-40B4-BE49-F238E27FC236}">
                  <a16:creationId xmlns:a16="http://schemas.microsoft.com/office/drawing/2014/main" id="{456E6692-8750-3CAE-398E-C4A131DCADED}"/>
                </a:ext>
              </a:extLst>
            </p:cNvPr>
            <p:cNvSpPr/>
            <p:nvPr/>
          </p:nvSpPr>
          <p:spPr>
            <a:xfrm>
              <a:off x="10613291" y="1257141"/>
              <a:ext cx="603504" cy="274320"/>
            </a:xfrm>
            <a:prstGeom prst="rect">
              <a:avLst/>
            </a:prstGeom>
            <a:solidFill>
              <a:srgbClr val="1A1A1A"/>
            </a:solidFill>
            <a:ln w="12700">
              <a:solidFill>
                <a:srgbClr val="1A1A1A"/>
              </a:solidFill>
              <a:prstDash val="solid"/>
            </a:ln>
          </p:spPr>
          <p:txBody>
            <a:bodyPr/>
            <a:lstStyle/>
            <a:p>
              <a:endParaRPr lang="en-US"/>
            </a:p>
          </p:txBody>
        </p:sp>
        <p:sp>
          <p:nvSpPr>
            <p:cNvPr id="35" name="Text 30">
              <a:extLst>
                <a:ext uri="{FF2B5EF4-FFF2-40B4-BE49-F238E27FC236}">
                  <a16:creationId xmlns:a16="http://schemas.microsoft.com/office/drawing/2014/main" id="{C4D3D758-AECD-B3D3-6606-D15D9F758D4D}"/>
                </a:ext>
              </a:extLst>
            </p:cNvPr>
            <p:cNvSpPr/>
            <p:nvPr/>
          </p:nvSpPr>
          <p:spPr>
            <a:xfrm>
              <a:off x="10613291" y="1257141"/>
              <a:ext cx="603504"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050" b="1">
                  <a:solidFill>
                    <a:srgbClr val="FFFFFF"/>
                  </a:solidFill>
                  <a:latin typeface="Arial" pitchFamily="34" charset="0"/>
                  <a:ea typeface="Arial" pitchFamily="34" charset="-122"/>
                  <a:cs typeface="Arial" pitchFamily="34" charset="-120"/>
                </a:rPr>
                <a:t>EEA3</a:t>
              </a:r>
              <a:endParaRPr lang="en-US" sz="1050"/>
            </a:p>
          </p:txBody>
        </p:sp>
        <p:sp>
          <p:nvSpPr>
            <p:cNvPr id="36" name="Shape 31">
              <a:extLst>
                <a:ext uri="{FF2B5EF4-FFF2-40B4-BE49-F238E27FC236}">
                  <a16:creationId xmlns:a16="http://schemas.microsoft.com/office/drawing/2014/main" id="{880B6D01-E38A-21FB-68F4-4DD96D20BA52}"/>
                </a:ext>
              </a:extLst>
            </p:cNvPr>
            <p:cNvSpPr/>
            <p:nvPr/>
          </p:nvSpPr>
          <p:spPr>
            <a:xfrm>
              <a:off x="10851035" y="3456273"/>
              <a:ext cx="128016" cy="128016"/>
            </a:xfrm>
            <a:prstGeom prst="ellipse">
              <a:avLst/>
            </a:prstGeom>
            <a:solidFill>
              <a:srgbClr val="1A1A1A"/>
            </a:solidFill>
            <a:ln w="12700">
              <a:solidFill>
                <a:srgbClr val="FFFFFF"/>
              </a:solidFill>
              <a:prstDash val="solid"/>
            </a:ln>
          </p:spPr>
          <p:txBody>
            <a:bodyPr/>
            <a:lstStyle/>
            <a:p>
              <a:endParaRPr lang="en-US"/>
            </a:p>
          </p:txBody>
        </p:sp>
        <p:sp>
          <p:nvSpPr>
            <p:cNvPr id="37" name="Shape 32">
              <a:extLst>
                <a:ext uri="{FF2B5EF4-FFF2-40B4-BE49-F238E27FC236}">
                  <a16:creationId xmlns:a16="http://schemas.microsoft.com/office/drawing/2014/main" id="{87AC2F27-77F2-9F71-2EF2-95E6470208E9}"/>
                </a:ext>
              </a:extLst>
            </p:cNvPr>
            <p:cNvSpPr/>
            <p:nvPr/>
          </p:nvSpPr>
          <p:spPr>
            <a:xfrm>
              <a:off x="6951119" y="1435449"/>
              <a:ext cx="699516" cy="217170"/>
            </a:xfrm>
            <a:prstGeom prst="line">
              <a:avLst/>
            </a:prstGeom>
            <a:noFill/>
            <a:ln w="38100">
              <a:solidFill>
                <a:srgbClr val="1F9FB6"/>
              </a:solidFill>
              <a:prstDash val="solid"/>
            </a:ln>
          </p:spPr>
          <p:txBody>
            <a:bodyPr/>
            <a:lstStyle/>
            <a:p>
              <a:endParaRPr lang="en-US"/>
            </a:p>
          </p:txBody>
        </p:sp>
        <p:sp>
          <p:nvSpPr>
            <p:cNvPr id="38" name="Shape 33">
              <a:extLst>
                <a:ext uri="{FF2B5EF4-FFF2-40B4-BE49-F238E27FC236}">
                  <a16:creationId xmlns:a16="http://schemas.microsoft.com/office/drawing/2014/main" id="{73A0B7C7-70BA-8DBE-1B77-2B26660CAF17}"/>
                </a:ext>
              </a:extLst>
            </p:cNvPr>
            <p:cNvSpPr/>
            <p:nvPr/>
          </p:nvSpPr>
          <p:spPr>
            <a:xfrm>
              <a:off x="7650635" y="1652619"/>
              <a:ext cx="699516" cy="434340"/>
            </a:xfrm>
            <a:prstGeom prst="line">
              <a:avLst/>
            </a:prstGeom>
            <a:noFill/>
            <a:ln w="38100">
              <a:solidFill>
                <a:srgbClr val="1F9FB6"/>
              </a:solidFill>
              <a:prstDash val="solid"/>
            </a:ln>
          </p:spPr>
          <p:txBody>
            <a:bodyPr/>
            <a:lstStyle/>
            <a:p>
              <a:endParaRPr lang="en-US"/>
            </a:p>
          </p:txBody>
        </p:sp>
        <p:sp>
          <p:nvSpPr>
            <p:cNvPr id="39" name="Shape 34">
              <a:extLst>
                <a:ext uri="{FF2B5EF4-FFF2-40B4-BE49-F238E27FC236}">
                  <a16:creationId xmlns:a16="http://schemas.microsoft.com/office/drawing/2014/main" id="{7E6717E2-2455-1BF6-D7BE-87D9E594532A}"/>
                </a:ext>
              </a:extLst>
            </p:cNvPr>
            <p:cNvSpPr/>
            <p:nvPr/>
          </p:nvSpPr>
          <p:spPr>
            <a:xfrm>
              <a:off x="8350151" y="2086959"/>
              <a:ext cx="559613" cy="304038"/>
            </a:xfrm>
            <a:prstGeom prst="line">
              <a:avLst/>
            </a:prstGeom>
            <a:noFill/>
            <a:ln w="38100">
              <a:solidFill>
                <a:srgbClr val="1F9FB6"/>
              </a:solidFill>
              <a:prstDash val="solid"/>
            </a:ln>
          </p:spPr>
          <p:txBody>
            <a:bodyPr/>
            <a:lstStyle/>
            <a:p>
              <a:endParaRPr lang="en-US"/>
            </a:p>
          </p:txBody>
        </p:sp>
        <p:sp>
          <p:nvSpPr>
            <p:cNvPr id="40" name="Shape 35">
              <a:extLst>
                <a:ext uri="{FF2B5EF4-FFF2-40B4-BE49-F238E27FC236}">
                  <a16:creationId xmlns:a16="http://schemas.microsoft.com/office/drawing/2014/main" id="{8D51C7BD-88D7-7E0B-61C7-B5CA5304CE8C}"/>
                </a:ext>
              </a:extLst>
            </p:cNvPr>
            <p:cNvSpPr/>
            <p:nvPr/>
          </p:nvSpPr>
          <p:spPr>
            <a:xfrm>
              <a:off x="8909764" y="2390997"/>
              <a:ext cx="373075" cy="260604"/>
            </a:xfrm>
            <a:prstGeom prst="line">
              <a:avLst/>
            </a:prstGeom>
            <a:noFill/>
            <a:ln w="38100">
              <a:solidFill>
                <a:srgbClr val="1F9FB6"/>
              </a:solidFill>
              <a:prstDash val="solid"/>
            </a:ln>
          </p:spPr>
          <p:txBody>
            <a:bodyPr/>
            <a:lstStyle/>
            <a:p>
              <a:endParaRPr lang="en-US"/>
            </a:p>
          </p:txBody>
        </p:sp>
        <p:sp>
          <p:nvSpPr>
            <p:cNvPr id="41" name="Shape 36">
              <a:extLst>
                <a:ext uri="{FF2B5EF4-FFF2-40B4-BE49-F238E27FC236}">
                  <a16:creationId xmlns:a16="http://schemas.microsoft.com/office/drawing/2014/main" id="{237495E3-4A1F-49EB-BE47-B671107E4EF2}"/>
                </a:ext>
              </a:extLst>
            </p:cNvPr>
            <p:cNvSpPr/>
            <p:nvPr/>
          </p:nvSpPr>
          <p:spPr>
            <a:xfrm>
              <a:off x="9282839" y="2651601"/>
              <a:ext cx="466344" cy="234544"/>
            </a:xfrm>
            <a:prstGeom prst="line">
              <a:avLst/>
            </a:prstGeom>
            <a:noFill/>
            <a:ln w="38100">
              <a:solidFill>
                <a:srgbClr val="1F9FB6"/>
              </a:solidFill>
              <a:prstDash val="solid"/>
            </a:ln>
          </p:spPr>
          <p:txBody>
            <a:bodyPr/>
            <a:lstStyle/>
            <a:p>
              <a:endParaRPr lang="en-US"/>
            </a:p>
          </p:txBody>
        </p:sp>
        <p:sp>
          <p:nvSpPr>
            <p:cNvPr id="42" name="Shape 37">
              <a:extLst>
                <a:ext uri="{FF2B5EF4-FFF2-40B4-BE49-F238E27FC236}">
                  <a16:creationId xmlns:a16="http://schemas.microsoft.com/office/drawing/2014/main" id="{A8836A55-9D94-9A90-95BD-86DA81227877}"/>
                </a:ext>
              </a:extLst>
            </p:cNvPr>
            <p:cNvSpPr/>
            <p:nvPr/>
          </p:nvSpPr>
          <p:spPr>
            <a:xfrm>
              <a:off x="9749183" y="2886145"/>
              <a:ext cx="373075" cy="199796"/>
            </a:xfrm>
            <a:prstGeom prst="line">
              <a:avLst/>
            </a:prstGeom>
            <a:noFill/>
            <a:ln w="38100">
              <a:solidFill>
                <a:srgbClr val="1F9FB6"/>
              </a:solidFill>
              <a:prstDash val="solid"/>
            </a:ln>
          </p:spPr>
          <p:txBody>
            <a:bodyPr/>
            <a:lstStyle/>
            <a:p>
              <a:endParaRPr lang="en-US"/>
            </a:p>
          </p:txBody>
        </p:sp>
        <p:sp>
          <p:nvSpPr>
            <p:cNvPr id="43" name="Shape 38">
              <a:extLst>
                <a:ext uri="{FF2B5EF4-FFF2-40B4-BE49-F238E27FC236}">
                  <a16:creationId xmlns:a16="http://schemas.microsoft.com/office/drawing/2014/main" id="{7DCEC93E-EF2E-1AC1-6942-B0D4277D378E}"/>
                </a:ext>
              </a:extLst>
            </p:cNvPr>
            <p:cNvSpPr/>
            <p:nvPr/>
          </p:nvSpPr>
          <p:spPr>
            <a:xfrm>
              <a:off x="10122258" y="3085941"/>
              <a:ext cx="419710" cy="208483"/>
            </a:xfrm>
            <a:prstGeom prst="line">
              <a:avLst/>
            </a:prstGeom>
            <a:noFill/>
            <a:ln w="38100">
              <a:solidFill>
                <a:srgbClr val="1F9FB6"/>
              </a:solidFill>
              <a:prstDash val="solid"/>
            </a:ln>
          </p:spPr>
          <p:txBody>
            <a:bodyPr/>
            <a:lstStyle/>
            <a:p>
              <a:endParaRPr lang="en-US"/>
            </a:p>
          </p:txBody>
        </p:sp>
        <p:sp>
          <p:nvSpPr>
            <p:cNvPr id="44" name="Shape 39">
              <a:extLst>
                <a:ext uri="{FF2B5EF4-FFF2-40B4-BE49-F238E27FC236}">
                  <a16:creationId xmlns:a16="http://schemas.microsoft.com/office/drawing/2014/main" id="{D1A8ED3C-8F7F-4F4B-5166-7A85EDAD0F94}"/>
                </a:ext>
              </a:extLst>
            </p:cNvPr>
            <p:cNvSpPr/>
            <p:nvPr/>
          </p:nvSpPr>
          <p:spPr>
            <a:xfrm>
              <a:off x="10541968" y="3294424"/>
              <a:ext cx="373075" cy="225857"/>
            </a:xfrm>
            <a:prstGeom prst="line">
              <a:avLst/>
            </a:prstGeom>
            <a:noFill/>
            <a:ln w="38100">
              <a:solidFill>
                <a:srgbClr val="1F9FB6"/>
              </a:solidFill>
              <a:prstDash val="solid"/>
            </a:ln>
          </p:spPr>
          <p:txBody>
            <a:bodyPr/>
            <a:lstStyle/>
            <a:p>
              <a:endParaRPr lang="en-US"/>
            </a:p>
          </p:txBody>
        </p:sp>
        <p:sp>
          <p:nvSpPr>
            <p:cNvPr id="45" name="Shape 40">
              <a:extLst>
                <a:ext uri="{FF2B5EF4-FFF2-40B4-BE49-F238E27FC236}">
                  <a16:creationId xmlns:a16="http://schemas.microsoft.com/office/drawing/2014/main" id="{57395EAB-04D3-D4EE-D0B2-4A87DF078A9B}"/>
                </a:ext>
              </a:extLst>
            </p:cNvPr>
            <p:cNvSpPr/>
            <p:nvPr/>
          </p:nvSpPr>
          <p:spPr>
            <a:xfrm>
              <a:off x="10915043" y="3520281"/>
              <a:ext cx="373075" cy="173736"/>
            </a:xfrm>
            <a:prstGeom prst="line">
              <a:avLst/>
            </a:prstGeom>
            <a:noFill/>
            <a:ln w="38100">
              <a:solidFill>
                <a:srgbClr val="1F9FB6"/>
              </a:solidFill>
              <a:prstDash val="solid"/>
            </a:ln>
          </p:spPr>
          <p:txBody>
            <a:bodyPr/>
            <a:lstStyle/>
            <a:p>
              <a:endParaRPr lang="en-US"/>
            </a:p>
          </p:txBody>
        </p:sp>
        <p:sp>
          <p:nvSpPr>
            <p:cNvPr id="46" name="Shape 41">
              <a:extLst>
                <a:ext uri="{FF2B5EF4-FFF2-40B4-BE49-F238E27FC236}">
                  <a16:creationId xmlns:a16="http://schemas.microsoft.com/office/drawing/2014/main" id="{843CC32D-3512-C399-99A4-9EF67EC41793}"/>
                </a:ext>
              </a:extLst>
            </p:cNvPr>
            <p:cNvSpPr/>
            <p:nvPr/>
          </p:nvSpPr>
          <p:spPr>
            <a:xfrm>
              <a:off x="11288118" y="3694017"/>
              <a:ext cx="326441" cy="104242"/>
            </a:xfrm>
            <a:prstGeom prst="line">
              <a:avLst/>
            </a:prstGeom>
            <a:noFill/>
            <a:ln w="38100">
              <a:solidFill>
                <a:srgbClr val="1F9FB6"/>
              </a:solidFill>
              <a:prstDash val="solid"/>
            </a:ln>
          </p:spPr>
          <p:txBody>
            <a:bodyPr/>
            <a:lstStyle/>
            <a:p>
              <a:endParaRPr lang="en-US"/>
            </a:p>
          </p:txBody>
        </p:sp>
        <p:sp>
          <p:nvSpPr>
            <p:cNvPr id="47" name="Text 42">
              <a:extLst>
                <a:ext uri="{FF2B5EF4-FFF2-40B4-BE49-F238E27FC236}">
                  <a16:creationId xmlns:a16="http://schemas.microsoft.com/office/drawing/2014/main" id="{5C3885CF-28FC-5069-1F67-7297B4120F68}"/>
                </a:ext>
              </a:extLst>
            </p:cNvPr>
            <p:cNvSpPr/>
            <p:nvPr/>
          </p:nvSpPr>
          <p:spPr>
            <a:xfrm>
              <a:off x="6951119" y="4228941"/>
              <a:ext cx="4663440" cy="27432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i="1">
                  <a:solidFill>
                    <a:schemeClr val="accent2">
                      <a:lumMod val="50000"/>
                    </a:schemeClr>
                  </a:solidFill>
                  <a:latin typeface="Arial" pitchFamily="34" charset="0"/>
                  <a:ea typeface="Arial" pitchFamily="34" charset="-122"/>
                  <a:cs typeface="Arial" pitchFamily="34" charset="-120"/>
                </a:rPr>
                <a:t>Each EEA level is declared as operating margin falls below its threshold and is not expected to recover.</a:t>
              </a:r>
              <a:endParaRPr lang="en-US" sz="1100">
                <a:solidFill>
                  <a:schemeClr val="accent2">
                    <a:lumMod val="50000"/>
                  </a:schemeClr>
                </a:solidFill>
              </a:endParaRPr>
            </a:p>
          </p:txBody>
        </p:sp>
      </p:grpSp>
    </p:spTree>
    <p:extLst>
      <p:ext uri="{BB962C8B-B14F-4D97-AF65-F5344CB8AC3E}">
        <p14:creationId xmlns:p14="http://schemas.microsoft.com/office/powerpoint/2010/main" val="2349580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B5CFA-3F9D-474F-AF0A-53000DE814FE}"/>
              </a:ext>
            </a:extLst>
          </p:cNvPr>
          <p:cNvSpPr>
            <a:spLocks noGrp="1"/>
          </p:cNvSpPr>
          <p:nvPr>
            <p:ph type="title"/>
          </p:nvPr>
        </p:nvSpPr>
        <p:spPr/>
        <p:txBody>
          <a:bodyPr/>
          <a:lstStyle/>
          <a:p>
            <a:r>
              <a:rPr lang="en-US"/>
              <a:t>EEA Levels With SB6: A Simple Mapping </a:t>
            </a:r>
          </a:p>
        </p:txBody>
      </p:sp>
      <p:sp>
        <p:nvSpPr>
          <p:cNvPr id="69" name="Text Placeholder 68">
            <a:extLst>
              <a:ext uri="{FF2B5EF4-FFF2-40B4-BE49-F238E27FC236}">
                <a16:creationId xmlns:a16="http://schemas.microsoft.com/office/drawing/2014/main" id="{A9F151E8-5D6A-D609-4118-85926C12411E}"/>
              </a:ext>
            </a:extLst>
          </p:cNvPr>
          <p:cNvSpPr>
            <a:spLocks noGrp="1"/>
          </p:cNvSpPr>
          <p:nvPr>
            <p:ph type="body" sz="quarter" idx="16"/>
          </p:nvPr>
        </p:nvSpPr>
        <p:spPr>
          <a:xfrm>
            <a:off x="495300" y="1479478"/>
            <a:ext cx="11187714" cy="4692721"/>
          </a:xfrm>
        </p:spPr>
        <p:txBody>
          <a:bodyPr vert="horz" wrap="square" lIns="0" tIns="0" rIns="0" bIns="0" rtlCol="0" anchor="t">
            <a:noAutofit/>
          </a:bodyPr>
          <a:lstStyle/>
          <a:p>
            <a:pPr>
              <a:spcAft>
                <a:spcPts val="600"/>
              </a:spcAft>
              <a:buSzPct val="100000"/>
            </a:pPr>
            <a:r>
              <a:rPr lang="en-US">
                <a:latin typeface="Arial"/>
                <a:cs typeface="Arial"/>
              </a:rPr>
              <a:t>If ERCOT could be certain that operating margins would always decline slowly and that there would always be sufficient time to take load off the system carefully, S</a:t>
            </a:r>
            <a:r>
              <a:rPr lang="en-US"/>
              <a:t>B6 curtailment actions could theoretically be mapped to the existing EEA levels: NMCL no later than EEA Level 1, and BSCL at EEA Level 2. </a:t>
            </a: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r>
              <a:rPr lang="en-US" b="1" i="1">
                <a:solidFill>
                  <a:srgbClr val="C00000"/>
                </a:solidFill>
                <a:latin typeface="Arial"/>
                <a:cs typeface="Arial"/>
              </a:rPr>
              <a:t>However, operating margin will not always decline slowly, and curtailment takes time.</a:t>
            </a: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a:spcAft>
                <a:spcPts val="600"/>
              </a:spcAft>
              <a:buSzPct val="100000"/>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sz="400">
              <a:solidFill>
                <a:srgbClr val="16202A"/>
              </a:solidFill>
              <a:latin typeface="Arial" pitchFamily="34" charset="0"/>
              <a:ea typeface="Arial" pitchFamily="34" charset="-122"/>
              <a:cs typeface="Arial" pitchFamily="34" charset="-120"/>
            </a:endParaRPr>
          </a:p>
          <a:p>
            <a:endParaRPr lang="en-US"/>
          </a:p>
        </p:txBody>
      </p:sp>
      <p:sp>
        <p:nvSpPr>
          <p:cNvPr id="5" name="Slide Number Placeholder 4">
            <a:extLst>
              <a:ext uri="{FF2B5EF4-FFF2-40B4-BE49-F238E27FC236}">
                <a16:creationId xmlns:a16="http://schemas.microsoft.com/office/drawing/2014/main" id="{286FDD41-C15D-0D3B-E798-9014586AB9A1}"/>
              </a:ext>
            </a:extLst>
          </p:cNvPr>
          <p:cNvSpPr>
            <a:spLocks noGrp="1"/>
          </p:cNvSpPr>
          <p:nvPr>
            <p:ph type="sldNum" sz="quarter" idx="12"/>
          </p:nvPr>
        </p:nvSpPr>
        <p:spPr/>
        <p:txBody>
          <a:bodyPr/>
          <a:lstStyle/>
          <a:p>
            <a:fld id="{BCDE79FB-97BA-492B-8D57-F1373F9ADA95}" type="slidenum">
              <a:rPr lang="en-US" smtClean="0"/>
              <a:t>9</a:t>
            </a:fld>
            <a:endParaRPr lang="en-US"/>
          </a:p>
        </p:txBody>
      </p:sp>
      <p:grpSp>
        <p:nvGrpSpPr>
          <p:cNvPr id="6" name="Group 5">
            <a:extLst>
              <a:ext uri="{FF2B5EF4-FFF2-40B4-BE49-F238E27FC236}">
                <a16:creationId xmlns:a16="http://schemas.microsoft.com/office/drawing/2014/main" id="{85A369ED-0E38-BA1A-EA68-D31AC8C87119}"/>
              </a:ext>
            </a:extLst>
          </p:cNvPr>
          <p:cNvGrpSpPr/>
          <p:nvPr/>
        </p:nvGrpSpPr>
        <p:grpSpPr>
          <a:xfrm>
            <a:off x="508986" y="2796597"/>
            <a:ext cx="11254960" cy="2581925"/>
            <a:chOff x="605271" y="1797483"/>
            <a:chExt cx="11254960" cy="2581925"/>
          </a:xfrm>
        </p:grpSpPr>
        <p:grpSp>
          <p:nvGrpSpPr>
            <p:cNvPr id="65" name="Group 64">
              <a:extLst>
                <a:ext uri="{FF2B5EF4-FFF2-40B4-BE49-F238E27FC236}">
                  <a16:creationId xmlns:a16="http://schemas.microsoft.com/office/drawing/2014/main" id="{305A319E-28BF-0E62-71DF-FAC2EB941786}"/>
                </a:ext>
              </a:extLst>
            </p:cNvPr>
            <p:cNvGrpSpPr/>
            <p:nvPr/>
          </p:nvGrpSpPr>
          <p:grpSpPr>
            <a:xfrm>
              <a:off x="605271" y="1797483"/>
              <a:ext cx="10772872" cy="2518633"/>
              <a:chOff x="640080" y="1093247"/>
              <a:chExt cx="10772872" cy="2518633"/>
            </a:xfrm>
          </p:grpSpPr>
          <p:grpSp>
            <p:nvGrpSpPr>
              <p:cNvPr id="46" name="Group 45">
                <a:extLst>
                  <a:ext uri="{FF2B5EF4-FFF2-40B4-BE49-F238E27FC236}">
                    <a16:creationId xmlns:a16="http://schemas.microsoft.com/office/drawing/2014/main" id="{A915DF19-F894-DE47-2676-6B2908402397}"/>
                  </a:ext>
                </a:extLst>
              </p:cNvPr>
              <p:cNvGrpSpPr/>
              <p:nvPr/>
            </p:nvGrpSpPr>
            <p:grpSpPr>
              <a:xfrm>
                <a:off x="640080" y="1143000"/>
                <a:ext cx="2743200" cy="2468880"/>
                <a:chOff x="640080" y="1143000"/>
                <a:chExt cx="2743200" cy="2468880"/>
              </a:xfrm>
            </p:grpSpPr>
            <p:sp>
              <p:nvSpPr>
                <p:cNvPr id="7" name="Shape 1">
                  <a:extLst>
                    <a:ext uri="{FF2B5EF4-FFF2-40B4-BE49-F238E27FC236}">
                      <a16:creationId xmlns:a16="http://schemas.microsoft.com/office/drawing/2014/main" id="{281EF70C-3D7D-175A-FB9F-DBD10296F372}"/>
                    </a:ext>
                  </a:extLst>
                </p:cNvPr>
                <p:cNvSpPr/>
                <p:nvPr/>
              </p:nvSpPr>
              <p:spPr>
                <a:xfrm>
                  <a:off x="640080" y="1143000"/>
                  <a:ext cx="2743200" cy="731520"/>
                </a:xfrm>
                <a:prstGeom prst="rect">
                  <a:avLst/>
                </a:prstGeom>
                <a:solidFill>
                  <a:srgbClr val="FF8200"/>
                </a:solidFill>
                <a:ln w="12700">
                  <a:solidFill>
                    <a:srgbClr val="FF8200"/>
                  </a:solidFill>
                  <a:prstDash val="solid"/>
                </a:ln>
              </p:spPr>
              <p:txBody>
                <a:bodyPr/>
                <a:lstStyle/>
                <a:p>
                  <a:endParaRPr lang="en-US"/>
                </a:p>
              </p:txBody>
            </p:sp>
            <p:sp>
              <p:nvSpPr>
                <p:cNvPr id="9" name="Text 2">
                  <a:extLst>
                    <a:ext uri="{FF2B5EF4-FFF2-40B4-BE49-F238E27FC236}">
                      <a16:creationId xmlns:a16="http://schemas.microsoft.com/office/drawing/2014/main" id="{FB2AB68D-8607-C644-C7C4-CF91FB8C973C}"/>
                    </a:ext>
                  </a:extLst>
                </p:cNvPr>
                <p:cNvSpPr/>
                <p:nvPr/>
              </p:nvSpPr>
              <p:spPr>
                <a:xfrm>
                  <a:off x="640080" y="1143000"/>
                  <a:ext cx="2743200" cy="731520"/>
                </a:xfrm>
                <a:prstGeom prst="rect">
                  <a:avLst/>
                </a:prstGeom>
                <a:noFill/>
                <a:ln/>
              </p:spPr>
              <p:txBody>
                <a:bodyPr wrap="square" lIns="508" tIns="508" rIns="508" bIns="508" rtlCol="0" anchor="ctr"/>
                <a:lstStyle/>
                <a:p>
                  <a:pPr marL="0" indent="0" algn="ctr">
                    <a:buNone/>
                  </a:pPr>
                  <a:r>
                    <a:rPr lang="en-US" sz="1700" b="1">
                      <a:solidFill>
                        <a:srgbClr val="FFFFFF"/>
                      </a:solidFill>
                      <a:latin typeface="Arial" pitchFamily="34" charset="0"/>
                      <a:ea typeface="Arial" pitchFamily="34" charset="-122"/>
                      <a:cs typeface="Arial" pitchFamily="34" charset="-120"/>
                    </a:rPr>
                    <a:t>EEA Level 1</a:t>
                  </a:r>
                  <a:endParaRPr lang="en-US" sz="1700"/>
                </a:p>
                <a:p>
                  <a:pPr algn="ctr"/>
                  <a:r>
                    <a:rPr lang="en-US" sz="1200">
                      <a:solidFill>
                        <a:srgbClr val="FFFFFF"/>
                      </a:solidFill>
                      <a:latin typeface="Arial" pitchFamily="34" charset="0"/>
                      <a:ea typeface="Arial" pitchFamily="34" charset="-122"/>
                      <a:cs typeface="Arial" pitchFamily="34" charset="-120"/>
                    </a:rPr>
                    <a:t>Operating Margin below 2,500 MW</a:t>
                  </a:r>
                  <a:endParaRPr lang="en-US" sz="1700"/>
                </a:p>
              </p:txBody>
            </p:sp>
            <p:sp>
              <p:nvSpPr>
                <p:cNvPr id="11" name="Shape 3">
                  <a:extLst>
                    <a:ext uri="{FF2B5EF4-FFF2-40B4-BE49-F238E27FC236}">
                      <a16:creationId xmlns:a16="http://schemas.microsoft.com/office/drawing/2014/main" id="{3855DC10-5EDE-F533-764D-56964DF1F6F6}"/>
                    </a:ext>
                  </a:extLst>
                </p:cNvPr>
                <p:cNvSpPr/>
                <p:nvPr/>
              </p:nvSpPr>
              <p:spPr>
                <a:xfrm>
                  <a:off x="640080" y="2011680"/>
                  <a:ext cx="2743200" cy="731520"/>
                </a:xfrm>
                <a:prstGeom prst="rect">
                  <a:avLst/>
                </a:prstGeom>
                <a:solidFill>
                  <a:srgbClr val="A0301E"/>
                </a:solidFill>
                <a:ln w="12700">
                  <a:solidFill>
                    <a:srgbClr val="A0301E"/>
                  </a:solidFill>
                  <a:prstDash val="solid"/>
                </a:ln>
              </p:spPr>
              <p:txBody>
                <a:bodyPr/>
                <a:lstStyle/>
                <a:p>
                  <a:endParaRPr lang="en-US"/>
                </a:p>
              </p:txBody>
            </p:sp>
            <p:sp>
              <p:nvSpPr>
                <p:cNvPr id="13" name="Text 4">
                  <a:extLst>
                    <a:ext uri="{FF2B5EF4-FFF2-40B4-BE49-F238E27FC236}">
                      <a16:creationId xmlns:a16="http://schemas.microsoft.com/office/drawing/2014/main" id="{4A6D8DD8-DBA0-C358-AA87-E3AA42ABCCF7}"/>
                    </a:ext>
                  </a:extLst>
                </p:cNvPr>
                <p:cNvSpPr/>
                <p:nvPr/>
              </p:nvSpPr>
              <p:spPr>
                <a:xfrm>
                  <a:off x="640080" y="2011680"/>
                  <a:ext cx="2743200" cy="731520"/>
                </a:xfrm>
                <a:prstGeom prst="rect">
                  <a:avLst/>
                </a:prstGeom>
                <a:noFill/>
                <a:ln/>
              </p:spPr>
              <p:txBody>
                <a:bodyPr wrap="square" lIns="508" tIns="508" rIns="508" bIns="508" rtlCol="0" anchor="ctr"/>
                <a:lstStyle/>
                <a:p>
                  <a:pPr marL="0" indent="0" algn="ctr">
                    <a:buNone/>
                  </a:pPr>
                  <a:r>
                    <a:rPr lang="en-US" sz="1700" b="1">
                      <a:solidFill>
                        <a:srgbClr val="FFFFFF"/>
                      </a:solidFill>
                      <a:latin typeface="Arial" pitchFamily="34" charset="0"/>
                      <a:ea typeface="Arial" pitchFamily="34" charset="-122"/>
                      <a:cs typeface="Arial" pitchFamily="34" charset="-120"/>
                    </a:rPr>
                    <a:t>EEA Level 2</a:t>
                  </a:r>
                  <a:endParaRPr lang="en-US" sz="1700"/>
                </a:p>
                <a:p>
                  <a:pPr algn="ctr"/>
                  <a:r>
                    <a:rPr lang="en-US" sz="1200">
                      <a:solidFill>
                        <a:srgbClr val="FFFFFF"/>
                      </a:solidFill>
                      <a:latin typeface="Arial" pitchFamily="34" charset="0"/>
                      <a:ea typeface="Arial" pitchFamily="34" charset="-122"/>
                      <a:cs typeface="Arial" pitchFamily="34" charset="-120"/>
                    </a:rPr>
                    <a:t>Operating Margin below 2,000 MW</a:t>
                  </a:r>
                  <a:endParaRPr lang="en-US" sz="1700"/>
                </a:p>
              </p:txBody>
            </p:sp>
            <p:sp>
              <p:nvSpPr>
                <p:cNvPr id="15" name="Shape 5">
                  <a:extLst>
                    <a:ext uri="{FF2B5EF4-FFF2-40B4-BE49-F238E27FC236}">
                      <a16:creationId xmlns:a16="http://schemas.microsoft.com/office/drawing/2014/main" id="{B49FF7BB-7A9D-99F5-9B17-A91BF90DAA8C}"/>
                    </a:ext>
                  </a:extLst>
                </p:cNvPr>
                <p:cNvSpPr/>
                <p:nvPr/>
              </p:nvSpPr>
              <p:spPr>
                <a:xfrm>
                  <a:off x="640080" y="2880360"/>
                  <a:ext cx="2743200" cy="731520"/>
                </a:xfrm>
                <a:prstGeom prst="rect">
                  <a:avLst/>
                </a:prstGeom>
                <a:solidFill>
                  <a:srgbClr val="1A1A1A"/>
                </a:solidFill>
                <a:ln w="12700">
                  <a:solidFill>
                    <a:srgbClr val="1A1A1A"/>
                  </a:solidFill>
                  <a:prstDash val="solid"/>
                </a:ln>
              </p:spPr>
              <p:txBody>
                <a:bodyPr/>
                <a:lstStyle/>
                <a:p>
                  <a:endParaRPr lang="en-US"/>
                </a:p>
              </p:txBody>
            </p:sp>
            <p:sp>
              <p:nvSpPr>
                <p:cNvPr id="17" name="Text 6">
                  <a:extLst>
                    <a:ext uri="{FF2B5EF4-FFF2-40B4-BE49-F238E27FC236}">
                      <a16:creationId xmlns:a16="http://schemas.microsoft.com/office/drawing/2014/main" id="{8BEB05EF-A37D-BF3A-18D0-AD21DF0D7C82}"/>
                    </a:ext>
                  </a:extLst>
                </p:cNvPr>
                <p:cNvSpPr/>
                <p:nvPr/>
              </p:nvSpPr>
              <p:spPr>
                <a:xfrm>
                  <a:off x="640080" y="2880360"/>
                  <a:ext cx="2743200" cy="731520"/>
                </a:xfrm>
                <a:prstGeom prst="rect">
                  <a:avLst/>
                </a:prstGeom>
                <a:noFill/>
                <a:ln/>
              </p:spPr>
              <p:txBody>
                <a:bodyPr wrap="square" lIns="508" tIns="508" rIns="508" bIns="508" rtlCol="0" anchor="ctr"/>
                <a:lstStyle/>
                <a:p>
                  <a:pPr marL="0" indent="0" algn="ctr">
                    <a:buNone/>
                  </a:pPr>
                  <a:r>
                    <a:rPr lang="en-US" sz="1700" b="1">
                      <a:solidFill>
                        <a:srgbClr val="FFFFFF"/>
                      </a:solidFill>
                      <a:latin typeface="Arial" pitchFamily="34" charset="0"/>
                      <a:ea typeface="Arial" pitchFamily="34" charset="-122"/>
                      <a:cs typeface="Arial" pitchFamily="34" charset="-120"/>
                    </a:rPr>
                    <a:t>EEA Level 3</a:t>
                  </a:r>
                  <a:endParaRPr lang="en-US" sz="1700"/>
                </a:p>
                <a:p>
                  <a:pPr algn="ctr"/>
                  <a:r>
                    <a:rPr lang="en-US" sz="1200">
                      <a:solidFill>
                        <a:srgbClr val="FFFFFF"/>
                      </a:solidFill>
                      <a:latin typeface="Arial" pitchFamily="34" charset="0"/>
                      <a:ea typeface="Arial" pitchFamily="34" charset="-122"/>
                      <a:cs typeface="Arial" pitchFamily="34" charset="-120"/>
                    </a:rPr>
                    <a:t>Operating Margin below 1,500 MW</a:t>
                  </a:r>
                  <a:endParaRPr lang="en-US" sz="1700"/>
                </a:p>
              </p:txBody>
            </p:sp>
          </p:grpSp>
          <p:grpSp>
            <p:nvGrpSpPr>
              <p:cNvPr id="48" name="Group 47">
                <a:extLst>
                  <a:ext uri="{FF2B5EF4-FFF2-40B4-BE49-F238E27FC236}">
                    <a16:creationId xmlns:a16="http://schemas.microsoft.com/office/drawing/2014/main" id="{62B89471-9D57-C89D-F038-F9660728AC1B}"/>
                  </a:ext>
                </a:extLst>
              </p:cNvPr>
              <p:cNvGrpSpPr/>
              <p:nvPr/>
            </p:nvGrpSpPr>
            <p:grpSpPr>
              <a:xfrm>
                <a:off x="8395432" y="1093247"/>
                <a:ext cx="3017520" cy="731520"/>
                <a:chOff x="8395432" y="1093247"/>
                <a:chExt cx="3017520" cy="731520"/>
              </a:xfrm>
            </p:grpSpPr>
            <p:sp>
              <p:nvSpPr>
                <p:cNvPr id="19" name="Shape 7">
                  <a:extLst>
                    <a:ext uri="{FF2B5EF4-FFF2-40B4-BE49-F238E27FC236}">
                      <a16:creationId xmlns:a16="http://schemas.microsoft.com/office/drawing/2014/main" id="{463AAF58-035E-56BE-0353-ABB600E56533}"/>
                    </a:ext>
                  </a:extLst>
                </p:cNvPr>
                <p:cNvSpPr/>
                <p:nvPr/>
              </p:nvSpPr>
              <p:spPr>
                <a:xfrm>
                  <a:off x="8395432" y="1093247"/>
                  <a:ext cx="3017520" cy="731520"/>
                </a:xfrm>
                <a:prstGeom prst="rect">
                  <a:avLst/>
                </a:prstGeom>
                <a:solidFill>
                  <a:srgbClr val="1F9FB6"/>
                </a:solidFill>
                <a:ln w="12700">
                  <a:solidFill>
                    <a:srgbClr val="1F9FB6"/>
                  </a:solidFill>
                  <a:prstDash val="solid"/>
                </a:ln>
              </p:spPr>
              <p:txBody>
                <a:bodyPr/>
                <a:lstStyle/>
                <a:p>
                  <a:endParaRPr lang="en-US"/>
                </a:p>
              </p:txBody>
            </p:sp>
            <p:sp>
              <p:nvSpPr>
                <p:cNvPr id="21" name="Text 8">
                  <a:extLst>
                    <a:ext uri="{FF2B5EF4-FFF2-40B4-BE49-F238E27FC236}">
                      <a16:creationId xmlns:a16="http://schemas.microsoft.com/office/drawing/2014/main" id="{E0BEEAA6-446D-696C-A81F-025C4F312311}"/>
                    </a:ext>
                  </a:extLst>
                </p:cNvPr>
                <p:cNvSpPr/>
                <p:nvPr/>
              </p:nvSpPr>
              <p:spPr>
                <a:xfrm>
                  <a:off x="8395432" y="1093247"/>
                  <a:ext cx="3017520" cy="731520"/>
                </a:xfrm>
                <a:prstGeom prst="rect">
                  <a:avLst/>
                </a:prstGeom>
                <a:noFill/>
                <a:ln/>
              </p:spPr>
              <p:txBody>
                <a:bodyPr wrap="square" lIns="508" tIns="508" rIns="508" bIns="508" rtlCol="0" anchor="ctr"/>
                <a:lstStyle/>
                <a:p>
                  <a:pPr marL="0" indent="0" algn="ctr">
                    <a:buNone/>
                  </a:pPr>
                  <a:r>
                    <a:rPr lang="en-US" sz="1350" b="1">
                      <a:solidFill>
                        <a:srgbClr val="FFFFFF"/>
                      </a:solidFill>
                      <a:latin typeface="Arial" pitchFamily="34" charset="0"/>
                      <a:ea typeface="Arial" pitchFamily="34" charset="-122"/>
                      <a:cs typeface="Arial" pitchFamily="34" charset="-120"/>
                    </a:rPr>
                    <a:t>Net-Metered Curtailable Load</a:t>
                  </a:r>
                  <a:endParaRPr lang="en-US" sz="1350"/>
                </a:p>
                <a:p>
                  <a:pPr marL="0" indent="0" algn="ctr">
                    <a:buNone/>
                  </a:pPr>
                  <a:r>
                    <a:rPr lang="en-US" sz="1100">
                      <a:solidFill>
                        <a:srgbClr val="FFFFFF"/>
                      </a:solidFill>
                      <a:latin typeface="Arial" pitchFamily="34" charset="0"/>
                      <a:ea typeface="Arial" pitchFamily="34" charset="-122"/>
                      <a:cs typeface="Arial" pitchFamily="34" charset="-120"/>
                    </a:rPr>
                    <a:t>PURA § 39.169</a:t>
                  </a:r>
                  <a:endParaRPr lang="en-US" sz="1350"/>
                </a:p>
              </p:txBody>
            </p:sp>
          </p:grpSp>
          <p:grpSp>
            <p:nvGrpSpPr>
              <p:cNvPr id="47" name="Group 46">
                <a:extLst>
                  <a:ext uri="{FF2B5EF4-FFF2-40B4-BE49-F238E27FC236}">
                    <a16:creationId xmlns:a16="http://schemas.microsoft.com/office/drawing/2014/main" id="{23588D26-27E5-1FC8-82A5-88E51EE45775}"/>
                  </a:ext>
                </a:extLst>
              </p:cNvPr>
              <p:cNvGrpSpPr/>
              <p:nvPr/>
            </p:nvGrpSpPr>
            <p:grpSpPr>
              <a:xfrm>
                <a:off x="8395432" y="2095054"/>
                <a:ext cx="3017520" cy="731520"/>
                <a:chOff x="4846320" y="2011680"/>
                <a:chExt cx="3017520" cy="731520"/>
              </a:xfrm>
            </p:grpSpPr>
            <p:sp>
              <p:nvSpPr>
                <p:cNvPr id="25" name="Shape 10">
                  <a:extLst>
                    <a:ext uri="{FF2B5EF4-FFF2-40B4-BE49-F238E27FC236}">
                      <a16:creationId xmlns:a16="http://schemas.microsoft.com/office/drawing/2014/main" id="{CD071C6B-5AAD-AA98-AED2-1A879A44433B}"/>
                    </a:ext>
                  </a:extLst>
                </p:cNvPr>
                <p:cNvSpPr/>
                <p:nvPr/>
              </p:nvSpPr>
              <p:spPr>
                <a:xfrm>
                  <a:off x="4846320" y="2011680"/>
                  <a:ext cx="3017520" cy="731520"/>
                </a:xfrm>
                <a:prstGeom prst="rect">
                  <a:avLst/>
                </a:prstGeom>
                <a:solidFill>
                  <a:srgbClr val="0B3C5D"/>
                </a:solidFill>
                <a:ln w="12700">
                  <a:solidFill>
                    <a:srgbClr val="0B3C5D"/>
                  </a:solidFill>
                  <a:prstDash val="solid"/>
                </a:ln>
              </p:spPr>
              <p:txBody>
                <a:bodyPr/>
                <a:lstStyle/>
                <a:p>
                  <a:endParaRPr lang="en-US"/>
                </a:p>
              </p:txBody>
            </p:sp>
            <p:sp>
              <p:nvSpPr>
                <p:cNvPr id="27" name="Text 11">
                  <a:extLst>
                    <a:ext uri="{FF2B5EF4-FFF2-40B4-BE49-F238E27FC236}">
                      <a16:creationId xmlns:a16="http://schemas.microsoft.com/office/drawing/2014/main" id="{EEDF0F85-6C5F-BC42-A845-1CE2B44C52AB}"/>
                    </a:ext>
                  </a:extLst>
                </p:cNvPr>
                <p:cNvSpPr/>
                <p:nvPr/>
              </p:nvSpPr>
              <p:spPr>
                <a:xfrm>
                  <a:off x="4846320" y="2011680"/>
                  <a:ext cx="3017520" cy="731520"/>
                </a:xfrm>
                <a:prstGeom prst="rect">
                  <a:avLst/>
                </a:prstGeom>
                <a:solidFill>
                  <a:schemeClr val="accent2">
                    <a:lumMod val="75000"/>
                  </a:schemeClr>
                </a:solidFill>
                <a:ln w="12700">
                  <a:solidFill>
                    <a:srgbClr val="279FB6"/>
                  </a:solidFill>
                </a:ln>
              </p:spPr>
              <p:txBody>
                <a:bodyPr wrap="square" lIns="508" tIns="508" rIns="508" bIns="508" rtlCol="0" anchor="ctr"/>
                <a:lstStyle/>
                <a:p>
                  <a:pPr marL="0" indent="0" algn="ctr">
                    <a:buNone/>
                  </a:pPr>
                  <a:r>
                    <a:rPr lang="en-US" sz="1350" b="1">
                      <a:solidFill>
                        <a:srgbClr val="FFFFFF"/>
                      </a:solidFill>
                      <a:latin typeface="Arial" pitchFamily="34" charset="0"/>
                      <a:ea typeface="Arial" pitchFamily="34" charset="-122"/>
                      <a:cs typeface="Arial" pitchFamily="34" charset="-120"/>
                    </a:rPr>
                    <a:t>Backup-Supported Curtailable Load</a:t>
                  </a:r>
                  <a:endParaRPr lang="en-US" sz="1350"/>
                </a:p>
                <a:p>
                  <a:pPr marL="0" indent="0" algn="ctr">
                    <a:buNone/>
                  </a:pPr>
                  <a:r>
                    <a:rPr lang="en-US" sz="1100">
                      <a:solidFill>
                        <a:srgbClr val="FFFFFF"/>
                      </a:solidFill>
                      <a:latin typeface="Arial" pitchFamily="34" charset="0"/>
                      <a:ea typeface="Arial" pitchFamily="34" charset="-122"/>
                      <a:cs typeface="Arial" pitchFamily="34" charset="-120"/>
                    </a:rPr>
                    <a:t>PURA § 37.0561(e)</a:t>
                  </a:r>
                  <a:endParaRPr lang="en-US" sz="1350"/>
                </a:p>
              </p:txBody>
            </p:sp>
          </p:grpSp>
          <p:sp>
            <p:nvSpPr>
              <p:cNvPr id="37" name="Text 16">
                <a:extLst>
                  <a:ext uri="{FF2B5EF4-FFF2-40B4-BE49-F238E27FC236}">
                    <a16:creationId xmlns:a16="http://schemas.microsoft.com/office/drawing/2014/main" id="{94160480-E6B8-55F6-ED21-8052A9E8A88B}"/>
                  </a:ext>
                </a:extLst>
              </p:cNvPr>
              <p:cNvSpPr/>
              <p:nvPr/>
            </p:nvSpPr>
            <p:spPr>
              <a:xfrm>
                <a:off x="3667907" y="1527319"/>
                <a:ext cx="4569497" cy="543221"/>
              </a:xfrm>
              <a:prstGeom prst="rect">
                <a:avLst/>
              </a:prstGeom>
              <a:noFill/>
              <a:ln/>
            </p:spPr>
            <p:txBody>
              <a:bodyPr wrap="square" lIns="0" tIns="0" rIns="0" bIns="0" rtlCol="0" anchor="ctr"/>
              <a:lstStyle/>
              <a:p>
                <a:pPr marL="0" indent="0">
                  <a:buNone/>
                </a:pPr>
                <a:r>
                  <a:rPr lang="en-US" sz="1200" i="1">
                    <a:solidFill>
                      <a:srgbClr val="C00000"/>
                    </a:solidFill>
                    <a:latin typeface="Arial" pitchFamily="34" charset="0"/>
                    <a:ea typeface="Arial" pitchFamily="34" charset="-122"/>
                    <a:cs typeface="Arial" pitchFamily="34" charset="-120"/>
                  </a:rPr>
                  <a:t>Basis:</a:t>
                </a:r>
                <a:r>
                  <a:rPr lang="en-US" sz="1200" i="1">
                    <a:solidFill>
                      <a:schemeClr val="accent2"/>
                    </a:solidFill>
                    <a:latin typeface="Arial" pitchFamily="34" charset="0"/>
                    <a:ea typeface="Arial" pitchFamily="34" charset="-122"/>
                    <a:cs typeface="Arial" pitchFamily="34" charset="-120"/>
                  </a:rPr>
                  <a:t> </a:t>
                </a:r>
                <a:r>
                  <a:rPr lang="en-US" sz="1200" i="1">
                    <a:solidFill>
                      <a:srgbClr val="4A4F54"/>
                    </a:solidFill>
                    <a:latin typeface="Arial" pitchFamily="34" charset="0"/>
                    <a:cs typeface="Arial" pitchFamily="34" charset="-120"/>
                  </a:rPr>
                  <a:t>Commission-approved conditions allow curtailment in anticipation of an emergency; NERC </a:t>
                </a:r>
                <a:r>
                  <a:rPr lang="en-US" sz="1200" i="1">
                    <a:solidFill>
                      <a:srgbClr val="4A4F54"/>
                    </a:solidFill>
                    <a:latin typeface="Arial" pitchFamily="34" charset="0"/>
                    <a:ea typeface="Arial" pitchFamily="34" charset="-122"/>
                    <a:cs typeface="Arial" pitchFamily="34" charset="-120"/>
                  </a:rPr>
                  <a:t>EOP-011-4 (Attachment 1); all Generation Resources are in use at EEA Level 1*. </a:t>
                </a:r>
                <a:endParaRPr lang="en-US" sz="1200"/>
              </a:p>
            </p:txBody>
          </p:sp>
          <p:sp>
            <p:nvSpPr>
              <p:cNvPr id="39" name="Text 17">
                <a:extLst>
                  <a:ext uri="{FF2B5EF4-FFF2-40B4-BE49-F238E27FC236}">
                    <a16:creationId xmlns:a16="http://schemas.microsoft.com/office/drawing/2014/main" id="{D2286717-22BF-2E62-779C-D85AB96AFC1B}"/>
                  </a:ext>
                </a:extLst>
              </p:cNvPr>
              <p:cNvSpPr/>
              <p:nvPr/>
            </p:nvSpPr>
            <p:spPr>
              <a:xfrm>
                <a:off x="3688596" y="2387517"/>
                <a:ext cx="4461187" cy="439057"/>
              </a:xfrm>
              <a:prstGeom prst="rect">
                <a:avLst/>
              </a:prstGeom>
              <a:noFill/>
              <a:ln/>
            </p:spPr>
            <p:txBody>
              <a:bodyPr wrap="square" lIns="0" tIns="0" rIns="0" bIns="0" rtlCol="0" anchor="ctr"/>
              <a:lstStyle/>
              <a:p>
                <a:pPr marL="0" indent="0">
                  <a:buNone/>
                </a:pPr>
                <a:r>
                  <a:rPr lang="en-US" sz="1200" i="1">
                    <a:solidFill>
                      <a:srgbClr val="C00000"/>
                    </a:solidFill>
                    <a:latin typeface="Arial" pitchFamily="34" charset="0"/>
                    <a:ea typeface="Arial" pitchFamily="34" charset="-122"/>
                    <a:cs typeface="Arial" pitchFamily="34" charset="-120"/>
                  </a:rPr>
                  <a:t>Basis: </a:t>
                </a:r>
                <a:r>
                  <a:rPr lang="en-US" sz="1200" i="1">
                    <a:solidFill>
                      <a:srgbClr val="4A4F54"/>
                    </a:solidFill>
                    <a:latin typeface="Arial" pitchFamily="34" charset="0"/>
                    <a:ea typeface="Arial" pitchFamily="34" charset="-122"/>
                    <a:cs typeface="Arial" pitchFamily="34" charset="-120"/>
                  </a:rPr>
                  <a:t>PURA § 37.0561(e); after all available market services are deployed, only frequency-responsive services remain</a:t>
                </a:r>
                <a:endParaRPr lang="en-US" sz="1200"/>
              </a:p>
            </p:txBody>
          </p:sp>
          <p:sp>
            <p:nvSpPr>
              <p:cNvPr id="58" name="Shape 9">
                <a:extLst>
                  <a:ext uri="{FF2B5EF4-FFF2-40B4-BE49-F238E27FC236}">
                    <a16:creationId xmlns:a16="http://schemas.microsoft.com/office/drawing/2014/main" id="{FBF7790A-E087-0D18-BE5F-A4D15781B70F}"/>
                  </a:ext>
                </a:extLst>
              </p:cNvPr>
              <p:cNvSpPr/>
              <p:nvPr/>
            </p:nvSpPr>
            <p:spPr>
              <a:xfrm flipV="1">
                <a:off x="3401568" y="1487837"/>
                <a:ext cx="4993864" cy="20923"/>
              </a:xfrm>
              <a:prstGeom prst="line">
                <a:avLst/>
              </a:prstGeom>
              <a:noFill/>
              <a:ln w="22225">
                <a:solidFill>
                  <a:schemeClr val="accent5">
                    <a:lumMod val="50000"/>
                  </a:schemeClr>
                </a:solidFill>
                <a:prstDash val="sysDot"/>
                <a:headEnd type="triangle"/>
              </a:ln>
            </p:spPr>
            <p:txBody>
              <a:bodyPr/>
              <a:lstStyle/>
              <a:p>
                <a:endParaRPr lang="en-US">
                  <a:solidFill>
                    <a:schemeClr val="accent6"/>
                  </a:solidFill>
                </a:endParaRPr>
              </a:p>
            </p:txBody>
          </p:sp>
          <p:sp>
            <p:nvSpPr>
              <p:cNvPr id="60" name="Shape 9">
                <a:extLst>
                  <a:ext uri="{FF2B5EF4-FFF2-40B4-BE49-F238E27FC236}">
                    <a16:creationId xmlns:a16="http://schemas.microsoft.com/office/drawing/2014/main" id="{758FFAD7-CB76-BCC3-0BA8-4EB1801E4491}"/>
                  </a:ext>
                </a:extLst>
              </p:cNvPr>
              <p:cNvSpPr/>
              <p:nvPr/>
            </p:nvSpPr>
            <p:spPr>
              <a:xfrm flipV="1">
                <a:off x="3422258" y="2366597"/>
                <a:ext cx="4973174" cy="20920"/>
              </a:xfrm>
              <a:prstGeom prst="line">
                <a:avLst/>
              </a:prstGeom>
              <a:noFill/>
              <a:ln w="22225">
                <a:solidFill>
                  <a:schemeClr val="accent5">
                    <a:lumMod val="50000"/>
                  </a:schemeClr>
                </a:solidFill>
                <a:prstDash val="sysDot"/>
                <a:headEnd type="triangle"/>
              </a:ln>
            </p:spPr>
            <p:txBody>
              <a:bodyPr/>
              <a:lstStyle/>
              <a:p>
                <a:endParaRPr lang="en-US"/>
              </a:p>
            </p:txBody>
          </p:sp>
          <p:sp>
            <p:nvSpPr>
              <p:cNvPr id="61" name="TextBox 60">
                <a:extLst>
                  <a:ext uri="{FF2B5EF4-FFF2-40B4-BE49-F238E27FC236}">
                    <a16:creationId xmlns:a16="http://schemas.microsoft.com/office/drawing/2014/main" id="{2686B9F5-DBEA-CA3F-97B1-ADD6E91D5D63}"/>
                  </a:ext>
                </a:extLst>
              </p:cNvPr>
              <p:cNvSpPr txBox="1"/>
              <p:nvPr/>
            </p:nvSpPr>
            <p:spPr>
              <a:xfrm>
                <a:off x="3383280" y="1241671"/>
                <a:ext cx="1218554" cy="246221"/>
              </a:xfrm>
              <a:prstGeom prst="rect">
                <a:avLst/>
              </a:prstGeom>
              <a:noFill/>
            </p:spPr>
            <p:txBody>
              <a:bodyPr wrap="square" rtlCol="0">
                <a:spAutoFit/>
              </a:bodyPr>
              <a:lstStyle/>
              <a:p>
                <a:r>
                  <a:rPr lang="en-US" sz="1000" i="1">
                    <a:solidFill>
                      <a:schemeClr val="accent5">
                        <a:lumMod val="50000"/>
                      </a:schemeClr>
                    </a:solidFill>
                  </a:rPr>
                  <a:t>No later than</a:t>
                </a:r>
              </a:p>
            </p:txBody>
          </p:sp>
          <p:sp>
            <p:nvSpPr>
              <p:cNvPr id="63" name="TextBox 62">
                <a:extLst>
                  <a:ext uri="{FF2B5EF4-FFF2-40B4-BE49-F238E27FC236}">
                    <a16:creationId xmlns:a16="http://schemas.microsoft.com/office/drawing/2014/main" id="{FC10BD70-ABDE-8615-DD33-9E0990A07CAD}"/>
                  </a:ext>
                </a:extLst>
              </p:cNvPr>
              <p:cNvSpPr txBox="1"/>
              <p:nvPr/>
            </p:nvSpPr>
            <p:spPr>
              <a:xfrm>
                <a:off x="3422258" y="2130836"/>
                <a:ext cx="1218554" cy="246221"/>
              </a:xfrm>
              <a:prstGeom prst="rect">
                <a:avLst/>
              </a:prstGeom>
              <a:noFill/>
            </p:spPr>
            <p:txBody>
              <a:bodyPr wrap="square" rtlCol="0">
                <a:spAutoFit/>
              </a:bodyPr>
              <a:lstStyle/>
              <a:p>
                <a:r>
                  <a:rPr lang="en-US" sz="1000" i="1">
                    <a:solidFill>
                      <a:schemeClr val="accent5">
                        <a:lumMod val="50000"/>
                      </a:schemeClr>
                    </a:solidFill>
                  </a:rPr>
                  <a:t>Could align with</a:t>
                </a:r>
              </a:p>
            </p:txBody>
          </p:sp>
        </p:grpSp>
        <p:sp>
          <p:nvSpPr>
            <p:cNvPr id="4" name="TextBox 3">
              <a:extLst>
                <a:ext uri="{FF2B5EF4-FFF2-40B4-BE49-F238E27FC236}">
                  <a16:creationId xmlns:a16="http://schemas.microsoft.com/office/drawing/2014/main" id="{EC3CFF6E-DEA1-F25C-9F83-0E968C20CD16}"/>
                </a:ext>
              </a:extLst>
            </p:cNvPr>
            <p:cNvSpPr txBox="1"/>
            <p:nvPr/>
          </p:nvSpPr>
          <p:spPr>
            <a:xfrm>
              <a:off x="9610191" y="4163964"/>
              <a:ext cx="2250040" cy="215444"/>
            </a:xfrm>
            <a:prstGeom prst="rect">
              <a:avLst/>
            </a:prstGeom>
            <a:noFill/>
          </p:spPr>
          <p:txBody>
            <a:bodyPr wrap="square" rtlCol="0">
              <a:spAutoFit/>
            </a:bodyPr>
            <a:lstStyle/>
            <a:p>
              <a:r>
                <a:rPr lang="en-US" sz="800"/>
                <a:t>*ERCOT's position in Docket 58872.</a:t>
              </a:r>
            </a:p>
          </p:txBody>
        </p:sp>
      </p:grpSp>
    </p:spTree>
    <p:extLst>
      <p:ext uri="{BB962C8B-B14F-4D97-AF65-F5344CB8AC3E}">
        <p14:creationId xmlns:p14="http://schemas.microsoft.com/office/powerpoint/2010/main" val="374188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A3EEC-6176-3EF0-D917-B72EAE4E5F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7743D7-7238-4E3C-3E8A-4163A2CFBA56}"/>
              </a:ext>
            </a:extLst>
          </p:cNvPr>
          <p:cNvSpPr>
            <a:spLocks noGrp="1"/>
          </p:cNvSpPr>
          <p:nvPr>
            <p:ph type="title"/>
          </p:nvPr>
        </p:nvSpPr>
        <p:spPr/>
        <p:txBody>
          <a:bodyPr/>
          <a:lstStyle/>
          <a:p>
            <a:r>
              <a:rPr lang="en-US"/>
              <a:t>Why the simple EEA mapping may not work in all conditions</a:t>
            </a:r>
          </a:p>
        </p:txBody>
      </p:sp>
      <p:sp>
        <p:nvSpPr>
          <p:cNvPr id="69" name="Text Placeholder 68">
            <a:extLst>
              <a:ext uri="{FF2B5EF4-FFF2-40B4-BE49-F238E27FC236}">
                <a16:creationId xmlns:a16="http://schemas.microsoft.com/office/drawing/2014/main" id="{35F80DD3-2DC7-9275-B352-E9C235C1E31B}"/>
              </a:ext>
            </a:extLst>
          </p:cNvPr>
          <p:cNvSpPr>
            <a:spLocks noGrp="1"/>
          </p:cNvSpPr>
          <p:nvPr>
            <p:ph type="body" sz="quarter" idx="16"/>
          </p:nvPr>
        </p:nvSpPr>
        <p:spPr>
          <a:xfrm>
            <a:off x="495300" y="1181528"/>
            <a:ext cx="11163300" cy="4930568"/>
          </a:xfrm>
        </p:spPr>
        <p:txBody>
          <a:bodyPr/>
          <a:lstStyle/>
          <a:p>
            <a:pPr>
              <a:spcAft>
                <a:spcPts val="600"/>
              </a:spcAft>
              <a:buSzPct val="100000"/>
            </a:pPr>
            <a:r>
              <a:rPr lang="en-US"/>
              <a:t>Three factors affect how quickly Large Load can be curtailed:</a:t>
            </a:r>
            <a:endParaRPr lang="en-US" strike="sngStrike">
              <a:solidFill>
                <a:srgbClr val="FFC000"/>
              </a:solidFill>
            </a:endParaRPr>
          </a:p>
          <a:p>
            <a:pPr marL="525780" lvl="2" indent="-342900">
              <a:spcAft>
                <a:spcPts val="600"/>
              </a:spcAft>
              <a:buSzPct val="100000"/>
              <a:buFont typeface="+mj-lt"/>
              <a:buAutoNum type="arabicPeriod"/>
            </a:pPr>
            <a:endParaRPr lang="en-US" sz="1600"/>
          </a:p>
          <a:p>
            <a:pPr marL="525780" lvl="2" indent="-342900">
              <a:spcAft>
                <a:spcPts val="600"/>
              </a:spcAft>
              <a:buSzPct val="100000"/>
              <a:buFont typeface="+mj-lt"/>
              <a:buAutoNum type="arabicPeriod"/>
            </a:pPr>
            <a:r>
              <a:rPr lang="en-US" sz="1600" b="1"/>
              <a:t>Time to act: </a:t>
            </a:r>
            <a:r>
              <a:rPr lang="en-US" sz="1600"/>
              <a:t>It takes time for ERCOT to issue curtailment instructions to the Customer and for that Customer to act to curtail the load.</a:t>
            </a:r>
          </a:p>
          <a:p>
            <a:pPr marL="525780" lvl="2" indent="-342900">
              <a:spcAft>
                <a:spcPts val="600"/>
              </a:spcAft>
              <a:buSzPct val="100000"/>
              <a:buFont typeface="+mj-lt"/>
              <a:buAutoNum type="arabicPeriod"/>
            </a:pPr>
            <a:endParaRPr lang="en-US" sz="1600" b="1"/>
          </a:p>
          <a:p>
            <a:pPr marL="525780" lvl="2" indent="-342900">
              <a:spcAft>
                <a:spcPts val="600"/>
              </a:spcAft>
              <a:buSzPct val="100000"/>
              <a:buFont typeface="+mj-lt"/>
              <a:buAutoNum type="arabicPeriod"/>
            </a:pPr>
            <a:r>
              <a:rPr lang="en-US" sz="1600" b="1"/>
              <a:t>Coordination: </a:t>
            </a:r>
            <a:r>
              <a:rPr lang="en-US" sz="1600"/>
              <a:t>As the number and size of Large Loads grow, ERCOT may need to issue more instructions across more facilities and to direct different levels of reduction (full or partial curtailment), requiring greater coordination among the different forms of SB6 curtailment and with other emergency actions.</a:t>
            </a:r>
          </a:p>
          <a:p>
            <a:pPr marL="525780" lvl="2" indent="-342900">
              <a:spcAft>
                <a:spcPts val="600"/>
              </a:spcAft>
              <a:buSzPct val="100000"/>
              <a:buFont typeface="+mj-lt"/>
              <a:buAutoNum type="arabicPeriod"/>
            </a:pPr>
            <a:endParaRPr lang="en-US" sz="1600" b="1"/>
          </a:p>
          <a:p>
            <a:pPr marL="525780" lvl="2" indent="-342900">
              <a:spcAft>
                <a:spcPts val="600"/>
              </a:spcAft>
              <a:buSzPct val="100000"/>
              <a:buFont typeface="+mj-lt"/>
              <a:buAutoNum type="arabicPeriod"/>
            </a:pPr>
            <a:r>
              <a:rPr lang="en-US" sz="1600" b="1"/>
              <a:t>Frequency stability: </a:t>
            </a:r>
            <a:r>
              <a:rPr lang="en-US" sz="1600"/>
              <a:t>Curtailing too much load at once risks high system frequency. To maintain reliability, ERCOT may need to instruct curtailment in smaller tranches, which adds to the time it takes to curtail larger volumes of load.</a:t>
            </a: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a:solidFill>
                <a:srgbClr val="16202A"/>
              </a:solidFill>
              <a:latin typeface="Arial" pitchFamily="34" charset="0"/>
              <a:ea typeface="Arial" pitchFamily="34" charset="-122"/>
              <a:cs typeface="Arial" pitchFamily="34" charset="-120"/>
            </a:endParaRPr>
          </a:p>
          <a:p>
            <a:pPr marL="342900" indent="-342900">
              <a:spcAft>
                <a:spcPts val="600"/>
              </a:spcAft>
              <a:buSzPct val="100000"/>
              <a:buFont typeface="+mj-lt"/>
              <a:buAutoNum type="arabicPeriod"/>
            </a:pPr>
            <a:endParaRPr lang="en-US" sz="400">
              <a:solidFill>
                <a:srgbClr val="16202A"/>
              </a:solidFill>
              <a:latin typeface="Arial" pitchFamily="34" charset="0"/>
              <a:ea typeface="Arial" pitchFamily="34" charset="-122"/>
              <a:cs typeface="Arial" pitchFamily="34" charset="-120"/>
            </a:endParaRPr>
          </a:p>
        </p:txBody>
      </p:sp>
      <p:sp>
        <p:nvSpPr>
          <p:cNvPr id="64" name="Text Placeholder 63">
            <a:extLst>
              <a:ext uri="{FF2B5EF4-FFF2-40B4-BE49-F238E27FC236}">
                <a16:creationId xmlns:a16="http://schemas.microsoft.com/office/drawing/2014/main" id="{672EAC22-51FE-152A-30AF-9E485B92A53B}"/>
              </a:ext>
            </a:extLst>
          </p:cNvPr>
          <p:cNvSpPr>
            <a:spLocks noGrp="1"/>
          </p:cNvSpPr>
          <p:nvPr>
            <p:ph type="body" sz="quarter" idx="15"/>
          </p:nvPr>
        </p:nvSpPr>
        <p:spPr>
          <a:xfrm flipH="1">
            <a:off x="533402" y="5277850"/>
            <a:ext cx="11163298" cy="1122950"/>
          </a:xfrm>
        </p:spPr>
        <p:txBody>
          <a:bodyPr/>
          <a:lstStyle/>
          <a:p>
            <a:pPr>
              <a:spcAft>
                <a:spcPts val="600"/>
              </a:spcAft>
              <a:buSzPct val="100000"/>
            </a:pPr>
            <a:r>
              <a:rPr lang="en-US">
                <a:solidFill>
                  <a:srgbClr val="003865"/>
                </a:solidFill>
              </a:rPr>
              <a:t>Key Takeaway: </a:t>
            </a:r>
            <a:r>
              <a:rPr lang="en-US"/>
              <a:t>EEA levels are declared once operating margin has already fallen. Waiting for operating margin to reach the applicable EEA threshold, as in the simple mapping, may not leave enough time to fully utilize all SB6-authorized curtailment before firm load shed is needed to maintain frequency or NERC contingency reserves.</a:t>
            </a:r>
          </a:p>
        </p:txBody>
      </p:sp>
      <p:sp>
        <p:nvSpPr>
          <p:cNvPr id="5" name="Slide Number Placeholder 4">
            <a:extLst>
              <a:ext uri="{FF2B5EF4-FFF2-40B4-BE49-F238E27FC236}">
                <a16:creationId xmlns:a16="http://schemas.microsoft.com/office/drawing/2014/main" id="{F2D08B4E-5A2A-CAF5-9BF3-91BCCB1B754B}"/>
              </a:ext>
            </a:extLst>
          </p:cNvPr>
          <p:cNvSpPr>
            <a:spLocks noGrp="1"/>
          </p:cNvSpPr>
          <p:nvPr>
            <p:ph type="sldNum" sz="quarter" idx="12"/>
          </p:nvPr>
        </p:nvSpPr>
        <p:spPr/>
        <p:txBody>
          <a:bodyPr/>
          <a:lstStyle/>
          <a:p>
            <a:fld id="{BCDE79FB-97BA-492B-8D57-F1373F9ADA95}" type="slidenum">
              <a:rPr lang="en-US" smtClean="0"/>
              <a:t>10</a:t>
            </a:fld>
            <a:endParaRPr lang="en-US"/>
          </a:p>
        </p:txBody>
      </p:sp>
    </p:spTree>
    <p:extLst>
      <p:ext uri="{BB962C8B-B14F-4D97-AF65-F5344CB8AC3E}">
        <p14:creationId xmlns:p14="http://schemas.microsoft.com/office/powerpoint/2010/main" val="2596581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FAFE57-5C39-7DE0-252A-A73E3D17DACA}"/>
              </a:ext>
            </a:extLst>
          </p:cNvPr>
          <p:cNvSpPr>
            <a:spLocks noGrp="1"/>
          </p:cNvSpPr>
          <p:nvPr>
            <p:ph type="ctrTitle"/>
          </p:nvPr>
        </p:nvSpPr>
        <p:spPr/>
        <p:txBody>
          <a:bodyPr/>
          <a:lstStyle/>
          <a:p>
            <a:r>
              <a:rPr lang="en-US"/>
              <a:t>Deeper Dive into PURA § 37.0561(e)  Operational Implications</a:t>
            </a:r>
          </a:p>
        </p:txBody>
      </p:sp>
      <p:sp>
        <p:nvSpPr>
          <p:cNvPr id="6" name="Subtitle 5">
            <a:extLst>
              <a:ext uri="{FF2B5EF4-FFF2-40B4-BE49-F238E27FC236}">
                <a16:creationId xmlns:a16="http://schemas.microsoft.com/office/drawing/2014/main" id="{798FA878-F5E7-173B-CE6C-7172E0F35F48}"/>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557E3B16-BD53-5D26-EE8C-7702BF73B6F0}"/>
              </a:ext>
            </a:extLst>
          </p:cNvPr>
          <p:cNvSpPr>
            <a:spLocks noGrp="1"/>
          </p:cNvSpPr>
          <p:nvPr>
            <p:ph type="sldNum" sz="quarter" idx="12"/>
          </p:nvPr>
        </p:nvSpPr>
        <p:spPr/>
        <p:txBody>
          <a:bodyPr/>
          <a:lstStyle/>
          <a:p>
            <a:fld id="{BCDE79FB-97BA-492B-8D57-F1373F9ADA95}" type="slidenum">
              <a:rPr lang="en-US" smtClean="0"/>
              <a:t>11</a:t>
            </a:fld>
            <a:endParaRPr lang="en-US"/>
          </a:p>
        </p:txBody>
      </p:sp>
    </p:spTree>
    <p:extLst>
      <p:ext uri="{BB962C8B-B14F-4D97-AF65-F5344CB8AC3E}">
        <p14:creationId xmlns:p14="http://schemas.microsoft.com/office/powerpoint/2010/main" val="34642938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8734F-5422-F87C-4770-3DA04D8379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24BEB0-C787-1384-3204-AF8F05C6639C}"/>
              </a:ext>
            </a:extLst>
          </p:cNvPr>
          <p:cNvSpPr>
            <a:spLocks noGrp="1"/>
          </p:cNvSpPr>
          <p:nvPr>
            <p:ph type="title"/>
          </p:nvPr>
        </p:nvSpPr>
        <p:spPr/>
        <p:txBody>
          <a:bodyPr/>
          <a:lstStyle/>
          <a:p>
            <a:r>
              <a:rPr lang="en-US"/>
              <a:t>Deeper Dive on PURA § 37.0561(e) for BSCL</a:t>
            </a:r>
            <a:endParaRPr/>
          </a:p>
        </p:txBody>
      </p:sp>
      <p:sp>
        <p:nvSpPr>
          <p:cNvPr id="4" name="TextBox 3">
            <a:extLst>
              <a:ext uri="{FF2B5EF4-FFF2-40B4-BE49-F238E27FC236}">
                <a16:creationId xmlns:a16="http://schemas.microsoft.com/office/drawing/2014/main" id="{DB1D92C6-28E8-33FA-BA9C-A82DCE09F824}"/>
              </a:ext>
            </a:extLst>
          </p:cNvPr>
          <p:cNvSpPr txBox="1"/>
          <p:nvPr/>
        </p:nvSpPr>
        <p:spPr>
          <a:xfrm>
            <a:off x="655324" y="2914721"/>
            <a:ext cx="10881360" cy="2682786"/>
          </a:xfrm>
          <a:prstGeom prst="rect">
            <a:avLst/>
          </a:prstGeom>
          <a:noFill/>
        </p:spPr>
        <p:txBody>
          <a:bodyPr wrap="square" lIns="91440" tIns="45720" rIns="91440" bIns="45720" anchor="t">
            <a:spAutoFit/>
          </a:bodyPr>
          <a:lstStyle/>
          <a:p>
            <a:pPr>
              <a:spcAft>
                <a:spcPts val="1200"/>
              </a:spcAft>
              <a:buNone/>
            </a:pPr>
            <a:r>
              <a:rPr lang="en-US" sz="1500" b="1" i="0">
                <a:solidFill>
                  <a:srgbClr val="003865"/>
                </a:solidFill>
              </a:rPr>
              <a:t>This provision imposes two key conditions for curtailment: </a:t>
            </a:r>
          </a:p>
          <a:p>
            <a:pPr marL="742950" lvl="1" indent="-285750">
              <a:buFont typeface="Wingdings" panose="05000000000000000000" pitchFamily="2" charset="2"/>
              <a:buChar char="q"/>
            </a:pPr>
            <a:r>
              <a:rPr lang="en-US" sz="1500">
                <a:solidFill>
                  <a:srgbClr val="16202A"/>
                </a:solidFill>
              </a:rPr>
              <a:t>ERCOT may instruct curtailment only after all market services are deployed except frequency-responsive services.</a:t>
            </a:r>
            <a:endParaRPr lang="en-US" sz="1500">
              <a:solidFill>
                <a:srgbClr val="16202A"/>
              </a:solidFill>
              <a:cs typeface="Arial"/>
            </a:endParaRPr>
          </a:p>
          <a:p>
            <a:pPr marL="742950" lvl="1" indent="-285750">
              <a:buFont typeface="Wingdings" panose="05000000000000000000" pitchFamily="2" charset="2"/>
              <a:buChar char="q"/>
            </a:pPr>
            <a:endParaRPr lang="en-US" sz="1500" b="0" i="0">
              <a:solidFill>
                <a:srgbClr val="16202A"/>
              </a:solidFill>
            </a:endParaRPr>
          </a:p>
          <a:p>
            <a:pPr marL="742950" lvl="1" indent="-285750">
              <a:buFont typeface="Wingdings" panose="05000000000000000000" pitchFamily="2" charset="2"/>
              <a:buChar char="q"/>
            </a:pPr>
            <a:r>
              <a:rPr lang="en-US" sz="1500" b="0" i="0">
                <a:solidFill>
                  <a:srgbClr val="16202A"/>
                </a:solidFill>
              </a:rPr>
              <a:t>ERCOT instructs the </a:t>
            </a:r>
            <a:r>
              <a:rPr sz="1500" b="0" i="0">
                <a:solidFill>
                  <a:srgbClr val="16202A"/>
                </a:solidFill>
              </a:rPr>
              <a:t>utility (TDSP)</a:t>
            </a:r>
            <a:r>
              <a:rPr lang="en-US" sz="1500">
                <a:solidFill>
                  <a:srgbClr val="16202A"/>
                </a:solidFill>
              </a:rPr>
              <a:t>, which coordinates with the </a:t>
            </a:r>
            <a:r>
              <a:rPr sz="1500" b="0" i="0">
                <a:solidFill>
                  <a:srgbClr val="16202A"/>
                </a:solidFill>
              </a:rPr>
              <a:t>customer.</a:t>
            </a:r>
            <a:endParaRPr lang="en-US" sz="1500" b="0" i="0">
              <a:solidFill>
                <a:srgbClr val="16202A"/>
              </a:solidFill>
            </a:endParaRPr>
          </a:p>
          <a:p>
            <a:pPr marL="742950" lvl="1" indent="-285750">
              <a:buFont typeface="Wingdings" panose="05000000000000000000" pitchFamily="2" charset="2"/>
              <a:buChar char="q"/>
            </a:pPr>
            <a:endParaRPr lang="en-US" sz="1500">
              <a:solidFill>
                <a:srgbClr val="16202A"/>
              </a:solidFill>
            </a:endParaRPr>
          </a:p>
          <a:p>
            <a:pPr>
              <a:spcBef>
                <a:spcPts val="1400"/>
              </a:spcBef>
            </a:pPr>
            <a:r>
              <a:rPr lang="en-US" sz="1500" b="1">
                <a:solidFill>
                  <a:srgbClr val="003865"/>
                </a:solidFill>
              </a:rPr>
              <a:t>One of the key goals of the </a:t>
            </a:r>
            <a:r>
              <a:rPr lang="en-US" sz="1500" b="1">
                <a:solidFill>
                  <a:srgbClr val="003865"/>
                </a:solidFill>
                <a:latin typeface="Arial" pitchFamily="34" charset="0"/>
                <a:cs typeface="Arial" pitchFamily="34" charset="-120"/>
              </a:rPr>
              <a:t>PURA § 37.0561(e)</a:t>
            </a:r>
            <a:r>
              <a:rPr lang="en-US" sz="1500" b="1">
                <a:solidFill>
                  <a:srgbClr val="003865"/>
                </a:solidFill>
              </a:rPr>
              <a:t> curtailment language was to ensure that Large Load additions do not increase firm load shed risk for residential and other customers. The next few slides address what these two conditions mean for that goal.</a:t>
            </a:r>
            <a:endParaRPr lang="en-US" sz="1500" b="1">
              <a:solidFill>
                <a:srgbClr val="003865"/>
              </a:solidFill>
              <a:cs typeface="Arial"/>
            </a:endParaRPr>
          </a:p>
          <a:p>
            <a:pPr>
              <a:spcBef>
                <a:spcPts val="1400"/>
              </a:spcBef>
            </a:pPr>
            <a:endParaRPr lang="en-US" sz="1500" b="1">
              <a:solidFill>
                <a:srgbClr val="003865"/>
              </a:solidFill>
              <a:cs typeface="Arial"/>
            </a:endParaRPr>
          </a:p>
        </p:txBody>
      </p:sp>
      <p:sp>
        <p:nvSpPr>
          <p:cNvPr id="6" name="Shape 5">
            <a:extLst>
              <a:ext uri="{FF2B5EF4-FFF2-40B4-BE49-F238E27FC236}">
                <a16:creationId xmlns:a16="http://schemas.microsoft.com/office/drawing/2014/main" id="{A13D3681-24F5-E00E-BDA1-845AFA03D463}"/>
              </a:ext>
            </a:extLst>
          </p:cNvPr>
          <p:cNvSpPr/>
          <p:nvPr/>
        </p:nvSpPr>
        <p:spPr>
          <a:xfrm>
            <a:off x="495303" y="1658357"/>
            <a:ext cx="11163297" cy="914400"/>
          </a:xfrm>
          <a:prstGeom prst="rect">
            <a:avLst/>
          </a:prstGeom>
          <a:solidFill>
            <a:srgbClr val="F2F4F6"/>
          </a:solidFill>
          <a:ln w="12700">
            <a:solidFill>
              <a:srgbClr val="D9DEE3"/>
            </a:solidFill>
            <a:prstDash val="solid"/>
          </a:ln>
        </p:spPr>
        <p:txBody>
          <a:bodyPr/>
          <a:lstStyle/>
          <a:p>
            <a:endParaRPr lang="en-US"/>
          </a:p>
        </p:txBody>
      </p:sp>
      <p:sp>
        <p:nvSpPr>
          <p:cNvPr id="8" name="Text 6">
            <a:extLst>
              <a:ext uri="{FF2B5EF4-FFF2-40B4-BE49-F238E27FC236}">
                <a16:creationId xmlns:a16="http://schemas.microsoft.com/office/drawing/2014/main" id="{F5CC62A0-F276-277F-C9EF-96C233288EFA}"/>
              </a:ext>
            </a:extLst>
          </p:cNvPr>
          <p:cNvSpPr txBox="1"/>
          <p:nvPr/>
        </p:nvSpPr>
        <p:spPr>
          <a:xfrm>
            <a:off x="694629" y="1736333"/>
            <a:ext cx="10764644" cy="691460"/>
          </a:xfrm>
          <a:prstGeom prst="rect">
            <a:avLst/>
          </a:prstGeom>
          <a:noFill/>
          <a:ln/>
        </p:spPr>
        <p:txBody>
          <a:bodyPr wrap="square" lIns="0" tIns="0" rIns="0" bIns="0" rtlCol="0" anchor="ctr"/>
          <a:lstStyle/>
          <a:p>
            <a:pPr>
              <a:lnSpc>
                <a:spcPct val="115000"/>
              </a:lnSpc>
            </a:pPr>
            <a:r>
              <a:rPr lang="en-US" sz="1500" b="1">
                <a:solidFill>
                  <a:srgbClr val="003865"/>
                </a:solidFill>
                <a:latin typeface="Arial" pitchFamily="34" charset="0"/>
                <a:cs typeface="Arial" pitchFamily="34" charset="-120"/>
              </a:rPr>
              <a:t>PURA § 37.0561(e) </a:t>
            </a:r>
            <a:r>
              <a:rPr lang="en-US" sz="1500" b="1">
                <a:solidFill>
                  <a:srgbClr val="16202A"/>
                </a:solidFill>
              </a:rPr>
              <a:t>After</a:t>
            </a:r>
            <a:r>
              <a:rPr lang="en-US" sz="1500">
                <a:solidFill>
                  <a:srgbClr val="16202A"/>
                </a:solidFill>
              </a:rPr>
              <a:t> the independent organization </a:t>
            </a:r>
            <a:r>
              <a:rPr lang="en-US" sz="1500" b="1">
                <a:solidFill>
                  <a:srgbClr val="16202A"/>
                </a:solidFill>
              </a:rPr>
              <a:t>deploys all available market services</a:t>
            </a:r>
            <a:r>
              <a:rPr lang="en-US" sz="1500">
                <a:solidFill>
                  <a:srgbClr val="16202A"/>
                </a:solidFill>
              </a:rPr>
              <a:t>, </a:t>
            </a:r>
            <a:r>
              <a:rPr lang="en-US" sz="1500" b="1">
                <a:solidFill>
                  <a:srgbClr val="16202A"/>
                </a:solidFill>
              </a:rPr>
              <a:t>except for frequency responsive services</a:t>
            </a:r>
            <a:r>
              <a:rPr lang="en-US" sz="1500">
                <a:solidFill>
                  <a:srgbClr val="16202A"/>
                </a:solidFill>
              </a:rPr>
              <a:t>, the independent organization </a:t>
            </a:r>
            <a:r>
              <a:rPr lang="en-US" sz="1500" b="1">
                <a:solidFill>
                  <a:srgbClr val="16202A"/>
                </a:solidFill>
              </a:rPr>
              <a:t>may direct the applicable electric utility or municipally owned utility to</a:t>
            </a:r>
            <a:r>
              <a:rPr lang="en-US" sz="1500">
                <a:solidFill>
                  <a:srgbClr val="16202A"/>
                </a:solidFill>
              </a:rPr>
              <a:t> require the </a:t>
            </a:r>
            <a:r>
              <a:rPr lang="en-US" sz="1500" b="1">
                <a:solidFill>
                  <a:srgbClr val="16202A"/>
                </a:solidFill>
              </a:rPr>
              <a:t>large load customer </a:t>
            </a:r>
            <a:r>
              <a:rPr lang="en-US" sz="1500">
                <a:solidFill>
                  <a:srgbClr val="16202A"/>
                </a:solidFill>
              </a:rPr>
              <a:t>to either deploy the customer's on-site backup generating facilities or </a:t>
            </a:r>
            <a:r>
              <a:rPr lang="en-US" sz="1500" b="1">
                <a:solidFill>
                  <a:srgbClr val="16202A"/>
                </a:solidFill>
              </a:rPr>
              <a:t>curtail load</a:t>
            </a:r>
            <a:r>
              <a:rPr lang="en-US" sz="1500">
                <a:solidFill>
                  <a:srgbClr val="16202A"/>
                </a:solidFill>
              </a:rPr>
              <a:t>. </a:t>
            </a:r>
            <a:endParaRPr lang="en-US" sz="1500"/>
          </a:p>
        </p:txBody>
      </p:sp>
      <p:sp>
        <p:nvSpPr>
          <p:cNvPr id="3" name="Slide Number Placeholder 3">
            <a:extLst>
              <a:ext uri="{FF2B5EF4-FFF2-40B4-BE49-F238E27FC236}">
                <a16:creationId xmlns:a16="http://schemas.microsoft.com/office/drawing/2014/main" id="{CF507C30-4427-0AC8-7AEB-2219873EB9F7}"/>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12</a:t>
            </a:fld>
            <a:endParaRPr lang="en-US"/>
          </a:p>
        </p:txBody>
      </p:sp>
    </p:spTree>
    <p:extLst>
      <p:ext uri="{BB962C8B-B14F-4D97-AF65-F5344CB8AC3E}">
        <p14:creationId xmlns:p14="http://schemas.microsoft.com/office/powerpoint/2010/main" val="35232559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21C01-A803-4EC9-73D9-AE7F30C9AE75}"/>
              </a:ext>
            </a:extLst>
          </p:cNvPr>
          <p:cNvSpPr>
            <a:spLocks noGrp="1"/>
          </p:cNvSpPr>
          <p:nvPr>
            <p:ph type="title"/>
          </p:nvPr>
        </p:nvSpPr>
        <p:spPr/>
        <p:txBody>
          <a:bodyPr/>
          <a:lstStyle/>
          <a:p>
            <a:r>
              <a:rPr lang="en-US"/>
              <a:t>Limitations of routing BSCL instructions through the utility</a:t>
            </a:r>
            <a:endParaRPr lang="en-US">
              <a:solidFill>
                <a:srgbClr val="00B0F0"/>
              </a:solidFill>
            </a:endParaRPr>
          </a:p>
        </p:txBody>
      </p:sp>
      <p:sp>
        <p:nvSpPr>
          <p:cNvPr id="3" name="Text Placeholder 2">
            <a:extLst>
              <a:ext uri="{FF2B5EF4-FFF2-40B4-BE49-F238E27FC236}">
                <a16:creationId xmlns:a16="http://schemas.microsoft.com/office/drawing/2014/main" id="{0A878D0E-BD86-2800-CC21-43E9DE56535F}"/>
              </a:ext>
            </a:extLst>
          </p:cNvPr>
          <p:cNvSpPr>
            <a:spLocks noGrp="1"/>
          </p:cNvSpPr>
          <p:nvPr>
            <p:ph type="body" sz="quarter" idx="16"/>
          </p:nvPr>
        </p:nvSpPr>
        <p:spPr>
          <a:xfrm>
            <a:off x="495300" y="1284270"/>
            <a:ext cx="11163300" cy="3935912"/>
          </a:xfrm>
        </p:spPr>
        <p:txBody>
          <a:bodyPr/>
          <a:lstStyle/>
          <a:p>
            <a:pPr marL="285750" lvl="0" indent="-285750">
              <a:buFont typeface="Wingdings" panose="05000000000000000000" pitchFamily="2" charset="2"/>
              <a:buChar char="q"/>
            </a:pPr>
            <a:r>
              <a:rPr lang="en-US" b="1"/>
              <a:t>Added coordination:</a:t>
            </a:r>
            <a:r>
              <a:rPr lang="en-US"/>
              <a:t> Under § 37.0561(e), the utility must relay every BSCL curtailment. As noted earlier, routing through the utility adds a step in getting the instruction to the Large Load, which can lengthen the curtailment response time or shorten the time the Large Load has to act.</a:t>
            </a:r>
          </a:p>
          <a:p>
            <a:pPr marL="285750" lvl="0" indent="-285750">
              <a:buFont typeface="Wingdings" panose="05000000000000000000" pitchFamily="2" charset="2"/>
              <a:buChar char="q"/>
            </a:pPr>
            <a:endParaRPr lang="en-US"/>
          </a:p>
          <a:p>
            <a:pPr marL="285750" indent="-285750">
              <a:buFont typeface="Wingdings" panose="05000000000000000000" pitchFamily="2" charset="2"/>
              <a:buChar char="q"/>
            </a:pPr>
            <a:r>
              <a:rPr lang="en-US" b="1"/>
              <a:t>More complex coordination as BSCLs grow:</a:t>
            </a:r>
            <a:r>
              <a:rPr lang="en-US"/>
              <a:t> That coordination becomes more complicated with more sites, and sites with larger consumption. When SB6 was adopted, curtailing whole sites may have been a reasonable expectation. With the individual Large Load sizes now being proposed, meeting a system-level MW curtailment target will increasingly mean partial, block-level curtailment across many Large Loads, and rotating which Large Loads or blocks are called across multiple curtailment events. </a:t>
            </a:r>
            <a:r>
              <a:rPr lang="en-US" i="1">
                <a:solidFill>
                  <a:srgbClr val="C00000"/>
                </a:solidFill>
              </a:rPr>
              <a:t>The more detailed the instructions, the greater the risk of miscommunication as they are relayed.</a:t>
            </a:r>
          </a:p>
          <a:p>
            <a:pPr marL="285750" indent="-285750">
              <a:buFont typeface="Wingdings" panose="05000000000000000000" pitchFamily="2" charset="2"/>
              <a:buChar char="q"/>
            </a:pPr>
            <a:endParaRPr lang="en-US" b="1"/>
          </a:p>
          <a:p>
            <a:pPr marL="285750" lvl="0" indent="-285750">
              <a:buFont typeface="Wingdings" panose="05000000000000000000" pitchFamily="2" charset="2"/>
              <a:buChar char="q"/>
            </a:pPr>
            <a:r>
              <a:rPr lang="en-US" b="1"/>
              <a:t>Notifying both is not problem-free either: </a:t>
            </a:r>
            <a:r>
              <a:rPr lang="en-US"/>
              <a:t>Even if ERCOT also notifies the Customer directly, the utility is still required to instruct the Customer under PURA § 37.0561(e). This may create miscommunication (ERCOT vs. utility), and delays as the Customer waits for the utility's instruction.</a:t>
            </a:r>
          </a:p>
          <a:p>
            <a:endParaRPr lang="en-US"/>
          </a:p>
        </p:txBody>
      </p:sp>
      <p:sp>
        <p:nvSpPr>
          <p:cNvPr id="4" name="Text Placeholder 3">
            <a:extLst>
              <a:ext uri="{FF2B5EF4-FFF2-40B4-BE49-F238E27FC236}">
                <a16:creationId xmlns:a16="http://schemas.microsoft.com/office/drawing/2014/main" id="{6FC5DF79-75A2-ED1C-AA96-73999F5EFDF6}"/>
              </a:ext>
            </a:extLst>
          </p:cNvPr>
          <p:cNvSpPr>
            <a:spLocks noGrp="1"/>
          </p:cNvSpPr>
          <p:nvPr>
            <p:ph type="body" sz="quarter" idx="15"/>
          </p:nvPr>
        </p:nvSpPr>
        <p:spPr>
          <a:xfrm flipH="1">
            <a:off x="514351" y="5624512"/>
            <a:ext cx="11144249" cy="914400"/>
          </a:xfrm>
        </p:spPr>
        <p:txBody>
          <a:bodyPr/>
          <a:lstStyle/>
          <a:p>
            <a:r>
              <a:rPr lang="en-US">
                <a:solidFill>
                  <a:srgbClr val="003865"/>
                </a:solidFill>
              </a:rPr>
              <a:t>Key Takeaway: </a:t>
            </a:r>
            <a:r>
              <a:rPr lang="en-US"/>
              <a:t>Under PURA § 37.0561(e), the utility's coordination role adds time and complexity that grow with the number and size of BSCLs, and notifying the Customer in addition to the utility introduces issues of its own.</a:t>
            </a:r>
          </a:p>
        </p:txBody>
      </p:sp>
      <p:sp>
        <p:nvSpPr>
          <p:cNvPr id="5" name="Slide Number Placeholder 4">
            <a:extLst>
              <a:ext uri="{FF2B5EF4-FFF2-40B4-BE49-F238E27FC236}">
                <a16:creationId xmlns:a16="http://schemas.microsoft.com/office/drawing/2014/main" id="{23D52275-50CB-8901-2FC5-F3A07965520D}"/>
              </a:ext>
            </a:extLst>
          </p:cNvPr>
          <p:cNvSpPr>
            <a:spLocks noGrp="1"/>
          </p:cNvSpPr>
          <p:nvPr>
            <p:ph type="sldNum" sz="quarter" idx="12"/>
          </p:nvPr>
        </p:nvSpPr>
        <p:spPr/>
        <p:txBody>
          <a:bodyPr/>
          <a:lstStyle/>
          <a:p>
            <a:fld id="{BCDE79FB-97BA-492B-8D57-F1373F9ADA95}" type="slidenum">
              <a:rPr lang="en-US" smtClean="0"/>
              <a:t>13</a:t>
            </a:fld>
            <a:endParaRPr lang="en-US"/>
          </a:p>
        </p:txBody>
      </p:sp>
    </p:spTree>
    <p:extLst>
      <p:ext uri="{BB962C8B-B14F-4D97-AF65-F5344CB8AC3E}">
        <p14:creationId xmlns:p14="http://schemas.microsoft.com/office/powerpoint/2010/main" val="3115251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4118F-4CBA-B721-59EE-B4C48A970D10}"/>
              </a:ext>
            </a:extLst>
          </p:cNvPr>
          <p:cNvSpPr>
            <a:spLocks noGrp="1"/>
          </p:cNvSpPr>
          <p:nvPr>
            <p:ph type="title"/>
          </p:nvPr>
        </p:nvSpPr>
        <p:spPr/>
        <p:txBody>
          <a:bodyPr/>
          <a:lstStyle/>
          <a:p>
            <a:r>
              <a:rPr lang="en-US"/>
              <a:t>Curtailment response time determines how early ERCOT must act</a:t>
            </a:r>
          </a:p>
        </p:txBody>
      </p:sp>
      <p:sp>
        <p:nvSpPr>
          <p:cNvPr id="3" name="Text Placeholder 2">
            <a:extLst>
              <a:ext uri="{FF2B5EF4-FFF2-40B4-BE49-F238E27FC236}">
                <a16:creationId xmlns:a16="http://schemas.microsoft.com/office/drawing/2014/main" id="{F643AB94-1BE9-FD8E-47C9-5B2BCB6333A4}"/>
              </a:ext>
            </a:extLst>
          </p:cNvPr>
          <p:cNvSpPr>
            <a:spLocks noGrp="1"/>
          </p:cNvSpPr>
          <p:nvPr>
            <p:ph type="body" sz="quarter" idx="16"/>
          </p:nvPr>
        </p:nvSpPr>
        <p:spPr>
          <a:xfrm>
            <a:off x="495300" y="1089061"/>
            <a:ext cx="11163300" cy="3791163"/>
          </a:xfrm>
        </p:spPr>
        <p:txBody>
          <a:bodyPr/>
          <a:lstStyle/>
          <a:p>
            <a:r>
              <a:rPr lang="en-US" dirty="0"/>
              <a:t>The longer it takes load to be curtailed, the further in advance ERCOT must issue instructions to avoid a deeper EEA.</a:t>
            </a:r>
          </a:p>
          <a:p>
            <a:endParaRPr lang="en-US" sz="200" dirty="0"/>
          </a:p>
          <a:p>
            <a:r>
              <a:rPr lang="en-US" i="1" dirty="0"/>
              <a:t>In this presentation, “curtailment response time” is the time from when ERCOT issues a curtailment instruction until the full amount of the requested MW reduction is delivered.</a:t>
            </a:r>
          </a:p>
          <a:p>
            <a:pPr marL="285750" indent="-285750">
              <a:buFont typeface="Arial" panose="020B0604020202020204" pitchFamily="34" charset="0"/>
              <a:buChar char="•"/>
            </a:pPr>
            <a:endParaRPr lang="en-US" sz="200" b="1" dirty="0"/>
          </a:p>
          <a:p>
            <a:pPr marL="285750" indent="-285750">
              <a:buFont typeface="Arial" panose="020B0604020202020204" pitchFamily="34" charset="0"/>
              <a:buChar char="•"/>
            </a:pPr>
            <a:r>
              <a:rPr lang="en-US" b="1" dirty="0"/>
              <a:t>SB6 BSCL: </a:t>
            </a:r>
            <a:r>
              <a:rPr lang="en-US" dirty="0"/>
              <a:t>PURA § 37.0561(e) provides that when curtailing BSCL, ERCOT must direct the utility, which then coordinates with the Large Load. This added coordination is part of the curtailment response time and can affect how much load is curtailed, and how quickly. </a:t>
            </a:r>
          </a:p>
          <a:p>
            <a:pPr marL="285750" indent="-285750">
              <a:buFont typeface="Arial" panose="020B0604020202020204" pitchFamily="34" charset="0"/>
              <a:buChar char="•"/>
            </a:pPr>
            <a:endParaRPr lang="en-US" sz="200" b="1" dirty="0"/>
          </a:p>
          <a:p>
            <a:pPr marL="285750" indent="-285750">
              <a:buFont typeface="Arial" panose="020B0604020202020204" pitchFamily="34" charset="0"/>
              <a:buChar char="•"/>
            </a:pPr>
            <a:r>
              <a:rPr lang="en-US" b="1" dirty="0"/>
              <a:t>Firm load shed:</a:t>
            </a:r>
            <a:r>
              <a:rPr lang="en-US" dirty="0"/>
              <a:t> Under Nodal Operating Guide Section 4.5.3(7), SCADA-controlled load is expected to be interrupted within 30 minutes after receipt of the instruction, and other load within 60 minutes.* </a:t>
            </a:r>
          </a:p>
          <a:p>
            <a:pPr marL="285750" indent="-285750">
              <a:buFont typeface="Arial" panose="020B0604020202020204" pitchFamily="34" charset="0"/>
              <a:buChar char="•"/>
            </a:pPr>
            <a:endParaRPr lang="en-US" sz="200" dirty="0"/>
          </a:p>
          <a:p>
            <a:pPr marL="285750" indent="-285750">
              <a:buFont typeface="Arial" panose="020B0604020202020204" pitchFamily="34" charset="0"/>
              <a:buChar char="•"/>
            </a:pPr>
            <a:r>
              <a:rPr lang="en-US" dirty="0"/>
              <a:t>The latest ERCOT can issue an instruction is the time the curtailment must be in place, minus the curtailment response time.</a:t>
            </a:r>
          </a:p>
          <a:p>
            <a:endParaRPr lang="en-US" sz="200" dirty="0"/>
          </a:p>
          <a:p>
            <a:r>
              <a:rPr lang="en-US" sz="200" dirty="0"/>
              <a:t>\</a:t>
            </a:r>
          </a:p>
          <a:p>
            <a:endParaRPr lang="en-US" sz="200" dirty="0"/>
          </a:p>
          <a:p>
            <a:r>
              <a:rPr lang="en-US" sz="800" dirty="0"/>
              <a:t>* While not the focus of this workshop, a faster firm load response would also reduce how far ahead ERCOT must act. </a:t>
            </a:r>
          </a:p>
        </p:txBody>
      </p:sp>
      <p:sp>
        <p:nvSpPr>
          <p:cNvPr id="4" name="Text Placeholder 3">
            <a:extLst>
              <a:ext uri="{FF2B5EF4-FFF2-40B4-BE49-F238E27FC236}">
                <a16:creationId xmlns:a16="http://schemas.microsoft.com/office/drawing/2014/main" id="{B74747EE-9E22-DAAA-7C98-A4A761FA9E7B}"/>
              </a:ext>
            </a:extLst>
          </p:cNvPr>
          <p:cNvSpPr>
            <a:spLocks noGrp="1"/>
          </p:cNvSpPr>
          <p:nvPr>
            <p:ph type="body" sz="quarter" idx="15"/>
          </p:nvPr>
        </p:nvSpPr>
        <p:spPr>
          <a:xfrm flipH="1">
            <a:off x="399998" y="5544865"/>
            <a:ext cx="11163298" cy="962939"/>
          </a:xfrm>
        </p:spPr>
        <p:txBody>
          <a:bodyPr vert="horz" wrap="square" lIns="365760" tIns="91440" rIns="91440" bIns="91440" rtlCol="0" anchor="t">
            <a:noAutofit/>
          </a:bodyPr>
          <a:lstStyle/>
          <a:p>
            <a:r>
              <a:rPr lang="en-US">
                <a:solidFill>
                  <a:srgbClr val="003865"/>
                </a:solidFill>
              </a:rPr>
              <a:t>Key Takeaway: </a:t>
            </a:r>
            <a:r>
              <a:rPr lang="en-US">
                <a:ea typeface="+mn-lt"/>
                <a:cs typeface="+mn-lt"/>
              </a:rPr>
              <a:t>Every added minute of curtailment response time is a minute earlier that ERCOT must issue the curtailment instruction. </a:t>
            </a:r>
            <a:r>
              <a:rPr lang="en-US"/>
              <a:t>The curtailment response time for BSCL should therefore be the shortest practicable period from ERCOT's instruction until the requested MW reduction is reliably delivered.</a:t>
            </a:r>
            <a:endParaRPr lang="en-US">
              <a:ea typeface="+mn-lt"/>
              <a:cs typeface="+mn-lt"/>
            </a:endParaRPr>
          </a:p>
        </p:txBody>
      </p:sp>
      <p:sp>
        <p:nvSpPr>
          <p:cNvPr id="5" name="Slide Number Placeholder 4">
            <a:extLst>
              <a:ext uri="{FF2B5EF4-FFF2-40B4-BE49-F238E27FC236}">
                <a16:creationId xmlns:a16="http://schemas.microsoft.com/office/drawing/2014/main" id="{B1C04235-C1AC-1610-76F1-FB4E44259A25}"/>
              </a:ext>
            </a:extLst>
          </p:cNvPr>
          <p:cNvSpPr>
            <a:spLocks noGrp="1"/>
          </p:cNvSpPr>
          <p:nvPr>
            <p:ph type="sldNum" sz="quarter" idx="12"/>
          </p:nvPr>
        </p:nvSpPr>
        <p:spPr/>
        <p:txBody>
          <a:bodyPr/>
          <a:lstStyle/>
          <a:p>
            <a:fld id="{BCDE79FB-97BA-492B-8D57-F1373F9ADA95}" type="slidenum">
              <a:rPr lang="en-US" smtClean="0"/>
              <a:t>14</a:t>
            </a:fld>
            <a:endParaRPr lang="en-US"/>
          </a:p>
        </p:txBody>
      </p:sp>
    </p:spTree>
    <p:extLst>
      <p:ext uri="{BB962C8B-B14F-4D97-AF65-F5344CB8AC3E}">
        <p14:creationId xmlns:p14="http://schemas.microsoft.com/office/powerpoint/2010/main" val="25239673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462A7-03E2-6B43-F03F-333E7585C12E}"/>
              </a:ext>
            </a:extLst>
          </p:cNvPr>
          <p:cNvSpPr>
            <a:spLocks noGrp="1"/>
          </p:cNvSpPr>
          <p:nvPr>
            <p:ph type="title"/>
          </p:nvPr>
        </p:nvSpPr>
        <p:spPr/>
        <p:txBody>
          <a:bodyPr/>
          <a:lstStyle/>
          <a:p>
            <a:r>
              <a:rPr lang="en-US"/>
              <a:t>Illustrative example: Impact of BSCL instruction timing and visibility </a:t>
            </a:r>
          </a:p>
        </p:txBody>
      </p:sp>
      <p:sp>
        <p:nvSpPr>
          <p:cNvPr id="6" name="Text Placeholder 5">
            <a:extLst>
              <a:ext uri="{FF2B5EF4-FFF2-40B4-BE49-F238E27FC236}">
                <a16:creationId xmlns:a16="http://schemas.microsoft.com/office/drawing/2014/main" id="{C87CAD92-F1FA-E477-4573-F226C67A4E77}"/>
              </a:ext>
            </a:extLst>
          </p:cNvPr>
          <p:cNvSpPr>
            <a:spLocks noGrp="1"/>
          </p:cNvSpPr>
          <p:nvPr>
            <p:ph type="body" sz="quarter" idx="16"/>
          </p:nvPr>
        </p:nvSpPr>
        <p:spPr>
          <a:xfrm>
            <a:off x="495300" y="1006867"/>
            <a:ext cx="11163300" cy="5714607"/>
          </a:xfrm>
        </p:spPr>
        <p:txBody>
          <a:bodyPr/>
          <a:lstStyle/>
          <a:p>
            <a:r>
              <a:rPr lang="en-US"/>
              <a:t>The following slides compare two highly simplified BSCL instruction sequences under the same assumed system conditions.* The example holds curtailment response time the same in both cases and compares the impact of changing when instructions begin and whether ERCOT has visibility into each Large Load.</a:t>
            </a:r>
          </a:p>
          <a:p>
            <a:endParaRPr lang="en-US"/>
          </a:p>
          <a:p>
            <a:endParaRPr lang="en-US"/>
          </a:p>
          <a:p>
            <a:r>
              <a:rPr lang="en-US" b="1"/>
              <a:t>How to read the charts</a:t>
            </a:r>
          </a:p>
          <a:p>
            <a:r>
              <a:rPr lang="en-US"/>
              <a:t>The top chart shows operating margin and the EEA thresholds. The bottom chart shows how much of each SB6 Large Load category would be curtailed, and whether firm load shed becomes necessary. </a:t>
            </a:r>
          </a:p>
          <a:p>
            <a:endParaRPr lang="en-US"/>
          </a:p>
          <a:p>
            <a:endParaRPr lang="en-US"/>
          </a:p>
          <a:p>
            <a:endParaRPr lang="en-US" sz="200"/>
          </a:p>
          <a:p>
            <a:r>
              <a:rPr lang="en-US" b="1"/>
              <a:t>What is held identical in both cases:</a:t>
            </a:r>
          </a:p>
          <a:p>
            <a:pPr marL="285750" lvl="0" indent="-285750">
              <a:buFont typeface="Arial" panose="020B0604020202020204" pitchFamily="34" charset="0"/>
              <a:buChar char="•"/>
            </a:pPr>
            <a:r>
              <a:rPr lang="en-US"/>
              <a:t>Operating conditions and net load.</a:t>
            </a:r>
          </a:p>
          <a:p>
            <a:pPr marL="285750" lvl="0" indent="-285750">
              <a:buFont typeface="Arial" panose="020B0604020202020204" pitchFamily="34" charset="0"/>
              <a:buChar char="•"/>
            </a:pPr>
            <a:r>
              <a:rPr lang="en-US"/>
              <a:t>Available NMCL and BSCL MW quantity.</a:t>
            </a:r>
          </a:p>
          <a:p>
            <a:pPr marL="285750" lvl="0" indent="-285750">
              <a:buFont typeface="Arial" panose="020B0604020202020204" pitchFamily="34" charset="0"/>
              <a:buChar char="•"/>
            </a:pPr>
            <a:r>
              <a:rPr lang="en-US"/>
              <a:t>Emergency tools (ERS, NCLRs) and emergency thresholds (EEA1 / EEA2 / EEA3)</a:t>
            </a:r>
          </a:p>
          <a:p>
            <a:pPr marL="285750" lvl="0" indent="-285750">
              <a:buFont typeface="Arial" panose="020B0604020202020204" pitchFamily="34" charset="0"/>
              <a:buChar char="•"/>
            </a:pPr>
            <a:r>
              <a:rPr lang="en-US"/>
              <a:t>30-minute curtailment response time for each instructed NMCL and BSCL block</a:t>
            </a:r>
          </a:p>
          <a:p>
            <a:pPr marL="285750" lvl="0" indent="-285750">
              <a:buFont typeface="Arial" panose="020B0604020202020204" pitchFamily="34" charset="0"/>
              <a:buChar char="•"/>
            </a:pPr>
            <a:r>
              <a:rPr lang="en-US"/>
              <a:t>NMCL is curtailed when the near-term forecast indicates operating margin will fall below 2,500 MW in both cases</a:t>
            </a:r>
          </a:p>
          <a:p>
            <a:pPr marL="285750" lvl="0" indent="-285750">
              <a:buFont typeface="Arial" panose="020B0604020202020204" pitchFamily="34" charset="0"/>
              <a:buChar char="•"/>
            </a:pPr>
            <a:endParaRPr lang="en-US" sz="200"/>
          </a:p>
          <a:p>
            <a:pPr lvl="0"/>
            <a:endParaRPr lang="en-US"/>
          </a:p>
          <a:p>
            <a:pPr lvl="0"/>
            <a:endParaRPr lang="en-US"/>
          </a:p>
          <a:p>
            <a:pPr lvl="0"/>
            <a:endParaRPr lang="en-US"/>
          </a:p>
          <a:p>
            <a:pPr lvl="0"/>
            <a:endParaRPr lang="en-US"/>
          </a:p>
          <a:p>
            <a:pPr lvl="0"/>
            <a:endParaRPr lang="en-US"/>
          </a:p>
          <a:p>
            <a:r>
              <a:rPr lang="en-US" sz="900"/>
              <a:t>*Illustrative, highly simplified example. It is not an actual event, an ERCOT forecast, or a study result. Its only purpose is to show how the </a:t>
            </a:r>
            <a:r>
              <a:rPr lang="en-US" sz="900" i="1"/>
              <a:t>manner</a:t>
            </a:r>
            <a:r>
              <a:rPr lang="en-US" sz="900"/>
              <a:t> in which Large Load is instructed can change the outcome. Actual outcomes will depend on operating conditions in real time. </a:t>
            </a:r>
            <a:endParaRPr lang="en-US" b="1"/>
          </a:p>
        </p:txBody>
      </p:sp>
      <p:sp>
        <p:nvSpPr>
          <p:cNvPr id="4" name="Slide Number Placeholder 3">
            <a:extLst>
              <a:ext uri="{FF2B5EF4-FFF2-40B4-BE49-F238E27FC236}">
                <a16:creationId xmlns:a16="http://schemas.microsoft.com/office/drawing/2014/main" id="{B57E01C9-DD1E-174A-DB97-90DA16BCF98B}"/>
              </a:ext>
            </a:extLst>
          </p:cNvPr>
          <p:cNvSpPr>
            <a:spLocks noGrp="1"/>
          </p:cNvSpPr>
          <p:nvPr>
            <p:ph type="sldNum" sz="quarter" idx="12"/>
          </p:nvPr>
        </p:nvSpPr>
        <p:spPr/>
        <p:txBody>
          <a:bodyPr/>
          <a:lstStyle/>
          <a:p>
            <a:fld id="{BCDE79FB-97BA-492B-8D57-F1373F9ADA95}" type="slidenum">
              <a:rPr lang="en-US" smtClean="0"/>
              <a:t>15</a:t>
            </a:fld>
            <a:endParaRPr lang="en-US"/>
          </a:p>
        </p:txBody>
      </p:sp>
    </p:spTree>
    <p:extLst>
      <p:ext uri="{BB962C8B-B14F-4D97-AF65-F5344CB8AC3E}">
        <p14:creationId xmlns:p14="http://schemas.microsoft.com/office/powerpoint/2010/main" val="24948253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80DC4-B382-F269-4B39-9D5C610464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CD446-7746-D1F8-A08E-1AA6A4188A8E}"/>
              </a:ext>
            </a:extLst>
          </p:cNvPr>
          <p:cNvSpPr>
            <a:spLocks noGrp="1"/>
          </p:cNvSpPr>
          <p:nvPr>
            <p:ph type="title"/>
          </p:nvPr>
        </p:nvSpPr>
        <p:spPr/>
        <p:txBody>
          <a:bodyPr/>
          <a:lstStyle/>
          <a:p>
            <a:r>
              <a:rPr lang="en-US" dirty="0"/>
              <a:t>Illustrative example: Impact of BSCL instruction timing and visibility </a:t>
            </a:r>
            <a:endParaRPr lang="en-US" i="1" dirty="0"/>
          </a:p>
        </p:txBody>
      </p:sp>
      <p:sp>
        <p:nvSpPr>
          <p:cNvPr id="6" name="Text Placeholder 5">
            <a:extLst>
              <a:ext uri="{FF2B5EF4-FFF2-40B4-BE49-F238E27FC236}">
                <a16:creationId xmlns:a16="http://schemas.microsoft.com/office/drawing/2014/main" id="{CE2F4073-5236-C2F4-5E53-D50B2FA5ADE7}"/>
              </a:ext>
            </a:extLst>
          </p:cNvPr>
          <p:cNvSpPr>
            <a:spLocks noGrp="1"/>
          </p:cNvSpPr>
          <p:nvPr>
            <p:ph type="body" sz="quarter" idx="16"/>
          </p:nvPr>
        </p:nvSpPr>
        <p:spPr>
          <a:xfrm>
            <a:off x="495300" y="1150707"/>
            <a:ext cx="11163300" cy="5095982"/>
          </a:xfrm>
        </p:spPr>
        <p:txBody>
          <a:bodyPr/>
          <a:lstStyle/>
          <a:p>
            <a:pPr lvl="0"/>
            <a:r>
              <a:rPr lang="en-US" b="1" dirty="0"/>
              <a:t>What differs for BSCLs: when instructions begin and what is visible to ERCOT</a:t>
            </a:r>
          </a:p>
          <a:p>
            <a:pPr marL="285750" lvl="0" indent="-285750">
              <a:buFont typeface="Arial" panose="020B0604020202020204" pitchFamily="34" charset="0"/>
              <a:buChar char="•"/>
            </a:pPr>
            <a:r>
              <a:rPr lang="en-US" dirty="0"/>
              <a:t>Real-time threshold-based, without visibility</a:t>
            </a:r>
          </a:p>
          <a:p>
            <a:pPr marL="834390" lvl="1" indent="-285750"/>
            <a:r>
              <a:rPr lang="en-US" sz="1600" dirty="0"/>
              <a:t>Instructed once operating margin is already low (below 2,000 MW), consistent with the timing in PURA § 37.0561(e). </a:t>
            </a:r>
          </a:p>
          <a:p>
            <a:pPr marL="834390" lvl="1" indent="-285750"/>
            <a:r>
              <a:rPr lang="en-US" sz="1600" dirty="0"/>
              <a:t>Uniform site-level data and real-time telemetry are not available to ERCOT. ERCOT lacks visibility into each Large Load’s curtailment capability and delivered response. So ERCOT instructs based on what the system needs and waits to see what is delivered, which may differ from the instructed amount.</a:t>
            </a:r>
          </a:p>
          <a:p>
            <a:pPr marL="834390" lvl="1" indent="-285750"/>
            <a:r>
              <a:rPr lang="en-US" sz="1600" dirty="0"/>
              <a:t>Because the delivered amount is uncertain and too much load curtailing at once could create frequency risk, successive instructions are spaced farther apart.</a:t>
            </a:r>
          </a:p>
          <a:p>
            <a:pPr marL="834390" lvl="1" indent="-285750"/>
            <a:endParaRPr lang="en-US" sz="1600" dirty="0"/>
          </a:p>
          <a:p>
            <a:pPr marL="834390" lvl="1" indent="-285750"/>
            <a:endParaRPr lang="en-US" sz="400" dirty="0"/>
          </a:p>
          <a:p>
            <a:pPr marL="285750" lvl="0" indent="-285750">
              <a:buFont typeface="Arial" panose="020B0604020202020204" pitchFamily="34" charset="0"/>
              <a:buChar char="•"/>
            </a:pPr>
            <a:r>
              <a:rPr lang="en-US" dirty="0"/>
              <a:t>Near-term forecast-informed, with visibility</a:t>
            </a:r>
          </a:p>
          <a:p>
            <a:pPr marL="834390" lvl="1" indent="-285750"/>
            <a:r>
              <a:rPr lang="en-US" sz="1600" dirty="0"/>
              <a:t>Instruction when the near-term forecast indicates operating margin will fall below 2,000 MW, earlier than under PURA § 37.0561(e).</a:t>
            </a:r>
          </a:p>
          <a:p>
            <a:pPr marL="834390" lvl="1" indent="-285750"/>
            <a:r>
              <a:rPr lang="en-US" sz="1600" dirty="0"/>
              <a:t>Site-level capability data and real-time telemetry is available to ERCOT. This enables ERCOT to size each instruction based on Large Load’s curtailment capability and confirm the real-time response that it delivered.</a:t>
            </a:r>
          </a:p>
          <a:p>
            <a:pPr marL="834390" lvl="1" indent="-285750"/>
            <a:r>
              <a:rPr lang="en-US" sz="1600" dirty="0"/>
              <a:t>Because the instructed MW are bounded and actual delivery is visible in real time, successive instructions are issued closer together.</a:t>
            </a:r>
            <a:endParaRPr lang="en-US" b="1" dirty="0"/>
          </a:p>
        </p:txBody>
      </p:sp>
      <p:sp>
        <p:nvSpPr>
          <p:cNvPr id="4" name="Slide Number Placeholder 3">
            <a:extLst>
              <a:ext uri="{FF2B5EF4-FFF2-40B4-BE49-F238E27FC236}">
                <a16:creationId xmlns:a16="http://schemas.microsoft.com/office/drawing/2014/main" id="{6E6D5A32-FD87-72DB-5CF0-E935EC9F3A3D}"/>
              </a:ext>
            </a:extLst>
          </p:cNvPr>
          <p:cNvSpPr>
            <a:spLocks noGrp="1"/>
          </p:cNvSpPr>
          <p:nvPr>
            <p:ph type="sldNum" sz="quarter" idx="12"/>
          </p:nvPr>
        </p:nvSpPr>
        <p:spPr/>
        <p:txBody>
          <a:bodyPr/>
          <a:lstStyle/>
          <a:p>
            <a:fld id="{BCDE79FB-97BA-492B-8D57-F1373F9ADA95}" type="slidenum">
              <a:rPr lang="en-US" smtClean="0"/>
              <a:t>16</a:t>
            </a:fld>
            <a:endParaRPr lang="en-US"/>
          </a:p>
        </p:txBody>
      </p:sp>
    </p:spTree>
    <p:extLst>
      <p:ext uri="{BB962C8B-B14F-4D97-AF65-F5344CB8AC3E}">
        <p14:creationId xmlns:p14="http://schemas.microsoft.com/office/powerpoint/2010/main" val="39112554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77F7A9-DDF9-D776-4F87-ED49CE1F35BF}"/>
              </a:ext>
            </a:extLst>
          </p:cNvPr>
          <p:cNvSpPr>
            <a:spLocks noGrp="1"/>
          </p:cNvSpPr>
          <p:nvPr>
            <p:ph type="title"/>
          </p:nvPr>
        </p:nvSpPr>
        <p:spPr/>
        <p:txBody>
          <a:bodyPr/>
          <a:lstStyle/>
          <a:p>
            <a:r>
              <a:rPr lang="en-US"/>
              <a:t>Real-time threshold, without visibility: BSCL instructed once operating margin is already low</a:t>
            </a:r>
          </a:p>
        </p:txBody>
      </p:sp>
      <p:sp>
        <p:nvSpPr>
          <p:cNvPr id="7" name="Text Placeholder 6">
            <a:extLst>
              <a:ext uri="{FF2B5EF4-FFF2-40B4-BE49-F238E27FC236}">
                <a16:creationId xmlns:a16="http://schemas.microsoft.com/office/drawing/2014/main" id="{76DBF563-965F-18C7-A224-4D54E16944AF}"/>
              </a:ext>
            </a:extLst>
          </p:cNvPr>
          <p:cNvSpPr>
            <a:spLocks noGrp="1"/>
          </p:cNvSpPr>
          <p:nvPr>
            <p:ph type="body" sz="quarter" idx="16"/>
          </p:nvPr>
        </p:nvSpPr>
        <p:spPr>
          <a:xfrm>
            <a:off x="410967" y="1185863"/>
            <a:ext cx="5005316" cy="5214937"/>
          </a:xfrm>
        </p:spPr>
        <p:txBody>
          <a:bodyPr/>
          <a:lstStyle/>
          <a:p>
            <a:pPr lvl="0"/>
            <a:r>
              <a:rPr lang="en-US" b="1"/>
              <a:t>Minutes 120–220:</a:t>
            </a:r>
            <a:r>
              <a:rPr lang="en-US"/>
              <a:t> NMCL is curtailed in blocks based on a forecast of operating margin, reaching its full available amount.</a:t>
            </a:r>
          </a:p>
          <a:p>
            <a:pPr lvl="0"/>
            <a:endParaRPr lang="en-US" sz="200"/>
          </a:p>
          <a:p>
            <a:pPr lvl="0"/>
            <a:r>
              <a:rPr lang="en-US" b="1"/>
              <a:t>Minute 235:</a:t>
            </a:r>
            <a:r>
              <a:rPr lang="en-US"/>
              <a:t> Operating margin falls below the EEA1 threshold.</a:t>
            </a:r>
          </a:p>
          <a:p>
            <a:pPr lvl="0"/>
            <a:endParaRPr lang="en-US" sz="200"/>
          </a:p>
          <a:p>
            <a:pPr lvl="0"/>
            <a:r>
              <a:rPr lang="en-US" b="1"/>
              <a:t>Minute 255:</a:t>
            </a:r>
            <a:r>
              <a:rPr lang="en-US"/>
              <a:t> Operating margin falls below the EEA2 threshold. BSCL is first instructed through the utility, and NCLRs are instructed.</a:t>
            </a:r>
          </a:p>
          <a:p>
            <a:pPr lvl="0"/>
            <a:endParaRPr lang="en-US" sz="200"/>
          </a:p>
          <a:p>
            <a:r>
              <a:rPr lang="en-US" b="1"/>
              <a:t>Minutes 255–480:</a:t>
            </a:r>
            <a:r>
              <a:rPr lang="en-US"/>
              <a:t> BSCL is instructed in blocks and its response builds gradually.</a:t>
            </a:r>
          </a:p>
          <a:p>
            <a:pPr lvl="0"/>
            <a:endParaRPr lang="en-US" sz="200" b="1"/>
          </a:p>
          <a:p>
            <a:pPr lvl="0"/>
            <a:r>
              <a:rPr lang="en-US" b="1"/>
              <a:t>Minute 265:</a:t>
            </a:r>
            <a:r>
              <a:rPr lang="en-US"/>
              <a:t> NCLRs respond.</a:t>
            </a:r>
          </a:p>
          <a:p>
            <a:pPr lvl="0"/>
            <a:endParaRPr lang="en-US" sz="200" b="1"/>
          </a:p>
          <a:p>
            <a:pPr lvl="0"/>
            <a:r>
              <a:rPr lang="en-US" b="1"/>
              <a:t>Minute 280:</a:t>
            </a:r>
            <a:r>
              <a:rPr lang="en-US"/>
              <a:t> Operating margin reaches EEA3 level, and firm load shed is instructed.</a:t>
            </a:r>
          </a:p>
          <a:p>
            <a:pPr lvl="0"/>
            <a:endParaRPr lang="en-US" sz="200" b="1"/>
          </a:p>
          <a:p>
            <a:pPr lvl="0"/>
            <a:r>
              <a:rPr lang="en-US" b="1"/>
              <a:t>Minute 290:</a:t>
            </a:r>
            <a:r>
              <a:rPr lang="en-US"/>
              <a:t> Initial firm load shed response* begins before BSCL curtailment has built up.</a:t>
            </a:r>
          </a:p>
          <a:p>
            <a:pPr lvl="0"/>
            <a:endParaRPr lang="en-US" sz="200" b="1"/>
          </a:p>
          <a:p>
            <a:pPr lvl="0"/>
            <a:r>
              <a:rPr lang="en-US" b="1"/>
              <a:t>Minute 570:</a:t>
            </a:r>
            <a:r>
              <a:rPr lang="en-US"/>
              <a:t> Firm load fully restored.</a:t>
            </a:r>
          </a:p>
          <a:p>
            <a:r>
              <a:rPr lang="en-US" sz="800" i="1">
                <a:solidFill>
                  <a:srgbClr val="7030A0"/>
                </a:solidFill>
              </a:rPr>
              <a:t>*</a:t>
            </a:r>
            <a:r>
              <a:rPr lang="en-US" sz="800"/>
              <a:t>Illustrative, highly simplified example. Actual outcomes will depend on operating conditions in real time. The example assumes initial firm load shed begins 10 minutes after instruction and continues to build over the applicable response window.</a:t>
            </a:r>
          </a:p>
        </p:txBody>
      </p:sp>
      <p:sp>
        <p:nvSpPr>
          <p:cNvPr id="5" name="Slide Number Placeholder 4">
            <a:extLst>
              <a:ext uri="{FF2B5EF4-FFF2-40B4-BE49-F238E27FC236}">
                <a16:creationId xmlns:a16="http://schemas.microsoft.com/office/drawing/2014/main" id="{9F252F70-AFC1-DB5A-DBB9-2E3256CF534A}"/>
              </a:ext>
            </a:extLst>
          </p:cNvPr>
          <p:cNvSpPr>
            <a:spLocks noGrp="1"/>
          </p:cNvSpPr>
          <p:nvPr>
            <p:ph type="sldNum" sz="quarter" idx="12"/>
          </p:nvPr>
        </p:nvSpPr>
        <p:spPr/>
        <p:txBody>
          <a:bodyPr/>
          <a:lstStyle/>
          <a:p>
            <a:fld id="{BCDE79FB-97BA-492B-8D57-F1373F9ADA95}" type="slidenum">
              <a:rPr lang="en-US" smtClean="0"/>
              <a:t>17</a:t>
            </a:fld>
            <a:endParaRPr lang="en-US"/>
          </a:p>
        </p:txBody>
      </p:sp>
      <p:pic>
        <p:nvPicPr>
          <p:cNvPr id="4" name="Picture 3">
            <a:extLst>
              <a:ext uri="{FF2B5EF4-FFF2-40B4-BE49-F238E27FC236}">
                <a16:creationId xmlns:a16="http://schemas.microsoft.com/office/drawing/2014/main" id="{EBCC7018-40BA-8A56-DF45-272E0B994C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283" y="961379"/>
            <a:ext cx="6775717" cy="5394971"/>
          </a:xfrm>
          <a:prstGeom prst="rect">
            <a:avLst/>
          </a:prstGeom>
        </p:spPr>
      </p:pic>
    </p:spTree>
    <p:extLst>
      <p:ext uri="{BB962C8B-B14F-4D97-AF65-F5344CB8AC3E}">
        <p14:creationId xmlns:p14="http://schemas.microsoft.com/office/powerpoint/2010/main" val="15696847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A11EE-977B-6EF0-3D8D-3250D8A46A3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E494178-00C1-7132-7AF4-B85E5D256ECF}"/>
              </a:ext>
            </a:extLst>
          </p:cNvPr>
          <p:cNvSpPr>
            <a:spLocks noGrp="1"/>
          </p:cNvSpPr>
          <p:nvPr>
            <p:ph type="title"/>
          </p:nvPr>
        </p:nvSpPr>
        <p:spPr/>
        <p:txBody>
          <a:bodyPr/>
          <a:lstStyle/>
          <a:p>
            <a:r>
              <a:rPr lang="en-US"/>
              <a:t>Near-term forecast, with visibility: BSCL instructed using a forecast of operating margin</a:t>
            </a:r>
          </a:p>
        </p:txBody>
      </p:sp>
      <p:sp>
        <p:nvSpPr>
          <p:cNvPr id="7" name="Text Placeholder 6">
            <a:extLst>
              <a:ext uri="{FF2B5EF4-FFF2-40B4-BE49-F238E27FC236}">
                <a16:creationId xmlns:a16="http://schemas.microsoft.com/office/drawing/2014/main" id="{161675B5-35D3-0E48-D5A8-F8F001CFC1E1}"/>
              </a:ext>
            </a:extLst>
          </p:cNvPr>
          <p:cNvSpPr>
            <a:spLocks noGrp="1"/>
          </p:cNvSpPr>
          <p:nvPr>
            <p:ph type="body" sz="quarter" idx="16"/>
          </p:nvPr>
        </p:nvSpPr>
        <p:spPr>
          <a:xfrm>
            <a:off x="495300" y="1205853"/>
            <a:ext cx="5001768" cy="5212080"/>
          </a:xfrm>
        </p:spPr>
        <p:txBody>
          <a:bodyPr vert="horz" wrap="square" lIns="0" tIns="0" rIns="0" bIns="0" rtlCol="0" anchor="t">
            <a:noAutofit/>
          </a:bodyPr>
          <a:lstStyle/>
          <a:p>
            <a:pPr lvl="0"/>
            <a:r>
              <a:rPr lang="en-US" b="1"/>
              <a:t>Minutes 120–220:</a:t>
            </a:r>
            <a:r>
              <a:rPr lang="en-US"/>
              <a:t> NMCL is curtailed in blocks when the near-term forecast indicates operating margin will fall below 2,500 MW, reaching its full available amount.</a:t>
            </a:r>
          </a:p>
          <a:p>
            <a:pPr lvl="0"/>
            <a:endParaRPr lang="en-US" sz="200"/>
          </a:p>
          <a:p>
            <a:pPr lvl="0"/>
            <a:r>
              <a:rPr lang="en-US" b="1"/>
              <a:t>Minute 225:</a:t>
            </a:r>
            <a:r>
              <a:rPr lang="en-US"/>
              <a:t> BSCL is first instructed to the Customer, when the near-term forecast indicates operating margin will fall below 2,000 MW.</a:t>
            </a:r>
            <a:endParaRPr lang="en-US">
              <a:cs typeface="Arial"/>
            </a:endParaRPr>
          </a:p>
          <a:p>
            <a:pPr lvl="0"/>
            <a:endParaRPr lang="en-US" sz="200" b="1"/>
          </a:p>
          <a:p>
            <a:pPr lvl="0"/>
            <a:r>
              <a:rPr lang="en-US" b="1"/>
              <a:t>Minutes 225–475:</a:t>
            </a:r>
            <a:r>
              <a:rPr lang="en-US"/>
              <a:t> BSCL is instructed in blocks and its response builds steadily.</a:t>
            </a:r>
            <a:endParaRPr lang="en-US">
              <a:cs typeface="Arial"/>
            </a:endParaRPr>
          </a:p>
          <a:p>
            <a:pPr lvl="0"/>
            <a:endParaRPr lang="en-US" sz="200"/>
          </a:p>
          <a:p>
            <a:pPr lvl="0"/>
            <a:r>
              <a:rPr lang="en-US" b="1"/>
              <a:t>Minute 235:</a:t>
            </a:r>
            <a:r>
              <a:rPr lang="en-US"/>
              <a:t> Operating margin falls below the EEA1 threshold.</a:t>
            </a:r>
            <a:endParaRPr lang="en-US">
              <a:cs typeface="Arial"/>
            </a:endParaRPr>
          </a:p>
          <a:p>
            <a:pPr lvl="0"/>
            <a:endParaRPr lang="en-US" sz="200"/>
          </a:p>
          <a:p>
            <a:pPr lvl="0"/>
            <a:r>
              <a:rPr lang="en-US" b="1"/>
              <a:t>Minute 265:</a:t>
            </a:r>
            <a:r>
              <a:rPr lang="en-US"/>
              <a:t> Operating margin briefly reaches the EEA2 threshold, and NCLRs are instructed.</a:t>
            </a:r>
            <a:endParaRPr lang="en-US" sz="400"/>
          </a:p>
          <a:p>
            <a:pPr lvl="0"/>
            <a:endParaRPr lang="en-US" sz="200"/>
          </a:p>
          <a:p>
            <a:pPr lvl="0"/>
            <a:r>
              <a:rPr lang="en-US" b="1"/>
              <a:t>Minute 275:</a:t>
            </a:r>
            <a:r>
              <a:rPr lang="en-US"/>
              <a:t> NCLRs respond.</a:t>
            </a:r>
            <a:endParaRPr lang="en-US">
              <a:cs typeface="Arial"/>
            </a:endParaRPr>
          </a:p>
          <a:p>
            <a:pPr lvl="0"/>
            <a:endParaRPr lang="en-US" sz="200"/>
          </a:p>
          <a:p>
            <a:pPr lvl="0"/>
            <a:r>
              <a:rPr lang="en-US" b="1"/>
              <a:t>Minutes 275–500:</a:t>
            </a:r>
            <a:r>
              <a:rPr lang="en-US"/>
              <a:t> Operating margin holds between EEA2 and EEA3 levels. No firm load shed is instructed.</a:t>
            </a:r>
            <a:endParaRPr lang="en-US">
              <a:cs typeface="Arial"/>
            </a:endParaRPr>
          </a:p>
          <a:p>
            <a:pPr lvl="0"/>
            <a:endParaRPr lang="en-US" sz="200"/>
          </a:p>
          <a:p>
            <a:pPr lvl="0"/>
            <a:r>
              <a:rPr lang="en-US" b="1"/>
              <a:t>Minute 535:</a:t>
            </a:r>
            <a:r>
              <a:rPr lang="en-US"/>
              <a:t> BSCL curtailment recall begins.</a:t>
            </a:r>
            <a:endParaRPr lang="en-US">
              <a:cs typeface="Arial"/>
            </a:endParaRPr>
          </a:p>
          <a:p>
            <a:pPr lvl="0"/>
            <a:endParaRPr lang="en-US" sz="200"/>
          </a:p>
          <a:p>
            <a:r>
              <a:rPr lang="en-US" sz="1000" i="1">
                <a:solidFill>
                  <a:srgbClr val="7030A0"/>
                </a:solidFill>
              </a:rPr>
              <a:t>*</a:t>
            </a:r>
            <a:r>
              <a:rPr lang="en-US" sz="1000"/>
              <a:t>Illustrative, highly simplified example. Actual outcomes will depend on operating conditions in real time</a:t>
            </a:r>
            <a:endParaRPr lang="en-US" sz="1000">
              <a:cs typeface="Arial"/>
            </a:endParaRPr>
          </a:p>
          <a:p>
            <a:pPr lvl="0"/>
            <a:endParaRPr lang="en-US"/>
          </a:p>
        </p:txBody>
      </p:sp>
      <p:sp>
        <p:nvSpPr>
          <p:cNvPr id="5" name="Slide Number Placeholder 4">
            <a:extLst>
              <a:ext uri="{FF2B5EF4-FFF2-40B4-BE49-F238E27FC236}">
                <a16:creationId xmlns:a16="http://schemas.microsoft.com/office/drawing/2014/main" id="{4B64E47F-5109-B168-7A85-44D58613E4E4}"/>
              </a:ext>
            </a:extLst>
          </p:cNvPr>
          <p:cNvSpPr>
            <a:spLocks noGrp="1"/>
          </p:cNvSpPr>
          <p:nvPr>
            <p:ph type="sldNum" sz="quarter" idx="12"/>
          </p:nvPr>
        </p:nvSpPr>
        <p:spPr/>
        <p:txBody>
          <a:bodyPr/>
          <a:lstStyle/>
          <a:p>
            <a:fld id="{BCDE79FB-97BA-492B-8D57-F1373F9ADA95}" type="slidenum">
              <a:rPr lang="en-US" smtClean="0"/>
              <a:t>18</a:t>
            </a:fld>
            <a:endParaRPr lang="en-US"/>
          </a:p>
        </p:txBody>
      </p:sp>
      <p:pic>
        <p:nvPicPr>
          <p:cNvPr id="3" name="Picture 2">
            <a:extLst>
              <a:ext uri="{FF2B5EF4-FFF2-40B4-BE49-F238E27FC236}">
                <a16:creationId xmlns:a16="http://schemas.microsoft.com/office/drawing/2014/main" id="{05BC1E46-7B27-8CC3-1B83-CA3797E438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6283" y="914400"/>
            <a:ext cx="6775717" cy="5394971"/>
          </a:xfrm>
          <a:prstGeom prst="rect">
            <a:avLst/>
          </a:prstGeom>
        </p:spPr>
      </p:pic>
    </p:spTree>
    <p:extLst>
      <p:ext uri="{BB962C8B-B14F-4D97-AF65-F5344CB8AC3E}">
        <p14:creationId xmlns:p14="http://schemas.microsoft.com/office/powerpoint/2010/main" val="1110870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148B5-10A1-77F0-98EC-6563D1A77343}"/>
              </a:ext>
            </a:extLst>
          </p:cNvPr>
          <p:cNvSpPr>
            <a:spLocks noGrp="1"/>
          </p:cNvSpPr>
          <p:nvPr>
            <p:ph type="title"/>
          </p:nvPr>
        </p:nvSpPr>
        <p:spPr>
          <a:xfrm>
            <a:off x="1257299" y="457200"/>
            <a:ext cx="10794287" cy="1012004"/>
          </a:xfrm>
        </p:spPr>
        <p:txBody>
          <a:bodyPr>
            <a:normAutofit fontScale="90000"/>
          </a:bodyPr>
          <a:lstStyle/>
          <a:p>
            <a:r>
              <a:rPr lang="en-US"/>
              <a:t>Illustrative comparison: When and how BSCL is instructed changes the outcome</a:t>
            </a:r>
            <a:br>
              <a:rPr lang="en-US"/>
            </a:br>
            <a:r>
              <a:rPr lang="en-US" sz="400"/>
              <a:t> </a:t>
            </a:r>
            <a:br>
              <a:rPr lang="en-US"/>
            </a:br>
            <a:r>
              <a:rPr lang="en-US" sz="1800" b="0"/>
              <a:t>Under the same assumed system conditions, the real-time threshold case reaches EEA3 and firm load shed, while the near-term forecast case remains above the EEA3 threshold.</a:t>
            </a:r>
            <a:br>
              <a:rPr lang="en-US" sz="1800" b="0" i="1"/>
            </a:br>
            <a:endParaRPr lang="en-US" sz="2000" b="0"/>
          </a:p>
        </p:txBody>
      </p:sp>
      <p:sp>
        <p:nvSpPr>
          <p:cNvPr id="4" name="Slide Number Placeholder 3">
            <a:extLst>
              <a:ext uri="{FF2B5EF4-FFF2-40B4-BE49-F238E27FC236}">
                <a16:creationId xmlns:a16="http://schemas.microsoft.com/office/drawing/2014/main" id="{BB6EDFBD-30C2-A706-693C-200469E2DFD5}"/>
              </a:ext>
            </a:extLst>
          </p:cNvPr>
          <p:cNvSpPr>
            <a:spLocks noGrp="1"/>
          </p:cNvSpPr>
          <p:nvPr>
            <p:ph type="sldNum" sz="quarter" idx="12"/>
          </p:nvPr>
        </p:nvSpPr>
        <p:spPr/>
        <p:txBody>
          <a:bodyPr/>
          <a:lstStyle/>
          <a:p>
            <a:fld id="{BCDE79FB-97BA-492B-8D57-F1373F9ADA95}" type="slidenum">
              <a:rPr lang="en-US" smtClean="0"/>
              <a:t>19</a:t>
            </a:fld>
            <a:endParaRPr lang="en-US"/>
          </a:p>
        </p:txBody>
      </p:sp>
      <p:pic>
        <p:nvPicPr>
          <p:cNvPr id="5" name="Picture 4">
            <a:extLst>
              <a:ext uri="{FF2B5EF4-FFF2-40B4-BE49-F238E27FC236}">
                <a16:creationId xmlns:a16="http://schemas.microsoft.com/office/drawing/2014/main" id="{40F4543A-ECB1-64FC-C388-71E98ADAED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242" y="1261784"/>
            <a:ext cx="10841516" cy="5301986"/>
          </a:xfrm>
          <a:prstGeom prst="rect">
            <a:avLst/>
          </a:prstGeom>
        </p:spPr>
      </p:pic>
    </p:spTree>
    <p:extLst>
      <p:ext uri="{BB962C8B-B14F-4D97-AF65-F5344CB8AC3E}">
        <p14:creationId xmlns:p14="http://schemas.microsoft.com/office/powerpoint/2010/main" val="341124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B274B-5AC2-312E-079A-14F95C2742D0}"/>
              </a:ext>
            </a:extLst>
          </p:cNvPr>
          <p:cNvSpPr>
            <a:spLocks noGrp="1"/>
          </p:cNvSpPr>
          <p:nvPr>
            <p:ph type="title"/>
          </p:nvPr>
        </p:nvSpPr>
        <p:spPr/>
        <p:txBody>
          <a:bodyPr/>
          <a:lstStyle/>
          <a:p>
            <a:r>
              <a:rPr lang="en-US"/>
              <a:t>Why the real-time threshold-based case reached firm load shed</a:t>
            </a:r>
          </a:p>
        </p:txBody>
      </p:sp>
      <p:sp>
        <p:nvSpPr>
          <p:cNvPr id="6" name="Text Placeholder 5">
            <a:extLst>
              <a:ext uri="{FF2B5EF4-FFF2-40B4-BE49-F238E27FC236}">
                <a16:creationId xmlns:a16="http://schemas.microsoft.com/office/drawing/2014/main" id="{C3BB5247-F49C-32C0-9C35-D3F6ABB6CACA}"/>
              </a:ext>
            </a:extLst>
          </p:cNvPr>
          <p:cNvSpPr>
            <a:spLocks noGrp="1"/>
          </p:cNvSpPr>
          <p:nvPr>
            <p:ph type="body" sz="quarter" idx="16"/>
          </p:nvPr>
        </p:nvSpPr>
        <p:spPr>
          <a:xfrm>
            <a:off x="495300" y="1371599"/>
            <a:ext cx="11163300" cy="4042882"/>
          </a:xfrm>
        </p:spPr>
        <p:txBody>
          <a:bodyPr vert="horz" wrap="square" lIns="0" tIns="0" rIns="0" bIns="0" rtlCol="0" anchor="t">
            <a:noAutofit/>
          </a:bodyPr>
          <a:lstStyle/>
          <a:p>
            <a:r>
              <a:rPr lang="en-US"/>
              <a:t>In the real-time threshold case, without visibility:</a:t>
            </a:r>
          </a:p>
          <a:p>
            <a:pPr marL="285750" lvl="0" indent="-285750">
              <a:buFont typeface="Arial" panose="020B0604020202020204" pitchFamily="34" charset="0"/>
              <a:buChar char="•"/>
            </a:pPr>
            <a:r>
              <a:rPr lang="en-US" b="1"/>
              <a:t>The clock started late.</a:t>
            </a:r>
            <a:r>
              <a:rPr lang="en-US"/>
              <a:t> ERCOT began instructing BSCL only when operating margin was already low, leaving little time for aggregate BSCL curtailment to build before EEA3.</a:t>
            </a:r>
          </a:p>
          <a:p>
            <a:pPr marL="285750" lvl="0" indent="-285750">
              <a:buFont typeface="Arial" panose="020B0604020202020204" pitchFamily="34" charset="0"/>
              <a:buChar char="•"/>
            </a:pPr>
            <a:endParaRPr lang="en-US"/>
          </a:p>
          <a:p>
            <a:pPr marL="285750" indent="-285750">
              <a:buFont typeface="Arial" panose="020B0604020202020204" pitchFamily="34" charset="0"/>
              <a:buChar char="•"/>
            </a:pPr>
            <a:r>
              <a:rPr lang="en-US" b="1"/>
              <a:t>Successive instructions were spaced farther apart.</a:t>
            </a:r>
            <a:r>
              <a:rPr lang="en-US"/>
              <a:t> Without visibility into each Large Load, the delivered amount was uncertain, so instructions were spaced out to limit the frequency risk of too much load curtailing at once.</a:t>
            </a:r>
          </a:p>
          <a:p>
            <a:pPr marL="285750" lvl="0" indent="-285750">
              <a:buFont typeface="Arial" panose="020B0604020202020204" pitchFamily="34" charset="0"/>
              <a:buChar char="•"/>
            </a:pPr>
            <a:endParaRPr lang="en-US"/>
          </a:p>
          <a:p>
            <a:pPr marL="285750" lvl="0" indent="-285750">
              <a:buFont typeface="Arial" panose="020B0604020202020204" pitchFamily="34" charset="0"/>
              <a:buChar char="•"/>
            </a:pPr>
            <a:r>
              <a:rPr lang="en-US" b="1"/>
              <a:t>Aggregate BSCL curtailment built too slowly. </a:t>
            </a:r>
            <a:r>
              <a:rPr lang="en-US"/>
              <a:t>The requested curtailment did not occur quickly enough to keep operating margin above the EEA3 threshold, so firm load was shed while BSCLs were still responding.</a:t>
            </a:r>
          </a:p>
          <a:p>
            <a:pPr marL="285750" lvl="0" indent="-285750">
              <a:buFont typeface="Arial" panose="020B0604020202020204" pitchFamily="34" charset="0"/>
              <a:buChar char="•"/>
            </a:pPr>
            <a:endParaRPr lang="en-US"/>
          </a:p>
          <a:p>
            <a:pPr lvl="0"/>
            <a:r>
              <a:rPr lang="en-US" b="1"/>
              <a:t>In the near-term forecast case, with visibility</a:t>
            </a:r>
            <a:r>
              <a:rPr lang="en-US"/>
              <a:t>, ERCOT began issuing instructions earlier and successive instructions were issued closer together. Ultimately, aggregate BSCL curtailment came sooner, built steadily, and was in place when it was needed.</a:t>
            </a:r>
          </a:p>
        </p:txBody>
      </p:sp>
      <p:sp>
        <p:nvSpPr>
          <p:cNvPr id="3" name="Text Placeholder 2">
            <a:extLst>
              <a:ext uri="{FF2B5EF4-FFF2-40B4-BE49-F238E27FC236}">
                <a16:creationId xmlns:a16="http://schemas.microsoft.com/office/drawing/2014/main" id="{E7B12F16-BA73-9876-8186-E2B9C44AF152}"/>
              </a:ext>
            </a:extLst>
          </p:cNvPr>
          <p:cNvSpPr>
            <a:spLocks noGrp="1"/>
          </p:cNvSpPr>
          <p:nvPr>
            <p:ph type="body" sz="quarter" idx="15"/>
          </p:nvPr>
        </p:nvSpPr>
        <p:spPr>
          <a:xfrm flipH="1">
            <a:off x="398023" y="5605393"/>
            <a:ext cx="11163298" cy="874065"/>
          </a:xfrm>
        </p:spPr>
        <p:txBody>
          <a:bodyPr/>
          <a:lstStyle/>
          <a:p>
            <a:r>
              <a:rPr lang="en-US">
                <a:solidFill>
                  <a:srgbClr val="003865"/>
                </a:solidFill>
              </a:rPr>
              <a:t>Key Takeaway: </a:t>
            </a:r>
            <a:r>
              <a:rPr lang="en-US"/>
              <a:t>In this illustrative comparison, an earlier start, together with the visibility that allowed instructions to be issued closer together, reduced exposure to firm load shed. Later slides separate the two: what visibility alone can achieve, and what depends on timing.</a:t>
            </a:r>
          </a:p>
        </p:txBody>
      </p:sp>
      <p:sp>
        <p:nvSpPr>
          <p:cNvPr id="4" name="Slide Number Placeholder 3">
            <a:extLst>
              <a:ext uri="{FF2B5EF4-FFF2-40B4-BE49-F238E27FC236}">
                <a16:creationId xmlns:a16="http://schemas.microsoft.com/office/drawing/2014/main" id="{50E2BC54-0238-C66F-251C-15553E2A4774}"/>
              </a:ext>
            </a:extLst>
          </p:cNvPr>
          <p:cNvSpPr>
            <a:spLocks noGrp="1"/>
          </p:cNvSpPr>
          <p:nvPr>
            <p:ph type="sldNum" sz="quarter" idx="12"/>
          </p:nvPr>
        </p:nvSpPr>
        <p:spPr/>
        <p:txBody>
          <a:bodyPr/>
          <a:lstStyle/>
          <a:p>
            <a:fld id="{BCDE79FB-97BA-492B-8D57-F1373F9ADA95}" type="slidenum">
              <a:rPr lang="en-US" smtClean="0"/>
              <a:t>20</a:t>
            </a:fld>
            <a:endParaRPr lang="en-US"/>
          </a:p>
        </p:txBody>
      </p:sp>
    </p:spTree>
    <p:extLst>
      <p:ext uri="{BB962C8B-B14F-4D97-AF65-F5344CB8AC3E}">
        <p14:creationId xmlns:p14="http://schemas.microsoft.com/office/powerpoint/2010/main" val="32103180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D00B5CC5-FC47-5739-8308-2D3781DF0107}"/>
              </a:ext>
            </a:extLst>
          </p:cNvPr>
          <p:cNvGrpSpPr/>
          <p:nvPr/>
        </p:nvGrpSpPr>
        <p:grpSpPr>
          <a:xfrm>
            <a:off x="220038" y="2125979"/>
            <a:ext cx="3568044" cy="1562439"/>
            <a:chOff x="220038" y="2125980"/>
            <a:chExt cx="3568044" cy="1371600"/>
          </a:xfrm>
        </p:grpSpPr>
        <p:sp>
          <p:nvSpPr>
            <p:cNvPr id="3" name="Shape 1"/>
            <p:cNvSpPr/>
            <p:nvPr/>
          </p:nvSpPr>
          <p:spPr>
            <a:xfrm>
              <a:off x="220038" y="2125980"/>
              <a:ext cx="3568044" cy="1371600"/>
            </a:xfrm>
            <a:prstGeom prst="roundRect">
              <a:avLst>
                <a:gd name="adj" fmla="val 5333"/>
              </a:avLst>
            </a:prstGeom>
            <a:solidFill>
              <a:srgbClr val="EEF0F2"/>
            </a:solidFill>
            <a:ln w="12700">
              <a:solidFill>
                <a:srgbClr val="8A939B"/>
              </a:solidFill>
              <a:prstDash val="solid"/>
            </a:ln>
          </p:spPr>
          <p:txBody>
            <a:bodyPr/>
            <a:lstStyle/>
            <a:p>
              <a:endParaRPr lang="en-US" sz="1600"/>
            </a:p>
          </p:txBody>
        </p:sp>
        <p:sp>
          <p:nvSpPr>
            <p:cNvPr id="4" name="Text 2"/>
            <p:cNvSpPr/>
            <p:nvPr/>
          </p:nvSpPr>
          <p:spPr>
            <a:xfrm>
              <a:off x="266700" y="2125980"/>
              <a:ext cx="3429942" cy="1371600"/>
            </a:xfrm>
            <a:prstGeom prst="rect">
              <a:avLst/>
            </a:prstGeom>
            <a:noFill/>
            <a:ln/>
          </p:spPr>
          <p:txBody>
            <a:bodyPr wrap="square" lIns="508" tIns="508" rIns="508" bIns="508" rtlCol="0" anchor="ctr"/>
            <a:lstStyle/>
            <a:p>
              <a:pPr marL="0" indent="0" algn="ctr">
                <a:buNone/>
              </a:pPr>
              <a:r>
                <a:rPr lang="en-US" b="1">
                  <a:solidFill>
                    <a:schemeClr val="accent2"/>
                  </a:solidFill>
                  <a:ea typeface="Arial" pitchFamily="34" charset="-122"/>
                  <a:cs typeface="Arial" pitchFamily="34" charset="-120"/>
                </a:rPr>
                <a:t>When</a:t>
              </a:r>
            </a:p>
            <a:p>
              <a:pPr algn="ctr"/>
              <a:r>
                <a:rPr lang="en-US" sz="1600"/>
                <a:t>ERCOT may direct BSCL curtailment after all available market services, other than frequency-responsive services, have been deployed.</a:t>
              </a:r>
            </a:p>
          </p:txBody>
        </p:sp>
      </p:grpSp>
      <p:sp>
        <p:nvSpPr>
          <p:cNvPr id="5" name="Shape 3"/>
          <p:cNvSpPr/>
          <p:nvPr/>
        </p:nvSpPr>
        <p:spPr>
          <a:xfrm>
            <a:off x="3833802" y="2811780"/>
            <a:ext cx="502920" cy="0"/>
          </a:xfrm>
          <a:prstGeom prst="line">
            <a:avLst/>
          </a:prstGeom>
          <a:noFill/>
          <a:ln w="28575">
            <a:solidFill>
              <a:srgbClr val="5F6B76"/>
            </a:solidFill>
            <a:prstDash val="solid"/>
            <a:tailEnd type="triangle"/>
          </a:ln>
        </p:spPr>
        <p:txBody>
          <a:bodyPr/>
          <a:lstStyle/>
          <a:p>
            <a:endParaRPr lang="en-US" sz="1600"/>
          </a:p>
        </p:txBody>
      </p:sp>
      <p:grpSp>
        <p:nvGrpSpPr>
          <p:cNvPr id="17" name="Group 16">
            <a:extLst>
              <a:ext uri="{FF2B5EF4-FFF2-40B4-BE49-F238E27FC236}">
                <a16:creationId xmlns:a16="http://schemas.microsoft.com/office/drawing/2014/main" id="{CCCCBA84-C1BF-D4C5-9412-A66687C49B85}"/>
              </a:ext>
            </a:extLst>
          </p:cNvPr>
          <p:cNvGrpSpPr/>
          <p:nvPr/>
        </p:nvGrpSpPr>
        <p:grpSpPr>
          <a:xfrm>
            <a:off x="4382442" y="2125979"/>
            <a:ext cx="3383280" cy="1562433"/>
            <a:chOff x="4382442" y="2125980"/>
            <a:chExt cx="3383280" cy="1371600"/>
          </a:xfrm>
        </p:grpSpPr>
        <p:sp>
          <p:nvSpPr>
            <p:cNvPr id="6" name="Shape 4"/>
            <p:cNvSpPr/>
            <p:nvPr/>
          </p:nvSpPr>
          <p:spPr>
            <a:xfrm>
              <a:off x="4382442" y="2125980"/>
              <a:ext cx="3383280" cy="1371600"/>
            </a:xfrm>
            <a:prstGeom prst="roundRect">
              <a:avLst>
                <a:gd name="adj" fmla="val 5333"/>
              </a:avLst>
            </a:prstGeom>
            <a:solidFill>
              <a:srgbClr val="EEF0F2"/>
            </a:solidFill>
            <a:ln w="12700">
              <a:solidFill>
                <a:srgbClr val="8A939B"/>
              </a:solidFill>
              <a:prstDash val="solid"/>
            </a:ln>
          </p:spPr>
          <p:txBody>
            <a:bodyPr/>
            <a:lstStyle/>
            <a:p>
              <a:endParaRPr lang="en-US" sz="1600"/>
            </a:p>
          </p:txBody>
        </p:sp>
        <p:sp>
          <p:nvSpPr>
            <p:cNvPr id="7" name="Text 5"/>
            <p:cNvSpPr/>
            <p:nvPr/>
          </p:nvSpPr>
          <p:spPr>
            <a:xfrm>
              <a:off x="4473882" y="2125980"/>
              <a:ext cx="3200400" cy="1371600"/>
            </a:xfrm>
            <a:prstGeom prst="rect">
              <a:avLst/>
            </a:prstGeom>
            <a:noFill/>
            <a:ln/>
          </p:spPr>
          <p:txBody>
            <a:bodyPr wrap="square" lIns="508" tIns="508" rIns="508" bIns="508" rtlCol="0" anchor="ctr"/>
            <a:lstStyle/>
            <a:p>
              <a:pPr marL="0" indent="0" algn="ctr">
                <a:buNone/>
              </a:pPr>
              <a:r>
                <a:rPr lang="en-US" b="1">
                  <a:solidFill>
                    <a:schemeClr val="accent2"/>
                  </a:solidFill>
                  <a:ea typeface="Arial" pitchFamily="34" charset="-122"/>
                  <a:cs typeface="Arial" pitchFamily="34" charset="-120"/>
                </a:rPr>
                <a:t>Who</a:t>
              </a:r>
              <a:endParaRPr lang="en-US">
                <a:solidFill>
                  <a:schemeClr val="accent2"/>
                </a:solidFill>
              </a:endParaRPr>
            </a:p>
            <a:p>
              <a:pPr algn="ctr"/>
              <a:r>
                <a:rPr lang="en-US" sz="1600">
                  <a:solidFill>
                    <a:srgbClr val="2C3338"/>
                  </a:solidFill>
                  <a:ea typeface="Arial" pitchFamily="34" charset="-122"/>
                  <a:cs typeface="Arial" pitchFamily="34" charset="-120"/>
                </a:rPr>
                <a:t>ERCOT then directs the utility, which coordinates with the Large Load</a:t>
              </a:r>
              <a:r>
                <a:rPr lang="en-US" sz="1600"/>
                <a:t>.</a:t>
              </a:r>
            </a:p>
          </p:txBody>
        </p:sp>
      </p:grpSp>
      <p:grpSp>
        <p:nvGrpSpPr>
          <p:cNvPr id="14" name="Group 13">
            <a:extLst>
              <a:ext uri="{FF2B5EF4-FFF2-40B4-BE49-F238E27FC236}">
                <a16:creationId xmlns:a16="http://schemas.microsoft.com/office/drawing/2014/main" id="{9B9F57AD-BED0-889E-D635-727CECB71F42}"/>
              </a:ext>
            </a:extLst>
          </p:cNvPr>
          <p:cNvGrpSpPr/>
          <p:nvPr/>
        </p:nvGrpSpPr>
        <p:grpSpPr>
          <a:xfrm>
            <a:off x="8588682" y="870992"/>
            <a:ext cx="3383280" cy="1917928"/>
            <a:chOff x="8588682" y="870992"/>
            <a:chExt cx="3383280" cy="1917928"/>
          </a:xfrm>
        </p:grpSpPr>
        <p:sp>
          <p:nvSpPr>
            <p:cNvPr id="8" name="Shape 6"/>
            <p:cNvSpPr/>
            <p:nvPr/>
          </p:nvSpPr>
          <p:spPr>
            <a:xfrm>
              <a:off x="8588682" y="893852"/>
              <a:ext cx="3383280" cy="1895068"/>
            </a:xfrm>
            <a:prstGeom prst="roundRect">
              <a:avLst>
                <a:gd name="adj" fmla="val 6957"/>
              </a:avLst>
            </a:prstGeom>
            <a:solidFill>
              <a:srgbClr val="FBE6E0"/>
            </a:solidFill>
            <a:ln w="12700">
              <a:solidFill>
                <a:srgbClr val="C4553A"/>
              </a:solidFill>
              <a:prstDash val="solid"/>
            </a:ln>
          </p:spPr>
          <p:txBody>
            <a:bodyPr/>
            <a:lstStyle/>
            <a:p>
              <a:endParaRPr lang="en-US" sz="1600"/>
            </a:p>
          </p:txBody>
        </p:sp>
        <p:sp>
          <p:nvSpPr>
            <p:cNvPr id="9" name="Text 7"/>
            <p:cNvSpPr/>
            <p:nvPr/>
          </p:nvSpPr>
          <p:spPr>
            <a:xfrm>
              <a:off x="8633460" y="870992"/>
              <a:ext cx="3291840" cy="1917928"/>
            </a:xfrm>
            <a:prstGeom prst="rect">
              <a:avLst/>
            </a:prstGeom>
            <a:noFill/>
            <a:ln/>
          </p:spPr>
          <p:txBody>
            <a:bodyPr wrap="square" lIns="508" tIns="508" rIns="508" bIns="508" rtlCol="0" anchor="ctr"/>
            <a:lstStyle/>
            <a:p>
              <a:pPr marL="0" indent="0" algn="ctr">
                <a:buNone/>
              </a:pPr>
              <a:r>
                <a:rPr lang="en-US" b="1">
                  <a:solidFill>
                    <a:srgbClr val="7A2E1C"/>
                  </a:solidFill>
                  <a:ea typeface="Arial" pitchFamily="34" charset="-122"/>
                  <a:cs typeface="Arial" pitchFamily="34" charset="-120"/>
                </a:rPr>
                <a:t>Timing Risk</a:t>
              </a:r>
              <a:endParaRPr lang="en-US"/>
            </a:p>
            <a:p>
              <a:pPr marL="0" indent="0" algn="ctr">
                <a:buNone/>
              </a:pPr>
              <a:r>
                <a:rPr lang="en-US" sz="1600">
                  <a:solidFill>
                    <a:srgbClr val="7A2E1C"/>
                  </a:solidFill>
                  <a:ea typeface="Arial" pitchFamily="34" charset="-122"/>
                  <a:cs typeface="Arial" pitchFamily="34" charset="-120"/>
                </a:rPr>
                <a:t>Waiting for the statutory trigger may leave less time than the curtailment response time requires, so the requested curtailment may not be in place before firm load shed is needed.</a:t>
              </a:r>
              <a:endParaRPr lang="en-US" sz="1600"/>
            </a:p>
          </p:txBody>
        </p:sp>
      </p:grpSp>
      <p:grpSp>
        <p:nvGrpSpPr>
          <p:cNvPr id="15" name="Group 14">
            <a:extLst>
              <a:ext uri="{FF2B5EF4-FFF2-40B4-BE49-F238E27FC236}">
                <a16:creationId xmlns:a16="http://schemas.microsoft.com/office/drawing/2014/main" id="{7F24D006-D883-B4D6-5A47-16F92ADF2894}"/>
              </a:ext>
            </a:extLst>
          </p:cNvPr>
          <p:cNvGrpSpPr/>
          <p:nvPr/>
        </p:nvGrpSpPr>
        <p:grpSpPr>
          <a:xfrm>
            <a:off x="8588682" y="2983230"/>
            <a:ext cx="3383280" cy="2286001"/>
            <a:chOff x="8588682" y="3669030"/>
            <a:chExt cx="3383280" cy="1600201"/>
          </a:xfrm>
        </p:grpSpPr>
        <p:sp>
          <p:nvSpPr>
            <p:cNvPr id="10" name="Shape 8"/>
            <p:cNvSpPr/>
            <p:nvPr/>
          </p:nvSpPr>
          <p:spPr>
            <a:xfrm>
              <a:off x="8588682" y="3669030"/>
              <a:ext cx="3383280" cy="1600201"/>
            </a:xfrm>
            <a:prstGeom prst="roundRect">
              <a:avLst>
                <a:gd name="adj" fmla="val 6400"/>
              </a:avLst>
            </a:prstGeom>
            <a:solidFill>
              <a:srgbClr val="FBE6E0"/>
            </a:solidFill>
            <a:ln w="12700">
              <a:solidFill>
                <a:srgbClr val="C4553A"/>
              </a:solidFill>
              <a:prstDash val="solid"/>
            </a:ln>
          </p:spPr>
          <p:txBody>
            <a:bodyPr/>
            <a:lstStyle/>
            <a:p>
              <a:endParaRPr lang="en-US" sz="1600"/>
            </a:p>
          </p:txBody>
        </p:sp>
        <p:sp>
          <p:nvSpPr>
            <p:cNvPr id="11" name="Text 9"/>
            <p:cNvSpPr/>
            <p:nvPr/>
          </p:nvSpPr>
          <p:spPr>
            <a:xfrm>
              <a:off x="8713470" y="3886050"/>
              <a:ext cx="3131819" cy="1200278"/>
            </a:xfrm>
            <a:prstGeom prst="rect">
              <a:avLst/>
            </a:prstGeom>
            <a:noFill/>
            <a:ln/>
          </p:spPr>
          <p:txBody>
            <a:bodyPr wrap="square" lIns="508" tIns="508" rIns="508" bIns="508" rtlCol="0" anchor="ctr"/>
            <a:lstStyle/>
            <a:p>
              <a:pPr marL="0" indent="0" algn="ctr">
                <a:buNone/>
              </a:pPr>
              <a:r>
                <a:rPr lang="en-US" b="1">
                  <a:solidFill>
                    <a:srgbClr val="7A2E1C"/>
                  </a:solidFill>
                  <a:ea typeface="Arial" pitchFamily="34" charset="-122"/>
                  <a:cs typeface="Arial" pitchFamily="34" charset="-120"/>
                </a:rPr>
                <a:t>Instruction-Path Risk</a:t>
              </a:r>
              <a:endParaRPr lang="en-US"/>
            </a:p>
            <a:p>
              <a:pPr marL="0" indent="0" algn="ctr">
                <a:buNone/>
              </a:pPr>
              <a:r>
                <a:rPr lang="en-US" sz="1600">
                  <a:solidFill>
                    <a:srgbClr val="7A2E1C"/>
                  </a:solidFill>
                  <a:cs typeface="Arial" pitchFamily="34" charset="-120"/>
                </a:rPr>
                <a:t>The utility-directed path requires utility-to-load coordination. Too much load curtailing at once, such as from a full-site breaker opening, could create frequency risk.</a:t>
              </a:r>
            </a:p>
          </p:txBody>
        </p:sp>
      </p:grpSp>
      <p:sp>
        <p:nvSpPr>
          <p:cNvPr id="12" name="Shape 10"/>
          <p:cNvSpPr/>
          <p:nvPr/>
        </p:nvSpPr>
        <p:spPr>
          <a:xfrm flipV="1">
            <a:off x="7811442" y="2308860"/>
            <a:ext cx="731520" cy="502920"/>
          </a:xfrm>
          <a:prstGeom prst="line">
            <a:avLst/>
          </a:prstGeom>
          <a:noFill/>
          <a:ln w="28575">
            <a:solidFill>
              <a:srgbClr val="5F6B76"/>
            </a:solidFill>
            <a:prstDash val="solid"/>
            <a:tailEnd type="triangle"/>
          </a:ln>
        </p:spPr>
        <p:txBody>
          <a:bodyPr/>
          <a:lstStyle/>
          <a:p>
            <a:endParaRPr lang="en-US" sz="1600"/>
          </a:p>
        </p:txBody>
      </p:sp>
      <p:sp>
        <p:nvSpPr>
          <p:cNvPr id="13" name="Shape 11"/>
          <p:cNvSpPr/>
          <p:nvPr/>
        </p:nvSpPr>
        <p:spPr>
          <a:xfrm>
            <a:off x="7788581" y="3234690"/>
            <a:ext cx="731520" cy="594360"/>
          </a:xfrm>
          <a:prstGeom prst="line">
            <a:avLst/>
          </a:prstGeom>
          <a:noFill/>
          <a:ln w="28575">
            <a:solidFill>
              <a:srgbClr val="5F6B76"/>
            </a:solidFill>
            <a:prstDash val="solid"/>
            <a:tailEnd type="triangle"/>
          </a:ln>
        </p:spPr>
        <p:txBody>
          <a:bodyPr/>
          <a:lstStyle/>
          <a:p>
            <a:endParaRPr lang="en-US" sz="1600"/>
          </a:p>
        </p:txBody>
      </p:sp>
      <p:sp>
        <p:nvSpPr>
          <p:cNvPr id="25" name="Title 24">
            <a:extLst>
              <a:ext uri="{FF2B5EF4-FFF2-40B4-BE49-F238E27FC236}">
                <a16:creationId xmlns:a16="http://schemas.microsoft.com/office/drawing/2014/main" id="{FC3DFC04-DD60-9666-834C-9AC5B98E5793}"/>
              </a:ext>
            </a:extLst>
          </p:cNvPr>
          <p:cNvSpPr>
            <a:spLocks noGrp="1"/>
          </p:cNvSpPr>
          <p:nvPr>
            <p:ph type="title"/>
          </p:nvPr>
        </p:nvSpPr>
        <p:spPr/>
        <p:txBody>
          <a:bodyPr/>
          <a:lstStyle/>
          <a:p>
            <a:r>
              <a:rPr lang="en-US">
                <a:solidFill>
                  <a:srgbClr val="16202A"/>
                </a:solidFill>
                <a:latin typeface="Arial" pitchFamily="34" charset="0"/>
                <a:ea typeface="Arial" pitchFamily="34" charset="-122"/>
                <a:cs typeface="Arial" pitchFamily="34" charset="-120"/>
              </a:rPr>
              <a:t>PURA </a:t>
            </a:r>
            <a:r>
              <a:rPr lang="en-US"/>
              <a:t>§ 37.0561(e) Operational implications of “w</a:t>
            </a:r>
            <a:r>
              <a:rPr lang="en-US">
                <a:solidFill>
                  <a:srgbClr val="16202A"/>
                </a:solidFill>
                <a:latin typeface="Arial" pitchFamily="34" charset="0"/>
                <a:ea typeface="Arial" pitchFamily="34" charset="-122"/>
                <a:cs typeface="Arial" pitchFamily="34" charset="-120"/>
              </a:rPr>
              <a:t>hen” and “who”</a:t>
            </a:r>
            <a:endParaRPr lang="en-US"/>
          </a:p>
        </p:txBody>
      </p:sp>
      <p:sp>
        <p:nvSpPr>
          <p:cNvPr id="27" name="Text Placeholder 26">
            <a:extLst>
              <a:ext uri="{FF2B5EF4-FFF2-40B4-BE49-F238E27FC236}">
                <a16:creationId xmlns:a16="http://schemas.microsoft.com/office/drawing/2014/main" id="{B5894D3D-67E6-BE6F-AB12-95BF77DD1B00}"/>
              </a:ext>
            </a:extLst>
          </p:cNvPr>
          <p:cNvSpPr>
            <a:spLocks noGrp="1"/>
          </p:cNvSpPr>
          <p:nvPr>
            <p:ph type="body" sz="quarter" idx="15"/>
          </p:nvPr>
        </p:nvSpPr>
        <p:spPr>
          <a:xfrm flipH="1">
            <a:off x="492433" y="5343258"/>
            <a:ext cx="11163298" cy="939064"/>
          </a:xfrm>
        </p:spPr>
        <p:txBody>
          <a:bodyPr/>
          <a:lstStyle/>
          <a:p>
            <a:r>
              <a:rPr lang="en-US">
                <a:solidFill>
                  <a:srgbClr val="003865"/>
                </a:solidFill>
              </a:rPr>
              <a:t>Key Takeaway: </a:t>
            </a:r>
            <a:r>
              <a:rPr lang="en-US"/>
              <a:t>Under the requirements of PURA § 37.0561(e), the timing condition may leave too little time for BSCL curtailment to build, and the utility-directed path may not deliver curtailment precisely enough to avoid too much load curtailing at once. Both risks grow as BSCL volume and size of individual sites grow.</a:t>
            </a:r>
          </a:p>
        </p:txBody>
      </p:sp>
      <p:sp>
        <p:nvSpPr>
          <p:cNvPr id="2" name="Slide Number Placeholder 3">
            <a:extLst>
              <a:ext uri="{FF2B5EF4-FFF2-40B4-BE49-F238E27FC236}">
                <a16:creationId xmlns:a16="http://schemas.microsoft.com/office/drawing/2014/main" id="{F616D24B-309D-404B-6C89-ACF0B5C9E5D9}"/>
              </a:ext>
            </a:extLst>
          </p:cNvPr>
          <p:cNvSpPr>
            <a:spLocks noGrp="1"/>
          </p:cNvSpPr>
          <p:nvPr>
            <p:ph type="sldNum" sz="quarter" idx="12"/>
          </p:nvPr>
        </p:nvSpPr>
        <p:spPr/>
        <p:txBody>
          <a:bodyPr/>
          <a:lstStyle/>
          <a:p>
            <a:fld id="{BCDE79FB-97BA-492B-8D57-F1373F9ADA95}" type="slidenum">
              <a:rPr lang="en-US" smtClean="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A7501-DCC4-1A2C-DE37-9D63E575C722}"/>
              </a:ext>
            </a:extLst>
          </p:cNvPr>
          <p:cNvSpPr>
            <a:spLocks noGrp="1"/>
          </p:cNvSpPr>
          <p:nvPr>
            <p:ph type="title"/>
          </p:nvPr>
        </p:nvSpPr>
        <p:spPr/>
        <p:txBody>
          <a:bodyPr/>
          <a:lstStyle/>
          <a:p>
            <a:r>
              <a:rPr lang="en-US">
                <a:solidFill>
                  <a:srgbClr val="16202A"/>
                </a:solidFill>
                <a:latin typeface="Arial" pitchFamily="34" charset="0"/>
                <a:ea typeface="Arial" pitchFamily="34" charset="-122"/>
                <a:cs typeface="Arial" pitchFamily="34" charset="-120"/>
              </a:rPr>
              <a:t>Three operational requirements for any BSCL curtailment implementation</a:t>
            </a:r>
            <a:endParaRPr lang="en-US"/>
          </a:p>
        </p:txBody>
      </p:sp>
      <p:sp>
        <p:nvSpPr>
          <p:cNvPr id="3" name="Text Placeholder 2">
            <a:extLst>
              <a:ext uri="{FF2B5EF4-FFF2-40B4-BE49-F238E27FC236}">
                <a16:creationId xmlns:a16="http://schemas.microsoft.com/office/drawing/2014/main" id="{FA18F967-10D5-0F39-70A6-46959A59E3EF}"/>
              </a:ext>
            </a:extLst>
          </p:cNvPr>
          <p:cNvSpPr>
            <a:spLocks noGrp="1"/>
          </p:cNvSpPr>
          <p:nvPr>
            <p:ph type="body" sz="quarter" idx="16"/>
          </p:nvPr>
        </p:nvSpPr>
        <p:spPr>
          <a:xfrm>
            <a:off x="594360" y="1242391"/>
            <a:ext cx="11163300" cy="3350245"/>
          </a:xfrm>
        </p:spPr>
        <p:txBody>
          <a:bodyPr vert="horz" wrap="square" lIns="0" tIns="0" rIns="0" bIns="0" rtlCol="0" anchor="t">
            <a:noAutofit/>
          </a:bodyPr>
          <a:lstStyle/>
          <a:p>
            <a:r>
              <a:rPr lang="en-US"/>
              <a:t>To reduce exposure to firm load shed and high-frequency risk, a</a:t>
            </a:r>
            <a:r>
              <a:rPr lang="en-US">
                <a:solidFill>
                  <a:srgbClr val="16202A"/>
                </a:solidFill>
                <a:latin typeface="Arial" pitchFamily="34" charset="0"/>
                <a:ea typeface="Arial" pitchFamily="34" charset="-122"/>
                <a:cs typeface="Arial" pitchFamily="34" charset="-120"/>
              </a:rPr>
              <a:t>ny implementation of PURA § 37.0561(e) needs to satisfy three operational requirements:</a:t>
            </a:r>
            <a:endParaRPr lang="en-US"/>
          </a:p>
          <a:p>
            <a:endParaRPr lang="en-US"/>
          </a:p>
          <a:p>
            <a:pPr marL="285750" lvl="0" indent="-285750">
              <a:buFont typeface="Wingdings" panose="05000000000000000000" pitchFamily="2" charset="2"/>
              <a:buChar char="q"/>
            </a:pPr>
            <a:endParaRPr lang="en-US"/>
          </a:p>
          <a:p>
            <a:endParaRPr lang="en-US"/>
          </a:p>
        </p:txBody>
      </p:sp>
      <p:sp>
        <p:nvSpPr>
          <p:cNvPr id="4" name="Text Placeholder 3">
            <a:extLst>
              <a:ext uri="{FF2B5EF4-FFF2-40B4-BE49-F238E27FC236}">
                <a16:creationId xmlns:a16="http://schemas.microsoft.com/office/drawing/2014/main" id="{234E69C3-1B15-99CA-5A6B-0B526ECDA1A9}"/>
              </a:ext>
            </a:extLst>
          </p:cNvPr>
          <p:cNvSpPr>
            <a:spLocks noGrp="1"/>
          </p:cNvSpPr>
          <p:nvPr>
            <p:ph type="body" sz="quarter" idx="15"/>
          </p:nvPr>
        </p:nvSpPr>
        <p:spPr>
          <a:xfrm flipH="1">
            <a:off x="483871" y="5869062"/>
            <a:ext cx="11163298" cy="945719"/>
          </a:xfrm>
        </p:spPr>
        <p:txBody>
          <a:bodyPr/>
          <a:lstStyle/>
          <a:p>
            <a:r>
              <a:rPr lang="en-US">
                <a:solidFill>
                  <a:schemeClr val="accent1"/>
                </a:solidFill>
              </a:rPr>
              <a:t>Key Takeaway:</a:t>
            </a:r>
            <a:r>
              <a:rPr lang="en-US"/>
              <a:t> Together, these requirements define the needed operating outcome: begin the instruction sequence in time, minimize the end-to-end response period, and make delivery of the requested MW binding, visible, and verifiable.</a:t>
            </a:r>
          </a:p>
        </p:txBody>
      </p:sp>
      <p:sp>
        <p:nvSpPr>
          <p:cNvPr id="5" name="Slide Number Placeholder 4">
            <a:extLst>
              <a:ext uri="{FF2B5EF4-FFF2-40B4-BE49-F238E27FC236}">
                <a16:creationId xmlns:a16="http://schemas.microsoft.com/office/drawing/2014/main" id="{51E58A6E-EB12-5D43-15E9-18D0A8596CE7}"/>
              </a:ext>
            </a:extLst>
          </p:cNvPr>
          <p:cNvSpPr>
            <a:spLocks noGrp="1"/>
          </p:cNvSpPr>
          <p:nvPr>
            <p:ph type="sldNum" sz="quarter" idx="12"/>
          </p:nvPr>
        </p:nvSpPr>
        <p:spPr>
          <a:xfrm>
            <a:off x="11658600" y="6356349"/>
            <a:ext cx="533400" cy="365125"/>
          </a:xfrm>
        </p:spPr>
        <p:txBody>
          <a:bodyPr/>
          <a:lstStyle/>
          <a:p>
            <a:fld id="{BCDE79FB-97BA-492B-8D57-F1373F9ADA95}" type="slidenum">
              <a:rPr lang="en-US" smtClean="0"/>
              <a:t>22</a:t>
            </a:fld>
            <a:endParaRPr lang="en-US"/>
          </a:p>
        </p:txBody>
      </p:sp>
      <p:grpSp>
        <p:nvGrpSpPr>
          <p:cNvPr id="18" name="Group 17">
            <a:extLst>
              <a:ext uri="{FF2B5EF4-FFF2-40B4-BE49-F238E27FC236}">
                <a16:creationId xmlns:a16="http://schemas.microsoft.com/office/drawing/2014/main" id="{DE3F00DD-40FB-085D-80D0-AE5A2F3A7FBF}"/>
              </a:ext>
            </a:extLst>
          </p:cNvPr>
          <p:cNvGrpSpPr/>
          <p:nvPr/>
        </p:nvGrpSpPr>
        <p:grpSpPr>
          <a:xfrm>
            <a:off x="533400" y="1867899"/>
            <a:ext cx="11064240" cy="3850236"/>
            <a:chOff x="533400" y="1566342"/>
            <a:chExt cx="11064240" cy="3850236"/>
          </a:xfrm>
        </p:grpSpPr>
        <p:sp>
          <p:nvSpPr>
            <p:cNvPr id="6" name="Shape 2">
              <a:extLst>
                <a:ext uri="{FF2B5EF4-FFF2-40B4-BE49-F238E27FC236}">
                  <a16:creationId xmlns:a16="http://schemas.microsoft.com/office/drawing/2014/main" id="{9041FE3C-C48E-70BB-9197-A3BA7B1B12C2}"/>
                </a:ext>
              </a:extLst>
            </p:cNvPr>
            <p:cNvSpPr/>
            <p:nvPr/>
          </p:nvSpPr>
          <p:spPr>
            <a:xfrm>
              <a:off x="533400" y="1566342"/>
              <a:ext cx="11064240" cy="1097280"/>
            </a:xfrm>
            <a:prstGeom prst="roundRect">
              <a:avLst>
                <a:gd name="adj" fmla="val 5000"/>
              </a:avLst>
            </a:prstGeom>
            <a:solidFill>
              <a:srgbClr val="F7F9FA"/>
            </a:solidFill>
            <a:ln w="12700">
              <a:solidFill>
                <a:srgbClr val="D0D6DB"/>
              </a:solidFill>
              <a:prstDash val="solid"/>
            </a:ln>
          </p:spPr>
          <p:txBody>
            <a:bodyPr/>
            <a:lstStyle/>
            <a:p>
              <a:endParaRPr lang="en-US" sz="2000"/>
            </a:p>
          </p:txBody>
        </p:sp>
        <p:sp>
          <p:nvSpPr>
            <p:cNvPr id="7" name="Shape 3">
              <a:extLst>
                <a:ext uri="{FF2B5EF4-FFF2-40B4-BE49-F238E27FC236}">
                  <a16:creationId xmlns:a16="http://schemas.microsoft.com/office/drawing/2014/main" id="{8FC60CAB-310B-789D-F529-AA644D4590CF}"/>
                </a:ext>
              </a:extLst>
            </p:cNvPr>
            <p:cNvSpPr/>
            <p:nvPr/>
          </p:nvSpPr>
          <p:spPr>
            <a:xfrm>
              <a:off x="760898" y="1757603"/>
              <a:ext cx="1527048" cy="740664"/>
            </a:xfrm>
            <a:prstGeom prst="roundRect">
              <a:avLst>
                <a:gd name="adj" fmla="val 20000"/>
              </a:avLst>
            </a:prstGeom>
            <a:solidFill>
              <a:srgbClr val="00788A"/>
            </a:solidFill>
            <a:ln w="12700">
              <a:solidFill>
                <a:srgbClr val="00788A"/>
              </a:solidFill>
              <a:prstDash val="solid"/>
            </a:ln>
          </p:spPr>
          <p:txBody>
            <a:bodyPr/>
            <a:lstStyle/>
            <a:p>
              <a:endParaRPr lang="en-US" sz="2000"/>
            </a:p>
          </p:txBody>
        </p:sp>
        <p:sp>
          <p:nvSpPr>
            <p:cNvPr id="8" name="Text 4">
              <a:extLst>
                <a:ext uri="{FF2B5EF4-FFF2-40B4-BE49-F238E27FC236}">
                  <a16:creationId xmlns:a16="http://schemas.microsoft.com/office/drawing/2014/main" id="{A0E186E5-3F72-6A46-3E41-DED387DF2820}"/>
                </a:ext>
              </a:extLst>
            </p:cNvPr>
            <p:cNvSpPr/>
            <p:nvPr/>
          </p:nvSpPr>
          <p:spPr>
            <a:xfrm>
              <a:off x="761998" y="1918335"/>
              <a:ext cx="1565181"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b="1">
                  <a:solidFill>
                    <a:schemeClr val="bg1"/>
                  </a:solidFill>
                </a:rPr>
                <a:t>INSTRUCTION TIMING</a:t>
              </a:r>
            </a:p>
          </p:txBody>
        </p:sp>
        <p:sp>
          <p:nvSpPr>
            <p:cNvPr id="9" name="Text 5">
              <a:extLst>
                <a:ext uri="{FF2B5EF4-FFF2-40B4-BE49-F238E27FC236}">
                  <a16:creationId xmlns:a16="http://schemas.microsoft.com/office/drawing/2014/main" id="{0AE697EA-F201-211F-5F48-915A2D4CFE40}"/>
                </a:ext>
              </a:extLst>
            </p:cNvPr>
            <p:cNvSpPr/>
            <p:nvPr/>
          </p:nvSpPr>
          <p:spPr>
            <a:xfrm>
              <a:off x="2470826" y="1612062"/>
              <a:ext cx="8943934" cy="10058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a:solidFill>
                    <a:srgbClr val="003865"/>
                  </a:solidFill>
                  <a:ea typeface="Arial" pitchFamily="34" charset="-122"/>
                  <a:cs typeface="Arial" pitchFamily="34" charset="-120"/>
                </a:rPr>
                <a:t>Instruct in time</a:t>
              </a:r>
              <a:endParaRPr lang="en-US" sz="1600"/>
            </a:p>
            <a:p>
              <a:r>
                <a:rPr lang="en-US" sz="1600">
                  <a:solidFill>
                    <a:srgbClr val="16202A"/>
                  </a:solidFill>
                  <a:ea typeface="Arial" pitchFamily="34" charset="-122"/>
                  <a:cs typeface="Arial" pitchFamily="34" charset="-120"/>
                </a:rPr>
                <a:t>Instruction sequence begins early enough for aggregate BSCL curtailment to build before firm load shed is needed.</a:t>
              </a:r>
              <a:endParaRPr lang="en-US"/>
            </a:p>
          </p:txBody>
        </p:sp>
        <p:sp>
          <p:nvSpPr>
            <p:cNvPr id="10" name="Shape 6">
              <a:extLst>
                <a:ext uri="{FF2B5EF4-FFF2-40B4-BE49-F238E27FC236}">
                  <a16:creationId xmlns:a16="http://schemas.microsoft.com/office/drawing/2014/main" id="{5BCC69C5-4B0E-9E5F-1779-67BDC6BFD431}"/>
                </a:ext>
              </a:extLst>
            </p:cNvPr>
            <p:cNvSpPr/>
            <p:nvPr/>
          </p:nvSpPr>
          <p:spPr>
            <a:xfrm>
              <a:off x="533400" y="2846502"/>
              <a:ext cx="11064240" cy="1097280"/>
            </a:xfrm>
            <a:prstGeom prst="roundRect">
              <a:avLst>
                <a:gd name="adj" fmla="val 5000"/>
              </a:avLst>
            </a:prstGeom>
            <a:solidFill>
              <a:srgbClr val="F7F9FA"/>
            </a:solidFill>
            <a:ln w="12700">
              <a:solidFill>
                <a:srgbClr val="D0D6DB"/>
              </a:solidFill>
              <a:prstDash val="solid"/>
            </a:ln>
          </p:spPr>
          <p:txBody>
            <a:bodyPr/>
            <a:lstStyle/>
            <a:p>
              <a:endParaRPr lang="en-US" sz="2000"/>
            </a:p>
          </p:txBody>
        </p:sp>
        <p:sp>
          <p:nvSpPr>
            <p:cNvPr id="11" name="Shape 7">
              <a:extLst>
                <a:ext uri="{FF2B5EF4-FFF2-40B4-BE49-F238E27FC236}">
                  <a16:creationId xmlns:a16="http://schemas.microsoft.com/office/drawing/2014/main" id="{BC788BC9-455A-8632-AAAC-EC0EC42A385D}"/>
                </a:ext>
              </a:extLst>
            </p:cNvPr>
            <p:cNvSpPr/>
            <p:nvPr/>
          </p:nvSpPr>
          <p:spPr>
            <a:xfrm>
              <a:off x="783758" y="3086199"/>
              <a:ext cx="1527048" cy="740664"/>
            </a:xfrm>
            <a:prstGeom prst="roundRect">
              <a:avLst>
                <a:gd name="adj" fmla="val 20000"/>
              </a:avLst>
            </a:prstGeom>
            <a:solidFill>
              <a:srgbClr val="0B3C5D"/>
            </a:solidFill>
            <a:ln w="12700">
              <a:solidFill>
                <a:srgbClr val="0B3C5D"/>
              </a:solidFill>
              <a:prstDash val="solid"/>
            </a:ln>
          </p:spPr>
          <p:txBody>
            <a:bodyPr/>
            <a:lstStyle/>
            <a:p>
              <a:endParaRPr lang="en-US" sz="2000"/>
            </a:p>
          </p:txBody>
        </p:sp>
        <p:sp>
          <p:nvSpPr>
            <p:cNvPr id="12" name="Text 8">
              <a:extLst>
                <a:ext uri="{FF2B5EF4-FFF2-40B4-BE49-F238E27FC236}">
                  <a16:creationId xmlns:a16="http://schemas.microsoft.com/office/drawing/2014/main" id="{19D6EF1A-6D81-28DD-454D-F802C6B973E5}"/>
                </a:ext>
              </a:extLst>
            </p:cNvPr>
            <p:cNvSpPr/>
            <p:nvPr/>
          </p:nvSpPr>
          <p:spPr>
            <a:xfrm>
              <a:off x="803374" y="3263202"/>
              <a:ext cx="1525946"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600" b="1">
                  <a:solidFill>
                    <a:schemeClr val="bg1"/>
                  </a:solidFill>
                </a:rPr>
                <a:t>RESPONSE TIME</a:t>
              </a:r>
            </a:p>
          </p:txBody>
        </p:sp>
        <p:sp>
          <p:nvSpPr>
            <p:cNvPr id="13" name="Text 9">
              <a:extLst>
                <a:ext uri="{FF2B5EF4-FFF2-40B4-BE49-F238E27FC236}">
                  <a16:creationId xmlns:a16="http://schemas.microsoft.com/office/drawing/2014/main" id="{4DA96440-78D2-C25A-6FA6-4138249FDBC7}"/>
                </a:ext>
              </a:extLst>
            </p:cNvPr>
            <p:cNvSpPr/>
            <p:nvPr/>
          </p:nvSpPr>
          <p:spPr>
            <a:xfrm>
              <a:off x="2470826" y="2892222"/>
              <a:ext cx="8943934" cy="100584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solidFill>
                    <a:srgbClr val="003865"/>
                  </a:solidFill>
                  <a:cs typeface="Arial" pitchFamily="34" charset="-120"/>
                </a:rPr>
                <a:t>Shortest practicable curtailment response time</a:t>
              </a:r>
            </a:p>
            <a:p>
              <a:r>
                <a:rPr lang="en-US" sz="1600"/>
                <a:t>The instruction path supports the shortest practicable period from ERCOT’s instruction until the requested MW reduction is delivered reliably. A longer response time will require instructions to begin earlier.</a:t>
              </a:r>
              <a:endParaRPr lang="en-US"/>
            </a:p>
          </p:txBody>
        </p:sp>
        <p:sp>
          <p:nvSpPr>
            <p:cNvPr id="14" name="Shape 10">
              <a:extLst>
                <a:ext uri="{FF2B5EF4-FFF2-40B4-BE49-F238E27FC236}">
                  <a16:creationId xmlns:a16="http://schemas.microsoft.com/office/drawing/2014/main" id="{64AD9353-3705-C6B0-6942-256B8D1BEA22}"/>
                </a:ext>
              </a:extLst>
            </p:cNvPr>
            <p:cNvSpPr/>
            <p:nvPr/>
          </p:nvSpPr>
          <p:spPr>
            <a:xfrm>
              <a:off x="533400" y="4126662"/>
              <a:ext cx="11064240" cy="1289916"/>
            </a:xfrm>
            <a:prstGeom prst="roundRect">
              <a:avLst>
                <a:gd name="adj" fmla="val 5000"/>
              </a:avLst>
            </a:prstGeom>
            <a:solidFill>
              <a:srgbClr val="F7F9FA"/>
            </a:solidFill>
            <a:ln w="12700">
              <a:solidFill>
                <a:srgbClr val="D0D6DB"/>
              </a:solidFill>
              <a:prstDash val="solid"/>
            </a:ln>
          </p:spPr>
          <p:txBody>
            <a:bodyPr/>
            <a:lstStyle/>
            <a:p>
              <a:endParaRPr lang="en-US" sz="2000"/>
            </a:p>
          </p:txBody>
        </p:sp>
        <p:sp>
          <p:nvSpPr>
            <p:cNvPr id="15" name="Shape 11">
              <a:extLst>
                <a:ext uri="{FF2B5EF4-FFF2-40B4-BE49-F238E27FC236}">
                  <a16:creationId xmlns:a16="http://schemas.microsoft.com/office/drawing/2014/main" id="{0AB2511E-F218-0286-7D8D-4C87C42E15F4}"/>
                </a:ext>
              </a:extLst>
            </p:cNvPr>
            <p:cNvSpPr/>
            <p:nvPr/>
          </p:nvSpPr>
          <p:spPr>
            <a:xfrm>
              <a:off x="762000" y="4295775"/>
              <a:ext cx="1525946" cy="743829"/>
            </a:xfrm>
            <a:prstGeom prst="roundRect">
              <a:avLst>
                <a:gd name="adj" fmla="val 20000"/>
              </a:avLst>
            </a:prstGeom>
            <a:solidFill>
              <a:srgbClr val="0B3C5D"/>
            </a:solidFill>
            <a:ln w="12700">
              <a:solidFill>
                <a:srgbClr val="0B3C5D"/>
              </a:solidFill>
              <a:prstDash val="solid"/>
            </a:ln>
          </p:spPr>
          <p:txBody>
            <a:bodyPr/>
            <a:lstStyle/>
            <a:p>
              <a:pPr algn="ctr"/>
              <a:r>
                <a:rPr lang="en-US" sz="1600" b="1">
                  <a:solidFill>
                    <a:schemeClr val="bg1"/>
                  </a:solidFill>
                </a:rPr>
                <a:t>RESPONSE PRECISION</a:t>
              </a:r>
              <a:endParaRPr lang="en-US" sz="2000"/>
            </a:p>
          </p:txBody>
        </p:sp>
        <p:sp>
          <p:nvSpPr>
            <p:cNvPr id="16" name="Text 12">
              <a:extLst>
                <a:ext uri="{FF2B5EF4-FFF2-40B4-BE49-F238E27FC236}">
                  <a16:creationId xmlns:a16="http://schemas.microsoft.com/office/drawing/2014/main" id="{9306B017-0711-009E-1321-D0595A35C803}"/>
                </a:ext>
              </a:extLst>
            </p:cNvPr>
            <p:cNvSpPr/>
            <p:nvPr/>
          </p:nvSpPr>
          <p:spPr>
            <a:xfrm>
              <a:off x="762000" y="4446702"/>
              <a:ext cx="1173480"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endParaRPr lang="en-US" sz="1600"/>
            </a:p>
          </p:txBody>
        </p:sp>
        <p:sp>
          <p:nvSpPr>
            <p:cNvPr id="17" name="Text 13">
              <a:extLst>
                <a:ext uri="{FF2B5EF4-FFF2-40B4-BE49-F238E27FC236}">
                  <a16:creationId xmlns:a16="http://schemas.microsoft.com/office/drawing/2014/main" id="{384686D1-EA5E-5161-6006-93A8FDF49DE9}"/>
                </a:ext>
              </a:extLst>
            </p:cNvPr>
            <p:cNvSpPr/>
            <p:nvPr/>
          </p:nvSpPr>
          <p:spPr>
            <a:xfrm>
              <a:off x="2470826" y="4172382"/>
              <a:ext cx="8943934" cy="1244196"/>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600" b="1">
                  <a:solidFill>
                    <a:srgbClr val="003865"/>
                  </a:solidFill>
                  <a:ea typeface="Arial" pitchFamily="34" charset="-122"/>
                  <a:cs typeface="Arial" pitchFamily="34" charset="-120"/>
                </a:rPr>
                <a:t>Deliver and verify the requested MW</a:t>
              </a:r>
              <a:endParaRPr lang="en-US" sz="1600"/>
            </a:p>
            <a:p>
              <a:r>
                <a:rPr lang="en-US" sz="1600"/>
                <a:t>Each instruction carries a clear obligation to deliver the requested curtailment, with visibility to monitor and confirm the site-specific response, so aggregate curtailment builds in controlled increments while limiting over-curtailment and high-frequency risk.</a:t>
              </a:r>
            </a:p>
          </p:txBody>
        </p:sp>
      </p:grpSp>
    </p:spTree>
    <p:extLst>
      <p:ext uri="{BB962C8B-B14F-4D97-AF65-F5344CB8AC3E}">
        <p14:creationId xmlns:p14="http://schemas.microsoft.com/office/powerpoint/2010/main" val="23486648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C9CE5BC-E8C4-64B8-C1D8-E3D0F66EA124}"/>
              </a:ext>
            </a:extLst>
          </p:cNvPr>
          <p:cNvSpPr>
            <a:spLocks noGrp="1"/>
          </p:cNvSpPr>
          <p:nvPr>
            <p:ph type="ctrTitle"/>
          </p:nvPr>
        </p:nvSpPr>
        <p:spPr/>
        <p:txBody>
          <a:bodyPr/>
          <a:lstStyle/>
          <a:p>
            <a:r>
              <a:rPr lang="en-US"/>
              <a:t>Potential</a:t>
            </a:r>
            <a:br>
              <a:rPr lang="en-US"/>
            </a:br>
            <a:r>
              <a:rPr lang="en-US"/>
              <a:t> Registration, Visibility, and Compliance Requirements</a:t>
            </a:r>
            <a:endParaRPr lang="en-US">
              <a:solidFill>
                <a:schemeClr val="accent2"/>
              </a:solidFill>
            </a:endParaRPr>
          </a:p>
        </p:txBody>
      </p:sp>
      <p:sp>
        <p:nvSpPr>
          <p:cNvPr id="7" name="Subtitle 6">
            <a:extLst>
              <a:ext uri="{FF2B5EF4-FFF2-40B4-BE49-F238E27FC236}">
                <a16:creationId xmlns:a16="http://schemas.microsoft.com/office/drawing/2014/main" id="{4DCBE33E-A775-7A41-5C3F-009EC20E7BB4}"/>
              </a:ext>
            </a:extLst>
          </p:cNvPr>
          <p:cNvSpPr>
            <a:spLocks noGrp="1"/>
          </p:cNvSpPr>
          <p:nvPr>
            <p:ph type="subTitle" idx="1"/>
          </p:nvPr>
        </p:nvSpPr>
        <p:spPr/>
        <p:txBody>
          <a:bodyPr/>
          <a:lstStyle/>
          <a:p>
            <a:endParaRPr lang="en-US"/>
          </a:p>
        </p:txBody>
      </p:sp>
      <p:sp>
        <p:nvSpPr>
          <p:cNvPr id="5" name="Slide Number Placeholder 4">
            <a:extLst>
              <a:ext uri="{FF2B5EF4-FFF2-40B4-BE49-F238E27FC236}">
                <a16:creationId xmlns:a16="http://schemas.microsoft.com/office/drawing/2014/main" id="{DBCFB6DF-FCFD-FE85-7BD9-227DBC7507A4}"/>
              </a:ext>
            </a:extLst>
          </p:cNvPr>
          <p:cNvSpPr>
            <a:spLocks noGrp="1"/>
          </p:cNvSpPr>
          <p:nvPr>
            <p:ph type="sldNum" sz="quarter" idx="12"/>
          </p:nvPr>
        </p:nvSpPr>
        <p:spPr/>
        <p:txBody>
          <a:bodyPr/>
          <a:lstStyle/>
          <a:p>
            <a:fld id="{BCDE79FB-97BA-492B-8D57-F1373F9ADA95}" type="slidenum">
              <a:rPr lang="en-US" smtClean="0"/>
              <a:t>23</a:t>
            </a:fld>
            <a:endParaRPr lang="en-US"/>
          </a:p>
        </p:txBody>
      </p:sp>
    </p:spTree>
    <p:extLst>
      <p:ext uri="{BB962C8B-B14F-4D97-AF65-F5344CB8AC3E}">
        <p14:creationId xmlns:p14="http://schemas.microsoft.com/office/powerpoint/2010/main" val="1327951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Need for Registration, Visibility, and Compliance Requirements</a:t>
            </a:r>
            <a:endParaRPr/>
          </a:p>
        </p:txBody>
      </p:sp>
      <p:sp>
        <p:nvSpPr>
          <p:cNvPr id="14" name="Text Placeholder 13">
            <a:extLst>
              <a:ext uri="{FF2B5EF4-FFF2-40B4-BE49-F238E27FC236}">
                <a16:creationId xmlns:a16="http://schemas.microsoft.com/office/drawing/2014/main" id="{560D6321-77BF-0CED-CCE9-A53111B36245}"/>
              </a:ext>
            </a:extLst>
          </p:cNvPr>
          <p:cNvSpPr>
            <a:spLocks noGrp="1"/>
          </p:cNvSpPr>
          <p:nvPr>
            <p:ph type="body" sz="quarter" idx="16"/>
          </p:nvPr>
        </p:nvSpPr>
        <p:spPr>
          <a:xfrm>
            <a:off x="495300" y="945222"/>
            <a:ext cx="11163300" cy="3350553"/>
          </a:xfrm>
        </p:spPr>
        <p:txBody>
          <a:bodyPr/>
          <a:lstStyle/>
          <a:p>
            <a:r>
              <a:rPr lang="en-US" dirty="0"/>
              <a:t>Meeting the requirements on slide 22 depends on ERCOT knowing each BSCL’s and NMCL’s location, curtailment capability, and real-time consumption, and on each being obligated to respond within a set curtailment response time. Protocol revisions, drafted consistent with PURA § 37.0561(e), would need to include:</a:t>
            </a:r>
          </a:p>
        </p:txBody>
      </p:sp>
      <p:sp>
        <p:nvSpPr>
          <p:cNvPr id="4" name="Text Placeholder 3"/>
          <p:cNvSpPr>
            <a:spLocks noGrp="1"/>
          </p:cNvSpPr>
          <p:nvPr>
            <p:ph type="body" sz="quarter" idx="15"/>
          </p:nvPr>
        </p:nvSpPr>
        <p:spPr>
          <a:xfrm flipH="1">
            <a:off x="495300" y="5583895"/>
            <a:ext cx="11163298" cy="816905"/>
          </a:xfrm>
        </p:spPr>
        <p:txBody>
          <a:bodyPr/>
          <a:lstStyle/>
          <a:p>
            <a:r>
              <a:rPr b="1">
                <a:solidFill>
                  <a:srgbClr val="003865"/>
                </a:solidFill>
              </a:rPr>
              <a:t>Key Takeaway: </a:t>
            </a:r>
            <a:r>
              <a:rPr lang="en-US">
                <a:solidFill>
                  <a:srgbClr val="16202A"/>
                </a:solidFill>
                <a:latin typeface="Arial" pitchFamily="34" charset="0"/>
                <a:ea typeface="Arial" pitchFamily="34" charset="-122"/>
                <a:cs typeface="Arial" pitchFamily="34" charset="-120"/>
              </a:rPr>
              <a:t>These would address the response time and response precision requirements for any BSCL curtailment implementation. </a:t>
            </a:r>
            <a:r>
              <a:rPr lang="en-US"/>
              <a:t>They do not change when ERCOT may act under PURA § 37.0561(e), or who ERCOT directs.</a:t>
            </a:r>
            <a:endParaRPr>
              <a:solidFill>
                <a:srgbClr val="16202A"/>
              </a:solidFill>
            </a:endParaRPr>
          </a:p>
        </p:txBody>
      </p:sp>
      <p:sp>
        <p:nvSpPr>
          <p:cNvPr id="3" name="Slide Number Placeholder 4">
            <a:extLst>
              <a:ext uri="{FF2B5EF4-FFF2-40B4-BE49-F238E27FC236}">
                <a16:creationId xmlns:a16="http://schemas.microsoft.com/office/drawing/2014/main" id="{A515D0AE-C862-3ADA-B72C-0BA9060F4632}"/>
              </a:ext>
            </a:extLst>
          </p:cNvPr>
          <p:cNvSpPr>
            <a:spLocks noGrp="1"/>
          </p:cNvSpPr>
          <p:nvPr>
            <p:ph type="sldNum" sz="quarter" idx="12"/>
          </p:nvPr>
        </p:nvSpPr>
        <p:spPr/>
        <p:txBody>
          <a:bodyPr/>
          <a:lstStyle/>
          <a:p>
            <a:fld id="{BCDE79FB-97BA-492B-8D57-F1373F9ADA95}" type="slidenum">
              <a:rPr lang="en-US" smtClean="0"/>
              <a:t>24</a:t>
            </a:fld>
            <a:endParaRPr lang="en-US"/>
          </a:p>
        </p:txBody>
      </p:sp>
      <p:grpSp>
        <p:nvGrpSpPr>
          <p:cNvPr id="17" name="Group 16">
            <a:extLst>
              <a:ext uri="{FF2B5EF4-FFF2-40B4-BE49-F238E27FC236}">
                <a16:creationId xmlns:a16="http://schemas.microsoft.com/office/drawing/2014/main" id="{01A7AF9F-5140-530C-3A6F-3CC33C58C7DB}"/>
              </a:ext>
            </a:extLst>
          </p:cNvPr>
          <p:cNvGrpSpPr/>
          <p:nvPr/>
        </p:nvGrpSpPr>
        <p:grpSpPr>
          <a:xfrm>
            <a:off x="335280" y="1859622"/>
            <a:ext cx="3657600" cy="3549722"/>
            <a:chOff x="297437" y="1916130"/>
            <a:chExt cx="3657600" cy="3549722"/>
          </a:xfrm>
        </p:grpSpPr>
        <p:sp>
          <p:nvSpPr>
            <p:cNvPr id="5" name="Rectangle 4"/>
            <p:cNvSpPr/>
            <p:nvPr/>
          </p:nvSpPr>
          <p:spPr>
            <a:xfrm>
              <a:off x="297437" y="1916130"/>
              <a:ext cx="3657600" cy="3549722"/>
            </a:xfrm>
            <a:prstGeom prst="rect">
              <a:avLst/>
            </a:prstGeom>
            <a:solidFill>
              <a:srgbClr val="F2F4F6"/>
            </a:solidFill>
            <a:ln w="12700">
              <a:solidFill>
                <a:srgbClr val="D9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571757" y="2236170"/>
              <a:ext cx="548640" cy="548640"/>
            </a:xfrm>
            <a:prstGeom prst="rect">
              <a:avLst/>
            </a:prstGeom>
            <a:solidFill>
              <a:srgbClr val="00ABC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a:solidFill>
                    <a:srgbClr val="FFFFFF"/>
                  </a:solidFill>
                </a:rPr>
                <a:t>1</a:t>
              </a:r>
            </a:p>
          </p:txBody>
        </p:sp>
        <p:sp>
          <p:nvSpPr>
            <p:cNvPr id="7" name="TextBox 6"/>
            <p:cNvSpPr txBox="1"/>
            <p:nvPr/>
          </p:nvSpPr>
          <p:spPr>
            <a:xfrm>
              <a:off x="421240" y="2851006"/>
              <a:ext cx="3431569" cy="2303195"/>
            </a:xfrm>
            <a:prstGeom prst="rect">
              <a:avLst/>
            </a:prstGeom>
            <a:noFill/>
          </p:spPr>
          <p:txBody>
            <a:bodyPr wrap="square">
              <a:spAutoFit/>
            </a:bodyPr>
            <a:lstStyle/>
            <a:p>
              <a:r>
                <a:rPr lang="en-US" sz="1600" b="1">
                  <a:solidFill>
                    <a:srgbClr val="003865"/>
                  </a:solidFill>
                </a:rPr>
                <a:t>Large Load registration &amp; visibility</a:t>
              </a:r>
              <a:endParaRPr sz="1600" b="1">
                <a:solidFill>
                  <a:srgbClr val="003865"/>
                </a:solidFill>
              </a:endParaRPr>
            </a:p>
            <a:p>
              <a:pPr algn="just">
                <a:spcBef>
                  <a:spcPts val="800"/>
                </a:spcBef>
              </a:pPr>
              <a:r>
                <a:rPr lang="en-US" sz="1500">
                  <a:solidFill>
                    <a:srgbClr val="5B6670"/>
                  </a:solidFill>
                </a:rPr>
                <a:t>Provides the information ERCOT needs, including each Large Load's location, curtailment capability (i.e., number of block and sizes), and real-time consumption, and sets responsibilities for providing modeling data and real-time visibility.</a:t>
              </a:r>
              <a:endParaRPr sz="1500">
                <a:solidFill>
                  <a:srgbClr val="5B6670"/>
                </a:solidFill>
              </a:endParaRPr>
            </a:p>
          </p:txBody>
        </p:sp>
      </p:grpSp>
      <p:grpSp>
        <p:nvGrpSpPr>
          <p:cNvPr id="16" name="Group 15">
            <a:extLst>
              <a:ext uri="{FF2B5EF4-FFF2-40B4-BE49-F238E27FC236}">
                <a16:creationId xmlns:a16="http://schemas.microsoft.com/office/drawing/2014/main" id="{B70CC72F-2B8D-8637-C717-1B23C8956902}"/>
              </a:ext>
            </a:extLst>
          </p:cNvPr>
          <p:cNvGrpSpPr/>
          <p:nvPr/>
        </p:nvGrpSpPr>
        <p:grpSpPr>
          <a:xfrm>
            <a:off x="4267200" y="1859622"/>
            <a:ext cx="3657600" cy="3549722"/>
            <a:chOff x="4275076" y="1916130"/>
            <a:chExt cx="3657600" cy="3549722"/>
          </a:xfrm>
        </p:grpSpPr>
        <p:sp>
          <p:nvSpPr>
            <p:cNvPr id="8" name="Rectangle 7"/>
            <p:cNvSpPr/>
            <p:nvPr/>
          </p:nvSpPr>
          <p:spPr>
            <a:xfrm>
              <a:off x="4275076" y="1916130"/>
              <a:ext cx="3657600" cy="3549722"/>
            </a:xfrm>
            <a:prstGeom prst="rect">
              <a:avLst/>
            </a:prstGeom>
            <a:solidFill>
              <a:srgbClr val="F2F4F6"/>
            </a:solidFill>
            <a:ln w="12700">
              <a:solidFill>
                <a:srgbClr val="D9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4549396" y="2236170"/>
              <a:ext cx="548640" cy="548640"/>
            </a:xfrm>
            <a:prstGeom prst="rect">
              <a:avLst/>
            </a:prstGeom>
            <a:solidFill>
              <a:srgbClr val="00ABC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a:solidFill>
                    <a:srgbClr val="FFFFFF"/>
                  </a:solidFill>
                </a:rPr>
                <a:t>2</a:t>
              </a:r>
            </a:p>
          </p:txBody>
        </p:sp>
        <p:sp>
          <p:nvSpPr>
            <p:cNvPr id="10" name="TextBox 9"/>
            <p:cNvSpPr txBox="1"/>
            <p:nvPr/>
          </p:nvSpPr>
          <p:spPr>
            <a:xfrm>
              <a:off x="4417888" y="2851006"/>
              <a:ext cx="3421294" cy="1426031"/>
            </a:xfrm>
            <a:prstGeom prst="rect">
              <a:avLst/>
            </a:prstGeom>
            <a:noFill/>
          </p:spPr>
          <p:txBody>
            <a:bodyPr wrap="square">
              <a:spAutoFit/>
            </a:bodyPr>
            <a:lstStyle/>
            <a:p>
              <a:r>
                <a:rPr lang="en-US" sz="1600" b="1">
                  <a:solidFill>
                    <a:srgbClr val="003865"/>
                  </a:solidFill>
                </a:rPr>
                <a:t>A binding obligation to act</a:t>
              </a:r>
              <a:endParaRPr sz="1600" b="1">
                <a:solidFill>
                  <a:srgbClr val="003865"/>
                </a:solidFill>
              </a:endParaRPr>
            </a:p>
            <a:p>
              <a:pPr algn="just">
                <a:spcBef>
                  <a:spcPts val="800"/>
                </a:spcBef>
              </a:pPr>
              <a:r>
                <a:rPr lang="en-US" sz="1600">
                  <a:solidFill>
                    <a:srgbClr val="5B6670"/>
                  </a:solidFill>
                </a:rPr>
                <a:t>Each curtailment instruction obligates the BSCL and NMCL to respond, backed by a defined backstop</a:t>
              </a:r>
              <a:r>
                <a:rPr sz="1600">
                  <a:solidFill>
                    <a:srgbClr val="5B6670"/>
                  </a:solidFill>
                </a:rPr>
                <a:t>.</a:t>
              </a:r>
            </a:p>
          </p:txBody>
        </p:sp>
      </p:grpSp>
      <p:grpSp>
        <p:nvGrpSpPr>
          <p:cNvPr id="15" name="Group 14">
            <a:extLst>
              <a:ext uri="{FF2B5EF4-FFF2-40B4-BE49-F238E27FC236}">
                <a16:creationId xmlns:a16="http://schemas.microsoft.com/office/drawing/2014/main" id="{AA602348-6137-C3A5-5AD8-C8FDF943BD58}"/>
              </a:ext>
            </a:extLst>
          </p:cNvPr>
          <p:cNvGrpSpPr/>
          <p:nvPr/>
        </p:nvGrpSpPr>
        <p:grpSpPr>
          <a:xfrm>
            <a:off x="8199120" y="1859622"/>
            <a:ext cx="3657600" cy="3549722"/>
            <a:chOff x="8252717" y="1916130"/>
            <a:chExt cx="3657600" cy="3549722"/>
          </a:xfrm>
        </p:grpSpPr>
        <p:sp>
          <p:nvSpPr>
            <p:cNvPr id="11" name="Rectangle 10"/>
            <p:cNvSpPr/>
            <p:nvPr/>
          </p:nvSpPr>
          <p:spPr>
            <a:xfrm>
              <a:off x="8252717" y="1916130"/>
              <a:ext cx="3657600" cy="3549722"/>
            </a:xfrm>
            <a:prstGeom prst="rect">
              <a:avLst/>
            </a:prstGeom>
            <a:solidFill>
              <a:srgbClr val="F2F4F6"/>
            </a:solidFill>
            <a:ln w="12700">
              <a:solidFill>
                <a:srgbClr val="D9DE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8527037" y="2236170"/>
              <a:ext cx="548640" cy="548640"/>
            </a:xfrm>
            <a:prstGeom prst="rect">
              <a:avLst/>
            </a:prstGeom>
            <a:solidFill>
              <a:srgbClr val="00ABC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2200" b="1">
                  <a:solidFill>
                    <a:srgbClr val="FFFFFF"/>
                  </a:solidFill>
                </a:rPr>
                <a:t>3</a:t>
              </a:r>
            </a:p>
          </p:txBody>
        </p:sp>
        <p:sp>
          <p:nvSpPr>
            <p:cNvPr id="13" name="TextBox 12"/>
            <p:cNvSpPr txBox="1"/>
            <p:nvPr/>
          </p:nvSpPr>
          <p:spPr>
            <a:xfrm>
              <a:off x="8404260" y="2851006"/>
              <a:ext cx="3387047" cy="1426031"/>
            </a:xfrm>
            <a:prstGeom prst="rect">
              <a:avLst/>
            </a:prstGeom>
            <a:noFill/>
          </p:spPr>
          <p:txBody>
            <a:bodyPr wrap="square">
              <a:spAutoFit/>
            </a:bodyPr>
            <a:lstStyle/>
            <a:p>
              <a:r>
                <a:rPr lang="en-US" sz="1600" b="1">
                  <a:solidFill>
                    <a:srgbClr val="003865"/>
                  </a:solidFill>
                </a:rPr>
                <a:t>A clear curtailment response time</a:t>
              </a:r>
              <a:endParaRPr sz="1600" b="1">
                <a:solidFill>
                  <a:srgbClr val="003865"/>
                </a:solidFill>
              </a:endParaRPr>
            </a:p>
            <a:p>
              <a:pPr algn="just">
                <a:spcBef>
                  <a:spcPts val="800"/>
                </a:spcBef>
              </a:pPr>
              <a:r>
                <a:rPr lang="en-US" sz="1600">
                  <a:solidFill>
                    <a:srgbClr val="5B6670"/>
                  </a:solidFill>
                </a:rPr>
                <a:t>There is a clear response time to meet whenever instructions are issued.</a:t>
              </a:r>
              <a:endParaRPr sz="1600">
                <a:solidFill>
                  <a:srgbClr val="5B6670"/>
                </a:solidFil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5CE4-A9A3-3AFD-7AE5-DE20EB729F49}"/>
              </a:ext>
            </a:extLst>
          </p:cNvPr>
          <p:cNvSpPr>
            <a:spLocks noGrp="1"/>
          </p:cNvSpPr>
          <p:nvPr>
            <p:ph type="title"/>
          </p:nvPr>
        </p:nvSpPr>
        <p:spPr>
          <a:xfrm>
            <a:off x="1257299" y="457200"/>
            <a:ext cx="10668001" cy="914400"/>
          </a:xfrm>
        </p:spPr>
        <p:txBody>
          <a:bodyPr/>
          <a:lstStyle/>
          <a:p>
            <a:r>
              <a:rPr lang="en-US"/>
              <a:t>Roles and responsibilities under these requirements</a:t>
            </a:r>
          </a:p>
        </p:txBody>
      </p:sp>
      <p:sp>
        <p:nvSpPr>
          <p:cNvPr id="5" name="Text Placeholder 4">
            <a:extLst>
              <a:ext uri="{FF2B5EF4-FFF2-40B4-BE49-F238E27FC236}">
                <a16:creationId xmlns:a16="http://schemas.microsoft.com/office/drawing/2014/main" id="{69C047CC-5323-D92A-8733-4256FC6C97EC}"/>
              </a:ext>
            </a:extLst>
          </p:cNvPr>
          <p:cNvSpPr>
            <a:spLocks noGrp="1"/>
          </p:cNvSpPr>
          <p:nvPr>
            <p:ph type="body" sz="quarter" idx="16"/>
          </p:nvPr>
        </p:nvSpPr>
        <p:spPr>
          <a:xfrm>
            <a:off x="495300" y="1027416"/>
            <a:ext cx="11163300" cy="5126804"/>
          </a:xfrm>
        </p:spPr>
        <p:txBody>
          <a:bodyPr/>
          <a:lstStyle/>
          <a:p>
            <a:r>
              <a:rPr lang="en-US"/>
              <a:t>Under these potential Protocol revisions, each Large Load would be added to ERCOT's model, with defined roles for who provides site data, who provides real-time telemetry, and, where applicable, who acts on curtailment instructions.</a:t>
            </a:r>
            <a:endParaRPr lang="en-US" sz="1400"/>
          </a:p>
          <a:p>
            <a:endParaRPr lang="en-US" sz="1400"/>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sz="1400"/>
          </a:p>
          <a:p>
            <a:r>
              <a:rPr lang="en-US" sz="900"/>
              <a:t>*Require TSP/DSP to provide telemetry for Large Loads that are not required to have a QSE and are not co-located with a Generation Resource or ESR. **Applicable to BSCLs interconnecting after June 20, 2025</a:t>
            </a:r>
            <a:endParaRPr lang="en-US"/>
          </a:p>
        </p:txBody>
      </p:sp>
      <p:sp>
        <p:nvSpPr>
          <p:cNvPr id="3" name="Text Placeholder 2">
            <a:extLst>
              <a:ext uri="{FF2B5EF4-FFF2-40B4-BE49-F238E27FC236}">
                <a16:creationId xmlns:a16="http://schemas.microsoft.com/office/drawing/2014/main" id="{C81CB20C-3805-D45D-5637-5F252E4FC08C}"/>
              </a:ext>
            </a:extLst>
          </p:cNvPr>
          <p:cNvSpPr>
            <a:spLocks noGrp="1"/>
          </p:cNvSpPr>
          <p:nvPr>
            <p:ph type="body" sz="quarter" idx="15"/>
          </p:nvPr>
        </p:nvSpPr>
        <p:spPr>
          <a:xfrm flipH="1">
            <a:off x="495300" y="5770592"/>
            <a:ext cx="11022030" cy="844604"/>
          </a:xfrm>
        </p:spPr>
        <p:txBody>
          <a:bodyPr/>
          <a:lstStyle/>
          <a:p>
            <a:r>
              <a:rPr lang="en-US">
                <a:solidFill>
                  <a:schemeClr val="accent1"/>
                </a:solidFill>
              </a:rPr>
              <a:t>Key Takeaway: </a:t>
            </a:r>
            <a:r>
              <a:rPr lang="en-US"/>
              <a:t>With these roles defined, ERCOT could size each curtailment instruction to a curtailable Large Load's capability and confirm the response, rather than wait to see what is delivered. The next slide shows what that changes in the illustrative example.</a:t>
            </a:r>
          </a:p>
        </p:txBody>
      </p:sp>
      <p:sp>
        <p:nvSpPr>
          <p:cNvPr id="4" name="Slide Number Placeholder 3">
            <a:extLst>
              <a:ext uri="{FF2B5EF4-FFF2-40B4-BE49-F238E27FC236}">
                <a16:creationId xmlns:a16="http://schemas.microsoft.com/office/drawing/2014/main" id="{0B2CECFD-ABF4-81C8-C107-9760B99791BC}"/>
              </a:ext>
            </a:extLst>
          </p:cNvPr>
          <p:cNvSpPr>
            <a:spLocks noGrp="1"/>
          </p:cNvSpPr>
          <p:nvPr>
            <p:ph type="sldNum" sz="quarter" idx="12"/>
          </p:nvPr>
        </p:nvSpPr>
        <p:spPr/>
        <p:txBody>
          <a:bodyPr/>
          <a:lstStyle/>
          <a:p>
            <a:fld id="{BCDE79FB-97BA-492B-8D57-F1373F9ADA95}" type="slidenum">
              <a:rPr lang="en-US" smtClean="0"/>
              <a:t>25</a:t>
            </a:fld>
            <a:endParaRPr lang="en-US"/>
          </a:p>
        </p:txBody>
      </p:sp>
      <p:grpSp>
        <p:nvGrpSpPr>
          <p:cNvPr id="23" name="Group 22">
            <a:extLst>
              <a:ext uri="{FF2B5EF4-FFF2-40B4-BE49-F238E27FC236}">
                <a16:creationId xmlns:a16="http://schemas.microsoft.com/office/drawing/2014/main" id="{24EACC1C-F46F-4CC0-D9B2-6DD952F235E9}"/>
              </a:ext>
            </a:extLst>
          </p:cNvPr>
          <p:cNvGrpSpPr/>
          <p:nvPr/>
        </p:nvGrpSpPr>
        <p:grpSpPr>
          <a:xfrm>
            <a:off x="603392" y="1755228"/>
            <a:ext cx="11321909" cy="4015363"/>
            <a:chOff x="986790" y="1978343"/>
            <a:chExt cx="11682577" cy="3793306"/>
          </a:xfrm>
        </p:grpSpPr>
        <p:sp>
          <p:nvSpPr>
            <p:cNvPr id="7" name="Shape 0">
              <a:extLst>
                <a:ext uri="{FF2B5EF4-FFF2-40B4-BE49-F238E27FC236}">
                  <a16:creationId xmlns:a16="http://schemas.microsoft.com/office/drawing/2014/main" id="{97A736DF-F319-F937-12F7-F41EEA8EB2EB}"/>
                </a:ext>
              </a:extLst>
            </p:cNvPr>
            <p:cNvSpPr/>
            <p:nvPr/>
          </p:nvSpPr>
          <p:spPr>
            <a:xfrm>
              <a:off x="1394972" y="1978343"/>
              <a:ext cx="4480165" cy="2729747"/>
            </a:xfrm>
            <a:prstGeom prst="roundRect">
              <a:avLst>
                <a:gd name="adj" fmla="val 3000"/>
              </a:avLst>
            </a:prstGeom>
            <a:solidFill>
              <a:srgbClr val="DDF1F4"/>
            </a:solidFill>
            <a:ln w="12700">
              <a:solidFill>
                <a:srgbClr val="00788A"/>
              </a:solidFill>
              <a:prstDash val="solid"/>
            </a:ln>
          </p:spPr>
          <p:txBody>
            <a:bodyPr/>
            <a:lstStyle/>
            <a:p>
              <a:endParaRPr lang="en-US"/>
            </a:p>
          </p:txBody>
        </p:sp>
        <p:sp>
          <p:nvSpPr>
            <p:cNvPr id="8" name="Text 1">
              <a:extLst>
                <a:ext uri="{FF2B5EF4-FFF2-40B4-BE49-F238E27FC236}">
                  <a16:creationId xmlns:a16="http://schemas.microsoft.com/office/drawing/2014/main" id="{D40FF042-AB92-7D1A-68A6-A30FF189015B}"/>
                </a:ext>
              </a:extLst>
            </p:cNvPr>
            <p:cNvSpPr txBox="1"/>
            <p:nvPr/>
          </p:nvSpPr>
          <p:spPr>
            <a:xfrm>
              <a:off x="1661529" y="2054307"/>
              <a:ext cx="4024575" cy="301257"/>
            </a:xfrm>
            <a:prstGeom prst="rect">
              <a:avLst/>
            </a:prstGeom>
            <a:noFill/>
            <a:ln/>
          </p:spPr>
          <p:txBody>
            <a:bodyPr wrap="square" lIns="0" tIns="0" rIns="0" bIns="0" rtlCol="0" anchor="t"/>
            <a:lstStyle/>
            <a:p>
              <a:pPr marL="0" indent="0" algn="ctr">
                <a:buNone/>
              </a:pPr>
              <a:r>
                <a:rPr lang="en-US" sz="2000" b="1">
                  <a:solidFill>
                    <a:srgbClr val="004B57"/>
                  </a:solidFill>
                  <a:latin typeface="Arial" pitchFamily="34" charset="0"/>
                  <a:ea typeface="Arial" pitchFamily="34" charset="-122"/>
                  <a:cs typeface="Arial" pitchFamily="34" charset="-120"/>
                </a:rPr>
                <a:t>Large Load</a:t>
              </a:r>
              <a:endParaRPr lang="en-US" sz="2000"/>
            </a:p>
          </p:txBody>
        </p:sp>
        <p:sp>
          <p:nvSpPr>
            <p:cNvPr id="9" name="Text 2">
              <a:extLst>
                <a:ext uri="{FF2B5EF4-FFF2-40B4-BE49-F238E27FC236}">
                  <a16:creationId xmlns:a16="http://schemas.microsoft.com/office/drawing/2014/main" id="{5D46871F-3DB7-FB4C-305D-19C581CA5424}"/>
                </a:ext>
              </a:extLst>
            </p:cNvPr>
            <p:cNvSpPr txBox="1"/>
            <p:nvPr/>
          </p:nvSpPr>
          <p:spPr>
            <a:xfrm>
              <a:off x="1661529" y="2371472"/>
              <a:ext cx="4108421" cy="2336618"/>
            </a:xfrm>
            <a:prstGeom prst="rect">
              <a:avLst/>
            </a:prstGeom>
            <a:noFill/>
            <a:ln/>
          </p:spPr>
          <p:txBody>
            <a:bodyPr wrap="square" lIns="0" tIns="0" rIns="0" bIns="0" rtlCol="0" anchor="t"/>
            <a:lstStyle/>
            <a:p>
              <a:pPr>
                <a:spcAft>
                  <a:spcPts val="800"/>
                </a:spcAft>
                <a:buSzPct val="100000"/>
              </a:pPr>
              <a:r>
                <a:rPr lang="en-US" sz="1500"/>
                <a:t>Including:</a:t>
              </a:r>
              <a:endParaRPr lang="en-US" sz="1500">
                <a:solidFill>
                  <a:srgbClr val="16202A"/>
                </a:solidFill>
                <a:ea typeface="Arial" pitchFamily="34" charset="-122"/>
                <a:cs typeface="Arial" pitchFamily="34" charset="-120"/>
              </a:endParaRPr>
            </a:p>
            <a:p>
              <a:pPr marL="342900" indent="-342900">
                <a:spcAft>
                  <a:spcPts val="800"/>
                </a:spcAft>
                <a:buSzPct val="100000"/>
                <a:buChar char="•"/>
              </a:pPr>
              <a:r>
                <a:rPr lang="en-US" sz="1500">
                  <a:solidFill>
                    <a:srgbClr val="16202A"/>
                  </a:solidFill>
                  <a:ea typeface="Arial" pitchFamily="34" charset="-122"/>
                  <a:cs typeface="Arial" pitchFamily="34" charset="-120"/>
                </a:rPr>
                <a:t>Location in the network model</a:t>
              </a:r>
              <a:endParaRPr lang="en-US" sz="1500"/>
            </a:p>
            <a:p>
              <a:pPr marL="342900" indent="-342900">
                <a:spcAft>
                  <a:spcPts val="800"/>
                </a:spcAft>
                <a:buSzPct val="100000"/>
                <a:buChar char="•"/>
              </a:pPr>
              <a:r>
                <a:rPr lang="en-US" sz="1500">
                  <a:solidFill>
                    <a:srgbClr val="16202A"/>
                  </a:solidFill>
                  <a:ea typeface="Arial" pitchFamily="34" charset="-122"/>
                  <a:cs typeface="Arial" pitchFamily="34" charset="-120"/>
                </a:rPr>
                <a:t>Maximum consumption (MW, MVAR)</a:t>
              </a:r>
              <a:endParaRPr lang="en-US" sz="1500"/>
            </a:p>
            <a:p>
              <a:pPr marL="342900" indent="-342900">
                <a:spcAft>
                  <a:spcPts val="800"/>
                </a:spcAft>
                <a:buSzPct val="100000"/>
                <a:buChar char="•"/>
              </a:pPr>
              <a:r>
                <a:rPr lang="en-US" sz="1500">
                  <a:solidFill>
                    <a:srgbClr val="16202A"/>
                  </a:solidFill>
                  <a:ea typeface="Arial" pitchFamily="34" charset="-122"/>
                  <a:cs typeface="Arial" pitchFamily="34" charset="-120"/>
                </a:rPr>
                <a:t>Backup generation capability</a:t>
              </a:r>
              <a:endParaRPr lang="en-US" sz="1500"/>
            </a:p>
            <a:p>
              <a:pPr marL="342900" indent="-342900">
                <a:spcAft>
                  <a:spcPts val="800"/>
                </a:spcAft>
                <a:buSzPct val="100000"/>
                <a:buChar char="•"/>
              </a:pPr>
              <a:r>
                <a:rPr lang="en-US" sz="1500">
                  <a:solidFill>
                    <a:srgbClr val="16202A"/>
                  </a:solidFill>
                  <a:ea typeface="Arial" pitchFamily="34" charset="-122"/>
                  <a:cs typeface="Arial" pitchFamily="34" charset="-120"/>
                </a:rPr>
                <a:t>Curtailment capability (full or partial)</a:t>
              </a:r>
            </a:p>
            <a:p>
              <a:pPr marL="342900" indent="-342900">
                <a:spcAft>
                  <a:spcPts val="800"/>
                </a:spcAft>
                <a:buSzPct val="100000"/>
                <a:buFontTx/>
                <a:buChar char="•"/>
              </a:pPr>
              <a:r>
                <a:rPr lang="en-US" sz="1500">
                  <a:solidFill>
                    <a:srgbClr val="16202A"/>
                  </a:solidFill>
                  <a:ea typeface="Arial" pitchFamily="34" charset="-122"/>
                  <a:cs typeface="Arial" pitchFamily="34" charset="-120"/>
                </a:rPr>
                <a:t>Interconnecting TSP/DSP with control of site breaker </a:t>
              </a:r>
            </a:p>
            <a:p>
              <a:pPr marL="342900" indent="-342900">
                <a:spcAft>
                  <a:spcPts val="800"/>
                </a:spcAft>
                <a:buSzPct val="100000"/>
                <a:buFontTx/>
                <a:buChar char="•"/>
              </a:pPr>
              <a:r>
                <a:rPr lang="en-US" sz="1500">
                  <a:solidFill>
                    <a:srgbClr val="16202A"/>
                  </a:solidFill>
                  <a:ea typeface="Arial" pitchFamily="34" charset="-122"/>
                  <a:cs typeface="Arial" pitchFamily="34" charset="-120"/>
                </a:rPr>
                <a:t>Real-time consumption*</a:t>
              </a:r>
            </a:p>
          </p:txBody>
        </p:sp>
        <p:sp>
          <p:nvSpPr>
            <p:cNvPr id="10" name="Shape 3">
              <a:extLst>
                <a:ext uri="{FF2B5EF4-FFF2-40B4-BE49-F238E27FC236}">
                  <a16:creationId xmlns:a16="http://schemas.microsoft.com/office/drawing/2014/main" id="{BDB6E571-741B-809A-5DD1-B75B4745935D}"/>
                </a:ext>
              </a:extLst>
            </p:cNvPr>
            <p:cNvSpPr/>
            <p:nvPr/>
          </p:nvSpPr>
          <p:spPr>
            <a:xfrm>
              <a:off x="7534458" y="2016000"/>
              <a:ext cx="3567539" cy="1129715"/>
            </a:xfrm>
            <a:prstGeom prst="roundRect">
              <a:avLst>
                <a:gd name="adj" fmla="val 6667"/>
              </a:avLst>
            </a:prstGeom>
            <a:solidFill>
              <a:srgbClr val="E7EDF4"/>
            </a:solidFill>
            <a:ln w="12700">
              <a:solidFill>
                <a:srgbClr val="003865"/>
              </a:solidFill>
              <a:prstDash val="solid"/>
            </a:ln>
          </p:spPr>
          <p:txBody>
            <a:bodyPr/>
            <a:lstStyle/>
            <a:p>
              <a:endParaRPr lang="en-US"/>
            </a:p>
          </p:txBody>
        </p:sp>
        <p:sp>
          <p:nvSpPr>
            <p:cNvPr id="11" name="Text 4">
              <a:extLst>
                <a:ext uri="{FF2B5EF4-FFF2-40B4-BE49-F238E27FC236}">
                  <a16:creationId xmlns:a16="http://schemas.microsoft.com/office/drawing/2014/main" id="{C24AC664-5629-0B4F-FC69-9A95B804AA22}"/>
                </a:ext>
              </a:extLst>
            </p:cNvPr>
            <p:cNvSpPr txBox="1"/>
            <p:nvPr/>
          </p:nvSpPr>
          <p:spPr>
            <a:xfrm>
              <a:off x="7534458" y="2015999"/>
              <a:ext cx="3567539" cy="1129715"/>
            </a:xfrm>
            <a:prstGeom prst="rect">
              <a:avLst/>
            </a:prstGeom>
            <a:noFill/>
            <a:ln/>
          </p:spPr>
          <p:txBody>
            <a:bodyPr wrap="square" lIns="1270" tIns="1270" rIns="1270" bIns="1270" rtlCol="0" anchor="ctr"/>
            <a:lstStyle/>
            <a:p>
              <a:pPr marL="0" indent="0" algn="ctr">
                <a:buNone/>
              </a:pPr>
              <a:r>
                <a:rPr lang="en-US" sz="1800" b="1">
                  <a:solidFill>
                    <a:srgbClr val="003865"/>
                  </a:solidFill>
                  <a:latin typeface="Arial" pitchFamily="34" charset="0"/>
                  <a:ea typeface="Arial" pitchFamily="34" charset="-122"/>
                  <a:cs typeface="Arial" pitchFamily="34" charset="-120"/>
                </a:rPr>
                <a:t>Large Load Entity</a:t>
              </a:r>
              <a:endParaRPr lang="en-US" sz="1800"/>
            </a:p>
            <a:p>
              <a:pPr marL="0" indent="0" algn="ctr">
                <a:buNone/>
              </a:pPr>
              <a:r>
                <a:rPr lang="en-US" sz="1500">
                  <a:solidFill>
                    <a:srgbClr val="003865"/>
                  </a:solidFill>
                  <a:ea typeface="Arial" pitchFamily="34" charset="-122"/>
                  <a:cs typeface="Arial" pitchFamily="34" charset="-120"/>
                </a:rPr>
                <a:t>Owner</a:t>
              </a:r>
              <a:endParaRPr lang="en-US" sz="1500"/>
            </a:p>
            <a:p>
              <a:pPr marL="0" indent="0" algn="ctr">
                <a:buNone/>
              </a:pPr>
              <a:r>
                <a:rPr lang="en-US" sz="1500">
                  <a:solidFill>
                    <a:srgbClr val="16202A"/>
                  </a:solidFill>
                  <a:ea typeface="Arial" pitchFamily="34" charset="-122"/>
                  <a:cs typeface="Arial" pitchFamily="34" charset="-120"/>
                </a:rPr>
                <a:t>Site data and obligations</a:t>
              </a:r>
              <a:endParaRPr lang="en-US" sz="1500"/>
            </a:p>
          </p:txBody>
        </p:sp>
        <p:sp>
          <p:nvSpPr>
            <p:cNvPr id="14" name="Shape 7">
              <a:extLst>
                <a:ext uri="{FF2B5EF4-FFF2-40B4-BE49-F238E27FC236}">
                  <a16:creationId xmlns:a16="http://schemas.microsoft.com/office/drawing/2014/main" id="{293613A7-8982-7AFB-2B80-EFE58C54446B}"/>
                </a:ext>
              </a:extLst>
            </p:cNvPr>
            <p:cNvSpPr/>
            <p:nvPr/>
          </p:nvSpPr>
          <p:spPr>
            <a:xfrm>
              <a:off x="5875137" y="2580858"/>
              <a:ext cx="1659321" cy="0"/>
            </a:xfrm>
            <a:prstGeom prst="line">
              <a:avLst/>
            </a:prstGeom>
            <a:noFill/>
            <a:ln w="38100">
              <a:solidFill>
                <a:srgbClr val="5F6B76"/>
              </a:solidFill>
              <a:prstDash val="solid"/>
              <a:tailEnd type="triangle"/>
            </a:ln>
          </p:spPr>
          <p:txBody>
            <a:bodyPr/>
            <a:lstStyle/>
            <a:p>
              <a:endParaRPr lang="en-US"/>
            </a:p>
          </p:txBody>
        </p:sp>
        <p:sp>
          <p:nvSpPr>
            <p:cNvPr id="21" name="TextBox 20">
              <a:extLst>
                <a:ext uri="{FF2B5EF4-FFF2-40B4-BE49-F238E27FC236}">
                  <a16:creationId xmlns:a16="http://schemas.microsoft.com/office/drawing/2014/main" id="{D8160EE2-9525-D353-B4B1-862FCF4E1EF9}"/>
                </a:ext>
              </a:extLst>
            </p:cNvPr>
            <p:cNvSpPr txBox="1"/>
            <p:nvPr/>
          </p:nvSpPr>
          <p:spPr>
            <a:xfrm>
              <a:off x="986790" y="4841230"/>
              <a:ext cx="11682577" cy="930419"/>
            </a:xfrm>
            <a:prstGeom prst="rect">
              <a:avLst/>
            </a:prstGeom>
            <a:noFill/>
          </p:spPr>
          <p:txBody>
            <a:bodyPr wrap="square" lIns="0" tIns="0" rIns="0" bIns="0" rtlCol="0">
              <a:spAutoFit/>
            </a:bodyPr>
            <a:lstStyle/>
            <a:p>
              <a:pPr marL="339725" indent="-285750">
                <a:buFont typeface="Wingdings" panose="05000000000000000000" pitchFamily="2" charset="2"/>
                <a:buChar char="q"/>
              </a:pPr>
              <a:r>
                <a:rPr lang="en-US" sz="1600"/>
                <a:t>Large Load: added to ERCOT's operations model, so ERCOT can see where it is and account for its effect on the system.</a:t>
              </a:r>
            </a:p>
            <a:p>
              <a:pPr marL="339725" indent="-285750">
                <a:buFont typeface="Wingdings" panose="05000000000000000000" pitchFamily="2" charset="2"/>
                <a:buChar char="q"/>
              </a:pPr>
              <a:r>
                <a:rPr lang="en-US" sz="1600"/>
                <a:t>Large Load Entity: the entity that owns the facility and provides modeling information about the site to ERCOT.</a:t>
              </a:r>
            </a:p>
            <a:p>
              <a:pPr marL="339725" indent="-285750">
                <a:buFont typeface="Wingdings" panose="05000000000000000000" pitchFamily="2" charset="2"/>
                <a:buChar char="q"/>
              </a:pPr>
              <a:r>
                <a:rPr lang="en-US" sz="1600"/>
                <a:t>QSE: provides real-time telemetry ERCOT requires for the site, such as MW and MVAr, 24×7 communication and </a:t>
              </a:r>
              <a:r>
                <a:rPr lang="en-US" sz="1600">
                  <a:solidFill>
                    <a:srgbClr val="16202A"/>
                  </a:solidFill>
                  <a:ea typeface="Arial" pitchFamily="34" charset="-122"/>
                  <a:cs typeface="Arial" pitchFamily="34" charset="-120"/>
                </a:rPr>
                <a:t>entity with obligation for curtailment</a:t>
              </a:r>
              <a:r>
                <a:rPr lang="en-US" sz="1600"/>
                <a:t>. For NMCLs same as the co-located Generation Resource or ESR’s QSE.</a:t>
              </a:r>
            </a:p>
          </p:txBody>
        </p:sp>
      </p:grpSp>
      <p:grpSp>
        <p:nvGrpSpPr>
          <p:cNvPr id="26" name="Group 25">
            <a:extLst>
              <a:ext uri="{FF2B5EF4-FFF2-40B4-BE49-F238E27FC236}">
                <a16:creationId xmlns:a16="http://schemas.microsoft.com/office/drawing/2014/main" id="{5050F156-E6BB-CA0C-5DE5-7F8F4C102D99}"/>
              </a:ext>
            </a:extLst>
          </p:cNvPr>
          <p:cNvGrpSpPr/>
          <p:nvPr/>
        </p:nvGrpSpPr>
        <p:grpSpPr>
          <a:xfrm>
            <a:off x="5340824" y="3070031"/>
            <a:ext cx="5065495" cy="1306903"/>
            <a:chOff x="5340824" y="3070031"/>
            <a:chExt cx="5065495" cy="1306903"/>
          </a:xfrm>
        </p:grpSpPr>
        <p:sp>
          <p:nvSpPr>
            <p:cNvPr id="16" name="Shape 5">
              <a:extLst>
                <a:ext uri="{FF2B5EF4-FFF2-40B4-BE49-F238E27FC236}">
                  <a16:creationId xmlns:a16="http://schemas.microsoft.com/office/drawing/2014/main" id="{4B55CF06-BA80-AC00-C4FA-1AD3730C9D29}"/>
                </a:ext>
              </a:extLst>
            </p:cNvPr>
            <p:cNvSpPr/>
            <p:nvPr/>
          </p:nvSpPr>
          <p:spPr>
            <a:xfrm>
              <a:off x="6948918" y="3181086"/>
              <a:ext cx="3457401" cy="1195848"/>
            </a:xfrm>
            <a:prstGeom prst="roundRect">
              <a:avLst>
                <a:gd name="adj" fmla="val 6667"/>
              </a:avLst>
            </a:prstGeom>
            <a:solidFill>
              <a:srgbClr val="E7EDF4"/>
            </a:solidFill>
            <a:ln w="12700">
              <a:solidFill>
                <a:srgbClr val="003865"/>
              </a:solidFill>
              <a:prstDash val="solid"/>
            </a:ln>
          </p:spPr>
          <p:txBody>
            <a:bodyPr/>
            <a:lstStyle/>
            <a:p>
              <a:endParaRPr lang="en-US"/>
            </a:p>
          </p:txBody>
        </p:sp>
        <p:sp>
          <p:nvSpPr>
            <p:cNvPr id="18" name="Text 6">
              <a:extLst>
                <a:ext uri="{FF2B5EF4-FFF2-40B4-BE49-F238E27FC236}">
                  <a16:creationId xmlns:a16="http://schemas.microsoft.com/office/drawing/2014/main" id="{C1E79F33-89EF-3597-A404-097F1C0CC685}"/>
                </a:ext>
              </a:extLst>
            </p:cNvPr>
            <p:cNvSpPr txBox="1"/>
            <p:nvPr/>
          </p:nvSpPr>
          <p:spPr>
            <a:xfrm>
              <a:off x="7139879" y="3301790"/>
              <a:ext cx="3113730" cy="947935"/>
            </a:xfrm>
            <a:prstGeom prst="rect">
              <a:avLst/>
            </a:prstGeom>
            <a:noFill/>
            <a:ln/>
          </p:spPr>
          <p:txBody>
            <a:bodyPr wrap="square" lIns="1270" tIns="1270" rIns="1270" bIns="1270" rtlCol="0" anchor="ctr"/>
            <a:lstStyle/>
            <a:p>
              <a:pPr marL="0" indent="0" algn="ctr">
                <a:buNone/>
              </a:pPr>
              <a:r>
                <a:rPr lang="en-US" sz="1800" b="1">
                  <a:solidFill>
                    <a:srgbClr val="003865"/>
                  </a:solidFill>
                  <a:latin typeface="Arial" pitchFamily="34" charset="0"/>
                  <a:ea typeface="Arial" pitchFamily="34" charset="-122"/>
                  <a:cs typeface="Arial" pitchFamily="34" charset="-120"/>
                </a:rPr>
                <a:t>QSE</a:t>
              </a:r>
              <a:endParaRPr lang="en-US" sz="1800"/>
            </a:p>
            <a:p>
              <a:pPr marL="0" indent="0" algn="ctr">
                <a:buNone/>
              </a:pPr>
              <a:r>
                <a:rPr lang="en-US" sz="1500">
                  <a:solidFill>
                    <a:srgbClr val="003865"/>
                  </a:solidFill>
                  <a:ea typeface="Arial" pitchFamily="34" charset="-122"/>
                  <a:cs typeface="Arial" pitchFamily="34" charset="-120"/>
                </a:rPr>
                <a:t>Operator</a:t>
              </a:r>
              <a:endParaRPr lang="en-US" sz="1500"/>
            </a:p>
            <a:p>
              <a:pPr marL="0" indent="0" algn="ctr">
                <a:buNone/>
              </a:pPr>
              <a:r>
                <a:rPr lang="en-US" sz="1500">
                  <a:solidFill>
                    <a:srgbClr val="16202A"/>
                  </a:solidFill>
                  <a:ea typeface="Arial" pitchFamily="34" charset="-122"/>
                  <a:cs typeface="Arial" pitchFamily="34" charset="-120"/>
                </a:rPr>
                <a:t>Telemetry, 24x7 communication, and entity with obligation for curtailment</a:t>
              </a:r>
              <a:endParaRPr lang="en-US" sz="1500"/>
            </a:p>
          </p:txBody>
        </p:sp>
        <p:sp>
          <p:nvSpPr>
            <p:cNvPr id="22" name="Shape 8">
              <a:extLst>
                <a:ext uri="{FF2B5EF4-FFF2-40B4-BE49-F238E27FC236}">
                  <a16:creationId xmlns:a16="http://schemas.microsoft.com/office/drawing/2014/main" id="{2212983A-A810-029A-060E-180B80353076}"/>
                </a:ext>
              </a:extLst>
            </p:cNvPr>
            <p:cNvSpPr/>
            <p:nvPr/>
          </p:nvSpPr>
          <p:spPr>
            <a:xfrm>
              <a:off x="5340824" y="3779010"/>
              <a:ext cx="1608094" cy="0"/>
            </a:xfrm>
            <a:prstGeom prst="line">
              <a:avLst/>
            </a:prstGeom>
            <a:noFill/>
            <a:ln w="38100">
              <a:solidFill>
                <a:srgbClr val="5F6B76"/>
              </a:solidFill>
              <a:prstDash val="solid"/>
              <a:tailEnd type="triangle"/>
            </a:ln>
          </p:spPr>
          <p:txBody>
            <a:bodyPr/>
            <a:lstStyle/>
            <a:p>
              <a:endParaRPr lang="en-US"/>
            </a:p>
          </p:txBody>
        </p:sp>
        <p:sp>
          <p:nvSpPr>
            <p:cNvPr id="25" name="TextBox 24">
              <a:extLst>
                <a:ext uri="{FF2B5EF4-FFF2-40B4-BE49-F238E27FC236}">
                  <a16:creationId xmlns:a16="http://schemas.microsoft.com/office/drawing/2014/main" id="{AA97BB0B-5C41-6ABF-23CF-AF11EC1F680A}"/>
                </a:ext>
              </a:extLst>
            </p:cNvPr>
            <p:cNvSpPr txBox="1"/>
            <p:nvPr/>
          </p:nvSpPr>
          <p:spPr>
            <a:xfrm>
              <a:off x="5340824" y="3070031"/>
              <a:ext cx="1530126" cy="738664"/>
            </a:xfrm>
            <a:prstGeom prst="rect">
              <a:avLst/>
            </a:prstGeom>
            <a:noFill/>
          </p:spPr>
          <p:txBody>
            <a:bodyPr wrap="square" rtlCol="0">
              <a:spAutoFit/>
            </a:bodyPr>
            <a:lstStyle/>
            <a:p>
              <a:pPr algn="ctr"/>
              <a:r>
                <a:rPr lang="en-US" sz="1400" b="1" i="1">
                  <a:solidFill>
                    <a:srgbClr val="C00000"/>
                  </a:solidFill>
                </a:rPr>
                <a:t>For VECLs, BSCLs** and NMCLs</a:t>
              </a:r>
            </a:p>
          </p:txBody>
        </p:sp>
      </p:grpSp>
    </p:spTree>
    <p:extLst>
      <p:ext uri="{BB962C8B-B14F-4D97-AF65-F5344CB8AC3E}">
        <p14:creationId xmlns:p14="http://schemas.microsoft.com/office/powerpoint/2010/main" val="18103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045BD-EE78-B501-609C-076956383654}"/>
              </a:ext>
            </a:extLst>
          </p:cNvPr>
          <p:cNvSpPr>
            <a:spLocks noGrp="1"/>
          </p:cNvSpPr>
          <p:nvPr>
            <p:ph type="title"/>
          </p:nvPr>
        </p:nvSpPr>
        <p:spPr/>
        <p:txBody>
          <a:bodyPr/>
          <a:lstStyle/>
          <a:p>
            <a:r>
              <a:rPr lang="en-US"/>
              <a:t>Illustrative example: isolating what registration impacts</a:t>
            </a:r>
          </a:p>
        </p:txBody>
      </p:sp>
      <p:sp>
        <p:nvSpPr>
          <p:cNvPr id="3" name="Text Placeholder 2">
            <a:extLst>
              <a:ext uri="{FF2B5EF4-FFF2-40B4-BE49-F238E27FC236}">
                <a16:creationId xmlns:a16="http://schemas.microsoft.com/office/drawing/2014/main" id="{BB0DE2F9-39A5-3284-676C-079DB47950F7}"/>
              </a:ext>
            </a:extLst>
          </p:cNvPr>
          <p:cNvSpPr>
            <a:spLocks noGrp="1"/>
          </p:cNvSpPr>
          <p:nvPr>
            <p:ph type="body" sz="quarter" idx="16"/>
          </p:nvPr>
        </p:nvSpPr>
        <p:spPr>
          <a:xfrm>
            <a:off x="495300" y="949124"/>
            <a:ext cx="11519222" cy="1057023"/>
          </a:xfrm>
        </p:spPr>
        <p:txBody>
          <a:bodyPr/>
          <a:lstStyle/>
          <a:p>
            <a:r>
              <a:rPr lang="en-US"/>
              <a:t>The near-term forecast-informed case introduced earlier assumes site-level curtailment capability and real-time telemetry are available to ERCOT. Here, "with registration" represents the Protocol revisions on slide 24 that would provide those capabilities. The middle case gives the real-time threshold case those same capabilities, keeping its timing, and its routing through the utility, unchanged.</a:t>
            </a:r>
          </a:p>
        </p:txBody>
      </p:sp>
      <p:sp>
        <p:nvSpPr>
          <p:cNvPr id="4" name="Text Placeholder 3">
            <a:extLst>
              <a:ext uri="{FF2B5EF4-FFF2-40B4-BE49-F238E27FC236}">
                <a16:creationId xmlns:a16="http://schemas.microsoft.com/office/drawing/2014/main" id="{D87210E1-CE82-F890-486D-36155C5FF5C4}"/>
              </a:ext>
            </a:extLst>
          </p:cNvPr>
          <p:cNvSpPr>
            <a:spLocks noGrp="1"/>
          </p:cNvSpPr>
          <p:nvPr>
            <p:ph type="body" sz="quarter" idx="15"/>
          </p:nvPr>
        </p:nvSpPr>
        <p:spPr>
          <a:xfrm flipH="1">
            <a:off x="495300" y="5983364"/>
            <a:ext cx="11079386" cy="874636"/>
          </a:xfrm>
        </p:spPr>
        <p:txBody>
          <a:bodyPr/>
          <a:lstStyle/>
          <a:p>
            <a:r>
              <a:rPr lang="en-US">
                <a:solidFill>
                  <a:schemeClr val="accent1"/>
                </a:solidFill>
              </a:rPr>
              <a:t>Key Takeaway: </a:t>
            </a:r>
            <a:r>
              <a:rPr lang="en-US"/>
              <a:t>Registration and related requirements allow ERCOT to size, monitor, verify, and pace BSCL curtailment more precisely. They do not change when ERCOT may begin; in the middle case, firm load shed still occurs because the statutory timing condition remains unchanged.</a:t>
            </a:r>
          </a:p>
        </p:txBody>
      </p:sp>
      <p:sp>
        <p:nvSpPr>
          <p:cNvPr id="5" name="Slide Number Placeholder 4">
            <a:extLst>
              <a:ext uri="{FF2B5EF4-FFF2-40B4-BE49-F238E27FC236}">
                <a16:creationId xmlns:a16="http://schemas.microsoft.com/office/drawing/2014/main" id="{2440E56E-C7EE-0683-9129-DF602A5DEFAE}"/>
              </a:ext>
            </a:extLst>
          </p:cNvPr>
          <p:cNvSpPr>
            <a:spLocks noGrp="1"/>
          </p:cNvSpPr>
          <p:nvPr>
            <p:ph type="sldNum" sz="quarter" idx="12"/>
          </p:nvPr>
        </p:nvSpPr>
        <p:spPr/>
        <p:txBody>
          <a:bodyPr/>
          <a:lstStyle/>
          <a:p>
            <a:fld id="{BCDE79FB-97BA-492B-8D57-F1373F9ADA95}" type="slidenum">
              <a:rPr lang="en-US" smtClean="0"/>
              <a:t>26</a:t>
            </a:fld>
            <a:endParaRPr lang="en-US"/>
          </a:p>
        </p:txBody>
      </p:sp>
      <p:pic>
        <p:nvPicPr>
          <p:cNvPr id="10" name="Picture 9">
            <a:extLst>
              <a:ext uri="{FF2B5EF4-FFF2-40B4-BE49-F238E27FC236}">
                <a16:creationId xmlns:a16="http://schemas.microsoft.com/office/drawing/2014/main" id="{9796886A-270F-A0A9-C91D-655CB31073EB}"/>
              </a:ext>
            </a:extLst>
          </p:cNvPr>
          <p:cNvPicPr>
            <a:picLocks noChangeAspect="1"/>
          </p:cNvPicPr>
          <p:nvPr/>
        </p:nvPicPr>
        <p:blipFill>
          <a:blip r:embed="rId2"/>
          <a:stretch>
            <a:fillRect/>
          </a:stretch>
        </p:blipFill>
        <p:spPr>
          <a:xfrm>
            <a:off x="328712" y="1945876"/>
            <a:ext cx="11534576" cy="4014216"/>
          </a:xfrm>
          <a:prstGeom prst="rect">
            <a:avLst/>
          </a:prstGeom>
        </p:spPr>
      </p:pic>
    </p:spTree>
    <p:extLst>
      <p:ext uri="{BB962C8B-B14F-4D97-AF65-F5344CB8AC3E}">
        <p14:creationId xmlns:p14="http://schemas.microsoft.com/office/powerpoint/2010/main" val="10066929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5EA34-D400-57F3-9768-896A06CF67A7}"/>
              </a:ext>
            </a:extLst>
          </p:cNvPr>
          <p:cNvSpPr>
            <a:spLocks noGrp="1"/>
          </p:cNvSpPr>
          <p:nvPr>
            <p:ph type="title"/>
          </p:nvPr>
        </p:nvSpPr>
        <p:spPr/>
        <p:txBody>
          <a:bodyPr/>
          <a:lstStyle/>
          <a:p>
            <a:r>
              <a:rPr lang="en-US"/>
              <a:t>Even with these Protocol revisions, two issues remain under SB6</a:t>
            </a:r>
          </a:p>
        </p:txBody>
      </p:sp>
      <p:sp>
        <p:nvSpPr>
          <p:cNvPr id="3" name="Text Placeholder 2">
            <a:extLst>
              <a:ext uri="{FF2B5EF4-FFF2-40B4-BE49-F238E27FC236}">
                <a16:creationId xmlns:a16="http://schemas.microsoft.com/office/drawing/2014/main" id="{18E3FC7B-BC82-4963-AC65-B261EF4B0F4A}"/>
              </a:ext>
            </a:extLst>
          </p:cNvPr>
          <p:cNvSpPr>
            <a:spLocks noGrp="1"/>
          </p:cNvSpPr>
          <p:nvPr>
            <p:ph type="body" sz="quarter" idx="16"/>
          </p:nvPr>
        </p:nvSpPr>
        <p:spPr>
          <a:xfrm>
            <a:off x="495300" y="1130158"/>
            <a:ext cx="11163300" cy="4633644"/>
          </a:xfrm>
        </p:spPr>
        <p:txBody>
          <a:bodyPr/>
          <a:lstStyle/>
          <a:p>
            <a:pPr marL="285750" lvl="0" indent="-285750">
              <a:buFont typeface="Arial" panose="020B0604020202020204" pitchFamily="34" charset="0"/>
              <a:buChar char="•"/>
            </a:pPr>
            <a:r>
              <a:rPr lang="en-US" b="1"/>
              <a:t>The timing condition:</a:t>
            </a:r>
            <a:r>
              <a:rPr lang="en-US"/>
              <a:t> Even with registration, BSCL instructions can begin only once the statutory trigger is met. In the illustrative example, that alone still led to firm load shed.</a:t>
            </a:r>
          </a:p>
          <a:p>
            <a:pPr marL="285750" lvl="0" indent="-285750">
              <a:buFont typeface="Arial" panose="020B0604020202020204" pitchFamily="34" charset="0"/>
              <a:buChar char="•"/>
            </a:pPr>
            <a:endParaRPr lang="en-US"/>
          </a:p>
          <a:p>
            <a:pPr marL="285750" lvl="0" indent="-285750">
              <a:buFont typeface="Arial" panose="020B0604020202020204" pitchFamily="34" charset="0"/>
              <a:buChar char="•"/>
            </a:pPr>
            <a:r>
              <a:rPr lang="en-US" b="1"/>
              <a:t>The instruction path:</a:t>
            </a:r>
            <a:r>
              <a:rPr lang="en-US"/>
              <a:t> Registration gives ERCOT the information to issue load-specific instructions, but PURA § 37.0561(e) still routes them through the utility, so the issues on slide 13 remain: the added relay step may reduce the time the Customer has to respond, and as BSCLs grow, more complex instructions increase the risk of delay and miscommunication.</a:t>
            </a:r>
          </a:p>
          <a:p>
            <a:pPr marL="285750" lvl="0" indent="-285750">
              <a:buFont typeface="Arial" panose="020B0604020202020204" pitchFamily="34" charset="0"/>
              <a:buChar char="•"/>
            </a:pPr>
            <a:endParaRPr lang="en-US"/>
          </a:p>
          <a:p>
            <a:pPr marL="342900" indent="-342900">
              <a:buFont typeface="+mj-lt"/>
              <a:buAutoNum type="arabicPeriod"/>
            </a:pPr>
            <a:endParaRPr lang="en-US" b="1"/>
          </a:p>
        </p:txBody>
      </p:sp>
      <p:sp>
        <p:nvSpPr>
          <p:cNvPr id="4" name="Text Placeholder 3">
            <a:extLst>
              <a:ext uri="{FF2B5EF4-FFF2-40B4-BE49-F238E27FC236}">
                <a16:creationId xmlns:a16="http://schemas.microsoft.com/office/drawing/2014/main" id="{0EABFDE9-9AD4-8581-E81F-4EBC7CF6DFBB}"/>
              </a:ext>
            </a:extLst>
          </p:cNvPr>
          <p:cNvSpPr>
            <a:spLocks noGrp="1"/>
          </p:cNvSpPr>
          <p:nvPr>
            <p:ph type="body" sz="quarter" idx="15"/>
          </p:nvPr>
        </p:nvSpPr>
        <p:spPr>
          <a:xfrm flipH="1">
            <a:off x="495302" y="5625690"/>
            <a:ext cx="11163298" cy="775110"/>
          </a:xfrm>
        </p:spPr>
        <p:txBody>
          <a:bodyPr/>
          <a:lstStyle/>
          <a:p>
            <a:r>
              <a:rPr lang="en-US">
                <a:solidFill>
                  <a:schemeClr val="accent1"/>
                </a:solidFill>
              </a:rPr>
              <a:t>Key Takeaway: </a:t>
            </a:r>
            <a:r>
              <a:rPr lang="en-US"/>
              <a:t>Protocol changes can address response time and precision, but the timing condition and the utility instruction path may inhibit ERCOT’s ability to use BSCL curtailment to avoid EEA 3 load shed.</a:t>
            </a:r>
          </a:p>
        </p:txBody>
      </p:sp>
      <p:sp>
        <p:nvSpPr>
          <p:cNvPr id="5" name="Slide Number Placeholder 4">
            <a:extLst>
              <a:ext uri="{FF2B5EF4-FFF2-40B4-BE49-F238E27FC236}">
                <a16:creationId xmlns:a16="http://schemas.microsoft.com/office/drawing/2014/main" id="{ADC174D5-ADA1-6810-AF91-B1AB6C6D2386}"/>
              </a:ext>
            </a:extLst>
          </p:cNvPr>
          <p:cNvSpPr>
            <a:spLocks noGrp="1"/>
          </p:cNvSpPr>
          <p:nvPr>
            <p:ph type="sldNum" sz="quarter" idx="12"/>
          </p:nvPr>
        </p:nvSpPr>
        <p:spPr/>
        <p:txBody>
          <a:bodyPr/>
          <a:lstStyle/>
          <a:p>
            <a:fld id="{BCDE79FB-97BA-492B-8D57-F1373F9ADA95}" type="slidenum">
              <a:rPr lang="en-US" smtClean="0"/>
              <a:t>27</a:t>
            </a:fld>
            <a:endParaRPr lang="en-US"/>
          </a:p>
        </p:txBody>
      </p:sp>
    </p:spTree>
    <p:extLst>
      <p:ext uri="{BB962C8B-B14F-4D97-AF65-F5344CB8AC3E}">
        <p14:creationId xmlns:p14="http://schemas.microsoft.com/office/powerpoint/2010/main" val="1680384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0FF8C-3836-6323-20FE-B67EA2579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61A69F-8ADA-8968-873D-AC69593AC692}"/>
              </a:ext>
            </a:extLst>
          </p:cNvPr>
          <p:cNvSpPr>
            <a:spLocks noGrp="1"/>
          </p:cNvSpPr>
          <p:nvPr>
            <p:ph type="title"/>
          </p:nvPr>
        </p:nvSpPr>
        <p:spPr/>
        <p:txBody>
          <a:bodyPr/>
          <a:lstStyle/>
          <a:p>
            <a:r>
              <a:rPr lang="en-US" sz="2400" b="1">
                <a:solidFill>
                  <a:srgbClr val="171A1C"/>
                </a:solidFill>
                <a:effectLst/>
                <a:latin typeface="Arial"/>
                <a:cs typeface="Arial"/>
              </a:rPr>
              <a:t>NERC is balloting standards </a:t>
            </a:r>
            <a:r>
              <a:rPr lang="en-US"/>
              <a:t>for </a:t>
            </a:r>
            <a:r>
              <a:rPr lang="en-US">
                <a:solidFill>
                  <a:srgbClr val="171A1C"/>
                </a:solidFill>
              </a:rPr>
              <a:t>c</a:t>
            </a:r>
            <a:r>
              <a:rPr lang="en-US"/>
              <a:t>omputational loads</a:t>
            </a:r>
            <a:endParaRPr/>
          </a:p>
        </p:txBody>
      </p:sp>
      <p:sp>
        <p:nvSpPr>
          <p:cNvPr id="3" name="Text Placeholder 2">
            <a:extLst>
              <a:ext uri="{FF2B5EF4-FFF2-40B4-BE49-F238E27FC236}">
                <a16:creationId xmlns:a16="http://schemas.microsoft.com/office/drawing/2014/main" id="{A6DCA9AC-93A4-C464-2194-11624BB0AECD}"/>
              </a:ext>
            </a:extLst>
          </p:cNvPr>
          <p:cNvSpPr>
            <a:spLocks noGrp="1"/>
          </p:cNvSpPr>
          <p:nvPr>
            <p:ph type="body" sz="quarter" idx="16"/>
          </p:nvPr>
        </p:nvSpPr>
        <p:spPr>
          <a:xfrm>
            <a:off x="495300" y="1058238"/>
            <a:ext cx="11163300" cy="3944942"/>
          </a:xfrm>
        </p:spPr>
        <p:txBody>
          <a:bodyPr vert="horz" wrap="square" lIns="0" tIns="0" rIns="0" bIns="0" rtlCol="0" anchor="t">
            <a:noAutofit/>
          </a:bodyPr>
          <a:lstStyle/>
          <a:p>
            <a:r>
              <a:rPr lang="en-US"/>
              <a:t>Separately from SB6, stakeholders may already be aware that NERC is developing reliability standards under Project 2026-02 that apply directly to owners and operators of Computational Load Sites. They are noted here because they may apply to many of the same Large Loads.</a:t>
            </a:r>
          </a:p>
          <a:p>
            <a:pPr marL="285750" indent="-285750">
              <a:buFont typeface="Arial" panose="020B0604020202020204" pitchFamily="34" charset="0"/>
              <a:buChar char="•"/>
            </a:pPr>
            <a:endParaRPr lang="en-US" sz="100"/>
          </a:p>
          <a:p>
            <a:pPr marL="285750" indent="-285750">
              <a:buFont typeface="Arial" panose="020B0604020202020204" pitchFamily="34" charset="0"/>
              <a:buChar char="•"/>
            </a:pPr>
            <a:r>
              <a:rPr lang="en-US" b="1">
                <a:solidFill>
                  <a:srgbClr val="003865"/>
                </a:solidFill>
              </a:rPr>
              <a:t>Threshold: </a:t>
            </a:r>
            <a:r>
              <a:rPr lang="en-US"/>
              <a:t>50 MW or more, served at 100 kV or above. ERCOT’s current Large Load threshold is 75 MW.</a:t>
            </a:r>
            <a:endParaRPr lang="en-US">
              <a:cs typeface="Arial"/>
            </a:endParaRPr>
          </a:p>
          <a:p>
            <a:pPr marL="285750" indent="-285750">
              <a:buFont typeface="Arial" panose="020B0604020202020204" pitchFamily="34" charset="0"/>
              <a:buChar char="•"/>
            </a:pPr>
            <a:endParaRPr lang="en-US" sz="400"/>
          </a:p>
          <a:p>
            <a:pPr marL="285750" indent="-285750">
              <a:buFont typeface="Arial" panose="020B0604020202020204" pitchFamily="34" charset="0"/>
              <a:buChar char="•"/>
            </a:pPr>
            <a:r>
              <a:rPr lang="en-US" b="1">
                <a:solidFill>
                  <a:srgbClr val="003865"/>
                </a:solidFill>
              </a:rPr>
              <a:t>Construct: </a:t>
            </a:r>
            <a:r>
              <a:rPr lang="en-US"/>
              <a:t>the Balancing Authority interacts directly with the customer through two new registration types, Computational Load Owner (CLO) and Computational Load Operator (CLOP).</a:t>
            </a:r>
            <a:endParaRPr lang="en-US">
              <a:cs typeface="Arial"/>
            </a:endParaRPr>
          </a:p>
          <a:p>
            <a:pPr marL="285750" indent="-285750">
              <a:buFont typeface="Arial" panose="020B0604020202020204" pitchFamily="34" charset="0"/>
              <a:buChar char="•"/>
            </a:pPr>
            <a:endParaRPr lang="en-US" sz="400"/>
          </a:p>
          <a:p>
            <a:pPr marL="285750" indent="-285750">
              <a:buFont typeface="Arial" panose="020B0604020202020204" pitchFamily="34" charset="0"/>
              <a:buChar char="•"/>
            </a:pPr>
            <a:r>
              <a:rPr b="1">
                <a:solidFill>
                  <a:srgbClr val="003865"/>
                </a:solidFill>
              </a:rPr>
              <a:t>Three Standards: </a:t>
            </a:r>
            <a:r>
              <a:rPr b="0">
                <a:solidFill>
                  <a:srgbClr val="16202A"/>
                </a:solidFill>
              </a:rPr>
              <a:t>CLO-001 (interconnection, studies, modeling data); CLO-002 (operational data and communications); CLO-003 (protection coordination and disturbance monitoring).</a:t>
            </a:r>
            <a:endParaRPr lang="en-US" b="0">
              <a:solidFill>
                <a:srgbClr val="16202A"/>
              </a:solidFill>
            </a:endParaRPr>
          </a:p>
          <a:p>
            <a:pPr marL="285750" indent="-285750">
              <a:buFont typeface="Arial" panose="020B0604020202020204" pitchFamily="34" charset="0"/>
              <a:buChar char="•"/>
            </a:pPr>
            <a:endParaRPr lang="en-US" sz="400">
              <a:solidFill>
                <a:srgbClr val="16202A"/>
              </a:solidFill>
            </a:endParaRPr>
          </a:p>
          <a:p>
            <a:pPr marL="285750" indent="-285750">
              <a:spcBef>
                <a:spcPts val="600"/>
              </a:spcBef>
              <a:buFont typeface="Arial" panose="020B0604020202020204" pitchFamily="34" charset="0"/>
              <a:buChar char="•"/>
            </a:pPr>
            <a:r>
              <a:rPr lang="en-US" b="1">
                <a:solidFill>
                  <a:srgbClr val="003865"/>
                </a:solidFill>
              </a:rPr>
              <a:t>Status: </a:t>
            </a:r>
            <a:r>
              <a:rPr lang="en-US"/>
              <a:t>the Draft 1 ballot passed (Aug–Sep 2026). A final ballot is expected in October 2026, and NERC Board approval and filing with FERC is expected by December 2026. FERC approval is still required, and the earliest expected enforceable date for CLO-001 is July 1, 2027, while the earliest expected enforceable date for CLO-002 is April 1, 2028. ERCOT voted for the standards but against the implementation plans because the timelines are too compressed.</a:t>
            </a:r>
            <a:endParaRPr lang="en-US">
              <a:cs typeface="Arial"/>
            </a:endParaRPr>
          </a:p>
        </p:txBody>
      </p:sp>
      <p:sp>
        <p:nvSpPr>
          <p:cNvPr id="4" name="Text Placeholder 3">
            <a:extLst>
              <a:ext uri="{FF2B5EF4-FFF2-40B4-BE49-F238E27FC236}">
                <a16:creationId xmlns:a16="http://schemas.microsoft.com/office/drawing/2014/main" id="{24384196-96F8-663E-4648-DADE2DF4BB1D}"/>
              </a:ext>
            </a:extLst>
          </p:cNvPr>
          <p:cNvSpPr>
            <a:spLocks noGrp="1"/>
          </p:cNvSpPr>
          <p:nvPr>
            <p:ph type="body" sz="quarter" idx="15"/>
          </p:nvPr>
        </p:nvSpPr>
        <p:spPr>
          <a:xfrm flipH="1">
            <a:off x="361951" y="5434637"/>
            <a:ext cx="11468097" cy="529119"/>
          </a:xfrm>
        </p:spPr>
        <p:txBody>
          <a:bodyPr/>
          <a:lstStyle/>
          <a:p>
            <a:r>
              <a:rPr b="1">
                <a:solidFill>
                  <a:srgbClr val="003865"/>
                </a:solidFill>
              </a:rPr>
              <a:t>Key Takeaway: </a:t>
            </a:r>
            <a:r>
              <a:rPr lang="en-US"/>
              <a:t>If FERC approves these, ERCOT will need Protocol revisions to meet these NERC requirements.</a:t>
            </a:r>
            <a:endParaRPr>
              <a:solidFill>
                <a:srgbClr val="16202A"/>
              </a:solidFill>
            </a:endParaRPr>
          </a:p>
        </p:txBody>
      </p:sp>
      <p:sp>
        <p:nvSpPr>
          <p:cNvPr id="5" name="Slide Number Placeholder 3">
            <a:extLst>
              <a:ext uri="{FF2B5EF4-FFF2-40B4-BE49-F238E27FC236}">
                <a16:creationId xmlns:a16="http://schemas.microsoft.com/office/drawing/2014/main" id="{1F3A8105-3096-C035-259E-40DA9099DFA0}"/>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28</a:t>
            </a:fld>
            <a:endParaRPr lang="en-US"/>
          </a:p>
        </p:txBody>
      </p:sp>
    </p:spTree>
    <p:extLst>
      <p:ext uri="{BB962C8B-B14F-4D97-AF65-F5344CB8AC3E}">
        <p14:creationId xmlns:p14="http://schemas.microsoft.com/office/powerpoint/2010/main" val="42624299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81249-0DF5-8173-EE6B-68623E7D1C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BC5D00-BB64-ED0F-EEBE-BCF6F32B874C}"/>
              </a:ext>
            </a:extLst>
          </p:cNvPr>
          <p:cNvSpPr>
            <a:spLocks noGrp="1"/>
          </p:cNvSpPr>
          <p:nvPr>
            <p:ph type="title"/>
          </p:nvPr>
        </p:nvSpPr>
        <p:spPr>
          <a:xfrm>
            <a:off x="1257299" y="457200"/>
            <a:ext cx="10668001" cy="914400"/>
          </a:xfrm>
        </p:spPr>
        <p:txBody>
          <a:bodyPr/>
          <a:lstStyle/>
          <a:p>
            <a:r>
              <a:rPr lang="en-US"/>
              <a:t>Implications of proposed NERC Project 2026-02 requirements</a:t>
            </a:r>
          </a:p>
        </p:txBody>
      </p:sp>
      <p:sp>
        <p:nvSpPr>
          <p:cNvPr id="5" name="Text Placeholder 4">
            <a:extLst>
              <a:ext uri="{FF2B5EF4-FFF2-40B4-BE49-F238E27FC236}">
                <a16:creationId xmlns:a16="http://schemas.microsoft.com/office/drawing/2014/main" id="{41198844-1941-45E6-CFD3-D9B3F03481CF}"/>
              </a:ext>
            </a:extLst>
          </p:cNvPr>
          <p:cNvSpPr>
            <a:spLocks noGrp="1"/>
          </p:cNvSpPr>
          <p:nvPr>
            <p:ph type="body" sz="quarter" idx="16"/>
          </p:nvPr>
        </p:nvSpPr>
        <p:spPr>
          <a:xfrm>
            <a:off x="495300" y="1027416"/>
            <a:ext cx="11163300" cy="5126804"/>
          </a:xfrm>
        </p:spPr>
        <p:txBody>
          <a:bodyPr/>
          <a:lstStyle/>
          <a:p>
            <a:r>
              <a:rPr lang="en-US"/>
              <a:t>If FERC approves these standards, Computational Load Sites would also be required to have a Computational Load Operator (CLOP) responsible for telemetry and communications. ERCOT’s Protocol revisions could align with this by extending the QSE requirement on slide 25 to large computational loads (LCLs).</a:t>
            </a:r>
          </a:p>
          <a:p>
            <a:endParaRPr lang="en-US" sz="1400"/>
          </a:p>
          <a:p>
            <a:endParaRPr lang="en-US" sz="1400"/>
          </a:p>
          <a:p>
            <a:endParaRPr lang="en-US" sz="1100"/>
          </a:p>
          <a:p>
            <a:endParaRPr lang="en-US"/>
          </a:p>
          <a:p>
            <a:endParaRPr lang="en-US"/>
          </a:p>
          <a:p>
            <a:endParaRPr lang="en-US"/>
          </a:p>
          <a:p>
            <a:endParaRPr lang="en-US"/>
          </a:p>
          <a:p>
            <a:endParaRPr lang="en-US"/>
          </a:p>
          <a:p>
            <a:endParaRPr lang="en-US"/>
          </a:p>
          <a:p>
            <a:endParaRPr lang="en-US" sz="700"/>
          </a:p>
          <a:p>
            <a:endParaRPr lang="en-US"/>
          </a:p>
          <a:p>
            <a:endParaRPr lang="en-US"/>
          </a:p>
          <a:p>
            <a:endParaRPr lang="en-US"/>
          </a:p>
          <a:p>
            <a:endParaRPr lang="en-US"/>
          </a:p>
          <a:p>
            <a:endParaRPr lang="en-US"/>
          </a:p>
          <a:p>
            <a:endParaRPr lang="en-US" sz="1400"/>
          </a:p>
          <a:p>
            <a:r>
              <a:rPr lang="en-US" sz="900">
                <a:solidFill>
                  <a:schemeClr val="bg2">
                    <a:lumMod val="90000"/>
                  </a:schemeClr>
                </a:solidFill>
              </a:rPr>
              <a:t>*Require TSP/DSP to provide telemetry for Large Load who are not required to have a QSE and are not co-located with a Generation Resource or ESR. **Applicable to BSCLs interconnecting after June 20, 2025</a:t>
            </a:r>
            <a:endParaRPr lang="en-US">
              <a:solidFill>
                <a:schemeClr val="bg2">
                  <a:lumMod val="90000"/>
                </a:schemeClr>
              </a:solidFill>
            </a:endParaRPr>
          </a:p>
        </p:txBody>
      </p:sp>
      <p:sp>
        <p:nvSpPr>
          <p:cNvPr id="3" name="Text Placeholder 2">
            <a:extLst>
              <a:ext uri="{FF2B5EF4-FFF2-40B4-BE49-F238E27FC236}">
                <a16:creationId xmlns:a16="http://schemas.microsoft.com/office/drawing/2014/main" id="{C1FB3204-CF79-9799-2EAF-D9FEE42621DB}"/>
              </a:ext>
            </a:extLst>
          </p:cNvPr>
          <p:cNvSpPr>
            <a:spLocks noGrp="1"/>
          </p:cNvSpPr>
          <p:nvPr>
            <p:ph type="body" sz="quarter" idx="15"/>
          </p:nvPr>
        </p:nvSpPr>
        <p:spPr>
          <a:xfrm flipH="1">
            <a:off x="495300" y="6008414"/>
            <a:ext cx="11022030" cy="588567"/>
          </a:xfrm>
        </p:spPr>
        <p:txBody>
          <a:bodyPr/>
          <a:lstStyle/>
          <a:p>
            <a:r>
              <a:rPr lang="en-US">
                <a:solidFill>
                  <a:schemeClr val="accent1"/>
                </a:solidFill>
              </a:rPr>
              <a:t>Key Takeaway: </a:t>
            </a:r>
            <a:r>
              <a:rPr lang="en-US"/>
              <a:t>Extending the QSE requirement to all LCLs above 50 MW would let one set of Protocol revisions meet both SB6 curtailment needs and NERC's proposed requirements.</a:t>
            </a:r>
          </a:p>
        </p:txBody>
      </p:sp>
      <p:sp>
        <p:nvSpPr>
          <p:cNvPr id="4" name="Slide Number Placeholder 3">
            <a:extLst>
              <a:ext uri="{FF2B5EF4-FFF2-40B4-BE49-F238E27FC236}">
                <a16:creationId xmlns:a16="http://schemas.microsoft.com/office/drawing/2014/main" id="{FDED7D4F-6099-4877-4DD2-A94E3CE550AE}"/>
              </a:ext>
            </a:extLst>
          </p:cNvPr>
          <p:cNvSpPr>
            <a:spLocks noGrp="1"/>
          </p:cNvSpPr>
          <p:nvPr>
            <p:ph type="sldNum" sz="quarter" idx="12"/>
          </p:nvPr>
        </p:nvSpPr>
        <p:spPr/>
        <p:txBody>
          <a:bodyPr/>
          <a:lstStyle/>
          <a:p>
            <a:fld id="{BCDE79FB-97BA-492B-8D57-F1373F9ADA95}" type="slidenum">
              <a:rPr lang="en-US" smtClean="0"/>
              <a:t>29</a:t>
            </a:fld>
            <a:endParaRPr lang="en-US"/>
          </a:p>
        </p:txBody>
      </p:sp>
      <p:grpSp>
        <p:nvGrpSpPr>
          <p:cNvPr id="29" name="Group 28">
            <a:extLst>
              <a:ext uri="{FF2B5EF4-FFF2-40B4-BE49-F238E27FC236}">
                <a16:creationId xmlns:a16="http://schemas.microsoft.com/office/drawing/2014/main" id="{D0FCE060-D22C-5F74-CC9C-E05A5483665F}"/>
              </a:ext>
            </a:extLst>
          </p:cNvPr>
          <p:cNvGrpSpPr/>
          <p:nvPr/>
        </p:nvGrpSpPr>
        <p:grpSpPr>
          <a:xfrm>
            <a:off x="533400" y="1854663"/>
            <a:ext cx="11321909" cy="4128422"/>
            <a:chOff x="644596" y="1558316"/>
            <a:chExt cx="11321909" cy="4182852"/>
          </a:xfrm>
        </p:grpSpPr>
        <p:sp>
          <p:nvSpPr>
            <p:cNvPr id="16" name="Shape 5">
              <a:extLst>
                <a:ext uri="{FF2B5EF4-FFF2-40B4-BE49-F238E27FC236}">
                  <a16:creationId xmlns:a16="http://schemas.microsoft.com/office/drawing/2014/main" id="{48E9DA6B-A41C-F391-C686-EF841788AA69}"/>
                </a:ext>
              </a:extLst>
            </p:cNvPr>
            <p:cNvSpPr/>
            <p:nvPr/>
          </p:nvSpPr>
          <p:spPr>
            <a:xfrm>
              <a:off x="6948918" y="3181086"/>
              <a:ext cx="3457401" cy="1195848"/>
            </a:xfrm>
            <a:prstGeom prst="roundRect">
              <a:avLst>
                <a:gd name="adj" fmla="val 6667"/>
              </a:avLst>
            </a:prstGeom>
            <a:solidFill>
              <a:srgbClr val="E7EDF4"/>
            </a:solidFill>
            <a:ln w="12700">
              <a:solidFill>
                <a:srgbClr val="003865"/>
              </a:solidFill>
              <a:prstDash val="solid"/>
            </a:ln>
          </p:spPr>
          <p:txBody>
            <a:bodyPr/>
            <a:lstStyle/>
            <a:p>
              <a:endParaRPr lang="en-US"/>
            </a:p>
          </p:txBody>
        </p:sp>
        <p:sp>
          <p:nvSpPr>
            <p:cNvPr id="18" name="Text 6">
              <a:extLst>
                <a:ext uri="{FF2B5EF4-FFF2-40B4-BE49-F238E27FC236}">
                  <a16:creationId xmlns:a16="http://schemas.microsoft.com/office/drawing/2014/main" id="{9F20F5EF-2AF4-2931-BDD7-D06963B150D4}"/>
                </a:ext>
              </a:extLst>
            </p:cNvPr>
            <p:cNvSpPr txBox="1"/>
            <p:nvPr/>
          </p:nvSpPr>
          <p:spPr>
            <a:xfrm>
              <a:off x="7139879" y="3301790"/>
              <a:ext cx="3113730" cy="947935"/>
            </a:xfrm>
            <a:prstGeom prst="rect">
              <a:avLst/>
            </a:prstGeom>
            <a:noFill/>
            <a:ln/>
          </p:spPr>
          <p:txBody>
            <a:bodyPr wrap="square" lIns="1270" tIns="1270" rIns="1270" bIns="1270" rtlCol="0" anchor="ctr"/>
            <a:lstStyle/>
            <a:p>
              <a:pPr marL="0" indent="0" algn="ctr">
                <a:buNone/>
              </a:pPr>
              <a:r>
                <a:rPr lang="en-US" sz="1800" b="1">
                  <a:solidFill>
                    <a:srgbClr val="003865"/>
                  </a:solidFill>
                  <a:latin typeface="Arial" pitchFamily="34" charset="0"/>
                  <a:ea typeface="Arial" pitchFamily="34" charset="-122"/>
                  <a:cs typeface="Arial" pitchFamily="34" charset="-120"/>
                </a:rPr>
                <a:t>QSE</a:t>
              </a:r>
              <a:endParaRPr lang="en-US" sz="1800"/>
            </a:p>
            <a:p>
              <a:pPr marL="0" indent="0" algn="ctr">
                <a:buNone/>
              </a:pPr>
              <a:r>
                <a:rPr lang="en-US" sz="1500">
                  <a:solidFill>
                    <a:srgbClr val="003865"/>
                  </a:solidFill>
                  <a:ea typeface="Arial" pitchFamily="34" charset="-122"/>
                  <a:cs typeface="Arial" pitchFamily="34" charset="-120"/>
                </a:rPr>
                <a:t>Operator</a:t>
              </a:r>
              <a:endParaRPr lang="en-US" sz="1500"/>
            </a:p>
            <a:p>
              <a:pPr marL="0" indent="0" algn="ctr">
                <a:buNone/>
              </a:pPr>
              <a:r>
                <a:rPr lang="en-US" sz="1500">
                  <a:solidFill>
                    <a:srgbClr val="16202A"/>
                  </a:solidFill>
                  <a:ea typeface="Arial" pitchFamily="34" charset="-122"/>
                  <a:cs typeface="Arial" pitchFamily="34" charset="-120"/>
                </a:rPr>
                <a:t>Telemetry, 24x7 communication, and entity with obligation for curtailment</a:t>
              </a:r>
              <a:endParaRPr lang="en-US" sz="1500"/>
            </a:p>
          </p:txBody>
        </p:sp>
        <p:sp>
          <p:nvSpPr>
            <p:cNvPr id="22" name="Shape 8">
              <a:extLst>
                <a:ext uri="{FF2B5EF4-FFF2-40B4-BE49-F238E27FC236}">
                  <a16:creationId xmlns:a16="http://schemas.microsoft.com/office/drawing/2014/main" id="{D04A6D7D-7A44-59C6-E929-ACB2194153CE}"/>
                </a:ext>
              </a:extLst>
            </p:cNvPr>
            <p:cNvSpPr/>
            <p:nvPr/>
          </p:nvSpPr>
          <p:spPr>
            <a:xfrm>
              <a:off x="5340824" y="3779010"/>
              <a:ext cx="1608094" cy="0"/>
            </a:xfrm>
            <a:prstGeom prst="line">
              <a:avLst/>
            </a:prstGeom>
            <a:noFill/>
            <a:ln w="38100">
              <a:solidFill>
                <a:srgbClr val="5F6B76"/>
              </a:solidFill>
              <a:prstDash val="solid"/>
              <a:tailEnd type="triangle"/>
            </a:ln>
          </p:spPr>
          <p:txBody>
            <a:bodyPr/>
            <a:lstStyle/>
            <a:p>
              <a:endParaRPr lang="en-US"/>
            </a:p>
          </p:txBody>
        </p:sp>
        <p:sp>
          <p:nvSpPr>
            <p:cNvPr id="20" name="TextBox 19">
              <a:extLst>
                <a:ext uri="{FF2B5EF4-FFF2-40B4-BE49-F238E27FC236}">
                  <a16:creationId xmlns:a16="http://schemas.microsoft.com/office/drawing/2014/main" id="{BF5D4CD2-BEF6-3E6B-1FB0-CA243C34459B}"/>
                </a:ext>
              </a:extLst>
            </p:cNvPr>
            <p:cNvSpPr txBox="1"/>
            <p:nvPr/>
          </p:nvSpPr>
          <p:spPr>
            <a:xfrm>
              <a:off x="5330937" y="3054462"/>
              <a:ext cx="1530126" cy="738664"/>
            </a:xfrm>
            <a:prstGeom prst="rect">
              <a:avLst/>
            </a:prstGeom>
            <a:noFill/>
          </p:spPr>
          <p:txBody>
            <a:bodyPr wrap="square" rtlCol="0">
              <a:spAutoFit/>
            </a:bodyPr>
            <a:lstStyle/>
            <a:p>
              <a:pPr algn="ctr"/>
              <a:r>
                <a:rPr lang="en-US" sz="1400" b="1" i="1">
                  <a:solidFill>
                    <a:srgbClr val="C00000"/>
                  </a:solidFill>
                </a:rPr>
                <a:t>For VECLs, BSCLs** and NMCLs</a:t>
              </a:r>
            </a:p>
          </p:txBody>
        </p:sp>
        <p:grpSp>
          <p:nvGrpSpPr>
            <p:cNvPr id="28" name="Group 27">
              <a:extLst>
                <a:ext uri="{FF2B5EF4-FFF2-40B4-BE49-F238E27FC236}">
                  <a16:creationId xmlns:a16="http://schemas.microsoft.com/office/drawing/2014/main" id="{3162D293-8B67-2834-E585-172CDDDBCCC7}"/>
                </a:ext>
              </a:extLst>
            </p:cNvPr>
            <p:cNvGrpSpPr/>
            <p:nvPr/>
          </p:nvGrpSpPr>
          <p:grpSpPr>
            <a:xfrm>
              <a:off x="644596" y="1558316"/>
              <a:ext cx="11321909" cy="4182852"/>
              <a:chOff x="644596" y="1558316"/>
              <a:chExt cx="11321909" cy="4182852"/>
            </a:xfrm>
          </p:grpSpPr>
          <p:grpSp>
            <p:nvGrpSpPr>
              <p:cNvPr id="23" name="Group 22">
                <a:extLst>
                  <a:ext uri="{FF2B5EF4-FFF2-40B4-BE49-F238E27FC236}">
                    <a16:creationId xmlns:a16="http://schemas.microsoft.com/office/drawing/2014/main" id="{03E9F40A-E024-29F3-FC79-936B97C31FD8}"/>
                  </a:ext>
                </a:extLst>
              </p:cNvPr>
              <p:cNvGrpSpPr/>
              <p:nvPr/>
            </p:nvGrpSpPr>
            <p:grpSpPr>
              <a:xfrm>
                <a:off x="644596" y="1558316"/>
                <a:ext cx="11321909" cy="4182852"/>
                <a:chOff x="1029307" y="1978343"/>
                <a:chExt cx="11682577" cy="3951533"/>
              </a:xfrm>
            </p:grpSpPr>
            <p:sp>
              <p:nvSpPr>
                <p:cNvPr id="7" name="Shape 0">
                  <a:extLst>
                    <a:ext uri="{FF2B5EF4-FFF2-40B4-BE49-F238E27FC236}">
                      <a16:creationId xmlns:a16="http://schemas.microsoft.com/office/drawing/2014/main" id="{02488B63-9347-6A74-A73D-BC98373DA8AA}"/>
                    </a:ext>
                  </a:extLst>
                </p:cNvPr>
                <p:cNvSpPr/>
                <p:nvPr/>
              </p:nvSpPr>
              <p:spPr>
                <a:xfrm>
                  <a:off x="1394972" y="1978343"/>
                  <a:ext cx="4480165" cy="2729747"/>
                </a:xfrm>
                <a:prstGeom prst="roundRect">
                  <a:avLst>
                    <a:gd name="adj" fmla="val 3000"/>
                  </a:avLst>
                </a:prstGeom>
                <a:solidFill>
                  <a:schemeClr val="tx1">
                    <a:lumMod val="10000"/>
                    <a:lumOff val="90000"/>
                  </a:schemeClr>
                </a:solidFill>
                <a:ln w="12700">
                  <a:solidFill>
                    <a:schemeClr val="bg2">
                      <a:lumMod val="90000"/>
                    </a:schemeClr>
                  </a:solidFill>
                  <a:prstDash val="solid"/>
                </a:ln>
              </p:spPr>
              <p:txBody>
                <a:bodyPr/>
                <a:lstStyle/>
                <a:p>
                  <a:endParaRPr lang="en-US"/>
                </a:p>
              </p:txBody>
            </p:sp>
            <p:sp>
              <p:nvSpPr>
                <p:cNvPr id="8" name="Text 1">
                  <a:extLst>
                    <a:ext uri="{FF2B5EF4-FFF2-40B4-BE49-F238E27FC236}">
                      <a16:creationId xmlns:a16="http://schemas.microsoft.com/office/drawing/2014/main" id="{A3B4B993-F11A-D9ED-424D-33A2FFFB91EF}"/>
                    </a:ext>
                  </a:extLst>
                </p:cNvPr>
                <p:cNvSpPr txBox="1"/>
                <p:nvPr/>
              </p:nvSpPr>
              <p:spPr>
                <a:xfrm>
                  <a:off x="1661529" y="2054307"/>
                  <a:ext cx="4024575" cy="301257"/>
                </a:xfrm>
                <a:prstGeom prst="rect">
                  <a:avLst/>
                </a:prstGeom>
                <a:noFill/>
                <a:ln/>
              </p:spPr>
              <p:txBody>
                <a:bodyPr wrap="square" lIns="0" tIns="0" rIns="0" bIns="0" rtlCol="0" anchor="t"/>
                <a:lstStyle/>
                <a:p>
                  <a:pPr marL="0" indent="0" algn="ctr">
                    <a:buNone/>
                  </a:pPr>
                  <a:r>
                    <a:rPr lang="en-US" sz="2000" b="1">
                      <a:solidFill>
                        <a:schemeClr val="bg2">
                          <a:lumMod val="75000"/>
                        </a:schemeClr>
                      </a:solidFill>
                      <a:latin typeface="Arial" pitchFamily="34" charset="0"/>
                      <a:ea typeface="Arial" pitchFamily="34" charset="-122"/>
                      <a:cs typeface="Arial" pitchFamily="34" charset="-120"/>
                    </a:rPr>
                    <a:t>Large Load</a:t>
                  </a:r>
                  <a:endParaRPr lang="en-US" sz="2000">
                    <a:solidFill>
                      <a:schemeClr val="bg2">
                        <a:lumMod val="75000"/>
                      </a:schemeClr>
                    </a:solidFill>
                  </a:endParaRPr>
                </a:p>
              </p:txBody>
            </p:sp>
            <p:sp>
              <p:nvSpPr>
                <p:cNvPr id="9" name="Text 2">
                  <a:extLst>
                    <a:ext uri="{FF2B5EF4-FFF2-40B4-BE49-F238E27FC236}">
                      <a16:creationId xmlns:a16="http://schemas.microsoft.com/office/drawing/2014/main" id="{D87216C4-A619-8B1A-5D35-77446DD76F02}"/>
                    </a:ext>
                  </a:extLst>
                </p:cNvPr>
                <p:cNvSpPr txBox="1"/>
                <p:nvPr/>
              </p:nvSpPr>
              <p:spPr>
                <a:xfrm>
                  <a:off x="1661529" y="2371472"/>
                  <a:ext cx="4108421" cy="2336618"/>
                </a:xfrm>
                <a:prstGeom prst="rect">
                  <a:avLst/>
                </a:prstGeom>
                <a:noFill/>
                <a:ln/>
              </p:spPr>
              <p:txBody>
                <a:bodyPr wrap="square" lIns="0" tIns="0" rIns="0" bIns="0" rtlCol="0" anchor="t"/>
                <a:lstStyle/>
                <a:p>
                  <a:pPr>
                    <a:spcAft>
                      <a:spcPts val="800"/>
                    </a:spcAft>
                    <a:buSzPct val="100000"/>
                  </a:pPr>
                  <a:r>
                    <a:rPr lang="en-US" sz="1500">
                      <a:solidFill>
                        <a:schemeClr val="bg2">
                          <a:lumMod val="75000"/>
                        </a:schemeClr>
                      </a:solidFill>
                    </a:rPr>
                    <a:t>Including:</a:t>
                  </a:r>
                  <a:endParaRPr lang="en-US" sz="1500">
                    <a:solidFill>
                      <a:schemeClr val="bg2">
                        <a:lumMod val="75000"/>
                      </a:schemeClr>
                    </a:solidFill>
                    <a:ea typeface="Arial" pitchFamily="34" charset="-122"/>
                    <a:cs typeface="Arial" pitchFamily="34" charset="-120"/>
                  </a:endParaRPr>
                </a:p>
                <a:p>
                  <a:pPr marL="342900" indent="-342900">
                    <a:spcAft>
                      <a:spcPts val="800"/>
                    </a:spcAft>
                    <a:buSzPct val="100000"/>
                    <a:buChar char="•"/>
                  </a:pPr>
                  <a:r>
                    <a:rPr lang="en-US" sz="1500">
                      <a:solidFill>
                        <a:schemeClr val="bg2">
                          <a:lumMod val="75000"/>
                        </a:schemeClr>
                      </a:solidFill>
                      <a:ea typeface="Arial" pitchFamily="34" charset="-122"/>
                      <a:cs typeface="Arial" pitchFamily="34" charset="-120"/>
                    </a:rPr>
                    <a:t>Location in the network model</a:t>
                  </a:r>
                  <a:endParaRPr lang="en-US" sz="1500">
                    <a:solidFill>
                      <a:schemeClr val="bg2">
                        <a:lumMod val="75000"/>
                      </a:schemeClr>
                    </a:solidFill>
                  </a:endParaRPr>
                </a:p>
                <a:p>
                  <a:pPr marL="342900" indent="-342900">
                    <a:spcAft>
                      <a:spcPts val="800"/>
                    </a:spcAft>
                    <a:buSzPct val="100000"/>
                    <a:buChar char="•"/>
                  </a:pPr>
                  <a:r>
                    <a:rPr lang="en-US" sz="1500">
                      <a:solidFill>
                        <a:schemeClr val="bg2">
                          <a:lumMod val="75000"/>
                        </a:schemeClr>
                      </a:solidFill>
                      <a:ea typeface="Arial" pitchFamily="34" charset="-122"/>
                      <a:cs typeface="Arial" pitchFamily="34" charset="-120"/>
                    </a:rPr>
                    <a:t>Maximum consumption (MW, MVAR)</a:t>
                  </a:r>
                  <a:endParaRPr lang="en-US" sz="1500">
                    <a:solidFill>
                      <a:schemeClr val="bg2">
                        <a:lumMod val="75000"/>
                      </a:schemeClr>
                    </a:solidFill>
                  </a:endParaRPr>
                </a:p>
                <a:p>
                  <a:pPr marL="342900" indent="-342900">
                    <a:spcAft>
                      <a:spcPts val="800"/>
                    </a:spcAft>
                    <a:buSzPct val="100000"/>
                    <a:buChar char="•"/>
                  </a:pPr>
                  <a:r>
                    <a:rPr lang="en-US" sz="1500">
                      <a:solidFill>
                        <a:schemeClr val="bg2">
                          <a:lumMod val="75000"/>
                        </a:schemeClr>
                      </a:solidFill>
                      <a:ea typeface="Arial" pitchFamily="34" charset="-122"/>
                      <a:cs typeface="Arial" pitchFamily="34" charset="-120"/>
                    </a:rPr>
                    <a:t>Backup generation capability</a:t>
                  </a:r>
                  <a:endParaRPr lang="en-US" sz="1500">
                    <a:solidFill>
                      <a:schemeClr val="bg2">
                        <a:lumMod val="75000"/>
                      </a:schemeClr>
                    </a:solidFill>
                  </a:endParaRPr>
                </a:p>
                <a:p>
                  <a:pPr marL="342900" indent="-342900">
                    <a:spcAft>
                      <a:spcPts val="800"/>
                    </a:spcAft>
                    <a:buSzPct val="100000"/>
                    <a:buChar char="•"/>
                  </a:pPr>
                  <a:r>
                    <a:rPr lang="en-US" sz="1500">
                      <a:solidFill>
                        <a:schemeClr val="bg2">
                          <a:lumMod val="75000"/>
                        </a:schemeClr>
                      </a:solidFill>
                      <a:ea typeface="Arial" pitchFamily="34" charset="-122"/>
                      <a:cs typeface="Arial" pitchFamily="34" charset="-120"/>
                    </a:rPr>
                    <a:t>Curtailment capability (full or partial)</a:t>
                  </a:r>
                </a:p>
                <a:p>
                  <a:pPr marL="342900" indent="-342900">
                    <a:spcAft>
                      <a:spcPts val="800"/>
                    </a:spcAft>
                    <a:buSzPct val="100000"/>
                    <a:buFontTx/>
                    <a:buChar char="•"/>
                  </a:pPr>
                  <a:r>
                    <a:rPr lang="en-US" sz="1500">
                      <a:solidFill>
                        <a:schemeClr val="bg2">
                          <a:lumMod val="75000"/>
                        </a:schemeClr>
                      </a:solidFill>
                      <a:ea typeface="Arial" pitchFamily="34" charset="-122"/>
                      <a:cs typeface="Arial" pitchFamily="34" charset="-120"/>
                    </a:rPr>
                    <a:t>Interconnecting TSP/DSP with control of site breaker </a:t>
                  </a:r>
                </a:p>
                <a:p>
                  <a:pPr marL="342900" indent="-342900">
                    <a:spcAft>
                      <a:spcPts val="800"/>
                    </a:spcAft>
                    <a:buSzPct val="100000"/>
                    <a:buFontTx/>
                    <a:buChar char="•"/>
                  </a:pPr>
                  <a:r>
                    <a:rPr lang="en-US" sz="1500">
                      <a:solidFill>
                        <a:schemeClr val="bg2">
                          <a:lumMod val="75000"/>
                        </a:schemeClr>
                      </a:solidFill>
                      <a:ea typeface="Arial" pitchFamily="34" charset="-122"/>
                      <a:cs typeface="Arial" pitchFamily="34" charset="-120"/>
                    </a:rPr>
                    <a:t>Real-time consumption*</a:t>
                  </a:r>
                </a:p>
              </p:txBody>
            </p:sp>
            <p:sp>
              <p:nvSpPr>
                <p:cNvPr id="10" name="Shape 3">
                  <a:extLst>
                    <a:ext uri="{FF2B5EF4-FFF2-40B4-BE49-F238E27FC236}">
                      <a16:creationId xmlns:a16="http://schemas.microsoft.com/office/drawing/2014/main" id="{3122441E-0967-76BA-0848-952C5B559921}"/>
                    </a:ext>
                  </a:extLst>
                </p:cNvPr>
                <p:cNvSpPr/>
                <p:nvPr/>
              </p:nvSpPr>
              <p:spPr>
                <a:xfrm>
                  <a:off x="7534458" y="2016000"/>
                  <a:ext cx="3567539" cy="1129715"/>
                </a:xfrm>
                <a:prstGeom prst="roundRect">
                  <a:avLst>
                    <a:gd name="adj" fmla="val 6667"/>
                  </a:avLst>
                </a:prstGeom>
                <a:solidFill>
                  <a:srgbClr val="E7EDF4"/>
                </a:solidFill>
                <a:ln w="12700">
                  <a:solidFill>
                    <a:srgbClr val="003865"/>
                  </a:solidFill>
                  <a:prstDash val="solid"/>
                </a:ln>
              </p:spPr>
              <p:txBody>
                <a:bodyPr/>
                <a:lstStyle/>
                <a:p>
                  <a:endParaRPr lang="en-US"/>
                </a:p>
              </p:txBody>
            </p:sp>
            <p:sp>
              <p:nvSpPr>
                <p:cNvPr id="11" name="Text 4">
                  <a:extLst>
                    <a:ext uri="{FF2B5EF4-FFF2-40B4-BE49-F238E27FC236}">
                      <a16:creationId xmlns:a16="http://schemas.microsoft.com/office/drawing/2014/main" id="{C597DA45-CA0A-927F-95AE-13AC6B047A3C}"/>
                    </a:ext>
                  </a:extLst>
                </p:cNvPr>
                <p:cNvSpPr txBox="1"/>
                <p:nvPr/>
              </p:nvSpPr>
              <p:spPr>
                <a:xfrm>
                  <a:off x="7534458" y="2015999"/>
                  <a:ext cx="3567539" cy="1129715"/>
                </a:xfrm>
                <a:prstGeom prst="rect">
                  <a:avLst/>
                </a:prstGeom>
                <a:solidFill>
                  <a:schemeClr val="tx1">
                    <a:lumMod val="10000"/>
                    <a:lumOff val="90000"/>
                  </a:schemeClr>
                </a:solidFill>
                <a:ln>
                  <a:solidFill>
                    <a:schemeClr val="bg2">
                      <a:lumMod val="90000"/>
                    </a:schemeClr>
                  </a:solidFill>
                </a:ln>
              </p:spPr>
              <p:txBody>
                <a:bodyPr wrap="square" lIns="1270" tIns="1270" rIns="1270" bIns="1270" rtlCol="0" anchor="ctr"/>
                <a:lstStyle/>
                <a:p>
                  <a:pPr marL="0" indent="0" algn="ctr">
                    <a:buNone/>
                  </a:pPr>
                  <a:r>
                    <a:rPr lang="en-US" sz="1800" b="1">
                      <a:solidFill>
                        <a:schemeClr val="bg2">
                          <a:lumMod val="75000"/>
                        </a:schemeClr>
                      </a:solidFill>
                      <a:latin typeface="Arial" pitchFamily="34" charset="0"/>
                      <a:ea typeface="Arial" pitchFamily="34" charset="-122"/>
                      <a:cs typeface="Arial" pitchFamily="34" charset="-120"/>
                    </a:rPr>
                    <a:t>Large Load Entity</a:t>
                  </a:r>
                  <a:endParaRPr lang="en-US" sz="1800">
                    <a:solidFill>
                      <a:schemeClr val="bg2">
                        <a:lumMod val="75000"/>
                      </a:schemeClr>
                    </a:solidFill>
                  </a:endParaRPr>
                </a:p>
                <a:p>
                  <a:pPr marL="0" indent="0" algn="ctr">
                    <a:buNone/>
                  </a:pPr>
                  <a:r>
                    <a:rPr lang="en-US" sz="1500">
                      <a:solidFill>
                        <a:schemeClr val="bg2">
                          <a:lumMod val="75000"/>
                        </a:schemeClr>
                      </a:solidFill>
                      <a:ea typeface="Arial" pitchFamily="34" charset="-122"/>
                      <a:cs typeface="Arial" pitchFamily="34" charset="-120"/>
                    </a:rPr>
                    <a:t>Owner</a:t>
                  </a:r>
                  <a:endParaRPr lang="en-US" sz="1500">
                    <a:solidFill>
                      <a:schemeClr val="bg2">
                        <a:lumMod val="75000"/>
                      </a:schemeClr>
                    </a:solidFill>
                  </a:endParaRPr>
                </a:p>
                <a:p>
                  <a:pPr marL="0" indent="0" algn="ctr">
                    <a:buNone/>
                  </a:pPr>
                  <a:r>
                    <a:rPr lang="en-US" sz="1500">
                      <a:solidFill>
                        <a:schemeClr val="bg2">
                          <a:lumMod val="75000"/>
                        </a:schemeClr>
                      </a:solidFill>
                      <a:ea typeface="Arial" pitchFamily="34" charset="-122"/>
                      <a:cs typeface="Arial" pitchFamily="34" charset="-120"/>
                    </a:rPr>
                    <a:t>Site data and obligations</a:t>
                  </a:r>
                  <a:endParaRPr lang="en-US" sz="1500">
                    <a:solidFill>
                      <a:schemeClr val="bg2">
                        <a:lumMod val="75000"/>
                      </a:schemeClr>
                    </a:solidFill>
                  </a:endParaRPr>
                </a:p>
              </p:txBody>
            </p:sp>
            <p:sp>
              <p:nvSpPr>
                <p:cNvPr id="14" name="Shape 7">
                  <a:extLst>
                    <a:ext uri="{FF2B5EF4-FFF2-40B4-BE49-F238E27FC236}">
                      <a16:creationId xmlns:a16="http://schemas.microsoft.com/office/drawing/2014/main" id="{14C4940A-3456-D3B4-F953-BC15C9D680C6}"/>
                    </a:ext>
                  </a:extLst>
                </p:cNvPr>
                <p:cNvSpPr/>
                <p:nvPr/>
              </p:nvSpPr>
              <p:spPr>
                <a:xfrm>
                  <a:off x="5875137" y="2580858"/>
                  <a:ext cx="1659321" cy="0"/>
                </a:xfrm>
                <a:prstGeom prst="line">
                  <a:avLst/>
                </a:prstGeom>
                <a:noFill/>
                <a:ln w="38100">
                  <a:solidFill>
                    <a:srgbClr val="5F6B76"/>
                  </a:solidFill>
                  <a:prstDash val="solid"/>
                  <a:tailEnd type="triangle"/>
                </a:ln>
              </p:spPr>
              <p:txBody>
                <a:bodyPr/>
                <a:lstStyle/>
                <a:p>
                  <a:endParaRPr lang="en-US"/>
                </a:p>
              </p:txBody>
            </p:sp>
            <p:sp>
              <p:nvSpPr>
                <p:cNvPr id="21" name="TextBox 20">
                  <a:extLst>
                    <a:ext uri="{FF2B5EF4-FFF2-40B4-BE49-F238E27FC236}">
                      <a16:creationId xmlns:a16="http://schemas.microsoft.com/office/drawing/2014/main" id="{6F152A95-91DF-1AD4-DEAD-31AA4438A7F5}"/>
                    </a:ext>
                  </a:extLst>
                </p:cNvPr>
                <p:cNvSpPr txBox="1"/>
                <p:nvPr/>
              </p:nvSpPr>
              <p:spPr>
                <a:xfrm>
                  <a:off x="1029307" y="4999457"/>
                  <a:ext cx="11682577" cy="930419"/>
                </a:xfrm>
                <a:prstGeom prst="rect">
                  <a:avLst/>
                </a:prstGeom>
                <a:noFill/>
              </p:spPr>
              <p:txBody>
                <a:bodyPr wrap="square" lIns="0" tIns="0" rIns="0" bIns="0" rtlCol="0">
                  <a:spAutoFit/>
                </a:bodyPr>
                <a:lstStyle/>
                <a:p>
                  <a:pPr marL="339725" indent="-285750">
                    <a:buFont typeface="Wingdings" panose="05000000000000000000" pitchFamily="2" charset="2"/>
                    <a:buChar char="q"/>
                  </a:pPr>
                  <a:r>
                    <a:rPr lang="en-US" sz="1600">
                      <a:solidFill>
                        <a:schemeClr val="bg2"/>
                      </a:solidFill>
                    </a:rPr>
                    <a:t>Large Load: added to ERCOT's operations model, so ERCOT can see where it is and account for its effect on the system.</a:t>
                  </a:r>
                </a:p>
                <a:p>
                  <a:pPr marL="339725" indent="-285750">
                    <a:buFont typeface="Wingdings" panose="05000000000000000000" pitchFamily="2" charset="2"/>
                    <a:buChar char="q"/>
                  </a:pPr>
                  <a:r>
                    <a:rPr lang="en-US" sz="1600">
                      <a:solidFill>
                        <a:schemeClr val="bg2"/>
                      </a:solidFill>
                    </a:rPr>
                    <a:t>Large Load Entity: the entity that owns the facility and provides modeling information about the site to ERCOT.</a:t>
                  </a:r>
                </a:p>
                <a:p>
                  <a:pPr marL="339725" indent="-285750">
                    <a:buFont typeface="Wingdings" panose="05000000000000000000" pitchFamily="2" charset="2"/>
                    <a:buChar char="q"/>
                  </a:pPr>
                  <a:r>
                    <a:rPr lang="en-US" sz="1600">
                      <a:solidFill>
                        <a:schemeClr val="bg2"/>
                      </a:solidFill>
                    </a:rPr>
                    <a:t>QSE: provides real-time telemetry ERCOT requires for the site, such as MW and MVAr, 24×7 communication and </a:t>
                  </a:r>
                  <a:r>
                    <a:rPr lang="en-US" sz="1600">
                      <a:solidFill>
                        <a:schemeClr val="bg2"/>
                      </a:solidFill>
                      <a:ea typeface="Arial" pitchFamily="34" charset="-122"/>
                      <a:cs typeface="Arial" pitchFamily="34" charset="-120"/>
                    </a:rPr>
                    <a:t>entity with obligation for curtailment</a:t>
                  </a:r>
                  <a:r>
                    <a:rPr lang="en-US" sz="1600">
                      <a:solidFill>
                        <a:schemeClr val="bg2"/>
                      </a:solidFill>
                    </a:rPr>
                    <a:t>. For NMCLs same as the co-located Generation Resource or ESR’s QSE.</a:t>
                  </a:r>
                </a:p>
              </p:txBody>
            </p:sp>
          </p:grpSp>
          <p:sp>
            <p:nvSpPr>
              <p:cNvPr id="13" name="Shape 12">
                <a:extLst>
                  <a:ext uri="{FF2B5EF4-FFF2-40B4-BE49-F238E27FC236}">
                    <a16:creationId xmlns:a16="http://schemas.microsoft.com/office/drawing/2014/main" id="{A218D5E0-32B1-43B6-352E-3BEA78A5507D}"/>
                  </a:ext>
                </a:extLst>
              </p:cNvPr>
              <p:cNvSpPr/>
              <p:nvPr/>
            </p:nvSpPr>
            <p:spPr>
              <a:xfrm>
                <a:off x="5429323" y="3957936"/>
                <a:ext cx="1366885" cy="388673"/>
              </a:xfrm>
              <a:prstGeom prst="roundRect">
                <a:avLst>
                  <a:gd name="adj" fmla="val 7059"/>
                </a:avLst>
              </a:prstGeom>
              <a:solidFill>
                <a:srgbClr val="FFF4E5"/>
              </a:solidFill>
              <a:ln w="19050">
                <a:solidFill>
                  <a:srgbClr val="D9822B"/>
                </a:solidFill>
                <a:prstDash val="solid"/>
              </a:ln>
            </p:spPr>
            <p:txBody>
              <a:bodyPr anchor="ctr" anchorCtr="0"/>
              <a:lstStyle/>
              <a:p>
                <a:r>
                  <a:rPr lang="en-US"/>
                  <a:t> </a:t>
                </a:r>
                <a:r>
                  <a:rPr lang="en-US" b="1">
                    <a:solidFill>
                      <a:srgbClr val="C00000"/>
                    </a:solidFill>
                  </a:rPr>
                  <a:t>+ LCLs</a:t>
                </a:r>
              </a:p>
            </p:txBody>
          </p:sp>
          <p:sp>
            <p:nvSpPr>
              <p:cNvPr id="17" name="Shape 14">
                <a:extLst>
                  <a:ext uri="{FF2B5EF4-FFF2-40B4-BE49-F238E27FC236}">
                    <a16:creationId xmlns:a16="http://schemas.microsoft.com/office/drawing/2014/main" id="{7EC82A9F-5571-D37B-BBBF-94F09DBBCA6B}"/>
                  </a:ext>
                </a:extLst>
              </p:cNvPr>
              <p:cNvSpPr/>
              <p:nvPr/>
            </p:nvSpPr>
            <p:spPr>
              <a:xfrm>
                <a:off x="6305550" y="3864993"/>
                <a:ext cx="594336" cy="237744"/>
              </a:xfrm>
              <a:prstGeom prst="roundRect">
                <a:avLst>
                  <a:gd name="adj" fmla="val 19231"/>
                </a:avLst>
              </a:prstGeom>
              <a:solidFill>
                <a:srgbClr val="D9822B"/>
              </a:solidFill>
              <a:ln w="12700">
                <a:solidFill>
                  <a:srgbClr val="D9822B"/>
                </a:solidFill>
                <a:prstDash val="solid"/>
              </a:ln>
            </p:spPr>
            <p:txBody>
              <a:bodyPr anchor="ctr" anchorCtr="0"/>
              <a:lstStyle/>
              <a:p>
                <a:r>
                  <a:rPr lang="en-US" sz="1200" b="1">
                    <a:solidFill>
                      <a:schemeClr val="bg1"/>
                    </a:solidFill>
                  </a:rPr>
                  <a:t>NEW</a:t>
                </a:r>
              </a:p>
            </p:txBody>
          </p:sp>
          <p:sp>
            <p:nvSpPr>
              <p:cNvPr id="24" name="TextBox 23">
                <a:extLst>
                  <a:ext uri="{FF2B5EF4-FFF2-40B4-BE49-F238E27FC236}">
                    <a16:creationId xmlns:a16="http://schemas.microsoft.com/office/drawing/2014/main" id="{8343CAFA-CB96-EE97-B9A9-8E2949C3CDCF}"/>
                  </a:ext>
                </a:extLst>
              </p:cNvPr>
              <p:cNvSpPr txBox="1"/>
              <p:nvPr/>
            </p:nvSpPr>
            <p:spPr>
              <a:xfrm>
                <a:off x="644596" y="4545211"/>
                <a:ext cx="2337499" cy="215444"/>
              </a:xfrm>
              <a:prstGeom prst="rect">
                <a:avLst/>
              </a:prstGeom>
              <a:noFill/>
            </p:spPr>
            <p:txBody>
              <a:bodyPr wrap="none" rtlCol="0">
                <a:spAutoFit/>
              </a:bodyPr>
              <a:lstStyle/>
              <a:p>
                <a:r>
                  <a:rPr lang="en-US" sz="800" i="1">
                    <a:solidFill>
                      <a:srgbClr val="6B737B"/>
                    </a:solidFill>
                    <a:latin typeface="Arial" pitchFamily="34" charset="0"/>
                    <a:ea typeface="Arial" pitchFamily="34" charset="-122"/>
                    <a:cs typeface="Arial" pitchFamily="34" charset="-120"/>
                  </a:rPr>
                  <a:t>Greyed elements are unchanged from slide 25.</a:t>
                </a:r>
                <a:endParaRPr lang="en-US" sz="800"/>
              </a:p>
            </p:txBody>
          </p:sp>
        </p:grpSp>
      </p:grpSp>
    </p:spTree>
    <p:extLst>
      <p:ext uri="{BB962C8B-B14F-4D97-AF65-F5344CB8AC3E}">
        <p14:creationId xmlns:p14="http://schemas.microsoft.com/office/powerpoint/2010/main" val="19598377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520624B-496B-28A3-F9CA-445D50C2755F}"/>
              </a:ext>
            </a:extLst>
          </p:cNvPr>
          <p:cNvSpPr>
            <a:spLocks noGrp="1"/>
          </p:cNvSpPr>
          <p:nvPr>
            <p:ph type="ctrTitle"/>
          </p:nvPr>
        </p:nvSpPr>
        <p:spPr/>
        <p:txBody>
          <a:bodyPr/>
          <a:lstStyle/>
          <a:p>
            <a:r>
              <a:rPr lang="en-US"/>
              <a:t>Other Considerations</a:t>
            </a:r>
          </a:p>
        </p:txBody>
      </p:sp>
      <p:sp>
        <p:nvSpPr>
          <p:cNvPr id="7" name="Subtitle 6">
            <a:extLst>
              <a:ext uri="{FF2B5EF4-FFF2-40B4-BE49-F238E27FC236}">
                <a16:creationId xmlns:a16="http://schemas.microsoft.com/office/drawing/2014/main" id="{C73B7FF4-F537-3C81-A023-84556D3EE01D}"/>
              </a:ext>
            </a:extLst>
          </p:cNvPr>
          <p:cNvSpPr>
            <a:spLocks noGrp="1"/>
          </p:cNvSpPr>
          <p:nvPr>
            <p:ph type="subTitle" idx="1"/>
          </p:nvPr>
        </p:nvSpPr>
        <p:spPr/>
        <p:txBody>
          <a:bodyPr/>
          <a:lstStyle/>
          <a:p>
            <a:endParaRPr lang="en-US"/>
          </a:p>
        </p:txBody>
      </p:sp>
      <p:sp>
        <p:nvSpPr>
          <p:cNvPr id="5" name="Slide Number Placeholder 4">
            <a:extLst>
              <a:ext uri="{FF2B5EF4-FFF2-40B4-BE49-F238E27FC236}">
                <a16:creationId xmlns:a16="http://schemas.microsoft.com/office/drawing/2014/main" id="{583E2114-E589-2B19-006E-7AD9E1288C2A}"/>
              </a:ext>
            </a:extLst>
          </p:cNvPr>
          <p:cNvSpPr>
            <a:spLocks noGrp="1"/>
          </p:cNvSpPr>
          <p:nvPr>
            <p:ph type="sldNum" sz="quarter" idx="12"/>
          </p:nvPr>
        </p:nvSpPr>
        <p:spPr/>
        <p:txBody>
          <a:bodyPr/>
          <a:lstStyle/>
          <a:p>
            <a:fld id="{BCDE79FB-97BA-492B-8D57-F1373F9ADA95}" type="slidenum">
              <a:rPr lang="en-US" smtClean="0"/>
              <a:t>30</a:t>
            </a:fld>
            <a:endParaRPr lang="en-US"/>
          </a:p>
        </p:txBody>
      </p:sp>
    </p:spTree>
    <p:extLst>
      <p:ext uri="{BB962C8B-B14F-4D97-AF65-F5344CB8AC3E}">
        <p14:creationId xmlns:p14="http://schemas.microsoft.com/office/powerpoint/2010/main" val="35787025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4DA29-F4E9-0290-F8D9-FD5EBA6EF1B3}"/>
              </a:ext>
            </a:extLst>
          </p:cNvPr>
          <p:cNvSpPr>
            <a:spLocks noGrp="1"/>
          </p:cNvSpPr>
          <p:nvPr>
            <p:ph type="title"/>
          </p:nvPr>
        </p:nvSpPr>
        <p:spPr/>
        <p:txBody>
          <a:bodyPr/>
          <a:lstStyle/>
          <a:p>
            <a:r>
              <a:rPr lang="en-US"/>
              <a:t>Other considerations: design elements ahead</a:t>
            </a:r>
          </a:p>
        </p:txBody>
      </p:sp>
      <p:sp>
        <p:nvSpPr>
          <p:cNvPr id="5" name="Text Placeholder 4">
            <a:extLst>
              <a:ext uri="{FF2B5EF4-FFF2-40B4-BE49-F238E27FC236}">
                <a16:creationId xmlns:a16="http://schemas.microsoft.com/office/drawing/2014/main" id="{8D5E3821-B868-BF11-3C74-A4DC7553E35A}"/>
              </a:ext>
            </a:extLst>
          </p:cNvPr>
          <p:cNvSpPr>
            <a:spLocks noGrp="1"/>
          </p:cNvSpPr>
          <p:nvPr>
            <p:ph type="body" sz="quarter" idx="16"/>
          </p:nvPr>
        </p:nvSpPr>
        <p:spPr>
          <a:xfrm>
            <a:off x="495300" y="1091382"/>
            <a:ext cx="11163300" cy="3204394"/>
          </a:xfrm>
        </p:spPr>
        <p:txBody>
          <a:bodyPr/>
          <a:lstStyle/>
          <a:p>
            <a:r>
              <a:rPr lang="en-US"/>
              <a:t>As ERCOT continues developing an approach to implement SB6 for NMCL and BSCL, several design elements will need stakeholder input. These are not for detailed discussion today; future workshops are expected to take them up. They include:</a:t>
            </a:r>
          </a:p>
          <a:p>
            <a:pPr marL="285750" lvl="0" indent="-285750">
              <a:buFont typeface="Arial" panose="020B0604020202020204" pitchFamily="34" charset="0"/>
              <a:buChar char="•"/>
            </a:pPr>
            <a:r>
              <a:rPr lang="en-US"/>
              <a:t>The forward-looking margin that would trigger curtailment</a:t>
            </a:r>
          </a:p>
          <a:p>
            <a:pPr marL="285750" lvl="0" indent="-285750">
              <a:buFont typeface="Arial" panose="020B0604020202020204" pitchFamily="34" charset="0"/>
              <a:buChar char="•"/>
            </a:pPr>
            <a:r>
              <a:rPr lang="en-US"/>
              <a:t>Curtailment response times, and how curtailment blocks are defined and instructed</a:t>
            </a:r>
          </a:p>
          <a:p>
            <a:pPr marL="285750" lvl="0" indent="-285750">
              <a:buFont typeface="Arial" panose="020B0604020202020204" pitchFamily="34" charset="0"/>
              <a:buChar char="•"/>
            </a:pPr>
            <a:r>
              <a:rPr lang="en-US"/>
              <a:t>The order in which Large Loads are curtailed, within an event and across events</a:t>
            </a:r>
          </a:p>
          <a:p>
            <a:pPr marL="285750" lvl="0" indent="-285750">
              <a:buFont typeface="Arial" panose="020B0604020202020204" pitchFamily="34" charset="0"/>
              <a:buChar char="•"/>
            </a:pPr>
            <a:r>
              <a:rPr lang="en-US"/>
              <a:t>Recall and restoration</a:t>
            </a:r>
          </a:p>
          <a:p>
            <a:pPr marL="285750" lvl="0" indent="-285750">
              <a:buFont typeface="Arial" panose="020B0604020202020204" pitchFamily="34" charset="0"/>
              <a:buChar char="•"/>
            </a:pPr>
            <a:r>
              <a:rPr lang="en-US"/>
              <a:t>Notice ahead of curtailment</a:t>
            </a:r>
          </a:p>
          <a:p>
            <a:pPr marL="285750" lvl="0" indent="-285750">
              <a:buFont typeface="Arial" panose="020B0604020202020204" pitchFamily="34" charset="0"/>
              <a:buChar char="•"/>
            </a:pPr>
            <a:endParaRPr lang="en-US"/>
          </a:p>
          <a:p>
            <a:pPr lvl="0"/>
            <a:r>
              <a:rPr lang="en-US"/>
              <a:t>Two topics are worth raising today because while they are not in SB6's language, they follow from the same reasoning:</a:t>
            </a:r>
          </a:p>
          <a:p>
            <a:pPr marL="285750" lvl="0" indent="-285750">
              <a:buFont typeface="Arial" panose="020B0604020202020204" pitchFamily="34" charset="0"/>
              <a:buChar char="•"/>
            </a:pPr>
            <a:r>
              <a:rPr lang="en-US"/>
              <a:t>VECL forward-looking trigger</a:t>
            </a:r>
          </a:p>
          <a:p>
            <a:pPr marL="285750" lvl="0" indent="-285750">
              <a:buFont typeface="Arial" panose="020B0604020202020204" pitchFamily="34" charset="0"/>
              <a:buChar char="•"/>
            </a:pPr>
            <a:r>
              <a:rPr lang="en-US"/>
              <a:t>Accounting for BSCL and NMCL curtailment in TO load-shed obligations</a:t>
            </a:r>
          </a:p>
          <a:p>
            <a:endParaRPr lang="en-US"/>
          </a:p>
          <a:p>
            <a:endParaRPr lang="en-US"/>
          </a:p>
        </p:txBody>
      </p:sp>
      <p:sp>
        <p:nvSpPr>
          <p:cNvPr id="3" name="Text Placeholder 2">
            <a:extLst>
              <a:ext uri="{FF2B5EF4-FFF2-40B4-BE49-F238E27FC236}">
                <a16:creationId xmlns:a16="http://schemas.microsoft.com/office/drawing/2014/main" id="{BE8F37C4-0CC2-9010-A27C-16A7CA2EF076}"/>
              </a:ext>
            </a:extLst>
          </p:cNvPr>
          <p:cNvSpPr>
            <a:spLocks noGrp="1"/>
          </p:cNvSpPr>
          <p:nvPr>
            <p:ph type="body" sz="quarter" idx="15"/>
          </p:nvPr>
        </p:nvSpPr>
        <p:spPr>
          <a:xfrm flipH="1">
            <a:off x="495299" y="5220929"/>
            <a:ext cx="11163298" cy="757084"/>
          </a:xfrm>
        </p:spPr>
        <p:txBody>
          <a:bodyPr/>
          <a:lstStyle/>
          <a:p>
            <a:r>
              <a:rPr lang="en-US"/>
              <a:t>Key Takeaway: Most design elements will be taken up in future workshops. Two related topics are shared now so stakeholders can begin considering them.</a:t>
            </a:r>
          </a:p>
        </p:txBody>
      </p:sp>
      <p:sp>
        <p:nvSpPr>
          <p:cNvPr id="4" name="Slide Number Placeholder 3">
            <a:extLst>
              <a:ext uri="{FF2B5EF4-FFF2-40B4-BE49-F238E27FC236}">
                <a16:creationId xmlns:a16="http://schemas.microsoft.com/office/drawing/2014/main" id="{1DCD15C1-C7BB-F3F0-A229-BF16361B3BB0}"/>
              </a:ext>
            </a:extLst>
          </p:cNvPr>
          <p:cNvSpPr>
            <a:spLocks noGrp="1"/>
          </p:cNvSpPr>
          <p:nvPr>
            <p:ph type="sldNum" sz="quarter" idx="12"/>
          </p:nvPr>
        </p:nvSpPr>
        <p:spPr/>
        <p:txBody>
          <a:bodyPr/>
          <a:lstStyle/>
          <a:p>
            <a:fld id="{BCDE79FB-97BA-492B-8D57-F1373F9ADA95}" type="slidenum">
              <a:rPr lang="en-US" smtClean="0"/>
              <a:t>31</a:t>
            </a:fld>
            <a:endParaRPr lang="en-US"/>
          </a:p>
        </p:txBody>
      </p:sp>
    </p:spTree>
    <p:extLst>
      <p:ext uri="{BB962C8B-B14F-4D97-AF65-F5344CB8AC3E}">
        <p14:creationId xmlns:p14="http://schemas.microsoft.com/office/powerpoint/2010/main" val="31592167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DC07D-8D46-4A97-E1D4-F70AB6E450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CE5FBB-F5D7-6E64-48B0-75305851F16A}"/>
              </a:ext>
            </a:extLst>
          </p:cNvPr>
          <p:cNvSpPr>
            <a:spLocks noGrp="1"/>
          </p:cNvSpPr>
          <p:nvPr>
            <p:ph type="title"/>
          </p:nvPr>
        </p:nvSpPr>
        <p:spPr/>
        <p:txBody>
          <a:bodyPr/>
          <a:lstStyle/>
          <a:p>
            <a:r>
              <a:rPr lang="en-US"/>
              <a:t>Topic 1: VECL forward-looking trigger</a:t>
            </a:r>
          </a:p>
        </p:txBody>
      </p:sp>
      <p:sp>
        <p:nvSpPr>
          <p:cNvPr id="3" name="Text Placeholder 2">
            <a:extLst>
              <a:ext uri="{FF2B5EF4-FFF2-40B4-BE49-F238E27FC236}">
                <a16:creationId xmlns:a16="http://schemas.microsoft.com/office/drawing/2014/main" id="{4605561A-F7AF-255A-40C3-C36F344D5E30}"/>
              </a:ext>
            </a:extLst>
          </p:cNvPr>
          <p:cNvSpPr>
            <a:spLocks noGrp="1"/>
          </p:cNvSpPr>
          <p:nvPr>
            <p:ph type="body" sz="quarter" idx="16"/>
          </p:nvPr>
        </p:nvSpPr>
        <p:spPr/>
        <p:txBody>
          <a:bodyPr vert="horz" wrap="square" lIns="0" tIns="0" rIns="0" bIns="0" rtlCol="0" anchor="t">
            <a:noAutofit/>
          </a:bodyPr>
          <a:lstStyle/>
          <a:p>
            <a:pPr lvl="0"/>
            <a:r>
              <a:rPr lang="en-US" b="1"/>
              <a:t>Why it's raised now:</a:t>
            </a:r>
            <a:r>
              <a:rPr lang="en-US"/>
              <a:t> VECLs are not part of SB6, but the need to account for curtailment response time before operating margin reaches the applicable threshold applies equally to VECLs. The Commission-approved conditions for NMCL already allow curtailment before an emergency.</a:t>
            </a:r>
          </a:p>
          <a:p>
            <a:pPr lvl="0"/>
            <a:endParaRPr lang="en-US" b="1"/>
          </a:p>
          <a:p>
            <a:pPr lvl="0"/>
            <a:r>
              <a:rPr lang="en-US" b="1"/>
              <a:t>Question:</a:t>
            </a:r>
            <a:r>
              <a:rPr lang="en-US"/>
              <a:t> Should VECLs be deployable when near term forecasts indicate operating margin </a:t>
            </a:r>
            <a:r>
              <a:rPr lang="en-US" i="1"/>
              <a:t>will</a:t>
            </a:r>
            <a:r>
              <a:rPr lang="en-US"/>
              <a:t> fall below 3,100 MW, not only once they have fallen below it?</a:t>
            </a:r>
            <a:endParaRPr lang="en-US">
              <a:cs typeface="Arial"/>
            </a:endParaRPr>
          </a:p>
          <a:p>
            <a:pPr lvl="0"/>
            <a:endParaRPr lang="en-US"/>
          </a:p>
          <a:p>
            <a:pPr lvl="0"/>
            <a:r>
              <a:rPr lang="en-US" b="1"/>
              <a:t>ERCOT's current thinking:</a:t>
            </a:r>
            <a:r>
              <a:rPr lang="en-US"/>
              <a:t> Yes. NPRR1238 intended VECLs to be curtailed early, ahead of emergency conditions. With NMCL instructed before an emergency under its approved conditions, VECLs could come off after NMCL if they wait for Real-Time operating margin to fall. Aligning the VECL trigger preserves NPRR1238’s intent and keeps VECLs first in the sequence, ahead of NMCL.</a:t>
            </a:r>
          </a:p>
          <a:p>
            <a:pPr lvl="0"/>
            <a:endParaRPr lang="en-US" b="1"/>
          </a:p>
          <a:p>
            <a:pPr lvl="0"/>
            <a:r>
              <a:rPr lang="en-US" b="1"/>
              <a:t>Input sought:</a:t>
            </a:r>
            <a:r>
              <a:rPr lang="en-US"/>
              <a:t> Feedback on aligning the VECL trigger with the forward-looking approach proposed for the other categories.</a:t>
            </a:r>
            <a:endParaRPr lang="en-US">
              <a:cs typeface="Arial"/>
            </a:endParaRPr>
          </a:p>
          <a:p>
            <a:endParaRPr lang="en-US"/>
          </a:p>
        </p:txBody>
      </p:sp>
      <p:sp>
        <p:nvSpPr>
          <p:cNvPr id="5" name="Slide Number Placeholder 4">
            <a:extLst>
              <a:ext uri="{FF2B5EF4-FFF2-40B4-BE49-F238E27FC236}">
                <a16:creationId xmlns:a16="http://schemas.microsoft.com/office/drawing/2014/main" id="{004C0937-48BA-D99F-1D82-C0D1FA1D40CC}"/>
              </a:ext>
            </a:extLst>
          </p:cNvPr>
          <p:cNvSpPr>
            <a:spLocks noGrp="1"/>
          </p:cNvSpPr>
          <p:nvPr>
            <p:ph type="sldNum" sz="quarter" idx="12"/>
          </p:nvPr>
        </p:nvSpPr>
        <p:spPr/>
        <p:txBody>
          <a:bodyPr/>
          <a:lstStyle/>
          <a:p>
            <a:fld id="{BCDE79FB-97BA-492B-8D57-F1373F9ADA95}" type="slidenum">
              <a:rPr lang="en-US" smtClean="0"/>
              <a:t>32</a:t>
            </a:fld>
            <a:endParaRPr lang="en-US"/>
          </a:p>
        </p:txBody>
      </p:sp>
    </p:spTree>
    <p:extLst>
      <p:ext uri="{BB962C8B-B14F-4D97-AF65-F5344CB8AC3E}">
        <p14:creationId xmlns:p14="http://schemas.microsoft.com/office/powerpoint/2010/main" val="39686949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F64E-3C5B-24F0-5AB2-113747EC04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E9F575-762E-03FF-CEC4-802E5AA388E5}"/>
              </a:ext>
            </a:extLst>
          </p:cNvPr>
          <p:cNvSpPr>
            <a:spLocks noGrp="1"/>
          </p:cNvSpPr>
          <p:nvPr>
            <p:ph type="title"/>
          </p:nvPr>
        </p:nvSpPr>
        <p:spPr/>
        <p:txBody>
          <a:bodyPr/>
          <a:lstStyle/>
          <a:p>
            <a:r>
              <a:rPr lang="en-US"/>
              <a:t>Topic 2: SB6 loads and TSP load-shed obligation</a:t>
            </a:r>
          </a:p>
        </p:txBody>
      </p:sp>
      <p:sp>
        <p:nvSpPr>
          <p:cNvPr id="3" name="Text Placeholder 2">
            <a:extLst>
              <a:ext uri="{FF2B5EF4-FFF2-40B4-BE49-F238E27FC236}">
                <a16:creationId xmlns:a16="http://schemas.microsoft.com/office/drawing/2014/main" id="{867DF1BE-9459-3A95-2D70-4A177D90023A}"/>
              </a:ext>
            </a:extLst>
          </p:cNvPr>
          <p:cNvSpPr>
            <a:spLocks noGrp="1"/>
          </p:cNvSpPr>
          <p:nvPr>
            <p:ph type="body" sz="quarter" idx="16"/>
          </p:nvPr>
        </p:nvSpPr>
        <p:spPr/>
        <p:txBody>
          <a:bodyPr/>
          <a:lstStyle/>
          <a:p>
            <a:pPr lvl="0"/>
            <a:r>
              <a:rPr lang="en-US" b="1"/>
              <a:t>Why it's raised now:</a:t>
            </a:r>
            <a:r>
              <a:rPr lang="en-US"/>
              <a:t> SB6 does not address TSP load-shed obligation but loads curtailed under SB6 are expected to come off ahead of EEA3.</a:t>
            </a:r>
          </a:p>
          <a:p>
            <a:pPr lvl="0"/>
            <a:endParaRPr lang="en-US" b="1"/>
          </a:p>
          <a:p>
            <a:pPr lvl="0"/>
            <a:r>
              <a:rPr lang="en-US" b="1"/>
              <a:t>Question:</a:t>
            </a:r>
            <a:r>
              <a:rPr lang="en-US"/>
              <a:t> Should Large Loads subject to SB6 curtailment be assumed to have been curtailed prior to EEA3, and therefore not included in TSP firm-load-shed obligation?</a:t>
            </a:r>
          </a:p>
          <a:p>
            <a:pPr lvl="0"/>
            <a:endParaRPr lang="en-US"/>
          </a:p>
          <a:p>
            <a:pPr lvl="0"/>
            <a:r>
              <a:rPr lang="en-US" b="1"/>
              <a:t>ERCOT's current thinking: </a:t>
            </a:r>
          </a:p>
          <a:p>
            <a:pPr lvl="1"/>
            <a:r>
              <a:rPr lang="en-US" sz="1600"/>
              <a:t>For NMCL: Yes. Under the conditions the Commission has approved, NMCL can be curtailed before an emergency, so it is expected to be off before EEA3. The Commission has already ordered net metering loads subject to curtailment conditions to be removed from TSP load-shed obligations (Dockets 58881 and 59220), with the methodology to be addressed in ERCOT's rules.</a:t>
            </a:r>
          </a:p>
          <a:p>
            <a:pPr lvl="1"/>
            <a:r>
              <a:rPr lang="en-US" sz="1600"/>
              <a:t>For BSCL: It depends. Whether BSCL can be assumed curtailed before EEA3 depends on resolving the timing and instruction-path issues described earlier (the three operational requirements), so that BSCL is reliably curtailed before EEA3.</a:t>
            </a:r>
          </a:p>
          <a:p>
            <a:pPr lvl="0"/>
            <a:endParaRPr lang="en-US" b="1"/>
          </a:p>
          <a:p>
            <a:pPr lvl="0"/>
            <a:r>
              <a:rPr lang="en-US" b="1"/>
              <a:t>Input sought: </a:t>
            </a:r>
            <a:r>
              <a:rPr lang="en-US"/>
              <a:t>Stakeholder feedback is requested on this topic.</a:t>
            </a:r>
          </a:p>
        </p:txBody>
      </p:sp>
      <p:sp>
        <p:nvSpPr>
          <p:cNvPr id="4" name="Slide Number Placeholder 3">
            <a:extLst>
              <a:ext uri="{FF2B5EF4-FFF2-40B4-BE49-F238E27FC236}">
                <a16:creationId xmlns:a16="http://schemas.microsoft.com/office/drawing/2014/main" id="{4AEAF82D-10A9-F54D-F558-809BC2E8AA98}"/>
              </a:ext>
            </a:extLst>
          </p:cNvPr>
          <p:cNvSpPr>
            <a:spLocks noGrp="1"/>
          </p:cNvSpPr>
          <p:nvPr>
            <p:ph type="sldNum" sz="quarter" idx="12"/>
          </p:nvPr>
        </p:nvSpPr>
        <p:spPr/>
        <p:txBody>
          <a:bodyPr/>
          <a:lstStyle/>
          <a:p>
            <a:fld id="{BCDE79FB-97BA-492B-8D57-F1373F9ADA95}" type="slidenum">
              <a:rPr lang="en-US" smtClean="0"/>
              <a:t>33</a:t>
            </a:fld>
            <a:endParaRPr lang="en-US"/>
          </a:p>
        </p:txBody>
      </p:sp>
    </p:spTree>
    <p:extLst>
      <p:ext uri="{BB962C8B-B14F-4D97-AF65-F5344CB8AC3E}">
        <p14:creationId xmlns:p14="http://schemas.microsoft.com/office/powerpoint/2010/main" val="18874290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4F5A5CE-5BED-3925-ADD0-621F9BECFB58}"/>
              </a:ext>
            </a:extLst>
          </p:cNvPr>
          <p:cNvSpPr>
            <a:spLocks noGrp="1"/>
          </p:cNvSpPr>
          <p:nvPr>
            <p:ph type="ctrTitle"/>
          </p:nvPr>
        </p:nvSpPr>
        <p:spPr/>
        <p:txBody>
          <a:bodyPr/>
          <a:lstStyle/>
          <a:p>
            <a:r>
              <a:rPr lang="en-US"/>
              <a:t>Wrap Up and Next Steps</a:t>
            </a:r>
          </a:p>
        </p:txBody>
      </p:sp>
      <p:sp>
        <p:nvSpPr>
          <p:cNvPr id="6" name="Subtitle 5">
            <a:extLst>
              <a:ext uri="{FF2B5EF4-FFF2-40B4-BE49-F238E27FC236}">
                <a16:creationId xmlns:a16="http://schemas.microsoft.com/office/drawing/2014/main" id="{DB81D5AE-9FCB-FBA7-D73B-E55E1939C402}"/>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FAC4836-769A-BDB6-91CD-EFC4493B5DED}"/>
              </a:ext>
            </a:extLst>
          </p:cNvPr>
          <p:cNvSpPr>
            <a:spLocks noGrp="1"/>
          </p:cNvSpPr>
          <p:nvPr>
            <p:ph type="sldNum" sz="quarter" idx="12"/>
          </p:nvPr>
        </p:nvSpPr>
        <p:spPr/>
        <p:txBody>
          <a:bodyPr/>
          <a:lstStyle/>
          <a:p>
            <a:fld id="{BCDE79FB-97BA-492B-8D57-F1373F9ADA95}" type="slidenum">
              <a:rPr lang="en-US" smtClean="0"/>
              <a:t>34</a:t>
            </a:fld>
            <a:endParaRPr lang="en-US"/>
          </a:p>
        </p:txBody>
      </p:sp>
    </p:spTree>
    <p:extLst>
      <p:ext uri="{BB962C8B-B14F-4D97-AF65-F5344CB8AC3E}">
        <p14:creationId xmlns:p14="http://schemas.microsoft.com/office/powerpoint/2010/main" val="31035318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B72ED-5C78-E66E-EA0B-1DC839CE4E22}"/>
              </a:ext>
            </a:extLst>
          </p:cNvPr>
          <p:cNvSpPr>
            <a:spLocks noGrp="1"/>
          </p:cNvSpPr>
          <p:nvPr>
            <p:ph type="title"/>
          </p:nvPr>
        </p:nvSpPr>
        <p:spPr/>
        <p:txBody>
          <a:bodyPr/>
          <a:lstStyle/>
          <a:p>
            <a:r>
              <a:rPr lang="en-US"/>
              <a:t>Summary and Next Steps</a:t>
            </a:r>
          </a:p>
        </p:txBody>
      </p:sp>
      <p:sp>
        <p:nvSpPr>
          <p:cNvPr id="4" name="Text Placeholder 3">
            <a:extLst>
              <a:ext uri="{FF2B5EF4-FFF2-40B4-BE49-F238E27FC236}">
                <a16:creationId xmlns:a16="http://schemas.microsoft.com/office/drawing/2014/main" id="{1D0FBAFC-6288-4A15-6A58-F8BE74D2F58A}"/>
              </a:ext>
            </a:extLst>
          </p:cNvPr>
          <p:cNvSpPr>
            <a:spLocks noGrp="1"/>
          </p:cNvSpPr>
          <p:nvPr>
            <p:ph type="body" sz="quarter" idx="16"/>
          </p:nvPr>
        </p:nvSpPr>
        <p:spPr>
          <a:xfrm>
            <a:off x="495300" y="1253447"/>
            <a:ext cx="11187714" cy="4918753"/>
          </a:xfrm>
        </p:spPr>
        <p:txBody>
          <a:bodyPr/>
          <a:lstStyle/>
          <a:p>
            <a:pPr lvl="0"/>
            <a:r>
              <a:rPr lang="en-US" b="1" dirty="0"/>
              <a:t>Summary</a:t>
            </a:r>
          </a:p>
          <a:p>
            <a:pPr marL="285750" lvl="0" indent="-285750">
              <a:buFont typeface="Arial" panose="020B0604020202020204" pitchFamily="34" charset="0"/>
              <a:buChar char="•"/>
            </a:pPr>
            <a:r>
              <a:rPr lang="en-US" dirty="0"/>
              <a:t>As BSCL volume and site size grow, the statutory timing condition may leave too little time to build sufficient curtailment before firm load shed is needed. </a:t>
            </a:r>
          </a:p>
          <a:p>
            <a:pPr marL="285750" lvl="0" indent="-285750">
              <a:buFont typeface="Arial" panose="020B0604020202020204" pitchFamily="34" charset="0"/>
              <a:buChar char="•"/>
            </a:pPr>
            <a:endParaRPr lang="en-US" sz="400" dirty="0"/>
          </a:p>
          <a:p>
            <a:pPr marL="285750" lvl="0" indent="-285750">
              <a:buFont typeface="Arial" panose="020B0604020202020204" pitchFamily="34" charset="0"/>
              <a:buChar char="•"/>
            </a:pPr>
            <a:r>
              <a:rPr lang="en-US" dirty="0"/>
              <a:t>Registration, visibility, and compliance requirements would improve precision, and accountability, but do not change the fact that the timing condition and the utility instruction path may inhibit ERCOT’s ability to use BSCL curtailment to avoid EEA 3 load shed. </a:t>
            </a:r>
          </a:p>
          <a:p>
            <a:pPr marL="285750" lvl="0" indent="-285750">
              <a:buFont typeface="Arial" panose="020B0604020202020204" pitchFamily="34" charset="0"/>
              <a:buChar char="•"/>
            </a:pPr>
            <a:endParaRPr lang="en-US" sz="400" dirty="0"/>
          </a:p>
          <a:p>
            <a:pPr marL="285750" lvl="0" indent="-285750">
              <a:buFont typeface="Arial" panose="020B0604020202020204" pitchFamily="34" charset="0"/>
              <a:buChar char="•"/>
            </a:pPr>
            <a:r>
              <a:rPr lang="en-US" dirty="0"/>
              <a:t>If approved, proposed NERC reliability standards in Project 2026-02 are expected to mandate that ERCOT establish telemetry and communication requirements for computational loads 50 MW and above.</a:t>
            </a:r>
          </a:p>
          <a:p>
            <a:pPr marL="285750" lvl="0" indent="-285750">
              <a:buFont typeface="Arial" panose="020B0604020202020204" pitchFamily="34" charset="0"/>
              <a:buChar char="•"/>
            </a:pPr>
            <a:endParaRPr lang="en-US" sz="400" dirty="0"/>
          </a:p>
          <a:p>
            <a:pPr marL="285750" lvl="0" indent="-285750">
              <a:buFont typeface="Arial" panose="020B0604020202020204" pitchFamily="34" charset="0"/>
              <a:buChar char="•"/>
            </a:pPr>
            <a:endParaRPr lang="en-US" sz="400" dirty="0"/>
          </a:p>
          <a:p>
            <a:r>
              <a:rPr lang="en-US" b="1" dirty="0"/>
              <a:t>Next steps</a:t>
            </a:r>
            <a:endParaRPr lang="en-US" dirty="0"/>
          </a:p>
          <a:p>
            <a:pPr marL="285750" lvl="0" indent="-285750">
              <a:buFont typeface="Arial" panose="020B0604020202020204" pitchFamily="34" charset="0"/>
              <a:buChar char="•"/>
            </a:pPr>
            <a:r>
              <a:rPr lang="en-US" dirty="0"/>
              <a:t>ERCOT requests feedback on potential Protocol revisions described in Slides 24 through 29, and on the two related topics on Slides 32 and 33 by end of day October 23, 2026.</a:t>
            </a:r>
          </a:p>
          <a:p>
            <a:pPr marL="285750" lvl="0" indent="-285750">
              <a:buFont typeface="Arial" panose="020B0604020202020204" pitchFamily="34" charset="0"/>
              <a:buChar char="•"/>
            </a:pPr>
            <a:endParaRPr lang="en-US" sz="400" dirty="0">
              <a:cs typeface="Arial"/>
            </a:endParaRPr>
          </a:p>
          <a:p>
            <a:pPr marL="285750" lvl="0" indent="-285750">
              <a:buFont typeface="Arial" panose="020B0604020202020204" pitchFamily="34" charset="0"/>
              <a:buChar char="•"/>
            </a:pPr>
            <a:r>
              <a:rPr lang="en-US" dirty="0"/>
              <a:t>A follow-up workshop will be scheduled in early November.</a:t>
            </a:r>
          </a:p>
          <a:p>
            <a:pPr marL="285750" lvl="0" indent="-285750">
              <a:buFont typeface="Arial" panose="020B0604020202020204" pitchFamily="34" charset="0"/>
              <a:buChar char="•"/>
            </a:pPr>
            <a:endParaRPr lang="en-US" sz="400" dirty="0"/>
          </a:p>
          <a:p>
            <a:pPr marL="285750" lvl="0" indent="-285750">
              <a:buFont typeface="Arial" panose="020B0604020202020204" pitchFamily="34" charset="0"/>
              <a:buChar char="•"/>
            </a:pPr>
            <a:r>
              <a:rPr lang="en-US" dirty="0"/>
              <a:t>ERCOT will consider stakeholder feedback before finalizing the Revision Requests.</a:t>
            </a:r>
            <a:endParaRPr lang="en-US" dirty="0">
              <a:cs typeface="Arial"/>
            </a:endParaRPr>
          </a:p>
          <a:p>
            <a:endParaRPr lang="en-US" dirty="0"/>
          </a:p>
        </p:txBody>
      </p:sp>
      <p:sp>
        <p:nvSpPr>
          <p:cNvPr id="5" name="Slide Number Placeholder 4">
            <a:extLst>
              <a:ext uri="{FF2B5EF4-FFF2-40B4-BE49-F238E27FC236}">
                <a16:creationId xmlns:a16="http://schemas.microsoft.com/office/drawing/2014/main" id="{9CB20CED-D413-5D12-7350-56759DF0111D}"/>
              </a:ext>
            </a:extLst>
          </p:cNvPr>
          <p:cNvSpPr>
            <a:spLocks noGrp="1"/>
          </p:cNvSpPr>
          <p:nvPr>
            <p:ph type="sldNum" sz="quarter" idx="12"/>
          </p:nvPr>
        </p:nvSpPr>
        <p:spPr/>
        <p:txBody>
          <a:bodyPr/>
          <a:lstStyle/>
          <a:p>
            <a:fld id="{BCDE79FB-97BA-492B-8D57-F1373F9ADA95}" type="slidenum">
              <a:rPr lang="en-US" smtClean="0"/>
              <a:t>35</a:t>
            </a:fld>
            <a:endParaRPr lang="en-US"/>
          </a:p>
        </p:txBody>
      </p:sp>
    </p:spTree>
    <p:extLst>
      <p:ext uri="{BB962C8B-B14F-4D97-AF65-F5344CB8AC3E}">
        <p14:creationId xmlns:p14="http://schemas.microsoft.com/office/powerpoint/2010/main" val="270995455"/>
      </p:ext>
    </p:extLst>
  </p:cSld>
  <p:clrMapOvr>
    <a:masterClrMapping/>
  </p:clrMapOvr>
</p:sld>
</file>

<file path=ppt/theme/theme1.xml><?xml version="1.0" encoding="utf-8"?>
<a:theme xmlns:a="http://schemas.openxmlformats.org/drawingml/2006/main" name="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EFE3FDBB-C7E4-4E40-92F7-68EC12B199D6}" vid="{A8586D06-9A5B-4BEF-B291-7B9B3B7C5EFB}"/>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EFE3FDBB-C7E4-4E40-92F7-68EC12B199D6}" vid="{0ACF93F0-1CAD-4FC7-89CC-CB5C653133C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0999AAC16EAB41985F08B9B30BD6F8" ma:contentTypeVersion="8" ma:contentTypeDescription="Create a new document." ma:contentTypeScope="" ma:versionID="56c633f7af11add75d80fc9659fab2d9">
  <xsd:schema xmlns:xsd="http://www.w3.org/2001/XMLSchema" xmlns:xs="http://www.w3.org/2001/XMLSchema" xmlns:p="http://schemas.microsoft.com/office/2006/metadata/properties" xmlns:ns2="8d5ee879-813f-4fb9-b7c2-a59846c21aeb" targetNamespace="http://schemas.microsoft.com/office/2006/metadata/properties" ma:root="true" ma:fieldsID="2d1da82a1bee8ebbb4d3c3b837edf58d" ns2:_="">
    <xsd:import namespace="8d5ee879-813f-4fb9-b7c2-a59846c21aeb"/>
    <xsd:element name="properties">
      <xsd:complexType>
        <xsd:sequence>
          <xsd:element name="documentManagement">
            <xsd:complexType>
              <xsd:all>
                <xsd:element ref="ns2:Audience" minOccurs="0"/>
                <xsd:element ref="ns2:Year" minOccurs="0"/>
                <xsd:element ref="ns2:MediaServiceMetadata" minOccurs="0"/>
                <xsd:element ref="ns2:MediaServiceFastMetadata" minOccurs="0"/>
                <xsd:element ref="ns2:Dimensions" minOccurs="0"/>
                <xsd:element ref="ns2:MediaServiceObjectDetectorVersions" minOccurs="0"/>
                <xsd:element ref="ns2:Month"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ee879-813f-4fb9-b7c2-a59846c21aeb"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Confidential"/>
          <xsd:enumeration value="Public"/>
          <xsd:enumeration value="Internal"/>
          <xsd:enumeration value="Board of Directors"/>
        </xsd:restriction>
      </xsd:simpleType>
    </xsd:element>
    <xsd:element name="Year" ma:index="9" nillable="true" ma:displayName="Year" ma:format="Dropdown" ma:internalName="Year">
      <xsd:simpleType>
        <xsd:restriction base="dms:Choice">
          <xsd:enumeration value="2022"/>
          <xsd:enumeration value="2023"/>
          <xsd:enumeration value="2024"/>
          <xsd:enumeration value="202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Dimensions" ma:index="12" nillable="true" ma:displayName="Dimensions" ma:format="Dropdown" ma:internalName="Dimensions">
      <xsd:simpleType>
        <xsd:restriction base="dms:Choice">
          <xsd:enumeration value="Widescreen (16:9)"/>
          <xsd:enumeration value="Default Width"/>
          <xsd:enumeration value="HD"/>
        </xsd:restrictio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onth" ma:index="14" nillable="true" ma:displayName="Month" ma:format="Dropdown" ma:internalName="Month">
      <xsd:simpleType>
        <xsd:restriction base="dms:Choice">
          <xsd:enumeration value="January"/>
          <xsd:enumeration value="February"/>
          <xsd:enumeration value="March"/>
          <xsd:enumeration value="April"/>
          <xsd:enumeration value="MAy"/>
          <xsd:enumeration value="June"/>
          <xsd:enumeration value="July"/>
          <xsd:enumeration value="August"/>
          <xsd:enumeration value="September"/>
          <xsd:enumeration value="October"/>
          <xsd:enumeration value="November"/>
          <xsd:enumeration value="December"/>
        </xsd:restriction>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8d5ee879-813f-4fb9-b7c2-a59846c21aeb">Public</Audience>
    <Year xmlns="8d5ee879-813f-4fb9-b7c2-a59846c21aeb" xsi:nil="true"/>
    <Month xmlns="8d5ee879-813f-4fb9-b7c2-a59846c21aeb" xsi:nil="true"/>
    <Dimensions xmlns="8d5ee879-813f-4fb9-b7c2-a59846c21aeb" xsi:nil="true"/>
  </documentManagement>
</p:properties>
</file>

<file path=customXml/itemProps1.xml><?xml version="1.0" encoding="utf-8"?>
<ds:datastoreItem xmlns:ds="http://schemas.openxmlformats.org/officeDocument/2006/customXml" ds:itemID="{AE1DA524-DD57-4F1F-B5C4-8CB5687D17B4}">
  <ds:schemaRefs>
    <ds:schemaRef ds:uri="8d5ee879-813f-4fb9-b7c2-a59846c21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3.xml><?xml version="1.0" encoding="utf-8"?>
<ds:datastoreItem xmlns:ds="http://schemas.openxmlformats.org/officeDocument/2006/customXml" ds:itemID="{7E754FD2-17D2-4534-9157-8CFDD0166132}">
  <ds:schemaRefs>
    <ds:schemaRef ds:uri="8d5ee879-813f-4fb9-b7c2-a59846c21ae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0</TotalTime>
  <Words>5620</Words>
  <Application>Microsoft Office PowerPoint</Application>
  <PresentationFormat>Widescreen</PresentationFormat>
  <Paragraphs>495</Paragraphs>
  <Slides>35</Slides>
  <Notes>5</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35</vt:i4>
      </vt:variant>
    </vt:vector>
  </HeadingPairs>
  <TitlesOfParts>
    <vt:vector size="40" baseType="lpstr">
      <vt:lpstr>Aptos</vt:lpstr>
      <vt:lpstr>Arial</vt:lpstr>
      <vt:lpstr>Wingdings</vt:lpstr>
      <vt:lpstr>Cover</vt:lpstr>
      <vt:lpstr>Page Design</vt:lpstr>
      <vt:lpstr>SB6 Large Load Curtailment  Operations Workshop #1  </vt:lpstr>
      <vt:lpstr>Background  Large Load Curtailment Under SB6</vt:lpstr>
      <vt:lpstr>ERCOT is seeing rapid growth in prospective Large Loads </vt:lpstr>
      <vt:lpstr>ERCOT load-reduction mechanisms before and after SB6</vt:lpstr>
      <vt:lpstr>Workshop Focus and Scope </vt:lpstr>
      <vt:lpstr>The two SB6 curtailable Large Load categories</vt:lpstr>
      <vt:lpstr>Refresher on EEA  and where SB6 curtailment fits</vt:lpstr>
      <vt:lpstr>Refresher on Current Energy Emergency Alert Levels How ERCOT responds as operating margin tightens </vt:lpstr>
      <vt:lpstr>EEA Levels With SB6: A Simple Mapping </vt:lpstr>
      <vt:lpstr>Why the simple EEA mapping may not work in all conditions</vt:lpstr>
      <vt:lpstr>Deeper Dive into PURA § 37.0561(e)  Operational Implications</vt:lpstr>
      <vt:lpstr>Deeper Dive on PURA § 37.0561(e) for BSCL</vt:lpstr>
      <vt:lpstr>Limitations of routing BSCL instructions through the utility</vt:lpstr>
      <vt:lpstr>Curtailment response time determines how early ERCOT must act</vt:lpstr>
      <vt:lpstr>Illustrative example: Impact of BSCL instruction timing and visibility </vt:lpstr>
      <vt:lpstr>Illustrative example: Impact of BSCL instruction timing and visibility </vt:lpstr>
      <vt:lpstr>Real-time threshold, without visibility: BSCL instructed once operating margin is already low</vt:lpstr>
      <vt:lpstr>Near-term forecast, with visibility: BSCL instructed using a forecast of operating margin</vt:lpstr>
      <vt:lpstr>Illustrative comparison: When and how BSCL is instructed changes the outcome   Under the same assumed system conditions, the real-time threshold case reaches EEA3 and firm load shed, while the near-term forecast case remains above the EEA3 threshold. </vt:lpstr>
      <vt:lpstr>Why the real-time threshold-based case reached firm load shed</vt:lpstr>
      <vt:lpstr>PURA § 37.0561(e) Operational implications of “when” and “who”</vt:lpstr>
      <vt:lpstr>Three operational requirements for any BSCL curtailment implementation</vt:lpstr>
      <vt:lpstr>Potential  Registration, Visibility, and Compliance Requirements</vt:lpstr>
      <vt:lpstr>Need for Registration, Visibility, and Compliance Requirements</vt:lpstr>
      <vt:lpstr>Roles and responsibilities under these requirements</vt:lpstr>
      <vt:lpstr>Illustrative example: isolating what registration impacts</vt:lpstr>
      <vt:lpstr>Even with these Protocol revisions, two issues remain under SB6</vt:lpstr>
      <vt:lpstr>NERC is balloting standards for computational loads</vt:lpstr>
      <vt:lpstr>Implications of proposed NERC Project 2026-02 requirements</vt:lpstr>
      <vt:lpstr>Other Considerations</vt:lpstr>
      <vt:lpstr>Other considerations: design elements ahead</vt:lpstr>
      <vt:lpstr>Topic 1: VECL forward-looking trigger</vt:lpstr>
      <vt:lpstr>Topic 2: SB6 loads and TSP load-shed obligation</vt:lpstr>
      <vt:lpstr>Wrap Up and Next Steps</vt:lpstr>
      <vt:lpstr>Summary and Next Steps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SB6 Large Load Curtailment  Operations Workshop #1</dc:title>
  <dc:subject/>
  <dc:creator>Lyakhovets, Olha</dc:creator>
  <cp:keywords/>
  <cp:lastModifiedBy>Mago, Nitika</cp:lastModifiedBy>
  <cp:revision>1</cp:revision>
  <dcterms:created xsi:type="dcterms:W3CDTF">2026-03-23T21:02:38Z</dcterms:created>
  <dcterms:modified xsi:type="dcterms:W3CDTF">2026-10-05T20:32:52Z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0x0101006D0999AAC16EAB41985F08B9B30BD6F8</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