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20"/>
  </p:notesMasterIdLst>
  <p:handoutMasterIdLst>
    <p:handoutMasterId r:id="rId21"/>
  </p:handoutMasterIdLst>
  <p:sldIdLst>
    <p:sldId id="272" r:id="rId6"/>
    <p:sldId id="2147478770" r:id="rId7"/>
    <p:sldId id="2147478774" r:id="rId8"/>
    <p:sldId id="2147478775" r:id="rId9"/>
    <p:sldId id="2147478777" r:id="rId10"/>
    <p:sldId id="2147478776" r:id="rId11"/>
    <p:sldId id="2147478778" r:id="rId12"/>
    <p:sldId id="2147478779" r:id="rId13"/>
    <p:sldId id="2147478771" r:id="rId14"/>
    <p:sldId id="2147478781" r:id="rId15"/>
    <p:sldId id="2147478772" r:id="rId16"/>
    <p:sldId id="2147478769" r:id="rId17"/>
    <p:sldId id="2147478780"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1E5ED"/>
    <a:srgbClr val="2794A4"/>
    <a:srgbClr val="00343B"/>
    <a:srgbClr val="00829B"/>
    <a:srgbClr val="E6EBF0"/>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87" d="100"/>
          <a:sy n="87" d="100"/>
        </p:scale>
        <p:origin x="1098" y="30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10/1/2026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1,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October 1, 2026</a:t>
            </a:fld>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879474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October 1,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October 1,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1,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1,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1,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1,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theme" Target="../theme/theme2.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1,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a:xfrm>
            <a:off x="6427365" y="1092200"/>
            <a:ext cx="5241626" cy="5402118"/>
          </a:xfrm>
        </p:spPr>
        <p:txBody>
          <a:bodyPr>
            <a:normAutofit/>
          </a:bodyPr>
          <a:lstStyle/>
          <a:p>
            <a:pPr lvl="0">
              <a:lnSpc>
                <a:spcPct val="100000"/>
              </a:lnSpc>
              <a:spcBef>
                <a:spcPts val="300"/>
              </a:spcBef>
              <a:spcAft>
                <a:spcPts val="300"/>
              </a:spcAft>
              <a:defRPr/>
            </a:pPr>
            <a:r>
              <a:rPr lang="en-US" sz="3600" dirty="0"/>
              <a:t>Probabilistic CDR Concept</a:t>
            </a:r>
            <a:br>
              <a:rPr lang="en-US" sz="2700" dirty="0"/>
            </a:br>
            <a:br>
              <a:rPr lang="en-US" sz="3100" dirty="0"/>
            </a:br>
            <a:r>
              <a:rPr lang="en-US" b="0" i="1" dirty="0"/>
              <a:t>Pete Warnken</a:t>
            </a:r>
            <a:br>
              <a:rPr lang="en-US" b="0" i="1" dirty="0"/>
            </a:br>
            <a:r>
              <a:rPr lang="en-US" b="0" i="1" dirty="0"/>
              <a:t>ERCOT Resource Adequacy Department</a:t>
            </a:r>
            <a:br>
              <a:rPr lang="en-US" b="0" i="1" dirty="0"/>
            </a:br>
            <a:br>
              <a:rPr lang="en-US" sz="2800" b="0" i="1" dirty="0"/>
            </a:br>
            <a:r>
              <a:rPr lang="en-US" dirty="0"/>
              <a:t>Supply Analysis Working Group</a:t>
            </a:r>
            <a:br>
              <a:rPr lang="en-US" sz="2800" dirty="0"/>
            </a:br>
            <a:br>
              <a:rPr lang="en-US" sz="2800" b="0" i="1" dirty="0"/>
            </a:br>
            <a:br>
              <a:rPr lang="en-US" sz="1400" b="0" dirty="0"/>
            </a:br>
            <a:br>
              <a:rPr lang="en-US" sz="1200" b="0" dirty="0"/>
            </a:br>
            <a:r>
              <a:rPr lang="en-US" sz="1600" b="0" dirty="0"/>
              <a:t>October 2, 2026</a:t>
            </a:r>
            <a:endParaRPr lang="en-US" sz="1600"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3B1BF-B4FE-C40D-AC60-A1986700CFB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AEDEDF-ECD3-202A-A62B-08AE53C6793B}"/>
              </a:ext>
            </a:extLst>
          </p:cNvPr>
          <p:cNvSpPr>
            <a:spLocks noGrp="1"/>
          </p:cNvSpPr>
          <p:nvPr>
            <p:ph type="sldNum" sz="quarter" idx="12"/>
          </p:nvPr>
        </p:nvSpPr>
        <p:spPr/>
        <p:txBody>
          <a:bodyPr/>
          <a:lstStyle/>
          <a:p>
            <a:fld id="{BCDE79FB-97BA-492B-8D57-F1373F9ADA95}" type="slidenum">
              <a:rPr lang="en-US" smtClean="0"/>
              <a:t>2</a:t>
            </a:fld>
            <a:endParaRPr lang="en-US" dirty="0"/>
          </a:p>
        </p:txBody>
      </p:sp>
      <p:sp>
        <p:nvSpPr>
          <p:cNvPr id="7" name="TextBox 6">
            <a:extLst>
              <a:ext uri="{FF2B5EF4-FFF2-40B4-BE49-F238E27FC236}">
                <a16:creationId xmlns:a16="http://schemas.microsoft.com/office/drawing/2014/main" id="{8E654709-5580-C169-40D9-E6237CE9C7CF}"/>
              </a:ext>
            </a:extLst>
          </p:cNvPr>
          <p:cNvSpPr txBox="1"/>
          <p:nvPr/>
        </p:nvSpPr>
        <p:spPr>
          <a:xfrm>
            <a:off x="552319" y="1716626"/>
            <a:ext cx="10867047" cy="4324261"/>
          </a:xfrm>
          <a:prstGeom prst="rect">
            <a:avLst/>
          </a:prstGeom>
          <a:noFill/>
        </p:spPr>
        <p:txBody>
          <a:bodyPr wrap="square">
            <a:spAutoFit/>
          </a:bodyPr>
          <a:lstStyle/>
          <a:p>
            <a:pPr marR="0" algn="ctr">
              <a:spcBef>
                <a:spcPts val="600"/>
              </a:spcBef>
            </a:pPr>
            <a:r>
              <a:rPr lang="en-US" sz="3600" dirty="0">
                <a:ea typeface="Aptos" panose="020B0004020202020204" pitchFamily="34" charset="0"/>
                <a:cs typeface="Aptos" panose="020B0004020202020204" pitchFamily="34" charset="0"/>
              </a:rPr>
              <a:t>Probabilistic CDR Report Elements</a:t>
            </a:r>
          </a:p>
          <a:p>
            <a:pPr marR="0" algn="ctr">
              <a:spcBef>
                <a:spcPts val="600"/>
              </a:spcBef>
            </a:pPr>
            <a:endParaRPr lang="en-US" sz="3600" dirty="0">
              <a:ea typeface="Aptos" panose="020B0004020202020204" pitchFamily="34" charset="0"/>
              <a:cs typeface="Aptos" panose="020B0004020202020204" pitchFamily="34" charset="0"/>
            </a:endParaRPr>
          </a:p>
          <a:p>
            <a:pPr marL="571500" marR="0" indent="-571500">
              <a:spcBef>
                <a:spcPts val="600"/>
              </a:spcBef>
              <a:buFont typeface="Arial" panose="020B0604020202020204" pitchFamily="34" charset="0"/>
              <a:buChar char="•"/>
            </a:pPr>
            <a:r>
              <a:rPr lang="en-US" sz="2800" dirty="0">
                <a:effectLst/>
                <a:ea typeface="Aptos" panose="020B0004020202020204" pitchFamily="34" charset="0"/>
                <a:cs typeface="Aptos" panose="020B0004020202020204" pitchFamily="34" charset="0"/>
              </a:rPr>
              <a:t>Planning Reserve Margins based on Perfect Capacity (PCAP)</a:t>
            </a:r>
          </a:p>
          <a:p>
            <a:pPr marL="571500" marR="0" indent="-571500">
              <a:spcBef>
                <a:spcPts val="600"/>
              </a:spcBef>
              <a:buFont typeface="Arial" panose="020B0604020202020204" pitchFamily="34" charset="0"/>
              <a:buChar char="•"/>
            </a:pPr>
            <a:r>
              <a:rPr lang="en-US" sz="2800" dirty="0">
                <a:ea typeface="Aptos" panose="020B0004020202020204" pitchFamily="34" charset="0"/>
                <a:cs typeface="Aptos" panose="020B0004020202020204" pitchFamily="34" charset="0"/>
              </a:rPr>
              <a:t>Reliability Standard compliance visualizations</a:t>
            </a:r>
            <a:endParaRPr lang="en-US" sz="2800" dirty="0">
              <a:effectLst/>
              <a:ea typeface="Aptos" panose="020B0004020202020204" pitchFamily="34" charset="0"/>
              <a:cs typeface="Aptos" panose="020B0004020202020204" pitchFamily="34" charset="0"/>
            </a:endParaRPr>
          </a:p>
          <a:p>
            <a:pPr marL="571500" marR="0" indent="-571500">
              <a:spcBef>
                <a:spcPts val="600"/>
              </a:spcBef>
              <a:buFont typeface="Arial" panose="020B0604020202020204" pitchFamily="34" charset="0"/>
              <a:buChar char="•"/>
            </a:pPr>
            <a:r>
              <a:rPr lang="en-US" sz="2800" dirty="0">
                <a:ea typeface="Aptos" panose="020B0004020202020204" pitchFamily="34" charset="0"/>
                <a:cs typeface="Aptos" panose="020B0004020202020204" pitchFamily="34" charset="0"/>
              </a:rPr>
              <a:t>Reliability metric heat maps</a:t>
            </a:r>
          </a:p>
          <a:p>
            <a:pPr marL="571500" marR="0" indent="-571500">
              <a:spcBef>
                <a:spcPts val="600"/>
              </a:spcBef>
              <a:buFont typeface="Arial" panose="020B0604020202020204" pitchFamily="34" charset="0"/>
              <a:buChar char="•"/>
            </a:pPr>
            <a:r>
              <a:rPr lang="en-US" sz="2800" dirty="0">
                <a:effectLst/>
                <a:ea typeface="Aptos" panose="020B0004020202020204" pitchFamily="34" charset="0"/>
                <a:cs typeface="Aptos" panose="020B0004020202020204" pitchFamily="34" charset="0"/>
              </a:rPr>
              <a:t>Revised Capacity, Demand and Reserves tables</a:t>
            </a:r>
          </a:p>
          <a:p>
            <a:pPr marL="571500" marR="0" indent="-571500">
              <a:spcBef>
                <a:spcPts val="600"/>
              </a:spcBef>
              <a:buFont typeface="Arial" panose="020B0604020202020204" pitchFamily="34" charset="0"/>
              <a:buChar char="•"/>
            </a:pPr>
            <a:endParaRPr lang="en-US" sz="2800" dirty="0">
              <a:effectLst/>
              <a:ea typeface="Aptos" panose="020B0004020202020204" pitchFamily="34" charset="0"/>
              <a:cs typeface="Aptos" panose="020B0004020202020204" pitchFamily="34" charset="0"/>
            </a:endParaRPr>
          </a:p>
          <a:p>
            <a:pPr marL="571500" marR="0" indent="-571500">
              <a:spcBef>
                <a:spcPts val="600"/>
              </a:spcBef>
              <a:buFont typeface="Arial" panose="020B0604020202020204" pitchFamily="34" charset="0"/>
              <a:buChar char="•"/>
            </a:pPr>
            <a:endParaRPr lang="en-US" sz="28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741693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B339-4A43-11BB-AB0B-1FCC87B2F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E96E3-2887-C291-8F91-7860B768536C}"/>
              </a:ext>
            </a:extLst>
          </p:cNvPr>
          <p:cNvSpPr>
            <a:spLocks noGrp="1"/>
          </p:cNvSpPr>
          <p:nvPr>
            <p:ph type="title"/>
          </p:nvPr>
        </p:nvSpPr>
        <p:spPr>
          <a:xfrm>
            <a:off x="1257300" y="457200"/>
            <a:ext cx="10401300" cy="547045"/>
          </a:xfrm>
        </p:spPr>
        <p:txBody>
          <a:bodyPr>
            <a:normAutofit/>
          </a:bodyPr>
          <a:lstStyle/>
          <a:p>
            <a:r>
              <a:rPr lang="en-US" sz="2800" dirty="0"/>
              <a:t>Perfect Capacity (PCAP) Planning Reserve Margin Concept</a:t>
            </a:r>
          </a:p>
        </p:txBody>
      </p:sp>
      <p:sp>
        <p:nvSpPr>
          <p:cNvPr id="4" name="Slide Number Placeholder 3">
            <a:extLst>
              <a:ext uri="{FF2B5EF4-FFF2-40B4-BE49-F238E27FC236}">
                <a16:creationId xmlns:a16="http://schemas.microsoft.com/office/drawing/2014/main" id="{D9C856D8-95E2-9836-9222-E7B4AFD2D9DB}"/>
              </a:ext>
            </a:extLst>
          </p:cNvPr>
          <p:cNvSpPr>
            <a:spLocks noGrp="1"/>
          </p:cNvSpPr>
          <p:nvPr>
            <p:ph type="sldNum" sz="quarter" idx="12"/>
          </p:nvPr>
        </p:nvSpPr>
        <p:spPr/>
        <p:txBody>
          <a:bodyPr/>
          <a:lstStyle/>
          <a:p>
            <a:fld id="{BCDE79FB-97BA-492B-8D57-F1373F9ADA95}" type="slidenum">
              <a:rPr lang="en-US" smtClean="0"/>
              <a:t>3</a:t>
            </a:fld>
            <a:endParaRPr lang="en-US" dirty="0"/>
          </a:p>
        </p:txBody>
      </p:sp>
      <p:grpSp>
        <p:nvGrpSpPr>
          <p:cNvPr id="15" name="Group 14">
            <a:extLst>
              <a:ext uri="{FF2B5EF4-FFF2-40B4-BE49-F238E27FC236}">
                <a16:creationId xmlns:a16="http://schemas.microsoft.com/office/drawing/2014/main" id="{C6E0922E-F8C9-439A-6C84-CD8F3B8339E4}"/>
              </a:ext>
            </a:extLst>
          </p:cNvPr>
          <p:cNvGrpSpPr/>
          <p:nvPr/>
        </p:nvGrpSpPr>
        <p:grpSpPr>
          <a:xfrm>
            <a:off x="339047" y="1394931"/>
            <a:ext cx="11167153" cy="1810606"/>
            <a:chOff x="339047" y="1466849"/>
            <a:chExt cx="11167153" cy="1615397"/>
          </a:xfrm>
        </p:grpSpPr>
        <p:sp>
          <p:nvSpPr>
            <p:cNvPr id="8" name="tintbox">
              <a:extLst>
                <a:ext uri="{FF2B5EF4-FFF2-40B4-BE49-F238E27FC236}">
                  <a16:creationId xmlns:a16="http://schemas.microsoft.com/office/drawing/2014/main" id="{2792F2B9-A12A-8C91-DF72-BA4C282638BE}"/>
                </a:ext>
              </a:extLst>
            </p:cNvPr>
            <p:cNvSpPr/>
            <p:nvPr/>
          </p:nvSpPr>
          <p:spPr>
            <a:xfrm>
              <a:off x="339047" y="1466849"/>
              <a:ext cx="11167153" cy="1615397"/>
            </a:xfrm>
            <a:prstGeom prst="rect">
              <a:avLst/>
            </a:prstGeom>
            <a:solidFill>
              <a:srgbClr val="F4F7FB"/>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endParaRPr/>
            </a:p>
          </p:txBody>
        </p:sp>
        <p:sp>
          <p:nvSpPr>
            <p:cNvPr id="10" name="TextBox 9">
              <a:extLst>
                <a:ext uri="{FF2B5EF4-FFF2-40B4-BE49-F238E27FC236}">
                  <a16:creationId xmlns:a16="http://schemas.microsoft.com/office/drawing/2014/main" id="{6A337139-952A-A996-BD86-D237E7EC84E9}"/>
                </a:ext>
              </a:extLst>
            </p:cNvPr>
            <p:cNvSpPr txBox="1"/>
            <p:nvPr/>
          </p:nvSpPr>
          <p:spPr>
            <a:xfrm>
              <a:off x="617198" y="1559103"/>
              <a:ext cx="10610850" cy="304800"/>
            </a:xfrm>
            <a:prstGeom prst="rect">
              <a:avLst/>
            </a:prstGeom>
            <a:noFill/>
          </p:spPr>
          <p:txBody>
            <a:bodyPr wrap="square" lIns="0" tIns="0" rIns="0" bIns="0" anchor="t"/>
            <a:lstStyle/>
            <a:p>
              <a:pPr algn="ctr">
                <a:lnSpc>
                  <a:spcPct val="100000"/>
                </a:lnSpc>
                <a:spcBef>
                  <a:spcPts val="0"/>
                </a:spcBef>
                <a:spcAft>
                  <a:spcPts val="0"/>
                </a:spcAft>
                <a:buNone/>
              </a:pPr>
              <a:r>
                <a:rPr b="1" i="0" dirty="0">
                  <a:solidFill>
                    <a:srgbClr val="000000"/>
                  </a:solidFill>
                  <a:latin typeface="Segoe UI"/>
                </a:rPr>
                <a:t>PCAP </a:t>
              </a:r>
              <a:r>
                <a:rPr lang="en-US" b="1" i="0" dirty="0">
                  <a:solidFill>
                    <a:srgbClr val="000000"/>
                  </a:solidFill>
                  <a:latin typeface="Segoe UI"/>
                </a:rPr>
                <a:t>Planning Reserve Margin</a:t>
              </a:r>
              <a:r>
                <a:rPr b="1" i="0" dirty="0">
                  <a:solidFill>
                    <a:srgbClr val="000000"/>
                  </a:solidFill>
                  <a:latin typeface="Segoe UI"/>
                </a:rPr>
                <a:t>  =  (PCAP </a:t>
              </a:r>
              <a:r>
                <a:rPr lang="en-US" b="1" dirty="0">
                  <a:solidFill>
                    <a:srgbClr val="000000"/>
                  </a:solidFill>
                  <a:latin typeface="Segoe UI"/>
                </a:rPr>
                <a:t>reliability standard </a:t>
              </a:r>
              <a:r>
                <a:rPr b="1" i="0" dirty="0">
                  <a:solidFill>
                    <a:srgbClr val="000000"/>
                  </a:solidFill>
                  <a:latin typeface="Segoe UI"/>
                </a:rPr>
                <a:t>requirement ÷ firm peak</a:t>
              </a:r>
              <a:r>
                <a:rPr lang="en-US" b="1" i="0" dirty="0">
                  <a:solidFill>
                    <a:srgbClr val="000000"/>
                  </a:solidFill>
                  <a:latin typeface="Segoe UI"/>
                </a:rPr>
                <a:t> load</a:t>
              </a:r>
              <a:r>
                <a:rPr b="1" i="0" dirty="0">
                  <a:solidFill>
                    <a:srgbClr val="000000"/>
                  </a:solidFill>
                  <a:latin typeface="Segoe UI"/>
                </a:rPr>
                <a:t>) − 1</a:t>
              </a:r>
            </a:p>
          </p:txBody>
        </p:sp>
        <p:sp>
          <p:nvSpPr>
            <p:cNvPr id="12" name="TextBox 11">
              <a:extLst>
                <a:ext uri="{FF2B5EF4-FFF2-40B4-BE49-F238E27FC236}">
                  <a16:creationId xmlns:a16="http://schemas.microsoft.com/office/drawing/2014/main" id="{701C3548-1A0D-6A2D-1F39-90CDB1214865}"/>
                </a:ext>
              </a:extLst>
            </p:cNvPr>
            <p:cNvSpPr txBox="1"/>
            <p:nvPr/>
          </p:nvSpPr>
          <p:spPr>
            <a:xfrm>
              <a:off x="907024" y="1960293"/>
              <a:ext cx="10193020" cy="1035788"/>
            </a:xfrm>
            <a:prstGeom prst="rect">
              <a:avLst/>
            </a:prstGeom>
            <a:noFill/>
          </p:spPr>
          <p:txBody>
            <a:bodyPr wrap="square" lIns="0" tIns="0" rIns="0" bIns="0" anchor="t"/>
            <a:lstStyle/>
            <a:p>
              <a:pPr>
                <a:lnSpc>
                  <a:spcPct val="111667"/>
                </a:lnSpc>
                <a:spcBef>
                  <a:spcPts val="0"/>
                </a:spcBef>
                <a:spcAft>
                  <a:spcPts val="0"/>
                </a:spcAft>
                <a:buNone/>
              </a:pPr>
              <a:r>
                <a:rPr sz="1400" b="0" i="0" dirty="0">
                  <a:solidFill>
                    <a:srgbClr val="555555"/>
                  </a:solidFill>
                  <a:latin typeface="Segoe UI"/>
                </a:rPr>
                <a:t>Perfect capacity </a:t>
              </a:r>
              <a:r>
                <a:rPr lang="en-US" sz="1400" b="0" i="0" dirty="0">
                  <a:solidFill>
                    <a:srgbClr val="555555"/>
                  </a:solidFill>
                  <a:latin typeface="Segoe UI"/>
                </a:rPr>
                <a:t>has 100% availability for a simulation year</a:t>
              </a:r>
              <a:r>
                <a:rPr sz="1400" b="0" i="0" dirty="0">
                  <a:solidFill>
                    <a:srgbClr val="555555"/>
                  </a:solidFill>
                  <a:latin typeface="Segoe UI"/>
                </a:rPr>
                <a:t>. The </a:t>
              </a:r>
              <a:r>
                <a:rPr lang="en-US" sz="1400" b="1" dirty="0">
                  <a:solidFill>
                    <a:srgbClr val="555555"/>
                  </a:solidFill>
                  <a:latin typeface="Segoe UI"/>
                </a:rPr>
                <a:t>PCAP</a:t>
              </a:r>
              <a:r>
                <a:rPr lang="en-US" sz="1400" b="0" i="0" dirty="0">
                  <a:solidFill>
                    <a:srgbClr val="555555"/>
                  </a:solidFill>
                  <a:latin typeface="Segoe UI"/>
                </a:rPr>
                <a:t> </a:t>
              </a:r>
              <a:r>
                <a:rPr sz="1400" b="1" i="0" dirty="0">
                  <a:solidFill>
                    <a:srgbClr val="555555"/>
                  </a:solidFill>
                  <a:latin typeface="Segoe UI"/>
                </a:rPr>
                <a:t>requirement</a:t>
              </a:r>
              <a:r>
                <a:rPr sz="1400" b="0" i="0" dirty="0">
                  <a:solidFill>
                    <a:srgbClr val="555555"/>
                  </a:solidFill>
                  <a:latin typeface="Segoe UI"/>
                </a:rPr>
                <a:t> is how much of it the system needs to just meet the reliability standard</a:t>
              </a:r>
              <a:r>
                <a:rPr lang="en-US" sz="1400" b="0" i="0" dirty="0">
                  <a:solidFill>
                    <a:srgbClr val="555555"/>
                  </a:solidFill>
                  <a:latin typeface="Segoe UI"/>
                </a:rPr>
                <a:t>, determined</a:t>
              </a:r>
              <a:r>
                <a:rPr sz="1400" b="0" i="0" dirty="0">
                  <a:solidFill>
                    <a:srgbClr val="555555"/>
                  </a:solidFill>
                  <a:latin typeface="Segoe UI"/>
                </a:rPr>
                <a:t> by running the </a:t>
              </a:r>
              <a:r>
                <a:rPr lang="en-US" sz="1400" dirty="0">
                  <a:solidFill>
                    <a:srgbClr val="555555"/>
                  </a:solidFill>
                  <a:latin typeface="Segoe UI"/>
                </a:rPr>
                <a:t>probabilistic reliability </a:t>
              </a:r>
              <a:r>
                <a:rPr sz="1400" b="0" i="0" dirty="0">
                  <a:solidFill>
                    <a:srgbClr val="555555"/>
                  </a:solidFill>
                  <a:latin typeface="Segoe UI"/>
                </a:rPr>
                <a:t>model. </a:t>
              </a:r>
              <a:r>
                <a:rPr lang="en-US" sz="1400" b="1" dirty="0">
                  <a:solidFill>
                    <a:srgbClr val="555555"/>
                  </a:solidFill>
                  <a:latin typeface="Segoe UI"/>
                </a:rPr>
                <a:t>The PCAP reserve margin represents the amount of PCAP needed to cover weather diversity and Large Loads. </a:t>
              </a:r>
              <a:r>
                <a:rPr lang="en-US" sz="1400" b="0" i="0" dirty="0">
                  <a:solidFill>
                    <a:srgbClr val="555555"/>
                  </a:solidFill>
                  <a:latin typeface="Segoe UI"/>
                </a:rPr>
                <a:t>Meeting the reliability standard implies that the fleet-wide Effective Load Carrying Capability (ELCC)</a:t>
              </a:r>
              <a:r>
                <a:rPr lang="en-US" sz="1400" b="0" i="0" dirty="0">
                  <a:solidFill>
                    <a:srgbClr val="555555"/>
                  </a:solidFill>
                  <a:latin typeface="Calibri" panose="020F0502020204030204" pitchFamily="34" charset="0"/>
                  <a:ea typeface="Calibri" panose="020F0502020204030204" pitchFamily="34" charset="0"/>
                  <a:cs typeface="Calibri" panose="020F0502020204030204" pitchFamily="34" charset="0"/>
                </a:rPr>
                <a:t>—which accounts for resource availability when most needed—</a:t>
              </a:r>
              <a:r>
                <a:rPr lang="en-US" sz="1400" b="0" i="0" dirty="0">
                  <a:solidFill>
                    <a:srgbClr val="555555"/>
                  </a:solidFill>
                  <a:latin typeface="Segoe UI"/>
                </a:rPr>
                <a:t>at least matches the PCAP requirement as shown below. </a:t>
              </a:r>
              <a:endParaRPr sz="1400" b="1" dirty="0">
                <a:solidFill>
                  <a:srgbClr val="555555"/>
                </a:solidFill>
                <a:latin typeface="Segoe UI"/>
              </a:endParaRPr>
            </a:p>
          </p:txBody>
        </p:sp>
      </p:grpSp>
      <p:pic>
        <p:nvPicPr>
          <p:cNvPr id="11" name="Picture 10">
            <a:extLst>
              <a:ext uri="{FF2B5EF4-FFF2-40B4-BE49-F238E27FC236}">
                <a16:creationId xmlns:a16="http://schemas.microsoft.com/office/drawing/2014/main" id="{3CA597F4-03CA-4523-A8F6-C54099C6A8D5}"/>
              </a:ext>
            </a:extLst>
          </p:cNvPr>
          <p:cNvPicPr>
            <a:picLocks noChangeAspect="1"/>
          </p:cNvPicPr>
          <p:nvPr/>
        </p:nvPicPr>
        <p:blipFill>
          <a:blip r:embed="rId2"/>
          <a:stretch>
            <a:fillRect/>
          </a:stretch>
        </p:blipFill>
        <p:spPr>
          <a:xfrm>
            <a:off x="678264" y="3308939"/>
            <a:ext cx="10549784" cy="3047411"/>
          </a:xfrm>
          <a:prstGeom prst="rect">
            <a:avLst/>
          </a:prstGeom>
        </p:spPr>
      </p:pic>
    </p:spTree>
    <p:extLst>
      <p:ext uri="{BB962C8B-B14F-4D97-AF65-F5344CB8AC3E}">
        <p14:creationId xmlns:p14="http://schemas.microsoft.com/office/powerpoint/2010/main" val="421932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3EF3D-2F68-2C87-D550-D8BB114FE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16656-0CDA-0F3D-42A3-406A32FD407B}"/>
              </a:ext>
            </a:extLst>
          </p:cNvPr>
          <p:cNvSpPr>
            <a:spLocks noGrp="1"/>
          </p:cNvSpPr>
          <p:nvPr>
            <p:ph type="title"/>
          </p:nvPr>
        </p:nvSpPr>
        <p:spPr>
          <a:xfrm>
            <a:off x="1257300" y="457200"/>
            <a:ext cx="10401300" cy="547045"/>
          </a:xfrm>
        </p:spPr>
        <p:txBody>
          <a:bodyPr>
            <a:normAutofit/>
          </a:bodyPr>
          <a:lstStyle/>
          <a:p>
            <a:r>
              <a:rPr lang="en-US" sz="2800" dirty="0"/>
              <a:t>Reserve Margin Basis Comparison</a:t>
            </a:r>
          </a:p>
        </p:txBody>
      </p:sp>
      <p:sp>
        <p:nvSpPr>
          <p:cNvPr id="4" name="Slide Number Placeholder 3">
            <a:extLst>
              <a:ext uri="{FF2B5EF4-FFF2-40B4-BE49-F238E27FC236}">
                <a16:creationId xmlns:a16="http://schemas.microsoft.com/office/drawing/2014/main" id="{A2A06F88-6844-B3BA-A8FE-DF7AC338EDB5}"/>
              </a:ext>
            </a:extLst>
          </p:cNvPr>
          <p:cNvSpPr>
            <a:spLocks noGrp="1"/>
          </p:cNvSpPr>
          <p:nvPr>
            <p:ph type="sldNum" sz="quarter" idx="12"/>
          </p:nvPr>
        </p:nvSpPr>
        <p:spPr/>
        <p:txBody>
          <a:bodyPr/>
          <a:lstStyle/>
          <a:p>
            <a:fld id="{BCDE79FB-97BA-492B-8D57-F1373F9ADA95}" type="slidenum">
              <a:rPr lang="en-US" smtClean="0"/>
              <a:t>4</a:t>
            </a:fld>
            <a:endParaRPr lang="en-US" dirty="0"/>
          </a:p>
        </p:txBody>
      </p:sp>
      <p:graphicFrame>
        <p:nvGraphicFramePr>
          <p:cNvPr id="5" name="basis-table">
            <a:extLst>
              <a:ext uri="{FF2B5EF4-FFF2-40B4-BE49-F238E27FC236}">
                <a16:creationId xmlns:a16="http://schemas.microsoft.com/office/drawing/2014/main" id="{FBFFE2C3-C9F0-9DBC-5700-7A130657CD62}"/>
              </a:ext>
            </a:extLst>
          </p:cNvPr>
          <p:cNvGraphicFramePr>
            <a:graphicFrameLocks noGrp="1"/>
          </p:cNvGraphicFramePr>
          <p:nvPr>
            <p:extLst>
              <p:ext uri="{D42A27DB-BD31-4B8C-83A1-F6EECF244321}">
                <p14:modId xmlns:p14="http://schemas.microsoft.com/office/powerpoint/2010/main" val="483698584"/>
              </p:ext>
            </p:extLst>
          </p:nvPr>
        </p:nvGraphicFramePr>
        <p:xfrm>
          <a:off x="934953" y="1815681"/>
          <a:ext cx="10643171" cy="3799263"/>
        </p:xfrm>
        <a:graphic>
          <a:graphicData uri="http://schemas.openxmlformats.org/drawingml/2006/table">
            <a:tbl>
              <a:tblPr>
                <a:tableStyleId>{2D5ABB26-0587-4C30-8999-92F81FD0307C}</a:tableStyleId>
              </a:tblPr>
              <a:tblGrid>
                <a:gridCol w="1553781">
                  <a:extLst>
                    <a:ext uri="{9D8B030D-6E8A-4147-A177-3AD203B41FA5}">
                      <a16:colId xmlns:a16="http://schemas.microsoft.com/office/drawing/2014/main" val="20000"/>
                    </a:ext>
                  </a:extLst>
                </a:gridCol>
                <a:gridCol w="3895090">
                  <a:extLst>
                    <a:ext uri="{9D8B030D-6E8A-4147-A177-3AD203B41FA5}">
                      <a16:colId xmlns:a16="http://schemas.microsoft.com/office/drawing/2014/main" val="20001"/>
                    </a:ext>
                  </a:extLst>
                </a:gridCol>
                <a:gridCol w="5194300">
                  <a:extLst>
                    <a:ext uri="{9D8B030D-6E8A-4147-A177-3AD203B41FA5}">
                      <a16:colId xmlns:a16="http://schemas.microsoft.com/office/drawing/2014/main" val="20002"/>
                    </a:ext>
                  </a:extLst>
                </a:gridCol>
              </a:tblGrid>
              <a:tr h="627226">
                <a:tc>
                  <a:txBody>
                    <a:bodyPr/>
                    <a:lstStyle/>
                    <a:p>
                      <a:pPr>
                        <a:lnSpc>
                          <a:spcPct val="104167"/>
                        </a:lnSpc>
                        <a:buNone/>
                      </a:pPr>
                      <a:r>
                        <a:rPr sz="1600" b="1" i="0" dirty="0">
                          <a:solidFill>
                            <a:srgbClr val="000000"/>
                          </a:solidFill>
                          <a:latin typeface="Segoe UI"/>
                        </a:rPr>
                        <a:t>Basis</a:t>
                      </a:r>
                    </a:p>
                  </a:txBody>
                  <a:tcPr marL="114300" marR="114300" marT="57150" marB="57150">
                    <a:lnB w="9525" cap="flat" cmpd="sng" algn="ctr">
                      <a:solidFill>
                        <a:srgbClr val="D8D8D8"/>
                      </a:solidFill>
                      <a:prstDash val="solid"/>
                    </a:lnB>
                    <a:solidFill>
                      <a:schemeClr val="accent3">
                        <a:lumMod val="10000"/>
                        <a:lumOff val="90000"/>
                      </a:schemeClr>
                    </a:solidFill>
                  </a:tcPr>
                </a:tc>
                <a:tc>
                  <a:txBody>
                    <a:bodyPr/>
                    <a:lstStyle/>
                    <a:p>
                      <a:pPr>
                        <a:lnSpc>
                          <a:spcPct val="104167"/>
                        </a:lnSpc>
                        <a:buNone/>
                      </a:pPr>
                      <a:r>
                        <a:rPr sz="1600" b="1" i="0" dirty="0">
                          <a:solidFill>
                            <a:srgbClr val="000000"/>
                          </a:solidFill>
                          <a:latin typeface="Segoe UI"/>
                        </a:rPr>
                        <a:t>What the </a:t>
                      </a:r>
                      <a:r>
                        <a:rPr lang="en-US" sz="1600" b="1" i="0" dirty="0">
                          <a:solidFill>
                            <a:srgbClr val="000000"/>
                          </a:solidFill>
                          <a:latin typeface="Segoe UI"/>
                        </a:rPr>
                        <a:t>resource </a:t>
                      </a:r>
                      <a:r>
                        <a:rPr sz="1600" b="1" i="0" dirty="0">
                          <a:solidFill>
                            <a:srgbClr val="000000"/>
                          </a:solidFill>
                          <a:latin typeface="Segoe UI"/>
                        </a:rPr>
                        <a:t>numerator </a:t>
                      </a:r>
                      <a:r>
                        <a:rPr lang="en-US" sz="1600" b="1" i="0" dirty="0">
                          <a:solidFill>
                            <a:srgbClr val="000000"/>
                          </a:solidFill>
                          <a:latin typeface="Segoe UI"/>
                        </a:rPr>
                        <a:t>represents</a:t>
                      </a:r>
                      <a:endParaRPr sz="1600" b="1" i="0" dirty="0">
                        <a:solidFill>
                          <a:srgbClr val="000000"/>
                        </a:solidFill>
                        <a:latin typeface="Segoe UI"/>
                      </a:endParaRPr>
                    </a:p>
                  </a:txBody>
                  <a:tcPr marL="114300" marR="114300" marT="57150" marB="57150">
                    <a:lnB w="9525" cap="flat" cmpd="sng" algn="ctr">
                      <a:solidFill>
                        <a:srgbClr val="D8D8D8"/>
                      </a:solidFill>
                      <a:prstDash val="solid"/>
                    </a:lnB>
                    <a:solidFill>
                      <a:schemeClr val="accent3">
                        <a:lumMod val="10000"/>
                        <a:lumOff val="90000"/>
                      </a:schemeClr>
                    </a:solidFill>
                  </a:tcPr>
                </a:tc>
                <a:tc>
                  <a:txBody>
                    <a:bodyPr/>
                    <a:lstStyle/>
                    <a:p>
                      <a:pPr>
                        <a:lnSpc>
                          <a:spcPct val="104167"/>
                        </a:lnSpc>
                        <a:buNone/>
                      </a:pPr>
                      <a:r>
                        <a:rPr sz="1600" b="1" i="0" dirty="0">
                          <a:solidFill>
                            <a:srgbClr val="000000"/>
                          </a:solidFill>
                          <a:latin typeface="Segoe UI"/>
                        </a:rPr>
                        <a:t>What </a:t>
                      </a:r>
                      <a:r>
                        <a:rPr lang="en-US" sz="1600" b="1" i="0" dirty="0">
                          <a:solidFill>
                            <a:srgbClr val="000000"/>
                          </a:solidFill>
                          <a:latin typeface="Segoe UI"/>
                        </a:rPr>
                        <a:t>changes the PRM numerator</a:t>
                      </a:r>
                      <a:endParaRPr sz="1600" b="1" i="0" dirty="0">
                        <a:solidFill>
                          <a:srgbClr val="000000"/>
                        </a:solidFill>
                        <a:latin typeface="Segoe UI"/>
                      </a:endParaRPr>
                    </a:p>
                  </a:txBody>
                  <a:tcPr marL="114300" marR="114300" marT="57150" marB="57150">
                    <a:lnB w="9525" cap="flat" cmpd="sng" algn="ctr">
                      <a:solidFill>
                        <a:srgbClr val="D8D8D8"/>
                      </a:solidFill>
                      <a:prstDash val="solid"/>
                    </a:lnB>
                    <a:solidFill>
                      <a:schemeClr val="accent3">
                        <a:lumMod val="10000"/>
                        <a:lumOff val="90000"/>
                      </a:schemeClr>
                    </a:solidFill>
                  </a:tcPr>
                </a:tc>
                <a:extLst>
                  <a:ext uri="{0D108BD9-81ED-4DB2-BD59-A6C34878D82A}">
                    <a16:rowId xmlns:a16="http://schemas.microsoft.com/office/drawing/2014/main" val="10000"/>
                  </a:ext>
                </a:extLst>
              </a:tr>
              <a:tr h="690711">
                <a:tc>
                  <a:txBody>
                    <a:bodyPr/>
                    <a:lstStyle/>
                    <a:p>
                      <a:pPr>
                        <a:lnSpc>
                          <a:spcPct val="123333"/>
                        </a:lnSpc>
                        <a:buNone/>
                      </a:pPr>
                      <a:r>
                        <a:rPr sz="1275" b="1" i="0">
                          <a:solidFill>
                            <a:srgbClr val="000000"/>
                          </a:solidFill>
                          <a:latin typeface="Segoe UI"/>
                        </a:rPr>
                        <a:t>PCAP</a:t>
                      </a:r>
                    </a:p>
                  </a:txBody>
                  <a:tcPr marL="114300" marR="114300" marT="57150" marB="57150">
                    <a:lnT w="9525" cap="flat" cmpd="sng" algn="ctr">
                      <a:solidFill>
                        <a:srgbClr val="D8D8D8"/>
                      </a:solidFill>
                      <a:prstDash val="solid"/>
                      <a:round/>
                      <a:headEnd type="none" w="med" len="med"/>
                      <a:tailEnd type="none" w="med" len="med"/>
                    </a:lnT>
                    <a:lnB w="9525" cap="flat" cmpd="sng" algn="ctr">
                      <a:solidFill>
                        <a:srgbClr val="E2E2E2"/>
                      </a:solidFill>
                      <a:prstDash val="solid"/>
                    </a:lnB>
                    <a:solidFill>
                      <a:srgbClr val="F4F7FB"/>
                    </a:solidFill>
                  </a:tcPr>
                </a:tc>
                <a:tc>
                  <a:txBody>
                    <a:bodyPr/>
                    <a:lstStyle/>
                    <a:p>
                      <a:pPr>
                        <a:lnSpc>
                          <a:spcPct val="123333"/>
                        </a:lnSpc>
                        <a:buNone/>
                      </a:pPr>
                      <a:r>
                        <a:rPr sz="1275" b="0" i="0" dirty="0">
                          <a:solidFill>
                            <a:srgbClr val="000000"/>
                          </a:solidFill>
                          <a:latin typeface="Segoe UI"/>
                        </a:rPr>
                        <a:t>Perfect capacity the system needs to just meet the </a:t>
                      </a:r>
                      <a:r>
                        <a:rPr lang="en-US" sz="1275" b="0" i="0" dirty="0">
                          <a:solidFill>
                            <a:srgbClr val="000000"/>
                          </a:solidFill>
                          <a:latin typeface="Segoe UI"/>
                        </a:rPr>
                        <a:t>Reliability Standard</a:t>
                      </a:r>
                      <a:r>
                        <a:rPr sz="1275" b="0" i="0" dirty="0">
                          <a:solidFill>
                            <a:srgbClr val="000000"/>
                          </a:solidFill>
                          <a:latin typeface="Segoe UI"/>
                        </a:rPr>
                        <a:t>. </a:t>
                      </a:r>
                    </a:p>
                  </a:txBody>
                  <a:tcPr marL="114300" marR="114300" marT="57150" marB="57150">
                    <a:lnT w="9525" cap="flat" cmpd="sng" algn="ctr">
                      <a:solidFill>
                        <a:srgbClr val="D8D8D8"/>
                      </a:solidFill>
                      <a:prstDash val="solid"/>
                      <a:round/>
                      <a:headEnd type="none" w="med" len="med"/>
                      <a:tailEnd type="none" w="med" len="med"/>
                    </a:lnT>
                    <a:lnB w="9525" cap="flat" cmpd="sng" algn="ctr">
                      <a:solidFill>
                        <a:srgbClr val="E2E2E2"/>
                      </a:solidFill>
                      <a:prstDash val="solid"/>
                    </a:lnB>
                    <a:solidFill>
                      <a:srgbClr val="F4F7FB"/>
                    </a:solidFill>
                  </a:tcPr>
                </a:tc>
                <a:tc>
                  <a:txBody>
                    <a:bodyPr/>
                    <a:lstStyle/>
                    <a:p>
                      <a:pPr>
                        <a:lnSpc>
                          <a:spcPct val="123333"/>
                        </a:lnSpc>
                        <a:buNone/>
                      </a:pPr>
                      <a:r>
                        <a:rPr sz="1275" b="1" i="0" dirty="0">
                          <a:solidFill>
                            <a:srgbClr val="000000"/>
                          </a:solidFill>
                          <a:latin typeface="Segoe UI"/>
                        </a:rPr>
                        <a:t>Load level and shape, weather risk, </a:t>
                      </a:r>
                      <a:r>
                        <a:rPr lang="en-US" sz="1275" b="1" i="0" dirty="0">
                          <a:solidFill>
                            <a:srgbClr val="000000"/>
                          </a:solidFill>
                          <a:latin typeface="Segoe UI"/>
                        </a:rPr>
                        <a:t>load</a:t>
                      </a:r>
                      <a:r>
                        <a:rPr sz="1275" b="1" i="0" dirty="0">
                          <a:solidFill>
                            <a:srgbClr val="000000"/>
                          </a:solidFill>
                          <a:latin typeface="Segoe UI"/>
                        </a:rPr>
                        <a:t> shed</a:t>
                      </a:r>
                      <a:r>
                        <a:rPr lang="en-US" sz="1275" b="1" i="0" dirty="0">
                          <a:solidFill>
                            <a:srgbClr val="000000"/>
                          </a:solidFill>
                          <a:latin typeface="Segoe UI"/>
                        </a:rPr>
                        <a:t>ding/operating reserve</a:t>
                      </a:r>
                      <a:r>
                        <a:rPr sz="1275" b="1" i="0" dirty="0">
                          <a:solidFill>
                            <a:srgbClr val="000000"/>
                          </a:solidFill>
                          <a:latin typeface="Segoe UI"/>
                        </a:rPr>
                        <a:t> convention</a:t>
                      </a:r>
                      <a:r>
                        <a:rPr lang="en-US" sz="1275" b="1" i="0" dirty="0">
                          <a:solidFill>
                            <a:srgbClr val="000000"/>
                          </a:solidFill>
                          <a:latin typeface="Segoe UI"/>
                        </a:rPr>
                        <a:t>s, fleet turnover, Demand Resource dynamics</a:t>
                      </a:r>
                      <a:endParaRPr sz="1275" b="0" i="0" dirty="0">
                        <a:solidFill>
                          <a:srgbClr val="000000"/>
                        </a:solidFill>
                        <a:latin typeface="Segoe UI"/>
                      </a:endParaRPr>
                    </a:p>
                  </a:txBody>
                  <a:tcPr marL="114300" marR="114300" marT="57150" marB="57150">
                    <a:lnT w="9525" cap="flat" cmpd="sng" algn="ctr">
                      <a:solidFill>
                        <a:srgbClr val="D8D8D8"/>
                      </a:solidFill>
                      <a:prstDash val="solid"/>
                      <a:round/>
                      <a:headEnd type="none" w="med" len="med"/>
                      <a:tailEnd type="none" w="med" len="med"/>
                    </a:lnT>
                    <a:lnB w="9525" cap="flat" cmpd="sng" algn="ctr">
                      <a:solidFill>
                        <a:srgbClr val="E2E2E2"/>
                      </a:solidFill>
                      <a:prstDash val="solid"/>
                    </a:lnB>
                    <a:solidFill>
                      <a:srgbClr val="F4F7FB"/>
                    </a:solidFill>
                  </a:tcPr>
                </a:tc>
                <a:extLst>
                  <a:ext uri="{0D108BD9-81ED-4DB2-BD59-A6C34878D82A}">
                    <a16:rowId xmlns:a16="http://schemas.microsoft.com/office/drawing/2014/main" val="10001"/>
                  </a:ext>
                </a:extLst>
              </a:tr>
              <a:tr h="1831513">
                <a:tc>
                  <a:txBody>
                    <a:bodyPr/>
                    <a:lstStyle/>
                    <a:p>
                      <a:pPr>
                        <a:lnSpc>
                          <a:spcPct val="123333"/>
                        </a:lnSpc>
                        <a:buNone/>
                      </a:pPr>
                      <a:r>
                        <a:rPr sz="1275" b="0" i="0" dirty="0">
                          <a:solidFill>
                            <a:srgbClr val="000000"/>
                          </a:solidFill>
                          <a:latin typeface="Segoe UI"/>
                        </a:rPr>
                        <a:t>UCAP hybrid</a:t>
                      </a:r>
                      <a:r>
                        <a:rPr lang="en-US" sz="1275" b="0" i="0" dirty="0">
                          <a:solidFill>
                            <a:srgbClr val="000000"/>
                          </a:solidFill>
                          <a:latin typeface="Segoe UI"/>
                        </a:rPr>
                        <a:t> (Current ERCOT CDR)</a:t>
                      </a:r>
                      <a:endParaRPr sz="1275" b="0" i="0" dirty="0">
                        <a:solidFill>
                          <a:srgbClr val="000000"/>
                        </a:solidFill>
                        <a:latin typeface="Segoe UI"/>
                      </a:endParaRPr>
                    </a:p>
                  </a:txBody>
                  <a:tcPr marL="114300" marR="114300" marT="57150" marB="57150">
                    <a:lnT w="9525" cap="flat" cmpd="sng" algn="ctr">
                      <a:solidFill>
                        <a:srgbClr val="E2E2E2"/>
                      </a:solidFill>
                      <a:prstDash val="solid"/>
                      <a:round/>
                      <a:headEnd type="none" w="med" len="med"/>
                      <a:tailEnd type="none" w="med" len="med"/>
                    </a:lnT>
                    <a:lnB w="9525" cap="flat" cmpd="sng" algn="ctr">
                      <a:solidFill>
                        <a:srgbClr val="E2E2E2"/>
                      </a:solidFill>
                      <a:prstDash val="solid"/>
                    </a:lnB>
                    <a:noFill/>
                  </a:tcPr>
                </a:tc>
                <a:tc>
                  <a:txBody>
                    <a:bodyPr/>
                    <a:lstStyle/>
                    <a:p>
                      <a:pPr>
                        <a:lnSpc>
                          <a:spcPct val="123333"/>
                        </a:lnSpc>
                        <a:buNone/>
                      </a:pPr>
                      <a:r>
                        <a:rPr lang="en-US" sz="1275" b="0" i="0" kern="1200" dirty="0">
                          <a:solidFill>
                            <a:srgbClr val="000000"/>
                          </a:solidFill>
                          <a:latin typeface="Segoe UI"/>
                          <a:ea typeface="+mn-ea"/>
                          <a:cs typeface="+mn-cs"/>
                        </a:rPr>
                        <a:t>The amount of installed “Unforced Capacity” expected to be available after applying certain availability derates. </a:t>
                      </a:r>
                    </a:p>
                    <a:p>
                      <a:pPr>
                        <a:lnSpc>
                          <a:spcPct val="123333"/>
                        </a:lnSpc>
                        <a:buNone/>
                      </a:pPr>
                      <a:r>
                        <a:rPr lang="en-US" sz="1275" b="0" i="0" kern="1200" dirty="0">
                          <a:solidFill>
                            <a:srgbClr val="000000"/>
                          </a:solidFill>
                          <a:latin typeface="Segoe UI"/>
                          <a:ea typeface="+mn-ea"/>
                          <a:cs typeface="+mn-cs"/>
                        </a:rPr>
                        <a:t>For the current CDR: </a:t>
                      </a:r>
                    </a:p>
                    <a:p>
                      <a:pPr marL="285750" indent="-285750">
                        <a:lnSpc>
                          <a:spcPct val="123333"/>
                        </a:lnSpc>
                        <a:buFont typeface="Arial" panose="020B0604020202020204" pitchFamily="34" charset="0"/>
                        <a:buChar char="•"/>
                      </a:pPr>
                      <a:r>
                        <a:rPr lang="en-US" sz="1275" b="0" i="0" kern="1200" dirty="0">
                          <a:solidFill>
                            <a:srgbClr val="000000"/>
                          </a:solidFill>
                          <a:latin typeface="Segoe UI"/>
                          <a:ea typeface="+mn-ea"/>
                          <a:cs typeface="+mn-cs"/>
                        </a:rPr>
                        <a:t>t</a:t>
                      </a:r>
                      <a:r>
                        <a:rPr sz="1275" b="0" i="0" kern="1200" dirty="0">
                          <a:solidFill>
                            <a:srgbClr val="000000"/>
                          </a:solidFill>
                          <a:latin typeface="Segoe UI"/>
                          <a:ea typeface="+mn-ea"/>
                          <a:cs typeface="+mn-cs"/>
                        </a:rPr>
                        <a:t>hermal </a:t>
                      </a:r>
                      <a:r>
                        <a:rPr lang="en-US" sz="1275" b="0" i="0" kern="1200" dirty="0">
                          <a:solidFill>
                            <a:srgbClr val="000000"/>
                          </a:solidFill>
                          <a:latin typeface="Segoe UI"/>
                          <a:ea typeface="+mn-ea"/>
                          <a:cs typeface="+mn-cs"/>
                        </a:rPr>
                        <a:t>units </a:t>
                      </a:r>
                      <a:r>
                        <a:rPr sz="1275" b="0" i="0" kern="1200" dirty="0">
                          <a:solidFill>
                            <a:srgbClr val="000000"/>
                          </a:solidFill>
                          <a:latin typeface="Segoe UI"/>
                          <a:ea typeface="+mn-ea"/>
                          <a:cs typeface="+mn-cs"/>
                        </a:rPr>
                        <a:t>derated </a:t>
                      </a:r>
                      <a:r>
                        <a:rPr lang="en-US" sz="1275" b="0" i="0" kern="1200" dirty="0">
                          <a:solidFill>
                            <a:srgbClr val="000000"/>
                          </a:solidFill>
                          <a:latin typeface="Segoe UI"/>
                          <a:ea typeface="+mn-ea"/>
                          <a:cs typeface="+mn-cs"/>
                        </a:rPr>
                        <a:t>to reflect</a:t>
                      </a:r>
                      <a:r>
                        <a:rPr sz="1275" b="0" i="0" kern="1200" dirty="0">
                          <a:solidFill>
                            <a:srgbClr val="000000"/>
                          </a:solidFill>
                          <a:latin typeface="Segoe UI"/>
                          <a:ea typeface="+mn-ea"/>
                          <a:cs typeface="+mn-cs"/>
                        </a:rPr>
                        <a:t> </a:t>
                      </a:r>
                      <a:r>
                        <a:rPr lang="en-US" sz="1275" b="0" i="0" kern="1200" dirty="0">
                          <a:solidFill>
                            <a:srgbClr val="000000"/>
                          </a:solidFill>
                          <a:latin typeface="Segoe UI"/>
                          <a:ea typeface="+mn-ea"/>
                          <a:cs typeface="+mn-cs"/>
                        </a:rPr>
                        <a:t>seasonal sustained capability</a:t>
                      </a:r>
                    </a:p>
                    <a:p>
                      <a:pPr marL="285750" indent="-285750">
                        <a:lnSpc>
                          <a:spcPct val="123333"/>
                        </a:lnSpc>
                        <a:buFont typeface="Arial" panose="020B0604020202020204" pitchFamily="34" charset="0"/>
                        <a:buChar char="•"/>
                      </a:pPr>
                      <a:r>
                        <a:rPr sz="1275" b="0" i="0" kern="1200" dirty="0">
                          <a:solidFill>
                            <a:srgbClr val="000000"/>
                          </a:solidFill>
                          <a:latin typeface="Segoe UI"/>
                          <a:ea typeface="+mn-ea"/>
                          <a:cs typeface="+mn-cs"/>
                        </a:rPr>
                        <a:t>renewables and storage ELCC</a:t>
                      </a:r>
                      <a:r>
                        <a:rPr lang="en-US" sz="1275" b="0" i="0" kern="1200" dirty="0">
                          <a:solidFill>
                            <a:srgbClr val="000000"/>
                          </a:solidFill>
                          <a:latin typeface="Segoe UI"/>
                          <a:ea typeface="+mn-ea"/>
                          <a:cs typeface="+mn-cs"/>
                        </a:rPr>
                        <a:t>s</a:t>
                      </a:r>
                    </a:p>
                    <a:p>
                      <a:pPr marL="285750" indent="-285750">
                        <a:lnSpc>
                          <a:spcPct val="123333"/>
                        </a:lnSpc>
                        <a:buFont typeface="Arial" panose="020B0604020202020204" pitchFamily="34" charset="0"/>
                        <a:buChar char="•"/>
                      </a:pPr>
                      <a:r>
                        <a:rPr lang="en-US" sz="1275" b="0" i="0" kern="1200" dirty="0">
                          <a:solidFill>
                            <a:srgbClr val="000000"/>
                          </a:solidFill>
                          <a:latin typeface="Segoe UI"/>
                          <a:ea typeface="+mn-ea"/>
                          <a:cs typeface="+mn-cs"/>
                        </a:rPr>
                        <a:t>Demand Resources </a:t>
                      </a:r>
                      <a:r>
                        <a:rPr sz="1275" b="0" i="0" kern="1200" dirty="0">
                          <a:solidFill>
                            <a:srgbClr val="000000"/>
                          </a:solidFill>
                          <a:latin typeface="Segoe UI"/>
                          <a:ea typeface="+mn-ea"/>
                          <a:cs typeface="+mn-cs"/>
                        </a:rPr>
                        <a:t>at credit</a:t>
                      </a:r>
                      <a:r>
                        <a:rPr lang="en-US" sz="1275" b="0" i="0" kern="1200" dirty="0">
                          <a:solidFill>
                            <a:srgbClr val="000000"/>
                          </a:solidFill>
                          <a:latin typeface="Segoe UI"/>
                          <a:ea typeface="+mn-ea"/>
                          <a:cs typeface="+mn-cs"/>
                        </a:rPr>
                        <a:t>ed levels</a:t>
                      </a:r>
                    </a:p>
                    <a:p>
                      <a:pPr marL="0" indent="0">
                        <a:lnSpc>
                          <a:spcPct val="123333"/>
                        </a:lnSpc>
                        <a:buFont typeface="Arial" panose="020B0604020202020204" pitchFamily="34" charset="0"/>
                        <a:buNone/>
                      </a:pPr>
                      <a:r>
                        <a:rPr lang="en-US" sz="1275" b="0" i="0" kern="1200" dirty="0">
                          <a:solidFill>
                            <a:srgbClr val="000000"/>
                          </a:solidFill>
                          <a:latin typeface="Segoe UI"/>
                          <a:ea typeface="+mn-ea"/>
                          <a:cs typeface="+mn-cs"/>
                        </a:rPr>
                        <a:t>Unplanned thermal unit outage derates are NOT reflected in the reserve margin</a:t>
                      </a:r>
                      <a:endParaRPr sz="1275" b="0" i="0" kern="1200" dirty="0">
                        <a:solidFill>
                          <a:srgbClr val="000000"/>
                        </a:solidFill>
                        <a:latin typeface="Segoe UI"/>
                        <a:ea typeface="+mn-ea"/>
                        <a:cs typeface="+mn-cs"/>
                      </a:endParaRPr>
                    </a:p>
                  </a:txBody>
                  <a:tcPr marL="114300" marR="114300" marT="57150" marB="57150">
                    <a:lnT w="9525" cap="flat" cmpd="sng" algn="ctr">
                      <a:solidFill>
                        <a:srgbClr val="E2E2E2"/>
                      </a:solidFill>
                      <a:prstDash val="solid"/>
                      <a:round/>
                      <a:headEnd type="none" w="med" len="med"/>
                      <a:tailEnd type="none" w="med" len="med"/>
                    </a:lnT>
                    <a:lnB w="9525" cap="flat" cmpd="sng" algn="ctr">
                      <a:solidFill>
                        <a:srgbClr val="E2E2E2"/>
                      </a:solidFill>
                      <a:prstDash val="solid"/>
                    </a:lnB>
                    <a:noFill/>
                  </a:tcPr>
                </a:tc>
                <a:tc>
                  <a:txBody>
                    <a:bodyPr/>
                    <a:lstStyle/>
                    <a:p>
                      <a:pPr>
                        <a:lnSpc>
                          <a:spcPct val="123333"/>
                        </a:lnSpc>
                        <a:buNone/>
                      </a:pPr>
                      <a:r>
                        <a:rPr sz="1275" b="0" i="0" dirty="0">
                          <a:solidFill>
                            <a:srgbClr val="000000"/>
                          </a:solidFill>
                          <a:latin typeface="Segoe UI"/>
                        </a:rPr>
                        <a:t>All the above, </a:t>
                      </a:r>
                      <a:r>
                        <a:rPr sz="1275" b="1" i="0" dirty="0">
                          <a:solidFill>
                            <a:srgbClr val="000000"/>
                          </a:solidFill>
                          <a:latin typeface="Segoe UI"/>
                        </a:rPr>
                        <a:t>plus</a:t>
                      </a:r>
                      <a:r>
                        <a:rPr sz="1275" b="0" i="0" dirty="0">
                          <a:solidFill>
                            <a:srgbClr val="000000"/>
                          </a:solidFill>
                          <a:latin typeface="Segoe UI"/>
                        </a:rPr>
                        <a:t> </a:t>
                      </a:r>
                      <a:r>
                        <a:rPr lang="en-US" sz="1275" b="0" i="0" dirty="0">
                          <a:solidFill>
                            <a:srgbClr val="000000"/>
                          </a:solidFill>
                          <a:latin typeface="Segoe UI"/>
                        </a:rPr>
                        <a:t>all technology-specific</a:t>
                      </a:r>
                      <a:r>
                        <a:rPr sz="1275" b="0" i="0" dirty="0">
                          <a:solidFill>
                            <a:srgbClr val="000000"/>
                          </a:solidFill>
                          <a:latin typeface="Segoe UI"/>
                        </a:rPr>
                        <a:t> </a:t>
                      </a:r>
                      <a:r>
                        <a:rPr lang="en-US" sz="1275" b="0" i="0" dirty="0">
                          <a:solidFill>
                            <a:srgbClr val="000000"/>
                          </a:solidFill>
                          <a:latin typeface="Segoe UI"/>
                        </a:rPr>
                        <a:t>ELCC</a:t>
                      </a:r>
                      <a:r>
                        <a:rPr sz="1275" b="0" i="0" dirty="0">
                          <a:solidFill>
                            <a:srgbClr val="000000"/>
                          </a:solidFill>
                          <a:latin typeface="Segoe UI"/>
                        </a:rPr>
                        <a:t> value</a:t>
                      </a:r>
                      <a:r>
                        <a:rPr lang="en-US" sz="1275" b="0" i="0" dirty="0">
                          <a:solidFill>
                            <a:srgbClr val="000000"/>
                          </a:solidFill>
                          <a:latin typeface="Segoe UI"/>
                        </a:rPr>
                        <a:t>s</a:t>
                      </a:r>
                      <a:endParaRPr sz="1275" b="0" i="0" dirty="0">
                        <a:solidFill>
                          <a:srgbClr val="000000"/>
                        </a:solidFill>
                        <a:latin typeface="Segoe UI"/>
                      </a:endParaRPr>
                    </a:p>
                  </a:txBody>
                  <a:tcPr marL="114300" marR="114300" marT="57150" marB="57150">
                    <a:lnT w="9525" cap="flat" cmpd="sng" algn="ctr">
                      <a:solidFill>
                        <a:srgbClr val="E2E2E2"/>
                      </a:solidFill>
                      <a:prstDash val="solid"/>
                      <a:round/>
                      <a:headEnd type="none" w="med" len="med"/>
                      <a:tailEnd type="none" w="med" len="med"/>
                    </a:lnT>
                    <a:lnB w="9525" cap="flat" cmpd="sng" algn="ctr">
                      <a:solidFill>
                        <a:srgbClr val="E2E2E2"/>
                      </a:solidFill>
                      <a:prstDash val="soli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86019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44E42-5873-2984-0661-7E77A406C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76D0F-B8A4-EBE9-91CD-D72F8516B62A}"/>
              </a:ext>
            </a:extLst>
          </p:cNvPr>
          <p:cNvSpPr>
            <a:spLocks noGrp="1"/>
          </p:cNvSpPr>
          <p:nvPr>
            <p:ph type="title"/>
          </p:nvPr>
        </p:nvSpPr>
        <p:spPr>
          <a:xfrm>
            <a:off x="1257300" y="457200"/>
            <a:ext cx="10401300" cy="547045"/>
          </a:xfrm>
        </p:spPr>
        <p:txBody>
          <a:bodyPr>
            <a:normAutofit/>
          </a:bodyPr>
          <a:lstStyle/>
          <a:p>
            <a:r>
              <a:rPr lang="en-US" sz="2800" dirty="0"/>
              <a:t>PCAP Planning Reserve Margin Derivation</a:t>
            </a:r>
          </a:p>
        </p:txBody>
      </p:sp>
      <p:sp>
        <p:nvSpPr>
          <p:cNvPr id="4" name="Slide Number Placeholder 3">
            <a:extLst>
              <a:ext uri="{FF2B5EF4-FFF2-40B4-BE49-F238E27FC236}">
                <a16:creationId xmlns:a16="http://schemas.microsoft.com/office/drawing/2014/main" id="{492899EE-748C-D4B9-A9F7-B2A3AE32E081}"/>
              </a:ext>
            </a:extLst>
          </p:cNvPr>
          <p:cNvSpPr>
            <a:spLocks noGrp="1"/>
          </p:cNvSpPr>
          <p:nvPr>
            <p:ph type="sldNum" sz="quarter" idx="12"/>
          </p:nvPr>
        </p:nvSpPr>
        <p:spPr/>
        <p:txBody>
          <a:bodyPr/>
          <a:lstStyle/>
          <a:p>
            <a:fld id="{BCDE79FB-97BA-492B-8D57-F1373F9ADA95}" type="slidenum">
              <a:rPr lang="en-US" smtClean="0"/>
              <a:t>5</a:t>
            </a:fld>
            <a:endParaRPr lang="en-US" dirty="0"/>
          </a:p>
        </p:txBody>
      </p:sp>
      <p:sp>
        <p:nvSpPr>
          <p:cNvPr id="5" name="TextBox 4">
            <a:extLst>
              <a:ext uri="{FF2B5EF4-FFF2-40B4-BE49-F238E27FC236}">
                <a16:creationId xmlns:a16="http://schemas.microsoft.com/office/drawing/2014/main" id="{76606268-0D15-1655-BE83-22CFBE84A467}"/>
              </a:ext>
            </a:extLst>
          </p:cNvPr>
          <p:cNvSpPr txBox="1"/>
          <p:nvPr/>
        </p:nvSpPr>
        <p:spPr>
          <a:xfrm>
            <a:off x="715038" y="1150377"/>
            <a:ext cx="10331653" cy="1677382"/>
          </a:xfrm>
          <a:prstGeom prst="rect">
            <a:avLst/>
          </a:prstGeom>
          <a:noFill/>
        </p:spPr>
        <p:txBody>
          <a:bodyPr wrap="square">
            <a:spAutoFit/>
          </a:bodyPr>
          <a:lstStyle/>
          <a:p>
            <a:pPr>
              <a:spcBef>
                <a:spcPts val="600"/>
              </a:spcBef>
            </a:pPr>
            <a:r>
              <a:rPr lang="en-US" sz="2600" dirty="0">
                <a:latin typeface="+mj-lt"/>
                <a:ea typeface="+mj-ea"/>
                <a:cs typeface="+mj-cs"/>
              </a:rPr>
              <a:t>Derivation Steps:</a:t>
            </a:r>
          </a:p>
          <a:p>
            <a:pPr>
              <a:spcBef>
                <a:spcPts val="600"/>
              </a:spcBef>
            </a:pPr>
            <a:r>
              <a:rPr lang="en-US" dirty="0">
                <a:latin typeface="+mj-lt"/>
                <a:ea typeface="+mj-ea"/>
                <a:cs typeface="+mj-cs"/>
              </a:rPr>
              <a:t>Iteratively run SERVM by adding and removing 250-MW perfect gas combustion turbine (CT) blocks; each PCAP run is referred to as a “case.” Each case has a resultant outcome for the three reliability measures: </a:t>
            </a:r>
            <a:r>
              <a:rPr lang="en-US" dirty="0"/>
              <a:t>maximum duration, maximum magnitude, and frequency (each accounting for the accompanying exceedance tolerance).</a:t>
            </a:r>
            <a:endParaRPr lang="en-US" dirty="0">
              <a:latin typeface="+mj-lt"/>
              <a:ea typeface="+mj-ea"/>
              <a:cs typeface="+mj-cs"/>
            </a:endParaRPr>
          </a:p>
        </p:txBody>
      </p:sp>
      <p:grpSp>
        <p:nvGrpSpPr>
          <p:cNvPr id="16" name="Group 15">
            <a:extLst>
              <a:ext uri="{FF2B5EF4-FFF2-40B4-BE49-F238E27FC236}">
                <a16:creationId xmlns:a16="http://schemas.microsoft.com/office/drawing/2014/main" id="{14845378-310B-13FE-F101-892015D54E4A}"/>
              </a:ext>
            </a:extLst>
          </p:cNvPr>
          <p:cNvGrpSpPr/>
          <p:nvPr/>
        </p:nvGrpSpPr>
        <p:grpSpPr>
          <a:xfrm>
            <a:off x="7124413" y="3042135"/>
            <a:ext cx="4694598" cy="3051406"/>
            <a:chOff x="6819307" y="3314542"/>
            <a:chExt cx="4694598" cy="3051406"/>
          </a:xfrm>
        </p:grpSpPr>
        <p:pic>
          <p:nvPicPr>
            <p:cNvPr id="8" name="Picture 7">
              <a:extLst>
                <a:ext uri="{FF2B5EF4-FFF2-40B4-BE49-F238E27FC236}">
                  <a16:creationId xmlns:a16="http://schemas.microsoft.com/office/drawing/2014/main" id="{F9723609-CD6F-E451-B5B2-3A5F37FE52EF}"/>
                </a:ext>
              </a:extLst>
            </p:cNvPr>
            <p:cNvPicPr>
              <a:picLocks noChangeAspect="1"/>
            </p:cNvPicPr>
            <p:nvPr/>
          </p:nvPicPr>
          <p:blipFill>
            <a:blip r:embed="rId2"/>
            <a:stretch>
              <a:fillRect/>
            </a:stretch>
          </p:blipFill>
          <p:spPr>
            <a:xfrm>
              <a:off x="7249998" y="3314542"/>
              <a:ext cx="4263907" cy="2697001"/>
            </a:xfrm>
            <a:prstGeom prst="rect">
              <a:avLst/>
            </a:prstGeom>
          </p:spPr>
        </p:pic>
        <p:pic>
          <p:nvPicPr>
            <p:cNvPr id="10" name="Picture 9">
              <a:extLst>
                <a:ext uri="{FF2B5EF4-FFF2-40B4-BE49-F238E27FC236}">
                  <a16:creationId xmlns:a16="http://schemas.microsoft.com/office/drawing/2014/main" id="{16C22639-3B90-8C16-9FA0-01BD7F6BF2E2}"/>
                </a:ext>
              </a:extLst>
            </p:cNvPr>
            <p:cNvPicPr>
              <a:picLocks noChangeAspect="1"/>
            </p:cNvPicPr>
            <p:nvPr/>
          </p:nvPicPr>
          <p:blipFill>
            <a:blip r:embed="rId2"/>
            <a:stretch>
              <a:fillRect/>
            </a:stretch>
          </p:blipFill>
          <p:spPr>
            <a:xfrm>
              <a:off x="7034652" y="3483903"/>
              <a:ext cx="4263907" cy="2697001"/>
            </a:xfrm>
            <a:prstGeom prst="rect">
              <a:avLst/>
            </a:prstGeom>
          </p:spPr>
        </p:pic>
        <p:pic>
          <p:nvPicPr>
            <p:cNvPr id="15" name="Picture 14">
              <a:extLst>
                <a:ext uri="{FF2B5EF4-FFF2-40B4-BE49-F238E27FC236}">
                  <a16:creationId xmlns:a16="http://schemas.microsoft.com/office/drawing/2014/main" id="{8D16A009-DE83-D896-6A25-D93617DD96F7}"/>
                </a:ext>
              </a:extLst>
            </p:cNvPr>
            <p:cNvPicPr>
              <a:picLocks noChangeAspect="1"/>
            </p:cNvPicPr>
            <p:nvPr/>
          </p:nvPicPr>
          <p:blipFill>
            <a:blip r:embed="rId3"/>
            <a:stretch>
              <a:fillRect/>
            </a:stretch>
          </p:blipFill>
          <p:spPr>
            <a:xfrm>
              <a:off x="6819307" y="3674022"/>
              <a:ext cx="4254080" cy="2691926"/>
            </a:xfrm>
            <a:prstGeom prst="rect">
              <a:avLst/>
            </a:prstGeom>
          </p:spPr>
        </p:pic>
      </p:grpSp>
      <p:sp>
        <p:nvSpPr>
          <p:cNvPr id="18" name="TextBox 17">
            <a:extLst>
              <a:ext uri="{FF2B5EF4-FFF2-40B4-BE49-F238E27FC236}">
                <a16:creationId xmlns:a16="http://schemas.microsoft.com/office/drawing/2014/main" id="{56F719C5-B428-A4D2-0325-3F5257B6911A}"/>
              </a:ext>
            </a:extLst>
          </p:cNvPr>
          <p:cNvSpPr txBox="1"/>
          <p:nvPr/>
        </p:nvSpPr>
        <p:spPr>
          <a:xfrm>
            <a:off x="502605" y="2894359"/>
            <a:ext cx="6621807" cy="3724096"/>
          </a:xfrm>
          <a:prstGeom prst="rect">
            <a:avLst/>
          </a:prstGeom>
          <a:noFill/>
        </p:spPr>
        <p:txBody>
          <a:bodyPr wrap="square">
            <a:spAutoFit/>
          </a:bodyPr>
          <a:lstStyle/>
          <a:p>
            <a:pPr marL="914400" lvl="1" indent="-457200">
              <a:spcBef>
                <a:spcPts val="600"/>
              </a:spcBef>
              <a:buFont typeface="Arial" panose="020B0604020202020204" pitchFamily="34" charset="0"/>
              <a:buChar char="‒"/>
            </a:pPr>
            <a:r>
              <a:rPr lang="en-US" dirty="0">
                <a:latin typeface="+mj-lt"/>
                <a:ea typeface="+mj-ea"/>
                <a:cs typeface="+mj-cs"/>
              </a:rPr>
              <a:t>Cases are run for each of the five CDR forecast years.</a:t>
            </a:r>
          </a:p>
          <a:p>
            <a:pPr marL="914400" lvl="1" indent="-457200">
              <a:spcBef>
                <a:spcPts val="600"/>
              </a:spcBef>
              <a:buFont typeface="Arial" panose="020B0604020202020204" pitchFamily="34" charset="0"/>
              <a:buChar char="‒"/>
            </a:pPr>
            <a:r>
              <a:rPr lang="en-US" dirty="0">
                <a:latin typeface="+mj-lt"/>
                <a:ea typeface="+mj-ea"/>
                <a:cs typeface="+mj-cs"/>
              </a:rPr>
              <a:t>Obtain multiple cases that fall above and below the compliance criteria for the reliability measures.</a:t>
            </a:r>
          </a:p>
          <a:p>
            <a:pPr marL="914400" lvl="1" indent="-457200">
              <a:spcBef>
                <a:spcPts val="600"/>
              </a:spcBef>
              <a:buFont typeface="Arial" panose="020B0604020202020204" pitchFamily="34" charset="0"/>
              <a:buChar char="‒"/>
            </a:pPr>
            <a:r>
              <a:rPr lang="en-US" dirty="0">
                <a:latin typeface="+mj-lt"/>
                <a:ea typeface="+mj-ea"/>
                <a:cs typeface="+mj-cs"/>
              </a:rPr>
              <a:t>Fit a curve for each of the three reliability measures by year ( 5 years x 3 criteria = 15 curves ).</a:t>
            </a:r>
          </a:p>
          <a:p>
            <a:pPr marL="914400" lvl="1" indent="-457200">
              <a:spcBef>
                <a:spcPts val="600"/>
              </a:spcBef>
              <a:buFont typeface="Arial" panose="020B0604020202020204" pitchFamily="34" charset="0"/>
              <a:buChar char="‒"/>
            </a:pPr>
            <a:r>
              <a:rPr lang="en-US" dirty="0">
                <a:latin typeface="+mj-lt"/>
                <a:ea typeface="+mj-ea"/>
                <a:cs typeface="+mj-cs"/>
              </a:rPr>
              <a:t>For a given year, the case point that comes closest to, but doesn’t exceed, the compliance criterion levels for </a:t>
            </a:r>
            <a:r>
              <a:rPr lang="en-US" b="1" dirty="0">
                <a:latin typeface="+mj-lt"/>
                <a:ea typeface="+mj-ea"/>
                <a:cs typeface="+mj-cs"/>
              </a:rPr>
              <a:t>all three fitted curves</a:t>
            </a:r>
            <a:r>
              <a:rPr lang="en-US" dirty="0">
                <a:latin typeface="+mj-lt"/>
                <a:ea typeface="+mj-ea"/>
                <a:cs typeface="+mj-cs"/>
              </a:rPr>
              <a:t> determines the PCAP requirement.</a:t>
            </a:r>
          </a:p>
          <a:p>
            <a:pPr marL="914400" lvl="1" indent="-457200">
              <a:spcBef>
                <a:spcPts val="600"/>
              </a:spcBef>
              <a:buFont typeface="Arial" panose="020B0604020202020204" pitchFamily="34" charset="0"/>
              <a:buChar char="‒"/>
            </a:pPr>
            <a:r>
              <a:rPr lang="en-US" dirty="0">
                <a:latin typeface="+mj-lt"/>
                <a:ea typeface="+mj-ea"/>
                <a:cs typeface="+mj-cs"/>
              </a:rPr>
              <a:t>Divide the annual PCAP requirements by the firm peak loads to derive the annual PCAP planning reserve margins.</a:t>
            </a:r>
          </a:p>
        </p:txBody>
      </p:sp>
    </p:spTree>
    <p:extLst>
      <p:ext uri="{BB962C8B-B14F-4D97-AF65-F5344CB8AC3E}">
        <p14:creationId xmlns:p14="http://schemas.microsoft.com/office/powerpoint/2010/main" val="61376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C4B9E-AF13-E6CE-B2A9-D815D7426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2EA70-8E9A-ECFA-A5FA-41B2189937AE}"/>
              </a:ext>
            </a:extLst>
          </p:cNvPr>
          <p:cNvSpPr>
            <a:spLocks noGrp="1"/>
          </p:cNvSpPr>
          <p:nvPr>
            <p:ph type="title"/>
          </p:nvPr>
        </p:nvSpPr>
        <p:spPr>
          <a:xfrm>
            <a:off x="1257300" y="457200"/>
            <a:ext cx="10401300" cy="547045"/>
          </a:xfrm>
        </p:spPr>
        <p:txBody>
          <a:bodyPr>
            <a:normAutofit/>
          </a:bodyPr>
          <a:lstStyle/>
          <a:p>
            <a:r>
              <a:rPr lang="en-US" sz="2800" dirty="0"/>
              <a:t>Advantages of the PCAP approach</a:t>
            </a:r>
          </a:p>
        </p:txBody>
      </p:sp>
      <p:sp>
        <p:nvSpPr>
          <p:cNvPr id="4" name="Slide Number Placeholder 3">
            <a:extLst>
              <a:ext uri="{FF2B5EF4-FFF2-40B4-BE49-F238E27FC236}">
                <a16:creationId xmlns:a16="http://schemas.microsoft.com/office/drawing/2014/main" id="{69377877-45B2-1781-08F0-CDCA7CD4B1AA}"/>
              </a:ext>
            </a:extLst>
          </p:cNvPr>
          <p:cNvSpPr>
            <a:spLocks noGrp="1"/>
          </p:cNvSpPr>
          <p:nvPr>
            <p:ph type="sldNum" sz="quarter" idx="12"/>
          </p:nvPr>
        </p:nvSpPr>
        <p:spPr/>
        <p:txBody>
          <a:bodyPr/>
          <a:lstStyle/>
          <a:p>
            <a:fld id="{BCDE79FB-97BA-492B-8D57-F1373F9ADA95}" type="slidenum">
              <a:rPr lang="en-US" smtClean="0"/>
              <a:t>6</a:t>
            </a:fld>
            <a:endParaRPr lang="en-US" dirty="0"/>
          </a:p>
        </p:txBody>
      </p:sp>
      <p:sp>
        <p:nvSpPr>
          <p:cNvPr id="5" name="TextBox 4">
            <a:extLst>
              <a:ext uri="{FF2B5EF4-FFF2-40B4-BE49-F238E27FC236}">
                <a16:creationId xmlns:a16="http://schemas.microsoft.com/office/drawing/2014/main" id="{7FF1EAB6-B755-F8E2-0603-20339CF9B201}"/>
              </a:ext>
            </a:extLst>
          </p:cNvPr>
          <p:cNvSpPr txBox="1"/>
          <p:nvPr/>
        </p:nvSpPr>
        <p:spPr>
          <a:xfrm>
            <a:off x="678094" y="1141141"/>
            <a:ext cx="10858123" cy="5062924"/>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sz="2200" dirty="0">
                <a:latin typeface="+mj-lt"/>
                <a:ea typeface="+mj-ea"/>
                <a:cs typeface="+mj-cs"/>
              </a:rPr>
              <a:t>Simplicity. The numerator implies no resource availability characteristics such as ELCCs. ELCCs determine if a resource portfolio meets the PCAP requirement according to separate resource accounting (slide #3).</a:t>
            </a:r>
          </a:p>
          <a:p>
            <a:pPr marL="342900" indent="-342900">
              <a:spcBef>
                <a:spcPts val="600"/>
              </a:spcBef>
              <a:buFont typeface="Arial" panose="020B0604020202020204" pitchFamily="34" charset="0"/>
              <a:buChar char="•"/>
            </a:pPr>
            <a:r>
              <a:rPr lang="en-US" sz="2200" dirty="0">
                <a:latin typeface="+mj-lt"/>
                <a:ea typeface="+mj-ea"/>
                <a:cs typeface="+mj-cs"/>
              </a:rPr>
              <a:t>Technology Agnostic. The PCAP requirement is influenced by changes to the existing resource mix, but there is no reliability bias for certain technologies since all resource types are assigned ELCCs reflecting their availability characteristics.</a:t>
            </a:r>
          </a:p>
          <a:p>
            <a:pPr marL="342900" indent="-342900">
              <a:spcBef>
                <a:spcPts val="600"/>
              </a:spcBef>
              <a:buFont typeface="Arial" panose="020B0604020202020204" pitchFamily="34" charset="0"/>
              <a:buChar char="•"/>
            </a:pPr>
            <a:r>
              <a:rPr lang="en-US" sz="2200" dirty="0">
                <a:latin typeface="+mj-lt"/>
                <a:ea typeface="+mj-ea"/>
                <a:cs typeface="+mj-cs"/>
              </a:rPr>
              <a:t>Less Volatility. The CDR’s hybrid UCAP-based reserve margin varies in response to load, resource portfolio, and ELCC changes over time, whereas the PCAP reserve margin avoids the influence of ELCC changes over time, resulting in a more stable PRM forecast.</a:t>
            </a:r>
          </a:p>
          <a:p>
            <a:pPr marL="342900" indent="-342900">
              <a:spcBef>
                <a:spcPts val="600"/>
              </a:spcBef>
              <a:buFont typeface="Arial" panose="020B0604020202020204" pitchFamily="34" charset="0"/>
              <a:buChar char="•"/>
            </a:pPr>
            <a:r>
              <a:rPr lang="en-US" sz="2200" dirty="0">
                <a:latin typeface="+mj-lt"/>
                <a:ea typeface="+mj-ea"/>
                <a:cs typeface="+mj-cs"/>
              </a:rPr>
              <a:t>Reliability Standard Consistency. Deriving the CDR’s PCAP requirements is identical to the modeling process for determining if the reliability standard is being met (although modeling assumptions will vary); the probabilistic CDR thus becomes an interim reliability scorecard between triennial reliability assessments.</a:t>
            </a:r>
          </a:p>
        </p:txBody>
      </p:sp>
    </p:spTree>
    <p:extLst>
      <p:ext uri="{BB962C8B-B14F-4D97-AF65-F5344CB8AC3E}">
        <p14:creationId xmlns:p14="http://schemas.microsoft.com/office/powerpoint/2010/main" val="95054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7D551-FF2A-78C5-38C0-F97724522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0CC5C-B1A2-DF39-399E-7E858008FC79}"/>
              </a:ext>
            </a:extLst>
          </p:cNvPr>
          <p:cNvSpPr>
            <a:spLocks noGrp="1"/>
          </p:cNvSpPr>
          <p:nvPr>
            <p:ph type="title"/>
          </p:nvPr>
        </p:nvSpPr>
        <p:spPr>
          <a:xfrm>
            <a:off x="1257300" y="457200"/>
            <a:ext cx="10401300" cy="547045"/>
          </a:xfrm>
        </p:spPr>
        <p:txBody>
          <a:bodyPr>
            <a:normAutofit/>
          </a:bodyPr>
          <a:lstStyle/>
          <a:p>
            <a:r>
              <a:rPr lang="en-US" sz="2800" dirty="0"/>
              <a:t>Considerations</a:t>
            </a:r>
          </a:p>
        </p:txBody>
      </p:sp>
      <p:sp>
        <p:nvSpPr>
          <p:cNvPr id="4" name="Slide Number Placeholder 3">
            <a:extLst>
              <a:ext uri="{FF2B5EF4-FFF2-40B4-BE49-F238E27FC236}">
                <a16:creationId xmlns:a16="http://schemas.microsoft.com/office/drawing/2014/main" id="{BFDEADC9-9A36-2F90-C68E-591037360E0D}"/>
              </a:ext>
            </a:extLst>
          </p:cNvPr>
          <p:cNvSpPr>
            <a:spLocks noGrp="1"/>
          </p:cNvSpPr>
          <p:nvPr>
            <p:ph type="sldNum" sz="quarter" idx="12"/>
          </p:nvPr>
        </p:nvSpPr>
        <p:spPr/>
        <p:txBody>
          <a:bodyPr/>
          <a:lstStyle/>
          <a:p>
            <a:fld id="{BCDE79FB-97BA-492B-8D57-F1373F9ADA95}" type="slidenum">
              <a:rPr lang="en-US" smtClean="0"/>
              <a:t>7</a:t>
            </a:fld>
            <a:endParaRPr lang="en-US" dirty="0"/>
          </a:p>
        </p:txBody>
      </p:sp>
      <p:sp>
        <p:nvSpPr>
          <p:cNvPr id="5" name="TextBox 4">
            <a:extLst>
              <a:ext uri="{FF2B5EF4-FFF2-40B4-BE49-F238E27FC236}">
                <a16:creationId xmlns:a16="http://schemas.microsoft.com/office/drawing/2014/main" id="{9E111CDA-B0A1-470F-E9A0-E5179FFA391D}"/>
              </a:ext>
            </a:extLst>
          </p:cNvPr>
          <p:cNvSpPr txBox="1"/>
          <p:nvPr/>
        </p:nvSpPr>
        <p:spPr>
          <a:xfrm>
            <a:off x="678094" y="1141141"/>
            <a:ext cx="11149145" cy="5032147"/>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dirty="0">
                <a:latin typeface="+mj-lt"/>
                <a:ea typeface="+mj-ea"/>
                <a:cs typeface="+mj-cs"/>
              </a:rPr>
              <a:t>Frequency of CDR reports. Advocating for a single mid-year report release, supported by a dynamic dashboard for detailed CDR data with periodic updates (ultimately monthly).</a:t>
            </a:r>
          </a:p>
          <a:p>
            <a:pPr marL="342900" indent="-342900">
              <a:spcBef>
                <a:spcPts val="600"/>
              </a:spcBef>
              <a:buFont typeface="Arial" panose="020B0604020202020204" pitchFamily="34" charset="0"/>
              <a:buChar char="•"/>
            </a:pPr>
            <a:r>
              <a:rPr lang="en-US" dirty="0">
                <a:latin typeface="+mj-lt"/>
                <a:ea typeface="+mj-ea"/>
                <a:cs typeface="+mj-cs"/>
              </a:rPr>
              <a:t>Reporting seasonal PCAP requirements and reserve margins along with annual values. This is desirable but would add to the modeling complexity and workload; this level of reporting could be phased in.</a:t>
            </a:r>
          </a:p>
          <a:p>
            <a:pPr marL="342900" indent="-342900">
              <a:spcBef>
                <a:spcPts val="600"/>
              </a:spcBef>
              <a:buFont typeface="Arial" panose="020B0604020202020204" pitchFamily="34" charset="0"/>
              <a:buChar char="•"/>
            </a:pPr>
            <a:r>
              <a:rPr lang="en-US" dirty="0">
                <a:latin typeface="+mj-lt"/>
                <a:ea typeface="+mj-ea"/>
                <a:cs typeface="+mj-cs"/>
              </a:rPr>
              <a:t>Reporting PCAP PRMs using median versus “official” firm load forecasts.</a:t>
            </a:r>
          </a:p>
          <a:p>
            <a:pPr marL="800100" lvl="1" indent="-342900">
              <a:spcBef>
                <a:spcPts val="600"/>
              </a:spcBef>
              <a:buFont typeface="Arial" panose="020B0604020202020204" pitchFamily="34" charset="0"/>
              <a:buChar char="‒"/>
            </a:pPr>
            <a:r>
              <a:rPr lang="en-US" sz="1600" dirty="0">
                <a:latin typeface="+mj-lt"/>
                <a:ea typeface="+mj-ea"/>
                <a:cs typeface="+mj-cs"/>
              </a:rPr>
              <a:t>Historical hourly weather-year load forecast shapes in SERVM are scaled to forecasted median (“50/50”) values; therefore, PCAP reporting should be based on the median system load forecasts.</a:t>
            </a:r>
          </a:p>
          <a:p>
            <a:pPr marL="800100" lvl="1" indent="-342900">
              <a:spcBef>
                <a:spcPts val="600"/>
              </a:spcBef>
              <a:buFont typeface="Arial" panose="020B0604020202020204" pitchFamily="34" charset="0"/>
              <a:buChar char="‒"/>
            </a:pPr>
            <a:r>
              <a:rPr lang="en-US" sz="1600" dirty="0">
                <a:latin typeface="+mj-lt"/>
                <a:ea typeface="+mj-ea"/>
                <a:cs typeface="+mj-cs"/>
              </a:rPr>
              <a:t>However, ERCOT’s long-term load forecast uses an historical weather-year for calendar mapping to best represent the expected median forecasts. An issue is that differences in coincident diversity between the historical weather years means that the official forecasts can be above or below the actual median values used for SERVM modeling.</a:t>
            </a:r>
          </a:p>
          <a:p>
            <a:pPr marL="800100" lvl="1" indent="-342900">
              <a:spcBef>
                <a:spcPts val="600"/>
              </a:spcBef>
              <a:buFont typeface="Arial" panose="020B0604020202020204" pitchFamily="34" charset="0"/>
              <a:buChar char="‒"/>
            </a:pPr>
            <a:r>
              <a:rPr lang="en-US" sz="1600" dirty="0">
                <a:latin typeface="+mj-lt"/>
                <a:ea typeface="+mj-ea"/>
                <a:cs typeface="+mj-cs"/>
              </a:rPr>
              <a:t>If the median and official forecast values are significantly different, a solution is to show the required PCAP requirement alongside both load forecasts and their corresponding margins. This comparison would be located in an appendix to reduce confusion regarding which forecast basis is used for reliability reporting.</a:t>
            </a:r>
          </a:p>
          <a:p>
            <a:pPr marL="285750" indent="-285750">
              <a:spcBef>
                <a:spcPts val="600"/>
              </a:spcBef>
              <a:buFont typeface="Arial" panose="020B0604020202020204" pitchFamily="34" charset="0"/>
              <a:buChar char="•"/>
            </a:pPr>
            <a:r>
              <a:rPr lang="en-US" dirty="0">
                <a:latin typeface="+mj-lt"/>
                <a:ea typeface="+mj-ea"/>
                <a:cs typeface="+mj-cs"/>
              </a:rPr>
              <a:t>Comparability issues with respect to reserve margin reporting by other Assessment Areas for NERC’s annual Long Term Reliability Assessments (LTRAs).</a:t>
            </a:r>
          </a:p>
          <a:p>
            <a:pPr marL="742950" lvl="1" indent="-285750">
              <a:spcBef>
                <a:spcPts val="600"/>
              </a:spcBef>
              <a:buFont typeface="Arial" panose="020B0604020202020204" pitchFamily="34" charset="0"/>
              <a:buChar char="‒"/>
            </a:pPr>
            <a:r>
              <a:rPr lang="en-US" sz="1600" dirty="0">
                <a:latin typeface="+mj-lt"/>
                <a:ea typeface="+mj-ea"/>
                <a:cs typeface="+mj-cs"/>
              </a:rPr>
              <a:t>PCAP reserve margins can be translated into NERC LTRA-equivalent values if necessary.</a:t>
            </a:r>
          </a:p>
        </p:txBody>
      </p:sp>
    </p:spTree>
    <p:extLst>
      <p:ext uri="{BB962C8B-B14F-4D97-AF65-F5344CB8AC3E}">
        <p14:creationId xmlns:p14="http://schemas.microsoft.com/office/powerpoint/2010/main" val="390899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AEAF-A416-165D-0CAD-669BC3260D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D8ADB-7512-AAF8-C21E-2E31E2FB5030}"/>
              </a:ext>
            </a:extLst>
          </p:cNvPr>
          <p:cNvSpPr>
            <a:spLocks noGrp="1"/>
          </p:cNvSpPr>
          <p:nvPr>
            <p:ph type="title"/>
          </p:nvPr>
        </p:nvSpPr>
        <p:spPr>
          <a:xfrm>
            <a:off x="1257300" y="457200"/>
            <a:ext cx="10401300" cy="547045"/>
          </a:xfrm>
        </p:spPr>
        <p:txBody>
          <a:bodyPr>
            <a:normAutofit/>
          </a:bodyPr>
          <a:lstStyle/>
          <a:p>
            <a:r>
              <a:rPr lang="en-US" sz="2800" dirty="0"/>
              <a:t>Reliability Standard Compliance Visuals</a:t>
            </a:r>
          </a:p>
        </p:txBody>
      </p:sp>
      <p:sp>
        <p:nvSpPr>
          <p:cNvPr id="4" name="Slide Number Placeholder 3">
            <a:extLst>
              <a:ext uri="{FF2B5EF4-FFF2-40B4-BE49-F238E27FC236}">
                <a16:creationId xmlns:a16="http://schemas.microsoft.com/office/drawing/2014/main" id="{B7CD0E76-8209-8772-F1DA-682A9914A364}"/>
              </a:ext>
            </a:extLst>
          </p:cNvPr>
          <p:cNvSpPr>
            <a:spLocks noGrp="1"/>
          </p:cNvSpPr>
          <p:nvPr>
            <p:ph type="sldNum" sz="quarter" idx="12"/>
          </p:nvPr>
        </p:nvSpPr>
        <p:spPr/>
        <p:txBody>
          <a:bodyPr/>
          <a:lstStyle/>
          <a:p>
            <a:fld id="{BCDE79FB-97BA-492B-8D57-F1373F9ADA95}" type="slidenum">
              <a:rPr lang="en-US" smtClean="0"/>
              <a:t>8</a:t>
            </a:fld>
            <a:endParaRPr lang="en-US" dirty="0"/>
          </a:p>
        </p:txBody>
      </p:sp>
      <p:sp>
        <p:nvSpPr>
          <p:cNvPr id="9" name="TextBox 8">
            <a:extLst>
              <a:ext uri="{FF2B5EF4-FFF2-40B4-BE49-F238E27FC236}">
                <a16:creationId xmlns:a16="http://schemas.microsoft.com/office/drawing/2014/main" id="{4646625B-CE42-A06B-8740-9DFA180DD28E}"/>
              </a:ext>
            </a:extLst>
          </p:cNvPr>
          <p:cNvSpPr txBox="1"/>
          <p:nvPr/>
        </p:nvSpPr>
        <p:spPr>
          <a:xfrm>
            <a:off x="678094" y="1087351"/>
            <a:ext cx="10858123" cy="1908215"/>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dirty="0">
                <a:latin typeface="+mj-lt"/>
                <a:ea typeface="+mj-ea"/>
                <a:cs typeface="+mj-cs"/>
              </a:rPr>
              <a:t>The CDR report would have, for each of the five forecast years, two side-by-side stacked bar charts comparing the PCAP requirement and available resource PCAP.</a:t>
            </a:r>
          </a:p>
          <a:p>
            <a:pPr marL="342900" indent="-342900">
              <a:spcBef>
                <a:spcPts val="600"/>
              </a:spcBef>
              <a:buFont typeface="Arial" panose="020B0604020202020204" pitchFamily="34" charset="0"/>
              <a:buChar char="•"/>
            </a:pPr>
            <a:r>
              <a:rPr lang="en-US" dirty="0">
                <a:latin typeface="+mj-lt"/>
                <a:ea typeface="+mj-ea"/>
                <a:cs typeface="+mj-cs"/>
              </a:rPr>
              <a:t>The 2027 example below shows that the ERCOT Region is expected to be compliant with the reliability standard (all three metrics) since available resource PCAP exceeds the requirement by 7,000 MW.</a:t>
            </a:r>
          </a:p>
          <a:p>
            <a:pPr marL="342900" indent="-342900">
              <a:spcBef>
                <a:spcPts val="600"/>
              </a:spcBef>
              <a:buFont typeface="Arial" panose="020B0604020202020204" pitchFamily="34" charset="0"/>
              <a:buChar char="•"/>
            </a:pPr>
            <a:r>
              <a:rPr lang="en-US" dirty="0">
                <a:latin typeface="+mj-lt"/>
                <a:ea typeface="+mj-ea"/>
                <a:cs typeface="+mj-cs"/>
              </a:rPr>
              <a:t>Additional side-by-side charts would reflect alternative scenarios.</a:t>
            </a:r>
          </a:p>
        </p:txBody>
      </p:sp>
      <p:pic>
        <p:nvPicPr>
          <p:cNvPr id="5" name="Picture 4">
            <a:extLst>
              <a:ext uri="{FF2B5EF4-FFF2-40B4-BE49-F238E27FC236}">
                <a16:creationId xmlns:a16="http://schemas.microsoft.com/office/drawing/2014/main" id="{2961A68E-4BC1-2148-6FD7-BC3736001997}"/>
              </a:ext>
            </a:extLst>
          </p:cNvPr>
          <p:cNvPicPr>
            <a:picLocks noChangeAspect="1"/>
          </p:cNvPicPr>
          <p:nvPr/>
        </p:nvPicPr>
        <p:blipFill>
          <a:blip r:embed="rId2"/>
          <a:stretch>
            <a:fillRect/>
          </a:stretch>
        </p:blipFill>
        <p:spPr>
          <a:xfrm>
            <a:off x="1100656" y="2995567"/>
            <a:ext cx="9680295" cy="3586934"/>
          </a:xfrm>
          <a:prstGeom prst="rect">
            <a:avLst/>
          </a:prstGeom>
        </p:spPr>
      </p:pic>
      <p:sp>
        <p:nvSpPr>
          <p:cNvPr id="3" name="TextBox 2">
            <a:extLst>
              <a:ext uri="{FF2B5EF4-FFF2-40B4-BE49-F238E27FC236}">
                <a16:creationId xmlns:a16="http://schemas.microsoft.com/office/drawing/2014/main" id="{827937FE-B942-DF21-36D4-AADD8B7A4D9C}"/>
              </a:ext>
            </a:extLst>
          </p:cNvPr>
          <p:cNvSpPr txBox="1"/>
          <p:nvPr/>
        </p:nvSpPr>
        <p:spPr>
          <a:xfrm rot="19783612">
            <a:off x="4114015" y="4206908"/>
            <a:ext cx="3695602" cy="584775"/>
          </a:xfrm>
          <a:prstGeom prst="rect">
            <a:avLst/>
          </a:prstGeom>
          <a:noFill/>
          <a:ln>
            <a:noFill/>
          </a:ln>
        </p:spPr>
        <p:txBody>
          <a:bodyPr wrap="square" rtlCol="0">
            <a:spAutoFit/>
          </a:bodyPr>
          <a:lstStyle/>
          <a:p>
            <a:pPr algn="ctr"/>
            <a:r>
              <a:rPr lang="en-US" sz="3200" dirty="0">
                <a:solidFill>
                  <a:srgbClr val="FF0000">
                    <a:alpha val="26000"/>
                  </a:srgbClr>
                </a:solidFill>
              </a:rPr>
              <a:t>MOCK DATA</a:t>
            </a:r>
          </a:p>
        </p:txBody>
      </p:sp>
    </p:spTree>
    <p:extLst>
      <p:ext uri="{BB962C8B-B14F-4D97-AF65-F5344CB8AC3E}">
        <p14:creationId xmlns:p14="http://schemas.microsoft.com/office/powerpoint/2010/main" val="494865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D10B8-401C-8F0F-1CE5-775042D741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EBB7A-968F-C7AB-FFE8-1DB90731AA7F}"/>
              </a:ext>
            </a:extLst>
          </p:cNvPr>
          <p:cNvSpPr>
            <a:spLocks noGrp="1"/>
          </p:cNvSpPr>
          <p:nvPr>
            <p:ph type="title"/>
          </p:nvPr>
        </p:nvSpPr>
        <p:spPr>
          <a:xfrm>
            <a:off x="1257300" y="457200"/>
            <a:ext cx="10401300" cy="547045"/>
          </a:xfrm>
        </p:spPr>
        <p:txBody>
          <a:bodyPr>
            <a:normAutofit/>
          </a:bodyPr>
          <a:lstStyle/>
          <a:p>
            <a:r>
              <a:rPr lang="en-US" sz="2800" dirty="0"/>
              <a:t>Reliability Metric Heat Maps –Year 2027 (Test Data Samples) </a:t>
            </a:r>
          </a:p>
        </p:txBody>
      </p:sp>
      <p:sp>
        <p:nvSpPr>
          <p:cNvPr id="4" name="Slide Number Placeholder 3">
            <a:extLst>
              <a:ext uri="{FF2B5EF4-FFF2-40B4-BE49-F238E27FC236}">
                <a16:creationId xmlns:a16="http://schemas.microsoft.com/office/drawing/2014/main" id="{6EE343C0-AEDF-0903-BDB2-CC15D023D95B}"/>
              </a:ext>
            </a:extLst>
          </p:cNvPr>
          <p:cNvSpPr>
            <a:spLocks noGrp="1"/>
          </p:cNvSpPr>
          <p:nvPr>
            <p:ph type="sldNum" sz="quarter" idx="12"/>
          </p:nvPr>
        </p:nvSpPr>
        <p:spPr/>
        <p:txBody>
          <a:bodyPr/>
          <a:lstStyle/>
          <a:p>
            <a:fld id="{BCDE79FB-97BA-492B-8D57-F1373F9ADA95}" type="slidenum">
              <a:rPr lang="en-US" smtClean="0"/>
              <a:t>9</a:t>
            </a:fld>
            <a:endParaRPr lang="en-US" dirty="0"/>
          </a:p>
        </p:txBody>
      </p:sp>
      <p:sp>
        <p:nvSpPr>
          <p:cNvPr id="7" name="TextBox 6">
            <a:extLst>
              <a:ext uri="{FF2B5EF4-FFF2-40B4-BE49-F238E27FC236}">
                <a16:creationId xmlns:a16="http://schemas.microsoft.com/office/drawing/2014/main" id="{D0D5350E-D71D-F931-1CDA-C0B63EA52EF5}"/>
              </a:ext>
            </a:extLst>
          </p:cNvPr>
          <p:cNvSpPr txBox="1"/>
          <p:nvPr/>
        </p:nvSpPr>
        <p:spPr>
          <a:xfrm>
            <a:off x="2509283" y="1860710"/>
            <a:ext cx="7331764" cy="338554"/>
          </a:xfrm>
          <a:prstGeom prst="rect">
            <a:avLst/>
          </a:prstGeom>
          <a:noFill/>
        </p:spPr>
        <p:txBody>
          <a:bodyPr wrap="square" rtlCol="0">
            <a:spAutoFit/>
          </a:bodyPr>
          <a:lstStyle/>
          <a:p>
            <a:pPr algn="ctr"/>
            <a:r>
              <a:rPr lang="en-US" sz="1600" dirty="0"/>
              <a:t>Heat Map - Expected Unserved Energy (EUE)</a:t>
            </a:r>
          </a:p>
        </p:txBody>
      </p:sp>
      <p:pic>
        <p:nvPicPr>
          <p:cNvPr id="10" name="Picture 9">
            <a:extLst>
              <a:ext uri="{FF2B5EF4-FFF2-40B4-BE49-F238E27FC236}">
                <a16:creationId xmlns:a16="http://schemas.microsoft.com/office/drawing/2014/main" id="{1C9D3C76-7F5A-0EFD-7ED2-A482716783B8}"/>
              </a:ext>
            </a:extLst>
          </p:cNvPr>
          <p:cNvPicPr>
            <a:picLocks noChangeAspect="1"/>
          </p:cNvPicPr>
          <p:nvPr/>
        </p:nvPicPr>
        <p:blipFill>
          <a:blip r:embed="rId2"/>
          <a:stretch>
            <a:fillRect/>
          </a:stretch>
        </p:blipFill>
        <p:spPr>
          <a:xfrm>
            <a:off x="689958" y="2146642"/>
            <a:ext cx="10739031" cy="2085117"/>
          </a:xfrm>
          <a:prstGeom prst="rect">
            <a:avLst/>
          </a:prstGeom>
        </p:spPr>
      </p:pic>
      <p:pic>
        <p:nvPicPr>
          <p:cNvPr id="14" name="Picture 13">
            <a:extLst>
              <a:ext uri="{FF2B5EF4-FFF2-40B4-BE49-F238E27FC236}">
                <a16:creationId xmlns:a16="http://schemas.microsoft.com/office/drawing/2014/main" id="{910B39D6-880D-3E6B-27F9-A90BD27DD601}"/>
              </a:ext>
            </a:extLst>
          </p:cNvPr>
          <p:cNvPicPr>
            <a:picLocks noChangeAspect="1"/>
          </p:cNvPicPr>
          <p:nvPr/>
        </p:nvPicPr>
        <p:blipFill>
          <a:blip r:embed="rId3"/>
          <a:stretch>
            <a:fillRect/>
          </a:stretch>
        </p:blipFill>
        <p:spPr>
          <a:xfrm>
            <a:off x="689957" y="4589479"/>
            <a:ext cx="10739031" cy="2087766"/>
          </a:xfrm>
          <a:prstGeom prst="rect">
            <a:avLst/>
          </a:prstGeom>
        </p:spPr>
      </p:pic>
      <p:sp>
        <p:nvSpPr>
          <p:cNvPr id="16" name="TextBox 15">
            <a:extLst>
              <a:ext uri="{FF2B5EF4-FFF2-40B4-BE49-F238E27FC236}">
                <a16:creationId xmlns:a16="http://schemas.microsoft.com/office/drawing/2014/main" id="{85340BC7-8523-2710-32ED-1EA285A1BEBC}"/>
              </a:ext>
            </a:extLst>
          </p:cNvPr>
          <p:cNvSpPr txBox="1"/>
          <p:nvPr/>
        </p:nvSpPr>
        <p:spPr>
          <a:xfrm>
            <a:off x="2704214" y="4333299"/>
            <a:ext cx="7331764" cy="338554"/>
          </a:xfrm>
          <a:prstGeom prst="rect">
            <a:avLst/>
          </a:prstGeom>
          <a:noFill/>
        </p:spPr>
        <p:txBody>
          <a:bodyPr wrap="square" rtlCol="0">
            <a:spAutoFit/>
          </a:bodyPr>
          <a:lstStyle/>
          <a:p>
            <a:pPr algn="ctr"/>
            <a:r>
              <a:rPr lang="en-US" sz="1600" dirty="0"/>
              <a:t>Heat Map – Loss-of-Load Hours</a:t>
            </a:r>
          </a:p>
        </p:txBody>
      </p:sp>
      <p:sp>
        <p:nvSpPr>
          <p:cNvPr id="17" name="TextBox 16">
            <a:extLst>
              <a:ext uri="{FF2B5EF4-FFF2-40B4-BE49-F238E27FC236}">
                <a16:creationId xmlns:a16="http://schemas.microsoft.com/office/drawing/2014/main" id="{D9BBA447-D5D7-C734-9A06-4235642FD016}"/>
              </a:ext>
            </a:extLst>
          </p:cNvPr>
          <p:cNvSpPr txBox="1"/>
          <p:nvPr/>
        </p:nvSpPr>
        <p:spPr>
          <a:xfrm>
            <a:off x="1367983" y="1105785"/>
            <a:ext cx="10004225" cy="646331"/>
          </a:xfrm>
          <a:prstGeom prst="rect">
            <a:avLst/>
          </a:prstGeom>
          <a:noFill/>
        </p:spPr>
        <p:txBody>
          <a:bodyPr wrap="square" rtlCol="0">
            <a:spAutoFit/>
          </a:bodyPr>
          <a:lstStyle/>
          <a:p>
            <a:r>
              <a:rPr lang="en-US" dirty="0"/>
              <a:t>Each heat map cell represents the probability-weighted average value for the metric for the month-hour combination across all simulation trials.</a:t>
            </a:r>
          </a:p>
        </p:txBody>
      </p:sp>
      <p:sp>
        <p:nvSpPr>
          <p:cNvPr id="3" name="TextBox 2">
            <a:extLst>
              <a:ext uri="{FF2B5EF4-FFF2-40B4-BE49-F238E27FC236}">
                <a16:creationId xmlns:a16="http://schemas.microsoft.com/office/drawing/2014/main" id="{48CAA52F-31EF-BCFE-51D7-C1EA3830A14A}"/>
              </a:ext>
            </a:extLst>
          </p:cNvPr>
          <p:cNvSpPr txBox="1"/>
          <p:nvPr/>
        </p:nvSpPr>
        <p:spPr>
          <a:xfrm rot="19844252">
            <a:off x="3356111" y="2709847"/>
            <a:ext cx="2086984" cy="369332"/>
          </a:xfrm>
          <a:prstGeom prst="rect">
            <a:avLst/>
          </a:prstGeom>
          <a:noFill/>
        </p:spPr>
        <p:txBody>
          <a:bodyPr wrap="square" rtlCol="0">
            <a:spAutoFit/>
          </a:bodyPr>
          <a:lstStyle/>
          <a:p>
            <a:pPr algn="ctr"/>
            <a:r>
              <a:rPr lang="en-US" dirty="0"/>
              <a:t>SAMPLE DATA</a:t>
            </a:r>
          </a:p>
        </p:txBody>
      </p:sp>
      <p:sp>
        <p:nvSpPr>
          <p:cNvPr id="6" name="TextBox 5">
            <a:extLst>
              <a:ext uri="{FF2B5EF4-FFF2-40B4-BE49-F238E27FC236}">
                <a16:creationId xmlns:a16="http://schemas.microsoft.com/office/drawing/2014/main" id="{9ECCA054-FC02-7752-95BC-AEE1EA69D542}"/>
              </a:ext>
            </a:extLst>
          </p:cNvPr>
          <p:cNvSpPr txBox="1"/>
          <p:nvPr/>
        </p:nvSpPr>
        <p:spPr>
          <a:xfrm rot="19844252">
            <a:off x="3356109" y="5414537"/>
            <a:ext cx="2086984" cy="369332"/>
          </a:xfrm>
          <a:prstGeom prst="rect">
            <a:avLst/>
          </a:prstGeom>
          <a:noFill/>
        </p:spPr>
        <p:txBody>
          <a:bodyPr wrap="square" rtlCol="0">
            <a:spAutoFit/>
          </a:bodyPr>
          <a:lstStyle/>
          <a:p>
            <a:pPr algn="ctr"/>
            <a:r>
              <a:rPr lang="en-US" dirty="0"/>
              <a:t>SAMPLE DATA</a:t>
            </a:r>
          </a:p>
        </p:txBody>
      </p:sp>
    </p:spTree>
    <p:extLst>
      <p:ext uri="{BB962C8B-B14F-4D97-AF65-F5344CB8AC3E}">
        <p14:creationId xmlns:p14="http://schemas.microsoft.com/office/powerpoint/2010/main" val="2796415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4E32-5E7B-B69B-E7EE-5F272B7C1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BC10A-C70D-F106-0B92-FB2E30D27D71}"/>
              </a:ext>
            </a:extLst>
          </p:cNvPr>
          <p:cNvSpPr>
            <a:spLocks noGrp="1"/>
          </p:cNvSpPr>
          <p:nvPr>
            <p:ph type="title"/>
          </p:nvPr>
        </p:nvSpPr>
        <p:spPr>
          <a:xfrm>
            <a:off x="1257300" y="457200"/>
            <a:ext cx="10401300" cy="547045"/>
          </a:xfrm>
        </p:spPr>
        <p:txBody>
          <a:bodyPr>
            <a:normAutofit/>
          </a:bodyPr>
          <a:lstStyle/>
          <a:p>
            <a:r>
              <a:rPr lang="en-US" sz="2800" dirty="0"/>
              <a:t>Reliability Metric Heat Maps –Year 2028 (NERC Result) </a:t>
            </a:r>
          </a:p>
        </p:txBody>
      </p:sp>
      <p:sp>
        <p:nvSpPr>
          <p:cNvPr id="4" name="Slide Number Placeholder 3">
            <a:extLst>
              <a:ext uri="{FF2B5EF4-FFF2-40B4-BE49-F238E27FC236}">
                <a16:creationId xmlns:a16="http://schemas.microsoft.com/office/drawing/2014/main" id="{4DE2C2DD-3A62-5C62-7EC0-AA6DC725D43B}"/>
              </a:ext>
            </a:extLst>
          </p:cNvPr>
          <p:cNvSpPr>
            <a:spLocks noGrp="1"/>
          </p:cNvSpPr>
          <p:nvPr>
            <p:ph type="sldNum" sz="quarter" idx="12"/>
          </p:nvPr>
        </p:nvSpPr>
        <p:spPr/>
        <p:txBody>
          <a:bodyPr/>
          <a:lstStyle/>
          <a:p>
            <a:fld id="{BCDE79FB-97BA-492B-8D57-F1373F9ADA95}" type="slidenum">
              <a:rPr lang="en-US" smtClean="0"/>
              <a:t>10</a:t>
            </a:fld>
            <a:endParaRPr lang="en-US" dirty="0"/>
          </a:p>
        </p:txBody>
      </p:sp>
      <p:sp>
        <p:nvSpPr>
          <p:cNvPr id="17" name="TextBox 16">
            <a:extLst>
              <a:ext uri="{FF2B5EF4-FFF2-40B4-BE49-F238E27FC236}">
                <a16:creationId xmlns:a16="http://schemas.microsoft.com/office/drawing/2014/main" id="{E678EA8D-339B-B9B6-3EAF-EFF5A92DB997}"/>
              </a:ext>
            </a:extLst>
          </p:cNvPr>
          <p:cNvSpPr txBox="1"/>
          <p:nvPr/>
        </p:nvSpPr>
        <p:spPr>
          <a:xfrm>
            <a:off x="1093886" y="1278583"/>
            <a:ext cx="10004225" cy="646331"/>
          </a:xfrm>
          <a:prstGeom prst="rect">
            <a:avLst/>
          </a:prstGeom>
          <a:noFill/>
        </p:spPr>
        <p:txBody>
          <a:bodyPr wrap="square" rtlCol="0">
            <a:spAutoFit/>
          </a:bodyPr>
          <a:lstStyle/>
          <a:p>
            <a:r>
              <a:rPr lang="en-US" dirty="0"/>
              <a:t>This custom heat map reports average EUE amounts for the hour-month combinations in MWh; it represents actual modeled results for the 2026 NERC Probabilistic Assessment.</a:t>
            </a:r>
          </a:p>
        </p:txBody>
      </p:sp>
      <p:pic>
        <p:nvPicPr>
          <p:cNvPr id="8" name="Picture 7" descr="2028_12x24.png">
            <a:extLst>
              <a:ext uri="{FF2B5EF4-FFF2-40B4-BE49-F238E27FC236}">
                <a16:creationId xmlns:a16="http://schemas.microsoft.com/office/drawing/2014/main" id="{DDEC6A72-6DE3-0345-479A-83A93F60BE3A}"/>
              </a:ext>
            </a:extLst>
          </p:cNvPr>
          <p:cNvPicPr>
            <a:picLocks noChangeAspect="1"/>
          </p:cNvPicPr>
          <p:nvPr/>
        </p:nvPicPr>
        <p:blipFill>
          <a:blip r:embed="rId2"/>
          <a:stretch>
            <a:fillRect/>
          </a:stretch>
        </p:blipFill>
        <p:spPr>
          <a:xfrm>
            <a:off x="1456317" y="2199251"/>
            <a:ext cx="8961836" cy="4036295"/>
          </a:xfrm>
          <a:prstGeom prst="rect">
            <a:avLst/>
          </a:prstGeom>
        </p:spPr>
      </p:pic>
    </p:spTree>
    <p:extLst>
      <p:ext uri="{BB962C8B-B14F-4D97-AF65-F5344CB8AC3E}">
        <p14:creationId xmlns:p14="http://schemas.microsoft.com/office/powerpoint/2010/main" val="653476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A1A3A-7258-0597-AE75-32AE3D320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480F8F-33CC-E9F7-D6AE-F22E08CEB7E9}"/>
              </a:ext>
            </a:extLst>
          </p:cNvPr>
          <p:cNvSpPr>
            <a:spLocks noGrp="1"/>
          </p:cNvSpPr>
          <p:nvPr>
            <p:ph type="title"/>
          </p:nvPr>
        </p:nvSpPr>
        <p:spPr>
          <a:xfrm>
            <a:off x="1257300" y="457200"/>
            <a:ext cx="10401300" cy="547045"/>
          </a:xfrm>
        </p:spPr>
        <p:txBody>
          <a:bodyPr>
            <a:normAutofit/>
          </a:bodyPr>
          <a:lstStyle/>
          <a:p>
            <a:r>
              <a:rPr lang="en-US" sz="2800" dirty="0"/>
              <a:t>Event Profile –Year 2027 (Sample Data)</a:t>
            </a:r>
          </a:p>
        </p:txBody>
      </p:sp>
      <p:sp>
        <p:nvSpPr>
          <p:cNvPr id="4" name="Slide Number Placeholder 3">
            <a:extLst>
              <a:ext uri="{FF2B5EF4-FFF2-40B4-BE49-F238E27FC236}">
                <a16:creationId xmlns:a16="http://schemas.microsoft.com/office/drawing/2014/main" id="{03882BF1-47E5-07F5-DF6E-62C9B78775B6}"/>
              </a:ext>
            </a:extLst>
          </p:cNvPr>
          <p:cNvSpPr>
            <a:spLocks noGrp="1"/>
          </p:cNvSpPr>
          <p:nvPr>
            <p:ph type="sldNum" sz="quarter" idx="12"/>
          </p:nvPr>
        </p:nvSpPr>
        <p:spPr/>
        <p:txBody>
          <a:bodyPr/>
          <a:lstStyle/>
          <a:p>
            <a:fld id="{BCDE79FB-97BA-492B-8D57-F1373F9ADA95}" type="slidenum">
              <a:rPr lang="en-US" smtClean="0"/>
              <a:t>11</a:t>
            </a:fld>
            <a:endParaRPr lang="en-US" dirty="0"/>
          </a:p>
        </p:txBody>
      </p:sp>
      <p:pic>
        <p:nvPicPr>
          <p:cNvPr id="5" name="Picture 4">
            <a:extLst>
              <a:ext uri="{FF2B5EF4-FFF2-40B4-BE49-F238E27FC236}">
                <a16:creationId xmlns:a16="http://schemas.microsoft.com/office/drawing/2014/main" id="{F20551C1-15A0-5D35-6B62-80B2F94D110C}"/>
              </a:ext>
            </a:extLst>
          </p:cNvPr>
          <p:cNvPicPr>
            <a:picLocks noChangeAspect="1"/>
          </p:cNvPicPr>
          <p:nvPr/>
        </p:nvPicPr>
        <p:blipFill>
          <a:blip r:embed="rId2"/>
          <a:stretch>
            <a:fillRect/>
          </a:stretch>
        </p:blipFill>
        <p:spPr>
          <a:xfrm>
            <a:off x="2488020" y="3548046"/>
            <a:ext cx="7410893" cy="3045308"/>
          </a:xfrm>
          <a:prstGeom prst="rect">
            <a:avLst/>
          </a:prstGeom>
        </p:spPr>
      </p:pic>
      <p:sp>
        <p:nvSpPr>
          <p:cNvPr id="8" name="TextBox 7">
            <a:extLst>
              <a:ext uri="{FF2B5EF4-FFF2-40B4-BE49-F238E27FC236}">
                <a16:creationId xmlns:a16="http://schemas.microsoft.com/office/drawing/2014/main" id="{74280A25-CD11-8A62-E480-92ACD212882D}"/>
              </a:ext>
            </a:extLst>
          </p:cNvPr>
          <p:cNvSpPr txBox="1"/>
          <p:nvPr/>
        </p:nvSpPr>
        <p:spPr>
          <a:xfrm>
            <a:off x="4177157" y="3268273"/>
            <a:ext cx="4178596" cy="338554"/>
          </a:xfrm>
          <a:prstGeom prst="rect">
            <a:avLst/>
          </a:prstGeom>
          <a:noFill/>
        </p:spPr>
        <p:txBody>
          <a:bodyPr wrap="square" rtlCol="0">
            <a:spAutoFit/>
          </a:bodyPr>
          <a:lstStyle/>
          <a:p>
            <a:pPr algn="ctr"/>
            <a:r>
              <a:rPr lang="en-US" sz="1600" dirty="0"/>
              <a:t>Worst Event, Hourly Profile</a:t>
            </a:r>
          </a:p>
        </p:txBody>
      </p:sp>
      <p:pic>
        <p:nvPicPr>
          <p:cNvPr id="11" name="Picture 10">
            <a:extLst>
              <a:ext uri="{FF2B5EF4-FFF2-40B4-BE49-F238E27FC236}">
                <a16:creationId xmlns:a16="http://schemas.microsoft.com/office/drawing/2014/main" id="{2ADEAD1D-98F7-24F4-EDAE-6D1A51E6AD8F}"/>
              </a:ext>
            </a:extLst>
          </p:cNvPr>
          <p:cNvPicPr>
            <a:picLocks noChangeAspect="1"/>
          </p:cNvPicPr>
          <p:nvPr/>
        </p:nvPicPr>
        <p:blipFill>
          <a:blip r:embed="rId3"/>
          <a:stretch>
            <a:fillRect/>
          </a:stretch>
        </p:blipFill>
        <p:spPr>
          <a:xfrm>
            <a:off x="3001926" y="1517912"/>
            <a:ext cx="6373114" cy="1590897"/>
          </a:xfrm>
          <a:prstGeom prst="rect">
            <a:avLst/>
          </a:prstGeom>
        </p:spPr>
      </p:pic>
      <p:sp>
        <p:nvSpPr>
          <p:cNvPr id="13" name="TextBox 12">
            <a:extLst>
              <a:ext uri="{FF2B5EF4-FFF2-40B4-BE49-F238E27FC236}">
                <a16:creationId xmlns:a16="http://schemas.microsoft.com/office/drawing/2014/main" id="{CC4F83EC-638A-8352-E66A-69132AB1CD66}"/>
              </a:ext>
            </a:extLst>
          </p:cNvPr>
          <p:cNvSpPr txBox="1"/>
          <p:nvPr/>
        </p:nvSpPr>
        <p:spPr>
          <a:xfrm>
            <a:off x="4177157" y="1138604"/>
            <a:ext cx="4178596" cy="338554"/>
          </a:xfrm>
          <a:prstGeom prst="rect">
            <a:avLst/>
          </a:prstGeom>
          <a:noFill/>
        </p:spPr>
        <p:txBody>
          <a:bodyPr wrap="square" rtlCol="0">
            <a:spAutoFit/>
          </a:bodyPr>
          <a:lstStyle/>
          <a:p>
            <a:pPr algn="ctr"/>
            <a:r>
              <a:rPr lang="en-US" sz="1600" dirty="0"/>
              <a:t>Loss-of-Load Event Return Profile</a:t>
            </a:r>
          </a:p>
        </p:txBody>
      </p:sp>
    </p:spTree>
    <p:extLst>
      <p:ext uri="{BB962C8B-B14F-4D97-AF65-F5344CB8AC3E}">
        <p14:creationId xmlns:p14="http://schemas.microsoft.com/office/powerpoint/2010/main" val="1756376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E912D-CEBD-A8BE-3757-E02EC67B8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3A280-3C68-0D28-4E4D-D8C6831A7E5E}"/>
              </a:ext>
            </a:extLst>
          </p:cNvPr>
          <p:cNvSpPr>
            <a:spLocks noGrp="1"/>
          </p:cNvSpPr>
          <p:nvPr>
            <p:ph type="title"/>
          </p:nvPr>
        </p:nvSpPr>
        <p:spPr>
          <a:xfrm>
            <a:off x="1257300" y="457200"/>
            <a:ext cx="10401300" cy="547045"/>
          </a:xfrm>
        </p:spPr>
        <p:txBody>
          <a:bodyPr>
            <a:normAutofit/>
          </a:bodyPr>
          <a:lstStyle/>
          <a:p>
            <a:r>
              <a:rPr lang="en-US" sz="2800" dirty="0"/>
              <a:t>How will ELCCs be Developed?</a:t>
            </a:r>
          </a:p>
        </p:txBody>
      </p:sp>
      <p:sp>
        <p:nvSpPr>
          <p:cNvPr id="4" name="Slide Number Placeholder 3">
            <a:extLst>
              <a:ext uri="{FF2B5EF4-FFF2-40B4-BE49-F238E27FC236}">
                <a16:creationId xmlns:a16="http://schemas.microsoft.com/office/drawing/2014/main" id="{732CC768-B540-8822-EF11-4E6F0241FC02}"/>
              </a:ext>
            </a:extLst>
          </p:cNvPr>
          <p:cNvSpPr>
            <a:spLocks noGrp="1"/>
          </p:cNvSpPr>
          <p:nvPr>
            <p:ph type="sldNum" sz="quarter" idx="12"/>
          </p:nvPr>
        </p:nvSpPr>
        <p:spPr/>
        <p:txBody>
          <a:bodyPr/>
          <a:lstStyle/>
          <a:p>
            <a:fld id="{BCDE79FB-97BA-492B-8D57-F1373F9ADA95}" type="slidenum">
              <a:rPr lang="en-US" smtClean="0"/>
              <a:t>12</a:t>
            </a:fld>
            <a:endParaRPr lang="en-US" dirty="0"/>
          </a:p>
        </p:txBody>
      </p:sp>
      <p:sp>
        <p:nvSpPr>
          <p:cNvPr id="7" name="TextBox 6">
            <a:extLst>
              <a:ext uri="{FF2B5EF4-FFF2-40B4-BE49-F238E27FC236}">
                <a16:creationId xmlns:a16="http://schemas.microsoft.com/office/drawing/2014/main" id="{6ADABFF2-6FC6-C250-6384-A888919E5EC0}"/>
              </a:ext>
            </a:extLst>
          </p:cNvPr>
          <p:cNvSpPr txBox="1"/>
          <p:nvPr/>
        </p:nvSpPr>
        <p:spPr>
          <a:xfrm>
            <a:off x="934953" y="1105287"/>
            <a:ext cx="10614043" cy="5062924"/>
          </a:xfrm>
          <a:prstGeom prst="rect">
            <a:avLst/>
          </a:prstGeom>
          <a:noFill/>
        </p:spPr>
        <p:txBody>
          <a:bodyPr wrap="square">
            <a:spAutoFit/>
          </a:bodyPr>
          <a:lstStyle/>
          <a:p>
            <a:pPr marL="342900" marR="0" indent="-342900">
              <a:spcBef>
                <a:spcPts val="600"/>
              </a:spcBef>
              <a:buFont typeface="Arial" panose="020B0604020202020204" pitchFamily="34" charset="0"/>
              <a:buChar char="•"/>
            </a:pPr>
            <a:r>
              <a:rPr lang="en-US" sz="2800" dirty="0">
                <a:ea typeface="Aptos" panose="020B0004020202020204" pitchFamily="34" charset="0"/>
                <a:cs typeface="Aptos" panose="020B0004020202020204" pitchFamily="34" charset="0"/>
              </a:rPr>
              <a:t>Average ELCCs will be calculated for each CDR forecast year, season, and </a:t>
            </a:r>
            <a:r>
              <a:rPr lang="en-US" sz="2800" dirty="0"/>
              <a:t>resource type as before—however, risk-period ELCCs would not be estimated as these aren’t necessary for determining PCAP requirements or available resource PCAPs.</a:t>
            </a:r>
          </a:p>
          <a:p>
            <a:pPr marL="342900" marR="0" indent="-342900">
              <a:spcBef>
                <a:spcPts val="600"/>
              </a:spcBef>
              <a:buFont typeface="Arial" panose="020B0604020202020204" pitchFamily="34" charset="0"/>
              <a:buChar char="•"/>
            </a:pPr>
            <a:r>
              <a:rPr lang="en-US" sz="2800" dirty="0"/>
              <a:t>The CDR report would continue to list ELCC percentages.</a:t>
            </a:r>
          </a:p>
          <a:p>
            <a:pPr marL="342900" marR="0" indent="-342900">
              <a:spcBef>
                <a:spcPts val="600"/>
              </a:spcBef>
              <a:buFont typeface="Arial" panose="020B0604020202020204" pitchFamily="34" charset="0"/>
              <a:buChar char="•"/>
            </a:pPr>
            <a:r>
              <a:rPr lang="en-US" sz="2800" dirty="0"/>
              <a:t>ELCCs for energy storage would only be reported based on design duration ranges for resources in the CDR (e.g., a 12-hour battery storage ELCC would only be reported if one or more ESRs had a design duration of this length).</a:t>
            </a:r>
          </a:p>
          <a:p>
            <a:pPr marL="342900" marR="0" indent="-342900">
              <a:spcBef>
                <a:spcPts val="600"/>
              </a:spcBef>
              <a:buFont typeface="Arial" panose="020B0604020202020204" pitchFamily="34" charset="0"/>
              <a:buChar char="•"/>
            </a:pPr>
            <a:r>
              <a:rPr lang="en-US" sz="2800" dirty="0"/>
              <a:t>ERCOT would continue to conduct a separate ELCC study that includes marginal ELCCs; frequency is yet to be determined.</a:t>
            </a:r>
          </a:p>
        </p:txBody>
      </p:sp>
    </p:spTree>
    <p:extLst>
      <p:ext uri="{BB962C8B-B14F-4D97-AF65-F5344CB8AC3E}">
        <p14:creationId xmlns:p14="http://schemas.microsoft.com/office/powerpoint/2010/main" val="4204004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1320B-9489-D8E4-C950-B5729457C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1892F-FC06-739D-6F47-5406077BC295}"/>
              </a:ext>
            </a:extLst>
          </p:cNvPr>
          <p:cNvSpPr>
            <a:spLocks noGrp="1"/>
          </p:cNvSpPr>
          <p:nvPr>
            <p:ph type="title"/>
          </p:nvPr>
        </p:nvSpPr>
        <p:spPr>
          <a:xfrm>
            <a:off x="1257300" y="457200"/>
            <a:ext cx="10401300" cy="547045"/>
          </a:xfrm>
        </p:spPr>
        <p:txBody>
          <a:bodyPr>
            <a:normAutofit/>
          </a:bodyPr>
          <a:lstStyle/>
          <a:p>
            <a:r>
              <a:rPr lang="en-US" sz="2800" dirty="0"/>
              <a:t>Opportunity to Overhaul the “Seasonal Summary” Table</a:t>
            </a:r>
          </a:p>
        </p:txBody>
      </p:sp>
      <p:sp>
        <p:nvSpPr>
          <p:cNvPr id="4" name="Slide Number Placeholder 3">
            <a:extLst>
              <a:ext uri="{FF2B5EF4-FFF2-40B4-BE49-F238E27FC236}">
                <a16:creationId xmlns:a16="http://schemas.microsoft.com/office/drawing/2014/main" id="{55010C55-256C-F312-4C87-DB3F026F244D}"/>
              </a:ext>
            </a:extLst>
          </p:cNvPr>
          <p:cNvSpPr>
            <a:spLocks noGrp="1"/>
          </p:cNvSpPr>
          <p:nvPr>
            <p:ph type="sldNum" sz="quarter" idx="12"/>
          </p:nvPr>
        </p:nvSpPr>
        <p:spPr/>
        <p:txBody>
          <a:bodyPr/>
          <a:lstStyle/>
          <a:p>
            <a:fld id="{BCDE79FB-97BA-492B-8D57-F1373F9ADA95}" type="slidenum">
              <a:rPr lang="en-US" smtClean="0"/>
              <a:t>13</a:t>
            </a:fld>
            <a:endParaRPr lang="en-US" dirty="0"/>
          </a:p>
        </p:txBody>
      </p:sp>
      <p:sp>
        <p:nvSpPr>
          <p:cNvPr id="10" name="TextBox 9">
            <a:extLst>
              <a:ext uri="{FF2B5EF4-FFF2-40B4-BE49-F238E27FC236}">
                <a16:creationId xmlns:a16="http://schemas.microsoft.com/office/drawing/2014/main" id="{19605059-662F-FF0F-698C-49104BF515E6}"/>
              </a:ext>
            </a:extLst>
          </p:cNvPr>
          <p:cNvSpPr txBox="1"/>
          <p:nvPr/>
        </p:nvSpPr>
        <p:spPr>
          <a:xfrm>
            <a:off x="435684" y="1551066"/>
            <a:ext cx="4071770" cy="3939540"/>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sz="2000" dirty="0">
                <a:latin typeface="+mj-lt"/>
                <a:ea typeface="+mj-ea"/>
                <a:cs typeface="+mj-cs"/>
              </a:rPr>
              <a:t>The example at right expands line items to include Large Load and Distributed Generator data; regional renewable details are removed.</a:t>
            </a:r>
          </a:p>
          <a:p>
            <a:pPr marL="342900" indent="-342900">
              <a:spcBef>
                <a:spcPts val="600"/>
              </a:spcBef>
              <a:buFont typeface="Arial" panose="020B0604020202020204" pitchFamily="34" charset="0"/>
              <a:buChar char="•"/>
            </a:pPr>
            <a:r>
              <a:rPr lang="en-US" sz="2000" dirty="0">
                <a:latin typeface="+mj-lt"/>
                <a:ea typeface="+mj-ea"/>
                <a:cs typeface="+mj-cs"/>
              </a:rPr>
              <a:t>Not including spring and fall columns since monthly probabilistic reporting details should be sufficient.</a:t>
            </a:r>
          </a:p>
          <a:p>
            <a:pPr marL="342900" indent="-342900">
              <a:spcBef>
                <a:spcPts val="600"/>
              </a:spcBef>
              <a:buFont typeface="Arial" panose="020B0604020202020204" pitchFamily="34" charset="0"/>
              <a:buChar char="•"/>
            </a:pPr>
            <a:r>
              <a:rPr lang="en-US" sz="2000" dirty="0">
                <a:latin typeface="+mj-lt"/>
                <a:ea typeface="+mj-ea"/>
                <a:cs typeface="+mj-cs"/>
              </a:rPr>
              <a:t>The CDR report would continue to have the ‘Unit Details’ table.</a:t>
            </a:r>
          </a:p>
        </p:txBody>
      </p:sp>
      <p:pic>
        <p:nvPicPr>
          <p:cNvPr id="12" name="Picture 11">
            <a:extLst>
              <a:ext uri="{FF2B5EF4-FFF2-40B4-BE49-F238E27FC236}">
                <a16:creationId xmlns:a16="http://schemas.microsoft.com/office/drawing/2014/main" id="{8BE53093-A0EC-7DD3-4F39-2B182FB943D8}"/>
              </a:ext>
            </a:extLst>
          </p:cNvPr>
          <p:cNvPicPr>
            <a:picLocks noChangeAspect="1"/>
          </p:cNvPicPr>
          <p:nvPr/>
        </p:nvPicPr>
        <p:blipFill>
          <a:blip r:embed="rId2"/>
          <a:stretch>
            <a:fillRect/>
          </a:stretch>
        </p:blipFill>
        <p:spPr>
          <a:xfrm>
            <a:off x="4647303" y="1068793"/>
            <a:ext cx="6771660" cy="5632276"/>
          </a:xfrm>
          <a:prstGeom prst="rect">
            <a:avLst/>
          </a:prstGeom>
        </p:spPr>
      </p:pic>
    </p:spTree>
    <p:extLst>
      <p:ext uri="{BB962C8B-B14F-4D97-AF65-F5344CB8AC3E}">
        <p14:creationId xmlns:p14="http://schemas.microsoft.com/office/powerpoint/2010/main" val="2900532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5B32BFE-B73E-B6A0-D6F1-B0BDBD288C77}"/>
              </a:ext>
            </a:extLst>
          </p:cNvPr>
          <p:cNvSpPr>
            <a:spLocks noGrp="1"/>
          </p:cNvSpPr>
          <p:nvPr>
            <p:ph type="title"/>
          </p:nvPr>
        </p:nvSpPr>
        <p:spPr>
          <a:xfrm>
            <a:off x="530869" y="1580741"/>
            <a:ext cx="5565131" cy="1848259"/>
          </a:xfrm>
        </p:spPr>
        <p:txBody>
          <a:bodyPr anchor="ctr">
            <a:normAutofit/>
          </a:bodyPr>
          <a:lstStyle/>
          <a:p>
            <a:r>
              <a:rPr lang="en-US" sz="4000" dirty="0">
                <a:solidFill>
                  <a:schemeClr val="tx1"/>
                </a:solidFill>
              </a:rPr>
              <a:t>Thank you!</a:t>
            </a:r>
          </a:p>
        </p:txBody>
      </p:sp>
      <p:sp>
        <p:nvSpPr>
          <p:cNvPr id="32" name="Content Placeholder 31">
            <a:extLst>
              <a:ext uri="{FF2B5EF4-FFF2-40B4-BE49-F238E27FC236}">
                <a16:creationId xmlns:a16="http://schemas.microsoft.com/office/drawing/2014/main" id="{74F9DF0B-10DE-1217-3D4A-12A1DB39672A}"/>
              </a:ext>
            </a:extLst>
          </p:cNvPr>
          <p:cNvSpPr>
            <a:spLocks noGrp="1"/>
          </p:cNvSpPr>
          <p:nvPr>
            <p:ph type="body" sz="quarter" idx="13"/>
          </p:nvPr>
        </p:nvSpPr>
        <p:spPr>
          <a:xfrm>
            <a:off x="530868" y="3501136"/>
            <a:ext cx="6489364" cy="682625"/>
          </a:xfrm>
        </p:spPr>
        <p:txBody>
          <a:bodyPr/>
          <a:lstStyle/>
          <a:p>
            <a:r>
              <a:rPr lang="en-US" dirty="0"/>
              <a:t>Pete.Warnken</a:t>
            </a:r>
            <a:r>
              <a:rPr lang="en-US" sz="2400" b="1" dirty="0">
                <a:solidFill>
                  <a:srgbClr val="00829B"/>
                </a:solidFill>
              </a:rPr>
              <a:t>@ercot.com</a:t>
            </a:r>
          </a:p>
        </p:txBody>
      </p:sp>
      <p:sp>
        <p:nvSpPr>
          <p:cNvPr id="3" name="Slide Number Placeholder 2">
            <a:extLst>
              <a:ext uri="{FF2B5EF4-FFF2-40B4-BE49-F238E27FC236}">
                <a16:creationId xmlns:a16="http://schemas.microsoft.com/office/drawing/2014/main" id="{C4C07F8E-5992-C3E2-1ED9-34F78E852126}"/>
              </a:ext>
            </a:extLst>
          </p:cNvPr>
          <p:cNvSpPr>
            <a:spLocks noGrp="1"/>
          </p:cNvSpPr>
          <p:nvPr>
            <p:ph type="sldNum" sz="quarter" idx="12"/>
          </p:nvPr>
        </p:nvSpPr>
        <p:spPr>
          <a:noFill/>
        </p:spPr>
        <p:txBody>
          <a:bodyPr/>
          <a:lstStyle/>
          <a:p>
            <a:fld id="{BCDE79FB-97BA-492B-8D57-F1373F9ADA95}" type="slidenum">
              <a:rPr lang="en-US" smtClean="0"/>
              <a:t>14</a:t>
            </a:fld>
            <a:endParaRPr lang="en-US"/>
          </a:p>
        </p:txBody>
      </p:sp>
    </p:spTree>
    <p:extLst>
      <p:ext uri="{BB962C8B-B14F-4D97-AF65-F5344CB8AC3E}">
        <p14:creationId xmlns:p14="http://schemas.microsoft.com/office/powerpoint/2010/main" val="2764781431"/>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7DC9A4-2D51-40CB-BA99-0BF7D516F6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917f14-8d40-4289-92aa-fd10f73581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754FD2-17D2-4534-9157-8CFDD0166132}">
  <ds:schemaRefs>
    <ds:schemaRef ds:uri="http://purl.org/dc/dcmitype/"/>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metadata/properties"/>
    <ds:schemaRef ds:uri="cf8c9251-373f-4ee3-86cf-d97122226a81"/>
    <ds:schemaRef ds:uri="5f527160-b6a2-448e-b210-55bbe2178a90"/>
    <ds:schemaRef ds:uri="http://purl.org/dc/elements/1.1/"/>
    <ds:schemaRef ds:uri="3c917f14-8d40-4289-92aa-fd10f73581c9"/>
  </ds:schemaRefs>
</ds:datastoreItem>
</file>

<file path=customXml/itemProps3.xml><?xml version="1.0" encoding="utf-8"?>
<ds:datastoreItem xmlns:ds="http://schemas.openxmlformats.org/officeDocument/2006/customXml" ds:itemID="{6A5F3B15-1EDA-47D5-B690-303F08E28C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10129</TotalTime>
  <Words>1259</Words>
  <Application>Microsoft Office PowerPoint</Application>
  <PresentationFormat>Widescreen</PresentationFormat>
  <Paragraphs>87</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Aptos</vt:lpstr>
      <vt:lpstr>Arial</vt:lpstr>
      <vt:lpstr>Calibri</vt:lpstr>
      <vt:lpstr>Segoe UI</vt:lpstr>
      <vt:lpstr>Wingdings</vt:lpstr>
      <vt:lpstr>Cover</vt:lpstr>
      <vt:lpstr>Page Design</vt:lpstr>
      <vt:lpstr>Probabilistic CDR Concept  Pete Warnken ERCOT Resource Adequacy Department  Supply Analysis Working Group    October 2, 2026</vt:lpstr>
      <vt:lpstr>PowerPoint Presentation</vt:lpstr>
      <vt:lpstr>Perfect Capacity (PCAP) Planning Reserve Margin Concept</vt:lpstr>
      <vt:lpstr>Reserve Margin Basis Comparison</vt:lpstr>
      <vt:lpstr>PCAP Planning Reserve Margin Derivation</vt:lpstr>
      <vt:lpstr>Advantages of the PCAP approach</vt:lpstr>
      <vt:lpstr>Considerations</vt:lpstr>
      <vt:lpstr>Reliability Standard Compliance Visuals</vt:lpstr>
      <vt:lpstr>Reliability Metric Heat Maps –Year 2027 (Test Data Samples) </vt:lpstr>
      <vt:lpstr>Reliability Metric Heat Maps –Year 2028 (NERC Result) </vt:lpstr>
      <vt:lpstr>Event Profile –Year 2027 (Sample Data)</vt:lpstr>
      <vt:lpstr>How will ELCCs be Developed?</vt:lpstr>
      <vt:lpstr>Opportunity to Overhaul the “Seasonal Summary” Table</vt:lpstr>
      <vt:lpstr>Thank you!</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Warnken, Pete</dc:creator>
  <cp:keywords/>
  <cp:lastModifiedBy>Warnken, Pete</cp:lastModifiedBy>
  <cp:revision>81</cp:revision>
  <dcterms:created xsi:type="dcterms:W3CDTF">2026-03-16T23:46:13Z</dcterms:created>
  <dcterms:modified xsi:type="dcterms:W3CDTF">2026-10-01T20:39:03Z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