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6" r:id="rId4"/>
  </p:sldMasterIdLst>
  <p:notesMasterIdLst>
    <p:notesMasterId r:id="rId38"/>
  </p:notesMasterIdLst>
  <p:sldIdLst>
    <p:sldId id="875" r:id="rId5"/>
    <p:sldId id="297" r:id="rId6"/>
    <p:sldId id="855" r:id="rId7"/>
    <p:sldId id="932" r:id="rId8"/>
    <p:sldId id="757" r:id="rId9"/>
    <p:sldId id="948" r:id="rId10"/>
    <p:sldId id="916" r:id="rId11"/>
    <p:sldId id="945" r:id="rId12"/>
    <p:sldId id="933" r:id="rId13"/>
    <p:sldId id="918" r:id="rId14"/>
    <p:sldId id="355" r:id="rId15"/>
    <p:sldId id="934" r:id="rId16"/>
    <p:sldId id="947" r:id="rId17"/>
    <p:sldId id="935" r:id="rId18"/>
    <p:sldId id="886" r:id="rId19"/>
    <p:sldId id="887" r:id="rId20"/>
    <p:sldId id="936" r:id="rId21"/>
    <p:sldId id="890" r:id="rId22"/>
    <p:sldId id="891" r:id="rId23"/>
    <p:sldId id="889" r:id="rId24"/>
    <p:sldId id="920" r:id="rId25"/>
    <p:sldId id="937" r:id="rId26"/>
    <p:sldId id="893" r:id="rId27"/>
    <p:sldId id="938" r:id="rId28"/>
    <p:sldId id="488" r:id="rId29"/>
    <p:sldId id="897" r:id="rId30"/>
    <p:sldId id="939" r:id="rId31"/>
    <p:sldId id="904" r:id="rId32"/>
    <p:sldId id="940" r:id="rId33"/>
    <p:sldId id="899" r:id="rId34"/>
    <p:sldId id="919" r:id="rId35"/>
    <p:sldId id="901" r:id="rId36"/>
    <p:sldId id="902" r:id="rId37"/>
  </p:sldIdLst>
  <p:sldSz cx="12192000" cy="6858000"/>
  <p:notesSz cx="7010400" cy="9296400"/>
  <p:custDataLst>
    <p:tags r:id="rId3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65DD3C-61D6-8ABC-8C11-77936F9AAA07}" name="Boettcher, Andrew" initials="AB" userId="S::Andrew.Boettcher@brattle.com::5b7f4c2e-904a-4e2f-86b0-29b12d6b0ecd" providerId="AD"/>
  <p188:author id="{5076C43D-38FD-5145-E6ED-D9B23CB81803}" name="Thompson, Andrew" initials="AT" userId="S::Andrew.Thompson@brattle.com::df6c8023-4b59-41ad-80bd-7d01ee56d47f" providerId="AD"/>
  <p188:author id="{97368951-2DA8-0CBE-E69A-770924E43326}" name="Felmus, Nathan" initials="FN" userId="Felmus, Nathan" providerId="None"/>
  <p188:author id="{18320AC5-99B6-3819-DA77-FA0328D0975B}" name="Newell, Sam" initials="SN" userId="S::Sam.Newell@brattle.com::3ab90692-38fc-451d-a9c2-2146f9083f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297AA"/>
    <a:srgbClr val="F2F2F2"/>
    <a:srgbClr val="FF8000"/>
    <a:srgbClr val="4B82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126" y="34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BDEB2D5-7A16-4835-BEC9-4B239E94B7C7}" type="datetimeFigureOut">
              <a:rPr lang="en-US" smtClean="0"/>
              <a:t>9/29/2026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24466E7-23F0-46BD-B92A-9A4C62878DD0}" type="slidenum">
              <a:rPr lang="en-US" smtClean="0"/>
              <a:t>‹#›</a:t>
            </a:fld>
            <a:endParaRPr lang="en-US"/>
          </a:p>
        </p:txBody>
      </p:sp>
    </p:spTree>
    <p:extLst>
      <p:ext uri="{BB962C8B-B14F-4D97-AF65-F5344CB8AC3E}">
        <p14:creationId xmlns:p14="http://schemas.microsoft.com/office/powerpoint/2010/main" val="2969904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612A3-7301-6BB4-DB14-5C26AF4C9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916C4-62B0-4080-599F-4FC16B34940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A3C8CA6-7B6E-CF35-0E29-98279B525E4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7C06A2-41F2-360F-3D67-8BF4D4C834FF}"/>
              </a:ext>
            </a:extLst>
          </p:cNvPr>
          <p:cNvSpPr>
            <a:spLocks noGrp="1"/>
          </p:cNvSpPr>
          <p:nvPr>
            <p:ph type="sldNum" sz="quarter" idx="5"/>
          </p:nvPr>
        </p:nvSpPr>
        <p:spPr/>
        <p:txBody>
          <a:bodyPr/>
          <a:lstStyle/>
          <a:p>
            <a:fld id="{F24466E7-23F0-46BD-B92A-9A4C62878DD0}" type="slidenum">
              <a:rPr lang="en-US" smtClean="0"/>
              <a:t>0</a:t>
            </a:fld>
            <a:endParaRPr lang="en-US"/>
          </a:p>
        </p:txBody>
      </p:sp>
    </p:spTree>
    <p:extLst>
      <p:ext uri="{BB962C8B-B14F-4D97-AF65-F5344CB8AC3E}">
        <p14:creationId xmlns:p14="http://schemas.microsoft.com/office/powerpoint/2010/main" val="1343463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4466E7-23F0-46BD-B92A-9A4C62878DD0}" type="slidenum">
              <a:rPr lang="en-US" smtClean="0"/>
              <a:t>1</a:t>
            </a:fld>
            <a:endParaRPr lang="en-US"/>
          </a:p>
        </p:txBody>
      </p:sp>
    </p:spTree>
    <p:extLst>
      <p:ext uri="{BB962C8B-B14F-4D97-AF65-F5344CB8AC3E}">
        <p14:creationId xmlns:p14="http://schemas.microsoft.com/office/powerpoint/2010/main" val="810927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4466E7-23F0-46BD-B92A-9A4C62878DD0}" type="slidenum">
              <a:rPr lang="en-US" smtClean="0"/>
              <a:t>2</a:t>
            </a:fld>
            <a:endParaRPr lang="en-US"/>
          </a:p>
        </p:txBody>
      </p:sp>
    </p:spTree>
    <p:extLst>
      <p:ext uri="{BB962C8B-B14F-4D97-AF65-F5344CB8AC3E}">
        <p14:creationId xmlns:p14="http://schemas.microsoft.com/office/powerpoint/2010/main" val="1070055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DC48C-92FA-7407-34FC-53C789085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6C27A-0883-129F-0517-AFA16F269C2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F03D3C-78A7-EE8F-543C-B075A5AF4A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83E369-9888-A8B5-D4E0-CBBC35889DCA}"/>
              </a:ext>
            </a:extLst>
          </p:cNvPr>
          <p:cNvSpPr>
            <a:spLocks noGrp="1"/>
          </p:cNvSpPr>
          <p:nvPr>
            <p:ph type="sldNum" sz="quarter" idx="5"/>
          </p:nvPr>
        </p:nvSpPr>
        <p:spPr/>
        <p:txBody>
          <a:bodyPr/>
          <a:lstStyle/>
          <a:p>
            <a:fld id="{F24466E7-23F0-46BD-B92A-9A4C62878DD0}" type="slidenum">
              <a:rPr lang="en-US" smtClean="0"/>
              <a:t>3</a:t>
            </a:fld>
            <a:endParaRPr lang="en-US"/>
          </a:p>
        </p:txBody>
      </p:sp>
    </p:spTree>
    <p:extLst>
      <p:ext uri="{BB962C8B-B14F-4D97-AF65-F5344CB8AC3E}">
        <p14:creationId xmlns:p14="http://schemas.microsoft.com/office/powerpoint/2010/main" val="386151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4466E7-23F0-46BD-B92A-9A4C62878DD0}" type="slidenum">
              <a:rPr lang="en-US" smtClean="0"/>
              <a:t>4</a:t>
            </a:fld>
            <a:endParaRPr lang="en-US"/>
          </a:p>
        </p:txBody>
      </p:sp>
    </p:spTree>
    <p:extLst>
      <p:ext uri="{BB962C8B-B14F-4D97-AF65-F5344CB8AC3E}">
        <p14:creationId xmlns:p14="http://schemas.microsoft.com/office/powerpoint/2010/main" val="3333934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5CD39-CCE6-3838-C4B9-39DA427D7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04226-E563-12F3-6135-42880C13A8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485757-EB41-1D3A-19F7-47DF0F709A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F860F2-FFFD-08A0-9A0D-4EB744E2DA9E}"/>
              </a:ext>
            </a:extLst>
          </p:cNvPr>
          <p:cNvSpPr>
            <a:spLocks noGrp="1"/>
          </p:cNvSpPr>
          <p:nvPr>
            <p:ph type="sldNum" sz="quarter" idx="5"/>
          </p:nvPr>
        </p:nvSpPr>
        <p:spPr/>
        <p:txBody>
          <a:bodyPr/>
          <a:lstStyle/>
          <a:p>
            <a:fld id="{F24466E7-23F0-46BD-B92A-9A4C62878DD0}" type="slidenum">
              <a:rPr lang="en-US" smtClean="0"/>
              <a:t>5</a:t>
            </a:fld>
            <a:endParaRPr lang="en-US"/>
          </a:p>
        </p:txBody>
      </p:sp>
    </p:spTree>
    <p:extLst>
      <p:ext uri="{BB962C8B-B14F-4D97-AF65-F5344CB8AC3E}">
        <p14:creationId xmlns:p14="http://schemas.microsoft.com/office/powerpoint/2010/main" val="313732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ACC48-52AE-E036-8696-0C89C9D1E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FB5B44-8674-6B5B-5212-32445C9A91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C4B11A-36EC-6244-9C51-A54376B394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ABB03B-6BF6-2541-A1AE-8A9D8C6D19C6}"/>
              </a:ext>
            </a:extLst>
          </p:cNvPr>
          <p:cNvSpPr>
            <a:spLocks noGrp="1"/>
          </p:cNvSpPr>
          <p:nvPr>
            <p:ph type="sldNum" sz="quarter" idx="5"/>
          </p:nvPr>
        </p:nvSpPr>
        <p:spPr/>
        <p:txBody>
          <a:bodyPr/>
          <a:lstStyle/>
          <a:p>
            <a:fld id="{F24466E7-23F0-46BD-B92A-9A4C62878DD0}" type="slidenum">
              <a:rPr lang="en-US" smtClean="0"/>
              <a:t>6</a:t>
            </a:fld>
            <a:endParaRPr lang="en-US"/>
          </a:p>
        </p:txBody>
      </p:sp>
    </p:spTree>
    <p:extLst>
      <p:ext uri="{BB962C8B-B14F-4D97-AF65-F5344CB8AC3E}">
        <p14:creationId xmlns:p14="http://schemas.microsoft.com/office/powerpoint/2010/main" val="1313591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B1FB2-3662-3A25-7752-B97131CCF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C6EBB-1AA6-BF4B-7CB0-F1BDB82DA1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0173F9-D78C-53FA-D9D1-26E6AF1C9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4FCA75-B3E8-8575-13EF-819302952B04}"/>
              </a:ext>
            </a:extLst>
          </p:cNvPr>
          <p:cNvSpPr>
            <a:spLocks noGrp="1"/>
          </p:cNvSpPr>
          <p:nvPr>
            <p:ph type="sldNum" sz="quarter" idx="5"/>
          </p:nvPr>
        </p:nvSpPr>
        <p:spPr/>
        <p:txBody>
          <a:bodyPr/>
          <a:lstStyle/>
          <a:p>
            <a:fld id="{F24466E7-23F0-46BD-B92A-9A4C62878DD0}" type="slidenum">
              <a:rPr lang="en-US" smtClean="0"/>
              <a:t>7</a:t>
            </a:fld>
            <a:endParaRPr lang="en-US"/>
          </a:p>
        </p:txBody>
      </p:sp>
    </p:spTree>
    <p:extLst>
      <p:ext uri="{BB962C8B-B14F-4D97-AF65-F5344CB8AC3E}">
        <p14:creationId xmlns:p14="http://schemas.microsoft.com/office/powerpoint/2010/main" val="445458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AE5B4-ACBB-F5EE-3944-5C4ECF4EB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5E2F0-5D26-E19E-F4D1-45707A27E0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00AC7E-51DB-48FE-4D40-58F8481580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E355B3-FA38-B291-E507-F3E5F483BA0F}"/>
              </a:ext>
            </a:extLst>
          </p:cNvPr>
          <p:cNvSpPr>
            <a:spLocks noGrp="1"/>
          </p:cNvSpPr>
          <p:nvPr>
            <p:ph type="sldNum" sz="quarter" idx="5"/>
          </p:nvPr>
        </p:nvSpPr>
        <p:spPr/>
        <p:txBody>
          <a:bodyPr/>
          <a:lstStyle/>
          <a:p>
            <a:fld id="{F24466E7-23F0-46BD-B92A-9A4C62878DD0}" type="slidenum">
              <a:rPr lang="en-US" smtClean="0"/>
              <a:t>8</a:t>
            </a:fld>
            <a:endParaRPr lang="en-US"/>
          </a:p>
        </p:txBody>
      </p:sp>
    </p:spTree>
    <p:extLst>
      <p:ext uri="{BB962C8B-B14F-4D97-AF65-F5344CB8AC3E}">
        <p14:creationId xmlns:p14="http://schemas.microsoft.com/office/powerpoint/2010/main" val="808718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E0E78-E03B-8C7D-E2C9-53A4194B9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5821AE-4E4B-539A-58D9-F51A1776D6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FA9A5DB-7ADB-C85D-69F7-8F483100AD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379A53-3423-28A6-2FFA-446C576C9786}"/>
              </a:ext>
            </a:extLst>
          </p:cNvPr>
          <p:cNvSpPr>
            <a:spLocks noGrp="1"/>
          </p:cNvSpPr>
          <p:nvPr>
            <p:ph type="sldNum" sz="quarter" idx="5"/>
          </p:nvPr>
        </p:nvSpPr>
        <p:spPr/>
        <p:txBody>
          <a:bodyPr/>
          <a:lstStyle/>
          <a:p>
            <a:fld id="{F24466E7-23F0-46BD-B92A-9A4C62878DD0}" type="slidenum">
              <a:rPr lang="en-US" smtClean="0"/>
              <a:t>9</a:t>
            </a:fld>
            <a:endParaRPr lang="en-US"/>
          </a:p>
        </p:txBody>
      </p:sp>
    </p:spTree>
    <p:extLst>
      <p:ext uri="{BB962C8B-B14F-4D97-AF65-F5344CB8AC3E}">
        <p14:creationId xmlns:p14="http://schemas.microsoft.com/office/powerpoint/2010/main" val="3403924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4466E7-23F0-46BD-B92A-9A4C62878DD0}" type="slidenum">
              <a:rPr lang="en-US" smtClean="0"/>
              <a:t>10</a:t>
            </a:fld>
            <a:endParaRPr lang="en-US"/>
          </a:p>
        </p:txBody>
      </p:sp>
    </p:spTree>
    <p:extLst>
      <p:ext uri="{BB962C8B-B14F-4D97-AF65-F5344CB8AC3E}">
        <p14:creationId xmlns:p14="http://schemas.microsoft.com/office/powerpoint/2010/main" val="4061823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1450F-FAF1-A76B-0C84-4FA44DB8A6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ED46B-F876-5AB9-6CF1-40C2684324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FB6FB24-EB8C-A43B-2ADC-932DD2464E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7CFECA-4C55-9788-4220-3B5B101C844F}"/>
              </a:ext>
            </a:extLst>
          </p:cNvPr>
          <p:cNvSpPr>
            <a:spLocks noGrp="1"/>
          </p:cNvSpPr>
          <p:nvPr>
            <p:ph type="sldNum" sz="quarter" idx="5"/>
          </p:nvPr>
        </p:nvSpPr>
        <p:spPr/>
        <p:txBody>
          <a:bodyPr/>
          <a:lstStyle/>
          <a:p>
            <a:fld id="{F24466E7-23F0-46BD-B92A-9A4C62878DD0}" type="slidenum">
              <a:rPr lang="en-US" smtClean="0"/>
              <a:t>11</a:t>
            </a:fld>
            <a:endParaRPr lang="en-US"/>
          </a:p>
        </p:txBody>
      </p:sp>
    </p:spTree>
    <p:extLst>
      <p:ext uri="{BB962C8B-B14F-4D97-AF65-F5344CB8AC3E}">
        <p14:creationId xmlns:p14="http://schemas.microsoft.com/office/powerpoint/2010/main" val="2633599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4466E7-23F0-46BD-B92A-9A4C62878DD0}" type="slidenum">
              <a:rPr lang="en-US" smtClean="0"/>
              <a:t>12</a:t>
            </a:fld>
            <a:endParaRPr lang="en-US"/>
          </a:p>
        </p:txBody>
      </p:sp>
    </p:spTree>
    <p:extLst>
      <p:ext uri="{BB962C8B-B14F-4D97-AF65-F5344CB8AC3E}">
        <p14:creationId xmlns:p14="http://schemas.microsoft.com/office/powerpoint/2010/main" val="3333934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7D63C-97E8-B9BC-27CB-4546A12D6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FA52C0-6B3E-241F-09B9-F4768B1114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F4CBE33-7BDA-FD7D-B81A-252117FFB1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D92378-80B8-C8EF-7312-7392234C7F14}"/>
              </a:ext>
            </a:extLst>
          </p:cNvPr>
          <p:cNvSpPr>
            <a:spLocks noGrp="1"/>
          </p:cNvSpPr>
          <p:nvPr>
            <p:ph type="sldNum" sz="quarter" idx="5"/>
          </p:nvPr>
        </p:nvSpPr>
        <p:spPr/>
        <p:txBody>
          <a:bodyPr/>
          <a:lstStyle/>
          <a:p>
            <a:fld id="{F24466E7-23F0-46BD-B92A-9A4C62878DD0}" type="slidenum">
              <a:rPr lang="en-US" smtClean="0"/>
              <a:t>13</a:t>
            </a:fld>
            <a:endParaRPr lang="en-US"/>
          </a:p>
        </p:txBody>
      </p:sp>
    </p:spTree>
    <p:extLst>
      <p:ext uri="{BB962C8B-B14F-4D97-AF65-F5344CB8AC3E}">
        <p14:creationId xmlns:p14="http://schemas.microsoft.com/office/powerpoint/2010/main" val="3854975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C506-DD43-3244-C1AE-E8B459F3B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10B7B-E4C5-BF34-9D77-DBF53FCE47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49C0F6-5060-7CE6-ED53-936A9B3155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4E01382-A51A-5ECE-18AD-1D1219D8A94E}"/>
              </a:ext>
            </a:extLst>
          </p:cNvPr>
          <p:cNvSpPr>
            <a:spLocks noGrp="1"/>
          </p:cNvSpPr>
          <p:nvPr>
            <p:ph type="sldNum" sz="quarter" idx="5"/>
          </p:nvPr>
        </p:nvSpPr>
        <p:spPr/>
        <p:txBody>
          <a:bodyPr/>
          <a:lstStyle/>
          <a:p>
            <a:fld id="{F24466E7-23F0-46BD-B92A-9A4C62878DD0}" type="slidenum">
              <a:rPr lang="en-US" smtClean="0"/>
              <a:t>16</a:t>
            </a:fld>
            <a:endParaRPr lang="en-US"/>
          </a:p>
        </p:txBody>
      </p:sp>
    </p:spTree>
    <p:extLst>
      <p:ext uri="{BB962C8B-B14F-4D97-AF65-F5344CB8AC3E}">
        <p14:creationId xmlns:p14="http://schemas.microsoft.com/office/powerpoint/2010/main" val="683934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CB87A-DB51-1C43-1442-B6F7FEA8B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6ADAC9-96CB-47D1-1E8C-D4CBC8753D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018A85-3777-4254-1216-6CB0B25ADE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CFD918-68F6-85C3-5B57-2B70A8A09A12}"/>
              </a:ext>
            </a:extLst>
          </p:cNvPr>
          <p:cNvSpPr>
            <a:spLocks noGrp="1"/>
          </p:cNvSpPr>
          <p:nvPr>
            <p:ph type="sldNum" sz="quarter" idx="5"/>
          </p:nvPr>
        </p:nvSpPr>
        <p:spPr/>
        <p:txBody>
          <a:bodyPr/>
          <a:lstStyle/>
          <a:p>
            <a:fld id="{F24466E7-23F0-46BD-B92A-9A4C62878DD0}" type="slidenum">
              <a:rPr lang="en-US" smtClean="0"/>
              <a:t>17</a:t>
            </a:fld>
            <a:endParaRPr lang="en-US"/>
          </a:p>
        </p:txBody>
      </p:sp>
    </p:spTree>
    <p:extLst>
      <p:ext uri="{BB962C8B-B14F-4D97-AF65-F5344CB8AC3E}">
        <p14:creationId xmlns:p14="http://schemas.microsoft.com/office/powerpoint/2010/main" val="2749435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751E3-A16F-7630-395A-937D1343A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1C34B1-7535-B164-F3D0-42F7518488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30F62A-A9D2-CCEE-87B5-815C02C050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9BDCF5-1186-B667-DDED-44F2CCE911F2}"/>
              </a:ext>
            </a:extLst>
          </p:cNvPr>
          <p:cNvSpPr>
            <a:spLocks noGrp="1"/>
          </p:cNvSpPr>
          <p:nvPr>
            <p:ph type="sldNum" sz="quarter" idx="5"/>
          </p:nvPr>
        </p:nvSpPr>
        <p:spPr/>
        <p:txBody>
          <a:bodyPr/>
          <a:lstStyle/>
          <a:p>
            <a:fld id="{F24466E7-23F0-46BD-B92A-9A4C62878DD0}" type="slidenum">
              <a:rPr lang="en-US" smtClean="0"/>
              <a:t>21</a:t>
            </a:fld>
            <a:endParaRPr lang="en-US"/>
          </a:p>
        </p:txBody>
      </p:sp>
    </p:spTree>
    <p:extLst>
      <p:ext uri="{BB962C8B-B14F-4D97-AF65-F5344CB8AC3E}">
        <p14:creationId xmlns:p14="http://schemas.microsoft.com/office/powerpoint/2010/main" val="335402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8FB93-8ADB-4AA1-7D87-A0F430EA4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ABC2A-4FE1-D128-B1E5-37F85BE421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E497E5-F0BA-81AC-53B3-C0507DB5D7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2E248C-098D-9C27-EFA5-FB7CDB714FB6}"/>
              </a:ext>
            </a:extLst>
          </p:cNvPr>
          <p:cNvSpPr>
            <a:spLocks noGrp="1"/>
          </p:cNvSpPr>
          <p:nvPr>
            <p:ph type="sldNum" sz="quarter" idx="5"/>
          </p:nvPr>
        </p:nvSpPr>
        <p:spPr/>
        <p:txBody>
          <a:bodyPr/>
          <a:lstStyle/>
          <a:p>
            <a:fld id="{F24466E7-23F0-46BD-B92A-9A4C62878DD0}" type="slidenum">
              <a:rPr lang="en-US" smtClean="0"/>
              <a:t>23</a:t>
            </a:fld>
            <a:endParaRPr lang="en-US"/>
          </a:p>
        </p:txBody>
      </p:sp>
    </p:spTree>
    <p:extLst>
      <p:ext uri="{BB962C8B-B14F-4D97-AF65-F5344CB8AC3E}">
        <p14:creationId xmlns:p14="http://schemas.microsoft.com/office/powerpoint/2010/main" val="2459776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ABA86-33B5-4F02-8478-123A6958B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67FF3-0DA7-2CA3-CA5C-DDC9744BF5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8E1015-1249-1C39-89EC-75DF471665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630F49-5907-25FE-F006-A81E9AF86628}"/>
              </a:ext>
            </a:extLst>
          </p:cNvPr>
          <p:cNvSpPr>
            <a:spLocks noGrp="1"/>
          </p:cNvSpPr>
          <p:nvPr>
            <p:ph type="sldNum" sz="quarter" idx="5"/>
          </p:nvPr>
        </p:nvSpPr>
        <p:spPr/>
        <p:txBody>
          <a:bodyPr/>
          <a:lstStyle/>
          <a:p>
            <a:fld id="{F24466E7-23F0-46BD-B92A-9A4C62878DD0}" type="slidenum">
              <a:rPr lang="en-US" smtClean="0"/>
              <a:t>26</a:t>
            </a:fld>
            <a:endParaRPr lang="en-US"/>
          </a:p>
        </p:txBody>
      </p:sp>
    </p:spTree>
    <p:extLst>
      <p:ext uri="{BB962C8B-B14F-4D97-AF65-F5344CB8AC3E}">
        <p14:creationId xmlns:p14="http://schemas.microsoft.com/office/powerpoint/2010/main" val="2138347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C5EB0-8D0F-D059-3D0F-7E313193E9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8C12BF-76D2-932B-24B9-A53E5409E1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7C29403-179A-4C2D-FC1E-2FD9CE393F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6CAFBA-C3E8-EAA7-2CE8-DED5882373FE}"/>
              </a:ext>
            </a:extLst>
          </p:cNvPr>
          <p:cNvSpPr>
            <a:spLocks noGrp="1"/>
          </p:cNvSpPr>
          <p:nvPr>
            <p:ph type="sldNum" sz="quarter" idx="5"/>
          </p:nvPr>
        </p:nvSpPr>
        <p:spPr/>
        <p:txBody>
          <a:bodyPr/>
          <a:lstStyle/>
          <a:p>
            <a:fld id="{F24466E7-23F0-46BD-B92A-9A4C62878DD0}" type="slidenum">
              <a:rPr lang="en-US" smtClean="0"/>
              <a:t>27</a:t>
            </a:fld>
            <a:endParaRPr lang="en-US"/>
          </a:p>
        </p:txBody>
      </p:sp>
    </p:spTree>
    <p:extLst>
      <p:ext uri="{BB962C8B-B14F-4D97-AF65-F5344CB8AC3E}">
        <p14:creationId xmlns:p14="http://schemas.microsoft.com/office/powerpoint/2010/main" val="561576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7B98A-AA63-7436-72A3-8896BAE57A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7DDBE-D13D-61EC-6709-4F1AD05D69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DBC234-E434-4C97-5D2A-FD9FBCD51E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29338E-0856-48A9-75BE-0A822BB5D0FB}"/>
              </a:ext>
            </a:extLst>
          </p:cNvPr>
          <p:cNvSpPr>
            <a:spLocks noGrp="1"/>
          </p:cNvSpPr>
          <p:nvPr>
            <p:ph type="sldNum" sz="quarter" idx="5"/>
          </p:nvPr>
        </p:nvSpPr>
        <p:spPr/>
        <p:txBody>
          <a:bodyPr/>
          <a:lstStyle/>
          <a:p>
            <a:fld id="{F24466E7-23F0-46BD-B92A-9A4C62878DD0}" type="slidenum">
              <a:rPr lang="en-US" smtClean="0"/>
              <a:t>28</a:t>
            </a:fld>
            <a:endParaRPr lang="en-US"/>
          </a:p>
        </p:txBody>
      </p:sp>
    </p:spTree>
    <p:extLst>
      <p:ext uri="{BB962C8B-B14F-4D97-AF65-F5344CB8AC3E}">
        <p14:creationId xmlns:p14="http://schemas.microsoft.com/office/powerpoint/2010/main" val="831994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FE409-9C4B-624F-6089-EBBA874AAE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FAFD4-19F9-17D6-3F65-1E5D38E406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49B9B3-3B24-6CA1-4242-554EF598911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3C05788-6112-6CDA-5DFD-7B3D525BF3EC}"/>
              </a:ext>
            </a:extLst>
          </p:cNvPr>
          <p:cNvSpPr>
            <a:spLocks noGrp="1"/>
          </p:cNvSpPr>
          <p:nvPr>
            <p:ph type="sldNum" sz="quarter" idx="5"/>
          </p:nvPr>
        </p:nvSpPr>
        <p:spPr/>
        <p:txBody>
          <a:bodyPr/>
          <a:lstStyle/>
          <a:p>
            <a:fld id="{F24466E7-23F0-46BD-B92A-9A4C62878DD0}" type="slidenum">
              <a:rPr lang="en-US" smtClean="0"/>
              <a:t>29</a:t>
            </a:fld>
            <a:endParaRPr lang="en-US"/>
          </a:p>
        </p:txBody>
      </p:sp>
    </p:spTree>
    <p:extLst>
      <p:ext uri="{BB962C8B-B14F-4D97-AF65-F5344CB8AC3E}">
        <p14:creationId xmlns:p14="http://schemas.microsoft.com/office/powerpoint/2010/main" val="2413075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15A04-9014-D1AD-A660-D2B75E44C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D790E8-83DD-9AD4-58F1-96025DA06E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32C65C-353C-2D28-1788-5703277AD5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E973BA-AD94-9E9E-0DA0-64B969017F44}"/>
              </a:ext>
            </a:extLst>
          </p:cNvPr>
          <p:cNvSpPr>
            <a:spLocks noGrp="1"/>
          </p:cNvSpPr>
          <p:nvPr>
            <p:ph type="sldNum" sz="quarter" idx="5"/>
          </p:nvPr>
        </p:nvSpPr>
        <p:spPr/>
        <p:txBody>
          <a:bodyPr/>
          <a:lstStyle/>
          <a:p>
            <a:fld id="{F24466E7-23F0-46BD-B92A-9A4C62878DD0}" type="slidenum">
              <a:rPr lang="en-US" smtClean="0"/>
              <a:t>31</a:t>
            </a:fld>
            <a:endParaRPr lang="en-US"/>
          </a:p>
        </p:txBody>
      </p:sp>
    </p:spTree>
    <p:extLst>
      <p:ext uri="{BB962C8B-B14F-4D97-AF65-F5344CB8AC3E}">
        <p14:creationId xmlns:p14="http://schemas.microsoft.com/office/powerpoint/2010/main" val="41092506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Dark">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563A4A6D-95B3-8D59-7CBB-001B088EA2FC}"/>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Default Image"/>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833221" y="0"/>
            <a:ext cx="7358779" cy="6856201"/>
          </a:xfrm>
          <a:prstGeom prst="rect">
            <a:avLst/>
          </a:prstGeom>
        </p:spPr>
      </p:pic>
      <p:sp>
        <p:nvSpPr>
          <p:cNvPr id="31" name="White Slash"/>
          <p:cNvSpPr/>
          <p:nvPr/>
        </p:nvSpPr>
        <p:spPr>
          <a:xfrm>
            <a:off x="-90062" y="0"/>
            <a:ext cx="10024566" cy="6858000"/>
          </a:xfrm>
          <a:custGeom>
            <a:avLst/>
            <a:gdLst>
              <a:gd name="connsiteX0" fmla="*/ 0 w 10024566"/>
              <a:gd name="connsiteY0" fmla="*/ 0 h 6858000"/>
              <a:gd name="connsiteX1" fmla="*/ 1515566 w 10024566"/>
              <a:gd name="connsiteY1" fmla="*/ 0 h 6858000"/>
              <a:gd name="connsiteX2" fmla="*/ 1827294 w 10024566"/>
              <a:gd name="connsiteY2" fmla="*/ 0 h 6858000"/>
              <a:gd name="connsiteX3" fmla="*/ 5290955 w 10024566"/>
              <a:gd name="connsiteY3" fmla="*/ 0 h 6858000"/>
              <a:gd name="connsiteX4" fmla="*/ 5290961 w 10024566"/>
              <a:gd name="connsiteY4" fmla="*/ 0 h 6858000"/>
              <a:gd name="connsiteX5" fmla="*/ 10024566 w 10024566"/>
              <a:gd name="connsiteY5" fmla="*/ 0 h 6858000"/>
              <a:gd name="connsiteX6" fmla="*/ 5619296 w 10024566"/>
              <a:gd name="connsiteY6" fmla="*/ 6858000 h 6858000"/>
              <a:gd name="connsiteX7" fmla="*/ 0 w 1002456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4566" h="6858000">
                <a:moveTo>
                  <a:pt x="0" y="0"/>
                </a:moveTo>
                <a:lnTo>
                  <a:pt x="1515566" y="0"/>
                </a:lnTo>
                <a:lnTo>
                  <a:pt x="1827294" y="0"/>
                </a:lnTo>
                <a:lnTo>
                  <a:pt x="5290955" y="0"/>
                </a:lnTo>
                <a:lnTo>
                  <a:pt x="5290961" y="0"/>
                </a:lnTo>
                <a:lnTo>
                  <a:pt x="10024566" y="0"/>
                </a:lnTo>
                <a:lnTo>
                  <a:pt x="5619296" y="6858000"/>
                </a:lnTo>
                <a:lnTo>
                  <a:pt x="0" y="68580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pic>
        <p:nvPicPr>
          <p:cNvPr id="43" name="Pattern Background"/>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20542" y="0"/>
            <a:ext cx="9824135" cy="5486400"/>
          </a:xfrm>
          <a:custGeom>
            <a:avLst/>
            <a:gdLst>
              <a:gd name="connsiteX0" fmla="*/ 0 w 9824135"/>
              <a:gd name="connsiteY0" fmla="*/ 0 h 5486400"/>
              <a:gd name="connsiteX1" fmla="*/ 22589 w 9824135"/>
              <a:gd name="connsiteY1" fmla="*/ 0 h 5486400"/>
              <a:gd name="connsiteX2" fmla="*/ 206687 w 9824135"/>
              <a:gd name="connsiteY2" fmla="*/ 0 h 5486400"/>
              <a:gd name="connsiteX3" fmla="*/ 556089 w 9824135"/>
              <a:gd name="connsiteY3" fmla="*/ 0 h 5486400"/>
              <a:gd name="connsiteX4" fmla="*/ 599423 w 9824135"/>
              <a:gd name="connsiteY4" fmla="*/ 0 h 5486400"/>
              <a:gd name="connsiteX5" fmla="*/ 1284372 w 9824135"/>
              <a:gd name="connsiteY5" fmla="*/ 0 h 5486400"/>
              <a:gd name="connsiteX6" fmla="*/ 1687391 w 9824135"/>
              <a:gd name="connsiteY6" fmla="*/ 0 h 5486400"/>
              <a:gd name="connsiteX7" fmla="*/ 1696135 w 9824135"/>
              <a:gd name="connsiteY7" fmla="*/ 0 h 5486400"/>
              <a:gd name="connsiteX8" fmla="*/ 2635901 w 9824135"/>
              <a:gd name="connsiteY8" fmla="*/ 0 h 5486400"/>
              <a:gd name="connsiteX9" fmla="*/ 3016935 w 9824135"/>
              <a:gd name="connsiteY9" fmla="*/ 0 h 5486400"/>
              <a:gd name="connsiteX10" fmla="*/ 3266317 w 9824135"/>
              <a:gd name="connsiteY10" fmla="*/ 0 h 5486400"/>
              <a:gd name="connsiteX11" fmla="*/ 6037246 w 9824135"/>
              <a:gd name="connsiteY11" fmla="*/ 0 h 5486400"/>
              <a:gd name="connsiteX12" fmla="*/ 6037251 w 9824135"/>
              <a:gd name="connsiteY12" fmla="*/ 0 h 5486400"/>
              <a:gd name="connsiteX13" fmla="*/ 9824135 w 9824135"/>
              <a:gd name="connsiteY13" fmla="*/ 0 h 5486400"/>
              <a:gd name="connsiteX14" fmla="*/ 6299919 w 9824135"/>
              <a:gd name="connsiteY14" fmla="*/ 5486400 h 5486400"/>
              <a:gd name="connsiteX15" fmla="*/ 2635901 w 9824135"/>
              <a:gd name="connsiteY15" fmla="*/ 5486400 h 5486400"/>
              <a:gd name="connsiteX16" fmla="*/ 1696135 w 9824135"/>
              <a:gd name="connsiteY16" fmla="*/ 5486400 h 5486400"/>
              <a:gd name="connsiteX17" fmla="*/ 1687391 w 9824135"/>
              <a:gd name="connsiteY17" fmla="*/ 5486400 h 5486400"/>
              <a:gd name="connsiteX18" fmla="*/ 1284372 w 9824135"/>
              <a:gd name="connsiteY18" fmla="*/ 5486400 h 5486400"/>
              <a:gd name="connsiteX19" fmla="*/ 599423 w 9824135"/>
              <a:gd name="connsiteY19" fmla="*/ 5486400 h 5486400"/>
              <a:gd name="connsiteX20" fmla="*/ 556089 w 9824135"/>
              <a:gd name="connsiteY20" fmla="*/ 5486400 h 5486400"/>
              <a:gd name="connsiteX21" fmla="*/ 206687 w 9824135"/>
              <a:gd name="connsiteY21" fmla="*/ 5486400 h 5486400"/>
              <a:gd name="connsiteX22" fmla="*/ 22589 w 9824135"/>
              <a:gd name="connsiteY22" fmla="*/ 5486400 h 5486400"/>
              <a:gd name="connsiteX23" fmla="*/ 0 w 9824135"/>
              <a:gd name="connsiteY23" fmla="*/ 54864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824135" h="5486400">
                <a:moveTo>
                  <a:pt x="0" y="0"/>
                </a:moveTo>
                <a:lnTo>
                  <a:pt x="22589" y="0"/>
                </a:lnTo>
                <a:lnTo>
                  <a:pt x="206687" y="0"/>
                </a:lnTo>
                <a:lnTo>
                  <a:pt x="556089" y="0"/>
                </a:lnTo>
                <a:lnTo>
                  <a:pt x="599423" y="0"/>
                </a:lnTo>
                <a:lnTo>
                  <a:pt x="1284372" y="0"/>
                </a:lnTo>
                <a:lnTo>
                  <a:pt x="1687391" y="0"/>
                </a:lnTo>
                <a:lnTo>
                  <a:pt x="1696135" y="0"/>
                </a:lnTo>
                <a:lnTo>
                  <a:pt x="2635901" y="0"/>
                </a:lnTo>
                <a:lnTo>
                  <a:pt x="3016935" y="0"/>
                </a:lnTo>
                <a:lnTo>
                  <a:pt x="3266317" y="0"/>
                </a:lnTo>
                <a:lnTo>
                  <a:pt x="6037246" y="0"/>
                </a:lnTo>
                <a:lnTo>
                  <a:pt x="6037251" y="0"/>
                </a:lnTo>
                <a:lnTo>
                  <a:pt x="9824135" y="0"/>
                </a:lnTo>
                <a:lnTo>
                  <a:pt x="6299919" y="5486400"/>
                </a:lnTo>
                <a:lnTo>
                  <a:pt x="2635901" y="5486400"/>
                </a:lnTo>
                <a:lnTo>
                  <a:pt x="1696135" y="5486400"/>
                </a:lnTo>
                <a:lnTo>
                  <a:pt x="1687391" y="5486400"/>
                </a:lnTo>
                <a:lnTo>
                  <a:pt x="1284372" y="5486400"/>
                </a:lnTo>
                <a:lnTo>
                  <a:pt x="599423" y="5486400"/>
                </a:lnTo>
                <a:lnTo>
                  <a:pt x="556089" y="5486400"/>
                </a:lnTo>
                <a:lnTo>
                  <a:pt x="206687" y="5486400"/>
                </a:lnTo>
                <a:lnTo>
                  <a:pt x="22589" y="5486400"/>
                </a:lnTo>
                <a:lnTo>
                  <a:pt x="0" y="5486400"/>
                </a:lnTo>
                <a:close/>
              </a:path>
            </a:pathLst>
          </a:custGeom>
        </p:spPr>
      </p:pic>
      <p:sp>
        <p:nvSpPr>
          <p:cNvPr id="51" name="Picture Placeholder"/>
          <p:cNvSpPr>
            <a:spLocks noGrp="1"/>
          </p:cNvSpPr>
          <p:nvPr>
            <p:ph type="pic" sz="quarter" idx="19" hasCustomPrompt="1"/>
          </p:nvPr>
        </p:nvSpPr>
        <p:spPr>
          <a:xfrm>
            <a:off x="5521343" y="0"/>
            <a:ext cx="6670657" cy="6858000"/>
          </a:xfrm>
          <a:custGeom>
            <a:avLst/>
            <a:gdLst>
              <a:gd name="connsiteX0" fmla="*/ 4405270 w 6670657"/>
              <a:gd name="connsiteY0" fmla="*/ 0 h 6858000"/>
              <a:gd name="connsiteX1" fmla="*/ 6670657 w 6670657"/>
              <a:gd name="connsiteY1" fmla="*/ 0 h 6858000"/>
              <a:gd name="connsiteX2" fmla="*/ 6670657 w 6670657"/>
              <a:gd name="connsiteY2" fmla="*/ 6858000 h 6858000"/>
              <a:gd name="connsiteX3" fmla="*/ 0 w 66706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670657" h="6858000">
                <a:moveTo>
                  <a:pt x="4405270" y="0"/>
                </a:moveTo>
                <a:lnTo>
                  <a:pt x="6670657" y="0"/>
                </a:lnTo>
                <a:lnTo>
                  <a:pt x="6670657" y="6858000"/>
                </a:lnTo>
                <a:lnTo>
                  <a:pt x="0" y="6858000"/>
                </a:lnTo>
                <a:close/>
              </a:path>
            </a:pathLst>
          </a:custGeom>
        </p:spPr>
        <p:txBody>
          <a:bodyPr wrap="square" anchor="ctr">
            <a:noAutofit/>
          </a:bodyPr>
          <a:lstStyle>
            <a:lvl1pPr marL="0" indent="0" algn="ctr">
              <a:buNone/>
              <a:defRPr>
                <a:solidFill>
                  <a:schemeClr val="bg1"/>
                </a:solidFill>
              </a:defRPr>
            </a:lvl1pPr>
          </a:lstStyle>
          <a:p>
            <a:r>
              <a:rPr lang="en-US"/>
              <a:t> </a:t>
            </a:r>
          </a:p>
        </p:txBody>
      </p:sp>
      <p:pic>
        <p:nvPicPr>
          <p:cNvPr id="6" name="Brattle Logo"/>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0508" y="5426646"/>
            <a:ext cx="3323333" cy="1445650"/>
          </a:xfrm>
          <a:prstGeom prst="rect">
            <a:avLst/>
          </a:prstGeom>
        </p:spPr>
      </p:pic>
      <p:sp>
        <p:nvSpPr>
          <p:cNvPr id="13" name="Date"/>
          <p:cNvSpPr>
            <a:spLocks noGrp="1"/>
          </p:cNvSpPr>
          <p:nvPr>
            <p:ph type="body" sz="quarter" idx="26" hasCustomPrompt="1"/>
          </p:nvPr>
        </p:nvSpPr>
        <p:spPr>
          <a:xfrm>
            <a:off x="516416" y="4555220"/>
            <a:ext cx="3040800" cy="590942"/>
          </a:xfrm>
        </p:spPr>
        <p:txBody>
          <a:bodyPr lIns="45720">
            <a:noAutofit/>
          </a:bodyPr>
          <a:lstStyle>
            <a:lvl1pPr marL="60325" indent="-60325">
              <a:defRPr sz="1600" b="1" cap="all" spc="50" baseline="0">
                <a:solidFill>
                  <a:schemeClr val="bg1"/>
                </a:solidFill>
                <a:latin typeface="+mn-lt"/>
              </a:defRPr>
            </a:lvl1pPr>
            <a:lvl2pPr marL="58738" indent="0">
              <a:spcBef>
                <a:spcPts val="300"/>
              </a:spcBef>
              <a:buNone/>
              <a:defRPr sz="2000">
                <a:solidFill>
                  <a:schemeClr val="bg1"/>
                </a:solidFill>
                <a:latin typeface="+mn-lt"/>
              </a:defRPr>
            </a:lvl2pPr>
            <a:lvl3pPr>
              <a:defRPr sz="1600">
                <a:solidFill>
                  <a:schemeClr val="bg1"/>
                </a:solidFill>
                <a:latin typeface="+mn-lt"/>
              </a:defRPr>
            </a:lvl3pPr>
            <a:lvl5pPr marL="1828800" indent="0">
              <a:buNone/>
              <a:defRPr/>
            </a:lvl5pPr>
            <a:lvl7pPr>
              <a:spcBef>
                <a:spcPts val="300"/>
              </a:spcBef>
              <a:defRPr baseline="0">
                <a:solidFill>
                  <a:schemeClr val="tx1"/>
                </a:solidFill>
              </a:defRPr>
            </a:lvl7pPr>
          </a:lstStyle>
          <a:p>
            <a:pPr lvl="0"/>
            <a:r>
              <a:rPr lang="en-US"/>
              <a:t>Date</a:t>
            </a:r>
          </a:p>
        </p:txBody>
      </p:sp>
      <p:sp>
        <p:nvSpPr>
          <p:cNvPr id="28" name="Presented For"/>
          <p:cNvSpPr>
            <a:spLocks noGrp="1"/>
          </p:cNvSpPr>
          <p:nvPr>
            <p:ph type="body" sz="quarter" idx="22" hasCustomPrompt="1"/>
          </p:nvPr>
        </p:nvSpPr>
        <p:spPr>
          <a:xfrm>
            <a:off x="3786163" y="2655665"/>
            <a:ext cx="3261365" cy="1292225"/>
          </a:xfrm>
        </p:spPr>
        <p:txBody>
          <a:bodyPr>
            <a:noAutofit/>
          </a:bodyPr>
          <a:lstStyle>
            <a:lvl1pPr marL="60325" indent="-60325">
              <a:defRPr sz="1600" b="1" cap="all" spc="50" baseline="0">
                <a:solidFill>
                  <a:schemeClr val="accent2">
                    <a:lumMod val="60000"/>
                    <a:lumOff val="40000"/>
                  </a:schemeClr>
                </a:solidFill>
                <a:latin typeface="+mn-lt"/>
              </a:defRPr>
            </a:lvl1pPr>
            <a:lvl2pPr marL="58738" indent="0">
              <a:spcBef>
                <a:spcPts val="300"/>
              </a:spcBef>
              <a:buNone/>
              <a:defRPr sz="2000">
                <a:solidFill>
                  <a:schemeClr val="bg1"/>
                </a:solidFill>
                <a:latin typeface="+mn-lt"/>
              </a:defRPr>
            </a:lvl2pPr>
            <a:lvl3pPr>
              <a:defRPr sz="1600">
                <a:solidFill>
                  <a:schemeClr val="tx1"/>
                </a:solidFill>
                <a:latin typeface="+mn-lt"/>
              </a:defRPr>
            </a:lvl3pPr>
            <a:lvl5pPr marL="1828800" indent="0">
              <a:buNone/>
              <a:defRPr/>
            </a:lvl5pPr>
            <a:lvl7pPr>
              <a:spcBef>
                <a:spcPts val="300"/>
              </a:spcBef>
              <a:defRPr baseline="0">
                <a:solidFill>
                  <a:schemeClr val="tx1"/>
                </a:solidFill>
              </a:defRPr>
            </a:lvl7pPr>
          </a:lstStyle>
          <a:p>
            <a:pPr lvl="0"/>
            <a:r>
              <a:rPr lang="en-US"/>
              <a:t>Presented For</a:t>
            </a:r>
          </a:p>
          <a:p>
            <a:pPr lvl="1"/>
            <a:r>
              <a:rPr lang="en-US"/>
              <a:t>Client Names</a:t>
            </a:r>
          </a:p>
        </p:txBody>
      </p:sp>
      <p:sp>
        <p:nvSpPr>
          <p:cNvPr id="46" name="Presented By"/>
          <p:cNvSpPr>
            <a:spLocks noGrp="1"/>
          </p:cNvSpPr>
          <p:nvPr>
            <p:ph type="body" sz="quarter" idx="18" hasCustomPrompt="1"/>
          </p:nvPr>
        </p:nvSpPr>
        <p:spPr>
          <a:xfrm>
            <a:off x="516416" y="2655665"/>
            <a:ext cx="3040800" cy="1868167"/>
          </a:xfrm>
        </p:spPr>
        <p:txBody>
          <a:bodyPr lIns="45720">
            <a:noAutofit/>
          </a:bodyPr>
          <a:lstStyle>
            <a:lvl1pPr marL="60325" indent="-60325">
              <a:defRPr sz="1600" b="1" cap="all" spc="50" baseline="0">
                <a:solidFill>
                  <a:schemeClr val="accent2">
                    <a:lumMod val="60000"/>
                    <a:lumOff val="40000"/>
                  </a:schemeClr>
                </a:solidFill>
                <a:latin typeface="+mn-lt"/>
              </a:defRPr>
            </a:lvl1pPr>
            <a:lvl2pPr marL="58738" indent="0">
              <a:spcBef>
                <a:spcPts val="300"/>
              </a:spcBef>
              <a:buNone/>
              <a:defRPr sz="2000">
                <a:solidFill>
                  <a:schemeClr val="bg1"/>
                </a:solidFill>
                <a:latin typeface="+mn-lt"/>
              </a:defRPr>
            </a:lvl2pPr>
            <a:lvl3pPr>
              <a:defRPr sz="1600">
                <a:solidFill>
                  <a:schemeClr val="bg1"/>
                </a:solidFill>
                <a:latin typeface="+mn-lt"/>
              </a:defRPr>
            </a:lvl3pPr>
            <a:lvl5pPr marL="1828800" indent="0">
              <a:buNone/>
              <a:defRPr/>
            </a:lvl5pPr>
            <a:lvl7pPr>
              <a:spcBef>
                <a:spcPts val="300"/>
              </a:spcBef>
              <a:defRPr baseline="0">
                <a:solidFill>
                  <a:schemeClr val="tx1"/>
                </a:solidFill>
              </a:defRPr>
            </a:lvl7pPr>
          </a:lstStyle>
          <a:p>
            <a:pPr lvl="0"/>
            <a:r>
              <a:rPr lang="en-US"/>
              <a:t>Presented By</a:t>
            </a:r>
          </a:p>
          <a:p>
            <a:pPr lvl="1"/>
            <a:r>
              <a:rPr lang="en-US"/>
              <a:t>Presenter Names</a:t>
            </a:r>
          </a:p>
        </p:txBody>
      </p:sp>
      <p:sp>
        <p:nvSpPr>
          <p:cNvPr id="3" name="Subtitle"/>
          <p:cNvSpPr>
            <a:spLocks noGrp="1"/>
          </p:cNvSpPr>
          <p:nvPr>
            <p:ph type="body" sz="quarter" idx="21" hasCustomPrompt="1"/>
          </p:nvPr>
        </p:nvSpPr>
        <p:spPr>
          <a:xfrm>
            <a:off x="515937" y="1899602"/>
            <a:ext cx="6806439" cy="724675"/>
          </a:xfrm>
        </p:spPr>
        <p:txBody>
          <a:bodyPr>
            <a:normAutofit/>
          </a:bodyPr>
          <a:lstStyle>
            <a:lvl1pPr marL="111125" indent="-52388">
              <a:lnSpc>
                <a:spcPct val="90000"/>
              </a:lnSpc>
              <a:defRPr sz="1800" b="1" cap="all" spc="50" baseline="0">
                <a:solidFill>
                  <a:schemeClr val="bg1"/>
                </a:solidFill>
                <a:latin typeface="+mn-lt"/>
              </a:defRPr>
            </a:lvl1pPr>
          </a:lstStyle>
          <a:p>
            <a:pPr lvl="0"/>
            <a:r>
              <a:rPr lang="en-US"/>
              <a:t>Presentation Subtitle</a:t>
            </a:r>
          </a:p>
        </p:txBody>
      </p:sp>
      <p:sp>
        <p:nvSpPr>
          <p:cNvPr id="5" name="Title"/>
          <p:cNvSpPr>
            <a:spLocks noGrp="1"/>
          </p:cNvSpPr>
          <p:nvPr>
            <p:ph type="title" hasCustomPrompt="1"/>
          </p:nvPr>
        </p:nvSpPr>
        <p:spPr>
          <a:xfrm>
            <a:off x="516416" y="363299"/>
            <a:ext cx="6805961" cy="1507712"/>
          </a:xfrm>
        </p:spPr>
        <p:txBody>
          <a:bodyPr lIns="91440" anchor="b">
            <a:normAutofit/>
          </a:bodyPr>
          <a:lstStyle>
            <a:lvl1pPr>
              <a:defRPr sz="3600" b="1" baseline="0">
                <a:solidFill>
                  <a:schemeClr val="bg1"/>
                </a:solidFill>
              </a:defRPr>
            </a:lvl1pPr>
          </a:lstStyle>
          <a:p>
            <a:r>
              <a:rPr lang="en-US"/>
              <a:t>Presentation Title</a:t>
            </a:r>
          </a:p>
        </p:txBody>
      </p:sp>
    </p:spTree>
    <p:extLst>
      <p:ext uri="{BB962C8B-B14F-4D97-AF65-F5344CB8AC3E}">
        <p14:creationId xmlns:p14="http://schemas.microsoft.com/office/powerpoint/2010/main" val="3151390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Light">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47CC1BAB-27CA-D51B-CE97-9A783202EB85}"/>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Default Image"/>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833221" y="0"/>
            <a:ext cx="7358779" cy="6856201"/>
          </a:xfrm>
          <a:prstGeom prst="rect">
            <a:avLst/>
          </a:prstGeom>
        </p:spPr>
      </p:pic>
      <p:sp>
        <p:nvSpPr>
          <p:cNvPr id="31" name="White Slash"/>
          <p:cNvSpPr/>
          <p:nvPr/>
        </p:nvSpPr>
        <p:spPr>
          <a:xfrm>
            <a:off x="-90062" y="0"/>
            <a:ext cx="10024566" cy="6858000"/>
          </a:xfrm>
          <a:custGeom>
            <a:avLst/>
            <a:gdLst>
              <a:gd name="connsiteX0" fmla="*/ 0 w 10024566"/>
              <a:gd name="connsiteY0" fmla="*/ 0 h 6858000"/>
              <a:gd name="connsiteX1" fmla="*/ 1515566 w 10024566"/>
              <a:gd name="connsiteY1" fmla="*/ 0 h 6858000"/>
              <a:gd name="connsiteX2" fmla="*/ 1827294 w 10024566"/>
              <a:gd name="connsiteY2" fmla="*/ 0 h 6858000"/>
              <a:gd name="connsiteX3" fmla="*/ 5290955 w 10024566"/>
              <a:gd name="connsiteY3" fmla="*/ 0 h 6858000"/>
              <a:gd name="connsiteX4" fmla="*/ 5290961 w 10024566"/>
              <a:gd name="connsiteY4" fmla="*/ 0 h 6858000"/>
              <a:gd name="connsiteX5" fmla="*/ 10024566 w 10024566"/>
              <a:gd name="connsiteY5" fmla="*/ 0 h 6858000"/>
              <a:gd name="connsiteX6" fmla="*/ 5619296 w 10024566"/>
              <a:gd name="connsiteY6" fmla="*/ 6858000 h 6858000"/>
              <a:gd name="connsiteX7" fmla="*/ 0 w 1002456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4566" h="6858000">
                <a:moveTo>
                  <a:pt x="0" y="0"/>
                </a:moveTo>
                <a:lnTo>
                  <a:pt x="1515566" y="0"/>
                </a:lnTo>
                <a:lnTo>
                  <a:pt x="1827294" y="0"/>
                </a:lnTo>
                <a:lnTo>
                  <a:pt x="5290955" y="0"/>
                </a:lnTo>
                <a:lnTo>
                  <a:pt x="5290961" y="0"/>
                </a:lnTo>
                <a:lnTo>
                  <a:pt x="10024566" y="0"/>
                </a:lnTo>
                <a:lnTo>
                  <a:pt x="5619296" y="6858000"/>
                </a:lnTo>
                <a:lnTo>
                  <a:pt x="0" y="68580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Picture Placeholder"/>
          <p:cNvSpPr>
            <a:spLocks noGrp="1"/>
          </p:cNvSpPr>
          <p:nvPr>
            <p:ph type="pic" sz="quarter" idx="19" hasCustomPrompt="1"/>
          </p:nvPr>
        </p:nvSpPr>
        <p:spPr>
          <a:xfrm>
            <a:off x="5521343" y="0"/>
            <a:ext cx="6670657" cy="6858000"/>
          </a:xfrm>
          <a:custGeom>
            <a:avLst/>
            <a:gdLst>
              <a:gd name="connsiteX0" fmla="*/ 4405270 w 6670657"/>
              <a:gd name="connsiteY0" fmla="*/ 0 h 6858000"/>
              <a:gd name="connsiteX1" fmla="*/ 6670657 w 6670657"/>
              <a:gd name="connsiteY1" fmla="*/ 0 h 6858000"/>
              <a:gd name="connsiteX2" fmla="*/ 6670657 w 6670657"/>
              <a:gd name="connsiteY2" fmla="*/ 6858000 h 6858000"/>
              <a:gd name="connsiteX3" fmla="*/ 0 w 66706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670657" h="6858000">
                <a:moveTo>
                  <a:pt x="4405270" y="0"/>
                </a:moveTo>
                <a:lnTo>
                  <a:pt x="6670657" y="0"/>
                </a:lnTo>
                <a:lnTo>
                  <a:pt x="6670657" y="6858000"/>
                </a:lnTo>
                <a:lnTo>
                  <a:pt x="0" y="6858000"/>
                </a:lnTo>
                <a:close/>
              </a:path>
            </a:pathLst>
          </a:custGeom>
        </p:spPr>
        <p:txBody>
          <a:bodyPr wrap="square" anchor="ctr">
            <a:noAutofit/>
          </a:bodyPr>
          <a:lstStyle>
            <a:lvl1pPr marL="0" indent="0" algn="ctr">
              <a:buNone/>
              <a:defRPr>
                <a:solidFill>
                  <a:schemeClr val="bg1"/>
                </a:solidFill>
              </a:defRPr>
            </a:lvl1pPr>
          </a:lstStyle>
          <a:p>
            <a:r>
              <a:rPr lang="en-US"/>
              <a:t> </a:t>
            </a:r>
          </a:p>
        </p:txBody>
      </p:sp>
      <p:pic>
        <p:nvPicPr>
          <p:cNvPr id="28" name="Brattle Logo"/>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0508" y="5426646"/>
            <a:ext cx="3323333" cy="1445650"/>
          </a:xfrm>
          <a:prstGeom prst="rect">
            <a:avLst/>
          </a:prstGeom>
        </p:spPr>
      </p:pic>
      <p:sp>
        <p:nvSpPr>
          <p:cNvPr id="13" name="Date"/>
          <p:cNvSpPr>
            <a:spLocks noGrp="1"/>
          </p:cNvSpPr>
          <p:nvPr>
            <p:ph type="body" sz="quarter" idx="26" hasCustomPrompt="1"/>
          </p:nvPr>
        </p:nvSpPr>
        <p:spPr>
          <a:xfrm>
            <a:off x="515938" y="4560769"/>
            <a:ext cx="3049895" cy="609720"/>
          </a:xfrm>
        </p:spPr>
        <p:txBody>
          <a:bodyPr lIns="45720" rIns="0">
            <a:noAutofit/>
          </a:bodyPr>
          <a:lstStyle>
            <a:lvl1pPr marL="60325" indent="-60325">
              <a:defRPr sz="1600" b="1" cap="all" spc="50" baseline="0">
                <a:solidFill>
                  <a:schemeClr val="accent2"/>
                </a:solidFill>
                <a:latin typeface="+mn-lt"/>
              </a:defRPr>
            </a:lvl1pPr>
            <a:lvl2pPr marL="58738" indent="0">
              <a:spcBef>
                <a:spcPts val="300"/>
              </a:spcBef>
              <a:buNone/>
              <a:defRPr sz="2000" baseline="0">
                <a:solidFill>
                  <a:schemeClr val="tx2">
                    <a:lumMod val="75000"/>
                  </a:schemeClr>
                </a:solidFill>
                <a:latin typeface="+mn-lt"/>
              </a:defRPr>
            </a:lvl2pPr>
            <a:lvl3pPr>
              <a:defRPr sz="1600">
                <a:latin typeface="+mn-lt"/>
              </a:defRPr>
            </a:lvl3pPr>
          </a:lstStyle>
          <a:p>
            <a:pPr lvl="0"/>
            <a:r>
              <a:rPr lang="en-US"/>
              <a:t>Date</a:t>
            </a:r>
          </a:p>
        </p:txBody>
      </p:sp>
      <p:sp>
        <p:nvSpPr>
          <p:cNvPr id="30" name="Presented For"/>
          <p:cNvSpPr>
            <a:spLocks noGrp="1"/>
          </p:cNvSpPr>
          <p:nvPr>
            <p:ph type="body" sz="quarter" idx="23" hasCustomPrompt="1"/>
          </p:nvPr>
        </p:nvSpPr>
        <p:spPr>
          <a:xfrm>
            <a:off x="3757435" y="2655664"/>
            <a:ext cx="3290093" cy="1845215"/>
          </a:xfrm>
        </p:spPr>
        <p:txBody>
          <a:bodyPr>
            <a:noAutofit/>
          </a:bodyPr>
          <a:lstStyle>
            <a:lvl1pPr marL="60325" indent="-60325">
              <a:defRPr sz="1600" b="1" cap="all" spc="50" baseline="0">
                <a:solidFill>
                  <a:schemeClr val="accent2"/>
                </a:solidFill>
                <a:latin typeface="+mn-lt"/>
              </a:defRPr>
            </a:lvl1pPr>
            <a:lvl2pPr marL="58738" indent="0">
              <a:spcBef>
                <a:spcPts val="300"/>
              </a:spcBef>
              <a:buNone/>
              <a:defRPr sz="2000">
                <a:solidFill>
                  <a:schemeClr val="accent1"/>
                </a:solidFill>
                <a:latin typeface="+mn-lt"/>
              </a:defRPr>
            </a:lvl2pPr>
            <a:lvl3pPr>
              <a:defRPr sz="1600">
                <a:latin typeface="+mn-lt"/>
              </a:defRPr>
            </a:lvl3pPr>
          </a:lstStyle>
          <a:p>
            <a:pPr lvl="0"/>
            <a:r>
              <a:rPr lang="en-US"/>
              <a:t>Presented For</a:t>
            </a:r>
          </a:p>
          <a:p>
            <a:pPr lvl="1"/>
            <a:r>
              <a:rPr lang="en-US"/>
              <a:t>Client Names</a:t>
            </a:r>
          </a:p>
        </p:txBody>
      </p:sp>
      <p:sp>
        <p:nvSpPr>
          <p:cNvPr id="3" name="Presented By"/>
          <p:cNvSpPr>
            <a:spLocks noGrp="1"/>
          </p:cNvSpPr>
          <p:nvPr>
            <p:ph type="body" sz="quarter" idx="22" hasCustomPrompt="1"/>
          </p:nvPr>
        </p:nvSpPr>
        <p:spPr>
          <a:xfrm>
            <a:off x="515938" y="2655664"/>
            <a:ext cx="3049895" cy="1845215"/>
          </a:xfrm>
        </p:spPr>
        <p:txBody>
          <a:bodyPr lIns="45720" rIns="0">
            <a:noAutofit/>
          </a:bodyPr>
          <a:lstStyle>
            <a:lvl1pPr marL="60325" indent="-60325">
              <a:defRPr sz="1600" b="1" cap="all" spc="50" baseline="0">
                <a:solidFill>
                  <a:schemeClr val="accent2"/>
                </a:solidFill>
                <a:latin typeface="+mn-lt"/>
              </a:defRPr>
            </a:lvl1pPr>
            <a:lvl2pPr marL="58738" indent="0">
              <a:spcBef>
                <a:spcPts val="300"/>
              </a:spcBef>
              <a:buNone/>
              <a:defRPr sz="2000" baseline="0">
                <a:solidFill>
                  <a:schemeClr val="accent1"/>
                </a:solidFill>
                <a:latin typeface="+mn-lt"/>
              </a:defRPr>
            </a:lvl2pPr>
            <a:lvl3pPr>
              <a:defRPr sz="1600">
                <a:latin typeface="+mn-lt"/>
              </a:defRPr>
            </a:lvl3pPr>
          </a:lstStyle>
          <a:p>
            <a:pPr lvl="0"/>
            <a:r>
              <a:rPr lang="en-US"/>
              <a:t>Presented By</a:t>
            </a:r>
          </a:p>
          <a:p>
            <a:pPr lvl="1"/>
            <a:r>
              <a:rPr lang="en-US"/>
              <a:t>Presenter Names</a:t>
            </a:r>
          </a:p>
        </p:txBody>
      </p:sp>
      <p:sp>
        <p:nvSpPr>
          <p:cNvPr id="29" name="Subtitle"/>
          <p:cNvSpPr>
            <a:spLocks noGrp="1"/>
          </p:cNvSpPr>
          <p:nvPr>
            <p:ph type="body" sz="quarter" idx="21" hasCustomPrompt="1"/>
          </p:nvPr>
        </p:nvSpPr>
        <p:spPr>
          <a:xfrm>
            <a:off x="515937" y="1899602"/>
            <a:ext cx="6806439" cy="756062"/>
          </a:xfrm>
        </p:spPr>
        <p:txBody>
          <a:bodyPr>
            <a:normAutofit/>
          </a:bodyPr>
          <a:lstStyle>
            <a:lvl1pPr marL="117475" indent="-117475">
              <a:lnSpc>
                <a:spcPct val="90000"/>
              </a:lnSpc>
              <a:defRPr sz="1800" b="1" cap="all" spc="50" baseline="0">
                <a:solidFill>
                  <a:schemeClr val="accent1"/>
                </a:solidFill>
                <a:latin typeface="+mn-lt"/>
              </a:defRPr>
            </a:lvl1pPr>
          </a:lstStyle>
          <a:p>
            <a:pPr lvl="0"/>
            <a:r>
              <a:rPr lang="en-US"/>
              <a:t>Presentation Subtitle</a:t>
            </a:r>
          </a:p>
        </p:txBody>
      </p:sp>
      <p:sp>
        <p:nvSpPr>
          <p:cNvPr id="26" name="Title"/>
          <p:cNvSpPr>
            <a:spLocks noGrp="1"/>
          </p:cNvSpPr>
          <p:nvPr>
            <p:ph type="title" hasCustomPrompt="1"/>
          </p:nvPr>
        </p:nvSpPr>
        <p:spPr>
          <a:xfrm>
            <a:off x="516416" y="372383"/>
            <a:ext cx="6805961" cy="1507712"/>
          </a:xfrm>
        </p:spPr>
        <p:txBody>
          <a:bodyPr lIns="91440" anchor="b">
            <a:normAutofit/>
          </a:bodyPr>
          <a:lstStyle>
            <a:lvl1pPr>
              <a:defRPr sz="3600" b="1" baseline="0">
                <a:solidFill>
                  <a:schemeClr val="accent1"/>
                </a:solidFill>
              </a:defRPr>
            </a:lvl1pPr>
          </a:lstStyle>
          <a:p>
            <a:r>
              <a:rPr lang="en-US"/>
              <a:t>Presentation Title</a:t>
            </a:r>
          </a:p>
        </p:txBody>
      </p:sp>
    </p:spTree>
    <p:extLst>
      <p:ext uri="{BB962C8B-B14F-4D97-AF65-F5344CB8AC3E}">
        <p14:creationId xmlns:p14="http://schemas.microsoft.com/office/powerpoint/2010/main" val="2341042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224E7ED3-A368-D1CC-1354-2D41FF47730A}"/>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3" name="Pattern Background"/>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31" name="White Slash"/>
          <p:cNvSpPr/>
          <p:nvPr/>
        </p:nvSpPr>
        <p:spPr>
          <a:xfrm>
            <a:off x="-90062" y="0"/>
            <a:ext cx="10024566" cy="6858000"/>
          </a:xfrm>
          <a:custGeom>
            <a:avLst/>
            <a:gdLst>
              <a:gd name="connsiteX0" fmla="*/ 0 w 10024566"/>
              <a:gd name="connsiteY0" fmla="*/ 0 h 6858000"/>
              <a:gd name="connsiteX1" fmla="*/ 1515566 w 10024566"/>
              <a:gd name="connsiteY1" fmla="*/ 0 h 6858000"/>
              <a:gd name="connsiteX2" fmla="*/ 1827294 w 10024566"/>
              <a:gd name="connsiteY2" fmla="*/ 0 h 6858000"/>
              <a:gd name="connsiteX3" fmla="*/ 5290955 w 10024566"/>
              <a:gd name="connsiteY3" fmla="*/ 0 h 6858000"/>
              <a:gd name="connsiteX4" fmla="*/ 5290961 w 10024566"/>
              <a:gd name="connsiteY4" fmla="*/ 0 h 6858000"/>
              <a:gd name="connsiteX5" fmla="*/ 10024566 w 10024566"/>
              <a:gd name="connsiteY5" fmla="*/ 0 h 6858000"/>
              <a:gd name="connsiteX6" fmla="*/ 5619296 w 10024566"/>
              <a:gd name="connsiteY6" fmla="*/ 6858000 h 6858000"/>
              <a:gd name="connsiteX7" fmla="*/ 0 w 1002456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24566" h="6858000">
                <a:moveTo>
                  <a:pt x="0" y="0"/>
                </a:moveTo>
                <a:lnTo>
                  <a:pt x="1515566" y="0"/>
                </a:lnTo>
                <a:lnTo>
                  <a:pt x="1827294" y="0"/>
                </a:lnTo>
                <a:lnTo>
                  <a:pt x="5290955" y="0"/>
                </a:lnTo>
                <a:lnTo>
                  <a:pt x="5290961" y="0"/>
                </a:lnTo>
                <a:lnTo>
                  <a:pt x="10024566" y="0"/>
                </a:lnTo>
                <a:lnTo>
                  <a:pt x="5619296" y="6858000"/>
                </a:lnTo>
                <a:lnTo>
                  <a:pt x="0" y="68580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Picture Placeholder"/>
          <p:cNvSpPr>
            <a:spLocks noGrp="1"/>
          </p:cNvSpPr>
          <p:nvPr>
            <p:ph type="pic" sz="quarter" idx="19" hasCustomPrompt="1"/>
          </p:nvPr>
        </p:nvSpPr>
        <p:spPr>
          <a:xfrm>
            <a:off x="5521343" y="0"/>
            <a:ext cx="6670657" cy="6858000"/>
          </a:xfrm>
          <a:custGeom>
            <a:avLst/>
            <a:gdLst>
              <a:gd name="connsiteX0" fmla="*/ 4405270 w 6670657"/>
              <a:gd name="connsiteY0" fmla="*/ 0 h 6858000"/>
              <a:gd name="connsiteX1" fmla="*/ 6670657 w 6670657"/>
              <a:gd name="connsiteY1" fmla="*/ 0 h 6858000"/>
              <a:gd name="connsiteX2" fmla="*/ 6670657 w 6670657"/>
              <a:gd name="connsiteY2" fmla="*/ 6858000 h 6858000"/>
              <a:gd name="connsiteX3" fmla="*/ 0 w 667065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670657" h="6858000">
                <a:moveTo>
                  <a:pt x="4405270" y="0"/>
                </a:moveTo>
                <a:lnTo>
                  <a:pt x="6670657" y="0"/>
                </a:lnTo>
                <a:lnTo>
                  <a:pt x="6670657" y="6858000"/>
                </a:lnTo>
                <a:lnTo>
                  <a:pt x="0" y="6858000"/>
                </a:lnTo>
                <a:close/>
              </a:path>
            </a:pathLst>
          </a:custGeom>
        </p:spPr>
        <p:txBody>
          <a:bodyPr wrap="square" anchor="ctr">
            <a:noAutofit/>
          </a:bodyPr>
          <a:lstStyle>
            <a:lvl1pPr marL="0" indent="0" algn="ctr">
              <a:buNone/>
              <a:defRPr>
                <a:solidFill>
                  <a:schemeClr val="bg1"/>
                </a:solidFill>
              </a:defRPr>
            </a:lvl1pPr>
          </a:lstStyle>
          <a:p>
            <a:r>
              <a:rPr lang="en-US"/>
              <a:t> </a:t>
            </a:r>
          </a:p>
        </p:txBody>
      </p:sp>
      <p:sp>
        <p:nvSpPr>
          <p:cNvPr id="29" name="Subtitle"/>
          <p:cNvSpPr>
            <a:spLocks noGrp="1"/>
          </p:cNvSpPr>
          <p:nvPr>
            <p:ph type="body" sz="quarter" idx="21"/>
          </p:nvPr>
        </p:nvSpPr>
        <p:spPr>
          <a:xfrm>
            <a:off x="515937" y="2904631"/>
            <a:ext cx="7047091" cy="1324469"/>
          </a:xfrm>
        </p:spPr>
        <p:txBody>
          <a:bodyPr lIns="36576">
            <a:normAutofit/>
          </a:bodyPr>
          <a:lstStyle>
            <a:lvl1pPr marL="60325" indent="-60325">
              <a:lnSpc>
                <a:spcPct val="90000"/>
              </a:lnSpc>
              <a:defRPr sz="2200" b="1" cap="all" spc="50" baseline="0">
                <a:solidFill>
                  <a:schemeClr val="accent1"/>
                </a:solidFill>
                <a:latin typeface="+mn-lt"/>
              </a:defRPr>
            </a:lvl1pPr>
          </a:lstStyle>
          <a:p>
            <a:pPr lvl="0"/>
            <a:r>
              <a:rPr lang="en-US"/>
              <a:t>Click to edit Master text styles</a:t>
            </a:r>
          </a:p>
        </p:txBody>
      </p:sp>
      <p:sp>
        <p:nvSpPr>
          <p:cNvPr id="26" name="Title"/>
          <p:cNvSpPr>
            <a:spLocks noGrp="1"/>
          </p:cNvSpPr>
          <p:nvPr>
            <p:ph type="title" hasCustomPrompt="1"/>
          </p:nvPr>
        </p:nvSpPr>
        <p:spPr>
          <a:xfrm>
            <a:off x="516416" y="649480"/>
            <a:ext cx="7815734" cy="2096482"/>
          </a:xfrm>
        </p:spPr>
        <p:txBody>
          <a:bodyPr lIns="91440" anchor="b">
            <a:noAutofit/>
          </a:bodyPr>
          <a:lstStyle>
            <a:lvl1pPr>
              <a:defRPr sz="4200" b="1" baseline="0">
                <a:solidFill>
                  <a:schemeClr val="accent1"/>
                </a:solidFill>
              </a:defRPr>
            </a:lvl1pPr>
          </a:lstStyle>
          <a:p>
            <a:r>
              <a:rPr lang="en-US"/>
              <a:t>Section Title</a:t>
            </a:r>
          </a:p>
        </p:txBody>
      </p:sp>
    </p:spTree>
    <p:extLst>
      <p:ext uri="{BB962C8B-B14F-4D97-AF65-F5344CB8AC3E}">
        <p14:creationId xmlns:p14="http://schemas.microsoft.com/office/powerpoint/2010/main" val="4100989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ockquote">
    <p:bg>
      <p:bgPr>
        <a:solidFill>
          <a:schemeClr val="bg1"/>
        </a:solid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50DC214D-9D0A-792E-AEEE-352A7092AECC}"/>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attern Background"/>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38747"/>
            <a:ext cx="12197166" cy="6896747"/>
          </a:xfrm>
          <a:prstGeom prst="rect">
            <a:avLst/>
          </a:prstGeom>
        </p:spPr>
      </p:pic>
      <p:sp>
        <p:nvSpPr>
          <p:cNvPr id="10" name="Gradient Overlay"/>
          <p:cNvSpPr/>
          <p:nvPr/>
        </p:nvSpPr>
        <p:spPr>
          <a:xfrm>
            <a:off x="0" y="-38746"/>
            <a:ext cx="12192000" cy="6896748"/>
          </a:xfrm>
          <a:prstGeom prst="rect">
            <a:avLst/>
          </a:prstGeom>
          <a:gradFill>
            <a:gsLst>
              <a:gs pos="10000">
                <a:schemeClr val="tx2">
                  <a:alpha val="90000"/>
                </a:schemeClr>
              </a:gs>
              <a:gs pos="90000">
                <a:schemeClr val="tx2">
                  <a:alpha val="10000"/>
                </a:schemeClr>
              </a:gs>
            </a:gsLst>
            <a:lin ang="18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Connector"/>
          <p:cNvCxnSpPr/>
          <p:nvPr/>
        </p:nvCxnSpPr>
        <p:spPr>
          <a:xfrm>
            <a:off x="601335" y="1135248"/>
            <a:ext cx="109728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itle"/>
          <p:cNvSpPr>
            <a:spLocks noGrp="1"/>
          </p:cNvSpPr>
          <p:nvPr>
            <p:ph type="title" hasCustomPrompt="1"/>
          </p:nvPr>
        </p:nvSpPr>
        <p:spPr>
          <a:xfrm>
            <a:off x="516416" y="1708219"/>
            <a:ext cx="11065984" cy="4501661"/>
          </a:xfrm>
        </p:spPr>
        <p:txBody>
          <a:bodyPr anchor="t" anchorCtr="0">
            <a:normAutofit/>
          </a:bodyPr>
          <a:lstStyle>
            <a:lvl1pPr marL="0" algn="l" defTabSz="457200" rtl="0" eaLnBrk="1" latinLnBrk="0" hangingPunct="1">
              <a:lnSpc>
                <a:spcPct val="90000"/>
              </a:lnSpc>
              <a:spcBef>
                <a:spcPct val="0"/>
              </a:spcBef>
              <a:buNone/>
              <a:defRPr lang="en-US" sz="5000" b="1" kern="1200" dirty="0">
                <a:solidFill>
                  <a:schemeClr val="bg1"/>
                </a:solidFill>
                <a:latin typeface="Calibri" panose="020F0502020204030204" pitchFamily="34" charset="0"/>
                <a:ea typeface="+mj-ea"/>
                <a:cs typeface="Calibri" panose="020F0502020204030204" pitchFamily="34" charset="0"/>
              </a:defRPr>
            </a:lvl1pPr>
          </a:lstStyle>
          <a:p>
            <a:r>
              <a:rPr lang="en-US"/>
              <a:t>Block Quote Text</a:t>
            </a:r>
          </a:p>
        </p:txBody>
      </p:sp>
    </p:spTree>
    <p:extLst>
      <p:ext uri="{BB962C8B-B14F-4D97-AF65-F5344CB8AC3E}">
        <p14:creationId xmlns:p14="http://schemas.microsoft.com/office/powerpoint/2010/main" val="2566878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ight 1-Column">
    <p:spTree>
      <p:nvGrpSpPr>
        <p:cNvPr id="1" name=""/>
        <p:cNvGrpSpPr/>
        <p:nvPr/>
      </p:nvGrpSpPr>
      <p:grpSpPr>
        <a:xfrm>
          <a:off x="0" y="0"/>
          <a:ext cx="0" cy="0"/>
          <a:chOff x="0" y="0"/>
          <a:chExt cx="0" cy="0"/>
        </a:xfrm>
      </p:grpSpPr>
      <p:sp>
        <p:nvSpPr>
          <p:cNvPr id="4" name="Do not remove" hidden="1">
            <a:extLst>
              <a:ext uri="{FF2B5EF4-FFF2-40B4-BE49-F238E27FC236}">
                <a16:creationId xmlns:a16="http://schemas.microsoft.com/office/drawing/2014/main" id="{F8F04443-B475-280C-EB87-0407EAB60A35}"/>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p:cNvSpPr>
            <a:spLocks noGrp="1"/>
          </p:cNvSpPr>
          <p:nvPr>
            <p:ph type="sldNum" sz="quarter" idx="21"/>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20"/>
          </p:nvPr>
        </p:nvSpPr>
        <p:spPr/>
        <p:txBody>
          <a:bodyPr/>
          <a:lstStyle/>
          <a:p>
            <a:r>
              <a:rPr lang="en-US"/>
              <a:t>Privileged and confidential. Prepared at the request of counsel. </a:t>
            </a:r>
          </a:p>
        </p:txBody>
      </p:sp>
      <p:sp>
        <p:nvSpPr>
          <p:cNvPr id="11" name="Text Placeholder"/>
          <p:cNvSpPr>
            <a:spLocks noGrp="1"/>
          </p:cNvSpPr>
          <p:nvPr>
            <p:ph type="body" sz="quarter" idx="16"/>
          </p:nvPr>
        </p:nvSpPr>
        <p:spPr>
          <a:xfrm>
            <a:off x="508000" y="1181101"/>
            <a:ext cx="11164888" cy="4995862"/>
          </a:xfrm>
        </p:spPr>
        <p:txBody>
          <a:bodyPr tIns="18288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ection Header"/>
          <p:cNvSpPr>
            <a:spLocks noGrp="1"/>
          </p:cNvSpPr>
          <p:nvPr>
            <p:ph type="body" sz="quarter" idx="19" hasCustomPrompt="1"/>
          </p:nvPr>
        </p:nvSpPr>
        <p:spPr>
          <a:xfrm>
            <a:off x="508000" y="7549"/>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cxnSp>
        <p:nvCxnSpPr>
          <p:cNvPr id="12" name="Straight Connector"/>
          <p:cNvCxnSpPr/>
          <p:nvPr userDrawn="1"/>
        </p:nvCxnSpPr>
        <p:spPr>
          <a:xfrm>
            <a:off x="601335" y="1181101"/>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203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Light 1-Column Image">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E7B39506-835B-9CB5-EED7-9A22CD5A2E68}"/>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Picture Placeholder 21"/>
          <p:cNvSpPr>
            <a:spLocks noGrp="1"/>
          </p:cNvSpPr>
          <p:nvPr>
            <p:ph type="pic" sz="quarter" idx="22" hasCustomPrompt="1"/>
          </p:nvPr>
        </p:nvSpPr>
        <p:spPr>
          <a:xfrm>
            <a:off x="8122579" y="-1"/>
            <a:ext cx="4069421" cy="6858001"/>
          </a:xfrm>
          <a:custGeom>
            <a:avLst/>
            <a:gdLst>
              <a:gd name="connsiteX0" fmla="*/ 1 w 4069421"/>
              <a:gd name="connsiteY0" fmla="*/ 0 h 6858001"/>
              <a:gd name="connsiteX1" fmla="*/ 2520994 w 4069421"/>
              <a:gd name="connsiteY1" fmla="*/ 0 h 6858001"/>
              <a:gd name="connsiteX2" fmla="*/ 3466099 w 4069421"/>
              <a:gd name="connsiteY2" fmla="*/ 0 h 6858001"/>
              <a:gd name="connsiteX3" fmla="*/ 4065144 w 4069421"/>
              <a:gd name="connsiteY3" fmla="*/ 0 h 6858001"/>
              <a:gd name="connsiteX4" fmla="*/ 4065144 w 4069421"/>
              <a:gd name="connsiteY4" fmla="*/ 1 h 6858001"/>
              <a:gd name="connsiteX5" fmla="*/ 4069421 w 4069421"/>
              <a:gd name="connsiteY5" fmla="*/ 1 h 6858001"/>
              <a:gd name="connsiteX6" fmla="*/ 4069421 w 4069421"/>
              <a:gd name="connsiteY6" fmla="*/ 6858001 h 6858001"/>
              <a:gd name="connsiteX7" fmla="*/ 4065144 w 4069421"/>
              <a:gd name="connsiteY7" fmla="*/ 6858001 h 6858001"/>
              <a:gd name="connsiteX8" fmla="*/ 2520994 w 4069421"/>
              <a:gd name="connsiteY8" fmla="*/ 6858001 h 6858001"/>
              <a:gd name="connsiteX9" fmla="*/ 0 w 4069421"/>
              <a:gd name="connsiteY9" fmla="*/ 6858001 h 6858001"/>
              <a:gd name="connsiteX10" fmla="*/ 0 w 4069421"/>
              <a:gd name="connsiteY10" fmla="*/ 6857999 h 6858001"/>
              <a:gd name="connsiteX11" fmla="*/ 2392988 w 4069421"/>
              <a:gd name="connsiteY11" fmla="*/ 685799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9421" h="6858001">
                <a:moveTo>
                  <a:pt x="1" y="0"/>
                </a:moveTo>
                <a:lnTo>
                  <a:pt x="2520994" y="0"/>
                </a:lnTo>
                <a:lnTo>
                  <a:pt x="3466099" y="0"/>
                </a:lnTo>
                <a:lnTo>
                  <a:pt x="4065144" y="0"/>
                </a:lnTo>
                <a:lnTo>
                  <a:pt x="4065144" y="1"/>
                </a:lnTo>
                <a:lnTo>
                  <a:pt x="4069421" y="1"/>
                </a:lnTo>
                <a:lnTo>
                  <a:pt x="4069421" y="6858001"/>
                </a:lnTo>
                <a:lnTo>
                  <a:pt x="4065144" y="6858001"/>
                </a:lnTo>
                <a:lnTo>
                  <a:pt x="2520994" y="6858001"/>
                </a:lnTo>
                <a:lnTo>
                  <a:pt x="0" y="6858001"/>
                </a:lnTo>
                <a:lnTo>
                  <a:pt x="0" y="6857999"/>
                </a:lnTo>
                <a:lnTo>
                  <a:pt x="2392988" y="6857999"/>
                </a:lnTo>
                <a:close/>
              </a:path>
            </a:pathLst>
          </a:custGeom>
          <a:noFill/>
        </p:spPr>
        <p:txBody>
          <a:bodyPr wrap="square" anchor="ctr">
            <a:noAutofit/>
          </a:bodyPr>
          <a:lstStyle>
            <a:lvl1pPr marL="0" indent="0" algn="ctr">
              <a:buNone/>
              <a:defRPr>
                <a:solidFill>
                  <a:schemeClr val="bg1"/>
                </a:solidFill>
              </a:defRPr>
            </a:lvl1pPr>
          </a:lstStyle>
          <a:p>
            <a:r>
              <a:rPr lang="en-US"/>
              <a:t> </a:t>
            </a:r>
          </a:p>
        </p:txBody>
      </p:sp>
      <p:sp>
        <p:nvSpPr>
          <p:cNvPr id="6" name="Slide Number Placeholder"/>
          <p:cNvSpPr>
            <a:spLocks noGrp="1"/>
          </p:cNvSpPr>
          <p:nvPr>
            <p:ph type="sldNum" sz="quarter" idx="21"/>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20"/>
          </p:nvPr>
        </p:nvSpPr>
        <p:spPr/>
        <p:txBody>
          <a:bodyPr/>
          <a:lstStyle/>
          <a:p>
            <a:r>
              <a:rPr lang="en-US"/>
              <a:t>Privileged and confidential. Prepared at the request of counsel. </a:t>
            </a:r>
          </a:p>
        </p:txBody>
      </p:sp>
      <p:sp>
        <p:nvSpPr>
          <p:cNvPr id="11" name="Text Placeholder"/>
          <p:cNvSpPr>
            <a:spLocks noGrp="1"/>
          </p:cNvSpPr>
          <p:nvPr>
            <p:ph type="body" sz="quarter" idx="16"/>
          </p:nvPr>
        </p:nvSpPr>
        <p:spPr>
          <a:xfrm>
            <a:off x="508000" y="1181101"/>
            <a:ext cx="11164888" cy="4995862"/>
          </a:xfrm>
        </p:spPr>
        <p:txBody>
          <a:bodyPr tIns="18288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ection Header"/>
          <p:cNvSpPr>
            <a:spLocks noGrp="1"/>
          </p:cNvSpPr>
          <p:nvPr>
            <p:ph type="body" sz="quarter" idx="19" hasCustomPrompt="1"/>
          </p:nvPr>
        </p:nvSpPr>
        <p:spPr>
          <a:xfrm>
            <a:off x="508000" y="7549"/>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cxnSp>
        <p:nvCxnSpPr>
          <p:cNvPr id="12" name="Straight Connector"/>
          <p:cNvCxnSpPr/>
          <p:nvPr userDrawn="1"/>
        </p:nvCxnSpPr>
        <p:spPr>
          <a:xfrm>
            <a:off x="601335" y="1181101"/>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7" name="Title 6"/>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8355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Light 1-Column 2-Line Title">
    <p:spTree>
      <p:nvGrpSpPr>
        <p:cNvPr id="1" name=""/>
        <p:cNvGrpSpPr/>
        <p:nvPr/>
      </p:nvGrpSpPr>
      <p:grpSpPr>
        <a:xfrm>
          <a:off x="0" y="0"/>
          <a:ext cx="0" cy="0"/>
          <a:chOff x="0" y="0"/>
          <a:chExt cx="0" cy="0"/>
        </a:xfrm>
      </p:grpSpPr>
      <p:pic>
        <p:nvPicPr>
          <p:cNvPr id="10" name="Pictur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84332" y="1"/>
            <a:ext cx="1807668" cy="1812188"/>
          </a:xfrm>
          <a:prstGeom prst="rect">
            <a:avLst/>
          </a:prstGeom>
        </p:spPr>
      </p:pic>
      <p:sp>
        <p:nvSpPr>
          <p:cNvPr id="6" name="Slide Number Placeholder"/>
          <p:cNvSpPr>
            <a:spLocks noGrp="1"/>
          </p:cNvSpPr>
          <p:nvPr>
            <p:ph type="sldNum" sz="quarter" idx="21"/>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20"/>
          </p:nvPr>
        </p:nvSpPr>
        <p:spPr/>
        <p:txBody>
          <a:bodyPr/>
          <a:lstStyle/>
          <a:p>
            <a:r>
              <a:rPr lang="en-US"/>
              <a:t>Privileged and confidential. Prepared at the request of counsel. </a:t>
            </a:r>
          </a:p>
        </p:txBody>
      </p:sp>
      <p:sp>
        <p:nvSpPr>
          <p:cNvPr id="11" name="Text Placeholder"/>
          <p:cNvSpPr>
            <a:spLocks noGrp="1"/>
          </p:cNvSpPr>
          <p:nvPr>
            <p:ph type="body" sz="quarter" idx="16"/>
          </p:nvPr>
        </p:nvSpPr>
        <p:spPr>
          <a:xfrm>
            <a:off x="508000" y="1525985"/>
            <a:ext cx="11164888" cy="4650978"/>
          </a:xfrm>
        </p:spPr>
        <p:txBody>
          <a:bodyPr tIns="18288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p:cNvCxnSpPr/>
          <p:nvPr/>
        </p:nvCxnSpPr>
        <p:spPr>
          <a:xfrm>
            <a:off x="601335" y="1525985"/>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16" name="Section Header"/>
          <p:cNvSpPr>
            <a:spLocks noGrp="1"/>
          </p:cNvSpPr>
          <p:nvPr>
            <p:ph type="body" sz="quarter" idx="19" hasCustomPrompt="1"/>
          </p:nvPr>
        </p:nvSpPr>
        <p:spPr>
          <a:xfrm>
            <a:off x="508000" y="7549"/>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2" name="Title"/>
          <p:cNvSpPr>
            <a:spLocks noGrp="1"/>
          </p:cNvSpPr>
          <p:nvPr>
            <p:ph type="title"/>
          </p:nvPr>
        </p:nvSpPr>
        <p:spPr>
          <a:xfrm>
            <a:off x="508000" y="857632"/>
            <a:ext cx="10231535" cy="555476"/>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3529399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Dark 1-Column">
    <p:bg>
      <p:bgPr>
        <a:solidFill>
          <a:schemeClr val="tx2"/>
        </a:solid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7745D5AA-EBA2-D117-C5B8-6135555E789D}"/>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0" name="Pictur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84332" y="1"/>
            <a:ext cx="1807668" cy="1812188"/>
          </a:xfrm>
          <a:prstGeom prst="rect">
            <a:avLst/>
          </a:prstGeom>
        </p:spPr>
      </p:pic>
      <p:sp>
        <p:nvSpPr>
          <p:cNvPr id="4" name="Slide Number Placeholder"/>
          <p:cNvSpPr>
            <a:spLocks noGrp="1"/>
          </p:cNvSpPr>
          <p:nvPr>
            <p:ph type="sldNum" sz="quarter" idx="18"/>
          </p:nvPr>
        </p:nvSpPr>
        <p:spPr/>
        <p:txBody>
          <a:bodyPr/>
          <a:lstStyle>
            <a:lvl1pPr>
              <a:defRPr>
                <a:solidFill>
                  <a:schemeClr val="bg1">
                    <a:alpha val="75000"/>
                  </a:schemeClr>
                </a:solidFill>
              </a:defRPr>
            </a:lvl1pPr>
          </a:lstStyle>
          <a:p>
            <a:r>
              <a:rPr lang="en-US"/>
              <a:t>brattle.com | </a:t>
            </a:r>
            <a:fld id="{C95ECF09-ED6D-489D-87B4-9DBCD4D54A41}" type="slidenum">
              <a:rPr lang="en-US" smtClean="0"/>
              <a:pPr/>
              <a:t>‹#›</a:t>
            </a:fld>
            <a:endParaRPr lang="en-US"/>
          </a:p>
        </p:txBody>
      </p:sp>
      <p:sp>
        <p:nvSpPr>
          <p:cNvPr id="2" name="Footer Placeholder"/>
          <p:cNvSpPr>
            <a:spLocks noGrp="1"/>
          </p:cNvSpPr>
          <p:nvPr>
            <p:ph type="ftr" sz="quarter" idx="17"/>
          </p:nvPr>
        </p:nvSpPr>
        <p:spPr/>
        <p:txBody>
          <a:bodyPr/>
          <a:lstStyle>
            <a:lvl1pPr>
              <a:defRPr>
                <a:solidFill>
                  <a:schemeClr val="bg1">
                    <a:alpha val="75000"/>
                  </a:schemeClr>
                </a:solidFill>
              </a:defRPr>
            </a:lvl1pPr>
          </a:lstStyle>
          <a:p>
            <a:r>
              <a:rPr lang="en-US"/>
              <a:t>Privileged and confidential. Prepared at the request of counsel. </a:t>
            </a:r>
          </a:p>
        </p:txBody>
      </p:sp>
      <p:sp>
        <p:nvSpPr>
          <p:cNvPr id="11" name="Text Placeholder"/>
          <p:cNvSpPr>
            <a:spLocks noGrp="1"/>
          </p:cNvSpPr>
          <p:nvPr>
            <p:ph type="body" sz="quarter" idx="16"/>
          </p:nvPr>
        </p:nvSpPr>
        <p:spPr>
          <a:xfrm>
            <a:off x="508000" y="1181100"/>
            <a:ext cx="11164888" cy="4995862"/>
          </a:xfrm>
        </p:spPr>
        <p:txBody>
          <a:bodyPr tIns="182880">
            <a:noAutofit/>
          </a:bodyPr>
          <a:lstStyle>
            <a:lvl1pPr>
              <a:defRPr>
                <a:solidFill>
                  <a:schemeClr val="bg1"/>
                </a:solidFill>
              </a:defRPr>
            </a:lvl1pPr>
            <a:lvl2pPr>
              <a:buClr>
                <a:schemeClr val="accent2"/>
              </a:buClr>
              <a:defRPr>
                <a:solidFill>
                  <a:schemeClr val="bg1"/>
                </a:solidFill>
              </a:defRPr>
            </a:lvl2pPr>
            <a:lvl3pPr>
              <a:defRPr>
                <a:solidFill>
                  <a:schemeClr val="bg1"/>
                </a:solidFill>
              </a:defRPr>
            </a:lvl3pPr>
            <a:lvl4pPr>
              <a:defRPr>
                <a:solidFill>
                  <a:schemeClr val="bg1"/>
                </a:solidFill>
              </a:defRPr>
            </a:lvl4pPr>
            <a:lvl5pPr>
              <a:defRPr baseline="0">
                <a:solidFill>
                  <a:schemeClr val="bg1"/>
                </a:solidFill>
              </a:defRPr>
            </a:lvl5pPr>
            <a:lvl6pPr>
              <a:defRPr/>
            </a:lvl6pPr>
            <a:lvl7pPr>
              <a:defRPr>
                <a:solidFill>
                  <a:schemeClr val="bg1">
                    <a:alpha val="75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7" name="Straight Connector"/>
          <p:cNvCxnSpPr/>
          <p:nvPr/>
        </p:nvCxnSpPr>
        <p:spPr>
          <a:xfrm>
            <a:off x="601335" y="1181100"/>
            <a:ext cx="13716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Section Header"/>
          <p:cNvSpPr>
            <a:spLocks noGrp="1"/>
          </p:cNvSpPr>
          <p:nvPr>
            <p:ph type="body" sz="quarter" idx="19" hasCustomPrompt="1"/>
          </p:nvPr>
        </p:nvSpPr>
        <p:spPr>
          <a:xfrm>
            <a:off x="508000" y="7549"/>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9" name="Title"/>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442203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Light 2-Columns">
    <p:spTree>
      <p:nvGrpSpPr>
        <p:cNvPr id="1" name=""/>
        <p:cNvGrpSpPr/>
        <p:nvPr/>
      </p:nvGrpSpPr>
      <p:grpSpPr>
        <a:xfrm>
          <a:off x="0" y="0"/>
          <a:ext cx="0" cy="0"/>
          <a:chOff x="0" y="0"/>
          <a:chExt cx="0" cy="0"/>
        </a:xfrm>
      </p:grpSpPr>
      <p:sp>
        <p:nvSpPr>
          <p:cNvPr id="2" name="Do not remove" hidden="1">
            <a:extLst>
              <a:ext uri="{FF2B5EF4-FFF2-40B4-BE49-F238E27FC236}">
                <a16:creationId xmlns:a16="http://schemas.microsoft.com/office/drawing/2014/main" id="{D2663462-E82B-B028-A2C3-94773FF6F445}"/>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384332" y="1"/>
            <a:ext cx="1807668" cy="1812188"/>
          </a:xfrm>
          <a:prstGeom prst="rect">
            <a:avLst/>
          </a:prstGeom>
        </p:spPr>
      </p:pic>
      <p:sp>
        <p:nvSpPr>
          <p:cNvPr id="4" name="Slide Number Placeholder"/>
          <p:cNvSpPr>
            <a:spLocks noGrp="1"/>
          </p:cNvSpPr>
          <p:nvPr>
            <p:ph type="sldNum" sz="quarter" idx="21"/>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22"/>
          </p:nvPr>
        </p:nvSpPr>
        <p:spPr/>
        <p:txBody>
          <a:bodyPr/>
          <a:lstStyle/>
          <a:p>
            <a:r>
              <a:rPr lang="en-US"/>
              <a:t>Privileged and confidential. Prepared at the request of counsel. </a:t>
            </a:r>
          </a:p>
        </p:txBody>
      </p:sp>
      <p:sp>
        <p:nvSpPr>
          <p:cNvPr id="11" name="Text Placeholder"/>
          <p:cNvSpPr>
            <a:spLocks noGrp="1"/>
          </p:cNvSpPr>
          <p:nvPr>
            <p:ph type="body" sz="quarter" idx="16"/>
          </p:nvPr>
        </p:nvSpPr>
        <p:spPr>
          <a:xfrm>
            <a:off x="508000" y="1181101"/>
            <a:ext cx="11164888" cy="4995862"/>
          </a:xfrm>
        </p:spPr>
        <p:txBody>
          <a:bodyPr tIns="182880" numCol="2" spcCol="45720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13" name="Section Header"/>
          <p:cNvSpPr>
            <a:spLocks noGrp="1"/>
          </p:cNvSpPr>
          <p:nvPr>
            <p:ph type="body" sz="quarter" idx="19" hasCustomPrompt="1"/>
          </p:nvPr>
        </p:nvSpPr>
        <p:spPr>
          <a:xfrm>
            <a:off x="508000" y="7549"/>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9" name="Title"/>
          <p:cNvSpPr>
            <a:spLocks noGrp="1"/>
          </p:cNvSpPr>
          <p:nvPr>
            <p:ph type="title"/>
          </p:nvPr>
        </p:nvSpPr>
        <p:spPr/>
        <p:txBody>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253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Dark 2-Columns">
    <p:bg>
      <p:bgPr>
        <a:solidFill>
          <a:schemeClr val="tx2"/>
        </a:solidFill>
        <a:effectLst/>
      </p:bgPr>
    </p:bg>
    <p:spTree>
      <p:nvGrpSpPr>
        <p:cNvPr id="1" name=""/>
        <p:cNvGrpSpPr/>
        <p:nvPr/>
      </p:nvGrpSpPr>
      <p:grpSpPr>
        <a:xfrm>
          <a:off x="0" y="0"/>
          <a:ext cx="0" cy="0"/>
          <a:chOff x="0" y="0"/>
          <a:chExt cx="0" cy="0"/>
        </a:xfrm>
      </p:grpSpPr>
      <p:pic>
        <p:nvPicPr>
          <p:cNvPr id="10" name="Pictur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84332" y="1"/>
            <a:ext cx="1807668" cy="1812188"/>
          </a:xfrm>
          <a:prstGeom prst="rect">
            <a:avLst/>
          </a:prstGeom>
        </p:spPr>
      </p:pic>
      <p:sp>
        <p:nvSpPr>
          <p:cNvPr id="4" name="Slide Number Placeholder"/>
          <p:cNvSpPr>
            <a:spLocks noGrp="1"/>
          </p:cNvSpPr>
          <p:nvPr>
            <p:ph type="sldNum" sz="quarter" idx="18"/>
          </p:nvPr>
        </p:nvSpPr>
        <p:spPr/>
        <p:txBody>
          <a:bodyPr/>
          <a:lstStyle>
            <a:lvl1pPr>
              <a:defRPr>
                <a:solidFill>
                  <a:schemeClr val="bg1">
                    <a:alpha val="75000"/>
                  </a:schemeClr>
                </a:solidFill>
              </a:defRPr>
            </a:lvl1pPr>
          </a:lstStyle>
          <a:p>
            <a:r>
              <a:rPr lang="en-US"/>
              <a:t>brattle.com | </a:t>
            </a:r>
            <a:fld id="{C95ECF09-ED6D-489D-87B4-9DBCD4D54A41}" type="slidenum">
              <a:rPr lang="en-US" smtClean="0"/>
              <a:pPr/>
              <a:t>‹#›</a:t>
            </a:fld>
            <a:endParaRPr lang="en-US"/>
          </a:p>
        </p:txBody>
      </p:sp>
      <p:sp>
        <p:nvSpPr>
          <p:cNvPr id="2" name="Footer Placeholder"/>
          <p:cNvSpPr>
            <a:spLocks noGrp="1"/>
          </p:cNvSpPr>
          <p:nvPr>
            <p:ph type="ftr" sz="quarter" idx="17"/>
          </p:nvPr>
        </p:nvSpPr>
        <p:spPr/>
        <p:txBody>
          <a:bodyPr/>
          <a:lstStyle>
            <a:lvl1pPr>
              <a:defRPr>
                <a:solidFill>
                  <a:schemeClr val="bg1">
                    <a:alpha val="75000"/>
                  </a:schemeClr>
                </a:solidFill>
              </a:defRPr>
            </a:lvl1pPr>
          </a:lstStyle>
          <a:p>
            <a:r>
              <a:rPr lang="en-US"/>
              <a:t>Privileged and confidential. Prepared at the request of counsel. </a:t>
            </a:r>
          </a:p>
        </p:txBody>
      </p:sp>
      <p:sp>
        <p:nvSpPr>
          <p:cNvPr id="11" name="Text Placeholder"/>
          <p:cNvSpPr>
            <a:spLocks noGrp="1"/>
          </p:cNvSpPr>
          <p:nvPr>
            <p:ph type="body" sz="quarter" idx="16"/>
          </p:nvPr>
        </p:nvSpPr>
        <p:spPr>
          <a:xfrm>
            <a:off x="508000" y="1181101"/>
            <a:ext cx="11164888" cy="4995862"/>
          </a:xfrm>
        </p:spPr>
        <p:txBody>
          <a:bodyPr tIns="182880" numCol="2" spcCol="457200">
            <a:noAutofit/>
          </a:bodyPr>
          <a:lstStyle>
            <a:lvl1pPr>
              <a:defRPr>
                <a:solidFill>
                  <a:schemeClr val="bg1"/>
                </a:solidFill>
              </a:defRPr>
            </a:lvl1pPr>
            <a:lvl2pPr>
              <a:buClr>
                <a:schemeClr val="accent2"/>
              </a:buClr>
              <a:defRPr>
                <a:solidFill>
                  <a:schemeClr val="bg1"/>
                </a:solidFill>
              </a:defRPr>
            </a:lvl2pPr>
            <a:lvl3pPr>
              <a:defRPr>
                <a:solidFill>
                  <a:schemeClr val="bg1"/>
                </a:solidFill>
              </a:defRPr>
            </a:lvl3pPr>
            <a:lvl4pPr>
              <a:defRPr>
                <a:solidFill>
                  <a:schemeClr val="bg1"/>
                </a:solidFill>
              </a:defRPr>
            </a:lvl4pPr>
            <a:lvl5pPr>
              <a:defRPr baseline="0">
                <a:solidFill>
                  <a:schemeClr val="bg1"/>
                </a:solidFill>
              </a:defRPr>
            </a:lvl5pPr>
            <a:lvl6pPr>
              <a:defRPr/>
            </a:lvl6pPr>
            <a:lvl7pPr>
              <a:defRPr>
                <a:solidFill>
                  <a:schemeClr val="bg1">
                    <a:alpha val="75000"/>
                  </a:schemeClr>
                </a:solidFill>
              </a:defRPr>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7" name="Straight Connector"/>
          <p:cNvCxnSpPr/>
          <p:nvPr/>
        </p:nvCxnSpPr>
        <p:spPr>
          <a:xfrm>
            <a:off x="601335" y="1181101"/>
            <a:ext cx="1371600"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Section Header"/>
          <p:cNvSpPr>
            <a:spLocks noGrp="1"/>
          </p:cNvSpPr>
          <p:nvPr>
            <p:ph type="body" sz="quarter" idx="19" hasCustomPrompt="1"/>
          </p:nvPr>
        </p:nvSpPr>
        <p:spPr>
          <a:xfrm>
            <a:off x="507999" y="-3762"/>
            <a:ext cx="6040438" cy="477054"/>
          </a:xfrm>
        </p:spPr>
        <p:txBody>
          <a:bodyPr lIns="45720">
            <a:spAutoFit/>
          </a:bodyPr>
          <a:lstStyle>
            <a:lvl1pPr marL="55563" indent="-55563">
              <a:defRPr sz="1600" b="1" cap="all" spc="50" baseline="0">
                <a:solidFill>
                  <a:schemeClr val="accent2"/>
                </a:solidFill>
                <a:latin typeface="+mn-lt"/>
              </a:defRPr>
            </a:lvl1pPr>
            <a:lvl5pPr>
              <a:defRPr/>
            </a:lvl5pPr>
            <a:lvl6pPr>
              <a:defRPr>
                <a:solidFill>
                  <a:schemeClr val="accent2">
                    <a:lumMod val="75000"/>
                  </a:schemeClr>
                </a:solidFill>
              </a:defRPr>
            </a:lvl6pPr>
          </a:lstStyle>
          <a:p>
            <a:pPr lvl="0"/>
            <a:r>
              <a:rPr lang="en-US"/>
              <a:t>Section Header</a:t>
            </a:r>
          </a:p>
        </p:txBody>
      </p:sp>
      <p:sp>
        <p:nvSpPr>
          <p:cNvPr id="9" name="Title"/>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076607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Light with Chart">
    <p:spTree>
      <p:nvGrpSpPr>
        <p:cNvPr id="1" name=""/>
        <p:cNvGrpSpPr/>
        <p:nvPr/>
      </p:nvGrpSpPr>
      <p:grpSpPr>
        <a:xfrm>
          <a:off x="0" y="0"/>
          <a:ext cx="0" cy="0"/>
          <a:chOff x="0" y="0"/>
          <a:chExt cx="0" cy="0"/>
        </a:xfrm>
      </p:grpSpPr>
      <p:pic>
        <p:nvPicPr>
          <p:cNvPr id="12" name="Pictur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84332" y="1"/>
            <a:ext cx="1807668" cy="1812188"/>
          </a:xfrm>
          <a:prstGeom prst="rect">
            <a:avLst/>
          </a:prstGeom>
        </p:spPr>
      </p:pic>
      <p:sp>
        <p:nvSpPr>
          <p:cNvPr id="6" name="Slide Number Placeholder"/>
          <p:cNvSpPr>
            <a:spLocks noGrp="1"/>
          </p:cNvSpPr>
          <p:nvPr>
            <p:ph type="sldNum" sz="quarter" idx="26"/>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25"/>
          </p:nvPr>
        </p:nvSpPr>
        <p:spPr/>
        <p:txBody>
          <a:bodyPr/>
          <a:lstStyle/>
          <a:p>
            <a:r>
              <a:rPr lang="en-US"/>
              <a:t>Privileged and confidential. Prepared at the request of counsel. </a:t>
            </a:r>
          </a:p>
        </p:txBody>
      </p:sp>
      <p:sp>
        <p:nvSpPr>
          <p:cNvPr id="11" name="Text Placeholder"/>
          <p:cNvSpPr>
            <a:spLocks noGrp="1"/>
          </p:cNvSpPr>
          <p:nvPr>
            <p:ph type="body" sz="quarter" idx="16"/>
          </p:nvPr>
        </p:nvSpPr>
        <p:spPr>
          <a:xfrm>
            <a:off x="512971" y="1181101"/>
            <a:ext cx="5386218" cy="5072466"/>
          </a:xfrm>
        </p:spPr>
        <p:txBody>
          <a:bodyPr tIns="18288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baseline="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p:cNvSpPr>
            <a:spLocks noGrp="1"/>
          </p:cNvSpPr>
          <p:nvPr>
            <p:ph type="chart" sz="quarter" idx="19"/>
          </p:nvPr>
        </p:nvSpPr>
        <p:spPr>
          <a:xfrm>
            <a:off x="6129963" y="1853351"/>
            <a:ext cx="5542755" cy="4005922"/>
          </a:xfrm>
        </p:spPr>
        <p:txBody>
          <a:bodyPr anchor="ctr"/>
          <a:lstStyle>
            <a:lvl1pPr algn="ctr">
              <a:defRPr/>
            </a:lvl1pPr>
          </a:lstStyle>
          <a:p>
            <a:r>
              <a:rPr lang="en-US"/>
              <a:t>Click icon to add chart</a:t>
            </a:r>
          </a:p>
        </p:txBody>
      </p:sp>
      <p:sp>
        <p:nvSpPr>
          <p:cNvPr id="17" name="Chart Title"/>
          <p:cNvSpPr>
            <a:spLocks noGrp="1"/>
          </p:cNvSpPr>
          <p:nvPr>
            <p:ph type="body" sz="quarter" idx="23" hasCustomPrompt="1"/>
          </p:nvPr>
        </p:nvSpPr>
        <p:spPr>
          <a:xfrm>
            <a:off x="6129963" y="1203722"/>
            <a:ext cx="5542755" cy="617102"/>
          </a:xfrm>
        </p:spPr>
        <p:txBody>
          <a:bodyPr lIns="0" tIns="0" rIns="0" bIns="91440" anchor="b" anchorCtr="0"/>
          <a:lstStyle>
            <a:lvl1pPr marL="0" indent="0" algn="l">
              <a:buNone/>
              <a:defRPr sz="1600" b="1" cap="all" spc="50" baseline="0">
                <a:solidFill>
                  <a:schemeClr val="tx1"/>
                </a:solidFill>
                <a:latin typeface="+mn-lt"/>
              </a:defRPr>
            </a:lvl1pPr>
          </a:lstStyle>
          <a:p>
            <a:pPr lvl="0"/>
            <a:r>
              <a:rPr lang="en-US"/>
              <a:t>Chart Title</a:t>
            </a:r>
          </a:p>
        </p:txBody>
      </p:sp>
      <p:sp>
        <p:nvSpPr>
          <p:cNvPr id="18" name="Sources and Notes"/>
          <p:cNvSpPr>
            <a:spLocks noGrp="1"/>
          </p:cNvSpPr>
          <p:nvPr>
            <p:ph type="body" sz="quarter" idx="24" hasCustomPrompt="1"/>
          </p:nvPr>
        </p:nvSpPr>
        <p:spPr>
          <a:xfrm>
            <a:off x="6129963" y="5878341"/>
            <a:ext cx="5542755" cy="435164"/>
          </a:xfrm>
        </p:spPr>
        <p:txBody>
          <a:bodyPr lIns="0" tIns="91440" rIns="0" bIns="0" anchor="t" anchorCtr="0"/>
          <a:lstStyle>
            <a:lvl1pPr marL="0" indent="0" algn="l">
              <a:lnSpc>
                <a:spcPct val="90000"/>
              </a:lnSpc>
              <a:buNone/>
              <a:defRPr sz="1000" b="0" baseline="0">
                <a:solidFill>
                  <a:schemeClr val="tx1"/>
                </a:solidFill>
                <a:latin typeface="+mn-lt"/>
              </a:defRPr>
            </a:lvl1pPr>
          </a:lstStyle>
          <a:p>
            <a:pPr lvl="0"/>
            <a:r>
              <a:rPr lang="en-US"/>
              <a:t>Source and Notes: Example text</a:t>
            </a:r>
          </a:p>
        </p:txBody>
      </p:sp>
      <p:cxnSp>
        <p:nvCxnSpPr>
          <p:cNvPr id="13"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14" name="Section Header"/>
          <p:cNvSpPr>
            <a:spLocks noGrp="1"/>
          </p:cNvSpPr>
          <p:nvPr>
            <p:ph type="body" sz="quarter" idx="22" hasCustomPrompt="1"/>
          </p:nvPr>
        </p:nvSpPr>
        <p:spPr>
          <a:xfrm>
            <a:off x="508000" y="7549"/>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9" name="Title"/>
          <p:cNvSpPr>
            <a:spLocks noGrp="1"/>
          </p:cNvSpPr>
          <p:nvPr>
            <p:ph type="title"/>
          </p:nvPr>
        </p:nvSpPr>
        <p:spPr/>
        <p:txBody>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2488836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with Callout">
    <p:spTree>
      <p:nvGrpSpPr>
        <p:cNvPr id="1" name=""/>
        <p:cNvGrpSpPr/>
        <p:nvPr/>
      </p:nvGrpSpPr>
      <p:grpSpPr>
        <a:xfrm>
          <a:off x="0" y="0"/>
          <a:ext cx="0" cy="0"/>
          <a:chOff x="0" y="0"/>
          <a:chExt cx="0" cy="0"/>
        </a:xfrm>
      </p:grpSpPr>
      <p:sp>
        <p:nvSpPr>
          <p:cNvPr id="6" name="Slide Number Placeholder"/>
          <p:cNvSpPr>
            <a:spLocks noGrp="1"/>
          </p:cNvSpPr>
          <p:nvPr>
            <p:ph type="sldNum" sz="quarter" idx="24"/>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23"/>
          </p:nvPr>
        </p:nvSpPr>
        <p:spPr/>
        <p:txBody>
          <a:bodyPr/>
          <a:lstStyle/>
          <a:p>
            <a:r>
              <a:rPr lang="en-US"/>
              <a:t>Privileged and confidential. Prepared at the request of counsel. </a:t>
            </a:r>
          </a:p>
        </p:txBody>
      </p:sp>
      <p:sp>
        <p:nvSpPr>
          <p:cNvPr id="5" name="Callout Box"/>
          <p:cNvSpPr>
            <a:spLocks noGrp="1"/>
          </p:cNvSpPr>
          <p:nvPr>
            <p:ph type="body" sz="quarter" idx="19"/>
          </p:nvPr>
        </p:nvSpPr>
        <p:spPr>
          <a:xfrm>
            <a:off x="508000" y="1181100"/>
            <a:ext cx="11164718" cy="1173190"/>
          </a:xfrm>
          <a:solidFill>
            <a:schemeClr val="accent2"/>
          </a:solidFill>
        </p:spPr>
        <p:txBody>
          <a:bodyPr lIns="91440" anchor="t">
            <a:noAutofit/>
          </a:bodyPr>
          <a:lstStyle>
            <a:lvl1pPr marL="115888" indent="-115888">
              <a:defRPr sz="2800">
                <a:solidFill>
                  <a:schemeClr val="bg1"/>
                </a:solidFill>
                <a:latin typeface="+mn-lt"/>
              </a:defRPr>
            </a:lvl1pPr>
          </a:lstStyle>
          <a:p>
            <a:pPr lvl="0"/>
            <a:r>
              <a:rPr lang="en-US"/>
              <a:t>Click to edit Master text styles</a:t>
            </a:r>
          </a:p>
        </p:txBody>
      </p:sp>
      <p:sp>
        <p:nvSpPr>
          <p:cNvPr id="11" name="Text Placeholder"/>
          <p:cNvSpPr>
            <a:spLocks noGrp="1"/>
          </p:cNvSpPr>
          <p:nvPr>
            <p:ph type="body" sz="quarter" idx="16"/>
          </p:nvPr>
        </p:nvSpPr>
        <p:spPr>
          <a:xfrm>
            <a:off x="508000" y="2467166"/>
            <a:ext cx="11164888" cy="3709796"/>
          </a:xfrm>
        </p:spPr>
        <p:txBody>
          <a:bodyPr tIns="182880" numCol="2" spcCol="457200">
            <a:noAutofit/>
          </a:bodyPr>
          <a:lstStyle>
            <a:lvl1pPr>
              <a:defRPr sz="2200">
                <a:solidFill>
                  <a:schemeClr val="tx1"/>
                </a:solidFill>
              </a:defRPr>
            </a:lvl1pPr>
            <a:lvl2pPr>
              <a:defRPr sz="2000">
                <a:solidFill>
                  <a:schemeClr val="tx1"/>
                </a:solidFill>
              </a:defRPr>
            </a:lvl2pPr>
            <a:lvl3pPr>
              <a:defRPr sz="1800">
                <a:solidFill>
                  <a:schemeClr val="tx1"/>
                </a:solidFill>
              </a:defRPr>
            </a:lvl3pPr>
            <a:lvl4pPr>
              <a:defRPr sz="1800"/>
            </a:lvl4pPr>
            <a:lvl5pPr>
              <a:defRPr/>
            </a:lvl5pPr>
          </a:lstStyle>
          <a:p>
            <a:pPr lvl="0"/>
            <a:r>
              <a:rPr lang="en-US"/>
              <a:t>Click to edit Master text styles</a:t>
            </a:r>
          </a:p>
          <a:p>
            <a:pPr lvl="1"/>
            <a:r>
              <a:rPr lang="en-US"/>
              <a:t>Second level</a:t>
            </a:r>
          </a:p>
          <a:p>
            <a:pPr lvl="2"/>
            <a:r>
              <a:rPr lang="en-US"/>
              <a:t>Third level</a:t>
            </a:r>
          </a:p>
        </p:txBody>
      </p:sp>
      <p:sp>
        <p:nvSpPr>
          <p:cNvPr id="12" name="Section Header"/>
          <p:cNvSpPr>
            <a:spLocks noGrp="1"/>
          </p:cNvSpPr>
          <p:nvPr>
            <p:ph type="body" sz="quarter" idx="22" hasCustomPrompt="1"/>
          </p:nvPr>
        </p:nvSpPr>
        <p:spPr>
          <a:xfrm>
            <a:off x="508000" y="7431"/>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9" name="Title"/>
          <p:cNvSpPr>
            <a:spLocks noGrp="1"/>
          </p:cNvSpPr>
          <p:nvPr>
            <p:ph type="title"/>
          </p:nvPr>
        </p:nvSpPr>
        <p:spPr>
          <a:xfrm>
            <a:off x="508000" y="512748"/>
            <a:ext cx="11164718" cy="555476"/>
          </a:xfrm>
        </p:spPr>
        <p:txBody>
          <a:bodyPr/>
          <a:lstStyle/>
          <a:p>
            <a:r>
              <a:rPr lang="en-US"/>
              <a:t>Click to edit Master title style</a:t>
            </a:r>
          </a:p>
        </p:txBody>
      </p:sp>
    </p:spTree>
    <p:extLst>
      <p:ext uri="{BB962C8B-B14F-4D97-AF65-F5344CB8AC3E}">
        <p14:creationId xmlns:p14="http://schemas.microsoft.com/office/powerpoint/2010/main" val="2665769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with Sidebar">
    <p:spTree>
      <p:nvGrpSpPr>
        <p:cNvPr id="1" name=""/>
        <p:cNvGrpSpPr/>
        <p:nvPr/>
      </p:nvGrpSpPr>
      <p:grpSpPr>
        <a:xfrm>
          <a:off x="0" y="0"/>
          <a:ext cx="0" cy="0"/>
          <a:chOff x="0" y="0"/>
          <a:chExt cx="0" cy="0"/>
        </a:xfrm>
      </p:grpSpPr>
      <p:sp>
        <p:nvSpPr>
          <p:cNvPr id="6" name="Slide Number Placeholder"/>
          <p:cNvSpPr>
            <a:spLocks noGrp="1"/>
          </p:cNvSpPr>
          <p:nvPr>
            <p:ph type="sldNum" sz="quarter" idx="24"/>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23"/>
          </p:nvPr>
        </p:nvSpPr>
        <p:spPr/>
        <p:txBody>
          <a:bodyPr/>
          <a:lstStyle/>
          <a:p>
            <a:r>
              <a:rPr lang="en-US"/>
              <a:t>Privileged and confidential. Prepared at the request of counsel. </a:t>
            </a:r>
          </a:p>
        </p:txBody>
      </p:sp>
      <p:sp>
        <p:nvSpPr>
          <p:cNvPr id="11" name="Text Placeholder"/>
          <p:cNvSpPr>
            <a:spLocks noGrp="1"/>
          </p:cNvSpPr>
          <p:nvPr>
            <p:ph type="body" sz="quarter" idx="16"/>
          </p:nvPr>
        </p:nvSpPr>
        <p:spPr>
          <a:xfrm>
            <a:off x="4471516" y="1181100"/>
            <a:ext cx="7201372" cy="4995862"/>
          </a:xfrm>
        </p:spPr>
        <p:txBody>
          <a:bodyPr tIns="182880" numCol="1" spcCol="457200">
            <a:noAutofit/>
          </a:bodyPr>
          <a:lstStyle>
            <a:lvl1pPr>
              <a:defRPr sz="2200">
                <a:solidFill>
                  <a:schemeClr val="tx1"/>
                </a:solidFill>
              </a:defRPr>
            </a:lvl1pPr>
            <a:lvl2pPr>
              <a:defRPr sz="2000">
                <a:solidFill>
                  <a:schemeClr val="tx1"/>
                </a:solidFill>
              </a:defRPr>
            </a:lvl2pPr>
            <a:lvl3pPr>
              <a:defRPr sz="1800">
                <a:solidFill>
                  <a:schemeClr val="tx1"/>
                </a:solidFill>
              </a:defRPr>
            </a:lvl3pPr>
            <a:lvl5pPr>
              <a:defRPr/>
            </a:lvl5pPr>
          </a:lstStyle>
          <a:p>
            <a:pPr lvl="0"/>
            <a:r>
              <a:rPr lang="en-US"/>
              <a:t>Click to edit Master text styles</a:t>
            </a:r>
          </a:p>
          <a:p>
            <a:pPr lvl="1"/>
            <a:r>
              <a:rPr lang="en-US"/>
              <a:t>Second level</a:t>
            </a:r>
          </a:p>
          <a:p>
            <a:pPr lvl="2"/>
            <a:r>
              <a:rPr lang="en-US"/>
              <a:t>Third level</a:t>
            </a:r>
          </a:p>
        </p:txBody>
      </p:sp>
      <p:sp>
        <p:nvSpPr>
          <p:cNvPr id="5" name="Callout Box"/>
          <p:cNvSpPr>
            <a:spLocks noGrp="1"/>
          </p:cNvSpPr>
          <p:nvPr>
            <p:ph type="body" sz="quarter" idx="19"/>
          </p:nvPr>
        </p:nvSpPr>
        <p:spPr>
          <a:xfrm>
            <a:off x="508000" y="1181100"/>
            <a:ext cx="3802743" cy="4995861"/>
          </a:xfrm>
          <a:solidFill>
            <a:schemeClr val="accent2"/>
          </a:solidFill>
        </p:spPr>
        <p:txBody>
          <a:bodyPr lIns="91440" anchor="t">
            <a:noAutofit/>
          </a:bodyPr>
          <a:lstStyle>
            <a:lvl1pPr marL="115888" indent="-115888">
              <a:defRPr sz="2800">
                <a:solidFill>
                  <a:schemeClr val="bg1"/>
                </a:solidFill>
                <a:latin typeface="+mn-lt"/>
              </a:defRPr>
            </a:lvl1pPr>
          </a:lstStyle>
          <a:p>
            <a:pPr lvl="0"/>
            <a:r>
              <a:rPr lang="en-US"/>
              <a:t>Click to edit Master text styles</a:t>
            </a:r>
          </a:p>
        </p:txBody>
      </p:sp>
      <p:sp>
        <p:nvSpPr>
          <p:cNvPr id="12" name="Section Header"/>
          <p:cNvSpPr>
            <a:spLocks noGrp="1"/>
          </p:cNvSpPr>
          <p:nvPr>
            <p:ph type="body" sz="quarter" idx="22" hasCustomPrompt="1"/>
          </p:nvPr>
        </p:nvSpPr>
        <p:spPr>
          <a:xfrm>
            <a:off x="508000" y="-1993"/>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9" name="Title"/>
          <p:cNvSpPr>
            <a:spLocks noGrp="1"/>
          </p:cNvSpPr>
          <p:nvPr>
            <p:ph type="title"/>
          </p:nvPr>
        </p:nvSpPr>
        <p:spPr>
          <a:xfrm>
            <a:off x="508000" y="512748"/>
            <a:ext cx="11164718" cy="555476"/>
          </a:xfrm>
        </p:spPr>
        <p:txBody>
          <a:bodyPr/>
          <a:lstStyle/>
          <a:p>
            <a:r>
              <a:rPr lang="en-US"/>
              <a:t>Click to edit Master title style</a:t>
            </a:r>
          </a:p>
        </p:txBody>
      </p:sp>
    </p:spTree>
    <p:extLst>
      <p:ext uri="{BB962C8B-B14F-4D97-AF65-F5344CB8AC3E}">
        <p14:creationId xmlns:p14="http://schemas.microsoft.com/office/powerpoint/2010/main" val="2475401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3-Columns">
    <p:spTree>
      <p:nvGrpSpPr>
        <p:cNvPr id="1" name=""/>
        <p:cNvGrpSpPr/>
        <p:nvPr/>
      </p:nvGrpSpPr>
      <p:grpSpPr>
        <a:xfrm>
          <a:off x="0" y="0"/>
          <a:ext cx="0" cy="0"/>
          <a:chOff x="0" y="0"/>
          <a:chExt cx="0" cy="0"/>
        </a:xfrm>
      </p:grpSpPr>
      <p:sp>
        <p:nvSpPr>
          <p:cNvPr id="4" name="Slide Number Placeholder"/>
          <p:cNvSpPr>
            <a:spLocks noGrp="1"/>
          </p:cNvSpPr>
          <p:nvPr>
            <p:ph type="sldNum" sz="quarter" idx="25"/>
          </p:nvPr>
        </p:nvSpPr>
        <p:spPr/>
        <p:txBody>
          <a:bodyPr/>
          <a:lstStyle/>
          <a:p>
            <a:r>
              <a:rPr lang="en-US"/>
              <a:t>brattle.com | </a:t>
            </a:r>
            <a:fld id="{C95ECF09-ED6D-489D-87B4-9DBCD4D54A41}" type="slidenum">
              <a:rPr lang="en-US" smtClean="0"/>
              <a:pPr/>
              <a:t>‹#›</a:t>
            </a:fld>
            <a:endParaRPr lang="en-US"/>
          </a:p>
        </p:txBody>
      </p:sp>
      <p:sp>
        <p:nvSpPr>
          <p:cNvPr id="2" name="Footer Placeholder"/>
          <p:cNvSpPr>
            <a:spLocks noGrp="1"/>
          </p:cNvSpPr>
          <p:nvPr>
            <p:ph type="ftr" sz="quarter" idx="24"/>
          </p:nvPr>
        </p:nvSpPr>
        <p:spPr/>
        <p:txBody>
          <a:bodyPr/>
          <a:lstStyle/>
          <a:p>
            <a:r>
              <a:rPr lang="en-US"/>
              <a:t>Privileged and confidential. Prepared at the request of counsel. </a:t>
            </a:r>
          </a:p>
        </p:txBody>
      </p:sp>
      <p:sp>
        <p:nvSpPr>
          <p:cNvPr id="23" name="Text Placeholder 6"/>
          <p:cNvSpPr>
            <a:spLocks noGrp="1"/>
          </p:cNvSpPr>
          <p:nvPr>
            <p:ph type="body" sz="quarter" idx="21"/>
          </p:nvPr>
        </p:nvSpPr>
        <p:spPr>
          <a:xfrm>
            <a:off x="8300721" y="1303996"/>
            <a:ext cx="3383280" cy="4857522"/>
          </a:xfrm>
          <a:solidFill>
            <a:schemeClr val="bg1">
              <a:lumMod val="95000"/>
            </a:schemeClr>
          </a:solidFill>
        </p:spPr>
        <p:txBody>
          <a:bodyPr lIns="182880" tIns="731520" rIns="182880"/>
          <a:lstStyle>
            <a:lvl1pPr>
              <a:defRPr sz="2000">
                <a:solidFill>
                  <a:schemeClr val="tx1"/>
                </a:solidFill>
              </a:defRPr>
            </a:lvl1pPr>
            <a:lvl2pPr>
              <a:defRPr sz="1800">
                <a:solidFill>
                  <a:schemeClr val="tx1"/>
                </a:solidFill>
              </a:defRPr>
            </a:lvl2pPr>
            <a:lvl3pPr>
              <a:defRPr sz="1800">
                <a:solidFill>
                  <a:schemeClr val="tx1"/>
                </a:solidFill>
              </a:defRPr>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25" name="Text Placeholder 5"/>
          <p:cNvSpPr>
            <a:spLocks noGrp="1"/>
          </p:cNvSpPr>
          <p:nvPr>
            <p:ph type="body" sz="quarter" idx="23"/>
          </p:nvPr>
        </p:nvSpPr>
        <p:spPr>
          <a:xfrm>
            <a:off x="8104077" y="1445577"/>
            <a:ext cx="2703870" cy="461665"/>
          </a:xfrm>
          <a:solidFill>
            <a:schemeClr val="accent1"/>
          </a:solidFill>
        </p:spPr>
        <p:txBody>
          <a:bodyPr wrap="square" lIns="182880" tIns="91440" rIns="182880" bIns="91440" anchor="ctr">
            <a:spAutoFit/>
          </a:bodyPr>
          <a:lstStyle>
            <a:lvl1pPr>
              <a:defRPr sz="1800" b="1">
                <a:solidFill>
                  <a:schemeClr val="bg1"/>
                </a:solidFill>
                <a:latin typeface="+mn-lt"/>
              </a:defRPr>
            </a:lvl1pPr>
          </a:lstStyle>
          <a:p>
            <a:pPr lvl="0"/>
            <a:r>
              <a:rPr lang="en-US"/>
              <a:t>Click to edit Master text styles</a:t>
            </a:r>
          </a:p>
        </p:txBody>
      </p:sp>
      <p:sp>
        <p:nvSpPr>
          <p:cNvPr id="22" name="Text Placeholder 4"/>
          <p:cNvSpPr>
            <a:spLocks noGrp="1"/>
          </p:cNvSpPr>
          <p:nvPr>
            <p:ph type="body" sz="quarter" idx="20"/>
          </p:nvPr>
        </p:nvSpPr>
        <p:spPr>
          <a:xfrm>
            <a:off x="4404360" y="1303996"/>
            <a:ext cx="3383280" cy="4857522"/>
          </a:xfrm>
          <a:solidFill>
            <a:schemeClr val="bg1">
              <a:lumMod val="95000"/>
            </a:schemeClr>
          </a:solidFill>
        </p:spPr>
        <p:txBody>
          <a:bodyPr lIns="182880" tIns="731520" rIns="182880"/>
          <a:lstStyle>
            <a:lvl1pPr>
              <a:defRPr sz="2000">
                <a:solidFill>
                  <a:schemeClr val="tx1"/>
                </a:solidFill>
              </a:defRPr>
            </a:lvl1pPr>
            <a:lvl2pPr>
              <a:defRPr sz="1800">
                <a:solidFill>
                  <a:schemeClr val="tx1"/>
                </a:solidFill>
              </a:defRPr>
            </a:lvl2pPr>
            <a:lvl3pPr>
              <a:defRPr sz="1800">
                <a:solidFill>
                  <a:schemeClr val="tx1"/>
                </a:solidFill>
              </a:defRPr>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24" name="Text Placeholder 3"/>
          <p:cNvSpPr>
            <a:spLocks noGrp="1"/>
          </p:cNvSpPr>
          <p:nvPr>
            <p:ph type="body" sz="quarter" idx="22"/>
          </p:nvPr>
        </p:nvSpPr>
        <p:spPr>
          <a:xfrm>
            <a:off x="4199356" y="1445577"/>
            <a:ext cx="2703870" cy="461665"/>
          </a:xfrm>
          <a:solidFill>
            <a:schemeClr val="accent1"/>
          </a:solidFill>
        </p:spPr>
        <p:txBody>
          <a:bodyPr wrap="square" lIns="182880" tIns="91440" rIns="182880" bIns="91440" anchor="ctr">
            <a:spAutoFit/>
          </a:bodyPr>
          <a:lstStyle>
            <a:lvl1pPr>
              <a:defRPr sz="1800" b="1">
                <a:solidFill>
                  <a:schemeClr val="bg1"/>
                </a:solidFill>
                <a:latin typeface="+mn-lt"/>
              </a:defRPr>
            </a:lvl1pPr>
          </a:lstStyle>
          <a:p>
            <a:pPr lvl="0"/>
            <a:r>
              <a:rPr lang="en-US"/>
              <a:t>Click to edit Master text styles</a:t>
            </a:r>
          </a:p>
        </p:txBody>
      </p:sp>
      <p:sp>
        <p:nvSpPr>
          <p:cNvPr id="20" name="Text Placeholder 2"/>
          <p:cNvSpPr>
            <a:spLocks noGrp="1"/>
          </p:cNvSpPr>
          <p:nvPr>
            <p:ph type="body" sz="quarter" idx="14"/>
          </p:nvPr>
        </p:nvSpPr>
        <p:spPr>
          <a:xfrm>
            <a:off x="507999" y="1303996"/>
            <a:ext cx="3383280" cy="4857522"/>
          </a:xfrm>
          <a:solidFill>
            <a:schemeClr val="bg1">
              <a:lumMod val="95000"/>
            </a:schemeClr>
          </a:solidFill>
        </p:spPr>
        <p:txBody>
          <a:bodyPr lIns="182880" tIns="731520" rIns="182880"/>
          <a:lstStyle>
            <a:lvl1pPr>
              <a:defRPr sz="2000">
                <a:solidFill>
                  <a:schemeClr val="tx1"/>
                </a:solidFill>
              </a:defRPr>
            </a:lvl1pPr>
            <a:lvl2pPr>
              <a:defRPr sz="1800">
                <a:solidFill>
                  <a:schemeClr val="tx1"/>
                </a:solidFill>
              </a:defRPr>
            </a:lvl2pPr>
            <a:lvl3pPr>
              <a:defRPr sz="1800">
                <a:solidFill>
                  <a:schemeClr val="tx1"/>
                </a:solidFill>
              </a:defRPr>
            </a:lvl3pPr>
            <a:lvl4pPr>
              <a:defRPr sz="1400"/>
            </a:lvl4pPr>
            <a:lvl5pPr>
              <a:defRPr sz="1800"/>
            </a:lvl5pPr>
          </a:lstStyle>
          <a:p>
            <a:pPr lvl="0"/>
            <a:r>
              <a:rPr lang="en-US"/>
              <a:t>Click to edit Master text styles</a:t>
            </a:r>
          </a:p>
          <a:p>
            <a:pPr lvl="1"/>
            <a:r>
              <a:rPr lang="en-US"/>
              <a:t>Second level</a:t>
            </a:r>
          </a:p>
          <a:p>
            <a:pPr lvl="2"/>
            <a:r>
              <a:rPr lang="en-US"/>
              <a:t>Third level</a:t>
            </a:r>
          </a:p>
        </p:txBody>
      </p:sp>
      <p:sp>
        <p:nvSpPr>
          <p:cNvPr id="21" name="Text Placeholder 1"/>
          <p:cNvSpPr>
            <a:spLocks noGrp="1"/>
          </p:cNvSpPr>
          <p:nvPr>
            <p:ph type="body" sz="quarter" idx="19"/>
          </p:nvPr>
        </p:nvSpPr>
        <p:spPr>
          <a:xfrm>
            <a:off x="311355" y="1445577"/>
            <a:ext cx="2703870" cy="461665"/>
          </a:xfrm>
          <a:solidFill>
            <a:schemeClr val="accent1"/>
          </a:solidFill>
        </p:spPr>
        <p:txBody>
          <a:bodyPr wrap="square" lIns="182880" tIns="91440" rIns="182880" bIns="91440" anchor="ctr">
            <a:spAutoFit/>
          </a:bodyPr>
          <a:lstStyle>
            <a:lvl1pPr>
              <a:defRPr sz="1800" b="1">
                <a:solidFill>
                  <a:schemeClr val="bg1"/>
                </a:solidFill>
                <a:latin typeface="+mn-lt"/>
              </a:defRPr>
            </a:lvl1pPr>
          </a:lstStyle>
          <a:p>
            <a:pPr lvl="0"/>
            <a:r>
              <a:rPr lang="en-US"/>
              <a:t>Click to edit Master text styles</a:t>
            </a:r>
          </a:p>
        </p:txBody>
      </p:sp>
      <p:cxnSp>
        <p:nvCxnSpPr>
          <p:cNvPr id="28"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30" name="Section Header"/>
          <p:cNvSpPr>
            <a:spLocks noGrp="1"/>
          </p:cNvSpPr>
          <p:nvPr>
            <p:ph type="body" sz="quarter" idx="16" hasCustomPrompt="1"/>
          </p:nvPr>
        </p:nvSpPr>
        <p:spPr>
          <a:xfrm>
            <a:off x="508000" y="1"/>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3" name="Title"/>
          <p:cNvSpPr>
            <a:spLocks noGrp="1"/>
          </p:cNvSpPr>
          <p:nvPr>
            <p:ph type="title"/>
          </p:nvPr>
        </p:nvSpPr>
        <p:spPr>
          <a:xfrm>
            <a:off x="508000" y="512748"/>
            <a:ext cx="11176001" cy="555476"/>
          </a:xfrm>
        </p:spPr>
        <p:txBody>
          <a:bodyPr/>
          <a:lstStyle/>
          <a:p>
            <a:r>
              <a:rPr lang="en-US"/>
              <a:t>Click to edit Master title style</a:t>
            </a:r>
          </a:p>
        </p:txBody>
      </p:sp>
    </p:spTree>
    <p:extLst>
      <p:ext uri="{BB962C8B-B14F-4D97-AF65-F5344CB8AC3E}">
        <p14:creationId xmlns:p14="http://schemas.microsoft.com/office/powerpoint/2010/main" val="2337381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Chevrons">
    <p:spTree>
      <p:nvGrpSpPr>
        <p:cNvPr id="1" name=""/>
        <p:cNvGrpSpPr/>
        <p:nvPr/>
      </p:nvGrpSpPr>
      <p:grpSpPr>
        <a:xfrm>
          <a:off x="0" y="0"/>
          <a:ext cx="0" cy="0"/>
          <a:chOff x="0" y="0"/>
          <a:chExt cx="0" cy="0"/>
        </a:xfrm>
      </p:grpSpPr>
      <p:sp>
        <p:nvSpPr>
          <p:cNvPr id="4" name="Slide Number Placeholder"/>
          <p:cNvSpPr>
            <a:spLocks noGrp="1"/>
          </p:cNvSpPr>
          <p:nvPr>
            <p:ph type="sldNum" sz="quarter" idx="36"/>
          </p:nvPr>
        </p:nvSpPr>
        <p:spPr/>
        <p:txBody>
          <a:bodyPr/>
          <a:lstStyle/>
          <a:p>
            <a:r>
              <a:rPr lang="en-US"/>
              <a:t>brattle.com | </a:t>
            </a:r>
            <a:fld id="{C95ECF09-ED6D-489D-87B4-9DBCD4D54A41}" type="slidenum">
              <a:rPr lang="en-US" smtClean="0"/>
              <a:pPr/>
              <a:t>‹#›</a:t>
            </a:fld>
            <a:endParaRPr lang="en-US"/>
          </a:p>
        </p:txBody>
      </p:sp>
      <p:sp>
        <p:nvSpPr>
          <p:cNvPr id="2" name="Footer Placeholder"/>
          <p:cNvSpPr>
            <a:spLocks noGrp="1"/>
          </p:cNvSpPr>
          <p:nvPr>
            <p:ph type="ftr" sz="quarter" idx="35"/>
          </p:nvPr>
        </p:nvSpPr>
        <p:spPr/>
        <p:txBody>
          <a:bodyPr/>
          <a:lstStyle/>
          <a:p>
            <a:r>
              <a:rPr lang="en-US"/>
              <a:t>Privileged and confidential. Prepared at the request of counsel. </a:t>
            </a:r>
          </a:p>
        </p:txBody>
      </p:sp>
      <p:sp>
        <p:nvSpPr>
          <p:cNvPr id="19" name="Text Placeholder 8"/>
          <p:cNvSpPr>
            <a:spLocks noGrp="1"/>
          </p:cNvSpPr>
          <p:nvPr>
            <p:ph type="body" sz="quarter" idx="31"/>
          </p:nvPr>
        </p:nvSpPr>
        <p:spPr>
          <a:xfrm>
            <a:off x="8556792" y="2729311"/>
            <a:ext cx="2616864" cy="3457844"/>
          </a:xfrm>
          <a:solidFill>
            <a:schemeClr val="bg1">
              <a:lumMod val="95000"/>
            </a:schemeClr>
          </a:solidFill>
        </p:spPr>
        <p:txBody>
          <a:bodyPr lIns="91440" tIns="91440" rIns="91440"/>
          <a:lstStyle>
            <a:lvl1pPr>
              <a:defRPr sz="2000"/>
            </a:lvl1pPr>
            <a:lvl2pPr>
              <a:defRPr sz="1800"/>
            </a:lvl2pPr>
            <a:lvl3pPr>
              <a:defRPr sz="1800"/>
            </a:lvl3pPr>
            <a:lvl4pPr>
              <a:defRPr sz="1400"/>
            </a:lvl4pPr>
            <a:lvl5pPr>
              <a:defRPr sz="1800"/>
            </a:lvl5pPr>
          </a:lstStyle>
          <a:p>
            <a:pPr lvl="0"/>
            <a:r>
              <a:rPr lang="en-US"/>
              <a:t>Click to edit Master text styles</a:t>
            </a:r>
          </a:p>
          <a:p>
            <a:pPr lvl="1"/>
            <a:r>
              <a:rPr lang="en-US"/>
              <a:t>Second level</a:t>
            </a:r>
          </a:p>
          <a:p>
            <a:pPr lvl="2"/>
            <a:r>
              <a:rPr lang="en-US"/>
              <a:t>Third level</a:t>
            </a:r>
          </a:p>
        </p:txBody>
      </p:sp>
      <p:sp>
        <p:nvSpPr>
          <p:cNvPr id="24" name="Text Placeholder 7"/>
          <p:cNvSpPr>
            <a:spLocks noGrp="1"/>
          </p:cNvSpPr>
          <p:nvPr>
            <p:ph type="body" sz="quarter" idx="34"/>
          </p:nvPr>
        </p:nvSpPr>
        <p:spPr>
          <a:xfrm>
            <a:off x="8556792" y="1313052"/>
            <a:ext cx="2995640" cy="1416259"/>
          </a:xfrm>
          <a:prstGeom prst="chevron">
            <a:avLst>
              <a:gd name="adj" fmla="val 26224"/>
            </a:avLst>
          </a:prstGeom>
          <a:solidFill>
            <a:schemeClr val="accent3"/>
          </a:solidFill>
        </p:spPr>
        <p:txBody>
          <a:bodyPr wrap="square" lIns="365760" tIns="91440" rIns="182880" bIns="91440" anchor="ctr">
            <a:noAutofit/>
          </a:bodyPr>
          <a:lstStyle>
            <a:lvl1pPr>
              <a:defRPr sz="2200" b="1">
                <a:solidFill>
                  <a:schemeClr val="bg1"/>
                </a:solidFill>
                <a:latin typeface="+mn-lt"/>
              </a:defRPr>
            </a:lvl1pPr>
          </a:lstStyle>
          <a:p>
            <a:pPr lvl="0"/>
            <a:r>
              <a:rPr lang="en-US"/>
              <a:t>Click to edit Master text styles</a:t>
            </a:r>
          </a:p>
        </p:txBody>
      </p:sp>
      <p:sp>
        <p:nvSpPr>
          <p:cNvPr id="18" name="Text Placeholder 6"/>
          <p:cNvSpPr>
            <a:spLocks noGrp="1"/>
          </p:cNvSpPr>
          <p:nvPr>
            <p:ph type="body" sz="quarter" idx="30"/>
          </p:nvPr>
        </p:nvSpPr>
        <p:spPr>
          <a:xfrm>
            <a:off x="5871058" y="2729311"/>
            <a:ext cx="2616864" cy="3457844"/>
          </a:xfrm>
          <a:solidFill>
            <a:schemeClr val="bg1">
              <a:lumMod val="95000"/>
            </a:schemeClr>
          </a:solidFill>
        </p:spPr>
        <p:txBody>
          <a:bodyPr lIns="91440" tIns="91440" rIns="91440"/>
          <a:lstStyle>
            <a:lvl1pPr>
              <a:defRPr sz="2000"/>
            </a:lvl1pPr>
            <a:lvl2pPr>
              <a:defRPr sz="1800"/>
            </a:lvl2pPr>
            <a:lvl3pPr>
              <a:defRPr sz="1800"/>
            </a:lvl3pPr>
            <a:lvl4pPr>
              <a:defRPr sz="1400"/>
            </a:lvl4pPr>
            <a:lvl5pPr>
              <a:defRPr sz="1800"/>
            </a:lvl5pPr>
          </a:lstStyle>
          <a:p>
            <a:pPr lvl="0"/>
            <a:r>
              <a:rPr lang="en-US"/>
              <a:t>Click to edit Master text styles</a:t>
            </a:r>
          </a:p>
          <a:p>
            <a:pPr lvl="1"/>
            <a:r>
              <a:rPr lang="en-US"/>
              <a:t>Second level</a:t>
            </a:r>
          </a:p>
          <a:p>
            <a:pPr lvl="2"/>
            <a:r>
              <a:rPr lang="en-US"/>
              <a:t>Third level</a:t>
            </a:r>
          </a:p>
        </p:txBody>
      </p:sp>
      <p:sp>
        <p:nvSpPr>
          <p:cNvPr id="23" name="Text Placeholder 5"/>
          <p:cNvSpPr>
            <a:spLocks noGrp="1"/>
          </p:cNvSpPr>
          <p:nvPr>
            <p:ph type="body" sz="quarter" idx="33"/>
          </p:nvPr>
        </p:nvSpPr>
        <p:spPr>
          <a:xfrm>
            <a:off x="5871058" y="1313052"/>
            <a:ext cx="2995640" cy="1416259"/>
          </a:xfrm>
          <a:prstGeom prst="chevron">
            <a:avLst>
              <a:gd name="adj" fmla="val 26224"/>
            </a:avLst>
          </a:prstGeom>
          <a:solidFill>
            <a:schemeClr val="accent2"/>
          </a:solidFill>
        </p:spPr>
        <p:txBody>
          <a:bodyPr wrap="square" lIns="365760" tIns="91440" rIns="182880" bIns="91440" anchor="ctr">
            <a:noAutofit/>
          </a:bodyPr>
          <a:lstStyle>
            <a:lvl1pPr>
              <a:defRPr sz="2200" b="1">
                <a:solidFill>
                  <a:schemeClr val="bg1"/>
                </a:solidFill>
                <a:latin typeface="+mn-lt"/>
              </a:defRPr>
            </a:lvl1pPr>
          </a:lstStyle>
          <a:p>
            <a:pPr lvl="0"/>
            <a:r>
              <a:rPr lang="en-US"/>
              <a:t>Click to edit Master text styles</a:t>
            </a:r>
          </a:p>
        </p:txBody>
      </p:sp>
      <p:sp>
        <p:nvSpPr>
          <p:cNvPr id="17" name="Text Placeholder 4"/>
          <p:cNvSpPr>
            <a:spLocks noGrp="1"/>
          </p:cNvSpPr>
          <p:nvPr>
            <p:ph type="body" sz="quarter" idx="29"/>
          </p:nvPr>
        </p:nvSpPr>
        <p:spPr>
          <a:xfrm>
            <a:off x="3185324" y="2729311"/>
            <a:ext cx="2616864" cy="3457844"/>
          </a:xfrm>
          <a:solidFill>
            <a:schemeClr val="bg1">
              <a:lumMod val="95000"/>
            </a:schemeClr>
          </a:solidFill>
        </p:spPr>
        <p:txBody>
          <a:bodyPr lIns="91440" tIns="91440" rIns="91440"/>
          <a:lstStyle>
            <a:lvl1pPr>
              <a:defRPr sz="2000"/>
            </a:lvl1pPr>
            <a:lvl2pPr>
              <a:defRPr sz="1800"/>
            </a:lvl2pPr>
            <a:lvl3pPr>
              <a:defRPr sz="1800"/>
            </a:lvl3pPr>
            <a:lvl4pPr>
              <a:defRPr sz="1400"/>
            </a:lvl4pPr>
            <a:lvl5pPr>
              <a:defRPr sz="1800"/>
            </a:lvl5pPr>
          </a:lstStyle>
          <a:p>
            <a:pPr lvl="0"/>
            <a:r>
              <a:rPr lang="en-US"/>
              <a:t>Click to edit Master text styles</a:t>
            </a:r>
          </a:p>
          <a:p>
            <a:pPr lvl="1"/>
            <a:r>
              <a:rPr lang="en-US"/>
              <a:t>Second level</a:t>
            </a:r>
          </a:p>
          <a:p>
            <a:pPr lvl="2"/>
            <a:r>
              <a:rPr lang="en-US"/>
              <a:t>Third level</a:t>
            </a:r>
          </a:p>
        </p:txBody>
      </p:sp>
      <p:sp>
        <p:nvSpPr>
          <p:cNvPr id="22" name="Text Placeholder 3"/>
          <p:cNvSpPr>
            <a:spLocks noGrp="1"/>
          </p:cNvSpPr>
          <p:nvPr>
            <p:ph type="body" sz="quarter" idx="32"/>
          </p:nvPr>
        </p:nvSpPr>
        <p:spPr>
          <a:xfrm>
            <a:off x="3185324" y="1313052"/>
            <a:ext cx="2995640" cy="1416259"/>
          </a:xfrm>
          <a:prstGeom prst="chevron">
            <a:avLst>
              <a:gd name="adj" fmla="val 26224"/>
            </a:avLst>
          </a:prstGeom>
          <a:solidFill>
            <a:schemeClr val="accent1"/>
          </a:solidFill>
        </p:spPr>
        <p:txBody>
          <a:bodyPr wrap="square" lIns="365760" tIns="91440" rIns="182880" bIns="91440" anchor="ctr">
            <a:noAutofit/>
          </a:bodyPr>
          <a:lstStyle>
            <a:lvl1pPr>
              <a:defRPr sz="2200" b="1">
                <a:solidFill>
                  <a:schemeClr val="bg1"/>
                </a:solidFill>
                <a:latin typeface="+mn-lt"/>
              </a:defRPr>
            </a:lvl1pPr>
          </a:lstStyle>
          <a:p>
            <a:pPr lvl="0"/>
            <a:r>
              <a:rPr lang="en-US"/>
              <a:t>Click to edit Master text styles</a:t>
            </a:r>
          </a:p>
        </p:txBody>
      </p:sp>
      <p:sp>
        <p:nvSpPr>
          <p:cNvPr id="20" name="Text Placeholder 2"/>
          <p:cNvSpPr>
            <a:spLocks noGrp="1"/>
          </p:cNvSpPr>
          <p:nvPr>
            <p:ph type="body" sz="quarter" idx="14"/>
          </p:nvPr>
        </p:nvSpPr>
        <p:spPr>
          <a:xfrm>
            <a:off x="507999" y="2729311"/>
            <a:ext cx="2616864" cy="3457844"/>
          </a:xfrm>
          <a:solidFill>
            <a:schemeClr val="bg1">
              <a:lumMod val="95000"/>
            </a:schemeClr>
          </a:solidFill>
        </p:spPr>
        <p:txBody>
          <a:bodyPr lIns="91440" tIns="91440" rIns="91440"/>
          <a:lstStyle>
            <a:lvl1pPr>
              <a:defRPr sz="2000">
                <a:solidFill>
                  <a:schemeClr val="tx1"/>
                </a:solidFill>
              </a:defRPr>
            </a:lvl1pPr>
            <a:lvl2pPr>
              <a:defRPr sz="1800">
                <a:solidFill>
                  <a:schemeClr val="tx1"/>
                </a:solidFill>
              </a:defRPr>
            </a:lvl2pPr>
            <a:lvl3pPr>
              <a:defRPr sz="1800">
                <a:solidFill>
                  <a:schemeClr val="tx1"/>
                </a:solidFill>
              </a:defRPr>
            </a:lvl3pPr>
            <a:lvl4pPr>
              <a:defRPr sz="1400"/>
            </a:lvl4pPr>
            <a:lvl5pPr>
              <a:defRPr sz="1800"/>
            </a:lvl5pPr>
          </a:lstStyle>
          <a:p>
            <a:pPr lvl="0"/>
            <a:r>
              <a:rPr lang="en-US"/>
              <a:t>Click to edit Master text styles</a:t>
            </a:r>
          </a:p>
          <a:p>
            <a:pPr lvl="1"/>
            <a:r>
              <a:rPr lang="en-US"/>
              <a:t>Second level</a:t>
            </a:r>
          </a:p>
          <a:p>
            <a:pPr lvl="2"/>
            <a:r>
              <a:rPr lang="en-US"/>
              <a:t>Third level</a:t>
            </a:r>
          </a:p>
        </p:txBody>
      </p:sp>
      <p:sp>
        <p:nvSpPr>
          <p:cNvPr id="21" name="Text Placeholder 1"/>
          <p:cNvSpPr>
            <a:spLocks noGrp="1"/>
          </p:cNvSpPr>
          <p:nvPr>
            <p:ph type="body" sz="quarter" idx="19"/>
          </p:nvPr>
        </p:nvSpPr>
        <p:spPr>
          <a:xfrm>
            <a:off x="499591" y="1313052"/>
            <a:ext cx="2995640" cy="1416259"/>
          </a:xfrm>
          <a:prstGeom prst="homePlate">
            <a:avLst>
              <a:gd name="adj" fmla="val 25709"/>
            </a:avLst>
          </a:prstGeom>
          <a:solidFill>
            <a:schemeClr val="tx1">
              <a:lumMod val="75000"/>
            </a:schemeClr>
          </a:solidFill>
        </p:spPr>
        <p:txBody>
          <a:bodyPr wrap="square" lIns="274320" tIns="91440" rIns="182880" bIns="91440" anchor="ctr">
            <a:noAutofit/>
          </a:bodyPr>
          <a:lstStyle>
            <a:lvl1pPr>
              <a:defRPr sz="2200" b="1">
                <a:solidFill>
                  <a:schemeClr val="bg1"/>
                </a:solidFill>
                <a:latin typeface="+mn-lt"/>
              </a:defRPr>
            </a:lvl1pPr>
          </a:lstStyle>
          <a:p>
            <a:pPr lvl="0"/>
            <a:r>
              <a:rPr lang="en-US"/>
              <a:t>Click to edit Master text styles</a:t>
            </a:r>
          </a:p>
        </p:txBody>
      </p:sp>
      <p:cxnSp>
        <p:nvCxnSpPr>
          <p:cNvPr id="28"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30" name="Section Header"/>
          <p:cNvSpPr>
            <a:spLocks noGrp="1"/>
          </p:cNvSpPr>
          <p:nvPr>
            <p:ph type="body" sz="quarter" idx="16" hasCustomPrompt="1"/>
          </p:nvPr>
        </p:nvSpPr>
        <p:spPr>
          <a:xfrm>
            <a:off x="508000" y="1"/>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3" name="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821599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D383D8A1-DF4A-C00A-247A-7F87A3E243C3}"/>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p:cNvSpPr>
            <a:spLocks noGrp="1"/>
          </p:cNvSpPr>
          <p:nvPr>
            <p:ph type="sldNum" sz="quarter" idx="18"/>
          </p:nvPr>
        </p:nvSpPr>
        <p:spPr/>
        <p:txBody>
          <a:bodyPr/>
          <a:lstStyle/>
          <a:p>
            <a:r>
              <a:rPr lang="en-US"/>
              <a:t>brattle.com | </a:t>
            </a:r>
            <a:fld id="{C95ECF09-ED6D-489D-87B4-9DBCD4D54A41}" type="slidenum">
              <a:rPr lang="en-US" smtClean="0"/>
              <a:pPr/>
              <a:t>‹#›</a:t>
            </a:fld>
            <a:endParaRPr lang="en-US"/>
          </a:p>
        </p:txBody>
      </p:sp>
      <p:sp>
        <p:nvSpPr>
          <p:cNvPr id="2" name="Footer Placeholder"/>
          <p:cNvSpPr>
            <a:spLocks noGrp="1"/>
          </p:cNvSpPr>
          <p:nvPr>
            <p:ph type="ftr" sz="quarter" idx="17"/>
          </p:nvPr>
        </p:nvSpPr>
        <p:spPr/>
        <p:txBody>
          <a:bodyPr/>
          <a:lstStyle/>
          <a:p>
            <a:r>
              <a:rPr lang="en-US"/>
              <a:t>Privileged and confidential. Prepared at the request of counsel. </a:t>
            </a:r>
          </a:p>
        </p:txBody>
      </p:sp>
      <p:cxnSp>
        <p:nvCxnSpPr>
          <p:cNvPr id="7"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10" name="Section Header"/>
          <p:cNvSpPr>
            <a:spLocks noGrp="1"/>
          </p:cNvSpPr>
          <p:nvPr>
            <p:ph type="body" sz="quarter" idx="16" hasCustomPrompt="1"/>
          </p:nvPr>
        </p:nvSpPr>
        <p:spPr>
          <a:xfrm>
            <a:off x="508000" y="1"/>
            <a:ext cx="6040438" cy="477054"/>
          </a:xfrm>
        </p:spPr>
        <p:txBody>
          <a:bodyPr lIns="45720">
            <a:spAutoFit/>
          </a:bodyPr>
          <a:lstStyle>
            <a:lvl1pPr marL="55563" indent="-55563">
              <a:defRPr sz="1600" b="1" cap="all" spc="50" baseline="0">
                <a:solidFill>
                  <a:schemeClr val="accent2">
                    <a:alpha val="75000"/>
                  </a:schemeClr>
                </a:solidFill>
                <a:latin typeface="+mn-lt"/>
              </a:defRPr>
            </a:lvl1pPr>
            <a:lvl5pPr>
              <a:defRPr/>
            </a:lvl5pPr>
            <a:lvl6pPr>
              <a:defRPr>
                <a:solidFill>
                  <a:schemeClr val="accent2">
                    <a:lumMod val="75000"/>
                  </a:schemeClr>
                </a:solidFill>
              </a:defRPr>
            </a:lvl6pPr>
          </a:lstStyle>
          <a:p>
            <a:pPr lvl="0"/>
            <a:r>
              <a:rPr lang="en-US"/>
              <a:t>Section Header</a:t>
            </a:r>
          </a:p>
        </p:txBody>
      </p:sp>
      <p:sp>
        <p:nvSpPr>
          <p:cNvPr id="9" name="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54792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AA6DD22C-D34C-BC67-183E-A640DE73C371}"/>
              </a:ext>
            </a:extLst>
          </p:cNvPr>
          <p:cNvSpPr/>
          <p:nvPr userDrawn="1">
            <p:custDataLst>
              <p:tags r:id="rId1"/>
            </p:custDataLst>
          </p:nvPr>
        </p:nvSpPr>
        <p:spPr>
          <a:xfrm>
            <a:off x="0" y="0"/>
            <a:ext cx="12700" cy="12700"/>
          </a:xfrm>
          <a:prstGeom prst="octagon">
            <a:avLst/>
          </a:prstGeom>
          <a:noFill/>
          <a:ln>
            <a:noFill/>
          </a:ln>
          <a:effectLst/>
          <a:extLst>
            <a:ext uri="{909E8E84-426E-40DD-AFC4-6F175D3DCCD1}">
              <a14:hiddenFill xmlns:a14="http://schemas.microsoft.com/office/drawing/2010/main">
                <a:solidFill>
                  <a:schemeClr val="accent1"/>
                </a:solidFill>
              </a14:hiddenFill>
            </a:ext>
          </a:ex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Slide Number Placeholder"/>
          <p:cNvSpPr>
            <a:spLocks noGrp="1"/>
          </p:cNvSpPr>
          <p:nvPr>
            <p:ph type="sldNum" sz="quarter" idx="11"/>
          </p:nvPr>
        </p:nvSpPr>
        <p:spPr/>
        <p:txBody>
          <a:bodyPr/>
          <a:lstStyle/>
          <a:p>
            <a:r>
              <a:rPr lang="en-US"/>
              <a:t>brattle.com | </a:t>
            </a:r>
            <a:fld id="{C95ECF09-ED6D-489D-87B4-9DBCD4D54A41}" type="slidenum">
              <a:rPr lang="en-US" smtClean="0"/>
              <a:pPr/>
              <a:t>‹#›</a:t>
            </a:fld>
            <a:endParaRPr lang="en-US"/>
          </a:p>
        </p:txBody>
      </p:sp>
      <p:sp>
        <p:nvSpPr>
          <p:cNvPr id="2" name="Footer Placeholder"/>
          <p:cNvSpPr>
            <a:spLocks noGrp="1"/>
          </p:cNvSpPr>
          <p:nvPr>
            <p:ph type="ftr" sz="quarter" idx="10"/>
          </p:nvPr>
        </p:nvSpPr>
        <p:spPr/>
        <p:txBody>
          <a:bodyPr/>
          <a:lstStyle/>
          <a:p>
            <a:r>
              <a:rPr lang="en-US"/>
              <a:t>Privileged and confidential. Prepared at the request of counsel. </a:t>
            </a:r>
          </a:p>
        </p:txBody>
      </p:sp>
    </p:spTree>
    <p:extLst>
      <p:ext uri="{BB962C8B-B14F-4D97-AF65-F5344CB8AC3E}">
        <p14:creationId xmlns:p14="http://schemas.microsoft.com/office/powerpoint/2010/main" val="241890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d By 3">
    <p:spTree>
      <p:nvGrpSpPr>
        <p:cNvPr id="1" name=""/>
        <p:cNvGrpSpPr/>
        <p:nvPr/>
      </p:nvGrpSpPr>
      <p:grpSpPr>
        <a:xfrm>
          <a:off x="0" y="0"/>
          <a:ext cx="0" cy="0"/>
          <a:chOff x="0" y="0"/>
          <a:chExt cx="0" cy="0"/>
        </a:xfrm>
      </p:grpSpPr>
      <p:sp>
        <p:nvSpPr>
          <p:cNvPr id="6" name="Slide Number Placeholder"/>
          <p:cNvSpPr>
            <a:spLocks noGrp="1"/>
          </p:cNvSpPr>
          <p:nvPr>
            <p:ph type="sldNum" sz="quarter" idx="33"/>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34"/>
          </p:nvPr>
        </p:nvSpPr>
        <p:spPr/>
        <p:txBody>
          <a:bodyPr/>
          <a:lstStyle/>
          <a:p>
            <a:r>
              <a:rPr lang="en-US"/>
              <a:t>Privileged and confidential. Prepared at the request of counsel. </a:t>
            </a:r>
          </a:p>
        </p:txBody>
      </p:sp>
      <p:sp>
        <p:nvSpPr>
          <p:cNvPr id="50" name="Text Placeholder 13"/>
          <p:cNvSpPr>
            <a:spLocks noGrp="1"/>
          </p:cNvSpPr>
          <p:nvPr>
            <p:ph type="body" sz="quarter" idx="28" hasCustomPrompt="1"/>
          </p:nvPr>
        </p:nvSpPr>
        <p:spPr>
          <a:xfrm>
            <a:off x="8114077" y="5476155"/>
            <a:ext cx="3572156" cy="381382"/>
          </a:xfrm>
        </p:spPr>
        <p:txBody>
          <a:bodyPr>
            <a:noAutofit/>
          </a:bodyPr>
          <a:lstStyle>
            <a:lvl1pPr algn="ctr">
              <a:spcBef>
                <a:spcPts val="600"/>
              </a:spcBef>
              <a:defRPr sz="1800" baseline="0">
                <a:latin typeface="+mn-lt"/>
              </a:defRPr>
            </a:lvl1pPr>
          </a:lstStyle>
          <a:p>
            <a:pPr lvl="0"/>
            <a:r>
              <a:rPr lang="en-US"/>
              <a:t>+0.123.456.7890</a:t>
            </a:r>
          </a:p>
        </p:txBody>
      </p:sp>
      <p:sp>
        <p:nvSpPr>
          <p:cNvPr id="49" name="Text Placeholder 12"/>
          <p:cNvSpPr>
            <a:spLocks noGrp="1"/>
          </p:cNvSpPr>
          <p:nvPr>
            <p:ph type="body" sz="quarter" idx="27" hasCustomPrompt="1"/>
          </p:nvPr>
        </p:nvSpPr>
        <p:spPr>
          <a:xfrm>
            <a:off x="8114077" y="5094773"/>
            <a:ext cx="3572156" cy="381382"/>
          </a:xfrm>
        </p:spPr>
        <p:txBody>
          <a:bodyPr>
            <a:noAutofit/>
          </a:bodyPr>
          <a:lstStyle>
            <a:lvl1pPr algn="ctr">
              <a:spcBef>
                <a:spcPts val="600"/>
              </a:spcBef>
              <a:defRPr sz="1800" baseline="0">
                <a:latin typeface="+mn-lt"/>
              </a:defRPr>
            </a:lvl1pPr>
          </a:lstStyle>
          <a:p>
            <a:pPr lvl="0"/>
            <a:r>
              <a:rPr lang="en-US"/>
              <a:t>Firstname.Lastname@brattle.com</a:t>
            </a:r>
          </a:p>
        </p:txBody>
      </p:sp>
      <p:sp>
        <p:nvSpPr>
          <p:cNvPr id="54" name="Text Placeholder 11"/>
          <p:cNvSpPr>
            <a:spLocks noGrp="1"/>
          </p:cNvSpPr>
          <p:nvPr>
            <p:ph type="body" sz="quarter" idx="31" hasCustomPrompt="1"/>
          </p:nvPr>
        </p:nvSpPr>
        <p:spPr>
          <a:xfrm>
            <a:off x="8129117" y="4631728"/>
            <a:ext cx="3547295" cy="463550"/>
          </a:xfrm>
        </p:spPr>
        <p:txBody>
          <a:bodyPr tIns="182880" bIns="91440" anchor="ctr" anchorCtr="0">
            <a:noAutofit/>
          </a:bodyPr>
          <a:lstStyle>
            <a:lvl1pPr algn="ctr">
              <a:defRPr sz="16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34" name="Text Placeholder 10"/>
          <p:cNvSpPr>
            <a:spLocks noGrp="1"/>
          </p:cNvSpPr>
          <p:nvPr>
            <p:ph type="body" sz="quarter" idx="17" hasCustomPrompt="1"/>
          </p:nvPr>
        </p:nvSpPr>
        <p:spPr>
          <a:xfrm>
            <a:off x="8353625" y="4009758"/>
            <a:ext cx="3114675" cy="582613"/>
          </a:xfrm>
        </p:spPr>
        <p:txBody>
          <a:bodyPr tIns="182880">
            <a:noAutofit/>
          </a:bodyPr>
          <a:lstStyle>
            <a:lvl1pPr algn="ctr">
              <a:defRPr sz="2400">
                <a:solidFill>
                  <a:schemeClr val="accent1"/>
                </a:solidFill>
                <a:latin typeface="+mn-lt"/>
              </a:defRPr>
            </a:lvl1pPr>
          </a:lstStyle>
          <a:p>
            <a:pPr lvl="0"/>
            <a:r>
              <a:rPr lang="en-US" err="1"/>
              <a:t>Firstname</a:t>
            </a:r>
            <a:r>
              <a:rPr lang="en-US"/>
              <a:t> </a:t>
            </a:r>
            <a:r>
              <a:rPr lang="en-US" err="1"/>
              <a:t>Lastname</a:t>
            </a:r>
            <a:endParaRPr lang="en-US"/>
          </a:p>
        </p:txBody>
      </p:sp>
      <p:sp>
        <p:nvSpPr>
          <p:cNvPr id="30" name="Picture Placeholder 3"/>
          <p:cNvSpPr>
            <a:spLocks noGrp="1"/>
          </p:cNvSpPr>
          <p:nvPr>
            <p:ph type="pic" sz="quarter" idx="14"/>
          </p:nvPr>
        </p:nvSpPr>
        <p:spPr>
          <a:xfrm>
            <a:off x="8610600"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solidFill>
                  <a:schemeClr val="tx1"/>
                </a:solidFill>
              </a:defRPr>
            </a:lvl1pPr>
          </a:lstStyle>
          <a:p>
            <a:r>
              <a:rPr lang="en-US"/>
              <a:t>Click icon to add picture</a:t>
            </a:r>
          </a:p>
        </p:txBody>
      </p:sp>
      <p:sp>
        <p:nvSpPr>
          <p:cNvPr id="48" name="Text Placeholder 9"/>
          <p:cNvSpPr>
            <a:spLocks noGrp="1"/>
          </p:cNvSpPr>
          <p:nvPr>
            <p:ph type="body" sz="quarter" idx="26" hasCustomPrompt="1"/>
          </p:nvPr>
        </p:nvSpPr>
        <p:spPr>
          <a:xfrm>
            <a:off x="4315545" y="5476155"/>
            <a:ext cx="3542266" cy="381382"/>
          </a:xfrm>
        </p:spPr>
        <p:txBody>
          <a:bodyPr>
            <a:noAutofit/>
          </a:bodyPr>
          <a:lstStyle>
            <a:lvl1pPr algn="ctr">
              <a:spcBef>
                <a:spcPts val="600"/>
              </a:spcBef>
              <a:defRPr sz="1800" baseline="0">
                <a:latin typeface="+mn-lt"/>
              </a:defRPr>
            </a:lvl1pPr>
          </a:lstStyle>
          <a:p>
            <a:pPr lvl="0"/>
            <a:r>
              <a:rPr lang="en-US"/>
              <a:t>+0.123.456.7890</a:t>
            </a:r>
          </a:p>
        </p:txBody>
      </p:sp>
      <p:sp>
        <p:nvSpPr>
          <p:cNvPr id="47" name="Text Placeholder 8"/>
          <p:cNvSpPr>
            <a:spLocks noGrp="1"/>
          </p:cNvSpPr>
          <p:nvPr>
            <p:ph type="body" sz="quarter" idx="25" hasCustomPrompt="1"/>
          </p:nvPr>
        </p:nvSpPr>
        <p:spPr>
          <a:xfrm>
            <a:off x="4315545" y="5094773"/>
            <a:ext cx="3542266" cy="381382"/>
          </a:xfrm>
        </p:spPr>
        <p:txBody>
          <a:bodyPr>
            <a:noAutofit/>
          </a:bodyPr>
          <a:lstStyle>
            <a:lvl1pPr algn="ctr">
              <a:spcBef>
                <a:spcPts val="600"/>
              </a:spcBef>
              <a:defRPr sz="1800" baseline="0">
                <a:latin typeface="+mn-lt"/>
              </a:defRPr>
            </a:lvl1pPr>
          </a:lstStyle>
          <a:p>
            <a:pPr lvl="0"/>
            <a:r>
              <a:rPr lang="en-US"/>
              <a:t>Firstname.Lastname@brattle.com</a:t>
            </a:r>
          </a:p>
        </p:txBody>
      </p:sp>
      <p:sp>
        <p:nvSpPr>
          <p:cNvPr id="23" name="Text Placeholder 7"/>
          <p:cNvSpPr>
            <a:spLocks noGrp="1"/>
          </p:cNvSpPr>
          <p:nvPr>
            <p:ph type="body" sz="quarter" idx="49" hasCustomPrompt="1"/>
          </p:nvPr>
        </p:nvSpPr>
        <p:spPr>
          <a:xfrm>
            <a:off x="601334" y="6064654"/>
            <a:ext cx="11071384" cy="344488"/>
          </a:xfrm>
        </p:spPr>
        <p:txBody>
          <a:bodyPr/>
          <a:lstStyle>
            <a:lvl1pPr marL="0" marR="0" indent="0" algn="l" defTabSz="457200" rtl="0" eaLnBrk="1" fontAlgn="auto" latinLnBrk="0" hangingPunct="1">
              <a:lnSpc>
                <a:spcPct val="100000"/>
              </a:lnSpc>
              <a:spcBef>
                <a:spcPts val="1800"/>
              </a:spcBef>
              <a:spcAft>
                <a:spcPts val="0"/>
              </a:spcAft>
              <a:buClrTx/>
              <a:buSzPct val="25000"/>
              <a:buFont typeface="Calibri Light" panose="020F0302020204030204" pitchFamily="34" charset="0"/>
              <a:buNone/>
              <a:tabLst/>
              <a:defRPr sz="1000">
                <a:solidFill>
                  <a:schemeClr val="tx1">
                    <a:lumMod val="75000"/>
                    <a:lumOff val="25000"/>
                  </a:schemeClr>
                </a:solidFill>
              </a:defRPr>
            </a:lvl1pPr>
          </a:lstStyle>
          <a:p>
            <a:pPr marL="87313" marR="0" lvl="0" indent="-87313" algn="l" defTabSz="457200" rtl="0" eaLnBrk="1" fontAlgn="auto" latinLnBrk="0" hangingPunct="1">
              <a:lnSpc>
                <a:spcPct val="100000"/>
              </a:lnSpc>
              <a:spcBef>
                <a:spcPts val="1800"/>
              </a:spcBef>
              <a:spcAft>
                <a:spcPts val="0"/>
              </a:spcAft>
              <a:buClrTx/>
              <a:buSzPct val="25000"/>
              <a:buFont typeface="Calibri Light" panose="020F0302020204030204" pitchFamily="34" charset="0"/>
              <a:buChar char=" "/>
              <a:tabLst/>
              <a:defRPr/>
            </a:pPr>
            <a:r>
              <a:rPr kumimoji="0" lang="en-US" sz="1000" b="0" i="0" u="none" strike="noStrike" kern="1200" cap="none" spc="0" normalizeH="0" baseline="0" noProof="0">
                <a:ln>
                  <a:noFill/>
                </a:ln>
                <a:solidFill>
                  <a:schemeClr val="tx1">
                    <a:lumMod val="75000"/>
                    <a:lumOff val="25000"/>
                  </a:schemeClr>
                </a:solidFill>
                <a:effectLst/>
                <a:uLnTx/>
                <a:uFillTx/>
                <a:latin typeface="+mn-lt"/>
                <a:ea typeface="+mn-ea"/>
                <a:cs typeface="+mn-cs"/>
              </a:rPr>
              <a:t>The views expressed in this presentation are strictly those of the presenter(s) and do not necessarily state or reflect the views of The Brattle Group or its clients. </a:t>
            </a:r>
          </a:p>
        </p:txBody>
      </p:sp>
      <p:sp>
        <p:nvSpPr>
          <p:cNvPr id="53" name="Text Placeholder 6"/>
          <p:cNvSpPr>
            <a:spLocks noGrp="1"/>
          </p:cNvSpPr>
          <p:nvPr>
            <p:ph type="body" sz="quarter" idx="30" hasCustomPrompt="1"/>
          </p:nvPr>
        </p:nvSpPr>
        <p:spPr>
          <a:xfrm>
            <a:off x="4310743" y="4631728"/>
            <a:ext cx="3547295" cy="463550"/>
          </a:xfrm>
        </p:spPr>
        <p:txBody>
          <a:bodyPr tIns="182880" bIns="91440" anchor="ctr" anchorCtr="0">
            <a:noAutofit/>
          </a:bodyPr>
          <a:lstStyle>
            <a:lvl1pPr algn="ctr">
              <a:defRPr sz="16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33" name="Text Placeholder 5"/>
          <p:cNvSpPr>
            <a:spLocks noGrp="1"/>
          </p:cNvSpPr>
          <p:nvPr>
            <p:ph type="body" sz="quarter" idx="16" hasCustomPrompt="1"/>
          </p:nvPr>
        </p:nvSpPr>
        <p:spPr>
          <a:xfrm>
            <a:off x="4533782" y="4009758"/>
            <a:ext cx="3114675" cy="582613"/>
          </a:xfrm>
        </p:spPr>
        <p:txBody>
          <a:bodyPr tIns="182880">
            <a:noAutofit/>
          </a:bodyPr>
          <a:lstStyle>
            <a:lvl1pPr algn="ctr">
              <a:defRPr sz="2400">
                <a:solidFill>
                  <a:schemeClr val="accent1"/>
                </a:solidFill>
                <a:latin typeface="+mn-lt"/>
              </a:defRPr>
            </a:lvl1pPr>
          </a:lstStyle>
          <a:p>
            <a:pPr lvl="0"/>
            <a:r>
              <a:rPr lang="en-US" err="1"/>
              <a:t>Firstname</a:t>
            </a:r>
            <a:r>
              <a:rPr lang="en-US"/>
              <a:t> </a:t>
            </a:r>
            <a:r>
              <a:rPr lang="en-US" err="1"/>
              <a:t>Lastname</a:t>
            </a:r>
            <a:endParaRPr lang="en-US"/>
          </a:p>
        </p:txBody>
      </p:sp>
      <p:sp>
        <p:nvSpPr>
          <p:cNvPr id="29" name="Picture Placeholder 2"/>
          <p:cNvSpPr>
            <a:spLocks noGrp="1"/>
          </p:cNvSpPr>
          <p:nvPr>
            <p:ph type="pic" sz="quarter" idx="13"/>
          </p:nvPr>
        </p:nvSpPr>
        <p:spPr>
          <a:xfrm>
            <a:off x="4789181"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solidFill>
                  <a:schemeClr val="tx1"/>
                </a:solidFill>
              </a:defRPr>
            </a:lvl1pPr>
          </a:lstStyle>
          <a:p>
            <a:r>
              <a:rPr lang="en-US"/>
              <a:t>Click icon to add picture</a:t>
            </a:r>
          </a:p>
        </p:txBody>
      </p:sp>
      <p:sp>
        <p:nvSpPr>
          <p:cNvPr id="46" name="Text Placeholder 4"/>
          <p:cNvSpPr>
            <a:spLocks noGrp="1"/>
          </p:cNvSpPr>
          <p:nvPr>
            <p:ph type="body" sz="quarter" idx="24" hasCustomPrompt="1"/>
          </p:nvPr>
        </p:nvSpPr>
        <p:spPr>
          <a:xfrm>
            <a:off x="512024" y="5476155"/>
            <a:ext cx="3519378" cy="381382"/>
          </a:xfrm>
        </p:spPr>
        <p:txBody>
          <a:bodyPr>
            <a:noAutofit/>
          </a:bodyPr>
          <a:lstStyle>
            <a:lvl1pPr algn="ctr">
              <a:spcBef>
                <a:spcPts val="600"/>
              </a:spcBef>
              <a:defRPr sz="1800" baseline="0">
                <a:latin typeface="+mn-lt"/>
              </a:defRPr>
            </a:lvl1pPr>
          </a:lstStyle>
          <a:p>
            <a:pPr lvl="0"/>
            <a:r>
              <a:rPr lang="en-US"/>
              <a:t>+0.123.456.7890</a:t>
            </a:r>
          </a:p>
        </p:txBody>
      </p:sp>
      <p:sp>
        <p:nvSpPr>
          <p:cNvPr id="43" name="Text Placeholder 3"/>
          <p:cNvSpPr>
            <a:spLocks noGrp="1"/>
          </p:cNvSpPr>
          <p:nvPr>
            <p:ph type="body" sz="quarter" idx="21" hasCustomPrompt="1"/>
          </p:nvPr>
        </p:nvSpPr>
        <p:spPr>
          <a:xfrm>
            <a:off x="512024" y="5094773"/>
            <a:ext cx="3519378" cy="381382"/>
          </a:xfrm>
        </p:spPr>
        <p:txBody>
          <a:bodyPr>
            <a:noAutofit/>
          </a:bodyPr>
          <a:lstStyle>
            <a:lvl1pPr algn="ctr">
              <a:spcBef>
                <a:spcPts val="600"/>
              </a:spcBef>
              <a:defRPr sz="1800" baseline="0">
                <a:latin typeface="+mn-lt"/>
              </a:defRPr>
            </a:lvl1pPr>
          </a:lstStyle>
          <a:p>
            <a:pPr lvl="0"/>
            <a:r>
              <a:rPr lang="en-US"/>
              <a:t>Firstname.Lastname@brattle.com</a:t>
            </a:r>
          </a:p>
        </p:txBody>
      </p:sp>
      <p:sp>
        <p:nvSpPr>
          <p:cNvPr id="52" name="Text Placeholder 2"/>
          <p:cNvSpPr>
            <a:spLocks noGrp="1"/>
          </p:cNvSpPr>
          <p:nvPr>
            <p:ph type="body" sz="quarter" idx="29" hasCustomPrompt="1"/>
          </p:nvPr>
        </p:nvSpPr>
        <p:spPr>
          <a:xfrm>
            <a:off x="502418" y="4631728"/>
            <a:ext cx="3547295" cy="463550"/>
          </a:xfrm>
        </p:spPr>
        <p:txBody>
          <a:bodyPr tIns="182880" bIns="91440" anchor="ctr" anchorCtr="0">
            <a:noAutofit/>
          </a:bodyPr>
          <a:lstStyle>
            <a:lvl1pPr algn="ctr">
              <a:defRPr sz="16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32" name="Text Placeholder 1"/>
          <p:cNvSpPr>
            <a:spLocks noGrp="1"/>
          </p:cNvSpPr>
          <p:nvPr>
            <p:ph type="body" sz="quarter" idx="15" hasCustomPrompt="1"/>
          </p:nvPr>
        </p:nvSpPr>
        <p:spPr>
          <a:xfrm>
            <a:off x="713939" y="4009758"/>
            <a:ext cx="3114675" cy="582613"/>
          </a:xfrm>
        </p:spPr>
        <p:txBody>
          <a:bodyPr tIns="182880">
            <a:noAutofit/>
          </a:bodyPr>
          <a:lstStyle>
            <a:lvl1pPr algn="ctr">
              <a:defRPr sz="2400" baseline="0">
                <a:solidFill>
                  <a:schemeClr val="accent1"/>
                </a:solidFill>
                <a:latin typeface="+mn-lt"/>
              </a:defRPr>
            </a:lvl1pPr>
          </a:lstStyle>
          <a:p>
            <a:pPr lvl="0"/>
            <a:r>
              <a:rPr lang="en-US" err="1"/>
              <a:t>Firstname</a:t>
            </a:r>
            <a:r>
              <a:rPr lang="en-US"/>
              <a:t> </a:t>
            </a:r>
            <a:r>
              <a:rPr lang="en-US" err="1"/>
              <a:t>Lastname</a:t>
            </a:r>
            <a:endParaRPr lang="en-US"/>
          </a:p>
        </p:txBody>
      </p:sp>
      <p:sp>
        <p:nvSpPr>
          <p:cNvPr id="28" name="Picture Placeholder 1"/>
          <p:cNvSpPr>
            <a:spLocks noGrp="1"/>
          </p:cNvSpPr>
          <p:nvPr>
            <p:ph type="pic" sz="quarter" idx="12"/>
          </p:nvPr>
        </p:nvSpPr>
        <p:spPr>
          <a:xfrm>
            <a:off x="967761"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solidFill>
                  <a:schemeClr val="tx1"/>
                </a:solidFill>
              </a:defRPr>
            </a:lvl1pPr>
          </a:lstStyle>
          <a:p>
            <a:r>
              <a:rPr lang="en-US"/>
              <a:t>Click icon to add picture</a:t>
            </a:r>
          </a:p>
        </p:txBody>
      </p:sp>
      <p:cxnSp>
        <p:nvCxnSpPr>
          <p:cNvPr id="25"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p:cNvSpPr>
            <a:spLocks noGrp="1"/>
          </p:cNvSpPr>
          <p:nvPr>
            <p:ph type="title" hasCustomPrompt="1"/>
          </p:nvPr>
        </p:nvSpPr>
        <p:spPr/>
        <p:txBody>
          <a:bodyPr/>
          <a:lstStyle>
            <a:lvl1pPr>
              <a:defRPr/>
            </a:lvl1pPr>
          </a:lstStyle>
          <a:p>
            <a:r>
              <a:rPr lang="en-US"/>
              <a:t>Presented By</a:t>
            </a:r>
          </a:p>
        </p:txBody>
      </p:sp>
    </p:spTree>
    <p:extLst>
      <p:ext uri="{BB962C8B-B14F-4D97-AF65-F5344CB8AC3E}">
        <p14:creationId xmlns:p14="http://schemas.microsoft.com/office/powerpoint/2010/main" val="1547995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d By 4">
    <p:spTree>
      <p:nvGrpSpPr>
        <p:cNvPr id="1" name=""/>
        <p:cNvGrpSpPr/>
        <p:nvPr/>
      </p:nvGrpSpPr>
      <p:grpSpPr>
        <a:xfrm>
          <a:off x="0" y="0"/>
          <a:ext cx="0" cy="0"/>
          <a:chOff x="0" y="0"/>
          <a:chExt cx="0" cy="0"/>
        </a:xfrm>
      </p:grpSpPr>
      <p:sp>
        <p:nvSpPr>
          <p:cNvPr id="8" name="Slide Number Placeholder"/>
          <p:cNvSpPr>
            <a:spLocks noGrp="1"/>
          </p:cNvSpPr>
          <p:nvPr>
            <p:ph type="sldNum" sz="quarter" idx="47"/>
          </p:nvPr>
        </p:nvSpPr>
        <p:spPr/>
        <p:txBody>
          <a:bodyPr/>
          <a:lstStyle/>
          <a:p>
            <a:r>
              <a:rPr lang="en-US"/>
              <a:t>brattle.com | </a:t>
            </a:r>
            <a:fld id="{C95ECF09-ED6D-489D-87B4-9DBCD4D54A41}" type="slidenum">
              <a:rPr lang="en-US" smtClean="0"/>
              <a:pPr/>
              <a:t>‹#›</a:t>
            </a:fld>
            <a:endParaRPr lang="en-US"/>
          </a:p>
        </p:txBody>
      </p:sp>
      <p:sp>
        <p:nvSpPr>
          <p:cNvPr id="3" name="Footer Placeholder"/>
          <p:cNvSpPr>
            <a:spLocks noGrp="1"/>
          </p:cNvSpPr>
          <p:nvPr>
            <p:ph type="ftr" sz="quarter" idx="48"/>
          </p:nvPr>
        </p:nvSpPr>
        <p:spPr/>
        <p:txBody>
          <a:bodyPr/>
          <a:lstStyle/>
          <a:p>
            <a:r>
              <a:rPr lang="en-US"/>
              <a:t>Privileged and confidential. Prepared at the request of counsel. </a:t>
            </a:r>
          </a:p>
        </p:txBody>
      </p:sp>
      <p:sp>
        <p:nvSpPr>
          <p:cNvPr id="40" name="Dsiclaimer"/>
          <p:cNvSpPr>
            <a:spLocks noGrp="1"/>
          </p:cNvSpPr>
          <p:nvPr>
            <p:ph type="body" sz="quarter" idx="49" hasCustomPrompt="1"/>
          </p:nvPr>
        </p:nvSpPr>
        <p:spPr>
          <a:xfrm>
            <a:off x="601334" y="6064654"/>
            <a:ext cx="11071384" cy="344488"/>
          </a:xfrm>
        </p:spPr>
        <p:txBody>
          <a:bodyPr/>
          <a:lstStyle>
            <a:lvl1pPr marL="0" marR="0" indent="0" algn="l" defTabSz="457200" rtl="0" eaLnBrk="1" fontAlgn="auto" latinLnBrk="0" hangingPunct="1">
              <a:lnSpc>
                <a:spcPct val="100000"/>
              </a:lnSpc>
              <a:spcBef>
                <a:spcPts val="1800"/>
              </a:spcBef>
              <a:spcAft>
                <a:spcPts val="0"/>
              </a:spcAft>
              <a:buClrTx/>
              <a:buSzPct val="25000"/>
              <a:buFont typeface="Calibri Light" panose="020F0302020204030204" pitchFamily="34" charset="0"/>
              <a:buNone/>
              <a:tabLst/>
              <a:defRPr sz="1000">
                <a:solidFill>
                  <a:schemeClr val="tx1">
                    <a:lumMod val="75000"/>
                    <a:lumOff val="25000"/>
                  </a:schemeClr>
                </a:solidFill>
              </a:defRPr>
            </a:lvl1pPr>
          </a:lstStyle>
          <a:p>
            <a:pPr marL="87313" marR="0" lvl="0" indent="-87313" algn="l" defTabSz="457200" rtl="0" eaLnBrk="1" fontAlgn="auto" latinLnBrk="0" hangingPunct="1">
              <a:lnSpc>
                <a:spcPct val="100000"/>
              </a:lnSpc>
              <a:spcBef>
                <a:spcPts val="1800"/>
              </a:spcBef>
              <a:spcAft>
                <a:spcPts val="0"/>
              </a:spcAft>
              <a:buClrTx/>
              <a:buSzPct val="25000"/>
              <a:buFont typeface="Calibri Light" panose="020F0302020204030204" pitchFamily="34" charset="0"/>
              <a:buChar char=" "/>
              <a:tabLst/>
              <a:defRPr/>
            </a:pPr>
            <a:r>
              <a:rPr kumimoji="0" lang="en-US" sz="1000" b="0" i="0" u="none" strike="noStrike" kern="1200" cap="none" spc="0" normalizeH="0" baseline="0" noProof="0">
                <a:ln>
                  <a:noFill/>
                </a:ln>
                <a:solidFill>
                  <a:schemeClr val="tx1">
                    <a:lumMod val="75000"/>
                    <a:lumOff val="25000"/>
                  </a:schemeClr>
                </a:solidFill>
                <a:effectLst/>
                <a:uLnTx/>
                <a:uFillTx/>
                <a:latin typeface="+mn-lt"/>
                <a:ea typeface="+mn-ea"/>
                <a:cs typeface="+mn-cs"/>
              </a:rPr>
              <a:t>The views expressed in this presentation are strictly those of the presenter(s) and do not necessarily state or reflect the views of The Brattle Group or its clients. </a:t>
            </a:r>
          </a:p>
        </p:txBody>
      </p:sp>
      <p:sp>
        <p:nvSpPr>
          <p:cNvPr id="37" name="Text Placeholder 16"/>
          <p:cNvSpPr>
            <a:spLocks noGrp="1"/>
          </p:cNvSpPr>
          <p:nvPr>
            <p:ph type="body" sz="quarter" idx="44" hasCustomPrompt="1"/>
          </p:nvPr>
        </p:nvSpPr>
        <p:spPr>
          <a:xfrm>
            <a:off x="9099733" y="5476155"/>
            <a:ext cx="2660309" cy="381382"/>
          </a:xfrm>
        </p:spPr>
        <p:txBody>
          <a:bodyPr>
            <a:noAutofit/>
          </a:bodyPr>
          <a:lstStyle>
            <a:lvl1pPr algn="ctr">
              <a:spcBef>
                <a:spcPts val="600"/>
              </a:spcBef>
              <a:defRPr sz="1400" baseline="0">
                <a:latin typeface="+mn-lt"/>
              </a:defRPr>
            </a:lvl1pPr>
          </a:lstStyle>
          <a:p>
            <a:pPr lvl="0"/>
            <a:r>
              <a:rPr lang="en-US"/>
              <a:t>+0.123.456.7890</a:t>
            </a:r>
          </a:p>
        </p:txBody>
      </p:sp>
      <p:sp>
        <p:nvSpPr>
          <p:cNvPr id="36" name="Text Placeholder 15"/>
          <p:cNvSpPr>
            <a:spLocks noGrp="1"/>
          </p:cNvSpPr>
          <p:nvPr>
            <p:ph type="body" sz="quarter" idx="43" hasCustomPrompt="1"/>
          </p:nvPr>
        </p:nvSpPr>
        <p:spPr>
          <a:xfrm>
            <a:off x="9099733" y="5094773"/>
            <a:ext cx="2660309" cy="381382"/>
          </a:xfrm>
        </p:spPr>
        <p:txBody>
          <a:bodyPr>
            <a:noAutofit/>
          </a:bodyPr>
          <a:lstStyle>
            <a:lvl1pPr algn="ctr">
              <a:spcBef>
                <a:spcPts val="600"/>
              </a:spcBef>
              <a:defRPr sz="1400" baseline="0">
                <a:latin typeface="+mn-lt"/>
              </a:defRPr>
            </a:lvl1pPr>
          </a:lstStyle>
          <a:p>
            <a:pPr lvl="0"/>
            <a:r>
              <a:rPr lang="en-US"/>
              <a:t>Firstname.Lastname@brattle.com</a:t>
            </a:r>
          </a:p>
        </p:txBody>
      </p:sp>
      <p:sp>
        <p:nvSpPr>
          <p:cNvPr id="38" name="Text Placeholder 14"/>
          <p:cNvSpPr>
            <a:spLocks noGrp="1"/>
          </p:cNvSpPr>
          <p:nvPr>
            <p:ph type="body" sz="quarter" idx="45" hasCustomPrompt="1"/>
          </p:nvPr>
        </p:nvSpPr>
        <p:spPr>
          <a:xfrm>
            <a:off x="9091791" y="4631728"/>
            <a:ext cx="2668251" cy="463550"/>
          </a:xfrm>
        </p:spPr>
        <p:txBody>
          <a:bodyPr tIns="91440" anchor="ctr" anchorCtr="0">
            <a:noAutofit/>
          </a:bodyPr>
          <a:lstStyle>
            <a:lvl1pPr algn="ctr">
              <a:defRPr sz="14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35" name="Text Placeholder 13"/>
          <p:cNvSpPr>
            <a:spLocks noGrp="1"/>
          </p:cNvSpPr>
          <p:nvPr>
            <p:ph type="body" sz="quarter" idx="42" hasCustomPrompt="1"/>
          </p:nvPr>
        </p:nvSpPr>
        <p:spPr>
          <a:xfrm>
            <a:off x="9091792" y="4009758"/>
            <a:ext cx="2668250" cy="582613"/>
          </a:xfrm>
        </p:spPr>
        <p:txBody>
          <a:bodyPr tIns="182880">
            <a:normAutofit/>
          </a:bodyPr>
          <a:lstStyle>
            <a:lvl1pPr algn="ctr">
              <a:defRPr sz="2200" baseline="0">
                <a:solidFill>
                  <a:schemeClr val="accent1"/>
                </a:solidFill>
                <a:latin typeface="+mn-lt"/>
              </a:defRPr>
            </a:lvl1pPr>
          </a:lstStyle>
          <a:p>
            <a:pPr lvl="0"/>
            <a:r>
              <a:rPr lang="en-US" err="1"/>
              <a:t>Firstname</a:t>
            </a:r>
            <a:r>
              <a:rPr lang="en-US"/>
              <a:t> </a:t>
            </a:r>
            <a:r>
              <a:rPr lang="en-US" err="1"/>
              <a:t>Lastname</a:t>
            </a:r>
            <a:endParaRPr lang="en-US"/>
          </a:p>
        </p:txBody>
      </p:sp>
      <p:sp>
        <p:nvSpPr>
          <p:cNvPr id="30" name="Picture Placeholder 4"/>
          <p:cNvSpPr>
            <a:spLocks noGrp="1"/>
          </p:cNvSpPr>
          <p:nvPr>
            <p:ph type="pic" sz="quarter" idx="14"/>
          </p:nvPr>
        </p:nvSpPr>
        <p:spPr>
          <a:xfrm>
            <a:off x="9072534"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solidFill>
                  <a:schemeClr val="tx1"/>
                </a:solidFill>
              </a:defRPr>
            </a:lvl1pPr>
          </a:lstStyle>
          <a:p>
            <a:r>
              <a:rPr lang="en-US"/>
              <a:t>Click icon to add picture</a:t>
            </a:r>
          </a:p>
        </p:txBody>
      </p:sp>
      <p:sp>
        <p:nvSpPr>
          <p:cNvPr id="27" name="Text Placeholder 12"/>
          <p:cNvSpPr>
            <a:spLocks noGrp="1"/>
          </p:cNvSpPr>
          <p:nvPr>
            <p:ph type="body" sz="quarter" idx="40" hasCustomPrompt="1"/>
          </p:nvPr>
        </p:nvSpPr>
        <p:spPr>
          <a:xfrm>
            <a:off x="6222790" y="5476155"/>
            <a:ext cx="2660309" cy="381382"/>
          </a:xfrm>
        </p:spPr>
        <p:txBody>
          <a:bodyPr>
            <a:noAutofit/>
          </a:bodyPr>
          <a:lstStyle>
            <a:lvl1pPr algn="ctr">
              <a:spcBef>
                <a:spcPts val="600"/>
              </a:spcBef>
              <a:defRPr sz="1400" baseline="0">
                <a:latin typeface="+mn-lt"/>
              </a:defRPr>
            </a:lvl1pPr>
          </a:lstStyle>
          <a:p>
            <a:pPr lvl="0"/>
            <a:r>
              <a:rPr lang="en-US"/>
              <a:t>+0.123.456.7890</a:t>
            </a:r>
          </a:p>
        </p:txBody>
      </p:sp>
      <p:sp>
        <p:nvSpPr>
          <p:cNvPr id="26" name="Text Placeholder 11"/>
          <p:cNvSpPr>
            <a:spLocks noGrp="1"/>
          </p:cNvSpPr>
          <p:nvPr>
            <p:ph type="body" sz="quarter" idx="39" hasCustomPrompt="1"/>
          </p:nvPr>
        </p:nvSpPr>
        <p:spPr>
          <a:xfrm>
            <a:off x="6222790" y="5094773"/>
            <a:ext cx="2660309" cy="381382"/>
          </a:xfrm>
        </p:spPr>
        <p:txBody>
          <a:bodyPr>
            <a:noAutofit/>
          </a:bodyPr>
          <a:lstStyle>
            <a:lvl1pPr algn="ctr">
              <a:spcBef>
                <a:spcPts val="600"/>
              </a:spcBef>
              <a:defRPr sz="1400" baseline="0">
                <a:latin typeface="+mn-lt"/>
              </a:defRPr>
            </a:lvl1pPr>
          </a:lstStyle>
          <a:p>
            <a:pPr lvl="0"/>
            <a:r>
              <a:rPr lang="en-US"/>
              <a:t>Firstname.Lastname@brattle.com</a:t>
            </a:r>
          </a:p>
        </p:txBody>
      </p:sp>
      <p:sp>
        <p:nvSpPr>
          <p:cNvPr id="31" name="Text Placeholder 10"/>
          <p:cNvSpPr>
            <a:spLocks noGrp="1"/>
          </p:cNvSpPr>
          <p:nvPr>
            <p:ph type="body" sz="quarter" idx="41" hasCustomPrompt="1"/>
          </p:nvPr>
        </p:nvSpPr>
        <p:spPr>
          <a:xfrm>
            <a:off x="6214848" y="4631728"/>
            <a:ext cx="2668251" cy="463550"/>
          </a:xfrm>
        </p:spPr>
        <p:txBody>
          <a:bodyPr tIns="91440" anchor="ctr" anchorCtr="0">
            <a:noAutofit/>
          </a:bodyPr>
          <a:lstStyle>
            <a:lvl1pPr algn="ctr">
              <a:defRPr sz="14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25" name="Text Placeholder 9"/>
          <p:cNvSpPr>
            <a:spLocks noGrp="1"/>
          </p:cNvSpPr>
          <p:nvPr>
            <p:ph type="body" sz="quarter" idx="38" hasCustomPrompt="1"/>
          </p:nvPr>
        </p:nvSpPr>
        <p:spPr>
          <a:xfrm>
            <a:off x="6214849" y="4009758"/>
            <a:ext cx="2668250" cy="582613"/>
          </a:xfrm>
        </p:spPr>
        <p:txBody>
          <a:bodyPr tIns="182880">
            <a:normAutofit/>
          </a:bodyPr>
          <a:lstStyle>
            <a:lvl1pPr algn="ctr">
              <a:defRPr sz="2200" baseline="0">
                <a:solidFill>
                  <a:schemeClr val="accent1"/>
                </a:solidFill>
                <a:latin typeface="+mn-lt"/>
              </a:defRPr>
            </a:lvl1pPr>
          </a:lstStyle>
          <a:p>
            <a:pPr lvl="0"/>
            <a:r>
              <a:rPr lang="en-US" err="1"/>
              <a:t>Firstname</a:t>
            </a:r>
            <a:r>
              <a:rPr lang="en-US"/>
              <a:t> </a:t>
            </a:r>
            <a:r>
              <a:rPr lang="en-US" err="1"/>
              <a:t>Lastname</a:t>
            </a:r>
            <a:endParaRPr lang="en-US"/>
          </a:p>
        </p:txBody>
      </p:sp>
      <p:sp>
        <p:nvSpPr>
          <p:cNvPr id="20" name="Picture Placeholder 3"/>
          <p:cNvSpPr>
            <a:spLocks noGrp="1"/>
          </p:cNvSpPr>
          <p:nvPr>
            <p:ph type="pic" sz="quarter" idx="33"/>
          </p:nvPr>
        </p:nvSpPr>
        <p:spPr>
          <a:xfrm>
            <a:off x="6214848"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solidFill>
                  <a:schemeClr val="tx1"/>
                </a:solidFill>
              </a:defRPr>
            </a:lvl1pPr>
          </a:lstStyle>
          <a:p>
            <a:r>
              <a:rPr lang="en-US"/>
              <a:t>Click icon to add picture</a:t>
            </a:r>
          </a:p>
        </p:txBody>
      </p:sp>
      <p:sp>
        <p:nvSpPr>
          <p:cNvPr id="23" name="Text Placeholder 8"/>
          <p:cNvSpPr>
            <a:spLocks noGrp="1"/>
          </p:cNvSpPr>
          <p:nvPr>
            <p:ph type="body" sz="quarter" idx="36" hasCustomPrompt="1"/>
          </p:nvPr>
        </p:nvSpPr>
        <p:spPr>
          <a:xfrm>
            <a:off x="3300731" y="5476155"/>
            <a:ext cx="2660309" cy="381382"/>
          </a:xfrm>
        </p:spPr>
        <p:txBody>
          <a:bodyPr>
            <a:noAutofit/>
          </a:bodyPr>
          <a:lstStyle>
            <a:lvl1pPr algn="ctr">
              <a:spcBef>
                <a:spcPts val="600"/>
              </a:spcBef>
              <a:defRPr sz="1400" baseline="0">
                <a:latin typeface="+mn-lt"/>
              </a:defRPr>
            </a:lvl1pPr>
          </a:lstStyle>
          <a:p>
            <a:pPr lvl="0"/>
            <a:r>
              <a:rPr lang="en-US"/>
              <a:t>+0.123.456.7890</a:t>
            </a:r>
          </a:p>
        </p:txBody>
      </p:sp>
      <p:sp>
        <p:nvSpPr>
          <p:cNvPr id="22" name="Text Placeholder 7"/>
          <p:cNvSpPr>
            <a:spLocks noGrp="1"/>
          </p:cNvSpPr>
          <p:nvPr>
            <p:ph type="body" sz="quarter" idx="35" hasCustomPrompt="1"/>
          </p:nvPr>
        </p:nvSpPr>
        <p:spPr>
          <a:xfrm>
            <a:off x="3300731" y="5094773"/>
            <a:ext cx="2660309" cy="381382"/>
          </a:xfrm>
        </p:spPr>
        <p:txBody>
          <a:bodyPr>
            <a:noAutofit/>
          </a:bodyPr>
          <a:lstStyle>
            <a:lvl1pPr algn="ctr">
              <a:spcBef>
                <a:spcPts val="600"/>
              </a:spcBef>
              <a:defRPr sz="1400" baseline="0">
                <a:latin typeface="+mn-lt"/>
              </a:defRPr>
            </a:lvl1pPr>
          </a:lstStyle>
          <a:p>
            <a:pPr lvl="0"/>
            <a:r>
              <a:rPr lang="en-US"/>
              <a:t>Firstname.Lastname@brattle.com</a:t>
            </a:r>
          </a:p>
        </p:txBody>
      </p:sp>
      <p:sp>
        <p:nvSpPr>
          <p:cNvPr id="24" name="Text Placeholder 6"/>
          <p:cNvSpPr>
            <a:spLocks noGrp="1"/>
          </p:cNvSpPr>
          <p:nvPr>
            <p:ph type="body" sz="quarter" idx="37" hasCustomPrompt="1"/>
          </p:nvPr>
        </p:nvSpPr>
        <p:spPr>
          <a:xfrm>
            <a:off x="3292789" y="4631728"/>
            <a:ext cx="2668251" cy="463550"/>
          </a:xfrm>
        </p:spPr>
        <p:txBody>
          <a:bodyPr tIns="91440" anchor="ctr" anchorCtr="0">
            <a:noAutofit/>
          </a:bodyPr>
          <a:lstStyle>
            <a:lvl1pPr algn="ctr">
              <a:defRPr sz="14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21" name="Text Placeholder 5"/>
          <p:cNvSpPr>
            <a:spLocks noGrp="1"/>
          </p:cNvSpPr>
          <p:nvPr>
            <p:ph type="body" sz="quarter" idx="34" hasCustomPrompt="1"/>
          </p:nvPr>
        </p:nvSpPr>
        <p:spPr>
          <a:xfrm>
            <a:off x="3292790" y="4009758"/>
            <a:ext cx="2668250" cy="582613"/>
          </a:xfrm>
        </p:spPr>
        <p:txBody>
          <a:bodyPr tIns="182880">
            <a:normAutofit/>
          </a:bodyPr>
          <a:lstStyle>
            <a:lvl1pPr algn="ctr">
              <a:defRPr sz="2200" baseline="0">
                <a:solidFill>
                  <a:schemeClr val="accent1"/>
                </a:solidFill>
                <a:latin typeface="+mn-lt"/>
              </a:defRPr>
            </a:lvl1pPr>
          </a:lstStyle>
          <a:p>
            <a:pPr lvl="0"/>
            <a:r>
              <a:rPr lang="en-US" err="1"/>
              <a:t>Firstname</a:t>
            </a:r>
            <a:r>
              <a:rPr lang="en-US"/>
              <a:t> </a:t>
            </a:r>
            <a:r>
              <a:rPr lang="en-US" err="1"/>
              <a:t>Lastname</a:t>
            </a:r>
            <a:endParaRPr lang="en-US"/>
          </a:p>
        </p:txBody>
      </p:sp>
      <p:sp>
        <p:nvSpPr>
          <p:cNvPr id="29" name="Picture Placeholder 2"/>
          <p:cNvSpPr>
            <a:spLocks noGrp="1"/>
          </p:cNvSpPr>
          <p:nvPr>
            <p:ph type="pic" sz="quarter" idx="13"/>
          </p:nvPr>
        </p:nvSpPr>
        <p:spPr>
          <a:xfrm>
            <a:off x="3357163"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solidFill>
                  <a:schemeClr val="tx1"/>
                </a:solidFill>
              </a:defRPr>
            </a:lvl1pPr>
          </a:lstStyle>
          <a:p>
            <a:r>
              <a:rPr lang="en-US"/>
              <a:t>Click icon to add picture</a:t>
            </a:r>
          </a:p>
        </p:txBody>
      </p:sp>
      <p:sp>
        <p:nvSpPr>
          <p:cNvPr id="46" name="Text Placeholder 4"/>
          <p:cNvSpPr>
            <a:spLocks noGrp="1"/>
          </p:cNvSpPr>
          <p:nvPr>
            <p:ph type="body" sz="quarter" idx="24" hasCustomPrompt="1"/>
          </p:nvPr>
        </p:nvSpPr>
        <p:spPr>
          <a:xfrm>
            <a:off x="488742" y="5476155"/>
            <a:ext cx="2660309" cy="381382"/>
          </a:xfrm>
        </p:spPr>
        <p:txBody>
          <a:bodyPr>
            <a:noAutofit/>
          </a:bodyPr>
          <a:lstStyle>
            <a:lvl1pPr algn="ctr">
              <a:spcBef>
                <a:spcPts val="600"/>
              </a:spcBef>
              <a:defRPr sz="1400" baseline="0">
                <a:latin typeface="+mn-lt"/>
              </a:defRPr>
            </a:lvl1pPr>
          </a:lstStyle>
          <a:p>
            <a:pPr lvl="0"/>
            <a:r>
              <a:rPr lang="en-US"/>
              <a:t>+0.123.456.7890</a:t>
            </a:r>
          </a:p>
        </p:txBody>
      </p:sp>
      <p:sp>
        <p:nvSpPr>
          <p:cNvPr id="43" name="Text Placeholder 3"/>
          <p:cNvSpPr>
            <a:spLocks noGrp="1"/>
          </p:cNvSpPr>
          <p:nvPr>
            <p:ph type="body" sz="quarter" idx="21" hasCustomPrompt="1"/>
          </p:nvPr>
        </p:nvSpPr>
        <p:spPr>
          <a:xfrm>
            <a:off x="488742" y="5094773"/>
            <a:ext cx="2660309" cy="381382"/>
          </a:xfrm>
        </p:spPr>
        <p:txBody>
          <a:bodyPr>
            <a:noAutofit/>
          </a:bodyPr>
          <a:lstStyle>
            <a:lvl1pPr algn="ctr">
              <a:spcBef>
                <a:spcPts val="600"/>
              </a:spcBef>
              <a:defRPr sz="1400" baseline="0">
                <a:latin typeface="+mn-lt"/>
              </a:defRPr>
            </a:lvl1pPr>
          </a:lstStyle>
          <a:p>
            <a:pPr lvl="0"/>
            <a:r>
              <a:rPr lang="en-US"/>
              <a:t>Firstname.Lastname@brattle.com</a:t>
            </a:r>
          </a:p>
        </p:txBody>
      </p:sp>
      <p:sp>
        <p:nvSpPr>
          <p:cNvPr id="52" name="Text Placeholder 2"/>
          <p:cNvSpPr>
            <a:spLocks noGrp="1"/>
          </p:cNvSpPr>
          <p:nvPr>
            <p:ph type="body" sz="quarter" idx="29" hasCustomPrompt="1"/>
          </p:nvPr>
        </p:nvSpPr>
        <p:spPr>
          <a:xfrm>
            <a:off x="480800" y="4631728"/>
            <a:ext cx="2668251" cy="463550"/>
          </a:xfrm>
        </p:spPr>
        <p:txBody>
          <a:bodyPr tIns="91440" anchor="ctr" anchorCtr="0">
            <a:noAutofit/>
          </a:bodyPr>
          <a:lstStyle>
            <a:lvl1pPr algn="ctr">
              <a:defRPr sz="14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32" name="Text Placeholder 1"/>
          <p:cNvSpPr>
            <a:spLocks noGrp="1"/>
          </p:cNvSpPr>
          <p:nvPr>
            <p:ph type="body" sz="quarter" idx="15" hasCustomPrompt="1"/>
          </p:nvPr>
        </p:nvSpPr>
        <p:spPr>
          <a:xfrm>
            <a:off x="480801" y="4009758"/>
            <a:ext cx="2668250" cy="582613"/>
          </a:xfrm>
        </p:spPr>
        <p:txBody>
          <a:bodyPr tIns="182880">
            <a:normAutofit/>
          </a:bodyPr>
          <a:lstStyle>
            <a:lvl1pPr algn="ctr">
              <a:defRPr sz="2200" baseline="0">
                <a:solidFill>
                  <a:schemeClr val="accent1"/>
                </a:solidFill>
                <a:latin typeface="+mn-lt"/>
              </a:defRPr>
            </a:lvl1pPr>
          </a:lstStyle>
          <a:p>
            <a:pPr lvl="0"/>
            <a:r>
              <a:rPr lang="en-US" err="1"/>
              <a:t>Firstname</a:t>
            </a:r>
            <a:r>
              <a:rPr lang="en-US"/>
              <a:t> </a:t>
            </a:r>
            <a:r>
              <a:rPr lang="en-US" err="1"/>
              <a:t>Lastname</a:t>
            </a:r>
            <a:endParaRPr lang="en-US"/>
          </a:p>
        </p:txBody>
      </p:sp>
      <p:sp>
        <p:nvSpPr>
          <p:cNvPr id="28" name="Picture Placeholder 1"/>
          <p:cNvSpPr>
            <a:spLocks noGrp="1"/>
          </p:cNvSpPr>
          <p:nvPr>
            <p:ph type="pic" sz="quarter" idx="12"/>
          </p:nvPr>
        </p:nvSpPr>
        <p:spPr>
          <a:xfrm>
            <a:off x="499478"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solidFill>
                  <a:schemeClr val="tx1"/>
                </a:solidFill>
              </a:defRPr>
            </a:lvl1pPr>
          </a:lstStyle>
          <a:p>
            <a:r>
              <a:rPr lang="en-US"/>
              <a:t>Click icon to add picture</a:t>
            </a:r>
          </a:p>
        </p:txBody>
      </p:sp>
      <p:cxnSp>
        <p:nvCxnSpPr>
          <p:cNvPr id="39"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p:cNvSpPr>
            <a:spLocks noGrp="1"/>
          </p:cNvSpPr>
          <p:nvPr>
            <p:ph type="title" hasCustomPrompt="1"/>
          </p:nvPr>
        </p:nvSpPr>
        <p:spPr/>
        <p:txBody>
          <a:bodyPr/>
          <a:lstStyle>
            <a:lvl1pPr>
              <a:defRPr/>
            </a:lvl1pPr>
          </a:lstStyle>
          <a:p>
            <a:r>
              <a:rPr lang="en-US"/>
              <a:t>Presented By</a:t>
            </a:r>
          </a:p>
        </p:txBody>
      </p:sp>
    </p:spTree>
    <p:extLst>
      <p:ext uri="{BB962C8B-B14F-4D97-AF65-F5344CB8AC3E}">
        <p14:creationId xmlns:p14="http://schemas.microsoft.com/office/powerpoint/2010/main" val="342779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uthor Bios">
    <p:spTree>
      <p:nvGrpSpPr>
        <p:cNvPr id="1" name=""/>
        <p:cNvGrpSpPr/>
        <p:nvPr/>
      </p:nvGrpSpPr>
      <p:grpSpPr>
        <a:xfrm>
          <a:off x="0" y="0"/>
          <a:ext cx="0" cy="0"/>
          <a:chOff x="0" y="0"/>
          <a:chExt cx="0" cy="0"/>
        </a:xfrm>
      </p:grpSpPr>
      <p:sp>
        <p:nvSpPr>
          <p:cNvPr id="10" name="Slide Number Placeholder"/>
          <p:cNvSpPr>
            <a:spLocks noGrp="1"/>
          </p:cNvSpPr>
          <p:nvPr>
            <p:ph type="sldNum" sz="quarter" idx="34"/>
          </p:nvPr>
        </p:nvSpPr>
        <p:spPr/>
        <p:txBody>
          <a:bodyPr/>
          <a:lstStyle/>
          <a:p>
            <a:r>
              <a:rPr lang="en-US"/>
              <a:t>brattle.com | </a:t>
            </a:r>
            <a:fld id="{C95ECF09-ED6D-489D-87B4-9DBCD4D54A41}" type="slidenum">
              <a:rPr lang="en-US" smtClean="0"/>
              <a:pPr/>
              <a:t>‹#›</a:t>
            </a:fld>
            <a:endParaRPr lang="en-US"/>
          </a:p>
        </p:txBody>
      </p:sp>
      <p:sp>
        <p:nvSpPr>
          <p:cNvPr id="4" name="Footer Placeholder"/>
          <p:cNvSpPr>
            <a:spLocks noGrp="1"/>
          </p:cNvSpPr>
          <p:nvPr>
            <p:ph type="ftr" sz="quarter" idx="35"/>
          </p:nvPr>
        </p:nvSpPr>
        <p:spPr/>
        <p:txBody>
          <a:bodyPr/>
          <a:lstStyle/>
          <a:p>
            <a:r>
              <a:rPr lang="en-US"/>
              <a:t>Privileged and confidential. Prepared at the request of counsel. </a:t>
            </a:r>
          </a:p>
        </p:txBody>
      </p:sp>
      <p:sp>
        <p:nvSpPr>
          <p:cNvPr id="14" name="Dsiclaimer"/>
          <p:cNvSpPr>
            <a:spLocks noGrp="1"/>
          </p:cNvSpPr>
          <p:nvPr>
            <p:ph type="body" sz="quarter" idx="49" hasCustomPrompt="1"/>
          </p:nvPr>
        </p:nvSpPr>
        <p:spPr>
          <a:xfrm>
            <a:off x="601334" y="6064654"/>
            <a:ext cx="11071384" cy="344488"/>
          </a:xfrm>
        </p:spPr>
        <p:txBody>
          <a:bodyPr/>
          <a:lstStyle>
            <a:lvl1pPr marL="0" marR="0" indent="0" algn="l" defTabSz="457200" rtl="0" eaLnBrk="1" fontAlgn="auto" latinLnBrk="0" hangingPunct="1">
              <a:lnSpc>
                <a:spcPct val="100000"/>
              </a:lnSpc>
              <a:spcBef>
                <a:spcPts val="1800"/>
              </a:spcBef>
              <a:spcAft>
                <a:spcPts val="0"/>
              </a:spcAft>
              <a:buClrTx/>
              <a:buSzPct val="25000"/>
              <a:buFont typeface="Calibri Light" panose="020F0302020204030204" pitchFamily="34" charset="0"/>
              <a:buNone/>
              <a:tabLst/>
              <a:defRPr sz="1000">
                <a:solidFill>
                  <a:schemeClr val="tx1">
                    <a:lumMod val="75000"/>
                    <a:lumOff val="25000"/>
                  </a:schemeClr>
                </a:solidFill>
              </a:defRPr>
            </a:lvl1pPr>
          </a:lstStyle>
          <a:p>
            <a:pPr marL="87313" marR="0" lvl="0" indent="-87313" algn="l" defTabSz="457200" rtl="0" eaLnBrk="1" fontAlgn="auto" latinLnBrk="0" hangingPunct="1">
              <a:lnSpc>
                <a:spcPct val="100000"/>
              </a:lnSpc>
              <a:spcBef>
                <a:spcPts val="1800"/>
              </a:spcBef>
              <a:spcAft>
                <a:spcPts val="0"/>
              </a:spcAft>
              <a:buClrTx/>
              <a:buSzPct val="25000"/>
              <a:buFont typeface="Calibri Light" panose="020F0302020204030204" pitchFamily="34" charset="0"/>
              <a:buChar char=" "/>
              <a:tabLst/>
              <a:defRPr/>
            </a:pPr>
            <a:r>
              <a:rPr kumimoji="0" lang="en-US" sz="1000" b="0" i="0" u="none" strike="noStrike" kern="1200" cap="none" spc="0" normalizeH="0" baseline="0" noProof="0">
                <a:ln>
                  <a:noFill/>
                </a:ln>
                <a:solidFill>
                  <a:schemeClr val="tx1">
                    <a:lumMod val="75000"/>
                    <a:lumOff val="25000"/>
                  </a:schemeClr>
                </a:solidFill>
                <a:effectLst/>
                <a:uLnTx/>
                <a:uFillTx/>
                <a:latin typeface="+mn-lt"/>
                <a:ea typeface="+mn-ea"/>
                <a:cs typeface="+mn-cs"/>
              </a:rPr>
              <a:t>The views expressed in this presentation are strictly those of the presenter(s) and do not necessarily state or reflect the views of The Brattle Group or its clients. </a:t>
            </a:r>
          </a:p>
        </p:txBody>
      </p:sp>
      <p:sp>
        <p:nvSpPr>
          <p:cNvPr id="28" name="Picture Placeholder"/>
          <p:cNvSpPr>
            <a:spLocks noGrp="1"/>
          </p:cNvSpPr>
          <p:nvPr>
            <p:ph type="pic" sz="quarter" idx="12"/>
          </p:nvPr>
        </p:nvSpPr>
        <p:spPr>
          <a:xfrm>
            <a:off x="967761" y="1407148"/>
            <a:ext cx="2011680" cy="2011680"/>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sz="2000"/>
            </a:lvl1pPr>
          </a:lstStyle>
          <a:p>
            <a:r>
              <a:rPr lang="en-US"/>
              <a:t>Click icon to add picture</a:t>
            </a:r>
          </a:p>
        </p:txBody>
      </p:sp>
      <p:sp>
        <p:nvSpPr>
          <p:cNvPr id="5" name="Text Placeholder 1"/>
          <p:cNvSpPr>
            <a:spLocks noGrp="1"/>
          </p:cNvSpPr>
          <p:nvPr>
            <p:ph type="body" sz="quarter" idx="32"/>
          </p:nvPr>
        </p:nvSpPr>
        <p:spPr>
          <a:xfrm>
            <a:off x="3443118" y="1320034"/>
            <a:ext cx="8229600" cy="2194560"/>
          </a:xfrm>
        </p:spPr>
        <p:txBody>
          <a:bodyPr tIns="45720"/>
          <a:lstStyle>
            <a:lvl1pPr marL="111125" indent="-111125">
              <a:defRPr sz="2000">
                <a:solidFill>
                  <a:schemeClr val="accent2"/>
                </a:solidFill>
                <a:latin typeface="+mn-lt"/>
              </a:defRPr>
            </a:lvl1pPr>
            <a:lvl2pPr marL="111125" indent="0">
              <a:spcBef>
                <a:spcPts val="300"/>
              </a:spcBef>
              <a:buNone/>
              <a:defRPr sz="1800">
                <a:latin typeface="+mn-lt"/>
              </a:defRPr>
            </a:lvl2pPr>
            <a:lvl3pPr marL="341313" indent="-230188">
              <a:spcBef>
                <a:spcPts val="600"/>
              </a:spcBef>
              <a:buSzPct val="90000"/>
              <a:buFont typeface="Wingdings 2" panose="05020102010507070707" pitchFamily="18" charset="2"/>
              <a:buChar char=""/>
              <a:defRPr sz="1600"/>
            </a:lvl3pPr>
          </a:lstStyle>
          <a:p>
            <a:pPr lvl="0"/>
            <a:r>
              <a:rPr lang="en-US"/>
              <a:t>Click to edit Master text styles</a:t>
            </a:r>
          </a:p>
          <a:p>
            <a:pPr lvl="1"/>
            <a:r>
              <a:rPr lang="en-US"/>
              <a:t>Second level</a:t>
            </a:r>
          </a:p>
        </p:txBody>
      </p:sp>
      <p:cxnSp>
        <p:nvCxnSpPr>
          <p:cNvPr id="13"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p:cNvSpPr>
            <a:spLocks noGrp="1"/>
          </p:cNvSpPr>
          <p:nvPr>
            <p:ph type="title" hasCustomPrompt="1"/>
          </p:nvPr>
        </p:nvSpPr>
        <p:spPr/>
        <p:txBody>
          <a:bodyPr/>
          <a:lstStyle>
            <a:lvl1pPr>
              <a:defRPr/>
            </a:lvl1pPr>
          </a:lstStyle>
          <a:p>
            <a:r>
              <a:rPr lang="en-US"/>
              <a:t>Presented By</a:t>
            </a:r>
          </a:p>
        </p:txBody>
      </p:sp>
      <p:sp>
        <p:nvSpPr>
          <p:cNvPr id="15" name="Picture Placeholder"/>
          <p:cNvSpPr>
            <a:spLocks noGrp="1"/>
          </p:cNvSpPr>
          <p:nvPr>
            <p:ph type="pic" sz="quarter" idx="50"/>
          </p:nvPr>
        </p:nvSpPr>
        <p:spPr>
          <a:xfrm>
            <a:off x="967761" y="3826926"/>
            <a:ext cx="2011680" cy="2011680"/>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sz="2000"/>
            </a:lvl1pPr>
          </a:lstStyle>
          <a:p>
            <a:r>
              <a:rPr lang="en-US"/>
              <a:t>Click icon to add picture</a:t>
            </a:r>
          </a:p>
        </p:txBody>
      </p:sp>
      <p:sp>
        <p:nvSpPr>
          <p:cNvPr id="16" name="Text Placeholder 1"/>
          <p:cNvSpPr>
            <a:spLocks noGrp="1"/>
          </p:cNvSpPr>
          <p:nvPr>
            <p:ph type="body" sz="quarter" idx="51"/>
          </p:nvPr>
        </p:nvSpPr>
        <p:spPr>
          <a:xfrm>
            <a:off x="3443118" y="3740642"/>
            <a:ext cx="8229600" cy="2194560"/>
          </a:xfrm>
        </p:spPr>
        <p:txBody>
          <a:bodyPr tIns="45720"/>
          <a:lstStyle>
            <a:lvl1pPr marL="111125" indent="-111125">
              <a:defRPr sz="2000">
                <a:solidFill>
                  <a:schemeClr val="accent2"/>
                </a:solidFill>
                <a:latin typeface="+mn-lt"/>
              </a:defRPr>
            </a:lvl1pPr>
            <a:lvl2pPr marL="111125" indent="0">
              <a:spcBef>
                <a:spcPts val="300"/>
              </a:spcBef>
              <a:buNone/>
              <a:defRPr sz="1800">
                <a:latin typeface="+mn-lt"/>
              </a:defRPr>
            </a:lvl2pPr>
            <a:lvl3pPr marL="341313" indent="-230188">
              <a:spcBef>
                <a:spcPts val="600"/>
              </a:spcBef>
              <a:buSzPct val="90000"/>
              <a:buFont typeface="Wingdings 2" panose="05020102010507070707" pitchFamily="18" charset="2"/>
              <a:buChar char=""/>
              <a:defRPr sz="16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797905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xpert Bio">
    <p:spTree>
      <p:nvGrpSpPr>
        <p:cNvPr id="1" name=""/>
        <p:cNvGrpSpPr/>
        <p:nvPr/>
      </p:nvGrpSpPr>
      <p:grpSpPr>
        <a:xfrm>
          <a:off x="0" y="0"/>
          <a:ext cx="0" cy="0"/>
          <a:chOff x="0" y="0"/>
          <a:chExt cx="0" cy="0"/>
        </a:xfrm>
      </p:grpSpPr>
      <p:sp>
        <p:nvSpPr>
          <p:cNvPr id="10" name="Slide Number Placeholder"/>
          <p:cNvSpPr>
            <a:spLocks noGrp="1"/>
          </p:cNvSpPr>
          <p:nvPr>
            <p:ph type="sldNum" sz="quarter" idx="34"/>
          </p:nvPr>
        </p:nvSpPr>
        <p:spPr/>
        <p:txBody>
          <a:bodyPr/>
          <a:lstStyle/>
          <a:p>
            <a:r>
              <a:rPr lang="en-US"/>
              <a:t>brattle.com | </a:t>
            </a:r>
            <a:fld id="{C95ECF09-ED6D-489D-87B4-9DBCD4D54A41}" type="slidenum">
              <a:rPr lang="en-US" smtClean="0"/>
              <a:pPr/>
              <a:t>‹#›</a:t>
            </a:fld>
            <a:endParaRPr lang="en-US"/>
          </a:p>
        </p:txBody>
      </p:sp>
      <p:sp>
        <p:nvSpPr>
          <p:cNvPr id="4" name="Footer Placeholder"/>
          <p:cNvSpPr>
            <a:spLocks noGrp="1"/>
          </p:cNvSpPr>
          <p:nvPr>
            <p:ph type="ftr" sz="quarter" idx="35"/>
          </p:nvPr>
        </p:nvSpPr>
        <p:spPr/>
        <p:txBody>
          <a:bodyPr/>
          <a:lstStyle/>
          <a:p>
            <a:r>
              <a:rPr lang="en-US"/>
              <a:t>Privileged and confidential. Prepared at the request of counsel. </a:t>
            </a:r>
          </a:p>
        </p:txBody>
      </p:sp>
      <p:sp>
        <p:nvSpPr>
          <p:cNvPr id="14" name="Dsiclaimer"/>
          <p:cNvSpPr>
            <a:spLocks noGrp="1"/>
          </p:cNvSpPr>
          <p:nvPr>
            <p:ph type="body" sz="quarter" idx="49" hasCustomPrompt="1"/>
          </p:nvPr>
        </p:nvSpPr>
        <p:spPr>
          <a:xfrm>
            <a:off x="601334" y="6064654"/>
            <a:ext cx="11071384" cy="344488"/>
          </a:xfrm>
        </p:spPr>
        <p:txBody>
          <a:bodyPr/>
          <a:lstStyle>
            <a:lvl1pPr marL="0" marR="0" indent="0" algn="l" defTabSz="457200" rtl="0" eaLnBrk="1" fontAlgn="auto" latinLnBrk="0" hangingPunct="1">
              <a:lnSpc>
                <a:spcPct val="100000"/>
              </a:lnSpc>
              <a:spcBef>
                <a:spcPts val="1800"/>
              </a:spcBef>
              <a:spcAft>
                <a:spcPts val="0"/>
              </a:spcAft>
              <a:buClrTx/>
              <a:buSzPct val="25000"/>
              <a:buFont typeface="Calibri Light" panose="020F0302020204030204" pitchFamily="34" charset="0"/>
              <a:buNone/>
              <a:tabLst/>
              <a:defRPr sz="1000">
                <a:solidFill>
                  <a:schemeClr val="tx1">
                    <a:lumMod val="75000"/>
                    <a:lumOff val="25000"/>
                  </a:schemeClr>
                </a:solidFill>
              </a:defRPr>
            </a:lvl1pPr>
          </a:lstStyle>
          <a:p>
            <a:pPr marL="87313" marR="0" lvl="0" indent="-87313" algn="l" defTabSz="457200" rtl="0" eaLnBrk="1" fontAlgn="auto" latinLnBrk="0" hangingPunct="1">
              <a:lnSpc>
                <a:spcPct val="100000"/>
              </a:lnSpc>
              <a:spcBef>
                <a:spcPts val="1800"/>
              </a:spcBef>
              <a:spcAft>
                <a:spcPts val="0"/>
              </a:spcAft>
              <a:buClrTx/>
              <a:buSzPct val="25000"/>
              <a:buFont typeface="Calibri Light" panose="020F0302020204030204" pitchFamily="34" charset="0"/>
              <a:buChar char=" "/>
              <a:tabLst/>
              <a:defRPr/>
            </a:pPr>
            <a:r>
              <a:rPr kumimoji="0" lang="en-US" sz="1000" b="0" i="0" u="none" strike="noStrike" kern="1200" cap="none" spc="0" normalizeH="0" baseline="0" noProof="0">
                <a:ln>
                  <a:noFill/>
                </a:ln>
                <a:solidFill>
                  <a:schemeClr val="tx1">
                    <a:lumMod val="75000"/>
                    <a:lumOff val="25000"/>
                  </a:schemeClr>
                </a:solidFill>
                <a:effectLst/>
                <a:uLnTx/>
                <a:uFillTx/>
                <a:latin typeface="+mn-lt"/>
                <a:ea typeface="+mn-ea"/>
                <a:cs typeface="+mn-cs"/>
              </a:rPr>
              <a:t>The views expressed in this presentation are strictly those of the presenter(s) and do not necessarily state or reflect the views of The Brattle Group or its clients. </a:t>
            </a:r>
          </a:p>
        </p:txBody>
      </p:sp>
      <p:sp>
        <p:nvSpPr>
          <p:cNvPr id="46" name="Text Placeholder 5"/>
          <p:cNvSpPr>
            <a:spLocks noGrp="1"/>
          </p:cNvSpPr>
          <p:nvPr>
            <p:ph type="body" sz="quarter" idx="24" hasCustomPrompt="1"/>
          </p:nvPr>
        </p:nvSpPr>
        <p:spPr>
          <a:xfrm>
            <a:off x="512024" y="5476155"/>
            <a:ext cx="3519378" cy="381382"/>
          </a:xfrm>
        </p:spPr>
        <p:txBody>
          <a:bodyPr>
            <a:noAutofit/>
          </a:bodyPr>
          <a:lstStyle>
            <a:lvl1pPr algn="ctr">
              <a:spcBef>
                <a:spcPts val="600"/>
              </a:spcBef>
              <a:defRPr sz="1800" baseline="0">
                <a:latin typeface="+mn-lt"/>
              </a:defRPr>
            </a:lvl1pPr>
          </a:lstStyle>
          <a:p>
            <a:pPr lvl="0"/>
            <a:r>
              <a:rPr lang="en-US"/>
              <a:t>+0.123.456.7890</a:t>
            </a:r>
          </a:p>
        </p:txBody>
      </p:sp>
      <p:sp>
        <p:nvSpPr>
          <p:cNvPr id="43" name="Text Placeholder 4"/>
          <p:cNvSpPr>
            <a:spLocks noGrp="1"/>
          </p:cNvSpPr>
          <p:nvPr>
            <p:ph type="body" sz="quarter" idx="21" hasCustomPrompt="1"/>
          </p:nvPr>
        </p:nvSpPr>
        <p:spPr>
          <a:xfrm>
            <a:off x="512024" y="5094773"/>
            <a:ext cx="3519378" cy="381382"/>
          </a:xfrm>
        </p:spPr>
        <p:txBody>
          <a:bodyPr>
            <a:noAutofit/>
          </a:bodyPr>
          <a:lstStyle>
            <a:lvl1pPr algn="ctr">
              <a:spcBef>
                <a:spcPts val="600"/>
              </a:spcBef>
              <a:defRPr sz="1800" baseline="0">
                <a:latin typeface="+mn-lt"/>
              </a:defRPr>
            </a:lvl1pPr>
          </a:lstStyle>
          <a:p>
            <a:pPr lvl="0"/>
            <a:r>
              <a:rPr lang="en-US"/>
              <a:t>Firstname.Lastname@brattle.com</a:t>
            </a:r>
          </a:p>
        </p:txBody>
      </p:sp>
      <p:sp>
        <p:nvSpPr>
          <p:cNvPr id="52" name="Text Placeholder 3"/>
          <p:cNvSpPr>
            <a:spLocks noGrp="1"/>
          </p:cNvSpPr>
          <p:nvPr>
            <p:ph type="body" sz="quarter" idx="29" hasCustomPrompt="1"/>
          </p:nvPr>
        </p:nvSpPr>
        <p:spPr>
          <a:xfrm>
            <a:off x="502418" y="4648820"/>
            <a:ext cx="3547295" cy="463550"/>
          </a:xfrm>
        </p:spPr>
        <p:txBody>
          <a:bodyPr tIns="91440" anchor="ctr" anchorCtr="0">
            <a:noAutofit/>
          </a:bodyPr>
          <a:lstStyle>
            <a:lvl1pPr algn="ctr">
              <a:defRPr sz="1600" b="1" i="0" cap="all" spc="50" baseline="0">
                <a:solidFill>
                  <a:schemeClr val="accent2">
                    <a:alpha val="75000"/>
                  </a:schemeClr>
                </a:solidFill>
                <a:latin typeface="+mn-lt"/>
              </a:defRPr>
            </a:lvl1pPr>
          </a:lstStyle>
          <a:p>
            <a:pPr lvl="0"/>
            <a:r>
              <a:rPr lang="en-US" sz="1600" b="1" i="0" spc="50" baseline="0">
                <a:latin typeface="+mn-lt"/>
              </a:rPr>
              <a:t>Title | Location</a:t>
            </a:r>
            <a:endParaRPr lang="en-US"/>
          </a:p>
        </p:txBody>
      </p:sp>
      <p:sp>
        <p:nvSpPr>
          <p:cNvPr id="32" name="Text Placeholder 2"/>
          <p:cNvSpPr>
            <a:spLocks noGrp="1"/>
          </p:cNvSpPr>
          <p:nvPr>
            <p:ph type="body" sz="quarter" idx="15" hasCustomPrompt="1"/>
          </p:nvPr>
        </p:nvSpPr>
        <p:spPr>
          <a:xfrm>
            <a:off x="713939" y="4009758"/>
            <a:ext cx="3114675" cy="582613"/>
          </a:xfrm>
        </p:spPr>
        <p:txBody>
          <a:bodyPr tIns="182880">
            <a:noAutofit/>
          </a:bodyPr>
          <a:lstStyle>
            <a:lvl1pPr algn="ctr">
              <a:defRPr sz="2400" baseline="0">
                <a:solidFill>
                  <a:schemeClr val="accent1"/>
                </a:solidFill>
                <a:latin typeface="+mn-lt"/>
              </a:defRPr>
            </a:lvl1pPr>
          </a:lstStyle>
          <a:p>
            <a:pPr lvl="0"/>
            <a:r>
              <a:rPr lang="en-US" err="1"/>
              <a:t>Firstname</a:t>
            </a:r>
            <a:r>
              <a:rPr lang="en-US"/>
              <a:t> </a:t>
            </a:r>
            <a:r>
              <a:rPr lang="en-US" err="1"/>
              <a:t>Lastname</a:t>
            </a:r>
            <a:endParaRPr lang="en-US"/>
          </a:p>
        </p:txBody>
      </p:sp>
      <p:sp>
        <p:nvSpPr>
          <p:cNvPr id="28" name="Picture Placeholder"/>
          <p:cNvSpPr>
            <a:spLocks noGrp="1"/>
          </p:cNvSpPr>
          <p:nvPr>
            <p:ph type="pic" sz="quarter" idx="12"/>
          </p:nvPr>
        </p:nvSpPr>
        <p:spPr>
          <a:xfrm>
            <a:off x="967761" y="1407148"/>
            <a:ext cx="2603878" cy="2601947"/>
          </a:xfrm>
          <a:prstGeom prst="ellipse">
            <a:avLst/>
          </a:prstGeom>
          <a:blipFill>
            <a:blip r:embed="rId2" cstate="email">
              <a:extLst>
                <a:ext uri="{28A0092B-C50C-407E-A947-70E740481C1C}">
                  <a14:useLocalDpi xmlns:a14="http://schemas.microsoft.com/office/drawing/2010/main"/>
                </a:ext>
              </a:extLst>
            </a:blip>
            <a:stretch>
              <a:fillRect/>
            </a:stretch>
          </a:blipFill>
          <a:effectLst>
            <a:outerShdw blurRad="127000" dist="76200" dir="5400000" algn="t" rotWithShape="0">
              <a:prstClr val="black">
                <a:alpha val="15000"/>
              </a:prstClr>
            </a:outerShdw>
          </a:effectLst>
        </p:spPr>
        <p:txBody>
          <a:bodyPr anchor="ctr"/>
          <a:lstStyle>
            <a:lvl1pPr algn="ctr">
              <a:defRPr/>
            </a:lvl1pPr>
          </a:lstStyle>
          <a:p>
            <a:r>
              <a:rPr lang="en-US"/>
              <a:t>Click icon to add picture</a:t>
            </a:r>
          </a:p>
        </p:txBody>
      </p:sp>
      <p:sp>
        <p:nvSpPr>
          <p:cNvPr id="5" name="Text Placeholder 1"/>
          <p:cNvSpPr>
            <a:spLocks noGrp="1"/>
          </p:cNvSpPr>
          <p:nvPr>
            <p:ph type="body" sz="quarter" idx="32"/>
          </p:nvPr>
        </p:nvSpPr>
        <p:spPr>
          <a:xfrm>
            <a:off x="4430713" y="1407149"/>
            <a:ext cx="7242175" cy="4450388"/>
          </a:xfrm>
        </p:spPr>
        <p:txBody>
          <a:bodyPr/>
          <a:lstStyle>
            <a:lvl1pPr marL="111125" indent="-111125">
              <a:defRPr sz="2000">
                <a:solidFill>
                  <a:schemeClr val="accent2"/>
                </a:solidFill>
                <a:latin typeface="+mn-lt"/>
              </a:defRPr>
            </a:lvl1pPr>
            <a:lvl2pPr marL="111125" indent="0">
              <a:buNone/>
              <a:defRPr sz="1800">
                <a:latin typeface="+mn-lt"/>
              </a:defRPr>
            </a:lvl2pPr>
            <a:lvl3pPr marL="341313" indent="-230188">
              <a:spcBef>
                <a:spcPts val="600"/>
              </a:spcBef>
              <a:buSzPct val="90000"/>
              <a:buFont typeface="Wingdings 2" panose="05020102010507070707" pitchFamily="18" charset="2"/>
              <a:buChar char=""/>
              <a:defRPr sz="1600"/>
            </a:lvl3pPr>
          </a:lstStyle>
          <a:p>
            <a:pPr lvl="0"/>
            <a:r>
              <a:rPr lang="en-US"/>
              <a:t>Click to edit Master text styles</a:t>
            </a:r>
          </a:p>
          <a:p>
            <a:pPr lvl="1"/>
            <a:r>
              <a:rPr lang="en-US"/>
              <a:t>Second level</a:t>
            </a:r>
          </a:p>
          <a:p>
            <a:pPr lvl="2"/>
            <a:r>
              <a:rPr lang="en-US"/>
              <a:t>Third level</a:t>
            </a:r>
          </a:p>
        </p:txBody>
      </p:sp>
      <p:cxnSp>
        <p:nvCxnSpPr>
          <p:cNvPr id="13" name="Straight Connector"/>
          <p:cNvCxnSpPr/>
          <p:nvPr/>
        </p:nvCxnSpPr>
        <p:spPr>
          <a:xfrm>
            <a:off x="601335" y="1181100"/>
            <a:ext cx="1371600" cy="0"/>
          </a:xfrm>
          <a:prstGeom prst="line">
            <a:avLst/>
          </a:prstGeom>
          <a:ln w="25400">
            <a:solidFill>
              <a:schemeClr val="accent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p:cNvSpPr>
            <a:spLocks noGrp="1"/>
          </p:cNvSpPr>
          <p:nvPr>
            <p:ph type="title" hasCustomPrompt="1"/>
          </p:nvPr>
        </p:nvSpPr>
        <p:spPr/>
        <p:txBody>
          <a:bodyPr/>
          <a:lstStyle>
            <a:lvl1pPr>
              <a:defRPr/>
            </a:lvl1pPr>
          </a:lstStyle>
          <a:p>
            <a:r>
              <a:rPr lang="en-US"/>
              <a:t>Presented By</a:t>
            </a:r>
          </a:p>
        </p:txBody>
      </p:sp>
    </p:spTree>
    <p:extLst>
      <p:ext uri="{BB962C8B-B14F-4D97-AF65-F5344CB8AC3E}">
        <p14:creationId xmlns:p14="http://schemas.microsoft.com/office/powerpoint/2010/main" val="4217316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xpert Feature">
    <p:spTree>
      <p:nvGrpSpPr>
        <p:cNvPr id="1" name=""/>
        <p:cNvGrpSpPr/>
        <p:nvPr/>
      </p:nvGrpSpPr>
      <p:grpSpPr>
        <a:xfrm>
          <a:off x="0" y="0"/>
          <a:ext cx="0" cy="0"/>
          <a:chOff x="0" y="0"/>
          <a:chExt cx="0" cy="0"/>
        </a:xfrm>
      </p:grpSpPr>
      <p:pic>
        <p:nvPicPr>
          <p:cNvPr id="17" name="Pattern Background"/>
          <p:cNvPicPr>
            <a:picLocks noChangeAspect="1"/>
          </p:cNvPicPr>
          <p:nvPr/>
        </p:nvPicPr>
        <p:blipFill rotWithShape="1">
          <a:blip r:embed="rId2" cstate="screen">
            <a:extLst>
              <a:ext uri="{28A0092B-C50C-407E-A947-70E740481C1C}">
                <a14:useLocalDpi xmlns:a14="http://schemas.microsoft.com/office/drawing/2010/main"/>
              </a:ext>
            </a:extLst>
          </a:blip>
          <a:srcRect l="-182" r="-76"/>
          <a:stretch/>
        </p:blipFill>
        <p:spPr>
          <a:xfrm>
            <a:off x="-38469" y="1"/>
            <a:ext cx="12248397" cy="2438400"/>
          </a:xfrm>
          <a:prstGeom prst="rect">
            <a:avLst/>
          </a:prstGeom>
        </p:spPr>
      </p:pic>
      <p:sp>
        <p:nvSpPr>
          <p:cNvPr id="10" name="Rectangle"/>
          <p:cNvSpPr/>
          <p:nvPr/>
        </p:nvSpPr>
        <p:spPr>
          <a:xfrm>
            <a:off x="5156079" y="1401337"/>
            <a:ext cx="2032906" cy="8307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lide Number Placeholder"/>
          <p:cNvSpPr>
            <a:spLocks noGrp="1"/>
          </p:cNvSpPr>
          <p:nvPr>
            <p:ph type="sldNum" sz="quarter" idx="38"/>
          </p:nvPr>
        </p:nvSpPr>
        <p:spPr/>
        <p:txBody>
          <a:bodyPr/>
          <a:lstStyle/>
          <a:p>
            <a:r>
              <a:rPr lang="en-US"/>
              <a:t>brattle.com | </a:t>
            </a:r>
            <a:fld id="{C95ECF09-ED6D-489D-87B4-9DBCD4D54A41}" type="slidenum">
              <a:rPr lang="en-US" smtClean="0"/>
              <a:pPr/>
              <a:t>‹#›</a:t>
            </a:fld>
            <a:endParaRPr lang="en-US"/>
          </a:p>
        </p:txBody>
      </p:sp>
      <p:sp>
        <p:nvSpPr>
          <p:cNvPr id="2" name="Footer Placeholder"/>
          <p:cNvSpPr>
            <a:spLocks noGrp="1"/>
          </p:cNvSpPr>
          <p:nvPr>
            <p:ph type="ftr" sz="quarter" idx="39"/>
          </p:nvPr>
        </p:nvSpPr>
        <p:spPr/>
        <p:txBody>
          <a:bodyPr/>
          <a:lstStyle/>
          <a:p>
            <a:r>
              <a:rPr lang="en-US"/>
              <a:t>Privileged and confidential. Prepared at the request of counsel. </a:t>
            </a:r>
          </a:p>
        </p:txBody>
      </p:sp>
      <p:sp>
        <p:nvSpPr>
          <p:cNvPr id="14" name="Dsiclaimer"/>
          <p:cNvSpPr>
            <a:spLocks noGrp="1"/>
          </p:cNvSpPr>
          <p:nvPr>
            <p:ph type="body" sz="quarter" idx="49" hasCustomPrompt="1"/>
          </p:nvPr>
        </p:nvSpPr>
        <p:spPr>
          <a:xfrm>
            <a:off x="601334" y="6064654"/>
            <a:ext cx="9527403" cy="344488"/>
          </a:xfrm>
        </p:spPr>
        <p:txBody>
          <a:bodyPr/>
          <a:lstStyle>
            <a:lvl1pPr marL="0" marR="0" indent="0" algn="l" defTabSz="457200" rtl="0" eaLnBrk="1" fontAlgn="auto" latinLnBrk="0" hangingPunct="1">
              <a:lnSpc>
                <a:spcPct val="100000"/>
              </a:lnSpc>
              <a:spcBef>
                <a:spcPts val="1800"/>
              </a:spcBef>
              <a:spcAft>
                <a:spcPts val="0"/>
              </a:spcAft>
              <a:buClrTx/>
              <a:buSzPct val="25000"/>
              <a:buFont typeface="Calibri Light" panose="020F0302020204030204" pitchFamily="34" charset="0"/>
              <a:buNone/>
              <a:tabLst/>
              <a:defRPr sz="1000">
                <a:solidFill>
                  <a:schemeClr val="tx1">
                    <a:lumMod val="75000"/>
                    <a:lumOff val="25000"/>
                  </a:schemeClr>
                </a:solidFill>
              </a:defRPr>
            </a:lvl1pPr>
          </a:lstStyle>
          <a:p>
            <a:pPr marL="87313" marR="0" lvl="0" indent="-87313" algn="l" defTabSz="457200" rtl="0" eaLnBrk="1" fontAlgn="auto" latinLnBrk="0" hangingPunct="1">
              <a:lnSpc>
                <a:spcPct val="100000"/>
              </a:lnSpc>
              <a:spcBef>
                <a:spcPts val="1800"/>
              </a:spcBef>
              <a:spcAft>
                <a:spcPts val="0"/>
              </a:spcAft>
              <a:buClrTx/>
              <a:buSzPct val="25000"/>
              <a:buFont typeface="Calibri Light" panose="020F0302020204030204" pitchFamily="34" charset="0"/>
              <a:buChar char=" "/>
              <a:tabLst/>
              <a:defRPr/>
            </a:pPr>
            <a:r>
              <a:rPr kumimoji="0" lang="en-US" sz="1000" b="0" i="0" u="none" strike="noStrike" kern="1200" cap="none" spc="0" normalizeH="0" baseline="0" noProof="0">
                <a:ln>
                  <a:noFill/>
                </a:ln>
                <a:solidFill>
                  <a:schemeClr val="tx1">
                    <a:lumMod val="75000"/>
                    <a:lumOff val="25000"/>
                  </a:schemeClr>
                </a:solidFill>
                <a:effectLst/>
                <a:uLnTx/>
                <a:uFillTx/>
                <a:latin typeface="+mn-lt"/>
                <a:ea typeface="+mn-ea"/>
                <a:cs typeface="+mn-cs"/>
              </a:rPr>
              <a:t>The views expressed in this presentation are strictly those of the presenter(s) and do not necessarily state or reflect the views of The Brattle Group or its clients. </a:t>
            </a:r>
          </a:p>
        </p:txBody>
      </p:sp>
      <p:sp>
        <p:nvSpPr>
          <p:cNvPr id="24" name="Freeform"/>
          <p:cNvSpPr/>
          <p:nvPr/>
        </p:nvSpPr>
        <p:spPr>
          <a:xfrm>
            <a:off x="7188985" y="1"/>
            <a:ext cx="4415380" cy="2583516"/>
          </a:xfrm>
          <a:custGeom>
            <a:avLst/>
            <a:gdLst>
              <a:gd name="connsiteX0" fmla="*/ 645880 w 4415380"/>
              <a:gd name="connsiteY0" fmla="*/ 0 h 2583516"/>
              <a:gd name="connsiteX1" fmla="*/ 4415380 w 4415380"/>
              <a:gd name="connsiteY1" fmla="*/ 0 h 2583516"/>
              <a:gd name="connsiteX2" fmla="*/ 3769501 w 4415380"/>
              <a:gd name="connsiteY2" fmla="*/ 2583516 h 2583516"/>
              <a:gd name="connsiteX3" fmla="*/ 0 w 4415380"/>
              <a:gd name="connsiteY3" fmla="*/ 2583516 h 2583516"/>
            </a:gdLst>
            <a:ahLst/>
            <a:cxnLst>
              <a:cxn ang="0">
                <a:pos x="connsiteX0" y="connsiteY0"/>
              </a:cxn>
              <a:cxn ang="0">
                <a:pos x="connsiteX1" y="connsiteY1"/>
              </a:cxn>
              <a:cxn ang="0">
                <a:pos x="connsiteX2" y="connsiteY2"/>
              </a:cxn>
              <a:cxn ang="0">
                <a:pos x="connsiteX3" y="connsiteY3"/>
              </a:cxn>
            </a:cxnLst>
            <a:rect l="l" t="t" r="r" b="b"/>
            <a:pathLst>
              <a:path w="4415380" h="2583516">
                <a:moveTo>
                  <a:pt x="645880" y="0"/>
                </a:moveTo>
                <a:lnTo>
                  <a:pt x="4415380" y="0"/>
                </a:lnTo>
                <a:lnTo>
                  <a:pt x="3769501" y="2583516"/>
                </a:lnTo>
                <a:lnTo>
                  <a:pt x="0" y="2583516"/>
                </a:lnTo>
                <a:close/>
              </a:path>
            </a:pathLst>
          </a:custGeom>
          <a:solidFill>
            <a:schemeClr val="accent1">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0000"/>
              </a:lnSpc>
              <a:spcBef>
                <a:spcPts val="1200"/>
              </a:spcBef>
              <a:spcAft>
                <a:spcPts val="1200"/>
              </a:spcAft>
            </a:pPr>
            <a:r>
              <a:rPr lang="en-US" sz="11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p>
        </p:txBody>
      </p:sp>
      <p:sp>
        <p:nvSpPr>
          <p:cNvPr id="22" name="Picture Placeholder"/>
          <p:cNvSpPr>
            <a:spLocks noGrp="1"/>
          </p:cNvSpPr>
          <p:nvPr>
            <p:ph type="pic" sz="quarter" idx="36" hasCustomPrompt="1"/>
          </p:nvPr>
        </p:nvSpPr>
        <p:spPr>
          <a:xfrm>
            <a:off x="7319666" y="0"/>
            <a:ext cx="4132853" cy="2708275"/>
          </a:xfrm>
          <a:custGeom>
            <a:avLst/>
            <a:gdLst>
              <a:gd name="connsiteX0" fmla="*/ 677069 w 4132853"/>
              <a:gd name="connsiteY0" fmla="*/ 0 h 2708275"/>
              <a:gd name="connsiteX1" fmla="*/ 4132853 w 4132853"/>
              <a:gd name="connsiteY1" fmla="*/ 0 h 2708275"/>
              <a:gd name="connsiteX2" fmla="*/ 3455785 w 4132853"/>
              <a:gd name="connsiteY2" fmla="*/ 2708275 h 2708275"/>
              <a:gd name="connsiteX3" fmla="*/ 0 w 4132853"/>
              <a:gd name="connsiteY3" fmla="*/ 2708275 h 2708275"/>
            </a:gdLst>
            <a:ahLst/>
            <a:cxnLst>
              <a:cxn ang="0">
                <a:pos x="connsiteX0" y="connsiteY0"/>
              </a:cxn>
              <a:cxn ang="0">
                <a:pos x="connsiteX1" y="connsiteY1"/>
              </a:cxn>
              <a:cxn ang="0">
                <a:pos x="connsiteX2" y="connsiteY2"/>
              </a:cxn>
              <a:cxn ang="0">
                <a:pos x="connsiteX3" y="connsiteY3"/>
              </a:cxn>
            </a:cxnLst>
            <a:rect l="l" t="t" r="r" b="b"/>
            <a:pathLst>
              <a:path w="4132853" h="2708275">
                <a:moveTo>
                  <a:pt x="677069" y="0"/>
                </a:moveTo>
                <a:lnTo>
                  <a:pt x="4132853" y="0"/>
                </a:lnTo>
                <a:lnTo>
                  <a:pt x="3455785" y="2708275"/>
                </a:lnTo>
                <a:lnTo>
                  <a:pt x="0" y="2708275"/>
                </a:lnTo>
                <a:close/>
              </a:path>
            </a:pathLst>
          </a:custGeom>
          <a:effectLst>
            <a:outerShdw blurRad="203200" sx="102000" sy="102000" algn="ctr" rotWithShape="0">
              <a:prstClr val="black">
                <a:alpha val="25000"/>
              </a:prstClr>
            </a:outerShdw>
          </a:effectLst>
        </p:spPr>
        <p:txBody>
          <a:bodyPr wrap="square" anchor="ctr">
            <a:noAutofit/>
          </a:bodyPr>
          <a:lstStyle>
            <a:lvl1pPr algn="ctr">
              <a:defRPr/>
            </a:lvl1pPr>
          </a:lstStyle>
          <a:p>
            <a:r>
              <a:rPr lang="en-US"/>
              <a:t> </a:t>
            </a:r>
          </a:p>
        </p:txBody>
      </p:sp>
      <p:sp>
        <p:nvSpPr>
          <p:cNvPr id="5" name="Text Placeholder 4"/>
          <p:cNvSpPr>
            <a:spLocks noGrp="1"/>
          </p:cNvSpPr>
          <p:nvPr>
            <p:ph type="body" sz="quarter" idx="32"/>
          </p:nvPr>
        </p:nvSpPr>
        <p:spPr>
          <a:xfrm>
            <a:off x="512024" y="2727469"/>
            <a:ext cx="11160694" cy="3468993"/>
          </a:xfrm>
        </p:spPr>
        <p:txBody>
          <a:bodyPr numCol="2" spcCol="457200"/>
          <a:lstStyle>
            <a:lvl1pPr>
              <a:defRPr sz="1800">
                <a:solidFill>
                  <a:schemeClr val="accent2"/>
                </a:solidFill>
                <a:latin typeface="+mn-lt"/>
              </a:defRPr>
            </a:lvl1pPr>
            <a:lvl2pPr marL="111125" indent="0">
              <a:buNone/>
              <a:defRPr sz="1600">
                <a:latin typeface="+mn-lt"/>
              </a:defRPr>
            </a:lvl2pPr>
            <a:lvl3pPr marL="341313" indent="-225425">
              <a:spcBef>
                <a:spcPts val="600"/>
              </a:spcBef>
              <a:buSzPct val="90000"/>
              <a:buFont typeface="Wingdings 2" panose="05020102010507070707" pitchFamily="18" charset="2"/>
              <a:buChar char=""/>
              <a:defRPr sz="1600" baseline="0"/>
            </a:lvl3pPr>
          </a:lstStyle>
          <a:p>
            <a:pPr lvl="0"/>
            <a:r>
              <a:rPr lang="en-US"/>
              <a:t>Click to edit Master text styles</a:t>
            </a:r>
          </a:p>
          <a:p>
            <a:pPr lvl="1"/>
            <a:r>
              <a:rPr lang="en-US"/>
              <a:t>Second level</a:t>
            </a:r>
          </a:p>
          <a:p>
            <a:pPr lvl="2"/>
            <a:r>
              <a:rPr lang="en-US"/>
              <a:t>Third level</a:t>
            </a:r>
          </a:p>
        </p:txBody>
      </p:sp>
      <p:sp>
        <p:nvSpPr>
          <p:cNvPr id="46" name="Text Placeholder 3"/>
          <p:cNvSpPr>
            <a:spLocks noGrp="1"/>
          </p:cNvSpPr>
          <p:nvPr>
            <p:ph type="body" sz="quarter" idx="24" hasCustomPrompt="1"/>
          </p:nvPr>
        </p:nvSpPr>
        <p:spPr>
          <a:xfrm>
            <a:off x="502419" y="1784923"/>
            <a:ext cx="4653660" cy="369332"/>
          </a:xfrm>
        </p:spPr>
        <p:txBody>
          <a:bodyPr tIns="45720" bIns="45720" anchor="ctr">
            <a:spAutoFit/>
          </a:bodyPr>
          <a:lstStyle>
            <a:lvl1pPr marL="115888" indent="-55563" algn="l">
              <a:spcBef>
                <a:spcPts val="600"/>
              </a:spcBef>
              <a:defRPr sz="1800" baseline="0">
                <a:solidFill>
                  <a:schemeClr val="bg1"/>
                </a:solidFill>
                <a:latin typeface="+mn-lt"/>
              </a:defRPr>
            </a:lvl1pPr>
          </a:lstStyle>
          <a:p>
            <a:pPr lvl="0"/>
            <a:r>
              <a:rPr lang="en-US"/>
              <a:t>+0.123.456.7890</a:t>
            </a:r>
          </a:p>
        </p:txBody>
      </p:sp>
      <p:sp>
        <p:nvSpPr>
          <p:cNvPr id="43" name="Text Placeholder 2"/>
          <p:cNvSpPr>
            <a:spLocks noGrp="1"/>
          </p:cNvSpPr>
          <p:nvPr>
            <p:ph type="body" sz="quarter" idx="21" hasCustomPrompt="1"/>
          </p:nvPr>
        </p:nvSpPr>
        <p:spPr>
          <a:xfrm>
            <a:off x="502419" y="1396397"/>
            <a:ext cx="4653660" cy="369332"/>
          </a:xfrm>
        </p:spPr>
        <p:txBody>
          <a:bodyPr tIns="45720" bIns="45720" anchor="ctr">
            <a:spAutoFit/>
          </a:bodyPr>
          <a:lstStyle>
            <a:lvl1pPr marL="115888" indent="-55563" algn="l">
              <a:spcBef>
                <a:spcPts val="600"/>
              </a:spcBef>
              <a:defRPr sz="1800" baseline="0">
                <a:solidFill>
                  <a:schemeClr val="bg1"/>
                </a:solidFill>
                <a:latin typeface="+mn-lt"/>
              </a:defRPr>
            </a:lvl1pPr>
          </a:lstStyle>
          <a:p>
            <a:pPr lvl="0"/>
            <a:r>
              <a:rPr lang="en-US"/>
              <a:t>Firstname.Lastname@brattle.com</a:t>
            </a:r>
          </a:p>
        </p:txBody>
      </p:sp>
      <p:sp>
        <p:nvSpPr>
          <p:cNvPr id="52" name="Text Placeholder 2"/>
          <p:cNvSpPr>
            <a:spLocks noGrp="1"/>
          </p:cNvSpPr>
          <p:nvPr>
            <p:ph type="body" sz="quarter" idx="29" hasCustomPrompt="1"/>
          </p:nvPr>
        </p:nvSpPr>
        <p:spPr>
          <a:xfrm>
            <a:off x="502418" y="1038379"/>
            <a:ext cx="6543841" cy="338554"/>
          </a:xfrm>
        </p:spPr>
        <p:txBody>
          <a:bodyPr tIns="45720" bIns="45720" anchor="ctr">
            <a:spAutoFit/>
          </a:bodyPr>
          <a:lstStyle>
            <a:lvl1pPr marL="115888" indent="-55563" algn="l">
              <a:defRPr sz="1600" b="1" i="0" cap="all" spc="50" baseline="0">
                <a:solidFill>
                  <a:schemeClr val="accent2">
                    <a:lumMod val="60000"/>
                    <a:lumOff val="40000"/>
                  </a:schemeClr>
                </a:solidFill>
                <a:latin typeface="+mn-lt"/>
              </a:defRPr>
            </a:lvl1pPr>
          </a:lstStyle>
          <a:p>
            <a:pPr lvl="0"/>
            <a:r>
              <a:rPr lang="en-US" sz="1600" b="1" i="0" spc="50" baseline="0">
                <a:latin typeface="+mn-lt"/>
              </a:rPr>
              <a:t>Title | Location</a:t>
            </a:r>
            <a:endParaRPr lang="en-US"/>
          </a:p>
        </p:txBody>
      </p:sp>
      <p:sp>
        <p:nvSpPr>
          <p:cNvPr id="32" name="Text Placeholder 1"/>
          <p:cNvSpPr>
            <a:spLocks noGrp="1"/>
          </p:cNvSpPr>
          <p:nvPr>
            <p:ph type="body" sz="quarter" idx="15" hasCustomPrompt="1"/>
          </p:nvPr>
        </p:nvSpPr>
        <p:spPr>
          <a:xfrm>
            <a:off x="502419" y="430354"/>
            <a:ext cx="6543840" cy="582613"/>
          </a:xfrm>
        </p:spPr>
        <p:txBody>
          <a:bodyPr tIns="91440" bIns="91440" anchor="ctr">
            <a:noAutofit/>
          </a:bodyPr>
          <a:lstStyle>
            <a:lvl1pPr algn="l">
              <a:defRPr sz="3200" baseline="0">
                <a:solidFill>
                  <a:schemeClr val="bg1"/>
                </a:solidFill>
                <a:latin typeface="+mn-lt"/>
              </a:defRPr>
            </a:lvl1pPr>
          </a:lstStyle>
          <a:p>
            <a:pPr lvl="0"/>
            <a:r>
              <a:rPr lang="en-US" err="1"/>
              <a:t>Firstname</a:t>
            </a:r>
            <a:r>
              <a:rPr lang="en-US"/>
              <a:t> </a:t>
            </a:r>
            <a:r>
              <a:rPr lang="en-US" err="1"/>
              <a:t>Lastname</a:t>
            </a:r>
            <a:endParaRPr lang="en-US"/>
          </a:p>
        </p:txBody>
      </p:sp>
    </p:spTree>
    <p:extLst>
      <p:ext uri="{BB962C8B-B14F-4D97-AF65-F5344CB8AC3E}">
        <p14:creationId xmlns:p14="http://schemas.microsoft.com/office/powerpoint/2010/main" val="4086168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508000" y="512748"/>
            <a:ext cx="10231535" cy="555476"/>
          </a:xfrm>
          <a:prstGeom prst="rect">
            <a:avLst/>
          </a:prstGeom>
        </p:spPr>
        <p:txBody>
          <a:bodyPr vert="horz" lIns="73152" tIns="45720" rIns="91440" bIns="91440" rtlCol="0" anchor="b" anchorCtr="0">
            <a:noAutofit/>
          </a:bodyPr>
          <a:lstStyle/>
          <a:p>
            <a:r>
              <a:rPr lang="en-US"/>
              <a:t>Click to edit Master title style</a:t>
            </a:r>
          </a:p>
        </p:txBody>
      </p:sp>
      <p:sp>
        <p:nvSpPr>
          <p:cNvPr id="5" name="Text Placeholder 4"/>
          <p:cNvSpPr>
            <a:spLocks noGrp="1"/>
          </p:cNvSpPr>
          <p:nvPr>
            <p:ph type="body" idx="1"/>
          </p:nvPr>
        </p:nvSpPr>
        <p:spPr>
          <a:xfrm>
            <a:off x="508000" y="1181100"/>
            <a:ext cx="11164718" cy="4995864"/>
          </a:xfrm>
          <a:prstGeom prst="rect">
            <a:avLst/>
          </a:prstGeom>
        </p:spPr>
        <p:txBody>
          <a:bodyPr vert="horz" lIns="0" tIns="18288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p:cNvSpPr>
            <a:spLocks noGrp="1"/>
          </p:cNvSpPr>
          <p:nvPr>
            <p:ph type="ftr" sz="quarter" idx="3"/>
          </p:nvPr>
        </p:nvSpPr>
        <p:spPr>
          <a:xfrm>
            <a:off x="507999" y="6356350"/>
            <a:ext cx="9620739" cy="365125"/>
          </a:xfrm>
          <a:prstGeom prst="rect">
            <a:avLst/>
          </a:prstGeom>
        </p:spPr>
        <p:txBody>
          <a:bodyPr vert="horz" lIns="91440" tIns="45720" rIns="91440" bIns="45720" rtlCol="0" anchor="ctr"/>
          <a:lstStyle>
            <a:lvl1pPr marL="0" indent="0" algn="l">
              <a:defRPr sz="1000">
                <a:solidFill>
                  <a:schemeClr val="bg2"/>
                </a:solidFill>
              </a:defRPr>
            </a:lvl1pPr>
          </a:lstStyle>
          <a:p>
            <a:r>
              <a:rPr lang="en-US"/>
              <a:t>Privileged and confidential. Prepared at the request of counsel. </a:t>
            </a:r>
          </a:p>
        </p:txBody>
      </p:sp>
      <p:sp>
        <p:nvSpPr>
          <p:cNvPr id="3" name="Slide Number Placeholder 2"/>
          <p:cNvSpPr>
            <a:spLocks noGrp="1"/>
          </p:cNvSpPr>
          <p:nvPr>
            <p:ph type="sldNum" sz="quarter" idx="4"/>
          </p:nvPr>
        </p:nvSpPr>
        <p:spPr>
          <a:xfrm>
            <a:off x="10219174" y="6356350"/>
            <a:ext cx="1453544" cy="365125"/>
          </a:xfrm>
          <a:prstGeom prst="rect">
            <a:avLst/>
          </a:prstGeom>
        </p:spPr>
        <p:txBody>
          <a:bodyPr vert="horz" lIns="91440" tIns="45720" rIns="91440" bIns="45720" rtlCol="0" anchor="ctr"/>
          <a:lstStyle>
            <a:lvl1pPr algn="r">
              <a:defRPr sz="1000">
                <a:solidFill>
                  <a:schemeClr val="bg2"/>
                </a:solidFill>
              </a:defRPr>
            </a:lvl1pPr>
          </a:lstStyle>
          <a:p>
            <a:r>
              <a:rPr lang="en-US"/>
              <a:t>brattle.com | </a:t>
            </a:r>
            <a:fld id="{C95ECF09-ED6D-489D-87B4-9DBCD4D54A41}" type="slidenum">
              <a:rPr lang="en-US" smtClean="0"/>
              <a:pPr/>
              <a:t>‹#›</a:t>
            </a:fld>
            <a:endParaRPr lang="en-US"/>
          </a:p>
        </p:txBody>
      </p:sp>
    </p:spTree>
    <p:extLst>
      <p:ext uri="{BB962C8B-B14F-4D97-AF65-F5344CB8AC3E}">
        <p14:creationId xmlns:p14="http://schemas.microsoft.com/office/powerpoint/2010/main" val="1656265087"/>
      </p:ext>
    </p:extLst>
  </p:cSld>
  <p:clrMap bg1="lt1" tx1="dk1" bg2="lt2" tx2="dk2" accent1="accent1" accent2="accent2" accent3="accent3" accent4="accent4" accent5="accent5" accent6="accent6" hlink="hlink" folHlink="folHlink"/>
  <p:sldLayoutIdLst>
    <p:sldLayoutId id="2147483651" r:id="rId1"/>
    <p:sldLayoutId id="2147483680" r:id="rId2"/>
    <p:sldLayoutId id="2147483685" r:id="rId3"/>
    <p:sldLayoutId id="2147483713" r:id="rId4"/>
    <p:sldLayoutId id="2147483681" r:id="rId5"/>
    <p:sldLayoutId id="2147483722" r:id="rId6"/>
    <p:sldLayoutId id="2147483721" r:id="rId7"/>
    <p:sldLayoutId id="2147483706" r:id="rId8"/>
    <p:sldLayoutId id="2147483702" r:id="rId9"/>
    <p:sldLayoutId id="2147483710" r:id="rId10"/>
    <p:sldLayoutId id="2147483701" r:id="rId11"/>
    <p:sldLayoutId id="2147483700" r:id="rId12"/>
    <p:sldLayoutId id="2147483717" r:id="rId13"/>
    <p:sldLayoutId id="2147483705" r:id="rId14"/>
    <p:sldLayoutId id="2147483719" r:id="rId15"/>
    <p:sldLayoutId id="2147483682" r:id="rId16"/>
    <p:sldLayoutId id="2147483714" r:id="rId17"/>
    <p:sldLayoutId id="2147483696" r:id="rId18"/>
    <p:sldLayoutId id="2147483709" r:id="rId19"/>
    <p:sldLayoutId id="2147483723" r:id="rId20"/>
    <p:sldLayoutId id="2147483704" r:id="rId21"/>
    <p:sldLayoutId id="2147483716" r:id="rId22"/>
  </p:sldLayoutIdLst>
  <p:hf hdr="0" dt="0"/>
  <p:txStyles>
    <p:title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p:titleStyle>
    <p:bodyStyle>
      <a:lvl1pPr marL="87313" indent="-87313" algn="l" defTabSz="457200" rtl="0" eaLnBrk="1" latinLnBrk="0" hangingPunct="1">
        <a:spcBef>
          <a:spcPts val="1800"/>
        </a:spcBef>
        <a:buSzPct val="25000"/>
        <a:buFont typeface="Calibri Light" panose="020F0302020204030204" pitchFamily="34" charset="0"/>
        <a:buChar char=" "/>
        <a:defRPr sz="2400" kern="1200">
          <a:solidFill>
            <a:schemeClr val="tx1"/>
          </a:solidFill>
          <a:latin typeface="+mn-lt"/>
          <a:ea typeface="+mn-ea"/>
          <a:cs typeface="+mn-cs"/>
        </a:defRPr>
      </a:lvl1pPr>
      <a:lvl2pPr marL="346075" indent="-234950" algn="l" defTabSz="457200" rtl="0" eaLnBrk="1" latinLnBrk="0" hangingPunct="1">
        <a:spcBef>
          <a:spcPts val="600"/>
        </a:spcBef>
        <a:buClr>
          <a:schemeClr val="accent2"/>
        </a:buClr>
        <a:buSzPct val="90000"/>
        <a:buFont typeface="Wingdings 2" panose="05020102010507070707" pitchFamily="18" charset="2"/>
        <a:buChar char=""/>
        <a:defRPr sz="2200" kern="1200">
          <a:solidFill>
            <a:schemeClr val="tx1"/>
          </a:solidFill>
          <a:latin typeface="+mn-lt"/>
          <a:ea typeface="+mn-ea"/>
          <a:cs typeface="+mn-cs"/>
        </a:defRPr>
      </a:lvl2pPr>
      <a:lvl3pPr marL="573088" indent="-227013" algn="l" defTabSz="457200" rtl="0" eaLnBrk="1" latinLnBrk="0" hangingPunct="1">
        <a:spcBef>
          <a:spcPts val="300"/>
        </a:spcBef>
        <a:buClr>
          <a:schemeClr val="accent2"/>
        </a:buClr>
        <a:buSzPct val="100000"/>
        <a:buFont typeface="Calibri" panose="020F0502020204030204" pitchFamily="34" charset="0"/>
        <a:buChar char="–"/>
        <a:defRPr sz="2000" kern="1200">
          <a:solidFill>
            <a:schemeClr val="tx1"/>
          </a:solidFill>
          <a:latin typeface="+mn-lt"/>
          <a:ea typeface="+mn-ea"/>
          <a:cs typeface="+mn-cs"/>
        </a:defRPr>
      </a:lvl3pPr>
      <a:lvl4pPr marL="803275" indent="-230188" algn="l" defTabSz="457200" rtl="0" eaLnBrk="1" latinLnBrk="0" hangingPunct="1">
        <a:spcBef>
          <a:spcPts val="300"/>
        </a:spcBef>
        <a:buClr>
          <a:schemeClr val="tx1">
            <a:lumMod val="60000"/>
            <a:lumOff val="40000"/>
          </a:schemeClr>
        </a:buClr>
        <a:buSzPct val="70000"/>
        <a:buFont typeface="Wingdings 3" panose="05040102010807070707" pitchFamily="18" charset="2"/>
        <a:buChar char=""/>
        <a:defRPr sz="1600" kern="1200">
          <a:solidFill>
            <a:schemeClr val="tx1"/>
          </a:solidFill>
          <a:latin typeface="+mn-lt"/>
          <a:ea typeface="+mn-ea"/>
          <a:cs typeface="+mn-cs"/>
        </a:defRPr>
      </a:lvl4pPr>
      <a:lvl5pPr marL="349250" indent="-255588" algn="l" defTabSz="457200" rtl="0" eaLnBrk="1" latinLnBrk="0" hangingPunct="1">
        <a:spcBef>
          <a:spcPts val="1800"/>
        </a:spcBef>
        <a:buClr>
          <a:schemeClr val="accent2"/>
        </a:buClr>
        <a:buSzPct val="150000"/>
        <a:buFont typeface="Calibri" panose="020F0502020204030204" pitchFamily="34" charset="0"/>
        <a:buChar char="‟"/>
        <a:defRPr sz="2200" i="1" kern="1200" baseline="0">
          <a:solidFill>
            <a:schemeClr val="tx1"/>
          </a:solidFill>
          <a:latin typeface="+mn-lt"/>
          <a:ea typeface="+mn-ea"/>
          <a:cs typeface="+mn-cs"/>
        </a:defRPr>
      </a:lvl5pPr>
      <a:lvl6pPr marL="93663" indent="-73025" algn="l" defTabSz="457200" rtl="0" eaLnBrk="1" latinLnBrk="0" hangingPunct="1">
        <a:spcBef>
          <a:spcPts val="3000"/>
        </a:spcBef>
        <a:buSzPct val="25000"/>
        <a:buFont typeface="Calibri" panose="020F0502020204030204" pitchFamily="34" charset="0"/>
        <a:buChar char=" "/>
        <a:defRPr sz="1600" b="1" i="0" kern="1200" cap="all" spc="50" baseline="0">
          <a:solidFill>
            <a:schemeClr val="accent2"/>
          </a:solidFill>
          <a:latin typeface="Calibri" panose="020F0502020204030204" pitchFamily="34" charset="0"/>
          <a:ea typeface="+mn-ea"/>
          <a:cs typeface="Calibri" panose="020F0502020204030204" pitchFamily="34" charset="0"/>
        </a:defRPr>
      </a:lvl6pPr>
      <a:lvl7pPr marL="93663" indent="0" algn="l" defTabSz="457200" rtl="0" eaLnBrk="1" latinLnBrk="0" hangingPunct="1">
        <a:spcBef>
          <a:spcPts val="1800"/>
        </a:spcBef>
        <a:buFont typeface="Arial"/>
        <a:buNone/>
        <a:defRPr sz="2200" b="1" kern="1200" baseline="0">
          <a:solidFill>
            <a:schemeClr val="tx2"/>
          </a:solidFill>
          <a:latin typeface="Calibri" panose="020F0502020204030204" pitchFamily="34" charset="0"/>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hyperlink" Target="https://interchange.puc.texas.gov/Documents/58777_35_1609542.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ftp.puc.texas.gov/public/puct-info/agency/calendar/minutes/07-25-24.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powermag.com/texas-audit-could-delay-49-8-gw-of-data-center-load-cost-projects-up-to-15-billion-bnef-warns/"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s://www.brattle.com/wp-content/uploads/2024/08/ERCOT-CONE-for-2026.pdf"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https://ftp.puc.texas.gov/public/puct-info/agency/calendar/minutes/07-25-24.pdf?" TargetMode="External"/><Relationship Id="rId4" Type="http://schemas.openxmlformats.org/officeDocument/2006/relationships/hyperlink" Target="https://interchange.puc.texas.gov/Documents/54584_69_1407712.PDF"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8" Type="http://schemas.openxmlformats.org/officeDocument/2006/relationships/hyperlink" Target="https://assets.siemens-energy.com/dam/5fc093ca-4fd8-482c-8390-b39b004f66f3/251120_CMD-2025_Gas_Services_FINAL-pdf_Original%20file.pdf" TargetMode="External"/><Relationship Id="rId13" Type="http://schemas.openxmlformats.org/officeDocument/2006/relationships/hyperlink" Target="https://www.gevernova.com/sites/default/files/05282025-gev-bernstein-conference-transcript.pdf?utm_source=chatgpt.com" TargetMode="External"/><Relationship Id="rId3" Type="http://schemas.openxmlformats.org/officeDocument/2006/relationships/hyperlink" Target="https://www.nathanielbullard.com/presentations" TargetMode="External"/><Relationship Id="rId7" Type="http://schemas.openxmlformats.org/officeDocument/2006/relationships/hyperlink" Target="https://www.powermag.com/ansaldo-us-gas-turbine-market-equipment-crunch/" TargetMode="External"/><Relationship Id="rId12" Type="http://schemas.openxmlformats.org/officeDocument/2006/relationships/hyperlink" Target="https://www.mhi.com/finance/library/result/pdf/fy20261q/presentation.pdf" TargetMode="External"/><Relationship Id="rId2" Type="http://schemas.openxmlformats.org/officeDocument/2006/relationships/hyperlink" Target="https://www.whitehouse.gov/presidential-actions/2026/08/declaring-a-national-emergency-to-secure-the-united-states-bulk-power-system/" TargetMode="External"/><Relationship Id="rId1" Type="http://schemas.openxmlformats.org/officeDocument/2006/relationships/slideLayout" Target="../slideLayouts/slideLayout5.xml"/><Relationship Id="rId6" Type="http://schemas.openxmlformats.org/officeDocument/2006/relationships/hyperlink" Target="https://www.bloomberg.com/features/2025-bottlenecks-gas-turbines/" TargetMode="External"/><Relationship Id="rId11" Type="http://schemas.openxmlformats.org/officeDocument/2006/relationships/hyperlink" Target="https://www.mhi.com/finance/library/business/pdf/2025_gtcc_qa.pdf" TargetMode="External"/><Relationship Id="rId5" Type="http://schemas.openxmlformats.org/officeDocument/2006/relationships/hyperlink" Target="https://www.woodmac.com/press-releases/gas-turbine-prices-soar-195-as-market-faces-supply-demand-crisis/" TargetMode="External"/><Relationship Id="rId15" Type="http://schemas.openxmlformats.org/officeDocument/2006/relationships/image" Target="../media/image14.svg"/><Relationship Id="rId10" Type="http://schemas.openxmlformats.org/officeDocument/2006/relationships/hyperlink" Target="https://www.mhi.com/finance/library/plan/pdf/260527presentation_qa.pdf" TargetMode="External"/><Relationship Id="rId4" Type="http://schemas.openxmlformats.org/officeDocument/2006/relationships/hyperlink" Target="https://www.powermag.com/were-writing-a-new-chapter-mitsubishi-power-ceo-bill-newsom-on-ai-gas-turbines-and-the-path-to-decarbonization/" TargetMode="External"/><Relationship Id="rId9" Type="http://schemas.openxmlformats.org/officeDocument/2006/relationships/hyperlink" Target="https://assets.siemens-energy.com/dam/3e846440-66dd-4a56-be75-b49d004e6741/2026-08-05_Q3_Analyst_presentation-pdf_Original%20file.pdf?utm_source=chatgpt.com" TargetMode="External"/><Relationship Id="rId14" Type="http://schemas.openxmlformats.org/officeDocument/2006/relationships/hyperlink" Target="https://www.gevernova.com/news/articles/ge-vernova-releases-second-quarter-2026-financial-results"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hyperlink" Target="https://www.federalregister.gov/documents/2026/08/31/2026-17843/declaring-a-national-emergency-to-secure-the-united-states-bulk-power-system" TargetMode="External"/><Relationship Id="rId7" Type="http://schemas.openxmlformats.org/officeDocument/2006/relationships/hyperlink" Target="https://www.irs.gov/pub/irs-drop/n-26-15.pdf" TargetMode="External"/><Relationship Id="rId2" Type="http://schemas.openxmlformats.org/officeDocument/2006/relationships/hyperlink" Target="https://modoenergy.com/research/en/ercot-battery-buildout-report-q3-2025" TargetMode="External"/><Relationship Id="rId1" Type="http://schemas.openxmlformats.org/officeDocument/2006/relationships/slideLayout" Target="../slideLayouts/slideLayout5.xml"/><Relationship Id="rId6" Type="http://schemas.openxmlformats.org/officeDocument/2006/relationships/hyperlink" Target="https://www.whitehouse.gov/presidential-actions/2026/08/declaring-a-national-emergency-to-secure-the-united-states-bulk-power-system/" TargetMode="External"/><Relationship Id="rId5" Type="http://schemas.openxmlformats.org/officeDocument/2006/relationships/hyperlink" Target="https://www.energy-storage.news/global-energy-storage-deployments-on-track-for-record-year-in-2025-bnef-says/" TargetMode="External"/><Relationship Id="rId4" Type="http://schemas.openxmlformats.org/officeDocument/2006/relationships/hyperlink" Target="https://www.woodmac.com/news/opinion/supply-shortages-and-an-inflexible-market-give-rise-to-high-power-transformer-lead-times/" TargetMode="External"/><Relationship Id="rId9" Type="http://schemas.openxmlformats.org/officeDocument/2006/relationships/hyperlink" Target="https://www.power-eng.com/gas/turbines/long-lead-times-are-dooming-some-proposed-gas-plant-projects/?utm_source=chatgpt.co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www.brattle.com/wp-content/uploads/2025/11/Newell-Thompson-and-Zhou-Affidavit_Attachment-E.pdf" TargetMode="External"/><Relationship Id="rId4" Type="http://schemas.openxmlformats.org/officeDocument/2006/relationships/hyperlink" Target="https://www.brattle.com/insights-events/publications/ercot-cone-for-2026/"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gridlab.org/wp-content/uploads/2025/09/GridLab_Gas-Turbine-Costs-Report-1.pdf" TargetMode="External"/><Relationship Id="rId2" Type="http://schemas.openxmlformats.org/officeDocument/2006/relationships/image" Target="../media/image17.svg"/><Relationship Id="rId1" Type="http://schemas.openxmlformats.org/officeDocument/2006/relationships/slideLayout" Target="../slideLayouts/slideLayout5.xml"/><Relationship Id="rId6" Type="http://schemas.openxmlformats.org/officeDocument/2006/relationships/hyperlink" Target="https://www.nvenergy.com/publish/content/dam/nvenergy/brochures_arch/about-nvenergy/rates-regulatory/recent-regulatory-filings/2026-irp/NPC-SPPC-Volume-8.pdf" TargetMode="External"/><Relationship Id="rId5" Type="http://schemas.openxmlformats.org/officeDocument/2006/relationships/hyperlink" Target="https://www.scc.virginia.gov/docketsearch/DOCS/86y_01%21.PDF" TargetMode="External"/><Relationship Id="rId4" Type="http://schemas.openxmlformats.org/officeDocument/2006/relationships/hyperlink" Target="https://interchange.puc.texas.gov/Documents/56693_6_1400301.PDF"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hyperlink" Target="https://www.brattle.com/wp-content/uploads/2025/04/Brattle-2025-CONE-Report-for-PJM.pdf" TargetMode="External"/><Relationship Id="rId2" Type="http://schemas.openxmlformats.org/officeDocument/2006/relationships/image" Target="../media/image20.sv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s://www.brattle.com/wp-content/uploads/2024/08/ERCOT-CONE-for-2026.pdf"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s://elibrary.ferc.gov/eLibrary/filelist?accession_number=20220930-5374&amp;optimized=false&amp;sid=8bb81668-9958-4747-9970-0f57fea6a49e" TargetMode="External"/><Relationship Id="rId5" Type="http://schemas.openxmlformats.org/officeDocument/2006/relationships/hyperlink" Target="https://elibrary.ferc.gov/eLibrary/filelist?accession_number=20181012-5177&amp;optimized=false&amp;sid=4918003c-e6d7-495e-bc9f-30f09cae7418" TargetMode="External"/><Relationship Id="rId4" Type="http://schemas.openxmlformats.org/officeDocument/2006/relationships/hyperlink" Target="https://www.eia.gov/analysis/studies/powerplants/capitalcost/pdf/capital_cost_AEO2025.pdf"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hyperlink" Target="https://gridlab.org/wp-content/uploads/2025/09/GridLab_Gas-Turbine-Costs-Report-1.pdf" TargetMode="External"/><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www.nvenergy.com/publish/content/dam/nvenergy/brochures_arch/about-nvenergy/rates-regulatory/recent-regulatory-filings/2026-irp/NPC-SPPC-Volume-8.pdf" TargetMode="External"/><Relationship Id="rId5" Type="http://schemas.openxmlformats.org/officeDocument/2006/relationships/hyperlink" Target="https://www.scc.virginia.gov/docketsearch/DOCS/86y_01%21.PDF" TargetMode="External"/><Relationship Id="rId4" Type="http://schemas.openxmlformats.org/officeDocument/2006/relationships/hyperlink" Target="https://interchange.puc.texas.gov/Documents/56693_6_1400301.PDF"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ftp.puc.texas.gov/public/puct-info/agency/calendar/minutes/07-25-24.pdf?" TargetMode="External"/><Relationship Id="rId2" Type="http://schemas.openxmlformats.org/officeDocument/2006/relationships/image" Target="../media/image27.sv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EAF9A-7436-D75B-75ED-42E49E6BCB0B}"/>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E9AAA3E0-D2B2-4D8E-991A-A87E14704DE9}"/>
              </a:ext>
            </a:extLst>
          </p:cNvPr>
          <p:cNvPicPr>
            <a:picLocks noChangeAspect="1"/>
          </p:cNvPicPr>
          <p:nvPr/>
        </p:nvPicPr>
        <p:blipFill>
          <a:blip r:embed="rId3" cstate="print">
            <a:extLst>
              <a:ext uri="{28A0092B-C50C-407E-A947-70E740481C1C}">
                <a14:useLocalDpi xmlns:a14="http://schemas.microsoft.com/office/drawing/2010/main" val="0"/>
              </a:ext>
            </a:extLst>
          </a:blip>
          <a:srcRect l="19111" r="19111"/>
          <a:stretch/>
        </p:blipFill>
        <p:spPr>
          <a:xfrm>
            <a:off x="4718602" y="0"/>
            <a:ext cx="7473398" cy="6842466"/>
          </a:xfrm>
          <a:prstGeom prst="rect">
            <a:avLst/>
          </a:prstGeom>
        </p:spPr>
      </p:pic>
      <p:pic>
        <p:nvPicPr>
          <p:cNvPr id="15" name="Picture 14">
            <a:extLst>
              <a:ext uri="{FF2B5EF4-FFF2-40B4-BE49-F238E27FC236}">
                <a16:creationId xmlns:a16="http://schemas.microsoft.com/office/drawing/2014/main" id="{0FF3710E-C492-9342-11F0-8FDC6151905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8872" y="0"/>
            <a:ext cx="9144000" cy="6858000"/>
          </a:xfrm>
          <a:prstGeom prst="rect">
            <a:avLst/>
          </a:prstGeom>
        </p:spPr>
      </p:pic>
      <p:sp>
        <p:nvSpPr>
          <p:cNvPr id="21" name="Text Placeholder 20">
            <a:extLst>
              <a:ext uri="{FF2B5EF4-FFF2-40B4-BE49-F238E27FC236}">
                <a16:creationId xmlns:a16="http://schemas.microsoft.com/office/drawing/2014/main" id="{3546E474-9BEC-A815-3D34-33E4DC03CEC4}"/>
              </a:ext>
            </a:extLst>
          </p:cNvPr>
          <p:cNvSpPr>
            <a:spLocks noGrp="1"/>
          </p:cNvSpPr>
          <p:nvPr>
            <p:ph type="body" sz="quarter" idx="26"/>
          </p:nvPr>
        </p:nvSpPr>
        <p:spPr>
          <a:xfrm>
            <a:off x="3586877" y="4923399"/>
            <a:ext cx="3040800" cy="590942"/>
          </a:xfrm>
        </p:spPr>
        <p:txBody>
          <a:bodyPr/>
          <a:lstStyle/>
          <a:p>
            <a:r>
              <a:rPr lang="en-US"/>
              <a:t>October 2, 2026</a:t>
            </a:r>
          </a:p>
        </p:txBody>
      </p:sp>
      <p:sp>
        <p:nvSpPr>
          <p:cNvPr id="20" name="Text Placeholder 19">
            <a:extLst>
              <a:ext uri="{FF2B5EF4-FFF2-40B4-BE49-F238E27FC236}">
                <a16:creationId xmlns:a16="http://schemas.microsoft.com/office/drawing/2014/main" id="{B2CC2C81-1DD2-E7C0-6A9A-EB0A318E0408}"/>
              </a:ext>
            </a:extLst>
          </p:cNvPr>
          <p:cNvSpPr>
            <a:spLocks noGrp="1"/>
          </p:cNvSpPr>
          <p:nvPr>
            <p:ph type="body" sz="quarter" idx="22"/>
          </p:nvPr>
        </p:nvSpPr>
        <p:spPr>
          <a:xfrm>
            <a:off x="3786163" y="2303049"/>
            <a:ext cx="4260557" cy="1292225"/>
          </a:xfrm>
        </p:spPr>
        <p:txBody>
          <a:bodyPr/>
          <a:lstStyle/>
          <a:p>
            <a:r>
              <a:rPr lang="en-US"/>
              <a:t>Prepared For</a:t>
            </a:r>
          </a:p>
          <a:p>
            <a:pPr lvl="1"/>
            <a:r>
              <a:rPr lang="en-US"/>
              <a:t>ERCOT </a:t>
            </a:r>
          </a:p>
        </p:txBody>
      </p:sp>
      <p:sp>
        <p:nvSpPr>
          <p:cNvPr id="17" name="Text Placeholder 16">
            <a:extLst>
              <a:ext uri="{FF2B5EF4-FFF2-40B4-BE49-F238E27FC236}">
                <a16:creationId xmlns:a16="http://schemas.microsoft.com/office/drawing/2014/main" id="{09EFD3E8-81F6-AF85-C031-2F88DF472555}"/>
              </a:ext>
            </a:extLst>
          </p:cNvPr>
          <p:cNvSpPr>
            <a:spLocks noGrp="1"/>
          </p:cNvSpPr>
          <p:nvPr>
            <p:ph type="body" sz="quarter" idx="18"/>
          </p:nvPr>
        </p:nvSpPr>
        <p:spPr>
          <a:xfrm>
            <a:off x="516416" y="2303049"/>
            <a:ext cx="3040800" cy="1868167"/>
          </a:xfrm>
        </p:spPr>
        <p:txBody>
          <a:bodyPr/>
          <a:lstStyle/>
          <a:p>
            <a:r>
              <a:rPr lang="en-US"/>
              <a:t>Prepared By</a:t>
            </a:r>
          </a:p>
          <a:p>
            <a:pPr lvl="1"/>
            <a:r>
              <a:rPr lang="en-US" i="1"/>
              <a:t>The Brattle Group</a:t>
            </a:r>
          </a:p>
          <a:p>
            <a:pPr lvl="1"/>
            <a:r>
              <a:rPr lang="en-US" sz="1800"/>
              <a:t>Sam Newell</a:t>
            </a:r>
          </a:p>
          <a:p>
            <a:pPr lvl="1"/>
            <a:r>
              <a:rPr lang="en-US" sz="1800"/>
              <a:t>Andrew W. Thompson</a:t>
            </a:r>
          </a:p>
          <a:p>
            <a:pPr lvl="1"/>
            <a:r>
              <a:rPr lang="en-US" sz="1800"/>
              <a:t>Nathan Felmus</a:t>
            </a:r>
          </a:p>
          <a:p>
            <a:pPr lvl="1"/>
            <a:r>
              <a:rPr lang="en-US" sz="1800"/>
              <a:t>Andrew Boettcher</a:t>
            </a:r>
          </a:p>
          <a:p>
            <a:pPr lvl="1">
              <a:spcBef>
                <a:spcPts val="1200"/>
              </a:spcBef>
            </a:pPr>
            <a:r>
              <a:rPr lang="en-US" i="1"/>
              <a:t>Sargent &amp; Lundy</a:t>
            </a:r>
          </a:p>
          <a:p>
            <a:pPr lvl="1"/>
            <a:r>
              <a:rPr lang="en-US" sz="1800"/>
              <a:t>Joshua Junge</a:t>
            </a:r>
          </a:p>
          <a:p>
            <a:pPr lvl="1"/>
            <a:r>
              <a:rPr lang="en-US" sz="1800"/>
              <a:t>Danny Harrington</a:t>
            </a:r>
          </a:p>
        </p:txBody>
      </p:sp>
      <p:sp>
        <p:nvSpPr>
          <p:cNvPr id="16" name="Title 15">
            <a:extLst>
              <a:ext uri="{FF2B5EF4-FFF2-40B4-BE49-F238E27FC236}">
                <a16:creationId xmlns:a16="http://schemas.microsoft.com/office/drawing/2014/main" id="{4F858A6B-EEB5-F754-DB9E-2E26CCC12FDF}"/>
              </a:ext>
            </a:extLst>
          </p:cNvPr>
          <p:cNvSpPr>
            <a:spLocks noGrp="1"/>
          </p:cNvSpPr>
          <p:nvPr>
            <p:ph type="title"/>
          </p:nvPr>
        </p:nvSpPr>
        <p:spPr>
          <a:xfrm>
            <a:off x="516417" y="566412"/>
            <a:ext cx="9933869" cy="1404918"/>
          </a:xfrm>
        </p:spPr>
        <p:txBody>
          <a:bodyPr>
            <a:normAutofit/>
          </a:bodyPr>
          <a:lstStyle/>
          <a:p>
            <a:pPr>
              <a:lnSpc>
                <a:spcPct val="95000"/>
              </a:lnSpc>
            </a:pPr>
            <a:r>
              <a:rPr lang="en-US" sz="4000"/>
              <a:t>2026 ERCOT CONE Study</a:t>
            </a:r>
          </a:p>
        </p:txBody>
      </p:sp>
      <p:pic>
        <p:nvPicPr>
          <p:cNvPr id="24" name="Brattle Logo">
            <a:extLst>
              <a:ext uri="{FF2B5EF4-FFF2-40B4-BE49-F238E27FC236}">
                <a16:creationId xmlns:a16="http://schemas.microsoft.com/office/drawing/2014/main" id="{EAF992BF-BE57-01C8-1F3F-8BE250D7668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00508" y="5401628"/>
            <a:ext cx="3323333" cy="1440821"/>
          </a:xfrm>
          <a:prstGeom prst="rect">
            <a:avLst/>
          </a:prstGeom>
        </p:spPr>
      </p:pic>
      <p:sp>
        <p:nvSpPr>
          <p:cNvPr id="2" name="Text Placeholder 18">
            <a:extLst>
              <a:ext uri="{FF2B5EF4-FFF2-40B4-BE49-F238E27FC236}">
                <a16:creationId xmlns:a16="http://schemas.microsoft.com/office/drawing/2014/main" id="{D2EE1950-0623-40A0-B612-33775BF1254E}"/>
              </a:ext>
            </a:extLst>
          </p:cNvPr>
          <p:cNvSpPr>
            <a:spLocks noGrp="1"/>
          </p:cNvSpPr>
          <p:nvPr>
            <p:ph type="body" sz="quarter" idx="21"/>
          </p:nvPr>
        </p:nvSpPr>
        <p:spPr>
          <a:xfrm>
            <a:off x="515937" y="1733349"/>
            <a:ext cx="7399556" cy="905943"/>
          </a:xfrm>
        </p:spPr>
        <p:txBody>
          <a:bodyPr>
            <a:normAutofit/>
          </a:bodyPr>
          <a:lstStyle/>
          <a:p>
            <a:pPr>
              <a:lnSpc>
                <a:spcPct val="100000"/>
              </a:lnSpc>
            </a:pPr>
            <a:r>
              <a:rPr lang="en-US" sz="2000" cap="none" spc="0">
                <a:solidFill>
                  <a:srgbClr val="FF0000"/>
                </a:solidFill>
              </a:rPr>
              <a:t>DRAFT</a:t>
            </a:r>
          </a:p>
        </p:txBody>
      </p:sp>
    </p:spTree>
    <p:extLst>
      <p:ext uri="{BB962C8B-B14F-4D97-AF65-F5344CB8AC3E}">
        <p14:creationId xmlns:p14="http://schemas.microsoft.com/office/powerpoint/2010/main" val="1673576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8"/>
          </p:nvPr>
        </p:nvSpPr>
        <p:spPr/>
        <p:txBody>
          <a:bodyPr/>
          <a:lstStyle/>
          <a:p>
            <a:r>
              <a:rPr lang="en-US"/>
              <a:t> </a:t>
            </a:r>
            <a:fld id="{C95ECF09-ED6D-489D-87B4-9DBCD4D54A41}" type="slidenum">
              <a:rPr lang="en-US" smtClean="0"/>
              <a:pPr/>
              <a:t>1</a:t>
            </a:fld>
            <a:endParaRPr lang="en-US"/>
          </a:p>
        </p:txBody>
      </p:sp>
      <p:sp>
        <p:nvSpPr>
          <p:cNvPr id="4" name="Text Placeholder 3"/>
          <p:cNvSpPr>
            <a:spLocks noGrp="1"/>
          </p:cNvSpPr>
          <p:nvPr>
            <p:ph type="body" sz="quarter" idx="16"/>
          </p:nvPr>
        </p:nvSpPr>
        <p:spPr>
          <a:xfrm>
            <a:off x="508000" y="1181100"/>
            <a:ext cx="10294983" cy="4995862"/>
          </a:xfrm>
        </p:spPr>
        <p:txBody>
          <a:bodyPr/>
          <a:lstStyle/>
          <a:p>
            <a:r>
              <a:rPr lang="en-US" sz="1600"/>
              <a:t>This report was prepared by The Brattle Group and Sargent &amp; Lundy for the Electric Reliability Council of Texas Inc. (ERCOT). It is intended to be read and used as a whole and not in parts. The report reflects the analyses and opinions of the authors and does not necessarily reflect those of The Brattle Group’s clients or other consultants.</a:t>
            </a:r>
          </a:p>
          <a:p>
            <a:r>
              <a:rPr lang="en-US" sz="1600">
                <a:solidFill>
                  <a:srgbClr val="6381A3"/>
                </a:solidFill>
              </a:rPr>
              <a:t>Copyright © 2026 The Brattle Group, Inc.</a:t>
            </a:r>
          </a:p>
        </p:txBody>
      </p:sp>
      <p:sp>
        <p:nvSpPr>
          <p:cNvPr id="6" name="Title 5"/>
          <p:cNvSpPr>
            <a:spLocks noGrp="1"/>
          </p:cNvSpPr>
          <p:nvPr>
            <p:ph type="title"/>
          </p:nvPr>
        </p:nvSpPr>
        <p:spPr/>
        <p:txBody>
          <a:bodyPr/>
          <a:lstStyle/>
          <a:p>
            <a:r>
              <a:rPr lang="en-US"/>
              <a:t>Notice</a:t>
            </a:r>
          </a:p>
        </p:txBody>
      </p:sp>
    </p:spTree>
    <p:extLst>
      <p:ext uri="{BB962C8B-B14F-4D97-AF65-F5344CB8AC3E}">
        <p14:creationId xmlns:p14="http://schemas.microsoft.com/office/powerpoint/2010/main" val="3092910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163AFCB-EF7C-F725-DE88-08CB1635D5C0}"/>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17" name="Rectangle: Rounded Corners 16">
            <a:extLst>
              <a:ext uri="{FF2B5EF4-FFF2-40B4-BE49-F238E27FC236}">
                <a16:creationId xmlns:a16="http://schemas.microsoft.com/office/drawing/2014/main" id="{5419D79B-DCB2-4D14-742B-4EBBCF940F66}"/>
              </a:ext>
            </a:extLst>
          </p:cNvPr>
          <p:cNvSpPr/>
          <p:nvPr/>
        </p:nvSpPr>
        <p:spPr>
          <a:xfrm>
            <a:off x="1359407" y="1182187"/>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Executive Summary</a:t>
            </a:r>
          </a:p>
        </p:txBody>
      </p:sp>
      <p:sp>
        <p:nvSpPr>
          <p:cNvPr id="22" name="Rectangle: Rounded Corners 21">
            <a:extLst>
              <a:ext uri="{FF2B5EF4-FFF2-40B4-BE49-F238E27FC236}">
                <a16:creationId xmlns:a16="http://schemas.microsoft.com/office/drawing/2014/main" id="{C92BE0AA-4561-69E8-2A83-EA58AC483A6D}"/>
              </a:ext>
            </a:extLst>
          </p:cNvPr>
          <p:cNvSpPr/>
          <p:nvPr/>
        </p:nvSpPr>
        <p:spPr>
          <a:xfrm>
            <a:off x="601718" y="1182187"/>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3" name="Rectangle 2">
            <a:extLst>
              <a:ext uri="{FF2B5EF4-FFF2-40B4-BE49-F238E27FC236}">
                <a16:creationId xmlns:a16="http://schemas.microsoft.com/office/drawing/2014/main" id="{4AAEBF59-404C-0943-4A42-3637E3435633}"/>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6ADF9883-6FCE-F6D9-15F0-08C7B0CBAE43}"/>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97D151AE-4DA3-497C-AC40-954657EDDDB2}"/>
              </a:ext>
            </a:extLst>
          </p:cNvPr>
          <p:cNvSpPr>
            <a:spLocks noGrp="1"/>
          </p:cNvSpPr>
          <p:nvPr>
            <p:ph type="sldNum" sz="quarter" idx="11"/>
          </p:nvPr>
        </p:nvSpPr>
        <p:spPr/>
        <p:txBody>
          <a:bodyPr/>
          <a:lstStyle/>
          <a:p>
            <a:r>
              <a:rPr lang="en-US"/>
              <a:t>brattle.com | </a:t>
            </a:r>
            <a:fld id="{C95ECF09-ED6D-489D-87B4-9DBCD4D54A41}" type="slidenum">
              <a:rPr lang="en-US" smtClean="0"/>
              <a:pPr/>
              <a:t>2</a:t>
            </a:fld>
            <a:endParaRPr lang="en-US"/>
          </a:p>
        </p:txBody>
      </p:sp>
      <p:sp>
        <p:nvSpPr>
          <p:cNvPr id="7" name="Rectangle: Rounded Corners 6">
            <a:extLst>
              <a:ext uri="{FF2B5EF4-FFF2-40B4-BE49-F238E27FC236}">
                <a16:creationId xmlns:a16="http://schemas.microsoft.com/office/drawing/2014/main" id="{394B5544-0D7C-74BB-BCF7-4664F9BBE915}"/>
              </a:ext>
            </a:extLst>
          </p:cNvPr>
          <p:cNvSpPr/>
          <p:nvPr/>
        </p:nvSpPr>
        <p:spPr>
          <a:xfrm>
            <a:off x="1359407" y="1764185"/>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Introduction</a:t>
            </a:r>
          </a:p>
        </p:txBody>
      </p:sp>
      <p:sp>
        <p:nvSpPr>
          <p:cNvPr id="9" name="Rectangle: Rounded Corners 8">
            <a:extLst>
              <a:ext uri="{FF2B5EF4-FFF2-40B4-BE49-F238E27FC236}">
                <a16:creationId xmlns:a16="http://schemas.microsoft.com/office/drawing/2014/main" id="{9EE897FC-9D83-97AD-AA87-1A3A6059CBDE}"/>
              </a:ext>
            </a:extLst>
          </p:cNvPr>
          <p:cNvSpPr/>
          <p:nvPr/>
        </p:nvSpPr>
        <p:spPr>
          <a:xfrm>
            <a:off x="601718" y="1764185"/>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11" name="Rectangle: Rounded Corners 10">
            <a:extLst>
              <a:ext uri="{FF2B5EF4-FFF2-40B4-BE49-F238E27FC236}">
                <a16:creationId xmlns:a16="http://schemas.microsoft.com/office/drawing/2014/main" id="{16ECFD9E-3B55-001E-B338-9F44415D2427}"/>
              </a:ext>
            </a:extLst>
          </p:cNvPr>
          <p:cNvSpPr/>
          <p:nvPr/>
        </p:nvSpPr>
        <p:spPr>
          <a:xfrm>
            <a:off x="1359407" y="2346183"/>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2024 Prevailing ERCOT CONE Estimate</a:t>
            </a:r>
          </a:p>
        </p:txBody>
      </p:sp>
      <p:sp>
        <p:nvSpPr>
          <p:cNvPr id="13" name="Rectangle: Rounded Corners 12">
            <a:extLst>
              <a:ext uri="{FF2B5EF4-FFF2-40B4-BE49-F238E27FC236}">
                <a16:creationId xmlns:a16="http://schemas.microsoft.com/office/drawing/2014/main" id="{0E0EB3A0-9B80-1AF4-B85A-B1AAC6CC8088}"/>
              </a:ext>
            </a:extLst>
          </p:cNvPr>
          <p:cNvSpPr/>
          <p:nvPr/>
        </p:nvSpPr>
        <p:spPr>
          <a:xfrm>
            <a:off x="601718" y="2346183"/>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15" name="Rectangle: Rounded Corners 14">
            <a:extLst>
              <a:ext uri="{FF2B5EF4-FFF2-40B4-BE49-F238E27FC236}">
                <a16:creationId xmlns:a16="http://schemas.microsoft.com/office/drawing/2014/main" id="{2078E608-18B4-16E4-1075-DCB67D10860D}"/>
              </a:ext>
            </a:extLst>
          </p:cNvPr>
          <p:cNvSpPr/>
          <p:nvPr/>
        </p:nvSpPr>
        <p:spPr>
          <a:xfrm>
            <a:off x="1359407" y="2928181"/>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Current Situation for Building a Gas-Fired Plant </a:t>
            </a:r>
          </a:p>
        </p:txBody>
      </p:sp>
      <p:sp>
        <p:nvSpPr>
          <p:cNvPr id="29" name="Rectangle: Rounded Corners 28">
            <a:extLst>
              <a:ext uri="{FF2B5EF4-FFF2-40B4-BE49-F238E27FC236}">
                <a16:creationId xmlns:a16="http://schemas.microsoft.com/office/drawing/2014/main" id="{4DAB29E4-784B-9159-0399-AC08F9467796}"/>
              </a:ext>
            </a:extLst>
          </p:cNvPr>
          <p:cNvSpPr/>
          <p:nvPr/>
        </p:nvSpPr>
        <p:spPr>
          <a:xfrm>
            <a:off x="601718" y="2928181"/>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31" name="Rectangle: Rounded Corners 30">
            <a:extLst>
              <a:ext uri="{FF2B5EF4-FFF2-40B4-BE49-F238E27FC236}">
                <a16:creationId xmlns:a16="http://schemas.microsoft.com/office/drawing/2014/main" id="{B070D25B-FBE5-A92D-CB08-8CE3A7A8A1D3}"/>
              </a:ext>
            </a:extLst>
          </p:cNvPr>
          <p:cNvSpPr/>
          <p:nvPr/>
        </p:nvSpPr>
        <p:spPr>
          <a:xfrm>
            <a:off x="1359407" y="3510179"/>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2026 Overnight Capital Costs for Frame CT</a:t>
            </a:r>
          </a:p>
        </p:txBody>
      </p:sp>
      <p:sp>
        <p:nvSpPr>
          <p:cNvPr id="33" name="Rectangle: Rounded Corners 32">
            <a:extLst>
              <a:ext uri="{FF2B5EF4-FFF2-40B4-BE49-F238E27FC236}">
                <a16:creationId xmlns:a16="http://schemas.microsoft.com/office/drawing/2014/main" id="{DDA5DD5B-F133-A70E-4A50-5294DAD9FF47}"/>
              </a:ext>
            </a:extLst>
          </p:cNvPr>
          <p:cNvSpPr/>
          <p:nvPr/>
        </p:nvSpPr>
        <p:spPr>
          <a:xfrm>
            <a:off x="601718" y="3510179"/>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35" name="Rectangle: Rounded Corners 34">
            <a:extLst>
              <a:ext uri="{FF2B5EF4-FFF2-40B4-BE49-F238E27FC236}">
                <a16:creationId xmlns:a16="http://schemas.microsoft.com/office/drawing/2014/main" id="{F92B20A6-A135-7A1C-D111-C98C77FEAE47}"/>
              </a:ext>
            </a:extLst>
          </p:cNvPr>
          <p:cNvSpPr/>
          <p:nvPr/>
        </p:nvSpPr>
        <p:spPr>
          <a:xfrm>
            <a:off x="1359407" y="4092177"/>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2026 Installed Capital Costs for Frame CT</a:t>
            </a:r>
          </a:p>
        </p:txBody>
      </p:sp>
      <p:sp>
        <p:nvSpPr>
          <p:cNvPr id="37" name="Rectangle: Rounded Corners 36">
            <a:extLst>
              <a:ext uri="{FF2B5EF4-FFF2-40B4-BE49-F238E27FC236}">
                <a16:creationId xmlns:a16="http://schemas.microsoft.com/office/drawing/2014/main" id="{37481288-44CD-579F-F3EE-D1339E0BCBF8}"/>
              </a:ext>
            </a:extLst>
          </p:cNvPr>
          <p:cNvSpPr/>
          <p:nvPr/>
        </p:nvSpPr>
        <p:spPr>
          <a:xfrm>
            <a:off x="601718" y="4092177"/>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39" name="Rectangle: Rounded Corners 38">
            <a:extLst>
              <a:ext uri="{FF2B5EF4-FFF2-40B4-BE49-F238E27FC236}">
                <a16:creationId xmlns:a16="http://schemas.microsoft.com/office/drawing/2014/main" id="{D8FB65C9-A9FE-F512-ED72-C5DBF54013CA}"/>
              </a:ext>
            </a:extLst>
          </p:cNvPr>
          <p:cNvSpPr/>
          <p:nvPr/>
        </p:nvSpPr>
        <p:spPr>
          <a:xfrm>
            <a:off x="1359407" y="4674175"/>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2026 Level-Real CONE Accounting for Scarcity</a:t>
            </a:r>
          </a:p>
        </p:txBody>
      </p:sp>
      <p:sp>
        <p:nvSpPr>
          <p:cNvPr id="41" name="Rectangle: Rounded Corners 40">
            <a:extLst>
              <a:ext uri="{FF2B5EF4-FFF2-40B4-BE49-F238E27FC236}">
                <a16:creationId xmlns:a16="http://schemas.microsoft.com/office/drawing/2014/main" id="{858E6285-A574-A3C2-D6D8-65EBFF70DE34}"/>
              </a:ext>
            </a:extLst>
          </p:cNvPr>
          <p:cNvSpPr/>
          <p:nvPr/>
        </p:nvSpPr>
        <p:spPr>
          <a:xfrm>
            <a:off x="601718" y="4674175"/>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8" name="Rectangle: Rounded Corners 7">
            <a:extLst>
              <a:ext uri="{FF2B5EF4-FFF2-40B4-BE49-F238E27FC236}">
                <a16:creationId xmlns:a16="http://schemas.microsoft.com/office/drawing/2014/main" id="{F65A3FF5-C229-2C39-5293-2E7BCF7F76FB}"/>
              </a:ext>
            </a:extLst>
          </p:cNvPr>
          <p:cNvSpPr/>
          <p:nvPr/>
        </p:nvSpPr>
        <p:spPr>
          <a:xfrm>
            <a:off x="1359407" y="5259421"/>
            <a:ext cx="9342535" cy="416392"/>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Indicative Long-Term Equilibrium CONE</a:t>
            </a:r>
          </a:p>
        </p:txBody>
      </p:sp>
      <p:sp>
        <p:nvSpPr>
          <p:cNvPr id="12" name="Rectangle: Rounded Corners 11">
            <a:extLst>
              <a:ext uri="{FF2B5EF4-FFF2-40B4-BE49-F238E27FC236}">
                <a16:creationId xmlns:a16="http://schemas.microsoft.com/office/drawing/2014/main" id="{C880CF93-D73E-06BF-1806-1871F5F8437B}"/>
              </a:ext>
            </a:extLst>
          </p:cNvPr>
          <p:cNvSpPr/>
          <p:nvPr/>
        </p:nvSpPr>
        <p:spPr>
          <a:xfrm>
            <a:off x="601718" y="5259421"/>
            <a:ext cx="658614" cy="4163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10" name="Rectangle: Rounded Corners 9">
            <a:extLst>
              <a:ext uri="{FF2B5EF4-FFF2-40B4-BE49-F238E27FC236}">
                <a16:creationId xmlns:a16="http://schemas.microsoft.com/office/drawing/2014/main" id="{F4AFF86A-D379-BD07-0EC4-B1515D9EE606}"/>
              </a:ext>
            </a:extLst>
          </p:cNvPr>
          <p:cNvSpPr/>
          <p:nvPr/>
        </p:nvSpPr>
        <p:spPr>
          <a:xfrm>
            <a:off x="1359407" y="5841637"/>
            <a:ext cx="9342535" cy="416392"/>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Appendix</a:t>
            </a:r>
          </a:p>
        </p:txBody>
      </p:sp>
      <p:sp>
        <p:nvSpPr>
          <p:cNvPr id="16" name="Rectangle: Rounded Corners 15">
            <a:extLst>
              <a:ext uri="{FF2B5EF4-FFF2-40B4-BE49-F238E27FC236}">
                <a16:creationId xmlns:a16="http://schemas.microsoft.com/office/drawing/2014/main" id="{52F7932D-91A8-C278-6098-A039CC183D69}"/>
              </a:ext>
            </a:extLst>
          </p:cNvPr>
          <p:cNvSpPr/>
          <p:nvPr/>
        </p:nvSpPr>
        <p:spPr>
          <a:xfrm>
            <a:off x="601718" y="5841637"/>
            <a:ext cx="658614" cy="4163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3006950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41B49-10C5-703D-736C-1EF40D6359BC}"/>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16D18AC-DBA9-317C-93AA-2A86E2F5E417}"/>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657E1E37-DACC-2B30-C57A-0FC5D98325F7}"/>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42B41299-FEA8-32AD-7CCF-E7467AD27EC8}"/>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94A15AED-3068-F94D-FC71-DFB4DA57B1C3}"/>
              </a:ext>
            </a:extLst>
          </p:cNvPr>
          <p:cNvSpPr>
            <a:spLocks noGrp="1"/>
          </p:cNvSpPr>
          <p:nvPr>
            <p:ph type="sldNum" sz="quarter" idx="11"/>
          </p:nvPr>
        </p:nvSpPr>
        <p:spPr/>
        <p:txBody>
          <a:bodyPr/>
          <a:lstStyle/>
          <a:p>
            <a:r>
              <a:rPr lang="en-US"/>
              <a:t>brattle.com | </a:t>
            </a:r>
            <a:fld id="{C95ECF09-ED6D-489D-87B4-9DBCD4D54A41}" type="slidenum">
              <a:rPr lang="en-US" smtClean="0"/>
              <a:pPr/>
              <a:t>3</a:t>
            </a:fld>
            <a:endParaRPr lang="en-US"/>
          </a:p>
        </p:txBody>
      </p:sp>
      <p:sp>
        <p:nvSpPr>
          <p:cNvPr id="14" name="Rectangle: Rounded Corners 13">
            <a:extLst>
              <a:ext uri="{FF2B5EF4-FFF2-40B4-BE49-F238E27FC236}">
                <a16:creationId xmlns:a16="http://schemas.microsoft.com/office/drawing/2014/main" id="{24EEC7C5-2D57-A827-6E5B-BEE89D2F2833}"/>
              </a:ext>
            </a:extLst>
          </p:cNvPr>
          <p:cNvSpPr/>
          <p:nvPr/>
        </p:nvSpPr>
        <p:spPr>
          <a:xfrm>
            <a:off x="1359407" y="1182187"/>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Executive Summary</a:t>
            </a:r>
          </a:p>
        </p:txBody>
      </p:sp>
      <p:sp>
        <p:nvSpPr>
          <p:cNvPr id="19" name="Rectangle: Rounded Corners 18">
            <a:extLst>
              <a:ext uri="{FF2B5EF4-FFF2-40B4-BE49-F238E27FC236}">
                <a16:creationId xmlns:a16="http://schemas.microsoft.com/office/drawing/2014/main" id="{E70DE744-C00B-D5BD-BC4C-9BC834B88256}"/>
              </a:ext>
            </a:extLst>
          </p:cNvPr>
          <p:cNvSpPr/>
          <p:nvPr/>
        </p:nvSpPr>
        <p:spPr>
          <a:xfrm>
            <a:off x="601718" y="1182187"/>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641868C0-A6D8-EE28-C7FD-660C8D227ECC}"/>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B75C6DAD-701C-32A0-AA93-68C021B0E88F}"/>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28EF412E-CB8D-76EA-B602-ED1A1CFB1EBE}"/>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CAA29E72-AFA4-B3C8-DF5B-7BAED70B344A}"/>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F95631C3-5518-59B5-D7C7-2D537CE3D0EF}"/>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5D3B5305-8B21-DD57-EDE5-8EBC74A1EC9D}"/>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CBDE00EF-D908-E65E-01F9-A8BE252D3A86}"/>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B1A8164D-199C-5D5B-3D13-3923008ABA7B}"/>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7549B6DB-25C1-856D-C66E-892467384CA8}"/>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D599AA90-57C9-B7BA-7D84-081453F43353}"/>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36622739-2384-789A-9735-921B71394B6B}"/>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16B79EDC-2228-905F-9B6F-67712A9C787A}"/>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15C1EBFB-49EC-000C-9C96-5B6242783C4D}"/>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C319AEA7-A515-63D5-EFF6-62518B57746D}"/>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19722FD3-C509-3C9B-D460-B64A1A9607C8}"/>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AF86CBDE-2D43-06A9-2271-CD97866CB249}"/>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1715785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F416B60-AD4F-A20F-CDE6-E59464ECAD4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3DA66146-8BF8-04C5-DF68-12E77B801A2C}"/>
              </a:ext>
            </a:extLst>
          </p:cNvPr>
          <p:cNvSpPr>
            <a:spLocks noGrp="1"/>
          </p:cNvSpPr>
          <p:nvPr>
            <p:ph type="sldNum" sz="quarter" idx="21"/>
          </p:nvPr>
        </p:nvSpPr>
        <p:spPr/>
        <p:txBody>
          <a:bodyPr/>
          <a:lstStyle/>
          <a:p>
            <a:r>
              <a:rPr lang="en-US"/>
              <a:t>brattle.com | </a:t>
            </a:r>
            <a:fld id="{C95ECF09-ED6D-489D-87B4-9DBCD4D54A41}" type="slidenum">
              <a:rPr lang="en-US" smtClean="0"/>
              <a:pPr/>
              <a:t>4</a:t>
            </a:fld>
            <a:endParaRPr lang="en-US"/>
          </a:p>
        </p:txBody>
      </p:sp>
      <p:sp>
        <p:nvSpPr>
          <p:cNvPr id="4" name="Text Placeholder 3">
            <a:extLst>
              <a:ext uri="{FF2B5EF4-FFF2-40B4-BE49-F238E27FC236}">
                <a16:creationId xmlns:a16="http://schemas.microsoft.com/office/drawing/2014/main" id="{CF74E96E-8E7F-2405-7CA7-885BB41798CE}"/>
              </a:ext>
            </a:extLst>
          </p:cNvPr>
          <p:cNvSpPr>
            <a:spLocks noGrp="1"/>
          </p:cNvSpPr>
          <p:nvPr>
            <p:ph type="body" sz="quarter" idx="16"/>
          </p:nvPr>
        </p:nvSpPr>
        <p:spPr>
          <a:xfrm>
            <a:off x="507999" y="1139594"/>
            <a:ext cx="11566013" cy="5007660"/>
          </a:xfrm>
        </p:spPr>
        <p:txBody>
          <a:bodyPr/>
          <a:lstStyle/>
          <a:p>
            <a:pPr>
              <a:spcBef>
                <a:spcPts val="1200"/>
              </a:spcBef>
            </a:pPr>
            <a:r>
              <a:rPr lang="en-US" sz="2000" b="1">
                <a:solidFill>
                  <a:schemeClr val="accent1"/>
                </a:solidFill>
              </a:rPr>
              <a:t>Context: </a:t>
            </a:r>
            <a:r>
              <a:rPr lang="en-US" sz="2000">
                <a:solidFill>
                  <a:schemeClr val="accent1"/>
                </a:solidFill>
              </a:rPr>
              <a:t>Texas is experiencing record load growth amid industry-wide </a:t>
            </a:r>
            <a:r>
              <a:rPr lang="en-US" sz="2000" i="1">
                <a:solidFill>
                  <a:schemeClr val="accent1"/>
                </a:solidFill>
              </a:rPr>
              <a:t>scarcities</a:t>
            </a:r>
            <a:r>
              <a:rPr lang="en-US" sz="2000">
                <a:solidFill>
                  <a:schemeClr val="accent1"/>
                </a:solidFill>
              </a:rPr>
              <a:t> of equipment and labor for building generation, leading to high costs and long lead times for new plants</a:t>
            </a:r>
          </a:p>
          <a:p>
            <a:pPr>
              <a:spcBef>
                <a:spcPts val="1200"/>
              </a:spcBef>
            </a:pPr>
            <a:r>
              <a:rPr lang="en-US" sz="2000" b="1">
                <a:solidFill>
                  <a:schemeClr val="accent1"/>
                </a:solidFill>
              </a:rPr>
              <a:t>Problem Statement: </a:t>
            </a:r>
            <a:r>
              <a:rPr lang="en-US" sz="2000">
                <a:solidFill>
                  <a:schemeClr val="accent1"/>
                </a:solidFill>
              </a:rPr>
              <a:t>ERCOT asked Brattle with Sargent &amp; Lundy to conduct a streamlined analysis of CT CONE</a:t>
            </a:r>
          </a:p>
          <a:p>
            <a:pPr lvl="1"/>
            <a:r>
              <a:rPr lang="en-US" sz="1800"/>
              <a:t>ERCOT and the PUCT plan to use this study for planning purposes and as an input to the </a:t>
            </a:r>
            <a:r>
              <a:rPr lang="en-US" sz="1800">
                <a:solidFill>
                  <a:schemeClr val="accent2"/>
                </a:solidFill>
                <a:hlinkClick r:id="rId3">
                  <a:extLst>
                    <a:ext uri="{A12FA001-AC4F-418D-AE19-62706E023703}">
                      <ahyp:hlinkClr xmlns:ahyp="http://schemas.microsoft.com/office/drawing/2018/hyperlinkcolor" val="tx"/>
                    </a:ext>
                  </a:extLst>
                </a:hlinkClick>
              </a:rPr>
              <a:t>2026 Reliability Assessment</a:t>
            </a:r>
            <a:endParaRPr lang="en-US" sz="1800">
              <a:solidFill>
                <a:schemeClr val="accent2"/>
              </a:solidFill>
            </a:endParaRPr>
          </a:p>
          <a:p>
            <a:pPr lvl="1"/>
            <a:r>
              <a:rPr lang="en-US" sz="1800"/>
              <a:t>The study will inform ERCOT and the PUCT in assessing whether ERCOT’s market design can set prices high enough to attract sufficient capacity to meet reliability criteria on a near-term and/or on a long-run basis after scarcities resolve.</a:t>
            </a:r>
          </a:p>
          <a:p>
            <a:pPr lvl="1"/>
            <a:r>
              <a:rPr lang="en-US" sz="1800"/>
              <a:t>“</a:t>
            </a:r>
            <a:r>
              <a:rPr lang="en-US" sz="1800" b="1"/>
              <a:t>CONE</a:t>
            </a:r>
            <a:r>
              <a:rPr lang="en-US" sz="1800"/>
              <a:t>” is a common metric that expresses the levelized cost of new generation, typically estimated as:</a:t>
            </a:r>
          </a:p>
          <a:p>
            <a:pPr lvl="2"/>
            <a:r>
              <a:rPr lang="en-US" sz="1800" i="1"/>
              <a:t>Overnight Capital Cost (OCC) × Capital Charge Rate (CCR) + Levelized Annual Fixed O&amp;M (FOM)</a:t>
            </a:r>
          </a:p>
          <a:p>
            <a:pPr lvl="2"/>
            <a:r>
              <a:rPr lang="en-US" sz="1800"/>
              <a:t>OCC can be estimated from bottom-up analysis of the equipment, labor, materials, and other costs to build a plant. </a:t>
            </a:r>
          </a:p>
          <a:p>
            <a:pPr lvl="2"/>
            <a:r>
              <a:rPr lang="en-US" sz="1800"/>
              <a:t>CCR is the portion of capital recovery required in year-1, given the economic life of the asset, the cost of capital, and the assumed revenue recovery trajectory</a:t>
            </a:r>
          </a:p>
          <a:p>
            <a:pPr lvl="1"/>
            <a:r>
              <a:rPr lang="en-US" sz="2000"/>
              <a:t>PUCT staff asked us to estimate “level-real CONE” under current conditions and long-run conditions</a:t>
            </a:r>
          </a:p>
          <a:p>
            <a:r>
              <a:rPr lang="en-US" sz="2000" b="1">
                <a:solidFill>
                  <a:schemeClr val="accent1"/>
                </a:solidFill>
              </a:rPr>
              <a:t>Interpretation</a:t>
            </a:r>
            <a:r>
              <a:rPr lang="en-US" sz="2000">
                <a:solidFill>
                  <a:schemeClr val="accent1"/>
                </a:solidFill>
              </a:rPr>
              <a:t>: see next slide for market relevance of Current CONE, Long-Term Equilibrium CONE,</a:t>
            </a:r>
            <a:br>
              <a:rPr lang="en-US" sz="2000">
                <a:solidFill>
                  <a:schemeClr val="accent1"/>
                </a:solidFill>
              </a:rPr>
            </a:br>
            <a:r>
              <a:rPr lang="en-US" sz="2000">
                <a:solidFill>
                  <a:schemeClr val="accent1"/>
                </a:solidFill>
              </a:rPr>
              <a:t>and levelization methods</a:t>
            </a:r>
          </a:p>
        </p:txBody>
      </p:sp>
      <p:sp>
        <p:nvSpPr>
          <p:cNvPr id="5" name="Text Placeholder 4">
            <a:extLst>
              <a:ext uri="{FF2B5EF4-FFF2-40B4-BE49-F238E27FC236}">
                <a16:creationId xmlns:a16="http://schemas.microsoft.com/office/drawing/2014/main" id="{0F90F90F-C68A-C94B-C3E8-E005CD48B27D}"/>
              </a:ext>
            </a:extLst>
          </p:cNvPr>
          <p:cNvSpPr>
            <a:spLocks noGrp="1"/>
          </p:cNvSpPr>
          <p:nvPr>
            <p:ph type="body" sz="quarter" idx="19"/>
          </p:nvPr>
        </p:nvSpPr>
        <p:spPr>
          <a:xfrm>
            <a:off x="508000" y="7549"/>
            <a:ext cx="6040438" cy="954107"/>
          </a:xfrm>
        </p:spPr>
        <p:txBody>
          <a:bodyPr/>
          <a:lstStyle/>
          <a:p>
            <a:r>
              <a:rPr lang="en-US"/>
              <a:t>Executive Summary</a:t>
            </a:r>
          </a:p>
          <a:p>
            <a:endParaRPr lang="en-US"/>
          </a:p>
        </p:txBody>
      </p:sp>
      <p:sp>
        <p:nvSpPr>
          <p:cNvPr id="8" name="Title 5">
            <a:extLst>
              <a:ext uri="{FF2B5EF4-FFF2-40B4-BE49-F238E27FC236}">
                <a16:creationId xmlns:a16="http://schemas.microsoft.com/office/drawing/2014/main" id="{216BB0A9-A0D2-1865-F278-207F0B6B0347}"/>
              </a:ext>
            </a:extLst>
          </p:cNvPr>
          <p:cNvSpPr>
            <a:spLocks noGrp="1"/>
          </p:cNvSpPr>
          <p:nvPr>
            <p:ph type="title"/>
          </p:nvPr>
        </p:nvSpPr>
        <p:spPr>
          <a:xfrm>
            <a:off x="508000" y="512763"/>
            <a:ext cx="10231438" cy="555625"/>
          </a:xfrm>
        </p:spPr>
        <p:txBody>
          <a:bodyPr/>
          <a:lstStyle/>
          <a:p>
            <a:r>
              <a:rPr lang="en-US" sz="2400" b="0" i="0" u="none" strike="noStrike">
                <a:solidFill>
                  <a:srgbClr val="1B3D6F"/>
                </a:solidFill>
                <a:effectLst/>
                <a:latin typeface="Calibri" panose="020F0502020204030204" pitchFamily="34" charset="0"/>
              </a:rPr>
              <a:t>2026 ERCOT Cost of New Entry (CONE) Study</a:t>
            </a:r>
            <a:endParaRPr lang="en-US" sz="2400"/>
          </a:p>
        </p:txBody>
      </p:sp>
    </p:spTree>
    <p:extLst>
      <p:ext uri="{BB962C8B-B14F-4D97-AF65-F5344CB8AC3E}">
        <p14:creationId xmlns:p14="http://schemas.microsoft.com/office/powerpoint/2010/main" val="3762619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4C2B9-A9ED-4863-D566-FDEE9809B0DE}"/>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11B2A85-0837-B486-A985-6A8862F3E0B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98386B8A-4AFF-C03F-F866-FFDE7CF98F66}"/>
              </a:ext>
            </a:extLst>
          </p:cNvPr>
          <p:cNvSpPr>
            <a:spLocks noGrp="1"/>
          </p:cNvSpPr>
          <p:nvPr>
            <p:ph type="sldNum" sz="quarter" idx="21"/>
          </p:nvPr>
        </p:nvSpPr>
        <p:spPr>
          <a:xfrm>
            <a:off x="10420342" y="6492875"/>
            <a:ext cx="1453544" cy="365125"/>
          </a:xfrm>
        </p:spPr>
        <p:txBody>
          <a:bodyPr/>
          <a:lstStyle/>
          <a:p>
            <a:r>
              <a:rPr lang="en-US" dirty="0"/>
              <a:t>brattle.com | </a:t>
            </a:r>
            <a:fld id="{C95ECF09-ED6D-489D-87B4-9DBCD4D54A41}" type="slidenum">
              <a:rPr lang="en-US" smtClean="0"/>
              <a:pPr/>
              <a:t>5</a:t>
            </a:fld>
            <a:endParaRPr lang="en-US" dirty="0"/>
          </a:p>
        </p:txBody>
      </p:sp>
      <p:sp>
        <p:nvSpPr>
          <p:cNvPr id="4" name="Text Placeholder 3">
            <a:extLst>
              <a:ext uri="{FF2B5EF4-FFF2-40B4-BE49-F238E27FC236}">
                <a16:creationId xmlns:a16="http://schemas.microsoft.com/office/drawing/2014/main" id="{9FD4D6D1-AD0B-013E-8C01-04A4507896E1}"/>
              </a:ext>
            </a:extLst>
          </p:cNvPr>
          <p:cNvSpPr>
            <a:spLocks noGrp="1"/>
          </p:cNvSpPr>
          <p:nvPr>
            <p:ph type="body" sz="quarter" idx="16"/>
          </p:nvPr>
        </p:nvSpPr>
        <p:spPr>
          <a:xfrm>
            <a:off x="507998" y="1139593"/>
            <a:ext cx="11456203" cy="5581881"/>
          </a:xfrm>
        </p:spPr>
        <p:txBody>
          <a:bodyPr/>
          <a:lstStyle/>
          <a:p>
            <a:r>
              <a:rPr lang="en-US" sz="1600" b="1" dirty="0"/>
              <a:t>Basic concepts</a:t>
            </a:r>
            <a:r>
              <a:rPr lang="en-US" sz="1600" dirty="0"/>
              <a:t>: In restructured markets, merchant investors will enter if they expect to recover their capital and fixed costs over the life of the plant plus a reasonable return on investment through net revenues in the wholesale market. </a:t>
            </a:r>
          </a:p>
          <a:p>
            <a:pPr lvl="1"/>
            <a:r>
              <a:rPr lang="en-US" sz="1400" dirty="0"/>
              <a:t>They expect revenues in the first year to equal CONE at minimum, where CONE is calculated with a net revenue trajectory that is can be expected to be supported by anticipated market fundamentals. </a:t>
            </a:r>
          </a:p>
          <a:p>
            <a:pPr lvl="1"/>
            <a:r>
              <a:rPr lang="en-US" sz="1400" dirty="0"/>
              <a:t>That trajectory could be “level-real” in a static environment with constant technology and resource costs, such that an entrant today can continue to earn net revenues that rise in nominal terms at the rate of inflation over the life of the plant.</a:t>
            </a:r>
          </a:p>
          <a:p>
            <a:pPr lvl="1"/>
            <a:r>
              <a:rPr lang="en-US" sz="1400" dirty="0"/>
              <a:t>Yet if technology will improve or supply chains will ease, </a:t>
            </a:r>
            <a:r>
              <a:rPr lang="en-US" sz="1400" i="1" dirty="0"/>
              <a:t>future</a:t>
            </a:r>
            <a:r>
              <a:rPr lang="en-US" sz="1400" dirty="0"/>
              <a:t> entrants will compete down prices and erode revenue recovery for today’s entrants. That necessitates assuming a front-loaded revenue recovery, corresponding to “level-nominal” or even higher when calculating “CONE” as a reservation price for a merchant investor to enter the market.</a:t>
            </a:r>
          </a:p>
          <a:p>
            <a:pPr>
              <a:spcBef>
                <a:spcPts val="1000"/>
              </a:spcBef>
            </a:pPr>
            <a:r>
              <a:rPr lang="en-US" sz="1600" b="1" dirty="0"/>
              <a:t>Current conditions:</a:t>
            </a:r>
            <a:r>
              <a:rPr lang="en-US" sz="1600" dirty="0"/>
              <a:t> With scarcity of equipment and skilled construction labor, the OCC is very high, but the reservation price for entry is even more extraordinarily high. That is because the prospect of current high prices normalizing means merchant investors would require extra front-loaded revenue recovery and thus high CCR, with 1</a:t>
            </a:r>
            <a:r>
              <a:rPr lang="en-US" sz="1600" baseline="30000" dirty="0"/>
              <a:t>st</a:t>
            </a:r>
            <a:r>
              <a:rPr lang="en-US" sz="1600" dirty="0"/>
              <a:t>-year revenue requirements much higher than the (already elevated) current level-real or level-nominal CONE.</a:t>
            </a:r>
          </a:p>
          <a:p>
            <a:pPr>
              <a:spcBef>
                <a:spcPts val="1000"/>
              </a:spcBef>
            </a:pPr>
            <a:r>
              <a:rPr lang="en-US" sz="1600" b="1" dirty="0"/>
              <a:t>Long-term conditions</a:t>
            </a:r>
            <a:r>
              <a:rPr lang="en-US" sz="1600" dirty="0"/>
              <a:t>: ERCOT/</a:t>
            </a:r>
            <a:r>
              <a:rPr lang="en-US" sz="1600" dirty="0" err="1"/>
              <a:t>PUCT</a:t>
            </a:r>
            <a:r>
              <a:rPr lang="en-US" sz="1600" dirty="0"/>
              <a:t> may not want to design the market around acute short-term conditions, especially if long lead-times limit how quickly entry could be stimulated by higher prices. Hence their request to also estimate CONE for future long-run equilibrium conditions. For that purpose, we provide some indicative benchmarks:</a:t>
            </a:r>
          </a:p>
          <a:p>
            <a:pPr lvl="1"/>
            <a:r>
              <a:rPr lang="en-US" sz="1400" b="1" dirty="0"/>
              <a:t>LT OCC</a:t>
            </a:r>
            <a:r>
              <a:rPr lang="en-US" sz="1400" dirty="0"/>
              <a:t>, using equipment and labor/EPC costs per kW as in 2018 &amp; 2022 (adjusted for inflation), with qualifiers re uncertainties; </a:t>
            </a:r>
          </a:p>
          <a:p>
            <a:pPr lvl="1"/>
            <a:r>
              <a:rPr lang="en-US" sz="1400" b="1" dirty="0"/>
              <a:t>Level-Real LT CONE</a:t>
            </a:r>
            <a:r>
              <a:rPr lang="en-US" sz="1400" dirty="0"/>
              <a:t> corresponding to the </a:t>
            </a:r>
            <a:r>
              <a:rPr lang="en-US" sz="1400" dirty="0" err="1"/>
              <a:t>PUCT’s</a:t>
            </a:r>
            <a:r>
              <a:rPr lang="en-US" sz="1400" dirty="0"/>
              <a:t> request, and a higher </a:t>
            </a:r>
            <a:r>
              <a:rPr lang="en-US" sz="1400" b="1" dirty="0"/>
              <a:t>Level-Nominal LT CONE</a:t>
            </a:r>
            <a:r>
              <a:rPr lang="en-US" sz="1400" dirty="0"/>
              <a:t> that may more representative of investors’ reservation prices for entering if they anticipate technology advancement;</a:t>
            </a:r>
          </a:p>
          <a:p>
            <a:pPr lvl="1"/>
            <a:r>
              <a:rPr lang="en-US" sz="1400" b="1" dirty="0"/>
              <a:t>Timing of equilibrium</a:t>
            </a:r>
            <a:r>
              <a:rPr lang="en-US" sz="1400" dirty="0"/>
              <a:t>: it is difficult to predict when the market may moderate to “equilibrium,” but current turbine reservations suggest after 2032.</a:t>
            </a:r>
          </a:p>
        </p:txBody>
      </p:sp>
      <p:sp>
        <p:nvSpPr>
          <p:cNvPr id="5" name="Text Placeholder 4">
            <a:extLst>
              <a:ext uri="{FF2B5EF4-FFF2-40B4-BE49-F238E27FC236}">
                <a16:creationId xmlns:a16="http://schemas.microsoft.com/office/drawing/2014/main" id="{046A8E4F-3102-9935-A5E6-4AEA6CD9675F}"/>
              </a:ext>
            </a:extLst>
          </p:cNvPr>
          <p:cNvSpPr>
            <a:spLocks noGrp="1"/>
          </p:cNvSpPr>
          <p:nvPr>
            <p:ph type="body" sz="quarter" idx="19"/>
          </p:nvPr>
        </p:nvSpPr>
        <p:spPr>
          <a:xfrm>
            <a:off x="508000" y="7549"/>
            <a:ext cx="6040438" cy="954107"/>
          </a:xfrm>
        </p:spPr>
        <p:txBody>
          <a:bodyPr/>
          <a:lstStyle/>
          <a:p>
            <a:r>
              <a:rPr lang="en-US"/>
              <a:t>Executive Summary</a:t>
            </a:r>
          </a:p>
          <a:p>
            <a:endParaRPr lang="en-US"/>
          </a:p>
        </p:txBody>
      </p:sp>
      <p:sp>
        <p:nvSpPr>
          <p:cNvPr id="8" name="Title 5">
            <a:extLst>
              <a:ext uri="{FF2B5EF4-FFF2-40B4-BE49-F238E27FC236}">
                <a16:creationId xmlns:a16="http://schemas.microsoft.com/office/drawing/2014/main" id="{B9209055-1708-32E3-6650-14DC356A3E9A}"/>
              </a:ext>
            </a:extLst>
          </p:cNvPr>
          <p:cNvSpPr>
            <a:spLocks noGrp="1"/>
          </p:cNvSpPr>
          <p:nvPr>
            <p:ph type="title"/>
          </p:nvPr>
        </p:nvSpPr>
        <p:spPr>
          <a:xfrm>
            <a:off x="507999" y="512763"/>
            <a:ext cx="10874375" cy="555625"/>
          </a:xfrm>
        </p:spPr>
        <p:txBody>
          <a:bodyPr/>
          <a:lstStyle/>
          <a:p>
            <a:r>
              <a:rPr lang="en-US" sz="2400" b="0" i="0" u="none" strike="noStrike">
                <a:solidFill>
                  <a:srgbClr val="1B3D6F"/>
                </a:solidFill>
                <a:effectLst/>
                <a:latin typeface="Calibri" panose="020F0502020204030204" pitchFamily="34" charset="0"/>
              </a:rPr>
              <a:t>2026 ERCOT Cost of New Entry (CONE) Study – Essential Concepts for Interpretation </a:t>
            </a:r>
            <a:endParaRPr lang="en-US" sz="2400"/>
          </a:p>
        </p:txBody>
      </p:sp>
    </p:spTree>
    <p:extLst>
      <p:ext uri="{BB962C8B-B14F-4D97-AF65-F5344CB8AC3E}">
        <p14:creationId xmlns:p14="http://schemas.microsoft.com/office/powerpoint/2010/main" val="137407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16513-670E-0199-79C0-0E036609F023}"/>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A191513-8324-BB95-848D-C1974AE6198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7" name="Text Placeholder 3">
            <a:extLst>
              <a:ext uri="{FF2B5EF4-FFF2-40B4-BE49-F238E27FC236}">
                <a16:creationId xmlns:a16="http://schemas.microsoft.com/office/drawing/2014/main" id="{03E09B42-C519-F9A0-D207-3EE3501F4B5A}"/>
              </a:ext>
            </a:extLst>
          </p:cNvPr>
          <p:cNvSpPr>
            <a:spLocks noGrp="1"/>
          </p:cNvSpPr>
          <p:nvPr/>
        </p:nvSpPr>
        <p:spPr>
          <a:xfrm>
            <a:off x="414529" y="1203107"/>
            <a:ext cx="6615652" cy="5518368"/>
          </a:xfrm>
          <a:prstGeom prst="rect">
            <a:avLst/>
          </a:prstGeom>
        </p:spPr>
        <p:txBody>
          <a:bodyPr vert="horz" lIns="0" tIns="182880" rIns="91440" bIns="45720" numCol="1" spcCol="365760" rtlCol="0">
            <a:noAutofit/>
          </a:bodyPr>
          <a:lstStyle>
            <a:lvl1pPr marL="87313" indent="-87313" algn="l" defTabSz="457200" rtl="0" eaLnBrk="1" latinLnBrk="0" hangingPunct="1">
              <a:spcBef>
                <a:spcPts val="1800"/>
              </a:spcBef>
              <a:buSzPct val="25000"/>
              <a:buFont typeface="Calibri Light" panose="020F0302020204030204" pitchFamily="34" charset="0"/>
              <a:buChar char=" "/>
              <a:defRPr sz="2400" kern="1200">
                <a:solidFill>
                  <a:schemeClr val="tx1"/>
                </a:solidFill>
                <a:latin typeface="+mn-lt"/>
                <a:ea typeface="+mn-ea"/>
                <a:cs typeface="+mn-cs"/>
              </a:defRPr>
            </a:lvl1pPr>
            <a:lvl2pPr marL="346075" indent="-234950" algn="l" defTabSz="457200" rtl="0" eaLnBrk="1" latinLnBrk="0" hangingPunct="1">
              <a:spcBef>
                <a:spcPts val="600"/>
              </a:spcBef>
              <a:buClr>
                <a:schemeClr val="accent2"/>
              </a:buClr>
              <a:buSzPct val="90000"/>
              <a:buFont typeface="Wingdings 2" panose="05020102010507070707" pitchFamily="18" charset="2"/>
              <a:buChar char=""/>
              <a:defRPr sz="2200" kern="1200">
                <a:solidFill>
                  <a:schemeClr val="tx1"/>
                </a:solidFill>
                <a:latin typeface="+mn-lt"/>
                <a:ea typeface="+mn-ea"/>
                <a:cs typeface="+mn-cs"/>
              </a:defRPr>
            </a:lvl2pPr>
            <a:lvl3pPr marL="573088" indent="-227013" algn="l" defTabSz="457200" rtl="0" eaLnBrk="1" latinLnBrk="0" hangingPunct="1">
              <a:spcBef>
                <a:spcPts val="300"/>
              </a:spcBef>
              <a:buClr>
                <a:schemeClr val="accent2"/>
              </a:buClr>
              <a:buSzPct val="100000"/>
              <a:buFont typeface="Calibri" panose="020F0502020204030204" pitchFamily="34" charset="0"/>
              <a:buChar char="–"/>
              <a:defRPr sz="2000" kern="1200">
                <a:solidFill>
                  <a:schemeClr val="tx1"/>
                </a:solidFill>
                <a:latin typeface="+mn-lt"/>
                <a:ea typeface="+mn-ea"/>
                <a:cs typeface="+mn-cs"/>
              </a:defRPr>
            </a:lvl3pPr>
            <a:lvl4pPr marL="803275" indent="-230188" algn="l" defTabSz="457200" rtl="0" eaLnBrk="1" latinLnBrk="0" hangingPunct="1">
              <a:spcBef>
                <a:spcPts val="300"/>
              </a:spcBef>
              <a:buClr>
                <a:schemeClr val="tx1">
                  <a:lumMod val="60000"/>
                  <a:lumOff val="40000"/>
                </a:schemeClr>
              </a:buClr>
              <a:buSzPct val="70000"/>
              <a:buFont typeface="Wingdings 3" panose="05040102010807070707" pitchFamily="18" charset="2"/>
              <a:buChar char=""/>
              <a:defRPr sz="1600" kern="1200">
                <a:solidFill>
                  <a:schemeClr val="tx1"/>
                </a:solidFill>
                <a:latin typeface="+mn-lt"/>
                <a:ea typeface="+mn-ea"/>
                <a:cs typeface="+mn-cs"/>
              </a:defRPr>
            </a:lvl4pPr>
            <a:lvl5pPr marL="349250" indent="-255588" algn="l" defTabSz="457200" rtl="0" eaLnBrk="1" latinLnBrk="0" hangingPunct="1">
              <a:spcBef>
                <a:spcPts val="1800"/>
              </a:spcBef>
              <a:buClr>
                <a:schemeClr val="accent2"/>
              </a:buClr>
              <a:buSzPct val="150000"/>
              <a:buFont typeface="Calibri" panose="020F0502020204030204" pitchFamily="34" charset="0"/>
              <a:buChar char="‟"/>
              <a:defRPr sz="2200" i="1" kern="1200" baseline="0">
                <a:solidFill>
                  <a:schemeClr val="tx1"/>
                </a:solidFill>
                <a:latin typeface="+mn-lt"/>
                <a:ea typeface="+mn-ea"/>
                <a:cs typeface="+mn-cs"/>
              </a:defRPr>
            </a:lvl5pPr>
            <a:lvl6pPr marL="93663" indent="-73025" algn="l" defTabSz="457200" rtl="0" eaLnBrk="1" latinLnBrk="0" hangingPunct="1">
              <a:spcBef>
                <a:spcPts val="3000"/>
              </a:spcBef>
              <a:buSzPct val="25000"/>
              <a:buFont typeface="Calibri" panose="020F0502020204030204" pitchFamily="34" charset="0"/>
              <a:buChar char=" "/>
              <a:defRPr sz="1600" b="1" i="0" kern="1200" cap="all" spc="50" baseline="0">
                <a:solidFill>
                  <a:schemeClr val="accent2"/>
                </a:solidFill>
                <a:latin typeface="Calibri" panose="020F0502020204030204" pitchFamily="34" charset="0"/>
                <a:ea typeface="+mn-ea"/>
                <a:cs typeface="Calibri" panose="020F0502020204030204" pitchFamily="34" charset="0"/>
              </a:defRPr>
            </a:lvl6pPr>
            <a:lvl7pPr marL="93663" indent="0" algn="l" defTabSz="457200" rtl="0" eaLnBrk="1" latinLnBrk="0" hangingPunct="1">
              <a:spcBef>
                <a:spcPts val="1800"/>
              </a:spcBef>
              <a:buFont typeface="Arial"/>
              <a:buNone/>
              <a:defRPr sz="2200" b="1" kern="1200" baseline="0">
                <a:solidFill>
                  <a:schemeClr val="tx2"/>
                </a:solidFill>
                <a:latin typeface="Calibri" panose="020F0502020204030204" pitchFamily="34" charset="0"/>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1125" lvl="1" indent="0">
              <a:buNone/>
            </a:pPr>
            <a:r>
              <a:rPr lang="en-US" sz="1600" b="1" dirty="0">
                <a:solidFill>
                  <a:schemeClr val="accent1"/>
                </a:solidFill>
              </a:rPr>
              <a:t>Scarcity of turbines, other equipment, and labor/EPC has made building new gas plants costlier than ever, and with longer lead times</a:t>
            </a:r>
          </a:p>
          <a:p>
            <a:pPr lvl="1"/>
            <a:r>
              <a:rPr lang="en-US" sz="1200" dirty="0"/>
              <a:t>Current best estimates of bottom-up costs to build a Frame CT today are </a:t>
            </a:r>
            <a:r>
              <a:rPr lang="en-US" sz="1200" b="1" dirty="0"/>
              <a:t>$1,853/kW overnight capital costs</a:t>
            </a:r>
            <a:r>
              <a:rPr lang="en-US" sz="1200" b="1" dirty="0">
                <a:solidFill>
                  <a:schemeClr val="accent2"/>
                </a:solidFill>
              </a:rPr>
              <a:t> </a:t>
            </a:r>
            <a:r>
              <a:rPr lang="en-US" sz="1200" dirty="0"/>
              <a:t>and </a:t>
            </a:r>
            <a:r>
              <a:rPr lang="en-US" sz="1200" b="1" dirty="0"/>
              <a:t>$2,368/kW installed capital costs</a:t>
            </a:r>
            <a:r>
              <a:rPr lang="en-US" sz="1200" dirty="0"/>
              <a:t> (including capital carrying costs during construction). This incorporates OEM equipment quotes, labor rates, and other project costs from S&amp;L database as of July 2026 for a 444 MW plant in Harris County, TX.</a:t>
            </a:r>
          </a:p>
          <a:p>
            <a:pPr lvl="1"/>
            <a:r>
              <a:rPr lang="en-US" sz="1200" dirty="0"/>
              <a:t>These capital cost estimates are aligned with contemporary estimates from publicly announced CT projects (see Appendix for more details).</a:t>
            </a:r>
          </a:p>
          <a:p>
            <a:pPr lvl="1"/>
            <a:r>
              <a:rPr lang="en-US" sz="1200" dirty="0"/>
              <a:t>In real terms, </a:t>
            </a:r>
            <a:r>
              <a:rPr lang="en-US" sz="1200" b="1" dirty="0"/>
              <a:t>2026 frame CT</a:t>
            </a:r>
            <a:r>
              <a:rPr lang="en-US" sz="1200" dirty="0"/>
              <a:t> </a:t>
            </a:r>
            <a:r>
              <a:rPr lang="en-US" sz="1200" b="1" dirty="0"/>
              <a:t>overnight capital costs are more than double the 2024 ERCOT CONE Study</a:t>
            </a:r>
            <a:r>
              <a:rPr lang="en-US" sz="1200" dirty="0"/>
              <a:t>, and 46% higher than the 2025 PJM CONE Study completed a year ago, with higher turbine costs accounting for almost half of that increase, followed by EPC (1/3) then labor (1/4). </a:t>
            </a:r>
          </a:p>
          <a:p>
            <a:pPr lvl="1"/>
            <a:r>
              <a:rPr lang="en-US" sz="1200" dirty="0"/>
              <a:t>Consistent with other CONE studies, we define the development timeline as beginning from the Financial Investment Decision (FID) which assumes that major equipment has already been ordered, the site has already been permitted, and interconnection is approved. Construction then is 50 months for a </a:t>
            </a:r>
            <a:r>
              <a:rPr lang="en-US" sz="1200" b="1" dirty="0"/>
              <a:t>2030 COD</a:t>
            </a:r>
            <a:r>
              <a:rPr lang="en-US" sz="1200" dirty="0"/>
              <a:t>. Turbine costs are $662/kW based on current quotes from OEMs. </a:t>
            </a:r>
          </a:p>
          <a:p>
            <a:pPr lvl="1"/>
            <a:r>
              <a:rPr lang="en-US" sz="1200" dirty="0"/>
              <a:t>However, if a developer actually placed order now with the latest turbine backlog, the project would take at least another 15 months, with </a:t>
            </a:r>
            <a:r>
              <a:rPr lang="en-US" sz="1200" b="1" dirty="0"/>
              <a:t>COD in 2032 or later</a:t>
            </a:r>
            <a:r>
              <a:rPr lang="en-US" sz="1400" dirty="0"/>
              <a:t>.</a:t>
            </a:r>
          </a:p>
          <a:p>
            <a:pPr marL="111125" lvl="1" indent="0">
              <a:buNone/>
            </a:pPr>
            <a:r>
              <a:rPr lang="en-US" sz="1600" b="1" dirty="0">
                <a:solidFill>
                  <a:schemeClr val="accent1"/>
                </a:solidFill>
              </a:rPr>
              <a:t>This translates to $290/kW-year Level-real CT CONE for 2030 entry</a:t>
            </a:r>
          </a:p>
          <a:p>
            <a:pPr lvl="1"/>
            <a:r>
              <a:rPr lang="en-US" sz="1200" dirty="0"/>
              <a:t>Assumes 9.71% merchant ATWACC and 20-year life, and a capital charge rate of 12.9%, when applied to $1,853/kW overnight cost results in a Year 1 level-real capital recovery of $242/kW-year</a:t>
            </a:r>
          </a:p>
          <a:p>
            <a:pPr lvl="1"/>
            <a:r>
              <a:rPr lang="en-US" sz="1200" dirty="0"/>
              <a:t>Levelized FOM is $48/kW-year, which is additive to result in a level-real CONE of $290/kW-year.</a:t>
            </a:r>
          </a:p>
          <a:p>
            <a:pPr lvl="1"/>
            <a:r>
              <a:rPr lang="en-US" sz="1200" dirty="0"/>
              <a:t>The 2025 PJM CONE CT (Online June 2028) had a very similar capital charge rate of 12.8%; applied to a lower $1,247/kW overnight cost which led to a level-real capital recovery of $160/kW-year. Levelized FOM was $21/kW-year, resulting in a level-real CONE of $181/kW-year for 2028 entry.</a:t>
            </a:r>
          </a:p>
        </p:txBody>
      </p:sp>
      <p:sp>
        <p:nvSpPr>
          <p:cNvPr id="5" name="Text Placeholder 4">
            <a:extLst>
              <a:ext uri="{FF2B5EF4-FFF2-40B4-BE49-F238E27FC236}">
                <a16:creationId xmlns:a16="http://schemas.microsoft.com/office/drawing/2014/main" id="{A57DFECA-2F45-51D7-AD76-4DF7322384C8}"/>
              </a:ext>
            </a:extLst>
          </p:cNvPr>
          <p:cNvSpPr>
            <a:spLocks noGrp="1"/>
          </p:cNvSpPr>
          <p:nvPr>
            <p:ph type="body" sz="quarter" idx="19"/>
          </p:nvPr>
        </p:nvSpPr>
        <p:spPr/>
        <p:txBody>
          <a:bodyPr/>
          <a:lstStyle/>
          <a:p>
            <a:r>
              <a:rPr lang="en-US"/>
              <a:t>Executive Summary</a:t>
            </a:r>
          </a:p>
        </p:txBody>
      </p:sp>
      <p:sp>
        <p:nvSpPr>
          <p:cNvPr id="6" name="Title 5">
            <a:extLst>
              <a:ext uri="{FF2B5EF4-FFF2-40B4-BE49-F238E27FC236}">
                <a16:creationId xmlns:a16="http://schemas.microsoft.com/office/drawing/2014/main" id="{7016098A-7689-E284-151E-4885F63D816F}"/>
              </a:ext>
            </a:extLst>
          </p:cNvPr>
          <p:cNvSpPr>
            <a:spLocks noGrp="1"/>
          </p:cNvSpPr>
          <p:nvPr>
            <p:ph type="title"/>
          </p:nvPr>
        </p:nvSpPr>
        <p:spPr>
          <a:xfrm>
            <a:off x="508000" y="569898"/>
            <a:ext cx="11370574" cy="555476"/>
          </a:xfrm>
        </p:spPr>
        <p:txBody>
          <a:bodyPr/>
          <a:lstStyle/>
          <a:p>
            <a:r>
              <a:rPr lang="en-US" sz="2000" b="1" dirty="0"/>
              <a:t>Costs to build new gas-fired plants are substantially higher than in 2024 when the last ERCOT CONE Study was done, due to supply chain constraints driven by large load demand for electricity.</a:t>
            </a:r>
          </a:p>
        </p:txBody>
      </p:sp>
      <p:pic>
        <p:nvPicPr>
          <p:cNvPr id="21" name="Picture 20">
            <a:extLst>
              <a:ext uri="{FF2B5EF4-FFF2-40B4-BE49-F238E27FC236}">
                <a16:creationId xmlns:a16="http://schemas.microsoft.com/office/drawing/2014/main" id="{3ECAF801-6EB5-F16E-2D94-7F879B091C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1" r="291"/>
          <a:stretch/>
        </p:blipFill>
        <p:spPr bwMode="auto">
          <a:xfrm>
            <a:off x="7260336" y="1510668"/>
            <a:ext cx="4389120" cy="5178899"/>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3">
            <a:extLst>
              <a:ext uri="{FF2B5EF4-FFF2-40B4-BE49-F238E27FC236}">
                <a16:creationId xmlns:a16="http://schemas.microsoft.com/office/drawing/2014/main" id="{8E105CD2-3FBB-B77A-8720-09AD92560556}"/>
              </a:ext>
            </a:extLst>
          </p:cNvPr>
          <p:cNvSpPr>
            <a:spLocks noGrp="1"/>
          </p:cNvSpPr>
          <p:nvPr/>
        </p:nvSpPr>
        <p:spPr>
          <a:xfrm>
            <a:off x="7158197" y="1107748"/>
            <a:ext cx="4619275" cy="555476"/>
          </a:xfrm>
          <a:prstGeom prst="rect">
            <a:avLst/>
          </a:prstGeom>
        </p:spPr>
        <p:txBody>
          <a:bodyPr vert="horz" lIns="0" tIns="182880" rIns="91440" bIns="45720" numCol="1" spcCol="365760" rtlCol="0">
            <a:noAutofit/>
          </a:bodyPr>
          <a:lstStyle>
            <a:lvl1pPr marL="87313" indent="-87313" algn="l" defTabSz="457200" rtl="0" eaLnBrk="1" latinLnBrk="0" hangingPunct="1">
              <a:spcBef>
                <a:spcPts val="1800"/>
              </a:spcBef>
              <a:buSzPct val="25000"/>
              <a:buFont typeface="Calibri Light" panose="020F0302020204030204" pitchFamily="34" charset="0"/>
              <a:buChar char=" "/>
              <a:defRPr sz="2400" kern="1200">
                <a:solidFill>
                  <a:schemeClr val="tx1"/>
                </a:solidFill>
                <a:latin typeface="+mn-lt"/>
                <a:ea typeface="+mn-ea"/>
                <a:cs typeface="+mn-cs"/>
              </a:defRPr>
            </a:lvl1pPr>
            <a:lvl2pPr marL="346075" indent="-234950" algn="l" defTabSz="457200" rtl="0" eaLnBrk="1" latinLnBrk="0" hangingPunct="1">
              <a:spcBef>
                <a:spcPts val="600"/>
              </a:spcBef>
              <a:buClr>
                <a:schemeClr val="accent2"/>
              </a:buClr>
              <a:buSzPct val="90000"/>
              <a:buFont typeface="Wingdings 2" panose="05020102010507070707" pitchFamily="18" charset="2"/>
              <a:buChar char=""/>
              <a:defRPr sz="2200" kern="1200">
                <a:solidFill>
                  <a:schemeClr val="tx1"/>
                </a:solidFill>
                <a:latin typeface="+mn-lt"/>
                <a:ea typeface="+mn-ea"/>
                <a:cs typeface="+mn-cs"/>
              </a:defRPr>
            </a:lvl2pPr>
            <a:lvl3pPr marL="573088" indent="-227013" algn="l" defTabSz="457200" rtl="0" eaLnBrk="1" latinLnBrk="0" hangingPunct="1">
              <a:spcBef>
                <a:spcPts val="300"/>
              </a:spcBef>
              <a:buClr>
                <a:schemeClr val="accent2"/>
              </a:buClr>
              <a:buSzPct val="100000"/>
              <a:buFont typeface="Calibri" panose="020F0502020204030204" pitchFamily="34" charset="0"/>
              <a:buChar char="–"/>
              <a:defRPr sz="2000" kern="1200">
                <a:solidFill>
                  <a:schemeClr val="tx1"/>
                </a:solidFill>
                <a:latin typeface="+mn-lt"/>
                <a:ea typeface="+mn-ea"/>
                <a:cs typeface="+mn-cs"/>
              </a:defRPr>
            </a:lvl3pPr>
            <a:lvl4pPr marL="803275" indent="-230188" algn="l" defTabSz="457200" rtl="0" eaLnBrk="1" latinLnBrk="0" hangingPunct="1">
              <a:spcBef>
                <a:spcPts val="300"/>
              </a:spcBef>
              <a:buClr>
                <a:schemeClr val="tx1">
                  <a:lumMod val="60000"/>
                  <a:lumOff val="40000"/>
                </a:schemeClr>
              </a:buClr>
              <a:buSzPct val="70000"/>
              <a:buFont typeface="Wingdings 3" panose="05040102010807070707" pitchFamily="18" charset="2"/>
              <a:buChar char=""/>
              <a:defRPr sz="1600" kern="1200">
                <a:solidFill>
                  <a:schemeClr val="tx1"/>
                </a:solidFill>
                <a:latin typeface="+mn-lt"/>
                <a:ea typeface="+mn-ea"/>
                <a:cs typeface="+mn-cs"/>
              </a:defRPr>
            </a:lvl4pPr>
            <a:lvl5pPr marL="349250" indent="-255588" algn="l" defTabSz="457200" rtl="0" eaLnBrk="1" latinLnBrk="0" hangingPunct="1">
              <a:spcBef>
                <a:spcPts val="1800"/>
              </a:spcBef>
              <a:buClr>
                <a:schemeClr val="accent2"/>
              </a:buClr>
              <a:buSzPct val="150000"/>
              <a:buFont typeface="Calibri" panose="020F0502020204030204" pitchFamily="34" charset="0"/>
              <a:buChar char="‟"/>
              <a:defRPr sz="2200" i="1" kern="1200" baseline="0">
                <a:solidFill>
                  <a:schemeClr val="tx1"/>
                </a:solidFill>
                <a:latin typeface="+mn-lt"/>
                <a:ea typeface="+mn-ea"/>
                <a:cs typeface="+mn-cs"/>
              </a:defRPr>
            </a:lvl5pPr>
            <a:lvl6pPr marL="93663" indent="-73025" algn="l" defTabSz="457200" rtl="0" eaLnBrk="1" latinLnBrk="0" hangingPunct="1">
              <a:spcBef>
                <a:spcPts val="3000"/>
              </a:spcBef>
              <a:buSzPct val="25000"/>
              <a:buFont typeface="Calibri" panose="020F0502020204030204" pitchFamily="34" charset="0"/>
              <a:buChar char=" "/>
              <a:defRPr sz="1600" b="1" i="0" kern="1200" cap="all" spc="50" baseline="0">
                <a:solidFill>
                  <a:schemeClr val="accent2"/>
                </a:solidFill>
                <a:latin typeface="Calibri" panose="020F0502020204030204" pitchFamily="34" charset="0"/>
                <a:ea typeface="+mn-ea"/>
                <a:cs typeface="Calibri" panose="020F0502020204030204" pitchFamily="34" charset="0"/>
              </a:defRPr>
            </a:lvl6pPr>
            <a:lvl7pPr marL="93663" indent="0" algn="l" defTabSz="457200" rtl="0" eaLnBrk="1" latinLnBrk="0" hangingPunct="1">
              <a:spcBef>
                <a:spcPts val="1800"/>
              </a:spcBef>
              <a:buFont typeface="Arial"/>
              <a:buNone/>
              <a:defRPr sz="2200" b="1" kern="1200" baseline="0">
                <a:solidFill>
                  <a:schemeClr val="tx2"/>
                </a:solidFill>
                <a:latin typeface="Calibri" panose="020F0502020204030204" pitchFamily="34" charset="0"/>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1125" lvl="1" indent="0">
              <a:buNone/>
            </a:pPr>
            <a:r>
              <a:rPr lang="en-US" sz="1400" b="1"/>
              <a:t>Overnight Capital Cost for a 444 MW Frame CT (2026$/kW)</a:t>
            </a:r>
            <a:br>
              <a:rPr lang="en-US" sz="1400" b="1"/>
            </a:br>
            <a:endParaRPr lang="en-US" sz="1400"/>
          </a:p>
        </p:txBody>
      </p:sp>
    </p:spTree>
    <p:extLst>
      <p:ext uri="{BB962C8B-B14F-4D97-AF65-F5344CB8AC3E}">
        <p14:creationId xmlns:p14="http://schemas.microsoft.com/office/powerpoint/2010/main" val="104226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BD74E-FF59-8A9C-CBFB-8B4401B7D1A8}"/>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4B10A88-4A6A-5F16-7600-7298AC486515}"/>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7" name="Text Placeholder 3">
            <a:extLst>
              <a:ext uri="{FF2B5EF4-FFF2-40B4-BE49-F238E27FC236}">
                <a16:creationId xmlns:a16="http://schemas.microsoft.com/office/drawing/2014/main" id="{A5F3AE30-CC1A-8AD4-FA5F-C533B0355A0D}"/>
              </a:ext>
            </a:extLst>
          </p:cNvPr>
          <p:cNvSpPr>
            <a:spLocks noGrp="1"/>
          </p:cNvSpPr>
          <p:nvPr/>
        </p:nvSpPr>
        <p:spPr>
          <a:xfrm>
            <a:off x="513556" y="1203107"/>
            <a:ext cx="6014573" cy="5518368"/>
          </a:xfrm>
          <a:prstGeom prst="rect">
            <a:avLst/>
          </a:prstGeom>
        </p:spPr>
        <p:txBody>
          <a:bodyPr vert="horz" lIns="0" tIns="182880" rIns="91440" bIns="45720" numCol="1" spcCol="365760" rtlCol="0">
            <a:noAutofit/>
          </a:bodyPr>
          <a:lstStyle>
            <a:lvl1pPr marL="87313" indent="-87313" algn="l" defTabSz="457200" rtl="0" eaLnBrk="1" latinLnBrk="0" hangingPunct="1">
              <a:spcBef>
                <a:spcPts val="1800"/>
              </a:spcBef>
              <a:buSzPct val="25000"/>
              <a:buFont typeface="Calibri Light" panose="020F0302020204030204" pitchFamily="34" charset="0"/>
              <a:buChar char=" "/>
              <a:defRPr sz="2400" kern="1200">
                <a:solidFill>
                  <a:schemeClr val="tx1"/>
                </a:solidFill>
                <a:latin typeface="+mn-lt"/>
                <a:ea typeface="+mn-ea"/>
                <a:cs typeface="+mn-cs"/>
              </a:defRPr>
            </a:lvl1pPr>
            <a:lvl2pPr marL="346075" indent="-234950" algn="l" defTabSz="457200" rtl="0" eaLnBrk="1" latinLnBrk="0" hangingPunct="1">
              <a:spcBef>
                <a:spcPts val="600"/>
              </a:spcBef>
              <a:buClr>
                <a:schemeClr val="accent2"/>
              </a:buClr>
              <a:buSzPct val="90000"/>
              <a:buFont typeface="Wingdings 2" panose="05020102010507070707" pitchFamily="18" charset="2"/>
              <a:buChar char=""/>
              <a:defRPr sz="2200" kern="1200">
                <a:solidFill>
                  <a:schemeClr val="tx1"/>
                </a:solidFill>
                <a:latin typeface="+mn-lt"/>
                <a:ea typeface="+mn-ea"/>
                <a:cs typeface="+mn-cs"/>
              </a:defRPr>
            </a:lvl2pPr>
            <a:lvl3pPr marL="573088" indent="-227013" algn="l" defTabSz="457200" rtl="0" eaLnBrk="1" latinLnBrk="0" hangingPunct="1">
              <a:spcBef>
                <a:spcPts val="300"/>
              </a:spcBef>
              <a:buClr>
                <a:schemeClr val="accent2"/>
              </a:buClr>
              <a:buSzPct val="100000"/>
              <a:buFont typeface="Calibri" panose="020F0502020204030204" pitchFamily="34" charset="0"/>
              <a:buChar char="–"/>
              <a:defRPr sz="2000" kern="1200">
                <a:solidFill>
                  <a:schemeClr val="tx1"/>
                </a:solidFill>
                <a:latin typeface="+mn-lt"/>
                <a:ea typeface="+mn-ea"/>
                <a:cs typeface="+mn-cs"/>
              </a:defRPr>
            </a:lvl3pPr>
            <a:lvl4pPr marL="803275" indent="-230188" algn="l" defTabSz="457200" rtl="0" eaLnBrk="1" latinLnBrk="0" hangingPunct="1">
              <a:spcBef>
                <a:spcPts val="300"/>
              </a:spcBef>
              <a:buClr>
                <a:schemeClr val="tx1">
                  <a:lumMod val="60000"/>
                  <a:lumOff val="40000"/>
                </a:schemeClr>
              </a:buClr>
              <a:buSzPct val="70000"/>
              <a:buFont typeface="Wingdings 3" panose="05040102010807070707" pitchFamily="18" charset="2"/>
              <a:buChar char=""/>
              <a:defRPr sz="1600" kern="1200">
                <a:solidFill>
                  <a:schemeClr val="tx1"/>
                </a:solidFill>
                <a:latin typeface="+mn-lt"/>
                <a:ea typeface="+mn-ea"/>
                <a:cs typeface="+mn-cs"/>
              </a:defRPr>
            </a:lvl4pPr>
            <a:lvl5pPr marL="349250" indent="-255588" algn="l" defTabSz="457200" rtl="0" eaLnBrk="1" latinLnBrk="0" hangingPunct="1">
              <a:spcBef>
                <a:spcPts val="1800"/>
              </a:spcBef>
              <a:buClr>
                <a:schemeClr val="accent2"/>
              </a:buClr>
              <a:buSzPct val="150000"/>
              <a:buFont typeface="Calibri" panose="020F0502020204030204" pitchFamily="34" charset="0"/>
              <a:buChar char="‟"/>
              <a:defRPr sz="2200" i="1" kern="1200" baseline="0">
                <a:solidFill>
                  <a:schemeClr val="tx1"/>
                </a:solidFill>
                <a:latin typeface="+mn-lt"/>
                <a:ea typeface="+mn-ea"/>
                <a:cs typeface="+mn-cs"/>
              </a:defRPr>
            </a:lvl5pPr>
            <a:lvl6pPr marL="93663" indent="-73025" algn="l" defTabSz="457200" rtl="0" eaLnBrk="1" latinLnBrk="0" hangingPunct="1">
              <a:spcBef>
                <a:spcPts val="3000"/>
              </a:spcBef>
              <a:buSzPct val="25000"/>
              <a:buFont typeface="Calibri" panose="020F0502020204030204" pitchFamily="34" charset="0"/>
              <a:buChar char=" "/>
              <a:defRPr sz="1600" b="1" i="0" kern="1200" cap="all" spc="50" baseline="0">
                <a:solidFill>
                  <a:schemeClr val="accent2"/>
                </a:solidFill>
                <a:latin typeface="Calibri" panose="020F0502020204030204" pitchFamily="34" charset="0"/>
                <a:ea typeface="+mn-ea"/>
                <a:cs typeface="Calibri" panose="020F0502020204030204" pitchFamily="34" charset="0"/>
              </a:defRPr>
            </a:lvl6pPr>
            <a:lvl7pPr marL="93663" indent="0" algn="l" defTabSz="457200" rtl="0" eaLnBrk="1" latinLnBrk="0" hangingPunct="1">
              <a:spcBef>
                <a:spcPts val="1800"/>
              </a:spcBef>
              <a:buFont typeface="Arial"/>
              <a:buNone/>
              <a:defRPr sz="2200" b="1" kern="1200" baseline="0">
                <a:solidFill>
                  <a:schemeClr val="tx2"/>
                </a:solidFill>
                <a:latin typeface="Calibri" panose="020F0502020204030204" pitchFamily="34" charset="0"/>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11125" lvl="1" indent="0">
              <a:buNone/>
            </a:pPr>
            <a:r>
              <a:rPr lang="en-US" sz="1400" b="1" dirty="0">
                <a:solidFill>
                  <a:schemeClr val="accent1"/>
                </a:solidFill>
              </a:rPr>
              <a:t>Current Level-real CT CONE </a:t>
            </a:r>
            <a:r>
              <a:rPr lang="en-US" sz="1400" b="1" i="1" dirty="0">
                <a:solidFill>
                  <a:schemeClr val="accent1"/>
                </a:solidFill>
              </a:rPr>
              <a:t>understates</a:t>
            </a:r>
            <a:r>
              <a:rPr lang="en-US" sz="1400" b="1" dirty="0">
                <a:solidFill>
                  <a:schemeClr val="accent1"/>
                </a:solidFill>
              </a:rPr>
              <a:t> the net revenues an investor would need to enter for 2030-32 and likely </a:t>
            </a:r>
            <a:r>
              <a:rPr lang="en-US" sz="1400" b="1" i="1" dirty="0">
                <a:solidFill>
                  <a:schemeClr val="accent1"/>
                </a:solidFill>
              </a:rPr>
              <a:t>overstates </a:t>
            </a:r>
            <a:r>
              <a:rPr lang="en-US" sz="1400" b="1" dirty="0">
                <a:solidFill>
                  <a:schemeClr val="accent1"/>
                </a:solidFill>
              </a:rPr>
              <a:t>future entry prices.</a:t>
            </a:r>
          </a:p>
          <a:p>
            <a:pPr lvl="1"/>
            <a:r>
              <a:rPr lang="en-US" sz="1200" dirty="0"/>
              <a:t>Level-real CONE assumes future revenues increase at the rate of inflation.</a:t>
            </a:r>
            <a:endParaRPr lang="en-US" sz="1200" dirty="0">
              <a:highlight>
                <a:srgbClr val="00FFFF"/>
              </a:highlight>
            </a:endParaRPr>
          </a:p>
          <a:p>
            <a:pPr lvl="1"/>
            <a:r>
              <a:rPr lang="en-US" sz="1200" dirty="0"/>
              <a:t>This </a:t>
            </a:r>
            <a:r>
              <a:rPr lang="en-US" sz="1200" b="1" dirty="0"/>
              <a:t>understates short-term revenues investors would require to enter now </a:t>
            </a:r>
            <a:r>
              <a:rPr lang="en-US" sz="1200" dirty="0"/>
              <a:t>if current high prices are expected to eventually revert back to lower equilibrium levels.  </a:t>
            </a:r>
          </a:p>
          <a:p>
            <a:pPr lvl="2"/>
            <a:r>
              <a:rPr lang="en-US" sz="1100" dirty="0"/>
              <a:t>For example, investors’ current reservation prices might be closer to $593/kW-year if they expect 5 years of high prices followed by reversion to an equilibrium level at $149/kW-year.</a:t>
            </a:r>
          </a:p>
          <a:p>
            <a:pPr lvl="2"/>
            <a:r>
              <a:rPr lang="en-US" sz="1100" dirty="0"/>
              <a:t>This is sensitive to assumptions, and there is little empirical basis for knowing investors’ actual range of expectations, other than revealed preference from commercial activity.</a:t>
            </a:r>
          </a:p>
          <a:p>
            <a:pPr lvl="1"/>
            <a:r>
              <a:rPr lang="en-US" sz="1200" dirty="0"/>
              <a:t>On the other hand, </a:t>
            </a:r>
            <a:r>
              <a:rPr lang="en-US" sz="1200" b="1" dirty="0"/>
              <a:t>current CONE likely overstates the net revenues investors will need to enter in the future</a:t>
            </a:r>
            <a:r>
              <a:rPr lang="en-US" sz="1200" dirty="0"/>
              <a:t> if equipment and labor costs revert to lower long-term equilibrium levels. We think about possible long-term cost and timing as follows:</a:t>
            </a:r>
          </a:p>
          <a:p>
            <a:pPr lvl="2"/>
            <a:r>
              <a:rPr lang="en-US" sz="1100" b="1" dirty="0">
                <a:solidFill>
                  <a:schemeClr val="accent2"/>
                </a:solidFill>
              </a:rPr>
              <a:t>Long-term (LT) CONE</a:t>
            </a:r>
            <a:r>
              <a:rPr lang="en-US" sz="1100" dirty="0"/>
              <a:t>: One indicative benchmark of LT level-real CONE is </a:t>
            </a:r>
            <a:r>
              <a:rPr lang="en-US" sz="1100" b="1" dirty="0"/>
              <a:t>$126/kW-year,</a:t>
            </a:r>
            <a:r>
              <a:rPr lang="en-US" sz="1100" dirty="0"/>
              <a:t> derived by substituting today’s equipment and labor costs (and EPC costs as percentages of other capital costs), with those from 2018 (pre-COVID) and 2022 (pre-large load demand), taken from our 2018 and 2022 PJM CONE studies (but both using a construction timeline from the 2022 study); and with adjustments for Texas. </a:t>
            </a:r>
            <a:br>
              <a:rPr lang="en-US" sz="1100" dirty="0"/>
            </a:br>
            <a:r>
              <a:rPr lang="en-US" sz="1100" dirty="0"/>
              <a:t>Alternatively, a level-nominal LT CONE is </a:t>
            </a:r>
            <a:r>
              <a:rPr lang="en-US" sz="1100" b="1" dirty="0"/>
              <a:t>$149/kW-year </a:t>
            </a:r>
            <a:r>
              <a:rPr lang="en-US" sz="1100" dirty="0"/>
              <a:t>(see discussion on slide 5).</a:t>
            </a:r>
          </a:p>
          <a:p>
            <a:pPr lvl="2"/>
            <a:r>
              <a:rPr lang="en-US" sz="1100" b="1" dirty="0">
                <a:solidFill>
                  <a:schemeClr val="accent2"/>
                </a:solidFill>
              </a:rPr>
              <a:t>Timing</a:t>
            </a:r>
            <a:r>
              <a:rPr lang="en-US" sz="1100" dirty="0"/>
              <a:t>: beyond 2032 at least as indicated by the current turbine backlog and CT development timelines. Equilibrium conditions could take several years beyond that.</a:t>
            </a:r>
          </a:p>
          <a:p>
            <a:pPr lvl="2"/>
            <a:r>
              <a:rPr lang="en-US" sz="1100" b="1" dirty="0">
                <a:solidFill>
                  <a:schemeClr val="accent2"/>
                </a:solidFill>
              </a:rPr>
              <a:t>Qualifiers: </a:t>
            </a:r>
            <a:r>
              <a:rPr lang="en-US" sz="1100" dirty="0"/>
              <a:t>Lots of uncertainty around timing and level of future costs. </a:t>
            </a:r>
            <a:r>
              <a:rPr lang="en-US" sz="1100" u="sng" dirty="0"/>
              <a:t>LT equilibrium CONE could be lower </a:t>
            </a:r>
            <a:r>
              <a:rPr lang="en-US" sz="1100" dirty="0"/>
              <a:t>depending on technology progress, economies of scale, lower cost of capital. </a:t>
            </a:r>
            <a:r>
              <a:rPr lang="en-US" sz="1100" u="sng" dirty="0"/>
              <a:t>LT equilibrium CONE could be higher</a:t>
            </a:r>
            <a:r>
              <a:rPr lang="en-US" sz="1100" dirty="0"/>
              <a:t> if 2018 and 2022 prices were below LT equilibrium, if materials costs continue to rise, and if critical supply chains remain concentrated and limit production capacity.</a:t>
            </a:r>
          </a:p>
          <a:p>
            <a:pPr lvl="1"/>
            <a:r>
              <a:rPr lang="en-US" sz="1200" dirty="0"/>
              <a:t>The $126/kW-year LT level-real CONE is based on 2018/21-vintage costs while the $140/kW-year existing level-real CONE is a 2026$ number that was based on 2023-vintage costs that were higher.</a:t>
            </a:r>
          </a:p>
        </p:txBody>
      </p:sp>
      <p:sp>
        <p:nvSpPr>
          <p:cNvPr id="2" name="Slide Number Placeholder 1">
            <a:extLst>
              <a:ext uri="{FF2B5EF4-FFF2-40B4-BE49-F238E27FC236}">
                <a16:creationId xmlns:a16="http://schemas.microsoft.com/office/drawing/2014/main" id="{B632BA4F-D46B-2CDC-0F94-8EE0D407915A}"/>
              </a:ext>
            </a:extLst>
          </p:cNvPr>
          <p:cNvSpPr>
            <a:spLocks noGrp="1"/>
          </p:cNvSpPr>
          <p:nvPr>
            <p:ph type="sldNum" sz="quarter" idx="21"/>
          </p:nvPr>
        </p:nvSpPr>
        <p:spPr>
          <a:xfrm>
            <a:off x="10514144" y="6356350"/>
            <a:ext cx="1453544" cy="365125"/>
          </a:xfrm>
        </p:spPr>
        <p:txBody>
          <a:bodyPr/>
          <a:lstStyle/>
          <a:p>
            <a:r>
              <a:rPr lang="en-US"/>
              <a:t>brattle.com | </a:t>
            </a:r>
            <a:fld id="{C95ECF09-ED6D-489D-87B4-9DBCD4D54A41}" type="slidenum">
              <a:rPr lang="en-US" smtClean="0"/>
              <a:pPr/>
              <a:t>7</a:t>
            </a:fld>
            <a:endParaRPr lang="en-US"/>
          </a:p>
        </p:txBody>
      </p:sp>
      <p:sp>
        <p:nvSpPr>
          <p:cNvPr id="5" name="Text Placeholder 4">
            <a:extLst>
              <a:ext uri="{FF2B5EF4-FFF2-40B4-BE49-F238E27FC236}">
                <a16:creationId xmlns:a16="http://schemas.microsoft.com/office/drawing/2014/main" id="{3142627B-B56A-A94A-C0D7-DF160A9FCFC6}"/>
              </a:ext>
            </a:extLst>
          </p:cNvPr>
          <p:cNvSpPr>
            <a:spLocks noGrp="1"/>
          </p:cNvSpPr>
          <p:nvPr>
            <p:ph type="body" sz="quarter" idx="19"/>
          </p:nvPr>
        </p:nvSpPr>
        <p:spPr/>
        <p:txBody>
          <a:bodyPr/>
          <a:lstStyle/>
          <a:p>
            <a:r>
              <a:rPr lang="en-US"/>
              <a:t>Executive Summary</a:t>
            </a:r>
          </a:p>
        </p:txBody>
      </p:sp>
      <p:sp>
        <p:nvSpPr>
          <p:cNvPr id="6" name="Title 5">
            <a:extLst>
              <a:ext uri="{FF2B5EF4-FFF2-40B4-BE49-F238E27FC236}">
                <a16:creationId xmlns:a16="http://schemas.microsoft.com/office/drawing/2014/main" id="{8510784F-2D52-0417-6D85-83F88CFE9669}"/>
              </a:ext>
            </a:extLst>
          </p:cNvPr>
          <p:cNvSpPr>
            <a:spLocks noGrp="1"/>
          </p:cNvSpPr>
          <p:nvPr>
            <p:ph type="title"/>
          </p:nvPr>
        </p:nvSpPr>
        <p:spPr>
          <a:xfrm>
            <a:off x="508000" y="512748"/>
            <a:ext cx="11370574" cy="555476"/>
          </a:xfrm>
        </p:spPr>
        <p:txBody>
          <a:bodyPr/>
          <a:lstStyle/>
          <a:p>
            <a:r>
              <a:rPr lang="en-US" sz="2400">
                <a:solidFill>
                  <a:srgbClr val="1B3D6F"/>
                </a:solidFill>
              </a:rPr>
              <a:t>2026 ERCOT Cost of New Entry (CONE) Study</a:t>
            </a:r>
            <a:endParaRPr lang="en-US" sz="2400"/>
          </a:p>
        </p:txBody>
      </p:sp>
      <p:sp>
        <p:nvSpPr>
          <p:cNvPr id="10" name="TextBox 9">
            <a:extLst>
              <a:ext uri="{FF2B5EF4-FFF2-40B4-BE49-F238E27FC236}">
                <a16:creationId xmlns:a16="http://schemas.microsoft.com/office/drawing/2014/main" id="{14C77E72-D9A5-524E-3769-690DCE0EE92B}"/>
              </a:ext>
            </a:extLst>
          </p:cNvPr>
          <p:cNvSpPr txBox="1"/>
          <p:nvPr/>
        </p:nvSpPr>
        <p:spPr>
          <a:xfrm>
            <a:off x="6548438" y="1057489"/>
            <a:ext cx="5971325" cy="307777"/>
          </a:xfrm>
          <a:prstGeom prst="rect">
            <a:avLst/>
          </a:prstGeom>
          <a:noFill/>
        </p:spPr>
        <p:txBody>
          <a:bodyPr wrap="square" rtlCol="0">
            <a:spAutoFit/>
          </a:bodyPr>
          <a:lstStyle/>
          <a:p>
            <a:r>
              <a:rPr lang="en-US" sz="1400" b="1"/>
              <a:t>2026 Level-real CONE and Long-term (LT) Equilibrium CONE Benchmarks</a:t>
            </a:r>
          </a:p>
        </p:txBody>
      </p:sp>
      <p:pic>
        <p:nvPicPr>
          <p:cNvPr id="14" name="Picture 6">
            <a:extLst>
              <a:ext uri="{FF2B5EF4-FFF2-40B4-BE49-F238E27FC236}">
                <a16:creationId xmlns:a16="http://schemas.microsoft.com/office/drawing/2014/main" id="{937E1869-28F0-57C6-4F83-ECE0BCF24B2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528130" y="1417259"/>
            <a:ext cx="2449261" cy="4840482"/>
          </a:xfrm>
          <a:prstGeom prst="rect">
            <a:avLst/>
          </a:prstGeom>
        </p:spPr>
      </p:pic>
      <p:sp>
        <p:nvSpPr>
          <p:cNvPr id="17" name="TextBox 16">
            <a:extLst>
              <a:ext uri="{FF2B5EF4-FFF2-40B4-BE49-F238E27FC236}">
                <a16:creationId xmlns:a16="http://schemas.microsoft.com/office/drawing/2014/main" id="{79F54C6F-09B1-7127-D722-FC28D8A534D1}"/>
              </a:ext>
            </a:extLst>
          </p:cNvPr>
          <p:cNvSpPr txBox="1"/>
          <p:nvPr/>
        </p:nvSpPr>
        <p:spPr>
          <a:xfrm>
            <a:off x="8226666" y="1617935"/>
            <a:ext cx="3625916" cy="307777"/>
          </a:xfrm>
          <a:prstGeom prst="rect">
            <a:avLst/>
          </a:prstGeom>
          <a:noFill/>
        </p:spPr>
        <p:txBody>
          <a:bodyPr wrap="square" rtlCol="0">
            <a:spAutoFit/>
          </a:bodyPr>
          <a:lstStyle/>
          <a:p>
            <a:r>
              <a:rPr lang="en-US" sz="1400" b="1" dirty="0">
                <a:solidFill>
                  <a:schemeClr val="accent1"/>
                </a:solidFill>
              </a:rPr>
              <a:t>Current Level-real CT CONE for 2030 entry</a:t>
            </a:r>
          </a:p>
        </p:txBody>
      </p:sp>
      <p:sp>
        <p:nvSpPr>
          <p:cNvPr id="13" name="TextBox 12">
            <a:extLst>
              <a:ext uri="{FF2B5EF4-FFF2-40B4-BE49-F238E27FC236}">
                <a16:creationId xmlns:a16="http://schemas.microsoft.com/office/drawing/2014/main" id="{3C841308-6637-00E9-2DB0-CD12DF174F98}"/>
              </a:ext>
            </a:extLst>
          </p:cNvPr>
          <p:cNvSpPr txBox="1"/>
          <p:nvPr/>
        </p:nvSpPr>
        <p:spPr>
          <a:xfrm>
            <a:off x="8240382" y="3608794"/>
            <a:ext cx="3598484" cy="307777"/>
          </a:xfrm>
          <a:prstGeom prst="rect">
            <a:avLst/>
          </a:prstGeom>
          <a:noFill/>
        </p:spPr>
        <p:txBody>
          <a:bodyPr wrap="square" rtlCol="0">
            <a:spAutoFit/>
          </a:bodyPr>
          <a:lstStyle/>
          <a:p>
            <a:r>
              <a:rPr lang="en-US" sz="1400" b="1">
                <a:solidFill>
                  <a:schemeClr val="accent2"/>
                </a:solidFill>
              </a:rPr>
              <a:t>Indicative level-nominal LT CONE</a:t>
            </a:r>
            <a:endParaRPr lang="en-US" sz="1400" b="1">
              <a:solidFill>
                <a:schemeClr val="accent1">
                  <a:lumMod val="60000"/>
                  <a:lumOff val="40000"/>
                </a:schemeClr>
              </a:solidFill>
            </a:endParaRPr>
          </a:p>
        </p:txBody>
      </p:sp>
      <p:sp>
        <p:nvSpPr>
          <p:cNvPr id="12" name="TextBox 11">
            <a:extLst>
              <a:ext uri="{FF2B5EF4-FFF2-40B4-BE49-F238E27FC236}">
                <a16:creationId xmlns:a16="http://schemas.microsoft.com/office/drawing/2014/main" id="{3F34BF0B-D103-F0DB-2B45-3D2EAFF7DB75}"/>
              </a:ext>
            </a:extLst>
          </p:cNvPr>
          <p:cNvSpPr txBox="1"/>
          <p:nvPr/>
        </p:nvSpPr>
        <p:spPr>
          <a:xfrm>
            <a:off x="6679214" y="6158525"/>
            <a:ext cx="4311874" cy="707886"/>
          </a:xfrm>
          <a:prstGeom prst="rect">
            <a:avLst/>
          </a:prstGeom>
          <a:noFill/>
        </p:spPr>
        <p:txBody>
          <a:bodyPr wrap="square" rtlCol="0">
            <a:spAutoFit/>
          </a:bodyPr>
          <a:lstStyle/>
          <a:p>
            <a:r>
              <a:rPr lang="en-US" sz="1000" dirty="0"/>
              <a:t>* ERCOT Existing Value from the Commission's decision based on 2024 CONE Study Level-real CT sensitivity for 2026 entry </a:t>
            </a:r>
            <a:r>
              <a:rPr lang="en-US" sz="1000" dirty="0">
                <a:hlinkClick r:id="rId4"/>
              </a:rPr>
              <a:t>see PUCT Open Meeting Minutes</a:t>
            </a:r>
            <a:r>
              <a:rPr lang="en-US" sz="1000" dirty="0"/>
              <a:t>, July 25, 2024 Item 19 at 3. Shown as </a:t>
            </a:r>
            <a:r>
              <a:rPr lang="en-US" sz="1000" dirty="0" err="1"/>
              <a:t>unescalated</a:t>
            </a:r>
            <a:r>
              <a:rPr lang="en-US" sz="1000" dirty="0"/>
              <a:t> $140/kW-yr, constant in nominal dollars per ERCOT practice. Other Sources: Brattle CONE analysis</a:t>
            </a:r>
          </a:p>
        </p:txBody>
      </p:sp>
      <p:sp>
        <p:nvSpPr>
          <p:cNvPr id="18" name="TextBox 17">
            <a:extLst>
              <a:ext uri="{FF2B5EF4-FFF2-40B4-BE49-F238E27FC236}">
                <a16:creationId xmlns:a16="http://schemas.microsoft.com/office/drawing/2014/main" id="{E336BEE4-6628-ADE6-FB4F-0ABF05098FAB}"/>
              </a:ext>
            </a:extLst>
          </p:cNvPr>
          <p:cNvSpPr txBox="1"/>
          <p:nvPr/>
        </p:nvSpPr>
        <p:spPr>
          <a:xfrm>
            <a:off x="8240381" y="3800755"/>
            <a:ext cx="3528109"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B3D6F">
                    <a:lumMod val="60000"/>
                    <a:lumOff val="40000"/>
                  </a:srgbClr>
                </a:solidFill>
                <a:effectLst/>
                <a:uLnTx/>
                <a:uFillTx/>
                <a:latin typeface="Calibri" panose="020F0502020204030204"/>
                <a:ea typeface="+mn-ea"/>
                <a:cs typeface="+mn-cs"/>
              </a:rPr>
              <a:t>ERCOT </a:t>
            </a:r>
            <a:r>
              <a:rPr lang="en-US" sz="1400" b="1">
                <a:solidFill>
                  <a:srgbClr val="1B3D6F">
                    <a:lumMod val="60000"/>
                    <a:lumOff val="40000"/>
                  </a:srgbClr>
                </a:solidFill>
                <a:latin typeface="Calibri" panose="020F0502020204030204"/>
              </a:rPr>
              <a:t>Existing </a:t>
            </a:r>
            <a:r>
              <a:rPr kumimoji="0" lang="en-US" sz="1400" b="1" i="0" u="none" strike="noStrike" kern="1200" cap="none" spc="0" normalizeH="0" baseline="0" noProof="0">
                <a:ln>
                  <a:noFill/>
                </a:ln>
                <a:solidFill>
                  <a:srgbClr val="1B3D6F">
                    <a:lumMod val="60000"/>
                    <a:lumOff val="40000"/>
                  </a:srgbClr>
                </a:solidFill>
                <a:effectLst/>
                <a:uLnTx/>
                <a:uFillTx/>
                <a:latin typeface="Calibri" panose="020F0502020204030204"/>
                <a:ea typeface="+mn-ea"/>
                <a:cs typeface="+mn-cs"/>
              </a:rPr>
              <a:t>Value*</a:t>
            </a:r>
            <a:endParaRPr kumimoji="0" lang="en-US" sz="1200" i="0" u="none" strike="noStrike" kern="1200" cap="none" spc="0" normalizeH="0" baseline="0" noProof="0">
              <a:ln>
                <a:noFill/>
              </a:ln>
              <a:solidFill>
                <a:srgbClr val="1B3D6F">
                  <a:lumMod val="60000"/>
                  <a:lumOff val="40000"/>
                </a:srgbClr>
              </a:solidFill>
              <a:effectLst/>
              <a:highlight>
                <a:srgbClr val="FFFF00"/>
              </a:highligh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B6C541BD-78D8-5857-4DF1-2663764A2C2A}"/>
              </a:ext>
            </a:extLst>
          </p:cNvPr>
          <p:cNvSpPr txBox="1"/>
          <p:nvPr/>
        </p:nvSpPr>
        <p:spPr>
          <a:xfrm>
            <a:off x="8240382" y="4010312"/>
            <a:ext cx="3598484" cy="307777"/>
          </a:xfrm>
          <a:prstGeom prst="rect">
            <a:avLst/>
          </a:prstGeom>
          <a:noFill/>
        </p:spPr>
        <p:txBody>
          <a:bodyPr wrap="square" rtlCol="0">
            <a:spAutoFit/>
          </a:bodyPr>
          <a:lstStyle/>
          <a:p>
            <a:r>
              <a:rPr lang="en-US" sz="1400" b="1" dirty="0">
                <a:solidFill>
                  <a:schemeClr val="accent2"/>
                </a:solidFill>
              </a:rPr>
              <a:t>Indicative level-real LT CONE</a:t>
            </a:r>
            <a:endParaRPr lang="en-US" sz="1400" b="1" dirty="0">
              <a:solidFill>
                <a:schemeClr val="accent1">
                  <a:lumMod val="60000"/>
                  <a:lumOff val="40000"/>
                </a:schemeClr>
              </a:solidFill>
            </a:endParaRPr>
          </a:p>
        </p:txBody>
      </p:sp>
    </p:spTree>
    <p:extLst>
      <p:ext uri="{BB962C8B-B14F-4D97-AF65-F5344CB8AC3E}">
        <p14:creationId xmlns:p14="http://schemas.microsoft.com/office/powerpoint/2010/main" val="3553273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E2207-6E9E-66C2-56C5-3AF3AEE1A30D}"/>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537911C-6E35-3521-F655-5E46D20D3A0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5EFC628A-6BE3-DB47-9D6E-819ADE167E44}"/>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0DC8F41B-A5E4-AC92-D2BD-EAF2D2FD98B6}"/>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B40160A8-8D6E-CE40-C4F4-EE1103027C6D}"/>
              </a:ext>
            </a:extLst>
          </p:cNvPr>
          <p:cNvSpPr>
            <a:spLocks noGrp="1"/>
          </p:cNvSpPr>
          <p:nvPr>
            <p:ph type="sldNum" sz="quarter" idx="11"/>
          </p:nvPr>
        </p:nvSpPr>
        <p:spPr/>
        <p:txBody>
          <a:bodyPr/>
          <a:lstStyle/>
          <a:p>
            <a:r>
              <a:rPr lang="en-US"/>
              <a:t>brattle.com | </a:t>
            </a:r>
            <a:fld id="{C95ECF09-ED6D-489D-87B4-9DBCD4D54A41}" type="slidenum">
              <a:rPr lang="en-US" smtClean="0"/>
              <a:pPr/>
              <a:t>8</a:t>
            </a:fld>
            <a:endParaRPr lang="en-US"/>
          </a:p>
        </p:txBody>
      </p:sp>
      <p:sp>
        <p:nvSpPr>
          <p:cNvPr id="14" name="Rectangle: Rounded Corners 13">
            <a:extLst>
              <a:ext uri="{FF2B5EF4-FFF2-40B4-BE49-F238E27FC236}">
                <a16:creationId xmlns:a16="http://schemas.microsoft.com/office/drawing/2014/main" id="{4297C9DD-0E02-D863-6115-8296138B9057}"/>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6F862D4F-19C0-AA45-1C70-B2C939AF8664}"/>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9B661734-AB5A-5714-3DAF-49DDB0DB6DAA}"/>
              </a:ext>
            </a:extLst>
          </p:cNvPr>
          <p:cNvSpPr/>
          <p:nvPr/>
        </p:nvSpPr>
        <p:spPr>
          <a:xfrm>
            <a:off x="1359407" y="1764185"/>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Introduction</a:t>
            </a:r>
          </a:p>
        </p:txBody>
      </p:sp>
      <p:sp>
        <p:nvSpPr>
          <p:cNvPr id="24" name="Rectangle: Rounded Corners 23">
            <a:extLst>
              <a:ext uri="{FF2B5EF4-FFF2-40B4-BE49-F238E27FC236}">
                <a16:creationId xmlns:a16="http://schemas.microsoft.com/office/drawing/2014/main" id="{8FD603E8-CB12-A11F-2978-48AF012537B6}"/>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B4C53A0F-C4DC-6A3A-D821-B7066F746CC8}"/>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A77F4CB3-F148-2050-826D-959D4008A2BA}"/>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4FB70BD7-194B-AE52-9519-3DEC605D59CB}"/>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E0E2FC46-FDCA-626E-37FA-C8C7003A96A7}"/>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5FEF7666-2FE9-9772-FD01-11C8DB4CEA2F}"/>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9573F393-AF56-EB2C-4FE5-5EDA72F18392}"/>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0FEFA1B5-2159-FFF9-8161-1E0AA0B56A67}"/>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41007655-F07C-2039-E939-4EE01E6BF838}"/>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CEC62B63-7F8A-0A76-5C7A-00DB6BD0B141}"/>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B4A7D083-C317-8056-A714-E4039F6571BA}"/>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ACD794D8-9579-1766-614E-993A3A079308}"/>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B84EE62B-A1E4-92C9-CAF0-D1DD5B6D9019}"/>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6956C4A3-7D26-4FC0-98BF-A1186F90A04F}"/>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7A76179F-4F4E-58DE-8AAB-AADE6D0EB1CD}"/>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240013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C4F64-27BA-6E45-7CE3-66FC61F55334}"/>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204C82A-69DE-5E30-3BEE-85A441EFA97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320FAE24-DCF8-E75E-6CBE-B1B84351D95C}"/>
              </a:ext>
            </a:extLst>
          </p:cNvPr>
          <p:cNvSpPr>
            <a:spLocks noGrp="1"/>
          </p:cNvSpPr>
          <p:nvPr>
            <p:ph type="sldNum" sz="quarter" idx="21"/>
          </p:nvPr>
        </p:nvSpPr>
        <p:spPr/>
        <p:txBody>
          <a:bodyPr/>
          <a:lstStyle/>
          <a:p>
            <a:r>
              <a:rPr lang="en-US"/>
              <a:t>brattle.com | </a:t>
            </a:r>
            <a:fld id="{C95ECF09-ED6D-489D-87B4-9DBCD4D54A41}" type="slidenum">
              <a:rPr lang="en-US" smtClean="0"/>
              <a:pPr/>
              <a:t>9</a:t>
            </a:fld>
            <a:endParaRPr lang="en-US"/>
          </a:p>
        </p:txBody>
      </p:sp>
      <p:sp>
        <p:nvSpPr>
          <p:cNvPr id="4" name="Text Placeholder 3">
            <a:extLst>
              <a:ext uri="{FF2B5EF4-FFF2-40B4-BE49-F238E27FC236}">
                <a16:creationId xmlns:a16="http://schemas.microsoft.com/office/drawing/2014/main" id="{086AF59F-C3C0-811A-300F-DA4F247C4E62}"/>
              </a:ext>
            </a:extLst>
          </p:cNvPr>
          <p:cNvSpPr>
            <a:spLocks noGrp="1"/>
          </p:cNvSpPr>
          <p:nvPr>
            <p:ph type="body" sz="quarter" idx="16"/>
          </p:nvPr>
        </p:nvSpPr>
        <p:spPr>
          <a:xfrm>
            <a:off x="595222" y="2400300"/>
            <a:ext cx="10972799" cy="3599905"/>
          </a:xfrm>
          <a:solidFill>
            <a:schemeClr val="bg1">
              <a:lumMod val="95000"/>
            </a:schemeClr>
          </a:solidFill>
        </p:spPr>
        <p:txBody>
          <a:bodyPr lIns="91440" rIns="182880"/>
          <a:lstStyle/>
          <a:p>
            <a:pPr marL="111125" lvl="1" indent="0">
              <a:buNone/>
            </a:pPr>
            <a:r>
              <a:rPr lang="en-US" sz="1600" b="1" dirty="0"/>
              <a:t>Per ERCOT’s request, this study is a streamlined update to the CONE estimate rather than an in-depth bottom-up estimate:</a:t>
            </a:r>
          </a:p>
          <a:p>
            <a:pPr lvl="1">
              <a:spcBef>
                <a:spcPts val="1200"/>
              </a:spcBef>
            </a:pPr>
            <a:r>
              <a:rPr lang="en-US" sz="1400" dirty="0"/>
              <a:t>The streamlined CONE approach uses the same reference technology as the recent 2025 PJM CONE Study (a large-frame combustion turbine, “CT”) and the same reference location as the 2024 ERCOT CONE Report (Harris County) with several ERCOT-specific adjustments including: assessing a CT that is not a dual fuel plant and instead has a firm gas supply contract, adjusting capital cost and labor rates for Texas, and applying an after-tax weighted average cost of capital (“ATWACC”) reflecting tax rates in ERCOT. Based on recent ERCOT interconnection request analysis, Harris County continues to be a reasonable reference location, but future CONE studies would need to consider other areas such as the North and South CDR Zones. </a:t>
            </a:r>
          </a:p>
          <a:p>
            <a:pPr lvl="1">
              <a:spcBef>
                <a:spcPts val="1200"/>
              </a:spcBef>
            </a:pPr>
            <a:r>
              <a:rPr lang="en-US" sz="1400" dirty="0"/>
              <a:t>We understand the PUCT and ERCOT may use this CONE study to inform modeling for long-term reliability planning purposes. Additionally, the PUCT/ERCOT have requested a CONE estimate that could be an indicator of long-run equilibrium market conditions.</a:t>
            </a:r>
          </a:p>
          <a:p>
            <a:pPr lvl="1">
              <a:spcBef>
                <a:spcPts val="1200"/>
              </a:spcBef>
            </a:pPr>
            <a:r>
              <a:rPr lang="en-US" sz="1400" dirty="0"/>
              <a:t>Therefore, in this study we present estimates of both current CONE based on prevailing costs and labor rates as well as indicators of what a long-term equilibrium CONE could be based on capital costs and labor rates prior to when scarcity and premium prices materialized.</a:t>
            </a:r>
          </a:p>
        </p:txBody>
      </p:sp>
      <p:sp>
        <p:nvSpPr>
          <p:cNvPr id="6" name="Title 5">
            <a:extLst>
              <a:ext uri="{FF2B5EF4-FFF2-40B4-BE49-F238E27FC236}">
                <a16:creationId xmlns:a16="http://schemas.microsoft.com/office/drawing/2014/main" id="{C4253977-4CF1-5327-44E7-9B643A90E1F9}"/>
              </a:ext>
            </a:extLst>
          </p:cNvPr>
          <p:cNvSpPr>
            <a:spLocks noGrp="1"/>
          </p:cNvSpPr>
          <p:nvPr>
            <p:ph type="title"/>
          </p:nvPr>
        </p:nvSpPr>
        <p:spPr/>
        <p:txBody>
          <a:bodyPr/>
          <a:lstStyle/>
          <a:p>
            <a:r>
              <a:rPr lang="en-US" sz="2400"/>
              <a:t>Introduction</a:t>
            </a:r>
          </a:p>
        </p:txBody>
      </p:sp>
      <p:sp>
        <p:nvSpPr>
          <p:cNvPr id="9" name="Rectangle 8">
            <a:extLst>
              <a:ext uri="{FF2B5EF4-FFF2-40B4-BE49-F238E27FC236}">
                <a16:creationId xmlns:a16="http://schemas.microsoft.com/office/drawing/2014/main" id="{113FB0EE-F289-0B5A-1E04-E3BAE2A6F2F4}"/>
              </a:ext>
            </a:extLst>
          </p:cNvPr>
          <p:cNvSpPr/>
          <p:nvPr/>
        </p:nvSpPr>
        <p:spPr>
          <a:xfrm>
            <a:off x="595222" y="1323975"/>
            <a:ext cx="10972800" cy="90473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82880" rtlCol="0" anchor="ctr"/>
          <a:lstStyle/>
          <a:p>
            <a:r>
              <a:rPr lang="en-US" b="1">
                <a:solidFill>
                  <a:schemeClr val="bg1"/>
                </a:solidFill>
              </a:rPr>
              <a:t>ERCOT requested an updated Cost of New Entry (CONE) study for planning purposes. </a:t>
            </a:r>
          </a:p>
        </p:txBody>
      </p:sp>
      <p:sp>
        <p:nvSpPr>
          <p:cNvPr id="5" name="Text Placeholder 6">
            <a:extLst>
              <a:ext uri="{FF2B5EF4-FFF2-40B4-BE49-F238E27FC236}">
                <a16:creationId xmlns:a16="http://schemas.microsoft.com/office/drawing/2014/main" id="{5DCB1C87-7DDF-DD46-FC11-33102EBAC1DB}"/>
              </a:ext>
            </a:extLst>
          </p:cNvPr>
          <p:cNvSpPr>
            <a:spLocks noGrp="1"/>
          </p:cNvSpPr>
          <p:nvPr>
            <p:ph type="body" sz="quarter" idx="19"/>
          </p:nvPr>
        </p:nvSpPr>
        <p:spPr>
          <a:xfrm>
            <a:off x="508000" y="7549"/>
            <a:ext cx="6040438" cy="477054"/>
          </a:xfrm>
        </p:spPr>
        <p:txBody>
          <a:bodyPr/>
          <a:lstStyle/>
          <a:p>
            <a:r>
              <a:rPr lang="en-US"/>
              <a:t>introduction</a:t>
            </a:r>
          </a:p>
        </p:txBody>
      </p:sp>
    </p:spTree>
    <p:extLst>
      <p:ext uri="{BB962C8B-B14F-4D97-AF65-F5344CB8AC3E}">
        <p14:creationId xmlns:p14="http://schemas.microsoft.com/office/powerpoint/2010/main" val="23695408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6B0551A-18AE-705A-87D3-A2FCF1F70B8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379DF356-C247-980B-7C60-5F81D490AF50}"/>
              </a:ext>
            </a:extLst>
          </p:cNvPr>
          <p:cNvSpPr>
            <a:spLocks noGrp="1"/>
          </p:cNvSpPr>
          <p:nvPr>
            <p:ph type="sldNum" sz="quarter" idx="21"/>
          </p:nvPr>
        </p:nvSpPr>
        <p:spPr/>
        <p:txBody>
          <a:bodyPr/>
          <a:lstStyle/>
          <a:p>
            <a:r>
              <a:rPr lang="en-US"/>
              <a:t>brattle.com | </a:t>
            </a:r>
            <a:fld id="{C95ECF09-ED6D-489D-87B4-9DBCD4D54A41}" type="slidenum">
              <a:rPr lang="en-US" smtClean="0"/>
              <a:pPr/>
              <a:t>10</a:t>
            </a:fld>
            <a:endParaRPr lang="en-US"/>
          </a:p>
        </p:txBody>
      </p:sp>
      <p:sp>
        <p:nvSpPr>
          <p:cNvPr id="4" name="Title 3">
            <a:extLst>
              <a:ext uri="{FF2B5EF4-FFF2-40B4-BE49-F238E27FC236}">
                <a16:creationId xmlns:a16="http://schemas.microsoft.com/office/drawing/2014/main" id="{FFDB82FF-267E-DF29-0A7E-06815104C1FF}"/>
              </a:ext>
            </a:extLst>
          </p:cNvPr>
          <p:cNvSpPr>
            <a:spLocks noGrp="1"/>
          </p:cNvSpPr>
          <p:nvPr>
            <p:ph type="title"/>
          </p:nvPr>
        </p:nvSpPr>
        <p:spPr/>
        <p:txBody>
          <a:bodyPr/>
          <a:lstStyle/>
          <a:p>
            <a:r>
              <a:rPr lang="en-US" sz="2400"/>
              <a:t>Key Considerations</a:t>
            </a:r>
          </a:p>
        </p:txBody>
      </p:sp>
      <p:sp>
        <p:nvSpPr>
          <p:cNvPr id="5" name="Text Placeholder 4">
            <a:extLst>
              <a:ext uri="{FF2B5EF4-FFF2-40B4-BE49-F238E27FC236}">
                <a16:creationId xmlns:a16="http://schemas.microsoft.com/office/drawing/2014/main" id="{DAFCE493-4575-0A4A-BF93-151B647194D6}"/>
              </a:ext>
            </a:extLst>
          </p:cNvPr>
          <p:cNvSpPr>
            <a:spLocks noGrp="1"/>
          </p:cNvSpPr>
          <p:nvPr>
            <p:ph type="body" sz="quarter" idx="19"/>
          </p:nvPr>
        </p:nvSpPr>
        <p:spPr/>
        <p:txBody>
          <a:bodyPr/>
          <a:lstStyle/>
          <a:p>
            <a:r>
              <a:rPr lang="en-US"/>
              <a:t>introduction</a:t>
            </a:r>
          </a:p>
        </p:txBody>
      </p:sp>
      <p:sp>
        <p:nvSpPr>
          <p:cNvPr id="9" name="TextBox 8">
            <a:extLst>
              <a:ext uri="{FF2B5EF4-FFF2-40B4-BE49-F238E27FC236}">
                <a16:creationId xmlns:a16="http://schemas.microsoft.com/office/drawing/2014/main" id="{A80B8790-E2E6-6E83-D95A-B923C613AAAF}"/>
              </a:ext>
            </a:extLst>
          </p:cNvPr>
          <p:cNvSpPr txBox="1"/>
          <p:nvPr/>
        </p:nvSpPr>
        <p:spPr>
          <a:xfrm>
            <a:off x="603249" y="2134544"/>
            <a:ext cx="5426075" cy="2006490"/>
          </a:xfrm>
          <a:prstGeom prst="rect">
            <a:avLst/>
          </a:prstGeom>
          <a:solidFill>
            <a:schemeClr val="bg1"/>
          </a:solidFill>
          <a:ln w="9525">
            <a:solidFill>
              <a:schemeClr val="accent1"/>
            </a:solidFill>
          </a:ln>
          <a:effectLst>
            <a:outerShdw blurRad="63500" algn="ctr" rotWithShape="0">
              <a:schemeClr val="tx2">
                <a:alpha val="20000"/>
              </a:schemeClr>
            </a:outerShdw>
          </a:effectLst>
        </p:spPr>
        <p:txBody>
          <a:bodyPr wrap="square" lIns="182880" tIns="182880" rIns="182880" bIns="182880" rtlCol="0">
            <a:noAutofit/>
          </a:bodyPr>
          <a:lstStyle/>
          <a:p>
            <a:r>
              <a:rPr lang="en-US" sz="1600" b="1" dirty="0">
                <a:solidFill>
                  <a:schemeClr val="accent2"/>
                </a:solidFill>
              </a:rPr>
              <a:t>Rapid Demand Growth</a:t>
            </a:r>
          </a:p>
          <a:p>
            <a:pPr>
              <a:spcBef>
                <a:spcPts val="600"/>
              </a:spcBef>
            </a:pPr>
            <a:r>
              <a:rPr lang="en-US" sz="1400" dirty="0">
                <a:solidFill>
                  <a:schemeClr val="bg2"/>
                </a:solidFill>
              </a:rPr>
              <a:t>Recently, demand for electricity has increased substantially across the U.S., driven primarily by data centers. </a:t>
            </a:r>
            <a:r>
              <a:rPr lang="en-US" sz="1400" dirty="0">
                <a:solidFill>
                  <a:schemeClr val="bg2"/>
                </a:solidFill>
                <a:hlinkClick r:id="rId3"/>
              </a:rPr>
              <a:t>BNEF</a:t>
            </a:r>
            <a:r>
              <a:rPr lang="en-US" sz="1400" dirty="0">
                <a:solidFill>
                  <a:schemeClr val="bg2"/>
                </a:solidFill>
              </a:rPr>
              <a:t> estimates that 20% of the U.S. data center pipeline is in ERCOT. While ERCOT is still determining the amount of data center and other large loads to include in its next long-term load forecast, the amount remains substantial. </a:t>
            </a:r>
            <a:r>
              <a:rPr lang="en-US" sz="1400" b="1" dirty="0">
                <a:solidFill>
                  <a:schemeClr val="bg2"/>
                </a:solidFill>
              </a:rPr>
              <a:t>However, there is significant uncertainty around how much of this new load will materialize.</a:t>
            </a:r>
          </a:p>
        </p:txBody>
      </p:sp>
      <p:sp>
        <p:nvSpPr>
          <p:cNvPr id="11" name="TextBox 10">
            <a:extLst>
              <a:ext uri="{FF2B5EF4-FFF2-40B4-BE49-F238E27FC236}">
                <a16:creationId xmlns:a16="http://schemas.microsoft.com/office/drawing/2014/main" id="{C4F77182-95EE-C559-4C0F-50934003DAC4}"/>
              </a:ext>
            </a:extLst>
          </p:cNvPr>
          <p:cNvSpPr txBox="1"/>
          <p:nvPr/>
        </p:nvSpPr>
        <p:spPr>
          <a:xfrm>
            <a:off x="603249" y="4266799"/>
            <a:ext cx="5426075" cy="2139047"/>
          </a:xfrm>
          <a:prstGeom prst="rect">
            <a:avLst/>
          </a:prstGeom>
          <a:solidFill>
            <a:schemeClr val="bg1"/>
          </a:solidFill>
          <a:ln w="9525">
            <a:solidFill>
              <a:schemeClr val="accent2"/>
            </a:solidFill>
          </a:ln>
          <a:effectLst>
            <a:outerShdw blurRad="63500" algn="ctr" rotWithShape="0">
              <a:schemeClr val="tx2">
                <a:alpha val="20000"/>
              </a:schemeClr>
            </a:outerShdw>
          </a:effectLst>
        </p:spPr>
        <p:txBody>
          <a:bodyPr wrap="square" lIns="182880" tIns="182880" rIns="182880" bIns="182880" rtlCol="0">
            <a:noAutofit/>
          </a:bodyPr>
          <a:lstStyle/>
          <a:p>
            <a:pPr>
              <a:spcBef>
                <a:spcPts val="1200"/>
              </a:spcBef>
            </a:pPr>
            <a:r>
              <a:rPr lang="en-US" sz="1600" b="1" dirty="0">
                <a:solidFill>
                  <a:schemeClr val="accent1"/>
                </a:solidFill>
              </a:rPr>
              <a:t>Scarcity of Gas Turbines and Other Equipment</a:t>
            </a:r>
            <a:endParaRPr lang="en-US" sz="1600" dirty="0">
              <a:solidFill>
                <a:schemeClr val="accent1"/>
              </a:solidFill>
            </a:endParaRPr>
          </a:p>
          <a:p>
            <a:pPr>
              <a:spcBef>
                <a:spcPts val="600"/>
              </a:spcBef>
            </a:pPr>
            <a:r>
              <a:rPr lang="en-US" sz="1400" dirty="0">
                <a:solidFill>
                  <a:schemeClr val="bg2"/>
                </a:solidFill>
              </a:rPr>
              <a:t>Substantial equipment backlogs and resulting protracted wait times for new gas turbines have created a significant supply/demand imbalance. The three largest gas turbine manufacturers (GE, Siemens, and Mitsubishi) have a combined order backlog of 246 GW as of Q2 2026 compared to an annual production capacity of roughly 60 GW. As a result, </a:t>
            </a:r>
            <a:r>
              <a:rPr lang="en-US" sz="1400" b="1" dirty="0">
                <a:solidFill>
                  <a:schemeClr val="bg2"/>
                </a:solidFill>
              </a:rPr>
              <a:t>gas-fired plants that begin development today would not come online until 2032 or later.</a:t>
            </a:r>
          </a:p>
        </p:txBody>
      </p:sp>
      <p:sp>
        <p:nvSpPr>
          <p:cNvPr id="13" name="TextBox 12">
            <a:extLst>
              <a:ext uri="{FF2B5EF4-FFF2-40B4-BE49-F238E27FC236}">
                <a16:creationId xmlns:a16="http://schemas.microsoft.com/office/drawing/2014/main" id="{A3A6779D-317B-1795-61D0-D47963870991}"/>
              </a:ext>
            </a:extLst>
          </p:cNvPr>
          <p:cNvSpPr txBox="1"/>
          <p:nvPr/>
        </p:nvSpPr>
        <p:spPr>
          <a:xfrm>
            <a:off x="6151392" y="4266799"/>
            <a:ext cx="5426075" cy="2139047"/>
          </a:xfrm>
          <a:prstGeom prst="rect">
            <a:avLst/>
          </a:prstGeom>
          <a:solidFill>
            <a:schemeClr val="bg1"/>
          </a:solidFill>
          <a:ln w="9525">
            <a:solidFill>
              <a:schemeClr val="accent1"/>
            </a:solidFill>
          </a:ln>
          <a:effectLst>
            <a:outerShdw blurRad="63500" algn="ctr" rotWithShape="0">
              <a:schemeClr val="tx2">
                <a:alpha val="20000"/>
              </a:schemeClr>
            </a:outerShdw>
          </a:effectLst>
        </p:spPr>
        <p:txBody>
          <a:bodyPr wrap="square" lIns="182880" tIns="182880" rIns="182880" bIns="182880" rtlCol="0">
            <a:noAutofit/>
          </a:bodyPr>
          <a:lstStyle/>
          <a:p>
            <a:r>
              <a:rPr lang="en-US" sz="1600" b="1">
                <a:solidFill>
                  <a:schemeClr val="accent2"/>
                </a:solidFill>
              </a:rPr>
              <a:t>Tight Supply Conditions</a:t>
            </a:r>
            <a:endParaRPr lang="en-US" sz="1600">
              <a:solidFill>
                <a:schemeClr val="accent2"/>
              </a:solidFill>
            </a:endParaRPr>
          </a:p>
          <a:p>
            <a:pPr>
              <a:spcBef>
                <a:spcPts val="600"/>
              </a:spcBef>
            </a:pPr>
            <a:r>
              <a:rPr lang="en-US" sz="1400">
                <a:solidFill>
                  <a:schemeClr val="bg2"/>
                </a:solidFill>
              </a:rPr>
              <a:t>Consequently, </a:t>
            </a:r>
            <a:r>
              <a:rPr lang="en-US" sz="1400" b="1">
                <a:solidFill>
                  <a:schemeClr val="bg2"/>
                </a:solidFill>
              </a:rPr>
              <a:t>many regions in the U.S. are facing premium prices for new generation due to scarcity and rapid demand growth that outpaces the rate that new generation can be built. </a:t>
            </a:r>
            <a:r>
              <a:rPr lang="en-US" sz="1400">
                <a:solidFill>
                  <a:schemeClr val="bg2"/>
                </a:solidFill>
              </a:rPr>
              <a:t>In the near term, supply chain constraints for gas turbines and other major equipment majorly restrict the deployment of new generation capacity.</a:t>
            </a:r>
          </a:p>
          <a:p>
            <a:pPr>
              <a:spcBef>
                <a:spcPts val="600"/>
              </a:spcBef>
            </a:pPr>
            <a:endParaRPr lang="en-US" sz="1400">
              <a:solidFill>
                <a:schemeClr val="bg2"/>
              </a:solidFill>
              <a:highlight>
                <a:srgbClr val="FFFF00"/>
              </a:highlight>
            </a:endParaRPr>
          </a:p>
        </p:txBody>
      </p:sp>
      <p:sp>
        <p:nvSpPr>
          <p:cNvPr id="15" name="TextBox 14">
            <a:extLst>
              <a:ext uri="{FF2B5EF4-FFF2-40B4-BE49-F238E27FC236}">
                <a16:creationId xmlns:a16="http://schemas.microsoft.com/office/drawing/2014/main" id="{CD08C0A7-B662-9506-6C6C-C2BB99B6F38D}"/>
              </a:ext>
            </a:extLst>
          </p:cNvPr>
          <p:cNvSpPr txBox="1"/>
          <p:nvPr/>
        </p:nvSpPr>
        <p:spPr>
          <a:xfrm>
            <a:off x="6151393" y="2134544"/>
            <a:ext cx="5426075" cy="2006490"/>
          </a:xfrm>
          <a:prstGeom prst="rect">
            <a:avLst/>
          </a:prstGeom>
          <a:solidFill>
            <a:schemeClr val="bg1"/>
          </a:solidFill>
          <a:ln w="9525">
            <a:solidFill>
              <a:schemeClr val="accent2"/>
            </a:solidFill>
          </a:ln>
          <a:effectLst>
            <a:outerShdw blurRad="63500" algn="ctr" rotWithShape="0">
              <a:schemeClr val="tx2">
                <a:alpha val="20000"/>
              </a:schemeClr>
            </a:outerShdw>
          </a:effectLst>
        </p:spPr>
        <p:txBody>
          <a:bodyPr wrap="square" lIns="182880" tIns="182880" rIns="182880" bIns="182880" rtlCol="0">
            <a:noAutofit/>
          </a:bodyPr>
          <a:lstStyle/>
          <a:p>
            <a:pPr>
              <a:spcBef>
                <a:spcPts val="1200"/>
              </a:spcBef>
            </a:pPr>
            <a:r>
              <a:rPr lang="en-US" sz="1600" b="1">
                <a:solidFill>
                  <a:schemeClr val="accent1"/>
                </a:solidFill>
              </a:rPr>
              <a:t>Tight Labor and EPC Market</a:t>
            </a:r>
          </a:p>
          <a:p>
            <a:pPr>
              <a:spcBef>
                <a:spcPts val="600"/>
              </a:spcBef>
            </a:pPr>
            <a:r>
              <a:rPr lang="en-US" sz="1400">
                <a:solidFill>
                  <a:schemeClr val="bg2"/>
                </a:solidFill>
              </a:rPr>
              <a:t>EPC contractors are managing substantial workloads and are pricing projects to reflect </a:t>
            </a:r>
            <a:r>
              <a:rPr lang="en-US" sz="1400" b="1">
                <a:solidFill>
                  <a:schemeClr val="bg2"/>
                </a:solidFill>
              </a:rPr>
              <a:t>higher skilled labor rates and the opportunity cost of taking on more work given the limited capacity they have available</a:t>
            </a:r>
            <a:r>
              <a:rPr lang="en-US" sz="1400">
                <a:solidFill>
                  <a:schemeClr val="bg2"/>
                </a:solidFill>
              </a:rPr>
              <a:t>. Meanwhile, there is acute scarcity for skilled EPC and construction labor and bottlenecks to expanding the labor pool due to the time needed for training.</a:t>
            </a:r>
          </a:p>
        </p:txBody>
      </p:sp>
      <p:grpSp>
        <p:nvGrpSpPr>
          <p:cNvPr id="24" name="Group 23">
            <a:extLst>
              <a:ext uri="{FF2B5EF4-FFF2-40B4-BE49-F238E27FC236}">
                <a16:creationId xmlns:a16="http://schemas.microsoft.com/office/drawing/2014/main" id="{B8ECB0B1-D046-0A80-8A01-50EFD10A3CE9}"/>
              </a:ext>
            </a:extLst>
          </p:cNvPr>
          <p:cNvGrpSpPr/>
          <p:nvPr/>
        </p:nvGrpSpPr>
        <p:grpSpPr>
          <a:xfrm>
            <a:off x="6160681" y="4270586"/>
            <a:ext cx="5415991" cy="2139047"/>
            <a:chOff x="6184436" y="4058542"/>
            <a:chExt cx="5415991" cy="2139047"/>
          </a:xfrm>
          <a:solidFill>
            <a:schemeClr val="accent1">
              <a:alpha val="20000"/>
            </a:schemeClr>
          </a:solidFill>
        </p:grpSpPr>
        <p:sp>
          <p:nvSpPr>
            <p:cNvPr id="7" name="Half Frame 6">
              <a:extLst>
                <a:ext uri="{FF2B5EF4-FFF2-40B4-BE49-F238E27FC236}">
                  <a16:creationId xmlns:a16="http://schemas.microsoft.com/office/drawing/2014/main" id="{F9D4BEA2-A841-D492-2C31-6CEBCA3B10DD}"/>
                </a:ext>
              </a:extLst>
            </p:cNvPr>
            <p:cNvSpPr/>
            <p:nvPr/>
          </p:nvSpPr>
          <p:spPr>
            <a:xfrm rot="10800000">
              <a:off x="10383750" y="4980912"/>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Half Frame 7">
              <a:extLst>
                <a:ext uri="{FF2B5EF4-FFF2-40B4-BE49-F238E27FC236}">
                  <a16:creationId xmlns:a16="http://schemas.microsoft.com/office/drawing/2014/main" id="{7961D6DD-52C7-DD6B-8B8A-32008B9E255C}"/>
                </a:ext>
              </a:extLst>
            </p:cNvPr>
            <p:cNvSpPr/>
            <p:nvPr/>
          </p:nvSpPr>
          <p:spPr>
            <a:xfrm>
              <a:off x="6184436" y="4058542"/>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a:t>
              </a:r>
            </a:p>
          </p:txBody>
        </p:sp>
      </p:grpSp>
      <p:grpSp>
        <p:nvGrpSpPr>
          <p:cNvPr id="23" name="Group 22">
            <a:extLst>
              <a:ext uri="{FF2B5EF4-FFF2-40B4-BE49-F238E27FC236}">
                <a16:creationId xmlns:a16="http://schemas.microsoft.com/office/drawing/2014/main" id="{33489738-1AA0-B2F5-E8AD-7F7E9A1540CD}"/>
              </a:ext>
            </a:extLst>
          </p:cNvPr>
          <p:cNvGrpSpPr/>
          <p:nvPr/>
        </p:nvGrpSpPr>
        <p:grpSpPr>
          <a:xfrm flipH="1">
            <a:off x="603528" y="2124460"/>
            <a:ext cx="10964495" cy="4281386"/>
            <a:chOff x="-4408700" y="1916203"/>
            <a:chExt cx="10964495" cy="4281386"/>
          </a:xfrm>
          <a:solidFill>
            <a:schemeClr val="accent2">
              <a:alpha val="20000"/>
            </a:schemeClr>
          </a:solidFill>
        </p:grpSpPr>
        <p:sp>
          <p:nvSpPr>
            <p:cNvPr id="21" name="Half Frame 20">
              <a:extLst>
                <a:ext uri="{FF2B5EF4-FFF2-40B4-BE49-F238E27FC236}">
                  <a16:creationId xmlns:a16="http://schemas.microsoft.com/office/drawing/2014/main" id="{66A0E46D-FBA8-6DCA-9490-0144805B1429}"/>
                </a:ext>
              </a:extLst>
            </p:cNvPr>
            <p:cNvSpPr/>
            <p:nvPr/>
          </p:nvSpPr>
          <p:spPr>
            <a:xfrm rot="10800000">
              <a:off x="5339118" y="4980912"/>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2" name="Half Frame 21">
              <a:extLst>
                <a:ext uri="{FF2B5EF4-FFF2-40B4-BE49-F238E27FC236}">
                  <a16:creationId xmlns:a16="http://schemas.microsoft.com/office/drawing/2014/main" id="{1F7BCEE1-2357-4375-6D92-4BE856FE51BF}"/>
                </a:ext>
              </a:extLst>
            </p:cNvPr>
            <p:cNvSpPr/>
            <p:nvPr/>
          </p:nvSpPr>
          <p:spPr>
            <a:xfrm>
              <a:off x="1130279" y="4058542"/>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a:t>
              </a:r>
            </a:p>
          </p:txBody>
        </p:sp>
        <p:sp>
          <p:nvSpPr>
            <p:cNvPr id="20" name="Half Frame 19">
              <a:extLst>
                <a:ext uri="{FF2B5EF4-FFF2-40B4-BE49-F238E27FC236}">
                  <a16:creationId xmlns:a16="http://schemas.microsoft.com/office/drawing/2014/main" id="{0B4AAA42-1A7C-CF67-2E72-9CBD8B69B52A}"/>
                </a:ext>
              </a:extLst>
            </p:cNvPr>
            <p:cNvSpPr/>
            <p:nvPr/>
          </p:nvSpPr>
          <p:spPr>
            <a:xfrm>
              <a:off x="-4408700" y="1916203"/>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a:t>
              </a:r>
            </a:p>
          </p:txBody>
        </p:sp>
        <p:sp>
          <p:nvSpPr>
            <p:cNvPr id="26" name="Half Frame 25">
              <a:extLst>
                <a:ext uri="{FF2B5EF4-FFF2-40B4-BE49-F238E27FC236}">
                  <a16:creationId xmlns:a16="http://schemas.microsoft.com/office/drawing/2014/main" id="{EDB9D7BD-295F-20AB-708F-393DA66A71D4}"/>
                </a:ext>
              </a:extLst>
            </p:cNvPr>
            <p:cNvSpPr/>
            <p:nvPr/>
          </p:nvSpPr>
          <p:spPr>
            <a:xfrm rot="10800000">
              <a:off x="-218035" y="2716100"/>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3" name="Rectangle 2">
            <a:extLst>
              <a:ext uri="{FF2B5EF4-FFF2-40B4-BE49-F238E27FC236}">
                <a16:creationId xmlns:a16="http://schemas.microsoft.com/office/drawing/2014/main" id="{6A8EEE74-EB04-54FD-29AB-10D7B088987B}"/>
              </a:ext>
            </a:extLst>
          </p:cNvPr>
          <p:cNvSpPr/>
          <p:nvPr/>
        </p:nvSpPr>
        <p:spPr>
          <a:xfrm>
            <a:off x="602969" y="1323975"/>
            <a:ext cx="10973702" cy="68974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82880" rtlCol="0" anchor="ctr"/>
          <a:lstStyle/>
          <a:p>
            <a:r>
              <a:rPr lang="en-US" sz="1800" b="1"/>
              <a:t>There were several key considerations while undertaking this 2026 CONE Study </a:t>
            </a:r>
            <a:endParaRPr lang="en-US" b="1">
              <a:solidFill>
                <a:schemeClr val="bg1"/>
              </a:solidFill>
            </a:endParaRPr>
          </a:p>
        </p:txBody>
      </p:sp>
      <p:grpSp>
        <p:nvGrpSpPr>
          <p:cNvPr id="17" name="Group 16">
            <a:extLst>
              <a:ext uri="{FF2B5EF4-FFF2-40B4-BE49-F238E27FC236}">
                <a16:creationId xmlns:a16="http://schemas.microsoft.com/office/drawing/2014/main" id="{3BE224A6-83C5-2FED-2741-526DD9978D34}"/>
              </a:ext>
            </a:extLst>
          </p:cNvPr>
          <p:cNvGrpSpPr/>
          <p:nvPr/>
        </p:nvGrpSpPr>
        <p:grpSpPr>
          <a:xfrm>
            <a:off x="602969" y="2127752"/>
            <a:ext cx="5426074" cy="2013282"/>
            <a:chOff x="6184436" y="4058542"/>
            <a:chExt cx="5426074" cy="2013282"/>
          </a:xfrm>
          <a:solidFill>
            <a:schemeClr val="accent1">
              <a:alpha val="20000"/>
            </a:schemeClr>
          </a:solidFill>
        </p:grpSpPr>
        <p:sp>
          <p:nvSpPr>
            <p:cNvPr id="18" name="Half Frame 17">
              <a:extLst>
                <a:ext uri="{FF2B5EF4-FFF2-40B4-BE49-F238E27FC236}">
                  <a16:creationId xmlns:a16="http://schemas.microsoft.com/office/drawing/2014/main" id="{CE79681C-A0E4-B6FA-315E-C61C4E19D2BB}"/>
                </a:ext>
              </a:extLst>
            </p:cNvPr>
            <p:cNvSpPr/>
            <p:nvPr/>
          </p:nvSpPr>
          <p:spPr>
            <a:xfrm rot="10800000">
              <a:off x="10393833" y="4855147"/>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9" name="Half Frame 18">
              <a:extLst>
                <a:ext uri="{FF2B5EF4-FFF2-40B4-BE49-F238E27FC236}">
                  <a16:creationId xmlns:a16="http://schemas.microsoft.com/office/drawing/2014/main" id="{AF9C62B5-DA9F-F0A1-DA90-2C0BE8B45C2E}"/>
                </a:ext>
              </a:extLst>
            </p:cNvPr>
            <p:cNvSpPr/>
            <p:nvPr/>
          </p:nvSpPr>
          <p:spPr>
            <a:xfrm>
              <a:off x="6184436" y="4058542"/>
              <a:ext cx="1216677" cy="1216677"/>
            </a:xfrm>
            <a:prstGeom prst="halfFrame">
              <a:avLst>
                <a:gd name="adj1" fmla="val 4693"/>
                <a:gd name="adj2" fmla="val 4484"/>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a:t>
              </a:r>
            </a:p>
          </p:txBody>
        </p:sp>
      </p:grpSp>
    </p:spTree>
    <p:extLst>
      <p:ext uri="{BB962C8B-B14F-4D97-AF65-F5344CB8AC3E}">
        <p14:creationId xmlns:p14="http://schemas.microsoft.com/office/powerpoint/2010/main" val="2897409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00A8D-CA2A-EF65-D56B-71D1A2DEB4B6}"/>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4768A5C-DAD7-E04F-500C-6C31D6B456C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5AB2F6AE-B3AC-E15A-E228-F75F2422F153}"/>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3DF7C6F9-40C9-06CD-11DE-855FF0A0222A}"/>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E6BD2BF1-3D46-F561-06E7-4668F7EBB5E2}"/>
              </a:ext>
            </a:extLst>
          </p:cNvPr>
          <p:cNvSpPr>
            <a:spLocks noGrp="1"/>
          </p:cNvSpPr>
          <p:nvPr>
            <p:ph type="sldNum" sz="quarter" idx="11"/>
          </p:nvPr>
        </p:nvSpPr>
        <p:spPr/>
        <p:txBody>
          <a:bodyPr/>
          <a:lstStyle/>
          <a:p>
            <a:r>
              <a:rPr lang="en-US"/>
              <a:t>brattle.com | </a:t>
            </a:r>
            <a:fld id="{C95ECF09-ED6D-489D-87B4-9DBCD4D54A41}" type="slidenum">
              <a:rPr lang="en-US" smtClean="0"/>
              <a:pPr/>
              <a:t>11</a:t>
            </a:fld>
            <a:endParaRPr lang="en-US"/>
          </a:p>
        </p:txBody>
      </p:sp>
      <p:sp>
        <p:nvSpPr>
          <p:cNvPr id="14" name="Rectangle: Rounded Corners 13">
            <a:extLst>
              <a:ext uri="{FF2B5EF4-FFF2-40B4-BE49-F238E27FC236}">
                <a16:creationId xmlns:a16="http://schemas.microsoft.com/office/drawing/2014/main" id="{4258E60E-2B06-579B-E6F8-E27D50A9749B}"/>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BB9ACF64-3140-9360-AA4A-87C71D4916CF}"/>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F7303097-0FB3-99B5-DD72-A6243B617F21}"/>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35AE18E8-748A-DC0D-E52D-CDF67EDAFDFB}"/>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34D9B04C-AAB1-9FAD-A98D-16AAFBFAC7F4}"/>
              </a:ext>
            </a:extLst>
          </p:cNvPr>
          <p:cNvSpPr/>
          <p:nvPr/>
        </p:nvSpPr>
        <p:spPr>
          <a:xfrm>
            <a:off x="1359407" y="2346183"/>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2024 Prevailing ERCOT CONE Estimate</a:t>
            </a:r>
          </a:p>
        </p:txBody>
      </p:sp>
      <p:sp>
        <p:nvSpPr>
          <p:cNvPr id="28" name="Rectangle: Rounded Corners 27">
            <a:extLst>
              <a:ext uri="{FF2B5EF4-FFF2-40B4-BE49-F238E27FC236}">
                <a16:creationId xmlns:a16="http://schemas.microsoft.com/office/drawing/2014/main" id="{BE019944-D971-08A2-9C19-C42C79EB4CDC}"/>
              </a:ext>
            </a:extLst>
          </p:cNvPr>
          <p:cNvSpPr/>
          <p:nvPr/>
        </p:nvSpPr>
        <p:spPr>
          <a:xfrm>
            <a:off x="601718" y="2346183"/>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ADF1C9EC-41AA-9239-4109-99807CC6F6AB}"/>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651E05A6-9A14-20A6-07D8-C9F031ED76F5}"/>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2B5DCC7E-AA26-6E54-52C7-28A01D85C940}"/>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B55D7F8E-1B3A-2229-E763-8F561F6CA6DB}"/>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D57A0D37-104A-0941-9A63-071A9BE10760}"/>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8B0CDDAA-43DB-07DD-941C-FFE89089DA69}"/>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7E0E806A-DDDC-6F07-A412-B2CF1FF9C08C}"/>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5CC2F7EC-FB74-13BC-CFD1-08243707B7B6}"/>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77ACA7BF-8A5E-6900-CC45-54544651FDEF}"/>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330E91C9-103C-F470-1F92-4D03CF242A07}"/>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BC13990A-F4DD-8E4E-53AB-ECCF5CD40EAB}"/>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CC9EA1D7-C555-84BC-C8D7-F627CC150F7C}"/>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4218658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F416B60-AD4F-A20F-CDE6-E59464ECAD4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3DA66146-8BF8-04C5-DF68-12E77B801A2C}"/>
              </a:ext>
            </a:extLst>
          </p:cNvPr>
          <p:cNvSpPr>
            <a:spLocks noGrp="1"/>
          </p:cNvSpPr>
          <p:nvPr>
            <p:ph type="sldNum" sz="quarter" idx="21"/>
          </p:nvPr>
        </p:nvSpPr>
        <p:spPr/>
        <p:txBody>
          <a:bodyPr/>
          <a:lstStyle/>
          <a:p>
            <a:r>
              <a:rPr lang="en-US"/>
              <a:t>brattle.com | </a:t>
            </a:r>
            <a:fld id="{C95ECF09-ED6D-489D-87B4-9DBCD4D54A41}" type="slidenum">
              <a:rPr lang="en-US" smtClean="0"/>
              <a:pPr/>
              <a:t>12</a:t>
            </a:fld>
            <a:endParaRPr lang="en-US"/>
          </a:p>
        </p:txBody>
      </p:sp>
      <p:sp>
        <p:nvSpPr>
          <p:cNvPr id="4" name="Text Placeholder 3">
            <a:extLst>
              <a:ext uri="{FF2B5EF4-FFF2-40B4-BE49-F238E27FC236}">
                <a16:creationId xmlns:a16="http://schemas.microsoft.com/office/drawing/2014/main" id="{CF74E96E-8E7F-2405-7CA7-885BB41798CE}"/>
              </a:ext>
            </a:extLst>
          </p:cNvPr>
          <p:cNvSpPr>
            <a:spLocks noGrp="1"/>
          </p:cNvSpPr>
          <p:nvPr>
            <p:ph type="body" sz="quarter" idx="16"/>
          </p:nvPr>
        </p:nvSpPr>
        <p:spPr>
          <a:xfrm>
            <a:off x="508000" y="1755081"/>
            <a:ext cx="11226800" cy="4535292"/>
          </a:xfrm>
        </p:spPr>
        <p:txBody>
          <a:bodyPr/>
          <a:lstStyle/>
          <a:p>
            <a:r>
              <a:rPr lang="en-US" sz="1400" b="1" dirty="0">
                <a:solidFill>
                  <a:schemeClr val="accent1"/>
                </a:solidFill>
              </a:rPr>
              <a:t>Issue: The prevailing ERCOT CONE value is $140/kW-year and was based on a sensitivity analysis from the previous 2024 ERCOT CONE Study with underlying cost estimates from 2023, which do not reflect current costs.</a:t>
            </a:r>
          </a:p>
          <a:p>
            <a:pPr lvl="1" defTabSz="474663">
              <a:spcBef>
                <a:spcPts val="1200"/>
              </a:spcBef>
            </a:pPr>
            <a:r>
              <a:rPr lang="en-US" sz="1400" dirty="0"/>
              <a:t>The 2024 ERCOT CONE Study estimated a </a:t>
            </a:r>
            <a:r>
              <a:rPr lang="en-US" sz="1400" b="1" dirty="0"/>
              <a:t>CONE of $293/kW-year for an aeroderivative CT and $263/kW-year for a solar + battery storage hybrid resource (both in 2026$)</a:t>
            </a:r>
            <a:r>
              <a:rPr lang="en-US" sz="1400" dirty="0"/>
              <a:t> based on technologies that were dispatchable, economically viable, and were being developed in ERCOT at that time.</a:t>
            </a:r>
          </a:p>
          <a:p>
            <a:pPr lvl="1" defTabSz="474663">
              <a:spcBef>
                <a:spcPts val="1200"/>
              </a:spcBef>
            </a:pPr>
            <a:r>
              <a:rPr lang="en-US" sz="1400" b="1" dirty="0" err="1"/>
              <a:t>PUCT</a:t>
            </a:r>
            <a:r>
              <a:rPr lang="en-US" sz="1400" b="1" dirty="0"/>
              <a:t> Commission Staff recommended a CONE value of $162/kW-year (in 2026$) based on a sensitivity analysis </a:t>
            </a:r>
            <a:r>
              <a:rPr lang="en-US" sz="1400" dirty="0"/>
              <a:t>from the 2024 ERCOT CONE Study that assessed an indicative level-nominal CONE estimate for a frame CT based on cost estimates from December 2023.</a:t>
            </a:r>
          </a:p>
          <a:p>
            <a:pPr lvl="1" defTabSz="474663">
              <a:spcBef>
                <a:spcPts val="1200"/>
              </a:spcBef>
            </a:pPr>
            <a:r>
              <a:rPr lang="en-US" sz="1400" b="1" dirty="0"/>
              <a:t>The </a:t>
            </a:r>
            <a:r>
              <a:rPr lang="en-US" sz="1400" b="1" dirty="0" err="1"/>
              <a:t>PUCT</a:t>
            </a:r>
            <a:r>
              <a:rPr lang="en-US" sz="1400" b="1" dirty="0"/>
              <a:t> decided on the final CONE value of $140/kW-year by adjusting the indicative level-nominal frame CT sensitivity to a level-real </a:t>
            </a:r>
            <a:r>
              <a:rPr lang="en-US" sz="1400" b="1" dirty="0" err="1"/>
              <a:t>levelization</a:t>
            </a:r>
            <a:r>
              <a:rPr lang="en-US" sz="1400" b="1" dirty="0"/>
              <a:t> approach</a:t>
            </a:r>
            <a:r>
              <a:rPr lang="en-US" sz="1400" dirty="0"/>
              <a:t>. A level-real </a:t>
            </a:r>
            <a:r>
              <a:rPr lang="en-US" sz="1400" dirty="0" err="1"/>
              <a:t>levelization</a:t>
            </a:r>
            <a:r>
              <a:rPr lang="en-US" sz="1400" dirty="0"/>
              <a:t> assumes that revenues constantly increase at the rate of inflation while a level-nominal approach assumes that revenues are constant over the lifetime of the plant.</a:t>
            </a:r>
          </a:p>
          <a:p>
            <a:pPr defTabSz="474663">
              <a:spcBef>
                <a:spcPts val="1200"/>
              </a:spcBef>
            </a:pPr>
            <a:r>
              <a:rPr lang="en-US" sz="1400" b="1" dirty="0"/>
              <a:t>Overnight capital costs for frame CTs have more than doubled in real terms since the 2024 ERCOT CONE Study</a:t>
            </a:r>
            <a:r>
              <a:rPr lang="en-US" sz="1400" dirty="0"/>
              <a:t> and merchant investors’ reservation price for entry is likely even more extraordinarily high. That is because the prospect of wholesale prices eventually normalizing means merchant investors would require extra front-loaded revenue recovery, with 1</a:t>
            </a:r>
            <a:r>
              <a:rPr lang="en-US" sz="1400" baseline="30000" dirty="0"/>
              <a:t>st</a:t>
            </a:r>
            <a:r>
              <a:rPr lang="en-US" sz="1400" dirty="0"/>
              <a:t>-year revenue requirements much higher than the (already elevated) current level-real or level-nominal CONE.</a:t>
            </a:r>
          </a:p>
          <a:p>
            <a:pPr defTabSz="474663">
              <a:spcBef>
                <a:spcPts val="1200"/>
              </a:spcBef>
            </a:pPr>
            <a:r>
              <a:rPr lang="en-US" sz="1400" b="1" dirty="0"/>
              <a:t>However, ERCOT/</a:t>
            </a:r>
            <a:r>
              <a:rPr lang="en-US" sz="1400" b="1" dirty="0" err="1"/>
              <a:t>PUCT</a:t>
            </a:r>
            <a:r>
              <a:rPr lang="en-US" sz="1400" b="1" dirty="0"/>
              <a:t> may not want to design the market around acute short-term conditions</a:t>
            </a:r>
            <a:r>
              <a:rPr lang="en-US" sz="1400" dirty="0"/>
              <a:t> (especially if long lead-times limit how quickly entry could be stimulated by higher prices) and instead opt to center market design around long-term equilibrium conditions.</a:t>
            </a:r>
          </a:p>
        </p:txBody>
      </p:sp>
      <p:sp>
        <p:nvSpPr>
          <p:cNvPr id="5" name="Text Placeholder 4">
            <a:extLst>
              <a:ext uri="{FF2B5EF4-FFF2-40B4-BE49-F238E27FC236}">
                <a16:creationId xmlns:a16="http://schemas.microsoft.com/office/drawing/2014/main" id="{0F90F90F-C68A-C94B-C3E8-E005CD48B27D}"/>
              </a:ext>
            </a:extLst>
          </p:cNvPr>
          <p:cNvSpPr>
            <a:spLocks noGrp="1"/>
          </p:cNvSpPr>
          <p:nvPr>
            <p:ph type="body" sz="quarter" idx="19"/>
          </p:nvPr>
        </p:nvSpPr>
        <p:spPr>
          <a:xfrm>
            <a:off x="508000" y="7550"/>
            <a:ext cx="6040438" cy="505213"/>
          </a:xfrm>
        </p:spPr>
        <p:txBody>
          <a:bodyPr/>
          <a:lstStyle/>
          <a:p>
            <a:r>
              <a:rPr lang="en-US"/>
              <a:t>2024 Prevailing ERCOT CONE Estimate</a:t>
            </a:r>
          </a:p>
          <a:p>
            <a:endParaRPr lang="en-US"/>
          </a:p>
        </p:txBody>
      </p:sp>
      <p:sp>
        <p:nvSpPr>
          <p:cNvPr id="7" name="Rectangle 6">
            <a:extLst>
              <a:ext uri="{FF2B5EF4-FFF2-40B4-BE49-F238E27FC236}">
                <a16:creationId xmlns:a16="http://schemas.microsoft.com/office/drawing/2014/main" id="{0655BC27-304D-1A5B-F7B0-F4B3C47E11D8}"/>
              </a:ext>
            </a:extLst>
          </p:cNvPr>
          <p:cNvSpPr/>
          <p:nvPr/>
        </p:nvSpPr>
        <p:spPr>
          <a:xfrm>
            <a:off x="507999" y="1146121"/>
            <a:ext cx="11060024" cy="64008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182880" tIns="91440" bIns="91440" rtlCol="0" anchor="ctr"/>
          <a:lstStyle/>
          <a:p>
            <a:r>
              <a:rPr lang="en-US" sz="1800" b="1" i="0" u="none" strike="noStrike" dirty="0">
                <a:solidFill>
                  <a:schemeClr val="bg1"/>
                </a:solidFill>
                <a:effectLst/>
                <a:latin typeface="Calibri" panose="020F0502020204030204" pitchFamily="34" charset="0"/>
              </a:rPr>
              <a:t>Costs of gas-fired generation have increased sharply, along with longer lead-times</a:t>
            </a:r>
          </a:p>
        </p:txBody>
      </p:sp>
      <p:sp>
        <p:nvSpPr>
          <p:cNvPr id="8" name="Title 5">
            <a:extLst>
              <a:ext uri="{FF2B5EF4-FFF2-40B4-BE49-F238E27FC236}">
                <a16:creationId xmlns:a16="http://schemas.microsoft.com/office/drawing/2014/main" id="{216BB0A9-A0D2-1865-F278-207F0B6B0347}"/>
              </a:ext>
            </a:extLst>
          </p:cNvPr>
          <p:cNvSpPr>
            <a:spLocks noGrp="1"/>
          </p:cNvSpPr>
          <p:nvPr>
            <p:ph type="title"/>
          </p:nvPr>
        </p:nvSpPr>
        <p:spPr>
          <a:xfrm>
            <a:off x="508000" y="512763"/>
            <a:ext cx="10231438" cy="555625"/>
          </a:xfrm>
        </p:spPr>
        <p:txBody>
          <a:bodyPr/>
          <a:lstStyle/>
          <a:p>
            <a:r>
              <a:rPr lang="en-US" sz="2400"/>
              <a:t>2024 Prevailing CONE in ERCOT</a:t>
            </a:r>
          </a:p>
        </p:txBody>
      </p:sp>
      <p:sp>
        <p:nvSpPr>
          <p:cNvPr id="11" name="TextBox 10">
            <a:extLst>
              <a:ext uri="{FF2B5EF4-FFF2-40B4-BE49-F238E27FC236}">
                <a16:creationId xmlns:a16="http://schemas.microsoft.com/office/drawing/2014/main" id="{216DDFA6-0AAF-A5C2-ADDD-C72187772140}"/>
              </a:ext>
            </a:extLst>
          </p:cNvPr>
          <p:cNvSpPr txBox="1"/>
          <p:nvPr/>
        </p:nvSpPr>
        <p:spPr>
          <a:xfrm>
            <a:off x="457200" y="6261913"/>
            <a:ext cx="10231535" cy="553998"/>
          </a:xfrm>
          <a:prstGeom prst="rect">
            <a:avLst/>
          </a:prstGeom>
          <a:noFill/>
        </p:spPr>
        <p:txBody>
          <a:bodyPr wrap="square" rtlCol="0">
            <a:spAutoFit/>
          </a:bodyPr>
          <a:lstStyle/>
          <a:p>
            <a:r>
              <a:rPr lang="en-US" sz="1000"/>
              <a:t>Sources and Notes: For Aero and PV+BESS CONE, see Newell, et al., </a:t>
            </a:r>
            <a:r>
              <a:rPr lang="en-US" sz="1000">
                <a:hlinkClick r:id="rId3"/>
              </a:rPr>
              <a:t>ERCOT CONE for 2026</a:t>
            </a:r>
            <a:r>
              <a:rPr lang="en-US" sz="1000"/>
              <a:t>, June 10, 2024 at 34-35. For frame CT sensitivity, see Newell, et al., ERCOT CONE for 2026, June 10, 2024 at 46-47. For Staff's $162/kW-year recommendation, see PUCT Project No. 54584, Item 69, </a:t>
            </a:r>
            <a:r>
              <a:rPr lang="en-US" sz="1000">
                <a:hlinkClick r:id="rId4"/>
              </a:rPr>
              <a:t>Staff's Update on CONE </a:t>
            </a:r>
            <a:r>
              <a:rPr lang="en-US" sz="1000"/>
              <a:t>, July 3, 2024 at 2. For the Commission's $140/kW-year decision, </a:t>
            </a:r>
            <a:r>
              <a:rPr lang="en-US" sz="1000">
                <a:hlinkClick r:id="rId5"/>
              </a:rPr>
              <a:t>see PUCT Open Meeting Minutes</a:t>
            </a:r>
            <a:r>
              <a:rPr lang="en-US" sz="1000"/>
              <a:t>, July 25, 2024 Item 19 at 3.</a:t>
            </a:r>
          </a:p>
        </p:txBody>
      </p:sp>
    </p:spTree>
    <p:extLst>
      <p:ext uri="{BB962C8B-B14F-4D97-AF65-F5344CB8AC3E}">
        <p14:creationId xmlns:p14="http://schemas.microsoft.com/office/powerpoint/2010/main" val="3862854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FCD53-8CF1-F8C7-CFA2-2ED16F90BADF}"/>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E734DF0-E793-CA66-377A-91F72E5C1D1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627107D7-CF67-34D4-61A5-D9EC66376D9C}"/>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0CBC7997-9CCC-D32C-AA2E-DE4B7F95AF88}"/>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9F515FBB-0DB6-0CAC-CD18-DB64B25A5434}"/>
              </a:ext>
            </a:extLst>
          </p:cNvPr>
          <p:cNvSpPr>
            <a:spLocks noGrp="1"/>
          </p:cNvSpPr>
          <p:nvPr>
            <p:ph type="sldNum" sz="quarter" idx="11"/>
          </p:nvPr>
        </p:nvSpPr>
        <p:spPr/>
        <p:txBody>
          <a:bodyPr/>
          <a:lstStyle/>
          <a:p>
            <a:r>
              <a:rPr lang="en-US"/>
              <a:t>brattle.com | </a:t>
            </a:r>
            <a:fld id="{C95ECF09-ED6D-489D-87B4-9DBCD4D54A41}" type="slidenum">
              <a:rPr lang="en-US" smtClean="0"/>
              <a:pPr/>
              <a:t>13</a:t>
            </a:fld>
            <a:endParaRPr lang="en-US"/>
          </a:p>
        </p:txBody>
      </p:sp>
      <p:sp>
        <p:nvSpPr>
          <p:cNvPr id="14" name="Rectangle: Rounded Corners 13">
            <a:extLst>
              <a:ext uri="{FF2B5EF4-FFF2-40B4-BE49-F238E27FC236}">
                <a16:creationId xmlns:a16="http://schemas.microsoft.com/office/drawing/2014/main" id="{B1536E58-70BD-57DA-D756-5B0610F843C1}"/>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827B5632-4D06-56E3-B1BC-6586E42FFB8C}"/>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6915FF97-B01E-B9CD-BCFF-C1BA3CC09B2B}"/>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C0B85174-CD4D-ADE0-561A-11CBC98C11DC}"/>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826A9DC5-9E9F-4A8A-7D12-D6DDD5E40FBD}"/>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1C2E7CB4-A79E-7705-A4CA-1BEC228E4B37}"/>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5E87BDED-6B12-A654-8DF7-A5328436CE4C}"/>
              </a:ext>
            </a:extLst>
          </p:cNvPr>
          <p:cNvSpPr/>
          <p:nvPr/>
        </p:nvSpPr>
        <p:spPr>
          <a:xfrm>
            <a:off x="1359407" y="2928181"/>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Current Situation for Building a Gas-Fired Plant </a:t>
            </a:r>
          </a:p>
        </p:txBody>
      </p:sp>
      <p:sp>
        <p:nvSpPr>
          <p:cNvPr id="36" name="Rectangle: Rounded Corners 35">
            <a:extLst>
              <a:ext uri="{FF2B5EF4-FFF2-40B4-BE49-F238E27FC236}">
                <a16:creationId xmlns:a16="http://schemas.microsoft.com/office/drawing/2014/main" id="{C7E3CD2E-BC77-5E84-F303-E91DD5F1B15F}"/>
              </a:ext>
            </a:extLst>
          </p:cNvPr>
          <p:cNvSpPr/>
          <p:nvPr/>
        </p:nvSpPr>
        <p:spPr>
          <a:xfrm>
            <a:off x="601718" y="2928181"/>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E20863D4-35BB-577F-7273-3BCB622483C5}"/>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8DB7783D-9A5E-F38D-5FFA-DA7F40B05969}"/>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BBB92C48-8EC6-0C7D-F1DA-327EFAD70003}"/>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6AF7E0F8-9654-B0B2-08DE-33011A213663}"/>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223294EC-9F87-E58E-5B3F-2D659C68C9E8}"/>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5B9B5B7A-A0B2-9DEA-899C-2BD511D5B2D0}"/>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7729ADFE-ADAA-7D4B-96FF-48E12AE3095B}"/>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1F785E95-93A7-86B6-4174-76FB35B93D6E}"/>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F478CCB9-C556-C56C-061A-96B4A6FFF62A}"/>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9ECFD277-7E09-880B-3AC6-1F65249B1666}"/>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1817836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CA4AB-2422-0916-59E0-195C8E445E1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30C8915-6276-B64B-7864-38D32C39FCEF}"/>
              </a:ext>
            </a:extLst>
          </p:cNvPr>
          <p:cNvSpPr>
            <a:spLocks noGrp="1"/>
          </p:cNvSpPr>
          <p:nvPr>
            <p:ph type="body" sz="quarter" idx="16"/>
          </p:nvPr>
        </p:nvSpPr>
        <p:spPr>
          <a:xfrm>
            <a:off x="508000" y="1181101"/>
            <a:ext cx="5588000" cy="5528206"/>
          </a:xfrm>
        </p:spPr>
        <p:txBody>
          <a:bodyPr/>
          <a:lstStyle/>
          <a:p>
            <a:r>
              <a:rPr lang="en-US" sz="1600" b="1" dirty="0"/>
              <a:t>A gas-fired CT ordered today would not come online until 2032 or later due to a substantial backlog of gas turbines, supply chain constraints on transformers and switchgear, and scarcity of skilled labor. This has increased prices and development timelines for new generation nationwide; it is highly uncertain when these scarcity conditions will resolve.</a:t>
            </a:r>
          </a:p>
          <a:p>
            <a:pPr lvl="1"/>
            <a:r>
              <a:rPr lang="en-US" sz="1400" dirty="0"/>
              <a:t>Large load (mostly data center) electricity demand has caused a substantial backlog of orders for new gas turbines (246 GW in Q2 2026), which </a:t>
            </a:r>
            <a:r>
              <a:rPr lang="en-US" sz="1400" b="1" dirty="0"/>
              <a:t>cannot be resolved quickly with the current annual production limit of gas turbines (60 GW) or even projected increases by 2030 (~80 GW).</a:t>
            </a:r>
          </a:p>
          <a:p>
            <a:pPr lvl="1"/>
            <a:r>
              <a:rPr lang="en-US" sz="1400" dirty="0"/>
              <a:t>U.S. utilities and ISOs anticipate an extended period of large-load-driven demand growth, while broader electrification efforts, the coal-to-gas transition, and firm capacity needs all point to a sustained supply crunch for gas turbines.</a:t>
            </a:r>
          </a:p>
          <a:p>
            <a:pPr lvl="1"/>
            <a:r>
              <a:rPr lang="en-US" sz="1400" dirty="0"/>
              <a:t>Meanwhile, there is acute scarcity for skilled EPC and construction labor and a bottleneck due to the time needed to train new workers.</a:t>
            </a:r>
          </a:p>
          <a:p>
            <a:pPr lvl="1"/>
            <a:r>
              <a:rPr lang="en-US" sz="1400" dirty="0"/>
              <a:t>Additionally, </a:t>
            </a:r>
            <a:r>
              <a:rPr lang="en-US" sz="1400" dirty="0">
                <a:hlinkClick r:id="rId2"/>
              </a:rPr>
              <a:t>recent proposed restrictions from the Trump Administration </a:t>
            </a:r>
            <a:r>
              <a:rPr lang="en-US" sz="1400" dirty="0"/>
              <a:t>on sourcing bulk-power equipment from certain countries may further constrain options for new generation.</a:t>
            </a:r>
          </a:p>
        </p:txBody>
      </p:sp>
      <p:sp>
        <p:nvSpPr>
          <p:cNvPr id="5" name="Text Placeholder 4">
            <a:extLst>
              <a:ext uri="{FF2B5EF4-FFF2-40B4-BE49-F238E27FC236}">
                <a16:creationId xmlns:a16="http://schemas.microsoft.com/office/drawing/2014/main" id="{CE5B7BA4-B74D-3488-ED7C-B175943C4DCA}"/>
              </a:ext>
            </a:extLst>
          </p:cNvPr>
          <p:cNvSpPr>
            <a:spLocks noGrp="1"/>
          </p:cNvSpPr>
          <p:nvPr>
            <p:ph type="body" sz="quarter" idx="19"/>
          </p:nvPr>
        </p:nvSpPr>
        <p:spPr>
          <a:xfrm>
            <a:off x="508000" y="7549"/>
            <a:ext cx="6040438" cy="477054"/>
          </a:xfrm>
        </p:spPr>
        <p:txBody>
          <a:bodyPr/>
          <a:lstStyle/>
          <a:p>
            <a:r>
              <a:rPr lang="en-US"/>
              <a:t>Current Situation for Building a Gas-Fired Plant </a:t>
            </a:r>
          </a:p>
        </p:txBody>
      </p:sp>
      <p:sp>
        <p:nvSpPr>
          <p:cNvPr id="6" name="Title 5">
            <a:extLst>
              <a:ext uri="{FF2B5EF4-FFF2-40B4-BE49-F238E27FC236}">
                <a16:creationId xmlns:a16="http://schemas.microsoft.com/office/drawing/2014/main" id="{ACF7C763-4C66-54AC-810C-393CDA5D8167}"/>
              </a:ext>
            </a:extLst>
          </p:cNvPr>
          <p:cNvSpPr>
            <a:spLocks noGrp="1"/>
          </p:cNvSpPr>
          <p:nvPr>
            <p:ph type="title"/>
          </p:nvPr>
        </p:nvSpPr>
        <p:spPr/>
        <p:txBody>
          <a:bodyPr/>
          <a:lstStyle/>
          <a:p>
            <a:r>
              <a:rPr lang="en-US" sz="2400"/>
              <a:t>Current Conditions for Gas-fired CT Generation Development</a:t>
            </a:r>
          </a:p>
        </p:txBody>
      </p:sp>
      <p:sp>
        <p:nvSpPr>
          <p:cNvPr id="9" name="Slide Number Placeholder 8">
            <a:extLst>
              <a:ext uri="{FF2B5EF4-FFF2-40B4-BE49-F238E27FC236}">
                <a16:creationId xmlns:a16="http://schemas.microsoft.com/office/drawing/2014/main" id="{C0B6B152-E5A0-49D5-0E88-7A65838EC276}"/>
              </a:ext>
            </a:extLst>
          </p:cNvPr>
          <p:cNvSpPr>
            <a:spLocks noGrp="1"/>
          </p:cNvSpPr>
          <p:nvPr>
            <p:ph type="sldNum" sz="quarter" idx="21"/>
          </p:nvPr>
        </p:nvSpPr>
        <p:spPr/>
        <p:txBody>
          <a:bodyPr/>
          <a:lstStyle/>
          <a:p>
            <a:r>
              <a:rPr lang="en-US"/>
              <a:t>brattle.com | </a:t>
            </a:r>
            <a:fld id="{C95ECF09-ED6D-489D-87B4-9DBCD4D54A41}" type="slidenum">
              <a:rPr lang="en-US" smtClean="0"/>
              <a:pPr/>
              <a:t>14</a:t>
            </a:fld>
            <a:endParaRPr lang="en-US"/>
          </a:p>
        </p:txBody>
      </p:sp>
      <p:sp>
        <p:nvSpPr>
          <p:cNvPr id="36" name="TextBox 35">
            <a:extLst>
              <a:ext uri="{FF2B5EF4-FFF2-40B4-BE49-F238E27FC236}">
                <a16:creationId xmlns:a16="http://schemas.microsoft.com/office/drawing/2014/main" id="{6EF7D8EC-DA06-54A8-EB81-AE29AE8834A8}"/>
              </a:ext>
            </a:extLst>
          </p:cNvPr>
          <p:cNvSpPr txBox="1"/>
          <p:nvPr/>
        </p:nvSpPr>
        <p:spPr>
          <a:xfrm>
            <a:off x="6392417" y="4677982"/>
            <a:ext cx="5701259" cy="1869743"/>
          </a:xfrm>
          <a:prstGeom prst="rect">
            <a:avLst/>
          </a:prstGeom>
          <a:noFill/>
        </p:spPr>
        <p:txBody>
          <a:bodyPr wrap="square" rtlCol="0">
            <a:spAutoFit/>
          </a:bodyPr>
          <a:lstStyle/>
          <a:p>
            <a:r>
              <a:rPr lang="en-US" sz="1050"/>
              <a:t>Sources and Notes: Brattle analysis of Nat Bullard, </a:t>
            </a:r>
            <a:r>
              <a:rPr lang="en-US" sz="1050">
                <a:hlinkClick r:id="rId3"/>
              </a:rPr>
              <a:t>Decarbonization: Parameters, Dollars and Sense, Electrons Photons Molecules</a:t>
            </a:r>
            <a:r>
              <a:rPr lang="en-US" sz="1050"/>
              <a:t>, January 15, 2026; POWER Magazine, </a:t>
            </a:r>
            <a:r>
              <a:rPr lang="en-US" sz="1050">
                <a:hlinkClick r:id="rId4"/>
              </a:rPr>
              <a:t>“We're Writing a New Chapter”: Mitsubishi Power CEO Bill Newsom on AI, Gas Turbines, and the Path to Decarbonization</a:t>
            </a:r>
            <a:r>
              <a:rPr lang="en-US" sz="1050"/>
              <a:t>, July 9, 2025; Wood Mackenzie, </a:t>
            </a:r>
            <a:r>
              <a:rPr lang="en-US" sz="1050">
                <a:hlinkClick r:id="rId5"/>
              </a:rPr>
              <a:t>Gas turbine prices soar 195% as market faces supply-demand crisis</a:t>
            </a:r>
            <a:r>
              <a:rPr lang="en-US" sz="1050"/>
              <a:t>, April 1, 2026; Bloomberg, </a:t>
            </a:r>
            <a:r>
              <a:rPr lang="en-US" sz="1050">
                <a:hlinkClick r:id="rId6"/>
              </a:rPr>
              <a:t>Siemens Energy, Mitsubishi Struggle to Keep Up With AI-Driven Demand For Gas Turbines</a:t>
            </a:r>
            <a:r>
              <a:rPr lang="en-US" sz="1050"/>
              <a:t>, October 2, 2025; Power Magazine, </a:t>
            </a:r>
            <a:r>
              <a:rPr lang="en-US" sz="1050">
                <a:hlinkClick r:id="rId7"/>
              </a:rPr>
              <a:t>Gas Turbine Boom Tests Supply Chains as OEMs Race to Expand </a:t>
            </a:r>
            <a:r>
              <a:rPr lang="en-US" sz="1050"/>
              <a:t>, September 1, 2026; Siemen’s Energy, </a:t>
            </a:r>
            <a:r>
              <a:rPr lang="en-US" sz="1050">
                <a:hlinkClick r:id="rId8"/>
              </a:rPr>
              <a:t>2025 Capital Market Day</a:t>
            </a:r>
            <a:r>
              <a:rPr lang="en-US" sz="1050"/>
              <a:t>, November, 2025; Siemen’s Energy, </a:t>
            </a:r>
            <a:r>
              <a:rPr lang="en-US" sz="1050">
                <a:hlinkClick r:id="rId9"/>
              </a:rPr>
              <a:t>Q3 Analyst Presentation</a:t>
            </a:r>
            <a:r>
              <a:rPr lang="en-US" sz="1050"/>
              <a:t>, August 5, 2026; MHI, </a:t>
            </a:r>
            <a:r>
              <a:rPr lang="en-US" sz="1050">
                <a:hlinkClick r:id="rId10"/>
              </a:rPr>
              <a:t>Mitsubishi Heavy Industries, Ltd. 2024 Medium-Term Business Plan Progress Briefing</a:t>
            </a:r>
            <a:r>
              <a:rPr lang="en-US" sz="1050"/>
              <a:t>, May 27, 2026; MHI, </a:t>
            </a:r>
            <a:r>
              <a:rPr lang="en-US" sz="1050">
                <a:hlinkClick r:id="rId11"/>
              </a:rPr>
              <a:t>Q&amp;A Summary</a:t>
            </a:r>
            <a:r>
              <a:rPr lang="en-US" sz="1050"/>
              <a:t>, October 5, 2025; MHI, </a:t>
            </a:r>
            <a:r>
              <a:rPr lang="en-US" sz="1050">
                <a:hlinkClick r:id="rId12"/>
              </a:rPr>
              <a:t>Q1 FY2026 Financial Results </a:t>
            </a:r>
            <a:r>
              <a:rPr lang="en-US" sz="1050"/>
              <a:t>, August 4, 2026; GE Vernova, </a:t>
            </a:r>
            <a:r>
              <a:rPr lang="en-US" sz="1050">
                <a:hlinkClick r:id="rId13"/>
              </a:rPr>
              <a:t>GE Vernova Q&amp;A</a:t>
            </a:r>
            <a:r>
              <a:rPr lang="en-US" sz="1050"/>
              <a:t>, May 28, 2025; GE Vernova, </a:t>
            </a:r>
            <a:r>
              <a:rPr lang="en-US" sz="1050">
                <a:hlinkClick r:id="rId14"/>
              </a:rPr>
              <a:t>GE Vernova Second Quarter 2026 Financial Results</a:t>
            </a:r>
            <a:r>
              <a:rPr lang="en-US" sz="1050"/>
              <a:t>, July 22, 2026.</a:t>
            </a:r>
          </a:p>
        </p:txBody>
      </p:sp>
      <p:grpSp>
        <p:nvGrpSpPr>
          <p:cNvPr id="2" name="Group 1">
            <a:extLst>
              <a:ext uri="{FF2B5EF4-FFF2-40B4-BE49-F238E27FC236}">
                <a16:creationId xmlns:a16="http://schemas.microsoft.com/office/drawing/2014/main" id="{508BA849-5C0E-8E60-9CF9-19BA29A803A5}"/>
              </a:ext>
            </a:extLst>
          </p:cNvPr>
          <p:cNvGrpSpPr/>
          <p:nvPr/>
        </p:nvGrpSpPr>
        <p:grpSpPr>
          <a:xfrm>
            <a:off x="6172438" y="1315057"/>
            <a:ext cx="6147019" cy="3423746"/>
            <a:chOff x="6172438" y="1315057"/>
            <a:chExt cx="6147019" cy="3423746"/>
          </a:xfrm>
        </p:grpSpPr>
        <p:pic>
          <p:nvPicPr>
            <p:cNvPr id="3" name="Picture 2">
              <a:extLst>
                <a:ext uri="{FF2B5EF4-FFF2-40B4-BE49-F238E27FC236}">
                  <a16:creationId xmlns:a16="http://schemas.microsoft.com/office/drawing/2014/main" id="{21A05FE8-CA37-3FE1-BA5C-2E913F2E6FC3}"/>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172438" y="1560628"/>
              <a:ext cx="5588000" cy="3178175"/>
            </a:xfrm>
            <a:prstGeom prst="rect">
              <a:avLst/>
            </a:prstGeom>
          </p:spPr>
        </p:pic>
        <p:sp>
          <p:nvSpPr>
            <p:cNvPr id="13" name="TextBox 12">
              <a:extLst>
                <a:ext uri="{FF2B5EF4-FFF2-40B4-BE49-F238E27FC236}">
                  <a16:creationId xmlns:a16="http://schemas.microsoft.com/office/drawing/2014/main" id="{0A969C77-894B-43AC-8ABD-852500656B2C}"/>
                </a:ext>
              </a:extLst>
            </p:cNvPr>
            <p:cNvSpPr txBox="1"/>
            <p:nvPr/>
          </p:nvSpPr>
          <p:spPr>
            <a:xfrm>
              <a:off x="6673545" y="3293719"/>
              <a:ext cx="1900903" cy="276999"/>
            </a:xfrm>
            <a:prstGeom prst="rect">
              <a:avLst/>
            </a:prstGeom>
            <a:noFill/>
          </p:spPr>
          <p:txBody>
            <a:bodyPr wrap="square" rtlCol="0">
              <a:spAutoFit/>
            </a:bodyPr>
            <a:lstStyle/>
            <a:p>
              <a:r>
                <a:rPr lang="en-US" sz="1200" b="1">
                  <a:solidFill>
                    <a:schemeClr val="tx2"/>
                  </a:solidFill>
                </a:rPr>
                <a:t>Global Gas Turbine Orders </a:t>
              </a:r>
            </a:p>
          </p:txBody>
        </p:sp>
        <p:sp>
          <p:nvSpPr>
            <p:cNvPr id="15" name="TextBox 14">
              <a:extLst>
                <a:ext uri="{FF2B5EF4-FFF2-40B4-BE49-F238E27FC236}">
                  <a16:creationId xmlns:a16="http://schemas.microsoft.com/office/drawing/2014/main" id="{CBC74EB6-4A8E-7FB9-470D-50608ED1E5EB}"/>
                </a:ext>
              </a:extLst>
            </p:cNvPr>
            <p:cNvSpPr txBox="1"/>
            <p:nvPr/>
          </p:nvSpPr>
          <p:spPr>
            <a:xfrm>
              <a:off x="8587843" y="3466539"/>
              <a:ext cx="2408903" cy="461665"/>
            </a:xfrm>
            <a:prstGeom prst="rect">
              <a:avLst/>
            </a:prstGeom>
            <a:noFill/>
          </p:spPr>
          <p:txBody>
            <a:bodyPr wrap="square" rtlCol="0">
              <a:spAutoFit/>
            </a:bodyPr>
            <a:lstStyle/>
            <a:p>
              <a:r>
                <a:rPr lang="en-US" sz="1200" b="1">
                  <a:solidFill>
                    <a:schemeClr val="bg2">
                      <a:lumMod val="60000"/>
                      <a:lumOff val="40000"/>
                    </a:schemeClr>
                  </a:solidFill>
                </a:rPr>
                <a:t>2026 Annual Production Limit</a:t>
              </a:r>
            </a:p>
            <a:p>
              <a:r>
                <a:rPr lang="en-US" sz="1200" b="1">
                  <a:solidFill>
                    <a:schemeClr val="bg2">
                      <a:lumMod val="60000"/>
                      <a:lumOff val="40000"/>
                    </a:schemeClr>
                  </a:solidFill>
                </a:rPr>
                <a:t>(GE, Siemens, and Mitsubishi)</a:t>
              </a:r>
            </a:p>
          </p:txBody>
        </p:sp>
        <p:sp>
          <p:nvSpPr>
            <p:cNvPr id="20" name="TextBox 19">
              <a:extLst>
                <a:ext uri="{FF2B5EF4-FFF2-40B4-BE49-F238E27FC236}">
                  <a16:creationId xmlns:a16="http://schemas.microsoft.com/office/drawing/2014/main" id="{4A196576-AC09-144C-979E-882948401B0C}"/>
                </a:ext>
              </a:extLst>
            </p:cNvPr>
            <p:cNvSpPr txBox="1"/>
            <p:nvPr/>
          </p:nvSpPr>
          <p:spPr>
            <a:xfrm>
              <a:off x="8933688" y="1773915"/>
              <a:ext cx="1714775" cy="1015663"/>
            </a:xfrm>
            <a:prstGeom prst="rect">
              <a:avLst/>
            </a:prstGeom>
            <a:solidFill>
              <a:schemeClr val="bg1">
                <a:lumMod val="95000"/>
              </a:schemeClr>
            </a:solidFill>
            <a:ln>
              <a:solidFill>
                <a:schemeClr val="tx1"/>
              </a:solidFill>
              <a:prstDash val="dash"/>
            </a:ln>
          </p:spPr>
          <p:txBody>
            <a:bodyPr wrap="square" rtlCol="0">
              <a:spAutoFit/>
            </a:bodyPr>
            <a:lstStyle/>
            <a:p>
              <a:r>
                <a:rPr lang="en-US" sz="1200" b="1">
                  <a:solidFill>
                    <a:schemeClr val="bg2"/>
                  </a:solidFill>
                </a:rPr>
                <a:t>Q2 2026 Order Backlog: </a:t>
              </a:r>
            </a:p>
            <a:p>
              <a:r>
                <a:rPr lang="en-US" sz="1200" b="1">
                  <a:solidFill>
                    <a:schemeClr val="bg2"/>
                  </a:solidFill>
                </a:rPr>
                <a:t>246 GW Total</a:t>
              </a:r>
            </a:p>
            <a:p>
              <a:r>
                <a:rPr lang="en-US" sz="1200" b="1">
                  <a:solidFill>
                    <a:schemeClr val="accent5"/>
                  </a:solidFill>
                </a:rPr>
                <a:t>Mitsubishi: 35 GW</a:t>
              </a:r>
            </a:p>
            <a:p>
              <a:r>
                <a:rPr lang="en-US" sz="1200" b="1">
                  <a:solidFill>
                    <a:schemeClr val="accent4"/>
                  </a:solidFill>
                </a:rPr>
                <a:t>Siemens: 95 GW</a:t>
              </a:r>
            </a:p>
            <a:p>
              <a:r>
                <a:rPr lang="en-US" sz="1200" b="1">
                  <a:solidFill>
                    <a:schemeClr val="accent3"/>
                  </a:solidFill>
                </a:rPr>
                <a:t>GE Vernova: 116 GW</a:t>
              </a:r>
            </a:p>
          </p:txBody>
        </p:sp>
        <p:sp>
          <p:nvSpPr>
            <p:cNvPr id="10" name="TextBox 9">
              <a:extLst>
                <a:ext uri="{FF2B5EF4-FFF2-40B4-BE49-F238E27FC236}">
                  <a16:creationId xmlns:a16="http://schemas.microsoft.com/office/drawing/2014/main" id="{62F07F46-3382-4ADB-AB4B-DA9E217272D5}"/>
                </a:ext>
              </a:extLst>
            </p:cNvPr>
            <p:cNvSpPr txBox="1"/>
            <p:nvPr/>
          </p:nvSpPr>
          <p:spPr>
            <a:xfrm>
              <a:off x="6184708" y="1315057"/>
              <a:ext cx="5181283" cy="307777"/>
            </a:xfrm>
            <a:prstGeom prst="rect">
              <a:avLst/>
            </a:prstGeom>
            <a:noFill/>
          </p:spPr>
          <p:txBody>
            <a:bodyPr wrap="square" rtlCol="0">
              <a:spAutoFit/>
            </a:bodyPr>
            <a:lstStyle/>
            <a:p>
              <a:r>
                <a:rPr lang="en-US" sz="1400" b="1"/>
                <a:t>Historical Gas Turbine Orders and Annual Production Limit (GW)</a:t>
              </a:r>
            </a:p>
          </p:txBody>
        </p:sp>
        <p:sp>
          <p:nvSpPr>
            <p:cNvPr id="8" name="TextBox 7">
              <a:extLst>
                <a:ext uri="{FF2B5EF4-FFF2-40B4-BE49-F238E27FC236}">
                  <a16:creationId xmlns:a16="http://schemas.microsoft.com/office/drawing/2014/main" id="{036C31F2-AB91-C9B7-CA32-61ECBD2A9516}"/>
                </a:ext>
              </a:extLst>
            </p:cNvPr>
            <p:cNvSpPr txBox="1"/>
            <p:nvPr/>
          </p:nvSpPr>
          <p:spPr>
            <a:xfrm>
              <a:off x="10884427" y="3060435"/>
              <a:ext cx="1435030" cy="646331"/>
            </a:xfrm>
            <a:prstGeom prst="rect">
              <a:avLst/>
            </a:prstGeom>
            <a:noFill/>
          </p:spPr>
          <p:txBody>
            <a:bodyPr wrap="square" rtlCol="0">
              <a:spAutoFit/>
            </a:bodyPr>
            <a:lstStyle/>
            <a:p>
              <a:r>
                <a:rPr lang="en-US" sz="1200" b="1">
                  <a:solidFill>
                    <a:schemeClr val="accent6"/>
                  </a:solidFill>
                </a:rPr>
                <a:t>Projected Increase to Annual Production Limit</a:t>
              </a:r>
            </a:p>
          </p:txBody>
        </p:sp>
      </p:grpSp>
    </p:spTree>
    <p:extLst>
      <p:ext uri="{BB962C8B-B14F-4D97-AF65-F5344CB8AC3E}">
        <p14:creationId xmlns:p14="http://schemas.microsoft.com/office/powerpoint/2010/main" val="367316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B1CC8-B112-015B-8E69-7A0E590347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236AD3E-0CBA-04C9-E665-AEC31DA05CC0}"/>
              </a:ext>
            </a:extLst>
          </p:cNvPr>
          <p:cNvSpPr>
            <a:spLocks noGrp="1"/>
          </p:cNvSpPr>
          <p:nvPr>
            <p:ph type="body" sz="quarter" idx="19"/>
          </p:nvPr>
        </p:nvSpPr>
        <p:spPr>
          <a:xfrm>
            <a:off x="508000" y="7549"/>
            <a:ext cx="6040438" cy="477054"/>
          </a:xfrm>
        </p:spPr>
        <p:txBody>
          <a:bodyPr/>
          <a:lstStyle/>
          <a:p>
            <a:r>
              <a:rPr lang="en-US"/>
              <a:t>Current Situation for Building a Gas-Fired Plant </a:t>
            </a:r>
          </a:p>
        </p:txBody>
      </p:sp>
      <p:sp>
        <p:nvSpPr>
          <p:cNvPr id="6" name="Title 5">
            <a:extLst>
              <a:ext uri="{FF2B5EF4-FFF2-40B4-BE49-F238E27FC236}">
                <a16:creationId xmlns:a16="http://schemas.microsoft.com/office/drawing/2014/main" id="{5B59D1C5-3857-7A19-0C0C-22171BC42764}"/>
              </a:ext>
            </a:extLst>
          </p:cNvPr>
          <p:cNvSpPr>
            <a:spLocks noGrp="1"/>
          </p:cNvSpPr>
          <p:nvPr>
            <p:ph type="title"/>
          </p:nvPr>
        </p:nvSpPr>
        <p:spPr>
          <a:xfrm>
            <a:off x="508000" y="512748"/>
            <a:ext cx="11562080" cy="555476"/>
          </a:xfrm>
        </p:spPr>
        <p:txBody>
          <a:bodyPr/>
          <a:lstStyle/>
          <a:p>
            <a:r>
              <a:rPr lang="en-US" sz="2400"/>
              <a:t>Lead Times for Gas Turbines &amp; High-Voltage Transformer Are Longest</a:t>
            </a:r>
          </a:p>
        </p:txBody>
      </p:sp>
      <p:graphicFrame>
        <p:nvGraphicFramePr>
          <p:cNvPr id="7" name="Table 6">
            <a:extLst>
              <a:ext uri="{FF2B5EF4-FFF2-40B4-BE49-F238E27FC236}">
                <a16:creationId xmlns:a16="http://schemas.microsoft.com/office/drawing/2014/main" id="{0A2A2D45-D50F-A4B5-BD44-E658C22A22FB}"/>
              </a:ext>
            </a:extLst>
          </p:cNvPr>
          <p:cNvGraphicFramePr>
            <a:graphicFrameLocks noGrp="1"/>
          </p:cNvGraphicFramePr>
          <p:nvPr>
            <p:extLst>
              <p:ext uri="{D42A27DB-BD31-4B8C-83A1-F6EECF244321}">
                <p14:modId xmlns:p14="http://schemas.microsoft.com/office/powerpoint/2010/main" val="1378795097"/>
              </p:ext>
            </p:extLst>
          </p:nvPr>
        </p:nvGraphicFramePr>
        <p:xfrm>
          <a:off x="676752" y="5302989"/>
          <a:ext cx="5122377" cy="1290108"/>
        </p:xfrm>
        <a:graphic>
          <a:graphicData uri="http://schemas.openxmlformats.org/drawingml/2006/table">
            <a:tbl>
              <a:tblPr>
                <a:tableStyleId>{5C22544A-7EE6-4342-B048-85BDC9FD1C3A}</a:tableStyleId>
              </a:tblPr>
              <a:tblGrid>
                <a:gridCol w="5122377">
                  <a:extLst>
                    <a:ext uri="{9D8B030D-6E8A-4147-A177-3AD203B41FA5}">
                      <a16:colId xmlns:a16="http://schemas.microsoft.com/office/drawing/2014/main" val="2657615531"/>
                    </a:ext>
                  </a:extLst>
                </a:gridCol>
              </a:tblGrid>
              <a:tr h="360468">
                <a:tc>
                  <a:txBody>
                    <a:bodyPr/>
                    <a:lstStyle/>
                    <a:p>
                      <a:pPr algn="l" fontAlgn="ctr">
                        <a:buNone/>
                      </a:pPr>
                      <a:r>
                        <a:rPr lang="en-US" sz="1000" u="none" strike="noStrike">
                          <a:effectLst/>
                        </a:rPr>
                        <a:t>Sources and Notes: </a:t>
                      </a:r>
                    </a:p>
                    <a:p>
                      <a:pPr algn="l" fontAlgn="ctr">
                        <a:buNone/>
                      </a:pPr>
                      <a:r>
                        <a:rPr lang="en-US" sz="1000" u="none" strike="noStrike">
                          <a:effectLst/>
                        </a:rPr>
                        <a:t>1. Gas turbine delivery timelines based on OEM advertisement and </a:t>
                      </a:r>
                      <a:r>
                        <a:rPr lang="en-US" sz="1000" u="none" strike="noStrike" err="1">
                          <a:effectLst/>
                        </a:rPr>
                        <a:t>S&amp;L</a:t>
                      </a:r>
                      <a:r>
                        <a:rPr lang="en-US" sz="1000" u="none" strike="noStrike">
                          <a:effectLst/>
                        </a:rPr>
                        <a:t> recent project data.</a:t>
                      </a:r>
                      <a:endParaRPr lang="en-US" sz="1000" b="0" i="0" u="none" strike="noStrike">
                        <a:solidFill>
                          <a:srgbClr val="000000"/>
                        </a:solidFill>
                        <a:effectLst/>
                        <a:latin typeface="Calibri" panose="020F0502020204030204" pitchFamily="34" charset="0"/>
                      </a:endParaRPr>
                    </a:p>
                  </a:txBody>
                  <a:tcPr marL="7620" marR="7620" marT="7620" marB="0" anchor="ctr">
                    <a:noFill/>
                  </a:tcPr>
                </a:tc>
                <a:extLst>
                  <a:ext uri="{0D108BD9-81ED-4DB2-BD59-A6C34878D82A}">
                    <a16:rowId xmlns:a16="http://schemas.microsoft.com/office/drawing/2014/main" val="3441015298"/>
                  </a:ext>
                </a:extLst>
              </a:tr>
              <a:tr h="184630">
                <a:tc>
                  <a:txBody>
                    <a:bodyPr/>
                    <a:lstStyle/>
                    <a:p>
                      <a:pPr algn="l" fontAlgn="ctr">
                        <a:buNone/>
                      </a:pPr>
                      <a:r>
                        <a:rPr lang="en-US" sz="1000" u="none" strike="noStrike">
                          <a:effectLst/>
                        </a:rPr>
                        <a:t>2. Transformer delivery timelines based on Q3 and Q4 2025 vendor quotes and OEM presentations.</a:t>
                      </a:r>
                      <a:endParaRPr lang="en-US" sz="1000" b="0" i="0" u="none" strike="noStrike">
                        <a:solidFill>
                          <a:srgbClr val="000000"/>
                        </a:solidFill>
                        <a:effectLst/>
                        <a:latin typeface="Calibri" panose="020F0502020204030204" pitchFamily="34" charset="0"/>
                      </a:endParaRPr>
                    </a:p>
                  </a:txBody>
                  <a:tcPr marL="7620" marR="7620" marT="7620" marB="0" anchor="ctr">
                    <a:noFill/>
                  </a:tcPr>
                </a:tc>
                <a:extLst>
                  <a:ext uri="{0D108BD9-81ED-4DB2-BD59-A6C34878D82A}">
                    <a16:rowId xmlns:a16="http://schemas.microsoft.com/office/drawing/2014/main" val="1320783650"/>
                  </a:ext>
                </a:extLst>
              </a:tr>
              <a:tr h="360468">
                <a:tc>
                  <a:txBody>
                    <a:bodyPr/>
                    <a:lstStyle/>
                    <a:p>
                      <a:pPr algn="l" fontAlgn="b">
                        <a:buNone/>
                      </a:pPr>
                      <a:r>
                        <a:rPr lang="en-US" sz="1000" u="none" strike="noStrike">
                          <a:effectLst/>
                        </a:rPr>
                        <a:t>3. Modo Energy, </a:t>
                      </a:r>
                      <a:r>
                        <a:rPr lang="en-US" sz="1000" u="none" strike="noStrike">
                          <a:effectLst/>
                          <a:hlinkClick r:id="rId2"/>
                        </a:rPr>
                        <a:t>ERCOT Buildout Report: Battery capacity crosses 12 GW in Q3 2025</a:t>
                      </a:r>
                      <a:r>
                        <a:rPr lang="en-US" sz="1000" u="none" strike="noStrike">
                          <a:effectLst/>
                        </a:rPr>
                        <a:t>, October 16, 2025.</a:t>
                      </a:r>
                    </a:p>
                    <a:p>
                      <a:pPr algn="l" fontAlgn="b">
                        <a:buNone/>
                      </a:pPr>
                      <a:r>
                        <a:rPr lang="en-US" sz="1000" b="0" i="0" u="none" strike="noStrike">
                          <a:solidFill>
                            <a:srgbClr val="000000"/>
                          </a:solidFill>
                          <a:effectLst/>
                          <a:latin typeface="Calibri" panose="020F0502020204030204" pitchFamily="34" charset="0"/>
                        </a:rPr>
                        <a:t>4. </a:t>
                      </a:r>
                      <a:r>
                        <a:rPr lang="en-US" sz="1000" b="0" i="0" u="none" strike="noStrike">
                          <a:solidFill>
                            <a:srgbClr val="000000"/>
                          </a:solidFill>
                          <a:effectLst/>
                          <a:latin typeface="Calibri" panose="020F0502020204030204" pitchFamily="34" charset="0"/>
                          <a:hlinkClick r:id="rId3"/>
                        </a:rPr>
                        <a:t>Executive Order 14421: </a:t>
                      </a:r>
                      <a:r>
                        <a:rPr lang="en-US" sz="1000">
                          <a:hlinkClick r:id="rId3"/>
                        </a:rPr>
                        <a:t>Declaring a National Emergency To Secure the United States Bulk-Power System</a:t>
                      </a:r>
                      <a:r>
                        <a:rPr lang="en-US" sz="1000"/>
                        <a:t>, August 26, 2026.</a:t>
                      </a:r>
                      <a:endParaRPr lang="en-US" sz="1000" b="0" i="0" u="none" strike="noStrike">
                        <a:solidFill>
                          <a:srgbClr val="000000"/>
                        </a:solidFill>
                        <a:effectLst/>
                        <a:latin typeface="Calibri" panose="020F0502020204030204" pitchFamily="34" charset="0"/>
                      </a:endParaRPr>
                    </a:p>
                  </a:txBody>
                  <a:tcPr marL="7620" marR="7620" marT="7620" marB="0" anchor="b">
                    <a:noFill/>
                  </a:tcPr>
                </a:tc>
                <a:extLst>
                  <a:ext uri="{0D108BD9-81ED-4DB2-BD59-A6C34878D82A}">
                    <a16:rowId xmlns:a16="http://schemas.microsoft.com/office/drawing/2014/main" val="3220258099"/>
                  </a:ext>
                </a:extLst>
              </a:tr>
            </a:tbl>
          </a:graphicData>
        </a:graphic>
      </p:graphicFrame>
      <p:sp>
        <p:nvSpPr>
          <p:cNvPr id="10" name="TextBox 9">
            <a:extLst>
              <a:ext uri="{FF2B5EF4-FFF2-40B4-BE49-F238E27FC236}">
                <a16:creationId xmlns:a16="http://schemas.microsoft.com/office/drawing/2014/main" id="{B4FA965C-5AEC-8FB9-7204-D634124D68E7}"/>
              </a:ext>
            </a:extLst>
          </p:cNvPr>
          <p:cNvSpPr txBox="1"/>
          <p:nvPr/>
        </p:nvSpPr>
        <p:spPr>
          <a:xfrm>
            <a:off x="6238804" y="5302989"/>
            <a:ext cx="5791198" cy="905565"/>
          </a:xfrm>
          <a:prstGeom prst="rect">
            <a:avLst/>
          </a:prstGeom>
          <a:noFill/>
        </p:spPr>
        <p:txBody>
          <a:bodyPr wrap="square" rtlCol="0">
            <a:noAutofit/>
          </a:bodyPr>
          <a:lstStyle/>
          <a:p>
            <a:r>
              <a:rPr lang="en-US" sz="1000"/>
              <a:t>Sources and Notes: 1: Sargent &amp; Lundy database of Q3 and Q4 2025 OEM quotes and vendor presentations; 2: Wood Mackenzie, </a:t>
            </a:r>
            <a:r>
              <a:rPr lang="en-US" sz="1000">
                <a:hlinkClick r:id="rId4"/>
              </a:rPr>
              <a:t>Supply shortages and an inflexible market give rise to high power transformer lead times</a:t>
            </a:r>
            <a:r>
              <a:rPr lang="en-US" sz="1000"/>
              <a:t>, April 2, 2024; 3: Energy Storage News, </a:t>
            </a:r>
            <a:r>
              <a:rPr lang="en-US" sz="1000">
                <a:hlinkClick r:id="rId5"/>
              </a:rPr>
              <a:t>Global energy storage deployments on track for record year in 2025, </a:t>
            </a:r>
            <a:r>
              <a:rPr lang="en-US" sz="1000" err="1">
                <a:hlinkClick r:id="rId5"/>
              </a:rPr>
              <a:t>BNEF</a:t>
            </a:r>
            <a:r>
              <a:rPr lang="en-US" sz="1000">
                <a:hlinkClick r:id="rId5"/>
              </a:rPr>
              <a:t> says</a:t>
            </a:r>
            <a:r>
              <a:rPr lang="en-US" sz="1000"/>
              <a:t>, October 21, 2025; 4: Executive Order 14420, </a:t>
            </a:r>
            <a:r>
              <a:rPr lang="en-US" sz="1000">
                <a:hlinkClick r:id="rId6"/>
              </a:rPr>
              <a:t>Declaring a National Emergency to Secure the United States Bulk-Power System – The White House</a:t>
            </a:r>
            <a:r>
              <a:rPr lang="en-US" sz="1000"/>
              <a:t>, August 26, 2026; 5: IRS Notice 2026-15, </a:t>
            </a:r>
            <a:r>
              <a:rPr lang="en-US" sz="1000">
                <a:hlinkClick r:id="rId7"/>
              </a:rPr>
              <a:t>Guidance to Apply Interim Safe Harbors for Purposes of Determining a Taxpayer’s Material Assistance from a Prohibited Foreign Entity; Other Prohibited Foreign Entity Guidance</a:t>
            </a:r>
            <a:r>
              <a:rPr lang="en-US" sz="1000"/>
              <a:t>, February 12, 2026.</a:t>
            </a:r>
          </a:p>
        </p:txBody>
      </p:sp>
      <p:pic>
        <p:nvPicPr>
          <p:cNvPr id="4" name="Picture 3">
            <a:extLst>
              <a:ext uri="{FF2B5EF4-FFF2-40B4-BE49-F238E27FC236}">
                <a16:creationId xmlns:a16="http://schemas.microsoft.com/office/drawing/2014/main" id="{10A7DBEE-1279-6D1C-D5BE-6719D055AF9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016096" y="1690563"/>
            <a:ext cx="6013906" cy="3274669"/>
          </a:xfrm>
          <a:prstGeom prst="rect">
            <a:avLst/>
          </a:prstGeom>
        </p:spPr>
      </p:pic>
      <p:sp>
        <p:nvSpPr>
          <p:cNvPr id="9" name="Text Placeholder 8">
            <a:extLst>
              <a:ext uri="{FF2B5EF4-FFF2-40B4-BE49-F238E27FC236}">
                <a16:creationId xmlns:a16="http://schemas.microsoft.com/office/drawing/2014/main" id="{4E335D3C-27E5-C8D4-01EF-D6C6D093A8D5}"/>
              </a:ext>
            </a:extLst>
          </p:cNvPr>
          <p:cNvSpPr>
            <a:spLocks noGrp="1"/>
          </p:cNvSpPr>
          <p:nvPr>
            <p:ph type="body" sz="quarter" idx="16"/>
          </p:nvPr>
        </p:nvSpPr>
        <p:spPr>
          <a:xfrm>
            <a:off x="508000" y="1181101"/>
            <a:ext cx="5435600" cy="4009011"/>
          </a:xfrm>
        </p:spPr>
        <p:txBody>
          <a:bodyPr/>
          <a:lstStyle/>
          <a:p>
            <a:r>
              <a:rPr lang="en-US" sz="1600" b="1" dirty="0"/>
              <a:t>The large-frame gas turbine market is in a supply crunch: OEM backlogs show deliveries for H- and F- class CTs pushing into 2032 and beyond</a:t>
            </a:r>
            <a:r>
              <a:rPr lang="en-US" sz="1600" b="1" baseline="30000" dirty="0"/>
              <a:t>1</a:t>
            </a:r>
            <a:r>
              <a:rPr lang="en-US" sz="1600" b="1" dirty="0"/>
              <a:t>, with record turbine orders and substantial reservation fees required.</a:t>
            </a:r>
          </a:p>
          <a:p>
            <a:pPr lvl="1"/>
            <a:r>
              <a:rPr lang="en-US" sz="1400" dirty="0"/>
              <a:t>In ERCOT, equipment procurement constraints have already impacted projects (e.g. </a:t>
            </a:r>
            <a:r>
              <a:rPr lang="en-US" sz="1400" dirty="0">
                <a:solidFill>
                  <a:srgbClr val="2297AA"/>
                </a:solidFill>
                <a:hlinkClick r:id="rId9">
                  <a:extLst>
                    <a:ext uri="{A12FA001-AC4F-418D-AE19-62706E023703}">
                      <ahyp:hlinkClr xmlns:ahyp="http://schemas.microsoft.com/office/drawing/2018/hyperlinkcolor" val="tx"/>
                    </a:ext>
                  </a:extLst>
                </a:hlinkClick>
              </a:rPr>
              <a:t>Texas Energy Fund applicants withdrawing gas</a:t>
            </a:r>
            <a:r>
              <a:rPr lang="en-US" sz="1400" dirty="0">
                <a:solidFill>
                  <a:srgbClr val="2297AA"/>
                </a:solidFill>
              </a:rPr>
              <a:t> </a:t>
            </a:r>
            <a:r>
              <a:rPr lang="en-US" sz="1400" dirty="0"/>
              <a:t>due to inability to meet required timeline milestones).</a:t>
            </a:r>
          </a:p>
          <a:p>
            <a:pPr lvl="1"/>
            <a:r>
              <a:rPr lang="en-US" sz="1400" dirty="0"/>
              <a:t>The bottleneck for transformers is also affecting new builds for all utility-scale technologies: large power transformer U.S. average lead times are now ~80–210 weeks which have doubled since 2021.</a:t>
            </a:r>
            <a:r>
              <a:rPr lang="en-US" sz="1400" baseline="30000" dirty="0"/>
              <a:t>2</a:t>
            </a:r>
            <a:endParaRPr lang="en-US" sz="1400" dirty="0"/>
          </a:p>
          <a:p>
            <a:pPr lvl="1"/>
            <a:r>
              <a:rPr lang="en-US" sz="1400" dirty="0"/>
              <a:t>Battery storage remains the fastest-to-market option for new capacity: ERCOT utility-scale storage deployments set records in 2024–25</a:t>
            </a:r>
            <a:r>
              <a:rPr lang="en-US" sz="1400" baseline="30000" dirty="0"/>
              <a:t>3</a:t>
            </a:r>
            <a:r>
              <a:rPr lang="en-US" sz="1400" dirty="0"/>
              <a:t> and installed costs continue to decline despite policy/tariff announcements, but recent federal policy could impede future deployment.</a:t>
            </a:r>
            <a:r>
              <a:rPr lang="en-US" sz="1400" baseline="30000" dirty="0"/>
              <a:t>4</a:t>
            </a:r>
          </a:p>
        </p:txBody>
      </p:sp>
      <p:sp>
        <p:nvSpPr>
          <p:cNvPr id="8" name="Slide Number Placeholder 7">
            <a:extLst>
              <a:ext uri="{FF2B5EF4-FFF2-40B4-BE49-F238E27FC236}">
                <a16:creationId xmlns:a16="http://schemas.microsoft.com/office/drawing/2014/main" id="{35880FB3-7D6A-494F-A1D9-2A097DFDA2D7}"/>
              </a:ext>
            </a:extLst>
          </p:cNvPr>
          <p:cNvSpPr>
            <a:spLocks noGrp="1"/>
          </p:cNvSpPr>
          <p:nvPr>
            <p:ph type="sldNum" sz="quarter" idx="21"/>
          </p:nvPr>
        </p:nvSpPr>
        <p:spPr/>
        <p:txBody>
          <a:bodyPr/>
          <a:lstStyle/>
          <a:p>
            <a:r>
              <a:rPr lang="en-US"/>
              <a:t>brattle.com | </a:t>
            </a:r>
            <a:fld id="{C95ECF09-ED6D-489D-87B4-9DBCD4D54A41}" type="slidenum">
              <a:rPr lang="en-US" smtClean="0"/>
              <a:pPr/>
              <a:t>15</a:t>
            </a:fld>
            <a:endParaRPr lang="en-US"/>
          </a:p>
        </p:txBody>
      </p:sp>
      <p:sp>
        <p:nvSpPr>
          <p:cNvPr id="12" name="TextBox 11">
            <a:extLst>
              <a:ext uri="{FF2B5EF4-FFF2-40B4-BE49-F238E27FC236}">
                <a16:creationId xmlns:a16="http://schemas.microsoft.com/office/drawing/2014/main" id="{6D38F760-2FEA-BDF7-ABF5-69E432AF02F3}"/>
              </a:ext>
            </a:extLst>
          </p:cNvPr>
          <p:cNvSpPr txBox="1"/>
          <p:nvPr/>
        </p:nvSpPr>
        <p:spPr>
          <a:xfrm>
            <a:off x="6012594" y="1332828"/>
            <a:ext cx="5671405" cy="307777"/>
          </a:xfrm>
          <a:prstGeom prst="rect">
            <a:avLst/>
          </a:prstGeom>
          <a:noFill/>
        </p:spPr>
        <p:txBody>
          <a:bodyPr wrap="square" rtlCol="0">
            <a:spAutoFit/>
          </a:bodyPr>
          <a:lstStyle/>
          <a:p>
            <a:r>
              <a:rPr lang="en-US" sz="1400" b="1"/>
              <a:t>New Generation Development Timelines as of Q4 2025</a:t>
            </a:r>
          </a:p>
        </p:txBody>
      </p:sp>
      <p:sp>
        <p:nvSpPr>
          <p:cNvPr id="11" name="TextBox 10">
            <a:extLst>
              <a:ext uri="{FF2B5EF4-FFF2-40B4-BE49-F238E27FC236}">
                <a16:creationId xmlns:a16="http://schemas.microsoft.com/office/drawing/2014/main" id="{C5AA9C1C-286F-57D3-DF1F-8BF814AEFEFD}"/>
              </a:ext>
            </a:extLst>
          </p:cNvPr>
          <p:cNvSpPr txBox="1"/>
          <p:nvPr/>
        </p:nvSpPr>
        <p:spPr>
          <a:xfrm>
            <a:off x="9765792" y="1600073"/>
            <a:ext cx="2426208" cy="738664"/>
          </a:xfrm>
          <a:prstGeom prst="rect">
            <a:avLst/>
          </a:prstGeom>
          <a:noFill/>
        </p:spPr>
        <p:txBody>
          <a:bodyPr wrap="square" rtlCol="0">
            <a:spAutoFit/>
          </a:bodyPr>
          <a:lstStyle/>
          <a:p>
            <a:pPr algn="r"/>
            <a:r>
              <a:rPr lang="en-US" sz="1400" b="1">
                <a:solidFill>
                  <a:schemeClr val="tx2"/>
                </a:solidFill>
                <a:highlight>
                  <a:srgbClr val="FFFFFF"/>
                </a:highlight>
              </a:rPr>
              <a:t>Project Development</a:t>
            </a:r>
            <a:br>
              <a:rPr lang="en-US" sz="1400" b="1">
                <a:solidFill>
                  <a:schemeClr val="tx2"/>
                </a:solidFill>
                <a:highlight>
                  <a:srgbClr val="FFFFFF"/>
                </a:highlight>
              </a:rPr>
            </a:br>
            <a:r>
              <a:rPr lang="en-US" sz="1400" b="1">
                <a:solidFill>
                  <a:schemeClr val="accent2"/>
                </a:solidFill>
                <a:highlight>
                  <a:srgbClr val="FFFFFF"/>
                </a:highlight>
              </a:rPr>
              <a:t>Notice to Proceed-to-Delivery</a:t>
            </a:r>
            <a:br>
              <a:rPr lang="en-US" sz="1400" b="1">
                <a:solidFill>
                  <a:schemeClr val="tx2"/>
                </a:solidFill>
                <a:highlight>
                  <a:srgbClr val="FFFFFF"/>
                </a:highlight>
              </a:rPr>
            </a:br>
            <a:r>
              <a:rPr lang="en-US" sz="1400" b="1">
                <a:solidFill>
                  <a:schemeClr val="accent3"/>
                </a:solidFill>
                <a:highlight>
                  <a:srgbClr val="FFFFFF"/>
                </a:highlight>
              </a:rPr>
              <a:t>Delivery-to-COD</a:t>
            </a:r>
          </a:p>
        </p:txBody>
      </p:sp>
    </p:spTree>
    <p:extLst>
      <p:ext uri="{BB962C8B-B14F-4D97-AF65-F5344CB8AC3E}">
        <p14:creationId xmlns:p14="http://schemas.microsoft.com/office/powerpoint/2010/main" val="2209400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C6E06-4B35-A5A9-0096-38A4E317D321}"/>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6592149-E37D-5543-803C-061998FD6E91}"/>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46318584-03BE-0E91-CE3B-0E232AD2FD7C}"/>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0FF5AEFE-C516-F6CA-EC09-255FA8DAC6C5}"/>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AE1ED93E-6C0D-997D-4997-4FDFAE79FAF7}"/>
              </a:ext>
            </a:extLst>
          </p:cNvPr>
          <p:cNvSpPr>
            <a:spLocks noGrp="1"/>
          </p:cNvSpPr>
          <p:nvPr>
            <p:ph type="sldNum" sz="quarter" idx="11"/>
          </p:nvPr>
        </p:nvSpPr>
        <p:spPr/>
        <p:txBody>
          <a:bodyPr/>
          <a:lstStyle/>
          <a:p>
            <a:r>
              <a:rPr lang="en-US"/>
              <a:t>brattle.com | </a:t>
            </a:r>
            <a:fld id="{C95ECF09-ED6D-489D-87B4-9DBCD4D54A41}" type="slidenum">
              <a:rPr lang="en-US" smtClean="0"/>
              <a:pPr/>
              <a:t>16</a:t>
            </a:fld>
            <a:endParaRPr lang="en-US"/>
          </a:p>
        </p:txBody>
      </p:sp>
      <p:sp>
        <p:nvSpPr>
          <p:cNvPr id="14" name="Rectangle: Rounded Corners 13">
            <a:extLst>
              <a:ext uri="{FF2B5EF4-FFF2-40B4-BE49-F238E27FC236}">
                <a16:creationId xmlns:a16="http://schemas.microsoft.com/office/drawing/2014/main" id="{638C9EC7-60D8-4222-1900-E83733A18ADD}"/>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F92D3B06-32BD-5EF1-EF10-BB2D9D65ADBF}"/>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BBCAFCC1-1C3B-3596-7A9C-D0D617152F39}"/>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6169DD03-6F01-2EF8-1AF9-96D0B153DA82}"/>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CEC3D306-3B71-FA64-3006-03EC6F25DF95}"/>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CB408D2D-3872-7765-51CC-7F70C6890660}"/>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952CF2BC-381D-921F-1ADF-F7921DABF370}"/>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D0BC7DC0-42F3-4365-9B7E-7A60253763DA}"/>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28FC42C3-03D3-F21E-EFE6-62EDDB30CEF0}"/>
              </a:ext>
            </a:extLst>
          </p:cNvPr>
          <p:cNvSpPr/>
          <p:nvPr/>
        </p:nvSpPr>
        <p:spPr>
          <a:xfrm>
            <a:off x="1359407" y="3510179"/>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2026 Overnight Capital Costs for Frame CT</a:t>
            </a:r>
          </a:p>
        </p:txBody>
      </p:sp>
      <p:sp>
        <p:nvSpPr>
          <p:cNvPr id="43" name="Rectangle: Rounded Corners 42">
            <a:extLst>
              <a:ext uri="{FF2B5EF4-FFF2-40B4-BE49-F238E27FC236}">
                <a16:creationId xmlns:a16="http://schemas.microsoft.com/office/drawing/2014/main" id="{C308AE0C-18E3-FE39-73EB-F3AA9AF44F67}"/>
              </a:ext>
            </a:extLst>
          </p:cNvPr>
          <p:cNvSpPr/>
          <p:nvPr/>
        </p:nvSpPr>
        <p:spPr>
          <a:xfrm>
            <a:off x="601718" y="3510179"/>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909EBE45-9C51-F80D-1A23-51147D6754CC}"/>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0715FC72-1FE6-156F-FBC5-C119F8A84602}"/>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EE592DF3-A2F0-2241-4A5A-7C21152A1A79}"/>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E8DC27D3-8A0F-2392-C529-E4341DF295C7}"/>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17016A9D-BC5C-7B74-1F44-27A0D131CF25}"/>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C7A1CAA8-54A5-7F2D-E616-C40E0D6D47B8}"/>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E89F56ED-2C70-CE8F-CDBE-CC26CAA8F67C}"/>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B9AB022A-198B-55E8-388D-9315F0EB75C2}"/>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984803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2FDD2-9908-AEA6-E757-1EDBD482BC7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AD4789D-2374-39BE-9C4F-A366846789E5}"/>
              </a:ext>
            </a:extLst>
          </p:cNvPr>
          <p:cNvSpPr>
            <a:spLocks noGrp="1"/>
          </p:cNvSpPr>
          <p:nvPr>
            <p:ph type="body" sz="quarter" idx="16"/>
          </p:nvPr>
        </p:nvSpPr>
        <p:spPr>
          <a:xfrm>
            <a:off x="507999" y="1181100"/>
            <a:ext cx="6040437" cy="4995863"/>
          </a:xfrm>
        </p:spPr>
        <p:txBody>
          <a:bodyPr/>
          <a:lstStyle/>
          <a:p>
            <a:r>
              <a:rPr lang="en-US" sz="1600" b="1" dirty="0"/>
              <a:t>Overnight costs have more than doubled in the past three years resulting from a combination of gas turbine and other major equipment backlogs and scarce labor. The overnight capital costs for an H-frame CT have increased to $1,853/kW in 2026$.</a:t>
            </a:r>
          </a:p>
          <a:p>
            <a:r>
              <a:rPr lang="en-US" sz="1400" dirty="0"/>
              <a:t>The </a:t>
            </a:r>
            <a:r>
              <a:rPr lang="en-US" sz="1400" b="1" dirty="0">
                <a:solidFill>
                  <a:schemeClr val="accent2"/>
                </a:solidFill>
              </a:rPr>
              <a:t>2024 ERCOT CONE Study</a:t>
            </a:r>
            <a:r>
              <a:rPr lang="en-US" sz="1400" dirty="0"/>
              <a:t> did not develop a bottom-up cost analysis for a frame CT but did provide a sensitivity analysis which estimated an indicative CONE for a frame CT of $162/kW in 2026$. The </a:t>
            </a:r>
            <a:r>
              <a:rPr lang="en-US" sz="1400" dirty="0" err="1"/>
              <a:t>PUCT</a:t>
            </a:r>
            <a:r>
              <a:rPr lang="en-US" sz="1400" dirty="0"/>
              <a:t> decided to adopt a $140/kW-year CONE based on a level-real adjustment to the indicative frame CT sensitivity, which reflected </a:t>
            </a:r>
            <a:r>
              <a:rPr lang="en-US" sz="1400" b="1" dirty="0"/>
              <a:t>overnight costs of $918/kW in 2026$ based on cost estimates from December 2023.</a:t>
            </a:r>
            <a:endParaRPr lang="en-US" sz="1400" b="1" baseline="30000" dirty="0"/>
          </a:p>
          <a:p>
            <a:r>
              <a:rPr lang="en-US" sz="1400" dirty="0"/>
              <a:t>More recently, the </a:t>
            </a:r>
            <a:r>
              <a:rPr lang="en-US" sz="1400" b="1" dirty="0">
                <a:solidFill>
                  <a:schemeClr val="accent3"/>
                </a:solidFill>
              </a:rPr>
              <a:t>2025 PJM CONE Study </a:t>
            </a:r>
            <a:r>
              <a:rPr lang="en-US" sz="1400" dirty="0"/>
              <a:t>developed a bottom-up CONE estimate for a frame CT with an online date of June 2028, which captured some of the recent scarcity premiums and rapid cost increases. The 2025 PJM CT had </a:t>
            </a:r>
            <a:r>
              <a:rPr lang="en-US" sz="1400" b="1" dirty="0"/>
              <a:t>overnight costs of $1,267/kW in 2026$ based on cost estimates for turbines from August 2025 and labor/other costs from January 2025.</a:t>
            </a:r>
          </a:p>
          <a:p>
            <a:r>
              <a:rPr lang="en-US" sz="1400" dirty="0"/>
              <a:t>The </a:t>
            </a:r>
            <a:r>
              <a:rPr lang="en-US" sz="1400" b="1" dirty="0">
                <a:solidFill>
                  <a:schemeClr val="accent1"/>
                </a:solidFill>
              </a:rPr>
              <a:t>2026 ERCOT CONE Study</a:t>
            </a:r>
            <a:r>
              <a:rPr lang="en-US" sz="1400" dirty="0"/>
              <a:t> results, however, show that costs have increased substantially (even from the 2025 PJM CONE Study approx. 1.5 years ago). </a:t>
            </a:r>
            <a:r>
              <a:rPr lang="en-US" sz="1400" b="1" dirty="0"/>
              <a:t>Overnight costs have increased by 102% in real terms from $918/kW in December 2023 to $1,853/kW in July 2026 in 2026$, driven almost entirely by scarcity pricing for turbines, major equipment, and labor.</a:t>
            </a:r>
          </a:p>
        </p:txBody>
      </p:sp>
      <p:pic>
        <p:nvPicPr>
          <p:cNvPr id="20" name="Picture 19">
            <a:extLst>
              <a:ext uri="{FF2B5EF4-FFF2-40B4-BE49-F238E27FC236}">
                <a16:creationId xmlns:a16="http://schemas.microsoft.com/office/drawing/2014/main" id="{8849B528-2CDE-8EE4-1A61-B6372B7C372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597254" y="1543678"/>
            <a:ext cx="5328056" cy="3005794"/>
          </a:xfrm>
          <a:prstGeom prst="rect">
            <a:avLst/>
          </a:prstGeom>
        </p:spPr>
      </p:pic>
      <p:grpSp>
        <p:nvGrpSpPr>
          <p:cNvPr id="18" name="Group 17">
            <a:extLst>
              <a:ext uri="{FF2B5EF4-FFF2-40B4-BE49-F238E27FC236}">
                <a16:creationId xmlns:a16="http://schemas.microsoft.com/office/drawing/2014/main" id="{C6C6D711-38AF-880C-F13B-BABC47D1A589}"/>
              </a:ext>
            </a:extLst>
          </p:cNvPr>
          <p:cNvGrpSpPr/>
          <p:nvPr/>
        </p:nvGrpSpPr>
        <p:grpSpPr>
          <a:xfrm>
            <a:off x="6667309" y="1306830"/>
            <a:ext cx="5328059" cy="4541689"/>
            <a:chOff x="6548437" y="1181100"/>
            <a:chExt cx="5328059" cy="4541689"/>
          </a:xfrm>
        </p:grpSpPr>
        <p:sp>
          <p:nvSpPr>
            <p:cNvPr id="14" name="TextBox 13">
              <a:extLst>
                <a:ext uri="{FF2B5EF4-FFF2-40B4-BE49-F238E27FC236}">
                  <a16:creationId xmlns:a16="http://schemas.microsoft.com/office/drawing/2014/main" id="{21F555BA-00EF-C925-CAD5-8610558601E9}"/>
                </a:ext>
              </a:extLst>
            </p:cNvPr>
            <p:cNvSpPr txBox="1"/>
            <p:nvPr/>
          </p:nvSpPr>
          <p:spPr>
            <a:xfrm>
              <a:off x="6548440" y="4445516"/>
              <a:ext cx="5328056" cy="1277273"/>
            </a:xfrm>
            <a:prstGeom prst="rect">
              <a:avLst/>
            </a:prstGeom>
            <a:noFill/>
          </p:spPr>
          <p:txBody>
            <a:bodyPr wrap="square" rtlCol="0">
              <a:spAutoFit/>
            </a:bodyPr>
            <a:lstStyle/>
            <a:p>
              <a:pPr>
                <a:spcBef>
                  <a:spcPts val="600"/>
                </a:spcBef>
              </a:pPr>
              <a:r>
                <a:rPr lang="en-US" sz="1100"/>
                <a:t>Sources and Notes: All costs escalated to July 2026$ using CPI.</a:t>
              </a:r>
              <a:br>
                <a:rPr lang="en-US" sz="1100" i="1"/>
              </a:br>
              <a:r>
                <a:rPr lang="en-US" sz="1100" b="1"/>
                <a:t>2024 ERCOT</a:t>
              </a:r>
              <a:r>
                <a:rPr lang="en-US" sz="1100"/>
                <a:t>: Newell et.al., </a:t>
              </a:r>
              <a:r>
                <a:rPr lang="en-US" sz="1100">
                  <a:hlinkClick r:id="rId4"/>
                </a:rPr>
                <a:t>ERCOT CONE For 2026 </a:t>
              </a:r>
              <a:r>
                <a:rPr lang="en-US" sz="1100"/>
                <a:t>(June 10, 2024) at 46. </a:t>
              </a:r>
              <a:br>
                <a:rPr lang="en-US" sz="1100"/>
              </a:br>
              <a:r>
                <a:rPr lang="en-US" sz="1100" b="1"/>
                <a:t>2025 PJM CT (Rest of RTO)</a:t>
              </a:r>
              <a:r>
                <a:rPr lang="en-US" sz="1100"/>
                <a:t>: Affidavit of Dr. Samuel A. Newell, Dr. Andrew W. Thompson, Dr. Bin Zhou, and Joshua C. Junge </a:t>
              </a:r>
              <a:r>
                <a:rPr lang="en-US" sz="1100">
                  <a:solidFill>
                    <a:schemeClr val="accent2"/>
                  </a:solidFill>
                  <a:hlinkClick r:id="rId5">
                    <a:extLst>
                      <a:ext uri="{A12FA001-AC4F-418D-AE19-62706E023703}">
                        <ahyp:hlinkClr xmlns:ahyp="http://schemas.microsoft.com/office/drawing/2018/hyperlinkcolor" val="tx"/>
                      </a:ext>
                    </a:extLst>
                  </a:hlinkClick>
                </a:rPr>
                <a:t>Regarding Updates to PJM’s CONE and Net Energy and Ancillary Service Offset Parameters for Delivery Years 2028/29 Through 2031/32</a:t>
              </a:r>
              <a:r>
                <a:rPr lang="en-US" sz="1100"/>
                <a:t>, before the Federal Energy Regulatory Commission, Docket No. ER26-455, Attachment E.</a:t>
              </a:r>
              <a:br>
                <a:rPr lang="en-US" sz="1100"/>
              </a:br>
              <a:r>
                <a:rPr lang="en-US" sz="1100" b="1"/>
                <a:t>2026 ERCOT:</a:t>
              </a:r>
              <a:r>
                <a:rPr lang="en-US" sz="1100"/>
                <a:t> Results from current 2026 ERCOT CONE Study herein.</a:t>
              </a:r>
            </a:p>
          </p:txBody>
        </p:sp>
        <p:sp>
          <p:nvSpPr>
            <p:cNvPr id="7" name="TextBox 6">
              <a:extLst>
                <a:ext uri="{FF2B5EF4-FFF2-40B4-BE49-F238E27FC236}">
                  <a16:creationId xmlns:a16="http://schemas.microsoft.com/office/drawing/2014/main" id="{8AA0BEB6-B44B-3B51-2FEC-4AF2BD98E520}"/>
                </a:ext>
              </a:extLst>
            </p:cNvPr>
            <p:cNvSpPr txBox="1"/>
            <p:nvPr/>
          </p:nvSpPr>
          <p:spPr>
            <a:xfrm>
              <a:off x="6548437" y="1181100"/>
              <a:ext cx="5328059" cy="307777"/>
            </a:xfrm>
            <a:prstGeom prst="rect">
              <a:avLst/>
            </a:prstGeom>
            <a:noFill/>
          </p:spPr>
          <p:txBody>
            <a:bodyPr wrap="square" rtlCol="0">
              <a:spAutoFit/>
            </a:bodyPr>
            <a:lstStyle/>
            <a:p>
              <a:r>
                <a:rPr lang="en-US" sz="1400" b="1"/>
                <a:t>Frame CT Overnight Capital Costs (2026$/kW)</a:t>
              </a:r>
            </a:p>
          </p:txBody>
        </p:sp>
      </p:grpSp>
      <p:sp>
        <p:nvSpPr>
          <p:cNvPr id="5" name="Text Placeholder 5">
            <a:extLst>
              <a:ext uri="{FF2B5EF4-FFF2-40B4-BE49-F238E27FC236}">
                <a16:creationId xmlns:a16="http://schemas.microsoft.com/office/drawing/2014/main" id="{B6661AEC-B15F-BC8C-DF0B-1B013488850B}"/>
              </a:ext>
            </a:extLst>
          </p:cNvPr>
          <p:cNvSpPr>
            <a:spLocks noGrp="1"/>
          </p:cNvSpPr>
          <p:nvPr>
            <p:ph type="body" sz="quarter" idx="19"/>
          </p:nvPr>
        </p:nvSpPr>
        <p:spPr>
          <a:xfrm>
            <a:off x="508000" y="7549"/>
            <a:ext cx="6040438" cy="477054"/>
          </a:xfrm>
        </p:spPr>
        <p:txBody>
          <a:bodyPr/>
          <a:lstStyle/>
          <a:p>
            <a:r>
              <a:rPr lang="en-US"/>
              <a:t>2026 Overnight Capital Costs for Frame CT</a:t>
            </a:r>
          </a:p>
        </p:txBody>
      </p:sp>
      <p:sp>
        <p:nvSpPr>
          <p:cNvPr id="9" name="Slide Number Placeholder 8">
            <a:extLst>
              <a:ext uri="{FF2B5EF4-FFF2-40B4-BE49-F238E27FC236}">
                <a16:creationId xmlns:a16="http://schemas.microsoft.com/office/drawing/2014/main" id="{105F3020-263B-313C-E10F-50EE7C9098AC}"/>
              </a:ext>
            </a:extLst>
          </p:cNvPr>
          <p:cNvSpPr>
            <a:spLocks noGrp="1"/>
          </p:cNvSpPr>
          <p:nvPr>
            <p:ph type="sldNum" sz="quarter" idx="21"/>
          </p:nvPr>
        </p:nvSpPr>
        <p:spPr/>
        <p:txBody>
          <a:bodyPr/>
          <a:lstStyle/>
          <a:p>
            <a:r>
              <a:rPr lang="en-US"/>
              <a:t>brattle.com | </a:t>
            </a:r>
            <a:fld id="{C95ECF09-ED6D-489D-87B4-9DBCD4D54A41}" type="slidenum">
              <a:rPr lang="en-US" smtClean="0"/>
              <a:pPr/>
              <a:t>17</a:t>
            </a:fld>
            <a:endParaRPr lang="en-US"/>
          </a:p>
        </p:txBody>
      </p:sp>
      <p:sp>
        <p:nvSpPr>
          <p:cNvPr id="10" name="Title 5">
            <a:extLst>
              <a:ext uri="{FF2B5EF4-FFF2-40B4-BE49-F238E27FC236}">
                <a16:creationId xmlns:a16="http://schemas.microsoft.com/office/drawing/2014/main" id="{F7642CF5-7601-30BB-7917-4D0E30AB6E59}"/>
              </a:ext>
            </a:extLst>
          </p:cNvPr>
          <p:cNvSpPr txBox="1">
            <a:spLocks/>
          </p:cNvSpPr>
          <p:nvPr/>
        </p:nvSpPr>
        <p:spPr>
          <a:xfrm>
            <a:off x="508000" y="512748"/>
            <a:ext cx="10817225" cy="555476"/>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sz="2400"/>
              <a:t>CT Overnight Costs Have Increased Substantially in Recent Years</a:t>
            </a:r>
          </a:p>
        </p:txBody>
      </p:sp>
    </p:spTree>
    <p:extLst>
      <p:ext uri="{BB962C8B-B14F-4D97-AF65-F5344CB8AC3E}">
        <p14:creationId xmlns:p14="http://schemas.microsoft.com/office/powerpoint/2010/main" val="795627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AAD34F83-5CA1-28AF-2AB2-30BB926450AC}"/>
              </a:ext>
            </a:extLst>
          </p:cNvPr>
          <p:cNvSpPr txBox="1">
            <a:spLocks/>
          </p:cNvSpPr>
          <p:nvPr/>
        </p:nvSpPr>
        <p:spPr>
          <a:xfrm>
            <a:off x="508000" y="1181100"/>
            <a:ext cx="5135564" cy="4995863"/>
          </a:xfrm>
          <a:prstGeom prst="rect">
            <a:avLst/>
          </a:prstGeom>
        </p:spPr>
        <p:txBody>
          <a:bodyPr vert="horz" lIns="0" tIns="182880" rIns="91440" bIns="45720" rtlCol="0">
            <a:noAutofit/>
          </a:bodyPr>
          <a:lstStyle>
            <a:lvl1pPr marL="87313" indent="-87313" algn="l" defTabSz="457200" rtl="0" eaLnBrk="1" latinLnBrk="0" hangingPunct="1">
              <a:spcBef>
                <a:spcPts val="1800"/>
              </a:spcBef>
              <a:buSzPct val="25000"/>
              <a:buFont typeface="Calibri Light" panose="020F0302020204030204" pitchFamily="34" charset="0"/>
              <a:buChar char=" "/>
              <a:defRPr sz="2400" kern="1200">
                <a:solidFill>
                  <a:schemeClr val="tx1"/>
                </a:solidFill>
                <a:latin typeface="+mn-lt"/>
                <a:ea typeface="+mn-ea"/>
                <a:cs typeface="+mn-cs"/>
              </a:defRPr>
            </a:lvl1pPr>
            <a:lvl2pPr marL="346075" indent="-234950" algn="l" defTabSz="457200" rtl="0" eaLnBrk="1" latinLnBrk="0" hangingPunct="1">
              <a:spcBef>
                <a:spcPts val="600"/>
              </a:spcBef>
              <a:buClr>
                <a:schemeClr val="accent2"/>
              </a:buClr>
              <a:buSzPct val="90000"/>
              <a:buFont typeface="Wingdings 2" panose="05020102010507070707" pitchFamily="18" charset="2"/>
              <a:buChar char=""/>
              <a:defRPr sz="2200" kern="1200">
                <a:solidFill>
                  <a:schemeClr val="tx1"/>
                </a:solidFill>
                <a:latin typeface="+mn-lt"/>
                <a:ea typeface="+mn-ea"/>
                <a:cs typeface="+mn-cs"/>
              </a:defRPr>
            </a:lvl2pPr>
            <a:lvl3pPr marL="573088" indent="-227013" algn="l" defTabSz="457200" rtl="0" eaLnBrk="1" latinLnBrk="0" hangingPunct="1">
              <a:spcBef>
                <a:spcPts val="300"/>
              </a:spcBef>
              <a:buClr>
                <a:schemeClr val="accent2"/>
              </a:buClr>
              <a:buSzPct val="100000"/>
              <a:buFont typeface="Calibri" panose="020F0502020204030204" pitchFamily="34" charset="0"/>
              <a:buChar char="–"/>
              <a:defRPr sz="2000" kern="1200">
                <a:solidFill>
                  <a:schemeClr val="tx1"/>
                </a:solidFill>
                <a:latin typeface="+mn-lt"/>
                <a:ea typeface="+mn-ea"/>
                <a:cs typeface="+mn-cs"/>
              </a:defRPr>
            </a:lvl3pPr>
            <a:lvl4pPr marL="803275" indent="-230188" algn="l" defTabSz="457200" rtl="0" eaLnBrk="1" latinLnBrk="0" hangingPunct="1">
              <a:spcBef>
                <a:spcPts val="300"/>
              </a:spcBef>
              <a:buClr>
                <a:schemeClr val="tx1">
                  <a:lumMod val="60000"/>
                  <a:lumOff val="40000"/>
                </a:schemeClr>
              </a:buClr>
              <a:buSzPct val="70000"/>
              <a:buFont typeface="Wingdings 3" panose="05040102010807070707" pitchFamily="18" charset="2"/>
              <a:buChar char=""/>
              <a:defRPr sz="1600" kern="1200">
                <a:solidFill>
                  <a:schemeClr val="tx1"/>
                </a:solidFill>
                <a:latin typeface="+mn-lt"/>
                <a:ea typeface="+mn-ea"/>
                <a:cs typeface="+mn-cs"/>
              </a:defRPr>
            </a:lvl4pPr>
            <a:lvl5pPr marL="349250" indent="-255588" algn="l" defTabSz="457200" rtl="0" eaLnBrk="1" latinLnBrk="0" hangingPunct="1">
              <a:spcBef>
                <a:spcPts val="1800"/>
              </a:spcBef>
              <a:buClr>
                <a:schemeClr val="accent2"/>
              </a:buClr>
              <a:buSzPct val="150000"/>
              <a:buFont typeface="Calibri" panose="020F0502020204030204" pitchFamily="34" charset="0"/>
              <a:buChar char="‟"/>
              <a:defRPr sz="2200" i="1" kern="1200" baseline="0">
                <a:solidFill>
                  <a:schemeClr val="tx1"/>
                </a:solidFill>
                <a:latin typeface="+mn-lt"/>
                <a:ea typeface="+mn-ea"/>
                <a:cs typeface="+mn-cs"/>
              </a:defRPr>
            </a:lvl5pPr>
            <a:lvl6pPr marL="93663" indent="-73025" algn="l" defTabSz="457200" rtl="0" eaLnBrk="1" latinLnBrk="0" hangingPunct="1">
              <a:spcBef>
                <a:spcPts val="3000"/>
              </a:spcBef>
              <a:buSzPct val="25000"/>
              <a:buFont typeface="Calibri" panose="020F0502020204030204" pitchFamily="34" charset="0"/>
              <a:buChar char=" "/>
              <a:defRPr sz="1600" b="1" i="0" kern="1200" cap="all" spc="50" baseline="0">
                <a:solidFill>
                  <a:schemeClr val="accent2"/>
                </a:solidFill>
                <a:latin typeface="Calibri" panose="020F0502020204030204" pitchFamily="34" charset="0"/>
                <a:ea typeface="+mn-ea"/>
                <a:cs typeface="Calibri" panose="020F0502020204030204" pitchFamily="34" charset="0"/>
              </a:defRPr>
            </a:lvl6pPr>
            <a:lvl7pPr marL="93663" indent="0" algn="l" defTabSz="457200" rtl="0" eaLnBrk="1" latinLnBrk="0" hangingPunct="1">
              <a:spcBef>
                <a:spcPts val="1800"/>
              </a:spcBef>
              <a:buFont typeface="Arial"/>
              <a:buNone/>
              <a:defRPr sz="2200" b="1" kern="1200" baseline="0">
                <a:solidFill>
                  <a:schemeClr val="tx2"/>
                </a:solidFill>
                <a:latin typeface="Calibri" panose="020F0502020204030204" pitchFamily="34" charset="0"/>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b="1"/>
              <a:t>We estimate current overnight capital costs for a frame CT in ERCOT are $1,853/kW in 2026$, which is in line with other public cost estimates for recent plants.</a:t>
            </a:r>
          </a:p>
          <a:p>
            <a:pPr lvl="1"/>
            <a:r>
              <a:rPr lang="en-US" sz="1400"/>
              <a:t>The </a:t>
            </a:r>
            <a:r>
              <a:rPr lang="en-US" sz="1400" b="1">
                <a:solidFill>
                  <a:schemeClr val="accent2"/>
                </a:solidFill>
              </a:rPr>
              <a:t>Lone Star CT </a:t>
            </a:r>
            <a:r>
              <a:rPr lang="en-US" sz="1400"/>
              <a:t>project by Entergy Texas was announced in 2024 with estimated </a:t>
            </a:r>
            <a:r>
              <a:rPr lang="en-US" sz="1400" b="1"/>
              <a:t>overnight costs of $1,589/kW </a:t>
            </a:r>
            <a:r>
              <a:rPr lang="en-US" sz="1400"/>
              <a:t>(in 2026$) and is currently under construction with a scheduled COD of 2028.</a:t>
            </a:r>
          </a:p>
          <a:p>
            <a:pPr lvl="1"/>
            <a:r>
              <a:rPr lang="en-US" sz="1400"/>
              <a:t>The</a:t>
            </a:r>
            <a:r>
              <a:rPr lang="en-US" sz="1400" b="1"/>
              <a:t> </a:t>
            </a:r>
            <a:r>
              <a:rPr lang="en-US" sz="1400" b="1">
                <a:solidFill>
                  <a:srgbClr val="4B82D3"/>
                </a:solidFill>
              </a:rPr>
              <a:t>Chesterfield CT </a:t>
            </a:r>
            <a:r>
              <a:rPr lang="en-US" sz="1400"/>
              <a:t>project by Dominion Energy in Virginia was announced in 2025 with estimated </a:t>
            </a:r>
            <a:r>
              <a:rPr lang="en-US" sz="1400" b="1"/>
              <a:t>overnight costs of $1,619/kW </a:t>
            </a:r>
            <a:r>
              <a:rPr lang="en-US" sz="1400"/>
              <a:t>(in 2026$) and is currently under development with construction scheduled to begin in 2026 and a scheduled COD of 2029.</a:t>
            </a:r>
          </a:p>
          <a:p>
            <a:pPr lvl="1"/>
            <a:r>
              <a:rPr lang="en-US" sz="1400"/>
              <a:t>The</a:t>
            </a:r>
            <a:r>
              <a:rPr lang="en-US" sz="1400" b="1"/>
              <a:t> </a:t>
            </a:r>
            <a:r>
              <a:rPr lang="en-US" sz="1400" b="1">
                <a:solidFill>
                  <a:schemeClr val="accent3"/>
                </a:solidFill>
              </a:rPr>
              <a:t>North Valmy CT </a:t>
            </a:r>
            <a:r>
              <a:rPr lang="en-US" sz="1400"/>
              <a:t>project by NV Energy in Nevada was announced in 2024 with most recently (as of 2026 IRP) estimated </a:t>
            </a:r>
            <a:r>
              <a:rPr lang="en-US" sz="1400" b="1"/>
              <a:t>overnight costs of $1,881/kW </a:t>
            </a:r>
            <a:r>
              <a:rPr lang="en-US" sz="1400"/>
              <a:t>(in 2026$) and is currently in the planning stages with a scheduled COD of 2028.</a:t>
            </a:r>
          </a:p>
        </p:txBody>
      </p:sp>
      <p:sp>
        <p:nvSpPr>
          <p:cNvPr id="5" name="Text Placeholder 4">
            <a:extLst>
              <a:ext uri="{FF2B5EF4-FFF2-40B4-BE49-F238E27FC236}">
                <a16:creationId xmlns:a16="http://schemas.microsoft.com/office/drawing/2014/main" id="{8562F558-AA26-F42F-3A48-269971897F0E}"/>
              </a:ext>
            </a:extLst>
          </p:cNvPr>
          <p:cNvSpPr>
            <a:spLocks noGrp="1"/>
          </p:cNvSpPr>
          <p:nvPr>
            <p:ph type="body" sz="quarter" idx="19"/>
          </p:nvPr>
        </p:nvSpPr>
        <p:spPr>
          <a:xfrm>
            <a:off x="508000" y="7549"/>
            <a:ext cx="6040438" cy="477054"/>
          </a:xfrm>
        </p:spPr>
        <p:txBody>
          <a:bodyPr/>
          <a:lstStyle/>
          <a:p>
            <a:r>
              <a:rPr lang="en-US"/>
              <a:t>2026 Overnight Capital Costs for Frame CT</a:t>
            </a:r>
          </a:p>
        </p:txBody>
      </p:sp>
      <p:sp>
        <p:nvSpPr>
          <p:cNvPr id="6" name="Title 5">
            <a:extLst>
              <a:ext uri="{FF2B5EF4-FFF2-40B4-BE49-F238E27FC236}">
                <a16:creationId xmlns:a16="http://schemas.microsoft.com/office/drawing/2014/main" id="{D864638F-938C-B31A-CE25-4B6F6EC12DAE}"/>
              </a:ext>
            </a:extLst>
          </p:cNvPr>
          <p:cNvSpPr>
            <a:spLocks noGrp="1"/>
          </p:cNvSpPr>
          <p:nvPr>
            <p:ph type="title"/>
          </p:nvPr>
        </p:nvSpPr>
        <p:spPr>
          <a:xfrm>
            <a:off x="508000" y="512748"/>
            <a:ext cx="10817225" cy="555476"/>
          </a:xfrm>
        </p:spPr>
        <p:txBody>
          <a:bodyPr/>
          <a:lstStyle/>
          <a:p>
            <a:r>
              <a:rPr lang="en-US" sz="2400"/>
              <a:t>Estimated ERCOT Overnight Costs Are In Line With Contemporary Public Estimates</a:t>
            </a:r>
          </a:p>
        </p:txBody>
      </p:sp>
      <p:sp>
        <p:nvSpPr>
          <p:cNvPr id="7" name="Slide Number Placeholder 6">
            <a:extLst>
              <a:ext uri="{FF2B5EF4-FFF2-40B4-BE49-F238E27FC236}">
                <a16:creationId xmlns:a16="http://schemas.microsoft.com/office/drawing/2014/main" id="{F43D6808-B4CA-7F8C-D0B3-40CD6D79882F}"/>
              </a:ext>
            </a:extLst>
          </p:cNvPr>
          <p:cNvSpPr>
            <a:spLocks noGrp="1"/>
          </p:cNvSpPr>
          <p:nvPr>
            <p:ph type="sldNum" sz="quarter" idx="21"/>
          </p:nvPr>
        </p:nvSpPr>
        <p:spPr/>
        <p:txBody>
          <a:bodyPr/>
          <a:lstStyle/>
          <a:p>
            <a:r>
              <a:rPr lang="en-US"/>
              <a:t>brattle.com | </a:t>
            </a:r>
            <a:fld id="{C95ECF09-ED6D-489D-87B4-9DBCD4D54A41}" type="slidenum">
              <a:rPr lang="en-US" smtClean="0"/>
              <a:pPr/>
              <a:t>18</a:t>
            </a:fld>
            <a:endParaRPr lang="en-US"/>
          </a:p>
        </p:txBody>
      </p:sp>
      <p:pic>
        <p:nvPicPr>
          <p:cNvPr id="10" name="Picture 19">
            <a:extLst>
              <a:ext uri="{FF2B5EF4-FFF2-40B4-BE49-F238E27FC236}">
                <a16:creationId xmlns:a16="http://schemas.microsoft.com/office/drawing/2014/main" id="{0767CF49-1674-2CCE-233A-6FB94736AA7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469151" y="1612154"/>
            <a:ext cx="5407342" cy="3075818"/>
          </a:xfrm>
          <a:prstGeom prst="rect">
            <a:avLst/>
          </a:prstGeom>
        </p:spPr>
      </p:pic>
      <p:grpSp>
        <p:nvGrpSpPr>
          <p:cNvPr id="11" name="Group 10">
            <a:extLst>
              <a:ext uri="{FF2B5EF4-FFF2-40B4-BE49-F238E27FC236}">
                <a16:creationId xmlns:a16="http://schemas.microsoft.com/office/drawing/2014/main" id="{4E67D066-D787-F76E-494E-CB5E7132E877}"/>
              </a:ext>
            </a:extLst>
          </p:cNvPr>
          <p:cNvGrpSpPr/>
          <p:nvPr/>
        </p:nvGrpSpPr>
        <p:grpSpPr>
          <a:xfrm>
            <a:off x="6548437" y="1328547"/>
            <a:ext cx="5328059" cy="5099779"/>
            <a:chOff x="6548437" y="1266825"/>
            <a:chExt cx="5328059" cy="5099779"/>
          </a:xfrm>
        </p:grpSpPr>
        <p:sp>
          <p:nvSpPr>
            <p:cNvPr id="12" name="TextBox 11">
              <a:extLst>
                <a:ext uri="{FF2B5EF4-FFF2-40B4-BE49-F238E27FC236}">
                  <a16:creationId xmlns:a16="http://schemas.microsoft.com/office/drawing/2014/main" id="{125EA47A-9FD2-E7FF-2604-67BEED940E5F}"/>
                </a:ext>
              </a:extLst>
            </p:cNvPr>
            <p:cNvSpPr txBox="1"/>
            <p:nvPr/>
          </p:nvSpPr>
          <p:spPr>
            <a:xfrm>
              <a:off x="6548437" y="4504556"/>
              <a:ext cx="5328056" cy="1862048"/>
            </a:xfrm>
            <a:prstGeom prst="rect">
              <a:avLst/>
            </a:prstGeom>
            <a:noFill/>
          </p:spPr>
          <p:txBody>
            <a:bodyPr wrap="square" rtlCol="0">
              <a:spAutoFit/>
            </a:bodyPr>
            <a:lstStyle/>
            <a:p>
              <a:pPr>
                <a:spcBef>
                  <a:spcPts val="600"/>
                </a:spcBef>
              </a:pPr>
              <a:r>
                <a:rPr lang="en-US" sz="1100"/>
                <a:t>Sources and Notes:</a:t>
              </a:r>
              <a:br>
                <a:rPr lang="en-US" sz="1100"/>
              </a:br>
              <a:r>
                <a:rPr lang="en-US" sz="1100"/>
                <a:t>All costs escalated to July 2026 dollars at the CPI.</a:t>
              </a:r>
              <a:br>
                <a:rPr lang="en-US" sz="1100"/>
              </a:br>
              <a:r>
                <a:rPr lang="en-US" sz="1100" err="1"/>
                <a:t>Gridlab</a:t>
              </a:r>
              <a:r>
                <a:rPr lang="en-US" sz="1100"/>
                <a:t>, </a:t>
              </a:r>
              <a:r>
                <a:rPr lang="en-US" sz="1100">
                  <a:hlinkClick r:id="rId3"/>
                </a:rPr>
                <a:t>The New Reality of Power Generation</a:t>
              </a:r>
              <a:r>
                <a:rPr lang="en-US" sz="1100"/>
                <a:t> (September 2025).</a:t>
              </a:r>
              <a:br>
                <a:rPr lang="en-US" sz="1100"/>
              </a:br>
              <a:r>
                <a:rPr lang="en-US" sz="1100" b="1"/>
                <a:t>Lone Star:</a:t>
              </a:r>
              <a:r>
                <a:rPr lang="en-US" sz="1100"/>
                <a:t> </a:t>
              </a:r>
              <a:r>
                <a:rPr lang="en-US" sz="1100">
                  <a:hlinkClick r:id="rId4"/>
                </a:rPr>
                <a:t>Direct Testimony of Carlos Ruiz</a:t>
              </a:r>
              <a:r>
                <a:rPr lang="en-US" sz="1100"/>
                <a:t>, before the Public Utility Commission of Texas, Control No. 56693 (June 2024) at 28. Overnight cost estimate includes total generation project cost less </a:t>
              </a:r>
              <a:r>
                <a:rPr lang="en-US" sz="1100" err="1"/>
                <a:t>AFUDC</a:t>
              </a:r>
              <a:r>
                <a:rPr lang="en-US" sz="1100"/>
                <a:t>, plus interconnection costs.</a:t>
              </a:r>
              <a:br>
                <a:rPr lang="en-US" sz="1100"/>
              </a:br>
              <a:r>
                <a:rPr lang="en-US" sz="1100" b="1"/>
                <a:t>Chesterfield:</a:t>
              </a:r>
              <a:r>
                <a:rPr lang="en-US" sz="1100"/>
                <a:t> </a:t>
              </a:r>
              <a:r>
                <a:rPr lang="en-US" sz="1100">
                  <a:hlinkClick r:id="rId5"/>
                </a:rPr>
                <a:t>Direct Testimony of Shawn Kelly</a:t>
              </a:r>
              <a:r>
                <a:rPr lang="en-US" sz="1100"/>
                <a:t>, before the Virginia Commerce Commission, Case No. PUR-2025-00037 (July 2025) at 4.</a:t>
              </a:r>
              <a:br>
                <a:rPr lang="en-US" sz="1100"/>
              </a:br>
              <a:r>
                <a:rPr lang="en-US" sz="1100" b="1"/>
                <a:t>North Valmy:</a:t>
              </a:r>
              <a:r>
                <a:rPr lang="en-US" sz="1100"/>
                <a:t> NV Energy, </a:t>
              </a:r>
              <a:r>
                <a:rPr lang="en-US" sz="1100">
                  <a:hlinkClick r:id="rId6"/>
                </a:rPr>
                <a:t>Integrated Resource Plan Vol. 8</a:t>
              </a:r>
              <a:r>
                <a:rPr lang="en-US" sz="1100"/>
                <a:t> (May 2026) at 12.</a:t>
              </a:r>
            </a:p>
            <a:p>
              <a:pPr>
                <a:spcBef>
                  <a:spcPts val="600"/>
                </a:spcBef>
              </a:pPr>
              <a:endParaRPr lang="en-US" sz="1100"/>
            </a:p>
          </p:txBody>
        </p:sp>
        <p:sp>
          <p:nvSpPr>
            <p:cNvPr id="13" name="TextBox 12">
              <a:extLst>
                <a:ext uri="{FF2B5EF4-FFF2-40B4-BE49-F238E27FC236}">
                  <a16:creationId xmlns:a16="http://schemas.microsoft.com/office/drawing/2014/main" id="{8056D65E-F839-9B75-219C-73766BDB086B}"/>
                </a:ext>
              </a:extLst>
            </p:cNvPr>
            <p:cNvSpPr txBox="1"/>
            <p:nvPr/>
          </p:nvSpPr>
          <p:spPr>
            <a:xfrm>
              <a:off x="6548437" y="1266825"/>
              <a:ext cx="5328059" cy="307777"/>
            </a:xfrm>
            <a:prstGeom prst="rect">
              <a:avLst/>
            </a:prstGeom>
            <a:noFill/>
          </p:spPr>
          <p:txBody>
            <a:bodyPr wrap="square" rtlCol="0">
              <a:spAutoFit/>
            </a:bodyPr>
            <a:lstStyle/>
            <a:p>
              <a:r>
                <a:rPr lang="en-US" sz="1400" b="1"/>
                <a:t>Frame CT Benchmark Overnight Capital Costs (2026$/kW)</a:t>
              </a:r>
            </a:p>
          </p:txBody>
        </p:sp>
      </p:grpSp>
    </p:spTree>
    <p:extLst>
      <p:ext uri="{BB962C8B-B14F-4D97-AF65-F5344CB8AC3E}">
        <p14:creationId xmlns:p14="http://schemas.microsoft.com/office/powerpoint/2010/main" val="2883411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1001C-EC4A-CFAC-5026-7DAA983FDF8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2912611-C6BD-6042-D449-F620A3C937B7}"/>
              </a:ext>
            </a:extLst>
          </p:cNvPr>
          <p:cNvSpPr>
            <a:spLocks noGrp="1"/>
          </p:cNvSpPr>
          <p:nvPr>
            <p:ph type="body" sz="quarter" idx="16"/>
          </p:nvPr>
        </p:nvSpPr>
        <p:spPr>
          <a:xfrm>
            <a:off x="508001" y="1181102"/>
            <a:ext cx="5125883" cy="4995862"/>
          </a:xfrm>
        </p:spPr>
        <p:txBody>
          <a:bodyPr/>
          <a:lstStyle/>
          <a:p>
            <a:r>
              <a:rPr lang="en-US" sz="1600" b="1"/>
              <a:t>Current $1,853/kW frame CT overnight capital costs are primarily driven by increases in turbine equipment costs, labor costs, and the price premiums required by EPCs.</a:t>
            </a:r>
          </a:p>
          <a:p>
            <a:pPr>
              <a:spcBef>
                <a:spcPts val="1200"/>
              </a:spcBef>
            </a:pPr>
            <a:r>
              <a:rPr lang="en-US" sz="1400"/>
              <a:t>Since the 2025 PJM CONE Study was completed 1.5 years ago, overnight capital costs for an H-class frame CT have increased by </a:t>
            </a:r>
            <a:r>
              <a:rPr lang="en-US" sz="1400" b="1"/>
              <a:t>$623/kW or 51% </a:t>
            </a:r>
            <a:r>
              <a:rPr lang="en-US" sz="1400"/>
              <a:t>in nominal terms, driven by:</a:t>
            </a:r>
          </a:p>
          <a:p>
            <a:pPr lvl="1"/>
            <a:r>
              <a:rPr lang="en-US" sz="1400" b="1"/>
              <a:t>Owner-Furnished Equipment (OFE): </a:t>
            </a:r>
            <a:r>
              <a:rPr lang="en-US" sz="1400"/>
              <a:t>Gas turbines alone are now above $660/kW due to ongoing supply scarcity seen nationwide.</a:t>
            </a:r>
          </a:p>
          <a:p>
            <a:pPr lvl="1"/>
            <a:r>
              <a:rPr lang="en-US" sz="1400" b="1"/>
              <a:t>Labor: </a:t>
            </a:r>
            <a:r>
              <a:rPr lang="en-US" sz="1400"/>
              <a:t>Labor costs are up more than 70% due to higher labor compensation from tighter labor pool, contractors pricing in opportunity costs to manage labor limitations, and additional workers or overtime needed to complete the same scope to contain timelines during construction where possible.</a:t>
            </a:r>
          </a:p>
          <a:p>
            <a:pPr lvl="1"/>
            <a:r>
              <a:rPr lang="en-US" sz="1400" b="1"/>
              <a:t>EPC Fee &amp; Contingency, Owner’s Contingency: </a:t>
            </a:r>
            <a:r>
              <a:rPr lang="en-US" sz="1400"/>
              <a:t>EPC contractor fees have increased from 10% of OFE + EPC costs to 12.5%, and EPC contingency increased from 10% to 14% of all other OFE+EPC costs (incl. contractor fee); owner’s contingency has increased from 8% to 18% of other owner’s costs (excl. emission reduction credits) due to the greater scope of associated risk owners are facing by securing long-lead time equipment which previously was procured by EPCs.</a:t>
            </a:r>
          </a:p>
          <a:p>
            <a:endParaRPr lang="en-US"/>
          </a:p>
        </p:txBody>
      </p:sp>
      <p:sp>
        <p:nvSpPr>
          <p:cNvPr id="6" name="Title 5">
            <a:extLst>
              <a:ext uri="{FF2B5EF4-FFF2-40B4-BE49-F238E27FC236}">
                <a16:creationId xmlns:a16="http://schemas.microsoft.com/office/drawing/2014/main" id="{0D3CC496-CF9E-41A2-91F8-10E9BC702C4F}"/>
              </a:ext>
            </a:extLst>
          </p:cNvPr>
          <p:cNvSpPr>
            <a:spLocks noGrp="1"/>
          </p:cNvSpPr>
          <p:nvPr>
            <p:ph type="title"/>
          </p:nvPr>
        </p:nvSpPr>
        <p:spPr>
          <a:xfrm>
            <a:off x="508001" y="-67370"/>
            <a:ext cx="11255374" cy="1172423"/>
          </a:xfrm>
        </p:spPr>
        <p:txBody>
          <a:bodyPr/>
          <a:lstStyle/>
          <a:p>
            <a:r>
              <a:rPr lang="en-US" sz="2400"/>
              <a:t>Turbine and Labor Shortages Have Increased Overnight Costs</a:t>
            </a:r>
          </a:p>
        </p:txBody>
      </p:sp>
      <p:sp>
        <p:nvSpPr>
          <p:cNvPr id="13" name="TextBox 12">
            <a:extLst>
              <a:ext uri="{FF2B5EF4-FFF2-40B4-BE49-F238E27FC236}">
                <a16:creationId xmlns:a16="http://schemas.microsoft.com/office/drawing/2014/main" id="{B6AB35B3-0DD5-1D43-CA82-45F55144A0D7}"/>
              </a:ext>
            </a:extLst>
          </p:cNvPr>
          <p:cNvSpPr txBox="1"/>
          <p:nvPr/>
        </p:nvSpPr>
        <p:spPr>
          <a:xfrm>
            <a:off x="5906495" y="6588841"/>
            <a:ext cx="5603557" cy="261610"/>
          </a:xfrm>
          <a:prstGeom prst="rect">
            <a:avLst/>
          </a:prstGeom>
          <a:noFill/>
        </p:spPr>
        <p:txBody>
          <a:bodyPr wrap="square" rtlCol="0">
            <a:spAutoFit/>
          </a:bodyPr>
          <a:lstStyle/>
          <a:p>
            <a:r>
              <a:rPr lang="en-US" sz="1050"/>
              <a:t>Sources and Notes: 2025 PJM OFE costs are based on updated OEM quotes from August 2025.</a:t>
            </a:r>
          </a:p>
        </p:txBody>
      </p:sp>
      <p:pic>
        <p:nvPicPr>
          <p:cNvPr id="15" name="Picture 14">
            <a:extLst>
              <a:ext uri="{FF2B5EF4-FFF2-40B4-BE49-F238E27FC236}">
                <a16:creationId xmlns:a16="http://schemas.microsoft.com/office/drawing/2014/main" id="{BF5FA98A-3B57-F76A-C949-5CAF639BE5BC}"/>
              </a:ext>
            </a:extLst>
          </p:cNvPr>
          <p:cNvPicPr>
            <a:picLocks noChangeAspect="1"/>
          </p:cNvPicPr>
          <p:nvPr/>
        </p:nvPicPr>
        <p:blipFill>
          <a:blip r:embed="rId2"/>
          <a:stretch>
            <a:fillRect/>
          </a:stretch>
        </p:blipFill>
        <p:spPr>
          <a:xfrm>
            <a:off x="5985153" y="1454143"/>
            <a:ext cx="5698846" cy="5200082"/>
          </a:xfrm>
          <a:prstGeom prst="rect">
            <a:avLst/>
          </a:prstGeom>
        </p:spPr>
      </p:pic>
      <p:sp>
        <p:nvSpPr>
          <p:cNvPr id="5" name="Text Placeholder 4">
            <a:extLst>
              <a:ext uri="{FF2B5EF4-FFF2-40B4-BE49-F238E27FC236}">
                <a16:creationId xmlns:a16="http://schemas.microsoft.com/office/drawing/2014/main" id="{573BD06B-581E-D2C1-8312-28721D690B48}"/>
              </a:ext>
            </a:extLst>
          </p:cNvPr>
          <p:cNvSpPr>
            <a:spLocks noGrp="1"/>
          </p:cNvSpPr>
          <p:nvPr>
            <p:ph type="body" sz="quarter" idx="19"/>
          </p:nvPr>
        </p:nvSpPr>
        <p:spPr>
          <a:xfrm>
            <a:off x="508000" y="7549"/>
            <a:ext cx="6040438" cy="477054"/>
          </a:xfrm>
        </p:spPr>
        <p:txBody>
          <a:bodyPr/>
          <a:lstStyle/>
          <a:p>
            <a:r>
              <a:rPr lang="en-US"/>
              <a:t>2026 Overnight Capital Costs for Frame CT</a:t>
            </a:r>
          </a:p>
        </p:txBody>
      </p:sp>
      <p:sp>
        <p:nvSpPr>
          <p:cNvPr id="8" name="TextBox 7">
            <a:extLst>
              <a:ext uri="{FF2B5EF4-FFF2-40B4-BE49-F238E27FC236}">
                <a16:creationId xmlns:a16="http://schemas.microsoft.com/office/drawing/2014/main" id="{21B21F07-86BD-8C71-34B8-C2886D465E53}"/>
              </a:ext>
            </a:extLst>
          </p:cNvPr>
          <p:cNvSpPr txBox="1"/>
          <p:nvPr/>
        </p:nvSpPr>
        <p:spPr>
          <a:xfrm>
            <a:off x="5906495" y="1126702"/>
            <a:ext cx="5328059" cy="307777"/>
          </a:xfrm>
          <a:prstGeom prst="rect">
            <a:avLst/>
          </a:prstGeom>
          <a:noFill/>
        </p:spPr>
        <p:txBody>
          <a:bodyPr wrap="square" rtlCol="0">
            <a:spAutoFit/>
          </a:bodyPr>
          <a:lstStyle/>
          <a:p>
            <a:r>
              <a:rPr lang="en-US" sz="1400" b="1"/>
              <a:t>Frame CT Overnight Capital Cost Components (Nominal)</a:t>
            </a:r>
          </a:p>
        </p:txBody>
      </p:sp>
    </p:spTree>
    <p:extLst>
      <p:ext uri="{BB962C8B-B14F-4D97-AF65-F5344CB8AC3E}">
        <p14:creationId xmlns:p14="http://schemas.microsoft.com/office/powerpoint/2010/main" val="4066983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06A1E-9AAE-36D8-2C5D-E6D1399B545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DB4BC12-4106-06BA-1E4C-657139321ADA}"/>
              </a:ext>
            </a:extLst>
          </p:cNvPr>
          <p:cNvSpPr>
            <a:spLocks noGrp="1"/>
          </p:cNvSpPr>
          <p:nvPr>
            <p:ph type="body" sz="quarter" idx="16"/>
          </p:nvPr>
        </p:nvSpPr>
        <p:spPr>
          <a:xfrm>
            <a:off x="508001" y="1181101"/>
            <a:ext cx="5521324" cy="4995862"/>
          </a:xfrm>
        </p:spPr>
        <p:txBody>
          <a:bodyPr/>
          <a:lstStyle/>
          <a:p>
            <a:r>
              <a:rPr lang="en-US" sz="1600" b="1" dirty="0"/>
              <a:t>First year Fixed O&amp;M costs for the reference CT are approximately $52/kW-yr in October 2030$, driven by differences in property tax rates and increases in percentage-based costs. Additionally, the ERCOT reference CT has a firm gas supply contract instead of being a dual-fuel unit like in PJM.</a:t>
            </a:r>
          </a:p>
          <a:p>
            <a:pPr>
              <a:spcBef>
                <a:spcPts val="1200"/>
              </a:spcBef>
            </a:pPr>
            <a:r>
              <a:rPr lang="en-US" sz="1400" dirty="0"/>
              <a:t>Between the 2025 PJM CONE and 2026 ERCOT CONE studies, Total First Year FOM costs have increased </a:t>
            </a:r>
            <a:r>
              <a:rPr lang="en-US" sz="1400" b="1" dirty="0"/>
              <a:t>$29/kW-yr or 129% </a:t>
            </a:r>
            <a:r>
              <a:rPr lang="en-US" sz="1400" dirty="0"/>
              <a:t>in nominal terms</a:t>
            </a:r>
            <a:r>
              <a:rPr lang="en-US" sz="1400" b="1" dirty="0"/>
              <a:t>, </a:t>
            </a:r>
            <a:r>
              <a:rPr lang="en-US" sz="1400" dirty="0"/>
              <a:t>driven by:</a:t>
            </a:r>
          </a:p>
          <a:p>
            <a:pPr lvl="1"/>
            <a:r>
              <a:rPr lang="en-US" sz="1400" b="1" dirty="0"/>
              <a:t>Firm Gas Contract: </a:t>
            </a:r>
            <a:r>
              <a:rPr lang="en-US" sz="1400" dirty="0"/>
              <a:t>In the 2025 PJM CONE study, the CT technology was dual fuel, resulting in higher capital costs (initial fuel inventories) but lower FOM costs. The 2026 ERCOT CONE study instead assumes the unit signs Firm Gas Supply Contract reflected as an FOM cost.</a:t>
            </a:r>
            <a:endParaRPr lang="en-US" sz="1400" b="1" dirty="0"/>
          </a:p>
          <a:p>
            <a:pPr lvl="1"/>
            <a:r>
              <a:rPr lang="en-US" sz="1400" b="1" dirty="0"/>
              <a:t>Property Taxes: </a:t>
            </a:r>
            <a:r>
              <a:rPr lang="en-US" sz="1400" dirty="0"/>
              <a:t>Property taxes are calculated as a percentage of the assessed value of the plant and therefore have increased along with overnight capital costs. Additionally, the Harris County, TX location in the current 2026 ERCOT CONE study assesses property taxes differently than OH or PA from the 2025 PJM CONE study.</a:t>
            </a:r>
            <a:endParaRPr lang="en-US" sz="1400" b="1" dirty="0"/>
          </a:p>
          <a:p>
            <a:pPr lvl="1"/>
            <a:r>
              <a:rPr lang="en-US" sz="1400" b="1" dirty="0"/>
              <a:t>Other Percentage-Based Costs: </a:t>
            </a:r>
            <a:r>
              <a:rPr lang="en-US" sz="1400" dirty="0"/>
              <a:t>Insurance and Interest on Working Capital are also calculated as percentages of overnight capital costs, so these have increased as well.</a:t>
            </a:r>
          </a:p>
          <a:p>
            <a:pPr lvl="1"/>
            <a:endParaRPr lang="en-US" dirty="0"/>
          </a:p>
          <a:p>
            <a:endParaRPr lang="en-US" dirty="0"/>
          </a:p>
        </p:txBody>
      </p:sp>
      <p:sp>
        <p:nvSpPr>
          <p:cNvPr id="6" name="Title 5">
            <a:extLst>
              <a:ext uri="{FF2B5EF4-FFF2-40B4-BE49-F238E27FC236}">
                <a16:creationId xmlns:a16="http://schemas.microsoft.com/office/drawing/2014/main" id="{BD7920AD-F908-5738-C9A1-B9CFABA592E5}"/>
              </a:ext>
            </a:extLst>
          </p:cNvPr>
          <p:cNvSpPr>
            <a:spLocks noGrp="1"/>
          </p:cNvSpPr>
          <p:nvPr>
            <p:ph type="title"/>
          </p:nvPr>
        </p:nvSpPr>
        <p:spPr>
          <a:xfrm>
            <a:off x="508001" y="502920"/>
            <a:ext cx="11255374" cy="602133"/>
          </a:xfrm>
        </p:spPr>
        <p:txBody>
          <a:bodyPr/>
          <a:lstStyle/>
          <a:p>
            <a:r>
              <a:rPr lang="en-US" sz="2400"/>
              <a:t>Increases in Overnight Capital Costs Also Drive FOM Increases</a:t>
            </a:r>
          </a:p>
        </p:txBody>
      </p:sp>
      <p:pic>
        <p:nvPicPr>
          <p:cNvPr id="15" name="Picture 14">
            <a:extLst>
              <a:ext uri="{FF2B5EF4-FFF2-40B4-BE49-F238E27FC236}">
                <a16:creationId xmlns:a16="http://schemas.microsoft.com/office/drawing/2014/main" id="{E0A5651C-CFB9-BA37-0A12-221D951A47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35965" y="1563357"/>
            <a:ext cx="5777504" cy="3363465"/>
          </a:xfrm>
          <a:prstGeom prst="rect">
            <a:avLst/>
          </a:prstGeom>
        </p:spPr>
      </p:pic>
      <p:sp>
        <p:nvSpPr>
          <p:cNvPr id="8" name="Slide Number Placeholder 7">
            <a:extLst>
              <a:ext uri="{FF2B5EF4-FFF2-40B4-BE49-F238E27FC236}">
                <a16:creationId xmlns:a16="http://schemas.microsoft.com/office/drawing/2014/main" id="{8D274A89-78DC-61F9-E1F7-E7AADEA4F1FC}"/>
              </a:ext>
            </a:extLst>
          </p:cNvPr>
          <p:cNvSpPr>
            <a:spLocks noGrp="1"/>
          </p:cNvSpPr>
          <p:nvPr>
            <p:ph type="sldNum" sz="quarter" idx="21"/>
          </p:nvPr>
        </p:nvSpPr>
        <p:spPr/>
        <p:txBody>
          <a:bodyPr/>
          <a:lstStyle/>
          <a:p>
            <a:r>
              <a:rPr lang="en-US"/>
              <a:t>brattle.com | </a:t>
            </a:r>
            <a:fld id="{C95ECF09-ED6D-489D-87B4-9DBCD4D54A41}" type="slidenum">
              <a:rPr lang="en-US" smtClean="0"/>
              <a:pPr/>
              <a:t>20</a:t>
            </a:fld>
            <a:endParaRPr lang="en-US"/>
          </a:p>
        </p:txBody>
      </p:sp>
      <p:sp>
        <p:nvSpPr>
          <p:cNvPr id="3" name="Text Placeholder 4">
            <a:extLst>
              <a:ext uri="{FF2B5EF4-FFF2-40B4-BE49-F238E27FC236}">
                <a16:creationId xmlns:a16="http://schemas.microsoft.com/office/drawing/2014/main" id="{8AE3819C-BE04-34D3-0578-ACEB4D452023}"/>
              </a:ext>
            </a:extLst>
          </p:cNvPr>
          <p:cNvSpPr>
            <a:spLocks noGrp="1"/>
          </p:cNvSpPr>
          <p:nvPr>
            <p:ph type="body" sz="quarter" idx="19"/>
          </p:nvPr>
        </p:nvSpPr>
        <p:spPr>
          <a:xfrm>
            <a:off x="508000" y="7549"/>
            <a:ext cx="6040438" cy="477054"/>
          </a:xfrm>
        </p:spPr>
        <p:txBody>
          <a:bodyPr/>
          <a:lstStyle/>
          <a:p>
            <a:r>
              <a:rPr lang="en-US"/>
              <a:t>2026 Overnight Capital Costs for Frame CT</a:t>
            </a:r>
          </a:p>
        </p:txBody>
      </p:sp>
      <p:sp>
        <p:nvSpPr>
          <p:cNvPr id="11" name="TextBox 10">
            <a:extLst>
              <a:ext uri="{FF2B5EF4-FFF2-40B4-BE49-F238E27FC236}">
                <a16:creationId xmlns:a16="http://schemas.microsoft.com/office/drawing/2014/main" id="{FEA1B3FA-666F-69D7-6D5E-33886E0407C8}"/>
              </a:ext>
            </a:extLst>
          </p:cNvPr>
          <p:cNvSpPr txBox="1"/>
          <p:nvPr/>
        </p:nvSpPr>
        <p:spPr>
          <a:xfrm>
            <a:off x="6162677" y="1293680"/>
            <a:ext cx="5777504" cy="307777"/>
          </a:xfrm>
          <a:prstGeom prst="rect">
            <a:avLst/>
          </a:prstGeom>
          <a:noFill/>
        </p:spPr>
        <p:txBody>
          <a:bodyPr wrap="square" rtlCol="0">
            <a:spAutoFit/>
          </a:bodyPr>
          <a:lstStyle/>
          <a:p>
            <a:r>
              <a:rPr lang="en-US" sz="1400" b="1"/>
              <a:t>Frame CT Fixed Operations and Maintenance Cost Components (Nominal)</a:t>
            </a:r>
          </a:p>
        </p:txBody>
      </p:sp>
    </p:spTree>
    <p:extLst>
      <p:ext uri="{BB962C8B-B14F-4D97-AF65-F5344CB8AC3E}">
        <p14:creationId xmlns:p14="http://schemas.microsoft.com/office/powerpoint/2010/main" val="3782722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464A1-6E22-2C05-BC77-EFF9A697E49D}"/>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CF04ED5-C634-2A52-B50B-137D9763EB9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511C8EEC-5F70-655A-3AB7-C683D41A21D6}"/>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847F8E0E-D676-CBFB-35D5-585C6C1F3D50}"/>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3C6F6DF4-87E0-3749-C879-EF743CCB3D43}"/>
              </a:ext>
            </a:extLst>
          </p:cNvPr>
          <p:cNvSpPr>
            <a:spLocks noGrp="1"/>
          </p:cNvSpPr>
          <p:nvPr>
            <p:ph type="sldNum" sz="quarter" idx="11"/>
          </p:nvPr>
        </p:nvSpPr>
        <p:spPr/>
        <p:txBody>
          <a:bodyPr/>
          <a:lstStyle/>
          <a:p>
            <a:r>
              <a:rPr lang="en-US"/>
              <a:t>brattle.com | </a:t>
            </a:r>
            <a:fld id="{C95ECF09-ED6D-489D-87B4-9DBCD4D54A41}" type="slidenum">
              <a:rPr lang="en-US" smtClean="0"/>
              <a:pPr/>
              <a:t>21</a:t>
            </a:fld>
            <a:endParaRPr lang="en-US"/>
          </a:p>
        </p:txBody>
      </p:sp>
      <p:sp>
        <p:nvSpPr>
          <p:cNvPr id="14" name="Rectangle: Rounded Corners 13">
            <a:extLst>
              <a:ext uri="{FF2B5EF4-FFF2-40B4-BE49-F238E27FC236}">
                <a16:creationId xmlns:a16="http://schemas.microsoft.com/office/drawing/2014/main" id="{8F1F0CE0-F8A7-CC50-6D6E-A24B3CF9E77A}"/>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67AB88B0-D6D4-7165-3EC9-EBEA551F800F}"/>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579865BE-5B54-6619-926C-F32AE2E7D775}"/>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D0D32E21-E7C1-67BB-FECF-0008522724EC}"/>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12B6AC93-352A-FD05-2010-C98E24BD78F4}"/>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8F39CB32-76C5-8166-9D38-7816C435DA0B}"/>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84F76729-2917-AF85-3D50-37641038B8CC}"/>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29BA4F03-74AB-6E7B-9B86-8D16185D29FF}"/>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5B82A309-7C16-2A32-CD05-6D4AF53755DE}"/>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EF23A618-BFD9-0AA7-ADAC-31F4C0AF9FF8}"/>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47FB2AB5-4523-2EF8-2D88-62D67BB2060A}"/>
              </a:ext>
            </a:extLst>
          </p:cNvPr>
          <p:cNvSpPr/>
          <p:nvPr/>
        </p:nvSpPr>
        <p:spPr>
          <a:xfrm>
            <a:off x="1359407" y="4092177"/>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2026 Installed Capital Costs for Frame CT</a:t>
            </a:r>
          </a:p>
        </p:txBody>
      </p:sp>
      <p:sp>
        <p:nvSpPr>
          <p:cNvPr id="47" name="Rectangle: Rounded Corners 46">
            <a:extLst>
              <a:ext uri="{FF2B5EF4-FFF2-40B4-BE49-F238E27FC236}">
                <a16:creationId xmlns:a16="http://schemas.microsoft.com/office/drawing/2014/main" id="{D91014DA-C5DB-81AF-1585-00E368ADC005}"/>
              </a:ext>
            </a:extLst>
          </p:cNvPr>
          <p:cNvSpPr/>
          <p:nvPr/>
        </p:nvSpPr>
        <p:spPr>
          <a:xfrm>
            <a:off x="601718" y="4092177"/>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ABDA6F7D-4C8B-2B49-08A8-294BDBA08820}"/>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08D9C94D-B6DE-44E8-58C8-DF4D3F90ACDD}"/>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71705DA5-D5C3-0449-CF60-9B033B0D84A1}"/>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16A9C7D3-0E49-0D38-EE17-F372C7799E8A}"/>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268FDAA7-F075-4740-B59C-0C8382B3C9A1}"/>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524855AF-FCC8-9E08-18CA-156FE81227BF}"/>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758121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D9C94-5780-48DE-7B4F-294FB20E5ED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32FD299-AA95-4FA7-3664-7F9CA0BCC329}"/>
              </a:ext>
            </a:extLst>
          </p:cNvPr>
          <p:cNvSpPr>
            <a:spLocks noGrp="1"/>
          </p:cNvSpPr>
          <p:nvPr>
            <p:ph type="body" sz="quarter" idx="16"/>
          </p:nvPr>
        </p:nvSpPr>
        <p:spPr>
          <a:xfrm>
            <a:off x="508000" y="1181100"/>
            <a:ext cx="5721082" cy="5274563"/>
          </a:xfrm>
        </p:spPr>
        <p:txBody>
          <a:bodyPr/>
          <a:lstStyle/>
          <a:p>
            <a:r>
              <a:rPr lang="en-US" sz="1600" b="1"/>
              <a:t>We estimate installed capital costs, which include capital carrying costs during construction, to be $2,368/kW for a frame CT in ERCOT in 2026.</a:t>
            </a:r>
          </a:p>
          <a:p>
            <a:pPr>
              <a:spcBef>
                <a:spcPts val="1200"/>
              </a:spcBef>
            </a:pPr>
            <a:r>
              <a:rPr lang="en-US" sz="1400"/>
              <a:t>The capital drawdown schedule is estimated by S&amp;L based on observations from actual CT projects reflecting how overnight capital costs are incurred over time. It is used to calculate capital carrying costs during development/construction to arrive at a complete installed cost.</a:t>
            </a:r>
          </a:p>
          <a:p>
            <a:pPr>
              <a:spcBef>
                <a:spcPts val="1200"/>
              </a:spcBef>
            </a:pPr>
            <a:r>
              <a:rPr lang="en-US" sz="1400"/>
              <a:t>Installed cost is calculated by applying the capital drawdown schedule to nominal overnight costs and then calculating the present value of the monthly cash flows as of the online date using the after-tax cost of capital (ATWACC) as the discount rate. We assumed an ATWACC of 9.71% which reflects the core financial assumptions from the 2025 PJM CONE Study adjusted for ERCOT tax conditions. </a:t>
            </a:r>
          </a:p>
          <a:p>
            <a:pPr>
              <a:spcBef>
                <a:spcPts val="1200"/>
              </a:spcBef>
            </a:pPr>
            <a:r>
              <a:rPr lang="en-US" sz="1400"/>
              <a:t>The development timeline has increased to 50 months (6 months more than in 2025 PJM) and is now more backloaded since developers need to reserve turbines much earlier before construction kicks off. Consistent with past CONE studies, we define the development timeline to be from financial investment decision (FID) until the commercial operation date (COD). We assume an approximately 15-month period of development for permitting and other activities before FID, the costs of which are capitalized.  </a:t>
            </a:r>
          </a:p>
        </p:txBody>
      </p:sp>
      <p:sp>
        <p:nvSpPr>
          <p:cNvPr id="5" name="Text Placeholder 4">
            <a:extLst>
              <a:ext uri="{FF2B5EF4-FFF2-40B4-BE49-F238E27FC236}">
                <a16:creationId xmlns:a16="http://schemas.microsoft.com/office/drawing/2014/main" id="{88D6596A-A2E1-F801-9739-9DEC4BFC8C5F}"/>
              </a:ext>
            </a:extLst>
          </p:cNvPr>
          <p:cNvSpPr>
            <a:spLocks noGrp="1"/>
          </p:cNvSpPr>
          <p:nvPr>
            <p:ph type="body" sz="quarter" idx="19"/>
          </p:nvPr>
        </p:nvSpPr>
        <p:spPr>
          <a:xfrm>
            <a:off x="508000" y="7549"/>
            <a:ext cx="6040438" cy="477054"/>
          </a:xfrm>
        </p:spPr>
        <p:txBody>
          <a:bodyPr/>
          <a:lstStyle/>
          <a:p>
            <a:r>
              <a:rPr lang="en-US"/>
              <a:t>2026 Installed Capital Costs for Frame CT</a:t>
            </a:r>
          </a:p>
        </p:txBody>
      </p:sp>
      <p:sp>
        <p:nvSpPr>
          <p:cNvPr id="6" name="Title 5">
            <a:extLst>
              <a:ext uri="{FF2B5EF4-FFF2-40B4-BE49-F238E27FC236}">
                <a16:creationId xmlns:a16="http://schemas.microsoft.com/office/drawing/2014/main" id="{E1512F19-6DD4-2966-7E64-9C415873F4A1}"/>
              </a:ext>
            </a:extLst>
          </p:cNvPr>
          <p:cNvSpPr>
            <a:spLocks noGrp="1"/>
          </p:cNvSpPr>
          <p:nvPr>
            <p:ph type="title"/>
          </p:nvPr>
        </p:nvSpPr>
        <p:spPr>
          <a:xfrm>
            <a:off x="508000" y="512748"/>
            <a:ext cx="11164718" cy="555476"/>
          </a:xfrm>
        </p:spPr>
        <p:txBody>
          <a:bodyPr/>
          <a:lstStyle/>
          <a:p>
            <a:r>
              <a:rPr lang="en-US" sz="2400"/>
              <a:t>Installed Capital Costs</a:t>
            </a:r>
          </a:p>
        </p:txBody>
      </p:sp>
      <p:pic>
        <p:nvPicPr>
          <p:cNvPr id="7" name="chart">
            <a:extLst>
              <a:ext uri="{FF2B5EF4-FFF2-40B4-BE49-F238E27FC236}">
                <a16:creationId xmlns:a16="http://schemas.microsoft.com/office/drawing/2014/main" id="{91169397-4F24-AD02-A2C2-50E20BDBA62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229082" y="1622722"/>
            <a:ext cx="5848168" cy="3781382"/>
          </a:xfrm>
          <a:prstGeom prst="rect">
            <a:avLst/>
          </a:prstGeom>
        </p:spPr>
      </p:pic>
      <p:sp>
        <p:nvSpPr>
          <p:cNvPr id="10" name="Slide Number Placeholder 9">
            <a:extLst>
              <a:ext uri="{FF2B5EF4-FFF2-40B4-BE49-F238E27FC236}">
                <a16:creationId xmlns:a16="http://schemas.microsoft.com/office/drawing/2014/main" id="{6CAA0951-ECC4-7E77-F270-FD1144DD3126}"/>
              </a:ext>
            </a:extLst>
          </p:cNvPr>
          <p:cNvSpPr>
            <a:spLocks noGrp="1"/>
          </p:cNvSpPr>
          <p:nvPr>
            <p:ph type="sldNum" sz="quarter" idx="21"/>
          </p:nvPr>
        </p:nvSpPr>
        <p:spPr/>
        <p:txBody>
          <a:bodyPr/>
          <a:lstStyle/>
          <a:p>
            <a:r>
              <a:rPr lang="en-US"/>
              <a:t>brattle.com | </a:t>
            </a:r>
            <a:fld id="{C95ECF09-ED6D-489D-87B4-9DBCD4D54A41}" type="slidenum">
              <a:rPr lang="en-US" smtClean="0"/>
              <a:pPr/>
              <a:t>22</a:t>
            </a:fld>
            <a:endParaRPr lang="en-US"/>
          </a:p>
        </p:txBody>
      </p:sp>
      <p:sp>
        <p:nvSpPr>
          <p:cNvPr id="3" name="TextBox 2">
            <a:extLst>
              <a:ext uri="{FF2B5EF4-FFF2-40B4-BE49-F238E27FC236}">
                <a16:creationId xmlns:a16="http://schemas.microsoft.com/office/drawing/2014/main" id="{127DCD80-689F-C032-7AFF-693F9C96AFFB}"/>
              </a:ext>
            </a:extLst>
          </p:cNvPr>
          <p:cNvSpPr txBox="1"/>
          <p:nvPr/>
        </p:nvSpPr>
        <p:spPr>
          <a:xfrm>
            <a:off x="6440426" y="1314946"/>
            <a:ext cx="4958532" cy="307777"/>
          </a:xfrm>
          <a:prstGeom prst="rect">
            <a:avLst/>
          </a:prstGeom>
          <a:noFill/>
        </p:spPr>
        <p:txBody>
          <a:bodyPr wrap="square" rtlCol="0">
            <a:spAutoFit/>
          </a:bodyPr>
          <a:lstStyle/>
          <a:p>
            <a:r>
              <a:rPr lang="en-US" sz="1400" b="1"/>
              <a:t>Capital Drawdown Schedules for Frame CT</a:t>
            </a:r>
          </a:p>
        </p:txBody>
      </p:sp>
      <p:sp>
        <p:nvSpPr>
          <p:cNvPr id="13" name="TextBox 12">
            <a:extLst>
              <a:ext uri="{FF2B5EF4-FFF2-40B4-BE49-F238E27FC236}">
                <a16:creationId xmlns:a16="http://schemas.microsoft.com/office/drawing/2014/main" id="{D68FBD3D-1ED7-BEE1-2363-C0EC45B49C0D}"/>
              </a:ext>
            </a:extLst>
          </p:cNvPr>
          <p:cNvSpPr txBox="1"/>
          <p:nvPr/>
        </p:nvSpPr>
        <p:spPr>
          <a:xfrm>
            <a:off x="6548438" y="5383596"/>
            <a:ext cx="5328056" cy="430887"/>
          </a:xfrm>
          <a:prstGeom prst="rect">
            <a:avLst/>
          </a:prstGeom>
          <a:noFill/>
        </p:spPr>
        <p:txBody>
          <a:bodyPr wrap="square" rtlCol="0">
            <a:spAutoFit/>
          </a:bodyPr>
          <a:lstStyle/>
          <a:p>
            <a:pPr>
              <a:spcBef>
                <a:spcPts val="600"/>
              </a:spcBef>
            </a:pPr>
            <a:r>
              <a:rPr lang="en-US" sz="1100"/>
              <a:t>Sources and Notes:</a:t>
            </a:r>
            <a:br>
              <a:rPr lang="en-US" sz="1100" i="1"/>
            </a:br>
            <a:r>
              <a:rPr lang="en-US" sz="1100" b="1"/>
              <a:t>PJM 2025</a:t>
            </a:r>
            <a:r>
              <a:rPr lang="en-US" sz="1100"/>
              <a:t>: Newell et. al., </a:t>
            </a:r>
            <a:r>
              <a:rPr lang="en-US" sz="1100">
                <a:hlinkClick r:id="rId3"/>
              </a:rPr>
              <a:t>Brattle 2025 CONE Report for PJM</a:t>
            </a:r>
            <a:r>
              <a:rPr lang="en-US" sz="1100"/>
              <a:t>, April 9, 2025, Appendix A1.</a:t>
            </a:r>
          </a:p>
        </p:txBody>
      </p:sp>
    </p:spTree>
    <p:extLst>
      <p:ext uri="{BB962C8B-B14F-4D97-AF65-F5344CB8AC3E}">
        <p14:creationId xmlns:p14="http://schemas.microsoft.com/office/powerpoint/2010/main" val="33219765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05F00-BCD6-AD47-0654-55D457CB4D2B}"/>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00A1347-EABE-E25A-81DD-7FE6CD362CF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47E948E2-53D2-BC91-97B2-8AAF694C6BBD}"/>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FDE9FC77-F253-7670-C85A-7AFFB29B9C81}"/>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08B404C2-7EA9-CA5E-0E00-D2E694853D97}"/>
              </a:ext>
            </a:extLst>
          </p:cNvPr>
          <p:cNvSpPr>
            <a:spLocks noGrp="1"/>
          </p:cNvSpPr>
          <p:nvPr>
            <p:ph type="sldNum" sz="quarter" idx="11"/>
          </p:nvPr>
        </p:nvSpPr>
        <p:spPr/>
        <p:txBody>
          <a:bodyPr/>
          <a:lstStyle/>
          <a:p>
            <a:r>
              <a:rPr lang="en-US"/>
              <a:t>brattle.com | </a:t>
            </a:r>
            <a:fld id="{C95ECF09-ED6D-489D-87B4-9DBCD4D54A41}" type="slidenum">
              <a:rPr lang="en-US" smtClean="0"/>
              <a:pPr/>
              <a:t>23</a:t>
            </a:fld>
            <a:endParaRPr lang="en-US"/>
          </a:p>
        </p:txBody>
      </p:sp>
      <p:sp>
        <p:nvSpPr>
          <p:cNvPr id="14" name="Rectangle: Rounded Corners 13">
            <a:extLst>
              <a:ext uri="{FF2B5EF4-FFF2-40B4-BE49-F238E27FC236}">
                <a16:creationId xmlns:a16="http://schemas.microsoft.com/office/drawing/2014/main" id="{8C26795B-955B-13E8-6384-850382FA5DAD}"/>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8FB60926-DC0B-1470-645A-90480BF5DC60}"/>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9D3D8792-C34E-F513-E8D7-05F6810F166E}"/>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AB93EFD4-18CC-6F86-BED3-218C2DC7B60A}"/>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255C7D57-64BB-18DA-1D4C-8641424FFE5E}"/>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C4E35AAE-DF6E-FD14-C0D9-D3B5DBC8FF54}"/>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C1B7D81F-60AF-1521-AD46-1FE555A62A36}"/>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258C5897-56E3-1E58-0A70-B2274E98262F}"/>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5423F521-E2AB-EA41-C360-C560F6650AC0}"/>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FC988783-1F5B-A30A-F8CA-8B675E0B7A3C}"/>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B2F070B3-A99F-8BD4-84D1-5A455FD578D5}"/>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A307E631-66CF-B28D-A386-D6C4D156FCE3}"/>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3C249790-7C40-0FCE-83D5-DD22A6C94C2B}"/>
              </a:ext>
            </a:extLst>
          </p:cNvPr>
          <p:cNvSpPr/>
          <p:nvPr/>
        </p:nvSpPr>
        <p:spPr>
          <a:xfrm>
            <a:off x="1359407" y="4674175"/>
            <a:ext cx="9342535" cy="4163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2026 Level-Real CONE Accounting for Scarcity</a:t>
            </a:r>
          </a:p>
        </p:txBody>
      </p:sp>
      <p:sp>
        <p:nvSpPr>
          <p:cNvPr id="51" name="Rectangle: Rounded Corners 50">
            <a:extLst>
              <a:ext uri="{FF2B5EF4-FFF2-40B4-BE49-F238E27FC236}">
                <a16:creationId xmlns:a16="http://schemas.microsoft.com/office/drawing/2014/main" id="{42A702C8-155E-95E9-F241-39CF6E02A80C}"/>
              </a:ext>
            </a:extLst>
          </p:cNvPr>
          <p:cNvSpPr/>
          <p:nvPr/>
        </p:nvSpPr>
        <p:spPr>
          <a:xfrm>
            <a:off x="601718" y="4674175"/>
            <a:ext cx="658614" cy="416392"/>
          </a:xfrm>
          <a:prstGeom prst="round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85E51085-E722-AD98-8B49-5F76F3BE8F29}"/>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E5888B67-677E-FFBE-1CBD-7FB600135451}"/>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0D82A875-4764-B9E0-17C5-F7C1B34D0DCC}"/>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408E1C9F-2BE1-4F94-3632-0B2731D56C86}"/>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1100374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1BD818-1974-F64F-56E9-575F0DE154E4}"/>
              </a:ext>
            </a:extLst>
          </p:cNvPr>
          <p:cNvSpPr>
            <a:spLocks noGrp="1"/>
          </p:cNvSpPr>
          <p:nvPr>
            <p:ph type="sldNum" sz="quarter" idx="21"/>
          </p:nvPr>
        </p:nvSpPr>
        <p:spPr/>
        <p:txBody>
          <a:bodyPr/>
          <a:lstStyle/>
          <a:p>
            <a:r>
              <a:rPr lang="en-US"/>
              <a:t>brattle.com | </a:t>
            </a:r>
            <a:fld id="{C95ECF09-ED6D-489D-87B4-9DBCD4D54A41}" type="slidenum">
              <a:rPr lang="en-US" smtClean="0"/>
              <a:pPr/>
              <a:t>24</a:t>
            </a:fld>
            <a:endParaRPr lang="en-US"/>
          </a:p>
        </p:txBody>
      </p:sp>
      <p:sp>
        <p:nvSpPr>
          <p:cNvPr id="5" name="Text Placeholder 4">
            <a:extLst>
              <a:ext uri="{FF2B5EF4-FFF2-40B4-BE49-F238E27FC236}">
                <a16:creationId xmlns:a16="http://schemas.microsoft.com/office/drawing/2014/main" id="{41E4FE8C-33D9-0908-B3B2-814EDA875C04}"/>
              </a:ext>
            </a:extLst>
          </p:cNvPr>
          <p:cNvSpPr>
            <a:spLocks noGrp="1"/>
          </p:cNvSpPr>
          <p:nvPr>
            <p:ph type="body" sz="quarter" idx="19"/>
          </p:nvPr>
        </p:nvSpPr>
        <p:spPr>
          <a:xfrm>
            <a:off x="508000" y="7549"/>
            <a:ext cx="9980168" cy="477054"/>
          </a:xfrm>
        </p:spPr>
        <p:txBody>
          <a:bodyPr/>
          <a:lstStyle/>
          <a:p>
            <a:r>
              <a:rPr lang="en-US"/>
              <a:t>2026 Level-real CONE Accounting for Scarcity</a:t>
            </a:r>
          </a:p>
        </p:txBody>
      </p:sp>
      <p:sp>
        <p:nvSpPr>
          <p:cNvPr id="6" name="Title 5">
            <a:extLst>
              <a:ext uri="{FF2B5EF4-FFF2-40B4-BE49-F238E27FC236}">
                <a16:creationId xmlns:a16="http://schemas.microsoft.com/office/drawing/2014/main" id="{FC891630-7F68-FBC8-3C26-5F8AC7DAC455}"/>
              </a:ext>
            </a:extLst>
          </p:cNvPr>
          <p:cNvSpPr>
            <a:spLocks noGrp="1"/>
          </p:cNvSpPr>
          <p:nvPr>
            <p:ph type="title"/>
          </p:nvPr>
        </p:nvSpPr>
        <p:spPr/>
        <p:txBody>
          <a:bodyPr/>
          <a:lstStyle/>
          <a:p>
            <a:r>
              <a:rPr lang="en-US"/>
              <a:t>CONE Calculation Overview</a:t>
            </a:r>
          </a:p>
        </p:txBody>
      </p:sp>
      <p:sp>
        <p:nvSpPr>
          <p:cNvPr id="13" name="Rectangle: Rounded Corners 12">
            <a:extLst>
              <a:ext uri="{FF2B5EF4-FFF2-40B4-BE49-F238E27FC236}">
                <a16:creationId xmlns:a16="http://schemas.microsoft.com/office/drawing/2014/main" id="{50D677C4-25B6-BE03-89D3-B51E3309BFE1}"/>
              </a:ext>
            </a:extLst>
          </p:cNvPr>
          <p:cNvSpPr/>
          <p:nvPr/>
        </p:nvSpPr>
        <p:spPr>
          <a:xfrm>
            <a:off x="499872" y="3320005"/>
            <a:ext cx="11192256" cy="3036345"/>
          </a:xfrm>
          <a:prstGeom prst="round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600" b="1">
                <a:solidFill>
                  <a:schemeClr val="tx1"/>
                </a:solidFill>
              </a:rPr>
              <a:t>Capital Charge Rate (CCR) is an output from the CONE model which expresses the fraction of overnight capital cost that investors would need to recover in the first year of operation to be willing to finance a new plant. </a:t>
            </a:r>
          </a:p>
          <a:p>
            <a:endParaRPr lang="en-US" sz="1600" b="1">
              <a:solidFill>
                <a:schemeClr val="tx1"/>
              </a:solidFill>
            </a:endParaRPr>
          </a:p>
          <a:p>
            <a:r>
              <a:rPr lang="en-US" sz="1600" b="1">
                <a:solidFill>
                  <a:schemeClr val="tx1"/>
                </a:solidFill>
              </a:rPr>
              <a:t>CCR thus depends on:</a:t>
            </a:r>
          </a:p>
          <a:p>
            <a:pPr marL="346075" lvl="1" indent="-234950">
              <a:spcBef>
                <a:spcPts val="600"/>
              </a:spcBef>
              <a:buClr>
                <a:schemeClr val="accent2"/>
              </a:buClr>
              <a:buSzPct val="90000"/>
              <a:buFont typeface="Wingdings 2" panose="05020102010507070707" pitchFamily="18" charset="2"/>
              <a:buChar char=""/>
            </a:pPr>
            <a:r>
              <a:rPr lang="en-US" sz="1600">
                <a:solidFill>
                  <a:schemeClr val="tx1"/>
                </a:solidFill>
              </a:rPr>
              <a:t>Investors’ long-term view of economics (trajectory of net revenues and economic lifetime of the plant)</a:t>
            </a:r>
          </a:p>
          <a:p>
            <a:pPr marL="346075" lvl="1" indent="-234950">
              <a:spcBef>
                <a:spcPts val="600"/>
              </a:spcBef>
              <a:buClr>
                <a:schemeClr val="accent2"/>
              </a:buClr>
              <a:buSzPct val="90000"/>
              <a:buFont typeface="Wingdings 2" panose="05020102010507070707" pitchFamily="18" charset="2"/>
              <a:buChar char=""/>
            </a:pPr>
            <a:r>
              <a:rPr lang="en-US" sz="1600">
                <a:solidFill>
                  <a:schemeClr val="tx1"/>
                </a:solidFill>
              </a:rPr>
              <a:t>ATWACC available to merchant investors</a:t>
            </a:r>
          </a:p>
          <a:p>
            <a:pPr marL="346075" lvl="1" indent="-234950">
              <a:spcBef>
                <a:spcPts val="600"/>
              </a:spcBef>
              <a:buClr>
                <a:schemeClr val="accent2"/>
              </a:buClr>
              <a:buSzPct val="90000"/>
              <a:buFont typeface="Wingdings 2" panose="05020102010507070707" pitchFamily="18" charset="2"/>
              <a:buChar char=""/>
            </a:pPr>
            <a:r>
              <a:rPr lang="en-US" sz="1600">
                <a:solidFill>
                  <a:schemeClr val="tx1"/>
                </a:solidFill>
              </a:rPr>
              <a:t>Depreciation schedules for capital</a:t>
            </a:r>
          </a:p>
          <a:p>
            <a:pPr marL="346075" lvl="1" indent="-234950">
              <a:spcBef>
                <a:spcPts val="600"/>
              </a:spcBef>
              <a:buClr>
                <a:schemeClr val="accent2"/>
              </a:buClr>
              <a:buSzPct val="90000"/>
              <a:buFont typeface="Wingdings 2" panose="05020102010507070707" pitchFamily="18" charset="2"/>
              <a:buChar char=""/>
            </a:pPr>
            <a:r>
              <a:rPr lang="en-US" sz="1600">
                <a:solidFill>
                  <a:schemeClr val="tx1"/>
                </a:solidFill>
              </a:rPr>
              <a:t>Income tax</a:t>
            </a:r>
          </a:p>
          <a:p>
            <a:pPr marL="346075" lvl="1" indent="-234950">
              <a:spcBef>
                <a:spcPts val="600"/>
              </a:spcBef>
              <a:buClr>
                <a:schemeClr val="accent2"/>
              </a:buClr>
              <a:buSzPct val="90000"/>
              <a:buFont typeface="Wingdings 2" panose="05020102010507070707" pitchFamily="18" charset="2"/>
              <a:buChar char=""/>
            </a:pPr>
            <a:r>
              <a:rPr lang="en-US" sz="1600">
                <a:solidFill>
                  <a:schemeClr val="tx1"/>
                </a:solidFill>
              </a:rPr>
              <a:t>Tax credits (if applicable)</a:t>
            </a:r>
          </a:p>
        </p:txBody>
      </p:sp>
      <p:pic>
        <p:nvPicPr>
          <p:cNvPr id="18" name="Picture 17">
            <a:extLst>
              <a:ext uri="{FF2B5EF4-FFF2-40B4-BE49-F238E27FC236}">
                <a16:creationId xmlns:a16="http://schemas.microsoft.com/office/drawing/2014/main" id="{6DE0EBAE-976F-28A8-38EC-48B4E0189EAF}"/>
              </a:ext>
            </a:extLst>
          </p:cNvPr>
          <p:cNvPicPr>
            <a:picLocks noChangeAspect="1"/>
          </p:cNvPicPr>
          <p:nvPr/>
        </p:nvPicPr>
        <p:blipFill>
          <a:blip r:embed="rId2">
            <a:extLst>
              <a:ext uri="{28A0092B-C50C-407E-A947-70E740481C1C}">
                <a14:useLocalDpi xmlns:a14="http://schemas.microsoft.com/office/drawing/2010/main"/>
              </a:ext>
            </a:extLst>
          </a:blip>
          <a:srcRect b="13385"/>
          <a:stretch>
            <a:fillRect/>
          </a:stretch>
        </p:blipFill>
        <p:spPr bwMode="auto">
          <a:xfrm>
            <a:off x="1472094" y="1400128"/>
            <a:ext cx="9247812" cy="1715989"/>
          </a:xfrm>
          <a:prstGeom prst="rect">
            <a:avLst/>
          </a:prstGeom>
          <a:noFill/>
        </p:spPr>
      </p:pic>
    </p:spTree>
    <p:extLst>
      <p:ext uri="{BB962C8B-B14F-4D97-AF65-F5344CB8AC3E}">
        <p14:creationId xmlns:p14="http://schemas.microsoft.com/office/powerpoint/2010/main" val="1513241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DD858-E8B7-A577-8B88-2CB069D3AD6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167D747-9B90-B99C-E400-2FA8E8D5ACB6}"/>
              </a:ext>
            </a:extLst>
          </p:cNvPr>
          <p:cNvSpPr>
            <a:spLocks noGrp="1"/>
          </p:cNvSpPr>
          <p:nvPr>
            <p:ph type="body" sz="quarter" idx="16"/>
          </p:nvPr>
        </p:nvSpPr>
        <p:spPr>
          <a:xfrm>
            <a:off x="507999" y="1181101"/>
            <a:ext cx="11164719" cy="2462703"/>
          </a:xfrm>
        </p:spPr>
        <p:txBody>
          <a:bodyPr/>
          <a:lstStyle/>
          <a:p>
            <a:r>
              <a:rPr lang="en-US" sz="1600"/>
              <a:t>The estimated </a:t>
            </a:r>
            <a:r>
              <a:rPr lang="en-US" sz="1600" b="1"/>
              <a:t>2026 Level-real CONE for a frame CT in ERCOT is $290/kW-year, </a:t>
            </a:r>
            <a:r>
              <a:rPr lang="en-US" sz="1600"/>
              <a:t>representing updated costs and the PUCT-prescribed level-real revenue trajectory. A level-real CONE calculation assumes that revenues increase at the rate of inflation over the plant’s assumed economic life (20 years).</a:t>
            </a:r>
          </a:p>
          <a:p>
            <a:r>
              <a:rPr lang="en-US" sz="1600"/>
              <a:t>However, a level-real CONE is unlikely to reflect the revenues required to enable new entry in today’s market. Current scarcity for turbines causing cost premiums for equipment, long development timelines, and uncertainty imply that investors would likely need a more front-loaded revenue recovery and thus a higher CONE to be incentivized to enter (see additional analysis in Appendix). </a:t>
            </a:r>
            <a:r>
              <a:rPr lang="en-US" sz="1600" b="1"/>
              <a:t>However, ERCOT/PUCT may not want to design the market around acute short-term conditions and have also requested an estimate of CONE for future long-run equilibrium conditions. </a:t>
            </a:r>
          </a:p>
          <a:p>
            <a:endParaRPr lang="en-US" sz="1600"/>
          </a:p>
        </p:txBody>
      </p:sp>
      <p:sp>
        <p:nvSpPr>
          <p:cNvPr id="5" name="Text Placeholder 4">
            <a:extLst>
              <a:ext uri="{FF2B5EF4-FFF2-40B4-BE49-F238E27FC236}">
                <a16:creationId xmlns:a16="http://schemas.microsoft.com/office/drawing/2014/main" id="{39BF589E-17DC-EB60-2317-D8E36D70BC6B}"/>
              </a:ext>
            </a:extLst>
          </p:cNvPr>
          <p:cNvSpPr>
            <a:spLocks noGrp="1"/>
          </p:cNvSpPr>
          <p:nvPr>
            <p:ph type="body" sz="quarter" idx="19"/>
          </p:nvPr>
        </p:nvSpPr>
        <p:spPr>
          <a:xfrm>
            <a:off x="508000" y="7549"/>
            <a:ext cx="8312150" cy="477054"/>
          </a:xfrm>
        </p:spPr>
        <p:txBody>
          <a:bodyPr/>
          <a:lstStyle/>
          <a:p>
            <a:r>
              <a:rPr lang="en-US"/>
              <a:t>2026 Level-real CONE Accounting for Scarcity</a:t>
            </a:r>
          </a:p>
        </p:txBody>
      </p:sp>
      <p:sp>
        <p:nvSpPr>
          <p:cNvPr id="6" name="Title 5">
            <a:extLst>
              <a:ext uri="{FF2B5EF4-FFF2-40B4-BE49-F238E27FC236}">
                <a16:creationId xmlns:a16="http://schemas.microsoft.com/office/drawing/2014/main" id="{15A8BC8F-8367-7921-85D7-F43C35A8AE52}"/>
              </a:ext>
            </a:extLst>
          </p:cNvPr>
          <p:cNvSpPr>
            <a:spLocks noGrp="1"/>
          </p:cNvSpPr>
          <p:nvPr>
            <p:ph type="title"/>
          </p:nvPr>
        </p:nvSpPr>
        <p:spPr/>
        <p:txBody>
          <a:bodyPr/>
          <a:lstStyle/>
          <a:p>
            <a:r>
              <a:rPr lang="en-US" sz="2400"/>
              <a:t>2026 Level-Real CONE Estimate for a Frame CT</a:t>
            </a:r>
          </a:p>
        </p:txBody>
      </p:sp>
      <p:sp>
        <p:nvSpPr>
          <p:cNvPr id="9" name="Slide Number Placeholder 8">
            <a:extLst>
              <a:ext uri="{FF2B5EF4-FFF2-40B4-BE49-F238E27FC236}">
                <a16:creationId xmlns:a16="http://schemas.microsoft.com/office/drawing/2014/main" id="{9BFBA765-1C56-49E7-80B8-62ED773B0F6C}"/>
              </a:ext>
            </a:extLst>
          </p:cNvPr>
          <p:cNvSpPr>
            <a:spLocks noGrp="1"/>
          </p:cNvSpPr>
          <p:nvPr>
            <p:ph type="sldNum" sz="quarter" idx="21"/>
          </p:nvPr>
        </p:nvSpPr>
        <p:spPr/>
        <p:txBody>
          <a:bodyPr/>
          <a:lstStyle/>
          <a:p>
            <a:r>
              <a:rPr lang="en-US"/>
              <a:t>brattle.com | </a:t>
            </a:r>
            <a:fld id="{C95ECF09-ED6D-489D-87B4-9DBCD4D54A41}" type="slidenum">
              <a:rPr lang="en-US" smtClean="0"/>
              <a:pPr/>
              <a:t>25</a:t>
            </a:fld>
            <a:endParaRPr lang="en-US"/>
          </a:p>
        </p:txBody>
      </p:sp>
      <p:pic>
        <p:nvPicPr>
          <p:cNvPr id="1026" name="Picture 2">
            <a:extLst>
              <a:ext uri="{FF2B5EF4-FFF2-40B4-BE49-F238E27FC236}">
                <a16:creationId xmlns:a16="http://schemas.microsoft.com/office/drawing/2014/main" id="{5FB9AE76-ED7A-EABF-3257-91D97C1187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385388" y="4042820"/>
            <a:ext cx="9108095" cy="2462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C58E9BF6-DE76-9199-B91A-CAC4EAEAAC0A}"/>
              </a:ext>
            </a:extLst>
          </p:cNvPr>
          <p:cNvSpPr txBox="1"/>
          <p:nvPr/>
        </p:nvSpPr>
        <p:spPr>
          <a:xfrm>
            <a:off x="1284804" y="3793070"/>
            <a:ext cx="5356873" cy="307777"/>
          </a:xfrm>
          <a:prstGeom prst="rect">
            <a:avLst/>
          </a:prstGeom>
          <a:noFill/>
        </p:spPr>
        <p:txBody>
          <a:bodyPr wrap="square" rtlCol="0">
            <a:spAutoFit/>
          </a:bodyPr>
          <a:lstStyle/>
          <a:p>
            <a:r>
              <a:rPr lang="en-US" sz="1400" b="1"/>
              <a:t>2026 Level-Real CONE</a:t>
            </a:r>
          </a:p>
        </p:txBody>
      </p:sp>
    </p:spTree>
    <p:extLst>
      <p:ext uri="{BB962C8B-B14F-4D97-AF65-F5344CB8AC3E}">
        <p14:creationId xmlns:p14="http://schemas.microsoft.com/office/powerpoint/2010/main" val="374136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7EB61-E376-80B1-F0D6-A28D305D1C27}"/>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59B1049-B2D6-DE48-9884-A1ED167843B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D4B73954-5A24-1FFD-8667-D1A0A94006D0}"/>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C4760562-D3E2-228E-E1AE-4810295E579C}"/>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93E6AA46-CD0A-27FF-8F43-609AE5532497}"/>
              </a:ext>
            </a:extLst>
          </p:cNvPr>
          <p:cNvSpPr>
            <a:spLocks noGrp="1"/>
          </p:cNvSpPr>
          <p:nvPr>
            <p:ph type="sldNum" sz="quarter" idx="11"/>
          </p:nvPr>
        </p:nvSpPr>
        <p:spPr/>
        <p:txBody>
          <a:bodyPr/>
          <a:lstStyle/>
          <a:p>
            <a:r>
              <a:rPr lang="en-US"/>
              <a:t>brattle.com | </a:t>
            </a:r>
            <a:fld id="{C95ECF09-ED6D-489D-87B4-9DBCD4D54A41}" type="slidenum">
              <a:rPr lang="en-US" smtClean="0"/>
              <a:pPr/>
              <a:t>26</a:t>
            </a:fld>
            <a:endParaRPr lang="en-US"/>
          </a:p>
        </p:txBody>
      </p:sp>
      <p:sp>
        <p:nvSpPr>
          <p:cNvPr id="14" name="Rectangle: Rounded Corners 13">
            <a:extLst>
              <a:ext uri="{FF2B5EF4-FFF2-40B4-BE49-F238E27FC236}">
                <a16:creationId xmlns:a16="http://schemas.microsoft.com/office/drawing/2014/main" id="{B03A2261-BCC9-E4EF-8A21-E2382506CEF6}"/>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BAC32704-779F-9250-B2B0-FC27CC1462F4}"/>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7D6E137B-6725-A363-C481-98A64D4E72F2}"/>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CB1039E0-4A6E-1B3A-84DC-24DC53F4BED4}"/>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FCEDC8FE-6AA8-1148-DBB9-C2524B3340E9}"/>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07254CD6-B4BE-F8EB-9942-84876E311CB5}"/>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090CA7FF-D155-C433-8833-EA8E3581F0A4}"/>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129F47F6-D1CA-F6D7-B68D-1C51BA684E27}"/>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0B596177-21CF-DB01-6CB6-7F07E223C77B}"/>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E41E9951-0E6D-1578-C283-1FA840CDFB12}"/>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7477398D-B060-AD28-4035-1C12239952BA}"/>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64456797-EBD7-A51D-79FC-07D4788D4581}"/>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7CE63167-F931-AA8C-3358-9D2E1CD650F0}"/>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303CDDA5-1E02-9EFF-3262-BAE64BA62D60}"/>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51233228-037A-A84A-F163-B2FE0BE1157F}"/>
              </a:ext>
            </a:extLst>
          </p:cNvPr>
          <p:cNvSpPr/>
          <p:nvPr/>
        </p:nvSpPr>
        <p:spPr>
          <a:xfrm>
            <a:off x="1359407" y="5259421"/>
            <a:ext cx="9342535" cy="416392"/>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Indicative Long-Term Equilibrium CONE</a:t>
            </a:r>
          </a:p>
        </p:txBody>
      </p:sp>
      <p:sp>
        <p:nvSpPr>
          <p:cNvPr id="55" name="Rectangle: Rounded Corners 54">
            <a:extLst>
              <a:ext uri="{FF2B5EF4-FFF2-40B4-BE49-F238E27FC236}">
                <a16:creationId xmlns:a16="http://schemas.microsoft.com/office/drawing/2014/main" id="{39F20441-6095-73CD-A556-224917D40362}"/>
              </a:ext>
            </a:extLst>
          </p:cNvPr>
          <p:cNvSpPr/>
          <p:nvPr/>
        </p:nvSpPr>
        <p:spPr>
          <a:xfrm>
            <a:off x="601718" y="5259421"/>
            <a:ext cx="658614" cy="4163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EEFCE410-4FE6-7275-F071-AB077E937CC6}"/>
              </a:ext>
            </a:extLst>
          </p:cNvPr>
          <p:cNvSpPr/>
          <p:nvPr/>
        </p:nvSpPr>
        <p:spPr>
          <a:xfrm>
            <a:off x="1359407" y="584163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Appendix</a:t>
            </a:r>
          </a:p>
        </p:txBody>
      </p:sp>
      <p:sp>
        <p:nvSpPr>
          <p:cNvPr id="59" name="Rectangle: Rounded Corners 58">
            <a:extLst>
              <a:ext uri="{FF2B5EF4-FFF2-40B4-BE49-F238E27FC236}">
                <a16:creationId xmlns:a16="http://schemas.microsoft.com/office/drawing/2014/main" id="{B7601407-C9E8-E1A4-728B-BCFEBFB252A5}"/>
              </a:ext>
            </a:extLst>
          </p:cNvPr>
          <p:cNvSpPr/>
          <p:nvPr/>
        </p:nvSpPr>
        <p:spPr>
          <a:xfrm>
            <a:off x="601718" y="584163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1316720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C2FBC-FCE4-4F22-D6C8-0F3F426B4AC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D29877-DF8F-3DA5-E61E-DF54FB8423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59718" y="1524524"/>
            <a:ext cx="5620296" cy="3062167"/>
          </a:xfrm>
          <a:prstGeom prst="rect">
            <a:avLst/>
          </a:prstGeom>
        </p:spPr>
      </p:pic>
      <p:sp>
        <p:nvSpPr>
          <p:cNvPr id="4" name="Text Placeholder 3">
            <a:extLst>
              <a:ext uri="{FF2B5EF4-FFF2-40B4-BE49-F238E27FC236}">
                <a16:creationId xmlns:a16="http://schemas.microsoft.com/office/drawing/2014/main" id="{933B27A4-B31F-0874-4E93-E89BA2FAF2AA}"/>
              </a:ext>
            </a:extLst>
          </p:cNvPr>
          <p:cNvSpPr>
            <a:spLocks noGrp="1"/>
          </p:cNvSpPr>
          <p:nvPr>
            <p:ph type="body" sz="quarter" idx="16"/>
          </p:nvPr>
        </p:nvSpPr>
        <p:spPr>
          <a:xfrm>
            <a:off x="508000" y="1107949"/>
            <a:ext cx="5951718" cy="5248882"/>
          </a:xfrm>
        </p:spPr>
        <p:txBody>
          <a:bodyPr/>
          <a:lstStyle/>
          <a:p>
            <a:r>
              <a:rPr lang="en-US" sz="1600" b="1" dirty="0"/>
              <a:t>It is unclear when scarcity conditions will ease for costs and revenue expectations to revert to long-term equilibriums, but unlikely to be before 2032 based on the current turbine backlog.</a:t>
            </a:r>
          </a:p>
          <a:p>
            <a:pPr>
              <a:spcBef>
                <a:spcPts val="1200"/>
              </a:spcBef>
            </a:pPr>
            <a:r>
              <a:rPr lang="en-US" sz="1400" dirty="0"/>
              <a:t>We assess indicative benchmarks of what a </a:t>
            </a:r>
            <a:r>
              <a:rPr lang="en-US" sz="1400" b="1" dirty="0"/>
              <a:t>long-term</a:t>
            </a:r>
            <a:r>
              <a:rPr lang="en-US" sz="1400" dirty="0"/>
              <a:t> </a:t>
            </a:r>
            <a:r>
              <a:rPr lang="en-US" sz="1400" b="1" dirty="0"/>
              <a:t>equilibrium level-real CONE ($126/kW-year)</a:t>
            </a:r>
            <a:r>
              <a:rPr lang="en-US" sz="1400" dirty="0"/>
              <a:t> and a </a:t>
            </a:r>
            <a:r>
              <a:rPr lang="en-US" sz="1400" b="1" dirty="0"/>
              <a:t>long-term equilibrium level-nominal CONE ($149/kW-year)</a:t>
            </a:r>
            <a:r>
              <a:rPr lang="en-US" sz="1400" dirty="0"/>
              <a:t> could be based on the following approach:</a:t>
            </a:r>
          </a:p>
          <a:p>
            <a:pPr lvl="1"/>
            <a:r>
              <a:rPr lang="en-US" sz="1400" dirty="0"/>
              <a:t>Substitute today’s equipment and labor costs on a per kW basis and percentage-based EPC and non-EPC cost percentages with those from 2018 (pre-COVID) and 2022 (pre-large load demand) taken from our 2018 and 2022 PJM CONE studies; use current 2026 costs for remaining cost line items (e.g. electrical interconnection, net start-up, land, etc.)</a:t>
            </a:r>
          </a:p>
          <a:p>
            <a:pPr lvl="1"/>
            <a:r>
              <a:rPr lang="en-US" sz="1400" dirty="0"/>
              <a:t>Make adjustments for Texas: adjust OCC using the ratio of locational overnight capital cost factors between Scranton, PA and Houston, TX.</a:t>
            </a:r>
          </a:p>
          <a:p>
            <a:pPr lvl="1"/>
            <a:r>
              <a:rPr lang="en-US" sz="1400" dirty="0"/>
              <a:t>Take 20-month FID-to-COD timeline from 2022 PJM CONE Study</a:t>
            </a:r>
          </a:p>
          <a:p>
            <a:pPr lvl="1"/>
            <a:r>
              <a:rPr lang="en-US" sz="1400" dirty="0"/>
              <a:t>Use current 9.71% ATWACC merchant cost of capital for ERCOT. </a:t>
            </a:r>
          </a:p>
          <a:p>
            <a:pPr>
              <a:spcBef>
                <a:spcPts val="1200"/>
              </a:spcBef>
            </a:pPr>
            <a:r>
              <a:rPr lang="en-US" sz="1400" dirty="0"/>
              <a:t>Observations:</a:t>
            </a:r>
          </a:p>
          <a:p>
            <a:pPr lvl="1"/>
            <a:r>
              <a:rPr lang="en-US" sz="1400" b="0" i="0" u="sng" strike="noStrike" kern="1200" baseline="0" dirty="0">
                <a:solidFill>
                  <a:srgbClr val="000000"/>
                </a:solidFill>
                <a:latin typeface="Calibri" panose="020F0502020204030204" pitchFamily="34" charset="0"/>
              </a:rPr>
              <a:t>LT equilibrium CONE could be lower</a:t>
            </a:r>
            <a:r>
              <a:rPr lang="en-US" sz="1400" b="0" i="0" strike="noStrike" kern="1200" baseline="0" dirty="0">
                <a:solidFill>
                  <a:srgbClr val="000000"/>
                </a:solidFill>
                <a:latin typeface="Calibri" panose="020F0502020204030204" pitchFamily="34" charset="0"/>
              </a:rPr>
              <a:t> </a:t>
            </a:r>
            <a:r>
              <a:rPr lang="en-US" sz="1400" b="0" i="0" u="none" strike="noStrike" kern="1200" baseline="0" dirty="0">
                <a:solidFill>
                  <a:srgbClr val="000000"/>
                </a:solidFill>
                <a:latin typeface="Calibri" panose="020F0502020204030204" pitchFamily="34" charset="0"/>
              </a:rPr>
              <a:t>depending on technology progress, economies of scale, or a lower cost of capital. </a:t>
            </a:r>
          </a:p>
          <a:p>
            <a:pPr lvl="1"/>
            <a:r>
              <a:rPr lang="en-US" sz="1400" b="0" i="0" u="sng" strike="noStrike" kern="1200" baseline="0" dirty="0">
                <a:solidFill>
                  <a:srgbClr val="000000"/>
                </a:solidFill>
                <a:latin typeface="Calibri" panose="020F0502020204030204" pitchFamily="34" charset="0"/>
              </a:rPr>
              <a:t>LT equilibrium CONE could be higher</a:t>
            </a:r>
            <a:r>
              <a:rPr lang="en-US" sz="1400" b="0" i="0" u="none" strike="noStrike" kern="1200" baseline="0" dirty="0">
                <a:solidFill>
                  <a:srgbClr val="000000"/>
                </a:solidFill>
                <a:latin typeface="Calibri" panose="020F0502020204030204" pitchFamily="34" charset="0"/>
              </a:rPr>
              <a:t> </a:t>
            </a:r>
            <a:r>
              <a:rPr lang="en-US" sz="1400" dirty="0"/>
              <a:t>if 2018 and 2022 prices were below LT equilibrium, if materials costs continue to rise, and if critical supply chains remain concentrated and limit production capacity.</a:t>
            </a:r>
          </a:p>
          <a:p>
            <a:pPr marL="0" indent="0">
              <a:buNone/>
            </a:pPr>
            <a:endParaRPr lang="en-US" sz="1600" dirty="0"/>
          </a:p>
        </p:txBody>
      </p:sp>
      <p:sp>
        <p:nvSpPr>
          <p:cNvPr id="5" name="Text Placeholder 4">
            <a:extLst>
              <a:ext uri="{FF2B5EF4-FFF2-40B4-BE49-F238E27FC236}">
                <a16:creationId xmlns:a16="http://schemas.microsoft.com/office/drawing/2014/main" id="{30A6B0E5-C602-DFB1-2A38-9D9943752EBC}"/>
              </a:ext>
            </a:extLst>
          </p:cNvPr>
          <p:cNvSpPr>
            <a:spLocks noGrp="1"/>
          </p:cNvSpPr>
          <p:nvPr>
            <p:ph type="body" sz="quarter" idx="19"/>
          </p:nvPr>
        </p:nvSpPr>
        <p:spPr>
          <a:xfrm>
            <a:off x="508000" y="7549"/>
            <a:ext cx="6040438" cy="477054"/>
          </a:xfrm>
        </p:spPr>
        <p:txBody>
          <a:bodyPr/>
          <a:lstStyle/>
          <a:p>
            <a:r>
              <a:rPr lang="en-US"/>
              <a:t>Indicative Long-term equilibrium cone</a:t>
            </a:r>
          </a:p>
        </p:txBody>
      </p:sp>
      <p:sp>
        <p:nvSpPr>
          <p:cNvPr id="6" name="Title 5">
            <a:extLst>
              <a:ext uri="{FF2B5EF4-FFF2-40B4-BE49-F238E27FC236}">
                <a16:creationId xmlns:a16="http://schemas.microsoft.com/office/drawing/2014/main" id="{851075F9-A027-6FE9-F874-038927ABA20E}"/>
              </a:ext>
            </a:extLst>
          </p:cNvPr>
          <p:cNvSpPr>
            <a:spLocks noGrp="1"/>
          </p:cNvSpPr>
          <p:nvPr>
            <p:ph type="title"/>
          </p:nvPr>
        </p:nvSpPr>
        <p:spPr/>
        <p:txBody>
          <a:bodyPr/>
          <a:lstStyle/>
          <a:p>
            <a:r>
              <a:rPr lang="en-US" sz="2400"/>
              <a:t>Indicative Long-term Equilibrium CONE Benchmarks</a:t>
            </a:r>
          </a:p>
        </p:txBody>
      </p:sp>
      <p:sp>
        <p:nvSpPr>
          <p:cNvPr id="11" name="TextBox 10">
            <a:extLst>
              <a:ext uri="{FF2B5EF4-FFF2-40B4-BE49-F238E27FC236}">
                <a16:creationId xmlns:a16="http://schemas.microsoft.com/office/drawing/2014/main" id="{BED41C5B-D806-CBCF-9943-1955896B8E2D}"/>
              </a:ext>
            </a:extLst>
          </p:cNvPr>
          <p:cNvSpPr txBox="1"/>
          <p:nvPr/>
        </p:nvSpPr>
        <p:spPr>
          <a:xfrm>
            <a:off x="6388635" y="1236787"/>
            <a:ext cx="5620296" cy="307777"/>
          </a:xfrm>
          <a:prstGeom prst="rect">
            <a:avLst/>
          </a:prstGeom>
          <a:noFill/>
        </p:spPr>
        <p:txBody>
          <a:bodyPr wrap="square" rtlCol="0">
            <a:spAutoFit/>
          </a:bodyPr>
          <a:lstStyle/>
          <a:p>
            <a:r>
              <a:rPr lang="en-US" sz="1400" b="1"/>
              <a:t>Estimated Current CONE and Long-term Equilibrium CONE Benchmarks</a:t>
            </a:r>
          </a:p>
        </p:txBody>
      </p:sp>
      <p:sp>
        <p:nvSpPr>
          <p:cNvPr id="12" name="TextBox 11">
            <a:extLst>
              <a:ext uri="{FF2B5EF4-FFF2-40B4-BE49-F238E27FC236}">
                <a16:creationId xmlns:a16="http://schemas.microsoft.com/office/drawing/2014/main" id="{4FB9F635-5AF3-67AF-5CF2-050A71804462}"/>
              </a:ext>
            </a:extLst>
          </p:cNvPr>
          <p:cNvSpPr txBox="1"/>
          <p:nvPr/>
        </p:nvSpPr>
        <p:spPr>
          <a:xfrm>
            <a:off x="6459718" y="4586691"/>
            <a:ext cx="5710414" cy="1938992"/>
          </a:xfrm>
          <a:prstGeom prst="rect">
            <a:avLst/>
          </a:prstGeom>
          <a:noFill/>
        </p:spPr>
        <p:txBody>
          <a:bodyPr wrap="square" rtlCol="0">
            <a:spAutoFit/>
          </a:bodyPr>
          <a:lstStyle/>
          <a:p>
            <a:r>
              <a:rPr lang="en-US" sz="1000" dirty="0"/>
              <a:t>Sources and Notes: 2018 and 2022 overnight costs inflated to July 2026 dollars using CPI from their original dollar-year vintages (01/2017 and 01/2021, respectively). </a:t>
            </a:r>
          </a:p>
          <a:p>
            <a:r>
              <a:rPr lang="en-US" sz="1000" dirty="0"/>
              <a:t>For locational adjustment, see EIA, </a:t>
            </a:r>
            <a:r>
              <a:rPr lang="en-US" sz="1000" dirty="0">
                <a:hlinkClick r:id="rId4"/>
              </a:rPr>
              <a:t>Capital Cost and Performance Characteristics for Utility-Scale Electric Power Generating Technologies</a:t>
            </a:r>
            <a:r>
              <a:rPr lang="en-US" sz="1000" dirty="0"/>
              <a:t>, January 2024. </a:t>
            </a:r>
          </a:p>
          <a:p>
            <a:r>
              <a:rPr lang="en-US" sz="1000" dirty="0"/>
              <a:t>For 2018 PJM CONE Study, see </a:t>
            </a:r>
            <a:r>
              <a:rPr lang="en-US" sz="1000" dirty="0">
                <a:hlinkClick r:id="rId5"/>
              </a:rPr>
              <a:t>Affidavit of Samuel A. Newell, John M. Hagerty and Sang H. Gang (Attachment G)</a:t>
            </a:r>
            <a:r>
              <a:rPr lang="en-US" sz="1000" dirty="0"/>
              <a:t>, before the Federal Energy Regulatory Commission, Docket No. ER19-105-000, December 12, 2018.</a:t>
            </a:r>
          </a:p>
          <a:p>
            <a:r>
              <a:rPr lang="en-US" sz="1000" dirty="0"/>
              <a:t>For 2022 PJM CONE Study, see </a:t>
            </a:r>
            <a:r>
              <a:rPr lang="en-US" sz="1000" dirty="0">
                <a:hlinkClick r:id="rId6"/>
              </a:rPr>
              <a:t>Affidavit of Samuel A. Newell, John M. Hagerty, and Sang H. Gang  (Attachment D)</a:t>
            </a:r>
            <a:r>
              <a:rPr lang="en-US" sz="1000" dirty="0"/>
              <a:t>, before the Federal Energy Regulatory Commission, Docket No. ER22-2984-000, December 1, 2022.</a:t>
            </a:r>
          </a:p>
          <a:p>
            <a:r>
              <a:rPr lang="en-US" sz="1000" dirty="0"/>
              <a:t>For 2024 ERCOT CONE Study, see Newell et al, </a:t>
            </a:r>
            <a:r>
              <a:rPr lang="en-US" sz="1000" dirty="0">
                <a:hlinkClick r:id="rId7"/>
              </a:rPr>
              <a:t>ERCOT CONE for 2026</a:t>
            </a:r>
            <a:r>
              <a:rPr lang="en-US" sz="1000" dirty="0"/>
              <a:t>, June 10, 2024.</a:t>
            </a:r>
            <a:br>
              <a:rPr lang="en-US" sz="1000" dirty="0"/>
            </a:br>
            <a:endParaRPr lang="en-US" sz="1000" dirty="0"/>
          </a:p>
        </p:txBody>
      </p:sp>
      <p:sp>
        <p:nvSpPr>
          <p:cNvPr id="9" name="Slide Number Placeholder 8">
            <a:extLst>
              <a:ext uri="{FF2B5EF4-FFF2-40B4-BE49-F238E27FC236}">
                <a16:creationId xmlns:a16="http://schemas.microsoft.com/office/drawing/2014/main" id="{8EDF55AF-085C-1DA7-8725-BF32A029C495}"/>
              </a:ext>
            </a:extLst>
          </p:cNvPr>
          <p:cNvSpPr>
            <a:spLocks noGrp="1"/>
          </p:cNvSpPr>
          <p:nvPr>
            <p:ph type="sldNum" sz="quarter" idx="21"/>
          </p:nvPr>
        </p:nvSpPr>
        <p:spPr/>
        <p:txBody>
          <a:bodyPr/>
          <a:lstStyle/>
          <a:p>
            <a:r>
              <a:rPr lang="en-US"/>
              <a:t>brattle.com | </a:t>
            </a:r>
            <a:fld id="{C95ECF09-ED6D-489D-87B4-9DBCD4D54A41}" type="slidenum">
              <a:rPr lang="en-US" smtClean="0"/>
              <a:pPr/>
              <a:t>27</a:t>
            </a:fld>
            <a:endParaRPr lang="en-US"/>
          </a:p>
        </p:txBody>
      </p:sp>
    </p:spTree>
    <p:extLst>
      <p:ext uri="{BB962C8B-B14F-4D97-AF65-F5344CB8AC3E}">
        <p14:creationId xmlns:p14="http://schemas.microsoft.com/office/powerpoint/2010/main" val="2327206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DF10F-E165-E36B-AEB2-3DE85A397B3C}"/>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B94A790-C8CE-8FEB-FFD1-46FB1385707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75835655-7EF3-D31E-3197-F00100A3E3E9}"/>
              </a:ext>
            </a:extLst>
          </p:cNvPr>
          <p:cNvSpPr/>
          <p:nvPr/>
        </p:nvSpPr>
        <p:spPr>
          <a:xfrm>
            <a:off x="0" y="0"/>
            <a:ext cx="12192000" cy="871433"/>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4">
            <a:extLst>
              <a:ext uri="{FF2B5EF4-FFF2-40B4-BE49-F238E27FC236}">
                <a16:creationId xmlns:a16="http://schemas.microsoft.com/office/drawing/2014/main" id="{98DAD613-111E-9091-96BE-EB4E9120AB3C}"/>
              </a:ext>
            </a:extLst>
          </p:cNvPr>
          <p:cNvSpPr txBox="1">
            <a:spLocks/>
          </p:cNvSpPr>
          <p:nvPr/>
        </p:nvSpPr>
        <p:spPr>
          <a:xfrm>
            <a:off x="601718" y="136525"/>
            <a:ext cx="11066463" cy="636587"/>
          </a:xfrm>
          <a:prstGeom prst="rect">
            <a:avLst/>
          </a:prstGeom>
        </p:spPr>
        <p:txBody>
          <a:bodyPr vert="horz" lIns="73152" tIns="45720" rIns="91440" bIns="91440" rtlCol="0" anchor="b" anchorCtr="0">
            <a:noAutofit/>
          </a:bodyPr>
          <a:lstStyle>
            <a:lvl1pPr algn="l" defTabSz="457200" rtl="0" eaLnBrk="1" latinLnBrk="0" hangingPunct="1">
              <a:lnSpc>
                <a:spcPct val="80000"/>
              </a:lnSpc>
              <a:spcBef>
                <a:spcPct val="0"/>
              </a:spcBef>
              <a:buNone/>
              <a:defRPr sz="3200" kern="1200">
                <a:solidFill>
                  <a:schemeClr val="accent1"/>
                </a:solidFill>
                <a:latin typeface="Calibri" panose="020F0502020204030204" pitchFamily="34" charset="0"/>
                <a:ea typeface="+mj-ea"/>
                <a:cs typeface="Calibri" panose="020F0502020204030204" pitchFamily="34" charset="0"/>
              </a:defRPr>
            </a:lvl1pPr>
          </a:lstStyle>
          <a:p>
            <a:r>
              <a:rPr lang="en-US" b="1">
                <a:solidFill>
                  <a:schemeClr val="bg1"/>
                </a:solidFill>
              </a:rPr>
              <a:t>Table of Contents</a:t>
            </a:r>
          </a:p>
        </p:txBody>
      </p:sp>
      <p:sp>
        <p:nvSpPr>
          <p:cNvPr id="2" name="Slide Number Placeholder 1">
            <a:extLst>
              <a:ext uri="{FF2B5EF4-FFF2-40B4-BE49-F238E27FC236}">
                <a16:creationId xmlns:a16="http://schemas.microsoft.com/office/drawing/2014/main" id="{AFBDD43B-B9BF-6699-73EC-26FA8CC2402A}"/>
              </a:ext>
            </a:extLst>
          </p:cNvPr>
          <p:cNvSpPr>
            <a:spLocks noGrp="1"/>
          </p:cNvSpPr>
          <p:nvPr>
            <p:ph type="sldNum" sz="quarter" idx="11"/>
          </p:nvPr>
        </p:nvSpPr>
        <p:spPr/>
        <p:txBody>
          <a:bodyPr/>
          <a:lstStyle/>
          <a:p>
            <a:r>
              <a:rPr lang="en-US"/>
              <a:t>brattle.com | </a:t>
            </a:r>
            <a:fld id="{C95ECF09-ED6D-489D-87B4-9DBCD4D54A41}" type="slidenum">
              <a:rPr lang="en-US" smtClean="0"/>
              <a:pPr/>
              <a:t>28</a:t>
            </a:fld>
            <a:endParaRPr lang="en-US"/>
          </a:p>
        </p:txBody>
      </p:sp>
      <p:sp>
        <p:nvSpPr>
          <p:cNvPr id="14" name="Rectangle: Rounded Corners 13">
            <a:extLst>
              <a:ext uri="{FF2B5EF4-FFF2-40B4-BE49-F238E27FC236}">
                <a16:creationId xmlns:a16="http://schemas.microsoft.com/office/drawing/2014/main" id="{5739D4E7-8729-9FB2-E6CA-FB888C794F0B}"/>
              </a:ext>
            </a:extLst>
          </p:cNvPr>
          <p:cNvSpPr/>
          <p:nvPr/>
        </p:nvSpPr>
        <p:spPr>
          <a:xfrm>
            <a:off x="1359407" y="118218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Executive Summary</a:t>
            </a:r>
          </a:p>
        </p:txBody>
      </p:sp>
      <p:sp>
        <p:nvSpPr>
          <p:cNvPr id="19" name="Rectangle: Rounded Corners 18">
            <a:extLst>
              <a:ext uri="{FF2B5EF4-FFF2-40B4-BE49-F238E27FC236}">
                <a16:creationId xmlns:a16="http://schemas.microsoft.com/office/drawing/2014/main" id="{6E2DEF3A-7EC7-E63C-8915-AF72C90A76A2}"/>
              </a:ext>
            </a:extLst>
          </p:cNvPr>
          <p:cNvSpPr/>
          <p:nvPr/>
        </p:nvSpPr>
        <p:spPr>
          <a:xfrm>
            <a:off x="601718" y="118218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1</a:t>
            </a:r>
          </a:p>
        </p:txBody>
      </p:sp>
      <p:sp>
        <p:nvSpPr>
          <p:cNvPr id="21" name="Rectangle: Rounded Corners 20">
            <a:extLst>
              <a:ext uri="{FF2B5EF4-FFF2-40B4-BE49-F238E27FC236}">
                <a16:creationId xmlns:a16="http://schemas.microsoft.com/office/drawing/2014/main" id="{344B8E0B-BBF5-5787-4B9E-C2C8F2F58E56}"/>
              </a:ext>
            </a:extLst>
          </p:cNvPr>
          <p:cNvSpPr/>
          <p:nvPr/>
        </p:nvSpPr>
        <p:spPr>
          <a:xfrm>
            <a:off x="1359407" y="176418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Introduction</a:t>
            </a:r>
          </a:p>
        </p:txBody>
      </p:sp>
      <p:sp>
        <p:nvSpPr>
          <p:cNvPr id="24" name="Rectangle: Rounded Corners 23">
            <a:extLst>
              <a:ext uri="{FF2B5EF4-FFF2-40B4-BE49-F238E27FC236}">
                <a16:creationId xmlns:a16="http://schemas.microsoft.com/office/drawing/2014/main" id="{640FEBE6-6ED3-A834-F74C-E70AE6A9DF8B}"/>
              </a:ext>
            </a:extLst>
          </p:cNvPr>
          <p:cNvSpPr/>
          <p:nvPr/>
        </p:nvSpPr>
        <p:spPr>
          <a:xfrm>
            <a:off x="601718" y="176418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2</a:t>
            </a:r>
          </a:p>
        </p:txBody>
      </p:sp>
      <p:sp>
        <p:nvSpPr>
          <p:cNvPr id="26" name="Rectangle: Rounded Corners 25">
            <a:extLst>
              <a:ext uri="{FF2B5EF4-FFF2-40B4-BE49-F238E27FC236}">
                <a16:creationId xmlns:a16="http://schemas.microsoft.com/office/drawing/2014/main" id="{72D9A888-0E89-AE20-6398-C797E87A91CA}"/>
              </a:ext>
            </a:extLst>
          </p:cNvPr>
          <p:cNvSpPr/>
          <p:nvPr/>
        </p:nvSpPr>
        <p:spPr>
          <a:xfrm>
            <a:off x="1359407" y="2346183"/>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2024 Prevailing ERCOT CONE Estimate</a:t>
            </a:r>
          </a:p>
        </p:txBody>
      </p:sp>
      <p:sp>
        <p:nvSpPr>
          <p:cNvPr id="28" name="Rectangle: Rounded Corners 27">
            <a:extLst>
              <a:ext uri="{FF2B5EF4-FFF2-40B4-BE49-F238E27FC236}">
                <a16:creationId xmlns:a16="http://schemas.microsoft.com/office/drawing/2014/main" id="{C29BFC33-D7F7-69E0-3093-C8BF8F3A01D8}"/>
              </a:ext>
            </a:extLst>
          </p:cNvPr>
          <p:cNvSpPr/>
          <p:nvPr/>
        </p:nvSpPr>
        <p:spPr>
          <a:xfrm>
            <a:off x="601718" y="2346183"/>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3</a:t>
            </a:r>
          </a:p>
        </p:txBody>
      </p:sp>
      <p:sp>
        <p:nvSpPr>
          <p:cNvPr id="32" name="Rectangle: Rounded Corners 31">
            <a:extLst>
              <a:ext uri="{FF2B5EF4-FFF2-40B4-BE49-F238E27FC236}">
                <a16:creationId xmlns:a16="http://schemas.microsoft.com/office/drawing/2014/main" id="{2B0720E3-E3BD-3E13-266B-1680FBA4FB70}"/>
              </a:ext>
            </a:extLst>
          </p:cNvPr>
          <p:cNvSpPr/>
          <p:nvPr/>
        </p:nvSpPr>
        <p:spPr>
          <a:xfrm>
            <a:off x="1359407" y="292818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Current Situation for Building a Gas-Fired Plant </a:t>
            </a:r>
          </a:p>
        </p:txBody>
      </p:sp>
      <p:sp>
        <p:nvSpPr>
          <p:cNvPr id="36" name="Rectangle: Rounded Corners 35">
            <a:extLst>
              <a:ext uri="{FF2B5EF4-FFF2-40B4-BE49-F238E27FC236}">
                <a16:creationId xmlns:a16="http://schemas.microsoft.com/office/drawing/2014/main" id="{54B9DF27-3C63-FB8E-DE87-F590C4A67B9A}"/>
              </a:ext>
            </a:extLst>
          </p:cNvPr>
          <p:cNvSpPr/>
          <p:nvPr/>
        </p:nvSpPr>
        <p:spPr>
          <a:xfrm>
            <a:off x="601718" y="292818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4</a:t>
            </a:r>
          </a:p>
        </p:txBody>
      </p:sp>
      <p:sp>
        <p:nvSpPr>
          <p:cNvPr id="40" name="Rectangle: Rounded Corners 39">
            <a:extLst>
              <a:ext uri="{FF2B5EF4-FFF2-40B4-BE49-F238E27FC236}">
                <a16:creationId xmlns:a16="http://schemas.microsoft.com/office/drawing/2014/main" id="{49BDC52F-F1E5-9B41-6EBF-1B2E57902DEE}"/>
              </a:ext>
            </a:extLst>
          </p:cNvPr>
          <p:cNvSpPr/>
          <p:nvPr/>
        </p:nvSpPr>
        <p:spPr>
          <a:xfrm>
            <a:off x="1359407" y="3510179"/>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Overnight Capital Costs for Frame CT</a:t>
            </a:r>
          </a:p>
        </p:txBody>
      </p:sp>
      <p:sp>
        <p:nvSpPr>
          <p:cNvPr id="43" name="Rectangle: Rounded Corners 42">
            <a:extLst>
              <a:ext uri="{FF2B5EF4-FFF2-40B4-BE49-F238E27FC236}">
                <a16:creationId xmlns:a16="http://schemas.microsoft.com/office/drawing/2014/main" id="{BF510D45-5C2D-5DA0-5D84-2CB0B118EDF3}"/>
              </a:ext>
            </a:extLst>
          </p:cNvPr>
          <p:cNvSpPr/>
          <p:nvPr/>
        </p:nvSpPr>
        <p:spPr>
          <a:xfrm>
            <a:off x="601718" y="3510179"/>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5</a:t>
            </a:r>
          </a:p>
        </p:txBody>
      </p:sp>
      <p:sp>
        <p:nvSpPr>
          <p:cNvPr id="45" name="Rectangle: Rounded Corners 44">
            <a:extLst>
              <a:ext uri="{FF2B5EF4-FFF2-40B4-BE49-F238E27FC236}">
                <a16:creationId xmlns:a16="http://schemas.microsoft.com/office/drawing/2014/main" id="{76B86916-5F21-7A2C-1FA5-2E863340D958}"/>
              </a:ext>
            </a:extLst>
          </p:cNvPr>
          <p:cNvSpPr/>
          <p:nvPr/>
        </p:nvSpPr>
        <p:spPr>
          <a:xfrm>
            <a:off x="1359407" y="4092177"/>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Installed Capital Costs for Frame CT</a:t>
            </a:r>
          </a:p>
        </p:txBody>
      </p:sp>
      <p:sp>
        <p:nvSpPr>
          <p:cNvPr id="47" name="Rectangle: Rounded Corners 46">
            <a:extLst>
              <a:ext uri="{FF2B5EF4-FFF2-40B4-BE49-F238E27FC236}">
                <a16:creationId xmlns:a16="http://schemas.microsoft.com/office/drawing/2014/main" id="{231C5400-46D1-C605-8CDA-B21EDD023A9B}"/>
              </a:ext>
            </a:extLst>
          </p:cNvPr>
          <p:cNvSpPr/>
          <p:nvPr/>
        </p:nvSpPr>
        <p:spPr>
          <a:xfrm>
            <a:off x="601718" y="4092177"/>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6</a:t>
            </a:r>
          </a:p>
        </p:txBody>
      </p:sp>
      <p:sp>
        <p:nvSpPr>
          <p:cNvPr id="49" name="Rectangle: Rounded Corners 48">
            <a:extLst>
              <a:ext uri="{FF2B5EF4-FFF2-40B4-BE49-F238E27FC236}">
                <a16:creationId xmlns:a16="http://schemas.microsoft.com/office/drawing/2014/main" id="{B9253394-3A44-66FD-A4E7-85891D15526E}"/>
              </a:ext>
            </a:extLst>
          </p:cNvPr>
          <p:cNvSpPr/>
          <p:nvPr/>
        </p:nvSpPr>
        <p:spPr>
          <a:xfrm>
            <a:off x="1359407" y="4674175"/>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2026 Level-Real CONE Accounting for Scarcity</a:t>
            </a:r>
          </a:p>
        </p:txBody>
      </p:sp>
      <p:sp>
        <p:nvSpPr>
          <p:cNvPr id="51" name="Rectangle: Rounded Corners 50">
            <a:extLst>
              <a:ext uri="{FF2B5EF4-FFF2-40B4-BE49-F238E27FC236}">
                <a16:creationId xmlns:a16="http://schemas.microsoft.com/office/drawing/2014/main" id="{682AF53F-F76B-A695-D918-4B5AD690B947}"/>
              </a:ext>
            </a:extLst>
          </p:cNvPr>
          <p:cNvSpPr/>
          <p:nvPr/>
        </p:nvSpPr>
        <p:spPr>
          <a:xfrm>
            <a:off x="601718" y="4674175"/>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7</a:t>
            </a:r>
          </a:p>
        </p:txBody>
      </p:sp>
      <p:sp>
        <p:nvSpPr>
          <p:cNvPr id="53" name="Rectangle: Rounded Corners 52">
            <a:extLst>
              <a:ext uri="{FF2B5EF4-FFF2-40B4-BE49-F238E27FC236}">
                <a16:creationId xmlns:a16="http://schemas.microsoft.com/office/drawing/2014/main" id="{9321C131-1622-18C2-2E72-324F5088D036}"/>
              </a:ext>
            </a:extLst>
          </p:cNvPr>
          <p:cNvSpPr/>
          <p:nvPr/>
        </p:nvSpPr>
        <p:spPr>
          <a:xfrm>
            <a:off x="1359407" y="5259421"/>
            <a:ext cx="9342535" cy="416392"/>
          </a:xfrm>
          <a:prstGeom prst="roundRect">
            <a:avLst/>
          </a:prstGeom>
          <a:ln>
            <a:solidFill>
              <a:schemeClr val="bg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bg2">
                    <a:lumMod val="40000"/>
                    <a:lumOff val="60000"/>
                  </a:schemeClr>
                </a:solidFill>
              </a:rPr>
              <a:t>Indicative Long-Term Equilibrium CONE</a:t>
            </a:r>
          </a:p>
        </p:txBody>
      </p:sp>
      <p:sp>
        <p:nvSpPr>
          <p:cNvPr id="55" name="Rectangle: Rounded Corners 54">
            <a:extLst>
              <a:ext uri="{FF2B5EF4-FFF2-40B4-BE49-F238E27FC236}">
                <a16:creationId xmlns:a16="http://schemas.microsoft.com/office/drawing/2014/main" id="{BB590C18-0508-FD69-457E-E7D9F6C4F232}"/>
              </a:ext>
            </a:extLst>
          </p:cNvPr>
          <p:cNvSpPr/>
          <p:nvPr/>
        </p:nvSpPr>
        <p:spPr>
          <a:xfrm>
            <a:off x="601718" y="5259421"/>
            <a:ext cx="658614" cy="416392"/>
          </a:xfrm>
          <a:prstGeom prst="roundRect">
            <a:avLst/>
          </a:prstGeom>
          <a:solidFill>
            <a:schemeClr val="bg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8</a:t>
            </a:r>
          </a:p>
        </p:txBody>
      </p:sp>
      <p:sp>
        <p:nvSpPr>
          <p:cNvPr id="57" name="Rectangle: Rounded Corners 56">
            <a:extLst>
              <a:ext uri="{FF2B5EF4-FFF2-40B4-BE49-F238E27FC236}">
                <a16:creationId xmlns:a16="http://schemas.microsoft.com/office/drawing/2014/main" id="{2BF7C81F-C1E8-8A71-A38F-C8CB8483586A}"/>
              </a:ext>
            </a:extLst>
          </p:cNvPr>
          <p:cNvSpPr/>
          <p:nvPr/>
        </p:nvSpPr>
        <p:spPr>
          <a:xfrm>
            <a:off x="1359407" y="5841637"/>
            <a:ext cx="9342535" cy="416392"/>
          </a:xfrm>
          <a:prstGeom prst="roundRect">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r>
              <a:rPr lang="en-US" sz="2000" b="1">
                <a:solidFill>
                  <a:schemeClr val="accent1"/>
                </a:solidFill>
              </a:rPr>
              <a:t>Appendix</a:t>
            </a:r>
          </a:p>
        </p:txBody>
      </p:sp>
      <p:sp>
        <p:nvSpPr>
          <p:cNvPr id="59" name="Rectangle: Rounded Corners 58">
            <a:extLst>
              <a:ext uri="{FF2B5EF4-FFF2-40B4-BE49-F238E27FC236}">
                <a16:creationId xmlns:a16="http://schemas.microsoft.com/office/drawing/2014/main" id="{20FBA14B-42F0-0653-C5DB-DC920A599298}"/>
              </a:ext>
            </a:extLst>
          </p:cNvPr>
          <p:cNvSpPr/>
          <p:nvPr/>
        </p:nvSpPr>
        <p:spPr>
          <a:xfrm>
            <a:off x="601718" y="5841637"/>
            <a:ext cx="658614" cy="4163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b="1"/>
              <a:t>9</a:t>
            </a:r>
          </a:p>
        </p:txBody>
      </p:sp>
    </p:spTree>
    <p:extLst>
      <p:ext uri="{BB962C8B-B14F-4D97-AF65-F5344CB8AC3E}">
        <p14:creationId xmlns:p14="http://schemas.microsoft.com/office/powerpoint/2010/main" val="1692560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42640-8D33-7C52-B74D-4489A2A22CA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6400CB5-1F96-E47A-2147-964CE5775A1B}"/>
              </a:ext>
            </a:extLst>
          </p:cNvPr>
          <p:cNvSpPr>
            <a:spLocks noGrp="1"/>
          </p:cNvSpPr>
          <p:nvPr>
            <p:ph type="body" sz="quarter" idx="16"/>
          </p:nvPr>
        </p:nvSpPr>
        <p:spPr>
          <a:xfrm>
            <a:off x="508000" y="1181100"/>
            <a:ext cx="5674941" cy="5384292"/>
          </a:xfrm>
        </p:spPr>
        <p:txBody>
          <a:bodyPr/>
          <a:lstStyle/>
          <a:p>
            <a:pPr>
              <a:spcBef>
                <a:spcPts val="1200"/>
              </a:spcBef>
            </a:pPr>
            <a:r>
              <a:rPr lang="en-US" sz="1600" b="1"/>
              <a:t>CONE is the levelized revenues an investor would require </a:t>
            </a:r>
            <a:r>
              <a:rPr lang="en-US" sz="1600" b="1" u="sng"/>
              <a:t>in the first year</a:t>
            </a:r>
            <a:r>
              <a:rPr lang="en-US" sz="1600" b="1"/>
              <a:t> to recover capital and fixed </a:t>
            </a:r>
            <a:r>
              <a:rPr lang="en-US" sz="1600" b="1" err="1"/>
              <a:t>O&amp;M</a:t>
            </a:r>
            <a:r>
              <a:rPr lang="en-US" sz="1600" b="1"/>
              <a:t> costs over the lifetime of a new build plant </a:t>
            </a:r>
            <a:r>
              <a:rPr lang="en-US" sz="1600" b="1" u="sng"/>
              <a:t>based on their expectation of future revenues.</a:t>
            </a:r>
          </a:p>
          <a:p>
            <a:pPr lvl="1">
              <a:spcBef>
                <a:spcPts val="1200"/>
              </a:spcBef>
            </a:pPr>
            <a:r>
              <a:rPr lang="en-US" sz="1400" b="1">
                <a:solidFill>
                  <a:schemeClr val="accent2"/>
                </a:solidFill>
              </a:rPr>
              <a:t>Level-real CONE: </a:t>
            </a:r>
            <a:r>
              <a:rPr lang="en-US" sz="1400"/>
              <a:t>An investor could accept a lower price today </a:t>
            </a:r>
            <a:r>
              <a:rPr lang="en-US" sz="1400" b="1"/>
              <a:t>if they believed that nominal revenues would continue to increase at the rate of inflation </a:t>
            </a:r>
            <a:r>
              <a:rPr lang="en-US" sz="1400"/>
              <a:t>(i.e. would remain level in real terms).</a:t>
            </a:r>
            <a:endParaRPr lang="en-US" sz="1400" b="1">
              <a:solidFill>
                <a:schemeClr val="accent3"/>
              </a:solidFill>
            </a:endParaRPr>
          </a:p>
          <a:p>
            <a:pPr lvl="1">
              <a:spcBef>
                <a:spcPts val="1200"/>
              </a:spcBef>
            </a:pPr>
            <a:r>
              <a:rPr lang="en-US" sz="1400" b="1">
                <a:solidFill>
                  <a:schemeClr val="accent3"/>
                </a:solidFill>
              </a:rPr>
              <a:t>Level-nominal CONE: </a:t>
            </a:r>
            <a:r>
              <a:rPr lang="en-US" sz="1400"/>
              <a:t>An investor may need to front-load more of their recovery in earlier years </a:t>
            </a:r>
            <a:r>
              <a:rPr lang="en-US" sz="1400" b="1"/>
              <a:t>if they instead believed that nominal revenues would be constant (i.e. decreasing in real terms at the rate of inflation).</a:t>
            </a:r>
          </a:p>
          <a:p>
            <a:pPr lvl="1">
              <a:spcBef>
                <a:spcPts val="1200"/>
              </a:spcBef>
            </a:pPr>
            <a:r>
              <a:rPr lang="en-US" sz="1400" b="1">
                <a:solidFill>
                  <a:schemeClr val="accent5"/>
                </a:solidFill>
              </a:rPr>
              <a:t>5-year Reservation Price</a:t>
            </a:r>
            <a:r>
              <a:rPr lang="en-US" sz="1400">
                <a:solidFill>
                  <a:schemeClr val="accent5"/>
                </a:solidFill>
              </a:rPr>
              <a:t>: </a:t>
            </a:r>
            <a:r>
              <a:rPr lang="en-US" sz="1400"/>
              <a:t>If instead an investor expected current tight supply conditions to normalize once supply chains are expanded, such that premium </a:t>
            </a:r>
            <a:r>
              <a:rPr lang="en-US" sz="1400" b="1"/>
              <a:t>scarcity prices would eventually revert back toward a long-run equilibrium, they would need an even more front-loaded revenue recovery than level-nominal. </a:t>
            </a:r>
            <a:r>
              <a:rPr lang="en-US" sz="1400"/>
              <a:t>We present an example of 5-years of scarcity prices that later revert back to a long-run equilibrium.</a:t>
            </a:r>
          </a:p>
          <a:p>
            <a:pPr>
              <a:spcBef>
                <a:spcPts val="1200"/>
              </a:spcBef>
            </a:pPr>
            <a:r>
              <a:rPr lang="en-US" sz="1400" b="1"/>
              <a:t>A </a:t>
            </a:r>
            <a:r>
              <a:rPr lang="en-US" sz="1400" b="1" err="1"/>
              <a:t>levelization</a:t>
            </a:r>
            <a:r>
              <a:rPr lang="en-US" sz="1400" b="1"/>
              <a:t> approach that reflects short-term scarcity conditions will more accurately reflect the true revenues required for new generation to enter the market today. If chosen such that CONE is too low, there is material risk the market signal will be insufficient to attract new entry, which would extend scarcity conditions.</a:t>
            </a:r>
          </a:p>
          <a:p>
            <a:pPr lvl="1">
              <a:spcBef>
                <a:spcPts val="1200"/>
              </a:spcBef>
            </a:pPr>
            <a:endParaRPr lang="en-US" sz="1400" b="1"/>
          </a:p>
          <a:p>
            <a:pPr marL="111125" lvl="1" indent="0">
              <a:buNone/>
            </a:pPr>
            <a:endParaRPr lang="en-US" sz="2000"/>
          </a:p>
          <a:p>
            <a:pPr lvl="2"/>
            <a:endParaRPr lang="en-US" sz="1800"/>
          </a:p>
        </p:txBody>
      </p:sp>
      <p:sp>
        <p:nvSpPr>
          <p:cNvPr id="15" name="Text Placeholder 14">
            <a:extLst>
              <a:ext uri="{FF2B5EF4-FFF2-40B4-BE49-F238E27FC236}">
                <a16:creationId xmlns:a16="http://schemas.microsoft.com/office/drawing/2014/main" id="{B8EB00B7-AA81-B000-A91F-3DA946CB55F8}"/>
              </a:ext>
            </a:extLst>
          </p:cNvPr>
          <p:cNvSpPr>
            <a:spLocks noGrp="1"/>
          </p:cNvSpPr>
          <p:nvPr>
            <p:ph type="body" sz="quarter" idx="19"/>
          </p:nvPr>
        </p:nvSpPr>
        <p:spPr>
          <a:xfrm>
            <a:off x="508000" y="7550"/>
            <a:ext cx="8102600" cy="477054"/>
          </a:xfrm>
        </p:spPr>
        <p:txBody>
          <a:bodyPr/>
          <a:lstStyle/>
          <a:p>
            <a:r>
              <a:rPr lang="en-US"/>
              <a:t>Appendix</a:t>
            </a:r>
          </a:p>
        </p:txBody>
      </p:sp>
      <p:sp>
        <p:nvSpPr>
          <p:cNvPr id="6" name="Title 5">
            <a:extLst>
              <a:ext uri="{FF2B5EF4-FFF2-40B4-BE49-F238E27FC236}">
                <a16:creationId xmlns:a16="http://schemas.microsoft.com/office/drawing/2014/main" id="{B63280E7-9A5C-E7C1-FB86-1120447D389A}"/>
              </a:ext>
            </a:extLst>
          </p:cNvPr>
          <p:cNvSpPr>
            <a:spLocks noGrp="1"/>
          </p:cNvSpPr>
          <p:nvPr>
            <p:ph type="title"/>
          </p:nvPr>
        </p:nvSpPr>
        <p:spPr>
          <a:xfrm>
            <a:off x="508000" y="512763"/>
            <a:ext cx="11589512" cy="555625"/>
          </a:xfrm>
        </p:spPr>
        <p:txBody>
          <a:bodyPr/>
          <a:lstStyle/>
          <a:p>
            <a:r>
              <a:rPr lang="en-US" sz="2400"/>
              <a:t>CONE Depends On Assumed Revenue Trajectory Over Lifetime (i.e. “</a:t>
            </a:r>
            <a:r>
              <a:rPr lang="en-US" sz="2400" err="1"/>
              <a:t>Levelization</a:t>
            </a:r>
            <a:r>
              <a:rPr lang="en-US" sz="2400"/>
              <a:t>” Approach)</a:t>
            </a:r>
          </a:p>
        </p:txBody>
      </p:sp>
      <p:grpSp>
        <p:nvGrpSpPr>
          <p:cNvPr id="2" name="Group 1">
            <a:extLst>
              <a:ext uri="{FF2B5EF4-FFF2-40B4-BE49-F238E27FC236}">
                <a16:creationId xmlns:a16="http://schemas.microsoft.com/office/drawing/2014/main" id="{365BB9FC-4E2F-2E1E-3CEE-28C242CFBFD4}"/>
              </a:ext>
            </a:extLst>
          </p:cNvPr>
          <p:cNvGrpSpPr/>
          <p:nvPr/>
        </p:nvGrpSpPr>
        <p:grpSpPr>
          <a:xfrm>
            <a:off x="6345428" y="1911254"/>
            <a:ext cx="6050062" cy="4527392"/>
            <a:chOff x="6361907" y="1643489"/>
            <a:chExt cx="6050062" cy="4527392"/>
          </a:xfrm>
        </p:grpSpPr>
        <p:pic>
          <p:nvPicPr>
            <p:cNvPr id="5" name="Picture 4">
              <a:extLst>
                <a:ext uri="{FF2B5EF4-FFF2-40B4-BE49-F238E27FC236}">
                  <a16:creationId xmlns:a16="http://schemas.microsoft.com/office/drawing/2014/main" id="{30B74C44-34D5-D8A4-05F4-3D8E6097407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704977" y="1755782"/>
              <a:ext cx="5271693" cy="4202212"/>
            </a:xfrm>
            <a:prstGeom prst="rect">
              <a:avLst/>
            </a:prstGeom>
          </p:spPr>
        </p:pic>
        <p:sp>
          <p:nvSpPr>
            <p:cNvPr id="13" name="TextBox 12">
              <a:extLst>
                <a:ext uri="{FF2B5EF4-FFF2-40B4-BE49-F238E27FC236}">
                  <a16:creationId xmlns:a16="http://schemas.microsoft.com/office/drawing/2014/main" id="{14A95E14-93FF-4A10-3151-AF7052227637}"/>
                </a:ext>
              </a:extLst>
            </p:cNvPr>
            <p:cNvSpPr txBox="1"/>
            <p:nvPr/>
          </p:nvSpPr>
          <p:spPr>
            <a:xfrm>
              <a:off x="7209866" y="5878493"/>
              <a:ext cx="4583862" cy="292388"/>
            </a:xfrm>
            <a:prstGeom prst="rect">
              <a:avLst/>
            </a:prstGeom>
            <a:noFill/>
          </p:spPr>
          <p:txBody>
            <a:bodyPr wrap="square" rtlCol="0">
              <a:spAutoFit/>
            </a:bodyPr>
            <a:lstStyle/>
            <a:p>
              <a:pPr algn="ctr"/>
              <a:r>
                <a:rPr lang="en-US" sz="1300" b="1"/>
                <a:t>Year of Asset Life</a:t>
              </a:r>
            </a:p>
          </p:txBody>
        </p:sp>
        <p:sp>
          <p:nvSpPr>
            <p:cNvPr id="14" name="TextBox 13">
              <a:extLst>
                <a:ext uri="{FF2B5EF4-FFF2-40B4-BE49-F238E27FC236}">
                  <a16:creationId xmlns:a16="http://schemas.microsoft.com/office/drawing/2014/main" id="{09BC2F21-1392-AB9B-298E-F2FF3F29DF1F}"/>
                </a:ext>
              </a:extLst>
            </p:cNvPr>
            <p:cNvSpPr txBox="1"/>
            <p:nvPr/>
          </p:nvSpPr>
          <p:spPr>
            <a:xfrm rot="16200000">
              <a:off x="4983413" y="3348924"/>
              <a:ext cx="3049376" cy="292388"/>
            </a:xfrm>
            <a:prstGeom prst="rect">
              <a:avLst/>
            </a:prstGeom>
            <a:noFill/>
          </p:spPr>
          <p:txBody>
            <a:bodyPr wrap="square" rtlCol="0">
              <a:spAutoFit/>
            </a:bodyPr>
            <a:lstStyle/>
            <a:p>
              <a:pPr algn="ctr"/>
              <a:r>
                <a:rPr lang="en-US" sz="1300" b="1"/>
                <a:t>Price (Nominal$/kW-year)</a:t>
              </a:r>
            </a:p>
          </p:txBody>
        </p:sp>
        <p:sp>
          <p:nvSpPr>
            <p:cNvPr id="7" name="TextBox 6">
              <a:extLst>
                <a:ext uri="{FF2B5EF4-FFF2-40B4-BE49-F238E27FC236}">
                  <a16:creationId xmlns:a16="http://schemas.microsoft.com/office/drawing/2014/main" id="{0A78910E-AD27-DD7E-089E-F880C9458B1E}"/>
                </a:ext>
              </a:extLst>
            </p:cNvPr>
            <p:cNvSpPr txBox="1"/>
            <p:nvPr/>
          </p:nvSpPr>
          <p:spPr>
            <a:xfrm>
              <a:off x="8664398" y="4226725"/>
              <a:ext cx="3454288" cy="523220"/>
            </a:xfrm>
            <a:prstGeom prst="rect">
              <a:avLst/>
            </a:prstGeom>
            <a:noFill/>
          </p:spPr>
          <p:txBody>
            <a:bodyPr wrap="square" rtlCol="0">
              <a:spAutoFit/>
            </a:bodyPr>
            <a:lstStyle/>
            <a:p>
              <a:pPr algn="ctr"/>
              <a:r>
                <a:rPr lang="en-US" sz="1400" b="1">
                  <a:solidFill>
                    <a:schemeClr val="accent5"/>
                  </a:solidFill>
                </a:rPr>
                <a:t>Revenue trajectory if return to equilibrium prices after 5-years of scarcity prices</a:t>
              </a:r>
            </a:p>
          </p:txBody>
        </p:sp>
        <p:sp>
          <p:nvSpPr>
            <p:cNvPr id="16" name="TextBox 15">
              <a:extLst>
                <a:ext uri="{FF2B5EF4-FFF2-40B4-BE49-F238E27FC236}">
                  <a16:creationId xmlns:a16="http://schemas.microsoft.com/office/drawing/2014/main" id="{F60261E2-2752-17A4-308C-8EBB6545FC59}"/>
                </a:ext>
              </a:extLst>
            </p:cNvPr>
            <p:cNvSpPr txBox="1"/>
            <p:nvPr/>
          </p:nvSpPr>
          <p:spPr>
            <a:xfrm>
              <a:off x="9656906" y="3379867"/>
              <a:ext cx="2755063" cy="307777"/>
            </a:xfrm>
            <a:prstGeom prst="rect">
              <a:avLst/>
            </a:prstGeom>
            <a:noFill/>
          </p:spPr>
          <p:txBody>
            <a:bodyPr wrap="square" rtlCol="0">
              <a:spAutoFit/>
            </a:bodyPr>
            <a:lstStyle/>
            <a:p>
              <a:r>
                <a:rPr lang="en-US" sz="1400" b="1">
                  <a:solidFill>
                    <a:schemeClr val="accent3"/>
                  </a:solidFill>
                </a:rPr>
                <a:t>Level-nominal revenue trajectory</a:t>
              </a:r>
            </a:p>
          </p:txBody>
        </p:sp>
        <p:sp>
          <p:nvSpPr>
            <p:cNvPr id="22" name="TextBox 21">
              <a:extLst>
                <a:ext uri="{FF2B5EF4-FFF2-40B4-BE49-F238E27FC236}">
                  <a16:creationId xmlns:a16="http://schemas.microsoft.com/office/drawing/2014/main" id="{DE5C9680-2573-B97B-14E8-4744405D9F6F}"/>
                </a:ext>
              </a:extLst>
            </p:cNvPr>
            <p:cNvSpPr txBox="1"/>
            <p:nvPr/>
          </p:nvSpPr>
          <p:spPr>
            <a:xfrm>
              <a:off x="9181521" y="2735051"/>
              <a:ext cx="2374553" cy="307777"/>
            </a:xfrm>
            <a:prstGeom prst="rect">
              <a:avLst/>
            </a:prstGeom>
            <a:noFill/>
          </p:spPr>
          <p:txBody>
            <a:bodyPr wrap="square" rtlCol="0">
              <a:spAutoFit/>
            </a:bodyPr>
            <a:lstStyle/>
            <a:p>
              <a:r>
                <a:rPr lang="en-US" sz="1400" b="1">
                  <a:solidFill>
                    <a:schemeClr val="accent2"/>
                  </a:solidFill>
                </a:rPr>
                <a:t>Level-real revenue trajectory</a:t>
              </a:r>
            </a:p>
          </p:txBody>
        </p:sp>
        <p:sp>
          <p:nvSpPr>
            <p:cNvPr id="12" name="Oval 11">
              <a:extLst>
                <a:ext uri="{FF2B5EF4-FFF2-40B4-BE49-F238E27FC236}">
                  <a16:creationId xmlns:a16="http://schemas.microsoft.com/office/drawing/2014/main" id="{A28293F4-8BF0-94FF-86AD-C54DF21B21DF}"/>
                </a:ext>
              </a:extLst>
            </p:cNvPr>
            <p:cNvSpPr/>
            <p:nvPr/>
          </p:nvSpPr>
          <p:spPr>
            <a:xfrm>
              <a:off x="7173290" y="2123223"/>
              <a:ext cx="192024" cy="192024"/>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3699FF47-2B24-DD1D-17DA-041F320E98C1}"/>
                </a:ext>
              </a:extLst>
            </p:cNvPr>
            <p:cNvSpPr/>
            <p:nvPr/>
          </p:nvSpPr>
          <p:spPr>
            <a:xfrm>
              <a:off x="7173290" y="3527701"/>
              <a:ext cx="192024" cy="19202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77C90A8B-CDDD-4E12-F4F8-FF6F37F047DC}"/>
                </a:ext>
              </a:extLst>
            </p:cNvPr>
            <p:cNvSpPr/>
            <p:nvPr/>
          </p:nvSpPr>
          <p:spPr>
            <a:xfrm>
              <a:off x="7173290" y="3833410"/>
              <a:ext cx="192024" cy="19202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412E77B3-447D-9E8C-2016-338A1B9A5BDA}"/>
                </a:ext>
              </a:extLst>
            </p:cNvPr>
            <p:cNvSpPr txBox="1"/>
            <p:nvPr/>
          </p:nvSpPr>
          <p:spPr>
            <a:xfrm>
              <a:off x="7054702" y="3031458"/>
              <a:ext cx="1472516" cy="523220"/>
            </a:xfrm>
            <a:prstGeom prst="rect">
              <a:avLst/>
            </a:prstGeom>
            <a:noFill/>
          </p:spPr>
          <p:txBody>
            <a:bodyPr wrap="square" rtlCol="0">
              <a:spAutoFit/>
            </a:bodyPr>
            <a:lstStyle/>
            <a:p>
              <a:r>
                <a:rPr lang="en-US" sz="1400" b="1">
                  <a:solidFill>
                    <a:schemeClr val="accent3"/>
                  </a:solidFill>
                </a:rPr>
                <a:t>Level-nominal CONE</a:t>
              </a:r>
            </a:p>
          </p:txBody>
        </p:sp>
        <p:sp>
          <p:nvSpPr>
            <p:cNvPr id="21" name="TextBox 20">
              <a:extLst>
                <a:ext uri="{FF2B5EF4-FFF2-40B4-BE49-F238E27FC236}">
                  <a16:creationId xmlns:a16="http://schemas.microsoft.com/office/drawing/2014/main" id="{252342CE-5407-763E-D2EE-AFFC30C4656E}"/>
                </a:ext>
              </a:extLst>
            </p:cNvPr>
            <p:cNvSpPr txBox="1"/>
            <p:nvPr/>
          </p:nvSpPr>
          <p:spPr>
            <a:xfrm>
              <a:off x="7054702" y="4033809"/>
              <a:ext cx="1472516" cy="307777"/>
            </a:xfrm>
            <a:prstGeom prst="rect">
              <a:avLst/>
            </a:prstGeom>
            <a:noFill/>
          </p:spPr>
          <p:txBody>
            <a:bodyPr wrap="square" rtlCol="0">
              <a:spAutoFit/>
            </a:bodyPr>
            <a:lstStyle/>
            <a:p>
              <a:r>
                <a:rPr lang="en-US" sz="1400" b="1">
                  <a:solidFill>
                    <a:schemeClr val="accent2"/>
                  </a:solidFill>
                </a:rPr>
                <a:t>Level-real CONE</a:t>
              </a:r>
            </a:p>
          </p:txBody>
        </p:sp>
        <p:sp>
          <p:nvSpPr>
            <p:cNvPr id="23" name="TextBox 22">
              <a:extLst>
                <a:ext uri="{FF2B5EF4-FFF2-40B4-BE49-F238E27FC236}">
                  <a16:creationId xmlns:a16="http://schemas.microsoft.com/office/drawing/2014/main" id="{12A48D3A-A929-FEA6-4294-6FF7AF9FBD4A}"/>
                </a:ext>
              </a:extLst>
            </p:cNvPr>
            <p:cNvSpPr txBox="1"/>
            <p:nvPr/>
          </p:nvSpPr>
          <p:spPr>
            <a:xfrm>
              <a:off x="7119543" y="1643489"/>
              <a:ext cx="4899137" cy="523220"/>
            </a:xfrm>
            <a:prstGeom prst="rect">
              <a:avLst/>
            </a:prstGeom>
            <a:noFill/>
          </p:spPr>
          <p:txBody>
            <a:bodyPr wrap="square" rtlCol="0">
              <a:spAutoFit/>
            </a:bodyPr>
            <a:lstStyle/>
            <a:p>
              <a:r>
                <a:rPr lang="en-US" sz="1400" b="1">
                  <a:solidFill>
                    <a:schemeClr val="accent5"/>
                  </a:solidFill>
                </a:rPr>
                <a:t>5-year Reservation Price: </a:t>
              </a:r>
              <a:r>
                <a:rPr lang="en-US" sz="1400">
                  <a:solidFill>
                    <a:schemeClr val="accent5"/>
                  </a:solidFill>
                </a:rPr>
                <a:t>likely extra-elevated reservation price needed to enter if short-run prices are at temporary premium</a:t>
              </a:r>
            </a:p>
          </p:txBody>
        </p:sp>
      </p:grpSp>
      <p:sp>
        <p:nvSpPr>
          <p:cNvPr id="9" name="Slide Number Placeholder 8">
            <a:extLst>
              <a:ext uri="{FF2B5EF4-FFF2-40B4-BE49-F238E27FC236}">
                <a16:creationId xmlns:a16="http://schemas.microsoft.com/office/drawing/2014/main" id="{67A18E4B-E4F6-AB18-1B2C-33CD1A7D0E23}"/>
              </a:ext>
            </a:extLst>
          </p:cNvPr>
          <p:cNvSpPr>
            <a:spLocks noGrp="1"/>
          </p:cNvSpPr>
          <p:nvPr>
            <p:ph type="sldNum" sz="quarter" idx="21"/>
          </p:nvPr>
        </p:nvSpPr>
        <p:spPr/>
        <p:txBody>
          <a:bodyPr/>
          <a:lstStyle/>
          <a:p>
            <a:r>
              <a:rPr lang="en-US"/>
              <a:t>brattle.com | </a:t>
            </a:r>
            <a:fld id="{C95ECF09-ED6D-489D-87B4-9DBCD4D54A41}" type="slidenum">
              <a:rPr lang="en-US" smtClean="0"/>
              <a:pPr/>
              <a:t>29</a:t>
            </a:fld>
            <a:endParaRPr lang="en-US"/>
          </a:p>
        </p:txBody>
      </p:sp>
      <p:sp>
        <p:nvSpPr>
          <p:cNvPr id="10" name="TextBox 9">
            <a:extLst>
              <a:ext uri="{FF2B5EF4-FFF2-40B4-BE49-F238E27FC236}">
                <a16:creationId xmlns:a16="http://schemas.microsoft.com/office/drawing/2014/main" id="{EF6730B3-E0B4-E7E4-1F74-577C0406DAE3}"/>
              </a:ext>
            </a:extLst>
          </p:cNvPr>
          <p:cNvSpPr txBox="1"/>
          <p:nvPr/>
        </p:nvSpPr>
        <p:spPr>
          <a:xfrm>
            <a:off x="6637816" y="1376862"/>
            <a:ext cx="5356873" cy="523220"/>
          </a:xfrm>
          <a:prstGeom prst="rect">
            <a:avLst/>
          </a:prstGeom>
          <a:noFill/>
        </p:spPr>
        <p:txBody>
          <a:bodyPr wrap="square" rtlCol="0">
            <a:spAutoFit/>
          </a:bodyPr>
          <a:lstStyle/>
          <a:p>
            <a:r>
              <a:rPr lang="en-US" sz="1400" b="1"/>
              <a:t>Assumed Revenue Trajectories Embedded in CONE Estimates </a:t>
            </a:r>
          </a:p>
          <a:p>
            <a:r>
              <a:rPr lang="en-US" sz="1400" b="1"/>
              <a:t>(nominal terms)</a:t>
            </a:r>
          </a:p>
        </p:txBody>
      </p:sp>
    </p:spTree>
    <p:extLst>
      <p:ext uri="{BB962C8B-B14F-4D97-AF65-F5344CB8AC3E}">
        <p14:creationId xmlns:p14="http://schemas.microsoft.com/office/powerpoint/2010/main" val="2861727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DFBB4-51A5-2689-8A7A-8D7FCC29E64F}"/>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7AF69057-1A0A-5E38-8680-157DB826882B}"/>
              </a:ext>
            </a:extLst>
          </p:cNvPr>
          <p:cNvSpPr txBox="1"/>
          <p:nvPr/>
        </p:nvSpPr>
        <p:spPr>
          <a:xfrm>
            <a:off x="2520773" y="3429000"/>
            <a:ext cx="5356873" cy="307777"/>
          </a:xfrm>
          <a:prstGeom prst="rect">
            <a:avLst/>
          </a:prstGeom>
          <a:noFill/>
        </p:spPr>
        <p:txBody>
          <a:bodyPr wrap="square" rtlCol="0">
            <a:spAutoFit/>
          </a:bodyPr>
          <a:lstStyle/>
          <a:p>
            <a:r>
              <a:rPr lang="en-US" sz="1400" b="1"/>
              <a:t>2026 Level-Nominal CONE and 5-year Reservation Price</a:t>
            </a:r>
          </a:p>
        </p:txBody>
      </p:sp>
      <p:sp>
        <p:nvSpPr>
          <p:cNvPr id="4" name="Text Placeholder 3">
            <a:extLst>
              <a:ext uri="{FF2B5EF4-FFF2-40B4-BE49-F238E27FC236}">
                <a16:creationId xmlns:a16="http://schemas.microsoft.com/office/drawing/2014/main" id="{8E266667-86AA-18F0-4B1F-DDE7B8BA493F}"/>
              </a:ext>
            </a:extLst>
          </p:cNvPr>
          <p:cNvSpPr>
            <a:spLocks noGrp="1"/>
          </p:cNvSpPr>
          <p:nvPr>
            <p:ph type="body" sz="quarter" idx="16"/>
          </p:nvPr>
        </p:nvSpPr>
        <p:spPr>
          <a:xfrm>
            <a:off x="507999" y="1181101"/>
            <a:ext cx="11068305" cy="2040576"/>
          </a:xfrm>
        </p:spPr>
        <p:txBody>
          <a:bodyPr/>
          <a:lstStyle/>
          <a:p>
            <a:r>
              <a:rPr lang="en-US" sz="1600" b="1"/>
              <a:t>The 2026 level-nominal CONE for a frame CT in ERCOT is $344/kW-year, representing updated costs and development timelines and assumes that annual revenues are constant over the economic life of the plant (20 years).</a:t>
            </a:r>
          </a:p>
          <a:p>
            <a:r>
              <a:rPr lang="en-US" sz="1600"/>
              <a:t>However, if an investor expects that near-term scarcity conditions will subside and that revenues would revert back to lower long-term equilibrium levels, they would need an even more front-loaded recovery than level-nominal implies. An estimate of a 5-year Reservation Price is $593/kW-year, which reflects a revenue trajectory of five years of scarcity prices that revert to a long-run equilibrium for the 15-year remainder of the economic life.</a:t>
            </a:r>
          </a:p>
          <a:p>
            <a:pPr marL="0" indent="0">
              <a:buNone/>
            </a:pPr>
            <a:endParaRPr lang="en-US" sz="1600"/>
          </a:p>
        </p:txBody>
      </p:sp>
      <p:sp>
        <p:nvSpPr>
          <p:cNvPr id="5" name="Text Placeholder 4">
            <a:extLst>
              <a:ext uri="{FF2B5EF4-FFF2-40B4-BE49-F238E27FC236}">
                <a16:creationId xmlns:a16="http://schemas.microsoft.com/office/drawing/2014/main" id="{9EB983BB-C1E5-5DC5-A56F-D510B79C3CA0}"/>
              </a:ext>
            </a:extLst>
          </p:cNvPr>
          <p:cNvSpPr>
            <a:spLocks noGrp="1"/>
          </p:cNvSpPr>
          <p:nvPr>
            <p:ph type="body" sz="quarter" idx="19"/>
          </p:nvPr>
        </p:nvSpPr>
        <p:spPr>
          <a:xfrm>
            <a:off x="508000" y="7549"/>
            <a:ext cx="8426450" cy="477054"/>
          </a:xfrm>
        </p:spPr>
        <p:txBody>
          <a:bodyPr/>
          <a:lstStyle/>
          <a:p>
            <a:r>
              <a:rPr lang="en-US"/>
              <a:t>Appendix</a:t>
            </a:r>
          </a:p>
        </p:txBody>
      </p:sp>
      <p:sp>
        <p:nvSpPr>
          <p:cNvPr id="6" name="Title 5">
            <a:extLst>
              <a:ext uri="{FF2B5EF4-FFF2-40B4-BE49-F238E27FC236}">
                <a16:creationId xmlns:a16="http://schemas.microsoft.com/office/drawing/2014/main" id="{7B832EE2-2F03-CBDD-1E0F-593167DD6C7F}"/>
              </a:ext>
            </a:extLst>
          </p:cNvPr>
          <p:cNvSpPr>
            <a:spLocks noGrp="1"/>
          </p:cNvSpPr>
          <p:nvPr>
            <p:ph type="title"/>
          </p:nvPr>
        </p:nvSpPr>
        <p:spPr>
          <a:xfrm>
            <a:off x="508000" y="512748"/>
            <a:ext cx="11836400" cy="555476"/>
          </a:xfrm>
        </p:spPr>
        <p:txBody>
          <a:bodyPr/>
          <a:lstStyle/>
          <a:p>
            <a:r>
              <a:rPr lang="en-US" sz="2400"/>
              <a:t>2026 CONE Under Acute Tight Supply Conditions (Level-Nominal and 5-yr Reservation Price)</a:t>
            </a:r>
          </a:p>
        </p:txBody>
      </p:sp>
      <p:sp>
        <p:nvSpPr>
          <p:cNvPr id="9" name="Slide Number Placeholder 8">
            <a:extLst>
              <a:ext uri="{FF2B5EF4-FFF2-40B4-BE49-F238E27FC236}">
                <a16:creationId xmlns:a16="http://schemas.microsoft.com/office/drawing/2014/main" id="{6BB6B0C5-BF06-A6E3-BF10-4B2D074F38CB}"/>
              </a:ext>
            </a:extLst>
          </p:cNvPr>
          <p:cNvSpPr>
            <a:spLocks noGrp="1"/>
          </p:cNvSpPr>
          <p:nvPr>
            <p:ph type="sldNum" sz="quarter" idx="21"/>
          </p:nvPr>
        </p:nvSpPr>
        <p:spPr/>
        <p:txBody>
          <a:bodyPr/>
          <a:lstStyle/>
          <a:p>
            <a:r>
              <a:rPr lang="en-US"/>
              <a:t>brattle.com | </a:t>
            </a:r>
            <a:fld id="{C95ECF09-ED6D-489D-87B4-9DBCD4D54A41}" type="slidenum">
              <a:rPr lang="en-US" smtClean="0"/>
              <a:pPr/>
              <a:t>30</a:t>
            </a:fld>
            <a:endParaRPr lang="en-US"/>
          </a:p>
        </p:txBody>
      </p:sp>
      <p:pic>
        <p:nvPicPr>
          <p:cNvPr id="3" name="Picture 2">
            <a:extLst>
              <a:ext uri="{FF2B5EF4-FFF2-40B4-BE49-F238E27FC236}">
                <a16:creationId xmlns:a16="http://schemas.microsoft.com/office/drawing/2014/main" id="{68913F69-F2B7-BAB6-97D8-88DA9D8BF0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2619096" y="3663755"/>
            <a:ext cx="6875485" cy="2744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78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AE246-EEAF-AB47-810B-BDC570A2D7A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C5EA987-949B-1D67-2182-38C40C5A1029}"/>
              </a:ext>
            </a:extLst>
          </p:cNvPr>
          <p:cNvSpPr>
            <a:spLocks noGrp="1"/>
          </p:cNvSpPr>
          <p:nvPr>
            <p:ph type="body" sz="quarter" idx="16"/>
          </p:nvPr>
        </p:nvSpPr>
        <p:spPr>
          <a:xfrm>
            <a:off x="508000" y="1181101"/>
            <a:ext cx="4810368" cy="4995862"/>
          </a:xfrm>
        </p:spPr>
        <p:txBody>
          <a:bodyPr/>
          <a:lstStyle/>
          <a:p>
            <a:r>
              <a:rPr lang="en-US" sz="1600" b="1"/>
              <a:t>2026 ERCOT level-real and level-nominal CONE estimates are line with CONE values derived from overnight costs for recent publicly announced CT projects.</a:t>
            </a:r>
          </a:p>
          <a:p>
            <a:r>
              <a:rPr lang="en-US" sz="1400"/>
              <a:t>As shown on slide 18:</a:t>
            </a:r>
          </a:p>
          <a:p>
            <a:pPr lvl="1"/>
            <a:r>
              <a:rPr lang="en-US" sz="1400"/>
              <a:t>The </a:t>
            </a:r>
            <a:r>
              <a:rPr lang="en-US" sz="1400" b="1">
                <a:solidFill>
                  <a:schemeClr val="accent2"/>
                </a:solidFill>
              </a:rPr>
              <a:t>Lone Star CT </a:t>
            </a:r>
            <a:r>
              <a:rPr lang="en-US" sz="1400"/>
              <a:t>project by Entergy Texas estimated </a:t>
            </a:r>
            <a:r>
              <a:rPr lang="en-US" sz="1400" b="1"/>
              <a:t>overnight costs of $1,589/kW </a:t>
            </a:r>
            <a:r>
              <a:rPr lang="en-US" sz="1400"/>
              <a:t>(in 2026$).</a:t>
            </a:r>
          </a:p>
          <a:p>
            <a:pPr lvl="1"/>
            <a:r>
              <a:rPr lang="en-US" sz="1400"/>
              <a:t>The</a:t>
            </a:r>
            <a:r>
              <a:rPr lang="en-US" sz="1400" b="1"/>
              <a:t> </a:t>
            </a:r>
            <a:r>
              <a:rPr lang="en-US" sz="1400" b="1">
                <a:solidFill>
                  <a:srgbClr val="4B82D3"/>
                </a:solidFill>
              </a:rPr>
              <a:t>Chesterfield CT </a:t>
            </a:r>
            <a:r>
              <a:rPr lang="en-US" sz="1400"/>
              <a:t>project by Dominion Energy in Virginia estimated </a:t>
            </a:r>
            <a:r>
              <a:rPr lang="en-US" sz="1400" b="1"/>
              <a:t>overnight costs of $1,619/kW </a:t>
            </a:r>
            <a:r>
              <a:rPr lang="en-US" sz="1400"/>
              <a:t>(in 2026$).</a:t>
            </a:r>
          </a:p>
          <a:p>
            <a:pPr lvl="1"/>
            <a:r>
              <a:rPr lang="en-US" sz="1400"/>
              <a:t>The</a:t>
            </a:r>
            <a:r>
              <a:rPr lang="en-US" sz="1400" b="1"/>
              <a:t> </a:t>
            </a:r>
            <a:r>
              <a:rPr lang="en-US" sz="1400" b="1">
                <a:solidFill>
                  <a:schemeClr val="accent3"/>
                </a:solidFill>
              </a:rPr>
              <a:t>North Valmy CT </a:t>
            </a:r>
            <a:r>
              <a:rPr lang="en-US" sz="1400"/>
              <a:t>project by NV Energy in Nevada estimated </a:t>
            </a:r>
            <a:r>
              <a:rPr lang="en-US" sz="1400" b="1"/>
              <a:t>overnight costs of $1,881/kW </a:t>
            </a:r>
            <a:r>
              <a:rPr lang="en-US" sz="1400"/>
              <a:t>(in 2026$).</a:t>
            </a:r>
          </a:p>
          <a:p>
            <a:r>
              <a:rPr lang="en-US" sz="1400"/>
              <a:t>Translating the overnight capital costs from these public CT plant benchmarks into CONE values with the current development timeline, cost of capital, and levelized fixed </a:t>
            </a:r>
            <a:r>
              <a:rPr lang="en-US" sz="1400" err="1"/>
              <a:t>O&amp;M</a:t>
            </a:r>
            <a:r>
              <a:rPr lang="en-US" sz="1400"/>
              <a:t> costs results shows good agreement with our 2026 CONE estimates. </a:t>
            </a:r>
          </a:p>
          <a:p>
            <a:endParaRPr lang="en-US" sz="1400"/>
          </a:p>
        </p:txBody>
      </p:sp>
      <p:sp>
        <p:nvSpPr>
          <p:cNvPr id="5" name="Text Placeholder 4">
            <a:extLst>
              <a:ext uri="{FF2B5EF4-FFF2-40B4-BE49-F238E27FC236}">
                <a16:creationId xmlns:a16="http://schemas.microsoft.com/office/drawing/2014/main" id="{622B56A5-B59D-72B8-75BE-6CE36D6A37D9}"/>
              </a:ext>
            </a:extLst>
          </p:cNvPr>
          <p:cNvSpPr>
            <a:spLocks noGrp="1"/>
          </p:cNvSpPr>
          <p:nvPr>
            <p:ph type="body" sz="quarter" idx="19"/>
          </p:nvPr>
        </p:nvSpPr>
        <p:spPr>
          <a:xfrm>
            <a:off x="508000" y="7550"/>
            <a:ext cx="7986776" cy="477054"/>
          </a:xfrm>
        </p:spPr>
        <p:txBody>
          <a:bodyPr/>
          <a:lstStyle/>
          <a:p>
            <a:r>
              <a:rPr lang="en-US"/>
              <a:t>Appendix</a:t>
            </a:r>
          </a:p>
        </p:txBody>
      </p:sp>
      <p:sp>
        <p:nvSpPr>
          <p:cNvPr id="6" name="Title 5">
            <a:extLst>
              <a:ext uri="{FF2B5EF4-FFF2-40B4-BE49-F238E27FC236}">
                <a16:creationId xmlns:a16="http://schemas.microsoft.com/office/drawing/2014/main" id="{9F4FEA7D-A896-D89E-B56C-3DD48C4BDF7E}"/>
              </a:ext>
            </a:extLst>
          </p:cNvPr>
          <p:cNvSpPr>
            <a:spLocks noGrp="1"/>
          </p:cNvSpPr>
          <p:nvPr>
            <p:ph type="title"/>
          </p:nvPr>
        </p:nvSpPr>
        <p:spPr/>
        <p:txBody>
          <a:bodyPr/>
          <a:lstStyle/>
          <a:p>
            <a:r>
              <a:rPr lang="en-US" sz="2400"/>
              <a:t>Contemporary CONE Benchmarks</a:t>
            </a:r>
          </a:p>
        </p:txBody>
      </p:sp>
      <p:sp>
        <p:nvSpPr>
          <p:cNvPr id="11" name="TextBox 10">
            <a:extLst>
              <a:ext uri="{FF2B5EF4-FFF2-40B4-BE49-F238E27FC236}">
                <a16:creationId xmlns:a16="http://schemas.microsoft.com/office/drawing/2014/main" id="{D84A96D3-9676-0260-1A5A-93D87C2087E8}"/>
              </a:ext>
            </a:extLst>
          </p:cNvPr>
          <p:cNvSpPr txBox="1"/>
          <p:nvPr/>
        </p:nvSpPr>
        <p:spPr>
          <a:xfrm>
            <a:off x="5318368" y="1311619"/>
            <a:ext cx="6275626" cy="307777"/>
          </a:xfrm>
          <a:prstGeom prst="rect">
            <a:avLst/>
          </a:prstGeom>
          <a:noFill/>
        </p:spPr>
        <p:txBody>
          <a:bodyPr wrap="square" rtlCol="0">
            <a:spAutoFit/>
          </a:bodyPr>
          <a:lstStyle/>
          <a:p>
            <a:r>
              <a:rPr lang="en-US" sz="1400" b="1"/>
              <a:t>Estimated CONE and Contemporary Overnight Cost Benchmarks</a:t>
            </a:r>
          </a:p>
        </p:txBody>
      </p:sp>
      <p:sp>
        <p:nvSpPr>
          <p:cNvPr id="12" name="TextBox 11">
            <a:extLst>
              <a:ext uri="{FF2B5EF4-FFF2-40B4-BE49-F238E27FC236}">
                <a16:creationId xmlns:a16="http://schemas.microsoft.com/office/drawing/2014/main" id="{D65EBA5B-DA9F-770D-AF30-6C7020A9161F}"/>
              </a:ext>
            </a:extLst>
          </p:cNvPr>
          <p:cNvSpPr txBox="1"/>
          <p:nvPr/>
        </p:nvSpPr>
        <p:spPr>
          <a:xfrm>
            <a:off x="5318368" y="5338101"/>
            <a:ext cx="6669416" cy="1323439"/>
          </a:xfrm>
          <a:prstGeom prst="rect">
            <a:avLst/>
          </a:prstGeom>
          <a:noFill/>
        </p:spPr>
        <p:txBody>
          <a:bodyPr wrap="square" rtlCol="0">
            <a:spAutoFit/>
          </a:bodyPr>
          <a:lstStyle/>
          <a:p>
            <a:r>
              <a:rPr lang="en-US" sz="1000"/>
              <a:t>Sources and Notes: </a:t>
            </a:r>
            <a:br>
              <a:rPr lang="en-US" sz="1000"/>
            </a:br>
            <a:r>
              <a:rPr lang="en-US" sz="1000"/>
              <a:t>Overnight costs in 2026$ escalated to 2030$ based on ratio of 2030$ to 2026$ overnight costs in current ERCOT CONE model.</a:t>
            </a:r>
          </a:p>
          <a:p>
            <a:r>
              <a:rPr lang="en-US" sz="1000" err="1"/>
              <a:t>Gridlab</a:t>
            </a:r>
            <a:r>
              <a:rPr lang="en-US" sz="1000"/>
              <a:t>, </a:t>
            </a:r>
            <a:r>
              <a:rPr lang="en-US" sz="1000">
                <a:hlinkClick r:id="rId3"/>
              </a:rPr>
              <a:t>The New Reality of Power Generation</a:t>
            </a:r>
            <a:r>
              <a:rPr lang="en-US" sz="1000"/>
              <a:t> (September 2025).</a:t>
            </a:r>
            <a:br>
              <a:rPr lang="en-US" sz="1000"/>
            </a:br>
            <a:r>
              <a:rPr lang="en-US" sz="1000"/>
              <a:t>For Lone Star, see </a:t>
            </a:r>
            <a:r>
              <a:rPr lang="en-US" sz="1000">
                <a:hlinkClick r:id="rId4"/>
              </a:rPr>
              <a:t>Direct Testimony of Carlos Ruiz</a:t>
            </a:r>
            <a:r>
              <a:rPr lang="en-US" sz="1000"/>
              <a:t>, before the Public Utility Commission of Texas, Control No. 56693 (June 2024) at 28. Includes total generation project cost less </a:t>
            </a:r>
            <a:r>
              <a:rPr lang="en-US" sz="1000" err="1"/>
              <a:t>AFUDC</a:t>
            </a:r>
            <a:r>
              <a:rPr lang="en-US" sz="1000"/>
              <a:t>, plus interconnection costs.</a:t>
            </a:r>
            <a:br>
              <a:rPr lang="en-US" sz="1000"/>
            </a:br>
            <a:r>
              <a:rPr lang="en-US" sz="1000"/>
              <a:t>For Chesterfield, see </a:t>
            </a:r>
            <a:r>
              <a:rPr lang="en-US" sz="1000">
                <a:hlinkClick r:id="rId5"/>
              </a:rPr>
              <a:t>Direct Testimony of Shawn Kelly</a:t>
            </a:r>
            <a:r>
              <a:rPr lang="en-US" sz="1000"/>
              <a:t>, before the Virginia Commerce Commission, Case No. PUR-2025-00037 (July 2025) at 4.</a:t>
            </a:r>
            <a:br>
              <a:rPr lang="en-US" sz="1000"/>
            </a:br>
            <a:r>
              <a:rPr lang="en-US" sz="1000"/>
              <a:t>For North Valmy, see NV Energy, </a:t>
            </a:r>
            <a:r>
              <a:rPr lang="en-US" sz="1000">
                <a:hlinkClick r:id="rId6"/>
              </a:rPr>
              <a:t>Integrated Resource Plan Vol. 8</a:t>
            </a:r>
            <a:r>
              <a:rPr lang="en-US" sz="1000"/>
              <a:t> (May 2026) at 12.</a:t>
            </a:r>
          </a:p>
        </p:txBody>
      </p:sp>
      <p:sp>
        <p:nvSpPr>
          <p:cNvPr id="9" name="Slide Number Placeholder 8">
            <a:extLst>
              <a:ext uri="{FF2B5EF4-FFF2-40B4-BE49-F238E27FC236}">
                <a16:creationId xmlns:a16="http://schemas.microsoft.com/office/drawing/2014/main" id="{2F64CF2C-0F23-B15C-2386-57C6F2CD1ED0}"/>
              </a:ext>
            </a:extLst>
          </p:cNvPr>
          <p:cNvSpPr>
            <a:spLocks noGrp="1"/>
          </p:cNvSpPr>
          <p:nvPr>
            <p:ph type="sldNum" sz="quarter" idx="21"/>
          </p:nvPr>
        </p:nvSpPr>
        <p:spPr/>
        <p:txBody>
          <a:bodyPr/>
          <a:lstStyle/>
          <a:p>
            <a:r>
              <a:rPr lang="en-US"/>
              <a:t>brattle.com | </a:t>
            </a:r>
            <a:fld id="{C95ECF09-ED6D-489D-87B4-9DBCD4D54A41}" type="slidenum">
              <a:rPr lang="en-US" smtClean="0"/>
              <a:pPr/>
              <a:t>31</a:t>
            </a:fld>
            <a:endParaRPr lang="en-US"/>
          </a:p>
        </p:txBody>
      </p:sp>
      <p:pic>
        <p:nvPicPr>
          <p:cNvPr id="2" name="Picture 1">
            <a:extLst>
              <a:ext uri="{FF2B5EF4-FFF2-40B4-BE49-F238E27FC236}">
                <a16:creationId xmlns:a16="http://schemas.microsoft.com/office/drawing/2014/main" id="{20572804-1AF7-552F-E3CC-73500FB3CBD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408374" y="1566563"/>
            <a:ext cx="6257736" cy="3771538"/>
          </a:xfrm>
          <a:prstGeom prst="rect">
            <a:avLst/>
          </a:prstGeom>
        </p:spPr>
      </p:pic>
    </p:spTree>
    <p:extLst>
      <p:ext uri="{BB962C8B-B14F-4D97-AF65-F5344CB8AC3E}">
        <p14:creationId xmlns:p14="http://schemas.microsoft.com/office/powerpoint/2010/main" val="1158892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31D5F-A2AF-C8A9-0F5F-2AE2C01C271E}"/>
            </a:ext>
          </a:extLst>
        </p:cNvPr>
        <p:cNvGrpSpPr/>
        <p:nvPr/>
      </p:nvGrpSpPr>
      <p:grpSpPr>
        <a:xfrm>
          <a:off x="0" y="0"/>
          <a:ext cx="0" cy="0"/>
          <a:chOff x="0" y="0"/>
          <a:chExt cx="0" cy="0"/>
        </a:xfrm>
      </p:grpSpPr>
      <p:pic>
        <p:nvPicPr>
          <p:cNvPr id="14" name="Picture 6">
            <a:extLst>
              <a:ext uri="{FF2B5EF4-FFF2-40B4-BE49-F238E27FC236}">
                <a16:creationId xmlns:a16="http://schemas.microsoft.com/office/drawing/2014/main" id="{29542BCE-E71B-7B66-5C23-20F7EE755B4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683392" y="1163200"/>
            <a:ext cx="2449261" cy="4898522"/>
          </a:xfrm>
          <a:prstGeom prst="rect">
            <a:avLst/>
          </a:prstGeom>
        </p:spPr>
      </p:pic>
      <p:sp>
        <p:nvSpPr>
          <p:cNvPr id="16" name="TextBox 15">
            <a:extLst>
              <a:ext uri="{FF2B5EF4-FFF2-40B4-BE49-F238E27FC236}">
                <a16:creationId xmlns:a16="http://schemas.microsoft.com/office/drawing/2014/main" id="{D13211B6-57CF-0279-3D31-55E87B266AAC}"/>
              </a:ext>
            </a:extLst>
          </p:cNvPr>
          <p:cNvSpPr txBox="1"/>
          <p:nvPr/>
        </p:nvSpPr>
        <p:spPr>
          <a:xfrm>
            <a:off x="8020050" y="2935982"/>
            <a:ext cx="4171950" cy="307777"/>
          </a:xfrm>
          <a:prstGeom prst="rect">
            <a:avLst/>
          </a:prstGeom>
          <a:noFill/>
        </p:spPr>
        <p:txBody>
          <a:bodyPr wrap="square" rtlCol="0">
            <a:spAutoFit/>
          </a:bodyPr>
          <a:lstStyle/>
          <a:p>
            <a:endParaRPr lang="en-US" sz="1400" b="1">
              <a:solidFill>
                <a:schemeClr val="accent1"/>
              </a:solidFill>
            </a:endParaRPr>
          </a:p>
        </p:txBody>
      </p:sp>
      <p:sp>
        <p:nvSpPr>
          <p:cNvPr id="18" name="TextBox 17">
            <a:extLst>
              <a:ext uri="{FF2B5EF4-FFF2-40B4-BE49-F238E27FC236}">
                <a16:creationId xmlns:a16="http://schemas.microsoft.com/office/drawing/2014/main" id="{F5E2CFAB-8D59-D97F-6DDE-FA3D9ABE631C}"/>
              </a:ext>
            </a:extLst>
          </p:cNvPr>
          <p:cNvSpPr txBox="1"/>
          <p:nvPr/>
        </p:nvSpPr>
        <p:spPr>
          <a:xfrm>
            <a:off x="8020050" y="1068224"/>
            <a:ext cx="3263646" cy="954107"/>
          </a:xfrm>
          <a:prstGeom prst="rect">
            <a:avLst/>
          </a:prstGeom>
          <a:noFill/>
        </p:spPr>
        <p:txBody>
          <a:bodyPr wrap="square" rtlCol="0">
            <a:spAutoFit/>
          </a:bodyPr>
          <a:lstStyle/>
          <a:p>
            <a:r>
              <a:rPr lang="en-US" sz="1400" b="1">
                <a:solidFill>
                  <a:schemeClr val="accent5"/>
                </a:solidFill>
              </a:rPr>
              <a:t>CT Reservation Price </a:t>
            </a:r>
            <a:r>
              <a:rPr lang="en-US" sz="1400">
                <a:solidFill>
                  <a:schemeClr val="accent5"/>
                </a:solidFill>
              </a:rPr>
              <a:t>for 2030 entry if expecting 5 years of high revenues before the market normalizes to long-run equilibrium</a:t>
            </a:r>
            <a:endParaRPr lang="en-US" sz="1400" b="1">
              <a:solidFill>
                <a:schemeClr val="accent5"/>
              </a:solidFill>
            </a:endParaRPr>
          </a:p>
        </p:txBody>
      </p:sp>
      <p:sp>
        <p:nvSpPr>
          <p:cNvPr id="20" name="TextBox 19">
            <a:extLst>
              <a:ext uri="{FF2B5EF4-FFF2-40B4-BE49-F238E27FC236}">
                <a16:creationId xmlns:a16="http://schemas.microsoft.com/office/drawing/2014/main" id="{E4FD4BEB-A1EF-7451-A05D-3E03F8136504}"/>
              </a:ext>
            </a:extLst>
          </p:cNvPr>
          <p:cNvSpPr txBox="1"/>
          <p:nvPr/>
        </p:nvSpPr>
        <p:spPr>
          <a:xfrm>
            <a:off x="8020050" y="3103129"/>
            <a:ext cx="4872990" cy="738664"/>
          </a:xfrm>
          <a:prstGeom prst="rect">
            <a:avLst/>
          </a:prstGeom>
          <a:noFill/>
        </p:spPr>
        <p:txBody>
          <a:bodyPr wrap="square" rtlCol="0">
            <a:spAutoFit/>
          </a:bodyPr>
          <a:lstStyle/>
          <a:p>
            <a:r>
              <a:rPr lang="en-US" sz="1400" b="1" dirty="0">
                <a:solidFill>
                  <a:schemeClr val="accent1"/>
                </a:solidFill>
              </a:rPr>
              <a:t>Current Level-Nominal CT CONE for 2030 entry</a:t>
            </a:r>
          </a:p>
          <a:p>
            <a:br>
              <a:rPr lang="en-US" sz="1400" b="1" dirty="0">
                <a:solidFill>
                  <a:schemeClr val="accent1"/>
                </a:solidFill>
              </a:rPr>
            </a:br>
            <a:r>
              <a:rPr lang="en-US" sz="1400" b="1" dirty="0">
                <a:solidFill>
                  <a:schemeClr val="accent1"/>
                </a:solidFill>
              </a:rPr>
              <a:t>Current Level-Real CT CONE for 2030 entry</a:t>
            </a:r>
          </a:p>
        </p:txBody>
      </p:sp>
      <p:sp>
        <p:nvSpPr>
          <p:cNvPr id="25" name="TextBox 24">
            <a:extLst>
              <a:ext uri="{FF2B5EF4-FFF2-40B4-BE49-F238E27FC236}">
                <a16:creationId xmlns:a16="http://schemas.microsoft.com/office/drawing/2014/main" id="{CD3CCBE0-BAF1-4A38-3F9E-51EE880ECD7F}"/>
              </a:ext>
            </a:extLst>
          </p:cNvPr>
          <p:cNvSpPr txBox="1"/>
          <p:nvPr/>
        </p:nvSpPr>
        <p:spPr>
          <a:xfrm>
            <a:off x="8013868" y="3961039"/>
            <a:ext cx="4296918"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2B54">
                    <a:lumMod val="50000"/>
                    <a:lumOff val="50000"/>
                  </a:srgbClr>
                </a:solidFill>
                <a:effectLst/>
                <a:uLnTx/>
                <a:uFillTx/>
                <a:latin typeface="Calibri" panose="020F0502020204030204"/>
                <a:ea typeface="+mn-ea"/>
                <a:cs typeface="+mn-cs"/>
              </a:rPr>
              <a:t>2025 PJM Level-Nominal CT CONE for 2028 entry</a:t>
            </a:r>
          </a:p>
        </p:txBody>
      </p:sp>
      <p:sp>
        <p:nvSpPr>
          <p:cNvPr id="4" name="Text Placeholder 3">
            <a:extLst>
              <a:ext uri="{FF2B5EF4-FFF2-40B4-BE49-F238E27FC236}">
                <a16:creationId xmlns:a16="http://schemas.microsoft.com/office/drawing/2014/main" id="{589C734E-46A0-FF78-1096-EA7CF99A7C41}"/>
              </a:ext>
            </a:extLst>
          </p:cNvPr>
          <p:cNvSpPr>
            <a:spLocks noGrp="1"/>
          </p:cNvSpPr>
          <p:nvPr>
            <p:ph type="body" sz="quarter" idx="16"/>
          </p:nvPr>
        </p:nvSpPr>
        <p:spPr>
          <a:xfrm>
            <a:off x="507998" y="1181101"/>
            <a:ext cx="5347095" cy="4995862"/>
          </a:xfrm>
        </p:spPr>
        <p:txBody>
          <a:bodyPr/>
          <a:lstStyle/>
          <a:p>
            <a:r>
              <a:rPr lang="en-US" sz="1600" b="1" dirty="0"/>
              <a:t>2026 ERCOT CONE estimates follow the trend of rising costs and exceed recent CONE estimates for CTs calculated in 2024 and 2025, while indicative LT benchmarks of CONE could be on the order of $150/kW-year.</a:t>
            </a:r>
          </a:p>
          <a:p>
            <a:pPr lvl="1"/>
            <a:r>
              <a:rPr lang="en-US" sz="1400" dirty="0"/>
              <a:t>The </a:t>
            </a:r>
            <a:r>
              <a:rPr lang="en-US" sz="1400" b="1" dirty="0"/>
              <a:t>$290/kW-year 2026 level-real CONE assumes that revenues are in constant in real terms </a:t>
            </a:r>
            <a:r>
              <a:rPr lang="en-US" sz="1400" dirty="0"/>
              <a:t>(i.e. rising at the rate of inflation). This likely understates short-term revenues investors would require to enter now given scarcity conditions.</a:t>
            </a:r>
          </a:p>
          <a:p>
            <a:pPr lvl="1"/>
            <a:r>
              <a:rPr lang="en-US" sz="1400" dirty="0"/>
              <a:t>The </a:t>
            </a:r>
            <a:r>
              <a:rPr lang="en-US" sz="1400" b="1" dirty="0"/>
              <a:t>$344/kW-year 2026 Level-nominal CONE assumes that revenues are constant in nominal terms </a:t>
            </a:r>
            <a:r>
              <a:rPr lang="en-US" sz="1400" dirty="0"/>
              <a:t>(i.e. decreasing at the rate of inflation) which reasonably aligns well with how long-term costs evolve with technology progress and economies of scale enabling future entrants to compete down prices.</a:t>
            </a:r>
          </a:p>
          <a:p>
            <a:pPr lvl="1"/>
            <a:r>
              <a:rPr lang="en-US" sz="1400" dirty="0"/>
              <a:t>However, if investors expect current high prices to eventually revert back to lower long-term equilibrium levels, </a:t>
            </a:r>
            <a:r>
              <a:rPr lang="en-US" sz="1400" b="1" dirty="0"/>
              <a:t>a 2026 Reservation Price might be closer to $593/kW-year </a:t>
            </a:r>
            <a:r>
              <a:rPr lang="en-US" sz="1400" dirty="0"/>
              <a:t>assuming five years of scarcity prices followed by prices reverting to a LT equilibrium.</a:t>
            </a:r>
          </a:p>
          <a:p>
            <a:pPr lvl="1"/>
            <a:r>
              <a:rPr lang="en-US" sz="1400" dirty="0"/>
              <a:t>On the other hand, </a:t>
            </a:r>
            <a:r>
              <a:rPr lang="en-US" sz="1400" b="1" dirty="0"/>
              <a:t>current CONE estimates likely overstate the levelized cost and reservation prices investors may need to enter in the future </a:t>
            </a:r>
            <a:r>
              <a:rPr lang="en-US" sz="1400" dirty="0"/>
              <a:t>if equipment and labor costs revert to lower long-term equilibrium levels. These </a:t>
            </a:r>
            <a:r>
              <a:rPr lang="en-US" sz="1400" b="1" dirty="0"/>
              <a:t>could be on the order of $126/kW-year to $149/kW-year</a:t>
            </a:r>
            <a:r>
              <a:rPr lang="en-US" sz="1400" dirty="0"/>
              <a:t>, however there is substantial uncertainty regarding future costs (see discussion on slide 27).</a:t>
            </a:r>
            <a:endParaRPr lang="en-US" sz="1600" dirty="0"/>
          </a:p>
          <a:p>
            <a:endParaRPr lang="en-US" sz="1400" dirty="0">
              <a:highlight>
                <a:srgbClr val="FFFF00"/>
              </a:highlight>
            </a:endParaRPr>
          </a:p>
        </p:txBody>
      </p:sp>
      <p:sp>
        <p:nvSpPr>
          <p:cNvPr id="5" name="Text Placeholder 4">
            <a:extLst>
              <a:ext uri="{FF2B5EF4-FFF2-40B4-BE49-F238E27FC236}">
                <a16:creationId xmlns:a16="http://schemas.microsoft.com/office/drawing/2014/main" id="{12C124C5-6E7A-7A99-7D0A-85AB6BAC7CE8}"/>
              </a:ext>
            </a:extLst>
          </p:cNvPr>
          <p:cNvSpPr>
            <a:spLocks noGrp="1"/>
          </p:cNvSpPr>
          <p:nvPr>
            <p:ph type="body" sz="quarter" idx="19"/>
          </p:nvPr>
        </p:nvSpPr>
        <p:spPr>
          <a:xfrm>
            <a:off x="508000" y="7549"/>
            <a:ext cx="6040438" cy="477054"/>
          </a:xfrm>
        </p:spPr>
        <p:txBody>
          <a:bodyPr/>
          <a:lstStyle/>
          <a:p>
            <a:r>
              <a:rPr lang="en-US"/>
              <a:t>Appendix</a:t>
            </a:r>
          </a:p>
        </p:txBody>
      </p:sp>
      <p:sp>
        <p:nvSpPr>
          <p:cNvPr id="6" name="Title 5">
            <a:extLst>
              <a:ext uri="{FF2B5EF4-FFF2-40B4-BE49-F238E27FC236}">
                <a16:creationId xmlns:a16="http://schemas.microsoft.com/office/drawing/2014/main" id="{BB7A3905-2BA9-3E21-E1E9-AC794175B6B3}"/>
              </a:ext>
            </a:extLst>
          </p:cNvPr>
          <p:cNvSpPr>
            <a:spLocks noGrp="1"/>
          </p:cNvSpPr>
          <p:nvPr>
            <p:ph type="title"/>
          </p:nvPr>
        </p:nvSpPr>
        <p:spPr/>
        <p:txBody>
          <a:bodyPr/>
          <a:lstStyle/>
          <a:p>
            <a:r>
              <a:rPr lang="en-US" sz="2400" dirty="0"/>
              <a:t>Summary of Alternative CONE Estimates</a:t>
            </a:r>
          </a:p>
        </p:txBody>
      </p:sp>
      <p:sp>
        <p:nvSpPr>
          <p:cNvPr id="9" name="TextBox 8">
            <a:extLst>
              <a:ext uri="{FF2B5EF4-FFF2-40B4-BE49-F238E27FC236}">
                <a16:creationId xmlns:a16="http://schemas.microsoft.com/office/drawing/2014/main" id="{B9600D86-F463-5561-7CCA-B1D45CACFC4C}"/>
              </a:ext>
            </a:extLst>
          </p:cNvPr>
          <p:cNvSpPr txBox="1"/>
          <p:nvPr/>
        </p:nvSpPr>
        <p:spPr>
          <a:xfrm>
            <a:off x="7728025" y="2898014"/>
            <a:ext cx="4171950" cy="307777"/>
          </a:xfrm>
          <a:prstGeom prst="rect">
            <a:avLst/>
          </a:prstGeom>
          <a:noFill/>
        </p:spPr>
        <p:txBody>
          <a:bodyPr wrap="square" rtlCol="0">
            <a:spAutoFit/>
          </a:bodyPr>
          <a:lstStyle/>
          <a:p>
            <a:endParaRPr lang="en-US" sz="1400" b="1">
              <a:solidFill>
                <a:schemeClr val="accent1"/>
              </a:solidFill>
            </a:endParaRPr>
          </a:p>
        </p:txBody>
      </p:sp>
      <p:sp>
        <p:nvSpPr>
          <p:cNvPr id="22" name="Oval 21">
            <a:extLst>
              <a:ext uri="{FF2B5EF4-FFF2-40B4-BE49-F238E27FC236}">
                <a16:creationId xmlns:a16="http://schemas.microsoft.com/office/drawing/2014/main" id="{D9E5E12A-656F-A234-A23E-028A4A0ECA2C}"/>
              </a:ext>
            </a:extLst>
          </p:cNvPr>
          <p:cNvSpPr/>
          <p:nvPr/>
        </p:nvSpPr>
        <p:spPr>
          <a:xfrm>
            <a:off x="6544154" y="3099713"/>
            <a:ext cx="1044998" cy="1244716"/>
          </a:xfrm>
          <a:prstGeom prst="ellipse">
            <a:avLst/>
          </a:prstGeom>
          <a:no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F88C5D1-5006-8BAC-667E-618A878AA2CD}"/>
              </a:ext>
            </a:extLst>
          </p:cNvPr>
          <p:cNvSpPr txBox="1"/>
          <p:nvPr/>
        </p:nvSpPr>
        <p:spPr>
          <a:xfrm>
            <a:off x="7106420" y="2793894"/>
            <a:ext cx="4441738" cy="307777"/>
          </a:xfrm>
          <a:prstGeom prst="rect">
            <a:avLst/>
          </a:prstGeom>
          <a:noFill/>
        </p:spPr>
        <p:txBody>
          <a:bodyPr wrap="square" rtlCol="0">
            <a:spAutoFit/>
          </a:bodyPr>
          <a:lstStyle/>
          <a:p>
            <a:r>
              <a:rPr lang="en-US" sz="1400" b="1" dirty="0">
                <a:solidFill>
                  <a:schemeClr val="accent6"/>
                </a:solidFill>
              </a:rPr>
              <a:t>Range of Contemporary Cost Estimates Reflecting Scarcity</a:t>
            </a:r>
          </a:p>
        </p:txBody>
      </p:sp>
      <p:sp>
        <p:nvSpPr>
          <p:cNvPr id="10" name="Slide Number Placeholder 9">
            <a:extLst>
              <a:ext uri="{FF2B5EF4-FFF2-40B4-BE49-F238E27FC236}">
                <a16:creationId xmlns:a16="http://schemas.microsoft.com/office/drawing/2014/main" id="{6B7D4EBB-DA01-C661-EC69-072196C08DE0}"/>
              </a:ext>
            </a:extLst>
          </p:cNvPr>
          <p:cNvSpPr>
            <a:spLocks noGrp="1"/>
          </p:cNvSpPr>
          <p:nvPr>
            <p:ph type="sldNum" sz="quarter" idx="21"/>
          </p:nvPr>
        </p:nvSpPr>
        <p:spPr/>
        <p:txBody>
          <a:bodyPr/>
          <a:lstStyle/>
          <a:p>
            <a:r>
              <a:rPr lang="en-US"/>
              <a:t>brattle.com | </a:t>
            </a:r>
            <a:fld id="{C95ECF09-ED6D-489D-87B4-9DBCD4D54A41}" type="slidenum">
              <a:rPr lang="en-US" smtClean="0"/>
              <a:pPr/>
              <a:t>32</a:t>
            </a:fld>
            <a:endParaRPr lang="en-US"/>
          </a:p>
        </p:txBody>
      </p:sp>
      <p:sp>
        <p:nvSpPr>
          <p:cNvPr id="3" name="TextBox 2">
            <a:extLst>
              <a:ext uri="{FF2B5EF4-FFF2-40B4-BE49-F238E27FC236}">
                <a16:creationId xmlns:a16="http://schemas.microsoft.com/office/drawing/2014/main" id="{30ABB8FA-FB8D-F6E5-F8DD-59C77D549DCB}"/>
              </a:ext>
            </a:extLst>
          </p:cNvPr>
          <p:cNvSpPr txBox="1"/>
          <p:nvPr/>
        </p:nvSpPr>
        <p:spPr>
          <a:xfrm>
            <a:off x="5979859" y="836463"/>
            <a:ext cx="5073001" cy="307777"/>
          </a:xfrm>
          <a:prstGeom prst="rect">
            <a:avLst/>
          </a:prstGeom>
          <a:noFill/>
        </p:spPr>
        <p:txBody>
          <a:bodyPr wrap="square" rtlCol="0">
            <a:spAutoFit/>
          </a:bodyPr>
          <a:lstStyle/>
          <a:p>
            <a:r>
              <a:rPr lang="en-US" sz="1400" b="1"/>
              <a:t>2026 ERCOT CONE AND LONG-RUN EQUILIBRIUM BENCHMARKS</a:t>
            </a:r>
          </a:p>
        </p:txBody>
      </p:sp>
      <p:sp>
        <p:nvSpPr>
          <p:cNvPr id="8" name="TextBox 7">
            <a:extLst>
              <a:ext uri="{FF2B5EF4-FFF2-40B4-BE49-F238E27FC236}">
                <a16:creationId xmlns:a16="http://schemas.microsoft.com/office/drawing/2014/main" id="{CC6AFA2E-EAEC-68F6-1D78-DB24CAFC80D3}"/>
              </a:ext>
            </a:extLst>
          </p:cNvPr>
          <p:cNvSpPr txBox="1"/>
          <p:nvPr/>
        </p:nvSpPr>
        <p:spPr>
          <a:xfrm>
            <a:off x="8020050" y="4477705"/>
            <a:ext cx="3598484" cy="307777"/>
          </a:xfrm>
          <a:prstGeom prst="rect">
            <a:avLst/>
          </a:prstGeom>
          <a:noFill/>
        </p:spPr>
        <p:txBody>
          <a:bodyPr wrap="square" rtlCol="0">
            <a:spAutoFit/>
          </a:bodyPr>
          <a:lstStyle/>
          <a:p>
            <a:r>
              <a:rPr lang="en-US" sz="1400" b="1">
                <a:solidFill>
                  <a:schemeClr val="accent2"/>
                </a:solidFill>
              </a:rPr>
              <a:t>Indicative level-nominal LT CONE</a:t>
            </a:r>
            <a:endParaRPr lang="en-US" sz="1400" b="1">
              <a:solidFill>
                <a:schemeClr val="accent1">
                  <a:lumMod val="60000"/>
                  <a:lumOff val="40000"/>
                </a:schemeClr>
              </a:solidFill>
            </a:endParaRPr>
          </a:p>
        </p:txBody>
      </p:sp>
      <p:sp>
        <p:nvSpPr>
          <p:cNvPr id="13" name="TextBox 12">
            <a:extLst>
              <a:ext uri="{FF2B5EF4-FFF2-40B4-BE49-F238E27FC236}">
                <a16:creationId xmlns:a16="http://schemas.microsoft.com/office/drawing/2014/main" id="{89D78671-C1B2-E210-6511-C36048600030}"/>
              </a:ext>
            </a:extLst>
          </p:cNvPr>
          <p:cNvSpPr txBox="1"/>
          <p:nvPr/>
        </p:nvSpPr>
        <p:spPr>
          <a:xfrm>
            <a:off x="8020049" y="4657128"/>
            <a:ext cx="3528109"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B3D6F">
                    <a:lumMod val="60000"/>
                    <a:lumOff val="40000"/>
                  </a:srgbClr>
                </a:solidFill>
                <a:effectLst/>
                <a:uLnTx/>
                <a:uFillTx/>
                <a:latin typeface="Calibri" panose="020F0502020204030204"/>
                <a:ea typeface="+mn-ea"/>
                <a:cs typeface="+mn-cs"/>
              </a:rPr>
              <a:t>ERCOT </a:t>
            </a:r>
            <a:r>
              <a:rPr lang="en-US" sz="1400" b="1">
                <a:solidFill>
                  <a:srgbClr val="1B3D6F">
                    <a:lumMod val="60000"/>
                    <a:lumOff val="40000"/>
                  </a:srgbClr>
                </a:solidFill>
                <a:latin typeface="Calibri" panose="020F0502020204030204"/>
              </a:rPr>
              <a:t>Existing </a:t>
            </a:r>
            <a:r>
              <a:rPr kumimoji="0" lang="en-US" sz="1400" b="1" i="0" u="none" strike="noStrike" kern="1200" cap="none" spc="0" normalizeH="0" baseline="0" noProof="0">
                <a:ln>
                  <a:noFill/>
                </a:ln>
                <a:solidFill>
                  <a:srgbClr val="1B3D6F">
                    <a:lumMod val="60000"/>
                    <a:lumOff val="40000"/>
                  </a:srgbClr>
                </a:solidFill>
                <a:effectLst/>
                <a:uLnTx/>
                <a:uFillTx/>
                <a:latin typeface="Calibri" panose="020F0502020204030204"/>
                <a:ea typeface="+mn-ea"/>
                <a:cs typeface="+mn-cs"/>
              </a:rPr>
              <a:t>Value*</a:t>
            </a:r>
            <a:endParaRPr kumimoji="0" lang="en-US" sz="1200" i="0" u="none" strike="noStrike" kern="1200" cap="none" spc="0" normalizeH="0" baseline="0" noProof="0">
              <a:ln>
                <a:noFill/>
              </a:ln>
              <a:solidFill>
                <a:srgbClr val="1B3D6F">
                  <a:lumMod val="60000"/>
                  <a:lumOff val="40000"/>
                </a:srgbClr>
              </a:solidFill>
              <a:effectLst/>
              <a:highlight>
                <a:srgbClr val="FFFF00"/>
              </a:highligh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C504ECD7-CC3C-FE42-B0F6-016E2B3B9A65}"/>
              </a:ext>
            </a:extLst>
          </p:cNvPr>
          <p:cNvSpPr txBox="1"/>
          <p:nvPr/>
        </p:nvSpPr>
        <p:spPr>
          <a:xfrm>
            <a:off x="8020050" y="4836551"/>
            <a:ext cx="3598484" cy="307777"/>
          </a:xfrm>
          <a:prstGeom prst="rect">
            <a:avLst/>
          </a:prstGeom>
          <a:noFill/>
        </p:spPr>
        <p:txBody>
          <a:bodyPr wrap="square" rtlCol="0">
            <a:spAutoFit/>
          </a:bodyPr>
          <a:lstStyle/>
          <a:p>
            <a:r>
              <a:rPr lang="en-US" sz="1400" b="1" dirty="0">
                <a:solidFill>
                  <a:schemeClr val="accent2"/>
                </a:solidFill>
              </a:rPr>
              <a:t>Indicative level-real LT CONE</a:t>
            </a:r>
            <a:endParaRPr lang="en-US" sz="1400" b="1" dirty="0">
              <a:solidFill>
                <a:schemeClr val="accent1">
                  <a:lumMod val="60000"/>
                  <a:lumOff val="40000"/>
                </a:schemeClr>
              </a:solidFill>
            </a:endParaRPr>
          </a:p>
        </p:txBody>
      </p:sp>
      <p:sp>
        <p:nvSpPr>
          <p:cNvPr id="28" name="TextBox 27">
            <a:extLst>
              <a:ext uri="{FF2B5EF4-FFF2-40B4-BE49-F238E27FC236}">
                <a16:creationId xmlns:a16="http://schemas.microsoft.com/office/drawing/2014/main" id="{247B3C23-615F-DBFB-6E82-D5FB638A2F6B}"/>
              </a:ext>
            </a:extLst>
          </p:cNvPr>
          <p:cNvSpPr txBox="1"/>
          <p:nvPr/>
        </p:nvSpPr>
        <p:spPr>
          <a:xfrm>
            <a:off x="6096000" y="5989962"/>
            <a:ext cx="5263932" cy="707886"/>
          </a:xfrm>
          <a:prstGeom prst="rect">
            <a:avLst/>
          </a:prstGeom>
          <a:noFill/>
        </p:spPr>
        <p:txBody>
          <a:bodyPr wrap="square" rtlCol="0">
            <a:spAutoFit/>
          </a:bodyPr>
          <a:lstStyle/>
          <a:p>
            <a:r>
              <a:rPr lang="en-US" sz="1000" dirty="0"/>
              <a:t>* ERCOT Existing Value from the Commission's decision based on 2024 Study’s Level-real CT CONE for 2026 entry </a:t>
            </a:r>
            <a:r>
              <a:rPr lang="en-US" sz="1000" dirty="0">
                <a:hlinkClick r:id="rId3"/>
              </a:rPr>
              <a:t>see PUCT Open Meeting Minutes</a:t>
            </a:r>
            <a:r>
              <a:rPr lang="en-US" sz="1000" dirty="0"/>
              <a:t>, July 25, 2024 Item 19 at 3. Shown as </a:t>
            </a:r>
            <a:r>
              <a:rPr lang="en-US" sz="1000" dirty="0" err="1"/>
              <a:t>unescalated</a:t>
            </a:r>
            <a:r>
              <a:rPr lang="en-US" sz="1000" dirty="0"/>
              <a:t> $140/kW-yr, constant in nominal dollars per ERCOT practice.</a:t>
            </a:r>
          </a:p>
          <a:p>
            <a:r>
              <a:rPr lang="en-US" sz="1000" dirty="0"/>
              <a:t>Other Sources: Brattle CONE analysis</a:t>
            </a:r>
          </a:p>
        </p:txBody>
      </p:sp>
    </p:spTree>
    <p:extLst>
      <p:ext uri="{BB962C8B-B14F-4D97-AF65-F5344CB8AC3E}">
        <p14:creationId xmlns:p14="http://schemas.microsoft.com/office/powerpoint/2010/main" val="37912690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H_FLYSHEET_STYLE"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ags/tag5.xml><?xml version="1.0" encoding="utf-8"?>
<p:tagLst xmlns:a="http://schemas.openxmlformats.org/drawingml/2006/main" xmlns:r="http://schemas.openxmlformats.org/officeDocument/2006/relationships" xmlns:p="http://schemas.openxmlformats.org/presentationml/2006/main">
  <p:tag name="MM_SLIDE_TYPE" val="6"/>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MM_SLIDE_TYPE" val="6"/>
</p:tagLst>
</file>

<file path=ppt/tags/tag8.xml><?xml version="1.0" encoding="utf-8"?>
<p:tagLst xmlns:a="http://schemas.openxmlformats.org/drawingml/2006/main" xmlns:r="http://schemas.openxmlformats.org/officeDocument/2006/relationships" xmlns:p="http://schemas.openxmlformats.org/presentationml/2006/main">
  <p:tag name="MM_SLIDE_TYPE" val="6"/>
</p:tagLst>
</file>

<file path=ppt/tags/tag9.xml><?xml version="1.0" encoding="utf-8"?>
<p:tagLst xmlns:a="http://schemas.openxmlformats.org/drawingml/2006/main" xmlns:r="http://schemas.openxmlformats.org/officeDocument/2006/relationships" xmlns:p="http://schemas.openxmlformats.org/presentationml/2006/main">
  <p:tag name="MM_SLIDE_TYPE" val="6"/>
</p:tagLst>
</file>

<file path=ppt/tags/tag10.xml><?xml version="1.0" encoding="utf-8"?>
<p:tagLst xmlns:a="http://schemas.openxmlformats.org/drawingml/2006/main" xmlns:r="http://schemas.openxmlformats.org/officeDocument/2006/relationships" xmlns:p="http://schemas.openxmlformats.org/presentationml/2006/main">
  <p:tag name="MM_SLIDE_TYPE" val="6"/>
</p:tagLst>
</file>

<file path=ppt/tags/tag11.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Brattle-2020">
  <a:themeElements>
    <a:clrScheme name="Brattle-2020">
      <a:dk1>
        <a:srgbClr val="000000"/>
      </a:dk1>
      <a:lt1>
        <a:srgbClr val="FFFFFF"/>
      </a:lt1>
      <a:dk2>
        <a:srgbClr val="002B54"/>
      </a:dk2>
      <a:lt2>
        <a:srgbClr val="494F56"/>
      </a:lt2>
      <a:accent1>
        <a:srgbClr val="1B3D6F"/>
      </a:accent1>
      <a:accent2>
        <a:srgbClr val="2297AA"/>
      </a:accent2>
      <a:accent3>
        <a:srgbClr val="37BA95"/>
      </a:accent3>
      <a:accent4>
        <a:srgbClr val="F3BD48"/>
      </a:accent4>
      <a:accent5>
        <a:srgbClr val="F26A25"/>
      </a:accent5>
      <a:accent6>
        <a:srgbClr val="CD3E71"/>
      </a:accent6>
      <a:hlink>
        <a:srgbClr val="2297AA"/>
      </a:hlink>
      <a:folHlink>
        <a:srgbClr val="CD3E7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 Presentation 2021.potx" id="{A56ED39D-D8EC-403D-B724-CE2BA83D63B3}" vid="{BEF42AD9-B22E-474F-8C49-D34A56879E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5C3C714-8223-4D19-BD2D-B8D7B13E1930}">
  <we:reference id="cba9fc06-6fc9-492e-9525-923870a3b909" version="2.0.0.0" store="EXCatalog" storeType="EXCatalog"/>
  <we:alternateReferences>
    <we:reference id="WA200010215" version="2.0.0.0" store="en-US" storeType="OMEX"/>
  </we:alternateReferences>
  <we:properties>
    <we:property name="bps.codex_control.document_id" value="&quot;0c0ff074-0900-4b24-9830-1b6427ebef33&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5372E67A22234795E9B28442D1807F" ma:contentTypeVersion="3" ma:contentTypeDescription="Create a new document." ma:contentTypeScope="" ma:versionID="eba42c1e5d139041975e82b4931258bf">
  <xsd:schema xmlns:xsd="http://www.w3.org/2001/XMLSchema" xmlns:xs="http://www.w3.org/2001/XMLSchema" xmlns:p="http://schemas.microsoft.com/office/2006/metadata/properties" xmlns:ns2="65d49617-25cd-47ee-b7c2-c5a435319882" targetNamespace="http://schemas.microsoft.com/office/2006/metadata/properties" ma:root="true" ma:fieldsID="f9296ecbaa50444977e4099b567b927a" ns2:_="">
    <xsd:import namespace="65d49617-25cd-47ee-b7c2-c5a435319882"/>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d49617-25cd-47ee-b7c2-c5a4353198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17B007-5810-44A0-8E7B-D35E41D53F6D}">
  <ds:schemaRefs>
    <ds:schemaRef ds:uri="http://schemas.microsoft.com/sharepoint/v3/contenttype/forms"/>
  </ds:schemaRefs>
</ds:datastoreItem>
</file>

<file path=customXml/itemProps2.xml><?xml version="1.0" encoding="utf-8"?>
<ds:datastoreItem xmlns:ds="http://schemas.openxmlformats.org/officeDocument/2006/customXml" ds:itemID="{45B746A8-8BDB-4F73-8499-2050DE26FD77}">
  <ds:schemaRefs>
    <ds:schemaRef ds:uri="65d49617-25cd-47ee-b7c2-c5a4353198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836E3B0-47AF-40FD-AD70-E441590A9D6E}">
  <ds:schemaRefs>
    <ds:schemaRef ds:uri="http://purl.org/dc/elements/1.1/"/>
    <ds:schemaRef ds:uri="http://schemas.microsoft.com/office/2006/metadata/propertie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65d49617-25cd-47ee-b7c2-c5a43531988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 Presentation 2021</Template>
  <TotalTime>77</TotalTime>
  <Words>7632</Words>
  <Application>Microsoft Office PowerPoint</Application>
  <PresentationFormat>Widescreen</PresentationFormat>
  <Paragraphs>503</Paragraphs>
  <Slides>33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Wingdings 2</vt:lpstr>
      <vt:lpstr>Wingdings 3</vt:lpstr>
      <vt:lpstr>Brattle-2020</vt:lpstr>
      <vt:lpstr>2026 ERCOT CONE Study</vt:lpstr>
      <vt:lpstr>Notice</vt:lpstr>
      <vt:lpstr>PowerPoint Presentation</vt:lpstr>
      <vt:lpstr>PowerPoint Presentation</vt:lpstr>
      <vt:lpstr>2026 ERCOT Cost of New Entry (CONE) Study</vt:lpstr>
      <vt:lpstr>2026 ERCOT Cost of New Entry (CONE) Study – Essential Concepts for Interpretation </vt:lpstr>
      <vt:lpstr>Costs to build new gas-fired plants are substantially higher than in 2024 when the last ERCOT CONE Study was done, due to supply chain constraints driven by large load demand for electricity.</vt:lpstr>
      <vt:lpstr>2026 ERCOT Cost of New Entry (CONE) Study</vt:lpstr>
      <vt:lpstr>PowerPoint Presentation</vt:lpstr>
      <vt:lpstr>Introduction</vt:lpstr>
      <vt:lpstr>Key Considerations</vt:lpstr>
      <vt:lpstr>PowerPoint Presentation</vt:lpstr>
      <vt:lpstr>2024 Prevailing CONE in ERCOT</vt:lpstr>
      <vt:lpstr>PowerPoint Presentation</vt:lpstr>
      <vt:lpstr>Current Conditions for Gas-fired CT Generation Development</vt:lpstr>
      <vt:lpstr>Lead Times for Gas Turbines &amp; High-Voltage Transformer Are Longest</vt:lpstr>
      <vt:lpstr>PowerPoint Presentation</vt:lpstr>
      <vt:lpstr>PowerPoint Presentation</vt:lpstr>
      <vt:lpstr>Estimated ERCOT Overnight Costs Are In Line With Contemporary Public Estimates</vt:lpstr>
      <vt:lpstr>Turbine and Labor Shortages Have Increased Overnight Costs</vt:lpstr>
      <vt:lpstr>Increases in Overnight Capital Costs Also Drive FOM Increases</vt:lpstr>
      <vt:lpstr>PowerPoint Presentation</vt:lpstr>
      <vt:lpstr>Installed Capital Costs</vt:lpstr>
      <vt:lpstr>PowerPoint Presentation</vt:lpstr>
      <vt:lpstr>CONE Calculation Overview</vt:lpstr>
      <vt:lpstr>2026 Level-Real CONE Estimate for a Frame CT</vt:lpstr>
      <vt:lpstr>PowerPoint Presentation</vt:lpstr>
      <vt:lpstr>Indicative Long-term Equilibrium CONE Benchmarks</vt:lpstr>
      <vt:lpstr>PowerPoint Presentation</vt:lpstr>
      <vt:lpstr>CONE Depends On Assumed Revenue Trajectory Over Lifetime (i.e. “Levelization” Approach)</vt:lpstr>
      <vt:lpstr>2026 CONE Under Acute Tight Supply Conditions (Level-Nominal and 5-yr Reservation Price)</vt:lpstr>
      <vt:lpstr>Contemporary CONE Benchmarks</vt:lpstr>
      <vt:lpstr>Summary of Alternative CONE Estimates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Boettcher, Andrew</dc:creator>
  <cp:lastModifiedBy>Warnken, Pete</cp:lastModifiedBy>
  <cp:revision>8</cp:revision>
  <dcterms:created xsi:type="dcterms:W3CDTF">2026-08-24T16:23:12Z</dcterms:created>
  <dcterms:modified xsi:type="dcterms:W3CDTF">2026-09-29T12:29:20Z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0x0101000B5372E67A22234795E9B28442D1807F</vt:lpwstr>
  </property>
  <property fmtid="{D5CDD505-2E9C-101B-9397-08002B2CF9AE}" pid="3" name="MSIP_Label_7084cbda-52b8-46fb-a7b7-cb5bd465ed85_Enabled">
    <vt:lpwstr>true</vt:lpwstr>
  </property>
  <property fmtid="{D5CDD505-2E9C-101B-9397-08002B2CF9AE}" pid="4" name="MSIP_Label_7084cbda-52b8-46fb-a7b7-cb5bd465ed85_SetDate">
    <vt:lpwstr>2026-09-29T12:00:43Z</vt:lpwstr>
  </property>
  <property fmtid="{D5CDD505-2E9C-101B-9397-08002B2CF9AE}" pid="5" name="MSIP_Label_7084cbda-52b8-46fb-a7b7-cb5bd465ed85_Method">
    <vt:lpwstr>Standard</vt:lpwstr>
  </property>
  <property fmtid="{D5CDD505-2E9C-101B-9397-08002B2CF9AE}" pid="6" name="MSIP_Label_7084cbda-52b8-46fb-a7b7-cb5bd465ed85_Name">
    <vt:lpwstr>Internal</vt:lpwstr>
  </property>
  <property fmtid="{D5CDD505-2E9C-101B-9397-08002B2CF9AE}" pid="7" name="MSIP_Label_7084cbda-52b8-46fb-a7b7-cb5bd465ed85_SiteId">
    <vt:lpwstr>0afb747d-bff7-4596-a9fc-950ef9e0ec45</vt:lpwstr>
  </property>
  <property fmtid="{D5CDD505-2E9C-101B-9397-08002B2CF9AE}" pid="8" name="MSIP_Label_7084cbda-52b8-46fb-a7b7-cb5bd465ed85_ActionId">
    <vt:lpwstr>1f6a06ba-9a6d-4b60-aeb9-c36f04473817</vt:lpwstr>
  </property>
  <property fmtid="{D5CDD505-2E9C-101B-9397-08002B2CF9AE}" pid="9" name="MSIP_Label_7084cbda-52b8-46fb-a7b7-cb5bd465ed85_ContentBits">
    <vt:lpwstr>0</vt:lpwstr>
  </property>
  <property fmtid="{D5CDD505-2E9C-101B-9397-08002B2CF9AE}" pid="10" name="MSIP_Label_7084cbda-52b8-46fb-a7b7-cb5bd465ed85_Tag">
    <vt:lpwstr>10, 3, 0, 1</vt:lpwstr>
  </property>
</Properties>
</file>