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81" r:id="rId5"/>
    <p:sldId id="284" r:id="rId6"/>
    <p:sldId id="307" r:id="rId7"/>
    <p:sldId id="298" r:id="rId8"/>
    <p:sldId id="308" r:id="rId9"/>
    <p:sldId id="310" r:id="rId10"/>
    <p:sldId id="311" r:id="rId11"/>
    <p:sldId id="312" r:id="rId12"/>
    <p:sldId id="28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86"/>
    <a:srgbClr val="003D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50" autoAdjust="0"/>
    <p:restoredTop sz="94882" autoAdjust="0"/>
  </p:normalViewPr>
  <p:slideViewPr>
    <p:cSldViewPr snapToGrid="0">
      <p:cViewPr varScale="1">
        <p:scale>
          <a:sx n="119" d="100"/>
          <a:sy n="119" d="100"/>
        </p:scale>
        <p:origin x="824" y="192"/>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Frazier" userId="7aa07145-b9a0-4109-b2bd-6d08e488ac54" providerId="ADAL" clId="{55776676-13E5-56D4-8293-282C42336B13}"/>
    <pc:docChg chg="custSel modSld">
      <pc:chgData name="Amanda Frazier" userId="7aa07145-b9a0-4109-b2bd-6d08e488ac54" providerId="ADAL" clId="{55776676-13E5-56D4-8293-282C42336B13}" dt="2026-10-01T04:14:51.826" v="340" actId="20577"/>
      <pc:docMkLst>
        <pc:docMk/>
      </pc:docMkLst>
      <pc:sldChg chg="modSp mod">
        <pc:chgData name="Amanda Frazier" userId="7aa07145-b9a0-4109-b2bd-6d08e488ac54" providerId="ADAL" clId="{55776676-13E5-56D4-8293-282C42336B13}" dt="2026-10-01T03:59:17.302" v="0" actId="20577"/>
        <pc:sldMkLst>
          <pc:docMk/>
          <pc:sldMk cId="1672017990" sldId="284"/>
        </pc:sldMkLst>
        <pc:spChg chg="mod">
          <ac:chgData name="Amanda Frazier" userId="7aa07145-b9a0-4109-b2bd-6d08e488ac54" providerId="ADAL" clId="{55776676-13E5-56D4-8293-282C42336B13}" dt="2026-10-01T03:59:17.302" v="0" actId="20577"/>
          <ac:spMkLst>
            <pc:docMk/>
            <pc:sldMk cId="1672017990" sldId="284"/>
            <ac:spMk id="3" creationId="{992EC4A8-49EE-CF82-CFDC-BA9308ED0D65}"/>
          </ac:spMkLst>
        </pc:spChg>
      </pc:sldChg>
      <pc:sldChg chg="modSp mod">
        <pc:chgData name="Amanda Frazier" userId="7aa07145-b9a0-4109-b2bd-6d08e488ac54" providerId="ADAL" clId="{55776676-13E5-56D4-8293-282C42336B13}" dt="2026-10-01T04:13:37.851" v="267" actId="20577"/>
        <pc:sldMkLst>
          <pc:docMk/>
          <pc:sldMk cId="41539229" sldId="308"/>
        </pc:sldMkLst>
        <pc:spChg chg="mod">
          <ac:chgData name="Amanda Frazier" userId="7aa07145-b9a0-4109-b2bd-6d08e488ac54" providerId="ADAL" clId="{55776676-13E5-56D4-8293-282C42336B13}" dt="2026-10-01T04:13:37.851" v="267" actId="20577"/>
          <ac:spMkLst>
            <pc:docMk/>
            <pc:sldMk cId="41539229" sldId="308"/>
            <ac:spMk id="7" creationId="{6F801CA8-BD8A-0C48-0005-1D9D95A17394}"/>
          </ac:spMkLst>
        </pc:spChg>
      </pc:sldChg>
      <pc:sldChg chg="modSp mod">
        <pc:chgData name="Amanda Frazier" userId="7aa07145-b9a0-4109-b2bd-6d08e488ac54" providerId="ADAL" clId="{55776676-13E5-56D4-8293-282C42336B13}" dt="2026-10-01T04:14:51.826" v="340" actId="20577"/>
        <pc:sldMkLst>
          <pc:docMk/>
          <pc:sldMk cId="798700965" sldId="311"/>
        </pc:sldMkLst>
        <pc:spChg chg="mod">
          <ac:chgData name="Amanda Frazier" userId="7aa07145-b9a0-4109-b2bd-6d08e488ac54" providerId="ADAL" clId="{55776676-13E5-56D4-8293-282C42336B13}" dt="2026-10-01T04:14:51.826" v="340" actId="20577"/>
          <ac:spMkLst>
            <pc:docMk/>
            <pc:sldMk cId="798700965" sldId="311"/>
            <ac:spMk id="7" creationId="{8D79BDA2-6E9D-D50A-28E1-41FC5548AE1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9/30/26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8EC8D-EF88-0275-F75C-A78992443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757874-EF65-4B61-B062-40C932C81294}" type="slidenum">
              <a:rPr lang="en-US" smtClean="0"/>
              <a:t>‹#›</a:t>
            </a:fld>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FE048-FAD0-D943-9A17-3C4CB7633182}"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47812-3409-784D-BAE7-ABE53735D59F}" type="slidenum">
              <a:rPr lang="en-US" smtClean="0"/>
              <a:t>‹#›</a:t>
            </a:fld>
            <a:endParaRPr lang="en-US"/>
          </a:p>
        </p:txBody>
      </p:sp>
    </p:spTree>
    <p:extLst>
      <p:ext uri="{BB962C8B-B14F-4D97-AF65-F5344CB8AC3E}">
        <p14:creationId xmlns:p14="http://schemas.microsoft.com/office/powerpoint/2010/main" val="101503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rcot.com/files/docs/2026/08/21/Flat-COP-HBSOC-submission-update.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247812-3409-784D-BAE7-ABE53735D59F}" type="slidenum">
              <a:rPr lang="en-US" smtClean="0"/>
              <a:t>1</a:t>
            </a:fld>
            <a:endParaRPr lang="en-US"/>
          </a:p>
        </p:txBody>
      </p:sp>
    </p:spTree>
    <p:extLst>
      <p:ext uri="{BB962C8B-B14F-4D97-AF65-F5344CB8AC3E}">
        <p14:creationId xmlns:p14="http://schemas.microsoft.com/office/powerpoint/2010/main" val="429016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23A35-1FA6-84F9-C9C9-8EFD760A5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CDB01-A300-500A-E9FF-5021D5B216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B90371-6E13-9BA6-3274-E7DFC0AA83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DD689E-823E-FB48-22C9-BEE63C553E8C}"/>
              </a:ext>
            </a:extLst>
          </p:cNvPr>
          <p:cNvSpPr>
            <a:spLocks noGrp="1"/>
          </p:cNvSpPr>
          <p:nvPr>
            <p:ph type="sldNum" sz="quarter" idx="5"/>
          </p:nvPr>
        </p:nvSpPr>
        <p:spPr/>
        <p:txBody>
          <a:bodyPr/>
          <a:lstStyle/>
          <a:p>
            <a:fld id="{55247812-3409-784D-BAE7-ABE53735D59F}" type="slidenum">
              <a:rPr lang="en-US" smtClean="0"/>
              <a:t>2</a:t>
            </a:fld>
            <a:endParaRPr lang="en-US"/>
          </a:p>
        </p:txBody>
      </p:sp>
    </p:spTree>
    <p:extLst>
      <p:ext uri="{BB962C8B-B14F-4D97-AF65-F5344CB8AC3E}">
        <p14:creationId xmlns:p14="http://schemas.microsoft.com/office/powerpoint/2010/main" val="2217294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E1BE5-AA98-4F3A-7E51-3FADBE370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5D6DF-1EDE-189F-F0EB-34CFB01AC0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13337A-B6F6-BA10-A0D9-2BABE4B62D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06A42-383F-3C00-338C-C2695376C628}"/>
              </a:ext>
            </a:extLst>
          </p:cNvPr>
          <p:cNvSpPr>
            <a:spLocks noGrp="1"/>
          </p:cNvSpPr>
          <p:nvPr>
            <p:ph type="sldNum" sz="quarter" idx="5"/>
          </p:nvPr>
        </p:nvSpPr>
        <p:spPr/>
        <p:txBody>
          <a:bodyPr/>
          <a:lstStyle/>
          <a:p>
            <a:fld id="{55247812-3409-784D-BAE7-ABE53735D59F}" type="slidenum">
              <a:rPr lang="en-US" smtClean="0"/>
              <a:t>3</a:t>
            </a:fld>
            <a:endParaRPr lang="en-US"/>
          </a:p>
        </p:txBody>
      </p:sp>
    </p:spTree>
    <p:extLst>
      <p:ext uri="{BB962C8B-B14F-4D97-AF65-F5344CB8AC3E}">
        <p14:creationId xmlns:p14="http://schemas.microsoft.com/office/powerpoint/2010/main" val="3215441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D677F-61EC-E168-785C-F7AA646B2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22C93-F7A2-330A-38EC-F0D275B9706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73A715-CA40-E609-51E5-23F3C92BB0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197A27-7D24-EA9F-79CE-B4187DF9C39B}"/>
              </a:ext>
            </a:extLst>
          </p:cNvPr>
          <p:cNvSpPr>
            <a:spLocks noGrp="1"/>
          </p:cNvSpPr>
          <p:nvPr>
            <p:ph type="sldNum" sz="quarter" idx="5"/>
          </p:nvPr>
        </p:nvSpPr>
        <p:spPr/>
        <p:txBody>
          <a:bodyPr/>
          <a:lstStyle/>
          <a:p>
            <a:fld id="{55247812-3409-784D-BAE7-ABE53735D59F}" type="slidenum">
              <a:rPr lang="en-US" smtClean="0"/>
              <a:t>4</a:t>
            </a:fld>
            <a:endParaRPr lang="en-US"/>
          </a:p>
        </p:txBody>
      </p:sp>
    </p:spTree>
    <p:extLst>
      <p:ext uri="{BB962C8B-B14F-4D97-AF65-F5344CB8AC3E}">
        <p14:creationId xmlns:p14="http://schemas.microsoft.com/office/powerpoint/2010/main" val="1974693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638F6-42DA-E736-44A8-B3E410FFF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845A4-A803-5455-F717-159B03EBEA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76D2E0-C904-F78D-8633-4DD07838F74B}"/>
              </a:ext>
            </a:extLst>
          </p:cNvPr>
          <p:cNvSpPr>
            <a:spLocks noGrp="1"/>
          </p:cNvSpPr>
          <p:nvPr>
            <p:ph type="body" idx="1"/>
          </p:nvPr>
        </p:nvSpPr>
        <p:spPr/>
        <p:txBody>
          <a:bodyPr/>
          <a:lstStyle/>
          <a:p>
            <a:r>
              <a:rPr lang="en-US" dirty="0">
                <a:hlinkClick r:id="rId3"/>
              </a:rPr>
              <a:t>Flat-COP-HBSOC-submission-update.pdf</a:t>
            </a:r>
            <a:endParaRPr lang="en-US" dirty="0"/>
          </a:p>
        </p:txBody>
      </p:sp>
      <p:sp>
        <p:nvSpPr>
          <p:cNvPr id="4" name="Slide Number Placeholder 3">
            <a:extLst>
              <a:ext uri="{FF2B5EF4-FFF2-40B4-BE49-F238E27FC236}">
                <a16:creationId xmlns:a16="http://schemas.microsoft.com/office/drawing/2014/main" id="{35F1799E-4BBE-6315-C7D1-94366F39B123}"/>
              </a:ext>
            </a:extLst>
          </p:cNvPr>
          <p:cNvSpPr>
            <a:spLocks noGrp="1"/>
          </p:cNvSpPr>
          <p:nvPr>
            <p:ph type="sldNum" sz="quarter" idx="5"/>
          </p:nvPr>
        </p:nvSpPr>
        <p:spPr/>
        <p:txBody>
          <a:bodyPr/>
          <a:lstStyle/>
          <a:p>
            <a:fld id="{55247812-3409-784D-BAE7-ABE53735D59F}" type="slidenum">
              <a:rPr lang="en-US" smtClean="0"/>
              <a:t>5</a:t>
            </a:fld>
            <a:endParaRPr lang="en-US"/>
          </a:p>
        </p:txBody>
      </p:sp>
    </p:spTree>
    <p:extLst>
      <p:ext uri="{BB962C8B-B14F-4D97-AF65-F5344CB8AC3E}">
        <p14:creationId xmlns:p14="http://schemas.microsoft.com/office/powerpoint/2010/main" val="667651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99CF-7646-F416-93D7-D4365C73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E6E49-20C2-0512-43AD-6F9C9548A2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47ABCF-03DE-A911-8545-2C4C402A90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738291-76E7-F829-A343-16090664C1C9}"/>
              </a:ext>
            </a:extLst>
          </p:cNvPr>
          <p:cNvSpPr>
            <a:spLocks noGrp="1"/>
          </p:cNvSpPr>
          <p:nvPr>
            <p:ph type="sldNum" sz="quarter" idx="5"/>
          </p:nvPr>
        </p:nvSpPr>
        <p:spPr/>
        <p:txBody>
          <a:bodyPr/>
          <a:lstStyle/>
          <a:p>
            <a:fld id="{55247812-3409-784D-BAE7-ABE53735D59F}" type="slidenum">
              <a:rPr lang="en-US" smtClean="0"/>
              <a:t>6</a:t>
            </a:fld>
            <a:endParaRPr lang="en-US"/>
          </a:p>
        </p:txBody>
      </p:sp>
    </p:spTree>
    <p:extLst>
      <p:ext uri="{BB962C8B-B14F-4D97-AF65-F5344CB8AC3E}">
        <p14:creationId xmlns:p14="http://schemas.microsoft.com/office/powerpoint/2010/main" val="2382497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0E0B3-173F-806B-746D-6FEAF9E75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8BBFF-BC3C-551B-5F16-7260FEA0CB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9CF2212-7B18-E045-8BDA-694C079CA6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760B89-1139-71E8-26DD-76DA7104910B}"/>
              </a:ext>
            </a:extLst>
          </p:cNvPr>
          <p:cNvSpPr>
            <a:spLocks noGrp="1"/>
          </p:cNvSpPr>
          <p:nvPr>
            <p:ph type="sldNum" sz="quarter" idx="5"/>
          </p:nvPr>
        </p:nvSpPr>
        <p:spPr/>
        <p:txBody>
          <a:bodyPr/>
          <a:lstStyle/>
          <a:p>
            <a:fld id="{55247812-3409-784D-BAE7-ABE53735D59F}" type="slidenum">
              <a:rPr lang="en-US" smtClean="0"/>
              <a:t>7</a:t>
            </a:fld>
            <a:endParaRPr lang="en-US"/>
          </a:p>
        </p:txBody>
      </p:sp>
    </p:spTree>
    <p:extLst>
      <p:ext uri="{BB962C8B-B14F-4D97-AF65-F5344CB8AC3E}">
        <p14:creationId xmlns:p14="http://schemas.microsoft.com/office/powerpoint/2010/main" val="2027996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DD0F5-B6A7-8348-03FA-ABE5DE4F5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C2CAC-6F6C-1920-76C5-EC7080093E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EB39FE-CECA-E796-4FBA-6B5206D5A4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84E746-4697-8E46-0FC5-A650D06960D2}"/>
              </a:ext>
            </a:extLst>
          </p:cNvPr>
          <p:cNvSpPr>
            <a:spLocks noGrp="1"/>
          </p:cNvSpPr>
          <p:nvPr>
            <p:ph type="sldNum" sz="quarter" idx="5"/>
          </p:nvPr>
        </p:nvSpPr>
        <p:spPr/>
        <p:txBody>
          <a:bodyPr/>
          <a:lstStyle/>
          <a:p>
            <a:fld id="{55247812-3409-784D-BAE7-ABE53735D59F}" type="slidenum">
              <a:rPr lang="en-US" smtClean="0"/>
              <a:t>8</a:t>
            </a:fld>
            <a:endParaRPr lang="en-US"/>
          </a:p>
        </p:txBody>
      </p:sp>
    </p:spTree>
    <p:extLst>
      <p:ext uri="{BB962C8B-B14F-4D97-AF65-F5344CB8AC3E}">
        <p14:creationId xmlns:p14="http://schemas.microsoft.com/office/powerpoint/2010/main" val="213085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2192000"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1524000" y="2286000"/>
            <a:ext cx="9144000" cy="2286000"/>
          </a:xfrm>
        </p:spPr>
        <p:txBody>
          <a:bodyPr anchor="ctr" anchorCtr="0">
            <a:noAutofit/>
          </a:bodyPr>
          <a:lstStyle>
            <a:lvl1pPr algn="ctr">
              <a:defRPr sz="4800">
                <a:solidFill>
                  <a:schemeClr val="bg1"/>
                </a:solidFill>
              </a:defRPr>
            </a:lvl1pPr>
          </a:lstStyle>
          <a:p>
            <a:r>
              <a:rPr lang="en-US" dirty="0"/>
              <a:t>Click to add title</a:t>
            </a:r>
          </a:p>
        </p:txBody>
      </p:sp>
    </p:spTree>
    <p:extLst>
      <p:ext uri="{BB962C8B-B14F-4D97-AF65-F5344CB8AC3E}">
        <p14:creationId xmlns:p14="http://schemas.microsoft.com/office/powerpoint/2010/main" val="342467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6562816" y="457200"/>
            <a:ext cx="4837176" cy="1993392"/>
          </a:xfrm>
        </p:spPr>
        <p:txBody>
          <a:bodyPr anchor="b">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28882" y="0"/>
            <a:ext cx="6115050" cy="6858000"/>
          </a:xfrm>
          <a:prstGeom prst="parallelogram">
            <a:avLst/>
          </a:prstGeom>
          <a:ln>
            <a:noFill/>
          </a:ln>
        </p:spPr>
        <p:txBody>
          <a:bodyPr tIns="0">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562818" y="2752344"/>
            <a:ext cx="4837174" cy="3136392"/>
          </a:xfrm>
        </p:spPr>
        <p:txBody>
          <a:bodyPr anchor="t" anchorCtr="0">
            <a:normAutofit/>
          </a:bodyPr>
          <a:lstStyle>
            <a:lvl1pPr marL="0" indent="0">
              <a:lnSpc>
                <a:spcPct val="150000"/>
              </a:lnSpc>
              <a:spcBef>
                <a:spcPts val="1000"/>
              </a:spcBef>
              <a:buNone/>
              <a:defRPr sz="1800" cap="all" spc="300" baseline="0"/>
            </a:lvl1pPr>
            <a:lvl2pPr marL="457200" indent="0">
              <a:lnSpc>
                <a:spcPct val="150000"/>
              </a:lnSpc>
              <a:spcBef>
                <a:spcPts val="1000"/>
              </a:spcBef>
              <a:buNone/>
              <a:defRPr sz="1800" cap="all" spc="300" baseline="0"/>
            </a:lvl2pPr>
            <a:lvl3pPr marL="914400" indent="0">
              <a:lnSpc>
                <a:spcPct val="150000"/>
              </a:lnSpc>
              <a:spcBef>
                <a:spcPts val="1000"/>
              </a:spcBef>
              <a:buNone/>
              <a:defRPr sz="1800" cap="all" spc="300" baseline="0"/>
            </a:lvl3pPr>
            <a:lvl4pPr marL="1371600" indent="0">
              <a:lnSpc>
                <a:spcPct val="150000"/>
              </a:lnSpc>
              <a:spcBef>
                <a:spcPts val="1000"/>
              </a:spcBef>
              <a:buNone/>
              <a:defRPr sz="1800" cap="all" spc="300" baseline="0"/>
            </a:lvl4pPr>
            <a:lvl5pPr marL="1828800" indent="0">
              <a:lnSpc>
                <a:spcPct val="150000"/>
              </a:lnSpc>
              <a:spcBef>
                <a:spcPts val="1000"/>
              </a:spcBef>
              <a:buNone/>
              <a:defRPr sz="1800" cap="all" spc="3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6562817"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43880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117600" y="762000"/>
            <a:ext cx="5066250" cy="2900680"/>
          </a:xfrm>
        </p:spPr>
        <p:txBody>
          <a:bodyPr anchor="b">
            <a:noAutofit/>
          </a:bodyPr>
          <a:lstStyle>
            <a:lvl1pPr algn="ct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6086167" y="-22225"/>
            <a:ext cx="6080760" cy="6902450"/>
          </a:xfrm>
          <a:prstGeom prst="parallelogram">
            <a:avLst/>
          </a:prstGeom>
          <a:ln>
            <a:noFill/>
          </a:ln>
        </p:spPr>
        <p:txBody>
          <a:bodyPr lIns="0" tIns="0">
            <a:normAutofit/>
          </a:bodyPr>
          <a:lstStyle>
            <a:lvl1pPr marL="0" indent="0" algn="l">
              <a:buNone/>
              <a:defRPr sz="2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17600" y="4145280"/>
            <a:ext cx="5066250" cy="69088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240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92418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242425" y="466344"/>
            <a:ext cx="6241651" cy="1710354"/>
          </a:xfrm>
        </p:spPr>
        <p:txBody>
          <a:bodyPr bIns="0" anchor="ctr" anchorCtr="0">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4287838" cy="6858000"/>
          </a:xfrm>
        </p:spPr>
        <p:txBody>
          <a:bodyPr>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242426" y="2286000"/>
            <a:ext cx="6241650" cy="3474720"/>
          </a:xfrm>
        </p:spPr>
        <p:txBody>
          <a:bodyPr>
            <a:normAutofit/>
          </a:bodyPr>
          <a:lstStyle>
            <a:lvl1pPr marL="228600" indent="-228600">
              <a:spcBef>
                <a:spcPts val="1000"/>
              </a:spcBef>
              <a:spcAft>
                <a:spcPts val="1000"/>
              </a:spcAft>
              <a:buClr>
                <a:schemeClr val="accent2"/>
              </a:buClr>
              <a:buFont typeface="Wingdings" panose="05000000000000000000" pitchFamily="2" charset="2"/>
              <a:buChar char="§"/>
              <a:defRPr sz="1800"/>
            </a:lvl1pPr>
            <a:lvl2pPr marL="228600" indent="-228600">
              <a:spcBef>
                <a:spcPts val="1000"/>
              </a:spcBef>
              <a:spcAft>
                <a:spcPts val="1000"/>
              </a:spcAft>
              <a:buClr>
                <a:schemeClr val="accent2"/>
              </a:buClr>
              <a:buFont typeface="Wingdings" panose="05000000000000000000" pitchFamily="2" charset="2"/>
              <a:buChar char="§"/>
              <a:defRPr sz="1800"/>
            </a:lvl2pPr>
            <a:lvl3pPr marL="228600" indent="-228600">
              <a:spcBef>
                <a:spcPts val="1000"/>
              </a:spcBef>
              <a:spcAft>
                <a:spcPts val="1000"/>
              </a:spcAft>
              <a:buClr>
                <a:schemeClr val="accent2"/>
              </a:buClr>
              <a:buFont typeface="Wingdings" panose="05000000000000000000" pitchFamily="2" charset="2"/>
              <a:buChar char="§"/>
              <a:defRPr sz="1800"/>
            </a:lvl3pPr>
            <a:lvl4pPr marL="228600" indent="-228600">
              <a:spcBef>
                <a:spcPts val="1000"/>
              </a:spcBef>
              <a:spcAft>
                <a:spcPts val="1000"/>
              </a:spcAft>
              <a:buClr>
                <a:schemeClr val="accent2"/>
              </a:buClr>
              <a:buFont typeface="Wingdings" panose="05000000000000000000" pitchFamily="2" charset="2"/>
              <a:buChar char="§"/>
              <a:defRPr sz="1800"/>
            </a:lvl4pPr>
            <a:lvl5pPr marL="228600" indent="-228600">
              <a:spcBef>
                <a:spcPts val="1000"/>
              </a:spcBef>
              <a:spcAft>
                <a:spcPts val="1000"/>
              </a:spcAft>
              <a:buClr>
                <a:schemeClr val="accent2"/>
              </a:buClr>
              <a:buFont typeface="Wingdings" panose="05000000000000000000" pitchFamily="2" charset="2"/>
              <a:buChar cha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5291586"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7894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143000"/>
            <a:ext cx="9144000" cy="2286000"/>
          </a:xfrm>
        </p:spPr>
        <p:txBody>
          <a:bodyPr anchor="b">
            <a:noAutofit/>
          </a:bodyPr>
          <a:lstStyle>
            <a:lvl1pPr algn="ctr">
              <a:defRPr sz="48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835198"/>
            <a:ext cx="9144000" cy="68321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2400" cap="all" spc="3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subtitle</a:t>
            </a:r>
          </a:p>
        </p:txBody>
      </p:sp>
    </p:spTree>
    <p:extLst>
      <p:ext uri="{BB962C8B-B14F-4D97-AF65-F5344CB8AC3E}">
        <p14:creationId xmlns:p14="http://schemas.microsoft.com/office/powerpoint/2010/main" val="156372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838199" y="2024781"/>
            <a:ext cx="5212079"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9/30/26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505290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838200" y="2024781"/>
            <a:ext cx="2878394" cy="4137189"/>
          </a:xfrm>
        </p:spPr>
        <p:txBody>
          <a:bodyPr>
            <a:normAutofit/>
          </a:bodyPr>
          <a:lstStyle>
            <a:lvl1pPr marL="342900" indent="-342900">
              <a:spcBef>
                <a:spcPts val="1000"/>
              </a:spcBef>
              <a:spcAft>
                <a:spcPts val="1000"/>
              </a:spcAft>
              <a:buClr>
                <a:schemeClr val="accent2"/>
              </a:buClr>
              <a:buFont typeface="+mj-lt"/>
              <a:buAutoNum type="arabicPeriod"/>
              <a:defRPr sz="1800">
                <a:latin typeface="+mn-lt"/>
              </a:defRPr>
            </a:lvl1pPr>
            <a:lvl2pPr marL="800100" indent="-342900">
              <a:spcBef>
                <a:spcPts val="1000"/>
              </a:spcBef>
              <a:spcAft>
                <a:spcPts val="1000"/>
              </a:spcAft>
              <a:buClr>
                <a:schemeClr val="accent2"/>
              </a:buClr>
              <a:buFont typeface="+mj-lt"/>
              <a:buAutoNum type="alphaLcPeriod"/>
              <a:defRPr sz="1800">
                <a:latin typeface="+mn-lt"/>
              </a:defRPr>
            </a:lvl2pPr>
            <a:lvl3pPr marL="1257300" indent="-342900">
              <a:spcBef>
                <a:spcPts val="1000"/>
              </a:spcBef>
              <a:spcAft>
                <a:spcPts val="1000"/>
              </a:spcAft>
              <a:buClr>
                <a:schemeClr val="accent2"/>
              </a:buClr>
              <a:buFont typeface="+mj-lt"/>
              <a:buAutoNum type="arabicParenR"/>
              <a:defRPr sz="1800">
                <a:latin typeface="+mn-lt"/>
              </a:defRPr>
            </a:lvl3pPr>
            <a:lvl4pPr marL="1714500" indent="-342900">
              <a:spcBef>
                <a:spcPts val="1000"/>
              </a:spcBef>
              <a:spcAft>
                <a:spcPts val="1000"/>
              </a:spcAft>
              <a:buClr>
                <a:schemeClr val="accent2"/>
              </a:buClr>
              <a:buFont typeface="+mj-lt"/>
              <a:buAutoNum type="alphaLcParenR"/>
              <a:defRPr sz="1800">
                <a:latin typeface="+mn-lt"/>
              </a:defRPr>
            </a:lvl4pPr>
            <a:lvl5pPr marL="2057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6459795" y="2024780"/>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9/30/26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65785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201" y="448056"/>
            <a:ext cx="6172200" cy="1581912"/>
          </a:xfrm>
        </p:spPr>
        <p:txBody>
          <a:bodyPr anchor="b" anchorCtr="0">
            <a:noAutofit/>
          </a:bodyPr>
          <a:lstStyle>
            <a:lvl1pPr>
              <a:defRPr sz="32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838200" y="2257063"/>
            <a:ext cx="4894006" cy="3904906"/>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7500938" y="-22225"/>
            <a:ext cx="4714875" cy="6880225"/>
          </a:xfrm>
        </p:spPr>
        <p:txBody>
          <a:bodyPr>
            <a:normAutofit/>
          </a:bodyPr>
          <a:lstStyle>
            <a:lvl1pPr marL="0" indent="0" algn="ctr">
              <a:buNone/>
              <a:defRPr sz="2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993814" y="6303963"/>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543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896074" y="2106591"/>
            <a:ext cx="2067045" cy="3633787"/>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600">
                <a:latin typeface="+mn-lt"/>
              </a:defRPr>
            </a:lvl2pPr>
            <a:lvl3pPr marL="457200" indent="-228600">
              <a:spcBef>
                <a:spcPts val="1000"/>
              </a:spcBef>
              <a:spcAft>
                <a:spcPts val="1000"/>
              </a:spcAft>
              <a:buClr>
                <a:schemeClr val="accent2"/>
              </a:buClr>
              <a:buFont typeface="Wingdings" panose="05000000000000000000" pitchFamily="2" charset="2"/>
              <a:buChar char="§"/>
              <a:defRPr sz="1400">
                <a:latin typeface="+mn-lt"/>
              </a:defRPr>
            </a:lvl3pPr>
            <a:lvl4pPr marL="685800" indent="-228600">
              <a:spcBef>
                <a:spcPts val="1000"/>
              </a:spcBef>
              <a:spcAft>
                <a:spcPts val="1000"/>
              </a:spcAft>
              <a:buClr>
                <a:schemeClr val="accent2"/>
              </a:buClr>
              <a:buFont typeface="Wingdings" panose="05000000000000000000" pitchFamily="2" charset="2"/>
              <a:buChar char="§"/>
              <a:defRPr sz="1400">
                <a:latin typeface="+mn-lt"/>
              </a:defRPr>
            </a:lvl4pPr>
            <a:lvl5pPr marL="914400" indent="-228600">
              <a:spcBef>
                <a:spcPts val="1000"/>
              </a:spcBef>
              <a:spcAft>
                <a:spcPts val="1000"/>
              </a:spcAft>
              <a:buClr>
                <a:schemeClr val="accent2"/>
              </a:buClr>
              <a:buFont typeface="Wingdings" panose="05000000000000000000" pitchFamily="2" charset="2"/>
              <a:buChar char="§"/>
              <a:defRPr sz="12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3483980" y="2106591"/>
            <a:ext cx="7869820" cy="4016713"/>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9/30/26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80815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563"/>
          </a:xfrm>
        </p:spPr>
        <p:txBody>
          <a:bodyPr anchor="ctr" anchorCtr="0">
            <a:noAutofit/>
          </a:bodyPr>
          <a:lstStyle>
            <a:lvl1pPr algn="ctr">
              <a:defRPr sz="32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838200"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6219464" y="1790329"/>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00">
              <a:spcBef>
                <a:spcPts val="1000"/>
              </a:spcBef>
              <a:spcAft>
                <a:spcPts val="1000"/>
              </a:spcAft>
              <a:buClr>
                <a:schemeClr val="accent2"/>
              </a:buClr>
              <a:buFont typeface="Wingdings" panose="05000000000000000000" pitchFamily="2" charset="2"/>
              <a:buChar char="§"/>
              <a:defRPr sz="1800">
                <a:latin typeface="+mn-lt"/>
              </a:defRPr>
            </a:lvl2pPr>
            <a:lvl3pPr marL="457200" indent="-228600">
              <a:spcBef>
                <a:spcPts val="1000"/>
              </a:spcBef>
              <a:spcAft>
                <a:spcPts val="1000"/>
              </a:spcAft>
              <a:buClr>
                <a:schemeClr val="accent2"/>
              </a:buClr>
              <a:buFont typeface="Wingdings" panose="05000000000000000000" pitchFamily="2" charset="2"/>
              <a:buChar char="§"/>
              <a:defRPr sz="1800">
                <a:latin typeface="+mn-lt"/>
              </a:defRPr>
            </a:lvl3pPr>
            <a:lvl4pPr marL="685800" indent="-228600">
              <a:spcBef>
                <a:spcPts val="1000"/>
              </a:spcBef>
              <a:spcAft>
                <a:spcPts val="1000"/>
              </a:spcAft>
              <a:buClr>
                <a:schemeClr val="accent2"/>
              </a:buClr>
              <a:buFont typeface="Wingdings" panose="05000000000000000000" pitchFamily="2" charset="2"/>
              <a:buChar char="§"/>
              <a:defRPr sz="1800">
                <a:latin typeface="+mn-lt"/>
              </a:defRPr>
            </a:lvl4pPr>
            <a:lvl5pPr marL="914400" indent="-228600">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9/30/26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37703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32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613186" y="2107800"/>
            <a:ext cx="10965628" cy="3920196"/>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9/30/26</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26099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2192000" cy="6858000"/>
          </a:xfrm>
          <a:solidFill>
            <a:schemeClr val="tx1"/>
          </a:solidFill>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362437" y="400485"/>
            <a:ext cx="9467127" cy="2527911"/>
          </a:xfrm>
        </p:spPr>
        <p:txBody>
          <a:bodyPr anchor="b">
            <a:noAutofit/>
          </a:bodyPr>
          <a:lstStyle>
            <a:lvl1pPr algn="ctr">
              <a:spcBef>
                <a:spcPts val="10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1362075" y="3738622"/>
            <a:ext cx="9467850" cy="2527911"/>
          </a:xfrm>
        </p:spPr>
        <p:txBody>
          <a:bodyPr>
            <a:normAutofit/>
          </a:bodyPr>
          <a:lstStyle>
            <a:lvl1pPr marL="0" indent="0" algn="ctr">
              <a:spcBef>
                <a:spcPts val="1000"/>
              </a:spcBef>
              <a:buNone/>
              <a:defRPr sz="1800">
                <a:solidFill>
                  <a:schemeClr val="bg1"/>
                </a:solidFill>
              </a:defRPr>
            </a:lvl1pPr>
            <a:lvl2pPr marL="457200" indent="0" algn="ctr">
              <a:spcBef>
                <a:spcPts val="1000"/>
              </a:spcBef>
              <a:buNone/>
              <a:defRPr sz="1800">
                <a:solidFill>
                  <a:schemeClr val="bg1"/>
                </a:solidFill>
              </a:defRPr>
            </a:lvl2pPr>
            <a:lvl3pPr marL="914400" indent="0" algn="ctr">
              <a:spcBef>
                <a:spcPts val="1000"/>
              </a:spcBef>
              <a:buNone/>
              <a:defRPr sz="1800">
                <a:solidFill>
                  <a:schemeClr val="bg1"/>
                </a:solidFill>
              </a:defRPr>
            </a:lvl3pPr>
            <a:lvl4pPr marL="1371600" indent="0" algn="ctr">
              <a:spcBef>
                <a:spcPts val="1000"/>
              </a:spcBef>
              <a:buNone/>
              <a:defRPr sz="1800">
                <a:solidFill>
                  <a:schemeClr val="bg1"/>
                </a:solidFill>
              </a:defRPr>
            </a:lvl4pPr>
            <a:lvl5pPr marL="1828800" indent="0" algn="ctr">
              <a:spcBef>
                <a:spcPts val="1000"/>
              </a:spcBef>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216296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D8061D-18C3-4F4F-85EF-561633F58754}" type="datetimeFigureOut">
              <a:rPr lang="en-US" smtClean="0"/>
              <a:t>9/30/26</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965934658"/>
      </p:ext>
    </p:extLst>
  </p:cSld>
  <p:clrMap bg1="lt1" tx1="dk1" bg2="lt2" tx2="dk2" accent1="accent1" accent2="accent2" accent3="accent3" accent4="accent4" accent5="accent5" accent6="accent6" hlink="hlink" folHlink="folHlink"/>
  <p:sldLayoutIdLst>
    <p:sldLayoutId id="2147483654" r:id="rId1"/>
    <p:sldLayoutId id="2147483660" r:id="rId2"/>
    <p:sldLayoutId id="2147483659" r:id="rId3"/>
    <p:sldLayoutId id="2147483650" r:id="rId4"/>
    <p:sldLayoutId id="2147483649" r:id="rId5"/>
    <p:sldLayoutId id="2147483662" r:id="rId6"/>
    <p:sldLayoutId id="2147483663" r:id="rId7"/>
    <p:sldLayoutId id="2147483652" r:id="rId8"/>
    <p:sldLayoutId id="2147483666" r:id="rId9"/>
    <p:sldLayoutId id="2147483664" r:id="rId10"/>
    <p:sldLayoutId id="2147483665" r:id="rId11"/>
    <p:sldLayoutId id="2147483661" r:id="rId12"/>
  </p:sldLayoutIdLst>
  <p:txStyles>
    <p:titleStyle>
      <a:lvl1pPr algn="l" defTabSz="914400" rtl="0" eaLnBrk="1" latinLnBrk="0" hangingPunct="1">
        <a:lnSpc>
          <a:spcPct val="90000"/>
        </a:lnSpc>
        <a:spcBef>
          <a:spcPct val="0"/>
        </a:spcBef>
        <a:buNone/>
        <a:defRPr sz="4800" kern="1200" cap="all" spc="3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Placeholder 7" descr="abstract image">
            <a:extLst>
              <a:ext uri="{FF2B5EF4-FFF2-40B4-BE49-F238E27FC236}">
                <a16:creationId xmlns:a16="http://schemas.microsoft.com/office/drawing/2014/main" id="{782ED2F6-AFB3-9199-3999-2B5E4BAF2423}"/>
              </a:ext>
            </a:extLst>
          </p:cNvPr>
          <p:cNvPicPr>
            <a:picLocks noGrp="1" noChangeAspect="1"/>
          </p:cNvPicPr>
          <p:nvPr>
            <p:ph type="pic" sz="quarter" idx="10"/>
          </p:nvPr>
        </p:nvPicPr>
        <p:blipFill rotWithShape="1">
          <a:blip r:embed="rId3">
            <a:alphaModFix amt="52000"/>
            <a:extLst>
              <a:ext uri="{BEBA8EAE-BF5A-486C-A8C5-ECC9F3942E4B}">
                <a14:imgProps xmlns:a14="http://schemas.microsoft.com/office/drawing/2010/main">
                  <a14:imgLayer r:embed="rId4">
                    <a14:imgEffect>
                      <a14:saturation sat="0"/>
                    </a14:imgEffect>
                  </a14:imgLayer>
                </a14:imgProps>
              </a:ext>
            </a:extLst>
          </a:blip>
          <a:srcRect/>
          <a:stretch/>
        </p:blipFill>
        <p:spPr/>
      </p:pic>
      <p:sp>
        <p:nvSpPr>
          <p:cNvPr id="6" name="Title 5">
            <a:extLst>
              <a:ext uri="{FF2B5EF4-FFF2-40B4-BE49-F238E27FC236}">
                <a16:creationId xmlns:a16="http://schemas.microsoft.com/office/drawing/2014/main" id="{F20A922B-22EC-7FD8-FA8C-2FFAC558BD66}"/>
              </a:ext>
            </a:extLst>
          </p:cNvPr>
          <p:cNvSpPr>
            <a:spLocks noGrp="1"/>
          </p:cNvSpPr>
          <p:nvPr>
            <p:ph type="ctrTitle"/>
          </p:nvPr>
        </p:nvSpPr>
        <p:spPr>
          <a:xfrm>
            <a:off x="1303020" y="2286000"/>
            <a:ext cx="9585960" cy="2286000"/>
          </a:xfrm>
        </p:spPr>
        <p:txBody>
          <a:bodyPr/>
          <a:lstStyle/>
          <a:p>
            <a:r>
              <a:rPr lang="en-US" sz="4400" b="1" dirty="0"/>
              <a:t>WMWG update to </a:t>
            </a:r>
            <a:r>
              <a:rPr lang="en-US" sz="4400" b="1" dirty="0" err="1"/>
              <a:t>wms</a:t>
            </a:r>
            <a:br>
              <a:rPr lang="en-US" sz="4400" dirty="0"/>
            </a:br>
            <a:r>
              <a:rPr lang="en-US" sz="4400" dirty="0"/>
              <a:t>October 7, 2026</a:t>
            </a:r>
            <a:br>
              <a:rPr lang="en-US" sz="4400" dirty="0"/>
            </a:br>
            <a:r>
              <a:rPr lang="en-US" dirty="0"/>
              <a:t>Amanda Frazier</a:t>
            </a:r>
            <a:r>
              <a:rPr lang="en-US" sz="4400" dirty="0"/>
              <a:t>, WMWG Chair </a:t>
            </a:r>
          </a:p>
        </p:txBody>
      </p:sp>
    </p:spTree>
    <p:extLst>
      <p:ext uri="{BB962C8B-B14F-4D97-AF65-F5344CB8AC3E}">
        <p14:creationId xmlns:p14="http://schemas.microsoft.com/office/powerpoint/2010/main" val="63926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75C36-617B-795C-5A2B-325EA34F1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AD706-11EF-C258-EBD5-C4EEFEAACF16}"/>
              </a:ext>
            </a:extLst>
          </p:cNvPr>
          <p:cNvSpPr>
            <a:spLocks noGrp="1"/>
          </p:cNvSpPr>
          <p:nvPr>
            <p:ph type="title"/>
          </p:nvPr>
        </p:nvSpPr>
        <p:spPr>
          <a:xfrm>
            <a:off x="6562816" y="457200"/>
            <a:ext cx="4837176" cy="576072"/>
          </a:xfrm>
          <a:noFill/>
        </p:spPr>
        <p:txBody>
          <a:bodyPr anchor="b">
            <a:noAutofit/>
          </a:bodyPr>
          <a:lstStyle/>
          <a:p>
            <a:r>
              <a:rPr lang="en-US" b="1" dirty="0">
                <a:solidFill>
                  <a:srgbClr val="002060"/>
                </a:solidFill>
              </a:rPr>
              <a:t>AGENDA</a:t>
            </a:r>
          </a:p>
        </p:txBody>
      </p:sp>
      <p:pic>
        <p:nvPicPr>
          <p:cNvPr id="1026" name="Picture 2" descr="ERCOT approves $54 million plan to move CenterPoint's mobile generators to  San Antonio">
            <a:extLst>
              <a:ext uri="{FF2B5EF4-FFF2-40B4-BE49-F238E27FC236}">
                <a16:creationId xmlns:a16="http://schemas.microsoft.com/office/drawing/2014/main" id="{21A7C614-EF57-972E-5CDF-2948AADBEF2A}"/>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0115" r="2011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3" name="Right Triangle 12">
            <a:extLst>
              <a:ext uri="{FF2B5EF4-FFF2-40B4-BE49-F238E27FC236}">
                <a16:creationId xmlns:a16="http://schemas.microsoft.com/office/drawing/2014/main" id="{3FA87F9D-2B59-ABA6-EB26-D47E05BFF542}"/>
              </a:ext>
            </a:extLst>
          </p:cNvPr>
          <p:cNvSpPr/>
          <p:nvPr/>
        </p:nvSpPr>
        <p:spPr>
          <a:xfrm rot="5400000">
            <a:off x="-2841617" y="2812734"/>
            <a:ext cx="6858000" cy="1232531"/>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469C94F5-A0F4-0E38-F70C-7D7C5D71FCB8}"/>
              </a:ext>
            </a:extLst>
          </p:cNvPr>
          <p:cNvSpPr/>
          <p:nvPr/>
        </p:nvSpPr>
        <p:spPr>
          <a:xfrm rot="16200000">
            <a:off x="2040903" y="2812735"/>
            <a:ext cx="6858000" cy="1232531"/>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2EC4A8-49EE-CF82-CFDC-BA9308ED0D65}"/>
              </a:ext>
            </a:extLst>
          </p:cNvPr>
          <p:cNvSpPr>
            <a:spLocks noGrp="1"/>
          </p:cNvSpPr>
          <p:nvPr>
            <p:ph idx="1"/>
          </p:nvPr>
        </p:nvSpPr>
        <p:spPr>
          <a:xfrm>
            <a:off x="5917076" y="1161288"/>
            <a:ext cx="6115050" cy="5021798"/>
          </a:xfrm>
          <a:noFill/>
        </p:spPr>
        <p:txBody>
          <a:bodyPr anchor="t">
            <a:normAutofit fontScale="85000" lnSpcReduction="20000"/>
          </a:bodyPr>
          <a:lstStyle/>
          <a:p>
            <a:pPr marL="285750" indent="-285750">
              <a:buFont typeface="Arial" panose="020B0604020202020204" pitchFamily="34" charset="0"/>
              <a:buChar char="•"/>
            </a:pPr>
            <a:r>
              <a:rPr lang="en-US" b="1" dirty="0">
                <a:solidFill>
                  <a:srgbClr val="002060"/>
                </a:solidFill>
              </a:rPr>
              <a:t>NPRRS ready for WMS vote:</a:t>
            </a:r>
          </a:p>
          <a:p>
            <a:pPr marL="742950" lvl="1" indent="-285750">
              <a:buFont typeface="Arial" panose="020B0604020202020204" pitchFamily="34" charset="0"/>
              <a:buChar char="•"/>
            </a:pPr>
            <a:r>
              <a:rPr lang="en-US" dirty="0"/>
              <a:t>NPRR1340 – DRRS WITH ESR Participation</a:t>
            </a:r>
          </a:p>
          <a:p>
            <a:pPr marL="285750" indent="-285750">
              <a:buFont typeface="Arial" panose="020B0604020202020204" pitchFamily="34" charset="0"/>
              <a:buChar char="•"/>
            </a:pPr>
            <a:r>
              <a:rPr lang="en-US" b="1" dirty="0">
                <a:solidFill>
                  <a:srgbClr val="002060"/>
                </a:solidFill>
              </a:rPr>
              <a:t>NPRRs Still with WMWG</a:t>
            </a:r>
          </a:p>
          <a:p>
            <a:pPr marL="742950" lvl="1" indent="-285750">
              <a:buFont typeface="Arial" panose="020B0604020202020204" pitchFamily="34" charset="0"/>
              <a:buChar char="•"/>
            </a:pPr>
            <a:r>
              <a:rPr lang="en-US" dirty="0"/>
              <a:t>NPRR1278 – Establishing Advanced Grid Support Service as an Ancillary Service</a:t>
            </a:r>
          </a:p>
          <a:p>
            <a:pPr marL="742950" lvl="1" indent="-285750">
              <a:buFont typeface="Arial" panose="020B0604020202020204" pitchFamily="34" charset="0"/>
              <a:buChar char="•"/>
            </a:pPr>
            <a:r>
              <a:rPr lang="en-US" dirty="0"/>
              <a:t>NPRR1333 – Establish an Incentive Program for Advanced Grid Support</a:t>
            </a:r>
          </a:p>
          <a:p>
            <a:pPr marL="285750" indent="-285750">
              <a:buFont typeface="Arial" panose="020B0604020202020204" pitchFamily="34" charset="0"/>
              <a:buChar char="•"/>
            </a:pPr>
            <a:r>
              <a:rPr lang="en-US" b="1" dirty="0">
                <a:solidFill>
                  <a:srgbClr val="002060"/>
                </a:solidFill>
              </a:rPr>
              <a:t>Other Business</a:t>
            </a:r>
          </a:p>
          <a:p>
            <a:pPr marL="742950" lvl="1" indent="-285750">
              <a:buFont typeface="Arial" panose="020B0604020202020204" pitchFamily="34" charset="0"/>
              <a:buChar char="•"/>
            </a:pPr>
            <a:r>
              <a:rPr lang="en-US" dirty="0"/>
              <a:t>Discussion on COP SOC</a:t>
            </a:r>
          </a:p>
          <a:p>
            <a:pPr marL="742950" lvl="1" indent="-285750">
              <a:buFont typeface="Arial" panose="020B0604020202020204" pitchFamily="34" charset="0"/>
              <a:buChar char="•"/>
            </a:pPr>
            <a:r>
              <a:rPr lang="en-US" dirty="0"/>
              <a:t>Fall RUC A/S deployment factors</a:t>
            </a:r>
          </a:p>
          <a:p>
            <a:pPr marL="742950" lvl="1" indent="-285750">
              <a:buFont typeface="Arial" panose="020B0604020202020204" pitchFamily="34" charset="0"/>
              <a:buChar char="•"/>
            </a:pPr>
            <a:r>
              <a:rPr lang="en-US" dirty="0"/>
              <a:t>Discussion on FPA §202(c) Orders</a:t>
            </a:r>
          </a:p>
          <a:p>
            <a:pPr marL="742950" lvl="1" indent="-285750">
              <a:buFont typeface="Arial" panose="020B0604020202020204" pitchFamily="34" charset="0"/>
              <a:buChar char="•"/>
            </a:pPr>
            <a:r>
              <a:rPr lang="en-US" dirty="0"/>
              <a:t>Ader pilot phase 4</a:t>
            </a:r>
          </a:p>
        </p:txBody>
      </p:sp>
    </p:spTree>
    <p:extLst>
      <p:ext uri="{BB962C8B-B14F-4D97-AF65-F5344CB8AC3E}">
        <p14:creationId xmlns:p14="http://schemas.microsoft.com/office/powerpoint/2010/main" val="167201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2628E-62EA-A406-9983-697B54381FA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82D9B89-C910-6B47-CA0F-828300424A7B}"/>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Discussion of Revision Requests</a:t>
            </a:r>
          </a:p>
        </p:txBody>
      </p:sp>
      <p:sp>
        <p:nvSpPr>
          <p:cNvPr id="3" name="Content Placeholder 2">
            <a:extLst>
              <a:ext uri="{FF2B5EF4-FFF2-40B4-BE49-F238E27FC236}">
                <a16:creationId xmlns:a16="http://schemas.microsoft.com/office/drawing/2014/main" id="{CAAF3BD0-6E05-8048-9C37-F33362CABC55}"/>
              </a:ext>
            </a:extLst>
          </p:cNvPr>
          <p:cNvSpPr>
            <a:spLocks noGrp="1"/>
          </p:cNvSpPr>
          <p:nvPr>
            <p:ph sz="quarter" idx="13"/>
          </p:nvPr>
        </p:nvSpPr>
        <p:spPr>
          <a:xfrm>
            <a:off x="838199" y="1096407"/>
            <a:ext cx="10406744" cy="4624943"/>
          </a:xfrm>
          <a:noFill/>
        </p:spPr>
        <p:txBody>
          <a:bodyPr>
            <a:normAutofit/>
          </a:bodyPr>
          <a:lstStyle/>
          <a:p>
            <a:pPr marL="0" indent="0" algn="l" rtl="0" eaLnBrk="1" latinLnBrk="0" hangingPunct="1">
              <a:lnSpc>
                <a:spcPct val="90000"/>
              </a:lnSpc>
              <a:spcBef>
                <a:spcPts val="1000"/>
              </a:spcBef>
              <a:spcAft>
                <a:spcPts val="1000"/>
              </a:spcAft>
              <a:buNone/>
            </a:pPr>
            <a:r>
              <a:rPr lang="en-US" sz="1800" b="1" dirty="0">
                <a:solidFill>
                  <a:srgbClr val="000000"/>
                </a:solidFill>
                <a:effectLst/>
                <a:latin typeface="Calibri" panose="020F0502020204030204" pitchFamily="34" charset="0"/>
              </a:rPr>
              <a:t>NPRR1340 – Dispatchable Reliability Reserve Service Ancillary Service Involving Energy Storage Resource Participation</a:t>
            </a:r>
            <a:endParaRPr lang="en-US" sz="1800" dirty="0">
              <a:solidFill>
                <a:srgbClr val="000000"/>
              </a:solidFill>
              <a:effectLst/>
              <a:latin typeface="Calibri" panose="020F0502020204030204" pitchFamily="34" charset="0"/>
            </a:endParaRPr>
          </a:p>
          <a:p>
            <a:pPr marL="342900" lvl="0" indent="-342900" algn="l" rtl="0" eaLnBrk="1" latinLnBrk="0" hangingPunct="1">
              <a:lnSpc>
                <a:spcPct val="90000"/>
              </a:lnSpc>
              <a:spcBef>
                <a:spcPts val="1000"/>
              </a:spcBef>
              <a:spcAft>
                <a:spcPts val="1000"/>
              </a:spcAft>
              <a:buFont typeface="Arial" panose="020B0604020202020204" pitchFamily="34" charset="0"/>
              <a:buChar char="•"/>
            </a:pPr>
            <a:r>
              <a:rPr lang="en-US" sz="1800" dirty="0">
                <a:solidFill>
                  <a:srgbClr val="000000"/>
                </a:solidFill>
                <a:effectLst/>
                <a:latin typeface="Calibri" panose="020F0502020204030204" pitchFamily="34" charset="0"/>
              </a:rPr>
              <a:t>ERCOT clarified that their 9/24 comments were limited to typo corrections related to NPRR1309 and did not include any substantive changes to the NPRR1340 ESR-related content.</a:t>
            </a:r>
          </a:p>
          <a:p>
            <a:pPr marL="342900" lvl="0" indent="-342900" algn="l" rtl="0" eaLnBrk="1" latinLnBrk="0" hangingPunct="1">
              <a:lnSpc>
                <a:spcPct val="90000"/>
              </a:lnSpc>
              <a:spcBef>
                <a:spcPts val="1000"/>
              </a:spcBef>
              <a:spcAft>
                <a:spcPts val="1000"/>
              </a:spcAft>
              <a:buFont typeface="Arial" panose="020B0604020202020204" pitchFamily="34" charset="0"/>
              <a:buChar char="•"/>
            </a:pPr>
            <a:r>
              <a:rPr lang="en-US" sz="1800" dirty="0">
                <a:solidFill>
                  <a:srgbClr val="000000"/>
                </a:solidFill>
                <a:effectLst/>
                <a:latin typeface="Calibri" panose="020F0502020204030204" pitchFamily="34" charset="0"/>
              </a:rPr>
              <a:t>ERCOT reminded stakeholders of the December Board of Directors voting timeline required to support implementation of DRRS with ESRs at initial launch.</a:t>
            </a:r>
          </a:p>
          <a:p>
            <a:pPr marL="342900" lvl="0" indent="-342900" algn="l" rtl="0" eaLnBrk="1" latinLnBrk="0" hangingPunct="1">
              <a:lnSpc>
                <a:spcPct val="90000"/>
              </a:lnSpc>
              <a:spcBef>
                <a:spcPts val="1000"/>
              </a:spcBef>
              <a:spcAft>
                <a:spcPts val="1000"/>
              </a:spcAft>
              <a:buFont typeface="Arial" panose="020B0604020202020204" pitchFamily="34" charset="0"/>
              <a:buChar char="•"/>
            </a:pPr>
            <a:r>
              <a:rPr lang="en-US" sz="1800" dirty="0">
                <a:solidFill>
                  <a:srgbClr val="000000"/>
                </a:solidFill>
                <a:effectLst/>
                <a:latin typeface="Calibri" panose="020F0502020204030204" pitchFamily="34" charset="0"/>
              </a:rPr>
              <a:t>Stakeholders were generally supportive of advancing the NPRR at both the August and September WMWG meetings.</a:t>
            </a:r>
            <a:endParaRPr lang="en-US" dirty="0">
              <a:highlight>
                <a:srgbClr val="FFFF00"/>
              </a:highlight>
            </a:endParaRPr>
          </a:p>
        </p:txBody>
      </p:sp>
      <p:sp>
        <p:nvSpPr>
          <p:cNvPr id="5" name="Rectangle 4">
            <a:extLst>
              <a:ext uri="{FF2B5EF4-FFF2-40B4-BE49-F238E27FC236}">
                <a16:creationId xmlns:a16="http://schemas.microsoft.com/office/drawing/2014/main" id="{ADA158A2-CE3E-BA87-E976-9E1C56C8EEC5}"/>
              </a:ext>
              <a:ext uri="{C183D7F6-B498-43B3-948B-1728B52AA6E4}">
                <adec:decorative xmlns:adec="http://schemas.microsoft.com/office/drawing/2017/decorative" val="1"/>
              </a:ext>
            </a:extLst>
          </p:cNvPr>
          <p:cNvSpPr/>
          <p:nvPr/>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Tree>
    <p:extLst>
      <p:ext uri="{BB962C8B-B14F-4D97-AF65-F5344CB8AC3E}">
        <p14:creationId xmlns:p14="http://schemas.microsoft.com/office/powerpoint/2010/main" val="3752249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E47EE-5925-9AC5-2DDB-83419EECBBD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C35FF65-AB50-EC31-6595-5BF709976452}"/>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Discussion of Revision Requests</a:t>
            </a:r>
          </a:p>
        </p:txBody>
      </p:sp>
      <p:sp>
        <p:nvSpPr>
          <p:cNvPr id="3" name="Content Placeholder 2">
            <a:extLst>
              <a:ext uri="{FF2B5EF4-FFF2-40B4-BE49-F238E27FC236}">
                <a16:creationId xmlns:a16="http://schemas.microsoft.com/office/drawing/2014/main" id="{CC35A853-2DE6-9E43-5464-2276AD6641E3}"/>
              </a:ext>
            </a:extLst>
          </p:cNvPr>
          <p:cNvSpPr>
            <a:spLocks noGrp="1"/>
          </p:cNvSpPr>
          <p:nvPr>
            <p:ph sz="quarter" idx="13"/>
          </p:nvPr>
        </p:nvSpPr>
        <p:spPr>
          <a:xfrm>
            <a:off x="838199" y="1096407"/>
            <a:ext cx="10406744" cy="4598346"/>
          </a:xfrm>
          <a:noFill/>
        </p:spPr>
        <p:txBody>
          <a:bodyPr>
            <a:normAutofit/>
          </a:bodyPr>
          <a:lstStyle/>
          <a:p>
            <a:pPr lvl="1" indent="0">
              <a:spcBef>
                <a:spcPts val="600"/>
              </a:spcBef>
              <a:spcAft>
                <a:spcPts val="0"/>
              </a:spcAft>
              <a:buNone/>
            </a:pPr>
            <a:r>
              <a:rPr lang="en-US" b="1" dirty="0"/>
              <a:t>NPRR1278 - Establishing Advanced Grid Support Service as an Ancillary Service</a:t>
            </a:r>
            <a:r>
              <a:rPr lang="en-US" dirty="0"/>
              <a:t> </a:t>
            </a:r>
            <a:r>
              <a:rPr lang="en-US" b="1" dirty="0"/>
              <a:t>– </a:t>
            </a:r>
            <a:r>
              <a:rPr lang="en-US" i="1" dirty="0"/>
              <a:t>Tabled for additional discussion</a:t>
            </a:r>
          </a:p>
          <a:p>
            <a:pPr lvl="1" indent="0">
              <a:spcBef>
                <a:spcPts val="600"/>
              </a:spcBef>
              <a:spcAft>
                <a:spcPts val="0"/>
              </a:spcAft>
              <a:buNone/>
            </a:pPr>
            <a:r>
              <a:rPr lang="en-US" b="1" dirty="0"/>
              <a:t>NPRR1333 - Establish an Incentive Program for Advanced Grid Support – </a:t>
            </a:r>
            <a:r>
              <a:rPr lang="en-US" i="1" dirty="0"/>
              <a:t>Tabled for additional discussion</a:t>
            </a:r>
          </a:p>
          <a:p>
            <a:pPr marL="285750" lvl="1" indent="-285750">
              <a:buFont typeface="Arial" panose="020B0604020202020204" pitchFamily="34" charset="0"/>
              <a:buChar char="•"/>
            </a:pPr>
            <a:r>
              <a:rPr lang="en-US" dirty="0"/>
              <a:t>Updates were not provided at the August or September meetings. ERCOT requested stakeholder feedback on NPRR1333 but reported that comments were not received. </a:t>
            </a:r>
          </a:p>
          <a:p>
            <a:pPr lvl="1" indent="0">
              <a:buNone/>
            </a:pPr>
            <a:endParaRPr lang="en-US" dirty="0"/>
          </a:p>
        </p:txBody>
      </p:sp>
      <p:sp>
        <p:nvSpPr>
          <p:cNvPr id="5" name="Rectangle 4">
            <a:extLst>
              <a:ext uri="{FF2B5EF4-FFF2-40B4-BE49-F238E27FC236}">
                <a16:creationId xmlns:a16="http://schemas.microsoft.com/office/drawing/2014/main" id="{8E108B66-3385-E0F8-A1CD-2F623D6D3D2B}"/>
              </a:ext>
              <a:ext uri="{C183D7F6-B498-43B3-948B-1728B52AA6E4}">
                <adec:decorative xmlns:adec="http://schemas.microsoft.com/office/drawing/2017/decorative" val="1"/>
              </a:ext>
            </a:extLst>
          </p:cNvPr>
          <p:cNvSpPr/>
          <p:nvPr/>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Tree>
    <p:extLst>
      <p:ext uri="{BB962C8B-B14F-4D97-AF65-F5344CB8AC3E}">
        <p14:creationId xmlns:p14="http://schemas.microsoft.com/office/powerpoint/2010/main" val="113892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F10B3-A6D3-C64D-49EC-A2CA48FBD4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EFE8EF7-659B-C7C9-E688-826C9AFDB9D9}"/>
              </a:ext>
              <a:ext uri="{C183D7F6-B498-43B3-948B-1728B52AA6E4}">
                <adec:decorative xmlns:adec="http://schemas.microsoft.com/office/drawing/2017/decorative" val="1"/>
              </a:ext>
            </a:extLst>
          </p:cNvPr>
          <p:cNvSpPr/>
          <p:nvPr/>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1114F069-402D-549D-EF28-3CBE0A65A709}"/>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Other Business</a:t>
            </a:r>
          </a:p>
        </p:txBody>
      </p:sp>
      <p:sp>
        <p:nvSpPr>
          <p:cNvPr id="7" name="Content Placeholder 2">
            <a:extLst>
              <a:ext uri="{FF2B5EF4-FFF2-40B4-BE49-F238E27FC236}">
                <a16:creationId xmlns:a16="http://schemas.microsoft.com/office/drawing/2014/main" id="{6F801CA8-BD8A-0C48-0005-1D9D95A17394}"/>
              </a:ext>
            </a:extLst>
          </p:cNvPr>
          <p:cNvSpPr>
            <a:spLocks noGrp="1"/>
          </p:cNvSpPr>
          <p:nvPr>
            <p:ph sz="quarter" idx="13"/>
          </p:nvPr>
        </p:nvSpPr>
        <p:spPr>
          <a:xfrm>
            <a:off x="838199" y="1096407"/>
            <a:ext cx="10406744" cy="4950647"/>
          </a:xfrm>
          <a:noFill/>
        </p:spPr>
        <p:txBody>
          <a:bodyPr>
            <a:normAutofit fontScale="85000" lnSpcReduction="20000"/>
          </a:bodyPr>
          <a:lstStyle/>
          <a:p>
            <a:pPr lvl="1" indent="0">
              <a:buNone/>
            </a:pPr>
            <a:r>
              <a:rPr lang="en-US" b="1" dirty="0"/>
              <a:t>Update on COP SOC RUC Issue</a:t>
            </a:r>
          </a:p>
          <a:p>
            <a:pPr marL="285750" lvl="1" indent="-285750">
              <a:spcBef>
                <a:spcPts val="600"/>
              </a:spcBef>
              <a:buFont typeface="Arial" panose="020B0604020202020204" pitchFamily="34" charset="0"/>
              <a:buChar char="•"/>
            </a:pPr>
            <a:r>
              <a:rPr lang="en-US" dirty="0"/>
              <a:t>ERCOT completed its first round of outreach and education efforts to reduce flat COP HBSOC submissions. Results showed a dramatic reduction in flat HBSOC submissions. </a:t>
            </a:r>
          </a:p>
          <a:p>
            <a:pPr marL="742950" lvl="2" indent="-285750">
              <a:spcBef>
                <a:spcPts val="600"/>
              </a:spcBef>
              <a:buFont typeface="Arial" panose="020B0604020202020204" pitchFamily="34" charset="0"/>
              <a:buChar char="•"/>
            </a:pPr>
            <a:r>
              <a:rPr lang="en-US" dirty="0"/>
              <a:t>A May 28 snapshot showed 43% of submissions with flat profiles while a September 15 snapshot showed only 12% of submissions with flat profiles.  </a:t>
            </a:r>
          </a:p>
          <a:p>
            <a:pPr marL="285750" lvl="1" indent="-285750">
              <a:spcBef>
                <a:spcPts val="600"/>
              </a:spcBef>
              <a:buFont typeface="Arial" panose="020B0604020202020204" pitchFamily="34" charset="0"/>
              <a:buChar char="•"/>
            </a:pPr>
            <a:r>
              <a:rPr lang="en-US" dirty="0"/>
              <a:t>ERCOT has updated the Business Practice Manual on “COP Practices by QSEs” to clarify the ESR COP HBSOC submission expectations. </a:t>
            </a:r>
          </a:p>
          <a:p>
            <a:pPr marL="285750" lvl="1" indent="-285750">
              <a:spcBef>
                <a:spcPts val="600"/>
              </a:spcBef>
              <a:buFont typeface="Arial" panose="020B0604020202020204" pitchFamily="34" charset="0"/>
              <a:buChar char="•"/>
            </a:pPr>
            <a:r>
              <a:rPr lang="en-US" dirty="0"/>
              <a:t>ERCOT will continue monitoring RUC activity drivers, HBSOC submissions and their impact on RUC. They will continue necessary outreach effort and have not ruled out further actions if flat submissions continue.</a:t>
            </a:r>
          </a:p>
          <a:p>
            <a:pPr marL="285750" lvl="1" indent="-285750">
              <a:spcBef>
                <a:spcPts val="600"/>
              </a:spcBef>
              <a:buFont typeface="Arial" panose="020B0604020202020204" pitchFamily="34" charset="0"/>
              <a:buChar char="•"/>
            </a:pPr>
            <a:r>
              <a:rPr lang="en-US" dirty="0"/>
              <a:t>The IMM suggested that improving HBSOC submissions alone will not fully resolve the issue and proposed optimizing battery SOC directly within RUC, which would require potentially significant system changes. </a:t>
            </a:r>
          </a:p>
          <a:p>
            <a:pPr marL="285750" lvl="1" indent="-285750">
              <a:spcBef>
                <a:spcPts val="600"/>
              </a:spcBef>
              <a:buFont typeface="Arial" panose="020B0604020202020204" pitchFamily="34" charset="0"/>
              <a:buChar char="•"/>
            </a:pPr>
            <a:r>
              <a:rPr lang="en-US" dirty="0"/>
              <a:t>Some market participants expressed support for the IMM’s recommended approach, and asked ERCOT to evaluate whether there is any interim or bridge solution short of implementing significant system changes.</a:t>
            </a:r>
          </a:p>
          <a:p>
            <a:pPr lvl="1" indent="0">
              <a:spcBef>
                <a:spcPts val="600"/>
              </a:spcBef>
              <a:buNone/>
            </a:pPr>
            <a:r>
              <a:rPr lang="en-US" b="1" dirty="0"/>
              <a:t>DAM ESR Behavior Analysis</a:t>
            </a:r>
            <a:endParaRPr lang="en-US" dirty="0">
              <a:highlight>
                <a:srgbClr val="FFFF00"/>
              </a:highlight>
            </a:endParaRPr>
          </a:p>
          <a:p>
            <a:pPr marL="285750" lvl="1" indent="-285750">
              <a:spcBef>
                <a:spcPts val="600"/>
              </a:spcBef>
              <a:buFont typeface="Arial" panose="020B0604020202020204" pitchFamily="34" charset="0"/>
              <a:buChar char="•"/>
            </a:pPr>
            <a:r>
              <a:rPr lang="en-US" dirty="0"/>
              <a:t>ERCOT also analyzed ESR DAM offer behavior throughout 2026, comparing to 2025 data. The analysis found no broad shift in ESR offer strategies between TPO and AS offers. Increased EEO activity was largely attributed to specific speculative activity and two settlement points. </a:t>
            </a:r>
          </a:p>
          <a:p>
            <a:pPr marL="285750" lvl="1" indent="-285750">
              <a:spcBef>
                <a:spcPts val="600"/>
              </a:spcBef>
              <a:buFont typeface="Arial" panose="020B0604020202020204" pitchFamily="34" charset="0"/>
              <a:buChar char="•"/>
            </a:pPr>
            <a:r>
              <a:rPr lang="en-US" dirty="0"/>
              <a:t>ERCOT found no clear evidence linking DAM ESR offer behavior to increased summer RUC activity. </a:t>
            </a:r>
          </a:p>
        </p:txBody>
      </p:sp>
    </p:spTree>
    <p:extLst>
      <p:ext uri="{BB962C8B-B14F-4D97-AF65-F5344CB8AC3E}">
        <p14:creationId xmlns:p14="http://schemas.microsoft.com/office/powerpoint/2010/main" val="41539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BBAC-E712-7FA5-06BA-5A05D292349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68303D5-A06A-36FB-DE23-F7BBD5A0A13A}"/>
              </a:ext>
              <a:ext uri="{C183D7F6-B498-43B3-948B-1728B52AA6E4}">
                <adec:decorative xmlns:adec="http://schemas.microsoft.com/office/drawing/2017/decorative" val="1"/>
              </a:ext>
            </a:extLst>
          </p:cNvPr>
          <p:cNvSpPr/>
          <p:nvPr/>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485DBFBE-3E25-B2B9-361A-423794978098}"/>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Other Business</a:t>
            </a:r>
          </a:p>
        </p:txBody>
      </p:sp>
      <p:sp>
        <p:nvSpPr>
          <p:cNvPr id="7" name="Content Placeholder 2">
            <a:extLst>
              <a:ext uri="{FF2B5EF4-FFF2-40B4-BE49-F238E27FC236}">
                <a16:creationId xmlns:a16="http://schemas.microsoft.com/office/drawing/2014/main" id="{6F132774-DDD5-D7F7-DE20-A0EBA40FD75F}"/>
              </a:ext>
            </a:extLst>
          </p:cNvPr>
          <p:cNvSpPr>
            <a:spLocks noGrp="1"/>
          </p:cNvSpPr>
          <p:nvPr>
            <p:ph sz="quarter" idx="13"/>
          </p:nvPr>
        </p:nvSpPr>
        <p:spPr>
          <a:xfrm>
            <a:off x="838199" y="1096407"/>
            <a:ext cx="10406744" cy="4770993"/>
          </a:xfrm>
          <a:noFill/>
        </p:spPr>
        <p:txBody>
          <a:bodyPr>
            <a:normAutofit/>
          </a:bodyPr>
          <a:lstStyle/>
          <a:p>
            <a:pPr lvl="1" indent="0">
              <a:buNone/>
            </a:pPr>
            <a:r>
              <a:rPr lang="en-US" b="1" dirty="0"/>
              <a:t>Fall 2026 RUC Ancillary Service Deployment Factors</a:t>
            </a:r>
          </a:p>
          <a:p>
            <a:pPr marL="285750" lvl="1" indent="-285750">
              <a:spcBef>
                <a:spcPts val="600"/>
              </a:spcBef>
              <a:buFont typeface="Arial" panose="020B0604020202020204" pitchFamily="34" charset="0"/>
              <a:buChar char="•"/>
            </a:pPr>
            <a:r>
              <a:rPr lang="en-US" dirty="0"/>
              <a:t>ERCOT presented the fall RUC ASDFs, noting that the same methodology from the winter, spring and summer will apply to the fall season. </a:t>
            </a:r>
          </a:p>
          <a:p>
            <a:pPr marL="742950" lvl="2" indent="-285750">
              <a:spcBef>
                <a:spcPts val="600"/>
              </a:spcBef>
              <a:buFont typeface="Arial" panose="020B0604020202020204" pitchFamily="34" charset="0"/>
              <a:buChar char="•"/>
            </a:pPr>
            <a:r>
              <a:rPr lang="en-US" dirty="0"/>
              <a:t>The fall factors generally follow prior seasonal patterns, with non zero ECRS and Non-Spin ASDFs in morning hours and increased factors beginning in HE16 and extending through HE1. </a:t>
            </a:r>
          </a:p>
          <a:p>
            <a:pPr marL="742950" lvl="2" indent="-285750">
              <a:spcBef>
                <a:spcPts val="600"/>
              </a:spcBef>
              <a:buFont typeface="Arial" panose="020B0604020202020204" pitchFamily="34" charset="0"/>
              <a:buChar char="•"/>
            </a:pPr>
            <a:r>
              <a:rPr lang="en-US" dirty="0"/>
              <a:t>The Regulation ASDF table did not change, but ERCOT highlighted the slight uptick in Fall Reg-Up deployment factors in HE13-HE14 and increase in Reg-Down deployment factors in HE19-HE21. </a:t>
            </a:r>
          </a:p>
          <a:p>
            <a:pPr marL="285750" lvl="1" indent="-285750">
              <a:spcBef>
                <a:spcPts val="600"/>
              </a:spcBef>
              <a:buFont typeface="Arial" panose="020B0604020202020204" pitchFamily="34" charset="0"/>
              <a:buChar char="•"/>
            </a:pPr>
            <a:r>
              <a:rPr lang="en-US" dirty="0"/>
              <a:t>Discussion focused on how deployment factors affect the representation of battery capability and the allocation of energy and ancillary services in RUC.</a:t>
            </a:r>
          </a:p>
        </p:txBody>
      </p:sp>
    </p:spTree>
    <p:extLst>
      <p:ext uri="{BB962C8B-B14F-4D97-AF65-F5344CB8AC3E}">
        <p14:creationId xmlns:p14="http://schemas.microsoft.com/office/powerpoint/2010/main" val="3411816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247B-F11C-8147-735B-48AFCA18AAE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77CF71D-D169-D162-3431-C24398DDAADC}"/>
              </a:ext>
              <a:ext uri="{C183D7F6-B498-43B3-948B-1728B52AA6E4}">
                <adec:decorative xmlns:adec="http://schemas.microsoft.com/office/drawing/2017/decorative" val="1"/>
              </a:ext>
            </a:extLst>
          </p:cNvPr>
          <p:cNvSpPr/>
          <p:nvPr/>
        </p:nvSpPr>
        <p:spPr>
          <a:xfrm>
            <a:off x="0" y="6303963"/>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A7491E51-185A-68BF-4E86-3A55649F5238}"/>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Other Business</a:t>
            </a:r>
          </a:p>
        </p:txBody>
      </p:sp>
      <p:sp>
        <p:nvSpPr>
          <p:cNvPr id="7" name="Content Placeholder 2">
            <a:extLst>
              <a:ext uri="{FF2B5EF4-FFF2-40B4-BE49-F238E27FC236}">
                <a16:creationId xmlns:a16="http://schemas.microsoft.com/office/drawing/2014/main" id="{8D79BDA2-6E9D-D50A-28E1-41FC5548AE16}"/>
              </a:ext>
            </a:extLst>
          </p:cNvPr>
          <p:cNvSpPr>
            <a:spLocks noGrp="1"/>
          </p:cNvSpPr>
          <p:nvPr>
            <p:ph sz="quarter" idx="13"/>
          </p:nvPr>
        </p:nvSpPr>
        <p:spPr>
          <a:xfrm>
            <a:off x="838199" y="1096407"/>
            <a:ext cx="10406744" cy="4770993"/>
          </a:xfrm>
          <a:noFill/>
        </p:spPr>
        <p:txBody>
          <a:bodyPr>
            <a:normAutofit/>
          </a:bodyPr>
          <a:lstStyle/>
          <a:p>
            <a:pPr lvl="1" indent="0">
              <a:buNone/>
            </a:pPr>
            <a:r>
              <a:rPr lang="en-US" b="1" dirty="0"/>
              <a:t>Update on FPA §202(c) Orders </a:t>
            </a:r>
          </a:p>
          <a:p>
            <a:pPr marL="285750" lvl="1" indent="-285750">
              <a:spcBef>
                <a:spcPts val="600"/>
              </a:spcBef>
              <a:buFont typeface="Arial" panose="020B0604020202020204" pitchFamily="34" charset="0"/>
              <a:buChar char="•"/>
            </a:pPr>
            <a:r>
              <a:rPr lang="en-US" dirty="0"/>
              <a:t>LCRA internally investigated the feasibility of ERCOT issuing an RFI to improve visibility into available backup generation capacity.</a:t>
            </a:r>
          </a:p>
          <a:p>
            <a:pPr marL="742950" lvl="2" indent="-285750">
              <a:spcBef>
                <a:spcPts val="600"/>
              </a:spcBef>
              <a:buFont typeface="Arial" panose="020B0604020202020204" pitchFamily="34" charset="0"/>
              <a:buChar char="•"/>
            </a:pPr>
            <a:r>
              <a:rPr lang="en-US" dirty="0"/>
              <a:t>LCRA suggested an RFI for existing large loads with aggregated backup generation minimum size threshold of 10 MW; future loads could provide information through the Batch Process.</a:t>
            </a:r>
          </a:p>
          <a:p>
            <a:pPr marL="285750" lvl="1" indent="-285750">
              <a:spcBef>
                <a:spcPts val="600"/>
              </a:spcBef>
              <a:buFont typeface="Arial" panose="020B0604020202020204" pitchFamily="34" charset="0"/>
              <a:buChar char="•"/>
            </a:pPr>
            <a:r>
              <a:rPr lang="en-US" dirty="0"/>
              <a:t>Questions remain regarding how participants would indicate their willingness to support voluntary deployment and whether participation could overlap with the Large Load Demand Management program. </a:t>
            </a:r>
          </a:p>
          <a:p>
            <a:pPr marL="285750" lvl="1" indent="-285750">
              <a:spcBef>
                <a:spcPts val="600"/>
              </a:spcBef>
              <a:buFont typeface="Arial" panose="020B0604020202020204" pitchFamily="34" charset="0"/>
              <a:buChar char="•"/>
            </a:pPr>
            <a:r>
              <a:rPr lang="en-US" dirty="0"/>
              <a:t>ERCOT plans to examine the DWG survey for potential backup generation capacity information and will continue working on other open items. </a:t>
            </a:r>
          </a:p>
          <a:p>
            <a:pPr marL="285750" lvl="1" indent="-285750">
              <a:spcBef>
                <a:spcPts val="600"/>
              </a:spcBef>
              <a:buFont typeface="Arial" panose="020B0604020202020204" pitchFamily="34" charset="0"/>
              <a:buChar char="•"/>
            </a:pPr>
            <a:r>
              <a:rPr lang="en-US" dirty="0"/>
              <a:t>Looking for WMS champion to replace Blake Holt for </a:t>
            </a:r>
            <a:r>
              <a:rPr lang="en-US"/>
              <a:t>this topic.</a:t>
            </a:r>
            <a:endParaRPr lang="en-US" dirty="0"/>
          </a:p>
        </p:txBody>
      </p:sp>
    </p:spTree>
    <p:extLst>
      <p:ext uri="{BB962C8B-B14F-4D97-AF65-F5344CB8AC3E}">
        <p14:creationId xmlns:p14="http://schemas.microsoft.com/office/powerpoint/2010/main" val="79870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EBBCB-9E9F-5AF7-1BC6-B3AC03795A8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A8EB99C-0F70-857E-39B1-14B789563EF5}"/>
              </a:ext>
              <a:ext uri="{C183D7F6-B498-43B3-948B-1728B52AA6E4}">
                <adec:decorative xmlns:adec="http://schemas.microsoft.com/office/drawing/2017/decorative" val="1"/>
              </a:ext>
            </a:extLst>
          </p:cNvPr>
          <p:cNvSpPr/>
          <p:nvPr/>
        </p:nvSpPr>
        <p:spPr>
          <a:xfrm>
            <a:off x="0" y="6333941"/>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84273BE-331B-197C-7AB9-39E33DD1CCA2}"/>
              </a:ext>
            </a:extLst>
          </p:cNvPr>
          <p:cNvSpPr txBox="1">
            <a:spLocks/>
          </p:cNvSpPr>
          <p:nvPr/>
        </p:nvSpPr>
        <p:spPr>
          <a:xfrm>
            <a:off x="838200" y="27866"/>
            <a:ext cx="10515600" cy="1325880"/>
          </a:xfrm>
          <a:prstGeom prst="rect">
            <a:avLst/>
          </a:prstGeom>
          <a:no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3200" kern="1200" cap="all" spc="300" baseline="0">
                <a:solidFill>
                  <a:schemeClr val="tx1"/>
                </a:solidFill>
                <a:latin typeface="+mj-lt"/>
                <a:ea typeface="+mj-ea"/>
                <a:cs typeface="+mj-cs"/>
              </a:defRPr>
            </a:lvl1pPr>
          </a:lstStyle>
          <a:p>
            <a:r>
              <a:rPr lang="en-US" dirty="0"/>
              <a:t>Other Business</a:t>
            </a:r>
          </a:p>
        </p:txBody>
      </p:sp>
      <p:sp>
        <p:nvSpPr>
          <p:cNvPr id="7" name="Content Placeholder 2">
            <a:extLst>
              <a:ext uri="{FF2B5EF4-FFF2-40B4-BE49-F238E27FC236}">
                <a16:creationId xmlns:a16="http://schemas.microsoft.com/office/drawing/2014/main" id="{5E928B93-7AE9-0B4D-8D21-2EAC8C9E59F2}"/>
              </a:ext>
            </a:extLst>
          </p:cNvPr>
          <p:cNvSpPr>
            <a:spLocks noGrp="1"/>
          </p:cNvSpPr>
          <p:nvPr>
            <p:ph sz="quarter" idx="13"/>
          </p:nvPr>
        </p:nvSpPr>
        <p:spPr>
          <a:xfrm>
            <a:off x="838199" y="1096407"/>
            <a:ext cx="10406744" cy="4770993"/>
          </a:xfrm>
          <a:noFill/>
        </p:spPr>
        <p:txBody>
          <a:bodyPr>
            <a:normAutofit/>
          </a:bodyPr>
          <a:lstStyle/>
          <a:p>
            <a:pPr lvl="1" indent="0">
              <a:buNone/>
            </a:pPr>
            <a:r>
              <a:rPr lang="en-US" b="1" dirty="0"/>
              <a:t>ADER Pilot Phase 4 </a:t>
            </a:r>
          </a:p>
          <a:p>
            <a:pPr marL="285750" lvl="1" indent="-285750">
              <a:spcBef>
                <a:spcPts val="600"/>
              </a:spcBef>
              <a:buFont typeface="Arial" panose="020B0604020202020204" pitchFamily="34" charset="0"/>
              <a:buChar char="•"/>
            </a:pPr>
            <a:r>
              <a:rPr lang="en-US" dirty="0"/>
              <a:t>ERCOT provided an update on ADER Pilot Phase 4, which would introduce an ADESR model for aggregated distributed storage. ADESRs would be registered, modeled, and dispatched similarly to DESRs using a single CIM load.</a:t>
            </a:r>
          </a:p>
          <a:p>
            <a:pPr marL="285750" lvl="1" indent="-285750">
              <a:spcBef>
                <a:spcPts val="600"/>
              </a:spcBef>
              <a:buFont typeface="Arial" panose="020B0604020202020204" pitchFamily="34" charset="0"/>
              <a:buChar char="•"/>
            </a:pPr>
            <a:r>
              <a:rPr lang="en-US" dirty="0"/>
              <a:t>ERCOT noted that existing ALR and NCLR participation options would remain unchanged, including their current participation caps, while the proposed ADESR model would not initially be subject to a system-wide energy participation cap. </a:t>
            </a:r>
          </a:p>
          <a:p>
            <a:pPr marL="285750" lvl="1" indent="-285750">
              <a:spcBef>
                <a:spcPts val="600"/>
              </a:spcBef>
              <a:buFont typeface="Arial" panose="020B0604020202020204" pitchFamily="34" charset="0"/>
              <a:buChar char="•"/>
            </a:pPr>
            <a:r>
              <a:rPr lang="en-US" dirty="0"/>
              <a:t>ERCOT and stakeholders discussed nodal dispatch and zonal settlement for ADESRs, and nodal settlement was identified as a future objective of the pilot program. </a:t>
            </a:r>
          </a:p>
          <a:p>
            <a:pPr marL="285750" lvl="1" indent="-285750">
              <a:spcBef>
                <a:spcPts val="600"/>
              </a:spcBef>
              <a:buFont typeface="Arial" panose="020B0604020202020204" pitchFamily="34" charset="0"/>
              <a:buChar char="•"/>
            </a:pPr>
            <a:r>
              <a:rPr lang="en-US" dirty="0"/>
              <a:t>ERCOT plans to continue stakeholder and DSP discussions, with the Phase 4 governing document publishing targeted for October 12 and DSWG review on October 19. Board approval is targeted for December.</a:t>
            </a:r>
          </a:p>
        </p:txBody>
      </p:sp>
    </p:spTree>
    <p:extLst>
      <p:ext uri="{BB962C8B-B14F-4D97-AF65-F5344CB8AC3E}">
        <p14:creationId xmlns:p14="http://schemas.microsoft.com/office/powerpoint/2010/main" val="296192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5" name="Picture Placeholder 11" descr="A close up of dots&#10;">
            <a:extLst>
              <a:ext uri="{FF2B5EF4-FFF2-40B4-BE49-F238E27FC236}">
                <a16:creationId xmlns:a16="http://schemas.microsoft.com/office/drawing/2014/main" id="{030E03B4-DAB0-F43D-4B1C-C54F75E621A1}"/>
              </a:ext>
            </a:extLst>
          </p:cNvPr>
          <p:cNvPicPr>
            <a:picLocks noGrp="1" noChangeAspect="1"/>
          </p:cNvPicPr>
          <p:nvPr>
            <p:ph type="pic" sz="quarter" idx="11"/>
          </p:nvPr>
        </p:nvPicPr>
        <p:blipFill>
          <a:blip r:embed="rId2"/>
          <a:srcRect/>
          <a:stretch/>
        </p:blipFill>
        <p:spPr>
          <a:xfrm>
            <a:off x="0" y="0"/>
            <a:ext cx="12192000" cy="6858000"/>
          </a:xfrm>
          <a:solidFill>
            <a:schemeClr val="tx1">
              <a:alpha val="20000"/>
            </a:schemeClr>
          </a:solidFill>
        </p:spPr>
      </p:pic>
      <p:sp>
        <p:nvSpPr>
          <p:cNvPr id="7" name="Title 6">
            <a:extLst>
              <a:ext uri="{FF2B5EF4-FFF2-40B4-BE49-F238E27FC236}">
                <a16:creationId xmlns:a16="http://schemas.microsoft.com/office/drawing/2014/main" id="{4AB1CD4B-2C7F-1593-8E69-B7450F3DCAD6}"/>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184472291"/>
      </p:ext>
    </p:extLst>
  </p:cSld>
  <p:clrMapOvr>
    <a:masterClrMapping/>
  </p:clrMapOvr>
</p:sld>
</file>

<file path=ppt/theme/theme1.xml><?xml version="1.0" encoding="utf-8"?>
<a:theme xmlns:a="http://schemas.openxmlformats.org/drawingml/2006/main" name="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C2645A-E767-4D7E-984D-234E531E4556}">
  <ds:schemaRefs>
    <ds:schemaRef ds:uri="http://schemas.microsoft.com/sharepoint/v3"/>
    <ds:schemaRef ds:uri="16c05727-aa75-4e4a-9b5f-8a80a1165891"/>
    <ds:schemaRef ds:uri="http://schemas.microsoft.com/office/2006/metadata/properties"/>
    <ds:schemaRef ds:uri="http://purl.org/dc/terms/"/>
    <ds:schemaRef ds:uri="http://purl.org/dc/elements/1.1/"/>
    <ds:schemaRef ds:uri="http://purl.org/dc/dcmitype/"/>
    <ds:schemaRef ds:uri="http://schemas.microsoft.com/office/2006/documentManagement/types"/>
    <ds:schemaRef ds:uri="http://schemas.microsoft.com/office/infopath/2007/PartnerControls"/>
    <ds:schemaRef ds:uri="230e9df3-be65-4c73-a93b-d1236ebd677e"/>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5F2A2379-DD35-4769-BFD6-4857D72F8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048343-1EA9-44C3-883E-652FAAF0713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11352</TotalTime>
  <Words>861</Words>
  <Application>Microsoft Macintosh PowerPoint</Application>
  <PresentationFormat>Widescreen</PresentationFormat>
  <Paragraphs>61</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Calibri Light</vt:lpstr>
      <vt:lpstr>Wingdings</vt:lpstr>
      <vt:lpstr>Custom</vt:lpstr>
      <vt:lpstr>WMWG update to wms October 7, 2026 Amanda Frazier, WMWG Chair </vt:lpstr>
      <vt:lpstr>AGENDA</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WMWG update to wms January 8, 2025 Blake Holt, WMWG Chair</dc:title>
  <dc:creator>Amanda Frazier</dc:creator>
  <cp:lastModifiedBy>Amanda Frazier</cp:lastModifiedBy>
  <cp:revision>43</cp:revision>
  <dcterms:created xsi:type="dcterms:W3CDTF">2024-07-23T18:58:17Z</dcterms:created>
  <dcterms:modified xsi:type="dcterms:W3CDTF">2026-10-01T04:15:01Z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MSIP_Label_7084cbda-52b8-46fb-a7b7-cb5bd465ed85_Enabled">
    <vt:lpwstr>true</vt:lpwstr>
  </property>
  <property fmtid="{D5CDD505-2E9C-101B-9397-08002B2CF9AE}" pid="5" name="MSIP_Label_7084cbda-52b8-46fb-a7b7-cb5bd465ed85_SetDate">
    <vt:lpwstr>2025-01-07T19:23:20Z</vt:lpwstr>
  </property>
  <property fmtid="{D5CDD505-2E9C-101B-9397-08002B2CF9AE}" pid="6" name="MSIP_Label_7084cbda-52b8-46fb-a7b7-cb5bd465ed85_Method">
    <vt:lpwstr>Standard</vt:lpwstr>
  </property>
  <property fmtid="{D5CDD505-2E9C-101B-9397-08002B2CF9AE}" pid="7" name="MSIP_Label_7084cbda-52b8-46fb-a7b7-cb5bd465ed85_Name">
    <vt:lpwstr>Internal</vt:lpwstr>
  </property>
  <property fmtid="{D5CDD505-2E9C-101B-9397-08002B2CF9AE}" pid="8" name="MSIP_Label_7084cbda-52b8-46fb-a7b7-cb5bd465ed85_SiteId">
    <vt:lpwstr>0afb747d-bff7-4596-a9fc-950ef9e0ec45</vt:lpwstr>
  </property>
  <property fmtid="{D5CDD505-2E9C-101B-9397-08002B2CF9AE}" pid="9" name="MSIP_Label_7084cbda-52b8-46fb-a7b7-cb5bd465ed85_ActionId">
    <vt:lpwstr>4718cdd1-6337-4a46-9def-771470eb72e9</vt:lpwstr>
  </property>
  <property fmtid="{D5CDD505-2E9C-101B-9397-08002B2CF9AE}" pid="10" name="MSIP_Label_7084cbda-52b8-46fb-a7b7-cb5bd465ed85_ContentBits">
    <vt:lpwstr>0</vt:lpwstr>
  </property>
</Properties>
</file>