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4"/>
    <p:sldMasterId id="2147483648" r:id="rId5"/>
    <p:sldMasterId id="2147483661" r:id="rId6"/>
  </p:sldMasterIdLst>
  <p:notesMasterIdLst>
    <p:notesMasterId r:id="rId11"/>
  </p:notesMasterIdLst>
  <p:handoutMasterIdLst>
    <p:handoutMasterId r:id="rId12"/>
  </p:handoutMasterIdLst>
  <p:sldIdLst>
    <p:sldId id="260" r:id="rId7"/>
    <p:sldId id="266" r:id="rId8"/>
    <p:sldId id="270" r:id="rId9"/>
    <p:sldId id="272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33" autoAdjust="0"/>
  </p:normalViewPr>
  <p:slideViewPr>
    <p:cSldViewPr showGuides="1">
      <p:cViewPr varScale="1">
        <p:scale>
          <a:sx n="66" d="100"/>
          <a:sy n="66" d="100"/>
        </p:scale>
        <p:origin x="1280" y="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0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43682"/>
            <a:ext cx="8382000" cy="518318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8532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6569075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5257800" cy="571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81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6569075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4675" y="6527884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57700" y="6569075"/>
            <a:ext cx="2286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0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81400" y="2590800"/>
            <a:ext cx="5410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2026 Annual Validation	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PWG Meeting</a:t>
            </a:r>
          </a:p>
          <a:p>
            <a:r>
              <a:rPr lang="en-US" dirty="0">
                <a:solidFill>
                  <a:schemeClr val="bg1"/>
                </a:solidFill>
              </a:rPr>
              <a:t>September 22, 2026</a:t>
            </a:r>
          </a:p>
        </p:txBody>
      </p:sp>
    </p:spTree>
    <p:extLst>
      <p:ext uri="{BB962C8B-B14F-4D97-AF65-F5344CB8AC3E}">
        <p14:creationId xmlns:p14="http://schemas.microsoft.com/office/powerpoint/2010/main" val="7306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456" y="228600"/>
            <a:ext cx="7162800" cy="442118"/>
          </a:xfrm>
        </p:spPr>
        <p:txBody>
          <a:bodyPr/>
          <a:lstStyle/>
          <a:p>
            <a:r>
              <a:rPr lang="en-US" dirty="0"/>
              <a:t>2026 Annual BUS Validation Progress Report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062B035-5416-E76C-8729-4E5BA46F12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975323"/>
              </p:ext>
            </p:extLst>
          </p:nvPr>
        </p:nvGraphicFramePr>
        <p:xfrm>
          <a:off x="628651" y="1600200"/>
          <a:ext cx="7886698" cy="3376696"/>
        </p:xfrm>
        <a:graphic>
          <a:graphicData uri="http://schemas.openxmlformats.org/drawingml/2006/table">
            <a:tbl>
              <a:tblPr/>
              <a:tblGrid>
                <a:gridCol w="692530">
                  <a:extLst>
                    <a:ext uri="{9D8B030D-6E8A-4147-A177-3AD203B41FA5}">
                      <a16:colId xmlns:a16="http://schemas.microsoft.com/office/drawing/2014/main" val="4091674498"/>
                    </a:ext>
                  </a:extLst>
                </a:gridCol>
                <a:gridCol w="2444225">
                  <a:extLst>
                    <a:ext uri="{9D8B030D-6E8A-4147-A177-3AD203B41FA5}">
                      <a16:colId xmlns:a16="http://schemas.microsoft.com/office/drawing/2014/main" val="1766931262"/>
                    </a:ext>
                  </a:extLst>
                </a:gridCol>
                <a:gridCol w="741415">
                  <a:extLst>
                    <a:ext uri="{9D8B030D-6E8A-4147-A177-3AD203B41FA5}">
                      <a16:colId xmlns:a16="http://schemas.microsoft.com/office/drawing/2014/main" val="804794081"/>
                    </a:ext>
                  </a:extLst>
                </a:gridCol>
                <a:gridCol w="668088">
                  <a:extLst>
                    <a:ext uri="{9D8B030D-6E8A-4147-A177-3AD203B41FA5}">
                      <a16:colId xmlns:a16="http://schemas.microsoft.com/office/drawing/2014/main" val="3314078705"/>
                    </a:ext>
                  </a:extLst>
                </a:gridCol>
                <a:gridCol w="668088">
                  <a:extLst>
                    <a:ext uri="{9D8B030D-6E8A-4147-A177-3AD203B41FA5}">
                      <a16:colId xmlns:a16="http://schemas.microsoft.com/office/drawing/2014/main" val="2383331934"/>
                    </a:ext>
                  </a:extLst>
                </a:gridCol>
                <a:gridCol w="668088">
                  <a:extLst>
                    <a:ext uri="{9D8B030D-6E8A-4147-A177-3AD203B41FA5}">
                      <a16:colId xmlns:a16="http://schemas.microsoft.com/office/drawing/2014/main" val="3678414694"/>
                    </a:ext>
                  </a:extLst>
                </a:gridCol>
                <a:gridCol w="668088">
                  <a:extLst>
                    <a:ext uri="{9D8B030D-6E8A-4147-A177-3AD203B41FA5}">
                      <a16:colId xmlns:a16="http://schemas.microsoft.com/office/drawing/2014/main" val="1377877613"/>
                    </a:ext>
                  </a:extLst>
                </a:gridCol>
                <a:gridCol w="668088">
                  <a:extLst>
                    <a:ext uri="{9D8B030D-6E8A-4147-A177-3AD203B41FA5}">
                      <a16:colId xmlns:a16="http://schemas.microsoft.com/office/drawing/2014/main" val="442484666"/>
                    </a:ext>
                  </a:extLst>
                </a:gridCol>
                <a:gridCol w="668088">
                  <a:extLst>
                    <a:ext uri="{9D8B030D-6E8A-4147-A177-3AD203B41FA5}">
                      <a16:colId xmlns:a16="http://schemas.microsoft.com/office/drawing/2014/main" val="3043823229"/>
                    </a:ext>
                  </a:extLst>
                </a:gridCol>
              </a:tblGrid>
              <a:tr h="37274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MS Sans Serif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ERCOT &amp; TDSP AV 2026 Progress Report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173136"/>
                  </a:ext>
                </a:extLst>
              </a:tr>
              <a:tr h="3055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Due Date*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Annual Validation Task List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ERCOT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CNP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LP&amp;L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Nueces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ONCOR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TNMP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565245"/>
                  </a:ext>
                </a:extLst>
              </a:tr>
              <a:tr h="33730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3/31/26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ERCOT to provide list of BUS ESI IDs to TDSPs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3/23/2026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4135797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4135791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4135804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4135801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4135795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4135799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380652"/>
                  </a:ext>
                </a:extLst>
              </a:tr>
              <a:tr h="337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4/3/26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ERCOT Provides Additional Validation Lists to TDSPs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3/30/2026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4138258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4138260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4138265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4138264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4138267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4138269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536167"/>
                  </a:ext>
                </a:extLst>
              </a:tr>
              <a:tr h="337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4/10/26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TDSPs to provide finalized list of BUS ESI IDs to ERCOT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702427"/>
                  </a:ext>
                </a:extLst>
              </a:tr>
              <a:tr h="337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4/15/26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Market Notice announcing lists are available to CR of record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4/24/2026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788717"/>
                  </a:ext>
                </a:extLst>
              </a:tr>
              <a:tr h="337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4/15/26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TDSPs to begin submitting 814_20 transactions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4/15/2026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736646"/>
                  </a:ext>
                </a:extLst>
              </a:tr>
              <a:tr h="337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9/30/26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 Annual and Additional Validations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9/21/2026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9/21/2026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9/21/2026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9/21/2026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9/21/2026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9/21/2026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9/21/2026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013332"/>
                  </a:ext>
                </a:extLst>
              </a:tr>
              <a:tr h="337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10/2/26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ERCOT to review database for expected changes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Date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256302"/>
                  </a:ext>
                </a:extLst>
              </a:tr>
              <a:tr h="3373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10/9/26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TDSPs have submitted at least 99% of changes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Date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Date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Date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Date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Date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Date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126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239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248FB-CC8C-743B-DEA3-AB5CB576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AV2026 Status Update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24FE5-355A-AF9A-CBC7-DE1C14043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349404F-9DF5-4F23-4404-1F017B1A2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076756"/>
              </p:ext>
            </p:extLst>
          </p:nvPr>
        </p:nvGraphicFramePr>
        <p:xfrm>
          <a:off x="1659385" y="990600"/>
          <a:ext cx="5825229" cy="5034316"/>
        </p:xfrm>
        <a:graphic>
          <a:graphicData uri="http://schemas.openxmlformats.org/drawingml/2006/table">
            <a:tbl>
              <a:tblPr/>
              <a:tblGrid>
                <a:gridCol w="1506006">
                  <a:extLst>
                    <a:ext uri="{9D8B030D-6E8A-4147-A177-3AD203B41FA5}">
                      <a16:colId xmlns:a16="http://schemas.microsoft.com/office/drawing/2014/main" val="2950256306"/>
                    </a:ext>
                  </a:extLst>
                </a:gridCol>
                <a:gridCol w="355417">
                  <a:extLst>
                    <a:ext uri="{9D8B030D-6E8A-4147-A177-3AD203B41FA5}">
                      <a16:colId xmlns:a16="http://schemas.microsoft.com/office/drawing/2014/main" val="2981345211"/>
                    </a:ext>
                  </a:extLst>
                </a:gridCol>
                <a:gridCol w="542162">
                  <a:extLst>
                    <a:ext uri="{9D8B030D-6E8A-4147-A177-3AD203B41FA5}">
                      <a16:colId xmlns:a16="http://schemas.microsoft.com/office/drawing/2014/main" val="1499664713"/>
                    </a:ext>
                  </a:extLst>
                </a:gridCol>
                <a:gridCol w="542162">
                  <a:extLst>
                    <a:ext uri="{9D8B030D-6E8A-4147-A177-3AD203B41FA5}">
                      <a16:colId xmlns:a16="http://schemas.microsoft.com/office/drawing/2014/main" val="167249383"/>
                    </a:ext>
                  </a:extLst>
                </a:gridCol>
                <a:gridCol w="355417">
                  <a:extLst>
                    <a:ext uri="{9D8B030D-6E8A-4147-A177-3AD203B41FA5}">
                      <a16:colId xmlns:a16="http://schemas.microsoft.com/office/drawing/2014/main" val="3665202429"/>
                    </a:ext>
                  </a:extLst>
                </a:gridCol>
                <a:gridCol w="355417">
                  <a:extLst>
                    <a:ext uri="{9D8B030D-6E8A-4147-A177-3AD203B41FA5}">
                      <a16:colId xmlns:a16="http://schemas.microsoft.com/office/drawing/2014/main" val="1164817202"/>
                    </a:ext>
                  </a:extLst>
                </a:gridCol>
                <a:gridCol w="542162">
                  <a:extLst>
                    <a:ext uri="{9D8B030D-6E8A-4147-A177-3AD203B41FA5}">
                      <a16:colId xmlns:a16="http://schemas.microsoft.com/office/drawing/2014/main" val="4153031615"/>
                    </a:ext>
                  </a:extLst>
                </a:gridCol>
                <a:gridCol w="542162">
                  <a:extLst>
                    <a:ext uri="{9D8B030D-6E8A-4147-A177-3AD203B41FA5}">
                      <a16:colId xmlns:a16="http://schemas.microsoft.com/office/drawing/2014/main" val="3367569570"/>
                    </a:ext>
                  </a:extLst>
                </a:gridCol>
                <a:gridCol w="542162">
                  <a:extLst>
                    <a:ext uri="{9D8B030D-6E8A-4147-A177-3AD203B41FA5}">
                      <a16:colId xmlns:a16="http://schemas.microsoft.com/office/drawing/2014/main" val="1523123074"/>
                    </a:ext>
                  </a:extLst>
                </a:gridCol>
                <a:gridCol w="542162">
                  <a:extLst>
                    <a:ext uri="{9D8B030D-6E8A-4147-A177-3AD203B41FA5}">
                      <a16:colId xmlns:a16="http://schemas.microsoft.com/office/drawing/2014/main" val="863685564"/>
                    </a:ext>
                  </a:extLst>
                </a:gridCol>
              </a:tblGrid>
              <a:tr h="547833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Profile Validation Status as of: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21-Sep-26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155295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521256"/>
                  </a:ext>
                </a:extLst>
              </a:tr>
              <a:tr h="1703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938005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409249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Initial Set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627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Exceptions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0675971"/>
                  </a:ext>
                </a:extLst>
              </a:tr>
              <a:tr h="258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Subject to Change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988780"/>
                  </a:ext>
                </a:extLst>
              </a:tr>
              <a:tr h="3187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Updated, as of  Sep-21-2026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396315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Remaining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686137"/>
                  </a:ext>
                </a:extLst>
              </a:tr>
              <a:tr h="1813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Completion</a:t>
                      </a:r>
                      <a:r>
                        <a:rPr lang="en-US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056596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488222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240328"/>
                  </a:ext>
                </a:extLst>
              </a:tr>
              <a:tr h="1703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ONCOR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TNMP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LP&amp;L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64339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150582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Initial Set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384714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Exceptions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7762397"/>
                  </a:ext>
                </a:extLst>
              </a:tr>
              <a:tr h="3187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Subject to Change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146015"/>
                  </a:ext>
                </a:extLst>
              </a:tr>
              <a:tr h="3187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Updated, as of  Sep-21-2026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98021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Remaining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19172"/>
                  </a:ext>
                </a:extLst>
              </a:tr>
              <a:tr h="1813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Completion</a:t>
                      </a:r>
                      <a:r>
                        <a:rPr lang="en-US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308936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911522"/>
                  </a:ext>
                </a:extLst>
              </a:tr>
              <a:tr h="159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57834"/>
                  </a:ext>
                </a:extLst>
              </a:tr>
              <a:tr h="290162">
                <a:tc gridSpan="6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Per Load Profiling Guide, sec 11.2.1 (2) (a) vi, 99% is considered complete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009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964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9214C-64D9-789B-FAB6-BA56143E7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Forecasting Profiles: Proposed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2DA34-AD2D-76C1-6744-37EA8A8DD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91FC7D-5C3C-5F41-C74B-CE75A7C1D9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274573"/>
              </p:ext>
            </p:extLst>
          </p:nvPr>
        </p:nvGraphicFramePr>
        <p:xfrm>
          <a:off x="533400" y="1676400"/>
          <a:ext cx="7924800" cy="2057400"/>
        </p:xfrm>
        <a:graphic>
          <a:graphicData uri="http://schemas.openxmlformats.org/drawingml/2006/table">
            <a:tbl>
              <a:tblPr/>
              <a:tblGrid>
                <a:gridCol w="1215819">
                  <a:extLst>
                    <a:ext uri="{9D8B030D-6E8A-4147-A177-3AD203B41FA5}">
                      <a16:colId xmlns:a16="http://schemas.microsoft.com/office/drawing/2014/main" val="1954064226"/>
                    </a:ext>
                  </a:extLst>
                </a:gridCol>
                <a:gridCol w="3105467">
                  <a:extLst>
                    <a:ext uri="{9D8B030D-6E8A-4147-A177-3AD203B41FA5}">
                      <a16:colId xmlns:a16="http://schemas.microsoft.com/office/drawing/2014/main" val="2291571721"/>
                    </a:ext>
                  </a:extLst>
                </a:gridCol>
                <a:gridCol w="498047">
                  <a:extLst>
                    <a:ext uri="{9D8B030D-6E8A-4147-A177-3AD203B41FA5}">
                      <a16:colId xmlns:a16="http://schemas.microsoft.com/office/drawing/2014/main" val="586717442"/>
                    </a:ext>
                  </a:extLst>
                </a:gridCol>
                <a:gridCol w="3105467">
                  <a:extLst>
                    <a:ext uri="{9D8B030D-6E8A-4147-A177-3AD203B41FA5}">
                      <a16:colId xmlns:a16="http://schemas.microsoft.com/office/drawing/2014/main" val="3258292034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 Models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Proposed Models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16434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 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Models are static (hard-coded)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Models are dynamic and updatable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63677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Input History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10/29/2004 - 8/3/2006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9/1/2020 - 1/24/2025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489965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 Inputs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Based on daily load data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Based on Hourly load data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21696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Forecast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Daily; allocated to hourly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Hourly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787192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Hourly allocated to 15-min intervals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0988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Roof-top Solar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based on actual load data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Based on actual load data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97535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 Charging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 progress (Not there yet)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65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07142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DB63875B034C8B32518C6496ADD1" ma:contentTypeVersion="0" ma:contentTypeDescription="Create a new document." ma:contentTypeScope="" ma:versionID="2e49056469cb591c67c33c10da96a071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Props1.xml><?xml version="1.0" encoding="utf-8"?>
<ds:datastoreItem xmlns:ds="http://schemas.openxmlformats.org/officeDocument/2006/customXml" ds:itemID="{FA625DC4-75AC-4019-A9C6-4DC532EFDC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215A72-787F-41D3-8B2A-EB6708CB3E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7D44DB-2AE0-4249-B147-A7557EC862F7}">
  <ds:schemaRefs>
    <ds:schemaRef ds:uri="http://schemas.microsoft.com/office/2006/documentManagement/types"/>
    <ds:schemaRef ds:uri="c34af464-7aa1-4edd-9be4-83dffc1cb92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2186</TotalTime>
  <Words>471</Words>
  <Application>Microsoft Office PowerPoint</Application>
  <PresentationFormat>On-screen Show (4:3)</PresentationFormat>
  <Paragraphs>263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MS Sans Serif</vt:lpstr>
      <vt:lpstr>1_Custom Design</vt:lpstr>
      <vt:lpstr>Office Theme</vt:lpstr>
      <vt:lpstr>Custom Design</vt:lpstr>
      <vt:lpstr>PowerPoint Presentation</vt:lpstr>
      <vt:lpstr>2026 Annual BUS Validation Progress Report</vt:lpstr>
      <vt:lpstr>AV2026 Status Update</vt:lpstr>
      <vt:lpstr>Load Forecasting Profiles: Proposed Updates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Pak, Sam</cp:lastModifiedBy>
  <cp:revision>126</cp:revision>
  <cp:lastPrinted>2016-01-21T20:53:15Z</cp:lastPrinted>
  <dcterms:created xsi:type="dcterms:W3CDTF">2016-01-21T15:20:31Z</dcterms:created>
  <dcterms:modified xsi:type="dcterms:W3CDTF">2026-09-30T15:43:28Z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0x0101002E2BDB63875B034C8B32518C6496ADD1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2023-08-07T19:02:15Z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d63258bd-2510-4955-abec-c1eb369ff1c3</vt:lpwstr>
  </property>
  <property fmtid="{D5CDD505-2E9C-101B-9397-08002B2CF9AE}" pid="9" name="MSIP_Label_7084cbda-52b8-46fb-a7b7-cb5bd465ed85_ContentBits">
    <vt:lpwstr>0</vt:lpwstr>
  </property>
</Properties>
</file>