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Lst>
  <p:notesMasterIdLst>
    <p:notesMasterId r:id="rId9"/>
  </p:notesMasterIdLst>
  <p:sldIdLst>
    <p:sldId id="256" r:id="rId5"/>
    <p:sldId id="285" r:id="rId6"/>
    <p:sldId id="294" r:id="rId7"/>
    <p:sldId id="295"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E28627-785B-413D-B49E-5AE794F4FE11}" v="5" dt="2026-09-23T21:47:02.3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87310" autoAdjust="0"/>
  </p:normalViewPr>
  <p:slideViewPr>
    <p:cSldViewPr snapToGrid="0">
      <p:cViewPr varScale="1">
        <p:scale>
          <a:sx n="72" d="100"/>
          <a:sy n="72" d="100"/>
        </p:scale>
        <p:origin x="46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o, Chenyan" userId="c92a7c72-a4d5-4d57-9ea3-e882fbd95b04" providerId="ADAL" clId="{4C59D35C-145D-4E48-99E4-9BC2F320BE92}"/>
    <pc:docChg chg="undo custSel addSld delSld modSld">
      <pc:chgData name="Guo, Chenyan" userId="c92a7c72-a4d5-4d57-9ea3-e882fbd95b04" providerId="ADAL" clId="{4C59D35C-145D-4E48-99E4-9BC2F320BE92}" dt="2026-09-23T21:56:35.540" v="3459" actId="27636"/>
      <pc:docMkLst>
        <pc:docMk/>
      </pc:docMkLst>
      <pc:sldChg chg="modSp mod">
        <pc:chgData name="Guo, Chenyan" userId="c92a7c72-a4d5-4d57-9ea3-e882fbd95b04" providerId="ADAL" clId="{4C59D35C-145D-4E48-99E4-9BC2F320BE92}" dt="2026-09-23T18:39:33.092" v="33" actId="20577"/>
        <pc:sldMkLst>
          <pc:docMk/>
          <pc:sldMk cId="161441392" sldId="256"/>
        </pc:sldMkLst>
        <pc:spChg chg="mod">
          <ac:chgData name="Guo, Chenyan" userId="c92a7c72-a4d5-4d57-9ea3-e882fbd95b04" providerId="ADAL" clId="{4C59D35C-145D-4E48-99E4-9BC2F320BE92}" dt="2026-09-23T18:39:33.092" v="33" actId="20577"/>
          <ac:spMkLst>
            <pc:docMk/>
            <pc:sldMk cId="161441392" sldId="256"/>
            <ac:spMk id="2" creationId="{0E780425-BFA3-4F76-A3D7-DC99BE53D0EC}"/>
          </ac:spMkLst>
        </pc:spChg>
        <pc:spChg chg="mod">
          <ac:chgData name="Guo, Chenyan" userId="c92a7c72-a4d5-4d57-9ea3-e882fbd95b04" providerId="ADAL" clId="{4C59D35C-145D-4E48-99E4-9BC2F320BE92}" dt="2026-09-23T18:39:26.974" v="27" actId="20577"/>
          <ac:spMkLst>
            <pc:docMk/>
            <pc:sldMk cId="161441392" sldId="256"/>
            <ac:spMk id="3" creationId="{A4E42BE5-C11C-48C6-B3FE-69A55D3E592E}"/>
          </ac:spMkLst>
        </pc:spChg>
      </pc:sldChg>
      <pc:sldChg chg="modSp mod">
        <pc:chgData name="Guo, Chenyan" userId="c92a7c72-a4d5-4d57-9ea3-e882fbd95b04" providerId="ADAL" clId="{4C59D35C-145D-4E48-99E4-9BC2F320BE92}" dt="2026-09-23T21:52:11.666" v="3277" actId="20577"/>
        <pc:sldMkLst>
          <pc:docMk/>
          <pc:sldMk cId="2525307828" sldId="285"/>
        </pc:sldMkLst>
        <pc:spChg chg="mod">
          <ac:chgData name="Guo, Chenyan" userId="c92a7c72-a4d5-4d57-9ea3-e882fbd95b04" providerId="ADAL" clId="{4C59D35C-145D-4E48-99E4-9BC2F320BE92}" dt="2026-09-23T21:52:11.666" v="3277" actId="20577"/>
          <ac:spMkLst>
            <pc:docMk/>
            <pc:sldMk cId="2525307828" sldId="285"/>
            <ac:spMk id="3" creationId="{8A7312A9-53C1-D5A9-F554-1DB3ACAC44B7}"/>
          </ac:spMkLst>
        </pc:spChg>
      </pc:sldChg>
      <pc:sldChg chg="del">
        <pc:chgData name="Guo, Chenyan" userId="c92a7c72-a4d5-4d57-9ea3-e882fbd95b04" providerId="ADAL" clId="{4C59D35C-145D-4E48-99E4-9BC2F320BE92}" dt="2026-09-23T18:39:48.623" v="36" actId="47"/>
        <pc:sldMkLst>
          <pc:docMk/>
          <pc:sldMk cId="940712320" sldId="292"/>
        </pc:sldMkLst>
      </pc:sldChg>
      <pc:sldChg chg="modSp mod">
        <pc:chgData name="Guo, Chenyan" userId="c92a7c72-a4d5-4d57-9ea3-e882fbd95b04" providerId="ADAL" clId="{4C59D35C-145D-4E48-99E4-9BC2F320BE92}" dt="2026-09-23T21:56:35.540" v="3459" actId="27636"/>
        <pc:sldMkLst>
          <pc:docMk/>
          <pc:sldMk cId="90883652" sldId="294"/>
        </pc:sldMkLst>
        <pc:spChg chg="mod">
          <ac:chgData name="Guo, Chenyan" userId="c92a7c72-a4d5-4d57-9ea3-e882fbd95b04" providerId="ADAL" clId="{4C59D35C-145D-4E48-99E4-9BC2F320BE92}" dt="2026-09-23T21:23:15.491" v="1399" actId="20577"/>
          <ac:spMkLst>
            <pc:docMk/>
            <pc:sldMk cId="90883652" sldId="294"/>
            <ac:spMk id="2" creationId="{E6BA36A6-6C52-F08B-A536-603029C3C5B3}"/>
          </ac:spMkLst>
        </pc:spChg>
        <pc:spChg chg="mod">
          <ac:chgData name="Guo, Chenyan" userId="c92a7c72-a4d5-4d57-9ea3-e882fbd95b04" providerId="ADAL" clId="{4C59D35C-145D-4E48-99E4-9BC2F320BE92}" dt="2026-09-23T21:56:35.540" v="3459" actId="27636"/>
          <ac:spMkLst>
            <pc:docMk/>
            <pc:sldMk cId="90883652" sldId="294"/>
            <ac:spMk id="3" creationId="{F4B7E587-D34E-0998-F5C0-FBE6883B9DD8}"/>
          </ac:spMkLst>
        </pc:spChg>
      </pc:sldChg>
      <pc:sldChg chg="modSp add mod">
        <pc:chgData name="Guo, Chenyan" userId="c92a7c72-a4d5-4d57-9ea3-e882fbd95b04" providerId="ADAL" clId="{4C59D35C-145D-4E48-99E4-9BC2F320BE92}" dt="2026-09-23T21:47:47.165" v="3203" actId="20577"/>
        <pc:sldMkLst>
          <pc:docMk/>
          <pc:sldMk cId="3961784184" sldId="295"/>
        </pc:sldMkLst>
        <pc:spChg chg="mod">
          <ac:chgData name="Guo, Chenyan" userId="c92a7c72-a4d5-4d57-9ea3-e882fbd95b04" providerId="ADAL" clId="{4C59D35C-145D-4E48-99E4-9BC2F320BE92}" dt="2026-09-23T21:47:08.827" v="3136" actId="20577"/>
          <ac:spMkLst>
            <pc:docMk/>
            <pc:sldMk cId="3961784184" sldId="295"/>
            <ac:spMk id="2" creationId="{FF02A790-B97B-C5A9-0106-16E77F608672}"/>
          </ac:spMkLst>
        </pc:spChg>
        <pc:spChg chg="mod">
          <ac:chgData name="Guo, Chenyan" userId="c92a7c72-a4d5-4d57-9ea3-e882fbd95b04" providerId="ADAL" clId="{4C59D35C-145D-4E48-99E4-9BC2F320BE92}" dt="2026-09-23T21:47:47.165" v="3203" actId="20577"/>
          <ac:spMkLst>
            <pc:docMk/>
            <pc:sldMk cId="3961784184" sldId="295"/>
            <ac:spMk id="3" creationId="{28A24C01-5717-8749-1665-0860A25302CC}"/>
          </ac:spMkLst>
        </pc:spChg>
      </pc:sldChg>
      <pc:sldChg chg="del">
        <pc:chgData name="Guo, Chenyan" userId="c92a7c72-a4d5-4d57-9ea3-e882fbd95b04" providerId="ADAL" clId="{4C59D35C-145D-4E48-99E4-9BC2F320BE92}" dt="2026-09-23T18:39:40.585" v="34" actId="47"/>
        <pc:sldMkLst>
          <pc:docMk/>
          <pc:sldMk cId="4001616064" sldId="295"/>
        </pc:sldMkLst>
      </pc:sldChg>
      <pc:sldChg chg="del">
        <pc:chgData name="Guo, Chenyan" userId="c92a7c72-a4d5-4d57-9ea3-e882fbd95b04" providerId="ADAL" clId="{4C59D35C-145D-4E48-99E4-9BC2F320BE92}" dt="2026-09-23T18:39:46.770" v="35" actId="47"/>
        <pc:sldMkLst>
          <pc:docMk/>
          <pc:sldMk cId="4187034962" sldId="2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5EFAFA-34C6-4193-8439-F5DD41942FAD}"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74CDBA-CD6A-4A0A-8B97-F97DD661C291}" type="slidenum">
              <a:rPr lang="en-US" smtClean="0"/>
              <a:t>‹#›</a:t>
            </a:fld>
            <a:endParaRPr lang="en-US"/>
          </a:p>
        </p:txBody>
      </p:sp>
    </p:spTree>
    <p:extLst>
      <p:ext uri="{BB962C8B-B14F-4D97-AF65-F5344CB8AC3E}">
        <p14:creationId xmlns:p14="http://schemas.microsoft.com/office/powerpoint/2010/main" val="320682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CDBA-CD6A-4A0A-8B97-F97DD661C291}" type="slidenum">
              <a:rPr lang="en-US" smtClean="0"/>
              <a:t>1</a:t>
            </a:fld>
            <a:endParaRPr lang="en-US"/>
          </a:p>
        </p:txBody>
      </p:sp>
    </p:spTree>
    <p:extLst>
      <p:ext uri="{BB962C8B-B14F-4D97-AF65-F5344CB8AC3E}">
        <p14:creationId xmlns:p14="http://schemas.microsoft.com/office/powerpoint/2010/main" val="3301224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4CDBA-CD6A-4A0A-8B97-F97DD661C291}" type="slidenum">
              <a:rPr lang="en-US" smtClean="0"/>
              <a:t>2</a:t>
            </a:fld>
            <a:endParaRPr lang="en-US"/>
          </a:p>
        </p:txBody>
      </p:sp>
    </p:spTree>
    <p:extLst>
      <p:ext uri="{BB962C8B-B14F-4D97-AF65-F5344CB8AC3E}">
        <p14:creationId xmlns:p14="http://schemas.microsoft.com/office/powerpoint/2010/main" val="1828170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72F57-BC84-F319-D0C6-8DB371467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76196D-FC4A-1DA6-8004-6E73CF5E13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D82493-B56F-3310-1CF3-88995AFF77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5D9E81-B013-9228-9C0A-B656A2C4900F}"/>
              </a:ext>
            </a:extLst>
          </p:cNvPr>
          <p:cNvSpPr>
            <a:spLocks noGrp="1"/>
          </p:cNvSpPr>
          <p:nvPr>
            <p:ph type="sldNum" sz="quarter" idx="5"/>
          </p:nvPr>
        </p:nvSpPr>
        <p:spPr/>
        <p:txBody>
          <a:bodyPr/>
          <a:lstStyle/>
          <a:p>
            <a:fld id="{AA74CDBA-CD6A-4A0A-8B97-F97DD661C291}" type="slidenum">
              <a:rPr lang="en-US" smtClean="0"/>
              <a:t>3</a:t>
            </a:fld>
            <a:endParaRPr lang="en-US"/>
          </a:p>
        </p:txBody>
      </p:sp>
    </p:spTree>
    <p:extLst>
      <p:ext uri="{BB962C8B-B14F-4D97-AF65-F5344CB8AC3E}">
        <p14:creationId xmlns:p14="http://schemas.microsoft.com/office/powerpoint/2010/main" val="4108897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C45FC-3668-C047-1867-BCA1A1FED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CF0BE-4837-FE6C-B8A3-8FABB8D555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5497CC-7833-53BD-351A-6858E7093B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986F0C-CB5A-8982-ED37-2801AAEF8D21}"/>
              </a:ext>
            </a:extLst>
          </p:cNvPr>
          <p:cNvSpPr>
            <a:spLocks noGrp="1"/>
          </p:cNvSpPr>
          <p:nvPr>
            <p:ph type="sldNum" sz="quarter" idx="5"/>
          </p:nvPr>
        </p:nvSpPr>
        <p:spPr/>
        <p:txBody>
          <a:bodyPr/>
          <a:lstStyle/>
          <a:p>
            <a:fld id="{AA74CDBA-CD6A-4A0A-8B97-F97DD661C291}" type="slidenum">
              <a:rPr lang="en-US" smtClean="0"/>
              <a:t>4</a:t>
            </a:fld>
            <a:endParaRPr lang="en-US"/>
          </a:p>
        </p:txBody>
      </p:sp>
    </p:spTree>
    <p:extLst>
      <p:ext uri="{BB962C8B-B14F-4D97-AF65-F5344CB8AC3E}">
        <p14:creationId xmlns:p14="http://schemas.microsoft.com/office/powerpoint/2010/main" val="2131011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63E7EB-62E5-4854-A58A-BCE516D80C67}"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CDF4C-EFB4-45D2-9370-B6E859D55DC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8786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3E7EB-62E5-4854-A58A-BCE516D80C67}"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CDF4C-EFB4-45D2-9370-B6E859D55DCA}" type="slidenum">
              <a:rPr lang="en-US" smtClean="0"/>
              <a:t>‹#›</a:t>
            </a:fld>
            <a:endParaRPr lang="en-US"/>
          </a:p>
        </p:txBody>
      </p:sp>
    </p:spTree>
    <p:extLst>
      <p:ext uri="{BB962C8B-B14F-4D97-AF65-F5344CB8AC3E}">
        <p14:creationId xmlns:p14="http://schemas.microsoft.com/office/powerpoint/2010/main" val="1474477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63E7EB-62E5-4854-A58A-BCE516D80C67}"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CDF4C-EFB4-45D2-9370-B6E859D55DC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293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63E7EB-62E5-4854-A58A-BCE516D80C67}"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CDF4C-EFB4-45D2-9370-B6E859D55DCA}" type="slidenum">
              <a:rPr lang="en-US" smtClean="0"/>
              <a:t>‹#›</a:t>
            </a:fld>
            <a:endParaRPr lang="en-US"/>
          </a:p>
        </p:txBody>
      </p:sp>
    </p:spTree>
    <p:extLst>
      <p:ext uri="{BB962C8B-B14F-4D97-AF65-F5344CB8AC3E}">
        <p14:creationId xmlns:p14="http://schemas.microsoft.com/office/powerpoint/2010/main" val="269855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63E7EB-62E5-4854-A58A-BCE516D80C67}"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BCDF4C-EFB4-45D2-9370-B6E859D55DCA}" type="slidenum">
              <a:rPr lang="en-US" smtClean="0"/>
              <a:t>‹#›</a:t>
            </a:fld>
            <a:endParaRPr lang="en-US"/>
          </a:p>
        </p:txBody>
      </p:sp>
    </p:spTree>
    <p:extLst>
      <p:ext uri="{BB962C8B-B14F-4D97-AF65-F5344CB8AC3E}">
        <p14:creationId xmlns:p14="http://schemas.microsoft.com/office/powerpoint/2010/main" val="3897463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63E7EB-62E5-4854-A58A-BCE516D80C67}"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BCDF4C-EFB4-45D2-9370-B6E859D55DCA}" type="slidenum">
              <a:rPr lang="en-US" smtClean="0"/>
              <a:t>‹#›</a:t>
            </a:fld>
            <a:endParaRPr lang="en-US"/>
          </a:p>
        </p:txBody>
      </p:sp>
    </p:spTree>
    <p:extLst>
      <p:ext uri="{BB962C8B-B14F-4D97-AF65-F5344CB8AC3E}">
        <p14:creationId xmlns:p14="http://schemas.microsoft.com/office/powerpoint/2010/main" val="300086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063E7EB-62E5-4854-A58A-BCE516D80C67}" type="datetimeFigureOut">
              <a:rPr lang="en-US" smtClean="0"/>
              <a:t>9/23/2026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1BCDF4C-EFB4-45D2-9370-B6E859D55DCA}" type="slidenum">
              <a:rPr lang="en-US" smtClean="0"/>
              <a:t>‹#›</a:t>
            </a:fld>
            <a:endParaRPr lang="en-US"/>
          </a:p>
        </p:txBody>
      </p:sp>
    </p:spTree>
    <p:extLst>
      <p:ext uri="{BB962C8B-B14F-4D97-AF65-F5344CB8AC3E}">
        <p14:creationId xmlns:p14="http://schemas.microsoft.com/office/powerpoint/2010/main" val="718055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063E7EB-62E5-4854-A58A-BCE516D80C67}" type="datetimeFigureOut">
              <a:rPr lang="en-US" smtClean="0"/>
              <a:t>9/23/2026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1BCDF4C-EFB4-45D2-9370-B6E859D55DCA}" type="slidenum">
              <a:rPr lang="en-US" smtClean="0"/>
              <a:t>‹#›</a:t>
            </a:fld>
            <a:endParaRPr lang="en-US"/>
          </a:p>
        </p:txBody>
      </p:sp>
    </p:spTree>
    <p:extLst>
      <p:ext uri="{BB962C8B-B14F-4D97-AF65-F5344CB8AC3E}">
        <p14:creationId xmlns:p14="http://schemas.microsoft.com/office/powerpoint/2010/main" val="3972044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063E7EB-62E5-4854-A58A-BCE516D80C67}"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BCDF4C-EFB4-45D2-9370-B6E859D55DCA}" type="slidenum">
              <a:rPr lang="en-US" smtClean="0"/>
              <a:t>‹#›</a:t>
            </a:fld>
            <a:endParaRPr lang="en-US"/>
          </a:p>
        </p:txBody>
      </p:sp>
    </p:spTree>
    <p:extLst>
      <p:ext uri="{BB962C8B-B14F-4D97-AF65-F5344CB8AC3E}">
        <p14:creationId xmlns:p14="http://schemas.microsoft.com/office/powerpoint/2010/main" val="425727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3E7EB-62E5-4854-A58A-BCE516D80C67}"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CDF4C-EFB4-45D2-9370-B6E859D55DCA}" type="slidenum">
              <a:rPr lang="en-US" smtClean="0"/>
              <a:t>‹#›</a:t>
            </a:fld>
            <a:endParaRPr lang="en-US"/>
          </a:p>
        </p:txBody>
      </p:sp>
    </p:spTree>
    <p:extLst>
      <p:ext uri="{BB962C8B-B14F-4D97-AF65-F5344CB8AC3E}">
        <p14:creationId xmlns:p14="http://schemas.microsoft.com/office/powerpoint/2010/main" val="2071664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63E7EB-62E5-4854-A58A-BCE516D80C67}"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BCDF4C-EFB4-45D2-9370-B6E859D55DCA}" type="slidenum">
              <a:rPr lang="en-US" smtClean="0"/>
              <a:t>‹#›</a:t>
            </a:fld>
            <a:endParaRPr lang="en-US"/>
          </a:p>
        </p:txBody>
      </p:sp>
    </p:spTree>
    <p:extLst>
      <p:ext uri="{BB962C8B-B14F-4D97-AF65-F5344CB8AC3E}">
        <p14:creationId xmlns:p14="http://schemas.microsoft.com/office/powerpoint/2010/main" val="39467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063E7EB-62E5-4854-A58A-BCE516D80C67}" type="datetimeFigureOut">
              <a:rPr lang="en-US" smtClean="0"/>
              <a:t>9/23/2026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1BCDF4C-EFB4-45D2-9370-B6E859D55DCA}"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59952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80425-BFA3-4F76-A3D7-DC99BE53D0EC}"/>
              </a:ext>
            </a:extLst>
          </p:cNvPr>
          <p:cNvSpPr>
            <a:spLocks noGrp="1"/>
          </p:cNvSpPr>
          <p:nvPr>
            <p:ph type="ctrTitle"/>
          </p:nvPr>
        </p:nvSpPr>
        <p:spPr>
          <a:xfrm>
            <a:off x="1097280" y="758952"/>
            <a:ext cx="10058400" cy="3232280"/>
          </a:xfrm>
        </p:spPr>
        <p:txBody>
          <a:bodyPr>
            <a:normAutofit fontScale="90000"/>
          </a:bodyPr>
          <a:lstStyle/>
          <a:p>
            <a:r>
              <a:rPr lang="en-US" dirty="0"/>
              <a:t>Congestion Management Working Group -</a:t>
            </a:r>
            <a:br>
              <a:rPr lang="en-US" sz="7200" dirty="0"/>
            </a:br>
            <a:r>
              <a:rPr lang="en-US" sz="6700" dirty="0"/>
              <a:t>9/14/2026 Meeting Update</a:t>
            </a:r>
          </a:p>
        </p:txBody>
      </p:sp>
      <p:sp>
        <p:nvSpPr>
          <p:cNvPr id="3" name="Subtitle 2">
            <a:extLst>
              <a:ext uri="{FF2B5EF4-FFF2-40B4-BE49-F238E27FC236}">
                <a16:creationId xmlns:a16="http://schemas.microsoft.com/office/drawing/2014/main" id="{A4E42BE5-C11C-48C6-B3FE-69A55D3E592E}"/>
              </a:ext>
            </a:extLst>
          </p:cNvPr>
          <p:cNvSpPr>
            <a:spLocks noGrp="1"/>
          </p:cNvSpPr>
          <p:nvPr>
            <p:ph type="subTitle" idx="1"/>
          </p:nvPr>
        </p:nvSpPr>
        <p:spPr/>
        <p:txBody>
          <a:bodyPr>
            <a:normAutofit fontScale="85000" lnSpcReduction="20000"/>
          </a:bodyPr>
          <a:lstStyle/>
          <a:p>
            <a:r>
              <a:rPr lang="en-US" dirty="0"/>
              <a:t>October 7, 2026</a:t>
            </a:r>
          </a:p>
          <a:p>
            <a:endParaRPr lang="en-US" dirty="0"/>
          </a:p>
          <a:p>
            <a:r>
              <a:rPr lang="en-US" dirty="0" err="1"/>
              <a:t>chENYAN</a:t>
            </a:r>
            <a:r>
              <a:rPr lang="en-US" dirty="0"/>
              <a:t> </a:t>
            </a:r>
            <a:r>
              <a:rPr lang="en-US" dirty="0" err="1"/>
              <a:t>guO,</a:t>
            </a:r>
            <a:r>
              <a:rPr lang="en-US" dirty="0"/>
              <a:t> chair</a:t>
            </a:r>
          </a:p>
        </p:txBody>
      </p:sp>
    </p:spTree>
    <p:extLst>
      <p:ext uri="{BB962C8B-B14F-4D97-AF65-F5344CB8AC3E}">
        <p14:creationId xmlns:p14="http://schemas.microsoft.com/office/powerpoint/2010/main" val="161441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CD09-6333-0053-523C-A8DAF6DA5F08}"/>
              </a:ext>
            </a:extLst>
          </p:cNvPr>
          <p:cNvSpPr>
            <a:spLocks noGrp="1"/>
          </p:cNvSpPr>
          <p:nvPr>
            <p:ph type="title"/>
          </p:nvPr>
        </p:nvSpPr>
        <p:spPr>
          <a:xfrm>
            <a:off x="1066800" y="552933"/>
            <a:ext cx="10058400" cy="1000659"/>
          </a:xfrm>
        </p:spPr>
        <p:txBody>
          <a:bodyPr>
            <a:noAutofit/>
          </a:bodyPr>
          <a:lstStyle/>
          <a:p>
            <a:r>
              <a:rPr lang="en-US" sz="4400" b="1" dirty="0"/>
              <a:t>CRR Long Term Auction Solution Time and Transaction Limits</a:t>
            </a:r>
          </a:p>
        </p:txBody>
      </p:sp>
      <p:sp>
        <p:nvSpPr>
          <p:cNvPr id="3" name="Content Placeholder 2">
            <a:extLst>
              <a:ext uri="{FF2B5EF4-FFF2-40B4-BE49-F238E27FC236}">
                <a16:creationId xmlns:a16="http://schemas.microsoft.com/office/drawing/2014/main" id="{8A7312A9-53C1-D5A9-F554-1DB3ACAC44B7}"/>
              </a:ext>
            </a:extLst>
          </p:cNvPr>
          <p:cNvSpPr>
            <a:spLocks noGrp="1"/>
          </p:cNvSpPr>
          <p:nvPr>
            <p:ph idx="1"/>
          </p:nvPr>
        </p:nvSpPr>
        <p:spPr>
          <a:xfrm>
            <a:off x="911920" y="1774316"/>
            <a:ext cx="10058400" cy="4895706"/>
          </a:xfrm>
        </p:spPr>
        <p:txBody>
          <a:bodyPr>
            <a:normAutofit/>
          </a:bodyPr>
          <a:lstStyle/>
          <a:p>
            <a:pPr marL="234950" indent="-234950">
              <a:buFont typeface="Courier New" panose="02070309020205020404" pitchFamily="49" charset="0"/>
              <a:buChar char="o"/>
            </a:pPr>
            <a:r>
              <a:rPr lang="en-US" sz="2200" dirty="0"/>
              <a:t>ERCOT staff presented an update on the CRR system performance</a:t>
            </a:r>
          </a:p>
          <a:p>
            <a:pPr lvl="3">
              <a:buFont typeface="Arial" panose="020B0604020202020204" pitchFamily="34" charset="0"/>
              <a:buChar char="•"/>
            </a:pPr>
            <a:r>
              <a:rPr lang="en-US" sz="1600" dirty="0"/>
              <a:t>All CRR auctions are now successfully running on cloud services</a:t>
            </a:r>
          </a:p>
          <a:p>
            <a:pPr lvl="3">
              <a:buFont typeface="Arial" panose="020B0604020202020204" pitchFamily="34" charset="0"/>
              <a:buChar char="•"/>
            </a:pPr>
            <a:r>
              <a:rPr lang="en-US" sz="1600" dirty="0"/>
              <a:t>The most recent sequence 5 auction took only 57 hours for the peak weekday solutions, which is lower than targeted 100 hours</a:t>
            </a:r>
          </a:p>
          <a:p>
            <a:pPr lvl="3">
              <a:buFont typeface="Arial" panose="020B0604020202020204" pitchFamily="34" charset="0"/>
              <a:buChar char="•"/>
            </a:pPr>
            <a:r>
              <a:rPr lang="en-US" sz="1600" dirty="0"/>
              <a:t>No changes to all per-CRRAH transaction limits this month</a:t>
            </a:r>
          </a:p>
          <a:p>
            <a:pPr lvl="3">
              <a:buFont typeface="Arial" panose="020B0604020202020204" pitchFamily="34" charset="0"/>
              <a:buChar char="•"/>
            </a:pPr>
            <a:endParaRPr lang="en-US" sz="1600" dirty="0"/>
          </a:p>
          <a:p>
            <a:pPr marL="234950" lvl="3" indent="-234950">
              <a:spcBef>
                <a:spcPts val="1200"/>
              </a:spcBef>
              <a:spcAft>
                <a:spcPts val="200"/>
              </a:spcAft>
              <a:buSzPct val="100000"/>
              <a:buFont typeface="Courier New" panose="02070309020205020404" pitchFamily="49" charset="0"/>
              <a:buChar char="o"/>
            </a:pPr>
            <a:r>
              <a:rPr lang="en-US" sz="2200" dirty="0"/>
              <a:t>NPRR 936 CRR Account Holder Limits and NPRR 1288, Remove Multiple Month Transactions in CRR Auctions are expected to be implemented in early February 2027</a:t>
            </a:r>
          </a:p>
          <a:p>
            <a:pPr lvl="3">
              <a:buSzPct val="100000"/>
              <a:buFont typeface="Arial" panose="020B0604020202020204" pitchFamily="34" charset="0"/>
              <a:buChar char="•"/>
            </a:pPr>
            <a:r>
              <a:rPr lang="en-US" sz="1600" dirty="0"/>
              <a:t>Market Participants will not be able to submit applications to register additional CRRAHs until after implementation of the NPRR936</a:t>
            </a:r>
          </a:p>
          <a:p>
            <a:pPr lvl="3">
              <a:buSzPct val="100000"/>
              <a:buFont typeface="Arial" panose="020B0604020202020204" pitchFamily="34" charset="0"/>
              <a:buChar char="•"/>
            </a:pPr>
            <a:r>
              <a:rPr lang="en-US" sz="1600" dirty="0"/>
              <a:t>Existing multi-month CRRs will essentially be disaggregated into monthly CRRs( with the same CRR ID)  if participants want to sell them in any LTAS or monthly action after implementation of NPRR 1288</a:t>
            </a:r>
          </a:p>
          <a:p>
            <a:pPr lvl="3">
              <a:buSzPct val="100000"/>
              <a:buFont typeface="Arial" panose="020B0604020202020204" pitchFamily="34" charset="0"/>
              <a:buChar char="•"/>
            </a:pPr>
            <a:r>
              <a:rPr lang="en-US" sz="1600" dirty="0"/>
              <a:t>ERCOT will send Market Notices about these implementations 60, 30, 10 and 1 day beforehand </a:t>
            </a:r>
          </a:p>
          <a:p>
            <a:pPr marL="0" lvl="3" indent="0">
              <a:spcBef>
                <a:spcPts val="1200"/>
              </a:spcBef>
              <a:spcAft>
                <a:spcPts val="200"/>
              </a:spcAft>
              <a:buSzPct val="100000"/>
              <a:buNone/>
            </a:pPr>
            <a:endParaRPr lang="en-US" sz="2200" dirty="0"/>
          </a:p>
        </p:txBody>
      </p:sp>
    </p:spTree>
    <p:extLst>
      <p:ext uri="{BB962C8B-B14F-4D97-AF65-F5344CB8AC3E}">
        <p14:creationId xmlns:p14="http://schemas.microsoft.com/office/powerpoint/2010/main" val="2525307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E3480-49E9-7F15-0D6E-EA46437056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BA36A6-6C52-F08B-A536-603029C3C5B3}"/>
              </a:ext>
            </a:extLst>
          </p:cNvPr>
          <p:cNvSpPr>
            <a:spLocks noGrp="1"/>
          </p:cNvSpPr>
          <p:nvPr>
            <p:ph type="title"/>
          </p:nvPr>
        </p:nvSpPr>
        <p:spPr>
          <a:xfrm>
            <a:off x="1097280" y="286604"/>
            <a:ext cx="10058400" cy="974026"/>
          </a:xfrm>
        </p:spPr>
        <p:txBody>
          <a:bodyPr>
            <a:normAutofit fontScale="90000"/>
          </a:bodyPr>
          <a:lstStyle/>
          <a:p>
            <a:r>
              <a:rPr lang="en-US" sz="4400" b="1" dirty="0"/>
              <a:t>NPRR 1343: Introduction of PTP Obligation Bid Fee in the DAM</a:t>
            </a:r>
          </a:p>
        </p:txBody>
      </p:sp>
      <p:sp>
        <p:nvSpPr>
          <p:cNvPr id="3" name="Content Placeholder 2">
            <a:extLst>
              <a:ext uri="{FF2B5EF4-FFF2-40B4-BE49-F238E27FC236}">
                <a16:creationId xmlns:a16="http://schemas.microsoft.com/office/drawing/2014/main" id="{F4B7E587-D34E-0998-F5C0-FBE6883B9DD8}"/>
              </a:ext>
            </a:extLst>
          </p:cNvPr>
          <p:cNvSpPr>
            <a:spLocks noGrp="1"/>
          </p:cNvSpPr>
          <p:nvPr>
            <p:ph idx="1"/>
          </p:nvPr>
        </p:nvSpPr>
        <p:spPr>
          <a:xfrm>
            <a:off x="1097280" y="1890944"/>
            <a:ext cx="10058400" cy="4292024"/>
          </a:xfrm>
        </p:spPr>
        <p:txBody>
          <a:bodyPr>
            <a:normAutofit fontScale="92500" lnSpcReduction="10000"/>
          </a:bodyPr>
          <a:lstStyle/>
          <a:p>
            <a:pPr marL="234950" indent="-234950">
              <a:buFont typeface="Courier New" panose="02070309020205020404" pitchFamily="49" charset="0"/>
              <a:buChar char="o"/>
            </a:pPr>
            <a:r>
              <a:rPr lang="en-US" sz="2200" dirty="0"/>
              <a:t>NPRR1343 proposes a modifiable bid fee on inefficient hourly PTP obligation bids in the DAM</a:t>
            </a:r>
          </a:p>
          <a:p>
            <a:pPr lvl="2">
              <a:buFont typeface="Arial" panose="020B0604020202020204" pitchFamily="34" charset="0"/>
              <a:buChar char="•"/>
            </a:pPr>
            <a:r>
              <a:rPr lang="en-US" sz="1800" dirty="0"/>
              <a:t>Unawarded PTP Obligation bids targeted by the fee are categorized as inefficient based on their bid price being significantly below the market clearing price of the path</a:t>
            </a:r>
          </a:p>
          <a:p>
            <a:pPr lvl="2">
              <a:buFont typeface="Arial" panose="020B0604020202020204" pitchFamily="34" charset="0"/>
              <a:buChar char="•"/>
            </a:pPr>
            <a:r>
              <a:rPr lang="en-US" sz="1800" dirty="0"/>
              <a:t>This NPRR imposes bid fees for bids placed on de-energized settlement points or placed between electrically similar settlement points or priced below the calculated PTP inefficient threshold. </a:t>
            </a:r>
          </a:p>
          <a:p>
            <a:pPr lvl="2">
              <a:buFont typeface="Arial" panose="020B0604020202020204" pitchFamily="34" charset="0"/>
              <a:buChar char="•"/>
            </a:pPr>
            <a:r>
              <a:rPr lang="en-US" sz="1800" dirty="0"/>
              <a:t>However, it also provides a “safe harbor” exemption from bid fees if offer price are in line with historical clearing prices but fall under the price thresholds when prices spike</a:t>
            </a:r>
          </a:p>
          <a:p>
            <a:pPr marL="234950" indent="-234950">
              <a:buFont typeface="Courier New" panose="02070309020205020404" pitchFamily="49" charset="0"/>
              <a:buChar char="o"/>
            </a:pPr>
            <a:r>
              <a:rPr lang="en-US" sz="2200" dirty="0"/>
              <a:t>ERCOT previewed their comments they are planning to file on NPRR1343</a:t>
            </a:r>
          </a:p>
          <a:p>
            <a:pPr lvl="2">
              <a:buFont typeface="Arial" panose="020B0604020202020204" pitchFamily="34" charset="0"/>
              <a:buChar char="•"/>
            </a:pPr>
            <a:r>
              <a:rPr lang="en-US" sz="1800" dirty="0"/>
              <a:t>The safe harbor percentile is updated from the 50</a:t>
            </a:r>
            <a:r>
              <a:rPr lang="en-US" sz="1800" baseline="30000" dirty="0"/>
              <a:t>th</a:t>
            </a:r>
            <a:r>
              <a:rPr lang="en-US" sz="1800" dirty="0"/>
              <a:t> to the 75</a:t>
            </a:r>
            <a:r>
              <a:rPr lang="en-US" sz="1800" baseline="30000" dirty="0"/>
              <a:t>th</a:t>
            </a:r>
            <a:r>
              <a:rPr lang="en-US" sz="1800" dirty="0"/>
              <a:t> percentile of the path hour’s 30 day </a:t>
            </a:r>
            <a:r>
              <a:rPr lang="en-US" sz="1800" dirty="0" err="1"/>
              <a:t>Day</a:t>
            </a:r>
            <a:r>
              <a:rPr lang="en-US" sz="1800" dirty="0"/>
              <a:t> Ahead Settlement Pricing Point.</a:t>
            </a:r>
          </a:p>
          <a:p>
            <a:pPr lvl="2">
              <a:buFont typeface="Arial" panose="020B0604020202020204" pitchFamily="34" charset="0"/>
              <a:buChar char="•"/>
            </a:pPr>
            <a:r>
              <a:rPr lang="en-US" sz="1800" dirty="0"/>
              <a:t>The comments clarify when the de-energized points and electrically similar settlement points will be considered as inefficient</a:t>
            </a:r>
          </a:p>
          <a:p>
            <a:pPr lvl="2">
              <a:buFont typeface="Arial" panose="020B0604020202020204" pitchFamily="34" charset="0"/>
              <a:buChar char="•"/>
            </a:pPr>
            <a:r>
              <a:rPr lang="en-US" sz="1800" dirty="0"/>
              <a:t>The comments will propose a 30 day grace period with an initial $0 fee for inefficient bids before the fee is set at $1 per bid</a:t>
            </a:r>
          </a:p>
          <a:p>
            <a:pPr lvl="2">
              <a:buFont typeface="Arial" panose="020B0604020202020204" pitchFamily="34" charset="0"/>
              <a:buChar char="•"/>
            </a:pPr>
            <a:r>
              <a:rPr lang="en-US" sz="1800" dirty="0"/>
              <a:t>ERCOT’s desired next step is endorsement by WMS on Oct.7, 2026, ultimately leading to December 2026 approval at the Board of Directors</a:t>
            </a:r>
          </a:p>
          <a:p>
            <a:pPr lvl="1">
              <a:buFont typeface="Courier New" panose="02070309020205020404" pitchFamily="49" charset="0"/>
              <a:buChar char="o"/>
            </a:pPr>
            <a:endParaRPr lang="en-US" sz="2200" dirty="0"/>
          </a:p>
          <a:p>
            <a:pPr marL="566928" lvl="3" indent="0">
              <a:buNone/>
            </a:pPr>
            <a:endParaRPr lang="en-US" sz="1600" dirty="0"/>
          </a:p>
        </p:txBody>
      </p:sp>
    </p:spTree>
    <p:extLst>
      <p:ext uri="{BB962C8B-B14F-4D97-AF65-F5344CB8AC3E}">
        <p14:creationId xmlns:p14="http://schemas.microsoft.com/office/powerpoint/2010/main" val="90883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290D4-FDA9-EBBB-65B5-899837875D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02A790-B97B-C5A9-0106-16E77F608672}"/>
              </a:ext>
            </a:extLst>
          </p:cNvPr>
          <p:cNvSpPr>
            <a:spLocks noGrp="1"/>
          </p:cNvSpPr>
          <p:nvPr>
            <p:ph type="title"/>
          </p:nvPr>
        </p:nvSpPr>
        <p:spPr>
          <a:xfrm>
            <a:off x="1097280" y="286604"/>
            <a:ext cx="10058400" cy="974026"/>
          </a:xfrm>
        </p:spPr>
        <p:txBody>
          <a:bodyPr>
            <a:normAutofit/>
          </a:bodyPr>
          <a:lstStyle/>
          <a:p>
            <a:r>
              <a:rPr lang="en-US" sz="4400" b="1" dirty="0"/>
              <a:t>Upcoming Meetings</a:t>
            </a:r>
          </a:p>
        </p:txBody>
      </p:sp>
      <p:sp>
        <p:nvSpPr>
          <p:cNvPr id="3" name="Content Placeholder 2">
            <a:extLst>
              <a:ext uri="{FF2B5EF4-FFF2-40B4-BE49-F238E27FC236}">
                <a16:creationId xmlns:a16="http://schemas.microsoft.com/office/drawing/2014/main" id="{28A24C01-5717-8749-1665-0860A25302CC}"/>
              </a:ext>
            </a:extLst>
          </p:cNvPr>
          <p:cNvSpPr>
            <a:spLocks noGrp="1"/>
          </p:cNvSpPr>
          <p:nvPr>
            <p:ph idx="1"/>
          </p:nvPr>
        </p:nvSpPr>
        <p:spPr>
          <a:xfrm>
            <a:off x="1097280" y="1890944"/>
            <a:ext cx="10058400" cy="4292024"/>
          </a:xfrm>
        </p:spPr>
        <p:txBody>
          <a:bodyPr>
            <a:normAutofit/>
          </a:bodyPr>
          <a:lstStyle/>
          <a:p>
            <a:pPr lvl="2">
              <a:buFont typeface="Arial" panose="020B0604020202020204" pitchFamily="34" charset="0"/>
              <a:buChar char="•"/>
            </a:pPr>
            <a:r>
              <a:rPr lang="en-US" sz="1800" dirty="0"/>
              <a:t>October 19, 2026</a:t>
            </a:r>
          </a:p>
          <a:p>
            <a:pPr lvl="2">
              <a:buFont typeface="Arial" panose="020B0604020202020204" pitchFamily="34" charset="0"/>
              <a:buChar char="•"/>
            </a:pPr>
            <a:r>
              <a:rPr lang="en-US" sz="1800" dirty="0"/>
              <a:t>November 16, 2026</a:t>
            </a:r>
          </a:p>
          <a:p>
            <a:pPr lvl="2">
              <a:buFont typeface="Arial" panose="020B0604020202020204" pitchFamily="34" charset="0"/>
              <a:buChar char="•"/>
            </a:pPr>
            <a:r>
              <a:rPr lang="en-US" sz="1800" dirty="0"/>
              <a:t>December 14, 2026</a:t>
            </a:r>
          </a:p>
          <a:p>
            <a:pPr lvl="1">
              <a:buFont typeface="Courier New" panose="02070309020205020404" pitchFamily="49" charset="0"/>
              <a:buChar char="o"/>
            </a:pPr>
            <a:endParaRPr lang="en-US" sz="2200" dirty="0"/>
          </a:p>
          <a:p>
            <a:pPr marL="566928" lvl="3" indent="0">
              <a:buNone/>
            </a:pPr>
            <a:endParaRPr lang="en-US" sz="1600" dirty="0"/>
          </a:p>
        </p:txBody>
      </p:sp>
    </p:spTree>
    <p:extLst>
      <p:ext uri="{BB962C8B-B14F-4D97-AF65-F5344CB8AC3E}">
        <p14:creationId xmlns:p14="http://schemas.microsoft.com/office/powerpoint/2010/main" val="396178418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6BF004497F87479DAD31F00AF725C6" ma:contentTypeVersion="11" ma:contentTypeDescription="Create a new document." ma:contentTypeScope="" ma:versionID="3ab0190e023d7e5aafc33e46ba37906b">
  <xsd:schema xmlns:xsd="http://www.w3.org/2001/XMLSchema" xmlns:xs="http://www.w3.org/2001/XMLSchema" xmlns:p="http://schemas.microsoft.com/office/2006/metadata/properties" xmlns:ns3="4345d1df-5d12-4f7e-b776-008b25f27986" xmlns:ns4="74773060-95be-4758-a20e-6e2cb91bc751" targetNamespace="http://schemas.microsoft.com/office/2006/metadata/properties" ma:root="true" ma:fieldsID="666fe65660b28134fc1fceb1ad30ea0e" ns3:_="" ns4:_="">
    <xsd:import namespace="4345d1df-5d12-4f7e-b776-008b25f27986"/>
    <xsd:import namespace="74773060-95be-4758-a20e-6e2cb91bc75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5d1df-5d12-4f7e-b776-008b25f279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773060-95be-4758-a20e-6e2cb91bc75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38B4D0-C359-4FA3-8BF1-2E9184C77F70}">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38DB13F-86D2-4716-9AB2-253CE0661DC7}">
  <ds:schemaRefs>
    <ds:schemaRef ds:uri="http://schemas.microsoft.com/sharepoint/v3/contenttype/forms"/>
  </ds:schemaRefs>
</ds:datastoreItem>
</file>

<file path=customXml/itemProps3.xml><?xml version="1.0" encoding="utf-8"?>
<ds:datastoreItem xmlns:ds="http://schemas.openxmlformats.org/officeDocument/2006/customXml" ds:itemID="{B4B11B8E-E5F0-4984-885F-01D3E6F11B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5d1df-5d12-4f7e-b776-008b25f27986"/>
    <ds:schemaRef ds:uri="74773060-95be-4758-a20e-6e2cb91bc7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1681294-4857-4624-8d04-edaddb44ee26}" enabled="0" method="" siteId="{a1681294-4857-4624-8d04-edaddb44ee26}" removed="1"/>
  <clbl:label id="{de49536e-9021-4e8b-a813-eda5cb0caf1c}" enabled="1" method="Privileged" siteId="{db1e96a8-a3da-442a-930b-235cac24cd5c}" removed="0"/>
</clbl:labelList>
</file>

<file path=docProps/app.xml><?xml version="1.0" encoding="utf-8"?>
<Properties xmlns="http://schemas.openxmlformats.org/officeDocument/2006/extended-properties" xmlns:vt="http://schemas.openxmlformats.org/officeDocument/2006/docPropsVTypes">
  <Template>Retrospect</Template>
  <TotalTime>28858</TotalTime>
  <Words>414</Words>
  <Application>Microsoft Office PowerPoint</Application>
  <PresentationFormat>Widescreen</PresentationFormat>
  <Paragraphs>32</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Courier New</vt:lpstr>
      <vt:lpstr>Retrospect</vt:lpstr>
      <vt:lpstr>Congestion Management Working Group - 9/14/2026 Meeting Update</vt:lpstr>
      <vt:lpstr>CRR Long Term Auction Solution Time and Transaction Limits</vt:lpstr>
      <vt:lpstr>NPRR 1343: Introduction of PTP Obligation Bid Fee in the DAM</vt:lpstr>
      <vt:lpstr>Upcoming Meetings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Congestion Management Working Group</dc:title>
  <dc:creator>Morris, Sandra</dc:creator>
  <cp:lastModifiedBy>Guo, Chenyan</cp:lastModifiedBy>
  <cp:revision>74</cp:revision>
  <dcterms:created xsi:type="dcterms:W3CDTF">2019-09-10T19:44:15Z</dcterms:created>
  <dcterms:modified xsi:type="dcterms:W3CDTF">2026-09-23T21:56:38Z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0x010100816BF004497F87479DAD31F00AF725C6</vt:lpwstr>
  </property>
  <property fmtid="{D5CDD505-2E9C-101B-9397-08002B2CF9AE}" pid="3" name="MSIP_Label_dfe1a8d7-e404-4561-a6ce-09441972395c_Enabled">
    <vt:lpwstr>true</vt:lpwstr>
  </property>
  <property fmtid="{D5CDD505-2E9C-101B-9397-08002B2CF9AE}" pid="4" name="MSIP_Label_dfe1a8d7-e404-4561-a6ce-09441972395c_SetDate">
    <vt:lpwstr>2023-11-13T15:48:02Z</vt:lpwstr>
  </property>
  <property fmtid="{D5CDD505-2E9C-101B-9397-08002B2CF9AE}" pid="5" name="MSIP_Label_dfe1a8d7-e404-4561-a6ce-09441972395c_Method">
    <vt:lpwstr>Standard</vt:lpwstr>
  </property>
  <property fmtid="{D5CDD505-2E9C-101B-9397-08002B2CF9AE}" pid="6" name="MSIP_Label_dfe1a8d7-e404-4561-a6ce-09441972395c_Name">
    <vt:lpwstr>Company Confidential Information</vt:lpwstr>
  </property>
  <property fmtid="{D5CDD505-2E9C-101B-9397-08002B2CF9AE}" pid="7" name="MSIP_Label_dfe1a8d7-e404-4561-a6ce-09441972395c_SiteId">
    <vt:lpwstr>d8fb9c07-c19e-4e8c-a1cb-717cd3cf8ffe</vt:lpwstr>
  </property>
  <property fmtid="{D5CDD505-2E9C-101B-9397-08002B2CF9AE}" pid="8" name="MSIP_Label_dfe1a8d7-e404-4561-a6ce-09441972395c_ActionId">
    <vt:lpwstr>adbf3881-2480-45db-b801-1987df6fe63f</vt:lpwstr>
  </property>
  <property fmtid="{D5CDD505-2E9C-101B-9397-08002B2CF9AE}" pid="9" name="MSIP_Label_dfe1a8d7-e404-4561-a6ce-09441972395c_ContentBits">
    <vt:lpwstr>0</vt:lpwstr>
  </property>
  <property fmtid="{D5CDD505-2E9C-101B-9397-08002B2CF9AE}" pid="10" name="MSIP_Label_00b5fe95-8f20-4bf1-a4bc-7cba4c4dcd39_Enabled">
    <vt:lpwstr>true</vt:lpwstr>
  </property>
  <property fmtid="{D5CDD505-2E9C-101B-9397-08002B2CF9AE}" pid="11" name="MSIP_Label_00b5fe95-8f20-4bf1-a4bc-7cba4c4dcd39_SetDate">
    <vt:lpwstr>2024-02-29T18:06:38Z</vt:lpwstr>
  </property>
  <property fmtid="{D5CDD505-2E9C-101B-9397-08002B2CF9AE}" pid="12" name="MSIP_Label_00b5fe95-8f20-4bf1-a4bc-7cba4c4dcd39_Method">
    <vt:lpwstr>Standard</vt:lpwstr>
  </property>
  <property fmtid="{D5CDD505-2E9C-101B-9397-08002B2CF9AE}" pid="13" name="MSIP_Label_00b5fe95-8f20-4bf1-a4bc-7cba4c4dcd39_Name">
    <vt:lpwstr>Internal access</vt:lpwstr>
  </property>
  <property fmtid="{D5CDD505-2E9C-101B-9397-08002B2CF9AE}" pid="14" name="MSIP_Label_00b5fe95-8f20-4bf1-a4bc-7cba4c4dcd39_SiteId">
    <vt:lpwstr>34c5e68e-b374-47fe-91da-0e3d638792fb</vt:lpwstr>
  </property>
  <property fmtid="{D5CDD505-2E9C-101B-9397-08002B2CF9AE}" pid="15" name="MSIP_Label_00b5fe95-8f20-4bf1-a4bc-7cba4c4dcd39_ActionId">
    <vt:lpwstr>a8cc2449-53cf-4d23-a1e2-531234fd10b6</vt:lpwstr>
  </property>
  <property fmtid="{D5CDD505-2E9C-101B-9397-08002B2CF9AE}" pid="16" name="MSIP_Label_00b5fe95-8f20-4bf1-a4bc-7cba4c4dcd39_ContentBits">
    <vt:lpwstr>0</vt:lpwstr>
  </property>
</Properties>
</file>