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89" r:id="rId4"/>
    <p:sldMasterId id="2147493467" r:id="rId5"/>
    <p:sldMasterId id="2147493497" r:id="rId6"/>
  </p:sldMasterIdLst>
  <p:notesMasterIdLst>
    <p:notesMasterId r:id="rId23"/>
  </p:notesMasterIdLst>
  <p:handoutMasterIdLst>
    <p:handoutMasterId r:id="rId24"/>
  </p:handoutMasterIdLst>
  <p:sldIdLst>
    <p:sldId id="260" r:id="rId7"/>
    <p:sldId id="284" r:id="rId8"/>
    <p:sldId id="32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7" r:id="rId18"/>
    <p:sldId id="298" r:id="rId19"/>
    <p:sldId id="303" r:id="rId20"/>
    <p:sldId id="311" r:id="rId21"/>
    <p:sldId id="262" r:id="rId22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3926FF-832A-42D0-9291-3EA76F20DFDB}">
          <p14:sldIdLst>
            <p14:sldId id="260"/>
            <p14:sldId id="284"/>
            <p14:sldId id="325"/>
          </p14:sldIdLst>
        </p14:section>
        <p14:section name="FMEs &amp; IMFR" id="{7B07A7F3-E643-48FA-B8F7-0A8F95EAB17B}">
          <p14:sldIdLst/>
        </p14:section>
        <p14:section name="Frequency Control" id="{B8F210D6-5D03-4ACD-A13A-59DB9A6E0761}">
          <p14:sldIdLst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7"/>
            <p14:sldId id="298"/>
            <p14:sldId id="303"/>
            <p14:sldId id="311"/>
          </p14:sldIdLst>
        </p14:section>
        <p14:section name="Questions" id="{96F416E3-8143-44F1-BC34-31FDEEEDC0B2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arratano, Alex" initials="GA" lastIdx="1" clrIdx="0">
    <p:extLst>
      <p:ext uri="{19B8F6BF-5375-455C-9EA6-DF929625EA0E}">
        <p15:presenceInfo xmlns:p15="http://schemas.microsoft.com/office/powerpoint/2012/main" userId="S-1-5-21-639947351-343809578-3807592339-400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C7"/>
    <a:srgbClr val="005386"/>
    <a:srgbClr val="55BAB7"/>
    <a:srgbClr val="00385E"/>
    <a:srgbClr val="C4E3E1"/>
    <a:srgbClr val="C0D1E2"/>
    <a:srgbClr val="008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4618" autoAdjust="0"/>
  </p:normalViewPr>
  <p:slideViewPr>
    <p:cSldViewPr snapToGrid="0" snapToObjects="1">
      <p:cViewPr varScale="1">
        <p:scale>
          <a:sx n="118" d="100"/>
          <a:sy n="118" d="100"/>
        </p:scale>
        <p:origin x="3072" y="114"/>
      </p:cViewPr>
      <p:guideLst>
        <p:guide orient="horz" pos="4032"/>
        <p:guide pos="2880"/>
      </p:guideLst>
    </p:cSldViewPr>
  </p:slideViewPr>
  <p:outlineViewPr>
    <p:cViewPr>
      <p:scale>
        <a:sx n="33" d="100"/>
        <a:sy n="33" d="100"/>
      </p:scale>
      <p:origin x="0" y="-4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-2472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3888" y="8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F69DE495-51AC-4723-A7B4-B1B58AAC8C5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r>
              <a:rPr lang="en-US"/>
              <a:t>jgfyhj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F80D1E90-E9C6-42A2-8EB7-24DAC221A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8796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D1DF52B9-7E6C-4146-83FC-76B5AB271E4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22459"/>
            <a:ext cx="5617208" cy="4188778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r>
              <a:rPr lang="en-US"/>
              <a:t>jgfyhj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E41B3D22-F502-4A52-A06E-717BD3D70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388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FB28F-FF14-E875-D655-FB54AF69FF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87065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t">
              <a:buNone/>
            </a:pPr>
            <a:endParaRPr lang="en-US" dirty="0"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8C005-B884-8F65-3B80-A0AAF390A2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194024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12 month rolling average CPS1 score is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184.02</a:t>
            </a:r>
            <a:r>
              <a:rPr lang="en-US" sz="1200" b="0" dirty="0">
                <a:solidFill>
                  <a:schemeClr val="accent2"/>
                </a:solidFill>
              </a:rPr>
              <a:t> </a:t>
            </a:r>
            <a:r>
              <a:rPr lang="en-US" dirty="0"/>
              <a:t>which is continuing the increasing trend of CPS1 scores.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93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accent2"/>
                </a:solidFill>
              </a:rPr>
              <a:t>A Granular look at the last 15 years of RMS1 by month.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trike="sngStrike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2026 Monthly August RMS1 Statistics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Mean: </a:t>
            </a:r>
            <a:r>
              <a:rPr lang="en-US" sz="1600" b="1" dirty="0">
                <a:solidFill>
                  <a:schemeClr val="accent2"/>
                </a:solidFill>
              </a:rPr>
              <a:t>10.94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Min: </a:t>
            </a:r>
            <a:r>
              <a:rPr lang="en-US" sz="1600" b="1" dirty="0">
                <a:solidFill>
                  <a:schemeClr val="accent2"/>
                </a:solidFill>
              </a:rPr>
              <a:t>09.98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Max </a:t>
            </a:r>
            <a:r>
              <a:rPr lang="en-US" sz="1600" b="1" dirty="0">
                <a:solidFill>
                  <a:schemeClr val="accent2"/>
                </a:solidFill>
              </a:rPr>
              <a:t>12.06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F9A09-CAD5-0BFC-E8C0-92B8EB23FE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4256044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Comparison of frequency profile between August 2025 and August 2026.</a:t>
            </a:r>
            <a:endParaRPr lang="en-US" b="1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8248-55BD-6ABF-A6AF-1D457D1533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106646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baseline="0" dirty="0"/>
              <a:t>No time error corrections in the month of August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5AEFB-EE39-3156-2DBD-F409CD0F5F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347630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i="0" u="none" strike="noStrike" dirty="0">
                <a:effectLst/>
                <a:latin typeface="Arial" panose="020B0604020202020204" pitchFamily="34" charset="0"/>
              </a:rPr>
              <a:t>52,687,127</a:t>
            </a:r>
            <a:r>
              <a:rPr lang="en-US" sz="1200" dirty="0"/>
              <a:t> </a:t>
            </a:r>
            <a:r>
              <a:rPr lang="en-US" sz="1000" b="1" dirty="0">
                <a:solidFill>
                  <a:schemeClr val="accent2"/>
                </a:solidFill>
              </a:rPr>
              <a:t>MWh</a:t>
            </a:r>
            <a:endParaRPr lang="en-US" sz="1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52087-552E-7C05-3A93-5D663719B0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2428618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9,625,740</a:t>
            </a:r>
            <a:r>
              <a:rPr lang="en-US" sz="2800" dirty="0"/>
              <a:t> </a:t>
            </a:r>
            <a:r>
              <a:rPr lang="en-US" sz="1200" b="1" dirty="0">
                <a:solidFill>
                  <a:schemeClr val="accent2"/>
                </a:solidFill>
              </a:rPr>
              <a:t>MWH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498AA-029A-5C65-4C22-04D7BF881D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2047211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18.27% </a:t>
            </a:r>
            <a:r>
              <a:rPr lang="en-US" sz="9600" dirty="0"/>
              <a:t>o</a:t>
            </a:r>
            <a:r>
              <a:rPr lang="en-US" sz="9600" b="0" i="0" u="none" strike="noStrike" dirty="0">
                <a:effectLst/>
                <a:latin typeface="Arial" panose="020B0604020202020204" pitchFamily="34" charset="0"/>
              </a:rPr>
              <a:t>f total energy was provided by wind generation</a:t>
            </a:r>
            <a:endParaRPr lang="en-US" sz="72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E823A-8EEA-EF46-01C2-B2ADB5B746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1634664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5400" b="0" i="0" u="none" strike="noStrike" dirty="0">
                <a:effectLst/>
                <a:latin typeface="Arial" panose="020B0604020202020204" pitchFamily="34" charset="0"/>
              </a:rPr>
              <a:t>9,700,383</a:t>
            </a:r>
            <a:r>
              <a:rPr lang="en-US" sz="7200" dirty="0"/>
              <a:t> </a:t>
            </a:r>
            <a:r>
              <a:rPr lang="en-US" sz="4000" b="1" i="0" dirty="0">
                <a:solidFill>
                  <a:schemeClr val="accent2"/>
                </a:solidFill>
              </a:rPr>
              <a:t> MWh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CA7FF-9056-EED8-D01F-0001FE26DE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2022794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18.41% </a:t>
            </a:r>
            <a:r>
              <a:rPr lang="en-US" sz="9600" b="0" i="0" u="none" strike="noStrike" dirty="0">
                <a:effectLst/>
                <a:latin typeface="Arial" panose="020B0604020202020204" pitchFamily="34" charset="0"/>
              </a:rPr>
              <a:t>of total energy was provided by solar generation</a:t>
            </a:r>
            <a:endParaRPr lang="en-US" sz="9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7DFB3-4FE5-572E-381D-F109969CF9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217938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dirty="0"/>
              <a:t>Minimum Inertia</a:t>
            </a:r>
            <a:r>
              <a:rPr lang="en-US" sz="1600" strike="noStrike" baseline="0" dirty="0"/>
              <a:t> in August 2026 = </a:t>
            </a:r>
            <a:r>
              <a:rPr lang="en-US" sz="24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261,312</a:t>
            </a:r>
            <a:r>
              <a:rPr lang="en-US" sz="4000" strike="noStrike" dirty="0"/>
              <a:t>  </a:t>
            </a:r>
            <a:r>
              <a:rPr lang="en-US" sz="4000" b="1" strike="noStrike" dirty="0"/>
              <a:t> </a:t>
            </a:r>
            <a:r>
              <a:rPr lang="en-US" sz="2400" b="1" strike="noStrike" dirty="0">
                <a:solidFill>
                  <a:schemeClr val="accent2"/>
                </a:solidFill>
              </a:rPr>
              <a:t>MW*s</a:t>
            </a:r>
            <a:endParaRPr lang="en-US" sz="1600" strike="noStrik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baseline="0" dirty="0"/>
              <a:t>Historical Overall Minimum was 109,029 MW*s on 3/22/2021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trike="sngStrike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baseline="0" dirty="0"/>
              <a:t>August Data: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trike="noStrike" dirty="0">
                <a:solidFill>
                  <a:schemeClr val="accent2"/>
                </a:solidFill>
              </a:rPr>
              <a:t>Mean: </a:t>
            </a:r>
            <a:r>
              <a:rPr lang="en-US" sz="16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308,618</a:t>
            </a:r>
            <a:r>
              <a:rPr lang="en-US" sz="2000" dirty="0">
                <a:effectLst/>
              </a:rPr>
              <a:t> </a:t>
            </a:r>
            <a:r>
              <a:rPr lang="en-US" sz="2000" b="1" strike="noStrike" dirty="0">
                <a:solidFill>
                  <a:schemeClr val="accent2"/>
                </a:solidFill>
              </a:rPr>
              <a:t>MW*s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trike="noStrike" dirty="0">
                <a:solidFill>
                  <a:schemeClr val="accent2"/>
                </a:solidFill>
              </a:rPr>
              <a:t>Max:</a:t>
            </a:r>
            <a:r>
              <a:rPr lang="en-US" sz="3600" dirty="0"/>
              <a:t> 339,562</a:t>
            </a:r>
            <a:r>
              <a:rPr lang="en-US" sz="2000" dirty="0">
                <a:effectLst/>
              </a:rPr>
              <a:t> </a:t>
            </a:r>
            <a:r>
              <a:rPr lang="en-US" sz="2000" b="1" strike="noStrike" dirty="0">
                <a:solidFill>
                  <a:schemeClr val="accent2"/>
                </a:solidFill>
              </a:rPr>
              <a:t>MW*s</a:t>
            </a:r>
            <a:r>
              <a:rPr lang="en-US" sz="2000" b="1" strike="noStrike" baseline="0" dirty="0">
                <a:solidFill>
                  <a:schemeClr val="accent2"/>
                </a:solidFill>
              </a:rPr>
              <a:t>  </a:t>
            </a:r>
            <a:r>
              <a:rPr lang="en-US" sz="2000" strike="noStrike" dirty="0">
                <a:solidFill>
                  <a:schemeClr val="accent2"/>
                </a:solidFill>
              </a:rPr>
              <a:t>on August 27</a:t>
            </a:r>
            <a:r>
              <a:rPr lang="en-US" sz="2000" strike="noStrike" baseline="30000" dirty="0">
                <a:solidFill>
                  <a:schemeClr val="accent2"/>
                </a:solidFill>
              </a:rPr>
              <a:t>th</a:t>
            </a:r>
            <a:r>
              <a:rPr lang="en-US" sz="2000" strike="noStrike" dirty="0">
                <a:solidFill>
                  <a:schemeClr val="accent2"/>
                </a:solidFill>
              </a:rPr>
              <a:t> </a:t>
            </a:r>
            <a:endParaRPr lang="en-US" sz="2000" b="1" strike="noStrike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strike="noStrike" dirty="0">
                <a:solidFill>
                  <a:schemeClr val="accent2"/>
                </a:solidFill>
              </a:rPr>
              <a:t>Min:</a:t>
            </a:r>
            <a:r>
              <a:rPr lang="en-US" sz="3600" strike="noStrike" dirty="0"/>
              <a:t> </a:t>
            </a:r>
            <a:r>
              <a:rPr lang="en-US" sz="16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261,312</a:t>
            </a:r>
            <a:r>
              <a:rPr lang="en-US" sz="2000" dirty="0">
                <a:effectLst/>
              </a:rPr>
              <a:t> </a:t>
            </a:r>
            <a:r>
              <a:rPr lang="en-US" sz="2000" b="1" strike="noStrike" dirty="0">
                <a:solidFill>
                  <a:schemeClr val="accent2"/>
                </a:solidFill>
              </a:rPr>
              <a:t>MW*s</a:t>
            </a:r>
            <a:r>
              <a:rPr lang="en-US" sz="2000" b="1" strike="noStrike" baseline="0" dirty="0">
                <a:solidFill>
                  <a:schemeClr val="accent2"/>
                </a:solidFill>
              </a:rPr>
              <a:t> </a:t>
            </a:r>
            <a:r>
              <a:rPr lang="en-US" sz="2000" b="1" strike="noStrike" dirty="0">
                <a:solidFill>
                  <a:schemeClr val="accent2"/>
                </a:solidFill>
              </a:rPr>
              <a:t> </a:t>
            </a:r>
            <a:r>
              <a:rPr lang="en-US" sz="2000" strike="noStrike" dirty="0">
                <a:solidFill>
                  <a:schemeClr val="accent2"/>
                </a:solidFill>
              </a:rPr>
              <a:t>on August 13</a:t>
            </a:r>
            <a:r>
              <a:rPr lang="en-US" sz="2000" strike="noStrike" baseline="30000" dirty="0">
                <a:solidFill>
                  <a:schemeClr val="accent2"/>
                </a:solidFill>
              </a:rPr>
              <a:t>th</a:t>
            </a:r>
            <a:r>
              <a:rPr lang="en-US" sz="2000" strike="noStrike" dirty="0">
                <a:solidFill>
                  <a:schemeClr val="accent2"/>
                </a:solidFill>
              </a:rPr>
              <a:t> </a:t>
            </a:r>
            <a:endParaRPr lang="en-US" sz="2000" b="1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B3D22-F502-4A52-A06E-717BD3D70E2C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76620-4477-5E62-6D12-4087703650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jgfyhj</a:t>
            </a:r>
          </a:p>
        </p:txBody>
      </p:sp>
    </p:spTree>
    <p:extLst>
      <p:ext uri="{BB962C8B-B14F-4D97-AF65-F5344CB8AC3E}">
        <p14:creationId xmlns:p14="http://schemas.microsoft.com/office/powerpoint/2010/main" val="149601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Summary of ERCOT inertia for the previous 10 years. Lowest inertia this year was on March 14th.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For each box, the central mark (red line) is the median, the edges of the box (in blue) are the 25th and 75th percentiles, the whiskers correspond to +/- 2.7 sigma (i.e., represent 99.3% coverage, assuming the data are normally distributed. The corresponding lowest inertia in each year is given in the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table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circle on each boxplot is showing inertia during time when highest portion of load was served by wind/solar generation in that year.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6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664" y="828675"/>
            <a:ext cx="8229600" cy="51165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2E2E1B-715B-2E2E-1C71-F3161839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10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7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8001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2475" y="8001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371475" y="179143"/>
            <a:ext cx="845953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396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664" y="9255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664" y="1565275"/>
            <a:ext cx="4040188" cy="4370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255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65275"/>
            <a:ext cx="4041775" cy="4370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522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6705600" y="6202150"/>
            <a:ext cx="21336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9663" y="179143"/>
            <a:ext cx="84582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278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40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474"/>
            <a:ext cx="3008313" cy="892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71474"/>
            <a:ext cx="5111750" cy="55832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6365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844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63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348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6705600" y="6202150"/>
            <a:ext cx="21336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9663" y="179143"/>
            <a:ext cx="84582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664" y="828675"/>
            <a:ext cx="8229600" cy="511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1079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968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475" y="8001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2475" y="8001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371475" y="179143"/>
            <a:ext cx="845953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9972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664" y="9255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664" y="1565275"/>
            <a:ext cx="4040188" cy="4370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255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65275"/>
            <a:ext cx="4041775" cy="43703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900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6705600" y="6202150"/>
            <a:ext cx="21336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9663" y="179143"/>
            <a:ext cx="84582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8147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013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474"/>
            <a:ext cx="3008313" cy="8921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71474"/>
            <a:ext cx="5111750" cy="55832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6365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6705600" y="606879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2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7" y="-138112"/>
            <a:ext cx="9210675" cy="71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22545" y="6010274"/>
            <a:ext cx="68675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/>
              <a:t>ROS</a:t>
            </a:r>
          </a:p>
          <a:p>
            <a:pPr algn="l"/>
            <a:r>
              <a:rPr lang="en-US" sz="1050" dirty="0"/>
              <a:t>10/01/26</a:t>
            </a:r>
          </a:p>
        </p:txBody>
      </p:sp>
    </p:spTree>
    <p:extLst>
      <p:ext uri="{BB962C8B-B14F-4D97-AF65-F5344CB8AC3E}">
        <p14:creationId xmlns:p14="http://schemas.microsoft.com/office/powerpoint/2010/main" val="415801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0" r:id="rId1"/>
    <p:sldLayoutId id="2147493491" r:id="rId2"/>
    <p:sldLayoutId id="2147493492" r:id="rId3"/>
    <p:sldLayoutId id="2147493493" r:id="rId4"/>
    <p:sldLayoutId id="2147493494" r:id="rId5"/>
    <p:sldLayoutId id="2147493495" r:id="rId6"/>
    <p:sldLayoutId id="2147493496" r:id="rId7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7" y="-138112"/>
            <a:ext cx="9210675" cy="71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975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D04F9-0A22-4C4A-8FCA-B99C146FCA19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975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1B48D-6708-5141-8A45-C2E8F9E833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33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4" r:id="rId1"/>
    <p:sldLayoutId id="2147493475" r:id="rId2"/>
    <p:sldLayoutId id="2147493476" r:id="rId3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7" y="-138112"/>
            <a:ext cx="9210675" cy="71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22545" y="6010274"/>
            <a:ext cx="68675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/>
              <a:t>ROS</a:t>
            </a:r>
          </a:p>
          <a:p>
            <a:pPr algn="l"/>
            <a:r>
              <a:rPr lang="en-US" sz="1050" dirty="0"/>
              <a:t>03/05/2026</a:t>
            </a:r>
          </a:p>
          <a:p>
            <a:pPr algn="l"/>
            <a:endParaRPr lang="en-US" sz="1050" dirty="0"/>
          </a:p>
          <a:p>
            <a:pPr algn="l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54143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8" r:id="rId1"/>
    <p:sldLayoutId id="2147493499" r:id="rId2"/>
    <p:sldLayoutId id="2147493500" r:id="rId3"/>
    <p:sldLayoutId id="2147493501" r:id="rId4"/>
    <p:sldLayoutId id="2147493502" r:id="rId5"/>
    <p:sldLayoutId id="2147493503" r:id="rId6"/>
    <p:sldLayoutId id="2147493504" r:id="rId7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787400" y="2804577"/>
            <a:ext cx="7543800" cy="2586136"/>
            <a:chOff x="787400" y="1852613"/>
            <a:chExt cx="7543800" cy="2586136"/>
          </a:xfrm>
        </p:grpSpPr>
        <p:sp>
          <p:nvSpPr>
            <p:cNvPr id="10" name="TextBox 9"/>
            <p:cNvSpPr txBox="1"/>
            <p:nvPr/>
          </p:nvSpPr>
          <p:spPr>
            <a:xfrm>
              <a:off x="787400" y="2130425"/>
              <a:ext cx="75438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PDCWG Report to ROS </a:t>
              </a:r>
            </a:p>
            <a:p>
              <a:endParaRPr lang="en-US" b="1" dirty="0"/>
            </a:p>
            <a:p>
              <a:r>
                <a:rPr lang="en-US" sz="2000" dirty="0"/>
                <a:t>Chair: Paul Messmann</a:t>
              </a:r>
            </a:p>
            <a:p>
              <a:r>
                <a:rPr lang="en-US" sz="2000" dirty="0"/>
                <a:t>Vice Chair: Open (</a:t>
              </a:r>
              <a:r>
                <a:rPr lang="en-US" dirty="0"/>
                <a:t>ERCOT Interim)</a:t>
              </a:r>
              <a:endParaRPr lang="en-US" sz="1800" dirty="0"/>
            </a:p>
            <a:p>
              <a:endParaRPr lang="en-US" dirty="0"/>
            </a:p>
            <a:p>
              <a:r>
                <a:rPr lang="en-US" dirty="0"/>
                <a:t>ROS</a:t>
              </a:r>
            </a:p>
            <a:p>
              <a:r>
                <a:rPr lang="en-US" dirty="0"/>
                <a:t>October 1</a:t>
              </a:r>
              <a:r>
                <a:rPr lang="en-US" baseline="30000" dirty="0"/>
                <a:t>st</a:t>
              </a:r>
              <a:r>
                <a:rPr lang="en-US" dirty="0"/>
                <a:t> 2026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787400" y="1852613"/>
              <a:ext cx="6286500" cy="12700"/>
            </a:xfrm>
            <a:prstGeom prst="line">
              <a:avLst/>
            </a:prstGeom>
            <a:ln>
              <a:solidFill>
                <a:srgbClr val="0038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9797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Report Overview</a:t>
            </a:r>
          </a:p>
          <a:p>
            <a:pPr lvl="1"/>
            <a:r>
              <a:rPr lang="en-US" sz="2000" dirty="0"/>
              <a:t>Meeting Minutes</a:t>
            </a:r>
            <a:endParaRPr lang="en-US" sz="1600" kern="0" dirty="0"/>
          </a:p>
          <a:p>
            <a:pPr lvl="2"/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Texas RE Report</a:t>
            </a:r>
          </a:p>
          <a:p>
            <a:pPr lvl="2"/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Frequency Control &amp; Regulation Reports</a:t>
            </a:r>
          </a:p>
          <a:p>
            <a:pPr lvl="2"/>
            <a:r>
              <a:rPr lang="en-US" sz="1600" b="0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Analysis of Disturbances</a:t>
            </a:r>
            <a:endParaRPr lang="en-US" sz="1600" dirty="0">
              <a:solidFill>
                <a:prstClr val="black"/>
              </a:solidFill>
              <a:latin typeface="Arial"/>
            </a:endParaRP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NPRR1340 Discussion</a:t>
            </a:r>
          </a:p>
          <a:p>
            <a:pPr lvl="1"/>
            <a:r>
              <a:rPr lang="en-US" sz="2000" dirty="0"/>
              <a:t>Frequency Control Report</a:t>
            </a:r>
          </a:p>
          <a:p>
            <a:pPr lvl="1"/>
            <a:endParaRPr lang="en-US" sz="2000" dirty="0"/>
          </a:p>
          <a:p>
            <a:pPr marL="914400" lvl="2" indent="0">
              <a:buNone/>
            </a:pP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Report Overview &amp; Notes</a:t>
            </a:r>
          </a:p>
        </p:txBody>
      </p:sp>
    </p:spTree>
    <p:extLst>
      <p:ext uri="{BB962C8B-B14F-4D97-AF65-F5344CB8AC3E}">
        <p14:creationId xmlns:p14="http://schemas.microsoft.com/office/powerpoint/2010/main" val="324166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7FF79-A7B0-D5B0-F49F-B42BD7B9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54" y="-67171"/>
            <a:ext cx="7977052" cy="872714"/>
          </a:xfrm>
        </p:spPr>
        <p:txBody>
          <a:bodyPr>
            <a:normAutofit/>
          </a:bodyPr>
          <a:lstStyle/>
          <a:p>
            <a:pPr algn="l"/>
            <a:r>
              <a:rPr lang="en-US" sz="3200" kern="0" dirty="0">
                <a:latin typeface="Arial" panose="020B0604020202020204" pitchFamily="34" charset="0"/>
                <a:cs typeface="Arial" panose="020B0604020202020204" pitchFamily="34" charset="0"/>
              </a:rPr>
              <a:t>NPRR1340 Discussion 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A0E80-61E5-51AE-D03B-03F4158BA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1140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93BD3E-1E9A-4970-A6F7-E7AC52762E0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BDC2FD-5BF1-E829-B290-654A2DE72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There were no issues with the proposed language and no additional comments.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6720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Frequency Control Report</a:t>
            </a:r>
          </a:p>
        </p:txBody>
      </p:sp>
    </p:spTree>
    <p:extLst>
      <p:ext uri="{BB962C8B-B14F-4D97-AF65-F5344CB8AC3E}">
        <p14:creationId xmlns:p14="http://schemas.microsoft.com/office/powerpoint/2010/main" val="2075098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CPS1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50A48-D290-ED56-4E8C-C5CE40017E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36549" y="773962"/>
            <a:ext cx="7114107" cy="51696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39567E-8B0F-6CDF-0725-E4BE3C70644E}"/>
              </a:ext>
            </a:extLst>
          </p:cNvPr>
          <p:cNvSpPr txBox="1"/>
          <p:nvPr/>
        </p:nvSpPr>
        <p:spPr>
          <a:xfrm>
            <a:off x="4462634" y="775192"/>
            <a:ext cx="3693319" cy="307777"/>
          </a:xfrm>
          <a:prstGeom prst="rect">
            <a:avLst/>
          </a:prstGeom>
          <a:solidFill>
            <a:srgbClr val="00AEC7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Current 12-Month Rolling Average: 184.02%</a:t>
            </a:r>
          </a:p>
        </p:txBody>
      </p:sp>
    </p:spTree>
    <p:extLst>
      <p:ext uri="{BB962C8B-B14F-4D97-AF65-F5344CB8AC3E}">
        <p14:creationId xmlns:p14="http://schemas.microsoft.com/office/powerpoint/2010/main" val="62095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RMS1 Performance of ERCOT Frequency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56E69-BD85-1DAD-F9B6-D07830225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3988" y="761769"/>
            <a:ext cx="7130886" cy="518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9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Frequency Profile Analysis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964381-9C35-D931-13C3-E6B69535B3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3389" y="805290"/>
            <a:ext cx="7092084" cy="514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8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Time Error Corrections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B51529-0D6D-0C94-E8ED-C32CD9BAFE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11185" y="840060"/>
            <a:ext cx="6996492" cy="50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40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Total Energy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BDF971-C9C4-7B0B-5010-7122579F87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3136" y="840241"/>
            <a:ext cx="6972591" cy="506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33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Total Energy from Wind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14ACAF-000A-45E6-8E92-E88039BEE8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5562" y="798348"/>
            <a:ext cx="7127736" cy="517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10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% Energy from Wind Generation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71A012-6B6B-3E8B-14D1-DE03F51A52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98246" y="878568"/>
            <a:ext cx="7022368" cy="510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409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Total Energy from Solar Generation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03C93A-6FA8-BB09-841E-7FEA5CFAEC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8410" y="844074"/>
            <a:ext cx="6962043" cy="50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24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% Energy from Solar Generation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ABBD2C-D15D-905A-E704-0BD43907E1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2414" y="847041"/>
            <a:ext cx="7114033" cy="51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4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9664" y="179143"/>
            <a:ext cx="8459536" cy="461665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ERCOT Daily Minimum System Inertia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582E8C-5B8C-78B8-DB52-6D08E3914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1497" y="840190"/>
            <a:ext cx="7135868" cy="51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84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949"/>
            <a:ext cx="8458200" cy="497463"/>
          </a:xfrm>
        </p:spPr>
        <p:txBody>
          <a:bodyPr>
            <a:noAutofit/>
          </a:bodyPr>
          <a:lstStyle/>
          <a:p>
            <a:r>
              <a:rPr lang="en-US" sz="3200" dirty="0"/>
              <a:t>Total Inertia 2016-2026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10600" y="6561140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93BD3E-1E9A-4970-A6F7-E7AC52762E0C}" type="slidenum">
              <a:rPr lang="en-US" smtClean="0"/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ontent Placeholder 7"/>
          <p:cNvGraphicFramePr>
            <a:graphicFrameLocks noGrp="1"/>
          </p:cNvGraphicFramePr>
          <p:nvPr>
            <p:ph idx="1"/>
          </p:nvPr>
        </p:nvGraphicFramePr>
        <p:xfrm>
          <a:off x="197124" y="3619366"/>
          <a:ext cx="8749752" cy="2588222"/>
        </p:xfrm>
        <a:graphic>
          <a:graphicData uri="http://schemas.openxmlformats.org/drawingml/2006/table">
            <a:tbl>
              <a:tblPr firstRow="1" firstCol="1" bandRow="1"/>
              <a:tblGrid>
                <a:gridCol w="1238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33758723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38433601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943866847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1582310058"/>
                    </a:ext>
                  </a:extLst>
                </a:gridCol>
              </a:tblGrid>
              <a:tr h="4811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 and 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 AM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10/27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AM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11/03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3:30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3/27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05/01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03/22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03/21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04/18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03/29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95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03/18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PM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en-US" sz="95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95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03/14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PM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9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 synch. Inertia (GW*s)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200" b="1" dirty="0">
                        <a:solidFill>
                          <a:srgbClr val="5B677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US" sz="1200" b="1" dirty="0">
                        <a:solidFill>
                          <a:srgbClr val="5B677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 load at minimum synch. Inertia (MW)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27,831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28,425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28,397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29,883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30,679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31,767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33,784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35,578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37,039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48,013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3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Non-synch. Gen. in % of System Load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54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53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FFR Award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095031"/>
                  </a:ext>
                </a:extLst>
              </a:tr>
              <a:tr h="3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Inertia (GW*s)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1465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D68BF2-B098-6A40-AAA9-A7412705FB86}"/>
              </a:ext>
            </a:extLst>
          </p:cNvPr>
          <p:cNvSpPr txBox="1"/>
          <p:nvPr/>
        </p:nvSpPr>
        <p:spPr>
          <a:xfrm>
            <a:off x="5169658" y="6207588"/>
            <a:ext cx="383936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800" dirty="0"/>
              <a:t>Red circles denote inertia at max IRR penetration (= IRR Gen/Total Gen)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283A65-7D5D-6393-E789-73A91E6681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1640" y="797112"/>
            <a:ext cx="8420719" cy="276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12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95400" y="2736053"/>
            <a:ext cx="6553200" cy="1385895"/>
            <a:chOff x="1295400" y="2799182"/>
            <a:chExt cx="6553200" cy="1385895"/>
          </a:xfrm>
        </p:grpSpPr>
        <p:sp>
          <p:nvSpPr>
            <p:cNvPr id="2" name="TextBox 1"/>
            <p:cNvSpPr txBox="1"/>
            <p:nvPr/>
          </p:nvSpPr>
          <p:spPr>
            <a:xfrm>
              <a:off x="1295400" y="3199742"/>
              <a:ext cx="655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/>
                <a:t>Questions?</a:t>
              </a:r>
              <a:endParaRPr lang="en-US" b="1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1428750" y="2799182"/>
              <a:ext cx="6286500" cy="0"/>
            </a:xfrm>
            <a:prstGeom prst="line">
              <a:avLst/>
            </a:prstGeom>
            <a:ln>
              <a:solidFill>
                <a:srgbClr val="0038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438275" y="4185077"/>
              <a:ext cx="6286500" cy="0"/>
            </a:xfrm>
            <a:prstGeom prst="line">
              <a:avLst/>
            </a:prstGeom>
            <a:ln>
              <a:solidFill>
                <a:srgbClr val="00385E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742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RCOT Colors">
      <a:dk1>
        <a:sysClr val="windowText" lastClr="000000"/>
      </a:dk1>
      <a:lt1>
        <a:sysClr val="window" lastClr="FFFFFF"/>
      </a:lt1>
      <a:dk2>
        <a:srgbClr val="00385E"/>
      </a:dk2>
      <a:lt2>
        <a:srgbClr val="EEECE1"/>
      </a:lt2>
      <a:accent1>
        <a:srgbClr val="008373"/>
      </a:accent1>
      <a:accent2>
        <a:srgbClr val="056BB8"/>
      </a:accent2>
      <a:accent3>
        <a:srgbClr val="680546"/>
      </a:accent3>
      <a:accent4>
        <a:srgbClr val="FDC709"/>
      </a:accent4>
      <a:accent5>
        <a:srgbClr val="E5E5E2"/>
      </a:accent5>
      <a:accent6>
        <a:srgbClr val="1F8A45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ERCOT Colors">
      <a:dk1>
        <a:sysClr val="windowText" lastClr="000000"/>
      </a:dk1>
      <a:lt1>
        <a:sysClr val="window" lastClr="FFFFFF"/>
      </a:lt1>
      <a:dk2>
        <a:srgbClr val="00385E"/>
      </a:dk2>
      <a:lt2>
        <a:srgbClr val="EEECE1"/>
      </a:lt2>
      <a:accent1>
        <a:srgbClr val="008373"/>
      </a:accent1>
      <a:accent2>
        <a:srgbClr val="056BB8"/>
      </a:accent2>
      <a:accent3>
        <a:srgbClr val="680546"/>
      </a:accent3>
      <a:accent4>
        <a:srgbClr val="FDC709"/>
      </a:accent4>
      <a:accent5>
        <a:srgbClr val="E5E5E2"/>
      </a:accent5>
      <a:accent6>
        <a:srgbClr val="1F8A45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ERCOT Colors">
      <a:dk1>
        <a:sysClr val="windowText" lastClr="000000"/>
      </a:dk1>
      <a:lt1>
        <a:sysClr val="window" lastClr="FFFFFF"/>
      </a:lt1>
      <a:dk2>
        <a:srgbClr val="00385E"/>
      </a:dk2>
      <a:lt2>
        <a:srgbClr val="EEECE1"/>
      </a:lt2>
      <a:accent1>
        <a:srgbClr val="008373"/>
      </a:accent1>
      <a:accent2>
        <a:srgbClr val="056BB8"/>
      </a:accent2>
      <a:accent3>
        <a:srgbClr val="680546"/>
      </a:accent3>
      <a:accent4>
        <a:srgbClr val="FDC709"/>
      </a:accent4>
      <a:accent5>
        <a:srgbClr val="E5E5E2"/>
      </a:accent5>
      <a:accent6>
        <a:srgbClr val="1F8A45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B6C32BA7893B4D8D08DA703C6B8599" ma:contentTypeVersion="0" ma:contentTypeDescription="Create a new document." ma:contentTypeScope="" ma:versionID="438847a72b75665982a8a359f97ca60b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429eac13a7923d6b47fc28e8f4096b10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c34af464-7aa1-4edd-9be4-83dffc1cb926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C9659B9-8752-4DC3-8CFE-950F74D5E7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21058</TotalTime>
  <Words>563</Words>
  <Application>Microsoft Office PowerPoint</Application>
  <PresentationFormat>On-screen Show (4:3)</PresentationFormat>
  <Paragraphs>178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Cambria</vt:lpstr>
      <vt:lpstr>Roboto</vt:lpstr>
      <vt:lpstr>Times New Roman</vt:lpstr>
      <vt:lpstr>Wingdings</vt:lpstr>
      <vt:lpstr>Office Theme</vt:lpstr>
      <vt:lpstr>Custom Design</vt:lpstr>
      <vt:lpstr>1_Office Theme</vt:lpstr>
      <vt:lpstr>PowerPoint Presentation</vt:lpstr>
      <vt:lpstr>Report Overview &amp; Notes</vt:lpstr>
      <vt:lpstr>NPRR1340 Discussion </vt:lpstr>
      <vt:lpstr>Frequency Control Report</vt:lpstr>
      <vt:lpstr>CPS1 Performance</vt:lpstr>
      <vt:lpstr>RMS1 Performance of ERCOT Frequency</vt:lpstr>
      <vt:lpstr>Frequency Profile Analysis</vt:lpstr>
      <vt:lpstr>Time Error Corrections</vt:lpstr>
      <vt:lpstr>ERCOT Total Energy</vt:lpstr>
      <vt:lpstr>ERCOT Total Energy from Wind Generation</vt:lpstr>
      <vt:lpstr>ERCOT % Energy from Wind Generation</vt:lpstr>
      <vt:lpstr>ERCOT Total Energy from Solar Generation</vt:lpstr>
      <vt:lpstr>ERCOT % Energy from Solar Generation</vt:lpstr>
      <vt:lpstr>ERCOT Daily Minimum System Inertia</vt:lpstr>
      <vt:lpstr>Total Inertia 2016-2026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Messmann, Paul</cp:lastModifiedBy>
  <cp:revision>959</cp:revision>
  <cp:lastPrinted>2021-08-03T14:43:19Z</cp:lastPrinted>
  <dcterms:created xsi:type="dcterms:W3CDTF">2010-04-12T23:12:02Z</dcterms:created>
  <dcterms:modified xsi:type="dcterms:W3CDTF">2026-09-29T19:06:48Z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0x0101000EB6C32BA7893B4D8D08DA703C6B8599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2023-07-12T17:44:11Z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63e11289-6a55-4da5-bff3-6a8ee0b6bb8e</vt:lpwstr>
  </property>
  <property fmtid="{D5CDD505-2E9C-101B-9397-08002B2CF9AE}" pid="9" name="MSIP_Label_7084cbda-52b8-46fb-a7b7-cb5bd465ed85_ContentBits">
    <vt:lpwstr>0</vt:lpwstr>
  </property>
</Properties>
</file>