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4"/>
  </p:notesMasterIdLst>
  <p:sldIdLst>
    <p:sldId id="256" r:id="rId4"/>
    <p:sldId id="273" r:id="rId5"/>
    <p:sldId id="275" r:id="rId6"/>
    <p:sldId id="282" r:id="rId7"/>
    <p:sldId id="284" r:id="rId8"/>
    <p:sldId id="288" r:id="rId9"/>
    <p:sldId id="283" r:id="rId10"/>
    <p:sldId id="285" r:id="rId11"/>
    <p:sldId id="286" r:id="rId12"/>
    <p:sldId id="28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50330A-C159-4075-B77B-FDFCDD7EAD8A}" v="289" dt="2026-08-25T15:38:28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59" autoAdjust="0"/>
    <p:restoredTop sz="90013" autoAdjust="0"/>
  </p:normalViewPr>
  <p:slideViewPr>
    <p:cSldViewPr snapToGrid="0">
      <p:cViewPr varScale="1">
        <p:scale>
          <a:sx n="73" d="100"/>
          <a:sy n="73" d="100"/>
        </p:scale>
        <p:origin x="52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443C-CE44-4172-AB8B-E82421BDF7A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0B8DF-3FAF-497E-9097-12EEE8788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4732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3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87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16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16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A77F1-6D1D-078E-4C18-605B318F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FC98CC-89E5-7FDB-C329-C159CBCC8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BED157-2901-DF0A-514E-B955517CB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367FBC65-2ACC-E7F9-DCC2-0CF6A04D22F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7315D-72B3-46CF-2066-EA67F74862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158C9-EA3F-B7E9-96C1-2F7DAD633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260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474B6-DB80-7ECD-01A2-D470A9103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3B1FE-05BF-D4D0-F61E-CB990C0A1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71D1CB-B5AD-E9D9-9E96-0B6394000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D7B3B70-F771-A375-B08E-B31BE62A8F3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1A297-2A43-4DBB-99D1-779CCAB7E54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6962B-01C6-E343-BE98-2CD6D35A3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36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8FA23-2E31-2CFA-3D6E-AFD220EF9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7E3E8-59D5-144E-33F3-D5DCCF2BD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4AC1A-D5ED-744E-5A38-36F8EFF3A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671D46D-67CF-BD2C-3ABB-8BFC5CE6F49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4CDA7-24E8-EBCA-E595-327D2D881D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FA772-3C74-BD08-4CC1-43469FF28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06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A9BED-C83E-6A21-0EAA-B08887C5F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D76C7-DD8D-3395-175D-6576ABA12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36499-65A3-7697-9DB2-0C3FCCBD1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AB53794-9A75-CAF7-6343-25D8CEDDD2F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FAC39-0BD0-53B2-9C07-756BFFABC8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4C790-C888-D973-E6A5-F7574B93D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31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B6500-702E-5E14-95B7-AFC1851D9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38E3F-B0EA-1BC9-D62E-C9AF725DD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B91986-7C77-9CEA-AFCA-0D252E05B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31FECA6-9397-FB95-2946-7C79C98BEBD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C2927-4D65-8FA6-EC65-C9A518550F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CC637-8388-9017-4C7E-D9A44BFBE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08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50103-5912-0127-F000-54D1C091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C30CCA-C0E0-49C4-0221-76BBF8F36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96E13-F0FE-A2C7-EA8A-9487356F2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22B012E-FD30-9825-65D2-E379B0524D9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16983-2C19-1AD4-C806-E57CBD8FEB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9EB6A-97F6-5570-BDD5-5D283A336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4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0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3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4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0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6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4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3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6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Operations Working Group Meeting Notes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8747" y="350996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Chair- Rickey Floyd</a:t>
            </a:r>
          </a:p>
          <a:p>
            <a:r>
              <a:rPr lang="en-US" dirty="0"/>
              <a:t>Vice-Chair- Tyler Springer</a:t>
            </a:r>
          </a:p>
          <a:p>
            <a:r>
              <a:rPr lang="en-US" dirty="0"/>
              <a:t>8/25/2026</a:t>
            </a:r>
          </a:p>
        </p:txBody>
      </p:sp>
    </p:spTree>
    <p:extLst>
      <p:ext uri="{BB962C8B-B14F-4D97-AF65-F5344CB8AC3E}">
        <p14:creationId xmlns:p14="http://schemas.microsoft.com/office/powerpoint/2010/main" val="74356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ERCOT Updates and System Operation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119" y="1825625"/>
            <a:ext cx="11518986" cy="4351338"/>
          </a:xfrm>
        </p:spPr>
        <p:txBody>
          <a:bodyPr>
            <a:normAutofit/>
          </a:bodyPr>
          <a:lstStyle/>
          <a:p>
            <a:r>
              <a:rPr lang="en-US" dirty="0"/>
              <a:t>July unofficial peak load on July 22</a:t>
            </a:r>
            <a:r>
              <a:rPr lang="en-US" baseline="30000" dirty="0"/>
              <a:t>th</a:t>
            </a:r>
            <a:r>
              <a:rPr lang="en-US" dirty="0"/>
              <a:t> HE18 at 91,134 MW.  This is a new all time demand record surpassing the previous record of 85,508 MW on Aug 10, 2023.  Roughly a 5,600 MW increase. </a:t>
            </a:r>
          </a:p>
          <a:p>
            <a:r>
              <a:rPr lang="en-US" dirty="0"/>
              <a:t>Solar generation record of 35,427 MW on July 30 with a penetration of 41.62% 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4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Texas Reliability Entity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Talk with Texas Podcast - 8/25 Defenders Guide to AI and Machine Learning. </a:t>
            </a:r>
          </a:p>
          <a:p>
            <a:pPr>
              <a:spcBef>
                <a:spcPts val="0"/>
              </a:spcBef>
            </a:pPr>
            <a:r>
              <a:rPr lang="en-US" dirty="0"/>
              <a:t>Talk with Texas Podcast – 10/8 Operational Technology</a:t>
            </a:r>
          </a:p>
          <a:p>
            <a:pPr>
              <a:spcBef>
                <a:spcPts val="0"/>
              </a:spcBef>
            </a:pPr>
            <a:r>
              <a:rPr lang="en-US" dirty="0"/>
              <a:t>Board of Directors meeting on 9/16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39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B829-9057-41D5-9389-6CCE4C4E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65125"/>
            <a:ext cx="10718533" cy="1357797"/>
          </a:xfrm>
        </p:spPr>
        <p:txBody>
          <a:bodyPr>
            <a:noAutofit/>
          </a:bodyPr>
          <a:lstStyle/>
          <a:p>
            <a:r>
              <a:rPr lang="en-US" b="1" dirty="0"/>
              <a:t>HITE List 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F668E-F004-4A4C-BB88-2F7D46A96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67" y="1434997"/>
            <a:ext cx="10564528" cy="446623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0489F-8BE4-44D1-A522-DBC8608B0D54}"/>
              </a:ext>
            </a:extLst>
          </p:cNvPr>
          <p:cNvSpPr txBox="1"/>
          <p:nvPr/>
        </p:nvSpPr>
        <p:spPr>
          <a:xfrm>
            <a:off x="635267" y="1611473"/>
            <a:ext cx="9933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Reviewed requests for removals of each requesting TO.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LCRA recommended 1 addition based on recent congestion.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2000" dirty="0"/>
              <a:t>Wells Branch – Howard Lane Tap LN 138 26/07 DCKT Hutto to Round Rock 138kV and Hutto to Georgetown South 138kV McNeil-Wells Branch, McNeil-Howard Lane Tap RT Planned WELLBR HWRDTP 378T378 DHUTGEA9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OWG endorses proposed removals / additions to MTE list. </a:t>
            </a:r>
          </a:p>
        </p:txBody>
      </p:sp>
    </p:spTree>
    <p:extLst>
      <p:ext uri="{BB962C8B-B14F-4D97-AF65-F5344CB8AC3E}">
        <p14:creationId xmlns:p14="http://schemas.microsoft.com/office/powerpoint/2010/main" val="424406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F8C64-80D4-6A65-BC56-543FC4145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97D1-FBB8-87A2-555E-B8CBB8C6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2026 UFLS 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FEDD4-E2F2-0576-35EF-EDBB9C4BD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/>
              <a:t>TO’s successfully met the UFLS results for all 5 thresholds. The ERCOT load at the time of the survey was 52,790 MW.</a:t>
            </a:r>
          </a:p>
          <a:p>
            <a:pPr lvl="1">
              <a:spcBef>
                <a:spcPts val="0"/>
              </a:spcBef>
            </a:pPr>
            <a:r>
              <a:rPr lang="en-US" dirty="0"/>
              <a:t>59.3 Hz – 6.92%</a:t>
            </a:r>
          </a:p>
          <a:p>
            <a:pPr lvl="1">
              <a:spcBef>
                <a:spcPts val="0"/>
              </a:spcBef>
            </a:pPr>
            <a:r>
              <a:rPr lang="en-US" dirty="0"/>
              <a:t>59.1 Hz – 10.02%</a:t>
            </a:r>
          </a:p>
          <a:p>
            <a:pPr lvl="1">
              <a:spcBef>
                <a:spcPts val="0"/>
              </a:spcBef>
            </a:pPr>
            <a:r>
              <a:rPr lang="en-US" dirty="0"/>
              <a:t>58.9 Hz – 19.22%</a:t>
            </a:r>
          </a:p>
          <a:p>
            <a:pPr lvl="1">
              <a:spcBef>
                <a:spcPts val="0"/>
              </a:spcBef>
            </a:pPr>
            <a:r>
              <a:rPr lang="en-US" dirty="0"/>
              <a:t>58.7 Hz – 22.34%</a:t>
            </a:r>
          </a:p>
          <a:p>
            <a:pPr lvl="1">
              <a:spcBef>
                <a:spcPts val="0"/>
              </a:spcBef>
            </a:pPr>
            <a:r>
              <a:rPr lang="en-US" dirty="0"/>
              <a:t>58.5 Hz – 31.20%</a:t>
            </a:r>
          </a:p>
          <a:p>
            <a:pPr>
              <a:spcBef>
                <a:spcPts val="0"/>
              </a:spcBef>
            </a:pPr>
            <a:r>
              <a:rPr lang="en-US" dirty="0"/>
              <a:t>Supplemental / Anti-Stall UFLS Stages (Currently Voluntary) </a:t>
            </a:r>
          </a:p>
          <a:p>
            <a:pPr lvl="1">
              <a:spcBef>
                <a:spcPts val="0"/>
              </a:spcBef>
            </a:pPr>
            <a:r>
              <a:rPr lang="en-US" dirty="0"/>
              <a:t>59.5 Hz 90s – 1.34%  (1.5% requirement) </a:t>
            </a:r>
          </a:p>
          <a:p>
            <a:pPr lvl="1">
              <a:spcBef>
                <a:spcPts val="0"/>
              </a:spcBef>
            </a:pPr>
            <a:r>
              <a:rPr lang="en-US" dirty="0"/>
              <a:t>59.5 Hz 120s – 2.36%  (3.0% requirement) </a:t>
            </a:r>
          </a:p>
          <a:p>
            <a:pPr lvl="1">
              <a:spcBef>
                <a:spcPts val="0"/>
              </a:spcBef>
            </a:pPr>
            <a:r>
              <a:rPr lang="en-US" dirty="0"/>
              <a:t>59.5 Hz 150s – 3.14%  (4.5% requirement) </a:t>
            </a:r>
          </a:p>
          <a:p>
            <a:pPr lvl="1">
              <a:spcBef>
                <a:spcPts val="0"/>
              </a:spcBef>
            </a:pPr>
            <a:r>
              <a:rPr lang="en-US" dirty="0"/>
              <a:t>8 TO’s have started implementation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4 TO’s have completed implementation 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lvl="1">
              <a:spcBef>
                <a:spcPts val="0"/>
              </a:spcBef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8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37262-0209-FD01-0F33-8767C7A81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96E18-1250-8C84-4925-23AF0DBA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Operations Analysis Discussion on Implementation of NOGRR266 (Fabian </a:t>
            </a:r>
            <a:r>
              <a:rPr lang="en-US" sz="4000" b="1" dirty="0" err="1"/>
              <a:t>Yepo</a:t>
            </a:r>
            <a:r>
              <a:rPr lang="en-US" sz="4000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E9833-A7F8-3300-768B-CACF02FFD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lvl="1" indent="-571500"/>
            <a:r>
              <a:rPr lang="en-US" dirty="0"/>
              <a:t>ERCOT is requesting TO’s that have not fully implemented to send Operations Analysis an email explaining why they have not implemented the requirements yet. </a:t>
            </a:r>
          </a:p>
          <a:p>
            <a:pPr lvl="2" indent="-571500"/>
            <a:r>
              <a:rPr lang="en-US" sz="2400" dirty="0"/>
              <a:t>Send notification to the same UFLS email chain, or directly to Fabian at fabian.yepo@ercot.com</a:t>
            </a:r>
          </a:p>
          <a:p>
            <a:pPr lvl="1" indent="-571500"/>
            <a:r>
              <a:rPr lang="en-US" dirty="0"/>
              <a:t>Please notify the expected date when it will be implemented. </a:t>
            </a:r>
          </a:p>
          <a:p>
            <a:pPr lvl="1" indent="-571500"/>
            <a:r>
              <a:rPr lang="en-US" dirty="0"/>
              <a:t>Internal discussion ongoing at ERCOT on projected implementation date for NOGRR266, ERCOT will present results of discussion at next OWG.</a:t>
            </a:r>
          </a:p>
        </p:txBody>
      </p:sp>
    </p:spTree>
    <p:extLst>
      <p:ext uri="{BB962C8B-B14F-4D97-AF65-F5344CB8AC3E}">
        <p14:creationId xmlns:p14="http://schemas.microsoft.com/office/powerpoint/2010/main" val="8502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DE21D-F233-63FC-84AF-D18F7B431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584D-DBA4-FA28-BBB6-1CEC3490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NPRR 1340 Dispatchable Reliability Reserve Service Ancillary Service with Energy Storage Resource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F5DE-37A9-7DE4-15F0-833D30C82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03D184-953D-4B36-F491-17F3F999E783}"/>
              </a:ext>
            </a:extLst>
          </p:cNvPr>
          <p:cNvSpPr txBox="1">
            <a:spLocks/>
          </p:cNvSpPr>
          <p:nvPr/>
        </p:nvSpPr>
        <p:spPr>
          <a:xfrm>
            <a:off x="838200" y="19115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dirty="0"/>
              <a:t>Overview of NPRR, no discussion from OWG. 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969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9A318-2EC4-77A1-7B72-9EDB037B8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86CA3-6A9B-8FD9-A78B-08FE3B65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NOGRR 288 Related to NPRR1340, Dispatchable Reliability Reserve Service Ancillary Service with Energy Storage Resource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7C5E0-78E0-23CD-B4BE-88D9AE591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E5B0BE-6019-95D0-70DA-A6BF402860DA}"/>
              </a:ext>
            </a:extLst>
          </p:cNvPr>
          <p:cNvSpPr txBox="1">
            <a:spLocks/>
          </p:cNvSpPr>
          <p:nvPr/>
        </p:nvSpPr>
        <p:spPr>
          <a:xfrm>
            <a:off x="838200" y="19115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dirty="0"/>
              <a:t>Overview of NOGRR, no discussion from OWG. 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9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CE36-01A6-6155-235B-D8EC15706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64336-7E3E-241D-F06B-61D97F66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ERCOT SWD Reporting and 2026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BB120-683E-DA5C-CFC1-599C8D06F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C247E4-2B7D-F61B-14D6-E75AB1805735}"/>
              </a:ext>
            </a:extLst>
          </p:cNvPr>
          <p:cNvSpPr txBox="1">
            <a:spLocks/>
          </p:cNvSpPr>
          <p:nvPr/>
        </p:nvSpPr>
        <p:spPr>
          <a:xfrm>
            <a:off x="838200" y="19115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</a:pPr>
            <a:r>
              <a:rPr lang="en-US" dirty="0"/>
              <a:t>Severe weather drill is for a winter storm this year.  </a:t>
            </a:r>
          </a:p>
          <a:p>
            <a:pPr lvl="1">
              <a:spcBef>
                <a:spcPts val="0"/>
              </a:spcBef>
            </a:pPr>
            <a:r>
              <a:rPr lang="en-US" dirty="0"/>
              <a:t>The 2026 SWD is scheduled for October 14</a:t>
            </a:r>
            <a:r>
              <a:rPr lang="en-US" baseline="30000" dirty="0"/>
              <a:t>th</a:t>
            </a:r>
            <a:r>
              <a:rPr lang="en-US" dirty="0"/>
              <a:t>. Market notice to come out in September. 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7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6609-6C0C-FA85-DD01-52B5ECB2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5542-DFE0-3E7E-E913-DD15EA2B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Other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115DB-224D-286A-1681-C3E96E9FA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59" y="1634944"/>
            <a:ext cx="10515600" cy="4351338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</a:endParaRPr>
          </a:p>
          <a:p>
            <a:pPr lvl="1"/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646702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lOWMwYjhkNy1iZGI0LTRmZDMtYjYyYS1mNTAzMjdhYWVmY2UiIG9yaWdpbj0idXNlclNlbGVjdGVkIj48ZWxlbWVudCB1aWQ9ImM1ZjhlYjEyLTViMjctNDM5ZC1hYWE2LTM0MDJhZjYyNmZhMyIgdmFsdWU9IiIgeG1sbnM9Imh0dHA6Ly93d3cuYm9sZG9uamFtZXMuY29tLzIwMDgvMDEvc2llL2ludGVybmFsL2xhYmVsIiAvPjxlbGVtZW50IHVpZD0iZDE0ZjVjMzYtZjQ0YS00MzE1LWI0MzgtMDA1Y2ZlOGYwNjlmIiB2YWx1ZT0iIiB4bWxucz0iaHR0cDovL3d3dy5ib2xkb25qYW1lcy5jb20vMjAwOC8wMS9zaWUvaW50ZXJuYWwvbGFiZWwiIC8+PC9zaXNsPjxVc2VyTmFtZT5DT1JQXHMyMTU5ODU8L1VzZXJOYW1lPjxEYXRlVGltZT4zLzEzLzIwMjQgNDo0MTowOSBQTTwvRGF0ZVRpbWU+PExhYmVsU3RyaW5nPkFFUCBQdWJsaWM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e9c0b8d7-bdb4-4fd3-b62a-f50327aaefce" origin="userSelected">
  <element uid="c5f8eb12-5b27-439d-aaa6-3402af626fa3" value=""/>
  <element uid="d14f5c36-f44a-4315-b438-005cfe8f069f" value=""/>
</sisl>
</file>

<file path=customXml/itemProps1.xml><?xml version="1.0" encoding="utf-8"?>
<ds:datastoreItem xmlns:ds="http://schemas.openxmlformats.org/officeDocument/2006/customXml" ds:itemID="{646B5928-8F0E-4F6E-B076-5F58C8BAAEA7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3411A8B1-12F7-442A-8ADF-2DD5C8080A9A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5743</TotalTime>
  <Words>459</Words>
  <Application>Microsoft Office PowerPoint</Application>
  <PresentationFormat>Widescreen</PresentationFormat>
  <Paragraphs>68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Operations Working Group Meeting Notes </vt:lpstr>
      <vt:lpstr>ERCOT Updates and System Operation Report</vt:lpstr>
      <vt:lpstr>Texas Reliability Entity Report</vt:lpstr>
      <vt:lpstr>HITE List Review</vt:lpstr>
      <vt:lpstr>2026 UFLS Survey Results</vt:lpstr>
      <vt:lpstr>Operations Analysis Discussion on Implementation of NOGRR266 (Fabian Yepo)</vt:lpstr>
      <vt:lpstr>NPRR 1340 Dispatchable Reliability Reserve Service Ancillary Service with Energy Storage Resource Participation</vt:lpstr>
      <vt:lpstr>NOGRR 288 Related to NPRR1340, Dispatchable Reliability Reserve Service Ancillary Service with Energy Storage Resource Participation</vt:lpstr>
      <vt:lpstr>ERCOT SWD Reporting and 2026 Update</vt:lpstr>
      <vt:lpstr>Other Business</vt:lpstr>
    </vt:vector>
  </TitlesOfParts>
  <Company>Garland Power &amp; 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Working Group</dc:title>
  <dc:creator>Floyd</dc:creator>
  <cp:lastModifiedBy>Floyd, Rickey</cp:lastModifiedBy>
  <cp:revision>108</cp:revision>
  <dcterms:created xsi:type="dcterms:W3CDTF">2017-05-03T20:12:06Z</dcterms:created>
  <dcterms:modified xsi:type="dcterms:W3CDTF">2026-09-29T11:01:00Z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722B413E-14ED-44AB-BA37-C0F7103B7B0E</vt:lpwstr>
  </property>
  <property fmtid="{D5CDD505-2E9C-101B-9397-08002B2CF9AE}" pid="3" name="ArticulatePath">
    <vt:lpwstr>Presentation1</vt:lpwstr>
  </property>
  <property fmtid="{D5CDD505-2E9C-101B-9397-08002B2CF9AE}" pid="4" name="docIndexRef">
    <vt:lpwstr>3522d50a-dc74-4174-8493-254139260d77</vt:lpwstr>
  </property>
  <property fmtid="{D5CDD505-2E9C-101B-9397-08002B2CF9AE}" pid="5" name="bjClsUserRVM">
    <vt:lpwstr>[]</vt:lpwstr>
  </property>
  <property fmtid="{D5CDD505-2E9C-101B-9397-08002B2CF9AE}" pid="6" name="bjSaver">
    <vt:lpwstr>eKjbB4XF/I3lnhLAvyEhKj6Lb8jcG+mE</vt:lpwstr>
  </property>
  <property fmtid="{D5CDD505-2E9C-101B-9397-08002B2CF9AE}" pid="7" name="bjDocumentLabelXML">
    <vt:lpwstr>&lt;?xml version="1.0" encoding="us-ascii"?&gt;&lt;sisl xmlns:xsd="http://www.w3.org/2001/XMLSchema" xmlns:xsi="http://www.w3.org/2001/XMLSchema-instance" sislVersion="0" policy="e9c0b8d7-bdb4-4fd3-b62a-f50327aaefce" origin="userSelected" xmlns="http://www.boldonj</vt:lpwstr>
  </property>
  <property fmtid="{D5CDD505-2E9C-101B-9397-08002B2CF9AE}" pid="8" name="bjDocumentLabelXML-0">
    <vt:lpwstr>ames.com/2008/01/sie/internal/label"&gt;&lt;element uid="c5f8eb12-5b27-439d-aaa6-3402af626fa3" value="" /&gt;&lt;element uid="d14f5c36-f44a-4315-b438-005cfe8f069f" value="" /&gt;&lt;/sisl&gt;</vt:lpwstr>
  </property>
  <property fmtid="{D5CDD505-2E9C-101B-9397-08002B2CF9AE}" pid="9" name="bjDocumentSecurityLabel">
    <vt:lpwstr>AEP Public</vt:lpwstr>
  </property>
  <property fmtid="{D5CDD505-2E9C-101B-9397-08002B2CF9AE}" pid="10" name="MSIP_Label_5c34e43d-0b77-4b2c-b224-1b46981ccfdb_SiteId">
    <vt:lpwstr>15f3c881-6b03-4ff6-8559-77bf5177818f</vt:lpwstr>
  </property>
  <property fmtid="{D5CDD505-2E9C-101B-9397-08002B2CF9AE}" pid="11" name="MSIP_Label_5c34e43d-0b77-4b2c-b224-1b46981ccfdb_Name">
    <vt:lpwstr>AEP Public</vt:lpwstr>
  </property>
  <property fmtid="{D5CDD505-2E9C-101B-9397-08002B2CF9AE}" pid="12" name="MSIP_Label_5c34e43d-0b77-4b2c-b224-1b46981ccfdb_Enabled">
    <vt:lpwstr>true</vt:lpwstr>
  </property>
  <property fmtid="{D5CDD505-2E9C-101B-9397-08002B2CF9AE}" pid="13" name="bjLabelHistoryID">
    <vt:lpwstr>{646B5928-8F0E-4F6E-B076-5F58C8BAAEA7}</vt:lpwstr>
  </property>
  <property fmtid="{D5CDD505-2E9C-101B-9397-08002B2CF9AE}" pid="14" name="bjpmDocIH">
    <vt:lpwstr>o3YjrXYXRlfLBgCaCyhgVM3HRrs8ITz0</vt:lpwstr>
  </property>
</Properties>
</file>