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8"/>
  </p:notesMasterIdLst>
  <p:sldIdLst>
    <p:sldId id="256" r:id="rId4"/>
    <p:sldId id="282" r:id="rId5"/>
    <p:sldId id="283" r:id="rId6"/>
    <p:sldId id="28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E1DB50-ACCD-4FCA-B079-24CA605C916F}" v="108" dt="2026-03-24T14:42:03.7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13" autoAdjust="0"/>
  </p:normalViewPr>
  <p:slideViewPr>
    <p:cSldViewPr snapToGrid="0">
      <p:cViewPr varScale="1">
        <p:scale>
          <a:sx n="75" d="100"/>
          <a:sy n="75" d="100"/>
        </p:scale>
        <p:origin x="34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1443C-CE44-4172-AB8B-E82421BDF7A4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C0B8DF-3FAF-497E-9097-12EEE8788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247321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36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116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002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18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85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43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34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477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04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50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56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245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236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96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Operations Working Group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8747" y="3509963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Chair- Rickey Floyd</a:t>
            </a:r>
          </a:p>
          <a:p>
            <a:r>
              <a:rPr lang="en-US" dirty="0"/>
              <a:t>Vice-Chair- Tyler Springer</a:t>
            </a:r>
          </a:p>
          <a:p>
            <a:r>
              <a:rPr lang="en-US" dirty="0"/>
              <a:t>10/1/2026</a:t>
            </a:r>
          </a:p>
        </p:txBody>
      </p:sp>
    </p:spTree>
    <p:extLst>
      <p:ext uri="{BB962C8B-B14F-4D97-AF65-F5344CB8AC3E}">
        <p14:creationId xmlns:p14="http://schemas.microsoft.com/office/powerpoint/2010/main" val="743565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BB829-9057-41D5-9389-6CCE4C4E0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67" y="301842"/>
            <a:ext cx="10718533" cy="844813"/>
          </a:xfrm>
        </p:spPr>
        <p:txBody>
          <a:bodyPr>
            <a:noAutofit/>
          </a:bodyPr>
          <a:lstStyle/>
          <a:p>
            <a:r>
              <a:rPr lang="en-US" dirty="0"/>
              <a:t>MTE/HITE List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1F668E-F004-4A4C-BB88-2F7D46A96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267" y="1886553"/>
            <a:ext cx="10564528" cy="446623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0489F-8BE4-44D1-A522-DBC8608B0D54}"/>
              </a:ext>
            </a:extLst>
          </p:cNvPr>
          <p:cNvSpPr txBox="1"/>
          <p:nvPr/>
        </p:nvSpPr>
        <p:spPr>
          <a:xfrm>
            <a:off x="635267" y="1393288"/>
            <a:ext cx="993327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</a:rPr>
              <a:t>MTE/HITE List was reviewed by OWG on 8/25/2026.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</a:rPr>
              <a:t>OWG endorses the updates to the MTE/HITE list and recommends approval by ROS.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</a:rPr>
              <a:t>Due to the ROS and WMS September meeting cancellations, the MTE/HITE list updates will not go into effect until end of March or April 1</a:t>
            </a:r>
            <a:r>
              <a:rPr lang="en-US" sz="3600" baseline="30000" dirty="0">
                <a:latin typeface="+mj-lt"/>
              </a:rPr>
              <a:t>st</a:t>
            </a:r>
            <a:r>
              <a:rPr lang="en-US" sz="3600" dirty="0">
                <a:latin typeface="+mj-lt"/>
              </a:rPr>
              <a:t>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4061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C4BEE-B2C0-462F-91B8-0A4E271CE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NPRR 1340 </a:t>
            </a:r>
            <a:r>
              <a:rPr lang="en-US" sz="3200" dirty="0">
                <a:effectLst/>
                <a:ea typeface="Times New Roman" panose="02020603050405020304" pitchFamily="18" charset="0"/>
              </a:rPr>
              <a:t>Dispatchable Reliability Reserve Service Ancillary Service with Energy Storage Resource Participation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86119-F409-4CAB-8403-FCE7D50DF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NPRR 1340 was discussed at the OWG 8/25/2026 and 09/23/2026 meetings.</a:t>
            </a:r>
          </a:p>
          <a:p>
            <a:r>
              <a:rPr lang="en-US" dirty="0">
                <a:latin typeface="+mj-lt"/>
              </a:rPr>
              <a:t>OWG Endorses NPRR 1340 - ERCOT comments from 8/4/2026.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220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D03F6-719D-464A-939E-8955A827F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effectLst/>
                <a:ea typeface="Times New Roman" panose="02020603050405020304" pitchFamily="18" charset="0"/>
              </a:rPr>
              <a:t>NOGRR 288 Related to NPRR1340, Dispatchable Reliability Reserve Service Ancillary Service with Energy Storage Resource Participation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E91C5-56B0-4151-8679-0042D14BD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NOGRR 288 was discussed at the OWG 8/25/2026 and 09/23/2026 meetings.</a:t>
            </a:r>
          </a:p>
          <a:p>
            <a:r>
              <a:rPr lang="en-US" dirty="0">
                <a:latin typeface="+mj-lt"/>
              </a:rPr>
              <a:t>OWG endorses NOGRR 288 as presented in the original comments.</a:t>
            </a:r>
          </a:p>
        </p:txBody>
      </p:sp>
    </p:spTree>
    <p:extLst>
      <p:ext uri="{BB962C8B-B14F-4D97-AF65-F5344CB8AC3E}">
        <p14:creationId xmlns:p14="http://schemas.microsoft.com/office/powerpoint/2010/main" val="1929355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WrappedLabelHistory xmlns:xsd="http://www.w3.org/2001/XMLSchema" xmlns:xsi="http://www.w3.org/2001/XMLSchema-instance" xmlns="http://www.boldonjames.com/2016/02/Classifier/internal/wrappedLabelHistory">
  <Value>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JlOWMwYjhkNy1iZGI0LTRmZDMtYjYyYS1mNTAzMjdhYWVmY2UiIG9yaWdpbj0idXNlclNlbGVjdGVkIj48ZWxlbWVudCB1aWQ9ImM1ZjhlYjEyLTViMjctNDM5ZC1hYWE2LTM0MDJhZjYyNmZhMyIgdmFsdWU9IiIgeG1sbnM9Imh0dHA6Ly93d3cuYm9sZG9uamFtZXMuY29tLzIwMDgvMDEvc2llL2ludGVybmFsL2xhYmVsIiAvPjxlbGVtZW50IHVpZD0iZDE0ZjVjMzYtZjQ0YS00MzE1LWI0MzgtMDA1Y2ZlOGYwNjlmIiB2YWx1ZT0iIiB4bWxucz0iaHR0cDovL3d3dy5ib2xkb25qYW1lcy5jb20vMjAwOC8wMS9zaWUvaW50ZXJuYWwvbGFiZWwiIC8+PC9zaXNsPjxVc2VyTmFtZT5DT1JQXHMyMTU5ODU8L1VzZXJOYW1lPjxEYXRlVGltZT4zLzEzLzIwMjQgNDo0MTowOSBQTTwvRGF0ZVRpbWU+PExhYmVsU3RyaW5nPkFFUCBQdWJsaWM8L0xhYmVsU3RyaW5nPjwvaXRlbT48L2xhYmVsSGlzdG9yeT4=</Value>
</WrappedLabelHistory>
</file>

<file path=customXml/item2.xml><?xml version="1.0" encoding="utf-8"?>
<sisl xmlns:xsd="http://www.w3.org/2001/XMLSchema" xmlns:xsi="http://www.w3.org/2001/XMLSchema-instance" xmlns="http://www.boldonjames.com/2008/01/sie/internal/label" sislVersion="0" policy="e9c0b8d7-bdb4-4fd3-b62a-f50327aaefce" origin="userSelected">
  <element uid="c5f8eb12-5b27-439d-aaa6-3402af626fa3" value=""/>
  <element uid="d14f5c36-f44a-4315-b438-005cfe8f069f" value=""/>
</sisl>
</file>

<file path=customXml/itemProps1.xml><?xml version="1.0" encoding="utf-8"?>
<ds:datastoreItem xmlns:ds="http://schemas.openxmlformats.org/officeDocument/2006/customXml" ds:itemID="{646B5928-8F0E-4F6E-B076-5F58C8BAAEA7}">
  <ds:schemaRefs>
    <ds:schemaRef ds:uri="http://www.w3.org/2001/XMLSchema"/>
    <ds:schemaRef ds:uri="http://www.boldonjames.com/2016/02/Classifier/internal/wrappedLabelHistory"/>
  </ds:schemaRefs>
</ds:datastoreItem>
</file>

<file path=customXml/itemProps2.xml><?xml version="1.0" encoding="utf-8"?>
<ds:datastoreItem xmlns:ds="http://schemas.openxmlformats.org/officeDocument/2006/customXml" ds:itemID="{831E1C97-467F-4B25-A8F0-FF1325B63871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5477</TotalTime>
  <Words>148</Words>
  <Application>Microsoft Office PowerPoint</Application>
  <PresentationFormat>Widescreen</PresentationFormat>
  <Paragraphs>16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Operations Working Group</vt:lpstr>
      <vt:lpstr>MTE/HITE List</vt:lpstr>
      <vt:lpstr>NPRR 1340 Dispatchable Reliability Reserve Service Ancillary Service with Energy Storage Resource Participation</vt:lpstr>
      <vt:lpstr>NOGRR 288 Related to NPRR1340, Dispatchable Reliability Reserve Service Ancillary Service with Energy Storage Resource Participation </vt:lpstr>
    </vt:vector>
  </TitlesOfParts>
  <Company>Garland Power &amp; 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Working Group</dc:title>
  <dc:creator>Floyd</dc:creator>
  <cp:lastModifiedBy>Floyd, Rickey</cp:lastModifiedBy>
  <cp:revision>108</cp:revision>
  <dcterms:created xsi:type="dcterms:W3CDTF">2017-05-03T20:12:06Z</dcterms:created>
  <dcterms:modified xsi:type="dcterms:W3CDTF">2026-09-29T11:05:59Z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722B413E-14ED-44AB-BA37-C0F7103B7B0E</vt:lpwstr>
  </property>
  <property fmtid="{D5CDD505-2E9C-101B-9397-08002B2CF9AE}" pid="3" name="ArticulatePath">
    <vt:lpwstr>Presentation1</vt:lpwstr>
  </property>
  <property fmtid="{D5CDD505-2E9C-101B-9397-08002B2CF9AE}" pid="4" name="docIndexRef">
    <vt:lpwstr>3522d50a-dc74-4174-8493-254139260d77</vt:lpwstr>
  </property>
  <property fmtid="{D5CDD505-2E9C-101B-9397-08002B2CF9AE}" pid="5" name="bjClsUserRVM">
    <vt:lpwstr>[]</vt:lpwstr>
  </property>
  <property fmtid="{D5CDD505-2E9C-101B-9397-08002B2CF9AE}" pid="6" name="bjSaver">
    <vt:lpwstr>eKjbB4XF/I3lnhLAvyEhKj6Lb8jcG+mE</vt:lpwstr>
  </property>
  <property fmtid="{D5CDD505-2E9C-101B-9397-08002B2CF9AE}" pid="7" name="bjDocumentLabelXML">
    <vt:lpwstr>&lt;?xml version="1.0" encoding="us-ascii"?&gt;&lt;sisl xmlns:xsd="http://www.w3.org/2001/XMLSchema" xmlns:xsi="http://www.w3.org/2001/XMLSchema-instance" sislVersion="0" policy="e9c0b8d7-bdb4-4fd3-b62a-f50327aaefce" origin="userSelected" xmlns="http://www.boldonj</vt:lpwstr>
  </property>
  <property fmtid="{D5CDD505-2E9C-101B-9397-08002B2CF9AE}" pid="8" name="bjDocumentLabelXML-0">
    <vt:lpwstr>ames.com/2008/01/sie/internal/label"&gt;&lt;element uid="c5f8eb12-5b27-439d-aaa6-3402af626fa3" value="" /&gt;&lt;element uid="d14f5c36-f44a-4315-b438-005cfe8f069f" value="" /&gt;&lt;/sisl&gt;</vt:lpwstr>
  </property>
  <property fmtid="{D5CDD505-2E9C-101B-9397-08002B2CF9AE}" pid="9" name="bjDocumentSecurityLabel">
    <vt:lpwstr>AEP Public</vt:lpwstr>
  </property>
  <property fmtid="{D5CDD505-2E9C-101B-9397-08002B2CF9AE}" pid="10" name="MSIP_Label_5c34e43d-0b77-4b2c-b224-1b46981ccfdb_SiteId">
    <vt:lpwstr>15f3c881-6b03-4ff6-8559-77bf5177818f</vt:lpwstr>
  </property>
  <property fmtid="{D5CDD505-2E9C-101B-9397-08002B2CF9AE}" pid="11" name="MSIP_Label_5c34e43d-0b77-4b2c-b224-1b46981ccfdb_Name">
    <vt:lpwstr>AEP Public</vt:lpwstr>
  </property>
  <property fmtid="{D5CDD505-2E9C-101B-9397-08002B2CF9AE}" pid="12" name="MSIP_Label_5c34e43d-0b77-4b2c-b224-1b46981ccfdb_Enabled">
    <vt:lpwstr>true</vt:lpwstr>
  </property>
  <property fmtid="{D5CDD505-2E9C-101B-9397-08002B2CF9AE}" pid="13" name="bjLabelHistoryID">
    <vt:lpwstr>{646B5928-8F0E-4F6E-B076-5F58C8BAAEA7}</vt:lpwstr>
  </property>
  <property fmtid="{D5CDD505-2E9C-101B-9397-08002B2CF9AE}" pid="14" name="bjpmDocIH">
    <vt:lpwstr>o3YjrXYXRlfLBgCaCyhgVM3HRrs8ITz0</vt:lpwstr>
  </property>
</Properties>
</file>