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5"/>
  </p:notesMasterIdLst>
  <p:handoutMasterIdLst>
    <p:handoutMasterId r:id="rId16"/>
  </p:handoutMasterIdLst>
  <p:sldIdLst>
    <p:sldId id="272" r:id="rId6"/>
    <p:sldId id="2147478778" r:id="rId7"/>
    <p:sldId id="2147478774" r:id="rId8"/>
    <p:sldId id="2147478773" r:id="rId9"/>
    <p:sldId id="2147478768" r:id="rId10"/>
    <p:sldId id="2147478779" r:id="rId11"/>
    <p:sldId id="2147478775" r:id="rId12"/>
    <p:sldId id="2147478776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94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EC07C2-4517-4E92-9891-AB458B97D864}" type="doc">
      <dgm:prSet loTypeId="urn:microsoft.com/office/officeart/2005/8/layout/list1" loCatId="list" qsTypeId="urn:microsoft.com/office/officeart/2005/8/quickstyle/simple1#8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C5AA9B54-9744-484C-84B6-50C51084B26A}">
      <dgm:prSet/>
      <dgm:spPr/>
      <dgm:t>
        <a:bodyPr/>
        <a:lstStyle/>
        <a:p>
          <a:r>
            <a:rPr lang="en-US" b="0"/>
            <a:t>Reliability Concern</a:t>
          </a:r>
          <a:endParaRPr lang="en-US"/>
        </a:p>
      </dgm:t>
    </dgm:pt>
    <dgm:pt modelId="{ED458D0A-B70E-4B0D-B3AB-27994BA05118}" type="parTrans" cxnId="{074AAC81-F044-43F8-A469-E8ED5ADCF16C}">
      <dgm:prSet/>
      <dgm:spPr/>
      <dgm:t>
        <a:bodyPr/>
        <a:lstStyle/>
        <a:p>
          <a:endParaRPr lang="en-US"/>
        </a:p>
      </dgm:t>
    </dgm:pt>
    <dgm:pt modelId="{C4A8244C-E153-4970-BD5B-D712CDA6854B}" type="sibTrans" cxnId="{074AAC81-F044-43F8-A469-E8ED5ADCF16C}">
      <dgm:prSet/>
      <dgm:spPr/>
      <dgm:t>
        <a:bodyPr/>
        <a:lstStyle/>
        <a:p>
          <a:endParaRPr lang="en-US"/>
        </a:p>
      </dgm:t>
    </dgm:pt>
    <dgm:pt modelId="{440E06E8-D198-441C-B90B-C521C0842AF7}">
      <dgm:prSet/>
      <dgm:spPr/>
      <dgm:t>
        <a:bodyPr/>
        <a:lstStyle/>
        <a:p>
          <a:r>
            <a:rPr lang="en-US" b="0" dirty="0"/>
            <a:t>System fault occurs and Large Computational Loads w/o ride-through capability trip or transfer load to backup generation</a:t>
          </a:r>
          <a:endParaRPr lang="en-US" dirty="0"/>
        </a:p>
      </dgm:t>
    </dgm:pt>
    <dgm:pt modelId="{219540D0-44BA-4064-B3FC-4F39F85BE14A}" type="parTrans" cxnId="{44756B66-D3A0-4309-B66E-2E313F0AA83A}">
      <dgm:prSet/>
      <dgm:spPr/>
      <dgm:t>
        <a:bodyPr/>
        <a:lstStyle/>
        <a:p>
          <a:endParaRPr lang="en-US"/>
        </a:p>
      </dgm:t>
    </dgm:pt>
    <dgm:pt modelId="{6ECDEBCE-5B8D-405A-A5B7-A687D75441A2}" type="sibTrans" cxnId="{44756B66-D3A0-4309-B66E-2E313F0AA83A}">
      <dgm:prSet/>
      <dgm:spPr/>
      <dgm:t>
        <a:bodyPr/>
        <a:lstStyle/>
        <a:p>
          <a:endParaRPr lang="en-US"/>
        </a:p>
      </dgm:t>
    </dgm:pt>
    <dgm:pt modelId="{65EF8C56-9F25-4E83-AEEF-43761BFEBDF6}">
      <dgm:prSet/>
      <dgm:spPr/>
      <dgm:t>
        <a:bodyPr/>
        <a:lstStyle/>
        <a:p>
          <a:r>
            <a:rPr lang="en-US" b="0" dirty="0"/>
            <a:t>This large amount of customer-initiated load reduction causes high system frequency and overvoltage conditions</a:t>
          </a:r>
          <a:endParaRPr lang="en-US" dirty="0"/>
        </a:p>
      </dgm:t>
    </dgm:pt>
    <dgm:pt modelId="{E6EA7509-1B36-4E8E-8DD8-16C93DD9FBA4}" type="parTrans" cxnId="{FD722699-799B-44B4-B47A-045608ECAE9F}">
      <dgm:prSet/>
      <dgm:spPr/>
      <dgm:t>
        <a:bodyPr/>
        <a:lstStyle/>
        <a:p>
          <a:endParaRPr lang="en-US"/>
        </a:p>
      </dgm:t>
    </dgm:pt>
    <dgm:pt modelId="{EAF961EC-BDB2-43AC-A86B-64378090309B}" type="sibTrans" cxnId="{FD722699-799B-44B4-B47A-045608ECAE9F}">
      <dgm:prSet/>
      <dgm:spPr/>
      <dgm:t>
        <a:bodyPr/>
        <a:lstStyle/>
        <a:p>
          <a:endParaRPr lang="en-US"/>
        </a:p>
      </dgm:t>
    </dgm:pt>
    <dgm:pt modelId="{B92DF8F3-03D8-49D6-90A1-2545761F428E}">
      <dgm:prSet/>
      <dgm:spPr/>
      <dgm:t>
        <a:bodyPr/>
        <a:lstStyle/>
        <a:p>
          <a:r>
            <a:rPr lang="en-US" b="0"/>
            <a:t>Frequency Limit</a:t>
          </a:r>
          <a:endParaRPr lang="en-US"/>
        </a:p>
      </dgm:t>
    </dgm:pt>
    <dgm:pt modelId="{78E7E762-7FC0-4605-BFA5-EF8E1D68DB2C}" type="parTrans" cxnId="{1D2F5B1D-F557-4763-8A31-ADCC7DF8810F}">
      <dgm:prSet/>
      <dgm:spPr/>
      <dgm:t>
        <a:bodyPr/>
        <a:lstStyle/>
        <a:p>
          <a:endParaRPr lang="en-US"/>
        </a:p>
      </dgm:t>
    </dgm:pt>
    <dgm:pt modelId="{D59EA9E7-966C-4E8C-96F2-AFAED5465F67}" type="sibTrans" cxnId="{1D2F5B1D-F557-4763-8A31-ADCC7DF8810F}">
      <dgm:prSet/>
      <dgm:spPr/>
      <dgm:t>
        <a:bodyPr/>
        <a:lstStyle/>
        <a:p>
          <a:endParaRPr lang="en-US"/>
        </a:p>
      </dgm:t>
    </dgm:pt>
    <dgm:pt modelId="{33969CE3-0553-425C-86A1-741C6213E702}">
      <dgm:prSet/>
      <dgm:spPr/>
      <dgm:t>
        <a:bodyPr/>
        <a:lstStyle/>
        <a:p>
          <a:r>
            <a:rPr lang="en-US" b="0" dirty="0"/>
            <a:t>ERCOT identified that 3,200 MW of Load loss results in frequency overshoot to 60.4 HZ under certain system conditions.</a:t>
          </a:r>
          <a:endParaRPr lang="en-US" dirty="0"/>
        </a:p>
      </dgm:t>
    </dgm:pt>
    <dgm:pt modelId="{7A3DC322-4C33-4393-BB0B-5B7AEF6AD1C4}" type="parTrans" cxnId="{C2AFDD38-35B5-42F1-B1A6-2C2448BF8BF7}">
      <dgm:prSet/>
      <dgm:spPr/>
      <dgm:t>
        <a:bodyPr/>
        <a:lstStyle/>
        <a:p>
          <a:endParaRPr lang="en-US"/>
        </a:p>
      </dgm:t>
    </dgm:pt>
    <dgm:pt modelId="{BEC68801-64C6-41A2-A55C-09E3B17D406E}" type="sibTrans" cxnId="{C2AFDD38-35B5-42F1-B1A6-2C2448BF8BF7}">
      <dgm:prSet/>
      <dgm:spPr/>
      <dgm:t>
        <a:bodyPr/>
        <a:lstStyle/>
        <a:p>
          <a:endParaRPr lang="en-US"/>
        </a:p>
      </dgm:t>
    </dgm:pt>
    <dgm:pt modelId="{2C9CA644-3F3A-480C-90A0-36F166B81554}">
      <dgm:prSet/>
      <dgm:spPr/>
      <dgm:t>
        <a:bodyPr/>
        <a:lstStyle/>
        <a:p>
          <a:r>
            <a:rPr lang="en-US" b="0"/>
            <a:t>System frequency of 60.4 Hz leads to potential cascading outages and frequency instability</a:t>
          </a:r>
          <a:endParaRPr lang="en-US"/>
        </a:p>
      </dgm:t>
    </dgm:pt>
    <dgm:pt modelId="{4F9F6826-EDB7-4102-91DA-D251801DD3B0}" type="parTrans" cxnId="{C2FC2FD4-0EB7-44BD-9760-DDCE38121B2B}">
      <dgm:prSet/>
      <dgm:spPr/>
      <dgm:t>
        <a:bodyPr/>
        <a:lstStyle/>
        <a:p>
          <a:endParaRPr lang="en-US"/>
        </a:p>
      </dgm:t>
    </dgm:pt>
    <dgm:pt modelId="{2456302E-F1AC-495D-ADB1-9D8A310EE638}" type="sibTrans" cxnId="{C2FC2FD4-0EB7-44BD-9760-DDCE38121B2B}">
      <dgm:prSet/>
      <dgm:spPr/>
      <dgm:t>
        <a:bodyPr/>
        <a:lstStyle/>
        <a:p>
          <a:endParaRPr lang="en-US"/>
        </a:p>
      </dgm:t>
    </dgm:pt>
    <dgm:pt modelId="{8B5302F5-EE16-4C6E-B1D4-AE35F4674E7A}">
      <dgm:prSet/>
      <dgm:spPr/>
      <dgm:t>
        <a:bodyPr/>
        <a:lstStyle/>
        <a:p>
          <a:r>
            <a:rPr lang="en-US" b="0"/>
            <a:t>Quarterly Stability Assessment (QSA)</a:t>
          </a:r>
          <a:endParaRPr lang="en-US"/>
        </a:p>
      </dgm:t>
    </dgm:pt>
    <dgm:pt modelId="{374B1E98-F21B-4CF3-923D-1C499C7003D8}" type="parTrans" cxnId="{37B1FC56-2955-4E5D-993A-8F0C48636AAB}">
      <dgm:prSet/>
      <dgm:spPr/>
      <dgm:t>
        <a:bodyPr/>
        <a:lstStyle/>
        <a:p>
          <a:endParaRPr lang="en-US"/>
        </a:p>
      </dgm:t>
    </dgm:pt>
    <dgm:pt modelId="{B0975A27-0117-47E5-BC0D-E6DD5DE068E2}" type="sibTrans" cxnId="{37B1FC56-2955-4E5D-993A-8F0C48636AAB}">
      <dgm:prSet/>
      <dgm:spPr/>
      <dgm:t>
        <a:bodyPr/>
        <a:lstStyle/>
        <a:p>
          <a:endParaRPr lang="en-US"/>
        </a:p>
      </dgm:t>
    </dgm:pt>
    <dgm:pt modelId="{CECE5575-BF28-438E-AAE7-A7995D3DDDB4}">
      <dgm:prSet/>
      <dgm:spPr/>
      <dgm:t>
        <a:bodyPr/>
        <a:lstStyle/>
        <a:p>
          <a:r>
            <a:rPr lang="en-US" b="0" dirty="0"/>
            <a:t>ERCOT performs VRT assessment for Large Loads in each QSA</a:t>
          </a:r>
          <a:endParaRPr lang="en-US" dirty="0"/>
        </a:p>
      </dgm:t>
    </dgm:pt>
    <dgm:pt modelId="{9195FA08-0528-4605-8F61-D01B67550204}" type="parTrans" cxnId="{F3266EE9-0D00-476A-B7EF-970F5D3A9295}">
      <dgm:prSet/>
      <dgm:spPr/>
      <dgm:t>
        <a:bodyPr/>
        <a:lstStyle/>
        <a:p>
          <a:endParaRPr lang="en-US"/>
        </a:p>
      </dgm:t>
    </dgm:pt>
    <dgm:pt modelId="{B0A7CA01-574B-4A35-BA71-7627BF5F36D1}" type="sibTrans" cxnId="{F3266EE9-0D00-476A-B7EF-970F5D3A9295}">
      <dgm:prSet/>
      <dgm:spPr/>
      <dgm:t>
        <a:bodyPr/>
        <a:lstStyle/>
        <a:p>
          <a:endParaRPr lang="en-US"/>
        </a:p>
      </dgm:t>
    </dgm:pt>
    <dgm:pt modelId="{0792EF14-5736-487A-8DB6-BD8352118ED3}">
      <dgm:prSet/>
      <dgm:spPr/>
      <dgm:t>
        <a:bodyPr/>
        <a:lstStyle/>
        <a:p>
          <a:r>
            <a:rPr lang="en-US" b="0" dirty="0"/>
            <a:t>Assessment identifies trip groups in which a single voltage disturbance may cause &gt;3,200 MW of Load loss from LLs</a:t>
          </a:r>
          <a:endParaRPr lang="en-US" dirty="0"/>
        </a:p>
      </dgm:t>
    </dgm:pt>
    <dgm:pt modelId="{986C8609-B327-4C92-B8F5-45E39F541593}" type="parTrans" cxnId="{F5745B52-DD4F-42E1-BBB5-1BEA6B1A1A26}">
      <dgm:prSet/>
      <dgm:spPr/>
      <dgm:t>
        <a:bodyPr/>
        <a:lstStyle/>
        <a:p>
          <a:endParaRPr lang="en-US"/>
        </a:p>
      </dgm:t>
    </dgm:pt>
    <dgm:pt modelId="{04560E21-B489-4B99-9B92-FADEF3853032}" type="sibTrans" cxnId="{F5745B52-DD4F-42E1-BBB5-1BEA6B1A1A26}">
      <dgm:prSet/>
      <dgm:spPr/>
      <dgm:t>
        <a:bodyPr/>
        <a:lstStyle/>
        <a:p>
          <a:endParaRPr lang="en-US"/>
        </a:p>
      </dgm:t>
    </dgm:pt>
    <dgm:pt modelId="{F6D02C72-3875-42FA-B6DD-D7DC467C2AEC}">
      <dgm:prSet/>
      <dgm:spPr/>
      <dgm:t>
        <a:bodyPr/>
        <a:lstStyle/>
        <a:p>
          <a:r>
            <a:rPr lang="en-US" b="0"/>
            <a:t>IROLs and Mitigation Plans developed for identified LL trip groups</a:t>
          </a:r>
          <a:endParaRPr lang="en-US"/>
        </a:p>
      </dgm:t>
    </dgm:pt>
    <dgm:pt modelId="{48B293FE-4C0F-4CA2-B617-39DA746BA3AA}" type="parTrans" cxnId="{A46326D6-0910-486D-8360-36C4BE8E940A}">
      <dgm:prSet/>
      <dgm:spPr/>
      <dgm:t>
        <a:bodyPr/>
        <a:lstStyle/>
        <a:p>
          <a:endParaRPr lang="en-US"/>
        </a:p>
      </dgm:t>
    </dgm:pt>
    <dgm:pt modelId="{081CF834-3368-4FD9-A1AF-098ADA04D3AB}" type="sibTrans" cxnId="{A46326D6-0910-486D-8360-36C4BE8E940A}">
      <dgm:prSet/>
      <dgm:spPr/>
      <dgm:t>
        <a:bodyPr/>
        <a:lstStyle/>
        <a:p>
          <a:endParaRPr lang="en-US"/>
        </a:p>
      </dgm:t>
    </dgm:pt>
    <dgm:pt modelId="{060C1E4D-B05D-4766-890A-81321094A714}" type="pres">
      <dgm:prSet presAssocID="{78EC07C2-4517-4E92-9891-AB458B97D864}" presName="linear" presStyleCnt="0">
        <dgm:presLayoutVars>
          <dgm:dir/>
          <dgm:animLvl val="lvl"/>
          <dgm:resizeHandles val="exact"/>
        </dgm:presLayoutVars>
      </dgm:prSet>
      <dgm:spPr/>
    </dgm:pt>
    <dgm:pt modelId="{79008EEB-88BB-4B35-8D52-52BA5567777E}" type="pres">
      <dgm:prSet presAssocID="{C5AA9B54-9744-484C-84B6-50C51084B26A}" presName="parentLin" presStyleCnt="0"/>
      <dgm:spPr/>
    </dgm:pt>
    <dgm:pt modelId="{0BCBB06A-431F-42C0-A5C8-E959D5BAE272}" type="pres">
      <dgm:prSet presAssocID="{C5AA9B54-9744-484C-84B6-50C51084B26A}" presName="parentLeftMargin" presStyleLbl="node1" presStyleIdx="0" presStyleCnt="3"/>
      <dgm:spPr/>
    </dgm:pt>
    <dgm:pt modelId="{32C91312-FC6E-445C-A5A3-AE781C81322E}" type="pres">
      <dgm:prSet presAssocID="{C5AA9B54-9744-484C-84B6-50C51084B26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9A80257-260B-4C96-BA8C-5C452C2B0B0F}" type="pres">
      <dgm:prSet presAssocID="{C5AA9B54-9744-484C-84B6-50C51084B26A}" presName="negativeSpace" presStyleCnt="0"/>
      <dgm:spPr/>
    </dgm:pt>
    <dgm:pt modelId="{64D02B13-85C9-49A5-A00E-29D2D842F06C}" type="pres">
      <dgm:prSet presAssocID="{C5AA9B54-9744-484C-84B6-50C51084B26A}" presName="childText" presStyleLbl="conFgAcc1" presStyleIdx="0" presStyleCnt="3">
        <dgm:presLayoutVars>
          <dgm:bulletEnabled val="1"/>
        </dgm:presLayoutVars>
      </dgm:prSet>
      <dgm:spPr/>
    </dgm:pt>
    <dgm:pt modelId="{B9235FB0-9FD4-4AF3-9B87-9B5FC41DFDBD}" type="pres">
      <dgm:prSet presAssocID="{C4A8244C-E153-4970-BD5B-D712CDA6854B}" presName="spaceBetweenRectangles" presStyleCnt="0"/>
      <dgm:spPr/>
    </dgm:pt>
    <dgm:pt modelId="{BADADA0D-C329-4134-9C79-A0F91F53506F}" type="pres">
      <dgm:prSet presAssocID="{B92DF8F3-03D8-49D6-90A1-2545761F428E}" presName="parentLin" presStyleCnt="0"/>
      <dgm:spPr/>
    </dgm:pt>
    <dgm:pt modelId="{712E3FF7-12EA-4E61-BF15-39475F32A0F6}" type="pres">
      <dgm:prSet presAssocID="{B92DF8F3-03D8-49D6-90A1-2545761F428E}" presName="parentLeftMargin" presStyleLbl="node1" presStyleIdx="0" presStyleCnt="3"/>
      <dgm:spPr/>
    </dgm:pt>
    <dgm:pt modelId="{8B29070B-1DEA-4D75-AE5F-39B8E68B1DB9}" type="pres">
      <dgm:prSet presAssocID="{B92DF8F3-03D8-49D6-90A1-2545761F428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3C41EC5-065D-4164-9BBE-49F087FD2BFC}" type="pres">
      <dgm:prSet presAssocID="{B92DF8F3-03D8-49D6-90A1-2545761F428E}" presName="negativeSpace" presStyleCnt="0"/>
      <dgm:spPr/>
    </dgm:pt>
    <dgm:pt modelId="{1456585F-E722-4C6C-9C3F-CD142FF81657}" type="pres">
      <dgm:prSet presAssocID="{B92DF8F3-03D8-49D6-90A1-2545761F428E}" presName="childText" presStyleLbl="conFgAcc1" presStyleIdx="1" presStyleCnt="3">
        <dgm:presLayoutVars>
          <dgm:bulletEnabled val="1"/>
        </dgm:presLayoutVars>
      </dgm:prSet>
      <dgm:spPr/>
    </dgm:pt>
    <dgm:pt modelId="{D907B7A5-CEEF-42B5-84AC-759C2D2DDF52}" type="pres">
      <dgm:prSet presAssocID="{D59EA9E7-966C-4E8C-96F2-AFAED5465F67}" presName="spaceBetweenRectangles" presStyleCnt="0"/>
      <dgm:spPr/>
    </dgm:pt>
    <dgm:pt modelId="{1708930C-A7F7-4EC5-A4D9-5A3517B94E44}" type="pres">
      <dgm:prSet presAssocID="{8B5302F5-EE16-4C6E-B1D4-AE35F4674E7A}" presName="parentLin" presStyleCnt="0"/>
      <dgm:spPr/>
    </dgm:pt>
    <dgm:pt modelId="{DD14C062-EBC1-44D9-B432-971284208392}" type="pres">
      <dgm:prSet presAssocID="{8B5302F5-EE16-4C6E-B1D4-AE35F4674E7A}" presName="parentLeftMargin" presStyleLbl="node1" presStyleIdx="1" presStyleCnt="3"/>
      <dgm:spPr/>
    </dgm:pt>
    <dgm:pt modelId="{0688BA3A-212C-4D96-B985-7C535E14CC4E}" type="pres">
      <dgm:prSet presAssocID="{8B5302F5-EE16-4C6E-B1D4-AE35F4674E7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F6F3B9B-C1FA-4FAF-912F-0B0C445C1B54}" type="pres">
      <dgm:prSet presAssocID="{8B5302F5-EE16-4C6E-B1D4-AE35F4674E7A}" presName="negativeSpace" presStyleCnt="0"/>
      <dgm:spPr/>
    </dgm:pt>
    <dgm:pt modelId="{274C813E-AC1E-41E1-9737-C9842272CD9D}" type="pres">
      <dgm:prSet presAssocID="{8B5302F5-EE16-4C6E-B1D4-AE35F4674E7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99B0210-CFBB-454C-B0DC-3C026A923CE2}" type="presOf" srcId="{8B5302F5-EE16-4C6E-B1D4-AE35F4674E7A}" destId="{DD14C062-EBC1-44D9-B432-971284208392}" srcOrd="0" destOrd="0" presId="urn:microsoft.com/office/officeart/2005/8/layout/list1"/>
    <dgm:cxn modelId="{1D2F5B1D-F557-4763-8A31-ADCC7DF8810F}" srcId="{78EC07C2-4517-4E92-9891-AB458B97D864}" destId="{B92DF8F3-03D8-49D6-90A1-2545761F428E}" srcOrd="1" destOrd="0" parTransId="{78E7E762-7FC0-4605-BFA5-EF8E1D68DB2C}" sibTransId="{D59EA9E7-966C-4E8C-96F2-AFAED5465F67}"/>
    <dgm:cxn modelId="{E7DE5F35-19D5-49B5-9380-B5F1D0C3CC3A}" type="presOf" srcId="{B92DF8F3-03D8-49D6-90A1-2545761F428E}" destId="{8B29070B-1DEA-4D75-AE5F-39B8E68B1DB9}" srcOrd="1" destOrd="0" presId="urn:microsoft.com/office/officeart/2005/8/layout/list1"/>
    <dgm:cxn modelId="{0C186C38-B194-4EE5-AFEE-D2D4DCC1A1D1}" type="presOf" srcId="{C5AA9B54-9744-484C-84B6-50C51084B26A}" destId="{32C91312-FC6E-445C-A5A3-AE781C81322E}" srcOrd="1" destOrd="0" presId="urn:microsoft.com/office/officeart/2005/8/layout/list1"/>
    <dgm:cxn modelId="{C2AFDD38-35B5-42F1-B1A6-2C2448BF8BF7}" srcId="{B92DF8F3-03D8-49D6-90A1-2545761F428E}" destId="{33969CE3-0553-425C-86A1-741C6213E702}" srcOrd="0" destOrd="0" parTransId="{7A3DC322-4C33-4393-BB0B-5B7AEF6AD1C4}" sibTransId="{BEC68801-64C6-41A2-A55C-09E3B17D406E}"/>
    <dgm:cxn modelId="{609CEF60-C783-4AB7-942F-6939C3CB479B}" type="presOf" srcId="{C5AA9B54-9744-484C-84B6-50C51084B26A}" destId="{0BCBB06A-431F-42C0-A5C8-E959D5BAE272}" srcOrd="0" destOrd="0" presId="urn:microsoft.com/office/officeart/2005/8/layout/list1"/>
    <dgm:cxn modelId="{44756B66-D3A0-4309-B66E-2E313F0AA83A}" srcId="{C5AA9B54-9744-484C-84B6-50C51084B26A}" destId="{440E06E8-D198-441C-B90B-C521C0842AF7}" srcOrd="0" destOrd="0" parTransId="{219540D0-44BA-4064-B3FC-4F39F85BE14A}" sibTransId="{6ECDEBCE-5B8D-405A-A5B7-A687D75441A2}"/>
    <dgm:cxn modelId="{2F8BDA66-CCCD-4A8E-8F37-C0D3E9219DC5}" type="presOf" srcId="{78EC07C2-4517-4E92-9891-AB458B97D864}" destId="{060C1E4D-B05D-4766-890A-81321094A714}" srcOrd="0" destOrd="0" presId="urn:microsoft.com/office/officeart/2005/8/layout/list1"/>
    <dgm:cxn modelId="{F9C0346A-4F4A-4AF3-AFC6-B9C381496D91}" type="presOf" srcId="{F6D02C72-3875-42FA-B6DD-D7DC467C2AEC}" destId="{274C813E-AC1E-41E1-9737-C9842272CD9D}" srcOrd="0" destOrd="2" presId="urn:microsoft.com/office/officeart/2005/8/layout/list1"/>
    <dgm:cxn modelId="{B273DA4D-1B0A-42E7-990E-31114AB94199}" type="presOf" srcId="{440E06E8-D198-441C-B90B-C521C0842AF7}" destId="{64D02B13-85C9-49A5-A00E-29D2D842F06C}" srcOrd="0" destOrd="0" presId="urn:microsoft.com/office/officeart/2005/8/layout/list1"/>
    <dgm:cxn modelId="{7C089A50-0637-4A7B-BC13-406C1848C3DB}" type="presOf" srcId="{33969CE3-0553-425C-86A1-741C6213E702}" destId="{1456585F-E722-4C6C-9C3F-CD142FF81657}" srcOrd="0" destOrd="0" presId="urn:microsoft.com/office/officeart/2005/8/layout/list1"/>
    <dgm:cxn modelId="{704F6551-A2EF-4931-922E-4AF340F03EAA}" type="presOf" srcId="{CECE5575-BF28-438E-AAE7-A7995D3DDDB4}" destId="{274C813E-AC1E-41E1-9737-C9842272CD9D}" srcOrd="0" destOrd="0" presId="urn:microsoft.com/office/officeart/2005/8/layout/list1"/>
    <dgm:cxn modelId="{F5745B52-DD4F-42E1-BBB5-1BEA6B1A1A26}" srcId="{8B5302F5-EE16-4C6E-B1D4-AE35F4674E7A}" destId="{0792EF14-5736-487A-8DB6-BD8352118ED3}" srcOrd="1" destOrd="0" parTransId="{986C8609-B327-4C92-B8F5-45E39F541593}" sibTransId="{04560E21-B489-4B99-9B92-FADEF3853032}"/>
    <dgm:cxn modelId="{5919B254-E766-4A80-898C-0D84801DC98F}" type="presOf" srcId="{2C9CA644-3F3A-480C-90A0-36F166B81554}" destId="{1456585F-E722-4C6C-9C3F-CD142FF81657}" srcOrd="0" destOrd="1" presId="urn:microsoft.com/office/officeart/2005/8/layout/list1"/>
    <dgm:cxn modelId="{94ADFB75-45EC-4543-B1D3-B6ECED2F5652}" type="presOf" srcId="{8B5302F5-EE16-4C6E-B1D4-AE35F4674E7A}" destId="{0688BA3A-212C-4D96-B985-7C535E14CC4E}" srcOrd="1" destOrd="0" presId="urn:microsoft.com/office/officeart/2005/8/layout/list1"/>
    <dgm:cxn modelId="{37B1FC56-2955-4E5D-993A-8F0C48636AAB}" srcId="{78EC07C2-4517-4E92-9891-AB458B97D864}" destId="{8B5302F5-EE16-4C6E-B1D4-AE35F4674E7A}" srcOrd="2" destOrd="0" parTransId="{374B1E98-F21B-4CF3-923D-1C499C7003D8}" sibTransId="{B0975A27-0117-47E5-BC0D-E6DD5DE068E2}"/>
    <dgm:cxn modelId="{C124F47B-7E94-4915-B0F0-3BC4FB2F001A}" type="presOf" srcId="{65EF8C56-9F25-4E83-AEEF-43761BFEBDF6}" destId="{64D02B13-85C9-49A5-A00E-29D2D842F06C}" srcOrd="0" destOrd="1" presId="urn:microsoft.com/office/officeart/2005/8/layout/list1"/>
    <dgm:cxn modelId="{074AAC81-F044-43F8-A469-E8ED5ADCF16C}" srcId="{78EC07C2-4517-4E92-9891-AB458B97D864}" destId="{C5AA9B54-9744-484C-84B6-50C51084B26A}" srcOrd="0" destOrd="0" parTransId="{ED458D0A-B70E-4B0D-B3AB-27994BA05118}" sibTransId="{C4A8244C-E153-4970-BD5B-D712CDA6854B}"/>
    <dgm:cxn modelId="{FD722699-799B-44B4-B47A-045608ECAE9F}" srcId="{C5AA9B54-9744-484C-84B6-50C51084B26A}" destId="{65EF8C56-9F25-4E83-AEEF-43761BFEBDF6}" srcOrd="1" destOrd="0" parTransId="{E6EA7509-1B36-4E8E-8DD8-16C93DD9FBA4}" sibTransId="{EAF961EC-BDB2-43AC-A86B-64378090309B}"/>
    <dgm:cxn modelId="{0FECA4AC-3135-4CFE-8982-8CD56F7BE286}" type="presOf" srcId="{0792EF14-5736-487A-8DB6-BD8352118ED3}" destId="{274C813E-AC1E-41E1-9737-C9842272CD9D}" srcOrd="0" destOrd="1" presId="urn:microsoft.com/office/officeart/2005/8/layout/list1"/>
    <dgm:cxn modelId="{C2FC2FD4-0EB7-44BD-9760-DDCE38121B2B}" srcId="{B92DF8F3-03D8-49D6-90A1-2545761F428E}" destId="{2C9CA644-3F3A-480C-90A0-36F166B81554}" srcOrd="1" destOrd="0" parTransId="{4F9F6826-EDB7-4102-91DA-D251801DD3B0}" sibTransId="{2456302E-F1AC-495D-ADB1-9D8A310EE638}"/>
    <dgm:cxn modelId="{A46326D6-0910-486D-8360-36C4BE8E940A}" srcId="{8B5302F5-EE16-4C6E-B1D4-AE35F4674E7A}" destId="{F6D02C72-3875-42FA-B6DD-D7DC467C2AEC}" srcOrd="2" destOrd="0" parTransId="{48B293FE-4C0F-4CA2-B617-39DA746BA3AA}" sibTransId="{081CF834-3368-4FD9-A1AF-098ADA04D3AB}"/>
    <dgm:cxn modelId="{E4153FD6-C512-4FF0-9A01-4225DC5AF126}" type="presOf" srcId="{B92DF8F3-03D8-49D6-90A1-2545761F428E}" destId="{712E3FF7-12EA-4E61-BF15-39475F32A0F6}" srcOrd="0" destOrd="0" presId="urn:microsoft.com/office/officeart/2005/8/layout/list1"/>
    <dgm:cxn modelId="{F3266EE9-0D00-476A-B7EF-970F5D3A9295}" srcId="{8B5302F5-EE16-4C6E-B1D4-AE35F4674E7A}" destId="{CECE5575-BF28-438E-AAE7-A7995D3DDDB4}" srcOrd="0" destOrd="0" parTransId="{9195FA08-0528-4605-8F61-D01B67550204}" sibTransId="{B0A7CA01-574B-4A35-BA71-7627BF5F36D1}"/>
    <dgm:cxn modelId="{CA364432-418C-4DB7-8FD5-BEEA9934B87B}" type="presParOf" srcId="{060C1E4D-B05D-4766-890A-81321094A714}" destId="{79008EEB-88BB-4B35-8D52-52BA5567777E}" srcOrd="0" destOrd="0" presId="urn:microsoft.com/office/officeart/2005/8/layout/list1"/>
    <dgm:cxn modelId="{40DDE64E-A452-4CBF-A6E6-BB1130ABFB72}" type="presParOf" srcId="{79008EEB-88BB-4B35-8D52-52BA5567777E}" destId="{0BCBB06A-431F-42C0-A5C8-E959D5BAE272}" srcOrd="0" destOrd="0" presId="urn:microsoft.com/office/officeart/2005/8/layout/list1"/>
    <dgm:cxn modelId="{DF54AFB8-C266-44C5-BB0D-B05EC27A761C}" type="presParOf" srcId="{79008EEB-88BB-4B35-8D52-52BA5567777E}" destId="{32C91312-FC6E-445C-A5A3-AE781C81322E}" srcOrd="1" destOrd="0" presId="urn:microsoft.com/office/officeart/2005/8/layout/list1"/>
    <dgm:cxn modelId="{46C8233C-2B39-4461-B070-B02A8D8164D0}" type="presParOf" srcId="{060C1E4D-B05D-4766-890A-81321094A714}" destId="{49A80257-260B-4C96-BA8C-5C452C2B0B0F}" srcOrd="1" destOrd="0" presId="urn:microsoft.com/office/officeart/2005/8/layout/list1"/>
    <dgm:cxn modelId="{407E7826-340B-48A3-A430-1EA3B321956C}" type="presParOf" srcId="{060C1E4D-B05D-4766-890A-81321094A714}" destId="{64D02B13-85C9-49A5-A00E-29D2D842F06C}" srcOrd="2" destOrd="0" presId="urn:microsoft.com/office/officeart/2005/8/layout/list1"/>
    <dgm:cxn modelId="{6F46AAB7-5C0D-46EF-84B6-97DEC2296592}" type="presParOf" srcId="{060C1E4D-B05D-4766-890A-81321094A714}" destId="{B9235FB0-9FD4-4AF3-9B87-9B5FC41DFDBD}" srcOrd="3" destOrd="0" presId="urn:microsoft.com/office/officeart/2005/8/layout/list1"/>
    <dgm:cxn modelId="{430E025B-DA83-4579-8514-B461B296B8A5}" type="presParOf" srcId="{060C1E4D-B05D-4766-890A-81321094A714}" destId="{BADADA0D-C329-4134-9C79-A0F91F53506F}" srcOrd="4" destOrd="0" presId="urn:microsoft.com/office/officeart/2005/8/layout/list1"/>
    <dgm:cxn modelId="{2B312D04-3130-4B46-849E-C2EA27CC6929}" type="presParOf" srcId="{BADADA0D-C329-4134-9C79-A0F91F53506F}" destId="{712E3FF7-12EA-4E61-BF15-39475F32A0F6}" srcOrd="0" destOrd="0" presId="urn:microsoft.com/office/officeart/2005/8/layout/list1"/>
    <dgm:cxn modelId="{EEC6204F-59FC-4087-AA84-DD55171B734D}" type="presParOf" srcId="{BADADA0D-C329-4134-9C79-A0F91F53506F}" destId="{8B29070B-1DEA-4D75-AE5F-39B8E68B1DB9}" srcOrd="1" destOrd="0" presId="urn:microsoft.com/office/officeart/2005/8/layout/list1"/>
    <dgm:cxn modelId="{E3E730D4-D2CF-4BD9-8C68-061263EBDC3D}" type="presParOf" srcId="{060C1E4D-B05D-4766-890A-81321094A714}" destId="{63C41EC5-065D-4164-9BBE-49F087FD2BFC}" srcOrd="5" destOrd="0" presId="urn:microsoft.com/office/officeart/2005/8/layout/list1"/>
    <dgm:cxn modelId="{7015C7DE-4CB7-455E-BF2B-A92F3F1ABD43}" type="presParOf" srcId="{060C1E4D-B05D-4766-890A-81321094A714}" destId="{1456585F-E722-4C6C-9C3F-CD142FF81657}" srcOrd="6" destOrd="0" presId="urn:microsoft.com/office/officeart/2005/8/layout/list1"/>
    <dgm:cxn modelId="{600AC689-EDB2-4294-BA07-F060C4A6BA06}" type="presParOf" srcId="{060C1E4D-B05D-4766-890A-81321094A714}" destId="{D907B7A5-CEEF-42B5-84AC-759C2D2DDF52}" srcOrd="7" destOrd="0" presId="urn:microsoft.com/office/officeart/2005/8/layout/list1"/>
    <dgm:cxn modelId="{D31863B7-F098-4B44-8C27-FCCE162DAD05}" type="presParOf" srcId="{060C1E4D-B05D-4766-890A-81321094A714}" destId="{1708930C-A7F7-4EC5-A4D9-5A3517B94E44}" srcOrd="8" destOrd="0" presId="urn:microsoft.com/office/officeart/2005/8/layout/list1"/>
    <dgm:cxn modelId="{078C27EC-7E4A-43E2-A8D0-99AA4CCCA135}" type="presParOf" srcId="{1708930C-A7F7-4EC5-A4D9-5A3517B94E44}" destId="{DD14C062-EBC1-44D9-B432-971284208392}" srcOrd="0" destOrd="0" presId="urn:microsoft.com/office/officeart/2005/8/layout/list1"/>
    <dgm:cxn modelId="{E39ED568-77A4-4F83-BD62-D13477D5284B}" type="presParOf" srcId="{1708930C-A7F7-4EC5-A4D9-5A3517B94E44}" destId="{0688BA3A-212C-4D96-B985-7C535E14CC4E}" srcOrd="1" destOrd="0" presId="urn:microsoft.com/office/officeart/2005/8/layout/list1"/>
    <dgm:cxn modelId="{EE3861BE-D259-460F-811E-8DD2F55AF9C8}" type="presParOf" srcId="{060C1E4D-B05D-4766-890A-81321094A714}" destId="{3F6F3B9B-C1FA-4FAF-912F-0B0C445C1B54}" srcOrd="9" destOrd="0" presId="urn:microsoft.com/office/officeart/2005/8/layout/list1"/>
    <dgm:cxn modelId="{3387E534-4A7F-4295-AB41-D71BDBBDEB1B}" type="presParOf" srcId="{060C1E4D-B05D-4766-890A-81321094A714}" destId="{274C813E-AC1E-41E1-9737-C9842272CD9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2BEDD-1A65-4363-80F1-DC29439F7F7C}" type="doc">
      <dgm:prSet loTypeId="urn:microsoft.com/office/officeart/2005/8/layout/list1" loCatId="list" qsTypeId="urn:microsoft.com/office/officeart/2005/8/quickstyle/simple1#9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8844AB4B-91C2-4D3B-894F-9BFBCE8F63DD}">
      <dgm:prSet/>
      <dgm:spPr/>
      <dgm:t>
        <a:bodyPr/>
        <a:lstStyle/>
        <a:p>
          <a:r>
            <a:rPr lang="en-US" dirty="0"/>
            <a:t>ERCOT has provided draft Mitigation Plans to TSPs and has received feedback</a:t>
          </a:r>
        </a:p>
      </dgm:t>
    </dgm:pt>
    <dgm:pt modelId="{1130C53D-5BCC-4392-B035-A61AAA6F9692}" type="parTrans" cxnId="{2652625D-4A2F-449C-96A1-198373856114}">
      <dgm:prSet/>
      <dgm:spPr/>
      <dgm:t>
        <a:bodyPr/>
        <a:lstStyle/>
        <a:p>
          <a:endParaRPr lang="en-US"/>
        </a:p>
      </dgm:t>
    </dgm:pt>
    <dgm:pt modelId="{600A7A23-3EF6-466C-BE89-E718C9348867}" type="sibTrans" cxnId="{2652625D-4A2F-449C-96A1-198373856114}">
      <dgm:prSet/>
      <dgm:spPr/>
      <dgm:t>
        <a:bodyPr/>
        <a:lstStyle/>
        <a:p>
          <a:endParaRPr lang="en-US"/>
        </a:p>
      </dgm:t>
    </dgm:pt>
    <dgm:pt modelId="{FDD7520E-3751-4F1E-86F7-46A1BA5A7725}">
      <dgm:prSet/>
      <dgm:spPr/>
      <dgm:t>
        <a:bodyPr/>
        <a:lstStyle/>
        <a:p>
          <a:r>
            <a:rPr lang="en-US" dirty="0"/>
            <a:t>Revised MPs were sent out </a:t>
          </a:r>
        </a:p>
      </dgm:t>
    </dgm:pt>
    <dgm:pt modelId="{08AF2AA0-2448-452B-937F-46A8DCBF5655}" type="parTrans" cxnId="{81546244-0F43-4AC4-B669-9E25AFAA5630}">
      <dgm:prSet/>
      <dgm:spPr/>
      <dgm:t>
        <a:bodyPr/>
        <a:lstStyle/>
        <a:p>
          <a:endParaRPr lang="en-US"/>
        </a:p>
      </dgm:t>
    </dgm:pt>
    <dgm:pt modelId="{F6E8AEAD-053D-4DB0-92F0-A2167F446BF8}" type="sibTrans" cxnId="{81546244-0F43-4AC4-B669-9E25AFAA5630}">
      <dgm:prSet/>
      <dgm:spPr/>
      <dgm:t>
        <a:bodyPr/>
        <a:lstStyle/>
        <a:p>
          <a:endParaRPr lang="en-US"/>
        </a:p>
      </dgm:t>
    </dgm:pt>
    <dgm:pt modelId="{7F96A06E-74EF-4FD5-9215-79258840546A}">
      <dgm:prSet/>
      <dgm:spPr/>
      <dgm:t>
        <a:bodyPr/>
        <a:lstStyle/>
        <a:p>
          <a:r>
            <a:rPr lang="en-US" dirty="0"/>
            <a:t>Mitigation Plans sent to TSPs list all LLs in IROL groups, but cannot be shared publicly</a:t>
          </a:r>
        </a:p>
      </dgm:t>
    </dgm:pt>
    <dgm:pt modelId="{3CD313C8-F1BD-4631-B08D-E75868733B94}" type="parTrans" cxnId="{FE1CF99D-7F7C-411D-8DA3-1163F6F13D39}">
      <dgm:prSet/>
      <dgm:spPr/>
      <dgm:t>
        <a:bodyPr/>
        <a:lstStyle/>
        <a:p>
          <a:endParaRPr lang="en-US"/>
        </a:p>
      </dgm:t>
    </dgm:pt>
    <dgm:pt modelId="{0E1406E7-FDCD-4EBA-915E-9F5032A00C67}" type="sibTrans" cxnId="{FE1CF99D-7F7C-411D-8DA3-1163F6F13D39}">
      <dgm:prSet/>
      <dgm:spPr/>
      <dgm:t>
        <a:bodyPr/>
        <a:lstStyle/>
        <a:p>
          <a:endParaRPr lang="en-US"/>
        </a:p>
      </dgm:t>
    </dgm:pt>
    <dgm:pt modelId="{E3D679DD-1383-473C-B620-ACCFA851143D}">
      <dgm:prSet/>
      <dgm:spPr/>
      <dgm:t>
        <a:bodyPr/>
        <a:lstStyle/>
        <a:p>
          <a:r>
            <a:rPr lang="en-US" dirty="0"/>
            <a:t>TSPs should notify all LLs listed in Mitigation Plans</a:t>
          </a:r>
        </a:p>
      </dgm:t>
    </dgm:pt>
    <dgm:pt modelId="{587A8BEB-5D49-4323-9CA9-214B8DD5649D}" type="parTrans" cxnId="{756BA2CD-B88A-40EE-BDD0-0BF8F9377339}">
      <dgm:prSet/>
      <dgm:spPr/>
      <dgm:t>
        <a:bodyPr/>
        <a:lstStyle/>
        <a:p>
          <a:endParaRPr lang="en-US"/>
        </a:p>
      </dgm:t>
    </dgm:pt>
    <dgm:pt modelId="{2317BF77-A8A2-403B-B48E-803A00DF3632}" type="sibTrans" cxnId="{756BA2CD-B88A-40EE-BDD0-0BF8F9377339}">
      <dgm:prSet/>
      <dgm:spPr/>
      <dgm:t>
        <a:bodyPr/>
        <a:lstStyle/>
        <a:p>
          <a:endParaRPr lang="en-US"/>
        </a:p>
      </dgm:t>
    </dgm:pt>
    <dgm:pt modelId="{B5952951-D879-4FDD-97AF-5346E13883D9}">
      <dgm:prSet/>
      <dgm:spPr/>
      <dgm:t>
        <a:bodyPr/>
        <a:lstStyle/>
        <a:p>
          <a:r>
            <a:rPr lang="en-US" dirty="0"/>
            <a:t>ERCOT meeting with affected QSEs for LLs co-located with Generation Resources</a:t>
          </a:r>
        </a:p>
      </dgm:t>
    </dgm:pt>
    <dgm:pt modelId="{BCE7D1E5-85D7-4F14-B7CA-3220C094DDA5}" type="parTrans" cxnId="{69D097BA-B2FE-44EB-8DAA-BA03CECDC185}">
      <dgm:prSet/>
      <dgm:spPr/>
      <dgm:t>
        <a:bodyPr/>
        <a:lstStyle/>
        <a:p>
          <a:endParaRPr lang="en-US"/>
        </a:p>
      </dgm:t>
    </dgm:pt>
    <dgm:pt modelId="{22951B56-C8B3-4913-8326-3EDA8A9C09BE}" type="sibTrans" cxnId="{69D097BA-B2FE-44EB-8DAA-BA03CECDC185}">
      <dgm:prSet/>
      <dgm:spPr/>
      <dgm:t>
        <a:bodyPr/>
        <a:lstStyle/>
        <a:p>
          <a:endParaRPr lang="en-US"/>
        </a:p>
      </dgm:t>
    </dgm:pt>
    <dgm:pt modelId="{D0031492-F018-4174-8076-1C5591BD3A44}">
      <dgm:prSet/>
      <dgm:spPr/>
      <dgm:t>
        <a:bodyPr/>
        <a:lstStyle/>
        <a:p>
          <a:r>
            <a:rPr lang="en-US" dirty="0"/>
            <a:t>ERCOT will be providing the following telemetry to monitor IROL groups and maintain limits</a:t>
          </a:r>
        </a:p>
      </dgm:t>
    </dgm:pt>
    <dgm:pt modelId="{12E80F03-E5C3-431B-8056-40D06359B209}" type="parTrans" cxnId="{55A59F58-7900-4D4C-8BD5-1B164E8D449F}">
      <dgm:prSet/>
      <dgm:spPr/>
      <dgm:t>
        <a:bodyPr/>
        <a:lstStyle/>
        <a:p>
          <a:endParaRPr lang="en-US"/>
        </a:p>
      </dgm:t>
    </dgm:pt>
    <dgm:pt modelId="{6EF4AC5A-4C94-4BFB-929A-54095FED251D}" type="sibTrans" cxnId="{55A59F58-7900-4D4C-8BD5-1B164E8D449F}">
      <dgm:prSet/>
      <dgm:spPr/>
      <dgm:t>
        <a:bodyPr/>
        <a:lstStyle/>
        <a:p>
          <a:endParaRPr lang="en-US"/>
        </a:p>
      </dgm:t>
    </dgm:pt>
    <dgm:pt modelId="{BF264B91-0E5F-45C4-AF81-A06BFD766AB2}">
      <dgm:prSet/>
      <dgm:spPr/>
      <dgm:t>
        <a:bodyPr/>
        <a:lstStyle/>
        <a:p>
          <a:r>
            <a:rPr lang="en-US" dirty="0"/>
            <a:t>Discounted IROL limit based on ERCOT control room reliability margin (ex. 2,720 MW when set to 85%)</a:t>
          </a:r>
        </a:p>
      </dgm:t>
    </dgm:pt>
    <dgm:pt modelId="{048D3530-3FCF-4145-9E05-E38A9A79EB77}" type="parTrans" cxnId="{93B7D802-6D25-4EFA-AD6A-AAFC76644BD2}">
      <dgm:prSet/>
      <dgm:spPr/>
      <dgm:t>
        <a:bodyPr/>
        <a:lstStyle/>
        <a:p>
          <a:endParaRPr lang="en-US"/>
        </a:p>
      </dgm:t>
    </dgm:pt>
    <dgm:pt modelId="{E0012808-D5D2-419E-8A6B-23EB2864687D}" type="sibTrans" cxnId="{93B7D802-6D25-4EFA-AD6A-AAFC76644BD2}">
      <dgm:prSet/>
      <dgm:spPr/>
      <dgm:t>
        <a:bodyPr/>
        <a:lstStyle/>
        <a:p>
          <a:endParaRPr lang="en-US"/>
        </a:p>
      </dgm:t>
    </dgm:pt>
    <dgm:pt modelId="{B884C6E0-6036-4324-83C7-5842FD4BD8B0}">
      <dgm:prSet/>
      <dgm:spPr/>
      <dgm:t>
        <a:bodyPr/>
        <a:lstStyle/>
        <a:p>
          <a:r>
            <a:rPr lang="en-US" dirty="0"/>
            <a:t>Individual “Not to Exceed Limit” to each TSP/QSE</a:t>
          </a:r>
        </a:p>
      </dgm:t>
    </dgm:pt>
    <dgm:pt modelId="{6069CCE6-C74D-4B22-8B2A-3EEDA109D012}" type="parTrans" cxnId="{02DD8553-AD57-4A50-9BFB-62AC07BFC5FA}">
      <dgm:prSet/>
      <dgm:spPr/>
      <dgm:t>
        <a:bodyPr/>
        <a:lstStyle/>
        <a:p>
          <a:endParaRPr lang="en-US"/>
        </a:p>
      </dgm:t>
    </dgm:pt>
    <dgm:pt modelId="{1E7B2CF4-2E4C-4AA1-9F67-8C585D1D5F0A}" type="sibTrans" cxnId="{02DD8553-AD57-4A50-9BFB-62AC07BFC5FA}">
      <dgm:prSet/>
      <dgm:spPr/>
      <dgm:t>
        <a:bodyPr/>
        <a:lstStyle/>
        <a:p>
          <a:endParaRPr lang="en-US"/>
        </a:p>
      </dgm:t>
    </dgm:pt>
    <dgm:pt modelId="{DB811F0D-9514-4C3B-B250-933AE376FF40}">
      <dgm:prSet/>
      <dgm:spPr/>
      <dgm:t>
        <a:bodyPr/>
        <a:lstStyle/>
        <a:p>
          <a:r>
            <a:rPr lang="en-US" dirty="0"/>
            <a:t>Real-time aggregate consumption of all LLs in IROL group</a:t>
          </a:r>
        </a:p>
      </dgm:t>
    </dgm:pt>
    <dgm:pt modelId="{76A785FD-9550-495E-A6F3-906CF9A920CE}" type="parTrans" cxnId="{71E97501-1EA0-4045-A3EF-7E7404EC2B07}">
      <dgm:prSet/>
      <dgm:spPr/>
      <dgm:t>
        <a:bodyPr/>
        <a:lstStyle/>
        <a:p>
          <a:endParaRPr lang="en-US"/>
        </a:p>
      </dgm:t>
    </dgm:pt>
    <dgm:pt modelId="{25DFFB77-C55F-48BB-A04B-F8921BCD3433}" type="sibTrans" cxnId="{71E97501-1EA0-4045-A3EF-7E7404EC2B07}">
      <dgm:prSet/>
      <dgm:spPr/>
      <dgm:t>
        <a:bodyPr/>
        <a:lstStyle/>
        <a:p>
          <a:endParaRPr lang="en-US"/>
        </a:p>
      </dgm:t>
    </dgm:pt>
    <dgm:pt modelId="{A40296B5-B90E-4852-9B6B-8033CFCB72E6}">
      <dgm:prSet/>
      <dgm:spPr/>
      <dgm:t>
        <a:bodyPr/>
        <a:lstStyle/>
        <a:p>
          <a:r>
            <a:rPr lang="en-US" dirty="0"/>
            <a:t>TSP/QSE individual real-time consumption of their affected loads</a:t>
          </a:r>
        </a:p>
      </dgm:t>
    </dgm:pt>
    <dgm:pt modelId="{97AB913B-00A0-4212-9D23-C28CB055C052}" type="parTrans" cxnId="{76A18F32-E502-4592-A812-17A906BC66C7}">
      <dgm:prSet/>
      <dgm:spPr/>
      <dgm:t>
        <a:bodyPr/>
        <a:lstStyle/>
        <a:p>
          <a:endParaRPr lang="en-US"/>
        </a:p>
      </dgm:t>
    </dgm:pt>
    <dgm:pt modelId="{34A38E39-D6D5-4E8F-B498-3E716F003FAE}" type="sibTrans" cxnId="{76A18F32-E502-4592-A812-17A906BC66C7}">
      <dgm:prSet/>
      <dgm:spPr/>
      <dgm:t>
        <a:bodyPr/>
        <a:lstStyle/>
        <a:p>
          <a:endParaRPr lang="en-US"/>
        </a:p>
      </dgm:t>
    </dgm:pt>
    <dgm:pt modelId="{FED87949-AE49-42A2-BAF9-DEBA3DE6F697}">
      <dgm:prSet/>
      <dgm:spPr/>
      <dgm:t>
        <a:bodyPr/>
        <a:lstStyle/>
        <a:p>
          <a:r>
            <a:rPr lang="en-US" dirty="0"/>
            <a:t>Mitigation Plans will be activated through ERCOT instruction</a:t>
          </a:r>
        </a:p>
      </dgm:t>
    </dgm:pt>
    <dgm:pt modelId="{3A793016-F3E9-4231-8515-49206B021C08}" type="parTrans" cxnId="{E84A7EB6-0043-42D0-B924-BDC311AD12AC}">
      <dgm:prSet/>
      <dgm:spPr/>
      <dgm:t>
        <a:bodyPr/>
        <a:lstStyle/>
        <a:p>
          <a:endParaRPr lang="en-US"/>
        </a:p>
      </dgm:t>
    </dgm:pt>
    <dgm:pt modelId="{EE095A7A-75EF-47C9-8941-0A9F7F27BBDC}" type="sibTrans" cxnId="{E84A7EB6-0043-42D0-B924-BDC311AD12AC}">
      <dgm:prSet/>
      <dgm:spPr/>
      <dgm:t>
        <a:bodyPr/>
        <a:lstStyle/>
        <a:p>
          <a:endParaRPr lang="en-US"/>
        </a:p>
      </dgm:t>
    </dgm:pt>
    <dgm:pt modelId="{DB31736A-BF13-4680-B48E-DD2DEA8C3CBE}">
      <dgm:prSet/>
      <dgm:spPr/>
      <dgm:t>
        <a:bodyPr/>
        <a:lstStyle/>
        <a:p>
          <a:r>
            <a:rPr lang="en-US" dirty="0"/>
            <a:t>Affected LLs may continue to ramp up until Mitigation Plan becomes active</a:t>
          </a:r>
        </a:p>
      </dgm:t>
    </dgm:pt>
    <dgm:pt modelId="{AC7BDF41-CDC5-4171-9B5F-7A44F830C258}" type="parTrans" cxnId="{E34CAE61-93E9-446D-9584-535094E37A3B}">
      <dgm:prSet/>
      <dgm:spPr/>
      <dgm:t>
        <a:bodyPr/>
        <a:lstStyle/>
        <a:p>
          <a:endParaRPr lang="en-US"/>
        </a:p>
      </dgm:t>
    </dgm:pt>
    <dgm:pt modelId="{A4F55568-0227-472A-A6A0-4C41C2237568}" type="sibTrans" cxnId="{E34CAE61-93E9-446D-9584-535094E37A3B}">
      <dgm:prSet/>
      <dgm:spPr/>
      <dgm:t>
        <a:bodyPr/>
        <a:lstStyle/>
        <a:p>
          <a:endParaRPr lang="en-US"/>
        </a:p>
      </dgm:t>
    </dgm:pt>
    <dgm:pt modelId="{DAB94475-2C2C-42C4-9558-74C8BF893D95}">
      <dgm:prSet/>
      <dgm:spPr/>
      <dgm:t>
        <a:bodyPr/>
        <a:lstStyle/>
        <a:p>
          <a:r>
            <a:rPr lang="en-US" dirty="0"/>
            <a:t>ERCOT will activate a MP once aggregate consumption of an IROL group reaches ~2,500 MW</a:t>
          </a:r>
        </a:p>
      </dgm:t>
    </dgm:pt>
    <dgm:pt modelId="{F8CCA854-60F1-4A92-8BE3-4BD3AAAE93EE}" type="parTrans" cxnId="{DC8F33DF-7713-4AF8-9D0C-F896D561EB65}">
      <dgm:prSet/>
      <dgm:spPr/>
      <dgm:t>
        <a:bodyPr/>
        <a:lstStyle/>
        <a:p>
          <a:endParaRPr lang="en-US"/>
        </a:p>
      </dgm:t>
    </dgm:pt>
    <dgm:pt modelId="{AB0FD5ED-A448-492E-B450-1E3185C642C1}" type="sibTrans" cxnId="{DC8F33DF-7713-4AF8-9D0C-F896D561EB65}">
      <dgm:prSet/>
      <dgm:spPr/>
      <dgm:t>
        <a:bodyPr/>
        <a:lstStyle/>
        <a:p>
          <a:endParaRPr lang="en-US"/>
        </a:p>
      </dgm:t>
    </dgm:pt>
    <dgm:pt modelId="{A655B22F-B09F-43C6-96D1-897EB6A7EE0D}">
      <dgm:prSet/>
      <dgm:spPr/>
      <dgm:t>
        <a:bodyPr/>
        <a:lstStyle/>
        <a:p>
          <a:r>
            <a:rPr lang="en-US" dirty="0"/>
            <a:t>Once active, TSPs/QSEs must maintain their load at or below the “Not To Exceed” limit</a:t>
          </a:r>
        </a:p>
      </dgm:t>
    </dgm:pt>
    <dgm:pt modelId="{1D10440B-4232-4920-BAD7-0A77C6172C9E}" type="parTrans" cxnId="{F0665BA1-4A68-4CF1-B3F0-6167D87F6784}">
      <dgm:prSet/>
      <dgm:spPr/>
      <dgm:t>
        <a:bodyPr/>
        <a:lstStyle/>
        <a:p>
          <a:endParaRPr lang="en-US"/>
        </a:p>
      </dgm:t>
    </dgm:pt>
    <dgm:pt modelId="{2FF6262E-6F57-4AD7-A075-21CAC26B6B78}" type="sibTrans" cxnId="{F0665BA1-4A68-4CF1-B3F0-6167D87F6784}">
      <dgm:prSet/>
      <dgm:spPr/>
      <dgm:t>
        <a:bodyPr/>
        <a:lstStyle/>
        <a:p>
          <a:endParaRPr lang="en-US"/>
        </a:p>
      </dgm:t>
    </dgm:pt>
    <dgm:pt modelId="{CB1BE770-7ADF-4058-AF10-134544A280F7}">
      <dgm:prSet/>
      <dgm:spPr/>
      <dgm:t>
        <a:bodyPr/>
        <a:lstStyle/>
        <a:p>
          <a:r>
            <a:rPr lang="en-US" dirty="0"/>
            <a:t>ERCOT will take action as necessary to maintain consumption of each IROL below 3,200 MW limit</a:t>
          </a:r>
        </a:p>
      </dgm:t>
    </dgm:pt>
    <dgm:pt modelId="{0CAF7EE7-F3D7-497A-AFA9-FA7ADDB162E8}" type="parTrans" cxnId="{2B6DA327-41AC-4D5A-A6A2-A51C461587D1}">
      <dgm:prSet/>
      <dgm:spPr/>
      <dgm:t>
        <a:bodyPr/>
        <a:lstStyle/>
        <a:p>
          <a:endParaRPr lang="en-US"/>
        </a:p>
      </dgm:t>
    </dgm:pt>
    <dgm:pt modelId="{172759EE-86DA-49CC-A36A-8A2012F94F18}" type="sibTrans" cxnId="{2B6DA327-41AC-4D5A-A6A2-A51C461587D1}">
      <dgm:prSet/>
      <dgm:spPr/>
      <dgm:t>
        <a:bodyPr/>
        <a:lstStyle/>
        <a:p>
          <a:endParaRPr lang="en-US"/>
        </a:p>
      </dgm:t>
    </dgm:pt>
    <dgm:pt modelId="{4DB78E5B-D179-451E-9356-F7685DCDD28C}" type="pres">
      <dgm:prSet presAssocID="{3A72BEDD-1A65-4363-80F1-DC29439F7F7C}" presName="linear" presStyleCnt="0">
        <dgm:presLayoutVars>
          <dgm:dir/>
          <dgm:animLvl val="lvl"/>
          <dgm:resizeHandles val="exact"/>
        </dgm:presLayoutVars>
      </dgm:prSet>
      <dgm:spPr/>
    </dgm:pt>
    <dgm:pt modelId="{6B87ED34-419F-4D91-95BE-E7AB8129D918}" type="pres">
      <dgm:prSet presAssocID="{8844AB4B-91C2-4D3B-894F-9BFBCE8F63DD}" presName="parentLin" presStyleCnt="0"/>
      <dgm:spPr/>
    </dgm:pt>
    <dgm:pt modelId="{AE82FD31-A48E-41B7-9BC4-5B8FE3CD22B8}" type="pres">
      <dgm:prSet presAssocID="{8844AB4B-91C2-4D3B-894F-9BFBCE8F63DD}" presName="parentLeftMargin" presStyleLbl="node1" presStyleIdx="0" presStyleCnt="3"/>
      <dgm:spPr/>
    </dgm:pt>
    <dgm:pt modelId="{34C8C3AF-FBEC-430A-98BA-23E732DD069C}" type="pres">
      <dgm:prSet presAssocID="{8844AB4B-91C2-4D3B-894F-9BFBCE8F63D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2FF9052-A8D5-4F22-9686-082C14624869}" type="pres">
      <dgm:prSet presAssocID="{8844AB4B-91C2-4D3B-894F-9BFBCE8F63DD}" presName="negativeSpace" presStyleCnt="0"/>
      <dgm:spPr/>
    </dgm:pt>
    <dgm:pt modelId="{D1ACAD34-98A3-4A53-8F1F-FF35F4FE6A8A}" type="pres">
      <dgm:prSet presAssocID="{8844AB4B-91C2-4D3B-894F-9BFBCE8F63DD}" presName="childText" presStyleLbl="conFgAcc1" presStyleIdx="0" presStyleCnt="3">
        <dgm:presLayoutVars>
          <dgm:bulletEnabled val="1"/>
        </dgm:presLayoutVars>
      </dgm:prSet>
      <dgm:spPr/>
    </dgm:pt>
    <dgm:pt modelId="{0EFBD8A6-3BFA-4040-B9CE-2D5734C371B6}" type="pres">
      <dgm:prSet presAssocID="{600A7A23-3EF6-466C-BE89-E718C9348867}" presName="spaceBetweenRectangles" presStyleCnt="0"/>
      <dgm:spPr/>
    </dgm:pt>
    <dgm:pt modelId="{A6BB177D-38E7-43FB-8811-7134BE30312E}" type="pres">
      <dgm:prSet presAssocID="{D0031492-F018-4174-8076-1C5591BD3A44}" presName="parentLin" presStyleCnt="0"/>
      <dgm:spPr/>
    </dgm:pt>
    <dgm:pt modelId="{53528B4F-FAF8-41A0-B9E3-C9C05269C1C7}" type="pres">
      <dgm:prSet presAssocID="{D0031492-F018-4174-8076-1C5591BD3A44}" presName="parentLeftMargin" presStyleLbl="node1" presStyleIdx="0" presStyleCnt="3"/>
      <dgm:spPr/>
    </dgm:pt>
    <dgm:pt modelId="{9FA7BE59-60EF-4FA6-BC00-F07AE3CED73E}" type="pres">
      <dgm:prSet presAssocID="{D0031492-F018-4174-8076-1C5591BD3A44}" presName="parentText" presStyleLbl="node1" presStyleIdx="1" presStyleCnt="3" custLinFactNeighborX="-1517" custLinFactNeighborY="3619">
        <dgm:presLayoutVars>
          <dgm:chMax val="0"/>
          <dgm:bulletEnabled val="1"/>
        </dgm:presLayoutVars>
      </dgm:prSet>
      <dgm:spPr/>
    </dgm:pt>
    <dgm:pt modelId="{BD1B1FBA-A95D-466B-B940-6D5747684A11}" type="pres">
      <dgm:prSet presAssocID="{D0031492-F018-4174-8076-1C5591BD3A44}" presName="negativeSpace" presStyleCnt="0"/>
      <dgm:spPr/>
    </dgm:pt>
    <dgm:pt modelId="{45D497AE-8B9C-4F5A-BF2B-37300DDF42D5}" type="pres">
      <dgm:prSet presAssocID="{D0031492-F018-4174-8076-1C5591BD3A44}" presName="childText" presStyleLbl="conFgAcc1" presStyleIdx="1" presStyleCnt="3">
        <dgm:presLayoutVars>
          <dgm:bulletEnabled val="1"/>
        </dgm:presLayoutVars>
      </dgm:prSet>
      <dgm:spPr/>
    </dgm:pt>
    <dgm:pt modelId="{70567B11-D779-441E-9267-789489B500B6}" type="pres">
      <dgm:prSet presAssocID="{6EF4AC5A-4C94-4BFB-929A-54095FED251D}" presName="spaceBetweenRectangles" presStyleCnt="0"/>
      <dgm:spPr/>
    </dgm:pt>
    <dgm:pt modelId="{755416A4-681A-43D3-803F-CDD502E2F197}" type="pres">
      <dgm:prSet presAssocID="{FED87949-AE49-42A2-BAF9-DEBA3DE6F697}" presName="parentLin" presStyleCnt="0"/>
      <dgm:spPr/>
    </dgm:pt>
    <dgm:pt modelId="{6DE9534C-46FE-4589-ACBD-E2BED94D15BC}" type="pres">
      <dgm:prSet presAssocID="{FED87949-AE49-42A2-BAF9-DEBA3DE6F697}" presName="parentLeftMargin" presStyleLbl="node1" presStyleIdx="1" presStyleCnt="3"/>
      <dgm:spPr/>
    </dgm:pt>
    <dgm:pt modelId="{0B5B4695-CE81-4CEF-9259-EC4B52999E9B}" type="pres">
      <dgm:prSet presAssocID="{FED87949-AE49-42A2-BAF9-DEBA3DE6F69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CD4BF69-CFE9-40FD-9F13-3DCCF743B8D7}" type="pres">
      <dgm:prSet presAssocID="{FED87949-AE49-42A2-BAF9-DEBA3DE6F697}" presName="negativeSpace" presStyleCnt="0"/>
      <dgm:spPr/>
    </dgm:pt>
    <dgm:pt modelId="{EBBC0190-6FB6-4D09-B679-40CF8E37C359}" type="pres">
      <dgm:prSet presAssocID="{FED87949-AE49-42A2-BAF9-DEBA3DE6F69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1E97501-1EA0-4045-A3EF-7E7404EC2B07}" srcId="{D0031492-F018-4174-8076-1C5591BD3A44}" destId="{DB811F0D-9514-4C3B-B250-933AE376FF40}" srcOrd="2" destOrd="0" parTransId="{76A785FD-9550-495E-A6F3-906CF9A920CE}" sibTransId="{25DFFB77-C55F-48BB-A04B-F8921BCD3433}"/>
    <dgm:cxn modelId="{93B7D802-6D25-4EFA-AD6A-AAFC76644BD2}" srcId="{D0031492-F018-4174-8076-1C5591BD3A44}" destId="{BF264B91-0E5F-45C4-AF81-A06BFD766AB2}" srcOrd="0" destOrd="0" parTransId="{048D3530-3FCF-4145-9E05-E38A9A79EB77}" sibTransId="{E0012808-D5D2-419E-8A6B-23EB2864687D}"/>
    <dgm:cxn modelId="{2B6DA327-41AC-4D5A-A6A2-A51C461587D1}" srcId="{FED87949-AE49-42A2-BAF9-DEBA3DE6F697}" destId="{CB1BE770-7ADF-4058-AF10-134544A280F7}" srcOrd="3" destOrd="0" parTransId="{0CAF7EE7-F3D7-497A-AFA9-FA7ADDB162E8}" sibTransId="{172759EE-86DA-49CC-A36A-8A2012F94F18}"/>
    <dgm:cxn modelId="{61E4E428-C976-415D-A469-3525ADE70AEF}" type="presOf" srcId="{7F96A06E-74EF-4FD5-9215-79258840546A}" destId="{D1ACAD34-98A3-4A53-8F1F-FF35F4FE6A8A}" srcOrd="0" destOrd="1" presId="urn:microsoft.com/office/officeart/2005/8/layout/list1"/>
    <dgm:cxn modelId="{FA943B2D-4E38-42A7-83F3-AA73426293AF}" type="presOf" srcId="{FED87949-AE49-42A2-BAF9-DEBA3DE6F697}" destId="{0B5B4695-CE81-4CEF-9259-EC4B52999E9B}" srcOrd="1" destOrd="0" presId="urn:microsoft.com/office/officeart/2005/8/layout/list1"/>
    <dgm:cxn modelId="{DDF1B62D-0C19-408E-B63F-469ABBCF6B70}" type="presOf" srcId="{E3D679DD-1383-473C-B620-ACCFA851143D}" destId="{D1ACAD34-98A3-4A53-8F1F-FF35F4FE6A8A}" srcOrd="0" destOrd="2" presId="urn:microsoft.com/office/officeart/2005/8/layout/list1"/>
    <dgm:cxn modelId="{76A18F32-E502-4592-A812-17A906BC66C7}" srcId="{D0031492-F018-4174-8076-1C5591BD3A44}" destId="{A40296B5-B90E-4852-9B6B-8033CFCB72E6}" srcOrd="3" destOrd="0" parTransId="{97AB913B-00A0-4212-9D23-C28CB055C052}" sibTransId="{34A38E39-D6D5-4E8F-B498-3E716F003FAE}"/>
    <dgm:cxn modelId="{97005338-6466-4292-86B6-05D203EEFD87}" type="presOf" srcId="{3A72BEDD-1A65-4363-80F1-DC29439F7F7C}" destId="{4DB78E5B-D179-451E-9356-F7685DCDD28C}" srcOrd="0" destOrd="0" presId="urn:microsoft.com/office/officeart/2005/8/layout/list1"/>
    <dgm:cxn modelId="{3C56DC39-B3ED-4D8E-A01E-DDF1FDB81285}" type="presOf" srcId="{B5952951-D879-4FDD-97AF-5346E13883D9}" destId="{D1ACAD34-98A3-4A53-8F1F-FF35F4FE6A8A}" srcOrd="0" destOrd="3" presId="urn:microsoft.com/office/officeart/2005/8/layout/list1"/>
    <dgm:cxn modelId="{071E6E3E-7BC9-417D-9930-25248C13A96A}" type="presOf" srcId="{8844AB4B-91C2-4D3B-894F-9BFBCE8F63DD}" destId="{34C8C3AF-FBEC-430A-98BA-23E732DD069C}" srcOrd="1" destOrd="0" presId="urn:microsoft.com/office/officeart/2005/8/layout/list1"/>
    <dgm:cxn modelId="{2652625D-4A2F-449C-96A1-198373856114}" srcId="{3A72BEDD-1A65-4363-80F1-DC29439F7F7C}" destId="{8844AB4B-91C2-4D3B-894F-9BFBCE8F63DD}" srcOrd="0" destOrd="0" parTransId="{1130C53D-5BCC-4392-B035-A61AAA6F9692}" sibTransId="{600A7A23-3EF6-466C-BE89-E718C9348867}"/>
    <dgm:cxn modelId="{E34CAE61-93E9-446D-9584-535094E37A3B}" srcId="{FED87949-AE49-42A2-BAF9-DEBA3DE6F697}" destId="{DB31736A-BF13-4680-B48E-DD2DEA8C3CBE}" srcOrd="0" destOrd="0" parTransId="{AC7BDF41-CDC5-4171-9B5F-7A44F830C258}" sibTransId="{A4F55568-0227-472A-A6A0-4C41C2237568}"/>
    <dgm:cxn modelId="{6C48D041-CD76-4F1E-A63F-1EE4B0EA3B51}" type="presOf" srcId="{A655B22F-B09F-43C6-96D1-897EB6A7EE0D}" destId="{EBBC0190-6FB6-4D09-B679-40CF8E37C359}" srcOrd="0" destOrd="2" presId="urn:microsoft.com/office/officeart/2005/8/layout/list1"/>
    <dgm:cxn modelId="{C5052763-173D-438B-B7DF-D7F89B70BA1C}" type="presOf" srcId="{8844AB4B-91C2-4D3B-894F-9BFBCE8F63DD}" destId="{AE82FD31-A48E-41B7-9BC4-5B8FE3CD22B8}" srcOrd="0" destOrd="0" presId="urn:microsoft.com/office/officeart/2005/8/layout/list1"/>
    <dgm:cxn modelId="{EEB8C263-62C6-430B-9541-B0058B243BC2}" type="presOf" srcId="{DAB94475-2C2C-42C4-9558-74C8BF893D95}" destId="{EBBC0190-6FB6-4D09-B679-40CF8E37C359}" srcOrd="0" destOrd="1" presId="urn:microsoft.com/office/officeart/2005/8/layout/list1"/>
    <dgm:cxn modelId="{81546244-0F43-4AC4-B669-9E25AFAA5630}" srcId="{8844AB4B-91C2-4D3B-894F-9BFBCE8F63DD}" destId="{FDD7520E-3751-4F1E-86F7-46A1BA5A7725}" srcOrd="0" destOrd="0" parTransId="{08AF2AA0-2448-452B-937F-46A8DCBF5655}" sibTransId="{F6E8AEAD-053D-4DB0-92F0-A2167F446BF8}"/>
    <dgm:cxn modelId="{02DD8553-AD57-4A50-9BFB-62AC07BFC5FA}" srcId="{D0031492-F018-4174-8076-1C5591BD3A44}" destId="{B884C6E0-6036-4324-83C7-5842FD4BD8B0}" srcOrd="1" destOrd="0" parTransId="{6069CCE6-C74D-4B22-8B2A-3EEDA109D012}" sibTransId="{1E7B2CF4-2E4C-4AA1-9F67-8C585D1D5F0A}"/>
    <dgm:cxn modelId="{55A59F58-7900-4D4C-8BD5-1B164E8D449F}" srcId="{3A72BEDD-1A65-4363-80F1-DC29439F7F7C}" destId="{D0031492-F018-4174-8076-1C5591BD3A44}" srcOrd="1" destOrd="0" parTransId="{12E80F03-E5C3-431B-8056-40D06359B209}" sibTransId="{6EF4AC5A-4C94-4BFB-929A-54095FED251D}"/>
    <dgm:cxn modelId="{7412A37D-C77F-461D-A620-14E82FDEDD80}" type="presOf" srcId="{FED87949-AE49-42A2-BAF9-DEBA3DE6F697}" destId="{6DE9534C-46FE-4589-ACBD-E2BED94D15BC}" srcOrd="0" destOrd="0" presId="urn:microsoft.com/office/officeart/2005/8/layout/list1"/>
    <dgm:cxn modelId="{04815888-4749-4C1F-B1F5-6494C4CEAA5D}" type="presOf" srcId="{D0031492-F018-4174-8076-1C5591BD3A44}" destId="{9FA7BE59-60EF-4FA6-BC00-F07AE3CED73E}" srcOrd="1" destOrd="0" presId="urn:microsoft.com/office/officeart/2005/8/layout/list1"/>
    <dgm:cxn modelId="{086D9288-29B5-4881-BF12-A0D723870F73}" type="presOf" srcId="{BF264B91-0E5F-45C4-AF81-A06BFD766AB2}" destId="{45D497AE-8B9C-4F5A-BF2B-37300DDF42D5}" srcOrd="0" destOrd="0" presId="urn:microsoft.com/office/officeart/2005/8/layout/list1"/>
    <dgm:cxn modelId="{FE1CF99D-7F7C-411D-8DA3-1163F6F13D39}" srcId="{8844AB4B-91C2-4D3B-894F-9BFBCE8F63DD}" destId="{7F96A06E-74EF-4FD5-9215-79258840546A}" srcOrd="1" destOrd="0" parTransId="{3CD313C8-F1BD-4631-B08D-E75868733B94}" sibTransId="{0E1406E7-FDCD-4EBA-915E-9F5032A00C67}"/>
    <dgm:cxn modelId="{20D3F99E-9927-4E93-901B-210EBAE13382}" type="presOf" srcId="{A40296B5-B90E-4852-9B6B-8033CFCB72E6}" destId="{45D497AE-8B9C-4F5A-BF2B-37300DDF42D5}" srcOrd="0" destOrd="3" presId="urn:microsoft.com/office/officeart/2005/8/layout/list1"/>
    <dgm:cxn modelId="{F0665BA1-4A68-4CF1-B3F0-6167D87F6784}" srcId="{FED87949-AE49-42A2-BAF9-DEBA3DE6F697}" destId="{A655B22F-B09F-43C6-96D1-897EB6A7EE0D}" srcOrd="2" destOrd="0" parTransId="{1D10440B-4232-4920-BAD7-0A77C6172C9E}" sibTransId="{2FF6262E-6F57-4AD7-A075-21CAC26B6B78}"/>
    <dgm:cxn modelId="{ED12DDA7-33F3-428B-8424-EB143491429D}" type="presOf" srcId="{DB811F0D-9514-4C3B-B250-933AE376FF40}" destId="{45D497AE-8B9C-4F5A-BF2B-37300DDF42D5}" srcOrd="0" destOrd="2" presId="urn:microsoft.com/office/officeart/2005/8/layout/list1"/>
    <dgm:cxn modelId="{E84A7EB6-0043-42D0-B924-BDC311AD12AC}" srcId="{3A72BEDD-1A65-4363-80F1-DC29439F7F7C}" destId="{FED87949-AE49-42A2-BAF9-DEBA3DE6F697}" srcOrd="2" destOrd="0" parTransId="{3A793016-F3E9-4231-8515-49206B021C08}" sibTransId="{EE095A7A-75EF-47C9-8941-0A9F7F27BBDC}"/>
    <dgm:cxn modelId="{69D097BA-B2FE-44EB-8DAA-BA03CECDC185}" srcId="{8844AB4B-91C2-4D3B-894F-9BFBCE8F63DD}" destId="{B5952951-D879-4FDD-97AF-5346E13883D9}" srcOrd="3" destOrd="0" parTransId="{BCE7D1E5-85D7-4F14-B7CA-3220C094DDA5}" sibTransId="{22951B56-C8B3-4913-8326-3EDA8A9C09BE}"/>
    <dgm:cxn modelId="{2AB8E0BB-2A4A-4466-9ED3-48B4778DFA4E}" type="presOf" srcId="{DB31736A-BF13-4680-B48E-DD2DEA8C3CBE}" destId="{EBBC0190-6FB6-4D09-B679-40CF8E37C359}" srcOrd="0" destOrd="0" presId="urn:microsoft.com/office/officeart/2005/8/layout/list1"/>
    <dgm:cxn modelId="{756BA2CD-B88A-40EE-BDD0-0BF8F9377339}" srcId="{8844AB4B-91C2-4D3B-894F-9BFBCE8F63DD}" destId="{E3D679DD-1383-473C-B620-ACCFA851143D}" srcOrd="2" destOrd="0" parTransId="{587A8BEB-5D49-4323-9CA9-214B8DD5649D}" sibTransId="{2317BF77-A8A2-403B-B48E-803A00DF3632}"/>
    <dgm:cxn modelId="{E6D70BDD-86E6-44C6-AA00-66B8A256E724}" type="presOf" srcId="{B884C6E0-6036-4324-83C7-5842FD4BD8B0}" destId="{45D497AE-8B9C-4F5A-BF2B-37300DDF42D5}" srcOrd="0" destOrd="1" presId="urn:microsoft.com/office/officeart/2005/8/layout/list1"/>
    <dgm:cxn modelId="{DC8F33DF-7713-4AF8-9D0C-F896D561EB65}" srcId="{FED87949-AE49-42A2-BAF9-DEBA3DE6F697}" destId="{DAB94475-2C2C-42C4-9558-74C8BF893D95}" srcOrd="1" destOrd="0" parTransId="{F8CCA854-60F1-4A92-8BE3-4BD3AAAE93EE}" sibTransId="{AB0FD5ED-A448-492E-B450-1E3185C642C1}"/>
    <dgm:cxn modelId="{6B1D9AE2-B85E-470D-9DD7-B9E188EF22E1}" type="presOf" srcId="{FDD7520E-3751-4F1E-86F7-46A1BA5A7725}" destId="{D1ACAD34-98A3-4A53-8F1F-FF35F4FE6A8A}" srcOrd="0" destOrd="0" presId="urn:microsoft.com/office/officeart/2005/8/layout/list1"/>
    <dgm:cxn modelId="{76264AEA-32A1-4D36-BCDE-413099AE476C}" type="presOf" srcId="{CB1BE770-7ADF-4058-AF10-134544A280F7}" destId="{EBBC0190-6FB6-4D09-B679-40CF8E37C359}" srcOrd="0" destOrd="3" presId="urn:microsoft.com/office/officeart/2005/8/layout/list1"/>
    <dgm:cxn modelId="{6E7443F4-6BE1-4FC7-84E2-B9EBE2027A7C}" type="presOf" srcId="{D0031492-F018-4174-8076-1C5591BD3A44}" destId="{53528B4F-FAF8-41A0-B9E3-C9C05269C1C7}" srcOrd="0" destOrd="0" presId="urn:microsoft.com/office/officeart/2005/8/layout/list1"/>
    <dgm:cxn modelId="{8DA516CB-090A-414D-A17F-9C6B34313F4B}" type="presParOf" srcId="{4DB78E5B-D179-451E-9356-F7685DCDD28C}" destId="{6B87ED34-419F-4D91-95BE-E7AB8129D918}" srcOrd="0" destOrd="0" presId="urn:microsoft.com/office/officeart/2005/8/layout/list1"/>
    <dgm:cxn modelId="{E11E11B6-C1C1-4016-9CAF-8045E5791AF0}" type="presParOf" srcId="{6B87ED34-419F-4D91-95BE-E7AB8129D918}" destId="{AE82FD31-A48E-41B7-9BC4-5B8FE3CD22B8}" srcOrd="0" destOrd="0" presId="urn:microsoft.com/office/officeart/2005/8/layout/list1"/>
    <dgm:cxn modelId="{72BA5713-A254-42C0-9259-97A6B69D60C9}" type="presParOf" srcId="{6B87ED34-419F-4D91-95BE-E7AB8129D918}" destId="{34C8C3AF-FBEC-430A-98BA-23E732DD069C}" srcOrd="1" destOrd="0" presId="urn:microsoft.com/office/officeart/2005/8/layout/list1"/>
    <dgm:cxn modelId="{85DE9D18-61B0-4EC5-8B16-629A546643AC}" type="presParOf" srcId="{4DB78E5B-D179-451E-9356-F7685DCDD28C}" destId="{D2FF9052-A8D5-4F22-9686-082C14624869}" srcOrd="1" destOrd="0" presId="urn:microsoft.com/office/officeart/2005/8/layout/list1"/>
    <dgm:cxn modelId="{39F1EE67-4166-4DA5-9FB4-68393D6C5AAA}" type="presParOf" srcId="{4DB78E5B-D179-451E-9356-F7685DCDD28C}" destId="{D1ACAD34-98A3-4A53-8F1F-FF35F4FE6A8A}" srcOrd="2" destOrd="0" presId="urn:microsoft.com/office/officeart/2005/8/layout/list1"/>
    <dgm:cxn modelId="{BFF6F153-CF24-49AA-871A-1CED6671F085}" type="presParOf" srcId="{4DB78E5B-D179-451E-9356-F7685DCDD28C}" destId="{0EFBD8A6-3BFA-4040-B9CE-2D5734C371B6}" srcOrd="3" destOrd="0" presId="urn:microsoft.com/office/officeart/2005/8/layout/list1"/>
    <dgm:cxn modelId="{BD1A48DB-3571-474F-9CBF-EA0416BA506E}" type="presParOf" srcId="{4DB78E5B-D179-451E-9356-F7685DCDD28C}" destId="{A6BB177D-38E7-43FB-8811-7134BE30312E}" srcOrd="4" destOrd="0" presId="urn:microsoft.com/office/officeart/2005/8/layout/list1"/>
    <dgm:cxn modelId="{0FAF786D-825C-4D30-A768-D26710042F1A}" type="presParOf" srcId="{A6BB177D-38E7-43FB-8811-7134BE30312E}" destId="{53528B4F-FAF8-41A0-B9E3-C9C05269C1C7}" srcOrd="0" destOrd="0" presId="urn:microsoft.com/office/officeart/2005/8/layout/list1"/>
    <dgm:cxn modelId="{71D47E9A-243E-4301-AB32-DD2BC11808B1}" type="presParOf" srcId="{A6BB177D-38E7-43FB-8811-7134BE30312E}" destId="{9FA7BE59-60EF-4FA6-BC00-F07AE3CED73E}" srcOrd="1" destOrd="0" presId="urn:microsoft.com/office/officeart/2005/8/layout/list1"/>
    <dgm:cxn modelId="{71FB560F-2EC7-4CF7-8B17-4595B7CF0990}" type="presParOf" srcId="{4DB78E5B-D179-451E-9356-F7685DCDD28C}" destId="{BD1B1FBA-A95D-466B-B940-6D5747684A11}" srcOrd="5" destOrd="0" presId="urn:microsoft.com/office/officeart/2005/8/layout/list1"/>
    <dgm:cxn modelId="{BDFFAB80-0928-4152-832C-D5B3EFFECBC3}" type="presParOf" srcId="{4DB78E5B-D179-451E-9356-F7685DCDD28C}" destId="{45D497AE-8B9C-4F5A-BF2B-37300DDF42D5}" srcOrd="6" destOrd="0" presId="urn:microsoft.com/office/officeart/2005/8/layout/list1"/>
    <dgm:cxn modelId="{3D6CEDA7-2BE7-4596-A9D4-9DCE5CA3061E}" type="presParOf" srcId="{4DB78E5B-D179-451E-9356-F7685DCDD28C}" destId="{70567B11-D779-441E-9267-789489B500B6}" srcOrd="7" destOrd="0" presId="urn:microsoft.com/office/officeart/2005/8/layout/list1"/>
    <dgm:cxn modelId="{39476E14-20EF-4187-BCC9-F1BAC27C384E}" type="presParOf" srcId="{4DB78E5B-D179-451E-9356-F7685DCDD28C}" destId="{755416A4-681A-43D3-803F-CDD502E2F197}" srcOrd="8" destOrd="0" presId="urn:microsoft.com/office/officeart/2005/8/layout/list1"/>
    <dgm:cxn modelId="{1BABE89C-A4E4-44E1-B63A-2CC85F5A63B6}" type="presParOf" srcId="{755416A4-681A-43D3-803F-CDD502E2F197}" destId="{6DE9534C-46FE-4589-ACBD-E2BED94D15BC}" srcOrd="0" destOrd="0" presId="urn:microsoft.com/office/officeart/2005/8/layout/list1"/>
    <dgm:cxn modelId="{E1662CE0-4432-4306-9AEB-57DBED57C193}" type="presParOf" srcId="{755416A4-681A-43D3-803F-CDD502E2F197}" destId="{0B5B4695-CE81-4CEF-9259-EC4B52999E9B}" srcOrd="1" destOrd="0" presId="urn:microsoft.com/office/officeart/2005/8/layout/list1"/>
    <dgm:cxn modelId="{1AD4ABBB-C10C-41A8-B56C-91179ACF087D}" type="presParOf" srcId="{4DB78E5B-D179-451E-9356-F7685DCDD28C}" destId="{BCD4BF69-CFE9-40FD-9F13-3DCCF743B8D7}" srcOrd="9" destOrd="0" presId="urn:microsoft.com/office/officeart/2005/8/layout/list1"/>
    <dgm:cxn modelId="{06C655F1-1A97-45CD-85E0-3F5713D1C10B}" type="presParOf" srcId="{4DB78E5B-D179-451E-9356-F7685DCDD28C}" destId="{EBBC0190-6FB6-4D09-B679-40CF8E37C35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02B13-85C9-49A5-A00E-29D2D842F06C}">
      <dsp:nvSpPr>
        <dsp:cNvPr id="0" name=""/>
        <dsp:cNvSpPr/>
      </dsp:nvSpPr>
      <dsp:spPr>
        <a:xfrm>
          <a:off x="0" y="537560"/>
          <a:ext cx="6600026" cy="1168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35" tIns="291592" rIns="51223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System fault occurs and Large Computational Loads w/o ride-through capability trip or transfer load to backup generation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This large amount of customer-initiated load reduction causes high system frequency and overvoltage conditions</a:t>
          </a:r>
          <a:endParaRPr lang="en-US" sz="1400" kern="1200" dirty="0"/>
        </a:p>
      </dsp:txBody>
      <dsp:txXfrm>
        <a:off x="0" y="537560"/>
        <a:ext cx="6600026" cy="1168650"/>
      </dsp:txXfrm>
    </dsp:sp>
    <dsp:sp modelId="{32C91312-FC6E-445C-A5A3-AE781C81322E}">
      <dsp:nvSpPr>
        <dsp:cNvPr id="0" name=""/>
        <dsp:cNvSpPr/>
      </dsp:nvSpPr>
      <dsp:spPr>
        <a:xfrm>
          <a:off x="330001" y="330920"/>
          <a:ext cx="462001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6" tIns="0" rIns="17462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Reliability Concern</a:t>
          </a:r>
          <a:endParaRPr lang="en-US" sz="1400" kern="1200"/>
        </a:p>
      </dsp:txBody>
      <dsp:txXfrm>
        <a:off x="350176" y="351095"/>
        <a:ext cx="4579668" cy="372930"/>
      </dsp:txXfrm>
    </dsp:sp>
    <dsp:sp modelId="{1456585F-E722-4C6C-9C3F-CD142FF81657}">
      <dsp:nvSpPr>
        <dsp:cNvPr id="0" name=""/>
        <dsp:cNvSpPr/>
      </dsp:nvSpPr>
      <dsp:spPr>
        <a:xfrm>
          <a:off x="0" y="1988450"/>
          <a:ext cx="6600026" cy="1168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35" tIns="291592" rIns="51223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ERCOT identified that 3,200 MW of Load loss results in frequency overshoot to 60.4 HZ under certain system conditions.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/>
            <a:t>System frequency of 60.4 Hz leads to potential cascading outages and frequency instability</a:t>
          </a:r>
          <a:endParaRPr lang="en-US" sz="1400" kern="1200"/>
        </a:p>
      </dsp:txBody>
      <dsp:txXfrm>
        <a:off x="0" y="1988450"/>
        <a:ext cx="6600026" cy="1168650"/>
      </dsp:txXfrm>
    </dsp:sp>
    <dsp:sp modelId="{8B29070B-1DEA-4D75-AE5F-39B8E68B1DB9}">
      <dsp:nvSpPr>
        <dsp:cNvPr id="0" name=""/>
        <dsp:cNvSpPr/>
      </dsp:nvSpPr>
      <dsp:spPr>
        <a:xfrm>
          <a:off x="330001" y="1781810"/>
          <a:ext cx="462001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6" tIns="0" rIns="17462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Frequency Limit</a:t>
          </a:r>
          <a:endParaRPr lang="en-US" sz="1400" kern="1200"/>
        </a:p>
      </dsp:txBody>
      <dsp:txXfrm>
        <a:off x="350176" y="1801985"/>
        <a:ext cx="4579668" cy="372930"/>
      </dsp:txXfrm>
    </dsp:sp>
    <dsp:sp modelId="{274C813E-AC1E-41E1-9737-C9842272CD9D}">
      <dsp:nvSpPr>
        <dsp:cNvPr id="0" name=""/>
        <dsp:cNvSpPr/>
      </dsp:nvSpPr>
      <dsp:spPr>
        <a:xfrm>
          <a:off x="0" y="3439340"/>
          <a:ext cx="6600026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2235" tIns="291592" rIns="51223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ERCOT performs VRT assessment for Large Loads in each QSA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Assessment identifies trip groups in which a single voltage disturbance may cause &gt;3,200 MW of Load loss from LLs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/>
            <a:t>IROLs and Mitigation Plans developed for identified LL trip groups</a:t>
          </a:r>
          <a:endParaRPr lang="en-US" sz="1400" kern="1200"/>
        </a:p>
      </dsp:txBody>
      <dsp:txXfrm>
        <a:off x="0" y="3439340"/>
        <a:ext cx="6600026" cy="1190700"/>
      </dsp:txXfrm>
    </dsp:sp>
    <dsp:sp modelId="{0688BA3A-212C-4D96-B985-7C535E14CC4E}">
      <dsp:nvSpPr>
        <dsp:cNvPr id="0" name=""/>
        <dsp:cNvSpPr/>
      </dsp:nvSpPr>
      <dsp:spPr>
        <a:xfrm>
          <a:off x="330001" y="3232700"/>
          <a:ext cx="462001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626" tIns="0" rIns="17462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Quarterly Stability Assessment (QSA)</a:t>
          </a:r>
          <a:endParaRPr lang="en-US" sz="1400" kern="1200"/>
        </a:p>
      </dsp:txBody>
      <dsp:txXfrm>
        <a:off x="350176" y="3252875"/>
        <a:ext cx="4579668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ACAD34-98A3-4A53-8F1F-FF35F4FE6A8A}">
      <dsp:nvSpPr>
        <dsp:cNvPr id="0" name=""/>
        <dsp:cNvSpPr/>
      </dsp:nvSpPr>
      <dsp:spPr>
        <a:xfrm>
          <a:off x="0" y="255276"/>
          <a:ext cx="11263357" cy="141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162" tIns="333248" rIns="87416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Revised MPs were sent out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Mitigation Plans sent to TSPs list all LLs in IROL groups, but cannot be shared publicly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TSPs should notify all LLs listed in Mitigation Plans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ERCOT meeting with affected QSEs for LLs co-located with Generation Resources</a:t>
          </a:r>
        </a:p>
      </dsp:txBody>
      <dsp:txXfrm>
        <a:off x="0" y="255276"/>
        <a:ext cx="11263357" cy="1411200"/>
      </dsp:txXfrm>
    </dsp:sp>
    <dsp:sp modelId="{34C8C3AF-FBEC-430A-98BA-23E732DD069C}">
      <dsp:nvSpPr>
        <dsp:cNvPr id="0" name=""/>
        <dsp:cNvSpPr/>
      </dsp:nvSpPr>
      <dsp:spPr>
        <a:xfrm>
          <a:off x="563167" y="19116"/>
          <a:ext cx="788434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010" tIns="0" rIns="29801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ERCOT has provided draft Mitigation Plans to TSPs and has received feedback</a:t>
          </a:r>
        </a:p>
      </dsp:txBody>
      <dsp:txXfrm>
        <a:off x="586224" y="42173"/>
        <a:ext cx="7838235" cy="426206"/>
      </dsp:txXfrm>
    </dsp:sp>
    <dsp:sp modelId="{45D497AE-8B9C-4F5A-BF2B-37300DDF42D5}">
      <dsp:nvSpPr>
        <dsp:cNvPr id="0" name=""/>
        <dsp:cNvSpPr/>
      </dsp:nvSpPr>
      <dsp:spPr>
        <a:xfrm>
          <a:off x="0" y="1989036"/>
          <a:ext cx="11263357" cy="141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162" tIns="333248" rIns="87416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Discounted IROL limit based on ERCOT control room reliability margin (ex. 2,720 MW when set to 85%)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Individual “Not to Exceed Limit” to each TSP/QSE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Real-time aggregate consumption of all LLs in IROL group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TSP/QSE individual real-time consumption of their affected loads</a:t>
          </a:r>
        </a:p>
      </dsp:txBody>
      <dsp:txXfrm>
        <a:off x="0" y="1989036"/>
        <a:ext cx="11263357" cy="1411200"/>
      </dsp:txXfrm>
    </dsp:sp>
    <dsp:sp modelId="{9FA7BE59-60EF-4FA6-BC00-F07AE3CED73E}">
      <dsp:nvSpPr>
        <dsp:cNvPr id="0" name=""/>
        <dsp:cNvSpPr/>
      </dsp:nvSpPr>
      <dsp:spPr>
        <a:xfrm>
          <a:off x="554624" y="1769970"/>
          <a:ext cx="788434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010" tIns="0" rIns="29801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ERCOT will be providing the following telemetry to monitor IROL groups and maintain limits</a:t>
          </a:r>
        </a:p>
      </dsp:txBody>
      <dsp:txXfrm>
        <a:off x="577681" y="1793027"/>
        <a:ext cx="7838235" cy="426206"/>
      </dsp:txXfrm>
    </dsp:sp>
    <dsp:sp modelId="{EBBC0190-6FB6-4D09-B679-40CF8E37C359}">
      <dsp:nvSpPr>
        <dsp:cNvPr id="0" name=""/>
        <dsp:cNvSpPr/>
      </dsp:nvSpPr>
      <dsp:spPr>
        <a:xfrm>
          <a:off x="0" y="3722797"/>
          <a:ext cx="11263357" cy="141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162" tIns="333248" rIns="87416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Affected LLs may continue to ramp up until Mitigation Plan becomes active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ERCOT will activate a MP once aggregate consumption of an IROL group reaches ~2,500 MW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Once active, TSPs/QSEs must maintain their load at or below the “Not To Exceed” limit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ERCOT will take action as necessary to maintain consumption of each IROL below 3,200 MW limit</a:t>
          </a:r>
        </a:p>
      </dsp:txBody>
      <dsp:txXfrm>
        <a:off x="0" y="3722797"/>
        <a:ext cx="11263357" cy="1411200"/>
      </dsp:txXfrm>
    </dsp:sp>
    <dsp:sp modelId="{0B5B4695-CE81-4CEF-9259-EC4B52999E9B}">
      <dsp:nvSpPr>
        <dsp:cNvPr id="0" name=""/>
        <dsp:cNvSpPr/>
      </dsp:nvSpPr>
      <dsp:spPr>
        <a:xfrm>
          <a:off x="563167" y="3486637"/>
          <a:ext cx="788434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010" tIns="0" rIns="29801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Mitigation Plans will be activated through ERCOT instruction</a:t>
          </a:r>
        </a:p>
      </dsp:txBody>
      <dsp:txXfrm>
        <a:off x="586224" y="3509694"/>
        <a:ext cx="7838235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28,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b="0" dirty="0"/>
              <a:t>Large Load VRT IROL Mitigation Plans 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Patrick Gravois</a:t>
            </a:r>
            <a:br>
              <a:rPr lang="en-US" sz="1800" b="0" i="1" dirty="0"/>
            </a:br>
            <a:r>
              <a:rPr lang="en-US" sz="1800" b="0" dirty="0"/>
              <a:t>Principal Operations Engineer</a:t>
            </a:r>
            <a:br>
              <a:rPr lang="en-US" sz="1800" b="0" dirty="0"/>
            </a:br>
            <a:br>
              <a:rPr lang="en-US" sz="1400" b="0" dirty="0"/>
            </a:br>
            <a:br>
              <a:rPr lang="en-US" sz="1200" b="0" dirty="0"/>
            </a:br>
            <a:r>
              <a:rPr lang="en-US" sz="1200" b="0" dirty="0"/>
              <a:t>ROS</a:t>
            </a:r>
            <a:br>
              <a:rPr lang="en-US" sz="1200" b="0" dirty="0"/>
            </a:br>
            <a:r>
              <a:rPr lang="en-US" sz="1100" b="0" dirty="0"/>
              <a:t>October 1, 2026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3F62B0-6886-0C8B-6EFE-6D66885D0E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202015" y="4736548"/>
            <a:ext cx="5748793" cy="1680155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ERCOT Operations has developed 3 Mitigation Plans for identified Large Load IROL groups based on 2026 Q4 QSA results. LL consumption has not yet reached a level in which Mitigation Plans are active.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Reliability Concern Recap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IROL Groups for 2026 Q4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Current Consumption Levels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Status of Mitigation Plans and Load Share Calcs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Next Steps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9F5DC-AE8D-83BD-BF28-0E5D02B6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510988"/>
          </a:xfrm>
        </p:spPr>
        <p:txBody>
          <a:bodyPr/>
          <a:lstStyle/>
          <a:p>
            <a:r>
              <a:rPr lang="en-US" dirty="0"/>
              <a:t>Reliability Concern of Large Load Ride-Through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3E57A30-4437-A784-0A84-792B291A5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974472"/>
              </p:ext>
            </p:extLst>
          </p:nvPr>
        </p:nvGraphicFramePr>
        <p:xfrm>
          <a:off x="5264524" y="1395388"/>
          <a:ext cx="6600026" cy="4960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62C7D-8FE1-3FA3-4D4F-8B0D4A6CC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084E4E-E845-4B91-7BBB-8270CB6999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987" y="1395389"/>
            <a:ext cx="4361876" cy="49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3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9FB0-E981-055C-9E9A-DF9C4B28E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Capacity and Locations of IROL Groups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6FCFD-621F-F14C-141D-5CB0CB52E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41D077-7E98-5EB1-3912-EFCCEA2CA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813" y="976756"/>
            <a:ext cx="6160835" cy="574471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1CB154-2E72-E2EB-277B-7D10201FA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321224"/>
              </p:ext>
            </p:extLst>
          </p:nvPr>
        </p:nvGraphicFramePr>
        <p:xfrm>
          <a:off x="271947" y="976756"/>
          <a:ext cx="4597400" cy="1950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700">
                  <a:extLst>
                    <a:ext uri="{9D8B030D-6E8A-4147-A177-3AD203B41FA5}">
                      <a16:colId xmlns:a16="http://schemas.microsoft.com/office/drawing/2014/main" val="3399347114"/>
                    </a:ext>
                  </a:extLst>
                </a:gridCol>
                <a:gridCol w="2298700">
                  <a:extLst>
                    <a:ext uri="{9D8B030D-6E8A-4147-A177-3AD203B41FA5}">
                      <a16:colId xmlns:a16="http://schemas.microsoft.com/office/drawing/2014/main" val="3400597375"/>
                    </a:ext>
                  </a:extLst>
                </a:gridCol>
              </a:tblGrid>
              <a:tr h="436967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IROL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Total Approved Capacity (MW)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2522060"/>
                  </a:ext>
                </a:extLst>
              </a:tr>
              <a:tr h="436967">
                <a:tc>
                  <a:txBody>
                    <a:bodyPr/>
                    <a:lstStyle/>
                    <a:p>
                      <a:r>
                        <a:rPr lang="en-US" dirty="0"/>
                        <a:t>NORTH_LL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5,465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65362"/>
                  </a:ext>
                </a:extLst>
              </a:tr>
              <a:tr h="436967">
                <a:tc>
                  <a:txBody>
                    <a:bodyPr/>
                    <a:lstStyle/>
                    <a:p>
                      <a:r>
                        <a:rPr lang="en-US" dirty="0"/>
                        <a:t>CENTRAL_LL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5,240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5540"/>
                  </a:ext>
                </a:extLst>
              </a:tr>
              <a:tr h="436967">
                <a:tc>
                  <a:txBody>
                    <a:bodyPr/>
                    <a:lstStyle/>
                    <a:p>
                      <a:r>
                        <a:rPr lang="en-US" dirty="0"/>
                        <a:t>FARWEST_LL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4,198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9467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5181AE-4633-93CD-D5AD-F46675C9474E}"/>
              </a:ext>
            </a:extLst>
          </p:cNvPr>
          <p:cNvSpPr txBox="1"/>
          <p:nvPr/>
        </p:nvSpPr>
        <p:spPr>
          <a:xfrm>
            <a:off x="256250" y="3144648"/>
            <a:ext cx="461309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IROL groups based on results of QSA LL VRT assessment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22 GW of approved LL in study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ERCOT confirmed approved capacity of affected loads with TSPs and QSEs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overlap in NORTH_LL and CENTRAL_LL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Previous WESTTX_LL group not needed for Q4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Some LCLs provided updated models w/ VRT capability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Approved capacity of affected loads now &lt;3,200 MW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28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DA11B-63A6-273A-BCD5-43FACEC6A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Consumption Levels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95069-91F0-5B31-6621-B163BC19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A6F804D-D0F6-2646-BF1F-47A4475F3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584043"/>
              </p:ext>
            </p:extLst>
          </p:nvPr>
        </p:nvGraphicFramePr>
        <p:xfrm>
          <a:off x="531684" y="1371600"/>
          <a:ext cx="11126916" cy="189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973">
                  <a:extLst>
                    <a:ext uri="{9D8B030D-6E8A-4147-A177-3AD203B41FA5}">
                      <a16:colId xmlns:a16="http://schemas.microsoft.com/office/drawing/2014/main" val="399646637"/>
                    </a:ext>
                  </a:extLst>
                </a:gridCol>
                <a:gridCol w="2491485">
                  <a:extLst>
                    <a:ext uri="{9D8B030D-6E8A-4147-A177-3AD203B41FA5}">
                      <a16:colId xmlns:a16="http://schemas.microsoft.com/office/drawing/2014/main" val="482951826"/>
                    </a:ext>
                  </a:extLst>
                </a:gridCol>
                <a:gridCol w="2781729">
                  <a:extLst>
                    <a:ext uri="{9D8B030D-6E8A-4147-A177-3AD203B41FA5}">
                      <a16:colId xmlns:a16="http://schemas.microsoft.com/office/drawing/2014/main" val="496753420"/>
                    </a:ext>
                  </a:extLst>
                </a:gridCol>
                <a:gridCol w="2781729">
                  <a:extLst>
                    <a:ext uri="{9D8B030D-6E8A-4147-A177-3AD203B41FA5}">
                      <a16:colId xmlns:a16="http://schemas.microsoft.com/office/drawing/2014/main" val="1205901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IROL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NORTH_LL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CENTRAL_LL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FARWEST_LL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045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Approved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5,465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5,240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4,198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3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Maximum non-simultaneous consumption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1,825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1,670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1,463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130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Maximum simultaneous consumption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1,615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1,035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431793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7096FE7-620A-198D-E277-790B0F4F381C}"/>
              </a:ext>
            </a:extLst>
          </p:cNvPr>
          <p:cNvSpPr txBox="1"/>
          <p:nvPr/>
        </p:nvSpPr>
        <p:spPr>
          <a:xfrm>
            <a:off x="532542" y="1002268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ERCOT is monitoring simultaneous consumption level of each IROL group in 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37546A-AE63-C8DE-1F5A-9E407BE38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931" y="3345700"/>
            <a:ext cx="8372139" cy="29364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676024-995A-E6CF-912B-27DAAEC1E10A}"/>
              </a:ext>
            </a:extLst>
          </p:cNvPr>
          <p:cNvSpPr txBox="1"/>
          <p:nvPr/>
        </p:nvSpPr>
        <p:spPr>
          <a:xfrm>
            <a:off x="3005083" y="6413698"/>
            <a:ext cx="6180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Chart above has been updated from chart shown at 9/14 BOD meeting</a:t>
            </a:r>
          </a:p>
        </p:txBody>
      </p:sp>
    </p:spTree>
    <p:extLst>
      <p:ext uri="{BB962C8B-B14F-4D97-AF65-F5344CB8AC3E}">
        <p14:creationId xmlns:p14="http://schemas.microsoft.com/office/powerpoint/2010/main" val="106348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E6BA-23CF-B1BA-F5EC-1F18AAE2D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Share Calculations for TSPs/QSEs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3E7D3-1C73-4F95-4C27-9AD1E2855B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886" y="1445812"/>
            <a:ext cx="11187714" cy="4495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Based on TSP feedback, load share ratios for TSPs/QSEs based on actual consumption instead of Approved Capacity</a:t>
            </a:r>
          </a:p>
          <a:p>
            <a:pPr marL="834390" lvl="1" indent="-285750"/>
            <a:r>
              <a:rPr lang="en-US" sz="1800" dirty="0"/>
              <a:t>Several LCLs are energized with large Approved Capacity, but consuming &lt;5 MW</a:t>
            </a:r>
          </a:p>
          <a:p>
            <a:pPr marL="834390" lvl="1" indent="-285750"/>
            <a:r>
              <a:rPr lang="en-US" sz="1800" dirty="0"/>
              <a:t>Energized LCLs far behind ramp schedules provided in LCPs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ERCOT determined maximum consumption for each LCL in IROL groups over last 3 months</a:t>
            </a:r>
          </a:p>
          <a:p>
            <a:pPr marL="834390" lvl="1" indent="-285750"/>
            <a:r>
              <a:rPr lang="en-US" sz="1800" dirty="0"/>
              <a:t>Used telemetry when available; state estimated values when telemetry is suspect</a:t>
            </a:r>
          </a:p>
          <a:p>
            <a:pPr marL="834390" lvl="1" indent="-285750"/>
            <a:r>
              <a:rPr lang="en-US" sz="1800" dirty="0"/>
              <a:t>If consumption is less than 5 MW; assumed to be construction load only and not used in load share calculations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Mitigation Plans assign a “Not To Exceed” MW limit to each TSP/QSE based on the load share calculation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Since these are IROLs and the 3,200 MW limit may not be exceeded, even temporarily, ERCOT will control IROLs to 85% of limit, or 2,720 MW</a:t>
            </a:r>
          </a:p>
          <a:p>
            <a:pPr marL="834390" lvl="1" indent="-285750"/>
            <a:r>
              <a:rPr lang="en-US" sz="1800" dirty="0"/>
              <a:t>Not To Exceed Limits based on 2,720 MW limit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834390" lvl="1" indent="-285750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065CE-DCB0-A9D0-0A55-F64755DB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504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6FED-2362-5605-7346-32182A76F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394083"/>
          </a:xfrm>
        </p:spPr>
        <p:txBody>
          <a:bodyPr/>
          <a:lstStyle/>
          <a:p>
            <a:r>
              <a:rPr lang="en-US" dirty="0"/>
              <a:t>LL IROL Mitigation Plan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44552-FB52-16D3-2484-AEF1AA68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FFAF19-E9C9-D792-4F99-A703C8732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829814"/>
              </p:ext>
            </p:extLst>
          </p:nvPr>
        </p:nvGraphicFramePr>
        <p:xfrm>
          <a:off x="1312209" y="1244415"/>
          <a:ext cx="9567582" cy="2528773"/>
        </p:xfrm>
        <a:graphic>
          <a:graphicData uri="http://schemas.openxmlformats.org/drawingml/2006/table">
            <a:tbl>
              <a:tblPr firstRow="1" firstCol="1" bandRow="1"/>
              <a:tblGrid>
                <a:gridCol w="1605214">
                  <a:extLst>
                    <a:ext uri="{9D8B030D-6E8A-4147-A177-3AD203B41FA5}">
                      <a16:colId xmlns:a16="http://schemas.microsoft.com/office/drawing/2014/main" val="3573088224"/>
                    </a:ext>
                  </a:extLst>
                </a:gridCol>
                <a:gridCol w="1682501">
                  <a:extLst>
                    <a:ext uri="{9D8B030D-6E8A-4147-A177-3AD203B41FA5}">
                      <a16:colId xmlns:a16="http://schemas.microsoft.com/office/drawing/2014/main" val="2650100662"/>
                    </a:ext>
                  </a:extLst>
                </a:gridCol>
                <a:gridCol w="1296061">
                  <a:extLst>
                    <a:ext uri="{9D8B030D-6E8A-4147-A177-3AD203B41FA5}">
                      <a16:colId xmlns:a16="http://schemas.microsoft.com/office/drawing/2014/main" val="3646273286"/>
                    </a:ext>
                  </a:extLst>
                </a:gridCol>
                <a:gridCol w="1911818">
                  <a:extLst>
                    <a:ext uri="{9D8B030D-6E8A-4147-A177-3AD203B41FA5}">
                      <a16:colId xmlns:a16="http://schemas.microsoft.com/office/drawing/2014/main" val="3979651216"/>
                    </a:ext>
                  </a:extLst>
                </a:gridCol>
                <a:gridCol w="1835379">
                  <a:extLst>
                    <a:ext uri="{9D8B030D-6E8A-4147-A177-3AD203B41FA5}">
                      <a16:colId xmlns:a16="http://schemas.microsoft.com/office/drawing/2014/main" val="3382340203"/>
                    </a:ext>
                  </a:extLst>
                </a:gridCol>
                <a:gridCol w="1236609">
                  <a:extLst>
                    <a:ext uri="{9D8B030D-6E8A-4147-A177-3AD203B41FA5}">
                      <a16:colId xmlns:a16="http://schemas.microsoft.com/office/drawing/2014/main" val="2392292149"/>
                    </a:ext>
                  </a:extLst>
                </a:gridCol>
              </a:tblGrid>
              <a:tr h="33421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Transmission Operator (TO) or QSE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Name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ID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Load Name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Max Consumption Last 3 months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Approved MWs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28815"/>
                  </a:ext>
                </a:extLst>
              </a:tr>
              <a:tr h="17406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LD_1, LD_2, LD_3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105338"/>
                  </a:ext>
                </a:extLst>
              </a:tr>
              <a:tr h="17406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LLD1, LLD2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240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400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82450"/>
                  </a:ext>
                </a:extLst>
              </a:tr>
              <a:tr h="17406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XFMR1, XFMR2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369645"/>
                  </a:ext>
                </a:extLst>
              </a:tr>
              <a:tr h="33421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LDLXFMR1,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LDLXFMR2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40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120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527217"/>
                  </a:ext>
                </a:extLst>
              </a:tr>
              <a:tr h="33421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Load1, Load2, Load3, Load4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450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403969"/>
                  </a:ext>
                </a:extLst>
              </a:tr>
              <a:tr h="17406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LDXFMR3, LDXFMR4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&lt;5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0514464"/>
                  </a:ext>
                </a:extLst>
              </a:tr>
              <a:tr h="17406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XFMR3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400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800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31301"/>
                  </a:ext>
                </a:extLst>
              </a:tr>
              <a:tr h="33421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QSE1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Station 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ST8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LCL1, LCL2, LCL3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1000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080933"/>
                  </a:ext>
                </a:extLst>
              </a:tr>
              <a:tr h="17406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Total MW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1,500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3,520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57843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614FDE-7E5E-5B04-224A-9D9CD4486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881474"/>
              </p:ext>
            </p:extLst>
          </p:nvPr>
        </p:nvGraphicFramePr>
        <p:xfrm>
          <a:off x="1312209" y="4200001"/>
          <a:ext cx="9567582" cy="2432412"/>
        </p:xfrm>
        <a:graphic>
          <a:graphicData uri="http://schemas.openxmlformats.org/drawingml/2006/table">
            <a:tbl>
              <a:tblPr firstRow="1" firstCol="1" bandRow="1"/>
              <a:tblGrid>
                <a:gridCol w="2675965">
                  <a:extLst>
                    <a:ext uri="{9D8B030D-6E8A-4147-A177-3AD203B41FA5}">
                      <a16:colId xmlns:a16="http://schemas.microsoft.com/office/drawing/2014/main" val="768205675"/>
                    </a:ext>
                  </a:extLst>
                </a:gridCol>
                <a:gridCol w="819882">
                  <a:extLst>
                    <a:ext uri="{9D8B030D-6E8A-4147-A177-3AD203B41FA5}">
                      <a16:colId xmlns:a16="http://schemas.microsoft.com/office/drawing/2014/main" val="2353961659"/>
                    </a:ext>
                  </a:extLst>
                </a:gridCol>
                <a:gridCol w="1195948">
                  <a:extLst>
                    <a:ext uri="{9D8B030D-6E8A-4147-A177-3AD203B41FA5}">
                      <a16:colId xmlns:a16="http://schemas.microsoft.com/office/drawing/2014/main" val="2006535274"/>
                    </a:ext>
                  </a:extLst>
                </a:gridCol>
                <a:gridCol w="1195948">
                  <a:extLst>
                    <a:ext uri="{9D8B030D-6E8A-4147-A177-3AD203B41FA5}">
                      <a16:colId xmlns:a16="http://schemas.microsoft.com/office/drawing/2014/main" val="13947554"/>
                    </a:ext>
                  </a:extLst>
                </a:gridCol>
                <a:gridCol w="1011956">
                  <a:extLst>
                    <a:ext uri="{9D8B030D-6E8A-4147-A177-3AD203B41FA5}">
                      <a16:colId xmlns:a16="http://schemas.microsoft.com/office/drawing/2014/main" val="3393718677"/>
                    </a:ext>
                  </a:extLst>
                </a:gridCol>
                <a:gridCol w="1103952">
                  <a:extLst>
                    <a:ext uri="{9D8B030D-6E8A-4147-A177-3AD203B41FA5}">
                      <a16:colId xmlns:a16="http://schemas.microsoft.com/office/drawing/2014/main" val="3851709606"/>
                    </a:ext>
                  </a:extLst>
                </a:gridCol>
                <a:gridCol w="1563931">
                  <a:extLst>
                    <a:ext uri="{9D8B030D-6E8A-4147-A177-3AD203B41FA5}">
                      <a16:colId xmlns:a16="http://schemas.microsoft.com/office/drawing/2014/main" val="1210444283"/>
                    </a:ext>
                  </a:extLst>
                </a:gridCol>
              </a:tblGrid>
              <a:tr h="29730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TO/QSE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QSE1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Total LL MW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b="1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Discounted Region Limit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859824"/>
                  </a:ext>
                </a:extLst>
              </a:tr>
              <a:tr h="3434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Total Approved MW of Affected Loads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B1E5ED"/>
                          </a:highlight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600</a:t>
                      </a:r>
                      <a:endParaRPr lang="en-US" sz="1200" dirty="0">
                        <a:effectLst/>
                        <a:highlight>
                          <a:srgbClr val="B1E5ED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870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1,050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1,000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3,520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05215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Maximum Consumption 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(non-simultaneous)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360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390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1,500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540694"/>
                  </a:ext>
                </a:extLst>
              </a:tr>
              <a:tr h="452484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Percent of Total Combined Maximum Consumption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24.0%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26.0%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26.7%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23.3%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100%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902873"/>
                  </a:ext>
                </a:extLst>
              </a:tr>
              <a:tr h="452484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Not to Exceed MW Limit Based on Maximum Consumption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B1E5ED"/>
                          </a:highlight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653</a:t>
                      </a:r>
                      <a:endParaRPr lang="en-US" sz="1200" dirty="0">
                        <a:effectLst/>
                        <a:highlight>
                          <a:srgbClr val="B1E5ED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707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634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3,200*0.85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=2,720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054669"/>
                  </a:ext>
                </a:extLst>
              </a:tr>
              <a:tr h="4524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Not to Exceed MW Limit Based on Maximum Consumption (Adjusted)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2,720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06224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E8F6DB7-BAE4-E441-0F29-CD97CACF9F42}"/>
              </a:ext>
            </a:extLst>
          </p:cNvPr>
          <p:cNvSpPr txBox="1"/>
          <p:nvPr/>
        </p:nvSpPr>
        <p:spPr>
          <a:xfrm>
            <a:off x="1312209" y="851283"/>
            <a:ext cx="2595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Table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73DDDB-5D4E-EF13-3C46-CA67BB372538}"/>
              </a:ext>
            </a:extLst>
          </p:cNvPr>
          <p:cNvSpPr txBox="1"/>
          <p:nvPr/>
        </p:nvSpPr>
        <p:spPr>
          <a:xfrm>
            <a:off x="1312209" y="3830669"/>
            <a:ext cx="1801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Table 2</a:t>
            </a:r>
          </a:p>
        </p:txBody>
      </p:sp>
    </p:spTree>
    <p:extLst>
      <p:ext uri="{BB962C8B-B14F-4D97-AF65-F5344CB8AC3E}">
        <p14:creationId xmlns:p14="http://schemas.microsoft.com/office/powerpoint/2010/main" val="1290140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31948-143A-58A2-E8A5-334DB454F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36525"/>
            <a:ext cx="10401300" cy="957337"/>
          </a:xfrm>
        </p:spPr>
        <p:txBody>
          <a:bodyPr anchor="ctr">
            <a:normAutofit/>
          </a:bodyPr>
          <a:lstStyle/>
          <a:p>
            <a:r>
              <a:rPr lang="en-US" dirty="0"/>
              <a:t>Status of Mitigation Plans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A3703-F470-1013-D829-6192CFD57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25B1F30B-B834-FA2E-4589-859DA78EBD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9361299"/>
              </p:ext>
            </p:extLst>
          </p:nvPr>
        </p:nvGraphicFramePr>
        <p:xfrm>
          <a:off x="464322" y="1247686"/>
          <a:ext cx="11263357" cy="515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521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AE349-5C3A-9F02-E6EF-0B95F8BB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B5552-7268-6469-D557-E8B3321584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ERCOT to meet with affected QSEs (LLs co-located with Generation Resources)</a:t>
            </a:r>
          </a:p>
          <a:p>
            <a:pPr marL="834390" lvl="1" indent="-285750"/>
            <a:r>
              <a:rPr lang="en-US" sz="1600" dirty="0"/>
              <a:t>QSEs will not have access to full Mitigation Plans</a:t>
            </a:r>
          </a:p>
          <a:p>
            <a:pPr marL="834390" lvl="1" indent="-285750"/>
            <a:r>
              <a:rPr lang="en-US" sz="1600" dirty="0"/>
              <a:t>May need to draft redacted MPs to provide to QSEs</a:t>
            </a:r>
          </a:p>
          <a:p>
            <a:pPr marL="834390" lvl="1" indent="-285750"/>
            <a:r>
              <a:rPr lang="en-US" sz="1600" dirty="0"/>
              <a:t>Most individual QSEs have just one LL in 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Create telemetry points and update MPs with ICCP telemetry names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Develop Operator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Update SOL 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Continue to monitor simultaneous consumption levels and activate MPs when/if needed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C0797-42B5-DAE8-A78D-71A53BF4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84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Patrick.Gravois@ercot.com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QSA Results and LL IROL Mitigation Plans_SeptLLWG" id="{8A09122F-798F-473C-9742-A4C20CEED71E}" vid="{41EBB0BB-8ACA-4BAC-89DC-2790B53C1F4F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QSA Results and LL IROL Mitigation Plans_SeptLLWG" id="{8A09122F-798F-473C-9742-A4C20CEED71E}" vid="{403D46AA-E5EF-456B-B7F3-E9D38E3AC1C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Props1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754FD2-17D2-4534-9157-8CFDD0166132}">
  <ds:schemaRefs>
    <ds:schemaRef ds:uri="http://www.w3.org/XML/1998/namespace"/>
    <ds:schemaRef ds:uri="3c917f14-8d40-4289-92aa-fd10f73581c9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QSA Results and LL IROL Mitigation Plans_SeptLLWG</Template>
  <TotalTime>9822</TotalTime>
  <Words>1008</Words>
  <Application>Microsoft Office PowerPoint</Application>
  <PresentationFormat>Widescreen</PresentationFormat>
  <Paragraphs>207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Wingdings</vt:lpstr>
      <vt:lpstr>Cover</vt:lpstr>
      <vt:lpstr>Page Design</vt:lpstr>
      <vt:lpstr>Large Load VRT IROL Mitigation Plans    Patrick Gravois Principal Operations Engineer   ROS October 1, 2026</vt:lpstr>
      <vt:lpstr>Reliability Concern of Large Load Ride-Through</vt:lpstr>
      <vt:lpstr>Approved Capacity and Locations of IROL Groups</vt:lpstr>
      <vt:lpstr>Current Consumption Levels</vt:lpstr>
      <vt:lpstr>Load Share Calculations for TSPs/QSEs</vt:lpstr>
      <vt:lpstr>LL IROL Mitigation Plan Example</vt:lpstr>
      <vt:lpstr>Status of Mitigation Plans</vt:lpstr>
      <vt:lpstr>Next Steps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Patrick Gravois</dc:creator>
  <cp:keywords/>
  <cp:lastModifiedBy>Patrick Gravois</cp:lastModifiedBy>
  <cp:revision>15</cp:revision>
  <dcterms:created xsi:type="dcterms:W3CDTF">2026-09-14T14:47:04Z</dcterms:created>
  <dcterms:modified xsi:type="dcterms:W3CDTF">2026-09-28T17:47:14Z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