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9"/>
  </p:notesMasterIdLst>
  <p:sldIdLst>
    <p:sldId id="256" r:id="rId4"/>
    <p:sldId id="275" r:id="rId5"/>
    <p:sldId id="272" r:id="rId6"/>
    <p:sldId id="276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63CD20-CBBF-4CB6-BB09-1A793450BEF0}" v="105" dt="2026-09-28T18:50:08.4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95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95559C-BCDA-4A1A-BE5B-8C4875F1EF1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FF2BF2-B7F3-466E-B634-9595EB5325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387071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F2BF2-B7F3-466E-B634-9595EB53257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6624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87D8A-C8EC-F59C-143E-D0A84F97C2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C43202-3D18-585E-7F27-45AEAAD560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EFBA5B-66A3-D743-F43C-37D74A99E0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FED290-245E-D0EE-416E-16E4E8492E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F2BF2-B7F3-466E-B634-9595EB53257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6716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E2C15-566C-49AC-ECF6-FE3528530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0F88AD-4F32-9915-B590-B9EAF0CAFB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4F6515-94A3-28C8-6E7A-73BFB23718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E772AB-4566-E864-3E94-8F4F18D674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F2BF2-B7F3-466E-B634-9595EB53257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7258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8D2EFF-4467-BE2A-C8BB-8FD30E962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F0196C-E0A3-19E5-0A45-B04C6588BF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2F76DF-861E-021D-C205-B985E1154A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84C0EE-68B2-A8AD-F6BB-5F44FED090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F2BF2-B7F3-466E-B634-9595EB53257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7292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F2BF2-B7F3-466E-B634-9595EB53257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7806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B1FC9-FFD7-6E34-4A85-7863D51A35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B3648BA-DD66-217F-F897-5B0767759E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EF44A4-A01F-E036-B2E7-C805E87D5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6E5E2-5900-486E-BE25-48B61F262A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FE3EF2-5779-548B-F28F-B7BD189D4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F354E5-6F2D-259F-2CB0-CAC924DC3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87BFC-E8D0-44BE-8A18-13B3AB4890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883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16526-AECC-0CA6-FAB1-54AB3619D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530628-BEF3-B4D0-C28D-E46DB99196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6748BD-22B7-2FCE-B979-985140AA1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6E5E2-5900-486E-BE25-48B61F262A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8504AA-BCB6-B9C8-ABB8-77927503A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BD1E89-0E80-AF1A-6990-F2DC7F980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87BFC-E8D0-44BE-8A18-13B3AB4890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524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48898-2144-4417-668C-15A17A99A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0401FD-6AC3-0A48-453A-7112B5DBAF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B2FEF7-E6E2-0E7C-CCBB-385D9B890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6E5E2-5900-486E-BE25-48B61F262A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EE66E6-A00C-EB83-3204-B083BAC41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F262F-5DB0-55C2-1587-9C0AFA85D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87BFC-E8D0-44BE-8A18-13B3AB4890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591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4C533-A429-00D2-9729-10CD6E576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5D080D-C43D-61D6-3A50-BDAD152610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A77C4F-0E41-560A-32CE-DAB8F40188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9A4D3B-8CAD-85E7-8A4B-D4BCF6A4D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6E5E2-5900-486E-BE25-48B61F262A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59D9E6-A135-F5AC-2A6C-CA2A885E4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628A97-9748-1B1B-2B88-4A6D06983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87BFC-E8D0-44BE-8A18-13B3AB4890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969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CC85B-3EF8-B829-9265-54AFAF62C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62D8F8-1E22-C7C0-5D49-7DE07D7B8D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27B4D2-6D49-82F0-D2A8-70CCCB9238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C9BA64-B198-CE24-13ED-1167EEE53D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3B1373-4064-A43F-F11A-9B757C2B01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C4716C-2541-6FE9-C387-63D02F5AD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6E5E2-5900-486E-BE25-48B61F262A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1EFC06-D0DB-CFEC-D9C7-BADC49177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FDCD72-A3B8-9AD4-CA82-B94F7BDE5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87BFC-E8D0-44BE-8A18-13B3AB4890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1121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12AC9-2EA0-A442-5AAB-4751E87BE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FF385C2-B597-1241-BEE1-BA171876A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6E5E2-5900-486E-BE25-48B61F262A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E9A223-8BEB-0464-1DE8-506536608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3DFCE3-EF58-31CD-8E4F-BD43BACC6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87BFC-E8D0-44BE-8A18-13B3AB4890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020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6C7D51-A448-96AA-0694-E1A407C5E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6E5E2-5900-486E-BE25-48B61F262A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6F63D3-5819-E817-D5B6-045EACA93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478A5C-E0CA-2D79-C5AF-B1CCCE21C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87BFC-E8D0-44BE-8A18-13B3AB4890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573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BACEE-EC86-8F6C-E997-4EC9FC31C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976236-6997-E579-8E20-37DD80517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57FA94-DD43-856C-1C6E-D01ACEFA4E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B2860E-4245-9714-48BF-846EBF5D7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6E5E2-5900-486E-BE25-48B61F262A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1F3C29-09B2-2638-6C74-4497E78A9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05B58B-AC61-4C68-77E6-AFEE96A2A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87BFC-E8D0-44BE-8A18-13B3AB4890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837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43587-0B54-3A5E-CA23-97E798D38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7F0BFD-FFD5-1F7E-C892-8EEADD1626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D0130E-068E-E39B-9706-F63808D9AD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F52ACF-B61F-2E42-39F7-0FAA3637A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6E5E2-5900-486E-BE25-48B61F262A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FCC59C-2A6B-6CA9-67D1-8F05511F5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07D63A-66B5-CFB4-362A-C03600175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87BFC-E8D0-44BE-8A18-13B3AB4890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440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08F1F-6CA2-3E38-C505-A058C6A93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044FD4-29B1-9E39-C6A3-96871FD2AC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3896FD-83C9-E6F7-FB4C-C2DE944BE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6E5E2-5900-486E-BE25-48B61F262A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440B68-9E59-1F9B-3D6D-1F91AFF4B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74DE7D-1F30-32CD-A4D4-4B5A4D871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87BFC-E8D0-44BE-8A18-13B3AB4890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919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713503-5E2B-C79C-5A6F-014CFFE8C5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0B7598-5405-F4B7-7C00-970D57EBA3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A10D7E-C235-7147-EE04-5E5F591D9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6E5E2-5900-486E-BE25-48B61F262A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2DBD3E-1FEF-00FF-2BE3-026F57E71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0F0A61-8279-1D33-88A1-960939072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87BFC-E8D0-44BE-8A18-13B3AB4890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776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5104405-6925-0364-D14C-668D70E96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433E5B-AAC8-C165-E1F9-B3920B7FAD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79B2C8-6DD4-C2B9-01F7-FAB22A93DB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16E5E2-5900-486E-BE25-48B61F262A9B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F1314-E2C1-86A4-2AA3-6D3BF448D3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B274C5-7260-C856-EF50-D1CEDB35FE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A87BFC-E8D0-44BE-8A18-13B3AB4890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173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943CAA20-3569-4189-9E48-239A229A8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8E97C3-E778-C3F3-7FAF-DCE6A019D3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451381"/>
            <a:ext cx="10512552" cy="4066540"/>
          </a:xfrm>
        </p:spPr>
        <p:txBody>
          <a:bodyPr anchor="b">
            <a:normAutofit/>
          </a:bodyPr>
          <a:lstStyle/>
          <a:p>
            <a:pPr algn="l"/>
            <a:r>
              <a:rPr lang="en-US" sz="6600" dirty="0"/>
              <a:t>September PLWG Update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305B1D-E78C-D580-1CB3-7945DFEF4D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199" y="4983276"/>
            <a:ext cx="10512552" cy="1126680"/>
          </a:xfr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pPr algn="l"/>
            <a:r>
              <a:rPr lang="en-US" sz="2400" dirty="0"/>
              <a:t>Mina Turner, Chair</a:t>
            </a:r>
          </a:p>
          <a:p>
            <a:pPr algn="l"/>
            <a:r>
              <a:rPr lang="en-US" dirty="0"/>
              <a:t>Kiran Kota, Vice-Chair</a:t>
            </a:r>
          </a:p>
          <a:p>
            <a:pPr algn="l"/>
            <a:r>
              <a:rPr lang="en-US" dirty="0"/>
              <a:t>Evan Neel, Vice-Chair</a:t>
            </a:r>
          </a:p>
          <a:p>
            <a:pPr algn="l"/>
            <a:r>
              <a:rPr lang="en-US" dirty="0"/>
              <a:t>October 1</a:t>
            </a:r>
            <a:r>
              <a:rPr lang="en-US" baseline="30000" dirty="0"/>
              <a:t>st</a:t>
            </a:r>
            <a:r>
              <a:rPr lang="en-US" dirty="0"/>
              <a:t> , 2026</a:t>
            </a:r>
            <a:endParaRPr lang="en-US" sz="2400" dirty="0"/>
          </a:p>
        </p:txBody>
      </p:sp>
      <p:sp>
        <p:nvSpPr>
          <p:cNvPr id="34" name="sketch line">
            <a:extLst>
              <a:ext uri="{FF2B5EF4-FFF2-40B4-BE49-F238E27FC236}">
                <a16:creationId xmlns:a16="http://schemas.microsoft.com/office/drawing/2014/main" id="{DA542B6D-E775-4832-91DC-2D20F85781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200" y="4718595"/>
            <a:ext cx="5410200" cy="18288"/>
          </a:xfrm>
          <a:custGeom>
            <a:avLst/>
            <a:gdLst>
              <a:gd name="csX0" fmla="*/ 0 w 5410200"/>
              <a:gd name="csY0" fmla="*/ 0 h 18288"/>
              <a:gd name="csX1" fmla="*/ 568071 w 5410200"/>
              <a:gd name="csY1" fmla="*/ 0 h 18288"/>
              <a:gd name="csX2" fmla="*/ 1298448 w 5410200"/>
              <a:gd name="csY2" fmla="*/ 0 h 18288"/>
              <a:gd name="csX3" fmla="*/ 1920621 w 5410200"/>
              <a:gd name="csY3" fmla="*/ 0 h 18288"/>
              <a:gd name="csX4" fmla="*/ 2488692 w 5410200"/>
              <a:gd name="csY4" fmla="*/ 0 h 18288"/>
              <a:gd name="csX5" fmla="*/ 3219069 w 5410200"/>
              <a:gd name="csY5" fmla="*/ 0 h 18288"/>
              <a:gd name="csX6" fmla="*/ 3895344 w 5410200"/>
              <a:gd name="csY6" fmla="*/ 0 h 18288"/>
              <a:gd name="csX7" fmla="*/ 4571619 w 5410200"/>
              <a:gd name="csY7" fmla="*/ 0 h 18288"/>
              <a:gd name="csX8" fmla="*/ 5410200 w 5410200"/>
              <a:gd name="csY8" fmla="*/ 0 h 18288"/>
              <a:gd name="csX9" fmla="*/ 5410200 w 5410200"/>
              <a:gd name="csY9" fmla="*/ 18288 h 18288"/>
              <a:gd name="csX10" fmla="*/ 4842129 w 5410200"/>
              <a:gd name="csY10" fmla="*/ 18288 h 18288"/>
              <a:gd name="csX11" fmla="*/ 4328160 w 5410200"/>
              <a:gd name="csY11" fmla="*/ 18288 h 18288"/>
              <a:gd name="csX12" fmla="*/ 3597783 w 5410200"/>
              <a:gd name="csY12" fmla="*/ 18288 h 18288"/>
              <a:gd name="csX13" fmla="*/ 3029712 w 5410200"/>
              <a:gd name="csY13" fmla="*/ 18288 h 18288"/>
              <a:gd name="csX14" fmla="*/ 2299335 w 5410200"/>
              <a:gd name="csY14" fmla="*/ 18288 h 18288"/>
              <a:gd name="csX15" fmla="*/ 1514856 w 5410200"/>
              <a:gd name="csY15" fmla="*/ 18288 h 18288"/>
              <a:gd name="csX16" fmla="*/ 892683 w 5410200"/>
              <a:gd name="csY16" fmla="*/ 18288 h 18288"/>
              <a:gd name="csX17" fmla="*/ 0 w 5410200"/>
              <a:gd name="csY17" fmla="*/ 18288 h 18288"/>
              <a:gd name="csX18" fmla="*/ 0 w 5410200"/>
              <a:gd name="csY1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723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774EE-8988-AC3D-C88A-A00BACB4CB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EEB885-6FD9-FF9A-2BA4-462B48DBE1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660" y="330128"/>
            <a:ext cx="11096739" cy="6246518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2400"/>
              </a:spcBef>
              <a:spcAft>
                <a:spcPts val="1200"/>
              </a:spcAft>
              <a:buNone/>
            </a:pPr>
            <a:r>
              <a:rPr lang="en-US" sz="2400" b="1" dirty="0">
                <a:cs typeface="Times New Roman" panose="02020603050405020304" pitchFamily="18" charset="0"/>
              </a:rPr>
              <a:t>Scheduling an In-Person GETs Workshop (PGRR128)</a:t>
            </a:r>
          </a:p>
          <a:p>
            <a:pPr lvl="1">
              <a:spcAft>
                <a:spcPts val="1200"/>
              </a:spcAft>
            </a:pPr>
            <a:r>
              <a:rPr lang="en-US" sz="2100" dirty="0"/>
              <a:t>GETS workshop is scheduled to be on October 19</a:t>
            </a:r>
            <a:r>
              <a:rPr lang="en-US" sz="2100" baseline="30000" dirty="0"/>
              <a:t>th</a:t>
            </a:r>
            <a:r>
              <a:rPr lang="en-US" sz="2100" dirty="0"/>
              <a:t> and will be in-person and Webex at the ERCOT MET center.</a:t>
            </a:r>
          </a:p>
          <a:p>
            <a:pPr lvl="1">
              <a:spcAft>
                <a:spcPts val="1200"/>
              </a:spcAft>
            </a:pPr>
            <a:r>
              <a:rPr lang="en-US" sz="2100" dirty="0"/>
              <a:t>TEBA has organized the agenda for the GETS workshop and agenda has been published online.</a:t>
            </a:r>
          </a:p>
          <a:p>
            <a:pPr lvl="1">
              <a:spcAft>
                <a:spcPts val="1200"/>
              </a:spcAft>
            </a:pPr>
            <a:r>
              <a:rPr lang="en-US" sz="2100" dirty="0"/>
              <a:t>Invitations have been sent out, but speaker confirmations are pending.</a:t>
            </a:r>
          </a:p>
          <a:p>
            <a:pPr lvl="1">
              <a:spcAft>
                <a:spcPts val="1200"/>
              </a:spcAft>
            </a:pPr>
            <a:r>
              <a:rPr lang="en-US" sz="2100" dirty="0"/>
              <a:t>Interested parties for speaking or topic additions should contact Eric Goff or the Callie Boggs.</a:t>
            </a:r>
          </a:p>
          <a:p>
            <a:pPr marL="457200" lvl="1" indent="0">
              <a:buNone/>
            </a:pPr>
            <a:endParaRPr lang="en-US" sz="2300" dirty="0"/>
          </a:p>
          <a:p>
            <a:pPr lvl="1"/>
            <a:endParaRPr lang="en-US" sz="2100" dirty="0"/>
          </a:p>
          <a:p>
            <a:pPr marL="457200" lvl="1" indent="0">
              <a:buNone/>
            </a:pPr>
            <a:endParaRPr lang="en-US" sz="2100" dirty="0"/>
          </a:p>
          <a:p>
            <a:pPr marL="457200" lvl="1" indent="0">
              <a:buNone/>
            </a:pPr>
            <a:endParaRPr lang="en-US" b="1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2685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7C4ADA-C2F9-0840-D92F-997CF2439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A753A5-0402-C05A-8BFB-310EEF06EC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624" y="305741"/>
            <a:ext cx="11096739" cy="624651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spcBef>
                <a:spcPts val="2400"/>
              </a:spcBef>
              <a:spcAft>
                <a:spcPts val="1200"/>
              </a:spcAft>
              <a:buNone/>
            </a:pPr>
            <a:r>
              <a:rPr lang="en-US" sz="2400" b="1" dirty="0">
                <a:cs typeface="Times New Roman" panose="02020603050405020304" pitchFamily="18" charset="0"/>
              </a:rPr>
              <a:t>PGRR 122 –  Reliability Performance Criteria for Loss of Load</a:t>
            </a:r>
          </a:p>
          <a:p>
            <a:pPr marL="800100" lvl="1" indent="-342900">
              <a:spcAft>
                <a:spcPts val="1200"/>
              </a:spcAft>
            </a:pPr>
            <a:r>
              <a:rPr lang="en-US" sz="2100" dirty="0"/>
              <a:t>ERCOT submitted comments and language revisions based on stakeholder feedback at DWG and PLWG.</a:t>
            </a:r>
          </a:p>
          <a:p>
            <a:pPr marL="800100" lvl="1" indent="-342900">
              <a:spcAft>
                <a:spcPts val="1200"/>
              </a:spcAft>
            </a:pPr>
            <a:r>
              <a:rPr lang="en-US" sz="2100" dirty="0"/>
              <a:t>Based on Oncor and other TSP feedback, transmission facility improvements and $200 million capital cost limitation was removed. Transmission improvements will be addressed through existing planning process.</a:t>
            </a:r>
          </a:p>
          <a:p>
            <a:pPr marL="800100" lvl="1" indent="-342900">
              <a:spcAft>
                <a:spcPts val="1200"/>
              </a:spcAft>
            </a:pPr>
            <a:r>
              <a:rPr lang="en-US" sz="2100" dirty="0"/>
              <a:t>Concern from stakeholders that the operational limit of 85 % of 3200 MW (2720 MW) and whether there would be a conflict between operational limit and planning criteria. </a:t>
            </a:r>
            <a:br>
              <a:rPr lang="en-US" sz="2100" dirty="0"/>
            </a:br>
            <a:r>
              <a:rPr lang="en-US" sz="2100" dirty="0"/>
              <a:t>ERCOT will bring further information regarding operational limit.</a:t>
            </a:r>
          </a:p>
          <a:p>
            <a:pPr marL="800100" lvl="1" indent="-342900">
              <a:spcAft>
                <a:spcPts val="1200"/>
              </a:spcAft>
            </a:pPr>
            <a:r>
              <a:rPr lang="en-US" sz="2100" dirty="0"/>
              <a:t>Consensus at PLWG that the PGRR can be moved to ROS for a vote.</a:t>
            </a:r>
            <a:endParaRPr lang="en-US" dirty="0"/>
          </a:p>
          <a:p>
            <a:pPr marL="800100" lvl="1" indent="-342900">
              <a:spcAft>
                <a:spcPts val="1200"/>
              </a:spcAft>
            </a:pPr>
            <a:r>
              <a:rPr lang="en-US" sz="2100" dirty="0"/>
              <a:t>PGRR is being sent to ROS for a vote.</a:t>
            </a:r>
          </a:p>
          <a:p>
            <a:pPr marL="457200" lvl="1" indent="0">
              <a:spcAft>
                <a:spcPts val="1200"/>
              </a:spcAft>
              <a:buNone/>
            </a:pPr>
            <a:endParaRPr lang="en-US" b="1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7951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C15C1B-8EF0-C543-9EEC-785091764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CDF6D-C655-857A-5864-936DE7871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660" y="330128"/>
            <a:ext cx="11096739" cy="624651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10000"/>
              </a:lnSpc>
              <a:spcBef>
                <a:spcPts val="2400"/>
              </a:spcBef>
              <a:spcAft>
                <a:spcPts val="1200"/>
              </a:spcAft>
              <a:buNone/>
            </a:pPr>
            <a:r>
              <a:rPr lang="en-US" sz="2400" b="1" dirty="0">
                <a:cs typeface="Times New Roman" panose="02020603050405020304" pitchFamily="18" charset="0"/>
              </a:rPr>
              <a:t>PGRR 147 - Allowable Non-Consequential Load Loss Alignment -Rayburn County Electric Cooperative – continued</a:t>
            </a:r>
            <a:endParaRPr lang="en-US" sz="2300" dirty="0"/>
          </a:p>
          <a:p>
            <a:pPr lvl="1">
              <a:spcAft>
                <a:spcPts val="1200"/>
              </a:spcAft>
            </a:pPr>
            <a:r>
              <a:rPr lang="en-US" sz="2100" dirty="0"/>
              <a:t>Rayburn had a meeting with LCRA and Oncor, and they plan to review and possibly revise the PGRR. They aim to submit comments before the next meeting.</a:t>
            </a:r>
          </a:p>
          <a:p>
            <a:pPr lvl="1">
              <a:spcAft>
                <a:spcPts val="1200"/>
              </a:spcAft>
            </a:pPr>
            <a:r>
              <a:rPr lang="en-US" sz="2100" dirty="0"/>
              <a:t>PGRR tabled for further language proposals.</a:t>
            </a:r>
          </a:p>
          <a:p>
            <a:pPr lvl="1">
              <a:spcAft>
                <a:spcPts val="1200"/>
              </a:spcAft>
            </a:pPr>
            <a:endParaRPr lang="en-US" sz="2100" dirty="0"/>
          </a:p>
          <a:p>
            <a:pPr lvl="1">
              <a:spcAft>
                <a:spcPts val="1200"/>
              </a:spcAft>
            </a:pPr>
            <a:endParaRPr lang="en-US" sz="2100" dirty="0"/>
          </a:p>
          <a:p>
            <a:pPr lvl="1"/>
            <a:endParaRPr lang="en-US" sz="2100" dirty="0"/>
          </a:p>
          <a:p>
            <a:pPr marL="457200" lvl="1" indent="0">
              <a:buNone/>
            </a:pPr>
            <a:endParaRPr lang="en-US" sz="2100" dirty="0"/>
          </a:p>
          <a:p>
            <a:pPr marL="457200" lvl="1" indent="0">
              <a:buNone/>
            </a:pPr>
            <a:endParaRPr lang="en-US" b="1" dirty="0">
              <a:cs typeface="Times New Roman" panose="02020603050405020304" pitchFamily="18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7834E07F-5D54-F862-4852-B377716A124E}"/>
              </a:ext>
            </a:extLst>
          </p:cNvPr>
          <p:cNvSpPr txBox="1">
            <a:spLocks/>
          </p:cNvSpPr>
          <p:nvPr/>
        </p:nvSpPr>
        <p:spPr>
          <a:xfrm>
            <a:off x="485660" y="3742864"/>
            <a:ext cx="10515600" cy="204586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4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r>
              <a:rPr lang="en-US" sz="2400" b="1">
                <a:cs typeface="Times New Roman" panose="02020603050405020304" pitchFamily="18" charset="0"/>
              </a:rPr>
              <a:t>Tabled Items</a:t>
            </a:r>
            <a:endParaRPr lang="en-US" sz="2100" b="1">
              <a:cs typeface="Times New Roman" panose="02020603050405020304" pitchFamily="18" charset="0"/>
            </a:endParaRPr>
          </a:p>
          <a:p>
            <a:pPr>
              <a:spcBef>
                <a:spcPts val="2400"/>
              </a:spcBef>
              <a:spcAft>
                <a:spcPts val="1200"/>
              </a:spcAft>
            </a:pPr>
            <a:r>
              <a:rPr lang="en-US" sz="2100">
                <a:cs typeface="Times New Roman" panose="02020603050405020304" pitchFamily="18" charset="0"/>
              </a:rPr>
              <a:t>PGRR 124 - ESR Maintenance Exception to Modifications- Sponsor is having internal discussions and would like to continue to table the PGRR at PLWG.</a:t>
            </a:r>
          </a:p>
          <a:p>
            <a:pPr marL="0" indent="0">
              <a:spcBef>
                <a:spcPts val="24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endParaRPr lang="en-US" sz="2100">
              <a:cs typeface="Times New Roman" panose="02020603050405020304" pitchFamily="18" charset="0"/>
            </a:endParaRPr>
          </a:p>
          <a:p>
            <a:pPr marL="0" indent="0">
              <a:spcBef>
                <a:spcPts val="2400"/>
              </a:spcBef>
              <a:spcAft>
                <a:spcPts val="1200"/>
              </a:spcAft>
              <a:buFont typeface="Arial" panose="020B0604020202020204" pitchFamily="34" charset="0"/>
              <a:buNone/>
            </a:pP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2840410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EEEDE-776B-A351-B35D-59A1A255C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2013" y="2485755"/>
            <a:ext cx="10515600" cy="1325563"/>
          </a:xfrm>
        </p:spPr>
        <p:txBody>
          <a:bodyPr/>
          <a:lstStyle/>
          <a:p>
            <a:r>
              <a:rPr lang="en-US"/>
              <a:t>Questions ?</a:t>
            </a:r>
          </a:p>
        </p:txBody>
      </p:sp>
    </p:spTree>
    <p:extLst>
      <p:ext uri="{BB962C8B-B14F-4D97-AF65-F5344CB8AC3E}">
        <p14:creationId xmlns:p14="http://schemas.microsoft.com/office/powerpoint/2010/main" val="38454910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WrappedLabelHistory xmlns:xsd="http://www.w3.org/2001/XMLSchema" xmlns:xsi="http://www.w3.org/2001/XMLSchema-instance" xmlns="http://www.boldonjames.com/2016/02/Classifier/internal/wrappedLabelHistory">
  <Value>PD94bWwgdmVyc2lvbj0iMS4wIiBlbmNvZGluZz0idXMtYXNjaWkiPz48bGFiZWxIaXN0b3J5IHhtbG5zOnhzZD0iaHR0cDovL3d3dy53My5vcmcvMjAwMS9YTUxTY2hlbWEiIHhtbG5zOnhzaT0iaHR0cDovL3d3dy53My5vcmcvMjAwMS9YTUxTY2hlbWEtaW5zdGFuY2UiIHhtbG5zPSJodHRwOi8vd3d3LmJvbGRvbmphbWVzLmNvbS8yMDE2LzAyL0NsYXNzaWZpZXIvaW50ZXJuYWwvbGFiZWxIaXN0b3J5Ij48aXRlbT48c2lzbCBzaXNsVmVyc2lvbj0iMCIgcG9saWN5PSJlOWMwYjhkNy1iZGI0LTRmZDMtYjYyYS1mNTAzMjdhYWVmY2UiIG9yaWdpbj0idXNlclNlbGVjdGVkIj48ZWxlbWVudCB1aWQ9IjkzNmUyMmQ1LTQ1YTctNGNiNy05NWFiLTFhYThjN2M4ODc4OSIgdmFsdWU9IiIgeG1sbnM9Imh0dHA6Ly93d3cuYm9sZG9uamFtZXMuY29tLzIwMDgvMDEvc2llL2ludGVybmFsL2xhYmVsIiAvPjxlbGVtZW50IHVpZD0iZDE0ZjVjMzYtZjQ0YS00MzE1LWI0MzgtMDA1Y2ZlOGYwNjlmIiB2YWx1ZT0iIiB4bWxucz0iaHR0cDovL3d3dy5ib2xkb25qYW1lcy5jb20vMjAwOC8wMS9zaWUvaW50ZXJuYWwvbGFiZWwiIC8+PC9zaXNsPjxVc2VyTmFtZT5DT1JQXHMyNzExNDI8L1VzZXJOYW1lPjxEYXRlVGltZT44LzUvMjAyNSA5OjQ2OjQxIFBNPC9EYXRlVGltZT48TGFiZWxTdHJpbmc+VW5jYXRlZ29yaXplZDwvTGFiZWxTdHJpbmc+PC9pdGVtPjxpdGVtPjxzaXNsIHNpc2xWZXJzaW9uPSIwIiBwb2xpY3k9ImU5YzBiOGQ3LWJkYjQtNGZkMy1iNjJhLWY1MDMyN2FhZWZjZSIgb3JpZ2luPSJ1c2VyU2VsZWN0ZWQiPjxlbGVtZW50IHVpZD0iYzVmOGViMTItNWIyNy00MzlkLWFhYTYtMzQwMmFmNjI2ZmEzIiB2YWx1ZT0iIiB4bWxucz0iaHR0cDovL3d3dy5ib2xkb25qYW1lcy5jb20vMjAwOC8wMS9zaWUvaW50ZXJuYWwvbGFiZWwiIC8+PGVsZW1lbnQgdWlkPSJkMTRmNWMzNi1mNDRhLTQzMTUtYjQzOC0wMDVjZmU4ZjA2OWYiIHZhbHVlPSIiIHhtbG5zPSJodHRwOi8vd3d3LmJvbGRvbmphbWVzLmNvbS8yMDA4LzAxL3NpZS9pbnRlcm5hbC9sYWJlbCIgLz48L3Npc2w+PFVzZXJOYW1lPkNPUlBcczI0NTUxMTwvVXNlck5hbWU+PERhdGVUaW1lPjEyLzIvMjAyNSAxMjoxNDowOSBBTTwvRGF0ZVRpbWU+PExhYmVsU3RyaW5nPkFFUCBQdWJsaWM8L0xhYmVsU3RyaW5nPjwvaXRlbT48L2xhYmVsSGlzdG9yeT4=</Value>
</WrappedLabelHistory>
</file>

<file path=customXml/item2.xml><?xml version="1.0" encoding="utf-8"?>
<sisl xmlns:xsd="http://www.w3.org/2001/XMLSchema" xmlns:xsi="http://www.w3.org/2001/XMLSchema-instance" xmlns="http://www.boldonjames.com/2008/01/sie/internal/label" sislVersion="0" policy="e9c0b8d7-bdb4-4fd3-b62a-f50327aaefce" origin="userSelected">
  <element uid="c5f8eb12-5b27-439d-aaa6-3402af626fa3" value=""/>
  <element uid="d14f5c36-f44a-4315-b438-005cfe8f069f" value=""/>
</sisl>
</file>

<file path=customXml/itemProps1.xml><?xml version="1.0" encoding="utf-8"?>
<ds:datastoreItem xmlns:ds="http://schemas.openxmlformats.org/officeDocument/2006/customXml" ds:itemID="{5C5FAABD-A7BB-49A3-93EE-0F642ECD601E}">
  <ds:schemaRefs>
    <ds:schemaRef ds:uri="http://www.boldonjames.com/2016/02/Classifier/internal/wrappedLabelHistory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4CA209D-2D64-47EE-A7C2-AEBAD659C8B2}">
  <ds:schemaRefs>
    <ds:schemaRef ds:uri="http://www.w3.org/2001/XMLSchema"/>
    <ds:schemaRef ds:uri="http://www.boldonjames.com/2008/01/sie/internal/lab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300</Words>
  <Application>Microsoft Office PowerPoint</Application>
  <PresentationFormat>Widescreen</PresentationFormat>
  <Paragraphs>32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Times New Roman</vt:lpstr>
      <vt:lpstr>Office Theme</vt:lpstr>
      <vt:lpstr>September PLWG Update</vt:lpstr>
      <vt:lpstr>PowerPoint Presentation</vt:lpstr>
      <vt:lpstr>PowerPoint Presentation</vt:lpstr>
      <vt:lpstr>PowerPoint Presentation</vt:lpstr>
      <vt:lpstr>Questions ?</vt:lpstr>
    </vt:vector>
  </TitlesOfParts>
  <Company>American Electric Power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Erin J Rasmussen</dc:creator>
  <cp:lastModifiedBy>Mina Y Turner</cp:lastModifiedBy>
  <cp:revision>16</cp:revision>
  <dcterms:created xsi:type="dcterms:W3CDTF">2025-08-05T21:34:12Z</dcterms:created>
  <dcterms:modified xsi:type="dcterms:W3CDTF">2026-09-28T18:50:08Z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00bf486d-a229-4dd9-962f-aee18d36199d</vt:lpwstr>
  </property>
  <property fmtid="{D5CDD505-2E9C-101B-9397-08002B2CF9AE}" pid="3" name="bjClsUserRVM">
    <vt:lpwstr>[]</vt:lpwstr>
  </property>
  <property fmtid="{D5CDD505-2E9C-101B-9397-08002B2CF9AE}" pid="4" name="bjSaver">
    <vt:lpwstr>qu1yRNhOSqe/tY/UzWUq4LhMNMFil54C</vt:lpwstr>
  </property>
  <property fmtid="{D5CDD505-2E9C-101B-9397-08002B2CF9AE}" pid="5" name="bjDocumentLabelXML">
    <vt:lpwstr>&lt;?xml version="1.0" encoding="us-ascii"?&gt;&lt;sisl xmlns:xsd="http://www.w3.org/2001/XMLSchema" xmlns:xsi="http://www.w3.org/2001/XMLSchema-instance" sislVersion="0" policy="e9c0b8d7-bdb4-4fd3-b62a-f50327aaefce" origin="userSelected" xmlns="http://www.boldonj</vt:lpwstr>
  </property>
  <property fmtid="{D5CDD505-2E9C-101B-9397-08002B2CF9AE}" pid="6" name="bjDocumentLabelXML-0">
    <vt:lpwstr>ames.com/2008/01/sie/internal/label"&gt;&lt;element uid="c5f8eb12-5b27-439d-aaa6-3402af626fa3" value="" /&gt;&lt;element uid="d14f5c36-f44a-4315-b438-005cfe8f069f" value="" /&gt;&lt;/sisl&gt;</vt:lpwstr>
  </property>
  <property fmtid="{D5CDD505-2E9C-101B-9397-08002B2CF9AE}" pid="7" name="bjDocumentSecurityLabel">
    <vt:lpwstr>AEP Public</vt:lpwstr>
  </property>
  <property fmtid="{D5CDD505-2E9C-101B-9397-08002B2CF9AE}" pid="8" name="MSIP_Label_5c34e43d-0b77-4b2c-b224-1b46981ccfdb_SiteId">
    <vt:lpwstr>15f3c881-6b03-4ff6-8559-77bf5177818f</vt:lpwstr>
  </property>
  <property fmtid="{D5CDD505-2E9C-101B-9397-08002B2CF9AE}" pid="9" name="MSIP_Label_5c34e43d-0b77-4b2c-b224-1b46981ccfdb_Name">
    <vt:lpwstr>AEP Public</vt:lpwstr>
  </property>
  <property fmtid="{D5CDD505-2E9C-101B-9397-08002B2CF9AE}" pid="10" name="MSIP_Label_5c34e43d-0b77-4b2c-b224-1b46981ccfdb_Enabled">
    <vt:lpwstr>true</vt:lpwstr>
  </property>
  <property fmtid="{D5CDD505-2E9C-101B-9397-08002B2CF9AE}" pid="11" name="bjLabelHistoryID">
    <vt:lpwstr>{5C5FAABD-A7BB-49A3-93EE-0F642ECD601E}</vt:lpwstr>
  </property>
  <property fmtid="{D5CDD505-2E9C-101B-9397-08002B2CF9AE}" pid="12" name="bjpmDocIH">
    <vt:lpwstr>o3YjrXYXRlfLBgCaCyhgVM3HRrs8ITz0</vt:lpwstr>
  </property>
</Properties>
</file>