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60" r:id="rId5"/>
    <p:sldId id="266" r:id="rId6"/>
    <p:sldId id="269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514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s, Nick" userId="a081efdc-bf3e-4a61-bcc5-e9bc4cadfb68" providerId="ADAL" clId="{331B9E89-458E-4C0A-A141-CAD4E88FBAE0}"/>
    <pc:docChg chg="custSel mod delSld modSld sldOrd">
      <pc:chgData name="Barbas, Nick" userId="a081efdc-bf3e-4a61-bcc5-e9bc4cadfb68" providerId="ADAL" clId="{331B9E89-458E-4C0A-A141-CAD4E88FBAE0}" dt="2026-09-23T20:51:51.191" v="2258" actId="20577"/>
      <pc:docMkLst>
        <pc:docMk/>
      </pc:docMkLst>
      <pc:sldChg chg="modSp mod">
        <pc:chgData name="Barbas, Nick" userId="a081efdc-bf3e-4a61-bcc5-e9bc4cadfb68" providerId="ADAL" clId="{331B9E89-458E-4C0A-A141-CAD4E88FBAE0}" dt="2026-09-23T19:43:51.344" v="1471" actId="20577"/>
        <pc:sldMkLst>
          <pc:docMk/>
          <pc:sldMk cId="0" sldId="256"/>
        </pc:sldMkLst>
        <pc:spChg chg="mod">
          <ac:chgData name="Barbas, Nick" userId="a081efdc-bf3e-4a61-bcc5-e9bc4cadfb68" providerId="ADAL" clId="{331B9E89-458E-4C0A-A141-CAD4E88FBAE0}" dt="2026-09-23T19:24:52.298" v="1365" actId="20577"/>
          <ac:spMkLst>
            <pc:docMk/>
            <pc:sldMk cId="0" sldId="256"/>
            <ac:spMk id="104" creationId="{00000000-0000-0000-0000-000000000000}"/>
          </ac:spMkLst>
        </pc:spChg>
        <pc:graphicFrameChg chg="modGraphic">
          <ac:chgData name="Barbas, Nick" userId="a081efdc-bf3e-4a61-bcc5-e9bc4cadfb68" providerId="ADAL" clId="{331B9E89-458E-4C0A-A141-CAD4E88FBAE0}" dt="2026-09-23T19:43:51.344" v="1471" actId="20577"/>
          <ac:graphicFrameMkLst>
            <pc:docMk/>
            <pc:sldMk cId="0" sldId="256"/>
            <ac:graphicFrameMk id="5" creationId="{00000000-0000-0000-0000-000000000000}"/>
          </ac:graphicFrameMkLst>
        </pc:graphicFrameChg>
      </pc:sldChg>
      <pc:sldChg chg="delSp modSp mod">
        <pc:chgData name="Barbas, Nick" userId="a081efdc-bf3e-4a61-bcc5-e9bc4cadfb68" providerId="ADAL" clId="{331B9E89-458E-4C0A-A141-CAD4E88FBAE0}" dt="2026-09-23T20:44:07.983" v="2245" actId="478"/>
        <pc:sldMkLst>
          <pc:docMk/>
          <pc:sldMk cId="0" sldId="257"/>
        </pc:sldMkLst>
        <pc:spChg chg="mod">
          <ac:chgData name="Barbas, Nick" userId="a081efdc-bf3e-4a61-bcc5-e9bc4cadfb68" providerId="ADAL" clId="{331B9E89-458E-4C0A-A141-CAD4E88FBAE0}" dt="2026-09-23T20:42:31.095" v="2132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09-23T18:45:38.385" v="1300" actId="2057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09-23T20:13:49.747" v="1710" actId="20577"/>
          <ac:spMkLst>
            <pc:docMk/>
            <pc:sldMk cId="0" sldId="257"/>
            <ac:spMk id="15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09-23T20:14:58.185" v="1714" actId="20577"/>
          <ac:spMkLst>
            <pc:docMk/>
            <pc:sldMk cId="0" sldId="257"/>
            <ac:spMk id="16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09-23T20:43:50.184" v="2244" actId="20577"/>
          <ac:spMkLst>
            <pc:docMk/>
            <pc:sldMk cId="0" sldId="257"/>
            <ac:spMk id="22" creationId="{00000000-0000-0000-0000-000000000000}"/>
          </ac:spMkLst>
        </pc:spChg>
        <pc:spChg chg="del mod">
          <ac:chgData name="Barbas, Nick" userId="a081efdc-bf3e-4a61-bcc5-e9bc4cadfb68" providerId="ADAL" clId="{331B9E89-458E-4C0A-A141-CAD4E88FBAE0}" dt="2026-09-23T20:44:07.983" v="2245" actId="478"/>
          <ac:spMkLst>
            <pc:docMk/>
            <pc:sldMk cId="0" sldId="257"/>
            <ac:spMk id="23" creationId="{00000000-0000-0000-0000-000000000000}"/>
          </ac:spMkLst>
        </pc:spChg>
      </pc:sldChg>
      <pc:sldChg chg="del ord">
        <pc:chgData name="Barbas, Nick" userId="a081efdc-bf3e-4a61-bcc5-e9bc4cadfb68" providerId="ADAL" clId="{331B9E89-458E-4C0A-A141-CAD4E88FBAE0}" dt="2026-09-23T19:47:20.782" v="1472" actId="2696"/>
        <pc:sldMkLst>
          <pc:docMk/>
          <pc:sldMk cId="0" sldId="258"/>
        </pc:sldMkLst>
      </pc:sldChg>
      <pc:sldChg chg="modSp mod ord">
        <pc:chgData name="Barbas, Nick" userId="a081efdc-bf3e-4a61-bcc5-e9bc4cadfb68" providerId="ADAL" clId="{331B9E89-458E-4C0A-A141-CAD4E88FBAE0}" dt="2026-09-23T20:51:51.191" v="2258" actId="20577"/>
        <pc:sldMkLst>
          <pc:docMk/>
          <pc:sldMk cId="0" sldId="259"/>
        </pc:sldMkLst>
        <pc:graphicFrameChg chg="modGraphic">
          <ac:chgData name="Barbas, Nick" userId="a081efdc-bf3e-4a61-bcc5-e9bc4cadfb68" providerId="ADAL" clId="{331B9E89-458E-4C0A-A141-CAD4E88FBAE0}" dt="2026-09-23T20:51:51.191" v="2258" actId="20577"/>
          <ac:graphicFrameMkLst>
            <pc:docMk/>
            <pc:sldMk cId="0" sldId="259"/>
            <ac:graphicFrameMk id="5" creationId="{00000000-0000-0000-0000-000000000000}"/>
          </ac:graphicFrameMkLst>
        </pc:graphicFrameChg>
      </pc:sldChg>
      <pc:sldChg chg="del">
        <pc:chgData name="Barbas, Nick" userId="a081efdc-bf3e-4a61-bcc5-e9bc4cadfb68" providerId="ADAL" clId="{331B9E89-458E-4C0A-A141-CAD4E88FBAE0}" dt="2026-09-23T18:47:33.344" v="1301" actId="2696"/>
        <pc:sldMkLst>
          <pc:docMk/>
          <pc:sldMk cId="0" sldId="261"/>
        </pc:sldMkLst>
      </pc:sldChg>
      <pc:sldChg chg="del">
        <pc:chgData name="Barbas, Nick" userId="a081efdc-bf3e-4a61-bcc5-e9bc4cadfb68" providerId="ADAL" clId="{331B9E89-458E-4C0A-A141-CAD4E88FBAE0}" dt="2026-09-23T18:47:40.547" v="1302" actId="2696"/>
        <pc:sldMkLst>
          <pc:docMk/>
          <pc:sldMk cId="0" sldId="262"/>
        </pc:sldMkLst>
      </pc:sldChg>
      <pc:sldChg chg="del">
        <pc:chgData name="Barbas, Nick" userId="a081efdc-bf3e-4a61-bcc5-e9bc4cadfb68" providerId="ADAL" clId="{331B9E89-458E-4C0A-A141-CAD4E88FBAE0}" dt="2026-09-23T18:48:25.489" v="1303" actId="2696"/>
        <pc:sldMkLst>
          <pc:docMk/>
          <pc:sldMk cId="0" sldId="263"/>
        </pc:sldMkLst>
      </pc:sldChg>
      <pc:sldChg chg="del">
        <pc:chgData name="Barbas, Nick" userId="a081efdc-bf3e-4a61-bcc5-e9bc4cadfb68" providerId="ADAL" clId="{331B9E89-458E-4C0A-A141-CAD4E88FBAE0}" dt="2026-09-23T18:48:32.106" v="1304" actId="2696"/>
        <pc:sldMkLst>
          <pc:docMk/>
          <pc:sldMk cId="0" sldId="264"/>
        </pc:sldMkLst>
      </pc:sldChg>
      <pc:sldChg chg="delSp modSp mod">
        <pc:chgData name="Barbas, Nick" userId="a081efdc-bf3e-4a61-bcc5-e9bc4cadfb68" providerId="ADAL" clId="{331B9E89-458E-4C0A-A141-CAD4E88FBAE0}" dt="2026-09-23T20:45:20.436" v="2247" actId="478"/>
        <pc:sldMkLst>
          <pc:docMk/>
          <pc:sldMk cId="0" sldId="266"/>
        </pc:sldMkLst>
        <pc:spChg chg="mod">
          <ac:chgData name="Barbas, Nick" userId="a081efdc-bf3e-4a61-bcc5-e9bc4cadfb68" providerId="ADAL" clId="{331B9E89-458E-4C0A-A141-CAD4E88FBAE0}" dt="2026-09-23T20:41:49.859" v="2131" actId="20577"/>
          <ac:spMkLst>
            <pc:docMk/>
            <pc:sldMk cId="0" sldId="266"/>
            <ac:spMk id="4" creationId="{00000000-0000-0000-0000-000000000000}"/>
          </ac:spMkLst>
        </pc:spChg>
        <pc:spChg chg="del">
          <ac:chgData name="Barbas, Nick" userId="a081efdc-bf3e-4a61-bcc5-e9bc4cadfb68" providerId="ADAL" clId="{331B9E89-458E-4C0A-A141-CAD4E88FBAE0}" dt="2026-09-23T20:45:15.355" v="2246" actId="478"/>
          <ac:spMkLst>
            <pc:docMk/>
            <pc:sldMk cId="0" sldId="266"/>
            <ac:spMk id="5" creationId="{00000000-0000-0000-0000-000000000000}"/>
          </ac:spMkLst>
        </pc:spChg>
        <pc:spChg chg="del">
          <ac:chgData name="Barbas, Nick" userId="a081efdc-bf3e-4a61-bcc5-e9bc4cadfb68" providerId="ADAL" clId="{331B9E89-458E-4C0A-A141-CAD4E88FBAE0}" dt="2026-09-23T20:45:20.436" v="2247" actId="478"/>
          <ac:spMkLst>
            <pc:docMk/>
            <pc:sldMk cId="0" sldId="266"/>
            <ac:spMk id="6" creationId="{00000000-0000-0000-0000-000000000000}"/>
          </ac:spMkLst>
        </pc:spChg>
        <pc:spChg chg="del mod">
          <ac:chgData name="Barbas, Nick" userId="a081efdc-bf3e-4a61-bcc5-e9bc4cadfb68" providerId="ADAL" clId="{331B9E89-458E-4C0A-A141-CAD4E88FBAE0}" dt="2026-09-23T20:25:37.276" v="1891" actId="478"/>
          <ac:spMkLst>
            <pc:docMk/>
            <pc:sldMk cId="0" sldId="266"/>
            <ac:spMk id="9" creationId="{00000000-0000-0000-0000-000000000000}"/>
          </ac:spMkLst>
        </pc:spChg>
      </pc:sldChg>
      <pc:sldChg chg="del">
        <pc:chgData name="Barbas, Nick" userId="a081efdc-bf3e-4a61-bcc5-e9bc4cadfb68" providerId="ADAL" clId="{331B9E89-458E-4C0A-A141-CAD4E88FBAE0}" dt="2026-09-23T19:40:34.381" v="1366" actId="2696"/>
        <pc:sldMkLst>
          <pc:docMk/>
          <pc:sldMk cId="0" sldId="267"/>
        </pc:sldMkLst>
      </pc:sldChg>
      <pc:sldChg chg="del">
        <pc:chgData name="Barbas, Nick" userId="a081efdc-bf3e-4a61-bcc5-e9bc4cadfb68" providerId="ADAL" clId="{331B9E89-458E-4C0A-A141-CAD4E88FBAE0}" dt="2026-09-23T19:40:40.190" v="1367" actId="2696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22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disclaimer on the charter slide rather than burying it later — it sets the tone for everything after and buys room on the URL question.
Audience is market participants. Avoid technology detail entirely; nobody here needs to hear about the platform.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Naming what is OUT of scope here prevents the "so can we approve our own tests?" question landing awkwardly during the demo.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PLACEHOLDER SLIDE — needs the real gate names and dates. I deliberately did not invent these.
Market participants filter everything through "when do I have to do work?" If you can give even an approximate quarter for the test window, that is this slide's entire job.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reassuring slide in the deck — "no new credential" removes the biggest perceived integration cost. It is also true and already proven, so say so with confidence.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ask: who to contact, and that no work is required from them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over Panel"/>
          <p:cNvSpPr/>
          <p:nvPr/>
        </p:nvSpPr>
        <p:spPr>
          <a:xfrm>
            <a:off x="0" y="0"/>
            <a:ext cx="4574286" cy="5143500"/>
          </a:xfrm>
          <a:prstGeom prst="rect">
            <a:avLst/>
          </a:prstGeom>
          <a:gradFill flip="none" rotWithShape="1">
            <a:gsLst>
              <a:gs pos="0">
                <a:srgbClr val="00343B"/>
              </a:gs>
              <a:gs pos="16000">
                <a:srgbClr val="28737C"/>
              </a:gs>
              <a:gs pos="27000">
                <a:srgbClr val="439CA8"/>
              </a:gs>
              <a:gs pos="37000">
                <a:srgbClr val="ABD8DF"/>
              </a:gs>
              <a:gs pos="52000">
                <a:srgbClr val="F2FAFB"/>
              </a:gs>
              <a:gs pos="6000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01" name="ERCOT logo white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806" y="843534"/>
            <a:ext cx="1817370" cy="665226"/>
          </a:xfrm>
          <a:prstGeom prst="rect">
            <a:avLst/>
          </a:prstGeom>
        </p:spPr>
      </p:pic>
      <p:sp>
        <p:nvSpPr>
          <p:cNvPr id="102" name="Cover Title"/>
          <p:cNvSpPr txBox="1"/>
          <p:nvPr/>
        </p:nvSpPr>
        <p:spPr>
          <a:xfrm>
            <a:off x="658368" y="2395728"/>
            <a:ext cx="3257550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2100" b="1" dirty="0">
                <a:solidFill>
                  <a:srgbClr val="000000"/>
                </a:solidFill>
                <a:latin typeface="Arial"/>
              </a:rPr>
              <a:t>NDCRC Test Request API (SCR829)</a:t>
            </a:r>
          </a:p>
        </p:txBody>
      </p:sp>
      <p:sp>
        <p:nvSpPr>
          <p:cNvPr id="103" name="Cover Subtitle"/>
          <p:cNvSpPr txBox="1"/>
          <p:nvPr/>
        </p:nvSpPr>
        <p:spPr>
          <a:xfrm>
            <a:off x="658368" y="3401568"/>
            <a:ext cx="325755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200" dirty="0">
                <a:solidFill>
                  <a:srgbClr val="5B6770"/>
                </a:solidFill>
                <a:latin typeface="Arial"/>
              </a:rPr>
              <a:t>Programmatic submission of QSE test requests</a:t>
            </a:r>
          </a:p>
        </p:txBody>
      </p:sp>
      <p:sp>
        <p:nvSpPr>
          <p:cNvPr id="104" name="Cover Presenter"/>
          <p:cNvSpPr txBox="1"/>
          <p:nvPr/>
        </p:nvSpPr>
        <p:spPr>
          <a:xfrm>
            <a:off x="658368" y="4041648"/>
            <a:ext cx="325755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400" b="1" dirty="0">
                <a:solidFill>
                  <a:srgbClr val="000000"/>
                </a:solidFill>
                <a:latin typeface="Arial"/>
              </a:rPr>
              <a:t>Nick Barbas · Project Technical Lead · 9-24-2026</a:t>
            </a:r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548376"/>
              </p:ext>
            </p:extLst>
          </p:nvPr>
        </p:nvGraphicFramePr>
        <p:xfrm>
          <a:off x="4846320" y="1188720"/>
          <a:ext cx="3840480" cy="1981200"/>
        </p:xfrm>
        <a:graphic>
          <a:graphicData uri="http://schemas.openxmlformats.org/drawingml/2006/table">
            <a:tbl>
              <a:tblPr/>
              <a:tblGrid>
                <a:gridCol w="647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machine-to-machine interface to submit and manage test requests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QSEs with existing NDCRC access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Restore automated submission that the web form displaced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Are Building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117957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1809"/>
              </p:ext>
            </p:extLst>
          </p:nvPr>
        </p:nvGraphicFramePr>
        <p:xfrm>
          <a:off x="502920" y="1463040"/>
          <a:ext cx="8138160" cy="190500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Submit a test request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 up to three supporting attachments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Update a submission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may change depends on whether ERCOT has reviewed it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 your submissions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organization only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 one submission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Fields, review status, attachment details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Machine-readable spec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 err="1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OpenAPI</a:t>
                      </a: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spec to be published ahead of </a:t>
                      </a:r>
                      <a:r>
                        <a:rPr lang="en-US" sz="150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 test </a:t>
                      </a: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go-live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hape 2"/>
          <p:cNvSpPr/>
          <p:nvPr/>
        </p:nvSpPr>
        <p:spPr>
          <a:xfrm>
            <a:off x="502920" y="3977640"/>
            <a:ext cx="8138160" cy="548640"/>
          </a:xfrm>
          <a:prstGeom prst="rect">
            <a:avLst/>
          </a:prstGeom>
          <a:solidFill>
            <a:srgbClr val="EEF3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40080" y="39776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and reject stay with ERCOT operators. QSE users will use API to submit and track only</a:t>
            </a:r>
            <a:endParaRPr lang="en-US" sz="15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Timeline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46404" y="804672"/>
            <a:ext cx="76946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Anticipated roadmap (dates subject to minor adjustments)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02920" y="113385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1554480" cy="603504"/>
          </a:xfrm>
          <a:prstGeom prst="rect">
            <a:avLst/>
          </a:prstGeom>
          <a:solidFill>
            <a:srgbClr val="2E5C8A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2026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148840" y="1600200"/>
            <a:ext cx="1554480" cy="603504"/>
          </a:xfrm>
          <a:prstGeom prst="rect">
            <a:avLst/>
          </a:prstGeom>
          <a:solidFill>
            <a:srgbClr val="2E5C8A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14884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14884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2026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794760" y="1600200"/>
            <a:ext cx="1554480" cy="603504"/>
          </a:xfrm>
          <a:prstGeom prst="rect">
            <a:avLst/>
          </a:prstGeom>
          <a:solidFill>
            <a:srgbClr val="FFF3E0"/>
          </a:solidFill>
          <a:ln w="19050">
            <a:solidFill>
              <a:srgbClr val="B45F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79476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79476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here (code complete by Sept 29)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40680" y="1600200"/>
            <a:ext cx="1554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4068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testing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4068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14, 2026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086600" y="1600200"/>
            <a:ext cx="1554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08660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08660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 11, 2026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94360" y="3364992"/>
            <a:ext cx="79552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release candidate is complete and deployed in an internal development environment</a:t>
            </a:r>
            <a:endParaRPr lang="en-US" sz="15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testing date may shift slightly to accommodate security penetration testing and vendor availability</a:t>
            </a:r>
            <a:endParaRPr lang="en-US" sz="15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Will Authenticate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117957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94360" y="1508760"/>
            <a:ext cx="79552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certificate you already have — the same one you use for the NDCRC web application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new credential, no password, no token to manage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organization is identified from the certificate, never from the request body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see only your own organization's submissions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02920" y="3931920"/>
            <a:ext cx="8138160" cy="566928"/>
          </a:xfrm>
          <a:prstGeom prst="rect">
            <a:avLst/>
          </a:prstGeom>
          <a:solidFill>
            <a:srgbClr val="EEF3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end to end against a real certificate through the existing ERCOT MIS proxy.</a:t>
            </a:r>
            <a:endParaRPr lang="en-US" sz="15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117957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94360" y="1508760"/>
            <a:ext cx="7955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publish the machine-readable specification you can build against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market test environment window opens, using the certificates you already hold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Sreenivas if you would like to join a mailing list to receive information directly regarding how to integrate with the market testing environment when it launches</a:t>
            </a:r>
            <a:endParaRPr lang="en-US" sz="17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losing Rail"/>
          <p:cNvSpPr/>
          <p:nvPr/>
        </p:nvSpPr>
        <p:spPr>
          <a:xfrm>
            <a:off x="5698998" y="0"/>
            <a:ext cx="3445002" cy="5143500"/>
          </a:xfrm>
          <a:prstGeom prst="rect">
            <a:avLst/>
          </a:prstGeom>
          <a:solidFill>
            <a:srgbClr val="E6EB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" name="Closing Title"/>
          <p:cNvSpPr txBox="1"/>
          <p:nvPr/>
        </p:nvSpPr>
        <p:spPr>
          <a:xfrm>
            <a:off x="658368" y="1600200"/>
            <a:ext cx="475488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3000" b="1" dirty="0">
                <a:solidFill>
                  <a:srgbClr val="000000"/>
                </a:solidFill>
                <a:latin typeface="Arial"/>
              </a:rPr>
              <a:t>Questions/Comments?</a:t>
            </a:r>
          </a:p>
        </p:txBody>
      </p:sp>
      <p:sp>
        <p:nvSpPr>
          <p:cNvPr id="202" name="Contact 1"/>
          <p:cNvSpPr txBox="1"/>
          <p:nvPr/>
        </p:nvSpPr>
        <p:spPr>
          <a:xfrm>
            <a:off x="658368" y="2697480"/>
            <a:ext cx="4754880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800" b="1" dirty="0">
                <a:solidFill>
                  <a:srgbClr val="00829B"/>
                </a:solidFill>
                <a:latin typeface="Arial"/>
              </a:rPr>
              <a:t>Nicholas.Barbas@ercot.com</a:t>
            </a:r>
          </a:p>
        </p:txBody>
      </p:sp>
      <p:sp>
        <p:nvSpPr>
          <p:cNvPr id="203" name="Contact 2"/>
          <p:cNvSpPr txBox="1"/>
          <p:nvPr/>
        </p:nvSpPr>
        <p:spPr>
          <a:xfrm>
            <a:off x="658368" y="3246120"/>
            <a:ext cx="4754880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800" b="1" dirty="0">
                <a:solidFill>
                  <a:srgbClr val="00829B"/>
                </a:solidFill>
                <a:latin typeface="Arial"/>
              </a:rPr>
              <a:t>Sreenivas.Badri@ercot.com</a:t>
            </a:r>
          </a:p>
        </p:txBody>
      </p:sp>
      <p:sp>
        <p:nvSpPr>
          <p:cNvPr id="210" name="Learn More"/>
          <p:cNvSpPr txBox="1"/>
          <p:nvPr/>
        </p:nvSpPr>
        <p:spPr>
          <a:xfrm>
            <a:off x="6110478" y="1115568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300" b="1" dirty="0">
                <a:solidFill>
                  <a:srgbClr val="000000"/>
                </a:solidFill>
                <a:latin typeface="Arial"/>
              </a:rPr>
              <a:t>Learn More</a:t>
            </a:r>
          </a:p>
        </p:txBody>
      </p:sp>
      <p:sp>
        <p:nvSpPr>
          <p:cNvPr id="211" name="Learn More URL"/>
          <p:cNvSpPr txBox="1"/>
          <p:nvPr/>
        </p:nvSpPr>
        <p:spPr>
          <a:xfrm>
            <a:off x="6110478" y="1463040"/>
            <a:ext cx="28346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200" dirty="0">
                <a:solidFill>
                  <a:srgbClr val="00829B"/>
                </a:solidFill>
                <a:latin typeface="Arial"/>
              </a:rPr>
              <a:t>www.ercot.com</a:t>
            </a:r>
          </a:p>
        </p:txBody>
      </p:sp>
      <p:sp>
        <p:nvSpPr>
          <p:cNvPr id="212" name="Connect"/>
          <p:cNvSpPr txBox="1"/>
          <p:nvPr/>
        </p:nvSpPr>
        <p:spPr>
          <a:xfrm>
            <a:off x="6110478" y="2148840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300" b="1" dirty="0">
                <a:solidFill>
                  <a:srgbClr val="000000"/>
                </a:solidFill>
                <a:latin typeface="Arial"/>
              </a:rPr>
              <a:t>Connect With Us</a:t>
            </a:r>
          </a:p>
        </p:txBody>
      </p:sp>
      <p:pic>
        <p:nvPicPr>
          <p:cNvPr id="300" name="Social icon 1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895" y="2441448"/>
            <a:ext cx="235915" cy="235915"/>
          </a:xfrm>
          <a:prstGeom prst="rect">
            <a:avLst/>
          </a:prstGeom>
        </p:spPr>
      </p:pic>
      <p:sp>
        <p:nvSpPr>
          <p:cNvPr id="310" name="Social handle 1"/>
          <p:cNvSpPr txBox="1"/>
          <p:nvPr/>
        </p:nvSpPr>
        <p:spPr>
          <a:xfrm>
            <a:off x="6597396" y="2441448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facebook.com/ERCOTISO</a:t>
            </a:r>
          </a:p>
        </p:txBody>
      </p:sp>
      <p:pic>
        <p:nvPicPr>
          <p:cNvPr id="301" name="Social icon 2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4895" y="2788920"/>
            <a:ext cx="235915" cy="235915"/>
          </a:xfrm>
          <a:prstGeom prst="rect">
            <a:avLst/>
          </a:prstGeom>
        </p:spPr>
      </p:pic>
      <p:sp>
        <p:nvSpPr>
          <p:cNvPr id="311" name="Social handle 2"/>
          <p:cNvSpPr txBox="1"/>
          <p:nvPr/>
        </p:nvSpPr>
        <p:spPr>
          <a:xfrm>
            <a:off x="6597396" y="2788920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x.com/ercot_iso</a:t>
            </a:r>
          </a:p>
        </p:txBody>
      </p:sp>
      <p:pic>
        <p:nvPicPr>
          <p:cNvPr id="302" name="Social icon 3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4895" y="3136392"/>
            <a:ext cx="235915" cy="235915"/>
          </a:xfrm>
          <a:prstGeom prst="rect">
            <a:avLst/>
          </a:prstGeom>
        </p:spPr>
      </p:pic>
      <p:sp>
        <p:nvSpPr>
          <p:cNvPr id="312" name="Social handle 3"/>
          <p:cNvSpPr txBox="1"/>
          <p:nvPr/>
        </p:nvSpPr>
        <p:spPr>
          <a:xfrm>
            <a:off x="6597396" y="3136392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linkedin.com/company/ercot</a:t>
            </a:r>
          </a:p>
        </p:txBody>
      </p:sp>
      <p:pic>
        <p:nvPicPr>
          <p:cNvPr id="303" name="Social icon 4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4895" y="3483864"/>
            <a:ext cx="235915" cy="235915"/>
          </a:xfrm>
          <a:prstGeom prst="rect">
            <a:avLst/>
          </a:prstGeom>
        </p:spPr>
      </p:pic>
      <p:sp>
        <p:nvSpPr>
          <p:cNvPr id="313" name="Social handle 4"/>
          <p:cNvSpPr txBox="1"/>
          <p:nvPr/>
        </p:nvSpPr>
        <p:spPr>
          <a:xfrm>
            <a:off x="6597396" y="3483864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instagram.com/ercot_iso</a:t>
            </a:r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554</Words>
  <Application>Microsoft Office PowerPoint</Application>
  <PresentationFormat>On-screen Show (16:9)</PresentationFormat>
  <Paragraphs>73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NDCRC Test Request API — Market Briefing</dc:title>
  <dc:subject>PptxGenJS Presentation</dc:subject>
  <dc:creator>ERCOT — NDCRC</dc:creator>
  <cp:lastModifiedBy>Barbas, Nick</cp:lastModifiedBy>
  <cp:revision>1</cp:revision>
  <dcterms:created xsi:type="dcterms:W3CDTF">2026-08-18T19:57:04Z</dcterms:created>
  <dcterms:modified xsi:type="dcterms:W3CDTF">2026-09-23T20:51:55Z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084cbda-52b8-46fb-a7b7-cb5bd465ed85_Enabled">
    <vt:lpwstr>true</vt:lpwstr>
  </property>
  <property fmtid="{D5CDD505-2E9C-101B-9397-08002B2CF9AE}" pid="3" name="MSIP_Label_7084cbda-52b8-46fb-a7b7-cb5bd465ed85_SetDate">
    <vt:lpwstr>2026-08-19T14:46:59Z</vt:lpwstr>
  </property>
  <property fmtid="{D5CDD505-2E9C-101B-9397-08002B2CF9AE}" pid="4" name="MSIP_Label_7084cbda-52b8-46fb-a7b7-cb5bd465ed85_Method">
    <vt:lpwstr>Standard</vt:lpwstr>
  </property>
  <property fmtid="{D5CDD505-2E9C-101B-9397-08002B2CF9AE}" pid="5" name="MSIP_Label_7084cbda-52b8-46fb-a7b7-cb5bd465ed85_Name">
    <vt:lpwstr>Internal</vt:lpwstr>
  </property>
  <property fmtid="{D5CDD505-2E9C-101B-9397-08002B2CF9AE}" pid="6" name="MSIP_Label_7084cbda-52b8-46fb-a7b7-cb5bd465ed85_SiteId">
    <vt:lpwstr>0afb747d-bff7-4596-a9fc-950ef9e0ec45</vt:lpwstr>
  </property>
  <property fmtid="{D5CDD505-2E9C-101B-9397-08002B2CF9AE}" pid="7" name="MSIP_Label_7084cbda-52b8-46fb-a7b7-cb5bd465ed85_ActionId">
    <vt:lpwstr>c1f0605a-91cf-4939-952a-18ff9e01c46e</vt:lpwstr>
  </property>
  <property fmtid="{D5CDD505-2E9C-101B-9397-08002B2CF9AE}" pid="8" name="MSIP_Label_7084cbda-52b8-46fb-a7b7-cb5bd465ed85_ContentBits">
    <vt:lpwstr>0</vt:lpwstr>
  </property>
  <property fmtid="{D5CDD505-2E9C-101B-9397-08002B2CF9AE}" pid="9" name="MSIP_Label_7084cbda-52b8-46fb-a7b7-cb5bd465ed85_Tag">
    <vt:lpwstr>10, 3, 0, 1</vt:lpwstr>
  </property>
</Properties>
</file>