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Lst>
  <p:notesMasterIdLst>
    <p:notesMasterId r:id="rId26"/>
  </p:notesMasterIdLst>
  <p:sldIdLst>
    <p:sldId id="260" r:id="rId6"/>
    <p:sldId id="295" r:id="rId7"/>
    <p:sldId id="291" r:id="rId8"/>
    <p:sldId id="292" r:id="rId9"/>
    <p:sldId id="299" r:id="rId10"/>
    <p:sldId id="293" r:id="rId11"/>
    <p:sldId id="300" r:id="rId12"/>
    <p:sldId id="257" r:id="rId13"/>
    <p:sldId id="258" r:id="rId14"/>
    <p:sldId id="259" r:id="rId15"/>
    <p:sldId id="301" r:id="rId16"/>
    <p:sldId id="302" r:id="rId17"/>
    <p:sldId id="256" r:id="rId18"/>
    <p:sldId id="2147478764" r:id="rId19"/>
    <p:sldId id="297" r:id="rId20"/>
    <p:sldId id="2147478766" r:id="rId21"/>
    <p:sldId id="2147478768" r:id="rId22"/>
    <p:sldId id="2147478765" r:id="rId23"/>
    <p:sldId id="294" r:id="rId24"/>
    <p:sldId id="30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9" d="100"/>
          <a:sy n="119" d="100"/>
        </p:scale>
        <p:origin x="222"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560B81-A688-4786-AC1F-44DDD97F5A68}"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87DD-25D8-4B11-8398-615CCFECCF6B}" type="slidenum">
              <a:rPr lang="en-US" smtClean="0"/>
              <a:t>‹#›</a:t>
            </a:fld>
            <a:endParaRPr lang="en-US"/>
          </a:p>
        </p:txBody>
      </p:sp>
    </p:spTree>
    <p:extLst>
      <p:ext uri="{BB962C8B-B14F-4D97-AF65-F5344CB8AC3E}">
        <p14:creationId xmlns:p14="http://schemas.microsoft.com/office/powerpoint/2010/main" val="3194129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September 22, 2026</a:t>
            </a:fld>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22,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22,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22,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875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svg"/><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22,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 id="2147483685" r:id="rId15"/>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mailto:ercotdpcsupport@ercot.com" TargetMode="External"/><Relationship Id="rId2" Type="http://schemas.openxmlformats.org/officeDocument/2006/relationships/hyperlink" Target="https://www.ercot.com/services/comm/mkt_notices/M-A082626-01"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136358" y="2564247"/>
            <a:ext cx="5959642" cy="2431435"/>
          </a:xfrm>
          <a:prstGeom prst="rect">
            <a:avLst/>
          </a:prstGeom>
          <a:noFill/>
        </p:spPr>
        <p:txBody>
          <a:bodyPr wrap="square" rtlCol="0">
            <a:spAutoFit/>
          </a:bodyPr>
          <a:lstStyle/>
          <a:p>
            <a:r>
              <a:rPr lang="en-US" sz="2000" b="1" dirty="0">
                <a:solidFill>
                  <a:srgbClr val="003865"/>
                </a:solidFill>
                <a:latin typeface="Arial"/>
              </a:rPr>
              <a:t>Downstream Production Changes (DPC)- 				Process Automation</a:t>
            </a:r>
          </a:p>
          <a:p>
            <a:endParaRPr lang="en-US" sz="1400" dirty="0"/>
          </a:p>
          <a:p>
            <a:endParaRPr lang="en-US" sz="1400" dirty="0"/>
          </a:p>
          <a:p>
            <a:endParaRPr lang="en-US" sz="1400" dirty="0"/>
          </a:p>
          <a:p>
            <a:endParaRPr lang="en-US" sz="1800" b="0" i="1" dirty="0">
              <a:solidFill>
                <a:srgbClr val="003865"/>
              </a:solidFill>
              <a:latin typeface="Arial"/>
            </a:endParaRPr>
          </a:p>
          <a:p>
            <a:r>
              <a:rPr lang="en-US" sz="1800" b="0" i="1" dirty="0">
                <a:solidFill>
                  <a:srgbClr val="003865"/>
                </a:solidFill>
                <a:latin typeface="Arial"/>
              </a:rPr>
              <a:t>Yugendher Karedla / Yong Ma</a:t>
            </a:r>
          </a:p>
          <a:p>
            <a:endParaRPr lang="en-US" sz="1800" b="0" i="1" dirty="0">
              <a:solidFill>
                <a:srgbClr val="003865"/>
              </a:solidFill>
              <a:latin typeface="Arial"/>
            </a:endParaRPr>
          </a:p>
          <a:p>
            <a:r>
              <a:rPr lang="en-US" sz="1600" dirty="0">
                <a:solidFill>
                  <a:srgbClr val="003865"/>
                </a:solidFill>
                <a:latin typeface="Arial"/>
              </a:rPr>
              <a:t>Sep</a:t>
            </a:r>
            <a:r>
              <a:rPr lang="en-US" sz="1600" b="0" dirty="0">
                <a:solidFill>
                  <a:srgbClr val="003865"/>
                </a:solidFill>
                <a:latin typeface="Arial"/>
              </a:rPr>
              <a:t> 24, 2026</a:t>
            </a:r>
          </a:p>
        </p:txBody>
      </p:sp>
      <p:sp>
        <p:nvSpPr>
          <p:cNvPr id="4" name="TextBox 3">
            <a:extLst>
              <a:ext uri="{FF2B5EF4-FFF2-40B4-BE49-F238E27FC236}">
                <a16:creationId xmlns:a16="http://schemas.microsoft.com/office/drawing/2014/main" id="{5096E3A7-142A-3037-2091-5A948A3BF00A}"/>
              </a:ext>
            </a:extLst>
          </p:cNvPr>
          <p:cNvSpPr txBox="1"/>
          <p:nvPr/>
        </p:nvSpPr>
        <p:spPr>
          <a:xfrm>
            <a:off x="6231118" y="631596"/>
            <a:ext cx="5637228" cy="4893647"/>
          </a:xfrm>
          <a:prstGeom prst="rect">
            <a:avLst/>
          </a:prstGeom>
          <a:noFill/>
        </p:spPr>
        <p:txBody>
          <a:bodyPr wrap="square">
            <a:spAutoFit/>
          </a:bodyPr>
          <a:lstStyle/>
          <a:p>
            <a:pPr algn="l"/>
            <a:r>
              <a:rPr lang="en-US" sz="2000" b="1" u="sng" dirty="0">
                <a:solidFill>
                  <a:srgbClr val="003865"/>
                </a:solidFill>
              </a:rPr>
              <a:t>Outline</a:t>
            </a:r>
            <a:endParaRPr lang="en-US" sz="1800" dirty="0">
              <a:solidFill>
                <a:srgbClr val="003865"/>
              </a:solidFill>
            </a:endParaRPr>
          </a:p>
          <a:p>
            <a:pPr marL="0" indent="0" algn="l">
              <a:buNone/>
            </a:pPr>
            <a:endParaRPr lang="en-US" sz="1800" dirty="0">
              <a:solidFill>
                <a:srgbClr val="003865"/>
              </a:solidFill>
            </a:endParaRPr>
          </a:p>
          <a:p>
            <a:pPr marL="0" indent="0" algn="l">
              <a:buNone/>
            </a:pPr>
            <a:endParaRPr lang="en-US" dirty="0">
              <a:solidFill>
                <a:srgbClr val="003865"/>
              </a:solidFill>
            </a:endParaRPr>
          </a:p>
          <a:p>
            <a:pPr marL="0" indent="0" algn="l">
              <a:buNone/>
            </a:pPr>
            <a:endParaRPr lang="en-US" sz="1800" dirty="0">
              <a:solidFill>
                <a:srgbClr val="003865"/>
              </a:solidFill>
            </a:endParaRPr>
          </a:p>
          <a:p>
            <a:pPr marL="0" indent="0" algn="l">
              <a:buNone/>
            </a:pPr>
            <a:endParaRPr lang="en-US" sz="1800" dirty="0">
              <a:solidFill>
                <a:srgbClr val="003865"/>
              </a:solidFill>
            </a:endParaRPr>
          </a:p>
          <a:p>
            <a:pPr marL="742950" lvl="1" indent="-285750">
              <a:buFont typeface="Arial" panose="020B0604020202020204" pitchFamily="34" charset="0"/>
              <a:buChar char="•"/>
            </a:pPr>
            <a:r>
              <a:rPr lang="en-US" sz="1800" dirty="0">
                <a:solidFill>
                  <a:srgbClr val="003865"/>
                </a:solidFill>
              </a:rPr>
              <a:t>Refresher on DPC Automation concept</a:t>
            </a:r>
          </a:p>
          <a:p>
            <a:pPr marL="742950" lvl="1" indent="-285750">
              <a:buFont typeface="Arial" panose="020B0604020202020204" pitchFamily="34" charset="0"/>
              <a:buChar char="•"/>
            </a:pPr>
            <a:r>
              <a:rPr lang="en-US" sz="1800" dirty="0">
                <a:solidFill>
                  <a:srgbClr val="003865"/>
                </a:solidFill>
              </a:rPr>
              <a:t>Contingency DPC submission- Clarifications</a:t>
            </a:r>
          </a:p>
          <a:p>
            <a:pPr marL="742950" lvl="1" indent="-285750">
              <a:buFont typeface="Arial" panose="020B0604020202020204" pitchFamily="34" charset="0"/>
              <a:buChar char="•"/>
            </a:pPr>
            <a:r>
              <a:rPr lang="en-US" dirty="0">
                <a:solidFill>
                  <a:srgbClr val="003865"/>
                </a:solidFill>
              </a:rPr>
              <a:t>Timelines</a:t>
            </a:r>
            <a:endParaRPr lang="en-US" sz="1800"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pPr marL="457200" lvl="1" indent="0">
              <a:buNone/>
            </a:pPr>
            <a:endParaRPr lang="en-US" sz="1600" b="1" dirty="0">
              <a:solidFill>
                <a:srgbClr val="003865"/>
              </a:solidFill>
            </a:endParaRPr>
          </a:p>
          <a:p>
            <a:r>
              <a:rPr lang="en-US" sz="1800" dirty="0">
                <a:solidFill>
                  <a:srgbClr val="003865"/>
                </a:solidFill>
              </a:rPr>
              <a:t>This effort provides new tool to Market Participants to facilitate DPC submission process for Temporary DPCs.</a:t>
            </a:r>
            <a:endParaRPr lang="en-US" sz="2000" dirty="0">
              <a:solidFill>
                <a:srgbClr val="003865"/>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Downstream Production Changes (DPC) </a:t>
            </a:r>
          </a:p>
        </p:txBody>
      </p:sp>
      <p:sp>
        <p:nvSpPr>
          <p:cNvPr id="3" name="Content Placeholder 2">
            <a:extLst>
              <a:ext uri="{FF2B5EF4-FFF2-40B4-BE49-F238E27FC236}">
                <a16:creationId xmlns:a16="http://schemas.microsoft.com/office/drawing/2014/main" id="{5DD14D84-59AA-4F5F-96EE-0981A6384C79}"/>
              </a:ext>
            </a:extLst>
          </p:cNvPr>
          <p:cNvSpPr>
            <a:spLocks noGrp="1"/>
          </p:cNvSpPr>
          <p:nvPr>
            <p:ph idx="1"/>
          </p:nvPr>
        </p:nvSpPr>
        <p:spPr>
          <a:xfrm>
            <a:off x="307648" y="1034868"/>
            <a:ext cx="10836067" cy="5052221"/>
          </a:xfrm>
        </p:spPr>
        <p:txBody>
          <a:bodyPr/>
          <a:lstStyle/>
          <a:p>
            <a:pPr marL="285750" indent="-285750" algn="l">
              <a:buFont typeface="Arial" panose="020B0604020202020204" pitchFamily="34" charset="0"/>
              <a:buChar char="•"/>
            </a:pPr>
            <a:r>
              <a:rPr lang="en-US" sz="1500" dirty="0">
                <a:solidFill>
                  <a:srgbClr val="003865"/>
                </a:solidFill>
              </a:rPr>
              <a:t>Downstream Production Change (DPC) is a standard process that makes changes to the Network Model in production in between the weekly model loads without having to load a new model (database load).</a:t>
            </a:r>
          </a:p>
          <a:p>
            <a:pPr marL="285750" indent="-285750">
              <a:buFont typeface="Arial" panose="020B0604020202020204" pitchFamily="34" charset="0"/>
              <a:buChar char="•"/>
            </a:pPr>
            <a:endParaRPr lang="en-US" sz="1500" dirty="0">
              <a:solidFill>
                <a:srgbClr val="003865"/>
              </a:solidFill>
            </a:endParaRPr>
          </a:p>
          <a:p>
            <a:pPr marL="285750" indent="-285750">
              <a:buFont typeface="Arial" panose="020B0604020202020204" pitchFamily="34" charset="0"/>
              <a:buChar char="•"/>
            </a:pPr>
            <a:r>
              <a:rPr lang="en-US" sz="1500" dirty="0">
                <a:solidFill>
                  <a:srgbClr val="003865"/>
                </a:solidFill>
              </a:rPr>
              <a:t>This process is managed by the multiple teams at ERCOT (Network Modeling, GMS, Shift Engineers, Operations etc.).</a:t>
            </a:r>
          </a:p>
          <a:p>
            <a:pPr marL="285750" indent="-285750">
              <a:buFont typeface="Arial" panose="020B0604020202020204" pitchFamily="34" charset="0"/>
              <a:buChar char="•"/>
            </a:pPr>
            <a:endParaRPr lang="en-US" sz="1500" dirty="0">
              <a:solidFill>
                <a:srgbClr val="003865"/>
              </a:solidFill>
            </a:endParaRPr>
          </a:p>
          <a:p>
            <a:pPr marL="285750" indent="-285750" algn="l">
              <a:buFont typeface="Arial" panose="020B0604020202020204" pitchFamily="34" charset="0"/>
              <a:buChar char="•"/>
            </a:pPr>
            <a:r>
              <a:rPr lang="en-US" sz="1500" dirty="0">
                <a:solidFill>
                  <a:srgbClr val="003865"/>
                </a:solidFill>
              </a:rPr>
              <a:t>DPC process helps update the network model in both Energy and Market Management systems (EMS and MMS) incorporating the changes submitted by the transmission operators that are critical to maintaining the reliability of the system.</a:t>
            </a:r>
          </a:p>
          <a:p>
            <a:pPr marL="285750" indent="-285750">
              <a:buFont typeface="Arial" panose="020B0604020202020204" pitchFamily="34" charset="0"/>
              <a:buChar char="•"/>
            </a:pPr>
            <a:endParaRPr lang="en-US" sz="1500" dirty="0">
              <a:solidFill>
                <a:srgbClr val="003865"/>
              </a:solidFill>
            </a:endParaRPr>
          </a:p>
          <a:p>
            <a:pPr marL="285750" indent="-285750">
              <a:buFont typeface="Arial" panose="020B0604020202020204" pitchFamily="34" charset="0"/>
              <a:buChar char="•"/>
            </a:pPr>
            <a:r>
              <a:rPr lang="en-US" sz="1500" dirty="0">
                <a:solidFill>
                  <a:srgbClr val="003865"/>
                </a:solidFill>
              </a:rPr>
              <a:t>The DPC process allows ERCOT to make specific data modifications in real-time including:</a:t>
            </a:r>
          </a:p>
          <a:p>
            <a:pPr lvl="1">
              <a:buFont typeface="Courier New" panose="02070309020205020404" pitchFamily="49" charset="0"/>
              <a:buChar char="o"/>
            </a:pPr>
            <a:r>
              <a:rPr lang="en-US" sz="1200" dirty="0">
                <a:solidFill>
                  <a:srgbClr val="003865"/>
                </a:solidFill>
              </a:rPr>
              <a:t>Static Line / Transformers Ratings</a:t>
            </a:r>
          </a:p>
          <a:p>
            <a:pPr lvl="1">
              <a:buFont typeface="Courier New" panose="02070309020205020404" pitchFamily="49" charset="0"/>
              <a:buChar char="o"/>
            </a:pPr>
            <a:r>
              <a:rPr lang="en-US" sz="1200" dirty="0">
                <a:solidFill>
                  <a:srgbClr val="003865"/>
                </a:solidFill>
              </a:rPr>
              <a:t>Dynamic Line Ratings</a:t>
            </a:r>
          </a:p>
          <a:p>
            <a:pPr lvl="1">
              <a:buFont typeface="Courier New" panose="02070309020205020404" pitchFamily="49" charset="0"/>
              <a:buChar char="o"/>
            </a:pPr>
            <a:r>
              <a:rPr lang="en-US" sz="1200" dirty="0">
                <a:solidFill>
                  <a:srgbClr val="003865"/>
                </a:solidFill>
              </a:rPr>
              <a:t>Line / Transformer Impedance</a:t>
            </a:r>
          </a:p>
          <a:p>
            <a:pPr lvl="1">
              <a:buFont typeface="Courier New" panose="02070309020205020404" pitchFamily="49" charset="0"/>
              <a:buChar char="o"/>
            </a:pPr>
            <a:r>
              <a:rPr lang="en-US" sz="1200" dirty="0">
                <a:solidFill>
                  <a:srgbClr val="003865"/>
                </a:solidFill>
              </a:rPr>
              <a:t>Contingency Definition updates</a:t>
            </a:r>
          </a:p>
          <a:p>
            <a:pPr lvl="1">
              <a:buFont typeface="Courier New" panose="02070309020205020404" pitchFamily="49" charset="0"/>
              <a:buChar char="o"/>
            </a:pPr>
            <a:r>
              <a:rPr lang="en-US" sz="1200" dirty="0">
                <a:solidFill>
                  <a:srgbClr val="003865"/>
                </a:solidFill>
              </a:rPr>
              <a:t>Enabling and Disabling of Contingencies</a:t>
            </a:r>
          </a:p>
          <a:p>
            <a:pPr lvl="1">
              <a:buFont typeface="Courier New" panose="02070309020205020404" pitchFamily="49" charset="0"/>
              <a:buChar char="o"/>
            </a:pPr>
            <a:r>
              <a:rPr lang="en-US" sz="1200" dirty="0">
                <a:solidFill>
                  <a:srgbClr val="003865"/>
                </a:solidFill>
              </a:rPr>
              <a:t>GTC updates</a:t>
            </a:r>
          </a:p>
          <a:p>
            <a:pPr lvl="1">
              <a:buFont typeface="Courier New" panose="02070309020205020404" pitchFamily="49" charset="0"/>
              <a:buChar char="o"/>
            </a:pPr>
            <a:r>
              <a:rPr lang="en-US" sz="1200" dirty="0">
                <a:solidFill>
                  <a:srgbClr val="003865"/>
                </a:solidFill>
              </a:rPr>
              <a:t>RAP and RAS changes</a:t>
            </a:r>
          </a:p>
          <a:p>
            <a:pPr marL="628650" lvl="1" indent="-171450"/>
            <a:endParaRPr lang="en-US" sz="1200" dirty="0">
              <a:solidFill>
                <a:srgbClr val="003865"/>
              </a:solidFill>
            </a:endParaRPr>
          </a:p>
          <a:p>
            <a:pPr marL="285750" indent="-285750">
              <a:buFont typeface="Arial" panose="020B0604020202020204" pitchFamily="34" charset="0"/>
              <a:buChar char="•"/>
            </a:pPr>
            <a:r>
              <a:rPr lang="en-US" sz="1500" dirty="0">
                <a:solidFill>
                  <a:srgbClr val="003865"/>
                </a:solidFill>
              </a:rPr>
              <a:t>GTC and RAP/RAS definition updates related DPCs are submitted by ERCOT Operations team.</a:t>
            </a: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smtClean="0"/>
              <a:pPr/>
              <a:t>2</a:t>
            </a:fld>
            <a:endParaRPr lang="en-US"/>
          </a:p>
        </p:txBody>
      </p:sp>
    </p:spTree>
    <p:extLst>
      <p:ext uri="{BB962C8B-B14F-4D97-AF65-F5344CB8AC3E}">
        <p14:creationId xmlns:p14="http://schemas.microsoft.com/office/powerpoint/2010/main" val="62086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Downstream Production Changes (DPC) </a:t>
            </a:r>
          </a:p>
        </p:txBody>
      </p:sp>
      <p:sp>
        <p:nvSpPr>
          <p:cNvPr id="3" name="Content Placeholder 2">
            <a:extLst>
              <a:ext uri="{FF2B5EF4-FFF2-40B4-BE49-F238E27FC236}">
                <a16:creationId xmlns:a16="http://schemas.microsoft.com/office/drawing/2014/main" id="{5DD14D84-59AA-4F5F-96EE-0981A6384C79}"/>
              </a:ext>
            </a:extLst>
          </p:cNvPr>
          <p:cNvSpPr>
            <a:spLocks noGrp="1"/>
          </p:cNvSpPr>
          <p:nvPr>
            <p:ph idx="1"/>
          </p:nvPr>
        </p:nvSpPr>
        <p:spPr>
          <a:xfrm>
            <a:off x="406400" y="566679"/>
            <a:ext cx="10152293" cy="1987071"/>
          </a:xfrm>
        </p:spPr>
        <p:txBody>
          <a:bodyPr/>
          <a:lstStyle/>
          <a:p>
            <a:pPr marL="0" indent="0">
              <a:buNone/>
            </a:pPr>
            <a:endParaRPr lang="en-US" sz="2000" dirty="0">
              <a:solidFill>
                <a:srgbClr val="003865"/>
              </a:solidFill>
              <a:latin typeface="-apple-system"/>
            </a:endParaRPr>
          </a:p>
          <a:p>
            <a:pPr marL="285750" indent="-285750">
              <a:buFont typeface="Arial" panose="020B0604020202020204" pitchFamily="34" charset="0"/>
              <a:buChar char="•"/>
            </a:pPr>
            <a:r>
              <a:rPr lang="en-US" sz="1800" dirty="0">
                <a:solidFill>
                  <a:srgbClr val="003865"/>
                </a:solidFill>
              </a:rPr>
              <a:t>DPC process is intended to make model changes in production between weekly model loads </a:t>
            </a:r>
            <a:r>
              <a:rPr lang="en-US" sz="1800" b="1" u="sng" dirty="0">
                <a:solidFill>
                  <a:srgbClr val="003865"/>
                </a:solidFill>
              </a:rPr>
              <a:t>as necessary</a:t>
            </a:r>
            <a:r>
              <a:rPr lang="en-US" sz="1800" dirty="0">
                <a:solidFill>
                  <a:srgbClr val="003865"/>
                </a:solidFill>
              </a:rPr>
              <a:t>, not for model changes that can follow normal NOCMR timelines.</a:t>
            </a:r>
          </a:p>
          <a:p>
            <a:pPr marL="285750" indent="-285750">
              <a:buFont typeface="Arial" panose="020B0604020202020204" pitchFamily="34" charset="0"/>
              <a:buChar char="•"/>
            </a:pPr>
            <a:endParaRPr lang="en-US" sz="1800" b="1" dirty="0">
              <a:solidFill>
                <a:srgbClr val="003865"/>
              </a:solidFill>
            </a:endParaRPr>
          </a:p>
          <a:p>
            <a:pPr marL="285750" indent="-285750">
              <a:buFont typeface="Arial" panose="020B0604020202020204" pitchFamily="34" charset="0"/>
              <a:buChar char="•"/>
            </a:pPr>
            <a:r>
              <a:rPr lang="en-US" sz="1800" b="1" dirty="0">
                <a:solidFill>
                  <a:srgbClr val="003865"/>
                </a:solidFill>
              </a:rPr>
              <a:t>Current High level DPC Process</a:t>
            </a:r>
          </a:p>
          <a:p>
            <a:pPr marL="0" indent="0">
              <a:buNone/>
            </a:pPr>
            <a:endParaRPr lang="en-US" sz="2000" dirty="0">
              <a:solidFill>
                <a:srgbClr val="003865"/>
              </a:solidFill>
              <a:latin typeface="-apple-system"/>
            </a:endParaRP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smtClean="0"/>
              <a:pPr/>
              <a:t>3</a:t>
            </a:fld>
            <a:endParaRPr lang="en-US"/>
          </a:p>
        </p:txBody>
      </p:sp>
      <p:sp>
        <p:nvSpPr>
          <p:cNvPr id="5" name="Rectangle 4">
            <a:extLst>
              <a:ext uri="{FF2B5EF4-FFF2-40B4-BE49-F238E27FC236}">
                <a16:creationId xmlns:a16="http://schemas.microsoft.com/office/drawing/2014/main" id="{AFC50CCE-C01B-644C-C39F-58D217B212F9}"/>
              </a:ext>
            </a:extLst>
          </p:cNvPr>
          <p:cNvSpPr/>
          <p:nvPr/>
        </p:nvSpPr>
        <p:spPr>
          <a:xfrm>
            <a:off x="2062567" y="2754824"/>
            <a:ext cx="990600"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MP</a:t>
            </a:r>
          </a:p>
          <a:p>
            <a:pPr algn="ctr"/>
            <a:r>
              <a:rPr lang="en-US" sz="800" dirty="0">
                <a:solidFill>
                  <a:schemeClr val="tx1"/>
                </a:solidFill>
              </a:rPr>
              <a:t>(Submits Model changes for DPC)</a:t>
            </a:r>
          </a:p>
        </p:txBody>
      </p:sp>
      <p:sp>
        <p:nvSpPr>
          <p:cNvPr id="7" name="Rectangle 6">
            <a:extLst>
              <a:ext uri="{FF2B5EF4-FFF2-40B4-BE49-F238E27FC236}">
                <a16:creationId xmlns:a16="http://schemas.microsoft.com/office/drawing/2014/main" id="{B15C6B38-4918-958A-D4E8-0305CDBB8339}"/>
              </a:ext>
            </a:extLst>
          </p:cNvPr>
          <p:cNvSpPr/>
          <p:nvPr/>
        </p:nvSpPr>
        <p:spPr>
          <a:xfrm>
            <a:off x="3357968" y="2754824"/>
            <a:ext cx="916983"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NMMS</a:t>
            </a:r>
          </a:p>
        </p:txBody>
      </p:sp>
      <p:sp>
        <p:nvSpPr>
          <p:cNvPr id="8" name="Rectangle 7">
            <a:extLst>
              <a:ext uri="{FF2B5EF4-FFF2-40B4-BE49-F238E27FC236}">
                <a16:creationId xmlns:a16="http://schemas.microsoft.com/office/drawing/2014/main" id="{63B2748F-62B8-4382-F813-6EE5DB1E621B}"/>
              </a:ext>
            </a:extLst>
          </p:cNvPr>
          <p:cNvSpPr/>
          <p:nvPr/>
        </p:nvSpPr>
        <p:spPr>
          <a:xfrm>
            <a:off x="6022385" y="2621282"/>
            <a:ext cx="2136183" cy="960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Jira Process </a:t>
            </a:r>
            <a:endParaRPr lang="en-US" sz="1000" dirty="0">
              <a:solidFill>
                <a:schemeClr val="tx1"/>
              </a:solidFill>
            </a:endParaRPr>
          </a:p>
          <a:p>
            <a:pPr algn="ctr"/>
            <a:r>
              <a:rPr lang="en-US" sz="1000" b="1" dirty="0">
                <a:solidFill>
                  <a:schemeClr val="tx1"/>
                </a:solidFill>
              </a:rPr>
              <a:t>1. </a:t>
            </a:r>
            <a:r>
              <a:rPr lang="en-US" sz="800" b="1" dirty="0">
                <a:solidFill>
                  <a:schemeClr val="tx1"/>
                </a:solidFill>
              </a:rPr>
              <a:t>Review and Approve by Operations team</a:t>
            </a:r>
          </a:p>
          <a:p>
            <a:pPr algn="ctr"/>
            <a:r>
              <a:rPr lang="en-US" sz="800" b="1" dirty="0">
                <a:solidFill>
                  <a:schemeClr val="tx1"/>
                </a:solidFill>
              </a:rPr>
              <a:t>2. Track DPC implementation in EMS/MMS systems across multiple models </a:t>
            </a:r>
          </a:p>
        </p:txBody>
      </p:sp>
      <p:sp>
        <p:nvSpPr>
          <p:cNvPr id="10" name="Rectangle 9">
            <a:extLst>
              <a:ext uri="{FF2B5EF4-FFF2-40B4-BE49-F238E27FC236}">
                <a16:creationId xmlns:a16="http://schemas.microsoft.com/office/drawing/2014/main" id="{E82FD9DB-716B-712C-8551-9FF36A161F3C}"/>
              </a:ext>
            </a:extLst>
          </p:cNvPr>
          <p:cNvSpPr/>
          <p:nvPr/>
        </p:nvSpPr>
        <p:spPr>
          <a:xfrm>
            <a:off x="8489260" y="2667000"/>
            <a:ext cx="1416741" cy="838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EMS/MMS</a:t>
            </a:r>
          </a:p>
        </p:txBody>
      </p:sp>
      <p:sp>
        <p:nvSpPr>
          <p:cNvPr id="11" name="Arrow: Right 10">
            <a:extLst>
              <a:ext uri="{FF2B5EF4-FFF2-40B4-BE49-F238E27FC236}">
                <a16:creationId xmlns:a16="http://schemas.microsoft.com/office/drawing/2014/main" id="{F8F65596-42BF-8957-D576-D1EEDF2ED0AC}"/>
              </a:ext>
            </a:extLst>
          </p:cNvPr>
          <p:cNvSpPr/>
          <p:nvPr/>
        </p:nvSpPr>
        <p:spPr>
          <a:xfrm>
            <a:off x="3053167" y="3059625"/>
            <a:ext cx="283486"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697395B5-C89B-2F6E-1646-CC706A7E2591}"/>
              </a:ext>
            </a:extLst>
          </p:cNvPr>
          <p:cNvSpPr/>
          <p:nvPr/>
        </p:nvSpPr>
        <p:spPr>
          <a:xfrm>
            <a:off x="4272368" y="3082484"/>
            <a:ext cx="35710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DF89FC8-434A-0776-7D2D-4094815F55C0}"/>
              </a:ext>
            </a:extLst>
          </p:cNvPr>
          <p:cNvSpPr/>
          <p:nvPr/>
        </p:nvSpPr>
        <p:spPr>
          <a:xfrm>
            <a:off x="4653368" y="2743200"/>
            <a:ext cx="1061635"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Review Model and Create DPC</a:t>
            </a:r>
          </a:p>
        </p:txBody>
      </p:sp>
      <p:sp>
        <p:nvSpPr>
          <p:cNvPr id="15" name="Arrow: Right 14">
            <a:extLst>
              <a:ext uri="{FF2B5EF4-FFF2-40B4-BE49-F238E27FC236}">
                <a16:creationId xmlns:a16="http://schemas.microsoft.com/office/drawing/2014/main" id="{2EC72866-53C5-3900-C6B1-28A1E5F99DC7}"/>
              </a:ext>
            </a:extLst>
          </p:cNvPr>
          <p:cNvSpPr/>
          <p:nvPr/>
        </p:nvSpPr>
        <p:spPr>
          <a:xfrm>
            <a:off x="8158567" y="3050583"/>
            <a:ext cx="30738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132B7C4-1971-1A0F-939F-225B07800C6F}"/>
              </a:ext>
            </a:extLst>
          </p:cNvPr>
          <p:cNvSpPr/>
          <p:nvPr/>
        </p:nvSpPr>
        <p:spPr>
          <a:xfrm>
            <a:off x="5720168" y="3059625"/>
            <a:ext cx="28994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D920E39A-1960-C426-5B6A-D21BCEC1561B}"/>
              </a:ext>
            </a:extLst>
          </p:cNvPr>
          <p:cNvSpPr txBox="1">
            <a:spLocks/>
          </p:cNvSpPr>
          <p:nvPr/>
        </p:nvSpPr>
        <p:spPr>
          <a:xfrm>
            <a:off x="1656425" y="2798786"/>
            <a:ext cx="8686800" cy="270315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dirty="0">
              <a:solidFill>
                <a:srgbClr val="003865"/>
              </a:solidFill>
              <a:latin typeface="-apple-system"/>
            </a:endParaRPr>
          </a:p>
          <a:p>
            <a:pPr marL="914400" lvl="2" indent="0">
              <a:buNone/>
            </a:pPr>
            <a:endParaRPr lang="en-US" sz="1200" dirty="0">
              <a:solidFill>
                <a:srgbClr val="003865"/>
              </a:solidFill>
            </a:endParaRPr>
          </a:p>
          <a:p>
            <a:pPr lvl="2">
              <a:buFont typeface="Wingdings" panose="05000000000000000000" pitchFamily="2" charset="2"/>
              <a:buChar char="Ø"/>
            </a:pPr>
            <a:endParaRPr lang="en-US" sz="1200" dirty="0">
              <a:solidFill>
                <a:srgbClr val="003865"/>
              </a:solidFill>
            </a:endParaRPr>
          </a:p>
          <a:p>
            <a:pPr marL="0" indent="0">
              <a:buNone/>
            </a:pPr>
            <a:endParaRPr lang="en-US" sz="2000" dirty="0">
              <a:solidFill>
                <a:srgbClr val="003865"/>
              </a:solidFill>
              <a:latin typeface="-apple-system"/>
            </a:endParaRPr>
          </a:p>
        </p:txBody>
      </p:sp>
      <p:sp>
        <p:nvSpPr>
          <p:cNvPr id="30" name="TextBox 29">
            <a:extLst>
              <a:ext uri="{FF2B5EF4-FFF2-40B4-BE49-F238E27FC236}">
                <a16:creationId xmlns:a16="http://schemas.microsoft.com/office/drawing/2014/main" id="{A43CF9AF-DE16-2851-C611-8C30EA7BF2E9}"/>
              </a:ext>
            </a:extLst>
          </p:cNvPr>
          <p:cNvSpPr txBox="1"/>
          <p:nvPr/>
        </p:nvSpPr>
        <p:spPr>
          <a:xfrm>
            <a:off x="406400" y="3429000"/>
            <a:ext cx="10119187" cy="2585323"/>
          </a:xfrm>
          <a:prstGeom prst="rect">
            <a:avLst/>
          </a:prstGeom>
          <a:noFill/>
        </p:spPr>
        <p:txBody>
          <a:bodyPr wrap="square">
            <a:spAutoFit/>
          </a:bodyPr>
          <a:lstStyle/>
          <a:p>
            <a:endParaRPr lang="en-US" dirty="0">
              <a:solidFill>
                <a:srgbClr val="003865"/>
              </a:solidFill>
            </a:endParaRPr>
          </a:p>
          <a:p>
            <a:pPr marL="285750" indent="-285750">
              <a:buFont typeface="Arial" panose="020B0604020202020204" pitchFamily="34" charset="0"/>
              <a:buChar char="•"/>
            </a:pPr>
            <a:r>
              <a:rPr lang="en-US" dirty="0">
                <a:solidFill>
                  <a:srgbClr val="003865"/>
                </a:solidFill>
              </a:rPr>
              <a:t>DPC process demands significant collaboration efforts between several departments within ERCOT and market participants. It requires </a:t>
            </a:r>
            <a:r>
              <a:rPr lang="en-US" b="1" u="sng" dirty="0">
                <a:solidFill>
                  <a:srgbClr val="003865"/>
                </a:solidFill>
              </a:rPr>
              <a:t>significant amount of manual effort </a:t>
            </a:r>
            <a:r>
              <a:rPr lang="en-US" dirty="0">
                <a:solidFill>
                  <a:srgbClr val="003865"/>
                </a:solidFill>
              </a:rPr>
              <a:t>to create, validate, track and implement DPCs in multiple environments across multiple weekly model loads.</a:t>
            </a:r>
          </a:p>
          <a:p>
            <a:endParaRPr lang="en-US" dirty="0">
              <a:solidFill>
                <a:srgbClr val="003865"/>
              </a:solidFill>
            </a:endParaRPr>
          </a:p>
          <a:p>
            <a:pPr marL="285750" indent="-285750">
              <a:buFont typeface="Arial" panose="020B0604020202020204" pitchFamily="34" charset="0"/>
              <a:buChar char="•"/>
            </a:pPr>
            <a:r>
              <a:rPr lang="en-US" dirty="0">
                <a:solidFill>
                  <a:srgbClr val="003865"/>
                </a:solidFill>
              </a:rPr>
              <a:t>The manual nature of DPC tasks often leads to inefficiencies, delays, and increased resource loading across several departments within ERCOT. This multifaceted process demands extensive time and resources to ensure accuracy and efficiency. </a:t>
            </a:r>
          </a:p>
        </p:txBody>
      </p:sp>
    </p:spTree>
    <p:extLst>
      <p:ext uri="{BB962C8B-B14F-4D97-AF65-F5344CB8AC3E}">
        <p14:creationId xmlns:p14="http://schemas.microsoft.com/office/powerpoint/2010/main" val="269582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Summary of feedback received from TOs</a:t>
            </a:r>
            <a:endParaRPr lang="en-US" dirty="0"/>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4</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D920E39A-1960-C426-5B6A-D21BCEC1561B}"/>
              </a:ext>
            </a:extLst>
          </p:cNvPr>
          <p:cNvSpPr txBox="1">
            <a:spLocks/>
          </p:cNvSpPr>
          <p:nvPr/>
        </p:nvSpPr>
        <p:spPr>
          <a:xfrm>
            <a:off x="188007" y="917496"/>
            <a:ext cx="11380550" cy="53909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TSP initiates new DPC submission </a:t>
            </a:r>
          </a:p>
          <a:p>
            <a:pPr lvl="2"/>
            <a:r>
              <a:rPr lang="en-US" sz="1600" dirty="0">
                <a:solidFill>
                  <a:srgbClr val="003865"/>
                </a:solidFill>
                <a:latin typeface="Arial" panose="020B0604020202020204"/>
              </a:rPr>
              <a:t>when an operational line or transformer ratings / Impedances that gets published from their engineering team, is different from ERCOT Model ratings / Impedances. </a:t>
            </a:r>
          </a:p>
          <a:p>
            <a:pPr lvl="2"/>
            <a:r>
              <a:rPr lang="en-US" sz="1600" dirty="0">
                <a:solidFill>
                  <a:srgbClr val="003865"/>
                </a:solidFill>
                <a:latin typeface="Arial" panose="020B0604020202020204"/>
              </a:rPr>
              <a:t>Based on rating comparisons done every month at TSP side &amp; if they see discrepancy with ERCOT Model ratings.</a:t>
            </a:r>
          </a:p>
          <a:p>
            <a:pPr lvl="1">
              <a:buFont typeface="Arial" panose="020B0604020202020204" pitchFamily="34" charset="0"/>
              <a:buChar char="•"/>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Current DPC NOMCR submission process involves</a:t>
            </a:r>
          </a:p>
          <a:p>
            <a:pPr lvl="2"/>
            <a:r>
              <a:rPr lang="en-US" sz="1600" dirty="0">
                <a:solidFill>
                  <a:srgbClr val="003865"/>
                </a:solidFill>
                <a:latin typeface="Arial" panose="020B0604020202020204"/>
              </a:rPr>
              <a:t>Submitting DPC NOMCRs into ERCOT modeling system</a:t>
            </a:r>
          </a:p>
          <a:p>
            <a:pPr lvl="2"/>
            <a:r>
              <a:rPr lang="en-US" sz="1600" dirty="0">
                <a:solidFill>
                  <a:srgbClr val="003865"/>
                </a:solidFill>
                <a:latin typeface="Arial" panose="020B0604020202020204"/>
              </a:rPr>
              <a:t>Send out email to notify ERCOT network modeling group</a:t>
            </a:r>
          </a:p>
          <a:p>
            <a:pPr lvl="2"/>
            <a:r>
              <a:rPr lang="en-US" sz="1600" dirty="0">
                <a:solidFill>
                  <a:srgbClr val="003865"/>
                </a:solidFill>
                <a:latin typeface="Arial" panose="020B0604020202020204"/>
              </a:rPr>
              <a:t>Attach a DPC request form and reason for DPC with NOMCR </a:t>
            </a:r>
          </a:p>
          <a:p>
            <a:pPr lvl="2"/>
            <a:r>
              <a:rPr lang="en-US" sz="1600" dirty="0">
                <a:solidFill>
                  <a:srgbClr val="003865"/>
                </a:solidFill>
                <a:latin typeface="Arial" panose="020B0604020202020204"/>
              </a:rPr>
              <a:t>After DPC is processed into ERCOT system, update TSPs EMS model to reflect the change.</a:t>
            </a: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Current DPC CAMR submission process involves</a:t>
            </a:r>
          </a:p>
          <a:p>
            <a:pPr lvl="2"/>
            <a:r>
              <a:rPr lang="en-US" sz="1600" dirty="0">
                <a:solidFill>
                  <a:srgbClr val="003865"/>
                </a:solidFill>
                <a:latin typeface="Arial" panose="020B0604020202020204"/>
              </a:rPr>
              <a:t>For equipment outages / reclosures, submit a DPC CAMR to enable Manual contingencies within 3 business days of effective date.</a:t>
            </a:r>
          </a:p>
          <a:p>
            <a:pPr lvl="2"/>
            <a:r>
              <a:rPr lang="en-US" sz="1600" dirty="0">
                <a:solidFill>
                  <a:srgbClr val="003865"/>
                </a:solidFill>
                <a:latin typeface="Arial" panose="020B0604020202020204"/>
              </a:rPr>
              <a:t>If a new CTG is needed to reflect new configuration, attach an excel sheet with proposed CTG definition in CAMR.</a:t>
            </a:r>
          </a:p>
          <a:p>
            <a:pPr lvl="2"/>
            <a:r>
              <a:rPr lang="en-US" sz="1600" dirty="0">
                <a:solidFill>
                  <a:srgbClr val="003865"/>
                </a:solidFill>
                <a:latin typeface="Arial" panose="020B0604020202020204"/>
              </a:rPr>
              <a:t>Submit a separate DPC CAMR within 3 business days of configuration returning to Normal. </a:t>
            </a:r>
          </a:p>
          <a:p>
            <a:pPr lvl="2"/>
            <a:r>
              <a:rPr lang="en-US" sz="1600" dirty="0">
                <a:solidFill>
                  <a:srgbClr val="003865"/>
                </a:solidFill>
                <a:latin typeface="Arial" panose="020B0604020202020204"/>
              </a:rPr>
              <a:t>When active CTGs are found to be incorrect, CAMR DPC submitted to disable or edit incorrect CTGs.</a:t>
            </a:r>
          </a:p>
          <a:p>
            <a:pPr marL="914400" lvl="2" indent="0">
              <a:buNone/>
            </a:pPr>
            <a:endParaRPr lang="en-US" sz="1400" dirty="0">
              <a:solidFill>
                <a:srgbClr val="003865"/>
              </a:solidFill>
              <a:latin typeface="Arial" panose="020B0604020202020204"/>
            </a:endParaRPr>
          </a:p>
          <a:p>
            <a:pPr marL="457200" lvl="1" indent="0">
              <a:buNone/>
            </a:pPr>
            <a:r>
              <a:rPr lang="en-US" sz="1400" dirty="0">
                <a:solidFill>
                  <a:srgbClr val="003865"/>
                </a:solidFill>
                <a:latin typeface="Arial" panose="020B0604020202020204"/>
              </a:rPr>
              <a:t> </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endParaRPr lang="en-US" sz="1400" dirty="0">
              <a:solidFill>
                <a:srgbClr val="003865"/>
              </a:solidFill>
              <a:latin typeface="Arial" panose="020B0604020202020204"/>
            </a:endParaRPr>
          </a:p>
        </p:txBody>
      </p:sp>
    </p:spTree>
    <p:extLst>
      <p:ext uri="{BB962C8B-B14F-4D97-AF65-F5344CB8AC3E}">
        <p14:creationId xmlns:p14="http://schemas.microsoft.com/office/powerpoint/2010/main" val="373404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13462-367A-64E3-0CCE-C822E1C18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70600-9E8A-0291-8E83-8A17A5897DE7}"/>
              </a:ext>
            </a:extLst>
          </p:cNvPr>
          <p:cNvSpPr>
            <a:spLocks noGrp="1"/>
          </p:cNvSpPr>
          <p:nvPr>
            <p:ph type="title"/>
          </p:nvPr>
        </p:nvSpPr>
        <p:spPr/>
        <p:txBody>
          <a:bodyPr/>
          <a:lstStyle/>
          <a:p>
            <a:r>
              <a:rPr lang="en-US" sz="2400" dirty="0"/>
              <a:t>Distinction between Permanent and Temporary DPC type updates</a:t>
            </a:r>
            <a:endParaRPr lang="en-US" dirty="0"/>
          </a:p>
        </p:txBody>
      </p:sp>
      <p:sp>
        <p:nvSpPr>
          <p:cNvPr id="4" name="Slide Number Placeholder 3">
            <a:extLst>
              <a:ext uri="{FF2B5EF4-FFF2-40B4-BE49-F238E27FC236}">
                <a16:creationId xmlns:a16="http://schemas.microsoft.com/office/drawing/2014/main" id="{F9D79B1E-F9B0-4A03-FCBF-38B688AB1526}"/>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5</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69D42E13-080C-71CF-CAF9-42FFC3F6F0F2}"/>
              </a:ext>
            </a:extLst>
          </p:cNvPr>
          <p:cNvSpPr txBox="1">
            <a:spLocks/>
          </p:cNvSpPr>
          <p:nvPr/>
        </p:nvSpPr>
        <p:spPr>
          <a:xfrm>
            <a:off x="278050" y="1009828"/>
            <a:ext cx="11380550" cy="53909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Permanent DPC types</a:t>
            </a:r>
          </a:p>
          <a:p>
            <a:pPr lvl="2"/>
            <a:r>
              <a:rPr lang="en-US" sz="1400" dirty="0">
                <a:solidFill>
                  <a:srgbClr val="003865"/>
                </a:solidFill>
                <a:latin typeface="Arial" panose="020B0604020202020204"/>
              </a:rPr>
              <a:t>DPC updates that will be done in Production , but they also will need to go into Network Model </a:t>
            </a:r>
          </a:p>
          <a:p>
            <a:pPr lvl="2"/>
            <a:r>
              <a:rPr lang="en-US" sz="1400" dirty="0">
                <a:solidFill>
                  <a:srgbClr val="003865"/>
                </a:solidFill>
                <a:latin typeface="Arial" panose="020B0604020202020204"/>
              </a:rPr>
              <a:t>These DPC updates will continue to be applied in Production for few more model loads, before they are included within NMMS CIM XML file.</a:t>
            </a:r>
          </a:p>
          <a:p>
            <a:pPr lvl="2"/>
            <a:r>
              <a:rPr lang="en-US" sz="1400" dirty="0">
                <a:solidFill>
                  <a:srgbClr val="003865"/>
                </a:solidFill>
                <a:latin typeface="Arial" panose="020B0604020202020204"/>
              </a:rPr>
              <a:t>All DPC types are eligible for Permanent DPCs.</a:t>
            </a:r>
          </a:p>
          <a:p>
            <a:pPr lvl="2"/>
            <a:r>
              <a:rPr lang="en-US" sz="1400" dirty="0">
                <a:solidFill>
                  <a:srgbClr val="003865"/>
                </a:solidFill>
                <a:latin typeface="Arial" panose="020B0604020202020204"/>
              </a:rPr>
              <a:t>Continue to follow the current process of submitting Permanent DPC NOMCRs into ERCOT modeling system.</a:t>
            </a:r>
          </a:p>
          <a:p>
            <a:pPr marL="914400" lvl="2"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rPr>
              <a:t>Temporary DPC types</a:t>
            </a:r>
          </a:p>
          <a:p>
            <a:pPr lvl="2"/>
            <a:r>
              <a:rPr lang="en-US" sz="1400" dirty="0">
                <a:solidFill>
                  <a:srgbClr val="003865"/>
                </a:solidFill>
              </a:rPr>
              <a:t>DPC updates that does not need to go into Network Model. </a:t>
            </a:r>
          </a:p>
          <a:p>
            <a:pPr lvl="2"/>
            <a:r>
              <a:rPr lang="en-US" sz="1400" dirty="0">
                <a:solidFill>
                  <a:srgbClr val="003865"/>
                </a:solidFill>
              </a:rPr>
              <a:t>DPC updates that requests ERCOT control room to make a temporary update to model data due to a field outage / field work, that can last for up to 2 weeks.</a:t>
            </a:r>
          </a:p>
          <a:p>
            <a:pPr lvl="2"/>
            <a:r>
              <a:rPr lang="en-US" sz="1400" dirty="0">
                <a:solidFill>
                  <a:srgbClr val="003865"/>
                </a:solidFill>
              </a:rPr>
              <a:t>Below are the 2 major Temporary DPC types that ERCOT receives from MPs</a:t>
            </a:r>
          </a:p>
          <a:p>
            <a:pPr lvl="3"/>
            <a:r>
              <a:rPr lang="en-US" sz="1400" dirty="0">
                <a:solidFill>
                  <a:srgbClr val="003865"/>
                </a:solidFill>
              </a:rPr>
              <a:t>Static Line / Transformers Ratings</a:t>
            </a:r>
          </a:p>
          <a:p>
            <a:pPr lvl="3"/>
            <a:r>
              <a:rPr lang="en-US" sz="1400" dirty="0">
                <a:solidFill>
                  <a:srgbClr val="003865"/>
                </a:solidFill>
              </a:rPr>
              <a:t>Enabling and Disabling of Contingencies</a:t>
            </a:r>
          </a:p>
          <a:p>
            <a:pPr lvl="2"/>
            <a:r>
              <a:rPr lang="en-US" sz="1400" dirty="0">
                <a:solidFill>
                  <a:srgbClr val="003865"/>
                </a:solidFill>
              </a:rPr>
              <a:t>New DPC UI Tool is developed to provide ability for MPs to quickly submit temporary DPCs, with effective dates to ERCOT production system.</a:t>
            </a:r>
          </a:p>
          <a:p>
            <a:pPr marL="914400" lvl="2"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400" dirty="0">
                <a:solidFill>
                  <a:srgbClr val="003865"/>
                </a:solidFill>
                <a:latin typeface="Arial" panose="020B0604020202020204"/>
              </a:rPr>
              <a:t>A new DPC Dashboard will be developed that provides full list of DPCs (both permanent and temporary DPCs) with their status (planned / Implemented) with a historian for past DPCs implemented.</a:t>
            </a:r>
          </a:p>
          <a:p>
            <a:pPr marL="457200" lvl="1" indent="0">
              <a:buNone/>
            </a:pPr>
            <a:r>
              <a:rPr lang="en-US" sz="1400" dirty="0">
                <a:solidFill>
                  <a:srgbClr val="003865"/>
                </a:solidFill>
                <a:latin typeface="Arial" panose="020B0604020202020204"/>
              </a:rPr>
              <a:t> </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endParaRPr lang="en-US" sz="1400" dirty="0">
              <a:solidFill>
                <a:srgbClr val="003865"/>
              </a:solidFill>
              <a:latin typeface="Arial" panose="020B0604020202020204"/>
            </a:endParaRPr>
          </a:p>
        </p:txBody>
      </p:sp>
    </p:spTree>
    <p:extLst>
      <p:ext uri="{BB962C8B-B14F-4D97-AF65-F5344CB8AC3E}">
        <p14:creationId xmlns:p14="http://schemas.microsoft.com/office/powerpoint/2010/main" val="384128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400" dirty="0"/>
              <a:t>New DPC Tool – High Level Implementation Details</a:t>
            </a:r>
            <a:br>
              <a:rPr lang="en-US" dirty="0">
                <a:solidFill>
                  <a:srgbClr val="003865"/>
                </a:solidFill>
              </a:rPr>
            </a:br>
            <a:r>
              <a:rPr lang="en-US" dirty="0"/>
              <a:t> </a:t>
            </a: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6</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D920E39A-1960-C426-5B6A-D21BCEC1561B}"/>
              </a:ext>
            </a:extLst>
          </p:cNvPr>
          <p:cNvSpPr txBox="1">
            <a:spLocks/>
          </p:cNvSpPr>
          <p:nvPr/>
        </p:nvSpPr>
        <p:spPr>
          <a:xfrm>
            <a:off x="-89745" y="762000"/>
            <a:ext cx="10895888" cy="39547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New displays and dash boards will be added in </a:t>
            </a:r>
            <a:r>
              <a:rPr lang="en-US" sz="1600" b="1" u="sng" dirty="0">
                <a:solidFill>
                  <a:srgbClr val="003865"/>
                </a:solidFill>
                <a:latin typeface="Arial" panose="020B0604020202020204"/>
              </a:rPr>
              <a:t>current Outage Scheduler UI (OS UI) </a:t>
            </a:r>
            <a:r>
              <a:rPr lang="en-US" sz="1600" dirty="0">
                <a:solidFill>
                  <a:srgbClr val="003865"/>
                </a:solidFill>
                <a:latin typeface="Arial" panose="020B0604020202020204"/>
              </a:rPr>
              <a:t>to allow Market Participants to submit Temporary DPCs with start and end times.</a:t>
            </a: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Currently QSEs with resources and TOs have the access to OS UI through ERCOT MIS website</a:t>
            </a:r>
          </a:p>
          <a:p>
            <a:pPr lvl="1">
              <a:buFont typeface="Arial" panose="020B0604020202020204" pitchFamily="34" charset="0"/>
              <a:buChar char="•"/>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A new role will be created to TOs to access these displays using OS UI.</a:t>
            </a: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ERCOT Operations will review and approve </a:t>
            </a:r>
            <a:r>
              <a:rPr lang="en-US" sz="1600" dirty="0">
                <a:solidFill>
                  <a:srgbClr val="003865"/>
                </a:solidFill>
              </a:rPr>
              <a:t>Temporary </a:t>
            </a:r>
            <a:r>
              <a:rPr lang="en-US" sz="1600" dirty="0">
                <a:solidFill>
                  <a:srgbClr val="003865"/>
                </a:solidFill>
                <a:latin typeface="Arial" panose="020B0604020202020204"/>
              </a:rPr>
              <a:t>DPCs.</a:t>
            </a: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Upon approval, </a:t>
            </a:r>
            <a:r>
              <a:rPr lang="en-US" sz="1600" dirty="0">
                <a:solidFill>
                  <a:srgbClr val="003865"/>
                </a:solidFill>
              </a:rPr>
              <a:t>Temporary </a:t>
            </a:r>
            <a:r>
              <a:rPr lang="en-US" sz="1600" dirty="0">
                <a:solidFill>
                  <a:srgbClr val="003865"/>
                </a:solidFill>
                <a:latin typeface="Arial" panose="020B0604020202020204"/>
              </a:rPr>
              <a:t>DPCs get implemented in ERCOT real-time systems (EMS/MMS) automatically and provides status back to DPC tool.</a:t>
            </a:r>
          </a:p>
          <a:p>
            <a:pPr lvl="1">
              <a:buFont typeface="Arial" panose="020B0604020202020204" pitchFamily="34" charset="0"/>
              <a:buChar char="•"/>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Thereafter, DPCs get implemented automatically in EMS/MMS systems during every week model load until end time of DPCs.</a:t>
            </a:r>
          </a:p>
          <a:p>
            <a:pPr lvl="1">
              <a:buFont typeface="Arial" panose="020B0604020202020204" pitchFamily="34" charset="0"/>
              <a:buChar char="•"/>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This new DPC tool will provide visibility to Market Participants on DPC implementation status in ERCOT EMS/MMS systems. Dashboards will be developed to meet this requirement along with ability to sorting and filtering capabilities</a:t>
            </a:r>
          </a:p>
          <a:p>
            <a:pPr lvl="1">
              <a:buFont typeface="Arial" panose="020B0604020202020204" pitchFamily="34" charset="0"/>
              <a:buChar char="•"/>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marL="457200" lvl="1" indent="0">
              <a:buNone/>
            </a:pPr>
            <a:r>
              <a:rPr lang="en-US" sz="1400" dirty="0">
                <a:solidFill>
                  <a:srgbClr val="003865"/>
                </a:solidFill>
                <a:latin typeface="Arial" panose="020B0604020202020204"/>
              </a:rPr>
              <a:t> </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endParaRPr lang="en-US" sz="1400" dirty="0">
              <a:solidFill>
                <a:srgbClr val="003865"/>
              </a:solidFill>
              <a:latin typeface="Arial" panose="020B0604020202020204"/>
            </a:endParaRPr>
          </a:p>
        </p:txBody>
      </p:sp>
    </p:spTree>
    <p:extLst>
      <p:ext uri="{BB962C8B-B14F-4D97-AF65-F5344CB8AC3E}">
        <p14:creationId xmlns:p14="http://schemas.microsoft.com/office/powerpoint/2010/main" val="85045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1F45A-A673-37D8-71D6-1BA570F0A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EFC19-803D-AA4E-391D-9F3B45458582}"/>
              </a:ext>
            </a:extLst>
          </p:cNvPr>
          <p:cNvSpPr>
            <a:spLocks noGrp="1"/>
          </p:cNvSpPr>
          <p:nvPr>
            <p:ph type="title"/>
          </p:nvPr>
        </p:nvSpPr>
        <p:spPr/>
        <p:txBody>
          <a:bodyPr/>
          <a:lstStyle/>
          <a:p>
            <a:r>
              <a:rPr lang="en-US" sz="2400" dirty="0"/>
              <a:t>New DPC Tool – High Level Implementation Details</a:t>
            </a:r>
            <a:br>
              <a:rPr lang="en-US" dirty="0">
                <a:solidFill>
                  <a:srgbClr val="003865"/>
                </a:solidFill>
              </a:rPr>
            </a:br>
            <a:r>
              <a:rPr lang="en-US" dirty="0"/>
              <a:t> </a:t>
            </a:r>
          </a:p>
        </p:txBody>
      </p:sp>
      <p:sp>
        <p:nvSpPr>
          <p:cNvPr id="4" name="Slide Number Placeholder 3">
            <a:extLst>
              <a:ext uri="{FF2B5EF4-FFF2-40B4-BE49-F238E27FC236}">
                <a16:creationId xmlns:a16="http://schemas.microsoft.com/office/drawing/2014/main" id="{3A051F1F-DC53-3F1C-6F39-1E823DBC9404}"/>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7</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5B2780B2-1373-A2DF-0219-8703B3B505F1}"/>
              </a:ext>
            </a:extLst>
          </p:cNvPr>
          <p:cNvSpPr txBox="1">
            <a:spLocks/>
          </p:cNvSpPr>
          <p:nvPr/>
        </p:nvSpPr>
        <p:spPr>
          <a:xfrm>
            <a:off x="-89745" y="762000"/>
            <a:ext cx="10895888" cy="39547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If a Temporary DPC submitted through DPC UI, is not yet implemented, TOs will have an option to Withdraw the DPC from their DPC Dashboard, using “Withdraw” status option. </a:t>
            </a:r>
          </a:p>
          <a:p>
            <a:pPr marL="457200" lvl="1" indent="0">
              <a:buNone/>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rPr>
              <a:t>Once a Temporary DPC is approved at ERCOT and is Implemented in EMS / MMS Applications, TOs will not be able to “Withdraw” their submitted DPC. If this scenario arises, </a:t>
            </a:r>
            <a:r>
              <a:rPr lang="en-US" sz="1600" strike="sngStrike" dirty="0">
                <a:solidFill>
                  <a:srgbClr val="003865"/>
                </a:solidFill>
              </a:rPr>
              <a:t>TOs can submit </a:t>
            </a:r>
            <a:r>
              <a:rPr lang="en-US" sz="1600" b="1" strike="sngStrike" dirty="0">
                <a:solidFill>
                  <a:srgbClr val="003865"/>
                </a:solidFill>
              </a:rPr>
              <a:t>another new Temporary DPC to revert </a:t>
            </a:r>
            <a:r>
              <a:rPr lang="en-US" sz="1600" strike="sngStrike" dirty="0">
                <a:solidFill>
                  <a:srgbClr val="003865"/>
                </a:solidFill>
              </a:rPr>
              <a:t>the implemented DPC </a:t>
            </a:r>
            <a:r>
              <a:rPr lang="en-US" sz="1600" dirty="0">
                <a:solidFill>
                  <a:srgbClr val="003865"/>
                </a:solidFill>
              </a:rPr>
              <a:t> TOs have to update the planned end date which eventually would close the DPC by reverting the updates with aligning to the model.</a:t>
            </a:r>
          </a:p>
          <a:p>
            <a:pPr marL="457200" lvl="1" indent="0">
              <a:buNone/>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ERCOT is pursuing an option to provide ability for TOs to associate Temporary DPC to an Outage. This will be an optional attribute (not mandatory), which allows more visibility to ERCOT, as we see several instances of Contingency status update DPCs tied to an Outage condition.</a:t>
            </a:r>
          </a:p>
          <a:p>
            <a:pPr marL="457200" lvl="1" indent="0">
              <a:buNone/>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TOs DPC dashboard will continue to show status updates on the submitted DPCs (both Permanent and Temporary DPCs), as ERCOT goes through DPC implementation and confirmation steps.</a:t>
            </a:r>
          </a:p>
          <a:p>
            <a:pPr marL="457200" lvl="1" indent="0">
              <a:buNone/>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lvl="1">
              <a:buFont typeface="Arial" panose="020B0604020202020204" pitchFamily="34" charset="0"/>
              <a:buChar char="•"/>
            </a:pPr>
            <a:endParaRPr lang="en-US" sz="1600" dirty="0">
              <a:solidFill>
                <a:srgbClr val="003865"/>
              </a:solidFill>
              <a:latin typeface="Arial" panose="020B0604020202020204"/>
            </a:endParaRPr>
          </a:p>
          <a:p>
            <a:pPr marL="457200" lvl="1" indent="0">
              <a:buNone/>
            </a:pPr>
            <a:endParaRPr lang="en-US" sz="1600" dirty="0">
              <a:solidFill>
                <a:srgbClr val="003865"/>
              </a:solidFill>
              <a:latin typeface="Arial" panose="020B0604020202020204"/>
            </a:endParaRPr>
          </a:p>
          <a:p>
            <a:pPr marL="457200" lvl="1" indent="0">
              <a:buNone/>
            </a:pPr>
            <a:r>
              <a:rPr lang="en-US" sz="1400" dirty="0">
                <a:solidFill>
                  <a:srgbClr val="003865"/>
                </a:solidFill>
                <a:latin typeface="Arial" panose="020B0604020202020204"/>
              </a:rPr>
              <a:t> </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endParaRPr lang="en-US" sz="1400" dirty="0">
              <a:solidFill>
                <a:srgbClr val="003865"/>
              </a:solidFill>
              <a:latin typeface="Arial" panose="020B0604020202020204"/>
            </a:endParaRPr>
          </a:p>
        </p:txBody>
      </p:sp>
    </p:spTree>
    <p:extLst>
      <p:ext uri="{BB962C8B-B14F-4D97-AF65-F5344CB8AC3E}">
        <p14:creationId xmlns:p14="http://schemas.microsoft.com/office/powerpoint/2010/main" val="2192817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05B0ED-1978-673B-4674-FD00A8E0C3F6}"/>
              </a:ext>
            </a:extLst>
          </p:cNvPr>
          <p:cNvSpPr txBox="1"/>
          <p:nvPr/>
        </p:nvSpPr>
        <p:spPr>
          <a:xfrm>
            <a:off x="6834051" y="1192618"/>
            <a:ext cx="5281749" cy="3780522"/>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US" sz="1600" dirty="0">
                <a:solidFill>
                  <a:srgbClr val="003865"/>
                </a:solidFill>
                <a:latin typeface="Arial" panose="020B0604020202020204"/>
              </a:rPr>
              <a:t>For Contingency Status Change DPCs this includes:</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Planned start/end, nature of work, operating company</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Notes, attachments</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Individual contingencies and future state</a:t>
            </a:r>
          </a:p>
          <a:p>
            <a:pPr marL="1200150" lvl="2" indent="-285750">
              <a:lnSpc>
                <a:spcPct val="150000"/>
              </a:lnSpc>
              <a:buFont typeface="Courier New" panose="02070309020205020404" pitchFamily="49" charset="0"/>
              <a:buChar char="o"/>
            </a:pPr>
            <a:r>
              <a:rPr lang="en-US" sz="1600" dirty="0">
                <a:solidFill>
                  <a:srgbClr val="003865"/>
                </a:solidFill>
                <a:latin typeface="Arial" panose="020B0604020202020204"/>
              </a:rPr>
              <a:t>Associated equipment for each contingency can also be viewed</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On submit, a summary of the changes will be presented along with a prompt to confirm</a:t>
            </a:r>
          </a:p>
          <a:p>
            <a:pPr marL="742950" lvl="1" indent="-285750">
              <a:lnSpc>
                <a:spcPct val="150000"/>
              </a:lnSpc>
              <a:buFont typeface="Courier New" panose="02070309020205020404" pitchFamily="49" charset="0"/>
              <a:buChar char="o"/>
            </a:pPr>
            <a:endParaRPr lang="en-US" dirty="0"/>
          </a:p>
        </p:txBody>
      </p:sp>
      <p:sp>
        <p:nvSpPr>
          <p:cNvPr id="2" name="Title 1">
            <a:extLst>
              <a:ext uri="{FF2B5EF4-FFF2-40B4-BE49-F238E27FC236}">
                <a16:creationId xmlns:a16="http://schemas.microsoft.com/office/drawing/2014/main" id="{BCFDB615-C3C4-4CF0-08C5-F400DF4A4467}"/>
              </a:ext>
            </a:extLst>
          </p:cNvPr>
          <p:cNvSpPr>
            <a:spLocks noGrp="1"/>
          </p:cNvSpPr>
          <p:nvPr>
            <p:ph type="title"/>
          </p:nvPr>
        </p:nvSpPr>
        <p:spPr/>
        <p:txBody>
          <a:bodyPr/>
          <a:lstStyle/>
          <a:p>
            <a:r>
              <a:rPr lang="en-US" sz="2400" dirty="0"/>
              <a:t>Submitting Temporary DPCs – Contingency Status Changes</a:t>
            </a:r>
            <a:br>
              <a:rPr lang="en-US" dirty="0">
                <a:solidFill>
                  <a:srgbClr val="003865"/>
                </a:solidFill>
              </a:rPr>
            </a:br>
            <a:r>
              <a:rPr lang="en-US" dirty="0"/>
              <a:t> </a:t>
            </a:r>
          </a:p>
        </p:txBody>
      </p:sp>
      <p:pic>
        <p:nvPicPr>
          <p:cNvPr id="13" name="Picture 12" descr="Table  AI-generated content may be incorrect.">
            <a:extLst>
              <a:ext uri="{FF2B5EF4-FFF2-40B4-BE49-F238E27FC236}">
                <a16:creationId xmlns:a16="http://schemas.microsoft.com/office/drawing/2014/main" id="{6D09D562-9068-CDAE-B31D-B8269A5EEF60}"/>
              </a:ext>
            </a:extLst>
          </p:cNvPr>
          <p:cNvPicPr>
            <a:picLocks noChangeAspect="1"/>
          </p:cNvPicPr>
          <p:nvPr/>
        </p:nvPicPr>
        <p:blipFill>
          <a:blip r:embed="rId2"/>
          <a:stretch>
            <a:fillRect/>
          </a:stretch>
        </p:blipFill>
        <p:spPr>
          <a:xfrm>
            <a:off x="4443664" y="1991717"/>
            <a:ext cx="2566736" cy="2537680"/>
          </a:xfrm>
          <a:prstGeom prst="rect">
            <a:avLst/>
          </a:prstGeom>
        </p:spPr>
      </p:pic>
      <p:pic>
        <p:nvPicPr>
          <p:cNvPr id="4" name="Picture 3" descr="Graphical user interface, application  AI-generated content may be incorrect.">
            <a:extLst>
              <a:ext uri="{FF2B5EF4-FFF2-40B4-BE49-F238E27FC236}">
                <a16:creationId xmlns:a16="http://schemas.microsoft.com/office/drawing/2014/main" id="{2AEA6523-769C-0DE5-B2BB-FF4AE4FE5028}"/>
              </a:ext>
            </a:extLst>
          </p:cNvPr>
          <p:cNvPicPr>
            <a:picLocks noChangeAspect="1"/>
          </p:cNvPicPr>
          <p:nvPr/>
        </p:nvPicPr>
        <p:blipFill>
          <a:blip r:embed="rId3"/>
          <a:stretch>
            <a:fillRect/>
          </a:stretch>
        </p:blipFill>
        <p:spPr>
          <a:xfrm>
            <a:off x="381001" y="1192618"/>
            <a:ext cx="4062663" cy="4797489"/>
          </a:xfrm>
          <a:prstGeom prst="rect">
            <a:avLst/>
          </a:prstGeom>
        </p:spPr>
      </p:pic>
      <p:cxnSp>
        <p:nvCxnSpPr>
          <p:cNvPr id="7" name="Straight Arrow Connector 6">
            <a:extLst>
              <a:ext uri="{FF2B5EF4-FFF2-40B4-BE49-F238E27FC236}">
                <a16:creationId xmlns:a16="http://schemas.microsoft.com/office/drawing/2014/main" id="{47DCF450-4E20-E9AB-4D98-F8AF056623F8}"/>
              </a:ext>
            </a:extLst>
          </p:cNvPr>
          <p:cNvCxnSpPr/>
          <p:nvPr/>
        </p:nvCxnSpPr>
        <p:spPr>
          <a:xfrm flipV="1">
            <a:off x="3256547" y="2221832"/>
            <a:ext cx="1307432" cy="20453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423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0FDF73A-184C-F17A-F48C-CBF5601B0E26}"/>
              </a:ext>
            </a:extLst>
          </p:cNvPr>
          <p:cNvSpPr txBox="1"/>
          <p:nvPr/>
        </p:nvSpPr>
        <p:spPr>
          <a:xfrm>
            <a:off x="368968" y="985510"/>
            <a:ext cx="10386116" cy="1980029"/>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US" sz="1600" dirty="0">
                <a:solidFill>
                  <a:srgbClr val="003865"/>
                </a:solidFill>
                <a:latin typeface="Arial" panose="020B0604020202020204"/>
              </a:rPr>
              <a:t>Displays DPCs pending approval or implementation with general info and link to view full details</a:t>
            </a:r>
          </a:p>
          <a:p>
            <a:pPr marL="285750" indent="-285750">
              <a:lnSpc>
                <a:spcPct val="150000"/>
              </a:lnSpc>
              <a:buFont typeface="Courier New" panose="02070309020205020404" pitchFamily="49" charset="0"/>
              <a:buChar char="o"/>
            </a:pPr>
            <a:r>
              <a:rPr lang="en-US" sz="1600" dirty="0">
                <a:solidFill>
                  <a:srgbClr val="003865"/>
                </a:solidFill>
                <a:latin typeface="Arial" panose="020B0604020202020204"/>
              </a:rPr>
              <a:t>Users can apply filters and personalize the view then save and reload it</a:t>
            </a:r>
          </a:p>
          <a:p>
            <a:pPr marL="285750" indent="-285750">
              <a:lnSpc>
                <a:spcPct val="150000"/>
              </a:lnSpc>
              <a:buFont typeface="Courier New" panose="02070309020205020404" pitchFamily="49" charset="0"/>
              <a:buChar char="o"/>
            </a:pPr>
            <a:r>
              <a:rPr lang="en-US" sz="1600" dirty="0">
                <a:solidFill>
                  <a:srgbClr val="003865"/>
                </a:solidFill>
                <a:latin typeface="Arial" panose="020B0604020202020204"/>
              </a:rPr>
              <a:t>Other views include the Archive (completed or rejected DPCs).</a:t>
            </a:r>
          </a:p>
          <a:p>
            <a:pPr marL="285750" indent="-285750">
              <a:lnSpc>
                <a:spcPct val="150000"/>
              </a:lnSpc>
              <a:buFont typeface="Courier New" panose="02070309020205020404" pitchFamily="49" charset="0"/>
              <a:buChar char="o"/>
            </a:pPr>
            <a:endParaRPr lang="en-US" dirty="0"/>
          </a:p>
          <a:p>
            <a:pPr marL="285750" indent="-285750">
              <a:lnSpc>
                <a:spcPct val="150000"/>
              </a:lnSpc>
              <a:buFont typeface="Courier New" panose="02070309020205020404" pitchFamily="49" charset="0"/>
              <a:buChar char="o"/>
            </a:pPr>
            <a:endParaRPr lang="en-US" dirty="0"/>
          </a:p>
        </p:txBody>
      </p:sp>
      <p:sp>
        <p:nvSpPr>
          <p:cNvPr id="2" name="Title 1">
            <a:extLst>
              <a:ext uri="{FF2B5EF4-FFF2-40B4-BE49-F238E27FC236}">
                <a16:creationId xmlns:a16="http://schemas.microsoft.com/office/drawing/2014/main" id="{E46DAE13-6DB6-BC7C-FBD8-5F748190C0AF}"/>
              </a:ext>
            </a:extLst>
          </p:cNvPr>
          <p:cNvSpPr>
            <a:spLocks noGrp="1"/>
          </p:cNvSpPr>
          <p:nvPr>
            <p:ph type="title"/>
          </p:nvPr>
        </p:nvSpPr>
        <p:spPr/>
        <p:txBody>
          <a:bodyPr/>
          <a:lstStyle/>
          <a:p>
            <a:r>
              <a:rPr lang="en-US" sz="2400" dirty="0"/>
              <a:t>DPC Dashboard- Default View</a:t>
            </a:r>
            <a:br>
              <a:rPr lang="en-US" dirty="0">
                <a:solidFill>
                  <a:srgbClr val="003865"/>
                </a:solidFill>
              </a:rPr>
            </a:br>
            <a:r>
              <a:rPr lang="en-US" dirty="0"/>
              <a:t> </a:t>
            </a:r>
          </a:p>
        </p:txBody>
      </p:sp>
      <p:pic>
        <p:nvPicPr>
          <p:cNvPr id="4" name="Picture 3">
            <a:extLst>
              <a:ext uri="{FF2B5EF4-FFF2-40B4-BE49-F238E27FC236}">
                <a16:creationId xmlns:a16="http://schemas.microsoft.com/office/drawing/2014/main" id="{AF1AF939-168F-87D6-E00B-A973D3F07180}"/>
              </a:ext>
            </a:extLst>
          </p:cNvPr>
          <p:cNvPicPr>
            <a:picLocks noChangeAspect="1"/>
          </p:cNvPicPr>
          <p:nvPr/>
        </p:nvPicPr>
        <p:blipFill>
          <a:blip r:embed="rId2"/>
          <a:stretch>
            <a:fillRect/>
          </a:stretch>
        </p:blipFill>
        <p:spPr>
          <a:xfrm>
            <a:off x="639782" y="2387381"/>
            <a:ext cx="9281457" cy="3845779"/>
          </a:xfrm>
          <a:prstGeom prst="rect">
            <a:avLst/>
          </a:prstGeom>
        </p:spPr>
      </p:pic>
    </p:spTree>
    <p:extLst>
      <p:ext uri="{BB962C8B-B14F-4D97-AF65-F5344CB8AC3E}">
        <p14:creationId xmlns:p14="http://schemas.microsoft.com/office/powerpoint/2010/main" val="1526547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1540513-BE81-BD6F-E65F-4CA8164F6FCC}"/>
              </a:ext>
            </a:extLst>
          </p:cNvPr>
          <p:cNvSpPr txBox="1"/>
          <p:nvPr/>
        </p:nvSpPr>
        <p:spPr>
          <a:xfrm>
            <a:off x="5816304" y="1119902"/>
            <a:ext cx="5954485" cy="4992392"/>
          </a:xfrm>
          <a:prstGeom prst="rect">
            <a:avLst/>
          </a:prstGeom>
          <a:noFill/>
        </p:spPr>
        <p:txBody>
          <a:bodyPr wrap="square" rtlCol="0">
            <a:spAutoFit/>
          </a:bodyPr>
          <a:lstStyle/>
          <a:p>
            <a:pPr marL="285750" indent="-285750">
              <a:lnSpc>
                <a:spcPct val="200000"/>
              </a:lnSpc>
              <a:buFont typeface="Courier New" panose="02070309020205020404" pitchFamily="49" charset="0"/>
              <a:buChar char="o"/>
            </a:pPr>
            <a:r>
              <a:rPr lang="en-US" sz="1600" dirty="0">
                <a:solidFill>
                  <a:srgbClr val="003865"/>
                </a:solidFill>
                <a:latin typeface="Arial" panose="020B0604020202020204"/>
              </a:rPr>
              <a:t>A DPC’s details can be viewed in the DPC Details popup</a:t>
            </a:r>
          </a:p>
          <a:p>
            <a:pPr marL="742950" lvl="1" indent="-285750">
              <a:lnSpc>
                <a:spcPct val="200000"/>
              </a:lnSpc>
              <a:buFont typeface="Courier New" panose="02070309020205020404" pitchFamily="49" charset="0"/>
              <a:buChar char="o"/>
            </a:pPr>
            <a:r>
              <a:rPr lang="en-US" sz="1600" dirty="0">
                <a:solidFill>
                  <a:srgbClr val="003865"/>
                </a:solidFill>
                <a:latin typeface="Arial" panose="020B0604020202020204"/>
              </a:rPr>
              <a:t>This includes:</a:t>
            </a:r>
          </a:p>
          <a:p>
            <a:pPr marL="1200150" lvl="2" indent="-285750">
              <a:lnSpc>
                <a:spcPct val="200000"/>
              </a:lnSpc>
              <a:buFont typeface="Courier New" panose="02070309020205020404" pitchFamily="49" charset="0"/>
              <a:buChar char="o"/>
            </a:pPr>
            <a:r>
              <a:rPr lang="en-US" sz="1600" b="1" u="sng" dirty="0">
                <a:solidFill>
                  <a:srgbClr val="003865"/>
                </a:solidFill>
                <a:latin typeface="Arial" panose="020B0604020202020204"/>
              </a:rPr>
              <a:t>General Information</a:t>
            </a:r>
            <a:r>
              <a:rPr lang="en-US" sz="1600" dirty="0">
                <a:solidFill>
                  <a:srgbClr val="003865"/>
                </a:solidFill>
                <a:latin typeface="Arial" panose="020B0604020202020204"/>
              </a:rPr>
              <a:t>: description, type, creation date, duration, etc.</a:t>
            </a:r>
          </a:p>
          <a:p>
            <a:pPr marL="1200150" lvl="2" indent="-285750">
              <a:lnSpc>
                <a:spcPct val="200000"/>
              </a:lnSpc>
              <a:buFont typeface="Courier New" panose="02070309020205020404" pitchFamily="49" charset="0"/>
              <a:buChar char="o"/>
            </a:pPr>
            <a:r>
              <a:rPr lang="en-US" sz="1600" b="1" u="sng" dirty="0">
                <a:solidFill>
                  <a:srgbClr val="003865"/>
                </a:solidFill>
                <a:latin typeface="Arial" panose="020B0604020202020204"/>
              </a:rPr>
              <a:t>Change Log</a:t>
            </a:r>
            <a:r>
              <a:rPr lang="en-US" sz="1600" dirty="0">
                <a:solidFill>
                  <a:srgbClr val="003865"/>
                </a:solidFill>
                <a:latin typeface="Arial" panose="020B0604020202020204"/>
              </a:rPr>
              <a:t>: the list of all changes applied in this DPC</a:t>
            </a:r>
          </a:p>
          <a:p>
            <a:pPr marL="1200150" lvl="2" indent="-285750">
              <a:lnSpc>
                <a:spcPct val="200000"/>
              </a:lnSpc>
              <a:buFont typeface="Courier New" panose="02070309020205020404" pitchFamily="49" charset="0"/>
              <a:buChar char="o"/>
            </a:pPr>
            <a:r>
              <a:rPr lang="en-US" sz="1600" b="1" u="sng" dirty="0">
                <a:solidFill>
                  <a:srgbClr val="003865"/>
                </a:solidFill>
                <a:latin typeface="Arial" panose="020B0604020202020204"/>
              </a:rPr>
              <a:t>DB Loads</a:t>
            </a:r>
            <a:r>
              <a:rPr lang="en-US" sz="1600" dirty="0">
                <a:solidFill>
                  <a:srgbClr val="003865"/>
                </a:solidFill>
                <a:latin typeface="Arial" panose="020B0604020202020204"/>
              </a:rPr>
              <a:t>: the DB Loads the DPC is applied in</a:t>
            </a:r>
          </a:p>
          <a:p>
            <a:pPr marL="1200150" lvl="2" indent="-285750">
              <a:lnSpc>
                <a:spcPct val="200000"/>
              </a:lnSpc>
              <a:buFont typeface="Courier New" panose="02070309020205020404" pitchFamily="49" charset="0"/>
              <a:buChar char="o"/>
            </a:pPr>
            <a:r>
              <a:rPr lang="en-US" sz="1600" b="1" u="sng" dirty="0">
                <a:solidFill>
                  <a:srgbClr val="003865"/>
                </a:solidFill>
                <a:latin typeface="Arial" panose="020B0604020202020204"/>
              </a:rPr>
              <a:t>Activity Log</a:t>
            </a:r>
            <a:r>
              <a:rPr lang="en-US" sz="1600" dirty="0">
                <a:solidFill>
                  <a:srgbClr val="003865"/>
                </a:solidFill>
                <a:latin typeface="Arial" panose="020B0604020202020204"/>
              </a:rPr>
              <a:t>: key dates and events relating to the DPC (created on, implemented on, etc.)</a:t>
            </a:r>
          </a:p>
          <a:p>
            <a:pPr marL="1200150" lvl="2" indent="-285750">
              <a:lnSpc>
                <a:spcPct val="200000"/>
              </a:lnSpc>
              <a:buFont typeface="Courier New" panose="02070309020205020404" pitchFamily="49" charset="0"/>
              <a:buChar char="o"/>
            </a:pPr>
            <a:endParaRPr lang="en-US" dirty="0"/>
          </a:p>
        </p:txBody>
      </p:sp>
      <p:sp>
        <p:nvSpPr>
          <p:cNvPr id="2" name="Title 1">
            <a:extLst>
              <a:ext uri="{FF2B5EF4-FFF2-40B4-BE49-F238E27FC236}">
                <a16:creationId xmlns:a16="http://schemas.microsoft.com/office/drawing/2014/main" id="{42A72418-8299-37A7-6D18-076B234DE8D4}"/>
              </a:ext>
            </a:extLst>
          </p:cNvPr>
          <p:cNvSpPr>
            <a:spLocks noGrp="1"/>
          </p:cNvSpPr>
          <p:nvPr>
            <p:ph type="title"/>
          </p:nvPr>
        </p:nvSpPr>
        <p:spPr/>
        <p:txBody>
          <a:bodyPr/>
          <a:lstStyle/>
          <a:p>
            <a:r>
              <a:rPr lang="en-US" sz="2400" dirty="0"/>
              <a:t>DPC Details Popup</a:t>
            </a:r>
            <a:br>
              <a:rPr lang="en-US" dirty="0">
                <a:solidFill>
                  <a:srgbClr val="003865"/>
                </a:solidFill>
              </a:rPr>
            </a:br>
            <a:r>
              <a:rPr lang="en-US" dirty="0"/>
              <a:t> </a:t>
            </a:r>
          </a:p>
        </p:txBody>
      </p:sp>
      <p:pic>
        <p:nvPicPr>
          <p:cNvPr id="5" name="Picture 4">
            <a:extLst>
              <a:ext uri="{FF2B5EF4-FFF2-40B4-BE49-F238E27FC236}">
                <a16:creationId xmlns:a16="http://schemas.microsoft.com/office/drawing/2014/main" id="{81BC2A18-D629-92DC-DE6C-D3A33048406B}"/>
              </a:ext>
            </a:extLst>
          </p:cNvPr>
          <p:cNvPicPr>
            <a:picLocks noChangeAspect="1"/>
          </p:cNvPicPr>
          <p:nvPr/>
        </p:nvPicPr>
        <p:blipFill>
          <a:blip r:embed="rId2"/>
          <a:stretch>
            <a:fillRect/>
          </a:stretch>
        </p:blipFill>
        <p:spPr>
          <a:xfrm>
            <a:off x="774382" y="1020127"/>
            <a:ext cx="4300538" cy="5092167"/>
          </a:xfrm>
          <a:prstGeom prst="rect">
            <a:avLst/>
          </a:prstGeom>
        </p:spPr>
      </p:pic>
    </p:spTree>
    <p:extLst>
      <p:ext uri="{BB962C8B-B14F-4D97-AF65-F5344CB8AC3E}">
        <p14:creationId xmlns:p14="http://schemas.microsoft.com/office/powerpoint/2010/main" val="14323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EA368-F1F4-7677-C2BB-FA2C2052C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B230E-5623-D9C6-393D-4CE5938D7EFD}"/>
              </a:ext>
            </a:extLst>
          </p:cNvPr>
          <p:cNvSpPr>
            <a:spLocks noGrp="1"/>
          </p:cNvSpPr>
          <p:nvPr>
            <p:ph type="title"/>
          </p:nvPr>
        </p:nvSpPr>
        <p:spPr/>
        <p:txBody>
          <a:bodyPr/>
          <a:lstStyle/>
          <a:p>
            <a:r>
              <a:rPr lang="en-US" sz="2400" dirty="0"/>
              <a:t>Submitting Temporary DPCs- Static Rating</a:t>
            </a:r>
            <a:br>
              <a:rPr lang="en-US" dirty="0">
                <a:solidFill>
                  <a:srgbClr val="003865"/>
                </a:solidFill>
              </a:rPr>
            </a:br>
            <a:r>
              <a:rPr lang="en-US" dirty="0"/>
              <a:t> </a:t>
            </a:r>
          </a:p>
        </p:txBody>
      </p:sp>
      <p:sp>
        <p:nvSpPr>
          <p:cNvPr id="15" name="TextBox 14">
            <a:extLst>
              <a:ext uri="{FF2B5EF4-FFF2-40B4-BE49-F238E27FC236}">
                <a16:creationId xmlns:a16="http://schemas.microsoft.com/office/drawing/2014/main" id="{442690CE-7A33-753E-6BA9-C867017A93BF}"/>
              </a:ext>
            </a:extLst>
          </p:cNvPr>
          <p:cNvSpPr txBox="1"/>
          <p:nvPr/>
        </p:nvSpPr>
        <p:spPr>
          <a:xfrm>
            <a:off x="6834051" y="1192618"/>
            <a:ext cx="5281749" cy="4888518"/>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US" sz="1600" dirty="0">
                <a:solidFill>
                  <a:srgbClr val="003865"/>
                </a:solidFill>
                <a:latin typeface="Arial" panose="020B0604020202020204"/>
              </a:rPr>
              <a:t>Static Rating update DPCs form includes:</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Planned start/end, nature of work, operating company</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Notes, attachments</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Can review each specific device ratings and update.</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On submit, a summary of the changes will be presented along with a prompt to confirm</a:t>
            </a:r>
          </a:p>
          <a:p>
            <a:pPr marL="742950" lvl="1" indent="-285750">
              <a:lnSpc>
                <a:spcPct val="150000"/>
              </a:lnSpc>
              <a:buFont typeface="Courier New" panose="02070309020205020404" pitchFamily="49" charset="0"/>
              <a:buChar char="o"/>
            </a:pPr>
            <a:r>
              <a:rPr lang="en-US" sz="1600" dirty="0">
                <a:solidFill>
                  <a:srgbClr val="003865"/>
                </a:solidFill>
                <a:latin typeface="Arial" panose="020B0604020202020204"/>
              </a:rPr>
              <a:t>Note – If a line/XF is dynamically rated, those lines/XFs will be automatically excluded from the drop down list for temporary DPCs, as this UI is only for Static rating updates.</a:t>
            </a:r>
          </a:p>
          <a:p>
            <a:pPr marL="742950" lvl="1" indent="-285750">
              <a:lnSpc>
                <a:spcPct val="150000"/>
              </a:lnSpc>
              <a:buFont typeface="Courier New" panose="02070309020205020404" pitchFamily="49" charset="0"/>
              <a:buChar char="o"/>
            </a:pPr>
            <a:endParaRPr lang="en-US" dirty="0"/>
          </a:p>
        </p:txBody>
      </p:sp>
      <p:pic>
        <p:nvPicPr>
          <p:cNvPr id="5" name="Picture 4" descr="Graphical user interface, application  AI-generated content may be incorrect.">
            <a:extLst>
              <a:ext uri="{FF2B5EF4-FFF2-40B4-BE49-F238E27FC236}">
                <a16:creationId xmlns:a16="http://schemas.microsoft.com/office/drawing/2014/main" id="{F7684175-A5F7-DDCF-1151-11CFF8CE5B6B}"/>
              </a:ext>
            </a:extLst>
          </p:cNvPr>
          <p:cNvPicPr>
            <a:picLocks noChangeAspect="1"/>
          </p:cNvPicPr>
          <p:nvPr/>
        </p:nvPicPr>
        <p:blipFill>
          <a:blip r:embed="rId2"/>
          <a:stretch>
            <a:fillRect/>
          </a:stretch>
        </p:blipFill>
        <p:spPr>
          <a:xfrm>
            <a:off x="908195" y="1101365"/>
            <a:ext cx="5619372" cy="5133474"/>
          </a:xfrm>
          <a:prstGeom prst="rect">
            <a:avLst/>
          </a:prstGeom>
        </p:spPr>
      </p:pic>
    </p:spTree>
    <p:extLst>
      <p:ext uri="{BB962C8B-B14F-4D97-AF65-F5344CB8AC3E}">
        <p14:creationId xmlns:p14="http://schemas.microsoft.com/office/powerpoint/2010/main" val="2435368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09885-90FD-9C96-E977-F99148E6275F}"/>
              </a:ext>
            </a:extLst>
          </p:cNvPr>
          <p:cNvSpPr>
            <a:spLocks noGrp="1"/>
          </p:cNvSpPr>
          <p:nvPr>
            <p:ph type="title"/>
          </p:nvPr>
        </p:nvSpPr>
        <p:spPr/>
        <p:txBody>
          <a:bodyPr/>
          <a:lstStyle/>
          <a:p>
            <a:r>
              <a:rPr lang="en-US" dirty="0"/>
              <a:t>Handling Schedule Changes for Temporary DPCs</a:t>
            </a:r>
            <a:endParaRPr lang="en-US" dirty="0">
              <a:highlight>
                <a:srgbClr val="FFFF00"/>
              </a:highlight>
            </a:endParaRPr>
          </a:p>
        </p:txBody>
      </p:sp>
      <p:sp>
        <p:nvSpPr>
          <p:cNvPr id="3" name="Content Placeholder 2">
            <a:extLst>
              <a:ext uri="{FF2B5EF4-FFF2-40B4-BE49-F238E27FC236}">
                <a16:creationId xmlns:a16="http://schemas.microsoft.com/office/drawing/2014/main" id="{A43F7D06-B813-29B0-9D6B-F8B388129914}"/>
              </a:ext>
            </a:extLst>
          </p:cNvPr>
          <p:cNvSpPr>
            <a:spLocks noGrp="1"/>
          </p:cNvSpPr>
          <p:nvPr>
            <p:ph idx="1"/>
          </p:nvPr>
        </p:nvSpPr>
        <p:spPr>
          <a:xfrm>
            <a:off x="406400" y="990601"/>
            <a:ext cx="11379200" cy="5280659"/>
          </a:xfrm>
        </p:spPr>
        <p:txBody>
          <a:bodyPr/>
          <a:lstStyle/>
          <a:p>
            <a:pPr marL="171450" indent="-171450">
              <a:buFont typeface="Arial" panose="020B0604020202020204" pitchFamily="34" charset="0"/>
              <a:buChar char="•"/>
            </a:pPr>
            <a:r>
              <a:rPr lang="en-US" sz="1400" b="1" dirty="0">
                <a:solidFill>
                  <a:srgbClr val="003865"/>
                </a:solidFill>
              </a:rPr>
              <a:t>Withdrawal Option</a:t>
            </a:r>
          </a:p>
          <a:p>
            <a:pPr lvl="1">
              <a:buFont typeface="Wingdings" panose="05000000000000000000" pitchFamily="2" charset="2"/>
              <a:buChar char="Ø"/>
            </a:pPr>
            <a:r>
              <a:rPr lang="en-US" sz="1200" dirty="0">
                <a:solidFill>
                  <a:srgbClr val="003865"/>
                </a:solidFill>
              </a:rPr>
              <a:t>TOs can withdraw a DPC while it is “Submitted” Status , but NOT after it gets to “Approved for Implementation” status.</a:t>
            </a:r>
          </a:p>
          <a:p>
            <a:pPr lvl="1">
              <a:buFont typeface="Wingdings" panose="05000000000000000000" pitchFamily="2" charset="2"/>
              <a:buChar char="Ø"/>
            </a:pPr>
            <a:r>
              <a:rPr lang="en-US" sz="1200" dirty="0">
                <a:solidFill>
                  <a:srgbClr val="003865"/>
                </a:solidFill>
              </a:rPr>
              <a:t>Use case for Withdraw option is when TOs like to edit effective start/end dates or content of DPC, before it is approved for implementation at ERCOT. If Withdraw option is available, new DPC is not needed to make these modifications.</a:t>
            </a:r>
          </a:p>
          <a:p>
            <a:pPr marL="365760" lvl="1" indent="0">
              <a:buNone/>
            </a:pPr>
            <a:endParaRPr lang="en-US" sz="1200" dirty="0">
              <a:solidFill>
                <a:srgbClr val="003865"/>
              </a:solidFill>
            </a:endParaRPr>
          </a:p>
          <a:p>
            <a:pPr marL="285750" indent="-285750">
              <a:buFont typeface="Arial" panose="020B0604020202020204" pitchFamily="34" charset="0"/>
              <a:buChar char="•"/>
            </a:pPr>
            <a:r>
              <a:rPr lang="en-US" sz="1400" b="1" dirty="0">
                <a:solidFill>
                  <a:srgbClr val="003865"/>
                </a:solidFill>
              </a:rPr>
              <a:t>Effective End Date Modification- Applicable to implemented DPC</a:t>
            </a:r>
            <a:r>
              <a:rPr lang="en-US" sz="1400" dirty="0">
                <a:solidFill>
                  <a:srgbClr val="003865"/>
                </a:solidFill>
              </a:rPr>
              <a:t>.</a:t>
            </a:r>
          </a:p>
          <a:p>
            <a:pPr lvl="1">
              <a:buFont typeface="Wingdings" panose="05000000000000000000" pitchFamily="2" charset="2"/>
              <a:buChar char="Ø"/>
            </a:pPr>
            <a:r>
              <a:rPr lang="en-US" sz="1200" dirty="0">
                <a:solidFill>
                  <a:srgbClr val="003865"/>
                </a:solidFill>
              </a:rPr>
              <a:t>On Implemented status, TOs can modify the effective end date: </a:t>
            </a:r>
          </a:p>
          <a:p>
            <a:pPr lvl="2">
              <a:buFont typeface="Courier New" panose="02070309020205020404" pitchFamily="49" charset="0"/>
              <a:buChar char="o"/>
            </a:pPr>
            <a:r>
              <a:rPr lang="en-US" sz="1200" dirty="0">
                <a:solidFill>
                  <a:srgbClr val="003865"/>
                </a:solidFill>
              </a:rPr>
              <a:t>Modify Effective end date to earlier date: Ends the DPC sooner. </a:t>
            </a:r>
          </a:p>
          <a:p>
            <a:pPr lvl="2">
              <a:buFont typeface="Courier New" panose="02070309020205020404" pitchFamily="49" charset="0"/>
              <a:buChar char="o"/>
            </a:pPr>
            <a:r>
              <a:rPr lang="en-US" sz="1200" dirty="0">
                <a:solidFill>
                  <a:srgbClr val="003865"/>
                </a:solidFill>
              </a:rPr>
              <a:t>Modify Effective end date to later date: Extends the DPC duration.</a:t>
            </a:r>
          </a:p>
          <a:p>
            <a:pPr marL="365760" lvl="1" indent="0">
              <a:buNone/>
            </a:pPr>
            <a:r>
              <a:rPr lang="en-US" sz="1200" dirty="0">
                <a:solidFill>
                  <a:srgbClr val="003865"/>
                </a:solidFill>
              </a:rPr>
              <a:t>Note- effective end date needs to be greater than current date/time and cannot be 21 days from date of submission for Temporary DPCs.</a:t>
            </a:r>
          </a:p>
          <a:p>
            <a:pPr marL="365760" lvl="1" indent="0">
              <a:buNone/>
            </a:pPr>
            <a:endParaRPr lang="en-US" sz="1200" dirty="0">
              <a:solidFill>
                <a:srgbClr val="003865"/>
              </a:solidFill>
            </a:endParaRPr>
          </a:p>
          <a:p>
            <a:pPr marL="285750" indent="-285750">
              <a:buFont typeface="Arial" panose="020B0604020202020204" pitchFamily="34" charset="0"/>
              <a:buChar char="•"/>
            </a:pPr>
            <a:r>
              <a:rPr lang="en-US" sz="1400" b="1" dirty="0">
                <a:solidFill>
                  <a:srgbClr val="003865"/>
                </a:solidFill>
              </a:rPr>
              <a:t>No conflicting/duplicate DPCs for same elements:</a:t>
            </a:r>
          </a:p>
          <a:p>
            <a:pPr lvl="1">
              <a:buFont typeface="Wingdings" panose="05000000000000000000" pitchFamily="2" charset="2"/>
              <a:buChar char="Ø"/>
            </a:pPr>
            <a:r>
              <a:rPr lang="en-US" sz="1200" dirty="0">
                <a:solidFill>
                  <a:srgbClr val="003865"/>
                </a:solidFill>
              </a:rPr>
              <a:t>After DPC is implemented in production (Implemented Status, not Closed Status), if TOs want to change the DPC again, then a new DPC needs to be submitted for the same equipment. So, the procedure is to update the effective end date to current date/time and ensure the current DPC is in Closed Status (from DPC Dashboard). After DPC associated with a specific equipment is closed, TOs can submit a new DPC for same equipment with new start/end times. </a:t>
            </a:r>
          </a:p>
          <a:p>
            <a:pPr marL="102870" indent="-285750">
              <a:buFont typeface="Arial" panose="020B0604020202020204" pitchFamily="34" charset="0"/>
              <a:buChar char="•"/>
            </a:pPr>
            <a:endParaRPr lang="en-US" sz="1400" dirty="0">
              <a:solidFill>
                <a:srgbClr val="003865"/>
              </a:solidFill>
            </a:endParaRPr>
          </a:p>
          <a:p>
            <a:pPr marL="102870" indent="-285750">
              <a:buFont typeface="Arial" panose="020B0604020202020204" pitchFamily="34" charset="0"/>
              <a:buChar char="•"/>
            </a:pPr>
            <a:r>
              <a:rPr lang="en-US" sz="1400" b="1" dirty="0">
                <a:solidFill>
                  <a:srgbClr val="003865"/>
                </a:solidFill>
              </a:rPr>
              <a:t>Closed Status</a:t>
            </a:r>
          </a:p>
          <a:p>
            <a:pPr lvl="1">
              <a:buFont typeface="Wingdings" panose="05000000000000000000" pitchFamily="2" charset="2"/>
              <a:buChar char="Ø"/>
            </a:pPr>
            <a:r>
              <a:rPr lang="en-US" sz="1200" dirty="0">
                <a:solidFill>
                  <a:srgbClr val="003865"/>
                </a:solidFill>
              </a:rPr>
              <a:t>Once the effective end date is reached, the DPC automatically transitions to Closed status.</a:t>
            </a:r>
          </a:p>
          <a:p>
            <a:pPr lvl="1">
              <a:buFont typeface="Wingdings" panose="05000000000000000000" pitchFamily="2" charset="2"/>
              <a:buChar char="Ø"/>
            </a:pPr>
            <a:r>
              <a:rPr lang="en-US" sz="1200" dirty="0">
                <a:solidFill>
                  <a:srgbClr val="003865"/>
                </a:solidFill>
              </a:rPr>
              <a:t>Transition to Closed status - It would trigger EMS/Market applications to revert back to Model value/state in production. </a:t>
            </a:r>
          </a:p>
          <a:p>
            <a:pPr lvl="1">
              <a:buFont typeface="Wingdings" panose="05000000000000000000" pitchFamily="2" charset="2"/>
              <a:buChar char="Ø"/>
            </a:pPr>
            <a:r>
              <a:rPr lang="en-US" sz="1200" dirty="0">
                <a:solidFill>
                  <a:srgbClr val="003865"/>
                </a:solidFill>
              </a:rPr>
              <a:t>After DPC transitions to closed status, no further changes are allowed, and it will be archived for historical reference.   </a:t>
            </a:r>
          </a:p>
          <a:p>
            <a:pPr lvl="1">
              <a:buFont typeface="Wingdings" panose="05000000000000000000" pitchFamily="2" charset="2"/>
              <a:buChar char="Ø"/>
            </a:pPr>
            <a:endParaRPr lang="en-US" sz="1200" dirty="0">
              <a:solidFill>
                <a:srgbClr val="003865"/>
              </a:solidFill>
              <a:latin typeface="Arial" panose="020B0604020202020204"/>
            </a:endParaRPr>
          </a:p>
          <a:p>
            <a:endParaRPr lang="en-US" sz="1200" dirty="0"/>
          </a:p>
        </p:txBody>
      </p:sp>
      <p:sp>
        <p:nvSpPr>
          <p:cNvPr id="4" name="Slide Number Placeholder 3">
            <a:extLst>
              <a:ext uri="{FF2B5EF4-FFF2-40B4-BE49-F238E27FC236}">
                <a16:creationId xmlns:a16="http://schemas.microsoft.com/office/drawing/2014/main" id="{8D0D4B41-D3A3-3ED2-1D34-96D55F96D36B}"/>
              </a:ext>
            </a:extLst>
          </p:cNvPr>
          <p:cNvSpPr>
            <a:spLocks noGrp="1"/>
          </p:cNvSpPr>
          <p:nvPr>
            <p:ph type="sldNum" sz="quarter" idx="4"/>
          </p:nvPr>
        </p:nvSpPr>
        <p:spPr/>
        <p:txBody>
          <a:bodyPr/>
          <a:lstStyle/>
          <a:p>
            <a:fld id="{1D93BD3E-1E9A-4970-A6F7-E7AC52762E0C}" type="slidenum">
              <a:rPr lang="en-US" smtClean="0"/>
              <a:pPr/>
              <a:t>12</a:t>
            </a:fld>
            <a:endParaRPr lang="en-US"/>
          </a:p>
        </p:txBody>
      </p:sp>
    </p:spTree>
    <p:extLst>
      <p:ext uri="{BB962C8B-B14F-4D97-AF65-F5344CB8AC3E}">
        <p14:creationId xmlns:p14="http://schemas.microsoft.com/office/powerpoint/2010/main" val="2587636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08404" y="268224"/>
            <a:ext cx="10573996" cy="670560"/>
          </a:xfrm>
          <a:prstGeom prst="rect">
            <a:avLst/>
          </a:prstGeom>
          <a:noFill/>
          <a:ln/>
        </p:spPr>
        <p:txBody>
          <a:bodyPr wrap="square" lIns="0" tIns="0" rIns="0" bIns="0" rtlCol="0" anchor="ctr"/>
          <a:lstStyle/>
          <a:p>
            <a:r>
              <a:rPr lang="en-US" sz="3467" b="1" dirty="0">
                <a:solidFill>
                  <a:srgbClr val="111827"/>
                </a:solidFill>
                <a:latin typeface="Calibri" pitchFamily="34" charset="0"/>
                <a:ea typeface="Calibri" pitchFamily="34" charset="-122"/>
                <a:cs typeface="Calibri" pitchFamily="34" charset="-120"/>
              </a:rPr>
              <a:t>DPC notifications from ERCOT CR </a:t>
            </a:r>
            <a:endParaRPr lang="en-US" sz="3467" dirty="0">
              <a:highlight>
                <a:srgbClr val="FFFF00"/>
              </a:highlight>
            </a:endParaRPr>
          </a:p>
        </p:txBody>
      </p:sp>
      <p:sp>
        <p:nvSpPr>
          <p:cNvPr id="3" name="Text 1"/>
          <p:cNvSpPr/>
          <p:nvPr/>
        </p:nvSpPr>
        <p:spPr>
          <a:xfrm>
            <a:off x="829056" y="950976"/>
            <a:ext cx="10753344" cy="365760"/>
          </a:xfrm>
          <a:prstGeom prst="rect">
            <a:avLst/>
          </a:prstGeom>
          <a:noFill/>
          <a:ln/>
        </p:spPr>
        <p:txBody>
          <a:bodyPr wrap="square" lIns="0" tIns="0" rIns="0" bIns="0" rtlCol="0" anchor="ctr"/>
          <a:lstStyle/>
          <a:p>
            <a:r>
              <a:rPr lang="en-US" sz="1733" dirty="0">
                <a:solidFill>
                  <a:srgbClr val="6B7280"/>
                </a:solidFill>
                <a:latin typeface="Calibri" pitchFamily="34" charset="0"/>
                <a:ea typeface="Calibri" pitchFamily="34" charset="-122"/>
                <a:cs typeface="Calibri" pitchFamily="34" charset="-120"/>
              </a:rPr>
              <a:t>One address per organization — you manage the members</a:t>
            </a:r>
            <a:endParaRPr lang="en-US" sz="1733" dirty="0"/>
          </a:p>
        </p:txBody>
      </p:sp>
      <p:sp>
        <p:nvSpPr>
          <p:cNvPr id="4" name="Shape 2"/>
          <p:cNvSpPr/>
          <p:nvPr/>
        </p:nvSpPr>
        <p:spPr>
          <a:xfrm>
            <a:off x="609600" y="1444803"/>
            <a:ext cx="10972800" cy="1463040"/>
          </a:xfrm>
          <a:prstGeom prst="roundRect">
            <a:avLst>
              <a:gd name="adj" fmla="val 6667"/>
            </a:avLst>
          </a:prstGeom>
          <a:solidFill>
            <a:srgbClr val="E6F1FB"/>
          </a:solidFill>
          <a:ln w="12700">
            <a:solidFill>
              <a:srgbClr val="B5D4F4"/>
            </a:solidFill>
            <a:prstDash val="solid"/>
          </a:ln>
        </p:spPr>
        <p:txBody>
          <a:bodyPr/>
          <a:lstStyle/>
          <a:p>
            <a:endParaRPr lang="en-US" sz="2400"/>
          </a:p>
        </p:txBody>
      </p:sp>
      <p:sp>
        <p:nvSpPr>
          <p:cNvPr id="5" name="Text 3"/>
          <p:cNvSpPr/>
          <p:nvPr/>
        </p:nvSpPr>
        <p:spPr>
          <a:xfrm>
            <a:off x="914400" y="1530147"/>
            <a:ext cx="4876800" cy="304800"/>
          </a:xfrm>
          <a:prstGeom prst="rect">
            <a:avLst/>
          </a:prstGeom>
          <a:noFill/>
          <a:ln/>
        </p:spPr>
        <p:txBody>
          <a:bodyPr wrap="square" lIns="0" tIns="0" rIns="0" bIns="0" rtlCol="0" anchor="ctr"/>
          <a:lstStyle/>
          <a:p>
            <a:r>
              <a:rPr lang="en-US" sz="1467" b="1" dirty="0">
                <a:solidFill>
                  <a:srgbClr val="185FA5"/>
                </a:solidFill>
                <a:latin typeface="Calibri" pitchFamily="34" charset="0"/>
                <a:ea typeface="Calibri" pitchFamily="34" charset="-122"/>
                <a:cs typeface="Calibri" pitchFamily="34" charset="-120"/>
              </a:rPr>
              <a:t>Suggested format</a:t>
            </a:r>
            <a:endParaRPr lang="en-US" sz="1467" dirty="0"/>
          </a:p>
        </p:txBody>
      </p:sp>
      <p:sp>
        <p:nvSpPr>
          <p:cNvPr id="6" name="Text 4"/>
          <p:cNvSpPr/>
          <p:nvPr/>
        </p:nvSpPr>
        <p:spPr>
          <a:xfrm>
            <a:off x="914400" y="1834947"/>
            <a:ext cx="6096000" cy="365760"/>
          </a:xfrm>
          <a:prstGeom prst="rect">
            <a:avLst/>
          </a:prstGeom>
          <a:noFill/>
          <a:ln/>
        </p:spPr>
        <p:txBody>
          <a:bodyPr wrap="square" lIns="0" tIns="0" rIns="0" bIns="0" rtlCol="0" anchor="ctr"/>
          <a:lstStyle/>
          <a:p>
            <a:r>
              <a:rPr lang="en-US" sz="1867" b="1" dirty="0">
                <a:solidFill>
                  <a:srgbClr val="0C447C"/>
                </a:solidFill>
                <a:latin typeface="Courier New" pitchFamily="34" charset="0"/>
                <a:ea typeface="Courier New" pitchFamily="34" charset="-122"/>
                <a:cs typeface="Courier New" pitchFamily="34" charset="-120"/>
              </a:rPr>
              <a:t>ercotdpcnotifications@[yourdomain]</a:t>
            </a:r>
            <a:endParaRPr lang="en-US" sz="1867" dirty="0"/>
          </a:p>
        </p:txBody>
      </p:sp>
      <p:sp>
        <p:nvSpPr>
          <p:cNvPr id="7" name="Shape 5"/>
          <p:cNvSpPr/>
          <p:nvPr/>
        </p:nvSpPr>
        <p:spPr>
          <a:xfrm>
            <a:off x="91440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8" name="Text 6"/>
          <p:cNvSpPr/>
          <p:nvPr/>
        </p:nvSpPr>
        <p:spPr>
          <a:xfrm>
            <a:off x="91440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ercotdpcnotifications@lcra.org</a:t>
            </a:r>
            <a:endParaRPr lang="en-US" sz="1200" dirty="0"/>
          </a:p>
        </p:txBody>
      </p:sp>
      <p:sp>
        <p:nvSpPr>
          <p:cNvPr id="9" name="Shape 7"/>
          <p:cNvSpPr/>
          <p:nvPr/>
        </p:nvSpPr>
        <p:spPr>
          <a:xfrm>
            <a:off x="451104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10" name="Text 8"/>
          <p:cNvSpPr/>
          <p:nvPr/>
        </p:nvSpPr>
        <p:spPr>
          <a:xfrm>
            <a:off x="451104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ercotdpcnotifications@oncor.com</a:t>
            </a:r>
            <a:endParaRPr lang="en-US" sz="1200" dirty="0"/>
          </a:p>
        </p:txBody>
      </p:sp>
      <p:sp>
        <p:nvSpPr>
          <p:cNvPr id="11" name="Shape 9"/>
          <p:cNvSpPr/>
          <p:nvPr/>
        </p:nvSpPr>
        <p:spPr>
          <a:xfrm>
            <a:off x="8107680" y="2273859"/>
            <a:ext cx="3474720" cy="341376"/>
          </a:xfrm>
          <a:prstGeom prst="roundRect">
            <a:avLst>
              <a:gd name="adj" fmla="val 17857"/>
            </a:avLst>
          </a:prstGeom>
          <a:solidFill>
            <a:srgbClr val="B5D4F4"/>
          </a:solidFill>
          <a:ln w="12700">
            <a:solidFill>
              <a:srgbClr val="B5D4F4"/>
            </a:solidFill>
            <a:prstDash val="solid"/>
          </a:ln>
        </p:spPr>
        <p:txBody>
          <a:bodyPr/>
          <a:lstStyle/>
          <a:p>
            <a:endParaRPr lang="en-US" sz="2400"/>
          </a:p>
        </p:txBody>
      </p:sp>
      <p:sp>
        <p:nvSpPr>
          <p:cNvPr id="12" name="Text 10"/>
          <p:cNvSpPr/>
          <p:nvPr/>
        </p:nvSpPr>
        <p:spPr>
          <a:xfrm>
            <a:off x="8107680" y="2273859"/>
            <a:ext cx="3474720" cy="341376"/>
          </a:xfrm>
          <a:prstGeom prst="rect">
            <a:avLst/>
          </a:prstGeom>
          <a:noFill/>
          <a:ln/>
        </p:spPr>
        <p:txBody>
          <a:bodyPr wrap="square" lIns="0" tIns="0" rIns="0" bIns="0" rtlCol="0" anchor="ctr"/>
          <a:lstStyle/>
          <a:p>
            <a:pPr algn="ctr"/>
            <a:r>
              <a:rPr lang="en-US" sz="1200" dirty="0">
                <a:solidFill>
                  <a:srgbClr val="0C447C"/>
                </a:solidFill>
                <a:latin typeface="Courier New" pitchFamily="34" charset="0"/>
                <a:ea typeface="Courier New" pitchFamily="34" charset="-122"/>
                <a:cs typeface="Courier New" pitchFamily="34" charset="-120"/>
              </a:rPr>
              <a:t>ercotdpcnotifications@aep.com</a:t>
            </a:r>
            <a:endParaRPr lang="en-US" sz="1200" dirty="0"/>
          </a:p>
        </p:txBody>
      </p:sp>
      <p:sp>
        <p:nvSpPr>
          <p:cNvPr id="13" name="Shape 11"/>
          <p:cNvSpPr/>
          <p:nvPr/>
        </p:nvSpPr>
        <p:spPr>
          <a:xfrm>
            <a:off x="609600" y="297279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14" name="Text 12"/>
          <p:cNvSpPr/>
          <p:nvPr/>
        </p:nvSpPr>
        <p:spPr>
          <a:xfrm>
            <a:off x="829056" y="309471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ERCOT configures once</a:t>
            </a:r>
            <a:endParaRPr lang="en-US" sz="1600" dirty="0"/>
          </a:p>
        </p:txBody>
      </p:sp>
      <p:sp>
        <p:nvSpPr>
          <p:cNvPr id="15" name="Text 13"/>
          <p:cNvSpPr/>
          <p:nvPr/>
        </p:nvSpPr>
        <p:spPr>
          <a:xfrm>
            <a:off x="829056" y="341170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One address per org — no changes needed when your team membership changes</a:t>
            </a:r>
            <a:endParaRPr lang="en-US" sz="1400" dirty="0"/>
          </a:p>
        </p:txBody>
      </p:sp>
      <p:sp>
        <p:nvSpPr>
          <p:cNvPr id="16" name="Shape 14"/>
          <p:cNvSpPr/>
          <p:nvPr/>
        </p:nvSpPr>
        <p:spPr>
          <a:xfrm>
            <a:off x="6339840" y="2968803"/>
            <a:ext cx="5242560" cy="1003738"/>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17" name="Text 15"/>
          <p:cNvSpPr/>
          <p:nvPr/>
        </p:nvSpPr>
        <p:spPr>
          <a:xfrm>
            <a:off x="6559296" y="309471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TO manages recipients</a:t>
            </a:r>
            <a:endParaRPr lang="en-US" sz="1600" dirty="0"/>
          </a:p>
        </p:txBody>
      </p:sp>
      <p:sp>
        <p:nvSpPr>
          <p:cNvPr id="18" name="Text 16"/>
          <p:cNvSpPr/>
          <p:nvPr/>
        </p:nvSpPr>
        <p:spPr>
          <a:xfrm>
            <a:off x="6559296" y="341170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Add or remove team members from the alias without any ERCOT involvement</a:t>
            </a:r>
            <a:endParaRPr lang="en-US" sz="1400" dirty="0"/>
          </a:p>
        </p:txBody>
      </p:sp>
      <p:sp>
        <p:nvSpPr>
          <p:cNvPr id="19" name="Shape 17"/>
          <p:cNvSpPr/>
          <p:nvPr/>
        </p:nvSpPr>
        <p:spPr>
          <a:xfrm>
            <a:off x="609600" y="407007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20" name="Text 18"/>
          <p:cNvSpPr/>
          <p:nvPr/>
        </p:nvSpPr>
        <p:spPr>
          <a:xfrm>
            <a:off x="829056" y="419199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Instant staff changes</a:t>
            </a:r>
            <a:endParaRPr lang="en-US" sz="1600" dirty="0"/>
          </a:p>
        </p:txBody>
      </p:sp>
      <p:sp>
        <p:nvSpPr>
          <p:cNvPr id="21" name="Text 19"/>
          <p:cNvSpPr/>
          <p:nvPr/>
        </p:nvSpPr>
        <p:spPr>
          <a:xfrm>
            <a:off x="829056" y="450898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New hires added, departing members removed — all within your own systems</a:t>
            </a:r>
            <a:endParaRPr lang="en-US" sz="1400" dirty="0"/>
          </a:p>
        </p:txBody>
      </p:sp>
      <p:sp>
        <p:nvSpPr>
          <p:cNvPr id="22" name="Shape 20"/>
          <p:cNvSpPr/>
          <p:nvPr/>
        </p:nvSpPr>
        <p:spPr>
          <a:xfrm>
            <a:off x="6339840" y="4070077"/>
            <a:ext cx="5242560" cy="999744"/>
          </a:xfrm>
          <a:prstGeom prst="roundRect">
            <a:avLst>
              <a:gd name="adj" fmla="val 9756"/>
            </a:avLst>
          </a:prstGeom>
          <a:solidFill>
            <a:srgbClr val="F8FAFB"/>
          </a:solidFill>
          <a:ln w="6350">
            <a:solidFill>
              <a:srgbClr val="D1D5DB"/>
            </a:solidFill>
            <a:prstDash val="solid"/>
          </a:ln>
          <a:effectLst>
            <a:outerShdw blurRad="50800" dist="12700" dir="5400000" algn="bl" rotWithShape="0">
              <a:srgbClr val="000000">
                <a:alpha val="8000"/>
              </a:srgbClr>
            </a:outerShdw>
          </a:effectLst>
        </p:spPr>
        <p:txBody>
          <a:bodyPr/>
          <a:lstStyle/>
          <a:p>
            <a:endParaRPr lang="en-US" sz="2400"/>
          </a:p>
        </p:txBody>
      </p:sp>
      <p:sp>
        <p:nvSpPr>
          <p:cNvPr id="23" name="Text 21"/>
          <p:cNvSpPr/>
          <p:nvPr/>
        </p:nvSpPr>
        <p:spPr>
          <a:xfrm>
            <a:off x="6559296" y="4191997"/>
            <a:ext cx="4937760" cy="304800"/>
          </a:xfrm>
          <a:prstGeom prst="rect">
            <a:avLst/>
          </a:prstGeom>
          <a:noFill/>
          <a:ln/>
        </p:spPr>
        <p:txBody>
          <a:bodyPr wrap="square" lIns="0" tIns="0" rIns="0" bIns="0" rtlCol="0" anchor="ctr"/>
          <a:lstStyle/>
          <a:p>
            <a:r>
              <a:rPr lang="en-US" sz="1600" b="1" dirty="0">
                <a:solidFill>
                  <a:srgbClr val="111827"/>
                </a:solidFill>
                <a:latin typeface="Calibri" pitchFamily="34" charset="0"/>
                <a:ea typeface="Calibri" pitchFamily="34" charset="-122"/>
                <a:cs typeface="Calibri" pitchFamily="34" charset="-120"/>
              </a:rPr>
              <a:t>No personal emails at ERCOT</a:t>
            </a:r>
            <a:endParaRPr lang="en-US" sz="1600" dirty="0"/>
          </a:p>
        </p:txBody>
      </p:sp>
      <p:sp>
        <p:nvSpPr>
          <p:cNvPr id="24" name="Text 22"/>
          <p:cNvSpPr/>
          <p:nvPr/>
        </p:nvSpPr>
        <p:spPr>
          <a:xfrm>
            <a:off x="6559296" y="4508989"/>
            <a:ext cx="4876800" cy="463296"/>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Individual addresses are never stored on the ERCOT side</a:t>
            </a:r>
            <a:endParaRPr lang="en-US" sz="1400" dirty="0"/>
          </a:p>
        </p:txBody>
      </p:sp>
      <p:sp>
        <p:nvSpPr>
          <p:cNvPr id="25" name="Shape 23"/>
          <p:cNvSpPr/>
          <p:nvPr/>
        </p:nvSpPr>
        <p:spPr>
          <a:xfrm>
            <a:off x="609600" y="5167357"/>
            <a:ext cx="10972800" cy="0"/>
          </a:xfrm>
          <a:prstGeom prst="line">
            <a:avLst/>
          </a:prstGeom>
          <a:noFill/>
          <a:ln w="6350">
            <a:solidFill>
              <a:srgbClr val="D1D5DB"/>
            </a:solidFill>
            <a:prstDash val="solid"/>
          </a:ln>
        </p:spPr>
        <p:txBody>
          <a:bodyPr/>
          <a:lstStyle/>
          <a:p>
            <a:endParaRPr lang="en-US" sz="2400"/>
          </a:p>
        </p:txBody>
      </p:sp>
      <p:sp>
        <p:nvSpPr>
          <p:cNvPr id="26" name="Text 24"/>
          <p:cNvSpPr/>
          <p:nvPr/>
        </p:nvSpPr>
        <p:spPr>
          <a:xfrm>
            <a:off x="609600" y="5264893"/>
            <a:ext cx="10972800" cy="268224"/>
          </a:xfrm>
          <a:prstGeom prst="rect">
            <a:avLst/>
          </a:prstGeom>
          <a:noFill/>
          <a:ln/>
        </p:spPr>
        <p:txBody>
          <a:bodyPr wrap="square" lIns="0" tIns="0" rIns="0" bIns="0" rtlCol="0" anchor="ctr"/>
          <a:lstStyle/>
          <a:p>
            <a:r>
              <a:rPr lang="en-US" sz="1200" b="1" kern="0" spc="133" dirty="0">
                <a:solidFill>
                  <a:srgbClr val="6B7280"/>
                </a:solidFill>
                <a:latin typeface="Calibri" pitchFamily="34" charset="0"/>
                <a:ea typeface="Calibri" pitchFamily="34" charset="-122"/>
                <a:cs typeface="Calibri" pitchFamily="34" charset="-120"/>
              </a:rPr>
              <a:t>NOTIFICATIONS SENT TO THIS ALIAS</a:t>
            </a:r>
            <a:endParaRPr lang="en-US" sz="1200" dirty="0"/>
          </a:p>
        </p:txBody>
      </p:sp>
      <p:sp>
        <p:nvSpPr>
          <p:cNvPr id="27" name="Shape 25"/>
          <p:cNvSpPr/>
          <p:nvPr/>
        </p:nvSpPr>
        <p:spPr>
          <a:xfrm>
            <a:off x="609600" y="5594077"/>
            <a:ext cx="5242560" cy="1158240"/>
          </a:xfrm>
          <a:prstGeom prst="roundRect">
            <a:avLst>
              <a:gd name="adj" fmla="val 8421"/>
            </a:avLst>
          </a:prstGeom>
          <a:solidFill>
            <a:srgbClr val="FEF2F2"/>
          </a:solidFill>
          <a:ln w="9525">
            <a:solidFill>
              <a:srgbClr val="FECACA"/>
            </a:solidFill>
            <a:prstDash val="solid"/>
          </a:ln>
        </p:spPr>
        <p:txBody>
          <a:bodyPr/>
          <a:lstStyle/>
          <a:p>
            <a:endParaRPr lang="en-US" sz="2400" dirty="0"/>
          </a:p>
        </p:txBody>
      </p:sp>
      <p:sp>
        <p:nvSpPr>
          <p:cNvPr id="28" name="Shape 26"/>
          <p:cNvSpPr/>
          <p:nvPr/>
        </p:nvSpPr>
        <p:spPr>
          <a:xfrm>
            <a:off x="792480" y="5752573"/>
            <a:ext cx="463296" cy="463296"/>
          </a:xfrm>
          <a:prstGeom prst="ellipse">
            <a:avLst/>
          </a:prstGeom>
          <a:solidFill>
            <a:srgbClr val="FCEBEB"/>
          </a:solidFill>
          <a:ln w="12700">
            <a:solidFill>
              <a:srgbClr val="FCEBEB"/>
            </a:solidFill>
            <a:prstDash val="solid"/>
          </a:ln>
        </p:spPr>
        <p:txBody>
          <a:bodyPr/>
          <a:lstStyle/>
          <a:p>
            <a:endParaRPr lang="en-US" sz="2400"/>
          </a:p>
        </p:txBody>
      </p:sp>
      <p:sp>
        <p:nvSpPr>
          <p:cNvPr id="29" name="Text 27"/>
          <p:cNvSpPr/>
          <p:nvPr/>
        </p:nvSpPr>
        <p:spPr>
          <a:xfrm>
            <a:off x="792480" y="5740381"/>
            <a:ext cx="463296" cy="463296"/>
          </a:xfrm>
          <a:prstGeom prst="rect">
            <a:avLst/>
          </a:prstGeom>
          <a:noFill/>
          <a:ln/>
        </p:spPr>
        <p:txBody>
          <a:bodyPr wrap="square" lIns="0" tIns="0" rIns="0" bIns="0" rtlCol="0" anchor="ctr"/>
          <a:lstStyle/>
          <a:p>
            <a:pPr algn="ctr"/>
            <a:r>
              <a:rPr lang="en-US" sz="1733" dirty="0">
                <a:solidFill>
                  <a:srgbClr val="A32D2D"/>
                </a:solidFill>
                <a:latin typeface="Calibri" pitchFamily="34" charset="0"/>
                <a:ea typeface="Calibri" pitchFamily="34" charset="-122"/>
                <a:cs typeface="Calibri" pitchFamily="34" charset="-120"/>
              </a:rPr>
              <a:t>✕</a:t>
            </a:r>
            <a:endParaRPr lang="en-US" sz="1733" dirty="0"/>
          </a:p>
        </p:txBody>
      </p:sp>
      <p:sp>
        <p:nvSpPr>
          <p:cNvPr id="30" name="Text 28"/>
          <p:cNvSpPr/>
          <p:nvPr/>
        </p:nvSpPr>
        <p:spPr>
          <a:xfrm>
            <a:off x="1341120" y="5655037"/>
            <a:ext cx="4267200" cy="304800"/>
          </a:xfrm>
          <a:prstGeom prst="rect">
            <a:avLst/>
          </a:prstGeom>
          <a:noFill/>
          <a:ln/>
        </p:spPr>
        <p:txBody>
          <a:bodyPr wrap="square" lIns="0" tIns="0" rIns="0" bIns="0" rtlCol="0" anchor="ctr"/>
          <a:lstStyle/>
          <a:p>
            <a:r>
              <a:rPr lang="en-US" sz="1600" b="1" dirty="0">
                <a:solidFill>
                  <a:srgbClr val="A32D2D"/>
                </a:solidFill>
                <a:latin typeface="Calibri" pitchFamily="34" charset="0"/>
                <a:ea typeface="Calibri" pitchFamily="34" charset="-122"/>
                <a:cs typeface="Calibri" pitchFamily="34" charset="-120"/>
              </a:rPr>
              <a:t>Rejected</a:t>
            </a:r>
            <a:endParaRPr lang="en-US" sz="1600" dirty="0"/>
          </a:p>
        </p:txBody>
      </p:sp>
      <p:sp>
        <p:nvSpPr>
          <p:cNvPr id="31" name="Text 29"/>
          <p:cNvSpPr/>
          <p:nvPr/>
        </p:nvSpPr>
        <p:spPr>
          <a:xfrm>
            <a:off x="1341120" y="5959837"/>
            <a:ext cx="4328160" cy="670560"/>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DPC rejected by ERCOT; rejection reason included in the notification</a:t>
            </a:r>
            <a:endParaRPr lang="en-US" sz="1400" dirty="0"/>
          </a:p>
        </p:txBody>
      </p:sp>
      <p:sp>
        <p:nvSpPr>
          <p:cNvPr id="32" name="Shape 30"/>
          <p:cNvSpPr/>
          <p:nvPr/>
        </p:nvSpPr>
        <p:spPr>
          <a:xfrm>
            <a:off x="6339840" y="5594077"/>
            <a:ext cx="5242560" cy="1158240"/>
          </a:xfrm>
          <a:prstGeom prst="roundRect">
            <a:avLst>
              <a:gd name="adj" fmla="val 8421"/>
            </a:avLst>
          </a:prstGeom>
          <a:solidFill>
            <a:srgbClr val="FFFBF5"/>
          </a:solidFill>
          <a:ln w="9525">
            <a:solidFill>
              <a:srgbClr val="FAC775"/>
            </a:solidFill>
            <a:prstDash val="solid"/>
          </a:ln>
        </p:spPr>
        <p:txBody>
          <a:bodyPr/>
          <a:lstStyle/>
          <a:p>
            <a:endParaRPr lang="en-US" sz="2400"/>
          </a:p>
        </p:txBody>
      </p:sp>
      <p:sp>
        <p:nvSpPr>
          <p:cNvPr id="33" name="Shape 31"/>
          <p:cNvSpPr/>
          <p:nvPr/>
        </p:nvSpPr>
        <p:spPr>
          <a:xfrm>
            <a:off x="6522720" y="5752573"/>
            <a:ext cx="463296" cy="463296"/>
          </a:xfrm>
          <a:prstGeom prst="ellipse">
            <a:avLst/>
          </a:prstGeom>
          <a:solidFill>
            <a:srgbClr val="FAEEDA"/>
          </a:solidFill>
          <a:ln w="12700">
            <a:solidFill>
              <a:srgbClr val="FAEEDA"/>
            </a:solidFill>
            <a:prstDash val="solid"/>
          </a:ln>
        </p:spPr>
        <p:txBody>
          <a:bodyPr/>
          <a:lstStyle/>
          <a:p>
            <a:endParaRPr lang="en-US" sz="2400"/>
          </a:p>
        </p:txBody>
      </p:sp>
      <p:sp>
        <p:nvSpPr>
          <p:cNvPr id="34" name="Text 32"/>
          <p:cNvSpPr/>
          <p:nvPr/>
        </p:nvSpPr>
        <p:spPr>
          <a:xfrm>
            <a:off x="6522720" y="5740381"/>
            <a:ext cx="463296" cy="463296"/>
          </a:xfrm>
          <a:prstGeom prst="rect">
            <a:avLst/>
          </a:prstGeom>
          <a:noFill/>
          <a:ln/>
        </p:spPr>
        <p:txBody>
          <a:bodyPr wrap="square" lIns="0" tIns="0" rIns="0" bIns="0" rtlCol="0" anchor="ctr"/>
          <a:lstStyle/>
          <a:p>
            <a:pPr algn="ctr"/>
            <a:r>
              <a:rPr lang="en-US" sz="1600" dirty="0">
                <a:solidFill>
                  <a:srgbClr val="854F0B"/>
                </a:solidFill>
                <a:latin typeface="Calibri" pitchFamily="34" charset="0"/>
                <a:ea typeface="Calibri" pitchFamily="34" charset="-122"/>
                <a:cs typeface="Calibri" pitchFamily="34" charset="-120"/>
              </a:rPr>
              <a:t>⏰</a:t>
            </a:r>
            <a:endParaRPr lang="en-US" sz="1600" dirty="0"/>
          </a:p>
        </p:txBody>
      </p:sp>
      <p:sp>
        <p:nvSpPr>
          <p:cNvPr id="35" name="Text 33"/>
          <p:cNvSpPr/>
          <p:nvPr/>
        </p:nvSpPr>
        <p:spPr>
          <a:xfrm>
            <a:off x="7071360" y="5655037"/>
            <a:ext cx="4328160" cy="304800"/>
          </a:xfrm>
          <a:prstGeom prst="rect">
            <a:avLst/>
          </a:prstGeom>
          <a:noFill/>
          <a:ln/>
        </p:spPr>
        <p:txBody>
          <a:bodyPr wrap="square" lIns="0" tIns="0" rIns="0" bIns="0" rtlCol="0" anchor="ctr"/>
          <a:lstStyle/>
          <a:p>
            <a:r>
              <a:rPr lang="en-US" sz="1600" b="1" dirty="0">
                <a:solidFill>
                  <a:srgbClr val="633806"/>
                </a:solidFill>
                <a:latin typeface="Calibri" pitchFamily="34" charset="0"/>
                <a:ea typeface="Calibri" pitchFamily="34" charset="-122"/>
                <a:cs typeface="Calibri" pitchFamily="34" charset="-120"/>
              </a:rPr>
              <a:t>Temporary DPC expiring</a:t>
            </a:r>
            <a:endParaRPr lang="en-US" sz="1600" dirty="0"/>
          </a:p>
        </p:txBody>
      </p:sp>
      <p:sp>
        <p:nvSpPr>
          <p:cNvPr id="36" name="Text 34"/>
          <p:cNvSpPr/>
          <p:nvPr/>
        </p:nvSpPr>
        <p:spPr>
          <a:xfrm>
            <a:off x="7071360" y="5959837"/>
            <a:ext cx="4328160" cy="670560"/>
          </a:xfrm>
          <a:prstGeom prst="rect">
            <a:avLst/>
          </a:prstGeom>
          <a:noFill/>
          <a:ln/>
        </p:spPr>
        <p:txBody>
          <a:bodyPr wrap="square" lIns="0" tIns="0" rIns="0" bIns="0" rtlCol="0" anchor="ctr"/>
          <a:lstStyle/>
          <a:p>
            <a:r>
              <a:rPr lang="en-US" sz="1400" dirty="0">
                <a:solidFill>
                  <a:srgbClr val="6B7280"/>
                </a:solidFill>
                <a:latin typeface="Calibri" pitchFamily="34" charset="0"/>
                <a:ea typeface="Calibri" pitchFamily="34" charset="-122"/>
                <a:cs typeface="Calibri" pitchFamily="34" charset="-120"/>
              </a:rPr>
              <a:t>Sent XX days/</a:t>
            </a:r>
            <a:r>
              <a:rPr lang="en-US" sz="1400" dirty="0" err="1">
                <a:solidFill>
                  <a:srgbClr val="6B7280"/>
                </a:solidFill>
                <a:latin typeface="Calibri" pitchFamily="34" charset="0"/>
                <a:ea typeface="Calibri" pitchFamily="34" charset="-122"/>
                <a:cs typeface="Calibri" pitchFamily="34" charset="-120"/>
              </a:rPr>
              <a:t>hrs</a:t>
            </a:r>
            <a:r>
              <a:rPr lang="en-US" sz="1400" dirty="0">
                <a:solidFill>
                  <a:srgbClr val="6B7280"/>
                </a:solidFill>
                <a:latin typeface="Calibri" pitchFamily="34" charset="0"/>
                <a:ea typeface="Calibri" pitchFamily="34" charset="-122"/>
                <a:cs typeface="Calibri" pitchFamily="34" charset="-120"/>
              </a:rPr>
              <a:t> before expiration (6hrs??);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8241-8130-0055-FBFC-9FA94126C5A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C60D62-56C5-C9B6-DD61-D51A39BDF836}"/>
              </a:ext>
            </a:extLst>
          </p:cNvPr>
          <p:cNvSpPr>
            <a:spLocks noGrp="1"/>
          </p:cNvSpPr>
          <p:nvPr>
            <p:ph type="sldNum" sz="quarter" idx="12"/>
          </p:nvPr>
        </p:nvSpPr>
        <p:spPr/>
        <p:txBody>
          <a:bodyPr/>
          <a:lstStyle/>
          <a:p>
            <a:fld id="{BCDE79FB-97BA-492B-8D57-F1373F9ADA95}" type="slidenum">
              <a:rPr lang="en-US" smtClean="0"/>
              <a:t>14</a:t>
            </a:fld>
            <a:endParaRPr lang="en-US" dirty="0"/>
          </a:p>
        </p:txBody>
      </p:sp>
      <p:sp>
        <p:nvSpPr>
          <p:cNvPr id="4" name="Title 3">
            <a:extLst>
              <a:ext uri="{FF2B5EF4-FFF2-40B4-BE49-F238E27FC236}">
                <a16:creationId xmlns:a16="http://schemas.microsoft.com/office/drawing/2014/main" id="{816533DE-C1A3-2DDB-9480-1B1465612138}"/>
              </a:ext>
            </a:extLst>
          </p:cNvPr>
          <p:cNvSpPr>
            <a:spLocks noGrp="1"/>
          </p:cNvSpPr>
          <p:nvPr>
            <p:ph type="title"/>
          </p:nvPr>
        </p:nvSpPr>
        <p:spPr>
          <a:xfrm>
            <a:off x="1257300" y="457200"/>
            <a:ext cx="10401300" cy="609600"/>
          </a:xfrm>
        </p:spPr>
        <p:txBody>
          <a:bodyPr/>
          <a:lstStyle/>
          <a:p>
            <a:r>
              <a:rPr lang="en-US" dirty="0"/>
              <a:t>DPC Dashboard Access  </a:t>
            </a:r>
            <a:endParaRPr lang="en-US" dirty="0">
              <a:highlight>
                <a:srgbClr val="FFFF00"/>
              </a:highlight>
            </a:endParaRPr>
          </a:p>
        </p:txBody>
      </p:sp>
      <p:sp>
        <p:nvSpPr>
          <p:cNvPr id="5" name="Text Placeholder 4">
            <a:extLst>
              <a:ext uri="{FF2B5EF4-FFF2-40B4-BE49-F238E27FC236}">
                <a16:creationId xmlns:a16="http://schemas.microsoft.com/office/drawing/2014/main" id="{7F7DAB21-83FC-CE8D-4BD8-4961710AED40}"/>
              </a:ext>
            </a:extLst>
          </p:cNvPr>
          <p:cNvSpPr>
            <a:spLocks noGrp="1"/>
          </p:cNvSpPr>
          <p:nvPr>
            <p:ph type="body" sz="quarter" idx="16"/>
          </p:nvPr>
        </p:nvSpPr>
        <p:spPr>
          <a:xfrm>
            <a:off x="495300" y="1168400"/>
            <a:ext cx="11163300" cy="5187950"/>
          </a:xfrm>
        </p:spPr>
        <p:txBody>
          <a:bodyPr/>
          <a:lstStyle/>
          <a:p>
            <a:pPr marL="285750" indent="-285750">
              <a:buFont typeface="Arial" panose="020B0604020202020204" pitchFamily="34" charset="0"/>
              <a:buChar char="•"/>
            </a:pPr>
            <a:r>
              <a:rPr lang="en-US" dirty="0">
                <a:cs typeface="Calibri" panose="020F0502020204030204" pitchFamily="34" charset="0"/>
              </a:rPr>
              <a:t>Access control</a:t>
            </a:r>
            <a:endParaRPr lang="en-US" sz="1400" dirty="0">
              <a:cs typeface="Calibri" panose="020F0502020204030204" pitchFamily="34" charset="0"/>
            </a:endParaRPr>
          </a:p>
          <a:p>
            <a:pPr lvl="1">
              <a:lnSpc>
                <a:spcPct val="150000"/>
              </a:lnSpc>
            </a:pPr>
            <a:r>
              <a:rPr lang="en-US" dirty="0">
                <a:cs typeface="Calibri" panose="020F0502020204030204" pitchFamily="34" charset="0"/>
              </a:rPr>
              <a:t>Application access will be granted via digital certificates </a:t>
            </a:r>
          </a:p>
          <a:p>
            <a:pPr lvl="1">
              <a:lnSpc>
                <a:spcPct val="150000"/>
              </a:lnSpc>
            </a:pPr>
            <a:r>
              <a:rPr lang="en-US" dirty="0">
                <a:cs typeface="Calibri" panose="020F0502020204030204" pitchFamily="34" charset="0"/>
              </a:rPr>
              <a:t>New roles must be added to the certificate for authorization </a:t>
            </a:r>
            <a:endParaRPr lang="en-US" sz="1200" dirty="0">
              <a:cs typeface="Calibri" panose="020F0502020204030204" pitchFamily="34" charset="0"/>
            </a:endParaRPr>
          </a:p>
          <a:p>
            <a:pPr lvl="2">
              <a:lnSpc>
                <a:spcPct val="150000"/>
              </a:lnSpc>
              <a:buFont typeface="Arial" panose="020B0604020202020204" pitchFamily="34" charset="0"/>
              <a:buChar char="•"/>
            </a:pPr>
            <a:r>
              <a:rPr lang="en-US" sz="1200" b="1" dirty="0">
                <a:highlight>
                  <a:srgbClr val="FFFF00"/>
                </a:highlight>
                <a:cs typeface="Calibri" panose="020F0502020204030204" pitchFamily="34" charset="0"/>
              </a:rPr>
              <a:t>Operator (DPC_M_OPERATOR)</a:t>
            </a:r>
          </a:p>
          <a:p>
            <a:pPr lvl="2">
              <a:lnSpc>
                <a:spcPct val="150000"/>
              </a:lnSpc>
              <a:buFont typeface="Arial" panose="020B0604020202020204" pitchFamily="34" charset="0"/>
              <a:buChar char="•"/>
            </a:pPr>
            <a:r>
              <a:rPr lang="en-US" sz="1200" b="1" dirty="0" err="1">
                <a:cs typeface="Calibri" panose="020F0502020204030204" pitchFamily="34" charset="0"/>
              </a:rPr>
              <a:t>ReadOnly</a:t>
            </a:r>
            <a:r>
              <a:rPr lang="en-US" sz="1200" b="1" dirty="0">
                <a:cs typeface="Calibri" panose="020F0502020204030204" pitchFamily="34" charset="0"/>
              </a:rPr>
              <a:t> (DPC_M_VIEW)</a:t>
            </a:r>
          </a:p>
          <a:p>
            <a:pPr lvl="2">
              <a:lnSpc>
                <a:spcPct val="150000"/>
              </a:lnSpc>
              <a:buFont typeface="Arial" panose="020B0604020202020204" pitchFamily="34" charset="0"/>
              <a:buChar char="•"/>
            </a:pPr>
            <a:r>
              <a:rPr lang="en-US" sz="1200" b="1" dirty="0">
                <a:cs typeface="Calibri" panose="020F0502020204030204" pitchFamily="34" charset="0"/>
              </a:rPr>
              <a:t>Effective for MOTE from 07/13/2026</a:t>
            </a:r>
          </a:p>
          <a:p>
            <a:pPr lvl="2">
              <a:lnSpc>
                <a:spcPct val="150000"/>
              </a:lnSpc>
              <a:buFont typeface="Arial" panose="020B0604020202020204" pitchFamily="34" charset="0"/>
              <a:buChar char="•"/>
            </a:pPr>
            <a:r>
              <a:rPr lang="en-US" sz="1200" b="1" dirty="0">
                <a:cs typeface="Calibri" panose="020F0502020204030204" pitchFamily="34" charset="0"/>
              </a:rPr>
              <a:t>Effective for PROD  from 08/28/2026</a:t>
            </a:r>
          </a:p>
          <a:p>
            <a:pPr lvl="1">
              <a:lnSpc>
                <a:spcPct val="150000"/>
              </a:lnSpc>
            </a:pPr>
            <a:r>
              <a:rPr lang="en-US" dirty="0">
                <a:highlight>
                  <a:srgbClr val="FFFF00"/>
                </a:highlight>
                <a:cs typeface="Calibri" panose="020F0502020204030204" pitchFamily="34" charset="0"/>
              </a:rPr>
              <a:t>How do I know if I have role in my certificate</a:t>
            </a:r>
          </a:p>
          <a:p>
            <a:pPr marL="365760" lvl="1" indent="0">
              <a:lnSpc>
                <a:spcPct val="150000"/>
              </a:lnSpc>
              <a:buNone/>
            </a:pPr>
            <a:r>
              <a:rPr lang="en-US" dirty="0">
                <a:highlight>
                  <a:srgbClr val="FFFF00"/>
                </a:highlight>
                <a:cs typeface="Calibri" panose="020F0502020204030204" pitchFamily="34" charset="0"/>
              </a:rPr>
              <a:t>This is for PROD - https://mis.ercot.com/secure/profile</a:t>
            </a:r>
          </a:p>
          <a:p>
            <a:pPr lvl="1">
              <a:lnSpc>
                <a:spcPct val="150000"/>
              </a:lnSpc>
            </a:pPr>
            <a:r>
              <a:rPr lang="en-US" dirty="0">
                <a:cs typeface="Calibri" panose="020F0502020204030204" pitchFamily="34" charset="0"/>
              </a:rPr>
              <a:t>Link will be available from current OSUI page (This feature will be available from September)</a:t>
            </a:r>
            <a:br>
              <a:rPr lang="en-US" dirty="0">
                <a:cs typeface="Calibri" panose="020F0502020204030204" pitchFamily="34" charset="0"/>
              </a:rPr>
            </a:br>
            <a:br>
              <a:rPr lang="en-US" dirty="0">
                <a:cs typeface="Calibri" panose="020F0502020204030204" pitchFamily="34" charset="0"/>
              </a:rPr>
            </a:br>
            <a:endParaRPr lang="en-US" sz="1200" dirty="0">
              <a:cs typeface="Calibri" panose="020F0502020204030204" pitchFamily="34" charset="0"/>
            </a:endParaRPr>
          </a:p>
          <a:p>
            <a:endParaRPr lang="en-US" dirty="0"/>
          </a:p>
        </p:txBody>
      </p:sp>
      <p:pic>
        <p:nvPicPr>
          <p:cNvPr id="6" name="Picture 5">
            <a:extLst>
              <a:ext uri="{FF2B5EF4-FFF2-40B4-BE49-F238E27FC236}">
                <a16:creationId xmlns:a16="http://schemas.microsoft.com/office/drawing/2014/main" id="{DA49AFF6-5CA2-F1B7-D4B6-9F8921EBC57B}"/>
              </a:ext>
            </a:extLst>
          </p:cNvPr>
          <p:cNvPicPr>
            <a:picLocks noChangeAspect="1"/>
          </p:cNvPicPr>
          <p:nvPr/>
        </p:nvPicPr>
        <p:blipFill>
          <a:blip r:embed="rId2"/>
          <a:stretch>
            <a:fillRect/>
          </a:stretch>
        </p:blipFill>
        <p:spPr>
          <a:xfrm>
            <a:off x="675118" y="5466183"/>
            <a:ext cx="10383140" cy="1159929"/>
          </a:xfrm>
          <a:prstGeom prst="rect">
            <a:avLst/>
          </a:prstGeom>
        </p:spPr>
      </p:pic>
      <p:pic>
        <p:nvPicPr>
          <p:cNvPr id="7" name="Picture 6">
            <a:extLst>
              <a:ext uri="{FF2B5EF4-FFF2-40B4-BE49-F238E27FC236}">
                <a16:creationId xmlns:a16="http://schemas.microsoft.com/office/drawing/2014/main" id="{63BDB5DA-9195-46E7-07AD-24BC2513DE0B}"/>
              </a:ext>
            </a:extLst>
          </p:cNvPr>
          <p:cNvPicPr>
            <a:picLocks noChangeAspect="1"/>
          </p:cNvPicPr>
          <p:nvPr/>
        </p:nvPicPr>
        <p:blipFill>
          <a:blip r:embed="rId3"/>
          <a:stretch>
            <a:fillRect/>
          </a:stretch>
        </p:blipFill>
        <p:spPr>
          <a:xfrm>
            <a:off x="5866688" y="1285316"/>
            <a:ext cx="6216998" cy="2753378"/>
          </a:xfrm>
          <a:prstGeom prst="rect">
            <a:avLst/>
          </a:prstGeom>
        </p:spPr>
      </p:pic>
      <p:cxnSp>
        <p:nvCxnSpPr>
          <p:cNvPr id="10" name="Straight Arrow Connector 9">
            <a:extLst>
              <a:ext uri="{FF2B5EF4-FFF2-40B4-BE49-F238E27FC236}">
                <a16:creationId xmlns:a16="http://schemas.microsoft.com/office/drawing/2014/main" id="{CFFAB9EA-B3A2-6C52-E449-6DCA205F55D7}"/>
              </a:ext>
            </a:extLst>
          </p:cNvPr>
          <p:cNvCxnSpPr>
            <a:endCxn id="7" idx="1"/>
          </p:cNvCxnSpPr>
          <p:nvPr/>
        </p:nvCxnSpPr>
        <p:spPr>
          <a:xfrm flipV="1">
            <a:off x="4514335" y="2662005"/>
            <a:ext cx="1352353" cy="11850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304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A432A-A91B-0F01-2FD1-A25A4691C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68A7F-DF61-1907-B418-41159C1D9009}"/>
              </a:ext>
            </a:extLst>
          </p:cNvPr>
          <p:cNvSpPr>
            <a:spLocks noGrp="1"/>
          </p:cNvSpPr>
          <p:nvPr>
            <p:ph type="title"/>
          </p:nvPr>
        </p:nvSpPr>
        <p:spPr/>
        <p:txBody>
          <a:bodyPr/>
          <a:lstStyle/>
          <a:p>
            <a:r>
              <a:rPr lang="en-US" sz="2400" dirty="0"/>
              <a:t>New DPC Tool – High Level Implementation Details</a:t>
            </a:r>
            <a:br>
              <a:rPr lang="en-US" dirty="0">
                <a:solidFill>
                  <a:srgbClr val="003865"/>
                </a:solidFill>
              </a:rPr>
            </a:br>
            <a:r>
              <a:rPr lang="en-US" dirty="0"/>
              <a:t> </a:t>
            </a:r>
          </a:p>
        </p:txBody>
      </p:sp>
      <p:sp>
        <p:nvSpPr>
          <p:cNvPr id="4" name="Slide Number Placeholder 3">
            <a:extLst>
              <a:ext uri="{FF2B5EF4-FFF2-40B4-BE49-F238E27FC236}">
                <a16:creationId xmlns:a16="http://schemas.microsoft.com/office/drawing/2014/main" id="{4CF63886-8EEB-1619-2679-0583A41BB095}"/>
              </a:ext>
            </a:extLst>
          </p:cNvPr>
          <p:cNvSpPr>
            <a:spLocks noGrp="1"/>
          </p:cNvSpPr>
          <p:nvPr>
            <p:ph type="sldNum" sz="quarter" idx="4"/>
          </p:nvPr>
        </p:nvSpPr>
        <p:spPr/>
        <p:txBody>
          <a:bodyPr/>
          <a:lstStyle/>
          <a:p>
            <a:fld id="{1D93BD3E-1E9A-4970-A6F7-E7AC52762E0C}" type="slidenum">
              <a:rPr lang="en-US">
                <a:solidFill>
                  <a:prstClr val="black">
                    <a:tint val="75000"/>
                  </a:prstClr>
                </a:solidFill>
                <a:latin typeface="Arial" panose="020B0604020202020204"/>
              </a:rPr>
              <a:pPr/>
              <a:t>15</a:t>
            </a:fld>
            <a:endParaRPr lang="en-US">
              <a:solidFill>
                <a:prstClr val="black">
                  <a:tint val="75000"/>
                </a:prstClr>
              </a:solidFill>
              <a:latin typeface="Arial" panose="020B0604020202020204"/>
            </a:endParaRPr>
          </a:p>
        </p:txBody>
      </p:sp>
      <p:sp>
        <p:nvSpPr>
          <p:cNvPr id="17" name="Content Placeholder 2">
            <a:extLst>
              <a:ext uri="{FF2B5EF4-FFF2-40B4-BE49-F238E27FC236}">
                <a16:creationId xmlns:a16="http://schemas.microsoft.com/office/drawing/2014/main" id="{CDC9C434-0B4F-4CC1-BD8C-B678F6937816}"/>
              </a:ext>
            </a:extLst>
          </p:cNvPr>
          <p:cNvSpPr txBox="1">
            <a:spLocks/>
          </p:cNvSpPr>
          <p:nvPr/>
        </p:nvSpPr>
        <p:spPr>
          <a:xfrm>
            <a:off x="-89745" y="885912"/>
            <a:ext cx="10895888" cy="39547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en-US" sz="1400" dirty="0">
              <a:solidFill>
                <a:srgbClr val="003865"/>
              </a:solidFill>
              <a:latin typeface="Arial" panose="020B0604020202020204"/>
            </a:endParaRPr>
          </a:p>
          <a:p>
            <a:pPr lvl="1">
              <a:buFont typeface="Arial" panose="020B0604020202020204" pitchFamily="34" charset="0"/>
              <a:buChar char="•"/>
            </a:pPr>
            <a:r>
              <a:rPr lang="en-US" sz="1600" dirty="0">
                <a:solidFill>
                  <a:srgbClr val="003865"/>
                </a:solidFill>
                <a:latin typeface="Arial" panose="020B0604020202020204"/>
              </a:rPr>
              <a:t>DPC Tool support following DPC Types</a:t>
            </a:r>
          </a:p>
          <a:p>
            <a:pPr lvl="2">
              <a:buFont typeface="Courier New" panose="02070309020205020404" pitchFamily="49" charset="0"/>
              <a:buChar char="o"/>
            </a:pPr>
            <a:r>
              <a:rPr lang="en-US" sz="1400" dirty="0">
                <a:solidFill>
                  <a:srgbClr val="003865"/>
                </a:solidFill>
              </a:rPr>
              <a:t>Update Static Line / Transformers Ratings</a:t>
            </a:r>
          </a:p>
          <a:p>
            <a:pPr lvl="2">
              <a:buFont typeface="Courier New" panose="02070309020205020404" pitchFamily="49" charset="0"/>
              <a:buChar char="o"/>
            </a:pPr>
            <a:r>
              <a:rPr lang="en-US" sz="1400" dirty="0">
                <a:solidFill>
                  <a:srgbClr val="003865"/>
                </a:solidFill>
              </a:rPr>
              <a:t>Enabling and Disabling of Contingencies</a:t>
            </a:r>
          </a:p>
          <a:p>
            <a:pPr lvl="2">
              <a:buFont typeface="Courier New" panose="02070309020205020404" pitchFamily="49" charset="0"/>
              <a:buChar char="o"/>
            </a:pPr>
            <a:endParaRPr lang="en-US" sz="1400" dirty="0">
              <a:solidFill>
                <a:srgbClr val="003865"/>
              </a:solidFill>
            </a:endParaRPr>
          </a:p>
          <a:p>
            <a:pPr lvl="1">
              <a:buFont typeface="Arial" panose="020B0604020202020204" pitchFamily="34" charset="0"/>
              <a:buChar char="•"/>
            </a:pPr>
            <a:r>
              <a:rPr lang="en-US" sz="1600" dirty="0">
                <a:solidFill>
                  <a:srgbClr val="003865"/>
                </a:solidFill>
              </a:rPr>
              <a:t>DPC Tool Data Flows:</a:t>
            </a:r>
          </a:p>
          <a:p>
            <a:pPr lvl="1">
              <a:buFont typeface="Arial" panose="020B0604020202020204" pitchFamily="34" charset="0"/>
              <a:buChar char="•"/>
            </a:pPr>
            <a:endParaRPr lang="en-US" sz="1400" dirty="0">
              <a:solidFill>
                <a:srgbClr val="003865"/>
              </a:solidFill>
              <a:latin typeface="Arial" panose="020B0604020202020204"/>
            </a:endParaRPr>
          </a:p>
          <a:p>
            <a:pPr marL="457200" lvl="1" indent="0">
              <a:buNone/>
            </a:pPr>
            <a:r>
              <a:rPr lang="en-US" sz="1400" dirty="0">
                <a:solidFill>
                  <a:srgbClr val="003865"/>
                </a:solidFill>
                <a:latin typeface="Arial" panose="020B0604020202020204"/>
              </a:rPr>
              <a:t> </a:t>
            </a:r>
          </a:p>
          <a:p>
            <a:pPr marL="457200" lvl="1" indent="0">
              <a:buNone/>
            </a:pPr>
            <a:endParaRPr lang="en-US" sz="1400" dirty="0">
              <a:solidFill>
                <a:srgbClr val="003865"/>
              </a:solidFill>
              <a:latin typeface="Arial" panose="020B0604020202020204"/>
            </a:endParaRPr>
          </a:p>
        </p:txBody>
      </p:sp>
      <p:sp>
        <p:nvSpPr>
          <p:cNvPr id="13" name="Rectangle 12">
            <a:extLst>
              <a:ext uri="{FF2B5EF4-FFF2-40B4-BE49-F238E27FC236}">
                <a16:creationId xmlns:a16="http://schemas.microsoft.com/office/drawing/2014/main" id="{9F9D5D1F-9D88-F445-B213-8A3779A9D588}"/>
              </a:ext>
            </a:extLst>
          </p:cNvPr>
          <p:cNvSpPr/>
          <p:nvPr/>
        </p:nvSpPr>
        <p:spPr>
          <a:xfrm>
            <a:off x="1761168" y="4244567"/>
            <a:ext cx="990600" cy="762000"/>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prstClr val="black"/>
                </a:solidFill>
                <a:latin typeface="Arial" panose="020B0604020202020204"/>
              </a:rPr>
              <a:t>MPs</a:t>
            </a:r>
          </a:p>
          <a:p>
            <a:pPr algn="ctr"/>
            <a:endParaRPr lang="en-US" sz="800" dirty="0">
              <a:solidFill>
                <a:prstClr val="black"/>
              </a:solidFill>
              <a:latin typeface="Arial" panose="020B0604020202020204"/>
            </a:endParaRPr>
          </a:p>
        </p:txBody>
      </p:sp>
      <p:sp>
        <p:nvSpPr>
          <p:cNvPr id="14" name="Rectangle 13">
            <a:extLst>
              <a:ext uri="{FF2B5EF4-FFF2-40B4-BE49-F238E27FC236}">
                <a16:creationId xmlns:a16="http://schemas.microsoft.com/office/drawing/2014/main" id="{FE451B94-6489-7E5E-25C5-08E5C313571E}"/>
              </a:ext>
            </a:extLst>
          </p:cNvPr>
          <p:cNvSpPr/>
          <p:nvPr/>
        </p:nvSpPr>
        <p:spPr>
          <a:xfrm>
            <a:off x="4321264" y="4266541"/>
            <a:ext cx="1269809" cy="10123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DPC Tool</a:t>
            </a:r>
            <a:br>
              <a:rPr lang="en-US" sz="1200" b="1" dirty="0">
                <a:solidFill>
                  <a:prstClr val="black"/>
                </a:solidFill>
                <a:latin typeface="Arial" panose="020B0604020202020204"/>
              </a:rPr>
            </a:br>
            <a:endParaRPr lang="en-US" sz="1200" b="1" dirty="0">
              <a:solidFill>
                <a:prstClr val="black"/>
              </a:solidFill>
              <a:latin typeface="Arial" panose="020B0604020202020204"/>
            </a:endParaRPr>
          </a:p>
        </p:txBody>
      </p:sp>
      <p:sp>
        <p:nvSpPr>
          <p:cNvPr id="15" name="Rectangle 14">
            <a:extLst>
              <a:ext uri="{FF2B5EF4-FFF2-40B4-BE49-F238E27FC236}">
                <a16:creationId xmlns:a16="http://schemas.microsoft.com/office/drawing/2014/main" id="{F5292FF3-07F4-189D-6A08-118563930ACB}"/>
              </a:ext>
            </a:extLst>
          </p:cNvPr>
          <p:cNvSpPr/>
          <p:nvPr/>
        </p:nvSpPr>
        <p:spPr>
          <a:xfrm>
            <a:off x="7341090" y="4254917"/>
            <a:ext cx="1214035" cy="762000"/>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black"/>
                </a:solidFill>
                <a:latin typeface="Arial" panose="020B0604020202020204"/>
              </a:rPr>
              <a:t>EMS/MMS</a:t>
            </a:r>
          </a:p>
        </p:txBody>
      </p:sp>
      <p:sp>
        <p:nvSpPr>
          <p:cNvPr id="16" name="Arrow: Right 15">
            <a:extLst>
              <a:ext uri="{FF2B5EF4-FFF2-40B4-BE49-F238E27FC236}">
                <a16:creationId xmlns:a16="http://schemas.microsoft.com/office/drawing/2014/main" id="{8FE0CCE0-7290-66CA-98B5-390A379C664C}"/>
              </a:ext>
            </a:extLst>
          </p:cNvPr>
          <p:cNvSpPr/>
          <p:nvPr/>
        </p:nvSpPr>
        <p:spPr>
          <a:xfrm flipV="1">
            <a:off x="2751769" y="4525623"/>
            <a:ext cx="155464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18" name="Arrow: Right 17">
            <a:extLst>
              <a:ext uri="{FF2B5EF4-FFF2-40B4-BE49-F238E27FC236}">
                <a16:creationId xmlns:a16="http://schemas.microsoft.com/office/drawing/2014/main" id="{9C205B02-2641-1262-F815-0220626A2980}"/>
              </a:ext>
            </a:extLst>
          </p:cNvPr>
          <p:cNvSpPr/>
          <p:nvPr/>
        </p:nvSpPr>
        <p:spPr>
          <a:xfrm>
            <a:off x="5588490" y="4594201"/>
            <a:ext cx="35710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19" name="Rectangle 18">
            <a:extLst>
              <a:ext uri="{FF2B5EF4-FFF2-40B4-BE49-F238E27FC236}">
                <a16:creationId xmlns:a16="http://schemas.microsoft.com/office/drawing/2014/main" id="{D718DA38-3F54-DDD6-319F-2AA36F4D7B67}"/>
              </a:ext>
            </a:extLst>
          </p:cNvPr>
          <p:cNvSpPr/>
          <p:nvPr/>
        </p:nvSpPr>
        <p:spPr>
          <a:xfrm>
            <a:off x="5935264" y="4244567"/>
            <a:ext cx="1061635" cy="10123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ERCOT Review &amp; Approval (DPC Dashboard)</a:t>
            </a:r>
          </a:p>
        </p:txBody>
      </p:sp>
      <p:sp>
        <p:nvSpPr>
          <p:cNvPr id="20" name="Arrow: Right 19">
            <a:extLst>
              <a:ext uri="{FF2B5EF4-FFF2-40B4-BE49-F238E27FC236}">
                <a16:creationId xmlns:a16="http://schemas.microsoft.com/office/drawing/2014/main" id="{6E021172-7801-F96B-7DC6-67FCB5DB5FFF}"/>
              </a:ext>
            </a:extLst>
          </p:cNvPr>
          <p:cNvSpPr/>
          <p:nvPr/>
        </p:nvSpPr>
        <p:spPr>
          <a:xfrm>
            <a:off x="7036290" y="4571342"/>
            <a:ext cx="28994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3" name="Arrow: Right 2">
            <a:extLst>
              <a:ext uri="{FF2B5EF4-FFF2-40B4-BE49-F238E27FC236}">
                <a16:creationId xmlns:a16="http://schemas.microsoft.com/office/drawing/2014/main" id="{F636D112-23B5-836B-F8EF-C1C711F3FB73}"/>
              </a:ext>
            </a:extLst>
          </p:cNvPr>
          <p:cNvSpPr/>
          <p:nvPr/>
        </p:nvSpPr>
        <p:spPr>
          <a:xfrm flipV="1">
            <a:off x="2223654" y="3492938"/>
            <a:ext cx="208275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5" name="TextBox 4">
            <a:extLst>
              <a:ext uri="{FF2B5EF4-FFF2-40B4-BE49-F238E27FC236}">
                <a16:creationId xmlns:a16="http://schemas.microsoft.com/office/drawing/2014/main" id="{EF39E70D-1194-9D03-07E0-092D9CBD232C}"/>
              </a:ext>
            </a:extLst>
          </p:cNvPr>
          <p:cNvSpPr txBox="1"/>
          <p:nvPr/>
        </p:nvSpPr>
        <p:spPr>
          <a:xfrm>
            <a:off x="2932021" y="4594202"/>
            <a:ext cx="1374391" cy="276999"/>
          </a:xfrm>
          <a:prstGeom prst="rect">
            <a:avLst/>
          </a:prstGeom>
          <a:noFill/>
        </p:spPr>
        <p:txBody>
          <a:bodyPr wrap="square" rtlCol="0">
            <a:spAutoFit/>
          </a:bodyPr>
          <a:lstStyle/>
          <a:p>
            <a:r>
              <a:rPr lang="en-US" sz="1200" dirty="0"/>
              <a:t>Temporary DPCs</a:t>
            </a:r>
          </a:p>
        </p:txBody>
      </p:sp>
      <p:sp>
        <p:nvSpPr>
          <p:cNvPr id="6" name="Rectangle 5">
            <a:extLst>
              <a:ext uri="{FF2B5EF4-FFF2-40B4-BE49-F238E27FC236}">
                <a16:creationId xmlns:a16="http://schemas.microsoft.com/office/drawing/2014/main" id="{BAC2AC3D-920F-3379-ED46-7CF9A3DE47D8}"/>
              </a:ext>
            </a:extLst>
          </p:cNvPr>
          <p:cNvSpPr/>
          <p:nvPr/>
        </p:nvSpPr>
        <p:spPr>
          <a:xfrm>
            <a:off x="4341402" y="3008721"/>
            <a:ext cx="1120061" cy="840558"/>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prstClr val="black"/>
                </a:solidFill>
                <a:latin typeface="Arial" panose="020B0604020202020204"/>
              </a:rPr>
              <a:t>NMMS Mage</a:t>
            </a:r>
            <a:br>
              <a:rPr lang="en-US" sz="1200" b="1" dirty="0">
                <a:solidFill>
                  <a:prstClr val="black"/>
                </a:solidFill>
                <a:latin typeface="Arial" panose="020B0604020202020204"/>
              </a:rPr>
            </a:br>
            <a:r>
              <a:rPr lang="en-US" sz="1200" b="1" dirty="0">
                <a:solidFill>
                  <a:prstClr val="black"/>
                </a:solidFill>
                <a:latin typeface="Arial" panose="020B0604020202020204"/>
              </a:rPr>
              <a:t>(Network Model)</a:t>
            </a:r>
          </a:p>
        </p:txBody>
      </p:sp>
      <p:sp>
        <p:nvSpPr>
          <p:cNvPr id="21" name="TextBox 20">
            <a:extLst>
              <a:ext uri="{FF2B5EF4-FFF2-40B4-BE49-F238E27FC236}">
                <a16:creationId xmlns:a16="http://schemas.microsoft.com/office/drawing/2014/main" id="{DF1A1E76-39A1-BD0C-A036-30BB3E0567D9}"/>
              </a:ext>
            </a:extLst>
          </p:cNvPr>
          <p:cNvSpPr txBox="1"/>
          <p:nvPr/>
        </p:nvSpPr>
        <p:spPr>
          <a:xfrm>
            <a:off x="2623552" y="3587007"/>
            <a:ext cx="1523352" cy="276999"/>
          </a:xfrm>
          <a:prstGeom prst="rect">
            <a:avLst/>
          </a:prstGeom>
          <a:noFill/>
        </p:spPr>
        <p:txBody>
          <a:bodyPr wrap="square" rtlCol="0">
            <a:spAutoFit/>
          </a:bodyPr>
          <a:lstStyle/>
          <a:p>
            <a:r>
              <a:rPr lang="en-US" sz="1200" dirty="0"/>
              <a:t>Permanent DPCs</a:t>
            </a:r>
          </a:p>
        </p:txBody>
      </p:sp>
      <p:cxnSp>
        <p:nvCxnSpPr>
          <p:cNvPr id="28" name="Connector: Elbow 27">
            <a:extLst>
              <a:ext uri="{FF2B5EF4-FFF2-40B4-BE49-F238E27FC236}">
                <a16:creationId xmlns:a16="http://schemas.microsoft.com/office/drawing/2014/main" id="{18CCAABD-9695-7C65-9C60-F834FBB96A87}"/>
              </a:ext>
            </a:extLst>
          </p:cNvPr>
          <p:cNvCxnSpPr>
            <a:cxnSpLocks/>
            <a:stCxn id="35" idx="3"/>
          </p:cNvCxnSpPr>
          <p:nvPr/>
        </p:nvCxnSpPr>
        <p:spPr>
          <a:xfrm flipV="1">
            <a:off x="5630055" y="5029929"/>
            <a:ext cx="2384919" cy="801765"/>
          </a:xfrm>
          <a:prstGeom prst="bentConnector3">
            <a:avLst>
              <a:gd name="adj1" fmla="val 98798"/>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Arrow: Right 28">
            <a:extLst>
              <a:ext uri="{FF2B5EF4-FFF2-40B4-BE49-F238E27FC236}">
                <a16:creationId xmlns:a16="http://schemas.microsoft.com/office/drawing/2014/main" id="{2EDD25E3-0A11-770A-4F53-318FA6D5F38C}"/>
              </a:ext>
            </a:extLst>
          </p:cNvPr>
          <p:cNvSpPr/>
          <p:nvPr/>
        </p:nvSpPr>
        <p:spPr>
          <a:xfrm>
            <a:off x="5484322" y="3477871"/>
            <a:ext cx="88738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Arial" panose="020B0604020202020204"/>
            </a:endParaRPr>
          </a:p>
        </p:txBody>
      </p:sp>
      <p:sp>
        <p:nvSpPr>
          <p:cNvPr id="30" name="Arrow: Down 29">
            <a:extLst>
              <a:ext uri="{FF2B5EF4-FFF2-40B4-BE49-F238E27FC236}">
                <a16:creationId xmlns:a16="http://schemas.microsoft.com/office/drawing/2014/main" id="{13984772-D38C-8478-DEC5-6AEA25AE322E}"/>
              </a:ext>
            </a:extLst>
          </p:cNvPr>
          <p:cNvSpPr/>
          <p:nvPr/>
        </p:nvSpPr>
        <p:spPr>
          <a:xfrm>
            <a:off x="6323288" y="3477871"/>
            <a:ext cx="45719" cy="7571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001E4E2F-DCB7-DDF3-3A34-6BB2FCFBCABA}"/>
              </a:ext>
            </a:extLst>
          </p:cNvPr>
          <p:cNvSpPr txBox="1"/>
          <p:nvPr/>
        </p:nvSpPr>
        <p:spPr>
          <a:xfrm>
            <a:off x="6394564" y="3462804"/>
            <a:ext cx="1489097" cy="461665"/>
          </a:xfrm>
          <a:prstGeom prst="rect">
            <a:avLst/>
          </a:prstGeom>
          <a:noFill/>
        </p:spPr>
        <p:txBody>
          <a:bodyPr wrap="square">
            <a:spAutoFit/>
          </a:bodyPr>
          <a:lstStyle/>
          <a:p>
            <a:r>
              <a:rPr lang="en-US" sz="1200" dirty="0"/>
              <a:t>DPC </a:t>
            </a:r>
          </a:p>
          <a:p>
            <a:r>
              <a:rPr lang="en-US" sz="1200" dirty="0"/>
              <a:t>Importer</a:t>
            </a:r>
          </a:p>
        </p:txBody>
      </p:sp>
      <p:sp>
        <p:nvSpPr>
          <p:cNvPr id="34" name="Arrow: Bent 33">
            <a:extLst>
              <a:ext uri="{FF2B5EF4-FFF2-40B4-BE49-F238E27FC236}">
                <a16:creationId xmlns:a16="http://schemas.microsoft.com/office/drawing/2014/main" id="{6E28F494-0431-E1DF-C1BB-2AC93BFF75AB}"/>
              </a:ext>
            </a:extLst>
          </p:cNvPr>
          <p:cNvSpPr/>
          <p:nvPr/>
        </p:nvSpPr>
        <p:spPr>
          <a:xfrm>
            <a:off x="2223654" y="3492938"/>
            <a:ext cx="45719" cy="72699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Rectangle 34">
            <a:extLst>
              <a:ext uri="{FF2B5EF4-FFF2-40B4-BE49-F238E27FC236}">
                <a16:creationId xmlns:a16="http://schemas.microsoft.com/office/drawing/2014/main" id="{EC8DC815-5974-9678-7BC2-E7BD4B328B2B}"/>
              </a:ext>
            </a:extLst>
          </p:cNvPr>
          <p:cNvSpPr/>
          <p:nvPr/>
        </p:nvSpPr>
        <p:spPr>
          <a:xfrm>
            <a:off x="4306413" y="5401641"/>
            <a:ext cx="1323642" cy="860106"/>
          </a:xfrm>
          <a:prstGeom prst="rect">
            <a:avLst/>
          </a:prstGeom>
          <a:solidFill>
            <a:schemeClr val="accent4">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prstClr val="black"/>
                </a:solidFill>
                <a:latin typeface="Arial" panose="020B0604020202020204"/>
              </a:rPr>
              <a:t>MPs DPC dashboard (All DPCs)</a:t>
            </a:r>
          </a:p>
        </p:txBody>
      </p:sp>
      <p:sp>
        <p:nvSpPr>
          <p:cNvPr id="7" name="Rectangle 6">
            <a:extLst>
              <a:ext uri="{FF2B5EF4-FFF2-40B4-BE49-F238E27FC236}">
                <a16:creationId xmlns:a16="http://schemas.microsoft.com/office/drawing/2014/main" id="{20BF5865-A9DA-D257-569E-D6259612FFB2}"/>
              </a:ext>
            </a:extLst>
          </p:cNvPr>
          <p:cNvSpPr/>
          <p:nvPr/>
        </p:nvSpPr>
        <p:spPr>
          <a:xfrm>
            <a:off x="4146905" y="3986463"/>
            <a:ext cx="1674998" cy="2374232"/>
          </a:xfrm>
          <a:prstGeom prst="rect">
            <a:avLst/>
          </a:prstGeom>
          <a:noFill/>
          <a:ln>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3FDF6C3-D115-81D7-BD3F-20E603214445}"/>
              </a:ext>
            </a:extLst>
          </p:cNvPr>
          <p:cNvSpPr txBox="1"/>
          <p:nvPr/>
        </p:nvSpPr>
        <p:spPr>
          <a:xfrm>
            <a:off x="4491355" y="3941836"/>
            <a:ext cx="1384630" cy="338554"/>
          </a:xfrm>
          <a:prstGeom prst="rect">
            <a:avLst/>
          </a:prstGeom>
          <a:noFill/>
        </p:spPr>
        <p:txBody>
          <a:bodyPr wrap="square" rtlCol="0">
            <a:spAutoFit/>
          </a:bodyPr>
          <a:lstStyle/>
          <a:p>
            <a:r>
              <a:rPr lang="en-US" sz="1600" b="1" dirty="0"/>
              <a:t>OS UI</a:t>
            </a:r>
          </a:p>
        </p:txBody>
      </p:sp>
    </p:spTree>
    <p:extLst>
      <p:ext uri="{BB962C8B-B14F-4D97-AF65-F5344CB8AC3E}">
        <p14:creationId xmlns:p14="http://schemas.microsoft.com/office/powerpoint/2010/main" val="672130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79954" y="411480"/>
            <a:ext cx="11064240" cy="822960"/>
          </a:xfrm>
          <a:prstGeom prst="rect">
            <a:avLst/>
          </a:prstGeom>
          <a:noFill/>
          <a:ln/>
        </p:spPr>
        <p:txBody>
          <a:bodyPr wrap="square" lIns="0" tIns="0" rIns="0" bIns="0" rtlCol="0" anchor="ctr"/>
          <a:lstStyle/>
          <a:p>
            <a:pPr marL="0" indent="0">
              <a:buNone/>
            </a:pPr>
            <a:r>
              <a:rPr lang="en-US" sz="2400" b="1" dirty="0">
                <a:solidFill>
                  <a:schemeClr val="accent2">
                    <a:lumMod val="75000"/>
                  </a:schemeClr>
                </a:solidFill>
                <a:latin typeface="Cambria" pitchFamily="34" charset="0"/>
                <a:ea typeface="Cambria" pitchFamily="34" charset="-122"/>
                <a:cs typeface="Cambria" pitchFamily="34" charset="-120"/>
              </a:rPr>
              <a:t>Contingency DPC updates:</a:t>
            </a:r>
            <a:br>
              <a:rPr lang="en-US" sz="2400" b="1" dirty="0">
                <a:solidFill>
                  <a:schemeClr val="accent2">
                    <a:lumMod val="75000"/>
                  </a:schemeClr>
                </a:solidFill>
                <a:latin typeface="Cambria" pitchFamily="34" charset="0"/>
                <a:ea typeface="Cambria" pitchFamily="34" charset="-122"/>
                <a:cs typeface="Cambria" pitchFamily="34" charset="-120"/>
              </a:rPr>
            </a:br>
            <a:r>
              <a:rPr lang="en-US" sz="2400" b="1" dirty="0">
                <a:solidFill>
                  <a:schemeClr val="accent2">
                    <a:lumMod val="75000"/>
                  </a:schemeClr>
                </a:solidFill>
                <a:latin typeface="Cambria" pitchFamily="34" charset="0"/>
                <a:ea typeface="Cambria" pitchFamily="34" charset="-122"/>
                <a:cs typeface="Cambria" pitchFamily="34" charset="-120"/>
              </a:rPr>
              <a:t>NMMS MAGE vs DPC Submission Form— decision table-</a:t>
            </a:r>
            <a:r>
              <a:rPr lang="en-US" sz="2400" b="1" dirty="0">
                <a:solidFill>
                  <a:schemeClr val="accent2">
                    <a:lumMod val="75000"/>
                  </a:schemeClr>
                </a:solidFill>
                <a:highlight>
                  <a:srgbClr val="FFFF00"/>
                </a:highlight>
                <a:latin typeface="Cambria" pitchFamily="34" charset="0"/>
                <a:ea typeface="Cambria" pitchFamily="34" charset="-122"/>
                <a:cs typeface="Cambria" pitchFamily="34" charset="-120"/>
              </a:rPr>
              <a:t>Updates</a:t>
            </a:r>
            <a:endParaRPr lang="en-US" sz="2400" dirty="0">
              <a:solidFill>
                <a:schemeClr val="accent2">
                  <a:lumMod val="75000"/>
                </a:schemeClr>
              </a:solidFill>
              <a:highlight>
                <a:srgbClr val="FFFF00"/>
              </a:highlight>
            </a:endParaRPr>
          </a:p>
        </p:txBody>
      </p:sp>
      <p:graphicFrame>
        <p:nvGraphicFramePr>
          <p:cNvPr id="4" name="Table 0"/>
          <p:cNvGraphicFramePr>
            <a:graphicFrameLocks noGrp="1"/>
          </p:cNvGraphicFramePr>
          <p:nvPr>
            <p:extLst>
              <p:ext uri="{D42A27DB-BD31-4B8C-83A1-F6EECF244321}">
                <p14:modId xmlns:p14="http://schemas.microsoft.com/office/powerpoint/2010/main" val="3610989026"/>
              </p:ext>
            </p:extLst>
          </p:nvPr>
        </p:nvGraphicFramePr>
        <p:xfrm>
          <a:off x="548640" y="1325880"/>
          <a:ext cx="10972800" cy="4273296"/>
        </p:xfrm>
        <a:graphic>
          <a:graphicData uri="http://schemas.openxmlformats.org/drawingml/2006/table">
            <a:tbl>
              <a:tblPr/>
              <a:tblGrid>
                <a:gridCol w="24688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tblGrid>
              <a:tr h="713232">
                <a:tc>
                  <a:txBody>
                    <a:bodyPr/>
                    <a:lstStyle/>
                    <a:p>
                      <a:pPr marL="0" indent="0">
                        <a:buNone/>
                      </a:pPr>
                      <a:r>
                        <a:rPr lang="en-US" sz="1200" b="1" dirty="0">
                          <a:solidFill>
                            <a:srgbClr val="FFFFFF"/>
                          </a:solidFill>
                        </a:rPr>
                        <a:t>Category</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Definition change needed?</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NOMCR to NMMS MAGE?</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Status set in submission in NMMS MAGE</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tc>
                  <a:txBody>
                    <a:bodyPr/>
                    <a:lstStyle/>
                    <a:p>
                      <a:pPr marL="0" indent="0">
                        <a:buNone/>
                      </a:pPr>
                      <a:r>
                        <a:rPr lang="en-US" sz="1200" b="1" kern="1200" dirty="0">
                          <a:solidFill>
                            <a:srgbClr val="FFFFFF"/>
                          </a:solidFill>
                          <a:latin typeface="+mn-lt"/>
                          <a:ea typeface="+mn-ea"/>
                          <a:cs typeface="+mn-cs"/>
                        </a:rPr>
                        <a:t>Separate Temporary DPC?</a:t>
                      </a:r>
                      <a:br>
                        <a:rPr lang="en-US" sz="1200" b="1" kern="1200" dirty="0">
                          <a:solidFill>
                            <a:srgbClr val="FFFFFF"/>
                          </a:solidFill>
                          <a:latin typeface="+mn-lt"/>
                          <a:ea typeface="+mn-ea"/>
                          <a:cs typeface="+mn-cs"/>
                        </a:rPr>
                      </a:br>
                      <a:r>
                        <a:rPr lang="en-US" sz="1200" b="1" kern="1200" dirty="0">
                          <a:solidFill>
                            <a:srgbClr val="FFFFFF"/>
                          </a:solidFill>
                          <a:latin typeface="+mn-lt"/>
                          <a:ea typeface="+mn-ea"/>
                          <a:cs typeface="+mn-cs"/>
                        </a:rPr>
                        <a:t>DPC Submission Form from Dashboard</a:t>
                      </a:r>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10000"/>
                  </a:ext>
                </a:extLst>
              </a:tr>
              <a:tr h="713232">
                <a:tc>
                  <a:txBody>
                    <a:bodyPr/>
                    <a:lstStyle/>
                    <a:p>
                      <a:pPr marL="0" indent="0">
                        <a:buNone/>
                      </a:pPr>
                      <a:r>
                        <a:rPr lang="en-US" sz="1200" b="1" dirty="0">
                          <a:solidFill>
                            <a:srgbClr val="1B2430"/>
                          </a:solidFill>
                        </a:rPr>
                        <a:t>Permanent</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Always to NMMS MAGE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Set directly to desired (enabled/disabled) state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extLst>
                  <a:ext uri="{0D108BD9-81ED-4DB2-BD59-A6C34878D82A}">
                    <a16:rowId xmlns:a16="http://schemas.microsoft.com/office/drawing/2014/main" val="10001"/>
                  </a:ext>
                </a:extLst>
              </a:tr>
              <a:tr h="713232">
                <a:tc>
                  <a:txBody>
                    <a:bodyPr/>
                    <a:lstStyle/>
                    <a:p>
                      <a:pPr marL="0" indent="0">
                        <a:buNone/>
                      </a:pPr>
                      <a:r>
                        <a:rPr lang="en-US" sz="1200" b="1" dirty="0">
                          <a:solidFill>
                            <a:srgbClr val="1B2430"/>
                          </a:solidFill>
                        </a:rPr>
                        <a:t>Temporary — no definition change</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No</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 — sole submission</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buNone/>
                      </a:pPr>
                      <a:r>
                        <a:rPr lang="en-US" sz="1200" b="1" dirty="0">
                          <a:solidFill>
                            <a:srgbClr val="1B2430"/>
                          </a:solidFill>
                        </a:rPr>
                        <a:t>Temporary — modifying existing</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Retain previous status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tc>
                  <a:txBody>
                    <a:bodyPr/>
                    <a:lstStyle/>
                    <a:p>
                      <a:pPr marL="0" indent="0">
                        <a:buNone/>
                      </a:pPr>
                      <a:r>
                        <a:rPr lang="en-US" sz="1200" dirty="0">
                          <a:solidFill>
                            <a:srgbClr val="1B2430"/>
                          </a:solidFill>
                        </a:rPr>
                        <a:t>Yes</a:t>
                      </a:r>
                      <a:br>
                        <a:rPr lang="en-US" sz="1200" dirty="0">
                          <a:solidFill>
                            <a:srgbClr val="1B2430"/>
                          </a:solidFill>
                        </a:rPr>
                      </a:br>
                      <a:r>
                        <a:rPr lang="en-US" sz="1200" dirty="0">
                          <a:solidFill>
                            <a:srgbClr val="1B2430"/>
                          </a:solidFill>
                        </a:rPr>
                        <a:t>Just add a comment in temporary submission form- “Implement NOMCR# before this”</a:t>
                      </a:r>
                      <a:br>
                        <a:rPr lang="en-US" sz="1200" dirty="0">
                          <a:solidFill>
                            <a:srgbClr val="1B2430"/>
                          </a:solidFill>
                        </a:rPr>
                      </a:b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4F7F9"/>
                    </a:solidFill>
                  </a:tcPr>
                </a:tc>
                <a:extLst>
                  <a:ext uri="{0D108BD9-81ED-4DB2-BD59-A6C34878D82A}">
                    <a16:rowId xmlns:a16="http://schemas.microsoft.com/office/drawing/2014/main" val="10003"/>
                  </a:ext>
                </a:extLst>
              </a:tr>
              <a:tr h="713232">
                <a:tc>
                  <a:txBody>
                    <a:bodyPr/>
                    <a:lstStyle/>
                    <a:p>
                      <a:pPr marL="0" indent="0">
                        <a:buNone/>
                      </a:pPr>
                      <a:r>
                        <a:rPr lang="en-US" sz="1200" b="1" dirty="0">
                          <a:solidFill>
                            <a:srgbClr val="1B2430"/>
                          </a:solidFill>
                        </a:rPr>
                        <a:t>Temporary — brand-new</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 (by definition)</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Disabled (default)</a:t>
                      </a: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tc>
                  <a:txBody>
                    <a:bodyPr/>
                    <a:lstStyle/>
                    <a:p>
                      <a:pPr marL="0" indent="0">
                        <a:buNone/>
                      </a:pPr>
                      <a:r>
                        <a:rPr lang="en-US" sz="1200" dirty="0">
                          <a:solidFill>
                            <a:srgbClr val="1B2430"/>
                          </a:solidFill>
                        </a:rPr>
                        <a:t>Yes</a:t>
                      </a:r>
                      <a:br>
                        <a:rPr lang="en-US" sz="1200" dirty="0">
                          <a:solidFill>
                            <a:srgbClr val="1B2430"/>
                          </a:solidFill>
                        </a:rPr>
                      </a:br>
                      <a:r>
                        <a:rPr lang="en-US" sz="1200" dirty="0">
                          <a:solidFill>
                            <a:srgbClr val="1B2430"/>
                          </a:solidFill>
                        </a:rPr>
                        <a:t>Just add a comment in temporary submission form- “Implement NOMCR# before this”</a:t>
                      </a:r>
                      <a:br>
                        <a:rPr lang="en-US" sz="1200" dirty="0">
                          <a:solidFill>
                            <a:srgbClr val="1B2430"/>
                          </a:solidFill>
                        </a:rPr>
                      </a:br>
                      <a:endParaRPr lang="en-US" sz="1200" dirty="0"/>
                    </a:p>
                  </a:txBody>
                  <a:tcPr marL="101600" marR="101600" marT="76200" marB="76200" anchor="ctr">
                    <a:lnL w="9525" cap="flat" cmpd="sng" algn="ctr">
                      <a:solidFill>
                        <a:srgbClr val="D8DEE3"/>
                      </a:solidFill>
                      <a:prstDash val="solid"/>
                      <a:round/>
                      <a:headEnd type="none" w="med" len="med"/>
                      <a:tailEnd type="none" w="med" len="med"/>
                    </a:lnL>
                    <a:lnR w="9525" cap="flat" cmpd="sng" algn="ctr">
                      <a:solidFill>
                        <a:srgbClr val="D8DEE3"/>
                      </a:solidFill>
                      <a:prstDash val="solid"/>
                      <a:round/>
                      <a:headEnd type="none" w="med" len="med"/>
                      <a:tailEnd type="none" w="med" len="med"/>
                    </a:lnR>
                    <a:lnT w="9525" cap="flat" cmpd="sng" algn="ctr">
                      <a:solidFill>
                        <a:srgbClr val="D8DEE3"/>
                      </a:solidFill>
                      <a:prstDash val="solid"/>
                      <a:round/>
                      <a:headEnd type="none" w="med" len="med"/>
                      <a:tailEnd type="none" w="med" len="med"/>
                    </a:lnT>
                    <a:lnB w="9525" cap="flat" cmpd="sng" algn="ctr">
                      <a:solidFill>
                        <a:srgbClr val="D8DEE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a:extLst>
              <a:ext uri="{FF2B5EF4-FFF2-40B4-BE49-F238E27FC236}">
                <a16:creationId xmlns:a16="http://schemas.microsoft.com/office/drawing/2014/main" id="{CFF12B28-C1B0-9A54-CA72-FF8D7674AD0B}"/>
              </a:ext>
            </a:extLst>
          </p:cNvPr>
          <p:cNvSpPr txBox="1"/>
          <p:nvPr/>
        </p:nvSpPr>
        <p:spPr>
          <a:xfrm>
            <a:off x="1199072" y="50639"/>
            <a:ext cx="10413808" cy="822960"/>
          </a:xfrm>
          <a:prstGeom prst="rect">
            <a:avLst/>
          </a:prstGeom>
          <a:noFill/>
          <a:ln/>
        </p:spPr>
        <p:txBody>
          <a:bodyPr wrap="square" lIns="0" tIns="0" rIns="0" bIns="0" rtlCol="0" anchor="ctr"/>
          <a:lstStyle/>
          <a:p>
            <a:r>
              <a:rPr lang="en-US" sz="2800" b="1" dirty="0">
                <a:solidFill>
                  <a:schemeClr val="accent2">
                    <a:lumMod val="75000"/>
                  </a:schemeClr>
                </a:solidFill>
                <a:latin typeface="Cambria" pitchFamily="34" charset="0"/>
                <a:ea typeface="Cambria" pitchFamily="34" charset="-122"/>
              </a:rPr>
              <a:t>The same logic, as a decision tree - </a:t>
            </a:r>
            <a:r>
              <a:rPr lang="en-US" sz="2800" b="1" dirty="0">
                <a:solidFill>
                  <a:schemeClr val="accent2">
                    <a:lumMod val="75000"/>
                  </a:schemeClr>
                </a:solidFill>
                <a:highlight>
                  <a:srgbClr val="FFFF00"/>
                </a:highlight>
                <a:latin typeface="Cambria" pitchFamily="34" charset="0"/>
                <a:ea typeface="Cambria" pitchFamily="34" charset="-122"/>
              </a:rPr>
              <a:t>Updates</a:t>
            </a:r>
          </a:p>
        </p:txBody>
      </p:sp>
      <p:pic>
        <p:nvPicPr>
          <p:cNvPr id="3" name="Picture 2">
            <a:extLst>
              <a:ext uri="{FF2B5EF4-FFF2-40B4-BE49-F238E27FC236}">
                <a16:creationId xmlns:a16="http://schemas.microsoft.com/office/drawing/2014/main" id="{E2925136-6BE8-DC6E-B039-4A623E2B9039}"/>
              </a:ext>
            </a:extLst>
          </p:cNvPr>
          <p:cNvPicPr>
            <a:picLocks noChangeAspect="1"/>
          </p:cNvPicPr>
          <p:nvPr/>
        </p:nvPicPr>
        <p:blipFill>
          <a:blip r:embed="rId3"/>
          <a:stretch>
            <a:fillRect/>
          </a:stretch>
        </p:blipFill>
        <p:spPr>
          <a:xfrm>
            <a:off x="1284397" y="873598"/>
            <a:ext cx="10103181" cy="598440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0B94E-5124-48C6-1708-2672B68BD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0CA53-40B6-C46F-8BEB-EBA45C109584}"/>
              </a:ext>
            </a:extLst>
          </p:cNvPr>
          <p:cNvSpPr>
            <a:spLocks noGrp="1"/>
          </p:cNvSpPr>
          <p:nvPr>
            <p:ph type="title"/>
          </p:nvPr>
        </p:nvSpPr>
        <p:spPr/>
        <p:txBody>
          <a:bodyPr/>
          <a:lstStyle/>
          <a:p>
            <a:r>
              <a:rPr lang="en-US" sz="2000" dirty="0"/>
              <a:t>Temporary DPC Submissions – Parallel Period &amp; Switchover  - </a:t>
            </a:r>
            <a:r>
              <a:rPr lang="en-US" sz="2000" dirty="0">
                <a:highlight>
                  <a:srgbClr val="FFFF00"/>
                </a:highlight>
              </a:rPr>
              <a:t>Updates</a:t>
            </a:r>
          </a:p>
        </p:txBody>
      </p:sp>
      <p:sp>
        <p:nvSpPr>
          <p:cNvPr id="3" name="Content Placeholder 2">
            <a:extLst>
              <a:ext uri="{FF2B5EF4-FFF2-40B4-BE49-F238E27FC236}">
                <a16:creationId xmlns:a16="http://schemas.microsoft.com/office/drawing/2014/main" id="{26EDCC60-782D-44EC-35B0-698146243AA1}"/>
              </a:ext>
            </a:extLst>
          </p:cNvPr>
          <p:cNvSpPr>
            <a:spLocks noGrp="1"/>
          </p:cNvSpPr>
          <p:nvPr>
            <p:ph idx="1"/>
          </p:nvPr>
        </p:nvSpPr>
        <p:spPr>
          <a:xfrm>
            <a:off x="508000" y="1002632"/>
            <a:ext cx="10205006" cy="5520716"/>
          </a:xfrm>
        </p:spPr>
        <p:txBody>
          <a:bodyPr/>
          <a:lstStyle/>
          <a:p>
            <a:r>
              <a:rPr lang="en-US" b="1" u="sng" dirty="0">
                <a:solidFill>
                  <a:srgbClr val="1F4E5F"/>
                </a:solidFill>
                <a:latin typeface="Calibri" pitchFamily="34" charset="0"/>
                <a:ea typeface="Calibri" pitchFamily="34" charset="-122"/>
                <a:cs typeface="Calibri" pitchFamily="34" charset="-120"/>
              </a:rPr>
              <a:t>Parallel Submission Period</a:t>
            </a:r>
          </a:p>
          <a:p>
            <a:endParaRPr lang="en-US" sz="1800" dirty="0">
              <a:solidFill>
                <a:srgbClr val="003865"/>
              </a:solidFill>
            </a:endParaRPr>
          </a:p>
          <a:p>
            <a:endParaRPr lang="en-US" sz="2000" b="1" u="sng" dirty="0">
              <a:solidFill>
                <a:srgbClr val="003865"/>
              </a:solidFill>
            </a:endParaRPr>
          </a:p>
          <a:p>
            <a:endParaRPr lang="en-US" sz="2000" b="1" u="sng" dirty="0">
              <a:solidFill>
                <a:srgbClr val="003865"/>
              </a:solidFill>
            </a:endParaRPr>
          </a:p>
          <a:p>
            <a:endParaRPr lang="en-US" sz="2000" b="1" u="sng" dirty="0">
              <a:solidFill>
                <a:srgbClr val="003865"/>
              </a:solidFill>
            </a:endParaRPr>
          </a:p>
          <a:p>
            <a:endParaRPr lang="en-US" sz="2000" b="1" u="sng" dirty="0">
              <a:solidFill>
                <a:srgbClr val="003865"/>
              </a:solidFill>
            </a:endParaRPr>
          </a:p>
          <a:p>
            <a:endParaRPr lang="en-US" sz="2000" b="1" u="sng" dirty="0">
              <a:solidFill>
                <a:srgbClr val="003865"/>
              </a:solidFill>
            </a:endParaRPr>
          </a:p>
          <a:p>
            <a:r>
              <a:rPr lang="en-US" b="1" u="sng" dirty="0">
                <a:solidFill>
                  <a:srgbClr val="1F4E5F"/>
                </a:solidFill>
                <a:latin typeface="Calibri" pitchFamily="34" charset="0"/>
                <a:ea typeface="Calibri" pitchFamily="34" charset="-122"/>
                <a:cs typeface="Calibri" pitchFamily="34" charset="-120"/>
              </a:rPr>
              <a:t>Transition Temporary DPC submission to DPC UI</a:t>
            </a:r>
          </a:p>
          <a:p>
            <a:endParaRPr lang="en-US" sz="1800" dirty="0">
              <a:solidFill>
                <a:srgbClr val="003865"/>
              </a:solidFill>
            </a:endParaRPr>
          </a:p>
          <a:p>
            <a:pPr marL="457200" lvl="1" indent="0">
              <a:buNone/>
            </a:pPr>
            <a:endParaRPr lang="en-US" sz="1800" dirty="0">
              <a:solidFill>
                <a:srgbClr val="003865"/>
              </a:solidFill>
            </a:endParaRPr>
          </a:p>
        </p:txBody>
      </p:sp>
      <p:sp>
        <p:nvSpPr>
          <p:cNvPr id="4" name="Slide Number Placeholder 3">
            <a:extLst>
              <a:ext uri="{FF2B5EF4-FFF2-40B4-BE49-F238E27FC236}">
                <a16:creationId xmlns:a16="http://schemas.microsoft.com/office/drawing/2014/main" id="{D9E286F2-ED60-FCA6-BA29-5312DB78854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D93BD3E-1E9A-4970-A6F7-E7AC52762E0C}"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8" name="Text 6">
            <a:extLst>
              <a:ext uri="{FF2B5EF4-FFF2-40B4-BE49-F238E27FC236}">
                <a16:creationId xmlns:a16="http://schemas.microsoft.com/office/drawing/2014/main" id="{10D8FCCD-D0E4-C132-85E2-9B4058B9253E}"/>
              </a:ext>
            </a:extLst>
          </p:cNvPr>
          <p:cNvSpPr txBox="1"/>
          <p:nvPr/>
        </p:nvSpPr>
        <p:spPr>
          <a:xfrm>
            <a:off x="792480" y="1513238"/>
            <a:ext cx="10607040" cy="4572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dirty="0">
                <a:solidFill>
                  <a:srgbClr val="1F4E5F"/>
                </a:solidFill>
                <a:latin typeface="Calibri" pitchFamily="34" charset="0"/>
                <a:ea typeface="Calibri" pitchFamily="34" charset="-122"/>
                <a:cs typeface="Calibri" pitchFamily="34" charset="-120"/>
              </a:rPr>
              <a:t>◦  </a:t>
            </a:r>
            <a:r>
              <a:rPr lang="en-US" sz="1600" b="1" dirty="0">
                <a:solidFill>
                  <a:srgbClr val="1F4E5F"/>
                </a:solidFill>
                <a:latin typeface="Calibri" pitchFamily="34" charset="0"/>
                <a:ea typeface="Calibri" pitchFamily="34" charset="-122"/>
                <a:cs typeface="Calibri" pitchFamily="34" charset="-120"/>
              </a:rPr>
              <a:t>September 2nd</a:t>
            </a:r>
            <a:r>
              <a:rPr lang="en-US" sz="1600" dirty="0">
                <a:solidFill>
                  <a:srgbClr val="1F4E5F"/>
                </a:solidFill>
                <a:latin typeface="Calibri" pitchFamily="34" charset="0"/>
                <a:ea typeface="Calibri" pitchFamily="34" charset="-122"/>
                <a:cs typeface="Calibri" pitchFamily="34" charset="-120"/>
              </a:rPr>
              <a:t> — first weeks of parallel submissions are complete. Two areas of feedback so far:</a:t>
            </a:r>
            <a:endParaRPr lang="en-US" sz="1600" dirty="0"/>
          </a:p>
        </p:txBody>
      </p:sp>
      <p:sp>
        <p:nvSpPr>
          <p:cNvPr id="9" name="Text 7">
            <a:extLst>
              <a:ext uri="{FF2B5EF4-FFF2-40B4-BE49-F238E27FC236}">
                <a16:creationId xmlns:a16="http://schemas.microsoft.com/office/drawing/2014/main" id="{89A5A7EB-D928-5CC9-06A6-AC6805E74C99}"/>
              </a:ext>
            </a:extLst>
          </p:cNvPr>
          <p:cNvSpPr txBox="1"/>
          <p:nvPr/>
        </p:nvSpPr>
        <p:spPr>
          <a:xfrm>
            <a:off x="1249680" y="2005316"/>
            <a:ext cx="10058400" cy="77724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Char char="➤"/>
            </a:pPr>
            <a:r>
              <a:rPr lang="en-US" sz="1500" b="1" dirty="0">
                <a:solidFill>
                  <a:srgbClr val="1F4E5F"/>
                </a:solidFill>
                <a:latin typeface="Calibri" pitchFamily="34" charset="0"/>
                <a:ea typeface="Calibri" pitchFamily="34" charset="-122"/>
                <a:cs typeface="Calibri" pitchFamily="34" charset="-120"/>
              </a:rPr>
              <a:t>2 Temporary DPCs submitted</a:t>
            </a:r>
            <a:r>
              <a:rPr lang="en-US" sz="1500" dirty="0">
                <a:solidFill>
                  <a:srgbClr val="1F4E5F"/>
                </a:solidFill>
                <a:latin typeface="Calibri" pitchFamily="34" charset="0"/>
                <a:ea typeface="Calibri" pitchFamily="34" charset="-122"/>
                <a:cs typeface="Calibri" pitchFamily="34" charset="-120"/>
              </a:rPr>
              <a:t> — both went through the full lifecycle without issues, apart from one observation: special characters in submission-form comments aren't handled correctly yet — fix targeted for the next patch</a:t>
            </a:r>
            <a:endParaRPr lang="en-US" sz="1500" dirty="0"/>
          </a:p>
        </p:txBody>
      </p:sp>
      <p:sp>
        <p:nvSpPr>
          <p:cNvPr id="10" name="Text 8">
            <a:extLst>
              <a:ext uri="{FF2B5EF4-FFF2-40B4-BE49-F238E27FC236}">
                <a16:creationId xmlns:a16="http://schemas.microsoft.com/office/drawing/2014/main" id="{34288F4D-1839-391E-687C-ABE0B7361D02}"/>
              </a:ext>
            </a:extLst>
          </p:cNvPr>
          <p:cNvSpPr txBox="1"/>
          <p:nvPr/>
        </p:nvSpPr>
        <p:spPr>
          <a:xfrm>
            <a:off x="1249680" y="2517193"/>
            <a:ext cx="10058400" cy="123444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Char char="➤"/>
            </a:pPr>
            <a:r>
              <a:rPr lang="en-US" sz="1500" b="1" dirty="0">
                <a:solidFill>
                  <a:srgbClr val="1F4E5F"/>
                </a:solidFill>
                <a:latin typeface="Calibri" pitchFamily="34" charset="0"/>
                <a:ea typeface="Calibri" pitchFamily="34" charset="-122"/>
                <a:cs typeface="Calibri" pitchFamily="34" charset="-120"/>
              </a:rPr>
              <a:t>Some ambiguity on manual contingency submissions</a:t>
            </a:r>
            <a:r>
              <a:rPr lang="en-US" sz="1500" dirty="0">
                <a:solidFill>
                  <a:srgbClr val="1F4E5F"/>
                </a:solidFill>
                <a:latin typeface="Calibri" pitchFamily="34" charset="0"/>
                <a:ea typeface="Calibri" pitchFamily="34" charset="-122"/>
                <a:cs typeface="Calibri" pitchFamily="34" charset="-120"/>
              </a:rPr>
              <a:t> — NMMS MAGE vs. the new DPC Tool submission forms. An updated User Guide will be published, and the decision tree will be socialized at </a:t>
            </a:r>
            <a:r>
              <a:rPr lang="en-US" sz="1500" b="1" dirty="0">
                <a:solidFill>
                  <a:srgbClr val="1F4E5F"/>
                </a:solidFill>
                <a:latin typeface="Calibri" pitchFamily="34" charset="0"/>
                <a:ea typeface="Calibri" pitchFamily="34" charset="-122"/>
                <a:cs typeface="Calibri" pitchFamily="34" charset="-120"/>
              </a:rPr>
              <a:t>TWG</a:t>
            </a:r>
            <a:r>
              <a:rPr lang="en-US" sz="1500" dirty="0">
                <a:solidFill>
                  <a:srgbClr val="1F4E5F"/>
                </a:solidFill>
                <a:latin typeface="Calibri" pitchFamily="34" charset="0"/>
                <a:ea typeface="Calibri" pitchFamily="34" charset="-122"/>
                <a:cs typeface="Calibri" pitchFamily="34" charset="-120"/>
              </a:rPr>
              <a:t> and </a:t>
            </a:r>
            <a:r>
              <a:rPr lang="en-US" sz="1500" b="1" dirty="0">
                <a:solidFill>
                  <a:srgbClr val="1F4E5F"/>
                </a:solidFill>
                <a:latin typeface="Calibri" pitchFamily="34" charset="0"/>
                <a:ea typeface="Calibri" pitchFamily="34" charset="-122"/>
                <a:cs typeface="Calibri" pitchFamily="34" charset="-120"/>
              </a:rPr>
              <a:t>NDSWG</a:t>
            </a:r>
            <a:r>
              <a:rPr lang="en-US" sz="1500" dirty="0">
                <a:solidFill>
                  <a:srgbClr val="1F4E5F"/>
                </a:solidFill>
                <a:latin typeface="Calibri" pitchFamily="34" charset="0"/>
                <a:ea typeface="Calibri" pitchFamily="34" charset="-122"/>
                <a:cs typeface="Calibri" pitchFamily="34" charset="-120"/>
              </a:rPr>
              <a:t>. Still open for feedback/insights — reach out to our support email</a:t>
            </a:r>
            <a:endParaRPr lang="en-US" sz="1500" dirty="0"/>
          </a:p>
        </p:txBody>
      </p:sp>
      <p:sp>
        <p:nvSpPr>
          <p:cNvPr id="11" name="Text 10">
            <a:extLst>
              <a:ext uri="{FF2B5EF4-FFF2-40B4-BE49-F238E27FC236}">
                <a16:creationId xmlns:a16="http://schemas.microsoft.com/office/drawing/2014/main" id="{BE6D4EC2-2ECF-A128-6059-E74F75AB7EB9}"/>
              </a:ext>
            </a:extLst>
          </p:cNvPr>
          <p:cNvSpPr txBox="1"/>
          <p:nvPr/>
        </p:nvSpPr>
        <p:spPr>
          <a:xfrm>
            <a:off x="792480" y="4260914"/>
            <a:ext cx="10607040" cy="4114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dirty="0">
                <a:solidFill>
                  <a:srgbClr val="1F4E5F"/>
                </a:solidFill>
                <a:latin typeface="Calibri" pitchFamily="34" charset="0"/>
                <a:ea typeface="Calibri" pitchFamily="34" charset="-122"/>
                <a:cs typeface="Calibri" pitchFamily="34" charset="-120"/>
              </a:rPr>
              <a:t>◦  </a:t>
            </a:r>
            <a:r>
              <a:rPr lang="en-US" sz="1600" b="1" dirty="0">
                <a:solidFill>
                  <a:srgbClr val="1F4E5F"/>
                </a:solidFill>
                <a:latin typeface="Calibri" pitchFamily="34" charset="0"/>
                <a:ea typeface="Calibri" pitchFamily="34" charset="-122"/>
                <a:cs typeface="Calibri" pitchFamily="34" charset="-120"/>
              </a:rPr>
              <a:t>October 21, 2026</a:t>
            </a:r>
            <a:r>
              <a:rPr lang="en-US" sz="1600" dirty="0">
                <a:solidFill>
                  <a:srgbClr val="1F4E5F"/>
                </a:solidFill>
                <a:latin typeface="Calibri" pitchFamily="34" charset="0"/>
                <a:ea typeface="Calibri" pitchFamily="34" charset="-122"/>
                <a:cs typeface="Calibri" pitchFamily="34" charset="-120"/>
              </a:rPr>
              <a:t> — </a:t>
            </a:r>
            <a:endParaRPr lang="en-US" sz="1600" dirty="0"/>
          </a:p>
        </p:txBody>
      </p:sp>
      <p:sp>
        <p:nvSpPr>
          <p:cNvPr id="12" name="Text 11">
            <a:extLst>
              <a:ext uri="{FF2B5EF4-FFF2-40B4-BE49-F238E27FC236}">
                <a16:creationId xmlns:a16="http://schemas.microsoft.com/office/drawing/2014/main" id="{4BF02B1C-2275-CDB0-3235-D7C2B451AE24}"/>
              </a:ext>
            </a:extLst>
          </p:cNvPr>
          <p:cNvSpPr txBox="1"/>
          <p:nvPr/>
        </p:nvSpPr>
        <p:spPr>
          <a:xfrm>
            <a:off x="1249680" y="4763834"/>
            <a:ext cx="10058400" cy="4572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Char char="➤"/>
            </a:pPr>
            <a:r>
              <a:rPr lang="en-US" sz="1500" dirty="0">
                <a:solidFill>
                  <a:srgbClr val="1F4E5F"/>
                </a:solidFill>
                <a:latin typeface="Calibri" pitchFamily="34" charset="0"/>
                <a:ea typeface="Calibri" pitchFamily="34" charset="-122"/>
                <a:cs typeface="Calibri" pitchFamily="34" charset="-120"/>
              </a:rPr>
              <a:t>From this date, Temporary DPCs will be submitted only through the new DPC submission forms</a:t>
            </a:r>
            <a:endParaRPr lang="en-US" sz="1500" dirty="0"/>
          </a:p>
        </p:txBody>
      </p:sp>
      <p:sp>
        <p:nvSpPr>
          <p:cNvPr id="13" name="Text 12">
            <a:extLst>
              <a:ext uri="{FF2B5EF4-FFF2-40B4-BE49-F238E27FC236}">
                <a16:creationId xmlns:a16="http://schemas.microsoft.com/office/drawing/2014/main" id="{314CD57E-DCB2-8B3C-30F1-43FD47D4B7C7}"/>
              </a:ext>
            </a:extLst>
          </p:cNvPr>
          <p:cNvSpPr txBox="1"/>
          <p:nvPr/>
        </p:nvSpPr>
        <p:spPr>
          <a:xfrm>
            <a:off x="1249680" y="5221034"/>
            <a:ext cx="10058400" cy="4114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buSzPct val="100000"/>
              <a:buChar char="➤"/>
            </a:pPr>
            <a:r>
              <a:rPr lang="en-US" sz="1500" dirty="0">
                <a:solidFill>
                  <a:srgbClr val="1F4E5F"/>
                </a:solidFill>
                <a:latin typeface="Calibri" pitchFamily="34" charset="0"/>
                <a:ea typeface="Calibri" pitchFamily="34" charset="-122"/>
                <a:cs typeface="Calibri" pitchFamily="34" charset="-120"/>
              </a:rPr>
              <a:t>NMMS MAGE will no longer be used for Temporary DPC submissions</a:t>
            </a:r>
            <a:endParaRPr lang="en-US" sz="1500" dirty="0"/>
          </a:p>
        </p:txBody>
      </p:sp>
    </p:spTree>
    <p:extLst>
      <p:ext uri="{BB962C8B-B14F-4D97-AF65-F5344CB8AC3E}">
        <p14:creationId xmlns:p14="http://schemas.microsoft.com/office/powerpoint/2010/main" val="2644642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9CEF-EFBC-4636-82B4-BB2BF1DD0862}"/>
              </a:ext>
            </a:extLst>
          </p:cNvPr>
          <p:cNvSpPr>
            <a:spLocks noGrp="1"/>
          </p:cNvSpPr>
          <p:nvPr>
            <p:ph type="title"/>
          </p:nvPr>
        </p:nvSpPr>
        <p:spPr/>
        <p:txBody>
          <a:bodyPr/>
          <a:lstStyle/>
          <a:p>
            <a:r>
              <a:rPr lang="en-US" sz="2000" dirty="0"/>
              <a:t>Market Notices and Support- </a:t>
            </a:r>
            <a:r>
              <a:rPr lang="en-US" sz="2000" dirty="0">
                <a:highlight>
                  <a:srgbClr val="FFFF00"/>
                </a:highlight>
              </a:rPr>
              <a:t>Updates</a:t>
            </a:r>
          </a:p>
        </p:txBody>
      </p:sp>
      <p:sp>
        <p:nvSpPr>
          <p:cNvPr id="3" name="Content Placeholder 2">
            <a:extLst>
              <a:ext uri="{FF2B5EF4-FFF2-40B4-BE49-F238E27FC236}">
                <a16:creationId xmlns:a16="http://schemas.microsoft.com/office/drawing/2014/main" id="{5DD14D84-59AA-4F5F-96EE-0981A6384C79}"/>
              </a:ext>
            </a:extLst>
          </p:cNvPr>
          <p:cNvSpPr>
            <a:spLocks noGrp="1"/>
          </p:cNvSpPr>
          <p:nvPr>
            <p:ph idx="1"/>
          </p:nvPr>
        </p:nvSpPr>
        <p:spPr>
          <a:xfrm>
            <a:off x="508000" y="1027522"/>
            <a:ext cx="10205006" cy="5495826"/>
          </a:xfrm>
        </p:spPr>
        <p:txBody>
          <a:bodyPr/>
          <a:lstStyle/>
          <a:p>
            <a:pPr marL="285750" indent="-285750">
              <a:buFont typeface="Arial" panose="020B0604020202020204" pitchFamily="34" charset="0"/>
              <a:buChar char="•"/>
            </a:pPr>
            <a:endParaRPr lang="en-US" sz="1800" dirty="0">
              <a:highlight>
                <a:srgbClr val="FFFF00"/>
              </a:highlight>
              <a:hlinkClick r:id="rId2" tooltip="https://www.ercot.com/services/comm/mkt_notices/m-a082626-01"/>
            </a:endParaRPr>
          </a:p>
          <a:p>
            <a:pPr marL="285750" indent="-285750">
              <a:buFont typeface="Arial" panose="020B0604020202020204" pitchFamily="34" charset="0"/>
              <a:buChar char="•"/>
            </a:pPr>
            <a:r>
              <a:rPr lang="en-US" sz="1800" dirty="0">
                <a:highlight>
                  <a:srgbClr val="FFFF00"/>
                </a:highlight>
                <a:hlinkClick r:id="rId2" tooltip="https://www.ercot.com/services/comm/mkt_notices/m-a082626-01"/>
              </a:rPr>
              <a:t>M-A082626-01 DPC Dashboard: Parallel Submissions for Temporary DPCs through DPC Dashboard to begin </a:t>
            </a:r>
            <a:endParaRPr lang="en-US" sz="1800" dirty="0">
              <a:highlight>
                <a:srgbClr val="FFFF00"/>
              </a:highlight>
            </a:endParaRPr>
          </a:p>
          <a:p>
            <a:pPr marL="285750" indent="-285750">
              <a:buFont typeface="Arial" panose="020B0604020202020204" pitchFamily="34" charset="0"/>
              <a:buChar char="•"/>
            </a:pPr>
            <a:r>
              <a:rPr lang="en-US" sz="1800" dirty="0">
                <a:hlinkClick r:id="rId3"/>
              </a:rPr>
              <a:t>ercotdpcsupport@ercot.com</a:t>
            </a:r>
            <a:r>
              <a:rPr lang="en-US" sz="1800" dirty="0"/>
              <a:t> for any clarifications</a:t>
            </a:r>
          </a:p>
          <a:p>
            <a:pPr marL="365760" lvl="1" indent="0">
              <a:buNone/>
            </a:pPr>
            <a:endParaRPr lang="en-US" sz="1800" dirty="0">
              <a:solidFill>
                <a:srgbClr val="003865"/>
              </a:solidFill>
            </a:endParaRPr>
          </a:p>
          <a:p>
            <a:pPr marL="342900" indent="-342900">
              <a:buFont typeface="Arial" panose="020B0604020202020204" pitchFamily="34" charset="0"/>
              <a:buChar char="•"/>
            </a:pPr>
            <a:endParaRPr lang="en-US" sz="2000" dirty="0">
              <a:solidFill>
                <a:srgbClr val="003865"/>
              </a:solidFill>
            </a:endParaRPr>
          </a:p>
          <a:p>
            <a:pPr marL="342900" indent="-342900">
              <a:buFont typeface="Arial" panose="020B0604020202020204" pitchFamily="34" charset="0"/>
              <a:buChar char="•"/>
            </a:pPr>
            <a:endParaRPr lang="en-US" sz="2000" dirty="0">
              <a:solidFill>
                <a:srgbClr val="003865"/>
              </a:solidFill>
            </a:endParaRPr>
          </a:p>
          <a:p>
            <a:pPr marL="342900" indent="-342900">
              <a:buFont typeface="Arial" panose="020B0604020202020204" pitchFamily="34" charset="0"/>
              <a:buChar char="•"/>
            </a:pPr>
            <a:endParaRPr lang="en-US" sz="2000" dirty="0">
              <a:solidFill>
                <a:srgbClr val="003865"/>
              </a:solidFill>
            </a:endParaRPr>
          </a:p>
          <a:p>
            <a:pPr marL="457200" lvl="1" indent="0">
              <a:buNone/>
            </a:pPr>
            <a:endParaRPr lang="en-US" sz="1800" dirty="0">
              <a:solidFill>
                <a:srgbClr val="003865"/>
              </a:solidFill>
            </a:endParaRPr>
          </a:p>
        </p:txBody>
      </p:sp>
      <p:sp>
        <p:nvSpPr>
          <p:cNvPr id="4" name="Slide Number Placeholder 3">
            <a:extLst>
              <a:ext uri="{FF2B5EF4-FFF2-40B4-BE49-F238E27FC236}">
                <a16:creationId xmlns:a16="http://schemas.microsoft.com/office/drawing/2014/main" id="{752E5DF2-651A-4AFC-9184-76A95C8F9DE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D93BD3E-1E9A-4970-A6F7-E7AC52762E0C}"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2155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dirty="0"/>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a:xfrm>
            <a:off x="530868" y="3501136"/>
            <a:ext cx="5565131" cy="1926416"/>
          </a:xfrm>
        </p:spPr>
        <p:txBody>
          <a:bodyPr/>
          <a:lstStyle/>
          <a:p>
            <a:r>
              <a:rPr lang="en-US" dirty="0"/>
              <a:t>ercotdpcsupport@ercot.com</a:t>
            </a: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20</a:t>
            </a:fld>
            <a:endParaRPr lang="en-US" dirty="0"/>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38A853E2A21D478864F317E572DCF9" ma:contentTypeVersion="15" ma:contentTypeDescription="Create a new document." ma:contentTypeScope="" ma:versionID="a76f5d0bb76fe113a30985841074c8a5">
  <xsd:schema xmlns:xsd="http://www.w3.org/2001/XMLSchema" xmlns:xs="http://www.w3.org/2001/XMLSchema" xmlns:p="http://schemas.microsoft.com/office/2006/metadata/properties" xmlns:ns3="ded7f6be-006e-48d8-8435-0405bc84a9a7" xmlns:ns4="97deaf5a-01d9-4834-89d2-802f43df07d1" targetNamespace="http://schemas.microsoft.com/office/2006/metadata/properties" ma:root="true" ma:fieldsID="7b7c49f95176630641c88db2302abb46" ns3:_="" ns4:_="">
    <xsd:import namespace="ded7f6be-006e-48d8-8435-0405bc84a9a7"/>
    <xsd:import namespace="97deaf5a-01d9-4834-89d2-802f43df07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DateTaken"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7f6be-006e-48d8-8435-0405bc84a9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deaf5a-01d9-4834-89d2-802f43df07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97deaf5a-01d9-4834-89d2-802f43df07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F3CD00-BE77-4070-81EC-9AFEFC3291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7f6be-006e-48d8-8435-0405bc84a9a7"/>
    <ds:schemaRef ds:uri="97deaf5a-01d9-4834-89d2-802f43df0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03739F-D2C4-42A3-A4EA-6DB5BD1241E0}">
  <ds:schemaRefs>
    <ds:schemaRef ds:uri="http://purl.org/dc/dcmitype/"/>
    <ds:schemaRef ds:uri="97deaf5a-01d9-4834-89d2-802f43df07d1"/>
    <ds:schemaRef ds:uri="http://www.w3.org/XML/1998/namespac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ded7f6be-006e-48d8-8435-0405bc84a9a7"/>
    <ds:schemaRef ds:uri="http://purl.org/dc/terms/"/>
  </ds:schemaRefs>
</ds:datastoreItem>
</file>

<file path=customXml/itemProps3.xml><?xml version="1.0" encoding="utf-8"?>
<ds:datastoreItem xmlns:ds="http://schemas.openxmlformats.org/officeDocument/2006/customXml" ds:itemID="{85CAEF0B-3B7B-4B90-A890-3CD1507962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6503</TotalTime>
  <Words>2366</Words>
  <Application>Microsoft Office PowerPoint</Application>
  <PresentationFormat>Widescreen</PresentationFormat>
  <Paragraphs>294</Paragraphs>
  <Slides>20</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-apple-system</vt:lpstr>
      <vt:lpstr>Aptos</vt:lpstr>
      <vt:lpstr>Arial</vt:lpstr>
      <vt:lpstr>Calibri</vt:lpstr>
      <vt:lpstr>Cambria</vt:lpstr>
      <vt:lpstr>Courier New</vt:lpstr>
      <vt:lpstr>Wingdings</vt:lpstr>
      <vt:lpstr>Cover</vt:lpstr>
      <vt:lpstr>Page Design</vt:lpstr>
      <vt:lpstr>PowerPoint Presentation</vt:lpstr>
      <vt:lpstr>Downstream Production Changes (DPC) </vt:lpstr>
      <vt:lpstr>Downstream Production Changes (DPC) </vt:lpstr>
      <vt:lpstr>Summary of feedback received from TOs</vt:lpstr>
      <vt:lpstr>Distinction between Permanent and Temporary DPC type updates</vt:lpstr>
      <vt:lpstr>New DPC Tool – High Level Implementation Details  </vt:lpstr>
      <vt:lpstr>New DPC Tool – High Level Implementation Details  </vt:lpstr>
      <vt:lpstr>Submitting Temporary DPCs – Contingency Status Changes  </vt:lpstr>
      <vt:lpstr>DPC Dashboard- Default View  </vt:lpstr>
      <vt:lpstr>DPC Details Popup  </vt:lpstr>
      <vt:lpstr>Submitting Temporary DPCs- Static Rating  </vt:lpstr>
      <vt:lpstr>Handling Schedule Changes for Temporary DPCs</vt:lpstr>
      <vt:lpstr>PowerPoint Presentation</vt:lpstr>
      <vt:lpstr>DPC Dashboard Access  </vt:lpstr>
      <vt:lpstr>New DPC Tool – High Level Implementation Details  </vt:lpstr>
      <vt:lpstr>PowerPoint Presentation</vt:lpstr>
      <vt:lpstr>PowerPoint Presentation</vt:lpstr>
      <vt:lpstr>Temporary DPC Submissions – Parallel Period &amp; Switchover  - Updates</vt:lpstr>
      <vt:lpstr>Market Notices and Support- Updates</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DPC Application Architecture</dc:title>
  <dc:creator>Xu, Xiangjun</dc:creator>
  <cp:lastModifiedBy>Karedla, Yugendher Reddy</cp:lastModifiedBy>
  <cp:revision>146</cp:revision>
  <dcterms:created xsi:type="dcterms:W3CDTF">2024-12-10T21:49:43Z</dcterms:created>
  <dcterms:modified xsi:type="dcterms:W3CDTF">2026-09-22T22:07:14Z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084cbda-52b8-46fb-a7b7-cb5bd465ed85_Enabled">
    <vt:lpwstr>true</vt:lpwstr>
  </property>
  <property fmtid="{D5CDD505-2E9C-101B-9397-08002B2CF9AE}" pid="3" name="MSIP_Label_7084cbda-52b8-46fb-a7b7-cb5bd465ed85_SetDate">
    <vt:lpwstr>2024-12-10T22:01:28Z</vt:lpwstr>
  </property>
  <property fmtid="{D5CDD505-2E9C-101B-9397-08002B2CF9AE}" pid="4" name="MSIP_Label_7084cbda-52b8-46fb-a7b7-cb5bd465ed85_Method">
    <vt:lpwstr>Standard</vt:lpwstr>
  </property>
  <property fmtid="{D5CDD505-2E9C-101B-9397-08002B2CF9AE}" pid="5" name="MSIP_Label_7084cbda-52b8-46fb-a7b7-cb5bd465ed85_Name">
    <vt:lpwstr>Internal</vt:lpwstr>
  </property>
  <property fmtid="{D5CDD505-2E9C-101B-9397-08002B2CF9AE}" pid="6" name="MSIP_Label_7084cbda-52b8-46fb-a7b7-cb5bd465ed85_SiteId">
    <vt:lpwstr>0afb747d-bff7-4596-a9fc-950ef9e0ec45</vt:lpwstr>
  </property>
  <property fmtid="{D5CDD505-2E9C-101B-9397-08002B2CF9AE}" pid="7" name="MSIP_Label_7084cbda-52b8-46fb-a7b7-cb5bd465ed85_ActionId">
    <vt:lpwstr>60c87414-7c98-4751-8006-bf2030c60110</vt:lpwstr>
  </property>
  <property fmtid="{D5CDD505-2E9C-101B-9397-08002B2CF9AE}" pid="8" name="MSIP_Label_7084cbda-52b8-46fb-a7b7-cb5bd465ed85_ContentBits">
    <vt:lpwstr>0</vt:lpwstr>
  </property>
  <property fmtid="{D5CDD505-2E9C-101B-9397-08002B2CF9AE}" pid="9" name="ContentTypeId">
    <vt:lpwstr>0x010100E238A853E2A21D478864F317E572DCF9</vt:lpwstr>
  </property>
</Properties>
</file>