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xmlns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</p:sldMasterIdLst>
  <p:notesMasterIdLst>
    <p:notesMasterId r:id="rId11"/>
  </p:notesMasterIdLst>
  <p:sldIdLst>
    <p:sldId id="286" r:id="rId5"/>
    <p:sldId id="290" r:id="rId6"/>
    <p:sldId id="288" r:id="rId7"/>
    <p:sldId id="299" r:id="rId8"/>
    <p:sldId id="300" r:id="rId9"/>
    <p:sldId id="301" r:id="rId10"/>
  </p:sldIdLst>
  <p:sldSz cx="12188825" cy="6858000"/>
  <p:notesSz cx="6858000" cy="9144000"/>
  <p:defaultTextStyle>
    <a:defPPr>
      <a:defRPr lang="en-US"/>
    </a:defPPr>
    <a:lvl1pPr marL="0" algn="l" defTabSz="4571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554" algn="l" defTabSz="4571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109" algn="l" defTabSz="4571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663" algn="l" defTabSz="4571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217" algn="l" defTabSz="4571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2771" algn="l" defTabSz="4571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326" algn="l" defTabSz="4571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599880" algn="l" defTabSz="4571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434" algn="l" defTabSz="45710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64" userDrawn="1">
          <p15:clr>
            <a:srgbClr val="A4A3A4"/>
          </p15:clr>
        </p15:guide>
        <p15:guide id="2" pos="415" userDrawn="1">
          <p15:clr>
            <a:srgbClr val="A4A3A4"/>
          </p15:clr>
        </p15:guide>
        <p15:guide id="3" pos="7308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0C3FE73-474D-43C6-D409-0EB48800236F}" name="Vistra" initials="VOC" userId="Vistr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A7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66C81D-E4FA-4D84-B66E-09A3965A32FF}" v="919" dt="2026-09-23T16:21:03.916"/>
    <p1510:client id="{CA5D6997-3A7C-4638-B91D-50E1F9D215AB}" v="95" dt="2026-09-23T16:36:15.8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41"/>
  </p:normalViewPr>
  <p:slideViewPr>
    <p:cSldViewPr>
      <p:cViewPr varScale="1">
        <p:scale>
          <a:sx n="102" d="100"/>
          <a:sy n="102" d="100"/>
        </p:scale>
        <p:origin x="138" y="162"/>
      </p:cViewPr>
      <p:guideLst>
        <p:guide orient="horz" pos="2364"/>
        <p:guide pos="415"/>
        <p:guide pos="7308"/>
        <p:guide orient="horz" pos="386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0713CA-45FD-814E-A73C-BE6146CA8A5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58AF4-7F66-0048-B8CF-B6E5E5A0F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25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554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109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663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217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2771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326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599880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434" algn="l" defTabSz="457109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58AF4-7F66-0048-B8CF-B6E5E5A0F15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21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ti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ti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2">
            <a:extLst>
              <a:ext uri="{FF2B5EF4-FFF2-40B4-BE49-F238E27FC236}">
                <a16:creationId xmlns:a16="http://schemas.microsoft.com/office/drawing/2014/main" id="{15F57594-5F22-BDB0-62BF-E1BA24C9888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b="1818"/>
          <a:stretch/>
        </p:blipFill>
        <p:spPr>
          <a:xfrm>
            <a:off x="0" y="0"/>
            <a:ext cx="1218328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90" y="2123220"/>
            <a:ext cx="9427388" cy="1467356"/>
          </a:xfrm>
        </p:spPr>
        <p:txBody>
          <a:bodyPr>
            <a:normAutofit/>
          </a:bodyPr>
          <a:lstStyle>
            <a:lvl1pPr>
              <a:defRPr sz="4799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1187" y="3896591"/>
            <a:ext cx="9418326" cy="1724721"/>
          </a:xfrm>
        </p:spPr>
        <p:txBody>
          <a:bodyPr>
            <a:normAutofit/>
          </a:bodyPr>
          <a:lstStyle>
            <a:lvl1pPr marL="0" indent="0" algn="l">
              <a:buNone/>
              <a:defRPr sz="2999">
                <a:solidFill>
                  <a:schemeClr val="bg1"/>
                </a:solidFill>
              </a:defRPr>
            </a:lvl1pPr>
            <a:lvl2pPr marL="6094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7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605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20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8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193912CC-0F4D-64AC-CD86-60ACC4E543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198" y="548680"/>
            <a:ext cx="3307488" cy="914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F2AF03-5899-074A-DB2F-C89B5EF9FA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8096" y="836801"/>
            <a:ext cx="3970730" cy="54392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- Ligh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2">
            <a:extLst>
              <a:ext uri="{FF2B5EF4-FFF2-40B4-BE49-F238E27FC236}">
                <a16:creationId xmlns:a16="http://schemas.microsoft.com/office/drawing/2014/main" id="{3EC24322-ACC8-E558-7388-70464CADB0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8825" cy="1447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2999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pic>
        <p:nvPicPr>
          <p:cNvPr id="12" name="Image 3">
            <a:extLst>
              <a:ext uri="{FF2B5EF4-FFF2-40B4-BE49-F238E27FC236}">
                <a16:creationId xmlns:a16="http://schemas.microsoft.com/office/drawing/2014/main" id="{76DD93AA-2BBA-124D-6C6C-A7F2C1AFE8A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6188" y="6631145"/>
            <a:ext cx="799646" cy="74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4">
            <a:extLst>
              <a:ext uri="{FF2B5EF4-FFF2-40B4-BE49-F238E27FC236}">
                <a16:creationId xmlns:a16="http://schemas.microsoft.com/office/drawing/2014/main" id="{081932BC-298B-1B8A-9D71-B0B31BA0D9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614" y="6324885"/>
            <a:ext cx="853676" cy="23616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0F27472-0D4E-10D6-ACB2-9765161B13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83177" y="6419948"/>
            <a:ext cx="7037070" cy="27432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rgbClr val="63A70A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ark Back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64D0664-92C1-48F4-D166-4A07207B461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b="1818"/>
          <a:stretch/>
        </p:blipFill>
        <p:spPr>
          <a:xfrm>
            <a:off x="0" y="0"/>
            <a:ext cx="1218328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2">
            <a:extLst>
              <a:ext uri="{FF2B5EF4-FFF2-40B4-BE49-F238E27FC236}">
                <a16:creationId xmlns:a16="http://schemas.microsoft.com/office/drawing/2014/main" id="{3EC24322-ACC8-E558-7388-70464CADB0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8825" cy="1447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2999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E0F3338-5699-A492-F9E3-C5D25DB3B78B}"/>
              </a:ext>
            </a:extLst>
          </p:cNvPr>
          <p:cNvSpPr txBox="1">
            <a:spLocks/>
          </p:cNvSpPr>
          <p:nvPr userDrawn="1"/>
        </p:nvSpPr>
        <p:spPr>
          <a:xfrm>
            <a:off x="509461" y="6419948"/>
            <a:ext cx="504173" cy="4114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2400" kern="1200">
                <a:solidFill>
                  <a:srgbClr val="63A70A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24AC42-0D57-34C1-0652-90B84647AC36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D2F1A73-7715-EEEA-24ED-B9D3D9049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" y="1597914"/>
            <a:ext cx="10969943" cy="450570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2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09BC8B8-6A04-E1F7-EC53-AC32DD6E68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83177" y="6419948"/>
            <a:ext cx="7037070" cy="27432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FD012749-45D4-1F6F-09E0-6A6C7D3B58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98520" y="6267217"/>
            <a:ext cx="975060" cy="51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774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>
            <a:extLst>
              <a:ext uri="{FF2B5EF4-FFF2-40B4-BE49-F238E27FC236}">
                <a16:creationId xmlns:a16="http://schemas.microsoft.com/office/drawing/2014/main" id="{0FF9DBEB-3243-1AC8-4E27-49CB476BCA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" b="1818"/>
          <a:stretch/>
        </p:blipFill>
        <p:spPr>
          <a:xfrm>
            <a:off x="0" y="0"/>
            <a:ext cx="1218328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2782" y="3356992"/>
            <a:ext cx="10365122" cy="581019"/>
          </a:xfrm>
        </p:spPr>
        <p:txBody>
          <a:bodyPr anchor="t">
            <a:normAutofit/>
          </a:bodyPr>
          <a:lstStyle>
            <a:lvl1pPr algn="l">
              <a:buNone/>
              <a:defRPr sz="2999" b="0" cap="none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782" y="2348880"/>
            <a:ext cx="10365122" cy="828092"/>
          </a:xfrm>
        </p:spPr>
        <p:txBody>
          <a:bodyPr anchor="t">
            <a:noAutofit/>
          </a:bodyPr>
          <a:lstStyle>
            <a:lvl1pPr marL="0" indent="0">
              <a:buNone/>
              <a:defRPr sz="4799" b="1">
                <a:solidFill>
                  <a:schemeClr val="bg1"/>
                </a:solidFill>
              </a:defRPr>
            </a:lvl1pPr>
            <a:lvl2pPr marL="609478" indent="0">
              <a:buNone/>
              <a:defRPr sz="4799">
                <a:solidFill>
                  <a:schemeClr val="tx1">
                    <a:tint val="75000"/>
                  </a:schemeClr>
                </a:solidFill>
              </a:defRPr>
            </a:lvl2pPr>
            <a:lvl3pPr marL="1218956" indent="0">
              <a:buNone/>
              <a:defRPr sz="4266">
                <a:solidFill>
                  <a:schemeClr val="tx1">
                    <a:tint val="75000"/>
                  </a:schemeClr>
                </a:solidFill>
              </a:defRPr>
            </a:lvl3pPr>
            <a:lvl4pPr marL="1827520" indent="0">
              <a:buNone/>
              <a:defRPr sz="3732">
                <a:solidFill>
                  <a:schemeClr val="tx1">
                    <a:tint val="75000"/>
                  </a:schemeClr>
                </a:solidFill>
              </a:defRPr>
            </a:lvl4pPr>
            <a:lvl5pPr marL="2437912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5pPr>
            <a:lvl6pPr marL="3047390" indent="0">
              <a:buNone/>
              <a:defRPr sz="5332">
                <a:solidFill>
                  <a:schemeClr val="tx1">
                    <a:tint val="75000"/>
                  </a:schemeClr>
                </a:solidFill>
              </a:defRPr>
            </a:lvl6pPr>
            <a:lvl7pPr marL="3660529" indent="0">
              <a:buNone/>
              <a:defRPr sz="5332">
                <a:solidFill>
                  <a:schemeClr val="tx1">
                    <a:tint val="75000"/>
                  </a:schemeClr>
                </a:solidFill>
              </a:defRPr>
            </a:lvl7pPr>
            <a:lvl8pPr marL="4262084" indent="0">
              <a:buNone/>
              <a:defRPr sz="5332">
                <a:solidFill>
                  <a:schemeClr val="tx1">
                    <a:tint val="75000"/>
                  </a:schemeClr>
                </a:solidFill>
              </a:defRPr>
            </a:lvl8pPr>
            <a:lvl9pPr marL="4875825" indent="0">
              <a:buNone/>
              <a:defRPr sz="533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3D6ABB-0179-586A-E267-704DF7E00E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8096" y="836801"/>
            <a:ext cx="3970730" cy="543922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4742129-4D2A-633E-3D29-D6EA579284A5}"/>
              </a:ext>
            </a:extLst>
          </p:cNvPr>
          <p:cNvSpPr txBox="1">
            <a:spLocks/>
          </p:cNvSpPr>
          <p:nvPr userDrawn="1"/>
        </p:nvSpPr>
        <p:spPr>
          <a:xfrm>
            <a:off x="509461" y="6419948"/>
            <a:ext cx="504173" cy="4114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2400" kern="1200">
                <a:solidFill>
                  <a:srgbClr val="63A70A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24AC42-0D57-34C1-0652-90B84647AC36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0EF798B-0F42-B014-7164-1C896ED194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83177" y="6419948"/>
            <a:ext cx="7037070" cy="27432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419AA3C1-E389-B9F9-7276-319DA1E1AA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98520" y="6267217"/>
            <a:ext cx="975060" cy="5145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2">
            <a:extLst>
              <a:ext uri="{FF2B5EF4-FFF2-40B4-BE49-F238E27FC236}">
                <a16:creationId xmlns:a16="http://schemas.microsoft.com/office/drawing/2014/main" id="{3E8C3080-C4FB-E7CD-1ACC-C6587EADA8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8825" cy="14478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4EB6B78-590C-7331-53F3-1FC79D8C8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274320"/>
            <a:ext cx="10969943" cy="1143297"/>
          </a:xfrm>
        </p:spPr>
        <p:txBody>
          <a:bodyPr>
            <a:normAutofit/>
          </a:bodyPr>
          <a:lstStyle>
            <a:lvl1pPr algn="l">
              <a:defRPr sz="2999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68F1283-9758-4918-483A-92D10FFCB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" y="1597914"/>
            <a:ext cx="5376987" cy="450570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4481123-9940-266D-D421-7F3239A5934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30122" y="1593057"/>
            <a:ext cx="5471481" cy="4536281"/>
          </a:xfr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2700000" scaled="0"/>
            <a:tileRect/>
          </a:gra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2" name="Image 3">
            <a:extLst>
              <a:ext uri="{FF2B5EF4-FFF2-40B4-BE49-F238E27FC236}">
                <a16:creationId xmlns:a16="http://schemas.microsoft.com/office/drawing/2014/main" id="{0C085385-BE0A-8944-E291-6367AC3AEF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6188" y="6631145"/>
            <a:ext cx="799646" cy="74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4">
            <a:extLst>
              <a:ext uri="{FF2B5EF4-FFF2-40B4-BE49-F238E27FC236}">
                <a16:creationId xmlns:a16="http://schemas.microsoft.com/office/drawing/2014/main" id="{C2EEB9F9-BD82-DB49-8588-D0A60E6589C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614" y="6324885"/>
            <a:ext cx="853676" cy="23616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275CD53-EEEC-2A7C-3609-98B64A4730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83177" y="6419948"/>
            <a:ext cx="7037070" cy="27432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rgbClr val="63A70A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Content Placeholder 4"/>
          <p:cNvSpPr>
            <a:spLocks noGrp="1"/>
          </p:cNvSpPr>
          <p:nvPr>
            <p:ph idx="3"/>
          </p:nvPr>
        </p:nvSpPr>
        <p:spPr>
          <a:xfrm>
            <a:off x="609441" y="2174672"/>
            <a:ext cx="5385023" cy="3950894"/>
          </a:xfrm>
        </p:spPr>
        <p:txBody>
          <a:bodyPr>
            <a:normAutofit/>
          </a:bodyPr>
          <a:lstStyle>
            <a:lvl1pPr>
              <a:defRPr sz="2999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idx="4"/>
          </p:nvPr>
        </p:nvSpPr>
        <p:spPr>
          <a:xfrm>
            <a:off x="6190704" y="2174672"/>
            <a:ext cx="5388680" cy="3950894"/>
          </a:xfrm>
        </p:spPr>
        <p:txBody>
          <a:bodyPr>
            <a:normAutofit/>
          </a:bodyPr>
          <a:lstStyle>
            <a:lvl1pPr>
              <a:defRPr sz="2999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pic>
        <p:nvPicPr>
          <p:cNvPr id="3" name="Image 3">
            <a:extLst>
              <a:ext uri="{FF2B5EF4-FFF2-40B4-BE49-F238E27FC236}">
                <a16:creationId xmlns:a16="http://schemas.microsoft.com/office/drawing/2014/main" id="{A15D752C-5B14-4C53-D612-7ABB7D327D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6188" y="6631145"/>
            <a:ext cx="799646" cy="74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4">
            <a:extLst>
              <a:ext uri="{FF2B5EF4-FFF2-40B4-BE49-F238E27FC236}">
                <a16:creationId xmlns:a16="http://schemas.microsoft.com/office/drawing/2014/main" id="{6CBF59EE-B0BB-BF05-5A1B-6DC3918F1B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614" y="6324885"/>
            <a:ext cx="853676" cy="23616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742F4B6-D431-024B-2761-D3E9C98075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983177" y="6419948"/>
            <a:ext cx="7037070" cy="27432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rgbClr val="63A70A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320"/>
            <a:ext cx="10969943" cy="11432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97914"/>
            <a:ext cx="10969943" cy="45057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0AFFB84-9F40-61F6-A062-1216B40AC6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83177" y="6419948"/>
            <a:ext cx="7037070" cy="274320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rgbClr val="63A70A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2DF2A15-2158-2FF9-9DD8-152A4DF8F845}"/>
              </a:ext>
            </a:extLst>
          </p:cNvPr>
          <p:cNvSpPr txBox="1">
            <a:spLocks/>
          </p:cNvSpPr>
          <p:nvPr userDrawn="1"/>
        </p:nvSpPr>
        <p:spPr>
          <a:xfrm>
            <a:off x="531812" y="6419948"/>
            <a:ext cx="451364" cy="4114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2400" kern="1200">
                <a:solidFill>
                  <a:srgbClr val="63A70A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5A24AC42-0D57-34C1-0652-90B84647AC36}" type="slidenum">
              <a:rPr lang="en-US" sz="1200" smtClean="0"/>
              <a:pPr algn="l"/>
              <a:t>‹#›</a:t>
            </a:fld>
            <a:endParaRPr 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</p:sldLayoutIdLst>
  <p:hf sldNum="0" hdr="0" dt="0"/>
  <p:txStyles>
    <p:titleStyle>
      <a:lvl1pPr algn="l" defTabSz="457109" rtl="0" eaLnBrk="1" latinLnBrk="0" hangingPunct="1">
        <a:spcBef>
          <a:spcPct val="0"/>
        </a:spcBef>
        <a:buNone/>
        <a:defRPr sz="2999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16" indent="-171416" algn="l" defTabSz="457109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01" indent="-142846" algn="l" defTabSz="457109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71386" indent="-114277" algn="l" defTabSz="457109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99940" indent="-114277" algn="l" defTabSz="457109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494" indent="-114277" algn="l" defTabSz="457109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049" indent="-114277" algn="l" defTabSz="457109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603" indent="-114277" algn="l" defTabSz="457109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157" indent="-114277" algn="l" defTabSz="457109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2711" indent="-114277" algn="l" defTabSz="457109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0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554" algn="l" defTabSz="45710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109" algn="l" defTabSz="45710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663" algn="l" defTabSz="45710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217" algn="l" defTabSz="45710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2771" algn="l" defTabSz="45710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326" algn="l" defTabSz="45710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599880" algn="l" defTabSz="45710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434" algn="l" defTabSz="45710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9.emf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An Open Season </a:t>
            </a:r>
            <a:r>
              <a:rPr lang="en-US" b="1"/>
              <a:t>Batch Integration </a:t>
            </a:r>
            <a:r>
              <a:rPr lang="en-US" b="1" dirty="0"/>
              <a:t>for Large Load Interconnection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6612" y="3590576"/>
            <a:ext cx="9418326" cy="172472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/>
              <a:t>A market-based framework for proactively planned transmission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r>
              <a:rPr lang="en-US" sz="1600" dirty="0"/>
              <a:t>ERCOT Stakeholder Discussion</a:t>
            </a:r>
          </a:p>
          <a:p>
            <a:pPr>
              <a:buNone/>
            </a:pPr>
            <a:r>
              <a:rPr lang="en-US" sz="1600" dirty="0"/>
              <a:t>September 24,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Current Path </a:t>
            </a:r>
            <a:r>
              <a:rPr lang="en-US" b="1"/>
              <a:t>Can Invite</a:t>
            </a:r>
            <a:r>
              <a:rPr lang="en-US" b="1" dirty="0"/>
              <a:t> Logjam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597914"/>
            <a:ext cx="6551771" cy="4505706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/>
              <a:t>The Large Load Interconnection Queue </a:t>
            </a:r>
            <a:r>
              <a:rPr lang="en-US"/>
              <a:t>reflects</a:t>
            </a:r>
            <a:r>
              <a:rPr lang="en-US" dirty="0"/>
              <a:t> significantly higher </a:t>
            </a:r>
            <a:r>
              <a:rPr lang="en-US"/>
              <a:t>interest from Large Load customers than</a:t>
            </a:r>
            <a:r>
              <a:rPr lang="en-US" dirty="0"/>
              <a:t> the current ERCOT all-time peak. </a:t>
            </a:r>
          </a:p>
          <a:p>
            <a:pPr lvl="0"/>
            <a:r>
              <a:rPr lang="en-US" dirty="0"/>
              <a:t>Large load interconnection is handled reactively, so network upgrades are identified </a:t>
            </a:r>
            <a:r>
              <a:rPr lang="en-US"/>
              <a:t>assuming all requests</a:t>
            </a:r>
            <a:r>
              <a:rPr lang="en-US" dirty="0"/>
              <a:t> </a:t>
            </a:r>
            <a:r>
              <a:rPr lang="en-US"/>
              <a:t>will proceed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Commitments come only after the work is done which results in overburdened study and unpredictable costs.</a:t>
            </a:r>
            <a:r>
              <a:rPr lang="en-US"/>
              <a:t> </a:t>
            </a:r>
          </a:p>
          <a:p>
            <a:pPr lvl="1"/>
            <a:r>
              <a:rPr lang="en-US" dirty="0"/>
              <a:t>This creates uncertainty for both new </a:t>
            </a:r>
            <a:r>
              <a:rPr lang="en-US"/>
              <a:t>and</a:t>
            </a:r>
            <a:r>
              <a:rPr lang="en-US" dirty="0"/>
              <a:t> existing customers</a:t>
            </a:r>
            <a:r>
              <a:rPr lang="en-US"/>
              <a:t>,</a:t>
            </a:r>
            <a:r>
              <a:rPr lang="en-US" dirty="0"/>
              <a:t> and other Market Participants.</a:t>
            </a:r>
            <a:endParaRPr lang="en-US"/>
          </a:p>
          <a:p>
            <a:pPr lvl="0"/>
            <a:r>
              <a:rPr lang="en-US" dirty="0"/>
              <a:t>Long-term planning is essential, but 10–20-year forecasts make consensus difficult to reach.</a:t>
            </a:r>
          </a:p>
          <a:p>
            <a:pPr lvl="0"/>
            <a:r>
              <a:rPr lang="en-US" dirty="0"/>
              <a:t>ERCOT’s single-regulator structure </a:t>
            </a:r>
            <a:r>
              <a:rPr lang="en-US"/>
              <a:t>positions </a:t>
            </a:r>
            <a:r>
              <a:rPr lang="en-US" dirty="0"/>
              <a:t>it well to test a nearer-term, commitment-based </a:t>
            </a:r>
            <a:r>
              <a:rPr lang="en-US"/>
              <a:t>augmentations.</a:t>
            </a:r>
            <a:endParaRPr lang="en-US" dirty="0"/>
          </a:p>
        </p:txBody>
      </p:sp>
      <p:pic>
        <p:nvPicPr>
          <p:cNvPr id="4" name="Picture 4" descr="High-voltage transmission towers and lines running toward a large substation at sunset"/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24453" b="20273"/>
          <a:stretch>
            <a:fillRect/>
          </a:stretch>
        </p:blipFill>
        <p:spPr>
          <a:xfrm>
            <a:off x="7542212" y="1593057"/>
            <a:ext cx="4059391" cy="453628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an Open Season Would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b="1" dirty="0"/>
              <a:t>Identify. </a:t>
            </a:r>
            <a:r>
              <a:rPr lang="en-US" dirty="0"/>
              <a:t>ERCOT uses </a:t>
            </a:r>
            <a:r>
              <a:rPr lang="en-US"/>
              <a:t>Batch/Comprehensive Transmission Planning (CTP)</a:t>
            </a:r>
            <a:r>
              <a:rPr lang="en-US" dirty="0"/>
              <a:t> </a:t>
            </a:r>
            <a:r>
              <a:rPr lang="en-US"/>
              <a:t>processes </a:t>
            </a:r>
            <a:r>
              <a:rPr lang="en-US" dirty="0"/>
              <a:t>to pinpoint </a:t>
            </a:r>
            <a:r>
              <a:rPr lang="en-US"/>
              <a:t>transmission </a:t>
            </a:r>
            <a:r>
              <a:rPr lang="en-US" dirty="0"/>
              <a:t>upgrades deliverable within about five years.</a:t>
            </a:r>
          </a:p>
          <a:p>
            <a:pPr lvl="0"/>
            <a:r>
              <a:rPr lang="en-US" b="1" dirty="0"/>
              <a:t>Offer. </a:t>
            </a:r>
            <a:r>
              <a:rPr lang="en-US" dirty="0"/>
              <a:t>ERCOT offers the planned transmission capability and </a:t>
            </a:r>
            <a:r>
              <a:rPr lang="en-US"/>
              <a:t>posts</a:t>
            </a:r>
            <a:r>
              <a:rPr lang="en-US" dirty="0"/>
              <a:t> the rules by which bids will be evaluated.</a:t>
            </a:r>
          </a:p>
          <a:p>
            <a:pPr lvl="0"/>
            <a:r>
              <a:rPr lang="en-US" b="1" dirty="0"/>
              <a:t>Bid. L</a:t>
            </a:r>
            <a:r>
              <a:rPr lang="en-US" dirty="0"/>
              <a:t>arge Load customers </a:t>
            </a:r>
            <a:r>
              <a:rPr lang="en-US"/>
              <a:t>make financially binding bids</a:t>
            </a:r>
            <a:r>
              <a:rPr lang="en-US" dirty="0"/>
              <a:t>.</a:t>
            </a:r>
          </a:p>
          <a:p>
            <a:pPr lvl="0"/>
            <a:r>
              <a:rPr lang="en-US" b="1" dirty="0"/>
              <a:t>Select. </a:t>
            </a:r>
            <a:r>
              <a:rPr lang="en-US" dirty="0"/>
              <a:t>ERCOT </a:t>
            </a:r>
            <a:r>
              <a:rPr lang="en-US"/>
              <a:t>awards </a:t>
            </a:r>
            <a:r>
              <a:rPr lang="en-US" dirty="0"/>
              <a:t>capability to the configuration of bids returning the highest value per MW, up to the capacity planned.</a:t>
            </a:r>
            <a:r>
              <a:rPr lang="en-US"/>
              <a:t> Batch allocations and commitments with interconnecting utilities commence.</a:t>
            </a:r>
            <a:endParaRPr lang="en-US" dirty="0"/>
          </a:p>
          <a:p>
            <a:pPr lvl="0"/>
            <a:r>
              <a:rPr lang="en-US" b="1"/>
              <a:t>Build. </a:t>
            </a:r>
            <a:r>
              <a:rPr lang="en-US" dirty="0"/>
              <a:t>ERCOT proceeds with the upgrades</a:t>
            </a:r>
            <a:r>
              <a:rPr lang="en-US"/>
              <a:t>;</a:t>
            </a:r>
            <a:r>
              <a:rPr lang="en-US" dirty="0"/>
              <a:t> </a:t>
            </a:r>
            <a:r>
              <a:rPr lang="en-US"/>
              <a:t>committed loads retain</a:t>
            </a:r>
            <a:r>
              <a:rPr lang="en-US" dirty="0"/>
              <a:t> a defined right to withdraw energy at the point of interconnection.</a:t>
            </a:r>
          </a:p>
          <a:p>
            <a:pPr lvl="0">
              <a:buNone/>
            </a:pPr>
            <a:r>
              <a:rPr lang="en-US" sz="1400" i="1" dirty="0"/>
              <a:t>Proven precedent: natural gas pipeline open seasons, FERC merchant transmission policy, and Bonneville Power Administration’s 2008 Network Open Season, which drew 153 requests for 6,410 MW.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67A89-7C49-C1D9-D977-ABCF9BC3E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Header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825" cy="900000"/>
          </a:xfrm>
          <a:prstGeom prst="rect">
            <a:avLst/>
          </a:prstGeom>
          <a:solidFill>
            <a:srgbClr val="003F6E"/>
          </a:solidFill>
          <a:ln>
            <a:noFill/>
          </a:ln>
        </p:spPr>
        <p:txBody>
          <a:bodyPr/>
          <a:lstStyle/>
          <a:p>
            <a:pPr>
              <a:buNone/>
            </a:pPr>
            <a:endParaRPr lang="en-US"/>
          </a:p>
        </p:txBody>
      </p:sp>
      <p:graphicFrame>
        <p:nvGraphicFramePr>
          <p:cNvPr id="4" name="Object 6" hidden="1">
            <a:extLst>
              <a:ext uri="{FF2B5EF4-FFF2-40B4-BE49-F238E27FC236}">
                <a16:creationId xmlns:a16="http://schemas.microsoft.com/office/drawing/2014/main" id="{1C836B29-3C23-B661-3D8D-A252BC060E3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7" y="2480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404" imgH="403" progId="TCLayout.ActiveDocument.1">
                  <p:embed/>
                </p:oleObj>
              </mc:Choice>
              <mc:Fallback>
                <p:oleObj name="think-cell Slide" r:id="rId6" imgW="404" imgH="403" progId="TCLayout.ActiveDocument.1">
                  <p:embed/>
                  <p:pic>
                    <p:nvPicPr>
                      <p:cNvPr id="4" name="Object 6" hidden="1">
                        <a:extLst>
                          <a:ext uri="{FF2B5EF4-FFF2-40B4-BE49-F238E27FC236}">
                            <a16:creationId xmlns:a16="http://schemas.microsoft.com/office/drawing/2014/main" id="{1C836B29-3C23-B661-3D8D-A252BC060E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7" y="2480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2. Slide Title">
            <a:extLst>
              <a:ext uri="{FF2B5EF4-FFF2-40B4-BE49-F238E27FC236}">
                <a16:creationId xmlns:a16="http://schemas.microsoft.com/office/drawing/2014/main" id="{1436123C-01A4-F6B3-D0D3-A3AEDF317965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9600" y="200000"/>
            <a:ext cx="11100000" cy="111558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>
            <a:normAutofit/>
          </a:bodyPr>
          <a:lstStyle/>
          <a:p>
            <a:r>
              <a:rPr lang="en-US" sz="2000" b="1" dirty="0">
                <a:solidFill>
                  <a:srgbClr val="8DC63F"/>
                </a:solidFill>
              </a:rPr>
              <a:t>ERCOT: </a:t>
            </a:r>
            <a:r>
              <a:rPr lang="en-US" sz="2000" dirty="0">
                <a:solidFill>
                  <a:srgbClr val="FFFFFF"/>
                </a:solidFill>
              </a:rPr>
              <a:t>Future Process - </a:t>
            </a:r>
            <a:r>
              <a:rPr lang="en-US" sz="2000" b="1" dirty="0">
                <a:solidFill>
                  <a:srgbClr val="FFFFFF"/>
                </a:solidFill>
              </a:rPr>
              <a:t>Initial view on scope and potential high-level CTP design</a:t>
            </a:r>
            <a:br>
              <a:rPr lang="en-US" sz="2000" b="1" dirty="0">
                <a:solidFill>
                  <a:srgbClr val="FFFFFF"/>
                </a:solidFill>
              </a:rPr>
            </a:br>
            <a:r>
              <a:rPr lang="en-US" sz="1200" b="0" dirty="0">
                <a:solidFill>
                  <a:schemeClr val="bg1"/>
                </a:solidFill>
              </a:rPr>
              <a:t>Batch 1+ and Comprehensive Transmission Planning Workshop #1  (August 31, 2027)</a:t>
            </a:r>
            <a:br>
              <a:rPr lang="en-US" b="0" dirty="0"/>
            </a:b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25" name="4. Footnote">
            <a:extLst>
              <a:ext uri="{FF2B5EF4-FFF2-40B4-BE49-F238E27FC236}">
                <a16:creationId xmlns:a16="http://schemas.microsoft.com/office/drawing/2014/main" id="{FE40FD17-1A8E-F0C4-9A5B-E2EAA96CEE0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06214" y="6209982"/>
            <a:ext cx="7276729" cy="24615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marL="0" indent="0" defTabSz="914126">
              <a:buFontTx/>
              <a:buAutoNum type="arabicPeriod"/>
            </a:pPr>
            <a:r>
              <a:rPr lang="en-US">
                <a:solidFill>
                  <a:srgbClr val="171A1C"/>
                </a:solidFill>
                <a:latin typeface="Arial"/>
              </a:rPr>
              <a:t>    TPL and Alternative Project Analytics</a:t>
            </a:r>
          </a:p>
          <a:p>
            <a:pPr marL="0" indent="0" defTabSz="914126">
              <a:buFontTx/>
              <a:buAutoNum type="arabicPeriod"/>
            </a:pPr>
            <a:r>
              <a:rPr lang="en-US">
                <a:solidFill>
                  <a:srgbClr val="171A1C"/>
                </a:solidFill>
                <a:latin typeface="Arial"/>
              </a:rPr>
              <a:t>    Short circuit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1990EB7-809D-64A5-DC5E-3A68F6711198}"/>
              </a:ext>
            </a:extLst>
          </p:cNvPr>
          <p:cNvSpPr txBox="1"/>
          <p:nvPr/>
        </p:nvSpPr>
        <p:spPr>
          <a:xfrm>
            <a:off x="634342" y="1343012"/>
            <a:ext cx="2307625" cy="1692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defTabSz="914126">
              <a:buClr>
                <a:srgbClr val="171A1C"/>
              </a:buClr>
              <a:buNone/>
            </a:pPr>
            <a:r>
              <a:rPr lang="en-US" sz="1100" b="1">
                <a:solidFill>
                  <a:srgbClr val="171A1C">
                    <a:lumMod val="75000"/>
                    <a:lumOff val="25000"/>
                  </a:srgbClr>
                </a:solidFill>
                <a:latin typeface="Arial"/>
              </a:rPr>
              <a:t>Single source of truth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95AF4ED9-677E-586F-D892-5AB54E420435}"/>
              </a:ext>
            </a:extLst>
          </p:cNvPr>
          <p:cNvSpPr txBox="1"/>
          <p:nvPr/>
        </p:nvSpPr>
        <p:spPr>
          <a:xfrm>
            <a:off x="3353095" y="1343012"/>
            <a:ext cx="1850544" cy="1692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defTabSz="914126">
              <a:buClr>
                <a:srgbClr val="171A1C"/>
              </a:buClr>
              <a:buNone/>
            </a:pPr>
            <a:r>
              <a:rPr lang="en-US" sz="1100" b="1">
                <a:solidFill>
                  <a:srgbClr val="003F6E">
                    <a:lumMod val="75000"/>
                  </a:srgbClr>
                </a:solidFill>
                <a:latin typeface="Arial"/>
              </a:rPr>
              <a:t>Integrated batch process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FCE6723B-F427-3A6F-4226-F7CB1FAC4874}"/>
              </a:ext>
            </a:extLst>
          </p:cNvPr>
          <p:cNvSpPr txBox="1"/>
          <p:nvPr/>
        </p:nvSpPr>
        <p:spPr>
          <a:xfrm>
            <a:off x="5741591" y="1343012"/>
            <a:ext cx="2890401" cy="1692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defTabSz="914126">
              <a:buClr>
                <a:srgbClr val="171A1C"/>
              </a:buClr>
              <a:buNone/>
            </a:pPr>
            <a:r>
              <a:rPr lang="en-US" sz="1100" b="1">
                <a:solidFill>
                  <a:srgbClr val="0063B4">
                    <a:lumMod val="75000"/>
                  </a:srgbClr>
                </a:solidFill>
                <a:latin typeface="Arial"/>
              </a:rPr>
              <a:t>Consolidated modeling </a:t>
            </a:r>
            <a:r>
              <a:rPr lang="en-US" sz="1100">
                <a:solidFill>
                  <a:srgbClr val="171A1C"/>
                </a:solidFill>
                <a:latin typeface="Arial"/>
              </a:rPr>
              <a:t>and</a:t>
            </a:r>
            <a:r>
              <a:rPr lang="en-US" sz="1100">
                <a:solidFill>
                  <a:srgbClr val="0063B4">
                    <a:lumMod val="75000"/>
                  </a:srgbClr>
                </a:solidFill>
                <a:latin typeface="Arial"/>
              </a:rPr>
              <a:t> </a:t>
            </a:r>
            <a:r>
              <a:rPr lang="en-US" sz="1100" b="1">
                <a:solidFill>
                  <a:srgbClr val="26D07C">
                    <a:lumMod val="75000"/>
                  </a:srgbClr>
                </a:solidFill>
                <a:latin typeface="Arial"/>
              </a:rPr>
              <a:t>reliability study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1E6F2186-BCD0-256B-321B-83845DAC4BCC}"/>
              </a:ext>
            </a:extLst>
          </p:cNvPr>
          <p:cNvSpPr txBox="1"/>
          <p:nvPr/>
        </p:nvSpPr>
        <p:spPr>
          <a:xfrm>
            <a:off x="9732633" y="1343012"/>
            <a:ext cx="2275882" cy="247646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defTabSz="914126">
              <a:buClr>
                <a:srgbClr val="171A1C"/>
              </a:buClr>
              <a:buNone/>
            </a:pPr>
            <a:r>
              <a:rPr lang="en-US" sz="1100" b="1">
                <a:solidFill>
                  <a:srgbClr val="003F6E"/>
                </a:solidFill>
                <a:latin typeface="Arial"/>
              </a:rPr>
              <a:t>Streamlined endorsement</a:t>
            </a: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4AC40A10-82F4-5C90-D4D0-3C9EA09009EA}"/>
              </a:ext>
            </a:extLst>
          </p:cNvPr>
          <p:cNvSpPr>
            <a:spLocks/>
          </p:cNvSpPr>
          <p:nvPr/>
        </p:nvSpPr>
        <p:spPr>
          <a:xfrm>
            <a:off x="7138543" y="1618090"/>
            <a:ext cx="1493449" cy="22341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126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BC1342E6-B273-88F6-D9C6-5FC1C44B53EA}"/>
              </a:ext>
            </a:extLst>
          </p:cNvPr>
          <p:cNvSpPr>
            <a:spLocks/>
          </p:cNvSpPr>
          <p:nvPr/>
        </p:nvSpPr>
        <p:spPr>
          <a:xfrm>
            <a:off x="7174837" y="3923197"/>
            <a:ext cx="4500384" cy="3230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16" bIns="91416" rtlCol="0" anchor="ctr">
            <a:noAutofit/>
          </a:bodyPr>
          <a:lstStyle/>
          <a:p>
            <a:pPr algn="ctr" defTabSz="914126"/>
            <a:r>
              <a:rPr lang="en-US">
                <a:solidFill>
                  <a:srgbClr val="171A1C"/>
                </a:solidFill>
                <a:latin typeface="Arial"/>
              </a:rPr>
              <a:t>Stakeholder engagement and public comment (e.g., via monthly updates, to define stakeholder gates)</a:t>
            </a: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2205DEFA-322B-E024-8B97-EF8EC20B0023}"/>
              </a:ext>
            </a:extLst>
          </p:cNvPr>
          <p:cNvSpPr>
            <a:spLocks/>
          </p:cNvSpPr>
          <p:nvPr/>
        </p:nvSpPr>
        <p:spPr>
          <a:xfrm>
            <a:off x="5741591" y="1618090"/>
            <a:ext cx="1302999" cy="22341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126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EAA921CC-DE93-70A2-FE08-DA25495449F7}"/>
              </a:ext>
            </a:extLst>
          </p:cNvPr>
          <p:cNvSpPr>
            <a:spLocks/>
          </p:cNvSpPr>
          <p:nvPr/>
        </p:nvSpPr>
        <p:spPr>
          <a:xfrm>
            <a:off x="3293920" y="1618129"/>
            <a:ext cx="2344829" cy="22341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126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30DF2757-3E42-7CD1-3FF0-DF4E9F840FF4}"/>
              </a:ext>
            </a:extLst>
          </p:cNvPr>
          <p:cNvSpPr>
            <a:spLocks/>
          </p:cNvSpPr>
          <p:nvPr/>
        </p:nvSpPr>
        <p:spPr>
          <a:xfrm>
            <a:off x="629100" y="1663638"/>
            <a:ext cx="2491727" cy="406452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126"/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F777A2C0-7F4E-7F98-D0E5-3EBDE161E758}"/>
              </a:ext>
            </a:extLst>
          </p:cNvPr>
          <p:cNvSpPr>
            <a:spLocks/>
          </p:cNvSpPr>
          <p:nvPr/>
        </p:nvSpPr>
        <p:spPr>
          <a:xfrm>
            <a:off x="764001" y="2892045"/>
            <a:ext cx="826873" cy="77767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16" bIns="91416" rtlCol="0" anchor="ctr">
            <a:noAutofit/>
          </a:bodyPr>
          <a:lstStyle/>
          <a:p>
            <a:pPr algn="ctr" defTabSz="914126"/>
            <a:r>
              <a:rPr lang="en-US">
                <a:solidFill>
                  <a:srgbClr val="171A1C"/>
                </a:solidFill>
                <a:latin typeface="Arial"/>
              </a:rPr>
              <a:t>RIOO</a:t>
            </a:r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37442931-3083-BC0A-131A-BA3E61BAFC66}"/>
              </a:ext>
            </a:extLst>
          </p:cNvPr>
          <p:cNvSpPr>
            <a:spLocks/>
          </p:cNvSpPr>
          <p:nvPr/>
        </p:nvSpPr>
        <p:spPr>
          <a:xfrm>
            <a:off x="764001" y="3852232"/>
            <a:ext cx="826873" cy="77767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16" bIns="91416" rtlCol="0" anchor="ctr">
            <a:noAutofit/>
          </a:bodyPr>
          <a:lstStyle/>
          <a:p>
            <a:pPr algn="ctr" defTabSz="914126"/>
            <a:r>
              <a:rPr lang="en-US">
                <a:solidFill>
                  <a:srgbClr val="171A1C"/>
                </a:solidFill>
                <a:latin typeface="Arial"/>
              </a:rPr>
              <a:t>MOD, TPIT</a:t>
            </a: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BDD7C157-88BE-6DD2-C0E4-3ADED90F2C44}"/>
              </a:ext>
            </a:extLst>
          </p:cNvPr>
          <p:cNvSpPr>
            <a:spLocks/>
          </p:cNvSpPr>
          <p:nvPr/>
        </p:nvSpPr>
        <p:spPr>
          <a:xfrm>
            <a:off x="764001" y="4812419"/>
            <a:ext cx="826873" cy="77767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16" bIns="91416" rtlCol="0" anchor="ctr">
            <a:noAutofit/>
          </a:bodyPr>
          <a:lstStyle/>
          <a:p>
            <a:pPr algn="ctr" defTabSz="914126"/>
            <a:r>
              <a:rPr lang="en-US">
                <a:solidFill>
                  <a:srgbClr val="171A1C"/>
                </a:solidFill>
                <a:latin typeface="Arial"/>
              </a:rPr>
              <a:t>Base Load Economic Forecast, TSP RFI</a:t>
            </a: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75F683F8-8A20-A931-8059-7BFDDD8AEDF1}"/>
              </a:ext>
            </a:extLst>
          </p:cNvPr>
          <p:cNvSpPr>
            <a:spLocks/>
          </p:cNvSpPr>
          <p:nvPr/>
        </p:nvSpPr>
        <p:spPr>
          <a:xfrm>
            <a:off x="3364871" y="1998515"/>
            <a:ext cx="593570" cy="6443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16" bIns="91416" rtlCol="0" anchor="ctr">
            <a:noAutofit/>
          </a:bodyPr>
          <a:lstStyle/>
          <a:p>
            <a:pPr algn="ctr" defTabSz="914126"/>
            <a:r>
              <a:rPr lang="en-US">
                <a:solidFill>
                  <a:srgbClr val="FFFFFF"/>
                </a:solidFill>
                <a:latin typeface="Arial"/>
              </a:rPr>
              <a:t>Batch model build</a:t>
            </a:r>
          </a:p>
        </p:txBody>
      </p:sp>
      <p:sp>
        <p:nvSpPr>
          <p:cNvPr id="224" name="Oval 223">
            <a:extLst>
              <a:ext uri="{FF2B5EF4-FFF2-40B4-BE49-F238E27FC236}">
                <a16:creationId xmlns:a16="http://schemas.microsoft.com/office/drawing/2014/main" id="{94795FEA-0CF6-744D-5C6C-64AB2DC99923}"/>
              </a:ext>
            </a:extLst>
          </p:cNvPr>
          <p:cNvSpPr>
            <a:spLocks/>
          </p:cNvSpPr>
          <p:nvPr/>
        </p:nvSpPr>
        <p:spPr>
          <a:xfrm>
            <a:off x="5962197" y="1867074"/>
            <a:ext cx="945903" cy="900501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 defTabSz="914126"/>
            <a:r>
              <a:rPr lang="en-US" sz="850" b="1">
                <a:solidFill>
                  <a:srgbClr val="FFFFFF"/>
                </a:solidFill>
                <a:latin typeface="Arial"/>
              </a:rPr>
              <a:t>Post commitment &amp; CTP Year N Model</a:t>
            </a:r>
          </a:p>
        </p:txBody>
      </p:sp>
      <p:sp>
        <p:nvSpPr>
          <p:cNvPr id="225" name="Oval 224">
            <a:extLst>
              <a:ext uri="{FF2B5EF4-FFF2-40B4-BE49-F238E27FC236}">
                <a16:creationId xmlns:a16="http://schemas.microsoft.com/office/drawing/2014/main" id="{62E2CCEF-34B8-FE1B-F1CB-5B3EAA6A7424}"/>
              </a:ext>
            </a:extLst>
          </p:cNvPr>
          <p:cNvSpPr>
            <a:spLocks/>
          </p:cNvSpPr>
          <p:nvPr/>
        </p:nvSpPr>
        <p:spPr>
          <a:xfrm>
            <a:off x="8781599" y="1933936"/>
            <a:ext cx="803813" cy="777672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 defTabSz="914126"/>
            <a:r>
              <a:rPr lang="en-US" b="1">
                <a:solidFill>
                  <a:srgbClr val="FFFFFF"/>
                </a:solidFill>
                <a:latin typeface="Arial"/>
              </a:rPr>
              <a:t>Final model snapshot</a:t>
            </a: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6" name="Diamond 225">
            <a:extLst>
              <a:ext uri="{FF2B5EF4-FFF2-40B4-BE49-F238E27FC236}">
                <a16:creationId xmlns:a16="http://schemas.microsoft.com/office/drawing/2014/main" id="{F5766F55-F924-952F-F2D5-DA9CB2427CA4}"/>
              </a:ext>
            </a:extLst>
          </p:cNvPr>
          <p:cNvSpPr/>
          <p:nvPr/>
        </p:nvSpPr>
        <p:spPr>
          <a:xfrm>
            <a:off x="1746409" y="2895219"/>
            <a:ext cx="1329979" cy="771324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4126"/>
            <a:r>
              <a:rPr lang="en-US" b="1">
                <a:solidFill>
                  <a:srgbClr val="FFFFFF"/>
                </a:solidFill>
                <a:latin typeface="Arial"/>
              </a:rPr>
              <a:t>Gen. data</a:t>
            </a:r>
          </a:p>
        </p:txBody>
      </p:sp>
      <p:sp>
        <p:nvSpPr>
          <p:cNvPr id="227" name="Diamond 226">
            <a:extLst>
              <a:ext uri="{FF2B5EF4-FFF2-40B4-BE49-F238E27FC236}">
                <a16:creationId xmlns:a16="http://schemas.microsoft.com/office/drawing/2014/main" id="{0D4241A0-DA9F-7862-661B-D6AA88B786EA}"/>
              </a:ext>
            </a:extLst>
          </p:cNvPr>
          <p:cNvSpPr/>
          <p:nvPr/>
        </p:nvSpPr>
        <p:spPr>
          <a:xfrm>
            <a:off x="1746409" y="3854612"/>
            <a:ext cx="1329979" cy="772912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4126"/>
            <a:r>
              <a:rPr lang="en-US" b="1">
                <a:solidFill>
                  <a:srgbClr val="FFFFFF"/>
                </a:solidFill>
                <a:latin typeface="Arial"/>
              </a:rPr>
              <a:t>Topology</a:t>
            </a:r>
            <a:br>
              <a:rPr lang="en-US" b="1">
                <a:solidFill>
                  <a:srgbClr val="FFFFFF"/>
                </a:solidFill>
                <a:latin typeface="Arial"/>
              </a:rPr>
            </a:br>
            <a:r>
              <a:rPr lang="en-US" b="1">
                <a:solidFill>
                  <a:srgbClr val="FFFFFF"/>
                </a:solidFill>
                <a:latin typeface="Arial"/>
              </a:rPr>
              <a:t>data</a:t>
            </a:r>
          </a:p>
        </p:txBody>
      </p:sp>
      <p:sp>
        <p:nvSpPr>
          <p:cNvPr id="228" name="Diamond 227">
            <a:extLst>
              <a:ext uri="{FF2B5EF4-FFF2-40B4-BE49-F238E27FC236}">
                <a16:creationId xmlns:a16="http://schemas.microsoft.com/office/drawing/2014/main" id="{7CF1E74B-9534-B8F2-A91E-ECA095CF5CE3}"/>
              </a:ext>
            </a:extLst>
          </p:cNvPr>
          <p:cNvSpPr/>
          <p:nvPr/>
        </p:nvSpPr>
        <p:spPr>
          <a:xfrm>
            <a:off x="1746409" y="4814799"/>
            <a:ext cx="1329979" cy="772912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4126"/>
            <a:r>
              <a:rPr lang="en-US" sz="800" b="1">
                <a:solidFill>
                  <a:srgbClr val="FFFFFF"/>
                </a:solidFill>
                <a:latin typeface="Arial"/>
              </a:rPr>
              <a:t>Remaining </a:t>
            </a:r>
            <a:br>
              <a:rPr lang="en-US" sz="800" b="1">
                <a:solidFill>
                  <a:srgbClr val="FFFFFF"/>
                </a:solidFill>
                <a:latin typeface="Arial"/>
              </a:rPr>
            </a:br>
            <a:r>
              <a:rPr lang="en-US" sz="800" b="1">
                <a:solidFill>
                  <a:srgbClr val="FFFFFF"/>
                </a:solidFill>
                <a:latin typeface="Arial"/>
              </a:rPr>
              <a:t>load data</a:t>
            </a:r>
          </a:p>
          <a:p>
            <a:pPr algn="ctr" defTabSz="914126"/>
            <a:r>
              <a:rPr lang="en-US" sz="800">
                <a:solidFill>
                  <a:srgbClr val="FFFFFF"/>
                </a:solidFill>
                <a:latin typeface="Arial"/>
              </a:rPr>
              <a:t>(medium, economic)</a:t>
            </a:r>
          </a:p>
        </p:txBody>
      </p:sp>
      <p:sp>
        <p:nvSpPr>
          <p:cNvPr id="229" name="Diamond 228">
            <a:extLst>
              <a:ext uri="{FF2B5EF4-FFF2-40B4-BE49-F238E27FC236}">
                <a16:creationId xmlns:a16="http://schemas.microsoft.com/office/drawing/2014/main" id="{502FEA09-5274-B682-A0C3-3CBB54575574}"/>
              </a:ext>
            </a:extLst>
          </p:cNvPr>
          <p:cNvSpPr/>
          <p:nvPr/>
        </p:nvSpPr>
        <p:spPr>
          <a:xfrm>
            <a:off x="1746409" y="1934238"/>
            <a:ext cx="1329979" cy="772912"/>
          </a:xfrm>
          <a:prstGeom prst="diamond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4126"/>
            <a:r>
              <a:rPr lang="en-US" b="1">
                <a:solidFill>
                  <a:srgbClr val="FFFFFF"/>
                </a:solidFill>
                <a:latin typeface="Arial"/>
              </a:rPr>
              <a:t>Large load data </a:t>
            </a:r>
            <a:r>
              <a:rPr lang="en-US">
                <a:solidFill>
                  <a:srgbClr val="FFFFFF"/>
                </a:solidFill>
                <a:latin typeface="Arial"/>
              </a:rPr>
              <a:t>(from TSPs)</a:t>
            </a: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5716EC29-A263-BBE9-6C35-48F0EA5861CB}"/>
              </a:ext>
            </a:extLst>
          </p:cNvPr>
          <p:cNvSpPr>
            <a:spLocks/>
          </p:cNvSpPr>
          <p:nvPr/>
        </p:nvSpPr>
        <p:spPr>
          <a:xfrm>
            <a:off x="764001" y="1931858"/>
            <a:ext cx="826873" cy="77767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91416" rIns="91416" bIns="91416" rtlCol="0" anchor="ctr">
            <a:noAutofit/>
          </a:bodyPr>
          <a:lstStyle/>
          <a:p>
            <a:pPr algn="ctr" defTabSz="914126"/>
            <a:r>
              <a:rPr lang="en-US">
                <a:solidFill>
                  <a:srgbClr val="171A1C"/>
                </a:solidFill>
                <a:latin typeface="Arial"/>
              </a:rPr>
              <a:t>ILLE large load data</a:t>
            </a: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1B1B28BC-1AA0-0D88-8FA8-43581BB34FF7}"/>
              </a:ext>
            </a:extLst>
          </p:cNvPr>
          <p:cNvSpPr>
            <a:spLocks/>
          </p:cNvSpPr>
          <p:nvPr/>
        </p:nvSpPr>
        <p:spPr>
          <a:xfrm>
            <a:off x="4887259" y="1998515"/>
            <a:ext cx="680861" cy="644357"/>
          </a:xfrm>
          <a:prstGeom prst="rect">
            <a:avLst/>
          </a:prstGeom>
          <a:solidFill>
            <a:srgbClr val="63A7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16" bIns="91416" rtlCol="0" anchor="ctr">
            <a:noAutofit/>
          </a:bodyPr>
          <a:lstStyle/>
          <a:p>
            <a:pPr algn="ctr" defTabSz="914126"/>
            <a:r>
              <a:rPr lang="en-US">
                <a:solidFill>
                  <a:srgbClr val="FFFFFF"/>
                </a:solidFill>
                <a:latin typeface="Arial"/>
              </a:rPr>
              <a:t>Commit-</a:t>
            </a:r>
            <a:r>
              <a:rPr lang="en-US" err="1">
                <a:solidFill>
                  <a:srgbClr val="FFFFFF"/>
                </a:solidFill>
                <a:latin typeface="Arial"/>
              </a:rPr>
              <a:t>ment</a:t>
            </a:r>
            <a:r>
              <a:rPr lang="en-US">
                <a:solidFill>
                  <a:srgbClr val="FFFFFF"/>
                </a:solidFill>
                <a:latin typeface="Arial"/>
              </a:rPr>
              <a:t> window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2F6F8C3-5CF8-A4AD-1CA9-EFBE0928A2B0}"/>
              </a:ext>
            </a:extLst>
          </p:cNvPr>
          <p:cNvGrpSpPr/>
          <p:nvPr/>
        </p:nvGrpSpPr>
        <p:grpSpPr>
          <a:xfrm>
            <a:off x="9732633" y="1618090"/>
            <a:ext cx="1967195" cy="2234101"/>
            <a:chOff x="9096376" y="1949305"/>
            <a:chExt cx="2351087" cy="1599273"/>
          </a:xfrm>
        </p:grpSpPr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E8CB820E-9B25-BD89-5572-9233536E115F}"/>
                </a:ext>
              </a:extLst>
            </p:cNvPr>
            <p:cNvSpPr>
              <a:spLocks/>
            </p:cNvSpPr>
            <p:nvPr/>
          </p:nvSpPr>
          <p:spPr>
            <a:xfrm>
              <a:off x="9096376" y="1949305"/>
              <a:ext cx="2351087" cy="1599273"/>
            </a:xfrm>
            <a:prstGeom prst="rect">
              <a:avLst/>
            </a:prstGeom>
            <a:solidFill>
              <a:srgbClr val="E7EBF0"/>
            </a:solidFill>
            <a:ln w="28575">
              <a:solidFill>
                <a:srgbClr val="BFE7F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defTabSz="914126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5ECC3D0D-75C0-D4DB-7FAA-34F1981D4185}"/>
                </a:ext>
              </a:extLst>
            </p:cNvPr>
            <p:cNvSpPr>
              <a:spLocks/>
            </p:cNvSpPr>
            <p:nvPr/>
          </p:nvSpPr>
          <p:spPr>
            <a:xfrm>
              <a:off x="9255174" y="2197894"/>
              <a:ext cx="930176" cy="777875"/>
            </a:xfrm>
            <a:prstGeom prst="rect">
              <a:avLst/>
            </a:prstGeom>
            <a:solidFill>
              <a:srgbClr val="BFE7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91416" bIns="91416" rtlCol="0" anchor="ctr">
              <a:noAutofit/>
            </a:bodyPr>
            <a:lstStyle/>
            <a:p>
              <a:pPr algn="ctr" defTabSz="914126"/>
              <a:r>
                <a:rPr lang="en-US" b="1">
                  <a:solidFill>
                    <a:srgbClr val="171A1C"/>
                  </a:solidFill>
                  <a:latin typeface="Arial"/>
                </a:rPr>
                <a:t>Actionable Trans. Plan</a:t>
              </a:r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95E652FE-B34F-137C-7D97-AE18212CEFB8}"/>
                </a:ext>
              </a:extLst>
            </p:cNvPr>
            <p:cNvSpPr>
              <a:spLocks/>
            </p:cNvSpPr>
            <p:nvPr/>
          </p:nvSpPr>
          <p:spPr>
            <a:xfrm>
              <a:off x="10358488" y="2189098"/>
              <a:ext cx="930176" cy="777875"/>
            </a:xfrm>
            <a:prstGeom prst="rect">
              <a:avLst/>
            </a:prstGeom>
            <a:solidFill>
              <a:srgbClr val="BFE7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91416" bIns="91416" rtlCol="0" anchor="ctr">
              <a:noAutofit/>
            </a:bodyPr>
            <a:lstStyle/>
            <a:p>
              <a:pPr algn="ctr" defTabSz="914126"/>
              <a:r>
                <a:rPr lang="en-US" b="1">
                  <a:solidFill>
                    <a:srgbClr val="171A1C"/>
                  </a:solidFill>
                  <a:latin typeface="Arial"/>
                </a:rPr>
                <a:t>Endorsed Trans. Plan</a:t>
              </a:r>
            </a:p>
          </p:txBody>
        </p:sp>
      </p:grp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1DEB1D8B-EA7B-26EB-1D95-E580DE6BC616}"/>
              </a:ext>
            </a:extLst>
          </p:cNvPr>
          <p:cNvCxnSpPr>
            <a:cxnSpLocks/>
          </p:cNvCxnSpPr>
          <p:nvPr/>
        </p:nvCxnSpPr>
        <p:spPr>
          <a:xfrm>
            <a:off x="9585412" y="2320694"/>
            <a:ext cx="308365" cy="0"/>
          </a:xfrm>
          <a:prstGeom prst="straightConnector1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8" name="TextBox 237">
            <a:extLst>
              <a:ext uri="{FF2B5EF4-FFF2-40B4-BE49-F238E27FC236}">
                <a16:creationId xmlns:a16="http://schemas.microsoft.com/office/drawing/2014/main" id="{0274F8C6-47F1-A4A1-4635-80FAB9080056}"/>
              </a:ext>
            </a:extLst>
          </p:cNvPr>
          <p:cNvSpPr txBox="1">
            <a:spLocks/>
          </p:cNvSpPr>
          <p:nvPr/>
        </p:nvSpPr>
        <p:spPr>
          <a:xfrm>
            <a:off x="764001" y="1717599"/>
            <a:ext cx="2312386" cy="1384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defTabSz="914126">
              <a:buClr>
                <a:srgbClr val="171A1C"/>
              </a:buClr>
            </a:pPr>
            <a:r>
              <a:rPr lang="en-US" sz="900" i="1">
                <a:solidFill>
                  <a:srgbClr val="171A1C"/>
                </a:solidFill>
                <a:latin typeface="Arial"/>
              </a:rPr>
              <a:t>Data inputs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2F1D5B98-7D97-94DB-C452-5BCB383217C8}"/>
              </a:ext>
            </a:extLst>
          </p:cNvPr>
          <p:cNvSpPr txBox="1"/>
          <p:nvPr/>
        </p:nvSpPr>
        <p:spPr>
          <a:xfrm>
            <a:off x="3423959" y="1682684"/>
            <a:ext cx="1466468" cy="1384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defTabSz="914126">
              <a:buClr>
                <a:srgbClr val="171A1C"/>
              </a:buClr>
            </a:pPr>
            <a:r>
              <a:rPr lang="en-US" sz="900" i="1">
                <a:solidFill>
                  <a:srgbClr val="171A1C"/>
                </a:solidFill>
                <a:latin typeface="Arial"/>
              </a:rPr>
              <a:t>Batch study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F0CBE77B-D6A9-EBD4-4762-DB6F6660281A}"/>
              </a:ext>
            </a:extLst>
          </p:cNvPr>
          <p:cNvSpPr txBox="1">
            <a:spLocks/>
          </p:cNvSpPr>
          <p:nvPr/>
        </p:nvSpPr>
        <p:spPr>
          <a:xfrm>
            <a:off x="5865384" y="1682684"/>
            <a:ext cx="1095090" cy="1384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defTabSz="914126">
              <a:buClr>
                <a:srgbClr val="171A1C"/>
              </a:buClr>
            </a:pPr>
            <a:r>
              <a:rPr lang="en-US" sz="900" i="1">
                <a:solidFill>
                  <a:srgbClr val="171A1C"/>
                </a:solidFill>
                <a:latin typeface="Arial"/>
              </a:rPr>
              <a:t>Modeling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EDEE669D-C612-19A6-F097-F9786FCC0AF7}"/>
              </a:ext>
            </a:extLst>
          </p:cNvPr>
          <p:cNvSpPr txBox="1"/>
          <p:nvPr/>
        </p:nvSpPr>
        <p:spPr>
          <a:xfrm>
            <a:off x="9785007" y="1669570"/>
            <a:ext cx="1464881" cy="1384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defTabSz="914126">
              <a:buClr>
                <a:srgbClr val="171A1C"/>
              </a:buClr>
            </a:pPr>
            <a:r>
              <a:rPr lang="en-US" sz="900" i="1">
                <a:solidFill>
                  <a:srgbClr val="171A1C"/>
                </a:solidFill>
                <a:latin typeface="Arial"/>
              </a:rPr>
              <a:t>Endorsement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FAEB6F0B-3500-ADE7-C4ED-4E2681D07D3C}"/>
              </a:ext>
            </a:extLst>
          </p:cNvPr>
          <p:cNvSpPr>
            <a:spLocks/>
          </p:cNvSpPr>
          <p:nvPr/>
        </p:nvSpPr>
        <p:spPr>
          <a:xfrm>
            <a:off x="7221073" y="1965156"/>
            <a:ext cx="1320456" cy="967675"/>
          </a:xfrm>
          <a:prstGeom prst="rect">
            <a:avLst/>
          </a:prstGeom>
          <a:solidFill>
            <a:srgbClr val="1368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16" bIns="91416" rtlCol="0" anchor="ctr">
            <a:noAutofit/>
          </a:bodyPr>
          <a:lstStyle/>
          <a:p>
            <a:pPr algn="ctr" defTabSz="914126"/>
            <a:endParaRPr lang="en-US" b="1" baseline="30000">
              <a:solidFill>
                <a:srgbClr val="FFFFFF"/>
              </a:solidFill>
              <a:latin typeface="Arial"/>
            </a:endParaRPr>
          </a:p>
          <a:p>
            <a:pPr algn="ctr" defTabSz="914126"/>
            <a:endParaRPr lang="en-US" b="1" baseline="30000">
              <a:solidFill>
                <a:srgbClr val="FFFFFF"/>
              </a:solidFill>
              <a:latin typeface="Arial"/>
            </a:endParaRPr>
          </a:p>
          <a:p>
            <a:pPr algn="ctr" defTabSz="914126"/>
            <a:endParaRPr lang="en-US" b="1" baseline="30000">
              <a:solidFill>
                <a:srgbClr val="FFFFFF"/>
              </a:solidFill>
              <a:latin typeface="Arial"/>
            </a:endParaRPr>
          </a:p>
          <a:p>
            <a:pPr algn="ctr" defTabSz="914126"/>
            <a:endParaRPr lang="en-US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41173E2B-9549-D74B-520E-71FDF7703F5C}"/>
              </a:ext>
            </a:extLst>
          </p:cNvPr>
          <p:cNvSpPr/>
          <p:nvPr/>
        </p:nvSpPr>
        <p:spPr>
          <a:xfrm>
            <a:off x="7294078" y="2202285"/>
            <a:ext cx="507868" cy="17616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Bef>
                <a:spcPts val="300"/>
              </a:spcBef>
              <a:spcAft>
                <a:spcPts val="300"/>
              </a:spcAft>
            </a:pPr>
            <a:r>
              <a:rPr lang="en-US">
                <a:solidFill>
                  <a:srgbClr val="FFFFFF"/>
                </a:solidFill>
                <a:latin typeface="Arial"/>
              </a:rPr>
              <a:t>TPL</a:t>
            </a:r>
            <a:r>
              <a:rPr lang="en-US" baseline="30000">
                <a:solidFill>
                  <a:srgbClr val="FFFFFF"/>
                </a:solidFill>
                <a:latin typeface="Arial"/>
              </a:rPr>
              <a:t>1</a:t>
            </a: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0C988998-8005-C317-7B62-C424B62F5EAE}"/>
              </a:ext>
            </a:extLst>
          </p:cNvPr>
          <p:cNvSpPr>
            <a:spLocks/>
          </p:cNvSpPr>
          <p:nvPr/>
        </p:nvSpPr>
        <p:spPr>
          <a:xfrm>
            <a:off x="7294078" y="2435586"/>
            <a:ext cx="1137942" cy="17140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Bef>
                <a:spcPts val="300"/>
              </a:spcBef>
              <a:spcAft>
                <a:spcPts val="300"/>
              </a:spcAft>
            </a:pPr>
            <a:r>
              <a:rPr lang="en-US">
                <a:solidFill>
                  <a:srgbClr val="FFFFFF"/>
                </a:solidFill>
                <a:latin typeface="Arial"/>
              </a:rPr>
              <a:t>Dynamic</a:t>
            </a: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C7A89F10-564A-0DB0-F7AC-CE34724FBB3E}"/>
              </a:ext>
            </a:extLst>
          </p:cNvPr>
          <p:cNvSpPr>
            <a:spLocks/>
          </p:cNvSpPr>
          <p:nvPr/>
        </p:nvSpPr>
        <p:spPr>
          <a:xfrm>
            <a:off x="7294078" y="2966571"/>
            <a:ext cx="1137942" cy="16981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Bef>
                <a:spcPts val="300"/>
              </a:spcBef>
              <a:spcAft>
                <a:spcPts val="300"/>
              </a:spcAft>
            </a:pPr>
            <a:r>
              <a:rPr lang="en-US">
                <a:solidFill>
                  <a:srgbClr val="FFFFFF"/>
                </a:solidFill>
                <a:latin typeface="Arial"/>
              </a:rPr>
              <a:t>Economic</a:t>
            </a: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8D33E0FC-BEFC-79BD-14D3-CA3C9F370613}"/>
              </a:ext>
            </a:extLst>
          </p:cNvPr>
          <p:cNvSpPr/>
          <p:nvPr/>
        </p:nvSpPr>
        <p:spPr>
          <a:xfrm>
            <a:off x="7935262" y="2202285"/>
            <a:ext cx="506281" cy="17616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Bef>
                <a:spcPts val="300"/>
              </a:spcBef>
              <a:spcAft>
                <a:spcPts val="300"/>
              </a:spcAft>
            </a:pPr>
            <a:r>
              <a:rPr lang="en-US">
                <a:solidFill>
                  <a:srgbClr val="FFFFFF"/>
                </a:solidFill>
                <a:latin typeface="Arial"/>
              </a:rPr>
              <a:t>SC</a:t>
            </a:r>
            <a:r>
              <a:rPr lang="en-US" baseline="30000">
                <a:solidFill>
                  <a:srgbClr val="FFFFFF"/>
                </a:solidFill>
                <a:latin typeface="Arial"/>
              </a:rPr>
              <a:t>2</a:t>
            </a:r>
            <a:endParaRPr lang="en-US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FF8DF47E-FBB6-E327-9796-FB230FE00D49}"/>
              </a:ext>
            </a:extLst>
          </p:cNvPr>
          <p:cNvSpPr>
            <a:spLocks/>
          </p:cNvSpPr>
          <p:nvPr/>
        </p:nvSpPr>
        <p:spPr>
          <a:xfrm>
            <a:off x="7294078" y="2662540"/>
            <a:ext cx="1137942" cy="169819"/>
          </a:xfrm>
          <a:prstGeom prst="rect">
            <a:avLst/>
          </a:prstGeom>
          <a:solidFill>
            <a:srgbClr val="1D9C5D"/>
          </a:solidFill>
          <a:ln w="3810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126">
              <a:spcBef>
                <a:spcPts val="300"/>
              </a:spcBef>
              <a:spcAft>
                <a:spcPts val="300"/>
              </a:spcAft>
            </a:pPr>
            <a:r>
              <a:rPr lang="en-US" sz="900">
                <a:solidFill>
                  <a:srgbClr val="FFFFFF"/>
                </a:solidFill>
                <a:latin typeface="Arial"/>
              </a:rPr>
              <a:t>RPG-like analysis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7F38618A-1D4E-B0E9-2319-DA1BF5594142}"/>
              </a:ext>
            </a:extLst>
          </p:cNvPr>
          <p:cNvSpPr txBox="1">
            <a:spLocks/>
          </p:cNvSpPr>
          <p:nvPr/>
        </p:nvSpPr>
        <p:spPr>
          <a:xfrm>
            <a:off x="7221073" y="1682684"/>
            <a:ext cx="1320456" cy="1384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defTabSz="914126">
              <a:buClr>
                <a:srgbClr val="171A1C"/>
              </a:buClr>
              <a:buNone/>
            </a:pPr>
            <a:r>
              <a:rPr lang="en-US" sz="900" i="1">
                <a:solidFill>
                  <a:srgbClr val="171A1C"/>
                </a:solidFill>
                <a:latin typeface="Arial"/>
              </a:rPr>
              <a:t>Reliability study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A1CA0724-2BEA-CAFD-AC60-B167DDAB5EB5}"/>
              </a:ext>
            </a:extLst>
          </p:cNvPr>
          <p:cNvSpPr txBox="1"/>
          <p:nvPr/>
        </p:nvSpPr>
        <p:spPr>
          <a:xfrm>
            <a:off x="7333002" y="1998515"/>
            <a:ext cx="1107707" cy="13846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dirty="0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dirty="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dirty="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dirty="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dirty="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algn="ctr" defTabSz="914126">
              <a:buClr>
                <a:srgbClr val="4A525A"/>
              </a:buClr>
            </a:pPr>
            <a:r>
              <a:rPr lang="en-US" sz="900" b="1">
                <a:solidFill>
                  <a:srgbClr val="FFFFFF"/>
                </a:solidFill>
                <a:latin typeface="Arial"/>
              </a:rPr>
              <a:t>CTP assessment</a:t>
            </a:r>
          </a:p>
        </p:txBody>
      </p:sp>
      <p:cxnSp>
        <p:nvCxnSpPr>
          <p:cNvPr id="250" name="Straight Arrow Connector 249">
            <a:extLst>
              <a:ext uri="{FF2B5EF4-FFF2-40B4-BE49-F238E27FC236}">
                <a16:creationId xmlns:a16="http://schemas.microsoft.com/office/drawing/2014/main" id="{063A70E9-9FF0-8DFA-4C4B-47B82666DBFA}"/>
              </a:ext>
            </a:extLst>
          </p:cNvPr>
          <p:cNvCxnSpPr>
            <a:cxnSpLocks/>
            <a:stCxn id="220" idx="3"/>
            <a:endCxn id="226" idx="1"/>
          </p:cNvCxnSpPr>
          <p:nvPr/>
        </p:nvCxnSpPr>
        <p:spPr>
          <a:xfrm>
            <a:off x="1590875" y="3280881"/>
            <a:ext cx="155534" cy="0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1" name="Straight Arrow Connector 250">
            <a:extLst>
              <a:ext uri="{FF2B5EF4-FFF2-40B4-BE49-F238E27FC236}">
                <a16:creationId xmlns:a16="http://schemas.microsoft.com/office/drawing/2014/main" id="{E67BEF85-8806-8F31-BD3F-1045B3E4AF83}"/>
              </a:ext>
            </a:extLst>
          </p:cNvPr>
          <p:cNvCxnSpPr>
            <a:cxnSpLocks/>
            <a:stCxn id="222" idx="3"/>
            <a:endCxn id="228" idx="1"/>
          </p:cNvCxnSpPr>
          <p:nvPr/>
        </p:nvCxnSpPr>
        <p:spPr>
          <a:xfrm>
            <a:off x="1590875" y="5201255"/>
            <a:ext cx="155534" cy="0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Arrow Connector 251">
            <a:extLst>
              <a:ext uri="{FF2B5EF4-FFF2-40B4-BE49-F238E27FC236}">
                <a16:creationId xmlns:a16="http://schemas.microsoft.com/office/drawing/2014/main" id="{4DF07E1D-E2D9-51BF-16CA-8F45B7549046}"/>
              </a:ext>
            </a:extLst>
          </p:cNvPr>
          <p:cNvCxnSpPr>
            <a:cxnSpLocks/>
            <a:stCxn id="221" idx="3"/>
            <a:endCxn id="227" idx="1"/>
          </p:cNvCxnSpPr>
          <p:nvPr/>
        </p:nvCxnSpPr>
        <p:spPr>
          <a:xfrm>
            <a:off x="1590875" y="4241068"/>
            <a:ext cx="155534" cy="0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3" name="Connector: Elbow 91">
            <a:extLst>
              <a:ext uri="{FF2B5EF4-FFF2-40B4-BE49-F238E27FC236}">
                <a16:creationId xmlns:a16="http://schemas.microsoft.com/office/drawing/2014/main" id="{DAEB7500-C182-FA41-9A82-B013D481FCA0}"/>
              </a:ext>
            </a:extLst>
          </p:cNvPr>
          <p:cNvCxnSpPr>
            <a:cxnSpLocks/>
            <a:stCxn id="229" idx="3"/>
            <a:endCxn id="223" idx="1"/>
          </p:cNvCxnSpPr>
          <p:nvPr/>
        </p:nvCxnSpPr>
        <p:spPr>
          <a:xfrm>
            <a:off x="3076387" y="2320694"/>
            <a:ext cx="288483" cy="0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EF55E421-F98F-82A2-5CE1-6A3D9D7BDA28}"/>
              </a:ext>
            </a:extLst>
          </p:cNvPr>
          <p:cNvCxnSpPr>
            <a:cxnSpLocks/>
            <a:stCxn id="230" idx="3"/>
            <a:endCxn id="229" idx="1"/>
          </p:cNvCxnSpPr>
          <p:nvPr/>
        </p:nvCxnSpPr>
        <p:spPr>
          <a:xfrm>
            <a:off x="1590875" y="2320694"/>
            <a:ext cx="155534" cy="0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Arrow Connector 254">
            <a:extLst>
              <a:ext uri="{FF2B5EF4-FFF2-40B4-BE49-F238E27FC236}">
                <a16:creationId xmlns:a16="http://schemas.microsoft.com/office/drawing/2014/main" id="{4A7A5123-2075-F7C5-7EDE-3836B4DD6BE6}"/>
              </a:ext>
            </a:extLst>
          </p:cNvPr>
          <p:cNvCxnSpPr>
            <a:cxnSpLocks/>
            <a:stCxn id="231" idx="3"/>
            <a:endCxn id="224" idx="2"/>
          </p:cNvCxnSpPr>
          <p:nvPr/>
        </p:nvCxnSpPr>
        <p:spPr>
          <a:xfrm flipV="1">
            <a:off x="5568121" y="2317325"/>
            <a:ext cx="394076" cy="3369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6" name="Connector: Elbow 255">
            <a:extLst>
              <a:ext uri="{FF2B5EF4-FFF2-40B4-BE49-F238E27FC236}">
                <a16:creationId xmlns:a16="http://schemas.microsoft.com/office/drawing/2014/main" id="{0B2C692A-E5D4-9D93-B33E-79D2CCFDD656}"/>
              </a:ext>
            </a:extLst>
          </p:cNvPr>
          <p:cNvCxnSpPr>
            <a:cxnSpLocks/>
            <a:stCxn id="233" idx="3"/>
            <a:endCxn id="221" idx="1"/>
          </p:cNvCxnSpPr>
          <p:nvPr/>
        </p:nvCxnSpPr>
        <p:spPr>
          <a:xfrm flipH="1">
            <a:off x="764001" y="2496394"/>
            <a:ext cx="10802956" cy="1744675"/>
          </a:xfrm>
          <a:prstGeom prst="bentConnector5">
            <a:avLst>
              <a:gd name="adj1" fmla="val -2116"/>
              <a:gd name="adj2" fmla="val 191970"/>
              <a:gd name="adj3" fmla="val 102116"/>
            </a:avLst>
          </a:prstGeom>
          <a:ln w="6350">
            <a:solidFill>
              <a:schemeClr val="tx1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8" name="Connector: Elbow 257">
            <a:extLst>
              <a:ext uri="{FF2B5EF4-FFF2-40B4-BE49-F238E27FC236}">
                <a16:creationId xmlns:a16="http://schemas.microsoft.com/office/drawing/2014/main" id="{DEE75883-443D-B367-D21D-9E25BB1A6DDD}"/>
              </a:ext>
            </a:extLst>
          </p:cNvPr>
          <p:cNvCxnSpPr>
            <a:cxnSpLocks/>
            <a:stCxn id="225" idx="0"/>
            <a:endCxn id="223" idx="0"/>
          </p:cNvCxnSpPr>
          <p:nvPr/>
        </p:nvCxnSpPr>
        <p:spPr>
          <a:xfrm rot="16200000" flipH="1" flipV="1">
            <a:off x="6390291" y="-794700"/>
            <a:ext cx="64579" cy="5521850"/>
          </a:xfrm>
          <a:prstGeom prst="bentConnector3">
            <a:avLst>
              <a:gd name="adj1" fmla="val -135659"/>
            </a:avLst>
          </a:prstGeom>
          <a:ln w="6350">
            <a:solidFill>
              <a:schemeClr val="tx1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9" name="Straight Arrow Connector 258">
            <a:extLst>
              <a:ext uri="{FF2B5EF4-FFF2-40B4-BE49-F238E27FC236}">
                <a16:creationId xmlns:a16="http://schemas.microsoft.com/office/drawing/2014/main" id="{FC356ED2-89A8-5926-EF57-34068F36C463}"/>
              </a:ext>
            </a:extLst>
          </p:cNvPr>
          <p:cNvCxnSpPr>
            <a:cxnSpLocks/>
          </p:cNvCxnSpPr>
          <p:nvPr/>
        </p:nvCxnSpPr>
        <p:spPr>
          <a:xfrm>
            <a:off x="6908100" y="2312240"/>
            <a:ext cx="333606" cy="0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Arrow Connector 259">
            <a:extLst>
              <a:ext uri="{FF2B5EF4-FFF2-40B4-BE49-F238E27FC236}">
                <a16:creationId xmlns:a16="http://schemas.microsoft.com/office/drawing/2014/main" id="{D577A9C4-A9A1-AA9B-8B1D-880FF35DB975}"/>
              </a:ext>
            </a:extLst>
          </p:cNvPr>
          <p:cNvCxnSpPr>
            <a:cxnSpLocks/>
          </p:cNvCxnSpPr>
          <p:nvPr/>
        </p:nvCxnSpPr>
        <p:spPr>
          <a:xfrm>
            <a:off x="8541529" y="2312240"/>
            <a:ext cx="240070" cy="0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Connector 103">
            <a:extLst>
              <a:ext uri="{FF2B5EF4-FFF2-40B4-BE49-F238E27FC236}">
                <a16:creationId xmlns:a16="http://schemas.microsoft.com/office/drawing/2014/main" id="{5643161D-65A7-F1FB-85AE-1594D9B5849D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688505" y="3701881"/>
            <a:ext cx="2872972" cy="125777"/>
          </a:xfrm>
          <a:prstGeom prst="bentConnector3">
            <a:avLst>
              <a:gd name="adj1" fmla="val 34"/>
            </a:avLst>
          </a:prstGeom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2" name="Rectangle 261">
            <a:extLst>
              <a:ext uri="{FF2B5EF4-FFF2-40B4-BE49-F238E27FC236}">
                <a16:creationId xmlns:a16="http://schemas.microsoft.com/office/drawing/2014/main" id="{61D15741-789C-7A42-8C7E-0351DD18FB76}"/>
              </a:ext>
            </a:extLst>
          </p:cNvPr>
          <p:cNvSpPr/>
          <p:nvPr/>
        </p:nvSpPr>
        <p:spPr>
          <a:xfrm>
            <a:off x="3170026" y="3154256"/>
            <a:ext cx="176166" cy="125381"/>
          </a:xfrm>
          <a:prstGeom prst="rect">
            <a:avLst/>
          </a:prstGeom>
          <a:noFill/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spcBef>
                <a:spcPts val="300"/>
              </a:spcBef>
              <a:spcAft>
                <a:spcPts val="300"/>
              </a:spcAft>
            </a:pPr>
            <a:endParaRPr lang="en-US" sz="1600" err="1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42FD192-2EC3-0709-0372-818AC11AD37A}"/>
              </a:ext>
            </a:extLst>
          </p:cNvPr>
          <p:cNvCxnSpPr>
            <a:cxnSpLocks/>
          </p:cNvCxnSpPr>
          <p:nvPr/>
        </p:nvCxnSpPr>
        <p:spPr>
          <a:xfrm>
            <a:off x="10643796" y="2328284"/>
            <a:ext cx="154182" cy="0"/>
          </a:xfrm>
          <a:prstGeom prst="straightConnector1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E429261B-0F63-453F-1F5A-2A0892F42FDE}"/>
              </a:ext>
            </a:extLst>
          </p:cNvPr>
          <p:cNvSpPr>
            <a:spLocks/>
          </p:cNvSpPr>
          <p:nvPr/>
        </p:nvSpPr>
        <p:spPr>
          <a:xfrm>
            <a:off x="4126065" y="1998515"/>
            <a:ext cx="593570" cy="6443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16" bIns="91416" rtlCol="0" anchor="ctr">
            <a:noAutofit/>
          </a:bodyPr>
          <a:lstStyle/>
          <a:p>
            <a:pPr algn="ctr" defTabSz="914126"/>
            <a:r>
              <a:rPr lang="en-US">
                <a:solidFill>
                  <a:srgbClr val="FFFFFF"/>
                </a:solidFill>
                <a:latin typeface="Arial"/>
              </a:rPr>
              <a:t>Batch study</a:t>
            </a:r>
          </a:p>
        </p:txBody>
      </p:sp>
      <p:cxnSp>
        <p:nvCxnSpPr>
          <p:cNvPr id="38" name="Straight Connector 103">
            <a:extLst>
              <a:ext uri="{FF2B5EF4-FFF2-40B4-BE49-F238E27FC236}">
                <a16:creationId xmlns:a16="http://schemas.microsoft.com/office/drawing/2014/main" id="{5A498C37-5D8E-5D52-D95F-E98A6DF01F7A}"/>
              </a:ext>
            </a:extLst>
          </p:cNvPr>
          <p:cNvCxnSpPr>
            <a:cxnSpLocks/>
          </p:cNvCxnSpPr>
          <p:nvPr/>
        </p:nvCxnSpPr>
        <p:spPr>
          <a:xfrm rot="10800000" flipV="1">
            <a:off x="3081936" y="3279635"/>
            <a:ext cx="105073" cy="1"/>
          </a:xfrm>
          <a:prstGeom prst="bentConnector3">
            <a:avLst>
              <a:gd name="adj1" fmla="val 50000"/>
            </a:avLst>
          </a:prstGeom>
          <a:ln w="635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103">
            <a:extLst>
              <a:ext uri="{FF2B5EF4-FFF2-40B4-BE49-F238E27FC236}">
                <a16:creationId xmlns:a16="http://schemas.microsoft.com/office/drawing/2014/main" id="{F948B2A9-46C9-05E2-AB48-0D6738F6A3D3}"/>
              </a:ext>
            </a:extLst>
          </p:cNvPr>
          <p:cNvCxnSpPr>
            <a:cxnSpLocks/>
          </p:cNvCxnSpPr>
          <p:nvPr/>
        </p:nvCxnSpPr>
        <p:spPr>
          <a:xfrm rot="10800000" flipV="1">
            <a:off x="3079237" y="4238431"/>
            <a:ext cx="105073" cy="1"/>
          </a:xfrm>
          <a:prstGeom prst="bentConnector3">
            <a:avLst>
              <a:gd name="adj1" fmla="val 50000"/>
            </a:avLst>
          </a:prstGeom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EBADFA7-39CC-935F-5F2E-592458E3B588}"/>
              </a:ext>
            </a:extLst>
          </p:cNvPr>
          <p:cNvCxnSpPr>
            <a:stCxn id="223" idx="3"/>
            <a:endCxn id="17" idx="1"/>
          </p:cNvCxnSpPr>
          <p:nvPr/>
        </p:nvCxnSpPr>
        <p:spPr>
          <a:xfrm>
            <a:off x="3958441" y="2320694"/>
            <a:ext cx="167624" cy="0"/>
          </a:xfrm>
          <a:prstGeom prst="straightConnector1">
            <a:avLst/>
          </a:prstGeom>
          <a:ln w="6350" cap="flat">
            <a:solidFill>
              <a:schemeClr val="tx1"/>
            </a:solidFill>
            <a:prstDash val="sysDash"/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2295BD2F-9ADB-8412-C725-4937ECE285DE}"/>
              </a:ext>
            </a:extLst>
          </p:cNvPr>
          <p:cNvCxnSpPr>
            <a:stCxn id="17" idx="3"/>
            <a:endCxn id="231" idx="1"/>
          </p:cNvCxnSpPr>
          <p:nvPr/>
        </p:nvCxnSpPr>
        <p:spPr>
          <a:xfrm>
            <a:off x="4719635" y="2320694"/>
            <a:ext cx="167624" cy="0"/>
          </a:xfrm>
          <a:prstGeom prst="straightConnector1">
            <a:avLst/>
          </a:prstGeom>
          <a:ln w="6350" cap="flat">
            <a:solidFill>
              <a:schemeClr val="tx1"/>
            </a:solidFill>
            <a:prstDash val="sysDash"/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103">
            <a:extLst>
              <a:ext uri="{FF2B5EF4-FFF2-40B4-BE49-F238E27FC236}">
                <a16:creationId xmlns:a16="http://schemas.microsoft.com/office/drawing/2014/main" id="{49FE197A-5B4E-FE77-3784-5C4518AE3A10}"/>
              </a:ext>
            </a:extLst>
          </p:cNvPr>
          <p:cNvCxnSpPr>
            <a:cxnSpLocks/>
            <a:stCxn id="227" idx="3"/>
          </p:cNvCxnSpPr>
          <p:nvPr/>
        </p:nvCxnSpPr>
        <p:spPr>
          <a:xfrm flipV="1">
            <a:off x="3076387" y="2320694"/>
            <a:ext cx="2624406" cy="1920375"/>
          </a:xfrm>
          <a:prstGeom prst="bentConnector3">
            <a:avLst>
              <a:gd name="adj1" fmla="val 99637"/>
            </a:avLst>
          </a:prstGeom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4" name="Rectangle 213">
            <a:extLst>
              <a:ext uri="{FF2B5EF4-FFF2-40B4-BE49-F238E27FC236}">
                <a16:creationId xmlns:a16="http://schemas.microsoft.com/office/drawing/2014/main" id="{42C54515-F222-12DC-D1CE-FDAB8D5727AA}"/>
              </a:ext>
            </a:extLst>
          </p:cNvPr>
          <p:cNvSpPr>
            <a:spLocks/>
          </p:cNvSpPr>
          <p:nvPr/>
        </p:nvSpPr>
        <p:spPr>
          <a:xfrm>
            <a:off x="3360974" y="3451040"/>
            <a:ext cx="8314248" cy="3230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1416" bIns="91416" rtlCol="0" anchor="ctr">
            <a:noAutofit/>
          </a:bodyPr>
          <a:lstStyle/>
          <a:p>
            <a:pPr algn="ctr" defTabSz="914126"/>
            <a:r>
              <a:rPr lang="en-US">
                <a:solidFill>
                  <a:srgbClr val="171A1C"/>
                </a:solidFill>
                <a:latin typeface="Arial"/>
              </a:rPr>
              <a:t>TSP engagement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72687F-0087-5547-5C44-F2E531061F90}"/>
              </a:ext>
            </a:extLst>
          </p:cNvPr>
          <p:cNvSpPr txBox="1"/>
          <p:nvPr/>
        </p:nvSpPr>
        <p:spPr>
          <a:xfrm>
            <a:off x="4487104" y="4570776"/>
            <a:ext cx="6857807" cy="1088205"/>
          </a:xfrm>
          <a:prstGeom prst="rect">
            <a:avLst/>
          </a:prstGeom>
          <a:solidFill>
            <a:srgbClr val="003F6E"/>
          </a:solidFill>
          <a:ln w="6350">
            <a:noFill/>
            <a:miter lim="800000"/>
          </a:ln>
        </p:spPr>
        <p:txBody>
          <a:bodyPr vert="horz" wrap="square" lIns="91416" tIns="91416" rIns="0" bIns="0" rtlCol="0">
            <a:noAutofit/>
          </a:bodyPr>
          <a:lstStyle/>
          <a:p>
            <a:pPr defTabSz="914126">
              <a:spcBef>
                <a:spcPts val="300"/>
              </a:spcBef>
              <a:spcAft>
                <a:spcPts val="300"/>
              </a:spcAft>
            </a:pPr>
            <a:r>
              <a:rPr lang="en-US" sz="1400" b="1" i="1" dirty="0">
                <a:solidFill>
                  <a:srgbClr val="FFFFFF"/>
                </a:solidFill>
                <a:latin typeface="Arial"/>
              </a:rPr>
              <a:t>Key Design Change:</a:t>
            </a:r>
          </a:p>
          <a:p>
            <a:pPr defTabSz="914126">
              <a:spcBef>
                <a:spcPts val="300"/>
              </a:spcBef>
              <a:spcAft>
                <a:spcPts val="300"/>
              </a:spcAft>
            </a:pPr>
            <a:r>
              <a:rPr lang="en-US" sz="1400" dirty="0">
                <a:solidFill>
                  <a:srgbClr val="FFFFFF"/>
                </a:solidFill>
                <a:latin typeface="Arial"/>
              </a:rPr>
              <a:t>Post-commitment in Batch Zero proceeds to Batch Refinement Study/RPG</a:t>
            </a:r>
          </a:p>
          <a:p>
            <a:pPr defTabSz="914126">
              <a:spcBef>
                <a:spcPts val="300"/>
              </a:spcBef>
              <a:spcAft>
                <a:spcPts val="300"/>
              </a:spcAft>
            </a:pPr>
            <a:r>
              <a:rPr lang="en-US" sz="1400" dirty="0">
                <a:solidFill>
                  <a:srgbClr val="FFFFFF"/>
                </a:solidFill>
                <a:latin typeface="Arial"/>
              </a:rPr>
              <a:t>Post commitment in Batch 1+ feeds into full Planning Studies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BA12DDD-4E45-BAE0-D428-A81133123F02}"/>
              </a:ext>
            </a:extLst>
          </p:cNvPr>
          <p:cNvCxnSpPr>
            <a:cxnSpLocks/>
          </p:cNvCxnSpPr>
          <p:nvPr/>
        </p:nvCxnSpPr>
        <p:spPr>
          <a:xfrm flipV="1">
            <a:off x="5638749" y="3874701"/>
            <a:ext cx="0" cy="703526"/>
          </a:xfrm>
          <a:prstGeom prst="line">
            <a:avLst/>
          </a:prstGeom>
          <a:ln w="6350" cap="flat">
            <a:solidFill>
              <a:schemeClr val="accent3">
                <a:lumMod val="50000"/>
                <a:lumOff val="50000"/>
              </a:schemeClr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0" name="Open season callout" descr="Callout marking the commitment window as where the open season would run"/>
          <p:cNvSpPr/>
          <p:nvPr/>
        </p:nvSpPr>
        <p:spPr>
          <a:xfrm>
            <a:off x="4246088" y="2643544"/>
            <a:ext cx="1135000" cy="600000"/>
          </a:xfrm>
          <a:prstGeom prst="upArrowCallout">
            <a:avLst>
              <a:gd name="adj1" fmla="val 20000"/>
              <a:gd name="adj2" fmla="val 20000"/>
              <a:gd name="adj3" fmla="val 16667"/>
              <a:gd name="adj4" fmla="val 76000"/>
            </a:avLst>
          </a:prstGeom>
          <a:solidFill>
            <a:srgbClr val="63A70A"/>
          </a:solidFill>
          <a:ln>
            <a:noFill/>
          </a:ln>
        </p:spPr>
        <p:txBody>
          <a:bodyPr wrap="square" lIns="36000" tIns="18000" rIns="36000" bIns="18000" anchor="ctr">
            <a:normAutofit/>
          </a:bodyPr>
          <a:lstStyle/>
          <a:p>
            <a:pPr algn="ctr" defTabSz="914126"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</a:rPr>
              <a:t>Open season runs here</a:t>
            </a:r>
          </a:p>
        </p:txBody>
      </p:sp>
    </p:spTree>
    <p:extLst>
      <p:ext uri="{BB962C8B-B14F-4D97-AF65-F5344CB8AC3E}">
        <p14:creationId xmlns:p14="http://schemas.microsoft.com/office/powerpoint/2010/main" val="2290131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Adding an Open Season Complements the Commitment Window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50000"/>
            <a:ext cx="10969625" cy="5600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sz="1600" dirty="0"/>
              <a:t>The concept runs as a market test prior to the point in the CTP batch process where developers commit today.</a:t>
            </a:r>
          </a:p>
        </p:txBody>
      </p:sp>
      <p:sp>
        <p:nvSpPr>
          <p:cNvPr id="20" name="Stage 1"/>
          <p:cNvSpPr/>
          <p:nvPr/>
        </p:nvSpPr>
        <p:spPr>
          <a:xfrm>
            <a:off x="609600" y="2120000"/>
            <a:ext cx="1728270" cy="520000"/>
          </a:xfrm>
          <a:prstGeom prst="roundRect">
            <a:avLst>
              <a:gd name="adj" fmla="val 12000"/>
            </a:avLst>
          </a:prstGeom>
          <a:solidFill>
            <a:srgbClr val="E7EBF0"/>
          </a:solidFill>
          <a:ln>
            <a:noFill/>
          </a:ln>
        </p:spPr>
        <p:txBody>
          <a:bodyPr lIns="72000" rIns="72000" anchor="ctr"/>
          <a:lstStyle/>
          <a:p>
            <a:pPr algn="ctr">
              <a:buNone/>
            </a:pPr>
            <a:r>
              <a:rPr lang="en-US" sz="1200" b="1">
                <a:solidFill>
                  <a:srgbClr val="003F6E"/>
                </a:solidFill>
              </a:rPr>
              <a:t>Data inputs</a:t>
            </a:r>
          </a:p>
        </p:txBody>
      </p:sp>
      <p:sp>
        <p:nvSpPr>
          <p:cNvPr id="21" name="Stage 2"/>
          <p:cNvSpPr/>
          <p:nvPr/>
        </p:nvSpPr>
        <p:spPr>
          <a:xfrm>
            <a:off x="2457870" y="2120000"/>
            <a:ext cx="1728270" cy="520000"/>
          </a:xfrm>
          <a:prstGeom prst="roundRect">
            <a:avLst>
              <a:gd name="adj" fmla="val 12000"/>
            </a:avLst>
          </a:prstGeom>
          <a:solidFill>
            <a:srgbClr val="E7EBF0"/>
          </a:solidFill>
          <a:ln>
            <a:noFill/>
          </a:ln>
        </p:spPr>
        <p:txBody>
          <a:bodyPr lIns="72000" rIns="72000" anchor="ctr"/>
          <a:lstStyle/>
          <a:p>
            <a:pPr algn="ctr">
              <a:buNone/>
            </a:pPr>
            <a:r>
              <a:rPr lang="en-US" sz="1200" b="1">
                <a:solidFill>
                  <a:srgbClr val="003F6E"/>
                </a:solidFill>
              </a:rPr>
              <a:t>Batch model build</a:t>
            </a:r>
          </a:p>
        </p:txBody>
      </p:sp>
      <p:sp>
        <p:nvSpPr>
          <p:cNvPr id="22" name="Stage 3"/>
          <p:cNvSpPr/>
          <p:nvPr/>
        </p:nvSpPr>
        <p:spPr>
          <a:xfrm>
            <a:off x="4306140" y="2120000"/>
            <a:ext cx="1728270" cy="520000"/>
          </a:xfrm>
          <a:prstGeom prst="roundRect">
            <a:avLst>
              <a:gd name="adj" fmla="val 12000"/>
            </a:avLst>
          </a:prstGeom>
          <a:solidFill>
            <a:srgbClr val="E7EBF0"/>
          </a:solidFill>
          <a:ln>
            <a:noFill/>
          </a:ln>
        </p:spPr>
        <p:txBody>
          <a:bodyPr lIns="72000" rIns="72000" anchor="ctr"/>
          <a:lstStyle/>
          <a:p>
            <a:pPr algn="ctr">
              <a:buNone/>
            </a:pPr>
            <a:r>
              <a:rPr lang="en-US" sz="1200" b="1">
                <a:solidFill>
                  <a:srgbClr val="003F6E"/>
                </a:solidFill>
              </a:rPr>
              <a:t>Batch study</a:t>
            </a:r>
          </a:p>
        </p:txBody>
      </p:sp>
      <p:sp>
        <p:nvSpPr>
          <p:cNvPr id="25" name="Open Season stage" descr="Open season stage, run between the batch study and the commitment window"/>
          <p:cNvSpPr/>
          <p:nvPr/>
        </p:nvSpPr>
        <p:spPr>
          <a:xfrm>
            <a:off x="6154410" y="2120000"/>
            <a:ext cx="1728270" cy="520000"/>
          </a:xfrm>
          <a:prstGeom prst="roundRect">
            <a:avLst>
              <a:gd name="adj" fmla="val 12000"/>
            </a:avLst>
          </a:prstGeom>
          <a:solidFill>
            <a:srgbClr val="003F6E"/>
          </a:solidFill>
          <a:ln>
            <a:noFill/>
          </a:ln>
        </p:spPr>
        <p:txBody>
          <a:bodyPr lIns="72000" rIns="72000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</a:rPr>
              <a:t>Open season</a:t>
            </a:r>
          </a:p>
        </p:txBody>
      </p:sp>
      <p:sp>
        <p:nvSpPr>
          <p:cNvPr id="23" name="Commitment window stage" descr="Commitment window stage of the batch process, highlighted as where the open season runs"/>
          <p:cNvSpPr/>
          <p:nvPr/>
        </p:nvSpPr>
        <p:spPr>
          <a:xfrm>
            <a:off x="8002680" y="2120000"/>
            <a:ext cx="1728270" cy="520000"/>
          </a:xfrm>
          <a:prstGeom prst="roundRect">
            <a:avLst>
              <a:gd name="adj" fmla="val 12000"/>
            </a:avLst>
          </a:prstGeom>
          <a:solidFill>
            <a:srgbClr val="E7EBF0"/>
          </a:solidFill>
          <a:ln>
            <a:noFill/>
          </a:ln>
        </p:spPr>
        <p:txBody>
          <a:bodyPr lIns="72000" rIns="72000" anchor="ctr"/>
          <a:lstStyle/>
          <a:p>
            <a:pPr algn="ctr">
              <a:buNone/>
            </a:pPr>
            <a:r>
              <a:rPr lang="en-US" sz="1200" b="1">
                <a:solidFill>
                  <a:srgbClr val="003F6E"/>
                </a:solidFill>
              </a:rPr>
              <a:t>Commitment window</a:t>
            </a:r>
          </a:p>
        </p:txBody>
      </p:sp>
      <p:sp>
        <p:nvSpPr>
          <p:cNvPr id="24" name="Stage 5"/>
          <p:cNvSpPr/>
          <p:nvPr/>
        </p:nvSpPr>
        <p:spPr>
          <a:xfrm>
            <a:off x="9850950" y="2120000"/>
            <a:ext cx="1728270" cy="520000"/>
          </a:xfrm>
          <a:prstGeom prst="roundRect">
            <a:avLst>
              <a:gd name="adj" fmla="val 12000"/>
            </a:avLst>
          </a:prstGeom>
          <a:solidFill>
            <a:srgbClr val="E7EBF0"/>
          </a:solidFill>
          <a:ln>
            <a:noFill/>
          </a:ln>
        </p:spPr>
        <p:txBody>
          <a:bodyPr lIns="72000" rIns="72000" anchor="ctr"/>
          <a:lstStyle/>
          <a:p>
            <a:pPr algn="ctr">
              <a:buNone/>
            </a:pPr>
            <a:r>
              <a:rPr lang="en-US" sz="1000" b="1" dirty="0">
                <a:solidFill>
                  <a:srgbClr val="4A525A"/>
                </a:solidFill>
              </a:rPr>
              <a:t>Modelling, reliability study and endorsement</a:t>
            </a:r>
          </a:p>
        </p:txBody>
      </p:sp>
      <p:sp>
        <p:nvSpPr>
          <p:cNvPr id="30" name="Step Open"/>
          <p:cNvSpPr/>
          <p:nvPr/>
        </p:nvSpPr>
        <p:spPr>
          <a:xfrm>
            <a:off x="609441" y="2900000"/>
            <a:ext cx="3496541" cy="2100000"/>
          </a:xfrm>
          <a:prstGeom prst="rect">
            <a:avLst/>
          </a:prstGeom>
          <a:solidFill>
            <a:srgbClr val="F5F7FA"/>
          </a:solidFill>
          <a:ln w="19050">
            <a:solidFill>
              <a:srgbClr val="003F6E"/>
            </a:solidFill>
          </a:ln>
        </p:spPr>
        <p:txBody>
          <a:bodyPr lIns="180000" tIns="180000" rIns="180000" bIns="180000" anchor="t">
            <a:normAutofit/>
          </a:bodyPr>
          <a:lstStyle/>
          <a:p>
            <a:pPr algn="l">
              <a:buNone/>
            </a:pPr>
            <a:r>
              <a:rPr lang="en-US" sz="1600" b="1" dirty="0">
                <a:solidFill>
                  <a:srgbClr val="003F6E"/>
                </a:solidFill>
              </a:rPr>
              <a:t>1. Open</a:t>
            </a:r>
          </a:p>
          <a:p>
            <a:pPr algn="l">
              <a:buNone/>
            </a:pPr>
            <a:r>
              <a:rPr lang="en-US" sz="1200" dirty="0">
                <a:solidFill>
                  <a:srgbClr val="000000"/>
                </a:solidFill>
              </a:rPr>
              <a:t>When the window opens, ERCOT posts the transmission capability the batch study found deliverable with </a:t>
            </a:r>
            <a:r>
              <a:rPr lang="en-US" sz="1200">
                <a:solidFill>
                  <a:srgbClr val="000000"/>
                </a:solidFill>
              </a:rPr>
              <a:t>scoring</a:t>
            </a:r>
            <a:r>
              <a:rPr lang="en-US" sz="1200" dirty="0">
                <a:solidFill>
                  <a:srgbClr val="000000"/>
                </a:solidFill>
              </a:rPr>
              <a:t> rules </a:t>
            </a:r>
            <a:r>
              <a:rPr lang="en-US" sz="1200">
                <a:solidFill>
                  <a:srgbClr val="000000"/>
                </a:solidFill>
              </a:rPr>
              <a:t>for </a:t>
            </a:r>
            <a:r>
              <a:rPr lang="en-US" sz="1200" dirty="0">
                <a:solidFill>
                  <a:srgbClr val="000000"/>
                </a:solidFill>
              </a:rPr>
              <a:t>bids.</a:t>
            </a:r>
          </a:p>
        </p:txBody>
      </p:sp>
      <p:sp>
        <p:nvSpPr>
          <p:cNvPr id="31" name="Step Bid"/>
          <p:cNvSpPr/>
          <p:nvPr/>
        </p:nvSpPr>
        <p:spPr>
          <a:xfrm>
            <a:off x="4346141" y="2900000"/>
            <a:ext cx="3496541" cy="2100000"/>
          </a:xfrm>
          <a:prstGeom prst="rect">
            <a:avLst/>
          </a:prstGeom>
          <a:solidFill>
            <a:srgbClr val="F5F7FA"/>
          </a:solidFill>
          <a:ln w="19050">
            <a:solidFill>
              <a:srgbClr val="003F6E"/>
            </a:solidFill>
          </a:ln>
        </p:spPr>
        <p:txBody>
          <a:bodyPr lIns="180000" tIns="180000" rIns="180000" bIns="180000" anchor="t">
            <a:normAutofit/>
          </a:bodyPr>
          <a:lstStyle/>
          <a:p>
            <a:pPr algn="l">
              <a:buNone/>
            </a:pPr>
            <a:r>
              <a:rPr lang="en-US" sz="1600" b="1">
                <a:solidFill>
                  <a:srgbClr val="003F6E"/>
                </a:solidFill>
              </a:rPr>
              <a:t>2. Bid</a:t>
            </a:r>
          </a:p>
          <a:p>
            <a:pPr algn="l">
              <a:buNone/>
            </a:pPr>
            <a:r>
              <a:rPr lang="en-US" sz="1200">
                <a:solidFill>
                  <a:srgbClr val="000000"/>
                </a:solidFill>
              </a:rPr>
              <a:t>Large loads bid for defined withdrawal capability instead of simply electing to meet the commitment requirement on the Batch allocation. Bids are binding and backed by financial security.</a:t>
            </a:r>
          </a:p>
        </p:txBody>
      </p:sp>
      <p:sp>
        <p:nvSpPr>
          <p:cNvPr id="32" name="Step Award"/>
          <p:cNvSpPr/>
          <p:nvPr/>
        </p:nvSpPr>
        <p:spPr>
          <a:xfrm>
            <a:off x="8082682" y="2900000"/>
            <a:ext cx="3496543" cy="2100000"/>
          </a:xfrm>
          <a:prstGeom prst="rect">
            <a:avLst/>
          </a:prstGeom>
          <a:solidFill>
            <a:srgbClr val="F5F7FA"/>
          </a:solidFill>
          <a:ln w="19050">
            <a:solidFill>
              <a:srgbClr val="003F6E"/>
            </a:solidFill>
          </a:ln>
        </p:spPr>
        <p:txBody>
          <a:bodyPr lIns="180000" tIns="180000" rIns="180000" bIns="180000" anchor="t">
            <a:normAutofit/>
          </a:bodyPr>
          <a:lstStyle/>
          <a:p>
            <a:pPr algn="l">
              <a:buNone/>
            </a:pPr>
            <a:r>
              <a:rPr lang="en-US" sz="1600" b="1">
                <a:solidFill>
                  <a:srgbClr val="003F6E"/>
                </a:solidFill>
              </a:rPr>
              <a:t>3. Award</a:t>
            </a:r>
          </a:p>
          <a:p>
            <a:pPr algn="l">
              <a:buNone/>
            </a:pPr>
            <a:r>
              <a:rPr lang="en-US" sz="1200">
                <a:solidFill>
                  <a:srgbClr val="000000"/>
                </a:solidFill>
              </a:rPr>
              <a:t>At close, capability is awarded to the configuration of bids returning the highest value per MW, up to the Batch planned capacity.</a:t>
            </a:r>
          </a:p>
        </p:txBody>
      </p:sp>
      <p:sp>
        <p:nvSpPr>
          <p:cNvPr id="33" name="Takeaway"/>
          <p:cNvSpPr/>
          <p:nvPr/>
        </p:nvSpPr>
        <p:spPr>
          <a:xfrm>
            <a:off x="609600" y="5200000"/>
            <a:ext cx="10969625" cy="700000"/>
          </a:xfrm>
          <a:prstGeom prst="rect">
            <a:avLst/>
          </a:prstGeom>
          <a:solidFill>
            <a:srgbClr val="003F6E"/>
          </a:solidFill>
          <a:ln>
            <a:noFill/>
          </a:ln>
        </p:spPr>
        <p:txBody>
          <a:bodyPr lIns="216000" rIns="216000" anchor="ctr">
            <a:normAutofit/>
          </a:bodyPr>
          <a:lstStyle/>
          <a:p>
            <a:pPr algn="l">
              <a:buNone/>
            </a:pPr>
            <a:r>
              <a:rPr lang="en-US" sz="1200" b="1" dirty="0">
                <a:solidFill>
                  <a:srgbClr val="FFFFFF"/>
                </a:solidFill>
              </a:rPr>
              <a:t>No major deviation from the current envisioned process. </a:t>
            </a:r>
            <a:r>
              <a:rPr lang="en-US" sz="1200" dirty="0">
                <a:solidFill>
                  <a:srgbClr val="FFFFFF"/>
                </a:solidFill>
              </a:rPr>
              <a:t>Awards </a:t>
            </a:r>
            <a:r>
              <a:rPr lang="en-US" sz="1200">
                <a:solidFill>
                  <a:srgbClr val="FFFFFF"/>
                </a:solidFill>
              </a:rPr>
              <a:t>feed</a:t>
            </a:r>
            <a:r>
              <a:rPr lang="en-US" sz="1200" dirty="0">
                <a:solidFill>
                  <a:srgbClr val="FFFFFF"/>
                </a:solidFill>
              </a:rPr>
              <a:t> the commitment window and the same downstream path – refinement study, RPG-like review and endorsement – but on committed MW that have cleared a market test.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Benefits &amp; Open Questions</a:t>
            </a:r>
          </a:p>
        </p:txBody>
      </p:sp>
      <p:sp>
        <p:nvSpPr>
          <p:cNvPr id="3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200" b="1" dirty="0"/>
              <a:t>Expected Benefits</a:t>
            </a:r>
          </a:p>
          <a:p>
            <a:pPr lvl="1"/>
            <a:r>
              <a:rPr lang="en-US" sz="1800" dirty="0"/>
              <a:t>The open season itself is the market test- it uses competitive market to allocate a scarce resource (and self corrects if it is no longer scarce)</a:t>
            </a:r>
          </a:p>
          <a:p>
            <a:pPr lvl="1"/>
            <a:r>
              <a:rPr lang="en-US" sz="1800" dirty="0"/>
              <a:t>Provides a faster, firmer path to service for loads that are ready to commit </a:t>
            </a:r>
          </a:p>
          <a:p>
            <a:pPr lvl="1"/>
            <a:r>
              <a:rPr lang="en-US" sz="1800" dirty="0"/>
              <a:t>Potential for fewer allocations below requested MW (or lower reductions from requested load to allocated load)</a:t>
            </a:r>
          </a:p>
          <a:p>
            <a:pPr lvl="1"/>
            <a:r>
              <a:rPr lang="en-US" sz="1800" dirty="0"/>
              <a:t>It helps to reduce logjam by filtering prior to commitment window, and possibly into the Batch study itself</a:t>
            </a:r>
          </a:p>
          <a:p>
            <a:pPr lvl="1"/>
            <a:r>
              <a:rPr lang="en-US" sz="1800" dirty="0"/>
              <a:t>Increases confidence in the load forecast</a:t>
            </a:r>
          </a:p>
        </p:txBody>
      </p:sp>
      <p:sp>
        <p:nvSpPr>
          <p:cNvPr id="4" name="Content Placeholder 5"/>
          <p:cNvSpPr>
            <a:spLocks noGrp="1"/>
          </p:cNvSpPr>
          <p:nvPr>
            <p:ph idx="4294967295"/>
          </p:nvPr>
        </p:nvSpPr>
        <p:spPr>
          <a:xfrm>
            <a:off x="6323012" y="1597914"/>
            <a:ext cx="5387975" cy="39512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b="1"/>
              <a:t>Bid revenue</a:t>
            </a:r>
            <a:r>
              <a:rPr lang="en-US" sz="2200" b="1" dirty="0"/>
              <a:t> </a:t>
            </a:r>
            <a:r>
              <a:rPr lang="en-US" sz="2200" b="1"/>
              <a:t>opens</a:t>
            </a:r>
            <a:r>
              <a:rPr lang="en-US" sz="2200" b="1" dirty="0"/>
              <a:t> policy questions</a:t>
            </a:r>
          </a:p>
          <a:p>
            <a:pPr lvl="1"/>
            <a:r>
              <a:rPr lang="en-US" sz="1800"/>
              <a:t>Flow back to load (similar to CARD Revenue, or some other allocation mechanism)?</a:t>
            </a:r>
          </a:p>
          <a:p>
            <a:pPr lvl="1"/>
            <a:r>
              <a:rPr lang="en-US" sz="1800"/>
              <a:t>Offset System Admin Fee?</a:t>
            </a:r>
          </a:p>
          <a:p>
            <a:pPr lvl="1"/>
            <a:r>
              <a:rPr lang="en-US" sz="1800"/>
              <a:t>Customer bill payment assistance funding?</a:t>
            </a:r>
          </a:p>
          <a:p>
            <a:pPr lvl="1"/>
            <a:r>
              <a:rPr lang="en-US" sz="1800"/>
              <a:t>Credit against TCOS revenue requirements?</a:t>
            </a:r>
          </a:p>
          <a:p>
            <a:pPr lvl="1"/>
            <a:r>
              <a:rPr lang="en-US" sz="1800"/>
              <a:t>Pay down securitization costs?</a:t>
            </a:r>
          </a:p>
          <a:p>
            <a:pPr lvl="1"/>
            <a:r>
              <a:rPr lang="en-US" sz="1800"/>
              <a:t>Others?</a:t>
            </a:r>
          </a:p>
          <a:p>
            <a:pPr lvl="1"/>
            <a:endParaRPr lang="en-US" sz="18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heme/theme1.xml><?xml version="1.0" encoding="utf-8"?>
<a:theme xmlns:a="http://schemas.openxmlformats.org/drawingml/2006/main" name="Office Theme">
  <a:themeElements>
    <a:clrScheme name="Accent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3F6E"/>
      </a:accent1>
      <a:accent2>
        <a:srgbClr val="63A70A"/>
      </a:accent2>
      <a:accent3>
        <a:srgbClr val="A5A5A5"/>
      </a:accent3>
      <a:accent4>
        <a:srgbClr val="D06F19"/>
      </a:accent4>
      <a:accent5>
        <a:srgbClr val="BFE7F7"/>
      </a:accent5>
      <a:accent6>
        <a:srgbClr val="EDAD12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stra Presentation 1.1" id="{64E15FA8-EA58-FD46-96DC-8D45CFEAAF1A}" vid="{C55A362C-0EDB-FB49-86B2-1B103A43AE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0A329968654748AD9CF427F6BFAE70" ma:contentTypeVersion="13" ma:contentTypeDescription="Create a new document." ma:contentTypeScope="" ma:versionID="036714f330821151c81aefa2bcc2dadd">
  <xsd:schema xmlns:xsd="http://www.w3.org/2001/XMLSchema" xmlns:xs="http://www.w3.org/2001/XMLSchema" xmlns:p="http://schemas.microsoft.com/office/2006/metadata/properties" xmlns:ns1="http://schemas.microsoft.com/sharepoint/v3" xmlns:ns2="f6d3563c-dc01-4546-b812-b8502ef1224e" xmlns:ns3="6517c1fc-834e-4df8-a97b-04d5e762cd7c" targetNamespace="http://schemas.microsoft.com/office/2006/metadata/properties" ma:root="true" ma:fieldsID="10c607176fac3f304d05340b6aad4d3a" ns1:_="" ns2:_="" ns3:_="">
    <xsd:import namespace="http://schemas.microsoft.com/sharepoint/v3"/>
    <xsd:import namespace="f6d3563c-dc01-4546-b812-b8502ef1224e"/>
    <xsd:import namespace="6517c1fc-834e-4df8-a97b-04d5e762cd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d3563c-dc01-4546-b812-b8502ef122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29bff48-b9d3-4692-8d0c-7eab34cd54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17c1fc-834e-4df8-a97b-04d5e762cd7c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f2143818-f0e8-436f-9389-e39e351f4959}" ma:internalName="TaxCatchAll" ma:showField="CatchAllData" ma:web="6517c1fc-834e-4df8-a97b-04d5e762cd7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517c1fc-834e-4df8-a97b-04d5e762cd7c" xsi:nil="true"/>
    <lcf76f155ced4ddcb4097134ff3c332f xmlns="f6d3563c-dc01-4546-b812-b8502ef1224e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13D4D8A-521C-4F85-90CA-D475DFF03A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d3563c-dc01-4546-b812-b8502ef1224e"/>
    <ds:schemaRef ds:uri="6517c1fc-834e-4df8-a97b-04d5e762cd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EF7394-4E4B-4486-8DB1-AC2932086649}">
  <ds:schemaRefs>
    <ds:schemaRef ds:uri="http://www.w3.org/XML/1998/namespace"/>
    <ds:schemaRef ds:uri="http://schemas.openxmlformats.org/package/2006/metadata/core-properties"/>
    <ds:schemaRef ds:uri="34c0c15b-0e55-4cce-941c-0e6168458861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dcmitype/"/>
    <ds:schemaRef ds:uri="ada654fb-b785-4820-8b1b-2cd3fd7a5701"/>
    <ds:schemaRef ds:uri="http://schemas.microsoft.com/office/2006/metadata/properties"/>
    <ds:schemaRef ds:uri="http://purl.org/dc/terms/"/>
    <ds:schemaRef ds:uri="6517c1fc-834e-4df8-a97b-04d5e762cd7c"/>
    <ds:schemaRef ds:uri="f6d3563c-dc01-4546-b812-b8502ef1224e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3CA92B2E-5B87-4056-AD09-CA21D3DF48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2782</TotalTime>
  <Words>763</Words>
  <Application>Microsoft Office PowerPoint</Application>
  <PresentationFormat>Custom</PresentationFormat>
  <Paragraphs>91</Paragraphs>
  <Slides>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 Display</vt:lpstr>
      <vt:lpstr>Arial</vt:lpstr>
      <vt:lpstr>Aptos</vt:lpstr>
      <vt:lpstr>Office Theme</vt:lpstr>
      <vt:lpstr>think-cell Slide</vt:lpstr>
      <vt:lpstr>An Open Season Batch Integration for Large Load Interconnection</vt:lpstr>
      <vt:lpstr>The Current Path Can Invite Logjam</vt:lpstr>
      <vt:lpstr>How an Open Season Would Work</vt:lpstr>
      <vt:lpstr>ERCOT: Future Process - Initial view on scope and potential high-level CTP design Batch 1+ and Comprehensive Transmission Planning Workshop #1  (August 31, 2027) </vt:lpstr>
      <vt:lpstr>Adding an Open Season Complements the Commitment Window</vt:lpstr>
      <vt:lpstr>Benefits &amp; Open Questions</vt:lpstr>
    </vt:vector>
  </TitlesOfParts>
  <Company>Vistra Corp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Vistra</dc:creator>
  <cp:lastModifiedBy>Vistra</cp:lastModifiedBy>
  <cp:revision>3</cp:revision>
  <dcterms:created xsi:type="dcterms:W3CDTF">2026-09-15T19:08:00Z</dcterms:created>
  <dcterms:modified xsi:type="dcterms:W3CDTF">2026-09-23T16:36:15Z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0x010100610A329968654748AD9CF427F6BFAE70</vt:lpwstr>
  </property>
  <property fmtid="{D5CDD505-2E9C-101B-9397-08002B2CF9AE}" pid="3" name="MediaServiceImageTags">
    <vt:lpwstr/>
  </property>
</Properties>
</file>