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A7C98-059B-A13A-7F94-935D173EE3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2A69DD-02BC-8AD6-92C8-5A6E67429E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DCF25-8B4F-805E-16E6-84B5FFB9C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3D422-9940-4CE0-909B-0FC0FD41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23545-FE44-76C3-207C-6E5985C7E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106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5724F-4805-1E52-49D8-8D07AFD59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F22484-4656-77AB-AA47-9C1362E7E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A75369-F529-44EF-5097-39B59E936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B7964-E30D-E41C-B56B-BDE82347C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2C43-0523-5CB4-9FFC-9D740365C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208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CBB84-6743-F082-C3AE-7D1DD1B67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671541-94D0-F517-0DA6-05DD75341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E0069-DFE8-520E-A94B-32D6DB911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8E38B7-D865-39F7-0B55-295F077C2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223D6D-4595-A1E7-DAD5-FD668EC64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069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B2738-986A-708F-EA5B-1BDEAD2CE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813708-3641-95CF-D20D-2554E6C9BA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0E04C5-A95B-2D46-FB12-980A68C842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1C0C17-297D-AE06-B026-3DC435CB9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8352F6-276D-0F2F-2421-7E6BCF8F5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C4F52F-BFD3-0D8A-DFB1-6E63859EF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732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0F36A-9AE4-7C06-0E35-EB54B8CDA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BEA5BA-B61B-D3D6-0CA2-51F37E7CF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5C99B8-DC38-EE1F-A477-E9B347E52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CB905-EE19-C31F-6A7F-70EAF8BF39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BD6C8-751C-D2B7-CD45-68B743384B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D0E12F-F7AD-52B3-4904-5F50FC2BB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BA38C9-632B-F82B-1C3F-F5C82DD0C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AD9130-D525-B589-405E-1AE88F802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20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6490-E488-67DF-CEC8-E1895447E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236C38-3188-B61D-E6BA-32AB6D473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100FEE-DC31-50C6-3823-316B948D1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5B70AF-29E7-6CDB-5CC0-C2A84E888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933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E3E146-BA97-2CF2-3ECE-E3C6498F0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A5F22A-EF72-09C3-EF55-96DAFE15E7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BADC9-6668-C763-82F5-70ED5D807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0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98A1F-C457-7464-19F5-B8AA81A01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80051-119D-5E1E-35D4-CD57E51F5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C370C-D2D2-C0AE-4611-42DB3009BB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A4F749-378E-098A-64B7-E57FF499F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90CC55-8C3C-7CED-3E53-3D730A29C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01FCF6-883B-363B-4A1D-E9580785C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8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374FD-8649-53C0-4E16-4192BC733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B56B9F-8BB3-0115-6397-FD4ABAA011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1AD0A-0C08-360E-3500-4308DCE665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0ACFF9-A707-FF9A-A19E-419D21FB4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ED4BAD-4253-371B-0BBE-F99F85CAF8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23371E-8433-61A0-6963-FE617CFD7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736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3F13D-B52D-51F9-8695-390EA3481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949850-5478-2CF8-8BB1-019FA93EF4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16DD8-BF26-2478-C610-66CA1E56D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79B46-62A9-3EEE-9553-688A419E6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382CC-CA6B-5FA7-218E-B086EEEBD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55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DEA290-37BE-DB0B-9C07-94108133BE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A1DD0A-BF4A-FB85-DA97-A16282B8E7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42258E-9F5B-E679-83CD-AEE7DE127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DD1F0C-4579-7933-2BA4-9805EA080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E104D-8CE9-9BF3-E132-9C3C3658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751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EF9218-31D0-04A8-B726-363B45802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E0A5F4-D8E4-093D-C7E5-863E8CF0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CCE47-17F1-85C8-E042-BC73C498E2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25AD4B-005F-474F-8BFB-253212020C4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B83B6-4DEE-91CC-86A2-ABDA0BAE8C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E6875-97C2-4B8E-3CFB-7E117C4920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7B19E4-154A-4C95-B6BC-28526F7E1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87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txBody>
          <a:bodyPr wrap="square" lIns="640000" tIns="91440" rIns="64000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2800" b="1" dirty="0">
                <a:solidFill>
                  <a:srgbClr val="FFFFFF"/>
                </a:solidFill>
                <a:latin typeface="Arial"/>
              </a:rPr>
              <a:t>Implementation Guide Change Control</a:t>
            </a:r>
          </a:p>
          <a:p>
            <a:pPr algn="l">
              <a:spcBef>
                <a:spcPts val="300"/>
              </a:spcBef>
            </a:pPr>
            <a:r>
              <a:rPr lang="en-US" sz="1400" b="0" dirty="0">
                <a:solidFill>
                  <a:srgbClr val="9FC1DE"/>
                </a:solidFill>
                <a:latin typeface="Arial"/>
              </a:rPr>
              <a:t>Classification types and version notation</a:t>
            </a:r>
          </a:p>
        </p:txBody>
      </p:sp>
      <p:sp>
        <p:nvSpPr>
          <p:cNvPr id="11" name="Rule"/>
          <p:cNvSpPr/>
          <p:nvPr/>
        </p:nvSpPr>
        <p:spPr>
          <a:xfrm>
            <a:off x="0" y="1150000"/>
            <a:ext cx="12192000" cy="45720"/>
          </a:xfrm>
          <a:prstGeom prst="rect">
            <a:avLst/>
          </a:prstGeom>
          <a:solidFill>
            <a:srgbClr val="4A7FB5"/>
          </a:solidFill>
          <a:ln>
            <a:noFill/>
          </a:ln>
        </p:spPr>
        <p:txBody>
          <a:bodyPr wrap="square" lIns="137160" tIns="91440" rIns="137160" bIns="91440" anchor="t">
            <a:normAutofit fontScale="25000" lnSpcReduction="20000"/>
          </a:bodyPr>
          <a:lstStyle/>
          <a:p>
            <a:endParaRPr/>
          </a:p>
        </p:txBody>
      </p:sp>
      <p:sp>
        <p:nvSpPr>
          <p:cNvPr id="12" name="Card0"/>
          <p:cNvSpPr/>
          <p:nvPr/>
        </p:nvSpPr>
        <p:spPr>
          <a:xfrm>
            <a:off x="640000" y="1600000"/>
            <a:ext cx="3520000" cy="29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6E4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/>
          </a:p>
        </p:txBody>
      </p:sp>
      <p:sp>
        <p:nvSpPr>
          <p:cNvPr id="13" name="Chip0"/>
          <p:cNvSpPr/>
          <p:nvPr/>
        </p:nvSpPr>
        <p:spPr>
          <a:xfrm>
            <a:off x="640000" y="1600000"/>
            <a:ext cx="3520000" cy="760000"/>
          </a:xfrm>
          <a:prstGeom prst="rect">
            <a:avLst/>
          </a:prstGeom>
          <a:solidFill>
            <a:srgbClr val="0F2B46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n.0X</a:t>
            </a:r>
          </a:p>
        </p:txBody>
      </p:sp>
      <p:sp>
        <p:nvSpPr>
          <p:cNvPr id="14" name="Body0"/>
          <p:cNvSpPr/>
          <p:nvPr/>
        </p:nvSpPr>
        <p:spPr>
          <a:xfrm>
            <a:off x="640000" y="2460000"/>
            <a:ext cx="3520000" cy="1990000"/>
          </a:xfrm>
          <a:prstGeom prst="rect">
            <a:avLst/>
          </a:prstGeom>
          <a:noFill/>
          <a:ln>
            <a:noFill/>
          </a:ln>
        </p:spPr>
        <p:txBody>
          <a:bodyPr wrap="square" lIns="228600" tIns="91440" rIns="228600" bIns="91440"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>
                <a:solidFill>
                  <a:srgbClr val="0F2B46"/>
                </a:solidFill>
                <a:latin typeface="Arial"/>
              </a:rPr>
              <a:t>ADMINISTRATIVE</a:t>
            </a:r>
          </a:p>
          <a:p>
            <a:pPr algn="l">
              <a:spcBef>
                <a:spcPts val="200"/>
              </a:spcBef>
            </a:pPr>
            <a:r>
              <a:rPr lang="en-US" sz="1100" b="1" dirty="0">
                <a:solidFill>
                  <a:srgbClr val="4A7FB5"/>
                </a:solidFill>
                <a:latin typeface="Arial"/>
              </a:rPr>
              <a:t>e.g. 4.0A, 4.0B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Spelling errors and language clean-up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No impact to systems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No market testing required</a:t>
            </a:r>
          </a:p>
        </p:txBody>
      </p:sp>
      <p:sp>
        <p:nvSpPr>
          <p:cNvPr id="15" name="Card1"/>
          <p:cNvSpPr/>
          <p:nvPr/>
        </p:nvSpPr>
        <p:spPr>
          <a:xfrm>
            <a:off x="4336000" y="1600000"/>
            <a:ext cx="3520000" cy="29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6E4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/>
          </a:p>
        </p:txBody>
      </p:sp>
      <p:sp>
        <p:nvSpPr>
          <p:cNvPr id="16" name="Chip1"/>
          <p:cNvSpPr/>
          <p:nvPr/>
        </p:nvSpPr>
        <p:spPr>
          <a:xfrm>
            <a:off x="4336000" y="1600000"/>
            <a:ext cx="3520000" cy="760000"/>
          </a:xfrm>
          <a:prstGeom prst="rect">
            <a:avLst/>
          </a:prstGeom>
          <a:solidFill>
            <a:srgbClr val="2E5C8A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n.0</a:t>
            </a:r>
          </a:p>
        </p:txBody>
      </p:sp>
      <p:sp>
        <p:nvSpPr>
          <p:cNvPr id="17" name="Body1"/>
          <p:cNvSpPr/>
          <p:nvPr/>
        </p:nvSpPr>
        <p:spPr>
          <a:xfrm>
            <a:off x="4336000" y="2460000"/>
            <a:ext cx="3520000" cy="1990000"/>
          </a:xfrm>
          <a:prstGeom prst="rect">
            <a:avLst/>
          </a:prstGeom>
          <a:noFill/>
          <a:ln>
            <a:noFill/>
          </a:ln>
        </p:spPr>
        <p:txBody>
          <a:bodyPr wrap="square" lIns="228600" tIns="91440" rIns="228600" bIns="91440"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>
                <a:solidFill>
                  <a:srgbClr val="0F2B46"/>
                </a:solidFill>
                <a:latin typeface="Arial"/>
              </a:rPr>
              <a:t>INCREMENTAL RELEASE</a:t>
            </a:r>
          </a:p>
          <a:p>
            <a:pPr algn="l">
              <a:spcBef>
                <a:spcPts val="200"/>
              </a:spcBef>
            </a:pPr>
            <a:r>
              <a:rPr lang="en-US" sz="1100" b="1" dirty="0">
                <a:solidFill>
                  <a:srgbClr val="4A7FB5"/>
                </a:solidFill>
                <a:latin typeface="Arial"/>
              </a:rPr>
              <a:t>e.g. 5.0, 6.0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System impacts to market-facing systems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Requires market testing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All guides share this version</a:t>
            </a:r>
          </a:p>
        </p:txBody>
      </p:sp>
      <p:sp>
        <p:nvSpPr>
          <p:cNvPr id="18" name="Card2"/>
          <p:cNvSpPr/>
          <p:nvPr/>
        </p:nvSpPr>
        <p:spPr>
          <a:xfrm>
            <a:off x="8032000" y="1600000"/>
            <a:ext cx="3520000" cy="295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6E4"/>
            </a:solidFill>
          </a:ln>
        </p:spPr>
        <p:txBody>
          <a:bodyPr wrap="square" lIns="137160" tIns="91440" rIns="137160" bIns="91440" anchor="t">
            <a:normAutofit/>
          </a:bodyPr>
          <a:lstStyle/>
          <a:p>
            <a:endParaRPr/>
          </a:p>
        </p:txBody>
      </p:sp>
      <p:sp>
        <p:nvSpPr>
          <p:cNvPr id="19" name="Chip2"/>
          <p:cNvSpPr/>
          <p:nvPr/>
        </p:nvSpPr>
        <p:spPr>
          <a:xfrm>
            <a:off x="8032000" y="1600000"/>
            <a:ext cx="3520000" cy="760000"/>
          </a:xfrm>
          <a:prstGeom prst="rect">
            <a:avLst/>
          </a:prstGeom>
          <a:solidFill>
            <a:srgbClr val="2E5C8A"/>
          </a:solidFill>
          <a:ln>
            <a:noFill/>
          </a:ln>
        </p:spPr>
        <p:txBody>
          <a:bodyPr wrap="square" lIns="137160" tIns="91440" rIns="137160" bIns="91440" anchor="ctr">
            <a:normAutofit/>
          </a:bodyPr>
          <a:lstStyle/>
          <a:p>
            <a:pPr algn="ctr">
              <a:spcBef>
                <a:spcPts val="0"/>
              </a:spcBef>
            </a:pPr>
            <a:r>
              <a:rPr lang="en-US" sz="2400" b="1" dirty="0">
                <a:solidFill>
                  <a:srgbClr val="FFFFFF"/>
                </a:solidFill>
                <a:latin typeface="Arial"/>
              </a:rPr>
              <a:t>n.X</a:t>
            </a:r>
          </a:p>
        </p:txBody>
      </p:sp>
      <p:sp>
        <p:nvSpPr>
          <p:cNvPr id="20" name="Body2"/>
          <p:cNvSpPr/>
          <p:nvPr/>
        </p:nvSpPr>
        <p:spPr>
          <a:xfrm>
            <a:off x="8032000" y="2460000"/>
            <a:ext cx="3520000" cy="1990000"/>
          </a:xfrm>
          <a:prstGeom prst="rect">
            <a:avLst/>
          </a:prstGeom>
          <a:noFill/>
          <a:ln>
            <a:noFill/>
          </a:ln>
        </p:spPr>
        <p:txBody>
          <a:bodyPr wrap="square" lIns="228600" tIns="91440" rIns="228600" bIns="91440" anchor="t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200" b="1" dirty="0">
                <a:solidFill>
                  <a:srgbClr val="0F2B46"/>
                </a:solidFill>
                <a:latin typeface="Arial"/>
              </a:rPr>
              <a:t>SUPPLEMENTAL RELEASE</a:t>
            </a:r>
          </a:p>
          <a:p>
            <a:pPr algn="l">
              <a:spcBef>
                <a:spcPts val="200"/>
              </a:spcBef>
            </a:pPr>
            <a:r>
              <a:rPr lang="en-US" sz="1100" b="1" dirty="0">
                <a:solidFill>
                  <a:srgbClr val="4A7FB5"/>
                </a:solidFill>
                <a:latin typeface="Arial"/>
              </a:rPr>
              <a:t>e.g. 5.1, 5.2, 6.1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System impacts, no market testing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Only changed guides are reissued</a:t>
            </a:r>
          </a:p>
          <a:p>
            <a:pPr algn="l">
              <a:spcBef>
                <a:spcPts val="500"/>
              </a:spcBef>
            </a:pPr>
            <a:r>
              <a:rPr lang="en-US" sz="1100" b="0" dirty="0">
                <a:solidFill>
                  <a:srgbClr val="3C4B5A"/>
                </a:solidFill>
                <a:latin typeface="Arial"/>
              </a:rPr>
              <a:t>•   Sits under the full version</a:t>
            </a:r>
          </a:p>
        </p:txBody>
      </p:sp>
      <p:sp>
        <p:nvSpPr>
          <p:cNvPr id="21" name="Strip"/>
          <p:cNvSpPr/>
          <p:nvPr/>
        </p:nvSpPr>
        <p:spPr>
          <a:xfrm>
            <a:off x="640000" y="4800000"/>
            <a:ext cx="10912000" cy="1250000"/>
          </a:xfrm>
          <a:prstGeom prst="roundRect">
            <a:avLst/>
          </a:prstGeom>
          <a:solidFill>
            <a:srgbClr val="EEF3F8"/>
          </a:solidFill>
          <a:ln>
            <a:noFill/>
          </a:ln>
        </p:spPr>
        <p:txBody>
          <a:bodyPr wrap="square" lIns="137160" tIns="91440" rIns="137160" bIns="91440" anchor="t">
            <a:normAutofit/>
          </a:bodyPr>
          <a:lstStyle/>
          <a:p>
            <a:endParaRPr/>
          </a:p>
        </p:txBody>
      </p:sp>
      <p:sp>
        <p:nvSpPr>
          <p:cNvPr id="22" name="StripTxt"/>
          <p:cNvSpPr/>
          <p:nvPr/>
        </p:nvSpPr>
        <p:spPr>
          <a:xfrm>
            <a:off x="900000" y="4800000"/>
            <a:ext cx="10400000" cy="125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91440" rIns="91440" bIns="91440" anchor="ctr">
            <a:normAutofit/>
          </a:bodyPr>
          <a:lstStyle/>
          <a:p>
            <a:pPr algn="l">
              <a:spcBef>
                <a:spcPts val="0"/>
              </a:spcBef>
            </a:pPr>
            <a:r>
              <a:rPr lang="en-US" sz="1400" b="1" dirty="0">
                <a:solidFill>
                  <a:srgbClr val="0F2B46"/>
                </a:solidFill>
                <a:latin typeface="Arial"/>
              </a:rPr>
              <a:t>All variants roll up to one overarching version — testing and certification are always on the full incremental version (5.0, 6.0).</a:t>
            </a:r>
          </a:p>
          <a:p>
            <a:pPr algn="l">
              <a:spcBef>
                <a:spcPts val="400"/>
              </a:spcBef>
            </a:pPr>
            <a:r>
              <a:rPr lang="en-US" sz="1300" b="0" dirty="0">
                <a:solidFill>
                  <a:srgbClr val="3C4B5A"/>
                </a:solidFill>
                <a:latin typeface="Arial"/>
              </a:rPr>
              <a:t>Only the guides that actually change are reissued, so revisions move faster and PUC filings stay concise.</a:t>
            </a:r>
          </a:p>
        </p:txBody>
      </p:sp>
    </p:spTree>
    <p:extLst>
      <p:ext uri="{BB962C8B-B14F-4D97-AF65-F5344CB8AC3E}">
        <p14:creationId xmlns:p14="http://schemas.microsoft.com/office/powerpoint/2010/main" val="14944002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140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Patrick, Kyle</dc:creator>
  <cp:lastModifiedBy>Patrick, Kyle</cp:lastModifiedBy>
  <cp:revision>1</cp:revision>
  <dcterms:created xsi:type="dcterms:W3CDTF">2026-09-22T14:02:38Z</dcterms:created>
  <dcterms:modified xsi:type="dcterms:W3CDTF">2026-09-22T14:05:29Z</dcterms:modified>
</cp:coreProperties>
</file>