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60" r:id="rId5"/>
  </p:sldMasterIdLst>
  <p:notesMasterIdLst>
    <p:notesMasterId r:id="rId11"/>
  </p:notesMasterIdLst>
  <p:handoutMasterIdLst>
    <p:handoutMasterId r:id="rId12"/>
  </p:handoutMasterIdLst>
  <p:sldIdLst>
    <p:sldId id="272" r:id="rId6"/>
    <p:sldId id="2147478763" r:id="rId7"/>
    <p:sldId id="2147478777" r:id="rId8"/>
    <p:sldId id="2147478778" r:id="rId9"/>
    <p:sldId id="26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E5ED"/>
    <a:srgbClr val="2794A4"/>
    <a:srgbClr val="00343B"/>
    <a:srgbClr val="00829B"/>
    <a:srgbClr val="E6EBF0"/>
    <a:srgbClr val="FFFFFF"/>
    <a:srgbClr val="DADCDE"/>
    <a:srgbClr val="A9E5EA"/>
    <a:srgbClr val="00AEC7"/>
    <a:srgbClr val="D6D9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9F1F76-C3A1-48B3-9BA8-39833E1BD040}" v="52" dt="2026-09-22T20:25:55.9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074" y="30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vas, Jamie" userId="5cb87d98-67d4-4575-8fab-73d2957ac062" providerId="ADAL" clId="{15F2D4A8-7540-4531-868A-9578FE99C065}"/>
    <pc:docChg chg="custSel delSld modSld">
      <pc:chgData name="Lavas, Jamie" userId="5cb87d98-67d4-4575-8fab-73d2957ac062" providerId="ADAL" clId="{15F2D4A8-7540-4531-868A-9578FE99C065}" dt="2026-09-22T20:35:40.223" v="1163" actId="2165"/>
      <pc:docMkLst>
        <pc:docMk/>
      </pc:docMkLst>
      <pc:sldChg chg="modSp mod">
        <pc:chgData name="Lavas, Jamie" userId="5cb87d98-67d4-4575-8fab-73d2957ac062" providerId="ADAL" clId="{15F2D4A8-7540-4531-868A-9578FE99C065}" dt="2026-09-22T16:57:00.698" v="1" actId="6549"/>
        <pc:sldMkLst>
          <pc:docMk/>
          <pc:sldMk cId="3584611109" sldId="272"/>
        </pc:sldMkLst>
        <pc:spChg chg="mod">
          <ac:chgData name="Lavas, Jamie" userId="5cb87d98-67d4-4575-8fab-73d2957ac062" providerId="ADAL" clId="{15F2D4A8-7540-4531-868A-9578FE99C065}" dt="2026-09-22T16:57:00.698" v="1" actId="6549"/>
          <ac:spMkLst>
            <pc:docMk/>
            <pc:sldMk cId="3584611109" sldId="272"/>
            <ac:spMk id="13" creationId="{619804EA-9740-9589-9164-5FD489B897C1}"/>
          </ac:spMkLst>
        </pc:spChg>
      </pc:sldChg>
      <pc:sldChg chg="modSp mod">
        <pc:chgData name="Lavas, Jamie" userId="5cb87d98-67d4-4575-8fab-73d2957ac062" providerId="ADAL" clId="{15F2D4A8-7540-4531-868A-9578FE99C065}" dt="2026-09-22T20:35:40.223" v="1163" actId="2165"/>
        <pc:sldMkLst>
          <pc:docMk/>
          <pc:sldMk cId="1876632128" sldId="2147478763"/>
        </pc:sldMkLst>
        <pc:graphicFrameChg chg="mod modGraphic">
          <ac:chgData name="Lavas, Jamie" userId="5cb87d98-67d4-4575-8fab-73d2957ac062" providerId="ADAL" clId="{15F2D4A8-7540-4531-868A-9578FE99C065}" dt="2026-09-22T20:35:40.223" v="1163" actId="2165"/>
          <ac:graphicFrameMkLst>
            <pc:docMk/>
            <pc:sldMk cId="1876632128" sldId="2147478763"/>
            <ac:graphicFrameMk id="7" creationId="{0F8580E9-FC21-3314-BAA4-2C7A0380C023}"/>
          </ac:graphicFrameMkLst>
        </pc:graphicFrameChg>
      </pc:sldChg>
      <pc:sldChg chg="del">
        <pc:chgData name="Lavas, Jamie" userId="5cb87d98-67d4-4575-8fab-73d2957ac062" providerId="ADAL" clId="{15F2D4A8-7540-4531-868A-9578FE99C065}" dt="2026-09-22T16:57:14.019" v="2" actId="2696"/>
        <pc:sldMkLst>
          <pc:docMk/>
          <pc:sldMk cId="1837080598" sldId="2147478774"/>
        </pc:sldMkLst>
      </pc:sldChg>
      <pc:sldChg chg="del">
        <pc:chgData name="Lavas, Jamie" userId="5cb87d98-67d4-4575-8fab-73d2957ac062" providerId="ADAL" clId="{15F2D4A8-7540-4531-868A-9578FE99C065}" dt="2026-09-22T16:57:20.977" v="3" actId="2696"/>
        <pc:sldMkLst>
          <pc:docMk/>
          <pc:sldMk cId="3849534421" sldId="2147478775"/>
        </pc:sldMkLst>
      </pc:sldChg>
      <pc:sldChg chg="modSp mod">
        <pc:chgData name="Lavas, Jamie" userId="5cb87d98-67d4-4575-8fab-73d2957ac062" providerId="ADAL" clId="{15F2D4A8-7540-4531-868A-9578FE99C065}" dt="2026-09-22T19:05:43.059" v="189" actId="400"/>
        <pc:sldMkLst>
          <pc:docMk/>
          <pc:sldMk cId="4052061373" sldId="2147478777"/>
        </pc:sldMkLst>
        <pc:graphicFrameChg chg="mod modGraphic">
          <ac:chgData name="Lavas, Jamie" userId="5cb87d98-67d4-4575-8fab-73d2957ac062" providerId="ADAL" clId="{15F2D4A8-7540-4531-868A-9578FE99C065}" dt="2026-09-22T19:05:43.059" v="189" actId="400"/>
          <ac:graphicFrameMkLst>
            <pc:docMk/>
            <pc:sldMk cId="4052061373" sldId="2147478777"/>
            <ac:graphicFrameMk id="5" creationId="{DFD0A9E4-B2E2-CED7-7E5E-C27E4A720793}"/>
          </ac:graphicFrameMkLst>
        </pc:graphicFrameChg>
      </pc:sldChg>
      <pc:sldChg chg="modSp mod">
        <pc:chgData name="Lavas, Jamie" userId="5cb87d98-67d4-4575-8fab-73d2957ac062" providerId="ADAL" clId="{15F2D4A8-7540-4531-868A-9578FE99C065}" dt="2026-09-22T19:40:25.525" v="394"/>
        <pc:sldMkLst>
          <pc:docMk/>
          <pc:sldMk cId="2460570697" sldId="2147478778"/>
        </pc:sldMkLst>
        <pc:graphicFrameChg chg="mod modGraphic">
          <ac:chgData name="Lavas, Jamie" userId="5cb87d98-67d4-4575-8fab-73d2957ac062" providerId="ADAL" clId="{15F2D4A8-7540-4531-868A-9578FE99C065}" dt="2026-09-22T19:40:25.525" v="394"/>
          <ac:graphicFrameMkLst>
            <pc:docMk/>
            <pc:sldMk cId="2460570697" sldId="2147478778"/>
            <ac:graphicFrameMk id="5" creationId="{2D7CE8CF-746E-1707-C02C-3E8F614626C7}"/>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54C447-F63E-708A-7640-F379BC3B6F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9E9CD3C-9D08-D54A-E18D-CB66DD985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3C7D50-3744-4F5E-B211-7EE7AB53D25A}" type="datetimeFigureOut">
              <a:rPr lang="en-US" smtClean="0"/>
              <a:t>9/22/2026</a:t>
            </a:fld>
            <a:endParaRPr lang="en-US"/>
          </a:p>
        </p:txBody>
      </p:sp>
      <p:sp>
        <p:nvSpPr>
          <p:cNvPr id="4" name="Footer Placeholder 3">
            <a:extLst>
              <a:ext uri="{FF2B5EF4-FFF2-40B4-BE49-F238E27FC236}">
                <a16:creationId xmlns:a16="http://schemas.microsoft.com/office/drawing/2014/main" id="{93A76D3F-B471-2F90-E003-19CC7E1391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AFA019F-EAF7-AC1D-CF33-3B24307B5D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BB4229-F194-457F-858D-7FD6DC77E739}" type="slidenum">
              <a:rPr lang="en-US" smtClean="0"/>
              <a:t>‹#›</a:t>
            </a:fld>
            <a:endParaRPr lang="en-US"/>
          </a:p>
        </p:txBody>
      </p:sp>
    </p:spTree>
    <p:extLst>
      <p:ext uri="{BB962C8B-B14F-4D97-AF65-F5344CB8AC3E}">
        <p14:creationId xmlns:p14="http://schemas.microsoft.com/office/powerpoint/2010/main" val="312554939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832203-7F7F-406D-A6A3-240BE64C5DFA}"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94BC6D-B4C2-499C-B968-7B53BF050EFF}" type="slidenum">
              <a:rPr lang="en-US" smtClean="0"/>
              <a:t>‹#›</a:t>
            </a:fld>
            <a:endParaRPr lang="en-US"/>
          </a:p>
        </p:txBody>
      </p:sp>
    </p:spTree>
    <p:extLst>
      <p:ext uri="{BB962C8B-B14F-4D97-AF65-F5344CB8AC3E}">
        <p14:creationId xmlns:p14="http://schemas.microsoft.com/office/powerpoint/2010/main" val="317703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v1(defau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882069" y="2564247"/>
            <a:ext cx="4882568" cy="3999346"/>
          </a:xfrm>
          <a:prstGeom prst="rect">
            <a:avLst/>
          </a:prstGeom>
        </p:spPr>
        <p:txBody>
          <a:bodyPr anchor="t"/>
          <a:lstStyle>
            <a:lvl1pPr algn="l">
              <a:defRPr lang="en-US" sz="2000" b="1" dirty="0">
                <a:solidFill>
                  <a:schemeClr val="tx1"/>
                </a:solidFill>
              </a:defRPr>
            </a:lvl1pPr>
          </a:lstStyle>
          <a:p>
            <a:r>
              <a:rPr lang="en-US"/>
              <a:t>Click to edit Master title style</a:t>
            </a:r>
            <a:br>
              <a:rPr lang="en-US"/>
            </a:br>
            <a:endParaRPr lang="en-US"/>
          </a:p>
        </p:txBody>
      </p:sp>
      <p:sp>
        <p:nvSpPr>
          <p:cNvPr id="4" name="Text Placeholder 11">
            <a:extLst>
              <a:ext uri="{FF2B5EF4-FFF2-40B4-BE49-F238E27FC236}">
                <a16:creationId xmlns:a16="http://schemas.microsoft.com/office/drawing/2014/main" id="{BED41D71-8915-53EB-36A0-392D41DD0EAB}"/>
              </a:ext>
            </a:extLst>
          </p:cNvPr>
          <p:cNvSpPr>
            <a:spLocks noGrp="1"/>
          </p:cNvSpPr>
          <p:nvPr>
            <p:ph type="body" sz="quarter" idx="15"/>
          </p:nvPr>
        </p:nvSpPr>
        <p:spPr>
          <a:xfrm flipH="1">
            <a:off x="6427363" y="5054600"/>
            <a:ext cx="5201214" cy="1457037"/>
          </a:xfrm>
          <a:prstGeom prst="foldedCorner">
            <a:avLst>
              <a:gd name="adj" fmla="val 21194"/>
            </a:avLst>
          </a:prstGeom>
          <a:solidFill>
            <a:srgbClr val="E6EBF0">
              <a:alpha val="68000"/>
            </a:srgbClr>
          </a:solidFill>
          <a:ln w="9525" cap="rnd">
            <a:noFill/>
          </a:ln>
          <a:effectLst>
            <a:outerShdw blurRad="50800" dist="38100" dir="10800000" sx="1000" sy="1000" algn="r" rotWithShape="0">
              <a:prstClr val="black">
                <a:alpha val="46000"/>
              </a:prstClr>
            </a:outerShdw>
          </a:effectLst>
        </p:spPr>
        <p:txBody>
          <a:bodyPr vert="horz" wrap="square" lIns="274320" tIns="182880" rIns="640080" bIns="182880">
            <a:noAutofit/>
          </a:bodyPr>
          <a:lstStyle>
            <a:lvl1pPr marL="0" indent="0">
              <a:buNone/>
              <a:defRPr lang="en-US" sz="1600" b="1" dirty="0"/>
            </a:lvl1pPr>
            <a:lvl2pPr marL="548640" indent="-182880">
              <a:lnSpc>
                <a:spcPct val="100000"/>
              </a:lnSpc>
              <a:spcBef>
                <a:spcPts val="300"/>
              </a:spcBef>
              <a:spcAft>
                <a:spcPts val="300"/>
              </a:spcAft>
              <a:buFont typeface="Arial" panose="020B0604020202020204" pitchFamily="34" charset="0"/>
              <a:buChar char="•"/>
              <a:defRPr lang="en-US" sz="1400" dirty="0" smtClean="0"/>
            </a:lvl2pPr>
            <a:lvl3pPr marL="548640" indent="-182880">
              <a:lnSpc>
                <a:spcPct val="100000"/>
              </a:lnSpc>
              <a:spcBef>
                <a:spcPts val="100"/>
              </a:spcBef>
              <a:buFont typeface="Arial" panose="020B0604020202020204" pitchFamily="34" charset="0"/>
              <a:buChar char="◦"/>
              <a:defRPr lang="en-US" sz="1400" dirty="0"/>
            </a:lvl3pPr>
            <a:lvl4pPr marL="731520" indent="-182880">
              <a:lnSpc>
                <a:spcPct val="100000"/>
              </a:lnSpc>
              <a:spcBef>
                <a:spcPts val="300"/>
              </a:spcBef>
              <a:spcAft>
                <a:spcPts val="300"/>
              </a:spcAft>
              <a:buFont typeface="Arial" panose="020B0604020202020204" pitchFamily="34" charset="0"/>
              <a:buChar char="-"/>
              <a:defRPr lang="en-US" sz="1400" dirty="0" smtClean="0"/>
            </a:lvl4pPr>
            <a:lvl5pPr marL="914400" indent="-182880">
              <a:lnSpc>
                <a:spcPct val="100000"/>
              </a:lnSpc>
              <a:spcBef>
                <a:spcPts val="300"/>
              </a:spcBef>
              <a:spcAft>
                <a:spcPts val="300"/>
              </a:spcAft>
              <a:buFont typeface="Arial" panose="020B0604020202020204" pitchFamily="34" charset="0"/>
              <a:buChar char="◦"/>
              <a:defRPr lang="en-US" sz="1400" dirty="0"/>
            </a:lvl5pPr>
            <a:lvl6pPr marL="1097280" indent="-182880">
              <a:lnSpc>
                <a:spcPct val="100000"/>
              </a:lnSpc>
              <a:spcBef>
                <a:spcPts val="300"/>
              </a:spcBef>
              <a:spcAft>
                <a:spcPts val="300"/>
              </a:spcAft>
              <a:buFont typeface="Wingdings" panose="05000000000000000000"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8">
            <a:extLst>
              <a:ext uri="{FF2B5EF4-FFF2-40B4-BE49-F238E27FC236}">
                <a16:creationId xmlns:a16="http://schemas.microsoft.com/office/drawing/2014/main" id="{4A302066-7B9E-F90D-A634-1CEEF4EAA7FF}"/>
              </a:ext>
            </a:extLst>
          </p:cNvPr>
          <p:cNvSpPr>
            <a:spLocks noGrp="1"/>
          </p:cNvSpPr>
          <p:nvPr>
            <p:ph sz="quarter" idx="16"/>
          </p:nvPr>
        </p:nvSpPr>
        <p:spPr>
          <a:xfrm>
            <a:off x="6427365" y="1092200"/>
            <a:ext cx="5201213" cy="2551584"/>
          </a:xfrm>
          <a:prstGeom prst="rect">
            <a:avLst/>
          </a:prstGeom>
        </p:spPr>
        <p:txBody>
          <a:bodyPr lIns="0" tIns="0" rIns="0" bIns="0"/>
          <a:lstStyle>
            <a:lvl1pPr marL="0" indent="0">
              <a:lnSpc>
                <a:spcPct val="100000"/>
              </a:lnSpc>
              <a:spcBef>
                <a:spcPts val="300"/>
              </a:spcBef>
              <a:spcAft>
                <a:spcPts val="300"/>
              </a:spcAft>
              <a:buFont typeface="Arial" panose="020B0604020202020204" pitchFamily="34" charset="0"/>
              <a:buNone/>
              <a:defRPr sz="1600" b="1" i="0"/>
            </a:lvl1pPr>
            <a:lvl2pPr marL="548640" indent="-182880">
              <a:lnSpc>
                <a:spcPct val="100000"/>
              </a:lnSpc>
              <a:spcBef>
                <a:spcPts val="300"/>
              </a:spcBef>
              <a:spcAft>
                <a:spcPts val="300"/>
              </a:spcAft>
              <a:defRPr sz="1400"/>
            </a:lvl2pPr>
            <a:lvl3pPr marL="731520" indent="-182880">
              <a:lnSpc>
                <a:spcPct val="100000"/>
              </a:lnSpc>
              <a:spcBef>
                <a:spcPts val="300"/>
              </a:spcBef>
              <a:spcAft>
                <a:spcPts val="300"/>
              </a:spcAft>
              <a:buFont typeface="Arial" panose="020B0604020202020204" pitchFamily="34" charset="0"/>
              <a:buChar char="-"/>
              <a:defRPr sz="1400"/>
            </a:lvl3pPr>
            <a:lvl4pPr marL="914400" indent="-182880">
              <a:lnSpc>
                <a:spcPct val="100000"/>
              </a:lnSpc>
              <a:spcBef>
                <a:spcPts val="300"/>
              </a:spcBef>
              <a:spcAft>
                <a:spcPts val="300"/>
              </a:spcAft>
              <a:buFont typeface="Arial" panose="020B0604020202020204" pitchFamily="34" charset="0"/>
              <a:buChar char="◦"/>
              <a:defRPr sz="1400"/>
            </a:lvl4pPr>
            <a:lvl5pPr marL="1097280" indent="-182880">
              <a:lnSpc>
                <a:spcPct val="100000"/>
              </a:lnSpc>
              <a:spcBef>
                <a:spcPts val="300"/>
              </a:spcBef>
              <a:spcAft>
                <a:spcPts val="300"/>
              </a:spcAft>
              <a:buFont typeface="Wingdings" panose="05000000000000000000" pitchFamily="2" charset="2"/>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345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v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6F8A40-F0D0-857B-E8A8-1B3161AC4336}"/>
              </a:ext>
              <a:ext uri="{C183D7F6-B498-43B3-948B-1728B52AA6E4}">
                <adec:decorative xmlns:adec="http://schemas.microsoft.com/office/drawing/2017/decorative" val="1"/>
              </a:ext>
            </a:extLst>
          </p:cNvPr>
          <p:cNvSpPr>
            <a:spLocks/>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2DC5253-5E42-F62E-EA4E-3AB21BA87CDB}"/>
              </a:ext>
              <a:ext uri="{C183D7F6-B498-43B3-948B-1728B52AA6E4}">
                <adec:decorative xmlns:adec="http://schemas.microsoft.com/office/drawing/2017/decorative" val="1"/>
              </a:ext>
            </a:extLst>
          </p:cNvPr>
          <p:cNvSpPr>
            <a:spLocks/>
          </p:cNvSpPr>
          <p:nvPr userDrawn="1"/>
        </p:nvSpPr>
        <p:spPr>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ERCOT logo white on background">
            <a:extLst>
              <a:ext uri="{FF2B5EF4-FFF2-40B4-BE49-F238E27FC236}">
                <a16:creationId xmlns:a16="http://schemas.microsoft.com/office/drawing/2014/main" id="{590365CF-9C80-03DF-D245-DBE4EBA333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8" name="TextBox 7">
            <a:extLst>
              <a:ext uri="{FF2B5EF4-FFF2-40B4-BE49-F238E27FC236}">
                <a16:creationId xmlns:a16="http://schemas.microsoft.com/office/drawing/2014/main" id="{1A1A5353-DA71-B6B2-BDDB-2FB68F1F0909}"/>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grpSp>
        <p:nvGrpSpPr>
          <p:cNvPr id="9" name="Group 8">
            <a:extLst>
              <a:ext uri="{FF2B5EF4-FFF2-40B4-BE49-F238E27FC236}">
                <a16:creationId xmlns:a16="http://schemas.microsoft.com/office/drawing/2014/main" id="{C05802D9-2F73-A263-28E7-486C8A489A26}"/>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10" name="Rectangle 9">
              <a:extLst>
                <a:ext uri="{FF2B5EF4-FFF2-40B4-BE49-F238E27FC236}">
                  <a16:creationId xmlns:a16="http://schemas.microsoft.com/office/drawing/2014/main" id="{8241ADA3-F564-E7C2-1972-0F9FF557AE05}"/>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77A54B6-1CA8-9AE2-BCA6-21205CB4852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pic>
        <p:nvPicPr>
          <p:cNvPr id="3" name="Graphic 2">
            <a:extLst>
              <a:ext uri="{FF2B5EF4-FFF2-40B4-BE49-F238E27FC236}">
                <a16:creationId xmlns:a16="http://schemas.microsoft.com/office/drawing/2014/main" id="{81B94DDE-8E3F-CACF-1508-79E6F98F5EE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5074920" y="2062263"/>
            <a:ext cx="6316168" cy="3366409"/>
          </a:xfrm>
          <a:prstGeom prst="rect">
            <a:avLst/>
          </a:prstGeom>
        </p:spPr>
        <p:txBody>
          <a:bodyPr anchor="t"/>
          <a:lstStyle>
            <a:lvl1pPr algn="l">
              <a:defRPr lang="en-US" sz="2000" b="1" dirty="0">
                <a:solidFill>
                  <a:schemeClr val="tx1"/>
                </a:solidFill>
              </a:defRPr>
            </a:lvl1pPr>
          </a:lstStyle>
          <a:p>
            <a:r>
              <a:rPr lang="en-US"/>
              <a:t>Click to edit Master title style</a:t>
            </a:r>
            <a:br>
              <a:rPr lang="en-US"/>
            </a:br>
            <a:endParaRPr lang="en-US"/>
          </a:p>
        </p:txBody>
      </p:sp>
    </p:spTree>
    <p:extLst>
      <p:ext uri="{BB962C8B-B14F-4D97-AF65-F5344CB8AC3E}">
        <p14:creationId xmlns:p14="http://schemas.microsoft.com/office/powerpoint/2010/main" val="1668910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533400" y="1122363"/>
            <a:ext cx="11125200" cy="2387600"/>
          </a:xfrm>
        </p:spPr>
        <p:txBody>
          <a:bodyPr anchor="ctr">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533400" y="3602038"/>
            <a:ext cx="11125200" cy="1655762"/>
          </a:xfrm>
        </p:spPr>
        <p:txBody>
          <a:bodyPr wrap="square"/>
          <a:lstStyle>
            <a:lvl1pPr marL="0" indent="0" algn="ctr">
              <a:buNone/>
              <a:defRPr sz="2400" b="1">
                <a:solidFill>
                  <a:srgbClr val="0082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fld id="{8D345B5F-6A76-46F9-AC11-757A044249AE}" type="datetime4">
              <a:rPr lang="en-US" smtClean="0"/>
              <a:t>September 22, 2026</a:t>
            </a:fld>
            <a:endParaRPr lang="en-US"/>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4265130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11187714"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0" y="6356350"/>
            <a:ext cx="8010526" cy="365125"/>
          </a:xfrm>
        </p:spPr>
        <p:txBody>
          <a:bodyPr/>
          <a:lstStyle/>
          <a:p>
            <a:endParaRPr lang="en-US"/>
          </a:p>
        </p:txBody>
      </p:sp>
      <p:sp>
        <p:nvSpPr>
          <p:cNvPr id="6" name="Date Placeholder 3">
            <a:extLst>
              <a:ext uri="{FF2B5EF4-FFF2-40B4-BE49-F238E27FC236}">
                <a16:creationId xmlns:a16="http://schemas.microsoft.com/office/drawing/2014/main" id="{FCF93DBC-D2B3-EAA9-B573-4CBB1A9ECD37}"/>
              </a:ext>
            </a:extLst>
          </p:cNvPr>
          <p:cNvSpPr>
            <a:spLocks noGrp="1"/>
          </p:cNvSpPr>
          <p:nvPr>
            <p:ph type="dt" sz="half" idx="10"/>
          </p:nvPr>
        </p:nvSpPr>
        <p:spPr>
          <a:xfrm>
            <a:off x="8716884" y="6356350"/>
            <a:ext cx="2773273" cy="365125"/>
          </a:xfrm>
        </p:spPr>
        <p:txBody>
          <a:bodyPr/>
          <a:lstStyle/>
          <a:p>
            <a:fld id="{14560760-0B16-41B8-81DA-58FA2187E1CC}" type="datetime4">
              <a:rPr lang="en-US" smtClean="0"/>
              <a:t>September 22, 2026</a:t>
            </a:fld>
            <a:endParaRPr lang="en-US"/>
          </a:p>
        </p:txBody>
      </p:sp>
      <p:sp>
        <p:nvSpPr>
          <p:cNvPr id="11"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a:xfrm>
            <a:off x="11658600" y="6356350"/>
            <a:ext cx="533400" cy="365125"/>
          </a:xfrm>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879474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note and Imag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F8B62A2-45B4-4ECA-8168-BE9383DA5644}" type="datetime4">
              <a:rPr lang="en-US" smtClean="0"/>
              <a:t>September 22,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86374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note and Image in Side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05638A-F774-C6DB-0DC6-A2F6139BCE38}"/>
              </a:ext>
              <a:ext uri="{C183D7F6-B498-43B3-948B-1728B52AA6E4}">
                <adec:decorative xmlns:adec="http://schemas.microsoft.com/office/drawing/2017/decorative" val="1"/>
              </a:ext>
            </a:extLst>
          </p:cNvPr>
          <p:cNvSpPr/>
          <p:nvPr userDrawn="1"/>
        </p:nvSpPr>
        <p:spPr>
          <a:xfrm>
            <a:off x="6096001"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46482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5EC2E430-0983-479E-8535-00F341009C9B}" type="datetime4">
              <a:rPr lang="en-US" smtClean="0"/>
              <a:t>September 22,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617653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14560760-0B16-41B8-81DA-58FA2187E1CC}" type="datetime4">
              <a:rPr lang="en-US" smtClean="0"/>
              <a:t>September 22,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2241991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1257300" y="457200"/>
            <a:ext cx="5991225" cy="914400"/>
          </a:xfrm>
          <a:prstGeom prst="rect">
            <a:avLst/>
          </a:prstGeom>
          <a:noFill/>
        </p:spPr>
        <p:txBody>
          <a:bodyPr vert="horz" lIns="0" tIns="0" rIns="0" bIns="0" rtlCol="0" anchor="t">
            <a:normAutofit/>
          </a:bodyPr>
          <a:lstStyle/>
          <a:p>
            <a:r>
              <a:rPr lang="en-US"/>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495299" y="1676400"/>
            <a:ext cx="6791325" cy="2609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300" y="4463716"/>
            <a:ext cx="6800850"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8077201" y="533400"/>
            <a:ext cx="358140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1" y="6356350"/>
            <a:ext cx="6762749" cy="365125"/>
          </a:xfrm>
        </p:spPr>
        <p:txBody>
          <a:bodyPr wrap="square" lIns="0"/>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22, 2026</a:t>
            </a:fld>
            <a:endParaRPr lang="en-US"/>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657475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22,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3463351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495300" y="1981200"/>
            <a:ext cx="538162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6343650" y="1971674"/>
            <a:ext cx="5314950"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fld id="{91B5BA03-1E8A-4A71-9375-E941FF070046}" type="datetime4">
              <a:rPr lang="en-US" smtClean="0"/>
              <a:t>September 22, 2026</a:t>
            </a:fld>
            <a:endParaRPr lang="en-US"/>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1607544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1257300" y="461962"/>
            <a:ext cx="4838700" cy="1527094"/>
          </a:xfrm>
        </p:spPr>
        <p:txBody>
          <a:bodyPr anchor="t">
            <a:normAutofit/>
          </a:bodyPr>
          <a:lstStyle>
            <a:lvl1pPr>
              <a:defRPr lang="en-US" dirty="0"/>
            </a:lvl1pPr>
          </a:lstStyle>
          <a:p>
            <a:r>
              <a:rPr lang="en-US"/>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fld id="{2DF188F8-67CB-419F-AAD4-5AB1C4EFBB40}" type="datetime4">
              <a:rPr lang="en-US" smtClean="0"/>
              <a:t>September 22, 2026</a:t>
            </a:fld>
            <a:endParaRPr lang="en-US"/>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495300" y="2181225"/>
            <a:ext cx="56007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6457950" y="457200"/>
            <a:ext cx="5200650"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95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1257300" y="457200"/>
            <a:ext cx="4838700" cy="1219200"/>
          </a:xfrm>
          <a:prstGeom prst="rect">
            <a:avLst/>
          </a:prstGeom>
          <a:noFill/>
        </p:spPr>
        <p:txBody>
          <a:bodyPr vert="horz" lIns="0" tIns="0" rIns="0" bIns="0" rtlCol="0" anchor="t">
            <a:normAutofit/>
          </a:bodyPr>
          <a:lstStyle/>
          <a:p>
            <a:r>
              <a:rPr lang="en-US"/>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493776" y="2152650"/>
            <a:ext cx="5602224" cy="401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6496050" y="0"/>
            <a:ext cx="569595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10853288" y="6356350"/>
            <a:ext cx="133871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fld id="{E710D0B2-8800-4E48-BDCE-A19E57C7C5AF}" type="datetime4">
              <a:rPr lang="en-US" smtClean="0"/>
              <a:t>September 22, 2026</a:t>
            </a:fld>
            <a:endParaRPr lang="en-US"/>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3882312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22,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572848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22,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1786056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530868" y="1430448"/>
            <a:ext cx="5565132" cy="1848259"/>
          </a:xfrm>
        </p:spPr>
        <p:txBody>
          <a:bodyPr anchor="ctr"/>
          <a:lstStyle>
            <a:lvl1pPr>
              <a:defRPr sz="4000"/>
            </a:lvl1pPr>
          </a:lstStyle>
          <a:p>
            <a:r>
              <a:rPr lang="en-US"/>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530868" y="3501136"/>
            <a:ext cx="5565132"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530869" y="6356350"/>
            <a:ext cx="8010526"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22,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2709942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22,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grpSp>
        <p:nvGrpSpPr>
          <p:cNvPr id="8" name="Group 7" descr="Confidential document label">
            <a:extLst>
              <a:ext uri="{FF2B5EF4-FFF2-40B4-BE49-F238E27FC236}">
                <a16:creationId xmlns:a16="http://schemas.microsoft.com/office/drawing/2014/main" id="{CDD9FF63-9408-EDE4-8E4D-207871A99374}"/>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0E25432-F52F-28E3-5AF1-36B3BEC4528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9B3A409-F400-7551-A8C4-6293E631585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19646740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1.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3.sv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2.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l="59827" t="14818" r="10238" b="43257"/>
          <a:stretch>
            <a:fillRect/>
          </a:stretch>
        </p:blipFill>
        <p:spPr>
          <a:xfrm>
            <a:off x="-1" y="-1"/>
            <a:ext cx="12192001" cy="5732047"/>
          </a:xfrm>
          <a:prstGeom prst="rect">
            <a:avLst/>
          </a:prstGeom>
        </p:spPr>
      </p:pic>
      <p:sp>
        <p:nvSpPr>
          <p:cNvPr id="2" name="Rectangle 1">
            <a:extLst>
              <a:ext uri="{FF2B5EF4-FFF2-40B4-BE49-F238E27FC236}">
                <a16:creationId xmlns:a16="http://schemas.microsoft.com/office/drawing/2014/main" id="{F83DA6C0-622C-56B9-A11A-C7B46D6B1872}"/>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3338138243"/>
      </p:ext>
    </p:extLst>
  </p:cSld>
  <p:clrMap bg1="lt1" tx1="dk1" bg2="lt2" tx2="dk2" accent1="accent1" accent2="accent2" accent3="accent3" accent4="accent4" accent5="accent5" accent6="accent6" hlink="hlink" folHlink="folHlink"/>
  <p:sldLayoutIdLst>
    <p:sldLayoutId id="2147483678" r:id="rId1"/>
    <p:sldLayoutId id="2147483684"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533400" y="1706252"/>
            <a:ext cx="11125201" cy="447071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8716884" y="6356350"/>
            <a:ext cx="2773273" cy="365125"/>
          </a:xfrm>
          <a:prstGeom prst="rect">
            <a:avLst/>
          </a:prstGeom>
        </p:spPr>
        <p:txBody>
          <a:bodyPr vert="horz" lIns="0" tIns="0" rIns="0" bIns="0" rtlCol="0" anchor="ctr"/>
          <a:lstStyle>
            <a:lvl1pPr algn="ctr">
              <a:defRPr sz="1200">
                <a:solidFill>
                  <a:srgbClr val="5B6770"/>
                </a:solidFill>
              </a:defRPr>
            </a:lvl1pPr>
          </a:lstStyle>
          <a:p>
            <a:fld id="{B145F6E8-FE0B-4A87-A96D-6C3DE3AC3724}" type="datetime4">
              <a:rPr lang="en-US" smtClean="0"/>
              <a:t>September 22, 2026</a:t>
            </a:fld>
            <a:endParaRPr lang="en-US"/>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533400" y="6356350"/>
            <a:ext cx="8010526" cy="365125"/>
          </a:xfrm>
          <a:prstGeom prst="rect">
            <a:avLst/>
          </a:prstGeom>
          <a:solidFill>
            <a:schemeClr val="bg1"/>
          </a:solidFill>
        </p:spPr>
        <p:txBody>
          <a:bodyPr vert="horz" lIns="0" tIns="0" rIns="0" bIns="0" rtlCol="0" anchor="ctr"/>
          <a:lstStyle>
            <a:lvl1pPr algn="l">
              <a:defRPr sz="1200">
                <a:solidFill>
                  <a:srgbClr val="5B6770"/>
                </a:solidFill>
              </a:defRPr>
            </a:lvl1pPr>
          </a:lstStyle>
          <a:p>
            <a:endParaRPr lang="en-US"/>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lvl1pPr algn="ctr">
              <a:defRPr sz="1200" b="1">
                <a:solidFill>
                  <a:schemeClr val="accent1"/>
                </a:solidFill>
              </a:defRPr>
            </a:lvl1pPr>
          </a:lstStyle>
          <a:p>
            <a:fld id="{BCDE79FB-97BA-492B-8D57-F1373F9ADA95}" type="slidenum">
              <a:rPr lang="en-US" smtClean="0"/>
              <a:pPr/>
              <a:t>‹#›</a:t>
            </a:fld>
            <a:endParaRPr lang="en-US"/>
          </a:p>
        </p:txBody>
      </p:sp>
      <p:pic>
        <p:nvPicPr>
          <p:cNvPr id="23" name="Graphic 22" descr="ERCOT logo">
            <a:extLst>
              <a:ext uri="{FF2B5EF4-FFF2-40B4-BE49-F238E27FC236}">
                <a16:creationId xmlns:a16="http://schemas.microsoft.com/office/drawing/2014/main" id="{860966C1-7702-678E-6F8A-91940323E9F1}"/>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3499037964"/>
      </p:ext>
    </p:extLst>
  </p:cSld>
  <p:clrMap bg1="lt1" tx1="dk1" bg2="lt2" tx2="dk2" accent1="accent1" accent2="accent2" accent3="accent3" accent4="accent4" accent5="accent5" accent6="accent6" hlink="hlink" folHlink="folHlink"/>
  <p:sldLayoutIdLst>
    <p:sldLayoutId id="2147483661" r:id="rId1"/>
    <p:sldLayoutId id="2147483681" r:id="rId2"/>
    <p:sldLayoutId id="2147483682" r:id="rId3"/>
    <p:sldLayoutId id="2147483683" r:id="rId4"/>
    <p:sldLayoutId id="2147483671" r:id="rId5"/>
    <p:sldLayoutId id="2147483673" r:id="rId6"/>
    <p:sldLayoutId id="2147483672" r:id="rId7"/>
    <p:sldLayoutId id="2147483664" r:id="rId8"/>
    <p:sldLayoutId id="2147483668" r:id="rId9"/>
    <p:sldLayoutId id="2147483669" r:id="rId10"/>
    <p:sldLayoutId id="2147483666" r:id="rId11"/>
    <p:sldLayoutId id="2147483675" r:id="rId12"/>
    <p:sldLayoutId id="2147483679" r:id="rId13"/>
    <p:sldLayoutId id="2147483676" r:id="rId14"/>
  </p:sldLayoutIdLst>
  <p:hf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44">
          <p15:clr>
            <a:srgbClr val="F26B43"/>
          </p15:clr>
        </p15:guide>
        <p15:guide id="3" pos="312" userDrawn="1">
          <p15:clr>
            <a:srgbClr val="F26B43"/>
          </p15:clr>
        </p15:guide>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F31B-7178-C607-17D8-2A2BD0BBEF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499839-B798-E7B3-DB15-49FAE56390EE}"/>
              </a:ext>
            </a:extLst>
          </p:cNvPr>
          <p:cNvSpPr>
            <a:spLocks noGrp="1"/>
          </p:cNvSpPr>
          <p:nvPr>
            <p:ph type="ctrTitle"/>
          </p:nvPr>
        </p:nvSpPr>
        <p:spPr/>
        <p:txBody>
          <a:bodyPr>
            <a:normAutofit/>
          </a:bodyPr>
          <a:lstStyle/>
          <a:p>
            <a:r>
              <a:rPr lang="en-US" sz="3200" dirty="0">
                <a:solidFill>
                  <a:schemeClr val="tx2"/>
                </a:solidFill>
              </a:rPr>
              <a:t>Data and Information Products Update </a:t>
            </a:r>
            <a:br>
              <a:rPr lang="en-US" sz="2800" dirty="0">
                <a:solidFill>
                  <a:schemeClr val="tx2"/>
                </a:solidFill>
              </a:rPr>
            </a:br>
            <a:br>
              <a:rPr lang="en-US" sz="1400" b="0" dirty="0"/>
            </a:br>
            <a:br>
              <a:rPr lang="en-US" sz="1400" b="0" dirty="0"/>
            </a:br>
            <a:br>
              <a:rPr lang="en-US" sz="1400" b="0" dirty="0"/>
            </a:br>
            <a:r>
              <a:rPr lang="en-US" sz="1800" b="0" i="1" dirty="0"/>
              <a:t>Jamie Lavas</a:t>
            </a:r>
            <a:br>
              <a:rPr lang="en-US" sz="1800" b="0" i="1" dirty="0"/>
            </a:br>
            <a:br>
              <a:rPr lang="en-US" sz="1200" b="0" dirty="0"/>
            </a:br>
            <a:r>
              <a:rPr lang="en-US" sz="1200" b="0" dirty="0"/>
              <a:t>July 2026</a:t>
            </a:r>
            <a:endParaRPr lang="en-US" dirty="0"/>
          </a:p>
        </p:txBody>
      </p:sp>
      <p:sp>
        <p:nvSpPr>
          <p:cNvPr id="11" name="Text Placeholder 10">
            <a:extLst>
              <a:ext uri="{FF2B5EF4-FFF2-40B4-BE49-F238E27FC236}">
                <a16:creationId xmlns:a16="http://schemas.microsoft.com/office/drawing/2014/main" id="{D83F62B0-6886-0C8B-6EFE-6D66885D0E4B}"/>
              </a:ext>
            </a:extLst>
          </p:cNvPr>
          <p:cNvSpPr>
            <a:spLocks noGrp="1"/>
          </p:cNvSpPr>
          <p:nvPr>
            <p:ph type="body" sz="quarter" idx="15"/>
          </p:nvPr>
        </p:nvSpPr>
        <p:spPr>
          <a:prstGeom prst="foldedCorner">
            <a:avLst>
              <a:gd name="adj" fmla="val 23384"/>
            </a:avLst>
          </a:prstGeom>
          <a:solidFill>
            <a:srgbClr val="E6EBF0">
              <a:alpha val="67000"/>
            </a:srgbClr>
          </a:solidFill>
          <a:ln>
            <a:solidFill>
              <a:srgbClr val="E6EBF0"/>
            </a:solidFill>
          </a:ln>
        </p:spPr>
        <p:txBody>
          <a:bodyPr lIns="274320" tIns="182880" rIns="91440"/>
          <a:lstStyle/>
          <a:p>
            <a:r>
              <a:rPr lang="en-US"/>
              <a:t>Key Takeaways</a:t>
            </a:r>
          </a:p>
          <a:p>
            <a:pPr marL="548640" indent="-182880">
              <a:lnSpc>
                <a:spcPct val="100000"/>
              </a:lnSpc>
              <a:spcBef>
                <a:spcPts val="300"/>
              </a:spcBef>
              <a:spcAft>
                <a:spcPts val="300"/>
              </a:spcAft>
              <a:buFont typeface="Arial" panose="020B0604020202020204" pitchFamily="34" charset="0"/>
              <a:buChar char="•"/>
            </a:pPr>
            <a:r>
              <a:rPr lang="en-US">
                <a:solidFill>
                  <a:schemeClr val="tx2"/>
                </a:solidFill>
              </a:rPr>
              <a:t>Open Product Issue Recap &amp; Upcoming Release Changes</a:t>
            </a:r>
            <a:endParaRPr lang="en-US" b="0"/>
          </a:p>
        </p:txBody>
      </p:sp>
      <p:sp>
        <p:nvSpPr>
          <p:cNvPr id="13" name="Content Placeholder 12">
            <a:extLst>
              <a:ext uri="{FF2B5EF4-FFF2-40B4-BE49-F238E27FC236}">
                <a16:creationId xmlns:a16="http://schemas.microsoft.com/office/drawing/2014/main" id="{619804EA-9740-9589-9164-5FD489B897C1}"/>
              </a:ext>
            </a:extLst>
          </p:cNvPr>
          <p:cNvSpPr>
            <a:spLocks noGrp="1"/>
          </p:cNvSpPr>
          <p:nvPr>
            <p:ph sz="quarter" idx="16"/>
          </p:nvPr>
        </p:nvSpPr>
        <p:spPr>
          <a:xfrm>
            <a:off x="6427365" y="1092199"/>
            <a:ext cx="5201213" cy="3155335"/>
          </a:xfrm>
          <a:noFill/>
        </p:spPr>
        <p:txBody>
          <a:bodyPr lIns="0" tIns="0" rIns="0" bIns="0" anchor="t"/>
          <a:lstStyle/>
          <a:p>
            <a:r>
              <a:rPr lang="en-US" dirty="0"/>
              <a:t>Outline:</a:t>
            </a:r>
          </a:p>
          <a:p>
            <a:pPr marL="342900" indent="274320">
              <a:buFont typeface="Arial" panose="020B0604020202020204" pitchFamily="34" charset="0"/>
              <a:buChar char="•"/>
            </a:pPr>
            <a:r>
              <a:rPr lang="en-US" b="0" dirty="0"/>
              <a:t>Product Issues</a:t>
            </a:r>
          </a:p>
          <a:p>
            <a:pPr marL="342900" indent="274320">
              <a:buFont typeface="Arial" panose="020B0604020202020204" pitchFamily="34" charset="0"/>
              <a:buChar char="•"/>
            </a:pPr>
            <a:r>
              <a:rPr lang="en-US" b="0" dirty="0"/>
              <a:t>On-Cycle Release 9 (09/30-10/01)</a:t>
            </a:r>
          </a:p>
          <a:p>
            <a:pPr marL="342900" indent="274320">
              <a:buFont typeface="Arial" panose="020B0604020202020204" pitchFamily="34" charset="0"/>
              <a:buChar char="•"/>
            </a:pPr>
            <a:r>
              <a:rPr lang="en-US" b="0" dirty="0"/>
              <a:t>FUTURE On-Cycle Release 10 (10/28-10/29)</a:t>
            </a:r>
          </a:p>
          <a:p>
            <a:pPr marL="342900" indent="274320">
              <a:buFont typeface="Arial" panose="020B0604020202020204" pitchFamily="34" charset="0"/>
              <a:buChar char="•"/>
            </a:pPr>
            <a:r>
              <a:rPr lang="en-US" b="0" dirty="0"/>
              <a:t>FUTURE On-Cycle Release 11 (12/16-12/17)</a:t>
            </a:r>
          </a:p>
          <a:p>
            <a:pPr marL="342900"/>
            <a:endParaRPr lang="en-US" dirty="0"/>
          </a:p>
          <a:p>
            <a:endParaRPr lang="en-US" dirty="0"/>
          </a:p>
        </p:txBody>
      </p:sp>
    </p:spTree>
    <p:extLst>
      <p:ext uri="{BB962C8B-B14F-4D97-AF65-F5344CB8AC3E}">
        <p14:creationId xmlns:p14="http://schemas.microsoft.com/office/powerpoint/2010/main" val="3584611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6C0C0-0BCB-DB26-662D-330CD3E12C91}"/>
              </a:ext>
            </a:extLst>
          </p:cNvPr>
          <p:cNvSpPr>
            <a:spLocks noGrp="1"/>
          </p:cNvSpPr>
          <p:nvPr>
            <p:ph type="title"/>
          </p:nvPr>
        </p:nvSpPr>
        <p:spPr>
          <a:xfrm>
            <a:off x="1257300" y="457200"/>
            <a:ext cx="10401300" cy="626533"/>
          </a:xfrm>
        </p:spPr>
        <p:txBody>
          <a:bodyPr/>
          <a:lstStyle/>
          <a:p>
            <a:r>
              <a:rPr lang="en-US"/>
              <a:t>Open Product Issues</a:t>
            </a:r>
          </a:p>
        </p:txBody>
      </p:sp>
      <p:sp>
        <p:nvSpPr>
          <p:cNvPr id="4" name="Slide Number Placeholder 3">
            <a:extLst>
              <a:ext uri="{FF2B5EF4-FFF2-40B4-BE49-F238E27FC236}">
                <a16:creationId xmlns:a16="http://schemas.microsoft.com/office/drawing/2014/main" id="{C31AA175-1712-7D6A-A857-023F303E9B5A}"/>
              </a:ext>
            </a:extLst>
          </p:cNvPr>
          <p:cNvSpPr>
            <a:spLocks noGrp="1"/>
          </p:cNvSpPr>
          <p:nvPr>
            <p:ph type="sldNum" sz="quarter" idx="12"/>
          </p:nvPr>
        </p:nvSpPr>
        <p:spPr/>
        <p:txBody>
          <a:bodyPr/>
          <a:lstStyle/>
          <a:p>
            <a:fld id="{BCDE79FB-97BA-492B-8D57-F1373F9ADA95}" type="slidenum">
              <a:rPr lang="en-US" smtClean="0"/>
              <a:t>2</a:t>
            </a:fld>
            <a:endParaRPr lang="en-US"/>
          </a:p>
        </p:txBody>
      </p:sp>
      <p:graphicFrame>
        <p:nvGraphicFramePr>
          <p:cNvPr id="7" name="Table 6">
            <a:extLst>
              <a:ext uri="{FF2B5EF4-FFF2-40B4-BE49-F238E27FC236}">
                <a16:creationId xmlns:a16="http://schemas.microsoft.com/office/drawing/2014/main" id="{0F8580E9-FC21-3314-BAA4-2C7A0380C023}"/>
              </a:ext>
            </a:extLst>
          </p:cNvPr>
          <p:cNvGraphicFramePr>
            <a:graphicFrameLocks noGrp="1"/>
          </p:cNvGraphicFramePr>
          <p:nvPr>
            <p:extLst>
              <p:ext uri="{D42A27DB-BD31-4B8C-83A1-F6EECF244321}">
                <p14:modId xmlns:p14="http://schemas.microsoft.com/office/powerpoint/2010/main" val="217899814"/>
              </p:ext>
            </p:extLst>
          </p:nvPr>
        </p:nvGraphicFramePr>
        <p:xfrm>
          <a:off x="533400" y="890574"/>
          <a:ext cx="11125198" cy="4116041"/>
        </p:xfrm>
        <a:graphic>
          <a:graphicData uri="http://schemas.openxmlformats.org/drawingml/2006/table">
            <a:tbl>
              <a:tblPr firstRow="1" bandRow="1">
                <a:tableStyleId>{B301B821-A1FF-4177-AEE7-76D212191A09}</a:tableStyleId>
              </a:tblPr>
              <a:tblGrid>
                <a:gridCol w="778932">
                  <a:extLst>
                    <a:ext uri="{9D8B030D-6E8A-4147-A177-3AD203B41FA5}">
                      <a16:colId xmlns:a16="http://schemas.microsoft.com/office/drawing/2014/main" val="1137848847"/>
                    </a:ext>
                  </a:extLst>
                </a:gridCol>
                <a:gridCol w="2507638">
                  <a:extLst>
                    <a:ext uri="{9D8B030D-6E8A-4147-A177-3AD203B41FA5}">
                      <a16:colId xmlns:a16="http://schemas.microsoft.com/office/drawing/2014/main" val="2921331168"/>
                    </a:ext>
                  </a:extLst>
                </a:gridCol>
                <a:gridCol w="7838628">
                  <a:extLst>
                    <a:ext uri="{9D8B030D-6E8A-4147-A177-3AD203B41FA5}">
                      <a16:colId xmlns:a16="http://schemas.microsoft.com/office/drawing/2014/main" val="2738300016"/>
                    </a:ext>
                  </a:extLst>
                </a:gridCol>
              </a:tblGrid>
              <a:tr h="567509">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200">
                          <a:solidFill>
                            <a:schemeClr val="bg1"/>
                          </a:solidFill>
                        </a:rPr>
                        <a:t>Release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Product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Issue Details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4141225"/>
                  </a:ext>
                </a:extLst>
              </a:tr>
              <a:tr h="710082">
                <a:tc>
                  <a:txBody>
                    <a:bodyPr/>
                    <a:lstStyle/>
                    <a:p>
                      <a:pPr algn="ctr"/>
                      <a:r>
                        <a:rPr lang="en-US" sz="1200" b="0" i="0" u="none" strike="noStrike" kern="1200" dirty="0">
                          <a:solidFill>
                            <a:srgbClr val="000000"/>
                          </a:solidFill>
                          <a:effectLst/>
                          <a:latin typeface="Aptos Narrow" panose="020B0004020202020204" pitchFamily="34" charset="0"/>
                          <a:ea typeface="+mn-ea"/>
                          <a:cs typeface="+mn-cs"/>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buNone/>
                      </a:pPr>
                      <a:r>
                        <a:rPr lang="en-US" sz="1200" b="0" i="0" kern="1200" dirty="0">
                          <a:solidFill>
                            <a:schemeClr val="dk1"/>
                          </a:solidFill>
                          <a:effectLst/>
                          <a:latin typeface="Aptos Narrow" panose="020B0004020202020204" pitchFamily="34" charset="0"/>
                          <a:ea typeface="+mn-ea"/>
                          <a:cs typeface="+mn-cs"/>
                        </a:rPr>
                        <a:t>Supplemental IDR Required Interval Data Extract | COMS-457 | </a:t>
                      </a:r>
                      <a:r>
                        <a:rPr lang="en-US" sz="1200" b="0" i="0" kern="1200" dirty="0" err="1">
                          <a:solidFill>
                            <a:schemeClr val="dk1"/>
                          </a:solidFill>
                          <a:effectLst/>
                          <a:latin typeface="Aptos Narrow" panose="020B0004020202020204" pitchFamily="34" charset="0"/>
                          <a:ea typeface="+mn-ea"/>
                          <a:cs typeface="+mn-cs"/>
                        </a:rPr>
                        <a:t>Rpt</a:t>
                      </a:r>
                      <a:r>
                        <a:rPr lang="en-US" sz="1200" b="0" i="0" kern="1200" dirty="0">
                          <a:solidFill>
                            <a:schemeClr val="dk1"/>
                          </a:solidFill>
                          <a:effectLst/>
                          <a:latin typeface="Aptos Narrow" panose="020B0004020202020204" pitchFamily="34" charset="0"/>
                          <a:ea typeface="+mn-ea"/>
                          <a:cs typeface="+mn-cs"/>
                        </a:rPr>
                        <a:t> ID 1041</a:t>
                      </a:r>
                      <a:endParaRPr lang="en-US" sz="1200" b="0" i="0" u="none" strike="noStrike" kern="1200" dirty="0">
                        <a:solidFill>
                          <a:srgbClr val="000000"/>
                        </a:solidFill>
                        <a:effectLst/>
                        <a:latin typeface="Aptos Narrow" panose="020B0004020202020204" pitchFamily="34"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buNone/>
                      </a:pPr>
                      <a:r>
                        <a:rPr lang="it-IT" sz="1200" dirty="0">
                          <a:effectLst/>
                          <a:latin typeface="Aptos Narrow" panose="020B0004020202020204" pitchFamily="34" charset="0"/>
                        </a:rPr>
                        <a:t>Fix to be implemented Off-Cycle 8/20 to update Point in Time snapshot logic used to determine the operational timestamp of data records which was causing this extract to pull incomplete data sets. ERCOT will not rerun prior op days as this issue appears to have been occuring for several years. The only impact to MPs will be additional rows of data.</a:t>
                      </a:r>
                    </a:p>
                  </a:txBody>
                  <a:tcPr marL="95250" marR="9525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5358384"/>
                  </a:ext>
                </a:extLst>
              </a:tr>
              <a:tr h="1096124">
                <a:tc>
                  <a:txBody>
                    <a:bodyPr/>
                    <a:lstStyle/>
                    <a:p>
                      <a:pPr algn="ctr"/>
                      <a:r>
                        <a:rPr lang="en-US" sz="1200" b="0" i="0" u="none" strike="noStrike" kern="1200" dirty="0">
                          <a:solidFill>
                            <a:srgbClr val="000000"/>
                          </a:solidFill>
                          <a:effectLst/>
                          <a:latin typeface="Aptos Narrow" panose="020B0004020202020204" pitchFamily="34" charset="0"/>
                          <a:ea typeface="+mn-ea"/>
                          <a:cs typeface="+mn-cs"/>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buNone/>
                      </a:pPr>
                      <a:r>
                        <a:rPr lang="en-US" sz="1200" b="0" i="0" u="none" strike="noStrike" kern="1200" dirty="0">
                          <a:solidFill>
                            <a:srgbClr val="000000"/>
                          </a:solidFill>
                          <a:effectLst/>
                          <a:latin typeface="Aptos Narrow" panose="020B0004020202020204" pitchFamily="34" charset="0"/>
                          <a:ea typeface="+mn-ea"/>
                          <a:cs typeface="+mn-cs"/>
                        </a:rPr>
                        <a:t>Extracts using relying on Batch controls date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buNone/>
                      </a:pPr>
                      <a:r>
                        <a:rPr lang="it-IT" sz="1200" dirty="0">
                          <a:effectLst/>
                          <a:latin typeface="Aptos Narrow" panose="020B0004020202020204" pitchFamily="34" charset="0"/>
                        </a:rPr>
                        <a:t>While researching the above Supplemental IDR issue, we have found that the run date for some extracts is off by a day or more due to operational issues with how jobs are restarted after any system issue has caused it to stop before successfully executing. ERCOT is researching the issue and impacts to extracts to determine the scope and severity and will communicate more details when they are available.</a:t>
                      </a:r>
                    </a:p>
                    <a:p>
                      <a:pPr algn="l" fontAlgn="t">
                        <a:buNone/>
                      </a:pPr>
                      <a:endParaRPr lang="it-IT" sz="1200" dirty="0">
                        <a:effectLst/>
                        <a:latin typeface="Aptos Narrow" panose="020B0004020202020204" pitchFamily="34" charset="0"/>
                      </a:endParaRPr>
                    </a:p>
                    <a:p>
                      <a:pPr algn="l" fontAlgn="t">
                        <a:buNone/>
                      </a:pPr>
                      <a:r>
                        <a:rPr lang="it-IT" sz="1200" dirty="0">
                          <a:effectLst/>
                          <a:latin typeface="Aptos Narrow" panose="020B0004020202020204" pitchFamily="34" charset="0"/>
                        </a:rPr>
                        <a:t>ERCOT is planning to rerun the following extracts to catch up to the expected delivery timing for the operating day. All extracts below require at least 2 extra runs. These will be posted to the normal folders for each of the extracts. A market notice will be sent with details. </a:t>
                      </a:r>
                    </a:p>
                    <a:p>
                      <a:pPr algn="l" fontAlgn="t">
                        <a:buNone/>
                      </a:pPr>
                      <a:endParaRPr lang="it-IT" sz="1200" dirty="0">
                        <a:effectLst/>
                        <a:latin typeface="Aptos Narrow" panose="020B0004020202020204" pitchFamily="34" charset="0"/>
                      </a:endParaRPr>
                    </a:p>
                    <a:p>
                      <a:pPr marL="171450" indent="-171450" algn="l" fontAlgn="t">
                        <a:buFont typeface="Arial" panose="020B0604020202020204" pitchFamily="34" charset="0"/>
                        <a:buChar char="•"/>
                      </a:pPr>
                      <a:r>
                        <a:rPr lang="it-IT" sz="1200" dirty="0">
                          <a:effectLst/>
                          <a:latin typeface="Aptos Narrow" panose="020B0004020202020204" pitchFamily="34" charset="0"/>
                        </a:rPr>
                        <a:t>ESI ID Service History &amp; Usage Extract | ZP12-245 | Rpt ID 210 </a:t>
                      </a:r>
                    </a:p>
                    <a:p>
                      <a:pPr marL="171450" indent="-171450" algn="l" fontAlgn="t">
                        <a:buFont typeface="Arial" panose="020B0604020202020204" pitchFamily="34" charset="0"/>
                        <a:buChar char="•"/>
                      </a:pPr>
                      <a:r>
                        <a:rPr lang="it-IT" sz="1200" dirty="0">
                          <a:effectLst/>
                          <a:latin typeface="Aptos Narrow" panose="020B0004020202020204" pitchFamily="34" charset="0"/>
                        </a:rPr>
                        <a:t>Supplemental AMS Interval Data Extract | COMS-456 | Rpt ID 1040</a:t>
                      </a:r>
                    </a:p>
                    <a:p>
                      <a:pPr marL="171450" indent="-171450" algn="l" fontAlgn="t">
                        <a:buFont typeface="Arial" panose="020B0604020202020204" pitchFamily="34" charset="0"/>
                        <a:buChar char="•"/>
                      </a:pPr>
                      <a:r>
                        <a:rPr lang="it-IT" sz="1200" dirty="0">
                          <a:effectLst/>
                          <a:latin typeface="Aptos Narrow" panose="020B0004020202020204" pitchFamily="34" charset="0"/>
                        </a:rPr>
                        <a:t>Supplemental IDR Required Interval Data Extract | COMS-457 | Rpt ID 1041</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dirty="0">
                          <a:effectLst/>
                          <a:latin typeface="Aptos Narrow" panose="020B0004020202020204" pitchFamily="34" charset="0"/>
                        </a:rPr>
                        <a:t>Recorder Extract | ZP11-489 | Rpt ID 232</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dirty="0">
                          <a:effectLst/>
                          <a:latin typeface="Aptos Narrow" panose="020B0004020202020204" pitchFamily="34" charset="0"/>
                        </a:rPr>
                        <a:t>Resource ID Extract | ZP11-532 | Rpt ID 231 (3 extra runs required) RID_Daily</a:t>
                      </a:r>
                    </a:p>
                    <a:p>
                      <a:pPr algn="l" fontAlgn="t">
                        <a:buNone/>
                      </a:pPr>
                      <a:endParaRPr lang="it-IT" sz="1200" dirty="0">
                        <a:effectLst/>
                        <a:latin typeface="Aptos Narrow" panose="020B0004020202020204" pitchFamily="34" charset="0"/>
                      </a:endParaRPr>
                    </a:p>
                  </a:txBody>
                  <a:tcPr marL="95250" marR="9525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4457422"/>
                  </a:ext>
                </a:extLst>
              </a:tr>
            </a:tbl>
          </a:graphicData>
        </a:graphic>
      </p:graphicFrame>
    </p:spTree>
    <p:extLst>
      <p:ext uri="{BB962C8B-B14F-4D97-AF65-F5344CB8AC3E}">
        <p14:creationId xmlns:p14="http://schemas.microsoft.com/office/powerpoint/2010/main" val="1876632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3D83B-CFC2-5F48-E495-384F9FB5E5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5DB86B-9FBF-6BAD-F5A8-E0160A1DA11A}"/>
              </a:ext>
            </a:extLst>
          </p:cNvPr>
          <p:cNvSpPr>
            <a:spLocks noGrp="1"/>
          </p:cNvSpPr>
          <p:nvPr>
            <p:ph type="title"/>
          </p:nvPr>
        </p:nvSpPr>
        <p:spPr>
          <a:xfrm>
            <a:off x="1257300" y="457200"/>
            <a:ext cx="10401300" cy="626533"/>
          </a:xfrm>
        </p:spPr>
        <p:txBody>
          <a:bodyPr/>
          <a:lstStyle/>
          <a:p>
            <a:r>
              <a:rPr lang="en-US"/>
              <a:t>Release Summary of Product Changes</a:t>
            </a:r>
          </a:p>
        </p:txBody>
      </p:sp>
      <p:sp>
        <p:nvSpPr>
          <p:cNvPr id="4" name="Slide Number Placeholder 3">
            <a:extLst>
              <a:ext uri="{FF2B5EF4-FFF2-40B4-BE49-F238E27FC236}">
                <a16:creationId xmlns:a16="http://schemas.microsoft.com/office/drawing/2014/main" id="{B76C5FB7-C2C1-8A58-4183-1A865F824521}"/>
              </a:ext>
            </a:extLst>
          </p:cNvPr>
          <p:cNvSpPr>
            <a:spLocks noGrp="1"/>
          </p:cNvSpPr>
          <p:nvPr>
            <p:ph type="sldNum" sz="quarter" idx="12"/>
          </p:nvPr>
        </p:nvSpPr>
        <p:spPr/>
        <p:txBody>
          <a:bodyPr/>
          <a:lstStyle/>
          <a:p>
            <a:fld id="{BCDE79FB-97BA-492B-8D57-F1373F9ADA95}" type="slidenum">
              <a:rPr lang="en-US" smtClean="0"/>
              <a:t>3</a:t>
            </a:fld>
            <a:endParaRPr lang="en-US"/>
          </a:p>
        </p:txBody>
      </p:sp>
      <p:graphicFrame>
        <p:nvGraphicFramePr>
          <p:cNvPr id="5" name="Table 4">
            <a:extLst>
              <a:ext uri="{FF2B5EF4-FFF2-40B4-BE49-F238E27FC236}">
                <a16:creationId xmlns:a16="http://schemas.microsoft.com/office/drawing/2014/main" id="{DFD0A9E4-B2E2-CED7-7E5E-C27E4A720793}"/>
              </a:ext>
            </a:extLst>
          </p:cNvPr>
          <p:cNvGraphicFramePr>
            <a:graphicFrameLocks noGrp="1"/>
          </p:cNvGraphicFramePr>
          <p:nvPr>
            <p:extLst>
              <p:ext uri="{D42A27DB-BD31-4B8C-83A1-F6EECF244321}">
                <p14:modId xmlns:p14="http://schemas.microsoft.com/office/powerpoint/2010/main" val="139984094"/>
              </p:ext>
            </p:extLst>
          </p:nvPr>
        </p:nvGraphicFramePr>
        <p:xfrm>
          <a:off x="224367" y="1083733"/>
          <a:ext cx="11743266" cy="5465260"/>
        </p:xfrm>
        <a:graphic>
          <a:graphicData uri="http://schemas.openxmlformats.org/drawingml/2006/table">
            <a:tbl>
              <a:tblPr firstRow="1" bandRow="1">
                <a:tableStyleId>{B301B821-A1FF-4177-AEE7-76D212191A09}</a:tableStyleId>
              </a:tblPr>
              <a:tblGrid>
                <a:gridCol w="795866">
                  <a:extLst>
                    <a:ext uri="{9D8B030D-6E8A-4147-A177-3AD203B41FA5}">
                      <a16:colId xmlns:a16="http://schemas.microsoft.com/office/drawing/2014/main" val="1137848847"/>
                    </a:ext>
                  </a:extLst>
                </a:gridCol>
                <a:gridCol w="2430890">
                  <a:extLst>
                    <a:ext uri="{9D8B030D-6E8A-4147-A177-3AD203B41FA5}">
                      <a16:colId xmlns:a16="http://schemas.microsoft.com/office/drawing/2014/main" val="2921331168"/>
                    </a:ext>
                  </a:extLst>
                </a:gridCol>
                <a:gridCol w="8516510">
                  <a:extLst>
                    <a:ext uri="{9D8B030D-6E8A-4147-A177-3AD203B41FA5}">
                      <a16:colId xmlns:a16="http://schemas.microsoft.com/office/drawing/2014/main" val="2738300016"/>
                    </a:ext>
                  </a:extLst>
                </a:gridCol>
              </a:tblGrid>
              <a:tr h="925999">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200">
                          <a:solidFill>
                            <a:schemeClr val="bg1"/>
                          </a:solidFill>
                        </a:rPr>
                        <a:t>Release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Summary of Change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Change Details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4141225"/>
                  </a:ext>
                </a:extLst>
              </a:tr>
              <a:tr h="7510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ptos Narrow" panose="020B00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fontAlgn="b">
                        <a:buNone/>
                      </a:pPr>
                      <a:r>
                        <a:rPr lang="en-US" sz="1200" u="none" strike="noStrike" dirty="0">
                          <a:effectLst/>
                          <a:latin typeface="Aptos Narrow" panose="020B0004020202020204" pitchFamily="34" charset="0"/>
                        </a:rPr>
                        <a:t>Additional public products to be added to the ERCOT Data Portal</a:t>
                      </a:r>
                      <a:endParaRPr lang="en-US" sz="1200" b="0" i="0" u="none" strike="noStrike" dirty="0">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buNone/>
                      </a:pPr>
                      <a:r>
                        <a:rPr lang="en-US" sz="1200" u="none" strike="noStrike" kern="1200" dirty="0">
                          <a:solidFill>
                            <a:schemeClr val="tx1"/>
                          </a:solidFill>
                          <a:effectLst/>
                          <a:latin typeface="Aptos Narrow" panose="020B0004020202020204" pitchFamily="34" charset="0"/>
                          <a:ea typeface="+mn-ea"/>
                          <a:cs typeface="+mn-cs"/>
                        </a:rPr>
                        <a:t>The following data products will be added to the ERCOT Data Portal for public API access:</a:t>
                      </a:r>
                    </a:p>
                    <a:p>
                      <a:pPr algn="l" fontAlgn="b">
                        <a:buNone/>
                      </a:pPr>
                      <a:endParaRPr lang="en-US" sz="1200" u="none" strike="noStrike" kern="1200" dirty="0">
                        <a:solidFill>
                          <a:schemeClr val="tx1"/>
                        </a:solidFill>
                        <a:effectLst/>
                        <a:latin typeface="Aptos Narrow" panose="020B0004020202020204" pitchFamily="34" charset="0"/>
                        <a:ea typeface="+mn-ea"/>
                        <a:cs typeface="+mn-cs"/>
                      </a:endParaRPr>
                    </a:p>
                    <a:p>
                      <a:pPr algn="l" fontAlgn="b">
                        <a:buNone/>
                      </a:pPr>
                      <a:r>
                        <a:rPr lang="en-US" sz="1200" u="none" strike="noStrike" kern="1200" dirty="0">
                          <a:solidFill>
                            <a:schemeClr val="tx1"/>
                          </a:solidFill>
                          <a:effectLst/>
                          <a:latin typeface="Aptos Narrow" panose="020B0004020202020204" pitchFamily="34" charset="0"/>
                          <a:ea typeface="+mn-ea"/>
                          <a:cs typeface="+mn-cs"/>
                        </a:rPr>
                        <a:t>NP4-180-ER | 13060 | Historical DAM Load Zone and Hub Prices</a:t>
                      </a:r>
                    </a:p>
                    <a:p>
                      <a:pPr algn="l" fontAlgn="b">
                        <a:buNone/>
                      </a:pPr>
                      <a:r>
                        <a:rPr lang="en-US" sz="1200" u="none" strike="noStrike" kern="1200" dirty="0">
                          <a:solidFill>
                            <a:schemeClr val="tx1"/>
                          </a:solidFill>
                          <a:effectLst/>
                          <a:latin typeface="Aptos Narrow" panose="020B0004020202020204" pitchFamily="34" charset="0"/>
                          <a:ea typeface="+mn-ea"/>
                          <a:cs typeface="+mn-cs"/>
                        </a:rPr>
                        <a:t>NP6-785-ER | 13061 | Historical RTM Load Zone and Hub Prices</a:t>
                      </a:r>
                    </a:p>
                    <a:p>
                      <a:pPr marL="0" marR="0" lvl="0" indent="0" algn="l" defTabSz="914400" rtl="0" eaLnBrk="1" fontAlgn="b" latinLnBrk="0" hangingPunct="1">
                        <a:lnSpc>
                          <a:spcPct val="100000"/>
                        </a:lnSpc>
                        <a:spcBef>
                          <a:spcPts val="0"/>
                        </a:spcBef>
                        <a:spcAft>
                          <a:spcPts val="0"/>
                        </a:spcAft>
                        <a:buClrTx/>
                        <a:buSzTx/>
                        <a:buFontTx/>
                        <a:buNone/>
                        <a:tabLst/>
                        <a:defRPr/>
                      </a:pPr>
                      <a:r>
                        <a:rPr lang="en-US" sz="1200" u="none" strike="noStrike" kern="1200" dirty="0">
                          <a:solidFill>
                            <a:schemeClr val="dk1"/>
                          </a:solidFill>
                          <a:effectLst/>
                          <a:latin typeface="Aptos Narrow" panose="020B0004020202020204" pitchFamily="34" charset="0"/>
                          <a:ea typeface="+mn-ea"/>
                          <a:cs typeface="+mn-cs"/>
                        </a:rPr>
                        <a:t>Historical DAM Clearing Prices for Capacity | NP4-181-ER|Rpt ID 13091</a:t>
                      </a:r>
                      <a:endParaRPr lang="en-US" sz="1200" u="none" strike="noStrike" kern="1200" dirty="0">
                        <a:solidFill>
                          <a:schemeClr val="tx1"/>
                        </a:solidFill>
                        <a:effectLst/>
                        <a:latin typeface="Aptos Narrow" panose="020B0004020202020204" pitchFamily="34" charset="0"/>
                        <a:ea typeface="+mn-ea"/>
                        <a:cs typeface="+mn-cs"/>
                      </a:endParaRPr>
                    </a:p>
                    <a:p>
                      <a:pPr algn="l" fontAlgn="b">
                        <a:buNone/>
                      </a:pPr>
                      <a:r>
                        <a:rPr lang="en-US" sz="1200" u="none" strike="noStrike" kern="1200" dirty="0">
                          <a:solidFill>
                            <a:schemeClr val="tx1"/>
                          </a:solidFill>
                          <a:effectLst/>
                          <a:latin typeface="Aptos Narrow" panose="020B0004020202020204" pitchFamily="34" charset="0"/>
                          <a:ea typeface="+mn-ea"/>
                          <a:cs typeface="+mn-cs"/>
                        </a:rPr>
                        <a:t>NP4-790-ER | 22822 | Renewable Integration Report</a:t>
                      </a:r>
                    </a:p>
                    <a:p>
                      <a:pPr algn="l" fontAlgn="b">
                        <a:buNone/>
                      </a:pPr>
                      <a:r>
                        <a:rPr lang="en-US" sz="1200" u="none" strike="sngStrike" kern="1200" dirty="0">
                          <a:solidFill>
                            <a:srgbClr val="FF0000"/>
                          </a:solidFill>
                          <a:effectLst/>
                          <a:latin typeface="Aptos Narrow" panose="020B0004020202020204" pitchFamily="34" charset="0"/>
                          <a:ea typeface="+mn-ea"/>
                          <a:cs typeface="+mn-cs"/>
                        </a:rPr>
                        <a:t>NP5-753-CD | 12337 | Weekly RUC Active and Binding Transmission Constraints</a:t>
                      </a:r>
                      <a:r>
                        <a:rPr lang="en-US" sz="1200" u="none" strike="noStrike" kern="1200" dirty="0">
                          <a:solidFill>
                            <a:schemeClr val="tx1"/>
                          </a:solidFill>
                          <a:effectLst/>
                          <a:latin typeface="Aptos Narrow" panose="020B0004020202020204" pitchFamily="34" charset="0"/>
                          <a:ea typeface="+mn-ea"/>
                          <a:cs typeface="+mn-cs"/>
                        </a:rPr>
                        <a:t> Moved to R10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6728379"/>
                  </a:ext>
                </a:extLst>
              </a:tr>
              <a:tr h="7510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latin typeface="Aptos Narrow" panose="020B00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u="none" strike="noStrike" dirty="0">
                          <a:effectLst/>
                          <a:latin typeface="Aptos Narrow" panose="020B0004020202020204" pitchFamily="34" charset="0"/>
                        </a:rPr>
                        <a:t>Additional archive files added to existing ERCOT Data Portal products</a:t>
                      </a:r>
                      <a:endParaRPr lang="en-US" sz="1200" b="0" i="0" u="none" strike="noStrike" dirty="0">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Aptos Narrow" panose="020B0004020202020204" pitchFamily="34" charset="0"/>
                        </a:rPr>
                        <a:t>NP1-302 | 10039 | AS Obligation and Responsibility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1924687"/>
                  </a:ext>
                </a:extLst>
              </a:tr>
              <a:tr h="7510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latin typeface="Aptos Narrow" panose="020B00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ptos Narrow" panose="020B0004020202020204" pitchFamily="34" charset="0"/>
                        </a:rPr>
                        <a:t>Supply &amp; Demand Dashboard | </a:t>
                      </a:r>
                      <a:r>
                        <a:rPr lang="en-US" sz="1200" u="none" strike="noStrike" kern="1200" dirty="0">
                          <a:solidFill>
                            <a:schemeClr val="dk1"/>
                          </a:solidFill>
                          <a:effectLst/>
                          <a:latin typeface="Aptos Narrow" panose="020B0004020202020204" pitchFamily="34" charset="0"/>
                          <a:ea typeface="+mn-ea"/>
                          <a:cs typeface="+mn-cs"/>
                        </a:rPr>
                        <a:t>GEN-530-UI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endParaRPr lang="en-US" sz="1200" u="none" strike="noStrike" kern="1200" dirty="0">
                        <a:solidFill>
                          <a:schemeClr val="tx1"/>
                        </a:solidFill>
                        <a:effectLst/>
                        <a:latin typeface="Aptos Narrow" panose="020B0004020202020204" pitchFamily="34" charset="0"/>
                        <a:ea typeface="+mn-ea"/>
                        <a:cs typeface="+mn-cs"/>
                      </a:endParaRPr>
                    </a:p>
                    <a:p>
                      <a:pPr marL="0" algn="l" defTabSz="914400" rtl="0" eaLnBrk="1" latinLnBrk="0" hangingPunct="1"/>
                      <a:r>
                        <a:rPr lang="en-US" sz="1200" u="none" strike="sngStrike" kern="1200" dirty="0">
                          <a:solidFill>
                            <a:srgbClr val="FF0000"/>
                          </a:solidFill>
                          <a:effectLst/>
                          <a:latin typeface="Aptos Narrow" panose="020B0004020202020204" pitchFamily="34" charset="0"/>
                          <a:ea typeface="+mn-ea"/>
                          <a:cs typeface="+mn-cs"/>
                        </a:rPr>
                        <a:t>On the existing Supply and Demand dashboard, add an additional stacked area graph view within the Committed Capacity values to show the categories of ESR, Solar, and Wind Resource. </a:t>
                      </a:r>
                      <a:r>
                        <a:rPr lang="en-US" sz="1200" u="none" strike="noStrike" kern="1200" dirty="0">
                          <a:solidFill>
                            <a:schemeClr val="tx1"/>
                          </a:solidFill>
                          <a:effectLst/>
                          <a:latin typeface="Aptos Narrow" panose="020B0004020202020204" pitchFamily="34" charset="0"/>
                          <a:ea typeface="+mn-ea"/>
                          <a:cs typeface="+mn-cs"/>
                        </a:rPr>
                        <a:t>Moved to R10</a:t>
                      </a:r>
                    </a:p>
                    <a:p>
                      <a:r>
                        <a:rPr lang="en-US" sz="1800" kern="1200" dirty="0">
                          <a:solidFill>
                            <a:schemeClr val="dk1"/>
                          </a:solidFill>
                          <a:effectLst/>
                          <a:latin typeface="+mn-lt"/>
                          <a:ea typeface="+mn-ea"/>
                          <a:cs typeface="+mn-cs"/>
                        </a:rPr>
                        <a:t> </a:t>
                      </a:r>
                      <a:endParaRPr lang="en-US" sz="1200" b="0" dirty="0">
                        <a:solidFill>
                          <a:schemeClr val="tx1"/>
                        </a:solidFill>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596018"/>
                  </a:ext>
                </a:extLst>
              </a:tr>
              <a:tr h="7510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latin typeface="Aptos Narrow" panose="020B00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u="none" strike="noStrike" kern="1200" dirty="0">
                          <a:solidFill>
                            <a:schemeClr val="dk1"/>
                          </a:solidFill>
                          <a:effectLst/>
                          <a:latin typeface="Aptos Narrow" panose="020B0004020202020204" pitchFamily="34" charset="0"/>
                          <a:ea typeface="+mn-ea"/>
                          <a:cs typeface="+mn-cs"/>
                        </a:rPr>
                        <a:t>Fuel Mix Dashboard | GEN-544-UI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u="none" strike="noStrike" kern="1200" dirty="0">
                          <a:solidFill>
                            <a:schemeClr val="tx1"/>
                          </a:solidFill>
                          <a:effectLst/>
                          <a:latin typeface="Aptos Narrow" panose="020B0004020202020204" pitchFamily="34" charset="0"/>
                          <a:ea typeface="+mn-ea"/>
                          <a:cs typeface="+mn-cs"/>
                        </a:rPr>
                        <a:t>On the existing Fuel Mix dashboard, add Charging and Discharging values for Power Storage to better reflect positive and negative 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5382645"/>
                  </a:ext>
                </a:extLst>
              </a:tr>
              <a:tr h="7510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latin typeface="Aptos Narrow" panose="020B0004020202020204" pitchFamily="34"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u="none" strike="noStrike" kern="1200" dirty="0">
                          <a:solidFill>
                            <a:schemeClr val="dk1"/>
                          </a:solidFill>
                          <a:effectLst/>
                          <a:latin typeface="Aptos Narrow" panose="020B0004020202020204" pitchFamily="34" charset="0"/>
                          <a:ea typeface="+mn-ea"/>
                          <a:cs typeface="+mn-cs"/>
                        </a:rPr>
                        <a:t>Real-Time System Conditions Dashboard | GEN-518-UI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u="none" strike="noStrike" kern="1200" dirty="0">
                          <a:solidFill>
                            <a:schemeClr val="tx1"/>
                          </a:solidFill>
                          <a:effectLst/>
                          <a:latin typeface="Aptos Narrow" panose="020B0004020202020204" pitchFamily="34" charset="0"/>
                          <a:ea typeface="+mn-ea"/>
                          <a:cs typeface="+mn-cs"/>
                        </a:rPr>
                        <a:t>In support of PR462-01 Dashboard and UI Changes, the DC Ties information provided on the Real-Time System Conditions dashboard is being removed. The DC Tie Flows data is currently provided in a standalone dashboard available here: https://www.ercot.com/gridmktinfo/dashboards/dctieflows.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8190417"/>
                  </a:ext>
                </a:extLst>
              </a:tr>
            </a:tbl>
          </a:graphicData>
        </a:graphic>
      </p:graphicFrame>
    </p:spTree>
    <p:extLst>
      <p:ext uri="{BB962C8B-B14F-4D97-AF65-F5344CB8AC3E}">
        <p14:creationId xmlns:p14="http://schemas.microsoft.com/office/powerpoint/2010/main" val="4052061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2F829-90C2-AEE3-3378-FCAE48C728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9BDCC7-0143-495B-DCBB-CD68D09B91A2}"/>
              </a:ext>
            </a:extLst>
          </p:cNvPr>
          <p:cNvSpPr>
            <a:spLocks noGrp="1"/>
          </p:cNvSpPr>
          <p:nvPr>
            <p:ph type="title"/>
          </p:nvPr>
        </p:nvSpPr>
        <p:spPr>
          <a:xfrm>
            <a:off x="1257300" y="457200"/>
            <a:ext cx="10401300" cy="626533"/>
          </a:xfrm>
        </p:spPr>
        <p:txBody>
          <a:bodyPr/>
          <a:lstStyle/>
          <a:p>
            <a:r>
              <a:rPr lang="en-US" dirty="0"/>
              <a:t>Release Summary of Product Changes - TBD</a:t>
            </a:r>
          </a:p>
        </p:txBody>
      </p:sp>
      <p:sp>
        <p:nvSpPr>
          <p:cNvPr id="4" name="Slide Number Placeholder 3">
            <a:extLst>
              <a:ext uri="{FF2B5EF4-FFF2-40B4-BE49-F238E27FC236}">
                <a16:creationId xmlns:a16="http://schemas.microsoft.com/office/drawing/2014/main" id="{6458B489-6489-7EDE-3D19-06E72D1C0914}"/>
              </a:ext>
            </a:extLst>
          </p:cNvPr>
          <p:cNvSpPr>
            <a:spLocks noGrp="1"/>
          </p:cNvSpPr>
          <p:nvPr>
            <p:ph type="sldNum" sz="quarter" idx="12"/>
          </p:nvPr>
        </p:nvSpPr>
        <p:spPr/>
        <p:txBody>
          <a:bodyPr/>
          <a:lstStyle/>
          <a:p>
            <a:fld id="{BCDE79FB-97BA-492B-8D57-F1373F9ADA95}" type="slidenum">
              <a:rPr lang="en-US" smtClean="0"/>
              <a:t>4</a:t>
            </a:fld>
            <a:endParaRPr lang="en-US"/>
          </a:p>
        </p:txBody>
      </p:sp>
      <p:graphicFrame>
        <p:nvGraphicFramePr>
          <p:cNvPr id="5" name="Table 4">
            <a:extLst>
              <a:ext uri="{FF2B5EF4-FFF2-40B4-BE49-F238E27FC236}">
                <a16:creationId xmlns:a16="http://schemas.microsoft.com/office/drawing/2014/main" id="{2D7CE8CF-746E-1707-C02C-3E8F614626C7}"/>
              </a:ext>
            </a:extLst>
          </p:cNvPr>
          <p:cNvGraphicFramePr>
            <a:graphicFrameLocks noGrp="1"/>
          </p:cNvGraphicFramePr>
          <p:nvPr>
            <p:extLst>
              <p:ext uri="{D42A27DB-BD31-4B8C-83A1-F6EECF244321}">
                <p14:modId xmlns:p14="http://schemas.microsoft.com/office/powerpoint/2010/main" val="3934816475"/>
              </p:ext>
            </p:extLst>
          </p:nvPr>
        </p:nvGraphicFramePr>
        <p:xfrm>
          <a:off x="224367" y="926418"/>
          <a:ext cx="11743266" cy="5723483"/>
        </p:xfrm>
        <a:graphic>
          <a:graphicData uri="http://schemas.openxmlformats.org/drawingml/2006/table">
            <a:tbl>
              <a:tblPr firstRow="1" bandRow="1">
                <a:tableStyleId>{B301B821-A1FF-4177-AEE7-76D212191A09}</a:tableStyleId>
              </a:tblPr>
              <a:tblGrid>
                <a:gridCol w="795866">
                  <a:extLst>
                    <a:ext uri="{9D8B030D-6E8A-4147-A177-3AD203B41FA5}">
                      <a16:colId xmlns:a16="http://schemas.microsoft.com/office/drawing/2014/main" val="1137848847"/>
                    </a:ext>
                  </a:extLst>
                </a:gridCol>
                <a:gridCol w="2438400">
                  <a:extLst>
                    <a:ext uri="{9D8B030D-6E8A-4147-A177-3AD203B41FA5}">
                      <a16:colId xmlns:a16="http://schemas.microsoft.com/office/drawing/2014/main" val="2921331168"/>
                    </a:ext>
                  </a:extLst>
                </a:gridCol>
                <a:gridCol w="8509000">
                  <a:extLst>
                    <a:ext uri="{9D8B030D-6E8A-4147-A177-3AD203B41FA5}">
                      <a16:colId xmlns:a16="http://schemas.microsoft.com/office/drawing/2014/main" val="2738300016"/>
                    </a:ext>
                  </a:extLst>
                </a:gridCol>
              </a:tblGrid>
              <a:tr h="828146">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200">
                          <a:solidFill>
                            <a:schemeClr val="bg1"/>
                          </a:solidFill>
                        </a:rPr>
                        <a:t>Release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Summary of Change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Change Details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4141225"/>
                  </a:ext>
                </a:extLst>
              </a:tr>
              <a:tr h="47833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ptos Narrow" panose="020B00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fontAlgn="b">
                        <a:buNone/>
                      </a:pPr>
                      <a:r>
                        <a:rPr lang="en-US" sz="1200" b="0" kern="1200" dirty="0">
                          <a:solidFill>
                            <a:schemeClr val="tx1"/>
                          </a:solidFill>
                          <a:latin typeface="Aptos Narrow" panose="020B0004020202020204" pitchFamily="34" charset="0"/>
                          <a:ea typeface="+mn-ea"/>
                          <a:cs typeface="+mn-cs"/>
                        </a:rPr>
                        <a:t>CDR Report Changes in support of NPRR1198</a:t>
                      </a:r>
                      <a:endParaRPr lang="en-US" sz="1200" b="0" i="0" u="none" strike="noStrike" dirty="0">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buNone/>
                      </a:pPr>
                      <a:r>
                        <a:rPr lang="en-US" sz="1200" u="none" strike="noStrike" kern="1200" dirty="0">
                          <a:solidFill>
                            <a:schemeClr val="tx1"/>
                          </a:solidFill>
                          <a:effectLst/>
                          <a:latin typeface="Aptos Narrow" panose="020B0004020202020204" pitchFamily="34" charset="0"/>
                          <a:ea typeface="+mn-ea"/>
                          <a:cs typeface="+mn-cs"/>
                        </a:rPr>
                        <a:t>Consolidated Transmission Outages Report | NP3-157-CD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13446</a:t>
                      </a:r>
                    </a:p>
                    <a:p>
                      <a:pPr marL="171450" indent="-171450" algn="l" fontAlgn="b">
                        <a:buFont typeface="Arial" panose="020B0604020202020204" pitchFamily="34" charset="0"/>
                        <a:buChar char="•"/>
                      </a:pPr>
                      <a:r>
                        <a:rPr lang="en-US" sz="1200" u="none" strike="noStrike" kern="1200" dirty="0">
                          <a:solidFill>
                            <a:schemeClr val="tx1"/>
                          </a:solidFill>
                          <a:effectLst/>
                          <a:latin typeface="Aptos Narrow" panose="020B0004020202020204" pitchFamily="34" charset="0"/>
                          <a:ea typeface="+mn-ea"/>
                          <a:cs typeface="+mn-cs"/>
                        </a:rPr>
                        <a:t>Addition of a new ‘EAP Flag’ to be added to the report output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6728379"/>
                  </a:ext>
                </a:extLst>
              </a:tr>
              <a:tr h="9426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ptos Narrow" panose="020B00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b="0" kern="1200" dirty="0">
                          <a:solidFill>
                            <a:schemeClr val="tx1"/>
                          </a:solidFill>
                          <a:latin typeface="Aptos Narrow" panose="020B0004020202020204" pitchFamily="34" charset="0"/>
                          <a:ea typeface="+mn-ea"/>
                          <a:cs typeface="+mn-cs"/>
                        </a:rPr>
                        <a:t>CDR Report Changes in support of GTC changes</a:t>
                      </a:r>
                      <a:endParaRPr lang="en-US" sz="1200" b="0" i="0" u="none" strike="noStrike" dirty="0">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fontAlgn="b">
                        <a:buFont typeface="Arial" panose="020B0604020202020204" pitchFamily="34" charset="0"/>
                        <a:buNone/>
                      </a:pPr>
                      <a:r>
                        <a:rPr lang="en-US" sz="1200" u="none" strike="noStrike" kern="1200" dirty="0">
                          <a:solidFill>
                            <a:schemeClr val="tx1"/>
                          </a:solidFill>
                          <a:effectLst/>
                          <a:latin typeface="Aptos Narrow" panose="020B0004020202020204" pitchFamily="34" charset="0"/>
                          <a:ea typeface="+mn-ea"/>
                          <a:cs typeface="+mn-cs"/>
                        </a:rPr>
                        <a:t>NSA Active Constraints | NP6-6-CD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12305</a:t>
                      </a:r>
                    </a:p>
                    <a:p>
                      <a:pPr marL="0" indent="0" algn="l" fontAlgn="b">
                        <a:buFont typeface="Arial" panose="020B0604020202020204" pitchFamily="34" charset="0"/>
                        <a:buNone/>
                      </a:pPr>
                      <a:r>
                        <a:rPr lang="en-US" sz="1200" u="none" strike="noStrike" kern="1200" dirty="0">
                          <a:solidFill>
                            <a:schemeClr val="tx1"/>
                          </a:solidFill>
                          <a:effectLst/>
                          <a:latin typeface="Aptos Narrow" panose="020B0004020202020204" pitchFamily="34" charset="0"/>
                          <a:ea typeface="+mn-ea"/>
                          <a:cs typeface="+mn-cs"/>
                        </a:rPr>
                        <a:t>NSA Inactive Constraints | NP5-911-CD | 12345</a:t>
                      </a:r>
                    </a:p>
                    <a:p>
                      <a:pPr marL="0" indent="0" algn="l" fontAlgn="b">
                        <a:buFont typeface="Arial" panose="020B0604020202020204" pitchFamily="34" charset="0"/>
                        <a:buNone/>
                      </a:pPr>
                      <a:endParaRPr lang="en-US" sz="1200" u="none" strike="noStrike" kern="1200" dirty="0">
                        <a:solidFill>
                          <a:schemeClr val="tx1"/>
                        </a:solidFill>
                        <a:effectLst/>
                        <a:latin typeface="Aptos Narrow" panose="020B0004020202020204" pitchFamily="34" charset="0"/>
                        <a:ea typeface="+mn-ea"/>
                        <a:cs typeface="+mn-cs"/>
                      </a:endParaRP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Aptos Narrow" panose="020B0004020202020204" pitchFamily="34" charset="0"/>
                          <a:ea typeface="+mn-ea"/>
                          <a:cs typeface="+mn-cs"/>
                        </a:rPr>
                        <a:t>Addition of a new ‘Bi Direction GTC Flag’ to be added to the report output</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Aptos Narrow" panose="020B0004020202020204" pitchFamily="34" charset="0"/>
                          <a:ea typeface="+mn-ea"/>
                          <a:cs typeface="+mn-cs"/>
                        </a:rPr>
                        <a:t>Data will also now reflect will a new row for reverse flow designated with an appended -R in the constraint name column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7027708"/>
                  </a:ext>
                </a:extLst>
              </a:tr>
              <a:tr h="5998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ptos Narrow" panose="020B00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u="none" strike="noStrike" kern="1200" dirty="0">
                          <a:solidFill>
                            <a:schemeClr val="dk1"/>
                          </a:solidFill>
                          <a:effectLst/>
                          <a:latin typeface="Aptos Narrow" panose="020B0004020202020204" pitchFamily="34" charset="0"/>
                          <a:ea typeface="+mn-ea"/>
                          <a:cs typeface="+mn-cs"/>
                        </a:rPr>
                        <a:t>CDR Report Changes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The following reports contain extra spaces in columns or rows that will be removed:</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endParaRPr lang="en-US" sz="1200" u="none" strike="noStrike" kern="1200" dirty="0">
                        <a:solidFill>
                          <a:schemeClr val="tx1"/>
                        </a:solidFill>
                        <a:effectLst/>
                        <a:latin typeface="Aptos Narrow" panose="020B0004020202020204" pitchFamily="34" charset="0"/>
                        <a:ea typeface="+mn-ea"/>
                        <a:cs typeface="+mn-cs"/>
                      </a:endParaRP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Weekly RUC Active and Binding Transmission Constraints | NP5-753-CD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12337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0380138"/>
                  </a:ext>
                </a:extLst>
              </a:tr>
              <a:tr h="42941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ptos Narrow" panose="020B00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ptos Narrow" panose="020B0004020202020204" pitchFamily="34" charset="0"/>
                        </a:rPr>
                        <a:t>Supply &amp; Demand Dashboard | </a:t>
                      </a:r>
                      <a:r>
                        <a:rPr lang="en-US" sz="1200" u="none" strike="noStrike" kern="1200" dirty="0">
                          <a:solidFill>
                            <a:schemeClr val="dk1"/>
                          </a:solidFill>
                          <a:effectLst/>
                          <a:latin typeface="Aptos Narrow" panose="020B0004020202020204" pitchFamily="34" charset="0"/>
                          <a:ea typeface="+mn-ea"/>
                          <a:cs typeface="+mn-cs"/>
                        </a:rPr>
                        <a:t>GEN-530-UI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On the existing Supply and Demand dashboard, add an additional stacked area graph view within the Committed Capacity values to show the categories of ESR, Solar, and Wind Resource.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0079935"/>
                  </a:ext>
                </a:extLst>
              </a:tr>
              <a:tr h="231388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ptos Narrow" panose="020B00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u="none" strike="noStrike" dirty="0">
                          <a:effectLst/>
                          <a:latin typeface="Aptos Narrow" panose="020B0004020202020204" pitchFamily="34" charset="0"/>
                        </a:rPr>
                        <a:t>Additional public products to be added or backfilled within the ERCOT Public Data Portal</a:t>
                      </a:r>
                      <a:endParaRPr lang="en-US" sz="1200" b="0" i="0" u="none" strike="noStrike" dirty="0">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The following data products will be added to the ERCOT Data Portal for public API access:</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endParaRPr lang="en-US" sz="1200" u="none" strike="noStrike" kern="1200" dirty="0">
                        <a:solidFill>
                          <a:schemeClr val="tx1"/>
                        </a:solidFill>
                        <a:effectLst/>
                        <a:latin typeface="Aptos Narrow" panose="020B0004020202020204" pitchFamily="34" charset="0"/>
                        <a:ea typeface="+mn-ea"/>
                        <a:cs typeface="+mn-cs"/>
                      </a:endParaRP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Weekly RUC Active and Binding Transmission Constraints | NP5-753-CD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12337</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Summary Report of HDL and LDL | NP6-915-CD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13081 </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Hourly System-Wide and Regional Solar Forecasts by Model | NP4-443-CD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21811 </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Intra-Hour Wind Power Forecast By Geographical Region | NP4-751-CD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16554 </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Intra-Hour Solar Power Forecast by Geographical Region | NP4-752-CD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21812 </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System-Wide Demand | NP6-235-CD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12340 </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Real-Time Price for SOG | NP6-326-CD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21115 </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Hourly Balancing Authority Operations Report | EIA-930-CD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13457 </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Hourly RUC Active and Binding Transmission Constraints | NP5-755-CD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12336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0402643"/>
                  </a:ext>
                </a:extLst>
              </a:tr>
            </a:tbl>
          </a:graphicData>
        </a:graphic>
      </p:graphicFrame>
    </p:spTree>
    <p:extLst>
      <p:ext uri="{BB962C8B-B14F-4D97-AF65-F5344CB8AC3E}">
        <p14:creationId xmlns:p14="http://schemas.microsoft.com/office/powerpoint/2010/main" val="2460570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36AAE-68DF-EB17-E8A7-16A322F3D06C}"/>
              </a:ext>
            </a:extLst>
          </p:cNvPr>
          <p:cNvSpPr>
            <a:spLocks noGrp="1"/>
          </p:cNvSpPr>
          <p:nvPr>
            <p:ph type="title"/>
          </p:nvPr>
        </p:nvSpPr>
        <p:spPr>
          <a:xfrm>
            <a:off x="530868" y="1430448"/>
            <a:ext cx="5878895" cy="1848259"/>
          </a:xfrm>
        </p:spPr>
        <p:txBody>
          <a:bodyPr/>
          <a:lstStyle/>
          <a:p>
            <a:r>
              <a:rPr lang="en-US"/>
              <a:t>Questions/Comments?</a:t>
            </a:r>
          </a:p>
        </p:txBody>
      </p:sp>
      <p:sp>
        <p:nvSpPr>
          <p:cNvPr id="3" name="Text Placeholder 2">
            <a:extLst>
              <a:ext uri="{FF2B5EF4-FFF2-40B4-BE49-F238E27FC236}">
                <a16:creationId xmlns:a16="http://schemas.microsoft.com/office/drawing/2014/main" id="{7BF6A61A-D7C0-BEE7-3F65-3A3A70395BDB}"/>
              </a:ext>
            </a:extLst>
          </p:cNvPr>
          <p:cNvSpPr>
            <a:spLocks noGrp="1"/>
          </p:cNvSpPr>
          <p:nvPr>
            <p:ph type="body" sz="quarter" idx="13"/>
          </p:nvPr>
        </p:nvSpPr>
        <p:spPr/>
        <p:txBody>
          <a:bodyPr/>
          <a:lstStyle/>
          <a:p>
            <a:r>
              <a:rPr lang="en-US"/>
              <a:t>Jlavas@ercot.com</a:t>
            </a:r>
          </a:p>
          <a:p>
            <a:endParaRPr lang="en-US"/>
          </a:p>
        </p:txBody>
      </p:sp>
      <p:sp>
        <p:nvSpPr>
          <p:cNvPr id="5" name="Slide Number Placeholder 4">
            <a:extLst>
              <a:ext uri="{FF2B5EF4-FFF2-40B4-BE49-F238E27FC236}">
                <a16:creationId xmlns:a16="http://schemas.microsoft.com/office/drawing/2014/main" id="{663E33CD-915C-8592-3526-C44B880B6BF9}"/>
              </a:ext>
            </a:extLst>
          </p:cNvPr>
          <p:cNvSpPr>
            <a:spLocks noGrp="1"/>
          </p:cNvSpPr>
          <p:nvPr>
            <p:ph type="sldNum" sz="quarter" idx="12"/>
          </p:nvPr>
        </p:nvSpPr>
        <p:spPr/>
        <p:txBody>
          <a:bodyPr wrap="square" anchor="ctr">
            <a:normAutofit/>
          </a:bodyPr>
          <a:lstStyle/>
          <a:p>
            <a:pPr>
              <a:spcAft>
                <a:spcPts val="600"/>
              </a:spcAft>
            </a:pPr>
            <a:fld id="{BCDE79FB-97BA-492B-8D57-F1373F9ADA95}" type="slidenum">
              <a:rPr lang="en-US" smtClean="0"/>
              <a:pPr>
                <a:spcAft>
                  <a:spcPts val="600"/>
                </a:spcAft>
              </a:pPr>
              <a:t>5</a:t>
            </a:fld>
            <a:endParaRPr lang="en-US"/>
          </a:p>
        </p:txBody>
      </p:sp>
    </p:spTree>
    <p:extLst>
      <p:ext uri="{BB962C8B-B14F-4D97-AF65-F5344CB8AC3E}">
        <p14:creationId xmlns:p14="http://schemas.microsoft.com/office/powerpoint/2010/main" val="3512297305"/>
      </p:ext>
    </p:extLst>
  </p:cSld>
  <p:clrMapOvr>
    <a:masterClrMapping/>
  </p:clrMapOvr>
</p:sld>
</file>

<file path=ppt/theme/theme1.xml><?xml version="1.0" encoding="utf-8"?>
<a:theme xmlns:a="http://schemas.openxmlformats.org/drawingml/2006/main" name="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942DDDCD-BEC6-4902-AAD2-EB3CD2B6933E}"/>
    </a:ext>
  </a:extLst>
</a:theme>
</file>

<file path=ppt/theme/theme2.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E771427F-03EA-4C50-B0D4-53899F39E54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udience xmlns="3c917f14-8d40-4289-92aa-fd10f73581c9">Public</Audie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6779995893D9842BA3FA5B9B5E7FD29" ma:contentTypeVersion="5" ma:contentTypeDescription="Create a new document." ma:contentTypeScope="" ma:versionID="6d199b3ad5f5b9d872d256308c85908b">
  <xsd:schema xmlns:xsd="http://www.w3.org/2001/XMLSchema" xmlns:xs="http://www.w3.org/2001/XMLSchema" xmlns:p="http://schemas.microsoft.com/office/2006/metadata/properties" xmlns:ns2="3c917f14-8d40-4289-92aa-fd10f73581c9" targetNamespace="http://schemas.microsoft.com/office/2006/metadata/properties" ma:root="true" ma:fieldsID="dcedc2ff92fcc6164a822d33fd796499" ns2:_="">
    <xsd:import namespace="3c917f14-8d40-4289-92aa-fd10f73581c9"/>
    <xsd:element name="properties">
      <xsd:complexType>
        <xsd:sequence>
          <xsd:element name="documentManagement">
            <xsd:complexType>
              <xsd:all>
                <xsd:element ref="ns2:Audience" minOccurs="0"/>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917f14-8d40-4289-92aa-fd10f73581c9" elementFormDefault="qualified">
    <xsd:import namespace="http://schemas.microsoft.com/office/2006/documentManagement/types"/>
    <xsd:import namespace="http://schemas.microsoft.com/office/infopath/2007/PartnerControls"/>
    <xsd:element name="Audience" ma:index="8" nillable="true" ma:displayName="Audience" ma:format="Dropdown" ma:internalName="Audience">
      <xsd:simpleType>
        <xsd:restriction base="dms:Choice">
          <xsd:enumeration value="Public"/>
          <xsd:enumeration value="Internal"/>
          <xsd:enumeration value="Confidential"/>
          <xsd:enumeration value="Board of Director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5F3B15-1EDA-47D5-B690-303F08E28C2F}">
  <ds:schemaRefs>
    <ds:schemaRef ds:uri="http://schemas.microsoft.com/sharepoint/v3/contenttype/forms"/>
  </ds:schemaRefs>
</ds:datastoreItem>
</file>

<file path=customXml/itemProps2.xml><?xml version="1.0" encoding="utf-8"?>
<ds:datastoreItem xmlns:ds="http://schemas.openxmlformats.org/officeDocument/2006/customXml" ds:itemID="{7E754FD2-17D2-4534-9157-8CFDD0166132}">
  <ds:schemaRefs>
    <ds:schemaRef ds:uri="3c917f14-8d40-4289-92aa-fd10f73581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57DC9A4-2D51-40CB-BA99-0BF7D516F6DC}">
  <ds:schemaRefs>
    <ds:schemaRef ds:uri="3c917f14-8d40-4289-92aa-fd10f73581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ERCOT Official PowerPoint Template - Public</Template>
  <TotalTime>7593</TotalTime>
  <Words>914</Words>
  <Application>Microsoft Office PowerPoint</Application>
  <PresentationFormat>Widescreen</PresentationFormat>
  <Paragraphs>95</Paragraphs>
  <Slides>5</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vt:i4>
      </vt:variant>
    </vt:vector>
  </HeadingPairs>
  <TitlesOfParts>
    <vt:vector size="11" baseType="lpstr">
      <vt:lpstr>Aptos</vt:lpstr>
      <vt:lpstr>Aptos Narrow</vt:lpstr>
      <vt:lpstr>Arial</vt:lpstr>
      <vt:lpstr>Wingdings</vt:lpstr>
      <vt:lpstr>Cover</vt:lpstr>
      <vt:lpstr>Page Design</vt:lpstr>
      <vt:lpstr>Data and Information Products Update     Jamie Lavas  July 2026</vt:lpstr>
      <vt:lpstr>Open Product Issues</vt:lpstr>
      <vt:lpstr>Release Summary of Product Changes</vt:lpstr>
      <vt:lpstr>Release Summary of Product Changes - TBD</vt:lpstr>
      <vt:lpstr>Questions/Comments?</vt:lpstr>
    </vt:vector>
  </TitlesOfParts>
  <Company>ERCOT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Lavas, Jamie</dc:creator>
  <cp:keywords/>
  <cp:lastModifiedBy>Lavas, Jamie</cp:lastModifiedBy>
  <cp:revision>6</cp:revision>
  <dcterms:created xsi:type="dcterms:W3CDTF">2026-03-25T21:58:21Z</dcterms:created>
  <dcterms:modified xsi:type="dcterms:W3CDTF">2026-09-22T20:35:51Z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0x01010056779995893D9842BA3FA5B9B5E7FD29</vt:lpwstr>
  </property>
  <property fmtid="{D5CDD505-2E9C-101B-9397-08002B2CF9AE}" pid="3" name="MediaServiceImageTags">
    <vt:lpwstr/>
  </property>
  <property fmtid="{D5CDD505-2E9C-101B-9397-08002B2CF9AE}" pid="4" name="MSIP_Label_c144db1d-993e-40da-980d-6eea152adc50_Enabled">
    <vt:lpwstr>true</vt:lpwstr>
  </property>
  <property fmtid="{D5CDD505-2E9C-101B-9397-08002B2CF9AE}" pid="5" name="MSIP_Label_c144db1d-993e-40da-980d-6eea152adc50_SetDate">
    <vt:lpwstr>2026-02-04T21:33:56Z</vt:lpwstr>
  </property>
  <property fmtid="{D5CDD505-2E9C-101B-9397-08002B2CF9AE}" pid="6" name="MSIP_Label_c144db1d-993e-40da-980d-6eea152adc50_Method">
    <vt:lpwstr>Privileged</vt:lpwstr>
  </property>
  <property fmtid="{D5CDD505-2E9C-101B-9397-08002B2CF9AE}" pid="7" name="MSIP_Label_c144db1d-993e-40da-980d-6eea152adc50_Name">
    <vt:lpwstr>Public</vt:lpwstr>
  </property>
  <property fmtid="{D5CDD505-2E9C-101B-9397-08002B2CF9AE}" pid="8" name="MSIP_Label_c144db1d-993e-40da-980d-6eea152adc50_SiteId">
    <vt:lpwstr>0afb747d-bff7-4596-a9fc-950ef9e0ec45</vt:lpwstr>
  </property>
  <property fmtid="{D5CDD505-2E9C-101B-9397-08002B2CF9AE}" pid="9" name="MSIP_Label_c144db1d-993e-40da-980d-6eea152adc50_ActionId">
    <vt:lpwstr>1d14393e-8913-4215-8969-3d0b24cf798e</vt:lpwstr>
  </property>
  <property fmtid="{D5CDD505-2E9C-101B-9397-08002B2CF9AE}" pid="10" name="MSIP_Label_c144db1d-993e-40da-980d-6eea152adc50_ContentBits">
    <vt:lpwstr>0</vt:lpwstr>
  </property>
  <property fmtid="{D5CDD505-2E9C-101B-9397-08002B2CF9AE}" pid="11" name="MSIP_Label_c144db1d-993e-40da-980d-6eea152adc50_Tag">
    <vt:lpwstr>10, 0, 1, 1</vt:lpwstr>
  </property>
</Properties>
</file>