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10"/>
  </p:notesMasterIdLst>
  <p:handoutMasterIdLst>
    <p:handoutMasterId r:id="rId11"/>
  </p:handoutMasterIdLst>
  <p:sldIdLst>
    <p:sldId id="272" r:id="rId6"/>
    <p:sldId id="273" r:id="rId7"/>
    <p:sldId id="274" r:id="rId8"/>
    <p:sldId id="27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29B"/>
    <a:srgbClr val="E6EBF0"/>
    <a:srgbClr val="FFFFFF"/>
    <a:srgbClr val="DADCDE"/>
    <a:srgbClr val="A9E5EA"/>
    <a:srgbClr val="00AEC7"/>
    <a:srgbClr val="D6D9DB"/>
    <a:srgbClr val="FEFE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97" d="100"/>
          <a:sy n="97" d="100"/>
        </p:scale>
        <p:origin x="1056" y="30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Shawn" userId="e5d81063-5bc6-4765-9a1c-20ceeca78d5d" providerId="ADAL" clId="{A25878C2-6926-406D-85A7-14E348414019}"/>
    <pc:docChg chg="modSld">
      <pc:chgData name="Scott, Shawn" userId="e5d81063-5bc6-4765-9a1c-20ceeca78d5d" providerId="ADAL" clId="{A25878C2-6926-406D-85A7-14E348414019}" dt="2026-09-22T19:20:29" v="34" actId="6549"/>
      <pc:docMkLst>
        <pc:docMk/>
      </pc:docMkLst>
      <pc:sldChg chg="modSp mod">
        <pc:chgData name="Scott, Shawn" userId="e5d81063-5bc6-4765-9a1c-20ceeca78d5d" providerId="ADAL" clId="{A25878C2-6926-406D-85A7-14E348414019}" dt="2026-09-20T16:27:42.906" v="1" actId="20577"/>
        <pc:sldMkLst>
          <pc:docMk/>
          <pc:sldMk cId="3584611109" sldId="272"/>
        </pc:sldMkLst>
        <pc:spChg chg="mod">
          <ac:chgData name="Scott, Shawn" userId="e5d81063-5bc6-4765-9a1c-20ceeca78d5d" providerId="ADAL" clId="{A25878C2-6926-406D-85A7-14E348414019}" dt="2026-09-20T16:27:42.906" v="1" actId="20577"/>
          <ac:spMkLst>
            <pc:docMk/>
            <pc:sldMk cId="3584611109" sldId="272"/>
            <ac:spMk id="13" creationId="{619804EA-9740-9589-9164-5FD489B897C1}"/>
          </ac:spMkLst>
        </pc:spChg>
      </pc:sldChg>
      <pc:sldChg chg="modSp mod">
        <pc:chgData name="Scott, Shawn" userId="e5d81063-5bc6-4765-9a1c-20ceeca78d5d" providerId="ADAL" clId="{A25878C2-6926-406D-85A7-14E348414019}" dt="2026-09-22T19:20:29" v="34" actId="6549"/>
        <pc:sldMkLst>
          <pc:docMk/>
          <pc:sldMk cId="0" sldId="273"/>
        </pc:sldMkLst>
        <pc:spChg chg="mod">
          <ac:chgData name="Scott, Shawn" userId="e5d81063-5bc6-4765-9a1c-20ceeca78d5d" providerId="ADAL" clId="{A25878C2-6926-406D-85A7-14E348414019}" dt="2026-09-22T19:20:29" v="34" actId="6549"/>
          <ac:spMkLst>
            <pc:docMk/>
            <pc:sldMk cId="0" sldId="273"/>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9/22/2026</a:t>
            </a:fld>
            <a:endParaRPr lang="en-US" dirty="0"/>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dirty="0"/>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D556EF-7771-49E3-B472-5E0A56D6AE6B}"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C51C88-B302-4759-88EE-9347747B22BA}" type="slidenum">
              <a:rPr lang="en-US" smtClean="0"/>
              <a:t>‹#›</a:t>
            </a:fld>
            <a:endParaRPr lang="en-US"/>
          </a:p>
        </p:txBody>
      </p:sp>
    </p:spTree>
    <p:extLst>
      <p:ext uri="{BB962C8B-B14F-4D97-AF65-F5344CB8AC3E}">
        <p14:creationId xmlns:p14="http://schemas.microsoft.com/office/powerpoint/2010/main" val="1959319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Frame it in one sentence: no certificate was actually revoked or expired. A supporting file — the certificate revocation list — went stale, and our systems treated that as 'cannot verify,' which looks identical to 'expired' from the Market Participant side.</a:t>
            </a:r>
          </a:p>
          <a:p>
            <a:endParaRPr/>
          </a:p>
          <a:p>
            <a:r>
              <a:t>Scope: ERCOT manages 50,000+ client certificates. Two Market Participants reported impact. Roughly two hours of exposure. Resolved same day.</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the build one click at a time.</a:t>
            </a:r>
          </a:p>
          <a:p>
            <a:endParaRPr/>
          </a:p>
          <a:p>
            <a:r>
              <a:t>9:11 — The legacy PKI8 CRL, published Sept 2 with a 7-day life, expires. DigiCert normally republishes roughly twice a day; during a data-movement activity on their legacy platform that week, it stopped. DigiCert says an outage was not anticipated and that ERCOT was the only customer reporting impact.</a:t>
            </a:r>
          </a:p>
          <a:p>
            <a:endParaRPr/>
          </a:p>
          <a:p>
            <a:r>
              <a:t>10:15 — Shell reports API submission failures and asks for DAM to be reopened; DAM had already closed. Client Services checks the certificate, finds it valid and active, and reasonably concludes the issue is on the MP side. DAM was not reopened. This is the moment worth dwelling on — the triage evidence actively pointed away from us.</a:t>
            </a:r>
          </a:p>
          <a:p>
            <a:endParaRPr/>
          </a:p>
          <a:p>
            <a:r>
              <a:t>~11:00 — ITDS and IAM apply a break-glass measure that temporarily removes CRL validation, restoring MIS and API access. Client Services escalates to GMS at 11:10 and an incident is opened to coordinate investigation. (Note: the source summary gives ~11:00 for restoration and 11:10 for the GMS escalation — confirm the exact sequence before presenting if asked.)</a:t>
            </a:r>
          </a:p>
          <a:p>
            <a:endParaRPr/>
          </a:p>
          <a:p>
            <a:r>
              <a:t>12:00 — APX reports the same symptom while submitting for six separate QSEs. From their side the API certificates simply appeared expired.</a:t>
            </a:r>
          </a:p>
          <a:p>
            <a:endParaRPr/>
          </a:p>
          <a:p>
            <a:r>
              <a:t>2:28 — Incident window closes. Only Shell and APX have been identified.</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This is the real finding. The CRL download job pulls three separate lists, but monitoring only evaluated one of them, and only for how close it was to expiring — alerting at roughly two hours out. On a bar representing the CRL's full seven-day life, that warning is the sliver at the far right. It is not enough time to reach DigiCert, confirm a publishing failure, and remediate before the market notices.</a:t>
            </a:r>
          </a:p>
          <a:p>
            <a:endParaRPr/>
          </a:p>
          <a:p>
            <a:r>
              <a:t>The follow-up review also turned up two open items we are being transparent about: the CA G1 CRL has not updated since May 12 and is not due again until May 2027 — we do not yet know whether that is expected, whether the CRL is still needed, or whether DigiCert should investigate. It has caused no reported issues. Related, a CRLValid.txt file produced by the download process still shows those May dates; we are identifying what consumes it.</a:t>
            </a:r>
          </a:p>
          <a:p>
            <a:endParaRPr/>
          </a:p>
          <a:p>
            <a:r>
              <a:t>Be ready for the obvious question: why 120–144 hours? Because the CRL has a 7-day life and is expected to refresh about twice a day. Anything past a day or two without a refresh is already abnormal.</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columns, left to right: what is done, what is moving, and the date that closes this out.</a:t>
            </a:r>
          </a:p>
          <a:p>
            <a:endParaRPr/>
          </a:p>
          <a:p>
            <a:r>
              <a:t>The BASE392 numbers are the ITDS work items, so they are traceable if anyone wants status later.</a:t>
            </a:r>
          </a:p>
          <a:p>
            <a:endParaRPr/>
          </a:p>
          <a:p>
            <a:r>
              <a:t>Land on the process change at the bottom — it is the one that would have shortened this incident the most. The technical fix stops this specific failure; opening an incident on the first report and notifying every support team in parallel shortens the next one, whatever its cause. Shell's report arrived at 10:15 and the escalation happened just before 11:10 — that gap is where the time went.</a:t>
            </a:r>
          </a:p>
          <a:p>
            <a:endParaRPr/>
          </a:p>
          <a:p>
            <a:r>
              <a:t>Close on the lesson: monitoring that only asks whether something has expired will always tell you too late. Monitoring that asks whether something refreshed on schedule tells you while you still have options.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v1(defau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v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6F8A40-F0D0-857B-E8A8-1B3161AC4336}"/>
              </a:ext>
              <a:ext uri="{C183D7F6-B498-43B3-948B-1728B52AA6E4}">
                <adec:decorative xmlns:adec="http://schemas.microsoft.com/office/drawing/2017/decorative" val="1"/>
              </a:ext>
            </a:extLst>
          </p:cNvPr>
          <p:cNvSpPr>
            <a:spLocks/>
          </p:cNvSpPr>
          <p:nvPr userDrawn="1"/>
        </p:nvSpPr>
        <p:spPr>
          <a:xfrm>
            <a:off x="0" y="0"/>
            <a:ext cx="121920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2DC5253-5E42-F62E-EA4E-3AB21BA87CDB}"/>
              </a:ext>
              <a:ext uri="{C183D7F6-B498-43B3-948B-1728B52AA6E4}">
                <adec:decorative xmlns:adec="http://schemas.microsoft.com/office/drawing/2017/decorative" val="1"/>
              </a:ext>
            </a:extLst>
          </p:cNvPr>
          <p:cNvSpPr>
            <a:spLocks/>
          </p:cNvSpPr>
          <p:nvPr userDrawn="1"/>
        </p:nvSpPr>
        <p:spPr>
          <a:xfrm>
            <a:off x="0" y="0"/>
            <a:ext cx="4206240"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ERCOT logo white on background">
            <a:extLst>
              <a:ext uri="{FF2B5EF4-FFF2-40B4-BE49-F238E27FC236}">
                <a16:creationId xmlns:a16="http://schemas.microsoft.com/office/drawing/2014/main" id="{590365CF-9C80-03DF-D245-DBE4EBA3335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8" name="TextBox 7">
            <a:extLst>
              <a:ext uri="{FF2B5EF4-FFF2-40B4-BE49-F238E27FC236}">
                <a16:creationId xmlns:a16="http://schemas.microsoft.com/office/drawing/2014/main" id="{1A1A5353-DA71-B6B2-BDDB-2FB68F1F0909}"/>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pic>
        <p:nvPicPr>
          <p:cNvPr id="3" name="Graphic 2">
            <a:extLst>
              <a:ext uri="{FF2B5EF4-FFF2-40B4-BE49-F238E27FC236}">
                <a16:creationId xmlns:a16="http://schemas.microsoft.com/office/drawing/2014/main" id="{81B94DDE-8E3F-CACF-1508-79E6F98F5EE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5074920" y="2062263"/>
            <a:ext cx="6316168" cy="3366409"/>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grpSp>
        <p:nvGrpSpPr>
          <p:cNvPr id="4" name="Group 3">
            <a:extLst>
              <a:ext uri="{FF2B5EF4-FFF2-40B4-BE49-F238E27FC236}">
                <a16:creationId xmlns:a16="http://schemas.microsoft.com/office/drawing/2014/main" id="{5EC12F56-E377-C144-7FA6-D7D3914F805D}"/>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6" name="Rectangle 5">
              <a:extLst>
                <a:ext uri="{FF2B5EF4-FFF2-40B4-BE49-F238E27FC236}">
                  <a16:creationId xmlns:a16="http://schemas.microsoft.com/office/drawing/2014/main" id="{0838D60A-B32A-1409-2BC6-B9BB784CF93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338BB3B6-D288-372A-470A-EA2E8C554C53}"/>
                </a:ext>
              </a:extLst>
            </p:cNvPr>
            <p:cNvSpPr txBox="1"/>
            <p:nvPr/>
          </p:nvSpPr>
          <p:spPr>
            <a:xfrm>
              <a:off x="-91688" y="6427015"/>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spTree>
    <p:extLst>
      <p:ext uri="{BB962C8B-B14F-4D97-AF65-F5344CB8AC3E}">
        <p14:creationId xmlns:p14="http://schemas.microsoft.com/office/powerpoint/2010/main" val="20095330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September 22,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endParaRPr lang="en-US" dirty="0"/>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11187714"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0" y="6356350"/>
            <a:ext cx="8010526" cy="365125"/>
          </a:xfrm>
        </p:spPr>
        <p:txBody>
          <a:bodyPr/>
          <a:lstStyle/>
          <a:p>
            <a:endParaRPr lang="en-US" dirty="0"/>
          </a:p>
        </p:txBody>
      </p:sp>
      <p:sp>
        <p:nvSpPr>
          <p:cNvPr id="6" name="Date Placeholder 3">
            <a:extLst>
              <a:ext uri="{FF2B5EF4-FFF2-40B4-BE49-F238E27FC236}">
                <a16:creationId xmlns:a16="http://schemas.microsoft.com/office/drawing/2014/main" id="{FCF93DBC-D2B3-EAA9-B573-4CBB1A9ECD37}"/>
              </a:ext>
            </a:extLst>
          </p:cNvPr>
          <p:cNvSpPr>
            <a:spLocks noGrp="1"/>
          </p:cNvSpPr>
          <p:nvPr>
            <p:ph type="dt" sz="half" idx="10"/>
          </p:nvPr>
        </p:nvSpPr>
        <p:spPr>
          <a:xfrm>
            <a:off x="8716884" y="6356350"/>
            <a:ext cx="2773273" cy="365125"/>
          </a:xfrm>
        </p:spPr>
        <p:txBody>
          <a:bodyPr/>
          <a:lstStyle/>
          <a:p>
            <a:fld id="{14560760-0B16-41B8-81DA-58FA2187E1CC}" type="datetime4">
              <a:rPr lang="en-US" smtClean="0"/>
              <a:t>September 22, 2026</a:t>
            </a:fld>
            <a:endParaRPr lang="en-US" dirty="0"/>
          </a:p>
        </p:txBody>
      </p:sp>
      <p:sp>
        <p:nvSpPr>
          <p:cNvPr id="11"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a:xfrm>
            <a:off x="11658600" y="6356350"/>
            <a:ext cx="533400" cy="365125"/>
          </a:xfrm>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7571276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and Imag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F8B62A2-45B4-4ECA-8168-BE9383DA5644}" type="datetime4">
              <a:rPr lang="en-US" smtClean="0"/>
              <a:t>September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472262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Keynote and Image in Sidebar">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F05638A-F774-C6DB-0DC6-A2F6139BCE38}"/>
              </a:ext>
              <a:ext uri="{C183D7F6-B498-43B3-948B-1728B52AA6E4}">
                <adec:decorative xmlns:adec="http://schemas.microsoft.com/office/drawing/2017/decorative" val="1"/>
              </a:ext>
            </a:extLst>
          </p:cNvPr>
          <p:cNvSpPr/>
          <p:nvPr userDrawn="1"/>
        </p:nvSpPr>
        <p:spPr>
          <a:xfrm>
            <a:off x="6096001" y="0"/>
            <a:ext cx="6096000"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4648200" cy="914400"/>
          </a:xfrm>
          <a:prstGeom prst="rect">
            <a:avLst/>
          </a:prstGeom>
          <a:noFill/>
        </p:spPr>
        <p:txBody>
          <a:bodyPr vert="horz" lIns="0" tIns="0" rIns="0" bIns="0" rtlCol="0" anchor="t">
            <a:normAutofit/>
          </a:bodyPr>
          <a:lstStyle/>
          <a:p>
            <a:r>
              <a:rPr lang="en-US"/>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5394223" cy="45179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6331972" y="4630994"/>
            <a:ext cx="5326623" cy="1577301"/>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5EC2E430-0983-479E-8535-00F341009C9B}" type="datetime4">
              <a:rPr lang="en-US" smtClean="0"/>
              <a:t>September 22, 2026</a:t>
            </a:fld>
            <a:endParaRPr lang="en-US"/>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a:p>
        </p:txBody>
      </p:sp>
      <p:sp>
        <p:nvSpPr>
          <p:cNvPr id="2" name="Picture Placeholder 2">
            <a:extLst>
              <a:ext uri="{FF2B5EF4-FFF2-40B4-BE49-F238E27FC236}">
                <a16:creationId xmlns:a16="http://schemas.microsoft.com/office/drawing/2014/main" id="{B0CE8C99-4E3A-25C3-1E3E-9D611CA96078}"/>
              </a:ext>
              <a:ext uri="{C183D7F6-B498-43B3-948B-1728B52AA6E4}">
                <adec:decorative xmlns:adec="http://schemas.microsoft.com/office/drawing/2017/decorative" val="1"/>
              </a:ext>
            </a:extLst>
          </p:cNvPr>
          <p:cNvSpPr>
            <a:spLocks noGrp="1"/>
          </p:cNvSpPr>
          <p:nvPr>
            <p:ph type="pic" idx="1"/>
          </p:nvPr>
        </p:nvSpPr>
        <p:spPr>
          <a:xfrm>
            <a:off x="6322142" y="1661652"/>
            <a:ext cx="5336458" cy="2772696"/>
          </a:xfrm>
        </p:spPr>
        <p:txBody>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05486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September 22,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22,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22,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September 22,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September 22,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September 22,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grpSp>
        <p:nvGrpSpPr>
          <p:cNvPr id="20" name="Group 19" descr="Confidential document label">
            <a:extLst>
              <a:ext uri="{FF2B5EF4-FFF2-40B4-BE49-F238E27FC236}">
                <a16:creationId xmlns:a16="http://schemas.microsoft.com/office/drawing/2014/main" id="{3B6CFFE6-489D-17D2-9884-1ADAECA66CA9}"/>
              </a:ext>
              <a:ext uri="{C183D7F6-B498-43B3-948B-1728B52AA6E4}">
                <adec:decorative xmlns:adec="http://schemas.microsoft.com/office/drawing/2017/decorative" val="0"/>
              </a:ext>
            </a:extLst>
          </p:cNvPr>
          <p:cNvGrpSpPr/>
          <p:nvPr userDrawn="1"/>
        </p:nvGrpSpPr>
        <p:grpSpPr>
          <a:xfrm>
            <a:off x="-91688" y="457199"/>
            <a:ext cx="1162970" cy="358775"/>
            <a:chOff x="-91688" y="6362698"/>
            <a:chExt cx="1162970" cy="358775"/>
          </a:xfrm>
        </p:grpSpPr>
        <p:sp>
          <p:nvSpPr>
            <p:cNvPr id="22" name="Rectangle 21">
              <a:extLst>
                <a:ext uri="{FF2B5EF4-FFF2-40B4-BE49-F238E27FC236}">
                  <a16:creationId xmlns:a16="http://schemas.microsoft.com/office/drawing/2014/main" id="{55FA20CA-1326-E8FD-F266-B055679F20E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extBox 23">
              <a:extLst>
                <a:ext uri="{FF2B5EF4-FFF2-40B4-BE49-F238E27FC236}">
                  <a16:creationId xmlns:a16="http://schemas.microsoft.com/office/drawing/2014/main" id="{13744901-5CF8-A85F-8C67-5BB032900B25}"/>
                </a:ext>
              </a:extLst>
            </p:cNvPr>
            <p:cNvSpPr txBox="1"/>
            <p:nvPr/>
          </p:nvSpPr>
          <p:spPr>
            <a:xfrm>
              <a:off x="-91688" y="6427015"/>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22,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svg"/><Relationship Id="rId4" Type="http://schemas.openxmlformats.org/officeDocument/2006/relationships/image" Target="../media/image1.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3.svg"/><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2.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l="59720" t="15880" r="10345" b="42195"/>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CA0A3976-A6C6-5AE7-40E7-665A2DCAF9D6}"/>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 id="2147483683"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September 22,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6"/>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80" r:id="rId2"/>
    <p:sldLayoutId id="2147483681" r:id="rId3"/>
    <p:sldLayoutId id="2147483682" r:id="rId4"/>
    <p:sldLayoutId id="2147483671" r:id="rId5"/>
    <p:sldLayoutId id="2147483673" r:id="rId6"/>
    <p:sldLayoutId id="2147483672" r:id="rId7"/>
    <p:sldLayoutId id="2147483664" r:id="rId8"/>
    <p:sldLayoutId id="2147483668" r:id="rId9"/>
    <p:sldLayoutId id="2147483669" r:id="rId10"/>
    <p:sldLayoutId id="2147483666" r:id="rId11"/>
    <p:sldLayoutId id="2147483675" r:id="rId12"/>
    <p:sldLayoutId id="2147483679" r:id="rId13"/>
    <p:sldLayoutId id="2147483676" r:id="rId14"/>
  </p:sldLayoutIdLst>
  <p:hf hdr="0" ftr="0" dt="0"/>
  <p:txStyles>
    <p:titleStyle>
      <a:lvl1pPr algn="l" defTabSz="914400" rtl="0" eaLnBrk="1" latinLnBrk="0" hangingPunct="1">
        <a:lnSpc>
          <a:spcPct val="90000"/>
        </a:lnSpc>
        <a:spcBef>
          <a:spcPct val="0"/>
        </a:spcBef>
        <a:buNone/>
        <a:defRPr lang="en-US" sz="2400" b="1" kern="1200" dirty="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F31B-7178-C607-17D8-2A2BD0BBEF7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499839-B798-E7B3-DB15-49FAE56390EE}"/>
              </a:ext>
            </a:extLst>
          </p:cNvPr>
          <p:cNvSpPr>
            <a:spLocks noGrp="1"/>
          </p:cNvSpPr>
          <p:nvPr>
            <p:ph type="ctrTitle"/>
          </p:nvPr>
        </p:nvSpPr>
        <p:spPr/>
        <p:txBody>
          <a:bodyPr/>
          <a:lstStyle/>
          <a:p>
            <a:pPr lvl="0">
              <a:lnSpc>
                <a:spcPct val="100000"/>
              </a:lnSpc>
              <a:spcBef>
                <a:spcPts val="300"/>
              </a:spcBef>
              <a:spcAft>
                <a:spcPts val="300"/>
              </a:spcAft>
              <a:defRPr/>
            </a:pPr>
            <a:r>
              <a:rPr lang="en-US" sz="2800" dirty="0"/>
              <a:t>Update: Market Participants Digital Cert Issue Sept. 9, 2026</a:t>
            </a:r>
            <a:br>
              <a:rPr lang="en-US" sz="1400" b="0" dirty="0"/>
            </a:br>
            <a:br>
              <a:rPr lang="en-US" sz="1400" b="0" dirty="0"/>
            </a:br>
            <a:br>
              <a:rPr lang="en-US" sz="1400" b="0" dirty="0"/>
            </a:br>
            <a:r>
              <a:rPr lang="en-US" sz="1800" b="0" i="1" dirty="0"/>
              <a:t>Shawn Scott</a:t>
            </a:r>
            <a:br>
              <a:rPr lang="en-US" sz="1800" b="0" i="1" dirty="0"/>
            </a:br>
            <a:br>
              <a:rPr lang="en-US" sz="1400" b="0" dirty="0"/>
            </a:br>
            <a:br>
              <a:rPr lang="en-US" sz="1200" b="0" dirty="0"/>
            </a:br>
            <a:endParaRPr lang="en-US" dirty="0"/>
          </a:p>
        </p:txBody>
      </p:sp>
      <p:sp>
        <p:nvSpPr>
          <p:cNvPr id="11" name="Text Placeholder 10">
            <a:extLst>
              <a:ext uri="{FF2B5EF4-FFF2-40B4-BE49-F238E27FC236}">
                <a16:creationId xmlns:a16="http://schemas.microsoft.com/office/drawing/2014/main" id="{D83F62B0-6886-0C8B-6EFE-6D66885D0E4B}"/>
              </a:ext>
            </a:extLst>
          </p:cNvPr>
          <p:cNvSpPr>
            <a:spLocks noGrp="1"/>
          </p:cNvSpPr>
          <p:nvPr>
            <p:ph type="body" sz="quarter" idx="15"/>
          </p:nvPr>
        </p:nvSpPr>
        <p:spPr>
          <a:prstGeom prst="foldedCorner">
            <a:avLst>
              <a:gd name="adj" fmla="val 23384"/>
            </a:avLst>
          </a:prstGeom>
          <a:solidFill>
            <a:srgbClr val="E6EBF0">
              <a:alpha val="67000"/>
            </a:srgbClr>
          </a:solidFill>
          <a:ln>
            <a:solidFill>
              <a:srgbClr val="E6EBF0"/>
            </a:solidFill>
          </a:ln>
        </p:spPr>
        <p:txBody>
          <a:bodyPr lIns="274320" tIns="182880" rIns="91440"/>
          <a:lstStyle/>
          <a:p>
            <a:r>
              <a:rPr lang="en-US" dirty="0"/>
              <a:t>Key Takeaway</a:t>
            </a:r>
          </a:p>
          <a:p>
            <a:pPr marL="548640" indent="-182880">
              <a:lnSpc>
                <a:spcPct val="100000"/>
              </a:lnSpc>
              <a:spcBef>
                <a:spcPts val="300"/>
              </a:spcBef>
              <a:spcAft>
                <a:spcPts val="300"/>
              </a:spcAft>
              <a:buFont typeface="Arial" panose="020B0604020202020204" pitchFamily="34" charset="0"/>
              <a:buChar char="•"/>
            </a:pPr>
            <a:r>
              <a:rPr lang="en-US" b="0" dirty="0"/>
              <a:t>Every certificate stayed valid. What went stale was the revocation list used to check them.</a:t>
            </a:r>
          </a:p>
        </p:txBody>
      </p:sp>
      <p:sp>
        <p:nvSpPr>
          <p:cNvPr id="13" name="Content Placeholder 12">
            <a:extLst>
              <a:ext uri="{FF2B5EF4-FFF2-40B4-BE49-F238E27FC236}">
                <a16:creationId xmlns:a16="http://schemas.microsoft.com/office/drawing/2014/main" id="{619804EA-9740-9589-9164-5FD489B897C1}"/>
              </a:ext>
            </a:extLst>
          </p:cNvPr>
          <p:cNvSpPr>
            <a:spLocks noGrp="1"/>
          </p:cNvSpPr>
          <p:nvPr>
            <p:ph sz="quarter" idx="16"/>
          </p:nvPr>
        </p:nvSpPr>
        <p:spPr>
          <a:noFill/>
        </p:spPr>
        <p:txBody>
          <a:bodyPr/>
          <a:lstStyle/>
          <a:p>
            <a:r>
              <a:rPr lang="en-US" dirty="0"/>
              <a:t>Agenda:</a:t>
            </a:r>
          </a:p>
          <a:p>
            <a:pPr marL="342900" indent="274320">
              <a:buFont typeface="Arial" panose="020B0604020202020204" pitchFamily="34" charset="0"/>
              <a:buChar char="•"/>
            </a:pPr>
            <a:r>
              <a:rPr lang="en-US" b="0"/>
              <a:t>What happened</a:t>
            </a:r>
          </a:p>
          <a:p>
            <a:pPr marL="342900" indent="274320">
              <a:buFont typeface="Arial" panose="020B0604020202020204" pitchFamily="34" charset="0"/>
              <a:buChar char="•"/>
            </a:pPr>
            <a:r>
              <a:rPr lang="en-US" b="0"/>
              <a:t>Why </a:t>
            </a:r>
            <a:r>
              <a:rPr lang="en-US" b="0" dirty="0"/>
              <a:t>monitoring did not catch it</a:t>
            </a:r>
          </a:p>
          <a:p>
            <a:pPr marL="342900" indent="274320">
              <a:buFont typeface="Arial" panose="020B0604020202020204" pitchFamily="34" charset="0"/>
              <a:buChar char="•"/>
            </a:pPr>
            <a:r>
              <a:rPr lang="en-US" b="0" dirty="0"/>
              <a:t>What we are changing</a:t>
            </a:r>
          </a:p>
        </p:txBody>
      </p:sp>
    </p:spTree>
    <p:extLst>
      <p:ext uri="{BB962C8B-B14F-4D97-AF65-F5344CB8AC3E}">
        <p14:creationId xmlns:p14="http://schemas.microsoft.com/office/powerpoint/2010/main" val="3584611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457200"/>
            <a:ext cx="10378440" cy="731520"/>
          </a:xfrm>
        </p:spPr>
        <p:txBody>
          <a:bodyPr wrap="square" anchor="ctr"/>
          <a:lstStyle/>
          <a:p>
            <a:r>
              <a:rPr sz="2800" b="1" i="0">
                <a:solidFill>
                  <a:srgbClr val="003865"/>
                </a:solidFill>
                <a:latin typeface="Arial"/>
              </a:rPr>
              <a:t>Incident Timeline — September 9, 2026</a:t>
            </a:r>
          </a:p>
        </p:txBody>
      </p:sp>
      <p:sp>
        <p:nvSpPr>
          <p:cNvPr id="3" name="TextBox 2"/>
          <p:cNvSpPr txBox="1"/>
          <p:nvPr/>
        </p:nvSpPr>
        <p:spPr>
          <a:xfrm>
            <a:off x="1257300" y="1188720"/>
            <a:ext cx="10881360" cy="237744"/>
          </a:xfrm>
          <a:prstGeom prst="rect">
            <a:avLst/>
          </a:prstGeom>
          <a:noFill/>
        </p:spPr>
        <p:txBody>
          <a:bodyPr wrap="square" lIns="0" tIns="0" rIns="0" bIns="0" anchor="t"/>
          <a:lstStyle/>
          <a:p>
            <a:pPr algn="l"/>
            <a:r>
              <a:rPr sz="1100" b="1" i="0" cap="all" spc="120" dirty="0">
                <a:solidFill>
                  <a:srgbClr val="005763"/>
                </a:solidFill>
                <a:latin typeface="Arial"/>
              </a:rPr>
              <a:t>50,000+ client certificates  •  2 </a:t>
            </a:r>
            <a:r>
              <a:rPr lang="en-US" sz="1100" b="1" i="0" cap="all" spc="120" dirty="0">
                <a:solidFill>
                  <a:srgbClr val="005763"/>
                </a:solidFill>
                <a:latin typeface="Arial"/>
              </a:rPr>
              <a:t>REPORTS OF </a:t>
            </a:r>
            <a:r>
              <a:rPr sz="1100" b="1" i="0" cap="all" spc="120" dirty="0">
                <a:solidFill>
                  <a:srgbClr val="005763"/>
                </a:solidFill>
                <a:latin typeface="Arial"/>
              </a:rPr>
              <a:t>impact  •  resolved same day</a:t>
            </a:r>
          </a:p>
        </p:txBody>
      </p:sp>
      <p:sp>
        <p:nvSpPr>
          <p:cNvPr id="4" name="Rectangle 3"/>
          <p:cNvSpPr/>
          <p:nvPr/>
        </p:nvSpPr>
        <p:spPr>
          <a:xfrm>
            <a:off x="822960" y="3299155"/>
            <a:ext cx="10835640" cy="21945"/>
          </a:xfrm>
          <a:prstGeom prst="rect">
            <a:avLst/>
          </a:prstGeom>
          <a:solidFill>
            <a:srgbClr val="E6EBE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5" name="Rounded Rectangle 4"/>
          <p:cNvSpPr/>
          <p:nvPr/>
        </p:nvSpPr>
        <p:spPr>
          <a:xfrm>
            <a:off x="822960" y="1517904"/>
            <a:ext cx="2057400" cy="1481328"/>
          </a:xfrm>
          <a:prstGeom prst="roundRect">
            <a:avLst>
              <a:gd name="adj" fmla="val 45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128016" tIns="118872" rIns="128016" bIns="0" rtlCol="0" anchor="t"/>
          <a:lstStyle/>
          <a:p>
            <a:pPr algn="l">
              <a:lnSpc>
                <a:spcPct val="100000"/>
              </a:lnSpc>
            </a:pPr>
            <a:r>
              <a:rPr sz="1500" b="1" i="0">
                <a:solidFill>
                  <a:srgbClr val="890C58"/>
                </a:solidFill>
                <a:latin typeface="Arial"/>
              </a:rPr>
              <a:t>9:11 AM</a:t>
            </a:r>
          </a:p>
          <a:p>
            <a:pPr algn="l">
              <a:lnSpc>
                <a:spcPct val="100000"/>
              </a:lnSpc>
              <a:spcBef>
                <a:spcPts val="300"/>
              </a:spcBef>
            </a:pPr>
            <a:r>
              <a:rPr sz="1200" b="1" i="0">
                <a:solidFill>
                  <a:srgbClr val="003865"/>
                </a:solidFill>
                <a:latin typeface="Arial"/>
              </a:rPr>
              <a:t>CRL expires</a:t>
            </a:r>
          </a:p>
          <a:p>
            <a:pPr algn="l">
              <a:lnSpc>
                <a:spcPct val="100000"/>
              </a:lnSpc>
              <a:spcBef>
                <a:spcPts val="600"/>
              </a:spcBef>
            </a:pPr>
            <a:r>
              <a:rPr sz="950" b="0" i="0">
                <a:solidFill>
                  <a:srgbClr val="4A525A"/>
                </a:solidFill>
                <a:latin typeface="Arial"/>
              </a:rPr>
              <a:t>The legacy CRL published Sept 2 reaches expiry. DigiCert never republished it — seven days stale.</a:t>
            </a:r>
          </a:p>
        </p:txBody>
      </p:sp>
      <p:sp>
        <p:nvSpPr>
          <p:cNvPr id="6" name="Rectangle 5"/>
          <p:cNvSpPr/>
          <p:nvPr/>
        </p:nvSpPr>
        <p:spPr>
          <a:xfrm>
            <a:off x="1841601" y="2999232"/>
            <a:ext cx="20116" cy="173735"/>
          </a:xfrm>
          <a:prstGeom prst="rect">
            <a:avLst/>
          </a:prstGeom>
          <a:solidFill>
            <a:srgbClr val="890C5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7" name="Oval 6"/>
          <p:cNvSpPr/>
          <p:nvPr/>
        </p:nvSpPr>
        <p:spPr>
          <a:xfrm>
            <a:off x="1696212" y="3154680"/>
            <a:ext cx="310896" cy="310896"/>
          </a:xfrm>
          <a:prstGeom prst="ellipse">
            <a:avLst/>
          </a:prstGeom>
          <a:solidFill>
            <a:srgbClr val="890C58"/>
          </a:solidFill>
          <a:ln w="317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8" name="Rounded Rectangle 7"/>
          <p:cNvSpPr/>
          <p:nvPr/>
        </p:nvSpPr>
        <p:spPr>
          <a:xfrm>
            <a:off x="3017520" y="1517904"/>
            <a:ext cx="2057400" cy="1481328"/>
          </a:xfrm>
          <a:prstGeom prst="roundRect">
            <a:avLst>
              <a:gd name="adj" fmla="val 45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128016" tIns="118872" rIns="128016" bIns="0" rtlCol="0" anchor="t"/>
          <a:lstStyle/>
          <a:p>
            <a:pPr algn="l">
              <a:lnSpc>
                <a:spcPct val="100000"/>
              </a:lnSpc>
            </a:pPr>
            <a:r>
              <a:rPr sz="1500" b="1" i="0">
                <a:solidFill>
                  <a:srgbClr val="890C58"/>
                </a:solidFill>
                <a:latin typeface="Arial"/>
              </a:rPr>
              <a:t>10:15 AM</a:t>
            </a:r>
          </a:p>
          <a:p>
            <a:pPr algn="l">
              <a:lnSpc>
                <a:spcPct val="100000"/>
              </a:lnSpc>
              <a:spcBef>
                <a:spcPts val="300"/>
              </a:spcBef>
            </a:pPr>
            <a:r>
              <a:rPr sz="1200" b="1" i="0">
                <a:solidFill>
                  <a:srgbClr val="003865"/>
                </a:solidFill>
                <a:latin typeface="Arial"/>
              </a:rPr>
              <a:t>First report — Shell</a:t>
            </a:r>
          </a:p>
          <a:p>
            <a:pPr algn="l">
              <a:lnSpc>
                <a:spcPct val="100000"/>
              </a:lnSpc>
              <a:spcBef>
                <a:spcPts val="600"/>
              </a:spcBef>
            </a:pPr>
            <a:r>
              <a:rPr sz="950" b="0" i="0">
                <a:solidFill>
                  <a:srgbClr val="4A525A"/>
                </a:solidFill>
                <a:latin typeface="Arial"/>
              </a:rPr>
              <a:t>API submissions failing; DAM already closed. Shell's certificate checks out as valid, so the cause looks external.</a:t>
            </a:r>
          </a:p>
        </p:txBody>
      </p:sp>
      <p:sp>
        <p:nvSpPr>
          <p:cNvPr id="9" name="Rectangle 8"/>
          <p:cNvSpPr/>
          <p:nvPr/>
        </p:nvSpPr>
        <p:spPr>
          <a:xfrm>
            <a:off x="4036161" y="2999232"/>
            <a:ext cx="20116" cy="173735"/>
          </a:xfrm>
          <a:prstGeom prst="rect">
            <a:avLst/>
          </a:prstGeom>
          <a:solidFill>
            <a:srgbClr val="890C5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0" name="Oval 9"/>
          <p:cNvSpPr/>
          <p:nvPr/>
        </p:nvSpPr>
        <p:spPr>
          <a:xfrm>
            <a:off x="3890772" y="3154680"/>
            <a:ext cx="310896" cy="310896"/>
          </a:xfrm>
          <a:prstGeom prst="ellipse">
            <a:avLst/>
          </a:prstGeom>
          <a:solidFill>
            <a:srgbClr val="890C58"/>
          </a:solidFill>
          <a:ln w="317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1" name="Rounded Rectangle 10"/>
          <p:cNvSpPr/>
          <p:nvPr/>
        </p:nvSpPr>
        <p:spPr>
          <a:xfrm>
            <a:off x="5212080" y="1517904"/>
            <a:ext cx="2057400" cy="1481328"/>
          </a:xfrm>
          <a:prstGeom prst="roundRect">
            <a:avLst>
              <a:gd name="adj" fmla="val 45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128016" tIns="118872" rIns="128016" bIns="0" rtlCol="0" anchor="t"/>
          <a:lstStyle/>
          <a:p>
            <a:pPr algn="l">
              <a:lnSpc>
                <a:spcPct val="100000"/>
              </a:lnSpc>
            </a:pPr>
            <a:r>
              <a:rPr sz="1500" b="1" i="0">
                <a:solidFill>
                  <a:srgbClr val="0063B4"/>
                </a:solidFill>
                <a:latin typeface="Arial"/>
              </a:rPr>
              <a:t>~11:00 AM</a:t>
            </a:r>
          </a:p>
          <a:p>
            <a:pPr algn="l">
              <a:lnSpc>
                <a:spcPct val="100000"/>
              </a:lnSpc>
              <a:spcBef>
                <a:spcPts val="300"/>
              </a:spcBef>
            </a:pPr>
            <a:r>
              <a:rPr sz="1200" b="1" i="0">
                <a:solidFill>
                  <a:srgbClr val="003865"/>
                </a:solidFill>
                <a:latin typeface="Arial"/>
              </a:rPr>
              <a:t>Break-glass applied</a:t>
            </a:r>
          </a:p>
          <a:p>
            <a:pPr algn="l">
              <a:lnSpc>
                <a:spcPct val="100000"/>
              </a:lnSpc>
              <a:spcBef>
                <a:spcPts val="600"/>
              </a:spcBef>
            </a:pPr>
            <a:r>
              <a:rPr sz="950" b="0" i="0">
                <a:solidFill>
                  <a:srgbClr val="4A525A"/>
                </a:solidFill>
                <a:latin typeface="Arial"/>
              </a:rPr>
              <a:t>ITDS and IAM temporarily suspend CRL validation. MIS and API access restored; GMS opens an incident.</a:t>
            </a:r>
          </a:p>
        </p:txBody>
      </p:sp>
      <p:sp>
        <p:nvSpPr>
          <p:cNvPr id="12" name="Rectangle 11"/>
          <p:cNvSpPr/>
          <p:nvPr/>
        </p:nvSpPr>
        <p:spPr>
          <a:xfrm>
            <a:off x="6230721" y="2999232"/>
            <a:ext cx="20116" cy="173735"/>
          </a:xfrm>
          <a:prstGeom prst="rect">
            <a:avLst/>
          </a:prstGeom>
          <a:solidFill>
            <a:srgbClr val="0063B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3" name="Oval 12"/>
          <p:cNvSpPr/>
          <p:nvPr/>
        </p:nvSpPr>
        <p:spPr>
          <a:xfrm>
            <a:off x="6085332" y="3154680"/>
            <a:ext cx="310896" cy="310896"/>
          </a:xfrm>
          <a:prstGeom prst="ellipse">
            <a:avLst/>
          </a:prstGeom>
          <a:solidFill>
            <a:srgbClr val="0063B4"/>
          </a:solidFill>
          <a:ln w="317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4" name="Rounded Rectangle 13"/>
          <p:cNvSpPr/>
          <p:nvPr/>
        </p:nvSpPr>
        <p:spPr>
          <a:xfrm>
            <a:off x="7406640" y="1517904"/>
            <a:ext cx="2057400" cy="1481328"/>
          </a:xfrm>
          <a:prstGeom prst="roundRect">
            <a:avLst>
              <a:gd name="adj" fmla="val 45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128016" tIns="118872" rIns="128016" bIns="0" rtlCol="0" anchor="t"/>
          <a:lstStyle/>
          <a:p>
            <a:pPr algn="l">
              <a:lnSpc>
                <a:spcPct val="100000"/>
              </a:lnSpc>
            </a:pPr>
            <a:r>
              <a:rPr sz="1500" b="1" i="0">
                <a:solidFill>
                  <a:srgbClr val="0063B4"/>
                </a:solidFill>
                <a:latin typeface="Arial"/>
              </a:rPr>
              <a:t>12:00 PM</a:t>
            </a:r>
          </a:p>
          <a:p>
            <a:pPr algn="l">
              <a:lnSpc>
                <a:spcPct val="100000"/>
              </a:lnSpc>
              <a:spcBef>
                <a:spcPts val="300"/>
              </a:spcBef>
            </a:pPr>
            <a:r>
              <a:rPr sz="1200" b="1" i="0">
                <a:solidFill>
                  <a:srgbClr val="003865"/>
                </a:solidFill>
                <a:latin typeface="Arial"/>
              </a:rPr>
              <a:t>Second report — APX</a:t>
            </a:r>
          </a:p>
          <a:p>
            <a:pPr algn="l">
              <a:lnSpc>
                <a:spcPct val="100000"/>
              </a:lnSpc>
              <a:spcBef>
                <a:spcPts val="600"/>
              </a:spcBef>
            </a:pPr>
            <a:r>
              <a:rPr sz="950" b="0" i="0">
                <a:solidFill>
                  <a:srgbClr val="4A525A"/>
                </a:solidFill>
                <a:latin typeface="Arial"/>
              </a:rPr>
              <a:t>Same symptom across six QSEs. Certificates valid; the validation path was the failure, not the credential.</a:t>
            </a:r>
          </a:p>
        </p:txBody>
      </p:sp>
      <p:sp>
        <p:nvSpPr>
          <p:cNvPr id="15" name="Rectangle 14"/>
          <p:cNvSpPr/>
          <p:nvPr/>
        </p:nvSpPr>
        <p:spPr>
          <a:xfrm>
            <a:off x="8425281" y="2999232"/>
            <a:ext cx="20116" cy="173735"/>
          </a:xfrm>
          <a:prstGeom prst="rect">
            <a:avLst/>
          </a:prstGeom>
          <a:solidFill>
            <a:srgbClr val="0063B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6" name="Oval 15"/>
          <p:cNvSpPr/>
          <p:nvPr/>
        </p:nvSpPr>
        <p:spPr>
          <a:xfrm>
            <a:off x="8279892" y="3154680"/>
            <a:ext cx="310896" cy="310896"/>
          </a:xfrm>
          <a:prstGeom prst="ellipse">
            <a:avLst/>
          </a:prstGeom>
          <a:solidFill>
            <a:srgbClr val="0063B4"/>
          </a:solidFill>
          <a:ln w="317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7" name="Rounded Rectangle 16"/>
          <p:cNvSpPr/>
          <p:nvPr/>
        </p:nvSpPr>
        <p:spPr>
          <a:xfrm>
            <a:off x="9601200" y="1517904"/>
            <a:ext cx="2057400" cy="1481328"/>
          </a:xfrm>
          <a:prstGeom prst="roundRect">
            <a:avLst>
              <a:gd name="adj" fmla="val 45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128016" tIns="118872" rIns="128016" bIns="0" rtlCol="0" anchor="t"/>
          <a:lstStyle/>
          <a:p>
            <a:pPr algn="l">
              <a:lnSpc>
                <a:spcPct val="100000"/>
              </a:lnSpc>
            </a:pPr>
            <a:r>
              <a:rPr sz="1500" b="1" i="0">
                <a:solidFill>
                  <a:srgbClr val="26D07C"/>
                </a:solidFill>
                <a:latin typeface="Arial"/>
              </a:rPr>
              <a:t>2:28 PM</a:t>
            </a:r>
          </a:p>
          <a:p>
            <a:pPr algn="l">
              <a:lnSpc>
                <a:spcPct val="100000"/>
              </a:lnSpc>
              <a:spcBef>
                <a:spcPts val="300"/>
              </a:spcBef>
            </a:pPr>
            <a:r>
              <a:rPr sz="1200" b="1" i="0">
                <a:solidFill>
                  <a:srgbClr val="003865"/>
                </a:solidFill>
                <a:latin typeface="Arial"/>
              </a:rPr>
              <a:t>Window closed</a:t>
            </a:r>
          </a:p>
          <a:p>
            <a:pPr algn="l">
              <a:lnSpc>
                <a:spcPct val="100000"/>
              </a:lnSpc>
              <a:spcBef>
                <a:spcPts val="600"/>
              </a:spcBef>
            </a:pPr>
            <a:r>
              <a:rPr sz="950" b="0" i="0">
                <a:solidFill>
                  <a:srgbClr val="4A525A"/>
                </a:solidFill>
                <a:latin typeface="Arial"/>
              </a:rPr>
              <a:t>Validation stable. No Market Participants beyond Shell and APX identified.</a:t>
            </a:r>
          </a:p>
        </p:txBody>
      </p:sp>
      <p:sp>
        <p:nvSpPr>
          <p:cNvPr id="18" name="Rectangle 17"/>
          <p:cNvSpPr/>
          <p:nvPr/>
        </p:nvSpPr>
        <p:spPr>
          <a:xfrm>
            <a:off x="10619841" y="2999232"/>
            <a:ext cx="20116" cy="173735"/>
          </a:xfrm>
          <a:prstGeom prst="rect">
            <a:avLst/>
          </a:prstGeom>
          <a:solidFill>
            <a:srgbClr val="26D07C"/>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9" name="Oval 18"/>
          <p:cNvSpPr/>
          <p:nvPr/>
        </p:nvSpPr>
        <p:spPr>
          <a:xfrm>
            <a:off x="10474452" y="3154680"/>
            <a:ext cx="310896" cy="310896"/>
          </a:xfrm>
          <a:prstGeom prst="ellipse">
            <a:avLst/>
          </a:prstGeom>
          <a:solidFill>
            <a:srgbClr val="26D07C"/>
          </a:solidFill>
          <a:ln w="317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20" name="Rounded Rectangle 19"/>
          <p:cNvSpPr/>
          <p:nvPr/>
        </p:nvSpPr>
        <p:spPr>
          <a:xfrm>
            <a:off x="1851660" y="3703320"/>
            <a:ext cx="4389120" cy="640080"/>
          </a:xfrm>
          <a:prstGeom prst="roundRect">
            <a:avLst>
              <a:gd name="adj" fmla="val 12000"/>
            </a:avLst>
          </a:prstGeom>
          <a:solidFill>
            <a:srgbClr val="890C58"/>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0" rIns="146304" bIns="0" rtlCol="0" anchor="ctr"/>
          <a:lstStyle/>
          <a:p>
            <a:pPr algn="l"/>
            <a:r>
              <a:rPr sz="1200" b="1" i="0">
                <a:solidFill>
                  <a:srgbClr val="FFFFFF"/>
                </a:solidFill>
                <a:latin typeface="Arial"/>
              </a:rPr>
              <a:t>Market Participant impact</a:t>
            </a:r>
          </a:p>
          <a:p>
            <a:r>
              <a:rPr sz="1000" b="0" i="0">
                <a:solidFill>
                  <a:srgbClr val="FFFFFF"/>
                </a:solidFill>
                <a:latin typeface="Arial"/>
              </a:rPr>
              <a:t>9:11 – 11:00 AM  ·  1 h 49 m</a:t>
            </a:r>
          </a:p>
        </p:txBody>
      </p:sp>
      <p:sp>
        <p:nvSpPr>
          <p:cNvPr id="21" name="Rounded Rectangle 20"/>
          <p:cNvSpPr/>
          <p:nvPr/>
        </p:nvSpPr>
        <p:spPr>
          <a:xfrm>
            <a:off x="6240780" y="3703320"/>
            <a:ext cx="4389120" cy="640080"/>
          </a:xfrm>
          <a:prstGeom prst="roundRect">
            <a:avLst>
              <a:gd name="adj" fmla="val 12000"/>
            </a:avLst>
          </a:prstGeom>
          <a:solidFill>
            <a:srgbClr val="E6EBEF"/>
          </a:solidFill>
          <a:ln>
            <a:noFill/>
          </a:ln>
          <a:effectLst/>
        </p:spPr>
        <p:style>
          <a:lnRef idx="1">
            <a:schemeClr val="accent1"/>
          </a:lnRef>
          <a:fillRef idx="3">
            <a:schemeClr val="accent1"/>
          </a:fillRef>
          <a:effectRef idx="2">
            <a:schemeClr val="accent1"/>
          </a:effectRef>
          <a:fontRef idx="minor">
            <a:schemeClr val="lt1"/>
          </a:fontRef>
        </p:style>
        <p:txBody>
          <a:bodyPr wrap="square" lIns="146304" tIns="0" rIns="146304" bIns="0" rtlCol="0" anchor="ctr"/>
          <a:lstStyle/>
          <a:p>
            <a:pPr algn="l"/>
            <a:r>
              <a:rPr sz="1200" b="1" i="0">
                <a:solidFill>
                  <a:srgbClr val="005763"/>
                </a:solidFill>
                <a:latin typeface="Arial"/>
              </a:rPr>
              <a:t>Access restored — investigation continues</a:t>
            </a:r>
          </a:p>
          <a:p>
            <a:r>
              <a:rPr sz="1000" b="0" i="0">
                <a:solidFill>
                  <a:srgbClr val="4A525A"/>
                </a:solidFill>
                <a:latin typeface="Arial"/>
              </a:rPr>
              <a:t>11:00 AM – 2:28 PM  ·  3 h 28 m</a:t>
            </a:r>
          </a:p>
        </p:txBody>
      </p:sp>
      <p:sp>
        <p:nvSpPr>
          <p:cNvPr id="22" name="Rounded Rectangle 21"/>
          <p:cNvSpPr/>
          <p:nvPr/>
        </p:nvSpPr>
        <p:spPr>
          <a:xfrm>
            <a:off x="822960" y="4983480"/>
            <a:ext cx="10835640" cy="960120"/>
          </a:xfrm>
          <a:prstGeom prst="roundRect">
            <a:avLst>
              <a:gd name="adj" fmla="val 9000"/>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23" name="Oval 22"/>
          <p:cNvSpPr/>
          <p:nvPr/>
        </p:nvSpPr>
        <p:spPr>
          <a:xfrm>
            <a:off x="1078992" y="5212080"/>
            <a:ext cx="274320" cy="274320"/>
          </a:xfrm>
          <a:prstGeom prst="ellipse">
            <a:avLst/>
          </a:prstGeom>
          <a:solidFill>
            <a:srgbClr val="890C5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24" name="TextBox 23"/>
          <p:cNvSpPr txBox="1"/>
          <p:nvPr/>
        </p:nvSpPr>
        <p:spPr>
          <a:xfrm>
            <a:off x="1517904" y="5175504"/>
            <a:ext cx="9921240" cy="566928"/>
          </a:xfrm>
          <a:prstGeom prst="rect">
            <a:avLst/>
          </a:prstGeom>
          <a:noFill/>
        </p:spPr>
        <p:txBody>
          <a:bodyPr wrap="square" lIns="0" tIns="0" rIns="0" bIns="0" anchor="t"/>
          <a:lstStyle/>
          <a:p>
            <a:pPr algn="l">
              <a:lnSpc>
                <a:spcPct val="115000"/>
              </a:lnSpc>
            </a:pPr>
            <a:r>
              <a:rPr sz="1300" b="1" i="0">
                <a:solidFill>
                  <a:srgbClr val="890C58"/>
                </a:solidFill>
                <a:latin typeface="Arial"/>
              </a:rPr>
              <a:t>The certificates were never the problem.  </a:t>
            </a:r>
            <a:r>
              <a:rPr sz="1300" b="0" i="0">
                <a:solidFill>
                  <a:srgbClr val="4A525A"/>
                </a:solidFill>
                <a:latin typeface="Arial"/>
              </a:rPr>
              <a:t>Every certificate involved was valid and active. What failed was the revocation list used to prove it — which is why initial triage pointed the wrong way.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
                                      <p:cBhvr>
                                        <p:cTn id="7" dur="4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4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4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4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4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400"/>
                                        <p:tgtEl>
                                          <p:spTgt spid="10"/>
                                        </p:tgtEl>
                                      </p:cBhvr>
                                    </p:animEffect>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4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400"/>
                                        <p:tgtEl>
                                          <p:spTgt spid="12"/>
                                        </p:tgtEl>
                                      </p:cBhvr>
                                    </p:animEffect>
                                  </p:childTnLst>
                                </p:cTn>
                              </p:par>
                              <p:par>
                                <p:cTn id="35" presetID="10"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400"/>
                                        <p:tgtEl>
                                          <p:spTgt spid="13"/>
                                        </p:tgtEl>
                                      </p:cBhvr>
                                    </p:animEffect>
                                  </p:childTnLst>
                                </p:cTn>
                              </p:par>
                              <p:par>
                                <p:cTn id="38" presetID="10" presetClass="entr" presetSubtype="0" fill="hold"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00"/>
                                        <p:tgtEl>
                                          <p:spTgt spid="11"/>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4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400"/>
                                        <p:tgtEl>
                                          <p:spTgt spid="16"/>
                                        </p:tgtEl>
                                      </p:cBhvr>
                                    </p:animEffect>
                                  </p:childTnLst>
                                </p:cTn>
                              </p:par>
                              <p:par>
                                <p:cTn id="49" presetID="10" presetClass="entr" presetSubtype="0" fill="hold"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fade">
                                      <p:cBhvr>
                                        <p:cTn id="51" dur="4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400"/>
                                        <p:tgtEl>
                                          <p:spTgt spid="18"/>
                                        </p:tgtEl>
                                      </p:cBhvr>
                                    </p:animEffect>
                                  </p:childTnLst>
                                </p:cTn>
                              </p:par>
                              <p:par>
                                <p:cTn id="57" presetID="10" presetClass="entr" presetSubtype="0" fill="hold"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400"/>
                                        <p:tgtEl>
                                          <p:spTgt spid="19"/>
                                        </p:tgtEl>
                                      </p:cBhvr>
                                    </p:animEffect>
                                  </p:childTnLst>
                                </p:cTn>
                              </p:par>
                              <p:par>
                                <p:cTn id="60" presetID="10" presetClass="entr" presetSubtype="0" fill="hold"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400"/>
                                        <p:tgtEl>
                                          <p:spTgt spid="17"/>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
                                      <p:cBhvr>
                                        <p:cTn id="67" dur="400"/>
                                        <p:tgtEl>
                                          <p:spTgt spid="20"/>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nodeType="click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
                                      <p:cBhvr>
                                        <p:cTn id="72" dur="400"/>
                                        <p:tgtEl>
                                          <p:spTgt spid="21"/>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fade">
                                      <p:cBhvr>
                                        <p:cTn id="77" dur="400"/>
                                        <p:tgtEl>
                                          <p:spTgt spid="22"/>
                                        </p:tgtEl>
                                      </p:cBhvr>
                                    </p:animEffect>
                                  </p:childTnLst>
                                </p:cTn>
                              </p:par>
                              <p:par>
                                <p:cTn id="78" presetID="10" presetClass="entr" presetSubtype="0" fill="hold"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fade">
                                      <p:cBhvr>
                                        <p:cTn id="80" dur="400"/>
                                        <p:tgtEl>
                                          <p:spTgt spid="23"/>
                                        </p:tgtEl>
                                      </p:cBhvr>
                                    </p:animEffect>
                                  </p:childTnLst>
                                </p:cTn>
                              </p:par>
                              <p:par>
                                <p:cTn id="81" presetID="10" presetClass="entr" presetSubtype="0" fill="hold" nodeType="with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4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457200"/>
            <a:ext cx="10378440" cy="731520"/>
          </a:xfrm>
        </p:spPr>
        <p:txBody>
          <a:bodyPr wrap="square" anchor="ctr"/>
          <a:lstStyle/>
          <a:p>
            <a:r>
              <a:rPr sz="2800" b="1" i="0">
                <a:solidFill>
                  <a:srgbClr val="003865"/>
                </a:solidFill>
                <a:latin typeface="Arial"/>
              </a:rPr>
              <a:t>The Monitoring Gap: Expiration vs. Freshness</a:t>
            </a:r>
          </a:p>
        </p:txBody>
      </p:sp>
      <p:sp>
        <p:nvSpPr>
          <p:cNvPr id="3" name="TextBox 2"/>
          <p:cNvSpPr txBox="1"/>
          <p:nvPr/>
        </p:nvSpPr>
        <p:spPr>
          <a:xfrm>
            <a:off x="1257300" y="1188720"/>
            <a:ext cx="10881360" cy="237744"/>
          </a:xfrm>
          <a:prstGeom prst="rect">
            <a:avLst/>
          </a:prstGeom>
          <a:noFill/>
        </p:spPr>
        <p:txBody>
          <a:bodyPr wrap="square" lIns="0" tIns="0" rIns="0" bIns="0" anchor="t"/>
          <a:lstStyle/>
          <a:p>
            <a:pPr algn="l"/>
            <a:r>
              <a:rPr sz="1100" b="1" i="0" cap="all" spc="120">
                <a:solidFill>
                  <a:srgbClr val="005763"/>
                </a:solidFill>
                <a:latin typeface="Arial"/>
              </a:rPr>
              <a:t>A 7-day CRL, ~14 expected refreshes, zero delivered — and a 2-hour warning</a:t>
            </a:r>
          </a:p>
        </p:txBody>
      </p:sp>
      <p:sp>
        <p:nvSpPr>
          <p:cNvPr id="4" name="TextBox 3"/>
          <p:cNvSpPr txBox="1"/>
          <p:nvPr/>
        </p:nvSpPr>
        <p:spPr>
          <a:xfrm>
            <a:off x="822960" y="1572768"/>
            <a:ext cx="10881360" cy="237744"/>
          </a:xfrm>
          <a:prstGeom prst="rect">
            <a:avLst/>
          </a:prstGeom>
          <a:noFill/>
        </p:spPr>
        <p:txBody>
          <a:bodyPr wrap="square" lIns="0" tIns="0" rIns="0" bIns="0" anchor="t"/>
          <a:lstStyle/>
          <a:p>
            <a:pPr algn="l"/>
            <a:r>
              <a:rPr sz="1100" b="1" i="0" cap="all" spc="120" dirty="0">
                <a:solidFill>
                  <a:srgbClr val="890C58"/>
                </a:solidFill>
                <a:latin typeface="Arial"/>
              </a:rPr>
              <a:t>Today  —  alert fires on </a:t>
            </a:r>
            <a:r>
              <a:rPr lang="en-US" sz="1100" b="1" i="0" cap="all" spc="120" dirty="0">
                <a:solidFill>
                  <a:srgbClr val="890C58"/>
                </a:solidFill>
                <a:latin typeface="Arial"/>
              </a:rPr>
              <a:t>2 HOUR NOTICE</a:t>
            </a:r>
            <a:endParaRPr sz="1100" b="1" i="0" cap="all" spc="120" dirty="0">
              <a:solidFill>
                <a:srgbClr val="890C58"/>
              </a:solidFill>
              <a:latin typeface="Arial"/>
            </a:endParaRPr>
          </a:p>
        </p:txBody>
      </p:sp>
      <p:sp>
        <p:nvSpPr>
          <p:cNvPr id="5" name="Rounded Rectangle 4"/>
          <p:cNvSpPr/>
          <p:nvPr/>
        </p:nvSpPr>
        <p:spPr>
          <a:xfrm>
            <a:off x="822960" y="1828800"/>
            <a:ext cx="10835640" cy="475488"/>
          </a:xfrm>
          <a:prstGeom prst="roundRect">
            <a:avLst>
              <a:gd name="adj" fmla="val 10000"/>
            </a:avLst>
          </a:prstGeom>
          <a:solidFill>
            <a:srgbClr val="005763"/>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0" rIns="0" bIns="0" rtlCol="0" anchor="ctr"/>
          <a:lstStyle/>
          <a:p>
            <a:pPr algn="l"/>
            <a:r>
              <a:rPr sz="1150" b="1" i="0">
                <a:solidFill>
                  <a:srgbClr val="FFFFFF"/>
                </a:solidFill>
                <a:latin typeface="Arial"/>
              </a:rPr>
              <a:t>CRL in use — published Sept 2, not refreshed once in seven days</a:t>
            </a:r>
          </a:p>
        </p:txBody>
      </p:sp>
      <p:sp>
        <p:nvSpPr>
          <p:cNvPr id="6" name="Rectangle 5"/>
          <p:cNvSpPr/>
          <p:nvPr/>
        </p:nvSpPr>
        <p:spPr>
          <a:xfrm>
            <a:off x="11529604" y="1828800"/>
            <a:ext cx="128995" cy="475488"/>
          </a:xfrm>
          <a:prstGeom prst="rect">
            <a:avLst/>
          </a:prstGeom>
          <a:solidFill>
            <a:srgbClr val="890C5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7" name="TextBox 6"/>
          <p:cNvSpPr txBox="1"/>
          <p:nvPr/>
        </p:nvSpPr>
        <p:spPr>
          <a:xfrm>
            <a:off x="7452360" y="2377440"/>
            <a:ext cx="4206240" cy="274320"/>
          </a:xfrm>
          <a:prstGeom prst="rect">
            <a:avLst/>
          </a:prstGeom>
          <a:noFill/>
        </p:spPr>
        <p:txBody>
          <a:bodyPr wrap="square" lIns="0" tIns="0" rIns="0" bIns="0" anchor="t"/>
          <a:lstStyle/>
          <a:p>
            <a:pPr algn="r"/>
            <a:r>
              <a:rPr sz="1100" b="1" i="0">
                <a:solidFill>
                  <a:srgbClr val="890C58"/>
                </a:solidFill>
                <a:latin typeface="Arial"/>
              </a:rPr>
              <a:t>▲  2-hour alert window — too late to investigate</a:t>
            </a:r>
          </a:p>
        </p:txBody>
      </p:sp>
      <p:sp>
        <p:nvSpPr>
          <p:cNvPr id="8" name="TextBox 7"/>
          <p:cNvSpPr txBox="1"/>
          <p:nvPr/>
        </p:nvSpPr>
        <p:spPr>
          <a:xfrm>
            <a:off x="822960" y="2852928"/>
            <a:ext cx="10881360" cy="237744"/>
          </a:xfrm>
          <a:prstGeom prst="rect">
            <a:avLst/>
          </a:prstGeom>
          <a:noFill/>
        </p:spPr>
        <p:txBody>
          <a:bodyPr wrap="square" lIns="0" tIns="0" rIns="0" bIns="0" anchor="t"/>
          <a:lstStyle/>
          <a:p>
            <a:pPr algn="l"/>
            <a:r>
              <a:rPr sz="1100" b="1" i="0" cap="all" spc="120">
                <a:solidFill>
                  <a:srgbClr val="005763"/>
                </a:solidFill>
                <a:latin typeface="Arial"/>
              </a:rPr>
              <a:t>Planned  —  alert on a missed refresh, then on expiry</a:t>
            </a:r>
          </a:p>
        </p:txBody>
      </p:sp>
      <p:sp>
        <p:nvSpPr>
          <p:cNvPr id="9" name="Rounded Rectangle 8"/>
          <p:cNvSpPr/>
          <p:nvPr/>
        </p:nvSpPr>
        <p:spPr>
          <a:xfrm>
            <a:off x="822960" y="3108960"/>
            <a:ext cx="10835640" cy="475488"/>
          </a:xfrm>
          <a:prstGeom prst="roundRect">
            <a:avLst>
              <a:gd name="adj" fmla="val 10000"/>
            </a:avLst>
          </a:prstGeom>
          <a:solidFill>
            <a:srgbClr val="E6EBE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0" name="Rounded Rectangle 9"/>
          <p:cNvSpPr/>
          <p:nvPr/>
        </p:nvSpPr>
        <p:spPr>
          <a:xfrm>
            <a:off x="2370908" y="3108960"/>
            <a:ext cx="9287691" cy="475488"/>
          </a:xfrm>
          <a:prstGeom prst="roundRect">
            <a:avLst>
              <a:gd name="adj" fmla="val 10000"/>
            </a:avLst>
          </a:prstGeom>
          <a:solidFill>
            <a:srgbClr val="26D07C"/>
          </a:solidFill>
          <a:ln>
            <a:noFill/>
          </a:ln>
          <a:effectLst/>
        </p:spPr>
        <p:style>
          <a:lnRef idx="1">
            <a:schemeClr val="accent1"/>
          </a:lnRef>
          <a:fillRef idx="3">
            <a:schemeClr val="accent1"/>
          </a:fillRef>
          <a:effectRef idx="2">
            <a:schemeClr val="accent1"/>
          </a:effectRef>
          <a:fontRef idx="minor">
            <a:schemeClr val="lt1"/>
          </a:fontRef>
        </p:style>
        <p:txBody>
          <a:bodyPr wrap="square" lIns="164592" tIns="0" rIns="0" bIns="0" rtlCol="0" anchor="ctr"/>
          <a:lstStyle/>
          <a:p>
            <a:pPr algn="l"/>
            <a:r>
              <a:rPr sz="1150" b="1" i="0">
                <a:solidFill>
                  <a:srgbClr val="003A22"/>
                </a:solidFill>
                <a:latin typeface="Arial"/>
              </a:rPr>
              <a:t>Expiration warning raised to 120–144 hours  (BASE392-849)</a:t>
            </a:r>
          </a:p>
        </p:txBody>
      </p:sp>
      <p:sp>
        <p:nvSpPr>
          <p:cNvPr id="11" name="Rectangle 10"/>
          <p:cNvSpPr/>
          <p:nvPr/>
        </p:nvSpPr>
        <p:spPr>
          <a:xfrm>
            <a:off x="1569502" y="3017520"/>
            <a:ext cx="54864" cy="658368"/>
          </a:xfrm>
          <a:prstGeom prst="rect">
            <a:avLst/>
          </a:prstGeom>
          <a:solidFill>
            <a:srgbClr val="005763"/>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2" name="TextBox 11"/>
          <p:cNvSpPr txBox="1"/>
          <p:nvPr/>
        </p:nvSpPr>
        <p:spPr>
          <a:xfrm>
            <a:off x="1496350" y="3712463"/>
            <a:ext cx="5852160" cy="274320"/>
          </a:xfrm>
          <a:prstGeom prst="rect">
            <a:avLst/>
          </a:prstGeom>
          <a:noFill/>
        </p:spPr>
        <p:txBody>
          <a:bodyPr wrap="square" lIns="0" tIns="0" rIns="0" bIns="0" anchor="t"/>
          <a:lstStyle/>
          <a:p>
            <a:pPr algn="l"/>
            <a:r>
              <a:rPr sz="1100" b="1" i="0">
                <a:solidFill>
                  <a:srgbClr val="005763"/>
                </a:solidFill>
                <a:latin typeface="Arial"/>
              </a:rPr>
              <a:t>▲  Freshness check flags a missed publication within hours (BASE392-851)</a:t>
            </a:r>
          </a:p>
        </p:txBody>
      </p:sp>
      <p:sp>
        <p:nvSpPr>
          <p:cNvPr id="14" name="TextBox 13"/>
          <p:cNvSpPr txBox="1"/>
          <p:nvPr/>
        </p:nvSpPr>
        <p:spPr>
          <a:xfrm>
            <a:off x="822960" y="3712463"/>
            <a:ext cx="10835640" cy="274320"/>
          </a:xfrm>
          <a:prstGeom prst="rect">
            <a:avLst/>
          </a:prstGeom>
          <a:noFill/>
        </p:spPr>
        <p:txBody>
          <a:bodyPr wrap="square" lIns="0" tIns="0" rIns="0" bIns="0" anchor="t"/>
          <a:lstStyle/>
          <a:p>
            <a:pPr algn="r"/>
            <a:r>
              <a:rPr sz="1000" b="0" i="1">
                <a:solidFill>
                  <a:srgbClr val="4A525A"/>
                </a:solidFill>
                <a:latin typeface="Arial"/>
              </a:rPr>
              <a:t>Day 7 — CRL expires</a:t>
            </a:r>
          </a:p>
        </p:txBody>
      </p:sp>
      <p:sp>
        <p:nvSpPr>
          <p:cNvPr id="15" name="Rounded Rectangle 14"/>
          <p:cNvSpPr/>
          <p:nvPr/>
        </p:nvSpPr>
        <p:spPr>
          <a:xfrm>
            <a:off x="822960" y="4114800"/>
            <a:ext cx="4122666" cy="1078992"/>
          </a:xfrm>
          <a:prstGeom prst="roundRect">
            <a:avLst>
              <a:gd name="adj" fmla="val 70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6" name="Rounded Rectangle 15"/>
          <p:cNvSpPr/>
          <p:nvPr/>
        </p:nvSpPr>
        <p:spPr>
          <a:xfrm>
            <a:off x="969264" y="4261104"/>
            <a:ext cx="105156" cy="274320"/>
          </a:xfrm>
          <a:prstGeom prst="roundRect">
            <a:avLst>
              <a:gd name="adj" fmla="val 50000"/>
            </a:avLst>
          </a:prstGeom>
          <a:solidFill>
            <a:srgbClr val="890C5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7" name="TextBox 16"/>
          <p:cNvSpPr txBox="1"/>
          <p:nvPr/>
        </p:nvSpPr>
        <p:spPr>
          <a:xfrm>
            <a:off x="1188720" y="4242816"/>
            <a:ext cx="3594684" cy="1042415"/>
          </a:xfrm>
          <a:prstGeom prst="rect">
            <a:avLst/>
          </a:prstGeom>
          <a:noFill/>
        </p:spPr>
        <p:txBody>
          <a:bodyPr wrap="square" lIns="0" tIns="0" rIns="0" bIns="0" anchor="t"/>
          <a:lstStyle/>
          <a:p>
            <a:pPr algn="l"/>
            <a:r>
              <a:rPr sz="1250" b="1" i="0" dirty="0">
                <a:solidFill>
                  <a:srgbClr val="003865"/>
                </a:solidFill>
                <a:latin typeface="Arial"/>
              </a:rPr>
              <a:t>Legacy PKI8</a:t>
            </a:r>
          </a:p>
          <a:p>
            <a:pPr>
              <a:spcBef>
                <a:spcPts val="100"/>
              </a:spcBef>
            </a:pPr>
            <a:r>
              <a:rPr sz="950" b="1" i="0" dirty="0">
                <a:solidFill>
                  <a:srgbClr val="890C58"/>
                </a:solidFill>
                <a:latin typeface="Arial"/>
              </a:rPr>
              <a:t>Monitored — 2-hour threshold</a:t>
            </a:r>
          </a:p>
          <a:p>
            <a:pPr>
              <a:lnSpc>
                <a:spcPct val="105000"/>
              </a:lnSpc>
              <a:spcBef>
                <a:spcPts val="500"/>
              </a:spcBef>
            </a:pPr>
            <a:r>
              <a:rPr sz="900" b="0" i="0" dirty="0">
                <a:solidFill>
                  <a:srgbClr val="4A525A"/>
                </a:solidFill>
                <a:latin typeface="Arial"/>
              </a:rPr>
              <a:t>Refreshing normally (Sept 15 → 22). ~2,500 certificates still depend on it; all to be renewed on DigiCert ONE before Oct 1, 2026.</a:t>
            </a:r>
          </a:p>
        </p:txBody>
      </p:sp>
      <p:sp>
        <p:nvSpPr>
          <p:cNvPr id="18" name="Rounded Rectangle 17"/>
          <p:cNvSpPr/>
          <p:nvPr/>
        </p:nvSpPr>
        <p:spPr>
          <a:xfrm>
            <a:off x="7494795" y="4114800"/>
            <a:ext cx="4122665" cy="1078992"/>
          </a:xfrm>
          <a:prstGeom prst="roundRect">
            <a:avLst>
              <a:gd name="adj" fmla="val 70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9" name="Rounded Rectangle 18"/>
          <p:cNvSpPr/>
          <p:nvPr/>
        </p:nvSpPr>
        <p:spPr>
          <a:xfrm>
            <a:off x="7687905" y="4261104"/>
            <a:ext cx="105156" cy="274320"/>
          </a:xfrm>
          <a:prstGeom prst="roundRect">
            <a:avLst>
              <a:gd name="adj" fmla="val 50000"/>
            </a:avLst>
          </a:prstGeom>
          <a:solidFill>
            <a:srgbClr val="0063B4"/>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20" name="TextBox 19"/>
          <p:cNvSpPr txBox="1"/>
          <p:nvPr/>
        </p:nvSpPr>
        <p:spPr>
          <a:xfrm>
            <a:off x="7986171" y="4242816"/>
            <a:ext cx="3612807" cy="1042415"/>
          </a:xfrm>
          <a:prstGeom prst="rect">
            <a:avLst/>
          </a:prstGeom>
          <a:noFill/>
        </p:spPr>
        <p:txBody>
          <a:bodyPr wrap="square" lIns="0" tIns="0" rIns="0" bIns="0" anchor="t"/>
          <a:lstStyle/>
          <a:p>
            <a:pPr algn="l"/>
            <a:r>
              <a:rPr sz="1250" b="1" i="0" dirty="0">
                <a:solidFill>
                  <a:srgbClr val="003865"/>
                </a:solidFill>
                <a:latin typeface="Arial"/>
              </a:rPr>
              <a:t>DigiCert ONE ICA</a:t>
            </a:r>
            <a:endParaRPr lang="en-US" sz="1250" b="1" i="0" dirty="0">
              <a:solidFill>
                <a:srgbClr val="003865"/>
              </a:solidFill>
              <a:latin typeface="Arial"/>
            </a:endParaRPr>
          </a:p>
          <a:p>
            <a:pPr>
              <a:spcBef>
                <a:spcPts val="100"/>
              </a:spcBef>
            </a:pPr>
            <a:r>
              <a:rPr lang="en-US" sz="950" b="1" dirty="0">
                <a:solidFill>
                  <a:srgbClr val="890C58"/>
                </a:solidFill>
              </a:rPr>
              <a:t>Monitored — 2-hour threshold</a:t>
            </a:r>
          </a:p>
          <a:p>
            <a:pPr>
              <a:lnSpc>
                <a:spcPct val="105000"/>
              </a:lnSpc>
              <a:spcBef>
                <a:spcPts val="500"/>
              </a:spcBef>
            </a:pPr>
            <a:r>
              <a:rPr sz="900" b="0" i="0" dirty="0">
                <a:solidFill>
                  <a:srgbClr val="4A525A"/>
                </a:solidFill>
                <a:latin typeface="Arial"/>
              </a:rPr>
              <a:t>Refreshing normally (Sept 15 → 22). Now in scope for the same expiration and freshness alerting (BASE392-850).</a:t>
            </a:r>
          </a:p>
        </p:txBody>
      </p:sp>
      <p:sp>
        <p:nvSpPr>
          <p:cNvPr id="24" name="Rounded Rectangle 23"/>
          <p:cNvSpPr/>
          <p:nvPr/>
        </p:nvSpPr>
        <p:spPr>
          <a:xfrm>
            <a:off x="822960" y="5431536"/>
            <a:ext cx="10835640" cy="694944"/>
          </a:xfrm>
          <a:prstGeom prst="roundRect">
            <a:avLst>
              <a:gd name="adj" fmla="val 14000"/>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25" name="Oval 24"/>
          <p:cNvSpPr/>
          <p:nvPr/>
        </p:nvSpPr>
        <p:spPr>
          <a:xfrm>
            <a:off x="1078992" y="5614416"/>
            <a:ext cx="274320" cy="274320"/>
          </a:xfrm>
          <a:prstGeom prst="ellipse">
            <a:avLst/>
          </a:prstGeom>
          <a:solidFill>
            <a:srgbClr val="005763"/>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26" name="TextBox 25"/>
          <p:cNvSpPr txBox="1"/>
          <p:nvPr/>
        </p:nvSpPr>
        <p:spPr>
          <a:xfrm>
            <a:off x="1517904" y="5577840"/>
            <a:ext cx="9921240" cy="457200"/>
          </a:xfrm>
          <a:prstGeom prst="rect">
            <a:avLst/>
          </a:prstGeom>
          <a:noFill/>
        </p:spPr>
        <p:txBody>
          <a:bodyPr wrap="square" lIns="0" tIns="0" rIns="0" bIns="0" anchor="ctr"/>
          <a:lstStyle/>
          <a:p>
            <a:pPr algn="l"/>
            <a:r>
              <a:rPr sz="1300" b="1" i="0">
                <a:solidFill>
                  <a:srgbClr val="005763"/>
                </a:solidFill>
                <a:latin typeface="Arial"/>
              </a:rPr>
              <a:t>Expiration monitoring asks “is it dead yet?”  </a:t>
            </a:r>
            <a:r>
              <a:rPr sz="1300" b="0" i="0">
                <a:solidFill>
                  <a:srgbClr val="4A525A"/>
                </a:solidFill>
                <a:latin typeface="Arial"/>
              </a:rPr>
              <a:t>Freshness monitoring asks “did it update when it should have?” — the second question buys days instead of hours.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
                                      <p:cBhvr>
                                        <p:cTn id="7" dur="4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
                                      <p:cBhvr>
                                        <p:cTn id="10" dur="4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4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
                                      <p:cBhvr>
                                        <p:cTn id="23" dur="400"/>
                                        <p:tgtEl>
                                          <p:spTgt spid="8"/>
                                        </p:tgtEl>
                                      </p:cBhvr>
                                    </p:animEffect>
                                  </p:childTnLst>
                                </p:cTn>
                              </p:par>
                              <p:par>
                                <p:cTn id="24" presetID="22" presetClass="entr" presetSubtype="8" fill="hold" nodeType="with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
                                      <p:cBhvr>
                                        <p:cTn id="26" dur="400"/>
                                        <p:tgtEl>
                                          <p:spTgt spid="9"/>
                                        </p:tgtEl>
                                      </p:cBhvr>
                                    </p:animEffect>
                                  </p:childTnLst>
                                </p:cTn>
                              </p:par>
                              <p:par>
                                <p:cTn id="27" presetID="22" presetClass="entr" presetSubtype="8"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
                                      <p:cBhvr>
                                        <p:cTn id="29" dur="400"/>
                                        <p:tgtEl>
                                          <p:spTgt spid="10"/>
                                        </p:tgtEl>
                                      </p:cBhvr>
                                    </p:animEffect>
                                  </p:childTnLst>
                                </p:cTn>
                              </p:par>
                              <p:par>
                                <p:cTn id="30" presetID="2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
                                      <p:cBhvr>
                                        <p:cTn id="32" dur="400"/>
                                        <p:tgtEl>
                                          <p:spTgt spid="11"/>
                                        </p:tgtEl>
                                      </p:cBhvr>
                                    </p:animEffect>
                                  </p:childTnLst>
                                </p:cTn>
                              </p:par>
                              <p:par>
                                <p:cTn id="33" presetID="22" presetClass="entr" presetSubtype="8"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
                                      <p:cBhvr>
                                        <p:cTn id="35" dur="400"/>
                                        <p:tgtEl>
                                          <p:spTgt spid="12"/>
                                        </p:tgtEl>
                                      </p:cBhvr>
                                    </p:animEffect>
                                  </p:childTnLst>
                                </p:cTn>
                              </p:par>
                              <p:par>
                                <p:cTn id="36" presetID="22" presetClass="entr" presetSubtype="8"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wipe">
                                      <p:cBhvr>
                                        <p:cTn id="38" dur="4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400"/>
                                        <p:tgtEl>
                                          <p:spTgt spid="15"/>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4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400"/>
                                        <p:tgtEl>
                                          <p:spTgt spid="17"/>
                                        </p:tgtEl>
                                      </p:cBhvr>
                                    </p:animEffect>
                                  </p:childTnLst>
                                </p:cTn>
                              </p:par>
                              <p:par>
                                <p:cTn id="50" presetID="10"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400"/>
                                        <p:tgtEl>
                                          <p:spTgt spid="18"/>
                                        </p:tgtEl>
                                      </p:cBhvr>
                                    </p:animEffect>
                                  </p:childTnLst>
                                </p:cTn>
                              </p:par>
                              <p:par>
                                <p:cTn id="53" presetID="10" presetClass="entr" presetSubtype="0"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fade">
                                      <p:cBhvr>
                                        <p:cTn id="55" dur="400"/>
                                        <p:tgtEl>
                                          <p:spTgt spid="19"/>
                                        </p:tgtEl>
                                      </p:cBhvr>
                                    </p:animEffect>
                                  </p:childTnLst>
                                </p:cTn>
                              </p:par>
                              <p:par>
                                <p:cTn id="56" presetID="10" presetClass="entr" presetSubtype="0" fill="hold" nodeType="with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fade">
                                      <p:cBhvr>
                                        <p:cTn id="58" dur="4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400"/>
                                        <p:tgtEl>
                                          <p:spTgt spid="24"/>
                                        </p:tgtEl>
                                      </p:cBhvr>
                                    </p:animEffect>
                                  </p:childTnLst>
                                </p:cTn>
                              </p:par>
                              <p:par>
                                <p:cTn id="64" presetID="10" presetClass="entr" presetSubtype="0"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fade">
                                      <p:cBhvr>
                                        <p:cTn id="66" dur="400"/>
                                        <p:tgtEl>
                                          <p:spTgt spid="25"/>
                                        </p:tgtEl>
                                      </p:cBhvr>
                                    </p:animEffect>
                                  </p:childTnLst>
                                </p:cTn>
                              </p:par>
                              <p:par>
                                <p:cTn id="67" presetID="10" presetClass="entr" presetSubtype="0"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4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7300" y="457200"/>
            <a:ext cx="10378440" cy="731520"/>
          </a:xfrm>
        </p:spPr>
        <p:txBody>
          <a:bodyPr wrap="square" anchor="ctr"/>
          <a:lstStyle/>
          <a:p>
            <a:r>
              <a:rPr sz="2800" b="1" i="0">
                <a:solidFill>
                  <a:srgbClr val="003865"/>
                </a:solidFill>
                <a:latin typeface="Arial"/>
              </a:rPr>
              <a:t>Corrective Actions and Current Status</a:t>
            </a:r>
          </a:p>
        </p:txBody>
      </p:sp>
      <p:sp>
        <p:nvSpPr>
          <p:cNvPr id="3" name="TextBox 2"/>
          <p:cNvSpPr txBox="1"/>
          <p:nvPr/>
        </p:nvSpPr>
        <p:spPr>
          <a:xfrm>
            <a:off x="1257300" y="1188720"/>
            <a:ext cx="10881360" cy="237744"/>
          </a:xfrm>
          <a:prstGeom prst="rect">
            <a:avLst/>
          </a:prstGeom>
          <a:noFill/>
        </p:spPr>
        <p:txBody>
          <a:bodyPr wrap="square" lIns="0" tIns="0" rIns="0" bIns="0" anchor="t"/>
          <a:lstStyle/>
          <a:p>
            <a:pPr algn="l"/>
            <a:r>
              <a:rPr sz="1100" b="1" i="0" cap="all" spc="120">
                <a:solidFill>
                  <a:srgbClr val="005763"/>
                </a:solidFill>
                <a:latin typeface="Arial"/>
              </a:rPr>
              <a:t>Immediate issue resolved  •  monitoring rebuilt  •  legacy dependency retired by Oct 1</a:t>
            </a:r>
          </a:p>
        </p:txBody>
      </p:sp>
      <p:sp>
        <p:nvSpPr>
          <p:cNvPr id="4" name="Rectangle 3"/>
          <p:cNvSpPr/>
          <p:nvPr/>
        </p:nvSpPr>
        <p:spPr>
          <a:xfrm>
            <a:off x="1051560" y="1836115"/>
            <a:ext cx="10314432" cy="21945"/>
          </a:xfrm>
          <a:prstGeom prst="rect">
            <a:avLst/>
          </a:prstGeom>
          <a:solidFill>
            <a:srgbClr val="E6EBEF"/>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5" name="TextBox 4"/>
          <p:cNvSpPr txBox="1"/>
          <p:nvPr/>
        </p:nvSpPr>
        <p:spPr>
          <a:xfrm>
            <a:off x="777240" y="1517904"/>
            <a:ext cx="3474720" cy="256032"/>
          </a:xfrm>
          <a:prstGeom prst="rect">
            <a:avLst/>
          </a:prstGeom>
          <a:noFill/>
        </p:spPr>
        <p:txBody>
          <a:bodyPr wrap="square" lIns="0" tIns="0" rIns="0" bIns="0" anchor="t"/>
          <a:lstStyle/>
          <a:p>
            <a:pPr algn="ctr"/>
            <a:r>
              <a:rPr sz="1150" b="1" i="0" cap="all" spc="140">
                <a:solidFill>
                  <a:srgbClr val="26D07C"/>
                </a:solidFill>
                <a:latin typeface="Arial"/>
              </a:rPr>
              <a:t>Complete</a:t>
            </a:r>
          </a:p>
        </p:txBody>
      </p:sp>
      <p:sp>
        <p:nvSpPr>
          <p:cNvPr id="6" name="Oval 5"/>
          <p:cNvSpPr/>
          <p:nvPr/>
        </p:nvSpPr>
        <p:spPr>
          <a:xfrm>
            <a:off x="2331720" y="1664208"/>
            <a:ext cx="365760" cy="365760"/>
          </a:xfrm>
          <a:prstGeom prst="ellipse">
            <a:avLst/>
          </a:prstGeom>
          <a:solidFill>
            <a:srgbClr val="26D07C"/>
          </a:solidFill>
          <a:ln w="317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i="0">
                <a:solidFill>
                  <a:srgbClr val="FFFFFF"/>
                </a:solidFill>
                <a:latin typeface="Arial"/>
              </a:rPr>
              <a:t>✓</a:t>
            </a:r>
          </a:p>
        </p:txBody>
      </p:sp>
      <p:sp>
        <p:nvSpPr>
          <p:cNvPr id="7" name="Rounded Rectangle 6"/>
          <p:cNvSpPr/>
          <p:nvPr/>
        </p:nvSpPr>
        <p:spPr>
          <a:xfrm>
            <a:off x="777240" y="2249424"/>
            <a:ext cx="3474720" cy="2999232"/>
          </a:xfrm>
          <a:prstGeom prst="roundRect">
            <a:avLst>
              <a:gd name="adj" fmla="val 50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0" rtlCol="0" anchor="t"/>
          <a:lstStyle/>
          <a:p>
            <a:pPr algn="l"/>
            <a:r>
              <a:rPr sz="1150" b="1" i="0" dirty="0">
                <a:solidFill>
                  <a:srgbClr val="003865"/>
                </a:solidFill>
                <a:latin typeface="Arial"/>
              </a:rPr>
              <a:t>Break-glass restored access</a:t>
            </a:r>
          </a:p>
          <a:p>
            <a:pPr>
              <a:lnSpc>
                <a:spcPct val="105000"/>
              </a:lnSpc>
              <a:spcBef>
                <a:spcPts val="300"/>
              </a:spcBef>
            </a:pPr>
            <a:r>
              <a:rPr sz="900" b="0" i="0" dirty="0">
                <a:solidFill>
                  <a:srgbClr val="4A525A"/>
                </a:solidFill>
                <a:latin typeface="Arial"/>
              </a:rPr>
              <a:t>CRL validation temporarily suspended by ITDS and IAM; MIS and API access recovered the same morning.</a:t>
            </a:r>
          </a:p>
          <a:p>
            <a:pPr algn="l">
              <a:spcBef>
                <a:spcPts val="1100"/>
              </a:spcBef>
            </a:pPr>
            <a:r>
              <a:rPr sz="1150" b="1" i="0" dirty="0">
                <a:solidFill>
                  <a:srgbClr val="003865"/>
                </a:solidFill>
                <a:latin typeface="Arial"/>
              </a:rPr>
              <a:t>Validation stable since Sept 9</a:t>
            </a:r>
          </a:p>
          <a:p>
            <a:pPr>
              <a:lnSpc>
                <a:spcPct val="105000"/>
              </a:lnSpc>
              <a:spcBef>
                <a:spcPts val="300"/>
              </a:spcBef>
            </a:pPr>
            <a:r>
              <a:rPr sz="900" b="0" i="0" dirty="0">
                <a:solidFill>
                  <a:srgbClr val="4A525A"/>
                </a:solidFill>
                <a:latin typeface="Arial"/>
              </a:rPr>
              <a:t>No further Market Participant reports; impact limited to Shell and APX.</a:t>
            </a:r>
          </a:p>
        </p:txBody>
      </p:sp>
      <p:sp>
        <p:nvSpPr>
          <p:cNvPr id="8" name="TextBox 7"/>
          <p:cNvSpPr txBox="1"/>
          <p:nvPr/>
        </p:nvSpPr>
        <p:spPr>
          <a:xfrm>
            <a:off x="4471416" y="1517904"/>
            <a:ext cx="3474720" cy="256032"/>
          </a:xfrm>
          <a:prstGeom prst="rect">
            <a:avLst/>
          </a:prstGeom>
          <a:noFill/>
        </p:spPr>
        <p:txBody>
          <a:bodyPr wrap="square" lIns="0" tIns="0" rIns="0" bIns="0" anchor="t"/>
          <a:lstStyle/>
          <a:p>
            <a:pPr algn="ctr"/>
            <a:r>
              <a:rPr sz="1150" b="1" i="0" cap="all" spc="140">
                <a:solidFill>
                  <a:srgbClr val="005763"/>
                </a:solidFill>
                <a:latin typeface="Arial"/>
              </a:rPr>
              <a:t>In progress</a:t>
            </a:r>
          </a:p>
        </p:txBody>
      </p:sp>
      <p:sp>
        <p:nvSpPr>
          <p:cNvPr id="9" name="Oval 8"/>
          <p:cNvSpPr/>
          <p:nvPr/>
        </p:nvSpPr>
        <p:spPr>
          <a:xfrm>
            <a:off x="6025895" y="1664208"/>
            <a:ext cx="365760" cy="365760"/>
          </a:xfrm>
          <a:prstGeom prst="ellipse">
            <a:avLst/>
          </a:prstGeom>
          <a:solidFill>
            <a:srgbClr val="005763"/>
          </a:solidFill>
          <a:ln w="317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i="0">
                <a:solidFill>
                  <a:srgbClr val="FFFFFF"/>
                </a:solidFill>
                <a:latin typeface="Arial"/>
              </a:rPr>
              <a:t>▶</a:t>
            </a:r>
          </a:p>
        </p:txBody>
      </p:sp>
      <p:sp>
        <p:nvSpPr>
          <p:cNvPr id="10" name="Rounded Rectangle 9"/>
          <p:cNvSpPr/>
          <p:nvPr/>
        </p:nvSpPr>
        <p:spPr>
          <a:xfrm>
            <a:off x="4471416" y="2249424"/>
            <a:ext cx="3474720" cy="2999232"/>
          </a:xfrm>
          <a:prstGeom prst="roundRect">
            <a:avLst>
              <a:gd name="adj" fmla="val 50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0" rtlCol="0" anchor="t"/>
          <a:lstStyle/>
          <a:p>
            <a:pPr algn="l"/>
            <a:r>
              <a:rPr sz="1150" b="1" i="0" dirty="0">
                <a:solidFill>
                  <a:srgbClr val="003865"/>
                </a:solidFill>
                <a:latin typeface="Arial"/>
              </a:rPr>
              <a:t>Monitoring rebuilt</a:t>
            </a:r>
          </a:p>
          <a:p>
            <a:pPr>
              <a:lnSpc>
                <a:spcPct val="105000"/>
              </a:lnSpc>
              <a:spcBef>
                <a:spcPts val="300"/>
              </a:spcBef>
            </a:pPr>
            <a:r>
              <a:rPr sz="900" b="0" i="0" dirty="0">
                <a:solidFill>
                  <a:srgbClr val="4A525A"/>
                </a:solidFill>
                <a:latin typeface="Arial"/>
              </a:rPr>
              <a:t>Expiration threshold 2 h → 120–144 h  · alerts routed to </a:t>
            </a:r>
            <a:r>
              <a:rPr lang="en-US" sz="900" b="0" i="0" dirty="0">
                <a:solidFill>
                  <a:srgbClr val="4A525A"/>
                </a:solidFill>
                <a:latin typeface="Arial"/>
              </a:rPr>
              <a:t>multipl</a:t>
            </a:r>
            <a:r>
              <a:rPr lang="en-US" sz="900" dirty="0">
                <a:solidFill>
                  <a:srgbClr val="4A525A"/>
                </a:solidFill>
                <a:latin typeface="Arial"/>
              </a:rPr>
              <a:t>e teams</a:t>
            </a:r>
            <a:r>
              <a:rPr sz="900" b="0" i="0" dirty="0">
                <a:solidFill>
                  <a:srgbClr val="4A525A"/>
                </a:solidFill>
                <a:latin typeface="Arial"/>
              </a:rPr>
              <a:t>  ·  break-glass automation assessed.</a:t>
            </a:r>
          </a:p>
          <a:p>
            <a:pPr algn="l">
              <a:spcBef>
                <a:spcPts val="1100"/>
              </a:spcBef>
            </a:pPr>
            <a:r>
              <a:rPr sz="1150" b="1" i="0" dirty="0">
                <a:solidFill>
                  <a:srgbClr val="003865"/>
                </a:solidFill>
                <a:latin typeface="Arial"/>
              </a:rPr>
              <a:t>Answers from DigiCert </a:t>
            </a:r>
          </a:p>
          <a:p>
            <a:pPr>
              <a:lnSpc>
                <a:spcPct val="105000"/>
              </a:lnSpc>
              <a:spcBef>
                <a:spcPts val="300"/>
              </a:spcBef>
            </a:pPr>
            <a:r>
              <a:rPr sz="900" b="0" i="0" dirty="0">
                <a:solidFill>
                  <a:srgbClr val="4A525A"/>
                </a:solidFill>
                <a:latin typeface="Arial"/>
              </a:rPr>
              <a:t>Formal RCA on the legacy CRL failure and the data-movement activity, plus proactive notification when publishing is disrupted.</a:t>
            </a:r>
          </a:p>
        </p:txBody>
      </p:sp>
      <p:sp>
        <p:nvSpPr>
          <p:cNvPr id="11" name="TextBox 10"/>
          <p:cNvSpPr txBox="1"/>
          <p:nvPr/>
        </p:nvSpPr>
        <p:spPr>
          <a:xfrm>
            <a:off x="8165592" y="1517904"/>
            <a:ext cx="3474720" cy="256032"/>
          </a:xfrm>
          <a:prstGeom prst="rect">
            <a:avLst/>
          </a:prstGeom>
          <a:noFill/>
        </p:spPr>
        <p:txBody>
          <a:bodyPr wrap="square" lIns="0" tIns="0" rIns="0" bIns="0" anchor="t"/>
          <a:lstStyle/>
          <a:p>
            <a:pPr algn="ctr"/>
            <a:r>
              <a:rPr sz="1150" b="1" i="0" cap="all" spc="140">
                <a:solidFill>
                  <a:srgbClr val="003865"/>
                </a:solidFill>
                <a:latin typeface="Arial"/>
              </a:rPr>
              <a:t>By October 1, 2026</a:t>
            </a:r>
          </a:p>
        </p:txBody>
      </p:sp>
      <p:sp>
        <p:nvSpPr>
          <p:cNvPr id="12" name="Oval 11"/>
          <p:cNvSpPr/>
          <p:nvPr/>
        </p:nvSpPr>
        <p:spPr>
          <a:xfrm>
            <a:off x="9720072" y="1664208"/>
            <a:ext cx="365760" cy="365760"/>
          </a:xfrm>
          <a:prstGeom prst="ellipse">
            <a:avLst/>
          </a:prstGeom>
          <a:solidFill>
            <a:srgbClr val="003865"/>
          </a:solidFill>
          <a:ln w="31750">
            <a:solidFill>
              <a:srgbClr val="FFFFFF"/>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sz="1100" b="1" i="0">
                <a:solidFill>
                  <a:srgbClr val="FFFFFF"/>
                </a:solidFill>
                <a:latin typeface="Arial"/>
              </a:rPr>
              <a:t>●</a:t>
            </a:r>
          </a:p>
        </p:txBody>
      </p:sp>
      <p:sp>
        <p:nvSpPr>
          <p:cNvPr id="13" name="Rounded Rectangle 12"/>
          <p:cNvSpPr/>
          <p:nvPr/>
        </p:nvSpPr>
        <p:spPr>
          <a:xfrm>
            <a:off x="8165592" y="2249424"/>
            <a:ext cx="3474720" cy="2999232"/>
          </a:xfrm>
          <a:prstGeom prst="roundRect">
            <a:avLst>
              <a:gd name="adj" fmla="val 5000"/>
            </a:avLst>
          </a:prstGeom>
          <a:solidFill>
            <a:srgbClr val="FFFFFF"/>
          </a:solidFill>
          <a:ln w="15875">
            <a:solidFill>
              <a:srgbClr val="E6EBEF"/>
            </a:solidFill>
          </a:ln>
          <a:effectLst/>
        </p:spPr>
        <p:style>
          <a:lnRef idx="1">
            <a:schemeClr val="accent1"/>
          </a:lnRef>
          <a:fillRef idx="3">
            <a:schemeClr val="accent1"/>
          </a:fillRef>
          <a:effectRef idx="2">
            <a:schemeClr val="accent1"/>
          </a:effectRef>
          <a:fontRef idx="minor">
            <a:schemeClr val="lt1"/>
          </a:fontRef>
        </p:style>
        <p:txBody>
          <a:bodyPr wrap="square" lIns="182880" tIns="182880" rIns="182880" bIns="0" rtlCol="0" anchor="t"/>
          <a:lstStyle/>
          <a:p>
            <a:pPr algn="l"/>
            <a:r>
              <a:rPr sz="1150" b="1" i="0" dirty="0">
                <a:solidFill>
                  <a:srgbClr val="003865"/>
                </a:solidFill>
                <a:latin typeface="Arial"/>
              </a:rPr>
              <a:t>Legacy dependency retired</a:t>
            </a:r>
          </a:p>
          <a:p>
            <a:pPr>
              <a:lnSpc>
                <a:spcPct val="105000"/>
              </a:lnSpc>
              <a:spcBef>
                <a:spcPts val="300"/>
              </a:spcBef>
            </a:pPr>
            <a:r>
              <a:rPr sz="900" b="0" i="0" dirty="0">
                <a:solidFill>
                  <a:srgbClr val="4A525A"/>
                </a:solidFill>
                <a:latin typeface="Arial"/>
              </a:rPr>
              <a:t>All remaining PKI8 certificates renewed under DigiCert ONE, removing the legacy CRL from the validation path entirely.</a:t>
            </a:r>
          </a:p>
        </p:txBody>
      </p:sp>
      <p:sp>
        <p:nvSpPr>
          <p:cNvPr id="14" name="Rounded Rectangle 13"/>
          <p:cNvSpPr/>
          <p:nvPr/>
        </p:nvSpPr>
        <p:spPr>
          <a:xfrm>
            <a:off x="777240" y="5431536"/>
            <a:ext cx="10863072" cy="694944"/>
          </a:xfrm>
          <a:prstGeom prst="roundRect">
            <a:avLst>
              <a:gd name="adj" fmla="val 14000"/>
            </a:avLst>
          </a:prstGeom>
          <a:solidFill>
            <a:srgbClr val="F2F6F8"/>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5" name="Oval 14"/>
          <p:cNvSpPr/>
          <p:nvPr/>
        </p:nvSpPr>
        <p:spPr>
          <a:xfrm>
            <a:off x="1033271" y="5614416"/>
            <a:ext cx="274320" cy="274320"/>
          </a:xfrm>
          <a:prstGeom prst="ellipse">
            <a:avLst/>
          </a:prstGeom>
          <a:solidFill>
            <a:srgbClr val="005763"/>
          </a:solidFill>
          <a:ln>
            <a:no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t"/>
          <a:lstStyle/>
          <a:p>
            <a:pPr algn="l"/>
            <a:endParaRPr/>
          </a:p>
        </p:txBody>
      </p:sp>
      <p:sp>
        <p:nvSpPr>
          <p:cNvPr id="16" name="TextBox 15"/>
          <p:cNvSpPr txBox="1"/>
          <p:nvPr/>
        </p:nvSpPr>
        <p:spPr>
          <a:xfrm>
            <a:off x="1472184" y="5577840"/>
            <a:ext cx="9966960" cy="400173"/>
          </a:xfrm>
          <a:prstGeom prst="rect">
            <a:avLst/>
          </a:prstGeom>
          <a:noFill/>
        </p:spPr>
        <p:txBody>
          <a:bodyPr wrap="square" lIns="0" tIns="0" rIns="0" bIns="0" anchor="ctr"/>
          <a:lstStyle/>
          <a:p>
            <a:pPr algn="l"/>
            <a:r>
              <a:rPr sz="1300" b="1" i="0" dirty="0">
                <a:solidFill>
                  <a:srgbClr val="005763"/>
                </a:solidFill>
                <a:latin typeface="Arial"/>
              </a:rPr>
              <a:t>And a process change:  </a:t>
            </a:r>
            <a:r>
              <a:rPr lang="en-US" sz="1300" b="0" i="0" dirty="0">
                <a:solidFill>
                  <a:srgbClr val="4A525A"/>
                </a:solidFill>
                <a:latin typeface="Arial"/>
              </a:rPr>
              <a:t>C</a:t>
            </a:r>
            <a:r>
              <a:rPr sz="1300" b="0" i="0" dirty="0">
                <a:solidFill>
                  <a:srgbClr val="4A525A"/>
                </a:solidFill>
                <a:latin typeface="Arial"/>
              </a:rPr>
              <a:t>ertificate and API report</a:t>
            </a:r>
            <a:r>
              <a:rPr lang="en-US" sz="1300" b="0" i="0" dirty="0">
                <a:solidFill>
                  <a:srgbClr val="4A525A"/>
                </a:solidFill>
                <a:latin typeface="Arial"/>
              </a:rPr>
              <a:t>ed issue</a:t>
            </a:r>
            <a:r>
              <a:rPr sz="1300" b="0" i="0" dirty="0">
                <a:solidFill>
                  <a:srgbClr val="4A525A"/>
                </a:solidFill>
                <a:latin typeface="Arial"/>
              </a:rPr>
              <a:t> open a ServiceNow incident immediately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4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4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4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4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4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400"/>
                                        <p:tgtEl>
                                          <p:spTgt spid="12"/>
                                        </p:tgtEl>
                                      </p:cBhvr>
                                    </p:animEffect>
                                  </p:childTnLst>
                                </p:cTn>
                              </p:par>
                              <p:par>
                                <p:cTn id="30" presetID="10"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400"/>
                                        <p:tgtEl>
                                          <p:spTgt spid="11"/>
                                        </p:tgtEl>
                                      </p:cBhvr>
                                    </p:animEffect>
                                  </p:childTnLst>
                                </p:cTn>
                              </p:par>
                              <p:par>
                                <p:cTn id="33" presetID="10" presetClass="entr" presetSubtype="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4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400"/>
                                        <p:tgtEl>
                                          <p:spTgt spid="14"/>
                                        </p:tgtEl>
                                      </p:cBhvr>
                                    </p:animEffect>
                                  </p:childTnLst>
                                </p:cTn>
                              </p:par>
                              <p:par>
                                <p:cTn id="41" presetID="10" presetClass="entr" presetSubtype="0"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400"/>
                                        <p:tgtEl>
                                          <p:spTgt spid="15"/>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7FBD238B-EA64-4619-B032-63AE930C6FA9}" vid="{AE616915-78D0-430D-A1FA-B43D84451179}"/>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7FBD238B-EA64-4619-B032-63AE930C6FA9}" vid="{CF83CD28-F703-4464-AA97-694444AF95D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Audience xmlns="8d5ee879-813f-4fb9-b7c2-a59846c21aeb">Confidential</Audience>
    <Year xmlns="8d5ee879-813f-4fb9-b7c2-a59846c21aeb" xsi:nil="true"/>
    <Month xmlns="8d5ee879-813f-4fb9-b7c2-a59846c21aeb" xsi:nil="true"/>
    <Dimensions xmlns="8d5ee879-813f-4fb9-b7c2-a59846c21aeb"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D0999AAC16EAB41985F08B9B30BD6F8" ma:contentTypeVersion="8" ma:contentTypeDescription="Create a new document." ma:contentTypeScope="" ma:versionID="56c633f7af11add75d80fc9659fab2d9">
  <xsd:schema xmlns:xsd="http://www.w3.org/2001/XMLSchema" xmlns:xs="http://www.w3.org/2001/XMLSchema" xmlns:p="http://schemas.microsoft.com/office/2006/metadata/properties" xmlns:ns2="8d5ee879-813f-4fb9-b7c2-a59846c21aeb" targetNamespace="http://schemas.microsoft.com/office/2006/metadata/properties" ma:root="true" ma:fieldsID="2d1da82a1bee8ebbb4d3c3b837edf58d" ns2:_="">
    <xsd:import namespace="8d5ee879-813f-4fb9-b7c2-a59846c21aeb"/>
    <xsd:element name="properties">
      <xsd:complexType>
        <xsd:sequence>
          <xsd:element name="documentManagement">
            <xsd:complexType>
              <xsd:all>
                <xsd:element ref="ns2:Audience" minOccurs="0"/>
                <xsd:element ref="ns2:Year" minOccurs="0"/>
                <xsd:element ref="ns2:MediaServiceMetadata" minOccurs="0"/>
                <xsd:element ref="ns2:MediaServiceFastMetadata" minOccurs="0"/>
                <xsd:element ref="ns2:Dimensions" minOccurs="0"/>
                <xsd:element ref="ns2:MediaServiceObjectDetectorVersions" minOccurs="0"/>
                <xsd:element ref="ns2:Month"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5ee879-813f-4fb9-b7c2-a59846c21aeb" elementFormDefault="qualified">
    <xsd:import namespace="http://schemas.microsoft.com/office/2006/documentManagement/types"/>
    <xsd:import namespace="http://schemas.microsoft.com/office/infopath/2007/PartnerControls"/>
    <xsd:element name="Audience" ma:index="8" nillable="true" ma:displayName="Audience" ma:format="Dropdown" ma:internalName="Audience">
      <xsd:simpleType>
        <xsd:restriction base="dms:Choice">
          <xsd:enumeration value="Confidential"/>
          <xsd:enumeration value="Public"/>
          <xsd:enumeration value="Internal"/>
          <xsd:enumeration value="Board of Directors"/>
        </xsd:restriction>
      </xsd:simpleType>
    </xsd:element>
    <xsd:element name="Year" ma:index="9" nillable="true" ma:displayName="Year" ma:format="Dropdown" ma:internalName="Year">
      <xsd:simpleType>
        <xsd:restriction base="dms:Choice">
          <xsd:enumeration value="2022"/>
          <xsd:enumeration value="2023"/>
          <xsd:enumeration value="2024"/>
          <xsd:enumeration value="202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Dimensions" ma:index="12" nillable="true" ma:displayName="Dimensions" ma:format="Dropdown" ma:internalName="Dimensions">
      <xsd:simpleType>
        <xsd:restriction base="dms:Choice">
          <xsd:enumeration value="Widescreen (16:9)"/>
          <xsd:enumeration value="Default Width"/>
          <xsd:enumeration value="HD"/>
        </xsd:restriction>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onth" ma:index="14" nillable="true" ma:displayName="Month" ma:format="Dropdown" ma:internalName="Month">
      <xsd:simpleType>
        <xsd:restriction base="dms:Choice">
          <xsd:enumeration value="January"/>
          <xsd:enumeration value="February"/>
          <xsd:enumeration value="March"/>
          <xsd:enumeration value="April"/>
          <xsd:enumeration value="MAy"/>
          <xsd:enumeration value="June"/>
          <xsd:enumeration value="July"/>
          <xsd:enumeration value="August"/>
          <xsd:enumeration value="September"/>
          <xsd:enumeration value="October"/>
          <xsd:enumeration value="November"/>
          <xsd:enumeration value="December"/>
        </xsd:restriction>
      </xsd:simpleType>
    </xsd:element>
    <xsd:element name="MediaServiceSearchProperties" ma:index="1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2.xml><?xml version="1.0" encoding="utf-8"?>
<ds:datastoreItem xmlns:ds="http://schemas.openxmlformats.org/officeDocument/2006/customXml" ds:itemID="{7E754FD2-17D2-4534-9157-8CFDD0166132}">
  <ds:schemaRefs>
    <ds:schemaRef ds:uri="http://www.w3.org/XML/1998/namespace"/>
    <ds:schemaRef ds:uri="http://schemas.microsoft.com/office/2006/metadata/properties"/>
    <ds:schemaRef ds:uri="http://schemas.microsoft.com/office/2006/documentManagement/types"/>
    <ds:schemaRef ds:uri="http://purl.org/dc/terms/"/>
    <ds:schemaRef ds:uri="http://purl.org/dc/dcmitype/"/>
    <ds:schemaRef ds:uri="http://schemas.openxmlformats.org/package/2006/metadata/core-properties"/>
    <ds:schemaRef ds:uri="3c917f14-8d40-4289-92aa-fd10f73581c9"/>
    <ds:schemaRef ds:uri="http://schemas.microsoft.com/office/infopath/2007/PartnerControls"/>
    <ds:schemaRef ds:uri="http://purl.org/dc/elements/1.1/"/>
    <ds:schemaRef ds:uri="8d5ee879-813f-4fb9-b7c2-a59846c21aeb"/>
  </ds:schemaRefs>
</ds:datastoreItem>
</file>

<file path=customXml/itemProps3.xml><?xml version="1.0" encoding="utf-8"?>
<ds:datastoreItem xmlns:ds="http://schemas.openxmlformats.org/officeDocument/2006/customXml" ds:itemID="{1A57D803-3A5C-4206-B74C-D334B79164C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5ee879-813f-4fb9-b7c2-a59846c21ae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75</TotalTime>
  <Words>1255</Words>
  <Application>Microsoft Office PowerPoint</Application>
  <PresentationFormat>Widescreen</PresentationFormat>
  <Paragraphs>90</Paragraphs>
  <Slides>4</Slides>
  <Notes>4</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vt:i4>
      </vt:variant>
    </vt:vector>
  </HeadingPairs>
  <TitlesOfParts>
    <vt:vector size="9" baseType="lpstr">
      <vt:lpstr>Aptos</vt:lpstr>
      <vt:lpstr>Arial</vt:lpstr>
      <vt:lpstr>Wingdings</vt:lpstr>
      <vt:lpstr>1_Cover</vt:lpstr>
      <vt:lpstr>Page Design</vt:lpstr>
      <vt:lpstr>Update: Market Participants Digital Cert Issue Sept. 9, 2026   Shawn Scott   </vt:lpstr>
      <vt:lpstr>Incident Timeline — September 9, 2026</vt:lpstr>
      <vt:lpstr>The Monitoring Gap: Expiration vs. Freshness</vt:lpstr>
      <vt:lpstr>Corrective Actions and Current Status</vt:lpstr>
    </vt:vector>
  </TitlesOfParts>
  <Company>ERCOT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Lyakhovets, Olha</dc:creator>
  <cp:keywords/>
  <cp:lastModifiedBy>Scott, Shawn</cp:lastModifiedBy>
  <cp:revision>2</cp:revision>
  <dcterms:created xsi:type="dcterms:W3CDTF">2026-03-23T21:04:58Z</dcterms:created>
  <dcterms:modified xsi:type="dcterms:W3CDTF">2026-09-22T19:20:32Z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0x0101006D0999AAC16EAB41985F08B9B30BD6F8</vt:lpwstr>
  </property>
  <property fmtid="{D5CDD505-2E9C-101B-9397-08002B2CF9AE}" pid="3" name="MediaServiceImageTags">
    <vt:lpwstr/>
  </property>
  <property fmtid="{D5CDD505-2E9C-101B-9397-08002B2CF9AE}" pid="4" name="MSIP_Label_6be50e56-0289-4d99-8c99-a0e8ec56f24f_Enabled">
    <vt:lpwstr>true</vt:lpwstr>
  </property>
  <property fmtid="{D5CDD505-2E9C-101B-9397-08002B2CF9AE}" pid="5" name="MSIP_Label_6be50e56-0289-4d99-8c99-a0e8ec56f24f_SetDate">
    <vt:lpwstr>2026-02-18T19:16:33Z</vt:lpwstr>
  </property>
  <property fmtid="{D5CDD505-2E9C-101B-9397-08002B2CF9AE}" pid="6" name="MSIP_Label_6be50e56-0289-4d99-8c99-a0e8ec56f24f_Method">
    <vt:lpwstr>Privileged</vt:lpwstr>
  </property>
  <property fmtid="{D5CDD505-2E9C-101B-9397-08002B2CF9AE}" pid="7" name="MSIP_Label_6be50e56-0289-4d99-8c99-a0e8ec56f24f_Name">
    <vt:lpwstr>Confidential</vt:lpwstr>
  </property>
  <property fmtid="{D5CDD505-2E9C-101B-9397-08002B2CF9AE}" pid="8" name="MSIP_Label_6be50e56-0289-4d99-8c99-a0e8ec56f24f_SiteId">
    <vt:lpwstr>0afb747d-bff7-4596-a9fc-950ef9e0ec45</vt:lpwstr>
  </property>
  <property fmtid="{D5CDD505-2E9C-101B-9397-08002B2CF9AE}" pid="9" name="MSIP_Label_6be50e56-0289-4d99-8c99-a0e8ec56f24f_ActionId">
    <vt:lpwstr>7b98dcf0-332c-45ce-8253-a3a2820cb0e5</vt:lpwstr>
  </property>
  <property fmtid="{D5CDD505-2E9C-101B-9397-08002B2CF9AE}" pid="10" name="MSIP_Label_6be50e56-0289-4d99-8c99-a0e8ec56f24f_ContentBits">
    <vt:lpwstr>0</vt:lpwstr>
  </property>
  <property fmtid="{D5CDD505-2E9C-101B-9397-08002B2CF9AE}" pid="11" name="MSIP_Label_6be50e56-0289-4d99-8c99-a0e8ec56f24f_Tag">
    <vt:lpwstr>10, 0, 1, 1</vt:lpwstr>
  </property>
</Properties>
</file>