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1"/>
  </p:notesMasterIdLst>
  <p:handoutMasterIdLst>
    <p:handoutMasterId r:id="rId12"/>
  </p:handoutMasterIdLst>
  <p:sldIdLst>
    <p:sldId id="272" r:id="rId6"/>
    <p:sldId id="276" r:id="rId7"/>
    <p:sldId id="281" r:id="rId8"/>
    <p:sldId id="285"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60"/>
  </p:normalViewPr>
  <p:slideViewPr>
    <p:cSldViewPr snapToGrid="0">
      <p:cViewPr varScale="1">
        <p:scale>
          <a:sx n="69" d="100"/>
          <a:sy n="69" d="100"/>
        </p:scale>
        <p:origin x="90" y="28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9/18/2026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67189-400D-DB4A-D5E0-542A5E7E3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3C008-391A-64C2-646C-35FE05FDD9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BC3169-5CCA-6D10-6FE3-D9C6937859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002F2D-1758-D94C-6F38-0A202F8C2DBE}"/>
              </a:ext>
            </a:extLst>
          </p:cNvPr>
          <p:cNvSpPr>
            <a:spLocks noGrp="1"/>
          </p:cNvSpPr>
          <p:nvPr>
            <p:ph type="sldNum" sz="quarter" idx="5"/>
          </p:nvPr>
        </p:nvSpPr>
        <p:spPr/>
        <p:txBody>
          <a:bodyPr/>
          <a:lstStyle/>
          <a:p>
            <a:fld id="{3694BC6D-B4C2-499C-B968-7B53BF050EFF}" type="slidenum">
              <a:rPr lang="en-US" smtClean="0"/>
              <a:t>2</a:t>
            </a:fld>
            <a:endParaRPr lang="en-US"/>
          </a:p>
        </p:txBody>
      </p:sp>
    </p:spTree>
    <p:extLst>
      <p:ext uri="{BB962C8B-B14F-4D97-AF65-F5344CB8AC3E}">
        <p14:creationId xmlns:p14="http://schemas.microsoft.com/office/powerpoint/2010/main" val="978951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A359B-4863-7A96-EDD4-8E59072DB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55B50-245B-A835-43CF-7D35AB001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77C93-6916-1BB0-046F-DC3FDEC84D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DA7AD8-D224-4C6E-AAFE-C0A878BDA4E4}"/>
              </a:ext>
            </a:extLst>
          </p:cNvPr>
          <p:cNvSpPr>
            <a:spLocks noGrp="1"/>
          </p:cNvSpPr>
          <p:nvPr>
            <p:ph type="sldNum" sz="quarter" idx="5"/>
          </p:nvPr>
        </p:nvSpPr>
        <p:spPr/>
        <p:txBody>
          <a:bodyPr/>
          <a:lstStyle/>
          <a:p>
            <a:fld id="{3694BC6D-B4C2-499C-B968-7B53BF050EFF}" type="slidenum">
              <a:rPr lang="en-US" smtClean="0"/>
              <a:t>3</a:t>
            </a:fld>
            <a:endParaRPr lang="en-US"/>
          </a:p>
        </p:txBody>
      </p:sp>
    </p:spTree>
    <p:extLst>
      <p:ext uri="{BB962C8B-B14F-4D97-AF65-F5344CB8AC3E}">
        <p14:creationId xmlns:p14="http://schemas.microsoft.com/office/powerpoint/2010/main" val="3180455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E466B-9CA6-3EE2-192F-179FCDCACC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15FC2-AC02-0AA6-B74E-B83B92AFB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B0232-1098-ECAA-A7EA-29D6D2EF71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C6BADF-FE02-A53E-AB00-002888989AFE}"/>
              </a:ext>
            </a:extLst>
          </p:cNvPr>
          <p:cNvSpPr>
            <a:spLocks noGrp="1"/>
          </p:cNvSpPr>
          <p:nvPr>
            <p:ph type="sldNum" sz="quarter" idx="5"/>
          </p:nvPr>
        </p:nvSpPr>
        <p:spPr/>
        <p:txBody>
          <a:bodyPr/>
          <a:lstStyle/>
          <a:p>
            <a:fld id="{3694BC6D-B4C2-499C-B968-7B53BF050EFF}" type="slidenum">
              <a:rPr lang="en-US" smtClean="0"/>
              <a:t>4</a:t>
            </a:fld>
            <a:endParaRPr lang="en-US"/>
          </a:p>
        </p:txBody>
      </p:sp>
    </p:spTree>
    <p:extLst>
      <p:ext uri="{BB962C8B-B14F-4D97-AF65-F5344CB8AC3E}">
        <p14:creationId xmlns:p14="http://schemas.microsoft.com/office/powerpoint/2010/main" val="592759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18,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18,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18,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18,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18,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18,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18,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18,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18,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de with Social">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18,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18,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sv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18,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3" r:id="rId3"/>
    <p:sldLayoutId id="2147483672" r:id="rId4"/>
    <p:sldLayoutId id="2147483664" r:id="rId5"/>
    <p:sldLayoutId id="2147483668" r:id="rId6"/>
    <p:sldLayoutId id="2147483669" r:id="rId7"/>
    <p:sldLayoutId id="2147483666" r:id="rId8"/>
    <p:sldLayoutId id="2147483675" r:id="rId9"/>
    <p:sldLayoutId id="2147483679" r:id="rId10"/>
    <p:sldLayoutId id="2147483676" r:id="rId11"/>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lstStyle/>
          <a:p>
            <a:r>
              <a:rPr lang="en-US" sz="2800" dirty="0"/>
              <a:t>2026 September &amp; October (R9 &amp; R10) Releases – Market &amp; Outage Scheduler Changes</a:t>
            </a:r>
            <a:br>
              <a:rPr lang="en-US" sz="2800" dirty="0"/>
            </a:br>
            <a:br>
              <a:rPr lang="en-US" sz="1400" b="0" dirty="0"/>
            </a:br>
            <a:br>
              <a:rPr lang="en-US" sz="1400" b="0" dirty="0"/>
            </a:br>
            <a:br>
              <a:rPr lang="en-US" sz="1400" b="0" dirty="0"/>
            </a:br>
            <a:br>
              <a:rPr lang="en-US" sz="1400" b="0" dirty="0"/>
            </a:br>
            <a:r>
              <a:rPr lang="en-US" sz="1800" dirty="0"/>
              <a:t>Katherine Li</a:t>
            </a:r>
            <a:br>
              <a:rPr lang="en-US" sz="1800" dirty="0"/>
            </a:br>
            <a:br>
              <a:rPr lang="en-US" sz="400" dirty="0"/>
            </a:br>
            <a:r>
              <a:rPr lang="en-US" sz="1800" dirty="0"/>
              <a:t>September 24, 2026</a:t>
            </a:r>
            <a:endParaRPr lang="en-US" dirty="0"/>
          </a:p>
        </p:txBody>
      </p:sp>
      <p:sp>
        <p:nvSpPr>
          <p:cNvPr id="13" name="Content Placeholder 12">
            <a:extLst>
              <a:ext uri="{FF2B5EF4-FFF2-40B4-BE49-F238E27FC236}">
                <a16:creationId xmlns:a16="http://schemas.microsoft.com/office/drawing/2014/main" id="{619804EA-9740-9589-9164-5FD489B897C1}"/>
              </a:ext>
            </a:extLst>
          </p:cNvPr>
          <p:cNvSpPr>
            <a:spLocks noGrp="1"/>
          </p:cNvSpPr>
          <p:nvPr>
            <p:ph sz="quarter" idx="16"/>
          </p:nvPr>
        </p:nvSpPr>
        <p:spPr>
          <a:xfrm>
            <a:off x="6427363" y="1082368"/>
            <a:ext cx="5201213" cy="2551584"/>
          </a:xfrm>
          <a:noFill/>
        </p:spPr>
        <p:txBody>
          <a:bodyPr/>
          <a:lstStyle/>
          <a:p>
            <a:r>
              <a:rPr lang="en-US" dirty="0"/>
              <a:t>Outline:</a:t>
            </a:r>
          </a:p>
          <a:p>
            <a:pPr marL="342900" indent="274320">
              <a:buFont typeface="Arial" panose="020B0604020202020204" pitchFamily="34" charset="0"/>
              <a:buChar char="•"/>
            </a:pPr>
            <a:r>
              <a:rPr lang="en-US" dirty="0"/>
              <a:t>2026 September (R9) Release</a:t>
            </a:r>
          </a:p>
          <a:p>
            <a:pPr marL="342900" indent="274320">
              <a:buFont typeface="Arial" panose="020B0604020202020204" pitchFamily="34" charset="0"/>
              <a:buChar char="•"/>
            </a:pPr>
            <a:r>
              <a:rPr lang="en-US" dirty="0"/>
              <a:t>2026 October (R10) Release</a:t>
            </a:r>
          </a:p>
          <a:p>
            <a:pPr marL="342900" indent="274320">
              <a:buFont typeface="Arial" panose="020B0604020202020204" pitchFamily="34" charset="0"/>
              <a:buChar char="•"/>
            </a:pPr>
            <a:endParaRPr lang="en-US" dirty="0"/>
          </a:p>
          <a:p>
            <a:pPr marL="342900" indent="274320">
              <a:buFont typeface="Arial" panose="020B0604020202020204" pitchFamily="34" charset="0"/>
              <a:buChar char="•"/>
            </a:pPr>
            <a:endParaRPr lang="en-US" dirty="0"/>
          </a:p>
          <a:p>
            <a:pPr marL="342900" indent="274320">
              <a:buFont typeface="Arial" panose="020B0604020202020204" pitchFamily="34" charset="0"/>
              <a:buChar char="•"/>
            </a:pPr>
            <a:endParaRPr lang="en-US" b="0" dirty="0"/>
          </a:p>
          <a:p>
            <a:pPr marL="342900" indent="27432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615B13E4-0736-0930-384F-941950A5768F}"/>
              </a:ext>
            </a:extLst>
          </p:cNvPr>
          <p:cNvSpPr>
            <a:spLocks noGrp="1"/>
          </p:cNvSpPr>
          <p:nvPr>
            <p:ph type="body" sz="quarter" idx="15"/>
          </p:nvPr>
        </p:nvSpPr>
        <p:spPr>
          <a:xfrm flipH="1">
            <a:off x="6427363" y="4846784"/>
            <a:ext cx="5368397" cy="1670396"/>
          </a:xfrm>
        </p:spPr>
        <p:txBody>
          <a:bodyPr/>
          <a:lstStyle/>
          <a:p>
            <a:r>
              <a:rPr lang="en-US" dirty="0"/>
              <a:t>Key Takeaways</a:t>
            </a:r>
          </a:p>
          <a:p>
            <a:pPr marL="274320" lvl="1"/>
            <a:r>
              <a:rPr lang="en-US" dirty="0"/>
              <a:t>No Market or Outage Scheduler submission changes in July (R9) release.</a:t>
            </a:r>
          </a:p>
          <a:p>
            <a:pPr marL="274320" lvl="1"/>
            <a:r>
              <a:rPr lang="en-US" dirty="0"/>
              <a:t>One Market and two Outage Scheduler submission changes planned in October (R10) release.</a:t>
            </a:r>
          </a:p>
          <a:p>
            <a:pPr lvl="1"/>
            <a:endParaRPr lang="en-US"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88F8F-91DF-EE0F-6674-42F792BFBF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6608F7-5B76-CABA-F94E-8BE9FC7CD26D}"/>
              </a:ext>
            </a:extLst>
          </p:cNvPr>
          <p:cNvSpPr>
            <a:spLocks noGrp="1"/>
          </p:cNvSpPr>
          <p:nvPr>
            <p:ph type="sldNum" sz="quarter" idx="12"/>
          </p:nvPr>
        </p:nvSpPr>
        <p:spPr/>
        <p:txBody>
          <a:bodyPr/>
          <a:lstStyle/>
          <a:p>
            <a:fld id="{BCDE79FB-97BA-492B-8D57-F1373F9ADA95}" type="slidenum">
              <a:rPr lang="en-US" smtClean="0"/>
              <a:t>2</a:t>
            </a:fld>
            <a:endParaRPr lang="en-US" dirty="0"/>
          </a:p>
        </p:txBody>
      </p:sp>
      <p:sp>
        <p:nvSpPr>
          <p:cNvPr id="4" name="Title 3">
            <a:extLst>
              <a:ext uri="{FF2B5EF4-FFF2-40B4-BE49-F238E27FC236}">
                <a16:creationId xmlns:a16="http://schemas.microsoft.com/office/drawing/2014/main" id="{CE82055A-BE46-1B77-ED08-D5FC4646DA36}"/>
              </a:ext>
            </a:extLst>
          </p:cNvPr>
          <p:cNvSpPr>
            <a:spLocks noGrp="1"/>
          </p:cNvSpPr>
          <p:nvPr>
            <p:ph type="title"/>
          </p:nvPr>
        </p:nvSpPr>
        <p:spPr/>
        <p:txBody>
          <a:bodyPr/>
          <a:lstStyle/>
          <a:p>
            <a:r>
              <a:rPr lang="en-US" dirty="0"/>
              <a:t>2026 September/October (R9/R10) Releases</a:t>
            </a:r>
          </a:p>
        </p:txBody>
      </p:sp>
      <p:sp>
        <p:nvSpPr>
          <p:cNvPr id="7" name="Content Placeholder 2">
            <a:extLst>
              <a:ext uri="{FF2B5EF4-FFF2-40B4-BE49-F238E27FC236}">
                <a16:creationId xmlns:a16="http://schemas.microsoft.com/office/drawing/2014/main" id="{9817825C-CC2F-8282-032D-C043B7BEF96C}"/>
              </a:ext>
            </a:extLst>
          </p:cNvPr>
          <p:cNvSpPr txBox="1">
            <a:spLocks/>
          </p:cNvSpPr>
          <p:nvPr/>
        </p:nvSpPr>
        <p:spPr>
          <a:xfrm>
            <a:off x="438150" y="1518602"/>
            <a:ext cx="11315700" cy="5202873"/>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sz="1800" dirty="0"/>
              <a:t>2026 September (R9) Release will be deployed into Production on </a:t>
            </a:r>
            <a:r>
              <a:rPr lang="en-US" sz="1800" b="1" u="sng" dirty="0"/>
              <a:t>10/01/2026</a:t>
            </a:r>
            <a:r>
              <a:rPr lang="en-US" sz="1800" dirty="0"/>
              <a:t>. </a:t>
            </a:r>
          </a:p>
          <a:p>
            <a:pPr marL="834390" lvl="1" indent="-285750">
              <a:lnSpc>
                <a:spcPct val="150000"/>
              </a:lnSpc>
            </a:pPr>
            <a:r>
              <a:rPr lang="en-US" sz="1600" dirty="0"/>
              <a:t>September (R9) release does </a:t>
            </a:r>
            <a:r>
              <a:rPr lang="en-US" sz="1600" b="1" u="sng" dirty="0"/>
              <a:t>not</a:t>
            </a:r>
            <a:r>
              <a:rPr lang="en-US" sz="1600" dirty="0"/>
              <a:t> have any Market or Outage Scheduler submission changes that may impact Market Participants.</a:t>
            </a:r>
          </a:p>
          <a:p>
            <a:pPr marL="834390" lvl="1" indent="-285750">
              <a:lnSpc>
                <a:spcPct val="150000"/>
              </a:lnSpc>
            </a:pPr>
            <a:endParaRPr lang="en-US" sz="1600" dirty="0"/>
          </a:p>
          <a:p>
            <a:pPr marL="285750" indent="-285750">
              <a:lnSpc>
                <a:spcPct val="150000"/>
              </a:lnSpc>
              <a:buFont typeface="Arial" panose="020B0604020202020204" pitchFamily="34" charset="0"/>
              <a:buChar char="•"/>
            </a:pPr>
            <a:r>
              <a:rPr lang="en-US" sz="1800" dirty="0"/>
              <a:t>2026 October (R10) Release will be deployed into Production on </a:t>
            </a:r>
            <a:r>
              <a:rPr lang="en-US" sz="1800" b="1" u="sng" dirty="0"/>
              <a:t>10/29/2026</a:t>
            </a:r>
            <a:r>
              <a:rPr lang="en-US" sz="1800" dirty="0"/>
              <a:t>. </a:t>
            </a:r>
          </a:p>
          <a:p>
            <a:pPr marL="834390" lvl="1" indent="-285750">
              <a:lnSpc>
                <a:spcPct val="150000"/>
              </a:lnSpc>
            </a:pPr>
            <a:r>
              <a:rPr lang="en-US" sz="1600" dirty="0"/>
              <a:t>One market submission validation message enhancement for Current Day Plan (COP) Ancillary Service (AS) Capability validation is currently planned.</a:t>
            </a:r>
          </a:p>
          <a:p>
            <a:pPr marL="1200150" lvl="3" indent="-285750">
              <a:lnSpc>
                <a:spcPct val="150000"/>
              </a:lnSpc>
            </a:pPr>
            <a:r>
              <a:rPr lang="en-US" sz="1600" dirty="0"/>
              <a:t>to be able to show two decimal points of the amount of megawatts (MW) in response message.</a:t>
            </a:r>
          </a:p>
          <a:p>
            <a:pPr marL="834390" lvl="1" indent="-285750">
              <a:lnSpc>
                <a:spcPct val="150000"/>
              </a:lnSpc>
            </a:pPr>
            <a:r>
              <a:rPr lang="en-US" sz="1600" dirty="0"/>
              <a:t>One Outage Scheduler submission change is currently planned.</a:t>
            </a:r>
          </a:p>
          <a:p>
            <a:pPr marL="1200150" lvl="3" indent="-285750">
              <a:lnSpc>
                <a:spcPct val="150000"/>
              </a:lnSpc>
            </a:pPr>
            <a:r>
              <a:rPr lang="en-US" sz="1600" dirty="0"/>
              <a:t>enhance the Resource Planned Outage Limit (RPOL) violation warning messages</a:t>
            </a:r>
          </a:p>
          <a:p>
            <a:pPr marL="834390" lvl="1" indent="-285750">
              <a:lnSpc>
                <a:spcPct val="150000"/>
              </a:lnSpc>
            </a:pPr>
            <a:endParaRPr lang="en-US" sz="1600" dirty="0"/>
          </a:p>
          <a:p>
            <a:pPr marL="834390" lvl="1" indent="-285750">
              <a:lnSpc>
                <a:spcPct val="150000"/>
              </a:lnSpc>
            </a:pPr>
            <a:endParaRPr lang="en-US" sz="1600" dirty="0"/>
          </a:p>
        </p:txBody>
      </p:sp>
    </p:spTree>
    <p:extLst>
      <p:ext uri="{BB962C8B-B14F-4D97-AF65-F5344CB8AC3E}">
        <p14:creationId xmlns:p14="http://schemas.microsoft.com/office/powerpoint/2010/main" val="348800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BF9E6-4E78-AE6B-FC65-DBB96A9E77C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046918-F7EC-1DF6-71CB-17C7C75BEACE}"/>
              </a:ext>
            </a:extLst>
          </p:cNvPr>
          <p:cNvSpPr>
            <a:spLocks noGrp="1"/>
          </p:cNvSpPr>
          <p:nvPr>
            <p:ph type="sldNum" sz="quarter" idx="12"/>
          </p:nvPr>
        </p:nvSpPr>
        <p:spPr/>
        <p:txBody>
          <a:bodyPr/>
          <a:lstStyle/>
          <a:p>
            <a:fld id="{BCDE79FB-97BA-492B-8D57-F1373F9ADA95}" type="slidenum">
              <a:rPr lang="en-US" smtClean="0"/>
              <a:t>3</a:t>
            </a:fld>
            <a:endParaRPr lang="en-US" dirty="0"/>
          </a:p>
        </p:txBody>
      </p:sp>
      <p:sp>
        <p:nvSpPr>
          <p:cNvPr id="4" name="Title 3">
            <a:extLst>
              <a:ext uri="{FF2B5EF4-FFF2-40B4-BE49-F238E27FC236}">
                <a16:creationId xmlns:a16="http://schemas.microsoft.com/office/drawing/2014/main" id="{5B6FCA93-8D58-7F97-BF6C-0B3DE733D4E9}"/>
              </a:ext>
            </a:extLst>
          </p:cNvPr>
          <p:cNvSpPr>
            <a:spLocks noGrp="1"/>
          </p:cNvSpPr>
          <p:nvPr>
            <p:ph type="title"/>
          </p:nvPr>
        </p:nvSpPr>
        <p:spPr/>
        <p:txBody>
          <a:bodyPr/>
          <a:lstStyle/>
          <a:p>
            <a:pPr>
              <a:lnSpc>
                <a:spcPct val="100000"/>
              </a:lnSpc>
              <a:spcBef>
                <a:spcPts val="0"/>
              </a:spcBef>
            </a:pPr>
            <a:r>
              <a:rPr lang="en-US" dirty="0"/>
              <a:t>2026 October (R10) Release – Market Submission Validation Change</a:t>
            </a:r>
          </a:p>
        </p:txBody>
      </p:sp>
      <p:sp>
        <p:nvSpPr>
          <p:cNvPr id="7" name="Content Placeholder 2">
            <a:extLst>
              <a:ext uri="{FF2B5EF4-FFF2-40B4-BE49-F238E27FC236}">
                <a16:creationId xmlns:a16="http://schemas.microsoft.com/office/drawing/2014/main" id="{A2F0F8C0-8A2A-CC14-6158-2A2C625C22A5}"/>
              </a:ext>
            </a:extLst>
          </p:cNvPr>
          <p:cNvSpPr txBox="1">
            <a:spLocks/>
          </p:cNvSpPr>
          <p:nvPr/>
        </p:nvSpPr>
        <p:spPr>
          <a:xfrm>
            <a:off x="533400" y="1219637"/>
            <a:ext cx="10947400" cy="5010150"/>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5000"/>
              </a:lnSpc>
              <a:buFont typeface="Arial" panose="020B0604020202020204" pitchFamily="34" charset="0"/>
              <a:buChar char="•"/>
            </a:pPr>
            <a:r>
              <a:rPr lang="en-US" dirty="0"/>
              <a:t>One market submission validation message enhancement for COP AS capability -  to be able to handle two decimal points of MW in COP validation message.</a:t>
            </a:r>
          </a:p>
          <a:p>
            <a:pPr marL="834390" lvl="1" indent="-285750">
              <a:lnSpc>
                <a:spcPct val="125000"/>
              </a:lnSpc>
            </a:pPr>
            <a:r>
              <a:rPr lang="en-US" dirty="0"/>
              <a:t>An example: a COP submission of Reg-Down (REGDN) capability</a:t>
            </a:r>
          </a:p>
          <a:p>
            <a:pPr marL="1200150" lvl="3" indent="-285750">
              <a:lnSpc>
                <a:spcPct val="125000"/>
              </a:lnSpc>
            </a:pPr>
            <a:r>
              <a:rPr lang="en-US" dirty="0"/>
              <a:t>the submitted COP REGDN capability: 195.8 MW</a:t>
            </a:r>
          </a:p>
          <a:p>
            <a:pPr marL="1200150" lvl="3" indent="-285750">
              <a:lnSpc>
                <a:spcPct val="125000"/>
              </a:lnSpc>
            </a:pPr>
            <a:r>
              <a:rPr lang="en-US" dirty="0"/>
              <a:t>the resource’s qualified MW for REGDN: 195.78 MW</a:t>
            </a:r>
          </a:p>
          <a:p>
            <a:pPr marL="1200150" lvl="3" indent="-285750">
              <a:lnSpc>
                <a:spcPct val="125000"/>
              </a:lnSpc>
            </a:pPr>
            <a:r>
              <a:rPr lang="en-US" dirty="0"/>
              <a:t>once submitted, currently the following message is be provided:</a:t>
            </a:r>
          </a:p>
          <a:p>
            <a:pPr marL="1200150" lvl="3" indent="-285750">
              <a:lnSpc>
                <a:spcPct val="125000"/>
              </a:lnSpc>
            </a:pPr>
            <a:endParaRPr lang="en-US" dirty="0"/>
          </a:p>
          <a:p>
            <a:pPr marL="1017270" lvl="2" indent="-285750">
              <a:lnSpc>
                <a:spcPct val="125000"/>
              </a:lnSpc>
            </a:pPr>
            <a:endParaRPr lang="en-US" dirty="0"/>
          </a:p>
          <a:p>
            <a:pPr marL="1017270" lvl="2" indent="-285750">
              <a:lnSpc>
                <a:spcPct val="125000"/>
              </a:lnSpc>
            </a:pPr>
            <a:endParaRPr lang="en-US" dirty="0"/>
          </a:p>
          <a:p>
            <a:pPr marL="1200150" lvl="3" indent="-285750">
              <a:lnSpc>
                <a:spcPct val="125000"/>
              </a:lnSpc>
            </a:pPr>
            <a:endParaRPr lang="en-US" dirty="0"/>
          </a:p>
          <a:p>
            <a:pPr marL="1200150" lvl="3" indent="-285750">
              <a:lnSpc>
                <a:spcPct val="125000"/>
              </a:lnSpc>
            </a:pPr>
            <a:r>
              <a:rPr lang="en-US" dirty="0"/>
              <a:t>with the change in R10, the message will be improved to indicate clearly the reason for “Validation of the COP failed” - the submitted MW (195.8) is greater than the resource’s qualified MW (195.78) of REGDN.</a:t>
            </a:r>
          </a:p>
          <a:p>
            <a:pPr lvl="1" indent="0">
              <a:lnSpc>
                <a:spcPct val="125000"/>
              </a:lnSpc>
              <a:buNone/>
            </a:pPr>
            <a:endParaRPr lang="en-US" dirty="0"/>
          </a:p>
          <a:p>
            <a:pPr lvl="1" indent="0">
              <a:lnSpc>
                <a:spcPct val="125000"/>
              </a:lnSpc>
              <a:buNone/>
            </a:pPr>
            <a:endParaRPr lang="en-US" dirty="0"/>
          </a:p>
          <a:p>
            <a:pPr marL="548640" lvl="2" indent="0">
              <a:buNone/>
            </a:pPr>
            <a:endParaRPr lang="en-US" sz="1600" i="1" dirty="0"/>
          </a:p>
        </p:txBody>
      </p:sp>
      <p:pic>
        <p:nvPicPr>
          <p:cNvPr id="5" name="Picture 4">
            <a:extLst>
              <a:ext uri="{FF2B5EF4-FFF2-40B4-BE49-F238E27FC236}">
                <a16:creationId xmlns:a16="http://schemas.microsoft.com/office/drawing/2014/main" id="{3418760A-0ED3-E6EE-21D3-FDDDB12B6A72}"/>
              </a:ext>
            </a:extLst>
          </p:cNvPr>
          <p:cNvPicPr>
            <a:picLocks noChangeAspect="1"/>
          </p:cNvPicPr>
          <p:nvPr/>
        </p:nvPicPr>
        <p:blipFill>
          <a:blip r:embed="rId3"/>
          <a:stretch>
            <a:fillRect/>
          </a:stretch>
        </p:blipFill>
        <p:spPr>
          <a:xfrm>
            <a:off x="3126969" y="3501845"/>
            <a:ext cx="5509126" cy="724260"/>
          </a:xfrm>
          <a:prstGeom prst="rect">
            <a:avLst/>
          </a:prstGeom>
        </p:spPr>
      </p:pic>
    </p:spTree>
    <p:extLst>
      <p:ext uri="{BB962C8B-B14F-4D97-AF65-F5344CB8AC3E}">
        <p14:creationId xmlns:p14="http://schemas.microsoft.com/office/powerpoint/2010/main" val="18085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45439-E484-2EDD-93D0-593E8F21D8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C4595D-D1AA-CEF8-9076-DE21B09A2064}"/>
              </a:ext>
            </a:extLst>
          </p:cNvPr>
          <p:cNvSpPr>
            <a:spLocks noGrp="1"/>
          </p:cNvSpPr>
          <p:nvPr>
            <p:ph type="sldNum" sz="quarter" idx="12"/>
          </p:nvPr>
        </p:nvSpPr>
        <p:spPr/>
        <p:txBody>
          <a:bodyPr/>
          <a:lstStyle/>
          <a:p>
            <a:fld id="{BCDE79FB-97BA-492B-8D57-F1373F9ADA95}" type="slidenum">
              <a:rPr lang="en-US" smtClean="0"/>
              <a:t>4</a:t>
            </a:fld>
            <a:endParaRPr lang="en-US" dirty="0"/>
          </a:p>
        </p:txBody>
      </p:sp>
      <p:sp>
        <p:nvSpPr>
          <p:cNvPr id="4" name="Title 3">
            <a:extLst>
              <a:ext uri="{FF2B5EF4-FFF2-40B4-BE49-F238E27FC236}">
                <a16:creationId xmlns:a16="http://schemas.microsoft.com/office/drawing/2014/main" id="{7EFAFFA5-CA0C-D793-70BC-AD24CEA35CBF}"/>
              </a:ext>
            </a:extLst>
          </p:cNvPr>
          <p:cNvSpPr>
            <a:spLocks noGrp="1"/>
          </p:cNvSpPr>
          <p:nvPr>
            <p:ph type="title"/>
          </p:nvPr>
        </p:nvSpPr>
        <p:spPr/>
        <p:txBody>
          <a:bodyPr/>
          <a:lstStyle/>
          <a:p>
            <a:r>
              <a:rPr lang="en-US" dirty="0"/>
              <a:t>2026 October (R10) Release – Outage Scheduler Submission Change</a:t>
            </a:r>
          </a:p>
        </p:txBody>
      </p:sp>
      <p:sp>
        <p:nvSpPr>
          <p:cNvPr id="7" name="Content Placeholder 2">
            <a:extLst>
              <a:ext uri="{FF2B5EF4-FFF2-40B4-BE49-F238E27FC236}">
                <a16:creationId xmlns:a16="http://schemas.microsoft.com/office/drawing/2014/main" id="{BCBC8996-4753-FD5F-997C-EB4B9AA46745}"/>
              </a:ext>
            </a:extLst>
          </p:cNvPr>
          <p:cNvSpPr txBox="1">
            <a:spLocks/>
          </p:cNvSpPr>
          <p:nvPr/>
        </p:nvSpPr>
        <p:spPr>
          <a:xfrm>
            <a:off x="414482" y="1055255"/>
            <a:ext cx="10849264" cy="5010150"/>
          </a:xfrm>
          <a:prstGeom prst="rect">
            <a:avLst/>
          </a:prstGeom>
        </p:spPr>
        <p:txBody>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US" dirty="0"/>
              <a:t>F</a:t>
            </a:r>
            <a:r>
              <a:rPr lang="en-US" sz="1800" dirty="0"/>
              <a:t>ixing an issue in Outage Scheduler User Interface (OS UI) to ensure that RPOL violation warning message to be provided, consistently, for each day that is of RPOL violation if the submission has multiple days of RPOL violation.</a:t>
            </a:r>
          </a:p>
          <a:p>
            <a:pPr marL="834390" lvl="1" indent="-285750">
              <a:lnSpc>
                <a:spcPct val="150000"/>
              </a:lnSpc>
            </a:pPr>
            <a:r>
              <a:rPr lang="en-US" sz="1600" dirty="0"/>
              <a:t>An example – the RPOL violation warning messages should be for all four days.</a:t>
            </a:r>
          </a:p>
          <a:p>
            <a:pPr marL="834390" lvl="1" indent="-285750">
              <a:lnSpc>
                <a:spcPct val="150000"/>
              </a:lnSpc>
            </a:pPr>
            <a:endParaRPr lang="en-US" dirty="0"/>
          </a:p>
        </p:txBody>
      </p:sp>
      <p:pic>
        <p:nvPicPr>
          <p:cNvPr id="5" name="Picture 4">
            <a:extLst>
              <a:ext uri="{FF2B5EF4-FFF2-40B4-BE49-F238E27FC236}">
                <a16:creationId xmlns:a16="http://schemas.microsoft.com/office/drawing/2014/main" id="{C00741AD-B2AA-364A-A7EB-34E95AFA66B3}"/>
              </a:ext>
            </a:extLst>
          </p:cNvPr>
          <p:cNvPicPr>
            <a:picLocks noChangeAspect="1"/>
          </p:cNvPicPr>
          <p:nvPr/>
        </p:nvPicPr>
        <p:blipFill>
          <a:blip r:embed="rId3"/>
          <a:stretch>
            <a:fillRect/>
          </a:stretch>
        </p:blipFill>
        <p:spPr>
          <a:xfrm>
            <a:off x="2064328" y="2890146"/>
            <a:ext cx="6386945" cy="3175259"/>
          </a:xfrm>
          <a:prstGeom prst="rect">
            <a:avLst/>
          </a:prstGeom>
        </p:spPr>
      </p:pic>
    </p:spTree>
    <p:extLst>
      <p:ext uri="{BB962C8B-B14F-4D97-AF65-F5344CB8AC3E}">
        <p14:creationId xmlns:p14="http://schemas.microsoft.com/office/powerpoint/2010/main" val="330622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rPr lang="en-US" dirty="0"/>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a:xfrm>
            <a:off x="530868" y="3501136"/>
            <a:ext cx="5565131" cy="1537589"/>
          </a:xfrm>
        </p:spPr>
        <p:txBody>
          <a:bodyPr/>
          <a:lstStyle/>
          <a:p>
            <a:r>
              <a:rPr lang="en-US" dirty="0"/>
              <a:t>Katherine.Li@ercot.com</a:t>
            </a:r>
          </a:p>
          <a:p>
            <a:endParaRPr lang="en-US" dirty="0"/>
          </a:p>
          <a:p>
            <a:r>
              <a:rPr lang="en-US" dirty="0"/>
              <a:t>Sreenivas.Badri@ercot.com</a:t>
            </a:r>
          </a:p>
          <a:p>
            <a:endParaRPr lang="en-US" dirty="0"/>
          </a:p>
          <a:p>
            <a:endParaRPr lang="en-US" dirty="0"/>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5</a:t>
            </a:fld>
            <a:endParaRPr lang="en-US" dirty="0"/>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E42129F1-9979-45CE-AC99-7AED524228ED}"/>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AF2A68AE-DF5A-41FA-8DA3-295978B7C7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97deaf5a-01d9-4834-89d2-802f43df07d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38A853E2A21D478864F317E572DCF9" ma:contentTypeVersion="15" ma:contentTypeDescription="Create a new document." ma:contentTypeScope="" ma:versionID="a891ac5b57a7237e5d68462a0bfcdc3e">
  <xsd:schema xmlns:xsd="http://www.w3.org/2001/XMLSchema" xmlns:xs="http://www.w3.org/2001/XMLSchema" xmlns:p="http://schemas.microsoft.com/office/2006/metadata/properties" xmlns:ns3="ded7f6be-006e-48d8-8435-0405bc84a9a7" xmlns:ns4="97deaf5a-01d9-4834-89d2-802f43df07d1" targetNamespace="http://schemas.microsoft.com/office/2006/metadata/properties" ma:root="true" ma:fieldsID="fb0a5c700978bb7b7ca8f385b404acbf" ns3:_="" ns4:_="">
    <xsd:import namespace="ded7f6be-006e-48d8-8435-0405bc84a9a7"/>
    <xsd:import namespace="97deaf5a-01d9-4834-89d2-802f43df07d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DateTaken" minOccurs="0"/>
                <xsd:element ref="ns4:MediaServiceObjectDetectorVersions" minOccurs="0"/>
                <xsd:element ref="ns4:MediaLengthInSecond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7f6be-006e-48d8-8435-0405bc84a9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deaf5a-01d9-4834-89d2-802f43df07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2.xml><?xml version="1.0" encoding="utf-8"?>
<ds:datastoreItem xmlns:ds="http://schemas.openxmlformats.org/officeDocument/2006/customXml" ds:itemID="{7E754FD2-17D2-4534-9157-8CFDD0166132}">
  <ds:schemaRefs>
    <ds:schemaRef ds:uri="http://purl.org/dc/elements/1.1/"/>
    <ds:schemaRef ds:uri="http://schemas.microsoft.com/office/2006/documentManagement/types"/>
    <ds:schemaRef ds:uri="http://purl.org/dc/terms/"/>
    <ds:schemaRef ds:uri="http://www.w3.org/XML/1998/namespace"/>
    <ds:schemaRef ds:uri="97deaf5a-01d9-4834-89d2-802f43df07d1"/>
    <ds:schemaRef ds:uri="http://schemas.microsoft.com/office/infopath/2007/PartnerControls"/>
    <ds:schemaRef ds:uri="http://purl.org/dc/dcmitype/"/>
    <ds:schemaRef ds:uri="http://schemas.openxmlformats.org/package/2006/metadata/core-properties"/>
    <ds:schemaRef ds:uri="ded7f6be-006e-48d8-8435-0405bc84a9a7"/>
    <ds:schemaRef ds:uri="http://schemas.microsoft.com/office/2006/metadata/properties"/>
  </ds:schemaRefs>
</ds:datastoreItem>
</file>

<file path=customXml/itemProps3.xml><?xml version="1.0" encoding="utf-8"?>
<ds:datastoreItem xmlns:ds="http://schemas.openxmlformats.org/officeDocument/2006/customXml" ds:itemID="{C7AA56C6-C396-4A86-84E4-22A2296358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7f6be-006e-48d8-8435-0405bc84a9a7"/>
    <ds:schemaRef ds:uri="97deaf5a-01d9-4834-89d2-802f43df0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NPRR1188 update</Template>
  <TotalTime>2860</TotalTime>
  <Words>414</Words>
  <Application>Microsoft Office PowerPoint</Application>
  <PresentationFormat>Widescreen</PresentationFormat>
  <Paragraphs>45</Paragraphs>
  <Slides>5</Slides>
  <Notes>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vt:i4>
      </vt:variant>
    </vt:vector>
  </HeadingPairs>
  <TitlesOfParts>
    <vt:vector size="10" baseType="lpstr">
      <vt:lpstr>Aptos</vt:lpstr>
      <vt:lpstr>Arial</vt:lpstr>
      <vt:lpstr>Wingdings</vt:lpstr>
      <vt:lpstr>1_Cover</vt:lpstr>
      <vt:lpstr>Page Design</vt:lpstr>
      <vt:lpstr>2026 September &amp; October (R9 &amp; R10) Releases – Market &amp; Outage Scheduler Changes     Katherine Li  September 24, 2026</vt:lpstr>
      <vt:lpstr>2026 September/October (R9/R10) Releases</vt:lpstr>
      <vt:lpstr>2026 October (R10) Release – Market Submission Validation Change</vt:lpstr>
      <vt:lpstr>2026 October (R10) Release – Outage Scheduler Submission Change</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Xu, Xiangjun</dc:creator>
  <cp:keywords/>
  <cp:lastModifiedBy>Li, Katherine</cp:lastModifiedBy>
  <cp:revision>116</cp:revision>
  <dcterms:created xsi:type="dcterms:W3CDTF">2026-03-17T20:45:51Z</dcterms:created>
  <dcterms:modified xsi:type="dcterms:W3CDTF">2026-09-18T14:48:55Z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0x010100E238A853E2A21D478864F317E572DCF9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