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1" d="100"/>
          <a:sy n="161" d="100"/>
        </p:scale>
        <p:origin x="26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5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track:
Compute Heat Rate is an independent research framework for expressing the economics of compute in electricity-market units. CHR is the long-run, full-cost threshold. CHR-D is the dispatch-focused threshold for an already-deployed workload. For the PCLR operating question, CHR-D is the relevant measure. Q3 2026 reports a blended CHR-D of $9,070.82/MWh and a frontier inference CHR-D of $18,377.75/MWh.
[Sources]
- Royal, H. (2026). "CHR Reference Values, Q3 2026." Compute Heat Rate Index, Sept. 1, 2026. https://computeheatrate.com/chr-index
- Royal, Hans, "The Compute Heat Rate: Quantifying AI-Driven Electricity Price Tolerance and Its Implications for Wholesale Market Repricing" (Feb. 28, 2026), SSRN 6322318. https://doi.org/10.2139/ssrn.6322318
- Visual system: Kylie Pyatt, CHR research arm vs. RPE company brand comparison, Sept. 11,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track:
The narrow contribution from CHR is economic, not operational. CHR-D tells us how high an operating workload may rationally value continued consumption. That can explain why a five-minute price signal may not induce meaningful voluntary curtailment from a high-value AI workload. The PCLR reliability commitment is separate. When the transmission condition that matters for reliability binds, the agreed curtailment obligation still controls.
[Sources]
- Royal, H. (2026). "CHR Reference Values, Q3 2026." Compute Heat Rate Index, Sept. 1, 2026. https://computeheatrate.com/chr-index
- Royal, Hans, "The Compute Heat Rate: Quantifying AI-Driven Electricity Price Tolerance and Its Implications for Wholesale Market Repricing" (Feb. 28, 2026), SSRN 6322318. https://doi.org/10.2139/ssrn.6322318
- Arushi Sharma Frank draft deck, "Relaxing Base Point Compliance for PCLRs," Sept. 20, 2026.
- Visual system: Kylie Pyatt, CHR research arm vs. RPE company brand comparison, Sept. 11,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uteheatrat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2139/ssrn.6322318" TargetMode="External"/><Relationship Id="rId5" Type="http://schemas.openxmlformats.org/officeDocument/2006/relationships/hyperlink" Target="https://computeheatrate.substack.com/" TargetMode="External"/><Relationship Id="rId4" Type="http://schemas.openxmlformats.org/officeDocument/2006/relationships/hyperlink" Target="https://computeheatrate.com/chr-index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uteheatrat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2139/ssrn.6322318" TargetMode="External"/><Relationship Id="rId5" Type="http://schemas.openxmlformats.org/officeDocument/2006/relationships/hyperlink" Target="https://computeheatrate.substack.com/" TargetMode="External"/><Relationship Id="rId4" Type="http://schemas.openxmlformats.org/officeDocument/2006/relationships/hyperlink" Target="https://computeheatrate.com/chr-inde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5488" y="320040"/>
            <a:ext cx="11228832" cy="0"/>
          </a:xfrm>
          <a:prstGeom prst="line">
            <a:avLst/>
          </a:prstGeom>
          <a:noFill/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1371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412C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Compute Heat Rate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127248" y="15544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498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 note | Q3 2026 Index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1129284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66928" y="603504"/>
            <a:ext cx="10927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Compute Heat Rate makes AI electricity tolerance measurable</a:t>
            </a:r>
            <a:endParaRPr lang="en-US" sz="2850" dirty="0"/>
          </a:p>
        </p:txBody>
      </p:sp>
      <p:sp>
        <p:nvSpPr>
          <p:cNvPr id="7" name="Text 5"/>
          <p:cNvSpPr/>
          <p:nvPr/>
        </p:nvSpPr>
        <p:spPr>
          <a:xfrm>
            <a:off x="585216" y="121615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An independent demand-side metric that translates workload economics into an electricity price threshold, expressed in $/MWh.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585216" y="1796419"/>
            <a:ext cx="3730752" cy="3879985"/>
          </a:xfrm>
          <a:prstGeom prst="roundRect">
            <a:avLst>
              <a:gd name="adj" fmla="val 1554"/>
            </a:avLst>
          </a:prstGeom>
          <a:solidFill>
            <a:srgbClr val="FBF7F0"/>
          </a:solidFill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50392" y="2011680"/>
            <a:ext cx="1554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498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 definition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50391" y="2386584"/>
            <a:ext cx="33534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Compute Heat Rate (CHR)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50392" y="2880360"/>
            <a:ext cx="312724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The long-run, full-cost electricity price threshold associated with workload economics, including non-electricity costs and a required-return treatment.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859536" y="3791478"/>
            <a:ext cx="2816352" cy="0"/>
          </a:xfrm>
          <a:prstGeom prst="line">
            <a:avLst/>
          </a:prstGeom>
          <a:noFill/>
          <a:ln w="15240">
            <a:solidFill>
              <a:srgbClr val="AEC8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0392" y="4059936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IBM Plex Serif" pitchFamily="34" charset="0"/>
              </a:rPr>
              <a:t>Dispatch Compute Heat Rate (CHR-D)</a:t>
            </a:r>
          </a:p>
        </p:txBody>
      </p:sp>
      <p:sp>
        <p:nvSpPr>
          <p:cNvPr id="14" name="Text 12"/>
          <p:cNvSpPr/>
          <p:nvPr/>
        </p:nvSpPr>
        <p:spPr>
          <a:xfrm>
            <a:off x="829769" y="4596582"/>
            <a:ext cx="3127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343530"/>
                </a:solidFill>
                <a:latin typeface="IBM Plex Serif" pitchFamily="34" charset="0"/>
              </a:rPr>
              <a:t>The dispatch-focused threshold at which an already-deployed workload becomes economically indifferent between continuing to operate and curtailing.</a:t>
            </a:r>
          </a:p>
        </p:txBody>
      </p:sp>
      <p:sp>
        <p:nvSpPr>
          <p:cNvPr id="15" name="Text 13"/>
          <p:cNvSpPr/>
          <p:nvPr/>
        </p:nvSpPr>
        <p:spPr>
          <a:xfrm>
            <a:off x="4709160" y="1810512"/>
            <a:ext cx="6126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Q3 2026 public reference values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709160" y="2148840"/>
            <a:ext cx="6629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For a PCLR operating question, CHR-D is the relevant measure because it focuses on the economics of an already-deployed workload deciding whether to continue consuming.</a:t>
            </a:r>
            <a:endParaRPr lang="en-US" sz="1040" dirty="0"/>
          </a:p>
        </p:txBody>
      </p:sp>
      <p:sp>
        <p:nvSpPr>
          <p:cNvPr id="17" name="Shape 15"/>
          <p:cNvSpPr/>
          <p:nvPr/>
        </p:nvSpPr>
        <p:spPr>
          <a:xfrm>
            <a:off x="4709160" y="2807208"/>
            <a:ext cx="3063240" cy="1828800"/>
          </a:xfrm>
          <a:prstGeom prst="roundRect">
            <a:avLst>
              <a:gd name="adj" fmla="val 3000"/>
            </a:avLst>
          </a:prstGeom>
          <a:solidFill>
            <a:srgbClr val="F3F6ED"/>
          </a:solidFill>
          <a:ln w="13970">
            <a:solidFill>
              <a:srgbClr val="749857"/>
            </a:solidFill>
            <a:prstDash val="solid"/>
          </a:ln>
          <a:effectLst>
            <a:outerShdw blurRad="10160" dist="3810" dir="27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946904" y="3035808"/>
            <a:ext cx="25877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5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~$9,070/MWh</a:t>
            </a:r>
            <a:endParaRPr lang="en-US" sz="2350" dirty="0"/>
          </a:p>
        </p:txBody>
      </p:sp>
      <p:sp>
        <p:nvSpPr>
          <p:cNvPr id="19" name="Text 17"/>
          <p:cNvSpPr/>
          <p:nvPr/>
        </p:nvSpPr>
        <p:spPr>
          <a:xfrm>
            <a:off x="4956048" y="3557016"/>
            <a:ext cx="256946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b="1" dirty="0">
                <a:solidFill>
                  <a:srgbClr val="7498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Blended CHR-D</a:t>
            </a:r>
            <a:endParaRPr lang="en-US" sz="930" dirty="0"/>
          </a:p>
        </p:txBody>
      </p:sp>
      <p:sp>
        <p:nvSpPr>
          <p:cNvPr id="20" name="Text 18"/>
          <p:cNvSpPr/>
          <p:nvPr/>
        </p:nvSpPr>
        <p:spPr>
          <a:xfrm>
            <a:off x="4956048" y="3858768"/>
            <a:ext cx="256946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Q3 2026 dispatch and curtailment reference value across the active inference blend.</a:t>
            </a:r>
            <a:endParaRPr lang="en-US" sz="910" dirty="0"/>
          </a:p>
        </p:txBody>
      </p:sp>
      <p:sp>
        <p:nvSpPr>
          <p:cNvPr id="21" name="Shape 19"/>
          <p:cNvSpPr/>
          <p:nvPr/>
        </p:nvSpPr>
        <p:spPr>
          <a:xfrm>
            <a:off x="8065008" y="2807208"/>
            <a:ext cx="3273552" cy="1828800"/>
          </a:xfrm>
          <a:prstGeom prst="roundRect">
            <a:avLst>
              <a:gd name="adj" fmla="val 3000"/>
            </a:avLst>
          </a:prstGeom>
          <a:solidFill>
            <a:srgbClr val="F6F0F2"/>
          </a:solidFill>
          <a:ln w="13970">
            <a:solidFill>
              <a:srgbClr val="532431"/>
            </a:solidFill>
            <a:prstDash val="solid"/>
          </a:ln>
          <a:effectLst>
            <a:outerShdw blurRad="10160" dist="3810" dir="27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302752" y="3035808"/>
            <a:ext cx="279806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5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~$18,378/MWh</a:t>
            </a:r>
            <a:endParaRPr lang="en-US" sz="2350" dirty="0"/>
          </a:p>
        </p:txBody>
      </p:sp>
      <p:sp>
        <p:nvSpPr>
          <p:cNvPr id="23" name="Text 21"/>
          <p:cNvSpPr/>
          <p:nvPr/>
        </p:nvSpPr>
        <p:spPr>
          <a:xfrm>
            <a:off x="8311896" y="3557016"/>
            <a:ext cx="2779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b="1" dirty="0">
                <a:solidFill>
                  <a:srgbClr val="53243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Frontier inference CHR-D</a:t>
            </a:r>
            <a:endParaRPr lang="en-US" sz="930" dirty="0"/>
          </a:p>
        </p:txBody>
      </p:sp>
      <p:sp>
        <p:nvSpPr>
          <p:cNvPr id="24" name="Text 22"/>
          <p:cNvSpPr/>
          <p:nvPr/>
        </p:nvSpPr>
        <p:spPr>
          <a:xfrm>
            <a:off x="8311896" y="3858768"/>
            <a:ext cx="277977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Dispatch-focused reference value for frontier inference, the highest-value active workload tier.</a:t>
            </a:r>
            <a:endParaRPr lang="en-US" sz="910" dirty="0"/>
          </a:p>
        </p:txBody>
      </p:sp>
      <p:sp>
        <p:nvSpPr>
          <p:cNvPr id="25" name="Text 23"/>
          <p:cNvSpPr/>
          <p:nvPr/>
        </p:nvSpPr>
        <p:spPr>
          <a:xfrm>
            <a:off x="4736592" y="4882896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40" b="1" dirty="0">
                <a:solidFill>
                  <a:srgbClr val="7498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Long-run CHR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925312" y="4855464"/>
            <a:ext cx="5257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Blended CHR ~$5,630/MWh   |   Frontier inference CHR ~$12,791/MWh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736592" y="5230368"/>
            <a:ext cx="64739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i="1" dirty="0">
                <a:solidFill>
                  <a:srgbClr val="2B412C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Interpretation: high-value AI workloads can remain economically rational to operate at power prices far above conventional supply-side benchmarks.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85216" y="5998464"/>
            <a:ext cx="10515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80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Source: Royal, H. (2026), “CHR Reference Values, Q3 2026,” Compute Heat Rate Index, Sept. 1, 2026. Q3 canonical outputs: CHR_Master_Model_Q3 v3.2.</a:t>
            </a:r>
            <a:endParaRPr lang="en-US" sz="580" dirty="0"/>
          </a:p>
        </p:txBody>
      </p:sp>
      <p:sp>
        <p:nvSpPr>
          <p:cNvPr id="29" name="Shape 27"/>
          <p:cNvSpPr/>
          <p:nvPr/>
        </p:nvSpPr>
        <p:spPr>
          <a:xfrm>
            <a:off x="566928" y="6236208"/>
            <a:ext cx="11045952" cy="0"/>
          </a:xfrm>
          <a:prstGeom prst="line">
            <a:avLst/>
          </a:prstGeom>
          <a:noFill/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85216" y="633679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Framework: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computeheatrate.com</a:t>
            </a:r>
            <a:endParaRPr lang="en-US" sz="720" dirty="0"/>
          </a:p>
        </p:txBody>
      </p:sp>
      <p:sp>
        <p:nvSpPr>
          <p:cNvPr id="31" name="Text 29"/>
          <p:cNvSpPr/>
          <p:nvPr/>
        </p:nvSpPr>
        <p:spPr>
          <a:xfrm>
            <a:off x="3127248" y="633679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Index: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computeheatrate.com/chr-index</a:t>
            </a:r>
            <a:endParaRPr lang="en-US" sz="720" dirty="0"/>
          </a:p>
        </p:txBody>
      </p:sp>
      <p:sp>
        <p:nvSpPr>
          <p:cNvPr id="32" name="Text 30"/>
          <p:cNvSpPr/>
          <p:nvPr/>
        </p:nvSpPr>
        <p:spPr>
          <a:xfrm>
            <a:off x="6080760" y="633679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Commentary: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computeheatrate.substack.com</a:t>
            </a:r>
            <a:endParaRPr lang="en-US" sz="720" dirty="0"/>
          </a:p>
        </p:txBody>
      </p:sp>
      <p:sp>
        <p:nvSpPr>
          <p:cNvPr id="33" name="Text 31"/>
          <p:cNvSpPr/>
          <p:nvPr/>
        </p:nvSpPr>
        <p:spPr>
          <a:xfrm>
            <a:off x="9272016" y="63367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SSRN 6322318</a:t>
            </a:r>
            <a:endParaRPr lang="en-US" sz="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5488" y="320040"/>
            <a:ext cx="11228832" cy="0"/>
          </a:xfrm>
          <a:prstGeom prst="line">
            <a:avLst/>
          </a:prstGeom>
          <a:noFill/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1371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412C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Compute Heat Rate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127248" y="15544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498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 note | PCLR application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1129284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66928" y="603504"/>
            <a:ext cx="109270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A1A1A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What the CHR means for PCLR</a:t>
            </a:r>
            <a:endParaRPr lang="en-US" sz="2850" dirty="0"/>
          </a:p>
        </p:txBody>
      </p:sp>
      <p:sp>
        <p:nvSpPr>
          <p:cNvPr id="7" name="Text 5"/>
          <p:cNvSpPr/>
          <p:nvPr/>
        </p:nvSpPr>
        <p:spPr>
          <a:xfrm>
            <a:off x="585216" y="1216152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The research distinguishes a load’s economic willingness to consume from the separate reliability obligation created by the PCLR construct.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594360" y="1901952"/>
            <a:ext cx="3127248" cy="2542032"/>
          </a:xfrm>
          <a:prstGeom prst="roundRect">
            <a:avLst>
              <a:gd name="adj" fmla="val 2158"/>
            </a:avLst>
          </a:prstGeom>
          <a:solidFill>
            <a:srgbClr val="FBF7F0"/>
          </a:solidFill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50392" y="2139696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2B412C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1. Economic value</a:t>
            </a:r>
            <a:endParaRPr lang="en-US" sz="1520" dirty="0"/>
          </a:p>
        </p:txBody>
      </p:sp>
      <p:sp>
        <p:nvSpPr>
          <p:cNvPr id="10" name="Text 8"/>
          <p:cNvSpPr/>
          <p:nvPr/>
        </p:nvSpPr>
        <p:spPr>
          <a:xfrm>
            <a:off x="850392" y="2679192"/>
            <a:ext cx="260604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CHR-D estimates the price at which an operating workload becomes economically indifferent between continuing to consume and curtailing.</a:t>
            </a:r>
            <a:endParaRPr lang="en-US" sz="1030" dirty="0"/>
          </a:p>
        </p:txBody>
      </p:sp>
      <p:sp>
        <p:nvSpPr>
          <p:cNvPr id="11" name="Shape 9"/>
          <p:cNvSpPr/>
          <p:nvPr/>
        </p:nvSpPr>
        <p:spPr>
          <a:xfrm>
            <a:off x="4096512" y="1901952"/>
            <a:ext cx="3127248" cy="2542032"/>
          </a:xfrm>
          <a:prstGeom prst="roundRect">
            <a:avLst>
              <a:gd name="adj" fmla="val 2158"/>
            </a:avLst>
          </a:prstGeom>
          <a:solidFill>
            <a:srgbClr val="F3F6ED"/>
          </a:solidFill>
          <a:ln w="12700">
            <a:solidFill>
              <a:srgbClr val="7498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52544" y="2139696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2B412C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2. Five-minute price signal</a:t>
            </a:r>
            <a:endParaRPr lang="en-US" sz="1520" dirty="0"/>
          </a:p>
        </p:txBody>
      </p:sp>
      <p:sp>
        <p:nvSpPr>
          <p:cNvPr id="13" name="Text 11"/>
          <p:cNvSpPr/>
          <p:nvPr/>
        </p:nvSpPr>
        <p:spPr>
          <a:xfrm>
            <a:off x="4352544" y="2679192"/>
            <a:ext cx="260604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For high-value AI workloads, the relevant CHR-D can sit well above ordinary wholesale price signals. Continuous five-minute dispatch may therefore induce little voluntary response.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7598664" y="1901952"/>
            <a:ext cx="3127248" cy="2542032"/>
          </a:xfrm>
          <a:prstGeom prst="roundRect">
            <a:avLst>
              <a:gd name="adj" fmla="val 2158"/>
            </a:avLst>
          </a:prstGeom>
          <a:solidFill>
            <a:srgbClr val="F6F0F2"/>
          </a:solidFill>
          <a:ln w="12700">
            <a:solidFill>
              <a:srgbClr val="53243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854696" y="2139696"/>
            <a:ext cx="2615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532431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3. Reliability trigger</a:t>
            </a:r>
            <a:endParaRPr lang="en-US" sz="1520" dirty="0"/>
          </a:p>
        </p:txBody>
      </p:sp>
      <p:sp>
        <p:nvSpPr>
          <p:cNvPr id="16" name="Text 14"/>
          <p:cNvSpPr/>
          <p:nvPr/>
        </p:nvSpPr>
        <p:spPr>
          <a:xfrm>
            <a:off x="7854696" y="2679192"/>
            <a:ext cx="260604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343530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PCLR is a separate contractual reliability commitment. When the relevant transmission condition binds, the curtailment obligation remains controlling.</a:t>
            </a:r>
            <a:endParaRPr lang="en-US" sz="1030" dirty="0"/>
          </a:p>
        </p:txBody>
      </p:sp>
      <p:sp>
        <p:nvSpPr>
          <p:cNvPr id="17" name="Shape 15"/>
          <p:cNvSpPr/>
          <p:nvPr/>
        </p:nvSpPr>
        <p:spPr>
          <a:xfrm>
            <a:off x="594360" y="4736592"/>
            <a:ext cx="10131552" cy="804672"/>
          </a:xfrm>
          <a:prstGeom prst="roundRect">
            <a:avLst>
              <a:gd name="adj" fmla="val 5682"/>
            </a:avLst>
          </a:prstGeom>
          <a:solidFill>
            <a:srgbClr val="2B412C"/>
          </a:solidFill>
          <a:ln w="12700">
            <a:solidFill>
              <a:srgbClr val="2B41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86968" y="4965192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40" b="1" dirty="0">
                <a:solidFill>
                  <a:srgbClr val="AEC86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 implication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2304288" y="4882896"/>
            <a:ext cx="8001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b="1" dirty="0">
                <a:solidFill>
                  <a:srgbClr val="FFFFFF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CHR evidence supports separating ordinary economic dispatch from mandatory reliability curtailment. It does not imply a weaker curtailment obligation.</a:t>
            </a:r>
            <a:endParaRPr lang="en-US" sz="1170" dirty="0"/>
          </a:p>
        </p:txBody>
      </p:sp>
      <p:sp>
        <p:nvSpPr>
          <p:cNvPr id="20" name="Text 18"/>
          <p:cNvSpPr/>
          <p:nvPr/>
        </p:nvSpPr>
        <p:spPr>
          <a:xfrm>
            <a:off x="603504" y="5650992"/>
            <a:ext cx="10332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i="1" dirty="0">
                <a:solidFill>
                  <a:srgbClr val="61666D"/>
                </a:solidFill>
                <a:latin typeface="IBM Plex Serif" pitchFamily="34" charset="0"/>
                <a:ea typeface="IBM Plex Serif" pitchFamily="34" charset="-122"/>
                <a:cs typeface="IBM Plex Serif" pitchFamily="34" charset="-120"/>
              </a:rPr>
              <a:t>This is a research interpretation of the economic signal. ERCOT and stakeholders determine the operating standard and reliability trigger.</a:t>
            </a:r>
            <a:endParaRPr lang="en-US" sz="890" dirty="0"/>
          </a:p>
        </p:txBody>
      </p:sp>
      <p:sp>
        <p:nvSpPr>
          <p:cNvPr id="22" name="Shape 20"/>
          <p:cNvSpPr/>
          <p:nvPr/>
        </p:nvSpPr>
        <p:spPr>
          <a:xfrm>
            <a:off x="566928" y="6236208"/>
            <a:ext cx="11045952" cy="0"/>
          </a:xfrm>
          <a:prstGeom prst="line">
            <a:avLst/>
          </a:prstGeom>
          <a:noFill/>
          <a:ln w="12700">
            <a:solidFill>
              <a:srgbClr val="E5E7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85216" y="6336792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Framework: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computeheatrate.com</a:t>
            </a:r>
            <a:endParaRPr lang="en-US" sz="720" dirty="0"/>
          </a:p>
        </p:txBody>
      </p:sp>
      <p:sp>
        <p:nvSpPr>
          <p:cNvPr id="24" name="Text 22"/>
          <p:cNvSpPr/>
          <p:nvPr/>
        </p:nvSpPr>
        <p:spPr>
          <a:xfrm>
            <a:off x="3127248" y="6336792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Index: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computeheatrate.com/chr-index</a:t>
            </a:r>
            <a:endParaRPr lang="en-US" sz="720" dirty="0"/>
          </a:p>
        </p:txBody>
      </p:sp>
      <p:sp>
        <p:nvSpPr>
          <p:cNvPr id="25" name="Text 23"/>
          <p:cNvSpPr/>
          <p:nvPr/>
        </p:nvSpPr>
        <p:spPr>
          <a:xfrm>
            <a:off x="6080760" y="633679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Commentary: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computeheatrate.substack.com</a:t>
            </a:r>
            <a:endParaRPr lang="en-US" sz="720" dirty="0"/>
          </a:p>
        </p:txBody>
      </p:sp>
      <p:sp>
        <p:nvSpPr>
          <p:cNvPr id="26" name="Text 24"/>
          <p:cNvSpPr/>
          <p:nvPr/>
        </p:nvSpPr>
        <p:spPr>
          <a:xfrm>
            <a:off x="9272016" y="63367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b="1" dirty="0">
                <a:solidFill>
                  <a:srgbClr val="61666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Research: </a:t>
            </a:r>
            <a:r>
              <a:rPr lang="en-US" sz="720" b="1" u="sng" dirty="0">
                <a:solidFill>
                  <a:srgbClr val="2B412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SSRN 6322318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BM Plex Serif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erif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834</Words>
  <Application>Microsoft Office PowerPoint</Application>
  <PresentationFormat>Widescreen</PresentationFormat>
  <Paragraphs>48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IBM Plex Sans</vt:lpstr>
      <vt:lpstr>IBM Plex Serif</vt:lpstr>
      <vt:lpstr>Office Theme</vt:lpstr>
      <vt:lpstr>PowerPoint Presentation</vt:lpstr>
      <vt:lpstr>PowerPoint Presentation</vt:lpstr>
    </vt:vector>
  </TitlesOfParts>
  <Company>Compute Heat Rate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 Heat Rate and PCLR basepoint compliance</dc:title>
  <dc:subject>Compute Heat Rate research evidence for PCLR basepoint compliance discussion</dc:subject>
  <dc:creator>Hans Royal</dc:creator>
  <cp:lastModifiedBy>Hans Royal</cp:lastModifiedBy>
  <cp:revision>3</cp:revision>
  <dcterms:created xsi:type="dcterms:W3CDTF">2026-09-21T01:00:20Z</dcterms:created>
  <dcterms:modified xsi:type="dcterms:W3CDTF">2026-09-21T18:33:29Z</dcterms:modified>
</cp:coreProperties>
</file>