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03_0.xml" ContentType="application/vnd.ms-powerpoint.comments+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 id="2147483689" r:id="rId6"/>
  </p:sldMasterIdLst>
  <p:notesMasterIdLst>
    <p:notesMasterId r:id="rId53"/>
  </p:notesMasterIdLst>
  <p:handoutMasterIdLst>
    <p:handoutMasterId r:id="rId54"/>
  </p:handoutMasterIdLst>
  <p:sldIdLst>
    <p:sldId id="272" r:id="rId7"/>
    <p:sldId id="263" r:id="rId8"/>
    <p:sldId id="292" r:id="rId9"/>
    <p:sldId id="257" r:id="rId10"/>
    <p:sldId id="265" r:id="rId11"/>
    <p:sldId id="266" r:id="rId12"/>
    <p:sldId id="268" r:id="rId13"/>
    <p:sldId id="269" r:id="rId14"/>
    <p:sldId id="267" r:id="rId15"/>
    <p:sldId id="2147483647" r:id="rId16"/>
    <p:sldId id="2147482353" r:id="rId17"/>
    <p:sldId id="256" r:id="rId18"/>
    <p:sldId id="2147483629" r:id="rId19"/>
    <p:sldId id="264" r:id="rId20"/>
    <p:sldId id="270" r:id="rId21"/>
    <p:sldId id="271" r:id="rId22"/>
    <p:sldId id="2147483639" r:id="rId23"/>
    <p:sldId id="2147483640" r:id="rId24"/>
    <p:sldId id="2147483641" r:id="rId25"/>
    <p:sldId id="2147483642" r:id="rId26"/>
    <p:sldId id="2147483643" r:id="rId27"/>
    <p:sldId id="2147483644" r:id="rId28"/>
    <p:sldId id="2147483645" r:id="rId29"/>
    <p:sldId id="283" r:id="rId30"/>
    <p:sldId id="284" r:id="rId31"/>
    <p:sldId id="285" r:id="rId32"/>
    <p:sldId id="288" r:id="rId33"/>
    <p:sldId id="273" r:id="rId34"/>
    <p:sldId id="274" r:id="rId35"/>
    <p:sldId id="275" r:id="rId36"/>
    <p:sldId id="259" r:id="rId37"/>
    <p:sldId id="276" r:id="rId38"/>
    <p:sldId id="261" r:id="rId39"/>
    <p:sldId id="277" r:id="rId40"/>
    <p:sldId id="293" r:id="rId41"/>
    <p:sldId id="279" r:id="rId42"/>
    <p:sldId id="280" r:id="rId43"/>
    <p:sldId id="282" r:id="rId44"/>
    <p:sldId id="281" r:id="rId45"/>
    <p:sldId id="287" r:id="rId46"/>
    <p:sldId id="289" r:id="rId47"/>
    <p:sldId id="290" r:id="rId48"/>
    <p:sldId id="278" r:id="rId49"/>
    <p:sldId id="291" r:id="rId50"/>
    <p:sldId id="294" r:id="rId51"/>
    <p:sldId id="260"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DF3AEFF-EF17-4CBA-8E2F-9B69E5BACA9A}">
          <p14:sldIdLst>
            <p14:sldId id="272"/>
            <p14:sldId id="263"/>
            <p14:sldId id="292"/>
            <p14:sldId id="257"/>
            <p14:sldId id="265"/>
            <p14:sldId id="266"/>
            <p14:sldId id="268"/>
            <p14:sldId id="269"/>
            <p14:sldId id="267"/>
            <p14:sldId id="2147483647"/>
            <p14:sldId id="2147482353"/>
            <p14:sldId id="256"/>
            <p14:sldId id="2147483629"/>
            <p14:sldId id="264"/>
            <p14:sldId id="270"/>
            <p14:sldId id="271"/>
            <p14:sldId id="2147483639"/>
            <p14:sldId id="2147483640"/>
            <p14:sldId id="2147483641"/>
            <p14:sldId id="2147483642"/>
            <p14:sldId id="2147483643"/>
            <p14:sldId id="2147483644"/>
            <p14:sldId id="2147483645"/>
            <p14:sldId id="283"/>
            <p14:sldId id="284"/>
            <p14:sldId id="285"/>
            <p14:sldId id="288"/>
            <p14:sldId id="273"/>
            <p14:sldId id="274"/>
            <p14:sldId id="275"/>
            <p14:sldId id="259"/>
            <p14:sldId id="276"/>
            <p14:sldId id="261"/>
            <p14:sldId id="277"/>
            <p14:sldId id="293"/>
            <p14:sldId id="279"/>
            <p14:sldId id="280"/>
            <p14:sldId id="282"/>
            <p14:sldId id="281"/>
            <p14:sldId id="287"/>
            <p14:sldId id="289"/>
            <p14:sldId id="290"/>
            <p14:sldId id="278"/>
            <p14:sldId id="291"/>
            <p14:sldId id="294"/>
            <p14:sldId id="260"/>
          </p14:sldIdLst>
        </p14:section>
        <p14:section name="Appendix" id="{C45B16CA-27EB-43E6-A40A-F5DF5F21DCE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743A95-EFDB-FF59-B113-0757914981B0}" name="Loera, Amy" initials="AL" userId="S::Amy.Loera@ercot.com::4230150e-9580-49a6-872f-bda8e737a44b" providerId="AD"/>
  <p188:author id="{35A164EC-26A8-414B-1AFB-F760E228F9CB}" name="Bhatia, Nisha" initials="NB" userId="S::Nisha.Bhatia@ercot.com::8f946653-ccb2-4ce7-8580-c0735b3516ed" providerId="AD"/>
  <p188:author id="{27C8E0F3-9981-A536-AE7B-94653E9EE563}" name="Bonser, Drew" initials="DB" userId="S::Drew.Bonser@ercot.com::a0601629-e5ed-401d-b39e-c3866e21e07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794A4"/>
    <a:srgbClr val="B1E5ED"/>
    <a:srgbClr val="00343B"/>
    <a:srgbClr val="00829B"/>
    <a:srgbClr val="E6EBF0"/>
    <a:srgbClr val="FFFFFF"/>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48" autoAdjust="0"/>
    <p:restoredTop sz="94660"/>
  </p:normalViewPr>
  <p:slideViewPr>
    <p:cSldViewPr snapToGrid="0">
      <p:cViewPr varScale="1">
        <p:scale>
          <a:sx n="70" d="100"/>
          <a:sy n="70" d="100"/>
        </p:scale>
        <p:origin x="547" y="2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8/10/relationships/authors" Targe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comments/modernComment_103_0.xml><?xml version="1.0" encoding="utf-8"?>
<p188:cmLst xmlns:a="http://schemas.openxmlformats.org/drawingml/2006/main" xmlns:r="http://schemas.openxmlformats.org/officeDocument/2006/relationships" xmlns:p188="http://schemas.microsoft.com/office/powerpoint/2018/8/main">
  <p188:cm id="{EBDB3011-BF82-47FB-A601-316B17CC61AD}" authorId="{35A164EC-26A8-414B-1AFB-F760E228F9CB}" status="resolved" created="2026-09-17T17:24:02.294" complete="100000">
    <ac:deMkLst xmlns:ac="http://schemas.microsoft.com/office/drawing/2013/main/command">
      <pc:docMk xmlns:pc="http://schemas.microsoft.com/office/powerpoint/2013/main/command"/>
      <pc:sldMk xmlns:pc="http://schemas.microsoft.com/office/powerpoint/2013/main/command" cId="0" sldId="259"/>
      <ac:spMk id="9" creationId="{00000000-0000-0000-0000-000000000000}"/>
    </ac:deMkLst>
    <p188:txBody>
      <a:bodyPr/>
      <a:lstStyle/>
      <a:p>
        <a:r>
          <a:rPr lang="en-US"/>
          <a:t>Update - connect with Sheri Messer</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9/20/2026</a:t>
            </a:fld>
            <a:endParaRPr lang="en-US"/>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94BC6D-B4C2-499C-B968-7B53BF050EFF}" type="slidenum">
              <a:rPr lang="en-US" smtClean="0"/>
              <a:t>1</a:t>
            </a:fld>
            <a:endParaRPr lang="en-US"/>
          </a:p>
        </p:txBody>
      </p:sp>
    </p:spTree>
    <p:extLst>
      <p:ext uri="{BB962C8B-B14F-4D97-AF65-F5344CB8AC3E}">
        <p14:creationId xmlns:p14="http://schemas.microsoft.com/office/powerpoint/2010/main" val="2973073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94BC6D-B4C2-499C-B968-7B53BF050EF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7376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94BC6D-B4C2-499C-B968-7B53BF050EF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78102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45D6D-E648-0EC6-CA3A-314E231D222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4EFF447-7E9D-39D2-2C84-A84413690BC9}"/>
              </a:ext>
            </a:extLst>
          </p:cNvPr>
          <p:cNvSpPr>
            <a:spLocks noGrp="1"/>
          </p:cNvSpPr>
          <p:nvPr>
            <p:ph type="body" idx="1"/>
          </p:nvPr>
        </p:nvSpPr>
        <p:spPr>
          <a:xfrm>
            <a:off x="685800" y="5867400"/>
            <a:ext cx="5486400" cy="4800600"/>
          </a:xfrm>
          <a:prstGeom prst="rect">
            <a:avLst/>
          </a:prstGeom>
        </p:spPr>
        <p:txBody>
          <a:bodyPr/>
          <a:lstStyle/>
          <a:p>
            <a:endParaRPr lang="en-US"/>
          </a:p>
        </p:txBody>
      </p:sp>
    </p:spTree>
    <p:extLst>
      <p:ext uri="{BB962C8B-B14F-4D97-AF65-F5344CB8AC3E}">
        <p14:creationId xmlns:p14="http://schemas.microsoft.com/office/powerpoint/2010/main" val="4192586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2AC51D-6DAA-4455-8EA7-D54B64909A85}" type="slidenum">
              <a:rPr lang="en-US" smtClean="0"/>
              <a:t>11</a:t>
            </a:fld>
            <a:endParaRPr lang="en-US"/>
          </a:p>
        </p:txBody>
      </p:sp>
    </p:spTree>
    <p:extLst>
      <p:ext uri="{BB962C8B-B14F-4D97-AF65-F5344CB8AC3E}">
        <p14:creationId xmlns:p14="http://schemas.microsoft.com/office/powerpoint/2010/main" val="397006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2824319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A15D7-3016-3FE4-B626-36C88D56CA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8B76FA-E488-572B-A668-4A2194D8B474}"/>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6A50046-6E08-9373-8C17-211CB35A1730}"/>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761535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F7142-A7D7-5CA8-CDC8-7412B0D211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2CDB5-13DA-EFF6-19ED-66C5510B39DE}"/>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D07D239B-38D1-912A-6FC9-A60B9BBF9DFD}"/>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2773351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6BB34-A9C7-291A-D779-755D0A41C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1D23F0-41A1-608C-5CCE-8CD3CAF48807}"/>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7886EA9-9F02-7DC8-185B-63C2B9336718}"/>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2835045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63E1A-849C-7748-2AB2-62AE3E2CAE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53CB0-752F-4387-9756-5FD8349C3E6E}"/>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7150102F-DDE5-B0C0-759E-6F0720BA6415}"/>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3022896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1F09D-CCC9-72E8-F0A6-5BD3FC57D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A78BB1-3223-6D71-D59D-230B351218BC}"/>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D6892425-387C-9CCB-B380-13CF031B0C1D}"/>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245727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2D722-F4CD-6F03-AB88-8EB32A4434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4A23AA-9D86-00B2-AE08-1C45A045C232}"/>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9D300B99-EC38-6EAB-A532-74C8CFFF57F8}"/>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1252711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F6505-2A42-64BB-3507-CA7C2570D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A38835-EFD4-E8E4-EBBF-457B6FC1974E}"/>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C0873664-94DE-60D0-E89E-9B8F5CF03080}"/>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3411924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FA9CE-58B0-0D62-4AD0-5E91A4748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C633C-BE53-D0D8-6116-7BD2E7963EDC}"/>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7445E0DE-4812-8043-9E96-34229659A45F}"/>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1500417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6B853-6C7C-C628-E93D-824BBBA6B3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55107D-4B61-B484-AB1A-14D5A0E9742D}"/>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4679690D-E7C2-48F5-7B9E-23055A493C1C}"/>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1936066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FE910-164E-FE0F-8EDC-A49264826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E5FF1-0760-CBFA-833C-1722083B3F1C}"/>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669E0808-8BD7-DF44-6CDD-343D827FD89C}"/>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2245727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79E7B-84AC-8A53-D54F-F127D5807B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B3FF5-4F30-0BC8-CB25-971C540E4ABA}"/>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06D0B33B-BD9E-3765-2750-9EA9C952691A}"/>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185502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5E7F8-3142-9F68-8A3C-D21D02D8D2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44C99-337A-3537-57BE-7B0E8BA75212}"/>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FCCF853-6227-47CB-91C0-E5A4D08340B6}"/>
              </a:ext>
            </a:extLst>
          </p:cNvPr>
          <p:cNvSpPr>
            <a:spLocks noGrp="1"/>
          </p:cNvSpPr>
          <p:nvPr>
            <p:ph type="body" idx="1"/>
          </p:nvPr>
        </p:nvSpPr>
        <p:spPr>
          <a:xfrm>
            <a:off x="685800" y="5867400"/>
            <a:ext cx="5486400" cy="4800600"/>
          </a:xfrm>
          <a:prstGeom prst="rect">
            <a:avLst/>
          </a:prstGeom>
        </p:spPr>
        <p:txBody>
          <a:bodyPr/>
          <a:lstStyle/>
          <a:p>
            <a:endParaRPr lang="en-US">
              <a:latin typeface="Calibri"/>
              <a:ea typeface="Calibri"/>
              <a:cs typeface="Calibri"/>
            </a:endParaRPr>
          </a:p>
        </p:txBody>
      </p:sp>
    </p:spTree>
    <p:extLst>
      <p:ext uri="{BB962C8B-B14F-4D97-AF65-F5344CB8AC3E}">
        <p14:creationId xmlns:p14="http://schemas.microsoft.com/office/powerpoint/2010/main" val="1532509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Keep the NCI concrete. An NCI handles the everyday changes MPs actually make: contact updates (AR and Backup AR email, and other registered contacts like Compliance, 24x7, Credit), company information (legal name, address), applied at the entity or registration level. Anchor on the AR-email example — a routine contact change — and carry it into the journey on the next slide.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nvGrpSpPr>
          <p:cNvPr id="9" name="Group 8">
            <a:extLst>
              <a:ext uri="{FF2B5EF4-FFF2-40B4-BE49-F238E27FC236}">
                <a16:creationId xmlns:a16="http://schemas.microsoft.com/office/drawing/2014/main" id="{C05802D9-2F73-A263-28E7-486C8A489A26}"/>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10" name="Rectangle 9">
              <a:extLst>
                <a:ext uri="{FF2B5EF4-FFF2-40B4-BE49-F238E27FC236}">
                  <a16:creationId xmlns:a16="http://schemas.microsoft.com/office/drawing/2014/main" id="{8241ADA3-F564-E7C2-1972-0F9FF557AE05}"/>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77A54B6-1CA8-9AE2-BCA6-21205CB4852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spTree>
    <p:extLst>
      <p:ext uri="{BB962C8B-B14F-4D97-AF65-F5344CB8AC3E}">
        <p14:creationId xmlns:p14="http://schemas.microsoft.com/office/powerpoint/2010/main" val="166891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076051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September 20, 2026</a:t>
            </a:fld>
            <a:endParaRPr lang="en-US"/>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4265130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fld id="{14560760-0B16-41B8-81DA-58FA2187E1CC}" type="datetime4">
              <a:rPr lang="en-US" smtClean="0"/>
              <a:t>September 20, 2026</a:t>
            </a:fld>
            <a:endParaRPr lang="en-US"/>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879474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F8B62A2-45B4-4ECA-8168-BE9383DA5644}" type="datetime4">
              <a:rPr lang="en-US" smtClean="0"/>
              <a:t>September 20,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86374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46482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5EC2E430-0983-479E-8535-00F341009C9B}" type="datetime4">
              <a:rPr lang="en-US" smtClean="0"/>
              <a:t>September 20,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61765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September 20,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241991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20, 2026</a:t>
            </a:fld>
            <a:endParaRPr lang="en-US"/>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657475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20,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463351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September 20, 2026</a:t>
            </a:fld>
            <a:endParaRPr lang="en-US"/>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6075441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September 20, 2026</a:t>
            </a:fld>
            <a:endParaRPr lang="en-US"/>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September 20, 2026</a:t>
            </a:fld>
            <a:endParaRPr lang="en-US"/>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882312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20,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572848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20,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786056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20,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709942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20,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709620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Keynote Horizont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C8853-B873-F2E3-2665-37A006BD8B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B3D3AE-2541-364A-0DC2-19A646A7D8DD}"/>
              </a:ext>
            </a:extLst>
          </p:cNvPr>
          <p:cNvSpPr>
            <a:spLocks noGrp="1"/>
          </p:cNvSpPr>
          <p:nvPr>
            <p:ph idx="1"/>
          </p:nvPr>
        </p:nvSpPr>
        <p:spPr>
          <a:xfrm>
            <a:off x="609600" y="1466849"/>
            <a:ext cx="11048999" cy="2806677"/>
          </a:xfrm>
        </p:spPr>
        <p:txBody>
          <a:bodyPr>
            <a:noAutofit/>
          </a:bodyPr>
          <a:lstStyle>
            <a:lvl1pPr marL="0" indent="0">
              <a:lnSpc>
                <a:spcPct val="100000"/>
              </a:lnSpc>
              <a:buNone/>
              <a:defRPr lang="en-US" dirty="0"/>
            </a:lvl1pPr>
            <a:lvl2pPr>
              <a:lnSpc>
                <a:spcPct val="100000"/>
              </a:lnSpc>
              <a:defRPr lang="en-US" dirty="0"/>
            </a:lvl2pPr>
            <a:lvl3pPr>
              <a:lnSpc>
                <a:spcPct val="100000"/>
              </a:lnSpc>
              <a:defRPr lang="en-US" dirty="0"/>
            </a:lvl3pPr>
            <a:lvl4pPr>
              <a:lnSpc>
                <a:spcPct val="100000"/>
              </a:lnSpc>
              <a:defRPr lang="en-US" dirty="0"/>
            </a:lvl4pPr>
            <a:lvl5pPr>
              <a:lnSpc>
                <a:spcPct val="100000"/>
              </a:lnSpc>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09599" y="4463716"/>
            <a:ext cx="11067965" cy="1744579"/>
          </a:xfrm>
          <a:prstGeom prst="foldedCorner">
            <a:avLst>
              <a:gd name="adj" fmla="val 16667"/>
            </a:avLst>
          </a:prstGeom>
          <a:solidFill>
            <a:schemeClr val="accent2">
              <a:lumMod val="20000"/>
              <a:lumOff val="80000"/>
              <a:alpha val="6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20,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0695380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363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9" name="Group 8">
            <a:extLst>
              <a:ext uri="{FF2B5EF4-FFF2-40B4-BE49-F238E27FC236}">
                <a16:creationId xmlns:a16="http://schemas.microsoft.com/office/drawing/2014/main" id="{C05802D9-2F73-A263-28E7-486C8A489A26}"/>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10" name="Rectangle 9">
              <a:extLst>
                <a:ext uri="{FF2B5EF4-FFF2-40B4-BE49-F238E27FC236}">
                  <a16:creationId xmlns:a16="http://schemas.microsoft.com/office/drawing/2014/main" id="{8241ADA3-F564-E7C2-1972-0F9FF557AE05}"/>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77A54B6-1CA8-9AE2-BCA6-21205CB4852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Tree>
    <p:extLst>
      <p:ext uri="{BB962C8B-B14F-4D97-AF65-F5344CB8AC3E}">
        <p14:creationId xmlns:p14="http://schemas.microsoft.com/office/powerpoint/2010/main" val="7665405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700216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sv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image" Target="../media/image3.sv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2.svg"/><Relationship Id="rId5" Type="http://schemas.openxmlformats.org/officeDocument/2006/relationships/image" Target="../media/image1.sv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 id="2147483684" r:id="rId2"/>
    <p:sldLayoutId id="2147483685"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September 20, 2026</a:t>
            </a:fld>
            <a:endParaRPr lang="en-US"/>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 id="2147483687" r:id="rId15"/>
    <p:sldLayoutId id="2147483688" r:id="rId16"/>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292034521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ercot.com/about/governance/index.html" TargetMode="Externa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hyperlink" Target="https://www.ercot.com/mktrules/issues/NPRR1306" TargetMode="External"/><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hyperlink" Target="https://www.ercot.com/mktrules/issues/NPRR1306"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21.png"/><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48.png"/><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Layout" Target="../slideLayouts/slideLayout14.xml"/><Relationship Id="rId6" Type="http://schemas.openxmlformats.org/officeDocument/2006/relationships/image" Target="../media/image51.png"/><Relationship Id="rId5" Type="http://schemas.microsoft.com/office/2007/relationships/hdphoto" Target="../media/hdphoto2.wdp"/><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microsoft.com/office/2018/10/relationships/comments" Target="../comments/modernComment_103_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5" name="Rounded Rectangle 5">
            <a:extLst>
              <a:ext uri="{FF2B5EF4-FFF2-40B4-BE49-F238E27FC236}">
                <a16:creationId xmlns:a16="http://schemas.microsoft.com/office/drawing/2014/main" id="{34E59F0F-9BA2-E4CD-0521-115C63AEB593}"/>
              </a:ext>
            </a:extLst>
          </p:cNvPr>
          <p:cNvSpPr/>
          <p:nvPr/>
        </p:nvSpPr>
        <p:spPr>
          <a:xfrm>
            <a:off x="6129274" y="972215"/>
            <a:ext cx="2926080" cy="1143000"/>
          </a:xfrm>
          <a:prstGeom prst="roundRect">
            <a:avLst/>
          </a:prstGeom>
          <a:solidFill>
            <a:srgbClr val="E7F3F7"/>
          </a:solidFill>
          <a:ln>
            <a:solidFill>
              <a:srgbClr val="E7F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a:xfrm>
            <a:off x="415224" y="2427307"/>
            <a:ext cx="5583922" cy="3999346"/>
          </a:xfrm>
        </p:spPr>
        <p:txBody>
          <a:bodyPr>
            <a:normAutofit/>
          </a:bodyPr>
          <a:lstStyle/>
          <a:p>
            <a:pPr>
              <a:lnSpc>
                <a:spcPct val="100000"/>
              </a:lnSpc>
              <a:spcBef>
                <a:spcPts val="300"/>
              </a:spcBef>
              <a:spcAft>
                <a:spcPts val="300"/>
              </a:spcAft>
              <a:defRPr/>
            </a:pPr>
            <a:r>
              <a:rPr lang="fr-FR" sz="2800" dirty="0" err="1">
                <a:solidFill>
                  <a:srgbClr val="1D1F23"/>
                </a:solidFill>
              </a:rPr>
              <a:t>Modernizing</a:t>
            </a:r>
            <a:r>
              <a:rPr lang="fr-FR" sz="2800" dirty="0">
                <a:solidFill>
                  <a:srgbClr val="1D1F23"/>
                </a:solidFill>
              </a:rPr>
              <a:t> Market Participant Interactions</a:t>
            </a:r>
            <a:br>
              <a:rPr lang="fr-FR" sz="2800" dirty="0">
                <a:solidFill>
                  <a:srgbClr val="1D1F23"/>
                </a:solidFill>
              </a:rPr>
            </a:br>
            <a:br>
              <a:rPr lang="fr-FR" sz="2800" dirty="0">
                <a:solidFill>
                  <a:srgbClr val="1D1F23"/>
                </a:solidFill>
              </a:rPr>
            </a:br>
            <a:br>
              <a:rPr lang="en-US" sz="1400" b="0" dirty="0"/>
            </a:br>
            <a:br>
              <a:rPr lang="en-US" sz="1400" b="0" dirty="0"/>
            </a:br>
            <a:br>
              <a:rPr lang="en-US" sz="1400" b="0" dirty="0"/>
            </a:br>
            <a:br>
              <a:rPr lang="en-US" sz="1800" b="0" dirty="0"/>
            </a:br>
            <a:br>
              <a:rPr lang="en-US" sz="1400" b="0" dirty="0"/>
            </a:br>
            <a:br>
              <a:rPr lang="en-US" sz="1200" b="0" dirty="0"/>
            </a:br>
            <a:r>
              <a:rPr lang="en-US" sz="1600" dirty="0"/>
              <a:t>September 21, 2026</a:t>
            </a:r>
          </a:p>
        </p:txBody>
      </p:sp>
      <p:sp>
        <p:nvSpPr>
          <p:cNvPr id="11" name="Text Placeholder 10">
            <a:extLst>
              <a:ext uri="{FF2B5EF4-FFF2-40B4-BE49-F238E27FC236}">
                <a16:creationId xmlns:a16="http://schemas.microsoft.com/office/drawing/2014/main" id="{D83F62B0-6886-0C8B-6EFE-6D66885D0E4B}"/>
              </a:ext>
            </a:extLst>
          </p:cNvPr>
          <p:cNvSpPr>
            <a:spLocks noGrp="1"/>
          </p:cNvSpPr>
          <p:nvPr>
            <p:ph type="body" sz="quarter" idx="15"/>
          </p:nvPr>
        </p:nvSpPr>
        <p:spPr>
          <a:xfrm flipH="1">
            <a:off x="5279924" y="4750733"/>
            <a:ext cx="6417480" cy="1690329"/>
          </a:xfrm>
          <a:prstGeom prst="foldedCorner">
            <a:avLst>
              <a:gd name="adj" fmla="val 23384"/>
            </a:avLst>
          </a:prstGeom>
          <a:solidFill>
            <a:srgbClr val="E6EBF0">
              <a:alpha val="67000"/>
            </a:srgbClr>
          </a:solidFill>
          <a:ln>
            <a:solidFill>
              <a:srgbClr val="E6EBF0"/>
            </a:solidFill>
          </a:ln>
        </p:spPr>
        <p:txBody>
          <a:bodyPr lIns="274320" tIns="182880" rIns="91440"/>
          <a:lstStyle/>
          <a:p>
            <a:r>
              <a:rPr lang="en-US"/>
              <a:t>Key Takeaways</a:t>
            </a:r>
          </a:p>
          <a:p>
            <a:pPr marL="548640" indent="-182880">
              <a:lnSpc>
                <a:spcPct val="100000"/>
              </a:lnSpc>
              <a:spcBef>
                <a:spcPts val="300"/>
              </a:spcBef>
              <a:spcAft>
                <a:spcPts val="300"/>
              </a:spcAft>
              <a:buFont typeface="Arial" panose="020B0604020202020204" pitchFamily="34" charset="0"/>
              <a:buChar char="•"/>
            </a:pPr>
            <a:r>
              <a:rPr lang="en-US" b="0"/>
              <a:t>ERCOT is modernizing Market Participant service delivery through two connected efforts</a:t>
            </a:r>
          </a:p>
          <a:p>
            <a:pPr marL="1097280" lvl="1"/>
            <a:r>
              <a:rPr lang="en-US" b="0"/>
              <a:t>Market Participant Service Portal (MPSP)</a:t>
            </a:r>
          </a:p>
          <a:p>
            <a:pPr marL="1097280" lvl="1"/>
            <a:r>
              <a:rPr lang="en-US"/>
              <a:t>Future Ready Identity and Access Management (IAM) </a:t>
            </a:r>
            <a:endParaRPr lang="en-US" b="0"/>
          </a:p>
        </p:txBody>
      </p:sp>
      <p:sp>
        <p:nvSpPr>
          <p:cNvPr id="6" name="TextBox 5">
            <a:extLst>
              <a:ext uri="{FF2B5EF4-FFF2-40B4-BE49-F238E27FC236}">
                <a16:creationId xmlns:a16="http://schemas.microsoft.com/office/drawing/2014/main" id="{F03D3A35-CDCB-F264-6907-9B5CEE01486E}"/>
              </a:ext>
            </a:extLst>
          </p:cNvPr>
          <p:cNvSpPr txBox="1"/>
          <p:nvPr/>
        </p:nvSpPr>
        <p:spPr>
          <a:xfrm>
            <a:off x="6129274" y="1105356"/>
            <a:ext cx="2926080" cy="830997"/>
          </a:xfrm>
          <a:prstGeom prst="rect">
            <a:avLst/>
          </a:prstGeom>
          <a:noFill/>
        </p:spPr>
        <p:txBody>
          <a:bodyPr wrap="square" anchor="t">
            <a:spAutoFit/>
          </a:bodyPr>
          <a:lstStyle/>
          <a:p>
            <a:pPr algn="ctr"/>
            <a:r>
              <a:rPr lang="en-US" sz="2400" b="1">
                <a:solidFill>
                  <a:srgbClr val="006481"/>
                </a:solidFill>
                <a:latin typeface="Arial"/>
              </a:rPr>
              <a:t>Market Participant Service Portal</a:t>
            </a:r>
            <a:endParaRPr sz="2400" b="1">
              <a:solidFill>
                <a:srgbClr val="006481"/>
              </a:solidFill>
              <a:latin typeface="Arial"/>
            </a:endParaRPr>
          </a:p>
        </p:txBody>
      </p:sp>
      <p:sp>
        <p:nvSpPr>
          <p:cNvPr id="8" name="Rounded Rectangle 8">
            <a:extLst>
              <a:ext uri="{FF2B5EF4-FFF2-40B4-BE49-F238E27FC236}">
                <a16:creationId xmlns:a16="http://schemas.microsoft.com/office/drawing/2014/main" id="{A3E16577-0182-041B-7CAF-960A580B3DCF}"/>
              </a:ext>
            </a:extLst>
          </p:cNvPr>
          <p:cNvSpPr/>
          <p:nvPr/>
        </p:nvSpPr>
        <p:spPr>
          <a:xfrm>
            <a:off x="9222509" y="972215"/>
            <a:ext cx="2926080" cy="1143000"/>
          </a:xfrm>
          <a:prstGeom prst="roundRect">
            <a:avLst/>
          </a:prstGeom>
          <a:solidFill>
            <a:srgbClr val="EDF4E7"/>
          </a:solidFill>
          <a:ln>
            <a:solidFill>
              <a:srgbClr val="EDF4E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ECC4D197-5241-73BD-5712-0188DDB9EAD7}"/>
              </a:ext>
            </a:extLst>
          </p:cNvPr>
          <p:cNvSpPr txBox="1"/>
          <p:nvPr/>
        </p:nvSpPr>
        <p:spPr>
          <a:xfrm>
            <a:off x="9222509" y="1105356"/>
            <a:ext cx="2926080" cy="830997"/>
          </a:xfrm>
          <a:prstGeom prst="rect">
            <a:avLst/>
          </a:prstGeom>
          <a:noFill/>
        </p:spPr>
        <p:txBody>
          <a:bodyPr wrap="square" anchor="t">
            <a:spAutoFit/>
          </a:bodyPr>
          <a:lstStyle/>
          <a:p>
            <a:pPr algn="ctr"/>
            <a:r>
              <a:rPr sz="2400" b="1">
                <a:solidFill>
                  <a:srgbClr val="5B7F3B"/>
                </a:solidFill>
                <a:latin typeface="Arial"/>
              </a:rPr>
              <a:t>I</a:t>
            </a:r>
            <a:r>
              <a:rPr lang="en-US" sz="2400" b="1">
                <a:solidFill>
                  <a:srgbClr val="5B7F3B"/>
                </a:solidFill>
                <a:latin typeface="Arial"/>
              </a:rPr>
              <a:t>dentity &amp; Access Management </a:t>
            </a:r>
            <a:endParaRPr sz="2400" b="1">
              <a:solidFill>
                <a:srgbClr val="5B7F3B"/>
              </a:solidFill>
              <a:latin typeface="Arial"/>
            </a:endParaRPr>
          </a:p>
        </p:txBody>
      </p:sp>
      <p:sp>
        <p:nvSpPr>
          <p:cNvPr id="15" name="Rounded Rectangle 13">
            <a:extLst>
              <a:ext uri="{FF2B5EF4-FFF2-40B4-BE49-F238E27FC236}">
                <a16:creationId xmlns:a16="http://schemas.microsoft.com/office/drawing/2014/main" id="{B79DD27F-D88C-D682-DCD5-F261A85F4A95}"/>
              </a:ext>
            </a:extLst>
          </p:cNvPr>
          <p:cNvSpPr/>
          <p:nvPr/>
        </p:nvSpPr>
        <p:spPr>
          <a:xfrm>
            <a:off x="7263581" y="3753187"/>
            <a:ext cx="3657600" cy="960120"/>
          </a:xfrm>
          <a:prstGeom prst="roundRect">
            <a:avLst/>
          </a:prstGeom>
          <a:solidFill>
            <a:srgbClr val="1D1F23"/>
          </a:solidFill>
          <a:ln>
            <a:solidFill>
              <a:srgbClr val="1D1F2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a:extLst>
              <a:ext uri="{FF2B5EF4-FFF2-40B4-BE49-F238E27FC236}">
                <a16:creationId xmlns:a16="http://schemas.microsoft.com/office/drawing/2014/main" id="{845C2F4F-3EC6-E6F6-774B-8A5459013E45}"/>
              </a:ext>
            </a:extLst>
          </p:cNvPr>
          <p:cNvSpPr txBox="1"/>
          <p:nvPr/>
        </p:nvSpPr>
        <p:spPr>
          <a:xfrm>
            <a:off x="7263581" y="3899491"/>
            <a:ext cx="3657600" cy="566928"/>
          </a:xfrm>
          <a:prstGeom prst="rect">
            <a:avLst/>
          </a:prstGeom>
          <a:noFill/>
        </p:spPr>
        <p:txBody>
          <a:bodyPr wrap="square" anchor="t">
            <a:spAutoFit/>
          </a:bodyPr>
          <a:lstStyle/>
          <a:p>
            <a:pPr algn="ctr"/>
            <a:r>
              <a:rPr sz="1700" b="1">
                <a:solidFill>
                  <a:srgbClr val="FFFFFF"/>
                </a:solidFill>
                <a:latin typeface="Arial"/>
              </a:rPr>
              <a:t>ONE MARKET PARTICIPANT
EXPERIENCE</a:t>
            </a:r>
          </a:p>
        </p:txBody>
      </p:sp>
      <p:grpSp>
        <p:nvGrpSpPr>
          <p:cNvPr id="23" name="Group 22">
            <a:extLst>
              <a:ext uri="{FF2B5EF4-FFF2-40B4-BE49-F238E27FC236}">
                <a16:creationId xmlns:a16="http://schemas.microsoft.com/office/drawing/2014/main" id="{2095F9AE-38A3-C829-A7FF-36D88E8F8CD5}"/>
              </a:ext>
            </a:extLst>
          </p:cNvPr>
          <p:cNvGrpSpPr/>
          <p:nvPr/>
        </p:nvGrpSpPr>
        <p:grpSpPr>
          <a:xfrm>
            <a:off x="7592313" y="2107267"/>
            <a:ext cx="3093236" cy="1653868"/>
            <a:chOff x="7592313" y="2107267"/>
            <a:chExt cx="3093236" cy="1653868"/>
          </a:xfrm>
        </p:grpSpPr>
        <p:cxnSp>
          <p:nvCxnSpPr>
            <p:cNvPr id="18" name="Connector: Elbow 17">
              <a:extLst>
                <a:ext uri="{FF2B5EF4-FFF2-40B4-BE49-F238E27FC236}">
                  <a16:creationId xmlns:a16="http://schemas.microsoft.com/office/drawing/2014/main" id="{B213A640-9CB0-EA17-E494-1EFE95EE47A8}"/>
                </a:ext>
              </a:extLst>
            </p:cNvPr>
            <p:cNvCxnSpPr>
              <a:stCxn id="5" idx="2"/>
              <a:endCxn id="15" idx="0"/>
            </p:cNvCxnSpPr>
            <p:nvPr/>
          </p:nvCxnSpPr>
          <p:spPr>
            <a:xfrm rot="16200000" flipH="1">
              <a:off x="7519387" y="2180193"/>
              <a:ext cx="1645920" cy="1500067"/>
            </a:xfrm>
            <a:prstGeom prst="bentConnector3">
              <a:avLst>
                <a:gd name="adj1" fmla="val 38248"/>
              </a:avLst>
            </a:prstGeom>
            <a:ln w="41275">
              <a:tailEnd type="triangle"/>
            </a:ln>
          </p:spPr>
          <p:style>
            <a:lnRef idx="2">
              <a:schemeClr val="accent1"/>
            </a:lnRef>
            <a:fillRef idx="0">
              <a:schemeClr val="accent1"/>
            </a:fillRef>
            <a:effectRef idx="1">
              <a:schemeClr val="accent1"/>
            </a:effectRef>
            <a:fontRef idx="minor">
              <a:schemeClr val="tx1"/>
            </a:fontRef>
          </p:style>
        </p:cxnSp>
        <p:cxnSp>
          <p:nvCxnSpPr>
            <p:cNvPr id="20" name="Connector: Elbow 19">
              <a:extLst>
                <a:ext uri="{FF2B5EF4-FFF2-40B4-BE49-F238E27FC236}">
                  <a16:creationId xmlns:a16="http://schemas.microsoft.com/office/drawing/2014/main" id="{E86613B6-D52F-A1B5-8283-740AB345E2DB}"/>
                </a:ext>
              </a:extLst>
            </p:cNvPr>
            <p:cNvCxnSpPr>
              <a:stCxn id="8" idx="2"/>
              <a:endCxn id="15" idx="0"/>
            </p:cNvCxnSpPr>
            <p:nvPr/>
          </p:nvCxnSpPr>
          <p:spPr>
            <a:xfrm rot="5400000">
              <a:off x="9066005" y="2141591"/>
              <a:ext cx="1645920" cy="1593168"/>
            </a:xfrm>
            <a:prstGeom prst="bentConnector3">
              <a:avLst>
                <a:gd name="adj1" fmla="val 37714"/>
              </a:avLst>
            </a:prstGeom>
            <a:ln w="41275">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8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112DC-C414-EB9A-8AB4-6396F20D2343}"/>
              </a:ext>
            </a:extLst>
          </p:cNvPr>
          <p:cNvSpPr>
            <a:spLocks noGrp="1"/>
          </p:cNvSpPr>
          <p:nvPr>
            <p:ph type="ctrTitle"/>
          </p:nvPr>
        </p:nvSpPr>
        <p:spPr>
          <a:xfrm>
            <a:off x="5253050" y="2240392"/>
            <a:ext cx="6316168" cy="3366409"/>
          </a:xfrm>
        </p:spPr>
        <p:txBody>
          <a:bodyPr/>
          <a:lstStyle/>
          <a:p>
            <a:r>
              <a:rPr lang="en-US" dirty="0"/>
              <a:t>Agenda</a:t>
            </a:r>
            <a:br>
              <a:rPr lang="en-US" dirty="0"/>
            </a:br>
            <a:br>
              <a:rPr lang="en-US" dirty="0"/>
            </a:br>
            <a:r>
              <a:rPr lang="en-US" dirty="0"/>
              <a:t>1. Antitrust Admonition</a:t>
            </a:r>
            <a:br>
              <a:rPr lang="en-US" dirty="0"/>
            </a:br>
            <a:r>
              <a:rPr lang="en-US" dirty="0"/>
              <a:t>2. Agenda Review</a:t>
            </a:r>
            <a:br>
              <a:rPr lang="en-US" dirty="0"/>
            </a:br>
            <a:r>
              <a:rPr lang="en-US" dirty="0"/>
              <a:t>3. Welcome and Opening Remarks</a:t>
            </a:r>
            <a:br>
              <a:rPr lang="en-US" dirty="0"/>
            </a:br>
            <a:r>
              <a:rPr lang="en-US" dirty="0"/>
              <a:t>4. Current State and Future Vision</a:t>
            </a:r>
            <a:br>
              <a:rPr lang="en-US" dirty="0"/>
            </a:br>
            <a:r>
              <a:rPr lang="en-US" dirty="0"/>
              <a:t>5. Future Ready Identity IAM Program</a:t>
            </a:r>
            <a:br>
              <a:rPr lang="en-US" dirty="0"/>
            </a:br>
            <a:r>
              <a:rPr lang="en-US" dirty="0"/>
              <a:t>6. MPSP Phase 1 and the Road Ahead</a:t>
            </a:r>
            <a:br>
              <a:rPr lang="en-US" dirty="0"/>
            </a:br>
            <a:r>
              <a:rPr lang="en-US" dirty="0"/>
              <a:t>7. Questions ERCOT has been Hearing</a:t>
            </a:r>
            <a:br>
              <a:rPr lang="en-US" dirty="0"/>
            </a:br>
            <a:r>
              <a:rPr lang="en-US" dirty="0"/>
              <a:t>8. Open Questions and Answers</a:t>
            </a:r>
            <a:br>
              <a:rPr lang="en-US" dirty="0"/>
            </a:br>
            <a:r>
              <a:rPr lang="en-US" dirty="0"/>
              <a:t>9. Summary and Next Steps</a:t>
            </a:r>
            <a:br>
              <a:rPr lang="en-US" dirty="0"/>
            </a:br>
            <a:r>
              <a:rPr lang="en-US" dirty="0"/>
              <a:t>10. Adjourn</a:t>
            </a:r>
          </a:p>
        </p:txBody>
      </p:sp>
    </p:spTree>
    <p:extLst>
      <p:ext uri="{BB962C8B-B14F-4D97-AF65-F5344CB8AC3E}">
        <p14:creationId xmlns:p14="http://schemas.microsoft.com/office/powerpoint/2010/main" val="2646582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E346FF-8CBA-63B2-A65C-B832B888DB20}"/>
              </a:ext>
            </a:extLst>
          </p:cNvPr>
          <p:cNvSpPr>
            <a:spLocks noGrp="1"/>
          </p:cNvSpPr>
          <p:nvPr>
            <p:ph type="title"/>
          </p:nvPr>
        </p:nvSpPr>
        <p:spPr/>
        <p:txBody>
          <a:bodyPr/>
          <a:lstStyle/>
          <a:p>
            <a:r>
              <a:rPr lang="en-US" dirty="0"/>
              <a:t>Antitrust Admonition </a:t>
            </a:r>
          </a:p>
        </p:txBody>
      </p:sp>
      <p:sp>
        <p:nvSpPr>
          <p:cNvPr id="5" name="Text Placeholder 4">
            <a:extLst>
              <a:ext uri="{FF2B5EF4-FFF2-40B4-BE49-F238E27FC236}">
                <a16:creationId xmlns:a16="http://schemas.microsoft.com/office/drawing/2014/main" id="{D5F12F2E-24A7-A4B5-B84A-0ADB7B22553C}"/>
              </a:ext>
            </a:extLst>
          </p:cNvPr>
          <p:cNvSpPr>
            <a:spLocks noGrp="1"/>
          </p:cNvSpPr>
          <p:nvPr>
            <p:ph type="body" sz="quarter" idx="16"/>
          </p:nvPr>
        </p:nvSpPr>
        <p:spPr/>
        <p:txBody>
          <a:bodyPr/>
          <a:lstStyle/>
          <a:p>
            <a:r>
              <a:rPr lang="en-US" sz="1800" dirty="0"/>
              <a:t>To avoid raising concerns about antitrust liability, participants in ERCOT activities should refrain from proposing any action or measure that would exceed ERCOT’s authority under federal or state law. For additional information, stakeholders should consult the Statement of Position on Antitrust Issues for Members of ERCOT Committees, Subcommittees, and Working Groups, which is posted on the ERCOT website.1 </a:t>
            </a:r>
          </a:p>
        </p:txBody>
      </p:sp>
      <p:sp>
        <p:nvSpPr>
          <p:cNvPr id="7" name="TextBox 6">
            <a:extLst>
              <a:ext uri="{FF2B5EF4-FFF2-40B4-BE49-F238E27FC236}">
                <a16:creationId xmlns:a16="http://schemas.microsoft.com/office/drawing/2014/main" id="{C71DFF4E-6F83-8A2E-FA34-8B7B6E7228B6}"/>
              </a:ext>
            </a:extLst>
          </p:cNvPr>
          <p:cNvSpPr txBox="1"/>
          <p:nvPr/>
        </p:nvSpPr>
        <p:spPr>
          <a:xfrm>
            <a:off x="6862916" y="6237062"/>
            <a:ext cx="7610167" cy="400110"/>
          </a:xfrm>
          <a:prstGeom prst="rect">
            <a:avLst/>
          </a:prstGeom>
          <a:noFill/>
        </p:spPr>
        <p:txBody>
          <a:bodyPr wrap="square" rtlCol="0">
            <a:spAutoFit/>
          </a:bodyPr>
          <a:lstStyle/>
          <a:p>
            <a:r>
              <a:rPr lang="en-US" sz="1000" dirty="0"/>
              <a:t>1 The document is available at </a:t>
            </a:r>
            <a:r>
              <a:rPr lang="en-US" sz="1000" dirty="0">
                <a:hlinkClick r:id="rId2"/>
              </a:rPr>
              <a:t>http://www.ercot.com/about/governance/index.html</a:t>
            </a:r>
            <a:endParaRPr lang="en-US" sz="1000" dirty="0"/>
          </a:p>
          <a:p>
            <a:r>
              <a:rPr lang="en-US" sz="1000" dirty="0"/>
              <a:t> </a:t>
            </a:r>
          </a:p>
        </p:txBody>
      </p:sp>
    </p:spTree>
    <p:extLst>
      <p:ext uri="{BB962C8B-B14F-4D97-AF65-F5344CB8AC3E}">
        <p14:creationId xmlns:p14="http://schemas.microsoft.com/office/powerpoint/2010/main" val="1325426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a:xfrm>
            <a:off x="415224" y="2427307"/>
            <a:ext cx="5583922" cy="3999346"/>
          </a:xfrm>
        </p:spPr>
        <p:txBody>
          <a:bodyPr>
            <a:normAutofit/>
          </a:bodyPr>
          <a:lstStyle/>
          <a:p>
            <a:pPr>
              <a:lnSpc>
                <a:spcPct val="100000"/>
              </a:lnSpc>
              <a:spcBef>
                <a:spcPts val="300"/>
              </a:spcBef>
              <a:spcAft>
                <a:spcPts val="300"/>
              </a:spcAft>
              <a:defRPr/>
            </a:pPr>
            <a:r>
              <a:rPr sz="2800" dirty="0"/>
              <a:t>Current State and Future Vision</a:t>
            </a:r>
            <a:endParaRPr lang="en-US" dirty="0"/>
          </a:p>
          <a:p>
            <a:br>
              <a:rPr sz="2800" dirty="0"/>
            </a:br>
            <a:r>
              <a:rPr sz="2800" dirty="0"/>
              <a:t>Modernizing Market Participant Interactions</a:t>
            </a:r>
          </a:p>
          <a:p>
            <a:endParaRPr sz="2800" dirty="0"/>
          </a:p>
          <a:p>
            <a:r>
              <a:rPr sz="1600" dirty="0"/>
              <a:t>September 21, 2026</a:t>
            </a:r>
          </a:p>
        </p:txBody>
      </p:sp>
      <p:sp>
        <p:nvSpPr>
          <p:cNvPr id="2" name="Content Placeholder 12">
            <a:extLst>
              <a:ext uri="{FF2B5EF4-FFF2-40B4-BE49-F238E27FC236}">
                <a16:creationId xmlns:a16="http://schemas.microsoft.com/office/drawing/2014/main" id="{9C977E7C-C399-700D-2B4F-5847B0D05542}"/>
              </a:ext>
            </a:extLst>
          </p:cNvPr>
          <p:cNvSpPr>
            <a:spLocks noGrp="1"/>
          </p:cNvSpPr>
          <p:nvPr>
            <p:ph sz="quarter" idx="16"/>
          </p:nvPr>
        </p:nvSpPr>
        <p:spPr>
          <a:xfrm>
            <a:off x="6340795" y="1092200"/>
            <a:ext cx="5435981" cy="2551584"/>
          </a:xfrm>
          <a:noFill/>
        </p:spPr>
        <p:txBody>
          <a:bodyPr/>
          <a:lstStyle/>
          <a:p>
            <a:r>
              <a:rPr dirty="0"/>
              <a:t>Outline:</a:t>
            </a:r>
          </a:p>
          <a:p>
            <a:r>
              <a:rPr dirty="0"/>
              <a:t>Where </a:t>
            </a:r>
            <a:r>
              <a:rPr lang="en-US" dirty="0"/>
              <a:t>We</a:t>
            </a:r>
            <a:r>
              <a:rPr lang="en-US"/>
              <a:t> </a:t>
            </a:r>
            <a:r>
              <a:rPr lang="en-US" dirty="0"/>
              <a:t>A</a:t>
            </a:r>
            <a:r>
              <a:rPr lang="en-US"/>
              <a:t>re </a:t>
            </a:r>
            <a:r>
              <a:rPr lang="en-US" dirty="0"/>
              <a:t>T</a:t>
            </a:r>
            <a:r>
              <a:rPr lang="en-US"/>
              <a:t>oday </a:t>
            </a:r>
            <a:r>
              <a:rPr lang="en-US" dirty="0"/>
              <a:t>A</a:t>
            </a:r>
            <a:r>
              <a:rPr lang="en-US"/>
              <a:t>nd </a:t>
            </a:r>
            <a:r>
              <a:rPr lang="en-US" dirty="0"/>
              <a:t>T</a:t>
            </a:r>
            <a:r>
              <a:rPr lang="en-US"/>
              <a:t>he </a:t>
            </a:r>
            <a:r>
              <a:rPr lang="en-US" dirty="0"/>
              <a:t>F</a:t>
            </a:r>
            <a:r>
              <a:rPr lang="en-US"/>
              <a:t>uture </a:t>
            </a:r>
            <a:r>
              <a:rPr lang="en-US" dirty="0"/>
              <a:t>V</a:t>
            </a:r>
            <a:r>
              <a:rPr lang="en-US"/>
              <a:t>ision</a:t>
            </a:r>
            <a:endParaRPr dirty="0"/>
          </a:p>
          <a:p>
            <a:r>
              <a:rPr dirty="0"/>
              <a:t>M</a:t>
            </a:r>
            <a:r>
              <a:rPr lang="en-US" dirty="0"/>
              <a:t>odernizing Market Participant Services</a:t>
            </a:r>
            <a:endParaRPr dirty="0"/>
          </a:p>
          <a:p>
            <a:r>
              <a:rPr lang="en-US" dirty="0"/>
              <a:t>Modernizing Secure Access</a:t>
            </a:r>
            <a:endParaRPr dirty="0"/>
          </a:p>
          <a:p>
            <a:r>
              <a:rPr dirty="0"/>
              <a:t>Market Participant</a:t>
            </a:r>
            <a:r>
              <a:rPr lang="en-US" dirty="0"/>
              <a:t> engagement  </a:t>
            </a:r>
          </a:p>
        </p:txBody>
      </p:sp>
      <p:sp>
        <p:nvSpPr>
          <p:cNvPr id="10" name="Text Placeholder 10">
            <a:extLst>
              <a:ext uri="{FF2B5EF4-FFF2-40B4-BE49-F238E27FC236}">
                <a16:creationId xmlns:a16="http://schemas.microsoft.com/office/drawing/2014/main" id="{C3EC68E8-87A1-506B-2279-661B7E2840D0}"/>
              </a:ext>
            </a:extLst>
          </p:cNvPr>
          <p:cNvSpPr>
            <a:spLocks noGrp="1"/>
          </p:cNvSpPr>
          <p:nvPr>
            <p:ph type="body" sz="quarter" idx="15"/>
          </p:nvPr>
        </p:nvSpPr>
        <p:spPr>
          <a:xfrm flipH="1">
            <a:off x="5359296" y="3982066"/>
            <a:ext cx="6417480" cy="2444588"/>
          </a:xfrm>
          <a:prstGeom prst="foldedCorner">
            <a:avLst>
              <a:gd name="adj" fmla="val 23384"/>
            </a:avLst>
          </a:prstGeom>
          <a:solidFill>
            <a:srgbClr val="E6EBF0">
              <a:alpha val="67000"/>
            </a:srgbClr>
          </a:solidFill>
          <a:ln>
            <a:solidFill>
              <a:srgbClr val="E6EBF0"/>
            </a:solidFill>
          </a:ln>
        </p:spPr>
        <p:txBody>
          <a:bodyPr lIns="274320" tIns="182880" rIns="91440"/>
          <a:lstStyle/>
          <a:p>
            <a:r>
              <a:rPr dirty="0"/>
              <a:t>Key Takeaways</a:t>
            </a:r>
          </a:p>
          <a:p>
            <a:r>
              <a:rPr b="0" dirty="0"/>
              <a:t>ERCOT is modernizing Market Participant interactions through two connected efforts: IAM and MPSP</a:t>
            </a:r>
          </a:p>
          <a:p>
            <a:r>
              <a:rPr b="0" dirty="0"/>
              <a:t>The future experience combines stronger authentication with more structured, automated and transparent interactions</a:t>
            </a:r>
          </a:p>
          <a:p>
            <a:r>
              <a:rPr b="0" dirty="0"/>
              <a:t>Today begins a continuing engagement with Market Participants</a:t>
            </a:r>
          </a:p>
        </p:txBody>
      </p:sp>
    </p:spTree>
    <p:extLst>
      <p:ext uri="{BB962C8B-B14F-4D97-AF65-F5344CB8AC3E}">
        <p14:creationId xmlns:p14="http://schemas.microsoft.com/office/powerpoint/2010/main" val="1282684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extBox 138">
            <a:extLst>
              <a:ext uri="{FF2B5EF4-FFF2-40B4-BE49-F238E27FC236}">
                <a16:creationId xmlns:a16="http://schemas.microsoft.com/office/drawing/2014/main" id="{DB47AF36-5F73-0E8F-E12D-B8C753C937FF}"/>
              </a:ext>
            </a:extLst>
          </p:cNvPr>
          <p:cNvSpPr txBox="1"/>
          <p:nvPr/>
        </p:nvSpPr>
        <p:spPr>
          <a:xfrm>
            <a:off x="502920" y="27432"/>
            <a:ext cx="11201400" cy="43891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082A6B"/>
                </a:solidFill>
                <a:latin typeface="Aptos"/>
              </a:defRPr>
            </a:pPr>
            <a:r>
              <a:rPr kumimoji="0" sz="2000" b="1" i="0" u="none" strike="noStrike" kern="1200" cap="none" spc="0" normalizeH="0" baseline="0" noProof="0">
                <a:ln>
                  <a:noFill/>
                </a:ln>
                <a:solidFill>
                  <a:srgbClr val="082A6B"/>
                </a:solidFill>
                <a:effectLst/>
                <a:uLnTx/>
                <a:uFillTx/>
                <a:latin typeface="Aptos"/>
                <a:ea typeface="+mn-ea"/>
                <a:cs typeface="+mn-cs"/>
              </a:rPr>
              <a:t>Market Participant Interactions – Today vs. Future</a:t>
            </a:r>
          </a:p>
        </p:txBody>
      </p:sp>
      <p:sp>
        <p:nvSpPr>
          <p:cNvPr id="140" name="TextBox 139">
            <a:extLst>
              <a:ext uri="{FF2B5EF4-FFF2-40B4-BE49-F238E27FC236}">
                <a16:creationId xmlns:a16="http://schemas.microsoft.com/office/drawing/2014/main" id="{0495B61E-3232-426C-055E-361A78BE5310}"/>
              </a:ext>
            </a:extLst>
          </p:cNvPr>
          <p:cNvSpPr txBox="1"/>
          <p:nvPr/>
        </p:nvSpPr>
        <p:spPr>
          <a:xfrm>
            <a:off x="1417320" y="393192"/>
            <a:ext cx="9418320" cy="2560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0">
                <a:solidFill>
                  <a:srgbClr val="087F99"/>
                </a:solidFill>
                <a:latin typeface="Aptos"/>
              </a:defRPr>
            </a:pPr>
            <a:r>
              <a:rPr kumimoji="0" sz="1300" b="0" i="0" u="none" strike="noStrike" kern="1200" cap="none" spc="0" normalizeH="0" baseline="0" noProof="0">
                <a:ln>
                  <a:noFill/>
                </a:ln>
                <a:solidFill>
                  <a:srgbClr val="087F99"/>
                </a:solidFill>
                <a:effectLst/>
                <a:uLnTx/>
                <a:uFillTx/>
                <a:latin typeface="Aptos"/>
                <a:ea typeface="+mn-ea"/>
                <a:cs typeface="+mn-cs"/>
              </a:rPr>
              <a:t>The vision: more secure access and a more integrated way to interact with ERCOT</a:t>
            </a:r>
          </a:p>
        </p:txBody>
      </p:sp>
      <p:grpSp>
        <p:nvGrpSpPr>
          <p:cNvPr id="304" name="Group 303">
            <a:extLst>
              <a:ext uri="{FF2B5EF4-FFF2-40B4-BE49-F238E27FC236}">
                <a16:creationId xmlns:a16="http://schemas.microsoft.com/office/drawing/2014/main" id="{55C54307-CDAE-DEB9-9FC4-83586B3675DC}"/>
              </a:ext>
            </a:extLst>
          </p:cNvPr>
          <p:cNvGrpSpPr/>
          <p:nvPr/>
        </p:nvGrpSpPr>
        <p:grpSpPr>
          <a:xfrm>
            <a:off x="137160" y="786384"/>
            <a:ext cx="11953667" cy="5833872"/>
            <a:chOff x="137160" y="786384"/>
            <a:chExt cx="11953667" cy="5833872"/>
          </a:xfrm>
        </p:grpSpPr>
        <p:sp>
          <p:nvSpPr>
            <p:cNvPr id="143" name="Rounded Rectangle 5">
              <a:extLst>
                <a:ext uri="{FF2B5EF4-FFF2-40B4-BE49-F238E27FC236}">
                  <a16:creationId xmlns:a16="http://schemas.microsoft.com/office/drawing/2014/main" id="{ECC6E8E7-13BF-1604-D1F7-C8587E12CAD1}"/>
                </a:ext>
              </a:extLst>
            </p:cNvPr>
            <p:cNvSpPr/>
            <p:nvPr/>
          </p:nvSpPr>
          <p:spPr>
            <a:xfrm>
              <a:off x="10104120" y="786384"/>
              <a:ext cx="1920240" cy="5230368"/>
            </a:xfrm>
            <a:prstGeom prst="roundRect">
              <a:avLst/>
            </a:prstGeom>
            <a:solidFill>
              <a:srgbClr val="FFFFFF"/>
            </a:solidFill>
            <a:ln w="22860" cap="flat" cmpd="sng" algn="ctr">
              <a:solidFill>
                <a:srgbClr val="0A5A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150" name="TextBox 149">
              <a:extLst>
                <a:ext uri="{FF2B5EF4-FFF2-40B4-BE49-F238E27FC236}">
                  <a16:creationId xmlns:a16="http://schemas.microsoft.com/office/drawing/2014/main" id="{8A619D50-1A2B-1ECA-844E-3FC0374409DF}"/>
                </a:ext>
              </a:extLst>
            </p:cNvPr>
            <p:cNvSpPr txBox="1"/>
            <p:nvPr/>
          </p:nvSpPr>
          <p:spPr>
            <a:xfrm>
              <a:off x="10241280" y="941832"/>
              <a:ext cx="1645920" cy="45720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1">
                  <a:solidFill>
                    <a:srgbClr val="087F99"/>
                  </a:solidFill>
                  <a:latin typeface="Aptos"/>
                </a:defRPr>
              </a:pPr>
              <a:r>
                <a:rPr kumimoji="0" sz="1400" b="1" i="0" u="none" strike="noStrike" kern="1200" cap="none" spc="0" normalizeH="0" baseline="0" noProof="0">
                  <a:ln>
                    <a:noFill/>
                  </a:ln>
                  <a:solidFill>
                    <a:srgbClr val="087F99"/>
                  </a:solidFill>
                  <a:effectLst/>
                  <a:uLnTx/>
                  <a:uFillTx/>
                  <a:latin typeface="Aptos"/>
                  <a:ea typeface="+mn-ea"/>
                  <a:cs typeface="+mn-cs"/>
                </a:rPr>
                <a:t>BENEFITS FOR</a:t>
              </a:r>
              <a:br>
                <a:rPr kumimoji="0" sz="1400" b="1" i="0" u="none" strike="noStrike" kern="1200" cap="none" spc="0" normalizeH="0" baseline="0" noProof="0">
                  <a:ln>
                    <a:noFill/>
                  </a:ln>
                  <a:solidFill>
                    <a:srgbClr val="087F99"/>
                  </a:solidFill>
                  <a:effectLst/>
                  <a:uLnTx/>
                  <a:uFillTx/>
                  <a:latin typeface="Aptos"/>
                  <a:ea typeface="+mn-ea"/>
                  <a:cs typeface="+mn-cs"/>
                </a:rPr>
              </a:br>
              <a:r>
                <a:rPr kumimoji="0" sz="1400" b="1" i="0" u="none" strike="noStrike" kern="1200" cap="none" spc="0" normalizeH="0" baseline="0" noProof="0">
                  <a:ln>
                    <a:noFill/>
                  </a:ln>
                  <a:solidFill>
                    <a:srgbClr val="087F99"/>
                  </a:solidFill>
                  <a:effectLst/>
                  <a:uLnTx/>
                  <a:uFillTx/>
                  <a:latin typeface="Aptos"/>
                  <a:ea typeface="+mn-ea"/>
                  <a:cs typeface="+mn-cs"/>
                </a:rPr>
                <a:t>MARKET PARTICIPANTS</a:t>
              </a:r>
            </a:p>
          </p:txBody>
        </p:sp>
        <p:sp>
          <p:nvSpPr>
            <p:cNvPr id="250" name="Oval 249">
              <a:extLst>
                <a:ext uri="{FF2B5EF4-FFF2-40B4-BE49-F238E27FC236}">
                  <a16:creationId xmlns:a16="http://schemas.microsoft.com/office/drawing/2014/main" id="{79E79EFC-5E31-BEB3-24C4-A2DAF7F81CD2}"/>
                </a:ext>
              </a:extLst>
            </p:cNvPr>
            <p:cNvSpPr/>
            <p:nvPr/>
          </p:nvSpPr>
          <p:spPr>
            <a:xfrm>
              <a:off x="10314432" y="1627632"/>
              <a:ext cx="420624" cy="420624"/>
            </a:xfrm>
            <a:prstGeom prst="ellipse">
              <a:avLst/>
            </a:prstGeom>
            <a:solidFill>
              <a:srgbClr val="FFFFFF"/>
            </a:solidFill>
            <a:ln w="9525" cap="flat" cmpd="sng" algn="ctr">
              <a:solidFill>
                <a:srgbClr val="087F99"/>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51" name="TextBox 250">
              <a:extLst>
                <a:ext uri="{FF2B5EF4-FFF2-40B4-BE49-F238E27FC236}">
                  <a16:creationId xmlns:a16="http://schemas.microsoft.com/office/drawing/2014/main" id="{E1A6087D-443D-A0CF-6D70-6D2B3C1BE0D6}"/>
                </a:ext>
              </a:extLst>
            </p:cNvPr>
            <p:cNvSpPr txBox="1"/>
            <p:nvPr/>
          </p:nvSpPr>
          <p:spPr>
            <a:xfrm>
              <a:off x="10323576" y="1645920"/>
              <a:ext cx="402336" cy="36576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087F99"/>
                  </a:solidFill>
                  <a:latin typeface="Aptos"/>
                </a:defRPr>
              </a:pPr>
              <a:r>
                <a:rPr kumimoji="0" sz="1700" b="1" i="0" u="none" strike="noStrike" kern="1200" cap="none" spc="0" normalizeH="0" baseline="0" noProof="0">
                  <a:ln>
                    <a:noFill/>
                  </a:ln>
                  <a:solidFill>
                    <a:srgbClr val="087F99"/>
                  </a:solidFill>
                  <a:effectLst/>
                  <a:uLnTx/>
                  <a:uFillTx/>
                  <a:latin typeface="Aptos"/>
                  <a:ea typeface="+mn-ea"/>
                  <a:cs typeface="+mn-cs"/>
                </a:rPr>
                <a:t>✓</a:t>
              </a:r>
            </a:p>
          </p:txBody>
        </p:sp>
        <p:sp>
          <p:nvSpPr>
            <p:cNvPr id="252" name="TextBox 251">
              <a:extLst>
                <a:ext uri="{FF2B5EF4-FFF2-40B4-BE49-F238E27FC236}">
                  <a16:creationId xmlns:a16="http://schemas.microsoft.com/office/drawing/2014/main" id="{1F18476E-01E9-F32A-1DBA-543EBE3ADFD3}"/>
                </a:ext>
              </a:extLst>
            </p:cNvPr>
            <p:cNvSpPr txBox="1"/>
            <p:nvPr/>
          </p:nvSpPr>
          <p:spPr>
            <a:xfrm>
              <a:off x="10808208" y="1609344"/>
              <a:ext cx="1024128" cy="329184"/>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000" b="1">
                  <a:solidFill>
                    <a:srgbClr val="087F99"/>
                  </a:solidFill>
                  <a:latin typeface="Aptos"/>
                </a:defRPr>
              </a:pPr>
              <a:r>
                <a:rPr kumimoji="0" sz="1000" b="1" i="0" u="none" strike="noStrike" kern="1200" cap="none" spc="0" normalizeH="0" baseline="0" noProof="0">
                  <a:ln>
                    <a:noFill/>
                  </a:ln>
                  <a:solidFill>
                    <a:srgbClr val="087F99"/>
                  </a:solidFill>
                  <a:effectLst/>
                  <a:uLnTx/>
                  <a:uFillTx/>
                  <a:latin typeface="Aptos"/>
                  <a:ea typeface="+mn-ea"/>
                  <a:cs typeface="+mn-cs"/>
                </a:rPr>
                <a:t>Stronger security</a:t>
              </a:r>
              <a:br>
                <a:rPr kumimoji="0" sz="1000" b="1" i="0" u="none" strike="noStrike" kern="1200" cap="none" spc="0" normalizeH="0" baseline="0" noProof="0">
                  <a:ln>
                    <a:noFill/>
                  </a:ln>
                  <a:solidFill>
                    <a:srgbClr val="087F99"/>
                  </a:solidFill>
                  <a:effectLst/>
                  <a:uLnTx/>
                  <a:uFillTx/>
                  <a:latin typeface="Aptos"/>
                  <a:ea typeface="+mn-ea"/>
                  <a:cs typeface="+mn-cs"/>
                </a:rPr>
              </a:br>
              <a:r>
                <a:rPr kumimoji="0" sz="1000" b="1" i="0" u="none" strike="noStrike" kern="1200" cap="none" spc="0" normalizeH="0" baseline="0" noProof="0">
                  <a:ln>
                    <a:noFill/>
                  </a:ln>
                  <a:solidFill>
                    <a:srgbClr val="087F99"/>
                  </a:solidFill>
                  <a:effectLst/>
                  <a:uLnTx/>
                  <a:uFillTx/>
                  <a:latin typeface="Aptos"/>
                  <a:ea typeface="+mn-ea"/>
                  <a:cs typeface="+mn-cs"/>
                </a:rPr>
                <a:t>with MFA</a:t>
              </a:r>
            </a:p>
          </p:txBody>
        </p:sp>
        <p:sp>
          <p:nvSpPr>
            <p:cNvPr id="253" name="TextBox 252">
              <a:extLst>
                <a:ext uri="{FF2B5EF4-FFF2-40B4-BE49-F238E27FC236}">
                  <a16:creationId xmlns:a16="http://schemas.microsoft.com/office/drawing/2014/main" id="{C8BF30D9-861A-C5C2-C170-74E1B08B9FB8}"/>
                </a:ext>
              </a:extLst>
            </p:cNvPr>
            <p:cNvSpPr txBox="1"/>
            <p:nvPr/>
          </p:nvSpPr>
          <p:spPr>
            <a:xfrm>
              <a:off x="10808208" y="1975104"/>
              <a:ext cx="1024128" cy="365760"/>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800" b="0">
                  <a:solidFill>
                    <a:srgbClr val="082A6B"/>
                  </a:solidFill>
                  <a:latin typeface="Aptos"/>
                </a:defRPr>
              </a:pPr>
              <a:r>
                <a:rPr kumimoji="0" sz="800" b="0" i="0" u="none" strike="noStrike" kern="1200" cap="none" spc="0" normalizeH="0" baseline="0" noProof="0">
                  <a:ln>
                    <a:noFill/>
                  </a:ln>
                  <a:solidFill>
                    <a:srgbClr val="082A6B"/>
                  </a:solidFill>
                  <a:effectLst/>
                  <a:uLnTx/>
                  <a:uFillTx/>
                  <a:latin typeface="Aptos"/>
                  <a:ea typeface="+mn-ea"/>
                  <a:cs typeface="+mn-cs"/>
                </a:rPr>
                <a:t>One secure identity</a:t>
              </a:r>
              <a:br>
                <a:rPr kumimoji="0" sz="800" b="0" i="0" u="none" strike="noStrike" kern="1200" cap="none" spc="0" normalizeH="0" baseline="0" noProof="0">
                  <a:ln>
                    <a:noFill/>
                  </a:ln>
                  <a:solidFill>
                    <a:srgbClr val="082A6B"/>
                  </a:solidFill>
                  <a:effectLst/>
                  <a:uLnTx/>
                  <a:uFillTx/>
                  <a:latin typeface="Aptos"/>
                  <a:ea typeface="+mn-ea"/>
                  <a:cs typeface="+mn-cs"/>
                </a:rPr>
              </a:br>
              <a:r>
                <a:rPr kumimoji="0" sz="800" b="0" i="0" u="none" strike="noStrike" kern="1200" cap="none" spc="0" normalizeH="0" baseline="0" noProof="0">
                  <a:ln>
                    <a:noFill/>
                  </a:ln>
                  <a:solidFill>
                    <a:srgbClr val="082A6B"/>
                  </a:solidFill>
                  <a:effectLst/>
                  <a:uLnTx/>
                  <a:uFillTx/>
                  <a:latin typeface="Aptos"/>
                  <a:ea typeface="+mn-ea"/>
                  <a:cs typeface="+mn-cs"/>
                </a:rPr>
                <a:t>for all access.</a:t>
              </a:r>
            </a:p>
          </p:txBody>
        </p:sp>
        <p:sp>
          <p:nvSpPr>
            <p:cNvPr id="254" name="Oval 253">
              <a:extLst>
                <a:ext uri="{FF2B5EF4-FFF2-40B4-BE49-F238E27FC236}">
                  <a16:creationId xmlns:a16="http://schemas.microsoft.com/office/drawing/2014/main" id="{BBAC7133-F5DA-B5D6-93CA-6B45CFCB847E}"/>
                </a:ext>
              </a:extLst>
            </p:cNvPr>
            <p:cNvSpPr/>
            <p:nvPr/>
          </p:nvSpPr>
          <p:spPr>
            <a:xfrm>
              <a:off x="10314432" y="2660904"/>
              <a:ext cx="420624" cy="420624"/>
            </a:xfrm>
            <a:prstGeom prst="ellipse">
              <a:avLst/>
            </a:prstGeom>
            <a:solidFill>
              <a:srgbClr val="FFFFFF"/>
            </a:solidFill>
            <a:ln w="9525" cap="flat" cmpd="sng" algn="ctr">
              <a:solidFill>
                <a:srgbClr val="087F99"/>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55" name="TextBox 254">
              <a:extLst>
                <a:ext uri="{FF2B5EF4-FFF2-40B4-BE49-F238E27FC236}">
                  <a16:creationId xmlns:a16="http://schemas.microsoft.com/office/drawing/2014/main" id="{A67B5131-130F-7E52-5C53-112996F5E93E}"/>
                </a:ext>
              </a:extLst>
            </p:cNvPr>
            <p:cNvSpPr txBox="1"/>
            <p:nvPr/>
          </p:nvSpPr>
          <p:spPr>
            <a:xfrm>
              <a:off x="10323576" y="2679192"/>
              <a:ext cx="402336" cy="36576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087F99"/>
                  </a:solidFill>
                  <a:latin typeface="Aptos"/>
                </a:defRPr>
              </a:pPr>
              <a:r>
                <a:rPr kumimoji="0" sz="1700" b="1" i="0" u="none" strike="noStrike" kern="1200" cap="none" spc="0" normalizeH="0" baseline="0" noProof="0">
                  <a:ln>
                    <a:noFill/>
                  </a:ln>
                  <a:solidFill>
                    <a:srgbClr val="087F99"/>
                  </a:solidFill>
                  <a:effectLst/>
                  <a:uLnTx/>
                  <a:uFillTx/>
                  <a:latin typeface="Aptos"/>
                  <a:ea typeface="+mn-ea"/>
                  <a:cs typeface="+mn-cs"/>
                </a:rPr>
                <a:t>⚙</a:t>
              </a:r>
            </a:p>
          </p:txBody>
        </p:sp>
        <p:sp>
          <p:nvSpPr>
            <p:cNvPr id="256" name="TextBox 255">
              <a:extLst>
                <a:ext uri="{FF2B5EF4-FFF2-40B4-BE49-F238E27FC236}">
                  <a16:creationId xmlns:a16="http://schemas.microsoft.com/office/drawing/2014/main" id="{120F54F2-AE56-1110-43BB-EC201199D90D}"/>
                </a:ext>
              </a:extLst>
            </p:cNvPr>
            <p:cNvSpPr txBox="1"/>
            <p:nvPr/>
          </p:nvSpPr>
          <p:spPr>
            <a:xfrm>
              <a:off x="10808208" y="2642616"/>
              <a:ext cx="1024128" cy="329184"/>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000" b="1">
                  <a:solidFill>
                    <a:srgbClr val="087F99"/>
                  </a:solidFill>
                  <a:latin typeface="Aptos"/>
                </a:defRPr>
              </a:pPr>
              <a:r>
                <a:rPr kumimoji="0" sz="1000" b="1" i="0" u="none" strike="noStrike" kern="1200" cap="none" spc="0" normalizeH="0" baseline="0" noProof="0">
                  <a:ln>
                    <a:noFill/>
                  </a:ln>
                  <a:solidFill>
                    <a:srgbClr val="087F99"/>
                  </a:solidFill>
                  <a:effectLst/>
                  <a:uLnTx/>
                  <a:uFillTx/>
                  <a:latin typeface="Aptos"/>
                  <a:ea typeface="+mn-ea"/>
                  <a:cs typeface="+mn-cs"/>
                </a:rPr>
                <a:t>Simplified experience</a:t>
              </a:r>
            </a:p>
          </p:txBody>
        </p:sp>
        <p:sp>
          <p:nvSpPr>
            <p:cNvPr id="257" name="TextBox 256">
              <a:extLst>
                <a:ext uri="{FF2B5EF4-FFF2-40B4-BE49-F238E27FC236}">
                  <a16:creationId xmlns:a16="http://schemas.microsoft.com/office/drawing/2014/main" id="{CE9542F9-82CC-F43F-4A90-6A66A294DEC0}"/>
                </a:ext>
              </a:extLst>
            </p:cNvPr>
            <p:cNvSpPr txBox="1"/>
            <p:nvPr/>
          </p:nvSpPr>
          <p:spPr>
            <a:xfrm>
              <a:off x="10808208" y="3008376"/>
              <a:ext cx="1024128" cy="365760"/>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800" b="0">
                  <a:solidFill>
                    <a:srgbClr val="082A6B"/>
                  </a:solidFill>
                  <a:latin typeface="Aptos"/>
                </a:defRPr>
              </a:pPr>
              <a:r>
                <a:rPr kumimoji="0" sz="800" b="0" i="0" u="none" strike="noStrike" kern="1200" cap="none" spc="0" normalizeH="0" baseline="0" noProof="0">
                  <a:ln>
                    <a:noFill/>
                  </a:ln>
                  <a:solidFill>
                    <a:srgbClr val="082A6B"/>
                  </a:solidFill>
                  <a:effectLst/>
                  <a:uLnTx/>
                  <a:uFillTx/>
                  <a:latin typeface="Aptos"/>
                  <a:ea typeface="+mn-ea"/>
                  <a:cs typeface="+mn-cs"/>
                </a:rPr>
                <a:t>One sign-on.</a:t>
              </a:r>
              <a:br>
                <a:rPr kumimoji="0" sz="800" b="0" i="0" u="none" strike="noStrike" kern="1200" cap="none" spc="0" normalizeH="0" baseline="0" noProof="0">
                  <a:ln>
                    <a:noFill/>
                  </a:ln>
                  <a:solidFill>
                    <a:srgbClr val="082A6B"/>
                  </a:solidFill>
                  <a:effectLst/>
                  <a:uLnTx/>
                  <a:uFillTx/>
                  <a:latin typeface="Aptos"/>
                  <a:ea typeface="+mn-ea"/>
                  <a:cs typeface="+mn-cs"/>
                </a:rPr>
              </a:br>
              <a:r>
                <a:rPr kumimoji="0" sz="800" b="0" i="0" u="none" strike="noStrike" kern="1200" cap="none" spc="0" normalizeH="0" baseline="0" noProof="0">
                  <a:ln>
                    <a:noFill/>
                  </a:ln>
                  <a:solidFill>
                    <a:srgbClr val="082A6B"/>
                  </a:solidFill>
                  <a:effectLst/>
                  <a:uLnTx/>
                  <a:uFillTx/>
                  <a:latin typeface="Aptos"/>
                  <a:ea typeface="+mn-ea"/>
                  <a:cs typeface="+mn-cs"/>
                </a:rPr>
                <a:t>One place.</a:t>
              </a:r>
            </a:p>
          </p:txBody>
        </p:sp>
        <p:sp>
          <p:nvSpPr>
            <p:cNvPr id="258" name="Oval 257">
              <a:extLst>
                <a:ext uri="{FF2B5EF4-FFF2-40B4-BE49-F238E27FC236}">
                  <a16:creationId xmlns:a16="http://schemas.microsoft.com/office/drawing/2014/main" id="{97EEE05D-F9F7-4D48-FC7B-DF45D7980D26}"/>
                </a:ext>
              </a:extLst>
            </p:cNvPr>
            <p:cNvSpPr/>
            <p:nvPr/>
          </p:nvSpPr>
          <p:spPr>
            <a:xfrm>
              <a:off x="10314432" y="3694176"/>
              <a:ext cx="420624" cy="420624"/>
            </a:xfrm>
            <a:prstGeom prst="ellipse">
              <a:avLst/>
            </a:prstGeom>
            <a:solidFill>
              <a:srgbClr val="FFFFFF"/>
            </a:solidFill>
            <a:ln w="9525" cap="flat" cmpd="sng" algn="ctr">
              <a:solidFill>
                <a:srgbClr val="087F99"/>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59" name="TextBox 258">
              <a:extLst>
                <a:ext uri="{FF2B5EF4-FFF2-40B4-BE49-F238E27FC236}">
                  <a16:creationId xmlns:a16="http://schemas.microsoft.com/office/drawing/2014/main" id="{58FE1DCC-2C8A-0BCC-8D9E-334EFC26B755}"/>
                </a:ext>
              </a:extLst>
            </p:cNvPr>
            <p:cNvSpPr txBox="1"/>
            <p:nvPr/>
          </p:nvSpPr>
          <p:spPr>
            <a:xfrm>
              <a:off x="10323576" y="3712463"/>
              <a:ext cx="402336" cy="36576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087F99"/>
                  </a:solidFill>
                  <a:latin typeface="Aptos"/>
                </a:defRPr>
              </a:pPr>
              <a:r>
                <a:rPr kumimoji="0" sz="1700" b="1" i="0" u="none" strike="noStrike" kern="1200" cap="none" spc="0" normalizeH="0" baseline="0" noProof="0">
                  <a:ln>
                    <a:noFill/>
                  </a:ln>
                  <a:solidFill>
                    <a:srgbClr val="087F99"/>
                  </a:solidFill>
                  <a:effectLst/>
                  <a:uLnTx/>
                  <a:uFillTx/>
                  <a:latin typeface="Aptos"/>
                  <a:ea typeface="+mn-ea"/>
                  <a:cs typeface="+mn-cs"/>
                </a:rPr>
                <a:t>↗</a:t>
              </a:r>
            </a:p>
          </p:txBody>
        </p:sp>
        <p:sp>
          <p:nvSpPr>
            <p:cNvPr id="260" name="TextBox 259">
              <a:extLst>
                <a:ext uri="{FF2B5EF4-FFF2-40B4-BE49-F238E27FC236}">
                  <a16:creationId xmlns:a16="http://schemas.microsoft.com/office/drawing/2014/main" id="{9A82A5D5-CCE2-0298-079E-E9C252077753}"/>
                </a:ext>
              </a:extLst>
            </p:cNvPr>
            <p:cNvSpPr txBox="1"/>
            <p:nvPr/>
          </p:nvSpPr>
          <p:spPr>
            <a:xfrm>
              <a:off x="10808208" y="3675888"/>
              <a:ext cx="1024128" cy="329184"/>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000" b="1">
                  <a:solidFill>
                    <a:srgbClr val="087F99"/>
                  </a:solidFill>
                  <a:latin typeface="Aptos"/>
                </a:defRPr>
              </a:pPr>
              <a:r>
                <a:rPr kumimoji="0" sz="1000" b="1" i="0" u="none" strike="noStrike" kern="1200" cap="none" spc="0" normalizeH="0" baseline="0" noProof="0">
                  <a:ln>
                    <a:noFill/>
                  </a:ln>
                  <a:solidFill>
                    <a:srgbClr val="087F99"/>
                  </a:solidFill>
                  <a:effectLst/>
                  <a:uLnTx/>
                  <a:uFillTx/>
                  <a:latin typeface="Aptos"/>
                  <a:ea typeface="+mn-ea"/>
                  <a:cs typeface="+mn-cs"/>
                </a:rPr>
                <a:t>Automated Workflows</a:t>
              </a:r>
            </a:p>
          </p:txBody>
        </p:sp>
        <p:sp>
          <p:nvSpPr>
            <p:cNvPr id="261" name="TextBox 260">
              <a:extLst>
                <a:ext uri="{FF2B5EF4-FFF2-40B4-BE49-F238E27FC236}">
                  <a16:creationId xmlns:a16="http://schemas.microsoft.com/office/drawing/2014/main" id="{4265D88A-82E3-71D1-6561-A36B850E762F}"/>
                </a:ext>
              </a:extLst>
            </p:cNvPr>
            <p:cNvSpPr txBox="1"/>
            <p:nvPr/>
          </p:nvSpPr>
          <p:spPr>
            <a:xfrm>
              <a:off x="10808208" y="4041648"/>
              <a:ext cx="1024128" cy="365760"/>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800" b="0">
                  <a:solidFill>
                    <a:srgbClr val="082A6B"/>
                  </a:solidFill>
                  <a:latin typeface="Aptos"/>
                </a:defRPr>
              </a:pPr>
              <a:r>
                <a:rPr kumimoji="0" sz="800" b="0" i="0" u="none" strike="noStrike" kern="1200" cap="none" spc="0" normalizeH="0" baseline="0" noProof="0">
                  <a:ln>
                    <a:noFill/>
                  </a:ln>
                  <a:solidFill>
                    <a:srgbClr val="082A6B"/>
                  </a:solidFill>
                  <a:effectLst/>
                  <a:uLnTx/>
                  <a:uFillTx/>
                  <a:latin typeface="Aptos"/>
                  <a:ea typeface="+mn-ea"/>
                  <a:cs typeface="+mn-cs"/>
                </a:rPr>
                <a:t>Less manual effort.</a:t>
              </a:r>
              <a:br>
                <a:rPr kumimoji="0" sz="800" b="0" i="0" u="none" strike="noStrike" kern="1200" cap="none" spc="0" normalizeH="0" baseline="0" noProof="0">
                  <a:ln>
                    <a:noFill/>
                  </a:ln>
                  <a:solidFill>
                    <a:srgbClr val="082A6B"/>
                  </a:solidFill>
                  <a:effectLst/>
                  <a:uLnTx/>
                  <a:uFillTx/>
                  <a:latin typeface="Aptos"/>
                  <a:ea typeface="+mn-ea"/>
                  <a:cs typeface="+mn-cs"/>
                </a:rPr>
              </a:br>
              <a:r>
                <a:rPr kumimoji="0" sz="800" b="0" i="0" u="none" strike="noStrike" kern="1200" cap="none" spc="0" normalizeH="0" baseline="0" noProof="0">
                  <a:ln>
                    <a:noFill/>
                  </a:ln>
                  <a:solidFill>
                    <a:srgbClr val="082A6B"/>
                  </a:solidFill>
                  <a:effectLst/>
                  <a:uLnTx/>
                  <a:uFillTx/>
                  <a:latin typeface="Aptos"/>
                  <a:ea typeface="+mn-ea"/>
                  <a:cs typeface="+mn-cs"/>
                </a:rPr>
                <a:t>Faster outcomes.</a:t>
              </a:r>
            </a:p>
          </p:txBody>
        </p:sp>
        <p:sp>
          <p:nvSpPr>
            <p:cNvPr id="262" name="Oval 261">
              <a:extLst>
                <a:ext uri="{FF2B5EF4-FFF2-40B4-BE49-F238E27FC236}">
                  <a16:creationId xmlns:a16="http://schemas.microsoft.com/office/drawing/2014/main" id="{55E4BDA9-3928-A97F-9977-9C329CB98122}"/>
                </a:ext>
              </a:extLst>
            </p:cNvPr>
            <p:cNvSpPr/>
            <p:nvPr/>
          </p:nvSpPr>
          <p:spPr>
            <a:xfrm>
              <a:off x="10314432" y="4727448"/>
              <a:ext cx="420624" cy="420624"/>
            </a:xfrm>
            <a:prstGeom prst="ellipse">
              <a:avLst/>
            </a:prstGeom>
            <a:solidFill>
              <a:srgbClr val="FFFFFF"/>
            </a:solidFill>
            <a:ln w="9525" cap="flat" cmpd="sng" algn="ctr">
              <a:solidFill>
                <a:srgbClr val="087F99"/>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63" name="TextBox 262">
              <a:extLst>
                <a:ext uri="{FF2B5EF4-FFF2-40B4-BE49-F238E27FC236}">
                  <a16:creationId xmlns:a16="http://schemas.microsoft.com/office/drawing/2014/main" id="{5D2007C5-4A0F-6979-AAD1-E27428129BA9}"/>
                </a:ext>
              </a:extLst>
            </p:cNvPr>
            <p:cNvSpPr txBox="1"/>
            <p:nvPr/>
          </p:nvSpPr>
          <p:spPr>
            <a:xfrm>
              <a:off x="10323576" y="4745736"/>
              <a:ext cx="402336" cy="36576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087F99"/>
                  </a:solidFill>
                  <a:latin typeface="Aptos"/>
                </a:defRPr>
              </a:pPr>
              <a:r>
                <a:rPr kumimoji="0" sz="1700" b="1" i="0" u="none" strike="noStrike" kern="1200" cap="none" spc="0" normalizeH="0" baseline="0" noProof="0">
                  <a:ln>
                    <a:noFill/>
                  </a:ln>
                  <a:solidFill>
                    <a:srgbClr val="087F99"/>
                  </a:solidFill>
                  <a:effectLst/>
                  <a:uLnTx/>
                  <a:uFillTx/>
                  <a:latin typeface="Aptos"/>
                  <a:ea typeface="+mn-ea"/>
                  <a:cs typeface="+mn-cs"/>
                </a:rPr>
                <a:t>◎</a:t>
              </a:r>
            </a:p>
          </p:txBody>
        </p:sp>
        <p:sp>
          <p:nvSpPr>
            <p:cNvPr id="264" name="TextBox 263">
              <a:extLst>
                <a:ext uri="{FF2B5EF4-FFF2-40B4-BE49-F238E27FC236}">
                  <a16:creationId xmlns:a16="http://schemas.microsoft.com/office/drawing/2014/main" id="{4834BF48-37B1-F8C6-A864-C87F724B1D9C}"/>
                </a:ext>
              </a:extLst>
            </p:cNvPr>
            <p:cNvSpPr txBox="1"/>
            <p:nvPr/>
          </p:nvSpPr>
          <p:spPr>
            <a:xfrm>
              <a:off x="10808208" y="4692164"/>
              <a:ext cx="1024128" cy="363176"/>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000" b="1">
                  <a:solidFill>
                    <a:srgbClr val="087F99"/>
                  </a:solidFill>
                  <a:latin typeface="Aptos"/>
                </a:defRPr>
              </a:pPr>
              <a:r>
                <a:rPr kumimoji="0" lang="en-US" sz="1000" b="1" i="0" u="none" strike="noStrike" kern="1200" cap="none" spc="0" normalizeH="0" baseline="0" noProof="0" dirty="0">
                  <a:ln>
                    <a:noFill/>
                  </a:ln>
                  <a:solidFill>
                    <a:srgbClr val="087F99"/>
                  </a:solidFill>
                  <a:effectLst/>
                  <a:uLnTx/>
                  <a:uFillTx/>
                  <a:latin typeface="Aptos"/>
                  <a:ea typeface="+mn-ea"/>
                  <a:cs typeface="+mn-cs"/>
                </a:rPr>
                <a:t>Self-Service</a:t>
              </a:r>
            </a:p>
            <a:p>
              <a:pPr marL="0" marR="0" lvl="0" indent="0" algn="l" defTabSz="457200" rtl="0" eaLnBrk="1" fontAlgn="auto" latinLnBrk="0" hangingPunct="1">
                <a:lnSpc>
                  <a:spcPct val="100000"/>
                </a:lnSpc>
                <a:spcBef>
                  <a:spcPts val="0"/>
                </a:spcBef>
                <a:spcAft>
                  <a:spcPts val="0"/>
                </a:spcAft>
                <a:buClrTx/>
                <a:buSzTx/>
                <a:buFontTx/>
                <a:buNone/>
                <a:tabLst/>
                <a:defRPr sz="1000" b="1">
                  <a:solidFill>
                    <a:srgbClr val="087F99"/>
                  </a:solidFill>
                  <a:latin typeface="Aptos"/>
                </a:defRPr>
              </a:pPr>
              <a:r>
                <a:rPr kumimoji="0" lang="en-US" sz="1000" b="1" i="0" u="none" strike="noStrike" kern="1200" cap="none" spc="0" normalizeH="0" baseline="0" noProof="0" dirty="0">
                  <a:ln>
                    <a:noFill/>
                  </a:ln>
                  <a:solidFill>
                    <a:srgbClr val="087F99"/>
                  </a:solidFill>
                  <a:effectLst/>
                  <a:uLnTx/>
                  <a:uFillTx/>
                  <a:latin typeface="Aptos"/>
                  <a:ea typeface="+mn-ea"/>
                  <a:cs typeface="+mn-cs"/>
                </a:rPr>
                <a:t>Transparency</a:t>
              </a:r>
              <a:endParaRPr kumimoji="0" sz="1000" b="1" i="0" u="none" strike="noStrike" kern="1200" cap="none" spc="0" normalizeH="0" baseline="0" noProof="0" dirty="0">
                <a:ln>
                  <a:noFill/>
                </a:ln>
                <a:solidFill>
                  <a:srgbClr val="087F99"/>
                </a:solidFill>
                <a:effectLst/>
                <a:uLnTx/>
                <a:uFillTx/>
                <a:latin typeface="Aptos"/>
                <a:ea typeface="+mn-ea"/>
                <a:cs typeface="+mn-cs"/>
              </a:endParaRPr>
            </a:p>
          </p:txBody>
        </p:sp>
        <p:sp>
          <p:nvSpPr>
            <p:cNvPr id="265" name="TextBox 264">
              <a:extLst>
                <a:ext uri="{FF2B5EF4-FFF2-40B4-BE49-F238E27FC236}">
                  <a16:creationId xmlns:a16="http://schemas.microsoft.com/office/drawing/2014/main" id="{874062DC-1A7D-0A59-A933-B5D03949F63E}"/>
                </a:ext>
              </a:extLst>
            </p:cNvPr>
            <p:cNvSpPr txBox="1"/>
            <p:nvPr/>
          </p:nvSpPr>
          <p:spPr>
            <a:xfrm>
              <a:off x="10808208" y="5074920"/>
              <a:ext cx="1024128" cy="365760"/>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800" b="0">
                  <a:solidFill>
                    <a:srgbClr val="082A6B"/>
                  </a:solidFill>
                  <a:latin typeface="Aptos"/>
                </a:defRPr>
              </a:pPr>
              <a:r>
                <a:rPr kumimoji="0" sz="800" b="0" i="0" u="none" strike="noStrike" kern="1200" cap="none" spc="0" normalizeH="0" baseline="0" noProof="0" dirty="0">
                  <a:ln>
                    <a:noFill/>
                  </a:ln>
                  <a:solidFill>
                    <a:srgbClr val="082A6B"/>
                  </a:solidFill>
                  <a:effectLst/>
                  <a:uLnTx/>
                  <a:uFillTx/>
                  <a:latin typeface="Aptos"/>
                  <a:ea typeface="+mn-ea"/>
                  <a:cs typeface="+mn-cs"/>
                </a:rPr>
                <a:t>Real-time status</a:t>
              </a:r>
              <a:br>
                <a:rPr kumimoji="0" sz="800" b="0" i="0" u="none" strike="noStrike" kern="1200" cap="none" spc="0" normalizeH="0" baseline="0" noProof="0" dirty="0">
                  <a:ln>
                    <a:noFill/>
                  </a:ln>
                  <a:solidFill>
                    <a:srgbClr val="082A6B"/>
                  </a:solidFill>
                  <a:effectLst/>
                  <a:uLnTx/>
                  <a:uFillTx/>
                  <a:latin typeface="Aptos"/>
                  <a:ea typeface="+mn-ea"/>
                  <a:cs typeface="+mn-cs"/>
                </a:rPr>
              </a:br>
              <a:r>
                <a:rPr kumimoji="0" sz="800" b="0" i="0" u="none" strike="noStrike" kern="1200" cap="none" spc="0" normalizeH="0" baseline="0" noProof="0" dirty="0">
                  <a:ln>
                    <a:noFill/>
                  </a:ln>
                  <a:solidFill>
                    <a:srgbClr val="082A6B"/>
                  </a:solidFill>
                  <a:effectLst/>
                  <a:uLnTx/>
                  <a:uFillTx/>
                  <a:latin typeface="Aptos"/>
                  <a:ea typeface="+mn-ea"/>
                  <a:cs typeface="+mn-cs"/>
                </a:rPr>
                <a:t>and tracking.</a:t>
              </a:r>
            </a:p>
          </p:txBody>
        </p:sp>
        <p:grpSp>
          <p:nvGrpSpPr>
            <p:cNvPr id="287" name="Group 286">
              <a:extLst>
                <a:ext uri="{FF2B5EF4-FFF2-40B4-BE49-F238E27FC236}">
                  <a16:creationId xmlns:a16="http://schemas.microsoft.com/office/drawing/2014/main" id="{18D70470-12B3-2BED-BFC8-3E9A3DE3800B}"/>
                </a:ext>
              </a:extLst>
            </p:cNvPr>
            <p:cNvGrpSpPr/>
            <p:nvPr/>
          </p:nvGrpSpPr>
          <p:grpSpPr>
            <a:xfrm>
              <a:off x="137160" y="6144768"/>
              <a:ext cx="11953667" cy="475488"/>
              <a:chOff x="137160" y="6144768"/>
              <a:chExt cx="11953667" cy="475488"/>
            </a:xfrm>
          </p:grpSpPr>
          <p:sp>
            <p:nvSpPr>
              <p:cNvPr id="266" name="Rounded Rectangle 128">
                <a:extLst>
                  <a:ext uri="{FF2B5EF4-FFF2-40B4-BE49-F238E27FC236}">
                    <a16:creationId xmlns:a16="http://schemas.microsoft.com/office/drawing/2014/main" id="{98CF2206-06E3-CF45-E4FB-8FC2391684C6}"/>
                  </a:ext>
                </a:extLst>
              </p:cNvPr>
              <p:cNvSpPr/>
              <p:nvPr/>
            </p:nvSpPr>
            <p:spPr>
              <a:xfrm>
                <a:off x="137160" y="6144768"/>
                <a:ext cx="9738360" cy="475488"/>
              </a:xfrm>
              <a:prstGeom prst="roundRect">
                <a:avLst/>
              </a:prstGeom>
              <a:solidFill>
                <a:srgbClr val="082A6B"/>
              </a:solidFill>
              <a:ln w="9525" cap="flat" cmpd="sng" algn="ctr">
                <a:solidFill>
                  <a:srgbClr val="082A6B"/>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67" name="Oval 266">
                <a:extLst>
                  <a:ext uri="{FF2B5EF4-FFF2-40B4-BE49-F238E27FC236}">
                    <a16:creationId xmlns:a16="http://schemas.microsoft.com/office/drawing/2014/main" id="{99530D3C-7A8B-D12B-C9CB-B54928168795}"/>
                  </a:ext>
                </a:extLst>
              </p:cNvPr>
              <p:cNvSpPr/>
              <p:nvPr/>
            </p:nvSpPr>
            <p:spPr>
              <a:xfrm>
                <a:off x="589056" y="6246083"/>
                <a:ext cx="102047" cy="102047"/>
              </a:xfrm>
              <a:prstGeom prst="ellipse">
                <a:avLst/>
              </a:prstGeom>
              <a:solidFill>
                <a:srgbClr val="FFFFFF"/>
              </a:solidFill>
              <a:ln w="9525" cap="flat" cmpd="sng" algn="ctr">
                <a:solidFill>
                  <a:srgbClr val="FFFFFF"/>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68" name="Rounded Rectangle 130">
                <a:extLst>
                  <a:ext uri="{FF2B5EF4-FFF2-40B4-BE49-F238E27FC236}">
                    <a16:creationId xmlns:a16="http://schemas.microsoft.com/office/drawing/2014/main" id="{59926555-C15A-0142-0D94-30EE445F37F6}"/>
                  </a:ext>
                </a:extLst>
              </p:cNvPr>
              <p:cNvSpPr/>
              <p:nvPr/>
            </p:nvSpPr>
            <p:spPr>
              <a:xfrm>
                <a:off x="549371" y="6348130"/>
                <a:ext cx="181416" cy="113385"/>
              </a:xfrm>
              <a:prstGeom prst="roundRect">
                <a:avLst/>
              </a:prstGeom>
              <a:solidFill>
                <a:srgbClr val="FFFFFF"/>
              </a:solidFill>
              <a:ln w="6350" cap="flat" cmpd="sng" algn="ctr">
                <a:solidFill>
                  <a:srgbClr val="FFFFFF"/>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69" name="TextBox 268">
                <a:extLst>
                  <a:ext uri="{FF2B5EF4-FFF2-40B4-BE49-F238E27FC236}">
                    <a16:creationId xmlns:a16="http://schemas.microsoft.com/office/drawing/2014/main" id="{514557BF-CA99-2C82-13EF-53B0AEA5E079}"/>
                  </a:ext>
                </a:extLst>
              </p:cNvPr>
              <p:cNvSpPr txBox="1"/>
              <p:nvPr/>
            </p:nvSpPr>
            <p:spPr>
              <a:xfrm>
                <a:off x="932688" y="6234648"/>
                <a:ext cx="8668512" cy="240066"/>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150" b="1">
                    <a:solidFill>
                      <a:srgbClr val="FFFFFF"/>
                    </a:solidFill>
                    <a:latin typeface="Aptos"/>
                  </a:defRPr>
                </a:pPr>
                <a:r>
                  <a:rPr kumimoji="0" lang="en-US" sz="1200" b="1" i="0" u="none" strike="noStrike" kern="1200" cap="none" spc="0" normalizeH="0" baseline="0" noProof="0" dirty="0">
                    <a:ln>
                      <a:noFill/>
                    </a:ln>
                    <a:solidFill>
                      <a:srgbClr val="FFFFFF"/>
                    </a:solidFill>
                    <a:effectLst/>
                    <a:uLnTx/>
                    <a:uFillTx/>
                    <a:latin typeface="Aptos"/>
                    <a:ea typeface="+mn-ea"/>
                    <a:cs typeface="+mn-cs"/>
                  </a:rPr>
                  <a:t>A more secure IAM and a </a:t>
                </a:r>
                <a:r>
                  <a:rPr kumimoji="0" sz="1200" b="1" i="0" u="none" strike="noStrike" kern="1200" cap="none" spc="0" normalizeH="0" baseline="0" noProof="0" dirty="0">
                    <a:ln>
                      <a:noFill/>
                    </a:ln>
                    <a:solidFill>
                      <a:srgbClr val="FFFFFF"/>
                    </a:solidFill>
                    <a:effectLst/>
                    <a:uLnTx/>
                    <a:uFillTx/>
                    <a:latin typeface="Aptos"/>
                    <a:ea typeface="+mn-ea"/>
                    <a:cs typeface="+mn-cs"/>
                  </a:rPr>
                  <a:t>M</a:t>
                </a:r>
                <a:r>
                  <a:rPr kumimoji="0" lang="en-US" sz="1200" b="1" i="0" u="none" strike="noStrike" kern="1200" cap="none" spc="0" normalizeH="0" baseline="0" noProof="0" dirty="0">
                    <a:ln>
                      <a:noFill/>
                    </a:ln>
                    <a:solidFill>
                      <a:srgbClr val="FFFFFF"/>
                    </a:solidFill>
                    <a:effectLst/>
                    <a:uLnTx/>
                    <a:uFillTx/>
                    <a:latin typeface="Aptos"/>
                    <a:ea typeface="+mn-ea"/>
                    <a:cs typeface="+mn-cs"/>
                  </a:rPr>
                  <a:t>arket Information System (MIS) that includes operational applications and a service portal</a:t>
                </a:r>
                <a:endParaRPr kumimoji="0" sz="1200" b="1" i="0" u="none" strike="noStrike" kern="1200" cap="none" spc="0" normalizeH="0" baseline="0" noProof="0" dirty="0">
                  <a:ln>
                    <a:noFill/>
                  </a:ln>
                  <a:solidFill>
                    <a:srgbClr val="FFFFFF"/>
                  </a:solidFill>
                  <a:effectLst/>
                  <a:uLnTx/>
                  <a:uFillTx/>
                  <a:latin typeface="Aptos"/>
                  <a:ea typeface="+mn-ea"/>
                  <a:cs typeface="+mn-cs"/>
                </a:endParaRPr>
              </a:p>
            </p:txBody>
          </p:sp>
          <p:sp>
            <p:nvSpPr>
              <p:cNvPr id="271" name="Rounded Rectangle 133">
                <a:extLst>
                  <a:ext uri="{FF2B5EF4-FFF2-40B4-BE49-F238E27FC236}">
                    <a16:creationId xmlns:a16="http://schemas.microsoft.com/office/drawing/2014/main" id="{FB229CCF-C26E-AEF1-8370-AAFD1837A014}"/>
                  </a:ext>
                </a:extLst>
              </p:cNvPr>
              <p:cNvSpPr/>
              <p:nvPr/>
            </p:nvSpPr>
            <p:spPr>
              <a:xfrm>
                <a:off x="9970477" y="6144768"/>
                <a:ext cx="2053883" cy="475488"/>
              </a:xfrm>
              <a:prstGeom prst="roundRect">
                <a:avLst/>
              </a:prstGeom>
              <a:solidFill>
                <a:srgbClr val="FFFFFF"/>
              </a:solidFill>
              <a:ln w="12700" cap="flat" cmpd="sng" algn="ctr">
                <a:solidFill>
                  <a:srgbClr val="B7C5D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72" name="TextBox 271">
                <a:extLst>
                  <a:ext uri="{FF2B5EF4-FFF2-40B4-BE49-F238E27FC236}">
                    <a16:creationId xmlns:a16="http://schemas.microsoft.com/office/drawing/2014/main" id="{D3B15BAD-9F3F-0D70-77BE-CC8A63332435}"/>
                  </a:ext>
                </a:extLst>
              </p:cNvPr>
              <p:cNvSpPr txBox="1"/>
              <p:nvPr/>
            </p:nvSpPr>
            <p:spPr>
              <a:xfrm>
                <a:off x="10042571" y="6201906"/>
                <a:ext cx="2048256" cy="160044"/>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680" b="1">
                    <a:solidFill>
                      <a:srgbClr val="082A6B"/>
                    </a:solidFill>
                    <a:latin typeface="Aptos"/>
                  </a:defRPr>
                </a:pPr>
                <a:r>
                  <a:rPr kumimoji="0" sz="680" b="1" i="0" u="none" strike="noStrike" kern="1200" cap="none" spc="0" normalizeH="0" baseline="0" noProof="0" dirty="0">
                    <a:ln>
                      <a:noFill/>
                    </a:ln>
                    <a:solidFill>
                      <a:srgbClr val="082A6B"/>
                    </a:solidFill>
                    <a:effectLst/>
                    <a:uLnTx/>
                    <a:uFillTx/>
                    <a:latin typeface="Aptos"/>
                    <a:ea typeface="+mn-ea"/>
                    <a:cs typeface="+mn-cs"/>
                  </a:rPr>
                  <a:t>B2B = Business to Business (Market Participants)</a:t>
                </a:r>
              </a:p>
            </p:txBody>
          </p:sp>
          <p:sp>
            <p:nvSpPr>
              <p:cNvPr id="273" name="TextBox 272">
                <a:extLst>
                  <a:ext uri="{FF2B5EF4-FFF2-40B4-BE49-F238E27FC236}">
                    <a16:creationId xmlns:a16="http://schemas.microsoft.com/office/drawing/2014/main" id="{291D2444-ECDA-695D-4B79-A8E5B9E82BCA}"/>
                  </a:ext>
                </a:extLst>
              </p:cNvPr>
              <p:cNvSpPr txBox="1"/>
              <p:nvPr/>
            </p:nvSpPr>
            <p:spPr>
              <a:xfrm>
                <a:off x="10038705" y="6391656"/>
                <a:ext cx="1920240" cy="164592"/>
              </a:xfrm>
              <a:prstGeom prst="rect">
                <a:avLst/>
              </a:prstGeom>
              <a:noFill/>
            </p:spPr>
            <p:txBody>
              <a:bodyPr wrap="square" lIns="27432" tIns="27432" rIns="27432" bIns="27432"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680" b="1">
                    <a:solidFill>
                      <a:srgbClr val="082A6B"/>
                    </a:solidFill>
                    <a:latin typeface="Aptos"/>
                  </a:defRPr>
                </a:pPr>
                <a:r>
                  <a:rPr kumimoji="0" sz="680" b="1" i="0" u="none" strike="noStrike" kern="1200" cap="none" spc="0" normalizeH="0" baseline="0" noProof="0" dirty="0">
                    <a:ln>
                      <a:noFill/>
                    </a:ln>
                    <a:solidFill>
                      <a:srgbClr val="082A6B"/>
                    </a:solidFill>
                    <a:effectLst/>
                    <a:uLnTx/>
                    <a:uFillTx/>
                    <a:latin typeface="Aptos"/>
                    <a:ea typeface="+mn-ea"/>
                    <a:cs typeface="+mn-cs"/>
                  </a:rPr>
                  <a:t>B2C = Business to Customer (Public)</a:t>
                </a:r>
              </a:p>
            </p:txBody>
          </p:sp>
        </p:grpSp>
      </p:grpSp>
      <p:grpSp>
        <p:nvGrpSpPr>
          <p:cNvPr id="2" name="Group 1">
            <a:extLst>
              <a:ext uri="{FF2B5EF4-FFF2-40B4-BE49-F238E27FC236}">
                <a16:creationId xmlns:a16="http://schemas.microsoft.com/office/drawing/2014/main" id="{6F367895-3924-FFD7-E88E-AE2E33F98896}"/>
              </a:ext>
            </a:extLst>
          </p:cNvPr>
          <p:cNvGrpSpPr/>
          <p:nvPr/>
        </p:nvGrpSpPr>
        <p:grpSpPr>
          <a:xfrm>
            <a:off x="3127248" y="786384"/>
            <a:ext cx="6748272" cy="5230368"/>
            <a:chOff x="3127248" y="786384"/>
            <a:chExt cx="6748272" cy="5230368"/>
          </a:xfrm>
        </p:grpSpPr>
        <p:sp>
          <p:nvSpPr>
            <p:cNvPr id="3" name="Rounded Rectangle 4">
              <a:extLst>
                <a:ext uri="{FF2B5EF4-FFF2-40B4-BE49-F238E27FC236}">
                  <a16:creationId xmlns:a16="http://schemas.microsoft.com/office/drawing/2014/main" id="{F1DA28AB-BC1A-EA3A-B17B-0A81872FB392}"/>
                </a:ext>
              </a:extLst>
            </p:cNvPr>
            <p:cNvSpPr/>
            <p:nvPr/>
          </p:nvSpPr>
          <p:spPr>
            <a:xfrm>
              <a:off x="3429000" y="786384"/>
              <a:ext cx="6446520" cy="5230368"/>
            </a:xfrm>
            <a:prstGeom prst="roundRect">
              <a:avLst/>
            </a:prstGeom>
            <a:solidFill>
              <a:srgbClr val="FFFFFF"/>
            </a:solidFill>
            <a:ln w="22860" cap="flat" cmpd="sng" algn="ctr">
              <a:solidFill>
                <a:srgbClr val="087F99"/>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CEFF67AF-6B31-F4EC-1BC5-1A6F7FFAB302}"/>
                </a:ext>
              </a:extLst>
            </p:cNvPr>
            <p:cNvSpPr txBox="1"/>
            <p:nvPr/>
          </p:nvSpPr>
          <p:spPr>
            <a:xfrm>
              <a:off x="4846320" y="1170432"/>
              <a:ext cx="3657600" cy="237744"/>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100" b="1">
                  <a:solidFill>
                    <a:srgbClr val="087F99"/>
                  </a:solidFill>
                  <a:latin typeface="Aptos"/>
                </a:defRPr>
              </a:pPr>
              <a:r>
                <a:rPr kumimoji="0" sz="1100" b="1" i="0" u="none" strike="noStrike" kern="1200" cap="none" spc="0" normalizeH="0" baseline="0" noProof="0" dirty="0">
                  <a:ln>
                    <a:noFill/>
                  </a:ln>
                  <a:solidFill>
                    <a:srgbClr val="087F99"/>
                  </a:solidFill>
                  <a:effectLst/>
                  <a:uLnTx/>
                  <a:uFillTx/>
                  <a:latin typeface="Aptos"/>
                  <a:ea typeface="+mn-ea"/>
                  <a:cs typeface="+mn-cs"/>
                </a:rPr>
                <a:t>One secure access. One integrated experience.</a:t>
              </a:r>
            </a:p>
          </p:txBody>
        </p:sp>
        <p:sp>
          <p:nvSpPr>
            <p:cNvPr id="5" name="Right Arrow 44">
              <a:extLst>
                <a:ext uri="{FF2B5EF4-FFF2-40B4-BE49-F238E27FC236}">
                  <a16:creationId xmlns:a16="http://schemas.microsoft.com/office/drawing/2014/main" id="{D249B0CB-BA1B-D351-3412-F165F680F8D5}"/>
                </a:ext>
              </a:extLst>
            </p:cNvPr>
            <p:cNvSpPr/>
            <p:nvPr/>
          </p:nvSpPr>
          <p:spPr>
            <a:xfrm>
              <a:off x="3127248" y="3063240"/>
              <a:ext cx="384048" cy="594360"/>
            </a:xfrm>
            <a:prstGeom prst="rightArrow">
              <a:avLst/>
            </a:prstGeom>
            <a:solidFill>
              <a:srgbClr val="082A6B"/>
            </a:solidFill>
            <a:ln w="9525" cap="flat" cmpd="sng" algn="ctr">
              <a:solidFill>
                <a:srgbClr val="082A6B"/>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7D080A99-43B4-D28F-8CC2-959A37B3133B}"/>
                </a:ext>
              </a:extLst>
            </p:cNvPr>
            <p:cNvSpPr/>
            <p:nvPr/>
          </p:nvSpPr>
          <p:spPr>
            <a:xfrm>
              <a:off x="4219956" y="803799"/>
              <a:ext cx="4860035" cy="329184"/>
            </a:xfrm>
            <a:prstGeom prst="rect">
              <a:avLst/>
            </a:prstGeom>
            <a:solidFill>
              <a:srgbClr val="087F99"/>
            </a:solidFill>
            <a:ln w="9525" cap="flat" cmpd="sng" algn="ctr">
              <a:solidFill>
                <a:srgbClr val="087F99"/>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a:ea typeface="+mn-ea"/>
                  <a:cs typeface="+mn-cs"/>
                </a:rPr>
                <a:t>FUTURE (MODERNIZED EXPERIENCE)</a:t>
              </a:r>
            </a:p>
          </p:txBody>
        </p:sp>
      </p:grpSp>
      <p:grpSp>
        <p:nvGrpSpPr>
          <p:cNvPr id="7" name="Group 6">
            <a:extLst>
              <a:ext uri="{FF2B5EF4-FFF2-40B4-BE49-F238E27FC236}">
                <a16:creationId xmlns:a16="http://schemas.microsoft.com/office/drawing/2014/main" id="{898A5A63-23F9-ACC5-41DD-E76B6CA4A0DF}"/>
              </a:ext>
            </a:extLst>
          </p:cNvPr>
          <p:cNvGrpSpPr/>
          <p:nvPr/>
        </p:nvGrpSpPr>
        <p:grpSpPr>
          <a:xfrm>
            <a:off x="137160" y="783329"/>
            <a:ext cx="3063240" cy="5233423"/>
            <a:chOff x="137160" y="783329"/>
            <a:chExt cx="3063240" cy="5233423"/>
          </a:xfrm>
        </p:grpSpPr>
        <p:sp>
          <p:nvSpPr>
            <p:cNvPr id="8" name="Rounded Rectangle 3">
              <a:extLst>
                <a:ext uri="{FF2B5EF4-FFF2-40B4-BE49-F238E27FC236}">
                  <a16:creationId xmlns:a16="http://schemas.microsoft.com/office/drawing/2014/main" id="{67598B36-AAEA-A6AC-1EA6-BE8FB3DD6FEA}"/>
                </a:ext>
              </a:extLst>
            </p:cNvPr>
            <p:cNvSpPr/>
            <p:nvPr/>
          </p:nvSpPr>
          <p:spPr>
            <a:xfrm>
              <a:off x="137160" y="786384"/>
              <a:ext cx="3063240" cy="5230368"/>
            </a:xfrm>
            <a:prstGeom prst="roundRect">
              <a:avLst/>
            </a:prstGeom>
            <a:solidFill>
              <a:srgbClr val="FFFFFF"/>
            </a:solidFill>
            <a:ln w="22860" cap="flat" cmpd="sng" algn="ctr">
              <a:solidFill>
                <a:srgbClr val="082A6B"/>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11E43170-9FF3-A829-AC57-5FDAB26B1EE2}"/>
                </a:ext>
              </a:extLst>
            </p:cNvPr>
            <p:cNvSpPr/>
            <p:nvPr/>
          </p:nvSpPr>
          <p:spPr>
            <a:xfrm>
              <a:off x="642366" y="786386"/>
              <a:ext cx="2071337" cy="329184"/>
            </a:xfrm>
            <a:prstGeom prst="rect">
              <a:avLst/>
            </a:prstGeom>
            <a:solidFill>
              <a:srgbClr val="082A6B"/>
            </a:solidFill>
            <a:ln w="9525" cap="flat" cmpd="sng" algn="ctr">
              <a:solidFill>
                <a:srgbClr val="082A6B"/>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F9B93879-9E52-6410-3CC6-C5AF87CE2DB5}"/>
                </a:ext>
              </a:extLst>
            </p:cNvPr>
            <p:cNvSpPr txBox="1"/>
            <p:nvPr/>
          </p:nvSpPr>
          <p:spPr>
            <a:xfrm>
              <a:off x="589056" y="783329"/>
              <a:ext cx="2124647" cy="31701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FFFFFF"/>
                  </a:solidFill>
                  <a:latin typeface="Aptos"/>
                </a:defRPr>
              </a:pPr>
              <a:r>
                <a:rPr kumimoji="0" sz="1700" b="1" i="0" u="none" strike="noStrike" kern="1200" cap="none" spc="0" normalizeH="0" baseline="0" noProof="0" dirty="0">
                  <a:ln>
                    <a:noFill/>
                  </a:ln>
                  <a:solidFill>
                    <a:srgbClr val="FFFFFF"/>
                  </a:solidFill>
                  <a:effectLst/>
                  <a:uLnTx/>
                  <a:uFillTx/>
                  <a:latin typeface="Aptos"/>
                  <a:ea typeface="+mn-ea"/>
                  <a:cs typeface="+mn-cs"/>
                </a:rPr>
                <a:t>TODAY</a:t>
              </a:r>
            </a:p>
          </p:txBody>
        </p:sp>
        <p:sp>
          <p:nvSpPr>
            <p:cNvPr id="11" name="TextBox 10">
              <a:extLst>
                <a:ext uri="{FF2B5EF4-FFF2-40B4-BE49-F238E27FC236}">
                  <a16:creationId xmlns:a16="http://schemas.microsoft.com/office/drawing/2014/main" id="{7A242668-2DD4-D63C-5802-03815EA298F1}"/>
                </a:ext>
              </a:extLst>
            </p:cNvPr>
            <p:cNvSpPr txBox="1"/>
            <p:nvPr/>
          </p:nvSpPr>
          <p:spPr>
            <a:xfrm>
              <a:off x="411480" y="1170432"/>
              <a:ext cx="2514600" cy="237744"/>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00" b="1">
                  <a:solidFill>
                    <a:srgbClr val="082A6B"/>
                  </a:solidFill>
                  <a:latin typeface="Aptos"/>
                </a:defRPr>
              </a:pPr>
              <a:r>
                <a:rPr kumimoji="0" sz="1000" b="1" i="0" u="none" strike="noStrike" kern="1200" cap="none" spc="0" normalizeH="0" baseline="0" noProof="0">
                  <a:ln>
                    <a:noFill/>
                  </a:ln>
                  <a:solidFill>
                    <a:srgbClr val="082A6B"/>
                  </a:solidFill>
                  <a:effectLst/>
                  <a:uLnTx/>
                  <a:uFillTx/>
                  <a:latin typeface="Aptos"/>
                  <a:ea typeface="+mn-ea"/>
                  <a:cs typeface="+mn-cs"/>
                </a:rPr>
                <a:t>Multiple channels. Manual processes.</a:t>
              </a:r>
            </a:p>
          </p:txBody>
        </p:sp>
        <p:sp>
          <p:nvSpPr>
            <p:cNvPr id="12" name="Rounded Rectangle 13">
              <a:extLst>
                <a:ext uri="{FF2B5EF4-FFF2-40B4-BE49-F238E27FC236}">
                  <a16:creationId xmlns:a16="http://schemas.microsoft.com/office/drawing/2014/main" id="{1EFAD514-3068-D1B4-CC5C-1E885E6BF7A8}"/>
                </a:ext>
              </a:extLst>
            </p:cNvPr>
            <p:cNvSpPr/>
            <p:nvPr/>
          </p:nvSpPr>
          <p:spPr>
            <a:xfrm>
              <a:off x="256032" y="1536192"/>
              <a:ext cx="1554480" cy="1078992"/>
            </a:xfrm>
            <a:prstGeom prst="roundRect">
              <a:avLst/>
            </a:prstGeom>
            <a:solidFill>
              <a:srgbClr val="EAF3FB"/>
            </a:solidFill>
            <a:ln w="16510" cap="flat" cmpd="sng" algn="ctr">
              <a:solidFill>
                <a:srgbClr val="0A5A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20BD60F6-6170-2ACC-23CD-912E5CC9B4E6}"/>
                </a:ext>
              </a:extLst>
            </p:cNvPr>
            <p:cNvSpPr/>
            <p:nvPr/>
          </p:nvSpPr>
          <p:spPr>
            <a:xfrm>
              <a:off x="457200" y="1810512"/>
              <a:ext cx="329184" cy="210312"/>
            </a:xfrm>
            <a:prstGeom prst="rect">
              <a:avLst/>
            </a:prstGeom>
            <a:solidFill>
              <a:srgbClr val="FFFFFF"/>
            </a:solidFill>
            <a:ln w="19050" cap="flat" cmpd="sng" algn="ctr">
              <a:solidFill>
                <a:srgbClr val="082A6B"/>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4" name="Connector 15">
              <a:extLst>
                <a:ext uri="{FF2B5EF4-FFF2-40B4-BE49-F238E27FC236}">
                  <a16:creationId xmlns:a16="http://schemas.microsoft.com/office/drawing/2014/main" id="{353D0F7A-3686-7596-B409-2775BD95FF7C}"/>
                </a:ext>
              </a:extLst>
            </p:cNvPr>
            <p:cNvCxnSpPr/>
            <p:nvPr/>
          </p:nvCxnSpPr>
          <p:spPr>
            <a:xfrm>
              <a:off x="621792" y="2020824"/>
              <a:ext cx="0" cy="82296"/>
            </a:xfrm>
            <a:prstGeom prst="line">
              <a:avLst/>
            </a:prstGeom>
            <a:noFill/>
            <a:ln w="19050" cap="flat" cmpd="sng" algn="ctr">
              <a:solidFill>
                <a:srgbClr val="082A6B"/>
              </a:solidFill>
              <a:prstDash val="solid"/>
            </a:ln>
            <a:effectLst>
              <a:outerShdw blurRad="40000" dist="20000" dir="5400000" rotWithShape="0">
                <a:srgbClr val="000000">
                  <a:alpha val="38000"/>
                </a:srgbClr>
              </a:outerShdw>
            </a:effectLst>
          </p:spPr>
        </p:cxnSp>
        <p:cxnSp>
          <p:nvCxnSpPr>
            <p:cNvPr id="15" name="Connector 16">
              <a:extLst>
                <a:ext uri="{FF2B5EF4-FFF2-40B4-BE49-F238E27FC236}">
                  <a16:creationId xmlns:a16="http://schemas.microsoft.com/office/drawing/2014/main" id="{505C5705-830B-F89A-3001-1A43B2862575}"/>
                </a:ext>
              </a:extLst>
            </p:cNvPr>
            <p:cNvCxnSpPr/>
            <p:nvPr/>
          </p:nvCxnSpPr>
          <p:spPr>
            <a:xfrm>
              <a:off x="530352" y="2103120"/>
              <a:ext cx="182880" cy="0"/>
            </a:xfrm>
            <a:prstGeom prst="line">
              <a:avLst/>
            </a:prstGeom>
            <a:noFill/>
            <a:ln w="19050" cap="flat" cmpd="sng" algn="ctr">
              <a:solidFill>
                <a:srgbClr val="082A6B"/>
              </a:solidFill>
              <a:prstDash val="solid"/>
            </a:ln>
            <a:effectLst>
              <a:outerShdw blurRad="40000" dist="20000" dir="5400000" rotWithShape="0">
                <a:srgbClr val="000000">
                  <a:alpha val="38000"/>
                </a:srgbClr>
              </a:outerShdw>
            </a:effectLst>
          </p:spPr>
        </p:cxnSp>
        <p:sp>
          <p:nvSpPr>
            <p:cNvPr id="16" name="TextBox 15">
              <a:extLst>
                <a:ext uri="{FF2B5EF4-FFF2-40B4-BE49-F238E27FC236}">
                  <a16:creationId xmlns:a16="http://schemas.microsoft.com/office/drawing/2014/main" id="{B7993FA0-6D1E-2E28-E633-637C55BC8C2C}"/>
                </a:ext>
              </a:extLst>
            </p:cNvPr>
            <p:cNvSpPr txBox="1"/>
            <p:nvPr/>
          </p:nvSpPr>
          <p:spPr>
            <a:xfrm>
              <a:off x="822276" y="1787652"/>
              <a:ext cx="777240" cy="310896"/>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082A6B"/>
                  </a:solidFill>
                  <a:latin typeface="Aptos"/>
                </a:defRPr>
              </a:pPr>
              <a:r>
                <a:rPr kumimoji="0" sz="1500" b="1" i="0" u="none" strike="noStrike" kern="1200" cap="none" spc="0" normalizeH="0" baseline="0" noProof="0" dirty="0">
                  <a:ln>
                    <a:noFill/>
                  </a:ln>
                  <a:solidFill>
                    <a:srgbClr val="082A6B"/>
                  </a:solidFill>
                  <a:effectLst/>
                  <a:uLnTx/>
                  <a:uFillTx/>
                  <a:latin typeface="Aptos"/>
                  <a:ea typeface="+mn-ea"/>
                  <a:cs typeface="+mn-cs"/>
                </a:rPr>
                <a:t>MIS</a:t>
              </a:r>
            </a:p>
          </p:txBody>
        </p:sp>
        <p:sp>
          <p:nvSpPr>
            <p:cNvPr id="17" name="TextBox 16">
              <a:extLst>
                <a:ext uri="{FF2B5EF4-FFF2-40B4-BE49-F238E27FC236}">
                  <a16:creationId xmlns:a16="http://schemas.microsoft.com/office/drawing/2014/main" id="{97FAE12D-0F73-06B7-21B4-69474371A4F3}"/>
                </a:ext>
              </a:extLst>
            </p:cNvPr>
            <p:cNvSpPr txBox="1"/>
            <p:nvPr/>
          </p:nvSpPr>
          <p:spPr>
            <a:xfrm>
              <a:off x="374904" y="2193561"/>
              <a:ext cx="1417320" cy="310896"/>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00" b="1">
                  <a:solidFill>
                    <a:srgbClr val="082A6B"/>
                  </a:solidFill>
                  <a:latin typeface="Aptos"/>
                </a:defRPr>
              </a:pPr>
              <a:r>
                <a:rPr kumimoji="0" sz="800" b="1" i="0" u="none" strike="noStrike" kern="1200" cap="none" spc="0" normalizeH="0" baseline="0" noProof="0" dirty="0">
                  <a:ln>
                    <a:noFill/>
                  </a:ln>
                  <a:solidFill>
                    <a:srgbClr val="082A6B"/>
                  </a:solidFill>
                  <a:effectLst/>
                  <a:uLnTx/>
                  <a:uFillTx/>
                  <a:latin typeface="Aptos"/>
                  <a:ea typeface="+mn-ea"/>
                  <a:cs typeface="+mn-cs"/>
                </a:rPr>
                <a:t>Market Information</a:t>
              </a:r>
              <a:br>
                <a:rPr kumimoji="0" sz="800" b="1" i="0" u="none" strike="noStrike" kern="1200" cap="none" spc="0" normalizeH="0" baseline="0" noProof="0" dirty="0">
                  <a:ln>
                    <a:noFill/>
                  </a:ln>
                  <a:solidFill>
                    <a:srgbClr val="082A6B"/>
                  </a:solidFill>
                  <a:effectLst/>
                  <a:uLnTx/>
                  <a:uFillTx/>
                  <a:latin typeface="Aptos"/>
                  <a:ea typeface="+mn-ea"/>
                  <a:cs typeface="+mn-cs"/>
                </a:rPr>
              </a:br>
              <a:r>
                <a:rPr kumimoji="0" sz="800" b="1" i="0" u="none" strike="noStrike" kern="1200" cap="none" spc="0" normalizeH="0" baseline="0" noProof="0" dirty="0">
                  <a:ln>
                    <a:noFill/>
                  </a:ln>
                  <a:solidFill>
                    <a:srgbClr val="082A6B"/>
                  </a:solidFill>
                  <a:effectLst/>
                  <a:uLnTx/>
                  <a:uFillTx/>
                  <a:latin typeface="Aptos"/>
                  <a:ea typeface="+mn-ea"/>
                  <a:cs typeface="+mn-cs"/>
                </a:rPr>
                <a:t>System</a:t>
              </a:r>
            </a:p>
          </p:txBody>
        </p:sp>
        <p:sp>
          <p:nvSpPr>
            <p:cNvPr id="18" name="Rounded Rectangle 19">
              <a:extLst>
                <a:ext uri="{FF2B5EF4-FFF2-40B4-BE49-F238E27FC236}">
                  <a16:creationId xmlns:a16="http://schemas.microsoft.com/office/drawing/2014/main" id="{B82D7F2D-43CE-3F87-3BD1-1A8C086821BF}"/>
                </a:ext>
              </a:extLst>
            </p:cNvPr>
            <p:cNvSpPr/>
            <p:nvPr/>
          </p:nvSpPr>
          <p:spPr>
            <a:xfrm>
              <a:off x="1847088" y="1536192"/>
              <a:ext cx="1188720" cy="1078992"/>
            </a:xfrm>
            <a:prstGeom prst="roundRect">
              <a:avLst/>
            </a:prstGeom>
            <a:solidFill>
              <a:srgbClr val="FFFFFF"/>
            </a:solidFill>
            <a:ln w="15240" cap="flat" cmpd="sng" algn="ctr">
              <a:solidFill>
                <a:srgbClr val="0A5A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8E9A01FE-5BB0-21CA-4353-C88A11A155B3}"/>
                </a:ext>
              </a:extLst>
            </p:cNvPr>
            <p:cNvSpPr txBox="1"/>
            <p:nvPr/>
          </p:nvSpPr>
          <p:spPr>
            <a:xfrm>
              <a:off x="1965960" y="1596782"/>
              <a:ext cx="960120" cy="34747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00" b="1">
                  <a:solidFill>
                    <a:srgbClr val="082A6B"/>
                  </a:solidFill>
                  <a:latin typeface="Aptos"/>
                </a:defRPr>
              </a:pPr>
              <a:r>
                <a:rPr kumimoji="0" sz="900" b="1" i="0" u="none" strike="noStrike" kern="1200" cap="none" spc="0" normalizeH="0" baseline="0" noProof="0" dirty="0">
                  <a:ln>
                    <a:noFill/>
                  </a:ln>
                  <a:solidFill>
                    <a:srgbClr val="082A6B"/>
                  </a:solidFill>
                  <a:effectLst/>
                  <a:uLnTx/>
                  <a:uFillTx/>
                  <a:latin typeface="Aptos"/>
                  <a:ea typeface="+mn-ea"/>
                  <a:cs typeface="+mn-cs"/>
                </a:rPr>
                <a:t>Operational</a:t>
              </a:r>
              <a:br>
                <a:rPr kumimoji="0" sz="900" b="1" i="0" u="none" strike="noStrike" kern="1200" cap="none" spc="0" normalizeH="0" baseline="0" noProof="0" dirty="0">
                  <a:ln>
                    <a:noFill/>
                  </a:ln>
                  <a:solidFill>
                    <a:srgbClr val="082A6B"/>
                  </a:solidFill>
                  <a:effectLst/>
                  <a:uLnTx/>
                  <a:uFillTx/>
                  <a:latin typeface="Aptos"/>
                  <a:ea typeface="+mn-ea"/>
                  <a:cs typeface="+mn-cs"/>
                </a:rPr>
              </a:br>
              <a:r>
                <a:rPr kumimoji="0" sz="900" b="1" i="0" u="none" strike="noStrike" kern="1200" cap="none" spc="0" normalizeH="0" baseline="0" noProof="0" dirty="0">
                  <a:ln>
                    <a:noFill/>
                  </a:ln>
                  <a:solidFill>
                    <a:srgbClr val="082A6B"/>
                  </a:solidFill>
                  <a:effectLst/>
                  <a:uLnTx/>
                  <a:uFillTx/>
                  <a:latin typeface="Aptos"/>
                  <a:ea typeface="+mn-ea"/>
                  <a:cs typeface="+mn-cs"/>
                </a:rPr>
                <a:t>applications</a:t>
              </a:r>
            </a:p>
          </p:txBody>
        </p:sp>
        <p:sp>
          <p:nvSpPr>
            <p:cNvPr id="20" name="TextBox 19">
              <a:extLst>
                <a:ext uri="{FF2B5EF4-FFF2-40B4-BE49-F238E27FC236}">
                  <a16:creationId xmlns:a16="http://schemas.microsoft.com/office/drawing/2014/main" id="{895CE373-7618-167A-B5A8-36F74A727F66}"/>
                </a:ext>
              </a:extLst>
            </p:cNvPr>
            <p:cNvSpPr txBox="1"/>
            <p:nvPr/>
          </p:nvSpPr>
          <p:spPr>
            <a:xfrm>
              <a:off x="1924811" y="2098548"/>
              <a:ext cx="960120" cy="384048"/>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00" b="1">
                  <a:solidFill>
                    <a:srgbClr val="082A6B"/>
                  </a:solidFill>
                  <a:latin typeface="Aptos"/>
                </a:defRPr>
              </a:pPr>
              <a:r>
                <a:rPr kumimoji="0" sz="900" b="1" i="0" u="none" strike="noStrike" kern="1200" cap="none" spc="0" normalizeH="0" baseline="0" noProof="0" dirty="0">
                  <a:ln>
                    <a:noFill/>
                  </a:ln>
                  <a:solidFill>
                    <a:srgbClr val="082A6B"/>
                  </a:solidFill>
                  <a:effectLst/>
                  <a:uLnTx/>
                  <a:uFillTx/>
                  <a:latin typeface="Aptos"/>
                  <a:ea typeface="+mn-ea"/>
                  <a:cs typeface="+mn-cs"/>
                </a:rPr>
                <a:t>Digital Certificates</a:t>
              </a:r>
              <a:br>
                <a:rPr kumimoji="0" sz="900" b="1" i="0" u="none" strike="noStrike" kern="1200" cap="none" spc="0" normalizeH="0" baseline="0" noProof="0" dirty="0">
                  <a:ln>
                    <a:noFill/>
                  </a:ln>
                  <a:solidFill>
                    <a:srgbClr val="082A6B"/>
                  </a:solidFill>
                  <a:effectLst/>
                  <a:uLnTx/>
                  <a:uFillTx/>
                  <a:latin typeface="Aptos"/>
                  <a:ea typeface="+mn-ea"/>
                  <a:cs typeface="+mn-cs"/>
                </a:rPr>
              </a:br>
              <a:r>
                <a:rPr kumimoji="0" sz="900" b="1" i="0" u="none" strike="noStrike" kern="1200" cap="none" spc="0" normalizeH="0" baseline="0" noProof="0" dirty="0">
                  <a:ln>
                    <a:noFill/>
                  </a:ln>
                  <a:solidFill>
                    <a:srgbClr val="082A6B"/>
                  </a:solidFill>
                  <a:effectLst/>
                  <a:uLnTx/>
                  <a:uFillTx/>
                  <a:latin typeface="Aptos"/>
                  <a:ea typeface="+mn-ea"/>
                  <a:cs typeface="+mn-cs"/>
                </a:rPr>
                <a:t>for secure access</a:t>
              </a:r>
            </a:p>
          </p:txBody>
        </p:sp>
        <p:sp>
          <p:nvSpPr>
            <p:cNvPr id="21" name="Rounded Rectangle 22">
              <a:extLst>
                <a:ext uri="{FF2B5EF4-FFF2-40B4-BE49-F238E27FC236}">
                  <a16:creationId xmlns:a16="http://schemas.microsoft.com/office/drawing/2014/main" id="{59696192-5406-F1F7-9602-B4AC9B6677B7}"/>
                </a:ext>
              </a:extLst>
            </p:cNvPr>
            <p:cNvSpPr/>
            <p:nvPr/>
          </p:nvSpPr>
          <p:spPr>
            <a:xfrm>
              <a:off x="256032" y="2926080"/>
              <a:ext cx="1554480" cy="1078992"/>
            </a:xfrm>
            <a:prstGeom prst="roundRect">
              <a:avLst/>
            </a:prstGeom>
            <a:solidFill>
              <a:srgbClr val="F4F6F8"/>
            </a:solidFill>
            <a:ln w="16510" cap="flat" cmpd="sng" algn="ctr">
              <a:solidFill>
                <a:srgbClr val="6B7280"/>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2" name="Rectangle 21">
              <a:extLst>
                <a:ext uri="{FF2B5EF4-FFF2-40B4-BE49-F238E27FC236}">
                  <a16:creationId xmlns:a16="http://schemas.microsoft.com/office/drawing/2014/main" id="{61487BFF-3DA1-6B59-D8AA-B11571C375A3}"/>
                </a:ext>
              </a:extLst>
            </p:cNvPr>
            <p:cNvSpPr/>
            <p:nvPr/>
          </p:nvSpPr>
          <p:spPr>
            <a:xfrm>
              <a:off x="436168" y="3214116"/>
              <a:ext cx="279806" cy="170992"/>
            </a:xfrm>
            <a:prstGeom prst="rect">
              <a:avLst/>
            </a:prstGeom>
            <a:solidFill>
              <a:srgbClr val="FFFFFF"/>
            </a:solidFill>
            <a:ln w="16510" cap="flat" cmpd="sng" algn="ctr">
              <a:solidFill>
                <a:srgbClr val="111827"/>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3" name="Connector 24">
              <a:extLst>
                <a:ext uri="{FF2B5EF4-FFF2-40B4-BE49-F238E27FC236}">
                  <a16:creationId xmlns:a16="http://schemas.microsoft.com/office/drawing/2014/main" id="{CAF0D214-626F-6C8F-6FFC-6B1B6CE5F766}"/>
                </a:ext>
              </a:extLst>
            </p:cNvPr>
            <p:cNvCxnSpPr/>
            <p:nvPr/>
          </p:nvCxnSpPr>
          <p:spPr>
            <a:xfrm>
              <a:off x="436168" y="3214116"/>
              <a:ext cx="139904" cy="101041"/>
            </a:xfrm>
            <a:prstGeom prst="line">
              <a:avLst/>
            </a:prstGeom>
            <a:noFill/>
            <a:ln w="13970" cap="flat" cmpd="sng" algn="ctr">
              <a:solidFill>
                <a:srgbClr val="111827"/>
              </a:solidFill>
              <a:prstDash val="solid"/>
            </a:ln>
            <a:effectLst>
              <a:outerShdw blurRad="40000" dist="20000" dir="5400000" rotWithShape="0">
                <a:srgbClr val="000000">
                  <a:alpha val="38000"/>
                </a:srgbClr>
              </a:outerShdw>
            </a:effectLst>
          </p:spPr>
        </p:cxnSp>
        <p:cxnSp>
          <p:nvCxnSpPr>
            <p:cNvPr id="24" name="Connector 25">
              <a:extLst>
                <a:ext uri="{FF2B5EF4-FFF2-40B4-BE49-F238E27FC236}">
                  <a16:creationId xmlns:a16="http://schemas.microsoft.com/office/drawing/2014/main" id="{345D5746-0A9F-1903-5892-91D6C8C61779}"/>
                </a:ext>
              </a:extLst>
            </p:cNvPr>
            <p:cNvCxnSpPr/>
            <p:nvPr/>
          </p:nvCxnSpPr>
          <p:spPr>
            <a:xfrm flipH="1">
              <a:off x="576072" y="3214116"/>
              <a:ext cx="139903" cy="101041"/>
            </a:xfrm>
            <a:prstGeom prst="line">
              <a:avLst/>
            </a:prstGeom>
            <a:noFill/>
            <a:ln w="13970" cap="flat" cmpd="sng" algn="ctr">
              <a:solidFill>
                <a:srgbClr val="111827"/>
              </a:solidFill>
              <a:prstDash val="solid"/>
            </a:ln>
            <a:effectLst>
              <a:outerShdw blurRad="40000" dist="20000" dir="5400000" rotWithShape="0">
                <a:srgbClr val="000000">
                  <a:alpha val="38000"/>
                </a:srgbClr>
              </a:outerShdw>
            </a:effectLst>
          </p:spPr>
        </p:cxnSp>
        <p:sp>
          <p:nvSpPr>
            <p:cNvPr id="25" name="Rounded Rectangle 26">
              <a:extLst>
                <a:ext uri="{FF2B5EF4-FFF2-40B4-BE49-F238E27FC236}">
                  <a16:creationId xmlns:a16="http://schemas.microsoft.com/office/drawing/2014/main" id="{79043FE9-C290-72B6-2C67-6868277029FB}"/>
                </a:ext>
              </a:extLst>
            </p:cNvPr>
            <p:cNvSpPr/>
            <p:nvPr/>
          </p:nvSpPr>
          <p:spPr>
            <a:xfrm>
              <a:off x="505206" y="3593591"/>
              <a:ext cx="54864" cy="89154"/>
            </a:xfrm>
            <a:prstGeom prst="roundRect">
              <a:avLst/>
            </a:prstGeom>
            <a:solidFill>
              <a:srgbClr val="111827"/>
            </a:solidFill>
            <a:ln w="6350" cap="flat" cmpd="sng" algn="ctr">
              <a:solidFill>
                <a:srgbClr val="111827"/>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Rounded Rectangle 27">
              <a:extLst>
                <a:ext uri="{FF2B5EF4-FFF2-40B4-BE49-F238E27FC236}">
                  <a16:creationId xmlns:a16="http://schemas.microsoft.com/office/drawing/2014/main" id="{7095848D-A91F-6BB5-3F9E-94B1252046FC}"/>
                </a:ext>
              </a:extLst>
            </p:cNvPr>
            <p:cNvSpPr/>
            <p:nvPr/>
          </p:nvSpPr>
          <p:spPr>
            <a:xfrm>
              <a:off x="628650" y="3696461"/>
              <a:ext cx="54864" cy="89154"/>
            </a:xfrm>
            <a:prstGeom prst="roundRect">
              <a:avLst/>
            </a:prstGeom>
            <a:solidFill>
              <a:srgbClr val="111827"/>
            </a:solidFill>
            <a:ln w="6350" cap="flat" cmpd="sng" algn="ctr">
              <a:solidFill>
                <a:srgbClr val="111827"/>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7" name="Connector 28">
              <a:extLst>
                <a:ext uri="{FF2B5EF4-FFF2-40B4-BE49-F238E27FC236}">
                  <a16:creationId xmlns:a16="http://schemas.microsoft.com/office/drawing/2014/main" id="{F5354B44-5016-45E5-D998-FE49FCFCA5D8}"/>
                </a:ext>
              </a:extLst>
            </p:cNvPr>
            <p:cNvCxnSpPr/>
            <p:nvPr/>
          </p:nvCxnSpPr>
          <p:spPr>
            <a:xfrm>
              <a:off x="553212" y="3669029"/>
              <a:ext cx="89154" cy="61722"/>
            </a:xfrm>
            <a:prstGeom prst="line">
              <a:avLst/>
            </a:prstGeom>
            <a:noFill/>
            <a:ln w="50800" cap="flat" cmpd="sng" algn="ctr">
              <a:solidFill>
                <a:srgbClr val="111827"/>
              </a:solidFill>
              <a:prstDash val="solid"/>
            </a:ln>
            <a:effectLst>
              <a:outerShdw blurRad="40000" dist="20000" dir="5400000" rotWithShape="0">
                <a:srgbClr val="000000">
                  <a:alpha val="38000"/>
                </a:srgbClr>
              </a:outerShdw>
            </a:effectLst>
          </p:spPr>
        </p:cxnSp>
        <p:sp>
          <p:nvSpPr>
            <p:cNvPr id="28" name="TextBox 27">
              <a:extLst>
                <a:ext uri="{FF2B5EF4-FFF2-40B4-BE49-F238E27FC236}">
                  <a16:creationId xmlns:a16="http://schemas.microsoft.com/office/drawing/2014/main" id="{C46775D4-587C-6BE4-FF81-CCE436382774}"/>
                </a:ext>
              </a:extLst>
            </p:cNvPr>
            <p:cNvSpPr txBox="1"/>
            <p:nvPr/>
          </p:nvSpPr>
          <p:spPr>
            <a:xfrm>
              <a:off x="850392" y="3028758"/>
              <a:ext cx="822960" cy="475488"/>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082A6B"/>
                  </a:solidFill>
                  <a:latin typeface="Aptos"/>
                </a:defRPr>
              </a:pPr>
              <a:r>
                <a:rPr kumimoji="0" sz="1300" b="1" i="0" u="none" strike="noStrike" kern="1200" cap="none" spc="0" normalizeH="0" baseline="0" noProof="0" dirty="0">
                  <a:ln>
                    <a:noFill/>
                  </a:ln>
                  <a:solidFill>
                    <a:srgbClr val="082A6B"/>
                  </a:solidFill>
                  <a:effectLst/>
                  <a:uLnTx/>
                  <a:uFillTx/>
                  <a:latin typeface="Aptos"/>
                  <a:ea typeface="+mn-ea"/>
                  <a:cs typeface="+mn-cs"/>
                </a:rPr>
                <a:t>E-mail +</a:t>
              </a:r>
              <a:br>
                <a:rPr kumimoji="0" sz="1300" b="1" i="0" u="none" strike="noStrike" kern="1200" cap="none" spc="0" normalizeH="0" baseline="0" noProof="0" dirty="0">
                  <a:ln>
                    <a:noFill/>
                  </a:ln>
                  <a:solidFill>
                    <a:srgbClr val="082A6B"/>
                  </a:solidFill>
                  <a:effectLst/>
                  <a:uLnTx/>
                  <a:uFillTx/>
                  <a:latin typeface="Aptos"/>
                  <a:ea typeface="+mn-ea"/>
                  <a:cs typeface="+mn-cs"/>
                </a:rPr>
              </a:br>
              <a:r>
                <a:rPr kumimoji="0" sz="1300" b="1" i="0" u="none" strike="noStrike" kern="1200" cap="none" spc="0" normalizeH="0" baseline="0" noProof="0" dirty="0">
                  <a:ln>
                    <a:noFill/>
                  </a:ln>
                  <a:solidFill>
                    <a:srgbClr val="082A6B"/>
                  </a:solidFill>
                  <a:effectLst/>
                  <a:uLnTx/>
                  <a:uFillTx/>
                  <a:latin typeface="Aptos"/>
                  <a:ea typeface="+mn-ea"/>
                  <a:cs typeface="+mn-cs"/>
                </a:rPr>
                <a:t>Phone Calls</a:t>
              </a:r>
            </a:p>
          </p:txBody>
        </p:sp>
        <p:sp>
          <p:nvSpPr>
            <p:cNvPr id="29" name="TextBox 28">
              <a:extLst>
                <a:ext uri="{FF2B5EF4-FFF2-40B4-BE49-F238E27FC236}">
                  <a16:creationId xmlns:a16="http://schemas.microsoft.com/office/drawing/2014/main" id="{749CA50B-0880-89D0-FDCF-7CE44650FD68}"/>
                </a:ext>
              </a:extLst>
            </p:cNvPr>
            <p:cNvSpPr txBox="1"/>
            <p:nvPr/>
          </p:nvSpPr>
          <p:spPr>
            <a:xfrm>
              <a:off x="841248" y="3694176"/>
              <a:ext cx="822960" cy="237744"/>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00" b="1">
                  <a:solidFill>
                    <a:srgbClr val="082A6B"/>
                  </a:solidFill>
                  <a:latin typeface="Aptos"/>
                </a:defRPr>
              </a:pPr>
              <a:r>
                <a:rPr kumimoji="0" sz="800" b="1" i="0" u="none" strike="noStrike" kern="1200" cap="none" spc="0" normalizeH="0" baseline="0" noProof="0" dirty="0">
                  <a:ln>
                    <a:noFill/>
                  </a:ln>
                  <a:solidFill>
                    <a:srgbClr val="082A6B"/>
                  </a:solidFill>
                  <a:effectLst/>
                  <a:uLnTx/>
                  <a:uFillTx/>
                  <a:latin typeface="Aptos"/>
                  <a:ea typeface="+mn-ea"/>
                  <a:cs typeface="+mn-cs"/>
                </a:rPr>
                <a:t>(Manual Processes)</a:t>
              </a:r>
            </a:p>
          </p:txBody>
        </p:sp>
        <p:sp>
          <p:nvSpPr>
            <p:cNvPr id="30" name="Rounded Rectangle 31">
              <a:extLst>
                <a:ext uri="{FF2B5EF4-FFF2-40B4-BE49-F238E27FC236}">
                  <a16:creationId xmlns:a16="http://schemas.microsoft.com/office/drawing/2014/main" id="{E4AF3792-660B-4C7F-B3E3-6833F5AAB236}"/>
                </a:ext>
              </a:extLst>
            </p:cNvPr>
            <p:cNvSpPr/>
            <p:nvPr/>
          </p:nvSpPr>
          <p:spPr>
            <a:xfrm>
              <a:off x="1847088" y="2926080"/>
              <a:ext cx="1188720" cy="1078992"/>
            </a:xfrm>
            <a:prstGeom prst="roundRect">
              <a:avLst/>
            </a:prstGeom>
            <a:solidFill>
              <a:srgbClr val="FFFFFF"/>
            </a:solidFill>
            <a:ln w="15240" cap="flat" cmpd="sng" algn="ctr">
              <a:solidFill>
                <a:srgbClr val="6B7280"/>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1F6D8E23-511D-1F3E-15D4-C8706FC13E9B}"/>
                </a:ext>
              </a:extLst>
            </p:cNvPr>
            <p:cNvSpPr txBox="1"/>
            <p:nvPr/>
          </p:nvSpPr>
          <p:spPr>
            <a:xfrm>
              <a:off x="1975103" y="2999232"/>
              <a:ext cx="960120" cy="429768"/>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00" b="1">
                  <a:solidFill>
                    <a:srgbClr val="082A6B"/>
                  </a:solidFill>
                  <a:latin typeface="Aptos"/>
                </a:defRPr>
              </a:pPr>
              <a:r>
                <a:rPr kumimoji="0" sz="1000" b="1" i="0" u="none" strike="noStrike" kern="1200" cap="none" spc="0" normalizeH="0" baseline="0" noProof="0" dirty="0">
                  <a:ln>
                    <a:noFill/>
                  </a:ln>
                  <a:solidFill>
                    <a:srgbClr val="082A6B"/>
                  </a:solidFill>
                  <a:effectLst/>
                  <a:uLnTx/>
                  <a:uFillTx/>
                  <a:latin typeface="Aptos"/>
                  <a:ea typeface="+mn-ea"/>
                  <a:cs typeface="+mn-cs"/>
                </a:rPr>
                <a:t>Individual</a:t>
              </a:r>
              <a:br>
                <a:rPr kumimoji="0" sz="1000" b="1" i="0" u="none" strike="noStrike" kern="1200" cap="none" spc="0" normalizeH="0" baseline="0" noProof="0" dirty="0">
                  <a:ln>
                    <a:noFill/>
                  </a:ln>
                  <a:solidFill>
                    <a:srgbClr val="082A6B"/>
                  </a:solidFill>
                  <a:effectLst/>
                  <a:uLnTx/>
                  <a:uFillTx/>
                  <a:latin typeface="Aptos"/>
                  <a:ea typeface="+mn-ea"/>
                  <a:cs typeface="+mn-cs"/>
                </a:rPr>
              </a:br>
              <a:r>
                <a:rPr kumimoji="0" sz="1000" b="1" i="0" u="none" strike="noStrike" kern="1200" cap="none" spc="0" normalizeH="0" baseline="0" noProof="0" dirty="0">
                  <a:ln>
                    <a:noFill/>
                  </a:ln>
                  <a:solidFill>
                    <a:srgbClr val="082A6B"/>
                  </a:solidFill>
                  <a:effectLst/>
                  <a:uLnTx/>
                  <a:uFillTx/>
                  <a:latin typeface="Aptos"/>
                  <a:ea typeface="+mn-ea"/>
                  <a:cs typeface="+mn-cs"/>
                </a:rPr>
                <a:t>Interactions</a:t>
              </a:r>
              <a:br>
                <a:rPr kumimoji="0" sz="1000" b="1" i="0" u="none" strike="noStrike" kern="1200" cap="none" spc="0" normalizeH="0" baseline="0" noProof="0" dirty="0">
                  <a:ln>
                    <a:noFill/>
                  </a:ln>
                  <a:solidFill>
                    <a:srgbClr val="082A6B"/>
                  </a:solidFill>
                  <a:effectLst/>
                  <a:uLnTx/>
                  <a:uFillTx/>
                  <a:latin typeface="Aptos"/>
                  <a:ea typeface="+mn-ea"/>
                  <a:cs typeface="+mn-cs"/>
                </a:rPr>
              </a:br>
              <a:r>
                <a:rPr kumimoji="0" sz="1000" b="1" i="0" u="none" strike="noStrike" kern="1200" cap="none" spc="0" normalizeH="0" baseline="0" noProof="0" dirty="0">
                  <a:ln>
                    <a:noFill/>
                  </a:ln>
                  <a:solidFill>
                    <a:srgbClr val="082A6B"/>
                  </a:solidFill>
                  <a:effectLst/>
                  <a:uLnTx/>
                  <a:uFillTx/>
                  <a:latin typeface="Aptos"/>
                  <a:ea typeface="+mn-ea"/>
                  <a:cs typeface="+mn-cs"/>
                </a:rPr>
                <a:t>with ERCOT</a:t>
              </a:r>
            </a:p>
          </p:txBody>
        </p:sp>
        <p:sp>
          <p:nvSpPr>
            <p:cNvPr id="32" name="TextBox 31">
              <a:extLst>
                <a:ext uri="{FF2B5EF4-FFF2-40B4-BE49-F238E27FC236}">
                  <a16:creationId xmlns:a16="http://schemas.microsoft.com/office/drawing/2014/main" id="{AE1C8B9D-EF21-E690-FF07-60CFE4EA41A4}"/>
                </a:ext>
              </a:extLst>
            </p:cNvPr>
            <p:cNvSpPr txBox="1"/>
            <p:nvPr/>
          </p:nvSpPr>
          <p:spPr>
            <a:xfrm>
              <a:off x="1938528" y="3566160"/>
              <a:ext cx="1005840" cy="384048"/>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00" b="0">
                  <a:solidFill>
                    <a:srgbClr val="082A6B"/>
                  </a:solidFill>
                  <a:latin typeface="Aptos"/>
                </a:defRPr>
              </a:pPr>
              <a:r>
                <a:rPr kumimoji="0" sz="800" b="0" i="0" u="none" strike="noStrike" kern="1200" cap="none" spc="0" normalizeH="0" baseline="0" noProof="0">
                  <a:ln>
                    <a:noFill/>
                  </a:ln>
                  <a:solidFill>
                    <a:srgbClr val="082A6B"/>
                  </a:solidFill>
                  <a:effectLst/>
                  <a:uLnTx/>
                  <a:uFillTx/>
                  <a:latin typeface="Aptos"/>
                  <a:ea typeface="+mn-ea"/>
                  <a:cs typeface="+mn-cs"/>
                </a:rPr>
                <a:t>(Client Services,</a:t>
              </a:r>
              <a:br>
                <a:rPr kumimoji="0" sz="800" b="0" i="0" u="none" strike="noStrike" kern="1200" cap="none" spc="0" normalizeH="0" baseline="0" noProof="0">
                  <a:ln>
                    <a:noFill/>
                  </a:ln>
                  <a:solidFill>
                    <a:srgbClr val="082A6B"/>
                  </a:solidFill>
                  <a:effectLst/>
                  <a:uLnTx/>
                  <a:uFillTx/>
                  <a:latin typeface="Aptos"/>
                  <a:ea typeface="+mn-ea"/>
                  <a:cs typeface="+mn-cs"/>
                </a:rPr>
              </a:br>
              <a:r>
                <a:rPr kumimoji="0" sz="800" b="0" i="0" u="none" strike="noStrike" kern="1200" cap="none" spc="0" normalizeH="0" baseline="0" noProof="0">
                  <a:ln>
                    <a:noFill/>
                  </a:ln>
                  <a:solidFill>
                    <a:srgbClr val="082A6B"/>
                  </a:solidFill>
                  <a:effectLst/>
                  <a:uLnTx/>
                  <a:uFillTx/>
                  <a:latin typeface="Aptos"/>
                  <a:ea typeface="+mn-ea"/>
                  <a:cs typeface="+mn-cs"/>
                </a:rPr>
                <a:t>Service Desk,</a:t>
              </a:r>
              <a:br>
                <a:rPr kumimoji="0" sz="800" b="0" i="0" u="none" strike="noStrike" kern="1200" cap="none" spc="0" normalizeH="0" baseline="0" noProof="0">
                  <a:ln>
                    <a:noFill/>
                  </a:ln>
                  <a:solidFill>
                    <a:srgbClr val="082A6B"/>
                  </a:solidFill>
                  <a:effectLst/>
                  <a:uLnTx/>
                  <a:uFillTx/>
                  <a:latin typeface="Aptos"/>
                  <a:ea typeface="+mn-ea"/>
                  <a:cs typeface="+mn-cs"/>
                </a:rPr>
              </a:br>
              <a:r>
                <a:rPr kumimoji="0" sz="800" b="0" i="0" u="none" strike="noStrike" kern="1200" cap="none" spc="0" normalizeH="0" baseline="0" noProof="0">
                  <a:ln>
                    <a:noFill/>
                  </a:ln>
                  <a:solidFill>
                    <a:srgbClr val="082A6B"/>
                  </a:solidFill>
                  <a:effectLst/>
                  <a:uLnTx/>
                  <a:uFillTx/>
                  <a:latin typeface="Aptos"/>
                  <a:ea typeface="+mn-ea"/>
                  <a:cs typeface="+mn-cs"/>
                </a:rPr>
                <a:t>Form Submissions, etc...)</a:t>
              </a:r>
            </a:p>
          </p:txBody>
        </p:sp>
        <p:sp>
          <p:nvSpPr>
            <p:cNvPr id="33" name="Rounded Rectangle 34">
              <a:extLst>
                <a:ext uri="{FF2B5EF4-FFF2-40B4-BE49-F238E27FC236}">
                  <a16:creationId xmlns:a16="http://schemas.microsoft.com/office/drawing/2014/main" id="{AA874C2D-7EA6-69D6-2351-DF05AFACA1A5}"/>
                </a:ext>
              </a:extLst>
            </p:cNvPr>
            <p:cNvSpPr/>
            <p:nvPr/>
          </p:nvSpPr>
          <p:spPr>
            <a:xfrm>
              <a:off x="256032" y="4315968"/>
              <a:ext cx="1554480" cy="1078992"/>
            </a:xfrm>
            <a:prstGeom prst="roundRect">
              <a:avLst/>
            </a:prstGeom>
            <a:solidFill>
              <a:srgbClr val="F3EEFA"/>
            </a:solidFill>
            <a:ln w="16510"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Oval 33">
              <a:extLst>
                <a:ext uri="{FF2B5EF4-FFF2-40B4-BE49-F238E27FC236}">
                  <a16:creationId xmlns:a16="http://schemas.microsoft.com/office/drawing/2014/main" id="{F2A1FC07-C558-0C16-1BE5-427408ECE2B8}"/>
                </a:ext>
              </a:extLst>
            </p:cNvPr>
            <p:cNvSpPr/>
            <p:nvPr/>
          </p:nvSpPr>
          <p:spPr>
            <a:xfrm>
              <a:off x="488746" y="4542739"/>
              <a:ext cx="156362" cy="156362"/>
            </a:xfrm>
            <a:prstGeom prst="ellipse">
              <a:avLst/>
            </a:prstGeom>
            <a:solidFill>
              <a:srgbClr val="5522A8"/>
            </a:solidFill>
            <a:ln w="9525"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Rounded Rectangle 36">
              <a:extLst>
                <a:ext uri="{FF2B5EF4-FFF2-40B4-BE49-F238E27FC236}">
                  <a16:creationId xmlns:a16="http://schemas.microsoft.com/office/drawing/2014/main" id="{EA204351-A232-2A10-9105-D88241FB7961}"/>
                </a:ext>
              </a:extLst>
            </p:cNvPr>
            <p:cNvSpPr/>
            <p:nvPr/>
          </p:nvSpPr>
          <p:spPr>
            <a:xfrm>
              <a:off x="427939" y="4699101"/>
              <a:ext cx="277977" cy="173736"/>
            </a:xfrm>
            <a:prstGeom prst="roundRect">
              <a:avLst/>
            </a:prstGeom>
            <a:solidFill>
              <a:srgbClr val="5522A8"/>
            </a:solidFill>
            <a:ln w="6350"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Oval 35">
              <a:extLst>
                <a:ext uri="{FF2B5EF4-FFF2-40B4-BE49-F238E27FC236}">
                  <a16:creationId xmlns:a16="http://schemas.microsoft.com/office/drawing/2014/main" id="{16F414DD-6F9C-CBBE-588E-B35D0558256A}"/>
                </a:ext>
              </a:extLst>
            </p:cNvPr>
            <p:cNvSpPr/>
            <p:nvPr/>
          </p:nvSpPr>
          <p:spPr>
            <a:xfrm>
              <a:off x="635050" y="4542739"/>
              <a:ext cx="156362" cy="156362"/>
            </a:xfrm>
            <a:prstGeom prst="ellipse">
              <a:avLst/>
            </a:prstGeom>
            <a:solidFill>
              <a:srgbClr val="5522A8"/>
            </a:solidFill>
            <a:ln w="9525"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Rounded Rectangle 38">
              <a:extLst>
                <a:ext uri="{FF2B5EF4-FFF2-40B4-BE49-F238E27FC236}">
                  <a16:creationId xmlns:a16="http://schemas.microsoft.com/office/drawing/2014/main" id="{25CA6F39-44BA-9A3B-C3A9-5B278E407DCF}"/>
                </a:ext>
              </a:extLst>
            </p:cNvPr>
            <p:cNvSpPr/>
            <p:nvPr/>
          </p:nvSpPr>
          <p:spPr>
            <a:xfrm>
              <a:off x="574243" y="4699101"/>
              <a:ext cx="277977" cy="173736"/>
            </a:xfrm>
            <a:prstGeom prst="roundRect">
              <a:avLst/>
            </a:prstGeom>
            <a:solidFill>
              <a:srgbClr val="5522A8"/>
            </a:solidFill>
            <a:ln w="6350"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TextBox 37">
              <a:extLst>
                <a:ext uri="{FF2B5EF4-FFF2-40B4-BE49-F238E27FC236}">
                  <a16:creationId xmlns:a16="http://schemas.microsoft.com/office/drawing/2014/main" id="{B23CC824-A993-49DA-1B17-4B5FC6C2694F}"/>
                </a:ext>
              </a:extLst>
            </p:cNvPr>
            <p:cNvSpPr txBox="1"/>
            <p:nvPr/>
          </p:nvSpPr>
          <p:spPr>
            <a:xfrm>
              <a:off x="841248" y="4498848"/>
              <a:ext cx="822960" cy="310896"/>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5522A8"/>
                  </a:solidFill>
                  <a:latin typeface="Aptos"/>
                </a:defRPr>
              </a:pPr>
              <a:r>
                <a:rPr kumimoji="0" sz="1300" b="1" i="0" u="none" strike="noStrike" kern="1200" cap="none" spc="0" normalizeH="0" baseline="0" noProof="0">
                  <a:ln>
                    <a:noFill/>
                  </a:ln>
                  <a:solidFill>
                    <a:srgbClr val="5522A8"/>
                  </a:solidFill>
                  <a:effectLst/>
                  <a:uLnTx/>
                  <a:uFillTx/>
                  <a:latin typeface="Aptos"/>
                  <a:ea typeface="+mn-ea"/>
                  <a:cs typeface="+mn-cs"/>
                </a:rPr>
                <a:t>Public Portal</a:t>
              </a:r>
            </a:p>
          </p:txBody>
        </p:sp>
        <p:sp>
          <p:nvSpPr>
            <p:cNvPr id="39" name="TextBox 38">
              <a:extLst>
                <a:ext uri="{FF2B5EF4-FFF2-40B4-BE49-F238E27FC236}">
                  <a16:creationId xmlns:a16="http://schemas.microsoft.com/office/drawing/2014/main" id="{D939D67E-7199-674C-2021-0651A8CFAB81}"/>
                </a:ext>
              </a:extLst>
            </p:cNvPr>
            <p:cNvSpPr txBox="1"/>
            <p:nvPr/>
          </p:nvSpPr>
          <p:spPr>
            <a:xfrm>
              <a:off x="365760" y="4972728"/>
              <a:ext cx="1399032" cy="332399"/>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00" b="1">
                  <a:solidFill>
                    <a:srgbClr val="5522A8"/>
                  </a:solidFill>
                  <a:latin typeface="Aptos"/>
                </a:defRPr>
              </a:pPr>
              <a:r>
                <a:rPr kumimoji="0" sz="900" b="1" i="0" u="none" strike="noStrike" kern="1200" cap="none" spc="0" normalizeH="0" baseline="0" noProof="0" dirty="0">
                  <a:ln>
                    <a:noFill/>
                  </a:ln>
                  <a:solidFill>
                    <a:srgbClr val="5522A8"/>
                  </a:solidFill>
                  <a:effectLst/>
                  <a:uLnTx/>
                  <a:uFillTx/>
                  <a:latin typeface="Aptos"/>
                  <a:ea typeface="+mn-ea"/>
                  <a:cs typeface="+mn-cs"/>
                </a:rPr>
                <a:t>Public &amp; </a:t>
              </a:r>
              <a:endParaRPr kumimoji="0" lang="en-US" sz="900" b="1" i="0" u="none" strike="noStrike" kern="1200" cap="none" spc="0" normalizeH="0" baseline="0" noProof="0" dirty="0">
                <a:ln>
                  <a:noFill/>
                </a:ln>
                <a:solidFill>
                  <a:srgbClr val="5522A8"/>
                </a:solidFill>
                <a:effectLst/>
                <a:uLnTx/>
                <a:uFillTx/>
                <a:latin typeface="Aptos"/>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sz="900" b="1">
                  <a:solidFill>
                    <a:srgbClr val="5522A8"/>
                  </a:solidFill>
                  <a:latin typeface="Aptos"/>
                </a:defRPr>
              </a:pPr>
              <a:r>
                <a:rPr kumimoji="0" sz="900" b="1" i="0" u="none" strike="noStrike" kern="1200" cap="none" spc="0" normalizeH="0" baseline="0" noProof="0" dirty="0">
                  <a:ln>
                    <a:noFill/>
                  </a:ln>
                  <a:solidFill>
                    <a:srgbClr val="5522A8"/>
                  </a:solidFill>
                  <a:effectLst/>
                  <a:uLnTx/>
                  <a:uFillTx/>
                  <a:latin typeface="Aptos"/>
                  <a:ea typeface="+mn-ea"/>
                  <a:cs typeface="+mn-cs"/>
                </a:rPr>
                <a:t>Market</a:t>
              </a:r>
              <a:r>
                <a:rPr kumimoji="0" lang="en-US" sz="900" b="1" i="0" u="none" strike="noStrike" kern="1200" cap="none" spc="0" normalizeH="0" baseline="0" noProof="0" dirty="0">
                  <a:ln>
                    <a:noFill/>
                  </a:ln>
                  <a:solidFill>
                    <a:srgbClr val="5522A8"/>
                  </a:solidFill>
                  <a:effectLst/>
                  <a:uLnTx/>
                  <a:uFillTx/>
                  <a:latin typeface="Aptos"/>
                  <a:ea typeface="+mn-ea"/>
                  <a:cs typeface="+mn-cs"/>
                </a:rPr>
                <a:t> </a:t>
              </a:r>
              <a:r>
                <a:rPr kumimoji="0" sz="900" b="1" i="0" u="none" strike="noStrike" kern="1200" cap="none" spc="0" normalizeH="0" baseline="0" noProof="0" dirty="0">
                  <a:ln>
                    <a:noFill/>
                  </a:ln>
                  <a:solidFill>
                    <a:srgbClr val="5522A8"/>
                  </a:solidFill>
                  <a:effectLst/>
                  <a:uLnTx/>
                  <a:uFillTx/>
                  <a:latin typeface="Aptos"/>
                  <a:ea typeface="+mn-ea"/>
                  <a:cs typeface="+mn-cs"/>
                </a:rPr>
                <a:t>Participants</a:t>
              </a:r>
            </a:p>
          </p:txBody>
        </p:sp>
        <p:sp>
          <p:nvSpPr>
            <p:cNvPr id="40" name="Rounded Rectangle 41">
              <a:extLst>
                <a:ext uri="{FF2B5EF4-FFF2-40B4-BE49-F238E27FC236}">
                  <a16:creationId xmlns:a16="http://schemas.microsoft.com/office/drawing/2014/main" id="{168086DC-0C91-9237-5F66-4CE54E87BCBE}"/>
                </a:ext>
              </a:extLst>
            </p:cNvPr>
            <p:cNvSpPr/>
            <p:nvPr/>
          </p:nvSpPr>
          <p:spPr>
            <a:xfrm>
              <a:off x="1847088" y="4315968"/>
              <a:ext cx="1188720" cy="1078992"/>
            </a:xfrm>
            <a:prstGeom prst="roundRect">
              <a:avLst/>
            </a:prstGeom>
            <a:solidFill>
              <a:srgbClr val="FFFFFF"/>
            </a:solidFill>
            <a:ln w="15240"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41" name="TextBox 40">
              <a:extLst>
                <a:ext uri="{FF2B5EF4-FFF2-40B4-BE49-F238E27FC236}">
                  <a16:creationId xmlns:a16="http://schemas.microsoft.com/office/drawing/2014/main" id="{8D218439-7B9A-B6BF-E514-7C941FA874FC}"/>
                </a:ext>
              </a:extLst>
            </p:cNvPr>
            <p:cNvSpPr txBox="1"/>
            <p:nvPr/>
          </p:nvSpPr>
          <p:spPr>
            <a:xfrm>
              <a:off x="1938529" y="4379976"/>
              <a:ext cx="960120" cy="429768"/>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00" b="1">
                  <a:solidFill>
                    <a:srgbClr val="082A6B"/>
                  </a:solidFill>
                  <a:latin typeface="Aptos"/>
                </a:defRPr>
              </a:pPr>
              <a:r>
                <a:rPr kumimoji="0" sz="1000" b="1" i="0" u="none" strike="noStrike" kern="1200" cap="none" spc="0" normalizeH="0" baseline="0" noProof="0" dirty="0">
                  <a:ln>
                    <a:noFill/>
                  </a:ln>
                  <a:solidFill>
                    <a:srgbClr val="082A6B"/>
                  </a:solidFill>
                  <a:effectLst/>
                  <a:uLnTx/>
                  <a:uFillTx/>
                  <a:latin typeface="Aptos"/>
                  <a:ea typeface="+mn-ea"/>
                  <a:cs typeface="+mn-cs"/>
                </a:rPr>
                <a:t>Individual</a:t>
              </a:r>
              <a:br>
                <a:rPr kumimoji="0" sz="1000" b="1" i="0" u="none" strike="noStrike" kern="1200" cap="none" spc="0" normalizeH="0" baseline="0" noProof="0" dirty="0">
                  <a:ln>
                    <a:noFill/>
                  </a:ln>
                  <a:solidFill>
                    <a:srgbClr val="082A6B"/>
                  </a:solidFill>
                  <a:effectLst/>
                  <a:uLnTx/>
                  <a:uFillTx/>
                  <a:latin typeface="Aptos"/>
                  <a:ea typeface="+mn-ea"/>
                  <a:cs typeface="+mn-cs"/>
                </a:rPr>
              </a:br>
              <a:r>
                <a:rPr kumimoji="0" sz="1000" b="1" i="0" u="none" strike="noStrike" kern="1200" cap="none" spc="0" normalizeH="0" baseline="0" noProof="0" dirty="0">
                  <a:ln>
                    <a:noFill/>
                  </a:ln>
                  <a:solidFill>
                    <a:srgbClr val="082A6B"/>
                  </a:solidFill>
                  <a:effectLst/>
                  <a:uLnTx/>
                  <a:uFillTx/>
                  <a:latin typeface="Aptos"/>
                  <a:ea typeface="+mn-ea"/>
                  <a:cs typeface="+mn-cs"/>
                </a:rPr>
                <a:t>Interactions</a:t>
              </a:r>
              <a:br>
                <a:rPr kumimoji="0" sz="1000" b="1" i="0" u="none" strike="noStrike" kern="1200" cap="none" spc="0" normalizeH="0" baseline="0" noProof="0" dirty="0">
                  <a:ln>
                    <a:noFill/>
                  </a:ln>
                  <a:solidFill>
                    <a:srgbClr val="082A6B"/>
                  </a:solidFill>
                  <a:effectLst/>
                  <a:uLnTx/>
                  <a:uFillTx/>
                  <a:latin typeface="Aptos"/>
                  <a:ea typeface="+mn-ea"/>
                  <a:cs typeface="+mn-cs"/>
                </a:rPr>
              </a:br>
              <a:r>
                <a:rPr kumimoji="0" sz="1000" b="1" i="0" u="none" strike="noStrike" kern="1200" cap="none" spc="0" normalizeH="0" baseline="0" noProof="0" dirty="0">
                  <a:ln>
                    <a:noFill/>
                  </a:ln>
                  <a:solidFill>
                    <a:srgbClr val="082A6B"/>
                  </a:solidFill>
                  <a:effectLst/>
                  <a:uLnTx/>
                  <a:uFillTx/>
                  <a:latin typeface="Aptos"/>
                  <a:ea typeface="+mn-ea"/>
                  <a:cs typeface="+mn-cs"/>
                </a:rPr>
                <a:t>with ERCOT</a:t>
              </a:r>
            </a:p>
          </p:txBody>
        </p:sp>
        <p:sp>
          <p:nvSpPr>
            <p:cNvPr id="42" name="TextBox 41">
              <a:extLst>
                <a:ext uri="{FF2B5EF4-FFF2-40B4-BE49-F238E27FC236}">
                  <a16:creationId xmlns:a16="http://schemas.microsoft.com/office/drawing/2014/main" id="{953CA5F0-BEED-8003-92D8-005A8AF2D3BB}"/>
                </a:ext>
              </a:extLst>
            </p:cNvPr>
            <p:cNvSpPr txBox="1"/>
            <p:nvPr/>
          </p:nvSpPr>
          <p:spPr>
            <a:xfrm>
              <a:off x="1938528" y="4946904"/>
              <a:ext cx="1005840" cy="384048"/>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800" b="0">
                  <a:solidFill>
                    <a:srgbClr val="082A6B"/>
                  </a:solidFill>
                  <a:latin typeface="Aptos"/>
                </a:defRPr>
              </a:pPr>
              <a:r>
                <a:rPr kumimoji="0" sz="800" b="0" i="0" u="none" strike="noStrike" kern="1200" cap="none" spc="0" normalizeH="0" baseline="0" noProof="0">
                  <a:ln>
                    <a:noFill/>
                  </a:ln>
                  <a:solidFill>
                    <a:srgbClr val="082A6B"/>
                  </a:solidFill>
                  <a:effectLst/>
                  <a:uLnTx/>
                  <a:uFillTx/>
                  <a:latin typeface="Aptos"/>
                  <a:ea typeface="+mn-ea"/>
                  <a:cs typeface="+mn-cs"/>
                </a:rPr>
                <a:t>(Client Services,</a:t>
              </a:r>
              <a:br>
                <a:rPr kumimoji="0" sz="800" b="0" i="0" u="none" strike="noStrike" kern="1200" cap="none" spc="0" normalizeH="0" baseline="0" noProof="0">
                  <a:ln>
                    <a:noFill/>
                  </a:ln>
                  <a:solidFill>
                    <a:srgbClr val="082A6B"/>
                  </a:solidFill>
                  <a:effectLst/>
                  <a:uLnTx/>
                  <a:uFillTx/>
                  <a:latin typeface="Aptos"/>
                  <a:ea typeface="+mn-ea"/>
                  <a:cs typeface="+mn-cs"/>
                </a:rPr>
              </a:br>
              <a:r>
                <a:rPr kumimoji="0" sz="800" b="0" i="0" u="none" strike="noStrike" kern="1200" cap="none" spc="0" normalizeH="0" baseline="0" noProof="0">
                  <a:ln>
                    <a:noFill/>
                  </a:ln>
                  <a:solidFill>
                    <a:srgbClr val="082A6B"/>
                  </a:solidFill>
                  <a:effectLst/>
                  <a:uLnTx/>
                  <a:uFillTx/>
                  <a:latin typeface="Aptos"/>
                  <a:ea typeface="+mn-ea"/>
                  <a:cs typeface="+mn-cs"/>
                </a:rPr>
                <a:t>Service Desk,</a:t>
              </a:r>
              <a:br>
                <a:rPr kumimoji="0" sz="800" b="0" i="0" u="none" strike="noStrike" kern="1200" cap="none" spc="0" normalizeH="0" baseline="0" noProof="0">
                  <a:ln>
                    <a:noFill/>
                  </a:ln>
                  <a:solidFill>
                    <a:srgbClr val="082A6B"/>
                  </a:solidFill>
                  <a:effectLst/>
                  <a:uLnTx/>
                  <a:uFillTx/>
                  <a:latin typeface="Aptos"/>
                  <a:ea typeface="+mn-ea"/>
                  <a:cs typeface="+mn-cs"/>
                </a:rPr>
              </a:br>
              <a:r>
                <a:rPr kumimoji="0" sz="800" b="0" i="0" u="none" strike="noStrike" kern="1200" cap="none" spc="0" normalizeH="0" baseline="0" noProof="0">
                  <a:ln>
                    <a:noFill/>
                  </a:ln>
                  <a:solidFill>
                    <a:srgbClr val="082A6B"/>
                  </a:solidFill>
                  <a:effectLst/>
                  <a:uLnTx/>
                  <a:uFillTx/>
                  <a:latin typeface="Aptos"/>
                  <a:ea typeface="+mn-ea"/>
                  <a:cs typeface="+mn-cs"/>
                </a:rPr>
                <a:t>Form Submissions, etc...)</a:t>
              </a:r>
            </a:p>
          </p:txBody>
        </p:sp>
      </p:grpSp>
      <p:grpSp>
        <p:nvGrpSpPr>
          <p:cNvPr id="43" name="Group 42">
            <a:extLst>
              <a:ext uri="{FF2B5EF4-FFF2-40B4-BE49-F238E27FC236}">
                <a16:creationId xmlns:a16="http://schemas.microsoft.com/office/drawing/2014/main" id="{1F1A7FCE-A4ED-9BD5-3960-10169D1B29F5}"/>
              </a:ext>
            </a:extLst>
          </p:cNvPr>
          <p:cNvGrpSpPr/>
          <p:nvPr/>
        </p:nvGrpSpPr>
        <p:grpSpPr>
          <a:xfrm>
            <a:off x="3593592" y="1434733"/>
            <a:ext cx="6108192" cy="1481328"/>
            <a:chOff x="3593592" y="1417320"/>
            <a:chExt cx="6108192" cy="1481328"/>
          </a:xfrm>
        </p:grpSpPr>
        <p:sp>
          <p:nvSpPr>
            <p:cNvPr id="44" name="Rounded Rectangle 45">
              <a:extLst>
                <a:ext uri="{FF2B5EF4-FFF2-40B4-BE49-F238E27FC236}">
                  <a16:creationId xmlns:a16="http://schemas.microsoft.com/office/drawing/2014/main" id="{2F351D2D-4CF2-D266-CEA4-346456D8ECC8}"/>
                </a:ext>
              </a:extLst>
            </p:cNvPr>
            <p:cNvSpPr/>
            <p:nvPr/>
          </p:nvSpPr>
          <p:spPr>
            <a:xfrm>
              <a:off x="3593592" y="1417320"/>
              <a:ext cx="6108192" cy="1481328"/>
            </a:xfrm>
            <a:prstGeom prst="roundRect">
              <a:avLst/>
            </a:prstGeom>
            <a:solidFill>
              <a:srgbClr val="F7FBFC"/>
            </a:solidFill>
            <a:ln w="22860" cap="flat" cmpd="sng" algn="ctr">
              <a:solidFill>
                <a:srgbClr val="087F99"/>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TextBox 44">
              <a:extLst>
                <a:ext uri="{FF2B5EF4-FFF2-40B4-BE49-F238E27FC236}">
                  <a16:creationId xmlns:a16="http://schemas.microsoft.com/office/drawing/2014/main" id="{E22FF728-D2E4-9C84-1CBC-54310C2C4C8E}"/>
                </a:ext>
              </a:extLst>
            </p:cNvPr>
            <p:cNvSpPr txBox="1"/>
            <p:nvPr/>
          </p:nvSpPr>
          <p:spPr>
            <a:xfrm>
              <a:off x="3703320" y="1464779"/>
              <a:ext cx="5852160" cy="270843"/>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400" b="1">
                  <a:solidFill>
                    <a:srgbClr val="082A6B"/>
                  </a:solidFill>
                  <a:latin typeface="Aptos"/>
                </a:defRPr>
              </a:pPr>
              <a:r>
                <a:rPr kumimoji="0" sz="1400" b="1" i="0" u="none" strike="noStrike" kern="1200" cap="none" spc="0" normalizeH="0" baseline="0" noProof="0" dirty="0">
                  <a:ln>
                    <a:noFill/>
                  </a:ln>
                  <a:solidFill>
                    <a:srgbClr val="082A6B"/>
                  </a:solidFill>
                  <a:effectLst/>
                  <a:uLnTx/>
                  <a:uFillTx/>
                  <a:latin typeface="Aptos"/>
                  <a:ea typeface="+mn-ea"/>
                  <a:cs typeface="+mn-cs"/>
                </a:rPr>
                <a:t>IDENTITY &amp; ACCESS MANAGEMENT (IAM) with MFA</a:t>
              </a:r>
            </a:p>
          </p:txBody>
        </p:sp>
        <p:sp>
          <p:nvSpPr>
            <p:cNvPr id="46" name="Rounded Rectangle 47">
              <a:extLst>
                <a:ext uri="{FF2B5EF4-FFF2-40B4-BE49-F238E27FC236}">
                  <a16:creationId xmlns:a16="http://schemas.microsoft.com/office/drawing/2014/main" id="{F36233ED-87A2-A516-F640-55B0F8F6ECB0}"/>
                </a:ext>
              </a:extLst>
            </p:cNvPr>
            <p:cNvSpPr/>
            <p:nvPr/>
          </p:nvSpPr>
          <p:spPr>
            <a:xfrm>
              <a:off x="3730752" y="1755648"/>
              <a:ext cx="3657600" cy="987552"/>
            </a:xfrm>
            <a:prstGeom prst="roundRect">
              <a:avLst/>
            </a:prstGeom>
            <a:solidFill>
              <a:srgbClr val="EEF5E9"/>
            </a:solidFill>
            <a:ln w="17780" cap="flat" cmpd="sng" algn="ctr">
              <a:solidFill>
                <a:srgbClr val="2F6B1D"/>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Oval 46">
              <a:extLst>
                <a:ext uri="{FF2B5EF4-FFF2-40B4-BE49-F238E27FC236}">
                  <a16:creationId xmlns:a16="http://schemas.microsoft.com/office/drawing/2014/main" id="{DD7186A0-5AF3-F5CB-0DB3-F3C534D6D792}"/>
                </a:ext>
              </a:extLst>
            </p:cNvPr>
            <p:cNvSpPr/>
            <p:nvPr/>
          </p:nvSpPr>
          <p:spPr>
            <a:xfrm>
              <a:off x="3967581" y="1861718"/>
              <a:ext cx="148132" cy="148132"/>
            </a:xfrm>
            <a:prstGeom prst="ellipse">
              <a:avLst/>
            </a:prstGeom>
            <a:solidFill>
              <a:srgbClr val="2F6B1D"/>
            </a:solidFill>
            <a:ln w="9525" cap="flat" cmpd="sng" algn="ctr">
              <a:solidFill>
                <a:srgbClr val="2F6B1D"/>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ounded Rectangle 49">
              <a:extLst>
                <a:ext uri="{FF2B5EF4-FFF2-40B4-BE49-F238E27FC236}">
                  <a16:creationId xmlns:a16="http://schemas.microsoft.com/office/drawing/2014/main" id="{0973D388-F15C-D0D5-03EB-5D8EB2D1426C}"/>
                </a:ext>
              </a:extLst>
            </p:cNvPr>
            <p:cNvSpPr/>
            <p:nvPr/>
          </p:nvSpPr>
          <p:spPr>
            <a:xfrm>
              <a:off x="3909974" y="2009851"/>
              <a:ext cx="263347" cy="164592"/>
            </a:xfrm>
            <a:prstGeom prst="roundRect">
              <a:avLst/>
            </a:prstGeom>
            <a:solidFill>
              <a:srgbClr val="2F6B1D"/>
            </a:solidFill>
            <a:ln w="6350" cap="flat" cmpd="sng" algn="ctr">
              <a:solidFill>
                <a:srgbClr val="2F6B1D"/>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TextBox 48">
              <a:extLst>
                <a:ext uri="{FF2B5EF4-FFF2-40B4-BE49-F238E27FC236}">
                  <a16:creationId xmlns:a16="http://schemas.microsoft.com/office/drawing/2014/main" id="{ACFB8D0D-7E44-F33C-E1E3-AC02BAC791EB}"/>
                </a:ext>
              </a:extLst>
            </p:cNvPr>
            <p:cNvSpPr txBox="1"/>
            <p:nvPr/>
          </p:nvSpPr>
          <p:spPr>
            <a:xfrm>
              <a:off x="4407408" y="1856231"/>
              <a:ext cx="2487168" cy="237744"/>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2F6B1D"/>
                  </a:solidFill>
                  <a:latin typeface="Aptos"/>
                </a:defRPr>
              </a:pPr>
              <a:r>
                <a:rPr kumimoji="0" sz="1300" b="1" i="0" u="none" strike="noStrike" kern="1200" cap="none" spc="0" normalizeH="0" baseline="0" noProof="0">
                  <a:ln>
                    <a:noFill/>
                  </a:ln>
                  <a:solidFill>
                    <a:srgbClr val="2F6B1D"/>
                  </a:solidFill>
                  <a:effectLst/>
                  <a:uLnTx/>
                  <a:uFillTx/>
                  <a:latin typeface="Aptos"/>
                  <a:ea typeface="+mn-ea"/>
                  <a:cs typeface="+mn-cs"/>
                </a:rPr>
                <a:t>ERCOT  ↔  Market Participants</a:t>
              </a:r>
            </a:p>
          </p:txBody>
        </p:sp>
        <p:grpSp>
          <p:nvGrpSpPr>
            <p:cNvPr id="50" name="Group 49">
              <a:extLst>
                <a:ext uri="{FF2B5EF4-FFF2-40B4-BE49-F238E27FC236}">
                  <a16:creationId xmlns:a16="http://schemas.microsoft.com/office/drawing/2014/main" id="{C710086E-DDC5-F92C-2EDD-1994820EC293}"/>
                </a:ext>
              </a:extLst>
            </p:cNvPr>
            <p:cNvGrpSpPr/>
            <p:nvPr/>
          </p:nvGrpSpPr>
          <p:grpSpPr>
            <a:xfrm>
              <a:off x="5088636" y="2091690"/>
              <a:ext cx="137160" cy="185166"/>
              <a:chOff x="5554980" y="2098548"/>
              <a:chExt cx="137160" cy="185166"/>
            </a:xfrm>
          </p:grpSpPr>
          <p:sp>
            <p:nvSpPr>
              <p:cNvPr id="53" name="Rounded Rectangle 51">
                <a:extLst>
                  <a:ext uri="{FF2B5EF4-FFF2-40B4-BE49-F238E27FC236}">
                    <a16:creationId xmlns:a16="http://schemas.microsoft.com/office/drawing/2014/main" id="{E88B45A1-E9BA-7A0B-07FC-07ABC48AA9BA}"/>
                  </a:ext>
                </a:extLst>
              </p:cNvPr>
              <p:cNvSpPr/>
              <p:nvPr/>
            </p:nvSpPr>
            <p:spPr>
              <a:xfrm>
                <a:off x="5554980" y="2167128"/>
                <a:ext cx="137160" cy="116586"/>
              </a:xfrm>
              <a:prstGeom prst="roundRect">
                <a:avLst/>
              </a:prstGeom>
              <a:solidFill>
                <a:srgbClr val="2F6B1D"/>
              </a:solidFill>
              <a:ln w="6350" cap="flat" cmpd="sng" algn="ctr">
                <a:solidFill>
                  <a:srgbClr val="2F6B1D"/>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Arc 53">
                <a:extLst>
                  <a:ext uri="{FF2B5EF4-FFF2-40B4-BE49-F238E27FC236}">
                    <a16:creationId xmlns:a16="http://schemas.microsoft.com/office/drawing/2014/main" id="{34C06D8F-18D1-0C68-B62A-E41B162F7FDA}"/>
                  </a:ext>
                </a:extLst>
              </p:cNvPr>
              <p:cNvSpPr/>
              <p:nvPr/>
            </p:nvSpPr>
            <p:spPr>
              <a:xfrm>
                <a:off x="5561838" y="2098548"/>
                <a:ext cx="123444" cy="123444"/>
              </a:xfrm>
              <a:prstGeom prst="arc">
                <a:avLst/>
              </a:prstGeom>
              <a:noFill/>
              <a:ln w="25400" cap="flat" cmpd="sng" algn="ctr">
                <a:solidFill>
                  <a:srgbClr val="2F6B1D"/>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51" name="TextBox 50">
              <a:extLst>
                <a:ext uri="{FF2B5EF4-FFF2-40B4-BE49-F238E27FC236}">
                  <a16:creationId xmlns:a16="http://schemas.microsoft.com/office/drawing/2014/main" id="{C6C48D9A-4872-2FC9-B97B-5558AE1D45B4}"/>
                </a:ext>
              </a:extLst>
            </p:cNvPr>
            <p:cNvSpPr txBox="1"/>
            <p:nvPr/>
          </p:nvSpPr>
          <p:spPr>
            <a:xfrm>
              <a:off x="5266944" y="2121407"/>
              <a:ext cx="384048" cy="22860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100" b="1">
                  <a:solidFill>
                    <a:srgbClr val="2F6B1D"/>
                  </a:solidFill>
                  <a:latin typeface="Aptos"/>
                </a:defRPr>
              </a:pPr>
              <a:r>
                <a:rPr kumimoji="0" sz="1100" b="1" i="0" u="none" strike="noStrike" kern="1200" cap="none" spc="0" normalizeH="0" baseline="0" noProof="0" dirty="0">
                  <a:ln>
                    <a:noFill/>
                  </a:ln>
                  <a:solidFill>
                    <a:srgbClr val="2F6B1D"/>
                  </a:solidFill>
                  <a:effectLst/>
                  <a:uLnTx/>
                  <a:uFillTx/>
                  <a:latin typeface="Aptos"/>
                  <a:ea typeface="+mn-ea"/>
                  <a:cs typeface="+mn-cs"/>
                </a:rPr>
                <a:t>B2B</a:t>
              </a:r>
            </a:p>
          </p:txBody>
        </p:sp>
        <p:sp>
          <p:nvSpPr>
            <p:cNvPr id="52" name="TextBox 51">
              <a:extLst>
                <a:ext uri="{FF2B5EF4-FFF2-40B4-BE49-F238E27FC236}">
                  <a16:creationId xmlns:a16="http://schemas.microsoft.com/office/drawing/2014/main" id="{DCE8D5A9-4AEB-16C8-7485-CDD339FF218C}"/>
                </a:ext>
              </a:extLst>
            </p:cNvPr>
            <p:cNvSpPr txBox="1"/>
            <p:nvPr/>
          </p:nvSpPr>
          <p:spPr>
            <a:xfrm>
              <a:off x="3730752" y="2339257"/>
              <a:ext cx="3611880" cy="332399"/>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00" b="0">
                  <a:solidFill>
                    <a:srgbClr val="111827"/>
                  </a:solidFill>
                  <a:latin typeface="Aptos"/>
                </a:defRPr>
              </a:pPr>
              <a:r>
                <a:rPr kumimoji="0" sz="900" b="0" i="0" u="none" strike="noStrike" kern="1200" cap="none" spc="0" normalizeH="0" baseline="0" noProof="0" dirty="0">
                  <a:ln>
                    <a:noFill/>
                  </a:ln>
                  <a:solidFill>
                    <a:srgbClr val="111827"/>
                  </a:solidFill>
                  <a:effectLst/>
                  <a:uLnTx/>
                  <a:uFillTx/>
                  <a:latin typeface="Aptos"/>
                  <a:ea typeface="+mn-ea"/>
                  <a:cs typeface="+mn-cs"/>
                </a:rPr>
                <a:t>Secure access to the MIS</a:t>
              </a:r>
              <a:br>
                <a:rPr kumimoji="0" sz="900" b="0" i="0" u="none" strike="noStrike" kern="1200" cap="none" spc="0" normalizeH="0" baseline="0" noProof="0" dirty="0">
                  <a:ln>
                    <a:noFill/>
                  </a:ln>
                  <a:solidFill>
                    <a:srgbClr val="111827"/>
                  </a:solidFill>
                  <a:effectLst/>
                  <a:uLnTx/>
                  <a:uFillTx/>
                  <a:latin typeface="Aptos"/>
                  <a:ea typeface="+mn-ea"/>
                  <a:cs typeface="+mn-cs"/>
                </a:rPr>
              </a:br>
              <a:r>
                <a:rPr kumimoji="0" sz="900" b="0" i="0" u="none" strike="noStrike" kern="1200" cap="none" spc="0" normalizeH="0" baseline="0" noProof="0" dirty="0">
                  <a:ln>
                    <a:noFill/>
                  </a:ln>
                  <a:solidFill>
                    <a:srgbClr val="111827"/>
                  </a:solidFill>
                  <a:effectLst/>
                  <a:uLnTx/>
                  <a:uFillTx/>
                  <a:latin typeface="Aptos"/>
                  <a:ea typeface="+mn-ea"/>
                  <a:cs typeface="+mn-cs"/>
                </a:rPr>
                <a:t>(including current applications) and the MPSP</a:t>
              </a:r>
            </a:p>
          </p:txBody>
        </p:sp>
      </p:grpSp>
      <p:grpSp>
        <p:nvGrpSpPr>
          <p:cNvPr id="55" name="Group 54">
            <a:extLst>
              <a:ext uri="{FF2B5EF4-FFF2-40B4-BE49-F238E27FC236}">
                <a16:creationId xmlns:a16="http://schemas.microsoft.com/office/drawing/2014/main" id="{69B289B4-6B6D-1C56-806B-57F6CEC03FE9}"/>
              </a:ext>
            </a:extLst>
          </p:cNvPr>
          <p:cNvGrpSpPr/>
          <p:nvPr/>
        </p:nvGrpSpPr>
        <p:grpSpPr>
          <a:xfrm>
            <a:off x="3593592" y="2760613"/>
            <a:ext cx="6108192" cy="2395728"/>
            <a:chOff x="3593592" y="2743200"/>
            <a:chExt cx="6108192" cy="2395728"/>
          </a:xfrm>
        </p:grpSpPr>
        <p:cxnSp>
          <p:nvCxnSpPr>
            <p:cNvPr id="56" name="Connector 63">
              <a:extLst>
                <a:ext uri="{FF2B5EF4-FFF2-40B4-BE49-F238E27FC236}">
                  <a16:creationId xmlns:a16="http://schemas.microsoft.com/office/drawing/2014/main" id="{81B1D036-EA02-F2A8-E804-3AC8BC72F65E}"/>
                </a:ext>
              </a:extLst>
            </p:cNvPr>
            <p:cNvCxnSpPr/>
            <p:nvPr/>
          </p:nvCxnSpPr>
          <p:spPr>
            <a:xfrm>
              <a:off x="5559552" y="2743200"/>
              <a:ext cx="0" cy="256032"/>
            </a:xfrm>
            <a:prstGeom prst="line">
              <a:avLst/>
            </a:prstGeom>
            <a:noFill/>
            <a:ln w="27940" cap="flat" cmpd="sng" algn="ctr">
              <a:solidFill>
                <a:srgbClr val="2F6B1D"/>
              </a:solidFill>
              <a:prstDash val="solid"/>
              <a:headEnd type="triangle"/>
              <a:tailEnd type="triangle"/>
            </a:ln>
            <a:effectLst>
              <a:outerShdw blurRad="40000" dist="20000" dir="5400000" rotWithShape="0">
                <a:srgbClr val="000000">
                  <a:alpha val="38000"/>
                </a:srgbClr>
              </a:outerShdw>
            </a:effectLst>
          </p:spPr>
        </p:cxnSp>
        <p:sp>
          <p:nvSpPr>
            <p:cNvPr id="57" name="Rounded Rectangle 65">
              <a:extLst>
                <a:ext uri="{FF2B5EF4-FFF2-40B4-BE49-F238E27FC236}">
                  <a16:creationId xmlns:a16="http://schemas.microsoft.com/office/drawing/2014/main" id="{8C33F349-F415-3944-A334-08749598BDE7}"/>
                </a:ext>
              </a:extLst>
            </p:cNvPr>
            <p:cNvSpPr/>
            <p:nvPr/>
          </p:nvSpPr>
          <p:spPr>
            <a:xfrm>
              <a:off x="3593592" y="2999232"/>
              <a:ext cx="6108192" cy="2139696"/>
            </a:xfrm>
            <a:prstGeom prst="roundRect">
              <a:avLst/>
            </a:prstGeom>
            <a:solidFill>
              <a:srgbClr val="F5F9FD"/>
            </a:solidFill>
            <a:ln w="21590" cap="flat" cmpd="sng" algn="ctr">
              <a:solidFill>
                <a:srgbClr val="0A5A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TextBox 57">
              <a:extLst>
                <a:ext uri="{FF2B5EF4-FFF2-40B4-BE49-F238E27FC236}">
                  <a16:creationId xmlns:a16="http://schemas.microsoft.com/office/drawing/2014/main" id="{17471C00-0CF7-5B92-0C1D-8353CA788FED}"/>
                </a:ext>
              </a:extLst>
            </p:cNvPr>
            <p:cNvSpPr txBox="1"/>
            <p:nvPr/>
          </p:nvSpPr>
          <p:spPr>
            <a:xfrm>
              <a:off x="3749039" y="3080367"/>
              <a:ext cx="5760720" cy="240066"/>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200" b="1">
                  <a:solidFill>
                    <a:srgbClr val="082A6B"/>
                  </a:solidFill>
                  <a:latin typeface="Aptos"/>
                </a:defRPr>
              </a:pPr>
              <a:r>
                <a:rPr kumimoji="0" sz="1200" b="1" i="0" u="none" strike="noStrike" kern="1200" cap="none" spc="0" normalizeH="0" baseline="0" noProof="0" dirty="0">
                  <a:ln>
                    <a:noFill/>
                  </a:ln>
                  <a:solidFill>
                    <a:srgbClr val="082A6B"/>
                  </a:solidFill>
                  <a:effectLst/>
                  <a:uLnTx/>
                  <a:uFillTx/>
                  <a:latin typeface="Aptos"/>
                  <a:ea typeface="+mn-ea"/>
                  <a:cs typeface="+mn-cs"/>
                </a:rPr>
                <a:t>MARKET INFORMATION SYSTEM (MIS)</a:t>
              </a:r>
            </a:p>
          </p:txBody>
        </p:sp>
        <p:sp>
          <p:nvSpPr>
            <p:cNvPr id="59" name="Rounded Rectangle 67">
              <a:extLst>
                <a:ext uri="{FF2B5EF4-FFF2-40B4-BE49-F238E27FC236}">
                  <a16:creationId xmlns:a16="http://schemas.microsoft.com/office/drawing/2014/main" id="{88A7F7FF-562D-88AB-737D-25FB4F4E3BD7}"/>
                </a:ext>
              </a:extLst>
            </p:cNvPr>
            <p:cNvSpPr/>
            <p:nvPr/>
          </p:nvSpPr>
          <p:spPr>
            <a:xfrm>
              <a:off x="3730752" y="3401568"/>
              <a:ext cx="3017520" cy="1517904"/>
            </a:xfrm>
            <a:prstGeom prst="roundRect">
              <a:avLst/>
            </a:prstGeom>
            <a:solidFill>
              <a:srgbClr val="EAF3FB"/>
            </a:solidFill>
            <a:ln w="16510" cap="flat" cmpd="sng" algn="ctr">
              <a:solidFill>
                <a:srgbClr val="0A5A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60" name="Rectangle 59">
              <a:extLst>
                <a:ext uri="{FF2B5EF4-FFF2-40B4-BE49-F238E27FC236}">
                  <a16:creationId xmlns:a16="http://schemas.microsoft.com/office/drawing/2014/main" id="{1B9698DB-AD0A-A058-01BB-B776FAEB3F36}"/>
                </a:ext>
              </a:extLst>
            </p:cNvPr>
            <p:cNvSpPr/>
            <p:nvPr/>
          </p:nvSpPr>
          <p:spPr>
            <a:xfrm>
              <a:off x="3973068" y="3621024"/>
              <a:ext cx="246888" cy="157734"/>
            </a:xfrm>
            <a:prstGeom prst="rect">
              <a:avLst/>
            </a:prstGeom>
            <a:solidFill>
              <a:srgbClr val="FFFFFF"/>
            </a:solidFill>
            <a:ln w="19050" cap="flat" cmpd="sng" algn="ctr">
              <a:solidFill>
                <a:srgbClr val="082A6B"/>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cxnSp>
          <p:nvCxnSpPr>
            <p:cNvPr id="61" name="Connector 69">
              <a:extLst>
                <a:ext uri="{FF2B5EF4-FFF2-40B4-BE49-F238E27FC236}">
                  <a16:creationId xmlns:a16="http://schemas.microsoft.com/office/drawing/2014/main" id="{7DE879C4-D5A8-F4DC-710C-ABD748E6F44C}"/>
                </a:ext>
              </a:extLst>
            </p:cNvPr>
            <p:cNvCxnSpPr/>
            <p:nvPr/>
          </p:nvCxnSpPr>
          <p:spPr>
            <a:xfrm>
              <a:off x="4096512" y="3778757"/>
              <a:ext cx="0" cy="61723"/>
            </a:xfrm>
            <a:prstGeom prst="line">
              <a:avLst/>
            </a:prstGeom>
            <a:noFill/>
            <a:ln w="19050" cap="flat" cmpd="sng" algn="ctr">
              <a:solidFill>
                <a:srgbClr val="082A6B"/>
              </a:solidFill>
              <a:prstDash val="solid"/>
            </a:ln>
            <a:effectLst>
              <a:outerShdw blurRad="40000" dist="20000" dir="5400000" rotWithShape="0">
                <a:srgbClr val="000000">
                  <a:alpha val="38000"/>
                </a:srgbClr>
              </a:outerShdw>
            </a:effectLst>
          </p:spPr>
        </p:cxnSp>
        <p:cxnSp>
          <p:nvCxnSpPr>
            <p:cNvPr id="62" name="Connector 70">
              <a:extLst>
                <a:ext uri="{FF2B5EF4-FFF2-40B4-BE49-F238E27FC236}">
                  <a16:creationId xmlns:a16="http://schemas.microsoft.com/office/drawing/2014/main" id="{6D4A611F-E014-67E9-45D6-8F5651F347EE}"/>
                </a:ext>
              </a:extLst>
            </p:cNvPr>
            <p:cNvCxnSpPr/>
            <p:nvPr/>
          </p:nvCxnSpPr>
          <p:spPr>
            <a:xfrm>
              <a:off x="4027932" y="3840480"/>
              <a:ext cx="137160" cy="0"/>
            </a:xfrm>
            <a:prstGeom prst="line">
              <a:avLst/>
            </a:prstGeom>
            <a:noFill/>
            <a:ln w="19050" cap="flat" cmpd="sng" algn="ctr">
              <a:solidFill>
                <a:srgbClr val="082A6B"/>
              </a:solidFill>
              <a:prstDash val="solid"/>
            </a:ln>
            <a:effectLst>
              <a:outerShdw blurRad="40000" dist="20000" dir="5400000" rotWithShape="0">
                <a:srgbClr val="000000">
                  <a:alpha val="38000"/>
                </a:srgbClr>
              </a:outerShdw>
            </a:effectLst>
          </p:spPr>
        </p:cxnSp>
        <p:sp>
          <p:nvSpPr>
            <p:cNvPr id="63" name="TextBox 62">
              <a:extLst>
                <a:ext uri="{FF2B5EF4-FFF2-40B4-BE49-F238E27FC236}">
                  <a16:creationId xmlns:a16="http://schemas.microsoft.com/office/drawing/2014/main" id="{5EC298FB-ACE5-D3C6-2EE3-95C038E4A409}"/>
                </a:ext>
              </a:extLst>
            </p:cNvPr>
            <p:cNvSpPr txBox="1"/>
            <p:nvPr/>
          </p:nvSpPr>
          <p:spPr>
            <a:xfrm>
              <a:off x="4434840" y="3520440"/>
              <a:ext cx="2057400" cy="2560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100" b="1">
                  <a:solidFill>
                    <a:srgbClr val="082A6B"/>
                  </a:solidFill>
                  <a:latin typeface="Aptos"/>
                </a:defRPr>
              </a:pPr>
              <a:r>
                <a:rPr kumimoji="0" sz="1100" b="1" i="0" u="none" strike="noStrike" kern="1200" cap="none" spc="0" normalizeH="0" baseline="0" noProof="0" dirty="0">
                  <a:ln>
                    <a:noFill/>
                  </a:ln>
                  <a:solidFill>
                    <a:srgbClr val="082A6B"/>
                  </a:solidFill>
                  <a:effectLst/>
                  <a:uLnTx/>
                  <a:uFillTx/>
                  <a:latin typeface="Aptos"/>
                  <a:ea typeface="+mn-ea"/>
                  <a:cs typeface="+mn-cs"/>
                </a:rPr>
                <a:t>MIS </a:t>
              </a:r>
              <a:r>
                <a:rPr kumimoji="0" lang="en-US" sz="1100" b="1" i="0" u="none" strike="noStrike" kern="1200" cap="none" spc="0" normalizeH="0" baseline="0" noProof="0" dirty="0">
                  <a:ln>
                    <a:noFill/>
                  </a:ln>
                  <a:solidFill>
                    <a:srgbClr val="082A6B"/>
                  </a:solidFill>
                  <a:effectLst/>
                  <a:uLnTx/>
                  <a:uFillTx/>
                  <a:latin typeface="Aptos"/>
                  <a:ea typeface="+mn-ea"/>
                  <a:cs typeface="+mn-cs"/>
                </a:rPr>
                <a:t>OPERATIONAL </a:t>
              </a:r>
              <a:r>
                <a:rPr kumimoji="0" sz="1100" b="1" i="0" u="none" strike="noStrike" kern="1200" cap="none" spc="0" normalizeH="0" baseline="0" noProof="0" dirty="0">
                  <a:ln>
                    <a:noFill/>
                  </a:ln>
                  <a:solidFill>
                    <a:srgbClr val="082A6B"/>
                  </a:solidFill>
                  <a:effectLst/>
                  <a:uLnTx/>
                  <a:uFillTx/>
                  <a:latin typeface="Aptos"/>
                  <a:ea typeface="+mn-ea"/>
                  <a:cs typeface="+mn-cs"/>
                </a:rPr>
                <a:t>APPLICATIONS</a:t>
              </a:r>
            </a:p>
          </p:txBody>
        </p:sp>
        <p:sp>
          <p:nvSpPr>
            <p:cNvPr id="128" name="TextBox 127">
              <a:extLst>
                <a:ext uri="{FF2B5EF4-FFF2-40B4-BE49-F238E27FC236}">
                  <a16:creationId xmlns:a16="http://schemas.microsoft.com/office/drawing/2014/main" id="{7E16EFFA-045C-B9D6-5E95-71821C794C5D}"/>
                </a:ext>
              </a:extLst>
            </p:cNvPr>
            <p:cNvSpPr txBox="1"/>
            <p:nvPr/>
          </p:nvSpPr>
          <p:spPr>
            <a:xfrm>
              <a:off x="3822191" y="3968496"/>
              <a:ext cx="384048" cy="2560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082A6B"/>
                  </a:solidFill>
                  <a:latin typeface="Aptos"/>
                </a:defRPr>
              </a:pPr>
              <a:r>
                <a:rPr kumimoji="0" sz="1600" b="1" i="0" u="none" strike="noStrike" kern="1200" cap="none" spc="0" normalizeH="0" baseline="0" noProof="0" dirty="0">
                  <a:ln>
                    <a:noFill/>
                  </a:ln>
                  <a:solidFill>
                    <a:srgbClr val="082A6B"/>
                  </a:solidFill>
                  <a:effectLst/>
                  <a:uLnTx/>
                  <a:uFillTx/>
                  <a:latin typeface="Aptos"/>
                  <a:ea typeface="+mn-ea"/>
                  <a:cs typeface="+mn-cs"/>
                </a:rPr>
                <a:t>▦</a:t>
              </a:r>
            </a:p>
          </p:txBody>
        </p:sp>
        <p:sp>
          <p:nvSpPr>
            <p:cNvPr id="129" name="TextBox 128">
              <a:extLst>
                <a:ext uri="{FF2B5EF4-FFF2-40B4-BE49-F238E27FC236}">
                  <a16:creationId xmlns:a16="http://schemas.microsoft.com/office/drawing/2014/main" id="{AF26B636-5C21-7F61-B5E8-278E7979CA58}"/>
                </a:ext>
              </a:extLst>
            </p:cNvPr>
            <p:cNvSpPr txBox="1"/>
            <p:nvPr/>
          </p:nvSpPr>
          <p:spPr>
            <a:xfrm>
              <a:off x="3769712" y="4244453"/>
              <a:ext cx="531944" cy="264688"/>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680" b="1">
                  <a:solidFill>
                    <a:srgbClr val="082A6B"/>
                  </a:solidFill>
                  <a:latin typeface="Aptos"/>
                </a:defRPr>
              </a:pPr>
              <a:r>
                <a:rPr kumimoji="0" lang="en-US" sz="680" b="1" i="0" u="none" strike="noStrike" kern="1200" cap="none" spc="0" normalizeH="0" baseline="0" noProof="0" dirty="0">
                  <a:ln>
                    <a:noFill/>
                  </a:ln>
                  <a:solidFill>
                    <a:srgbClr val="082A6B"/>
                  </a:solidFill>
                  <a:effectLst/>
                  <a:uLnTx/>
                  <a:uFillTx/>
                  <a:latin typeface="Aptos"/>
                  <a:ea typeface="+mn-ea"/>
                  <a:cs typeface="+mn-cs"/>
                </a:rPr>
                <a:t>Grid</a:t>
              </a:r>
              <a:br>
                <a:rPr kumimoji="0" sz="680" b="1" i="0" u="none" strike="noStrike" kern="1200" cap="none" spc="0" normalizeH="0" baseline="0" noProof="0" dirty="0">
                  <a:ln>
                    <a:noFill/>
                  </a:ln>
                  <a:solidFill>
                    <a:srgbClr val="082A6B"/>
                  </a:solidFill>
                  <a:effectLst/>
                  <a:uLnTx/>
                  <a:uFillTx/>
                  <a:latin typeface="Aptos"/>
                  <a:ea typeface="+mn-ea"/>
                  <a:cs typeface="+mn-cs"/>
                </a:rPr>
              </a:br>
              <a:r>
                <a:rPr kumimoji="0" lang="en-US" sz="680" b="1" i="0" u="none" strike="noStrike" kern="1200" cap="none" spc="0" normalizeH="0" baseline="0" noProof="0" dirty="0">
                  <a:ln>
                    <a:noFill/>
                  </a:ln>
                  <a:solidFill>
                    <a:srgbClr val="082A6B"/>
                  </a:solidFill>
                  <a:effectLst/>
                  <a:uLnTx/>
                  <a:uFillTx/>
                  <a:latin typeface="Aptos"/>
                  <a:ea typeface="+mn-ea"/>
                  <a:cs typeface="+mn-cs"/>
                </a:rPr>
                <a:t>Operations</a:t>
              </a:r>
              <a:endParaRPr kumimoji="0" sz="680" b="1" i="0" u="none" strike="noStrike" kern="1200" cap="none" spc="0" normalizeH="0" baseline="0" noProof="0" dirty="0">
                <a:ln>
                  <a:noFill/>
                </a:ln>
                <a:solidFill>
                  <a:srgbClr val="082A6B"/>
                </a:solidFill>
                <a:effectLst/>
                <a:uLnTx/>
                <a:uFillTx/>
                <a:latin typeface="Aptos"/>
                <a:ea typeface="+mn-ea"/>
                <a:cs typeface="+mn-cs"/>
              </a:endParaRPr>
            </a:p>
          </p:txBody>
        </p:sp>
        <p:sp>
          <p:nvSpPr>
            <p:cNvPr id="130" name="TextBox 129">
              <a:extLst>
                <a:ext uri="{FF2B5EF4-FFF2-40B4-BE49-F238E27FC236}">
                  <a16:creationId xmlns:a16="http://schemas.microsoft.com/office/drawing/2014/main" id="{82A82405-96D7-9A0F-0FF4-289B1D1C4983}"/>
                </a:ext>
              </a:extLst>
            </p:cNvPr>
            <p:cNvSpPr txBox="1"/>
            <p:nvPr/>
          </p:nvSpPr>
          <p:spPr>
            <a:xfrm>
              <a:off x="4319147" y="3968496"/>
              <a:ext cx="384048" cy="2560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082A6B"/>
                  </a:solidFill>
                  <a:latin typeface="Aptos"/>
                </a:defRPr>
              </a:pPr>
              <a:r>
                <a:rPr kumimoji="0" sz="1600" b="1" i="0" u="none" strike="noStrike" kern="1200" cap="none" spc="0" normalizeH="0" baseline="0" noProof="0" dirty="0">
                  <a:ln>
                    <a:noFill/>
                  </a:ln>
                  <a:solidFill>
                    <a:srgbClr val="082A6B"/>
                  </a:solidFill>
                  <a:effectLst/>
                  <a:uLnTx/>
                  <a:uFillTx/>
                  <a:latin typeface="Aptos"/>
                  <a:ea typeface="+mn-ea"/>
                  <a:cs typeface="+mn-cs"/>
                </a:rPr>
                <a:t>▥</a:t>
              </a:r>
            </a:p>
          </p:txBody>
        </p:sp>
        <p:sp>
          <p:nvSpPr>
            <p:cNvPr id="131" name="TextBox 130">
              <a:extLst>
                <a:ext uri="{FF2B5EF4-FFF2-40B4-BE49-F238E27FC236}">
                  <a16:creationId xmlns:a16="http://schemas.microsoft.com/office/drawing/2014/main" id="{CE86F077-A138-ADDD-F0A3-8D6CD628F73A}"/>
                </a:ext>
              </a:extLst>
            </p:cNvPr>
            <p:cNvSpPr txBox="1"/>
            <p:nvPr/>
          </p:nvSpPr>
          <p:spPr>
            <a:xfrm>
              <a:off x="4282570" y="4244453"/>
              <a:ext cx="520015" cy="264688"/>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680" b="1">
                  <a:solidFill>
                    <a:srgbClr val="082A6B"/>
                  </a:solidFill>
                  <a:latin typeface="Aptos"/>
                </a:defRPr>
              </a:pPr>
              <a:r>
                <a:rPr kumimoji="0" lang="en-US" sz="680" b="1" i="0" u="none" strike="noStrike" kern="1200" cap="none" spc="0" normalizeH="0" baseline="0" noProof="0" dirty="0">
                  <a:ln>
                    <a:noFill/>
                  </a:ln>
                  <a:solidFill>
                    <a:srgbClr val="082A6B"/>
                  </a:solidFill>
                  <a:effectLst/>
                  <a:uLnTx/>
                  <a:uFillTx/>
                  <a:latin typeface="Aptos"/>
                  <a:ea typeface="+mn-ea"/>
                  <a:cs typeface="+mn-cs"/>
                </a:rPr>
                <a:t>Market Operations</a:t>
              </a:r>
              <a:endParaRPr kumimoji="0" sz="680" b="1" i="0" u="none" strike="noStrike" kern="1200" cap="none" spc="0" normalizeH="0" baseline="0" noProof="0" dirty="0">
                <a:ln>
                  <a:noFill/>
                </a:ln>
                <a:solidFill>
                  <a:srgbClr val="082A6B"/>
                </a:solidFill>
                <a:effectLst/>
                <a:uLnTx/>
                <a:uFillTx/>
                <a:latin typeface="Aptos"/>
                <a:ea typeface="+mn-ea"/>
                <a:cs typeface="+mn-cs"/>
              </a:endParaRPr>
            </a:p>
          </p:txBody>
        </p:sp>
        <p:sp>
          <p:nvSpPr>
            <p:cNvPr id="132" name="TextBox 131">
              <a:extLst>
                <a:ext uri="{FF2B5EF4-FFF2-40B4-BE49-F238E27FC236}">
                  <a16:creationId xmlns:a16="http://schemas.microsoft.com/office/drawing/2014/main" id="{14C8BA0F-5872-35EF-9398-D3E838A11F01}"/>
                </a:ext>
              </a:extLst>
            </p:cNvPr>
            <p:cNvSpPr txBox="1"/>
            <p:nvPr/>
          </p:nvSpPr>
          <p:spPr>
            <a:xfrm>
              <a:off x="4839960" y="3968496"/>
              <a:ext cx="384048" cy="2560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082A6B"/>
                  </a:solidFill>
                  <a:latin typeface="Aptos"/>
                </a:defRPr>
              </a:pPr>
              <a:r>
                <a:rPr kumimoji="0" sz="1600" b="1" i="0" u="none" strike="noStrike" kern="1200" cap="none" spc="0" normalizeH="0" baseline="0" noProof="0" dirty="0">
                  <a:ln>
                    <a:noFill/>
                  </a:ln>
                  <a:solidFill>
                    <a:srgbClr val="082A6B"/>
                  </a:solidFill>
                  <a:effectLst/>
                  <a:uLnTx/>
                  <a:uFillTx/>
                  <a:latin typeface="Aptos"/>
                  <a:ea typeface="+mn-ea"/>
                  <a:cs typeface="+mn-cs"/>
                </a:rPr>
                <a:t>$</a:t>
              </a:r>
            </a:p>
          </p:txBody>
        </p:sp>
        <p:sp>
          <p:nvSpPr>
            <p:cNvPr id="133" name="TextBox 132">
              <a:extLst>
                <a:ext uri="{FF2B5EF4-FFF2-40B4-BE49-F238E27FC236}">
                  <a16:creationId xmlns:a16="http://schemas.microsoft.com/office/drawing/2014/main" id="{7CB9CDAB-188F-10F6-43E1-923A75BE1B70}"/>
                </a:ext>
              </a:extLst>
            </p:cNvPr>
            <p:cNvSpPr txBox="1"/>
            <p:nvPr/>
          </p:nvSpPr>
          <p:spPr>
            <a:xfrm>
              <a:off x="4803383" y="4247788"/>
              <a:ext cx="627359" cy="3693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680" b="1">
                  <a:solidFill>
                    <a:srgbClr val="082A6B"/>
                  </a:solidFill>
                  <a:latin typeface="Aptos"/>
                </a:defRPr>
              </a:pPr>
              <a:r>
                <a:rPr kumimoji="0" lang="en-US" sz="680" b="1" i="0" u="none" strike="noStrike" kern="1200" cap="none" spc="0" normalizeH="0" baseline="0" noProof="0" dirty="0">
                  <a:ln>
                    <a:noFill/>
                  </a:ln>
                  <a:solidFill>
                    <a:srgbClr val="082A6B"/>
                  </a:solidFill>
                  <a:effectLst/>
                  <a:uLnTx/>
                  <a:uFillTx/>
                  <a:latin typeface="Aptos"/>
                  <a:ea typeface="+mn-ea"/>
                  <a:cs typeface="+mn-cs"/>
                </a:rPr>
                <a:t>Commercial Operations</a:t>
              </a:r>
            </a:p>
            <a:p>
              <a:pPr marL="0" marR="0" lvl="0" indent="0" algn="ctr" defTabSz="457200" rtl="0" eaLnBrk="1" fontAlgn="auto" latinLnBrk="0" hangingPunct="1">
                <a:lnSpc>
                  <a:spcPct val="100000"/>
                </a:lnSpc>
                <a:spcBef>
                  <a:spcPts val="0"/>
                </a:spcBef>
                <a:spcAft>
                  <a:spcPts val="0"/>
                </a:spcAft>
                <a:buClrTx/>
                <a:buSzTx/>
                <a:buFontTx/>
                <a:buNone/>
                <a:tabLst/>
                <a:defRPr sz="680" b="1">
                  <a:solidFill>
                    <a:srgbClr val="082A6B"/>
                  </a:solidFill>
                  <a:latin typeface="Aptos"/>
                </a:defRPr>
              </a:pPr>
              <a:endParaRPr kumimoji="0" sz="680" b="1" i="0" u="none" strike="noStrike" kern="1200" cap="none" spc="0" normalizeH="0" baseline="0" noProof="0" dirty="0">
                <a:ln>
                  <a:noFill/>
                </a:ln>
                <a:solidFill>
                  <a:srgbClr val="082A6B"/>
                </a:solidFill>
                <a:effectLst/>
                <a:uLnTx/>
                <a:uFillTx/>
                <a:latin typeface="Aptos"/>
                <a:ea typeface="+mn-ea"/>
                <a:cs typeface="+mn-cs"/>
              </a:endParaRPr>
            </a:p>
          </p:txBody>
        </p:sp>
        <p:sp>
          <p:nvSpPr>
            <p:cNvPr id="134" name="TextBox 133">
              <a:extLst>
                <a:ext uri="{FF2B5EF4-FFF2-40B4-BE49-F238E27FC236}">
                  <a16:creationId xmlns:a16="http://schemas.microsoft.com/office/drawing/2014/main" id="{3BD918D8-147C-6A5C-988B-88616C815DF3}"/>
                </a:ext>
              </a:extLst>
            </p:cNvPr>
            <p:cNvSpPr txBox="1"/>
            <p:nvPr/>
          </p:nvSpPr>
          <p:spPr>
            <a:xfrm>
              <a:off x="6064461" y="3968496"/>
              <a:ext cx="384048" cy="2560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082A6B"/>
                  </a:solidFill>
                  <a:latin typeface="Aptos"/>
                </a:defRPr>
              </a:pPr>
              <a:r>
                <a:rPr kumimoji="0" sz="1600" b="1" i="0" u="none" strike="noStrike" kern="1200" cap="none" spc="0" normalizeH="0" baseline="0" noProof="0" dirty="0">
                  <a:ln>
                    <a:noFill/>
                  </a:ln>
                  <a:solidFill>
                    <a:srgbClr val="082A6B"/>
                  </a:solidFill>
                  <a:effectLst/>
                  <a:uLnTx/>
                  <a:uFillTx/>
                  <a:latin typeface="Aptos"/>
                  <a:ea typeface="+mn-ea"/>
                  <a:cs typeface="+mn-cs"/>
                </a:rPr>
                <a:t>▰</a:t>
              </a:r>
            </a:p>
          </p:txBody>
        </p:sp>
        <p:sp>
          <p:nvSpPr>
            <p:cNvPr id="135" name="TextBox 134">
              <a:extLst>
                <a:ext uri="{FF2B5EF4-FFF2-40B4-BE49-F238E27FC236}">
                  <a16:creationId xmlns:a16="http://schemas.microsoft.com/office/drawing/2014/main" id="{6051C3D6-0A96-59B5-A934-291DD9A414EA}"/>
                </a:ext>
              </a:extLst>
            </p:cNvPr>
            <p:cNvSpPr txBox="1"/>
            <p:nvPr/>
          </p:nvSpPr>
          <p:spPr>
            <a:xfrm>
              <a:off x="6027885" y="4279592"/>
              <a:ext cx="457200" cy="3693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680" b="1">
                  <a:solidFill>
                    <a:srgbClr val="082A6B"/>
                  </a:solidFill>
                  <a:latin typeface="Aptos"/>
                </a:defRPr>
              </a:pPr>
              <a:r>
                <a:rPr kumimoji="0" sz="680" b="1" i="0" u="none" strike="noStrike" kern="1200" cap="none" spc="0" normalizeH="0" baseline="0" noProof="0" dirty="0">
                  <a:ln>
                    <a:noFill/>
                  </a:ln>
                  <a:solidFill>
                    <a:srgbClr val="082A6B"/>
                  </a:solidFill>
                  <a:effectLst/>
                  <a:uLnTx/>
                  <a:uFillTx/>
                  <a:latin typeface="Aptos"/>
                  <a:ea typeface="+mn-ea"/>
                  <a:cs typeface="+mn-cs"/>
                </a:rPr>
                <a:t>Data</a:t>
              </a:r>
              <a:br>
                <a:rPr kumimoji="0" sz="680" b="1" i="0" u="none" strike="noStrike" kern="1200" cap="none" spc="0" normalizeH="0" baseline="0" noProof="0" dirty="0">
                  <a:ln>
                    <a:noFill/>
                  </a:ln>
                  <a:solidFill>
                    <a:srgbClr val="082A6B"/>
                  </a:solidFill>
                  <a:effectLst/>
                  <a:uLnTx/>
                  <a:uFillTx/>
                  <a:latin typeface="Aptos"/>
                  <a:ea typeface="+mn-ea"/>
                  <a:cs typeface="+mn-cs"/>
                </a:rPr>
              </a:br>
              <a:r>
                <a:rPr kumimoji="0" sz="680" b="1" i="0" u="none" strike="noStrike" kern="1200" cap="none" spc="0" normalizeH="0" baseline="0" noProof="0" dirty="0">
                  <a:ln>
                    <a:noFill/>
                  </a:ln>
                  <a:solidFill>
                    <a:srgbClr val="082A6B"/>
                  </a:solidFill>
                  <a:effectLst/>
                  <a:uLnTx/>
                  <a:uFillTx/>
                  <a:latin typeface="Aptos"/>
                  <a:ea typeface="+mn-ea"/>
                  <a:cs typeface="+mn-cs"/>
                </a:rPr>
                <a:t>Extracts</a:t>
              </a:r>
              <a:r>
                <a:rPr kumimoji="0" lang="en-US" sz="680" b="1" i="0" u="none" strike="noStrike" kern="1200" cap="none" spc="0" normalizeH="0" baseline="0" noProof="0" dirty="0">
                  <a:ln>
                    <a:noFill/>
                  </a:ln>
                  <a:solidFill>
                    <a:srgbClr val="082A6B"/>
                  </a:solidFill>
                  <a:effectLst/>
                  <a:uLnTx/>
                  <a:uFillTx/>
                  <a:latin typeface="Aptos"/>
                  <a:ea typeface="+mn-ea"/>
                  <a:cs typeface="+mn-cs"/>
                </a:rPr>
                <a:t> Reports</a:t>
              </a:r>
              <a:endParaRPr kumimoji="0" sz="680" b="1" i="0" u="none" strike="noStrike" kern="1200" cap="none" spc="0" normalizeH="0" baseline="0" noProof="0" dirty="0">
                <a:ln>
                  <a:noFill/>
                </a:ln>
                <a:solidFill>
                  <a:srgbClr val="082A6B"/>
                </a:solidFill>
                <a:effectLst/>
                <a:uLnTx/>
                <a:uFillTx/>
                <a:latin typeface="Aptos"/>
                <a:ea typeface="+mn-ea"/>
                <a:cs typeface="+mn-cs"/>
              </a:endParaRPr>
            </a:p>
          </p:txBody>
        </p:sp>
        <p:sp>
          <p:nvSpPr>
            <p:cNvPr id="136" name="TextBox 135">
              <a:extLst>
                <a:ext uri="{FF2B5EF4-FFF2-40B4-BE49-F238E27FC236}">
                  <a16:creationId xmlns:a16="http://schemas.microsoft.com/office/drawing/2014/main" id="{2CC4D6A3-BF5B-0D32-ACCC-32C1AE64B1D8}"/>
                </a:ext>
              </a:extLst>
            </p:cNvPr>
            <p:cNvSpPr txBox="1"/>
            <p:nvPr/>
          </p:nvSpPr>
          <p:spPr>
            <a:xfrm>
              <a:off x="5503891" y="3968496"/>
              <a:ext cx="384048" cy="2560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600" b="1">
                  <a:solidFill>
                    <a:srgbClr val="082A6B"/>
                  </a:solidFill>
                  <a:latin typeface="Aptos"/>
                </a:defRPr>
              </a:pPr>
              <a:r>
                <a:rPr kumimoji="0" sz="1600" b="1" i="0" u="none" strike="noStrike" kern="1200" cap="none" spc="0" normalizeH="0" baseline="0" noProof="0" dirty="0">
                  <a:ln>
                    <a:noFill/>
                  </a:ln>
                  <a:solidFill>
                    <a:srgbClr val="082A6B"/>
                  </a:solidFill>
                  <a:effectLst/>
                  <a:uLnTx/>
                  <a:uFillTx/>
                  <a:latin typeface="Aptos"/>
                  <a:ea typeface="+mn-ea"/>
                  <a:cs typeface="+mn-cs"/>
                </a:rPr>
                <a:t>↔</a:t>
              </a:r>
            </a:p>
          </p:txBody>
        </p:sp>
        <p:sp>
          <p:nvSpPr>
            <p:cNvPr id="137" name="TextBox 136">
              <a:extLst>
                <a:ext uri="{FF2B5EF4-FFF2-40B4-BE49-F238E27FC236}">
                  <a16:creationId xmlns:a16="http://schemas.microsoft.com/office/drawing/2014/main" id="{C0D86C31-0485-B140-FD4D-99C8647F8DB1}"/>
                </a:ext>
              </a:extLst>
            </p:cNvPr>
            <p:cNvSpPr txBox="1"/>
            <p:nvPr/>
          </p:nvSpPr>
          <p:spPr>
            <a:xfrm>
              <a:off x="5433131" y="4247788"/>
              <a:ext cx="530352" cy="3693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680" b="1">
                  <a:solidFill>
                    <a:srgbClr val="082A6B"/>
                  </a:solidFill>
                  <a:latin typeface="Aptos"/>
                </a:defRPr>
              </a:pPr>
              <a:r>
                <a:rPr kumimoji="0" lang="en-US" sz="680" b="1" i="0" u="none" strike="noStrike" kern="1200" cap="none" spc="0" normalizeH="0" baseline="0" noProof="0" dirty="0">
                  <a:ln>
                    <a:noFill/>
                  </a:ln>
                  <a:solidFill>
                    <a:srgbClr val="082A6B"/>
                  </a:solidFill>
                  <a:effectLst/>
                  <a:uLnTx/>
                  <a:uFillTx/>
                  <a:latin typeface="Aptos"/>
                  <a:ea typeface="+mn-ea"/>
                  <a:cs typeface="+mn-cs"/>
                </a:rPr>
                <a:t>Retail</a:t>
              </a:r>
            </a:p>
            <a:p>
              <a:pPr marL="0" marR="0" lvl="0" indent="0" algn="ctr" defTabSz="457200" rtl="0" eaLnBrk="1" fontAlgn="auto" latinLnBrk="0" hangingPunct="1">
                <a:lnSpc>
                  <a:spcPct val="100000"/>
                </a:lnSpc>
                <a:spcBef>
                  <a:spcPts val="0"/>
                </a:spcBef>
                <a:spcAft>
                  <a:spcPts val="0"/>
                </a:spcAft>
                <a:buClrTx/>
                <a:buSzTx/>
                <a:buFontTx/>
                <a:buNone/>
                <a:tabLst/>
                <a:defRPr sz="680" b="1">
                  <a:solidFill>
                    <a:srgbClr val="082A6B"/>
                  </a:solidFill>
                  <a:latin typeface="Aptos"/>
                </a:defRPr>
              </a:pPr>
              <a:r>
                <a:rPr kumimoji="0" sz="680" b="1" i="0" u="none" strike="noStrike" kern="1200" cap="none" spc="0" normalizeH="0" baseline="0" noProof="0" dirty="0">
                  <a:ln>
                    <a:noFill/>
                  </a:ln>
                  <a:solidFill>
                    <a:srgbClr val="082A6B"/>
                  </a:solidFill>
                  <a:effectLst/>
                  <a:uLnTx/>
                  <a:uFillTx/>
                  <a:latin typeface="Aptos"/>
                  <a:ea typeface="+mn-ea"/>
                  <a:cs typeface="+mn-cs"/>
                </a:rPr>
                <a:t>Transaction</a:t>
              </a:r>
              <a:br>
                <a:rPr kumimoji="0" sz="680" b="1" i="0" u="none" strike="noStrike" kern="1200" cap="none" spc="0" normalizeH="0" baseline="0" noProof="0" dirty="0">
                  <a:ln>
                    <a:noFill/>
                  </a:ln>
                  <a:solidFill>
                    <a:srgbClr val="082A6B"/>
                  </a:solidFill>
                  <a:effectLst/>
                  <a:uLnTx/>
                  <a:uFillTx/>
                  <a:latin typeface="Aptos"/>
                  <a:ea typeface="+mn-ea"/>
                  <a:cs typeface="+mn-cs"/>
                </a:rPr>
              </a:br>
              <a:r>
                <a:rPr kumimoji="0" sz="680" b="1" i="0" u="none" strike="noStrike" kern="1200" cap="none" spc="0" normalizeH="0" baseline="0" noProof="0" dirty="0">
                  <a:ln>
                    <a:noFill/>
                  </a:ln>
                  <a:solidFill>
                    <a:srgbClr val="082A6B"/>
                  </a:solidFill>
                  <a:effectLst/>
                  <a:uLnTx/>
                  <a:uFillTx/>
                  <a:latin typeface="Aptos"/>
                  <a:ea typeface="+mn-ea"/>
                  <a:cs typeface="+mn-cs"/>
                </a:rPr>
                <a:t>Processing</a:t>
              </a:r>
            </a:p>
          </p:txBody>
        </p:sp>
        <p:sp>
          <p:nvSpPr>
            <p:cNvPr id="138" name="Rounded Rectangle 84">
              <a:extLst>
                <a:ext uri="{FF2B5EF4-FFF2-40B4-BE49-F238E27FC236}">
                  <a16:creationId xmlns:a16="http://schemas.microsoft.com/office/drawing/2014/main" id="{A4FF8A00-CA3D-34CD-4533-F308424F468B}"/>
                </a:ext>
              </a:extLst>
            </p:cNvPr>
            <p:cNvSpPr/>
            <p:nvPr/>
          </p:nvSpPr>
          <p:spPr>
            <a:xfrm>
              <a:off x="3822191" y="4645152"/>
              <a:ext cx="2834640" cy="201168"/>
            </a:xfrm>
            <a:prstGeom prst="roundRect">
              <a:avLst/>
            </a:prstGeom>
            <a:solidFill>
              <a:srgbClr val="082A6B"/>
            </a:solidFill>
            <a:ln w="6350" cap="flat" cmpd="sng" algn="ctr">
              <a:solidFill>
                <a:srgbClr val="082A6B"/>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147" name="TextBox 146">
              <a:extLst>
                <a:ext uri="{FF2B5EF4-FFF2-40B4-BE49-F238E27FC236}">
                  <a16:creationId xmlns:a16="http://schemas.microsoft.com/office/drawing/2014/main" id="{759315AD-45F2-ADB1-9BB6-683A7C65D2BD}"/>
                </a:ext>
              </a:extLst>
            </p:cNvPr>
            <p:cNvSpPr txBox="1"/>
            <p:nvPr/>
          </p:nvSpPr>
          <p:spPr>
            <a:xfrm>
              <a:off x="3840480" y="4645152"/>
              <a:ext cx="2788920" cy="192024"/>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50" b="0">
                  <a:solidFill>
                    <a:srgbClr val="FFFFFF"/>
                  </a:solidFill>
                  <a:latin typeface="Aptos"/>
                </a:defRPr>
              </a:pPr>
              <a:r>
                <a:rPr kumimoji="0" sz="750" b="0" i="0" u="none" strike="noStrike" kern="1200" cap="none" spc="0" normalizeH="0" baseline="0" noProof="0" dirty="0">
                  <a:ln>
                    <a:noFill/>
                  </a:ln>
                  <a:solidFill>
                    <a:srgbClr val="FFFFFF"/>
                  </a:solidFill>
                  <a:effectLst/>
                  <a:uLnTx/>
                  <a:uFillTx/>
                  <a:latin typeface="Aptos"/>
                  <a:ea typeface="+mn-ea"/>
                  <a:cs typeface="+mn-cs"/>
                </a:rPr>
                <a:t>Current MIS applications MPs use today</a:t>
              </a:r>
            </a:p>
          </p:txBody>
        </p:sp>
      </p:grpSp>
      <p:grpSp>
        <p:nvGrpSpPr>
          <p:cNvPr id="270" name="Group 269">
            <a:extLst>
              <a:ext uri="{FF2B5EF4-FFF2-40B4-BE49-F238E27FC236}">
                <a16:creationId xmlns:a16="http://schemas.microsoft.com/office/drawing/2014/main" id="{08D20535-8858-2F1B-63B3-C6ACD0DC7631}"/>
              </a:ext>
            </a:extLst>
          </p:cNvPr>
          <p:cNvGrpSpPr/>
          <p:nvPr/>
        </p:nvGrpSpPr>
        <p:grpSpPr>
          <a:xfrm>
            <a:off x="6839712" y="3418981"/>
            <a:ext cx="2706624" cy="1517904"/>
            <a:chOff x="6839712" y="3401568"/>
            <a:chExt cx="2706624" cy="1517904"/>
          </a:xfrm>
        </p:grpSpPr>
        <p:sp>
          <p:nvSpPr>
            <p:cNvPr id="274" name="Rounded Rectangle 86">
              <a:extLst>
                <a:ext uri="{FF2B5EF4-FFF2-40B4-BE49-F238E27FC236}">
                  <a16:creationId xmlns:a16="http://schemas.microsoft.com/office/drawing/2014/main" id="{808EE168-9C08-0B8A-106A-507274842594}"/>
                </a:ext>
              </a:extLst>
            </p:cNvPr>
            <p:cNvSpPr/>
            <p:nvPr/>
          </p:nvSpPr>
          <p:spPr>
            <a:xfrm>
              <a:off x="6839712" y="3401568"/>
              <a:ext cx="2706624" cy="1517904"/>
            </a:xfrm>
            <a:prstGeom prst="roundRect">
              <a:avLst/>
            </a:prstGeom>
            <a:solidFill>
              <a:srgbClr val="EEF5E9"/>
            </a:solidFill>
            <a:ln w="16510" cap="flat" cmpd="sng" algn="ctr">
              <a:solidFill>
                <a:srgbClr val="2F6B1D"/>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78" name="Rectangle 277">
              <a:extLst>
                <a:ext uri="{FF2B5EF4-FFF2-40B4-BE49-F238E27FC236}">
                  <a16:creationId xmlns:a16="http://schemas.microsoft.com/office/drawing/2014/main" id="{8F2A6A7B-3FF5-1D53-CAB1-A3ECAB181CFE}"/>
                </a:ext>
              </a:extLst>
            </p:cNvPr>
            <p:cNvSpPr/>
            <p:nvPr/>
          </p:nvSpPr>
          <p:spPr>
            <a:xfrm>
              <a:off x="7052767" y="3622852"/>
              <a:ext cx="213969" cy="136702"/>
            </a:xfrm>
            <a:prstGeom prst="rect">
              <a:avLst/>
            </a:prstGeom>
            <a:solidFill>
              <a:srgbClr val="FFFFFF"/>
            </a:solidFill>
            <a:ln w="19050" cap="flat" cmpd="sng" algn="ctr">
              <a:solidFill>
                <a:srgbClr val="2F6B1D"/>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79" name="Connector 88">
              <a:extLst>
                <a:ext uri="{FF2B5EF4-FFF2-40B4-BE49-F238E27FC236}">
                  <a16:creationId xmlns:a16="http://schemas.microsoft.com/office/drawing/2014/main" id="{9B387C41-7250-EBEB-F2EA-54C74C67F22E}"/>
                </a:ext>
              </a:extLst>
            </p:cNvPr>
            <p:cNvCxnSpPr/>
            <p:nvPr/>
          </p:nvCxnSpPr>
          <p:spPr>
            <a:xfrm>
              <a:off x="7159752" y="3759555"/>
              <a:ext cx="0" cy="53493"/>
            </a:xfrm>
            <a:prstGeom prst="line">
              <a:avLst/>
            </a:prstGeom>
            <a:noFill/>
            <a:ln w="19050" cap="flat" cmpd="sng" algn="ctr">
              <a:solidFill>
                <a:srgbClr val="2F6B1D"/>
              </a:solidFill>
              <a:prstDash val="solid"/>
            </a:ln>
            <a:effectLst>
              <a:outerShdw blurRad="40000" dist="20000" dir="5400000" rotWithShape="0">
                <a:srgbClr val="000000">
                  <a:alpha val="38000"/>
                </a:srgbClr>
              </a:outerShdw>
            </a:effectLst>
          </p:spPr>
        </p:cxnSp>
        <p:cxnSp>
          <p:nvCxnSpPr>
            <p:cNvPr id="281" name="Connector 89">
              <a:extLst>
                <a:ext uri="{FF2B5EF4-FFF2-40B4-BE49-F238E27FC236}">
                  <a16:creationId xmlns:a16="http://schemas.microsoft.com/office/drawing/2014/main" id="{E3CADEB8-2679-2233-9C53-2AE60AC0A5A9}"/>
                </a:ext>
              </a:extLst>
            </p:cNvPr>
            <p:cNvCxnSpPr/>
            <p:nvPr/>
          </p:nvCxnSpPr>
          <p:spPr>
            <a:xfrm>
              <a:off x="7100316" y="3813048"/>
              <a:ext cx="118872" cy="0"/>
            </a:xfrm>
            <a:prstGeom prst="line">
              <a:avLst/>
            </a:prstGeom>
            <a:noFill/>
            <a:ln w="19050" cap="flat" cmpd="sng" algn="ctr">
              <a:solidFill>
                <a:srgbClr val="2F6B1D"/>
              </a:solidFill>
              <a:prstDash val="solid"/>
            </a:ln>
            <a:effectLst>
              <a:outerShdw blurRad="40000" dist="20000" dir="5400000" rotWithShape="0">
                <a:srgbClr val="000000">
                  <a:alpha val="38000"/>
                </a:srgbClr>
              </a:outerShdw>
            </a:effectLst>
          </p:spPr>
        </p:cxnSp>
        <p:sp>
          <p:nvSpPr>
            <p:cNvPr id="282" name="TextBox 281">
              <a:extLst>
                <a:ext uri="{FF2B5EF4-FFF2-40B4-BE49-F238E27FC236}">
                  <a16:creationId xmlns:a16="http://schemas.microsoft.com/office/drawing/2014/main" id="{07A10285-899A-C2BA-D1FF-0F614B41D25F}"/>
                </a:ext>
              </a:extLst>
            </p:cNvPr>
            <p:cNvSpPr txBox="1"/>
            <p:nvPr/>
          </p:nvSpPr>
          <p:spPr>
            <a:xfrm>
              <a:off x="7388352" y="3493008"/>
              <a:ext cx="1920240" cy="34747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100" b="1">
                  <a:solidFill>
                    <a:srgbClr val="2F6B1D"/>
                  </a:solidFill>
                  <a:latin typeface="Aptos"/>
                </a:defRPr>
              </a:pPr>
              <a:r>
                <a:rPr kumimoji="0" sz="1100" b="1" i="0" u="none" strike="noStrike" kern="1200" cap="none" spc="0" normalizeH="0" baseline="0" noProof="0">
                  <a:ln>
                    <a:noFill/>
                  </a:ln>
                  <a:solidFill>
                    <a:srgbClr val="2F6B1D"/>
                  </a:solidFill>
                  <a:effectLst/>
                  <a:uLnTx/>
                  <a:uFillTx/>
                  <a:latin typeface="Aptos"/>
                  <a:ea typeface="+mn-ea"/>
                  <a:cs typeface="+mn-cs"/>
                </a:rPr>
                <a:t>MARKET PARTICIPANT</a:t>
              </a:r>
              <a:br>
                <a:rPr kumimoji="0" sz="1100" b="1" i="0" u="none" strike="noStrike" kern="1200" cap="none" spc="0" normalizeH="0" baseline="0" noProof="0">
                  <a:ln>
                    <a:noFill/>
                  </a:ln>
                  <a:solidFill>
                    <a:srgbClr val="2F6B1D"/>
                  </a:solidFill>
                  <a:effectLst/>
                  <a:uLnTx/>
                  <a:uFillTx/>
                  <a:latin typeface="Aptos"/>
                  <a:ea typeface="+mn-ea"/>
                  <a:cs typeface="+mn-cs"/>
                </a:rPr>
              </a:br>
              <a:r>
                <a:rPr kumimoji="0" sz="1100" b="1" i="0" u="none" strike="noStrike" kern="1200" cap="none" spc="0" normalizeH="0" baseline="0" noProof="0">
                  <a:ln>
                    <a:noFill/>
                  </a:ln>
                  <a:solidFill>
                    <a:srgbClr val="2F6B1D"/>
                  </a:solidFill>
                  <a:effectLst/>
                  <a:uLnTx/>
                  <a:uFillTx/>
                  <a:latin typeface="Aptos"/>
                  <a:ea typeface="+mn-ea"/>
                  <a:cs typeface="+mn-cs"/>
                </a:rPr>
                <a:t>SERVICE PORTAL (MPSP)</a:t>
              </a:r>
            </a:p>
          </p:txBody>
        </p:sp>
        <p:sp>
          <p:nvSpPr>
            <p:cNvPr id="283" name="TextBox 282">
              <a:extLst>
                <a:ext uri="{FF2B5EF4-FFF2-40B4-BE49-F238E27FC236}">
                  <a16:creationId xmlns:a16="http://schemas.microsoft.com/office/drawing/2014/main" id="{75E418BA-CEEC-C541-5C1F-6C9311DCF004}"/>
                </a:ext>
              </a:extLst>
            </p:cNvPr>
            <p:cNvSpPr txBox="1"/>
            <p:nvPr/>
          </p:nvSpPr>
          <p:spPr>
            <a:xfrm>
              <a:off x="6931152" y="4005072"/>
              <a:ext cx="640080" cy="2560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2F6B1D"/>
                  </a:solidFill>
                  <a:latin typeface="Aptos"/>
                </a:defRPr>
              </a:pPr>
              <a:r>
                <a:rPr kumimoji="0" sz="1700" b="1" i="0" u="none" strike="noStrike" kern="1200" cap="none" spc="0" normalizeH="0" baseline="0" noProof="0">
                  <a:ln>
                    <a:noFill/>
                  </a:ln>
                  <a:solidFill>
                    <a:srgbClr val="2F6B1D"/>
                  </a:solidFill>
                  <a:effectLst/>
                  <a:uLnTx/>
                  <a:uFillTx/>
                  <a:latin typeface="Aptos"/>
                  <a:ea typeface="+mn-ea"/>
                  <a:cs typeface="+mn-cs"/>
                </a:rPr>
                <a:t>?</a:t>
              </a:r>
            </a:p>
          </p:txBody>
        </p:sp>
        <p:sp>
          <p:nvSpPr>
            <p:cNvPr id="284" name="TextBox 283">
              <a:extLst>
                <a:ext uri="{FF2B5EF4-FFF2-40B4-BE49-F238E27FC236}">
                  <a16:creationId xmlns:a16="http://schemas.microsoft.com/office/drawing/2014/main" id="{2AB37B6E-2273-7F2D-3866-F4B36D1D6C3C}"/>
                </a:ext>
              </a:extLst>
            </p:cNvPr>
            <p:cNvSpPr txBox="1"/>
            <p:nvPr/>
          </p:nvSpPr>
          <p:spPr>
            <a:xfrm>
              <a:off x="6894575" y="4282824"/>
              <a:ext cx="868679" cy="276999"/>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1">
                  <a:solidFill>
                    <a:srgbClr val="111827"/>
                  </a:solidFill>
                  <a:latin typeface="Aptos"/>
                </a:defRPr>
              </a:pPr>
              <a:r>
                <a:rPr kumimoji="0" lang="en-US" sz="720" b="1" i="0" u="none" strike="noStrike" kern="1200" cap="none" spc="0" normalizeH="0" baseline="0" noProof="0" dirty="0">
                  <a:ln>
                    <a:noFill/>
                  </a:ln>
                  <a:solidFill>
                    <a:srgbClr val="111827"/>
                  </a:solidFill>
                  <a:effectLst/>
                  <a:uLnTx/>
                  <a:uFillTx/>
                  <a:latin typeface="Aptos"/>
                  <a:ea typeface="+mn-ea"/>
                  <a:cs typeface="+mn-cs"/>
                </a:rPr>
                <a:t>Client Services Service Desk</a:t>
              </a:r>
              <a:endParaRPr kumimoji="0" sz="720" b="1" i="0" u="none" strike="noStrike" kern="1200" cap="none" spc="0" normalizeH="0" baseline="0" noProof="0" dirty="0">
                <a:ln>
                  <a:noFill/>
                </a:ln>
                <a:solidFill>
                  <a:srgbClr val="111827"/>
                </a:solidFill>
                <a:effectLst/>
                <a:uLnTx/>
                <a:uFillTx/>
                <a:latin typeface="Aptos"/>
                <a:ea typeface="+mn-ea"/>
                <a:cs typeface="+mn-cs"/>
              </a:endParaRPr>
            </a:p>
          </p:txBody>
        </p:sp>
        <p:sp>
          <p:nvSpPr>
            <p:cNvPr id="286" name="TextBox 285">
              <a:extLst>
                <a:ext uri="{FF2B5EF4-FFF2-40B4-BE49-F238E27FC236}">
                  <a16:creationId xmlns:a16="http://schemas.microsoft.com/office/drawing/2014/main" id="{DDE3C183-FA1A-46E6-7C61-308F1C1FA9F4}"/>
                </a:ext>
              </a:extLst>
            </p:cNvPr>
            <p:cNvSpPr txBox="1"/>
            <p:nvPr/>
          </p:nvSpPr>
          <p:spPr>
            <a:xfrm>
              <a:off x="7773193" y="4013023"/>
              <a:ext cx="640080" cy="2560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2F6B1D"/>
                  </a:solidFill>
                  <a:latin typeface="Aptos"/>
                </a:defRPr>
              </a:pPr>
              <a:r>
                <a:rPr kumimoji="0" sz="1700" b="1" i="0" u="none" strike="noStrike" kern="1200" cap="none" spc="0" normalizeH="0" baseline="0" noProof="0" dirty="0">
                  <a:ln>
                    <a:noFill/>
                  </a:ln>
                  <a:solidFill>
                    <a:srgbClr val="2F6B1D"/>
                  </a:solidFill>
                  <a:effectLst/>
                  <a:uLnTx/>
                  <a:uFillTx/>
                  <a:latin typeface="Aptos"/>
                  <a:ea typeface="+mn-ea"/>
                  <a:cs typeface="+mn-cs"/>
                </a:rPr>
                <a:t>⇄</a:t>
              </a:r>
            </a:p>
          </p:txBody>
        </p:sp>
        <p:sp>
          <p:nvSpPr>
            <p:cNvPr id="288" name="TextBox 287">
              <a:extLst>
                <a:ext uri="{FF2B5EF4-FFF2-40B4-BE49-F238E27FC236}">
                  <a16:creationId xmlns:a16="http://schemas.microsoft.com/office/drawing/2014/main" id="{1A205510-3835-B6E6-6D53-F43B731855F1}"/>
                </a:ext>
              </a:extLst>
            </p:cNvPr>
            <p:cNvSpPr txBox="1"/>
            <p:nvPr/>
          </p:nvSpPr>
          <p:spPr>
            <a:xfrm>
              <a:off x="7736617" y="4267180"/>
              <a:ext cx="713232" cy="387798"/>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1">
                  <a:solidFill>
                    <a:srgbClr val="111827"/>
                  </a:solidFill>
                  <a:latin typeface="Aptos"/>
                </a:defRPr>
              </a:pPr>
              <a:r>
                <a:rPr kumimoji="0" lang="en-US" sz="720" b="1" i="0" u="none" strike="noStrike" kern="1200" cap="none" spc="0" normalizeH="0" baseline="0" noProof="0" dirty="0">
                  <a:ln>
                    <a:noFill/>
                  </a:ln>
                  <a:solidFill>
                    <a:srgbClr val="111827"/>
                  </a:solidFill>
                  <a:effectLst/>
                  <a:uLnTx/>
                  <a:uFillTx/>
                  <a:latin typeface="Aptos"/>
                  <a:ea typeface="+mn-ea"/>
                  <a:cs typeface="+mn-cs"/>
                </a:rPr>
                <a:t>Submit Forms</a:t>
              </a:r>
            </a:p>
            <a:p>
              <a:pPr marL="0" marR="0" lvl="0" indent="0" algn="ctr" defTabSz="457200" rtl="0" eaLnBrk="1" fontAlgn="auto" latinLnBrk="0" hangingPunct="1">
                <a:lnSpc>
                  <a:spcPct val="100000"/>
                </a:lnSpc>
                <a:spcBef>
                  <a:spcPts val="0"/>
                </a:spcBef>
                <a:spcAft>
                  <a:spcPts val="0"/>
                </a:spcAft>
                <a:buClrTx/>
                <a:buSzTx/>
                <a:buFontTx/>
                <a:buNone/>
                <a:tabLst/>
                <a:defRPr sz="720" b="1">
                  <a:solidFill>
                    <a:srgbClr val="111827"/>
                  </a:solidFill>
                  <a:latin typeface="Aptos"/>
                </a:defRPr>
              </a:pPr>
              <a:r>
                <a:rPr kumimoji="0" sz="720" b="1" i="0" u="none" strike="noStrike" kern="1200" cap="none" spc="0" normalizeH="0" baseline="0" noProof="0" dirty="0">
                  <a:ln>
                    <a:noFill/>
                  </a:ln>
                  <a:solidFill>
                    <a:srgbClr val="111827"/>
                  </a:solidFill>
                  <a:effectLst/>
                  <a:uLnTx/>
                  <a:uFillTx/>
                  <a:latin typeface="Aptos"/>
                  <a:ea typeface="+mn-ea"/>
                  <a:cs typeface="+mn-cs"/>
                </a:rPr>
                <a:t>Automated</a:t>
              </a:r>
              <a:br>
                <a:rPr kumimoji="0" sz="720" b="1" i="0" u="none" strike="noStrike" kern="1200" cap="none" spc="0" normalizeH="0" baseline="0" noProof="0" dirty="0">
                  <a:ln>
                    <a:noFill/>
                  </a:ln>
                  <a:solidFill>
                    <a:srgbClr val="111827"/>
                  </a:solidFill>
                  <a:effectLst/>
                  <a:uLnTx/>
                  <a:uFillTx/>
                  <a:latin typeface="Aptos"/>
                  <a:ea typeface="+mn-ea"/>
                  <a:cs typeface="+mn-cs"/>
                </a:rPr>
              </a:br>
              <a:r>
                <a:rPr kumimoji="0" sz="720" b="1" i="0" u="none" strike="noStrike" kern="1200" cap="none" spc="0" normalizeH="0" baseline="0" noProof="0" dirty="0">
                  <a:ln>
                    <a:noFill/>
                  </a:ln>
                  <a:solidFill>
                    <a:srgbClr val="111827"/>
                  </a:solidFill>
                  <a:effectLst/>
                  <a:uLnTx/>
                  <a:uFillTx/>
                  <a:latin typeface="Aptos"/>
                  <a:ea typeface="+mn-ea"/>
                  <a:cs typeface="+mn-cs"/>
                </a:rPr>
                <a:t>workflows</a:t>
              </a:r>
            </a:p>
          </p:txBody>
        </p:sp>
        <p:sp>
          <p:nvSpPr>
            <p:cNvPr id="292" name="TextBox 291">
              <a:extLst>
                <a:ext uri="{FF2B5EF4-FFF2-40B4-BE49-F238E27FC236}">
                  <a16:creationId xmlns:a16="http://schemas.microsoft.com/office/drawing/2014/main" id="{C3EB32A3-E8A4-51F2-D26D-2A041F3ECD5F}"/>
                </a:ext>
              </a:extLst>
            </p:cNvPr>
            <p:cNvSpPr txBox="1"/>
            <p:nvPr/>
          </p:nvSpPr>
          <p:spPr>
            <a:xfrm>
              <a:off x="8503920" y="4005072"/>
              <a:ext cx="640080" cy="25603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700" b="1">
                  <a:solidFill>
                    <a:srgbClr val="2F6B1D"/>
                  </a:solidFill>
                  <a:latin typeface="Aptos"/>
                </a:defRPr>
              </a:pPr>
              <a:r>
                <a:rPr kumimoji="0" sz="1700" b="1" i="0" u="none" strike="noStrike" kern="1200" cap="none" spc="0" normalizeH="0" baseline="0" noProof="0">
                  <a:ln>
                    <a:noFill/>
                  </a:ln>
                  <a:solidFill>
                    <a:srgbClr val="2F6B1D"/>
                  </a:solidFill>
                  <a:effectLst/>
                  <a:uLnTx/>
                  <a:uFillTx/>
                  <a:latin typeface="Aptos"/>
                  <a:ea typeface="+mn-ea"/>
                  <a:cs typeface="+mn-cs"/>
                </a:rPr>
                <a:t>✓</a:t>
              </a:r>
            </a:p>
          </p:txBody>
        </p:sp>
        <p:sp>
          <p:nvSpPr>
            <p:cNvPr id="293" name="TextBox 292">
              <a:extLst>
                <a:ext uri="{FF2B5EF4-FFF2-40B4-BE49-F238E27FC236}">
                  <a16:creationId xmlns:a16="http://schemas.microsoft.com/office/drawing/2014/main" id="{B18CD6F9-63C7-CC28-FCEB-82E455456DB4}"/>
                </a:ext>
              </a:extLst>
            </p:cNvPr>
            <p:cNvSpPr txBox="1"/>
            <p:nvPr/>
          </p:nvSpPr>
          <p:spPr>
            <a:xfrm>
              <a:off x="8475295" y="4237251"/>
              <a:ext cx="713232" cy="384048"/>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20" b="1">
                  <a:solidFill>
                    <a:srgbClr val="111827"/>
                  </a:solidFill>
                  <a:latin typeface="Aptos"/>
                </a:defRPr>
              </a:pPr>
              <a:r>
                <a:rPr kumimoji="0" sz="720" b="1" i="0" u="none" strike="noStrike" kern="1200" cap="none" spc="0" normalizeH="0" baseline="0" noProof="0" dirty="0">
                  <a:ln>
                    <a:noFill/>
                  </a:ln>
                  <a:solidFill>
                    <a:srgbClr val="111827"/>
                  </a:solidFill>
                  <a:effectLst/>
                  <a:uLnTx/>
                  <a:uFillTx/>
                  <a:latin typeface="Aptos"/>
                  <a:ea typeface="+mn-ea"/>
                  <a:cs typeface="+mn-cs"/>
                </a:rPr>
                <a:t>Tracking &amp;</a:t>
              </a:r>
              <a:br>
                <a:rPr kumimoji="0" sz="720" b="1" i="0" u="none" strike="noStrike" kern="1200" cap="none" spc="0" normalizeH="0" baseline="0" noProof="0" dirty="0">
                  <a:ln>
                    <a:noFill/>
                  </a:ln>
                  <a:solidFill>
                    <a:srgbClr val="111827"/>
                  </a:solidFill>
                  <a:effectLst/>
                  <a:uLnTx/>
                  <a:uFillTx/>
                  <a:latin typeface="Aptos"/>
                  <a:ea typeface="+mn-ea"/>
                  <a:cs typeface="+mn-cs"/>
                </a:rPr>
              </a:br>
              <a:r>
                <a:rPr kumimoji="0" sz="720" b="1" i="0" u="none" strike="noStrike" kern="1200" cap="none" spc="0" normalizeH="0" baseline="0" noProof="0" dirty="0">
                  <a:ln>
                    <a:noFill/>
                  </a:ln>
                  <a:solidFill>
                    <a:srgbClr val="111827"/>
                  </a:solidFill>
                  <a:effectLst/>
                  <a:uLnTx/>
                  <a:uFillTx/>
                  <a:latin typeface="Aptos"/>
                  <a:ea typeface="+mn-ea"/>
                  <a:cs typeface="+mn-cs"/>
                </a:rPr>
                <a:t>visibility</a:t>
              </a:r>
            </a:p>
          </p:txBody>
        </p:sp>
        <p:sp>
          <p:nvSpPr>
            <p:cNvPr id="296" name="Rounded Rectangle 97">
              <a:extLst>
                <a:ext uri="{FF2B5EF4-FFF2-40B4-BE49-F238E27FC236}">
                  <a16:creationId xmlns:a16="http://schemas.microsoft.com/office/drawing/2014/main" id="{D3132018-77FB-18CD-C7A1-9ED6FF31D6C8}"/>
                </a:ext>
              </a:extLst>
            </p:cNvPr>
            <p:cNvSpPr/>
            <p:nvPr/>
          </p:nvSpPr>
          <p:spPr>
            <a:xfrm>
              <a:off x="6949440" y="4645152"/>
              <a:ext cx="2487168" cy="201168"/>
            </a:xfrm>
            <a:prstGeom prst="roundRect">
              <a:avLst/>
            </a:prstGeom>
            <a:solidFill>
              <a:srgbClr val="2F6B1D"/>
            </a:solidFill>
            <a:ln w="6350" cap="flat" cmpd="sng" algn="ctr">
              <a:solidFill>
                <a:srgbClr val="2F6B1D"/>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297" name="TextBox 296">
              <a:extLst>
                <a:ext uri="{FF2B5EF4-FFF2-40B4-BE49-F238E27FC236}">
                  <a16:creationId xmlns:a16="http://schemas.microsoft.com/office/drawing/2014/main" id="{FF701B17-DA52-5F31-2A95-0541E4F83168}"/>
                </a:ext>
              </a:extLst>
            </p:cNvPr>
            <p:cNvSpPr txBox="1"/>
            <p:nvPr/>
          </p:nvSpPr>
          <p:spPr>
            <a:xfrm>
              <a:off x="6967728" y="4645152"/>
              <a:ext cx="2450592" cy="192024"/>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730" b="0">
                  <a:solidFill>
                    <a:srgbClr val="FFFFFF"/>
                  </a:solidFill>
                  <a:latin typeface="Aptos"/>
                </a:defRPr>
              </a:pPr>
              <a:r>
                <a:rPr kumimoji="0" sz="730" b="0" i="0" u="none" strike="noStrike" kern="1200" cap="none" spc="0" normalizeH="0" baseline="0" noProof="0">
                  <a:ln>
                    <a:noFill/>
                  </a:ln>
                  <a:solidFill>
                    <a:srgbClr val="FFFFFF"/>
                  </a:solidFill>
                  <a:effectLst/>
                  <a:uLnTx/>
                  <a:uFillTx/>
                  <a:latin typeface="Aptos"/>
                  <a:ea typeface="+mn-ea"/>
                  <a:cs typeface="+mn-cs"/>
                </a:rPr>
                <a:t>Replaces manual e-mail and phone processes</a:t>
              </a:r>
            </a:p>
          </p:txBody>
        </p:sp>
      </p:grpSp>
      <p:grpSp>
        <p:nvGrpSpPr>
          <p:cNvPr id="298" name="Group 297">
            <a:extLst>
              <a:ext uri="{FF2B5EF4-FFF2-40B4-BE49-F238E27FC236}">
                <a16:creationId xmlns:a16="http://schemas.microsoft.com/office/drawing/2014/main" id="{5576CBAE-B8BB-5E58-7E05-D433B438D04B}"/>
              </a:ext>
            </a:extLst>
          </p:cNvPr>
          <p:cNvGrpSpPr/>
          <p:nvPr/>
        </p:nvGrpSpPr>
        <p:grpSpPr>
          <a:xfrm>
            <a:off x="4173321" y="1773061"/>
            <a:ext cx="5373015" cy="4151376"/>
            <a:chOff x="4173321" y="1755648"/>
            <a:chExt cx="5373015" cy="4151376"/>
          </a:xfrm>
        </p:grpSpPr>
        <p:grpSp>
          <p:nvGrpSpPr>
            <p:cNvPr id="299" name="Group 298">
              <a:extLst>
                <a:ext uri="{FF2B5EF4-FFF2-40B4-BE49-F238E27FC236}">
                  <a16:creationId xmlns:a16="http://schemas.microsoft.com/office/drawing/2014/main" id="{C4AB63D8-5AA8-310C-8A39-4B965F5FD389}"/>
                </a:ext>
              </a:extLst>
            </p:cNvPr>
            <p:cNvGrpSpPr/>
            <p:nvPr/>
          </p:nvGrpSpPr>
          <p:grpSpPr>
            <a:xfrm>
              <a:off x="7516368" y="1755648"/>
              <a:ext cx="2029968" cy="987552"/>
              <a:chOff x="7516368" y="1755648"/>
              <a:chExt cx="2029968" cy="987552"/>
            </a:xfrm>
          </p:grpSpPr>
          <p:sp>
            <p:nvSpPr>
              <p:cNvPr id="317" name="Rounded Rectangle 55">
                <a:extLst>
                  <a:ext uri="{FF2B5EF4-FFF2-40B4-BE49-F238E27FC236}">
                    <a16:creationId xmlns:a16="http://schemas.microsoft.com/office/drawing/2014/main" id="{2E164165-7AC7-B59E-0B5A-72A184A7C864}"/>
                  </a:ext>
                </a:extLst>
              </p:cNvPr>
              <p:cNvSpPr/>
              <p:nvPr/>
            </p:nvSpPr>
            <p:spPr>
              <a:xfrm>
                <a:off x="7516368" y="1755648"/>
                <a:ext cx="2029968" cy="987552"/>
              </a:xfrm>
              <a:prstGeom prst="roundRect">
                <a:avLst/>
              </a:prstGeom>
              <a:solidFill>
                <a:srgbClr val="F3EEFA"/>
              </a:solidFill>
              <a:ln w="17780"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18" name="Oval 317">
                <a:extLst>
                  <a:ext uri="{FF2B5EF4-FFF2-40B4-BE49-F238E27FC236}">
                    <a16:creationId xmlns:a16="http://schemas.microsoft.com/office/drawing/2014/main" id="{33D21503-1609-F627-1B26-52462CAA8613}"/>
                  </a:ext>
                </a:extLst>
              </p:cNvPr>
              <p:cNvSpPr/>
              <p:nvPr/>
            </p:nvSpPr>
            <p:spPr>
              <a:xfrm>
                <a:off x="7744053" y="1861718"/>
                <a:ext cx="148132" cy="148132"/>
              </a:xfrm>
              <a:prstGeom prst="ellipse">
                <a:avLst/>
              </a:prstGeom>
              <a:solidFill>
                <a:srgbClr val="5522A8"/>
              </a:solidFill>
              <a:ln w="9525"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19" name="Rounded Rectangle 57">
                <a:extLst>
                  <a:ext uri="{FF2B5EF4-FFF2-40B4-BE49-F238E27FC236}">
                    <a16:creationId xmlns:a16="http://schemas.microsoft.com/office/drawing/2014/main" id="{E7F9FD3D-F676-C622-E091-FCEABC3B4B42}"/>
                  </a:ext>
                </a:extLst>
              </p:cNvPr>
              <p:cNvSpPr/>
              <p:nvPr/>
            </p:nvSpPr>
            <p:spPr>
              <a:xfrm>
                <a:off x="7686446" y="2009851"/>
                <a:ext cx="263347" cy="164592"/>
              </a:xfrm>
              <a:prstGeom prst="roundRect">
                <a:avLst/>
              </a:prstGeom>
              <a:solidFill>
                <a:srgbClr val="5522A8"/>
              </a:solidFill>
              <a:ln w="6350"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20" name="TextBox 319">
                <a:extLst>
                  <a:ext uri="{FF2B5EF4-FFF2-40B4-BE49-F238E27FC236}">
                    <a16:creationId xmlns:a16="http://schemas.microsoft.com/office/drawing/2014/main" id="{FAA9FC67-B6C1-E4A0-F070-E287C03FF52E}"/>
                  </a:ext>
                </a:extLst>
              </p:cNvPr>
              <p:cNvSpPr txBox="1"/>
              <p:nvPr/>
            </p:nvSpPr>
            <p:spPr>
              <a:xfrm>
                <a:off x="8007399" y="1859643"/>
                <a:ext cx="1427157" cy="240066"/>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200" b="1">
                    <a:solidFill>
                      <a:srgbClr val="5522A8"/>
                    </a:solidFill>
                    <a:latin typeface="Aptos"/>
                  </a:defRPr>
                </a:pPr>
                <a:r>
                  <a:rPr kumimoji="0" sz="1200" b="1" i="0" u="none" strike="noStrike" kern="1200" cap="none" spc="0" normalizeH="0" baseline="0" noProof="0" dirty="0">
                    <a:ln>
                      <a:noFill/>
                    </a:ln>
                    <a:solidFill>
                      <a:srgbClr val="5522A8"/>
                    </a:solidFill>
                    <a:effectLst/>
                    <a:uLnTx/>
                    <a:uFillTx/>
                    <a:latin typeface="Aptos"/>
                    <a:ea typeface="+mn-ea"/>
                    <a:cs typeface="+mn-cs"/>
                  </a:rPr>
                  <a:t>ERCOT  ↔  Public</a:t>
                </a:r>
              </a:p>
            </p:txBody>
          </p:sp>
          <p:grpSp>
            <p:nvGrpSpPr>
              <p:cNvPr id="321" name="Group 320">
                <a:extLst>
                  <a:ext uri="{FF2B5EF4-FFF2-40B4-BE49-F238E27FC236}">
                    <a16:creationId xmlns:a16="http://schemas.microsoft.com/office/drawing/2014/main" id="{15CAC97E-0D40-9009-7827-A755DDAD3396}"/>
                  </a:ext>
                </a:extLst>
              </p:cNvPr>
              <p:cNvGrpSpPr/>
              <p:nvPr/>
            </p:nvGrpSpPr>
            <p:grpSpPr>
              <a:xfrm>
                <a:off x="8651596" y="2100978"/>
                <a:ext cx="137160" cy="185166"/>
                <a:chOff x="8252460" y="2098548"/>
                <a:chExt cx="137160" cy="185166"/>
              </a:xfrm>
            </p:grpSpPr>
            <p:sp>
              <p:nvSpPr>
                <p:cNvPr id="324" name="Rounded Rectangle 59">
                  <a:extLst>
                    <a:ext uri="{FF2B5EF4-FFF2-40B4-BE49-F238E27FC236}">
                      <a16:creationId xmlns:a16="http://schemas.microsoft.com/office/drawing/2014/main" id="{A6880374-675E-1C75-C58B-50536B0D6B90}"/>
                    </a:ext>
                  </a:extLst>
                </p:cNvPr>
                <p:cNvSpPr/>
                <p:nvPr/>
              </p:nvSpPr>
              <p:spPr>
                <a:xfrm>
                  <a:off x="8252460" y="2167128"/>
                  <a:ext cx="137160" cy="116586"/>
                </a:xfrm>
                <a:prstGeom prst="roundRect">
                  <a:avLst/>
                </a:prstGeom>
                <a:solidFill>
                  <a:srgbClr val="5522A8"/>
                </a:solidFill>
                <a:ln w="6350"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25" name="Arc 324">
                  <a:extLst>
                    <a:ext uri="{FF2B5EF4-FFF2-40B4-BE49-F238E27FC236}">
                      <a16:creationId xmlns:a16="http://schemas.microsoft.com/office/drawing/2014/main" id="{FDA7C58E-E49A-2129-E7FB-51FC0740EEFA}"/>
                    </a:ext>
                  </a:extLst>
                </p:cNvPr>
                <p:cNvSpPr/>
                <p:nvPr/>
              </p:nvSpPr>
              <p:spPr>
                <a:xfrm>
                  <a:off x="8259317" y="2098548"/>
                  <a:ext cx="123444" cy="123444"/>
                </a:xfrm>
                <a:prstGeom prst="arc">
                  <a:avLst/>
                </a:prstGeom>
                <a:noFill/>
                <a:ln w="25400"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22" name="TextBox 321">
                <a:extLst>
                  <a:ext uri="{FF2B5EF4-FFF2-40B4-BE49-F238E27FC236}">
                    <a16:creationId xmlns:a16="http://schemas.microsoft.com/office/drawing/2014/main" id="{0E3C6210-3898-17A0-0C39-65652FF822B8}"/>
                  </a:ext>
                </a:extLst>
              </p:cNvPr>
              <p:cNvSpPr txBox="1"/>
              <p:nvPr/>
            </p:nvSpPr>
            <p:spPr>
              <a:xfrm>
                <a:off x="8818931" y="2081691"/>
                <a:ext cx="384048" cy="22860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100" b="1">
                    <a:solidFill>
                      <a:srgbClr val="5522A8"/>
                    </a:solidFill>
                    <a:latin typeface="Aptos"/>
                  </a:defRPr>
                </a:pPr>
                <a:r>
                  <a:rPr kumimoji="0" sz="1100" b="1" i="0" u="none" strike="noStrike" kern="1200" cap="none" spc="0" normalizeH="0" baseline="0" noProof="0" dirty="0">
                    <a:ln>
                      <a:noFill/>
                    </a:ln>
                    <a:solidFill>
                      <a:srgbClr val="5522A8"/>
                    </a:solidFill>
                    <a:effectLst/>
                    <a:uLnTx/>
                    <a:uFillTx/>
                    <a:latin typeface="Aptos"/>
                    <a:ea typeface="+mn-ea"/>
                    <a:cs typeface="+mn-cs"/>
                  </a:rPr>
                  <a:t>B2C</a:t>
                </a:r>
              </a:p>
            </p:txBody>
          </p:sp>
          <p:sp>
            <p:nvSpPr>
              <p:cNvPr id="323" name="TextBox 322">
                <a:extLst>
                  <a:ext uri="{FF2B5EF4-FFF2-40B4-BE49-F238E27FC236}">
                    <a16:creationId xmlns:a16="http://schemas.microsoft.com/office/drawing/2014/main" id="{8B316FA3-2DBC-7812-2D37-6605D444309E}"/>
                  </a:ext>
                </a:extLst>
              </p:cNvPr>
              <p:cNvSpPr txBox="1"/>
              <p:nvPr/>
            </p:nvSpPr>
            <p:spPr>
              <a:xfrm>
                <a:off x="8028431" y="2368296"/>
                <a:ext cx="1051560" cy="27432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900" b="0">
                    <a:solidFill>
                      <a:srgbClr val="111827"/>
                    </a:solidFill>
                    <a:latin typeface="Aptos"/>
                  </a:defRPr>
                </a:pPr>
                <a:r>
                  <a:rPr kumimoji="0" sz="900" b="0" i="0" u="none" strike="noStrike" kern="1200" cap="none" spc="0" normalizeH="0" baseline="0" noProof="0">
                    <a:ln>
                      <a:noFill/>
                    </a:ln>
                    <a:solidFill>
                      <a:srgbClr val="111827"/>
                    </a:solidFill>
                    <a:effectLst/>
                    <a:uLnTx/>
                    <a:uFillTx/>
                    <a:latin typeface="Aptos"/>
                    <a:ea typeface="+mn-ea"/>
                    <a:cs typeface="+mn-cs"/>
                  </a:rPr>
                  <a:t>Secure access to</a:t>
                </a:r>
                <a:br>
                  <a:rPr kumimoji="0" sz="900" b="0" i="0" u="none" strike="noStrike" kern="1200" cap="none" spc="0" normalizeH="0" baseline="0" noProof="0">
                    <a:ln>
                      <a:noFill/>
                    </a:ln>
                    <a:solidFill>
                      <a:srgbClr val="111827"/>
                    </a:solidFill>
                    <a:effectLst/>
                    <a:uLnTx/>
                    <a:uFillTx/>
                    <a:latin typeface="Aptos"/>
                    <a:ea typeface="+mn-ea"/>
                    <a:cs typeface="+mn-cs"/>
                  </a:rPr>
                </a:br>
                <a:r>
                  <a:rPr kumimoji="0" sz="900" b="0" i="0" u="none" strike="noStrike" kern="1200" cap="none" spc="0" normalizeH="0" baseline="0" noProof="0">
                    <a:ln>
                      <a:noFill/>
                    </a:ln>
                    <a:solidFill>
                      <a:srgbClr val="111827"/>
                    </a:solidFill>
                    <a:effectLst/>
                    <a:uLnTx/>
                    <a:uFillTx/>
                    <a:latin typeface="Aptos"/>
                    <a:ea typeface="+mn-ea"/>
                    <a:cs typeface="+mn-cs"/>
                  </a:rPr>
                  <a:t>the Public Portal</a:t>
                </a:r>
              </a:p>
            </p:txBody>
          </p:sp>
        </p:grpSp>
        <p:grpSp>
          <p:nvGrpSpPr>
            <p:cNvPr id="300" name="Group 299">
              <a:extLst>
                <a:ext uri="{FF2B5EF4-FFF2-40B4-BE49-F238E27FC236}">
                  <a16:creationId xmlns:a16="http://schemas.microsoft.com/office/drawing/2014/main" id="{754CD7D2-52B1-0FB2-CA1C-2A2DE9F63753}"/>
                </a:ext>
              </a:extLst>
            </p:cNvPr>
            <p:cNvGrpSpPr/>
            <p:nvPr/>
          </p:nvGrpSpPr>
          <p:grpSpPr>
            <a:xfrm>
              <a:off x="4173321" y="2743200"/>
              <a:ext cx="5120148" cy="3163824"/>
              <a:chOff x="4173321" y="2743200"/>
              <a:chExt cx="5120148" cy="3163824"/>
            </a:xfrm>
          </p:grpSpPr>
          <p:sp>
            <p:nvSpPr>
              <p:cNvPr id="301" name="Rounded Rectangle 99">
                <a:extLst>
                  <a:ext uri="{FF2B5EF4-FFF2-40B4-BE49-F238E27FC236}">
                    <a16:creationId xmlns:a16="http://schemas.microsoft.com/office/drawing/2014/main" id="{55F3268D-3BD7-EA7D-1163-24AF2DBD8D8E}"/>
                  </a:ext>
                </a:extLst>
              </p:cNvPr>
              <p:cNvSpPr/>
              <p:nvPr/>
            </p:nvSpPr>
            <p:spPr>
              <a:xfrm>
                <a:off x="4173321" y="5198608"/>
                <a:ext cx="5120148" cy="708416"/>
              </a:xfrm>
              <a:prstGeom prst="roundRect">
                <a:avLst/>
              </a:prstGeom>
              <a:solidFill>
                <a:srgbClr val="F3EEFA"/>
              </a:solidFill>
              <a:ln w="19050"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02" name="Group 301">
                <a:extLst>
                  <a:ext uri="{FF2B5EF4-FFF2-40B4-BE49-F238E27FC236}">
                    <a16:creationId xmlns:a16="http://schemas.microsoft.com/office/drawing/2014/main" id="{CC7782EE-9A64-586C-5480-EEFE2CA2084D}"/>
                  </a:ext>
                </a:extLst>
              </p:cNvPr>
              <p:cNvGrpSpPr/>
              <p:nvPr/>
            </p:nvGrpSpPr>
            <p:grpSpPr>
              <a:xfrm>
                <a:off x="4329501" y="5460248"/>
                <a:ext cx="210677" cy="250179"/>
                <a:chOff x="4327040" y="5307909"/>
                <a:chExt cx="210677" cy="250179"/>
              </a:xfrm>
            </p:grpSpPr>
            <p:sp>
              <p:nvSpPr>
                <p:cNvPr id="315" name="Oval 314">
                  <a:extLst>
                    <a:ext uri="{FF2B5EF4-FFF2-40B4-BE49-F238E27FC236}">
                      <a16:creationId xmlns:a16="http://schemas.microsoft.com/office/drawing/2014/main" id="{BDDA25F3-3B41-534A-4BD7-83EFAD847051}"/>
                    </a:ext>
                  </a:extLst>
                </p:cNvPr>
                <p:cNvSpPr/>
                <p:nvPr/>
              </p:nvSpPr>
              <p:spPr>
                <a:xfrm>
                  <a:off x="4373125" y="5307909"/>
                  <a:ext cx="118506" cy="118506"/>
                </a:xfrm>
                <a:prstGeom prst="ellipse">
                  <a:avLst/>
                </a:prstGeom>
                <a:solidFill>
                  <a:srgbClr val="5522A8"/>
                </a:solidFill>
                <a:ln w="9525"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sp>
              <p:nvSpPr>
                <p:cNvPr id="316" name="Rounded Rectangle 101">
                  <a:extLst>
                    <a:ext uri="{FF2B5EF4-FFF2-40B4-BE49-F238E27FC236}">
                      <a16:creationId xmlns:a16="http://schemas.microsoft.com/office/drawing/2014/main" id="{AAA6C235-D40B-77E1-51D6-DAA4852D2D55}"/>
                    </a:ext>
                  </a:extLst>
                </p:cNvPr>
                <p:cNvSpPr/>
                <p:nvPr/>
              </p:nvSpPr>
              <p:spPr>
                <a:xfrm>
                  <a:off x="4327040" y="5426415"/>
                  <a:ext cx="210677" cy="131673"/>
                </a:xfrm>
                <a:prstGeom prst="roundRect">
                  <a:avLst/>
                </a:prstGeom>
                <a:solidFill>
                  <a:srgbClr val="5522A8"/>
                </a:solidFill>
                <a:ln w="6350" cap="flat" cmpd="sng" algn="ctr">
                  <a:solidFill>
                    <a:srgbClr val="5522A8"/>
                  </a:solidFill>
                  <a:prstDash val="solid"/>
                </a:ln>
                <a:effectLst>
                  <a:outerShdw blurRad="40000" dist="23000" dir="5400000" rotWithShape="0">
                    <a:srgbClr val="000000">
                      <a:alpha val="35000"/>
                    </a:srgbClr>
                  </a:outerShdw>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05" name="TextBox 304">
                <a:extLst>
                  <a:ext uri="{FF2B5EF4-FFF2-40B4-BE49-F238E27FC236}">
                    <a16:creationId xmlns:a16="http://schemas.microsoft.com/office/drawing/2014/main" id="{53C6E5FE-07EF-E9D6-E6F4-A429691953C0}"/>
                  </a:ext>
                </a:extLst>
              </p:cNvPr>
              <p:cNvSpPr txBox="1"/>
              <p:nvPr/>
            </p:nvSpPr>
            <p:spPr>
              <a:xfrm>
                <a:off x="5239512" y="5188444"/>
                <a:ext cx="2971800" cy="216982"/>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050" b="1">
                    <a:solidFill>
                      <a:srgbClr val="5522A8"/>
                    </a:solidFill>
                    <a:latin typeface="Aptos"/>
                  </a:defRPr>
                </a:pPr>
                <a:r>
                  <a:rPr kumimoji="0" sz="1050" b="1" i="0" u="none" strike="noStrike" kern="1200" cap="none" spc="0" normalizeH="0" baseline="0" noProof="0" dirty="0">
                    <a:ln>
                      <a:noFill/>
                    </a:ln>
                    <a:solidFill>
                      <a:srgbClr val="5522A8"/>
                    </a:solidFill>
                    <a:effectLst/>
                    <a:uLnTx/>
                    <a:uFillTx/>
                    <a:latin typeface="Aptos"/>
                    <a:ea typeface="+mn-ea"/>
                    <a:cs typeface="+mn-cs"/>
                  </a:rPr>
                  <a:t>PUBLIC PORTAL – </a:t>
                </a:r>
                <a:r>
                  <a:rPr kumimoji="0" lang="en-US" sz="1050" b="1" i="0" u="none" strike="noStrike" kern="1200" cap="none" spc="0" normalizeH="0" baseline="0" noProof="0" dirty="0">
                    <a:ln>
                      <a:noFill/>
                    </a:ln>
                    <a:solidFill>
                      <a:srgbClr val="5522A8"/>
                    </a:solidFill>
                    <a:effectLst/>
                    <a:uLnTx/>
                    <a:uFillTx/>
                    <a:latin typeface="Aptos"/>
                    <a:ea typeface="+mn-ea"/>
                    <a:cs typeface="+mn-cs"/>
                  </a:rPr>
                  <a:t> Only for public use</a:t>
                </a:r>
                <a:endParaRPr kumimoji="0" sz="1050" b="1" i="0" u="none" strike="noStrike" kern="1200" cap="none" spc="0" normalizeH="0" baseline="0" noProof="0" dirty="0">
                  <a:ln>
                    <a:noFill/>
                  </a:ln>
                  <a:solidFill>
                    <a:srgbClr val="5522A8"/>
                  </a:solidFill>
                  <a:effectLst/>
                  <a:uLnTx/>
                  <a:uFillTx/>
                  <a:latin typeface="Aptos"/>
                  <a:ea typeface="+mn-ea"/>
                  <a:cs typeface="+mn-cs"/>
                </a:endParaRPr>
              </a:p>
            </p:txBody>
          </p:sp>
          <p:sp>
            <p:nvSpPr>
              <p:cNvPr id="306" name="TextBox 305">
                <a:extLst>
                  <a:ext uri="{FF2B5EF4-FFF2-40B4-BE49-F238E27FC236}">
                    <a16:creationId xmlns:a16="http://schemas.microsoft.com/office/drawing/2014/main" id="{E9073B99-B2CD-AE7A-1DF4-9A7C008FB53E}"/>
                  </a:ext>
                </a:extLst>
              </p:cNvPr>
              <p:cNvSpPr txBox="1"/>
              <p:nvPr/>
            </p:nvSpPr>
            <p:spPr>
              <a:xfrm>
                <a:off x="5132092" y="5436308"/>
                <a:ext cx="329184" cy="18288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5522A8"/>
                    </a:solidFill>
                    <a:latin typeface="Aptos"/>
                  </a:defRPr>
                </a:pPr>
                <a:r>
                  <a:rPr kumimoji="0" sz="1300" b="1" i="0" u="none" strike="noStrike" kern="1200" cap="none" spc="0" normalizeH="0" baseline="0" noProof="0" dirty="0">
                    <a:ln>
                      <a:noFill/>
                    </a:ln>
                    <a:solidFill>
                      <a:srgbClr val="5522A8"/>
                    </a:solidFill>
                    <a:effectLst/>
                    <a:uLnTx/>
                    <a:uFillTx/>
                    <a:latin typeface="Aptos"/>
                    <a:ea typeface="+mn-ea"/>
                    <a:cs typeface="+mn-cs"/>
                  </a:rPr>
                  <a:t>?</a:t>
                </a:r>
              </a:p>
            </p:txBody>
          </p:sp>
          <p:sp>
            <p:nvSpPr>
              <p:cNvPr id="307" name="TextBox 306">
                <a:extLst>
                  <a:ext uri="{FF2B5EF4-FFF2-40B4-BE49-F238E27FC236}">
                    <a16:creationId xmlns:a16="http://schemas.microsoft.com/office/drawing/2014/main" id="{BCDDDED6-2CA7-BD92-9022-3FE8EAEFC4DA}"/>
                  </a:ext>
                </a:extLst>
              </p:cNvPr>
              <p:cNvSpPr txBox="1"/>
              <p:nvPr/>
            </p:nvSpPr>
            <p:spPr>
              <a:xfrm>
                <a:off x="5022363" y="5600900"/>
                <a:ext cx="548640" cy="237744"/>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650" b="1">
                    <a:solidFill>
                      <a:srgbClr val="5522A8"/>
                    </a:solidFill>
                    <a:latin typeface="Aptos"/>
                  </a:defRPr>
                </a:pPr>
                <a:r>
                  <a:rPr kumimoji="0" sz="650" b="1" i="0" u="none" strike="noStrike" kern="1200" cap="none" spc="0" normalizeH="0" baseline="0" noProof="0" dirty="0">
                    <a:ln>
                      <a:noFill/>
                    </a:ln>
                    <a:solidFill>
                      <a:srgbClr val="5522A8"/>
                    </a:solidFill>
                    <a:effectLst/>
                    <a:uLnTx/>
                    <a:uFillTx/>
                    <a:latin typeface="Aptos"/>
                    <a:ea typeface="+mn-ea"/>
                    <a:cs typeface="+mn-cs"/>
                  </a:rPr>
                  <a:t>Questions &amp;</a:t>
                </a:r>
                <a:br>
                  <a:rPr kumimoji="0" sz="650" b="1" i="0" u="none" strike="noStrike" kern="1200" cap="none" spc="0" normalizeH="0" baseline="0" noProof="0" dirty="0">
                    <a:ln>
                      <a:noFill/>
                    </a:ln>
                    <a:solidFill>
                      <a:srgbClr val="5522A8"/>
                    </a:solidFill>
                    <a:effectLst/>
                    <a:uLnTx/>
                    <a:uFillTx/>
                    <a:latin typeface="Aptos"/>
                    <a:ea typeface="+mn-ea"/>
                    <a:cs typeface="+mn-cs"/>
                  </a:rPr>
                </a:br>
                <a:r>
                  <a:rPr kumimoji="0" sz="650" b="1" i="0" u="none" strike="noStrike" kern="1200" cap="none" spc="0" normalizeH="0" baseline="0" noProof="0" dirty="0">
                    <a:ln>
                      <a:noFill/>
                    </a:ln>
                    <a:solidFill>
                      <a:srgbClr val="5522A8"/>
                    </a:solidFill>
                    <a:effectLst/>
                    <a:uLnTx/>
                    <a:uFillTx/>
                    <a:latin typeface="Aptos"/>
                    <a:ea typeface="+mn-ea"/>
                    <a:cs typeface="+mn-cs"/>
                  </a:rPr>
                  <a:t>issues</a:t>
                </a:r>
              </a:p>
            </p:txBody>
          </p:sp>
          <p:sp>
            <p:nvSpPr>
              <p:cNvPr id="308" name="TextBox 307">
                <a:extLst>
                  <a:ext uri="{FF2B5EF4-FFF2-40B4-BE49-F238E27FC236}">
                    <a16:creationId xmlns:a16="http://schemas.microsoft.com/office/drawing/2014/main" id="{881ABD2B-A450-3BBF-2A7A-1EAA2BE98EF4}"/>
                  </a:ext>
                </a:extLst>
              </p:cNvPr>
              <p:cNvSpPr txBox="1"/>
              <p:nvPr/>
            </p:nvSpPr>
            <p:spPr>
              <a:xfrm>
                <a:off x="5996396" y="5436308"/>
                <a:ext cx="329184" cy="18288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5522A8"/>
                    </a:solidFill>
                    <a:latin typeface="Aptos"/>
                  </a:defRPr>
                </a:pPr>
                <a:r>
                  <a:rPr kumimoji="0" sz="1300" b="1" i="0" u="none" strike="noStrike" kern="1200" cap="none" spc="0" normalizeH="0" baseline="0" noProof="0">
                    <a:ln>
                      <a:noFill/>
                    </a:ln>
                    <a:solidFill>
                      <a:srgbClr val="5522A8"/>
                    </a:solidFill>
                    <a:effectLst/>
                    <a:uLnTx/>
                    <a:uFillTx/>
                    <a:latin typeface="Aptos"/>
                    <a:ea typeface="+mn-ea"/>
                    <a:cs typeface="+mn-cs"/>
                  </a:rPr>
                  <a:t>▤</a:t>
                </a:r>
              </a:p>
            </p:txBody>
          </p:sp>
          <p:sp>
            <p:nvSpPr>
              <p:cNvPr id="309" name="TextBox 308">
                <a:extLst>
                  <a:ext uri="{FF2B5EF4-FFF2-40B4-BE49-F238E27FC236}">
                    <a16:creationId xmlns:a16="http://schemas.microsoft.com/office/drawing/2014/main" id="{1F3B84BF-AB88-BC97-4C4B-C35554BBF19C}"/>
                  </a:ext>
                </a:extLst>
              </p:cNvPr>
              <p:cNvSpPr txBox="1"/>
              <p:nvPr/>
            </p:nvSpPr>
            <p:spPr>
              <a:xfrm>
                <a:off x="5886668" y="5600900"/>
                <a:ext cx="548640" cy="237744"/>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650" b="1">
                    <a:solidFill>
                      <a:srgbClr val="5522A8"/>
                    </a:solidFill>
                    <a:latin typeface="Aptos"/>
                  </a:defRPr>
                </a:pPr>
                <a:r>
                  <a:rPr kumimoji="0" sz="650" b="1" i="0" u="none" strike="noStrike" kern="1200" cap="none" spc="0" normalizeH="0" baseline="0" noProof="0">
                    <a:ln>
                      <a:noFill/>
                    </a:ln>
                    <a:solidFill>
                      <a:srgbClr val="5522A8"/>
                    </a:solidFill>
                    <a:effectLst/>
                    <a:uLnTx/>
                    <a:uFillTx/>
                    <a:latin typeface="Aptos"/>
                    <a:ea typeface="+mn-ea"/>
                    <a:cs typeface="+mn-cs"/>
                  </a:rPr>
                  <a:t>Submit</a:t>
                </a:r>
                <a:br>
                  <a:rPr kumimoji="0" sz="650" b="1" i="0" u="none" strike="noStrike" kern="1200" cap="none" spc="0" normalizeH="0" baseline="0" noProof="0">
                    <a:ln>
                      <a:noFill/>
                    </a:ln>
                    <a:solidFill>
                      <a:srgbClr val="5522A8"/>
                    </a:solidFill>
                    <a:effectLst/>
                    <a:uLnTx/>
                    <a:uFillTx/>
                    <a:latin typeface="Aptos"/>
                    <a:ea typeface="+mn-ea"/>
                    <a:cs typeface="+mn-cs"/>
                  </a:rPr>
                </a:br>
                <a:r>
                  <a:rPr kumimoji="0" sz="650" b="1" i="0" u="none" strike="noStrike" kern="1200" cap="none" spc="0" normalizeH="0" baseline="0" noProof="0">
                    <a:ln>
                      <a:noFill/>
                    </a:ln>
                    <a:solidFill>
                      <a:srgbClr val="5522A8"/>
                    </a:solidFill>
                    <a:effectLst/>
                    <a:uLnTx/>
                    <a:uFillTx/>
                    <a:latin typeface="Aptos"/>
                    <a:ea typeface="+mn-ea"/>
                    <a:cs typeface="+mn-cs"/>
                  </a:rPr>
                  <a:t>Requests</a:t>
                </a:r>
              </a:p>
            </p:txBody>
          </p:sp>
          <p:sp>
            <p:nvSpPr>
              <p:cNvPr id="310" name="TextBox 309">
                <a:extLst>
                  <a:ext uri="{FF2B5EF4-FFF2-40B4-BE49-F238E27FC236}">
                    <a16:creationId xmlns:a16="http://schemas.microsoft.com/office/drawing/2014/main" id="{59B5AA17-BE3B-7B11-BF3F-7C0BAA1DB673}"/>
                  </a:ext>
                </a:extLst>
              </p:cNvPr>
              <p:cNvSpPr txBox="1"/>
              <p:nvPr/>
            </p:nvSpPr>
            <p:spPr>
              <a:xfrm>
                <a:off x="6948170" y="5436308"/>
                <a:ext cx="329184" cy="18288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5522A8"/>
                    </a:solidFill>
                    <a:latin typeface="Aptos"/>
                  </a:defRPr>
                </a:pPr>
                <a:r>
                  <a:rPr kumimoji="0" sz="1300" b="1" i="0" u="none" strike="noStrike" kern="1200" cap="none" spc="0" normalizeH="0" baseline="0" noProof="0">
                    <a:ln>
                      <a:noFill/>
                    </a:ln>
                    <a:solidFill>
                      <a:srgbClr val="5522A8"/>
                    </a:solidFill>
                    <a:effectLst/>
                    <a:uLnTx/>
                    <a:uFillTx/>
                    <a:latin typeface="Aptos"/>
                    <a:ea typeface="+mn-ea"/>
                    <a:cs typeface="+mn-cs"/>
                  </a:rPr>
                  <a:t>⚒</a:t>
                </a:r>
              </a:p>
            </p:txBody>
          </p:sp>
          <p:sp>
            <p:nvSpPr>
              <p:cNvPr id="311" name="TextBox 310">
                <a:extLst>
                  <a:ext uri="{FF2B5EF4-FFF2-40B4-BE49-F238E27FC236}">
                    <a16:creationId xmlns:a16="http://schemas.microsoft.com/office/drawing/2014/main" id="{B71B01D6-F12F-365B-9875-DA528E0A6485}"/>
                  </a:ext>
                </a:extLst>
              </p:cNvPr>
              <p:cNvSpPr txBox="1"/>
              <p:nvPr/>
            </p:nvSpPr>
            <p:spPr>
              <a:xfrm>
                <a:off x="6838441" y="5592045"/>
                <a:ext cx="699163" cy="255455"/>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650" b="1">
                    <a:solidFill>
                      <a:srgbClr val="5522A8"/>
                    </a:solidFill>
                    <a:latin typeface="Aptos"/>
                  </a:defRPr>
                </a:pPr>
                <a:r>
                  <a:rPr kumimoji="0" sz="650" b="1" i="0" u="none" strike="noStrike" kern="1200" cap="none" spc="0" normalizeH="0" baseline="0" noProof="0" dirty="0">
                    <a:ln>
                      <a:noFill/>
                    </a:ln>
                    <a:solidFill>
                      <a:srgbClr val="5522A8"/>
                    </a:solidFill>
                    <a:effectLst/>
                    <a:uLnTx/>
                    <a:uFillTx/>
                    <a:latin typeface="Aptos"/>
                    <a:ea typeface="+mn-ea"/>
                    <a:cs typeface="+mn-cs"/>
                  </a:rPr>
                  <a:t>Service Desk</a:t>
                </a:r>
                <a:br>
                  <a:rPr kumimoji="0" sz="650" b="1" i="0" u="none" strike="noStrike" kern="1200" cap="none" spc="0" normalizeH="0" baseline="0" noProof="0" dirty="0">
                    <a:ln>
                      <a:noFill/>
                    </a:ln>
                    <a:solidFill>
                      <a:srgbClr val="5522A8"/>
                    </a:solidFill>
                    <a:effectLst/>
                    <a:uLnTx/>
                    <a:uFillTx/>
                    <a:latin typeface="Aptos"/>
                    <a:ea typeface="+mn-ea"/>
                    <a:cs typeface="+mn-cs"/>
                  </a:rPr>
                </a:br>
                <a:r>
                  <a:rPr kumimoji="0" sz="650" b="1" i="0" u="none" strike="noStrike" kern="1200" cap="none" spc="0" normalizeH="0" baseline="0" noProof="0" dirty="0">
                    <a:ln>
                      <a:noFill/>
                    </a:ln>
                    <a:solidFill>
                      <a:srgbClr val="5522A8"/>
                    </a:solidFill>
                    <a:effectLst/>
                    <a:uLnTx/>
                    <a:uFillTx/>
                    <a:latin typeface="Aptos"/>
                    <a:ea typeface="+mn-ea"/>
                    <a:cs typeface="+mn-cs"/>
                  </a:rPr>
                  <a:t>(IT &amp; Technical)</a:t>
                </a:r>
              </a:p>
            </p:txBody>
          </p:sp>
          <p:sp>
            <p:nvSpPr>
              <p:cNvPr id="312" name="TextBox 311">
                <a:extLst>
                  <a:ext uri="{FF2B5EF4-FFF2-40B4-BE49-F238E27FC236}">
                    <a16:creationId xmlns:a16="http://schemas.microsoft.com/office/drawing/2014/main" id="{6D02E9EF-70B2-65DC-011D-D6DCF49D6AB6}"/>
                  </a:ext>
                </a:extLst>
              </p:cNvPr>
              <p:cNvSpPr txBox="1"/>
              <p:nvPr/>
            </p:nvSpPr>
            <p:spPr>
              <a:xfrm>
                <a:off x="7963551" y="5436308"/>
                <a:ext cx="329184" cy="182880"/>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1300" b="1">
                    <a:solidFill>
                      <a:srgbClr val="5522A8"/>
                    </a:solidFill>
                    <a:latin typeface="Aptos"/>
                  </a:defRPr>
                </a:pPr>
                <a:r>
                  <a:rPr kumimoji="0" sz="1300" b="1" i="0" u="none" strike="noStrike" kern="1200" cap="none" spc="0" normalizeH="0" baseline="0" noProof="0" dirty="0">
                    <a:ln>
                      <a:noFill/>
                    </a:ln>
                    <a:solidFill>
                      <a:srgbClr val="5522A8"/>
                    </a:solidFill>
                    <a:effectLst/>
                    <a:uLnTx/>
                    <a:uFillTx/>
                    <a:latin typeface="Aptos"/>
                    <a:ea typeface="+mn-ea"/>
                    <a:cs typeface="+mn-cs"/>
                  </a:rPr>
                  <a:t>!</a:t>
                </a:r>
              </a:p>
            </p:txBody>
          </p:sp>
          <p:sp>
            <p:nvSpPr>
              <p:cNvPr id="313" name="TextBox 312">
                <a:extLst>
                  <a:ext uri="{FF2B5EF4-FFF2-40B4-BE49-F238E27FC236}">
                    <a16:creationId xmlns:a16="http://schemas.microsoft.com/office/drawing/2014/main" id="{B0AA32AD-DFA9-9C0F-000D-4A59686DAF1A}"/>
                  </a:ext>
                </a:extLst>
              </p:cNvPr>
              <p:cNvSpPr txBox="1"/>
              <p:nvPr/>
            </p:nvSpPr>
            <p:spPr>
              <a:xfrm>
                <a:off x="7853822" y="5600900"/>
                <a:ext cx="548640" cy="237744"/>
              </a:xfrm>
              <a:prstGeom prst="rect">
                <a:avLst/>
              </a:prstGeom>
              <a:noFill/>
            </p:spPr>
            <p:txBody>
              <a:bodyPr wrap="square" lIns="27432" tIns="27432" rIns="27432" bIns="27432"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650" b="1">
                    <a:solidFill>
                      <a:srgbClr val="5522A8"/>
                    </a:solidFill>
                    <a:latin typeface="Aptos"/>
                  </a:defRPr>
                </a:pPr>
                <a:r>
                  <a:rPr kumimoji="0" sz="650" b="1" i="0" u="none" strike="noStrike" kern="1200" cap="none" spc="0" normalizeH="0" baseline="0" noProof="0">
                    <a:ln>
                      <a:noFill/>
                    </a:ln>
                    <a:solidFill>
                      <a:srgbClr val="5522A8"/>
                    </a:solidFill>
                    <a:effectLst/>
                    <a:uLnTx/>
                    <a:uFillTx/>
                    <a:latin typeface="Aptos"/>
                    <a:ea typeface="+mn-ea"/>
                    <a:cs typeface="+mn-cs"/>
                  </a:rPr>
                  <a:t>Stay</a:t>
                </a:r>
                <a:br>
                  <a:rPr kumimoji="0" sz="650" b="1" i="0" u="none" strike="noStrike" kern="1200" cap="none" spc="0" normalizeH="0" baseline="0" noProof="0">
                    <a:ln>
                      <a:noFill/>
                    </a:ln>
                    <a:solidFill>
                      <a:srgbClr val="5522A8"/>
                    </a:solidFill>
                    <a:effectLst/>
                    <a:uLnTx/>
                    <a:uFillTx/>
                    <a:latin typeface="Aptos"/>
                    <a:ea typeface="+mn-ea"/>
                    <a:cs typeface="+mn-cs"/>
                  </a:rPr>
                </a:br>
                <a:r>
                  <a:rPr kumimoji="0" sz="650" b="1" i="0" u="none" strike="noStrike" kern="1200" cap="none" spc="0" normalizeH="0" baseline="0" noProof="0">
                    <a:ln>
                      <a:noFill/>
                    </a:ln>
                    <a:solidFill>
                      <a:srgbClr val="5522A8"/>
                    </a:solidFill>
                    <a:effectLst/>
                    <a:uLnTx/>
                    <a:uFillTx/>
                    <a:latin typeface="Aptos"/>
                    <a:ea typeface="+mn-ea"/>
                    <a:cs typeface="+mn-cs"/>
                  </a:rPr>
                  <a:t>Informed</a:t>
                </a:r>
              </a:p>
            </p:txBody>
          </p:sp>
          <p:cxnSp>
            <p:nvCxnSpPr>
              <p:cNvPr id="314" name="Connector 64">
                <a:extLst>
                  <a:ext uri="{FF2B5EF4-FFF2-40B4-BE49-F238E27FC236}">
                    <a16:creationId xmlns:a16="http://schemas.microsoft.com/office/drawing/2014/main" id="{F2084E06-F5E6-65CD-4B95-4781739A2558}"/>
                  </a:ext>
                </a:extLst>
              </p:cNvPr>
              <p:cNvCxnSpPr>
                <a:cxnSpLocks/>
              </p:cNvCxnSpPr>
              <p:nvPr/>
            </p:nvCxnSpPr>
            <p:spPr>
              <a:xfrm>
                <a:off x="9152243" y="2743200"/>
                <a:ext cx="0" cy="2479431"/>
              </a:xfrm>
              <a:prstGeom prst="line">
                <a:avLst/>
              </a:prstGeom>
              <a:noFill/>
              <a:ln w="27940" cap="flat" cmpd="sng" algn="ctr">
                <a:solidFill>
                  <a:srgbClr val="5522A8"/>
                </a:solidFill>
                <a:prstDash val="solid"/>
                <a:headEnd type="triangle"/>
                <a:tailEnd type="triangle"/>
              </a:ln>
              <a:effectLst>
                <a:outerShdw blurRad="40000" dist="20000" dir="5400000" rotWithShape="0">
                  <a:srgbClr val="000000">
                    <a:alpha val="38000"/>
                  </a:srgbClr>
                </a:outerShdw>
              </a:effectLst>
            </p:spPr>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8F5BA-2545-1FB5-586D-06342845B925}"/>
              </a:ext>
            </a:extLst>
          </p:cNvPr>
          <p:cNvSpPr>
            <a:spLocks noGrp="1"/>
          </p:cNvSpPr>
          <p:nvPr>
            <p:ph type="title"/>
          </p:nvPr>
        </p:nvSpPr>
        <p:spPr/>
        <p:txBody>
          <a:bodyPr/>
          <a:lstStyle/>
          <a:p>
            <a:r>
              <a:rPr dirty="0"/>
              <a:t>MPSP Phase 1: </a:t>
            </a:r>
            <a:r>
              <a:rPr lang="en-US" dirty="0"/>
              <a:t>Modernizing Market Participant Services</a:t>
            </a:r>
            <a:endParaRPr dirty="0"/>
          </a:p>
        </p:txBody>
      </p:sp>
      <p:sp>
        <p:nvSpPr>
          <p:cNvPr id="4" name="Slide Number Placeholder 3">
            <a:extLst>
              <a:ext uri="{FF2B5EF4-FFF2-40B4-BE49-F238E27FC236}">
                <a16:creationId xmlns:a16="http://schemas.microsoft.com/office/drawing/2014/main" id="{248DB1B5-9D2C-EA4F-77BB-E99CC393CCD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005763"/>
                </a:solidFill>
                <a:effectLst/>
                <a:uLnTx/>
                <a:uFillTx/>
                <a:latin typeface="Arial"/>
                <a:ea typeface="+mn-ea"/>
                <a:cs typeface="+mn-cs"/>
              </a:rPr>
              <a:t>3</a:t>
            </a:r>
          </a:p>
        </p:txBody>
      </p:sp>
      <p:sp>
        <p:nvSpPr>
          <p:cNvPr id="3" name="TextBox 2">
            <a:extLst>
              <a:ext uri="{FF2B5EF4-FFF2-40B4-BE49-F238E27FC236}">
                <a16:creationId xmlns:a16="http://schemas.microsoft.com/office/drawing/2014/main" id="{EA8D2191-27D3-B254-1C86-7C69040107E3}"/>
              </a:ext>
            </a:extLst>
          </p:cNvPr>
          <p:cNvSpPr txBox="1"/>
          <p:nvPr/>
        </p:nvSpPr>
        <p:spPr>
          <a:xfrm>
            <a:off x="594360" y="1170432"/>
            <a:ext cx="10972800" cy="369332"/>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171A1C"/>
                </a:solidFill>
                <a:effectLst/>
                <a:uLnTx/>
                <a:uFillTx/>
                <a:latin typeface="Arial"/>
                <a:ea typeface="+mn-ea"/>
                <a:cs typeface="+mn-cs"/>
              </a:rPr>
              <a:t>A selected set of high-value interactions establishes the service-management foundation</a:t>
            </a:r>
          </a:p>
        </p:txBody>
      </p:sp>
      <p:sp>
        <p:nvSpPr>
          <p:cNvPr id="5" name="Oval 4">
            <a:extLst>
              <a:ext uri="{FF2B5EF4-FFF2-40B4-BE49-F238E27FC236}">
                <a16:creationId xmlns:a16="http://schemas.microsoft.com/office/drawing/2014/main" id="{F6B4287F-E7AE-47CF-C2B8-D41A61353BAB}"/>
              </a:ext>
            </a:extLst>
          </p:cNvPr>
          <p:cNvSpPr/>
          <p:nvPr/>
        </p:nvSpPr>
        <p:spPr>
          <a:xfrm>
            <a:off x="914400" y="2148840"/>
            <a:ext cx="566928" cy="566928"/>
          </a:xfrm>
          <a:prstGeom prst="ellipse">
            <a:avLst/>
          </a:prstGeom>
          <a:solidFill>
            <a:srgbClr val="006481"/>
          </a:solidFill>
          <a:ln>
            <a:solidFill>
              <a:srgbClr val="00648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7D432FDD-D096-55E5-4912-5406CCA3C939}"/>
              </a:ext>
            </a:extLst>
          </p:cNvPr>
          <p:cNvSpPr txBox="1"/>
          <p:nvPr/>
        </p:nvSpPr>
        <p:spPr>
          <a:xfrm>
            <a:off x="914400" y="2167128"/>
            <a:ext cx="566928" cy="45720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FFFFF"/>
                </a:solidFill>
                <a:effectLst/>
                <a:uLnTx/>
                <a:uFillTx/>
                <a:latin typeface="Arial"/>
                <a:ea typeface="+mn-ea"/>
                <a:cs typeface="+mn-cs"/>
              </a:rPr>
              <a:t>1</a:t>
            </a:r>
          </a:p>
        </p:txBody>
      </p:sp>
      <p:sp>
        <p:nvSpPr>
          <p:cNvPr id="11" name="TextBox 10">
            <a:extLst>
              <a:ext uri="{FF2B5EF4-FFF2-40B4-BE49-F238E27FC236}">
                <a16:creationId xmlns:a16="http://schemas.microsoft.com/office/drawing/2014/main" id="{C49155FD-7C72-EE9C-4DF9-2952265B7FE8}"/>
              </a:ext>
            </a:extLst>
          </p:cNvPr>
          <p:cNvSpPr txBox="1"/>
          <p:nvPr/>
        </p:nvSpPr>
        <p:spPr>
          <a:xfrm>
            <a:off x="1691640" y="2103120"/>
            <a:ext cx="2057400" cy="923330"/>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171A1C"/>
                </a:solidFill>
                <a:effectLst/>
                <a:uLnTx/>
                <a:uFillTx/>
                <a:latin typeface="Arial"/>
                <a:ea typeface="+mn-ea"/>
                <a:cs typeface="+mn-cs"/>
              </a:rPr>
              <a:t>Client Services</a:t>
            </a:r>
            <a:endParaRPr kumimoji="0" sz="1800" b="1" i="0" u="none" strike="noStrike" kern="1200" cap="none" spc="0" normalizeH="0" baseline="0" noProof="0" dirty="0">
              <a:ln>
                <a:noFill/>
              </a:ln>
              <a:solidFill>
                <a:srgbClr val="1D1F23"/>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171A1C"/>
                </a:solidFill>
                <a:effectLst/>
                <a:uLnTx/>
                <a:uFillTx/>
                <a:latin typeface="Arial"/>
                <a:ea typeface="+mn-ea"/>
                <a:cs typeface="+mn-cs"/>
              </a:rPr>
              <a:t>Service Desk</a:t>
            </a:r>
          </a:p>
        </p:txBody>
      </p:sp>
      <p:cxnSp>
        <p:nvCxnSpPr>
          <p:cNvPr id="12" name="Connector 7">
            <a:extLst>
              <a:ext uri="{FF2B5EF4-FFF2-40B4-BE49-F238E27FC236}">
                <a16:creationId xmlns:a16="http://schemas.microsoft.com/office/drawing/2014/main" id="{4ECD06F3-0872-1791-2515-28CF219002B7}"/>
              </a:ext>
            </a:extLst>
          </p:cNvPr>
          <p:cNvCxnSpPr/>
          <p:nvPr/>
        </p:nvCxnSpPr>
        <p:spPr>
          <a:xfrm>
            <a:off x="3657600" y="2450592"/>
            <a:ext cx="685800" cy="0"/>
          </a:xfrm>
          <a:prstGeom prst="line">
            <a:avLst/>
          </a:prstGeom>
          <a:ln w="38100">
            <a:solidFill>
              <a:srgbClr val="D7E0E4"/>
            </a:solidFill>
          </a:ln>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D995A1CC-694A-B517-423F-9FD3FE170F4C}"/>
              </a:ext>
            </a:extLst>
          </p:cNvPr>
          <p:cNvSpPr/>
          <p:nvPr/>
        </p:nvSpPr>
        <p:spPr>
          <a:xfrm>
            <a:off x="4572000" y="2148840"/>
            <a:ext cx="566928" cy="566928"/>
          </a:xfrm>
          <a:prstGeom prst="ellipse">
            <a:avLst/>
          </a:prstGeom>
          <a:solidFill>
            <a:srgbClr val="006481"/>
          </a:solidFill>
          <a:ln>
            <a:solidFill>
              <a:srgbClr val="00648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06369A2F-96B1-2277-C797-3B069085BAEC}"/>
              </a:ext>
            </a:extLst>
          </p:cNvPr>
          <p:cNvSpPr txBox="1"/>
          <p:nvPr/>
        </p:nvSpPr>
        <p:spPr>
          <a:xfrm>
            <a:off x="4572000" y="2167128"/>
            <a:ext cx="566928" cy="45720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FFFFF"/>
                </a:solidFill>
                <a:effectLst/>
                <a:uLnTx/>
                <a:uFillTx/>
                <a:latin typeface="Arial"/>
                <a:ea typeface="+mn-ea"/>
                <a:cs typeface="+mn-cs"/>
              </a:rPr>
              <a:t>2</a:t>
            </a:r>
          </a:p>
        </p:txBody>
      </p:sp>
      <p:sp>
        <p:nvSpPr>
          <p:cNvPr id="19" name="TextBox 18">
            <a:extLst>
              <a:ext uri="{FF2B5EF4-FFF2-40B4-BE49-F238E27FC236}">
                <a16:creationId xmlns:a16="http://schemas.microsoft.com/office/drawing/2014/main" id="{376C4D38-7E8C-F6B7-9B16-4B294D83B42B}"/>
              </a:ext>
            </a:extLst>
          </p:cNvPr>
          <p:cNvSpPr txBox="1"/>
          <p:nvPr/>
        </p:nvSpPr>
        <p:spPr>
          <a:xfrm>
            <a:off x="5349240" y="2103120"/>
            <a:ext cx="2057400" cy="369332"/>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171A1C"/>
                </a:solidFill>
                <a:effectLst/>
                <a:uLnTx/>
                <a:uFillTx/>
                <a:latin typeface="Arial"/>
                <a:ea typeface="+mn-ea"/>
                <a:cs typeface="+mn-cs"/>
              </a:rPr>
              <a:t>Protocol forms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171A1C"/>
                </a:solidFill>
                <a:effectLst/>
                <a:uLnTx/>
                <a:uFillTx/>
                <a:latin typeface="Arial"/>
                <a:ea typeface="+mn-ea"/>
                <a:cs typeface="+mn-cs"/>
              </a:rPr>
              <a:t>NCI / LSIPA</a:t>
            </a:r>
          </a:p>
        </p:txBody>
      </p:sp>
      <p:cxnSp>
        <p:nvCxnSpPr>
          <p:cNvPr id="21" name="Connector 11">
            <a:extLst>
              <a:ext uri="{FF2B5EF4-FFF2-40B4-BE49-F238E27FC236}">
                <a16:creationId xmlns:a16="http://schemas.microsoft.com/office/drawing/2014/main" id="{858C07CA-8951-9807-4F63-D6A48E5FB533}"/>
              </a:ext>
            </a:extLst>
          </p:cNvPr>
          <p:cNvCxnSpPr/>
          <p:nvPr/>
        </p:nvCxnSpPr>
        <p:spPr>
          <a:xfrm>
            <a:off x="7315200" y="2450592"/>
            <a:ext cx="685800" cy="0"/>
          </a:xfrm>
          <a:prstGeom prst="line">
            <a:avLst/>
          </a:prstGeom>
          <a:ln w="38100">
            <a:solidFill>
              <a:srgbClr val="D7E0E4"/>
            </a:solidFill>
          </a:ln>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F8B47E6F-FE2A-E998-C269-897D8CD191ED}"/>
              </a:ext>
            </a:extLst>
          </p:cNvPr>
          <p:cNvSpPr/>
          <p:nvPr/>
        </p:nvSpPr>
        <p:spPr>
          <a:xfrm>
            <a:off x="8229600" y="2148840"/>
            <a:ext cx="566928" cy="566928"/>
          </a:xfrm>
          <a:prstGeom prst="ellipse">
            <a:avLst/>
          </a:prstGeom>
          <a:solidFill>
            <a:srgbClr val="006481"/>
          </a:solidFill>
          <a:ln>
            <a:solidFill>
              <a:srgbClr val="00648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25" name="TextBox 24">
            <a:extLst>
              <a:ext uri="{FF2B5EF4-FFF2-40B4-BE49-F238E27FC236}">
                <a16:creationId xmlns:a16="http://schemas.microsoft.com/office/drawing/2014/main" id="{9E08E0D0-1DC3-1648-5F1F-2DF62F904477}"/>
              </a:ext>
            </a:extLst>
          </p:cNvPr>
          <p:cNvSpPr txBox="1"/>
          <p:nvPr/>
        </p:nvSpPr>
        <p:spPr>
          <a:xfrm>
            <a:off x="8229600" y="2167128"/>
            <a:ext cx="566928" cy="45720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FFFFF"/>
                </a:solidFill>
                <a:effectLst/>
                <a:uLnTx/>
                <a:uFillTx/>
                <a:latin typeface="Arial"/>
                <a:ea typeface="+mn-ea"/>
                <a:cs typeface="+mn-cs"/>
              </a:rPr>
              <a:t>3</a:t>
            </a:r>
          </a:p>
        </p:txBody>
      </p:sp>
      <p:sp>
        <p:nvSpPr>
          <p:cNvPr id="26" name="TextBox 25">
            <a:extLst>
              <a:ext uri="{FF2B5EF4-FFF2-40B4-BE49-F238E27FC236}">
                <a16:creationId xmlns:a16="http://schemas.microsoft.com/office/drawing/2014/main" id="{7B7F8F84-FB2A-FF79-90DA-515BD2EBB5C4}"/>
              </a:ext>
            </a:extLst>
          </p:cNvPr>
          <p:cNvSpPr txBox="1"/>
          <p:nvPr/>
        </p:nvSpPr>
        <p:spPr>
          <a:xfrm>
            <a:off x="9006840" y="2103120"/>
            <a:ext cx="2991678" cy="923330"/>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171A1C"/>
                </a:solidFill>
                <a:effectLst/>
                <a:uLnTx/>
                <a:uFillTx/>
                <a:latin typeface="Arial"/>
                <a:ea typeface="+mn-ea"/>
                <a:cs typeface="+mn-cs"/>
              </a:rPr>
              <a:t>R</a:t>
            </a:r>
            <a:r>
              <a:rPr kumimoji="0" lang="en-US" sz="1800" b="1" i="0" u="none" strike="noStrike" kern="1200" cap="none" spc="0" normalizeH="0" baseline="0" noProof="0" dirty="0">
                <a:ln>
                  <a:noFill/>
                </a:ln>
                <a:solidFill>
                  <a:srgbClr val="171A1C"/>
                </a:solidFill>
                <a:effectLst/>
                <a:uLnTx/>
                <a:uFillTx/>
                <a:latin typeface="Arial"/>
                <a:ea typeface="+mn-ea"/>
                <a:cs typeface="+mn-cs"/>
              </a:rPr>
              <a:t>equest for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171A1C"/>
                </a:solidFill>
                <a:effectLst/>
                <a:uLnTx/>
                <a:uFillTx/>
                <a:latin typeface="Arial"/>
                <a:ea typeface="+mn-ea"/>
                <a:cs typeface="+mn-cs"/>
              </a:rPr>
              <a:t>Notices</a:t>
            </a:r>
            <a:r>
              <a:rPr kumimoji="0" lang="en-US" sz="1800" b="1" i="0" u="none" strike="noStrike" kern="1200" cap="none" spc="0" normalizeH="0" baseline="0" noProof="0" dirty="0">
                <a:ln>
                  <a:noFill/>
                </a:ln>
                <a:solidFill>
                  <a:srgbClr val="171A1C"/>
                </a:solidFill>
                <a:effectLst/>
                <a:uLnTx/>
                <a:uFillTx/>
                <a:latin typeface="Arial"/>
                <a:ea typeface="+mn-ea"/>
                <a:cs typeface="+mn-cs"/>
              </a:rPr>
              <a:t> to MPs</a:t>
            </a:r>
            <a:endParaRPr kumimoji="0" sz="1800" b="1" i="0" u="none" strike="noStrike" kern="1200" cap="none" spc="0" normalizeH="0" baseline="0" noProof="0" dirty="0">
              <a:ln>
                <a:noFill/>
              </a:ln>
              <a:solidFill>
                <a:srgbClr val="171A1C"/>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171A1C"/>
                </a:solidFill>
                <a:effectLst/>
                <a:uLnTx/>
                <a:uFillTx/>
                <a:latin typeface="Arial"/>
                <a:ea typeface="+mn-ea"/>
                <a:cs typeface="+mn-cs"/>
              </a:rPr>
              <a:t>Weatherization</a:t>
            </a:r>
          </a:p>
        </p:txBody>
      </p:sp>
      <p:sp>
        <p:nvSpPr>
          <p:cNvPr id="31" name="Rounded Rectangle 15">
            <a:extLst>
              <a:ext uri="{FF2B5EF4-FFF2-40B4-BE49-F238E27FC236}">
                <a16:creationId xmlns:a16="http://schemas.microsoft.com/office/drawing/2014/main" id="{83DC1A8F-62E2-8C2C-57FD-85B71FA4F5B6}"/>
              </a:ext>
            </a:extLst>
          </p:cNvPr>
          <p:cNvSpPr/>
          <p:nvPr/>
        </p:nvSpPr>
        <p:spPr>
          <a:xfrm>
            <a:off x="914400" y="3401568"/>
            <a:ext cx="10332720" cy="1051560"/>
          </a:xfrm>
          <a:prstGeom prst="roundRect">
            <a:avLst/>
          </a:prstGeom>
          <a:solidFill>
            <a:srgbClr val="E7F3F7"/>
          </a:solidFill>
          <a:ln>
            <a:solidFill>
              <a:srgbClr val="E7F3F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42" name="TextBox 41">
            <a:extLst>
              <a:ext uri="{FF2B5EF4-FFF2-40B4-BE49-F238E27FC236}">
                <a16:creationId xmlns:a16="http://schemas.microsoft.com/office/drawing/2014/main" id="{283476FD-5E4E-532D-D393-94D0E89634D9}"/>
              </a:ext>
            </a:extLst>
          </p:cNvPr>
          <p:cNvSpPr txBox="1"/>
          <p:nvPr/>
        </p:nvSpPr>
        <p:spPr>
          <a:xfrm>
            <a:off x="944880" y="3639312"/>
            <a:ext cx="1158240" cy="400110"/>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dirty="0">
                <a:ln>
                  <a:noFill/>
                </a:ln>
                <a:solidFill>
                  <a:srgbClr val="171A1C"/>
                </a:solidFill>
                <a:effectLst/>
                <a:uLnTx/>
                <a:uFillTx/>
                <a:latin typeface="Arial"/>
                <a:ea typeface="+mn-ea"/>
                <a:cs typeface="+mn-cs"/>
              </a:rPr>
              <a:t>PHASE 1</a:t>
            </a:r>
            <a:r>
              <a:rPr kumimoji="0" lang="en-US" sz="1000" b="1" i="0" u="none" strike="noStrike" kern="1200" cap="none" spc="0" normalizeH="0" baseline="0" noProof="0" dirty="0">
                <a:ln>
                  <a:noFill/>
                </a:ln>
                <a:solidFill>
                  <a:srgbClr val="171A1C"/>
                </a:solidFill>
                <a:effectLst/>
                <a:uLnTx/>
                <a:uFillTx/>
                <a:latin typeface="Arial"/>
                <a:ea typeface="+mn-ea"/>
                <a:cs typeface="+mn-cs"/>
              </a:rPr>
              <a:t> </a:t>
            </a:r>
            <a:r>
              <a:rPr kumimoji="0" sz="1000" b="1" i="0" u="none" strike="noStrike" kern="1200" cap="none" spc="0" normalizeH="0" baseline="0" noProof="0" dirty="0">
                <a:ln>
                  <a:noFill/>
                </a:ln>
                <a:solidFill>
                  <a:srgbClr val="171A1C"/>
                </a:solidFill>
                <a:effectLst/>
                <a:uLnTx/>
                <a:uFillTx/>
                <a:latin typeface="Arial"/>
                <a:ea typeface="+mn-ea"/>
                <a:cs typeface="+mn-cs"/>
              </a:rPr>
              <a:t>EXPERIENCE</a:t>
            </a:r>
            <a:endParaRPr kumimoji="0" sz="1000" b="1" i="0" u="none" strike="noStrike" kern="1200" cap="none" spc="0" normalizeH="0" baseline="0" noProof="0" dirty="0">
              <a:ln>
                <a:noFill/>
              </a:ln>
              <a:solidFill>
                <a:srgbClr val="006481"/>
              </a:solidFill>
              <a:effectLst/>
              <a:uLnTx/>
              <a:uFillTx/>
              <a:latin typeface="Arial"/>
              <a:ea typeface="+mn-ea"/>
              <a:cs typeface="+mn-cs"/>
            </a:endParaRPr>
          </a:p>
        </p:txBody>
      </p:sp>
      <p:sp>
        <p:nvSpPr>
          <p:cNvPr id="44" name="TextBox 43">
            <a:extLst>
              <a:ext uri="{FF2B5EF4-FFF2-40B4-BE49-F238E27FC236}">
                <a16:creationId xmlns:a16="http://schemas.microsoft.com/office/drawing/2014/main" id="{39CB0AB6-DBEB-1530-F923-531B5B6A34B1}"/>
              </a:ext>
            </a:extLst>
          </p:cNvPr>
          <p:cNvSpPr txBox="1"/>
          <p:nvPr/>
        </p:nvSpPr>
        <p:spPr>
          <a:xfrm>
            <a:off x="2148839" y="3547872"/>
            <a:ext cx="8951779" cy="646331"/>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171A1C"/>
                </a:solidFill>
                <a:effectLst/>
                <a:uLnTx/>
                <a:uFillTx/>
                <a:latin typeface="Arial"/>
                <a:ea typeface="+mn-ea"/>
                <a:cs typeface="+mn-cs"/>
              </a:rPr>
              <a:t>Authenticated access • automated workflows • acknowledgements • </a:t>
            </a:r>
            <a:endParaRPr kumimoji="0" lang="en-US" sz="1800" b="1" i="0" u="none" strike="noStrike" kern="1200" cap="none" spc="0" normalizeH="0" baseline="0" noProof="0" dirty="0">
              <a:ln>
                <a:noFill/>
              </a:ln>
              <a:solidFill>
                <a:srgbClr val="171A1C"/>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171A1C"/>
                </a:solidFill>
                <a:effectLst/>
                <a:uLnTx/>
                <a:uFillTx/>
                <a:latin typeface="Arial"/>
                <a:ea typeface="+mn-ea"/>
                <a:cs typeface="+mn-cs"/>
              </a:rPr>
              <a:t>status &amp; history</a:t>
            </a:r>
            <a:endParaRPr kumimoji="0" sz="1800" b="1" i="0" u="none" strike="noStrike" kern="1200" cap="none" spc="0" normalizeH="0" baseline="0" noProof="0" dirty="0">
              <a:ln>
                <a:noFill/>
              </a:ln>
              <a:solidFill>
                <a:srgbClr val="1D1F23"/>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8884F584-EE52-D526-0E01-5009C4764493}"/>
              </a:ext>
            </a:extLst>
          </p:cNvPr>
          <p:cNvSpPr/>
          <p:nvPr/>
        </p:nvSpPr>
        <p:spPr>
          <a:xfrm>
            <a:off x="914400" y="4892040"/>
            <a:ext cx="10332720" cy="54864"/>
          </a:xfrm>
          <a:prstGeom prst="rect">
            <a:avLst/>
          </a:prstGeom>
          <a:solidFill>
            <a:srgbClr val="D7E0E4"/>
          </a:solidFill>
          <a:ln>
            <a:solidFill>
              <a:srgbClr val="D7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48" name="Oval 47">
            <a:extLst>
              <a:ext uri="{FF2B5EF4-FFF2-40B4-BE49-F238E27FC236}">
                <a16:creationId xmlns:a16="http://schemas.microsoft.com/office/drawing/2014/main" id="{497CE28F-CB1F-53BA-86E4-B0997D9E33B8}"/>
              </a:ext>
            </a:extLst>
          </p:cNvPr>
          <p:cNvSpPr/>
          <p:nvPr/>
        </p:nvSpPr>
        <p:spPr>
          <a:xfrm>
            <a:off x="914400" y="4645152"/>
            <a:ext cx="566928" cy="566928"/>
          </a:xfrm>
          <a:prstGeom prst="ellipse">
            <a:avLst/>
          </a:prstGeom>
          <a:solidFill>
            <a:srgbClr val="006481"/>
          </a:solidFill>
          <a:ln>
            <a:solidFill>
              <a:srgbClr val="00648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49" name="TextBox 48">
            <a:extLst>
              <a:ext uri="{FF2B5EF4-FFF2-40B4-BE49-F238E27FC236}">
                <a16:creationId xmlns:a16="http://schemas.microsoft.com/office/drawing/2014/main" id="{7743BB9B-48D7-CB1F-C02C-A8A1C3DDB631}"/>
              </a:ext>
            </a:extLst>
          </p:cNvPr>
          <p:cNvSpPr txBox="1"/>
          <p:nvPr/>
        </p:nvSpPr>
        <p:spPr>
          <a:xfrm>
            <a:off x="914400" y="4663440"/>
            <a:ext cx="566928" cy="45720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FFFFF"/>
                </a:solidFill>
                <a:effectLst/>
                <a:uLnTx/>
                <a:uFillTx/>
                <a:latin typeface="Arial"/>
                <a:ea typeface="+mn-ea"/>
                <a:cs typeface="+mn-cs"/>
              </a:rPr>
              <a:t>✓</a:t>
            </a:r>
          </a:p>
        </p:txBody>
      </p:sp>
      <p:sp>
        <p:nvSpPr>
          <p:cNvPr id="50" name="Oval 49">
            <a:extLst>
              <a:ext uri="{FF2B5EF4-FFF2-40B4-BE49-F238E27FC236}">
                <a16:creationId xmlns:a16="http://schemas.microsoft.com/office/drawing/2014/main" id="{B072F270-D3C8-7DCF-BA07-1859D0805CAA}"/>
              </a:ext>
            </a:extLst>
          </p:cNvPr>
          <p:cNvSpPr/>
          <p:nvPr/>
        </p:nvSpPr>
        <p:spPr>
          <a:xfrm>
            <a:off x="3902139" y="4645152"/>
            <a:ext cx="566928" cy="566928"/>
          </a:xfrm>
          <a:prstGeom prst="ellipse">
            <a:avLst/>
          </a:prstGeom>
          <a:solidFill>
            <a:srgbClr val="006481"/>
          </a:solidFill>
          <a:ln>
            <a:solidFill>
              <a:srgbClr val="00648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51" name="TextBox 50">
            <a:extLst>
              <a:ext uri="{FF2B5EF4-FFF2-40B4-BE49-F238E27FC236}">
                <a16:creationId xmlns:a16="http://schemas.microsoft.com/office/drawing/2014/main" id="{03B9960B-6FDC-CB58-5F83-94A282DA368B}"/>
              </a:ext>
            </a:extLst>
          </p:cNvPr>
          <p:cNvSpPr txBox="1"/>
          <p:nvPr/>
        </p:nvSpPr>
        <p:spPr>
          <a:xfrm>
            <a:off x="3902139" y="4663440"/>
            <a:ext cx="566928" cy="45720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dirty="0">
                <a:ln>
                  <a:noFill/>
                </a:ln>
                <a:solidFill>
                  <a:srgbClr val="FFFFFF"/>
                </a:solidFill>
                <a:effectLst/>
                <a:uLnTx/>
                <a:uFillTx/>
                <a:latin typeface="Arial"/>
                <a:ea typeface="+mn-ea"/>
                <a:cs typeface="+mn-cs"/>
              </a:rPr>
              <a:t>+</a:t>
            </a:r>
          </a:p>
        </p:txBody>
      </p:sp>
      <p:sp>
        <p:nvSpPr>
          <p:cNvPr id="52" name="Oval 51">
            <a:extLst>
              <a:ext uri="{FF2B5EF4-FFF2-40B4-BE49-F238E27FC236}">
                <a16:creationId xmlns:a16="http://schemas.microsoft.com/office/drawing/2014/main" id="{F5E8955E-5F49-8C47-4A07-A6BF1B3BA347}"/>
              </a:ext>
            </a:extLst>
          </p:cNvPr>
          <p:cNvSpPr/>
          <p:nvPr/>
        </p:nvSpPr>
        <p:spPr>
          <a:xfrm>
            <a:off x="9286285" y="4645152"/>
            <a:ext cx="566928" cy="566928"/>
          </a:xfrm>
          <a:prstGeom prst="ellipse">
            <a:avLst/>
          </a:prstGeom>
          <a:solidFill>
            <a:srgbClr val="006481"/>
          </a:solidFill>
          <a:ln>
            <a:solidFill>
              <a:srgbClr val="00648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53" name="TextBox 52">
            <a:extLst>
              <a:ext uri="{FF2B5EF4-FFF2-40B4-BE49-F238E27FC236}">
                <a16:creationId xmlns:a16="http://schemas.microsoft.com/office/drawing/2014/main" id="{9D5439A3-65DF-8B88-A7BD-526AA69FAF7D}"/>
              </a:ext>
            </a:extLst>
          </p:cNvPr>
          <p:cNvSpPr txBox="1"/>
          <p:nvPr/>
        </p:nvSpPr>
        <p:spPr>
          <a:xfrm>
            <a:off x="9286285" y="4663440"/>
            <a:ext cx="566928" cy="45720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FFFFF"/>
                </a:solidFill>
                <a:effectLst/>
                <a:uLnTx/>
                <a:uFillTx/>
                <a:latin typeface="Arial"/>
                <a:ea typeface="+mn-ea"/>
                <a:cs typeface="+mn-cs"/>
              </a:rPr>
              <a:t>→</a:t>
            </a:r>
          </a:p>
        </p:txBody>
      </p:sp>
      <p:sp>
        <p:nvSpPr>
          <p:cNvPr id="54" name="TextBox 53">
            <a:extLst>
              <a:ext uri="{FF2B5EF4-FFF2-40B4-BE49-F238E27FC236}">
                <a16:creationId xmlns:a16="http://schemas.microsoft.com/office/drawing/2014/main" id="{1BD8CDFA-F4E6-2C52-DD53-16783BCDB736}"/>
              </a:ext>
            </a:extLst>
          </p:cNvPr>
          <p:cNvSpPr txBox="1"/>
          <p:nvPr/>
        </p:nvSpPr>
        <p:spPr>
          <a:xfrm>
            <a:off x="0" y="5314113"/>
            <a:ext cx="2651760" cy="553998"/>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dirty="0">
                <a:ln>
                  <a:noFill/>
                </a:ln>
                <a:solidFill>
                  <a:srgbClr val="171A1C"/>
                </a:solidFill>
                <a:effectLst/>
                <a:uLnTx/>
                <a:uFillTx/>
                <a:latin typeface="Arial"/>
                <a:ea typeface="+mn-ea"/>
                <a:cs typeface="+mn-cs"/>
              </a:rPr>
              <a:t>Today</a:t>
            </a:r>
            <a:endParaRPr kumimoji="0" lang="en-US" sz="1500" b="1" i="0" u="none" strike="noStrike" kern="1200" cap="none" spc="0" normalizeH="0" baseline="0" noProof="0" dirty="0">
              <a:ln>
                <a:noFill/>
              </a:ln>
              <a:solidFill>
                <a:srgbClr val="171A1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dirty="0">
                <a:ln>
                  <a:noFill/>
                </a:ln>
                <a:solidFill>
                  <a:srgbClr val="171A1C"/>
                </a:solidFill>
                <a:effectLst/>
                <a:uLnTx/>
                <a:uFillTx/>
                <a:latin typeface="Arial"/>
                <a:ea typeface="+mn-ea"/>
                <a:cs typeface="+mn-cs"/>
              </a:rPr>
              <a:t>Manual channels</a:t>
            </a:r>
          </a:p>
        </p:txBody>
      </p:sp>
      <p:sp>
        <p:nvSpPr>
          <p:cNvPr id="55" name="TextBox 54">
            <a:extLst>
              <a:ext uri="{FF2B5EF4-FFF2-40B4-BE49-F238E27FC236}">
                <a16:creationId xmlns:a16="http://schemas.microsoft.com/office/drawing/2014/main" id="{E3502DDF-756E-D51D-6BB4-3782F4073C74}"/>
              </a:ext>
            </a:extLst>
          </p:cNvPr>
          <p:cNvSpPr txBox="1"/>
          <p:nvPr/>
        </p:nvSpPr>
        <p:spPr>
          <a:xfrm>
            <a:off x="3353499" y="5321808"/>
            <a:ext cx="1645920" cy="553998"/>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dirty="0">
                <a:ln>
                  <a:noFill/>
                </a:ln>
                <a:solidFill>
                  <a:srgbClr val="171A1C"/>
                </a:solidFill>
                <a:effectLst/>
                <a:uLnTx/>
                <a:uFillTx/>
                <a:latin typeface="Arial"/>
                <a:ea typeface="+mn-ea"/>
                <a:cs typeface="+mn-cs"/>
              </a:rPr>
              <a:t>MPSP</a:t>
            </a:r>
            <a:endParaRPr kumimoji="0" lang="en-US" sz="1500" b="1" i="0" u="none" strike="noStrike" kern="1200" cap="none" spc="0" normalizeH="0" baseline="0" noProof="0" dirty="0">
              <a:ln>
                <a:noFill/>
              </a:ln>
              <a:solidFill>
                <a:srgbClr val="171A1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dirty="0">
                <a:ln>
                  <a:noFill/>
                </a:ln>
                <a:solidFill>
                  <a:srgbClr val="171A1C"/>
                </a:solidFill>
                <a:effectLst/>
                <a:uLnTx/>
                <a:uFillTx/>
                <a:latin typeface="Arial"/>
                <a:ea typeface="+mn-ea"/>
                <a:cs typeface="+mn-cs"/>
              </a:rPr>
              <a:t>Phase 1</a:t>
            </a:r>
          </a:p>
        </p:txBody>
      </p:sp>
      <p:sp>
        <p:nvSpPr>
          <p:cNvPr id="56" name="TextBox 55">
            <a:extLst>
              <a:ext uri="{FF2B5EF4-FFF2-40B4-BE49-F238E27FC236}">
                <a16:creationId xmlns:a16="http://schemas.microsoft.com/office/drawing/2014/main" id="{ABA7D92F-8A96-7CCB-4FD7-CE09E9A49947}"/>
              </a:ext>
            </a:extLst>
          </p:cNvPr>
          <p:cNvSpPr txBox="1"/>
          <p:nvPr/>
        </p:nvSpPr>
        <p:spPr>
          <a:xfrm>
            <a:off x="8754309" y="5321808"/>
            <a:ext cx="1920240" cy="523220"/>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171A1C"/>
                </a:solidFill>
                <a:effectLst/>
                <a:uLnTx/>
                <a:uFillTx/>
                <a:latin typeface="Arial"/>
                <a:ea typeface="+mn-ea"/>
                <a:cs typeface="+mn-cs"/>
              </a:rPr>
              <a:t>Road Ahead</a:t>
            </a:r>
            <a:endParaRPr kumimoji="0" lang="en-US" sz="1400" b="1" i="0" u="none" strike="noStrike" kern="1200" cap="none" spc="0" normalizeH="0" baseline="0" noProof="0" dirty="0">
              <a:ln>
                <a:noFill/>
              </a:ln>
              <a:solidFill>
                <a:srgbClr val="171A1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171A1C"/>
                </a:solidFill>
                <a:effectLst/>
                <a:uLnTx/>
                <a:uFillTx/>
                <a:latin typeface="Arial"/>
                <a:ea typeface="+mn-ea"/>
                <a:cs typeface="+mn-cs"/>
              </a:rPr>
              <a:t>More workflows</a:t>
            </a:r>
          </a:p>
        </p:txBody>
      </p:sp>
      <p:sp>
        <p:nvSpPr>
          <p:cNvPr id="57" name="Oval 56">
            <a:extLst>
              <a:ext uri="{FF2B5EF4-FFF2-40B4-BE49-F238E27FC236}">
                <a16:creationId xmlns:a16="http://schemas.microsoft.com/office/drawing/2014/main" id="{F4676B1F-5EEF-55B3-06AA-431131A9FB43}"/>
              </a:ext>
            </a:extLst>
          </p:cNvPr>
          <p:cNvSpPr/>
          <p:nvPr/>
        </p:nvSpPr>
        <p:spPr>
          <a:xfrm>
            <a:off x="6424117" y="4640238"/>
            <a:ext cx="566928" cy="566928"/>
          </a:xfrm>
          <a:prstGeom prst="ellipse">
            <a:avLst/>
          </a:prstGeom>
          <a:solidFill>
            <a:srgbClr val="006481"/>
          </a:solidFill>
          <a:ln>
            <a:solidFill>
              <a:srgbClr val="00648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58" name="TextBox 57">
            <a:extLst>
              <a:ext uri="{FF2B5EF4-FFF2-40B4-BE49-F238E27FC236}">
                <a16:creationId xmlns:a16="http://schemas.microsoft.com/office/drawing/2014/main" id="{41B33AAF-6B5A-4CD8-3523-0466844B3BAD}"/>
              </a:ext>
            </a:extLst>
          </p:cNvPr>
          <p:cNvSpPr txBox="1"/>
          <p:nvPr/>
        </p:nvSpPr>
        <p:spPr>
          <a:xfrm>
            <a:off x="6424117" y="4658526"/>
            <a:ext cx="566928" cy="45720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dirty="0">
                <a:ln>
                  <a:noFill/>
                </a:ln>
                <a:solidFill>
                  <a:srgbClr val="FFFFFF"/>
                </a:solidFill>
                <a:effectLst/>
                <a:uLnTx/>
                <a:uFillTx/>
                <a:latin typeface="Arial"/>
                <a:ea typeface="+mn-ea"/>
                <a:cs typeface="+mn-cs"/>
              </a:rPr>
              <a:t>+</a:t>
            </a:r>
          </a:p>
        </p:txBody>
      </p:sp>
      <p:sp>
        <p:nvSpPr>
          <p:cNvPr id="59" name="TextBox 58">
            <a:extLst>
              <a:ext uri="{FF2B5EF4-FFF2-40B4-BE49-F238E27FC236}">
                <a16:creationId xmlns:a16="http://schemas.microsoft.com/office/drawing/2014/main" id="{9E018CE3-9686-14AD-8A5B-DC5772D0B0EF}"/>
              </a:ext>
            </a:extLst>
          </p:cNvPr>
          <p:cNvSpPr txBox="1"/>
          <p:nvPr/>
        </p:nvSpPr>
        <p:spPr>
          <a:xfrm>
            <a:off x="5875477" y="5316894"/>
            <a:ext cx="1837288" cy="3231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171A1C"/>
                </a:solidFill>
                <a:effectLst/>
                <a:uLnTx/>
                <a:uFillTx/>
                <a:latin typeface="Arial"/>
                <a:ea typeface="+mn-ea"/>
                <a:cs typeface="+mn-cs"/>
              </a:rPr>
              <a:t>Additional Protocol forms</a:t>
            </a:r>
            <a:endParaRPr kumimoji="0" sz="1500" b="1" i="0" u="none" strike="noStrike" kern="1200" cap="none" spc="0" normalizeH="0" baseline="0" noProof="0" dirty="0">
              <a:ln>
                <a:noFill/>
              </a:ln>
              <a:solidFill>
                <a:srgbClr val="006481"/>
              </a:solidFill>
              <a:effectLst/>
              <a:uLnTx/>
              <a:uFillTx/>
              <a:latin typeface="Arial"/>
              <a:ea typeface="+mn-ea"/>
              <a:cs typeface="+mn-cs"/>
            </a:endParaRPr>
          </a:p>
        </p:txBody>
      </p:sp>
    </p:spTree>
    <p:extLst>
      <p:ext uri="{BB962C8B-B14F-4D97-AF65-F5344CB8AC3E}">
        <p14:creationId xmlns:p14="http://schemas.microsoft.com/office/powerpoint/2010/main" val="3785578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4360" y="1024128"/>
            <a:ext cx="640080" cy="54864"/>
          </a:xfrm>
          <a:prstGeom prst="rect">
            <a:avLst/>
          </a:prstGeom>
          <a:solidFill>
            <a:srgbClr val="006481"/>
          </a:solidFill>
          <a:ln>
            <a:solidFill>
              <a:srgbClr val="00648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TextBox 3"/>
          <p:cNvSpPr txBox="1"/>
          <p:nvPr/>
        </p:nvSpPr>
        <p:spPr>
          <a:xfrm>
            <a:off x="594360" y="1170432"/>
            <a:ext cx="10972800" cy="276999"/>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171A1C"/>
                </a:solidFill>
                <a:effectLst/>
                <a:uLnTx/>
                <a:uFillTx/>
                <a:latin typeface="Arial"/>
                <a:ea typeface="+mn-ea"/>
                <a:cs typeface="+mn-cs"/>
              </a:rPr>
              <a:t>ERCOT will bring Market Participants along through ongoing communication, hands-on participation, and readiness support as IAM and MPSP are introduced.</a:t>
            </a:r>
            <a:endParaRPr kumimoji="0" sz="1200" b="0" i="0" u="none" strike="noStrike" kern="1200" cap="none" spc="0" normalizeH="0" baseline="0" noProof="0" dirty="0">
              <a:ln>
                <a:noFill/>
              </a:ln>
              <a:solidFill>
                <a:srgbClr val="5E676C"/>
              </a:solidFill>
              <a:effectLst/>
              <a:uLnTx/>
              <a:uFillTx/>
              <a:latin typeface="Arial"/>
              <a:ea typeface="+mn-ea"/>
              <a:cs typeface="+mn-cs"/>
            </a:endParaRPr>
          </a:p>
        </p:txBody>
      </p:sp>
      <p:sp>
        <p:nvSpPr>
          <p:cNvPr id="15" name="Rounded Rectangle 14"/>
          <p:cNvSpPr/>
          <p:nvPr/>
        </p:nvSpPr>
        <p:spPr>
          <a:xfrm>
            <a:off x="865870" y="1601540"/>
            <a:ext cx="4782312" cy="2377440"/>
          </a:xfrm>
          <a:prstGeom prst="round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16" name="TextBox 15"/>
          <p:cNvSpPr txBox="1"/>
          <p:nvPr/>
        </p:nvSpPr>
        <p:spPr>
          <a:xfrm>
            <a:off x="1485045" y="1997405"/>
            <a:ext cx="3353369" cy="430887"/>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srgbClr val="171A1C"/>
                </a:solidFill>
                <a:effectLst/>
                <a:uLnTx/>
                <a:uFillTx/>
                <a:latin typeface="Arial"/>
                <a:ea typeface="+mn-ea"/>
                <a:cs typeface="+mn-cs"/>
              </a:rPr>
              <a:t>Stakeholder engagement</a:t>
            </a:r>
            <a:endParaRPr kumimoji="0" sz="2200" b="1" i="0" u="none" strike="noStrike" kern="1200" cap="none" spc="0" normalizeH="0" baseline="0" noProof="0" dirty="0">
              <a:ln>
                <a:noFill/>
              </a:ln>
              <a:solidFill>
                <a:srgbClr val="006481"/>
              </a:solidFill>
              <a:effectLst/>
              <a:uLnTx/>
              <a:uFillTx/>
              <a:latin typeface="Arial"/>
              <a:ea typeface="+mn-ea"/>
              <a:cs typeface="+mn-cs"/>
            </a:endParaRPr>
          </a:p>
        </p:txBody>
      </p:sp>
      <p:sp>
        <p:nvSpPr>
          <p:cNvPr id="18" name="TextBox 17"/>
          <p:cNvSpPr txBox="1"/>
          <p:nvPr/>
        </p:nvSpPr>
        <p:spPr>
          <a:xfrm>
            <a:off x="2018729" y="2791600"/>
            <a:ext cx="2286000" cy="228600"/>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171A1C"/>
                </a:solidFill>
                <a:effectLst/>
                <a:uLnTx/>
                <a:uFillTx/>
                <a:latin typeface="Arial"/>
                <a:ea typeface="+mn-ea"/>
                <a:cs typeface="+mn-cs"/>
              </a:rPr>
              <a:t>Ongoing</a:t>
            </a:r>
          </a:p>
        </p:txBody>
      </p:sp>
      <p:sp>
        <p:nvSpPr>
          <p:cNvPr id="19" name="TextBox 18"/>
          <p:cNvSpPr txBox="1"/>
          <p:nvPr/>
        </p:nvSpPr>
        <p:spPr>
          <a:xfrm>
            <a:off x="777239" y="3143644"/>
            <a:ext cx="4768980" cy="4616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171A1C"/>
                </a:solidFill>
                <a:effectLst/>
                <a:uLnTx/>
                <a:uFillTx/>
                <a:latin typeface="Arial"/>
                <a:ea typeface="+mn-ea"/>
                <a:cs typeface="+mn-cs"/>
              </a:rPr>
              <a:t>Workshops + stakeholder meetings</a:t>
            </a:r>
            <a:r>
              <a:rPr kumimoji="0" lang="en-US" sz="1200" b="0" i="0" u="none" strike="noStrike" kern="1200" cap="none" spc="0" normalizeH="0" baseline="0" noProof="0" dirty="0">
                <a:ln>
                  <a:noFill/>
                </a:ln>
                <a:solidFill>
                  <a:srgbClr val="171A1C"/>
                </a:solidFill>
                <a:effectLst/>
                <a:uLnTx/>
                <a:uFillTx/>
                <a:latin typeface="Arial"/>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171A1C"/>
                </a:solidFill>
                <a:effectLst/>
                <a:uLnTx/>
                <a:uFillTx/>
                <a:latin typeface="Arial"/>
                <a:ea typeface="+mn-ea"/>
                <a:cs typeface="+mn-cs"/>
              </a:rPr>
              <a:t>Updates, questions and input</a:t>
            </a:r>
          </a:p>
        </p:txBody>
      </p:sp>
      <p:sp>
        <p:nvSpPr>
          <p:cNvPr id="20" name="Rounded Rectangle 19"/>
          <p:cNvSpPr/>
          <p:nvPr/>
        </p:nvSpPr>
        <p:spPr>
          <a:xfrm>
            <a:off x="6457950" y="1601540"/>
            <a:ext cx="4784219" cy="2377440"/>
          </a:xfrm>
          <a:prstGeom prst="round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21" name="TextBox 20"/>
          <p:cNvSpPr txBox="1"/>
          <p:nvPr/>
        </p:nvSpPr>
        <p:spPr>
          <a:xfrm>
            <a:off x="6661020" y="2170531"/>
            <a:ext cx="4768978" cy="861774"/>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dirty="0">
                <a:ln>
                  <a:noFill/>
                </a:ln>
                <a:solidFill>
                  <a:srgbClr val="171A1C"/>
                </a:solidFill>
                <a:effectLst/>
                <a:uLnTx/>
                <a:uFillTx/>
                <a:latin typeface="Arial"/>
                <a:ea typeface="+mn-ea"/>
                <a:cs typeface="+mn-cs"/>
              </a:rPr>
              <a:t>T</a:t>
            </a:r>
            <a:r>
              <a:rPr kumimoji="0" lang="en-US" sz="2500" b="1" i="0" u="none" strike="noStrike" kern="1200" cap="none" spc="0" normalizeH="0" baseline="0" noProof="0" dirty="0">
                <a:ln>
                  <a:noFill/>
                </a:ln>
                <a:solidFill>
                  <a:srgbClr val="171A1C"/>
                </a:solidFill>
                <a:effectLst/>
                <a:uLnTx/>
                <a:uFillTx/>
                <a:latin typeface="Arial"/>
                <a:ea typeface="+mn-ea"/>
                <a:cs typeface="+mn-cs"/>
              </a:rPr>
              <a:t>esting, Workshops </a:t>
            </a:r>
            <a:r>
              <a:rPr kumimoji="0" sz="2500" b="1" i="0" u="none" strike="noStrike" kern="1200" cap="none" spc="0" normalizeH="0" baseline="0" noProof="0" dirty="0">
                <a:ln>
                  <a:noFill/>
                </a:ln>
                <a:solidFill>
                  <a:srgbClr val="171A1C"/>
                </a:solidFill>
                <a:effectLst/>
                <a:uLnTx/>
                <a:uFillTx/>
                <a:latin typeface="Arial"/>
                <a:ea typeface="+mn-ea"/>
                <a:cs typeface="+mn-cs"/>
              </a:rPr>
              <a:t>&amp;</a:t>
            </a:r>
            <a:r>
              <a:rPr kumimoji="0" lang="en-US" sz="2500" b="1" i="0" u="none" strike="noStrike" kern="1200" cap="none" spc="0" normalizeH="0" baseline="0" noProof="0" dirty="0">
                <a:ln>
                  <a:noFill/>
                </a:ln>
                <a:solidFill>
                  <a:srgbClr val="171A1C"/>
                </a:solidFill>
                <a:effectLst/>
                <a:uLnTx/>
                <a:uFillTx/>
                <a:latin typeface="Arial"/>
                <a:ea typeface="+mn-ea"/>
                <a:cs typeface="+mn-cs"/>
              </a:rPr>
              <a:t> Training</a:t>
            </a:r>
            <a:endParaRPr kumimoji="0" sz="2500" b="1" i="0" u="none" strike="noStrike" kern="1200" cap="none" spc="0" normalizeH="0" baseline="0" noProof="0" dirty="0">
              <a:ln>
                <a:noFill/>
              </a:ln>
              <a:solidFill>
                <a:srgbClr val="171A1C"/>
              </a:solidFill>
              <a:effectLst/>
              <a:uLnTx/>
              <a:uFillTx/>
              <a:latin typeface="Arial"/>
              <a:ea typeface="+mn-ea"/>
              <a:cs typeface="+mn-cs"/>
            </a:endParaRPr>
          </a:p>
        </p:txBody>
      </p:sp>
      <p:sp>
        <p:nvSpPr>
          <p:cNvPr id="23" name="Rounded Rectangle 22"/>
          <p:cNvSpPr/>
          <p:nvPr/>
        </p:nvSpPr>
        <p:spPr>
          <a:xfrm>
            <a:off x="777239" y="4407408"/>
            <a:ext cx="10652759" cy="1234440"/>
          </a:xfrm>
          <a:prstGeom prst="roundRect">
            <a:avLst/>
          </a:prstGeom>
          <a:solidFill>
            <a:srgbClr val="F3F6F7"/>
          </a:solidFill>
          <a:ln>
            <a:solidFill>
              <a:srgbClr val="F3F6F7"/>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TextBox 23"/>
          <p:cNvSpPr txBox="1"/>
          <p:nvPr/>
        </p:nvSpPr>
        <p:spPr>
          <a:xfrm>
            <a:off x="1051560" y="4645152"/>
            <a:ext cx="1417320" cy="219456"/>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171A1C"/>
                </a:solidFill>
                <a:effectLst/>
                <a:uLnTx/>
                <a:uFillTx/>
                <a:latin typeface="Arial"/>
                <a:ea typeface="+mn-ea"/>
                <a:cs typeface="+mn-cs"/>
              </a:rPr>
              <a:t>HOW WE WILL ENGAGE</a:t>
            </a:r>
          </a:p>
        </p:txBody>
      </p:sp>
      <p:sp>
        <p:nvSpPr>
          <p:cNvPr id="25" name="TextBox 24"/>
          <p:cNvSpPr txBox="1"/>
          <p:nvPr/>
        </p:nvSpPr>
        <p:spPr>
          <a:xfrm>
            <a:off x="2487168" y="4572000"/>
            <a:ext cx="8092440" cy="365760"/>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171A1C"/>
                </a:solidFill>
                <a:effectLst/>
                <a:uLnTx/>
                <a:uFillTx/>
                <a:latin typeface="Arial"/>
                <a:ea typeface="+mn-ea"/>
                <a:cs typeface="+mn-cs"/>
              </a:rPr>
              <a:t>Inform  →  Listen  →  Test  →  Learn  →  Prepare</a:t>
            </a:r>
          </a:p>
        </p:txBody>
      </p:sp>
      <p:sp>
        <p:nvSpPr>
          <p:cNvPr id="26" name="TextBox 25"/>
          <p:cNvSpPr txBox="1"/>
          <p:nvPr/>
        </p:nvSpPr>
        <p:spPr>
          <a:xfrm>
            <a:off x="2487168" y="5047488"/>
            <a:ext cx="8046720" cy="292388"/>
          </a:xfrm>
          <a:prstGeom prst="rect">
            <a:avLst/>
          </a:prstGeom>
          <a:noFill/>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171A1C"/>
                </a:solidFill>
                <a:effectLst/>
                <a:uLnTx/>
                <a:uFillTx/>
                <a:latin typeface="Arial"/>
                <a:ea typeface="+mn-ea"/>
                <a:cs typeface="+mn-cs"/>
              </a:rPr>
              <a:t>Market Notices • demos • user testing • feedback • training/readiness</a:t>
            </a:r>
          </a:p>
        </p:txBody>
      </p:sp>
      <p:sp>
        <p:nvSpPr>
          <p:cNvPr id="27" name="Rounded Rectangle 26"/>
          <p:cNvSpPr/>
          <p:nvPr/>
        </p:nvSpPr>
        <p:spPr>
          <a:xfrm>
            <a:off x="777240" y="5961888"/>
            <a:ext cx="10652760" cy="475488"/>
          </a:xfrm>
          <a:prstGeom prst="roundRect">
            <a:avLst/>
          </a:prstGeom>
          <a:solidFill>
            <a:schemeClr val="accent2">
              <a:lumMod val="75000"/>
            </a:schemeClr>
          </a:solidFill>
          <a:ln>
            <a:solidFill>
              <a:srgbClr val="00648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28" name="TextBox 27"/>
          <p:cNvSpPr txBox="1"/>
          <p:nvPr/>
        </p:nvSpPr>
        <p:spPr>
          <a:xfrm>
            <a:off x="1005840" y="6071616"/>
            <a:ext cx="10195560" cy="323165"/>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dirty="0">
                <a:ln>
                  <a:noFill/>
                </a:ln>
                <a:solidFill>
                  <a:srgbClr val="171A1C"/>
                </a:solidFill>
                <a:effectLst/>
                <a:uLnTx/>
                <a:uFillTx/>
                <a:latin typeface="Arial"/>
                <a:ea typeface="+mn-ea"/>
                <a:cs typeface="+mn-cs"/>
              </a:rPr>
              <a:t>Documentation and support will accompany the change —</a:t>
            </a:r>
            <a:r>
              <a:rPr kumimoji="0" lang="en-US" sz="1500" b="1" i="0" u="none" strike="noStrike" kern="1200" cap="none" spc="0" normalizeH="0" baseline="0" noProof="0" dirty="0">
                <a:ln>
                  <a:noFill/>
                </a:ln>
                <a:solidFill>
                  <a:srgbClr val="171A1C"/>
                </a:solidFill>
                <a:effectLst/>
                <a:uLnTx/>
                <a:uFillTx/>
                <a:latin typeface="Arial"/>
                <a:ea typeface="+mn-ea"/>
                <a:cs typeface="+mn-cs"/>
              </a:rPr>
              <a:t> IAM and </a:t>
            </a:r>
            <a:r>
              <a:rPr kumimoji="0" sz="1500" b="1" i="0" u="none" strike="noStrike" kern="1200" cap="none" spc="0" normalizeH="0" baseline="0" noProof="0" dirty="0">
                <a:ln>
                  <a:noFill/>
                </a:ln>
                <a:solidFill>
                  <a:srgbClr val="171A1C"/>
                </a:solidFill>
                <a:effectLst/>
                <a:uLnTx/>
                <a:uFillTx/>
                <a:latin typeface="Arial"/>
                <a:ea typeface="+mn-ea"/>
                <a:cs typeface="+mn-cs"/>
              </a:rPr>
              <a:t>MPSP user guides</a:t>
            </a:r>
          </a:p>
        </p:txBody>
      </p:sp>
      <p:sp>
        <p:nvSpPr>
          <p:cNvPr id="30" name="Title 1">
            <a:extLst>
              <a:ext uri="{FF2B5EF4-FFF2-40B4-BE49-F238E27FC236}">
                <a16:creationId xmlns:a16="http://schemas.microsoft.com/office/drawing/2014/main" id="{6564A2E6-4081-0F1A-B646-966D6FD74F10}"/>
              </a:ext>
            </a:extLst>
          </p:cNvPr>
          <p:cNvSpPr txBox="1">
            <a:spLocks/>
          </p:cNvSpPr>
          <p:nvPr/>
        </p:nvSpPr>
        <p:spPr>
          <a:xfrm>
            <a:off x="1257300" y="457200"/>
            <a:ext cx="10401300" cy="914400"/>
          </a:xfrm>
          <a:prstGeom prst="rect">
            <a:avLst/>
          </a:prstGeom>
        </p:spPr>
        <p:txBody>
          <a:bodyPr/>
          <a:lst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sz="2400" b="1" i="0" u="none" strike="noStrike" kern="1200" cap="none" spc="0" normalizeH="0" baseline="0" noProof="0">
                <a:ln>
                  <a:noFill/>
                </a:ln>
                <a:solidFill>
                  <a:srgbClr val="171A1C"/>
                </a:solidFill>
                <a:effectLst/>
                <a:uLnTx/>
                <a:uFillTx/>
                <a:latin typeface="Arial"/>
                <a:ea typeface="+mj-ea"/>
                <a:cs typeface="+mj-cs"/>
              </a:rPr>
              <a:t>Engagement continues beyond today</a:t>
            </a:r>
          </a:p>
        </p:txBody>
      </p:sp>
      <p:sp>
        <p:nvSpPr>
          <p:cNvPr id="32" name="TextBox 31">
            <a:extLst>
              <a:ext uri="{FF2B5EF4-FFF2-40B4-BE49-F238E27FC236}">
                <a16:creationId xmlns:a16="http://schemas.microsoft.com/office/drawing/2014/main" id="{EF63705B-C171-0265-FD3E-45EA2EF289B4}"/>
              </a:ext>
            </a:extLst>
          </p:cNvPr>
          <p:cNvSpPr txBox="1"/>
          <p:nvPr/>
        </p:nvSpPr>
        <p:spPr>
          <a:xfrm>
            <a:off x="8248228" y="3139071"/>
            <a:ext cx="2036313" cy="457200"/>
          </a:xfrm>
          <a:prstGeom prst="rect">
            <a:avLst/>
          </a:prstGeom>
          <a:noFill/>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171A1C"/>
                </a:solidFill>
                <a:effectLst/>
                <a:uLnTx/>
                <a:uFillTx/>
                <a:latin typeface="Arial"/>
                <a:ea typeface="+mn-ea"/>
                <a:cs typeface="+mn-cs"/>
              </a:rPr>
              <a:t>Input shapes future phases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171A1C"/>
                </a:solidFill>
                <a:effectLst/>
                <a:uLnTx/>
                <a:uFillTx/>
                <a:latin typeface="Arial"/>
                <a:ea typeface="+mn-ea"/>
                <a:cs typeface="+mn-cs"/>
              </a:rPr>
              <a:t>Testing builds readiness</a:t>
            </a:r>
          </a:p>
        </p:txBody>
      </p:sp>
      <p:sp>
        <p:nvSpPr>
          <p:cNvPr id="2" name="Slide Number Placeholder 4">
            <a:extLst>
              <a:ext uri="{FF2B5EF4-FFF2-40B4-BE49-F238E27FC236}">
                <a16:creationId xmlns:a16="http://schemas.microsoft.com/office/drawing/2014/main" id="{13BA41B9-1BF4-F008-8DFC-1075931DAB4E}"/>
              </a:ext>
            </a:extLst>
          </p:cNvPr>
          <p:cNvSpPr>
            <a:spLocks noGrp="1"/>
          </p:cNvSpPr>
          <p:nvPr>
            <p:ph type="sldNum" sz="quarter" idx="12"/>
          </p:nvPr>
        </p:nvSpPr>
        <p:spPr>
          <a:xfrm>
            <a:off x="11658600" y="6356350"/>
            <a:ext cx="533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005763"/>
                </a:solidFill>
                <a:effectLst/>
                <a:uLnTx/>
                <a:uFillTx/>
                <a:latin typeface="Arial"/>
                <a:ea typeface="+mn-ea"/>
                <a:cs typeface="+mn-cs"/>
              </a:rPr>
              <a:t>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p:txBody>
          <a:bodyPr/>
          <a:lstStyle/>
          <a:p>
            <a:r>
              <a:t>Up Next: Future-Ready IAM Program</a:t>
            </a:r>
          </a:p>
        </p:txBody>
      </p:sp>
      <p:sp>
        <p:nvSpPr>
          <p:cNvPr id="5" name="Slide Number Placeholder 4">
            <a:extLst>
              <a:ext uri="{FF2B5EF4-FFF2-40B4-BE49-F238E27FC236}">
                <a16:creationId xmlns:a16="http://schemas.microsoft.com/office/drawing/2014/main" id="{663E33CD-915C-8592-3526-C44B880B6BF9}"/>
              </a:ext>
            </a:extLst>
          </p:cNvPr>
          <p:cNvSpPr>
            <a:spLocks noGrp="1"/>
          </p:cNvSpPr>
          <p:nvPr>
            <p:ph type="sldNum" sz="quarter" idx="12"/>
          </p:nvPr>
        </p:nvSpPr>
        <p:spPr/>
        <p:txBody>
          <a:bodyPr wrap="square"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005763"/>
                </a:solidFill>
                <a:effectLst/>
                <a:uLnTx/>
                <a:uFillTx/>
                <a:latin typeface="Arial"/>
                <a:ea typeface="+mn-ea"/>
                <a:cs typeface="+mn-cs"/>
              </a:rPr>
              <a:t>6</a:t>
            </a:r>
          </a:p>
        </p:txBody>
      </p:sp>
      <p:sp>
        <p:nvSpPr>
          <p:cNvPr id="6" name="TextBox 5"/>
          <p:cNvSpPr txBox="1"/>
          <p:nvPr/>
        </p:nvSpPr>
        <p:spPr>
          <a:xfrm>
            <a:off x="530868" y="3738716"/>
            <a:ext cx="6243483"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244263"/>
                </a:solidFill>
                <a:effectLst/>
                <a:uLnTx/>
                <a:uFillTx/>
                <a:latin typeface="Arial"/>
                <a:ea typeface="+mn-ea"/>
                <a:cs typeface="+mn-cs"/>
              </a:rPr>
              <a:t>A closer look at the new identity platform, MFA, implementation approach, and how IAM connects to MPSP.</a:t>
            </a:r>
          </a:p>
        </p:txBody>
      </p:sp>
    </p:spTree>
    <p:extLst>
      <p:ext uri="{BB962C8B-B14F-4D97-AF65-F5344CB8AC3E}">
        <p14:creationId xmlns:p14="http://schemas.microsoft.com/office/powerpoint/2010/main" val="4002497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91B24D5-1C36-2126-2E00-D08EC42F4E50}"/>
              </a:ext>
            </a:extLst>
          </p:cNvPr>
          <p:cNvSpPr>
            <a:spLocks noGrp="1"/>
          </p:cNvSpPr>
          <p:nvPr>
            <p:ph type="body" sz="quarter" idx="15"/>
          </p:nvPr>
        </p:nvSpPr>
        <p:spPr>
          <a:xfrm flipH="1">
            <a:off x="590635" y="5394467"/>
            <a:ext cx="11067965" cy="843330"/>
          </a:xfrm>
        </p:spPr>
        <p:txBody>
          <a:bodyPr/>
          <a:lstStyle/>
          <a:p>
            <a:r>
              <a:rPr sz="1200" dirty="0"/>
              <a:t>WHY MODERNIZE?</a:t>
            </a:r>
          </a:p>
          <a:p>
            <a:r>
              <a:rPr sz="1200" dirty="0"/>
              <a:t>A more secure, simpler and more transparent experience for Market Participants — without reliance on certificates, e-mail and manual processing.</a:t>
            </a:r>
          </a:p>
        </p:txBody>
      </p:sp>
      <p:sp>
        <p:nvSpPr>
          <p:cNvPr id="3" name="Slide Number Placeholder 2">
            <a:extLst>
              <a:ext uri="{FF2B5EF4-FFF2-40B4-BE49-F238E27FC236}">
                <a16:creationId xmlns:a16="http://schemas.microsoft.com/office/drawing/2014/main" id="{2B3C6AEC-7B81-7BAA-C17E-3CCA8FDF362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005763"/>
                </a:solidFill>
                <a:effectLst/>
                <a:uLnTx/>
                <a:uFillTx/>
                <a:latin typeface="Arial"/>
                <a:ea typeface="+mn-ea"/>
                <a:cs typeface="+mn-cs"/>
              </a:rPr>
              <a:t>4</a:t>
            </a:r>
          </a:p>
        </p:txBody>
      </p:sp>
      <p:sp>
        <p:nvSpPr>
          <p:cNvPr id="8" name="TextBox 7">
            <a:extLst>
              <a:ext uri="{FF2B5EF4-FFF2-40B4-BE49-F238E27FC236}">
                <a16:creationId xmlns:a16="http://schemas.microsoft.com/office/drawing/2014/main" id="{EE56F4C6-CD7A-85C4-4831-0BFBB122C252}"/>
              </a:ext>
            </a:extLst>
          </p:cNvPr>
          <p:cNvSpPr txBox="1"/>
          <p:nvPr/>
        </p:nvSpPr>
        <p:spPr>
          <a:xfrm>
            <a:off x="1097280" y="402336"/>
            <a:ext cx="10652760" cy="502920"/>
          </a:xfrm>
          <a:prstGeom prst="rect">
            <a:avLst/>
          </a:prstGeom>
          <a:noFill/>
        </p:spPr>
        <p:txBody>
          <a:bodyPr wrap="square" lIns="45720" tIns="18288" rIns="45720" bIns="18288">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71A1C"/>
                </a:solidFill>
                <a:effectLst/>
                <a:uLnTx/>
                <a:uFillTx/>
                <a:latin typeface="Arial"/>
                <a:ea typeface="+mn-ea"/>
                <a:cs typeface="+mn-cs"/>
              </a:rPr>
              <a:t>Identity and Access management (IAM) - Modernizing Secure Access</a:t>
            </a:r>
            <a:endParaRPr kumimoji="0" sz="2400" b="1" i="0" u="none" strike="noStrike" kern="1200" cap="none" spc="0" normalizeH="0" baseline="0" noProof="0" dirty="0">
              <a:ln>
                <a:noFill/>
              </a:ln>
              <a:solidFill>
                <a:srgbClr val="171A1C"/>
              </a:solidFill>
              <a:effectLst/>
              <a:uLnTx/>
              <a:uFillTx/>
              <a:latin typeface="Arial"/>
              <a:ea typeface="+mn-ea"/>
              <a:cs typeface="+mn-cs"/>
            </a:endParaRPr>
          </a:p>
        </p:txBody>
      </p:sp>
      <p:sp>
        <p:nvSpPr>
          <p:cNvPr id="10" name="TextBox 9">
            <a:extLst>
              <a:ext uri="{FF2B5EF4-FFF2-40B4-BE49-F238E27FC236}">
                <a16:creationId xmlns:a16="http://schemas.microsoft.com/office/drawing/2014/main" id="{279E0CAC-7828-67B9-BD95-443FA272A0D4}"/>
              </a:ext>
            </a:extLst>
          </p:cNvPr>
          <p:cNvSpPr txBox="1"/>
          <p:nvPr/>
        </p:nvSpPr>
        <p:spPr>
          <a:xfrm>
            <a:off x="1124712" y="907518"/>
            <a:ext cx="10241280" cy="502920"/>
          </a:xfrm>
          <a:prstGeom prst="rect">
            <a:avLst/>
          </a:prstGeom>
          <a:noFill/>
        </p:spPr>
        <p:txBody>
          <a:bodyPr wrap="square" lIns="45720" tIns="18288" rIns="45720" bIns="18288">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171A1C"/>
                </a:solidFill>
                <a:effectLst/>
                <a:uLnTx/>
                <a:uFillTx/>
                <a:latin typeface="Arial"/>
                <a:ea typeface="+mn-ea"/>
                <a:cs typeface="+mn-cs"/>
              </a:rPr>
              <a:t>IAM and MPSP work together: IAM modernizes secure access; MPSP modernizes service interactions and workflows.</a:t>
            </a:r>
            <a:endParaRPr kumimoji="0" sz="1500" b="0" i="0" u="none" strike="noStrike" kern="1200" cap="none" spc="0" normalizeH="0" baseline="0" noProof="0" dirty="0">
              <a:ln>
                <a:noFill/>
              </a:ln>
              <a:solidFill>
                <a:srgbClr val="4B555C"/>
              </a:solidFill>
              <a:effectLst/>
              <a:uLnTx/>
              <a:uFillTx/>
              <a:latin typeface="Arial"/>
              <a:ea typeface="+mn-ea"/>
              <a:cs typeface="+mn-cs"/>
            </a:endParaRPr>
          </a:p>
        </p:txBody>
      </p:sp>
      <p:sp>
        <p:nvSpPr>
          <p:cNvPr id="11" name="Rounded Rectangle 4">
            <a:extLst>
              <a:ext uri="{FF2B5EF4-FFF2-40B4-BE49-F238E27FC236}">
                <a16:creationId xmlns:a16="http://schemas.microsoft.com/office/drawing/2014/main" id="{C63E092A-5327-2BC4-0031-259108314CA8}"/>
              </a:ext>
            </a:extLst>
          </p:cNvPr>
          <p:cNvSpPr/>
          <p:nvPr/>
        </p:nvSpPr>
        <p:spPr>
          <a:xfrm>
            <a:off x="6774426" y="1410438"/>
            <a:ext cx="4312526" cy="1357585"/>
          </a:xfrm>
          <a:prstGeom prst="roundRect">
            <a:avLst/>
          </a:prstGeom>
          <a:solidFill>
            <a:schemeClr val="accent2">
              <a:lumMod val="75000"/>
            </a:schemeClr>
          </a:solidFill>
          <a:ln w="15875">
            <a:solidFill>
              <a:srgbClr val="00829B"/>
            </a:solidFill>
          </a:ln>
        </p:spPr>
        <p:style>
          <a:lnRef idx="1">
            <a:schemeClr val="accent1"/>
          </a:lnRef>
          <a:fillRef idx="3">
            <a:schemeClr val="accent1"/>
          </a:fillRef>
          <a:effectRef idx="2">
            <a:schemeClr val="accent1"/>
          </a:effectRef>
          <a:fontRef idx="minor">
            <a:schemeClr val="lt1"/>
          </a:fontRef>
        </p:style>
        <p:txBody>
          <a:bodyPr wrap="square" lIns="164592" tIns="91440" rIns="164592"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FFFFF"/>
                </a:solidFill>
                <a:effectLst/>
                <a:uLnTx/>
                <a:uFillTx/>
                <a:latin typeface="Arial"/>
                <a:ea typeface="+mn-ea"/>
                <a:cs typeface="+mn-cs"/>
              </a:rPr>
              <a:t>Future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71A1C"/>
                </a:solidFill>
                <a:effectLst/>
                <a:uLnTx/>
                <a:uFillTx/>
                <a:latin typeface="Arial"/>
                <a:ea typeface="+mn-ea"/>
                <a:cs typeface="+mn-cs"/>
              </a:rPr>
              <a:t>Username/password + MFA </a:t>
            </a:r>
            <a:r>
              <a:rPr kumimoji="0" sz="1600" b="0" i="0" u="none" strike="noStrike" kern="1200" cap="none" spc="0" normalizeH="0" baseline="0" noProof="0" dirty="0">
                <a:ln>
                  <a:noFill/>
                </a:ln>
                <a:solidFill>
                  <a:srgbClr val="171A1C"/>
                </a:solidFill>
                <a:effectLst/>
                <a:uLnTx/>
                <a:uFillTx/>
                <a:latin typeface="Arial"/>
                <a:ea typeface="+mn-ea"/>
                <a:cs typeface="+mn-cs"/>
              </a:rPr>
              <a:t> </a:t>
            </a:r>
            <a:endParaRPr kumimoji="0" lang="en-US" sz="1600" b="0" i="0" u="none" strike="noStrike" kern="1200" cap="none" spc="0" normalizeH="0" baseline="0" noProof="0" dirty="0">
              <a:ln>
                <a:noFill/>
              </a:ln>
              <a:solidFill>
                <a:srgbClr val="171A1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71A1C"/>
                </a:solidFill>
                <a:effectLst/>
                <a:uLnTx/>
                <a:uFillTx/>
                <a:latin typeface="Arial"/>
                <a:ea typeface="+mn-ea"/>
                <a:cs typeface="+mn-cs"/>
              </a:rPr>
              <a:t>I</a:t>
            </a:r>
            <a:r>
              <a:rPr kumimoji="0" sz="1600" b="0" i="0" u="none" strike="noStrike" kern="1200" cap="none" spc="0" normalizeH="0" baseline="0" noProof="0" dirty="0">
                <a:ln>
                  <a:noFill/>
                </a:ln>
                <a:solidFill>
                  <a:srgbClr val="171A1C"/>
                </a:solidFill>
                <a:effectLst/>
                <a:uLnTx/>
                <a:uFillTx/>
                <a:latin typeface="Arial"/>
                <a:ea typeface="+mn-ea"/>
                <a:cs typeface="+mn-cs"/>
              </a:rPr>
              <a:t>ntegrated </a:t>
            </a:r>
            <a:r>
              <a:rPr kumimoji="0" lang="en-US" sz="1600" b="0" i="0" u="none" strike="noStrike" kern="1200" cap="none" spc="0" normalizeH="0" baseline="0" noProof="0" dirty="0">
                <a:ln>
                  <a:noFill/>
                </a:ln>
                <a:solidFill>
                  <a:srgbClr val="171A1C"/>
                </a:solidFill>
                <a:effectLst/>
                <a:uLnTx/>
                <a:uFillTx/>
                <a:latin typeface="Arial"/>
                <a:ea typeface="+mn-ea"/>
                <a:cs typeface="+mn-cs"/>
              </a:rPr>
              <a:t>Service Experience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71A1C"/>
                </a:solidFill>
                <a:effectLst/>
                <a:uLnTx/>
                <a:uFillTx/>
                <a:latin typeface="Arial"/>
                <a:ea typeface="+mn-ea"/>
                <a:cs typeface="+mn-cs"/>
              </a:rPr>
              <a:t>(Access to MIS Applications and Services)</a:t>
            </a:r>
            <a:endParaRPr kumimoji="0" sz="1600" b="0" i="0" u="none" strike="noStrike" kern="1200" cap="none" spc="0" normalizeH="0" baseline="0" noProof="0" dirty="0">
              <a:ln>
                <a:noFill/>
              </a:ln>
              <a:solidFill>
                <a:srgbClr val="171A1C"/>
              </a:solidFill>
              <a:effectLst/>
              <a:uLnTx/>
              <a:uFillTx/>
              <a:latin typeface="Arial"/>
              <a:ea typeface="+mn-ea"/>
              <a:cs typeface="+mn-cs"/>
            </a:endParaRPr>
          </a:p>
        </p:txBody>
      </p:sp>
      <p:sp>
        <p:nvSpPr>
          <p:cNvPr id="13" name="Rounded Rectangle 6">
            <a:extLst>
              <a:ext uri="{FF2B5EF4-FFF2-40B4-BE49-F238E27FC236}">
                <a16:creationId xmlns:a16="http://schemas.microsoft.com/office/drawing/2014/main" id="{0B921D9C-8CE3-E17C-DCB3-D1A3C05F4833}"/>
              </a:ext>
            </a:extLst>
          </p:cNvPr>
          <p:cNvSpPr/>
          <p:nvPr/>
        </p:nvSpPr>
        <p:spPr>
          <a:xfrm>
            <a:off x="754234" y="2911876"/>
            <a:ext cx="3273552" cy="1325880"/>
          </a:xfrm>
          <a:prstGeom prst="roundRect">
            <a:avLst/>
          </a:prstGeom>
          <a:solidFill>
            <a:schemeClr val="accent2">
              <a:lumMod val="75000"/>
            </a:schemeClr>
          </a:solidFill>
          <a:ln w="15875">
            <a:solidFill>
              <a:srgbClr val="E2E4E6"/>
            </a:solidFill>
          </a:ln>
        </p:spPr>
        <p:style>
          <a:lnRef idx="1">
            <a:schemeClr val="accent1"/>
          </a:lnRef>
          <a:fillRef idx="3">
            <a:schemeClr val="accent1"/>
          </a:fillRef>
          <a:effectRef idx="2">
            <a:schemeClr val="accent1"/>
          </a:effectRef>
          <a:fontRef idx="minor">
            <a:schemeClr val="lt1"/>
          </a:fontRef>
        </p:style>
        <p:txBody>
          <a:bodyPr wrap="square" lIns="164592" tIns="91440" rIns="164592" b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FFFFF"/>
                </a:solidFill>
                <a:effectLst/>
                <a:uLnTx/>
                <a:uFillTx/>
                <a:latin typeface="Arial"/>
                <a:ea typeface="+mn-ea"/>
                <a:cs typeface="+mn-cs"/>
              </a:rPr>
              <a:t>Stronger security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171A1C"/>
                </a:solidFill>
                <a:effectLst/>
                <a:uLnTx/>
                <a:uFillTx/>
                <a:latin typeface="Arial"/>
                <a:ea typeface="+mn-ea"/>
                <a:cs typeface="+mn-cs"/>
              </a:rPr>
              <a:t>Modern, standards-based authentication and adaptable controls</a:t>
            </a:r>
          </a:p>
        </p:txBody>
      </p:sp>
      <p:sp>
        <p:nvSpPr>
          <p:cNvPr id="14" name="Rounded Rectangle 7">
            <a:extLst>
              <a:ext uri="{FF2B5EF4-FFF2-40B4-BE49-F238E27FC236}">
                <a16:creationId xmlns:a16="http://schemas.microsoft.com/office/drawing/2014/main" id="{9FE5A960-AB89-CFAC-C04C-F050987C32F5}"/>
              </a:ext>
            </a:extLst>
          </p:cNvPr>
          <p:cNvSpPr/>
          <p:nvPr/>
        </p:nvSpPr>
        <p:spPr>
          <a:xfrm>
            <a:off x="4283818" y="2911876"/>
            <a:ext cx="3273552" cy="1325880"/>
          </a:xfrm>
          <a:prstGeom prst="roundRect">
            <a:avLst/>
          </a:prstGeom>
          <a:solidFill>
            <a:schemeClr val="accent2">
              <a:lumMod val="75000"/>
            </a:schemeClr>
          </a:solidFill>
          <a:ln w="15875">
            <a:solidFill>
              <a:srgbClr val="E2E4E6"/>
            </a:solidFill>
          </a:ln>
        </p:spPr>
        <p:style>
          <a:lnRef idx="1">
            <a:schemeClr val="accent1"/>
          </a:lnRef>
          <a:fillRef idx="3">
            <a:schemeClr val="accent1"/>
          </a:fillRef>
          <a:effectRef idx="2">
            <a:schemeClr val="accent1"/>
          </a:effectRef>
          <a:fontRef idx="minor">
            <a:schemeClr val="lt1"/>
          </a:fontRef>
        </p:style>
        <p:txBody>
          <a:bodyPr wrap="square" lIns="164592" tIns="91440" rIns="164592" b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FFFFF"/>
                </a:solidFill>
                <a:effectLst/>
                <a:uLnTx/>
                <a:uFillTx/>
                <a:latin typeface="Arial"/>
                <a:ea typeface="+mn-ea"/>
                <a:cs typeface="+mn-cs"/>
              </a:rPr>
              <a:t>Simpler access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171A1C"/>
                </a:solidFill>
                <a:effectLst/>
                <a:uLnTx/>
                <a:uFillTx/>
                <a:latin typeface="Arial"/>
                <a:ea typeface="+mn-ea"/>
                <a:cs typeface="+mn-cs"/>
              </a:rPr>
              <a:t>Reduce certificate handling and move toward a consistent sign-in experience</a:t>
            </a:r>
          </a:p>
        </p:txBody>
      </p:sp>
      <p:sp>
        <p:nvSpPr>
          <p:cNvPr id="15" name="Rounded Rectangle 8">
            <a:extLst>
              <a:ext uri="{FF2B5EF4-FFF2-40B4-BE49-F238E27FC236}">
                <a16:creationId xmlns:a16="http://schemas.microsoft.com/office/drawing/2014/main" id="{BFEF6E9E-04F5-3F64-92BB-DD3A038B5827}"/>
              </a:ext>
            </a:extLst>
          </p:cNvPr>
          <p:cNvSpPr/>
          <p:nvPr/>
        </p:nvSpPr>
        <p:spPr>
          <a:xfrm>
            <a:off x="7813401" y="2911876"/>
            <a:ext cx="3273552" cy="1325880"/>
          </a:xfrm>
          <a:prstGeom prst="roundRect">
            <a:avLst/>
          </a:prstGeom>
          <a:solidFill>
            <a:schemeClr val="accent2">
              <a:lumMod val="75000"/>
            </a:schemeClr>
          </a:solidFill>
          <a:ln w="15875">
            <a:solidFill>
              <a:srgbClr val="E2E4E6"/>
            </a:solidFill>
          </a:ln>
        </p:spPr>
        <p:style>
          <a:lnRef idx="1">
            <a:schemeClr val="accent1"/>
          </a:lnRef>
          <a:fillRef idx="3">
            <a:schemeClr val="accent1"/>
          </a:fillRef>
          <a:effectRef idx="2">
            <a:schemeClr val="accent1"/>
          </a:effectRef>
          <a:fontRef idx="minor">
            <a:schemeClr val="lt1"/>
          </a:fontRef>
        </p:style>
        <p:txBody>
          <a:bodyPr wrap="square" lIns="164592" tIns="91440" rIns="164592" b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FFFFF"/>
                </a:solidFill>
                <a:effectLst/>
                <a:uLnTx/>
                <a:uFillTx/>
                <a:latin typeface="Arial"/>
                <a:ea typeface="+mn-ea"/>
                <a:cs typeface="+mn-cs"/>
              </a:rPr>
              <a:t>Automated workflows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171A1C"/>
                </a:solidFill>
                <a:effectLst/>
                <a:uLnTx/>
                <a:uFillTx/>
                <a:latin typeface="Arial"/>
                <a:ea typeface="+mn-ea"/>
                <a:cs typeface="+mn-cs"/>
              </a:rPr>
              <a:t>Replace manual e-mail routing with structured, trackable interactions</a:t>
            </a:r>
          </a:p>
        </p:txBody>
      </p:sp>
      <p:sp>
        <p:nvSpPr>
          <p:cNvPr id="16" name="Rounded Rectangle 9">
            <a:extLst>
              <a:ext uri="{FF2B5EF4-FFF2-40B4-BE49-F238E27FC236}">
                <a16:creationId xmlns:a16="http://schemas.microsoft.com/office/drawing/2014/main" id="{536F88B2-C450-7A38-5046-58FC4B6CCB2A}"/>
              </a:ext>
            </a:extLst>
          </p:cNvPr>
          <p:cNvSpPr/>
          <p:nvPr/>
        </p:nvSpPr>
        <p:spPr>
          <a:xfrm>
            <a:off x="754234" y="4491432"/>
            <a:ext cx="10332718" cy="530352"/>
          </a:xfrm>
          <a:prstGeom prst="roundRect">
            <a:avLst/>
          </a:prstGeom>
          <a:solidFill>
            <a:srgbClr val="00829B"/>
          </a:solidFill>
          <a:ln w="15875">
            <a:solidFill>
              <a:srgbClr val="00829B"/>
            </a:solidFill>
          </a:ln>
        </p:spPr>
        <p:style>
          <a:lnRef idx="1">
            <a:schemeClr val="accent1"/>
          </a:lnRef>
          <a:fillRef idx="3">
            <a:schemeClr val="accent1"/>
          </a:fillRef>
          <a:effectRef idx="2">
            <a:schemeClr val="accent1"/>
          </a:effectRef>
          <a:fontRef idx="minor">
            <a:schemeClr val="lt1"/>
          </a:fontRef>
        </p:style>
        <p:txBody>
          <a:bodyPr wrap="square" lIns="164592" tIns="91440" rIns="164592"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FFFFFF"/>
                </a:solidFill>
                <a:effectLst/>
                <a:uLnTx/>
                <a:uFillTx/>
                <a:latin typeface="Arial"/>
                <a:ea typeface="+mn-ea"/>
                <a:cs typeface="+mn-cs"/>
              </a:rPr>
              <a:t>More transparency</a:t>
            </a:r>
            <a:endParaRPr kumimoji="0" lang="en-US" sz="1400" b="1"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171A1C"/>
                </a:solidFill>
                <a:effectLst/>
                <a:uLnTx/>
                <a:uFillTx/>
                <a:latin typeface="Arial"/>
                <a:ea typeface="+mn-ea"/>
                <a:cs typeface="+mn-cs"/>
              </a:rPr>
              <a:t>Acknowledgements, status, history and clearer visibility for MPs</a:t>
            </a:r>
          </a:p>
        </p:txBody>
      </p:sp>
      <p:sp>
        <p:nvSpPr>
          <p:cNvPr id="17" name="Rounded Rectangle 3">
            <a:extLst>
              <a:ext uri="{FF2B5EF4-FFF2-40B4-BE49-F238E27FC236}">
                <a16:creationId xmlns:a16="http://schemas.microsoft.com/office/drawing/2014/main" id="{CFBCD394-6E7C-1A74-FFE9-40DCD222A2FB}"/>
              </a:ext>
            </a:extLst>
          </p:cNvPr>
          <p:cNvSpPr/>
          <p:nvPr/>
        </p:nvSpPr>
        <p:spPr>
          <a:xfrm>
            <a:off x="754234" y="1400606"/>
            <a:ext cx="3994747" cy="1357585"/>
          </a:xfrm>
          <a:prstGeom prst="roundRect">
            <a:avLst/>
          </a:prstGeom>
          <a:solidFill>
            <a:schemeClr val="accent2">
              <a:lumMod val="75000"/>
            </a:schemeClr>
          </a:solidFill>
          <a:ln w="15875">
            <a:solidFill>
              <a:srgbClr val="D3D7DA"/>
            </a:solidFill>
          </a:ln>
        </p:spPr>
        <p:style>
          <a:lnRef idx="1">
            <a:schemeClr val="accent1"/>
          </a:lnRef>
          <a:fillRef idx="3">
            <a:schemeClr val="accent1"/>
          </a:fillRef>
          <a:effectRef idx="2">
            <a:schemeClr val="accent1"/>
          </a:effectRef>
          <a:fontRef idx="minor">
            <a:schemeClr val="lt1"/>
          </a:fontRef>
        </p:style>
        <p:txBody>
          <a:bodyPr wrap="square" lIns="164592" tIns="91440" rIns="164592"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FFFFFF"/>
                </a:solidFill>
                <a:effectLst/>
                <a:uLnTx/>
                <a:uFillTx/>
                <a:latin typeface="Arial"/>
                <a:ea typeface="+mn-ea"/>
                <a:cs typeface="+mn-cs"/>
              </a:rPr>
              <a:t>Today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71A1C"/>
                </a:solidFill>
                <a:effectLst/>
                <a:uLnTx/>
                <a:uFillTx/>
                <a:latin typeface="Arial"/>
                <a:ea typeface="+mn-ea"/>
                <a:cs typeface="+mn-cs"/>
              </a:rPr>
              <a:t>Digital </a:t>
            </a:r>
            <a:r>
              <a:rPr kumimoji="0" sz="1600" b="0" i="0" u="none" strike="noStrike" kern="1200" cap="none" spc="0" normalizeH="0" baseline="0" noProof="0" dirty="0">
                <a:ln>
                  <a:noFill/>
                </a:ln>
                <a:solidFill>
                  <a:srgbClr val="171A1C"/>
                </a:solidFill>
                <a:effectLst/>
                <a:uLnTx/>
                <a:uFillTx/>
                <a:latin typeface="Arial"/>
                <a:ea typeface="+mn-ea"/>
                <a:cs typeface="+mn-cs"/>
              </a:rPr>
              <a:t>Certificates </a:t>
            </a:r>
            <a:r>
              <a:rPr kumimoji="0" lang="en-US" sz="1600" b="0" i="0" u="none" strike="noStrike" kern="1200" cap="none" spc="0" normalizeH="0" baseline="0" noProof="0" dirty="0">
                <a:ln>
                  <a:noFill/>
                </a:ln>
                <a:solidFill>
                  <a:srgbClr val="171A1C"/>
                </a:solidFill>
                <a:effectLst/>
                <a:uLnTx/>
                <a:uFillTx/>
                <a:latin typeface="Arial"/>
                <a:ea typeface="+mn-ea"/>
                <a:cs typeface="+mn-cs"/>
              </a:rPr>
              <a:t>for MIS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71A1C"/>
                </a:solidFill>
                <a:effectLst/>
                <a:uLnTx/>
                <a:uFillTx/>
                <a:latin typeface="Arial"/>
                <a:ea typeface="+mn-ea"/>
                <a:cs typeface="+mn-cs"/>
              </a:rPr>
              <a:t>E</a:t>
            </a:r>
            <a:r>
              <a:rPr kumimoji="0" sz="1600" b="0" i="0" u="none" strike="noStrike" kern="1200" cap="none" spc="0" normalizeH="0" baseline="0" noProof="0" dirty="0">
                <a:ln>
                  <a:noFill/>
                </a:ln>
                <a:solidFill>
                  <a:srgbClr val="171A1C"/>
                </a:solidFill>
                <a:effectLst/>
                <a:uLnTx/>
                <a:uFillTx/>
                <a:latin typeface="Arial"/>
                <a:ea typeface="+mn-ea"/>
                <a:cs typeface="+mn-cs"/>
              </a:rPr>
              <a:t>-mail + </a:t>
            </a:r>
            <a:r>
              <a:rPr kumimoji="0" lang="en-US" sz="1600" b="0" i="0" u="none" strike="noStrike" kern="1200" cap="none" spc="0" normalizeH="0" baseline="0" noProof="0" dirty="0">
                <a:ln>
                  <a:noFill/>
                </a:ln>
                <a:solidFill>
                  <a:srgbClr val="171A1C"/>
                </a:solidFill>
                <a:effectLst/>
                <a:uLnTx/>
                <a:uFillTx/>
                <a:latin typeface="Arial"/>
                <a:ea typeface="+mn-ea"/>
                <a:cs typeface="+mn-cs"/>
              </a:rPr>
              <a:t>M</a:t>
            </a:r>
            <a:r>
              <a:rPr kumimoji="0" sz="1600" b="0" i="0" u="none" strike="noStrike" kern="1200" cap="none" spc="0" normalizeH="0" baseline="0" noProof="0" dirty="0">
                <a:ln>
                  <a:noFill/>
                </a:ln>
                <a:solidFill>
                  <a:srgbClr val="171A1C"/>
                </a:solidFill>
                <a:effectLst/>
                <a:uLnTx/>
                <a:uFillTx/>
                <a:latin typeface="Arial"/>
                <a:ea typeface="+mn-ea"/>
                <a:cs typeface="+mn-cs"/>
              </a:rPr>
              <a:t>anual </a:t>
            </a:r>
            <a:r>
              <a:rPr kumimoji="0" lang="en-US" sz="1600" b="0" i="0" u="none" strike="noStrike" kern="1200" cap="none" spc="0" normalizeH="0" baseline="0" noProof="0" dirty="0">
                <a:ln>
                  <a:noFill/>
                </a:ln>
                <a:solidFill>
                  <a:srgbClr val="171A1C"/>
                </a:solidFill>
                <a:effectLst/>
                <a:uLnTx/>
                <a:uFillTx/>
                <a:latin typeface="Arial"/>
                <a:ea typeface="+mn-ea"/>
                <a:cs typeface="+mn-cs"/>
              </a:rPr>
              <a:t>P</a:t>
            </a:r>
            <a:r>
              <a:rPr kumimoji="0" sz="1600" b="0" i="0" u="none" strike="noStrike" kern="1200" cap="none" spc="0" normalizeH="0" baseline="0" noProof="0" dirty="0">
                <a:ln>
                  <a:noFill/>
                </a:ln>
                <a:solidFill>
                  <a:srgbClr val="171A1C"/>
                </a:solidFill>
                <a:effectLst/>
                <a:uLnTx/>
                <a:uFillTx/>
                <a:latin typeface="Arial"/>
                <a:ea typeface="+mn-ea"/>
                <a:cs typeface="+mn-cs"/>
              </a:rPr>
              <a:t>rocesses</a:t>
            </a:r>
          </a:p>
        </p:txBody>
      </p:sp>
      <p:cxnSp>
        <p:nvCxnSpPr>
          <p:cNvPr id="4" name="Straight Arrow Connector 3">
            <a:extLst>
              <a:ext uri="{FF2B5EF4-FFF2-40B4-BE49-F238E27FC236}">
                <a16:creationId xmlns:a16="http://schemas.microsoft.com/office/drawing/2014/main" id="{614A8391-2232-80E7-37B4-45444E5DA304}"/>
              </a:ext>
            </a:extLst>
          </p:cNvPr>
          <p:cNvCxnSpPr>
            <a:cxnSpLocks/>
          </p:cNvCxnSpPr>
          <p:nvPr/>
        </p:nvCxnSpPr>
        <p:spPr>
          <a:xfrm>
            <a:off x="5104063" y="2255520"/>
            <a:ext cx="1215140" cy="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6157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8D078-151E-CD51-9B68-1DBB428F99E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EC3495B-9F1E-7CCB-6024-56E2E05D2F70}"/>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IAM Timeline</a:t>
            </a:r>
            <a:endParaRPr lang="en-US" sz="1400" b="0">
              <a:latin typeface="Open Sans"/>
              <a:ea typeface="Open Sans"/>
              <a:cs typeface="Open Sans"/>
            </a:endParaRPr>
          </a:p>
        </p:txBody>
      </p:sp>
      <p:sp>
        <p:nvSpPr>
          <p:cNvPr id="5" name="Slide Number Placeholder 4">
            <a:extLst>
              <a:ext uri="{FF2B5EF4-FFF2-40B4-BE49-F238E27FC236}">
                <a16:creationId xmlns:a16="http://schemas.microsoft.com/office/drawing/2014/main" id="{9407D2BA-E0AC-62CA-3686-41F8BC5E946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2" name="Straight Connector 1">
            <a:extLst>
              <a:ext uri="{FF2B5EF4-FFF2-40B4-BE49-F238E27FC236}">
                <a16:creationId xmlns:a16="http://schemas.microsoft.com/office/drawing/2014/main" id="{07F20EBA-A816-0FE1-9365-BFACE61B3B6C}"/>
              </a:ext>
            </a:extLst>
          </p:cNvPr>
          <p:cNvCxnSpPr/>
          <p:nvPr/>
        </p:nvCxnSpPr>
        <p:spPr>
          <a:xfrm>
            <a:off x="6678230" y="2985384"/>
            <a:ext cx="0" cy="1155290"/>
          </a:xfrm>
          <a:prstGeom prst="line">
            <a:avLst/>
          </a:prstGeom>
          <a:ln w="1905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Slide Number Placeholder 4">
            <a:extLst>
              <a:ext uri="{FF2B5EF4-FFF2-40B4-BE49-F238E27FC236}">
                <a16:creationId xmlns:a16="http://schemas.microsoft.com/office/drawing/2014/main" id="{85F12465-C167-91E6-07FB-A0F9433E2537}"/>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BCDE79FB-97BA-492B-8D57-F1373F9ADA95}" type="slidenum">
              <a:rPr lang="en-US" smtClean="0">
                <a:solidFill>
                  <a:srgbClr val="005763"/>
                </a:solidFill>
                <a:latin typeface="Arial"/>
                <a:ea typeface="+mn-ea"/>
                <a:cs typeface="+mn-cs"/>
              </a:rPr>
              <a:pPr>
                <a:defRPr/>
              </a:pPr>
              <a:t>10</a:t>
            </a:fld>
            <a:endParaRPr lang="en-US">
              <a:solidFill>
                <a:srgbClr val="005763"/>
              </a:solidFill>
              <a:latin typeface="Arial"/>
              <a:ea typeface="+mn-ea"/>
              <a:cs typeface="+mn-cs"/>
            </a:endParaRPr>
          </a:p>
        </p:txBody>
      </p:sp>
      <p:sp>
        <p:nvSpPr>
          <p:cNvPr id="4" name="Arrow: Right 3">
            <a:extLst>
              <a:ext uri="{FF2B5EF4-FFF2-40B4-BE49-F238E27FC236}">
                <a16:creationId xmlns:a16="http://schemas.microsoft.com/office/drawing/2014/main" id="{1C844ECA-ED8B-BD26-4871-C618D537EB47}"/>
              </a:ext>
            </a:extLst>
          </p:cNvPr>
          <p:cNvSpPr/>
          <p:nvPr/>
        </p:nvSpPr>
        <p:spPr>
          <a:xfrm>
            <a:off x="443681" y="3261719"/>
            <a:ext cx="10401300" cy="393290"/>
          </a:xfrm>
          <a:prstGeom prst="rightArrow">
            <a:avLst/>
          </a:prstGeom>
          <a:gradFill flip="none" rotWithShape="1">
            <a:gsLst>
              <a:gs pos="0">
                <a:schemeClr val="accent1">
                  <a:lumMod val="75000"/>
                  <a:lumOff val="25000"/>
                </a:schemeClr>
              </a:gs>
              <a:gs pos="0">
                <a:srgbClr val="7030A0"/>
              </a:gs>
              <a:gs pos="83000">
                <a:schemeClr val="accent1">
                  <a:lumMod val="75000"/>
                  <a:lumOff val="25000"/>
                </a:schemeClr>
              </a:gs>
              <a:gs pos="100000">
                <a:schemeClr val="accent1">
                  <a:lumMod val="30000"/>
                  <a:lumOff val="70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B139E1E0-94D6-7789-236E-0BE1C5F8715E}"/>
              </a:ext>
            </a:extLst>
          </p:cNvPr>
          <p:cNvCxnSpPr/>
          <p:nvPr/>
        </p:nvCxnSpPr>
        <p:spPr>
          <a:xfrm>
            <a:off x="1366685" y="2789771"/>
            <a:ext cx="0" cy="129785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11285170-F969-F125-48B0-470AF36F2876}"/>
              </a:ext>
            </a:extLst>
          </p:cNvPr>
          <p:cNvCxnSpPr>
            <a:cxnSpLocks/>
          </p:cNvCxnSpPr>
          <p:nvPr/>
        </p:nvCxnSpPr>
        <p:spPr>
          <a:xfrm>
            <a:off x="2177845" y="2236959"/>
            <a:ext cx="0" cy="274320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3F23A889-A32C-9121-A764-C69FC8AF9E12}"/>
              </a:ext>
            </a:extLst>
          </p:cNvPr>
          <p:cNvCxnSpPr>
            <a:cxnSpLocks/>
          </p:cNvCxnSpPr>
          <p:nvPr/>
        </p:nvCxnSpPr>
        <p:spPr>
          <a:xfrm>
            <a:off x="3224978" y="2236959"/>
            <a:ext cx="0" cy="27432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6569AB2-0E79-2DC2-011A-A326333B684F}"/>
              </a:ext>
            </a:extLst>
          </p:cNvPr>
          <p:cNvCxnSpPr/>
          <p:nvPr/>
        </p:nvCxnSpPr>
        <p:spPr>
          <a:xfrm>
            <a:off x="9080091" y="2932339"/>
            <a:ext cx="0" cy="1297858"/>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F68D6CC-F82F-FDF3-5DFA-16773B75519F}"/>
              </a:ext>
            </a:extLst>
          </p:cNvPr>
          <p:cNvSpPr txBox="1"/>
          <p:nvPr/>
        </p:nvSpPr>
        <p:spPr>
          <a:xfrm>
            <a:off x="806245" y="2307992"/>
            <a:ext cx="109138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Sep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Early Testers Kick Off</a:t>
            </a:r>
          </a:p>
        </p:txBody>
      </p:sp>
      <p:sp>
        <p:nvSpPr>
          <p:cNvPr id="12" name="TextBox 11">
            <a:extLst>
              <a:ext uri="{FF2B5EF4-FFF2-40B4-BE49-F238E27FC236}">
                <a16:creationId xmlns:a16="http://schemas.microsoft.com/office/drawing/2014/main" id="{F05B7C00-5AD1-41D9-EC83-B24D4ACC55EA}"/>
              </a:ext>
            </a:extLst>
          </p:cNvPr>
          <p:cNvSpPr txBox="1"/>
          <p:nvPr/>
        </p:nvSpPr>
        <p:spPr>
          <a:xfrm>
            <a:off x="820994" y="4087629"/>
            <a:ext cx="109138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Registration and login to Ping Dev </a:t>
            </a:r>
          </a:p>
        </p:txBody>
      </p:sp>
      <p:sp>
        <p:nvSpPr>
          <p:cNvPr id="13" name="TextBox 12">
            <a:extLst>
              <a:ext uri="{FF2B5EF4-FFF2-40B4-BE49-F238E27FC236}">
                <a16:creationId xmlns:a16="http://schemas.microsoft.com/office/drawing/2014/main" id="{A0B63CAE-E971-1E44-EEBE-F84A65586CAF}"/>
              </a:ext>
            </a:extLst>
          </p:cNvPr>
          <p:cNvSpPr txBox="1"/>
          <p:nvPr/>
        </p:nvSpPr>
        <p:spPr>
          <a:xfrm>
            <a:off x="1578076" y="1609899"/>
            <a:ext cx="122903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Sept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Early Testers + User Acceptance Testing*</a:t>
            </a:r>
          </a:p>
        </p:txBody>
      </p:sp>
      <p:sp>
        <p:nvSpPr>
          <p:cNvPr id="14" name="TextBox 13">
            <a:extLst>
              <a:ext uri="{FF2B5EF4-FFF2-40B4-BE49-F238E27FC236}">
                <a16:creationId xmlns:a16="http://schemas.microsoft.com/office/drawing/2014/main" id="{9B7B2E65-F98E-5B17-EF2C-F17FCFFA9A76}"/>
              </a:ext>
            </a:extLst>
          </p:cNvPr>
          <p:cNvSpPr txBox="1"/>
          <p:nvPr/>
        </p:nvSpPr>
        <p:spPr>
          <a:xfrm>
            <a:off x="1632154" y="4970327"/>
            <a:ext cx="1091381"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User Acceptance Testing for </a:t>
            </a: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all impacted roles </a:t>
            </a:r>
            <a:r>
              <a:rPr kumimoji="0" lang="en-US" sz="800" b="1" i="0" u="none" strike="noStrike" kern="1200" cap="none" spc="0" normalizeH="0" baseline="0" noProof="0">
                <a:ln>
                  <a:noFill/>
                </a:ln>
                <a:solidFill>
                  <a:srgbClr val="171A1C"/>
                </a:solidFill>
                <a:effectLst/>
                <a:uLnTx/>
                <a:uFillTx/>
                <a:latin typeface="Arial"/>
                <a:ea typeface="+mn-ea"/>
                <a:cs typeface="+mn-cs"/>
              </a:rPr>
              <a:t>before the October Stakeholder Portal go-live</a:t>
            </a:r>
          </a:p>
        </p:txBody>
      </p:sp>
      <p:cxnSp>
        <p:nvCxnSpPr>
          <p:cNvPr id="15" name="Straight Connector 14">
            <a:extLst>
              <a:ext uri="{FF2B5EF4-FFF2-40B4-BE49-F238E27FC236}">
                <a16:creationId xmlns:a16="http://schemas.microsoft.com/office/drawing/2014/main" id="{2F7996B7-521B-E8F4-C472-87A3D2990813}"/>
              </a:ext>
            </a:extLst>
          </p:cNvPr>
          <p:cNvCxnSpPr/>
          <p:nvPr/>
        </p:nvCxnSpPr>
        <p:spPr>
          <a:xfrm>
            <a:off x="2638138" y="2956921"/>
            <a:ext cx="0" cy="1155290"/>
          </a:xfrm>
          <a:prstGeom prst="line">
            <a:avLst/>
          </a:prstGeom>
          <a:ln w="1905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41FA7C9D-B512-8783-C87C-0B3CEAED09DD}"/>
              </a:ext>
            </a:extLst>
          </p:cNvPr>
          <p:cNvSpPr txBox="1"/>
          <p:nvPr/>
        </p:nvSpPr>
        <p:spPr>
          <a:xfrm>
            <a:off x="2084765" y="2305675"/>
            <a:ext cx="122903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Oct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Future Ready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Stakeholder Portal &amp; </a:t>
            </a:r>
            <a:r>
              <a:rPr kumimoji="0" lang="en-US" sz="800" b="1" i="0" u="none" strike="noStrike" kern="1200" cap="none" spc="0" normalizeH="0" baseline="0" noProof="0" err="1">
                <a:ln>
                  <a:noFill/>
                </a:ln>
                <a:solidFill>
                  <a:srgbClr val="867ED0">
                    <a:lumMod val="75000"/>
                  </a:srgbClr>
                </a:solidFill>
                <a:effectLst/>
                <a:uLnTx/>
                <a:uFillTx/>
                <a:latin typeface="Arial"/>
                <a:ea typeface="+mn-ea"/>
                <a:cs typeface="+mn-cs"/>
              </a:rPr>
              <a:t>PowerGads</a:t>
            </a: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Go-Live</a:t>
            </a:r>
          </a:p>
        </p:txBody>
      </p:sp>
      <p:sp>
        <p:nvSpPr>
          <p:cNvPr id="17" name="TextBox 16">
            <a:extLst>
              <a:ext uri="{FF2B5EF4-FFF2-40B4-BE49-F238E27FC236}">
                <a16:creationId xmlns:a16="http://schemas.microsoft.com/office/drawing/2014/main" id="{AD7D5B10-5C3F-EF1E-AC97-18B716ED8069}"/>
              </a:ext>
            </a:extLst>
          </p:cNvPr>
          <p:cNvSpPr txBox="1"/>
          <p:nvPr/>
        </p:nvSpPr>
        <p:spPr>
          <a:xfrm>
            <a:off x="2610461" y="1744111"/>
            <a:ext cx="122903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71A1C"/>
                </a:solidFill>
                <a:effectLst/>
                <a:uLnTx/>
                <a:uFillTx/>
                <a:latin typeface="Arial"/>
                <a:ea typeface="+mn-ea"/>
                <a:cs typeface="+mn-cs"/>
              </a:rPr>
              <a:t>Oct-Dec 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171A1C"/>
                </a:solidFill>
                <a:effectLst/>
                <a:uLnTx/>
                <a:uFillTx/>
                <a:latin typeface="Arial"/>
                <a:ea typeface="+mn-ea"/>
                <a:cs typeface="+mn-cs"/>
              </a:rPr>
              <a:t>User Acceptance Testing – MPSP**</a:t>
            </a:r>
          </a:p>
        </p:txBody>
      </p:sp>
      <p:sp>
        <p:nvSpPr>
          <p:cNvPr id="18" name="TextBox 17">
            <a:extLst>
              <a:ext uri="{FF2B5EF4-FFF2-40B4-BE49-F238E27FC236}">
                <a16:creationId xmlns:a16="http://schemas.microsoft.com/office/drawing/2014/main" id="{039ECFF1-D6FE-8DB1-95B7-EDB1CEF792BA}"/>
              </a:ext>
            </a:extLst>
          </p:cNvPr>
          <p:cNvSpPr txBox="1"/>
          <p:nvPr/>
        </p:nvSpPr>
        <p:spPr>
          <a:xfrm>
            <a:off x="2748113" y="4980159"/>
            <a:ext cx="109138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User Acceptance Testing for </a:t>
            </a: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all impacted roles </a:t>
            </a:r>
            <a:r>
              <a:rPr kumimoji="0" lang="en-US" sz="800" b="1" i="0" u="none" strike="noStrike" kern="1200" cap="none" spc="0" normalizeH="0" baseline="0" noProof="0">
                <a:ln>
                  <a:noFill/>
                </a:ln>
                <a:solidFill>
                  <a:srgbClr val="171A1C"/>
                </a:solidFill>
                <a:effectLst/>
                <a:uLnTx/>
                <a:uFillTx/>
                <a:latin typeface="Arial"/>
                <a:ea typeface="+mn-ea"/>
                <a:cs typeface="+mn-cs"/>
              </a:rPr>
              <a:t>(</a:t>
            </a: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e.g.: USAs, ARs/BARs</a:t>
            </a:r>
            <a:r>
              <a:rPr kumimoji="0" lang="en-US" sz="800" b="1" i="0" u="none" strike="noStrike" kern="1200" cap="none" spc="0" normalizeH="0" baseline="0" noProof="0">
                <a:ln>
                  <a:noFill/>
                </a:ln>
                <a:solidFill>
                  <a:srgbClr val="171A1C"/>
                </a:solidFill>
                <a:effectLst/>
                <a:uLnTx/>
                <a:uFillTx/>
                <a:latin typeface="Arial"/>
                <a:ea typeface="+mn-ea"/>
                <a:cs typeface="+mn-cs"/>
              </a:rPr>
              <a:t>)</a:t>
            </a: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 </a:t>
            </a:r>
            <a:r>
              <a:rPr kumimoji="0" lang="en-US" sz="800" b="1" i="0" u="none" strike="noStrike" kern="1200" cap="none" spc="0" normalizeH="0" baseline="0" noProof="0">
                <a:ln>
                  <a:noFill/>
                </a:ln>
                <a:solidFill>
                  <a:srgbClr val="171A1C"/>
                </a:solidFill>
                <a:effectLst/>
                <a:uLnTx/>
                <a:uFillTx/>
                <a:latin typeface="Arial"/>
                <a:ea typeface="+mn-ea"/>
                <a:cs typeface="+mn-cs"/>
              </a:rPr>
              <a:t>before MPSP** go-live</a:t>
            </a:r>
          </a:p>
        </p:txBody>
      </p:sp>
      <p:cxnSp>
        <p:nvCxnSpPr>
          <p:cNvPr id="19" name="Straight Connector 18">
            <a:extLst>
              <a:ext uri="{FF2B5EF4-FFF2-40B4-BE49-F238E27FC236}">
                <a16:creationId xmlns:a16="http://schemas.microsoft.com/office/drawing/2014/main" id="{B01C66BD-8407-8EE8-4C19-334E3BA630C8}"/>
              </a:ext>
            </a:extLst>
          </p:cNvPr>
          <p:cNvCxnSpPr/>
          <p:nvPr/>
        </p:nvCxnSpPr>
        <p:spPr>
          <a:xfrm>
            <a:off x="3932900" y="2956658"/>
            <a:ext cx="0" cy="1155290"/>
          </a:xfrm>
          <a:prstGeom prst="line">
            <a:avLst/>
          </a:prstGeom>
          <a:ln w="1905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TextBox 19">
            <a:extLst>
              <a:ext uri="{FF2B5EF4-FFF2-40B4-BE49-F238E27FC236}">
                <a16:creationId xmlns:a16="http://schemas.microsoft.com/office/drawing/2014/main" id="{A51B4FE5-A217-09BA-459B-D62A731A9738}"/>
              </a:ext>
            </a:extLst>
          </p:cNvPr>
          <p:cNvSpPr txBox="1"/>
          <p:nvPr/>
        </p:nvSpPr>
        <p:spPr>
          <a:xfrm>
            <a:off x="3333131" y="2500351"/>
            <a:ext cx="122903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Feb 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MPSP**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Go-Live</a:t>
            </a:r>
          </a:p>
        </p:txBody>
      </p:sp>
      <p:sp>
        <p:nvSpPr>
          <p:cNvPr id="21" name="Left Brace 20">
            <a:extLst>
              <a:ext uri="{FF2B5EF4-FFF2-40B4-BE49-F238E27FC236}">
                <a16:creationId xmlns:a16="http://schemas.microsoft.com/office/drawing/2014/main" id="{53E7A4EE-CC67-F8BF-7FDE-8E9639163E5D}"/>
              </a:ext>
            </a:extLst>
          </p:cNvPr>
          <p:cNvSpPr/>
          <p:nvPr/>
        </p:nvSpPr>
        <p:spPr>
          <a:xfrm rot="5400000">
            <a:off x="5939912" y="1205550"/>
            <a:ext cx="688245" cy="3576493"/>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22" name="TextBox 21">
            <a:extLst>
              <a:ext uri="{FF2B5EF4-FFF2-40B4-BE49-F238E27FC236}">
                <a16:creationId xmlns:a16="http://schemas.microsoft.com/office/drawing/2014/main" id="{C4476CEF-4726-ACA5-A504-A64A69B4D8B0}"/>
              </a:ext>
            </a:extLst>
          </p:cNvPr>
          <p:cNvSpPr txBox="1"/>
          <p:nvPr/>
        </p:nvSpPr>
        <p:spPr>
          <a:xfrm>
            <a:off x="5669517" y="2051264"/>
            <a:ext cx="12290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Testing and go-lives for applications integrating into Ping</a:t>
            </a:r>
          </a:p>
        </p:txBody>
      </p:sp>
      <p:sp>
        <p:nvSpPr>
          <p:cNvPr id="23" name="TextBox 22">
            <a:extLst>
              <a:ext uri="{FF2B5EF4-FFF2-40B4-BE49-F238E27FC236}">
                <a16:creationId xmlns:a16="http://schemas.microsoft.com/office/drawing/2014/main" id="{753405EE-CE1A-721E-7F16-D51C93837616}"/>
              </a:ext>
            </a:extLst>
          </p:cNvPr>
          <p:cNvSpPr txBox="1"/>
          <p:nvPr/>
        </p:nvSpPr>
        <p:spPr>
          <a:xfrm>
            <a:off x="8465574" y="1957729"/>
            <a:ext cx="122903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2027 - 2028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Discontinuation of old technology, moving into Ping as the official and only authentication method</a:t>
            </a:r>
          </a:p>
        </p:txBody>
      </p:sp>
      <p:sp>
        <p:nvSpPr>
          <p:cNvPr id="24" name="TextBox 23">
            <a:extLst>
              <a:ext uri="{FF2B5EF4-FFF2-40B4-BE49-F238E27FC236}">
                <a16:creationId xmlns:a16="http://schemas.microsoft.com/office/drawing/2014/main" id="{14266F86-128C-0BD4-7AD4-390865919357}"/>
              </a:ext>
            </a:extLst>
          </p:cNvPr>
          <p:cNvSpPr txBox="1"/>
          <p:nvPr/>
        </p:nvSpPr>
        <p:spPr>
          <a:xfrm>
            <a:off x="1081282" y="5990598"/>
            <a:ext cx="7836295"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171A1C"/>
                </a:solidFill>
                <a:effectLst/>
                <a:uLnTx/>
                <a:uFillTx/>
                <a:latin typeface="Arial"/>
                <a:ea typeface="+mn-ea"/>
                <a:cs typeface="+mn-cs"/>
              </a:rPr>
              <a:t>*User Acceptance Testing will consist of applications as they are tagged to a Wave, testers will vary based on impacted roles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171A1C"/>
                </a:solidFill>
                <a:effectLst/>
                <a:uLnTx/>
                <a:uFillTx/>
                <a:latin typeface="Arial"/>
                <a:ea typeface="+mn-ea"/>
                <a:cs typeface="+mn-cs"/>
              </a:rPr>
              <a:t>**MPSP = Market Participant Service Portal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171A1C"/>
                </a:solidFill>
                <a:effectLst/>
                <a:uLnTx/>
                <a:uFillTx/>
                <a:latin typeface="Arial"/>
                <a:ea typeface="+mn-ea"/>
                <a:cs typeface="+mn-cs"/>
              </a:rPr>
              <a:t>***</a:t>
            </a:r>
            <a:r>
              <a:rPr kumimoji="0" lang="en-US" sz="900" b="0" i="0" u="none" strike="noStrike" kern="1200" cap="none" spc="0" normalizeH="0" baseline="0" noProof="0">
                <a:ln>
                  <a:noFill/>
                </a:ln>
                <a:solidFill>
                  <a:srgbClr val="171A1C"/>
                </a:solidFill>
                <a:effectLst/>
                <a:uLnTx/>
                <a:uFillTx/>
                <a:latin typeface="Arial"/>
                <a:ea typeface="+mn-ea"/>
                <a:cs typeface="+mn-cs"/>
                <a:hlinkClick r:id="rId3"/>
              </a:rPr>
              <a:t>NPRR 1306 - Removal of Digital Certificate References for Market Participants with ERCOT MIS Access</a:t>
            </a:r>
            <a:endParaRPr kumimoji="0" lang="en-US" sz="900" b="0" i="0" u="none" strike="noStrike" kern="1200" cap="none" spc="0" normalizeH="0" baseline="0" noProof="0">
              <a:ln>
                <a:noFill/>
              </a:ln>
              <a:solidFill>
                <a:srgbClr val="171A1C"/>
              </a:solidFill>
              <a:effectLst/>
              <a:uLnTx/>
              <a:uFillTx/>
              <a:latin typeface="Arial"/>
              <a:ea typeface="+mn-ea"/>
              <a:cs typeface="+mn-cs"/>
            </a:endParaRPr>
          </a:p>
        </p:txBody>
      </p:sp>
      <p:sp>
        <p:nvSpPr>
          <p:cNvPr id="25" name="Rectangle: Rounded Corners 24">
            <a:extLst>
              <a:ext uri="{FF2B5EF4-FFF2-40B4-BE49-F238E27FC236}">
                <a16:creationId xmlns:a16="http://schemas.microsoft.com/office/drawing/2014/main" id="{CA623F40-25A9-34ED-4E0C-EF476ADCCDCC}"/>
              </a:ext>
            </a:extLst>
          </p:cNvPr>
          <p:cNvSpPr/>
          <p:nvPr/>
        </p:nvSpPr>
        <p:spPr>
          <a:xfrm>
            <a:off x="8377644" y="4580080"/>
            <a:ext cx="3104937" cy="149389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Key Takeaway: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The delivery approach for the IAM Program is in iterative waves, which consist of planned advanced notices (communications), testing and education with the stakeholder roles relevant to the applications and changes coming.</a:t>
            </a:r>
          </a:p>
        </p:txBody>
      </p:sp>
      <p:sp>
        <p:nvSpPr>
          <p:cNvPr id="26" name="Left Brace 25">
            <a:extLst>
              <a:ext uri="{FF2B5EF4-FFF2-40B4-BE49-F238E27FC236}">
                <a16:creationId xmlns:a16="http://schemas.microsoft.com/office/drawing/2014/main" id="{07206BEF-92DE-1CD1-D416-A801B9685CEA}"/>
              </a:ext>
            </a:extLst>
          </p:cNvPr>
          <p:cNvSpPr/>
          <p:nvPr/>
        </p:nvSpPr>
        <p:spPr>
          <a:xfrm rot="16200000">
            <a:off x="5939912" y="2118906"/>
            <a:ext cx="688245" cy="3576493"/>
          </a:xfrm>
          <a:prstGeom prst="leftBrac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27" name="TextBox 26">
            <a:extLst>
              <a:ext uri="{FF2B5EF4-FFF2-40B4-BE49-F238E27FC236}">
                <a16:creationId xmlns:a16="http://schemas.microsoft.com/office/drawing/2014/main" id="{578C2C01-6BCB-5CDD-895E-13676C188B47}"/>
              </a:ext>
            </a:extLst>
          </p:cNvPr>
          <p:cNvSpPr txBox="1"/>
          <p:nvPr/>
        </p:nvSpPr>
        <p:spPr>
          <a:xfrm>
            <a:off x="5747521" y="4255911"/>
            <a:ext cx="122903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Apps included, not limited to: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NMMS – MOD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MMS – OS UI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CRR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1" i="0" u="none" strike="noStrike" kern="1200" cap="none" spc="0" normalizeH="0" baseline="0" noProof="0" err="1">
                <a:ln>
                  <a:noFill/>
                </a:ln>
                <a:solidFill>
                  <a:srgbClr val="171A1C"/>
                </a:solidFill>
                <a:effectLst/>
                <a:uLnTx/>
                <a:uFillTx/>
                <a:latin typeface="Arial"/>
                <a:ea typeface="+mn-ea"/>
                <a:cs typeface="+mn-cs"/>
              </a:rPr>
              <a:t>MarkeTrak</a:t>
            </a:r>
            <a:endParaRPr kumimoji="0" lang="en-US" sz="800" b="1" i="0" u="none" strike="noStrike" kern="1200" cap="none" spc="0" normalizeH="0" baseline="0" noProof="0">
              <a:ln>
                <a:noFill/>
              </a:ln>
              <a:solidFill>
                <a:srgbClr val="171A1C"/>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Grid Geo</a:t>
            </a:r>
          </a:p>
        </p:txBody>
      </p:sp>
      <p:cxnSp>
        <p:nvCxnSpPr>
          <p:cNvPr id="28" name="Straight Connector 27">
            <a:extLst>
              <a:ext uri="{FF2B5EF4-FFF2-40B4-BE49-F238E27FC236}">
                <a16:creationId xmlns:a16="http://schemas.microsoft.com/office/drawing/2014/main" id="{83A7D5D2-0377-0175-9271-C53794FC22CA}"/>
              </a:ext>
            </a:extLst>
          </p:cNvPr>
          <p:cNvCxnSpPr>
            <a:cxnSpLocks/>
          </p:cNvCxnSpPr>
          <p:nvPr/>
        </p:nvCxnSpPr>
        <p:spPr>
          <a:xfrm>
            <a:off x="889819" y="2236959"/>
            <a:ext cx="0" cy="2743200"/>
          </a:xfrm>
          <a:prstGeom prst="line">
            <a:avLst/>
          </a:prstGeom>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40E2C82B-038D-9DE5-D2A8-4F36D8BA9EFE}"/>
              </a:ext>
            </a:extLst>
          </p:cNvPr>
          <p:cNvSpPr txBox="1"/>
          <p:nvPr/>
        </p:nvSpPr>
        <p:spPr>
          <a:xfrm>
            <a:off x="275302" y="1867222"/>
            <a:ext cx="122903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NPRR 1306 Effective Date***</a:t>
            </a:r>
          </a:p>
        </p:txBody>
      </p:sp>
      <p:pic>
        <p:nvPicPr>
          <p:cNvPr id="30" name="Graphic 29" descr="Star with solid fill">
            <a:extLst>
              <a:ext uri="{FF2B5EF4-FFF2-40B4-BE49-F238E27FC236}">
                <a16:creationId xmlns:a16="http://schemas.microsoft.com/office/drawing/2014/main" id="{247B33ED-0966-5AB4-6A0B-E2076EC19E9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43316" y="3266531"/>
            <a:ext cx="367481" cy="367481"/>
          </a:xfrm>
          <a:prstGeom prst="rect">
            <a:avLst/>
          </a:prstGeom>
        </p:spPr>
      </p:pic>
      <p:pic>
        <p:nvPicPr>
          <p:cNvPr id="31" name="Graphic 30" descr="Star with solid fill">
            <a:extLst>
              <a:ext uri="{FF2B5EF4-FFF2-40B4-BE49-F238E27FC236}">
                <a16:creationId xmlns:a16="http://schemas.microsoft.com/office/drawing/2014/main" id="{374A9704-57A6-400E-E3D8-99D85C1528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45761" y="3266530"/>
            <a:ext cx="367481" cy="367481"/>
          </a:xfrm>
          <a:prstGeom prst="rect">
            <a:avLst/>
          </a:prstGeom>
        </p:spPr>
      </p:pic>
      <p:pic>
        <p:nvPicPr>
          <p:cNvPr id="32" name="Graphic 31" descr="Star with solid fill">
            <a:extLst>
              <a:ext uri="{FF2B5EF4-FFF2-40B4-BE49-F238E27FC236}">
                <a16:creationId xmlns:a16="http://schemas.microsoft.com/office/drawing/2014/main" id="{6EA79C0C-93F2-AD29-4B7D-C6845E3F89A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98648" y="3241078"/>
            <a:ext cx="367481" cy="367481"/>
          </a:xfrm>
          <a:prstGeom prst="rect">
            <a:avLst/>
          </a:prstGeom>
        </p:spPr>
      </p:pic>
      <p:sp>
        <p:nvSpPr>
          <p:cNvPr id="33" name="TextBox 32">
            <a:extLst>
              <a:ext uri="{FF2B5EF4-FFF2-40B4-BE49-F238E27FC236}">
                <a16:creationId xmlns:a16="http://schemas.microsoft.com/office/drawing/2014/main" id="{F937BF3F-1552-D7AB-10E2-FBCD7E303872}"/>
              </a:ext>
            </a:extLst>
          </p:cNvPr>
          <p:cNvSpPr txBox="1"/>
          <p:nvPr/>
        </p:nvSpPr>
        <p:spPr>
          <a:xfrm>
            <a:off x="6026540" y="2532108"/>
            <a:ext cx="122903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a:solidFill>
                  <a:srgbClr val="867ED0">
                    <a:lumMod val="75000"/>
                  </a:srgbClr>
                </a:solidFill>
                <a:latin typeface="Arial"/>
              </a:rPr>
              <a:t>Apr/May</a:t>
            </a: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 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MIS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867ED0">
                    <a:lumMod val="75000"/>
                  </a:srgbClr>
                </a:solidFill>
                <a:effectLst/>
                <a:uLnTx/>
                <a:uFillTx/>
                <a:latin typeface="Arial"/>
                <a:ea typeface="+mn-ea"/>
                <a:cs typeface="+mn-cs"/>
              </a:rPr>
              <a:t>Go-Live</a:t>
            </a:r>
          </a:p>
        </p:txBody>
      </p:sp>
      <p:sp>
        <p:nvSpPr>
          <p:cNvPr id="35" name="TextBox 34">
            <a:extLst>
              <a:ext uri="{FF2B5EF4-FFF2-40B4-BE49-F238E27FC236}">
                <a16:creationId xmlns:a16="http://schemas.microsoft.com/office/drawing/2014/main" id="{146EAFC4-CB45-75FF-5B78-DEE4A5A4D721}"/>
              </a:ext>
            </a:extLst>
          </p:cNvPr>
          <p:cNvSpPr txBox="1"/>
          <p:nvPr/>
        </p:nvSpPr>
        <p:spPr>
          <a:xfrm>
            <a:off x="1081282" y="833614"/>
            <a:ext cx="10461787" cy="323165"/>
          </a:xfrm>
          <a:prstGeom prst="rect">
            <a:avLst/>
          </a:prstGeom>
          <a:noFill/>
        </p:spPr>
        <p:txBody>
          <a:bodyPr wrap="square" lIns="45720" tIns="18288" rIns="45720" bIns="18288">
            <a:noAutofit/>
          </a:bodyPr>
          <a:lstStyle>
            <a:defPPr>
              <a:defRPr lang="en-US"/>
            </a:defPPr>
            <a:lvl1pPr>
              <a:defRPr sz="1500" b="0">
                <a:solidFill>
                  <a:srgbClr val="4B555C"/>
                </a:solidFill>
                <a:latin typeface="Arial"/>
              </a:defRPr>
            </a:lvl1pPr>
          </a:lstStyle>
          <a:p>
            <a:r>
              <a:rPr lang="en-US" sz="1400" dirty="0"/>
              <a:t>The IAM Program will have the Stakeholder Login Portal go-live in October 2026 with </a:t>
            </a:r>
            <a:r>
              <a:rPr lang="en-US" sz="1400" dirty="0" err="1"/>
              <a:t>PowerGADS</a:t>
            </a:r>
            <a:r>
              <a:rPr lang="en-US" sz="1400" dirty="0"/>
              <a:t> as the first application. A phased approach to integrating remaining applications and portals will follow. MPSP is planned for integration with the Stakeholder Login Portal around February 2027.</a:t>
            </a:r>
          </a:p>
        </p:txBody>
      </p:sp>
    </p:spTree>
    <p:extLst>
      <p:ext uri="{BB962C8B-B14F-4D97-AF65-F5344CB8AC3E}">
        <p14:creationId xmlns:p14="http://schemas.microsoft.com/office/powerpoint/2010/main" val="2129568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D30F5-0882-FD42-F775-91B7ED53DB8B}"/>
              </a:ext>
            </a:extLst>
          </p:cNvPr>
          <p:cNvSpPr>
            <a:spLocks noGrp="1"/>
          </p:cNvSpPr>
          <p:nvPr>
            <p:ph type="title"/>
          </p:nvPr>
        </p:nvSpPr>
        <p:spPr/>
        <p:txBody>
          <a:bodyPr lIns="91440" tIns="45720" rIns="91440" bIns="45720" anchor="t"/>
          <a:lstStyle/>
          <a:p>
            <a:r>
              <a:rPr lang="en-US" dirty="0">
                <a:cs typeface="Arial"/>
              </a:rPr>
              <a:t>B2B Plan</a:t>
            </a:r>
          </a:p>
        </p:txBody>
      </p:sp>
      <p:sp>
        <p:nvSpPr>
          <p:cNvPr id="3" name="Slide Number Placeholder 2">
            <a:extLst>
              <a:ext uri="{FF2B5EF4-FFF2-40B4-BE49-F238E27FC236}">
                <a16:creationId xmlns:a16="http://schemas.microsoft.com/office/drawing/2014/main" id="{33330D02-3759-551C-8349-1069FC740F9D}"/>
              </a:ext>
            </a:extLst>
          </p:cNvPr>
          <p:cNvSpPr>
            <a:spLocks noGrp="1"/>
          </p:cNvSpPr>
          <p:nvPr>
            <p:ph type="sldNum" sz="quarter" idx="4"/>
          </p:nvPr>
        </p:nvSpPr>
        <p:spPr>
          <a:xfrm>
            <a:off x="11379203" y="6561138"/>
            <a:ext cx="646975" cy="220662"/>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D93BD3E-1E9A-4970-A6F7-E7AC52762E0C}" type="slidenum">
              <a:rPr lang="en-US" smtClean="0"/>
              <a:pPr/>
              <a:t>11</a:t>
            </a:fld>
            <a:endParaRPr lang="en-US"/>
          </a:p>
        </p:txBody>
      </p:sp>
      <p:sp>
        <p:nvSpPr>
          <p:cNvPr id="4" name="Rectangle: Rounded Corners 3">
            <a:extLst>
              <a:ext uri="{FF2B5EF4-FFF2-40B4-BE49-F238E27FC236}">
                <a16:creationId xmlns:a16="http://schemas.microsoft.com/office/drawing/2014/main" id="{1989B596-B1BD-F29C-84DB-96ED9B9C461B}"/>
              </a:ext>
            </a:extLst>
          </p:cNvPr>
          <p:cNvSpPr/>
          <p:nvPr/>
        </p:nvSpPr>
        <p:spPr>
          <a:xfrm>
            <a:off x="1344347" y="2627417"/>
            <a:ext cx="8294294" cy="375251"/>
          </a:xfrm>
          <a:prstGeom prst="roundRect">
            <a:avLst/>
          </a:prstGeom>
          <a:gradFill flip="none" rotWithShape="1">
            <a:gsLst>
              <a:gs pos="100000">
                <a:schemeClr val="bg1"/>
              </a:gs>
              <a:gs pos="0">
                <a:srgbClr val="00AEC7"/>
              </a:gs>
              <a:gs pos="44000">
                <a:schemeClr val="accent1">
                  <a:lumMod val="97000"/>
                  <a:lumOff val="3000"/>
                </a:schemeClr>
              </a:gs>
              <a:gs pos="61000">
                <a:schemeClr val="accent1">
                  <a:lumMod val="60000"/>
                  <a:lumOff val="40000"/>
                </a:schemeClr>
              </a:gs>
            </a:gsLst>
            <a:lin ang="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900" b="1">
                <a:solidFill>
                  <a:schemeClr val="bg1"/>
                </a:solidFill>
                <a:cs typeface="Arial"/>
              </a:rPr>
              <a:t>Custom MFA (Client Certificate + password) </a:t>
            </a:r>
            <a:r>
              <a:rPr lang="en-US" sz="900" b="1" err="1">
                <a:solidFill>
                  <a:schemeClr val="bg1"/>
                </a:solidFill>
                <a:cs typeface="Arial"/>
              </a:rPr>
              <a:t>GridGeo</a:t>
            </a:r>
            <a:endParaRPr lang="en-US" sz="900" b="1">
              <a:solidFill>
                <a:schemeClr val="bg1"/>
              </a:solidFill>
              <a:cs typeface="Arial"/>
            </a:endParaRPr>
          </a:p>
        </p:txBody>
      </p:sp>
      <p:sp>
        <p:nvSpPr>
          <p:cNvPr id="8" name="Rectangle: Rounded Corners 7">
            <a:extLst>
              <a:ext uri="{FF2B5EF4-FFF2-40B4-BE49-F238E27FC236}">
                <a16:creationId xmlns:a16="http://schemas.microsoft.com/office/drawing/2014/main" id="{B4439540-A3E4-2624-77EC-6058CF030234}"/>
              </a:ext>
            </a:extLst>
          </p:cNvPr>
          <p:cNvSpPr/>
          <p:nvPr/>
        </p:nvSpPr>
        <p:spPr>
          <a:xfrm>
            <a:off x="1344343" y="2186491"/>
            <a:ext cx="8294292" cy="411193"/>
          </a:xfrm>
          <a:prstGeom prst="roundRect">
            <a:avLst/>
          </a:prstGeom>
          <a:gradFill flip="none" rotWithShape="1">
            <a:gsLst>
              <a:gs pos="100000">
                <a:schemeClr val="bg1"/>
              </a:gs>
              <a:gs pos="0">
                <a:srgbClr val="00AEC7"/>
              </a:gs>
              <a:gs pos="44000">
                <a:schemeClr val="accent1">
                  <a:lumMod val="97000"/>
                  <a:lumOff val="3000"/>
                </a:schemeClr>
              </a:gs>
              <a:gs pos="61000">
                <a:schemeClr val="accent1">
                  <a:lumMod val="60000"/>
                  <a:lumOff val="40000"/>
                </a:schemeClr>
              </a:gs>
            </a:gsLst>
            <a:lin ang="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900" b="1">
                <a:solidFill>
                  <a:schemeClr val="bg1"/>
                </a:solidFill>
              </a:rPr>
              <a:t>Auth0 MFA via SSL proxy per individual application, i.e. RIOO, GINR, REC, </a:t>
            </a:r>
            <a:r>
              <a:rPr lang="en-US" sz="900" b="1" err="1">
                <a:solidFill>
                  <a:schemeClr val="bg1"/>
                </a:solidFill>
              </a:rPr>
              <a:t>FlighTrak</a:t>
            </a:r>
            <a:endParaRPr lang="en-US" sz="900" b="1">
              <a:solidFill>
                <a:schemeClr val="bg1"/>
              </a:solidFill>
              <a:cs typeface="Arial"/>
            </a:endParaRPr>
          </a:p>
        </p:txBody>
      </p:sp>
      <p:sp>
        <p:nvSpPr>
          <p:cNvPr id="9" name="Rectangle: Rounded Corners 8">
            <a:extLst>
              <a:ext uri="{FF2B5EF4-FFF2-40B4-BE49-F238E27FC236}">
                <a16:creationId xmlns:a16="http://schemas.microsoft.com/office/drawing/2014/main" id="{611BFAA7-0E12-3BAD-8E5B-F0CE56DEB2DE}"/>
              </a:ext>
            </a:extLst>
          </p:cNvPr>
          <p:cNvSpPr/>
          <p:nvPr/>
        </p:nvSpPr>
        <p:spPr>
          <a:xfrm>
            <a:off x="1344343" y="1752753"/>
            <a:ext cx="8294287" cy="404005"/>
          </a:xfrm>
          <a:prstGeom prst="roundRect">
            <a:avLst/>
          </a:prstGeom>
          <a:gradFill flip="none" rotWithShape="1">
            <a:gsLst>
              <a:gs pos="100000">
                <a:schemeClr val="bg1"/>
              </a:gs>
              <a:gs pos="0">
                <a:srgbClr val="00AEC7"/>
              </a:gs>
              <a:gs pos="44000">
                <a:schemeClr val="accent1">
                  <a:lumMod val="97000"/>
                  <a:lumOff val="3000"/>
                </a:schemeClr>
              </a:gs>
              <a:gs pos="61000">
                <a:schemeClr val="accent1">
                  <a:lumMod val="60000"/>
                  <a:lumOff val="40000"/>
                </a:schemeClr>
              </a:gs>
            </a:gsLst>
            <a:lin ang="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900" b="1">
                <a:solidFill>
                  <a:schemeClr val="bg1"/>
                </a:solidFill>
                <a:cs typeface="Arial"/>
              </a:rPr>
              <a:t>Client certificates with SAML token (i.e. current Weatherization portal)</a:t>
            </a:r>
          </a:p>
        </p:txBody>
      </p:sp>
      <p:sp>
        <p:nvSpPr>
          <p:cNvPr id="10" name="Rectangle: Rounded Corners 9">
            <a:extLst>
              <a:ext uri="{FF2B5EF4-FFF2-40B4-BE49-F238E27FC236}">
                <a16:creationId xmlns:a16="http://schemas.microsoft.com/office/drawing/2014/main" id="{C05E51AD-7CAB-F5E8-F19A-5F815D55492C}"/>
              </a:ext>
            </a:extLst>
          </p:cNvPr>
          <p:cNvSpPr/>
          <p:nvPr/>
        </p:nvSpPr>
        <p:spPr>
          <a:xfrm>
            <a:off x="3424173" y="3437385"/>
            <a:ext cx="6456873" cy="46870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900" b="1">
                <a:cs typeface="Arial"/>
              </a:rPr>
              <a:t>NEW B2B TOOLING</a:t>
            </a:r>
            <a:endParaRPr lang="en-US" b="1"/>
          </a:p>
        </p:txBody>
      </p:sp>
      <p:sp>
        <p:nvSpPr>
          <p:cNvPr id="12" name="Arrow: Right 11">
            <a:extLst>
              <a:ext uri="{FF2B5EF4-FFF2-40B4-BE49-F238E27FC236}">
                <a16:creationId xmlns:a16="http://schemas.microsoft.com/office/drawing/2014/main" id="{438815DF-3A52-9EF6-EEE5-9E9FBBDE3703}"/>
              </a:ext>
            </a:extLst>
          </p:cNvPr>
          <p:cNvSpPr/>
          <p:nvPr/>
        </p:nvSpPr>
        <p:spPr>
          <a:xfrm>
            <a:off x="9306659" y="3434813"/>
            <a:ext cx="978408" cy="48463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cxnSp>
        <p:nvCxnSpPr>
          <p:cNvPr id="15" name="Straight Connector 14">
            <a:extLst>
              <a:ext uri="{FF2B5EF4-FFF2-40B4-BE49-F238E27FC236}">
                <a16:creationId xmlns:a16="http://schemas.microsoft.com/office/drawing/2014/main" id="{4E56C02E-D2D3-0727-7346-C9BF1AC1F2D0}"/>
              </a:ext>
            </a:extLst>
          </p:cNvPr>
          <p:cNvCxnSpPr/>
          <p:nvPr/>
        </p:nvCxnSpPr>
        <p:spPr>
          <a:xfrm>
            <a:off x="3436684" y="3439974"/>
            <a:ext cx="0" cy="1097280"/>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DFDCF885-7BBB-C05A-6ABA-890ADC3879B9}"/>
              </a:ext>
            </a:extLst>
          </p:cNvPr>
          <p:cNvSpPr txBox="1"/>
          <p:nvPr/>
        </p:nvSpPr>
        <p:spPr>
          <a:xfrm>
            <a:off x="2782946" y="4529297"/>
            <a:ext cx="1273833" cy="707886"/>
          </a:xfrm>
          <a:prstGeom prst="rect">
            <a:avLst/>
          </a:prstGeom>
          <a:noFill/>
        </p:spPr>
        <p:txBody>
          <a:bodyPr wrap="square" lIns="91440" tIns="45720" rIns="91440" bIns="45720" rtlCol="0" anchor="t">
            <a:spAutoFit/>
          </a:bodyPr>
          <a:lstStyle/>
          <a:p>
            <a:pPr marL="171450" indent="-171450">
              <a:buFont typeface="Arial"/>
              <a:buChar char="•"/>
            </a:pPr>
            <a:r>
              <a:rPr lang="en-US" sz="800" b="1" dirty="0" err="1">
                <a:solidFill>
                  <a:srgbClr val="7030A0"/>
                </a:solidFill>
              </a:rPr>
              <a:t>PowerGADS</a:t>
            </a:r>
            <a:r>
              <a:rPr lang="en-US" sz="800" b="1" dirty="0">
                <a:solidFill>
                  <a:srgbClr val="7030A0"/>
                </a:solidFill>
              </a:rPr>
              <a:t> and Ping Go-Live (Oct 2026)</a:t>
            </a:r>
            <a:endParaRPr lang="en-US" dirty="0"/>
          </a:p>
          <a:p>
            <a:pPr marL="171450" indent="-171450">
              <a:buFont typeface="Arial"/>
              <a:buChar char="•"/>
            </a:pPr>
            <a:r>
              <a:rPr lang="en-US" sz="800" b="1" dirty="0">
                <a:solidFill>
                  <a:srgbClr val="7030A0"/>
                </a:solidFill>
                <a:cs typeface="Arial"/>
              </a:rPr>
              <a:t>First use of new B2B tooling</a:t>
            </a:r>
          </a:p>
        </p:txBody>
      </p:sp>
      <p:sp>
        <p:nvSpPr>
          <p:cNvPr id="21" name="TextBox 20">
            <a:extLst>
              <a:ext uri="{FF2B5EF4-FFF2-40B4-BE49-F238E27FC236}">
                <a16:creationId xmlns:a16="http://schemas.microsoft.com/office/drawing/2014/main" id="{0759B8DE-ED49-85FB-C00E-951566A0CE60}"/>
              </a:ext>
            </a:extLst>
          </p:cNvPr>
          <p:cNvSpPr txBox="1"/>
          <p:nvPr/>
        </p:nvSpPr>
        <p:spPr>
          <a:xfrm>
            <a:off x="9228316" y="4527407"/>
            <a:ext cx="1449236" cy="584775"/>
          </a:xfrm>
          <a:prstGeom prst="rect">
            <a:avLst/>
          </a:prstGeom>
          <a:noFill/>
        </p:spPr>
        <p:txBody>
          <a:bodyPr wrap="square" lIns="91440" tIns="45720" rIns="91440" bIns="45720" rtlCol="0" anchor="t">
            <a:spAutoFit/>
          </a:bodyPr>
          <a:lstStyle/>
          <a:p>
            <a:pPr marL="171450" indent="-171450">
              <a:buFont typeface="Arial"/>
              <a:buChar char="•"/>
            </a:pPr>
            <a:r>
              <a:rPr lang="en-US" sz="800" b="1">
                <a:solidFill>
                  <a:srgbClr val="7030A0"/>
                </a:solidFill>
              </a:rPr>
              <a:t>2027/2028</a:t>
            </a:r>
          </a:p>
          <a:p>
            <a:pPr marL="171450" indent="-171450">
              <a:buFont typeface="Arial"/>
              <a:buChar char="•"/>
            </a:pPr>
            <a:r>
              <a:rPr lang="en-US" sz="800" b="1">
                <a:solidFill>
                  <a:srgbClr val="7030A0"/>
                </a:solidFill>
                <a:cs typeface="Arial"/>
              </a:rPr>
              <a:t>Full adoption of new B2B tooling</a:t>
            </a:r>
          </a:p>
          <a:p>
            <a:pPr marL="171450" indent="-171450">
              <a:buFont typeface="Arial"/>
              <a:buChar char="•"/>
            </a:pPr>
            <a:endParaRPr lang="en-US" sz="800" b="1">
              <a:solidFill>
                <a:srgbClr val="7030A0"/>
              </a:solidFill>
              <a:cs typeface="Arial"/>
            </a:endParaRPr>
          </a:p>
        </p:txBody>
      </p:sp>
      <p:cxnSp>
        <p:nvCxnSpPr>
          <p:cNvPr id="22" name="Straight Connector 21">
            <a:extLst>
              <a:ext uri="{FF2B5EF4-FFF2-40B4-BE49-F238E27FC236}">
                <a16:creationId xmlns:a16="http://schemas.microsoft.com/office/drawing/2014/main" id="{15B0F0AE-506C-346A-B365-AB152267DEEB}"/>
              </a:ext>
            </a:extLst>
          </p:cNvPr>
          <p:cNvCxnSpPr>
            <a:cxnSpLocks/>
          </p:cNvCxnSpPr>
          <p:nvPr/>
        </p:nvCxnSpPr>
        <p:spPr>
          <a:xfrm>
            <a:off x="9648134" y="3432785"/>
            <a:ext cx="0" cy="1097280"/>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Straight Connector 27">
            <a:extLst>
              <a:ext uri="{FF2B5EF4-FFF2-40B4-BE49-F238E27FC236}">
                <a16:creationId xmlns:a16="http://schemas.microsoft.com/office/drawing/2014/main" id="{ECF529DA-482C-14AE-F915-DA357006EA23}"/>
              </a:ext>
            </a:extLst>
          </p:cNvPr>
          <p:cNvCxnSpPr/>
          <p:nvPr/>
        </p:nvCxnSpPr>
        <p:spPr>
          <a:xfrm>
            <a:off x="1359587" y="3382465"/>
            <a:ext cx="0" cy="1097280"/>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0" name="TextBox 29">
            <a:extLst>
              <a:ext uri="{FF2B5EF4-FFF2-40B4-BE49-F238E27FC236}">
                <a16:creationId xmlns:a16="http://schemas.microsoft.com/office/drawing/2014/main" id="{8396ED27-ACCA-72D9-3ADB-E6C0A588311B}"/>
              </a:ext>
            </a:extLst>
          </p:cNvPr>
          <p:cNvSpPr txBox="1"/>
          <p:nvPr/>
        </p:nvSpPr>
        <p:spPr>
          <a:xfrm>
            <a:off x="978587" y="4522109"/>
            <a:ext cx="914400" cy="215444"/>
          </a:xfrm>
          <a:prstGeom prst="rect">
            <a:avLst/>
          </a:prstGeom>
          <a:noFill/>
        </p:spPr>
        <p:txBody>
          <a:bodyPr wrap="square" rtlCol="0">
            <a:spAutoFit/>
          </a:bodyPr>
          <a:lstStyle/>
          <a:p>
            <a:r>
              <a:rPr lang="en-US" sz="800" b="1">
                <a:solidFill>
                  <a:srgbClr val="7030A0"/>
                </a:solidFill>
              </a:rPr>
              <a:t>We are here</a:t>
            </a:r>
          </a:p>
        </p:txBody>
      </p:sp>
      <p:sp>
        <p:nvSpPr>
          <p:cNvPr id="31" name="Rectangle: Rounded Corners 30">
            <a:extLst>
              <a:ext uri="{FF2B5EF4-FFF2-40B4-BE49-F238E27FC236}">
                <a16:creationId xmlns:a16="http://schemas.microsoft.com/office/drawing/2014/main" id="{9B33E51D-55D7-EE24-E7FF-225B82202061}"/>
              </a:ext>
            </a:extLst>
          </p:cNvPr>
          <p:cNvSpPr/>
          <p:nvPr/>
        </p:nvSpPr>
        <p:spPr>
          <a:xfrm>
            <a:off x="4682192" y="3926214"/>
            <a:ext cx="4954438" cy="411193"/>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900" b="1">
                <a:cs typeface="Arial"/>
              </a:rPr>
              <a:t>2027: Begin waves to transition applications to new B2B tooling</a:t>
            </a:r>
            <a:endParaRPr lang="en-US" b="1"/>
          </a:p>
        </p:txBody>
      </p:sp>
      <p:sp>
        <p:nvSpPr>
          <p:cNvPr id="33" name="Rectangle: Rounded Corners 32">
            <a:extLst>
              <a:ext uri="{FF2B5EF4-FFF2-40B4-BE49-F238E27FC236}">
                <a16:creationId xmlns:a16="http://schemas.microsoft.com/office/drawing/2014/main" id="{9CF4CAB5-6899-691A-B809-FEBD853A73ED}"/>
              </a:ext>
            </a:extLst>
          </p:cNvPr>
          <p:cNvSpPr/>
          <p:nvPr/>
        </p:nvSpPr>
        <p:spPr>
          <a:xfrm>
            <a:off x="3496059" y="3926213"/>
            <a:ext cx="1158816" cy="411195"/>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900" b="1">
                <a:cs typeface="Arial"/>
              </a:rPr>
              <a:t>Share Wave Plan</a:t>
            </a:r>
          </a:p>
        </p:txBody>
      </p:sp>
      <p:sp>
        <p:nvSpPr>
          <p:cNvPr id="7" name="Rectangle: Rounded Corners 6">
            <a:extLst>
              <a:ext uri="{FF2B5EF4-FFF2-40B4-BE49-F238E27FC236}">
                <a16:creationId xmlns:a16="http://schemas.microsoft.com/office/drawing/2014/main" id="{8557C1A2-DB5A-54DD-6B26-D7635CB58578}"/>
              </a:ext>
            </a:extLst>
          </p:cNvPr>
          <p:cNvSpPr/>
          <p:nvPr/>
        </p:nvSpPr>
        <p:spPr>
          <a:xfrm>
            <a:off x="1344343" y="3032401"/>
            <a:ext cx="8294294" cy="375251"/>
          </a:xfrm>
          <a:prstGeom prst="roundRect">
            <a:avLst/>
          </a:prstGeom>
          <a:gradFill flip="none" rotWithShape="1">
            <a:gsLst>
              <a:gs pos="100000">
                <a:schemeClr val="bg1"/>
              </a:gs>
              <a:gs pos="0">
                <a:srgbClr val="00AEC7"/>
              </a:gs>
              <a:gs pos="44000">
                <a:schemeClr val="accent1">
                  <a:lumMod val="97000"/>
                  <a:lumOff val="3000"/>
                </a:schemeClr>
              </a:gs>
              <a:gs pos="61000">
                <a:schemeClr val="accent1">
                  <a:lumMod val="60000"/>
                  <a:lumOff val="40000"/>
                </a:schemeClr>
              </a:gs>
            </a:gsLst>
            <a:lin ang="0" scaled="1"/>
            <a:tileRect/>
          </a:gradFill>
          <a:ln>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900" b="1">
                <a:solidFill>
                  <a:schemeClr val="bg1"/>
                </a:solidFill>
                <a:cs typeface="Arial"/>
              </a:rPr>
              <a:t>Digital Certificates</a:t>
            </a:r>
          </a:p>
        </p:txBody>
      </p:sp>
      <p:sp>
        <p:nvSpPr>
          <p:cNvPr id="13" name="Rectangle: Rounded Corners 12">
            <a:extLst>
              <a:ext uri="{FF2B5EF4-FFF2-40B4-BE49-F238E27FC236}">
                <a16:creationId xmlns:a16="http://schemas.microsoft.com/office/drawing/2014/main" id="{8133FE0A-F3BA-5657-7EE6-8CDAAEBB770E}"/>
              </a:ext>
            </a:extLst>
          </p:cNvPr>
          <p:cNvSpPr/>
          <p:nvPr/>
        </p:nvSpPr>
        <p:spPr>
          <a:xfrm>
            <a:off x="2433573" y="5762638"/>
            <a:ext cx="7294627" cy="46870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1050" b="1" dirty="0">
                <a:solidFill>
                  <a:schemeClr val="bg1"/>
                </a:solidFill>
                <a:cs typeface="Arial"/>
              </a:rPr>
              <a:t>Key Takeaway: The </a:t>
            </a:r>
            <a:r>
              <a:rPr lang="en-US" sz="1050" b="1" dirty="0" err="1">
                <a:solidFill>
                  <a:schemeClr val="bg1"/>
                </a:solidFill>
                <a:cs typeface="Arial"/>
              </a:rPr>
              <a:t>PowerGADS</a:t>
            </a:r>
            <a:r>
              <a:rPr lang="en-US" sz="1050" b="1" dirty="0">
                <a:solidFill>
                  <a:schemeClr val="bg1"/>
                </a:solidFill>
                <a:cs typeface="Arial"/>
              </a:rPr>
              <a:t> is the only application that will implement the new B2B tooling (Ping) in 2026.</a:t>
            </a:r>
            <a:endParaRPr lang="en-US" sz="2400" b="1" dirty="0">
              <a:solidFill>
                <a:schemeClr val="bg1"/>
              </a:solidFill>
            </a:endParaRPr>
          </a:p>
        </p:txBody>
      </p:sp>
      <p:sp>
        <p:nvSpPr>
          <p:cNvPr id="11" name="TextBox 10">
            <a:extLst>
              <a:ext uri="{FF2B5EF4-FFF2-40B4-BE49-F238E27FC236}">
                <a16:creationId xmlns:a16="http://schemas.microsoft.com/office/drawing/2014/main" id="{C6FFB57C-3C90-5A07-6960-DA2A08A2EB99}"/>
              </a:ext>
            </a:extLst>
          </p:cNvPr>
          <p:cNvSpPr txBox="1"/>
          <p:nvPr/>
        </p:nvSpPr>
        <p:spPr>
          <a:xfrm>
            <a:off x="1081282" y="833614"/>
            <a:ext cx="10461787" cy="323165"/>
          </a:xfrm>
          <a:prstGeom prst="rect">
            <a:avLst/>
          </a:prstGeom>
          <a:noFill/>
        </p:spPr>
        <p:txBody>
          <a:bodyPr wrap="square" lIns="45720" tIns="18288" rIns="45720" bIns="18288">
            <a:noAutofit/>
          </a:bodyPr>
          <a:lstStyle>
            <a:defPPr>
              <a:defRPr lang="en-US"/>
            </a:defPPr>
            <a:lvl1pPr>
              <a:defRPr sz="1500" b="0">
                <a:solidFill>
                  <a:srgbClr val="4B555C"/>
                </a:solidFill>
                <a:latin typeface="Arial"/>
              </a:defRPr>
            </a:lvl1pPr>
          </a:lstStyle>
          <a:p>
            <a:r>
              <a:rPr lang="en-US" sz="1400" dirty="0"/>
              <a:t>As applications and portals are on-boarded into the new solution, the existing authentication methods will remain in place. Once all applications are behind the new Stakeholder Login Portal and fully functional, only then will the “old” methods be disabled/discontinued.</a:t>
            </a:r>
          </a:p>
        </p:txBody>
      </p:sp>
    </p:spTree>
    <p:extLst>
      <p:ext uri="{BB962C8B-B14F-4D97-AF65-F5344CB8AC3E}">
        <p14:creationId xmlns:p14="http://schemas.microsoft.com/office/powerpoint/2010/main" val="2579226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E1068-2CB0-3FE9-76EB-4D3F4203229F}"/>
              </a:ext>
            </a:extLst>
          </p:cNvPr>
          <p:cNvSpPr>
            <a:spLocks noGrp="1"/>
          </p:cNvSpPr>
          <p:nvPr>
            <p:ph type="title"/>
          </p:nvPr>
        </p:nvSpPr>
        <p:spPr/>
        <p:txBody>
          <a:bodyPr/>
          <a:lstStyle/>
          <a:p>
            <a:r>
              <a:rPr lang="en-US" dirty="0"/>
              <a:t>M-D073126-01 Request to review and update MPIM User Email fields for IAM Modernization </a:t>
            </a:r>
          </a:p>
        </p:txBody>
      </p:sp>
      <p:sp>
        <p:nvSpPr>
          <p:cNvPr id="3" name="Slide Number Placeholder 2">
            <a:extLst>
              <a:ext uri="{FF2B5EF4-FFF2-40B4-BE49-F238E27FC236}">
                <a16:creationId xmlns:a16="http://schemas.microsoft.com/office/drawing/2014/main" id="{FFE365F6-33F5-12D5-93B8-9E590F8F8CF2}"/>
              </a:ext>
            </a:extLst>
          </p:cNvPr>
          <p:cNvSpPr>
            <a:spLocks noGrp="1"/>
          </p:cNvSpPr>
          <p:nvPr>
            <p:ph type="sldNum" sz="quarter" idx="12"/>
          </p:nvPr>
        </p:nvSpPr>
        <p:spPr/>
        <p:txBody>
          <a:bodyPr/>
          <a:lstStyle/>
          <a:p>
            <a:fld id="{BCDE79FB-97BA-492B-8D57-F1373F9ADA95}" type="slidenum">
              <a:rPr lang="en-US" smtClean="0"/>
              <a:t>12</a:t>
            </a:fld>
            <a:endParaRPr lang="en-US"/>
          </a:p>
        </p:txBody>
      </p:sp>
      <p:sp>
        <p:nvSpPr>
          <p:cNvPr id="4" name="TextBox 3">
            <a:extLst>
              <a:ext uri="{FF2B5EF4-FFF2-40B4-BE49-F238E27FC236}">
                <a16:creationId xmlns:a16="http://schemas.microsoft.com/office/drawing/2014/main" id="{B781289C-F6E6-5E42-A42C-DDCDD2DA68F5}"/>
              </a:ext>
            </a:extLst>
          </p:cNvPr>
          <p:cNvSpPr txBox="1"/>
          <p:nvPr/>
        </p:nvSpPr>
        <p:spPr>
          <a:xfrm>
            <a:off x="432620" y="1502421"/>
            <a:ext cx="5132438" cy="4339650"/>
          </a:xfrm>
          <a:prstGeom prst="rect">
            <a:avLst/>
          </a:prstGeom>
          <a:noFill/>
          <a:ln w="12700">
            <a:solidFill>
              <a:schemeClr val="tx1"/>
            </a:solidFill>
          </a:ln>
        </p:spPr>
        <p:txBody>
          <a:bodyPr wrap="square" rtlCol="0">
            <a:spAutoFit/>
          </a:bodyPr>
          <a:lstStyle/>
          <a:p>
            <a:r>
              <a:rPr lang="en-US" sz="1200" b="1" dirty="0"/>
              <a:t>NOTICE DATE:</a:t>
            </a:r>
            <a:r>
              <a:rPr lang="en-US" sz="1200" dirty="0"/>
              <a:t> July 31, 2026</a:t>
            </a:r>
          </a:p>
          <a:p>
            <a:r>
              <a:rPr lang="en-US" sz="1200" b="1" dirty="0"/>
              <a:t>NOTICE TYPE:</a:t>
            </a:r>
            <a:r>
              <a:rPr lang="en-US" sz="1200" dirty="0"/>
              <a:t> M-D073126-01 General</a:t>
            </a:r>
          </a:p>
          <a:p>
            <a:r>
              <a:rPr lang="en-US" sz="1200" b="1" dirty="0"/>
              <a:t>SHORT DESCRIPTION:</a:t>
            </a:r>
            <a:r>
              <a:rPr lang="en-US" sz="1200" dirty="0"/>
              <a:t> Request to review and update MPIM User Email fields for IAM Modernization</a:t>
            </a:r>
          </a:p>
          <a:p>
            <a:r>
              <a:rPr lang="en-US" sz="1200" b="1" dirty="0"/>
              <a:t>INTENDED AUDIENCE: </a:t>
            </a:r>
            <a:r>
              <a:rPr lang="en-US" sz="1200" dirty="0"/>
              <a:t>Market Participant User Security Administrators (USAs) and Backup User Security Administrators (BUSAs)</a:t>
            </a:r>
          </a:p>
          <a:p>
            <a:r>
              <a:rPr lang="en-US" sz="1200" b="1" dirty="0"/>
              <a:t>DAYS AFFECTED:</a:t>
            </a:r>
            <a:r>
              <a:rPr lang="en-US" sz="1200" dirty="0"/>
              <a:t> September 30, 2026</a:t>
            </a:r>
          </a:p>
          <a:p>
            <a:r>
              <a:rPr lang="en-US" sz="1200" b="1" dirty="0"/>
              <a:t>LONG DESCRIPTION: </a:t>
            </a:r>
            <a:r>
              <a:rPr lang="en-US" sz="1200" dirty="0"/>
              <a:t>ERCOT is modernizing its identity and access management (IAM) through the Future Ready Identity Program. This effort was the subject of </a:t>
            </a:r>
            <a:r>
              <a:rPr lang="en-US" sz="1200" u="sng" dirty="0">
                <a:hlinkClick r:id="rId2"/>
              </a:rPr>
              <a:t>NPRR 1306: Removal of Digital Certificate References for Market Participants with ERCOT MIS Access</a:t>
            </a:r>
            <a:r>
              <a:rPr lang="en-US" sz="1200" dirty="0"/>
              <a:t>, which will become effective on Aug 1, 2026. As part of this effort, ERCOT will transition to an email-based identity model and remove the future need for digital certificates.</a:t>
            </a:r>
          </a:p>
          <a:p>
            <a:r>
              <a:rPr lang="en-US" sz="1200" dirty="0"/>
              <a:t>To prepare for this transition, USAs and BUSAs must review Market Participant Identity Manager (MPIM) user records and confirm that each user account has a unique, individual user email address by August 31st, 2026.</a:t>
            </a:r>
          </a:p>
          <a:p>
            <a:r>
              <a:rPr lang="en-US" sz="1200" dirty="0"/>
              <a:t>To access MPIM, authenticate with your digital certificate by logging in to the Market Information System (MIS).</a:t>
            </a:r>
          </a:p>
          <a:p>
            <a:r>
              <a:rPr lang="en-US" sz="1200" b="1" dirty="0"/>
              <a:t>REQUIRED STEPS: </a:t>
            </a:r>
            <a:r>
              <a:rPr lang="en-US" sz="1200" dirty="0"/>
              <a:t>Review user records in MPIM and update the User Email and Certificate Email fields, as needed, to ensure the following:</a:t>
            </a:r>
          </a:p>
          <a:p>
            <a:endParaRPr lang="en-US" sz="1200" dirty="0"/>
          </a:p>
        </p:txBody>
      </p:sp>
      <p:sp>
        <p:nvSpPr>
          <p:cNvPr id="5" name="TextBox 4">
            <a:extLst>
              <a:ext uri="{FF2B5EF4-FFF2-40B4-BE49-F238E27FC236}">
                <a16:creationId xmlns:a16="http://schemas.microsoft.com/office/drawing/2014/main" id="{B8CFBA11-8F9E-3EB6-E9E4-0F0FC6E8472D}"/>
              </a:ext>
            </a:extLst>
          </p:cNvPr>
          <p:cNvSpPr txBox="1"/>
          <p:nvPr/>
        </p:nvSpPr>
        <p:spPr>
          <a:xfrm>
            <a:off x="6872748" y="1502421"/>
            <a:ext cx="4785852"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chemeClr val="accent1">
                    <a:lumMod val="75000"/>
                    <a:lumOff val="25000"/>
                  </a:schemeClr>
                </a:solidFill>
              </a:rPr>
              <a:t>What</a:t>
            </a:r>
            <a:r>
              <a:rPr lang="en-US" dirty="0"/>
              <a:t>:</a:t>
            </a:r>
          </a:p>
          <a:p>
            <a:pPr marL="742950" lvl="1" indent="-285750">
              <a:buFont typeface="Arial" panose="020B0604020202020204" pitchFamily="34" charset="0"/>
              <a:buChar char="•"/>
            </a:pPr>
            <a:r>
              <a:rPr lang="en-US" dirty="0"/>
              <a:t>Market Notice sent to USAs and BUSAs on July 31 asking for a 1:1 mapping of users to user email addresses</a:t>
            </a:r>
          </a:p>
          <a:p>
            <a:pPr marL="742950" lvl="1" indent="-285750">
              <a:buFont typeface="Arial" panose="020B0604020202020204" pitchFamily="34" charset="0"/>
              <a:buChar char="•"/>
            </a:pPr>
            <a:r>
              <a:rPr lang="en-US" dirty="0"/>
              <a:t>Did not include API guidance at this time – will share that at a future date</a:t>
            </a:r>
          </a:p>
          <a:p>
            <a:pPr marL="285750" indent="-285750">
              <a:buFont typeface="Arial" panose="020B0604020202020204" pitchFamily="34" charset="0"/>
              <a:buChar char="•"/>
            </a:pPr>
            <a:r>
              <a:rPr lang="en-US" b="1" dirty="0">
                <a:solidFill>
                  <a:schemeClr val="accent1">
                    <a:lumMod val="75000"/>
                    <a:lumOff val="25000"/>
                  </a:schemeClr>
                </a:solidFill>
              </a:rPr>
              <a:t>Why</a:t>
            </a:r>
            <a:r>
              <a:rPr lang="en-US" dirty="0"/>
              <a:t>:</a:t>
            </a:r>
          </a:p>
          <a:p>
            <a:pPr marL="742950" lvl="1" indent="-285750">
              <a:buFont typeface="Arial" panose="020B0604020202020204" pitchFamily="34" charset="0"/>
              <a:buChar char="•"/>
            </a:pPr>
            <a:r>
              <a:rPr lang="en-US" dirty="0"/>
              <a:t>In the future-state, each user will have their own login</a:t>
            </a:r>
          </a:p>
          <a:p>
            <a:pPr marL="742950" lvl="1" indent="-285750">
              <a:buFont typeface="Arial" panose="020B0604020202020204" pitchFamily="34" charset="0"/>
              <a:buChar char="•"/>
            </a:pPr>
            <a:r>
              <a:rPr lang="en-US" dirty="0"/>
              <a:t>User accounts will be migrated to the new system to help eliminate the new registration requirement</a:t>
            </a:r>
          </a:p>
        </p:txBody>
      </p:sp>
    </p:spTree>
    <p:extLst>
      <p:ext uri="{BB962C8B-B14F-4D97-AF65-F5344CB8AC3E}">
        <p14:creationId xmlns:p14="http://schemas.microsoft.com/office/powerpoint/2010/main" val="2760321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84EA0-2EA6-35FC-64C4-5F08198058B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2876C8F-C70A-7D55-6512-8583CF4DE6FA}"/>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Stakeholders Register (1/3)</a:t>
            </a:r>
            <a:endParaRPr lang="en-US"/>
          </a:p>
        </p:txBody>
      </p:sp>
      <p:sp>
        <p:nvSpPr>
          <p:cNvPr id="5" name="Slide Number Placeholder 4">
            <a:extLst>
              <a:ext uri="{FF2B5EF4-FFF2-40B4-BE49-F238E27FC236}">
                <a16:creationId xmlns:a16="http://schemas.microsoft.com/office/drawing/2014/main" id="{92F9279A-403A-3996-178F-2FAE2A332B7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descr="A green card with black text&#10;&#10;AI-generated content may be incorrect.">
            <a:extLst>
              <a:ext uri="{FF2B5EF4-FFF2-40B4-BE49-F238E27FC236}">
                <a16:creationId xmlns:a16="http://schemas.microsoft.com/office/drawing/2014/main" id="{286F7D2E-B53B-7BDF-E540-0EEE8D2B1F9A}"/>
              </a:ext>
            </a:extLst>
          </p:cNvPr>
          <p:cNvPicPr>
            <a:picLocks noChangeAspect="1"/>
          </p:cNvPicPr>
          <p:nvPr/>
        </p:nvPicPr>
        <p:blipFill>
          <a:blip r:embed="rId3"/>
          <a:stretch>
            <a:fillRect/>
          </a:stretch>
        </p:blipFill>
        <p:spPr>
          <a:xfrm>
            <a:off x="1115247" y="1897023"/>
            <a:ext cx="4221525" cy="1683997"/>
          </a:xfrm>
          <a:prstGeom prst="rect">
            <a:avLst/>
          </a:prstGeom>
          <a:ln>
            <a:solidFill>
              <a:schemeClr val="accent2"/>
            </a:solidFill>
          </a:ln>
        </p:spPr>
      </p:pic>
      <p:sp>
        <p:nvSpPr>
          <p:cNvPr id="25" name="Rectangle 24">
            <a:extLst>
              <a:ext uri="{FF2B5EF4-FFF2-40B4-BE49-F238E27FC236}">
                <a16:creationId xmlns:a16="http://schemas.microsoft.com/office/drawing/2014/main" id="{67AA3179-D0DC-B5B1-358F-F917FA7DCEB4}"/>
              </a:ext>
            </a:extLst>
          </p:cNvPr>
          <p:cNvSpPr/>
          <p:nvPr/>
        </p:nvSpPr>
        <p:spPr>
          <a:xfrm>
            <a:off x="1115246" y="1484114"/>
            <a:ext cx="3100827" cy="363474"/>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 MIDM Admin initiates MP user creation </a:t>
            </a:r>
          </a:p>
        </p:txBody>
      </p:sp>
      <p:sp>
        <p:nvSpPr>
          <p:cNvPr id="28" name="Rectangle 27">
            <a:extLst>
              <a:ext uri="{FF2B5EF4-FFF2-40B4-BE49-F238E27FC236}">
                <a16:creationId xmlns:a16="http://schemas.microsoft.com/office/drawing/2014/main" id="{C55E71BC-489D-ED21-32B2-05219980A98A}"/>
              </a:ext>
            </a:extLst>
          </p:cNvPr>
          <p:cNvSpPr/>
          <p:nvPr/>
        </p:nvSpPr>
        <p:spPr>
          <a:xfrm>
            <a:off x="6794092" y="1470954"/>
            <a:ext cx="3100824" cy="363474"/>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2. MIDM Admin submits details</a:t>
            </a:r>
          </a:p>
        </p:txBody>
      </p:sp>
      <p:sp>
        <p:nvSpPr>
          <p:cNvPr id="10" name="TextBox 9">
            <a:extLst>
              <a:ext uri="{FF2B5EF4-FFF2-40B4-BE49-F238E27FC236}">
                <a16:creationId xmlns:a16="http://schemas.microsoft.com/office/drawing/2014/main" id="{0E4905B5-73B1-9571-1FA6-B3BC74E50269}"/>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sp>
        <p:nvSpPr>
          <p:cNvPr id="7" name="TextBox 6">
            <a:extLst>
              <a:ext uri="{FF2B5EF4-FFF2-40B4-BE49-F238E27FC236}">
                <a16:creationId xmlns:a16="http://schemas.microsoft.com/office/drawing/2014/main" id="{8B6444FA-848E-43A6-1846-3B048DB86629}"/>
              </a:ext>
            </a:extLst>
          </p:cNvPr>
          <p:cNvSpPr txBox="1"/>
          <p:nvPr/>
        </p:nvSpPr>
        <p:spPr>
          <a:xfrm>
            <a:off x="674645" y="931433"/>
            <a:ext cx="614019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DBED1"/>
                </a:solidFill>
                <a:effectLst/>
                <a:uLnTx/>
                <a:uFillTx/>
                <a:latin typeface="Open Sans" panose="020B0606030504020204" pitchFamily="34" charset="0"/>
                <a:ea typeface="Open Sans" panose="020B0606030504020204" pitchFamily="34" charset="0"/>
                <a:cs typeface="Open Sans" panose="020B0606030504020204" pitchFamily="34" charset="0"/>
              </a:rPr>
              <a:t>Current State</a:t>
            </a:r>
          </a:p>
        </p:txBody>
      </p:sp>
      <p:pic>
        <p:nvPicPr>
          <p:cNvPr id="4" name="Picture 3">
            <a:extLst>
              <a:ext uri="{FF2B5EF4-FFF2-40B4-BE49-F238E27FC236}">
                <a16:creationId xmlns:a16="http://schemas.microsoft.com/office/drawing/2014/main" id="{AE8E9241-4706-FE82-F269-2AD86F572EB3}"/>
              </a:ext>
            </a:extLst>
          </p:cNvPr>
          <p:cNvPicPr>
            <a:picLocks noChangeAspect="1"/>
          </p:cNvPicPr>
          <p:nvPr/>
        </p:nvPicPr>
        <p:blipFill>
          <a:blip r:embed="rId4"/>
          <a:stretch>
            <a:fillRect/>
          </a:stretch>
        </p:blipFill>
        <p:spPr>
          <a:xfrm>
            <a:off x="6809141" y="1897023"/>
            <a:ext cx="4201111" cy="2959091"/>
          </a:xfrm>
          <a:prstGeom prst="rect">
            <a:avLst/>
          </a:prstGeom>
        </p:spPr>
      </p:pic>
    </p:spTree>
    <p:extLst>
      <p:ext uri="{BB962C8B-B14F-4D97-AF65-F5344CB8AC3E}">
        <p14:creationId xmlns:p14="http://schemas.microsoft.com/office/powerpoint/2010/main" val="2169599386"/>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6914431-D4F5-B718-EF2C-84471A4275E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795075" y="1580642"/>
            <a:ext cx="3139399" cy="2454000"/>
          </a:xfrm>
          <a:prstGeom prst="rect">
            <a:avLst/>
          </a:prstGeom>
          <a:ln>
            <a:solidFill>
              <a:srgbClr val="00829B"/>
            </a:solidFill>
          </a:ln>
        </p:spPr>
      </p:pic>
      <p:pic>
        <p:nvPicPr>
          <p:cNvPr id="10" name="Picture 9">
            <a:extLst>
              <a:ext uri="{FF2B5EF4-FFF2-40B4-BE49-F238E27FC236}">
                <a16:creationId xmlns:a16="http://schemas.microsoft.com/office/drawing/2014/main" id="{DF855F3C-84A7-1C65-9E7A-E21829F56A7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57818" y="1532355"/>
            <a:ext cx="3025630" cy="5006558"/>
          </a:xfrm>
          <a:prstGeom prst="rect">
            <a:avLst/>
          </a:prstGeom>
          <a:ln>
            <a:solidFill>
              <a:srgbClr val="00829B"/>
            </a:solidFill>
          </a:ln>
        </p:spPr>
      </p:pic>
      <p:pic>
        <p:nvPicPr>
          <p:cNvPr id="4" name="Picture 3">
            <a:extLst>
              <a:ext uri="{FF2B5EF4-FFF2-40B4-BE49-F238E27FC236}">
                <a16:creationId xmlns:a16="http://schemas.microsoft.com/office/drawing/2014/main" id="{62C0CF18-2E44-2AC8-8733-346275EBDFC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3060" y="1580642"/>
            <a:ext cx="2883809" cy="2454000"/>
          </a:xfrm>
          <a:prstGeom prst="rect">
            <a:avLst/>
          </a:prstGeom>
          <a:ln>
            <a:solidFill>
              <a:srgbClr val="00829B"/>
            </a:solidFill>
          </a:ln>
        </p:spPr>
      </p:pic>
      <p:sp>
        <p:nvSpPr>
          <p:cNvPr id="5" name="Slide Number Placeholder 4">
            <a:extLst>
              <a:ext uri="{FF2B5EF4-FFF2-40B4-BE49-F238E27FC236}">
                <a16:creationId xmlns:a16="http://schemas.microsoft.com/office/drawing/2014/main" id="{42BCF7E7-2692-5768-9A86-30B0566D10F4}"/>
              </a:ext>
            </a:extLst>
          </p:cNvPr>
          <p:cNvSpPr>
            <a:spLocks noGrp="1"/>
          </p:cNvSpPr>
          <p:nvPr>
            <p:ph type="sldNum" sz="quarter" idx="12"/>
          </p:nvPr>
        </p:nvSpPr>
        <p:spPr/>
        <p:txBody>
          <a:bodyPr/>
          <a:lstStyle/>
          <a:p>
            <a:fld id="{BCDE79FB-97BA-492B-8D57-F1373F9ADA95}" type="slidenum">
              <a:rPr lang="en-US" smtClean="0"/>
              <a:t>14</a:t>
            </a:fld>
            <a:endParaRPr lang="en-US"/>
          </a:p>
        </p:txBody>
      </p:sp>
      <p:sp>
        <p:nvSpPr>
          <p:cNvPr id="22" name="Rectangle 21">
            <a:extLst>
              <a:ext uri="{FF2B5EF4-FFF2-40B4-BE49-F238E27FC236}">
                <a16:creationId xmlns:a16="http://schemas.microsoft.com/office/drawing/2014/main" id="{57EB0F3C-BD78-DFFD-A1D4-FB2AEEC3C850}"/>
              </a:ext>
            </a:extLst>
          </p:cNvPr>
          <p:cNvSpPr/>
          <p:nvPr/>
        </p:nvSpPr>
        <p:spPr>
          <a:xfrm>
            <a:off x="141965" y="1519494"/>
            <a:ext cx="1345130" cy="363474"/>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 User Registration</a:t>
            </a:r>
          </a:p>
        </p:txBody>
      </p:sp>
      <p:sp>
        <p:nvSpPr>
          <p:cNvPr id="23" name="Rectangle 22">
            <a:extLst>
              <a:ext uri="{FF2B5EF4-FFF2-40B4-BE49-F238E27FC236}">
                <a16:creationId xmlns:a16="http://schemas.microsoft.com/office/drawing/2014/main" id="{42DA1B1A-9168-C027-2D01-002D753D319C}"/>
              </a:ext>
            </a:extLst>
          </p:cNvPr>
          <p:cNvSpPr/>
          <p:nvPr/>
        </p:nvSpPr>
        <p:spPr>
          <a:xfrm>
            <a:off x="4588805" y="1519494"/>
            <a:ext cx="1118140" cy="363474"/>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2. Verify Email</a:t>
            </a:r>
          </a:p>
        </p:txBody>
      </p:sp>
      <p:sp>
        <p:nvSpPr>
          <p:cNvPr id="24" name="Rectangle 23">
            <a:extLst>
              <a:ext uri="{FF2B5EF4-FFF2-40B4-BE49-F238E27FC236}">
                <a16:creationId xmlns:a16="http://schemas.microsoft.com/office/drawing/2014/main" id="{3CA0F79D-C83C-86B3-8AED-9909A04AF42E}"/>
              </a:ext>
            </a:extLst>
          </p:cNvPr>
          <p:cNvSpPr/>
          <p:nvPr/>
        </p:nvSpPr>
        <p:spPr>
          <a:xfrm>
            <a:off x="8465445" y="1519494"/>
            <a:ext cx="1345130" cy="305464"/>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3. Submit details</a:t>
            </a:r>
          </a:p>
        </p:txBody>
      </p:sp>
      <p:sp>
        <p:nvSpPr>
          <p:cNvPr id="8" name="Title 5">
            <a:extLst>
              <a:ext uri="{FF2B5EF4-FFF2-40B4-BE49-F238E27FC236}">
                <a16:creationId xmlns:a16="http://schemas.microsoft.com/office/drawing/2014/main" id="{C6D43D75-0DD7-6A0B-7830-E92DC47E9B69}"/>
              </a:ext>
            </a:extLst>
          </p:cNvPr>
          <p:cNvSpPr>
            <a:spLocks noGrp="1"/>
          </p:cNvSpPr>
          <p:nvPr>
            <p:ph type="title"/>
          </p:nvPr>
        </p:nvSpPr>
        <p:spPr>
          <a:xfrm>
            <a:off x="1257300" y="457200"/>
            <a:ext cx="10401300" cy="914400"/>
          </a:xfrm>
        </p:spPr>
        <p:txBody>
          <a:bodyPr>
            <a:normAutofit/>
          </a:bodyPr>
          <a:lstStyle/>
          <a:p>
            <a:r>
              <a:rPr lang="en-US">
                <a:latin typeface="Open Sans"/>
                <a:ea typeface="Open Sans"/>
                <a:cs typeface="Open Sans"/>
              </a:rPr>
              <a:t>How Stakeholders Register (2/3)</a:t>
            </a:r>
            <a:endParaRPr lang="en-US"/>
          </a:p>
        </p:txBody>
      </p:sp>
      <p:sp>
        <p:nvSpPr>
          <p:cNvPr id="15" name="TextBox 14">
            <a:extLst>
              <a:ext uri="{FF2B5EF4-FFF2-40B4-BE49-F238E27FC236}">
                <a16:creationId xmlns:a16="http://schemas.microsoft.com/office/drawing/2014/main" id="{E3ED55FD-AD22-E8ED-8C0E-0B7AD9AFD8D5}"/>
              </a:ext>
            </a:extLst>
          </p:cNvPr>
          <p:cNvSpPr txBox="1"/>
          <p:nvPr/>
        </p:nvSpPr>
        <p:spPr>
          <a:xfrm>
            <a:off x="737135" y="952215"/>
            <a:ext cx="198543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sp>
        <p:nvSpPr>
          <p:cNvPr id="3" name="TextBox 2">
            <a:extLst>
              <a:ext uri="{FF2B5EF4-FFF2-40B4-BE49-F238E27FC236}">
                <a16:creationId xmlns:a16="http://schemas.microsoft.com/office/drawing/2014/main" id="{1D5CD963-5DD9-5BF3-52E0-C1BBF2826388}"/>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spTree>
    <p:extLst>
      <p:ext uri="{BB962C8B-B14F-4D97-AF65-F5344CB8AC3E}">
        <p14:creationId xmlns:p14="http://schemas.microsoft.com/office/powerpoint/2010/main" val="666624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BEC07-443A-AC38-1990-CEC913AD7EA3}"/>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3C62B3E6-F457-6FD1-E9B0-8867CE9318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67879" y="1407493"/>
            <a:ext cx="5377211" cy="2728204"/>
          </a:xfrm>
          <a:prstGeom prst="rect">
            <a:avLst/>
          </a:prstGeom>
          <a:ln>
            <a:solidFill>
              <a:srgbClr val="00829B"/>
            </a:solidFill>
          </a:ln>
        </p:spPr>
      </p:pic>
      <p:pic>
        <p:nvPicPr>
          <p:cNvPr id="12" name="Picture 11">
            <a:extLst>
              <a:ext uri="{FF2B5EF4-FFF2-40B4-BE49-F238E27FC236}">
                <a16:creationId xmlns:a16="http://schemas.microsoft.com/office/drawing/2014/main" id="{2951E0C7-28A0-1990-9F41-ED29874B1C1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353405" y="1407493"/>
            <a:ext cx="2698322" cy="2546366"/>
          </a:xfrm>
          <a:prstGeom prst="rect">
            <a:avLst/>
          </a:prstGeom>
          <a:ln>
            <a:solidFill>
              <a:srgbClr val="00829B"/>
            </a:solidFill>
          </a:ln>
        </p:spPr>
      </p:pic>
      <p:pic>
        <p:nvPicPr>
          <p:cNvPr id="4" name="Picture 3">
            <a:extLst>
              <a:ext uri="{FF2B5EF4-FFF2-40B4-BE49-F238E27FC236}">
                <a16:creationId xmlns:a16="http://schemas.microsoft.com/office/drawing/2014/main" id="{BA7F3827-467A-5E1F-4784-BD275216BD4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24710" y="1407493"/>
            <a:ext cx="2698322" cy="3550097"/>
          </a:xfrm>
          <a:prstGeom prst="rect">
            <a:avLst/>
          </a:prstGeom>
          <a:ln>
            <a:solidFill>
              <a:srgbClr val="00829B"/>
            </a:solidFill>
          </a:ln>
        </p:spPr>
      </p:pic>
      <p:sp>
        <p:nvSpPr>
          <p:cNvPr id="6" name="Title 5">
            <a:extLst>
              <a:ext uri="{FF2B5EF4-FFF2-40B4-BE49-F238E27FC236}">
                <a16:creationId xmlns:a16="http://schemas.microsoft.com/office/drawing/2014/main" id="{AABB18F0-3CD4-A750-39FC-E335E4638762}"/>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Stakeholders Register (3/3)</a:t>
            </a:r>
            <a:endParaRPr lang="en-US"/>
          </a:p>
        </p:txBody>
      </p:sp>
      <p:sp>
        <p:nvSpPr>
          <p:cNvPr id="5" name="Slide Number Placeholder 4">
            <a:extLst>
              <a:ext uri="{FF2B5EF4-FFF2-40B4-BE49-F238E27FC236}">
                <a16:creationId xmlns:a16="http://schemas.microsoft.com/office/drawing/2014/main" id="{978435AD-FAFF-DB70-48F3-A54E9164F6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14">
            <a:extLst>
              <a:ext uri="{FF2B5EF4-FFF2-40B4-BE49-F238E27FC236}">
                <a16:creationId xmlns:a16="http://schemas.microsoft.com/office/drawing/2014/main" id="{FDE66DCB-86B3-30C9-C784-D07AC52FB25A}"/>
              </a:ext>
            </a:extLst>
          </p:cNvPr>
          <p:cNvSpPr/>
          <p:nvPr/>
        </p:nvSpPr>
        <p:spPr>
          <a:xfrm>
            <a:off x="119257" y="1297885"/>
            <a:ext cx="1280160" cy="288992"/>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4. Select MFA</a:t>
            </a:r>
          </a:p>
        </p:txBody>
      </p:sp>
      <p:sp>
        <p:nvSpPr>
          <p:cNvPr id="18" name="Rectangle 17">
            <a:extLst>
              <a:ext uri="{FF2B5EF4-FFF2-40B4-BE49-F238E27FC236}">
                <a16:creationId xmlns:a16="http://schemas.microsoft.com/office/drawing/2014/main" id="{4CF7E86F-8982-1F11-E2B4-B685B864946A}"/>
              </a:ext>
            </a:extLst>
          </p:cNvPr>
          <p:cNvSpPr/>
          <p:nvPr/>
        </p:nvSpPr>
        <p:spPr>
          <a:xfrm>
            <a:off x="3078951" y="1309017"/>
            <a:ext cx="1188720" cy="294936"/>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5. Setup MFA</a:t>
            </a:r>
          </a:p>
        </p:txBody>
      </p:sp>
      <p:sp>
        <p:nvSpPr>
          <p:cNvPr id="20" name="Rectangle 19">
            <a:extLst>
              <a:ext uri="{FF2B5EF4-FFF2-40B4-BE49-F238E27FC236}">
                <a16:creationId xmlns:a16="http://schemas.microsoft.com/office/drawing/2014/main" id="{13BEEA9E-7101-D4BA-8495-04C47E296431}"/>
              </a:ext>
            </a:extLst>
          </p:cNvPr>
          <p:cNvSpPr/>
          <p:nvPr/>
        </p:nvSpPr>
        <p:spPr>
          <a:xfrm>
            <a:off x="6135019" y="1309017"/>
            <a:ext cx="1280160" cy="27786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5. Access Portal</a:t>
            </a:r>
          </a:p>
        </p:txBody>
      </p:sp>
      <p:sp>
        <p:nvSpPr>
          <p:cNvPr id="3" name="TextBox 2">
            <a:extLst>
              <a:ext uri="{FF2B5EF4-FFF2-40B4-BE49-F238E27FC236}">
                <a16:creationId xmlns:a16="http://schemas.microsoft.com/office/drawing/2014/main" id="{450073BC-8589-A0ED-1A95-BAA13A3C1142}"/>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sp>
        <p:nvSpPr>
          <p:cNvPr id="11" name="TextBox 10">
            <a:extLst>
              <a:ext uri="{FF2B5EF4-FFF2-40B4-BE49-F238E27FC236}">
                <a16:creationId xmlns:a16="http://schemas.microsoft.com/office/drawing/2014/main" id="{1F8F63F7-5A35-5D58-77B9-116467989354}"/>
              </a:ext>
            </a:extLst>
          </p:cNvPr>
          <p:cNvSpPr txBox="1"/>
          <p:nvPr/>
        </p:nvSpPr>
        <p:spPr>
          <a:xfrm>
            <a:off x="737135" y="952215"/>
            <a:ext cx="272817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 (cont.)</a:t>
            </a:r>
          </a:p>
        </p:txBody>
      </p:sp>
      <p:pic>
        <p:nvPicPr>
          <p:cNvPr id="14" name="Picture 13">
            <a:extLst>
              <a:ext uri="{FF2B5EF4-FFF2-40B4-BE49-F238E27FC236}">
                <a16:creationId xmlns:a16="http://schemas.microsoft.com/office/drawing/2014/main" id="{D43729AF-0B09-C254-70C6-81164E86EF12}"/>
              </a:ext>
            </a:extLst>
          </p:cNvPr>
          <p:cNvPicPr>
            <a:picLocks noChangeAspect="1"/>
          </p:cNvPicPr>
          <p:nvPr/>
        </p:nvPicPr>
        <p:blipFill>
          <a:blip r:embed="rId6"/>
          <a:stretch>
            <a:fillRect/>
          </a:stretch>
        </p:blipFill>
        <p:spPr>
          <a:xfrm>
            <a:off x="3313145" y="4039805"/>
            <a:ext cx="2778841" cy="2546365"/>
          </a:xfrm>
          <a:prstGeom prst="rect">
            <a:avLst/>
          </a:prstGeom>
          <a:ln>
            <a:solidFill>
              <a:srgbClr val="00829B"/>
            </a:solidFill>
          </a:ln>
        </p:spPr>
      </p:pic>
    </p:spTree>
    <p:extLst>
      <p:ext uri="{BB962C8B-B14F-4D97-AF65-F5344CB8AC3E}">
        <p14:creationId xmlns:p14="http://schemas.microsoft.com/office/powerpoint/2010/main" val="2725116163"/>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B2AFC-D2B7-DF22-E44C-9A84611E5E8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1009406-C543-674F-9766-F4CB21C2A593}"/>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Stakeholders Authenticate</a:t>
            </a:r>
            <a:endParaRPr lang="en-US"/>
          </a:p>
        </p:txBody>
      </p:sp>
      <p:sp>
        <p:nvSpPr>
          <p:cNvPr id="5" name="Slide Number Placeholder 4">
            <a:extLst>
              <a:ext uri="{FF2B5EF4-FFF2-40B4-BE49-F238E27FC236}">
                <a16:creationId xmlns:a16="http://schemas.microsoft.com/office/drawing/2014/main" id="{50844EA8-83BF-2EBE-A56D-015CE571574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AA8EA5A1-CF2C-28AF-57A2-6B859B8AC419}"/>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sp>
        <p:nvSpPr>
          <p:cNvPr id="22" name="Rectangle 21">
            <a:extLst>
              <a:ext uri="{FF2B5EF4-FFF2-40B4-BE49-F238E27FC236}">
                <a16:creationId xmlns:a16="http://schemas.microsoft.com/office/drawing/2014/main" id="{71D1956E-28A9-5F1C-3CAC-6433FEC0F1C8}"/>
              </a:ext>
            </a:extLst>
          </p:cNvPr>
          <p:cNvSpPr/>
          <p:nvPr/>
        </p:nvSpPr>
        <p:spPr>
          <a:xfrm>
            <a:off x="5349092" y="1556564"/>
            <a:ext cx="5501053" cy="363474"/>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 Sign in securely with MFA or enjoy a frictionless </a:t>
            </a:r>
            <a:r>
              <a:rPr kumimoji="0" lang="en-US" sz="11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passwordless</a:t>
            </a: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login experience</a:t>
            </a:r>
          </a:p>
        </p:txBody>
      </p:sp>
      <p:sp>
        <p:nvSpPr>
          <p:cNvPr id="25" name="Rectangle 24">
            <a:extLst>
              <a:ext uri="{FF2B5EF4-FFF2-40B4-BE49-F238E27FC236}">
                <a16:creationId xmlns:a16="http://schemas.microsoft.com/office/drawing/2014/main" id="{6806EF22-DD7E-3360-C9AC-5839D2F5C1E9}"/>
              </a:ext>
            </a:extLst>
          </p:cNvPr>
          <p:cNvSpPr/>
          <p:nvPr/>
        </p:nvSpPr>
        <p:spPr>
          <a:xfrm>
            <a:off x="533400" y="1537622"/>
            <a:ext cx="3973212" cy="363474"/>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 Sign in by uploading certificate sent by Admin</a:t>
            </a:r>
          </a:p>
        </p:txBody>
      </p:sp>
      <p:sp>
        <p:nvSpPr>
          <p:cNvPr id="30" name="TextBox 29">
            <a:extLst>
              <a:ext uri="{FF2B5EF4-FFF2-40B4-BE49-F238E27FC236}">
                <a16:creationId xmlns:a16="http://schemas.microsoft.com/office/drawing/2014/main" id="{3E42057A-E8FE-36AF-D269-F5398AC1057C}"/>
              </a:ext>
            </a:extLst>
          </p:cNvPr>
          <p:cNvSpPr txBox="1"/>
          <p:nvPr/>
        </p:nvSpPr>
        <p:spPr>
          <a:xfrm>
            <a:off x="1607151" y="969247"/>
            <a:ext cx="182571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DBED1"/>
                </a:solidFill>
                <a:effectLst/>
                <a:uLnTx/>
                <a:uFillTx/>
                <a:latin typeface="Open Sans" panose="020B0606030504020204" pitchFamily="34" charset="0"/>
                <a:ea typeface="Open Sans" panose="020B0606030504020204" pitchFamily="34" charset="0"/>
                <a:cs typeface="Open Sans" panose="020B0606030504020204" pitchFamily="34" charset="0"/>
              </a:rPr>
              <a:t>Current State</a:t>
            </a:r>
          </a:p>
        </p:txBody>
      </p:sp>
      <p:sp>
        <p:nvSpPr>
          <p:cNvPr id="32" name="TextBox 31">
            <a:extLst>
              <a:ext uri="{FF2B5EF4-FFF2-40B4-BE49-F238E27FC236}">
                <a16:creationId xmlns:a16="http://schemas.microsoft.com/office/drawing/2014/main" id="{C19A278C-DBE6-48C9-3022-32B9544BCF0B}"/>
              </a:ext>
            </a:extLst>
          </p:cNvPr>
          <p:cNvSpPr txBox="1"/>
          <p:nvPr/>
        </p:nvSpPr>
        <p:spPr>
          <a:xfrm>
            <a:off x="6542942" y="969247"/>
            <a:ext cx="3113353"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74A6"/>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grpSp>
        <p:nvGrpSpPr>
          <p:cNvPr id="7" name="Group 6">
            <a:extLst>
              <a:ext uri="{FF2B5EF4-FFF2-40B4-BE49-F238E27FC236}">
                <a16:creationId xmlns:a16="http://schemas.microsoft.com/office/drawing/2014/main" id="{1610374D-AE35-94B0-BA68-5F0755D1D40E}"/>
              </a:ext>
            </a:extLst>
          </p:cNvPr>
          <p:cNvGrpSpPr/>
          <p:nvPr/>
        </p:nvGrpSpPr>
        <p:grpSpPr>
          <a:xfrm>
            <a:off x="1539475" y="2421738"/>
            <a:ext cx="1961062" cy="1901249"/>
            <a:chOff x="1613680" y="2421738"/>
            <a:chExt cx="1961062" cy="1901249"/>
          </a:xfrm>
        </p:grpSpPr>
        <p:pic>
          <p:nvPicPr>
            <p:cNvPr id="8" name="Graphic 7" descr="Diploma with solid fill">
              <a:extLst>
                <a:ext uri="{FF2B5EF4-FFF2-40B4-BE49-F238E27FC236}">
                  <a16:creationId xmlns:a16="http://schemas.microsoft.com/office/drawing/2014/main" id="{99F48FDA-73BB-727E-3B8F-E59A25F6C4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35753" y="3408587"/>
              <a:ext cx="914400" cy="914400"/>
            </a:xfrm>
            <a:prstGeom prst="rect">
              <a:avLst/>
            </a:prstGeom>
          </p:spPr>
        </p:pic>
        <p:pic>
          <p:nvPicPr>
            <p:cNvPr id="12" name="Graphic 11" descr="Internet with solid fill">
              <a:extLst>
                <a:ext uri="{FF2B5EF4-FFF2-40B4-BE49-F238E27FC236}">
                  <a16:creationId xmlns:a16="http://schemas.microsoft.com/office/drawing/2014/main" id="{E6A7B442-4DBC-E247-DACE-86A0E7364F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13680" y="2421738"/>
              <a:ext cx="1325002" cy="1325002"/>
            </a:xfrm>
            <a:prstGeom prst="rect">
              <a:avLst/>
            </a:prstGeom>
          </p:spPr>
        </p:pic>
        <p:sp>
          <p:nvSpPr>
            <p:cNvPr id="14" name="Arrow: Curved Right 13">
              <a:extLst>
                <a:ext uri="{FF2B5EF4-FFF2-40B4-BE49-F238E27FC236}">
                  <a16:creationId xmlns:a16="http://schemas.microsoft.com/office/drawing/2014/main" id="{8E6C90D8-7A61-1D5A-233A-F01E7289BEEC}"/>
                </a:ext>
              </a:extLst>
            </p:cNvPr>
            <p:cNvSpPr/>
            <p:nvPr/>
          </p:nvSpPr>
          <p:spPr>
            <a:xfrm rot="10408207">
              <a:off x="2949664" y="2951387"/>
              <a:ext cx="625078" cy="914400"/>
            </a:xfrm>
            <a:prstGeom prst="curvedRightArrow">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grpSp>
      <p:cxnSp>
        <p:nvCxnSpPr>
          <p:cNvPr id="9" name="Straight Connector 8">
            <a:extLst>
              <a:ext uri="{FF2B5EF4-FFF2-40B4-BE49-F238E27FC236}">
                <a16:creationId xmlns:a16="http://schemas.microsoft.com/office/drawing/2014/main" id="{55CCFC37-9760-548C-B471-CDB7178A208F}"/>
              </a:ext>
            </a:extLst>
          </p:cNvPr>
          <p:cNvCxnSpPr>
            <a:cxnSpLocks/>
          </p:cNvCxnSpPr>
          <p:nvPr/>
        </p:nvCxnSpPr>
        <p:spPr>
          <a:xfrm>
            <a:off x="4927852" y="969247"/>
            <a:ext cx="0" cy="5722712"/>
          </a:xfrm>
          <a:prstGeom prst="line">
            <a:avLst/>
          </a:prstGeom>
          <a:ln w="19050">
            <a:solidFill>
              <a:schemeClr val="accent2"/>
            </a:solidFill>
            <a:prstDash val="dash"/>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12FB712-3EEA-7CEE-BE51-560D806C078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380357" y="2091159"/>
            <a:ext cx="3325498" cy="4172164"/>
          </a:xfrm>
          <a:prstGeom prst="rect">
            <a:avLst/>
          </a:prstGeom>
          <a:ln>
            <a:solidFill>
              <a:srgbClr val="00829B"/>
            </a:solidFill>
          </a:ln>
        </p:spPr>
      </p:pic>
    </p:spTree>
    <p:extLst>
      <p:ext uri="{BB962C8B-B14F-4D97-AF65-F5344CB8AC3E}">
        <p14:creationId xmlns:p14="http://schemas.microsoft.com/office/powerpoint/2010/main" val="824312714"/>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93E2B-1D69-29C3-BB99-636FEAFF656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7F4F997-A65C-78DE-D928-ADC2AB534ED5}"/>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Stakeholders are Managed – Current state</a:t>
            </a:r>
            <a:endParaRPr lang="en-US"/>
          </a:p>
        </p:txBody>
      </p:sp>
      <p:sp>
        <p:nvSpPr>
          <p:cNvPr id="5" name="Slide Number Placeholder 4">
            <a:extLst>
              <a:ext uri="{FF2B5EF4-FFF2-40B4-BE49-F238E27FC236}">
                <a16:creationId xmlns:a16="http://schemas.microsoft.com/office/drawing/2014/main" id="{4BC1551E-FF63-09BE-FD10-50DCB22F5BC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4">
            <a:extLst>
              <a:ext uri="{FF2B5EF4-FFF2-40B4-BE49-F238E27FC236}">
                <a16:creationId xmlns:a16="http://schemas.microsoft.com/office/drawing/2014/main" id="{1EC0961D-1A42-1DCA-770D-2DAA54827322}"/>
              </a:ext>
            </a:extLst>
          </p:cNvPr>
          <p:cNvSpPr/>
          <p:nvPr/>
        </p:nvSpPr>
        <p:spPr>
          <a:xfrm>
            <a:off x="538897" y="1587632"/>
            <a:ext cx="3100827" cy="363474"/>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MIDM Admin manages MP profile</a:t>
            </a:r>
          </a:p>
        </p:txBody>
      </p:sp>
      <p:sp>
        <p:nvSpPr>
          <p:cNvPr id="30" name="TextBox 29">
            <a:extLst>
              <a:ext uri="{FF2B5EF4-FFF2-40B4-BE49-F238E27FC236}">
                <a16:creationId xmlns:a16="http://schemas.microsoft.com/office/drawing/2014/main" id="{7A9D97C2-69D9-BC5B-FD79-A0E9D63C5725}"/>
              </a:ext>
            </a:extLst>
          </p:cNvPr>
          <p:cNvSpPr txBox="1"/>
          <p:nvPr/>
        </p:nvSpPr>
        <p:spPr>
          <a:xfrm>
            <a:off x="674645" y="931433"/>
            <a:ext cx="614019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DBED1"/>
                </a:solidFill>
                <a:effectLst/>
                <a:uLnTx/>
                <a:uFillTx/>
                <a:latin typeface="Open Sans" panose="020B0606030504020204" pitchFamily="34" charset="0"/>
                <a:ea typeface="Open Sans" panose="020B0606030504020204" pitchFamily="34" charset="0"/>
                <a:cs typeface="Open Sans" panose="020B0606030504020204" pitchFamily="34" charset="0"/>
              </a:rPr>
              <a:t>Current State</a:t>
            </a:r>
          </a:p>
        </p:txBody>
      </p:sp>
      <p:pic>
        <p:nvPicPr>
          <p:cNvPr id="3" name="Picture 2" descr="A screenshot of a computer&#10;&#10;AI-generated content may be incorrect.">
            <a:extLst>
              <a:ext uri="{FF2B5EF4-FFF2-40B4-BE49-F238E27FC236}">
                <a16:creationId xmlns:a16="http://schemas.microsoft.com/office/drawing/2014/main" id="{4CD61890-2FE2-51D2-433E-0E7C7BC599BF}"/>
              </a:ext>
            </a:extLst>
          </p:cNvPr>
          <p:cNvPicPr>
            <a:picLocks noChangeAspect="1"/>
          </p:cNvPicPr>
          <p:nvPr/>
        </p:nvPicPr>
        <p:blipFill>
          <a:blip r:embed="rId3"/>
          <a:stretch>
            <a:fillRect/>
          </a:stretch>
        </p:blipFill>
        <p:spPr>
          <a:xfrm>
            <a:off x="191012" y="2266139"/>
            <a:ext cx="3796597" cy="3028119"/>
          </a:xfrm>
          <a:prstGeom prst="rect">
            <a:avLst/>
          </a:prstGeom>
          <a:ln>
            <a:solidFill>
              <a:schemeClr val="accent2"/>
            </a:solidFill>
          </a:ln>
        </p:spPr>
      </p:pic>
      <p:pic>
        <p:nvPicPr>
          <p:cNvPr id="7" name="Picture 6" descr="A screenshot of a computer&#10;&#10;AI-generated content may be incorrect.">
            <a:extLst>
              <a:ext uri="{FF2B5EF4-FFF2-40B4-BE49-F238E27FC236}">
                <a16:creationId xmlns:a16="http://schemas.microsoft.com/office/drawing/2014/main" id="{D8550117-9641-21BC-6B42-FF2A5EB2AA66}"/>
              </a:ext>
            </a:extLst>
          </p:cNvPr>
          <p:cNvPicPr>
            <a:picLocks noChangeAspect="1"/>
          </p:cNvPicPr>
          <p:nvPr/>
        </p:nvPicPr>
        <p:blipFill>
          <a:blip r:embed="rId4"/>
          <a:stretch>
            <a:fillRect/>
          </a:stretch>
        </p:blipFill>
        <p:spPr>
          <a:xfrm>
            <a:off x="4228729" y="2266140"/>
            <a:ext cx="3746266" cy="2290882"/>
          </a:xfrm>
          <a:prstGeom prst="rect">
            <a:avLst/>
          </a:prstGeom>
          <a:ln>
            <a:solidFill>
              <a:schemeClr val="accent2"/>
            </a:solidFill>
          </a:ln>
        </p:spPr>
      </p:pic>
      <p:pic>
        <p:nvPicPr>
          <p:cNvPr id="8" name="Picture 7" descr="A screenshot of a computer&#10;&#10;AI-generated content may be incorrect.">
            <a:extLst>
              <a:ext uri="{FF2B5EF4-FFF2-40B4-BE49-F238E27FC236}">
                <a16:creationId xmlns:a16="http://schemas.microsoft.com/office/drawing/2014/main" id="{5B881298-5189-483C-42DF-7A6799D4E222}"/>
              </a:ext>
            </a:extLst>
          </p:cNvPr>
          <p:cNvPicPr>
            <a:picLocks noChangeAspect="1"/>
          </p:cNvPicPr>
          <p:nvPr/>
        </p:nvPicPr>
        <p:blipFill>
          <a:blip r:embed="rId4"/>
          <a:stretch>
            <a:fillRect/>
          </a:stretch>
        </p:blipFill>
        <p:spPr>
          <a:xfrm>
            <a:off x="8248780" y="2266139"/>
            <a:ext cx="3746267" cy="2290883"/>
          </a:xfrm>
          <a:prstGeom prst="rect">
            <a:avLst/>
          </a:prstGeom>
          <a:ln>
            <a:solidFill>
              <a:schemeClr val="accent2"/>
            </a:solidFill>
          </a:ln>
        </p:spPr>
      </p:pic>
      <p:sp>
        <p:nvSpPr>
          <p:cNvPr id="10" name="Rectangle 9">
            <a:extLst>
              <a:ext uri="{FF2B5EF4-FFF2-40B4-BE49-F238E27FC236}">
                <a16:creationId xmlns:a16="http://schemas.microsoft.com/office/drawing/2014/main" id="{19E17CD1-23BB-A072-CECC-BD9579473109}"/>
              </a:ext>
            </a:extLst>
          </p:cNvPr>
          <p:cNvSpPr/>
          <p:nvPr/>
        </p:nvSpPr>
        <p:spPr>
          <a:xfrm>
            <a:off x="4551449" y="1587632"/>
            <a:ext cx="3100827" cy="363474"/>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MIDM Admin manages USA certificates</a:t>
            </a:r>
          </a:p>
        </p:txBody>
      </p:sp>
      <p:sp>
        <p:nvSpPr>
          <p:cNvPr id="12" name="Rectangle 11">
            <a:extLst>
              <a:ext uri="{FF2B5EF4-FFF2-40B4-BE49-F238E27FC236}">
                <a16:creationId xmlns:a16="http://schemas.microsoft.com/office/drawing/2014/main" id="{EEC0CDAB-910B-8102-4EDB-0E95071E9FBC}"/>
              </a:ext>
            </a:extLst>
          </p:cNvPr>
          <p:cNvSpPr/>
          <p:nvPr/>
        </p:nvSpPr>
        <p:spPr>
          <a:xfrm>
            <a:off x="8456741" y="1587632"/>
            <a:ext cx="3330345" cy="363474"/>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MIDM Admin manages MP users' certificates</a:t>
            </a:r>
          </a:p>
        </p:txBody>
      </p:sp>
      <p:cxnSp>
        <p:nvCxnSpPr>
          <p:cNvPr id="4" name="Straight Connector 3">
            <a:extLst>
              <a:ext uri="{FF2B5EF4-FFF2-40B4-BE49-F238E27FC236}">
                <a16:creationId xmlns:a16="http://schemas.microsoft.com/office/drawing/2014/main" id="{6014ED49-5087-EBB1-3B91-F68CBB74EC2D}"/>
              </a:ext>
            </a:extLst>
          </p:cNvPr>
          <p:cNvCxnSpPr>
            <a:cxnSpLocks/>
          </p:cNvCxnSpPr>
          <p:nvPr/>
        </p:nvCxnSpPr>
        <p:spPr>
          <a:xfrm>
            <a:off x="4097553" y="952215"/>
            <a:ext cx="0" cy="572271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0E0E2C9-FF5E-91CE-42F2-80A522C5679C}"/>
              </a:ext>
            </a:extLst>
          </p:cNvPr>
          <p:cNvCxnSpPr>
            <a:cxnSpLocks/>
          </p:cNvCxnSpPr>
          <p:nvPr/>
        </p:nvCxnSpPr>
        <p:spPr>
          <a:xfrm>
            <a:off x="8106933" y="952215"/>
            <a:ext cx="0" cy="5722712"/>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284495B-6211-8042-CC18-D0349AE3FDF3}"/>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spTree>
    <p:extLst>
      <p:ext uri="{BB962C8B-B14F-4D97-AF65-F5344CB8AC3E}">
        <p14:creationId xmlns:p14="http://schemas.microsoft.com/office/powerpoint/2010/main" val="1508114855"/>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64FF3-EC83-7F7B-8997-D8FFC7187A7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05DF28E-204A-40A6-3173-D7727FCA0B25}"/>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Stakeholders are Managed – Future State</a:t>
            </a:r>
            <a:endParaRPr lang="en-US"/>
          </a:p>
        </p:txBody>
      </p:sp>
      <p:sp>
        <p:nvSpPr>
          <p:cNvPr id="5" name="Slide Number Placeholder 4">
            <a:extLst>
              <a:ext uri="{FF2B5EF4-FFF2-40B4-BE49-F238E27FC236}">
                <a16:creationId xmlns:a16="http://schemas.microsoft.com/office/drawing/2014/main" id="{11AED00E-63E5-57A3-6C16-7AE3A588592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4">
            <a:extLst>
              <a:ext uri="{FF2B5EF4-FFF2-40B4-BE49-F238E27FC236}">
                <a16:creationId xmlns:a16="http://schemas.microsoft.com/office/drawing/2014/main" id="{F3E90C3B-FBEF-7CC5-A29B-ED41D69D1891}"/>
              </a:ext>
            </a:extLst>
          </p:cNvPr>
          <p:cNvSpPr/>
          <p:nvPr/>
        </p:nvSpPr>
        <p:spPr>
          <a:xfrm>
            <a:off x="863636" y="1484505"/>
            <a:ext cx="2339056" cy="363474"/>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Self Service Profile Management</a:t>
            </a:r>
          </a:p>
        </p:txBody>
      </p:sp>
      <p:sp>
        <p:nvSpPr>
          <p:cNvPr id="30" name="TextBox 29">
            <a:extLst>
              <a:ext uri="{FF2B5EF4-FFF2-40B4-BE49-F238E27FC236}">
                <a16:creationId xmlns:a16="http://schemas.microsoft.com/office/drawing/2014/main" id="{51B825BC-D3FB-13D0-B2EE-BBE43212464E}"/>
              </a:ext>
            </a:extLst>
          </p:cNvPr>
          <p:cNvSpPr txBox="1"/>
          <p:nvPr/>
        </p:nvSpPr>
        <p:spPr>
          <a:xfrm>
            <a:off x="737135" y="952215"/>
            <a:ext cx="198543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sp>
        <p:nvSpPr>
          <p:cNvPr id="10" name="Rectangle 9">
            <a:extLst>
              <a:ext uri="{FF2B5EF4-FFF2-40B4-BE49-F238E27FC236}">
                <a16:creationId xmlns:a16="http://schemas.microsoft.com/office/drawing/2014/main" id="{002DAE58-BF2C-432B-8AFA-2E73D3896022}"/>
              </a:ext>
            </a:extLst>
          </p:cNvPr>
          <p:cNvSpPr/>
          <p:nvPr/>
        </p:nvSpPr>
        <p:spPr>
          <a:xfrm>
            <a:off x="4494280" y="1484505"/>
            <a:ext cx="3100827" cy="363474"/>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Self Service MFA and Password Management</a:t>
            </a:r>
          </a:p>
        </p:txBody>
      </p:sp>
      <p:sp>
        <p:nvSpPr>
          <p:cNvPr id="12" name="Rectangle 11">
            <a:extLst>
              <a:ext uri="{FF2B5EF4-FFF2-40B4-BE49-F238E27FC236}">
                <a16:creationId xmlns:a16="http://schemas.microsoft.com/office/drawing/2014/main" id="{F08F2DBD-09DA-E784-009E-2633AA148AF7}"/>
              </a:ext>
            </a:extLst>
          </p:cNvPr>
          <p:cNvSpPr/>
          <p:nvPr/>
        </p:nvSpPr>
        <p:spPr>
          <a:xfrm>
            <a:off x="8690142" y="1484505"/>
            <a:ext cx="3230778" cy="363474"/>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a:ea typeface="Open Sans"/>
                <a:cs typeface="Open Sans"/>
              </a:rPr>
              <a:t>USAs manage </a:t>
            </a:r>
            <a:r>
              <a:rPr lang="en-US" sz="1100">
                <a:solidFill>
                  <a:srgbClr val="FFFFFF"/>
                </a:solidFill>
                <a:latin typeface="Open Sans"/>
                <a:ea typeface="Open Sans"/>
                <a:cs typeface="Open Sans"/>
              </a:rPr>
              <a:t>their</a:t>
            </a:r>
            <a:r>
              <a:rPr kumimoji="0" lang="en-US" sz="1100" b="0" i="0" u="none" strike="noStrike" kern="1200" cap="none" spc="0" normalizeH="0" baseline="0" noProof="0">
                <a:ln>
                  <a:noFill/>
                </a:ln>
                <a:solidFill>
                  <a:srgbClr val="FFFFFF"/>
                </a:solidFill>
                <a:effectLst/>
                <a:uLnTx/>
                <a:uFillTx/>
                <a:latin typeface="Open Sans"/>
                <a:ea typeface="Open Sans"/>
                <a:cs typeface="Open Sans"/>
              </a:rPr>
              <a:t> users and entitlements </a:t>
            </a:r>
          </a:p>
        </p:txBody>
      </p:sp>
      <p:pic>
        <p:nvPicPr>
          <p:cNvPr id="2" name="Picture 1">
            <a:extLst>
              <a:ext uri="{FF2B5EF4-FFF2-40B4-BE49-F238E27FC236}">
                <a16:creationId xmlns:a16="http://schemas.microsoft.com/office/drawing/2014/main" id="{AA4AF2FE-7574-F3EA-AD4D-97AB411C7EF1}"/>
              </a:ext>
            </a:extLst>
          </p:cNvPr>
          <p:cNvPicPr>
            <a:picLocks noChangeAspect="1"/>
          </p:cNvPicPr>
          <p:nvPr/>
        </p:nvPicPr>
        <p:blipFill>
          <a:blip r:embed="rId3"/>
          <a:stretch>
            <a:fillRect/>
          </a:stretch>
        </p:blipFill>
        <p:spPr>
          <a:xfrm>
            <a:off x="191012" y="2091236"/>
            <a:ext cx="3684305" cy="2696044"/>
          </a:xfrm>
          <a:prstGeom prst="rect">
            <a:avLst/>
          </a:prstGeom>
          <a:ln>
            <a:solidFill>
              <a:srgbClr val="00829B"/>
            </a:solidFill>
          </a:ln>
        </p:spPr>
      </p:pic>
      <p:pic>
        <p:nvPicPr>
          <p:cNvPr id="9" name="Picture 8">
            <a:extLst>
              <a:ext uri="{FF2B5EF4-FFF2-40B4-BE49-F238E27FC236}">
                <a16:creationId xmlns:a16="http://schemas.microsoft.com/office/drawing/2014/main" id="{1E5A0736-5D11-9BE8-F9FA-407B3390E7A4}"/>
              </a:ext>
            </a:extLst>
          </p:cNvPr>
          <p:cNvPicPr>
            <a:picLocks noChangeAspect="1"/>
          </p:cNvPicPr>
          <p:nvPr/>
        </p:nvPicPr>
        <p:blipFill>
          <a:blip r:embed="rId4"/>
          <a:stretch>
            <a:fillRect/>
          </a:stretch>
        </p:blipFill>
        <p:spPr>
          <a:xfrm>
            <a:off x="4302718" y="2091236"/>
            <a:ext cx="3483950" cy="3170011"/>
          </a:xfrm>
          <a:prstGeom prst="rect">
            <a:avLst/>
          </a:prstGeom>
          <a:ln>
            <a:solidFill>
              <a:srgbClr val="00829B"/>
            </a:solidFill>
          </a:ln>
        </p:spPr>
      </p:pic>
      <p:pic>
        <p:nvPicPr>
          <p:cNvPr id="11" name="Picture 10">
            <a:extLst>
              <a:ext uri="{FF2B5EF4-FFF2-40B4-BE49-F238E27FC236}">
                <a16:creationId xmlns:a16="http://schemas.microsoft.com/office/drawing/2014/main" id="{AC3CBF88-560B-C2FD-C6DB-276E0F5C196C}"/>
              </a:ext>
            </a:extLst>
          </p:cNvPr>
          <p:cNvPicPr>
            <a:picLocks noChangeAspect="1"/>
          </p:cNvPicPr>
          <p:nvPr/>
        </p:nvPicPr>
        <p:blipFill>
          <a:blip r:embed="rId5"/>
          <a:stretch>
            <a:fillRect/>
          </a:stretch>
        </p:blipFill>
        <p:spPr>
          <a:xfrm>
            <a:off x="8350767" y="2091236"/>
            <a:ext cx="3584559" cy="3723368"/>
          </a:xfrm>
          <a:prstGeom prst="rect">
            <a:avLst/>
          </a:prstGeom>
          <a:ln>
            <a:solidFill>
              <a:srgbClr val="00829B"/>
            </a:solidFill>
          </a:ln>
        </p:spPr>
      </p:pic>
      <p:sp>
        <p:nvSpPr>
          <p:cNvPr id="7" name="TextBox 6">
            <a:extLst>
              <a:ext uri="{FF2B5EF4-FFF2-40B4-BE49-F238E27FC236}">
                <a16:creationId xmlns:a16="http://schemas.microsoft.com/office/drawing/2014/main" id="{B2D05634-8F22-801B-2E90-176BA6541BC2}"/>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cxnSp>
        <p:nvCxnSpPr>
          <p:cNvPr id="8" name="Straight Connector 7">
            <a:extLst>
              <a:ext uri="{FF2B5EF4-FFF2-40B4-BE49-F238E27FC236}">
                <a16:creationId xmlns:a16="http://schemas.microsoft.com/office/drawing/2014/main" id="{1E581680-F517-30B3-2BE8-62DE8E29A0A0}"/>
              </a:ext>
            </a:extLst>
          </p:cNvPr>
          <p:cNvCxnSpPr>
            <a:cxnSpLocks/>
          </p:cNvCxnSpPr>
          <p:nvPr/>
        </p:nvCxnSpPr>
        <p:spPr>
          <a:xfrm>
            <a:off x="4097553" y="952215"/>
            <a:ext cx="0" cy="5722712"/>
          </a:xfrm>
          <a:prstGeom prst="line">
            <a:avLst/>
          </a:prstGeom>
          <a:ln w="12700">
            <a:solidFill>
              <a:srgbClr val="00829B"/>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F7FD3DF-C3B5-56DD-BAB6-16D216D788D5}"/>
              </a:ext>
            </a:extLst>
          </p:cNvPr>
          <p:cNvCxnSpPr>
            <a:cxnSpLocks/>
          </p:cNvCxnSpPr>
          <p:nvPr/>
        </p:nvCxnSpPr>
        <p:spPr>
          <a:xfrm>
            <a:off x="8106933" y="952215"/>
            <a:ext cx="0" cy="5722712"/>
          </a:xfrm>
          <a:prstGeom prst="line">
            <a:avLst/>
          </a:prstGeom>
          <a:ln w="12700">
            <a:solidFill>
              <a:srgbClr val="00829B"/>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291610"/>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60DD9-0BE3-FF76-2EFB-01EBAF54F1C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CA7C1DC-586E-1AD1-2830-43E735222AE8}"/>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USAs Manage Users</a:t>
            </a:r>
            <a:endParaRPr lang="en-US"/>
          </a:p>
        </p:txBody>
      </p:sp>
      <p:sp>
        <p:nvSpPr>
          <p:cNvPr id="5" name="Slide Number Placeholder 4">
            <a:extLst>
              <a:ext uri="{FF2B5EF4-FFF2-40B4-BE49-F238E27FC236}">
                <a16:creationId xmlns:a16="http://schemas.microsoft.com/office/drawing/2014/main" id="{1B8501B1-8013-63D5-10B2-D0D8935255E4}"/>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0D8B526D-421F-3655-077D-AD179CEDC936}"/>
              </a:ext>
            </a:extLst>
          </p:cNvPr>
          <p:cNvSpPr txBox="1"/>
          <p:nvPr/>
        </p:nvSpPr>
        <p:spPr>
          <a:xfrm>
            <a:off x="533400" y="787803"/>
            <a:ext cx="31133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sp>
        <p:nvSpPr>
          <p:cNvPr id="3" name="TextBox 2">
            <a:extLst>
              <a:ext uri="{FF2B5EF4-FFF2-40B4-BE49-F238E27FC236}">
                <a16:creationId xmlns:a16="http://schemas.microsoft.com/office/drawing/2014/main" id="{A92D64C5-1CCF-F0EE-1A22-E49EA09836CD}"/>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pic>
        <p:nvPicPr>
          <p:cNvPr id="9" name="Picture 8">
            <a:extLst>
              <a:ext uri="{FF2B5EF4-FFF2-40B4-BE49-F238E27FC236}">
                <a16:creationId xmlns:a16="http://schemas.microsoft.com/office/drawing/2014/main" id="{AE7E36B4-70BD-2C04-74EA-7E5877D889D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6187" y="2056454"/>
            <a:ext cx="2651942" cy="3156048"/>
          </a:xfrm>
          <a:prstGeom prst="rect">
            <a:avLst/>
          </a:prstGeom>
          <a:ln>
            <a:solidFill>
              <a:srgbClr val="00829B"/>
            </a:solidFill>
          </a:ln>
        </p:spPr>
      </p:pic>
      <p:sp>
        <p:nvSpPr>
          <p:cNvPr id="15" name="Rectangle 14">
            <a:extLst>
              <a:ext uri="{FF2B5EF4-FFF2-40B4-BE49-F238E27FC236}">
                <a16:creationId xmlns:a16="http://schemas.microsoft.com/office/drawing/2014/main" id="{ED740428-B0ED-DA7C-2FBD-922E1048A54C}"/>
              </a:ext>
            </a:extLst>
          </p:cNvPr>
          <p:cNvSpPr/>
          <p:nvPr/>
        </p:nvSpPr>
        <p:spPr>
          <a:xfrm>
            <a:off x="861654" y="1826321"/>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1. Delegated Administration</a:t>
            </a:r>
          </a:p>
        </p:txBody>
      </p:sp>
      <p:pic>
        <p:nvPicPr>
          <p:cNvPr id="11" name="Picture 10">
            <a:extLst>
              <a:ext uri="{FF2B5EF4-FFF2-40B4-BE49-F238E27FC236}">
                <a16:creationId xmlns:a16="http://schemas.microsoft.com/office/drawing/2014/main" id="{4791F80F-9CDD-54E3-D9F5-E06EBF2F6E2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359905" y="2056454"/>
            <a:ext cx="2651942" cy="3156048"/>
          </a:xfrm>
          <a:prstGeom prst="rect">
            <a:avLst/>
          </a:prstGeom>
          <a:ln>
            <a:solidFill>
              <a:srgbClr val="00829B"/>
            </a:solidFill>
          </a:ln>
        </p:spPr>
      </p:pic>
      <p:sp>
        <p:nvSpPr>
          <p:cNvPr id="18" name="Rectangle 17">
            <a:extLst>
              <a:ext uri="{FF2B5EF4-FFF2-40B4-BE49-F238E27FC236}">
                <a16:creationId xmlns:a16="http://schemas.microsoft.com/office/drawing/2014/main" id="{C711F0B2-BD75-4B3E-9AE6-425B6DA9664F}"/>
              </a:ext>
            </a:extLst>
          </p:cNvPr>
          <p:cNvSpPr/>
          <p:nvPr/>
        </p:nvSpPr>
        <p:spPr>
          <a:xfrm>
            <a:off x="4013311" y="1826322"/>
            <a:ext cx="1345130"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2. Manage Users</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8F06F0D3-563B-16BA-F236-B24F29261891}"/>
              </a:ext>
            </a:extLst>
          </p:cNvPr>
          <p:cNvSpPr txBox="1"/>
          <p:nvPr/>
        </p:nvSpPr>
        <p:spPr>
          <a:xfrm>
            <a:off x="496187" y="1250331"/>
            <a:ext cx="3592926" cy="276999"/>
          </a:xfrm>
          <a:prstGeom prst="rect">
            <a:avLst/>
          </a:prstGeom>
          <a:noFill/>
        </p:spPr>
        <p:txBody>
          <a:bodyPr wrap="square" rtlCol="0">
            <a:spAutoFit/>
          </a:bodyPr>
          <a:lstStyle/>
          <a:p>
            <a:pPr>
              <a:defRPr/>
            </a:pPr>
            <a:r>
              <a:rPr lang="en-US" sz="1200" b="1">
                <a:solidFill>
                  <a:srgbClr val="00829B"/>
                </a:solidFill>
                <a:latin typeface="Open Sans" panose="020B0606030504020204" pitchFamily="34" charset="0"/>
                <a:ea typeface="Open Sans" panose="020B0606030504020204" pitchFamily="34" charset="0"/>
                <a:cs typeface="Open Sans" panose="020B0606030504020204" pitchFamily="34" charset="0"/>
              </a:rPr>
              <a:t>Invite new or existing users(1/2)</a:t>
            </a:r>
          </a:p>
        </p:txBody>
      </p:sp>
      <p:pic>
        <p:nvPicPr>
          <p:cNvPr id="14" name="Picture 13">
            <a:extLst>
              <a:ext uri="{FF2B5EF4-FFF2-40B4-BE49-F238E27FC236}">
                <a16:creationId xmlns:a16="http://schemas.microsoft.com/office/drawing/2014/main" id="{98DA0734-DEB2-A415-299E-1DA7E9BFDDA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255690" y="2016580"/>
            <a:ext cx="2651942" cy="3195921"/>
          </a:xfrm>
          <a:prstGeom prst="rect">
            <a:avLst/>
          </a:prstGeom>
          <a:ln>
            <a:solidFill>
              <a:srgbClr val="00829B"/>
            </a:solidFill>
          </a:ln>
        </p:spPr>
      </p:pic>
      <p:sp>
        <p:nvSpPr>
          <p:cNvPr id="20" name="Rectangle 19">
            <a:extLst>
              <a:ext uri="{FF2B5EF4-FFF2-40B4-BE49-F238E27FC236}">
                <a16:creationId xmlns:a16="http://schemas.microsoft.com/office/drawing/2014/main" id="{B0648410-7386-A3DB-79BB-FEF6C6CBF536}"/>
              </a:ext>
            </a:extLst>
          </p:cNvPr>
          <p:cNvSpPr/>
          <p:nvPr/>
        </p:nvSpPr>
        <p:spPr>
          <a:xfrm>
            <a:off x="6653574" y="1831916"/>
            <a:ext cx="1856174"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3. Invite User</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050B3DF7-6A02-0E80-B8BD-8DAC2ED44CB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105322" y="2010987"/>
            <a:ext cx="2651942" cy="3195921"/>
          </a:xfrm>
          <a:prstGeom prst="rect">
            <a:avLst/>
          </a:prstGeom>
          <a:ln>
            <a:solidFill>
              <a:srgbClr val="00829B"/>
            </a:solidFill>
          </a:ln>
        </p:spPr>
      </p:pic>
      <p:sp>
        <p:nvSpPr>
          <p:cNvPr id="4" name="Rectangle 3">
            <a:extLst>
              <a:ext uri="{FF2B5EF4-FFF2-40B4-BE49-F238E27FC236}">
                <a16:creationId xmlns:a16="http://schemas.microsoft.com/office/drawing/2014/main" id="{D1FD20C2-E2AA-E0CD-71BF-701ADB7A1895}"/>
              </a:ext>
            </a:extLst>
          </p:cNvPr>
          <p:cNvSpPr/>
          <p:nvPr/>
        </p:nvSpPr>
        <p:spPr>
          <a:xfrm>
            <a:off x="9551686" y="1826322"/>
            <a:ext cx="1856174"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4. Provide user mail &amp; entity</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36914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7EEEE-4FE7-CE59-78ED-6F551A41BAB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9ADCCE1-D115-1A7C-D007-24B6E938C3AA}"/>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USAs Manage Users</a:t>
            </a:r>
            <a:endParaRPr lang="en-US"/>
          </a:p>
        </p:txBody>
      </p:sp>
      <p:sp>
        <p:nvSpPr>
          <p:cNvPr id="5" name="Slide Number Placeholder 4">
            <a:extLst>
              <a:ext uri="{FF2B5EF4-FFF2-40B4-BE49-F238E27FC236}">
                <a16:creationId xmlns:a16="http://schemas.microsoft.com/office/drawing/2014/main" id="{7D78B4AC-86AD-97EA-2751-29C0DD97075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EFDE0511-94B3-F754-28A8-6B77260D9AE0}"/>
              </a:ext>
            </a:extLst>
          </p:cNvPr>
          <p:cNvSpPr txBox="1"/>
          <p:nvPr/>
        </p:nvSpPr>
        <p:spPr>
          <a:xfrm>
            <a:off x="533400" y="787803"/>
            <a:ext cx="31133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sp>
        <p:nvSpPr>
          <p:cNvPr id="3" name="TextBox 2">
            <a:extLst>
              <a:ext uri="{FF2B5EF4-FFF2-40B4-BE49-F238E27FC236}">
                <a16:creationId xmlns:a16="http://schemas.microsoft.com/office/drawing/2014/main" id="{52D674F2-59D9-2116-CED9-144ADA66448F}"/>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sp>
        <p:nvSpPr>
          <p:cNvPr id="13" name="TextBox 12">
            <a:extLst>
              <a:ext uri="{FF2B5EF4-FFF2-40B4-BE49-F238E27FC236}">
                <a16:creationId xmlns:a16="http://schemas.microsoft.com/office/drawing/2014/main" id="{007F7158-73A9-F2FD-1EE5-09170C7E9041}"/>
              </a:ext>
            </a:extLst>
          </p:cNvPr>
          <p:cNvSpPr txBox="1"/>
          <p:nvPr/>
        </p:nvSpPr>
        <p:spPr>
          <a:xfrm>
            <a:off x="496187" y="1250331"/>
            <a:ext cx="3592926" cy="276999"/>
          </a:xfrm>
          <a:prstGeom prst="rect">
            <a:avLst/>
          </a:prstGeom>
          <a:noFill/>
        </p:spPr>
        <p:txBody>
          <a:bodyPr wrap="square" rtlCol="0">
            <a:spAutoFit/>
          </a:bodyPr>
          <a:lstStyle/>
          <a:p>
            <a:pPr>
              <a:defRPr/>
            </a:pPr>
            <a:r>
              <a:rPr lang="en-US" sz="1200" b="1">
                <a:solidFill>
                  <a:srgbClr val="00829B"/>
                </a:solidFill>
                <a:latin typeface="Open Sans" panose="020B0606030504020204" pitchFamily="34" charset="0"/>
                <a:ea typeface="Open Sans" panose="020B0606030504020204" pitchFamily="34" charset="0"/>
                <a:cs typeface="Open Sans" panose="020B0606030504020204" pitchFamily="34" charset="0"/>
              </a:rPr>
              <a:t>Invite new or existing users(2/2)</a:t>
            </a:r>
          </a:p>
        </p:txBody>
      </p:sp>
      <p:pic>
        <p:nvPicPr>
          <p:cNvPr id="2" name="Picture 1">
            <a:extLst>
              <a:ext uri="{FF2B5EF4-FFF2-40B4-BE49-F238E27FC236}">
                <a16:creationId xmlns:a16="http://schemas.microsoft.com/office/drawing/2014/main" id="{1A9B8B4B-EFF4-FB9C-43E9-A83FE8E6F4A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671170" y="1887698"/>
            <a:ext cx="2602552" cy="3569214"/>
          </a:xfrm>
          <a:prstGeom prst="rect">
            <a:avLst/>
          </a:prstGeom>
          <a:ln>
            <a:solidFill>
              <a:srgbClr val="00829B"/>
            </a:solidFill>
          </a:ln>
        </p:spPr>
      </p:pic>
      <p:sp>
        <p:nvSpPr>
          <p:cNvPr id="15" name="Rectangle 14">
            <a:extLst>
              <a:ext uri="{FF2B5EF4-FFF2-40B4-BE49-F238E27FC236}">
                <a16:creationId xmlns:a16="http://schemas.microsoft.com/office/drawing/2014/main" id="{619A16B0-74DE-F8D5-6967-D2068BEF4BB9}"/>
              </a:ext>
            </a:extLst>
          </p:cNvPr>
          <p:cNvSpPr/>
          <p:nvPr/>
        </p:nvSpPr>
        <p:spPr>
          <a:xfrm>
            <a:off x="5003512" y="1663160"/>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6. Confirm entity &amp; entitlements</a:t>
            </a:r>
          </a:p>
        </p:txBody>
      </p:sp>
      <p:pic>
        <p:nvPicPr>
          <p:cNvPr id="8" name="Picture 7">
            <a:extLst>
              <a:ext uri="{FF2B5EF4-FFF2-40B4-BE49-F238E27FC236}">
                <a16:creationId xmlns:a16="http://schemas.microsoft.com/office/drawing/2014/main" id="{8301D142-D1EF-69E1-6BBF-CEA94B1DF8B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91063" y="1887698"/>
            <a:ext cx="2651942" cy="3569214"/>
          </a:xfrm>
          <a:prstGeom prst="rect">
            <a:avLst/>
          </a:prstGeom>
          <a:ln>
            <a:solidFill>
              <a:srgbClr val="00829B"/>
            </a:solidFill>
          </a:ln>
        </p:spPr>
      </p:pic>
      <p:sp>
        <p:nvSpPr>
          <p:cNvPr id="10" name="Rectangle 9">
            <a:extLst>
              <a:ext uri="{FF2B5EF4-FFF2-40B4-BE49-F238E27FC236}">
                <a16:creationId xmlns:a16="http://schemas.microsoft.com/office/drawing/2014/main" id="{4182C1B5-0E9B-5F2C-CC7E-DADB276B6623}"/>
              </a:ext>
            </a:extLst>
          </p:cNvPr>
          <p:cNvSpPr/>
          <p:nvPr/>
        </p:nvSpPr>
        <p:spPr>
          <a:xfrm>
            <a:off x="1188947" y="1663160"/>
            <a:ext cx="1856174"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5. Select Entitlement</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 name="Picture 13">
            <a:extLst>
              <a:ext uri="{FF2B5EF4-FFF2-40B4-BE49-F238E27FC236}">
                <a16:creationId xmlns:a16="http://schemas.microsoft.com/office/drawing/2014/main" id="{3611EB41-3164-B43E-9255-28FEFA94FB2B}"/>
              </a:ext>
            </a:extLst>
          </p:cNvPr>
          <p:cNvPicPr>
            <a:picLocks noChangeAspect="1"/>
          </p:cNvPicPr>
          <p:nvPr/>
        </p:nvPicPr>
        <p:blipFill>
          <a:blip r:embed="rId5"/>
          <a:stretch>
            <a:fillRect/>
          </a:stretch>
        </p:blipFill>
        <p:spPr>
          <a:xfrm>
            <a:off x="8222753" y="1887698"/>
            <a:ext cx="2602552" cy="3569214"/>
          </a:xfrm>
          <a:prstGeom prst="rect">
            <a:avLst/>
          </a:prstGeom>
          <a:ln>
            <a:solidFill>
              <a:srgbClr val="00829B"/>
            </a:solidFill>
          </a:ln>
        </p:spPr>
      </p:pic>
      <p:sp>
        <p:nvSpPr>
          <p:cNvPr id="7" name="Rectangle 6">
            <a:extLst>
              <a:ext uri="{FF2B5EF4-FFF2-40B4-BE49-F238E27FC236}">
                <a16:creationId xmlns:a16="http://schemas.microsoft.com/office/drawing/2014/main" id="{0A7D5D0E-DAF5-4BFE-EA55-B8FC79679072}"/>
              </a:ext>
            </a:extLst>
          </p:cNvPr>
          <p:cNvSpPr/>
          <p:nvPr/>
        </p:nvSpPr>
        <p:spPr>
          <a:xfrm>
            <a:off x="8563525" y="1663159"/>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7. Success</a:t>
            </a:r>
          </a:p>
        </p:txBody>
      </p:sp>
    </p:spTree>
    <p:extLst>
      <p:ext uri="{BB962C8B-B14F-4D97-AF65-F5344CB8AC3E}">
        <p14:creationId xmlns:p14="http://schemas.microsoft.com/office/powerpoint/2010/main" val="1643344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673F8-A345-77C2-B8C5-5333804FC11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03F24DD-A36F-D952-8B99-962AB92A8BF6}"/>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USAs Manage Users</a:t>
            </a:r>
            <a:endParaRPr lang="en-US"/>
          </a:p>
        </p:txBody>
      </p:sp>
      <p:sp>
        <p:nvSpPr>
          <p:cNvPr id="5" name="Slide Number Placeholder 4">
            <a:extLst>
              <a:ext uri="{FF2B5EF4-FFF2-40B4-BE49-F238E27FC236}">
                <a16:creationId xmlns:a16="http://schemas.microsoft.com/office/drawing/2014/main" id="{28DDFFD3-C3D2-D91D-C82C-2D385792B13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72164F7E-CF02-4F73-3F2F-754D01A41347}"/>
              </a:ext>
            </a:extLst>
          </p:cNvPr>
          <p:cNvSpPr txBox="1"/>
          <p:nvPr/>
        </p:nvSpPr>
        <p:spPr>
          <a:xfrm>
            <a:off x="533400" y="787803"/>
            <a:ext cx="31133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sp>
        <p:nvSpPr>
          <p:cNvPr id="3" name="TextBox 2">
            <a:extLst>
              <a:ext uri="{FF2B5EF4-FFF2-40B4-BE49-F238E27FC236}">
                <a16:creationId xmlns:a16="http://schemas.microsoft.com/office/drawing/2014/main" id="{EEEB7DF2-3A2E-D947-2D97-96438DD43A58}"/>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pic>
        <p:nvPicPr>
          <p:cNvPr id="9" name="Picture 8">
            <a:extLst>
              <a:ext uri="{FF2B5EF4-FFF2-40B4-BE49-F238E27FC236}">
                <a16:creationId xmlns:a16="http://schemas.microsoft.com/office/drawing/2014/main" id="{E3779DCD-313F-18E0-2FA5-9D182E5A8F1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00563" y="1977524"/>
            <a:ext cx="2651942" cy="3156048"/>
          </a:xfrm>
          <a:prstGeom prst="rect">
            <a:avLst/>
          </a:prstGeom>
          <a:ln>
            <a:solidFill>
              <a:srgbClr val="00829B"/>
            </a:solidFill>
          </a:ln>
        </p:spPr>
      </p:pic>
      <p:sp>
        <p:nvSpPr>
          <p:cNvPr id="15" name="Rectangle 14">
            <a:extLst>
              <a:ext uri="{FF2B5EF4-FFF2-40B4-BE49-F238E27FC236}">
                <a16:creationId xmlns:a16="http://schemas.microsoft.com/office/drawing/2014/main" id="{D461B8FB-4E90-387D-0F28-D3AE21009D35}"/>
              </a:ext>
            </a:extLst>
          </p:cNvPr>
          <p:cNvSpPr/>
          <p:nvPr/>
        </p:nvSpPr>
        <p:spPr>
          <a:xfrm>
            <a:off x="643320" y="1838325"/>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1. Delegated Administration</a:t>
            </a:r>
          </a:p>
        </p:txBody>
      </p:sp>
      <p:pic>
        <p:nvPicPr>
          <p:cNvPr id="11" name="Picture 10">
            <a:extLst>
              <a:ext uri="{FF2B5EF4-FFF2-40B4-BE49-F238E27FC236}">
                <a16:creationId xmlns:a16="http://schemas.microsoft.com/office/drawing/2014/main" id="{4755AC57-C5B9-65B8-CAE2-7308DF56E0D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164281" y="1977524"/>
            <a:ext cx="2651942" cy="3156048"/>
          </a:xfrm>
          <a:prstGeom prst="rect">
            <a:avLst/>
          </a:prstGeom>
          <a:ln>
            <a:solidFill>
              <a:srgbClr val="00829B"/>
            </a:solidFill>
          </a:ln>
        </p:spPr>
      </p:pic>
      <p:sp>
        <p:nvSpPr>
          <p:cNvPr id="18" name="Rectangle 17">
            <a:extLst>
              <a:ext uri="{FF2B5EF4-FFF2-40B4-BE49-F238E27FC236}">
                <a16:creationId xmlns:a16="http://schemas.microsoft.com/office/drawing/2014/main" id="{7BF17653-52FB-7345-F6C1-48CC8B81E77B}"/>
              </a:ext>
            </a:extLst>
          </p:cNvPr>
          <p:cNvSpPr/>
          <p:nvPr/>
        </p:nvSpPr>
        <p:spPr>
          <a:xfrm>
            <a:off x="3817687" y="1792859"/>
            <a:ext cx="1345130"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2. Manage Users</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E47CB1AF-C203-3F76-0F5D-3A3C0A8FBDB6}"/>
              </a:ext>
            </a:extLst>
          </p:cNvPr>
          <p:cNvSpPr txBox="1"/>
          <p:nvPr/>
        </p:nvSpPr>
        <p:spPr>
          <a:xfrm>
            <a:off x="496187" y="1250331"/>
            <a:ext cx="3592926" cy="276999"/>
          </a:xfrm>
          <a:prstGeom prst="rect">
            <a:avLst/>
          </a:prstGeom>
          <a:noFill/>
        </p:spPr>
        <p:txBody>
          <a:bodyPr wrap="square" rtlCol="0">
            <a:spAutoFit/>
          </a:bodyPr>
          <a:lstStyle/>
          <a:p>
            <a:pPr>
              <a:defRPr/>
            </a:pPr>
            <a:r>
              <a:rPr lang="en-US" sz="1200" b="1">
                <a:solidFill>
                  <a:srgbClr val="00829B"/>
                </a:solidFill>
                <a:latin typeface="Open Sans" panose="020B0606030504020204" pitchFamily="34" charset="0"/>
                <a:ea typeface="Open Sans" panose="020B0606030504020204" pitchFamily="34" charset="0"/>
                <a:cs typeface="Open Sans" panose="020B0606030504020204" pitchFamily="34" charset="0"/>
              </a:rPr>
              <a:t>Unlink users from entity(1/2)</a:t>
            </a:r>
          </a:p>
        </p:txBody>
      </p:sp>
      <p:pic>
        <p:nvPicPr>
          <p:cNvPr id="2" name="Picture 1">
            <a:extLst>
              <a:ext uri="{FF2B5EF4-FFF2-40B4-BE49-F238E27FC236}">
                <a16:creationId xmlns:a16="http://schemas.microsoft.com/office/drawing/2014/main" id="{0EA5A620-1B75-A452-4F92-E615527E3B5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37086" y="1977524"/>
            <a:ext cx="2651942" cy="3175985"/>
          </a:xfrm>
          <a:prstGeom prst="rect">
            <a:avLst/>
          </a:prstGeom>
          <a:ln>
            <a:solidFill>
              <a:srgbClr val="00829B"/>
            </a:solidFill>
          </a:ln>
        </p:spPr>
      </p:pic>
      <p:sp>
        <p:nvSpPr>
          <p:cNvPr id="20" name="Rectangle 19">
            <a:extLst>
              <a:ext uri="{FF2B5EF4-FFF2-40B4-BE49-F238E27FC236}">
                <a16:creationId xmlns:a16="http://schemas.microsoft.com/office/drawing/2014/main" id="{EA91A8BE-C01C-2970-0E94-3BE3B9045CC3}"/>
              </a:ext>
            </a:extLst>
          </p:cNvPr>
          <p:cNvSpPr/>
          <p:nvPr/>
        </p:nvSpPr>
        <p:spPr>
          <a:xfrm>
            <a:off x="6524573" y="1838325"/>
            <a:ext cx="1856174"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3. Remove User from Entity (Select Entity)</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F0A8D9BA-8D08-79F4-C07F-03C418C62C1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109891" y="1977524"/>
            <a:ext cx="2651942" cy="3201515"/>
          </a:xfrm>
          <a:prstGeom prst="rect">
            <a:avLst/>
          </a:prstGeom>
          <a:ln>
            <a:solidFill>
              <a:srgbClr val="00829B"/>
            </a:solidFill>
          </a:ln>
        </p:spPr>
      </p:pic>
      <p:sp>
        <p:nvSpPr>
          <p:cNvPr id="19" name="Rectangle 18">
            <a:extLst>
              <a:ext uri="{FF2B5EF4-FFF2-40B4-BE49-F238E27FC236}">
                <a16:creationId xmlns:a16="http://schemas.microsoft.com/office/drawing/2014/main" id="{2C988E87-B39B-04C4-326D-853FBFC02246}"/>
              </a:ext>
            </a:extLst>
          </p:cNvPr>
          <p:cNvSpPr/>
          <p:nvPr/>
        </p:nvSpPr>
        <p:spPr>
          <a:xfrm>
            <a:off x="9507776" y="1792859"/>
            <a:ext cx="1856174"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4. Select User</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45065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DB21D-8116-DCA1-FFC0-65B06907ECD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B7725CB-BB43-DB6B-FF15-8FD7304CB8E9}"/>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USAs Manage Users</a:t>
            </a:r>
            <a:endParaRPr lang="en-US"/>
          </a:p>
        </p:txBody>
      </p:sp>
      <p:sp>
        <p:nvSpPr>
          <p:cNvPr id="5" name="Slide Number Placeholder 4">
            <a:extLst>
              <a:ext uri="{FF2B5EF4-FFF2-40B4-BE49-F238E27FC236}">
                <a16:creationId xmlns:a16="http://schemas.microsoft.com/office/drawing/2014/main" id="{CE8295A8-E745-F181-3535-1695D6B44AE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FC64A15F-BC6C-B40F-874C-A5793A647E0F}"/>
              </a:ext>
            </a:extLst>
          </p:cNvPr>
          <p:cNvSpPr txBox="1"/>
          <p:nvPr/>
        </p:nvSpPr>
        <p:spPr>
          <a:xfrm>
            <a:off x="533400" y="787803"/>
            <a:ext cx="31133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sp>
        <p:nvSpPr>
          <p:cNvPr id="3" name="TextBox 2">
            <a:extLst>
              <a:ext uri="{FF2B5EF4-FFF2-40B4-BE49-F238E27FC236}">
                <a16:creationId xmlns:a16="http://schemas.microsoft.com/office/drawing/2014/main" id="{BD7245E4-EF8C-15F6-1644-39D0D24BFE24}"/>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sp>
        <p:nvSpPr>
          <p:cNvPr id="13" name="TextBox 12">
            <a:extLst>
              <a:ext uri="{FF2B5EF4-FFF2-40B4-BE49-F238E27FC236}">
                <a16:creationId xmlns:a16="http://schemas.microsoft.com/office/drawing/2014/main" id="{EBF5D8B4-C152-0C04-AB57-C43F553E06F7}"/>
              </a:ext>
            </a:extLst>
          </p:cNvPr>
          <p:cNvSpPr txBox="1"/>
          <p:nvPr/>
        </p:nvSpPr>
        <p:spPr>
          <a:xfrm>
            <a:off x="533400" y="1219826"/>
            <a:ext cx="3592926" cy="276999"/>
          </a:xfrm>
          <a:prstGeom prst="rect">
            <a:avLst/>
          </a:prstGeom>
          <a:noFill/>
        </p:spPr>
        <p:txBody>
          <a:bodyPr wrap="square" rtlCol="0">
            <a:spAutoFit/>
          </a:bodyPr>
          <a:lstStyle/>
          <a:p>
            <a:pPr>
              <a:defRPr/>
            </a:pPr>
            <a:r>
              <a:rPr lang="en-US" sz="1200" b="1">
                <a:solidFill>
                  <a:srgbClr val="00829B"/>
                </a:solidFill>
                <a:latin typeface="Open Sans" panose="020B0606030504020204" pitchFamily="34" charset="0"/>
                <a:ea typeface="Open Sans" panose="020B0606030504020204" pitchFamily="34" charset="0"/>
                <a:cs typeface="Open Sans" panose="020B0606030504020204" pitchFamily="34" charset="0"/>
              </a:rPr>
              <a:t>Unlink users from entity(2/2)</a:t>
            </a:r>
          </a:p>
        </p:txBody>
      </p:sp>
      <p:pic>
        <p:nvPicPr>
          <p:cNvPr id="7" name="Picture 6">
            <a:extLst>
              <a:ext uri="{FF2B5EF4-FFF2-40B4-BE49-F238E27FC236}">
                <a16:creationId xmlns:a16="http://schemas.microsoft.com/office/drawing/2014/main" id="{427C1CFD-2CEA-B9B3-1AA2-E1D9A04D0AB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800354" y="2022990"/>
            <a:ext cx="2651943" cy="3584679"/>
          </a:xfrm>
          <a:prstGeom prst="rect">
            <a:avLst/>
          </a:prstGeom>
          <a:ln>
            <a:solidFill>
              <a:srgbClr val="00829B"/>
            </a:solidFill>
          </a:ln>
        </p:spPr>
      </p:pic>
      <p:sp>
        <p:nvSpPr>
          <p:cNvPr id="15" name="Rectangle 14">
            <a:extLst>
              <a:ext uri="{FF2B5EF4-FFF2-40B4-BE49-F238E27FC236}">
                <a16:creationId xmlns:a16="http://schemas.microsoft.com/office/drawing/2014/main" id="{7394B074-4E23-3809-DDDE-E3AD64ACBC22}"/>
              </a:ext>
            </a:extLst>
          </p:cNvPr>
          <p:cNvSpPr/>
          <p:nvPr/>
        </p:nvSpPr>
        <p:spPr>
          <a:xfrm>
            <a:off x="3165822" y="1838325"/>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5. Confirm selection</a:t>
            </a:r>
          </a:p>
        </p:txBody>
      </p:sp>
      <p:pic>
        <p:nvPicPr>
          <p:cNvPr id="8" name="Picture 7">
            <a:extLst>
              <a:ext uri="{FF2B5EF4-FFF2-40B4-BE49-F238E27FC236}">
                <a16:creationId xmlns:a16="http://schemas.microsoft.com/office/drawing/2014/main" id="{1EDF61D5-D4B6-98B8-A825-5DDA28904B0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26831" y="2022990"/>
            <a:ext cx="2651942" cy="3584679"/>
          </a:xfrm>
          <a:prstGeom prst="rect">
            <a:avLst/>
          </a:prstGeom>
          <a:ln>
            <a:solidFill>
              <a:srgbClr val="00829B"/>
            </a:solidFill>
          </a:ln>
        </p:spPr>
      </p:pic>
      <p:sp>
        <p:nvSpPr>
          <p:cNvPr id="18" name="Rectangle 17">
            <a:extLst>
              <a:ext uri="{FF2B5EF4-FFF2-40B4-BE49-F238E27FC236}">
                <a16:creationId xmlns:a16="http://schemas.microsoft.com/office/drawing/2014/main" id="{92E19D9B-1260-2148-75F4-A7FD2F0D9A92}"/>
              </a:ext>
            </a:extLst>
          </p:cNvPr>
          <p:cNvSpPr/>
          <p:nvPr/>
        </p:nvSpPr>
        <p:spPr>
          <a:xfrm>
            <a:off x="7072285" y="1838325"/>
            <a:ext cx="1345130"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6. </a:t>
            </a: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Success</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76586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B48C7-8C83-6545-5AEF-019A118F6CF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1393D4F-CBE3-48A1-03ED-D5D6F7F153FF}"/>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USAs Manage Users</a:t>
            </a:r>
            <a:endParaRPr lang="en-US"/>
          </a:p>
        </p:txBody>
      </p:sp>
      <p:sp>
        <p:nvSpPr>
          <p:cNvPr id="5" name="Slide Number Placeholder 4">
            <a:extLst>
              <a:ext uri="{FF2B5EF4-FFF2-40B4-BE49-F238E27FC236}">
                <a16:creationId xmlns:a16="http://schemas.microsoft.com/office/drawing/2014/main" id="{3004B043-CF3E-96FF-4241-1638F1BAF55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7F9D636C-E0EB-A5BD-7F8B-08EFF1427CFC}"/>
              </a:ext>
            </a:extLst>
          </p:cNvPr>
          <p:cNvSpPr txBox="1"/>
          <p:nvPr/>
        </p:nvSpPr>
        <p:spPr>
          <a:xfrm>
            <a:off x="533400" y="787803"/>
            <a:ext cx="31133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sp>
        <p:nvSpPr>
          <p:cNvPr id="3" name="TextBox 2">
            <a:extLst>
              <a:ext uri="{FF2B5EF4-FFF2-40B4-BE49-F238E27FC236}">
                <a16:creationId xmlns:a16="http://schemas.microsoft.com/office/drawing/2014/main" id="{F728F4AF-4CA6-A5ED-FDDF-64721C5A89A8}"/>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pic>
        <p:nvPicPr>
          <p:cNvPr id="9" name="Picture 8">
            <a:extLst>
              <a:ext uri="{FF2B5EF4-FFF2-40B4-BE49-F238E27FC236}">
                <a16:creationId xmlns:a16="http://schemas.microsoft.com/office/drawing/2014/main" id="{5E8D3D6C-F890-3856-87D2-AB146FE5D00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00563" y="2022991"/>
            <a:ext cx="2651942" cy="3156048"/>
          </a:xfrm>
          <a:prstGeom prst="rect">
            <a:avLst/>
          </a:prstGeom>
          <a:ln>
            <a:solidFill>
              <a:srgbClr val="00829B"/>
            </a:solidFill>
          </a:ln>
        </p:spPr>
      </p:pic>
      <p:sp>
        <p:nvSpPr>
          <p:cNvPr id="15" name="Rectangle 14">
            <a:extLst>
              <a:ext uri="{FF2B5EF4-FFF2-40B4-BE49-F238E27FC236}">
                <a16:creationId xmlns:a16="http://schemas.microsoft.com/office/drawing/2014/main" id="{E4C7A726-A0B5-CDAF-F1C6-E54C25C49E8B}"/>
              </a:ext>
            </a:extLst>
          </p:cNvPr>
          <p:cNvSpPr/>
          <p:nvPr/>
        </p:nvSpPr>
        <p:spPr>
          <a:xfrm>
            <a:off x="643320" y="1838325"/>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1. Delegated Administration</a:t>
            </a:r>
          </a:p>
        </p:txBody>
      </p:sp>
      <p:sp>
        <p:nvSpPr>
          <p:cNvPr id="13" name="TextBox 12">
            <a:extLst>
              <a:ext uri="{FF2B5EF4-FFF2-40B4-BE49-F238E27FC236}">
                <a16:creationId xmlns:a16="http://schemas.microsoft.com/office/drawing/2014/main" id="{96A28432-8967-ECD2-C97C-397A5E037568}"/>
              </a:ext>
            </a:extLst>
          </p:cNvPr>
          <p:cNvSpPr txBox="1"/>
          <p:nvPr/>
        </p:nvSpPr>
        <p:spPr>
          <a:xfrm>
            <a:off x="496187" y="1250331"/>
            <a:ext cx="3592926" cy="276999"/>
          </a:xfrm>
          <a:prstGeom prst="rect">
            <a:avLst/>
          </a:prstGeom>
          <a:noFill/>
        </p:spPr>
        <p:txBody>
          <a:bodyPr wrap="square" rtlCol="0">
            <a:spAutoFit/>
          </a:bodyPr>
          <a:lstStyle/>
          <a:p>
            <a:pPr>
              <a:defRPr/>
            </a:pPr>
            <a:r>
              <a:rPr lang="en-US" sz="1200" b="1">
                <a:solidFill>
                  <a:srgbClr val="00829B"/>
                </a:solidFill>
                <a:latin typeface="Open Sans" panose="020B0606030504020204" pitchFamily="34" charset="0"/>
                <a:ea typeface="Open Sans" panose="020B0606030504020204" pitchFamily="34" charset="0"/>
                <a:cs typeface="Open Sans" panose="020B0606030504020204" pitchFamily="34" charset="0"/>
              </a:rPr>
              <a:t>Assign Entitlements (1/2)</a:t>
            </a:r>
          </a:p>
        </p:txBody>
      </p:sp>
      <p:pic>
        <p:nvPicPr>
          <p:cNvPr id="7" name="Picture 6">
            <a:extLst>
              <a:ext uri="{FF2B5EF4-FFF2-40B4-BE49-F238E27FC236}">
                <a16:creationId xmlns:a16="http://schemas.microsoft.com/office/drawing/2014/main" id="{F7E3E8FC-FFE4-E8EF-46E5-35F30A1EE7D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212934" y="2022990"/>
            <a:ext cx="2651942" cy="3156048"/>
          </a:xfrm>
          <a:prstGeom prst="rect">
            <a:avLst/>
          </a:prstGeom>
          <a:ln>
            <a:solidFill>
              <a:srgbClr val="00829B"/>
            </a:solidFill>
          </a:ln>
        </p:spPr>
      </p:pic>
      <p:sp>
        <p:nvSpPr>
          <p:cNvPr id="18" name="Rectangle 17">
            <a:extLst>
              <a:ext uri="{FF2B5EF4-FFF2-40B4-BE49-F238E27FC236}">
                <a16:creationId xmlns:a16="http://schemas.microsoft.com/office/drawing/2014/main" id="{F09FFBA7-DA38-4C52-A865-6F98C3595575}"/>
              </a:ext>
            </a:extLst>
          </p:cNvPr>
          <p:cNvSpPr/>
          <p:nvPr/>
        </p:nvSpPr>
        <p:spPr>
          <a:xfrm>
            <a:off x="3817687" y="1792859"/>
            <a:ext cx="1345130"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2. Manage Entitlements</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B349AA4B-09E5-9120-4C2C-A1E69DD0913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25305" y="2022991"/>
            <a:ext cx="2651942" cy="3156048"/>
          </a:xfrm>
          <a:prstGeom prst="rect">
            <a:avLst/>
          </a:prstGeom>
          <a:ln>
            <a:solidFill>
              <a:srgbClr val="00829B"/>
            </a:solidFill>
          </a:ln>
        </p:spPr>
      </p:pic>
      <p:sp>
        <p:nvSpPr>
          <p:cNvPr id="20" name="Rectangle 19">
            <a:extLst>
              <a:ext uri="{FF2B5EF4-FFF2-40B4-BE49-F238E27FC236}">
                <a16:creationId xmlns:a16="http://schemas.microsoft.com/office/drawing/2014/main" id="{E99BAD06-5958-79CC-0850-C78E80C1E43C}"/>
              </a:ext>
            </a:extLst>
          </p:cNvPr>
          <p:cNvSpPr/>
          <p:nvPr/>
        </p:nvSpPr>
        <p:spPr>
          <a:xfrm>
            <a:off x="6424591" y="1770126"/>
            <a:ext cx="2053370" cy="414796"/>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3. Add Entitlements(Select Entity)</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a:extLst>
              <a:ext uri="{FF2B5EF4-FFF2-40B4-BE49-F238E27FC236}">
                <a16:creationId xmlns:a16="http://schemas.microsoft.com/office/drawing/2014/main" id="{4506AEF4-22ED-33B7-2F33-D1D6D48D63D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037676" y="2022990"/>
            <a:ext cx="2651942" cy="3156048"/>
          </a:xfrm>
          <a:prstGeom prst="rect">
            <a:avLst/>
          </a:prstGeom>
        </p:spPr>
      </p:pic>
      <p:sp>
        <p:nvSpPr>
          <p:cNvPr id="19" name="Rectangle 18">
            <a:extLst>
              <a:ext uri="{FF2B5EF4-FFF2-40B4-BE49-F238E27FC236}">
                <a16:creationId xmlns:a16="http://schemas.microsoft.com/office/drawing/2014/main" id="{E1DC0E28-45A4-A0DF-3625-C62C65CF6480}"/>
              </a:ext>
            </a:extLst>
          </p:cNvPr>
          <p:cNvSpPr/>
          <p:nvPr/>
        </p:nvSpPr>
        <p:spPr>
          <a:xfrm>
            <a:off x="9507776" y="1792859"/>
            <a:ext cx="1856174"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4. Select User</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89731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292CC-9CCA-64DE-195A-7E1EE343EAC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7D848F3-F7E3-E194-C527-ED3D10260DFE}"/>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USAs Manage Users</a:t>
            </a:r>
            <a:endParaRPr lang="en-US"/>
          </a:p>
        </p:txBody>
      </p:sp>
      <p:sp>
        <p:nvSpPr>
          <p:cNvPr id="5" name="Slide Number Placeholder 4">
            <a:extLst>
              <a:ext uri="{FF2B5EF4-FFF2-40B4-BE49-F238E27FC236}">
                <a16:creationId xmlns:a16="http://schemas.microsoft.com/office/drawing/2014/main" id="{09D5FDC3-69A3-7D8D-3E7E-33943C2D935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BAF88C44-8658-7440-D56B-365A2C03E3F1}"/>
              </a:ext>
            </a:extLst>
          </p:cNvPr>
          <p:cNvSpPr txBox="1"/>
          <p:nvPr/>
        </p:nvSpPr>
        <p:spPr>
          <a:xfrm>
            <a:off x="533400" y="787803"/>
            <a:ext cx="31133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sp>
        <p:nvSpPr>
          <p:cNvPr id="3" name="TextBox 2">
            <a:extLst>
              <a:ext uri="{FF2B5EF4-FFF2-40B4-BE49-F238E27FC236}">
                <a16:creationId xmlns:a16="http://schemas.microsoft.com/office/drawing/2014/main" id="{98B84EEB-55CC-1F7F-1379-603561E088D4}"/>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sp>
        <p:nvSpPr>
          <p:cNvPr id="13" name="TextBox 12">
            <a:extLst>
              <a:ext uri="{FF2B5EF4-FFF2-40B4-BE49-F238E27FC236}">
                <a16:creationId xmlns:a16="http://schemas.microsoft.com/office/drawing/2014/main" id="{6C214744-E68B-8AD3-8018-DAFF2A67A880}"/>
              </a:ext>
            </a:extLst>
          </p:cNvPr>
          <p:cNvSpPr txBox="1"/>
          <p:nvPr/>
        </p:nvSpPr>
        <p:spPr>
          <a:xfrm>
            <a:off x="533400" y="1219826"/>
            <a:ext cx="3592926" cy="276999"/>
          </a:xfrm>
          <a:prstGeom prst="rect">
            <a:avLst/>
          </a:prstGeom>
          <a:noFill/>
        </p:spPr>
        <p:txBody>
          <a:bodyPr wrap="square" rtlCol="0">
            <a:spAutoFit/>
          </a:bodyPr>
          <a:lstStyle/>
          <a:p>
            <a:pPr>
              <a:defRPr/>
            </a:pPr>
            <a:r>
              <a:rPr lang="en-US" sz="1200" b="1">
                <a:solidFill>
                  <a:srgbClr val="00829B"/>
                </a:solidFill>
                <a:latin typeface="Open Sans" panose="020B0606030504020204" pitchFamily="34" charset="0"/>
                <a:ea typeface="Open Sans" panose="020B0606030504020204" pitchFamily="34" charset="0"/>
                <a:cs typeface="Open Sans" panose="020B0606030504020204" pitchFamily="34" charset="0"/>
              </a:rPr>
              <a:t>Assign Entitlements (2/2)</a:t>
            </a:r>
          </a:p>
        </p:txBody>
      </p:sp>
      <p:pic>
        <p:nvPicPr>
          <p:cNvPr id="2" name="Picture 1">
            <a:extLst>
              <a:ext uri="{FF2B5EF4-FFF2-40B4-BE49-F238E27FC236}">
                <a16:creationId xmlns:a16="http://schemas.microsoft.com/office/drawing/2014/main" id="{953D2394-381E-EF25-CB06-E694C57C3A9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17341" y="2009663"/>
            <a:ext cx="2651944" cy="3530588"/>
          </a:xfrm>
          <a:prstGeom prst="rect">
            <a:avLst/>
          </a:prstGeom>
          <a:ln>
            <a:solidFill>
              <a:srgbClr val="00829B"/>
            </a:solidFill>
          </a:ln>
        </p:spPr>
      </p:pic>
      <p:sp>
        <p:nvSpPr>
          <p:cNvPr id="9" name="Rectangle 8">
            <a:extLst>
              <a:ext uri="{FF2B5EF4-FFF2-40B4-BE49-F238E27FC236}">
                <a16:creationId xmlns:a16="http://schemas.microsoft.com/office/drawing/2014/main" id="{2A8AF41D-1FAB-5C50-B120-56B58E0ED46E}"/>
              </a:ext>
            </a:extLst>
          </p:cNvPr>
          <p:cNvSpPr/>
          <p:nvPr/>
        </p:nvSpPr>
        <p:spPr>
          <a:xfrm>
            <a:off x="1616902" y="1824998"/>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6. Select Entitlements</a:t>
            </a:r>
          </a:p>
        </p:txBody>
      </p:sp>
      <p:pic>
        <p:nvPicPr>
          <p:cNvPr id="11" name="Picture 10">
            <a:extLst>
              <a:ext uri="{FF2B5EF4-FFF2-40B4-BE49-F238E27FC236}">
                <a16:creationId xmlns:a16="http://schemas.microsoft.com/office/drawing/2014/main" id="{0B153F7F-BE8F-A6A9-B501-EF6172BAFD2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828042" y="2009662"/>
            <a:ext cx="2651944" cy="3530588"/>
          </a:xfrm>
          <a:prstGeom prst="rect">
            <a:avLst/>
          </a:prstGeom>
          <a:ln>
            <a:solidFill>
              <a:srgbClr val="00829B"/>
            </a:solidFill>
          </a:ln>
        </p:spPr>
      </p:pic>
      <p:sp>
        <p:nvSpPr>
          <p:cNvPr id="18" name="Rectangle 17">
            <a:extLst>
              <a:ext uri="{FF2B5EF4-FFF2-40B4-BE49-F238E27FC236}">
                <a16:creationId xmlns:a16="http://schemas.microsoft.com/office/drawing/2014/main" id="{7CE1370F-309C-4494-47C4-8FDE8EC8BF2A}"/>
              </a:ext>
            </a:extLst>
          </p:cNvPr>
          <p:cNvSpPr/>
          <p:nvPr/>
        </p:nvSpPr>
        <p:spPr>
          <a:xfrm>
            <a:off x="8481449" y="1824997"/>
            <a:ext cx="1345130"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6. </a:t>
            </a: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Success</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D0910998-8CE8-D123-B9B0-739C2B284FA7}"/>
              </a:ext>
            </a:extLst>
          </p:cNvPr>
          <p:cNvPicPr>
            <a:picLocks noChangeAspect="1"/>
          </p:cNvPicPr>
          <p:nvPr/>
        </p:nvPicPr>
        <p:blipFill>
          <a:blip r:embed="rId5"/>
          <a:stretch>
            <a:fillRect/>
          </a:stretch>
        </p:blipFill>
        <p:spPr>
          <a:xfrm>
            <a:off x="4538590" y="2009662"/>
            <a:ext cx="2651944" cy="3530588"/>
          </a:xfrm>
          <a:prstGeom prst="rect">
            <a:avLst/>
          </a:prstGeom>
          <a:ln>
            <a:solidFill>
              <a:srgbClr val="00829B"/>
            </a:solidFill>
          </a:ln>
        </p:spPr>
      </p:pic>
      <p:sp>
        <p:nvSpPr>
          <p:cNvPr id="15" name="Rectangle 14">
            <a:extLst>
              <a:ext uri="{FF2B5EF4-FFF2-40B4-BE49-F238E27FC236}">
                <a16:creationId xmlns:a16="http://schemas.microsoft.com/office/drawing/2014/main" id="{D6CB1178-5DF9-C357-10D6-9C0F872AEC23}"/>
              </a:ext>
            </a:extLst>
          </p:cNvPr>
          <p:cNvSpPr/>
          <p:nvPr/>
        </p:nvSpPr>
        <p:spPr>
          <a:xfrm>
            <a:off x="4904058" y="1824998"/>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5. Confirm selection</a:t>
            </a:r>
          </a:p>
        </p:txBody>
      </p:sp>
    </p:spTree>
    <p:extLst>
      <p:ext uri="{BB962C8B-B14F-4D97-AF65-F5344CB8AC3E}">
        <p14:creationId xmlns:p14="http://schemas.microsoft.com/office/powerpoint/2010/main" val="3006448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5ADBE-7E24-16BC-770E-846220CB27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25F675E-4A15-4825-0C4A-3DD6AAB785C6}"/>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USAs Manage Users</a:t>
            </a:r>
            <a:endParaRPr lang="en-US"/>
          </a:p>
        </p:txBody>
      </p:sp>
      <p:sp>
        <p:nvSpPr>
          <p:cNvPr id="5" name="Slide Number Placeholder 4">
            <a:extLst>
              <a:ext uri="{FF2B5EF4-FFF2-40B4-BE49-F238E27FC236}">
                <a16:creationId xmlns:a16="http://schemas.microsoft.com/office/drawing/2014/main" id="{934D0A20-B216-1C4E-2A3B-170297F00D74}"/>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8857233A-1432-1D6E-215B-77A2E3EF8008}"/>
              </a:ext>
            </a:extLst>
          </p:cNvPr>
          <p:cNvSpPr txBox="1"/>
          <p:nvPr/>
        </p:nvSpPr>
        <p:spPr>
          <a:xfrm>
            <a:off x="533400" y="787803"/>
            <a:ext cx="31133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sp>
        <p:nvSpPr>
          <p:cNvPr id="3" name="TextBox 2">
            <a:extLst>
              <a:ext uri="{FF2B5EF4-FFF2-40B4-BE49-F238E27FC236}">
                <a16:creationId xmlns:a16="http://schemas.microsoft.com/office/drawing/2014/main" id="{8B1ABFAC-7C48-21AC-A743-1E2E2452AF30}"/>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pic>
        <p:nvPicPr>
          <p:cNvPr id="9" name="Picture 8">
            <a:extLst>
              <a:ext uri="{FF2B5EF4-FFF2-40B4-BE49-F238E27FC236}">
                <a16:creationId xmlns:a16="http://schemas.microsoft.com/office/drawing/2014/main" id="{F1D4E004-A6C2-0945-0293-8E6C3181110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00563" y="2022991"/>
            <a:ext cx="2651942" cy="3156048"/>
          </a:xfrm>
          <a:prstGeom prst="rect">
            <a:avLst/>
          </a:prstGeom>
          <a:ln>
            <a:solidFill>
              <a:srgbClr val="00829B"/>
            </a:solidFill>
          </a:ln>
        </p:spPr>
      </p:pic>
      <p:sp>
        <p:nvSpPr>
          <p:cNvPr id="15" name="Rectangle 14">
            <a:extLst>
              <a:ext uri="{FF2B5EF4-FFF2-40B4-BE49-F238E27FC236}">
                <a16:creationId xmlns:a16="http://schemas.microsoft.com/office/drawing/2014/main" id="{68AEB007-D472-E946-B005-77C99AD6DAA1}"/>
              </a:ext>
            </a:extLst>
          </p:cNvPr>
          <p:cNvSpPr/>
          <p:nvPr/>
        </p:nvSpPr>
        <p:spPr>
          <a:xfrm>
            <a:off x="643320" y="1838325"/>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1. Delegated Administration</a:t>
            </a:r>
          </a:p>
        </p:txBody>
      </p:sp>
      <p:sp>
        <p:nvSpPr>
          <p:cNvPr id="13" name="TextBox 12">
            <a:extLst>
              <a:ext uri="{FF2B5EF4-FFF2-40B4-BE49-F238E27FC236}">
                <a16:creationId xmlns:a16="http://schemas.microsoft.com/office/drawing/2014/main" id="{03D597B2-B0E4-F7BA-C1BA-86064A71E4B1}"/>
              </a:ext>
            </a:extLst>
          </p:cNvPr>
          <p:cNvSpPr txBox="1"/>
          <p:nvPr/>
        </p:nvSpPr>
        <p:spPr>
          <a:xfrm>
            <a:off x="496187" y="1250331"/>
            <a:ext cx="3592926" cy="276999"/>
          </a:xfrm>
          <a:prstGeom prst="rect">
            <a:avLst/>
          </a:prstGeom>
          <a:noFill/>
        </p:spPr>
        <p:txBody>
          <a:bodyPr wrap="square" rtlCol="0">
            <a:spAutoFit/>
          </a:bodyPr>
          <a:lstStyle/>
          <a:p>
            <a:pPr>
              <a:defRPr/>
            </a:pPr>
            <a:r>
              <a:rPr lang="en-US" sz="1200" b="1">
                <a:solidFill>
                  <a:srgbClr val="00829B"/>
                </a:solidFill>
                <a:latin typeface="Open Sans" panose="020B0606030504020204" pitchFamily="34" charset="0"/>
                <a:ea typeface="Open Sans" panose="020B0606030504020204" pitchFamily="34" charset="0"/>
                <a:cs typeface="Open Sans" panose="020B0606030504020204" pitchFamily="34" charset="0"/>
              </a:rPr>
              <a:t>Remove Entitlements (1/2)</a:t>
            </a:r>
          </a:p>
        </p:txBody>
      </p:sp>
      <p:pic>
        <p:nvPicPr>
          <p:cNvPr id="7" name="Picture 6">
            <a:extLst>
              <a:ext uri="{FF2B5EF4-FFF2-40B4-BE49-F238E27FC236}">
                <a16:creationId xmlns:a16="http://schemas.microsoft.com/office/drawing/2014/main" id="{0A819E4C-D5C2-33DF-B2DF-C1C4627DE97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212934" y="2022990"/>
            <a:ext cx="2651942" cy="3156048"/>
          </a:xfrm>
          <a:prstGeom prst="rect">
            <a:avLst/>
          </a:prstGeom>
          <a:ln>
            <a:solidFill>
              <a:srgbClr val="00829B"/>
            </a:solidFill>
          </a:ln>
        </p:spPr>
      </p:pic>
      <p:sp>
        <p:nvSpPr>
          <p:cNvPr id="18" name="Rectangle 17">
            <a:extLst>
              <a:ext uri="{FF2B5EF4-FFF2-40B4-BE49-F238E27FC236}">
                <a16:creationId xmlns:a16="http://schemas.microsoft.com/office/drawing/2014/main" id="{C47FFF50-36EF-4D8D-7FAC-3400897CE490}"/>
              </a:ext>
            </a:extLst>
          </p:cNvPr>
          <p:cNvSpPr/>
          <p:nvPr/>
        </p:nvSpPr>
        <p:spPr>
          <a:xfrm>
            <a:off x="3817687" y="1792859"/>
            <a:ext cx="1345130"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2. Manage Entitlements</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80CBA98-F283-6998-AF64-5D02E2606FD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25304" y="2022990"/>
            <a:ext cx="2651943" cy="3156048"/>
          </a:xfrm>
          <a:prstGeom prst="rect">
            <a:avLst/>
          </a:prstGeom>
          <a:ln>
            <a:solidFill>
              <a:srgbClr val="00829B"/>
            </a:solidFill>
          </a:ln>
        </p:spPr>
      </p:pic>
      <p:sp>
        <p:nvSpPr>
          <p:cNvPr id="20" name="Rectangle 19">
            <a:extLst>
              <a:ext uri="{FF2B5EF4-FFF2-40B4-BE49-F238E27FC236}">
                <a16:creationId xmlns:a16="http://schemas.microsoft.com/office/drawing/2014/main" id="{DAAA9334-F7A5-A1A7-1CFB-FDAF6782C0D5}"/>
              </a:ext>
            </a:extLst>
          </p:cNvPr>
          <p:cNvSpPr/>
          <p:nvPr/>
        </p:nvSpPr>
        <p:spPr>
          <a:xfrm>
            <a:off x="6334976" y="1747393"/>
            <a:ext cx="2053370" cy="414796"/>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3. Remove Entitlements(Select Entity)</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3AAB0953-C7BA-7992-19A9-7C428CF4364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986919" y="2022990"/>
            <a:ext cx="2651943" cy="3156048"/>
          </a:xfrm>
          <a:prstGeom prst="rect">
            <a:avLst/>
          </a:prstGeom>
          <a:ln>
            <a:solidFill>
              <a:srgbClr val="00829B"/>
            </a:solidFill>
          </a:ln>
        </p:spPr>
      </p:pic>
      <p:sp>
        <p:nvSpPr>
          <p:cNvPr id="19" name="Rectangle 18">
            <a:extLst>
              <a:ext uri="{FF2B5EF4-FFF2-40B4-BE49-F238E27FC236}">
                <a16:creationId xmlns:a16="http://schemas.microsoft.com/office/drawing/2014/main" id="{30898498-4CCF-5379-240C-A72B19E53B7C}"/>
              </a:ext>
            </a:extLst>
          </p:cNvPr>
          <p:cNvSpPr/>
          <p:nvPr/>
        </p:nvSpPr>
        <p:spPr>
          <a:xfrm>
            <a:off x="9384803" y="1747044"/>
            <a:ext cx="1856174"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4. Select User</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78804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C947C-02F4-7922-33EF-F2A82A2FA5E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356307A-7264-299E-5B7D-C94538C2DAAD}"/>
              </a:ext>
            </a:extLst>
          </p:cNvPr>
          <p:cNvSpPr>
            <a:spLocks noGrp="1"/>
          </p:cNvSpPr>
          <p:nvPr>
            <p:ph type="title"/>
          </p:nvPr>
        </p:nvSpPr>
        <p:spPr>
          <a:xfrm>
            <a:off x="1257300" y="457200"/>
            <a:ext cx="10401300" cy="605790"/>
          </a:xfrm>
        </p:spPr>
        <p:txBody>
          <a:bodyPr>
            <a:normAutofit/>
          </a:bodyPr>
          <a:lstStyle/>
          <a:p>
            <a:r>
              <a:rPr lang="en-US">
                <a:latin typeface="Open Sans"/>
                <a:ea typeface="Open Sans"/>
                <a:cs typeface="Open Sans"/>
              </a:rPr>
              <a:t>How USAs Manage Users</a:t>
            </a:r>
            <a:endParaRPr lang="en-US"/>
          </a:p>
        </p:txBody>
      </p:sp>
      <p:sp>
        <p:nvSpPr>
          <p:cNvPr id="5" name="Slide Number Placeholder 4">
            <a:extLst>
              <a:ext uri="{FF2B5EF4-FFF2-40B4-BE49-F238E27FC236}">
                <a16:creationId xmlns:a16="http://schemas.microsoft.com/office/drawing/2014/main" id="{DAC9D1DB-8E05-92A1-4861-E9A2F5341AD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200" b="1" i="0" u="none" strike="noStrike" kern="1200" cap="none" spc="0" normalizeH="0" baseline="0" noProof="0">
              <a:ln>
                <a:noFill/>
              </a:ln>
              <a:solidFill>
                <a:srgbClr val="00576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66456357-92F1-90BE-191B-9BEBC6E58B1B}"/>
              </a:ext>
            </a:extLst>
          </p:cNvPr>
          <p:cNvSpPr txBox="1"/>
          <p:nvPr/>
        </p:nvSpPr>
        <p:spPr>
          <a:xfrm>
            <a:off x="533400" y="787803"/>
            <a:ext cx="31133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829B"/>
                </a:solidFill>
                <a:effectLst/>
                <a:uLnTx/>
                <a:uFillTx/>
                <a:latin typeface="Open Sans" panose="020B0606030504020204" pitchFamily="34" charset="0"/>
                <a:ea typeface="Open Sans" panose="020B0606030504020204" pitchFamily="34" charset="0"/>
                <a:cs typeface="Open Sans" panose="020B0606030504020204" pitchFamily="34" charset="0"/>
              </a:rPr>
              <a:t>Future State</a:t>
            </a:r>
          </a:p>
        </p:txBody>
      </p:sp>
      <p:sp>
        <p:nvSpPr>
          <p:cNvPr id="3" name="TextBox 2">
            <a:extLst>
              <a:ext uri="{FF2B5EF4-FFF2-40B4-BE49-F238E27FC236}">
                <a16:creationId xmlns:a16="http://schemas.microsoft.com/office/drawing/2014/main" id="{0CA25B80-BA5B-D602-5976-77EBCE5F775C}"/>
              </a:ext>
            </a:extLst>
          </p:cNvPr>
          <p:cNvSpPr txBox="1"/>
          <p:nvPr/>
        </p:nvSpPr>
        <p:spPr>
          <a:xfrm>
            <a:off x="8909697" y="6538912"/>
            <a:ext cx="302562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Draft – for illustrative purposes only; to be finalized</a:t>
            </a:r>
          </a:p>
        </p:txBody>
      </p:sp>
      <p:sp>
        <p:nvSpPr>
          <p:cNvPr id="13" name="TextBox 12">
            <a:extLst>
              <a:ext uri="{FF2B5EF4-FFF2-40B4-BE49-F238E27FC236}">
                <a16:creationId xmlns:a16="http://schemas.microsoft.com/office/drawing/2014/main" id="{39293505-B8E8-6A89-4A58-D94765817CF9}"/>
              </a:ext>
            </a:extLst>
          </p:cNvPr>
          <p:cNvSpPr txBox="1"/>
          <p:nvPr/>
        </p:nvSpPr>
        <p:spPr>
          <a:xfrm>
            <a:off x="533400" y="1219826"/>
            <a:ext cx="3592926" cy="276999"/>
          </a:xfrm>
          <a:prstGeom prst="rect">
            <a:avLst/>
          </a:prstGeom>
          <a:noFill/>
        </p:spPr>
        <p:txBody>
          <a:bodyPr wrap="square" rtlCol="0">
            <a:spAutoFit/>
          </a:bodyPr>
          <a:lstStyle/>
          <a:p>
            <a:pPr>
              <a:defRPr/>
            </a:pPr>
            <a:r>
              <a:rPr lang="en-US" sz="1200" b="1">
                <a:solidFill>
                  <a:srgbClr val="00829B"/>
                </a:solidFill>
                <a:latin typeface="Open Sans" panose="020B0606030504020204" pitchFamily="34" charset="0"/>
                <a:ea typeface="Open Sans" panose="020B0606030504020204" pitchFamily="34" charset="0"/>
                <a:cs typeface="Open Sans" panose="020B0606030504020204" pitchFamily="34" charset="0"/>
              </a:rPr>
              <a:t>Remove Entitlements (2/2)</a:t>
            </a:r>
          </a:p>
        </p:txBody>
      </p:sp>
      <p:pic>
        <p:nvPicPr>
          <p:cNvPr id="14" name="Picture 13">
            <a:extLst>
              <a:ext uri="{FF2B5EF4-FFF2-40B4-BE49-F238E27FC236}">
                <a16:creationId xmlns:a16="http://schemas.microsoft.com/office/drawing/2014/main" id="{BF6E3B00-E139-8A44-2B97-59E9F256D73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51434" y="2001779"/>
            <a:ext cx="2651943" cy="3530588"/>
          </a:xfrm>
          <a:prstGeom prst="rect">
            <a:avLst/>
          </a:prstGeom>
          <a:ln>
            <a:solidFill>
              <a:srgbClr val="00829B"/>
            </a:solidFill>
          </a:ln>
        </p:spPr>
      </p:pic>
      <p:sp>
        <p:nvSpPr>
          <p:cNvPr id="9" name="Rectangle 8">
            <a:extLst>
              <a:ext uri="{FF2B5EF4-FFF2-40B4-BE49-F238E27FC236}">
                <a16:creationId xmlns:a16="http://schemas.microsoft.com/office/drawing/2014/main" id="{3569E4D0-FD2D-8AB8-63B0-88A4BDEF141E}"/>
              </a:ext>
            </a:extLst>
          </p:cNvPr>
          <p:cNvSpPr/>
          <p:nvPr/>
        </p:nvSpPr>
        <p:spPr>
          <a:xfrm>
            <a:off x="1598708" y="1824997"/>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6. Select Entitlements</a:t>
            </a:r>
          </a:p>
        </p:txBody>
      </p:sp>
      <p:pic>
        <p:nvPicPr>
          <p:cNvPr id="16" name="Picture 15">
            <a:extLst>
              <a:ext uri="{FF2B5EF4-FFF2-40B4-BE49-F238E27FC236}">
                <a16:creationId xmlns:a16="http://schemas.microsoft.com/office/drawing/2014/main" id="{36E444D4-BD2D-EE4D-8689-D7F87D267B3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56784" y="2001779"/>
            <a:ext cx="2651943" cy="3522705"/>
          </a:xfrm>
          <a:prstGeom prst="rect">
            <a:avLst/>
          </a:prstGeom>
          <a:ln>
            <a:solidFill>
              <a:srgbClr val="00829B"/>
            </a:solidFill>
          </a:ln>
        </p:spPr>
      </p:pic>
      <p:sp>
        <p:nvSpPr>
          <p:cNvPr id="15" name="Rectangle 14">
            <a:extLst>
              <a:ext uri="{FF2B5EF4-FFF2-40B4-BE49-F238E27FC236}">
                <a16:creationId xmlns:a16="http://schemas.microsoft.com/office/drawing/2014/main" id="{66A205E7-5CA4-A7EE-A3A5-247766F6AEEF}"/>
              </a:ext>
            </a:extLst>
          </p:cNvPr>
          <p:cNvSpPr/>
          <p:nvPr/>
        </p:nvSpPr>
        <p:spPr>
          <a:xfrm>
            <a:off x="4905205" y="1817113"/>
            <a:ext cx="1921008" cy="369331"/>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5. Confirm selection</a:t>
            </a:r>
          </a:p>
        </p:txBody>
      </p:sp>
      <p:pic>
        <p:nvPicPr>
          <p:cNvPr id="17" name="Picture 16">
            <a:extLst>
              <a:ext uri="{FF2B5EF4-FFF2-40B4-BE49-F238E27FC236}">
                <a16:creationId xmlns:a16="http://schemas.microsoft.com/office/drawing/2014/main" id="{FCC5C00C-771B-E3D3-D346-36293C91FE6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770568" y="1997458"/>
            <a:ext cx="2651943" cy="3534909"/>
          </a:xfrm>
          <a:prstGeom prst="rect">
            <a:avLst/>
          </a:prstGeom>
          <a:ln>
            <a:solidFill>
              <a:srgbClr val="00829B"/>
            </a:solidFill>
          </a:ln>
        </p:spPr>
      </p:pic>
      <p:sp>
        <p:nvSpPr>
          <p:cNvPr id="18" name="Rectangle 17">
            <a:extLst>
              <a:ext uri="{FF2B5EF4-FFF2-40B4-BE49-F238E27FC236}">
                <a16:creationId xmlns:a16="http://schemas.microsoft.com/office/drawing/2014/main" id="{DDBCD1E6-6040-7495-2CE6-11333A178A31}"/>
              </a:ext>
            </a:extLst>
          </p:cNvPr>
          <p:cNvSpPr/>
          <p:nvPr/>
        </p:nvSpPr>
        <p:spPr>
          <a:xfrm>
            <a:off x="8423974" y="1812793"/>
            <a:ext cx="1345130" cy="369330"/>
          </a:xfrm>
          <a:prstGeom prst="rect">
            <a:avLst/>
          </a:prstGeom>
          <a:solidFill>
            <a:srgbClr val="008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6. </a:t>
            </a:r>
            <a:r>
              <a:rPr lang="en-US" sz="1100">
                <a:solidFill>
                  <a:srgbClr val="FFFFFF"/>
                </a:solidFill>
                <a:latin typeface="Open Sans" panose="020B0606030504020204" pitchFamily="34" charset="0"/>
                <a:ea typeface="Open Sans" panose="020B0606030504020204" pitchFamily="34" charset="0"/>
                <a:cs typeface="Open Sans" panose="020B0606030504020204" pitchFamily="34" charset="0"/>
              </a:rPr>
              <a:t>Success</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09882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6D3AF-8930-77B8-FDF5-3B93441313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00BAC-6AC2-12C6-E998-E2173BEDD945}"/>
              </a:ext>
            </a:extLst>
          </p:cNvPr>
          <p:cNvSpPr>
            <a:spLocks noGrp="1"/>
          </p:cNvSpPr>
          <p:nvPr>
            <p:ph type="title"/>
          </p:nvPr>
        </p:nvSpPr>
        <p:spPr/>
        <p:txBody>
          <a:bodyPr/>
          <a:lstStyle/>
          <a:p>
            <a:r>
              <a:rPr lang="en-US"/>
              <a:t>Entity Management Updates</a:t>
            </a:r>
          </a:p>
        </p:txBody>
      </p:sp>
      <p:sp>
        <p:nvSpPr>
          <p:cNvPr id="3" name="Slide Number Placeholder 2">
            <a:extLst>
              <a:ext uri="{FF2B5EF4-FFF2-40B4-BE49-F238E27FC236}">
                <a16:creationId xmlns:a16="http://schemas.microsoft.com/office/drawing/2014/main" id="{070024CA-EA02-8359-F49B-32F5D7EA0B48}"/>
              </a:ext>
            </a:extLst>
          </p:cNvPr>
          <p:cNvSpPr>
            <a:spLocks noGrp="1"/>
          </p:cNvSpPr>
          <p:nvPr>
            <p:ph type="sldNum" sz="quarter" idx="12"/>
          </p:nvPr>
        </p:nvSpPr>
        <p:spPr/>
        <p:txBody>
          <a:bodyPr/>
          <a:lstStyle/>
          <a:p>
            <a:fld id="{BCDE79FB-97BA-492B-8D57-F1373F9ADA95}" type="slidenum">
              <a:rPr lang="en-US" smtClean="0"/>
              <a:t>27</a:t>
            </a:fld>
            <a:endParaRPr lang="en-US"/>
          </a:p>
        </p:txBody>
      </p:sp>
      <p:sp>
        <p:nvSpPr>
          <p:cNvPr id="41" name="TextBox 40">
            <a:extLst>
              <a:ext uri="{FF2B5EF4-FFF2-40B4-BE49-F238E27FC236}">
                <a16:creationId xmlns:a16="http://schemas.microsoft.com/office/drawing/2014/main" id="{E5EA983C-CEB0-00CE-02B3-1137BFFC54DA}"/>
              </a:ext>
            </a:extLst>
          </p:cNvPr>
          <p:cNvSpPr txBox="1"/>
          <p:nvPr/>
        </p:nvSpPr>
        <p:spPr>
          <a:xfrm>
            <a:off x="1081282" y="833614"/>
            <a:ext cx="10461787" cy="323165"/>
          </a:xfrm>
          <a:prstGeom prst="rect">
            <a:avLst/>
          </a:prstGeom>
          <a:noFill/>
        </p:spPr>
        <p:txBody>
          <a:bodyPr wrap="square" lIns="45720" tIns="18288" rIns="45720" bIns="18288">
            <a:noAutofit/>
          </a:bodyPr>
          <a:lstStyle>
            <a:defPPr>
              <a:defRPr lang="en-US"/>
            </a:defPPr>
            <a:lvl1pPr>
              <a:defRPr sz="1500" b="0">
                <a:solidFill>
                  <a:srgbClr val="4B555C"/>
                </a:solidFill>
                <a:latin typeface="Arial"/>
              </a:defRPr>
            </a:lvl1pPr>
          </a:lstStyle>
          <a:p>
            <a:r>
              <a:rPr lang="en-US"/>
              <a:t>This is a preview of the new platform User Security Administrators (USAs) and Back-Up User Security Administrators (BUSAs) will use to manage entities in the new Stakeholder Login Portal. A full training will be coming for this topic.</a:t>
            </a:r>
          </a:p>
        </p:txBody>
      </p:sp>
      <p:grpSp>
        <p:nvGrpSpPr>
          <p:cNvPr id="4" name="Group 3">
            <a:extLst>
              <a:ext uri="{FF2B5EF4-FFF2-40B4-BE49-F238E27FC236}">
                <a16:creationId xmlns:a16="http://schemas.microsoft.com/office/drawing/2014/main" id="{A759C6DC-4283-F59B-0F05-9C9CB96AD7A6}"/>
              </a:ext>
            </a:extLst>
          </p:cNvPr>
          <p:cNvGrpSpPr/>
          <p:nvPr/>
        </p:nvGrpSpPr>
        <p:grpSpPr>
          <a:xfrm>
            <a:off x="773502" y="1758849"/>
            <a:ext cx="5212080" cy="2103120"/>
            <a:chOff x="-1407357" y="3086611"/>
            <a:chExt cx="6368515" cy="2474153"/>
          </a:xfrm>
        </p:grpSpPr>
        <p:pic>
          <p:nvPicPr>
            <p:cNvPr id="5" name="Picture 4">
              <a:extLst>
                <a:ext uri="{FF2B5EF4-FFF2-40B4-BE49-F238E27FC236}">
                  <a16:creationId xmlns:a16="http://schemas.microsoft.com/office/drawing/2014/main" id="{815F22ED-2760-B10F-416A-25F0C88156F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407357" y="3086611"/>
              <a:ext cx="6368515" cy="2474153"/>
            </a:xfrm>
            <a:prstGeom prst="rect">
              <a:avLst/>
            </a:prstGeom>
          </p:spPr>
        </p:pic>
        <p:sp>
          <p:nvSpPr>
            <p:cNvPr id="8" name="Rectangle 7">
              <a:extLst>
                <a:ext uri="{FF2B5EF4-FFF2-40B4-BE49-F238E27FC236}">
                  <a16:creationId xmlns:a16="http://schemas.microsoft.com/office/drawing/2014/main" id="{6FEA2B14-9D40-D2BA-E9BF-4DA649CEE0C9}"/>
                </a:ext>
              </a:extLst>
            </p:cNvPr>
            <p:cNvSpPr/>
            <p:nvPr/>
          </p:nvSpPr>
          <p:spPr>
            <a:xfrm>
              <a:off x="1718827" y="4677497"/>
              <a:ext cx="172121" cy="134959"/>
            </a:xfrm>
            <a:prstGeom prst="rect">
              <a:avLst/>
            </a:prstGeom>
            <a:solidFill>
              <a:srgbClr val="F3F5F7"/>
            </a:solidFill>
            <a:ln>
              <a:solidFill>
                <a:srgbClr val="F3F5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ED3AD211-C6DE-1122-2D81-F99CCF2C72CE}"/>
              </a:ext>
            </a:extLst>
          </p:cNvPr>
          <p:cNvGrpSpPr/>
          <p:nvPr/>
        </p:nvGrpSpPr>
        <p:grpSpPr>
          <a:xfrm>
            <a:off x="6330989" y="1758849"/>
            <a:ext cx="5212080" cy="2103120"/>
            <a:chOff x="933792" y="6205200"/>
            <a:chExt cx="6420195" cy="2495898"/>
          </a:xfrm>
        </p:grpSpPr>
        <p:pic>
          <p:nvPicPr>
            <p:cNvPr id="18" name="Picture 17">
              <a:extLst>
                <a:ext uri="{FF2B5EF4-FFF2-40B4-BE49-F238E27FC236}">
                  <a16:creationId xmlns:a16="http://schemas.microsoft.com/office/drawing/2014/main" id="{615D46A1-5233-653C-5F1D-2619BC2A96B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933792" y="6205200"/>
              <a:ext cx="6420195" cy="2495898"/>
            </a:xfrm>
            <a:prstGeom prst="rect">
              <a:avLst/>
            </a:prstGeom>
            <a:ln w="3175">
              <a:solidFill>
                <a:schemeClr val="tx1"/>
              </a:solidFill>
            </a:ln>
          </p:spPr>
        </p:pic>
        <p:sp>
          <p:nvSpPr>
            <p:cNvPr id="17" name="Rectangle 16">
              <a:extLst>
                <a:ext uri="{FF2B5EF4-FFF2-40B4-BE49-F238E27FC236}">
                  <a16:creationId xmlns:a16="http://schemas.microsoft.com/office/drawing/2014/main" id="{60352D8B-6407-D1F2-B11D-9A93362D0C1A}"/>
                </a:ext>
              </a:extLst>
            </p:cNvPr>
            <p:cNvSpPr/>
            <p:nvPr/>
          </p:nvSpPr>
          <p:spPr>
            <a:xfrm>
              <a:off x="1756824" y="7912137"/>
              <a:ext cx="172121" cy="134959"/>
            </a:xfrm>
            <a:prstGeom prst="rect">
              <a:avLst/>
            </a:prstGeom>
            <a:solidFill>
              <a:srgbClr val="F3F5F7"/>
            </a:solidFill>
            <a:ln>
              <a:solidFill>
                <a:srgbClr val="F3F5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2" name="Picture 31">
            <a:extLst>
              <a:ext uri="{FF2B5EF4-FFF2-40B4-BE49-F238E27FC236}">
                <a16:creationId xmlns:a16="http://schemas.microsoft.com/office/drawing/2014/main" id="{3CCCA0D0-1102-DFEF-B69A-AEFDE334CF3C}"/>
              </a:ext>
            </a:extLst>
          </p:cNvPr>
          <p:cNvPicPr>
            <a:picLocks noChangeAspect="1"/>
          </p:cNvPicPr>
          <p:nvPr/>
        </p:nvPicPr>
        <p:blipFill>
          <a:blip r:embed="rId6"/>
          <a:stretch>
            <a:fillRect/>
          </a:stretch>
        </p:blipFill>
        <p:spPr>
          <a:xfrm>
            <a:off x="2956288" y="3987187"/>
            <a:ext cx="6279424" cy="2432515"/>
          </a:xfrm>
          <a:prstGeom prst="rect">
            <a:avLst/>
          </a:prstGeom>
        </p:spPr>
      </p:pic>
    </p:spTree>
    <p:extLst>
      <p:ext uri="{BB962C8B-B14F-4D97-AF65-F5344CB8AC3E}">
        <p14:creationId xmlns:p14="http://schemas.microsoft.com/office/powerpoint/2010/main" val="762577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a:xfrm>
            <a:off x="415224" y="2427307"/>
            <a:ext cx="5583922" cy="3999346"/>
          </a:xfrm>
        </p:spPr>
        <p:txBody>
          <a:bodyPr wrap="square">
            <a:normAutofit/>
          </a:bodyPr>
          <a:lstStyle/>
          <a:p>
            <a:pPr algn="l">
              <a:lnSpc>
                <a:spcPct val="100000"/>
              </a:lnSpc>
              <a:spcBef>
                <a:spcPts val="300"/>
              </a:spcBef>
              <a:spcAft>
                <a:spcPts val="300"/>
              </a:spcAft>
              <a:defRPr/>
            </a:pPr>
            <a:r>
              <a:rPr sz="2000" b="1" dirty="0">
                <a:solidFill>
                  <a:srgbClr val="000000"/>
                </a:solidFill>
                <a:latin typeface="Arial"/>
              </a:rPr>
              <a:t>Market Participant Service Portal (MPSP)</a:t>
            </a:r>
            <a:endParaRPr lang="en-US" dirty="0"/>
          </a:p>
          <a:p>
            <a:pPr algn="l"/>
            <a:r>
              <a:rPr sz="2000" dirty="0">
                <a:solidFill>
                  <a:srgbClr val="000000"/>
                </a:solidFill>
                <a:latin typeface="Arial"/>
              </a:rPr>
              <a:t>Phase 1 and the Road Ahead</a:t>
            </a:r>
          </a:p>
          <a:p>
            <a:pPr algn="l"/>
            <a:endParaRPr sz="2000" dirty="0">
              <a:solidFill>
                <a:srgbClr val="000000"/>
              </a:solidFill>
              <a:latin typeface="Arial"/>
            </a:endParaRPr>
          </a:p>
          <a:p>
            <a:pPr algn="l"/>
            <a:r>
              <a:rPr sz="1600" dirty="0">
                <a:solidFill>
                  <a:srgbClr val="000000"/>
                </a:solidFill>
                <a:latin typeface="Arial"/>
              </a:rPr>
              <a:t>September 21, 2026</a:t>
            </a:r>
          </a:p>
        </p:txBody>
      </p:sp>
      <p:sp>
        <p:nvSpPr>
          <p:cNvPr id="2" name="Content Placeholder 12">
            <a:extLst>
              <a:ext uri="{FF2B5EF4-FFF2-40B4-BE49-F238E27FC236}">
                <a16:creationId xmlns:a16="http://schemas.microsoft.com/office/drawing/2014/main" id="{9C977E7C-C399-700D-2B4F-5847B0D05542}"/>
              </a:ext>
            </a:extLst>
          </p:cNvPr>
          <p:cNvSpPr>
            <a:spLocks noGrp="1"/>
          </p:cNvSpPr>
          <p:nvPr>
            <p:ph sz="quarter" idx="16"/>
          </p:nvPr>
        </p:nvSpPr>
        <p:spPr>
          <a:xfrm>
            <a:off x="6340795" y="1092200"/>
            <a:ext cx="5435981" cy="2551584"/>
          </a:xfrm>
          <a:noFill/>
        </p:spPr>
        <p:txBody>
          <a:bodyPr wrap="square"/>
          <a:lstStyle/>
          <a:p>
            <a:pPr algn="l"/>
            <a:r>
              <a:rPr b="1" dirty="0">
                <a:solidFill>
                  <a:srgbClr val="000000"/>
                </a:solidFill>
                <a:latin typeface="Arial"/>
              </a:rPr>
              <a:t>Outline:</a:t>
            </a:r>
          </a:p>
          <a:p>
            <a:pPr algn="l"/>
            <a:r>
              <a:rPr dirty="0">
                <a:solidFill>
                  <a:srgbClr val="000000"/>
                </a:solidFill>
                <a:latin typeface="Arial"/>
              </a:rPr>
              <a:t>• How Phase 1 fits the future vision</a:t>
            </a:r>
          </a:p>
          <a:p>
            <a:pPr algn="l"/>
            <a:r>
              <a:rPr dirty="0">
                <a:solidFill>
                  <a:srgbClr val="000000"/>
                </a:solidFill>
                <a:latin typeface="Arial"/>
              </a:rPr>
              <a:t>• Phase 1 service-management use cases</a:t>
            </a:r>
          </a:p>
          <a:p>
            <a:pPr algn="l"/>
            <a:r>
              <a:rPr dirty="0">
                <a:solidFill>
                  <a:srgbClr val="000000"/>
                </a:solidFill>
                <a:latin typeface="Arial"/>
              </a:rPr>
              <a:t>• NCI and LSIPA walk-through</a:t>
            </a:r>
          </a:p>
          <a:p>
            <a:pPr algn="l"/>
            <a:r>
              <a:rPr dirty="0">
                <a:solidFill>
                  <a:srgbClr val="000000"/>
                </a:solidFill>
                <a:latin typeface="Arial"/>
              </a:rPr>
              <a:t>• Road ahead and future phases</a:t>
            </a:r>
          </a:p>
          <a:p>
            <a:pPr algn="l"/>
            <a:r>
              <a:rPr dirty="0">
                <a:solidFill>
                  <a:srgbClr val="000000"/>
                </a:solidFill>
                <a:latin typeface="Arial"/>
              </a:rPr>
              <a:t>• Readiness and questions</a:t>
            </a:r>
          </a:p>
        </p:txBody>
      </p:sp>
      <p:sp>
        <p:nvSpPr>
          <p:cNvPr id="5" name="Rectangle 4"/>
          <p:cNvSpPr/>
          <p:nvPr/>
        </p:nvSpPr>
        <p:spPr>
          <a:xfrm>
            <a:off x="4800600" y="3986784"/>
            <a:ext cx="5760720" cy="1536192"/>
          </a:xfrm>
          <a:prstGeom prst="rect">
            <a:avLst/>
          </a:prstGeom>
          <a:solidFill>
            <a:srgbClr val="EBF1F5"/>
          </a:solidFill>
          <a:ln>
            <a:solidFill>
              <a:srgbClr val="EBF1F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6" name="TextBox 5"/>
          <p:cNvSpPr txBox="1"/>
          <p:nvPr/>
        </p:nvSpPr>
        <p:spPr>
          <a:xfrm>
            <a:off x="4937760" y="4078224"/>
            <a:ext cx="5486400" cy="1353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dirty="0">
                <a:ln>
                  <a:noFill/>
                </a:ln>
                <a:solidFill>
                  <a:srgbClr val="002060"/>
                </a:solidFill>
                <a:effectLst/>
                <a:uLnTx/>
                <a:uFillTx/>
                <a:latin typeface="Arial"/>
                <a:ea typeface="+mn-ea"/>
                <a:cs typeface="+mn-cs"/>
              </a:rPr>
              <a:t>Key Takeaways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dirty="0">
                <a:ln>
                  <a:noFill/>
                </a:ln>
                <a:solidFill>
                  <a:srgbClr val="002060"/>
                </a:solidFill>
                <a:effectLst/>
                <a:uLnTx/>
                <a:uFillTx/>
                <a:latin typeface="Arial"/>
                <a:ea typeface="+mn-ea"/>
                <a:cs typeface="+mn-cs"/>
              </a:rPr>
              <a:t>• MPSP establishes an authenticated ERCOT ↔ MP service-management experience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dirty="0">
                <a:ln>
                  <a:noFill/>
                </a:ln>
                <a:solidFill>
                  <a:srgbClr val="002060"/>
                </a:solidFill>
                <a:effectLst/>
                <a:uLnTx/>
                <a:uFillTx/>
                <a:latin typeface="Arial"/>
                <a:ea typeface="+mn-ea"/>
                <a:cs typeface="+mn-cs"/>
              </a:rPr>
              <a:t>• Phase 1 includes Client Services, Service Desk, RFIs, Notices, NCI/LSIPA and Weatherization access transition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dirty="0">
                <a:ln>
                  <a:noFill/>
                </a:ln>
                <a:solidFill>
                  <a:srgbClr val="002060"/>
                </a:solidFill>
                <a:effectLst/>
                <a:uLnTx/>
                <a:uFillTx/>
                <a:latin typeface="Arial"/>
                <a:ea typeface="+mn-ea"/>
                <a:cs typeface="+mn-cs"/>
              </a:rPr>
              <a:t>• Future phases expand Protocol forms and workflows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dirty="0">
                <a:ln>
                  <a:noFill/>
                </a:ln>
                <a:solidFill>
                  <a:srgbClr val="002060"/>
                </a:solidFill>
                <a:effectLst/>
                <a:uLnTx/>
                <a:uFillTx/>
                <a:latin typeface="Arial"/>
                <a:ea typeface="+mn-ea"/>
                <a:cs typeface="+mn-cs"/>
              </a:rPr>
              <a:t>• ERCOT will engage MPs through notices, testing, workshops, user guides and feedback</a:t>
            </a:r>
          </a:p>
        </p:txBody>
      </p:sp>
      <p:sp>
        <p:nvSpPr>
          <p:cNvPr id="7" name="Rectangle 6"/>
          <p:cNvSpPr/>
          <p:nvPr/>
        </p:nvSpPr>
        <p:spPr>
          <a:xfrm>
            <a:off x="4343400" y="3566160"/>
            <a:ext cx="6583680" cy="2377440"/>
          </a:xfrm>
          <a:prstGeom prst="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Text 3">
            <a:extLst>
              <a:ext uri="{FF2B5EF4-FFF2-40B4-BE49-F238E27FC236}">
                <a16:creationId xmlns:a16="http://schemas.microsoft.com/office/drawing/2014/main" id="{952CB3C0-FAB7-D9D2-0E77-CC995FCD050B}"/>
              </a:ext>
            </a:extLst>
          </p:cNvPr>
          <p:cNvSpPr txBox="1"/>
          <p:nvPr/>
        </p:nvSpPr>
        <p:spPr>
          <a:xfrm>
            <a:off x="512746" y="4183380"/>
            <a:ext cx="3235403"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829B"/>
                </a:solidFill>
                <a:effectLst/>
                <a:uLnTx/>
                <a:uFillTx/>
                <a:latin typeface="Arial" pitchFamily="34" charset="0"/>
                <a:ea typeface="Arial" pitchFamily="34" charset="-122"/>
                <a:cs typeface="Arial" pitchFamily="34" charset="-120"/>
              </a:rPr>
              <a:t>Use cases walk-through  ·  Preview of future phases</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7" name="Text Placeholder 10">
            <a:extLst>
              <a:ext uri="{FF2B5EF4-FFF2-40B4-BE49-F238E27FC236}">
                <a16:creationId xmlns:a16="http://schemas.microsoft.com/office/drawing/2014/main" id="{BA16FEDB-E097-D594-2DE8-CF0D1B742D50}"/>
              </a:ext>
            </a:extLst>
          </p:cNvPr>
          <p:cNvSpPr txBox="1">
            <a:spLocks/>
          </p:cNvSpPr>
          <p:nvPr/>
        </p:nvSpPr>
        <p:spPr>
          <a:xfrm flipH="1">
            <a:off x="5102942" y="3615320"/>
            <a:ext cx="6281338" cy="2775178"/>
          </a:xfrm>
          <a:prstGeom prst="foldedCorner">
            <a:avLst>
              <a:gd name="adj" fmla="val 23384"/>
            </a:avLst>
          </a:prstGeom>
          <a:solidFill>
            <a:srgbClr val="E6EBF0">
              <a:alpha val="67000"/>
            </a:srgbClr>
          </a:solidFill>
          <a:ln>
            <a:solidFill>
              <a:srgbClr val="E6EBF0"/>
            </a:solidFill>
          </a:ln>
        </p:spPr>
        <p:txBody>
          <a:bodyPr lIns="274320" tIns="182880" rIns="9144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2060"/>
                </a:solidFill>
                <a:effectLst/>
                <a:uLnTx/>
                <a:uFillTx/>
                <a:latin typeface="Arial"/>
                <a:ea typeface="+mn-ea"/>
                <a:cs typeface="+mn-cs"/>
              </a:rPr>
              <a:t>Key Takeaways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2060"/>
                </a:solidFill>
                <a:effectLst/>
                <a:uLnTx/>
                <a:uFillTx/>
                <a:latin typeface="Arial"/>
                <a:ea typeface="+mn-ea"/>
                <a:cs typeface="+mn-cs"/>
              </a:rPr>
              <a:t>MPSP establishes an authenticated ERCOT ↔ MP service-management experience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2060"/>
                </a:solidFill>
                <a:effectLst/>
                <a:uLnTx/>
                <a:uFillTx/>
                <a:latin typeface="Arial"/>
                <a:ea typeface="+mn-ea"/>
                <a:cs typeface="+mn-cs"/>
              </a:rPr>
              <a:t>Phase 1 includes Client Services, Service Desk, RFIs, Notices, NCI/LSIPA and Weatherization access transition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2060"/>
                </a:solidFill>
                <a:effectLst/>
                <a:uLnTx/>
                <a:uFillTx/>
                <a:latin typeface="Arial"/>
                <a:ea typeface="+mn-ea"/>
                <a:cs typeface="+mn-cs"/>
              </a:rPr>
              <a:t>Future phases expand Protocol forms and workflows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2060"/>
                </a:solidFill>
                <a:effectLst/>
                <a:uLnTx/>
                <a:uFillTx/>
                <a:latin typeface="Arial"/>
                <a:ea typeface="+mn-ea"/>
                <a:cs typeface="+mn-cs"/>
              </a:rPr>
              <a:t>ERCOT will engage MPs through notices, testing, workshops, user guides and feedback</a:t>
            </a:r>
          </a:p>
        </p:txBody>
      </p:sp>
      <p:sp>
        <p:nvSpPr>
          <p:cNvPr id="19" name="Text 5">
            <a:extLst>
              <a:ext uri="{FF2B5EF4-FFF2-40B4-BE49-F238E27FC236}">
                <a16:creationId xmlns:a16="http://schemas.microsoft.com/office/drawing/2014/main" id="{0633BE07-F817-0201-1DBC-26783345C286}"/>
              </a:ext>
            </a:extLst>
          </p:cNvPr>
          <p:cNvSpPr txBox="1"/>
          <p:nvPr/>
        </p:nvSpPr>
        <p:spPr>
          <a:xfrm>
            <a:off x="543077" y="5111496"/>
            <a:ext cx="3877752" cy="822960"/>
          </a:xfrm>
          <a:prstGeom prst="rect">
            <a:avLst/>
          </a:prstGeom>
          <a:noFill/>
          <a:ln/>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3865"/>
                </a:solidFill>
                <a:effectLst/>
                <a:uLnTx/>
                <a:uFillTx/>
                <a:latin typeface="Arial" pitchFamily="34" charset="0"/>
                <a:ea typeface="Arial" pitchFamily="34" charset="-122"/>
                <a:cs typeface="Arial" pitchFamily="34" charset="-120"/>
              </a:rPr>
              <a:t>Amy Loera
</a:t>
            </a:r>
            <a:r>
              <a:rPr kumimoji="0" lang="en-US" sz="1300" b="0" i="0" u="none" strike="noStrike" kern="1200" cap="none" spc="0" normalizeH="0" baseline="0" noProof="0" dirty="0">
                <a:ln>
                  <a:noFill/>
                </a:ln>
                <a:solidFill>
                  <a:srgbClr val="5B6770"/>
                </a:solidFill>
                <a:effectLst/>
                <a:uLnTx/>
                <a:uFillTx/>
                <a:latin typeface="Arial" pitchFamily="34" charset="0"/>
                <a:ea typeface="Arial" pitchFamily="34" charset="-122"/>
                <a:cs typeface="Arial" pitchFamily="34" charset="-120"/>
              </a:rPr>
              <a:t>Manager, Regulatory Processes &amp; Registration  ·  ERCOT Legal</a:t>
            </a: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defRPr sz="2500" b="1">
                <a:solidFill>
                  <a:srgbClr val="002D72"/>
                </a:solidFill>
                <a:latin typeface="Arial"/>
              </a:defRPr>
            </a:pPr>
            <a:r>
              <a:rPr lang="en-US" sz="2200" dirty="0">
                <a:solidFill>
                  <a:srgbClr val="002060"/>
                </a:solidFill>
                <a:latin typeface="Arial"/>
              </a:rPr>
              <a:t>Building on the Current State and Future Vision</a:t>
            </a:r>
            <a:endParaRPr sz="2200" b="1" dirty="0">
              <a:solidFill>
                <a:srgbClr val="002060"/>
              </a:solidFill>
              <a:latin typeface="Arial"/>
            </a:endParaRPr>
          </a:p>
        </p:txBody>
      </p:sp>
      <p:sp>
        <p:nvSpPr>
          <p:cNvPr id="3" name="TextBox 2"/>
          <p:cNvSpPr txBox="1"/>
          <p:nvPr/>
        </p:nvSpPr>
        <p:spPr>
          <a:xfrm>
            <a:off x="594360" y="868680"/>
            <a:ext cx="109728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a:solidFill>
                  <a:srgbClr val="0078A8"/>
                </a:solidFill>
              </a:defRPr>
            </a:pPr>
            <a:r>
              <a:rPr kumimoji="0" sz="1600" b="1" i="0" u="none" strike="noStrike" kern="1200" cap="none" spc="0" normalizeH="0" baseline="0" noProof="0" dirty="0">
                <a:ln>
                  <a:noFill/>
                </a:ln>
                <a:solidFill>
                  <a:srgbClr val="007A8B"/>
                </a:solidFill>
                <a:effectLst/>
                <a:uLnTx/>
                <a:uFillTx/>
                <a:latin typeface="Arial"/>
                <a:ea typeface="+mn-ea"/>
                <a:cs typeface="+mn-cs"/>
              </a:rPr>
              <a:t>From manual interactions to structured, trackable service management</a:t>
            </a:r>
          </a:p>
        </p:txBody>
      </p:sp>
      <p:sp>
        <p:nvSpPr>
          <p:cNvPr id="4" name="Rounded Rectangle 3"/>
          <p:cNvSpPr/>
          <p:nvPr/>
        </p:nvSpPr>
        <p:spPr>
          <a:xfrm>
            <a:off x="640080" y="1417319"/>
            <a:ext cx="3017520" cy="4128071"/>
          </a:xfrm>
          <a:prstGeom prst="roundRect">
            <a:avLst/>
          </a:prstGeom>
          <a:solidFill>
            <a:srgbClr val="F7F8FA"/>
          </a:solidFill>
          <a:ln w="19050">
            <a:solidFill>
              <a:srgbClr val="002D72"/>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002D72"/>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TODAY</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002D72"/>
                </a:solidFill>
              </a:defRPr>
            </a:pPr>
            <a:endParaRPr kumimoji="0"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E-mail, phone calls &amp; attachments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Manual routing across ERCOT teams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Limited status and history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Manual re-keying of information</a:t>
            </a:r>
          </a:p>
        </p:txBody>
      </p:sp>
      <p:sp>
        <p:nvSpPr>
          <p:cNvPr id="5" name="Rounded Rectangle 4"/>
          <p:cNvSpPr/>
          <p:nvPr/>
        </p:nvSpPr>
        <p:spPr>
          <a:xfrm>
            <a:off x="4480558" y="1417319"/>
            <a:ext cx="3017522" cy="4128071"/>
          </a:xfrm>
          <a:prstGeom prst="roundRect">
            <a:avLst/>
          </a:prstGeom>
          <a:solidFill>
            <a:srgbClr val="F0F9F9"/>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008C95"/>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MPSP PHASE 1</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008C95"/>
                </a:solidFill>
              </a:defRPr>
            </a:pPr>
            <a:endParaRPr kumimoji="0"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2060"/>
                </a:solidFill>
                <a:effectLst/>
                <a:uLnTx/>
                <a:uFillTx/>
                <a:latin typeface="Arial"/>
                <a:ea typeface="+mn-ea"/>
                <a:cs typeface="+mn-cs"/>
              </a:rPr>
              <a:t>Secure access</a:t>
            </a:r>
            <a:r>
              <a:rPr kumimoji="0" sz="1600" b="0" i="0" u="none" strike="noStrike" kern="1200" cap="none" spc="0" normalizeH="0" baseline="0" noProof="0" dirty="0">
                <a:ln>
                  <a:noFill/>
                </a:ln>
                <a:solidFill>
                  <a:srgbClr val="002060"/>
                </a:solidFill>
                <a:effectLst/>
                <a:uLnTx/>
                <a:uFillTx/>
                <a:latin typeface="Arial"/>
                <a:ea typeface="+mn-ea"/>
                <a:cs typeface="+mn-cs"/>
              </a:rPr>
              <a:t> + MP </a:t>
            </a:r>
            <a:r>
              <a:rPr kumimoji="0" lang="en-US" sz="1600" b="0" i="0" u="none" strike="noStrike" kern="1200" cap="none" spc="0" normalizeH="0" baseline="0" noProof="0" dirty="0">
                <a:ln>
                  <a:noFill/>
                </a:ln>
                <a:solidFill>
                  <a:srgbClr val="002060"/>
                </a:solidFill>
                <a:effectLst/>
                <a:uLnTx/>
                <a:uFillTx/>
                <a:latin typeface="Arial"/>
                <a:ea typeface="+mn-ea"/>
                <a:cs typeface="+mn-cs"/>
              </a:rPr>
              <a:t>service management</a:t>
            </a: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Structured intake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Routing &amp; workflow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Acknowledgements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Status &amp; history</a:t>
            </a:r>
          </a:p>
        </p:txBody>
      </p:sp>
      <p:sp>
        <p:nvSpPr>
          <p:cNvPr id="6" name="Rounded Rectangle 5"/>
          <p:cNvSpPr/>
          <p:nvPr/>
        </p:nvSpPr>
        <p:spPr>
          <a:xfrm>
            <a:off x="8321038" y="1417319"/>
            <a:ext cx="3017521" cy="4128071"/>
          </a:xfrm>
          <a:prstGeom prst="roundRect">
            <a:avLst/>
          </a:prstGeom>
          <a:solidFill>
            <a:srgbClr val="F6F9F1"/>
          </a:solidFill>
          <a:ln w="19050">
            <a:solidFill>
              <a:srgbClr val="4F7C22"/>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4F7C22"/>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RESULT</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4F7C22"/>
                </a:solidFill>
              </a:defRPr>
            </a:pPr>
            <a:endParaRPr kumimoji="0"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Requests routed correctly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Receipt acknowledged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Trackable status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Current registered contacts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Better transparency</a:t>
            </a: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2060"/>
              </a:solidFill>
              <a:effectLst/>
              <a:uLnTx/>
              <a:uFillTx/>
              <a:latin typeface="Arial"/>
              <a:ea typeface="+mn-ea"/>
              <a:cs typeface="+mn-cs"/>
            </a:endParaRPr>
          </a:p>
        </p:txBody>
      </p:sp>
      <p:cxnSp>
        <p:nvCxnSpPr>
          <p:cNvPr id="15" name="Connector 4">
            <a:extLst>
              <a:ext uri="{FF2B5EF4-FFF2-40B4-BE49-F238E27FC236}">
                <a16:creationId xmlns:a16="http://schemas.microsoft.com/office/drawing/2014/main" id="{EEC2198C-1F4C-EC29-A278-3D92AABEE21E}"/>
              </a:ext>
            </a:extLst>
          </p:cNvPr>
          <p:cNvCxnSpPr/>
          <p:nvPr/>
        </p:nvCxnSpPr>
        <p:spPr>
          <a:xfrm>
            <a:off x="3794760" y="3063240"/>
            <a:ext cx="548640"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cxnSp>
        <p:nvCxnSpPr>
          <p:cNvPr id="17" name="Connector 6">
            <a:extLst>
              <a:ext uri="{FF2B5EF4-FFF2-40B4-BE49-F238E27FC236}">
                <a16:creationId xmlns:a16="http://schemas.microsoft.com/office/drawing/2014/main" id="{6AB290FB-B179-B601-E8BD-9294B4527295}"/>
              </a:ext>
            </a:extLst>
          </p:cNvPr>
          <p:cNvCxnSpPr/>
          <p:nvPr/>
        </p:nvCxnSpPr>
        <p:spPr>
          <a:xfrm>
            <a:off x="7635240" y="3063240"/>
            <a:ext cx="548639"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7" name="Slide Number Placeholder">
            <a:extLst>
              <a:ext uri="{FF2B5EF4-FFF2-40B4-BE49-F238E27FC236}">
                <a16:creationId xmlns:a16="http://schemas.microsoft.com/office/drawing/2014/main" id="{30ABFB6C-256B-5A1C-B689-C169422C43F0}"/>
              </a:ext>
            </a:extLst>
          </p:cNvPr>
          <p:cNvSpPr>
            <a:spLocks noGrp="1"/>
          </p:cNvSpPr>
          <p:nvPr>
            <p:ph type="sldNum" sz="quarter" idx="12"/>
          </p:nvPr>
        </p:nvSpPr>
        <p:spPr>
          <a:xfrm>
            <a:off x="11658600" y="6356350"/>
            <a:ext cx="533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F2E4B1A-0000-4A00-9C00-000000000971}" type="slidenum">
              <a:rPr kumimoji="0" lang="en-US" sz="1200" b="1" i="0" u="none" strike="noStrike" kern="1200" cap="none" spc="0" normalizeH="0" baseline="0" noProof="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sz="1200" b="1" i="0" u="none" strike="noStrike" kern="1200" cap="none" spc="0" normalizeH="0" baseline="0" noProof="0" dirty="0">
              <a:ln>
                <a:noFill/>
              </a:ln>
              <a:solidFill>
                <a:srgbClr val="005763"/>
              </a:solidFill>
              <a:effectLst/>
              <a:uLnTx/>
              <a:uFillTx/>
              <a:latin typeface="Arial"/>
              <a:ea typeface="+mn-ea"/>
              <a:cs typeface="+mn-cs"/>
            </a:endParaRPr>
          </a:p>
        </p:txBody>
      </p:sp>
      <p:sp>
        <p:nvSpPr>
          <p:cNvPr id="9" name="Rounded Rectangle 8">
            <a:extLst>
              <a:ext uri="{FF2B5EF4-FFF2-40B4-BE49-F238E27FC236}">
                <a16:creationId xmlns:a16="http://schemas.microsoft.com/office/drawing/2014/main" id="{960A7D85-0FE1-74EB-CA9B-1F7CABAEF732}"/>
              </a:ext>
            </a:extLst>
          </p:cNvPr>
          <p:cNvSpPr/>
          <p:nvPr/>
        </p:nvSpPr>
        <p:spPr>
          <a:xfrm>
            <a:off x="594360" y="6144768"/>
            <a:ext cx="10972800" cy="384048"/>
          </a:xfrm>
          <a:prstGeom prst="roundRect">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defRPr>
            </a:pPr>
            <a:r>
              <a:rPr kumimoji="0" sz="1400" b="1" i="0" u="none" strike="noStrike" kern="1200" cap="none" spc="0" normalizeH="0" baseline="0" noProof="0" dirty="0">
                <a:ln>
                  <a:noFill/>
                </a:ln>
                <a:solidFill>
                  <a:srgbClr val="FFFFFF"/>
                </a:solidFill>
                <a:effectLst/>
                <a:uLnTx/>
                <a:uFillTx/>
                <a:latin typeface="Arial"/>
                <a:ea typeface="+mn-ea"/>
                <a:cs typeface="+mn-cs"/>
              </a:rPr>
              <a:t>MPSP turns the future vision into specific, trackable ERCOT ↔ Market Participant interactions.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defRPr sz="2500" b="1">
                <a:solidFill>
                  <a:srgbClr val="002D72"/>
                </a:solidFill>
                <a:latin typeface="Arial"/>
              </a:defRPr>
            </a:pPr>
            <a:r>
              <a:rPr sz="2200" b="1" dirty="0">
                <a:solidFill>
                  <a:srgbClr val="002060"/>
                </a:solidFill>
                <a:latin typeface="Arial"/>
              </a:rPr>
              <a:t>The Foundation </a:t>
            </a:r>
            <a:r>
              <a:rPr lang="en-US" sz="2200" b="1" dirty="0">
                <a:solidFill>
                  <a:srgbClr val="002060"/>
                </a:solidFill>
                <a:latin typeface="Arial"/>
              </a:rPr>
              <a:t>We </a:t>
            </a:r>
            <a:r>
              <a:rPr sz="2200" b="1" dirty="0">
                <a:solidFill>
                  <a:srgbClr val="002060"/>
                </a:solidFill>
                <a:latin typeface="Arial"/>
              </a:rPr>
              <a:t>Will Build On</a:t>
            </a:r>
          </a:p>
        </p:txBody>
      </p:sp>
      <p:sp>
        <p:nvSpPr>
          <p:cNvPr id="3" name="TextBox 2"/>
          <p:cNvSpPr txBox="1"/>
          <p:nvPr/>
        </p:nvSpPr>
        <p:spPr>
          <a:xfrm>
            <a:off x="594360" y="1212809"/>
            <a:ext cx="109728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a:solidFill>
                  <a:srgbClr val="0078A8"/>
                </a:solidFill>
              </a:defRPr>
            </a:pPr>
            <a:r>
              <a:rPr kumimoji="0" sz="1600" b="1" i="0" u="none" strike="noStrike" kern="1200" cap="none" spc="0" normalizeH="0" baseline="0" noProof="0" dirty="0">
                <a:ln>
                  <a:noFill/>
                </a:ln>
                <a:solidFill>
                  <a:srgbClr val="007A8B"/>
                </a:solidFill>
                <a:effectLst/>
                <a:uLnTx/>
                <a:uFillTx/>
                <a:latin typeface="Arial"/>
                <a:ea typeface="+mn-ea"/>
                <a:cs typeface="+mn-cs"/>
              </a:rPr>
              <a:t>IAM establishes trusted identity; MPSP applies it to Market Participant business interactions</a:t>
            </a:r>
          </a:p>
        </p:txBody>
      </p:sp>
      <p:sp>
        <p:nvSpPr>
          <p:cNvPr id="4" name="Rounded Rectangle 3"/>
          <p:cNvSpPr/>
          <p:nvPr/>
        </p:nvSpPr>
        <p:spPr>
          <a:xfrm>
            <a:off x="502920" y="1987592"/>
            <a:ext cx="1627632" cy="1371600"/>
          </a:xfrm>
          <a:prstGeom prst="roundRect">
            <a:avLst/>
          </a:prstGeom>
          <a:solidFill>
            <a:srgbClr val="F4FAFA"/>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r>
              <a:rPr kumimoji="0" sz="1200" b="1" i="0" u="none" strike="noStrike" kern="1200" cap="none" spc="0" normalizeH="0" baseline="0" noProof="0" dirty="0">
                <a:ln>
                  <a:noFill/>
                </a:ln>
                <a:solidFill>
                  <a:srgbClr val="002060"/>
                </a:solidFill>
                <a:effectLst/>
                <a:uLnTx/>
                <a:uFillTx/>
                <a:latin typeface="Arial"/>
                <a:ea typeface="+mn-ea"/>
                <a:cs typeface="+mn-cs"/>
              </a:rPr>
              <a:t>User account</a:t>
            </a:r>
            <a:endParaRPr kumimoji="0" lang="en-US"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endParaRPr kumimoji="0"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Individual identity</a:t>
            </a:r>
          </a:p>
        </p:txBody>
      </p:sp>
      <p:sp>
        <p:nvSpPr>
          <p:cNvPr id="5" name="TextBox 4"/>
          <p:cNvSpPr txBox="1"/>
          <p:nvPr/>
        </p:nvSpPr>
        <p:spPr>
          <a:xfrm>
            <a:off x="1172779" y="1711933"/>
            <a:ext cx="269625"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1</a:t>
            </a:r>
          </a:p>
        </p:txBody>
      </p:sp>
      <p:sp>
        <p:nvSpPr>
          <p:cNvPr id="6" name="Oval 5"/>
          <p:cNvSpPr/>
          <p:nvPr/>
        </p:nvSpPr>
        <p:spPr>
          <a:xfrm>
            <a:off x="1033271" y="1649264"/>
            <a:ext cx="530352" cy="530352"/>
          </a:xfrm>
          <a:prstGeom prst="ellipse">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p:cNvSpPr txBox="1"/>
          <p:nvPr/>
        </p:nvSpPr>
        <p:spPr>
          <a:xfrm>
            <a:off x="1163634" y="1775940"/>
            <a:ext cx="269626"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1</a:t>
            </a:r>
          </a:p>
        </p:txBody>
      </p:sp>
      <p:cxnSp>
        <p:nvCxnSpPr>
          <p:cNvPr id="8" name="Connector 7"/>
          <p:cNvCxnSpPr/>
          <p:nvPr/>
        </p:nvCxnSpPr>
        <p:spPr>
          <a:xfrm>
            <a:off x="2148840" y="2673392"/>
            <a:ext cx="219456"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2404872" y="1987592"/>
            <a:ext cx="1627632" cy="1371600"/>
          </a:xfrm>
          <a:prstGeom prst="roundRect">
            <a:avLst/>
          </a:prstGeom>
          <a:solidFill>
            <a:srgbClr val="F4FAFA"/>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r>
              <a:rPr kumimoji="0" sz="1200" b="1" i="0" u="none" strike="noStrike" kern="1200" cap="none" spc="0" normalizeH="0" baseline="0" noProof="0" dirty="0">
                <a:ln>
                  <a:noFill/>
                </a:ln>
                <a:solidFill>
                  <a:srgbClr val="002060"/>
                </a:solidFill>
                <a:effectLst/>
                <a:uLnTx/>
                <a:uFillTx/>
                <a:latin typeface="Arial"/>
                <a:ea typeface="+mn-ea"/>
                <a:cs typeface="+mn-cs"/>
              </a:rPr>
              <a:t>MFA / IAM</a:t>
            </a:r>
            <a:endParaRPr kumimoji="0" lang="en-US"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endParaRPr kumimoji="0"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Secure sign-in</a:t>
            </a:r>
          </a:p>
        </p:txBody>
      </p:sp>
      <p:sp>
        <p:nvSpPr>
          <p:cNvPr id="10" name="TextBox 9"/>
          <p:cNvSpPr txBox="1"/>
          <p:nvPr/>
        </p:nvSpPr>
        <p:spPr>
          <a:xfrm>
            <a:off x="3074731" y="1711933"/>
            <a:ext cx="269625"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2</a:t>
            </a:r>
          </a:p>
        </p:txBody>
      </p:sp>
      <p:sp>
        <p:nvSpPr>
          <p:cNvPr id="11" name="Oval 10"/>
          <p:cNvSpPr/>
          <p:nvPr/>
        </p:nvSpPr>
        <p:spPr>
          <a:xfrm>
            <a:off x="2935224" y="1649264"/>
            <a:ext cx="530352" cy="530352"/>
          </a:xfrm>
          <a:prstGeom prst="ellipse">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FFFFFF"/>
              </a:solidFill>
              <a:effectLst/>
              <a:uLnTx/>
              <a:uFillTx/>
              <a:latin typeface="Arial"/>
              <a:ea typeface="+mn-ea"/>
              <a:cs typeface="+mn-cs"/>
            </a:endParaRPr>
          </a:p>
        </p:txBody>
      </p:sp>
      <p:sp>
        <p:nvSpPr>
          <p:cNvPr id="12" name="TextBox 11"/>
          <p:cNvSpPr txBox="1"/>
          <p:nvPr/>
        </p:nvSpPr>
        <p:spPr>
          <a:xfrm>
            <a:off x="3065587" y="1775940"/>
            <a:ext cx="269626"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2</a:t>
            </a:r>
          </a:p>
        </p:txBody>
      </p:sp>
      <p:cxnSp>
        <p:nvCxnSpPr>
          <p:cNvPr id="13" name="Connector 12"/>
          <p:cNvCxnSpPr/>
          <p:nvPr/>
        </p:nvCxnSpPr>
        <p:spPr>
          <a:xfrm>
            <a:off x="4050791" y="2673392"/>
            <a:ext cx="219457"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4306824" y="1987592"/>
            <a:ext cx="1627632" cy="1371600"/>
          </a:xfrm>
          <a:prstGeom prst="roundRect">
            <a:avLst/>
          </a:prstGeom>
          <a:solidFill>
            <a:srgbClr val="F4FAFA"/>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r>
              <a:rPr kumimoji="0" sz="1200" b="1" i="0" u="none" strike="noStrike" kern="1200" cap="none" spc="0" normalizeH="0" baseline="0" noProof="0" dirty="0">
                <a:ln>
                  <a:noFill/>
                </a:ln>
                <a:solidFill>
                  <a:srgbClr val="002060"/>
                </a:solidFill>
                <a:effectLst/>
                <a:uLnTx/>
                <a:uFillTx/>
                <a:latin typeface="Arial"/>
                <a:ea typeface="+mn-ea"/>
                <a:cs typeface="+mn-cs"/>
              </a:rPr>
              <a:t>MP association</a:t>
            </a:r>
            <a:endParaRPr kumimoji="0" lang="en-US"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endParaRPr kumimoji="0"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Linked to one or more MPs</a:t>
            </a:r>
          </a:p>
        </p:txBody>
      </p:sp>
      <p:sp>
        <p:nvSpPr>
          <p:cNvPr id="15" name="TextBox 14"/>
          <p:cNvSpPr txBox="1"/>
          <p:nvPr/>
        </p:nvSpPr>
        <p:spPr>
          <a:xfrm>
            <a:off x="4976683" y="1711933"/>
            <a:ext cx="269625"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3</a:t>
            </a:r>
          </a:p>
        </p:txBody>
      </p:sp>
      <p:sp>
        <p:nvSpPr>
          <p:cNvPr id="16" name="Oval 15"/>
          <p:cNvSpPr/>
          <p:nvPr/>
        </p:nvSpPr>
        <p:spPr>
          <a:xfrm>
            <a:off x="4837176" y="1649264"/>
            <a:ext cx="530352" cy="530352"/>
          </a:xfrm>
          <a:prstGeom prst="ellipse">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FFFFFF"/>
              </a:solidFill>
              <a:effectLst/>
              <a:uLnTx/>
              <a:uFillTx/>
              <a:latin typeface="Arial"/>
              <a:ea typeface="+mn-ea"/>
              <a:cs typeface="+mn-cs"/>
            </a:endParaRPr>
          </a:p>
        </p:txBody>
      </p:sp>
      <p:sp>
        <p:nvSpPr>
          <p:cNvPr id="17" name="TextBox 16"/>
          <p:cNvSpPr txBox="1"/>
          <p:nvPr/>
        </p:nvSpPr>
        <p:spPr>
          <a:xfrm>
            <a:off x="4967539" y="1775940"/>
            <a:ext cx="269626"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3</a:t>
            </a:r>
          </a:p>
        </p:txBody>
      </p:sp>
      <p:cxnSp>
        <p:nvCxnSpPr>
          <p:cNvPr id="18" name="Connector 17"/>
          <p:cNvCxnSpPr/>
          <p:nvPr/>
        </p:nvCxnSpPr>
        <p:spPr>
          <a:xfrm>
            <a:off x="5952744" y="2673392"/>
            <a:ext cx="219456"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6208776" y="1987592"/>
            <a:ext cx="1627632" cy="1371600"/>
          </a:xfrm>
          <a:prstGeom prst="roundRect">
            <a:avLst/>
          </a:prstGeom>
          <a:solidFill>
            <a:srgbClr val="F4FAFA"/>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r>
              <a:rPr kumimoji="0" sz="1200" b="1" i="0" u="none" strike="noStrike" kern="1200" cap="none" spc="0" normalizeH="0" baseline="0" noProof="0" dirty="0">
                <a:ln>
                  <a:noFill/>
                </a:ln>
                <a:solidFill>
                  <a:srgbClr val="002060"/>
                </a:solidFill>
                <a:effectLst/>
                <a:uLnTx/>
                <a:uFillTx/>
                <a:latin typeface="Arial"/>
                <a:ea typeface="+mn-ea"/>
                <a:cs typeface="+mn-cs"/>
              </a:rPr>
              <a:t>USA approval</a:t>
            </a:r>
            <a:endParaRPr kumimoji="0" lang="en-US"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endParaRPr kumimoji="0"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a:ea typeface="+mn-ea"/>
                <a:cs typeface="+mn-cs"/>
              </a:rPr>
              <a:t>Associate </a:t>
            </a:r>
            <a:r>
              <a:rPr kumimoji="0" sz="1200" b="0" i="0" u="none" strike="noStrike" kern="1200" cap="none" spc="0" normalizeH="0" baseline="0" noProof="0" dirty="0">
                <a:ln>
                  <a:noFill/>
                </a:ln>
                <a:solidFill>
                  <a:srgbClr val="002060"/>
                </a:solidFill>
                <a:effectLst/>
                <a:uLnTx/>
                <a:uFillTx/>
                <a:latin typeface="Arial"/>
                <a:ea typeface="+mn-ea"/>
                <a:cs typeface="+mn-cs"/>
              </a:rPr>
              <a:t>Users &amp; </a:t>
            </a:r>
            <a:r>
              <a:rPr kumimoji="0" lang="en-US" sz="1200" b="0" i="0" u="none" strike="noStrike" kern="1200" cap="none" spc="0" normalizeH="0" baseline="0" noProof="0" dirty="0">
                <a:ln>
                  <a:noFill/>
                </a:ln>
                <a:solidFill>
                  <a:srgbClr val="002060"/>
                </a:solidFill>
                <a:effectLst/>
                <a:uLnTx/>
                <a:uFillTx/>
                <a:latin typeface="Arial"/>
                <a:ea typeface="+mn-ea"/>
                <a:cs typeface="+mn-cs"/>
              </a:rPr>
              <a:t>Grant E</a:t>
            </a:r>
            <a:r>
              <a:rPr kumimoji="0" sz="1200" b="0" i="0" u="none" strike="noStrike" kern="1200" cap="none" spc="0" normalizeH="0" baseline="0" noProof="0" dirty="0">
                <a:ln>
                  <a:noFill/>
                </a:ln>
                <a:solidFill>
                  <a:srgbClr val="002060"/>
                </a:solidFill>
                <a:effectLst/>
                <a:uLnTx/>
                <a:uFillTx/>
                <a:latin typeface="Arial"/>
                <a:ea typeface="+mn-ea"/>
                <a:cs typeface="+mn-cs"/>
              </a:rPr>
              <a:t>ntitlements</a:t>
            </a:r>
          </a:p>
        </p:txBody>
      </p:sp>
      <p:sp>
        <p:nvSpPr>
          <p:cNvPr id="20" name="TextBox 19"/>
          <p:cNvSpPr txBox="1"/>
          <p:nvPr/>
        </p:nvSpPr>
        <p:spPr>
          <a:xfrm>
            <a:off x="6878635" y="1711933"/>
            <a:ext cx="269625"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4</a:t>
            </a:r>
          </a:p>
        </p:txBody>
      </p:sp>
      <p:sp>
        <p:nvSpPr>
          <p:cNvPr id="21" name="Oval 20"/>
          <p:cNvSpPr/>
          <p:nvPr/>
        </p:nvSpPr>
        <p:spPr>
          <a:xfrm>
            <a:off x="6739128" y="1649264"/>
            <a:ext cx="530352" cy="530352"/>
          </a:xfrm>
          <a:prstGeom prst="ellipse">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FFFFFF"/>
              </a:solidFill>
              <a:effectLst/>
              <a:uLnTx/>
              <a:uFillTx/>
              <a:latin typeface="Arial"/>
              <a:ea typeface="+mn-ea"/>
              <a:cs typeface="+mn-cs"/>
            </a:endParaRPr>
          </a:p>
        </p:txBody>
      </p:sp>
      <p:sp>
        <p:nvSpPr>
          <p:cNvPr id="22" name="TextBox 21"/>
          <p:cNvSpPr txBox="1"/>
          <p:nvPr/>
        </p:nvSpPr>
        <p:spPr>
          <a:xfrm>
            <a:off x="6869491" y="1775940"/>
            <a:ext cx="269626"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4</a:t>
            </a:r>
          </a:p>
        </p:txBody>
      </p:sp>
      <p:cxnSp>
        <p:nvCxnSpPr>
          <p:cNvPr id="23" name="Connector 22"/>
          <p:cNvCxnSpPr/>
          <p:nvPr/>
        </p:nvCxnSpPr>
        <p:spPr>
          <a:xfrm>
            <a:off x="7854696" y="2673392"/>
            <a:ext cx="219456"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8110728" y="1987592"/>
            <a:ext cx="1627632" cy="1371600"/>
          </a:xfrm>
          <a:prstGeom prst="roundRect">
            <a:avLst/>
          </a:prstGeom>
          <a:solidFill>
            <a:srgbClr val="F4FAFA"/>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r>
              <a:rPr kumimoji="0" sz="1200" b="1" i="0" u="none" strike="noStrike" kern="1200" cap="none" spc="0" normalizeH="0" baseline="0" noProof="0" dirty="0">
                <a:ln>
                  <a:noFill/>
                </a:ln>
                <a:solidFill>
                  <a:srgbClr val="002060"/>
                </a:solidFill>
                <a:effectLst/>
                <a:uLnTx/>
                <a:uFillTx/>
                <a:latin typeface="Arial"/>
                <a:ea typeface="+mn-ea"/>
                <a:cs typeface="+mn-cs"/>
              </a:rPr>
              <a:t>Role-based capability</a:t>
            </a:r>
            <a:endParaRPr kumimoji="0" lang="en-US"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endParaRPr kumimoji="0"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AR • BAR • USA • MP user</a:t>
            </a:r>
          </a:p>
        </p:txBody>
      </p:sp>
      <p:sp>
        <p:nvSpPr>
          <p:cNvPr id="25" name="TextBox 24"/>
          <p:cNvSpPr txBox="1"/>
          <p:nvPr/>
        </p:nvSpPr>
        <p:spPr>
          <a:xfrm>
            <a:off x="8780587" y="1711933"/>
            <a:ext cx="269625"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5</a:t>
            </a:r>
          </a:p>
        </p:txBody>
      </p:sp>
      <p:sp>
        <p:nvSpPr>
          <p:cNvPr id="26" name="Oval 25"/>
          <p:cNvSpPr/>
          <p:nvPr/>
        </p:nvSpPr>
        <p:spPr>
          <a:xfrm>
            <a:off x="8641080" y="1649264"/>
            <a:ext cx="530352" cy="530352"/>
          </a:xfrm>
          <a:prstGeom prst="ellipse">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FFFFFF"/>
              </a:solidFill>
              <a:effectLst/>
              <a:uLnTx/>
              <a:uFillTx/>
              <a:latin typeface="Arial"/>
              <a:ea typeface="+mn-ea"/>
              <a:cs typeface="+mn-cs"/>
            </a:endParaRPr>
          </a:p>
        </p:txBody>
      </p:sp>
      <p:sp>
        <p:nvSpPr>
          <p:cNvPr id="27" name="TextBox 26"/>
          <p:cNvSpPr txBox="1"/>
          <p:nvPr/>
        </p:nvSpPr>
        <p:spPr>
          <a:xfrm>
            <a:off x="8771443" y="1775940"/>
            <a:ext cx="269626"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5</a:t>
            </a:r>
          </a:p>
        </p:txBody>
      </p:sp>
      <p:cxnSp>
        <p:nvCxnSpPr>
          <p:cNvPr id="28" name="Connector 27"/>
          <p:cNvCxnSpPr/>
          <p:nvPr/>
        </p:nvCxnSpPr>
        <p:spPr>
          <a:xfrm>
            <a:off x="9756648" y="2673392"/>
            <a:ext cx="219456"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10012680" y="1987592"/>
            <a:ext cx="1627632" cy="1371600"/>
          </a:xfrm>
          <a:prstGeom prst="roundRect">
            <a:avLst/>
          </a:prstGeom>
          <a:solidFill>
            <a:srgbClr val="F4FAFA"/>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r>
              <a:rPr kumimoji="0" sz="1200" b="1" i="0" u="none" strike="noStrike" kern="1200" cap="none" spc="0" normalizeH="0" baseline="0" noProof="0" dirty="0">
                <a:ln>
                  <a:noFill/>
                </a:ln>
                <a:solidFill>
                  <a:srgbClr val="002060"/>
                </a:solidFill>
                <a:effectLst/>
                <a:uLnTx/>
                <a:uFillTx/>
                <a:latin typeface="Arial"/>
                <a:ea typeface="+mn-ea"/>
                <a:cs typeface="+mn-cs"/>
              </a:rPr>
              <a:t>MPSP</a:t>
            </a:r>
            <a:endParaRPr kumimoji="0" lang="en-US"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008C95"/>
                </a:solidFill>
              </a:defRPr>
            </a:pPr>
            <a:endParaRPr kumimoji="0"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Guided interactions</a:t>
            </a:r>
          </a:p>
        </p:txBody>
      </p:sp>
      <p:sp>
        <p:nvSpPr>
          <p:cNvPr id="30" name="TextBox 29"/>
          <p:cNvSpPr txBox="1"/>
          <p:nvPr/>
        </p:nvSpPr>
        <p:spPr>
          <a:xfrm>
            <a:off x="10682539" y="1711933"/>
            <a:ext cx="269625"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6</a:t>
            </a:r>
          </a:p>
        </p:txBody>
      </p:sp>
      <p:sp>
        <p:nvSpPr>
          <p:cNvPr id="31" name="Oval 30"/>
          <p:cNvSpPr/>
          <p:nvPr/>
        </p:nvSpPr>
        <p:spPr>
          <a:xfrm>
            <a:off x="10543032" y="1649264"/>
            <a:ext cx="530352" cy="530352"/>
          </a:xfrm>
          <a:prstGeom prst="ellipse">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srgbClr val="FFFFFF"/>
              </a:solidFill>
              <a:effectLst/>
              <a:uLnTx/>
              <a:uFillTx/>
              <a:latin typeface="Arial"/>
              <a:ea typeface="+mn-ea"/>
              <a:cs typeface="+mn-cs"/>
            </a:endParaRPr>
          </a:p>
        </p:txBody>
      </p:sp>
      <p:sp>
        <p:nvSpPr>
          <p:cNvPr id="32" name="TextBox 31"/>
          <p:cNvSpPr txBox="1"/>
          <p:nvPr/>
        </p:nvSpPr>
        <p:spPr>
          <a:xfrm>
            <a:off x="10673395" y="1775940"/>
            <a:ext cx="269626" cy="276999"/>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FFFFFF"/>
                </a:solidFill>
              </a:defRPr>
            </a:pPr>
            <a:r>
              <a:rPr kumimoji="0" sz="1200" b="1" i="0" u="none" strike="noStrike" kern="1200" cap="none" spc="0" normalizeH="0" baseline="0" noProof="0">
                <a:ln>
                  <a:noFill/>
                </a:ln>
                <a:solidFill>
                  <a:srgbClr val="FFFFFF"/>
                </a:solidFill>
                <a:effectLst/>
                <a:uLnTx/>
                <a:uFillTx/>
                <a:latin typeface="Arial"/>
                <a:ea typeface="+mn-ea"/>
                <a:cs typeface="+mn-cs"/>
              </a:rPr>
              <a:t>6</a:t>
            </a:r>
          </a:p>
        </p:txBody>
      </p:sp>
      <p:sp>
        <p:nvSpPr>
          <p:cNvPr id="33" name="Rounded Rectangle 32"/>
          <p:cNvSpPr/>
          <p:nvPr/>
        </p:nvSpPr>
        <p:spPr>
          <a:xfrm>
            <a:off x="731520" y="3816392"/>
            <a:ext cx="3429000" cy="2103120"/>
          </a:xfrm>
          <a:prstGeom prst="roundRect">
            <a:avLst/>
          </a:prstGeom>
          <a:solidFill>
            <a:srgbClr val="F7FAF4"/>
          </a:solidFill>
          <a:ln w="19050">
            <a:solidFill>
              <a:srgbClr val="4F7C22"/>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4F7C22"/>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Registered Contacts</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4F7C22"/>
                </a:solidFill>
              </a:defRPr>
            </a:pPr>
            <a:endParaRPr kumimoji="0"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ARs/BARs authenticate as individuals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Protocol-defined functions become entitlements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Example: NCI submission and MP records</a:t>
            </a:r>
          </a:p>
        </p:txBody>
      </p:sp>
      <p:sp>
        <p:nvSpPr>
          <p:cNvPr id="34" name="Rounded Rectangle 33"/>
          <p:cNvSpPr/>
          <p:nvPr/>
        </p:nvSpPr>
        <p:spPr>
          <a:xfrm>
            <a:off x="4389120" y="3816392"/>
            <a:ext cx="3429000" cy="210312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0078A8"/>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User Security Administrators</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0078A8"/>
                </a:solidFill>
              </a:defRPr>
            </a:pPr>
            <a:endParaRPr kumimoji="0" lang="en-US"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0078A8"/>
                </a:solidFill>
              </a:defRPr>
            </a:pPr>
            <a:endParaRPr kumimoji="0"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Associate users with MPs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Grant or approve entitlements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Manage access similar to today’s role model</a:t>
            </a:r>
          </a:p>
        </p:txBody>
      </p:sp>
      <p:sp>
        <p:nvSpPr>
          <p:cNvPr id="35" name="Rounded Rectangle 34"/>
          <p:cNvSpPr/>
          <p:nvPr/>
        </p:nvSpPr>
        <p:spPr>
          <a:xfrm>
            <a:off x="8046720" y="3816392"/>
            <a:ext cx="3429000" cy="2103120"/>
          </a:xfrm>
          <a:prstGeom prst="roundRect">
            <a:avLst/>
          </a:prstGeom>
          <a:solidFill>
            <a:srgbClr val="F9F6FC"/>
          </a:solidFill>
          <a:ln w="19050">
            <a:solidFill>
              <a:srgbClr val="5A2D91"/>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5A2D91"/>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Market Participant Users</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5A2D91"/>
                </a:solidFill>
              </a:defRPr>
            </a:pPr>
            <a:endParaRPr kumimoji="0" sz="12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Create accounts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Request MP association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002060"/>
                </a:solidFill>
                <a:effectLst/>
                <a:uLnTx/>
                <a:uFillTx/>
                <a:latin typeface="Arial"/>
                <a:ea typeface="+mn-ea"/>
                <a:cs typeface="+mn-cs"/>
              </a:rPr>
              <a:t>Request entitlements from USAs</a:t>
            </a:r>
          </a:p>
        </p:txBody>
      </p:sp>
      <p:sp>
        <p:nvSpPr>
          <p:cNvPr id="36" name="Rounded Rectangle 35"/>
          <p:cNvSpPr/>
          <p:nvPr/>
        </p:nvSpPr>
        <p:spPr>
          <a:xfrm>
            <a:off x="594360" y="6144768"/>
            <a:ext cx="10972800" cy="384048"/>
          </a:xfrm>
          <a:prstGeom prst="roundRect">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defRPr>
            </a:pPr>
            <a:r>
              <a:rPr kumimoji="0" lang="en-US" sz="1200" b="1" i="0" u="none" strike="noStrike" kern="1200" cap="none" spc="0" normalizeH="0" baseline="0" noProof="0" dirty="0">
                <a:ln>
                  <a:noFill/>
                </a:ln>
                <a:solidFill>
                  <a:srgbClr val="FFFFFF"/>
                </a:solidFill>
                <a:effectLst/>
                <a:uLnTx/>
                <a:uFillTx/>
                <a:latin typeface="Arial"/>
                <a:ea typeface="+mn-ea"/>
                <a:cs typeface="+mn-cs"/>
              </a:rPr>
              <a:t>IAM enables the </a:t>
            </a:r>
            <a:r>
              <a:rPr kumimoji="0" sz="1200" b="1" i="0" u="none" strike="noStrike" kern="1200" cap="none" spc="0" normalizeH="0" baseline="0" noProof="0" dirty="0">
                <a:ln>
                  <a:noFill/>
                </a:ln>
                <a:solidFill>
                  <a:srgbClr val="FFFFFF"/>
                </a:solidFill>
                <a:effectLst/>
                <a:uLnTx/>
                <a:uFillTx/>
                <a:latin typeface="Arial"/>
                <a:ea typeface="+mn-ea"/>
                <a:cs typeface="+mn-cs"/>
              </a:rPr>
              <a:t>MPSP </a:t>
            </a:r>
            <a:r>
              <a:rPr kumimoji="0" lang="en-US" sz="1200" b="1" i="0" u="none" strike="noStrike" kern="1200" cap="none" spc="0" normalizeH="0" baseline="0" noProof="0" dirty="0">
                <a:ln>
                  <a:noFill/>
                </a:ln>
                <a:solidFill>
                  <a:srgbClr val="FFFFFF"/>
                </a:solidFill>
                <a:effectLst/>
                <a:uLnTx/>
                <a:uFillTx/>
                <a:latin typeface="Arial"/>
                <a:ea typeface="+mn-ea"/>
                <a:cs typeface="+mn-cs"/>
              </a:rPr>
              <a:t>to identify </a:t>
            </a:r>
            <a:r>
              <a:rPr kumimoji="0" sz="1200" b="1" i="0" u="none" strike="noStrike" kern="1200" cap="none" spc="0" normalizeH="0" baseline="0" noProof="0" dirty="0">
                <a:ln>
                  <a:noFill/>
                </a:ln>
                <a:solidFill>
                  <a:srgbClr val="FFFFFF"/>
                </a:solidFill>
                <a:effectLst/>
                <a:uLnTx/>
                <a:uFillTx/>
                <a:latin typeface="Arial"/>
                <a:ea typeface="+mn-ea"/>
                <a:cs typeface="+mn-cs"/>
              </a:rPr>
              <a:t>the </a:t>
            </a:r>
            <a:r>
              <a:rPr kumimoji="0" lang="en-US" sz="1200" b="1" i="0" u="none" strike="noStrike" kern="1200" cap="none" spc="0" normalizeH="0" baseline="0" noProof="0" dirty="0">
                <a:ln>
                  <a:noFill/>
                </a:ln>
                <a:solidFill>
                  <a:srgbClr val="FFFFFF"/>
                </a:solidFill>
                <a:effectLst/>
                <a:uLnTx/>
                <a:uFillTx/>
                <a:latin typeface="Arial"/>
                <a:ea typeface="+mn-ea"/>
                <a:cs typeface="+mn-cs"/>
              </a:rPr>
              <a:t>user</a:t>
            </a:r>
            <a:r>
              <a:rPr kumimoji="0" sz="1200" b="1" i="0" u="none" strike="noStrike" kern="1200" cap="none" spc="0" normalizeH="0" baseline="0" noProof="0" dirty="0">
                <a:ln>
                  <a:noFill/>
                </a:ln>
                <a:solidFill>
                  <a:srgbClr val="FFFFFF"/>
                </a:solidFill>
                <a:effectLst/>
                <a:uLnTx/>
                <a:uFillTx/>
                <a:latin typeface="Arial"/>
                <a:ea typeface="+mn-ea"/>
                <a:cs typeface="+mn-cs"/>
              </a:rPr>
              <a:t>, MP relationship and the approved </a:t>
            </a:r>
            <a:r>
              <a:rPr kumimoji="0" lang="en-US" sz="1200" b="1" i="0" u="none" strike="noStrike" kern="1200" cap="none" spc="0" normalizeH="0" baseline="0" noProof="0" dirty="0">
                <a:ln>
                  <a:noFill/>
                </a:ln>
                <a:solidFill>
                  <a:srgbClr val="FFFFFF"/>
                </a:solidFill>
                <a:effectLst/>
                <a:uLnTx/>
                <a:uFillTx/>
                <a:latin typeface="Arial"/>
                <a:ea typeface="+mn-ea"/>
                <a:cs typeface="+mn-cs"/>
              </a:rPr>
              <a:t>entitlements</a:t>
            </a:r>
            <a:endParaRPr kumimoji="0"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37" name="Slide Number Placeholder">
            <a:extLst>
              <a:ext uri="{FF2B5EF4-FFF2-40B4-BE49-F238E27FC236}">
                <a16:creationId xmlns:a16="http://schemas.microsoft.com/office/drawing/2014/main" id="{984DE816-56AD-4FF9-56DB-6DA406C02650}"/>
              </a:ext>
            </a:extLst>
          </p:cNvPr>
          <p:cNvSpPr>
            <a:spLocks noGrp="1"/>
          </p:cNvSpPr>
          <p:nvPr>
            <p:ph type="sldNum" sz="quarter" idx="12"/>
          </p:nvPr>
        </p:nvSpPr>
        <p:spPr>
          <a:xfrm>
            <a:off x="11658600" y="6356350"/>
            <a:ext cx="533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F2E4B1A-0000-4A00-9C00-000000000971}" type="slidenum">
              <a:rPr kumimoji="0" lang="en-US" sz="1200" b="1" i="0" u="none" strike="noStrike" kern="1200" cap="none" spc="0" normalizeH="0" baseline="0" noProof="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en-US" sz="1200" b="1" i="0" u="none" strike="noStrike" kern="1200" cap="none" spc="0" normalizeH="0" baseline="0" noProof="0" dirty="0">
              <a:ln>
                <a:noFill/>
              </a:ln>
              <a:solidFill>
                <a:srgbClr val="005763"/>
              </a:solidFill>
              <a:effectLst/>
              <a:uLnTx/>
              <a:uFillTx/>
              <a:latin typeface="Arial"/>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defRPr sz="2500" b="1">
                <a:solidFill>
                  <a:srgbClr val="002D72"/>
                </a:solidFill>
                <a:latin typeface="Arial"/>
              </a:defRPr>
            </a:pPr>
            <a:r>
              <a:rPr sz="2200" b="1" dirty="0">
                <a:solidFill>
                  <a:srgbClr val="002060"/>
                </a:solidFill>
                <a:latin typeface="Arial"/>
              </a:rPr>
              <a:t>Phase 1 </a:t>
            </a:r>
            <a:r>
              <a:rPr lang="en-US" sz="2200" b="1" dirty="0">
                <a:solidFill>
                  <a:srgbClr val="002060"/>
                </a:solidFill>
                <a:latin typeface="Arial"/>
              </a:rPr>
              <a:t>- Service Management Use Cases</a:t>
            </a:r>
            <a:endParaRPr sz="2200" b="1" dirty="0">
              <a:solidFill>
                <a:srgbClr val="002060"/>
              </a:solidFill>
              <a:latin typeface="Arial"/>
            </a:endParaRPr>
          </a:p>
        </p:txBody>
      </p:sp>
      <p:sp>
        <p:nvSpPr>
          <p:cNvPr id="3" name="TextBox 2"/>
          <p:cNvSpPr txBox="1"/>
          <p:nvPr/>
        </p:nvSpPr>
        <p:spPr>
          <a:xfrm>
            <a:off x="594360" y="868680"/>
            <a:ext cx="109728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a:solidFill>
                  <a:srgbClr val="0078A8"/>
                </a:solidFill>
              </a:defRPr>
            </a:pPr>
            <a:r>
              <a:rPr kumimoji="0" sz="1600" b="1" i="0" u="none" strike="noStrike" kern="1200" cap="none" spc="0" normalizeH="0" baseline="0" noProof="0" dirty="0">
                <a:ln>
                  <a:noFill/>
                </a:ln>
                <a:solidFill>
                  <a:srgbClr val="007A8B"/>
                </a:solidFill>
                <a:effectLst/>
                <a:uLnTx/>
                <a:uFillTx/>
                <a:latin typeface="Arial"/>
                <a:ea typeface="+mn-ea"/>
                <a:cs typeface="+mn-cs"/>
              </a:rPr>
              <a:t>Five use-case areas — one service-management foundation</a:t>
            </a:r>
          </a:p>
        </p:txBody>
      </p:sp>
      <p:sp>
        <p:nvSpPr>
          <p:cNvPr id="4" name="Rounded Rectangle 3"/>
          <p:cNvSpPr/>
          <p:nvPr/>
        </p:nvSpPr>
        <p:spPr>
          <a:xfrm>
            <a:off x="502920" y="1417320"/>
            <a:ext cx="2057400" cy="2331720"/>
          </a:xfrm>
          <a:prstGeom prst="roundRect">
            <a:avLst/>
          </a:prstGeom>
          <a:solidFill>
            <a:srgbClr val="F8FA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0078A8"/>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Client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Questions • issues • assistance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Route to assigned Account Manager</a:t>
            </a:r>
          </a:p>
        </p:txBody>
      </p:sp>
      <p:sp>
        <p:nvSpPr>
          <p:cNvPr id="5" name="Rounded Rectangle 4"/>
          <p:cNvSpPr/>
          <p:nvPr/>
        </p:nvSpPr>
        <p:spPr>
          <a:xfrm>
            <a:off x="2816352" y="1417320"/>
            <a:ext cx="2057400" cy="2331720"/>
          </a:xfrm>
          <a:prstGeom prst="roundRect">
            <a:avLst/>
          </a:prstGeom>
          <a:solidFill>
            <a:srgbClr val="F8FAFC"/>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008C95"/>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Service Desk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IT &amp; technical issues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Triage and route to ERCOT IT</a:t>
            </a:r>
          </a:p>
        </p:txBody>
      </p:sp>
      <p:sp>
        <p:nvSpPr>
          <p:cNvPr id="6" name="Rounded Rectangle 5"/>
          <p:cNvSpPr/>
          <p:nvPr/>
        </p:nvSpPr>
        <p:spPr>
          <a:xfrm>
            <a:off x="5129783" y="1417320"/>
            <a:ext cx="2057400" cy="2331720"/>
          </a:xfrm>
          <a:prstGeom prst="roundRect">
            <a:avLst/>
          </a:prstGeom>
          <a:solidFill>
            <a:srgbClr val="F8FAFC"/>
          </a:solidFill>
          <a:ln w="19050">
            <a:solidFill>
              <a:srgbClr val="5A2D91"/>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5A2D91"/>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RFIs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ERCOT requests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Send • remind • track • report</a:t>
            </a:r>
          </a:p>
        </p:txBody>
      </p:sp>
      <p:sp>
        <p:nvSpPr>
          <p:cNvPr id="7" name="Rounded Rectangle 6"/>
          <p:cNvSpPr/>
          <p:nvPr/>
        </p:nvSpPr>
        <p:spPr>
          <a:xfrm>
            <a:off x="7443216" y="1417320"/>
            <a:ext cx="2057400" cy="2331720"/>
          </a:xfrm>
          <a:prstGeom prst="roundRect">
            <a:avLst/>
          </a:prstGeom>
          <a:solidFill>
            <a:srgbClr val="F8FAFC"/>
          </a:solidFill>
          <a:ln w="19050">
            <a:solidFill>
              <a:srgbClr val="4F7C22"/>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4F7C22"/>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Notices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Structured MP communications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Create • approve • schedule • send</a:t>
            </a:r>
          </a:p>
        </p:txBody>
      </p:sp>
      <p:sp>
        <p:nvSpPr>
          <p:cNvPr id="8" name="Rounded Rectangle 7"/>
          <p:cNvSpPr/>
          <p:nvPr/>
        </p:nvSpPr>
        <p:spPr>
          <a:xfrm>
            <a:off x="9756648" y="1417320"/>
            <a:ext cx="2057400" cy="2331720"/>
          </a:xfrm>
          <a:prstGeom prst="roundRect">
            <a:avLst/>
          </a:prstGeom>
          <a:solidFill>
            <a:srgbClr val="F8FAFC"/>
          </a:solidFill>
          <a:ln w="19050">
            <a:solidFill>
              <a:srgbClr val="002D72"/>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002D72"/>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Protocol Forms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002060"/>
                </a:solidFill>
                <a:effectLst/>
                <a:uLnTx/>
                <a:uFillTx/>
                <a:latin typeface="Arial"/>
                <a:ea typeface="+mn-ea"/>
                <a:cs typeface="+mn-cs"/>
              </a:rPr>
              <a:t>NCI + LSIPA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Authenticated submission + workflow</a:t>
            </a:r>
          </a:p>
        </p:txBody>
      </p:sp>
      <p:sp>
        <p:nvSpPr>
          <p:cNvPr id="9" name="Rounded Rectangle 8"/>
          <p:cNvSpPr/>
          <p:nvPr/>
        </p:nvSpPr>
        <p:spPr>
          <a:xfrm>
            <a:off x="502920" y="4160520"/>
            <a:ext cx="4370832" cy="1571686"/>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300" b="1">
                <a:solidFill>
                  <a:srgbClr val="0078A8"/>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Weatherization</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300" b="1">
                <a:solidFill>
                  <a:srgbClr val="0078A8"/>
                </a:solidFill>
              </a:defRPr>
            </a:pPr>
            <a:endParaRPr kumimoji="0"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Existing MIS weatherization and inspection</a:t>
            </a:r>
            <a:r>
              <a:rPr kumimoji="0" lang="en-US" sz="1600" b="0" i="0" u="none" strike="noStrike" kern="1200" cap="none" spc="0" normalizeH="0" baseline="0" noProof="0" dirty="0">
                <a:ln>
                  <a:noFill/>
                </a:ln>
                <a:solidFill>
                  <a:srgbClr val="002060"/>
                </a:solidFill>
                <a:effectLst/>
                <a:uLnTx/>
                <a:uFillTx/>
                <a:latin typeface="Arial"/>
                <a:ea typeface="+mn-ea"/>
                <a:cs typeface="+mn-cs"/>
              </a:rPr>
              <a:t> functions</a:t>
            </a:r>
            <a:r>
              <a:rPr kumimoji="0" sz="1600" b="0" i="0" u="none" strike="noStrike" kern="1200" cap="none" spc="0" normalizeH="0" baseline="0" noProof="0" dirty="0">
                <a:ln>
                  <a:noFill/>
                </a:ln>
                <a:solidFill>
                  <a:srgbClr val="002060"/>
                </a:solidFill>
                <a:effectLst/>
                <a:uLnTx/>
                <a:uFillTx/>
                <a:latin typeface="Arial"/>
                <a:ea typeface="+mn-ea"/>
                <a:cs typeface="+mn-cs"/>
              </a:rPr>
              <a:t> transition from Digital Certificates to username/password + MFA.</a:t>
            </a:r>
          </a:p>
        </p:txBody>
      </p:sp>
      <p:sp>
        <p:nvSpPr>
          <p:cNvPr id="10" name="Rounded Rectangle 9"/>
          <p:cNvSpPr/>
          <p:nvPr/>
        </p:nvSpPr>
        <p:spPr>
          <a:xfrm>
            <a:off x="5129783" y="4160520"/>
            <a:ext cx="6684265" cy="1571686"/>
          </a:xfrm>
          <a:prstGeom prst="roundRect">
            <a:avLst/>
          </a:prstGeom>
          <a:solidFill>
            <a:srgbClr val="F0F9F9"/>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008C95"/>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The common experience: </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008C95"/>
                </a:solidFill>
              </a:defRPr>
            </a:pP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400" b="1">
                <a:solidFill>
                  <a:srgbClr val="008C95"/>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Acknowledgement • Routing • Status • History • Reporting</a:t>
            </a:r>
          </a:p>
        </p:txBody>
      </p:sp>
      <p:sp>
        <p:nvSpPr>
          <p:cNvPr id="11" name="Slide Number Placeholder">
            <a:extLst>
              <a:ext uri="{FF2B5EF4-FFF2-40B4-BE49-F238E27FC236}">
                <a16:creationId xmlns:a16="http://schemas.microsoft.com/office/drawing/2014/main" id="{D6E2C8D3-79C6-E2AE-3474-D7DF9A85AB9A}"/>
              </a:ext>
            </a:extLst>
          </p:cNvPr>
          <p:cNvSpPr>
            <a:spLocks noGrp="1"/>
          </p:cNvSpPr>
          <p:nvPr>
            <p:ph type="sldNum" sz="quarter" idx="12"/>
          </p:nvPr>
        </p:nvSpPr>
        <p:spPr>
          <a:xfrm>
            <a:off x="11658600" y="6356350"/>
            <a:ext cx="533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F2E4B1A-0000-4A00-9C00-000000000971}" type="slidenum">
              <a:rPr kumimoji="0" lang="en-US" sz="1200" b="1" i="0" u="none" strike="noStrike" kern="1200" cap="none" spc="0" normalizeH="0" baseline="0" noProof="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200" b="1" i="0" u="none" strike="noStrike" kern="1200" cap="none" spc="0" normalizeH="0" baseline="0" noProof="0" dirty="0">
              <a:ln>
                <a:noFill/>
              </a:ln>
              <a:solidFill>
                <a:srgbClr val="005763"/>
              </a:solidFill>
              <a:effectLst/>
              <a:uLnTx/>
              <a:uFillTx/>
              <a:latin typeface="Arial"/>
              <a:ea typeface="+mn-ea"/>
              <a:cs typeface="+mn-cs"/>
            </a:endParaRPr>
          </a:p>
        </p:txBody>
      </p:sp>
    </p:spTree>
  </p:cSld>
  <p:clrMapOvr>
    <a:masterClrMapping/>
  </p:clrMapOvr>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3">
            <a:extLst>
              <a:ext uri="{FF2B5EF4-FFF2-40B4-BE49-F238E27FC236}">
                <a16:creationId xmlns:a16="http://schemas.microsoft.com/office/drawing/2014/main" id="{982AEE7E-7D0C-491D-29EF-7EB8AF902B15}"/>
              </a:ext>
            </a:extLst>
          </p:cNvPr>
          <p:cNvSpPr/>
          <p:nvPr/>
        </p:nvSpPr>
        <p:spPr>
          <a:xfrm>
            <a:off x="6251001" y="1328664"/>
            <a:ext cx="5303520" cy="4117916"/>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sz="1300">
                <a:solidFill>
                  <a:srgbClr val="555B66"/>
                </a:solidFill>
              </a:defRPr>
            </a:pPr>
            <a:endParaRPr kumimoji="0" sz="1300" b="0" i="0" u="none" strike="noStrike" kern="1200" cap="none" spc="0" normalizeH="0" baseline="0" noProof="0" dirty="0">
              <a:ln>
                <a:noFill/>
              </a:ln>
              <a:solidFill>
                <a:srgbClr val="555B66"/>
              </a:solidFill>
              <a:effectLst/>
              <a:uLnTx/>
              <a:uFillTx/>
              <a:latin typeface="Arial"/>
              <a:ea typeface="+mn-ea"/>
              <a:cs typeface="+mn-cs"/>
            </a:endParaRPr>
          </a:p>
        </p:txBody>
      </p:sp>
      <p:sp>
        <p:nvSpPr>
          <p:cNvPr id="16" name="Rounded Rectangle 3">
            <a:extLst>
              <a:ext uri="{FF2B5EF4-FFF2-40B4-BE49-F238E27FC236}">
                <a16:creationId xmlns:a16="http://schemas.microsoft.com/office/drawing/2014/main" id="{4E9A96BD-DC0A-0744-D95B-67E74649C0A3}"/>
              </a:ext>
            </a:extLst>
          </p:cNvPr>
          <p:cNvSpPr/>
          <p:nvPr/>
        </p:nvSpPr>
        <p:spPr>
          <a:xfrm>
            <a:off x="641678" y="1323748"/>
            <a:ext cx="5303520" cy="4117916"/>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sz="1300">
                <a:solidFill>
                  <a:srgbClr val="555B66"/>
                </a:solidFill>
              </a:defRPr>
            </a:pPr>
            <a:endParaRPr kumimoji="0" sz="1300" b="0" i="0" u="none" strike="noStrike" kern="1200" cap="none" spc="0" normalizeH="0" baseline="0" noProof="0" dirty="0">
              <a:ln>
                <a:noFill/>
              </a:ln>
              <a:solidFill>
                <a:srgbClr val="555B66"/>
              </a:solidFill>
              <a:effectLst/>
              <a:uLnTx/>
              <a:uFillTx/>
              <a:latin typeface="Arial"/>
              <a:ea typeface="+mn-ea"/>
              <a:cs typeface="+mn-cs"/>
            </a:endParaRPr>
          </a:p>
        </p:txBody>
      </p:sp>
      <p:sp>
        <p:nvSpPr>
          <p:cNvPr id="2" name="Title 1"/>
          <p:cNvSpPr>
            <a:spLocks noGrp="1"/>
          </p:cNvSpPr>
          <p:nvPr>
            <p:ph type="title"/>
          </p:nvPr>
        </p:nvSpPr>
        <p:spPr/>
        <p:txBody>
          <a:bodyPr wrap="square"/>
          <a:lstStyle/>
          <a:p>
            <a:pPr algn="l">
              <a:defRPr sz="2500" b="1">
                <a:solidFill>
                  <a:srgbClr val="002D72"/>
                </a:solidFill>
                <a:latin typeface="Arial"/>
              </a:defRPr>
            </a:pPr>
            <a:r>
              <a:rPr sz="2200" b="1">
                <a:solidFill>
                  <a:srgbClr val="002060"/>
                </a:solidFill>
                <a:latin typeface="Arial"/>
              </a:rPr>
              <a:t>MP → ERCOT: Getting Help</a:t>
            </a:r>
          </a:p>
        </p:txBody>
      </p:sp>
      <p:sp>
        <p:nvSpPr>
          <p:cNvPr id="3" name="TextBox 2"/>
          <p:cNvSpPr txBox="1"/>
          <p:nvPr/>
        </p:nvSpPr>
        <p:spPr>
          <a:xfrm>
            <a:off x="594360" y="868680"/>
            <a:ext cx="109728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a:solidFill>
                  <a:srgbClr val="0078A8"/>
                </a:solidFill>
              </a:defRPr>
            </a:pPr>
            <a:r>
              <a:rPr kumimoji="0" sz="1600" b="1" i="0" u="none" strike="noStrike" kern="1200" cap="none" spc="0" normalizeH="0" baseline="0" noProof="0" dirty="0">
                <a:ln>
                  <a:noFill/>
                </a:ln>
                <a:solidFill>
                  <a:srgbClr val="007A8B"/>
                </a:solidFill>
                <a:effectLst/>
                <a:uLnTx/>
                <a:uFillTx/>
                <a:latin typeface="Arial"/>
                <a:ea typeface="+mn-ea"/>
                <a:cs typeface="+mn-cs"/>
              </a:rPr>
              <a:t>Client Services and Service Desk become structured, trackable interactions</a:t>
            </a:r>
          </a:p>
        </p:txBody>
      </p:sp>
      <p:sp>
        <p:nvSpPr>
          <p:cNvPr id="4" name="Rounded Rectangle 3"/>
          <p:cNvSpPr/>
          <p:nvPr/>
        </p:nvSpPr>
        <p:spPr>
          <a:xfrm>
            <a:off x="640080" y="1325880"/>
            <a:ext cx="5303520" cy="1240339"/>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800" b="1">
                <a:solidFill>
                  <a:srgbClr val="0078A8"/>
                </a:solidFill>
              </a:defRPr>
            </a:pPr>
            <a:r>
              <a:rPr kumimoji="0" sz="1800" b="1" i="0" u="none" strike="noStrike" kern="1200" cap="none" spc="0" normalizeH="0" baseline="0" noProof="0" dirty="0">
                <a:ln>
                  <a:noFill/>
                </a:ln>
                <a:solidFill>
                  <a:srgbClr val="0078A8"/>
                </a:solidFill>
                <a:effectLst/>
                <a:uLnTx/>
                <a:uFillTx/>
                <a:latin typeface="Arial"/>
                <a:ea typeface="+mn-ea"/>
                <a:cs typeface="+mn-cs"/>
              </a:rPr>
              <a:t>CLIENT SERVICES</a:t>
            </a:r>
          </a:p>
          <a:p>
            <a:pPr marL="0" marR="0" lvl="0" indent="0" algn="ctr" defTabSz="914400" rtl="0" eaLnBrk="1" fontAlgn="auto" latinLnBrk="0" hangingPunct="1">
              <a:lnSpc>
                <a:spcPct val="100000"/>
              </a:lnSpc>
              <a:spcBef>
                <a:spcPts val="600"/>
              </a:spcBef>
              <a:spcAft>
                <a:spcPts val="0"/>
              </a:spcAft>
              <a:buClrTx/>
              <a:buSzTx/>
              <a:buFontTx/>
              <a:buNone/>
              <a:tabLst/>
              <a:defRPr sz="1300">
                <a:solidFill>
                  <a:srgbClr val="555B66"/>
                </a:solidFill>
              </a:defRPr>
            </a:pPr>
            <a:r>
              <a:rPr kumimoji="0" sz="1300" b="0" i="0" u="none" strike="noStrike" kern="1200" cap="none" spc="0" normalizeH="0" baseline="0" noProof="0" dirty="0">
                <a:ln>
                  <a:noFill/>
                </a:ln>
                <a:solidFill>
                  <a:srgbClr val="555B66"/>
                </a:solidFill>
                <a:effectLst/>
                <a:uLnTx/>
                <a:uFillTx/>
                <a:latin typeface="Arial"/>
                <a:ea typeface="+mn-ea"/>
                <a:cs typeface="+mn-cs"/>
              </a:rPr>
              <a:t>Questions • Issues • Concerns • Assistance</a:t>
            </a:r>
          </a:p>
        </p:txBody>
      </p:sp>
      <p:sp>
        <p:nvSpPr>
          <p:cNvPr id="5" name="Rounded Rectangle 4"/>
          <p:cNvSpPr/>
          <p:nvPr/>
        </p:nvSpPr>
        <p:spPr>
          <a:xfrm>
            <a:off x="914400" y="3106992"/>
            <a:ext cx="1051560" cy="1508760"/>
          </a:xfrm>
          <a:prstGeom prst="roundRect">
            <a:avLst/>
          </a:prstGeom>
          <a:solidFill>
            <a:srgbClr val="FFFFFF"/>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0078A8"/>
                </a:solidFill>
              </a:defRPr>
            </a:pPr>
            <a:r>
              <a:rPr kumimoji="0" sz="1200" b="1" i="0" u="none" strike="noStrike" kern="1200" cap="none" spc="0" normalizeH="0" baseline="0" noProof="0">
                <a:ln>
                  <a:noFill/>
                </a:ln>
                <a:solidFill>
                  <a:srgbClr val="0078A8"/>
                </a:solidFill>
                <a:effectLst/>
                <a:uLnTx/>
                <a:uFillTx/>
                <a:latin typeface="Arial"/>
                <a:ea typeface="+mn-ea"/>
                <a:cs typeface="+mn-cs"/>
              </a:rPr>
              <a:t>Submit</a:t>
            </a:r>
          </a:p>
          <a:p>
            <a:pPr marL="0" marR="0" lvl="0" indent="0" algn="ctr" defTabSz="914400" rtl="0" eaLnBrk="1" fontAlgn="auto" latinLnBrk="0" hangingPunct="1">
              <a:lnSpc>
                <a:spcPct val="100000"/>
              </a:lnSpc>
              <a:spcBef>
                <a:spcPts val="600"/>
              </a:spcBef>
              <a:spcAft>
                <a:spcPts val="0"/>
              </a:spcAft>
              <a:buClrTx/>
              <a:buSzTx/>
              <a:buFontTx/>
              <a:buNone/>
              <a:tabLst/>
              <a:defRPr sz="900">
                <a:solidFill>
                  <a:srgbClr val="555B66"/>
                </a:solidFill>
              </a:defRPr>
            </a:pPr>
            <a:r>
              <a:rPr kumimoji="0" sz="900" b="0" i="0" u="none" strike="noStrike" kern="1200" cap="none" spc="0" normalizeH="0" baseline="0" noProof="0">
                <a:ln>
                  <a:noFill/>
                </a:ln>
                <a:solidFill>
                  <a:srgbClr val="555B66"/>
                </a:solidFill>
                <a:effectLst/>
                <a:uLnTx/>
                <a:uFillTx/>
                <a:latin typeface="Arial"/>
                <a:ea typeface="+mn-ea"/>
                <a:cs typeface="+mn-cs"/>
              </a:rPr>
              <a:t>MP enters request in MPSP</a:t>
            </a:r>
          </a:p>
        </p:txBody>
      </p:sp>
      <p:sp>
        <p:nvSpPr>
          <p:cNvPr id="6" name="Rounded Rectangle 5"/>
          <p:cNvSpPr/>
          <p:nvPr/>
        </p:nvSpPr>
        <p:spPr>
          <a:xfrm>
            <a:off x="2130552" y="3106992"/>
            <a:ext cx="1051560" cy="1508760"/>
          </a:xfrm>
          <a:prstGeom prst="roundRect">
            <a:avLst/>
          </a:prstGeom>
          <a:solidFill>
            <a:srgbClr val="FFFFFF"/>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0078A8"/>
                </a:solidFill>
              </a:defRPr>
            </a:pPr>
            <a:r>
              <a:rPr kumimoji="0" sz="1200" b="1" i="0" u="none" strike="noStrike" kern="1200" cap="none" spc="0" normalizeH="0" baseline="0" noProof="0">
                <a:ln>
                  <a:noFill/>
                </a:ln>
                <a:solidFill>
                  <a:srgbClr val="0078A8"/>
                </a:solidFill>
                <a:effectLst/>
                <a:uLnTx/>
                <a:uFillTx/>
                <a:latin typeface="Arial"/>
                <a:ea typeface="+mn-ea"/>
                <a:cs typeface="+mn-cs"/>
              </a:rPr>
              <a:t>Route</a:t>
            </a:r>
          </a:p>
          <a:p>
            <a:pPr marL="0" marR="0" lvl="0" indent="0" algn="ctr" defTabSz="914400" rtl="0" eaLnBrk="1" fontAlgn="auto" latinLnBrk="0" hangingPunct="1">
              <a:lnSpc>
                <a:spcPct val="100000"/>
              </a:lnSpc>
              <a:spcBef>
                <a:spcPts val="600"/>
              </a:spcBef>
              <a:spcAft>
                <a:spcPts val="0"/>
              </a:spcAft>
              <a:buClrTx/>
              <a:buSzTx/>
              <a:buFontTx/>
              <a:buNone/>
              <a:tabLst/>
              <a:defRPr sz="900">
                <a:solidFill>
                  <a:srgbClr val="555B66"/>
                </a:solidFill>
              </a:defRPr>
            </a:pPr>
            <a:r>
              <a:rPr kumimoji="0" sz="900" b="0" i="0" u="none" strike="noStrike" kern="1200" cap="none" spc="0" normalizeH="0" baseline="0" noProof="0">
                <a:ln>
                  <a:noFill/>
                </a:ln>
                <a:solidFill>
                  <a:srgbClr val="555B66"/>
                </a:solidFill>
                <a:effectLst/>
                <a:uLnTx/>
                <a:uFillTx/>
                <a:latin typeface="Arial"/>
                <a:ea typeface="+mn-ea"/>
                <a:cs typeface="+mn-cs"/>
              </a:rPr>
              <a:t>Assigned Account Manager</a:t>
            </a:r>
          </a:p>
        </p:txBody>
      </p:sp>
      <p:sp>
        <p:nvSpPr>
          <p:cNvPr id="7" name="Rounded Rectangle 6"/>
          <p:cNvSpPr/>
          <p:nvPr/>
        </p:nvSpPr>
        <p:spPr>
          <a:xfrm>
            <a:off x="3346704" y="3106992"/>
            <a:ext cx="1051560" cy="1508760"/>
          </a:xfrm>
          <a:prstGeom prst="roundRect">
            <a:avLst/>
          </a:prstGeom>
          <a:solidFill>
            <a:srgbClr val="FFFFFF"/>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0078A8"/>
                </a:solidFill>
              </a:defRPr>
            </a:pPr>
            <a:r>
              <a:rPr kumimoji="0" sz="1200" b="1" i="0" u="none" strike="noStrike" kern="1200" cap="none" spc="0" normalizeH="0" baseline="0" noProof="0">
                <a:ln>
                  <a:noFill/>
                </a:ln>
                <a:solidFill>
                  <a:srgbClr val="0078A8"/>
                </a:solidFill>
                <a:effectLst/>
                <a:uLnTx/>
                <a:uFillTx/>
                <a:latin typeface="Arial"/>
                <a:ea typeface="+mn-ea"/>
                <a:cs typeface="+mn-cs"/>
              </a:rPr>
              <a:t>Work</a:t>
            </a:r>
          </a:p>
          <a:p>
            <a:pPr marL="0" marR="0" lvl="0" indent="0" algn="ctr" defTabSz="914400" rtl="0" eaLnBrk="1" fontAlgn="auto" latinLnBrk="0" hangingPunct="1">
              <a:lnSpc>
                <a:spcPct val="100000"/>
              </a:lnSpc>
              <a:spcBef>
                <a:spcPts val="600"/>
              </a:spcBef>
              <a:spcAft>
                <a:spcPts val="0"/>
              </a:spcAft>
              <a:buClrTx/>
              <a:buSzTx/>
              <a:buFontTx/>
              <a:buNone/>
              <a:tabLst/>
              <a:defRPr sz="900">
                <a:solidFill>
                  <a:srgbClr val="555B66"/>
                </a:solidFill>
              </a:defRPr>
            </a:pPr>
            <a:r>
              <a:rPr kumimoji="0" sz="900" b="0" i="0" u="none" strike="noStrike" kern="1200" cap="none" spc="0" normalizeH="0" baseline="0" noProof="0">
                <a:ln>
                  <a:noFill/>
                </a:ln>
                <a:solidFill>
                  <a:srgbClr val="555B66"/>
                </a:solidFill>
                <a:effectLst/>
                <a:uLnTx/>
                <a:uFillTx/>
                <a:latin typeface="Arial"/>
                <a:ea typeface="+mn-ea"/>
                <a:cs typeface="+mn-cs"/>
              </a:rPr>
              <a:t>Interact with ERCOT + self-help</a:t>
            </a:r>
          </a:p>
        </p:txBody>
      </p:sp>
      <p:sp>
        <p:nvSpPr>
          <p:cNvPr id="8" name="Rounded Rectangle 7"/>
          <p:cNvSpPr/>
          <p:nvPr/>
        </p:nvSpPr>
        <p:spPr>
          <a:xfrm>
            <a:off x="4562856" y="3106992"/>
            <a:ext cx="1051560" cy="1508760"/>
          </a:xfrm>
          <a:prstGeom prst="roundRect">
            <a:avLst/>
          </a:prstGeom>
          <a:solidFill>
            <a:srgbClr val="FFFFFF"/>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0078A8"/>
                </a:solidFill>
              </a:defRPr>
            </a:pPr>
            <a:r>
              <a:rPr kumimoji="0" sz="1200" b="1" i="0" u="none" strike="noStrike" kern="1200" cap="none" spc="0" normalizeH="0" baseline="0" noProof="0">
                <a:ln>
                  <a:noFill/>
                </a:ln>
                <a:solidFill>
                  <a:srgbClr val="0078A8"/>
                </a:solidFill>
                <a:effectLst/>
                <a:uLnTx/>
                <a:uFillTx/>
                <a:latin typeface="Arial"/>
                <a:ea typeface="+mn-ea"/>
                <a:cs typeface="+mn-cs"/>
              </a:rPr>
              <a:t>Track</a:t>
            </a:r>
          </a:p>
          <a:p>
            <a:pPr marL="0" marR="0" lvl="0" indent="0" algn="ctr" defTabSz="914400" rtl="0" eaLnBrk="1" fontAlgn="auto" latinLnBrk="0" hangingPunct="1">
              <a:lnSpc>
                <a:spcPct val="100000"/>
              </a:lnSpc>
              <a:spcBef>
                <a:spcPts val="600"/>
              </a:spcBef>
              <a:spcAft>
                <a:spcPts val="0"/>
              </a:spcAft>
              <a:buClrTx/>
              <a:buSzTx/>
              <a:buFontTx/>
              <a:buNone/>
              <a:tabLst/>
              <a:defRPr sz="900">
                <a:solidFill>
                  <a:srgbClr val="555B66"/>
                </a:solidFill>
              </a:defRPr>
            </a:pPr>
            <a:r>
              <a:rPr kumimoji="0" sz="900" b="0" i="0" u="none" strike="noStrike" kern="1200" cap="none" spc="0" normalizeH="0" baseline="0" noProof="0">
                <a:ln>
                  <a:noFill/>
                </a:ln>
                <a:solidFill>
                  <a:srgbClr val="555B66"/>
                </a:solidFill>
                <a:effectLst/>
                <a:uLnTx/>
                <a:uFillTx/>
                <a:latin typeface="Arial"/>
                <a:ea typeface="+mn-ea"/>
                <a:cs typeface="+mn-cs"/>
              </a:rPr>
              <a:t>Acknowledgement • status • history</a:t>
            </a:r>
          </a:p>
        </p:txBody>
      </p:sp>
      <p:sp>
        <p:nvSpPr>
          <p:cNvPr id="9" name="Rounded Rectangle 8"/>
          <p:cNvSpPr/>
          <p:nvPr/>
        </p:nvSpPr>
        <p:spPr>
          <a:xfrm>
            <a:off x="6263640" y="1325880"/>
            <a:ext cx="5303520" cy="1240339"/>
          </a:xfrm>
          <a:prstGeom prst="roundRect">
            <a:avLst/>
          </a:prstGeom>
          <a:solidFill>
            <a:srgbClr val="F0F9F9"/>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800" b="1">
                <a:solidFill>
                  <a:srgbClr val="008C95"/>
                </a:solidFill>
              </a:defRPr>
            </a:pPr>
            <a:r>
              <a:rPr kumimoji="0" sz="1800" b="1" i="0" u="none" strike="noStrike" kern="1200" cap="none" spc="0" normalizeH="0" baseline="0" noProof="0" dirty="0">
                <a:ln>
                  <a:noFill/>
                </a:ln>
                <a:solidFill>
                  <a:srgbClr val="008C95"/>
                </a:solidFill>
                <a:effectLst/>
                <a:uLnTx/>
                <a:uFillTx/>
                <a:latin typeface="Arial"/>
                <a:ea typeface="+mn-ea"/>
                <a:cs typeface="+mn-cs"/>
              </a:rPr>
              <a:t>SERVICE DESK</a:t>
            </a:r>
          </a:p>
          <a:p>
            <a:pPr marL="0" marR="0" lvl="0" indent="0" algn="ctr" defTabSz="914400" rtl="0" eaLnBrk="1" fontAlgn="auto" latinLnBrk="0" hangingPunct="1">
              <a:lnSpc>
                <a:spcPct val="100000"/>
              </a:lnSpc>
              <a:spcBef>
                <a:spcPts val="600"/>
              </a:spcBef>
              <a:spcAft>
                <a:spcPts val="0"/>
              </a:spcAft>
              <a:buClrTx/>
              <a:buSzTx/>
              <a:buFontTx/>
              <a:buNone/>
              <a:tabLst/>
              <a:defRPr sz="1300">
                <a:solidFill>
                  <a:srgbClr val="555B66"/>
                </a:solidFill>
              </a:defRPr>
            </a:pPr>
            <a:r>
              <a:rPr kumimoji="0" sz="1300" b="0" i="0" u="none" strike="noStrike" kern="1200" cap="none" spc="0" normalizeH="0" baseline="0" noProof="0" dirty="0">
                <a:ln>
                  <a:noFill/>
                </a:ln>
                <a:solidFill>
                  <a:srgbClr val="555B66"/>
                </a:solidFill>
                <a:effectLst/>
                <a:uLnTx/>
                <a:uFillTx/>
                <a:latin typeface="Arial"/>
                <a:ea typeface="+mn-ea"/>
                <a:cs typeface="+mn-cs"/>
              </a:rPr>
              <a:t>Technical or information-technology issues</a:t>
            </a:r>
          </a:p>
        </p:txBody>
      </p:sp>
      <p:sp>
        <p:nvSpPr>
          <p:cNvPr id="10" name="Rounded Rectangle 9"/>
          <p:cNvSpPr/>
          <p:nvPr/>
        </p:nvSpPr>
        <p:spPr>
          <a:xfrm>
            <a:off x="6537960" y="3116824"/>
            <a:ext cx="1051560" cy="1508760"/>
          </a:xfrm>
          <a:prstGeom prst="roundRect">
            <a:avLst/>
          </a:prstGeom>
          <a:solidFill>
            <a:srgbClr val="FFFFFF"/>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008C95"/>
                </a:solidFill>
              </a:defRPr>
            </a:pPr>
            <a:r>
              <a:rPr kumimoji="0" sz="1200" b="1" i="0" u="none" strike="noStrike" kern="1200" cap="none" spc="0" normalizeH="0" baseline="0" noProof="0">
                <a:ln>
                  <a:noFill/>
                </a:ln>
                <a:solidFill>
                  <a:srgbClr val="008C95"/>
                </a:solidFill>
                <a:effectLst/>
                <a:uLnTx/>
                <a:uFillTx/>
                <a:latin typeface="Arial"/>
                <a:ea typeface="+mn-ea"/>
                <a:cs typeface="+mn-cs"/>
              </a:rPr>
              <a:t>Submit</a:t>
            </a:r>
          </a:p>
          <a:p>
            <a:pPr marL="0" marR="0" lvl="0" indent="0" algn="ctr" defTabSz="914400" rtl="0" eaLnBrk="1" fontAlgn="auto" latinLnBrk="0" hangingPunct="1">
              <a:lnSpc>
                <a:spcPct val="100000"/>
              </a:lnSpc>
              <a:spcBef>
                <a:spcPts val="600"/>
              </a:spcBef>
              <a:spcAft>
                <a:spcPts val="0"/>
              </a:spcAft>
              <a:buClrTx/>
              <a:buSzTx/>
              <a:buFontTx/>
              <a:buNone/>
              <a:tabLst/>
              <a:defRPr sz="900">
                <a:solidFill>
                  <a:srgbClr val="555B66"/>
                </a:solidFill>
              </a:defRPr>
            </a:pPr>
            <a:r>
              <a:rPr kumimoji="0" sz="900" b="0" i="0" u="none" strike="noStrike" kern="1200" cap="none" spc="0" normalizeH="0" baseline="0" noProof="0">
                <a:ln>
                  <a:noFill/>
                </a:ln>
                <a:solidFill>
                  <a:srgbClr val="555B66"/>
                </a:solidFill>
                <a:effectLst/>
                <a:uLnTx/>
                <a:uFillTx/>
                <a:latin typeface="Arial"/>
                <a:ea typeface="+mn-ea"/>
                <a:cs typeface="+mn-cs"/>
              </a:rPr>
              <a:t>MP initiates issue</a:t>
            </a:r>
          </a:p>
        </p:txBody>
      </p:sp>
      <p:sp>
        <p:nvSpPr>
          <p:cNvPr id="11" name="Rounded Rectangle 10"/>
          <p:cNvSpPr/>
          <p:nvPr/>
        </p:nvSpPr>
        <p:spPr>
          <a:xfrm>
            <a:off x="7754112" y="3116824"/>
            <a:ext cx="1051560" cy="1508760"/>
          </a:xfrm>
          <a:prstGeom prst="roundRect">
            <a:avLst/>
          </a:prstGeom>
          <a:solidFill>
            <a:srgbClr val="FFFFFF"/>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008C95"/>
                </a:solidFill>
              </a:defRPr>
            </a:pPr>
            <a:r>
              <a:rPr kumimoji="0" sz="1200" b="1" i="0" u="none" strike="noStrike" kern="1200" cap="none" spc="0" normalizeH="0" baseline="0" noProof="0">
                <a:ln>
                  <a:noFill/>
                </a:ln>
                <a:solidFill>
                  <a:srgbClr val="008C95"/>
                </a:solidFill>
                <a:effectLst/>
                <a:uLnTx/>
                <a:uFillTx/>
                <a:latin typeface="Arial"/>
                <a:ea typeface="+mn-ea"/>
                <a:cs typeface="+mn-cs"/>
              </a:rPr>
              <a:t>Triage</a:t>
            </a:r>
          </a:p>
          <a:p>
            <a:pPr marL="0" marR="0" lvl="0" indent="0" algn="ctr" defTabSz="914400" rtl="0" eaLnBrk="1" fontAlgn="auto" latinLnBrk="0" hangingPunct="1">
              <a:lnSpc>
                <a:spcPct val="100000"/>
              </a:lnSpc>
              <a:spcBef>
                <a:spcPts val="600"/>
              </a:spcBef>
              <a:spcAft>
                <a:spcPts val="0"/>
              </a:spcAft>
              <a:buClrTx/>
              <a:buSzTx/>
              <a:buFontTx/>
              <a:buNone/>
              <a:tabLst/>
              <a:defRPr sz="900">
                <a:solidFill>
                  <a:srgbClr val="555B66"/>
                </a:solidFill>
              </a:defRPr>
            </a:pPr>
            <a:r>
              <a:rPr kumimoji="0" sz="900" b="0" i="0" u="none" strike="noStrike" kern="1200" cap="none" spc="0" normalizeH="0" baseline="0" noProof="0">
                <a:ln>
                  <a:noFill/>
                </a:ln>
                <a:solidFill>
                  <a:srgbClr val="555B66"/>
                </a:solidFill>
                <a:effectLst/>
                <a:uLnTx/>
                <a:uFillTx/>
                <a:latin typeface="Arial"/>
                <a:ea typeface="+mn-ea"/>
                <a:cs typeface="+mn-cs"/>
              </a:rPr>
              <a:t>Service Desk classifies</a:t>
            </a:r>
          </a:p>
        </p:txBody>
      </p:sp>
      <p:sp>
        <p:nvSpPr>
          <p:cNvPr id="12" name="Rounded Rectangle 11"/>
          <p:cNvSpPr/>
          <p:nvPr/>
        </p:nvSpPr>
        <p:spPr>
          <a:xfrm>
            <a:off x="8970264" y="3116824"/>
            <a:ext cx="1051560" cy="1508760"/>
          </a:xfrm>
          <a:prstGeom prst="roundRect">
            <a:avLst/>
          </a:prstGeom>
          <a:solidFill>
            <a:srgbClr val="FFFFFF"/>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008C95"/>
                </a:solidFill>
              </a:defRPr>
            </a:pPr>
            <a:r>
              <a:rPr kumimoji="0" sz="1200" b="1" i="0" u="none" strike="noStrike" kern="1200" cap="none" spc="0" normalizeH="0" baseline="0" noProof="0">
                <a:ln>
                  <a:noFill/>
                </a:ln>
                <a:solidFill>
                  <a:srgbClr val="008C95"/>
                </a:solidFill>
                <a:effectLst/>
                <a:uLnTx/>
                <a:uFillTx/>
                <a:latin typeface="Arial"/>
                <a:ea typeface="+mn-ea"/>
                <a:cs typeface="+mn-cs"/>
              </a:rPr>
              <a:t>Route</a:t>
            </a:r>
          </a:p>
          <a:p>
            <a:pPr marL="0" marR="0" lvl="0" indent="0" algn="ctr" defTabSz="914400" rtl="0" eaLnBrk="1" fontAlgn="auto" latinLnBrk="0" hangingPunct="1">
              <a:lnSpc>
                <a:spcPct val="100000"/>
              </a:lnSpc>
              <a:spcBef>
                <a:spcPts val="600"/>
              </a:spcBef>
              <a:spcAft>
                <a:spcPts val="0"/>
              </a:spcAft>
              <a:buClrTx/>
              <a:buSzTx/>
              <a:buFontTx/>
              <a:buNone/>
              <a:tabLst/>
              <a:defRPr sz="900">
                <a:solidFill>
                  <a:srgbClr val="555B66"/>
                </a:solidFill>
              </a:defRPr>
            </a:pPr>
            <a:r>
              <a:rPr kumimoji="0" sz="900" b="0" i="0" u="none" strike="noStrike" kern="1200" cap="none" spc="0" normalizeH="0" baseline="0" noProof="0">
                <a:ln>
                  <a:noFill/>
                </a:ln>
                <a:solidFill>
                  <a:srgbClr val="555B66"/>
                </a:solidFill>
                <a:effectLst/>
                <a:uLnTx/>
                <a:uFillTx/>
                <a:latin typeface="Arial"/>
                <a:ea typeface="+mn-ea"/>
                <a:cs typeface="+mn-cs"/>
              </a:rPr>
              <a:t>Appropriate ERCOT IT team</a:t>
            </a:r>
          </a:p>
        </p:txBody>
      </p:sp>
      <p:sp>
        <p:nvSpPr>
          <p:cNvPr id="13" name="Rounded Rectangle 12"/>
          <p:cNvSpPr/>
          <p:nvPr/>
        </p:nvSpPr>
        <p:spPr>
          <a:xfrm>
            <a:off x="10186416" y="3116824"/>
            <a:ext cx="1051560" cy="1508760"/>
          </a:xfrm>
          <a:prstGeom prst="roundRect">
            <a:avLst/>
          </a:prstGeom>
          <a:solidFill>
            <a:srgbClr val="FFFFFF"/>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008C95"/>
                </a:solidFill>
              </a:defRPr>
            </a:pPr>
            <a:r>
              <a:rPr kumimoji="0" sz="1200" b="1" i="0" u="none" strike="noStrike" kern="1200" cap="none" spc="0" normalizeH="0" baseline="0" noProof="0">
                <a:ln>
                  <a:noFill/>
                </a:ln>
                <a:solidFill>
                  <a:srgbClr val="008C95"/>
                </a:solidFill>
                <a:effectLst/>
                <a:uLnTx/>
                <a:uFillTx/>
                <a:latin typeface="Arial"/>
                <a:ea typeface="+mn-ea"/>
                <a:cs typeface="+mn-cs"/>
              </a:rPr>
              <a:t>Resolve</a:t>
            </a:r>
          </a:p>
          <a:p>
            <a:pPr marL="0" marR="0" lvl="0" indent="0" algn="ctr" defTabSz="914400" rtl="0" eaLnBrk="1" fontAlgn="auto" latinLnBrk="0" hangingPunct="1">
              <a:lnSpc>
                <a:spcPct val="100000"/>
              </a:lnSpc>
              <a:spcBef>
                <a:spcPts val="600"/>
              </a:spcBef>
              <a:spcAft>
                <a:spcPts val="0"/>
              </a:spcAft>
              <a:buClrTx/>
              <a:buSzTx/>
              <a:buFontTx/>
              <a:buNone/>
              <a:tabLst/>
              <a:defRPr sz="900">
                <a:solidFill>
                  <a:srgbClr val="555B66"/>
                </a:solidFill>
              </a:defRPr>
            </a:pPr>
            <a:r>
              <a:rPr kumimoji="0" sz="900" b="0" i="0" u="none" strike="noStrike" kern="1200" cap="none" spc="0" normalizeH="0" baseline="0" noProof="0">
                <a:ln>
                  <a:noFill/>
                </a:ln>
                <a:solidFill>
                  <a:srgbClr val="555B66"/>
                </a:solidFill>
                <a:effectLst/>
                <a:uLnTx/>
                <a:uFillTx/>
                <a:latin typeface="Arial"/>
                <a:ea typeface="+mn-ea"/>
                <a:cs typeface="+mn-cs"/>
              </a:rPr>
              <a:t>Track through closure</a:t>
            </a:r>
          </a:p>
        </p:txBody>
      </p:sp>
      <p:sp>
        <p:nvSpPr>
          <p:cNvPr id="14" name="Rounded Rectangle 13"/>
          <p:cNvSpPr/>
          <p:nvPr/>
        </p:nvSpPr>
        <p:spPr>
          <a:xfrm>
            <a:off x="594360" y="6144768"/>
            <a:ext cx="10972800" cy="384048"/>
          </a:xfrm>
          <a:prstGeom prst="roundRect">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defRPr>
            </a:pPr>
            <a:r>
              <a:rPr kumimoji="0" sz="1400" b="1" i="0" u="none" strike="noStrike" kern="1200" cap="none" spc="0" normalizeH="0" baseline="0" noProof="0" dirty="0">
                <a:ln>
                  <a:noFill/>
                </a:ln>
                <a:solidFill>
                  <a:srgbClr val="FFFFFF"/>
                </a:solidFill>
                <a:effectLst/>
                <a:uLnTx/>
                <a:uFillTx/>
                <a:latin typeface="Arial"/>
                <a:ea typeface="+mn-ea"/>
                <a:cs typeface="+mn-cs"/>
              </a:rPr>
              <a:t>Instead of needing to know whom to e-mail, MPs tell ERCOT what they need — MPSP routes and tracks the request.</a:t>
            </a:r>
          </a:p>
        </p:txBody>
      </p:sp>
      <p:sp>
        <p:nvSpPr>
          <p:cNvPr id="15" name="Slide Number Placeholder">
            <a:extLst>
              <a:ext uri="{FF2B5EF4-FFF2-40B4-BE49-F238E27FC236}">
                <a16:creationId xmlns:a16="http://schemas.microsoft.com/office/drawing/2014/main" id="{0404EADD-F42F-B768-6C49-373AA037C182}"/>
              </a:ext>
            </a:extLst>
          </p:cNvPr>
          <p:cNvSpPr>
            <a:spLocks noGrp="1"/>
          </p:cNvSpPr>
          <p:nvPr>
            <p:ph type="sldNum" sz="quarter" idx="12"/>
          </p:nvPr>
        </p:nvSpPr>
        <p:spPr>
          <a:xfrm>
            <a:off x="11658600" y="6356350"/>
            <a:ext cx="533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F2E4B1A-0000-4A00-9C00-000000000971}" type="slidenum">
              <a:rPr kumimoji="0" lang="en-US" sz="1200" b="1" i="0" u="none" strike="noStrike" kern="1200" cap="none" spc="0" normalizeH="0" baseline="0" noProof="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dirty="0">
              <a:ln>
                <a:noFill/>
              </a:ln>
              <a:solidFill>
                <a:srgbClr val="005763"/>
              </a:solidFill>
              <a:effectLst/>
              <a:uLnTx/>
              <a:uFillTx/>
              <a:latin typeface="Arial"/>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defRPr sz="2500" b="1">
                <a:solidFill>
                  <a:srgbClr val="002D72"/>
                </a:solidFill>
                <a:latin typeface="Arial"/>
              </a:defRPr>
            </a:pPr>
            <a:r>
              <a:rPr sz="2200" b="1">
                <a:solidFill>
                  <a:srgbClr val="002060"/>
                </a:solidFill>
                <a:latin typeface="Arial"/>
              </a:rPr>
              <a:t>ERCOT → MP: Structured Communications</a:t>
            </a:r>
          </a:p>
        </p:txBody>
      </p:sp>
      <p:sp>
        <p:nvSpPr>
          <p:cNvPr id="3" name="TextBox 2"/>
          <p:cNvSpPr txBox="1"/>
          <p:nvPr/>
        </p:nvSpPr>
        <p:spPr>
          <a:xfrm>
            <a:off x="594360" y="868680"/>
            <a:ext cx="109728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a:solidFill>
                  <a:srgbClr val="0078A8"/>
                </a:solidFill>
              </a:defRPr>
            </a:pPr>
            <a:r>
              <a:rPr kumimoji="0" sz="1600" b="1" i="0" u="none" strike="noStrike" kern="1200" cap="none" spc="0" normalizeH="0" baseline="0" noProof="0" dirty="0">
                <a:ln>
                  <a:noFill/>
                </a:ln>
                <a:solidFill>
                  <a:srgbClr val="007A8B"/>
                </a:solidFill>
                <a:effectLst/>
                <a:uLnTx/>
                <a:uFillTx/>
                <a:latin typeface="Arial"/>
                <a:ea typeface="+mn-ea"/>
                <a:cs typeface="+mn-cs"/>
              </a:rPr>
              <a:t>RFIs and Notices use current MP Registration contacts and managed workflows</a:t>
            </a:r>
          </a:p>
        </p:txBody>
      </p:sp>
      <p:sp>
        <p:nvSpPr>
          <p:cNvPr id="4" name="Rounded Rectangle 3"/>
          <p:cNvSpPr/>
          <p:nvPr/>
        </p:nvSpPr>
        <p:spPr>
          <a:xfrm>
            <a:off x="640080" y="1234440"/>
            <a:ext cx="10972800" cy="914400"/>
          </a:xfrm>
          <a:prstGeom prst="roundRect">
            <a:avLst/>
          </a:prstGeom>
          <a:solidFill>
            <a:srgbClr val="F4F8FC"/>
          </a:solidFill>
          <a:ln w="19050">
            <a:solidFill>
              <a:srgbClr val="002D72"/>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002D72"/>
                </a:solidFill>
              </a:defRPr>
            </a:pPr>
            <a:r>
              <a:rPr kumimoji="0" sz="1600" b="1" i="0" u="none" strike="noStrike" kern="1200" cap="none" spc="0" normalizeH="0" baseline="0" noProof="0">
                <a:ln>
                  <a:noFill/>
                </a:ln>
                <a:solidFill>
                  <a:srgbClr val="002060"/>
                </a:solidFill>
                <a:effectLst/>
                <a:uLnTx/>
                <a:uFillTx/>
                <a:latin typeface="Arial"/>
                <a:ea typeface="+mn-ea"/>
                <a:cs typeface="+mn-cs"/>
              </a:rPr>
              <a:t>MP REGISTRATION INTEGRATION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002060"/>
                </a:solidFill>
                <a:effectLst/>
                <a:uLnTx/>
                <a:uFillTx/>
                <a:latin typeface="Arial"/>
                <a:ea typeface="+mn-ea"/>
                <a:cs typeface="+mn-cs"/>
              </a:rPr>
              <a:t>Current entities • MP types • Authorized Representatives • registered contacts</a:t>
            </a:r>
          </a:p>
        </p:txBody>
      </p:sp>
      <p:sp>
        <p:nvSpPr>
          <p:cNvPr id="5" name="Rounded Rectangle 4"/>
          <p:cNvSpPr/>
          <p:nvPr/>
        </p:nvSpPr>
        <p:spPr>
          <a:xfrm>
            <a:off x="640080" y="2423160"/>
            <a:ext cx="5303520" cy="3108960"/>
          </a:xfrm>
          <a:prstGeom prst="roundRect">
            <a:avLst/>
          </a:prstGeom>
          <a:solidFill>
            <a:srgbClr val="F9F6FC"/>
          </a:solidFill>
          <a:ln w="19050">
            <a:solidFill>
              <a:srgbClr val="5A2D91"/>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600" b="1">
                <a:solidFill>
                  <a:srgbClr val="5A2D91"/>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REQUESTS FOR INFORMATION</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600" b="1">
                <a:solidFill>
                  <a:srgbClr val="5A2D91"/>
                </a:solidFill>
              </a:defRPr>
            </a:pPr>
            <a:endParaRPr kumimoji="0"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ERCOT initiates and manages the response lifecycle.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Draft → Review → Approve → Select audience → </a:t>
            </a:r>
            <a:endParaRPr kumimoji="0" lang="en-US"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2060"/>
                </a:solidFill>
                <a:effectLst/>
                <a:uLnTx/>
                <a:uFillTx/>
                <a:latin typeface="Arial"/>
                <a:ea typeface="+mn-ea"/>
                <a:cs typeface="+mn-cs"/>
              </a:rPr>
              <a:t>Send → Respond → Remind → Track &amp;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MP value: clear requests, acknowledgement, reminders and less e-mail follow-up.</a:t>
            </a:r>
          </a:p>
        </p:txBody>
      </p:sp>
      <p:sp>
        <p:nvSpPr>
          <p:cNvPr id="6" name="Rounded Rectangle 5"/>
          <p:cNvSpPr/>
          <p:nvPr/>
        </p:nvSpPr>
        <p:spPr>
          <a:xfrm>
            <a:off x="6263640" y="2423160"/>
            <a:ext cx="5303520" cy="3108960"/>
          </a:xfrm>
          <a:prstGeom prst="roundRect">
            <a:avLst/>
          </a:prstGeom>
          <a:solidFill>
            <a:srgbClr val="F7FAF4"/>
          </a:solidFill>
          <a:ln w="19050">
            <a:solidFill>
              <a:srgbClr val="4F7C22"/>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600" b="1">
                <a:solidFill>
                  <a:srgbClr val="4F7C22"/>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NOTICES</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600" b="1">
                <a:solidFill>
                  <a:srgbClr val="4F7C22"/>
                </a:solidFill>
              </a:defRPr>
            </a:pPr>
            <a:endParaRPr kumimoji="0"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Ad hoc and recurring Market Participant communications.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Create → Review → Approve → Schedule → </a:t>
            </a:r>
            <a:endParaRPr kumimoji="0" lang="en-US"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Select audience → Send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Audience: one MP • multiple MPs • MP type • all MPs</a:t>
            </a:r>
            <a:endParaRPr kumimoji="0" lang="en-US"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2060"/>
              </a:solidFill>
              <a:effectLst/>
              <a:uLnTx/>
              <a:uFillTx/>
              <a:latin typeface="Arial"/>
              <a:ea typeface="+mn-ea"/>
              <a:cs typeface="+mn-cs"/>
            </a:endParaRPr>
          </a:p>
        </p:txBody>
      </p:sp>
      <p:sp>
        <p:nvSpPr>
          <p:cNvPr id="7" name="Rounded Rectangle 6"/>
          <p:cNvSpPr/>
          <p:nvPr/>
        </p:nvSpPr>
        <p:spPr>
          <a:xfrm>
            <a:off x="594360" y="6144768"/>
            <a:ext cx="10972800" cy="384048"/>
          </a:xfrm>
          <a:prstGeom prst="roundRect">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defRPr>
            </a:pPr>
            <a:r>
              <a:rPr kumimoji="0" sz="1200" b="1" i="0" u="none" strike="noStrike" kern="1200" cap="none" spc="0" normalizeH="0" baseline="0" noProof="0" dirty="0">
                <a:ln>
                  <a:noFill/>
                </a:ln>
                <a:solidFill>
                  <a:srgbClr val="FFFFFF"/>
                </a:solidFill>
                <a:effectLst/>
                <a:uLnTx/>
                <a:uFillTx/>
                <a:latin typeface="Arial"/>
                <a:ea typeface="+mn-ea"/>
                <a:cs typeface="+mn-cs"/>
              </a:rPr>
              <a:t>MPSP improves not only how MPs contact ERCOT, but also how ERCOT communicates with MPs.</a:t>
            </a:r>
          </a:p>
        </p:txBody>
      </p:sp>
      <p:sp>
        <p:nvSpPr>
          <p:cNvPr id="8" name="Slide Number Placeholder">
            <a:extLst>
              <a:ext uri="{FF2B5EF4-FFF2-40B4-BE49-F238E27FC236}">
                <a16:creationId xmlns:a16="http://schemas.microsoft.com/office/drawing/2014/main" id="{8658077B-C2F1-2B93-5125-A2C930EACC49}"/>
              </a:ext>
            </a:extLst>
          </p:cNvPr>
          <p:cNvSpPr>
            <a:spLocks noGrp="1"/>
          </p:cNvSpPr>
          <p:nvPr>
            <p:ph type="sldNum" sz="quarter" idx="12"/>
          </p:nvPr>
        </p:nvSpPr>
        <p:spPr>
          <a:xfrm>
            <a:off x="11658600" y="6356350"/>
            <a:ext cx="533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F2E4B1A-0000-4A00-9C00-000000000971}" type="slidenum">
              <a:rPr kumimoji="0" lang="en-US" sz="1200" b="1" i="0" u="none" strike="noStrike" kern="1200" cap="none" spc="0" normalizeH="0" baseline="0" noProof="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1200" b="1" i="0" u="none" strike="noStrike" kern="1200" cap="none" spc="0" normalizeH="0" baseline="0" noProof="0" dirty="0">
              <a:ln>
                <a:noFill/>
              </a:ln>
              <a:solidFill>
                <a:srgbClr val="005763"/>
              </a:solidFill>
              <a:effectLst/>
              <a:uLnTx/>
              <a:uFillTx/>
              <a:latin typeface="Arial"/>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defRPr sz="2500" b="1">
                <a:solidFill>
                  <a:srgbClr val="002D72"/>
                </a:solidFill>
                <a:latin typeface="Arial"/>
              </a:defRPr>
            </a:pPr>
            <a:r>
              <a:rPr sz="2200" b="1">
                <a:solidFill>
                  <a:srgbClr val="002060"/>
                </a:solidFill>
                <a:latin typeface="Arial"/>
              </a:rPr>
              <a:t>Protocol Forms: More Than Electronic Submission</a:t>
            </a:r>
          </a:p>
        </p:txBody>
      </p:sp>
      <p:sp>
        <p:nvSpPr>
          <p:cNvPr id="3" name="TextBox 2"/>
          <p:cNvSpPr txBox="1"/>
          <p:nvPr/>
        </p:nvSpPr>
        <p:spPr>
          <a:xfrm>
            <a:off x="594360" y="868680"/>
            <a:ext cx="109728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a:solidFill>
                  <a:srgbClr val="0078A8"/>
                </a:solidFill>
              </a:defRPr>
            </a:pPr>
            <a:r>
              <a:rPr kumimoji="0" sz="1600" b="1" i="0" u="none" strike="noStrike" kern="1200" cap="none" spc="0" normalizeH="0" baseline="0" noProof="0" dirty="0">
                <a:ln>
                  <a:noFill/>
                </a:ln>
                <a:solidFill>
                  <a:srgbClr val="007A8B"/>
                </a:solidFill>
                <a:effectLst/>
                <a:uLnTx/>
                <a:uFillTx/>
                <a:latin typeface="Arial"/>
                <a:ea typeface="+mn-ea"/>
                <a:cs typeface="+mn-cs"/>
              </a:rPr>
              <a:t>NCI and LSIPA demonstrate authenticated submission plus ERCOT workflow processing</a:t>
            </a:r>
          </a:p>
        </p:txBody>
      </p:sp>
      <p:sp>
        <p:nvSpPr>
          <p:cNvPr id="4" name="Rounded Rectangle 3"/>
          <p:cNvSpPr/>
          <p:nvPr/>
        </p:nvSpPr>
        <p:spPr>
          <a:xfrm>
            <a:off x="502920" y="1325880"/>
            <a:ext cx="1627632" cy="685800"/>
          </a:xfrm>
          <a:prstGeom prst="roundRect">
            <a:avLst/>
          </a:prstGeom>
          <a:solidFill>
            <a:srgbClr val="F7F8FA"/>
          </a:solidFill>
          <a:ln w="19050">
            <a:solidFill>
              <a:srgbClr val="002D72"/>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002D72"/>
                </a:solidFill>
              </a:defRPr>
            </a:pPr>
            <a:r>
              <a:rPr kumimoji="0" sz="1400" b="1" i="0" u="none" strike="noStrike" kern="1200" cap="none" spc="0" normalizeH="0" baseline="0" noProof="0">
                <a:ln>
                  <a:noFill/>
                </a:ln>
                <a:solidFill>
                  <a:srgbClr val="002D72"/>
                </a:solidFill>
                <a:effectLst/>
                <a:uLnTx/>
                <a:uFillTx/>
                <a:latin typeface="Arial"/>
                <a:ea typeface="+mn-ea"/>
                <a:cs typeface="+mn-cs"/>
              </a:rPr>
              <a:t>Authenticate</a:t>
            </a:r>
          </a:p>
        </p:txBody>
      </p:sp>
      <p:cxnSp>
        <p:nvCxnSpPr>
          <p:cNvPr id="5" name="Connector 4"/>
          <p:cNvCxnSpPr/>
          <p:nvPr/>
        </p:nvCxnSpPr>
        <p:spPr>
          <a:xfrm>
            <a:off x="2148840" y="1664208"/>
            <a:ext cx="210312"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2404872" y="1325880"/>
            <a:ext cx="1627632" cy="685800"/>
          </a:xfrm>
          <a:prstGeom prst="roundRect">
            <a:avLst/>
          </a:prstGeom>
          <a:solidFill>
            <a:srgbClr val="F7F8FA"/>
          </a:solidFill>
          <a:ln w="19050">
            <a:solidFill>
              <a:srgbClr val="002D72"/>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002D72"/>
                </a:solidFill>
              </a:defRPr>
            </a:pPr>
            <a:r>
              <a:rPr kumimoji="0" sz="1400" b="1" i="0" u="none" strike="noStrike" kern="1200" cap="none" spc="0" normalizeH="0" baseline="0" noProof="0">
                <a:ln>
                  <a:noFill/>
                </a:ln>
                <a:solidFill>
                  <a:srgbClr val="002D72"/>
                </a:solidFill>
                <a:effectLst/>
                <a:uLnTx/>
                <a:uFillTx/>
                <a:latin typeface="Arial"/>
                <a:ea typeface="+mn-ea"/>
                <a:cs typeface="+mn-cs"/>
              </a:rPr>
              <a:t>Select form</a:t>
            </a:r>
          </a:p>
        </p:txBody>
      </p:sp>
      <p:cxnSp>
        <p:nvCxnSpPr>
          <p:cNvPr id="7" name="Connector 6"/>
          <p:cNvCxnSpPr/>
          <p:nvPr/>
        </p:nvCxnSpPr>
        <p:spPr>
          <a:xfrm>
            <a:off x="4050791" y="1664208"/>
            <a:ext cx="210313"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4306824" y="1325880"/>
            <a:ext cx="1627632" cy="685800"/>
          </a:xfrm>
          <a:prstGeom prst="roundRect">
            <a:avLst/>
          </a:prstGeom>
          <a:solidFill>
            <a:srgbClr val="F7F8FA"/>
          </a:solidFill>
          <a:ln w="19050">
            <a:solidFill>
              <a:srgbClr val="002D72"/>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002D72"/>
                </a:solidFill>
              </a:defRPr>
            </a:pPr>
            <a:r>
              <a:rPr kumimoji="0" sz="1400" b="1" i="0" u="none" strike="noStrike" kern="1200" cap="none" spc="0" normalizeH="0" baseline="0" noProof="0">
                <a:ln>
                  <a:noFill/>
                </a:ln>
                <a:solidFill>
                  <a:srgbClr val="002D72"/>
                </a:solidFill>
                <a:effectLst/>
                <a:uLnTx/>
                <a:uFillTx/>
                <a:latin typeface="Arial"/>
                <a:ea typeface="+mn-ea"/>
                <a:cs typeface="+mn-cs"/>
              </a:rPr>
              <a:t>Guided entry</a:t>
            </a:r>
          </a:p>
        </p:txBody>
      </p:sp>
      <p:cxnSp>
        <p:nvCxnSpPr>
          <p:cNvPr id="9" name="Connector 8"/>
          <p:cNvCxnSpPr/>
          <p:nvPr/>
        </p:nvCxnSpPr>
        <p:spPr>
          <a:xfrm>
            <a:off x="5952744" y="1664208"/>
            <a:ext cx="210312"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6208776" y="1325880"/>
            <a:ext cx="1627632" cy="685800"/>
          </a:xfrm>
          <a:prstGeom prst="roundRect">
            <a:avLst/>
          </a:prstGeom>
          <a:solidFill>
            <a:srgbClr val="F7F8FA"/>
          </a:solidFill>
          <a:ln w="19050">
            <a:solidFill>
              <a:srgbClr val="002D72"/>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002D72"/>
                </a:solidFill>
              </a:defRPr>
            </a:pPr>
            <a:r>
              <a:rPr kumimoji="0" sz="1400" b="1" i="0" u="none" strike="noStrike" kern="1200" cap="none" spc="0" normalizeH="0" baseline="0" noProof="0">
                <a:ln>
                  <a:noFill/>
                </a:ln>
                <a:solidFill>
                  <a:srgbClr val="002D72"/>
                </a:solidFill>
                <a:effectLst/>
                <a:uLnTx/>
                <a:uFillTx/>
                <a:latin typeface="Arial"/>
                <a:ea typeface="+mn-ea"/>
                <a:cs typeface="+mn-cs"/>
              </a:rPr>
              <a:t>Submit</a:t>
            </a:r>
          </a:p>
        </p:txBody>
      </p:sp>
      <p:cxnSp>
        <p:nvCxnSpPr>
          <p:cNvPr id="11" name="Connector 10"/>
          <p:cNvCxnSpPr/>
          <p:nvPr/>
        </p:nvCxnSpPr>
        <p:spPr>
          <a:xfrm>
            <a:off x="7854696" y="1664208"/>
            <a:ext cx="210312"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8110728" y="1325880"/>
            <a:ext cx="1627632" cy="685800"/>
          </a:xfrm>
          <a:prstGeom prst="roundRect">
            <a:avLst/>
          </a:prstGeom>
          <a:solidFill>
            <a:srgbClr val="F7F8FA"/>
          </a:solidFill>
          <a:ln w="19050">
            <a:solidFill>
              <a:srgbClr val="002D72"/>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002D72"/>
                </a:solidFill>
              </a:defRPr>
            </a:pPr>
            <a:r>
              <a:rPr kumimoji="0" sz="1400" b="1" i="0" u="none" strike="noStrike" kern="1200" cap="none" spc="0" normalizeH="0" baseline="0" noProof="0">
                <a:ln>
                  <a:noFill/>
                </a:ln>
                <a:solidFill>
                  <a:srgbClr val="002D72"/>
                </a:solidFill>
                <a:effectLst/>
                <a:uLnTx/>
                <a:uFillTx/>
                <a:latin typeface="Arial"/>
                <a:ea typeface="+mn-ea"/>
                <a:cs typeface="+mn-cs"/>
              </a:rPr>
              <a:t>ERCOT workflow</a:t>
            </a:r>
          </a:p>
        </p:txBody>
      </p:sp>
      <p:cxnSp>
        <p:nvCxnSpPr>
          <p:cNvPr id="13" name="Connector 12"/>
          <p:cNvCxnSpPr/>
          <p:nvPr/>
        </p:nvCxnSpPr>
        <p:spPr>
          <a:xfrm>
            <a:off x="9756648" y="1664208"/>
            <a:ext cx="210312"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10012680" y="1325880"/>
            <a:ext cx="1627632" cy="685800"/>
          </a:xfrm>
          <a:prstGeom prst="roundRect">
            <a:avLst/>
          </a:prstGeom>
          <a:solidFill>
            <a:srgbClr val="F7F8FA"/>
          </a:solidFill>
          <a:ln w="19050">
            <a:solidFill>
              <a:srgbClr val="002D72"/>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100" b="1">
                <a:solidFill>
                  <a:srgbClr val="002D72"/>
                </a:solidFill>
              </a:defRPr>
            </a:pPr>
            <a:r>
              <a:rPr kumimoji="0" sz="1400" b="1" i="0" u="none" strike="noStrike" kern="1200" cap="none" spc="0" normalizeH="0" baseline="0" noProof="0">
                <a:ln>
                  <a:noFill/>
                </a:ln>
                <a:solidFill>
                  <a:srgbClr val="002D72"/>
                </a:solidFill>
                <a:effectLst/>
                <a:uLnTx/>
                <a:uFillTx/>
                <a:latin typeface="Arial"/>
                <a:ea typeface="+mn-ea"/>
                <a:cs typeface="+mn-cs"/>
              </a:rPr>
              <a:t>Status / history</a:t>
            </a:r>
          </a:p>
        </p:txBody>
      </p:sp>
      <p:sp>
        <p:nvSpPr>
          <p:cNvPr id="15" name="Rounded Rectangle 14"/>
          <p:cNvSpPr/>
          <p:nvPr/>
        </p:nvSpPr>
        <p:spPr>
          <a:xfrm>
            <a:off x="685800" y="2423160"/>
            <a:ext cx="5303520" cy="297180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600" b="1">
                <a:solidFill>
                  <a:srgbClr val="0078A8"/>
                </a:solidFill>
              </a:defRPr>
            </a:pPr>
            <a:r>
              <a:rPr kumimoji="0" sz="1400" b="1" i="0" u="none" strike="noStrike" kern="1200" cap="none" spc="0" normalizeH="0" baseline="0" noProof="0" dirty="0">
                <a:ln>
                  <a:noFill/>
                </a:ln>
                <a:solidFill>
                  <a:srgbClr val="002060"/>
                </a:solidFill>
                <a:effectLst/>
                <a:uLnTx/>
                <a:uFillTx/>
                <a:latin typeface="Arial"/>
                <a:ea typeface="+mn-ea"/>
                <a:cs typeface="+mn-cs"/>
              </a:rPr>
              <a:t>FORM E</a:t>
            </a:r>
            <a:endParaRPr kumimoji="0" lang="en-US" sz="14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600" b="1">
                <a:solidFill>
                  <a:srgbClr val="0078A8"/>
                </a:solidFill>
              </a:defRPr>
            </a:pPr>
            <a:r>
              <a:rPr kumimoji="0" sz="1400" b="1" i="0" u="none" strike="noStrike" kern="1200" cap="none" spc="0" normalizeH="0" baseline="0" noProof="0" dirty="0">
                <a:ln>
                  <a:noFill/>
                </a:ln>
                <a:solidFill>
                  <a:srgbClr val="002060"/>
                </a:solidFill>
                <a:effectLst/>
                <a:uLnTx/>
                <a:uFillTx/>
                <a:latin typeface="Arial"/>
                <a:ea typeface="+mn-ea"/>
                <a:cs typeface="+mn-cs"/>
              </a:rPr>
              <a:t>NOTICE OF CHANGE OF INFORMATION (NCI)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ARs/BARs review current registered contacts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Entity-level or registration-specific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Submission routes to Legal, then MP Registration processing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Representative deep dive: full lifecycle</a:t>
            </a:r>
          </a:p>
        </p:txBody>
      </p:sp>
      <p:sp>
        <p:nvSpPr>
          <p:cNvPr id="16" name="Rounded Rectangle 15"/>
          <p:cNvSpPr/>
          <p:nvPr/>
        </p:nvSpPr>
        <p:spPr>
          <a:xfrm>
            <a:off x="6263640" y="2423160"/>
            <a:ext cx="5303520" cy="2971800"/>
          </a:xfrm>
          <a:prstGeom prst="roundRect">
            <a:avLst/>
          </a:prstGeom>
          <a:solidFill>
            <a:srgbClr val="F9F6FC"/>
          </a:solidFill>
          <a:ln w="19050">
            <a:solidFill>
              <a:srgbClr val="5A2D91"/>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600" b="1">
                <a:solidFill>
                  <a:srgbClr val="5A2D91"/>
                </a:solidFill>
              </a:defRPr>
            </a:pPr>
            <a:r>
              <a:rPr kumimoji="0" sz="1400" b="1" i="0" u="none" strike="noStrike" kern="1200" cap="none" spc="0" normalizeH="0" baseline="0" noProof="0" dirty="0">
                <a:ln>
                  <a:noFill/>
                </a:ln>
                <a:solidFill>
                  <a:srgbClr val="002060"/>
                </a:solidFill>
                <a:effectLst/>
                <a:uLnTx/>
                <a:uFillTx/>
                <a:latin typeface="Arial"/>
                <a:ea typeface="+mn-ea"/>
                <a:cs typeface="+mn-cs"/>
              </a:rPr>
              <a:t>FORM S</a:t>
            </a:r>
            <a:endParaRPr kumimoji="0" lang="en-US" sz="14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600" b="1">
                <a:solidFill>
                  <a:srgbClr val="5A2D91"/>
                </a:solidFill>
              </a:defRPr>
            </a:pPr>
            <a:r>
              <a:rPr kumimoji="0" sz="1400" b="1" i="0" u="none" strike="noStrike" kern="1200" cap="none" spc="0" normalizeH="0" baseline="0" noProof="0" dirty="0">
                <a:ln>
                  <a:noFill/>
                </a:ln>
                <a:solidFill>
                  <a:srgbClr val="002060"/>
                </a:solidFill>
                <a:effectLst/>
                <a:uLnTx/>
                <a:uFillTx/>
                <a:latin typeface="Arial"/>
                <a:ea typeface="+mn-ea"/>
                <a:cs typeface="+mn-cs"/>
              </a:rPr>
              <a:t>LSIPA CEGE/CEGS ATTESTATION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Entity-level obligation across registrations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AR initiates and routes to entity officer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err="1">
                <a:ln>
                  <a:noFill/>
                </a:ln>
                <a:solidFill>
                  <a:srgbClr val="002060"/>
                </a:solidFill>
                <a:effectLst/>
                <a:uLnTx/>
                <a:uFillTx/>
                <a:latin typeface="Arial"/>
                <a:ea typeface="+mn-ea"/>
                <a:cs typeface="+mn-cs"/>
              </a:rPr>
              <a:t>DocuSign</a:t>
            </a:r>
            <a:r>
              <a:rPr kumimoji="0" sz="1400" b="0" i="0" u="none" strike="noStrike" kern="1200" cap="none" spc="0" normalizeH="0" baseline="0" noProof="0" dirty="0">
                <a:ln>
                  <a:noFill/>
                </a:ln>
                <a:solidFill>
                  <a:srgbClr val="002060"/>
                </a:solidFill>
                <a:effectLst/>
                <a:uLnTx/>
                <a:uFillTx/>
                <a:latin typeface="Arial"/>
                <a:ea typeface="+mn-ea"/>
                <a:cs typeface="+mn-cs"/>
              </a:rPr>
              <a:t> supports electronic execution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002060"/>
                </a:solidFill>
                <a:effectLst/>
                <a:uLnTx/>
                <a:uFillTx/>
                <a:latin typeface="Arial"/>
                <a:ea typeface="+mn-ea"/>
                <a:cs typeface="+mn-cs"/>
              </a:rPr>
              <a:t>Secure handling: ECEII</a:t>
            </a:r>
          </a:p>
        </p:txBody>
      </p:sp>
      <p:sp>
        <p:nvSpPr>
          <p:cNvPr id="17" name="Rounded Rectangle 16"/>
          <p:cNvSpPr/>
          <p:nvPr/>
        </p:nvSpPr>
        <p:spPr>
          <a:xfrm>
            <a:off x="594360" y="6144768"/>
            <a:ext cx="10972800" cy="384048"/>
          </a:xfrm>
          <a:prstGeom prst="roundRect">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defRPr>
            </a:pPr>
            <a:r>
              <a:rPr kumimoji="0" sz="1400" b="1" i="0" u="none" strike="noStrike" kern="1200" cap="none" spc="0" normalizeH="0" baseline="0" noProof="0" dirty="0">
                <a:ln>
                  <a:noFill/>
                </a:ln>
                <a:solidFill>
                  <a:srgbClr val="FFFFFF"/>
                </a:solidFill>
                <a:effectLst/>
                <a:uLnTx/>
                <a:uFillTx/>
                <a:latin typeface="Arial"/>
                <a:ea typeface="+mn-ea"/>
                <a:cs typeface="+mn-cs"/>
              </a:rPr>
              <a:t>The change is not just “forms online” — it is authenticated submission plus managed ERCOT workflow.</a:t>
            </a:r>
          </a:p>
        </p:txBody>
      </p:sp>
      <p:sp>
        <p:nvSpPr>
          <p:cNvPr id="18" name="Slide Number Placeholder">
            <a:extLst>
              <a:ext uri="{FF2B5EF4-FFF2-40B4-BE49-F238E27FC236}">
                <a16:creationId xmlns:a16="http://schemas.microsoft.com/office/drawing/2014/main" id="{B1A9A3D8-B386-ED12-7391-BD4D100C7B6F}"/>
              </a:ext>
            </a:extLst>
          </p:cNvPr>
          <p:cNvSpPr>
            <a:spLocks noGrp="1"/>
          </p:cNvSpPr>
          <p:nvPr>
            <p:ph type="sldNum" sz="quarter" idx="12"/>
          </p:nvPr>
        </p:nvSpPr>
        <p:spPr>
          <a:xfrm>
            <a:off x="11658600" y="6356350"/>
            <a:ext cx="533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F2E4B1A-0000-4A00-9C00-000000000971}" type="slidenum">
              <a:rPr kumimoji="0" lang="en-US" sz="1200" b="1" i="0" u="none" strike="noStrike" kern="1200" cap="none" spc="0" normalizeH="0" baseline="0" noProof="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1200" b="1" i="0" u="none" strike="noStrike" kern="1200" cap="none" spc="0" normalizeH="0" baseline="0" noProof="0" dirty="0">
              <a:ln>
                <a:noFill/>
              </a:ln>
              <a:solidFill>
                <a:srgbClr val="005763"/>
              </a:solidFill>
              <a:effectLst/>
              <a:uLnTx/>
              <a:uFillTx/>
              <a:latin typeface="Arial"/>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3">
            <a:extLst>
              <a:ext uri="{FF2B5EF4-FFF2-40B4-BE49-F238E27FC236}">
                <a16:creationId xmlns:a16="http://schemas.microsoft.com/office/drawing/2014/main" id="{C69653CC-3715-6F86-3CD9-4892B873C43B}"/>
              </a:ext>
            </a:extLst>
          </p:cNvPr>
          <p:cNvSpPr/>
          <p:nvPr/>
        </p:nvSpPr>
        <p:spPr>
          <a:xfrm>
            <a:off x="530352" y="4937760"/>
            <a:ext cx="10972800" cy="914400"/>
          </a:xfrm>
          <a:prstGeom prst="roundRect">
            <a:avLst/>
          </a:prstGeom>
          <a:solidFill>
            <a:srgbClr val="F4F8FC"/>
          </a:solidFill>
          <a:ln w="19050">
            <a:solidFill>
              <a:srgbClr val="002D72"/>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algn="l">
              <a:defRPr sz="1500" b="1">
                <a:solidFill>
                  <a:srgbClr val="002D72"/>
                </a:solidFill>
              </a:defRPr>
            </a:pPr>
            <a:endParaRPr sz="1600" dirty="0">
              <a:solidFill>
                <a:srgbClr val="002060"/>
              </a:solidFill>
              <a:latin typeface="Arial"/>
            </a:endParaRPr>
          </a:p>
        </p:txBody>
      </p:sp>
      <p:sp>
        <p:nvSpPr>
          <p:cNvPr id="25" name="Rounded Rectangle 14">
            <a:extLst>
              <a:ext uri="{FF2B5EF4-FFF2-40B4-BE49-F238E27FC236}">
                <a16:creationId xmlns:a16="http://schemas.microsoft.com/office/drawing/2014/main" id="{AE758F10-36DD-5CA8-9E62-C6491D08AFDA}"/>
              </a:ext>
            </a:extLst>
          </p:cNvPr>
          <p:cNvSpPr/>
          <p:nvPr/>
        </p:nvSpPr>
        <p:spPr>
          <a:xfrm>
            <a:off x="4389120" y="1874520"/>
            <a:ext cx="3520440" cy="283464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algn="l">
              <a:defRPr sz="1600" b="1">
                <a:solidFill>
                  <a:srgbClr val="0078A8"/>
                </a:solidFill>
              </a:defRPr>
            </a:pPr>
            <a:endParaRPr sz="1400" dirty="0">
              <a:solidFill>
                <a:srgbClr val="002060"/>
              </a:solidFill>
              <a:latin typeface="Arial"/>
            </a:endParaRPr>
          </a:p>
        </p:txBody>
      </p:sp>
      <p:sp>
        <p:nvSpPr>
          <p:cNvPr id="27" name="Rounded Rectangle 14">
            <a:extLst>
              <a:ext uri="{FF2B5EF4-FFF2-40B4-BE49-F238E27FC236}">
                <a16:creationId xmlns:a16="http://schemas.microsoft.com/office/drawing/2014/main" id="{B296A2E4-CDFD-28B3-1300-2EBA1B478510}"/>
              </a:ext>
            </a:extLst>
          </p:cNvPr>
          <p:cNvSpPr/>
          <p:nvPr/>
        </p:nvSpPr>
        <p:spPr>
          <a:xfrm>
            <a:off x="8183880" y="1874520"/>
            <a:ext cx="3319272" cy="283464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algn="l">
              <a:defRPr sz="1600" b="1">
                <a:solidFill>
                  <a:srgbClr val="0078A8"/>
                </a:solidFill>
              </a:defRPr>
            </a:pPr>
            <a:endParaRPr sz="1400" dirty="0">
              <a:solidFill>
                <a:srgbClr val="002060"/>
              </a:solidFill>
              <a:latin typeface="Arial"/>
            </a:endParaRPr>
          </a:p>
        </p:txBody>
      </p:sp>
      <p:sp>
        <p:nvSpPr>
          <p:cNvPr id="23" name="Rounded Rectangle 14">
            <a:extLst>
              <a:ext uri="{FF2B5EF4-FFF2-40B4-BE49-F238E27FC236}">
                <a16:creationId xmlns:a16="http://schemas.microsoft.com/office/drawing/2014/main" id="{3C8247D5-9A37-7001-4341-149062A31211}"/>
              </a:ext>
            </a:extLst>
          </p:cNvPr>
          <p:cNvSpPr/>
          <p:nvPr/>
        </p:nvSpPr>
        <p:spPr>
          <a:xfrm>
            <a:off x="530352" y="1874520"/>
            <a:ext cx="3520440" cy="283464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algn="l">
              <a:defRPr sz="1600" b="1">
                <a:solidFill>
                  <a:srgbClr val="0078A8"/>
                </a:solidFill>
              </a:defRPr>
            </a:pPr>
            <a:endParaRPr sz="1400" dirty="0">
              <a:solidFill>
                <a:srgbClr val="002060"/>
              </a:solidFill>
              <a:latin typeface="Arial"/>
            </a:endParaRPr>
          </a:p>
        </p:txBody>
      </p:sp>
      <p:sp>
        <p:nvSpPr>
          <p:cNvPr id="2" name="Text 0"/>
          <p:cNvSpPr txBox="1"/>
          <p:nvPr/>
        </p:nvSpPr>
        <p:spPr>
          <a:xfrm>
            <a:off x="1261872" y="384048"/>
            <a:ext cx="10332720" cy="868680"/>
          </a:xfrm>
          <a:prstGeom prst="rect">
            <a:avLst/>
          </a:prstGeom>
          <a:noFill/>
          <a:ln/>
        </p:spPr>
        <p:txBody>
          <a:bodyPr wrap="square" lIns="0" tIns="0" rIns="0" bIns="0" rtlCol="0" anchor="ctr"/>
          <a:lstStyle/>
          <a:p>
            <a:pPr marL="0" indent="0">
              <a:buNone/>
            </a:pPr>
            <a:r>
              <a:rPr lang="en-US" sz="2900" b="1" dirty="0">
                <a:solidFill>
                  <a:srgbClr val="003865"/>
                </a:solidFill>
                <a:latin typeface="Arial" pitchFamily="34" charset="0"/>
                <a:ea typeface="Arial" pitchFamily="34" charset="-122"/>
                <a:cs typeface="Arial" pitchFamily="34" charset="-120"/>
              </a:rPr>
              <a:t>What an NCI covers</a:t>
            </a:r>
            <a:endParaRPr lang="en-US" sz="2900" dirty="0"/>
          </a:p>
        </p:txBody>
      </p:sp>
      <p:sp>
        <p:nvSpPr>
          <p:cNvPr id="3" name="Text 1"/>
          <p:cNvSpPr txBox="1"/>
          <p:nvPr/>
        </p:nvSpPr>
        <p:spPr>
          <a:xfrm>
            <a:off x="530352" y="1298448"/>
            <a:ext cx="11064240" cy="411480"/>
          </a:xfrm>
          <a:prstGeom prst="rect">
            <a:avLst/>
          </a:prstGeom>
          <a:noFill/>
          <a:ln/>
        </p:spPr>
        <p:txBody>
          <a:bodyPr wrap="square" lIns="0" tIns="0" rIns="0" bIns="0" rtlCol="0" anchor="ctr"/>
          <a:lstStyle/>
          <a:p>
            <a:pPr marL="0" indent="0">
              <a:buNone/>
            </a:pPr>
            <a:r>
              <a:rPr lang="en-US" sz="1600" b="1" dirty="0">
                <a:solidFill>
                  <a:srgbClr val="5B6770"/>
                </a:solidFill>
                <a:latin typeface="Arial" pitchFamily="34" charset="0"/>
                <a:ea typeface="Arial" pitchFamily="34" charset="-122"/>
                <a:cs typeface="Arial" pitchFamily="34" charset="-120"/>
              </a:rPr>
              <a:t>The everyday changes Market Participants make</a:t>
            </a:r>
            <a:endParaRPr lang="en-US" sz="1600" dirty="0"/>
          </a:p>
        </p:txBody>
      </p:sp>
      <p:sp>
        <p:nvSpPr>
          <p:cNvPr id="5" name="Shape 3"/>
          <p:cNvSpPr/>
          <p:nvPr/>
        </p:nvSpPr>
        <p:spPr>
          <a:xfrm>
            <a:off x="896112" y="2194560"/>
            <a:ext cx="457200" cy="457200"/>
          </a:xfrm>
          <a:prstGeom prst="roundRect">
            <a:avLst>
              <a:gd name="adj" fmla="val 20000"/>
            </a:avLst>
          </a:prstGeom>
          <a:solidFill>
            <a:srgbClr val="EAF1F5"/>
          </a:solidFill>
          <a:ln/>
        </p:spPr>
        <p:txBody>
          <a:bodyPr/>
          <a:lstStyle/>
          <a:p>
            <a:endParaRPr lang="en-US"/>
          </a:p>
        </p:txBody>
      </p:sp>
      <p:sp>
        <p:nvSpPr>
          <p:cNvPr id="6" name="Text 4"/>
          <p:cNvSpPr txBox="1"/>
          <p:nvPr/>
        </p:nvSpPr>
        <p:spPr>
          <a:xfrm>
            <a:off x="896112" y="2194560"/>
            <a:ext cx="457200" cy="457200"/>
          </a:xfrm>
          <a:prstGeom prst="rect">
            <a:avLst/>
          </a:prstGeom>
          <a:noFill/>
          <a:ln>
            <a:solidFill>
              <a:schemeClr val="accent3">
                <a:lumMod val="75000"/>
                <a:lumOff val="25000"/>
              </a:schemeClr>
            </a:solidFill>
          </a:ln>
        </p:spPr>
        <p:txBody>
          <a:bodyPr wrap="square" lIns="0" tIns="0" rIns="0" bIns="0" rtlCol="0" anchor="ctr"/>
          <a:lstStyle/>
          <a:p>
            <a:pPr marL="0" indent="0" algn="ctr">
              <a:buNone/>
            </a:pPr>
            <a:r>
              <a:rPr lang="en-US" sz="1800" b="1" dirty="0">
                <a:solidFill>
                  <a:srgbClr val="00829B"/>
                </a:solidFill>
                <a:latin typeface="Arial" pitchFamily="34" charset="0"/>
                <a:ea typeface="Arial" pitchFamily="34" charset="-122"/>
                <a:cs typeface="Arial" pitchFamily="34" charset="-120"/>
              </a:rPr>
              <a:t>1</a:t>
            </a:r>
            <a:endParaRPr lang="en-US" sz="1800" dirty="0"/>
          </a:p>
        </p:txBody>
      </p:sp>
      <p:sp>
        <p:nvSpPr>
          <p:cNvPr id="7" name="Text 5"/>
          <p:cNvSpPr txBox="1"/>
          <p:nvPr/>
        </p:nvSpPr>
        <p:spPr>
          <a:xfrm>
            <a:off x="896112" y="2834640"/>
            <a:ext cx="2834640" cy="685800"/>
          </a:xfrm>
          <a:prstGeom prst="rect">
            <a:avLst/>
          </a:prstGeom>
          <a:noFill/>
          <a:ln/>
        </p:spPr>
        <p:txBody>
          <a:bodyPr wrap="square" lIns="0" tIns="0" rIns="0" bIns="0" rtlCol="0" anchor="ctr"/>
          <a:lstStyle/>
          <a:p>
            <a:pPr marL="0" indent="0">
              <a:lnSpc>
                <a:spcPct val="98000"/>
              </a:lnSpc>
              <a:buNone/>
            </a:pPr>
            <a:r>
              <a:rPr lang="en-US" sz="1600" b="1" dirty="0">
                <a:solidFill>
                  <a:srgbClr val="003865"/>
                </a:solidFill>
                <a:latin typeface="Arial" pitchFamily="34" charset="0"/>
                <a:ea typeface="Arial" pitchFamily="34" charset="-122"/>
                <a:cs typeface="Arial" pitchFamily="34" charset="-120"/>
              </a:rPr>
              <a:t>Contact updates</a:t>
            </a:r>
            <a:endParaRPr lang="en-US" sz="1600" dirty="0"/>
          </a:p>
        </p:txBody>
      </p:sp>
      <p:sp>
        <p:nvSpPr>
          <p:cNvPr id="8" name="Text 6"/>
          <p:cNvSpPr txBox="1"/>
          <p:nvPr/>
        </p:nvSpPr>
        <p:spPr>
          <a:xfrm>
            <a:off x="896112" y="3520440"/>
            <a:ext cx="2880360" cy="1097280"/>
          </a:xfrm>
          <a:prstGeom prst="rect">
            <a:avLst/>
          </a:prstGeom>
          <a:noFill/>
          <a:ln/>
        </p:spPr>
        <p:txBody>
          <a:bodyPr wrap="square" lIns="0" tIns="0" rIns="0" bIns="0" rtlCol="0" anchor="ctr"/>
          <a:lstStyle/>
          <a:p>
            <a:pPr marL="0" indent="0">
              <a:lnSpc>
                <a:spcPct val="106000"/>
              </a:lnSpc>
              <a:buNone/>
            </a:pPr>
            <a:r>
              <a:rPr lang="en-US" sz="1250" dirty="0">
                <a:solidFill>
                  <a:srgbClr val="5B6770"/>
                </a:solidFill>
                <a:latin typeface="Arial" pitchFamily="34" charset="0"/>
                <a:ea typeface="Arial" pitchFamily="34" charset="-122"/>
                <a:cs typeface="Arial" pitchFamily="34" charset="-120"/>
              </a:rPr>
              <a:t>AR and Backup AR email addresses, plus other registered contacts — Compliance, 24×7, Credit, and more.</a:t>
            </a:r>
            <a:endParaRPr lang="en-US" sz="1250" dirty="0"/>
          </a:p>
        </p:txBody>
      </p:sp>
      <p:sp>
        <p:nvSpPr>
          <p:cNvPr id="10" name="Shape 8"/>
          <p:cNvSpPr/>
          <p:nvPr/>
        </p:nvSpPr>
        <p:spPr>
          <a:xfrm>
            <a:off x="4626864" y="2194560"/>
            <a:ext cx="457200" cy="457200"/>
          </a:xfrm>
          <a:prstGeom prst="roundRect">
            <a:avLst>
              <a:gd name="adj" fmla="val 20000"/>
            </a:avLst>
          </a:prstGeom>
          <a:solidFill>
            <a:srgbClr val="EAF1F5"/>
          </a:solidFill>
          <a:ln/>
        </p:spPr>
        <p:txBody>
          <a:bodyPr/>
          <a:lstStyle/>
          <a:p>
            <a:endParaRPr lang="en-US"/>
          </a:p>
        </p:txBody>
      </p:sp>
      <p:sp>
        <p:nvSpPr>
          <p:cNvPr id="11" name="Text 9"/>
          <p:cNvSpPr txBox="1"/>
          <p:nvPr/>
        </p:nvSpPr>
        <p:spPr>
          <a:xfrm>
            <a:off x="4626864" y="2194560"/>
            <a:ext cx="457200" cy="457200"/>
          </a:xfrm>
          <a:prstGeom prst="rect">
            <a:avLst/>
          </a:prstGeom>
          <a:noFill/>
          <a:ln>
            <a:solidFill>
              <a:schemeClr val="accent3">
                <a:lumMod val="75000"/>
                <a:lumOff val="25000"/>
              </a:schemeClr>
            </a:solidFill>
          </a:ln>
        </p:spPr>
        <p:txBody>
          <a:bodyPr wrap="square" lIns="0" tIns="0" rIns="0" bIns="0" rtlCol="0" anchor="ctr"/>
          <a:lstStyle/>
          <a:p>
            <a:pPr marL="0" indent="0" algn="ctr">
              <a:buNone/>
            </a:pPr>
            <a:r>
              <a:rPr lang="en-US" sz="1800" b="1" dirty="0">
                <a:solidFill>
                  <a:srgbClr val="00829B"/>
                </a:solidFill>
                <a:latin typeface="Arial" pitchFamily="34" charset="0"/>
                <a:ea typeface="Arial" pitchFamily="34" charset="-122"/>
                <a:cs typeface="Arial" pitchFamily="34" charset="-120"/>
              </a:rPr>
              <a:t>2</a:t>
            </a:r>
            <a:endParaRPr lang="en-US" sz="1800" dirty="0"/>
          </a:p>
        </p:txBody>
      </p:sp>
      <p:sp>
        <p:nvSpPr>
          <p:cNvPr id="12" name="Text 10"/>
          <p:cNvSpPr txBox="1"/>
          <p:nvPr/>
        </p:nvSpPr>
        <p:spPr>
          <a:xfrm>
            <a:off x="4626864" y="2834640"/>
            <a:ext cx="2834640" cy="685800"/>
          </a:xfrm>
          <a:prstGeom prst="rect">
            <a:avLst/>
          </a:prstGeom>
          <a:noFill/>
          <a:ln/>
        </p:spPr>
        <p:txBody>
          <a:bodyPr wrap="square" lIns="0" tIns="0" rIns="0" bIns="0" rtlCol="0" anchor="ctr"/>
          <a:lstStyle/>
          <a:p>
            <a:pPr marL="0" indent="0">
              <a:lnSpc>
                <a:spcPct val="98000"/>
              </a:lnSpc>
              <a:buNone/>
            </a:pPr>
            <a:r>
              <a:rPr lang="en-US" sz="1600" b="1" dirty="0">
                <a:solidFill>
                  <a:srgbClr val="003865"/>
                </a:solidFill>
                <a:latin typeface="Arial" pitchFamily="34" charset="0"/>
                <a:ea typeface="Arial" pitchFamily="34" charset="-122"/>
                <a:cs typeface="Arial" pitchFamily="34" charset="-120"/>
              </a:rPr>
              <a:t>Company information</a:t>
            </a:r>
            <a:endParaRPr lang="en-US" sz="1600" dirty="0"/>
          </a:p>
        </p:txBody>
      </p:sp>
      <p:sp>
        <p:nvSpPr>
          <p:cNvPr id="13" name="Text 11"/>
          <p:cNvSpPr txBox="1"/>
          <p:nvPr/>
        </p:nvSpPr>
        <p:spPr>
          <a:xfrm>
            <a:off x="4626864" y="3520440"/>
            <a:ext cx="2880360" cy="1097280"/>
          </a:xfrm>
          <a:prstGeom prst="rect">
            <a:avLst/>
          </a:prstGeom>
          <a:noFill/>
          <a:ln/>
        </p:spPr>
        <p:txBody>
          <a:bodyPr wrap="square" lIns="0" tIns="0" rIns="0" bIns="0" rtlCol="0" anchor="ctr"/>
          <a:lstStyle/>
          <a:p>
            <a:pPr marL="0" indent="0">
              <a:lnSpc>
                <a:spcPct val="106000"/>
              </a:lnSpc>
              <a:buNone/>
            </a:pPr>
            <a:r>
              <a:rPr lang="en-US" sz="1250" dirty="0">
                <a:solidFill>
                  <a:srgbClr val="5B6770"/>
                </a:solidFill>
                <a:latin typeface="Arial" pitchFamily="34" charset="0"/>
                <a:ea typeface="Arial" pitchFamily="34" charset="-122"/>
                <a:cs typeface="Arial" pitchFamily="34" charset="-120"/>
              </a:rPr>
              <a:t>Legal name, mailing and physical address, and other registered entity details.</a:t>
            </a:r>
            <a:endParaRPr lang="en-US" sz="1250" dirty="0"/>
          </a:p>
        </p:txBody>
      </p:sp>
      <p:sp>
        <p:nvSpPr>
          <p:cNvPr id="15" name="Shape 13"/>
          <p:cNvSpPr/>
          <p:nvPr/>
        </p:nvSpPr>
        <p:spPr>
          <a:xfrm>
            <a:off x="8357616" y="2194560"/>
            <a:ext cx="457200" cy="457200"/>
          </a:xfrm>
          <a:prstGeom prst="roundRect">
            <a:avLst>
              <a:gd name="adj" fmla="val 20000"/>
            </a:avLst>
          </a:prstGeom>
          <a:solidFill>
            <a:srgbClr val="EAF1F5"/>
          </a:solidFill>
          <a:ln/>
        </p:spPr>
        <p:txBody>
          <a:bodyPr/>
          <a:lstStyle/>
          <a:p>
            <a:endParaRPr lang="en-US"/>
          </a:p>
        </p:txBody>
      </p:sp>
      <p:sp>
        <p:nvSpPr>
          <p:cNvPr id="16" name="Text 14"/>
          <p:cNvSpPr txBox="1"/>
          <p:nvPr/>
        </p:nvSpPr>
        <p:spPr>
          <a:xfrm>
            <a:off x="8357616" y="2194560"/>
            <a:ext cx="457200" cy="457200"/>
          </a:xfrm>
          <a:prstGeom prst="rect">
            <a:avLst/>
          </a:prstGeom>
          <a:noFill/>
          <a:ln>
            <a:solidFill>
              <a:schemeClr val="accent3">
                <a:lumMod val="75000"/>
                <a:lumOff val="25000"/>
              </a:schemeClr>
            </a:solidFill>
          </a:ln>
        </p:spPr>
        <p:txBody>
          <a:bodyPr wrap="square" lIns="0" tIns="0" rIns="0" bIns="0" rtlCol="0" anchor="ctr"/>
          <a:lstStyle/>
          <a:p>
            <a:pPr marL="0" indent="0" algn="ctr">
              <a:buNone/>
            </a:pPr>
            <a:r>
              <a:rPr lang="en-US" sz="1800" b="1" dirty="0">
                <a:solidFill>
                  <a:srgbClr val="00829B"/>
                </a:solidFill>
                <a:latin typeface="Arial" pitchFamily="34" charset="0"/>
                <a:ea typeface="Arial" pitchFamily="34" charset="-122"/>
                <a:cs typeface="Arial" pitchFamily="34" charset="-120"/>
              </a:rPr>
              <a:t>3</a:t>
            </a:r>
            <a:endParaRPr lang="en-US" sz="1800" dirty="0"/>
          </a:p>
        </p:txBody>
      </p:sp>
      <p:sp>
        <p:nvSpPr>
          <p:cNvPr id="17" name="Text 15"/>
          <p:cNvSpPr txBox="1"/>
          <p:nvPr/>
        </p:nvSpPr>
        <p:spPr>
          <a:xfrm>
            <a:off x="8357616" y="2834640"/>
            <a:ext cx="2834640" cy="685800"/>
          </a:xfrm>
          <a:prstGeom prst="rect">
            <a:avLst/>
          </a:prstGeom>
          <a:noFill/>
          <a:ln/>
        </p:spPr>
        <p:txBody>
          <a:bodyPr wrap="square" lIns="0" tIns="0" rIns="0" bIns="0" rtlCol="0" anchor="ctr"/>
          <a:lstStyle/>
          <a:p>
            <a:pPr marL="0" indent="0">
              <a:lnSpc>
                <a:spcPct val="98000"/>
              </a:lnSpc>
              <a:buNone/>
            </a:pPr>
            <a:r>
              <a:rPr lang="en-US" sz="1600" b="1" dirty="0">
                <a:solidFill>
                  <a:srgbClr val="003865"/>
                </a:solidFill>
                <a:latin typeface="Arial" pitchFamily="34" charset="0"/>
                <a:ea typeface="Arial" pitchFamily="34" charset="-122"/>
                <a:cs typeface="Arial" pitchFamily="34" charset="-120"/>
              </a:rPr>
              <a:t>Entity or registration level</a:t>
            </a:r>
            <a:endParaRPr lang="en-US" sz="1600" dirty="0"/>
          </a:p>
        </p:txBody>
      </p:sp>
      <p:sp>
        <p:nvSpPr>
          <p:cNvPr id="18" name="Text 16"/>
          <p:cNvSpPr txBox="1"/>
          <p:nvPr/>
        </p:nvSpPr>
        <p:spPr>
          <a:xfrm>
            <a:off x="8357616" y="3520440"/>
            <a:ext cx="2880360" cy="1097280"/>
          </a:xfrm>
          <a:prstGeom prst="rect">
            <a:avLst/>
          </a:prstGeom>
          <a:noFill/>
          <a:ln/>
        </p:spPr>
        <p:txBody>
          <a:bodyPr wrap="square" lIns="0" tIns="0" rIns="0" bIns="0" rtlCol="0" anchor="ctr"/>
          <a:lstStyle/>
          <a:p>
            <a:pPr marL="0" indent="0">
              <a:lnSpc>
                <a:spcPct val="106000"/>
              </a:lnSpc>
              <a:buNone/>
            </a:pPr>
            <a:r>
              <a:rPr lang="en-US" sz="1250" dirty="0">
                <a:solidFill>
                  <a:srgbClr val="5B6770"/>
                </a:solidFill>
                <a:latin typeface="Arial" pitchFamily="34" charset="0"/>
                <a:ea typeface="Arial" pitchFamily="34" charset="-122"/>
                <a:cs typeface="Arial" pitchFamily="34" charset="-120"/>
              </a:rPr>
              <a:t>Apply a change across the whole entity, or to a single registration.</a:t>
            </a:r>
            <a:endParaRPr lang="en-US" sz="1250" dirty="0"/>
          </a:p>
        </p:txBody>
      </p:sp>
      <p:sp>
        <p:nvSpPr>
          <p:cNvPr id="20" name="Text 18"/>
          <p:cNvSpPr txBox="1"/>
          <p:nvPr/>
        </p:nvSpPr>
        <p:spPr>
          <a:xfrm>
            <a:off x="868680" y="4937760"/>
            <a:ext cx="2377440" cy="841248"/>
          </a:xfrm>
          <a:prstGeom prst="rect">
            <a:avLst/>
          </a:prstGeom>
          <a:noFill/>
          <a:ln/>
        </p:spPr>
        <p:txBody>
          <a:bodyPr wrap="square" lIns="0" tIns="0" rIns="0" bIns="0" rtlCol="0" anchor="ctr"/>
          <a:lstStyle/>
          <a:p>
            <a:pPr marL="0" indent="0">
              <a:buNone/>
            </a:pPr>
            <a:r>
              <a:rPr lang="en-US" sz="1100" b="1" kern="0" spc="100" dirty="0">
                <a:solidFill>
                  <a:srgbClr val="00829B"/>
                </a:solidFill>
                <a:latin typeface="Arial" pitchFamily="34" charset="0"/>
                <a:ea typeface="Arial" pitchFamily="34" charset="-122"/>
                <a:cs typeface="Arial" pitchFamily="34" charset="-120"/>
              </a:rPr>
              <a:t>EXAMPLE WE'LL FOLLOW</a:t>
            </a:r>
            <a:endParaRPr lang="en-US" sz="1100" dirty="0"/>
          </a:p>
        </p:txBody>
      </p:sp>
      <p:sp>
        <p:nvSpPr>
          <p:cNvPr id="21" name="Text 19"/>
          <p:cNvSpPr txBox="1"/>
          <p:nvPr/>
        </p:nvSpPr>
        <p:spPr>
          <a:xfrm>
            <a:off x="3246120" y="4937760"/>
            <a:ext cx="8229600" cy="841248"/>
          </a:xfrm>
          <a:prstGeom prst="rect">
            <a:avLst/>
          </a:prstGeom>
          <a:noFill/>
          <a:ln/>
        </p:spPr>
        <p:txBody>
          <a:bodyPr wrap="square" lIns="0" tIns="0" rIns="0" bIns="0" rtlCol="0" anchor="ctr"/>
          <a:lstStyle/>
          <a:p>
            <a:r>
              <a:rPr lang="en-US" sz="1300" dirty="0">
                <a:solidFill>
                  <a:srgbClr val="222A2F"/>
                </a:solidFill>
                <a:latin typeface="Arial" pitchFamily="34" charset="0"/>
                <a:ea typeface="Arial" pitchFamily="34" charset="-122"/>
                <a:cs typeface="Arial" pitchFamily="34" charset="-120"/>
              </a:rPr>
              <a:t>A Market Participant has a new Backup Authorized Representative.  The Authorized Representative submits the change — a routine contact update we'll take through the portal on the next slide.</a:t>
            </a:r>
            <a:endParaRPr lang="en-US" sz="1300" dirty="0"/>
          </a:p>
        </p:txBody>
      </p:sp>
      <p:sp>
        <p:nvSpPr>
          <p:cNvPr id="972" name="Slide Number Placeholder"/>
          <p:cNvSpPr>
            <a:spLocks noGrp="1"/>
          </p:cNvSpPr>
          <p:nvPr>
            <p:ph type="sldNum" sz="quarter" idx="12"/>
          </p:nvPr>
        </p:nvSpPr>
        <p:spPr/>
        <p:txBody>
          <a:bodyPr/>
          <a:lstStyle/>
          <a:p>
            <a:fld id="{048D351C-98C6-408C-88AB-DA694214F02A}" type="slidenum">
              <a:rPr lang="en-US" smtClean="0"/>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defRPr sz="2500" b="1">
                <a:solidFill>
                  <a:srgbClr val="002D72"/>
                </a:solidFill>
                <a:latin typeface="Arial"/>
              </a:defRPr>
            </a:pPr>
            <a:r>
              <a:rPr sz="2200" b="1" dirty="0">
                <a:solidFill>
                  <a:srgbClr val="002060"/>
                </a:solidFill>
                <a:latin typeface="Arial"/>
              </a:rPr>
              <a:t>NCI: Follow the Entire Journey</a:t>
            </a:r>
          </a:p>
        </p:txBody>
      </p:sp>
      <p:sp>
        <p:nvSpPr>
          <p:cNvPr id="3" name="TextBox 2"/>
          <p:cNvSpPr txBox="1"/>
          <p:nvPr/>
        </p:nvSpPr>
        <p:spPr>
          <a:xfrm>
            <a:off x="594360" y="868680"/>
            <a:ext cx="109728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a:solidFill>
                  <a:srgbClr val="0078A8"/>
                </a:solidFill>
              </a:defRPr>
            </a:pPr>
            <a:r>
              <a:rPr kumimoji="0" sz="1600" b="1" i="0" u="none" strike="noStrike" kern="1200" cap="none" spc="0" normalizeH="0" baseline="0" noProof="0" dirty="0">
                <a:ln>
                  <a:noFill/>
                </a:ln>
                <a:solidFill>
                  <a:srgbClr val="007A8B"/>
                </a:solidFill>
                <a:effectLst/>
                <a:uLnTx/>
                <a:uFillTx/>
                <a:latin typeface="Arial"/>
                <a:ea typeface="+mn-ea"/>
                <a:cs typeface="+mn-cs"/>
              </a:rPr>
              <a:t>From authenticated intake to ERCOT processing and status/history</a:t>
            </a:r>
          </a:p>
        </p:txBody>
      </p:sp>
      <p:sp>
        <p:nvSpPr>
          <p:cNvPr id="4" name="TextBox 3"/>
          <p:cNvSpPr txBox="1"/>
          <p:nvPr/>
        </p:nvSpPr>
        <p:spPr>
          <a:xfrm>
            <a:off x="640080" y="1588401"/>
            <a:ext cx="5212080" cy="365760"/>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500" b="1">
                <a:solidFill>
                  <a:srgbClr val="0078A8"/>
                </a:solidFill>
              </a:defRPr>
            </a:pPr>
            <a:r>
              <a:rPr kumimoji="0" sz="1500" b="1" i="0" u="none" strike="noStrike" kern="1200" cap="none" spc="0" normalizeH="0" baseline="0" noProof="0" dirty="0">
                <a:ln>
                  <a:noFill/>
                </a:ln>
                <a:solidFill>
                  <a:srgbClr val="0078A8"/>
                </a:solidFill>
                <a:effectLst/>
                <a:uLnTx/>
                <a:uFillTx/>
                <a:latin typeface="Arial"/>
                <a:ea typeface="+mn-ea"/>
                <a:cs typeface="+mn-cs"/>
              </a:rPr>
              <a:t>MARKET PARTICIPANT EXPERIENCE</a:t>
            </a:r>
          </a:p>
        </p:txBody>
      </p:sp>
      <p:sp>
        <p:nvSpPr>
          <p:cNvPr id="5" name="Rounded Rectangle 4"/>
          <p:cNvSpPr/>
          <p:nvPr/>
        </p:nvSpPr>
        <p:spPr>
          <a:xfrm>
            <a:off x="235974" y="2182761"/>
            <a:ext cx="1097280" cy="105156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0078A8"/>
                </a:solidFill>
              </a:defRPr>
            </a:pPr>
            <a:r>
              <a:rPr kumimoji="0" sz="1000" b="1" i="0" u="none" strike="noStrike" kern="1200" cap="none" spc="0" normalizeH="0" baseline="0" noProof="0" dirty="0">
                <a:ln>
                  <a:noFill/>
                </a:ln>
                <a:solidFill>
                  <a:srgbClr val="0078A8"/>
                </a:solidFill>
                <a:effectLst/>
                <a:uLnTx/>
                <a:uFillTx/>
                <a:latin typeface="Arial"/>
                <a:ea typeface="+mn-ea"/>
                <a:cs typeface="+mn-cs"/>
              </a:rPr>
              <a:t>Authenticate</a:t>
            </a:r>
          </a:p>
        </p:txBody>
      </p:sp>
      <p:cxnSp>
        <p:nvCxnSpPr>
          <p:cNvPr id="6" name="Connector 5"/>
          <p:cNvCxnSpPr>
            <a:cxnSpLocks/>
          </p:cNvCxnSpPr>
          <p:nvPr/>
        </p:nvCxnSpPr>
        <p:spPr>
          <a:xfrm>
            <a:off x="1323028" y="2703969"/>
            <a:ext cx="91440"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1427200" y="2182761"/>
            <a:ext cx="1097280" cy="105156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0078A8"/>
                </a:solidFill>
              </a:defRPr>
            </a:pPr>
            <a:r>
              <a:rPr kumimoji="0" sz="1000" b="1" i="0" u="none" strike="noStrike" kern="1200" cap="none" spc="0" normalizeH="0" baseline="0" noProof="0">
                <a:ln>
                  <a:noFill/>
                </a:ln>
                <a:solidFill>
                  <a:srgbClr val="0078A8"/>
                </a:solidFill>
                <a:effectLst/>
                <a:uLnTx/>
                <a:uFillTx/>
                <a:latin typeface="Arial"/>
                <a:ea typeface="+mn-ea"/>
                <a:cs typeface="+mn-cs"/>
              </a:rPr>
              <a:t>See current records</a:t>
            </a:r>
          </a:p>
        </p:txBody>
      </p:sp>
      <p:sp>
        <p:nvSpPr>
          <p:cNvPr id="9" name="Rounded Rectangle 8"/>
          <p:cNvSpPr/>
          <p:nvPr/>
        </p:nvSpPr>
        <p:spPr>
          <a:xfrm>
            <a:off x="2618426" y="2182761"/>
            <a:ext cx="1097280" cy="105156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0078A8"/>
                </a:solidFill>
              </a:defRPr>
            </a:pPr>
            <a:r>
              <a:rPr kumimoji="0" sz="1000" b="1" i="0" u="none" strike="noStrike" kern="1200" cap="none" spc="0" normalizeH="0" baseline="0" noProof="0" dirty="0">
                <a:ln>
                  <a:noFill/>
                </a:ln>
                <a:solidFill>
                  <a:srgbClr val="0078A8"/>
                </a:solidFill>
                <a:effectLst/>
                <a:uLnTx/>
                <a:uFillTx/>
                <a:latin typeface="Arial"/>
                <a:ea typeface="+mn-ea"/>
                <a:cs typeface="+mn-cs"/>
              </a:rPr>
              <a:t>Select entity / registration</a:t>
            </a:r>
          </a:p>
        </p:txBody>
      </p:sp>
      <p:sp>
        <p:nvSpPr>
          <p:cNvPr id="11" name="Rounded Rectangle 10"/>
          <p:cNvSpPr/>
          <p:nvPr/>
        </p:nvSpPr>
        <p:spPr>
          <a:xfrm>
            <a:off x="3809652" y="2182761"/>
            <a:ext cx="1097280" cy="105156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0078A8"/>
                </a:solidFill>
              </a:defRPr>
            </a:pPr>
            <a:r>
              <a:rPr kumimoji="0" sz="1000" b="1" i="0" u="none" strike="noStrike" kern="1200" cap="none" spc="0" normalizeH="0" baseline="0" noProof="0">
                <a:ln>
                  <a:noFill/>
                </a:ln>
                <a:solidFill>
                  <a:srgbClr val="0078A8"/>
                </a:solidFill>
                <a:effectLst/>
                <a:uLnTx/>
                <a:uFillTx/>
                <a:latin typeface="Arial"/>
                <a:ea typeface="+mn-ea"/>
                <a:cs typeface="+mn-cs"/>
              </a:rPr>
              <a:t>Enter change</a:t>
            </a:r>
          </a:p>
        </p:txBody>
      </p:sp>
      <p:sp>
        <p:nvSpPr>
          <p:cNvPr id="13" name="Rounded Rectangle 12"/>
          <p:cNvSpPr/>
          <p:nvPr/>
        </p:nvSpPr>
        <p:spPr>
          <a:xfrm>
            <a:off x="5000880" y="2182761"/>
            <a:ext cx="1097280" cy="105156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0078A8"/>
                </a:solidFill>
              </a:defRPr>
            </a:pPr>
            <a:r>
              <a:rPr kumimoji="0" sz="1000" b="1" i="0" u="none" strike="noStrike" kern="1200" cap="none" spc="0" normalizeH="0" baseline="0" noProof="0">
                <a:ln>
                  <a:noFill/>
                </a:ln>
                <a:solidFill>
                  <a:srgbClr val="0078A8"/>
                </a:solidFill>
                <a:effectLst/>
                <a:uLnTx/>
                <a:uFillTx/>
                <a:latin typeface="Arial"/>
                <a:ea typeface="+mn-ea"/>
                <a:cs typeface="+mn-cs"/>
              </a:rPr>
              <a:t>Submit NCI</a:t>
            </a:r>
          </a:p>
        </p:txBody>
      </p:sp>
      <p:sp>
        <p:nvSpPr>
          <p:cNvPr id="14" name="TextBox 13"/>
          <p:cNvSpPr txBox="1"/>
          <p:nvPr/>
        </p:nvSpPr>
        <p:spPr>
          <a:xfrm>
            <a:off x="6172200" y="1588401"/>
            <a:ext cx="5212080" cy="365760"/>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500" b="1">
                <a:solidFill>
                  <a:srgbClr val="4F7C22"/>
                </a:solidFill>
              </a:defRPr>
            </a:pPr>
            <a:r>
              <a:rPr kumimoji="0" sz="1500" b="1" i="0" u="none" strike="noStrike" kern="1200" cap="none" spc="0" normalizeH="0" baseline="0" noProof="0">
                <a:ln>
                  <a:noFill/>
                </a:ln>
                <a:solidFill>
                  <a:srgbClr val="4F7C22"/>
                </a:solidFill>
                <a:effectLst/>
                <a:uLnTx/>
                <a:uFillTx/>
                <a:latin typeface="Arial"/>
                <a:ea typeface="+mn-ea"/>
                <a:cs typeface="+mn-cs"/>
              </a:rPr>
              <a:t>ERCOT WORKFLOW AFTER SUBMIT</a:t>
            </a:r>
          </a:p>
        </p:txBody>
      </p:sp>
      <p:sp>
        <p:nvSpPr>
          <p:cNvPr id="15" name="Rounded Rectangle 14"/>
          <p:cNvSpPr/>
          <p:nvPr/>
        </p:nvSpPr>
        <p:spPr>
          <a:xfrm>
            <a:off x="6263640" y="2182761"/>
            <a:ext cx="1097280" cy="1051560"/>
          </a:xfrm>
          <a:prstGeom prst="roundRect">
            <a:avLst/>
          </a:prstGeom>
          <a:solidFill>
            <a:srgbClr val="F7FAF4"/>
          </a:solidFill>
          <a:ln w="19050">
            <a:solidFill>
              <a:srgbClr val="4F7C22"/>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4F7C22"/>
                </a:solidFill>
              </a:defRPr>
            </a:pPr>
            <a:r>
              <a:rPr kumimoji="0" sz="1000" b="1" i="0" u="none" strike="noStrike" kern="1200" cap="none" spc="0" normalizeH="0" baseline="0" noProof="0" dirty="0">
                <a:ln>
                  <a:noFill/>
                </a:ln>
                <a:solidFill>
                  <a:srgbClr val="4F7C22"/>
                </a:solidFill>
                <a:effectLst/>
                <a:uLnTx/>
                <a:uFillTx/>
                <a:latin typeface="Arial"/>
                <a:ea typeface="+mn-ea"/>
                <a:cs typeface="+mn-cs"/>
              </a:rPr>
              <a:t>Legal review</a:t>
            </a:r>
          </a:p>
        </p:txBody>
      </p:sp>
      <p:cxnSp>
        <p:nvCxnSpPr>
          <p:cNvPr id="16" name="Connector 15"/>
          <p:cNvCxnSpPr>
            <a:cxnSpLocks/>
          </p:cNvCxnSpPr>
          <p:nvPr/>
        </p:nvCxnSpPr>
        <p:spPr>
          <a:xfrm>
            <a:off x="7377832" y="2703969"/>
            <a:ext cx="182880" cy="0"/>
          </a:xfrm>
          <a:prstGeom prst="line">
            <a:avLst/>
          </a:prstGeom>
          <a:ln w="27940">
            <a:solidFill>
              <a:srgbClr val="4F7C22"/>
            </a:solidFill>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7562088" y="2182761"/>
            <a:ext cx="1097280" cy="1051560"/>
          </a:xfrm>
          <a:prstGeom prst="roundRect">
            <a:avLst/>
          </a:prstGeom>
          <a:solidFill>
            <a:srgbClr val="F7FAF4"/>
          </a:solidFill>
          <a:ln w="19050">
            <a:solidFill>
              <a:srgbClr val="4F7C22"/>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4F7C22"/>
                </a:solidFill>
              </a:defRPr>
            </a:pPr>
            <a:r>
              <a:rPr kumimoji="0" sz="1000" b="1" i="0" u="none" strike="noStrike" kern="1200" cap="none" spc="0" normalizeH="0" baseline="0" noProof="0">
                <a:ln>
                  <a:noFill/>
                </a:ln>
                <a:solidFill>
                  <a:srgbClr val="4F7C22"/>
                </a:solidFill>
                <a:effectLst/>
                <a:uLnTx/>
                <a:uFillTx/>
                <a:latin typeface="Arial"/>
                <a:ea typeface="+mn-ea"/>
                <a:cs typeface="+mn-cs"/>
              </a:rPr>
              <a:t>Approval</a:t>
            </a:r>
          </a:p>
        </p:txBody>
      </p:sp>
      <p:cxnSp>
        <p:nvCxnSpPr>
          <p:cNvPr id="18" name="Connector 17"/>
          <p:cNvCxnSpPr>
            <a:cxnSpLocks/>
          </p:cNvCxnSpPr>
          <p:nvPr/>
        </p:nvCxnSpPr>
        <p:spPr>
          <a:xfrm>
            <a:off x="8666448" y="2703969"/>
            <a:ext cx="182880" cy="0"/>
          </a:xfrm>
          <a:prstGeom prst="line">
            <a:avLst/>
          </a:prstGeom>
          <a:ln w="27940">
            <a:solidFill>
              <a:srgbClr val="4F7C22"/>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8860536" y="2182761"/>
            <a:ext cx="1097280" cy="1051560"/>
          </a:xfrm>
          <a:prstGeom prst="roundRect">
            <a:avLst/>
          </a:prstGeom>
          <a:solidFill>
            <a:srgbClr val="F7FAF4"/>
          </a:solidFill>
          <a:ln w="19050">
            <a:solidFill>
              <a:srgbClr val="4F7C22"/>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4F7C22"/>
                </a:solidFill>
              </a:defRPr>
            </a:pPr>
            <a:r>
              <a:rPr kumimoji="0" sz="1000" b="1" i="0" u="none" strike="noStrike" kern="1200" cap="none" spc="0" normalizeH="0" baseline="0" noProof="0">
                <a:ln>
                  <a:noFill/>
                </a:ln>
                <a:solidFill>
                  <a:srgbClr val="4F7C22"/>
                </a:solidFill>
                <a:effectLst/>
                <a:uLnTx/>
                <a:uFillTx/>
                <a:latin typeface="Arial"/>
                <a:ea typeface="+mn-ea"/>
                <a:cs typeface="+mn-cs"/>
              </a:rPr>
              <a:t>Registration processing</a:t>
            </a:r>
          </a:p>
        </p:txBody>
      </p:sp>
      <p:cxnSp>
        <p:nvCxnSpPr>
          <p:cNvPr id="20" name="Connector 19"/>
          <p:cNvCxnSpPr>
            <a:cxnSpLocks/>
          </p:cNvCxnSpPr>
          <p:nvPr/>
        </p:nvCxnSpPr>
        <p:spPr>
          <a:xfrm>
            <a:off x="9964896" y="2703969"/>
            <a:ext cx="182880" cy="0"/>
          </a:xfrm>
          <a:prstGeom prst="line">
            <a:avLst/>
          </a:prstGeom>
          <a:ln w="27940">
            <a:solidFill>
              <a:srgbClr val="4F7C22"/>
            </a:solidFill>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10158984" y="2182761"/>
            <a:ext cx="1097280" cy="1051560"/>
          </a:xfrm>
          <a:prstGeom prst="roundRect">
            <a:avLst/>
          </a:prstGeom>
          <a:solidFill>
            <a:srgbClr val="F7FAF4"/>
          </a:solidFill>
          <a:ln w="19050">
            <a:solidFill>
              <a:srgbClr val="4F7C22"/>
            </a:solidFill>
          </a:ln>
        </p:spPr>
        <p:style>
          <a:lnRef idx="1">
            <a:schemeClr val="accent1"/>
          </a:lnRef>
          <a:fillRef idx="3">
            <a:schemeClr val="accent1"/>
          </a:fillRef>
          <a:effectRef idx="2">
            <a:schemeClr val="accent1"/>
          </a:effectRef>
          <a:fontRef idx="minor">
            <a:schemeClr val="lt1"/>
          </a:fontRef>
        </p:style>
        <p:txBody>
          <a:bodyPr lIns="109728" tIns="73152" rIns="10972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00" b="1">
                <a:solidFill>
                  <a:srgbClr val="4F7C22"/>
                </a:solidFill>
              </a:defRPr>
            </a:pPr>
            <a:r>
              <a:rPr kumimoji="0" sz="1000" b="1" i="0" u="none" strike="noStrike" kern="1200" cap="none" spc="0" normalizeH="0" baseline="0" noProof="0">
                <a:ln>
                  <a:noFill/>
                </a:ln>
                <a:solidFill>
                  <a:srgbClr val="4F7C22"/>
                </a:solidFill>
                <a:effectLst/>
                <a:uLnTx/>
                <a:uFillTx/>
                <a:latin typeface="Arial"/>
                <a:ea typeface="+mn-ea"/>
                <a:cs typeface="+mn-cs"/>
              </a:rPr>
              <a:t>Status / history</a:t>
            </a:r>
          </a:p>
        </p:txBody>
      </p:sp>
      <p:sp>
        <p:nvSpPr>
          <p:cNvPr id="22" name="Rounded Rectangle 21"/>
          <p:cNvSpPr/>
          <p:nvPr/>
        </p:nvSpPr>
        <p:spPr>
          <a:xfrm>
            <a:off x="442452" y="4011561"/>
            <a:ext cx="10850388" cy="1325880"/>
          </a:xfrm>
          <a:prstGeom prst="roundRect">
            <a:avLst/>
          </a:prstGeom>
          <a:solidFill>
            <a:srgbClr val="F0F9F9"/>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008C95"/>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WHAT CHANGES</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008C95"/>
                </a:solidFill>
              </a:defRPr>
            </a:pPr>
            <a:endParaRPr kumimoji="0"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MPSP connects the authenticated Market Participant experience to the ERCOT workflow — </a:t>
            </a: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and provides status and history across the process</a:t>
            </a:r>
            <a:r>
              <a:rPr kumimoji="0" sz="2000" b="0" i="0" u="none" strike="noStrike" kern="1200" cap="none" spc="0" normalizeH="0" baseline="0" noProof="0" dirty="0">
                <a:ln>
                  <a:noFill/>
                </a:ln>
                <a:solidFill>
                  <a:srgbClr val="002060"/>
                </a:solidFill>
                <a:effectLst/>
                <a:uLnTx/>
                <a:uFillTx/>
                <a:latin typeface="Arial"/>
                <a:ea typeface="+mn-ea"/>
                <a:cs typeface="+mn-cs"/>
              </a:rPr>
              <a:t>.</a:t>
            </a:r>
          </a:p>
        </p:txBody>
      </p:sp>
      <p:sp>
        <p:nvSpPr>
          <p:cNvPr id="23" name="Rounded Rectangle 22"/>
          <p:cNvSpPr/>
          <p:nvPr/>
        </p:nvSpPr>
        <p:spPr>
          <a:xfrm>
            <a:off x="594360" y="6144768"/>
            <a:ext cx="10972800" cy="384048"/>
          </a:xfrm>
          <a:prstGeom prst="roundRect">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NCI </a:t>
            </a:r>
            <a:r>
              <a:rPr kumimoji="0" sz="1400" b="1" i="0" u="none" strike="noStrike" kern="1200" cap="none" spc="0" normalizeH="0" baseline="0" noProof="0" dirty="0">
                <a:ln>
                  <a:noFill/>
                </a:ln>
                <a:solidFill>
                  <a:srgbClr val="FFFFFF"/>
                </a:solidFill>
                <a:effectLst/>
                <a:uLnTx/>
                <a:uFillTx/>
                <a:latin typeface="Arial"/>
                <a:ea typeface="+mn-ea"/>
                <a:cs typeface="+mn-cs"/>
              </a:rPr>
              <a:t>example: MPSP manages the workflow associated with a Protocol form from intake through ERCOT processing</a:t>
            </a:r>
          </a:p>
        </p:txBody>
      </p:sp>
      <p:sp>
        <p:nvSpPr>
          <p:cNvPr id="24" name="Slide Number Placeholder">
            <a:extLst>
              <a:ext uri="{FF2B5EF4-FFF2-40B4-BE49-F238E27FC236}">
                <a16:creationId xmlns:a16="http://schemas.microsoft.com/office/drawing/2014/main" id="{F12F63D3-B528-25C9-AE74-7AD09B7AB4A4}"/>
              </a:ext>
            </a:extLst>
          </p:cNvPr>
          <p:cNvSpPr>
            <a:spLocks noGrp="1"/>
          </p:cNvSpPr>
          <p:nvPr>
            <p:ph type="sldNum" sz="quarter" idx="12"/>
          </p:nvPr>
        </p:nvSpPr>
        <p:spPr>
          <a:xfrm>
            <a:off x="11658600" y="6356350"/>
            <a:ext cx="533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F2E4B1A-0000-4A00-9C00-000000000971}" type="slidenum">
              <a:rPr kumimoji="0" lang="en-US" sz="1200" b="1" i="0" u="none" strike="noStrike" kern="1200" cap="none" spc="0" normalizeH="0" baseline="0" noProof="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n-US" sz="1200" b="1" i="0" u="none" strike="noStrike" kern="1200" cap="none" spc="0" normalizeH="0" baseline="0" noProof="0" dirty="0">
              <a:ln>
                <a:noFill/>
              </a:ln>
              <a:solidFill>
                <a:srgbClr val="005763"/>
              </a:solidFill>
              <a:effectLst/>
              <a:uLnTx/>
              <a:uFillTx/>
              <a:latin typeface="Arial"/>
              <a:ea typeface="+mn-ea"/>
              <a:cs typeface="+mn-cs"/>
            </a:endParaRPr>
          </a:p>
        </p:txBody>
      </p:sp>
      <p:cxnSp>
        <p:nvCxnSpPr>
          <p:cNvPr id="29" name="Connector 5">
            <a:extLst>
              <a:ext uri="{FF2B5EF4-FFF2-40B4-BE49-F238E27FC236}">
                <a16:creationId xmlns:a16="http://schemas.microsoft.com/office/drawing/2014/main" id="{FCED4ACC-024B-B5CC-887C-C606C83D9384}"/>
              </a:ext>
            </a:extLst>
          </p:cNvPr>
          <p:cNvCxnSpPr>
            <a:cxnSpLocks/>
          </p:cNvCxnSpPr>
          <p:nvPr/>
        </p:nvCxnSpPr>
        <p:spPr>
          <a:xfrm>
            <a:off x="2517649" y="2703969"/>
            <a:ext cx="91440"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cxnSp>
        <p:nvCxnSpPr>
          <p:cNvPr id="30" name="Connector 5">
            <a:extLst>
              <a:ext uri="{FF2B5EF4-FFF2-40B4-BE49-F238E27FC236}">
                <a16:creationId xmlns:a16="http://schemas.microsoft.com/office/drawing/2014/main" id="{865D03EB-17EC-F1BD-296C-9E45EAF60B9F}"/>
              </a:ext>
            </a:extLst>
          </p:cNvPr>
          <p:cNvCxnSpPr>
            <a:cxnSpLocks/>
          </p:cNvCxnSpPr>
          <p:nvPr/>
        </p:nvCxnSpPr>
        <p:spPr>
          <a:xfrm>
            <a:off x="3702437" y="2703969"/>
            <a:ext cx="91440"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cxnSp>
        <p:nvCxnSpPr>
          <p:cNvPr id="31" name="Connector 5">
            <a:extLst>
              <a:ext uri="{FF2B5EF4-FFF2-40B4-BE49-F238E27FC236}">
                <a16:creationId xmlns:a16="http://schemas.microsoft.com/office/drawing/2014/main" id="{889A81AB-BA12-87D3-922D-D87154890E35}"/>
              </a:ext>
            </a:extLst>
          </p:cNvPr>
          <p:cNvCxnSpPr>
            <a:cxnSpLocks/>
          </p:cNvCxnSpPr>
          <p:nvPr/>
        </p:nvCxnSpPr>
        <p:spPr>
          <a:xfrm>
            <a:off x="4906894" y="2703969"/>
            <a:ext cx="91440"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defRPr sz="2500" b="1">
                <a:solidFill>
                  <a:srgbClr val="002D72"/>
                </a:solidFill>
                <a:latin typeface="Arial"/>
              </a:defRPr>
            </a:pPr>
            <a:r>
              <a:rPr sz="2200" b="1">
                <a:solidFill>
                  <a:srgbClr val="002060"/>
                </a:solidFill>
                <a:latin typeface="Arial"/>
              </a:rPr>
              <a:t>Phase 1 → The Road Ahead</a:t>
            </a:r>
          </a:p>
        </p:txBody>
      </p:sp>
      <p:sp>
        <p:nvSpPr>
          <p:cNvPr id="3" name="TextBox 2"/>
          <p:cNvSpPr txBox="1"/>
          <p:nvPr/>
        </p:nvSpPr>
        <p:spPr>
          <a:xfrm>
            <a:off x="594360" y="868680"/>
            <a:ext cx="109728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00">
                <a:solidFill>
                  <a:srgbClr val="0078A8"/>
                </a:solidFill>
              </a:defRPr>
            </a:pPr>
            <a:r>
              <a:rPr kumimoji="0" sz="1600" b="1" i="0" u="none" strike="noStrike" kern="1200" cap="none" spc="0" normalizeH="0" baseline="0" noProof="0" dirty="0">
                <a:ln>
                  <a:noFill/>
                </a:ln>
                <a:solidFill>
                  <a:srgbClr val="007A8B"/>
                </a:solidFill>
                <a:effectLst/>
                <a:uLnTx/>
                <a:uFillTx/>
                <a:latin typeface="Arial"/>
                <a:ea typeface="+mn-ea"/>
                <a:cs typeface="+mn-cs"/>
              </a:rPr>
              <a:t>Establish the capability, then expand end-to-end workflow automation</a:t>
            </a:r>
          </a:p>
        </p:txBody>
      </p:sp>
      <p:sp>
        <p:nvSpPr>
          <p:cNvPr id="4" name="Rounded Rectangle 3"/>
          <p:cNvSpPr/>
          <p:nvPr/>
        </p:nvSpPr>
        <p:spPr>
          <a:xfrm>
            <a:off x="594360" y="1280160"/>
            <a:ext cx="3383280" cy="4023360"/>
          </a:xfrm>
          <a:prstGeom prst="roundRect">
            <a:avLst/>
          </a:prstGeom>
          <a:solidFill>
            <a:srgbClr val="F4F8FC"/>
          </a:solidFill>
          <a:ln w="19050">
            <a:solidFill>
              <a:srgbClr val="0078A8"/>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0078A8"/>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PHASE 1 — ESTABLISH</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0078A8"/>
                </a:solidFill>
              </a:defRPr>
            </a:pPr>
            <a:endParaRPr kumimoji="0"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Service interactions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Client Services • Service Desk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Communications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RFIs • Notices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Initial Protocol workflows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NCI • LSIPA</a:t>
            </a:r>
          </a:p>
        </p:txBody>
      </p:sp>
      <p:cxnSp>
        <p:nvCxnSpPr>
          <p:cNvPr id="5" name="Connector 4"/>
          <p:cNvCxnSpPr/>
          <p:nvPr/>
        </p:nvCxnSpPr>
        <p:spPr>
          <a:xfrm>
            <a:off x="4069080" y="3246120"/>
            <a:ext cx="411480"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572000" y="1280160"/>
            <a:ext cx="3383280" cy="4023360"/>
          </a:xfrm>
          <a:prstGeom prst="roundRect">
            <a:avLst/>
          </a:prstGeom>
          <a:solidFill>
            <a:srgbClr val="F0F9F9"/>
          </a:solidFill>
          <a:ln w="19050">
            <a:solidFill>
              <a:srgbClr val="008C95"/>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008C95"/>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NEXT — EXPAND</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008C95"/>
                </a:solidFill>
              </a:defRPr>
            </a:pPr>
            <a:endParaRPr kumimoji="0"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Additional Protocol-required forms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Secure submission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Acknowledgement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Legal / business-team routing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Review &amp; processing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Status &amp; completion</a:t>
            </a:r>
          </a:p>
        </p:txBody>
      </p:sp>
      <p:cxnSp>
        <p:nvCxnSpPr>
          <p:cNvPr id="7" name="Connector 6"/>
          <p:cNvCxnSpPr/>
          <p:nvPr/>
        </p:nvCxnSpPr>
        <p:spPr>
          <a:xfrm>
            <a:off x="8046720" y="3246120"/>
            <a:ext cx="411480" cy="0"/>
          </a:xfrm>
          <a:prstGeom prst="line">
            <a:avLst/>
          </a:prstGeom>
          <a:ln w="27940">
            <a:solidFill>
              <a:srgbClr val="0078A8"/>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8549640" y="1280160"/>
            <a:ext cx="3383280" cy="4023360"/>
          </a:xfrm>
          <a:prstGeom prst="roundRect">
            <a:avLst/>
          </a:prstGeom>
          <a:solidFill>
            <a:srgbClr val="F7FAF4"/>
          </a:solidFill>
          <a:ln w="19050">
            <a:solidFill>
              <a:srgbClr val="4F7C22"/>
            </a:solidFill>
          </a:ln>
        </p:spPr>
        <p:style>
          <a:lnRef idx="1">
            <a:schemeClr val="accent1"/>
          </a:lnRef>
          <a:fillRef idx="3">
            <a:schemeClr val="accent1"/>
          </a:fillRef>
          <a:effectRef idx="2">
            <a:schemeClr val="accent1"/>
          </a:effectRef>
          <a:fontRef idx="minor">
            <a:schemeClr val="lt1"/>
          </a:fontRef>
        </p:style>
        <p:txBody>
          <a:bodyPr wrap="square" lIns="109728" tIns="73152" rIns="109728"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4F7C22"/>
                </a:solidFill>
              </a:defRPr>
            </a:pPr>
            <a:r>
              <a:rPr kumimoji="0" sz="1600" b="1" i="0" u="none" strike="noStrike" kern="1200" cap="none" spc="0" normalizeH="0" baseline="0" noProof="0" dirty="0">
                <a:ln>
                  <a:noFill/>
                </a:ln>
                <a:solidFill>
                  <a:srgbClr val="002060"/>
                </a:solidFill>
                <a:effectLst/>
                <a:uLnTx/>
                <a:uFillTx/>
                <a:latin typeface="Arial"/>
                <a:ea typeface="+mn-ea"/>
                <a:cs typeface="+mn-cs"/>
              </a:rPr>
              <a:t>ROAD AHEAD — SCALE</a:t>
            </a: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700" b="1">
                <a:solidFill>
                  <a:srgbClr val="4F7C22"/>
                </a:solidFill>
              </a:defRPr>
            </a:pPr>
            <a:endParaRPr kumimoji="0" lang="en-US" sz="16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More MP interactions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Less e-mail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More workflow automation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More transparency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Historical records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002060"/>
                </a:solidFill>
                <a:effectLst/>
                <a:uLnTx/>
                <a:uFillTx/>
                <a:latin typeface="Arial"/>
                <a:ea typeface="+mn-ea"/>
                <a:cs typeface="+mn-cs"/>
              </a:rPr>
              <a:t>Better MP experience</a:t>
            </a:r>
            <a:endParaRPr kumimoji="0" lang="en-US" sz="16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002060"/>
              </a:solidFill>
              <a:latin typeface="Arial"/>
            </a:endParaRPr>
          </a:p>
        </p:txBody>
      </p:sp>
      <p:sp>
        <p:nvSpPr>
          <p:cNvPr id="9" name="Rounded Rectangle 8"/>
          <p:cNvSpPr/>
          <p:nvPr/>
        </p:nvSpPr>
        <p:spPr>
          <a:xfrm>
            <a:off x="594360" y="5614416"/>
            <a:ext cx="10972800" cy="914400"/>
          </a:xfrm>
          <a:prstGeom prst="roundRect">
            <a:avLst/>
          </a:prstGeom>
          <a:solidFill>
            <a:srgbClr val="002D7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FFFFFF"/>
                </a:solidFill>
              </a:defRPr>
            </a:pPr>
            <a:r>
              <a:rPr kumimoji="0" lang="en-US" sz="1600" b="1" i="0" u="none" strike="noStrike" kern="1200" cap="none" spc="0" normalizeH="0" baseline="0" noProof="0" dirty="0">
                <a:ln>
                  <a:noFill/>
                </a:ln>
                <a:solidFill>
                  <a:srgbClr val="FFFFFF"/>
                </a:solidFill>
                <a:effectLst/>
                <a:uLnTx/>
                <a:uFillTx/>
                <a:latin typeface="Arial"/>
                <a:ea typeface="+mn-ea"/>
                <a:cs typeface="+mn-cs"/>
              </a:rPr>
              <a:t>To prepare:  </a:t>
            </a:r>
          </a:p>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FFFFFF"/>
                </a:solidFill>
              </a:defRPr>
            </a:pPr>
            <a:r>
              <a:rPr kumimoji="0" lang="en-US" sz="1600" b="1" i="0" u="none" strike="noStrike" kern="1200" cap="none" spc="0" normalizeH="0" baseline="0" noProof="0" dirty="0">
                <a:ln>
                  <a:noFill/>
                </a:ln>
                <a:solidFill>
                  <a:srgbClr val="FFFFFF"/>
                </a:solidFill>
                <a:effectLst/>
                <a:uLnTx/>
                <a:uFillTx/>
                <a:latin typeface="Arial"/>
                <a:ea typeface="+mn-ea"/>
                <a:cs typeface="+mn-cs"/>
              </a:rPr>
              <a:t>Confirm </a:t>
            </a:r>
            <a:r>
              <a:rPr kumimoji="0" sz="1600" b="1" i="0" u="none" strike="noStrike" kern="1200" cap="none" spc="0" normalizeH="0" baseline="0" noProof="0" dirty="0">
                <a:ln>
                  <a:noFill/>
                </a:ln>
                <a:solidFill>
                  <a:srgbClr val="FFFFFF"/>
                </a:solidFill>
                <a:effectLst/>
                <a:uLnTx/>
                <a:uFillTx/>
                <a:latin typeface="Arial"/>
                <a:ea typeface="+mn-ea"/>
                <a:cs typeface="+mn-cs"/>
              </a:rPr>
              <a:t>USA</a:t>
            </a:r>
            <a:r>
              <a:rPr kumimoji="0" lang="en-US" sz="1600" b="1" i="0" u="none" strike="noStrike" kern="1200" cap="none" spc="0" normalizeH="0" baseline="0" noProof="0" dirty="0">
                <a:ln>
                  <a:noFill/>
                </a:ln>
                <a:solidFill>
                  <a:srgbClr val="FFFFFF"/>
                </a:solidFill>
                <a:effectLst/>
                <a:uLnTx/>
                <a:uFillTx/>
                <a:latin typeface="Arial"/>
                <a:ea typeface="+mn-ea"/>
                <a:cs typeface="+mn-cs"/>
              </a:rPr>
              <a:t> engagement</a:t>
            </a:r>
            <a:r>
              <a:rPr kumimoji="0" sz="1600" b="1" i="0" u="none" strike="noStrike" kern="1200" cap="none" spc="0" normalizeH="0" baseline="0" noProof="0" dirty="0">
                <a:ln>
                  <a:noFill/>
                </a:ln>
                <a:solidFill>
                  <a:srgbClr val="FFFFFF"/>
                </a:solidFill>
                <a:effectLst/>
                <a:uLnTx/>
                <a:uFillTx/>
                <a:latin typeface="Arial"/>
                <a:ea typeface="+mn-ea"/>
                <a:cs typeface="+mn-cs"/>
              </a:rPr>
              <a:t> • Keep AR/BAR contacts current (individual emails, not shared)</a:t>
            </a:r>
            <a:r>
              <a:rPr kumimoji="0" lang="en-US" sz="1600" b="1" i="0" u="none" strike="noStrike" kern="1200" cap="none" spc="0" normalizeH="0" baseline="0" noProof="0" dirty="0">
                <a:ln>
                  <a:noFill/>
                </a:ln>
                <a:solidFill>
                  <a:srgbClr val="FFFFFF"/>
                </a:solidFill>
                <a:effectLst/>
                <a:uLnTx/>
                <a:uFillTx/>
                <a:latin typeface="Arial"/>
                <a:ea typeface="+mn-ea"/>
                <a:cs typeface="+mn-cs"/>
              </a:rPr>
              <a:t> </a:t>
            </a:r>
            <a:r>
              <a:rPr kumimoji="0" sz="1600" b="1" i="0" u="none" strike="noStrike" kern="1200" cap="none" spc="0" normalizeH="0" baseline="0" noProof="0" dirty="0">
                <a:ln>
                  <a:noFill/>
                </a:ln>
                <a:solidFill>
                  <a:srgbClr val="FFFFFF"/>
                </a:solidFill>
                <a:effectLst/>
                <a:uLnTx/>
                <a:uFillTx/>
                <a:latin typeface="Arial"/>
                <a:ea typeface="+mn-ea"/>
                <a:cs typeface="+mn-cs"/>
              </a:rPr>
              <a:t>• </a:t>
            </a:r>
            <a:endParaRPr kumimoji="0" lang="en-US" sz="1600" b="1"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FFFFFF"/>
                </a:solidFill>
              </a:defRPr>
            </a:pPr>
            <a:r>
              <a:rPr kumimoji="0" sz="1600" b="1" i="0" u="none" strike="noStrike" kern="1200" cap="none" spc="0" normalizeH="0" baseline="0" noProof="0" dirty="0">
                <a:ln>
                  <a:noFill/>
                </a:ln>
                <a:solidFill>
                  <a:srgbClr val="FFFFFF"/>
                </a:solidFill>
                <a:effectLst/>
                <a:uLnTx/>
                <a:uFillTx/>
                <a:latin typeface="Arial"/>
                <a:ea typeface="+mn-ea"/>
                <a:cs typeface="+mn-cs"/>
              </a:rPr>
              <a:t>Watch for Market Notices • Participate in testing and workshops</a:t>
            </a:r>
          </a:p>
        </p:txBody>
      </p:sp>
      <p:sp>
        <p:nvSpPr>
          <p:cNvPr id="10" name="Slide Number Placeholder">
            <a:extLst>
              <a:ext uri="{FF2B5EF4-FFF2-40B4-BE49-F238E27FC236}">
                <a16:creationId xmlns:a16="http://schemas.microsoft.com/office/drawing/2014/main" id="{5B1D6E80-73DA-C76B-7A2C-0D23AC7D94DE}"/>
              </a:ext>
            </a:extLst>
          </p:cNvPr>
          <p:cNvSpPr>
            <a:spLocks noGrp="1"/>
          </p:cNvSpPr>
          <p:nvPr>
            <p:ph type="sldNum" sz="quarter" idx="12"/>
          </p:nvPr>
        </p:nvSpPr>
        <p:spPr>
          <a:xfrm>
            <a:off x="11658600" y="6356350"/>
            <a:ext cx="5334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F2E4B1A-0000-4A00-9C00-000000000971}" type="slidenum">
              <a:rPr kumimoji="0" lang="en-US" sz="1200" b="1" i="0" u="none" strike="noStrike" kern="1200" cap="none" spc="0" normalizeH="0" baseline="0" noProof="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US" sz="1200" b="1" i="0" u="none" strike="noStrike" kern="1200" cap="none" spc="0" normalizeH="0" baseline="0" noProof="0" dirty="0">
              <a:ln>
                <a:noFill/>
              </a:ln>
              <a:solidFill>
                <a:srgbClr val="005763"/>
              </a:solidFill>
              <a:effectLst/>
              <a:uLnTx/>
              <a:uFillTx/>
              <a:latin typeface="Arial"/>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a:xfrm>
            <a:off x="530868" y="1430448"/>
            <a:ext cx="6568022" cy="1848259"/>
          </a:xfrm>
        </p:spPr>
        <p:txBody>
          <a:bodyPr>
            <a:normAutofit/>
          </a:bodyPr>
          <a:lstStyle/>
          <a:p>
            <a:r>
              <a:rPr dirty="0"/>
              <a:t>Up Next: </a:t>
            </a:r>
            <a:br>
              <a:rPr lang="en-US" dirty="0"/>
            </a:br>
            <a:br>
              <a:rPr lang="en-US" dirty="0"/>
            </a:br>
            <a:r>
              <a:rPr lang="en-US" dirty="0"/>
              <a:t>Questions and Answers</a:t>
            </a:r>
            <a:endParaRPr dirty="0"/>
          </a:p>
        </p:txBody>
      </p:sp>
    </p:spTree>
    <p:extLst>
      <p:ext uri="{BB962C8B-B14F-4D97-AF65-F5344CB8AC3E}">
        <p14:creationId xmlns:p14="http://schemas.microsoft.com/office/powerpoint/2010/main" val="694254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BE7CB-5331-1796-1397-4529B4ABC4E9}"/>
              </a:ext>
            </a:extLst>
          </p:cNvPr>
          <p:cNvSpPr>
            <a:spLocks noGrp="1"/>
          </p:cNvSpPr>
          <p:nvPr>
            <p:ph type="title"/>
          </p:nvPr>
        </p:nvSpPr>
        <p:spPr/>
        <p:txBody>
          <a:bodyPr/>
          <a:lstStyle/>
          <a:p>
            <a:r>
              <a:rPr lang="en-US" dirty="0"/>
              <a:t>FAQs</a:t>
            </a:r>
          </a:p>
        </p:txBody>
      </p:sp>
      <p:sp>
        <p:nvSpPr>
          <p:cNvPr id="4" name="Slide Number Placeholder 3">
            <a:extLst>
              <a:ext uri="{FF2B5EF4-FFF2-40B4-BE49-F238E27FC236}">
                <a16:creationId xmlns:a16="http://schemas.microsoft.com/office/drawing/2014/main" id="{2670367D-AA5D-F9E2-15B2-22A4577FFF9F}"/>
              </a:ext>
            </a:extLst>
          </p:cNvPr>
          <p:cNvSpPr>
            <a:spLocks noGrp="1"/>
          </p:cNvSpPr>
          <p:nvPr>
            <p:ph type="sldNum" sz="quarter" idx="12"/>
          </p:nvPr>
        </p:nvSpPr>
        <p:spPr/>
        <p:txBody>
          <a:bodyPr/>
          <a:lstStyle/>
          <a:p>
            <a:fld id="{BCDE79FB-97BA-492B-8D57-F1373F9ADA95}" type="slidenum">
              <a:rPr lang="en-US" smtClean="0"/>
              <a:t>39</a:t>
            </a:fld>
            <a:endParaRPr lang="en-US"/>
          </a:p>
        </p:txBody>
      </p:sp>
    </p:spTree>
    <p:extLst>
      <p:ext uri="{BB962C8B-B14F-4D97-AF65-F5344CB8AC3E}">
        <p14:creationId xmlns:p14="http://schemas.microsoft.com/office/powerpoint/2010/main" val="1064150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040E47-87E2-C138-731D-68DD2A7A1E72}"/>
              </a:ext>
            </a:extLst>
          </p:cNvPr>
          <p:cNvSpPr>
            <a:spLocks noGrp="1"/>
          </p:cNvSpPr>
          <p:nvPr>
            <p:ph type="title"/>
          </p:nvPr>
        </p:nvSpPr>
        <p:spPr>
          <a:xfrm>
            <a:off x="1257300" y="457200"/>
            <a:ext cx="10401300" cy="914400"/>
          </a:xfrm>
        </p:spPr>
        <p:txBody>
          <a:bodyPr anchor="t">
            <a:normAutofit/>
          </a:bodyPr>
          <a:lstStyle/>
          <a:p>
            <a:r>
              <a:rPr lang="en-US" dirty="0"/>
              <a:t>FAQs</a:t>
            </a:r>
          </a:p>
        </p:txBody>
      </p:sp>
      <p:sp>
        <p:nvSpPr>
          <p:cNvPr id="4" name="Slide Number Placeholder 3">
            <a:extLst>
              <a:ext uri="{FF2B5EF4-FFF2-40B4-BE49-F238E27FC236}">
                <a16:creationId xmlns:a16="http://schemas.microsoft.com/office/drawing/2014/main" id="{1BF673EE-CCAC-0F56-0224-6A4689121679}"/>
              </a:ext>
            </a:extLst>
          </p:cNvPr>
          <p:cNvSpPr>
            <a:spLocks noGrp="1"/>
          </p:cNvSpPr>
          <p:nvPr>
            <p:ph type="sldNum" sz="quarter" idx="12"/>
          </p:nvPr>
        </p:nvSpPr>
        <p:spPr>
          <a:xfrm>
            <a:off x="11658600" y="6356350"/>
            <a:ext cx="533400" cy="365125"/>
          </a:xfrm>
        </p:spPr>
        <p:txBody>
          <a:bodyPr wrap="square" anchor="ctr">
            <a:normAutofit/>
          </a:bodyPr>
          <a:lstStyle/>
          <a:p>
            <a:pPr>
              <a:spcAft>
                <a:spcPts val="600"/>
              </a:spcAft>
            </a:pPr>
            <a:fld id="{BCDE79FB-97BA-492B-8D57-F1373F9ADA95}" type="slidenum">
              <a:rPr lang="en-US" smtClean="0"/>
              <a:pPr>
                <a:spcAft>
                  <a:spcPts val="600"/>
                </a:spcAft>
              </a:pPr>
              <a:t>40</a:t>
            </a:fld>
            <a:endParaRPr lang="en-US"/>
          </a:p>
        </p:txBody>
      </p:sp>
      <p:graphicFrame>
        <p:nvGraphicFramePr>
          <p:cNvPr id="6" name="Table 5">
            <a:extLst>
              <a:ext uri="{FF2B5EF4-FFF2-40B4-BE49-F238E27FC236}">
                <a16:creationId xmlns:a16="http://schemas.microsoft.com/office/drawing/2014/main" id="{2978CB1D-00FC-10C5-20B8-7AAD0B667B65}"/>
              </a:ext>
            </a:extLst>
          </p:cNvPr>
          <p:cNvGraphicFramePr>
            <a:graphicFrameLocks noGrp="1"/>
          </p:cNvGraphicFramePr>
          <p:nvPr>
            <p:extLst>
              <p:ext uri="{D42A27DB-BD31-4B8C-83A1-F6EECF244321}">
                <p14:modId xmlns:p14="http://schemas.microsoft.com/office/powerpoint/2010/main" val="4031416696"/>
              </p:ext>
            </p:extLst>
          </p:nvPr>
        </p:nvGraphicFramePr>
        <p:xfrm>
          <a:off x="609600" y="1811711"/>
          <a:ext cx="11049000" cy="2313600"/>
        </p:xfrm>
        <a:graphic>
          <a:graphicData uri="http://schemas.openxmlformats.org/drawingml/2006/table">
            <a:tbl>
              <a:tblPr/>
              <a:tblGrid>
                <a:gridCol w="2797450">
                  <a:extLst>
                    <a:ext uri="{9D8B030D-6E8A-4147-A177-3AD203B41FA5}">
                      <a16:colId xmlns:a16="http://schemas.microsoft.com/office/drawing/2014/main" val="4002726856"/>
                    </a:ext>
                  </a:extLst>
                </a:gridCol>
                <a:gridCol w="2699816">
                  <a:extLst>
                    <a:ext uri="{9D8B030D-6E8A-4147-A177-3AD203B41FA5}">
                      <a16:colId xmlns:a16="http://schemas.microsoft.com/office/drawing/2014/main" val="3226027222"/>
                    </a:ext>
                  </a:extLst>
                </a:gridCol>
                <a:gridCol w="5551734">
                  <a:extLst>
                    <a:ext uri="{9D8B030D-6E8A-4147-A177-3AD203B41FA5}">
                      <a16:colId xmlns:a16="http://schemas.microsoft.com/office/drawing/2014/main" val="2935509339"/>
                    </a:ext>
                  </a:extLst>
                </a:gridCol>
              </a:tblGrid>
              <a:tr h="614165">
                <a:tc>
                  <a:txBody>
                    <a:bodyPr/>
                    <a:lstStyle/>
                    <a:p>
                      <a:pPr algn="ctr" fontAlgn="ctr">
                        <a:buNone/>
                      </a:pPr>
                      <a:r>
                        <a:rPr lang="en-US" sz="1800" b="1" i="0" u="none" strike="noStrike" dirty="0">
                          <a:solidFill>
                            <a:srgbClr val="FFFFFF"/>
                          </a:solidFill>
                          <a:effectLst/>
                          <a:latin typeface="Calibri" panose="020F0502020204030204" pitchFamily="34" charset="0"/>
                        </a:rPr>
                        <a:t>PRESENTATION CATEGORY/BUSINESS AREA</a:t>
                      </a:r>
                      <a:endParaRPr lang="en-US" sz="2900" b="0" i="0" u="none" strike="noStrike" dirty="0">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dirty="0">
                          <a:solidFill>
                            <a:srgbClr val="FFFFFF"/>
                          </a:solidFill>
                          <a:effectLst/>
                          <a:latin typeface="Calibri" panose="020F0502020204030204" pitchFamily="34" charset="0"/>
                        </a:rPr>
                        <a:t>Question</a:t>
                      </a:r>
                      <a:endParaRPr lang="en-US" sz="2900" b="0" i="0" u="none" strike="noStrike" dirty="0">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dirty="0">
                          <a:solidFill>
                            <a:srgbClr val="FFFFFF"/>
                          </a:solidFill>
                          <a:effectLst/>
                          <a:latin typeface="Calibri" panose="020F0502020204030204" pitchFamily="34" charset="0"/>
                        </a:rPr>
                        <a:t>Answer</a:t>
                      </a:r>
                      <a:endParaRPr lang="en-US" sz="2900" b="0" i="0" u="none" strike="noStrike" dirty="0">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extLst>
                  <a:ext uri="{0D108BD9-81ED-4DB2-BD59-A6C34878D82A}">
                    <a16:rowId xmlns:a16="http://schemas.microsoft.com/office/drawing/2014/main" val="1845039820"/>
                  </a:ext>
                </a:extLst>
              </a:tr>
              <a:tr h="1699435">
                <a:tc>
                  <a:txBody>
                    <a:bodyPr/>
                    <a:lstStyle/>
                    <a:p>
                      <a:pPr algn="l" fontAlgn="t">
                        <a:buNone/>
                      </a:pPr>
                      <a:r>
                        <a:rPr lang="en-US" sz="1500" b="1" i="0" u="none" strike="noStrike" dirty="0">
                          <a:solidFill>
                            <a:srgbClr val="000000"/>
                          </a:solidFill>
                          <a:effectLst/>
                          <a:latin typeface="Calibri" panose="020F0502020204030204" pitchFamily="34" charset="0"/>
                        </a:rPr>
                        <a:t>MPSP ICE BREAKER</a:t>
                      </a:r>
                      <a:endParaRPr lang="en-US" sz="1500" b="0" i="0" u="none" strike="noStrike" dirty="0">
                        <a:effectLst/>
                        <a:latin typeface="Arial" panose="020B0604020202020204" pitchFamily="34" charset="0"/>
                      </a:endParaRPr>
                    </a:p>
                  </a:txBody>
                  <a:tcPr marL="12333" marR="12333" marT="1233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rgbClr val="000000"/>
                          </a:solidFill>
                          <a:effectLst/>
                          <a:latin typeface="Calibri" panose="020F0502020204030204" pitchFamily="34" charset="0"/>
                        </a:rPr>
                        <a:t>What is MPSP? How does it help me?</a:t>
                      </a:r>
                      <a:endParaRPr lang="en-US" sz="1500" b="0" i="0" u="none" strike="noStrike" dirty="0">
                        <a:effectLst/>
                        <a:latin typeface="Arial" panose="020B0604020202020204" pitchFamily="34" charset="0"/>
                      </a:endParaRPr>
                    </a:p>
                  </a:txBody>
                  <a:tcPr marL="12333" marR="12333" marT="1233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rgbClr val="000000"/>
                          </a:solidFill>
                          <a:effectLst/>
                          <a:latin typeface="Calibri" panose="020F0502020204030204" pitchFamily="34" charset="0"/>
                        </a:rPr>
                        <a:t>The Market Participant Service Portal (MPSP) is a new secure MIS application for managing Market Participant services. Initial use cases include contacting Client Services and the Service Desk, submitting forms, receiving Notices and Requests for Information (RFIs), and accessing frequently asked questions and answers.</a:t>
                      </a:r>
                      <a:endParaRPr lang="en-US" sz="1500" b="0" i="0" u="none" strike="noStrike" dirty="0">
                        <a:effectLst/>
                        <a:latin typeface="Arial" panose="020B0604020202020204" pitchFamily="34" charset="0"/>
                      </a:endParaRPr>
                    </a:p>
                  </a:txBody>
                  <a:tcPr marL="12333" marR="12333" marT="1233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1232918"/>
                  </a:ext>
                </a:extLst>
              </a:tr>
            </a:tbl>
          </a:graphicData>
        </a:graphic>
      </p:graphicFrame>
    </p:spTree>
    <p:extLst>
      <p:ext uri="{BB962C8B-B14F-4D97-AF65-F5344CB8AC3E}">
        <p14:creationId xmlns:p14="http://schemas.microsoft.com/office/powerpoint/2010/main" val="2760258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181B0-2E0E-0077-275B-D6F39A386F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75E2454-08BB-2946-C427-FE316AF7894E}"/>
              </a:ext>
            </a:extLst>
          </p:cNvPr>
          <p:cNvSpPr>
            <a:spLocks noGrp="1"/>
          </p:cNvSpPr>
          <p:nvPr>
            <p:ph type="title"/>
          </p:nvPr>
        </p:nvSpPr>
        <p:spPr>
          <a:xfrm>
            <a:off x="1257300" y="457200"/>
            <a:ext cx="10401300" cy="914400"/>
          </a:xfrm>
        </p:spPr>
        <p:txBody>
          <a:bodyPr anchor="t">
            <a:normAutofit/>
          </a:bodyPr>
          <a:lstStyle/>
          <a:p>
            <a:r>
              <a:rPr lang="en-US" dirty="0"/>
              <a:t>FAQs</a:t>
            </a:r>
          </a:p>
        </p:txBody>
      </p:sp>
      <p:sp>
        <p:nvSpPr>
          <p:cNvPr id="4" name="Slide Number Placeholder 3">
            <a:extLst>
              <a:ext uri="{FF2B5EF4-FFF2-40B4-BE49-F238E27FC236}">
                <a16:creationId xmlns:a16="http://schemas.microsoft.com/office/drawing/2014/main" id="{A661DC32-065D-4403-F751-D9D25E735712}"/>
              </a:ext>
            </a:extLst>
          </p:cNvPr>
          <p:cNvSpPr>
            <a:spLocks noGrp="1"/>
          </p:cNvSpPr>
          <p:nvPr>
            <p:ph type="sldNum" sz="quarter" idx="12"/>
          </p:nvPr>
        </p:nvSpPr>
        <p:spPr>
          <a:xfrm>
            <a:off x="11658600" y="6356350"/>
            <a:ext cx="533400" cy="365125"/>
          </a:xfrm>
        </p:spPr>
        <p:txBody>
          <a:bodyPr wrap="square" anchor="ctr">
            <a:normAutofit/>
          </a:bodyPr>
          <a:lstStyle/>
          <a:p>
            <a:pPr>
              <a:spcAft>
                <a:spcPts val="600"/>
              </a:spcAft>
            </a:pPr>
            <a:fld id="{BCDE79FB-97BA-492B-8D57-F1373F9ADA95}" type="slidenum">
              <a:rPr lang="en-US" smtClean="0"/>
              <a:pPr>
                <a:spcAft>
                  <a:spcPts val="600"/>
                </a:spcAft>
              </a:pPr>
              <a:t>41</a:t>
            </a:fld>
            <a:endParaRPr lang="en-US"/>
          </a:p>
        </p:txBody>
      </p:sp>
      <p:graphicFrame>
        <p:nvGraphicFramePr>
          <p:cNvPr id="6" name="Table 5">
            <a:extLst>
              <a:ext uri="{FF2B5EF4-FFF2-40B4-BE49-F238E27FC236}">
                <a16:creationId xmlns:a16="http://schemas.microsoft.com/office/drawing/2014/main" id="{8E5A7DEF-3350-00AD-5BF9-B4533817634A}"/>
              </a:ext>
            </a:extLst>
          </p:cNvPr>
          <p:cNvGraphicFramePr>
            <a:graphicFrameLocks noGrp="1"/>
          </p:cNvGraphicFramePr>
          <p:nvPr>
            <p:extLst>
              <p:ext uri="{D42A27DB-BD31-4B8C-83A1-F6EECF244321}">
                <p14:modId xmlns:p14="http://schemas.microsoft.com/office/powerpoint/2010/main" val="2138402118"/>
              </p:ext>
            </p:extLst>
          </p:nvPr>
        </p:nvGraphicFramePr>
        <p:xfrm>
          <a:off x="533400" y="1007740"/>
          <a:ext cx="11049000" cy="5712470"/>
        </p:xfrm>
        <a:graphic>
          <a:graphicData uri="http://schemas.openxmlformats.org/drawingml/2006/table">
            <a:tbl>
              <a:tblPr/>
              <a:tblGrid>
                <a:gridCol w="2797450">
                  <a:extLst>
                    <a:ext uri="{9D8B030D-6E8A-4147-A177-3AD203B41FA5}">
                      <a16:colId xmlns:a16="http://schemas.microsoft.com/office/drawing/2014/main" val="4002726856"/>
                    </a:ext>
                  </a:extLst>
                </a:gridCol>
                <a:gridCol w="2699816">
                  <a:extLst>
                    <a:ext uri="{9D8B030D-6E8A-4147-A177-3AD203B41FA5}">
                      <a16:colId xmlns:a16="http://schemas.microsoft.com/office/drawing/2014/main" val="3226027222"/>
                    </a:ext>
                  </a:extLst>
                </a:gridCol>
                <a:gridCol w="5551734">
                  <a:extLst>
                    <a:ext uri="{9D8B030D-6E8A-4147-A177-3AD203B41FA5}">
                      <a16:colId xmlns:a16="http://schemas.microsoft.com/office/drawing/2014/main" val="2935509339"/>
                    </a:ext>
                  </a:extLst>
                </a:gridCol>
              </a:tblGrid>
              <a:tr h="614165">
                <a:tc>
                  <a:txBody>
                    <a:bodyPr/>
                    <a:lstStyle/>
                    <a:p>
                      <a:pPr algn="ctr" fontAlgn="ctr">
                        <a:buNone/>
                      </a:pPr>
                      <a:r>
                        <a:rPr lang="en-US" sz="1800" b="1" i="0" u="none" strike="noStrike">
                          <a:solidFill>
                            <a:srgbClr val="FFFFFF"/>
                          </a:solidFill>
                          <a:effectLst/>
                          <a:latin typeface="Calibri" panose="020F0502020204030204" pitchFamily="34" charset="0"/>
                        </a:rPr>
                        <a:t>PRESENTATION CATEGORY/BUSINESS AREA</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a:solidFill>
                            <a:srgbClr val="FFFFFF"/>
                          </a:solidFill>
                          <a:effectLst/>
                          <a:latin typeface="Calibri" panose="020F0502020204030204" pitchFamily="34" charset="0"/>
                        </a:rPr>
                        <a:t>Question</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a:solidFill>
                            <a:srgbClr val="FFFFFF"/>
                          </a:solidFill>
                          <a:effectLst/>
                          <a:latin typeface="Calibri" panose="020F0502020204030204" pitchFamily="34" charset="0"/>
                        </a:rPr>
                        <a:t>Answer</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extLst>
                  <a:ext uri="{0D108BD9-81ED-4DB2-BD59-A6C34878D82A}">
                    <a16:rowId xmlns:a16="http://schemas.microsoft.com/office/drawing/2014/main" val="1845039820"/>
                  </a:ext>
                </a:extLst>
              </a:tr>
              <a:tr h="1699435">
                <a:tc>
                  <a:txBody>
                    <a:bodyPr/>
                    <a:lstStyle/>
                    <a:p>
                      <a:pPr algn="l" fontAlgn="t">
                        <a:buNone/>
                      </a:pPr>
                      <a:r>
                        <a:rPr lang="en-US" sz="1500" b="1" i="0" u="none" strike="noStrike" dirty="0">
                          <a:solidFill>
                            <a:srgbClr val="000000"/>
                          </a:solidFill>
                          <a:effectLst/>
                          <a:latin typeface="Calibri" panose="020F0502020204030204" pitchFamily="34" charset="0"/>
                        </a:rPr>
                        <a:t>IAM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rgbClr val="000000"/>
                          </a:solidFill>
                          <a:effectLst/>
                          <a:latin typeface="Calibri" panose="020F0502020204030204" pitchFamily="34" charset="0"/>
                        </a:rPr>
                        <a:t>What are associations and entitlements?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chemeClr val="tx1"/>
                          </a:solidFill>
                          <a:effectLst/>
                          <a:latin typeface="Calibri" panose="020F0502020204030204" pitchFamily="34" charset="0"/>
                        </a:rPr>
                        <a:t>Associations identify requests as submitted on behalf of a Market Participant. Entitlements provide access to SECURE or CERTIFIED areas of the MIS — similar to roles on Digital Certificates. Both are granted or removed by USAs. Associations alone do not grant entitlements.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1232918"/>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IAM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Do I still need to use my Digital Certificate, or is it going away?</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chemeClr val="tx1"/>
                          </a:solidFill>
                          <a:effectLst/>
                          <a:latin typeface="Calibri" panose="020F0502020204030204" pitchFamily="34" charset="0"/>
                        </a:rPr>
                        <a:t>Yes — Digital Certificates remain required for current MIS applications. The MPSP will use the new IAM system (expected Q1 2027). Weatherization is targeted to follow in Q2 2027. ERCOT will communicate the transition plan for remaining MIS applications through stakeholder forums and Market Notices.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9669343"/>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IAM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Who creates user accounts in the new IAM system?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chemeClr val="tx1"/>
                          </a:solidFill>
                          <a:effectLst/>
                          <a:latin typeface="Calibri" panose="020F0502020204030204" pitchFamily="34" charset="0"/>
                        </a:rPr>
                        <a:t>User accounts may be created by users or USAs.  ERCOT will also create accounts for ARs and USAs from registration information, and for existing Digital Certificate holders based on the email address on Digital Certificates. ERCOT-created accounts must be activated by users. The ERCOT IAM User Guide will provide full details.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0185168"/>
                  </a:ext>
                </a:extLst>
              </a:tr>
            </a:tbl>
          </a:graphicData>
        </a:graphic>
      </p:graphicFrame>
    </p:spTree>
    <p:extLst>
      <p:ext uri="{BB962C8B-B14F-4D97-AF65-F5344CB8AC3E}">
        <p14:creationId xmlns:p14="http://schemas.microsoft.com/office/powerpoint/2010/main" val="29748758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4FEF1-0E3B-D6E7-AD86-C87804AF86B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6453302-4D38-E382-4EDC-2EADFF0A9967}"/>
              </a:ext>
            </a:extLst>
          </p:cNvPr>
          <p:cNvSpPr>
            <a:spLocks noGrp="1"/>
          </p:cNvSpPr>
          <p:nvPr>
            <p:ph type="title"/>
          </p:nvPr>
        </p:nvSpPr>
        <p:spPr>
          <a:xfrm>
            <a:off x="1257300" y="457200"/>
            <a:ext cx="10401300" cy="914400"/>
          </a:xfrm>
        </p:spPr>
        <p:txBody>
          <a:bodyPr anchor="t">
            <a:normAutofit/>
          </a:bodyPr>
          <a:lstStyle/>
          <a:p>
            <a:r>
              <a:rPr lang="en-US" dirty="0"/>
              <a:t>FAQs</a:t>
            </a:r>
          </a:p>
        </p:txBody>
      </p:sp>
      <p:sp>
        <p:nvSpPr>
          <p:cNvPr id="4" name="Slide Number Placeholder 3">
            <a:extLst>
              <a:ext uri="{FF2B5EF4-FFF2-40B4-BE49-F238E27FC236}">
                <a16:creationId xmlns:a16="http://schemas.microsoft.com/office/drawing/2014/main" id="{6E5505BF-F556-81CD-CEB8-39086C0F2EFD}"/>
              </a:ext>
            </a:extLst>
          </p:cNvPr>
          <p:cNvSpPr>
            <a:spLocks noGrp="1"/>
          </p:cNvSpPr>
          <p:nvPr>
            <p:ph type="sldNum" sz="quarter" idx="12"/>
          </p:nvPr>
        </p:nvSpPr>
        <p:spPr>
          <a:xfrm>
            <a:off x="11658600" y="6356350"/>
            <a:ext cx="533400" cy="365125"/>
          </a:xfrm>
        </p:spPr>
        <p:txBody>
          <a:bodyPr wrap="square" anchor="ctr">
            <a:normAutofit/>
          </a:bodyPr>
          <a:lstStyle/>
          <a:p>
            <a:pPr>
              <a:spcAft>
                <a:spcPts val="600"/>
              </a:spcAft>
            </a:pPr>
            <a:fld id="{BCDE79FB-97BA-492B-8D57-F1373F9ADA95}" type="slidenum">
              <a:rPr lang="en-US" smtClean="0"/>
              <a:pPr>
                <a:spcAft>
                  <a:spcPts val="600"/>
                </a:spcAft>
              </a:pPr>
              <a:t>42</a:t>
            </a:fld>
            <a:endParaRPr lang="en-US"/>
          </a:p>
        </p:txBody>
      </p:sp>
      <p:graphicFrame>
        <p:nvGraphicFramePr>
          <p:cNvPr id="6" name="Table 5">
            <a:extLst>
              <a:ext uri="{FF2B5EF4-FFF2-40B4-BE49-F238E27FC236}">
                <a16:creationId xmlns:a16="http://schemas.microsoft.com/office/drawing/2014/main" id="{E22AA55C-7D96-B07E-2CE8-32EA5A54905C}"/>
              </a:ext>
            </a:extLst>
          </p:cNvPr>
          <p:cNvGraphicFramePr>
            <a:graphicFrameLocks noGrp="1"/>
          </p:cNvGraphicFramePr>
          <p:nvPr>
            <p:extLst>
              <p:ext uri="{D42A27DB-BD31-4B8C-83A1-F6EECF244321}">
                <p14:modId xmlns:p14="http://schemas.microsoft.com/office/powerpoint/2010/main" val="1344009635"/>
              </p:ext>
            </p:extLst>
          </p:nvPr>
        </p:nvGraphicFramePr>
        <p:xfrm>
          <a:off x="609600" y="1044794"/>
          <a:ext cx="11049000" cy="5712470"/>
        </p:xfrm>
        <a:graphic>
          <a:graphicData uri="http://schemas.openxmlformats.org/drawingml/2006/table">
            <a:tbl>
              <a:tblPr/>
              <a:tblGrid>
                <a:gridCol w="2797450">
                  <a:extLst>
                    <a:ext uri="{9D8B030D-6E8A-4147-A177-3AD203B41FA5}">
                      <a16:colId xmlns:a16="http://schemas.microsoft.com/office/drawing/2014/main" val="4002726856"/>
                    </a:ext>
                  </a:extLst>
                </a:gridCol>
                <a:gridCol w="2699816">
                  <a:extLst>
                    <a:ext uri="{9D8B030D-6E8A-4147-A177-3AD203B41FA5}">
                      <a16:colId xmlns:a16="http://schemas.microsoft.com/office/drawing/2014/main" val="3226027222"/>
                    </a:ext>
                  </a:extLst>
                </a:gridCol>
                <a:gridCol w="5551734">
                  <a:extLst>
                    <a:ext uri="{9D8B030D-6E8A-4147-A177-3AD203B41FA5}">
                      <a16:colId xmlns:a16="http://schemas.microsoft.com/office/drawing/2014/main" val="2935509339"/>
                    </a:ext>
                  </a:extLst>
                </a:gridCol>
              </a:tblGrid>
              <a:tr h="614165">
                <a:tc>
                  <a:txBody>
                    <a:bodyPr/>
                    <a:lstStyle/>
                    <a:p>
                      <a:pPr algn="ctr" fontAlgn="ctr">
                        <a:buNone/>
                      </a:pPr>
                      <a:r>
                        <a:rPr lang="en-US" sz="1800" b="1" i="0" u="none" strike="noStrike" dirty="0">
                          <a:solidFill>
                            <a:srgbClr val="FFFFFF"/>
                          </a:solidFill>
                          <a:effectLst/>
                          <a:latin typeface="Calibri" panose="020F0502020204030204" pitchFamily="34" charset="0"/>
                        </a:rPr>
                        <a:t>PRESENTATION CATEGORY/BUSINESS AREA</a:t>
                      </a:r>
                      <a:endParaRPr lang="en-US" sz="2900" b="0" i="0" u="none" strike="noStrike" dirty="0">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a:solidFill>
                            <a:srgbClr val="FFFFFF"/>
                          </a:solidFill>
                          <a:effectLst/>
                          <a:latin typeface="Calibri" panose="020F0502020204030204" pitchFamily="34" charset="0"/>
                        </a:rPr>
                        <a:t>Question</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a:solidFill>
                            <a:srgbClr val="FFFFFF"/>
                          </a:solidFill>
                          <a:effectLst/>
                          <a:latin typeface="Calibri" panose="020F0502020204030204" pitchFamily="34" charset="0"/>
                        </a:rPr>
                        <a:t>Answer</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extLst>
                  <a:ext uri="{0D108BD9-81ED-4DB2-BD59-A6C34878D82A}">
                    <a16:rowId xmlns:a16="http://schemas.microsoft.com/office/drawing/2014/main" val="1845039820"/>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IAM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rgbClr val="000000"/>
                          </a:solidFill>
                          <a:effectLst/>
                          <a:latin typeface="Calibri" panose="020F0502020204030204" pitchFamily="34" charset="0"/>
                        </a:rPr>
                        <a:t>Who will manage my access to MPSP and other MIS applications in the new IAM system?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chemeClr val="tx1"/>
                          </a:solidFill>
                          <a:effectLst/>
                          <a:latin typeface="Calibri" panose="020F0502020204030204" pitchFamily="34" charset="0"/>
                        </a:rPr>
                        <a:t>Your Market Participant's User Security Administrator (USA) manages all user access to MIS applications including the MPSP — just as USAs manage Digital Certificate access today — except for AR-specific functions, which ERCOT manages directly.</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1232918"/>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IAM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rgbClr val="000000"/>
                          </a:solidFill>
                          <a:effectLst/>
                          <a:latin typeface="Calibri" panose="020F0502020204030204" pitchFamily="34" charset="0"/>
                        </a:rPr>
                        <a:t>How are ARs and USAs authorized to perform their duties in the new IAM system?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chemeClr val="tx1"/>
                          </a:solidFill>
                          <a:effectLst/>
                          <a:latin typeface="Calibri" panose="020F0502020204030204" pitchFamily="34" charset="0"/>
                        </a:rPr>
                        <a:t>The new IAM system integrates with ERCOT's MP registration system. ARs and USAs are authenticated using their registration contact information, and the IAM system manages their access to the portions of the MPSP required to perform their protocol duties.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7503701"/>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IAM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Can I be associated with more than one Market Participant?</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chemeClr val="tx1"/>
                          </a:solidFill>
                          <a:effectLst/>
                          <a:latin typeface="Calibri" panose="020F0502020204030204" pitchFamily="34" charset="0"/>
                        </a:rPr>
                        <a:t>Yes. A user may be associated with and granted entitlements for one or more Market Participant registrations or Market Participant entities.  User association or access to the MIS SECURE or CERTIFIED AREA is based on each user’s associations and entitlements.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9197372"/>
                  </a:ext>
                </a:extLst>
              </a:tr>
            </a:tbl>
          </a:graphicData>
        </a:graphic>
      </p:graphicFrame>
    </p:spTree>
    <p:extLst>
      <p:ext uri="{BB962C8B-B14F-4D97-AF65-F5344CB8AC3E}">
        <p14:creationId xmlns:p14="http://schemas.microsoft.com/office/powerpoint/2010/main" val="12003954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3B81F-4488-31CE-BFC4-4AC6A22577A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6DCC82-D214-250D-B07C-C49D3208A9F4}"/>
              </a:ext>
            </a:extLst>
          </p:cNvPr>
          <p:cNvSpPr>
            <a:spLocks noGrp="1"/>
          </p:cNvSpPr>
          <p:nvPr>
            <p:ph type="title"/>
          </p:nvPr>
        </p:nvSpPr>
        <p:spPr>
          <a:xfrm>
            <a:off x="1257300" y="457200"/>
            <a:ext cx="10401300" cy="914400"/>
          </a:xfrm>
        </p:spPr>
        <p:txBody>
          <a:bodyPr anchor="t">
            <a:normAutofit/>
          </a:bodyPr>
          <a:lstStyle/>
          <a:p>
            <a:r>
              <a:rPr lang="en-US" dirty="0"/>
              <a:t>FAQs</a:t>
            </a:r>
          </a:p>
        </p:txBody>
      </p:sp>
      <p:sp>
        <p:nvSpPr>
          <p:cNvPr id="4" name="Slide Number Placeholder 3">
            <a:extLst>
              <a:ext uri="{FF2B5EF4-FFF2-40B4-BE49-F238E27FC236}">
                <a16:creationId xmlns:a16="http://schemas.microsoft.com/office/drawing/2014/main" id="{937FE39C-8FF0-780B-8363-21D7A1F8462D}"/>
              </a:ext>
            </a:extLst>
          </p:cNvPr>
          <p:cNvSpPr>
            <a:spLocks noGrp="1"/>
          </p:cNvSpPr>
          <p:nvPr>
            <p:ph type="sldNum" sz="quarter" idx="12"/>
          </p:nvPr>
        </p:nvSpPr>
        <p:spPr>
          <a:xfrm>
            <a:off x="11658600" y="6356350"/>
            <a:ext cx="533400" cy="365125"/>
          </a:xfrm>
        </p:spPr>
        <p:txBody>
          <a:bodyPr wrap="square" anchor="ctr">
            <a:normAutofit/>
          </a:bodyPr>
          <a:lstStyle/>
          <a:p>
            <a:pPr>
              <a:spcAft>
                <a:spcPts val="600"/>
              </a:spcAft>
            </a:pPr>
            <a:fld id="{BCDE79FB-97BA-492B-8D57-F1373F9ADA95}" type="slidenum">
              <a:rPr lang="en-US" smtClean="0"/>
              <a:pPr>
                <a:spcAft>
                  <a:spcPts val="600"/>
                </a:spcAft>
              </a:pPr>
              <a:t>43</a:t>
            </a:fld>
            <a:endParaRPr lang="en-US"/>
          </a:p>
        </p:txBody>
      </p:sp>
      <p:graphicFrame>
        <p:nvGraphicFramePr>
          <p:cNvPr id="6" name="Table 5">
            <a:extLst>
              <a:ext uri="{FF2B5EF4-FFF2-40B4-BE49-F238E27FC236}">
                <a16:creationId xmlns:a16="http://schemas.microsoft.com/office/drawing/2014/main" id="{86421136-180E-1761-8C9B-BC261E1A2428}"/>
              </a:ext>
            </a:extLst>
          </p:cNvPr>
          <p:cNvGraphicFramePr>
            <a:graphicFrameLocks noGrp="1"/>
          </p:cNvGraphicFramePr>
          <p:nvPr>
            <p:extLst>
              <p:ext uri="{D42A27DB-BD31-4B8C-83A1-F6EECF244321}">
                <p14:modId xmlns:p14="http://schemas.microsoft.com/office/powerpoint/2010/main" val="3416269400"/>
              </p:ext>
            </p:extLst>
          </p:nvPr>
        </p:nvGraphicFramePr>
        <p:xfrm>
          <a:off x="609600" y="1044794"/>
          <a:ext cx="11049000" cy="5712470"/>
        </p:xfrm>
        <a:graphic>
          <a:graphicData uri="http://schemas.openxmlformats.org/drawingml/2006/table">
            <a:tbl>
              <a:tblPr/>
              <a:tblGrid>
                <a:gridCol w="2797450">
                  <a:extLst>
                    <a:ext uri="{9D8B030D-6E8A-4147-A177-3AD203B41FA5}">
                      <a16:colId xmlns:a16="http://schemas.microsoft.com/office/drawing/2014/main" val="4002726856"/>
                    </a:ext>
                  </a:extLst>
                </a:gridCol>
                <a:gridCol w="2699816">
                  <a:extLst>
                    <a:ext uri="{9D8B030D-6E8A-4147-A177-3AD203B41FA5}">
                      <a16:colId xmlns:a16="http://schemas.microsoft.com/office/drawing/2014/main" val="3226027222"/>
                    </a:ext>
                  </a:extLst>
                </a:gridCol>
                <a:gridCol w="5551734">
                  <a:extLst>
                    <a:ext uri="{9D8B030D-6E8A-4147-A177-3AD203B41FA5}">
                      <a16:colId xmlns:a16="http://schemas.microsoft.com/office/drawing/2014/main" val="2935509339"/>
                    </a:ext>
                  </a:extLst>
                </a:gridCol>
              </a:tblGrid>
              <a:tr h="614165">
                <a:tc>
                  <a:txBody>
                    <a:bodyPr/>
                    <a:lstStyle/>
                    <a:p>
                      <a:pPr algn="ctr" fontAlgn="ctr">
                        <a:buNone/>
                      </a:pPr>
                      <a:r>
                        <a:rPr lang="en-US" sz="1800" b="1" i="0" u="none" strike="noStrike" dirty="0">
                          <a:solidFill>
                            <a:srgbClr val="FFFFFF"/>
                          </a:solidFill>
                          <a:effectLst/>
                          <a:latin typeface="Calibri" panose="020F0502020204030204" pitchFamily="34" charset="0"/>
                        </a:rPr>
                        <a:t>PRESENTATION CATEGORY/BUSINESS AREA</a:t>
                      </a:r>
                      <a:endParaRPr lang="en-US" sz="2900" b="0" i="0" u="none" strike="noStrike" dirty="0">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a:solidFill>
                            <a:srgbClr val="FFFFFF"/>
                          </a:solidFill>
                          <a:effectLst/>
                          <a:latin typeface="Calibri" panose="020F0502020204030204" pitchFamily="34" charset="0"/>
                        </a:rPr>
                        <a:t>Question</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a:solidFill>
                            <a:srgbClr val="FFFFFF"/>
                          </a:solidFill>
                          <a:effectLst/>
                          <a:latin typeface="Calibri" panose="020F0502020204030204" pitchFamily="34" charset="0"/>
                        </a:rPr>
                        <a:t>Answer</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extLst>
                  <a:ext uri="{0D108BD9-81ED-4DB2-BD59-A6C34878D82A}">
                    <a16:rowId xmlns:a16="http://schemas.microsoft.com/office/drawing/2014/main" val="1845039820"/>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GUIDES_MPSP_IAM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Where do I find guides, reference materials and implementation details on the MPSP and the new IAM system?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chemeClr val="tx1"/>
                          </a:solidFill>
                          <a:effectLst/>
                          <a:latin typeface="Calibri" panose="020F0502020204030204" pitchFamily="34" charset="0"/>
                        </a:rPr>
                        <a:t>ERCOT will publish an MPSP User Guide and an IAM User Guide. Watch for Market Notices and workshop materials on the ERCOT website for additional details.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1232918"/>
                  </a:ext>
                </a:extLst>
              </a:tr>
              <a:tr h="1699435">
                <a:tc>
                  <a:txBody>
                    <a:bodyPr/>
                    <a:lstStyle/>
                    <a:p>
                      <a:pPr algn="l" fontAlgn="b">
                        <a:buNone/>
                      </a:pPr>
                      <a:r>
                        <a:rPr lang="en-US" sz="1500" b="1" i="0" u="none" strike="noStrike" dirty="0" err="1">
                          <a:solidFill>
                            <a:srgbClr val="000000"/>
                          </a:solidFill>
                          <a:effectLst/>
                          <a:latin typeface="Calibri" panose="020F0502020204030204" pitchFamily="34" charset="0"/>
                        </a:rPr>
                        <a:t>MPSP_CS_Service_Desk</a:t>
                      </a:r>
                      <a:endParaRPr lang="en-US" sz="1500" b="1" i="0" u="none" strike="noStrike" dirty="0">
                        <a:solidFill>
                          <a:srgbClr val="000000"/>
                        </a:solidFill>
                        <a:effectLst/>
                        <a:latin typeface="Calibri" panose="020F0502020204030204" pitchFamily="34" charset="0"/>
                      </a:endParaRP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How do I reach Client Services or the Service Desk once the MPSP is available?</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Submit Client Services or Service Desk requests through the MPSP. Requests from associated users are automatically routed to your Account Manager. Existing phone and email channels remain available, with follow-up conducted through the MPSP.</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7503701"/>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MPSP_GENERAL</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Will I still be able to do everything I currently do on the Public Portal?</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rgbClr val="000000"/>
                          </a:solidFill>
                          <a:effectLst/>
                          <a:latin typeface="Calibri" panose="020F0502020204030204" pitchFamily="34" charset="0"/>
                        </a:rPr>
                        <a:t>Yes. The MPSP will include applicable Public Portal services. Users will have an account on either the Public Portal or the MPSP — not both — so request types such as public information requests will also be available within the MPSP.</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9197372"/>
                  </a:ext>
                </a:extLst>
              </a:tr>
            </a:tbl>
          </a:graphicData>
        </a:graphic>
      </p:graphicFrame>
    </p:spTree>
    <p:extLst>
      <p:ext uri="{BB962C8B-B14F-4D97-AF65-F5344CB8AC3E}">
        <p14:creationId xmlns:p14="http://schemas.microsoft.com/office/powerpoint/2010/main" val="9433714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8A8CE-2EA2-3ED1-3CE1-01C8633A717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893529C-8BB7-E7FB-7946-BE2A7793ACBC}"/>
              </a:ext>
            </a:extLst>
          </p:cNvPr>
          <p:cNvSpPr>
            <a:spLocks noGrp="1"/>
          </p:cNvSpPr>
          <p:nvPr>
            <p:ph type="title"/>
          </p:nvPr>
        </p:nvSpPr>
        <p:spPr>
          <a:xfrm>
            <a:off x="1257300" y="457200"/>
            <a:ext cx="10401300" cy="914400"/>
          </a:xfrm>
        </p:spPr>
        <p:txBody>
          <a:bodyPr anchor="t">
            <a:normAutofit/>
          </a:bodyPr>
          <a:lstStyle/>
          <a:p>
            <a:r>
              <a:rPr lang="en-US" dirty="0"/>
              <a:t>FAQs</a:t>
            </a:r>
          </a:p>
        </p:txBody>
      </p:sp>
      <p:sp>
        <p:nvSpPr>
          <p:cNvPr id="4" name="Slide Number Placeholder 3">
            <a:extLst>
              <a:ext uri="{FF2B5EF4-FFF2-40B4-BE49-F238E27FC236}">
                <a16:creationId xmlns:a16="http://schemas.microsoft.com/office/drawing/2014/main" id="{194408E6-B64C-5340-A00E-C25EDF8A46E6}"/>
              </a:ext>
            </a:extLst>
          </p:cNvPr>
          <p:cNvSpPr>
            <a:spLocks noGrp="1"/>
          </p:cNvSpPr>
          <p:nvPr>
            <p:ph type="sldNum" sz="quarter" idx="12"/>
          </p:nvPr>
        </p:nvSpPr>
        <p:spPr>
          <a:xfrm>
            <a:off x="11658600" y="6356350"/>
            <a:ext cx="533400" cy="365125"/>
          </a:xfrm>
        </p:spPr>
        <p:txBody>
          <a:bodyPr wrap="square" anchor="ctr">
            <a:normAutofit/>
          </a:bodyPr>
          <a:lstStyle/>
          <a:p>
            <a:pPr>
              <a:spcAft>
                <a:spcPts val="600"/>
              </a:spcAft>
            </a:pPr>
            <a:fld id="{BCDE79FB-97BA-492B-8D57-F1373F9ADA95}" type="slidenum">
              <a:rPr lang="en-US" smtClean="0"/>
              <a:pPr>
                <a:spcAft>
                  <a:spcPts val="600"/>
                </a:spcAft>
              </a:pPr>
              <a:t>44</a:t>
            </a:fld>
            <a:endParaRPr lang="en-US"/>
          </a:p>
        </p:txBody>
      </p:sp>
      <p:graphicFrame>
        <p:nvGraphicFramePr>
          <p:cNvPr id="6" name="Table 5">
            <a:extLst>
              <a:ext uri="{FF2B5EF4-FFF2-40B4-BE49-F238E27FC236}">
                <a16:creationId xmlns:a16="http://schemas.microsoft.com/office/drawing/2014/main" id="{9D2D6B08-ABB9-98ED-8ADF-2893FD5B0D9A}"/>
              </a:ext>
            </a:extLst>
          </p:cNvPr>
          <p:cNvGraphicFramePr>
            <a:graphicFrameLocks noGrp="1"/>
          </p:cNvGraphicFramePr>
          <p:nvPr>
            <p:extLst>
              <p:ext uri="{D42A27DB-BD31-4B8C-83A1-F6EECF244321}">
                <p14:modId xmlns:p14="http://schemas.microsoft.com/office/powerpoint/2010/main" val="1968043658"/>
              </p:ext>
            </p:extLst>
          </p:nvPr>
        </p:nvGraphicFramePr>
        <p:xfrm>
          <a:off x="609600" y="1044794"/>
          <a:ext cx="11049000" cy="5712470"/>
        </p:xfrm>
        <a:graphic>
          <a:graphicData uri="http://schemas.openxmlformats.org/drawingml/2006/table">
            <a:tbl>
              <a:tblPr/>
              <a:tblGrid>
                <a:gridCol w="2797450">
                  <a:extLst>
                    <a:ext uri="{9D8B030D-6E8A-4147-A177-3AD203B41FA5}">
                      <a16:colId xmlns:a16="http://schemas.microsoft.com/office/drawing/2014/main" val="4002726856"/>
                    </a:ext>
                  </a:extLst>
                </a:gridCol>
                <a:gridCol w="2699816">
                  <a:extLst>
                    <a:ext uri="{9D8B030D-6E8A-4147-A177-3AD203B41FA5}">
                      <a16:colId xmlns:a16="http://schemas.microsoft.com/office/drawing/2014/main" val="3226027222"/>
                    </a:ext>
                  </a:extLst>
                </a:gridCol>
                <a:gridCol w="5551734">
                  <a:extLst>
                    <a:ext uri="{9D8B030D-6E8A-4147-A177-3AD203B41FA5}">
                      <a16:colId xmlns:a16="http://schemas.microsoft.com/office/drawing/2014/main" val="2935509339"/>
                    </a:ext>
                  </a:extLst>
                </a:gridCol>
              </a:tblGrid>
              <a:tr h="614165">
                <a:tc>
                  <a:txBody>
                    <a:bodyPr/>
                    <a:lstStyle/>
                    <a:p>
                      <a:pPr algn="ctr" fontAlgn="ctr">
                        <a:buNone/>
                      </a:pPr>
                      <a:r>
                        <a:rPr lang="en-US" sz="1800" b="1" i="0" u="none" strike="noStrike" dirty="0">
                          <a:solidFill>
                            <a:srgbClr val="FFFFFF"/>
                          </a:solidFill>
                          <a:effectLst/>
                          <a:latin typeface="Calibri" panose="020F0502020204030204" pitchFamily="34" charset="0"/>
                        </a:rPr>
                        <a:t>PRESENTATION CATEGORY/BUSINESS AREA</a:t>
                      </a:r>
                      <a:endParaRPr lang="en-US" sz="2900" b="0" i="0" u="none" strike="noStrike" dirty="0">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a:solidFill>
                            <a:srgbClr val="FFFFFF"/>
                          </a:solidFill>
                          <a:effectLst/>
                          <a:latin typeface="Calibri" panose="020F0502020204030204" pitchFamily="34" charset="0"/>
                        </a:rPr>
                        <a:t>Question</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a:solidFill>
                            <a:srgbClr val="FFFFFF"/>
                          </a:solidFill>
                          <a:effectLst/>
                          <a:latin typeface="Calibri" panose="020F0502020204030204" pitchFamily="34" charset="0"/>
                        </a:rPr>
                        <a:t>Answer</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extLst>
                  <a:ext uri="{0D108BD9-81ED-4DB2-BD59-A6C34878D82A}">
                    <a16:rowId xmlns:a16="http://schemas.microsoft.com/office/drawing/2014/main" val="1845039820"/>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MPSP_LEGAL</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Will all Market Participant forms and manual processes eventually move to MPSP?</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ERCOT intends to progressively move most MP forms and manual processes into the MPSP. Timing and scope will be communicated as functionality is implemented.</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1232918"/>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MPSP_LEGAL</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What should I expect when a form I usually email becomes available in MPSP?</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Email submission is retired for each form when it goes live on the MPSP. ERCOT will confirm cutover timing by Market Notice, including guidance for submissions already in progress.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7503701"/>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MPSP_LEGAL</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Will the MPSP allow ARs to designate users that can originate protocol-required forms for submission with AR approval?</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rgbClr val="000000"/>
                          </a:solidFill>
                          <a:effectLst/>
                          <a:latin typeface="Calibri" panose="020F0502020204030204" pitchFamily="34" charset="0"/>
                        </a:rPr>
                        <a:t>Not at initial go-live. The NCI and LSIPA forms must be submitted by ARs or Backup ARs. This may be revisited in a future phase.</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9197372"/>
                  </a:ext>
                </a:extLst>
              </a:tr>
            </a:tbl>
          </a:graphicData>
        </a:graphic>
      </p:graphicFrame>
    </p:spTree>
    <p:extLst>
      <p:ext uri="{BB962C8B-B14F-4D97-AF65-F5344CB8AC3E}">
        <p14:creationId xmlns:p14="http://schemas.microsoft.com/office/powerpoint/2010/main" val="25456539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3E3DA-89CF-05A7-EC51-981D1458E2D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29B1F3C-7D80-2D82-CAF5-42B23033357A}"/>
              </a:ext>
            </a:extLst>
          </p:cNvPr>
          <p:cNvSpPr>
            <a:spLocks noGrp="1"/>
          </p:cNvSpPr>
          <p:nvPr>
            <p:ph type="title"/>
          </p:nvPr>
        </p:nvSpPr>
        <p:spPr>
          <a:xfrm>
            <a:off x="1257300" y="457200"/>
            <a:ext cx="10401300" cy="914400"/>
          </a:xfrm>
        </p:spPr>
        <p:txBody>
          <a:bodyPr anchor="t">
            <a:normAutofit/>
          </a:bodyPr>
          <a:lstStyle/>
          <a:p>
            <a:r>
              <a:rPr lang="en-US" dirty="0"/>
              <a:t>FAQs</a:t>
            </a:r>
          </a:p>
        </p:txBody>
      </p:sp>
      <p:sp>
        <p:nvSpPr>
          <p:cNvPr id="4" name="Slide Number Placeholder 3">
            <a:extLst>
              <a:ext uri="{FF2B5EF4-FFF2-40B4-BE49-F238E27FC236}">
                <a16:creationId xmlns:a16="http://schemas.microsoft.com/office/drawing/2014/main" id="{E3DC6480-425B-3F6E-FB45-6436561897AF}"/>
              </a:ext>
            </a:extLst>
          </p:cNvPr>
          <p:cNvSpPr>
            <a:spLocks noGrp="1"/>
          </p:cNvSpPr>
          <p:nvPr>
            <p:ph type="sldNum" sz="quarter" idx="12"/>
          </p:nvPr>
        </p:nvSpPr>
        <p:spPr>
          <a:xfrm>
            <a:off x="11658600" y="6356350"/>
            <a:ext cx="533400" cy="365125"/>
          </a:xfrm>
        </p:spPr>
        <p:txBody>
          <a:bodyPr wrap="square" anchor="ctr">
            <a:normAutofit/>
          </a:bodyPr>
          <a:lstStyle/>
          <a:p>
            <a:pPr>
              <a:spcAft>
                <a:spcPts val="600"/>
              </a:spcAft>
            </a:pPr>
            <a:fld id="{BCDE79FB-97BA-492B-8D57-F1373F9ADA95}" type="slidenum">
              <a:rPr lang="en-US" smtClean="0"/>
              <a:pPr>
                <a:spcAft>
                  <a:spcPts val="600"/>
                </a:spcAft>
              </a:pPr>
              <a:t>45</a:t>
            </a:fld>
            <a:endParaRPr lang="en-US"/>
          </a:p>
        </p:txBody>
      </p:sp>
      <p:graphicFrame>
        <p:nvGraphicFramePr>
          <p:cNvPr id="6" name="Table 5">
            <a:extLst>
              <a:ext uri="{FF2B5EF4-FFF2-40B4-BE49-F238E27FC236}">
                <a16:creationId xmlns:a16="http://schemas.microsoft.com/office/drawing/2014/main" id="{0DC312EB-730D-A62F-F8AB-A4701105124E}"/>
              </a:ext>
            </a:extLst>
          </p:cNvPr>
          <p:cNvGraphicFramePr>
            <a:graphicFrameLocks noGrp="1"/>
          </p:cNvGraphicFramePr>
          <p:nvPr>
            <p:extLst>
              <p:ext uri="{D42A27DB-BD31-4B8C-83A1-F6EECF244321}">
                <p14:modId xmlns:p14="http://schemas.microsoft.com/office/powerpoint/2010/main" val="3960425702"/>
              </p:ext>
            </p:extLst>
          </p:nvPr>
        </p:nvGraphicFramePr>
        <p:xfrm>
          <a:off x="609600" y="1044794"/>
          <a:ext cx="11049000" cy="4013035"/>
        </p:xfrm>
        <a:graphic>
          <a:graphicData uri="http://schemas.openxmlformats.org/drawingml/2006/table">
            <a:tbl>
              <a:tblPr/>
              <a:tblGrid>
                <a:gridCol w="2797450">
                  <a:extLst>
                    <a:ext uri="{9D8B030D-6E8A-4147-A177-3AD203B41FA5}">
                      <a16:colId xmlns:a16="http://schemas.microsoft.com/office/drawing/2014/main" val="4002726856"/>
                    </a:ext>
                  </a:extLst>
                </a:gridCol>
                <a:gridCol w="2699816">
                  <a:extLst>
                    <a:ext uri="{9D8B030D-6E8A-4147-A177-3AD203B41FA5}">
                      <a16:colId xmlns:a16="http://schemas.microsoft.com/office/drawing/2014/main" val="3226027222"/>
                    </a:ext>
                  </a:extLst>
                </a:gridCol>
                <a:gridCol w="5551734">
                  <a:extLst>
                    <a:ext uri="{9D8B030D-6E8A-4147-A177-3AD203B41FA5}">
                      <a16:colId xmlns:a16="http://schemas.microsoft.com/office/drawing/2014/main" val="2935509339"/>
                    </a:ext>
                  </a:extLst>
                </a:gridCol>
              </a:tblGrid>
              <a:tr h="614165">
                <a:tc>
                  <a:txBody>
                    <a:bodyPr/>
                    <a:lstStyle/>
                    <a:p>
                      <a:pPr algn="ctr" fontAlgn="ctr">
                        <a:buNone/>
                      </a:pPr>
                      <a:r>
                        <a:rPr lang="en-US" sz="1800" b="1" i="0" u="none" strike="noStrike" dirty="0">
                          <a:solidFill>
                            <a:srgbClr val="FFFFFF"/>
                          </a:solidFill>
                          <a:effectLst/>
                          <a:latin typeface="Calibri" panose="020F0502020204030204" pitchFamily="34" charset="0"/>
                        </a:rPr>
                        <a:t>PRESENTATION CATEGORY/BUSINESS AREA</a:t>
                      </a:r>
                      <a:endParaRPr lang="en-US" sz="2900" b="0" i="0" u="none" strike="noStrike" dirty="0">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a:solidFill>
                            <a:srgbClr val="FFFFFF"/>
                          </a:solidFill>
                          <a:effectLst/>
                          <a:latin typeface="Calibri" panose="020F0502020204030204" pitchFamily="34" charset="0"/>
                        </a:rPr>
                        <a:t>Question</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tc>
                  <a:txBody>
                    <a:bodyPr/>
                    <a:lstStyle/>
                    <a:p>
                      <a:pPr algn="ctr" fontAlgn="ctr">
                        <a:buNone/>
                      </a:pPr>
                      <a:r>
                        <a:rPr lang="en-US" sz="1800" b="1" i="0" u="none" strike="noStrike">
                          <a:solidFill>
                            <a:srgbClr val="FFFFFF"/>
                          </a:solidFill>
                          <a:effectLst/>
                          <a:latin typeface="Calibri" panose="020F0502020204030204" pitchFamily="34" charset="0"/>
                        </a:rPr>
                        <a:t>Answer</a:t>
                      </a:r>
                      <a:endParaRPr lang="en-US" sz="2900" b="0" i="0" u="none" strike="noStrike">
                        <a:effectLst/>
                        <a:latin typeface="Arial" panose="020B0604020202020204" pitchFamily="34" charset="0"/>
                      </a:endParaRPr>
                    </a:p>
                  </a:txBody>
                  <a:tcPr marL="12333" marR="12333" marT="123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65D"/>
                    </a:solidFill>
                  </a:tcPr>
                </a:tc>
                <a:extLst>
                  <a:ext uri="{0D108BD9-81ED-4DB2-BD59-A6C34878D82A}">
                    <a16:rowId xmlns:a16="http://schemas.microsoft.com/office/drawing/2014/main" val="1845039820"/>
                  </a:ext>
                </a:extLst>
              </a:tr>
              <a:tr h="1699435">
                <a:tc>
                  <a:txBody>
                    <a:bodyPr/>
                    <a:lstStyle/>
                    <a:p>
                      <a:pPr algn="l" fontAlgn="b">
                        <a:buNone/>
                      </a:pPr>
                      <a:r>
                        <a:rPr lang="en-US" sz="1500" b="1" i="0" u="none" strike="noStrike" dirty="0">
                          <a:solidFill>
                            <a:srgbClr val="000000"/>
                          </a:solidFill>
                          <a:effectLst/>
                          <a:latin typeface="Calibri" panose="020F0502020204030204" pitchFamily="34" charset="0"/>
                        </a:rPr>
                        <a:t>MPSP_LEGAL</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Will the MPSP allow MPs to designate users that can view, track and export historical submissions?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Not at initial go-live. This may be revisited in a future phase.</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1232918"/>
                  </a:ext>
                </a:extLst>
              </a:tr>
              <a:tr h="1699435">
                <a:tc>
                  <a:txBody>
                    <a:bodyPr/>
                    <a:lstStyle/>
                    <a:p>
                      <a:pPr algn="l" fontAlgn="b">
                        <a:buNone/>
                      </a:pPr>
                      <a:r>
                        <a:rPr lang="en-US" sz="1500" b="1" i="0" u="none" strike="noStrike" dirty="0" err="1">
                          <a:solidFill>
                            <a:srgbClr val="000000"/>
                          </a:solidFill>
                          <a:effectLst/>
                          <a:latin typeface="Calibri" panose="020F0502020204030204" pitchFamily="34" charset="0"/>
                        </a:rPr>
                        <a:t>MPSP_General</a:t>
                      </a:r>
                      <a:endParaRPr lang="en-US" sz="1500" b="1" i="0" u="none" strike="noStrike" dirty="0">
                        <a:solidFill>
                          <a:srgbClr val="000000"/>
                        </a:solidFill>
                        <a:effectLst/>
                        <a:latin typeface="Calibri" panose="020F0502020204030204" pitchFamily="34" charset="0"/>
                      </a:endParaRP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a:solidFill>
                            <a:srgbClr val="000000"/>
                          </a:solidFill>
                          <a:effectLst/>
                          <a:latin typeface="Calibri" panose="020F0502020204030204" pitchFamily="34" charset="0"/>
                        </a:rPr>
                        <a:t>Will there be testing and training before the MPSP goes live?</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n-US" sz="1500" b="0" i="0" u="none" strike="noStrike" dirty="0">
                          <a:solidFill>
                            <a:srgbClr val="000000"/>
                          </a:solidFill>
                          <a:effectLst/>
                          <a:latin typeface="Calibri" panose="020F0502020204030204" pitchFamily="34" charset="0"/>
                        </a:rPr>
                        <a:t>Yes. Watch for Market Notices with details on additional workshops, Market Participant testing, and training opportunities.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7503701"/>
                  </a:ext>
                </a:extLst>
              </a:tr>
            </a:tbl>
          </a:graphicData>
        </a:graphic>
      </p:graphicFrame>
    </p:spTree>
    <p:extLst>
      <p:ext uri="{BB962C8B-B14F-4D97-AF65-F5344CB8AC3E}">
        <p14:creationId xmlns:p14="http://schemas.microsoft.com/office/powerpoint/2010/main" val="15525263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p:txBody>
          <a:bodyPr/>
          <a:lstStyle/>
          <a:p>
            <a:r>
              <a:rPr lang="en-US"/>
              <a:t>Questions/Comments?</a:t>
            </a:r>
          </a:p>
        </p:txBody>
      </p:sp>
      <p:sp>
        <p:nvSpPr>
          <p:cNvPr id="5" name="Slide Number Placeholder 4">
            <a:extLst>
              <a:ext uri="{FF2B5EF4-FFF2-40B4-BE49-F238E27FC236}">
                <a16:creationId xmlns:a16="http://schemas.microsoft.com/office/drawing/2014/main" id="{663E33CD-915C-8592-3526-C44B880B6BF9}"/>
              </a:ext>
            </a:extLst>
          </p:cNvPr>
          <p:cNvSpPr>
            <a:spLocks noGrp="1"/>
          </p:cNvSpPr>
          <p:nvPr>
            <p:ph type="sldNum" sz="quarter" idx="12"/>
          </p:nvPr>
        </p:nvSpPr>
        <p:spPr/>
        <p:txBody>
          <a:bodyPr wrap="square" anchor="ctr">
            <a:normAutofit/>
          </a:bodyPr>
          <a:lstStyle/>
          <a:p>
            <a:pPr>
              <a:spcAft>
                <a:spcPts val="600"/>
              </a:spcAft>
            </a:pPr>
            <a:fld id="{BCDE79FB-97BA-492B-8D57-F1373F9ADA95}" type="slidenum">
              <a:rPr lang="en-US" smtClean="0"/>
              <a:pPr>
                <a:spcAft>
                  <a:spcPts val="600"/>
                </a:spcAft>
              </a:pPr>
              <a:t>46</a:t>
            </a:fld>
            <a:endParaRPr lang="en-US"/>
          </a:p>
        </p:txBody>
      </p:sp>
    </p:spTree>
    <p:extLst>
      <p:ext uri="{BB962C8B-B14F-4D97-AF65-F5344CB8AC3E}">
        <p14:creationId xmlns:p14="http://schemas.microsoft.com/office/powerpoint/2010/main" val="3512297305"/>
      </p:ext>
    </p:extLst>
  </p:cSld>
  <p:clrMapOvr>
    <a:masterClrMapping/>
  </p:clrMapOvr>
</p:sld>
</file>

<file path=ppt/theme/theme1.xml><?xml version="1.0" encoding="utf-8"?>
<a:theme xmlns:a="http://schemas.openxmlformats.org/drawingml/2006/main" name="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942DDDCD-BEC6-4902-AAD2-EB3CD2B6933E}"/>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E771427F-03EA-4C50-B0D4-53899F39E546}"/>
    </a:ext>
  </a:extLst>
</a:theme>
</file>

<file path=ppt/theme/theme3.xml><?xml version="1.0" encoding="utf-8"?>
<a:theme xmlns:a="http://schemas.openxmlformats.org/drawingml/2006/main" name="1_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942DDDCD-BEC6-4902-AAD2-EB3CD2B6933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753D3D3A135E44A33C62ECDBC2FC7E" ma:contentTypeVersion="3" ma:contentTypeDescription="Create a new document." ma:contentTypeScope="" ma:versionID="431617e1b9738eb462fdeda66b6938e5">
  <xsd:schema xmlns:xsd="http://www.w3.org/2001/XMLSchema" xmlns:xs="http://www.w3.org/2001/XMLSchema" xmlns:p="http://schemas.microsoft.com/office/2006/metadata/properties" xmlns:ns2="51a6c4cd-dfa7-479d-aa13-b01863dc4891" targetNamespace="http://schemas.microsoft.com/office/2006/metadata/properties" ma:root="true" ma:fieldsID="dbb84a24677c1f57e9b60cf2bafb305a" ns2:_="">
    <xsd:import namespace="51a6c4cd-dfa7-479d-aa13-b01863dc4891"/>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a6c4cd-dfa7-479d-aa13-b01863dc48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FC81187-9163-4601-AF8C-DFEF54658240}">
  <ds:schemaRefs>
    <ds:schemaRef ds:uri="51a6c4cd-dfa7-479d-aa13-b01863dc489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A5F3B15-1EDA-47D5-B690-303F08E28C2F}">
  <ds:schemaRefs>
    <ds:schemaRef ds:uri="http://schemas.microsoft.com/sharepoint/v3/contenttype/forms"/>
  </ds:schemaRefs>
</ds:datastoreItem>
</file>

<file path=customXml/itemProps3.xml><?xml version="1.0" encoding="utf-8"?>
<ds:datastoreItem xmlns:ds="http://schemas.openxmlformats.org/officeDocument/2006/customXml" ds:itemID="{7E754FD2-17D2-4534-9157-8CFDD0166132}">
  <ds:schemaRef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elements/1.1/"/>
    <ds:schemaRef ds:uri="51a6c4cd-dfa7-479d-aa13-b01863dc4891"/>
  </ds:schemaRefs>
</ds:datastoreItem>
</file>

<file path=docProps/app.xml><?xml version="1.0" encoding="utf-8"?>
<Properties xmlns="http://schemas.openxmlformats.org/officeDocument/2006/extended-properties" xmlns:vt="http://schemas.openxmlformats.org/officeDocument/2006/docPropsVTypes">
  <Template>ERCOT Official PowerPoint Template - Public</Template>
  <TotalTime>36</TotalTime>
  <Words>4322</Words>
  <Application>Microsoft Office PowerPoint</Application>
  <PresentationFormat>Widescreen</PresentationFormat>
  <Paragraphs>717</Paragraphs>
  <Slides>46</Slides>
  <Notes>19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46</vt:i4>
      </vt:variant>
    </vt:vector>
  </HeadingPairs>
  <TitlesOfParts>
    <vt:vector size="54" baseType="lpstr">
      <vt:lpstr>Aptos</vt:lpstr>
      <vt:lpstr>Arial</vt:lpstr>
      <vt:lpstr>Calibri</vt:lpstr>
      <vt:lpstr>Open Sans</vt:lpstr>
      <vt:lpstr>Wingdings</vt:lpstr>
      <vt:lpstr>Cover</vt:lpstr>
      <vt:lpstr>Page Design</vt:lpstr>
      <vt:lpstr>1_Cover</vt:lpstr>
      <vt:lpstr>Modernizing Market Participant Interactions        September 21, 2026</vt:lpstr>
      <vt:lpstr>Agenda  1. Antitrust Admonition 2. Agenda Review 3. Welcome and Opening Remarks 4. Current State and Future Vision 5. Future Ready Identity IAM Program 6. MPSP Phase 1 and the Road Ahead 7. Questions ERCOT has been Hearing 8. Open Questions and Answers 9. Summary and Next Steps 10. Adjourn</vt:lpstr>
      <vt:lpstr>Antitrust Admonition </vt:lpstr>
      <vt:lpstr>Current State and Future Vision  Modernizing Market Participant Interactions  September 21, 2026</vt:lpstr>
      <vt:lpstr>PowerPoint Presentation</vt:lpstr>
      <vt:lpstr>MPSP Phase 1: Modernizing Market Participant Services</vt:lpstr>
      <vt:lpstr>PowerPoint Presentation</vt:lpstr>
      <vt:lpstr>Up Next: Future-Ready IAM Program</vt:lpstr>
      <vt:lpstr>PowerPoint Presentation</vt:lpstr>
      <vt:lpstr>IAM Timeline</vt:lpstr>
      <vt:lpstr>B2B Plan</vt:lpstr>
      <vt:lpstr>M-D073126-01 Request to review and update MPIM User Email fields for IAM Modernization </vt:lpstr>
      <vt:lpstr>How Stakeholders Register (1/3)</vt:lpstr>
      <vt:lpstr>How Stakeholders Register (2/3)</vt:lpstr>
      <vt:lpstr>How Stakeholders Register (3/3)</vt:lpstr>
      <vt:lpstr>How Stakeholders Authenticate</vt:lpstr>
      <vt:lpstr>How Stakeholders are Managed – Current state</vt:lpstr>
      <vt:lpstr>How Stakeholders are Managed – Future State</vt:lpstr>
      <vt:lpstr>How USAs Manage Users</vt:lpstr>
      <vt:lpstr>How USAs Manage Users</vt:lpstr>
      <vt:lpstr>How USAs Manage Users</vt:lpstr>
      <vt:lpstr>How USAs Manage Users</vt:lpstr>
      <vt:lpstr>How USAs Manage Users</vt:lpstr>
      <vt:lpstr>How USAs Manage Users</vt:lpstr>
      <vt:lpstr>How USAs Manage Users</vt:lpstr>
      <vt:lpstr>How USAs Manage Users</vt:lpstr>
      <vt:lpstr>Entity Management Updates</vt:lpstr>
      <vt:lpstr>Market Participant Service Portal (MPSP) Phase 1 and the Road Ahead  September 21, 2026</vt:lpstr>
      <vt:lpstr>Building on the Current State and Future Vision</vt:lpstr>
      <vt:lpstr>The Foundation We Will Build On</vt:lpstr>
      <vt:lpstr>Phase 1 - Service Management Use Cases</vt:lpstr>
      <vt:lpstr>MP → ERCOT: Getting Help</vt:lpstr>
      <vt:lpstr>ERCOT → MP: Structured Communications</vt:lpstr>
      <vt:lpstr>Protocol Forms: More Than Electronic Submission</vt:lpstr>
      <vt:lpstr>PowerPoint Presentation</vt:lpstr>
      <vt:lpstr>NCI: Follow the Entire Journey</vt:lpstr>
      <vt:lpstr>Phase 1 → The Road Ahead</vt:lpstr>
      <vt:lpstr>Up Next:   Questions and Answers</vt:lpstr>
      <vt:lpstr>FAQs</vt:lpstr>
      <vt:lpstr>FAQs</vt:lpstr>
      <vt:lpstr>FAQs</vt:lpstr>
      <vt:lpstr>FAQs</vt:lpstr>
      <vt:lpstr>FAQs</vt:lpstr>
      <vt:lpstr>FAQs</vt:lpstr>
      <vt:lpstr>FAQs</vt:lpstr>
      <vt:lpstr>Questions/Comments?</vt:lpstr>
    </vt:vector>
  </TitlesOfParts>
  <Company>ERCOT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Bhatia, Nisha</dc:creator>
  <cp:keywords/>
  <cp:lastModifiedBy>Hailu, Ted</cp:lastModifiedBy>
  <cp:revision>3</cp:revision>
  <dcterms:created xsi:type="dcterms:W3CDTF">2026-07-28T20:35:45Z</dcterms:created>
  <dcterms:modified xsi:type="dcterms:W3CDTF">2026-09-21T03:01:21Z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0x010100C0753D3D3A135E44A33C62ECDBC2FC7E</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