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8DE670-B369-3668-7306-583300F0A2B8}" v="2" dt="2026-09-21T14:21:08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B5563"/>
                </a:solidFill>
              </a:rPr>
              <a:t>IGL TRAINING | ERCOT MARKET TRENDS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Source: IGL Training graph worksheet_updated_20260915.xlsx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0652760" y="647395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00A3E0"/>
                </a:solidFill>
              </a:rPr>
              <a:t>Vistra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750040" y="6473952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09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B4D"/>
                </a:solidFill>
              </a:rPr>
              <a:t>IAG / IAL / Rescission volumes remain elevated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02920" y="978408"/>
            <a:ext cx="11018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Annual volumes, with 2026 projected from January–May actuals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2920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7512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ACTUAL THROUGH MAY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67512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2B4D"/>
                </a:solidFill>
              </a:rPr>
              <a:t>22,369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67512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8,826 IAG  |  11,455 IAL  |  2,088 RES</a:t>
            </a:r>
            <a:endParaRPr lang="en-US" sz="770" dirty="0"/>
          </a:p>
        </p:txBody>
      </p:sp>
      <p:sp>
        <p:nvSpPr>
          <p:cNvPr id="13" name="Shape 11"/>
          <p:cNvSpPr/>
          <p:nvPr/>
        </p:nvSpPr>
        <p:spPr>
          <a:xfrm>
            <a:off x="2999232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63824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EOY RUN RATE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3163824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A3E0"/>
                </a:solidFill>
              </a:rPr>
              <a:t>53,686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163824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Annualized from five months of actual volume</a:t>
            </a:r>
            <a:endParaRPr lang="en-US" sz="770" dirty="0"/>
          </a:p>
        </p:txBody>
      </p:sp>
      <p:sp>
        <p:nvSpPr>
          <p:cNvPr id="17" name="Shape 15"/>
          <p:cNvSpPr/>
          <p:nvPr/>
        </p:nvSpPr>
        <p:spPr>
          <a:xfrm>
            <a:off x="5495544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660136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VS. 2025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660136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E8B57"/>
                </a:solidFill>
              </a:rPr>
              <a:t>−3.3%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660136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Run rate compared with 55,492 annual cases</a:t>
            </a:r>
            <a:endParaRPr lang="en-US" sz="770" dirty="0"/>
          </a:p>
        </p:txBody>
      </p:sp>
      <p:sp>
        <p:nvSpPr>
          <p:cNvPr id="21" name="Shape 19"/>
          <p:cNvSpPr/>
          <p:nvPr/>
        </p:nvSpPr>
        <p:spPr>
          <a:xfrm>
            <a:off x="7991856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156448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LARGEST CATEGORY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8156448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656A0"/>
                </a:solidFill>
              </a:rPr>
              <a:t>IAL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156448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51% of 2026 actual volume</a:t>
            </a:r>
            <a:endParaRPr lang="en-US" sz="770" dirty="0"/>
          </a:p>
        </p:txBody>
      </p:sp>
      <p:pic>
        <p:nvPicPr>
          <p:cNvPr id="25" name="Image 0" descr="volu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09645"/>
            <a:ext cx="8275320" cy="3530349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8979408" y="2487168"/>
            <a:ext cx="2606040" cy="3154680"/>
          </a:xfrm>
          <a:prstGeom prst="roundRect">
            <a:avLst/>
          </a:prstGeom>
          <a:solidFill>
            <a:srgbClr val="EEF7FB"/>
          </a:solidFill>
          <a:ln w="12700">
            <a:solidFill>
              <a:srgbClr val="B8DD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217152" y="272491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A3E0"/>
                </a:solidFill>
              </a:rPr>
              <a:t>2026 READOUT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217152" y="3282696"/>
            <a:ext cx="21031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B4D"/>
                </a:solidFill>
              </a:rPr>
              <a:t>The annualized 2026 total is tracking slightly below 2025, while IAL remains the largest source of volume.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9217152" y="460095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</a:rPr>
              <a:t>2026 uses Jan–May actuals and an EOY run rate of 53,685.6.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B5563"/>
                </a:solidFill>
              </a:rPr>
              <a:t>IGL TRAINING | ERCOT MARKET TRENDS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Source: IGL Training graph worksheet_updated_20260915.xlsx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0652760" y="647395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00A3E0"/>
                </a:solidFill>
              </a:rPr>
              <a:t>Vistra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750040" y="6473952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09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B4D"/>
                </a:solidFill>
              </a:rPr>
              <a:t>Resolution speed gains are holding as incidence stays near 1.3%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02920" y="978408"/>
            <a:ext cx="11018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Annual averages show a sustained step-change beginning in 2025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2920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7512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IAG RESOLUTION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67512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A3E0"/>
                </a:solidFill>
              </a:rPr>
              <a:t>5.4 days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67512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Essentially flat to 2025</a:t>
            </a:r>
            <a:endParaRPr lang="en-US" sz="770" dirty="0"/>
          </a:p>
        </p:txBody>
      </p:sp>
      <p:sp>
        <p:nvSpPr>
          <p:cNvPr id="13" name="Shape 11"/>
          <p:cNvSpPr/>
          <p:nvPr/>
        </p:nvSpPr>
        <p:spPr>
          <a:xfrm>
            <a:off x="2761488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926080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IAL RESOLUTION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926080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656A0"/>
                </a:solidFill>
              </a:rPr>
              <a:t>8.2 days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926080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Improved from 8.5 days in 2025</a:t>
            </a:r>
            <a:endParaRPr lang="en-US" sz="770" dirty="0"/>
          </a:p>
        </p:txBody>
      </p:sp>
      <p:sp>
        <p:nvSpPr>
          <p:cNvPr id="17" name="Shape 15"/>
          <p:cNvSpPr/>
          <p:nvPr/>
        </p:nvSpPr>
        <p:spPr>
          <a:xfrm>
            <a:off x="5020056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184648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RES RESOLUTION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184648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28C28"/>
                </a:solidFill>
              </a:rPr>
              <a:t>4.4 days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184648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Up 0.4 day from 2025</a:t>
            </a:r>
            <a:endParaRPr lang="en-US" sz="770" dirty="0"/>
          </a:p>
        </p:txBody>
      </p:sp>
      <p:sp>
        <p:nvSpPr>
          <p:cNvPr id="21" name="Shape 19"/>
          <p:cNvSpPr/>
          <p:nvPr/>
        </p:nvSpPr>
        <p:spPr>
          <a:xfrm>
            <a:off x="7278624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443216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280"/>
                </a:solidFill>
              </a:rPr>
              <a:t>2026 % OF ENROLLMENTS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443216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E8B57"/>
                </a:solidFill>
              </a:rPr>
              <a:t>1.29%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443216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70" dirty="0">
                <a:solidFill>
                  <a:srgbClr val="6B7280"/>
                </a:solidFill>
              </a:rPr>
              <a:t>Jan–May YTD incidence</a:t>
            </a:r>
            <a:endParaRPr lang="en-US" sz="770" dirty="0"/>
          </a:p>
        </p:txBody>
      </p:sp>
      <p:pic>
        <p:nvPicPr>
          <p:cNvPr id="25" name="Image 0" descr="resolu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73867"/>
            <a:ext cx="5577840" cy="3219025"/>
          </a:xfrm>
          <a:prstGeom prst="rect">
            <a:avLst/>
          </a:prstGeom>
        </p:spPr>
      </p:pic>
      <p:pic>
        <p:nvPicPr>
          <p:cNvPr id="26" name="Image 1" descr="enrollment_pc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2410800"/>
            <a:ext cx="5349240" cy="354516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658368" y="60624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A3E0"/>
                </a:solidFill>
              </a:rPr>
              <a:t>Key takeaway</a:t>
            </a:r>
            <a:endParaRPr lang="en-US" sz="900" dirty="0"/>
          </a:p>
        </p:txBody>
      </p:sp>
      <p:sp>
        <p:nvSpPr>
          <p:cNvPr id="28" name="Text 24"/>
          <p:cNvSpPr/>
          <p:nvPr/>
        </p:nvSpPr>
        <p:spPr>
          <a:xfrm>
            <a:off x="1783080" y="6035040"/>
            <a:ext cx="9345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2B4D"/>
                </a:solidFill>
              </a:rPr>
              <a:t>2026 resolution times remain roughly half of 2024 levels, while the share of enrollments is stable versus 2025.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226</Words>
  <Application>Microsoft Office PowerPoint</Application>
  <PresentationFormat>Widescreen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>Vistra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IGL Training Trends</dc:title>
  <dc:subject>IGL Training updated graphs</dc:subject>
  <dc:creator>Wiegand, Sheri</dc:creator>
  <cp:lastModifiedBy>Wiegand, Sheri</cp:lastModifiedBy>
  <cp:revision>4</cp:revision>
  <dcterms:created xsi:type="dcterms:W3CDTF">2026-09-21T14:19:25Z</dcterms:created>
  <dcterms:modified xsi:type="dcterms:W3CDTF">2026-09-21T14:24:00Z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b4994bb-f31d-4f99-8812-a1ca16335498_Enabled">
    <vt:lpwstr>true</vt:lpwstr>
  </property>
  <property fmtid="{D5CDD505-2E9C-101B-9397-08002B2CF9AE}" pid="3" name="MSIP_Label_1b4994bb-f31d-4f99-8812-a1ca16335498_SetDate">
    <vt:lpwstr>2026-09-21T14:19:25Z</vt:lpwstr>
  </property>
  <property fmtid="{D5CDD505-2E9C-101B-9397-08002B2CF9AE}" pid="4" name="MSIP_Label_1b4994bb-f31d-4f99-8812-a1ca16335498_Method">
    <vt:lpwstr>Standard</vt:lpwstr>
  </property>
  <property fmtid="{D5CDD505-2E9C-101B-9397-08002B2CF9AE}" pid="5" name="MSIP_Label_1b4994bb-f31d-4f99-8812-a1ca16335498_Name">
    <vt:lpwstr>1b4994bb-f31d-4f99-8812-a1ca16335498</vt:lpwstr>
  </property>
  <property fmtid="{D5CDD505-2E9C-101B-9397-08002B2CF9AE}" pid="6" name="MSIP_Label_1b4994bb-f31d-4f99-8812-a1ca16335498_SiteId">
    <vt:lpwstr>93bfeb02-767e-407f-ba5c-5083c054a191</vt:lpwstr>
  </property>
  <property fmtid="{D5CDD505-2E9C-101B-9397-08002B2CF9AE}" pid="7" name="MSIP_Label_1b4994bb-f31d-4f99-8812-a1ca16335498_ActionId">
    <vt:lpwstr>c871ae62-43a0-4863-b9df-7c40f8583e44</vt:lpwstr>
  </property>
  <property fmtid="{D5CDD505-2E9C-101B-9397-08002B2CF9AE}" pid="8" name="MSIP_Label_1b4994bb-f31d-4f99-8812-a1ca16335498_ContentBits">
    <vt:lpwstr>0</vt:lpwstr>
  </property>
</Properties>
</file>