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5" r:id="rId5"/>
  </p:sldMasterIdLst>
  <p:notesMasterIdLst>
    <p:notesMasterId r:id="rId36"/>
  </p:notesMasterIdLst>
  <p:handoutMasterIdLst>
    <p:handoutMasterId r:id="rId37"/>
  </p:handoutMasterIdLst>
  <p:sldIdLst>
    <p:sldId id="1519" r:id="rId6"/>
    <p:sldId id="1546" r:id="rId7"/>
    <p:sldId id="1581" r:id="rId8"/>
    <p:sldId id="1572" r:id="rId9"/>
    <p:sldId id="1555" r:id="rId10"/>
    <p:sldId id="1554" r:id="rId11"/>
    <p:sldId id="1552" r:id="rId12"/>
    <p:sldId id="1569" r:id="rId13"/>
    <p:sldId id="1545" r:id="rId14"/>
    <p:sldId id="1558" r:id="rId15"/>
    <p:sldId id="1559" r:id="rId16"/>
    <p:sldId id="1560" r:id="rId17"/>
    <p:sldId id="1561" r:id="rId18"/>
    <p:sldId id="1563" r:id="rId19"/>
    <p:sldId id="1565" r:id="rId20"/>
    <p:sldId id="1564" r:id="rId21"/>
    <p:sldId id="1549" r:id="rId22"/>
    <p:sldId id="1547" r:id="rId23"/>
    <p:sldId id="1548" r:id="rId24"/>
    <p:sldId id="1570" r:id="rId25"/>
    <p:sldId id="1571" r:id="rId26"/>
    <p:sldId id="1536" r:id="rId27"/>
    <p:sldId id="1573" r:id="rId28"/>
    <p:sldId id="1575" r:id="rId29"/>
    <p:sldId id="1567" r:id="rId30"/>
    <p:sldId id="1566" r:id="rId31"/>
    <p:sldId id="1576" r:id="rId32"/>
    <p:sldId id="1580" r:id="rId33"/>
    <p:sldId id="1578" r:id="rId34"/>
    <p:sldId id="157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76EA23-4AEF-416B-2934-AC8708B8258D}" name="arushisharmafrank" initials="ar" userId="S::arushisharmafrank_live.com#ext#@vwirellc.onmicrosoft.com::2d21ae2c-a97b-45ed-8e12-170a6dab4621" providerId="AD"/>
  <p188:author id="{150AC4BA-00E7-E550-F116-AE7505006DAB}" name="Jesse Gossett" initials="JG" userId="S::Jesse@v-wire.co::c1584637-aff5-4ec1-937d-acc2cfbec3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C2E6"/>
    <a:srgbClr val="FFE699"/>
    <a:srgbClr val="16171C"/>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070306-5987-6474-8B98-17ACD1F3A371}" v="112" dt="2026-09-17T14:39:17.561"/>
    <p1510:client id="{57C70D59-82E2-4C9B-8D7B-D8E69CBD011F}" v="1195" dt="2026-09-17T15:01:24.8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07" autoAdjust="0"/>
  </p:normalViewPr>
  <p:slideViewPr>
    <p:cSldViewPr snapToGrid="0">
      <p:cViewPr>
        <p:scale>
          <a:sx n="70" d="100"/>
          <a:sy n="70" d="100"/>
        </p:scale>
        <p:origin x="44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ushisharmafrank" userId="S::arushisharmafrank_live.com#ext#@vwirellc.onmicrosoft.com::2d21ae2c-a97b-45ed-8e12-170a6dab4621" providerId="AD" clId="Web-{47070306-5987-6474-8B98-17ACD1F3A371}"/>
    <pc:docChg chg="modSld">
      <pc:chgData name="arushisharmafrank" userId="S::arushisharmafrank_live.com#ext#@vwirellc.onmicrosoft.com::2d21ae2c-a97b-45ed-8e12-170a6dab4621" providerId="AD" clId="Web-{47070306-5987-6474-8B98-17ACD1F3A371}" dt="2026-09-17T14:38:12.265" v="111" actId="20577"/>
      <pc:docMkLst>
        <pc:docMk/>
      </pc:docMkLst>
      <pc:sldChg chg="modSp">
        <pc:chgData name="arushisharmafrank" userId="S::arushisharmafrank_live.com#ext#@vwirellc.onmicrosoft.com::2d21ae2c-a97b-45ed-8e12-170a6dab4621" providerId="AD" clId="Web-{47070306-5987-6474-8B98-17ACD1F3A371}" dt="2026-09-17T14:38:12.265" v="111" actId="20577"/>
        <pc:sldMkLst>
          <pc:docMk/>
          <pc:sldMk cId="658369981" sldId="1546"/>
        </pc:sldMkLst>
        <pc:spChg chg="mod">
          <ac:chgData name="arushisharmafrank" userId="S::arushisharmafrank_live.com#ext#@vwirellc.onmicrosoft.com::2d21ae2c-a97b-45ed-8e12-170a6dab4621" providerId="AD" clId="Web-{47070306-5987-6474-8B98-17ACD1F3A371}" dt="2026-09-17T14:38:12.265" v="111" actId="20577"/>
          <ac:spMkLst>
            <pc:docMk/>
            <pc:sldMk cId="658369981" sldId="1546"/>
            <ac:spMk id="6" creationId="{2C1B5E90-881F-7DA2-A20D-CA27F462A9B4}"/>
          </ac:spMkLst>
        </pc:spChg>
      </pc:sldChg>
    </pc:docChg>
  </pc:docChgLst>
  <pc:docChgLst>
    <pc:chgData name="Jesse Gossett" userId="c1584637-aff5-4ec1-937d-acc2cfbec31e" providerId="ADAL" clId="{E004BB8D-83F1-444D-A120-21EFBB879223}"/>
    <pc:docChg chg="custSel modSld">
      <pc:chgData name="Jesse Gossett" userId="c1584637-aff5-4ec1-937d-acc2cfbec31e" providerId="ADAL" clId="{E004BB8D-83F1-444D-A120-21EFBB879223}" dt="2026-09-17T16:09:39.620" v="1698" actId="404"/>
      <pc:docMkLst>
        <pc:docMk/>
      </pc:docMkLst>
      <pc:sldChg chg="modSp mod modNotesTx">
        <pc:chgData name="Jesse Gossett" userId="c1584637-aff5-4ec1-937d-acc2cfbec31e" providerId="ADAL" clId="{E004BB8D-83F1-444D-A120-21EFBB879223}" dt="2026-09-17T16:09:39.620" v="1698" actId="404"/>
        <pc:sldMkLst>
          <pc:docMk/>
          <pc:sldMk cId="396911713" sldId="1519"/>
        </pc:sldMkLst>
        <pc:spChg chg="mod">
          <ac:chgData name="Jesse Gossett" userId="c1584637-aff5-4ec1-937d-acc2cfbec31e" providerId="ADAL" clId="{E004BB8D-83F1-444D-A120-21EFBB879223}" dt="2026-09-17T16:09:39.620" v="1698" actId="404"/>
          <ac:spMkLst>
            <pc:docMk/>
            <pc:sldMk cId="396911713" sldId="1519"/>
            <ac:spMk id="5" creationId="{B2608C23-AAC7-24F5-F2C0-159F3F981C2A}"/>
          </ac:spMkLst>
        </pc:spChg>
        <pc:spChg chg="mod">
          <ac:chgData name="Jesse Gossett" userId="c1584637-aff5-4ec1-937d-acc2cfbec31e" providerId="ADAL" clId="{E004BB8D-83F1-444D-A120-21EFBB879223}" dt="2026-09-17T13:57:59.711" v="176" actId="20577"/>
          <ac:spMkLst>
            <pc:docMk/>
            <pc:sldMk cId="396911713" sldId="1519"/>
            <ac:spMk id="6" creationId="{BDE37C8C-B9EB-77D8-9402-9E66A29BE49B}"/>
          </ac:spMkLst>
        </pc:spChg>
      </pc:sldChg>
      <pc:sldChg chg="modSp mod modCm modNotesTx">
        <pc:chgData name="Jesse Gossett" userId="c1584637-aff5-4ec1-937d-acc2cfbec31e" providerId="ADAL" clId="{E004BB8D-83F1-444D-A120-21EFBB879223}" dt="2026-09-17T15:01:24.846" v="1275" actId="20577"/>
        <pc:sldMkLst>
          <pc:docMk/>
          <pc:sldMk cId="658369981" sldId="1546"/>
        </pc:sldMkLst>
        <pc:spChg chg="mod">
          <ac:chgData name="Jesse Gossett" userId="c1584637-aff5-4ec1-937d-acc2cfbec31e" providerId="ADAL" clId="{E004BB8D-83F1-444D-A120-21EFBB879223}" dt="2026-09-17T15:01:24.846" v="1275" actId="20577"/>
          <ac:spMkLst>
            <pc:docMk/>
            <pc:sldMk cId="658369981" sldId="1546"/>
            <ac:spMk id="6" creationId="{2C1B5E90-881F-7DA2-A20D-CA27F462A9B4}"/>
          </ac:spMkLst>
        </pc:spChg>
        <pc:extLst>
          <p:ext xmlns:p="http://schemas.openxmlformats.org/presentationml/2006/main" uri="{D6D511B9-2390-475A-947B-AFAB55BFBCF1}">
            <pc226:cmChg xmlns:pc226="http://schemas.microsoft.com/office/powerpoint/2022/06/main/command" chg="mod">
              <pc226:chgData name="Jesse Gossett" userId="c1584637-aff5-4ec1-937d-acc2cfbec31e" providerId="ADAL" clId="{E004BB8D-83F1-444D-A120-21EFBB879223}" dt="2026-09-17T14:46:43.840" v="569" actId="20577"/>
              <pc2:cmMkLst xmlns:pc2="http://schemas.microsoft.com/office/powerpoint/2019/9/main/command">
                <pc:docMk/>
                <pc:sldMk cId="658369981" sldId="1546"/>
                <pc2:cmMk id="{25D3DA95-0812-40B8-86EC-1392CCC59165}"/>
              </pc2:cmMkLst>
            </pc226:cmChg>
          </p:ext>
        </pc:extLst>
      </pc:sldChg>
      <pc:sldChg chg="modSp mod">
        <pc:chgData name="Jesse Gossett" userId="c1584637-aff5-4ec1-937d-acc2cfbec31e" providerId="ADAL" clId="{E004BB8D-83F1-444D-A120-21EFBB879223}" dt="2026-09-17T15:32:05.839" v="1278" actId="20577"/>
        <pc:sldMkLst>
          <pc:docMk/>
          <pc:sldMk cId="2090280828" sldId="1572"/>
        </pc:sldMkLst>
        <pc:spChg chg="mod">
          <ac:chgData name="Jesse Gossett" userId="c1584637-aff5-4ec1-937d-acc2cfbec31e" providerId="ADAL" clId="{E004BB8D-83F1-444D-A120-21EFBB879223}" dt="2026-09-17T14:59:37.374" v="1207" actId="20577"/>
          <ac:spMkLst>
            <pc:docMk/>
            <pc:sldMk cId="2090280828" sldId="1572"/>
            <ac:spMk id="5" creationId="{E34E84F1-82DA-B755-AE19-8A6E3D260AED}"/>
          </ac:spMkLst>
        </pc:spChg>
        <pc:spChg chg="mod">
          <ac:chgData name="Jesse Gossett" userId="c1584637-aff5-4ec1-937d-acc2cfbec31e" providerId="ADAL" clId="{E004BB8D-83F1-444D-A120-21EFBB879223}" dt="2026-09-17T15:32:05.839" v="1278" actId="20577"/>
          <ac:spMkLst>
            <pc:docMk/>
            <pc:sldMk cId="2090280828" sldId="1572"/>
            <ac:spMk id="6" creationId="{E1B83C25-308F-1BFD-C5FB-3703B57EE6E0}"/>
          </ac:spMkLst>
        </pc:spChg>
      </pc:sldChg>
      <pc:sldChg chg="modSp mod">
        <pc:chgData name="Jesse Gossett" userId="c1584637-aff5-4ec1-937d-acc2cfbec31e" providerId="ADAL" clId="{E004BB8D-83F1-444D-A120-21EFBB879223}" dt="2026-09-17T04:53:21.686" v="110" actId="6549"/>
        <pc:sldMkLst>
          <pc:docMk/>
          <pc:sldMk cId="1367276699" sldId="1580"/>
        </pc:sldMkLst>
        <pc:spChg chg="mod">
          <ac:chgData name="Jesse Gossett" userId="c1584637-aff5-4ec1-937d-acc2cfbec31e" providerId="ADAL" clId="{E004BB8D-83F1-444D-A120-21EFBB879223}" dt="2026-09-17T04:53:21.686" v="110" actId="6549"/>
          <ac:spMkLst>
            <pc:docMk/>
            <pc:sldMk cId="1367276699" sldId="1580"/>
            <ac:spMk id="3" creationId="{C9E6902E-2181-CD8E-2ACB-F759A325540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9/16/2026</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V-Wire and the GCA are working with leading market architects like Arushi Frank from Luminary and others, to bring a targeted, ERCOT-specific implementation pathway to what is becoming a nationally recognized solution for speed-to-power while ensuring reliable grid growth.</a:t>
            </a:r>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3480125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NPRR asks ERCOT to allow new loads to manage their curtailment risk with a co-located, FTM new resource. No changes to SCED. QSEs can functionally do this today. The core of the NPRR is simply allowing for this netting to happen. New generation in SCED + speed to power inside of ERCOT.</a:t>
            </a:r>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154113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8A137-1FF1-262A-3F52-E2F319141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5FCFE-5A3E-D8FA-8BC4-11FDEE2B37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E83BE-A218-C4C0-BA54-16099F25A391}"/>
              </a:ext>
            </a:extLst>
          </p:cNvPr>
          <p:cNvSpPr>
            <a:spLocks noGrp="1"/>
          </p:cNvSpPr>
          <p:nvPr>
            <p:ph type="body" idx="1"/>
          </p:nvPr>
        </p:nvSpPr>
        <p:spPr/>
        <p:txBody>
          <a:bodyPr/>
          <a:lstStyle/>
          <a:p>
            <a:r>
              <a:rPr lang="en-US"/>
              <a:t>EPS – </a:t>
            </a:r>
            <a:r>
              <a:rPr lang="en-US" err="1"/>
              <a:t>ercot</a:t>
            </a:r>
            <a:r>
              <a:rPr lang="en-US"/>
              <a:t>-polled settlement</a:t>
            </a:r>
          </a:p>
        </p:txBody>
      </p:sp>
      <p:sp>
        <p:nvSpPr>
          <p:cNvPr id="4" name="Slide Number Placeholder 3">
            <a:extLst>
              <a:ext uri="{FF2B5EF4-FFF2-40B4-BE49-F238E27FC236}">
                <a16:creationId xmlns:a16="http://schemas.microsoft.com/office/drawing/2014/main" id="{43AB8A86-631F-9B95-2AEA-739A8A42A19B}"/>
              </a:ext>
            </a:extLst>
          </p:cNvPr>
          <p:cNvSpPr>
            <a:spLocks noGrp="1"/>
          </p:cNvSpPr>
          <p:nvPr>
            <p:ph type="sldNum" sz="quarter" idx="5"/>
          </p:nvPr>
        </p:nvSpPr>
        <p:spPr/>
        <p:txBody>
          <a:bodyPr/>
          <a:lstStyle/>
          <a:p>
            <a:fld id="{22289C57-55D7-40A4-A101-E74FAC7A092B}" type="slidenum">
              <a:rPr lang="en-US" smtClean="0"/>
              <a:t>9</a:t>
            </a:fld>
            <a:endParaRPr lang="en-US"/>
          </a:p>
        </p:txBody>
      </p:sp>
    </p:spTree>
    <p:extLst>
      <p:ext uri="{BB962C8B-B14F-4D97-AF65-F5344CB8AC3E}">
        <p14:creationId xmlns:p14="http://schemas.microsoft.com/office/powerpoint/2010/main" val="356909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9DE8-4EBB-DB02-D736-7C8D60C11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314F6-9384-14CC-93C4-421F6A20C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752EA-A3AB-7146-837A-F546D2CBD498}"/>
              </a:ext>
            </a:extLst>
          </p:cNvPr>
          <p:cNvSpPr>
            <a:spLocks noGrp="1"/>
          </p:cNvSpPr>
          <p:nvPr>
            <p:ph type="body" idx="1"/>
          </p:nvPr>
        </p:nvSpPr>
        <p:spPr/>
        <p:txBody>
          <a:bodyPr/>
          <a:lstStyle/>
          <a:p>
            <a:r>
              <a:rPr lang="en-US"/>
              <a:t>EPS – </a:t>
            </a:r>
            <a:r>
              <a:rPr lang="en-US" err="1"/>
              <a:t>ercot</a:t>
            </a:r>
            <a:r>
              <a:rPr lang="en-US"/>
              <a:t>-polled settlement</a:t>
            </a:r>
          </a:p>
        </p:txBody>
      </p:sp>
      <p:sp>
        <p:nvSpPr>
          <p:cNvPr id="4" name="Slide Number Placeholder 3">
            <a:extLst>
              <a:ext uri="{FF2B5EF4-FFF2-40B4-BE49-F238E27FC236}">
                <a16:creationId xmlns:a16="http://schemas.microsoft.com/office/drawing/2014/main" id="{E9AAE76F-C77D-EF56-B9EB-6C54CAB28424}"/>
              </a:ext>
            </a:extLst>
          </p:cNvPr>
          <p:cNvSpPr>
            <a:spLocks noGrp="1"/>
          </p:cNvSpPr>
          <p:nvPr>
            <p:ph type="sldNum" sz="quarter" idx="5"/>
          </p:nvPr>
        </p:nvSpPr>
        <p:spPr/>
        <p:txBody>
          <a:bodyPr/>
          <a:lstStyle/>
          <a:p>
            <a:fld id="{22289C57-55D7-40A4-A101-E74FAC7A092B}" type="slidenum">
              <a:rPr lang="en-US" smtClean="0"/>
              <a:t>10</a:t>
            </a:fld>
            <a:endParaRPr lang="en-US"/>
          </a:p>
        </p:txBody>
      </p:sp>
    </p:spTree>
    <p:extLst>
      <p:ext uri="{BB962C8B-B14F-4D97-AF65-F5344CB8AC3E}">
        <p14:creationId xmlns:p14="http://schemas.microsoft.com/office/powerpoint/2010/main" val="2636506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7207E-D35A-4083-E5ED-3D629320F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667B4-2BFF-4DC2-A304-F8CC74B65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58C0B-8CEE-B164-00FE-DB48E61AC459}"/>
              </a:ext>
            </a:extLst>
          </p:cNvPr>
          <p:cNvSpPr>
            <a:spLocks noGrp="1"/>
          </p:cNvSpPr>
          <p:nvPr>
            <p:ph type="body" idx="1"/>
          </p:nvPr>
        </p:nvSpPr>
        <p:spPr/>
        <p:txBody>
          <a:bodyPr/>
          <a:lstStyle/>
          <a:p>
            <a:r>
              <a:rPr lang="en-US"/>
              <a:t>EPS – </a:t>
            </a:r>
            <a:r>
              <a:rPr lang="en-US" err="1"/>
              <a:t>ercot</a:t>
            </a:r>
            <a:r>
              <a:rPr lang="en-US"/>
              <a:t>-polled settlement</a:t>
            </a:r>
          </a:p>
        </p:txBody>
      </p:sp>
      <p:sp>
        <p:nvSpPr>
          <p:cNvPr id="4" name="Slide Number Placeholder 3">
            <a:extLst>
              <a:ext uri="{FF2B5EF4-FFF2-40B4-BE49-F238E27FC236}">
                <a16:creationId xmlns:a16="http://schemas.microsoft.com/office/drawing/2014/main" id="{268DDE24-066F-D7A3-55BD-CF86DB43E88A}"/>
              </a:ext>
            </a:extLst>
          </p:cNvPr>
          <p:cNvSpPr>
            <a:spLocks noGrp="1"/>
          </p:cNvSpPr>
          <p:nvPr>
            <p:ph type="sldNum" sz="quarter" idx="5"/>
          </p:nvPr>
        </p:nvSpPr>
        <p:spPr/>
        <p:txBody>
          <a:bodyPr/>
          <a:lstStyle/>
          <a:p>
            <a:fld id="{22289C57-55D7-40A4-A101-E74FAC7A092B}" type="slidenum">
              <a:rPr lang="en-US" smtClean="0"/>
              <a:t>11</a:t>
            </a:fld>
            <a:endParaRPr lang="en-US"/>
          </a:p>
        </p:txBody>
      </p:sp>
    </p:spTree>
    <p:extLst>
      <p:ext uri="{BB962C8B-B14F-4D97-AF65-F5344CB8AC3E}">
        <p14:creationId xmlns:p14="http://schemas.microsoft.com/office/powerpoint/2010/main" val="3227986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E24BC-49C3-CFB3-14A3-29869626C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8CF72-6E46-25EC-E126-4ECB21483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0F6ED-7B47-0932-BC0C-427CAF6A59C9}"/>
              </a:ext>
            </a:extLst>
          </p:cNvPr>
          <p:cNvSpPr>
            <a:spLocks noGrp="1"/>
          </p:cNvSpPr>
          <p:nvPr>
            <p:ph type="body" idx="1"/>
          </p:nvPr>
        </p:nvSpPr>
        <p:spPr/>
        <p:txBody>
          <a:bodyPr/>
          <a:lstStyle/>
          <a:p>
            <a:r>
              <a:rPr lang="en-US"/>
              <a:t>EPS – </a:t>
            </a:r>
            <a:r>
              <a:rPr lang="en-US" err="1"/>
              <a:t>ercot</a:t>
            </a:r>
            <a:r>
              <a:rPr lang="en-US"/>
              <a:t>-polled settlement</a:t>
            </a:r>
          </a:p>
        </p:txBody>
      </p:sp>
      <p:sp>
        <p:nvSpPr>
          <p:cNvPr id="4" name="Slide Number Placeholder 3">
            <a:extLst>
              <a:ext uri="{FF2B5EF4-FFF2-40B4-BE49-F238E27FC236}">
                <a16:creationId xmlns:a16="http://schemas.microsoft.com/office/drawing/2014/main" id="{A2B41D7A-E4EC-141C-B114-2F66D0AE79EB}"/>
              </a:ext>
            </a:extLst>
          </p:cNvPr>
          <p:cNvSpPr>
            <a:spLocks noGrp="1"/>
          </p:cNvSpPr>
          <p:nvPr>
            <p:ph type="sldNum" sz="quarter" idx="5"/>
          </p:nvPr>
        </p:nvSpPr>
        <p:spPr/>
        <p:txBody>
          <a:bodyPr/>
          <a:lstStyle/>
          <a:p>
            <a:fld id="{22289C57-55D7-40A4-A101-E74FAC7A092B}" type="slidenum">
              <a:rPr lang="en-US" smtClean="0"/>
              <a:t>12</a:t>
            </a:fld>
            <a:endParaRPr lang="en-US"/>
          </a:p>
        </p:txBody>
      </p:sp>
    </p:spTree>
    <p:extLst>
      <p:ext uri="{BB962C8B-B14F-4D97-AF65-F5344CB8AC3E}">
        <p14:creationId xmlns:p14="http://schemas.microsoft.com/office/powerpoint/2010/main" val="23061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928CA-641C-EFC0-4680-96057679CA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1505B-CFD4-351C-523B-2669C15CAE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0907C-343E-656B-C2EE-0F4673BE9860}"/>
              </a:ext>
            </a:extLst>
          </p:cNvPr>
          <p:cNvSpPr>
            <a:spLocks noGrp="1"/>
          </p:cNvSpPr>
          <p:nvPr>
            <p:ph type="body" idx="1"/>
          </p:nvPr>
        </p:nvSpPr>
        <p:spPr/>
        <p:txBody>
          <a:bodyPr/>
          <a:lstStyle/>
          <a:p>
            <a:r>
              <a:rPr lang="en-US"/>
              <a:t>EPS – </a:t>
            </a:r>
            <a:r>
              <a:rPr lang="en-US" err="1"/>
              <a:t>ercot</a:t>
            </a:r>
            <a:r>
              <a:rPr lang="en-US"/>
              <a:t>-polled settlement</a:t>
            </a:r>
          </a:p>
        </p:txBody>
      </p:sp>
      <p:sp>
        <p:nvSpPr>
          <p:cNvPr id="4" name="Slide Number Placeholder 3">
            <a:extLst>
              <a:ext uri="{FF2B5EF4-FFF2-40B4-BE49-F238E27FC236}">
                <a16:creationId xmlns:a16="http://schemas.microsoft.com/office/drawing/2014/main" id="{674EA486-B4DF-BAC9-289D-7A8DC362634F}"/>
              </a:ext>
            </a:extLst>
          </p:cNvPr>
          <p:cNvSpPr>
            <a:spLocks noGrp="1"/>
          </p:cNvSpPr>
          <p:nvPr>
            <p:ph type="sldNum" sz="quarter" idx="5"/>
          </p:nvPr>
        </p:nvSpPr>
        <p:spPr/>
        <p:txBody>
          <a:bodyPr/>
          <a:lstStyle/>
          <a:p>
            <a:fld id="{22289C57-55D7-40A4-A101-E74FAC7A092B}" type="slidenum">
              <a:rPr lang="en-US" smtClean="0"/>
              <a:t>13</a:t>
            </a:fld>
            <a:endParaRPr lang="en-US"/>
          </a:p>
        </p:txBody>
      </p:sp>
    </p:spTree>
    <p:extLst>
      <p:ext uri="{BB962C8B-B14F-4D97-AF65-F5344CB8AC3E}">
        <p14:creationId xmlns:p14="http://schemas.microsoft.com/office/powerpoint/2010/main" val="57309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15</a:t>
            </a:fld>
            <a:endParaRPr lang="en-US"/>
          </a:p>
        </p:txBody>
      </p:sp>
    </p:spTree>
    <p:extLst>
      <p:ext uri="{BB962C8B-B14F-4D97-AF65-F5344CB8AC3E}">
        <p14:creationId xmlns:p14="http://schemas.microsoft.com/office/powerpoint/2010/main" val="447726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8A137-1FF1-262A-3F52-E2F319141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5FCFE-5A3E-D8FA-8BC4-11FDEE2B37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E83BE-A218-C4C0-BA54-16099F25A391}"/>
              </a:ext>
            </a:extLst>
          </p:cNvPr>
          <p:cNvSpPr>
            <a:spLocks noGrp="1"/>
          </p:cNvSpPr>
          <p:nvPr>
            <p:ph type="body" idx="1"/>
          </p:nvPr>
        </p:nvSpPr>
        <p:spPr/>
        <p:txBody>
          <a:bodyPr/>
          <a:lstStyle/>
          <a:p>
            <a:r>
              <a:rPr lang="en-US"/>
              <a:t>EPS – </a:t>
            </a:r>
            <a:r>
              <a:rPr lang="en-US" err="1"/>
              <a:t>ercot</a:t>
            </a:r>
            <a:r>
              <a:rPr lang="en-US"/>
              <a:t>-polled settlement</a:t>
            </a:r>
          </a:p>
        </p:txBody>
      </p:sp>
      <p:sp>
        <p:nvSpPr>
          <p:cNvPr id="4" name="Slide Number Placeholder 3">
            <a:extLst>
              <a:ext uri="{FF2B5EF4-FFF2-40B4-BE49-F238E27FC236}">
                <a16:creationId xmlns:a16="http://schemas.microsoft.com/office/drawing/2014/main" id="{43AB8A86-631F-9B95-2AEA-739A8A42A19B}"/>
              </a:ext>
            </a:extLst>
          </p:cNvPr>
          <p:cNvSpPr>
            <a:spLocks noGrp="1"/>
          </p:cNvSpPr>
          <p:nvPr>
            <p:ph type="sldNum" sz="quarter" idx="5"/>
          </p:nvPr>
        </p:nvSpPr>
        <p:spPr/>
        <p:txBody>
          <a:bodyPr/>
          <a:lstStyle/>
          <a:p>
            <a:fld id="{22289C57-55D7-40A4-A101-E74FAC7A092B}" type="slidenum">
              <a:rPr lang="en-US" smtClean="0"/>
              <a:t>25</a:t>
            </a:fld>
            <a:endParaRPr lang="en-US"/>
          </a:p>
        </p:txBody>
      </p:sp>
    </p:spTree>
    <p:extLst>
      <p:ext uri="{BB962C8B-B14F-4D97-AF65-F5344CB8AC3E}">
        <p14:creationId xmlns:p14="http://schemas.microsoft.com/office/powerpoint/2010/main" val="3569094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Tree>
    <p:extLst>
      <p:ext uri="{BB962C8B-B14F-4D97-AF65-F5344CB8AC3E}">
        <p14:creationId xmlns:p14="http://schemas.microsoft.com/office/powerpoint/2010/main" val="1291140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29" y="5109526"/>
            <a:ext cx="10923936" cy="641279"/>
          </a:xfrm>
        </p:spPr>
        <p:txBody>
          <a:bodyPr anchor="b">
            <a:noAutofit/>
          </a:bodyPr>
          <a:lstStyle>
            <a:lvl1pPr algn="l">
              <a:defRPr sz="5000" u="sng" cap="all" baseline="0">
                <a:solidFill>
                  <a:schemeClr val="bg1"/>
                </a:solidFill>
              </a:defRPr>
            </a:lvl1pPr>
          </a:lstStyle>
          <a:p>
            <a:r>
              <a:rPr lang="en-US"/>
              <a:t>Click to edit Master title style</a:t>
            </a:r>
          </a:p>
        </p:txBody>
      </p:sp>
      <p:sp>
        <p:nvSpPr>
          <p:cNvPr id="57" name="Subtitle 2">
            <a:extLst>
              <a:ext uri="{FF2B5EF4-FFF2-40B4-BE49-F238E27FC236}">
                <a16:creationId xmlns:a16="http://schemas.microsoft.com/office/drawing/2014/main" id="{CDE85611-F29A-5B31-8523-08B6A1185CA9}"/>
              </a:ext>
            </a:extLst>
          </p:cNvPr>
          <p:cNvSpPr>
            <a:spLocks noGrp="1"/>
          </p:cNvSpPr>
          <p:nvPr>
            <p:ph type="subTitle" idx="1"/>
          </p:nvPr>
        </p:nvSpPr>
        <p:spPr>
          <a:xfrm>
            <a:off x="634029" y="5811724"/>
            <a:ext cx="10923936" cy="409290"/>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blip>
            <a:srcRect/>
            <a:stretch>
              <a:fillRect t="-40" b="-40"/>
            </a:stretch>
          </a:blipFill>
        </p:spPr>
        <p:txBody>
          <a:bodyPr/>
          <a:lstStyle/>
          <a:p>
            <a:r>
              <a:rPr lang="en-US"/>
              <a:t>Click icon to add picture</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a:xfrm>
            <a:off x="634029" y="6211605"/>
            <a:ext cx="3657600" cy="630936"/>
          </a:xfrm>
        </p:spPr>
        <p:txBody>
          <a:bodyPr/>
          <a:lstStyle>
            <a:lvl1pPr>
              <a:defRPr>
                <a:solidFill>
                  <a:schemeClr val="bg1"/>
                </a:solidFill>
              </a:defRPr>
            </a:lvl1pPr>
          </a:lstStyle>
          <a:p>
            <a:r>
              <a:rPr lang="en-US"/>
              <a:t>SHAPING THE FUTURE OF OUR INDUSTRY</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a:off x="9700589" y="6212217"/>
            <a:ext cx="914400" cy="630936"/>
          </a:xfrm>
        </p:spPr>
        <p:txBody>
          <a:bodyPr/>
          <a:lstStyle>
            <a:lvl1pPr>
              <a:defRPr>
                <a:solidFill>
                  <a:schemeClr val="bg1"/>
                </a:solidFill>
              </a:defRPr>
            </a:lvl1pPr>
          </a:lstStyle>
          <a:p>
            <a:fld id="{4C7524BB-F0A6-4140-A8AB-1C8A7E34AB03}" type="datetime1">
              <a:rPr lang="en-US" smtClean="0"/>
              <a:pPr/>
              <a:t>9/16/2026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a:xfrm>
            <a:off x="11009325" y="6221013"/>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224985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oAutofit/>
          </a:bodyPr>
          <a:lstStyle>
            <a:lvl1pPr>
              <a:defRPr sz="6000" u="sng" cap="all" baseline="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634029" y="0"/>
            <a:ext cx="4328498" cy="630936"/>
          </a:xfrm>
        </p:spPr>
        <p:txBody>
          <a:body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672014" y="0"/>
            <a:ext cx="942975" cy="630936"/>
          </a:xfrm>
        </p:spPr>
        <p:txBody>
          <a:bodyPr/>
          <a:lstStyle/>
          <a:p>
            <a:fld id="{7E574385-C0BA-734A-92FC-17834D8EB701}" type="datetime1">
              <a:rPr lang="en-US" smtClean="0"/>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3" y="0"/>
            <a:ext cx="556592" cy="630936"/>
          </a:xfrm>
        </p:spPr>
        <p:txBody>
          <a:bodyPr/>
          <a:lstStyle/>
          <a:p>
            <a:fld id="{CC057153-B650-4DEB-B370-79DDCFDCE934}"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3527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24096" y="1016954"/>
            <a:ext cx="4306487" cy="3345811"/>
          </a:xfrm>
        </p:spPr>
        <p:txBody>
          <a:bodyPr anchor="b">
            <a:noAutofit/>
          </a:bodyPr>
          <a:lstStyle>
            <a:lvl1pPr algn="l">
              <a:defRPr sz="6000" u="sng" cap="all"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4095" y="4743765"/>
            <a:ext cx="4333869" cy="1479235"/>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blip>
            <a:srcRect/>
            <a:stretch>
              <a:fillRect l="-32" r="-32"/>
            </a:stretch>
          </a:blipFill>
        </p:spPr>
        <p:txBody>
          <a:bodyPr/>
          <a:lstStyle/>
          <a:p>
            <a:r>
              <a:rPr lang="en-US"/>
              <a:t>Click icon to add picture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224097" y="0"/>
            <a:ext cx="2447917" cy="630936"/>
          </a:xfrm>
        </p:spPr>
        <p:txBody>
          <a:bodyPr/>
          <a:lstStyle>
            <a:lvl1pPr>
              <a:defRPr>
                <a:solidFill>
                  <a:schemeClr val="bg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72014" y="0"/>
            <a:ext cx="958467" cy="630936"/>
          </a:xfrm>
        </p:spPr>
        <p:txBody>
          <a:bodyPr/>
          <a:lstStyle>
            <a:lvl1pPr>
              <a:defRPr>
                <a:solidFill>
                  <a:schemeClr val="bg1"/>
                </a:solidFill>
                <a:effectLst/>
              </a:defRPr>
            </a:lvl1pPr>
          </a:lstStyle>
          <a:p>
            <a:fld id="{6C3E8657-ED4F-2349-80D5-3F1287888601}" type="datetime1">
              <a:rPr lang="en-US" smtClean="0"/>
              <a:pPr/>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3" y="0"/>
            <a:ext cx="556592" cy="630936"/>
          </a:xfrm>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8290017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1001715"/>
            <a:ext cx="4714880" cy="3360095"/>
          </a:xfrm>
        </p:spPr>
        <p:txBody>
          <a:bodyPr anchor="t">
            <a:noAutofit/>
          </a:bodyPr>
          <a:lstStyle>
            <a:lvl1pPr algn="l">
              <a:defRPr sz="6000" u="sng" cap="all"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30" y="4728526"/>
            <a:ext cx="4714880" cy="1494474"/>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34030" y="3586"/>
            <a:ext cx="3154768" cy="630936"/>
          </a:xfrm>
        </p:spPr>
        <p:txBody>
          <a:bodyPr/>
          <a:lstStyle>
            <a:lvl1pPr>
              <a:defRPr>
                <a:solidFill>
                  <a:schemeClr val="bg1"/>
                </a:solidFill>
              </a:defRPr>
            </a:lvl1pPr>
          </a:lstStyle>
          <a:p>
            <a:r>
              <a:rPr lang="en-US"/>
              <a:t>SHAPING THE FUTURE OF OUR INDUSTRY</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3845379" y="3586"/>
            <a:ext cx="898310" cy="630936"/>
          </a:xfrm>
        </p:spPr>
        <p:txBody>
          <a:bodyPr/>
          <a:lstStyle>
            <a:lvl1pPr>
              <a:defRPr>
                <a:solidFill>
                  <a:schemeClr val="bg1"/>
                </a:solidFill>
              </a:defRPr>
            </a:lvl1pPr>
          </a:lstStyle>
          <a:p>
            <a:fld id="{CDAA7185-3F7E-9249-BB9E-706C38E229BC}" type="datetime1">
              <a:rPr lang="en-US" smtClean="0"/>
              <a:pPr/>
              <a:t>9/16/2026</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00270" y="3586"/>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905502" y="0"/>
            <a:ext cx="6286498" cy="6858000"/>
          </a:xfrm>
          <a:blipFill dpi="0" rotWithShape="1">
            <a:blip r:embed="rId2">
              <a:alphaModFix amt="60000"/>
            </a:blip>
            <a:srcRect/>
            <a:stretch>
              <a:fillRect/>
            </a:stretch>
          </a:blipFill>
        </p:spPr>
        <p:txBody>
          <a:bodyPr/>
          <a:lstStyle/>
          <a:p>
            <a:r>
              <a:rPr lang="en-US"/>
              <a:t>Click icon to add picture</a:t>
            </a:r>
          </a:p>
        </p:txBody>
      </p:sp>
    </p:spTree>
    <p:extLst>
      <p:ext uri="{BB962C8B-B14F-4D97-AF65-F5344CB8AC3E}">
        <p14:creationId xmlns:p14="http://schemas.microsoft.com/office/powerpoint/2010/main" val="35391238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28" y="1011936"/>
            <a:ext cx="7538425" cy="3172503"/>
          </a:xfrm>
        </p:spPr>
        <p:txBody>
          <a:bodyPr anchor="t">
            <a:normAutofit/>
          </a:bodyPr>
          <a:lstStyle>
            <a:lvl1pPr algn="l">
              <a:lnSpc>
                <a:spcPct val="90000"/>
              </a:lnSpc>
              <a:defRPr sz="6000" u="sng" cap="all" baseline="0">
                <a:latin typeface="+mj-lt"/>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27" y="4728525"/>
            <a:ext cx="7538425" cy="1494475"/>
          </a:xfrm>
        </p:spPr>
        <p:txBody>
          <a:bodyPr anchor="b">
            <a:normAutofit/>
          </a:bodyPr>
          <a:lstStyle>
            <a:lvl1pPr marL="0" indent="0" algn="l">
              <a:lnSpc>
                <a:spcPct val="75000"/>
              </a:lnSpc>
              <a:spcBef>
                <a:spcPts val="0"/>
              </a:spcBef>
              <a:spcAft>
                <a:spcPts val="600"/>
              </a:spcAft>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lnSpc>
                <a:spcPct val="90000"/>
              </a:lnSpc>
              <a:defRPr>
                <a:latin typeface="+mj-lt"/>
              </a:defRPr>
            </a:lvl1pPr>
          </a:lstStyle>
          <a:p>
            <a:r>
              <a:rPr lang="en-US"/>
              <a:t>SHAPING THE FUTURE OF OUR INDUSTRY</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lnSpc>
                <a:spcPct val="90000"/>
              </a:lnSpc>
              <a:defRPr>
                <a:latin typeface="+mj-lt"/>
              </a:defRPr>
            </a:lvl1pPr>
          </a:lstStyle>
          <a:p>
            <a:fld id="{99A48728-1D9C-2F4B-9F0A-BC2AEDF455B4}" type="datetime1">
              <a:rPr lang="en-US" smtClean="0"/>
              <a:pPr/>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lnSpc>
                <a:spcPct val="90000"/>
              </a:lnSpc>
              <a:defRPr>
                <a:latin typeface="+mj-l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3395543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29" y="1011936"/>
            <a:ext cx="8095016" cy="3335590"/>
          </a:xfrm>
        </p:spPr>
        <p:txBody>
          <a:bodyPr anchor="b">
            <a:normAutofit/>
          </a:bodyPr>
          <a:lstStyle>
            <a:lvl1pPr algn="l">
              <a:defRPr sz="6000" cap="all" baseline="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29" y="4728526"/>
            <a:ext cx="8095015" cy="1117538"/>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SHAPING THE FUTURE OF OUR INDUSTRY</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07A5FDA9-B56F-3D40-BA5C-830FD973E5D1}" type="datetime1">
              <a:rPr lang="en-US" smtClean="0"/>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7370048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133602" y="1011936"/>
            <a:ext cx="7924802" cy="3350830"/>
          </a:xfrm>
        </p:spPr>
        <p:txBody>
          <a:bodyPr anchor="b">
            <a:normAutofit/>
          </a:bodyPr>
          <a:lstStyle>
            <a:lvl1pPr algn="ctr">
              <a:defRPr sz="6000" cap="all"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33602" y="4728526"/>
            <a:ext cx="7924801" cy="1117538"/>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5B04B425-AD26-2748-9379-4D52F1178C82}" type="datetime1">
              <a:rPr lang="en-US" smtClean="0"/>
              <a:pPr/>
              <a:t>9/16/2026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1662837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4">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AC2E79-609C-0D1A-9B21-608288E7C67D}"/>
              </a:ext>
            </a:extLst>
          </p:cNvPr>
          <p:cNvSpPr>
            <a:spLocks noGrp="1"/>
          </p:cNvSpPr>
          <p:nvPr>
            <p:ph type="ctrTitle"/>
          </p:nvPr>
        </p:nvSpPr>
        <p:spPr>
          <a:xfrm>
            <a:off x="634029" y="634999"/>
            <a:ext cx="7152035" cy="5588001"/>
          </a:xfrm>
        </p:spPr>
        <p:txBody>
          <a:bodyPr anchor="b">
            <a:normAutofit/>
          </a:bodyPr>
          <a:lstStyle>
            <a:lvl1pPr algn="l">
              <a:defRPr sz="7500" cap="all" baseline="0">
                <a:solidFill>
                  <a:schemeClr val="bg1"/>
                </a:solidFill>
              </a:defRPr>
            </a:lvl1pPr>
          </a:lstStyle>
          <a:p>
            <a:r>
              <a:rPr lang="en-US"/>
              <a:t>Click to edit Master title style</a:t>
            </a:r>
          </a:p>
        </p:txBody>
      </p:sp>
      <p:sp>
        <p:nvSpPr>
          <p:cNvPr id="6" name="Subtitle 2">
            <a:extLst>
              <a:ext uri="{FF2B5EF4-FFF2-40B4-BE49-F238E27FC236}">
                <a16:creationId xmlns:a16="http://schemas.microsoft.com/office/drawing/2014/main" id="{903C4BE1-6BC7-07DF-D465-C3B7FD2F9950}"/>
              </a:ext>
            </a:extLst>
          </p:cNvPr>
          <p:cNvSpPr>
            <a:spLocks noGrp="1"/>
          </p:cNvSpPr>
          <p:nvPr>
            <p:ph type="subTitle" idx="1"/>
          </p:nvPr>
        </p:nvSpPr>
        <p:spPr>
          <a:xfrm>
            <a:off x="8172448" y="634999"/>
            <a:ext cx="3385516" cy="1494477"/>
          </a:xfrm>
        </p:spPr>
        <p:txBody>
          <a:bodyPr anchor="t">
            <a:normAutofit/>
          </a:bodyPr>
          <a:lstStyle>
            <a:lvl1pPr marL="0" indent="0" algn="r">
              <a:buNone/>
              <a:defRPr sz="2000" b="1" i="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46126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5">
    <p:bg>
      <p:bgPr>
        <a:solidFill>
          <a:schemeClr val="accent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AC2E79-609C-0D1A-9B21-608288E7C67D}"/>
              </a:ext>
            </a:extLst>
          </p:cNvPr>
          <p:cNvSpPr>
            <a:spLocks noGrp="1"/>
          </p:cNvSpPr>
          <p:nvPr>
            <p:ph type="ctrTitle"/>
          </p:nvPr>
        </p:nvSpPr>
        <p:spPr>
          <a:xfrm>
            <a:off x="634029" y="634999"/>
            <a:ext cx="7152035" cy="5588001"/>
          </a:xfrm>
        </p:spPr>
        <p:txBody>
          <a:bodyPr anchor="b">
            <a:normAutofit/>
          </a:bodyPr>
          <a:lstStyle>
            <a:lvl1pPr algn="l">
              <a:defRPr sz="7500" cap="all" baseline="0">
                <a:solidFill>
                  <a:schemeClr val="accent1"/>
                </a:solidFill>
              </a:defRPr>
            </a:lvl1pPr>
          </a:lstStyle>
          <a:p>
            <a:r>
              <a:rPr lang="en-US"/>
              <a:t>Click to edit Master title style</a:t>
            </a:r>
          </a:p>
        </p:txBody>
      </p:sp>
      <p:sp>
        <p:nvSpPr>
          <p:cNvPr id="6" name="Subtitle 2">
            <a:extLst>
              <a:ext uri="{FF2B5EF4-FFF2-40B4-BE49-F238E27FC236}">
                <a16:creationId xmlns:a16="http://schemas.microsoft.com/office/drawing/2014/main" id="{903C4BE1-6BC7-07DF-D465-C3B7FD2F9950}"/>
              </a:ext>
            </a:extLst>
          </p:cNvPr>
          <p:cNvSpPr>
            <a:spLocks noGrp="1"/>
          </p:cNvSpPr>
          <p:nvPr>
            <p:ph type="subTitle" idx="1"/>
          </p:nvPr>
        </p:nvSpPr>
        <p:spPr>
          <a:xfrm>
            <a:off x="8172448" y="634999"/>
            <a:ext cx="3385516" cy="1494477"/>
          </a:xfrm>
        </p:spPr>
        <p:txBody>
          <a:bodyPr anchor="t">
            <a:normAutofit/>
          </a:bodyPr>
          <a:lstStyle>
            <a:lvl1pPr marL="0" indent="0" algn="r">
              <a:buNone/>
              <a:defRPr sz="2000" b="1" i="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0631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28" y="1748474"/>
            <a:ext cx="7538425" cy="4474526"/>
          </a:xfrm>
        </p:spPr>
        <p:txBody>
          <a:bodyPr anchor="b">
            <a:normAutofit/>
          </a:bodyPr>
          <a:lstStyle>
            <a:lvl1pPr algn="l">
              <a:defRPr sz="6000" cap="all" baseline="0">
                <a:solidFill>
                  <a:schemeClr val="tx1"/>
                </a:solidFill>
              </a:defRPr>
            </a:lvl1pPr>
          </a:lstStyle>
          <a:p>
            <a:r>
              <a:rPr lang="en-US"/>
              <a:t>Click to edit Master title style</a:t>
            </a:r>
          </a:p>
        </p:txBody>
      </p:sp>
    </p:spTree>
    <p:extLst>
      <p:ext uri="{BB962C8B-B14F-4D97-AF65-F5344CB8AC3E}">
        <p14:creationId xmlns:p14="http://schemas.microsoft.com/office/powerpoint/2010/main" val="4349868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28" y="1748474"/>
            <a:ext cx="7538425" cy="4474526"/>
          </a:xfrm>
        </p:spPr>
        <p:txBody>
          <a:bodyPr anchor="b">
            <a:normAutofit/>
          </a:bodyPr>
          <a:lstStyle>
            <a:lvl1pPr algn="l">
              <a:defRPr sz="6000" cap="all" baseline="0">
                <a:solidFill>
                  <a:schemeClr val="accent1"/>
                </a:solidFill>
              </a:defRPr>
            </a:lvl1pPr>
          </a:lstStyle>
          <a:p>
            <a:r>
              <a:rPr lang="en-US"/>
              <a:t>Click to edit Master title style</a:t>
            </a:r>
          </a:p>
        </p:txBody>
      </p:sp>
    </p:spTree>
    <p:extLst>
      <p:ext uri="{BB962C8B-B14F-4D97-AF65-F5344CB8AC3E}">
        <p14:creationId xmlns:p14="http://schemas.microsoft.com/office/powerpoint/2010/main" val="17752198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Welcom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001714"/>
            <a:ext cx="5652464" cy="2613336"/>
          </a:xfrm>
        </p:spPr>
        <p:txBody>
          <a:bodyPr anchor="b">
            <a:noAutofit/>
          </a:bodyPr>
          <a:lstStyle>
            <a:lvl1pPr>
              <a:defRPr sz="6000" u="sng"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634029" y="0"/>
            <a:ext cx="4328498" cy="630936"/>
          </a:xfrm>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672014" y="0"/>
            <a:ext cx="942975" cy="630936"/>
          </a:xfrm>
        </p:spPr>
        <p:txBody>
          <a:bodyPr/>
          <a:lstStyle>
            <a:lvl1pPr>
              <a:defRPr>
                <a:solidFill>
                  <a:schemeClr val="tx1"/>
                </a:solidFill>
              </a:defRPr>
            </a:lvl1pPr>
          </a:lstStyle>
          <a:p>
            <a:fld id="{05F2758A-C3D6-E84B-B3E9-757EFEF52D55}"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3" y="0"/>
            <a:ext cx="556592" cy="630936"/>
          </a:xfrm>
        </p:spPr>
        <p:txBody>
          <a:bodyPr/>
          <a:lstStyle>
            <a:lvl1pPr>
              <a:defRPr>
                <a:solidFill>
                  <a:schemeClr val="tx1"/>
                </a:solidFill>
              </a:defRPr>
            </a:lvl1pPr>
          </a:lstStyle>
          <a:p>
            <a:fld id="{CC057153-B650-4DEB-B370-79DDCFDCE934}"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34029" y="3996050"/>
            <a:ext cx="5652464" cy="2226950"/>
          </a:xfrm>
        </p:spPr>
        <p:txBody>
          <a:bodyPr>
            <a:normAutofit/>
          </a:bodyPr>
          <a:lstStyle>
            <a:lvl1pPr>
              <a:lnSpc>
                <a:spcPct val="120000"/>
              </a:lnSpc>
              <a:spcAft>
                <a:spcPts val="0"/>
              </a:spcAft>
              <a:defRPr sz="1600">
                <a:solidFill>
                  <a:schemeClr val="tx1"/>
                </a:solidFill>
              </a:defRPr>
            </a:lvl1pPr>
            <a:lvl2pPr>
              <a:lnSpc>
                <a:spcPct val="120000"/>
              </a:lnSpc>
              <a:spcAft>
                <a:spcPts val="0"/>
              </a:spcAft>
              <a:defRPr sz="1600">
                <a:solidFill>
                  <a:schemeClr val="tx1"/>
                </a:solidFill>
              </a:defRPr>
            </a:lvl2pPr>
            <a:lvl3pPr>
              <a:lnSpc>
                <a:spcPct val="120000"/>
              </a:lnSpc>
              <a:spcAft>
                <a:spcPts val="0"/>
              </a:spcAft>
              <a:defRPr sz="1600">
                <a:solidFill>
                  <a:schemeClr val="tx1"/>
                </a:solidFill>
              </a:defRPr>
            </a:lvl3pPr>
            <a:lvl4pPr>
              <a:lnSpc>
                <a:spcPct val="120000"/>
              </a:lnSpc>
              <a:spcAft>
                <a:spcPts val="0"/>
              </a:spcAft>
              <a:defRPr sz="1600">
                <a:solidFill>
                  <a:schemeClr val="tx1"/>
                </a:solidFill>
              </a:defRPr>
            </a:lvl4pPr>
            <a:lvl5pPr>
              <a:lnSpc>
                <a:spcPct val="120000"/>
              </a:lnSpc>
              <a:spcAft>
                <a:spcPts val="0"/>
              </a:spcAft>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Picture Placeholder 7">
            <a:extLst>
              <a:ext uri="{FF2B5EF4-FFF2-40B4-BE49-F238E27FC236}">
                <a16:creationId xmlns:a16="http://schemas.microsoft.com/office/drawing/2014/main" id="{DEE8CE2C-7AFC-E265-19EB-F76884D5992B}"/>
              </a:ext>
            </a:extLst>
          </p:cNvPr>
          <p:cNvSpPr>
            <a:spLocks noGrp="1"/>
          </p:cNvSpPr>
          <p:nvPr>
            <p:ph type="pic" sz="quarter" idx="14"/>
          </p:nvPr>
        </p:nvSpPr>
        <p:spPr>
          <a:xfrm>
            <a:off x="6843095" y="630936"/>
            <a:ext cx="4714870" cy="5592064"/>
          </a:xfrm>
          <a:blipFill dpi="0" rotWithShape="1">
            <a:blip r:embed="rId2">
              <a:alphaModFix amt="60000"/>
            </a:blip>
            <a:srcRect/>
            <a:stretch>
              <a:fillRect l="-40" r="-40"/>
            </a:stretch>
          </a:blipFill>
        </p:spPr>
        <p:txBody>
          <a:bodyPr/>
          <a:lstStyle>
            <a:lvl1pPr>
              <a:defRPr>
                <a:solidFill>
                  <a:schemeClr val="tx1"/>
                </a:solidFill>
              </a:defRPr>
            </a:lvl1pPr>
          </a:lstStyle>
          <a:p>
            <a:r>
              <a:rPr lang="en-US"/>
              <a:t>Click icon to add picture</a:t>
            </a:r>
          </a:p>
        </p:txBody>
      </p:sp>
    </p:spTree>
    <p:extLst>
      <p:ext uri="{BB962C8B-B14F-4D97-AF65-F5344CB8AC3E}">
        <p14:creationId xmlns:p14="http://schemas.microsoft.com/office/powerpoint/2010/main" val="44278026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001715"/>
            <a:ext cx="4663440" cy="2241233"/>
          </a:xfrm>
        </p:spPr>
        <p:txBody>
          <a:bodyPr anchor="t">
            <a:noAutofit/>
          </a:bodyPr>
          <a:lstStyle>
            <a:lvl1pPr>
              <a:defRPr sz="6000" cap="all" baseline="0">
                <a:solidFill>
                  <a:schemeClr val="tx1"/>
                </a:solidFill>
              </a:defRPr>
            </a:lvl1pPr>
          </a:lstStyle>
          <a:p>
            <a:r>
              <a:rPr lang="en-US"/>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6000"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843095" y="0"/>
            <a:ext cx="2828918" cy="630936"/>
          </a:xfrm>
        </p:spPr>
        <p:txBody>
          <a:bodyPr/>
          <a:lstStyle>
            <a:lvl1pPr>
              <a:defRPr>
                <a:solidFill>
                  <a:schemeClr val="tx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707112" y="0"/>
            <a:ext cx="914400" cy="630936"/>
          </a:xfrm>
        </p:spPr>
        <p:txBody>
          <a:bodyPr/>
          <a:lstStyle>
            <a:lvl1pPr>
              <a:defRPr>
                <a:solidFill>
                  <a:schemeClr val="tx1"/>
                </a:solidFill>
              </a:defRPr>
            </a:lvl1pPr>
          </a:lstStyle>
          <a:p>
            <a:fld id="{1EEECD8D-53A7-3A4F-8909-5ECB0FEF37FB}" type="datetime1">
              <a:rPr lang="en-US" smtClean="0"/>
              <a:pPr/>
              <a:t>9/16/2026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009324" y="0"/>
            <a:ext cx="548640" cy="630936"/>
          </a:xfrm>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3623950"/>
            <a:ext cx="4663440" cy="2539106"/>
          </a:xfrm>
        </p:spPr>
        <p:txBody>
          <a:bodyPr>
            <a:normAutofit/>
          </a:bodyPr>
          <a:lstStyle>
            <a:lvl1pPr marL="457200" indent="-457200">
              <a:buFont typeface="+mj-lt"/>
              <a:buAutoNum type="arabicPeriod"/>
              <a:defRPr sz="2000">
                <a:solidFill>
                  <a:schemeClr val="tx1"/>
                </a:solidFill>
              </a:defRPr>
            </a:lvl1pPr>
            <a:lvl2pPr marL="571500" indent="-342900">
              <a:buFont typeface="+mj-lt"/>
              <a:buAutoNum type="arabicPeriod"/>
              <a:defRPr sz="1800">
                <a:solidFill>
                  <a:schemeClr val="tx1"/>
                </a:solidFill>
              </a:defRPr>
            </a:lvl2pPr>
            <a:lvl3pPr marL="800100" indent="-342900">
              <a:buFont typeface="+mj-lt"/>
              <a:buAutoNum type="arabicPeriod"/>
              <a:defRPr sz="1600">
                <a:solidFill>
                  <a:schemeClr val="tx1"/>
                </a:solidFill>
              </a:defRPr>
            </a:lvl3pPr>
            <a:lvl4pPr marL="1028700" indent="-342900">
              <a:buFont typeface="+mj-lt"/>
              <a:buAutoNum type="arabicPeriod"/>
              <a:defRPr sz="14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5209286"/>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2129475"/>
            <a:ext cx="4719430" cy="2599051"/>
          </a:xfrm>
        </p:spPr>
        <p:txBody>
          <a:bodyPr>
            <a:no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307E3B5C-D099-9543-A57D-129299D311F4}"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843095" y="2129475"/>
            <a:ext cx="4158283" cy="2599051"/>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72757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748474"/>
            <a:ext cx="4328498" cy="3726812"/>
          </a:xfrm>
        </p:spPr>
        <p:txBody>
          <a:bodyPr>
            <a:norm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FDDB5BF-28B0-5C4D-A64A-E611B8C77204}"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348911" y="1748473"/>
            <a:ext cx="6209053" cy="37268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68044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4">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81759"/>
            <a:ext cx="4347849" cy="4841241"/>
          </a:xfrm>
        </p:spPr>
        <p:txBody>
          <a:bodyPr>
            <a:norm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482B860-5E2A-1340-A6D3-E276E55F2222}"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348911" y="1381759"/>
            <a:ext cx="6209054" cy="484124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33293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5">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001715"/>
            <a:ext cx="4347850" cy="4855526"/>
          </a:xfrm>
        </p:spPr>
        <p:txBody>
          <a:bodyPr>
            <a:norm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8676C7A-4B29-7743-AB3A-5EEF28262A7C}"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348911" y="1001715"/>
            <a:ext cx="6209053" cy="485552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0783004"/>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6">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2" y="1001715"/>
            <a:ext cx="3385529" cy="5221285"/>
          </a:xfrm>
        </p:spPr>
        <p:txBody>
          <a:bodyPr>
            <a:norm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7826AE1-158D-A74A-A5C8-25E57C484C69}"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05935" y="1001715"/>
            <a:ext cx="7152029" cy="522128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141333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Content 7">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001714"/>
            <a:ext cx="10923935" cy="1127760"/>
          </a:xfrm>
        </p:spPr>
        <p:txBody>
          <a:bodyPr>
            <a:noAutofit/>
          </a:bodyPr>
          <a:lstStyle>
            <a:lvl1pPr>
              <a:defRPr sz="6000" u="sng"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634029" y="0"/>
            <a:ext cx="4328498" cy="630936"/>
          </a:xfrm>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672014" y="0"/>
            <a:ext cx="942975" cy="630936"/>
          </a:xfrm>
        </p:spPr>
        <p:txBody>
          <a:bodyPr/>
          <a:lstStyle>
            <a:lvl1pPr>
              <a:defRPr>
                <a:solidFill>
                  <a:schemeClr val="tx1"/>
                </a:solidFill>
              </a:defRPr>
            </a:lvl1pPr>
          </a:lstStyle>
          <a:p>
            <a:fld id="{FA1EC562-4E50-D34B-8F39-5DD0D018EB66}"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3" y="0"/>
            <a:ext cx="556592" cy="630936"/>
          </a:xfrm>
        </p:spPr>
        <p:txBody>
          <a:bodyPr/>
          <a:lstStyle>
            <a:lvl1pPr>
              <a:defRPr>
                <a:solidFill>
                  <a:schemeClr val="tx1"/>
                </a:solidFill>
              </a:defRPr>
            </a:lvl1pPr>
          </a:lstStyle>
          <a:p>
            <a:fld id="{CC057153-B650-4DEB-B370-79DDCFDCE934}"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34029" y="2495234"/>
            <a:ext cx="10923935" cy="372776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801421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29" y="1011936"/>
            <a:ext cx="8481400" cy="1484254"/>
          </a:xfrm>
        </p:spPr>
        <p:txBody>
          <a:bodyPr anchor="t">
            <a:noAutofit/>
          </a:bodyPr>
          <a:lstStyle>
            <a:lvl1pPr>
              <a:defRPr sz="6000" cap="all"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3EDD5DD5-92AA-6440-87DE-277C532BE8AC}" type="datetime1">
              <a:rPr lang="en-US" smtClean="0"/>
              <a:pPr/>
              <a:t>9/16/2026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34029" y="2877190"/>
            <a:ext cx="8481400" cy="3345810"/>
          </a:xfrm>
        </p:spPr>
        <p:txBody>
          <a:bodyPr>
            <a:normAutofit/>
          </a:bodyPr>
          <a:lstStyle>
            <a:lvl1pPr marL="457200" indent="-457200">
              <a:buFont typeface="+mj-lt"/>
              <a:buAutoNum type="arabicPeriod"/>
              <a:defRPr sz="2400">
                <a:solidFill>
                  <a:schemeClr val="tx1"/>
                </a:solidFill>
              </a:defRPr>
            </a:lvl1pPr>
            <a:lvl2pPr marL="685800" indent="-457200">
              <a:buFont typeface="+mj-lt"/>
              <a:buAutoNum type="arabicPeriod"/>
              <a:defRPr sz="2000">
                <a:solidFill>
                  <a:schemeClr val="tx1"/>
                </a:solidFill>
              </a:defRPr>
            </a:lvl2pPr>
            <a:lvl3pPr marL="800100" indent="-342900">
              <a:buFont typeface="+mj-lt"/>
              <a:buAutoNum type="arabicPeriod"/>
              <a:defRPr sz="1800">
                <a:solidFill>
                  <a:schemeClr val="tx1"/>
                </a:solidFill>
              </a:defRPr>
            </a:lvl3pPr>
            <a:lvl4pPr marL="1028700" indent="-342900">
              <a:buFont typeface="+mj-lt"/>
              <a:buAutoNum type="arabicPeriod"/>
              <a:defRPr sz="1600">
                <a:solidFill>
                  <a:schemeClr val="tx1"/>
                </a:solidFill>
              </a:defRPr>
            </a:lvl4pPr>
            <a:lvl5pPr marL="1257300" indent="-342900">
              <a:buFont typeface="+mj-lt"/>
              <a:buAutoNum type="arabicPeriod"/>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6088254"/>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48911" y="1001714"/>
            <a:ext cx="6209053" cy="1122374"/>
          </a:xfrm>
        </p:spPr>
        <p:txBody>
          <a:bodyPr anchor="t"/>
          <a:lstStyle>
            <a:lvl1pPr>
              <a:defRPr cap="all" baseline="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6843096" y="0"/>
            <a:ext cx="2828918" cy="630936"/>
          </a:xfrm>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700589" y="0"/>
            <a:ext cx="914400" cy="630936"/>
          </a:xfrm>
        </p:spPr>
        <p:txBody>
          <a:bodyPr/>
          <a:lstStyle>
            <a:lvl1pPr>
              <a:defRPr>
                <a:solidFill>
                  <a:schemeClr val="tx1"/>
                </a:solidFill>
              </a:defRPr>
            </a:lvl1pPr>
          </a:lstStyle>
          <a:p>
            <a:fld id="{33C78A78-9BD4-2540-9BAB-27AD9352B454}" type="datetime1">
              <a:rPr lang="en-US" smtClean="0"/>
              <a:pPr/>
              <a:t>9/16/2026</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09324" y="0"/>
            <a:ext cx="548640" cy="630936"/>
          </a:xfrm>
        </p:spPr>
        <p:txBody>
          <a:bodyPr/>
          <a:lstStyle>
            <a:lvl1pPr>
              <a:defRPr>
                <a:solidFill>
                  <a:schemeClr val="tx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904907"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48911" y="2496189"/>
            <a:ext cx="6209053" cy="372681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016621"/>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8" y="1001714"/>
            <a:ext cx="6209066" cy="1121419"/>
          </a:xfrm>
        </p:spPr>
        <p:txBody>
          <a:bodyPr anchor="t"/>
          <a:lstStyle>
            <a:lvl1pPr>
              <a:defRPr cap="all" baseline="0">
                <a:solidFill>
                  <a:schemeClr val="bg1"/>
                </a:solidFill>
              </a:defRPr>
            </a:lvl1pPr>
          </a:lstStyle>
          <a:p>
            <a:r>
              <a:rPr lang="en-US"/>
              <a:t>Click to edit Master title style</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34028" y="0"/>
            <a:ext cx="3181348" cy="630936"/>
          </a:xfrm>
        </p:spPr>
        <p:txBody>
          <a:bodyPr/>
          <a:lstStyle>
            <a:lvl1pPr>
              <a:defRPr>
                <a:solidFill>
                  <a:schemeClr val="bg1"/>
                </a:solidFill>
              </a:defRPr>
            </a:lvl1pPr>
          </a:lstStyle>
          <a:p>
            <a:r>
              <a:rPr lang="en-US"/>
              <a:t>SHAPING THE FUTURE OF OUR INDUSTRY</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3859766" y="0"/>
            <a:ext cx="896113" cy="630936"/>
          </a:xfrm>
        </p:spPr>
        <p:txBody>
          <a:bodyPr/>
          <a:lstStyle>
            <a:lvl1pPr>
              <a:defRPr>
                <a:solidFill>
                  <a:schemeClr val="bg1"/>
                </a:solidFill>
              </a:defRPr>
            </a:lvl1pPr>
          </a:lstStyle>
          <a:p>
            <a:fld id="{6B5BCBD1-B884-5B4C-ACE8-81AA2A39E888}" type="datetime1">
              <a:rPr lang="en-US" smtClean="0"/>
              <a:pPr/>
              <a:t>9/16/2026</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4800270" y="0"/>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028" y="2495234"/>
            <a:ext cx="6209066" cy="372776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262823" y="0"/>
            <a:ext cx="4929177" cy="6858000"/>
          </a:xfrm>
          <a:blipFill dpi="0" rotWithShape="1">
            <a:blip r:embed="rId2">
              <a:alphaModFix amt="60000"/>
            </a:blip>
            <a:srcRect/>
            <a:stretch>
              <a:fillRect/>
            </a:stretch>
          </a:blipFill>
        </p:spPr>
        <p:txBody>
          <a:bodyPr/>
          <a:lstStyle/>
          <a:p>
            <a:r>
              <a:rPr lang="en-US"/>
              <a:t>Click icon to add picture</a:t>
            </a:r>
          </a:p>
        </p:txBody>
      </p:sp>
    </p:spTree>
    <p:extLst>
      <p:ext uri="{BB962C8B-B14F-4D97-AF65-F5344CB8AC3E}">
        <p14:creationId xmlns:p14="http://schemas.microsoft.com/office/powerpoint/2010/main" val="61315236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05936" y="1001714"/>
            <a:ext cx="7152028" cy="1122374"/>
          </a:xfrm>
        </p:spPr>
        <p:txBody>
          <a:bodyPr anchor="t"/>
          <a:lstStyle>
            <a:lvl1pPr>
              <a:defRPr cap="all" baseline="0">
                <a:solidFill>
                  <a:schemeClr val="bg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19547" cy="6858000"/>
          </a:xfrm>
          <a:blipFill dpi="0" rotWithShape="1">
            <a:blip r:embed="rId2">
              <a:alphaModFix amt="60000"/>
            </a:blip>
            <a:srcRect/>
            <a:stretch>
              <a:fillRect/>
            </a:stretch>
          </a:blipFill>
        </p:spPr>
        <p:txBody>
          <a:bodyPr/>
          <a:lstStyle/>
          <a:p>
            <a:r>
              <a:rPr lang="en-US"/>
              <a:t>Click icon to add picture</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6871664" y="0"/>
            <a:ext cx="2800349" cy="630936"/>
          </a:xfrm>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9700589" y="0"/>
            <a:ext cx="914400" cy="630936"/>
          </a:xfrm>
        </p:spPr>
        <p:txBody>
          <a:bodyPr/>
          <a:lstStyle>
            <a:lvl1pPr>
              <a:defRPr>
                <a:solidFill>
                  <a:schemeClr val="bg1"/>
                </a:solidFill>
              </a:defRPr>
            </a:lvl1pPr>
          </a:lstStyle>
          <a:p>
            <a:fld id="{B561CBF7-6530-194B-9FC2-12E7E7738880}" type="datetime1">
              <a:rPr lang="en-US" smtClean="0"/>
              <a:pPr/>
              <a:t>9/16/2026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09324" y="0"/>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05936" y="2496189"/>
            <a:ext cx="7152028" cy="37268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943029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8" y="1001714"/>
            <a:ext cx="6587506" cy="1112519"/>
          </a:xfrm>
        </p:spPr>
        <p:txBody>
          <a:bodyPr anchor="t"/>
          <a:lstStyle>
            <a:lvl1pPr>
              <a:defRPr cap="all" baseline="0">
                <a:solidFill>
                  <a:schemeClr val="bg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028" y="2495234"/>
            <a:ext cx="6595451" cy="372776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34028" y="0"/>
            <a:ext cx="3177059" cy="630936"/>
          </a:xfrm>
        </p:spPr>
        <p:txBody>
          <a:bodyPr/>
          <a:lstStyle>
            <a:lvl1pPr>
              <a:defRPr>
                <a:solidFill>
                  <a:schemeClr val="bg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848478" y="0"/>
            <a:ext cx="914400" cy="630936"/>
          </a:xfrm>
        </p:spPr>
        <p:txBody>
          <a:bodyPr/>
          <a:lstStyle>
            <a:lvl1pPr>
              <a:defRPr>
                <a:solidFill>
                  <a:schemeClr val="bg1"/>
                </a:solidFill>
              </a:defRPr>
            </a:lvl1pPr>
          </a:lstStyle>
          <a:p>
            <a:fld id="{3FA5E271-D672-F147-B371-ABF5E56F00EC}" type="datetime1">
              <a:rPr lang="en-US" smtClean="0"/>
              <a:pPr/>
              <a:t>9/16/2026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4800269" y="0"/>
            <a:ext cx="548641" cy="630936"/>
          </a:xfrm>
        </p:spPr>
        <p:txBody>
          <a:bodyPr/>
          <a:lstStyle>
            <a:lvl1pPr>
              <a:defRPr>
                <a:solidFill>
                  <a:schemeClr val="bg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172454" y="0"/>
            <a:ext cx="4019545" cy="6858000"/>
          </a:xfrm>
          <a:blipFill dpi="0" rotWithShape="1">
            <a:blip r:embed="rId2">
              <a:alphaModFix amt="60000"/>
            </a:blip>
            <a:srcRect/>
            <a:stretch>
              <a:fillRect/>
            </a:stretch>
          </a:blipFill>
        </p:spPr>
        <p:txBody>
          <a:bodyPr/>
          <a:lstStyle/>
          <a:p>
            <a:r>
              <a:rPr lang="en-US"/>
              <a:t>Click icon to add picture</a:t>
            </a:r>
          </a:p>
        </p:txBody>
      </p:sp>
    </p:spTree>
    <p:extLst>
      <p:ext uri="{BB962C8B-B14F-4D97-AF65-F5344CB8AC3E}">
        <p14:creationId xmlns:p14="http://schemas.microsoft.com/office/powerpoint/2010/main" val="3923566787"/>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43095" y="1019803"/>
            <a:ext cx="4714869" cy="1109672"/>
          </a:xfrm>
        </p:spPr>
        <p:txBody>
          <a:bodyPr anchor="t"/>
          <a:lstStyle>
            <a:lvl1pPr>
              <a:defRPr sz="3200" cap="all" baseline="0">
                <a:solidFill>
                  <a:schemeClr val="bg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286498" cy="6858000"/>
          </a:xfrm>
          <a:blipFill dpi="0" rotWithShape="1">
            <a:blip r:embed="rId2">
              <a:alphaModFix amt="60000"/>
            </a:blip>
            <a:srcRect/>
            <a:stretch>
              <a:fillRect/>
            </a:stretch>
          </a:blipFill>
        </p:spPr>
        <p:txBody>
          <a:bodyPr/>
          <a:lstStyle/>
          <a:p>
            <a:r>
              <a:rPr lang="en-US"/>
              <a:t>Click icon to add picture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843095" y="0"/>
            <a:ext cx="2828918" cy="630936"/>
          </a:xfrm>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700581" y="0"/>
            <a:ext cx="914407" cy="630936"/>
          </a:xfrm>
        </p:spPr>
        <p:txBody>
          <a:bodyPr/>
          <a:lstStyle>
            <a:lvl1pPr>
              <a:defRPr>
                <a:solidFill>
                  <a:schemeClr val="bg1"/>
                </a:solidFill>
                <a:effectLst/>
              </a:defRPr>
            </a:lvl1pPr>
          </a:lstStyle>
          <a:p>
            <a:fld id="{CC79DE5A-E0D1-2647-9D82-FBDAE5DFB807}"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43095" y="2514279"/>
            <a:ext cx="4714869" cy="370872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7029154"/>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8" y="1001715"/>
            <a:ext cx="4714881" cy="1108746"/>
          </a:xfrm>
        </p:spPr>
        <p:txBody>
          <a:bodyPr anchor="t"/>
          <a:lstStyle>
            <a:lvl1pPr>
              <a:defRPr sz="3200" cap="all" baseline="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29" y="2515204"/>
            <a:ext cx="4714881" cy="370779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34028" y="0"/>
            <a:ext cx="2805405" cy="630936"/>
          </a:xfrm>
        </p:spPr>
        <p:txBody>
          <a:bodyPr/>
          <a:lstStyle>
            <a:lvl1pPr>
              <a:defRPr>
                <a:solidFill>
                  <a:schemeClr val="tx1"/>
                </a:solidFill>
                <a:effectLst/>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830190" y="0"/>
            <a:ext cx="914400" cy="630936"/>
          </a:xfrm>
        </p:spPr>
        <p:txBody>
          <a:bodyPr/>
          <a:lstStyle>
            <a:lvl1pPr>
              <a:defRPr>
                <a:solidFill>
                  <a:schemeClr val="tx1"/>
                </a:solidFill>
              </a:defRPr>
            </a:lvl1pPr>
          </a:lstStyle>
          <a:p>
            <a:fld id="{7E69D102-A2FD-8743-85DB-14F8D0C32AC3}"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00270" y="0"/>
            <a:ext cx="548640" cy="630936"/>
          </a:xfr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05502" y="0"/>
            <a:ext cx="6286498"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Tree>
    <p:extLst>
      <p:ext uri="{BB962C8B-B14F-4D97-AF65-F5344CB8AC3E}">
        <p14:creationId xmlns:p14="http://schemas.microsoft.com/office/powerpoint/2010/main" val="2532475098"/>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43095" y="1011935"/>
            <a:ext cx="4714869" cy="1112153"/>
          </a:xfrm>
        </p:spPr>
        <p:txBody>
          <a:bodyPr anchor="b"/>
          <a:lstStyle>
            <a:lvl1pPr>
              <a:defRPr sz="60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53237" y="0"/>
            <a:ext cx="2836870" cy="630936"/>
          </a:xfrm>
        </p:spPr>
        <p:txBody>
          <a:bodyPr/>
          <a:lstStyle>
            <a:lvl1pPr>
              <a:defRPr>
                <a:solidFill>
                  <a:schemeClr val="tx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687910" y="0"/>
            <a:ext cx="927080" cy="630936"/>
          </a:xfrm>
        </p:spPr>
        <p:txBody>
          <a:bodyPr/>
          <a:lstStyle>
            <a:lvl1pPr>
              <a:defRPr>
                <a:solidFill>
                  <a:schemeClr val="tx1"/>
                </a:solidFill>
                <a:effectLst/>
              </a:defRPr>
            </a:lvl1pPr>
          </a:lstStyle>
          <a:p>
            <a:fld id="{FA9F1854-4AF0-ED49-AE83-182A816927B5}"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29" y="630936"/>
            <a:ext cx="5652469" cy="5592063"/>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61021" y="2496190"/>
            <a:ext cx="4696943" cy="37268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219641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1001714"/>
            <a:ext cx="4714880" cy="1121417"/>
          </a:xfrm>
        </p:spPr>
        <p:txBody>
          <a:bodyPr anchor="t"/>
          <a:lstStyle>
            <a:lvl1pPr>
              <a:defRPr sz="32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34028" y="0"/>
            <a:ext cx="2805405" cy="630936"/>
          </a:xfrm>
        </p:spPr>
        <p:txBody>
          <a:bodyPr/>
          <a:lstStyle>
            <a:lvl1pPr>
              <a:defRPr>
                <a:solidFill>
                  <a:schemeClr val="tx1"/>
                </a:solidFill>
                <a:effectLst/>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848478" y="0"/>
            <a:ext cx="914400" cy="630936"/>
          </a:xfrm>
        </p:spPr>
        <p:txBody>
          <a:bodyPr/>
          <a:lstStyle>
            <a:lvl1pPr>
              <a:defRPr>
                <a:solidFill>
                  <a:schemeClr val="tx1"/>
                </a:solidFill>
              </a:defRPr>
            </a:lvl1pPr>
          </a:lstStyle>
          <a:p>
            <a:fld id="{6E8F57D1-DD5E-4E44-98C5-7D5639D55A57}"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00269" y="0"/>
            <a:ext cx="548640" cy="630936"/>
          </a:xfr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2495233"/>
            <a:ext cx="4736136" cy="372776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05502" y="0"/>
            <a:ext cx="6286497"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Tree>
    <p:extLst>
      <p:ext uri="{BB962C8B-B14F-4D97-AF65-F5344CB8AC3E}">
        <p14:creationId xmlns:p14="http://schemas.microsoft.com/office/powerpoint/2010/main" val="228288034"/>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2454" y="992921"/>
            <a:ext cx="3385510" cy="1117539"/>
          </a:xfrm>
        </p:spPr>
        <p:txBody>
          <a:bodyPr anchor="t">
            <a:noAutofit/>
          </a:bodyPr>
          <a:lstStyle>
            <a:lvl1pPr>
              <a:defRPr sz="3200" cap="all" baseline="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172454" y="0"/>
            <a:ext cx="1735843" cy="630936"/>
          </a:xfrm>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9911643" y="0"/>
            <a:ext cx="700007" cy="630936"/>
          </a:xfrm>
        </p:spPr>
        <p:txBody>
          <a:bodyPr/>
          <a:lstStyle>
            <a:lvl1pPr>
              <a:defRPr>
                <a:solidFill>
                  <a:schemeClr val="tx1"/>
                </a:solidFill>
              </a:defRPr>
            </a:lvl1pPr>
          </a:lstStyle>
          <a:p>
            <a:fld id="{BDB83C81-A524-F840-ABC9-B6BB50E4A13C}" type="datetime1">
              <a:rPr lang="en-US" smtClean="0"/>
              <a:pPr/>
              <a:t>9/16/2026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009323" y="0"/>
            <a:ext cx="548640" cy="630936"/>
          </a:xfrm>
        </p:spPr>
        <p:txBody>
          <a:bodyPr/>
          <a:lstStyle>
            <a:lvl1pPr>
              <a:defRPr>
                <a:solidFill>
                  <a:schemeClr val="tx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172454" y="2515204"/>
            <a:ext cx="3385510" cy="370779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5693485"/>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0">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8" y="1001715"/>
            <a:ext cx="3380187" cy="1108746"/>
          </a:xfrm>
        </p:spPr>
        <p:txBody>
          <a:bodyPr anchor="b">
            <a:noAutofit/>
          </a:bodyPr>
          <a:lstStyle>
            <a:lvl1pPr>
              <a:defRPr sz="32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34028" y="0"/>
            <a:ext cx="2083775" cy="630936"/>
          </a:xfrm>
        </p:spPr>
        <p:txBody>
          <a:bodyPr/>
          <a:lstStyle>
            <a:lvl1pPr>
              <a:defRPr>
                <a:solidFill>
                  <a:schemeClr val="tx1"/>
                </a:solidFill>
                <a:effectLst/>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723140" y="0"/>
            <a:ext cx="716293" cy="630936"/>
          </a:xfrm>
        </p:spPr>
        <p:txBody>
          <a:bodyPr/>
          <a:lstStyle>
            <a:lvl1pPr>
              <a:defRPr>
                <a:solidFill>
                  <a:schemeClr val="tx1"/>
                </a:solidFill>
              </a:defRPr>
            </a:lvl1pPr>
          </a:lstStyle>
          <a:p>
            <a:fld id="{1BA8DA53-5E6D-4942-B673-3E50E3C9DB93}"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465575" y="0"/>
            <a:ext cx="548640" cy="630936"/>
          </a:xfrm>
        </p:spPr>
        <p:txBody>
          <a:bodyPr/>
          <a:lstStyle>
            <a:lvl1pPr>
              <a:defRPr>
                <a:solidFill>
                  <a:schemeClr val="tx1"/>
                </a:solidFill>
                <a:effectLst/>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29" y="2491461"/>
            <a:ext cx="3380313" cy="373153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Tree>
    <p:extLst>
      <p:ext uri="{BB962C8B-B14F-4D97-AF65-F5344CB8AC3E}">
        <p14:creationId xmlns:p14="http://schemas.microsoft.com/office/powerpoint/2010/main" val="96337790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2454" y="994222"/>
            <a:ext cx="3385510" cy="1882967"/>
          </a:xfrm>
        </p:spPr>
        <p:txBody>
          <a:bodyPr anchor="b"/>
          <a:lstStyle>
            <a:lvl1pPr>
              <a:defRPr sz="3200" cap="all" baseline="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172455" y="0"/>
            <a:ext cx="1735844" cy="630936"/>
          </a:xfrm>
        </p:spPr>
        <p:txBody>
          <a:bodyPr/>
          <a:lstStyle>
            <a:lvl1pPr>
              <a:defRPr>
                <a:solidFill>
                  <a:schemeClr val="tx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916244" y="0"/>
            <a:ext cx="695406" cy="630936"/>
          </a:xfrm>
        </p:spPr>
        <p:txBody>
          <a:bodyPr/>
          <a:lstStyle>
            <a:lvl1pPr>
              <a:defRPr>
                <a:solidFill>
                  <a:schemeClr val="tx1"/>
                </a:solidFill>
                <a:effectLst/>
              </a:defRPr>
            </a:lvl1pPr>
          </a:lstStyle>
          <a:p>
            <a:fld id="{0BA35C60-A52E-0F44-95C1-79561B62B391}" type="datetime1">
              <a:rPr lang="en-US" smtClean="0"/>
              <a:pPr/>
              <a:t>9/16/2026</a:t>
            </a:fld>
            <a:endParaRPr lang="en-US"/>
          </a:p>
        </p:txBody>
      </p:sp>
      <p:sp>
        <p:nvSpPr>
          <p:cNvPr id="34" name="Slide Number Placeholder 9">
            <a:extLst>
              <a:ext uri="{FF2B5EF4-FFF2-40B4-BE49-F238E27FC236}">
                <a16:creationId xmlns:a16="http://schemas.microsoft.com/office/drawing/2014/main" id="{64F22B5B-7B07-4638-1ED2-E13EDE05C19E}"/>
              </a:ext>
            </a:extLst>
          </p:cNvPr>
          <p:cNvSpPr>
            <a:spLocks noGrp="1"/>
          </p:cNvSpPr>
          <p:nvPr>
            <p:ph type="sldNum" sz="quarter" idx="17"/>
          </p:nvPr>
        </p:nvSpPr>
        <p:spPr>
          <a:xfrm>
            <a:off x="11009324" y="0"/>
            <a:ext cx="548640" cy="630936"/>
          </a:xfrm>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2454" y="3251766"/>
            <a:ext cx="3385510" cy="2971234"/>
          </a:xfrm>
        </p:spPr>
        <p:txBody>
          <a:bodyPr>
            <a:normAutofit/>
          </a:bodyPr>
          <a:lstStyle>
            <a:lvl1pPr marL="0" indent="0">
              <a:buNone/>
              <a:defRPr sz="1600">
                <a:solidFill>
                  <a:schemeClr val="tx1"/>
                </a:solidFill>
              </a:defRPr>
            </a:lvl1pPr>
            <a:lvl2pPr marL="228600" indent="0">
              <a:buNone/>
              <a:defRPr sz="1400">
                <a:solidFill>
                  <a:schemeClr val="tx1"/>
                </a:solidFill>
              </a:defRPr>
            </a:lvl2pPr>
            <a:lvl3pPr marL="457200" indent="0">
              <a:buNone/>
              <a:defRPr sz="1200">
                <a:solidFill>
                  <a:schemeClr val="tx1"/>
                </a:solidFill>
              </a:defRPr>
            </a:lvl3pPr>
            <a:lvl4pPr marL="685800" indent="0">
              <a:buNone/>
              <a:defRPr sz="1100">
                <a:solidFill>
                  <a:schemeClr val="tx1"/>
                </a:solidFill>
              </a:defRPr>
            </a:lvl4pPr>
            <a:lvl5pPr marL="914400" indent="0">
              <a:buNone/>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927595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5100628"/>
            <a:ext cx="4328498" cy="1122373"/>
          </a:xfrm>
        </p:spPr>
        <p:txBody>
          <a:bodyPr anchor="t">
            <a:noAutofit/>
          </a:bodyPr>
          <a:lstStyle>
            <a:lvl1pPr>
              <a:defRPr sz="3200" cap="all" baseline="0">
                <a:solidFill>
                  <a:schemeClr val="bg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728526"/>
          </a:xfrm>
          <a:blipFill dpi="0" rotWithShape="1">
            <a:blip r:embed="rId2">
              <a:alphaModFix amt="60000"/>
            </a:blip>
            <a:srcRect/>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100627"/>
            <a:ext cx="6208724" cy="1122373"/>
          </a:xfrm>
        </p:spPr>
        <p:txBody>
          <a:bodyPr>
            <a:noAutofit/>
          </a:bodyPr>
          <a:lstStyle>
            <a:lvl1pPr marL="0" indent="0">
              <a:buFont typeface="Arial" panose="020B0604020202020204" pitchFamily="34" charset="0"/>
              <a:buNone/>
              <a:defRPr sz="1600">
                <a:solidFill>
                  <a:schemeClr val="bg1"/>
                </a:solidFill>
              </a:defRPr>
            </a:lvl1pPr>
            <a:lvl2pPr marL="228600" indent="0">
              <a:buFont typeface="Arial" panose="020B0604020202020204" pitchFamily="34" charset="0"/>
              <a:buNone/>
              <a:defRPr sz="1400">
                <a:solidFill>
                  <a:schemeClr val="bg1"/>
                </a:solidFill>
              </a:defRPr>
            </a:lvl2pPr>
            <a:lvl3pPr marL="457200" indent="0">
              <a:buFont typeface="Arial" panose="020B0604020202020204" pitchFamily="34" charset="0"/>
              <a:buNone/>
              <a:defRPr sz="1200">
                <a:solidFill>
                  <a:schemeClr val="bg1"/>
                </a:solidFill>
              </a:defRPr>
            </a:lvl3pPr>
            <a:lvl4pPr marL="685800" indent="0">
              <a:buFont typeface="Arial" panose="020B0604020202020204" pitchFamily="34" charset="0"/>
              <a:buNone/>
              <a:defRPr sz="1100">
                <a:solidFill>
                  <a:schemeClr val="bg1"/>
                </a:solidFill>
              </a:defRPr>
            </a:lvl4pPr>
            <a:lvl5pPr marL="914400" indent="0">
              <a:buFont typeface="Arial" panose="020B0604020202020204" pitchFamily="34" charset="0"/>
              <a:buNone/>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34029" y="6211605"/>
            <a:ext cx="3657600" cy="630936"/>
          </a:xfrm>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708540" y="6211605"/>
            <a:ext cx="914400" cy="630936"/>
          </a:xfrm>
        </p:spPr>
        <p:txBody>
          <a:bodyPr/>
          <a:lstStyle>
            <a:lvl1pPr>
              <a:defRPr>
                <a:solidFill>
                  <a:schemeClr val="bg1"/>
                </a:solidFill>
              </a:defRPr>
            </a:lvl1pPr>
          </a:lstStyle>
          <a:p>
            <a:fld id="{625E8027-836D-F64B-BBF7-A246E67FE0A3}"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9324" y="6211605"/>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1663205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4353866"/>
            <a:ext cx="2828932" cy="1869134"/>
          </a:xfrm>
        </p:spPr>
        <p:txBody>
          <a:bodyPr anchor="t">
            <a:normAutofit/>
          </a:bodyPr>
          <a:lstStyle>
            <a:lvl1pPr>
              <a:defRPr sz="3200" cap="all" baseline="0">
                <a:solidFill>
                  <a:schemeClr val="bg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blip>
            <a:srcRect/>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19552" y="4353866"/>
            <a:ext cx="7538412" cy="1869134"/>
          </a:xfrm>
        </p:spPr>
        <p:txBody>
          <a:bodyPr>
            <a:noAutofit/>
          </a:bodyPr>
          <a:lstStyle>
            <a:lvl1pPr marL="285750" indent="-285750">
              <a:buFont typeface="Arial" panose="020B0604020202020204" pitchFamily="34" charset="0"/>
              <a:buChar char="•"/>
              <a:defRPr sz="1800">
                <a:solidFill>
                  <a:schemeClr val="bg1"/>
                </a:solidFill>
              </a:defRPr>
            </a:lvl1pPr>
            <a:lvl2pPr marL="514350" indent="-285750">
              <a:buFont typeface="Arial" panose="020B0604020202020204" pitchFamily="34" charset="0"/>
              <a:buChar char="•"/>
              <a:defRPr sz="1600">
                <a:solidFill>
                  <a:schemeClr val="bg1"/>
                </a:solidFill>
              </a:defRPr>
            </a:lvl2pPr>
            <a:lvl3pPr marL="742950" indent="-285750">
              <a:buFont typeface="Arial" panose="020B0604020202020204" pitchFamily="34" charset="0"/>
              <a:buChar char="•"/>
              <a:defRPr sz="1400">
                <a:solidFill>
                  <a:schemeClr val="bg1"/>
                </a:solidFill>
              </a:defRPr>
            </a:lvl3pPr>
            <a:lvl4pPr marL="857250" indent="-171450">
              <a:buFont typeface="Arial" panose="020B0604020202020204" pitchFamily="34" charset="0"/>
              <a:buChar char="•"/>
              <a:defRPr sz="1200">
                <a:solidFill>
                  <a:schemeClr val="bg1"/>
                </a:solidFill>
              </a:defRPr>
            </a:lvl4pPr>
            <a:lvl5pPr marL="1085850" indent="-171450">
              <a:buFont typeface="Arial" panose="020B0604020202020204" pitchFamily="34" charset="0"/>
              <a:buChar cha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34029" y="6211605"/>
            <a:ext cx="3657600" cy="630936"/>
          </a:xfrm>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708540" y="6211605"/>
            <a:ext cx="914400" cy="630936"/>
          </a:xfrm>
        </p:spPr>
        <p:txBody>
          <a:bodyPr/>
          <a:lstStyle>
            <a:lvl1pPr>
              <a:defRPr>
                <a:solidFill>
                  <a:schemeClr val="bg1"/>
                </a:solidFill>
              </a:defRPr>
            </a:lvl1pPr>
          </a:lstStyle>
          <a:p>
            <a:fld id="{04D38C6B-BFF0-FA48-8F70-77BDD72A014D}"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9324" y="6211605"/>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674234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with Picture 14">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627443"/>
            <a:ext cx="2828926" cy="1826790"/>
          </a:xfrm>
        </p:spPr>
        <p:txBody>
          <a:bodyPr anchor="t">
            <a:normAutofit/>
          </a:bodyPr>
          <a:lstStyle>
            <a:lvl1pPr>
              <a:defRPr sz="3200" cap="all" baseline="0">
                <a:solidFill>
                  <a:schemeClr val="bg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19552" y="634999"/>
            <a:ext cx="7538412" cy="1861191"/>
          </a:xfrm>
        </p:spPr>
        <p:txBody>
          <a:bodyPr>
            <a:noAutofit/>
          </a:bodyPr>
          <a:lstStyle>
            <a:lvl1pPr marL="285750" indent="-285750">
              <a:buFont typeface="Arial" panose="020B0604020202020204" pitchFamily="34" charset="0"/>
              <a:buChar char="•"/>
              <a:defRPr sz="1800">
                <a:solidFill>
                  <a:schemeClr val="bg1"/>
                </a:solidFill>
              </a:defRPr>
            </a:lvl1pPr>
            <a:lvl2pPr marL="514350" indent="-285750">
              <a:buFont typeface="Arial" panose="020B0604020202020204" pitchFamily="34" charset="0"/>
              <a:buChar char="•"/>
              <a:defRPr sz="1600">
                <a:solidFill>
                  <a:schemeClr val="bg1"/>
                </a:solidFill>
              </a:defRPr>
            </a:lvl2pPr>
            <a:lvl3pPr marL="742950" indent="-285750">
              <a:buFont typeface="Arial" panose="020B0604020202020204" pitchFamily="34" charset="0"/>
              <a:buChar char="•"/>
              <a:defRPr sz="1400">
                <a:solidFill>
                  <a:schemeClr val="bg1"/>
                </a:solidFill>
              </a:defRPr>
            </a:lvl3pPr>
            <a:lvl4pPr marL="857250" indent="-171450">
              <a:buFont typeface="Arial" panose="020B0604020202020204" pitchFamily="34" charset="0"/>
              <a:buChar char="•"/>
              <a:defRPr sz="1200">
                <a:solidFill>
                  <a:schemeClr val="bg1"/>
                </a:solidFill>
              </a:defRPr>
            </a:lvl4pPr>
            <a:lvl5pPr marL="1085850" indent="-171450">
              <a:buFont typeface="Arial" panose="020B0604020202020204" pitchFamily="34" charset="0"/>
              <a:buChar cha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blip>
            <a:srcRect/>
            <a:stretch>
              <a:fillRect/>
            </a:stretch>
          </a:blipFill>
        </p:spPr>
        <p:txBody>
          <a:bodyPr/>
          <a:lstStyle/>
          <a:p>
            <a:r>
              <a:rPr lang="en-US"/>
              <a:t>Click icon to add picture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34029" y="0"/>
            <a:ext cx="2805405" cy="630936"/>
          </a:xfrm>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708540" y="0"/>
            <a:ext cx="914400" cy="630936"/>
          </a:xfrm>
        </p:spPr>
        <p:txBody>
          <a:bodyPr/>
          <a:lstStyle>
            <a:lvl1pPr>
              <a:defRPr>
                <a:solidFill>
                  <a:schemeClr val="bg1"/>
                </a:solidFill>
              </a:defRPr>
            </a:lvl1pPr>
          </a:lstStyle>
          <a:p>
            <a:fld id="{E40AF01B-D893-9C4D-8AB8-7E6079CED5E9}"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9324" y="0"/>
            <a:ext cx="548640" cy="630936"/>
          </a:xfrm>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887179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011936"/>
            <a:ext cx="10945318" cy="745437"/>
          </a:xfrm>
        </p:spPr>
        <p:txBody>
          <a:bodyPr anchor="t"/>
          <a:lstStyle>
            <a:lvl1pPr>
              <a:defRPr cap="all" baseline="0">
                <a:solidFill>
                  <a:schemeClr val="bg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bg1"/>
                </a:solidFill>
              </a:defRPr>
            </a:lvl1pPr>
          </a:lstStyle>
          <a:p>
            <a:fld id="{574623E1-10D5-C048-8991-E2228A964ED1}"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2129474"/>
            <a:ext cx="6230450" cy="4093525"/>
          </a:xfrm>
          <a:blipFill dpi="0" rotWithShape="1">
            <a:blip r:embed="rId2">
              <a:alphaModFix amt="60000"/>
            </a:blip>
            <a:srcRect/>
            <a:stretch>
              <a:fillRect/>
            </a:stretch>
          </a:blipFill>
        </p:spPr>
        <p:txBody>
          <a:body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224097" y="2129474"/>
            <a:ext cx="4333867" cy="41281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47265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1001715"/>
            <a:ext cx="4714881" cy="1121418"/>
          </a:xfrm>
        </p:spPr>
        <p:txBody>
          <a:bodyPr>
            <a:normAutofit/>
          </a:bodyPr>
          <a:lstStyle>
            <a:lvl1pPr>
              <a:defRPr sz="36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05DB6E09-373C-2841-960E-B24A18A7C55D}"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28" y="2495234"/>
            <a:ext cx="4706938" cy="3727766"/>
          </a:xfrm>
          <a:blipFill dpi="0" rotWithShape="1">
            <a:blip r:embed="rId2">
              <a:alphaModFix amt="60000"/>
            </a:blip>
            <a:srcRect/>
            <a:stretch>
              <a:fillRect/>
            </a:stretch>
          </a:blipFill>
        </p:spPr>
        <p:txBody>
          <a:bodyPr/>
          <a:lstStyle>
            <a:lvl1pPr>
              <a:defRPr>
                <a:solidFill>
                  <a:schemeClr val="tx1"/>
                </a:solidFill>
              </a:defRPr>
            </a:lvl1p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286499" y="1001715"/>
            <a:ext cx="5292853" cy="52212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402996"/>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tent with Picture 17">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8" y="996695"/>
            <a:ext cx="3771907" cy="1126438"/>
          </a:xfrm>
        </p:spPr>
        <p:txBody>
          <a:bodyPr anchor="t">
            <a:normAutofit/>
          </a:bodyPr>
          <a:lstStyle>
            <a:lvl1pPr>
              <a:defRPr sz="32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4FCB72DF-080D-4042-863C-D2B08AB5E1E8}"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29" y="2495234"/>
            <a:ext cx="3717934" cy="3727766"/>
          </a:xfrm>
          <a:blipFill dpi="0" rotWithShape="1">
            <a:blip r:embed="rId2">
              <a:alphaModFix amt="60000"/>
            </a:blip>
            <a:srcRect/>
            <a:stretch>
              <a:fillRect/>
            </a:stretch>
          </a:blipFill>
        </p:spPr>
        <p:txBody>
          <a:bodyPr/>
          <a:lstStyle>
            <a:lvl1pPr marL="0" indent="0">
              <a:buNone/>
              <a:defRPr>
                <a:solidFill>
                  <a:schemeClr val="tx1"/>
                </a:solidFill>
              </a:defRPr>
            </a:lvl1p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62522" y="1005779"/>
            <a:ext cx="6615116" cy="530294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6313508"/>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6" y="4531056"/>
            <a:ext cx="6209067" cy="1691943"/>
          </a:xfrm>
        </p:spPr>
        <p:txBody>
          <a:bodyPr anchor="b">
            <a:noAutofit/>
          </a:bodyPr>
          <a:lstStyle>
            <a:lvl1pPr>
              <a:defRPr sz="60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5C5D9B6A-47DB-D845-97C7-9775E46E650D}"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27" y="630937"/>
            <a:ext cx="6209067" cy="3504335"/>
          </a:xfrm>
          <a:blipFill dpi="0" rotWithShape="1">
            <a:blip r:embed="rId2">
              <a:alphaModFix amt="60000"/>
            </a:blip>
            <a:srcRect/>
            <a:stretch>
              <a:fillRect/>
            </a:stretch>
          </a:blipFill>
        </p:spPr>
        <p:txBody>
          <a:bodyPr/>
          <a:lstStyle>
            <a:lvl1pPr marL="0" indent="0">
              <a:buNone/>
              <a:defRPr>
                <a:solidFill>
                  <a:schemeClr val="tx1"/>
                </a:solidFill>
              </a:defRPr>
            </a:lvl1p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7229479" y="630937"/>
            <a:ext cx="4328485" cy="5592064"/>
          </a:xfrm>
        </p:spPr>
        <p:txBody>
          <a:bodyPr anchor="b">
            <a:normAutofit/>
          </a:bodyPr>
          <a:lstStyle>
            <a:lvl1pPr>
              <a:lnSpc>
                <a:spcPct val="120000"/>
              </a:lnSpc>
              <a:spcAft>
                <a:spcPts val="0"/>
              </a:spcAft>
              <a:defRPr sz="1600" b="0" i="0">
                <a:solidFill>
                  <a:schemeClr val="tx1"/>
                </a:solidFill>
                <a:latin typeface="+mn-lt"/>
              </a:defRPr>
            </a:lvl1pPr>
            <a:lvl2pPr>
              <a:lnSpc>
                <a:spcPct val="120000"/>
              </a:lnSpc>
              <a:spcAft>
                <a:spcPts val="0"/>
              </a:spcAft>
              <a:defRPr sz="1600" b="0" i="0">
                <a:solidFill>
                  <a:schemeClr val="tx1"/>
                </a:solidFill>
                <a:latin typeface="+mn-lt"/>
              </a:defRPr>
            </a:lvl2pPr>
            <a:lvl3pPr>
              <a:lnSpc>
                <a:spcPct val="120000"/>
              </a:lnSpc>
              <a:spcAft>
                <a:spcPts val="0"/>
              </a:spcAft>
              <a:defRPr sz="1600" b="0" i="0">
                <a:solidFill>
                  <a:schemeClr val="tx1"/>
                </a:solidFill>
                <a:latin typeface="+mn-lt"/>
              </a:defRPr>
            </a:lvl3pPr>
            <a:lvl4pPr>
              <a:lnSpc>
                <a:spcPct val="120000"/>
              </a:lnSpc>
              <a:spcAft>
                <a:spcPts val="0"/>
              </a:spcAft>
              <a:defRPr sz="1600" b="0" i="0">
                <a:solidFill>
                  <a:schemeClr val="tx1"/>
                </a:solidFill>
                <a:latin typeface="+mn-lt"/>
              </a:defRPr>
            </a:lvl4pPr>
            <a:lvl5pPr>
              <a:lnSpc>
                <a:spcPct val="120000"/>
              </a:lnSpc>
              <a:spcAft>
                <a:spcPts val="0"/>
              </a:spcAft>
              <a:defRPr sz="1600" b="0" i="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8529171"/>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34015" y="5109526"/>
            <a:ext cx="6209079" cy="1113474"/>
          </a:xfrm>
        </p:spPr>
        <p:txBody>
          <a:bodyPr>
            <a:normAutofit/>
          </a:bodyPr>
          <a:lstStyle>
            <a:lvl1pPr>
              <a:lnSpc>
                <a:spcPct val="120000"/>
              </a:lnSpc>
              <a:defRPr sz="2800" b="0">
                <a:solidFill>
                  <a:schemeClr val="tx1"/>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22" y="1011935"/>
            <a:ext cx="10923942" cy="3716591"/>
          </a:xfrm>
        </p:spPr>
        <p:txBody>
          <a:bodyPr anchor="b">
            <a:noAutofit/>
          </a:bodyPr>
          <a:lstStyle>
            <a:lvl1pPr marL="0" indent="0">
              <a:lnSpc>
                <a:spcPct val="90000"/>
              </a:lnSpc>
              <a:spcBef>
                <a:spcPts val="0"/>
              </a:spcBef>
              <a:buNone/>
              <a:defRPr sz="28000" b="0" i="0">
                <a:solidFill>
                  <a:schemeClr val="tx1"/>
                </a:solidFill>
                <a:latin typeface="+mn-lt"/>
              </a:defRPr>
            </a:lvl1pPr>
          </a:lstStyle>
          <a:p>
            <a:pPr lvl="0"/>
            <a:r>
              <a:rPr lang="en-US"/>
              <a:t>##%</a:t>
            </a:r>
          </a:p>
        </p:txBody>
      </p:sp>
    </p:spTree>
    <p:extLst>
      <p:ext uri="{BB962C8B-B14F-4D97-AF65-F5344CB8AC3E}">
        <p14:creationId xmlns:p14="http://schemas.microsoft.com/office/powerpoint/2010/main" val="3231922825"/>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umber Large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133603" y="5109526"/>
            <a:ext cx="7916856" cy="1113474"/>
          </a:xfrm>
        </p:spPr>
        <p:txBody>
          <a:bodyPr>
            <a:normAutofit/>
          </a:bodyPr>
          <a:lstStyle>
            <a:lvl1pPr algn="ctr">
              <a:lnSpc>
                <a:spcPct val="110000"/>
              </a:lnSpc>
              <a:defRPr sz="2800" b="0">
                <a:solidFill>
                  <a:schemeClr val="bg1"/>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29" y="1011935"/>
            <a:ext cx="10923935" cy="3716591"/>
          </a:xfrm>
        </p:spPr>
        <p:txBody>
          <a:bodyPr anchor="b">
            <a:noAutofit/>
          </a:bodyPr>
          <a:lstStyle>
            <a:lvl1pPr marL="0" indent="0" algn="ctr">
              <a:lnSpc>
                <a:spcPct val="90000"/>
              </a:lnSpc>
              <a:buNone/>
              <a:defRPr sz="28000" b="0" i="0">
                <a:solidFill>
                  <a:schemeClr val="bg1"/>
                </a:solidFill>
                <a:latin typeface="+mn-lt"/>
              </a:defRPr>
            </a:lvl1pPr>
          </a:lstStyle>
          <a:p>
            <a:pPr lvl="0"/>
            <a:r>
              <a:rPr lang="en-US"/>
              <a:t>##%</a:t>
            </a:r>
          </a:p>
        </p:txBody>
      </p:sp>
    </p:spTree>
    <p:extLst>
      <p:ext uri="{BB962C8B-B14F-4D97-AF65-F5344CB8AC3E}">
        <p14:creationId xmlns:p14="http://schemas.microsoft.com/office/powerpoint/2010/main" val="34226603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Number Larg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133603" y="5109526"/>
            <a:ext cx="7916856" cy="1245554"/>
          </a:xfrm>
        </p:spPr>
        <p:txBody>
          <a:bodyPr>
            <a:normAutofit/>
          </a:bodyPr>
          <a:lstStyle>
            <a:lvl1pPr algn="ctr">
              <a:lnSpc>
                <a:spcPct val="110000"/>
              </a:lnSpc>
              <a:defRPr sz="2800" b="0" u="none">
                <a:solidFill>
                  <a:schemeClr val="tx1"/>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29" y="1011936"/>
            <a:ext cx="10923935" cy="3665730"/>
          </a:xfrm>
        </p:spPr>
        <p:txBody>
          <a:bodyPr anchor="t">
            <a:noAutofit/>
          </a:bodyPr>
          <a:lstStyle>
            <a:lvl1pPr marL="0" indent="0" algn="ctr">
              <a:lnSpc>
                <a:spcPct val="90000"/>
              </a:lnSpc>
              <a:buNone/>
              <a:defRPr sz="28000" b="0" i="0" u="sng">
                <a:solidFill>
                  <a:schemeClr val="tx1"/>
                </a:solidFill>
                <a:latin typeface="+mn-lt"/>
              </a:defRPr>
            </a:lvl1pPr>
          </a:lstStyle>
          <a:p>
            <a:pPr lvl="0"/>
            <a:r>
              <a:rPr lang="en-US"/>
              <a:t>##%</a:t>
            </a:r>
          </a:p>
        </p:txBody>
      </p:sp>
    </p:spTree>
    <p:extLst>
      <p:ext uri="{BB962C8B-B14F-4D97-AF65-F5344CB8AC3E}">
        <p14:creationId xmlns:p14="http://schemas.microsoft.com/office/powerpoint/2010/main" val="3855062446"/>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umber Large 4">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8164508" y="1001715"/>
            <a:ext cx="3393455" cy="5221285"/>
          </a:xfrm>
        </p:spPr>
        <p:txBody>
          <a:bodyPr anchor="b">
            <a:normAutofit/>
          </a:bodyPr>
          <a:lstStyle>
            <a:lvl1pPr algn="l">
              <a:lnSpc>
                <a:spcPct val="110000"/>
              </a:lnSpc>
              <a:defRPr sz="2000" b="1" i="0" u="none">
                <a:solidFill>
                  <a:schemeClr val="tx1"/>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29" y="1040964"/>
            <a:ext cx="7144095" cy="5846064"/>
          </a:xfrm>
        </p:spPr>
        <p:txBody>
          <a:bodyPr anchor="b">
            <a:noAutofit/>
          </a:bodyPr>
          <a:lstStyle>
            <a:lvl1pPr marL="0" indent="0" algn="l">
              <a:lnSpc>
                <a:spcPct val="90000"/>
              </a:lnSpc>
              <a:buNone/>
              <a:defRPr sz="28000" b="0" i="0" u="sng">
                <a:solidFill>
                  <a:schemeClr val="tx1"/>
                </a:solidFill>
                <a:latin typeface="+mn-lt"/>
              </a:defRPr>
            </a:lvl1pPr>
          </a:lstStyle>
          <a:p>
            <a:pPr lvl="0"/>
            <a:r>
              <a:rPr lang="en-US"/>
              <a:t>##%</a:t>
            </a:r>
          </a:p>
        </p:txBody>
      </p:sp>
    </p:spTree>
    <p:extLst>
      <p:ext uri="{BB962C8B-B14F-4D97-AF65-F5344CB8AC3E}">
        <p14:creationId xmlns:p14="http://schemas.microsoft.com/office/powerpoint/2010/main" val="3841230526"/>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umber Large 5">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8164508" y="1001715"/>
            <a:ext cx="3393455" cy="5221285"/>
          </a:xfrm>
        </p:spPr>
        <p:txBody>
          <a:bodyPr anchor="b">
            <a:normAutofit/>
          </a:bodyPr>
          <a:lstStyle>
            <a:lvl1pPr algn="l">
              <a:lnSpc>
                <a:spcPct val="110000"/>
              </a:lnSpc>
              <a:defRPr sz="2000" b="1" i="0" u="none">
                <a:solidFill>
                  <a:schemeClr val="accent1"/>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29" y="1040964"/>
            <a:ext cx="7144095" cy="5846064"/>
          </a:xfrm>
        </p:spPr>
        <p:txBody>
          <a:bodyPr anchor="b">
            <a:noAutofit/>
          </a:bodyPr>
          <a:lstStyle>
            <a:lvl1pPr marL="0" indent="0" algn="l">
              <a:lnSpc>
                <a:spcPct val="90000"/>
              </a:lnSpc>
              <a:buNone/>
              <a:defRPr sz="28000" b="0" i="0" u="sng">
                <a:solidFill>
                  <a:schemeClr val="accent1"/>
                </a:solidFill>
                <a:latin typeface="+mn-lt"/>
              </a:defRPr>
            </a:lvl1pPr>
          </a:lstStyle>
          <a:p>
            <a:pPr lvl="0"/>
            <a:r>
              <a:rPr lang="en-US"/>
              <a:t>##%</a:t>
            </a:r>
          </a:p>
        </p:txBody>
      </p:sp>
    </p:spTree>
    <p:extLst>
      <p:ext uri="{BB962C8B-B14F-4D97-AF65-F5344CB8AC3E}">
        <p14:creationId xmlns:p14="http://schemas.microsoft.com/office/powerpoint/2010/main" val="698963513"/>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795663"/>
            <a:ext cx="11579352" cy="1133856"/>
          </a:xfrm>
        </p:spPr>
        <p:txBody>
          <a:bodyPr/>
          <a:lstStyle>
            <a:lvl1pPr>
              <a:defRPr cap="all" baseline="0">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DA2AD571-8A42-FC4D-8DD1-0DD76ABF057B}" type="datetime1">
              <a:rPr lang="en-US" smtClean="0"/>
              <a:pPr/>
              <a:t>9/16/2026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7" y="1001715"/>
            <a:ext cx="8502777" cy="5221286"/>
          </a:xfrm>
        </p:spPr>
        <p:txBody>
          <a:bodyPr anchor="ctr">
            <a:noAutofit/>
          </a:bodyPr>
          <a:lstStyle>
            <a:lvl1pPr marL="0" indent="0">
              <a:lnSpc>
                <a:spcPct val="100000"/>
              </a:lnSpc>
              <a:buNone/>
              <a:defRPr sz="5400" b="1" u="sng">
                <a:solidFill>
                  <a:schemeClr val="bg1"/>
                </a:solidFill>
              </a:defRPr>
            </a:lvl1pPr>
            <a:lvl2pPr marL="228600" indent="0">
              <a:lnSpc>
                <a:spcPct val="100000"/>
              </a:lnSpc>
              <a:buNone/>
              <a:defRPr sz="4800" b="1" u="sng">
                <a:solidFill>
                  <a:schemeClr val="bg1"/>
                </a:solidFill>
              </a:defRPr>
            </a:lvl2pPr>
            <a:lvl3pPr marL="457200" indent="0">
              <a:lnSpc>
                <a:spcPct val="100000"/>
              </a:lnSpc>
              <a:buNone/>
              <a:defRPr sz="4400" b="1" u="sng">
                <a:solidFill>
                  <a:schemeClr val="bg1"/>
                </a:solidFill>
              </a:defRPr>
            </a:lvl3pPr>
            <a:lvl4pPr marL="685800" indent="0">
              <a:lnSpc>
                <a:spcPct val="100000"/>
              </a:lnSpc>
              <a:buNone/>
              <a:defRPr sz="4000" b="1" u="sng">
                <a:solidFill>
                  <a:schemeClr val="bg1"/>
                </a:solidFill>
              </a:defRPr>
            </a:lvl4pPr>
            <a:lvl5pPr marL="914400" indent="0">
              <a:lnSpc>
                <a:spcPct val="100000"/>
              </a:lnSpc>
              <a:buNone/>
              <a:defRPr sz="3600" b="1" u="sng">
                <a:solidFill>
                  <a:schemeClr val="bg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11361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700784"/>
            <a:ext cx="11579352" cy="1133856"/>
          </a:xfrm>
        </p:spPr>
        <p:txBody>
          <a:bodyPr/>
          <a:lstStyle>
            <a:lvl1pPr>
              <a:defRPr cap="all" baseline="0">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43F588B4-CB59-614E-93AB-9F331D0D8D83}" type="datetime1">
              <a:rPr lang="en-US" smtClean="0"/>
              <a:pPr/>
              <a:t>9/16/2026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29" y="1764792"/>
            <a:ext cx="8481400" cy="4458208"/>
          </a:xfrm>
        </p:spPr>
        <p:txBody>
          <a:bodyPr anchor="b">
            <a:noAutofit/>
          </a:bodyPr>
          <a:lstStyle>
            <a:lvl1pPr marL="0" indent="0">
              <a:lnSpc>
                <a:spcPct val="100000"/>
              </a:lnSpc>
              <a:buNone/>
              <a:defRPr sz="5000" b="1">
                <a:solidFill>
                  <a:schemeClr val="bg1"/>
                </a:solidFill>
              </a:defRPr>
            </a:lvl1pPr>
            <a:lvl2pPr marL="228600" indent="0">
              <a:lnSpc>
                <a:spcPct val="100000"/>
              </a:lnSpc>
              <a:buNone/>
              <a:defRPr sz="4400" b="1">
                <a:solidFill>
                  <a:schemeClr val="bg1"/>
                </a:solidFill>
              </a:defRPr>
            </a:lvl2pPr>
            <a:lvl3pPr marL="457200" indent="0">
              <a:lnSpc>
                <a:spcPct val="100000"/>
              </a:lnSpc>
              <a:buNone/>
              <a:defRPr sz="4000" b="1">
                <a:solidFill>
                  <a:schemeClr val="bg1"/>
                </a:solidFill>
              </a:defRPr>
            </a:lvl3pPr>
            <a:lvl4pPr marL="685800" indent="0">
              <a:lnSpc>
                <a:spcPct val="100000"/>
              </a:lnSpc>
              <a:buNone/>
              <a:defRPr sz="3600" b="1">
                <a:solidFill>
                  <a:schemeClr val="bg1"/>
                </a:solidFill>
              </a:defRPr>
            </a:lvl4pPr>
            <a:lvl5pPr marL="914400" indent="0">
              <a:lnSpc>
                <a:spcPct val="100000"/>
              </a:lnSpc>
              <a:buNone/>
              <a:defRPr sz="3200" b="1">
                <a:solidFill>
                  <a:schemeClr val="bg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42818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tatement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891284"/>
            <a:ext cx="11579352" cy="1133856"/>
          </a:xfrm>
        </p:spPr>
        <p:txBody>
          <a:bodyPr/>
          <a:lstStyle>
            <a:lvl1pPr>
              <a:defRPr cap="all" baseline="0">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EA8851A9-1959-C54C-A050-24BB5C598FE4}" type="datetime1">
              <a:rPr lang="en-US" smtClean="0"/>
              <a:pPr/>
              <a:t>9/16/2026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29" y="1011936"/>
            <a:ext cx="8481400" cy="5211064"/>
          </a:xfrm>
        </p:spPr>
        <p:txBody>
          <a:bodyPr anchor="t">
            <a:noAutofit/>
          </a:bodyPr>
          <a:lstStyle>
            <a:lvl1pPr marL="0" indent="0">
              <a:lnSpc>
                <a:spcPct val="100000"/>
              </a:lnSpc>
              <a:buNone/>
              <a:defRPr sz="5000" b="1">
                <a:solidFill>
                  <a:schemeClr val="bg1"/>
                </a:solidFill>
              </a:defRPr>
            </a:lvl1pPr>
            <a:lvl2pPr marL="228600" indent="0">
              <a:lnSpc>
                <a:spcPct val="100000"/>
              </a:lnSpc>
              <a:buNone/>
              <a:defRPr sz="4400" b="1">
                <a:solidFill>
                  <a:schemeClr val="bg1"/>
                </a:solidFill>
              </a:defRPr>
            </a:lvl2pPr>
            <a:lvl3pPr marL="457200" indent="0">
              <a:lnSpc>
                <a:spcPct val="100000"/>
              </a:lnSpc>
              <a:buNone/>
              <a:defRPr sz="4000" b="1">
                <a:solidFill>
                  <a:schemeClr val="bg1"/>
                </a:solidFill>
              </a:defRPr>
            </a:lvl3pPr>
            <a:lvl4pPr marL="685800" indent="0">
              <a:lnSpc>
                <a:spcPct val="100000"/>
              </a:lnSpc>
              <a:buNone/>
              <a:defRPr sz="3600" b="1">
                <a:solidFill>
                  <a:schemeClr val="bg1"/>
                </a:solidFill>
              </a:defRPr>
            </a:lvl4pPr>
            <a:lvl5pPr marL="914400" indent="0">
              <a:lnSpc>
                <a:spcPct val="100000"/>
              </a:lnSpc>
              <a:buNone/>
              <a:defRPr sz="3200" b="1">
                <a:solidFill>
                  <a:schemeClr val="bg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46190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tatement 4">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891284"/>
            <a:ext cx="11579352" cy="1133856"/>
          </a:xfrm>
        </p:spPr>
        <p:txBody>
          <a:bodyPr/>
          <a:lstStyle>
            <a:lvl1pPr>
              <a:defRPr cap="all" baseline="0">
                <a:solidFill>
                  <a:schemeClr val="accent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432BBD40-9FB7-E148-AC1B-3919D230BEB1}" type="datetime1">
              <a:rPr lang="en-US" smtClean="0"/>
              <a:pPr/>
              <a:t>9/16/2026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28" y="1011936"/>
            <a:ext cx="9074511" cy="5211064"/>
          </a:xfrm>
        </p:spPr>
        <p:txBody>
          <a:bodyPr anchor="b">
            <a:noAutofit/>
          </a:bodyPr>
          <a:lstStyle>
            <a:lvl1pPr marL="0" indent="0">
              <a:lnSpc>
                <a:spcPct val="100000"/>
              </a:lnSpc>
              <a:buNone/>
              <a:defRPr sz="6000" b="1" i="0" u="sng">
                <a:solidFill>
                  <a:schemeClr val="accent1"/>
                </a:solidFill>
                <a:latin typeface="+mj-lt"/>
              </a:defRPr>
            </a:lvl1pPr>
            <a:lvl2pPr marL="228600" indent="0">
              <a:lnSpc>
                <a:spcPct val="100000"/>
              </a:lnSpc>
              <a:buNone/>
              <a:defRPr sz="4400" b="1" i="0">
                <a:solidFill>
                  <a:schemeClr val="accent1"/>
                </a:solidFill>
                <a:latin typeface="+mj-lt"/>
              </a:defRPr>
            </a:lvl2pPr>
            <a:lvl3pPr marL="457200" indent="0">
              <a:lnSpc>
                <a:spcPct val="100000"/>
              </a:lnSpc>
              <a:buNone/>
              <a:defRPr sz="4000" b="1" i="0">
                <a:solidFill>
                  <a:schemeClr val="accent1"/>
                </a:solidFill>
                <a:latin typeface="+mj-lt"/>
              </a:defRPr>
            </a:lvl3pPr>
            <a:lvl4pPr marL="685800" indent="0">
              <a:lnSpc>
                <a:spcPct val="100000"/>
              </a:lnSpc>
              <a:buNone/>
              <a:defRPr sz="3600" b="1" i="0">
                <a:solidFill>
                  <a:schemeClr val="accent1"/>
                </a:solidFill>
                <a:latin typeface="+mj-lt"/>
              </a:defRPr>
            </a:lvl4pPr>
            <a:lvl5pPr marL="914400" indent="0">
              <a:lnSpc>
                <a:spcPct val="100000"/>
              </a:lnSpc>
              <a:buNone/>
              <a:defRPr sz="3200" b="1" i="0">
                <a:solidFill>
                  <a:schemeClr val="accent1"/>
                </a:solidFill>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30753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77005" y="5475284"/>
            <a:ext cx="9037984" cy="747715"/>
          </a:xfrm>
        </p:spPr>
        <p:txBody>
          <a:bodyPr anchor="ctr">
            <a:normAutofit/>
          </a:bodyPr>
          <a:lstStyle>
            <a:lvl1pPr>
              <a:lnSpc>
                <a:spcPct val="120000"/>
              </a:lnSpc>
              <a:defRPr sz="2000" u="none">
                <a:solidFill>
                  <a:schemeClr val="bg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6B7B831F-0525-DF47-A6D2-509FE238C6D0}" type="datetime1">
              <a:rPr lang="en-US" smtClean="0"/>
              <a:pPr/>
              <a:t>9/16/2026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77004" y="1005779"/>
            <a:ext cx="9037985" cy="4103745"/>
          </a:xfrm>
        </p:spPr>
        <p:txBody>
          <a:bodyPr anchor="ctr">
            <a:normAutofit/>
          </a:bodyPr>
          <a:lstStyle>
            <a:lvl1pPr marL="164592" indent="-164592">
              <a:lnSpc>
                <a:spcPct val="100000"/>
              </a:lnSpc>
              <a:spcBef>
                <a:spcPts val="0"/>
              </a:spcBef>
              <a:buNone/>
              <a:defRPr sz="6000">
                <a:solidFill>
                  <a:schemeClr val="bg1"/>
                </a:solidFill>
                <a:latin typeface="+mj-lt"/>
              </a:defRPr>
            </a:lvl1pPr>
          </a:lstStyle>
          <a:p>
            <a:pPr lvl="0"/>
            <a:r>
              <a:rPr lang="en-US"/>
              <a:t>Click to add Quote</a:t>
            </a:r>
          </a:p>
        </p:txBody>
      </p:sp>
    </p:spTree>
    <p:extLst>
      <p:ext uri="{BB962C8B-B14F-4D97-AF65-F5344CB8AC3E}">
        <p14:creationId xmlns:p14="http://schemas.microsoft.com/office/powerpoint/2010/main" val="32048594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69066" y="5475285"/>
            <a:ext cx="9045923" cy="747715"/>
          </a:xfrm>
        </p:spPr>
        <p:txBody>
          <a:bodyPr anchor="ctr">
            <a:normAutofit/>
          </a:bodyPr>
          <a:lstStyle>
            <a:lvl1pPr>
              <a:lnSpc>
                <a:spcPct val="120000"/>
              </a:lnSpc>
              <a:defRPr sz="2000" u="none">
                <a:solidFill>
                  <a:schemeClr val="tx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543EBDBC-CFAC-9946-A2F3-D6402690E4D2}" type="datetime1">
              <a:rPr lang="en-US" smtClean="0"/>
              <a:pPr/>
              <a:t>9/16/2026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69066" y="1001715"/>
            <a:ext cx="9053874" cy="4107810"/>
          </a:xfrm>
        </p:spPr>
        <p:txBody>
          <a:bodyPr anchor="b">
            <a:normAutofit/>
          </a:bodyPr>
          <a:lstStyle>
            <a:lvl1pPr marL="164592" indent="-164592">
              <a:lnSpc>
                <a:spcPct val="100000"/>
              </a:lnSpc>
              <a:spcBef>
                <a:spcPts val="0"/>
              </a:spcBef>
              <a:buNone/>
              <a:defRPr sz="6000">
                <a:solidFill>
                  <a:schemeClr val="tx1"/>
                </a:solidFill>
                <a:latin typeface="+mj-lt"/>
              </a:defRPr>
            </a:lvl1pPr>
          </a:lstStyle>
          <a:p>
            <a:pPr lvl="0"/>
            <a:r>
              <a:rPr lang="en-US"/>
              <a:t>Click to add Quote</a:t>
            </a:r>
          </a:p>
        </p:txBody>
      </p:sp>
    </p:spTree>
    <p:extLst>
      <p:ext uri="{BB962C8B-B14F-4D97-AF65-F5344CB8AC3E}">
        <p14:creationId xmlns:p14="http://schemas.microsoft.com/office/powerpoint/2010/main" val="1402044976"/>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28" y="5475285"/>
            <a:ext cx="9074512" cy="747715"/>
          </a:xfrm>
        </p:spPr>
        <p:txBody>
          <a:bodyPr anchor="ctr">
            <a:normAutofit/>
          </a:bodyPr>
          <a:lstStyle>
            <a:lvl1pPr>
              <a:lnSpc>
                <a:spcPct val="120000"/>
              </a:lnSpc>
              <a:defRPr sz="2000" u="none">
                <a:solidFill>
                  <a:schemeClr val="bg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F542C378-8FD2-C449-B7AA-6F7022066293}" type="datetime1">
              <a:rPr lang="en-US" smtClean="0"/>
              <a:pPr/>
              <a:t>9/16/2026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28" y="1011936"/>
            <a:ext cx="9037985" cy="3716590"/>
          </a:xfrm>
        </p:spPr>
        <p:txBody>
          <a:bodyPr anchor="ctr">
            <a:normAutofit/>
          </a:bodyPr>
          <a:lstStyle>
            <a:lvl1pPr marL="164592" indent="-164592">
              <a:lnSpc>
                <a:spcPct val="100000"/>
              </a:lnSpc>
              <a:spcBef>
                <a:spcPts val="0"/>
              </a:spcBef>
              <a:buNone/>
              <a:defRPr sz="6000">
                <a:solidFill>
                  <a:schemeClr val="bg1"/>
                </a:solidFill>
                <a:latin typeface="+mj-lt"/>
              </a:defRPr>
            </a:lvl1pPr>
          </a:lstStyle>
          <a:p>
            <a:pPr lvl="0"/>
            <a:r>
              <a:rPr lang="en-US"/>
              <a:t>Click to add Quote</a:t>
            </a:r>
          </a:p>
        </p:txBody>
      </p:sp>
    </p:spTree>
    <p:extLst>
      <p:ext uri="{BB962C8B-B14F-4D97-AF65-F5344CB8AC3E}">
        <p14:creationId xmlns:p14="http://schemas.microsoft.com/office/powerpoint/2010/main" val="17622365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4">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640203"/>
            <a:ext cx="10923934" cy="1099006"/>
          </a:xfrm>
        </p:spPr>
        <p:txBody>
          <a:bodyPr anchor="t">
            <a:normAutofit/>
          </a:bodyPr>
          <a:lstStyle>
            <a:lvl1pPr>
              <a:lnSpc>
                <a:spcPct val="120000"/>
              </a:lnSpc>
              <a:defRPr sz="2000" u="none">
                <a:solidFill>
                  <a:schemeClr val="tx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55AA9746-49E3-1D49-A044-597FC2272B5D}" type="datetime1">
              <a:rPr lang="en-US" smtClean="0"/>
              <a:pPr/>
              <a:t>9/16/2026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29" y="2120209"/>
            <a:ext cx="10923935" cy="4102791"/>
          </a:xfrm>
        </p:spPr>
        <p:txBody>
          <a:bodyPr anchor="b">
            <a:normAutofit/>
          </a:bodyPr>
          <a:lstStyle>
            <a:lvl1pPr marL="164592" indent="-164592">
              <a:lnSpc>
                <a:spcPct val="100000"/>
              </a:lnSpc>
              <a:spcBef>
                <a:spcPts val="0"/>
              </a:spcBef>
              <a:buNone/>
              <a:defRPr sz="6000" b="0" i="0">
                <a:solidFill>
                  <a:schemeClr val="tx1"/>
                </a:solidFill>
                <a:latin typeface="+mn-lt"/>
              </a:defRPr>
            </a:lvl1pPr>
          </a:lstStyle>
          <a:p>
            <a:pPr lvl="0"/>
            <a:r>
              <a:rPr lang="en-US"/>
              <a:t>Click to add Quote</a:t>
            </a:r>
          </a:p>
        </p:txBody>
      </p:sp>
    </p:spTree>
    <p:extLst>
      <p:ext uri="{BB962C8B-B14F-4D97-AF65-F5344CB8AC3E}">
        <p14:creationId xmlns:p14="http://schemas.microsoft.com/office/powerpoint/2010/main" val="1380644847"/>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5">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1001715"/>
            <a:ext cx="10923934" cy="747715"/>
          </a:xfrm>
        </p:spPr>
        <p:txBody>
          <a:bodyPr anchor="t">
            <a:normAutofit/>
          </a:bodyPr>
          <a:lstStyle>
            <a:lvl1pPr>
              <a:lnSpc>
                <a:spcPct val="120000"/>
              </a:lnSpc>
              <a:defRPr sz="2000" u="none">
                <a:solidFill>
                  <a:schemeClr val="accent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accent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accent1"/>
                </a:solidFill>
              </a:defRPr>
            </a:lvl1pPr>
          </a:lstStyle>
          <a:p>
            <a:fld id="{55AA9746-49E3-1D49-A044-597FC2272B5D}" type="datetime1">
              <a:rPr lang="en-US" smtClean="0"/>
              <a:pPr/>
              <a:t>9/16/2026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29" y="2120209"/>
            <a:ext cx="10923935" cy="4102791"/>
          </a:xfrm>
        </p:spPr>
        <p:txBody>
          <a:bodyPr anchor="b">
            <a:normAutofit/>
          </a:bodyPr>
          <a:lstStyle>
            <a:lvl1pPr marL="164592" indent="-164592">
              <a:lnSpc>
                <a:spcPct val="100000"/>
              </a:lnSpc>
              <a:spcBef>
                <a:spcPts val="0"/>
              </a:spcBef>
              <a:buNone/>
              <a:defRPr sz="6000" b="0" i="0">
                <a:solidFill>
                  <a:schemeClr val="accent1"/>
                </a:solidFill>
                <a:latin typeface="+mn-lt"/>
              </a:defRPr>
            </a:lvl1pPr>
          </a:lstStyle>
          <a:p>
            <a:pPr lvl="0"/>
            <a:r>
              <a:rPr lang="en-US"/>
              <a:t>Click to add Quote</a:t>
            </a:r>
          </a:p>
        </p:txBody>
      </p:sp>
    </p:spTree>
    <p:extLst>
      <p:ext uri="{BB962C8B-B14F-4D97-AF65-F5344CB8AC3E}">
        <p14:creationId xmlns:p14="http://schemas.microsoft.com/office/powerpoint/2010/main" val="60990019"/>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774" y="1010613"/>
            <a:ext cx="10945189" cy="746759"/>
          </a:xfrm>
        </p:spPr>
        <p:txBody>
          <a:bodyPr/>
          <a:lstStyle>
            <a:lvl1pPr>
              <a:defRPr cap="all" baseline="0">
                <a:solidFill>
                  <a:schemeClr val="bg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bg1"/>
                </a:solidFill>
              </a:defRPr>
            </a:lvl1pPr>
          </a:lstStyle>
          <a:p>
            <a:fld id="{CB7BE2A0-CBC1-A842-B334-0B3B571BCC28}" type="datetime1">
              <a:rPr lang="en-US" smtClean="0"/>
              <a:pPr/>
              <a:t>9/16/2026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34028" y="2129474"/>
            <a:ext cx="5271473" cy="40935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283941" y="2129475"/>
            <a:ext cx="5274021" cy="409352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70452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34028" y="1010614"/>
            <a:ext cx="10923934" cy="746760"/>
          </a:xfrm>
        </p:spPr>
        <p:txBody>
          <a:bodyPr/>
          <a:lstStyle>
            <a:lvl1pPr>
              <a:defRPr cap="all" baseline="0">
                <a:solidFill>
                  <a:schemeClr val="bg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bg1"/>
                </a:solidFill>
              </a:defRPr>
            </a:lvl1pPr>
          </a:lstStyle>
          <a:p>
            <a:fld id="{354D687F-3261-A345-B9E7-76DD0579BB9D}" type="datetime1">
              <a:rPr lang="en-US" smtClean="0"/>
              <a:pPr/>
              <a:t>9/16/2026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34028" y="2120575"/>
            <a:ext cx="5271474" cy="375613"/>
          </a:xfrm>
        </p:spPr>
        <p:txBody>
          <a:bodyPr anchor="b">
            <a:normAutofit/>
          </a:bodyPr>
          <a:lstStyle>
            <a:lvl1pPr marL="0" indent="0">
              <a:lnSpc>
                <a:spcPct val="90000"/>
              </a:lnSpc>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3940" y="2120575"/>
            <a:ext cx="5274023" cy="375614"/>
          </a:xfrm>
        </p:spPr>
        <p:txBody>
          <a:bodyPr anchor="b">
            <a:normAutofit/>
          </a:bodyPr>
          <a:lstStyle>
            <a:lvl1pPr marL="0" indent="0">
              <a:lnSpc>
                <a:spcPct val="90000"/>
              </a:lnSpc>
              <a:buNone/>
              <a:defRPr sz="20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34028" y="2877190"/>
            <a:ext cx="5266092" cy="33458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286500" y="2877190"/>
            <a:ext cx="5271464" cy="33458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9957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34029" y="1011936"/>
            <a:ext cx="10923935" cy="1865254"/>
          </a:xfrm>
        </p:spPr>
        <p:txBody>
          <a:bodyPr/>
          <a:lstStyle>
            <a:lvl1pPr>
              <a:defRPr cap="all" baseline="0">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bg1"/>
                </a:solidFill>
              </a:defRPr>
            </a:lvl1pPr>
          </a:lstStyle>
          <a:p>
            <a:fld id="{25C9DF99-DDC2-894B-B2EC-BE93B405C6CB}" type="datetime1">
              <a:rPr lang="en-US" smtClean="0"/>
              <a:pPr/>
              <a:t>9/16/2026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0681638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bg1"/>
                </a:solidFill>
              </a:defRPr>
            </a:lvl1pPr>
          </a:lstStyle>
          <a:p>
            <a:fld id="{C7E1AAE6-D11F-2F46-A437-EC693200CDD7}" type="datetime1">
              <a:rPr lang="en-US" smtClean="0"/>
              <a:pPr/>
              <a:t>9/16/2026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829379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34029" y="996695"/>
            <a:ext cx="3763961" cy="1314426"/>
          </a:xfrm>
        </p:spPr>
        <p:txBody>
          <a:bodyPr anchor="t">
            <a:normAutofit/>
          </a:bodyPr>
          <a:lstStyle>
            <a:lvl1pPr>
              <a:defRPr sz="2800" cap="all"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lvl1pPr>
              <a:defRPr>
                <a:solidFill>
                  <a:schemeClr val="tx1"/>
                </a:solidFill>
              </a:defRPr>
            </a:lvl1pPr>
          </a:lstStyle>
          <a:p>
            <a:fld id="{3D95903C-EDC1-ED4F-958F-696903391605}" type="datetime1">
              <a:rPr lang="en-US" smtClean="0"/>
              <a:pPr/>
              <a:t>9/16/2026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34028" y="2495234"/>
            <a:ext cx="3763961" cy="3727766"/>
          </a:xfrm>
        </p:spPr>
        <p:txBody>
          <a:bodyPr anchor="t">
            <a:normAutofit/>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970474" y="1005779"/>
            <a:ext cx="6604492" cy="5217221"/>
          </a:xfrm>
        </p:spPr>
        <p:txBody>
          <a:bodyP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1766254"/>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30936"/>
            <a:ext cx="3793283" cy="2246253"/>
          </a:xfrm>
        </p:spPr>
        <p:txBody>
          <a:bodyPr anchor="t">
            <a:normAutofit/>
          </a:bodyPr>
          <a:lstStyle>
            <a:lvl1pPr>
              <a:defRPr sz="2800" cap="all" baseline="0">
                <a:solidFill>
                  <a:schemeClr val="bg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lvl1pPr>
              <a:defRPr>
                <a:solidFill>
                  <a:schemeClr val="bg1"/>
                </a:solidFill>
              </a:defRPr>
            </a:lvl1pPr>
          </a:lstStyle>
          <a:p>
            <a:r>
              <a:rPr lang="en-US"/>
              <a:t>SHAPING THE FUTURE OF OUR INDUSTRY</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lvl1pPr>
              <a:defRPr>
                <a:solidFill>
                  <a:schemeClr val="bg1"/>
                </a:solidFill>
              </a:defRPr>
            </a:lvl1pPr>
          </a:lstStyle>
          <a:p>
            <a:fld id="{B0DC713B-25C9-B74A-9BBC-A695A5E98312}" type="datetime1">
              <a:rPr lang="en-US" smtClean="0"/>
              <a:pPr/>
              <a:t>9/16/2026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34021" y="3242949"/>
            <a:ext cx="3763969" cy="3017826"/>
          </a:xfrm>
        </p:spPr>
        <p:txBody>
          <a:bodyPr anchor="b"/>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4962523" y="630937"/>
            <a:ext cx="6616830" cy="5592064"/>
          </a:xfrm>
          <a:blipFill dpi="0" rotWithShape="1">
            <a:blip r:embed="rId2">
              <a:alphaModFix amt="60000"/>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992050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8" y="982085"/>
            <a:ext cx="7538425" cy="1895105"/>
          </a:xfrm>
        </p:spPr>
        <p:txBody>
          <a:bodyPr anchor="b">
            <a:no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1D5279E-0E3B-B54D-9B59-E121D9B3AFDB}"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34028" y="3242949"/>
            <a:ext cx="10923935" cy="2980051"/>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133159"/>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381760"/>
            <a:ext cx="8481400" cy="1852292"/>
          </a:xfrm>
        </p:spPr>
        <p:txBody>
          <a:bodyPr anchor="b">
            <a:noAutofit/>
          </a:bodyPr>
          <a:lstStyle>
            <a:lvl1pPr>
              <a:defRPr sz="6000" cap="all" baseline="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4C9E747C-1B1C-1345-96BA-B9E64C23A7BC}"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34029" y="3614097"/>
            <a:ext cx="8481400" cy="1861187"/>
          </a:xfrm>
        </p:spPr>
        <p:txBody>
          <a:bodyPr>
            <a:noAutofit/>
          </a:bodyPr>
          <a:lstStyle>
            <a:lvl1pPr marL="0" indent="0">
              <a:buNone/>
              <a:defRPr sz="2400">
                <a:solidFill>
                  <a:schemeClr val="tx1"/>
                </a:solidFill>
              </a:defRPr>
            </a:lvl1pPr>
            <a:lvl2pPr marL="228600" indent="0">
              <a:buNone/>
              <a:defRPr sz="2000">
                <a:solidFill>
                  <a:schemeClr val="tx1"/>
                </a:solidFill>
              </a:defRPr>
            </a:lvl2pPr>
            <a:lvl3pPr marL="457200" indent="0">
              <a:buNone/>
              <a:defRPr sz="1800">
                <a:solidFill>
                  <a:schemeClr val="tx1"/>
                </a:solidFill>
              </a:defRPr>
            </a:lvl3pPr>
            <a:lvl4pPr marL="685800" indent="0">
              <a:buNone/>
              <a:defRPr sz="16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2266025"/>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Conclusion 3">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381760"/>
            <a:ext cx="7731038" cy="3346766"/>
          </a:xfrm>
        </p:spPr>
        <p:txBody>
          <a:bodyPr anchor="b">
            <a:noAutofit/>
          </a:bodyPr>
          <a:lstStyle>
            <a:lvl1pPr>
              <a:defRPr sz="6000" cap="all" baseline="0">
                <a:solidFill>
                  <a:schemeClr val="accent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accent1"/>
                </a:solidFill>
              </a:defRPr>
            </a:lvl1pPr>
          </a:lstStyle>
          <a:p>
            <a:r>
              <a:rPr lang="en-US"/>
              <a:t>SHAPING THE FUTURE OF OUR INDUSTRY</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accent1"/>
                </a:solidFill>
              </a:defRPr>
            </a:lvl1pPr>
          </a:lstStyle>
          <a:p>
            <a:fld id="{09DA23C4-A9FB-DB4A-B7DD-A0A5161EF3E0}" type="datetime1">
              <a:rPr lang="en-US" smtClean="0"/>
              <a:pPr/>
              <a:t>9/16/2026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34029" y="5109526"/>
            <a:ext cx="6595450" cy="1113474"/>
          </a:xfrm>
        </p:spPr>
        <p:txBody>
          <a:bodyPr>
            <a:noAutofit/>
          </a:bodyPr>
          <a:lstStyle>
            <a:lvl1pPr marL="0" indent="0">
              <a:buNone/>
              <a:defRPr sz="2000" b="1" i="0">
                <a:solidFill>
                  <a:schemeClr val="accent1"/>
                </a:solidFill>
                <a:latin typeface="+mj-lt"/>
              </a:defRPr>
            </a:lvl1pPr>
            <a:lvl2pPr marL="228600" indent="0">
              <a:buNone/>
              <a:defRPr sz="2000" b="1" i="0">
                <a:solidFill>
                  <a:schemeClr val="accent1"/>
                </a:solidFill>
                <a:latin typeface="+mj-lt"/>
              </a:defRPr>
            </a:lvl2pPr>
            <a:lvl3pPr marL="457200" indent="0">
              <a:buNone/>
              <a:defRPr sz="2000" b="1" i="0">
                <a:solidFill>
                  <a:schemeClr val="accent1"/>
                </a:solidFill>
                <a:latin typeface="+mj-lt"/>
              </a:defRPr>
            </a:lvl3pPr>
            <a:lvl4pPr marL="685800" indent="0">
              <a:buNone/>
              <a:defRPr sz="2000" b="1" i="0">
                <a:solidFill>
                  <a:schemeClr val="accent1"/>
                </a:solidFill>
                <a:latin typeface="+mj-lt"/>
              </a:defRPr>
            </a:lvl4pPr>
            <a:lvl5pPr marL="914400" indent="0">
              <a:buNone/>
              <a:defRPr sz="2000" b="1" i="0">
                <a:solidFill>
                  <a:schemeClr val="accent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508409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50" Type="http://schemas.openxmlformats.org/officeDocument/2006/relationships/slideLayout" Target="../slideLayouts/slideLayout63.xml"/><Relationship Id="rId55" Type="http://schemas.openxmlformats.org/officeDocument/2006/relationships/slideLayout" Target="../slideLayouts/slideLayout68.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3" Type="http://schemas.openxmlformats.org/officeDocument/2006/relationships/slideLayout" Target="../slideLayouts/slideLayout66.xml"/><Relationship Id="rId58" Type="http://schemas.openxmlformats.org/officeDocument/2006/relationships/slideLayout" Target="../slideLayouts/slideLayout71.xml"/><Relationship Id="rId5" Type="http://schemas.openxmlformats.org/officeDocument/2006/relationships/slideLayout" Target="../slideLayouts/slideLayout18.xml"/><Relationship Id="rId61" Type="http://schemas.openxmlformats.org/officeDocument/2006/relationships/slideLayout" Target="../slideLayouts/slideLayout74.xml"/><Relationship Id="rId19" Type="http://schemas.openxmlformats.org/officeDocument/2006/relationships/slideLayout" Target="../slideLayouts/slideLayout3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56" Type="http://schemas.openxmlformats.org/officeDocument/2006/relationships/slideLayout" Target="../slideLayouts/slideLayout69.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59" Type="http://schemas.openxmlformats.org/officeDocument/2006/relationships/slideLayout" Target="../slideLayouts/slideLayout72.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54" Type="http://schemas.openxmlformats.org/officeDocument/2006/relationships/slideLayout" Target="../slideLayouts/slideLayout67.xml"/><Relationship Id="rId62"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slideLayout" Target="../slideLayouts/slideLayout70.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 Id="rId60" Type="http://schemas.openxmlformats.org/officeDocument/2006/relationships/slideLayout" Target="../slideLayouts/slideLayout7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34029" y="1001714"/>
            <a:ext cx="10923935" cy="1494476"/>
          </a:xfrm>
          <a:prstGeom prst="rect">
            <a:avLst/>
          </a:prstGeom>
        </p:spPr>
        <p:txBody>
          <a:bodyPr vert="horz" lIns="91440" tIns="45720" rIns="91440" bIns="45720" rtlCol="0" anchor="t">
            <a:noAutofit/>
          </a:bodyPr>
          <a:lstStyle/>
          <a:p>
            <a:r>
              <a:rPr lang="en-US"/>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708540" y="0"/>
            <a:ext cx="914400" cy="630936"/>
          </a:xfrm>
          <a:prstGeom prst="rect">
            <a:avLst/>
          </a:prstGeom>
        </p:spPr>
        <p:txBody>
          <a:bodyPr vert="horz" lIns="91440" tIns="45720" rIns="91440" bIns="45720" rtlCol="0" anchor="ctr"/>
          <a:lstStyle>
            <a:lvl1pPr algn="r">
              <a:defRPr sz="900">
                <a:solidFill>
                  <a:schemeClr val="bg1"/>
                </a:solidFill>
                <a:latin typeface="+mj-lt"/>
              </a:defRPr>
            </a:lvl1pPr>
          </a:lstStyle>
          <a:p>
            <a:fld id="{D90E5A07-4FDA-D34C-BE60-17876FEEBAA5}" type="datetime1">
              <a:rPr lang="en-US" smtClean="0"/>
              <a:pPr/>
              <a:t>9/16/2026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34029" y="0"/>
            <a:ext cx="3657600" cy="630936"/>
          </a:xfrm>
          <a:prstGeom prst="rect">
            <a:avLst/>
          </a:prstGeom>
        </p:spPr>
        <p:txBody>
          <a:bodyPr vert="horz" lIns="91440" tIns="45720" rIns="91440" bIns="45720" rtlCol="0" anchor="ctr"/>
          <a:lstStyle>
            <a:lvl1pPr algn="l">
              <a:defRPr sz="900">
                <a:solidFill>
                  <a:schemeClr val="bg1"/>
                </a:solidFill>
                <a:latin typeface="+mj-lt"/>
              </a:defRPr>
            </a:lvl1pPr>
          </a:lstStyle>
          <a:p>
            <a:r>
              <a:rPr lang="en-US"/>
              <a:t>SHAPING THE FUTURE OF OUR INDUSTRY</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09324" y="0"/>
            <a:ext cx="548640" cy="630936"/>
          </a:xfrm>
          <a:prstGeom prst="rect">
            <a:avLst/>
          </a:prstGeom>
        </p:spPr>
        <p:txBody>
          <a:bodyPr vert="horz" lIns="91440" tIns="45720" rIns="91440" bIns="45720" rtlCol="0" anchor="ctr"/>
          <a:lstStyle>
            <a:lvl1pPr algn="r">
              <a:defRPr sz="900" b="1" i="0">
                <a:solidFill>
                  <a:schemeClr val="bg1"/>
                </a:solidFill>
                <a:latin typeface="+mj-lt"/>
              </a:defRPr>
            </a:lvl1pPr>
          </a:lstStyle>
          <a:p>
            <a:fld id="{CC057153-B650-4DEB-B370-79DDCFDCE934}" type="slidenum">
              <a:rPr lang="en-US" smtClean="0"/>
              <a:pPr/>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34029" y="2877190"/>
            <a:ext cx="10923935" cy="334581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230635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0" r:id="rId45"/>
    <p:sldLayoutId id="2147483721" r:id="rId46"/>
    <p:sldLayoutId id="2147483722" r:id="rId47"/>
    <p:sldLayoutId id="2147483723" r:id="rId48"/>
    <p:sldLayoutId id="2147483724" r:id="rId49"/>
    <p:sldLayoutId id="2147483725" r:id="rId50"/>
    <p:sldLayoutId id="2147483726" r:id="rId51"/>
    <p:sldLayoutId id="2147483727" r:id="rId52"/>
    <p:sldLayoutId id="2147483728" r:id="rId53"/>
    <p:sldLayoutId id="2147483729" r:id="rId54"/>
    <p:sldLayoutId id="2147483730" r:id="rId55"/>
    <p:sldLayoutId id="2147483731" r:id="rId56"/>
    <p:sldLayoutId id="2147483732" r:id="rId57"/>
    <p:sldLayoutId id="2147483733" r:id="rId58"/>
    <p:sldLayoutId id="2147483734" r:id="rId59"/>
    <p:sldLayoutId id="2147483735" r:id="rId60"/>
    <p:sldLayoutId id="2147483736" r:id="rId61"/>
  </p:sldLayoutIdLst>
  <p:hf sldNum="0" hdr="0" ftr="0" dt="0"/>
  <p:txStyles>
    <p:titleStyle>
      <a:lvl1pPr algn="l" defTabSz="914400" rtl="0" eaLnBrk="1" latinLnBrk="0" hangingPunct="1">
        <a:lnSpc>
          <a:spcPct val="90000"/>
        </a:lnSpc>
        <a:spcBef>
          <a:spcPct val="0"/>
        </a:spcBef>
        <a:buNone/>
        <a:defRPr sz="6000" b="1" u="sng"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bg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hyperlink" Target="https://www.brattle.com/wp-content/uploads/2026/09/Solutions-for-Timely-Interconnection-of-Large-Loads_.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www.ercot.com/files/docs/2026/09/10/Curtailment-Mitigation-for-PCLRs-Modeling-the-Effects-of-Front-of-Meter-Netting_LLWG.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www.globalcapacityalliance.org/" TargetMode="External"/><Relationship Id="rId2" Type="http://schemas.openxmlformats.org/officeDocument/2006/relationships/hyperlink" Target="mailto:jesse@globalcapacityalliance.org" TargetMode="Externa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608C23-AAC7-24F5-F2C0-159F3F981C2A}"/>
              </a:ext>
            </a:extLst>
          </p:cNvPr>
          <p:cNvSpPr>
            <a:spLocks noGrp="1"/>
          </p:cNvSpPr>
          <p:nvPr>
            <p:ph type="ctrTitle"/>
          </p:nvPr>
        </p:nvSpPr>
        <p:spPr>
          <a:xfrm>
            <a:off x="634029" y="634999"/>
            <a:ext cx="7152035" cy="5588001"/>
          </a:xfrm>
        </p:spPr>
        <p:txBody>
          <a:bodyPr>
            <a:normAutofit/>
          </a:bodyPr>
          <a:lstStyle/>
          <a:p>
            <a:r>
              <a:rPr lang="en-US" sz="4000" u="none" dirty="0"/>
              <a:t>Front-of-the-meter (FTM) Netting </a:t>
            </a:r>
            <a:br>
              <a:rPr lang="en-US" sz="4000" u="none" dirty="0"/>
            </a:br>
            <a:br>
              <a:rPr lang="en-US" sz="4000" u="none" dirty="0"/>
            </a:br>
            <a:r>
              <a:rPr lang="en-US" sz="4000" u="none" dirty="0"/>
              <a:t>ERCOT NPRR Primer</a:t>
            </a:r>
            <a:r>
              <a:rPr lang="en-US" sz="2400" u="none" dirty="0"/>
              <a:t> (v.2)</a:t>
            </a:r>
            <a:br>
              <a:rPr lang="en-US" sz="4000" u="none" dirty="0"/>
            </a:br>
            <a:r>
              <a:rPr lang="en-US" sz="1800" u="none" dirty="0"/>
              <a:t>Sept 17, ‘26 Large Load Working Group meeting</a:t>
            </a:r>
            <a:br>
              <a:rPr lang="en-US" sz="4800" u="none" dirty="0"/>
            </a:br>
            <a:endParaRPr lang="en-US" u="none" dirty="0"/>
          </a:p>
        </p:txBody>
      </p:sp>
      <p:sp>
        <p:nvSpPr>
          <p:cNvPr id="6" name="Subtitle 5">
            <a:extLst>
              <a:ext uri="{FF2B5EF4-FFF2-40B4-BE49-F238E27FC236}">
                <a16:creationId xmlns:a16="http://schemas.microsoft.com/office/drawing/2014/main" id="{BDE37C8C-B9EB-77D8-9402-9E66A29BE49B}"/>
              </a:ext>
            </a:extLst>
          </p:cNvPr>
          <p:cNvSpPr>
            <a:spLocks noGrp="1"/>
          </p:cNvSpPr>
          <p:nvPr>
            <p:ph type="subTitle" idx="1"/>
          </p:nvPr>
        </p:nvSpPr>
        <p:spPr>
          <a:xfrm>
            <a:off x="8603311" y="4738977"/>
            <a:ext cx="3457573" cy="2021419"/>
          </a:xfrm>
        </p:spPr>
        <p:txBody>
          <a:bodyPr>
            <a:normAutofit fontScale="92500"/>
          </a:bodyPr>
          <a:lstStyle/>
          <a:p>
            <a:endParaRPr lang="en-US" dirty="0"/>
          </a:p>
          <a:p>
            <a:endParaRPr lang="en-US" dirty="0"/>
          </a:p>
          <a:p>
            <a:r>
              <a:rPr lang="en-US" dirty="0"/>
              <a:t>Presented by Jesse Gossett</a:t>
            </a:r>
          </a:p>
          <a:p>
            <a:r>
              <a:rPr lang="en-US" dirty="0"/>
              <a:t>Executive Director, GCA</a:t>
            </a:r>
          </a:p>
          <a:p>
            <a:r>
              <a:rPr lang="en-US" dirty="0"/>
              <a:t>Founder and CEO, V-Wire Inc.</a:t>
            </a:r>
          </a:p>
        </p:txBody>
      </p:sp>
      <p:sp>
        <p:nvSpPr>
          <p:cNvPr id="4" name="TextBox 3">
            <a:extLst>
              <a:ext uri="{FF2B5EF4-FFF2-40B4-BE49-F238E27FC236}">
                <a16:creationId xmlns:a16="http://schemas.microsoft.com/office/drawing/2014/main" id="{6F19EE43-E025-72D7-9F37-602B29F2C36F}"/>
              </a:ext>
            </a:extLst>
          </p:cNvPr>
          <p:cNvSpPr txBox="1"/>
          <p:nvPr/>
        </p:nvSpPr>
        <p:spPr>
          <a:xfrm>
            <a:off x="131116" y="5921715"/>
            <a:ext cx="6375889" cy="738664"/>
          </a:xfrm>
          <a:prstGeom prst="rect">
            <a:avLst/>
          </a:prstGeom>
          <a:noFill/>
        </p:spPr>
        <p:txBody>
          <a:bodyPr wrap="square">
            <a:spAutoFit/>
          </a:bodyPr>
          <a:lstStyle/>
          <a:p>
            <a:r>
              <a:rPr lang="en-US" sz="1400" i="1" dirty="0">
                <a:solidFill>
                  <a:schemeClr val="bg1"/>
                </a:solidFill>
              </a:rPr>
              <a:t>This presentation and the associated Nodal Protocol Revision Request (NPRR) draft to be submitted are sponsored by the Global Capacity Alliance (GCA)—an emerging industry coalition—to establish an open, resource-agnostic market standard. </a:t>
            </a:r>
          </a:p>
        </p:txBody>
      </p:sp>
      <p:pic>
        <p:nvPicPr>
          <p:cNvPr id="7" name="Picture 6">
            <a:extLst>
              <a:ext uri="{FF2B5EF4-FFF2-40B4-BE49-F238E27FC236}">
                <a16:creationId xmlns:a16="http://schemas.microsoft.com/office/drawing/2014/main" id="{A2AFA643-73D0-5020-9529-31E3661D6A8D}"/>
              </a:ext>
            </a:extLst>
          </p:cNvPr>
          <p:cNvPicPr>
            <a:picLocks noChangeAspect="1"/>
          </p:cNvPicPr>
          <p:nvPr/>
        </p:nvPicPr>
        <p:blipFill>
          <a:blip r:embed="rId3"/>
          <a:stretch>
            <a:fillRect/>
          </a:stretch>
        </p:blipFill>
        <p:spPr>
          <a:xfrm>
            <a:off x="634029" y="342901"/>
            <a:ext cx="1744870" cy="1304924"/>
          </a:xfrm>
          <a:prstGeom prst="rect">
            <a:avLst/>
          </a:prstGeom>
        </p:spPr>
      </p:pic>
    </p:spTree>
    <p:extLst>
      <p:ext uri="{BB962C8B-B14F-4D97-AF65-F5344CB8AC3E}">
        <p14:creationId xmlns:p14="http://schemas.microsoft.com/office/powerpoint/2010/main" val="39691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316C5-4590-236B-2A8D-85E696A26D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F686B2F-5BEA-BA6C-FF00-5034B55B596F}"/>
              </a:ext>
            </a:extLst>
          </p:cNvPr>
          <p:cNvSpPr>
            <a:spLocks noGrp="1"/>
          </p:cNvSpPr>
          <p:nvPr>
            <p:ph type="title"/>
          </p:nvPr>
        </p:nvSpPr>
        <p:spPr>
          <a:xfrm>
            <a:off x="1322318" y="268360"/>
            <a:ext cx="8045617" cy="588890"/>
          </a:xfrm>
        </p:spPr>
        <p:txBody>
          <a:bodyPr>
            <a:normAutofit/>
          </a:bodyPr>
          <a:lstStyle/>
          <a:p>
            <a:r>
              <a:rPr lang="en-US"/>
              <a:t>MythBusters!</a:t>
            </a:r>
          </a:p>
        </p:txBody>
      </p:sp>
      <p:sp>
        <p:nvSpPr>
          <p:cNvPr id="6" name="Content Placeholder 5">
            <a:extLst>
              <a:ext uri="{FF2B5EF4-FFF2-40B4-BE49-F238E27FC236}">
                <a16:creationId xmlns:a16="http://schemas.microsoft.com/office/drawing/2014/main" id="{2C1B5E90-881F-7DA2-A20D-CA27F462A9B4}"/>
              </a:ext>
            </a:extLst>
          </p:cNvPr>
          <p:cNvSpPr>
            <a:spLocks noGrp="1"/>
          </p:cNvSpPr>
          <p:nvPr>
            <p:ph sz="half" idx="2"/>
          </p:nvPr>
        </p:nvSpPr>
        <p:spPr>
          <a:xfrm>
            <a:off x="1322388" y="1094921"/>
            <a:ext cx="8035057" cy="5075208"/>
          </a:xfrm>
        </p:spPr>
        <p:txBody>
          <a:bodyPr vert="horz" lIns="91440" tIns="45720" rIns="91440" bIns="45720" rtlCol="0" anchor="t">
            <a:normAutofit fontScale="77500" lnSpcReduction="20000"/>
          </a:bodyPr>
          <a:lstStyle/>
          <a:p>
            <a:r>
              <a:rPr lang="en-US" dirty="0"/>
              <a:t>MYTH vs. REALITY</a:t>
            </a:r>
          </a:p>
          <a:p>
            <a:r>
              <a:rPr lang="en-US" b="0" i="1" dirty="0"/>
              <a:t>As Brattle’s report highlights, a </a:t>
            </a:r>
            <a:r>
              <a:rPr lang="en-US" i="1" dirty="0"/>
              <a:t>gross</a:t>
            </a:r>
            <a:r>
              <a:rPr lang="en-US" b="0" i="1" dirty="0"/>
              <a:t> curtailment obligation produces unnecessary interruptions by curtailing load even when supporting generation is fully available to offset it. </a:t>
            </a:r>
            <a:r>
              <a:rPr lang="en-US" b="0" i="1" dirty="0">
                <a:solidFill>
                  <a:schemeClr val="tx1">
                    <a:lumMod val="95000"/>
                    <a:lumOff val="5000"/>
                  </a:schemeClr>
                </a:solidFill>
              </a:rPr>
              <a:t> Brattle recommends a </a:t>
            </a:r>
            <a:r>
              <a:rPr lang="en-US" i="1" dirty="0">
                <a:solidFill>
                  <a:schemeClr val="tx1">
                    <a:lumMod val="95000"/>
                    <a:lumOff val="5000"/>
                  </a:schemeClr>
                </a:solidFill>
              </a:rPr>
              <a:t>net</a:t>
            </a:r>
            <a:r>
              <a:rPr lang="en-US" b="0" i="1" dirty="0">
                <a:solidFill>
                  <a:schemeClr val="tx1">
                    <a:lumMod val="95000"/>
                    <a:lumOff val="5000"/>
                  </a:schemeClr>
                </a:solidFill>
              </a:rPr>
              <a:t> curtailment obligation where only load not covered by the paired generation is curtailed.</a:t>
            </a:r>
          </a:p>
          <a:p>
            <a:r>
              <a:rPr lang="en-US" b="0" i="1" dirty="0"/>
              <a:t>Currently, SCED evaluates co-located assets independently, resulting in a </a:t>
            </a:r>
            <a:r>
              <a:rPr lang="en-US" i="1" dirty="0"/>
              <a:t>gross</a:t>
            </a:r>
            <a:r>
              <a:rPr lang="en-US" b="0" i="1" dirty="0"/>
              <a:t> obligation. FTM-Netting is the ERCOT-native mechanism that allows SCED to enforce a </a:t>
            </a:r>
            <a:r>
              <a:rPr lang="en-US" i="1" dirty="0"/>
              <a:t>net</a:t>
            </a:r>
            <a:r>
              <a:rPr lang="en-US" b="0" i="1" dirty="0"/>
              <a:t> obligation.</a:t>
            </a:r>
          </a:p>
          <a:p>
            <a:r>
              <a:rPr lang="en-US" dirty="0"/>
              <a:t>MYTH: </a:t>
            </a:r>
            <a:r>
              <a:rPr lang="en-US" i="1" dirty="0"/>
              <a:t>This is a novel ERCOT experiment.</a:t>
            </a:r>
            <a:br>
              <a:rPr lang="en-US" dirty="0"/>
            </a:br>
            <a:r>
              <a:rPr lang="en-US" dirty="0"/>
              <a:t>REALITY:</a:t>
            </a:r>
            <a:r>
              <a:rPr lang="en-US" b="0" dirty="0"/>
              <a:t> FTM-Netting is the mechanism, designed for ERCOT, to adopt the net curtailment framework </a:t>
            </a:r>
            <a:r>
              <a:rPr lang="en-US" b="0" dirty="0">
                <a:hlinkClick r:id="rId3"/>
              </a:rPr>
              <a:t>Brattle</a:t>
            </a:r>
            <a:r>
              <a:rPr lang="en-US" b="0" dirty="0"/>
              <a:t> has identified as the optimal solution for large load interconnection. </a:t>
            </a:r>
            <a:r>
              <a:rPr lang="en-US" b="0" dirty="0">
                <a:hlinkClick r:id="rId4"/>
              </a:rPr>
              <a:t>Aurora</a:t>
            </a:r>
            <a:r>
              <a:rPr lang="en-US" b="0" dirty="0"/>
              <a:t> </a:t>
            </a:r>
            <a:r>
              <a:rPr lang="en-US" b="0" dirty="0">
                <a:ea typeface="+mn-lt"/>
                <a:cs typeface="+mn-lt"/>
              </a:rPr>
              <a:t>found that a 4-hour FTM-netted BESS can reduce PCLR curtailment hours by 83% on average across the modeled sites while providing the predictability needed for bankability.</a:t>
            </a:r>
            <a:endParaRPr lang="en-US" b="0" dirty="0"/>
          </a:p>
          <a:p>
            <a:r>
              <a:rPr lang="en-US" dirty="0"/>
              <a:t>MYTH: </a:t>
            </a:r>
            <a:r>
              <a:rPr lang="en-US" i="1" dirty="0"/>
              <a:t>FTM-Netting asks SCED to enforce private, bilateral contracts.</a:t>
            </a:r>
            <a:br>
              <a:rPr lang="en-US" b="0" i="1" dirty="0"/>
            </a:br>
            <a:r>
              <a:rPr lang="en-US" dirty="0"/>
              <a:t>REALITY: </a:t>
            </a:r>
            <a:r>
              <a:rPr lang="en-US" b="0" dirty="0"/>
              <a:t>SCED is optimizing real-time nodal physics.</a:t>
            </a:r>
            <a:r>
              <a:rPr lang="en-US" b="0" dirty="0">
                <a:solidFill>
                  <a:srgbClr val="000000"/>
                </a:solidFill>
              </a:rPr>
              <a:t> </a:t>
            </a:r>
          </a:p>
          <a:p>
            <a:pPr marL="285750" indent="-285750">
              <a:buFont typeface="Arial" panose="020B0604020202020204" pitchFamily="34" charset="0"/>
              <a:buChar char="•"/>
            </a:pPr>
            <a:r>
              <a:rPr lang="en-US" b="0" dirty="0"/>
              <a:t>QSEs already manage operational envelopes upstream of SCED. FTM-Netting gives SCED the accurate physical boundary of the node, preventing SCED from evaluating a netted site as a gross site.</a:t>
            </a:r>
          </a:p>
          <a:p>
            <a:pPr marL="285750" indent="-285750">
              <a:buFont typeface="Arial" panose="020B0604020202020204" pitchFamily="34" charset="0"/>
              <a:buChar char="•"/>
            </a:pPr>
            <a:r>
              <a:rPr lang="en-US" b="0" dirty="0"/>
              <a:t>Brattle concludes that 5-minute SCED is the best operational layer for these pairings. </a:t>
            </a:r>
          </a:p>
          <a:p>
            <a:r>
              <a:rPr lang="en-US" dirty="0"/>
              <a:t>MYTH: </a:t>
            </a:r>
            <a:r>
              <a:rPr lang="en-US" i="1" dirty="0"/>
              <a:t>This isn’t fair for everyone else on the grid.</a:t>
            </a:r>
            <a:br>
              <a:rPr lang="en-US" dirty="0"/>
            </a:br>
            <a:r>
              <a:rPr lang="en-US" dirty="0"/>
              <a:t>REALITY: </a:t>
            </a:r>
            <a:r>
              <a:rPr lang="en-US" b="0" dirty="0"/>
              <a:t>We want new large loads to bring new generation with them. Motivating PCLRs to bring new paired assets to ERCOT is a positive sum outcome. For operations reliability and grid fairness, SCED should ramp generators and batteries paired with loads first, not ask 200% of the pairing for 100% of the impact.</a:t>
            </a:r>
          </a:p>
        </p:txBody>
      </p:sp>
      <p:sp>
        <p:nvSpPr>
          <p:cNvPr id="4" name="Slide Number Placeholder 3">
            <a:extLst>
              <a:ext uri="{FF2B5EF4-FFF2-40B4-BE49-F238E27FC236}">
                <a16:creationId xmlns:a16="http://schemas.microsoft.com/office/drawing/2014/main" id="{01F836A5-75E2-7825-B98F-2D89083267DB}"/>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2</a:t>
            </a:fld>
            <a:endParaRPr lang="en-US"/>
          </a:p>
        </p:txBody>
      </p:sp>
    </p:spTree>
    <p:extLst>
      <p:ext uri="{BB962C8B-B14F-4D97-AF65-F5344CB8AC3E}">
        <p14:creationId xmlns:p14="http://schemas.microsoft.com/office/powerpoint/2010/main" val="658369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78A65-365B-96A2-7FD1-34A0C164C33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A496A0-BE4E-9602-4593-5BDA7EEBE47B}"/>
              </a:ext>
            </a:extLst>
          </p:cNvPr>
          <p:cNvSpPr>
            <a:spLocks noGrp="1"/>
          </p:cNvSpPr>
          <p:nvPr>
            <p:ph type="title"/>
          </p:nvPr>
        </p:nvSpPr>
        <p:spPr>
          <a:xfrm>
            <a:off x="1322318" y="268360"/>
            <a:ext cx="8045617" cy="1009934"/>
          </a:xfrm>
        </p:spPr>
        <p:txBody>
          <a:bodyPr>
            <a:normAutofit/>
          </a:bodyPr>
          <a:lstStyle/>
          <a:p>
            <a:r>
              <a:rPr lang="en-US"/>
              <a:t>Our Shared Challenge:</a:t>
            </a:r>
            <a:br>
              <a:rPr lang="en-US"/>
            </a:br>
            <a:r>
              <a:rPr lang="en-US"/>
              <a:t>Speed-to-Power</a:t>
            </a:r>
          </a:p>
        </p:txBody>
      </p:sp>
      <p:sp>
        <p:nvSpPr>
          <p:cNvPr id="6" name="Content Placeholder 5">
            <a:extLst>
              <a:ext uri="{FF2B5EF4-FFF2-40B4-BE49-F238E27FC236}">
                <a16:creationId xmlns:a16="http://schemas.microsoft.com/office/drawing/2014/main" id="{2473A2C3-D707-2C76-828E-BF3BA333F2E2}"/>
              </a:ext>
            </a:extLst>
          </p:cNvPr>
          <p:cNvSpPr>
            <a:spLocks noGrp="1"/>
          </p:cNvSpPr>
          <p:nvPr>
            <p:ph sz="half" idx="2"/>
          </p:nvPr>
        </p:nvSpPr>
        <p:spPr>
          <a:xfrm>
            <a:off x="1322388" y="1548882"/>
            <a:ext cx="7418200" cy="4621248"/>
          </a:xfrm>
        </p:spPr>
        <p:txBody>
          <a:bodyPr>
            <a:normAutofit/>
          </a:bodyPr>
          <a:lstStyle/>
          <a:p>
            <a:pPr lvl="0"/>
            <a:r>
              <a:rPr lang="en-US" dirty="0"/>
              <a:t>The Demand Shock: </a:t>
            </a:r>
            <a:r>
              <a:rPr lang="en-US" b="0" dirty="0"/>
              <a:t>The ERCOT grid is facing hundreds of GW of load requests that standard, multi-year transmission planning cycles cannot natively accommodate. </a:t>
            </a:r>
          </a:p>
          <a:p>
            <a:pPr lvl="0"/>
            <a:r>
              <a:rPr lang="en-US" dirty="0"/>
              <a:t>The Capital Readiness: </a:t>
            </a:r>
            <a:r>
              <a:rPr lang="en-US" b="0" dirty="0"/>
              <a:t>Private capital is not just bringing load; developers are ready to fully fund and build net-new dispatchable generation to support it. </a:t>
            </a:r>
          </a:p>
          <a:p>
            <a:pPr lvl="0"/>
            <a:endParaRPr lang="en-US" b="0" dirty="0"/>
          </a:p>
          <a:p>
            <a:pPr lvl="0"/>
            <a:endParaRPr lang="en-US" b="0" dirty="0"/>
          </a:p>
          <a:p>
            <a:pPr lvl="0"/>
            <a:endParaRPr lang="en-US" b="0" dirty="0"/>
          </a:p>
          <a:p>
            <a:pPr lvl="0" algn="ctr"/>
            <a:r>
              <a:rPr lang="en-US" sz="2400" b="0" dirty="0"/>
              <a:t>Our shared goal is to find a pathway for new load and generation to be built, at pace, </a:t>
            </a:r>
            <a:r>
              <a:rPr lang="en-US" sz="2400" i="1" dirty="0"/>
              <a:t>integrated and visible to SCED within the ERCOT grid</a:t>
            </a:r>
            <a:r>
              <a:rPr lang="en-US" sz="2400" dirty="0"/>
              <a:t>. </a:t>
            </a:r>
          </a:p>
        </p:txBody>
      </p:sp>
      <p:sp>
        <p:nvSpPr>
          <p:cNvPr id="4" name="Slide Number Placeholder 3">
            <a:extLst>
              <a:ext uri="{FF2B5EF4-FFF2-40B4-BE49-F238E27FC236}">
                <a16:creationId xmlns:a16="http://schemas.microsoft.com/office/drawing/2014/main" id="{DAF0BA82-1489-B66E-AB06-CE36BDE74F5E}"/>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3</a:t>
            </a:fld>
            <a:endParaRPr lang="en-US"/>
          </a:p>
        </p:txBody>
      </p:sp>
    </p:spTree>
    <p:extLst>
      <p:ext uri="{BB962C8B-B14F-4D97-AF65-F5344CB8AC3E}">
        <p14:creationId xmlns:p14="http://schemas.microsoft.com/office/powerpoint/2010/main" val="260955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F4F63-80A7-F494-4EC2-74F1F6990E0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4E84F1-82DA-B755-AE19-8A6E3D260AED}"/>
              </a:ext>
            </a:extLst>
          </p:cNvPr>
          <p:cNvSpPr>
            <a:spLocks noGrp="1"/>
          </p:cNvSpPr>
          <p:nvPr>
            <p:ph type="title"/>
          </p:nvPr>
        </p:nvSpPr>
        <p:spPr>
          <a:xfrm>
            <a:off x="1322318" y="268360"/>
            <a:ext cx="8045617" cy="1009934"/>
          </a:xfrm>
        </p:spPr>
        <p:txBody>
          <a:bodyPr>
            <a:normAutofit/>
          </a:bodyPr>
          <a:lstStyle/>
          <a:p>
            <a:r>
              <a:rPr lang="en-US" dirty="0"/>
              <a:t>The NPRR In A Nutshell: </a:t>
            </a:r>
            <a:br>
              <a:rPr lang="en-US" dirty="0"/>
            </a:br>
            <a:r>
              <a:rPr lang="en-US" dirty="0"/>
              <a:t>Enabling Netting </a:t>
            </a:r>
          </a:p>
        </p:txBody>
      </p:sp>
      <p:sp>
        <p:nvSpPr>
          <p:cNvPr id="6" name="Content Placeholder 5">
            <a:extLst>
              <a:ext uri="{FF2B5EF4-FFF2-40B4-BE49-F238E27FC236}">
                <a16:creationId xmlns:a16="http://schemas.microsoft.com/office/drawing/2014/main" id="{E1B83C25-308F-1BFD-C5FB-3703B57EE6E0}"/>
              </a:ext>
            </a:extLst>
          </p:cNvPr>
          <p:cNvSpPr>
            <a:spLocks noGrp="1"/>
          </p:cNvSpPr>
          <p:nvPr>
            <p:ph sz="half" idx="2"/>
          </p:nvPr>
        </p:nvSpPr>
        <p:spPr>
          <a:xfrm>
            <a:off x="1322388" y="1548882"/>
            <a:ext cx="7418200" cy="4621248"/>
          </a:xfrm>
        </p:spPr>
        <p:txBody>
          <a:bodyPr>
            <a:normAutofit/>
          </a:bodyPr>
          <a:lstStyle/>
          <a:p>
            <a:pPr lvl="0"/>
            <a:r>
              <a:rPr lang="en-US" dirty="0"/>
              <a:t>The Core Function: </a:t>
            </a:r>
            <a:r>
              <a:rPr lang="en-US" b="0" dirty="0"/>
              <a:t>This proposed rule change asks ERCOT to allow for QSE-managed dynamic representation of assets in SCED to enable a netted pair </a:t>
            </a:r>
            <a:r>
              <a:rPr lang="en-US" dirty="0"/>
              <a:t>without</a:t>
            </a:r>
            <a:r>
              <a:rPr lang="en-US" b="0" dirty="0"/>
              <a:t> requiring any changes to SCED.</a:t>
            </a:r>
          </a:p>
          <a:p>
            <a:pPr lvl="0"/>
            <a:r>
              <a:rPr lang="en-US" dirty="0"/>
              <a:t>The Protocol Link: </a:t>
            </a:r>
            <a:r>
              <a:rPr lang="en-US" b="0" dirty="0"/>
              <a:t>FTM-Netting uses existing telemetry to logically link two </a:t>
            </a:r>
            <a:r>
              <a:rPr lang="en-US" dirty="0"/>
              <a:t>co-located, independently connected assets</a:t>
            </a:r>
            <a:r>
              <a:rPr lang="en-US" b="0" dirty="0"/>
              <a:t>, netting their local congestion impact so they can safely connect ahead of long-term transmission upgrades.</a:t>
            </a:r>
          </a:p>
          <a:p>
            <a:pPr lvl="0"/>
            <a:endParaRPr lang="en-US" dirty="0"/>
          </a:p>
          <a:p>
            <a:pPr lvl="0"/>
            <a:endParaRPr lang="en-US" dirty="0"/>
          </a:p>
          <a:p>
            <a:pPr lvl="0"/>
            <a:endParaRPr lang="en-US" dirty="0"/>
          </a:p>
          <a:p>
            <a:pPr lvl="0"/>
            <a:r>
              <a:rPr lang="en-US" dirty="0"/>
              <a:t>The Grid-Tied Alignment: </a:t>
            </a:r>
            <a:r>
              <a:rPr lang="en-US" b="0" dirty="0"/>
              <a:t>FTM-Netting will enable developers to Bring Your Own Generation (BYOG) directly into the ERCOT system. It gives the load the curtailment mitigation required for bankability, while giving ERCOT the grid-connected visibility they require.</a:t>
            </a:r>
          </a:p>
        </p:txBody>
      </p:sp>
      <p:sp>
        <p:nvSpPr>
          <p:cNvPr id="4" name="Slide Number Placeholder 3">
            <a:extLst>
              <a:ext uri="{FF2B5EF4-FFF2-40B4-BE49-F238E27FC236}">
                <a16:creationId xmlns:a16="http://schemas.microsoft.com/office/drawing/2014/main" id="{A736E82A-FF6F-D5C1-245A-49F67117D4E7}"/>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4</a:t>
            </a:fld>
            <a:endParaRPr lang="en-US"/>
          </a:p>
        </p:txBody>
      </p:sp>
    </p:spTree>
    <p:extLst>
      <p:ext uri="{BB962C8B-B14F-4D97-AF65-F5344CB8AC3E}">
        <p14:creationId xmlns:p14="http://schemas.microsoft.com/office/powerpoint/2010/main" val="2090280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4901C-A6C1-4431-E119-82748AD0EC8F}"/>
              </a:ext>
            </a:extLst>
          </p:cNvPr>
          <p:cNvSpPr>
            <a:spLocks noGrp="1"/>
          </p:cNvSpPr>
          <p:nvPr>
            <p:ph type="title"/>
          </p:nvPr>
        </p:nvSpPr>
        <p:spPr>
          <a:xfrm>
            <a:off x="1322318" y="268361"/>
            <a:ext cx="7288282" cy="907296"/>
          </a:xfrm>
        </p:spPr>
        <p:txBody>
          <a:bodyPr>
            <a:normAutofit/>
          </a:bodyPr>
          <a:lstStyle/>
          <a:p>
            <a:r>
              <a:rPr lang="en-US" dirty="0"/>
              <a:t>The Bankability Gap: </a:t>
            </a:r>
            <a:br>
              <a:rPr lang="en-US" dirty="0"/>
            </a:br>
            <a:r>
              <a:rPr lang="en-US" dirty="0"/>
              <a:t>Volume vs. Volatility</a:t>
            </a:r>
          </a:p>
        </p:txBody>
      </p:sp>
      <p:sp>
        <p:nvSpPr>
          <p:cNvPr id="3" name="Content Placeholder 2">
            <a:extLst>
              <a:ext uri="{FF2B5EF4-FFF2-40B4-BE49-F238E27FC236}">
                <a16:creationId xmlns:a16="http://schemas.microsoft.com/office/drawing/2014/main" id="{4CAE39A1-887B-38D7-B388-4D142D5CE7A6}"/>
              </a:ext>
            </a:extLst>
          </p:cNvPr>
          <p:cNvSpPr>
            <a:spLocks noGrp="1"/>
          </p:cNvSpPr>
          <p:nvPr>
            <p:ph sz="half" idx="2"/>
          </p:nvPr>
        </p:nvSpPr>
        <p:spPr>
          <a:xfrm>
            <a:off x="1322388" y="1494503"/>
            <a:ext cx="7288212" cy="4768645"/>
          </a:xfrm>
        </p:spPr>
        <p:txBody>
          <a:bodyPr>
            <a:normAutofit/>
          </a:bodyPr>
          <a:lstStyle/>
          <a:p>
            <a:pPr lvl="0"/>
            <a:r>
              <a:rPr lang="en-US"/>
              <a:t>Pricing Volume: </a:t>
            </a:r>
            <a:r>
              <a:rPr lang="en-US" b="0"/>
              <a:t>Developers can underwrite a known budget of curtailed MWh. A predictable volume of downtime can be modeled.</a:t>
            </a:r>
          </a:p>
          <a:p>
            <a:pPr lvl="0"/>
            <a:r>
              <a:rPr lang="en-US"/>
              <a:t>The Physics of 5-Minute Dispatch: </a:t>
            </a:r>
            <a:r>
              <a:rPr lang="en-US" b="0"/>
              <a:t>Compute infrastructure cannot safely drop 100+ MW in a 5-minute SCED window. Effective ramping requires a longer, predictable runway. </a:t>
            </a:r>
          </a:p>
          <a:p>
            <a:pPr lvl="0"/>
            <a:r>
              <a:rPr lang="en-US"/>
              <a:t>The Premium on Predictability: </a:t>
            </a:r>
            <a:r>
              <a:rPr lang="en-US" b="0"/>
              <a:t>The industry is currently buying speed-to-power off-grid or in isolated Private Use Networks. They are not doing this to save on energy costs—they are doing it purely </a:t>
            </a:r>
            <a:r>
              <a:rPr lang="en-US"/>
              <a:t>to buy predictability. </a:t>
            </a:r>
          </a:p>
          <a:p>
            <a:pPr lvl="0"/>
            <a:endParaRPr lang="en-US"/>
          </a:p>
          <a:p>
            <a:pPr lvl="0"/>
            <a:endParaRPr lang="en-US"/>
          </a:p>
          <a:p>
            <a:pPr lvl="0"/>
            <a:endParaRPr lang="en-US"/>
          </a:p>
          <a:p>
            <a:pPr lvl="0"/>
            <a:r>
              <a:rPr lang="en-US"/>
              <a:t>The Question: </a:t>
            </a:r>
            <a:r>
              <a:rPr lang="en-US" b="0"/>
              <a:t>Can we offer early energization (speed) </a:t>
            </a:r>
            <a:r>
              <a:rPr lang="en-US" b="0" i="1"/>
              <a:t>and</a:t>
            </a:r>
            <a:r>
              <a:rPr lang="en-US" b="0"/>
              <a:t> operational predictability inside the ERCOT grid? </a:t>
            </a:r>
          </a:p>
          <a:p>
            <a:pPr lvl="0"/>
            <a:endParaRPr lang="en-US" b="0"/>
          </a:p>
          <a:p>
            <a:pPr lvl="0"/>
            <a:endParaRPr lang="en-US" b="0"/>
          </a:p>
        </p:txBody>
      </p:sp>
      <p:sp>
        <p:nvSpPr>
          <p:cNvPr id="4" name="Slide Number Placeholder 3">
            <a:extLst>
              <a:ext uri="{FF2B5EF4-FFF2-40B4-BE49-F238E27FC236}">
                <a16:creationId xmlns:a16="http://schemas.microsoft.com/office/drawing/2014/main" id="{9FC6BBAC-4154-E905-C14F-0ED24EE1B9B8}"/>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5</a:t>
            </a:fld>
            <a:endParaRPr lang="en-US"/>
          </a:p>
        </p:txBody>
      </p:sp>
    </p:spTree>
    <p:extLst>
      <p:ext uri="{BB962C8B-B14F-4D97-AF65-F5344CB8AC3E}">
        <p14:creationId xmlns:p14="http://schemas.microsoft.com/office/powerpoint/2010/main" val="3959386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38845-3A1B-6BA7-D774-97D2BDEDEC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B4A8FD-B4CA-9C12-7C65-2A06CE43BD00}"/>
              </a:ext>
            </a:extLst>
          </p:cNvPr>
          <p:cNvSpPr>
            <a:spLocks noGrp="1"/>
          </p:cNvSpPr>
          <p:nvPr>
            <p:ph type="title"/>
          </p:nvPr>
        </p:nvSpPr>
        <p:spPr>
          <a:xfrm>
            <a:off x="1322318" y="268360"/>
            <a:ext cx="8771942" cy="840350"/>
          </a:xfrm>
        </p:spPr>
        <p:txBody>
          <a:bodyPr>
            <a:normAutofit/>
          </a:bodyPr>
          <a:lstStyle/>
          <a:p>
            <a:r>
              <a:rPr lang="en-US"/>
              <a:t>Early Energization Option: PCLR </a:t>
            </a:r>
          </a:p>
        </p:txBody>
      </p:sp>
      <p:sp>
        <p:nvSpPr>
          <p:cNvPr id="6" name="Content Placeholder 5">
            <a:extLst>
              <a:ext uri="{FF2B5EF4-FFF2-40B4-BE49-F238E27FC236}">
                <a16:creationId xmlns:a16="http://schemas.microsoft.com/office/drawing/2014/main" id="{FFA1A94E-CDDC-9816-D53D-6C2E9B779615}"/>
              </a:ext>
            </a:extLst>
          </p:cNvPr>
          <p:cNvSpPr>
            <a:spLocks noGrp="1"/>
          </p:cNvSpPr>
          <p:nvPr>
            <p:ph sz="half" idx="2"/>
          </p:nvPr>
        </p:nvSpPr>
        <p:spPr>
          <a:xfrm>
            <a:off x="1322388" y="1526876"/>
            <a:ext cx="7418200" cy="4643254"/>
          </a:xfrm>
        </p:spPr>
        <p:txBody>
          <a:bodyPr>
            <a:normAutofit/>
          </a:bodyPr>
          <a:lstStyle/>
          <a:p>
            <a:r>
              <a:rPr lang="en-US" dirty="0"/>
              <a:t>Provisional Controllable Load Resource (PCLR)</a:t>
            </a:r>
          </a:p>
          <a:p>
            <a:pPr marL="285750" lvl="0" indent="-285750">
              <a:buFont typeface="Arial" panose="020B0604020202020204" pitchFamily="34" charset="0"/>
              <a:buChar char="•"/>
            </a:pPr>
            <a:r>
              <a:rPr lang="en-US" dirty="0"/>
              <a:t>What it is: </a:t>
            </a:r>
            <a:r>
              <a:rPr lang="en-US" b="0" dirty="0"/>
              <a:t>Allows early energization above a firm floor by agreeing to be curtailable through ERCOT’s 5-minute Security-Constrained Economic Dispatch (SCED). </a:t>
            </a:r>
          </a:p>
          <a:p>
            <a:pPr marL="285750" lvl="0" indent="-285750">
              <a:buFont typeface="Arial" panose="020B0604020202020204" pitchFamily="34" charset="0"/>
              <a:buChar char="•"/>
            </a:pPr>
            <a:r>
              <a:rPr lang="en-US" dirty="0"/>
              <a:t>The Challenge: </a:t>
            </a:r>
            <a:r>
              <a:rPr lang="en-US" b="0" dirty="0"/>
              <a:t>A "naked" PCLR exposes loads to unpredictable curtailment. </a:t>
            </a:r>
          </a:p>
          <a:p>
            <a:pPr marL="285750" lvl="0" indent="-285750">
              <a:buFont typeface="Arial" panose="020B0604020202020204" pitchFamily="34" charset="0"/>
              <a:buChar char="•"/>
            </a:pPr>
            <a:r>
              <a:rPr lang="en-US" dirty="0"/>
              <a:t>Uptime vs. Predictability: </a:t>
            </a:r>
          </a:p>
          <a:p>
            <a:pPr marL="569214" lvl="1"/>
            <a:r>
              <a:rPr lang="en-US" b="1" dirty="0"/>
              <a:t>Uptime: </a:t>
            </a:r>
            <a:r>
              <a:rPr lang="en-US" b="0" dirty="0"/>
              <a:t>A reduction in uptime is a loss of revenue. </a:t>
            </a:r>
          </a:p>
          <a:p>
            <a:pPr marL="569214" lvl="1"/>
            <a:r>
              <a:rPr lang="en-US" b="1" dirty="0"/>
              <a:t>Predictability: </a:t>
            </a:r>
            <a:r>
              <a:rPr lang="en-US" b="0" dirty="0"/>
              <a:t>An unpredictable number of volatile curtailment events on 5-minute intervals will be challenging to finance.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50" normalizeH="0" baseline="0" noProof="0" dirty="0">
              <a:ln>
                <a:noFill/>
              </a:ln>
              <a:solidFill>
                <a:prstClr val="black"/>
              </a:solidFill>
              <a:effectLst/>
              <a:uLnTx/>
              <a:uFillTx/>
              <a:latin typeface="Tenorite"/>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50" normalizeH="0" baseline="0" noProof="0" dirty="0">
                <a:ln>
                  <a:noFill/>
                </a:ln>
                <a:solidFill>
                  <a:prstClr val="black"/>
                </a:solidFill>
                <a:effectLst/>
                <a:uLnTx/>
                <a:uFillTx/>
                <a:latin typeface="Tenorite"/>
                <a:ea typeface="+mn-ea"/>
                <a:cs typeface="+mn-cs"/>
              </a:rPr>
              <a:t>PCLR is the only way to energize early </a:t>
            </a:r>
            <a:r>
              <a:rPr kumimoji="0" lang="en-US" sz="1800" i="0" u="none" strike="noStrike" kern="1200" cap="none" spc="50" normalizeH="0" baseline="0" noProof="0" dirty="0">
                <a:ln>
                  <a:noFill/>
                </a:ln>
                <a:solidFill>
                  <a:prstClr val="black"/>
                </a:solidFill>
                <a:effectLst/>
                <a:uLnTx/>
                <a:uFillTx/>
                <a:latin typeface="Tenorite"/>
                <a:ea typeface="+mn-ea"/>
                <a:cs typeface="+mn-cs"/>
              </a:rPr>
              <a:t>within the grid. </a:t>
            </a:r>
            <a:r>
              <a:rPr lang="en-US" b="0" dirty="0">
                <a:solidFill>
                  <a:prstClr val="black"/>
                </a:solidFill>
                <a:latin typeface="Tenorite"/>
              </a:rPr>
              <a:t>But there is no way to bring your own generation to support your load.</a:t>
            </a:r>
            <a:endParaRPr kumimoji="0" lang="en-US" sz="1800" i="0" u="none" strike="noStrike" kern="1200" cap="none" spc="50" normalizeH="0" baseline="0" noProof="0" dirty="0">
              <a:ln>
                <a:noFill/>
              </a:ln>
              <a:solidFill>
                <a:prstClr val="black"/>
              </a:solidFill>
              <a:effectLst/>
              <a:uLnTx/>
              <a:uFillTx/>
              <a:latin typeface="Tenorite"/>
              <a:ea typeface="+mn-ea"/>
              <a:cs typeface="+mn-cs"/>
            </a:endParaRPr>
          </a:p>
          <a:p>
            <a:pPr lvl="1" indent="0">
              <a:buNone/>
            </a:pPr>
            <a:endParaRPr lang="en-US" dirty="0"/>
          </a:p>
        </p:txBody>
      </p:sp>
      <p:sp>
        <p:nvSpPr>
          <p:cNvPr id="4" name="Slide Number Placeholder 3">
            <a:extLst>
              <a:ext uri="{FF2B5EF4-FFF2-40B4-BE49-F238E27FC236}">
                <a16:creationId xmlns:a16="http://schemas.microsoft.com/office/drawing/2014/main" id="{16725A52-2F77-6253-0487-AFA5DCCFFD3C}"/>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6</a:t>
            </a:fld>
            <a:endParaRPr lang="en-US"/>
          </a:p>
        </p:txBody>
      </p:sp>
    </p:spTree>
    <p:extLst>
      <p:ext uri="{BB962C8B-B14F-4D97-AF65-F5344CB8AC3E}">
        <p14:creationId xmlns:p14="http://schemas.microsoft.com/office/powerpoint/2010/main" val="2841511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7B786B-E316-978D-0804-849579F9BD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51EF12C-59C4-49A3-7CAB-6A631DF6A85A}"/>
              </a:ext>
            </a:extLst>
          </p:cNvPr>
          <p:cNvSpPr>
            <a:spLocks noGrp="1"/>
          </p:cNvSpPr>
          <p:nvPr>
            <p:ph type="title"/>
          </p:nvPr>
        </p:nvSpPr>
        <p:spPr>
          <a:xfrm>
            <a:off x="1322318" y="268360"/>
            <a:ext cx="7684030" cy="977510"/>
          </a:xfrm>
        </p:spPr>
        <p:txBody>
          <a:bodyPr>
            <a:normAutofit/>
          </a:bodyPr>
          <a:lstStyle/>
          <a:p>
            <a:r>
              <a:rPr lang="en-US"/>
              <a:t>BYOG: PCLR with an FTM resource </a:t>
            </a:r>
            <a:br>
              <a:rPr lang="en-US"/>
            </a:br>
            <a:r>
              <a:rPr lang="en-US" sz="1800" i="1"/>
              <a:t>(not netted)</a:t>
            </a:r>
            <a:endParaRPr lang="en-US" i="1"/>
          </a:p>
        </p:txBody>
      </p:sp>
      <p:sp>
        <p:nvSpPr>
          <p:cNvPr id="6" name="Content Placeholder 5">
            <a:extLst>
              <a:ext uri="{FF2B5EF4-FFF2-40B4-BE49-F238E27FC236}">
                <a16:creationId xmlns:a16="http://schemas.microsoft.com/office/drawing/2014/main" id="{9CD5D4E3-E7D7-D8ED-274B-A8346DFD6AC6}"/>
              </a:ext>
            </a:extLst>
          </p:cNvPr>
          <p:cNvSpPr>
            <a:spLocks noGrp="1"/>
          </p:cNvSpPr>
          <p:nvPr>
            <p:ph sz="half" idx="2"/>
          </p:nvPr>
        </p:nvSpPr>
        <p:spPr>
          <a:xfrm>
            <a:off x="1322388" y="1526876"/>
            <a:ext cx="7418200" cy="4643254"/>
          </a:xfrm>
        </p:spPr>
        <p:txBody>
          <a:bodyPr>
            <a:normAutofit/>
          </a:bodyPr>
          <a:lstStyle/>
          <a:p>
            <a:r>
              <a:rPr lang="en-US" dirty="0"/>
              <a:t>Standard Co-Located Front-of-the-Meter (FTM)</a:t>
            </a:r>
          </a:p>
          <a:p>
            <a:pPr marL="285750" lvl="0" indent="-285750">
              <a:buFont typeface="Arial" panose="020B0604020202020204" pitchFamily="34" charset="0"/>
              <a:buChar char="•"/>
            </a:pPr>
            <a:r>
              <a:rPr lang="en-US" dirty="0"/>
              <a:t>What it is: </a:t>
            </a:r>
            <a:r>
              <a:rPr lang="en-US" b="0" dirty="0"/>
              <a:t>Building load and dispatchable generation (e.g., BESS or gas) FTM at the same location on separate revenue meters. </a:t>
            </a:r>
          </a:p>
          <a:p>
            <a:pPr marL="285750" lvl="0" indent="-285750">
              <a:buFont typeface="Arial" panose="020B0604020202020204" pitchFamily="34" charset="0"/>
              <a:buChar char="•"/>
            </a:pPr>
            <a:r>
              <a:rPr lang="en-US" dirty="0"/>
              <a:t>The Challenge (The "</a:t>
            </a:r>
            <a:r>
              <a:rPr lang="en-US" dirty="0">
                <a:solidFill>
                  <a:srgbClr val="FF0000"/>
                </a:solidFill>
              </a:rPr>
              <a:t>Attributability Gap</a:t>
            </a:r>
            <a:r>
              <a:rPr lang="en-US" dirty="0"/>
              <a:t>"): </a:t>
            </a:r>
            <a:r>
              <a:rPr lang="en-US" b="0" dirty="0"/>
              <a:t>Without a protocol mechanism to link them, SCED treats them as independent assets with a </a:t>
            </a:r>
            <a:r>
              <a:rPr lang="en-US" dirty="0"/>
              <a:t>gross curtailment obligation</a:t>
            </a:r>
            <a:r>
              <a:rPr lang="en-US" b="0" dirty="0"/>
              <a:t>, dispatching the generator to help the grid while also curtailing the load—socializing the relief and leaving the load exposed. </a:t>
            </a:r>
          </a:p>
        </p:txBody>
      </p:sp>
      <p:sp>
        <p:nvSpPr>
          <p:cNvPr id="4" name="Slide Number Placeholder 3">
            <a:extLst>
              <a:ext uri="{FF2B5EF4-FFF2-40B4-BE49-F238E27FC236}">
                <a16:creationId xmlns:a16="http://schemas.microsoft.com/office/drawing/2014/main" id="{223B4BF8-49B0-6F4E-7FB7-DC3E5BCC8BF9}"/>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7</a:t>
            </a:fld>
            <a:endParaRPr lang="en-US"/>
          </a:p>
        </p:txBody>
      </p:sp>
      <p:pic>
        <p:nvPicPr>
          <p:cNvPr id="3" name="Picture 2">
            <a:extLst>
              <a:ext uri="{FF2B5EF4-FFF2-40B4-BE49-F238E27FC236}">
                <a16:creationId xmlns:a16="http://schemas.microsoft.com/office/drawing/2014/main" id="{C195FFC2-2EB0-E108-1339-CBF00C39FCDD}"/>
              </a:ext>
            </a:extLst>
          </p:cNvPr>
          <p:cNvPicPr>
            <a:picLocks noChangeAspect="1"/>
          </p:cNvPicPr>
          <p:nvPr/>
        </p:nvPicPr>
        <p:blipFill>
          <a:blip r:embed="rId2"/>
          <a:stretch>
            <a:fillRect/>
          </a:stretch>
        </p:blipFill>
        <p:spPr>
          <a:xfrm>
            <a:off x="764803" y="4654110"/>
            <a:ext cx="10662393" cy="1935530"/>
          </a:xfrm>
          <a:prstGeom prst="rect">
            <a:avLst/>
          </a:prstGeom>
        </p:spPr>
      </p:pic>
      <p:sp>
        <p:nvSpPr>
          <p:cNvPr id="7" name="TextBox 6">
            <a:extLst>
              <a:ext uri="{FF2B5EF4-FFF2-40B4-BE49-F238E27FC236}">
                <a16:creationId xmlns:a16="http://schemas.microsoft.com/office/drawing/2014/main" id="{A793AA5F-890E-DE82-1AEB-76E613A1A573}"/>
              </a:ext>
            </a:extLst>
          </p:cNvPr>
          <p:cNvSpPr txBox="1"/>
          <p:nvPr/>
        </p:nvSpPr>
        <p:spPr>
          <a:xfrm>
            <a:off x="0" y="6615039"/>
            <a:ext cx="7612982" cy="253916"/>
          </a:xfrm>
          <a:prstGeom prst="rect">
            <a:avLst/>
          </a:prstGeom>
          <a:noFill/>
        </p:spPr>
        <p:txBody>
          <a:bodyPr wrap="none" rtlCol="0">
            <a:spAutoFit/>
          </a:bodyPr>
          <a:lstStyle/>
          <a:p>
            <a:r>
              <a:rPr lang="en-US" sz="1050" i="1" dirty="0"/>
              <a:t>Aurora Energy Research: Curtailment Mitigation for PCLRs: Modelling the Effects of Front-of-Meter Netting, Sept. 2026, slide 12</a:t>
            </a:r>
          </a:p>
        </p:txBody>
      </p:sp>
    </p:spTree>
    <p:extLst>
      <p:ext uri="{BB962C8B-B14F-4D97-AF65-F5344CB8AC3E}">
        <p14:creationId xmlns:p14="http://schemas.microsoft.com/office/powerpoint/2010/main" val="65049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9248A-920E-E839-1421-AB69E2D7137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74A3C2-14E2-298B-109B-CDBB18AB2275}"/>
              </a:ext>
            </a:extLst>
          </p:cNvPr>
          <p:cNvSpPr>
            <a:spLocks noGrp="1"/>
          </p:cNvSpPr>
          <p:nvPr>
            <p:ph type="title"/>
          </p:nvPr>
        </p:nvSpPr>
        <p:spPr>
          <a:xfrm>
            <a:off x="1322318" y="268360"/>
            <a:ext cx="7958842" cy="1057520"/>
          </a:xfrm>
        </p:spPr>
        <p:txBody>
          <a:bodyPr>
            <a:normAutofit/>
          </a:bodyPr>
          <a:lstStyle/>
          <a:p>
            <a:r>
              <a:rPr lang="en-US"/>
              <a:t>FTM-Netting: Speed-to-Power And Net-New Generation</a:t>
            </a:r>
          </a:p>
        </p:txBody>
      </p:sp>
      <p:sp>
        <p:nvSpPr>
          <p:cNvPr id="6" name="Content Placeholder 5">
            <a:extLst>
              <a:ext uri="{FF2B5EF4-FFF2-40B4-BE49-F238E27FC236}">
                <a16:creationId xmlns:a16="http://schemas.microsoft.com/office/drawing/2014/main" id="{F275A4D3-585A-FCC6-957E-3D744447F079}"/>
              </a:ext>
            </a:extLst>
          </p:cNvPr>
          <p:cNvSpPr>
            <a:spLocks noGrp="1"/>
          </p:cNvSpPr>
          <p:nvPr>
            <p:ph sz="half" idx="2"/>
          </p:nvPr>
        </p:nvSpPr>
        <p:spPr>
          <a:xfrm>
            <a:off x="1322388" y="1526876"/>
            <a:ext cx="7418200" cy="4643254"/>
          </a:xfrm>
        </p:spPr>
        <p:txBody>
          <a:bodyPr>
            <a:normAutofit/>
          </a:bodyPr>
          <a:lstStyle/>
          <a:p>
            <a:pPr lvl="0"/>
            <a:r>
              <a:rPr lang="en-US"/>
              <a:t>The Objective: </a:t>
            </a:r>
            <a:r>
              <a:rPr lang="en-US" b="0"/>
              <a:t>Large loads require speed-to-power, and developers want to build this infrastructure integrated within the ERCOT grid. </a:t>
            </a:r>
          </a:p>
          <a:p>
            <a:pPr lvl="0"/>
            <a:r>
              <a:rPr lang="en-US"/>
              <a:t>The Constraint: </a:t>
            </a:r>
            <a:r>
              <a:rPr lang="en-US" b="0"/>
              <a:t>PCLR provides speed, but there is no bankable way for a load to BYOG to mitigate curtailment risk. </a:t>
            </a:r>
          </a:p>
          <a:p>
            <a:pPr lvl="0"/>
            <a:r>
              <a:rPr lang="en-US"/>
              <a:t>New Generation Is Coming: </a:t>
            </a:r>
            <a:r>
              <a:rPr lang="en-US" b="0"/>
              <a:t>GWs of new generation will be built, paid for by new load that needs speed-to-power.</a:t>
            </a:r>
          </a:p>
          <a:p>
            <a:pPr lvl="0"/>
            <a:r>
              <a:rPr lang="en-US"/>
              <a:t>The Solution: </a:t>
            </a:r>
          </a:p>
          <a:p>
            <a:pPr marL="285750" lvl="0" indent="-285750">
              <a:buFont typeface="Arial" panose="020B0604020202020204" pitchFamily="34" charset="0"/>
              <a:buChar char="•"/>
            </a:pPr>
            <a:r>
              <a:rPr lang="en-US" b="0"/>
              <a:t>FTM-Netting provides the missing protocol link that allows new generation to support new load while waiting for grid upgrades. </a:t>
            </a:r>
          </a:p>
          <a:p>
            <a:pPr marL="285750" lvl="0" indent="-285750">
              <a:buFont typeface="Arial" panose="020B0604020202020204" pitchFamily="34" charset="0"/>
              <a:buChar char="•"/>
            </a:pPr>
            <a:r>
              <a:rPr lang="en-US" b="0"/>
              <a:t>Bankable for the developer, grid-integrated within SCED.</a:t>
            </a:r>
          </a:p>
          <a:p>
            <a:pPr lvl="0"/>
            <a:endParaRPr lang="en-US" b="0"/>
          </a:p>
          <a:p>
            <a:pPr algn="ctr"/>
            <a:r>
              <a:rPr lang="en-US" sz="2400"/>
              <a:t>The Offer: </a:t>
            </a:r>
            <a:r>
              <a:rPr lang="en-US" sz="2400" b="0"/>
              <a:t>We are </a:t>
            </a:r>
            <a:r>
              <a:rPr lang="en-US" sz="2400">
                <a:solidFill>
                  <a:srgbClr val="00B0F0"/>
                </a:solidFill>
              </a:rPr>
              <a:t>bringing SCED new generation</a:t>
            </a:r>
            <a:r>
              <a:rPr lang="en-US" sz="2400" b="0"/>
              <a:t>. </a:t>
            </a:r>
          </a:p>
        </p:txBody>
      </p:sp>
      <p:sp>
        <p:nvSpPr>
          <p:cNvPr id="4" name="Slide Number Placeholder 3">
            <a:extLst>
              <a:ext uri="{FF2B5EF4-FFF2-40B4-BE49-F238E27FC236}">
                <a16:creationId xmlns:a16="http://schemas.microsoft.com/office/drawing/2014/main" id="{235696D3-F8FB-B197-0438-296B7B956037}"/>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8</a:t>
            </a:fld>
            <a:endParaRPr lang="en-US"/>
          </a:p>
        </p:txBody>
      </p:sp>
    </p:spTree>
    <p:extLst>
      <p:ext uri="{BB962C8B-B14F-4D97-AF65-F5344CB8AC3E}">
        <p14:creationId xmlns:p14="http://schemas.microsoft.com/office/powerpoint/2010/main" val="282486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1DE49-B8E9-9751-44CD-0688E91CC2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1004FC4-5671-13DF-AB42-369A9287B900}"/>
              </a:ext>
            </a:extLst>
          </p:cNvPr>
          <p:cNvSpPr>
            <a:spLocks noGrp="1"/>
          </p:cNvSpPr>
          <p:nvPr>
            <p:ph type="title"/>
          </p:nvPr>
        </p:nvSpPr>
        <p:spPr>
          <a:xfrm>
            <a:off x="609603" y="222814"/>
            <a:ext cx="10972793" cy="917728"/>
          </a:xfrm>
        </p:spPr>
        <p:txBody>
          <a:bodyPr>
            <a:normAutofit/>
          </a:bodyPr>
          <a:lstStyle/>
          <a:p>
            <a:r>
              <a:rPr lang="en-US"/>
              <a:t>Illustrative FTM-Netting: </a:t>
            </a:r>
            <a:br>
              <a:rPr lang="en-US"/>
            </a:br>
            <a:r>
              <a:rPr lang="en-US"/>
              <a:t>The Set-up</a:t>
            </a:r>
            <a:endParaRPr lang="en-US" i="1"/>
          </a:p>
        </p:txBody>
      </p:sp>
      <p:sp>
        <p:nvSpPr>
          <p:cNvPr id="4" name="Slide Number Placeholder 3">
            <a:extLst>
              <a:ext uri="{FF2B5EF4-FFF2-40B4-BE49-F238E27FC236}">
                <a16:creationId xmlns:a16="http://schemas.microsoft.com/office/drawing/2014/main" id="{B99A3750-9A49-FC8B-411C-6521DC5BF75A}"/>
              </a:ext>
            </a:extLst>
          </p:cNvPr>
          <p:cNvSpPr>
            <a:spLocks noGrp="1"/>
          </p:cNvSpPr>
          <p:nvPr>
            <p:ph type="sldNum" sz="quarter" idx="4294967295"/>
          </p:nvPr>
        </p:nvSpPr>
        <p:spPr>
          <a:xfrm>
            <a:off x="9644332" y="6170129"/>
            <a:ext cx="2113472" cy="551345"/>
          </a:xfrm>
        </p:spPr>
        <p:txBody>
          <a:bodyPr/>
          <a:lstStyle/>
          <a:p>
            <a:fld id="{A49DFD55-3C28-40EF-9E31-A92D2E4017FF}" type="slidenum">
              <a:rPr lang="en-US" smtClean="0"/>
              <a:pPr/>
              <a:t>9</a:t>
            </a:fld>
            <a:endParaRPr lang="en-US"/>
          </a:p>
        </p:txBody>
      </p:sp>
      <p:pic>
        <p:nvPicPr>
          <p:cNvPr id="8" name="Picture 7">
            <a:extLst>
              <a:ext uri="{FF2B5EF4-FFF2-40B4-BE49-F238E27FC236}">
                <a16:creationId xmlns:a16="http://schemas.microsoft.com/office/drawing/2014/main" id="{3704A95E-8CC1-9744-3A45-C524B60AF036}"/>
              </a:ext>
            </a:extLst>
          </p:cNvPr>
          <p:cNvPicPr>
            <a:picLocks noChangeAspect="1"/>
          </p:cNvPicPr>
          <p:nvPr/>
        </p:nvPicPr>
        <p:blipFill>
          <a:blip r:embed="rId3"/>
          <a:stretch>
            <a:fillRect/>
          </a:stretch>
        </p:blipFill>
        <p:spPr>
          <a:xfrm>
            <a:off x="8773835" y="4868604"/>
            <a:ext cx="2362871" cy="1289888"/>
          </a:xfrm>
          <a:prstGeom prst="rect">
            <a:avLst/>
          </a:prstGeom>
        </p:spPr>
      </p:pic>
      <p:pic>
        <p:nvPicPr>
          <p:cNvPr id="3" name="Picture 2">
            <a:extLst>
              <a:ext uri="{FF2B5EF4-FFF2-40B4-BE49-F238E27FC236}">
                <a16:creationId xmlns:a16="http://schemas.microsoft.com/office/drawing/2014/main" id="{620DCC9D-CC94-1C72-A799-AACD05C55452}"/>
              </a:ext>
            </a:extLst>
          </p:cNvPr>
          <p:cNvPicPr>
            <a:picLocks noChangeAspect="1"/>
          </p:cNvPicPr>
          <p:nvPr/>
        </p:nvPicPr>
        <p:blipFill>
          <a:blip r:embed="rId4"/>
          <a:srcRect t="15945"/>
          <a:stretch>
            <a:fillRect/>
          </a:stretch>
        </p:blipFill>
        <p:spPr>
          <a:xfrm>
            <a:off x="356755" y="4868604"/>
            <a:ext cx="3241040" cy="1487161"/>
          </a:xfrm>
          <a:prstGeom prst="rect">
            <a:avLst/>
          </a:prstGeom>
        </p:spPr>
      </p:pic>
      <p:cxnSp>
        <p:nvCxnSpPr>
          <p:cNvPr id="7" name="Straight Connector 6">
            <a:extLst>
              <a:ext uri="{FF2B5EF4-FFF2-40B4-BE49-F238E27FC236}">
                <a16:creationId xmlns:a16="http://schemas.microsoft.com/office/drawing/2014/main" id="{7D24D13B-DB1D-3F39-94FB-242D776588A4}"/>
              </a:ext>
            </a:extLst>
          </p:cNvPr>
          <p:cNvCxnSpPr>
            <a:cxnSpLocks/>
            <a:stCxn id="3" idx="0"/>
            <a:endCxn id="18" idx="4"/>
          </p:cNvCxnSpPr>
          <p:nvPr/>
        </p:nvCxnSpPr>
        <p:spPr>
          <a:xfrm flipH="1" flipV="1">
            <a:off x="1977274"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617FFEEB-0515-775F-4E67-C5CF7FFF6A0E}"/>
              </a:ext>
            </a:extLst>
          </p:cNvPr>
          <p:cNvSpPr/>
          <p:nvPr/>
        </p:nvSpPr>
        <p:spPr>
          <a:xfrm>
            <a:off x="1632218"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19" name="Straight Connector 18">
            <a:extLst>
              <a:ext uri="{FF2B5EF4-FFF2-40B4-BE49-F238E27FC236}">
                <a16:creationId xmlns:a16="http://schemas.microsoft.com/office/drawing/2014/main" id="{17946BC0-F914-C4CB-155C-B8086DAE4836}"/>
              </a:ext>
            </a:extLst>
          </p:cNvPr>
          <p:cNvCxnSpPr>
            <a:cxnSpLocks/>
            <a:stCxn id="8" idx="0"/>
            <a:endCxn id="20" idx="4"/>
          </p:cNvCxnSpPr>
          <p:nvPr/>
        </p:nvCxnSpPr>
        <p:spPr>
          <a:xfrm flipH="1" flipV="1">
            <a:off x="9955270"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4B83F86-22C6-3269-3C83-2F2D07B8ADCB}"/>
              </a:ext>
            </a:extLst>
          </p:cNvPr>
          <p:cNvSpPr/>
          <p:nvPr/>
        </p:nvSpPr>
        <p:spPr>
          <a:xfrm>
            <a:off x="9610214"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24" name="Straight Connector 23">
            <a:extLst>
              <a:ext uri="{FF2B5EF4-FFF2-40B4-BE49-F238E27FC236}">
                <a16:creationId xmlns:a16="http://schemas.microsoft.com/office/drawing/2014/main" id="{3FAE97F0-B8E6-CFFF-E2DE-ADEC8DB21412}"/>
              </a:ext>
            </a:extLst>
          </p:cNvPr>
          <p:cNvCxnSpPr>
            <a:cxnSpLocks/>
            <a:endCxn id="18" idx="6"/>
          </p:cNvCxnSpPr>
          <p:nvPr/>
        </p:nvCxnSpPr>
        <p:spPr>
          <a:xfrm flipH="1">
            <a:off x="2322329" y="3254610"/>
            <a:ext cx="299374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A0741B0-88BD-8D75-81D3-D8A6F672F1AE}"/>
              </a:ext>
            </a:extLst>
          </p:cNvPr>
          <p:cNvSpPr txBox="1"/>
          <p:nvPr/>
        </p:nvSpPr>
        <p:spPr>
          <a:xfrm>
            <a:off x="1214372" y="6303231"/>
            <a:ext cx="1525802" cy="369332"/>
          </a:xfrm>
          <a:prstGeom prst="rect">
            <a:avLst/>
          </a:prstGeom>
          <a:noFill/>
        </p:spPr>
        <p:txBody>
          <a:bodyPr wrap="none" rtlCol="0">
            <a:spAutoFit/>
          </a:bodyPr>
          <a:lstStyle/>
          <a:p>
            <a:r>
              <a:rPr lang="en-US"/>
              <a:t>BESS (or Gas)</a:t>
            </a:r>
          </a:p>
        </p:txBody>
      </p:sp>
      <p:sp>
        <p:nvSpPr>
          <p:cNvPr id="32" name="TextBox 31">
            <a:extLst>
              <a:ext uri="{FF2B5EF4-FFF2-40B4-BE49-F238E27FC236}">
                <a16:creationId xmlns:a16="http://schemas.microsoft.com/office/drawing/2014/main" id="{6A661891-3936-E640-749C-2DC313CF49D9}"/>
              </a:ext>
            </a:extLst>
          </p:cNvPr>
          <p:cNvSpPr txBox="1"/>
          <p:nvPr/>
        </p:nvSpPr>
        <p:spPr>
          <a:xfrm>
            <a:off x="9035754" y="6303231"/>
            <a:ext cx="1839030" cy="369332"/>
          </a:xfrm>
          <a:prstGeom prst="rect">
            <a:avLst/>
          </a:prstGeom>
          <a:noFill/>
        </p:spPr>
        <p:txBody>
          <a:bodyPr wrap="none" rtlCol="0">
            <a:spAutoFit/>
          </a:bodyPr>
          <a:lstStyle/>
          <a:p>
            <a:r>
              <a:rPr lang="en-US"/>
              <a:t>Curtailable Load</a:t>
            </a:r>
          </a:p>
        </p:txBody>
      </p:sp>
      <p:pic>
        <p:nvPicPr>
          <p:cNvPr id="39" name="Picture 38">
            <a:extLst>
              <a:ext uri="{FF2B5EF4-FFF2-40B4-BE49-F238E27FC236}">
                <a16:creationId xmlns:a16="http://schemas.microsoft.com/office/drawing/2014/main" id="{B8D939AB-06C6-1338-B8DD-B65074103A46}"/>
              </a:ext>
            </a:extLst>
          </p:cNvPr>
          <p:cNvPicPr>
            <a:picLocks noChangeAspect="1"/>
          </p:cNvPicPr>
          <p:nvPr/>
        </p:nvPicPr>
        <p:blipFill>
          <a:blip r:embed="rId5"/>
          <a:stretch>
            <a:fillRect/>
          </a:stretch>
        </p:blipFill>
        <p:spPr>
          <a:xfrm>
            <a:off x="4574870" y="1888493"/>
            <a:ext cx="2255191" cy="1231106"/>
          </a:xfrm>
          <a:prstGeom prst="rect">
            <a:avLst/>
          </a:prstGeom>
        </p:spPr>
      </p:pic>
      <p:sp>
        <p:nvSpPr>
          <p:cNvPr id="55" name="TextBox 54">
            <a:extLst>
              <a:ext uri="{FF2B5EF4-FFF2-40B4-BE49-F238E27FC236}">
                <a16:creationId xmlns:a16="http://schemas.microsoft.com/office/drawing/2014/main" id="{334AA245-1956-A917-508B-EF25CB43CC80}"/>
              </a:ext>
            </a:extLst>
          </p:cNvPr>
          <p:cNvSpPr txBox="1"/>
          <p:nvPr/>
        </p:nvSpPr>
        <p:spPr>
          <a:xfrm>
            <a:off x="3408780" y="3910228"/>
            <a:ext cx="4587367" cy="1323439"/>
          </a:xfrm>
          <a:prstGeom prst="rect">
            <a:avLst/>
          </a:prstGeom>
          <a:noFill/>
        </p:spPr>
        <p:txBody>
          <a:bodyPr wrap="square" rtlCol="0">
            <a:spAutoFit/>
          </a:bodyPr>
          <a:lstStyle/>
          <a:p>
            <a:pPr algn="ctr"/>
            <a:r>
              <a:rPr lang="en-US" sz="1600" dirty="0"/>
              <a:t>BESS (or gas) 100MW &amp; 100MW PCLR</a:t>
            </a:r>
          </a:p>
          <a:p>
            <a:pPr algn="ctr"/>
            <a:endParaRPr lang="en-US" sz="1600" dirty="0"/>
          </a:p>
          <a:p>
            <a:pPr algn="ctr"/>
            <a:r>
              <a:rPr lang="en-US" sz="1600" dirty="0"/>
              <a:t>PCLR Low Power Consumption (LPC) set to 0MW </a:t>
            </a:r>
          </a:p>
          <a:p>
            <a:pPr algn="ctr"/>
            <a:endParaRPr lang="en-US" sz="1600" dirty="0"/>
          </a:p>
          <a:p>
            <a:pPr algn="ctr"/>
            <a:r>
              <a:rPr lang="en-US" sz="1600" dirty="0"/>
              <a:t>PCLR is fully exposed to curtailment</a:t>
            </a:r>
          </a:p>
        </p:txBody>
      </p:sp>
      <p:cxnSp>
        <p:nvCxnSpPr>
          <p:cNvPr id="2" name="Straight Connector 1">
            <a:extLst>
              <a:ext uri="{FF2B5EF4-FFF2-40B4-BE49-F238E27FC236}">
                <a16:creationId xmlns:a16="http://schemas.microsoft.com/office/drawing/2014/main" id="{60B1B5CB-5DA3-845C-AC6A-1407771BD072}"/>
              </a:ext>
            </a:extLst>
          </p:cNvPr>
          <p:cNvCxnSpPr>
            <a:cxnSpLocks/>
          </p:cNvCxnSpPr>
          <p:nvPr/>
        </p:nvCxnSpPr>
        <p:spPr>
          <a:xfrm>
            <a:off x="5325036"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B469A20-1A4E-C09B-C0B7-6F5EA4A9E629}"/>
              </a:ext>
            </a:extLst>
          </p:cNvPr>
          <p:cNvCxnSpPr>
            <a:cxnSpLocks/>
          </p:cNvCxnSpPr>
          <p:nvPr/>
        </p:nvCxnSpPr>
        <p:spPr>
          <a:xfrm>
            <a:off x="6104965"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0C47A1-4BF4-0394-78FA-071CEB20ABBC}"/>
              </a:ext>
            </a:extLst>
          </p:cNvPr>
          <p:cNvCxnSpPr>
            <a:cxnSpLocks/>
          </p:cNvCxnSpPr>
          <p:nvPr/>
        </p:nvCxnSpPr>
        <p:spPr>
          <a:xfrm flipH="1">
            <a:off x="5316071" y="3429000"/>
            <a:ext cx="77992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DC9F5B5-4ECB-C497-1C9F-954B4B9262B3}"/>
              </a:ext>
            </a:extLst>
          </p:cNvPr>
          <p:cNvCxnSpPr>
            <a:cxnSpLocks/>
            <a:stCxn id="20" idx="2"/>
          </p:cNvCxnSpPr>
          <p:nvPr/>
        </p:nvCxnSpPr>
        <p:spPr>
          <a:xfrm flipH="1">
            <a:off x="6104965" y="3254610"/>
            <a:ext cx="35052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F280873-4806-330F-BDA2-61788E539A1A}"/>
              </a:ext>
            </a:extLst>
          </p:cNvPr>
          <p:cNvSpPr txBox="1"/>
          <p:nvPr/>
        </p:nvSpPr>
        <p:spPr>
          <a:xfrm>
            <a:off x="5188542" y="1556750"/>
            <a:ext cx="1027845" cy="369332"/>
          </a:xfrm>
          <a:prstGeom prst="rect">
            <a:avLst/>
          </a:prstGeom>
          <a:noFill/>
        </p:spPr>
        <p:txBody>
          <a:bodyPr wrap="none" rtlCol="0">
            <a:spAutoFit/>
          </a:bodyPr>
          <a:lstStyle/>
          <a:p>
            <a:r>
              <a:rPr lang="en-US"/>
              <a:t>Grid Sub</a:t>
            </a:r>
          </a:p>
        </p:txBody>
      </p:sp>
      <p:sp>
        <p:nvSpPr>
          <p:cNvPr id="21" name="TextBox 20">
            <a:extLst>
              <a:ext uri="{FF2B5EF4-FFF2-40B4-BE49-F238E27FC236}">
                <a16:creationId xmlns:a16="http://schemas.microsoft.com/office/drawing/2014/main" id="{998A2A54-B65C-DE19-1CA9-95BFE17C707D}"/>
              </a:ext>
            </a:extLst>
          </p:cNvPr>
          <p:cNvSpPr txBox="1"/>
          <p:nvPr/>
        </p:nvSpPr>
        <p:spPr>
          <a:xfrm>
            <a:off x="2977958" y="2848632"/>
            <a:ext cx="941283" cy="369332"/>
          </a:xfrm>
          <a:prstGeom prst="rect">
            <a:avLst/>
          </a:prstGeom>
          <a:noFill/>
        </p:spPr>
        <p:txBody>
          <a:bodyPr wrap="none" rtlCol="0">
            <a:spAutoFit/>
          </a:bodyPr>
          <a:lstStyle/>
          <a:p>
            <a:r>
              <a:rPr lang="en-US"/>
              <a:t>100MW</a:t>
            </a:r>
          </a:p>
        </p:txBody>
      </p:sp>
      <p:sp>
        <p:nvSpPr>
          <p:cNvPr id="23" name="TextBox 22">
            <a:extLst>
              <a:ext uri="{FF2B5EF4-FFF2-40B4-BE49-F238E27FC236}">
                <a16:creationId xmlns:a16="http://schemas.microsoft.com/office/drawing/2014/main" id="{6C7110DF-ECAB-534D-CDE7-6A4AD857777E}"/>
              </a:ext>
            </a:extLst>
          </p:cNvPr>
          <p:cNvSpPr txBox="1"/>
          <p:nvPr/>
        </p:nvSpPr>
        <p:spPr>
          <a:xfrm>
            <a:off x="7081697" y="2858450"/>
            <a:ext cx="2308581" cy="369332"/>
          </a:xfrm>
          <a:prstGeom prst="rect">
            <a:avLst/>
          </a:prstGeom>
          <a:noFill/>
        </p:spPr>
        <p:txBody>
          <a:bodyPr wrap="none" rtlCol="0">
            <a:spAutoFit/>
          </a:bodyPr>
          <a:lstStyle/>
          <a:p>
            <a:r>
              <a:rPr lang="en-US"/>
              <a:t>100MW Consumption</a:t>
            </a:r>
          </a:p>
        </p:txBody>
      </p:sp>
    </p:spTree>
    <p:extLst>
      <p:ext uri="{BB962C8B-B14F-4D97-AF65-F5344CB8AC3E}">
        <p14:creationId xmlns:p14="http://schemas.microsoft.com/office/powerpoint/2010/main" val="3907542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E96A1-C81E-4D98-4CEB-BED99FFD70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69D73BD-F7C8-32DA-1DE5-6F69A86A128D}"/>
              </a:ext>
            </a:extLst>
          </p:cNvPr>
          <p:cNvSpPr>
            <a:spLocks noGrp="1"/>
          </p:cNvSpPr>
          <p:nvPr>
            <p:ph type="title"/>
          </p:nvPr>
        </p:nvSpPr>
        <p:spPr>
          <a:xfrm>
            <a:off x="609603" y="222814"/>
            <a:ext cx="10972793" cy="907896"/>
          </a:xfrm>
        </p:spPr>
        <p:txBody>
          <a:bodyPr>
            <a:normAutofit/>
          </a:bodyPr>
          <a:lstStyle/>
          <a:p>
            <a:r>
              <a:rPr lang="en-US"/>
              <a:t>Illustrative FTM-Netting: </a:t>
            </a:r>
            <a:br>
              <a:rPr lang="en-US"/>
            </a:br>
            <a:r>
              <a:rPr lang="en-US"/>
              <a:t>Step 1 – The Bid</a:t>
            </a:r>
            <a:endParaRPr lang="en-US" i="1"/>
          </a:p>
        </p:txBody>
      </p:sp>
      <p:sp>
        <p:nvSpPr>
          <p:cNvPr id="4" name="Slide Number Placeholder 3">
            <a:extLst>
              <a:ext uri="{FF2B5EF4-FFF2-40B4-BE49-F238E27FC236}">
                <a16:creationId xmlns:a16="http://schemas.microsoft.com/office/drawing/2014/main" id="{27A722E5-F18E-9F47-2BD7-0C533CDC91FA}"/>
              </a:ext>
            </a:extLst>
          </p:cNvPr>
          <p:cNvSpPr>
            <a:spLocks noGrp="1"/>
          </p:cNvSpPr>
          <p:nvPr>
            <p:ph type="sldNum" sz="quarter" idx="4294967295"/>
          </p:nvPr>
        </p:nvSpPr>
        <p:spPr>
          <a:xfrm>
            <a:off x="9644332" y="6170129"/>
            <a:ext cx="2113472" cy="551345"/>
          </a:xfrm>
        </p:spPr>
        <p:txBody>
          <a:bodyPr/>
          <a:lstStyle/>
          <a:p>
            <a:fld id="{A49DFD55-3C28-40EF-9E31-A92D2E4017FF}" type="slidenum">
              <a:rPr lang="en-US" smtClean="0"/>
              <a:pPr/>
              <a:t>10</a:t>
            </a:fld>
            <a:endParaRPr lang="en-US"/>
          </a:p>
        </p:txBody>
      </p:sp>
      <p:pic>
        <p:nvPicPr>
          <p:cNvPr id="8" name="Picture 7">
            <a:extLst>
              <a:ext uri="{FF2B5EF4-FFF2-40B4-BE49-F238E27FC236}">
                <a16:creationId xmlns:a16="http://schemas.microsoft.com/office/drawing/2014/main" id="{B5C62685-EAAF-116C-DFAB-106207ADC0C1}"/>
              </a:ext>
            </a:extLst>
          </p:cNvPr>
          <p:cNvPicPr>
            <a:picLocks noChangeAspect="1"/>
          </p:cNvPicPr>
          <p:nvPr/>
        </p:nvPicPr>
        <p:blipFill>
          <a:blip r:embed="rId3"/>
          <a:stretch>
            <a:fillRect/>
          </a:stretch>
        </p:blipFill>
        <p:spPr>
          <a:xfrm>
            <a:off x="8773835" y="4868604"/>
            <a:ext cx="2362871" cy="1289888"/>
          </a:xfrm>
          <a:prstGeom prst="rect">
            <a:avLst/>
          </a:prstGeom>
        </p:spPr>
      </p:pic>
      <p:pic>
        <p:nvPicPr>
          <p:cNvPr id="3" name="Picture 2">
            <a:extLst>
              <a:ext uri="{FF2B5EF4-FFF2-40B4-BE49-F238E27FC236}">
                <a16:creationId xmlns:a16="http://schemas.microsoft.com/office/drawing/2014/main" id="{806F6B4A-75F9-0BFE-0D66-7DDAEEB4654B}"/>
              </a:ext>
            </a:extLst>
          </p:cNvPr>
          <p:cNvPicPr>
            <a:picLocks noChangeAspect="1"/>
          </p:cNvPicPr>
          <p:nvPr/>
        </p:nvPicPr>
        <p:blipFill>
          <a:blip r:embed="rId4"/>
          <a:srcRect t="15945"/>
          <a:stretch>
            <a:fillRect/>
          </a:stretch>
        </p:blipFill>
        <p:spPr>
          <a:xfrm>
            <a:off x="356755" y="4868604"/>
            <a:ext cx="3241040" cy="1487161"/>
          </a:xfrm>
          <a:prstGeom prst="rect">
            <a:avLst/>
          </a:prstGeom>
        </p:spPr>
      </p:pic>
      <p:cxnSp>
        <p:nvCxnSpPr>
          <p:cNvPr id="7" name="Straight Connector 6">
            <a:extLst>
              <a:ext uri="{FF2B5EF4-FFF2-40B4-BE49-F238E27FC236}">
                <a16:creationId xmlns:a16="http://schemas.microsoft.com/office/drawing/2014/main" id="{FA7D35EA-9A95-DA1F-E3BD-AEACD17E6ED4}"/>
              </a:ext>
            </a:extLst>
          </p:cNvPr>
          <p:cNvCxnSpPr>
            <a:cxnSpLocks/>
            <a:stCxn id="3" idx="0"/>
            <a:endCxn id="18" idx="4"/>
          </p:cNvCxnSpPr>
          <p:nvPr/>
        </p:nvCxnSpPr>
        <p:spPr>
          <a:xfrm flipH="1" flipV="1">
            <a:off x="1977274"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BE775E88-9553-2642-76BD-E32EEFFE1C51}"/>
              </a:ext>
            </a:extLst>
          </p:cNvPr>
          <p:cNvSpPr/>
          <p:nvPr/>
        </p:nvSpPr>
        <p:spPr>
          <a:xfrm>
            <a:off x="1632218"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19" name="Straight Connector 18">
            <a:extLst>
              <a:ext uri="{FF2B5EF4-FFF2-40B4-BE49-F238E27FC236}">
                <a16:creationId xmlns:a16="http://schemas.microsoft.com/office/drawing/2014/main" id="{76CF21D6-3252-9AA8-1FC7-6A7D03A472A3}"/>
              </a:ext>
            </a:extLst>
          </p:cNvPr>
          <p:cNvCxnSpPr>
            <a:cxnSpLocks/>
            <a:stCxn id="8" idx="0"/>
            <a:endCxn id="20" idx="4"/>
          </p:cNvCxnSpPr>
          <p:nvPr/>
        </p:nvCxnSpPr>
        <p:spPr>
          <a:xfrm flipH="1" flipV="1">
            <a:off x="9955270"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32076C5B-7D51-2391-F258-36E6DB37A6CA}"/>
              </a:ext>
            </a:extLst>
          </p:cNvPr>
          <p:cNvSpPr/>
          <p:nvPr/>
        </p:nvSpPr>
        <p:spPr>
          <a:xfrm>
            <a:off x="9610214"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24" name="Straight Connector 23">
            <a:extLst>
              <a:ext uri="{FF2B5EF4-FFF2-40B4-BE49-F238E27FC236}">
                <a16:creationId xmlns:a16="http://schemas.microsoft.com/office/drawing/2014/main" id="{A8ABFAE7-BB18-0FC0-E3B8-AA4F2E4ED540}"/>
              </a:ext>
            </a:extLst>
          </p:cNvPr>
          <p:cNvCxnSpPr>
            <a:cxnSpLocks/>
            <a:endCxn id="18" idx="6"/>
          </p:cNvCxnSpPr>
          <p:nvPr/>
        </p:nvCxnSpPr>
        <p:spPr>
          <a:xfrm flipH="1">
            <a:off x="2322329" y="3254610"/>
            <a:ext cx="299374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0217662-A282-AEFD-5C4F-1646484F6503}"/>
              </a:ext>
            </a:extLst>
          </p:cNvPr>
          <p:cNvSpPr txBox="1"/>
          <p:nvPr/>
        </p:nvSpPr>
        <p:spPr>
          <a:xfrm>
            <a:off x="1214372" y="6303231"/>
            <a:ext cx="1525802" cy="369332"/>
          </a:xfrm>
          <a:prstGeom prst="rect">
            <a:avLst/>
          </a:prstGeom>
          <a:noFill/>
        </p:spPr>
        <p:txBody>
          <a:bodyPr wrap="none" rtlCol="0">
            <a:spAutoFit/>
          </a:bodyPr>
          <a:lstStyle/>
          <a:p>
            <a:r>
              <a:rPr lang="en-US"/>
              <a:t>BESS (or Gas)</a:t>
            </a:r>
          </a:p>
        </p:txBody>
      </p:sp>
      <p:sp>
        <p:nvSpPr>
          <p:cNvPr id="32" name="TextBox 31">
            <a:extLst>
              <a:ext uri="{FF2B5EF4-FFF2-40B4-BE49-F238E27FC236}">
                <a16:creationId xmlns:a16="http://schemas.microsoft.com/office/drawing/2014/main" id="{BFDD5588-109F-9B20-0ACD-731BAAE5E57F}"/>
              </a:ext>
            </a:extLst>
          </p:cNvPr>
          <p:cNvSpPr txBox="1"/>
          <p:nvPr/>
        </p:nvSpPr>
        <p:spPr>
          <a:xfrm>
            <a:off x="9035754" y="6303231"/>
            <a:ext cx="1839030" cy="369332"/>
          </a:xfrm>
          <a:prstGeom prst="rect">
            <a:avLst/>
          </a:prstGeom>
          <a:noFill/>
        </p:spPr>
        <p:txBody>
          <a:bodyPr wrap="none" rtlCol="0">
            <a:spAutoFit/>
          </a:bodyPr>
          <a:lstStyle/>
          <a:p>
            <a:r>
              <a:rPr lang="en-US"/>
              <a:t>Curtailable Load</a:t>
            </a:r>
          </a:p>
        </p:txBody>
      </p:sp>
      <p:pic>
        <p:nvPicPr>
          <p:cNvPr id="39" name="Picture 38">
            <a:extLst>
              <a:ext uri="{FF2B5EF4-FFF2-40B4-BE49-F238E27FC236}">
                <a16:creationId xmlns:a16="http://schemas.microsoft.com/office/drawing/2014/main" id="{A82ABE93-EE66-D848-4B51-A26CEC12164D}"/>
              </a:ext>
            </a:extLst>
          </p:cNvPr>
          <p:cNvPicPr>
            <a:picLocks noChangeAspect="1"/>
          </p:cNvPicPr>
          <p:nvPr/>
        </p:nvPicPr>
        <p:blipFill>
          <a:blip r:embed="rId5"/>
          <a:stretch>
            <a:fillRect/>
          </a:stretch>
        </p:blipFill>
        <p:spPr>
          <a:xfrm>
            <a:off x="4574870" y="1888493"/>
            <a:ext cx="2255191" cy="1231106"/>
          </a:xfrm>
          <a:prstGeom prst="rect">
            <a:avLst/>
          </a:prstGeom>
        </p:spPr>
      </p:pic>
      <p:sp>
        <p:nvSpPr>
          <p:cNvPr id="55" name="TextBox 54">
            <a:extLst>
              <a:ext uri="{FF2B5EF4-FFF2-40B4-BE49-F238E27FC236}">
                <a16:creationId xmlns:a16="http://schemas.microsoft.com/office/drawing/2014/main" id="{DAB95A64-C565-3CBB-46FF-FAAF2637AD95}"/>
              </a:ext>
            </a:extLst>
          </p:cNvPr>
          <p:cNvSpPr txBox="1"/>
          <p:nvPr/>
        </p:nvSpPr>
        <p:spPr>
          <a:xfrm>
            <a:off x="3598282" y="4376381"/>
            <a:ext cx="4736468" cy="1569660"/>
          </a:xfrm>
          <a:prstGeom prst="rect">
            <a:avLst/>
          </a:prstGeom>
          <a:noFill/>
        </p:spPr>
        <p:txBody>
          <a:bodyPr wrap="square" rtlCol="0">
            <a:spAutoFit/>
          </a:bodyPr>
          <a:lstStyle/>
          <a:p>
            <a:pPr algn="ctr"/>
            <a:r>
              <a:rPr lang="en-US" sz="1600" dirty="0"/>
              <a:t>Qualified Scheduling Entity (QSE) bids BESS (or gas)</a:t>
            </a:r>
          </a:p>
          <a:p>
            <a:pPr algn="ctr"/>
            <a:endParaRPr lang="en-US" sz="1600" dirty="0"/>
          </a:p>
          <a:p>
            <a:pPr algn="ctr"/>
            <a:r>
              <a:rPr lang="en-US" sz="1600" dirty="0"/>
              <a:t>100MW of resource is </a:t>
            </a:r>
            <a:r>
              <a:rPr lang="en-US" sz="1600" i="1" dirty="0"/>
              <a:t>equivalently offsetting </a:t>
            </a:r>
            <a:r>
              <a:rPr lang="en-US" sz="1600" dirty="0"/>
              <a:t>potential congestion impacts from PCLR</a:t>
            </a:r>
          </a:p>
          <a:p>
            <a:pPr algn="ctr"/>
            <a:endParaRPr lang="en-US" sz="1600" dirty="0"/>
          </a:p>
          <a:p>
            <a:pPr algn="ctr"/>
            <a:r>
              <a:rPr lang="en-US" sz="1600" dirty="0"/>
              <a:t>QSE </a:t>
            </a:r>
            <a:r>
              <a:rPr lang="en-US" sz="1600" b="1" dirty="0"/>
              <a:t>dynamically raises LPC of PCLR to 100MW</a:t>
            </a:r>
          </a:p>
        </p:txBody>
      </p:sp>
      <p:cxnSp>
        <p:nvCxnSpPr>
          <p:cNvPr id="2" name="Straight Connector 1">
            <a:extLst>
              <a:ext uri="{FF2B5EF4-FFF2-40B4-BE49-F238E27FC236}">
                <a16:creationId xmlns:a16="http://schemas.microsoft.com/office/drawing/2014/main" id="{BACB047B-BC5A-2B16-AC5E-93F23CF74ADE}"/>
              </a:ext>
            </a:extLst>
          </p:cNvPr>
          <p:cNvCxnSpPr>
            <a:cxnSpLocks/>
          </p:cNvCxnSpPr>
          <p:nvPr/>
        </p:nvCxnSpPr>
        <p:spPr>
          <a:xfrm>
            <a:off x="5325036"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5ED03C3-7EE8-6E08-F276-419F304EC264}"/>
              </a:ext>
            </a:extLst>
          </p:cNvPr>
          <p:cNvCxnSpPr>
            <a:cxnSpLocks/>
          </p:cNvCxnSpPr>
          <p:nvPr/>
        </p:nvCxnSpPr>
        <p:spPr>
          <a:xfrm>
            <a:off x="6104965"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B421AC-F816-4175-A5F1-AFCCB9FD51D3}"/>
              </a:ext>
            </a:extLst>
          </p:cNvPr>
          <p:cNvCxnSpPr>
            <a:cxnSpLocks/>
          </p:cNvCxnSpPr>
          <p:nvPr/>
        </p:nvCxnSpPr>
        <p:spPr>
          <a:xfrm flipH="1">
            <a:off x="5316071" y="3429000"/>
            <a:ext cx="77992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D97FB70-DCBF-620B-7E52-290874005284}"/>
              </a:ext>
            </a:extLst>
          </p:cNvPr>
          <p:cNvCxnSpPr>
            <a:cxnSpLocks/>
            <a:stCxn id="20" idx="2"/>
          </p:cNvCxnSpPr>
          <p:nvPr/>
        </p:nvCxnSpPr>
        <p:spPr>
          <a:xfrm flipH="1">
            <a:off x="6104965" y="3254610"/>
            <a:ext cx="35052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95A8B50-9C48-5A56-37F2-F0180792B349}"/>
              </a:ext>
            </a:extLst>
          </p:cNvPr>
          <p:cNvSpPr txBox="1"/>
          <p:nvPr/>
        </p:nvSpPr>
        <p:spPr>
          <a:xfrm>
            <a:off x="5188542" y="1556750"/>
            <a:ext cx="1027845" cy="369332"/>
          </a:xfrm>
          <a:prstGeom prst="rect">
            <a:avLst/>
          </a:prstGeom>
          <a:noFill/>
        </p:spPr>
        <p:txBody>
          <a:bodyPr wrap="none" rtlCol="0">
            <a:spAutoFit/>
          </a:bodyPr>
          <a:lstStyle/>
          <a:p>
            <a:r>
              <a:rPr lang="en-US"/>
              <a:t>Grid Sub</a:t>
            </a:r>
          </a:p>
        </p:txBody>
      </p:sp>
      <p:sp>
        <p:nvSpPr>
          <p:cNvPr id="21" name="TextBox 20">
            <a:extLst>
              <a:ext uri="{FF2B5EF4-FFF2-40B4-BE49-F238E27FC236}">
                <a16:creationId xmlns:a16="http://schemas.microsoft.com/office/drawing/2014/main" id="{B652B6A5-E8F8-95AB-F626-B2A09C61CD40}"/>
              </a:ext>
            </a:extLst>
          </p:cNvPr>
          <p:cNvSpPr txBox="1"/>
          <p:nvPr/>
        </p:nvSpPr>
        <p:spPr>
          <a:xfrm>
            <a:off x="2801722" y="2859012"/>
            <a:ext cx="1322798" cy="369332"/>
          </a:xfrm>
          <a:prstGeom prst="rect">
            <a:avLst/>
          </a:prstGeom>
          <a:noFill/>
        </p:spPr>
        <p:txBody>
          <a:bodyPr wrap="none" rtlCol="0">
            <a:spAutoFit/>
          </a:bodyPr>
          <a:lstStyle/>
          <a:p>
            <a:r>
              <a:rPr lang="en-US"/>
              <a:t>100MW </a:t>
            </a:r>
            <a:r>
              <a:rPr lang="en-US">
                <a:solidFill>
                  <a:schemeClr val="accent6"/>
                </a:solidFill>
              </a:rPr>
              <a:t>Bid</a:t>
            </a:r>
          </a:p>
        </p:txBody>
      </p:sp>
      <p:sp>
        <p:nvSpPr>
          <p:cNvPr id="23" name="TextBox 22">
            <a:extLst>
              <a:ext uri="{FF2B5EF4-FFF2-40B4-BE49-F238E27FC236}">
                <a16:creationId xmlns:a16="http://schemas.microsoft.com/office/drawing/2014/main" id="{AD96F338-6143-284B-2550-5BBE087A3BFF}"/>
              </a:ext>
            </a:extLst>
          </p:cNvPr>
          <p:cNvSpPr txBox="1"/>
          <p:nvPr/>
        </p:nvSpPr>
        <p:spPr>
          <a:xfrm>
            <a:off x="7081697" y="2858450"/>
            <a:ext cx="2308581" cy="369332"/>
          </a:xfrm>
          <a:prstGeom prst="rect">
            <a:avLst/>
          </a:prstGeom>
          <a:noFill/>
        </p:spPr>
        <p:txBody>
          <a:bodyPr wrap="none" rtlCol="0">
            <a:spAutoFit/>
          </a:bodyPr>
          <a:lstStyle/>
          <a:p>
            <a:r>
              <a:rPr lang="en-US" dirty="0"/>
              <a:t>100MW Consumption</a:t>
            </a:r>
          </a:p>
        </p:txBody>
      </p:sp>
      <p:sp>
        <p:nvSpPr>
          <p:cNvPr id="11" name="Right Brace 10">
            <a:extLst>
              <a:ext uri="{FF2B5EF4-FFF2-40B4-BE49-F238E27FC236}">
                <a16:creationId xmlns:a16="http://schemas.microsoft.com/office/drawing/2014/main" id="{A76EA264-2345-41EC-1938-4B4AF77B85C3}"/>
              </a:ext>
            </a:extLst>
          </p:cNvPr>
          <p:cNvSpPr/>
          <p:nvPr/>
        </p:nvSpPr>
        <p:spPr>
          <a:xfrm rot="5400000">
            <a:off x="5338715" y="2197593"/>
            <a:ext cx="910055" cy="3410196"/>
          </a:xfrm>
          <a:prstGeom prst="rightBrace">
            <a:avLst>
              <a:gd name="adj1" fmla="val 10383"/>
              <a:gd name="adj2" fmla="val 47503"/>
            </a:avLst>
          </a:prstGeom>
          <a:ln w="28575">
            <a:prstDash val="dash"/>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80417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F7578-5F6F-D0AB-7FD8-BAC9FF29D65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ED10E12-EF97-70C2-0FA9-EA5A47ED654C}"/>
              </a:ext>
            </a:extLst>
          </p:cNvPr>
          <p:cNvSpPr>
            <a:spLocks noGrp="1"/>
          </p:cNvSpPr>
          <p:nvPr>
            <p:ph type="title"/>
          </p:nvPr>
        </p:nvSpPr>
        <p:spPr>
          <a:xfrm>
            <a:off x="609603" y="168986"/>
            <a:ext cx="10972793" cy="1002193"/>
          </a:xfrm>
        </p:spPr>
        <p:txBody>
          <a:bodyPr>
            <a:normAutofit/>
          </a:bodyPr>
          <a:lstStyle/>
          <a:p>
            <a:r>
              <a:rPr lang="en-US"/>
              <a:t>Illustrative FTM-Netting: </a:t>
            </a:r>
            <a:br>
              <a:rPr lang="en-US"/>
            </a:br>
            <a:r>
              <a:rPr lang="en-US"/>
              <a:t>Step 2 – The Shield</a:t>
            </a:r>
            <a:endParaRPr lang="en-US" i="1"/>
          </a:p>
        </p:txBody>
      </p:sp>
      <p:sp>
        <p:nvSpPr>
          <p:cNvPr id="4" name="Slide Number Placeholder 3">
            <a:extLst>
              <a:ext uri="{FF2B5EF4-FFF2-40B4-BE49-F238E27FC236}">
                <a16:creationId xmlns:a16="http://schemas.microsoft.com/office/drawing/2014/main" id="{2228EE70-A478-BAB9-65D1-C25360FAF2D4}"/>
              </a:ext>
            </a:extLst>
          </p:cNvPr>
          <p:cNvSpPr>
            <a:spLocks noGrp="1"/>
          </p:cNvSpPr>
          <p:nvPr>
            <p:ph type="sldNum" sz="quarter" idx="4294967295"/>
          </p:nvPr>
        </p:nvSpPr>
        <p:spPr>
          <a:xfrm>
            <a:off x="9644332" y="6170129"/>
            <a:ext cx="2113472" cy="551345"/>
          </a:xfrm>
        </p:spPr>
        <p:txBody>
          <a:bodyPr/>
          <a:lstStyle/>
          <a:p>
            <a:fld id="{A49DFD55-3C28-40EF-9E31-A92D2E4017FF}" type="slidenum">
              <a:rPr lang="en-US" smtClean="0"/>
              <a:pPr/>
              <a:t>11</a:t>
            </a:fld>
            <a:endParaRPr lang="en-US"/>
          </a:p>
        </p:txBody>
      </p:sp>
      <p:pic>
        <p:nvPicPr>
          <p:cNvPr id="8" name="Picture 7">
            <a:extLst>
              <a:ext uri="{FF2B5EF4-FFF2-40B4-BE49-F238E27FC236}">
                <a16:creationId xmlns:a16="http://schemas.microsoft.com/office/drawing/2014/main" id="{5CDEB800-1743-66E1-93BA-8194D6B67031}"/>
              </a:ext>
            </a:extLst>
          </p:cNvPr>
          <p:cNvPicPr>
            <a:picLocks noChangeAspect="1"/>
          </p:cNvPicPr>
          <p:nvPr/>
        </p:nvPicPr>
        <p:blipFill>
          <a:blip r:embed="rId3"/>
          <a:stretch>
            <a:fillRect/>
          </a:stretch>
        </p:blipFill>
        <p:spPr>
          <a:xfrm>
            <a:off x="8773835" y="4868604"/>
            <a:ext cx="2362871" cy="1289888"/>
          </a:xfrm>
          <a:prstGeom prst="rect">
            <a:avLst/>
          </a:prstGeom>
        </p:spPr>
      </p:pic>
      <p:pic>
        <p:nvPicPr>
          <p:cNvPr id="3" name="Picture 2">
            <a:extLst>
              <a:ext uri="{FF2B5EF4-FFF2-40B4-BE49-F238E27FC236}">
                <a16:creationId xmlns:a16="http://schemas.microsoft.com/office/drawing/2014/main" id="{7E91D080-ED60-A5E4-2868-D0AE5A4D7EF7}"/>
              </a:ext>
            </a:extLst>
          </p:cNvPr>
          <p:cNvPicPr>
            <a:picLocks noChangeAspect="1"/>
          </p:cNvPicPr>
          <p:nvPr/>
        </p:nvPicPr>
        <p:blipFill>
          <a:blip r:embed="rId4"/>
          <a:srcRect t="15945"/>
          <a:stretch>
            <a:fillRect/>
          </a:stretch>
        </p:blipFill>
        <p:spPr>
          <a:xfrm>
            <a:off x="356755" y="4868604"/>
            <a:ext cx="3241040" cy="1487161"/>
          </a:xfrm>
          <a:prstGeom prst="rect">
            <a:avLst/>
          </a:prstGeom>
        </p:spPr>
      </p:pic>
      <p:cxnSp>
        <p:nvCxnSpPr>
          <p:cNvPr id="7" name="Straight Connector 6">
            <a:extLst>
              <a:ext uri="{FF2B5EF4-FFF2-40B4-BE49-F238E27FC236}">
                <a16:creationId xmlns:a16="http://schemas.microsoft.com/office/drawing/2014/main" id="{44E02FDB-8199-5B91-E4D8-49EE5CAA1E9F}"/>
              </a:ext>
            </a:extLst>
          </p:cNvPr>
          <p:cNvCxnSpPr>
            <a:cxnSpLocks/>
            <a:stCxn id="3" idx="0"/>
            <a:endCxn id="18" idx="4"/>
          </p:cNvCxnSpPr>
          <p:nvPr/>
        </p:nvCxnSpPr>
        <p:spPr>
          <a:xfrm flipH="1" flipV="1">
            <a:off x="1977274"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3229645B-A70C-17AB-7374-49C255B322BF}"/>
              </a:ext>
            </a:extLst>
          </p:cNvPr>
          <p:cNvSpPr/>
          <p:nvPr/>
        </p:nvSpPr>
        <p:spPr>
          <a:xfrm>
            <a:off x="1632218"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19" name="Straight Connector 18">
            <a:extLst>
              <a:ext uri="{FF2B5EF4-FFF2-40B4-BE49-F238E27FC236}">
                <a16:creationId xmlns:a16="http://schemas.microsoft.com/office/drawing/2014/main" id="{CC0DC101-E694-C059-502D-F675D274CA73}"/>
              </a:ext>
            </a:extLst>
          </p:cNvPr>
          <p:cNvCxnSpPr>
            <a:cxnSpLocks/>
            <a:stCxn id="8" idx="0"/>
            <a:endCxn id="20" idx="4"/>
          </p:cNvCxnSpPr>
          <p:nvPr/>
        </p:nvCxnSpPr>
        <p:spPr>
          <a:xfrm flipH="1" flipV="1">
            <a:off x="9955270"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8FA435B6-6FA7-D9D0-88B6-3A0E31BE209D}"/>
              </a:ext>
            </a:extLst>
          </p:cNvPr>
          <p:cNvSpPr/>
          <p:nvPr/>
        </p:nvSpPr>
        <p:spPr>
          <a:xfrm>
            <a:off x="9610214"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24" name="Straight Connector 23">
            <a:extLst>
              <a:ext uri="{FF2B5EF4-FFF2-40B4-BE49-F238E27FC236}">
                <a16:creationId xmlns:a16="http://schemas.microsoft.com/office/drawing/2014/main" id="{ABD1CCA3-854D-B23D-1E72-D616FA7DCCCF}"/>
              </a:ext>
            </a:extLst>
          </p:cNvPr>
          <p:cNvCxnSpPr>
            <a:cxnSpLocks/>
            <a:endCxn id="18" idx="6"/>
          </p:cNvCxnSpPr>
          <p:nvPr/>
        </p:nvCxnSpPr>
        <p:spPr>
          <a:xfrm flipH="1">
            <a:off x="2322329" y="3254610"/>
            <a:ext cx="299374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4711AEA-49C8-9A99-9329-7C0E84A2E3C6}"/>
              </a:ext>
            </a:extLst>
          </p:cNvPr>
          <p:cNvSpPr txBox="1"/>
          <p:nvPr/>
        </p:nvSpPr>
        <p:spPr>
          <a:xfrm>
            <a:off x="1214372" y="6303231"/>
            <a:ext cx="1525802" cy="369332"/>
          </a:xfrm>
          <a:prstGeom prst="rect">
            <a:avLst/>
          </a:prstGeom>
          <a:noFill/>
        </p:spPr>
        <p:txBody>
          <a:bodyPr wrap="none" rtlCol="0">
            <a:spAutoFit/>
          </a:bodyPr>
          <a:lstStyle/>
          <a:p>
            <a:r>
              <a:rPr lang="en-US"/>
              <a:t>BESS (or Gas)</a:t>
            </a:r>
          </a:p>
        </p:txBody>
      </p:sp>
      <p:sp>
        <p:nvSpPr>
          <p:cNvPr id="32" name="TextBox 31">
            <a:extLst>
              <a:ext uri="{FF2B5EF4-FFF2-40B4-BE49-F238E27FC236}">
                <a16:creationId xmlns:a16="http://schemas.microsoft.com/office/drawing/2014/main" id="{9FCA3952-8666-A124-5FB0-D435868FFFE3}"/>
              </a:ext>
            </a:extLst>
          </p:cNvPr>
          <p:cNvSpPr txBox="1"/>
          <p:nvPr/>
        </p:nvSpPr>
        <p:spPr>
          <a:xfrm>
            <a:off x="9035754" y="6303231"/>
            <a:ext cx="1839030" cy="369332"/>
          </a:xfrm>
          <a:prstGeom prst="rect">
            <a:avLst/>
          </a:prstGeom>
          <a:noFill/>
        </p:spPr>
        <p:txBody>
          <a:bodyPr wrap="none" rtlCol="0">
            <a:spAutoFit/>
          </a:bodyPr>
          <a:lstStyle/>
          <a:p>
            <a:r>
              <a:rPr lang="en-US"/>
              <a:t>Curtailable Load</a:t>
            </a:r>
          </a:p>
        </p:txBody>
      </p:sp>
      <p:pic>
        <p:nvPicPr>
          <p:cNvPr id="39" name="Picture 38">
            <a:extLst>
              <a:ext uri="{FF2B5EF4-FFF2-40B4-BE49-F238E27FC236}">
                <a16:creationId xmlns:a16="http://schemas.microsoft.com/office/drawing/2014/main" id="{D01D8DA6-7DF8-BCB9-B1C5-2CA056A838CE}"/>
              </a:ext>
            </a:extLst>
          </p:cNvPr>
          <p:cNvPicPr>
            <a:picLocks noChangeAspect="1"/>
          </p:cNvPicPr>
          <p:nvPr/>
        </p:nvPicPr>
        <p:blipFill>
          <a:blip r:embed="rId5"/>
          <a:stretch>
            <a:fillRect/>
          </a:stretch>
        </p:blipFill>
        <p:spPr>
          <a:xfrm>
            <a:off x="4574870" y="1888493"/>
            <a:ext cx="2255191" cy="1231106"/>
          </a:xfrm>
          <a:prstGeom prst="rect">
            <a:avLst/>
          </a:prstGeom>
        </p:spPr>
      </p:pic>
      <p:sp>
        <p:nvSpPr>
          <p:cNvPr id="55" name="TextBox 54">
            <a:extLst>
              <a:ext uri="{FF2B5EF4-FFF2-40B4-BE49-F238E27FC236}">
                <a16:creationId xmlns:a16="http://schemas.microsoft.com/office/drawing/2014/main" id="{46102773-4F00-EFBD-8069-C3F7394E1360}"/>
              </a:ext>
            </a:extLst>
          </p:cNvPr>
          <p:cNvSpPr txBox="1"/>
          <p:nvPr/>
        </p:nvSpPr>
        <p:spPr>
          <a:xfrm>
            <a:off x="3509928" y="4358269"/>
            <a:ext cx="4567626" cy="2308324"/>
          </a:xfrm>
          <a:prstGeom prst="rect">
            <a:avLst/>
          </a:prstGeom>
          <a:noFill/>
        </p:spPr>
        <p:txBody>
          <a:bodyPr wrap="square" rtlCol="0">
            <a:spAutoFit/>
          </a:bodyPr>
          <a:lstStyle/>
          <a:p>
            <a:pPr algn="ctr"/>
            <a:r>
              <a:rPr lang="en-US" sz="1600" dirty="0"/>
              <a:t>SCED needs 100MW of relief, calls the resource</a:t>
            </a:r>
          </a:p>
          <a:p>
            <a:pPr algn="ctr"/>
            <a:endParaRPr lang="en-US" sz="1600" dirty="0"/>
          </a:p>
          <a:p>
            <a:pPr algn="ctr"/>
            <a:r>
              <a:rPr lang="en-US" sz="1600" dirty="0"/>
              <a:t>SCED needs more relief while the resource is actively injecting 100MW. </a:t>
            </a:r>
          </a:p>
          <a:p>
            <a:pPr algn="ctr"/>
            <a:endParaRPr lang="en-US" sz="1600" dirty="0"/>
          </a:p>
          <a:p>
            <a:pPr algn="ctr"/>
            <a:r>
              <a:rPr lang="en-US" sz="1600" dirty="0"/>
              <a:t>The PCLR does not show up as available for curtailment, SCED sources elsewhere.</a:t>
            </a:r>
          </a:p>
          <a:p>
            <a:pPr algn="ctr"/>
            <a:endParaRPr lang="en-US" sz="1600" dirty="0"/>
          </a:p>
          <a:p>
            <a:pPr algn="ctr"/>
            <a:r>
              <a:rPr lang="en-US" sz="1600" dirty="0">
                <a:solidFill>
                  <a:schemeClr val="accent6"/>
                </a:solidFill>
              </a:rPr>
              <a:t>Node netted to 0MW </a:t>
            </a:r>
          </a:p>
        </p:txBody>
      </p:sp>
      <p:cxnSp>
        <p:nvCxnSpPr>
          <p:cNvPr id="2" name="Straight Connector 1">
            <a:extLst>
              <a:ext uri="{FF2B5EF4-FFF2-40B4-BE49-F238E27FC236}">
                <a16:creationId xmlns:a16="http://schemas.microsoft.com/office/drawing/2014/main" id="{59115883-FA73-6E6D-6C7C-E77763C0C965}"/>
              </a:ext>
            </a:extLst>
          </p:cNvPr>
          <p:cNvCxnSpPr>
            <a:cxnSpLocks/>
          </p:cNvCxnSpPr>
          <p:nvPr/>
        </p:nvCxnSpPr>
        <p:spPr>
          <a:xfrm>
            <a:off x="5325036"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541E44-98C3-259E-8AB4-68AD0BE31EB4}"/>
              </a:ext>
            </a:extLst>
          </p:cNvPr>
          <p:cNvCxnSpPr>
            <a:cxnSpLocks/>
          </p:cNvCxnSpPr>
          <p:nvPr/>
        </p:nvCxnSpPr>
        <p:spPr>
          <a:xfrm>
            <a:off x="6104965"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D0EF06-15F4-C0A2-6FA8-871A9C7CE79C}"/>
              </a:ext>
            </a:extLst>
          </p:cNvPr>
          <p:cNvCxnSpPr>
            <a:cxnSpLocks/>
          </p:cNvCxnSpPr>
          <p:nvPr/>
        </p:nvCxnSpPr>
        <p:spPr>
          <a:xfrm flipH="1">
            <a:off x="5316071" y="3429000"/>
            <a:ext cx="77992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B594723-3CED-2E48-BB2A-804F2228858D}"/>
              </a:ext>
            </a:extLst>
          </p:cNvPr>
          <p:cNvCxnSpPr>
            <a:cxnSpLocks/>
            <a:stCxn id="20" idx="2"/>
          </p:cNvCxnSpPr>
          <p:nvPr/>
        </p:nvCxnSpPr>
        <p:spPr>
          <a:xfrm flipH="1">
            <a:off x="6104965" y="3254610"/>
            <a:ext cx="35052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6BB48E4-22D3-81E6-F9B8-691F568F1F25}"/>
              </a:ext>
            </a:extLst>
          </p:cNvPr>
          <p:cNvSpPr txBox="1"/>
          <p:nvPr/>
        </p:nvSpPr>
        <p:spPr>
          <a:xfrm>
            <a:off x="5188542" y="1556750"/>
            <a:ext cx="1027845" cy="369332"/>
          </a:xfrm>
          <a:prstGeom prst="rect">
            <a:avLst/>
          </a:prstGeom>
          <a:noFill/>
        </p:spPr>
        <p:txBody>
          <a:bodyPr wrap="none" rtlCol="0">
            <a:spAutoFit/>
          </a:bodyPr>
          <a:lstStyle/>
          <a:p>
            <a:r>
              <a:rPr lang="en-US"/>
              <a:t>Grid Sub</a:t>
            </a:r>
          </a:p>
        </p:txBody>
      </p:sp>
      <p:sp>
        <p:nvSpPr>
          <p:cNvPr id="21" name="TextBox 20">
            <a:extLst>
              <a:ext uri="{FF2B5EF4-FFF2-40B4-BE49-F238E27FC236}">
                <a16:creationId xmlns:a16="http://schemas.microsoft.com/office/drawing/2014/main" id="{3F986FD4-4B8C-4EE4-45A9-4A217F2EE430}"/>
              </a:ext>
            </a:extLst>
          </p:cNvPr>
          <p:cNvSpPr txBox="1"/>
          <p:nvPr/>
        </p:nvSpPr>
        <p:spPr>
          <a:xfrm>
            <a:off x="2801722" y="2859012"/>
            <a:ext cx="1551450" cy="369332"/>
          </a:xfrm>
          <a:prstGeom prst="rect">
            <a:avLst/>
          </a:prstGeom>
          <a:noFill/>
        </p:spPr>
        <p:txBody>
          <a:bodyPr wrap="none" rtlCol="0">
            <a:spAutoFit/>
          </a:bodyPr>
          <a:lstStyle/>
          <a:p>
            <a:r>
              <a:rPr lang="en-US" dirty="0">
                <a:solidFill>
                  <a:schemeClr val="accent2"/>
                </a:solidFill>
              </a:rPr>
              <a:t>100MW Inject</a:t>
            </a:r>
          </a:p>
        </p:txBody>
      </p:sp>
      <p:sp>
        <p:nvSpPr>
          <p:cNvPr id="23" name="TextBox 22">
            <a:extLst>
              <a:ext uri="{FF2B5EF4-FFF2-40B4-BE49-F238E27FC236}">
                <a16:creationId xmlns:a16="http://schemas.microsoft.com/office/drawing/2014/main" id="{BC66C190-3336-2D62-EC58-067A13FF5198}"/>
              </a:ext>
            </a:extLst>
          </p:cNvPr>
          <p:cNvSpPr txBox="1"/>
          <p:nvPr/>
        </p:nvSpPr>
        <p:spPr>
          <a:xfrm>
            <a:off x="7081697" y="2858450"/>
            <a:ext cx="2308581" cy="369332"/>
          </a:xfrm>
          <a:prstGeom prst="rect">
            <a:avLst/>
          </a:prstGeom>
          <a:noFill/>
        </p:spPr>
        <p:txBody>
          <a:bodyPr wrap="none" rtlCol="0">
            <a:spAutoFit/>
          </a:bodyPr>
          <a:lstStyle/>
          <a:p>
            <a:r>
              <a:rPr lang="en-US"/>
              <a:t>100MW Consumption</a:t>
            </a:r>
          </a:p>
        </p:txBody>
      </p:sp>
      <p:sp>
        <p:nvSpPr>
          <p:cNvPr id="11" name="Right Brace 10">
            <a:extLst>
              <a:ext uri="{FF2B5EF4-FFF2-40B4-BE49-F238E27FC236}">
                <a16:creationId xmlns:a16="http://schemas.microsoft.com/office/drawing/2014/main" id="{42CDB494-5A46-1C44-7331-F585ECEBCF7F}"/>
              </a:ext>
            </a:extLst>
          </p:cNvPr>
          <p:cNvSpPr/>
          <p:nvPr/>
        </p:nvSpPr>
        <p:spPr>
          <a:xfrm rot="5400000">
            <a:off x="5247436" y="2221498"/>
            <a:ext cx="910055" cy="3410196"/>
          </a:xfrm>
          <a:prstGeom prst="rightBrace">
            <a:avLst>
              <a:gd name="adj1" fmla="val 10383"/>
              <a:gd name="adj2" fmla="val 47503"/>
            </a:avLst>
          </a:prstGeom>
          <a:ln w="28575">
            <a:prstDash val="dash"/>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518E3927-0EB8-E0F9-7BC8-5EC4ECD14791}"/>
              </a:ext>
            </a:extLst>
          </p:cNvPr>
          <p:cNvSpPr txBox="1"/>
          <p:nvPr/>
        </p:nvSpPr>
        <p:spPr>
          <a:xfrm>
            <a:off x="5014618" y="3494403"/>
            <a:ext cx="1558247" cy="369332"/>
          </a:xfrm>
          <a:prstGeom prst="rect">
            <a:avLst/>
          </a:prstGeom>
          <a:noFill/>
        </p:spPr>
        <p:txBody>
          <a:bodyPr wrap="none" rtlCol="0">
            <a:spAutoFit/>
          </a:bodyPr>
          <a:lstStyle/>
          <a:p>
            <a:r>
              <a:rPr lang="en-US" dirty="0">
                <a:solidFill>
                  <a:srgbClr val="00B0F0"/>
                </a:solidFill>
              </a:rPr>
              <a:t>ATTRIBUTION</a:t>
            </a:r>
          </a:p>
        </p:txBody>
      </p:sp>
    </p:spTree>
    <p:extLst>
      <p:ext uri="{BB962C8B-B14F-4D97-AF65-F5344CB8AC3E}">
        <p14:creationId xmlns:p14="http://schemas.microsoft.com/office/powerpoint/2010/main" val="3596739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C867A-0BAB-A839-3844-3F46248FBB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5A9A34-BE0A-805D-AFCD-664D090CF739}"/>
              </a:ext>
            </a:extLst>
          </p:cNvPr>
          <p:cNvSpPr>
            <a:spLocks noGrp="1"/>
          </p:cNvSpPr>
          <p:nvPr>
            <p:ph type="title"/>
          </p:nvPr>
        </p:nvSpPr>
        <p:spPr>
          <a:xfrm>
            <a:off x="609603" y="222813"/>
            <a:ext cx="10972793" cy="1002193"/>
          </a:xfrm>
        </p:spPr>
        <p:txBody>
          <a:bodyPr>
            <a:normAutofit/>
          </a:bodyPr>
          <a:lstStyle/>
          <a:p>
            <a:r>
              <a:rPr lang="en-US" dirty="0"/>
              <a:t>Illustrative FTM-Netting: </a:t>
            </a:r>
            <a:br>
              <a:rPr lang="en-US" dirty="0"/>
            </a:br>
            <a:r>
              <a:rPr lang="en-US" dirty="0"/>
              <a:t>Step 3 – The Yield</a:t>
            </a:r>
            <a:endParaRPr lang="en-US" i="1" dirty="0"/>
          </a:p>
        </p:txBody>
      </p:sp>
      <p:sp>
        <p:nvSpPr>
          <p:cNvPr id="4" name="Slide Number Placeholder 3">
            <a:extLst>
              <a:ext uri="{FF2B5EF4-FFF2-40B4-BE49-F238E27FC236}">
                <a16:creationId xmlns:a16="http://schemas.microsoft.com/office/drawing/2014/main" id="{C521A90D-43D4-E777-519F-07E7985A026C}"/>
              </a:ext>
            </a:extLst>
          </p:cNvPr>
          <p:cNvSpPr>
            <a:spLocks noGrp="1"/>
          </p:cNvSpPr>
          <p:nvPr>
            <p:ph type="sldNum" sz="quarter" idx="4294967295"/>
          </p:nvPr>
        </p:nvSpPr>
        <p:spPr>
          <a:xfrm>
            <a:off x="9644332" y="6170129"/>
            <a:ext cx="2113472" cy="551345"/>
          </a:xfrm>
        </p:spPr>
        <p:txBody>
          <a:bodyPr/>
          <a:lstStyle/>
          <a:p>
            <a:fld id="{A49DFD55-3C28-40EF-9E31-A92D2E4017FF}" type="slidenum">
              <a:rPr lang="en-US" smtClean="0"/>
              <a:pPr/>
              <a:t>12</a:t>
            </a:fld>
            <a:endParaRPr lang="en-US"/>
          </a:p>
        </p:txBody>
      </p:sp>
      <p:pic>
        <p:nvPicPr>
          <p:cNvPr id="8" name="Picture 7">
            <a:extLst>
              <a:ext uri="{FF2B5EF4-FFF2-40B4-BE49-F238E27FC236}">
                <a16:creationId xmlns:a16="http://schemas.microsoft.com/office/drawing/2014/main" id="{E10E5D81-D16A-2479-F892-3831627F29FB}"/>
              </a:ext>
            </a:extLst>
          </p:cNvPr>
          <p:cNvPicPr>
            <a:picLocks noChangeAspect="1"/>
          </p:cNvPicPr>
          <p:nvPr/>
        </p:nvPicPr>
        <p:blipFill>
          <a:blip r:embed="rId3"/>
          <a:stretch>
            <a:fillRect/>
          </a:stretch>
        </p:blipFill>
        <p:spPr>
          <a:xfrm>
            <a:off x="8773835" y="4868604"/>
            <a:ext cx="2362871" cy="1289888"/>
          </a:xfrm>
          <a:prstGeom prst="rect">
            <a:avLst/>
          </a:prstGeom>
        </p:spPr>
      </p:pic>
      <p:pic>
        <p:nvPicPr>
          <p:cNvPr id="3" name="Picture 2">
            <a:extLst>
              <a:ext uri="{FF2B5EF4-FFF2-40B4-BE49-F238E27FC236}">
                <a16:creationId xmlns:a16="http://schemas.microsoft.com/office/drawing/2014/main" id="{C08E7E50-DDB7-BDFD-D7CA-859C76D677B1}"/>
              </a:ext>
            </a:extLst>
          </p:cNvPr>
          <p:cNvPicPr>
            <a:picLocks noChangeAspect="1"/>
          </p:cNvPicPr>
          <p:nvPr/>
        </p:nvPicPr>
        <p:blipFill>
          <a:blip r:embed="rId4"/>
          <a:srcRect t="15945"/>
          <a:stretch>
            <a:fillRect/>
          </a:stretch>
        </p:blipFill>
        <p:spPr>
          <a:xfrm>
            <a:off x="356755" y="4868604"/>
            <a:ext cx="3241040" cy="1487161"/>
          </a:xfrm>
          <a:prstGeom prst="rect">
            <a:avLst/>
          </a:prstGeom>
        </p:spPr>
      </p:pic>
      <p:cxnSp>
        <p:nvCxnSpPr>
          <p:cNvPr id="7" name="Straight Connector 6">
            <a:extLst>
              <a:ext uri="{FF2B5EF4-FFF2-40B4-BE49-F238E27FC236}">
                <a16:creationId xmlns:a16="http://schemas.microsoft.com/office/drawing/2014/main" id="{AB541B82-2702-9A2E-0D99-D2104EB488F8}"/>
              </a:ext>
            </a:extLst>
          </p:cNvPr>
          <p:cNvCxnSpPr>
            <a:cxnSpLocks/>
            <a:stCxn id="3" idx="0"/>
            <a:endCxn id="18" idx="4"/>
          </p:cNvCxnSpPr>
          <p:nvPr/>
        </p:nvCxnSpPr>
        <p:spPr>
          <a:xfrm flipH="1" flipV="1">
            <a:off x="1977274"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6F8BA889-54BA-C4F6-79CB-DFA489B35322}"/>
              </a:ext>
            </a:extLst>
          </p:cNvPr>
          <p:cNvSpPr/>
          <p:nvPr/>
        </p:nvSpPr>
        <p:spPr>
          <a:xfrm>
            <a:off x="1632218"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19" name="Straight Connector 18">
            <a:extLst>
              <a:ext uri="{FF2B5EF4-FFF2-40B4-BE49-F238E27FC236}">
                <a16:creationId xmlns:a16="http://schemas.microsoft.com/office/drawing/2014/main" id="{76B8FF2A-2FFC-E23A-5469-DAB48CA36BB5}"/>
              </a:ext>
            </a:extLst>
          </p:cNvPr>
          <p:cNvCxnSpPr>
            <a:cxnSpLocks/>
            <a:stCxn id="8" idx="0"/>
            <a:endCxn id="20" idx="4"/>
          </p:cNvCxnSpPr>
          <p:nvPr/>
        </p:nvCxnSpPr>
        <p:spPr>
          <a:xfrm flipH="1" flipV="1">
            <a:off x="9955270"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2FB61C88-F1EA-7647-886E-82D1C003A504}"/>
              </a:ext>
            </a:extLst>
          </p:cNvPr>
          <p:cNvSpPr/>
          <p:nvPr/>
        </p:nvSpPr>
        <p:spPr>
          <a:xfrm>
            <a:off x="9610214"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24" name="Straight Connector 23">
            <a:extLst>
              <a:ext uri="{FF2B5EF4-FFF2-40B4-BE49-F238E27FC236}">
                <a16:creationId xmlns:a16="http://schemas.microsoft.com/office/drawing/2014/main" id="{55180A02-00D3-7A93-C436-94C31298347D}"/>
              </a:ext>
            </a:extLst>
          </p:cNvPr>
          <p:cNvCxnSpPr>
            <a:cxnSpLocks/>
            <a:endCxn id="18" idx="6"/>
          </p:cNvCxnSpPr>
          <p:nvPr/>
        </p:nvCxnSpPr>
        <p:spPr>
          <a:xfrm flipH="1">
            <a:off x="2322329" y="3254610"/>
            <a:ext cx="299374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27BD42E-10CD-B99A-39D5-77EE788DD4F1}"/>
              </a:ext>
            </a:extLst>
          </p:cNvPr>
          <p:cNvSpPr txBox="1"/>
          <p:nvPr/>
        </p:nvSpPr>
        <p:spPr>
          <a:xfrm>
            <a:off x="1214372" y="6303231"/>
            <a:ext cx="1525802" cy="369332"/>
          </a:xfrm>
          <a:prstGeom prst="rect">
            <a:avLst/>
          </a:prstGeom>
          <a:noFill/>
        </p:spPr>
        <p:txBody>
          <a:bodyPr wrap="none" rtlCol="0">
            <a:spAutoFit/>
          </a:bodyPr>
          <a:lstStyle/>
          <a:p>
            <a:r>
              <a:rPr lang="en-US"/>
              <a:t>BESS (or Gas)</a:t>
            </a:r>
          </a:p>
        </p:txBody>
      </p:sp>
      <p:sp>
        <p:nvSpPr>
          <p:cNvPr id="32" name="TextBox 31">
            <a:extLst>
              <a:ext uri="{FF2B5EF4-FFF2-40B4-BE49-F238E27FC236}">
                <a16:creationId xmlns:a16="http://schemas.microsoft.com/office/drawing/2014/main" id="{DEAA4055-73C0-4C31-31D6-8CAC63D584F3}"/>
              </a:ext>
            </a:extLst>
          </p:cNvPr>
          <p:cNvSpPr txBox="1"/>
          <p:nvPr/>
        </p:nvSpPr>
        <p:spPr>
          <a:xfrm>
            <a:off x="9035754" y="6303231"/>
            <a:ext cx="1839030" cy="369332"/>
          </a:xfrm>
          <a:prstGeom prst="rect">
            <a:avLst/>
          </a:prstGeom>
          <a:noFill/>
        </p:spPr>
        <p:txBody>
          <a:bodyPr wrap="none" rtlCol="0">
            <a:spAutoFit/>
          </a:bodyPr>
          <a:lstStyle/>
          <a:p>
            <a:r>
              <a:rPr lang="en-US"/>
              <a:t>Curtailable Load</a:t>
            </a:r>
          </a:p>
        </p:txBody>
      </p:sp>
      <p:pic>
        <p:nvPicPr>
          <p:cNvPr id="39" name="Picture 38">
            <a:extLst>
              <a:ext uri="{FF2B5EF4-FFF2-40B4-BE49-F238E27FC236}">
                <a16:creationId xmlns:a16="http://schemas.microsoft.com/office/drawing/2014/main" id="{B96F8D3E-920A-E3DD-B5F8-172C6A487915}"/>
              </a:ext>
            </a:extLst>
          </p:cNvPr>
          <p:cNvPicPr>
            <a:picLocks noChangeAspect="1"/>
          </p:cNvPicPr>
          <p:nvPr/>
        </p:nvPicPr>
        <p:blipFill>
          <a:blip r:embed="rId5"/>
          <a:stretch>
            <a:fillRect/>
          </a:stretch>
        </p:blipFill>
        <p:spPr>
          <a:xfrm>
            <a:off x="4574870" y="1888493"/>
            <a:ext cx="2255191" cy="1231106"/>
          </a:xfrm>
          <a:prstGeom prst="rect">
            <a:avLst/>
          </a:prstGeom>
        </p:spPr>
      </p:pic>
      <p:sp>
        <p:nvSpPr>
          <p:cNvPr id="55" name="TextBox 54">
            <a:extLst>
              <a:ext uri="{FF2B5EF4-FFF2-40B4-BE49-F238E27FC236}">
                <a16:creationId xmlns:a16="http://schemas.microsoft.com/office/drawing/2014/main" id="{48B7F1D4-0184-0709-6120-939618DE7C9F}"/>
              </a:ext>
            </a:extLst>
          </p:cNvPr>
          <p:cNvSpPr txBox="1"/>
          <p:nvPr/>
        </p:nvSpPr>
        <p:spPr>
          <a:xfrm>
            <a:off x="3773360" y="4346398"/>
            <a:ext cx="4080959" cy="2492990"/>
          </a:xfrm>
          <a:prstGeom prst="rect">
            <a:avLst/>
          </a:prstGeom>
          <a:noFill/>
        </p:spPr>
        <p:txBody>
          <a:bodyPr wrap="square" rtlCol="0">
            <a:spAutoFit/>
          </a:bodyPr>
          <a:lstStyle/>
          <a:p>
            <a:pPr algn="ctr"/>
            <a:r>
              <a:rPr lang="en-US" sz="1600" dirty="0"/>
              <a:t>Resource runs low on charge or fuel</a:t>
            </a:r>
          </a:p>
          <a:p>
            <a:pPr algn="ctr"/>
            <a:r>
              <a:rPr lang="en-US" sz="1600" dirty="0">
                <a:solidFill>
                  <a:srgbClr val="FF0000"/>
                </a:solidFill>
              </a:rPr>
              <a:t>OR</a:t>
            </a:r>
          </a:p>
          <a:p>
            <a:pPr algn="ctr"/>
            <a:r>
              <a:rPr lang="en-US" sz="1600" dirty="0"/>
              <a:t>System Scarcity Event</a:t>
            </a:r>
          </a:p>
          <a:p>
            <a:pPr algn="ctr"/>
            <a:r>
              <a:rPr lang="en-US" sz="1600" dirty="0">
                <a:solidFill>
                  <a:srgbClr val="FF0000"/>
                </a:solidFill>
              </a:rPr>
              <a:t>OR </a:t>
            </a:r>
          </a:p>
          <a:p>
            <a:pPr algn="ctr"/>
            <a:r>
              <a:rPr lang="en-US" sz="1600" dirty="0"/>
              <a:t>Resource trips offline / derates</a:t>
            </a:r>
          </a:p>
          <a:p>
            <a:pPr algn="ctr"/>
            <a:endParaRPr lang="en-US" sz="1600" dirty="0"/>
          </a:p>
          <a:p>
            <a:pPr algn="ctr"/>
            <a:r>
              <a:rPr lang="en-US" sz="1600" dirty="0"/>
              <a:t>QSE lowers LPC to firm floor, re-exposing PCLR to SCED dispatch </a:t>
            </a:r>
          </a:p>
          <a:p>
            <a:pPr algn="ctr"/>
            <a:endParaRPr lang="en-US" sz="1600" i="1" dirty="0"/>
          </a:p>
          <a:p>
            <a:pPr algn="ctr"/>
            <a:r>
              <a:rPr lang="en-US" sz="1200" i="1" dirty="0"/>
              <a:t>(note timing of each varies as discussed later)</a:t>
            </a:r>
          </a:p>
        </p:txBody>
      </p:sp>
      <p:cxnSp>
        <p:nvCxnSpPr>
          <p:cNvPr id="2" name="Straight Connector 1">
            <a:extLst>
              <a:ext uri="{FF2B5EF4-FFF2-40B4-BE49-F238E27FC236}">
                <a16:creationId xmlns:a16="http://schemas.microsoft.com/office/drawing/2014/main" id="{D24F3924-758C-3578-48A9-C6513832ECC3}"/>
              </a:ext>
            </a:extLst>
          </p:cNvPr>
          <p:cNvCxnSpPr>
            <a:cxnSpLocks/>
          </p:cNvCxnSpPr>
          <p:nvPr/>
        </p:nvCxnSpPr>
        <p:spPr>
          <a:xfrm>
            <a:off x="5325036"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CBBEC79-81A0-2D14-0261-EAD04A5B1805}"/>
              </a:ext>
            </a:extLst>
          </p:cNvPr>
          <p:cNvCxnSpPr>
            <a:cxnSpLocks/>
          </p:cNvCxnSpPr>
          <p:nvPr/>
        </p:nvCxnSpPr>
        <p:spPr>
          <a:xfrm>
            <a:off x="6104965"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579099A-0F5B-F640-F897-498BFCF23FA7}"/>
              </a:ext>
            </a:extLst>
          </p:cNvPr>
          <p:cNvCxnSpPr>
            <a:cxnSpLocks/>
          </p:cNvCxnSpPr>
          <p:nvPr/>
        </p:nvCxnSpPr>
        <p:spPr>
          <a:xfrm flipH="1">
            <a:off x="5316071" y="3429000"/>
            <a:ext cx="77992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5E96BFA-C920-51FF-54D0-6CD836F5DFC1}"/>
              </a:ext>
            </a:extLst>
          </p:cNvPr>
          <p:cNvCxnSpPr>
            <a:cxnSpLocks/>
            <a:stCxn id="20" idx="2"/>
          </p:cNvCxnSpPr>
          <p:nvPr/>
        </p:nvCxnSpPr>
        <p:spPr>
          <a:xfrm flipH="1">
            <a:off x="6104965" y="3254610"/>
            <a:ext cx="35052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B3189FD-148C-F9AD-46FD-7931B33BE109}"/>
              </a:ext>
            </a:extLst>
          </p:cNvPr>
          <p:cNvSpPr txBox="1"/>
          <p:nvPr/>
        </p:nvSpPr>
        <p:spPr>
          <a:xfrm>
            <a:off x="5188542" y="1556750"/>
            <a:ext cx="1027845" cy="369332"/>
          </a:xfrm>
          <a:prstGeom prst="rect">
            <a:avLst/>
          </a:prstGeom>
          <a:noFill/>
        </p:spPr>
        <p:txBody>
          <a:bodyPr wrap="none" rtlCol="0">
            <a:spAutoFit/>
          </a:bodyPr>
          <a:lstStyle/>
          <a:p>
            <a:r>
              <a:rPr lang="en-US"/>
              <a:t>Grid Sub</a:t>
            </a:r>
          </a:p>
        </p:txBody>
      </p:sp>
      <p:sp>
        <p:nvSpPr>
          <p:cNvPr id="21" name="TextBox 20">
            <a:extLst>
              <a:ext uri="{FF2B5EF4-FFF2-40B4-BE49-F238E27FC236}">
                <a16:creationId xmlns:a16="http://schemas.microsoft.com/office/drawing/2014/main" id="{9872309B-8AC8-FDDD-3F37-95AAE4E1AFBF}"/>
              </a:ext>
            </a:extLst>
          </p:cNvPr>
          <p:cNvSpPr txBox="1"/>
          <p:nvPr/>
        </p:nvSpPr>
        <p:spPr>
          <a:xfrm>
            <a:off x="2801722" y="2859012"/>
            <a:ext cx="1551450" cy="369332"/>
          </a:xfrm>
          <a:prstGeom prst="rect">
            <a:avLst/>
          </a:prstGeom>
          <a:noFill/>
        </p:spPr>
        <p:txBody>
          <a:bodyPr wrap="none" rtlCol="0">
            <a:spAutoFit/>
          </a:bodyPr>
          <a:lstStyle/>
          <a:p>
            <a:r>
              <a:rPr lang="en-US">
                <a:solidFill>
                  <a:srgbClr val="FF0000"/>
                </a:solidFill>
              </a:rPr>
              <a:t>100MW Inject</a:t>
            </a:r>
          </a:p>
        </p:txBody>
      </p:sp>
      <p:sp>
        <p:nvSpPr>
          <p:cNvPr id="23" name="TextBox 22">
            <a:extLst>
              <a:ext uri="{FF2B5EF4-FFF2-40B4-BE49-F238E27FC236}">
                <a16:creationId xmlns:a16="http://schemas.microsoft.com/office/drawing/2014/main" id="{EDE2DEA6-33EE-D6D2-89B7-78DEAF8581FD}"/>
              </a:ext>
            </a:extLst>
          </p:cNvPr>
          <p:cNvSpPr txBox="1"/>
          <p:nvPr/>
        </p:nvSpPr>
        <p:spPr>
          <a:xfrm>
            <a:off x="7081697" y="2858450"/>
            <a:ext cx="2308581" cy="369332"/>
          </a:xfrm>
          <a:prstGeom prst="rect">
            <a:avLst/>
          </a:prstGeom>
          <a:noFill/>
        </p:spPr>
        <p:txBody>
          <a:bodyPr wrap="none" rtlCol="0">
            <a:spAutoFit/>
          </a:bodyPr>
          <a:lstStyle/>
          <a:p>
            <a:r>
              <a:rPr lang="en-US"/>
              <a:t>100MW Consumption</a:t>
            </a:r>
          </a:p>
        </p:txBody>
      </p:sp>
      <p:sp>
        <p:nvSpPr>
          <p:cNvPr id="11" name="Right Brace 10">
            <a:extLst>
              <a:ext uri="{FF2B5EF4-FFF2-40B4-BE49-F238E27FC236}">
                <a16:creationId xmlns:a16="http://schemas.microsoft.com/office/drawing/2014/main" id="{939B9077-5F9E-997E-85FD-2AF9C07D06F2}"/>
              </a:ext>
            </a:extLst>
          </p:cNvPr>
          <p:cNvSpPr/>
          <p:nvPr/>
        </p:nvSpPr>
        <p:spPr>
          <a:xfrm rot="5400000">
            <a:off x="5338715" y="2197593"/>
            <a:ext cx="910055" cy="3410196"/>
          </a:xfrm>
          <a:prstGeom prst="rightBrace">
            <a:avLst>
              <a:gd name="adj1" fmla="val 10383"/>
              <a:gd name="adj2" fmla="val 47503"/>
            </a:avLst>
          </a:prstGeom>
          <a:ln w="28575">
            <a:solidFill>
              <a:schemeClr val="accent2"/>
            </a:solidFill>
            <a:prstDash val="dash"/>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68426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65861-F99A-6F53-FCE8-EB4841F6A3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7DAE793-8CA4-8D2A-0B54-A8ECFAD6FDD4}"/>
              </a:ext>
            </a:extLst>
          </p:cNvPr>
          <p:cNvSpPr>
            <a:spLocks noGrp="1"/>
          </p:cNvSpPr>
          <p:nvPr>
            <p:ph type="title"/>
          </p:nvPr>
        </p:nvSpPr>
        <p:spPr>
          <a:xfrm>
            <a:off x="609603" y="222813"/>
            <a:ext cx="10972793" cy="1002193"/>
          </a:xfrm>
        </p:spPr>
        <p:txBody>
          <a:bodyPr>
            <a:normAutofit/>
          </a:bodyPr>
          <a:lstStyle/>
          <a:p>
            <a:r>
              <a:rPr lang="en-US"/>
              <a:t>FTM-Netting: </a:t>
            </a:r>
            <a:br>
              <a:rPr lang="en-US"/>
            </a:br>
            <a:r>
              <a:rPr lang="en-US"/>
              <a:t>The Payoff</a:t>
            </a:r>
            <a:endParaRPr lang="en-US" i="1"/>
          </a:p>
        </p:txBody>
      </p:sp>
      <p:sp>
        <p:nvSpPr>
          <p:cNvPr id="4" name="Slide Number Placeholder 3">
            <a:extLst>
              <a:ext uri="{FF2B5EF4-FFF2-40B4-BE49-F238E27FC236}">
                <a16:creationId xmlns:a16="http://schemas.microsoft.com/office/drawing/2014/main" id="{61CA3629-A6C5-6653-25EC-CD8563EC26C2}"/>
              </a:ext>
            </a:extLst>
          </p:cNvPr>
          <p:cNvSpPr>
            <a:spLocks noGrp="1"/>
          </p:cNvSpPr>
          <p:nvPr>
            <p:ph type="sldNum" sz="quarter" idx="4294967295"/>
          </p:nvPr>
        </p:nvSpPr>
        <p:spPr>
          <a:xfrm>
            <a:off x="9644332" y="6170129"/>
            <a:ext cx="2113472" cy="551345"/>
          </a:xfrm>
        </p:spPr>
        <p:txBody>
          <a:bodyPr/>
          <a:lstStyle/>
          <a:p>
            <a:fld id="{A49DFD55-3C28-40EF-9E31-A92D2E4017FF}" type="slidenum">
              <a:rPr lang="en-US" smtClean="0"/>
              <a:pPr/>
              <a:t>13</a:t>
            </a:fld>
            <a:endParaRPr lang="en-US"/>
          </a:p>
        </p:txBody>
      </p:sp>
      <p:pic>
        <p:nvPicPr>
          <p:cNvPr id="8" name="Picture 7">
            <a:extLst>
              <a:ext uri="{FF2B5EF4-FFF2-40B4-BE49-F238E27FC236}">
                <a16:creationId xmlns:a16="http://schemas.microsoft.com/office/drawing/2014/main" id="{58A5C46C-A390-E8AC-D583-C6DD12ED76C2}"/>
              </a:ext>
            </a:extLst>
          </p:cNvPr>
          <p:cNvPicPr>
            <a:picLocks noChangeAspect="1"/>
          </p:cNvPicPr>
          <p:nvPr/>
        </p:nvPicPr>
        <p:blipFill>
          <a:blip r:embed="rId3"/>
          <a:stretch>
            <a:fillRect/>
          </a:stretch>
        </p:blipFill>
        <p:spPr>
          <a:xfrm>
            <a:off x="8773835" y="4868604"/>
            <a:ext cx="2362871" cy="1289888"/>
          </a:xfrm>
          <a:prstGeom prst="rect">
            <a:avLst/>
          </a:prstGeom>
        </p:spPr>
      </p:pic>
      <p:pic>
        <p:nvPicPr>
          <p:cNvPr id="3" name="Picture 2">
            <a:extLst>
              <a:ext uri="{FF2B5EF4-FFF2-40B4-BE49-F238E27FC236}">
                <a16:creationId xmlns:a16="http://schemas.microsoft.com/office/drawing/2014/main" id="{3BD81A04-6ABC-0BC3-7021-170872F5BF8E}"/>
              </a:ext>
            </a:extLst>
          </p:cNvPr>
          <p:cNvPicPr>
            <a:picLocks noChangeAspect="1"/>
          </p:cNvPicPr>
          <p:nvPr/>
        </p:nvPicPr>
        <p:blipFill>
          <a:blip r:embed="rId4"/>
          <a:srcRect t="15945"/>
          <a:stretch>
            <a:fillRect/>
          </a:stretch>
        </p:blipFill>
        <p:spPr>
          <a:xfrm>
            <a:off x="356755" y="4868604"/>
            <a:ext cx="3241040" cy="1487161"/>
          </a:xfrm>
          <a:prstGeom prst="rect">
            <a:avLst/>
          </a:prstGeom>
        </p:spPr>
      </p:pic>
      <p:cxnSp>
        <p:nvCxnSpPr>
          <p:cNvPr id="7" name="Straight Connector 6">
            <a:extLst>
              <a:ext uri="{FF2B5EF4-FFF2-40B4-BE49-F238E27FC236}">
                <a16:creationId xmlns:a16="http://schemas.microsoft.com/office/drawing/2014/main" id="{00D32389-3352-F75D-9408-1E43087FA5FE}"/>
              </a:ext>
            </a:extLst>
          </p:cNvPr>
          <p:cNvCxnSpPr>
            <a:cxnSpLocks/>
            <a:stCxn id="3" idx="0"/>
            <a:endCxn id="18" idx="4"/>
          </p:cNvCxnSpPr>
          <p:nvPr/>
        </p:nvCxnSpPr>
        <p:spPr>
          <a:xfrm flipH="1" flipV="1">
            <a:off x="1977274"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CA4BCE5D-0946-8D6E-C60D-94A6908B71D6}"/>
              </a:ext>
            </a:extLst>
          </p:cNvPr>
          <p:cNvSpPr/>
          <p:nvPr/>
        </p:nvSpPr>
        <p:spPr>
          <a:xfrm>
            <a:off x="1632218"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19" name="Straight Connector 18">
            <a:extLst>
              <a:ext uri="{FF2B5EF4-FFF2-40B4-BE49-F238E27FC236}">
                <a16:creationId xmlns:a16="http://schemas.microsoft.com/office/drawing/2014/main" id="{96521B3D-7C08-434E-7BFE-8D148F584A1F}"/>
              </a:ext>
            </a:extLst>
          </p:cNvPr>
          <p:cNvCxnSpPr>
            <a:cxnSpLocks/>
            <a:stCxn id="8" idx="0"/>
            <a:endCxn id="20" idx="4"/>
          </p:cNvCxnSpPr>
          <p:nvPr/>
        </p:nvCxnSpPr>
        <p:spPr>
          <a:xfrm flipH="1" flipV="1">
            <a:off x="9955270" y="3586354"/>
            <a:ext cx="1" cy="12822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F8C083B2-DDD4-E1BF-158A-8B1E1882BFA4}"/>
              </a:ext>
            </a:extLst>
          </p:cNvPr>
          <p:cNvSpPr/>
          <p:nvPr/>
        </p:nvSpPr>
        <p:spPr>
          <a:xfrm>
            <a:off x="9610214"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24" name="Straight Connector 23">
            <a:extLst>
              <a:ext uri="{FF2B5EF4-FFF2-40B4-BE49-F238E27FC236}">
                <a16:creationId xmlns:a16="http://schemas.microsoft.com/office/drawing/2014/main" id="{2FF40D95-BA67-A6D2-845F-DEDE6A65397B}"/>
              </a:ext>
            </a:extLst>
          </p:cNvPr>
          <p:cNvCxnSpPr>
            <a:cxnSpLocks/>
            <a:endCxn id="18" idx="6"/>
          </p:cNvCxnSpPr>
          <p:nvPr/>
        </p:nvCxnSpPr>
        <p:spPr>
          <a:xfrm flipH="1">
            <a:off x="2322329" y="3254610"/>
            <a:ext cx="299374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1C1DB9C-AC34-D29F-F111-C414C798769C}"/>
              </a:ext>
            </a:extLst>
          </p:cNvPr>
          <p:cNvSpPr txBox="1"/>
          <p:nvPr/>
        </p:nvSpPr>
        <p:spPr>
          <a:xfrm>
            <a:off x="1214372" y="6303231"/>
            <a:ext cx="1525802" cy="369332"/>
          </a:xfrm>
          <a:prstGeom prst="rect">
            <a:avLst/>
          </a:prstGeom>
          <a:noFill/>
        </p:spPr>
        <p:txBody>
          <a:bodyPr wrap="none" rtlCol="0">
            <a:spAutoFit/>
          </a:bodyPr>
          <a:lstStyle/>
          <a:p>
            <a:r>
              <a:rPr lang="en-US"/>
              <a:t>BESS (or Gas)</a:t>
            </a:r>
          </a:p>
        </p:txBody>
      </p:sp>
      <p:sp>
        <p:nvSpPr>
          <p:cNvPr id="32" name="TextBox 31">
            <a:extLst>
              <a:ext uri="{FF2B5EF4-FFF2-40B4-BE49-F238E27FC236}">
                <a16:creationId xmlns:a16="http://schemas.microsoft.com/office/drawing/2014/main" id="{6F8F88AA-B237-2EBB-2564-6A34684852A5}"/>
              </a:ext>
            </a:extLst>
          </p:cNvPr>
          <p:cNvSpPr txBox="1"/>
          <p:nvPr/>
        </p:nvSpPr>
        <p:spPr>
          <a:xfrm>
            <a:off x="9035754" y="6303231"/>
            <a:ext cx="1839030" cy="369332"/>
          </a:xfrm>
          <a:prstGeom prst="rect">
            <a:avLst/>
          </a:prstGeom>
          <a:noFill/>
        </p:spPr>
        <p:txBody>
          <a:bodyPr wrap="none" rtlCol="0">
            <a:spAutoFit/>
          </a:bodyPr>
          <a:lstStyle/>
          <a:p>
            <a:r>
              <a:rPr lang="en-US"/>
              <a:t>Curtailable Load</a:t>
            </a:r>
          </a:p>
        </p:txBody>
      </p:sp>
      <p:pic>
        <p:nvPicPr>
          <p:cNvPr id="39" name="Picture 38">
            <a:extLst>
              <a:ext uri="{FF2B5EF4-FFF2-40B4-BE49-F238E27FC236}">
                <a16:creationId xmlns:a16="http://schemas.microsoft.com/office/drawing/2014/main" id="{28258942-8B2F-F9EC-7A0D-72D14D7E365B}"/>
              </a:ext>
            </a:extLst>
          </p:cNvPr>
          <p:cNvPicPr>
            <a:picLocks noChangeAspect="1"/>
          </p:cNvPicPr>
          <p:nvPr/>
        </p:nvPicPr>
        <p:blipFill>
          <a:blip r:embed="rId5"/>
          <a:stretch>
            <a:fillRect/>
          </a:stretch>
        </p:blipFill>
        <p:spPr>
          <a:xfrm>
            <a:off x="4574870" y="1888493"/>
            <a:ext cx="2255191" cy="1231106"/>
          </a:xfrm>
          <a:prstGeom prst="rect">
            <a:avLst/>
          </a:prstGeom>
        </p:spPr>
      </p:pic>
      <p:sp>
        <p:nvSpPr>
          <p:cNvPr id="55" name="TextBox 54">
            <a:extLst>
              <a:ext uri="{FF2B5EF4-FFF2-40B4-BE49-F238E27FC236}">
                <a16:creationId xmlns:a16="http://schemas.microsoft.com/office/drawing/2014/main" id="{6E3F860E-FFB9-401B-52D2-E369B7662499}"/>
              </a:ext>
            </a:extLst>
          </p:cNvPr>
          <p:cNvSpPr txBox="1"/>
          <p:nvPr/>
        </p:nvSpPr>
        <p:spPr>
          <a:xfrm>
            <a:off x="3773360" y="4346398"/>
            <a:ext cx="4080959" cy="2062103"/>
          </a:xfrm>
          <a:prstGeom prst="rect">
            <a:avLst/>
          </a:prstGeom>
          <a:noFill/>
        </p:spPr>
        <p:txBody>
          <a:bodyPr wrap="square" rtlCol="0">
            <a:spAutoFit/>
          </a:bodyPr>
          <a:lstStyle/>
          <a:p>
            <a:pPr algn="ctr"/>
            <a:r>
              <a:rPr lang="en-US" sz="1600" dirty="0"/>
              <a:t>The privately-financed co-located asset’s relief is directly </a:t>
            </a:r>
            <a:r>
              <a:rPr lang="en-US" sz="1600" dirty="0">
                <a:solidFill>
                  <a:srgbClr val="00B0F0"/>
                </a:solidFill>
              </a:rPr>
              <a:t>attributable</a:t>
            </a:r>
            <a:r>
              <a:rPr lang="en-US" sz="1600" dirty="0"/>
              <a:t> to the PCLR</a:t>
            </a:r>
          </a:p>
          <a:p>
            <a:pPr algn="ctr"/>
            <a:endParaRPr lang="en-US" sz="1600" dirty="0"/>
          </a:p>
          <a:p>
            <a:pPr algn="ctr"/>
            <a:r>
              <a:rPr lang="en-US" sz="1600" dirty="0"/>
              <a:t>The PCLR secures financed predictability—SCED only curtails the </a:t>
            </a:r>
            <a:r>
              <a:rPr lang="en-US" sz="1600" b="1" dirty="0"/>
              <a:t>net physical shortfall</a:t>
            </a:r>
            <a:r>
              <a:rPr lang="en-US" sz="1600" dirty="0"/>
              <a:t>, reducing volume and, crucially, buying predictability with residual curtailment coming after hour+ warnings.</a:t>
            </a:r>
          </a:p>
        </p:txBody>
      </p:sp>
      <p:cxnSp>
        <p:nvCxnSpPr>
          <p:cNvPr id="2" name="Straight Connector 1">
            <a:extLst>
              <a:ext uri="{FF2B5EF4-FFF2-40B4-BE49-F238E27FC236}">
                <a16:creationId xmlns:a16="http://schemas.microsoft.com/office/drawing/2014/main" id="{ADB7DAAB-6751-7B43-0162-9E1CFF2F9FBA}"/>
              </a:ext>
            </a:extLst>
          </p:cNvPr>
          <p:cNvCxnSpPr>
            <a:cxnSpLocks/>
          </p:cNvCxnSpPr>
          <p:nvPr/>
        </p:nvCxnSpPr>
        <p:spPr>
          <a:xfrm>
            <a:off x="5325036"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6D66D2-3EA1-A792-63A2-8D8EC3FA728F}"/>
              </a:ext>
            </a:extLst>
          </p:cNvPr>
          <p:cNvCxnSpPr>
            <a:cxnSpLocks/>
          </p:cNvCxnSpPr>
          <p:nvPr/>
        </p:nvCxnSpPr>
        <p:spPr>
          <a:xfrm>
            <a:off x="6104965"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505A063-398B-3E65-71CF-A839DE7C18AA}"/>
              </a:ext>
            </a:extLst>
          </p:cNvPr>
          <p:cNvCxnSpPr>
            <a:cxnSpLocks/>
          </p:cNvCxnSpPr>
          <p:nvPr/>
        </p:nvCxnSpPr>
        <p:spPr>
          <a:xfrm flipH="1">
            <a:off x="5316071" y="3429000"/>
            <a:ext cx="77992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FBA35C-2970-BF39-DE86-B32BBC08CBA0}"/>
              </a:ext>
            </a:extLst>
          </p:cNvPr>
          <p:cNvCxnSpPr>
            <a:cxnSpLocks/>
            <a:stCxn id="20" idx="2"/>
          </p:cNvCxnSpPr>
          <p:nvPr/>
        </p:nvCxnSpPr>
        <p:spPr>
          <a:xfrm flipH="1">
            <a:off x="6104965" y="3254610"/>
            <a:ext cx="35052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08E31EE-64CF-2CA3-2850-7DD14F71F40A}"/>
              </a:ext>
            </a:extLst>
          </p:cNvPr>
          <p:cNvSpPr txBox="1"/>
          <p:nvPr/>
        </p:nvSpPr>
        <p:spPr>
          <a:xfrm>
            <a:off x="5188542" y="1556750"/>
            <a:ext cx="1027845" cy="369332"/>
          </a:xfrm>
          <a:prstGeom prst="rect">
            <a:avLst/>
          </a:prstGeom>
          <a:noFill/>
        </p:spPr>
        <p:txBody>
          <a:bodyPr wrap="none" rtlCol="0">
            <a:spAutoFit/>
          </a:bodyPr>
          <a:lstStyle/>
          <a:p>
            <a:r>
              <a:rPr lang="en-US"/>
              <a:t>Grid Sub</a:t>
            </a:r>
          </a:p>
        </p:txBody>
      </p:sp>
      <p:sp>
        <p:nvSpPr>
          <p:cNvPr id="21" name="TextBox 20">
            <a:extLst>
              <a:ext uri="{FF2B5EF4-FFF2-40B4-BE49-F238E27FC236}">
                <a16:creationId xmlns:a16="http://schemas.microsoft.com/office/drawing/2014/main" id="{61F21878-8437-EC32-C3C7-47A63BAF9968}"/>
              </a:ext>
            </a:extLst>
          </p:cNvPr>
          <p:cNvSpPr txBox="1"/>
          <p:nvPr/>
        </p:nvSpPr>
        <p:spPr>
          <a:xfrm>
            <a:off x="2801722" y="2859012"/>
            <a:ext cx="1551450" cy="369332"/>
          </a:xfrm>
          <a:prstGeom prst="rect">
            <a:avLst/>
          </a:prstGeom>
          <a:noFill/>
        </p:spPr>
        <p:txBody>
          <a:bodyPr wrap="none" rtlCol="0">
            <a:spAutoFit/>
          </a:bodyPr>
          <a:lstStyle/>
          <a:p>
            <a:r>
              <a:rPr lang="en-US"/>
              <a:t>100MW Inject</a:t>
            </a:r>
          </a:p>
        </p:txBody>
      </p:sp>
      <p:sp>
        <p:nvSpPr>
          <p:cNvPr id="23" name="TextBox 22">
            <a:extLst>
              <a:ext uri="{FF2B5EF4-FFF2-40B4-BE49-F238E27FC236}">
                <a16:creationId xmlns:a16="http://schemas.microsoft.com/office/drawing/2014/main" id="{DB3FD6CE-0FE9-1A04-727D-A02B923D5EEE}"/>
              </a:ext>
            </a:extLst>
          </p:cNvPr>
          <p:cNvSpPr txBox="1"/>
          <p:nvPr/>
        </p:nvSpPr>
        <p:spPr>
          <a:xfrm>
            <a:off x="7081697" y="2858450"/>
            <a:ext cx="2308581" cy="369332"/>
          </a:xfrm>
          <a:prstGeom prst="rect">
            <a:avLst/>
          </a:prstGeom>
          <a:noFill/>
        </p:spPr>
        <p:txBody>
          <a:bodyPr wrap="none" rtlCol="0">
            <a:spAutoFit/>
          </a:bodyPr>
          <a:lstStyle/>
          <a:p>
            <a:r>
              <a:rPr lang="en-US"/>
              <a:t>100MW Consumption</a:t>
            </a:r>
          </a:p>
        </p:txBody>
      </p:sp>
      <p:sp>
        <p:nvSpPr>
          <p:cNvPr id="11" name="Right Brace 10">
            <a:extLst>
              <a:ext uri="{FF2B5EF4-FFF2-40B4-BE49-F238E27FC236}">
                <a16:creationId xmlns:a16="http://schemas.microsoft.com/office/drawing/2014/main" id="{6AAE2F1C-D1B0-77B7-7D98-B69C645C1C65}"/>
              </a:ext>
            </a:extLst>
          </p:cNvPr>
          <p:cNvSpPr/>
          <p:nvPr/>
        </p:nvSpPr>
        <p:spPr>
          <a:xfrm rot="5400000">
            <a:off x="5338715" y="2197593"/>
            <a:ext cx="910055" cy="3410196"/>
          </a:xfrm>
          <a:prstGeom prst="rightBrace">
            <a:avLst>
              <a:gd name="adj1" fmla="val 10383"/>
              <a:gd name="adj2" fmla="val 47503"/>
            </a:avLst>
          </a:prstGeom>
          <a:ln w="28575">
            <a:prstDash val="dash"/>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83954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28560F-F255-8027-6CE0-FDAC06B623D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A3B3B1-C431-47C8-D8DF-9F7140B43BF1}"/>
              </a:ext>
            </a:extLst>
          </p:cNvPr>
          <p:cNvSpPr>
            <a:spLocks noGrp="1"/>
          </p:cNvSpPr>
          <p:nvPr>
            <p:ph type="ctrTitle"/>
          </p:nvPr>
        </p:nvSpPr>
        <p:spPr>
          <a:xfrm>
            <a:off x="288105" y="453151"/>
            <a:ext cx="11628592" cy="888660"/>
          </a:xfrm>
        </p:spPr>
        <p:txBody>
          <a:bodyPr/>
          <a:lstStyle/>
          <a:p>
            <a:pPr algn="ctr"/>
            <a:r>
              <a:rPr lang="en-US" i="1"/>
              <a:t>How It Works: </a:t>
            </a:r>
            <a:br>
              <a:rPr lang="en-US" i="1"/>
            </a:br>
            <a:r>
              <a:rPr lang="en-US" i="1"/>
              <a:t>Physical &amp; Dispatch Mechanism</a:t>
            </a:r>
          </a:p>
        </p:txBody>
      </p:sp>
      <p:sp>
        <p:nvSpPr>
          <p:cNvPr id="4" name="Slide Number Placeholder 3">
            <a:extLst>
              <a:ext uri="{FF2B5EF4-FFF2-40B4-BE49-F238E27FC236}">
                <a16:creationId xmlns:a16="http://schemas.microsoft.com/office/drawing/2014/main" id="{F877F77A-6000-6748-0288-A322B430B92D}"/>
              </a:ext>
            </a:extLst>
          </p:cNvPr>
          <p:cNvSpPr>
            <a:spLocks noGrp="1"/>
          </p:cNvSpPr>
          <p:nvPr>
            <p:ph type="sldNum" sz="quarter" idx="4294967295"/>
          </p:nvPr>
        </p:nvSpPr>
        <p:spPr>
          <a:xfrm>
            <a:off x="10079038" y="6170613"/>
            <a:ext cx="2112962" cy="550862"/>
          </a:xfrm>
        </p:spPr>
        <p:txBody>
          <a:bodyPr/>
          <a:lstStyle/>
          <a:p>
            <a:r>
              <a:rPr lang="en-US"/>
              <a:t> </a:t>
            </a:r>
            <a:fld id="{A49DFD55-3C28-40EF-9E31-A92D2E4017FF}" type="slidenum">
              <a:rPr lang="en-US" smtClean="0"/>
              <a:pPr/>
              <a:t>14</a:t>
            </a:fld>
            <a:endParaRPr lang="en-US"/>
          </a:p>
        </p:txBody>
      </p:sp>
      <p:graphicFrame>
        <p:nvGraphicFramePr>
          <p:cNvPr id="2" name="Table 1">
            <a:extLst>
              <a:ext uri="{FF2B5EF4-FFF2-40B4-BE49-F238E27FC236}">
                <a16:creationId xmlns:a16="http://schemas.microsoft.com/office/drawing/2014/main" id="{496708DB-2507-855A-EF47-2916E46A2DEF}"/>
              </a:ext>
            </a:extLst>
          </p:cNvPr>
          <p:cNvGraphicFramePr>
            <a:graphicFrameLocks noGrp="1"/>
          </p:cNvGraphicFramePr>
          <p:nvPr>
            <p:extLst>
              <p:ext uri="{D42A27DB-BD31-4B8C-83A1-F6EECF244321}">
                <p14:modId xmlns:p14="http://schemas.microsoft.com/office/powerpoint/2010/main" val="1536765183"/>
              </p:ext>
            </p:extLst>
          </p:nvPr>
        </p:nvGraphicFramePr>
        <p:xfrm>
          <a:off x="591197" y="1612490"/>
          <a:ext cx="10911758" cy="4694165"/>
        </p:xfrm>
        <a:graphic>
          <a:graphicData uri="http://schemas.openxmlformats.org/drawingml/2006/table">
            <a:tbl>
              <a:tblPr>
                <a:tableStyleId>{93296810-A885-4BE3-A3E7-6D5BEEA58F35}</a:tableStyleId>
              </a:tblPr>
              <a:tblGrid>
                <a:gridCol w="2021755">
                  <a:extLst>
                    <a:ext uri="{9D8B030D-6E8A-4147-A177-3AD203B41FA5}">
                      <a16:colId xmlns:a16="http://schemas.microsoft.com/office/drawing/2014/main" val="3123398383"/>
                    </a:ext>
                  </a:extLst>
                </a:gridCol>
                <a:gridCol w="8890003">
                  <a:extLst>
                    <a:ext uri="{9D8B030D-6E8A-4147-A177-3AD203B41FA5}">
                      <a16:colId xmlns:a16="http://schemas.microsoft.com/office/drawing/2014/main" val="3822668948"/>
                    </a:ext>
                  </a:extLst>
                </a:gridCol>
              </a:tblGrid>
              <a:tr h="450807">
                <a:tc>
                  <a:txBody>
                    <a:bodyPr/>
                    <a:lstStyle/>
                    <a:p>
                      <a:pPr algn="ctr">
                        <a:spcAft>
                          <a:spcPts val="2400"/>
                        </a:spcAft>
                        <a:buNone/>
                      </a:pPr>
                      <a:r>
                        <a:rPr lang="en-US" sz="1600" b="1">
                          <a:effectLst/>
                        </a:rPr>
                        <a:t>Feature</a:t>
                      </a:r>
                      <a:endParaRPr lang="en-US" sz="1600" b="1">
                        <a:effectLst/>
                        <a:latin typeface="Google Sans Text"/>
                      </a:endParaRPr>
                    </a:p>
                  </a:txBody>
                  <a:tcPr marL="76200" marR="76200" marT="50800" marB="50800" anchor="ctr"/>
                </a:tc>
                <a:tc>
                  <a:txBody>
                    <a:bodyPr/>
                    <a:lstStyle/>
                    <a:p>
                      <a:pPr>
                        <a:spcAft>
                          <a:spcPts val="2400"/>
                        </a:spcAft>
                        <a:buNone/>
                      </a:pPr>
                      <a:r>
                        <a:rPr lang="en-US" sz="1600" b="1">
                          <a:effectLst/>
                        </a:rPr>
                        <a:t>Mechanism</a:t>
                      </a:r>
                      <a:endParaRPr lang="en-US" sz="1600" b="1">
                        <a:effectLst/>
                        <a:latin typeface="Google Sans Text"/>
                      </a:endParaRPr>
                    </a:p>
                  </a:txBody>
                  <a:tcPr marL="76200" marR="76200" marT="50800" marB="50800" anchor="ctr"/>
                </a:tc>
                <a:extLst>
                  <a:ext uri="{0D108BD9-81ED-4DB2-BD59-A6C34878D82A}">
                    <a16:rowId xmlns:a16="http://schemas.microsoft.com/office/drawing/2014/main" val="2231471176"/>
                  </a:ext>
                </a:extLst>
              </a:tr>
              <a:tr h="1012003">
                <a:tc>
                  <a:txBody>
                    <a:bodyPr/>
                    <a:lstStyle/>
                    <a:p>
                      <a:pPr algn="ctr">
                        <a:spcAft>
                          <a:spcPts val="2400"/>
                        </a:spcAft>
                        <a:buNone/>
                      </a:pPr>
                      <a:r>
                        <a:rPr lang="en-US" sz="1600" b="1">
                          <a:effectLst/>
                        </a:rPr>
                        <a:t>Telemetry Shield</a:t>
                      </a:r>
                      <a:endParaRPr lang="en-US" sz="1600" b="1">
                        <a:effectLst/>
                        <a:latin typeface="Google Sans Text"/>
                      </a:endParaRPr>
                    </a:p>
                  </a:txBody>
                  <a:tcPr marL="76200" marR="76200" marT="50800" marB="50800" anchor="ctr"/>
                </a:tc>
                <a:tc>
                  <a:txBody>
                    <a:bodyPr/>
                    <a:lstStyle/>
                    <a:p>
                      <a:pPr>
                        <a:spcAft>
                          <a:spcPts val="1200"/>
                        </a:spcAft>
                        <a:buNone/>
                      </a:pPr>
                      <a:r>
                        <a:rPr lang="en-US" sz="1400">
                          <a:effectLst/>
                        </a:rPr>
                        <a:t>FTM-Netting enables the Qualified Scheduling Entity (QSE) to dynamically raise the PCLR’s telemetered Low Power Consumption (LPC) limit to match the real-time offset capacity of the paired resource. </a:t>
                      </a:r>
                    </a:p>
                    <a:p>
                      <a:pPr>
                        <a:spcAft>
                          <a:spcPts val="2400"/>
                        </a:spcAft>
                        <a:buNone/>
                      </a:pPr>
                      <a:r>
                        <a:rPr lang="en-US" sz="1400">
                          <a:effectLst/>
                        </a:rPr>
                        <a:t>This effectively shields the load from Security-Constrained Economic Dispatch (SCED) curtailment while the offsetting capacity is actively offered.</a:t>
                      </a:r>
                    </a:p>
                  </a:txBody>
                  <a:tcPr marL="76200" marR="76200" marT="50800" marB="50800" anchor="ctr"/>
                </a:tc>
                <a:extLst>
                  <a:ext uri="{0D108BD9-81ED-4DB2-BD59-A6C34878D82A}">
                    <a16:rowId xmlns:a16="http://schemas.microsoft.com/office/drawing/2014/main" val="625075264"/>
                  </a:ext>
                </a:extLst>
              </a:tr>
              <a:tr h="817030">
                <a:tc>
                  <a:txBody>
                    <a:bodyPr/>
                    <a:lstStyle/>
                    <a:p>
                      <a:pPr algn="ctr">
                        <a:spcAft>
                          <a:spcPts val="2400"/>
                        </a:spcAft>
                        <a:buNone/>
                      </a:pPr>
                      <a:r>
                        <a:rPr lang="en-US" sz="1600" b="1">
                          <a:effectLst/>
                        </a:rPr>
                        <a:t>Net-Zero Nodal Math</a:t>
                      </a:r>
                      <a:endParaRPr lang="en-US" sz="1600" b="1">
                        <a:effectLst/>
                        <a:latin typeface="Google Sans Text"/>
                      </a:endParaRPr>
                    </a:p>
                  </a:txBody>
                  <a:tcPr marL="76200" marR="76200" marT="50800" marB="50800" anchor="ctr"/>
                </a:tc>
                <a:tc>
                  <a:txBody>
                    <a:bodyPr/>
                    <a:lstStyle/>
                    <a:p>
                      <a:pPr marL="0" lvl="0" algn="l" defTabSz="914400" rtl="0" eaLnBrk="1" latinLnBrk="0" hangingPunct="1">
                        <a:spcAft>
                          <a:spcPts val="1200"/>
                        </a:spcAft>
                        <a:buNone/>
                      </a:pPr>
                      <a:r>
                        <a:rPr lang="en-US" sz="1400" kern="1200">
                          <a:solidFill>
                            <a:schemeClr val="dk1"/>
                          </a:solidFill>
                          <a:effectLst/>
                          <a:latin typeface="+mn-lt"/>
                          <a:ea typeface="+mn-ea"/>
                          <a:cs typeface="+mn-cs"/>
                        </a:rPr>
                        <a:t>Because the load and the mitigating asset share a Resource Node, the paired generation's injection acts as an equivalent offset to the PCLR’s impact on localized transmission constraints. </a:t>
                      </a:r>
                    </a:p>
                    <a:p>
                      <a:pPr marL="0" lvl="0" algn="l" defTabSz="914400" rtl="0" eaLnBrk="1" latinLnBrk="0" hangingPunct="1">
                        <a:buNone/>
                      </a:pPr>
                      <a:r>
                        <a:rPr lang="en-US" sz="1400" kern="1200">
                          <a:solidFill>
                            <a:schemeClr val="dk1"/>
                          </a:solidFill>
                          <a:effectLst/>
                          <a:latin typeface="+mn-lt"/>
                          <a:ea typeface="+mn-ea"/>
                          <a:cs typeface="+mn-cs"/>
                        </a:rPr>
                        <a:t>SCED deploys the equivalent physical counter-flow from the paired asset as necessary during normal operations.</a:t>
                      </a:r>
                    </a:p>
                  </a:txBody>
                  <a:tcPr marL="76200" marR="76200" marT="50800" marB="50800" anchor="ctr"/>
                </a:tc>
                <a:extLst>
                  <a:ext uri="{0D108BD9-81ED-4DB2-BD59-A6C34878D82A}">
                    <a16:rowId xmlns:a16="http://schemas.microsoft.com/office/drawing/2014/main" val="3019092838"/>
                  </a:ext>
                </a:extLst>
              </a:tr>
              <a:tr h="1120919">
                <a:tc>
                  <a:txBody>
                    <a:bodyPr/>
                    <a:lstStyle/>
                    <a:p>
                      <a:pPr algn="ctr">
                        <a:spcAft>
                          <a:spcPts val="2400"/>
                        </a:spcAft>
                        <a:buNone/>
                      </a:pPr>
                      <a:r>
                        <a:rPr lang="en-US" sz="1600" b="1">
                          <a:effectLst/>
                        </a:rPr>
                        <a:t>Economic Equivalency</a:t>
                      </a:r>
                      <a:endParaRPr lang="en-US" sz="1600" b="1">
                        <a:effectLst/>
                        <a:latin typeface="Google Sans Text"/>
                      </a:endParaRPr>
                    </a:p>
                  </a:txBody>
                  <a:tcPr marL="76200" marR="76200" marT="50800" marB="50800" anchor="ctr"/>
                </a:tc>
                <a:tc>
                  <a:txBody>
                    <a:bodyPr/>
                    <a:lstStyle/>
                    <a:p>
                      <a:pPr>
                        <a:spcAft>
                          <a:spcPts val="1200"/>
                        </a:spcAft>
                        <a:buNone/>
                      </a:pPr>
                      <a:r>
                        <a:rPr lang="en-US" sz="1400"/>
                        <a:t>To clear the merit order equivalently to the shielded load, the paired resource is automatically mitigated via the same Adjusted Bid Cap (ABC) methodology or Mitigated Offer Cap (if gas) as the PCLR. </a:t>
                      </a:r>
                    </a:p>
                    <a:p>
                      <a:pPr>
                        <a:spcAft>
                          <a:spcPts val="2400"/>
                        </a:spcAft>
                        <a:buNone/>
                      </a:pPr>
                      <a:r>
                        <a:rPr lang="en-US" sz="1400"/>
                        <a:t>This ensures native SCED compliance and prioritizes the paired resource for local congestion relief without causing market power or price distortion.</a:t>
                      </a:r>
                    </a:p>
                  </a:txBody>
                  <a:tcPr marL="76200" marR="76200" marT="50800" marB="50800" anchor="ctr"/>
                </a:tc>
                <a:extLst>
                  <a:ext uri="{0D108BD9-81ED-4DB2-BD59-A6C34878D82A}">
                    <a16:rowId xmlns:a16="http://schemas.microsoft.com/office/drawing/2014/main" val="3346292257"/>
                  </a:ext>
                </a:extLst>
              </a:tr>
              <a:tr h="1120919">
                <a:tc>
                  <a:txBody>
                    <a:bodyPr/>
                    <a:lstStyle/>
                    <a:p>
                      <a:pPr algn="ctr">
                        <a:spcAft>
                          <a:spcPts val="2400"/>
                        </a:spcAft>
                        <a:buNone/>
                      </a:pPr>
                      <a:r>
                        <a:rPr lang="en-US" sz="1600" b="1">
                          <a:effectLst/>
                          <a:latin typeface="Google Sans Text"/>
                        </a:rPr>
                        <a:t>Respecting SCED</a:t>
                      </a:r>
                    </a:p>
                  </a:txBody>
                  <a:tcPr marL="76200" marR="76200" marT="50800" marB="50800" anchor="ctr"/>
                </a:tc>
                <a:tc>
                  <a:txBody>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lang="en-US" sz="1400" dirty="0"/>
                        <a:t>FTM-Netting requires no changes to SCED. The QSE manages the netted operational envelope upstream via LPC telemetry, allowing SCED to enforce net curtailment obligations vs. gross.</a:t>
                      </a:r>
                    </a:p>
                  </a:txBody>
                  <a:tcPr marL="76200" marR="76200" marT="50800" marB="50800" anchor="ctr"/>
                </a:tc>
                <a:extLst>
                  <a:ext uri="{0D108BD9-81ED-4DB2-BD59-A6C34878D82A}">
                    <a16:rowId xmlns:a16="http://schemas.microsoft.com/office/drawing/2014/main" val="2855299834"/>
                  </a:ext>
                </a:extLst>
              </a:tr>
            </a:tbl>
          </a:graphicData>
        </a:graphic>
      </p:graphicFrame>
      <p:sp>
        <p:nvSpPr>
          <p:cNvPr id="3" name="Title 4">
            <a:extLst>
              <a:ext uri="{FF2B5EF4-FFF2-40B4-BE49-F238E27FC236}">
                <a16:creationId xmlns:a16="http://schemas.microsoft.com/office/drawing/2014/main" id="{A37C4A5D-4F69-F083-0FAA-8B9635251724}"/>
              </a:ext>
            </a:extLst>
          </p:cNvPr>
          <p:cNvSpPr txBox="1">
            <a:spLocks/>
          </p:cNvSpPr>
          <p:nvPr/>
        </p:nvSpPr>
        <p:spPr>
          <a:xfrm>
            <a:off x="2487561" y="723831"/>
            <a:ext cx="7079226" cy="6179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endParaRPr lang="en-US" sz="1600" i="1"/>
          </a:p>
        </p:txBody>
      </p:sp>
    </p:spTree>
    <p:extLst>
      <p:ext uri="{BB962C8B-B14F-4D97-AF65-F5344CB8AC3E}">
        <p14:creationId xmlns:p14="http://schemas.microsoft.com/office/powerpoint/2010/main" val="2054333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F7A86F-A05D-65C9-EFB5-77E9C9713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099F18C-4427-DD6B-E977-4AAE332F4133}"/>
              </a:ext>
            </a:extLst>
          </p:cNvPr>
          <p:cNvSpPr>
            <a:spLocks noGrp="1"/>
          </p:cNvSpPr>
          <p:nvPr>
            <p:ph type="ctrTitle"/>
          </p:nvPr>
        </p:nvSpPr>
        <p:spPr>
          <a:xfrm>
            <a:off x="288105" y="453150"/>
            <a:ext cx="11628592" cy="842711"/>
          </a:xfrm>
        </p:spPr>
        <p:txBody>
          <a:bodyPr/>
          <a:lstStyle/>
          <a:p>
            <a:pPr algn="ctr"/>
            <a:r>
              <a:rPr lang="en-US" i="1"/>
              <a:t>How It Integrates: </a:t>
            </a:r>
            <a:br>
              <a:rPr lang="en-US" i="1"/>
            </a:br>
            <a:r>
              <a:rPr lang="en-US" i="1"/>
              <a:t>Reliability Guardrails</a:t>
            </a:r>
          </a:p>
        </p:txBody>
      </p:sp>
      <p:sp>
        <p:nvSpPr>
          <p:cNvPr id="4" name="Slide Number Placeholder 3">
            <a:extLst>
              <a:ext uri="{FF2B5EF4-FFF2-40B4-BE49-F238E27FC236}">
                <a16:creationId xmlns:a16="http://schemas.microsoft.com/office/drawing/2014/main" id="{B007C91A-0160-742B-F79B-BEBEC7ED8C74}"/>
              </a:ext>
            </a:extLst>
          </p:cNvPr>
          <p:cNvSpPr>
            <a:spLocks noGrp="1"/>
          </p:cNvSpPr>
          <p:nvPr>
            <p:ph type="sldNum" sz="quarter" idx="4294967295"/>
          </p:nvPr>
        </p:nvSpPr>
        <p:spPr>
          <a:xfrm>
            <a:off x="10079038" y="6170613"/>
            <a:ext cx="2112962" cy="550862"/>
          </a:xfrm>
        </p:spPr>
        <p:txBody>
          <a:bodyPr/>
          <a:lstStyle/>
          <a:p>
            <a:r>
              <a:rPr lang="en-US"/>
              <a:t> </a:t>
            </a:r>
            <a:fld id="{A49DFD55-3C28-40EF-9E31-A92D2E4017FF}" type="slidenum">
              <a:rPr lang="en-US" smtClean="0"/>
              <a:pPr/>
              <a:t>15</a:t>
            </a:fld>
            <a:endParaRPr lang="en-US"/>
          </a:p>
        </p:txBody>
      </p:sp>
      <p:graphicFrame>
        <p:nvGraphicFramePr>
          <p:cNvPr id="2" name="Table 1">
            <a:extLst>
              <a:ext uri="{FF2B5EF4-FFF2-40B4-BE49-F238E27FC236}">
                <a16:creationId xmlns:a16="http://schemas.microsoft.com/office/drawing/2014/main" id="{B4597677-82D1-FF49-87B7-28C8A6CB5DA8}"/>
              </a:ext>
            </a:extLst>
          </p:cNvPr>
          <p:cNvGraphicFramePr>
            <a:graphicFrameLocks noGrp="1"/>
          </p:cNvGraphicFramePr>
          <p:nvPr>
            <p:extLst>
              <p:ext uri="{D42A27DB-BD31-4B8C-83A1-F6EECF244321}">
                <p14:modId xmlns:p14="http://schemas.microsoft.com/office/powerpoint/2010/main" val="1815510291"/>
              </p:ext>
            </p:extLst>
          </p:nvPr>
        </p:nvGraphicFramePr>
        <p:xfrm>
          <a:off x="591197" y="1612489"/>
          <a:ext cx="10911758" cy="4792359"/>
        </p:xfrm>
        <a:graphic>
          <a:graphicData uri="http://schemas.openxmlformats.org/drawingml/2006/table">
            <a:tbl>
              <a:tblPr>
                <a:tableStyleId>{93296810-A885-4BE3-A3E7-6D5BEEA58F35}</a:tableStyleId>
              </a:tblPr>
              <a:tblGrid>
                <a:gridCol w="2009128">
                  <a:extLst>
                    <a:ext uri="{9D8B030D-6E8A-4147-A177-3AD203B41FA5}">
                      <a16:colId xmlns:a16="http://schemas.microsoft.com/office/drawing/2014/main" val="3123398383"/>
                    </a:ext>
                  </a:extLst>
                </a:gridCol>
                <a:gridCol w="8902630">
                  <a:extLst>
                    <a:ext uri="{9D8B030D-6E8A-4147-A177-3AD203B41FA5}">
                      <a16:colId xmlns:a16="http://schemas.microsoft.com/office/drawing/2014/main" val="3822668948"/>
                    </a:ext>
                  </a:extLst>
                </a:gridCol>
              </a:tblGrid>
              <a:tr h="586775">
                <a:tc>
                  <a:txBody>
                    <a:bodyPr/>
                    <a:lstStyle/>
                    <a:p>
                      <a:pPr algn="ctr">
                        <a:spcAft>
                          <a:spcPts val="2400"/>
                        </a:spcAft>
                        <a:buNone/>
                      </a:pPr>
                      <a:r>
                        <a:rPr lang="en-US" sz="1600" b="1">
                          <a:effectLst/>
                        </a:rPr>
                        <a:t>Feature</a:t>
                      </a:r>
                      <a:endParaRPr lang="en-US" sz="1600" b="1">
                        <a:effectLst/>
                        <a:latin typeface="Google Sans Text"/>
                      </a:endParaRPr>
                    </a:p>
                  </a:txBody>
                  <a:tcPr marL="76200" marR="76200" marT="50800" marB="50800" anchor="ctr"/>
                </a:tc>
                <a:tc>
                  <a:txBody>
                    <a:bodyPr/>
                    <a:lstStyle/>
                    <a:p>
                      <a:pPr>
                        <a:spcAft>
                          <a:spcPts val="2400"/>
                        </a:spcAft>
                        <a:buNone/>
                      </a:pPr>
                      <a:r>
                        <a:rPr lang="en-US" sz="1600" b="1">
                          <a:effectLst/>
                        </a:rPr>
                        <a:t>Mechanism</a:t>
                      </a:r>
                      <a:endParaRPr lang="en-US" sz="1600" b="1">
                        <a:effectLst/>
                        <a:latin typeface="Google Sans Text"/>
                      </a:endParaRPr>
                    </a:p>
                  </a:txBody>
                  <a:tcPr marL="76200" marR="76200" marT="50800" marB="50800" anchor="ctr"/>
                </a:tc>
                <a:extLst>
                  <a:ext uri="{0D108BD9-81ED-4DB2-BD59-A6C34878D82A}">
                    <a16:rowId xmlns:a16="http://schemas.microsoft.com/office/drawing/2014/main" val="2231471176"/>
                  </a:ext>
                </a:extLst>
              </a:tr>
              <a:tr h="1287584">
                <a:tc>
                  <a:txBody>
                    <a:bodyPr/>
                    <a:lstStyle/>
                    <a:p>
                      <a:pPr algn="ctr">
                        <a:spcAft>
                          <a:spcPts val="2400"/>
                        </a:spcAft>
                        <a:buNone/>
                      </a:pPr>
                      <a:r>
                        <a:rPr lang="en-US" sz="1600" b="1">
                          <a:effectLst/>
                        </a:rPr>
                        <a:t>The Scarcity Yield</a:t>
                      </a:r>
                      <a:endParaRPr lang="en-US" sz="1600" b="1">
                        <a:effectLst/>
                        <a:latin typeface="Google Sans Text"/>
                      </a:endParaRPr>
                    </a:p>
                  </a:txBody>
                  <a:tcPr marL="76200" marR="76200" marT="50800" marB="50800" anchor="ctr"/>
                </a:tc>
                <a:tc>
                  <a:txBody>
                    <a:bodyPr/>
                    <a:lstStyle/>
                    <a:p>
                      <a:pPr>
                        <a:spcAft>
                          <a:spcPts val="1200"/>
                        </a:spcAft>
                        <a:buNone/>
                      </a:pPr>
                      <a:r>
                        <a:rPr lang="en-US" sz="1400">
                          <a:effectLst/>
                        </a:rPr>
                        <a:t>During system-wide emergencies (EEA Level 1+), the QSE must drop the telemetry shield within 60 seconds and without intentional delay. </a:t>
                      </a:r>
                    </a:p>
                    <a:p>
                      <a:pPr>
                        <a:spcAft>
                          <a:spcPts val="1200"/>
                        </a:spcAft>
                        <a:buNone/>
                      </a:pPr>
                      <a:r>
                        <a:rPr lang="en-US" sz="1400">
                          <a:effectLst/>
                        </a:rPr>
                        <a:t>This deterministic release ensures both the flexible load and the newly built generation are fully returned to SCED when grid reserves are most threatened.</a:t>
                      </a:r>
                    </a:p>
                  </a:txBody>
                  <a:tcPr marL="76200" marR="76200" marT="50800" marB="50800" anchor="ctr"/>
                </a:tc>
                <a:extLst>
                  <a:ext uri="{0D108BD9-81ED-4DB2-BD59-A6C34878D82A}">
                    <a16:rowId xmlns:a16="http://schemas.microsoft.com/office/drawing/2014/main" val="625075264"/>
                  </a:ext>
                </a:extLst>
              </a:tr>
              <a:tr h="1459000">
                <a:tc>
                  <a:txBody>
                    <a:bodyPr/>
                    <a:lstStyle/>
                    <a:p>
                      <a:pPr algn="ctr">
                        <a:spcAft>
                          <a:spcPts val="2400"/>
                        </a:spcAft>
                        <a:buNone/>
                      </a:pPr>
                      <a:r>
                        <a:rPr lang="en-US" sz="1600" b="1"/>
                        <a:t>Day-Ahead (DRUC) Alignment</a:t>
                      </a:r>
                      <a:endParaRPr lang="en-US" sz="1600" b="1">
                        <a:effectLst/>
                        <a:latin typeface="Google Sans Text"/>
                      </a:endParaRPr>
                    </a:p>
                  </a:txBody>
                  <a:tcPr marL="76200" marR="76200" marT="50800" marB="50800" anchor="ctr"/>
                </a:tc>
                <a:tc>
                  <a:txBody>
                    <a:bodyPr/>
                    <a:lstStyle/>
                    <a:p>
                      <a:pPr marL="0" lvl="0" algn="l" defTabSz="914400" rtl="0" eaLnBrk="1" latinLnBrk="0" hangingPunct="1">
                        <a:spcAft>
                          <a:spcPts val="600"/>
                        </a:spcAft>
                        <a:buNone/>
                      </a:pPr>
                      <a:r>
                        <a:rPr lang="en-US" sz="1400" kern="1200">
                          <a:solidFill>
                            <a:schemeClr val="dk1"/>
                          </a:solidFill>
                          <a:effectLst/>
                          <a:latin typeface="+mn-lt"/>
                          <a:ea typeface="+mn-ea"/>
                          <a:cs typeface="+mn-cs"/>
                        </a:rPr>
                        <a:t>Current Operating Plan (COP) reporting is bifurcated by technology to prevent ERCOT’s Day-Ahead Reliability Unit Commitment (DRUC) engine from double-counting the paired assets. </a:t>
                      </a:r>
                    </a:p>
                    <a:p>
                      <a:pPr marL="285750" lvl="0" indent="-285750" algn="l" defTabSz="914400" rtl="0" eaLnBrk="1" latinLnBrk="0" hangingPunct="1">
                        <a:spcAft>
                          <a:spcPts val="600"/>
                        </a:spcAft>
                        <a:buFont typeface="Arial" panose="020B0604020202020204" pitchFamily="34" charset="0"/>
                        <a:buChar char="•"/>
                      </a:pPr>
                      <a:r>
                        <a:rPr lang="en-US" sz="1400" b="1" kern="1200">
                          <a:solidFill>
                            <a:schemeClr val="dk1"/>
                          </a:solidFill>
                          <a:effectLst/>
                          <a:latin typeface="+mn-lt"/>
                          <a:ea typeface="+mn-ea"/>
                          <a:cs typeface="+mn-cs"/>
                        </a:rPr>
                        <a:t>BESS:</a:t>
                      </a:r>
                      <a:r>
                        <a:rPr lang="en-US" sz="1400" kern="1200">
                          <a:solidFill>
                            <a:schemeClr val="dk1"/>
                          </a:solidFill>
                          <a:effectLst/>
                          <a:latin typeface="+mn-lt"/>
                          <a:ea typeface="+mn-ea"/>
                          <a:cs typeface="+mn-cs"/>
                        </a:rPr>
                        <a:t> The QSE zeros out the reserved High Sustained Limit (HSL) and Target State of Charge (SOC) in the COP while the PCLR shows up as fully dispatchable due to State of Charge (SoC) limitations of the BESS. </a:t>
                      </a:r>
                    </a:p>
                    <a:p>
                      <a:pPr marL="285750" lvl="0" indent="-285750" algn="l" defTabSz="914400" rtl="0" eaLnBrk="1" latinLnBrk="0" hangingPunct="1">
                        <a:spcAft>
                          <a:spcPts val="1200"/>
                        </a:spcAft>
                        <a:buFont typeface="Arial" panose="020B0604020202020204" pitchFamily="34" charset="0"/>
                        <a:buChar char="•"/>
                      </a:pPr>
                      <a:r>
                        <a:rPr lang="en-US" sz="1400" b="1" kern="1200">
                          <a:solidFill>
                            <a:schemeClr val="dk1"/>
                          </a:solidFill>
                          <a:effectLst/>
                          <a:latin typeface="+mn-lt"/>
                          <a:ea typeface="+mn-ea"/>
                          <a:cs typeface="+mn-cs"/>
                        </a:rPr>
                        <a:t>Gas:</a:t>
                      </a:r>
                      <a:r>
                        <a:rPr lang="en-US" sz="1400" kern="1200">
                          <a:solidFill>
                            <a:schemeClr val="dk1"/>
                          </a:solidFill>
                          <a:effectLst/>
                          <a:latin typeface="+mn-lt"/>
                          <a:ea typeface="+mn-ea"/>
                          <a:cs typeface="+mn-cs"/>
                        </a:rPr>
                        <a:t> The generator submits an On-Line COP while the PCLR reports as unavailable via a raised LPC.</a:t>
                      </a:r>
                    </a:p>
                  </a:txBody>
                  <a:tcPr marL="76200" marR="76200" marT="50800" marB="50800" anchor="ctr"/>
                </a:tc>
                <a:extLst>
                  <a:ext uri="{0D108BD9-81ED-4DB2-BD59-A6C34878D82A}">
                    <a16:rowId xmlns:a16="http://schemas.microsoft.com/office/drawing/2014/main" val="3019092838"/>
                  </a:ext>
                </a:extLst>
              </a:tr>
              <a:tr h="1459000">
                <a:tc>
                  <a:txBody>
                    <a:bodyPr/>
                    <a:lstStyle/>
                    <a:p>
                      <a:pPr algn="ctr">
                        <a:spcAft>
                          <a:spcPts val="2400"/>
                        </a:spcAft>
                        <a:buNone/>
                      </a:pPr>
                      <a:r>
                        <a:rPr lang="en-US" sz="1600" b="1"/>
                        <a:t>Status Protection: Base Point Grace Period</a:t>
                      </a:r>
                      <a:endParaRPr lang="en-US" sz="1600" b="1">
                        <a:effectLst/>
                        <a:latin typeface="Google Sans Text"/>
                      </a:endParaRPr>
                    </a:p>
                  </a:txBody>
                  <a:tcPr marL="76200" marR="76200" marT="50800" marB="50800" anchor="ctr"/>
                </a:tc>
                <a:tc>
                  <a:txBody>
                    <a:bodyPr/>
                    <a:lstStyle/>
                    <a:p>
                      <a:pPr>
                        <a:spcAft>
                          <a:spcPts val="1200"/>
                        </a:spcAft>
                        <a:buNone/>
                      </a:pPr>
                      <a:r>
                        <a:rPr lang="en-US" sz="1400"/>
                        <a:t>If the paired resource trips offline (Forced Outage or physical derate), the QSE immediately lowers the LPC shield. </a:t>
                      </a:r>
                    </a:p>
                    <a:p>
                      <a:pPr>
                        <a:spcAft>
                          <a:spcPts val="1200"/>
                        </a:spcAft>
                        <a:buNone/>
                      </a:pPr>
                      <a:r>
                        <a:rPr lang="en-US" sz="1400"/>
                        <a:t>Base Point deviations incurred within this ramp window are exempt from compliance evaluation, removing the risk of PCLR-status revocation during an unexpected generator trip.</a:t>
                      </a:r>
                    </a:p>
                  </a:txBody>
                  <a:tcPr marL="76200" marR="76200" marT="50800" marB="50800" anchor="ctr"/>
                </a:tc>
                <a:extLst>
                  <a:ext uri="{0D108BD9-81ED-4DB2-BD59-A6C34878D82A}">
                    <a16:rowId xmlns:a16="http://schemas.microsoft.com/office/drawing/2014/main" val="3346292257"/>
                  </a:ext>
                </a:extLst>
              </a:tr>
            </a:tbl>
          </a:graphicData>
        </a:graphic>
      </p:graphicFrame>
      <p:sp>
        <p:nvSpPr>
          <p:cNvPr id="3" name="Title 4">
            <a:extLst>
              <a:ext uri="{FF2B5EF4-FFF2-40B4-BE49-F238E27FC236}">
                <a16:creationId xmlns:a16="http://schemas.microsoft.com/office/drawing/2014/main" id="{B6C9DDF4-E24E-51B6-CA2A-7FDC50669693}"/>
              </a:ext>
            </a:extLst>
          </p:cNvPr>
          <p:cNvSpPr txBox="1">
            <a:spLocks/>
          </p:cNvSpPr>
          <p:nvPr/>
        </p:nvSpPr>
        <p:spPr>
          <a:xfrm>
            <a:off x="2487561" y="723831"/>
            <a:ext cx="7079226" cy="6179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endParaRPr lang="en-US" sz="1600" i="1"/>
          </a:p>
        </p:txBody>
      </p:sp>
    </p:spTree>
    <p:extLst>
      <p:ext uri="{BB962C8B-B14F-4D97-AF65-F5344CB8AC3E}">
        <p14:creationId xmlns:p14="http://schemas.microsoft.com/office/powerpoint/2010/main" val="3676373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626660-0D44-5F53-542B-ABD838AF67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6032F7A-00F1-E9C6-C0A8-B20A348096CC}"/>
              </a:ext>
            </a:extLst>
          </p:cNvPr>
          <p:cNvSpPr>
            <a:spLocks noGrp="1"/>
          </p:cNvSpPr>
          <p:nvPr>
            <p:ph type="ctrTitle"/>
          </p:nvPr>
        </p:nvSpPr>
        <p:spPr>
          <a:xfrm>
            <a:off x="288105" y="453151"/>
            <a:ext cx="11628592" cy="888660"/>
          </a:xfrm>
        </p:spPr>
        <p:txBody>
          <a:bodyPr/>
          <a:lstStyle/>
          <a:p>
            <a:pPr algn="ctr"/>
            <a:r>
              <a:rPr lang="en-US" i="1"/>
              <a:t>How It Settles: </a:t>
            </a:r>
            <a:br>
              <a:rPr lang="en-US" i="1"/>
            </a:br>
            <a:r>
              <a:rPr lang="en-US" i="1"/>
              <a:t>“IT-Lite” Implementation</a:t>
            </a:r>
          </a:p>
        </p:txBody>
      </p:sp>
      <p:sp>
        <p:nvSpPr>
          <p:cNvPr id="4" name="Slide Number Placeholder 3">
            <a:extLst>
              <a:ext uri="{FF2B5EF4-FFF2-40B4-BE49-F238E27FC236}">
                <a16:creationId xmlns:a16="http://schemas.microsoft.com/office/drawing/2014/main" id="{E1882AB7-F7AE-2C4B-B69D-9A70D420CD11}"/>
              </a:ext>
            </a:extLst>
          </p:cNvPr>
          <p:cNvSpPr>
            <a:spLocks noGrp="1"/>
          </p:cNvSpPr>
          <p:nvPr>
            <p:ph type="sldNum" sz="quarter" idx="4294967295"/>
          </p:nvPr>
        </p:nvSpPr>
        <p:spPr>
          <a:xfrm>
            <a:off x="10079038" y="6170613"/>
            <a:ext cx="2112962" cy="550862"/>
          </a:xfrm>
        </p:spPr>
        <p:txBody>
          <a:bodyPr/>
          <a:lstStyle/>
          <a:p>
            <a:r>
              <a:rPr lang="en-US"/>
              <a:t> </a:t>
            </a:r>
            <a:fld id="{A49DFD55-3C28-40EF-9E31-A92D2E4017FF}" type="slidenum">
              <a:rPr lang="en-US" smtClean="0"/>
              <a:pPr/>
              <a:t>16</a:t>
            </a:fld>
            <a:endParaRPr lang="en-US"/>
          </a:p>
        </p:txBody>
      </p:sp>
      <p:graphicFrame>
        <p:nvGraphicFramePr>
          <p:cNvPr id="2" name="Table 1">
            <a:extLst>
              <a:ext uri="{FF2B5EF4-FFF2-40B4-BE49-F238E27FC236}">
                <a16:creationId xmlns:a16="http://schemas.microsoft.com/office/drawing/2014/main" id="{977308BD-B67C-EC12-450C-5AEBF918BEFC}"/>
              </a:ext>
            </a:extLst>
          </p:cNvPr>
          <p:cNvGraphicFramePr>
            <a:graphicFrameLocks noGrp="1"/>
          </p:cNvGraphicFramePr>
          <p:nvPr>
            <p:extLst>
              <p:ext uri="{D42A27DB-BD31-4B8C-83A1-F6EECF244321}">
                <p14:modId xmlns:p14="http://schemas.microsoft.com/office/powerpoint/2010/main" val="1157585219"/>
              </p:ext>
            </p:extLst>
          </p:nvPr>
        </p:nvGraphicFramePr>
        <p:xfrm>
          <a:off x="591197" y="1612490"/>
          <a:ext cx="10911758" cy="4121559"/>
        </p:xfrm>
        <a:graphic>
          <a:graphicData uri="http://schemas.openxmlformats.org/drawingml/2006/table">
            <a:tbl>
              <a:tblPr>
                <a:tableStyleId>{93296810-A885-4BE3-A3E7-6D5BEEA58F35}</a:tableStyleId>
              </a:tblPr>
              <a:tblGrid>
                <a:gridCol w="2021755">
                  <a:extLst>
                    <a:ext uri="{9D8B030D-6E8A-4147-A177-3AD203B41FA5}">
                      <a16:colId xmlns:a16="http://schemas.microsoft.com/office/drawing/2014/main" val="3123398383"/>
                    </a:ext>
                  </a:extLst>
                </a:gridCol>
                <a:gridCol w="8890003">
                  <a:extLst>
                    <a:ext uri="{9D8B030D-6E8A-4147-A177-3AD203B41FA5}">
                      <a16:colId xmlns:a16="http://schemas.microsoft.com/office/drawing/2014/main" val="3822668948"/>
                    </a:ext>
                  </a:extLst>
                </a:gridCol>
              </a:tblGrid>
              <a:tr h="483568">
                <a:tc>
                  <a:txBody>
                    <a:bodyPr/>
                    <a:lstStyle/>
                    <a:p>
                      <a:pPr algn="ctr">
                        <a:spcAft>
                          <a:spcPts val="2400"/>
                        </a:spcAft>
                        <a:buNone/>
                      </a:pPr>
                      <a:r>
                        <a:rPr lang="en-US" sz="1600" b="1">
                          <a:effectLst/>
                        </a:rPr>
                        <a:t>Feature</a:t>
                      </a:r>
                      <a:endParaRPr lang="en-US" sz="1600" b="1">
                        <a:effectLst/>
                        <a:latin typeface="Google Sans Text"/>
                      </a:endParaRPr>
                    </a:p>
                  </a:txBody>
                  <a:tcPr marL="76200" marR="76200" marT="50800" marB="50800" anchor="ctr"/>
                </a:tc>
                <a:tc>
                  <a:txBody>
                    <a:bodyPr/>
                    <a:lstStyle/>
                    <a:p>
                      <a:pPr>
                        <a:spcAft>
                          <a:spcPts val="2400"/>
                        </a:spcAft>
                        <a:buNone/>
                      </a:pPr>
                      <a:r>
                        <a:rPr lang="en-US" sz="1600" b="1">
                          <a:effectLst/>
                        </a:rPr>
                        <a:t>Mechanism</a:t>
                      </a:r>
                      <a:endParaRPr lang="en-US" sz="1600" b="1">
                        <a:effectLst/>
                        <a:latin typeface="Google Sans Text"/>
                      </a:endParaRPr>
                    </a:p>
                  </a:txBody>
                  <a:tcPr marL="76200" marR="76200" marT="50800" marB="50800" anchor="ctr"/>
                </a:tc>
                <a:extLst>
                  <a:ext uri="{0D108BD9-81ED-4DB2-BD59-A6C34878D82A}">
                    <a16:rowId xmlns:a16="http://schemas.microsoft.com/office/drawing/2014/main" val="2231471176"/>
                  </a:ext>
                </a:extLst>
              </a:tr>
              <a:tr h="1233231">
                <a:tc>
                  <a:txBody>
                    <a:bodyPr/>
                    <a:lstStyle/>
                    <a:p>
                      <a:pPr algn="ctr">
                        <a:spcAft>
                          <a:spcPts val="2400"/>
                        </a:spcAft>
                        <a:buNone/>
                      </a:pPr>
                      <a:r>
                        <a:rPr lang="en-US" sz="1600" b="1">
                          <a:effectLst/>
                        </a:rPr>
                        <a:t>Post-Day Settlement</a:t>
                      </a:r>
                      <a:endParaRPr lang="en-US" sz="1600" b="1">
                        <a:effectLst/>
                        <a:latin typeface="Google Sans Text"/>
                      </a:endParaRPr>
                    </a:p>
                  </a:txBody>
                  <a:tcPr marL="76200" marR="76200" marT="50800" marB="50800" anchor="ctr"/>
                </a:tc>
                <a:tc>
                  <a:txBody>
                    <a:bodyPr/>
                    <a:lstStyle/>
                    <a:p>
                      <a:pPr>
                        <a:spcAft>
                          <a:spcPts val="1200"/>
                        </a:spcAft>
                        <a:buNone/>
                      </a:pPr>
                      <a:r>
                        <a:rPr lang="en-US" sz="1400" dirty="0">
                          <a:effectLst/>
                        </a:rPr>
                        <a:t>FTM-Netting avoids conditional netting logic in the real-time SCED algorithm. </a:t>
                      </a:r>
                    </a:p>
                    <a:p>
                      <a:pPr>
                        <a:spcAft>
                          <a:spcPts val="1200"/>
                        </a:spcAft>
                        <a:buNone/>
                      </a:pPr>
                      <a:r>
                        <a:rPr lang="en-US" sz="1400" dirty="0"/>
                        <a:t>ERCOT natively verifies compliance using the telemetry, meter data, and offer curves it already collects, mirroring the existing Telemetry Validation methodology currently applied to Controllable Load Resources (CLRs). </a:t>
                      </a:r>
                      <a:endParaRPr lang="en-US" sz="1400" dirty="0">
                        <a:effectLst/>
                      </a:endParaRPr>
                    </a:p>
                  </a:txBody>
                  <a:tcPr marL="76200" marR="76200" marT="50800" marB="50800" anchor="ctr"/>
                </a:tc>
                <a:extLst>
                  <a:ext uri="{0D108BD9-81ED-4DB2-BD59-A6C34878D82A}">
                    <a16:rowId xmlns:a16="http://schemas.microsoft.com/office/drawing/2014/main" val="625075264"/>
                  </a:ext>
                </a:extLst>
              </a:tr>
              <a:tr h="2404760">
                <a:tc>
                  <a:txBody>
                    <a:bodyPr/>
                    <a:lstStyle/>
                    <a:p>
                      <a:pPr algn="ctr">
                        <a:spcAft>
                          <a:spcPts val="2400"/>
                        </a:spcAft>
                        <a:buNone/>
                      </a:pPr>
                      <a:r>
                        <a:rPr lang="en-US" sz="1600" b="1"/>
                        <a:t>Five-Point Settlement Check</a:t>
                      </a:r>
                      <a:endParaRPr lang="en-US" sz="1600" b="1">
                        <a:effectLst/>
                        <a:latin typeface="Google Sans Text"/>
                      </a:endParaRPr>
                    </a:p>
                  </a:txBody>
                  <a:tcPr marL="76200" marR="76200" marT="50800" marB="50800" anchor="ctr"/>
                </a:tc>
                <a:tc>
                  <a:txBody>
                    <a:bodyPr/>
                    <a:lstStyle/>
                    <a:p>
                      <a:pPr marL="0" lvl="0" algn="l" defTabSz="914400" rtl="0" eaLnBrk="1" latinLnBrk="0" hangingPunct="1">
                        <a:spcAft>
                          <a:spcPts val="600"/>
                        </a:spcAft>
                        <a:buNone/>
                      </a:pPr>
                      <a:r>
                        <a:rPr lang="en-US" sz="1400" dirty="0"/>
                        <a:t>To waive uninstructed deviation charges, the following are verified for every 15-minute Settlement Interval:</a:t>
                      </a:r>
                    </a:p>
                    <a:p>
                      <a:pPr marL="285750" lvl="0" indent="-285750">
                        <a:spcAft>
                          <a:spcPts val="400"/>
                        </a:spcAft>
                        <a:buFont typeface="Arial" panose="020B0604020202020204" pitchFamily="34" charset="0"/>
                        <a:buChar char="•"/>
                      </a:pPr>
                      <a:r>
                        <a:rPr lang="en-US" sz="1400" b="1" kern="1200" dirty="0">
                          <a:solidFill>
                            <a:schemeClr val="dk1"/>
                          </a:solidFill>
                          <a:effectLst/>
                          <a:latin typeface="+mn-lt"/>
                          <a:ea typeface="+mn-ea"/>
                          <a:cs typeface="+mn-cs"/>
                        </a:rPr>
                        <a:t>Volumetric Equivalency:</a:t>
                      </a:r>
                      <a:r>
                        <a:rPr lang="en-US" sz="1400" kern="1200" dirty="0">
                          <a:solidFill>
                            <a:schemeClr val="dk1"/>
                          </a:solidFill>
                          <a:effectLst/>
                          <a:latin typeface="+mn-lt"/>
                          <a:ea typeface="+mn-ea"/>
                          <a:cs typeface="+mn-cs"/>
                        </a:rPr>
                        <a:t> Available FTM Offset Capacity = load's Offset LPC MW. </a:t>
                      </a:r>
                    </a:p>
                    <a:p>
                      <a:pPr marL="285750" lvl="0" indent="-285750">
                        <a:spcAft>
                          <a:spcPts val="400"/>
                        </a:spcAft>
                        <a:buFont typeface="Arial" panose="020B0604020202020204" pitchFamily="34" charset="0"/>
                        <a:buChar char="•"/>
                      </a:pPr>
                      <a:r>
                        <a:rPr lang="en-US" sz="1400" b="1" kern="1200" dirty="0">
                          <a:solidFill>
                            <a:schemeClr val="dk1"/>
                          </a:solidFill>
                          <a:effectLst/>
                          <a:latin typeface="+mn-lt"/>
                          <a:ea typeface="+mn-ea"/>
                          <a:cs typeface="+mn-cs"/>
                        </a:rPr>
                        <a:t>Offer Sufficiency:</a:t>
                      </a:r>
                      <a:r>
                        <a:rPr lang="en-US" sz="1400" kern="1200" dirty="0">
                          <a:solidFill>
                            <a:schemeClr val="dk1"/>
                          </a:solidFill>
                          <a:effectLst/>
                          <a:latin typeface="+mn-lt"/>
                          <a:ea typeface="+mn-ea"/>
                          <a:cs typeface="+mn-cs"/>
                        </a:rPr>
                        <a:t> Verify a valid Energy Offer Curve (or Bid/Offer Curve). </a:t>
                      </a:r>
                    </a:p>
                    <a:p>
                      <a:pPr marL="285750" lvl="0" indent="-285750">
                        <a:spcAft>
                          <a:spcPts val="400"/>
                        </a:spcAft>
                        <a:buFont typeface="Arial" panose="020B0604020202020204" pitchFamily="34" charset="0"/>
                        <a:buChar char="•"/>
                      </a:pPr>
                      <a:r>
                        <a:rPr lang="en-US" sz="1400" b="1" kern="1200" dirty="0">
                          <a:solidFill>
                            <a:schemeClr val="dk1"/>
                          </a:solidFill>
                          <a:effectLst/>
                          <a:latin typeface="+mn-lt"/>
                          <a:ea typeface="+mn-ea"/>
                          <a:cs typeface="+mn-cs"/>
                        </a:rPr>
                        <a:t>Ancillary Service (AS) Independence:</a:t>
                      </a:r>
                      <a:r>
                        <a:rPr lang="en-US" sz="1400" kern="1200" dirty="0">
                          <a:solidFill>
                            <a:schemeClr val="dk1"/>
                          </a:solidFill>
                          <a:effectLst/>
                          <a:latin typeface="+mn-lt"/>
                          <a:ea typeface="+mn-ea"/>
                          <a:cs typeface="+mn-cs"/>
                        </a:rPr>
                        <a:t> High Sustained Limit (HSL) minus AS responsibility must cover offset. </a:t>
                      </a:r>
                    </a:p>
                    <a:p>
                      <a:pPr marL="285750" lvl="0" indent="-285750">
                        <a:spcAft>
                          <a:spcPts val="400"/>
                        </a:spcAft>
                        <a:buFont typeface="Arial" panose="020B0604020202020204" pitchFamily="34" charset="0"/>
                        <a:buChar char="•"/>
                      </a:pPr>
                      <a:r>
                        <a:rPr lang="en-US" sz="1400" b="1" kern="1200" dirty="0">
                          <a:solidFill>
                            <a:schemeClr val="dk1"/>
                          </a:solidFill>
                          <a:effectLst/>
                          <a:latin typeface="+mn-lt"/>
                          <a:ea typeface="+mn-ea"/>
                          <a:cs typeface="+mn-cs"/>
                        </a:rPr>
                        <a:t>Latency Compliance:</a:t>
                      </a:r>
                      <a:r>
                        <a:rPr lang="en-US" sz="1400" kern="1200" dirty="0">
                          <a:solidFill>
                            <a:schemeClr val="dk1"/>
                          </a:solidFill>
                          <a:effectLst/>
                          <a:latin typeface="+mn-lt"/>
                          <a:ea typeface="+mn-ea"/>
                          <a:cs typeface="+mn-cs"/>
                        </a:rPr>
                        <a:t> Ensure Scarcity Yield occurred within the mandated 60 seconds. </a:t>
                      </a:r>
                    </a:p>
                    <a:p>
                      <a:pPr marL="285750" lvl="0" indent="-285750">
                        <a:spcAft>
                          <a:spcPts val="400"/>
                        </a:spcAft>
                        <a:buFont typeface="Arial" panose="020B0604020202020204" pitchFamily="34" charset="0"/>
                        <a:buChar char="•"/>
                      </a:pPr>
                      <a:r>
                        <a:rPr lang="en-US" sz="1400" b="1" kern="1200" dirty="0">
                          <a:solidFill>
                            <a:schemeClr val="dk1"/>
                          </a:solidFill>
                          <a:effectLst/>
                          <a:latin typeface="+mn-lt"/>
                          <a:ea typeface="+mn-ea"/>
                          <a:cs typeface="+mn-cs"/>
                        </a:rPr>
                        <a:t>Nodal Price Alignment:</a:t>
                      </a:r>
                      <a:r>
                        <a:rPr lang="en-US" sz="1400" kern="1200" dirty="0">
                          <a:solidFill>
                            <a:schemeClr val="dk1"/>
                          </a:solidFill>
                          <a:effectLst/>
                          <a:latin typeface="+mn-lt"/>
                          <a:ea typeface="+mn-ea"/>
                          <a:cs typeface="+mn-cs"/>
                        </a:rPr>
                        <a:t> Divergence of Real-Time Locational Marginal Prices requires </a:t>
                      </a:r>
                      <a:r>
                        <a:rPr lang="en-US" sz="1400" kern="1200" dirty="0" err="1">
                          <a:solidFill>
                            <a:schemeClr val="dk1"/>
                          </a:solidFill>
                          <a:effectLst/>
                          <a:latin typeface="+mn-lt"/>
                          <a:ea typeface="+mn-ea"/>
                          <a:cs typeface="+mn-cs"/>
                        </a:rPr>
                        <a:t>unshielding</a:t>
                      </a:r>
                      <a:r>
                        <a:rPr lang="en-US" sz="1400" kern="1200" dirty="0">
                          <a:solidFill>
                            <a:schemeClr val="dk1"/>
                          </a:solidFill>
                          <a:effectLst/>
                          <a:latin typeface="+mn-lt"/>
                          <a:ea typeface="+mn-ea"/>
                          <a:cs typeface="+mn-cs"/>
                        </a:rPr>
                        <a:t>. </a:t>
                      </a:r>
                    </a:p>
                  </a:txBody>
                  <a:tcPr marL="76200" marR="76200" marT="50800" marB="50800" anchor="ctr"/>
                </a:tc>
                <a:extLst>
                  <a:ext uri="{0D108BD9-81ED-4DB2-BD59-A6C34878D82A}">
                    <a16:rowId xmlns:a16="http://schemas.microsoft.com/office/drawing/2014/main" val="3019092838"/>
                  </a:ext>
                </a:extLst>
              </a:tr>
            </a:tbl>
          </a:graphicData>
        </a:graphic>
      </p:graphicFrame>
      <p:sp>
        <p:nvSpPr>
          <p:cNvPr id="3" name="Title 4">
            <a:extLst>
              <a:ext uri="{FF2B5EF4-FFF2-40B4-BE49-F238E27FC236}">
                <a16:creationId xmlns:a16="http://schemas.microsoft.com/office/drawing/2014/main" id="{CD198878-8F99-988F-9E98-286C6F8A1032}"/>
              </a:ext>
            </a:extLst>
          </p:cNvPr>
          <p:cNvSpPr txBox="1">
            <a:spLocks/>
          </p:cNvSpPr>
          <p:nvPr/>
        </p:nvSpPr>
        <p:spPr>
          <a:xfrm>
            <a:off x="2487561" y="723831"/>
            <a:ext cx="7079226" cy="6179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endParaRPr lang="en-US" sz="1600" i="1"/>
          </a:p>
        </p:txBody>
      </p:sp>
    </p:spTree>
    <p:extLst>
      <p:ext uri="{BB962C8B-B14F-4D97-AF65-F5344CB8AC3E}">
        <p14:creationId xmlns:p14="http://schemas.microsoft.com/office/powerpoint/2010/main" val="665483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B799-81C9-B1D4-301B-06371B250F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2C7F453-D04B-F891-1D4E-9EEBA946FC47}"/>
              </a:ext>
            </a:extLst>
          </p:cNvPr>
          <p:cNvSpPr>
            <a:spLocks noGrp="1"/>
          </p:cNvSpPr>
          <p:nvPr>
            <p:ph type="title"/>
          </p:nvPr>
        </p:nvSpPr>
        <p:spPr>
          <a:xfrm>
            <a:off x="1322317" y="268360"/>
            <a:ext cx="7812717" cy="775435"/>
          </a:xfrm>
        </p:spPr>
        <p:txBody>
          <a:bodyPr>
            <a:normAutofit/>
          </a:bodyPr>
          <a:lstStyle/>
          <a:p>
            <a:r>
              <a:rPr lang="en-US"/>
              <a:t>Senate Bill 6 and Political Alignment</a:t>
            </a:r>
          </a:p>
        </p:txBody>
      </p:sp>
      <p:sp>
        <p:nvSpPr>
          <p:cNvPr id="6" name="Content Placeholder 5">
            <a:extLst>
              <a:ext uri="{FF2B5EF4-FFF2-40B4-BE49-F238E27FC236}">
                <a16:creationId xmlns:a16="http://schemas.microsoft.com/office/drawing/2014/main" id="{88C056E5-3750-570F-4A3C-583893FDC6B9}"/>
              </a:ext>
            </a:extLst>
          </p:cNvPr>
          <p:cNvSpPr>
            <a:spLocks noGrp="1"/>
          </p:cNvSpPr>
          <p:nvPr>
            <p:ph sz="half" idx="2"/>
          </p:nvPr>
        </p:nvSpPr>
        <p:spPr>
          <a:xfrm>
            <a:off x="1322388" y="1526876"/>
            <a:ext cx="7418200" cy="4643254"/>
          </a:xfrm>
        </p:spPr>
        <p:txBody>
          <a:bodyPr>
            <a:normAutofit lnSpcReduction="10000"/>
          </a:bodyPr>
          <a:lstStyle/>
          <a:p>
            <a:pPr>
              <a:lnSpc>
                <a:spcPct val="100000"/>
              </a:lnSpc>
            </a:pPr>
            <a:r>
              <a:rPr lang="en-US" dirty="0"/>
              <a:t>Statutory Alignment: </a:t>
            </a:r>
            <a:r>
              <a:rPr lang="en-US" b="0" dirty="0"/>
              <a:t>Advancing the Goals of SB 6</a:t>
            </a:r>
          </a:p>
          <a:p>
            <a:pPr marL="285750" lvl="0" indent="-285750">
              <a:buFont typeface="Arial" panose="020B0604020202020204" pitchFamily="34" charset="0"/>
              <a:buChar char="•"/>
            </a:pPr>
            <a:r>
              <a:rPr lang="en-US" dirty="0"/>
              <a:t>Provable Additionality: </a:t>
            </a:r>
            <a:r>
              <a:rPr lang="en-US" b="0" dirty="0"/>
              <a:t>FTM-Netting enforces a "12-Month Rule," requiring the paired generation to achieve its Commercial Operations Date no more than 12 months before the PCLR's synchronization, driving net-new generation to the ERCOT grid.</a:t>
            </a:r>
          </a:p>
          <a:p>
            <a:pPr marL="285750" lvl="0" indent="-285750">
              <a:buFont typeface="Arial" panose="020B0604020202020204" pitchFamily="34" charset="0"/>
              <a:buChar char="•"/>
            </a:pPr>
            <a:r>
              <a:rPr lang="en-US" dirty="0"/>
              <a:t>The Scarcity Yield (Exceeding SB 6): </a:t>
            </a:r>
            <a:r>
              <a:rPr lang="en-US" b="0" dirty="0"/>
              <a:t>SB 6 dictates that non-firm large loads must remain curtailable to protect system reserves. FTM-Netting goes further: during an EEA Level 1+, the load drops, and the privately financed generation is immediately yielded to SCED. It transforms a passive load reduction into an active, dispatchable grid asset when Texas needs it most. </a:t>
            </a:r>
          </a:p>
          <a:p>
            <a:pPr marL="285750" lvl="0" indent="-285750">
              <a:buFont typeface="Arial" panose="020B0604020202020204" pitchFamily="34" charset="0"/>
              <a:buChar char="•"/>
            </a:pPr>
            <a:r>
              <a:rPr lang="en-US" dirty="0"/>
              <a:t>Phantom Load Protection: </a:t>
            </a:r>
            <a:r>
              <a:rPr lang="en-US" b="0" dirty="0"/>
              <a:t>By utilizing the PCLR mechanism to energize ahead of multi-year transmission buildouts, FTM-Netting eliminates the "phantom load" flight risk targeted by the legislature. Developers stay engaged and physically connected to the macro-grid.</a:t>
            </a:r>
          </a:p>
        </p:txBody>
      </p:sp>
      <p:sp>
        <p:nvSpPr>
          <p:cNvPr id="4" name="Slide Number Placeholder 3">
            <a:extLst>
              <a:ext uri="{FF2B5EF4-FFF2-40B4-BE49-F238E27FC236}">
                <a16:creationId xmlns:a16="http://schemas.microsoft.com/office/drawing/2014/main" id="{8BED5AEE-6E20-5321-421C-7E9240CD7553}"/>
              </a:ext>
            </a:extLst>
          </p:cNvPr>
          <p:cNvSpPr>
            <a:spLocks noGrp="1"/>
          </p:cNvSpPr>
          <p:nvPr>
            <p:ph type="sldNum" sz="quarter" idx="4294967295"/>
          </p:nvPr>
        </p:nvSpPr>
        <p:spPr>
          <a:xfrm>
            <a:off x="9644332" y="6170129"/>
            <a:ext cx="2113472" cy="551345"/>
          </a:xfrm>
        </p:spPr>
        <p:txBody>
          <a:bodyPr/>
          <a:lstStyle/>
          <a:p>
            <a:r>
              <a:rPr lang="en-US"/>
              <a:t> </a:t>
            </a:r>
            <a:fld id="{A49DFD55-3C28-40EF-9E31-A92D2E4017FF}" type="slidenum">
              <a:rPr lang="en-US" smtClean="0"/>
              <a:pPr/>
              <a:t>17</a:t>
            </a:fld>
            <a:endParaRPr lang="en-US"/>
          </a:p>
        </p:txBody>
      </p:sp>
    </p:spTree>
    <p:extLst>
      <p:ext uri="{BB962C8B-B14F-4D97-AF65-F5344CB8AC3E}">
        <p14:creationId xmlns:p14="http://schemas.microsoft.com/office/powerpoint/2010/main" val="147898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65598-E9C3-4B56-D9F0-D3416D6B409B}"/>
              </a:ext>
            </a:extLst>
          </p:cNvPr>
          <p:cNvSpPr>
            <a:spLocks noGrp="1"/>
          </p:cNvSpPr>
          <p:nvPr>
            <p:ph type="title"/>
          </p:nvPr>
        </p:nvSpPr>
        <p:spPr>
          <a:xfrm>
            <a:off x="1322318" y="205607"/>
            <a:ext cx="7288282" cy="866109"/>
          </a:xfrm>
        </p:spPr>
        <p:txBody>
          <a:bodyPr/>
          <a:lstStyle/>
          <a:p>
            <a:r>
              <a:rPr lang="en-US"/>
              <a:t>Stakeholder Alignment: </a:t>
            </a:r>
            <a:br>
              <a:rPr lang="en-US"/>
            </a:br>
            <a:r>
              <a:rPr lang="en-US"/>
              <a:t>Building On the Grid</a:t>
            </a:r>
          </a:p>
        </p:txBody>
      </p:sp>
      <p:sp>
        <p:nvSpPr>
          <p:cNvPr id="3" name="Content Placeholder 2">
            <a:extLst>
              <a:ext uri="{FF2B5EF4-FFF2-40B4-BE49-F238E27FC236}">
                <a16:creationId xmlns:a16="http://schemas.microsoft.com/office/drawing/2014/main" id="{27D3FBA2-19D3-82A8-9BCF-8246596E9EE5}"/>
              </a:ext>
            </a:extLst>
          </p:cNvPr>
          <p:cNvSpPr>
            <a:spLocks noGrp="1"/>
          </p:cNvSpPr>
          <p:nvPr>
            <p:ph sz="half" idx="2"/>
          </p:nvPr>
        </p:nvSpPr>
        <p:spPr>
          <a:xfrm>
            <a:off x="1322388" y="1466850"/>
            <a:ext cx="7288212" cy="4703279"/>
          </a:xfrm>
        </p:spPr>
        <p:txBody>
          <a:bodyPr>
            <a:normAutofit fontScale="92500" lnSpcReduction="10000"/>
          </a:bodyPr>
          <a:lstStyle/>
          <a:p>
            <a:pPr lvl="0"/>
            <a:r>
              <a:rPr lang="en-US" dirty="0"/>
              <a:t>Net-New Generation - Fully Financed, Natively Integrated:</a:t>
            </a:r>
          </a:p>
          <a:p>
            <a:pPr marL="285750" lvl="0" indent="-285750">
              <a:buFont typeface="Arial" panose="020B0604020202020204" pitchFamily="34" charset="0"/>
              <a:buChar char="•"/>
            </a:pPr>
            <a:r>
              <a:rPr lang="en-US" dirty="0"/>
              <a:t>BESS: </a:t>
            </a:r>
            <a:r>
              <a:rPr lang="en-US" b="0" dirty="0"/>
              <a:t>Acts as a localized counter-flow to net out the PCLR’s congestion impact during normal operations and guarantees an unencumbered injection of capacity into the macro-grid scarcity. </a:t>
            </a:r>
          </a:p>
          <a:p>
            <a:pPr marL="285750" lvl="0" indent="-285750">
              <a:buFont typeface="Arial" panose="020B0604020202020204" pitchFamily="34" charset="0"/>
              <a:buChar char="•"/>
            </a:pPr>
            <a:r>
              <a:rPr lang="en-US" dirty="0"/>
              <a:t>Dispatchable Gas: </a:t>
            </a:r>
            <a:r>
              <a:rPr lang="en-US" b="0" dirty="0"/>
              <a:t>Shields the load from curtailment while also operating like any standard price-responsive generator—injecting continuous energy, providing physical rotational inertia, and delivering 24/7 macro-level scarcity support. </a:t>
            </a:r>
          </a:p>
          <a:p>
            <a:pPr lvl="0"/>
            <a:r>
              <a:rPr lang="en-US" dirty="0"/>
              <a:t>Protecting TSP Revenue:</a:t>
            </a:r>
            <a:r>
              <a:rPr lang="en-US" b="0" dirty="0"/>
              <a:t> The FTM arrangement puts the load on an un-netted revenue meter, paying 100% of transmission costs, keeping utilities whole. </a:t>
            </a:r>
          </a:p>
          <a:p>
            <a:pPr lvl="0"/>
            <a:r>
              <a:rPr lang="en-US" dirty="0"/>
              <a:t>Preserving WSL Integrity: </a:t>
            </a:r>
            <a:r>
              <a:rPr lang="en-US" b="0" dirty="0"/>
              <a:t>By remaining FTM across distinct EPS meters, paired batteries preserve Wholesale Storage Load (WSL) tax exemption. </a:t>
            </a:r>
          </a:p>
          <a:p>
            <a:pPr lvl="0"/>
            <a:r>
              <a:rPr lang="en-US" dirty="0"/>
              <a:t>PURA Compliance: </a:t>
            </a:r>
            <a:r>
              <a:rPr lang="en-US" b="0" dirty="0"/>
              <a:t>Both assets interact independently across the ERCOT utility boundary, avoiding PURA "retail wheeling" and joint-ownership legal friction.</a:t>
            </a:r>
            <a:r>
              <a:rPr lang="en-US" dirty="0"/>
              <a:t> </a:t>
            </a:r>
          </a:p>
        </p:txBody>
      </p:sp>
      <p:sp>
        <p:nvSpPr>
          <p:cNvPr id="4" name="Slide Number Placeholder 3">
            <a:extLst>
              <a:ext uri="{FF2B5EF4-FFF2-40B4-BE49-F238E27FC236}">
                <a16:creationId xmlns:a16="http://schemas.microsoft.com/office/drawing/2014/main" id="{70DE2D93-624B-8100-FD42-B545B79452A6}"/>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18</a:t>
            </a:fld>
            <a:endParaRPr lang="en-US"/>
          </a:p>
        </p:txBody>
      </p:sp>
    </p:spTree>
    <p:extLst>
      <p:ext uri="{BB962C8B-B14F-4D97-AF65-F5344CB8AC3E}">
        <p14:creationId xmlns:p14="http://schemas.microsoft.com/office/powerpoint/2010/main" val="3287603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DD09AA-9054-BF9E-7E3A-7687D69B045C}"/>
              </a:ext>
            </a:extLst>
          </p:cNvPr>
          <p:cNvSpPr>
            <a:spLocks noGrp="1"/>
          </p:cNvSpPr>
          <p:nvPr>
            <p:ph type="title"/>
          </p:nvPr>
        </p:nvSpPr>
        <p:spPr>
          <a:xfrm>
            <a:off x="1732935" y="0"/>
            <a:ext cx="9800304" cy="1337187"/>
          </a:xfrm>
        </p:spPr>
        <p:txBody>
          <a:bodyPr/>
          <a:lstStyle/>
          <a:p>
            <a:pPr algn="ctr"/>
            <a:r>
              <a:rPr lang="en-US"/>
              <a:t>Interconnection Architecture: </a:t>
            </a:r>
            <a:br>
              <a:rPr lang="en-US"/>
            </a:br>
            <a:r>
              <a:rPr lang="en-US" sz="2000" i="1"/>
              <a:t>Dual </a:t>
            </a:r>
            <a:r>
              <a:rPr lang="en-US" sz="2000" i="1" err="1"/>
              <a:t>PoI</a:t>
            </a:r>
            <a:r>
              <a:rPr lang="en-US" sz="2000" i="1"/>
              <a:t> &amp; Queue Preservation </a:t>
            </a:r>
            <a:endParaRPr lang="en-US" i="1"/>
          </a:p>
        </p:txBody>
      </p:sp>
      <p:sp>
        <p:nvSpPr>
          <p:cNvPr id="8" name="Content Placeholder 7">
            <a:extLst>
              <a:ext uri="{FF2B5EF4-FFF2-40B4-BE49-F238E27FC236}">
                <a16:creationId xmlns:a16="http://schemas.microsoft.com/office/drawing/2014/main" id="{9F9823EB-AD48-1DB8-026C-9AE8B220FB05}"/>
              </a:ext>
            </a:extLst>
          </p:cNvPr>
          <p:cNvSpPr>
            <a:spLocks noGrp="1"/>
          </p:cNvSpPr>
          <p:nvPr>
            <p:ph sz="half" idx="16"/>
          </p:nvPr>
        </p:nvSpPr>
        <p:spPr>
          <a:xfrm>
            <a:off x="464573" y="1612350"/>
            <a:ext cx="4736692" cy="4945766"/>
          </a:xfrm>
        </p:spPr>
        <p:txBody>
          <a:bodyPr>
            <a:normAutofit fontScale="85000" lnSpcReduction="10000"/>
          </a:bodyPr>
          <a:lstStyle/>
          <a:p>
            <a:pPr lvl="0"/>
            <a:r>
              <a:rPr lang="en-US" b="1" dirty="0"/>
              <a:t>Queue Preservation (Non-Material Modification):</a:t>
            </a:r>
            <a:r>
              <a:rPr lang="en-US" dirty="0"/>
              <a:t> Requesting the TSP to construct two terminal bays off a shared bus bar should not constitute a "Material Modification," because the GPS site location, voltage, and MW rating don’t change. </a:t>
            </a:r>
          </a:p>
          <a:p>
            <a:pPr lvl="0"/>
            <a:r>
              <a:rPr lang="en-US" b="1" dirty="0"/>
              <a:t>Post-Study Engineering (FIS &amp; Batch 0 Alignment):</a:t>
            </a:r>
            <a:r>
              <a:rPr lang="en-US" dirty="0"/>
              <a:t> The specific physical layout of the dual-POI breaker bays is finalized directly with the TSP during the detailed engineering phases of both processes—specifically, during the generator's Full Interconnection Study (FIS) and the TSP reliability upgrade assessments within the load’s Batch 0 study process. This allows the TSP to build a coordinated, shared-bus switchyard.</a:t>
            </a:r>
          </a:p>
          <a:p>
            <a:pPr lvl="0"/>
            <a:r>
              <a:rPr lang="en-US" b="1" dirty="0"/>
              <a:t>Topological Equivalence (Shift Factor Neutrality):</a:t>
            </a:r>
            <a:r>
              <a:rPr lang="en-US" dirty="0"/>
              <a:t> Because both terminal bays drop from the same TSP switchyard bus bar, ERCOT's Network Operations Model (NOM) maps them to the identical Electrical Bus, ensuring their shift-factor vectors are identical.</a:t>
            </a:r>
          </a:p>
        </p:txBody>
      </p:sp>
      <p:pic>
        <p:nvPicPr>
          <p:cNvPr id="5" name="Picture 4">
            <a:extLst>
              <a:ext uri="{FF2B5EF4-FFF2-40B4-BE49-F238E27FC236}">
                <a16:creationId xmlns:a16="http://schemas.microsoft.com/office/drawing/2014/main" id="{712B862A-31C8-2A12-C17C-84A08A40CFBB}"/>
              </a:ext>
            </a:extLst>
          </p:cNvPr>
          <p:cNvPicPr>
            <a:picLocks noChangeAspect="1"/>
          </p:cNvPicPr>
          <p:nvPr/>
        </p:nvPicPr>
        <p:blipFill>
          <a:blip r:embed="rId2"/>
          <a:srcRect l="9327" t="6584" r="3436" b="5735"/>
          <a:stretch>
            <a:fillRect/>
          </a:stretch>
        </p:blipFill>
        <p:spPr>
          <a:xfrm>
            <a:off x="5284342" y="1946441"/>
            <a:ext cx="6711013" cy="3732033"/>
          </a:xfrm>
          <a:prstGeom prst="rect">
            <a:avLst/>
          </a:prstGeom>
        </p:spPr>
      </p:pic>
      <p:sp>
        <p:nvSpPr>
          <p:cNvPr id="2" name="Slide Number Placeholder 3">
            <a:extLst>
              <a:ext uri="{FF2B5EF4-FFF2-40B4-BE49-F238E27FC236}">
                <a16:creationId xmlns:a16="http://schemas.microsoft.com/office/drawing/2014/main" id="{DA8553D2-6838-5B0C-B8EE-A6FFD46A3CAA}"/>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19</a:t>
            </a:fld>
            <a:endParaRPr lang="en-US"/>
          </a:p>
        </p:txBody>
      </p:sp>
    </p:spTree>
    <p:extLst>
      <p:ext uri="{BB962C8B-B14F-4D97-AF65-F5344CB8AC3E}">
        <p14:creationId xmlns:p14="http://schemas.microsoft.com/office/powerpoint/2010/main" val="2930317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CA6D8E-AE01-13CC-B69F-A6E00CBECD1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6F2DE64-36CE-BC80-A474-F3E35EF9DE8F}"/>
              </a:ext>
            </a:extLst>
          </p:cNvPr>
          <p:cNvSpPr>
            <a:spLocks noGrp="1"/>
          </p:cNvSpPr>
          <p:nvPr>
            <p:ph type="ctrTitle"/>
          </p:nvPr>
        </p:nvSpPr>
        <p:spPr>
          <a:xfrm>
            <a:off x="288105" y="453151"/>
            <a:ext cx="11628592" cy="617980"/>
          </a:xfrm>
        </p:spPr>
        <p:txBody>
          <a:bodyPr/>
          <a:lstStyle/>
          <a:p>
            <a:pPr algn="ctr"/>
            <a:r>
              <a:rPr lang="en-US"/>
              <a:t>FTM-Netting is a Positive-Sum Bridge</a:t>
            </a:r>
          </a:p>
        </p:txBody>
      </p:sp>
      <p:sp>
        <p:nvSpPr>
          <p:cNvPr id="4" name="Slide Number Placeholder 3">
            <a:extLst>
              <a:ext uri="{FF2B5EF4-FFF2-40B4-BE49-F238E27FC236}">
                <a16:creationId xmlns:a16="http://schemas.microsoft.com/office/drawing/2014/main" id="{34BAC3D5-2692-9876-1D13-79D3DB350E72}"/>
              </a:ext>
            </a:extLst>
          </p:cNvPr>
          <p:cNvSpPr>
            <a:spLocks noGrp="1"/>
          </p:cNvSpPr>
          <p:nvPr>
            <p:ph type="sldNum" sz="quarter" idx="4294967295"/>
          </p:nvPr>
        </p:nvSpPr>
        <p:spPr>
          <a:xfrm>
            <a:off x="10079038" y="6170613"/>
            <a:ext cx="2112962" cy="550862"/>
          </a:xfrm>
        </p:spPr>
        <p:txBody>
          <a:bodyPr/>
          <a:lstStyle/>
          <a:p>
            <a:r>
              <a:rPr lang="en-US"/>
              <a:t> </a:t>
            </a:r>
            <a:fld id="{A49DFD55-3C28-40EF-9E31-A92D2E4017FF}" type="slidenum">
              <a:rPr lang="en-US" smtClean="0"/>
              <a:pPr/>
              <a:t>20</a:t>
            </a:fld>
            <a:endParaRPr lang="en-US"/>
          </a:p>
        </p:txBody>
      </p:sp>
      <p:graphicFrame>
        <p:nvGraphicFramePr>
          <p:cNvPr id="2" name="Table 1">
            <a:extLst>
              <a:ext uri="{FF2B5EF4-FFF2-40B4-BE49-F238E27FC236}">
                <a16:creationId xmlns:a16="http://schemas.microsoft.com/office/drawing/2014/main" id="{F8679537-FEB9-B903-8959-F5E0C03BDFF6}"/>
              </a:ext>
            </a:extLst>
          </p:cNvPr>
          <p:cNvGraphicFramePr>
            <a:graphicFrameLocks noGrp="1"/>
          </p:cNvGraphicFramePr>
          <p:nvPr>
            <p:extLst>
              <p:ext uri="{D42A27DB-BD31-4B8C-83A1-F6EECF244321}">
                <p14:modId xmlns:p14="http://schemas.microsoft.com/office/powerpoint/2010/main" val="3737931656"/>
              </p:ext>
            </p:extLst>
          </p:nvPr>
        </p:nvGraphicFramePr>
        <p:xfrm>
          <a:off x="826540" y="4716663"/>
          <a:ext cx="10274710" cy="1554917"/>
        </p:xfrm>
        <a:graphic>
          <a:graphicData uri="http://schemas.openxmlformats.org/drawingml/2006/table">
            <a:tbl>
              <a:tblPr>
                <a:tableStyleId>{93296810-A885-4BE3-A3E7-6D5BEEA58F35}</a:tableStyleId>
              </a:tblPr>
              <a:tblGrid>
                <a:gridCol w="2373860">
                  <a:extLst>
                    <a:ext uri="{9D8B030D-6E8A-4147-A177-3AD203B41FA5}">
                      <a16:colId xmlns:a16="http://schemas.microsoft.com/office/drawing/2014/main" val="4112193204"/>
                    </a:ext>
                  </a:extLst>
                </a:gridCol>
                <a:gridCol w="3553857">
                  <a:extLst>
                    <a:ext uri="{9D8B030D-6E8A-4147-A177-3AD203B41FA5}">
                      <a16:colId xmlns:a16="http://schemas.microsoft.com/office/drawing/2014/main" val="20000"/>
                    </a:ext>
                  </a:extLst>
                </a:gridCol>
                <a:gridCol w="4346993">
                  <a:extLst>
                    <a:ext uri="{9D8B030D-6E8A-4147-A177-3AD203B41FA5}">
                      <a16:colId xmlns:a16="http://schemas.microsoft.com/office/drawing/2014/main" val="20001"/>
                    </a:ext>
                  </a:extLst>
                </a:gridCol>
              </a:tblGrid>
              <a:tr h="450372">
                <a:tc>
                  <a:txBody>
                    <a:bodyPr/>
                    <a:lstStyle/>
                    <a:p>
                      <a:pPr marL="91440" marR="0" algn="l" defTabSz="914400" rtl="0" eaLnBrk="1" latinLnBrk="0" hangingPunct="1">
                        <a:buNone/>
                      </a:pPr>
                      <a:r>
                        <a:rPr lang="en-US" sz="1200" b="1" kern="1200">
                          <a:solidFill>
                            <a:schemeClr val="dk1"/>
                          </a:solidFill>
                          <a:latin typeface="+mn-lt"/>
                          <a:ea typeface="+mn-ea"/>
                          <a:cs typeface="+mn-cs"/>
                        </a:rPr>
                        <a:t>Firming Asset</a:t>
                      </a:r>
                    </a:p>
                  </a:txBody>
                  <a:tcPr marL="9525" marR="9525" marT="9525" marB="9525" anchor="ctr"/>
                </a:tc>
                <a:tc>
                  <a:txBody>
                    <a:bodyPr/>
                    <a:lstStyle/>
                    <a:p>
                      <a:pPr marL="0" marR="0" algn="ctr">
                        <a:buNone/>
                      </a:pPr>
                      <a:r>
                        <a:rPr lang="en-US" sz="1200" b="1">
                          <a:solidFill>
                            <a:srgbClr val="000000"/>
                          </a:solidFill>
                          <a:effectLst/>
                          <a:latin typeface="Calibri" panose="020F0502020204030204" pitchFamily="34" charset="0"/>
                          <a:ea typeface="Times New Roman" panose="02020603050405020304" pitchFamily="18" charset="0"/>
                          <a:cs typeface="Aptos" panose="020B0004020202020204" pitchFamily="34" charset="0"/>
                        </a:rPr>
                        <a:t>What the Load Gets (The Shield)</a:t>
                      </a:r>
                      <a:endParaRPr lang="en-US"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lgn="ctr">
                        <a:buNone/>
                      </a:pPr>
                      <a:r>
                        <a:rPr lang="en-US" sz="1200" b="1">
                          <a:solidFill>
                            <a:srgbClr val="000000"/>
                          </a:solidFill>
                          <a:effectLst/>
                          <a:latin typeface="Calibri" panose="020F0502020204030204" pitchFamily="34" charset="0"/>
                          <a:ea typeface="Times New Roman" panose="02020603050405020304" pitchFamily="18" charset="0"/>
                          <a:cs typeface="Aptos" panose="020B0004020202020204" pitchFamily="34" charset="0"/>
                        </a:rPr>
                        <a:t>What ERCOT Gets (The Yield)</a:t>
                      </a:r>
                      <a:endParaRPr lang="en-US"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000000001"/>
                  </a:ext>
                </a:extLst>
              </a:tr>
              <a:tr h="450372">
                <a:tc>
                  <a:txBody>
                    <a:bodyPr/>
                    <a:lstStyle/>
                    <a:p>
                      <a:pPr marL="91440" marR="0" algn="l" defTabSz="914400" rtl="0" eaLnBrk="1" latinLnBrk="0" hangingPunct="1">
                        <a:buNone/>
                      </a:pPr>
                      <a:r>
                        <a:rPr lang="en-US" sz="1200" b="1" kern="1200">
                          <a:solidFill>
                            <a:schemeClr val="dk1"/>
                          </a:solidFill>
                          <a:latin typeface="+mn-lt"/>
                          <a:ea typeface="+mn-ea"/>
                          <a:cs typeface="+mn-cs"/>
                        </a:rPr>
                        <a:t>Battery / ESR</a:t>
                      </a:r>
                    </a:p>
                  </a:txBody>
                  <a:tcPr marL="9525" marR="9525" marT="9525" marB="9525" anchor="ctr"/>
                </a:tc>
                <a:tc>
                  <a:txBody>
                    <a:bodyPr/>
                    <a:lstStyle/>
                    <a:p>
                      <a:pPr marL="91440" marR="0" algn="l" defTabSz="914400" rtl="0" eaLnBrk="1" latinLnBrk="0" hangingPunct="1">
                        <a:buNone/>
                      </a:pPr>
                      <a:r>
                        <a:rPr lang="en-US" sz="1200" dirty="0"/>
                        <a:t>A predictable buffer against 5-minute SCED curtailments</a:t>
                      </a:r>
                      <a:endParaRPr lang="en-US" sz="1200" kern="1200" dirty="0">
                        <a:solidFill>
                          <a:schemeClr val="dk1"/>
                        </a:solidFill>
                        <a:latin typeface="+mn-lt"/>
                        <a:ea typeface="+mn-ea"/>
                        <a:cs typeface="+mn-cs"/>
                      </a:endParaRPr>
                    </a:p>
                  </a:txBody>
                  <a:tcPr marL="9525" marR="9525" marT="9525" marB="9525" anchor="ctr"/>
                </a:tc>
                <a:tc>
                  <a:txBody>
                    <a:bodyPr/>
                    <a:lstStyle/>
                    <a:p>
                      <a:pPr marL="91440" marR="0" algn="l" defTabSz="914400" rtl="0" eaLnBrk="1" latinLnBrk="0" hangingPunct="1">
                        <a:buNone/>
                      </a:pPr>
                      <a:r>
                        <a:rPr lang="en-US" sz="1200"/>
                        <a:t>A front-of-meter asset that yields 100% capacity during EEA 1+, while the un-netted load pays its full transmission tariff.</a:t>
                      </a:r>
                      <a:endParaRPr lang="en-US" sz="1200" kern="1200">
                        <a:solidFill>
                          <a:schemeClr val="dk1"/>
                        </a:solidFill>
                        <a:latin typeface="+mn-lt"/>
                        <a:ea typeface="+mn-ea"/>
                        <a:cs typeface="+mn-cs"/>
                      </a:endParaRPr>
                    </a:p>
                  </a:txBody>
                  <a:tcPr marL="9525" marR="9525" marT="9525" marB="9525" anchor="ctr"/>
                </a:tc>
                <a:extLst>
                  <a:ext uri="{0D108BD9-81ED-4DB2-BD59-A6C34878D82A}">
                    <a16:rowId xmlns:a16="http://schemas.microsoft.com/office/drawing/2014/main" val="1000000002"/>
                  </a:ext>
                </a:extLst>
              </a:tr>
              <a:tr h="654173">
                <a:tc>
                  <a:txBody>
                    <a:bodyPr/>
                    <a:lstStyle/>
                    <a:p>
                      <a:pPr marL="91440" marR="0" algn="l" defTabSz="914400" rtl="0" eaLnBrk="1" latinLnBrk="0" hangingPunct="1">
                        <a:buNone/>
                      </a:pPr>
                      <a:r>
                        <a:rPr lang="en-US" sz="1200" b="1" kern="1200" dirty="0">
                          <a:solidFill>
                            <a:schemeClr val="dk1"/>
                          </a:solidFill>
                          <a:latin typeface="+mn-lt"/>
                          <a:ea typeface="+mn-ea"/>
                          <a:cs typeface="+mn-cs"/>
                        </a:rPr>
                        <a:t>Gas / dispatchable gen</a:t>
                      </a:r>
                    </a:p>
                  </a:txBody>
                  <a:tcPr marL="9525" marR="9525" marT="9525" marB="9525" anchor="ctr"/>
                </a:tc>
                <a:tc>
                  <a:txBody>
                    <a:bodyPr/>
                    <a:lstStyle/>
                    <a:p>
                      <a:pPr marL="91440" marR="0" algn="l" defTabSz="914400" rtl="0" eaLnBrk="1" latinLnBrk="0" hangingPunct="1">
                        <a:buNone/>
                      </a:pPr>
                      <a:r>
                        <a:rPr lang="en-US" sz="1200" kern="1200" dirty="0">
                          <a:solidFill>
                            <a:schemeClr val="dk1"/>
                          </a:solidFill>
                          <a:latin typeface="+mn-lt"/>
                          <a:ea typeface="+mn-ea"/>
                          <a:cs typeface="+mn-cs"/>
                        </a:rPr>
                        <a:t>Durable, 24/7 firming support without a state-of-charge limitation</a:t>
                      </a:r>
                    </a:p>
                  </a:txBody>
                  <a:tcPr marL="9525" marR="9525" marT="9525" marB="9525" anchor="ctr"/>
                </a:tc>
                <a:tc>
                  <a:txBody>
                    <a:bodyPr/>
                    <a:lstStyle/>
                    <a:p>
                      <a:pPr marL="91440" marR="0" algn="l" defTabSz="914400" rtl="0" eaLnBrk="1" latinLnBrk="0" hangingPunct="1">
                        <a:buNone/>
                      </a:pPr>
                      <a:r>
                        <a:rPr lang="en-US" sz="1200" kern="1200" dirty="0">
                          <a:solidFill>
                            <a:schemeClr val="dk1"/>
                          </a:solidFill>
                          <a:latin typeface="+mn-lt"/>
                          <a:ea typeface="+mn-ea"/>
                          <a:cs typeface="+mn-cs"/>
                        </a:rPr>
                        <a:t>Daily market energy, rotational inertia, local reliability, and scarcity release</a:t>
                      </a:r>
                    </a:p>
                  </a:txBody>
                  <a:tcPr marL="9525" marR="9525" marT="9525" marB="9525" anchor="ctr"/>
                </a:tc>
                <a:extLst>
                  <a:ext uri="{0D108BD9-81ED-4DB2-BD59-A6C34878D82A}">
                    <a16:rowId xmlns:a16="http://schemas.microsoft.com/office/drawing/2014/main" val="1000000003"/>
                  </a:ext>
                </a:extLst>
              </a:tr>
            </a:tbl>
          </a:graphicData>
        </a:graphic>
      </p:graphicFrame>
      <p:sp>
        <p:nvSpPr>
          <p:cNvPr id="3" name="Title 4">
            <a:extLst>
              <a:ext uri="{FF2B5EF4-FFF2-40B4-BE49-F238E27FC236}">
                <a16:creationId xmlns:a16="http://schemas.microsoft.com/office/drawing/2014/main" id="{17DA325A-05A0-B5BD-28EA-AA2199B30006}"/>
              </a:ext>
            </a:extLst>
          </p:cNvPr>
          <p:cNvSpPr txBox="1">
            <a:spLocks/>
          </p:cNvSpPr>
          <p:nvPr/>
        </p:nvSpPr>
        <p:spPr>
          <a:xfrm>
            <a:off x="288105" y="1105000"/>
            <a:ext cx="11628592" cy="420000"/>
          </a:xfrm>
          <a:prstGeom prst="rect">
            <a:avLst/>
          </a:prstGeom>
        </p:spPr>
        <p:txBody>
          <a:bodyPr vert="horz" lIns="91440" tIns="0" rIns="91440" bIns="0" rtlCol="0" anchor="t">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endParaRPr lang="en-US" sz="1600" i="1"/>
          </a:p>
        </p:txBody>
      </p:sp>
      <p:sp>
        <p:nvSpPr>
          <p:cNvPr id="6" name="Content Placeholder 5">
            <a:extLst>
              <a:ext uri="{FF2B5EF4-FFF2-40B4-BE49-F238E27FC236}">
                <a16:creationId xmlns:a16="http://schemas.microsoft.com/office/drawing/2014/main" id="{76C07F6C-BFE0-01EA-CEBE-CE78ED5001F5}"/>
              </a:ext>
            </a:extLst>
          </p:cNvPr>
          <p:cNvSpPr txBox="1">
            <a:spLocks/>
          </p:cNvSpPr>
          <p:nvPr/>
        </p:nvSpPr>
        <p:spPr>
          <a:xfrm>
            <a:off x="591197" y="5626359"/>
            <a:ext cx="10745397" cy="77849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800"/>
              </a:spcBef>
              <a:buNone/>
            </a:pPr>
            <a:endParaRPr lang="en-US"/>
          </a:p>
        </p:txBody>
      </p:sp>
      <p:sp>
        <p:nvSpPr>
          <p:cNvPr id="8" name="Content Placeholder 5">
            <a:extLst>
              <a:ext uri="{FF2B5EF4-FFF2-40B4-BE49-F238E27FC236}">
                <a16:creationId xmlns:a16="http://schemas.microsoft.com/office/drawing/2014/main" id="{4DAA169B-B330-6A3C-6609-9640A133AAAE}"/>
              </a:ext>
            </a:extLst>
          </p:cNvPr>
          <p:cNvSpPr txBox="1">
            <a:spLocks/>
          </p:cNvSpPr>
          <p:nvPr/>
        </p:nvSpPr>
        <p:spPr>
          <a:xfrm>
            <a:off x="826540" y="1888692"/>
            <a:ext cx="10274710" cy="2374101"/>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0"/>
              </a:spcBef>
              <a:buNone/>
            </a:pPr>
            <a:r>
              <a:rPr lang="en-US" b="1" dirty="0"/>
              <a:t>Concern:</a:t>
            </a:r>
            <a:r>
              <a:rPr lang="en-US" dirty="0"/>
              <a:t> A paired resource can look like it is being reserved for one load rather than made fully available to the system.</a:t>
            </a:r>
          </a:p>
          <a:p>
            <a:pPr marL="0" indent="0">
              <a:lnSpc>
                <a:spcPct val="100000"/>
              </a:lnSpc>
              <a:spcBef>
                <a:spcPts val="1200"/>
              </a:spcBef>
              <a:buNone/>
            </a:pPr>
            <a:r>
              <a:rPr lang="en-US" b="1" dirty="0"/>
              <a:t>Market Reality:</a:t>
            </a:r>
            <a:r>
              <a:rPr lang="en-US" dirty="0"/>
              <a:t> Without a grid-integrated path, assets will still get built – private capital moves BTM into a WLPUN or fully off-grid. ERCOT loses new generation, dispatch, and scarcity rights. </a:t>
            </a:r>
          </a:p>
          <a:p>
            <a:pPr marL="0" indent="0">
              <a:lnSpc>
                <a:spcPct val="100000"/>
              </a:lnSpc>
              <a:spcBef>
                <a:spcPts val="1200"/>
              </a:spcBef>
              <a:buNone/>
            </a:pPr>
            <a:r>
              <a:rPr lang="en-US" b="1" dirty="0"/>
              <a:t>The Positive Sum Bargain: </a:t>
            </a:r>
            <a:r>
              <a:rPr lang="en-US" dirty="0"/>
              <a:t>The load gets a bankable path to speed-to-power. ERCOT gets new front-of-meter capacity that is visible, metered, and responds during emergencies.</a:t>
            </a:r>
          </a:p>
          <a:p>
            <a:pPr marL="0" indent="0">
              <a:buNone/>
            </a:pPr>
            <a:endParaRPr lang="en-US" dirty="0"/>
          </a:p>
        </p:txBody>
      </p:sp>
    </p:spTree>
    <p:extLst>
      <p:ext uri="{BB962C8B-B14F-4D97-AF65-F5344CB8AC3E}">
        <p14:creationId xmlns:p14="http://schemas.microsoft.com/office/powerpoint/2010/main" val="3834969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A2052-A6C9-33D4-9C3B-D27B3ACB8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17F18-1EB1-76A5-7514-0D20637B5D11}"/>
              </a:ext>
            </a:extLst>
          </p:cNvPr>
          <p:cNvSpPr>
            <a:spLocks noGrp="1"/>
          </p:cNvSpPr>
          <p:nvPr>
            <p:ph type="title"/>
          </p:nvPr>
        </p:nvSpPr>
        <p:spPr>
          <a:xfrm>
            <a:off x="1322318" y="205607"/>
            <a:ext cx="7288282" cy="866109"/>
          </a:xfrm>
        </p:spPr>
        <p:txBody>
          <a:bodyPr/>
          <a:lstStyle/>
          <a:p>
            <a:r>
              <a:rPr lang="en-US"/>
              <a:t>Next Steps: NPRR Submission</a:t>
            </a:r>
          </a:p>
        </p:txBody>
      </p:sp>
      <p:sp>
        <p:nvSpPr>
          <p:cNvPr id="3" name="Content Placeholder 2">
            <a:extLst>
              <a:ext uri="{FF2B5EF4-FFF2-40B4-BE49-F238E27FC236}">
                <a16:creationId xmlns:a16="http://schemas.microsoft.com/office/drawing/2014/main" id="{0561BD64-6FF0-A73F-D055-440EB53E4A4B}"/>
              </a:ext>
            </a:extLst>
          </p:cNvPr>
          <p:cNvSpPr>
            <a:spLocks noGrp="1"/>
          </p:cNvSpPr>
          <p:nvPr>
            <p:ph sz="half" idx="2"/>
          </p:nvPr>
        </p:nvSpPr>
        <p:spPr>
          <a:xfrm>
            <a:off x="1322388" y="1466850"/>
            <a:ext cx="7288212" cy="4703279"/>
          </a:xfrm>
        </p:spPr>
        <p:txBody>
          <a:bodyPr>
            <a:normAutofit/>
          </a:bodyPr>
          <a:lstStyle/>
          <a:p>
            <a:pPr lvl="0"/>
            <a:r>
              <a:rPr lang="en-US" dirty="0"/>
              <a:t>A Pre-Vetted Foundation: </a:t>
            </a:r>
            <a:r>
              <a:rPr lang="en-US" b="0" dirty="0"/>
              <a:t>This framework has been diligently pressure-tested privately across the industry, incorporating feedback from load and generation developers, banks, insurers, technical engineers, QSEs and reliability experts.</a:t>
            </a:r>
          </a:p>
          <a:p>
            <a:pPr lvl="0"/>
            <a:r>
              <a:rPr lang="en-US" dirty="0"/>
              <a:t>Formal Submission: </a:t>
            </a:r>
            <a:r>
              <a:rPr lang="en-US" b="0" dirty="0"/>
              <a:t>We will be formally submitting the FTM-Netting NPRR to enter the official ERCOT stakeholder process.</a:t>
            </a:r>
          </a:p>
          <a:p>
            <a:pPr lvl="0"/>
            <a:r>
              <a:rPr lang="en-US" dirty="0"/>
              <a:t>Public Engagement: </a:t>
            </a:r>
            <a:r>
              <a:rPr lang="en-US" b="0" dirty="0"/>
              <a:t>We welcome the rigorous, public evaluation that the ERCOT process provides. We look forward to engaging with this working group, System Operations, and Market Design as the revision moves through the process.</a:t>
            </a:r>
          </a:p>
        </p:txBody>
      </p:sp>
      <p:sp>
        <p:nvSpPr>
          <p:cNvPr id="4" name="Slide Number Placeholder 3">
            <a:extLst>
              <a:ext uri="{FF2B5EF4-FFF2-40B4-BE49-F238E27FC236}">
                <a16:creationId xmlns:a16="http://schemas.microsoft.com/office/drawing/2014/main" id="{11D29D99-D032-F9C3-7167-4E140B7225D1}"/>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21</a:t>
            </a:fld>
            <a:endParaRPr lang="en-US"/>
          </a:p>
        </p:txBody>
      </p:sp>
    </p:spTree>
    <p:extLst>
      <p:ext uri="{BB962C8B-B14F-4D97-AF65-F5344CB8AC3E}">
        <p14:creationId xmlns:p14="http://schemas.microsoft.com/office/powerpoint/2010/main" val="188040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6C0BA-2B81-9FB6-FA61-F6AA1DC937B2}"/>
              </a:ext>
            </a:extLst>
          </p:cNvPr>
          <p:cNvSpPr>
            <a:spLocks noGrp="1"/>
          </p:cNvSpPr>
          <p:nvPr>
            <p:ph type="ctrTitle"/>
          </p:nvPr>
        </p:nvSpPr>
        <p:spPr>
          <a:xfrm>
            <a:off x="634028" y="1748473"/>
            <a:ext cx="7538425" cy="4833301"/>
          </a:xfrm>
        </p:spPr>
        <p:txBody>
          <a:bodyPr>
            <a:normAutofit fontScale="90000"/>
          </a:bodyPr>
          <a:lstStyle/>
          <a:p>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r>
              <a:rPr lang="en-US" sz="7300" b="0" u="none" dirty="0"/>
              <a:t>Thank you</a:t>
            </a: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br>
              <a:rPr lang="en-US" sz="2000" b="0" u="none" dirty="0"/>
            </a:br>
            <a:r>
              <a:rPr lang="en-US" sz="2000" b="0" u="none" dirty="0"/>
              <a:t>Jesse Gossett</a:t>
            </a:r>
            <a:br>
              <a:rPr lang="en-US" sz="2000" b="0" u="none" dirty="0"/>
            </a:br>
            <a:r>
              <a:rPr lang="en-US" sz="2000" b="0" u="none" dirty="0">
                <a:hlinkClick r:id="rId2"/>
              </a:rPr>
              <a:t>jesse@globalcapacityalliance.org</a:t>
            </a:r>
            <a:br>
              <a:rPr lang="en-US" sz="2000" b="0" u="none" dirty="0"/>
            </a:br>
            <a:r>
              <a:rPr lang="en-US" sz="2000" b="0" u="none" dirty="0">
                <a:hlinkClick r:id="rId3"/>
              </a:rPr>
              <a:t>www.globalcapacityalliance.org</a:t>
            </a:r>
            <a:r>
              <a:rPr lang="en-US" sz="2000" b="0" u="none" dirty="0"/>
              <a:t> </a:t>
            </a:r>
          </a:p>
        </p:txBody>
      </p:sp>
    </p:spTree>
    <p:extLst>
      <p:ext uri="{BB962C8B-B14F-4D97-AF65-F5344CB8AC3E}">
        <p14:creationId xmlns:p14="http://schemas.microsoft.com/office/powerpoint/2010/main" val="3753024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1DE5-38F1-B4C3-6343-945EBBDF37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3CCF7-E83B-7DAE-DD45-632A886AE407}"/>
              </a:ext>
            </a:extLst>
          </p:cNvPr>
          <p:cNvSpPr>
            <a:spLocks noGrp="1"/>
          </p:cNvSpPr>
          <p:nvPr>
            <p:ph type="title"/>
          </p:nvPr>
        </p:nvSpPr>
        <p:spPr>
          <a:xfrm>
            <a:off x="1322318" y="205607"/>
            <a:ext cx="7288282" cy="866109"/>
          </a:xfrm>
        </p:spPr>
        <p:txBody>
          <a:bodyPr/>
          <a:lstStyle/>
          <a:p>
            <a:r>
              <a:rPr lang="en-US" dirty="0"/>
              <a:t>FTM-Netting: A Positive-Sum Framework for Texas 1 of 2</a:t>
            </a:r>
          </a:p>
        </p:txBody>
      </p:sp>
      <p:sp>
        <p:nvSpPr>
          <p:cNvPr id="3" name="Content Placeholder 2">
            <a:extLst>
              <a:ext uri="{FF2B5EF4-FFF2-40B4-BE49-F238E27FC236}">
                <a16:creationId xmlns:a16="http://schemas.microsoft.com/office/drawing/2014/main" id="{86B3FB46-F4E1-A873-FE7A-D8359FA871A9}"/>
              </a:ext>
            </a:extLst>
          </p:cNvPr>
          <p:cNvSpPr>
            <a:spLocks noGrp="1"/>
          </p:cNvSpPr>
          <p:nvPr>
            <p:ph sz="half" idx="2"/>
          </p:nvPr>
        </p:nvSpPr>
        <p:spPr>
          <a:xfrm>
            <a:off x="1322388" y="1466850"/>
            <a:ext cx="7288212" cy="5114926"/>
          </a:xfrm>
        </p:spPr>
        <p:txBody>
          <a:bodyPr>
            <a:normAutofit fontScale="70000" lnSpcReduction="20000"/>
          </a:bodyPr>
          <a:lstStyle/>
          <a:p>
            <a:r>
              <a:rPr lang="en-US" dirty="0"/>
              <a:t>For Regulators &amp; Grid Operators (ERCOT &amp; the IMM)</a:t>
            </a:r>
          </a:p>
          <a:p>
            <a:pPr marL="285750" lvl="0" indent="-285750">
              <a:buFont typeface="Arial" panose="020B0604020202020204" pitchFamily="34" charset="0"/>
              <a:buChar char="•"/>
            </a:pPr>
            <a:r>
              <a:rPr lang="en-US" dirty="0"/>
              <a:t>Guarantees Scarcity Yield (SB 6 Alignment): </a:t>
            </a:r>
            <a:r>
              <a:rPr lang="en-US" b="0" dirty="0"/>
              <a:t>At EEA 1 or higher, the telemetry offset automatically terminates. The PCLR returns to its Baseline LPC, making its native curtailment capability available to the grid while the paired Resource remains separately available for dispatch.</a:t>
            </a:r>
          </a:p>
          <a:p>
            <a:pPr marL="285750" lvl="0" indent="-285750">
              <a:buFont typeface="Arial" panose="020B0604020202020204" pitchFamily="34" charset="0"/>
              <a:buChar char="•"/>
            </a:pPr>
            <a:r>
              <a:rPr lang="en-US" dirty="0"/>
              <a:t>Net-New Generation for SCED: </a:t>
            </a:r>
            <a:r>
              <a:rPr lang="en-US" b="0" dirty="0"/>
              <a:t>Loads requiring continuous uptime are incentivized to build firming generation entirely off-grid or BTM. FTM-Netting provides the commercial mechanism to keep that privately funded generation inside the ERCOT market as separately metered, SCED-dispatched Resources, permanently expanding the grid's dispatchable footprint. </a:t>
            </a:r>
          </a:p>
          <a:p>
            <a:pPr marL="285750" lvl="0" indent="-285750">
              <a:buFont typeface="Arial" panose="020B0604020202020204" pitchFamily="34" charset="0"/>
              <a:buChar char="•"/>
            </a:pPr>
            <a:r>
              <a:rPr lang="en-US" dirty="0"/>
              <a:t>Delivers Unblended Nodal Visibility: </a:t>
            </a:r>
            <a:r>
              <a:rPr lang="en-US" b="0" dirty="0"/>
              <a:t>FTM-Netting gives ERCOT independent visibility into both the true gross load and the paired generation, expanding operational visibility for the macro grid. This empowers operators to accurately model the system and avoids "phantom" N-1 contingency risks of blended resources operating behind a master meter.</a:t>
            </a:r>
          </a:p>
          <a:p>
            <a:pPr marL="285750" lvl="0" indent="-285750">
              <a:buFont typeface="Arial" panose="020B0604020202020204" pitchFamily="34" charset="0"/>
              <a:buChar char="•"/>
            </a:pPr>
            <a:r>
              <a:rPr lang="en-US" dirty="0"/>
              <a:t>Aligning with NPRR1188: </a:t>
            </a:r>
            <a:r>
              <a:rPr lang="en-US" b="0" dirty="0"/>
              <a:t>ERCOT rules will require CLRs to be metered separately. FTM-Netting complies with this unbundled metering reality, using QSE telemetry to solve the resulting "attributability gap" without violating existing protocol. </a:t>
            </a:r>
          </a:p>
          <a:p>
            <a:r>
              <a:rPr lang="en-US" dirty="0"/>
              <a:t>For Load &amp; Technology (Hyperscalers, QSEs, &amp; Developers)</a:t>
            </a:r>
          </a:p>
          <a:p>
            <a:pPr marL="285750" lvl="0" indent="-285750">
              <a:buFont typeface="Arial" panose="020B0604020202020204" pitchFamily="34" charset="0"/>
              <a:buChar char="•"/>
            </a:pPr>
            <a:r>
              <a:rPr lang="en-US" dirty="0"/>
              <a:t>Speed-to-Power Within the Grid: </a:t>
            </a:r>
            <a:r>
              <a:rPr lang="en-US" b="0" dirty="0"/>
              <a:t>PCLR is the only option for early energization within the grid. FTM-Netting</a:t>
            </a:r>
            <a:r>
              <a:rPr lang="en-US" dirty="0"/>
              <a:t> </a:t>
            </a:r>
            <a:r>
              <a:rPr lang="en-US" b="0" dirty="0"/>
              <a:t>converts open-ended, uninsurable SCED curtailment exposure of a PCLR into a defined, predictable obligation. Bounding this risk allows projects to be contracted, insured, and financed.</a:t>
            </a:r>
          </a:p>
          <a:p>
            <a:pPr marL="285750" lvl="0" indent="-285750">
              <a:buFont typeface="Arial" panose="020B0604020202020204" pitchFamily="34" charset="0"/>
              <a:buChar char="•"/>
            </a:pPr>
            <a:r>
              <a:rPr lang="en-US" dirty="0"/>
              <a:t>Unlocks Early Transmission Headroom: </a:t>
            </a:r>
            <a:r>
              <a:rPr lang="en-US" b="0" dirty="0"/>
              <a:t>Provides a pathway for continuous-compute "Base Load" projects to energize years ahead of transmission upgrades without creating unstudied grid risk.</a:t>
            </a:r>
          </a:p>
        </p:txBody>
      </p:sp>
      <p:sp>
        <p:nvSpPr>
          <p:cNvPr id="4" name="Slide Number Placeholder 3">
            <a:extLst>
              <a:ext uri="{FF2B5EF4-FFF2-40B4-BE49-F238E27FC236}">
                <a16:creationId xmlns:a16="http://schemas.microsoft.com/office/drawing/2014/main" id="{DB7088D3-3ED2-B394-D9D6-BB52BD71EE89}"/>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23</a:t>
            </a:fld>
            <a:endParaRPr lang="en-US"/>
          </a:p>
        </p:txBody>
      </p:sp>
    </p:spTree>
    <p:extLst>
      <p:ext uri="{BB962C8B-B14F-4D97-AF65-F5344CB8AC3E}">
        <p14:creationId xmlns:p14="http://schemas.microsoft.com/office/powerpoint/2010/main" val="298861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02A68-9F1B-2AFF-5178-667D93C3F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D2A46-2F73-C782-1435-65703B71EBD3}"/>
              </a:ext>
            </a:extLst>
          </p:cNvPr>
          <p:cNvSpPr>
            <a:spLocks noGrp="1"/>
          </p:cNvSpPr>
          <p:nvPr>
            <p:ph type="title"/>
          </p:nvPr>
        </p:nvSpPr>
        <p:spPr>
          <a:xfrm>
            <a:off x="1322318" y="205607"/>
            <a:ext cx="7288282" cy="866109"/>
          </a:xfrm>
        </p:spPr>
        <p:txBody>
          <a:bodyPr/>
          <a:lstStyle/>
          <a:p>
            <a:r>
              <a:rPr lang="en-US" dirty="0"/>
              <a:t>FTM-Netting: A Positive-Sum Framework for Texas 2 of 2</a:t>
            </a:r>
          </a:p>
        </p:txBody>
      </p:sp>
      <p:sp>
        <p:nvSpPr>
          <p:cNvPr id="3" name="Content Placeholder 2">
            <a:extLst>
              <a:ext uri="{FF2B5EF4-FFF2-40B4-BE49-F238E27FC236}">
                <a16:creationId xmlns:a16="http://schemas.microsoft.com/office/drawing/2014/main" id="{F1582D74-1C3A-3CF1-1A2D-5E73DCEB1423}"/>
              </a:ext>
            </a:extLst>
          </p:cNvPr>
          <p:cNvSpPr>
            <a:spLocks noGrp="1"/>
          </p:cNvSpPr>
          <p:nvPr>
            <p:ph sz="half" idx="2"/>
          </p:nvPr>
        </p:nvSpPr>
        <p:spPr>
          <a:xfrm>
            <a:off x="1322388" y="1466850"/>
            <a:ext cx="7288212" cy="4703279"/>
          </a:xfrm>
        </p:spPr>
        <p:txBody>
          <a:bodyPr>
            <a:normAutofit fontScale="92500" lnSpcReduction="20000"/>
          </a:bodyPr>
          <a:lstStyle/>
          <a:p>
            <a:r>
              <a:rPr lang="en-US" dirty="0"/>
              <a:t>For Generation &amp; Storage (Gas &amp; BESS Developers)</a:t>
            </a:r>
          </a:p>
          <a:p>
            <a:pPr marL="285750" lvl="0" indent="-285750">
              <a:buFont typeface="Arial" panose="020B0604020202020204" pitchFamily="34" charset="0"/>
              <a:buChar char="•"/>
            </a:pPr>
            <a:r>
              <a:rPr lang="en-US" dirty="0"/>
              <a:t>Aligns Reliability Needs with Merchant Economics: </a:t>
            </a:r>
            <a:r>
              <a:rPr lang="en-US" b="0" dirty="0"/>
              <a:t>FTM-Netting gives loads a commercial reason to finance co-located batteries and generation. Developers secure a bankable capacity revenue stream for the telemetry shield while retaining the ability to capture wholesale market upside.</a:t>
            </a:r>
          </a:p>
          <a:p>
            <a:pPr marL="285750" lvl="0" indent="-285750">
              <a:buFont typeface="Arial" panose="020B0604020202020204" pitchFamily="34" charset="0"/>
              <a:buChar char="•"/>
            </a:pPr>
            <a:r>
              <a:rPr lang="en-US" dirty="0"/>
              <a:t>Keeps Private Capital in the ERCOT Market: </a:t>
            </a:r>
            <a:r>
              <a:rPr lang="en-US" b="0" dirty="0"/>
              <a:t>Incentivizes developers to build net-new generation directly into SCED as separately metered ERCOT Resources, rather than isolating capacity behind the meter or in off-grid islands.</a:t>
            </a:r>
          </a:p>
          <a:p>
            <a:r>
              <a:rPr lang="en-US" dirty="0"/>
              <a:t>For Wires &amp; Ratepayers (TSPs &amp; Consumers)</a:t>
            </a:r>
          </a:p>
          <a:p>
            <a:pPr marL="285750" lvl="0" indent="-285750">
              <a:buFont typeface="Arial" panose="020B0604020202020204" pitchFamily="34" charset="0"/>
              <a:buChar char="•"/>
            </a:pPr>
            <a:r>
              <a:rPr lang="en-US" dirty="0"/>
              <a:t>Protects 4CP &amp; WSL Tariff Integrity: </a:t>
            </a:r>
            <a:r>
              <a:rPr lang="en-US" b="0" dirty="0"/>
              <a:t>By rejecting single-POI blended meters and keeping settlement entirely separate, FTM-Netting guarantees TSPs collect their full 4CP tariffs on gross consumption and preserves strict Wholesale Storage Load compliance.</a:t>
            </a:r>
          </a:p>
          <a:p>
            <a:pPr marL="285750" lvl="0" indent="-285750">
              <a:buFont typeface="Arial" panose="020B0604020202020204" pitchFamily="34" charset="0"/>
              <a:buChar char="•"/>
            </a:pPr>
            <a:r>
              <a:rPr lang="en-US" dirty="0"/>
              <a:t>Reduces Phantom-Load Forecasting Risk: </a:t>
            </a:r>
            <a:r>
              <a:rPr lang="en-US" b="0" dirty="0"/>
              <a:t>Earlier PCLR operation gives TSPs verifiable, observable demand on the system while they build out the longer-term transmission upgrades, drastically reducing stranded-investment exposure.</a:t>
            </a:r>
          </a:p>
          <a:p>
            <a:endParaRPr lang="en-US" b="0" dirty="0"/>
          </a:p>
        </p:txBody>
      </p:sp>
      <p:sp>
        <p:nvSpPr>
          <p:cNvPr id="4" name="Slide Number Placeholder 3">
            <a:extLst>
              <a:ext uri="{FF2B5EF4-FFF2-40B4-BE49-F238E27FC236}">
                <a16:creationId xmlns:a16="http://schemas.microsoft.com/office/drawing/2014/main" id="{74E2A763-7922-78CB-9586-71E3929C4FB9}"/>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24</a:t>
            </a:fld>
            <a:endParaRPr lang="en-US"/>
          </a:p>
        </p:txBody>
      </p:sp>
    </p:spTree>
    <p:extLst>
      <p:ext uri="{BB962C8B-B14F-4D97-AF65-F5344CB8AC3E}">
        <p14:creationId xmlns:p14="http://schemas.microsoft.com/office/powerpoint/2010/main" val="1228138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1DE49-B8E9-9751-44CD-0688E91CC2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1004FC4-5671-13DF-AB42-369A9287B900}"/>
              </a:ext>
            </a:extLst>
          </p:cNvPr>
          <p:cNvSpPr>
            <a:spLocks noGrp="1"/>
          </p:cNvSpPr>
          <p:nvPr>
            <p:ph type="title"/>
          </p:nvPr>
        </p:nvSpPr>
        <p:spPr>
          <a:xfrm>
            <a:off x="609603" y="222814"/>
            <a:ext cx="10972793" cy="848478"/>
          </a:xfrm>
        </p:spPr>
        <p:txBody>
          <a:bodyPr>
            <a:normAutofit fontScale="90000"/>
          </a:bodyPr>
          <a:lstStyle/>
          <a:p>
            <a:r>
              <a:rPr lang="en-US"/>
              <a:t>The Commercial Product</a:t>
            </a:r>
            <a:br>
              <a:rPr lang="en-US"/>
            </a:br>
            <a:r>
              <a:rPr lang="en-US" i="1"/>
              <a:t>FTM-Netting agreement</a:t>
            </a:r>
          </a:p>
        </p:txBody>
      </p:sp>
      <p:pic>
        <p:nvPicPr>
          <p:cNvPr id="8" name="Picture 7">
            <a:extLst>
              <a:ext uri="{FF2B5EF4-FFF2-40B4-BE49-F238E27FC236}">
                <a16:creationId xmlns:a16="http://schemas.microsoft.com/office/drawing/2014/main" id="{3704A95E-8CC1-9744-3A45-C524B60AF036}"/>
              </a:ext>
            </a:extLst>
          </p:cNvPr>
          <p:cNvPicPr>
            <a:picLocks noChangeAspect="1"/>
          </p:cNvPicPr>
          <p:nvPr/>
        </p:nvPicPr>
        <p:blipFill>
          <a:blip r:embed="rId3"/>
          <a:stretch>
            <a:fillRect/>
          </a:stretch>
        </p:blipFill>
        <p:spPr>
          <a:xfrm>
            <a:off x="8773835" y="4868604"/>
            <a:ext cx="2362871" cy="1289888"/>
          </a:xfrm>
          <a:prstGeom prst="rect">
            <a:avLst/>
          </a:prstGeom>
        </p:spPr>
      </p:pic>
      <p:pic>
        <p:nvPicPr>
          <p:cNvPr id="3" name="Picture 2">
            <a:extLst>
              <a:ext uri="{FF2B5EF4-FFF2-40B4-BE49-F238E27FC236}">
                <a16:creationId xmlns:a16="http://schemas.microsoft.com/office/drawing/2014/main" id="{620DCC9D-CC94-1C72-A799-AACD05C55452}"/>
              </a:ext>
            </a:extLst>
          </p:cNvPr>
          <p:cNvPicPr>
            <a:picLocks noChangeAspect="1"/>
          </p:cNvPicPr>
          <p:nvPr/>
        </p:nvPicPr>
        <p:blipFill>
          <a:blip r:embed="rId4"/>
          <a:srcRect t="15945"/>
          <a:stretch>
            <a:fillRect/>
          </a:stretch>
        </p:blipFill>
        <p:spPr>
          <a:xfrm>
            <a:off x="356755" y="4868604"/>
            <a:ext cx="3241040" cy="1487161"/>
          </a:xfrm>
          <a:prstGeom prst="rect">
            <a:avLst/>
          </a:prstGeom>
        </p:spPr>
      </p:pic>
      <p:cxnSp>
        <p:nvCxnSpPr>
          <p:cNvPr id="7" name="Straight Connector 6">
            <a:extLst>
              <a:ext uri="{FF2B5EF4-FFF2-40B4-BE49-F238E27FC236}">
                <a16:creationId xmlns:a16="http://schemas.microsoft.com/office/drawing/2014/main" id="{7D24D13B-DB1D-3F39-94FB-242D776588A4}"/>
              </a:ext>
            </a:extLst>
          </p:cNvPr>
          <p:cNvCxnSpPr>
            <a:cxnSpLocks/>
            <a:endCxn id="18" idx="4"/>
          </p:cNvCxnSpPr>
          <p:nvPr/>
        </p:nvCxnSpPr>
        <p:spPr>
          <a:xfrm flipH="1" flipV="1">
            <a:off x="1977274" y="3586354"/>
            <a:ext cx="1" cy="17342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617FFEEB-0515-775F-4E67-C5CF7FFF6A0E}"/>
              </a:ext>
            </a:extLst>
          </p:cNvPr>
          <p:cNvSpPr/>
          <p:nvPr/>
        </p:nvSpPr>
        <p:spPr>
          <a:xfrm>
            <a:off x="1632218"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19" name="Straight Connector 18">
            <a:extLst>
              <a:ext uri="{FF2B5EF4-FFF2-40B4-BE49-F238E27FC236}">
                <a16:creationId xmlns:a16="http://schemas.microsoft.com/office/drawing/2014/main" id="{17946BC0-F914-C4CB-155C-B8086DAE4836}"/>
              </a:ext>
            </a:extLst>
          </p:cNvPr>
          <p:cNvCxnSpPr>
            <a:cxnSpLocks/>
            <a:endCxn id="20" idx="4"/>
          </p:cNvCxnSpPr>
          <p:nvPr/>
        </p:nvCxnSpPr>
        <p:spPr>
          <a:xfrm flipH="1" flipV="1">
            <a:off x="9955270" y="3586354"/>
            <a:ext cx="1" cy="17342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4B83F86-22C6-3269-3C83-2F2D07B8ADCB}"/>
              </a:ext>
            </a:extLst>
          </p:cNvPr>
          <p:cNvSpPr/>
          <p:nvPr/>
        </p:nvSpPr>
        <p:spPr>
          <a:xfrm>
            <a:off x="9610214" y="2922865"/>
            <a:ext cx="690111" cy="6634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POI</a:t>
            </a:r>
          </a:p>
        </p:txBody>
      </p:sp>
      <p:cxnSp>
        <p:nvCxnSpPr>
          <p:cNvPr id="24" name="Straight Connector 23">
            <a:extLst>
              <a:ext uri="{FF2B5EF4-FFF2-40B4-BE49-F238E27FC236}">
                <a16:creationId xmlns:a16="http://schemas.microsoft.com/office/drawing/2014/main" id="{3FAE97F0-B8E6-CFFF-E2DE-ADEC8DB21412}"/>
              </a:ext>
            </a:extLst>
          </p:cNvPr>
          <p:cNvCxnSpPr>
            <a:cxnSpLocks/>
            <a:endCxn id="18" idx="6"/>
          </p:cNvCxnSpPr>
          <p:nvPr/>
        </p:nvCxnSpPr>
        <p:spPr>
          <a:xfrm flipH="1">
            <a:off x="2322329" y="3254610"/>
            <a:ext cx="299374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A0741B0-88BD-8D75-81D3-D8A6F672F1AE}"/>
              </a:ext>
            </a:extLst>
          </p:cNvPr>
          <p:cNvSpPr txBox="1"/>
          <p:nvPr/>
        </p:nvSpPr>
        <p:spPr>
          <a:xfrm>
            <a:off x="1214372" y="6303231"/>
            <a:ext cx="1525802" cy="369332"/>
          </a:xfrm>
          <a:prstGeom prst="rect">
            <a:avLst/>
          </a:prstGeom>
          <a:noFill/>
        </p:spPr>
        <p:txBody>
          <a:bodyPr wrap="none" rtlCol="0">
            <a:spAutoFit/>
          </a:bodyPr>
          <a:lstStyle/>
          <a:p>
            <a:r>
              <a:rPr lang="en-US"/>
              <a:t>BESS (or Gas)</a:t>
            </a:r>
          </a:p>
        </p:txBody>
      </p:sp>
      <p:sp>
        <p:nvSpPr>
          <p:cNvPr id="32" name="TextBox 31">
            <a:extLst>
              <a:ext uri="{FF2B5EF4-FFF2-40B4-BE49-F238E27FC236}">
                <a16:creationId xmlns:a16="http://schemas.microsoft.com/office/drawing/2014/main" id="{6A661891-3936-E640-749C-2DC313CF49D9}"/>
              </a:ext>
            </a:extLst>
          </p:cNvPr>
          <p:cNvSpPr txBox="1"/>
          <p:nvPr/>
        </p:nvSpPr>
        <p:spPr>
          <a:xfrm>
            <a:off x="9035754" y="6303231"/>
            <a:ext cx="1839030" cy="369332"/>
          </a:xfrm>
          <a:prstGeom prst="rect">
            <a:avLst/>
          </a:prstGeom>
          <a:noFill/>
        </p:spPr>
        <p:txBody>
          <a:bodyPr wrap="none" rtlCol="0">
            <a:spAutoFit/>
          </a:bodyPr>
          <a:lstStyle/>
          <a:p>
            <a:r>
              <a:rPr lang="en-US"/>
              <a:t>Curtailable Load</a:t>
            </a:r>
          </a:p>
        </p:txBody>
      </p:sp>
      <p:pic>
        <p:nvPicPr>
          <p:cNvPr id="39" name="Picture 38">
            <a:extLst>
              <a:ext uri="{FF2B5EF4-FFF2-40B4-BE49-F238E27FC236}">
                <a16:creationId xmlns:a16="http://schemas.microsoft.com/office/drawing/2014/main" id="{B8D939AB-06C6-1338-B8DD-B65074103A46}"/>
              </a:ext>
            </a:extLst>
          </p:cNvPr>
          <p:cNvPicPr>
            <a:picLocks noChangeAspect="1"/>
          </p:cNvPicPr>
          <p:nvPr/>
        </p:nvPicPr>
        <p:blipFill>
          <a:blip r:embed="rId5"/>
          <a:stretch>
            <a:fillRect/>
          </a:stretch>
        </p:blipFill>
        <p:spPr>
          <a:xfrm>
            <a:off x="4574870" y="1888493"/>
            <a:ext cx="2255191" cy="1231106"/>
          </a:xfrm>
          <a:prstGeom prst="rect">
            <a:avLst/>
          </a:prstGeom>
        </p:spPr>
      </p:pic>
      <p:sp>
        <p:nvSpPr>
          <p:cNvPr id="40" name="TextBox 39">
            <a:extLst>
              <a:ext uri="{FF2B5EF4-FFF2-40B4-BE49-F238E27FC236}">
                <a16:creationId xmlns:a16="http://schemas.microsoft.com/office/drawing/2014/main" id="{0379252A-ED3F-78A0-7246-9136C234C772}"/>
              </a:ext>
            </a:extLst>
          </p:cNvPr>
          <p:cNvSpPr txBox="1"/>
          <p:nvPr/>
        </p:nvSpPr>
        <p:spPr>
          <a:xfrm rot="1192856">
            <a:off x="6916193" y="4875192"/>
            <a:ext cx="1803314" cy="276999"/>
          </a:xfrm>
          <a:prstGeom prst="rect">
            <a:avLst/>
          </a:prstGeom>
          <a:noFill/>
        </p:spPr>
        <p:txBody>
          <a:bodyPr wrap="none" rtlCol="0">
            <a:spAutoFit/>
          </a:bodyPr>
          <a:lstStyle/>
          <a:p>
            <a:r>
              <a:rPr lang="en-US" sz="1200"/>
              <a:t>Premium Toll ($/kW-</a:t>
            </a:r>
            <a:r>
              <a:rPr lang="en-US" sz="1200" err="1"/>
              <a:t>mo</a:t>
            </a:r>
            <a:r>
              <a:rPr lang="en-US" sz="1200"/>
              <a:t>)</a:t>
            </a:r>
          </a:p>
        </p:txBody>
      </p:sp>
      <p:sp>
        <p:nvSpPr>
          <p:cNvPr id="44" name="TextBox 43">
            <a:extLst>
              <a:ext uri="{FF2B5EF4-FFF2-40B4-BE49-F238E27FC236}">
                <a16:creationId xmlns:a16="http://schemas.microsoft.com/office/drawing/2014/main" id="{DDD471BB-F529-EC41-7AF0-67A1486AFF49}"/>
              </a:ext>
            </a:extLst>
          </p:cNvPr>
          <p:cNvSpPr txBox="1"/>
          <p:nvPr/>
        </p:nvSpPr>
        <p:spPr>
          <a:xfrm>
            <a:off x="-276356" y="291360"/>
            <a:ext cx="4575629" cy="1107996"/>
          </a:xfrm>
          <a:prstGeom prst="rect">
            <a:avLst/>
          </a:prstGeom>
          <a:noFill/>
        </p:spPr>
        <p:txBody>
          <a:bodyPr wrap="square" rtlCol="0">
            <a:spAutoFit/>
          </a:bodyPr>
          <a:lstStyle/>
          <a:p>
            <a:pPr>
              <a:spcAft>
                <a:spcPts val="400"/>
              </a:spcAft>
            </a:pPr>
            <a:r>
              <a:rPr lang="en-US" sz="1400" b="1" dirty="0"/>
              <a:t>Bi-Lateral Contract between Load and Resource:</a:t>
            </a:r>
          </a:p>
          <a:p>
            <a:pPr marL="285750" indent="-285750">
              <a:spcAft>
                <a:spcPts val="400"/>
              </a:spcAft>
              <a:buFont typeface="Arial" panose="020B0604020202020204" pitchFamily="34" charset="0"/>
              <a:buChar char="•"/>
            </a:pPr>
            <a:r>
              <a:rPr lang="en-US" sz="1400" dirty="0"/>
              <a:t>Tolling capacity </a:t>
            </a:r>
            <a:r>
              <a:rPr lang="en-US" sz="1400" i="1" dirty="0"/>
              <a:t>while upgrades are built</a:t>
            </a:r>
          </a:p>
          <a:p>
            <a:pPr marL="285750" indent="-285750">
              <a:spcAft>
                <a:spcPts val="400"/>
              </a:spcAft>
              <a:buFont typeface="Arial" panose="020B0604020202020204" pitchFamily="34" charset="0"/>
              <a:buChar char="•"/>
            </a:pPr>
            <a:r>
              <a:rPr lang="en-US" sz="1400" dirty="0"/>
              <a:t>Investable, insurable curtailment protection</a:t>
            </a:r>
          </a:p>
          <a:p>
            <a:pPr marL="285750" indent="-285750">
              <a:spcAft>
                <a:spcPts val="400"/>
              </a:spcAft>
              <a:buFont typeface="Arial" panose="020B0604020202020204" pitchFamily="34" charset="0"/>
              <a:buChar char="•"/>
            </a:pPr>
            <a:r>
              <a:rPr lang="en-US" sz="1400" dirty="0"/>
              <a:t>Load </a:t>
            </a:r>
            <a:r>
              <a:rPr lang="en-US" sz="1400" dirty="0">
                <a:sym typeface="Wingdings" panose="05000000000000000000" pitchFamily="2" charset="2"/>
              </a:rPr>
              <a:t> QSE  Resource | insurance-wrapped</a:t>
            </a:r>
            <a:endParaRPr lang="en-US" sz="1400" dirty="0"/>
          </a:p>
        </p:txBody>
      </p:sp>
      <p:sp>
        <p:nvSpPr>
          <p:cNvPr id="49" name="TextBox 48">
            <a:extLst>
              <a:ext uri="{FF2B5EF4-FFF2-40B4-BE49-F238E27FC236}">
                <a16:creationId xmlns:a16="http://schemas.microsoft.com/office/drawing/2014/main" id="{603B1ADE-D2A7-B8B8-B4A3-DCDD43D024C2}"/>
              </a:ext>
            </a:extLst>
          </p:cNvPr>
          <p:cNvSpPr txBox="1"/>
          <p:nvPr/>
        </p:nvSpPr>
        <p:spPr>
          <a:xfrm>
            <a:off x="5180381" y="4412689"/>
            <a:ext cx="1352892" cy="584775"/>
          </a:xfrm>
          <a:prstGeom prst="rect">
            <a:avLst/>
          </a:prstGeom>
          <a:noFill/>
          <a:ln>
            <a:solidFill>
              <a:schemeClr val="accent2"/>
            </a:solidFill>
            <a:prstDash val="solid"/>
          </a:ln>
        </p:spPr>
        <p:txBody>
          <a:bodyPr wrap="square" rtlCol="0">
            <a:spAutoFit/>
          </a:bodyPr>
          <a:lstStyle/>
          <a:p>
            <a:pPr algn="ctr"/>
            <a:r>
              <a:rPr lang="en-US" sz="1600"/>
              <a:t>QSE + Bank Underwrites</a:t>
            </a:r>
          </a:p>
        </p:txBody>
      </p:sp>
      <p:cxnSp>
        <p:nvCxnSpPr>
          <p:cNvPr id="6" name="Straight Arrow Connector 5">
            <a:extLst>
              <a:ext uri="{FF2B5EF4-FFF2-40B4-BE49-F238E27FC236}">
                <a16:creationId xmlns:a16="http://schemas.microsoft.com/office/drawing/2014/main" id="{CB2F7DBE-0275-E9C0-6719-93377196F1D2}"/>
              </a:ext>
            </a:extLst>
          </p:cNvPr>
          <p:cNvCxnSpPr>
            <a:cxnSpLocks/>
            <a:stCxn id="8" idx="1"/>
            <a:endCxn id="49" idx="3"/>
          </p:cNvCxnSpPr>
          <p:nvPr/>
        </p:nvCxnSpPr>
        <p:spPr>
          <a:xfrm flipH="1" flipV="1">
            <a:off x="6533273" y="4705077"/>
            <a:ext cx="2240562" cy="808471"/>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29" name="TextBox 28">
            <a:extLst>
              <a:ext uri="{FF2B5EF4-FFF2-40B4-BE49-F238E27FC236}">
                <a16:creationId xmlns:a16="http://schemas.microsoft.com/office/drawing/2014/main" id="{DDECB5B2-07FC-E310-CB80-B17A2B8CF5A6}"/>
              </a:ext>
            </a:extLst>
          </p:cNvPr>
          <p:cNvSpPr txBox="1"/>
          <p:nvPr/>
        </p:nvSpPr>
        <p:spPr>
          <a:xfrm rot="20389038">
            <a:off x="3428516" y="4774320"/>
            <a:ext cx="1588592" cy="276999"/>
          </a:xfrm>
          <a:prstGeom prst="rect">
            <a:avLst/>
          </a:prstGeom>
          <a:noFill/>
        </p:spPr>
        <p:txBody>
          <a:bodyPr wrap="square" rtlCol="0">
            <a:spAutoFit/>
          </a:bodyPr>
          <a:lstStyle/>
          <a:p>
            <a:r>
              <a:rPr lang="en-US" sz="1200"/>
              <a:t>Fixed Toll ($/kW-</a:t>
            </a:r>
            <a:r>
              <a:rPr lang="en-US" sz="1200" err="1"/>
              <a:t>mo</a:t>
            </a:r>
            <a:r>
              <a:rPr lang="en-US" sz="1200"/>
              <a:t>)</a:t>
            </a:r>
          </a:p>
        </p:txBody>
      </p:sp>
      <p:cxnSp>
        <p:nvCxnSpPr>
          <p:cNvPr id="30" name="Straight Arrow Connector 29">
            <a:extLst>
              <a:ext uri="{FF2B5EF4-FFF2-40B4-BE49-F238E27FC236}">
                <a16:creationId xmlns:a16="http://schemas.microsoft.com/office/drawing/2014/main" id="{2737F2ED-CCBA-E128-0BC5-31BBF13CF8D1}"/>
              </a:ext>
            </a:extLst>
          </p:cNvPr>
          <p:cNvCxnSpPr>
            <a:cxnSpLocks/>
            <a:stCxn id="49" idx="1"/>
          </p:cNvCxnSpPr>
          <p:nvPr/>
        </p:nvCxnSpPr>
        <p:spPr>
          <a:xfrm flipH="1">
            <a:off x="3418166" y="4705077"/>
            <a:ext cx="1762215" cy="64542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38" name="Right Brace 37">
            <a:extLst>
              <a:ext uri="{FF2B5EF4-FFF2-40B4-BE49-F238E27FC236}">
                <a16:creationId xmlns:a16="http://schemas.microsoft.com/office/drawing/2014/main" id="{92F73C1A-8C68-4761-A5C9-41F88DF989D8}"/>
              </a:ext>
            </a:extLst>
          </p:cNvPr>
          <p:cNvSpPr/>
          <p:nvPr/>
        </p:nvSpPr>
        <p:spPr>
          <a:xfrm rot="5400000">
            <a:off x="5574848" y="4619248"/>
            <a:ext cx="584773" cy="1569972"/>
          </a:xfrm>
          <a:prstGeom prst="rightBrace">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TextBox 42">
            <a:extLst>
              <a:ext uri="{FF2B5EF4-FFF2-40B4-BE49-F238E27FC236}">
                <a16:creationId xmlns:a16="http://schemas.microsoft.com/office/drawing/2014/main" id="{854858FA-CC86-29CD-7D13-D4D8895C8873}"/>
              </a:ext>
            </a:extLst>
          </p:cNvPr>
          <p:cNvSpPr txBox="1"/>
          <p:nvPr/>
        </p:nvSpPr>
        <p:spPr>
          <a:xfrm>
            <a:off x="5059730" y="5780222"/>
            <a:ext cx="1649641" cy="523220"/>
          </a:xfrm>
          <a:prstGeom prst="rect">
            <a:avLst/>
          </a:prstGeom>
          <a:noFill/>
          <a:ln>
            <a:solidFill>
              <a:schemeClr val="accent2"/>
            </a:solidFill>
            <a:prstDash val="dash"/>
          </a:ln>
        </p:spPr>
        <p:txBody>
          <a:bodyPr wrap="square" rtlCol="0">
            <a:spAutoFit/>
          </a:bodyPr>
          <a:lstStyle/>
          <a:p>
            <a:pPr algn="ctr"/>
            <a:r>
              <a:rPr lang="en-US" sz="1400"/>
              <a:t>Parametric &amp; E&amp;O Insurance Wrap</a:t>
            </a:r>
          </a:p>
        </p:txBody>
      </p:sp>
      <p:sp>
        <p:nvSpPr>
          <p:cNvPr id="54" name="Right Brace 53">
            <a:extLst>
              <a:ext uri="{FF2B5EF4-FFF2-40B4-BE49-F238E27FC236}">
                <a16:creationId xmlns:a16="http://schemas.microsoft.com/office/drawing/2014/main" id="{117D0382-7BA8-241A-FBD9-BC38A91420DE}"/>
              </a:ext>
            </a:extLst>
          </p:cNvPr>
          <p:cNvSpPr/>
          <p:nvPr/>
        </p:nvSpPr>
        <p:spPr>
          <a:xfrm rot="5400000">
            <a:off x="5338715" y="2197593"/>
            <a:ext cx="910055" cy="3410196"/>
          </a:xfrm>
          <a:prstGeom prst="rightBrace">
            <a:avLst>
              <a:gd name="adj1" fmla="val 10383"/>
              <a:gd name="adj2" fmla="val 47503"/>
            </a:avLst>
          </a:prstGeom>
          <a:ln w="12700">
            <a:prstDash val="dash"/>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55" name="TextBox 54">
            <a:extLst>
              <a:ext uri="{FF2B5EF4-FFF2-40B4-BE49-F238E27FC236}">
                <a16:creationId xmlns:a16="http://schemas.microsoft.com/office/drawing/2014/main" id="{334AA245-1956-A917-508B-EF25CB43CC80}"/>
              </a:ext>
            </a:extLst>
          </p:cNvPr>
          <p:cNvSpPr txBox="1"/>
          <p:nvPr/>
        </p:nvSpPr>
        <p:spPr>
          <a:xfrm>
            <a:off x="4574870" y="3623424"/>
            <a:ext cx="2599765" cy="276999"/>
          </a:xfrm>
          <a:prstGeom prst="rect">
            <a:avLst/>
          </a:prstGeom>
          <a:noFill/>
        </p:spPr>
        <p:txBody>
          <a:bodyPr wrap="square" rtlCol="0">
            <a:spAutoFit/>
          </a:bodyPr>
          <a:lstStyle/>
          <a:p>
            <a:r>
              <a:rPr lang="en-US" sz="1200"/>
              <a:t>Real-time telemetry management</a:t>
            </a:r>
          </a:p>
        </p:txBody>
      </p:sp>
      <p:cxnSp>
        <p:nvCxnSpPr>
          <p:cNvPr id="2" name="Straight Connector 1">
            <a:extLst>
              <a:ext uri="{FF2B5EF4-FFF2-40B4-BE49-F238E27FC236}">
                <a16:creationId xmlns:a16="http://schemas.microsoft.com/office/drawing/2014/main" id="{60B1B5CB-5DA3-845C-AC6A-1407771BD072}"/>
              </a:ext>
            </a:extLst>
          </p:cNvPr>
          <p:cNvCxnSpPr>
            <a:cxnSpLocks/>
          </p:cNvCxnSpPr>
          <p:nvPr/>
        </p:nvCxnSpPr>
        <p:spPr>
          <a:xfrm>
            <a:off x="5325036"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B469A20-1A4E-C09B-C0B7-6F5EA4A9E629}"/>
              </a:ext>
            </a:extLst>
          </p:cNvPr>
          <p:cNvCxnSpPr>
            <a:cxnSpLocks/>
          </p:cNvCxnSpPr>
          <p:nvPr/>
        </p:nvCxnSpPr>
        <p:spPr>
          <a:xfrm>
            <a:off x="6104965" y="3056681"/>
            <a:ext cx="0" cy="37231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0C47A1-4BF4-0394-78FA-071CEB20ABBC}"/>
              </a:ext>
            </a:extLst>
          </p:cNvPr>
          <p:cNvCxnSpPr>
            <a:cxnSpLocks/>
          </p:cNvCxnSpPr>
          <p:nvPr/>
        </p:nvCxnSpPr>
        <p:spPr>
          <a:xfrm flipH="1">
            <a:off x="5316071" y="3429000"/>
            <a:ext cx="77992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DC9F5B5-4ECB-C497-1C9F-954B4B9262B3}"/>
              </a:ext>
            </a:extLst>
          </p:cNvPr>
          <p:cNvCxnSpPr>
            <a:cxnSpLocks/>
            <a:stCxn id="20" idx="2"/>
          </p:cNvCxnSpPr>
          <p:nvPr/>
        </p:nvCxnSpPr>
        <p:spPr>
          <a:xfrm flipH="1">
            <a:off x="6104965" y="3254610"/>
            <a:ext cx="35052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57A4949-64B2-C12E-F54C-76CC64A8CDB6}"/>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25</a:t>
            </a:fld>
            <a:endParaRPr lang="en-US"/>
          </a:p>
        </p:txBody>
      </p:sp>
    </p:spTree>
    <p:extLst>
      <p:ext uri="{BB962C8B-B14F-4D97-AF65-F5344CB8AC3E}">
        <p14:creationId xmlns:p14="http://schemas.microsoft.com/office/powerpoint/2010/main" val="3143968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28560F-F255-8027-6CE0-FDAC06B623D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A3B3B1-C431-47C8-D8DF-9F7140B43BF1}"/>
              </a:ext>
            </a:extLst>
          </p:cNvPr>
          <p:cNvSpPr>
            <a:spLocks noGrp="1"/>
          </p:cNvSpPr>
          <p:nvPr>
            <p:ph type="ctrTitle"/>
          </p:nvPr>
        </p:nvSpPr>
        <p:spPr>
          <a:xfrm>
            <a:off x="288105" y="453151"/>
            <a:ext cx="11628592" cy="617980"/>
          </a:xfrm>
        </p:spPr>
        <p:txBody>
          <a:bodyPr/>
          <a:lstStyle/>
          <a:p>
            <a:pPr algn="ctr"/>
            <a:r>
              <a:rPr lang="en-US"/>
              <a:t>Aligning Capital for Texas Reliability</a:t>
            </a:r>
          </a:p>
        </p:txBody>
      </p:sp>
      <p:sp>
        <p:nvSpPr>
          <p:cNvPr id="4" name="Slide Number Placeholder 3">
            <a:extLst>
              <a:ext uri="{FF2B5EF4-FFF2-40B4-BE49-F238E27FC236}">
                <a16:creationId xmlns:a16="http://schemas.microsoft.com/office/drawing/2014/main" id="{F877F77A-6000-6748-0288-A322B430B92D}"/>
              </a:ext>
            </a:extLst>
          </p:cNvPr>
          <p:cNvSpPr>
            <a:spLocks noGrp="1"/>
          </p:cNvSpPr>
          <p:nvPr>
            <p:ph type="sldNum" sz="quarter" idx="4294967295"/>
          </p:nvPr>
        </p:nvSpPr>
        <p:spPr>
          <a:xfrm>
            <a:off x="10079038" y="6170613"/>
            <a:ext cx="2112962" cy="550862"/>
          </a:xfrm>
        </p:spPr>
        <p:txBody>
          <a:bodyPr/>
          <a:lstStyle/>
          <a:p>
            <a:r>
              <a:rPr lang="en-US"/>
              <a:t> </a:t>
            </a:r>
            <a:fld id="{A49DFD55-3C28-40EF-9E31-A92D2E4017FF}" type="slidenum">
              <a:rPr lang="en-US" smtClean="0"/>
              <a:pPr/>
              <a:t>26</a:t>
            </a:fld>
            <a:endParaRPr lang="en-US"/>
          </a:p>
        </p:txBody>
      </p:sp>
      <p:graphicFrame>
        <p:nvGraphicFramePr>
          <p:cNvPr id="2" name="Table 1">
            <a:extLst>
              <a:ext uri="{FF2B5EF4-FFF2-40B4-BE49-F238E27FC236}">
                <a16:creationId xmlns:a16="http://schemas.microsoft.com/office/drawing/2014/main" id="{496708DB-2507-855A-EF47-2916E46A2DEF}"/>
              </a:ext>
            </a:extLst>
          </p:cNvPr>
          <p:cNvGraphicFramePr>
            <a:graphicFrameLocks noGrp="1"/>
          </p:cNvGraphicFramePr>
          <p:nvPr>
            <p:extLst>
              <p:ext uri="{D42A27DB-BD31-4B8C-83A1-F6EECF244321}">
                <p14:modId xmlns:p14="http://schemas.microsoft.com/office/powerpoint/2010/main" val="3598031895"/>
              </p:ext>
            </p:extLst>
          </p:nvPr>
        </p:nvGraphicFramePr>
        <p:xfrm>
          <a:off x="875071" y="1733369"/>
          <a:ext cx="10274710" cy="2005288"/>
        </p:xfrm>
        <a:graphic>
          <a:graphicData uri="http://schemas.openxmlformats.org/drawingml/2006/table">
            <a:tbl>
              <a:tblPr>
                <a:tableStyleId>{93296810-A885-4BE3-A3E7-6D5BEEA58F35}</a:tableStyleId>
              </a:tblPr>
              <a:tblGrid>
                <a:gridCol w="1897626">
                  <a:extLst>
                    <a:ext uri="{9D8B030D-6E8A-4147-A177-3AD203B41FA5}">
                      <a16:colId xmlns:a16="http://schemas.microsoft.com/office/drawing/2014/main" val="4112193204"/>
                    </a:ext>
                  </a:extLst>
                </a:gridCol>
                <a:gridCol w="4030091">
                  <a:extLst>
                    <a:ext uri="{9D8B030D-6E8A-4147-A177-3AD203B41FA5}">
                      <a16:colId xmlns:a16="http://schemas.microsoft.com/office/drawing/2014/main" val="20000"/>
                    </a:ext>
                  </a:extLst>
                </a:gridCol>
                <a:gridCol w="4346993">
                  <a:extLst>
                    <a:ext uri="{9D8B030D-6E8A-4147-A177-3AD203B41FA5}">
                      <a16:colId xmlns:a16="http://schemas.microsoft.com/office/drawing/2014/main" val="20001"/>
                    </a:ext>
                  </a:extLst>
                </a:gridCol>
              </a:tblGrid>
              <a:tr h="390832">
                <a:tc>
                  <a:txBody>
                    <a:bodyPr/>
                    <a:lstStyle/>
                    <a:p>
                      <a:pPr algn="ctr">
                        <a:spcAft>
                          <a:spcPts val="600"/>
                        </a:spcAft>
                        <a:buNone/>
                      </a:pPr>
                      <a:endParaRPr lang="en-US" sz="1500" b="1">
                        <a:effectLst/>
                      </a:endParaRPr>
                    </a:p>
                  </a:txBody>
                  <a:tcPr marL="76200" marR="76200" anchor="ctr"/>
                </a:tc>
                <a:tc>
                  <a:txBody>
                    <a:bodyPr/>
                    <a:lstStyle/>
                    <a:p>
                      <a:pPr algn="ctr">
                        <a:spcAft>
                          <a:spcPts val="600"/>
                        </a:spcAft>
                        <a:buNone/>
                      </a:pPr>
                      <a:r>
                        <a:rPr lang="en-US" sz="1500" b="1">
                          <a:effectLst/>
                        </a:rPr>
                        <a:t>Path A: Off-Grid</a:t>
                      </a:r>
                    </a:p>
                  </a:txBody>
                  <a:tcPr marL="76200" marR="76200" anchor="ctr"/>
                </a:tc>
                <a:tc>
                  <a:txBody>
                    <a:bodyPr/>
                    <a:lstStyle/>
                    <a:p>
                      <a:pPr algn="ctr">
                        <a:spcAft>
                          <a:spcPts val="600"/>
                        </a:spcAft>
                        <a:buNone/>
                      </a:pPr>
                      <a:r>
                        <a:rPr lang="en-US" sz="1500" b="1">
                          <a:effectLst/>
                        </a:rPr>
                        <a:t>Path B: Grid-Integrated FTM-Netting</a:t>
                      </a:r>
                    </a:p>
                  </a:txBody>
                  <a:tcPr marL="76200" marR="76200" anchor="ctr"/>
                </a:tc>
                <a:extLst>
                  <a:ext uri="{0D108BD9-81ED-4DB2-BD59-A6C34878D82A}">
                    <a16:rowId xmlns:a16="http://schemas.microsoft.com/office/drawing/2014/main" val="1000000001"/>
                  </a:ext>
                </a:extLst>
              </a:tr>
              <a:tr h="390832">
                <a:tc>
                  <a:txBody>
                    <a:bodyPr/>
                    <a:lstStyle/>
                    <a:p>
                      <a:pPr>
                        <a:buNone/>
                      </a:pPr>
                      <a:r>
                        <a:rPr lang="en-US" sz="1200"/>
                        <a:t>Private Capital Deployed</a:t>
                      </a:r>
                    </a:p>
                  </a:txBody>
                  <a:tcPr anchor="ctr"/>
                </a:tc>
                <a:tc>
                  <a:txBody>
                    <a:bodyPr/>
                    <a:lstStyle/>
                    <a:p>
                      <a:pPr algn="ctr">
                        <a:buNone/>
                      </a:pPr>
                      <a:r>
                        <a:rPr lang="en-US" sz="1200" b="0"/>
                        <a:t>$500M+ CAPEX / 100MW</a:t>
                      </a:r>
                    </a:p>
                  </a:txBody>
                  <a:tcPr anchor="ctr"/>
                </a:tc>
                <a:tc>
                  <a:txBody>
                    <a:bodyPr/>
                    <a:lstStyle/>
                    <a:p>
                      <a:pPr algn="ctr">
                        <a:buNone/>
                      </a:pPr>
                      <a:r>
                        <a:rPr lang="en-US" sz="1200" b="0"/>
                        <a:t>$20M / year Toll for 5 years (100MW BESS)</a:t>
                      </a:r>
                    </a:p>
                  </a:txBody>
                  <a:tcPr anchor="ctr"/>
                </a:tc>
                <a:extLst>
                  <a:ext uri="{0D108BD9-81ED-4DB2-BD59-A6C34878D82A}">
                    <a16:rowId xmlns:a16="http://schemas.microsoft.com/office/drawing/2014/main" val="1000000002"/>
                  </a:ext>
                </a:extLst>
              </a:tr>
              <a:tr h="390832">
                <a:tc>
                  <a:txBody>
                    <a:bodyPr/>
                    <a:lstStyle/>
                    <a:p>
                      <a:pPr>
                        <a:buNone/>
                      </a:pPr>
                      <a:r>
                        <a:rPr lang="en-US" sz="1200"/>
                        <a:t>Effective Power Cost</a:t>
                      </a:r>
                    </a:p>
                  </a:txBody>
                  <a:tcPr anchor="ctr"/>
                </a:tc>
                <a:tc>
                  <a:txBody>
                    <a:bodyPr/>
                    <a:lstStyle/>
                    <a:p>
                      <a:pPr algn="ctr">
                        <a:buNone/>
                      </a:pPr>
                      <a:r>
                        <a:rPr lang="en-US" sz="1200" b="0"/>
                        <a:t>$100-160 / MWh locked in 20 years</a:t>
                      </a:r>
                    </a:p>
                  </a:txBody>
                  <a:tcPr anchor="ctr"/>
                </a:tc>
                <a:tc>
                  <a:txBody>
                    <a:bodyPr/>
                    <a:lstStyle/>
                    <a:p>
                      <a:pPr algn="ctr">
                        <a:buNone/>
                      </a:pPr>
                      <a:r>
                        <a:rPr lang="en-US" sz="1200" b="0"/>
                        <a:t>$55 – 70 / MWh grid mix</a:t>
                      </a:r>
                      <a:endParaRPr lang="en-US" sz="1100" b="0" i="1"/>
                    </a:p>
                  </a:txBody>
                  <a:tcPr anchor="ctr"/>
                </a:tc>
                <a:extLst>
                  <a:ext uri="{0D108BD9-81ED-4DB2-BD59-A6C34878D82A}">
                    <a16:rowId xmlns:a16="http://schemas.microsoft.com/office/drawing/2014/main" val="1000000003"/>
                  </a:ext>
                </a:extLst>
              </a:tr>
              <a:tr h="390832">
                <a:tc>
                  <a:txBody>
                    <a:bodyPr/>
                    <a:lstStyle/>
                    <a:p>
                      <a:pPr>
                        <a:buNone/>
                      </a:pPr>
                      <a:r>
                        <a:rPr lang="en-US" sz="1200"/>
                        <a:t>Operational Predictability</a:t>
                      </a:r>
                    </a:p>
                  </a:txBody>
                  <a:tcPr anchor="ctr"/>
                </a:tc>
                <a:tc>
                  <a:txBody>
                    <a:bodyPr/>
                    <a:lstStyle/>
                    <a:p>
                      <a:pPr algn="ctr">
                        <a:buNone/>
                      </a:pPr>
                      <a:r>
                        <a:rPr lang="en-US" sz="1200" b="0"/>
                        <a:t>Unproven at scale </a:t>
                      </a:r>
                      <a:br>
                        <a:rPr lang="en-US" sz="1200" b="0"/>
                      </a:br>
                      <a:r>
                        <a:rPr lang="en-US" sz="1100" b="0" i="1"/>
                        <a:t>(pipeline outages, plant reliability, etc.)</a:t>
                      </a:r>
                      <a:endParaRPr lang="en-US" sz="1200" b="0" i="1"/>
                    </a:p>
                  </a:txBody>
                  <a:tcPr anchor="ctr"/>
                </a:tc>
                <a:tc>
                  <a:txBody>
                    <a:bodyPr/>
                    <a:lstStyle/>
                    <a:p>
                      <a:pPr algn="ctr">
                        <a:buNone/>
                      </a:pPr>
                      <a:r>
                        <a:rPr lang="en-US" sz="1200" b="0" i="0"/>
                        <a:t>Grid-level + predictable occasional downtime</a:t>
                      </a:r>
                    </a:p>
                  </a:txBody>
                  <a:tcPr anchor="ctr"/>
                </a:tc>
                <a:extLst>
                  <a:ext uri="{0D108BD9-81ED-4DB2-BD59-A6C34878D82A}">
                    <a16:rowId xmlns:a16="http://schemas.microsoft.com/office/drawing/2014/main" val="3347777123"/>
                  </a:ext>
                </a:extLst>
              </a:tr>
              <a:tr h="390832">
                <a:tc>
                  <a:txBody>
                    <a:bodyPr/>
                    <a:lstStyle/>
                    <a:p>
                      <a:pPr>
                        <a:buNone/>
                      </a:pPr>
                      <a:r>
                        <a:rPr lang="en-US" sz="1200"/>
                        <a:t>ERCOT Grid Resilience</a:t>
                      </a:r>
                    </a:p>
                  </a:txBody>
                  <a:tcPr anchor="ctr"/>
                </a:tc>
                <a:tc>
                  <a:txBody>
                    <a:bodyPr/>
                    <a:lstStyle/>
                    <a:p>
                      <a:pPr algn="ctr">
                        <a:buNone/>
                      </a:pPr>
                      <a:r>
                        <a:rPr lang="en-US" sz="1200"/>
                        <a:t>0 MW contributing to Grid ecosystem</a:t>
                      </a:r>
                    </a:p>
                  </a:txBody>
                  <a:tcPr anchor="ctr"/>
                </a:tc>
                <a:tc>
                  <a:txBody>
                    <a:bodyPr/>
                    <a:lstStyle/>
                    <a:p>
                      <a:pPr algn="ctr">
                        <a:buNone/>
                      </a:pPr>
                      <a:r>
                        <a:rPr lang="en-US" sz="1200" i="0"/>
                        <a:t>Fully integrated into wider Grid ecosystem</a:t>
                      </a:r>
                    </a:p>
                  </a:txBody>
                  <a:tcPr anchor="ctr"/>
                </a:tc>
                <a:extLst>
                  <a:ext uri="{0D108BD9-81ED-4DB2-BD59-A6C34878D82A}">
                    <a16:rowId xmlns:a16="http://schemas.microsoft.com/office/drawing/2014/main" val="400925527"/>
                  </a:ext>
                </a:extLst>
              </a:tr>
            </a:tbl>
          </a:graphicData>
        </a:graphic>
      </p:graphicFrame>
      <p:sp>
        <p:nvSpPr>
          <p:cNvPr id="3" name="Title 4">
            <a:extLst>
              <a:ext uri="{FF2B5EF4-FFF2-40B4-BE49-F238E27FC236}">
                <a16:creationId xmlns:a16="http://schemas.microsoft.com/office/drawing/2014/main" id="{A37C4A5D-4F69-F083-0FAA-8B9635251724}"/>
              </a:ext>
            </a:extLst>
          </p:cNvPr>
          <p:cNvSpPr txBox="1">
            <a:spLocks/>
          </p:cNvSpPr>
          <p:nvPr/>
        </p:nvSpPr>
        <p:spPr>
          <a:xfrm>
            <a:off x="288105" y="1105000"/>
            <a:ext cx="11628592" cy="420000"/>
          </a:xfrm>
          <a:prstGeom prst="rect">
            <a:avLst/>
          </a:prstGeom>
        </p:spPr>
        <p:txBody>
          <a:bodyPr vert="horz" lIns="91440" tIns="0" rIns="91440" bIns="0" rtlCol="0" anchor="t">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sz="1600" i="1"/>
              <a:t>Turning Private Risk Management into Public Grid Assets</a:t>
            </a:r>
          </a:p>
        </p:txBody>
      </p:sp>
      <p:sp>
        <p:nvSpPr>
          <p:cNvPr id="6" name="Content Placeholder 5">
            <a:extLst>
              <a:ext uri="{FF2B5EF4-FFF2-40B4-BE49-F238E27FC236}">
                <a16:creationId xmlns:a16="http://schemas.microsoft.com/office/drawing/2014/main" id="{2A940798-9E5A-5E5F-0416-E8828DF21E4A}"/>
              </a:ext>
            </a:extLst>
          </p:cNvPr>
          <p:cNvSpPr txBox="1">
            <a:spLocks/>
          </p:cNvSpPr>
          <p:nvPr/>
        </p:nvSpPr>
        <p:spPr>
          <a:xfrm>
            <a:off x="591197" y="4399561"/>
            <a:ext cx="10745397" cy="2005288"/>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800"/>
              </a:spcBef>
              <a:buNone/>
            </a:pPr>
            <a:r>
              <a:rPr lang="en-US" b="1"/>
              <a:t>The Desire for Grid Integration: </a:t>
            </a:r>
            <a:r>
              <a:rPr lang="en-US"/>
              <a:t>Developers are ready to spend billions of dollars to build gas and battery capacity in Texas. Load operators want to be grid-connected.</a:t>
            </a:r>
          </a:p>
          <a:p>
            <a:pPr marL="0" indent="0">
              <a:lnSpc>
                <a:spcPct val="120000"/>
              </a:lnSpc>
              <a:spcBef>
                <a:spcPts val="1800"/>
              </a:spcBef>
              <a:buNone/>
            </a:pPr>
            <a:r>
              <a:rPr lang="en-US" b="1"/>
              <a:t>The Capital Flight: </a:t>
            </a:r>
            <a:r>
              <a:rPr lang="en-US"/>
              <a:t>Without predictability, private capital seeks off-grid or BTM configurations—putting GW in the ground that ERCOT cannot see or dispatch during a system emergency.</a:t>
            </a:r>
          </a:p>
          <a:p>
            <a:pPr marL="0" indent="0">
              <a:lnSpc>
                <a:spcPct val="120000"/>
              </a:lnSpc>
              <a:spcBef>
                <a:spcPts val="1800"/>
              </a:spcBef>
              <a:buNone/>
            </a:pPr>
            <a:r>
              <a:rPr lang="en-US" b="1"/>
              <a:t>The Shared Solution: </a:t>
            </a:r>
            <a:r>
              <a:rPr lang="en-US"/>
              <a:t>FTM-Netting bridges this gap. It gives operators the predictability they need while capturing new privately funded generation for the ERCOT grid for system reliability.</a:t>
            </a:r>
          </a:p>
        </p:txBody>
      </p:sp>
    </p:spTree>
    <p:extLst>
      <p:ext uri="{BB962C8B-B14F-4D97-AF65-F5344CB8AC3E}">
        <p14:creationId xmlns:p14="http://schemas.microsoft.com/office/powerpoint/2010/main" val="2690850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D2A505-54D7-6837-0FCF-260FA37D74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9C0D9-192A-CDC6-FA4F-87C96713EEF4}"/>
              </a:ext>
            </a:extLst>
          </p:cNvPr>
          <p:cNvSpPr>
            <a:spLocks noGrp="1"/>
          </p:cNvSpPr>
          <p:nvPr>
            <p:ph type="title"/>
          </p:nvPr>
        </p:nvSpPr>
        <p:spPr>
          <a:xfrm>
            <a:off x="1322318" y="205608"/>
            <a:ext cx="7288282" cy="616720"/>
          </a:xfrm>
        </p:spPr>
        <p:txBody>
          <a:bodyPr/>
          <a:lstStyle/>
          <a:p>
            <a:r>
              <a:rPr lang="en-US" dirty="0"/>
              <a:t>FAQ</a:t>
            </a:r>
          </a:p>
        </p:txBody>
      </p:sp>
      <p:sp>
        <p:nvSpPr>
          <p:cNvPr id="3" name="Content Placeholder 2">
            <a:extLst>
              <a:ext uri="{FF2B5EF4-FFF2-40B4-BE49-F238E27FC236}">
                <a16:creationId xmlns:a16="http://schemas.microsoft.com/office/drawing/2014/main" id="{2582B273-2254-5CD7-E523-A6578FD7AC17}"/>
              </a:ext>
            </a:extLst>
          </p:cNvPr>
          <p:cNvSpPr>
            <a:spLocks noGrp="1"/>
          </p:cNvSpPr>
          <p:nvPr>
            <p:ph sz="half" idx="2"/>
          </p:nvPr>
        </p:nvSpPr>
        <p:spPr>
          <a:xfrm>
            <a:off x="1322318" y="1200150"/>
            <a:ext cx="10298112" cy="5191125"/>
          </a:xfrm>
        </p:spPr>
        <p:txBody>
          <a:bodyPr>
            <a:normAutofit/>
          </a:bodyPr>
          <a:lstStyle/>
          <a:p>
            <a:r>
              <a:rPr lang="en-US" sz="1400" dirty="0"/>
              <a:t>Question: Why not just net the two assets natively in SCED through a master meter, or behind a Private Use Network?</a:t>
            </a:r>
          </a:p>
          <a:p>
            <a:pPr lvl="0"/>
            <a:r>
              <a:rPr lang="en-US" sz="1400" dirty="0"/>
              <a:t>The Answer: </a:t>
            </a:r>
            <a:r>
              <a:rPr lang="en-US" sz="1400" b="0" dirty="0"/>
              <a:t>Operational netting is what FTM-Netting does but managed at the physical envelope of the assets, by the QSE. The QSE nets the load's withdrawal against the paired resource's available injection using telemetry each interval. </a:t>
            </a:r>
          </a:p>
          <a:p>
            <a:pPr marL="569214" lvl="1"/>
            <a:r>
              <a:rPr lang="en-US" sz="1400" b="1" dirty="0"/>
              <a:t>Re-Writing SCED: </a:t>
            </a:r>
            <a:r>
              <a:rPr lang="en-US" sz="1400" dirty="0"/>
              <a:t>Creating a "netted node" inside SCED (allowing a blended single meter for operations) will require a core IT rewrite. The SCED objective function would have to be re-coded to simultaneously co-optimize a load’s bid curve and a generator’s offer curve as a single, shifting constraint entity. FTM-Netting avoids touching the SCED solver entirely by letting the QSE manage the net-envelope upstream via telemetry.</a:t>
            </a:r>
          </a:p>
          <a:p>
            <a:pPr marL="569214" lvl="1"/>
            <a:r>
              <a:rPr lang="en-US" sz="1400" b="1" dirty="0"/>
              <a:t>ERCOT requires separation for flexible load (NPRR1188): </a:t>
            </a:r>
            <a:r>
              <a:rPr lang="en-US" sz="1400" dirty="0"/>
              <a:t>ERCOT forbids CLRs from being operationally metered jointly with generation. There are valid technical reasons for this: Separate telemetry from the load and the generator provides accurate Primary Frequency Response and voltage support monitoring. Blurring them behind a master meter creates a blind spot in operations.</a:t>
            </a:r>
          </a:p>
          <a:p>
            <a:pPr marL="569214" lvl="1"/>
            <a:r>
              <a:rPr lang="en-US" sz="1400" b="1" dirty="0"/>
              <a:t>Taxation and Tariffs: </a:t>
            </a:r>
            <a:r>
              <a:rPr lang="en-US" sz="1400" dirty="0"/>
              <a:t>A master meter breaks project economics. To legally preserve WSL tax exemptions for batteries and accurately calculate 4CP transmission tariffs for the load, the PUCT and TSPs require sub-metering.</a:t>
            </a:r>
          </a:p>
          <a:p>
            <a:pPr marL="569214" lvl="1"/>
            <a:r>
              <a:rPr lang="en-US" sz="1400" b="1" dirty="0"/>
              <a:t>Commercial Financing &amp; Retail Wheeling: </a:t>
            </a:r>
            <a:r>
              <a:rPr lang="en-US" sz="1400" dirty="0"/>
              <a:t>Load and gen are rarely under common ownership. Using a PUN master meter triggers common-ownership issues and raises retail wheeling challenges if power is being sold privately.</a:t>
            </a:r>
          </a:p>
          <a:p>
            <a:pPr marL="569214" lvl="1"/>
            <a:r>
              <a:rPr lang="en-US" sz="1400" b="1" dirty="0"/>
              <a:t>Splitting Resource IDs creates the Attributability Gap: </a:t>
            </a:r>
            <a:r>
              <a:rPr lang="en-US" sz="1400" dirty="0"/>
              <a:t>To provide ERCOT with visibility through telemetry, the site must be split into distinct Resource IDs with separate sub-meters. But the moment you do that, you re-create the attributability gap and the generator / load pairing loses bankability.</a:t>
            </a:r>
          </a:p>
        </p:txBody>
      </p:sp>
      <p:sp>
        <p:nvSpPr>
          <p:cNvPr id="4" name="Slide Number Placeholder 3">
            <a:extLst>
              <a:ext uri="{FF2B5EF4-FFF2-40B4-BE49-F238E27FC236}">
                <a16:creationId xmlns:a16="http://schemas.microsoft.com/office/drawing/2014/main" id="{05086540-6631-8941-00EA-68E96F6FAC97}"/>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27</a:t>
            </a:fld>
            <a:endParaRPr lang="en-US"/>
          </a:p>
        </p:txBody>
      </p:sp>
    </p:spTree>
    <p:extLst>
      <p:ext uri="{BB962C8B-B14F-4D97-AF65-F5344CB8AC3E}">
        <p14:creationId xmlns:p14="http://schemas.microsoft.com/office/powerpoint/2010/main" val="772712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497C0A-5654-9095-244D-63720A100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AF6FA-BFB6-89A6-D418-52EACA31DBD3}"/>
              </a:ext>
            </a:extLst>
          </p:cNvPr>
          <p:cNvSpPr>
            <a:spLocks noGrp="1"/>
          </p:cNvSpPr>
          <p:nvPr>
            <p:ph type="title"/>
          </p:nvPr>
        </p:nvSpPr>
        <p:spPr>
          <a:xfrm>
            <a:off x="1322318" y="205607"/>
            <a:ext cx="7288282" cy="613543"/>
          </a:xfrm>
        </p:spPr>
        <p:txBody>
          <a:bodyPr/>
          <a:lstStyle/>
          <a:p>
            <a:r>
              <a:rPr lang="en-US" dirty="0"/>
              <a:t>FAQ</a:t>
            </a:r>
          </a:p>
        </p:txBody>
      </p:sp>
      <p:sp>
        <p:nvSpPr>
          <p:cNvPr id="3" name="Content Placeholder 2">
            <a:extLst>
              <a:ext uri="{FF2B5EF4-FFF2-40B4-BE49-F238E27FC236}">
                <a16:creationId xmlns:a16="http://schemas.microsoft.com/office/drawing/2014/main" id="{C9E6902E-2181-CD8E-2ACB-F759A3255405}"/>
              </a:ext>
            </a:extLst>
          </p:cNvPr>
          <p:cNvSpPr>
            <a:spLocks noGrp="1"/>
          </p:cNvSpPr>
          <p:nvPr>
            <p:ph sz="half" idx="2"/>
          </p:nvPr>
        </p:nvSpPr>
        <p:spPr>
          <a:xfrm>
            <a:off x="1322388" y="1238250"/>
            <a:ext cx="10317162" cy="4931879"/>
          </a:xfrm>
        </p:spPr>
        <p:txBody>
          <a:bodyPr>
            <a:normAutofit fontScale="70000" lnSpcReduction="20000"/>
          </a:bodyPr>
          <a:lstStyle/>
          <a:p>
            <a:r>
              <a:rPr lang="en-US" dirty="0"/>
              <a:t>Question: How does FTM-Netting interact with coordinated load/gen Planning Studies, and what happens if the planned generation fails to energize?</a:t>
            </a:r>
          </a:p>
          <a:p>
            <a:r>
              <a:rPr lang="en-US" i="1" dirty="0"/>
              <a:t>The Answer:</a:t>
            </a:r>
            <a:r>
              <a:rPr lang="en-US" dirty="0"/>
              <a:t> </a:t>
            </a:r>
            <a:r>
              <a:rPr lang="en-US" b="0" dirty="0"/>
              <a:t>Coordinated studies and FTM-Netting are highly complementary. A coordinated planning study can </a:t>
            </a:r>
            <a:r>
              <a:rPr lang="en-US" b="0" dirty="0" err="1"/>
              <a:t>establishe</a:t>
            </a:r>
            <a:r>
              <a:rPr lang="en-US" b="0" dirty="0"/>
              <a:t> the safe baseline for a paired site, while FTM-Netting provides the dynamic, operational tether that ensures those planning assumptions are strictly enforced in real-time SCED dispatch. Because FTM-Netting relies on live telemetry rather than a static planning status, ERCOT assumes zero reliability risk if the planned generation is delayed or fails to achieve commercial operation.</a:t>
            </a:r>
          </a:p>
          <a:p>
            <a:r>
              <a:rPr lang="en-US" dirty="0"/>
              <a:t>Here is the technical breakdown of how the two concepts interlock to protect grid reliability:</a:t>
            </a:r>
          </a:p>
          <a:p>
            <a:pPr marL="285750" indent="-285750">
              <a:buFont typeface="Arial" panose="020B0604020202020204" pitchFamily="34" charset="0"/>
              <a:buChar char="•"/>
            </a:pPr>
            <a:r>
              <a:rPr lang="en-US" dirty="0"/>
              <a:t>Manages Risk of Failure of Gen During Operations:</a:t>
            </a:r>
            <a:r>
              <a:rPr lang="en-US" b="0" dirty="0"/>
              <a:t> If the supporting generation is delayed, goes bankrupt, or fails to reach COD, the load receives zero offset, defaulting to a standard, unprotected PCLR. SCED relies on standard curtailment Base Points to manage local thermal limits. The commercial risk of "failure to build" is isolated to the developer.</a:t>
            </a:r>
          </a:p>
          <a:p>
            <a:pPr marL="285750" lvl="0" indent="-285750">
              <a:buFont typeface="Arial" panose="020B0604020202020204" pitchFamily="34" charset="0"/>
              <a:buChar char="•"/>
            </a:pPr>
            <a:r>
              <a:rPr lang="en-US" dirty="0"/>
              <a:t>From Static Snapshot to Real-Time Enforcement: </a:t>
            </a:r>
            <a:r>
              <a:rPr lang="en-US" b="0" dirty="0"/>
              <a:t>A coordinated study accurately demonstrates that a paired net-flow profile stays within limits, based on the assumption that the generator is available. However, a study cannot manage daily operational realities like forced outages or maintenance. FTM-Netting translates the study's premise into a live SCED parameter, verifying the net-flow capability every 5-minute interval.</a:t>
            </a:r>
          </a:p>
          <a:p>
            <a:pPr marL="285750" lvl="0" indent="-285750">
              <a:buFont typeface="Arial" panose="020B0604020202020204" pitchFamily="34" charset="0"/>
              <a:buChar char="•"/>
            </a:pPr>
            <a:r>
              <a:rPr lang="en-US" dirty="0"/>
              <a:t>The Attribution Problem Embodied in Planning: </a:t>
            </a:r>
            <a:r>
              <a:rPr lang="en-US" b="0" dirty="0"/>
              <a:t>Even in a coordinated study, a generator's relief value at a given constraint is not exclusive to one load; other projects sitting behind the same constraint interact with that same relief. Allocating 100% of a generator's capacity as a single load's firm MW concentrates a system-wide benefit onto a single interconnection request. This mirrors the same gross-vs-net challenge FTM-Netting solves in real-time dispatch. In a planning model, any allocated credit is naturally bounded by the load's proportional share of the generator's contribution to that constraint. And the share dynamically changes as the queue evolves. FTM-Netting resolves this attribution gap each interval at the node. Coordinated planning is essential for an accurate long-term build-out but dynamic netting is required to ensure reliability is maintained in operations.</a:t>
            </a:r>
          </a:p>
          <a:p>
            <a:pPr marL="285750" lvl="0" indent="-285750">
              <a:buFont typeface="Arial" panose="020B0604020202020204" pitchFamily="34" charset="0"/>
              <a:buChar char="•"/>
            </a:pPr>
            <a:r>
              <a:rPr lang="en-US" dirty="0"/>
              <a:t>Managing the G-1 Contingency: </a:t>
            </a:r>
            <a:r>
              <a:rPr lang="en-US" b="0" dirty="0"/>
              <a:t>ERCOT’s planning standards require protection against N-1/G-1 contingencies. That risk requires an operational layer that responds on the exact same timescale as the contingency. Under FTM-Netting, the moment the paired resource stops injecting, the LPC shield drops, and the PCLR immediately reverts to its studied, curtailable floor.</a:t>
            </a:r>
          </a:p>
        </p:txBody>
      </p:sp>
      <p:sp>
        <p:nvSpPr>
          <p:cNvPr id="4" name="Slide Number Placeholder 3">
            <a:extLst>
              <a:ext uri="{FF2B5EF4-FFF2-40B4-BE49-F238E27FC236}">
                <a16:creationId xmlns:a16="http://schemas.microsoft.com/office/drawing/2014/main" id="{3DDAE1DC-2353-E6D5-5E11-D1DFE9462669}"/>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28</a:t>
            </a:fld>
            <a:endParaRPr lang="en-US"/>
          </a:p>
        </p:txBody>
      </p:sp>
    </p:spTree>
    <p:extLst>
      <p:ext uri="{BB962C8B-B14F-4D97-AF65-F5344CB8AC3E}">
        <p14:creationId xmlns:p14="http://schemas.microsoft.com/office/powerpoint/2010/main" val="1367276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962D57-8FDC-E583-3AB9-C2BEC3A78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E3C79-4806-7A0E-CD89-C7061C0B0900}"/>
              </a:ext>
            </a:extLst>
          </p:cNvPr>
          <p:cNvSpPr>
            <a:spLocks noGrp="1"/>
          </p:cNvSpPr>
          <p:nvPr>
            <p:ph type="title"/>
          </p:nvPr>
        </p:nvSpPr>
        <p:spPr>
          <a:xfrm>
            <a:off x="1322318" y="205607"/>
            <a:ext cx="7288282" cy="613543"/>
          </a:xfrm>
        </p:spPr>
        <p:txBody>
          <a:bodyPr/>
          <a:lstStyle/>
          <a:p>
            <a:r>
              <a:rPr lang="en-US" dirty="0"/>
              <a:t>FAQ</a:t>
            </a:r>
          </a:p>
        </p:txBody>
      </p:sp>
      <p:sp>
        <p:nvSpPr>
          <p:cNvPr id="3" name="Content Placeholder 2">
            <a:extLst>
              <a:ext uri="{FF2B5EF4-FFF2-40B4-BE49-F238E27FC236}">
                <a16:creationId xmlns:a16="http://schemas.microsoft.com/office/drawing/2014/main" id="{34B00443-57D7-4E4B-3358-0C7EB6112E3E}"/>
              </a:ext>
            </a:extLst>
          </p:cNvPr>
          <p:cNvSpPr>
            <a:spLocks noGrp="1"/>
          </p:cNvSpPr>
          <p:nvPr>
            <p:ph sz="half" idx="2"/>
          </p:nvPr>
        </p:nvSpPr>
        <p:spPr>
          <a:xfrm>
            <a:off x="1322388" y="1038226"/>
            <a:ext cx="10435416" cy="5131904"/>
          </a:xfrm>
        </p:spPr>
        <p:txBody>
          <a:bodyPr>
            <a:normAutofit/>
          </a:bodyPr>
          <a:lstStyle/>
          <a:p>
            <a:r>
              <a:rPr lang="en-US" dirty="0"/>
              <a:t>Question: Does FTM-Netting encourage capacity withholding or let private contracts override SCED?</a:t>
            </a:r>
          </a:p>
          <a:p>
            <a:r>
              <a:rPr lang="en-US" i="1" dirty="0"/>
              <a:t>The Answer:</a:t>
            </a:r>
            <a:r>
              <a:rPr lang="en-US" dirty="0"/>
              <a:t> </a:t>
            </a:r>
            <a:r>
              <a:rPr lang="en-US" b="0" dirty="0"/>
              <a:t>FTM-Netting allows the load and generator to accurately reflect their combined impact at the node, netting to zero (above firm load allocations). This is managed at the QSE layer, as an input to SCED based on the physical envelope of the assets. </a:t>
            </a:r>
          </a:p>
          <a:p>
            <a:r>
              <a:rPr lang="en-US" dirty="0"/>
              <a:t>Here is the breakdown of why this protects the market:</a:t>
            </a:r>
          </a:p>
          <a:p>
            <a:pPr marL="285750" lvl="0" indent="-285750">
              <a:buFont typeface="Arial" panose="020B0604020202020204" pitchFamily="34" charset="0"/>
              <a:buChar char="•"/>
            </a:pPr>
            <a:r>
              <a:rPr lang="en-US" dirty="0"/>
              <a:t>It Solves Withholding via Market Visibility: </a:t>
            </a:r>
            <a:r>
              <a:rPr lang="en-US" b="0" dirty="0"/>
              <a:t>PUN / BTM / off-grid capacity isn't dispatchable or grid integrated. FTM natively integrates both assets.</a:t>
            </a:r>
          </a:p>
          <a:p>
            <a:pPr marL="285750" lvl="0" indent="-285750">
              <a:buFont typeface="Arial" panose="020B0604020202020204" pitchFamily="34" charset="0"/>
              <a:buChar char="•"/>
            </a:pPr>
            <a:r>
              <a:rPr lang="en-US" dirty="0"/>
              <a:t>Scarcity Release: </a:t>
            </a:r>
            <a:r>
              <a:rPr lang="en-US" b="0" dirty="0"/>
              <a:t>For system-wide scarcity events, both assets are returned to native SCED dispatch, resulting in a positive-sum addition to ERCOT when reserves are low. </a:t>
            </a:r>
          </a:p>
          <a:p>
            <a:pPr marL="285750" lvl="0" indent="-285750">
              <a:buFont typeface="Arial" panose="020B0604020202020204" pitchFamily="34" charset="0"/>
              <a:buChar char="•"/>
            </a:pPr>
            <a:r>
              <a:rPr lang="en-US" dirty="0"/>
              <a:t>No Distortion Risk: </a:t>
            </a:r>
            <a:r>
              <a:rPr lang="en-US" b="0" dirty="0"/>
              <a:t>The pairing does not distort congestion because the FTM-Netted assets occupy the same Resource Node. Mathematically, one megawatt of load curtailed is electrically identical to one megawatt of generation injected at the node.</a:t>
            </a:r>
          </a:p>
        </p:txBody>
      </p:sp>
      <p:sp>
        <p:nvSpPr>
          <p:cNvPr id="4" name="Slide Number Placeholder 3">
            <a:extLst>
              <a:ext uri="{FF2B5EF4-FFF2-40B4-BE49-F238E27FC236}">
                <a16:creationId xmlns:a16="http://schemas.microsoft.com/office/drawing/2014/main" id="{261BC6A6-6B7E-F7C2-D541-3D9AEB6B967A}"/>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29</a:t>
            </a:fld>
            <a:endParaRPr lang="en-US"/>
          </a:p>
        </p:txBody>
      </p:sp>
    </p:spTree>
    <p:extLst>
      <p:ext uri="{BB962C8B-B14F-4D97-AF65-F5344CB8AC3E}">
        <p14:creationId xmlns:p14="http://schemas.microsoft.com/office/powerpoint/2010/main" val="334050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1A0D08F-BF3C-5B6E-E6C2-D523891BA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00B31-160F-49BD-0CC2-0ED099780047}"/>
              </a:ext>
            </a:extLst>
          </p:cNvPr>
          <p:cNvSpPr>
            <a:spLocks noGrp="1"/>
          </p:cNvSpPr>
          <p:nvPr>
            <p:ph type="title"/>
          </p:nvPr>
        </p:nvSpPr>
        <p:spPr>
          <a:xfrm>
            <a:off x="1322318" y="205608"/>
            <a:ext cx="7288282" cy="604018"/>
          </a:xfrm>
        </p:spPr>
        <p:txBody>
          <a:bodyPr/>
          <a:lstStyle/>
          <a:p>
            <a:r>
              <a:rPr lang="en-US" dirty="0"/>
              <a:t>FAQ</a:t>
            </a:r>
          </a:p>
        </p:txBody>
      </p:sp>
      <p:sp>
        <p:nvSpPr>
          <p:cNvPr id="3" name="Content Placeholder 2">
            <a:extLst>
              <a:ext uri="{FF2B5EF4-FFF2-40B4-BE49-F238E27FC236}">
                <a16:creationId xmlns:a16="http://schemas.microsoft.com/office/drawing/2014/main" id="{DCAE16B7-224F-C92A-A8D1-54607F07AD97}"/>
              </a:ext>
            </a:extLst>
          </p:cNvPr>
          <p:cNvSpPr>
            <a:spLocks noGrp="1"/>
          </p:cNvSpPr>
          <p:nvPr>
            <p:ph sz="half" idx="2"/>
          </p:nvPr>
        </p:nvSpPr>
        <p:spPr>
          <a:xfrm>
            <a:off x="1322388" y="1219200"/>
            <a:ext cx="10355262" cy="4950929"/>
          </a:xfrm>
        </p:spPr>
        <p:txBody>
          <a:bodyPr>
            <a:normAutofit fontScale="85000" lnSpcReduction="20000"/>
          </a:bodyPr>
          <a:lstStyle/>
          <a:p>
            <a:r>
              <a:rPr lang="en-US" dirty="0"/>
              <a:t>Question: What happens to local voltage and reactive power limits when the shield drops and SCED takes over?</a:t>
            </a:r>
          </a:p>
          <a:p>
            <a:r>
              <a:rPr lang="en-US" i="1" dirty="0"/>
              <a:t>The Answer:</a:t>
            </a:r>
            <a:r>
              <a:rPr lang="en-US" dirty="0"/>
              <a:t> </a:t>
            </a:r>
            <a:r>
              <a:rPr lang="en-US" b="0" dirty="0"/>
              <a:t>FTM-Netting provides ERCOT with superior voltage control and reactive power (VAR) support compared to the alternatives. Because the assets remain FTM, ERCOT retains full dynamic modeling and continuous voltage support, even during a rapid SCED transition.</a:t>
            </a:r>
          </a:p>
          <a:p>
            <a:r>
              <a:rPr lang="en-US" dirty="0"/>
              <a:t>Here is why local voltage remains stable:</a:t>
            </a:r>
          </a:p>
          <a:p>
            <a:pPr marL="285750" lvl="0" indent="-285750">
              <a:buFont typeface="Arial" panose="020B0604020202020204" pitchFamily="34" charset="0"/>
              <a:buChar char="•"/>
            </a:pPr>
            <a:r>
              <a:rPr lang="en-US" dirty="0"/>
              <a:t>Voltage Support: </a:t>
            </a:r>
            <a:r>
              <a:rPr lang="en-US" b="0" dirty="0"/>
              <a:t>The resource remains synchronized with its AVR in service, providing VSS as require.</a:t>
            </a:r>
          </a:p>
          <a:p>
            <a:pPr marL="285750" lvl="0" indent="-285750">
              <a:buFont typeface="Arial" panose="020B0604020202020204" pitchFamily="34" charset="0"/>
              <a:buChar char="•"/>
            </a:pPr>
            <a:r>
              <a:rPr lang="en-US" dirty="0"/>
              <a:t>Inverter-Based Resource (IBR) Capabilities: </a:t>
            </a:r>
            <a:r>
              <a:rPr lang="en-US" b="0" dirty="0"/>
              <a:t>In some of these pairings, the mitigating resource will be an ESR. Modern smart inverters can inject or absorb reactive power independently of active power. VAR support continues while MWs are ramping.</a:t>
            </a:r>
          </a:p>
          <a:p>
            <a:pPr marL="285750" lvl="0" indent="-285750">
              <a:buFont typeface="Arial" panose="020B0604020202020204" pitchFamily="34" charset="0"/>
              <a:buChar char="•"/>
            </a:pPr>
            <a:r>
              <a:rPr lang="en-US" dirty="0"/>
              <a:t>Full EMS Visibility &amp; Dynamic Modeling: </a:t>
            </a:r>
            <a:r>
              <a:rPr lang="en-US" b="0" dirty="0"/>
              <a:t>In a PUN, ERCOT’s Energy Management System (EMS) doesn’t see the internal reactive capabilities of the individual assets. Under FTM-Netting, ERCOT’s Network Operations Model fully incorporates their reactive capabilities and dynamic stability limits into the real-time state estimator.</a:t>
            </a:r>
          </a:p>
          <a:p>
            <a:pPr marL="285750" lvl="0" indent="-285750">
              <a:buFont typeface="Arial" panose="020B0604020202020204" pitchFamily="34" charset="0"/>
              <a:buChar char="•"/>
            </a:pPr>
            <a:r>
              <a:rPr lang="en-US" dirty="0"/>
              <a:t>Preserving Last Resort: </a:t>
            </a:r>
            <a:r>
              <a:rPr lang="en-US" b="0" dirty="0"/>
              <a:t>SB 6 requires new large loads to be equipped for direct curtailment during firm load shed. FTM-Netting adds a graduated step in front of this. Because the load is telemetered and SCED-dispatchable, ERCOT can walk it down on base points through SCED.</a:t>
            </a:r>
          </a:p>
          <a:p>
            <a:pPr marL="285750" lvl="0" indent="-285750">
              <a:buFont typeface="Arial" panose="020B0604020202020204" pitchFamily="34" charset="0"/>
              <a:buChar char="•"/>
            </a:pPr>
            <a:r>
              <a:rPr lang="en-US" dirty="0"/>
              <a:t>What happens when the generator trips? </a:t>
            </a:r>
            <a:r>
              <a:rPr lang="en-US" b="0" dirty="0"/>
              <a:t>If the paired resource trips rather than being dispatched down, its reactive support is lost and the shield drops and the load ramps down via SCED. This is the current studied case. ERCOT's Batch Zero framework screens PCLRs at full requested load in the steady-state study and at full consumption in the stability screening study. A trip returns the site to the studied case and FTM-Netting keeps everything in SCED.</a:t>
            </a:r>
          </a:p>
        </p:txBody>
      </p:sp>
      <p:sp>
        <p:nvSpPr>
          <p:cNvPr id="4" name="Slide Number Placeholder 3">
            <a:extLst>
              <a:ext uri="{FF2B5EF4-FFF2-40B4-BE49-F238E27FC236}">
                <a16:creationId xmlns:a16="http://schemas.microsoft.com/office/drawing/2014/main" id="{C62EE362-AF53-38D3-AC4E-3864CD5BF15A}"/>
              </a:ext>
            </a:extLst>
          </p:cNvPr>
          <p:cNvSpPr txBox="1">
            <a:spLocks/>
          </p:cNvSpPr>
          <p:nvPr/>
        </p:nvSpPr>
        <p:spPr>
          <a:xfrm>
            <a:off x="9644332" y="6170129"/>
            <a:ext cx="2113472" cy="55134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A49DFD55-3C28-40EF-9E31-A92D2E4017FF}" type="slidenum">
              <a:rPr lang="en-US" smtClean="0"/>
              <a:pPr/>
              <a:t>30</a:t>
            </a:fld>
            <a:endParaRPr lang="en-US"/>
          </a:p>
        </p:txBody>
      </p:sp>
    </p:spTree>
    <p:extLst>
      <p:ext uri="{BB962C8B-B14F-4D97-AF65-F5344CB8AC3E}">
        <p14:creationId xmlns:p14="http://schemas.microsoft.com/office/powerpoint/2010/main" val="1188779653"/>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BoldUnderlinesKeynote">
  <a:themeElements>
    <a:clrScheme name="NB - Keynote">
      <a:dk1>
        <a:srgbClr val="000000"/>
      </a:dk1>
      <a:lt1>
        <a:srgbClr val="FFFFFF"/>
      </a:lt1>
      <a:dk2>
        <a:srgbClr val="2C3932"/>
      </a:dk2>
      <a:lt2>
        <a:srgbClr val="FDF6EA"/>
      </a:lt2>
      <a:accent1>
        <a:srgbClr val="003A41"/>
      </a:accent1>
      <a:accent2>
        <a:srgbClr val="ECEBE3"/>
      </a:accent2>
      <a:accent3>
        <a:srgbClr val="400023"/>
      </a:accent3>
      <a:accent4>
        <a:srgbClr val="68989E"/>
      </a:accent4>
      <a:accent5>
        <a:srgbClr val="BFB360"/>
      </a:accent5>
      <a:accent6>
        <a:srgbClr val="BF6093"/>
      </a:accent6>
      <a:hlink>
        <a:srgbClr val="169C9A"/>
      </a:hlink>
      <a:folHlink>
        <a:srgbClr val="E15C3D"/>
      </a:folHlink>
    </a:clrScheme>
    <a:fontScheme name="Custom 9">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ld underlines keynote presentation _win32_DN_v2" id="{E18D5B16-117C-46FD-8B97-39D77F728B32}" vid="{93298573-99F9-4CB3-90C8-DB41313B57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DE3176-A15D-46A3-BDDB-64A0D7363224}">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49168DCE-134F-4610-A6AA-88CEBE8D71D2}">
  <ds:schemaRefs>
    <ds:schemaRef ds:uri="http://www.w3.org/XML/1998/namespace"/>
    <ds:schemaRef ds:uri="http://schemas.microsoft.com/office/2006/documentManagement/types"/>
    <ds:schemaRef ds:uri="230e9df3-be65-4c73-a93b-d1236ebd677e"/>
    <ds:schemaRef ds:uri="http://schemas.microsoft.com/office/2006/metadata/properties"/>
    <ds:schemaRef ds:uri="http://purl.org/dc/terms/"/>
    <ds:schemaRef ds:uri="http://purl.org/dc/dcmitype/"/>
    <ds:schemaRef ds:uri="71af3243-3dd4-4a8d-8c0d-dd76da1f02a5"/>
    <ds:schemaRef ds:uri="http://purl.org/dc/elements/1.1/"/>
    <ds:schemaRef ds:uri="http://schemas.microsoft.com/office/infopath/2007/PartnerControls"/>
    <ds:schemaRef ds:uri="http://schemas.openxmlformats.org/package/2006/metadata/core-properties"/>
    <ds:schemaRef ds:uri="16c05727-aa75-4e4a-9b5f-8a80a1165891"/>
    <ds:schemaRef ds:uri="http://schemas.microsoft.com/sharepoint/v3"/>
  </ds:schemaRefs>
</ds:datastoreItem>
</file>

<file path=customXml/itemProps3.xml><?xml version="1.0" encoding="utf-8"?>
<ds:datastoreItem xmlns:ds="http://schemas.openxmlformats.org/officeDocument/2006/customXml" ds:itemID="{CABF691C-888B-4061-8A6F-D5CE84A0254B}">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{6EDEEAD7-B19E-4FB0-9106-FDD5165BEDFF}TF7521aafa-c748-4c40-a498-ba511be234dc5b1b6097_win32-5039330bb2f3</Template>
  <TotalTime>9314</TotalTime>
  <Words>4859</Words>
  <Application>Microsoft Office PowerPoint</Application>
  <PresentationFormat>Widescreen</PresentationFormat>
  <Paragraphs>331</Paragraphs>
  <Slides>30</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Aptos</vt:lpstr>
      <vt:lpstr>Aptos Light</vt:lpstr>
      <vt:lpstr>Arial</vt:lpstr>
      <vt:lpstr>Calibri</vt:lpstr>
      <vt:lpstr>Google Sans Text</vt:lpstr>
      <vt:lpstr>Tenorite</vt:lpstr>
      <vt:lpstr>Wingdings</vt:lpstr>
      <vt:lpstr>Custom</vt:lpstr>
      <vt:lpstr>BoldUnderlinesKeynote</vt:lpstr>
      <vt:lpstr>Front-of-the-meter (FTM) Netting   ERCOT NPRR Primer (v.2) Sept 17, ‘26 Large Load Working Group meeting </vt:lpstr>
      <vt:lpstr>MythBusters!</vt:lpstr>
      <vt:lpstr>Our Shared Challenge: Speed-to-Power</vt:lpstr>
      <vt:lpstr>The NPRR In A Nutshell:  Enabling Netting </vt:lpstr>
      <vt:lpstr>The Bankability Gap:  Volume vs. Volatility</vt:lpstr>
      <vt:lpstr>Early Energization Option: PCLR </vt:lpstr>
      <vt:lpstr>BYOG: PCLR with an FTM resource  (not netted)</vt:lpstr>
      <vt:lpstr>FTM-Netting: Speed-to-Power And Net-New Generation</vt:lpstr>
      <vt:lpstr>Illustrative FTM-Netting:  The Set-up</vt:lpstr>
      <vt:lpstr>Illustrative FTM-Netting:  Step 1 – The Bid</vt:lpstr>
      <vt:lpstr>Illustrative FTM-Netting:  Step 2 – The Shield</vt:lpstr>
      <vt:lpstr>Illustrative FTM-Netting:  Step 3 – The Yield</vt:lpstr>
      <vt:lpstr>FTM-Netting:  The Payoff</vt:lpstr>
      <vt:lpstr>How It Works:  Physical &amp; Dispatch Mechanism</vt:lpstr>
      <vt:lpstr>How It Integrates:  Reliability Guardrails</vt:lpstr>
      <vt:lpstr>How It Settles:  “IT-Lite” Implementation</vt:lpstr>
      <vt:lpstr>Senate Bill 6 and Political Alignment</vt:lpstr>
      <vt:lpstr>Stakeholder Alignment:  Building On the Grid</vt:lpstr>
      <vt:lpstr>Interconnection Architecture:  Dual PoI &amp; Queue Preservation </vt:lpstr>
      <vt:lpstr>FTM-Netting is a Positive-Sum Bridge</vt:lpstr>
      <vt:lpstr>Next Steps: NPRR Submission</vt:lpstr>
      <vt:lpstr>        Thank you              Jesse Gossett jesse@globalcapacityalliance.org www.globalcapacityalliance.org </vt:lpstr>
      <vt:lpstr>FTM-Netting: A Positive-Sum Framework for Texas 1 of 2</vt:lpstr>
      <vt:lpstr>FTM-Netting: A Positive-Sum Framework for Texas 2 of 2</vt:lpstr>
      <vt:lpstr>The Commercial Product FTM-Netting agreement</vt:lpstr>
      <vt:lpstr>Aligning Capital for Texas Reliability</vt:lpstr>
      <vt:lpstr>FAQ</vt:lpstr>
      <vt:lpstr>FAQ</vt:lpstr>
      <vt:lpstr>FAQ</vt:lpstr>
      <vt:lpstr>FAQ</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operating system for grid bottlenecks</dc:title>
  <dc:creator>Jesse Gossett</dc:creator>
  <cp:lastModifiedBy>Jesse Gossett</cp:lastModifiedBy>
  <cp:revision>2</cp:revision>
  <dcterms:created xsi:type="dcterms:W3CDTF">2026-01-13T04:32:29Z</dcterms:created>
  <dcterms:modified xsi:type="dcterms:W3CDTF">2026-09-17T16:09:44Z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