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3" r:id="rId4"/>
    <p:sldMasterId id="2147483648" r:id="rId5"/>
    <p:sldMasterId id="2147483651" r:id="rId6"/>
  </p:sldMasterIdLst>
  <p:notesMasterIdLst>
    <p:notesMasterId r:id="rId14"/>
  </p:notesMasterIdLst>
  <p:handoutMasterIdLst>
    <p:handoutMasterId r:id="rId15"/>
  </p:handoutMasterIdLst>
  <p:sldIdLst>
    <p:sldId id="260" r:id="rId7"/>
    <p:sldId id="257" r:id="rId8"/>
    <p:sldId id="272" r:id="rId9"/>
    <p:sldId id="265" r:id="rId10"/>
    <p:sldId id="273" r:id="rId11"/>
    <p:sldId id="269" r:id="rId12"/>
    <p:sldId id="274" r:id="rId1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75" autoAdjust="0"/>
    <p:restoredTop sz="90129" autoAdjust="0"/>
  </p:normalViewPr>
  <p:slideViewPr>
    <p:cSldViewPr showGuides="1">
      <p:cViewPr varScale="1">
        <p:scale>
          <a:sx n="91" d="100"/>
          <a:sy n="91" d="100"/>
        </p:scale>
        <p:origin x="1914" y="30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76" d="100"/>
          <a:sy n="76" d="100"/>
        </p:scale>
        <p:origin x="205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 dirty="0"/>
              <a:t>Historical Performance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QueryDetail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Sheet1!$A$35:$A$46</c:f>
              <c:strCache>
                <c:ptCount val="12"/>
                <c:pt idx="0">
                  <c:v>2025/08</c:v>
                </c:pt>
                <c:pt idx="1">
                  <c:v>2025/09</c:v>
                </c:pt>
                <c:pt idx="2">
                  <c:v>2025/10</c:v>
                </c:pt>
                <c:pt idx="3">
                  <c:v>2025/11</c:v>
                </c:pt>
                <c:pt idx="4">
                  <c:v>2025/12</c:v>
                </c:pt>
                <c:pt idx="5">
                  <c:v>2026/01</c:v>
                </c:pt>
                <c:pt idx="6">
                  <c:v>2026/02</c:v>
                </c:pt>
                <c:pt idx="7">
                  <c:v>2026/03</c:v>
                </c:pt>
                <c:pt idx="8">
                  <c:v>2026/04</c:v>
                </c:pt>
                <c:pt idx="9">
                  <c:v>2026/05</c:v>
                </c:pt>
                <c:pt idx="10">
                  <c:v>2026/07</c:v>
                </c:pt>
                <c:pt idx="11">
                  <c:v>2026/08</c:v>
                </c:pt>
              </c:strCache>
            </c:strRef>
          </c:cat>
          <c:val>
            <c:numRef>
              <c:f>Sheet1!$B$35:$B$46</c:f>
              <c:numCache>
                <c:formatCode>General</c:formatCode>
                <c:ptCount val="12"/>
                <c:pt idx="0">
                  <c:v>0.32</c:v>
                </c:pt>
                <c:pt idx="1">
                  <c:v>0.32</c:v>
                </c:pt>
                <c:pt idx="2">
                  <c:v>0.36</c:v>
                </c:pt>
                <c:pt idx="3">
                  <c:v>0.36</c:v>
                </c:pt>
                <c:pt idx="4">
                  <c:v>0.41</c:v>
                </c:pt>
                <c:pt idx="5">
                  <c:v>0.41</c:v>
                </c:pt>
                <c:pt idx="6">
                  <c:v>0.41</c:v>
                </c:pt>
                <c:pt idx="7">
                  <c:v>0.37</c:v>
                </c:pt>
                <c:pt idx="8">
                  <c:v>0.41</c:v>
                </c:pt>
                <c:pt idx="9">
                  <c:v>0.35</c:v>
                </c:pt>
                <c:pt idx="10">
                  <c:v>0.25</c:v>
                </c:pt>
                <c:pt idx="11">
                  <c:v>0.26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CD-4206-A26E-620836DBFD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QueryList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Sheet1!$A$35:$A$46</c:f>
              <c:strCache>
                <c:ptCount val="12"/>
                <c:pt idx="0">
                  <c:v>2025/08</c:v>
                </c:pt>
                <c:pt idx="1">
                  <c:v>2025/09</c:v>
                </c:pt>
                <c:pt idx="2">
                  <c:v>2025/10</c:v>
                </c:pt>
                <c:pt idx="3">
                  <c:v>2025/11</c:v>
                </c:pt>
                <c:pt idx="4">
                  <c:v>2025/12</c:v>
                </c:pt>
                <c:pt idx="5">
                  <c:v>2026/01</c:v>
                </c:pt>
                <c:pt idx="6">
                  <c:v>2026/02</c:v>
                </c:pt>
                <c:pt idx="7">
                  <c:v>2026/03</c:v>
                </c:pt>
                <c:pt idx="8">
                  <c:v>2026/04</c:v>
                </c:pt>
                <c:pt idx="9">
                  <c:v>2026/05</c:v>
                </c:pt>
                <c:pt idx="10">
                  <c:v>2026/07</c:v>
                </c:pt>
                <c:pt idx="11">
                  <c:v>2026/08</c:v>
                </c:pt>
              </c:strCache>
            </c:strRef>
          </c:cat>
          <c:val>
            <c:numRef>
              <c:f>Sheet1!$C$35:$C$46</c:f>
              <c:numCache>
                <c:formatCode>General</c:formatCode>
                <c:ptCount val="12"/>
                <c:pt idx="0">
                  <c:v>2.31</c:v>
                </c:pt>
                <c:pt idx="1">
                  <c:v>2.12</c:v>
                </c:pt>
                <c:pt idx="2">
                  <c:v>2.11</c:v>
                </c:pt>
                <c:pt idx="3">
                  <c:v>2.11</c:v>
                </c:pt>
                <c:pt idx="4">
                  <c:v>1.76</c:v>
                </c:pt>
                <c:pt idx="5">
                  <c:v>1.36</c:v>
                </c:pt>
                <c:pt idx="6">
                  <c:v>1.23</c:v>
                </c:pt>
                <c:pt idx="7">
                  <c:v>1.36</c:v>
                </c:pt>
                <c:pt idx="8">
                  <c:v>1.03</c:v>
                </c:pt>
                <c:pt idx="9">
                  <c:v>0.85</c:v>
                </c:pt>
                <c:pt idx="10">
                  <c:v>0.8</c:v>
                </c:pt>
                <c:pt idx="11">
                  <c:v>0.68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4CD-4206-A26E-620836DBFD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Update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Sheet1!$A$35:$A$46</c:f>
              <c:strCache>
                <c:ptCount val="12"/>
                <c:pt idx="0">
                  <c:v>2025/08</c:v>
                </c:pt>
                <c:pt idx="1">
                  <c:v>2025/09</c:v>
                </c:pt>
                <c:pt idx="2">
                  <c:v>2025/10</c:v>
                </c:pt>
                <c:pt idx="3">
                  <c:v>2025/11</c:v>
                </c:pt>
                <c:pt idx="4">
                  <c:v>2025/12</c:v>
                </c:pt>
                <c:pt idx="5">
                  <c:v>2026/01</c:v>
                </c:pt>
                <c:pt idx="6">
                  <c:v>2026/02</c:v>
                </c:pt>
                <c:pt idx="7">
                  <c:v>2026/03</c:v>
                </c:pt>
                <c:pt idx="8">
                  <c:v>2026/04</c:v>
                </c:pt>
                <c:pt idx="9">
                  <c:v>2026/05</c:v>
                </c:pt>
                <c:pt idx="10">
                  <c:v>2026/07</c:v>
                </c:pt>
                <c:pt idx="11">
                  <c:v>2026/08</c:v>
                </c:pt>
              </c:strCache>
            </c:strRef>
          </c:cat>
          <c:val>
            <c:numRef>
              <c:f>Sheet1!$D$35:$D$46</c:f>
              <c:numCache>
                <c:formatCode>General</c:formatCode>
                <c:ptCount val="12"/>
                <c:pt idx="0">
                  <c:v>0.41</c:v>
                </c:pt>
                <c:pt idx="1">
                  <c:v>0.42</c:v>
                </c:pt>
                <c:pt idx="2">
                  <c:v>0.46</c:v>
                </c:pt>
                <c:pt idx="3">
                  <c:v>0.46</c:v>
                </c:pt>
                <c:pt idx="4">
                  <c:v>0.43</c:v>
                </c:pt>
                <c:pt idx="5">
                  <c:v>0.51</c:v>
                </c:pt>
                <c:pt idx="6">
                  <c:v>0.43</c:v>
                </c:pt>
                <c:pt idx="7">
                  <c:v>0.43</c:v>
                </c:pt>
                <c:pt idx="8">
                  <c:v>0.46</c:v>
                </c:pt>
                <c:pt idx="9">
                  <c:v>0.43</c:v>
                </c:pt>
                <c:pt idx="10">
                  <c:v>0.39</c:v>
                </c:pt>
                <c:pt idx="11">
                  <c:v>0.38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4CD-4206-A26E-620836DBFD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99697023"/>
        <c:axId val="599704095"/>
      </c:lineChart>
      <c:catAx>
        <c:axId val="5996970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704095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5997040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697023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50BF31-E9A8-4E88-81E7-44C5092290F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B2BDB1-E95E-402D-B2EB-CA9CC1A39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2199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7EFB637-CCC9-4803-8851-F6915048CBB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62AC51D-6DAA-4455-8EA7-D54B64909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93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501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3245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FCB08-81B0-3E0B-4C98-BAECA7EDA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99555D-0FD6-4B88-784B-872C2814C3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9FF480-5937-B492-833D-7786399537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716330-8B25-6D4E-C5B6-A552DFBBFF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953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55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0580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ERCOT Public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561138"/>
            <a:ext cx="4572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3BD3E-1E9A-4970-A6F7-E7AC52762E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457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1143000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1"/>
            <a:ext cx="8534400" cy="431983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304800" y="243682"/>
            <a:ext cx="76200" cy="5183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200" y="6553200"/>
            <a:ext cx="4038600" cy="228600"/>
          </a:xfrm>
        </p:spPr>
        <p:txBody>
          <a:bodyPr/>
          <a:lstStyle/>
          <a:p>
            <a:r>
              <a:rPr lang="en-US"/>
              <a:t>ERCOT Public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04800" y="243682"/>
            <a:ext cx="990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561138"/>
            <a:ext cx="4572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3BD3E-1E9A-4970-A6F7-E7AC52762E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084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828800" y="685800"/>
            <a:ext cx="6324600" cy="5486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1694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505200" y="0"/>
            <a:ext cx="5638800" cy="6858000"/>
          </a:xfrm>
          <a:prstGeom prst="rect">
            <a:avLst/>
          </a:prstGeom>
          <a:solidFill>
            <a:srgbClr val="D7DC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14" y="2876277"/>
            <a:ext cx="2857586" cy="110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897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43200" y="6553200"/>
            <a:ext cx="4038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ERCOT Public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4400" y="6561138"/>
            <a:ext cx="533400" cy="2968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3BD3E-1E9A-4970-A6F7-E7AC52762E0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6200" y="6477000"/>
            <a:ext cx="59436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2194560" y="6477000"/>
            <a:ext cx="6858000" cy="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248400"/>
            <a:ext cx="1181868" cy="4572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54675" y="6553200"/>
            <a:ext cx="7073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b="1" baseline="0" dirty="0">
                <a:solidFill>
                  <a:schemeClr val="tx2"/>
                </a:solidFill>
              </a:rPr>
              <a:t>PUBLIC</a:t>
            </a:r>
            <a:endParaRPr lang="en-US" sz="1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975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 flipH="1">
            <a:off x="914400" y="1"/>
            <a:ext cx="1" cy="4952999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66" y="5257800"/>
            <a:ext cx="1181868" cy="457200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 flipH="1">
            <a:off x="914400" y="6019800"/>
            <a:ext cx="1" cy="82296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530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581400" y="1981200"/>
            <a:ext cx="5646034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kern="0" dirty="0">
                <a:solidFill>
                  <a:srgbClr val="000000"/>
                </a:solidFill>
                <a:latin typeface="Arial Black"/>
                <a:ea typeface="+mj-ea"/>
                <a:cs typeface="+mj-cs"/>
              </a:rPr>
              <a:t>ERCOT Information Technology Report</a:t>
            </a:r>
            <a:endParaRPr lang="en-US" dirty="0"/>
          </a:p>
          <a:p>
            <a:pPr lvl="0" fontAlgn="base">
              <a:spcBef>
                <a:spcPct val="20000"/>
              </a:spcBef>
              <a:spcAft>
                <a:spcPct val="0"/>
              </a:spcAft>
            </a:pPr>
            <a:endParaRPr lang="en-US" sz="2000" kern="0" dirty="0">
              <a:solidFill>
                <a:srgbClr val="000000"/>
              </a:solidFill>
              <a:latin typeface="Arial Black" pitchFamily="34" charset="0"/>
            </a:endParaRPr>
          </a:p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en-US" sz="2000" kern="0" dirty="0">
                <a:solidFill>
                  <a:srgbClr val="000000"/>
                </a:solidFill>
                <a:latin typeface="Arial Black" pitchFamily="34" charset="0"/>
              </a:rPr>
              <a:t>Vikram Gupta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en-US" sz="2000" kern="0" dirty="0">
                <a:solidFill>
                  <a:srgbClr val="000000"/>
                </a:solidFill>
                <a:latin typeface="Arial Black" pitchFamily="34" charset="0"/>
              </a:rPr>
              <a:t>Manager, Retail &amp; Metering Application Services</a:t>
            </a:r>
          </a:p>
          <a:p>
            <a:endParaRPr lang="en-US" dirty="0"/>
          </a:p>
          <a:p>
            <a:endParaRPr lang="en-US" dirty="0"/>
          </a:p>
          <a:p>
            <a:pPr lvl="0" defTabSz="457200"/>
            <a:r>
              <a:rPr lang="en-US" b="1" dirty="0">
                <a:solidFill>
                  <a:srgbClr val="000000"/>
                </a:solidFill>
              </a:rPr>
              <a:t>ERCOT Public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730603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594518"/>
          </a:xfrm>
        </p:spPr>
        <p:txBody>
          <a:bodyPr/>
          <a:lstStyle/>
          <a:p>
            <a:r>
              <a:rPr lang="en-US" sz="2400" dirty="0"/>
              <a:t>Incident Report Highlights </a:t>
            </a:r>
            <a:endParaRPr lang="en-US" sz="24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640" y="723900"/>
            <a:ext cx="8534400" cy="5676900"/>
          </a:xfrm>
        </p:spPr>
        <p:txBody>
          <a:bodyPr/>
          <a:lstStyle/>
          <a:p>
            <a:pPr marL="0" lvl="0" indent="0" eaLnBrk="0" fontAlgn="base" hangingPunct="0">
              <a:spcBef>
                <a:spcPts val="400"/>
              </a:spcBef>
              <a:buNone/>
              <a:defRPr/>
            </a:pPr>
            <a:r>
              <a:rPr lang="en-US" sz="2000" b="1" kern="0" dirty="0">
                <a:solidFill>
                  <a:srgbClr val="000000"/>
                </a:solidFill>
              </a:rPr>
              <a:t>Service Availability &amp; Maintenance</a:t>
            </a:r>
          </a:p>
          <a:p>
            <a:pPr lvl="1" eaLnBrk="0" fontAlgn="base" hangingPunct="0">
              <a:spcAft>
                <a:spcPct val="0"/>
              </a:spcAft>
              <a:buClr>
                <a:srgbClr val="00B050"/>
              </a:buClr>
              <a:buFont typeface="Wingdings" pitchFamily="2" charset="2"/>
              <a:buChar char="ü"/>
              <a:defRPr/>
            </a:pPr>
            <a:r>
              <a:rPr lang="en-US" sz="2000" kern="0" dirty="0">
                <a:solidFill>
                  <a:srgbClr val="000000"/>
                </a:solidFill>
              </a:rPr>
              <a:t>Retail Market IT systems met all </a:t>
            </a:r>
            <a:r>
              <a:rPr lang="en-US" sz="2000" kern="0">
                <a:solidFill>
                  <a:srgbClr val="000000"/>
                </a:solidFill>
              </a:rPr>
              <a:t>SLA targets</a:t>
            </a:r>
            <a:endParaRPr lang="en-US" sz="2000" kern="0" dirty="0">
              <a:solidFill>
                <a:srgbClr val="000000"/>
              </a:solidFill>
            </a:endParaRPr>
          </a:p>
          <a:p>
            <a:pPr lvl="1" eaLnBrk="0" fontAlgn="base" hangingPunct="0">
              <a:spcAft>
                <a:spcPct val="0"/>
              </a:spcAft>
              <a:buClr>
                <a:srgbClr val="00B050"/>
              </a:buClr>
              <a:buFont typeface="Wingdings" pitchFamily="2" charset="2"/>
              <a:buChar char="ü"/>
              <a:defRPr/>
            </a:pPr>
            <a:r>
              <a:rPr lang="en-US" sz="2000" kern="0" dirty="0">
                <a:solidFill>
                  <a:srgbClr val="000000"/>
                </a:solidFill>
              </a:rPr>
              <a:t>9/13 – Site Failover</a:t>
            </a:r>
            <a:br>
              <a:rPr lang="en-US" sz="2000" kern="0" dirty="0">
                <a:solidFill>
                  <a:srgbClr val="000000"/>
                </a:solidFill>
              </a:rPr>
            </a:br>
            <a:endParaRPr lang="en-US" sz="2000" b="1" kern="0" dirty="0">
              <a:solidFill>
                <a:srgbClr val="000000"/>
              </a:solidFill>
              <a:highlight>
                <a:srgbClr val="FFFF00"/>
              </a:highlight>
            </a:endParaRPr>
          </a:p>
          <a:p>
            <a:pPr marL="0" lvl="0" indent="0" eaLnBrk="0" fontAlgn="base" hangingPunct="0">
              <a:spcAft>
                <a:spcPct val="0"/>
              </a:spcAft>
              <a:buNone/>
            </a:pPr>
            <a:r>
              <a:rPr lang="en-US" sz="2000" b="1" kern="0" dirty="0">
                <a:solidFill>
                  <a:srgbClr val="000000"/>
                </a:solidFill>
              </a:rPr>
              <a:t>Retail Incidents</a:t>
            </a:r>
            <a:endParaRPr lang="en-US" sz="2000" kern="0" dirty="0">
              <a:solidFill>
                <a:srgbClr val="000000"/>
              </a:solidFill>
            </a:endParaRPr>
          </a:p>
          <a:p>
            <a:pPr lvl="1" eaLnBrk="0" fontAlgn="base" hangingPunct="0">
              <a:spcAft>
                <a:spcPct val="0"/>
              </a:spcAft>
              <a:buClr>
                <a:srgbClr val="00B050"/>
              </a:buClr>
              <a:buFont typeface="Wingdings" panose="05000000000000000000" pitchFamily="2" charset="2"/>
              <a:buChar char="§"/>
              <a:defRPr/>
            </a:pPr>
            <a:r>
              <a:rPr lang="en-US" sz="2000" kern="0" dirty="0">
                <a:solidFill>
                  <a:srgbClr val="000000"/>
                </a:solidFill>
              </a:rPr>
              <a:t>8/26 – Retail Transaction Processing Incident</a:t>
            </a:r>
          </a:p>
          <a:p>
            <a:pPr lvl="1" eaLnBrk="0" fontAlgn="base" hangingPunct="0">
              <a:spcAft>
                <a:spcPct val="0"/>
              </a:spcAft>
              <a:buClr>
                <a:srgbClr val="00B050"/>
              </a:buClr>
              <a:buFont typeface="Wingdings" panose="05000000000000000000" pitchFamily="2" charset="2"/>
              <a:buChar char="§"/>
              <a:defRPr/>
            </a:pPr>
            <a:r>
              <a:rPr lang="en-US" sz="2000" kern="0" dirty="0">
                <a:solidFill>
                  <a:srgbClr val="000000"/>
                </a:solidFill>
              </a:rPr>
              <a:t>9/11 – Digital Certificate Vendor Issue</a:t>
            </a:r>
          </a:p>
          <a:p>
            <a:pPr lvl="1" eaLnBrk="0" fontAlgn="base" hangingPunct="0">
              <a:spcAft>
                <a:spcPct val="0"/>
              </a:spcAft>
              <a:buClr>
                <a:srgbClr val="00B050"/>
              </a:buClr>
              <a:buFont typeface="Wingdings" panose="05000000000000000000" pitchFamily="2" charset="2"/>
              <a:buChar char="§"/>
              <a:defRPr/>
            </a:pPr>
            <a:endParaRPr lang="en-US" sz="2400" kern="0" dirty="0">
              <a:solidFill>
                <a:srgbClr val="000000"/>
              </a:solidFill>
            </a:endParaRPr>
          </a:p>
          <a:p>
            <a:pPr marL="57150" indent="0" eaLnBrk="0" fontAlgn="base" hangingPunct="0">
              <a:spcAft>
                <a:spcPct val="0"/>
              </a:spcAft>
              <a:buClr>
                <a:srgbClr val="00B050"/>
              </a:buClr>
              <a:buNone/>
              <a:defRPr/>
            </a:pPr>
            <a:r>
              <a:rPr lang="en-US" sz="2000" b="1" kern="0" dirty="0">
                <a:solidFill>
                  <a:srgbClr val="000000"/>
                </a:solidFill>
              </a:rPr>
              <a:t>Completed &amp; Upcoming Retail Activities</a:t>
            </a:r>
            <a:endParaRPr lang="en-US" sz="2000" kern="0" dirty="0">
              <a:solidFill>
                <a:srgbClr val="000000"/>
              </a:solidFill>
            </a:endParaRPr>
          </a:p>
          <a:p>
            <a:pPr lvl="1" eaLnBrk="0" fontAlgn="base" hangingPunct="0">
              <a:spcAft>
                <a:spcPct val="0"/>
              </a:spcAft>
              <a:buClr>
                <a:srgbClr val="00B050"/>
              </a:buClr>
              <a:buFont typeface="Wingdings" panose="05000000000000000000" pitchFamily="2" charset="2"/>
              <a:buChar char="§"/>
              <a:defRPr/>
            </a:pPr>
            <a:r>
              <a:rPr lang="en-US" sz="2000" kern="0" dirty="0">
                <a:solidFill>
                  <a:srgbClr val="000000"/>
                </a:solidFill>
              </a:rPr>
              <a:t>No major releases for August</a:t>
            </a:r>
          </a:p>
          <a:p>
            <a:pPr marL="457200" lvl="1" indent="0" eaLnBrk="0" fontAlgn="base" hangingPunct="0">
              <a:spcAft>
                <a:spcPct val="0"/>
              </a:spcAft>
              <a:buClr>
                <a:srgbClr val="00B050"/>
              </a:buClr>
              <a:buNone/>
              <a:defRPr/>
            </a:pPr>
            <a:endParaRPr lang="en-US" sz="1600" kern="0" dirty="0">
              <a:solidFill>
                <a:srgbClr val="000000"/>
              </a:solidFill>
            </a:endParaRPr>
          </a:p>
          <a:p>
            <a:pPr lvl="1" eaLnBrk="0" fontAlgn="base" hangingPunct="0">
              <a:spcAft>
                <a:spcPct val="0"/>
              </a:spcAft>
              <a:buClr>
                <a:srgbClr val="00B050"/>
              </a:buClr>
              <a:buFont typeface="Wingdings" panose="05000000000000000000" pitchFamily="2" charset="2"/>
              <a:buChar char="§"/>
              <a:defRPr/>
            </a:pPr>
            <a:endParaRPr lang="en-US" sz="1600" kern="0" dirty="0">
              <a:solidFill>
                <a:srgbClr val="000000"/>
              </a:solidFill>
            </a:endParaRPr>
          </a:p>
          <a:p>
            <a:pPr algn="l"/>
            <a:endParaRPr lang="en-US" sz="11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/>
            <a:endParaRPr lang="en-US" sz="11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l"/>
            <a:endParaRPr lang="en-US" sz="11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 algn="l">
              <a:buNone/>
            </a:pPr>
            <a:endParaRPr lang="en-US" sz="11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l"/>
            <a:endParaRPr lang="en-US" sz="11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6561138"/>
            <a:ext cx="228600" cy="212725"/>
          </a:xfrm>
        </p:spPr>
        <p:txBody>
          <a:bodyPr/>
          <a:lstStyle/>
          <a:p>
            <a:fld id="{1D93BD3E-1E9A-4970-A6F7-E7AC52762E0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58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7921E-59A2-C226-DB2E-AA7212EC9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MarkeTrak UI Availability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41BFC4-A115-0EEF-CFBD-962A52F791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CA9243-5745-C9E5-CD2B-D7A609DCA7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2296"/>
            <a:ext cx="9144000" cy="3053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376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594518"/>
          </a:xfrm>
        </p:spPr>
        <p:txBody>
          <a:bodyPr/>
          <a:lstStyle/>
          <a:p>
            <a:r>
              <a:rPr lang="en-US" sz="2400" dirty="0"/>
              <a:t>MarkeTrak API Application Availability</a:t>
            </a:r>
            <a:endParaRPr lang="en-US" sz="2400" b="1" dirty="0">
              <a:solidFill>
                <a:schemeClr val="accent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6561138"/>
            <a:ext cx="228600" cy="212725"/>
          </a:xfrm>
        </p:spPr>
        <p:txBody>
          <a:bodyPr/>
          <a:lstStyle/>
          <a:p>
            <a:fld id="{1D93BD3E-1E9A-4970-A6F7-E7AC52762E0C}" type="slidenum">
              <a:rPr lang="en-US" smtClean="0"/>
              <a:t>4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5410D6-AA4D-6BD9-26E6-ECD104346F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08922"/>
            <a:ext cx="9144000" cy="344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899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4C9646-22A3-5C04-6C17-9E88FE0A0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19410-9695-2B92-D123-D6A2FCD92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594518"/>
          </a:xfrm>
        </p:spPr>
        <p:txBody>
          <a:bodyPr/>
          <a:lstStyle/>
          <a:p>
            <a:r>
              <a:rPr lang="en-US" sz="2400" dirty="0"/>
              <a:t>MarkeTrak API Performance</a:t>
            </a:r>
            <a:endParaRPr lang="en-US" sz="2400" b="1" dirty="0">
              <a:solidFill>
                <a:schemeClr val="accent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BBED5B-E373-E002-B78F-A3E8C3EE82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63000" y="6561138"/>
            <a:ext cx="228600" cy="212725"/>
          </a:xfrm>
        </p:spPr>
        <p:txBody>
          <a:bodyPr/>
          <a:lstStyle/>
          <a:p>
            <a:fld id="{1D93BD3E-1E9A-4970-A6F7-E7AC52762E0C}" type="slidenum">
              <a:rPr lang="en-US" smtClean="0"/>
              <a:t>5</a:t>
            </a:fld>
            <a:endParaRPr lang="en-US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426F5A8-644B-F2AF-10C1-6F2D87B8A7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727382"/>
              </p:ext>
            </p:extLst>
          </p:nvPr>
        </p:nvGraphicFramePr>
        <p:xfrm>
          <a:off x="1066800" y="1135459"/>
          <a:ext cx="6682920" cy="1534520"/>
        </p:xfrm>
        <a:graphic>
          <a:graphicData uri="http://schemas.openxmlformats.org/drawingml/2006/table">
            <a:tbl>
              <a:tblPr/>
              <a:tblGrid>
                <a:gridCol w="14116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59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43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10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2327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MarkeTrak API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3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Aug 2026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Response Time (seconds)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SLO (seconds)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3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Monthly Average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 Month Average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32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QueryDetail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0.26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9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QueryList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0.68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3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Update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90BBFCC6-A7AB-44C2-15D0-43127B5934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191786"/>
              </p:ext>
            </p:extLst>
          </p:nvPr>
        </p:nvGraphicFramePr>
        <p:xfrm>
          <a:off x="0" y="2967238"/>
          <a:ext cx="8991600" cy="33256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46497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A5957-5016-4FA7-4F37-27695BC73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Weather Moratorium Removals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D1AB0C-1C04-626F-CE14-359BDF4283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12BB50-3094-322E-DD56-E87C9A68CA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871" y="1752600"/>
            <a:ext cx="8686800" cy="3693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045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3AE7C-51E7-6D39-6B6A-008E1FE5B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E01-8621-525B-C48F-E92CBCB3D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Items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F27EB86-87BB-C80D-70A3-4E1A3BCB58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0173678"/>
              </p:ext>
            </p:extLst>
          </p:nvPr>
        </p:nvGraphicFramePr>
        <p:xfrm>
          <a:off x="381001" y="1066800"/>
          <a:ext cx="7772399" cy="3962400"/>
        </p:xfrm>
        <a:graphic>
          <a:graphicData uri="http://schemas.openxmlformats.org/drawingml/2006/table">
            <a:tbl>
              <a:tblPr/>
              <a:tblGrid>
                <a:gridCol w="7772399">
                  <a:extLst>
                    <a:ext uri="{9D8B030D-6E8A-4147-A177-3AD203B41FA5}">
                      <a16:colId xmlns:a16="http://schemas.microsoft.com/office/drawing/2014/main" val="4260989681"/>
                    </a:ext>
                  </a:extLst>
                </a:gridCol>
              </a:tblGrid>
              <a:tr h="3962400">
                <a:tc>
                  <a:txBody>
                    <a:bodyPr/>
                    <a:lstStyle/>
                    <a:p>
                      <a:pPr marL="0" indent="0" algn="l" fontAlgn="t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endParaRPr lang="en-US" sz="2800" b="0" u="non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 indent="-457200" algn="l"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sz="2800" b="0" u="non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 indent="-457200" algn="l"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800" b="0" u="none" dirty="0">
                          <a:solidFill>
                            <a:schemeClr val="tx1"/>
                          </a:solidFill>
                          <a:effectLst/>
                        </a:rPr>
                        <a:t>2027 SLA Documents</a:t>
                      </a:r>
                    </a:p>
                    <a:p>
                      <a:pPr marL="457200" indent="-457200" algn="l"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sz="2800" b="0" u="non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 indent="-457200" algn="l"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sz="2800" b="0" u="none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31655" marR="78993" marT="39496" marB="3949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269486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4CFEF-5AFE-4D06-1DDF-2CF4AA8495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340155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ERCOT Identity">
      <a:dk1>
        <a:sysClr val="windowText" lastClr="000000"/>
      </a:dk1>
      <a:lt1>
        <a:srgbClr val="FFFFFF"/>
      </a:lt1>
      <a:dk2>
        <a:srgbClr val="5B6770"/>
      </a:dk2>
      <a:lt2>
        <a:srgbClr val="FFFFFF"/>
      </a:lt2>
      <a:accent1>
        <a:srgbClr val="00ACC8"/>
      </a:accent1>
      <a:accent2>
        <a:srgbClr val="5B6770"/>
      </a:accent2>
      <a:accent3>
        <a:srgbClr val="00CE7D"/>
      </a:accent3>
      <a:accent4>
        <a:srgbClr val="003764"/>
      </a:accent4>
      <a:accent5>
        <a:srgbClr val="6650B1"/>
      </a:accent5>
      <a:accent6>
        <a:srgbClr val="910258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ERCOT Identity">
      <a:dk1>
        <a:sysClr val="windowText" lastClr="000000"/>
      </a:dk1>
      <a:lt1>
        <a:srgbClr val="FFFFFF"/>
      </a:lt1>
      <a:dk2>
        <a:srgbClr val="5B6770"/>
      </a:dk2>
      <a:lt2>
        <a:srgbClr val="FFFFFF"/>
      </a:lt2>
      <a:accent1>
        <a:srgbClr val="00ACC8"/>
      </a:accent1>
      <a:accent2>
        <a:srgbClr val="5B6770"/>
      </a:accent2>
      <a:accent3>
        <a:srgbClr val="00CE7D"/>
      </a:accent3>
      <a:accent4>
        <a:srgbClr val="003764"/>
      </a:accent4>
      <a:accent5>
        <a:srgbClr val="6650B1"/>
      </a:accent5>
      <a:accent6>
        <a:srgbClr val="910258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ERCOT Identity">
      <a:dk1>
        <a:sysClr val="windowText" lastClr="000000"/>
      </a:dk1>
      <a:lt1>
        <a:srgbClr val="FFFFFF"/>
      </a:lt1>
      <a:dk2>
        <a:srgbClr val="5B6770"/>
      </a:dk2>
      <a:lt2>
        <a:srgbClr val="FFFFFF"/>
      </a:lt2>
      <a:accent1>
        <a:srgbClr val="00ACC8"/>
      </a:accent1>
      <a:accent2>
        <a:srgbClr val="5B6770"/>
      </a:accent2>
      <a:accent3>
        <a:srgbClr val="00CE7D"/>
      </a:accent3>
      <a:accent4>
        <a:srgbClr val="003764"/>
      </a:accent4>
      <a:accent5>
        <a:srgbClr val="6650B1"/>
      </a:accent5>
      <a:accent6>
        <a:srgbClr val="910258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1BECF69A8095C47A5FDC36D937BFC94" ma:contentTypeVersion="0" ma:contentTypeDescription="Create a new document." ma:contentTypeScope="" ma:versionID="51e0dcd167c135bf5b35199a55219b83">
  <xsd:schema xmlns:xsd="http://www.w3.org/2001/XMLSchema" xmlns:xs="http://www.w3.org/2001/XMLSchema" xmlns:p="http://schemas.microsoft.com/office/2006/metadata/properties" xmlns:ns2="c34af464-7aa1-4edd-9be4-83dffc1cb926" targetNamespace="http://schemas.microsoft.com/office/2006/metadata/properties" ma:root="true" ma:fieldsID="3a653c66fd0ce9b40621f227f901e684" ns2:_="">
    <xsd:import namespace="c34af464-7aa1-4edd-9be4-83dffc1cb926"/>
    <xsd:element name="properties">
      <xsd:complexType>
        <xsd:sequence>
          <xsd:element name="documentManagement">
            <xsd:complexType>
              <xsd:all>
                <xsd:element ref="ns2:Information_x0020_Classification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4af464-7aa1-4edd-9be4-83dffc1cb926" elementFormDefault="qualified">
    <xsd:import namespace="http://schemas.microsoft.com/office/2006/documentManagement/types"/>
    <xsd:import namespace="http://schemas.microsoft.com/office/infopath/2007/PartnerControls"/>
    <xsd:element name="Information_x0020_Classification" ma:index="8" ma:displayName="Information Classification" ma:default="ERCOT Limited" ma:description="ERCOT Information Classification" ma:format="Dropdown" ma:internalName="Information_x0020_Classification">
      <xsd:simpleType>
        <xsd:restriction base="dms:Choice">
          <xsd:enumeration value="Public"/>
          <xsd:enumeration value="ERCOT Limited"/>
          <xsd:enumeration value="ERCOT Confidential"/>
          <xsd:enumeration value="ERCOT Restrict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formation_x0020_Classification xmlns="c34af464-7aa1-4edd-9be4-83dffc1cb926">ERCOT Limited</Information_x0020_Classification>
  </documentManagement>
</p:properties>
</file>

<file path=customXml/itemProps1.xml><?xml version="1.0" encoding="utf-8"?>
<ds:datastoreItem xmlns:ds="http://schemas.openxmlformats.org/officeDocument/2006/customXml" ds:itemID="{02D59BFD-3285-42FC-81D0-65AF7FBCF5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4af464-7aa1-4edd-9be4-83dffc1cb9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4A68982-DD5D-44FD-B77F-4C531465FE5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0E9AA12-8AF9-4AA6-90FE-24669859CDF3}">
  <ds:schemaRefs>
    <ds:schemaRef ds:uri="http://purl.org/dc/terms/"/>
    <ds:schemaRef ds:uri="http://schemas.microsoft.com/office/2006/documentManagement/types"/>
    <ds:schemaRef ds:uri="http://purl.org/dc/dcmitype/"/>
    <ds:schemaRef ds:uri="c34af464-7aa1-4edd-9be4-83dffc1cb926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58777</TotalTime>
  <Words>123</Words>
  <Application>Microsoft Office PowerPoint</Application>
  <PresentationFormat>On-screen Show (4:3)</PresentationFormat>
  <Paragraphs>61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Arial Black</vt:lpstr>
      <vt:lpstr>Calibri</vt:lpstr>
      <vt:lpstr>Wingdings</vt:lpstr>
      <vt:lpstr>1_Custom Design</vt:lpstr>
      <vt:lpstr>Office Theme</vt:lpstr>
      <vt:lpstr>Custom Design</vt:lpstr>
      <vt:lpstr>PowerPoint Presentation</vt:lpstr>
      <vt:lpstr>Incident Report Highlights </vt:lpstr>
      <vt:lpstr>MarkeTrak UI Availability</vt:lpstr>
      <vt:lpstr>MarkeTrak API Application Availability</vt:lpstr>
      <vt:lpstr>MarkeTrak API Performance</vt:lpstr>
      <vt:lpstr>Weather Moratorium Removals</vt:lpstr>
      <vt:lpstr>Discussion Items</vt:lpstr>
    </vt:vector>
  </TitlesOfParts>
  <Company>The Electric Reliability Council of Texas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Pysh, Danya</dc:creator>
  <cp:lastModifiedBy>Gupta, Vikram</cp:lastModifiedBy>
  <cp:revision>493</cp:revision>
  <cp:lastPrinted>2019-05-06T20:09:17Z</cp:lastPrinted>
  <dcterms:created xsi:type="dcterms:W3CDTF">2016-01-21T15:20:31Z</dcterms:created>
  <dcterms:modified xsi:type="dcterms:W3CDTF">2026-09-15T13:23:39Z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0x01010021BECF69A8095C47A5FDC36D937BFC94</vt:lpwstr>
  </property>
  <property fmtid="{D5CDD505-2E9C-101B-9397-08002B2CF9AE}" pid="3" name="MSIP_Label_7084cbda-52b8-46fb-a7b7-cb5bd465ed85_Enabled">
    <vt:lpwstr>true</vt:lpwstr>
  </property>
  <property fmtid="{D5CDD505-2E9C-101B-9397-08002B2CF9AE}" pid="4" name="MSIP_Label_7084cbda-52b8-46fb-a7b7-cb5bd465ed85_SetDate">
    <vt:lpwstr>2023-08-01T05:27:35Z</vt:lpwstr>
  </property>
  <property fmtid="{D5CDD505-2E9C-101B-9397-08002B2CF9AE}" pid="5" name="MSIP_Label_7084cbda-52b8-46fb-a7b7-cb5bd465ed85_Method">
    <vt:lpwstr>Standard</vt:lpwstr>
  </property>
  <property fmtid="{D5CDD505-2E9C-101B-9397-08002B2CF9AE}" pid="6" name="MSIP_Label_7084cbda-52b8-46fb-a7b7-cb5bd465ed85_Name">
    <vt:lpwstr>Internal</vt:lpwstr>
  </property>
  <property fmtid="{D5CDD505-2E9C-101B-9397-08002B2CF9AE}" pid="7" name="MSIP_Label_7084cbda-52b8-46fb-a7b7-cb5bd465ed85_SiteId">
    <vt:lpwstr>0afb747d-bff7-4596-a9fc-950ef9e0ec45</vt:lpwstr>
  </property>
  <property fmtid="{D5CDD505-2E9C-101B-9397-08002B2CF9AE}" pid="8" name="MSIP_Label_7084cbda-52b8-46fb-a7b7-cb5bd465ed85_ActionId">
    <vt:lpwstr>430f0d0e-e128-4a50-a083-2a356b17a1a8</vt:lpwstr>
  </property>
  <property fmtid="{D5CDD505-2E9C-101B-9397-08002B2CF9AE}" pid="9" name="MSIP_Label_7084cbda-52b8-46fb-a7b7-cb5bd465ed85_ContentBits">
    <vt:lpwstr>0</vt:lpwstr>
  </property>
</Properties>
</file>