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15"/>
  </p:notesMasterIdLst>
  <p:handoutMasterIdLst>
    <p:handoutMasterId r:id="rId16"/>
  </p:handoutMasterIdLst>
  <p:sldIdLst>
    <p:sldId id="272" r:id="rId6"/>
    <p:sldId id="2147478762" r:id="rId7"/>
    <p:sldId id="2147478763" r:id="rId8"/>
    <p:sldId id="270" r:id="rId9"/>
    <p:sldId id="273" r:id="rId10"/>
    <p:sldId id="261" r:id="rId11"/>
    <p:sldId id="260" r:id="rId12"/>
    <p:sldId id="271" r:id="rId13"/>
    <p:sldId id="21474787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5ED"/>
    <a:srgbClr val="2794A4"/>
    <a:srgbClr val="00343B"/>
    <a:srgbClr val="00829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E1A64C-81C2-4F84-96C3-D41FE75C082B}" v="24" dt="2026-09-15T18:33:06.0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1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7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erson, Troy" userId="04de3903-03dd-44db-8353-3f14e4dd6886" providerId="ADAL" clId="{AC545628-8E29-428F-8CB0-70B66CC2DA85}"/>
    <pc:docChg chg="undo custSel delSld modSld">
      <pc:chgData name="Anderson, Troy" userId="04de3903-03dd-44db-8353-3f14e4dd6886" providerId="ADAL" clId="{AC545628-8E29-428F-8CB0-70B66CC2DA85}" dt="2026-09-15T18:33:09.347" v="679" actId="20577"/>
      <pc:docMkLst>
        <pc:docMk/>
      </pc:docMkLst>
      <pc:sldChg chg="addSp delSp modSp mod">
        <pc:chgData name="Anderson, Troy" userId="04de3903-03dd-44db-8353-3f14e4dd6886" providerId="ADAL" clId="{AC545628-8E29-428F-8CB0-70B66CC2DA85}" dt="2026-09-14T13:35:34.149" v="103" actId="1076"/>
        <pc:sldMkLst>
          <pc:docMk/>
          <pc:sldMk cId="0" sldId="260"/>
        </pc:sldMkLst>
        <pc:spChg chg="mod">
          <ac:chgData name="Anderson, Troy" userId="04de3903-03dd-44db-8353-3f14e4dd6886" providerId="ADAL" clId="{AC545628-8E29-428F-8CB0-70B66CC2DA85}" dt="2026-09-14T13:34:10.993" v="94" actId="14100"/>
          <ac:spMkLst>
            <pc:docMk/>
            <pc:sldMk cId="0" sldId="260"/>
            <ac:spMk id="2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09-14T13:33:52.362" v="91" actId="20577"/>
          <ac:spMkLst>
            <pc:docMk/>
            <pc:sldMk cId="0" sldId="260"/>
            <ac:spMk id="8" creationId="{F38FEADF-E2B2-0667-AA08-D33F5CA52B2B}"/>
          </ac:spMkLst>
        </pc:spChg>
        <pc:picChg chg="del">
          <ac:chgData name="Anderson, Troy" userId="04de3903-03dd-44db-8353-3f14e4dd6886" providerId="ADAL" clId="{AC545628-8E29-428F-8CB0-70B66CC2DA85}" dt="2026-09-14T13:33:54.457" v="92" actId="478"/>
          <ac:picMkLst>
            <pc:docMk/>
            <pc:sldMk cId="0" sldId="260"/>
            <ac:picMk id="5" creationId="{0A7B6D6D-AD8D-8F86-A3CA-52C07824676C}"/>
          </ac:picMkLst>
        </pc:picChg>
        <pc:picChg chg="add del mod">
          <ac:chgData name="Anderson, Troy" userId="04de3903-03dd-44db-8353-3f14e4dd6886" providerId="ADAL" clId="{AC545628-8E29-428F-8CB0-70B66CC2DA85}" dt="2026-09-14T13:35:01.713" v="98" actId="478"/>
          <ac:picMkLst>
            <pc:docMk/>
            <pc:sldMk cId="0" sldId="260"/>
            <ac:picMk id="6" creationId="{3EDEFFD5-1C3A-7C4A-4338-F111490D542A}"/>
          </ac:picMkLst>
        </pc:picChg>
        <pc:picChg chg="add mod">
          <ac:chgData name="Anderson, Troy" userId="04de3903-03dd-44db-8353-3f14e4dd6886" providerId="ADAL" clId="{AC545628-8E29-428F-8CB0-70B66CC2DA85}" dt="2026-09-14T13:35:34.149" v="103" actId="1076"/>
          <ac:picMkLst>
            <pc:docMk/>
            <pc:sldMk cId="0" sldId="260"/>
            <ac:picMk id="9" creationId="{39E0A822-F01C-0E52-BA52-4D622241584C}"/>
          </ac:picMkLst>
        </pc:picChg>
      </pc:sldChg>
      <pc:sldChg chg="modSp mod">
        <pc:chgData name="Anderson, Troy" userId="04de3903-03dd-44db-8353-3f14e4dd6886" providerId="ADAL" clId="{AC545628-8E29-428F-8CB0-70B66CC2DA85}" dt="2026-09-15T18:05:30.787" v="674" actId="404"/>
        <pc:sldMkLst>
          <pc:docMk/>
          <pc:sldMk cId="0" sldId="261"/>
        </pc:sldMkLst>
        <pc:spChg chg="mod">
          <ac:chgData name="Anderson, Troy" userId="04de3903-03dd-44db-8353-3f14e4dd6886" providerId="ADAL" clId="{AC545628-8E29-428F-8CB0-70B66CC2DA85}" dt="2026-09-13T18:44:19.089" v="42" actId="20577"/>
          <ac:spMkLst>
            <pc:docMk/>
            <pc:sldMk cId="0" sldId="261"/>
            <ac:spMk id="6" creationId="{00000000-0000-0000-0000-000000000000}"/>
          </ac:spMkLst>
        </pc:spChg>
        <pc:graphicFrameChg chg="mod modGraphic">
          <ac:chgData name="Anderson, Troy" userId="04de3903-03dd-44db-8353-3f14e4dd6886" providerId="ADAL" clId="{AC545628-8E29-428F-8CB0-70B66CC2DA85}" dt="2026-09-15T18:05:30.787" v="674" actId="404"/>
          <ac:graphicFrameMkLst>
            <pc:docMk/>
            <pc:sldMk cId="0" sldId="261"/>
            <ac:graphicFrameMk id="3" creationId="{00000000-0000-0000-0000-000000000000}"/>
          </ac:graphicFrameMkLst>
        </pc:graphicFrameChg>
      </pc:sldChg>
      <pc:sldChg chg="addSp delSp modSp mod">
        <pc:chgData name="Anderson, Troy" userId="04de3903-03dd-44db-8353-3f14e4dd6886" providerId="ADAL" clId="{AC545628-8E29-428F-8CB0-70B66CC2DA85}" dt="2026-09-14T21:07:49.984" v="534" actId="1035"/>
        <pc:sldMkLst>
          <pc:docMk/>
          <pc:sldMk cId="0" sldId="270"/>
        </pc:sldMkLst>
        <pc:spChg chg="del">
          <ac:chgData name="Anderson, Troy" userId="04de3903-03dd-44db-8353-3f14e4dd6886" providerId="ADAL" clId="{AC545628-8E29-428F-8CB0-70B66CC2DA85}" dt="2026-09-14T14:16:08.044" v="131" actId="478"/>
          <ac:spMkLst>
            <pc:docMk/>
            <pc:sldMk cId="0" sldId="270"/>
            <ac:spMk id="17" creationId="{18B035FF-D892-1C21-125A-6F5EB9D68942}"/>
          </ac:spMkLst>
        </pc:spChg>
        <pc:spChg chg="mod">
          <ac:chgData name="Anderson, Troy" userId="04de3903-03dd-44db-8353-3f14e4dd6886" providerId="ADAL" clId="{AC545628-8E29-428F-8CB0-70B66CC2DA85}" dt="2026-09-14T19:12:26.119" v="518" actId="20577"/>
          <ac:spMkLst>
            <pc:docMk/>
            <pc:sldMk cId="0" sldId="270"/>
            <ac:spMk id="19" creationId="{C9613766-F216-EB35-7D2D-779378881A4B}"/>
          </ac:spMkLst>
        </pc:spChg>
        <pc:spChg chg="mod">
          <ac:chgData name="Anderson, Troy" userId="04de3903-03dd-44db-8353-3f14e4dd6886" providerId="ADAL" clId="{AC545628-8E29-428F-8CB0-70B66CC2DA85}" dt="2026-09-14T21:05:19.496" v="527" actId="20577"/>
          <ac:spMkLst>
            <pc:docMk/>
            <pc:sldMk cId="0" sldId="270"/>
            <ac:spMk id="35" creationId="{4E2A912A-15EC-CD99-214F-B72EFE89E7B1}"/>
          </ac:spMkLst>
        </pc:spChg>
        <pc:spChg chg="add mod">
          <ac:chgData name="Anderson, Troy" userId="04de3903-03dd-44db-8353-3f14e4dd6886" providerId="ADAL" clId="{AC545628-8E29-428F-8CB0-70B66CC2DA85}" dt="2026-09-14T14:16:17.951" v="133" actId="1076"/>
          <ac:spMkLst>
            <pc:docMk/>
            <pc:sldMk cId="0" sldId="270"/>
            <ac:spMk id="39" creationId="{29B748C7-6F35-3366-9912-8B4594BAF0C4}"/>
          </ac:spMkLst>
        </pc:spChg>
        <pc:spChg chg="mod">
          <ac:chgData name="Anderson, Troy" userId="04de3903-03dd-44db-8353-3f14e4dd6886" providerId="ADAL" clId="{AC545628-8E29-428F-8CB0-70B66CC2DA85}" dt="2026-09-14T15:23:23.182" v="134" actId="20577"/>
          <ac:spMkLst>
            <pc:docMk/>
            <pc:sldMk cId="0" sldId="270"/>
            <ac:spMk id="44" creationId="{1B7A937E-B8D2-CED4-284D-91405F0D5C2B}"/>
          </ac:spMkLst>
        </pc:spChg>
        <pc:spChg chg="add mod">
          <ac:chgData name="Anderson, Troy" userId="04de3903-03dd-44db-8353-3f14e4dd6886" providerId="ADAL" clId="{AC545628-8E29-428F-8CB0-70B66CC2DA85}" dt="2026-09-14T15:43:18.532" v="194" actId="20577"/>
          <ac:spMkLst>
            <pc:docMk/>
            <pc:sldMk cId="0" sldId="270"/>
            <ac:spMk id="52" creationId="{0004C227-3755-EB85-40F8-0B9DF2B1AD86}"/>
          </ac:spMkLst>
        </pc:spChg>
        <pc:graphicFrameChg chg="modGraphic">
          <ac:chgData name="Anderson, Troy" userId="04de3903-03dd-44db-8353-3f14e4dd6886" providerId="ADAL" clId="{AC545628-8E29-428F-8CB0-70B66CC2DA85}" dt="2026-09-14T19:12:21.537" v="517" actId="6549"/>
          <ac:graphicFrameMkLst>
            <pc:docMk/>
            <pc:sldMk cId="0" sldId="270"/>
            <ac:graphicFrameMk id="7" creationId="{A7301701-8070-088C-1EC4-2264AE4F065E}"/>
          </ac:graphicFrameMkLst>
        </pc:graphicFrameChg>
        <pc:cxnChg chg="del">
          <ac:chgData name="Anderson, Troy" userId="04de3903-03dd-44db-8353-3f14e4dd6886" providerId="ADAL" clId="{AC545628-8E29-428F-8CB0-70B66CC2DA85}" dt="2026-09-14T13:38:24.934" v="104" actId="478"/>
          <ac:cxnSpMkLst>
            <pc:docMk/>
            <pc:sldMk cId="0" sldId="270"/>
            <ac:cxnSpMk id="31" creationId="{5D2D62F5-7F80-A839-AAB6-37868E6A4549}"/>
          </ac:cxnSpMkLst>
        </pc:cxnChg>
        <pc:cxnChg chg="add mod">
          <ac:chgData name="Anderson, Troy" userId="04de3903-03dd-44db-8353-3f14e4dd6886" providerId="ADAL" clId="{AC545628-8E29-428F-8CB0-70B66CC2DA85}" dt="2026-09-14T15:32:20.525" v="154" actId="1036"/>
          <ac:cxnSpMkLst>
            <pc:docMk/>
            <pc:sldMk cId="0" sldId="270"/>
            <ac:cxnSpMk id="40" creationId="{72D28C6F-C46F-614F-A6D8-9E77E032316F}"/>
          </ac:cxnSpMkLst>
        </pc:cxnChg>
        <pc:cxnChg chg="add del mod">
          <ac:chgData name="Anderson, Troy" userId="04de3903-03dd-44db-8353-3f14e4dd6886" providerId="ADAL" clId="{AC545628-8E29-428F-8CB0-70B66CC2DA85}" dt="2026-09-14T21:07:41.061" v="528" actId="478"/>
          <ac:cxnSpMkLst>
            <pc:docMk/>
            <pc:sldMk cId="0" sldId="270"/>
            <ac:cxnSpMk id="42" creationId="{99A0AE92-2BA0-D071-9B5B-41EA5419025C}"/>
          </ac:cxnSpMkLst>
        </pc:cxnChg>
        <pc:cxnChg chg="add mod">
          <ac:chgData name="Anderson, Troy" userId="04de3903-03dd-44db-8353-3f14e4dd6886" providerId="ADAL" clId="{AC545628-8E29-428F-8CB0-70B66CC2DA85}" dt="2026-09-14T21:07:49.984" v="534" actId="1035"/>
          <ac:cxnSpMkLst>
            <pc:docMk/>
            <pc:sldMk cId="0" sldId="270"/>
            <ac:cxnSpMk id="46" creationId="{19407443-5966-0802-4363-0187153E84B5}"/>
          </ac:cxnSpMkLst>
        </pc:cxnChg>
      </pc:sldChg>
      <pc:sldChg chg="modSp mod">
        <pc:chgData name="Anderson, Troy" userId="04de3903-03dd-44db-8353-3f14e4dd6886" providerId="ADAL" clId="{AC545628-8E29-428F-8CB0-70B66CC2DA85}" dt="2026-09-15T15:07:44.311" v="548" actId="108"/>
        <pc:sldMkLst>
          <pc:docMk/>
          <pc:sldMk cId="0" sldId="271"/>
        </pc:sldMkLst>
        <pc:spChg chg="mod">
          <ac:chgData name="Anderson, Troy" userId="04de3903-03dd-44db-8353-3f14e4dd6886" providerId="ADAL" clId="{AC545628-8E29-428F-8CB0-70B66CC2DA85}" dt="2026-09-14T16:49:54.264" v="516" actId="14100"/>
          <ac:spMkLst>
            <pc:docMk/>
            <pc:sldMk cId="0" sldId="271"/>
            <ac:spMk id="2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09-15T15:07:44.311" v="548" actId="108"/>
          <ac:spMkLst>
            <pc:docMk/>
            <pc:sldMk cId="0" sldId="271"/>
            <ac:spMk id="8" creationId="{3463F58A-7732-2C37-15DC-1F1BE0D5EAE4}"/>
          </ac:spMkLst>
        </pc:spChg>
      </pc:sldChg>
      <pc:sldChg chg="modSp mod">
        <pc:chgData name="Anderson, Troy" userId="04de3903-03dd-44db-8353-3f14e4dd6886" providerId="ADAL" clId="{AC545628-8E29-428F-8CB0-70B66CC2DA85}" dt="2026-09-13T18:31:44.310" v="11" actId="20577"/>
        <pc:sldMkLst>
          <pc:docMk/>
          <pc:sldMk cId="0" sldId="272"/>
        </pc:sldMkLst>
        <pc:spChg chg="mod">
          <ac:chgData name="Anderson, Troy" userId="04de3903-03dd-44db-8353-3f14e4dd6886" providerId="ADAL" clId="{AC545628-8E29-428F-8CB0-70B66CC2DA85}" dt="2026-09-13T17:58:09.962" v="10" actId="6549"/>
          <ac:spMkLst>
            <pc:docMk/>
            <pc:sldMk cId="0" sldId="272"/>
            <ac:spMk id="4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09-13T18:31:44.310" v="11" actId="20577"/>
          <ac:spMkLst>
            <pc:docMk/>
            <pc:sldMk cId="0" sldId="272"/>
            <ac:spMk id="11" creationId="{00000000-0000-0000-0000-000000000000}"/>
          </ac:spMkLst>
        </pc:spChg>
      </pc:sldChg>
      <pc:sldChg chg="modSp mod">
        <pc:chgData name="Anderson, Troy" userId="04de3903-03dd-44db-8353-3f14e4dd6886" providerId="ADAL" clId="{AC545628-8E29-428F-8CB0-70B66CC2DA85}" dt="2026-09-15T15:17:33.299" v="668" actId="108"/>
        <pc:sldMkLst>
          <pc:docMk/>
          <pc:sldMk cId="0" sldId="273"/>
        </pc:sldMkLst>
        <pc:spChg chg="mod">
          <ac:chgData name="Anderson, Troy" userId="04de3903-03dd-44db-8353-3f14e4dd6886" providerId="ADAL" clId="{AC545628-8E29-428F-8CB0-70B66CC2DA85}" dt="2026-09-15T15:17:33.299" v="668" actId="108"/>
          <ac:spMkLst>
            <pc:docMk/>
            <pc:sldMk cId="0" sldId="273"/>
            <ac:spMk id="3" creationId="{00000000-0000-0000-0000-000000000000}"/>
          </ac:spMkLst>
        </pc:spChg>
      </pc:sldChg>
      <pc:sldChg chg="modSp mod">
        <pc:chgData name="Anderson, Troy" userId="04de3903-03dd-44db-8353-3f14e4dd6886" providerId="ADAL" clId="{AC545628-8E29-428F-8CB0-70B66CC2DA85}" dt="2026-09-15T18:33:09.347" v="679" actId="20577"/>
        <pc:sldMkLst>
          <pc:docMk/>
          <pc:sldMk cId="0" sldId="2147478762"/>
        </pc:sldMkLst>
        <pc:spChg chg="mod">
          <ac:chgData name="Anderson, Troy" userId="04de3903-03dd-44db-8353-3f14e4dd6886" providerId="ADAL" clId="{AC545628-8E29-428F-8CB0-70B66CC2DA85}" dt="2026-09-14T16:49:13.691" v="505" actId="14100"/>
          <ac:spMkLst>
            <pc:docMk/>
            <pc:sldMk cId="0" sldId="2147478762"/>
            <ac:spMk id="2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09-15T18:33:09.347" v="679" actId="20577"/>
          <ac:spMkLst>
            <pc:docMk/>
            <pc:sldMk cId="0" sldId="2147478762"/>
            <ac:spMk id="3" creationId="{00000000-0000-0000-0000-000000000000}"/>
          </ac:spMkLst>
        </pc:spChg>
      </pc:sldChg>
      <pc:sldChg chg="modSp mod">
        <pc:chgData name="Anderson, Troy" userId="04de3903-03dd-44db-8353-3f14e4dd6886" providerId="ADAL" clId="{AC545628-8E29-428F-8CB0-70B66CC2DA85}" dt="2026-09-14T19:17:18.316" v="523" actId="403"/>
        <pc:sldMkLst>
          <pc:docMk/>
          <pc:sldMk cId="0" sldId="2147478763"/>
        </pc:sldMkLst>
        <pc:spChg chg="mod">
          <ac:chgData name="Anderson, Troy" userId="04de3903-03dd-44db-8353-3f14e4dd6886" providerId="ADAL" clId="{AC545628-8E29-428F-8CB0-70B66CC2DA85}" dt="2026-09-14T19:17:18.316" v="523" actId="403"/>
          <ac:spMkLst>
            <pc:docMk/>
            <pc:sldMk cId="0" sldId="2147478763"/>
            <ac:spMk id="6" creationId="{F7A9B591-554F-748F-59DB-D83C2955E72C}"/>
          </ac:spMkLst>
        </pc:spChg>
        <pc:spChg chg="mod">
          <ac:chgData name="Anderson, Troy" userId="04de3903-03dd-44db-8353-3f14e4dd6886" providerId="ADAL" clId="{AC545628-8E29-428F-8CB0-70B66CC2DA85}" dt="2026-09-14T16:10:19.276" v="331" actId="1076"/>
          <ac:spMkLst>
            <pc:docMk/>
            <pc:sldMk cId="0" sldId="2147478763"/>
            <ac:spMk id="8" creationId="{F5440078-E8FA-877F-EC67-77E805E6ABD5}"/>
          </ac:spMkLst>
        </pc:spChg>
      </pc:sldChg>
      <pc:sldChg chg="del">
        <pc:chgData name="Anderson, Troy" userId="04de3903-03dd-44db-8353-3f14e4dd6886" providerId="ADAL" clId="{AC545628-8E29-428F-8CB0-70B66CC2DA85}" dt="2026-09-14T16:49:18.940" v="506" actId="47"/>
        <pc:sldMkLst>
          <pc:docMk/>
          <pc:sldMk cId="4166466630" sldId="2147478765"/>
        </pc:sldMkLst>
      </pc:sldChg>
      <pc:sldChg chg="del">
        <pc:chgData name="Anderson, Troy" userId="04de3903-03dd-44db-8353-3f14e4dd6886" providerId="ADAL" clId="{AC545628-8E29-428F-8CB0-70B66CC2DA85}" dt="2026-09-14T16:49:20.181" v="507" actId="47"/>
        <pc:sldMkLst>
          <pc:docMk/>
          <pc:sldMk cId="2096412853" sldId="214747876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solidFill>
                  <a:srgbClr val="C00000"/>
                </a:solidFill>
              </a:rPr>
              <a:t>Delete this slide before presenting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73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1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September 15,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September 15,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sv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  <p:sldLayoutId id="214748368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September 15,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2800" dirty="0"/>
              <a:t>Project Update</a:t>
            </a: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r>
              <a:rPr lang="en-US" sz="1800" b="0" i="1" dirty="0"/>
              <a:t>Troy Anderson</a:t>
            </a:r>
            <a:br>
              <a:rPr lang="en-US" sz="1800" b="0" dirty="0"/>
            </a:br>
            <a:r>
              <a:rPr lang="en-US" sz="1800" b="0" dirty="0"/>
              <a:t>ERCOT Portfolio Management</a:t>
            </a:r>
            <a:br>
              <a:rPr lang="en-US" sz="1800" b="0" dirty="0"/>
            </a:br>
            <a:br>
              <a:rPr lang="en-US" sz="1400" b="0" dirty="0"/>
            </a:br>
            <a:r>
              <a:rPr lang="en-US" sz="1100" b="0" dirty="0"/>
              <a:t>September 16, 2026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 flipH="1">
            <a:off x="6427364" y="4308763"/>
            <a:ext cx="5201214" cy="2160403"/>
          </a:xfrm>
          <a:prstGeom prst="foldedCorner">
            <a:avLst>
              <a:gd name="adj" fmla="val 23384"/>
            </a:avLst>
          </a:prstGeom>
          <a:solidFill>
            <a:srgbClr val="E6EBF0">
              <a:alpha val="67000"/>
            </a:srgbClr>
          </a:solidFill>
          <a:ln>
            <a:solidFill>
              <a:srgbClr val="E6EBF0"/>
            </a:solidFill>
          </a:ln>
        </p:spPr>
        <p:txBody>
          <a:bodyPr lIns="274320" tIns="182880" rIns="91440"/>
          <a:lstStyle/>
          <a:p>
            <a:r>
              <a:rPr lang="en-US" dirty="0"/>
              <a:t>Key Takeaways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dirty="0"/>
              <a:t>Monthly project status update for ERCOT Portfolio Management presented to PRS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dirty="0"/>
              <a:t>Covers 2026 release highlights, project updates, priority/rank recommendations, TWG update, and project planning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noFill/>
        </p:spPr>
        <p:txBody>
          <a:bodyPr/>
          <a:lstStyle/>
          <a:p>
            <a:r>
              <a:rPr lang="en-US" dirty="0"/>
              <a:t>Outline: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Recent / Upcoming Project Highlights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2026 Release Targets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Other Project Updates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Priority / Rank Recommendations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Technology Working Group (TWG)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Aging Revision Request Prioritization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7912100" cy="389467"/>
          </a:xfrm>
        </p:spPr>
        <p:txBody>
          <a:bodyPr/>
          <a:lstStyle/>
          <a:p>
            <a:r>
              <a:rPr lang="en-US" dirty="0"/>
              <a:t>Project Update 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162049" y="1438275"/>
            <a:ext cx="8456735" cy="4495800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Recent / Upcoming Project Highlights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2026 Release Targets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Other Project Updates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Priority/Rank Recommendations for Revision Requests with Impacts</a:t>
            </a:r>
          </a:p>
          <a:p>
            <a:pPr marL="868680" lvl="2" indent="-342900">
              <a:buFont typeface="Arial" panose="020B0604020202020204" pitchFamily="34" charset="0"/>
              <a:buChar char="•"/>
              <a:tabLst>
                <a:tab pos="2176463" algn="l"/>
              </a:tabLst>
            </a:pPr>
            <a:r>
              <a:rPr lang="en-US" b="0" dirty="0"/>
              <a:t>NPRR1317 – </a:t>
            </a:r>
            <a:r>
              <a:rPr lang="en-US" dirty="0">
                <a:solidFill>
                  <a:schemeClr val="dk1"/>
                </a:solidFill>
              </a:rPr>
              <a:t>Creation of Non-Settled Generator (NSG) and Clarification of the Types, Usage, 	and Registration of Distributed Generation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Technology Working Group (TWG)</a:t>
            </a:r>
          </a:p>
          <a:p>
            <a:pPr marL="891540" lvl="1" indent="-342900"/>
            <a:r>
              <a:rPr lang="en-US" dirty="0"/>
              <a:t>Next meeting is 9/24/2026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1000" b="0" i="1" dirty="0"/>
              <a:t> Location of Revision Request Project Information: http://www.ercot.com/services/projects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6444762" cy="481914"/>
          </a:xfrm>
        </p:spPr>
        <p:txBody>
          <a:bodyPr/>
          <a:lstStyle/>
          <a:p>
            <a:r>
              <a:rPr lang="en-US" dirty="0"/>
              <a:t>Recent / Upcoming Project Highlights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A9B591-554F-748F-59DB-D83C2955E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525" y="998415"/>
            <a:ext cx="10097044" cy="4987518"/>
          </a:xfrm>
        </p:spPr>
        <p:txBody>
          <a:bodyPr/>
          <a:lstStyle/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August Release – </a:t>
            </a:r>
            <a:r>
              <a:rPr lang="en-US" dirty="0">
                <a:solidFill>
                  <a:srgbClr val="00B050"/>
                </a:solidFill>
              </a:rPr>
              <a:t>8/26/2026-8/27/2026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Complete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NPRR1290 – Gap Resolutions and Clarifications for the Implementation of RTC+B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NPRR1323 – Correction to Inadvertent Removal of Real-Time MCPC Capping for NPRR1290 Phase 2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000" dirty="0">
              <a:solidFill>
                <a:srgbClr val="212529"/>
              </a:solidFill>
            </a:endParaRP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October Release – </a:t>
            </a:r>
            <a:r>
              <a:rPr lang="en-US" dirty="0">
                <a:solidFill>
                  <a:srgbClr val="00B050"/>
                </a:solidFill>
              </a:rPr>
              <a:t>10/28/2026-10/29/2026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NPRR1198 – Congestion Mitigation Using Topology Reconfigurations</a:t>
            </a:r>
          </a:p>
          <a:p>
            <a:pPr lvl="1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NPRR1281 – Improvements to Alternate FFSS Resource Designation</a:t>
            </a:r>
          </a:p>
          <a:p>
            <a:pPr lvl="3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/>
              <a:t>Used for the first time on Operating Day November 15th when the FFSS contract period begins</a:t>
            </a:r>
          </a:p>
          <a:p>
            <a:pPr lvl="2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000" dirty="0">
              <a:solidFill>
                <a:srgbClr val="212529"/>
              </a:solidFill>
            </a:endParaRP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November Off-Cycle Release – </a:t>
            </a:r>
            <a:r>
              <a:rPr lang="en-US" dirty="0">
                <a:solidFill>
                  <a:srgbClr val="00B050"/>
                </a:solidFill>
              </a:rPr>
              <a:t>11/11/2026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SCR829 – API for the NDCRC Application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000" dirty="0">
              <a:solidFill>
                <a:srgbClr val="212529"/>
              </a:solidFill>
            </a:endParaRP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December Release – </a:t>
            </a:r>
            <a:r>
              <a:rPr lang="en-US" dirty="0">
                <a:solidFill>
                  <a:srgbClr val="00B050"/>
                </a:solidFill>
              </a:rPr>
              <a:t>12/16/2026-12/17/2026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NPRR1201 – Limitations on Resettlement Timeline and Default Uplift Exposure Adjustments</a:t>
            </a:r>
          </a:p>
          <a:p>
            <a:pPr lvl="1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PGRR127 – Addition of Proposed Generation to the Planning Models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600" dirty="0">
              <a:solidFill>
                <a:srgbClr val="212529"/>
              </a:solidFill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F5440078-E8FA-877F-EC67-77E805E6A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2542" y="6324376"/>
            <a:ext cx="5257800" cy="3877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1200" b="0" dirty="0"/>
              <a:t>Note:  Projected Go-Live dates are subject to change.</a:t>
            </a:r>
            <a:br>
              <a:rPr lang="en-US" sz="1200" b="0" dirty="0"/>
            </a:br>
            <a:r>
              <a:rPr lang="en-US" sz="1200" b="0" dirty="0"/>
              <a:t>Please watch for market notices as the effective dates approach.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9153525" cy="385583"/>
          </a:xfrm>
        </p:spPr>
        <p:txBody>
          <a:bodyPr/>
          <a:lstStyle/>
          <a:p>
            <a:r>
              <a:rPr lang="en-US" dirty="0"/>
              <a:t>2026 Release Targets - Approved NPRRs / SCRs / xGRRs</a:t>
            </a: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99778076-88D8-AF87-CCD6-0387D3705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13" y="5757762"/>
            <a:ext cx="2278120" cy="5539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Go-live dates can differ from Protocol effective dates – Please refer to market notices for more details</a:t>
            </a:r>
          </a:p>
        </p:txBody>
      </p:sp>
      <p:sp>
        <p:nvSpPr>
          <p:cNvPr id="30" name="TextBox 22">
            <a:extLst>
              <a:ext uri="{FF2B5EF4-FFF2-40B4-BE49-F238E27FC236}">
                <a16:creationId xmlns:a16="http://schemas.microsoft.com/office/drawing/2014/main" id="{C27BF776-BF97-F1A6-B314-C018AEFF3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808" y="6254403"/>
            <a:ext cx="3174415" cy="2616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Release targets are subject to change</a:t>
            </a: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0B080159-FAE2-6B31-4EFB-7EF37977D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733" y="5762601"/>
            <a:ext cx="1647290" cy="7540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APPENDIX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Red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New additions and target release changes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sng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Strike-Through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Previous target release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(a), (b), etc.:</a:t>
            </a:r>
            <a:r>
              <a:rPr kumimoji="0" lang="en-US" sz="7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lang="en-US" sz="700" b="0" kern="0" dirty="0">
                <a:solidFill>
                  <a:srgbClr val="000000"/>
                </a:solidFill>
              </a:rPr>
              <a:t>M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ultiple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phase release</a:t>
            </a:r>
          </a:p>
        </p:txBody>
      </p:sp>
      <p:graphicFrame>
        <p:nvGraphicFramePr>
          <p:cNvPr id="33" name="Group 3">
            <a:extLst>
              <a:ext uri="{FF2B5EF4-FFF2-40B4-BE49-F238E27FC236}">
                <a16:creationId xmlns:a16="http://schemas.microsoft.com/office/drawing/2014/main" id="{50F9B015-E167-00B6-0126-0DBB2C12F4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5041635"/>
              </p:ext>
            </p:extLst>
          </p:nvPr>
        </p:nvGraphicFramePr>
        <p:xfrm>
          <a:off x="967413" y="879815"/>
          <a:ext cx="8839200" cy="2875815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66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January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1/28-1/29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February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2/25-2/26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March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3/25-3/26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April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4/29-4/30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5/27-5/28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June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6/24-6/25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86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NPRR1234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(c)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PGRR131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NPRR1283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 NPRR1285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NPRR1299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NPRR1266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NPRR1287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Add’l</a:t>
                      </a: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Public Data Products in ERCOT Data Portal</a:t>
                      </a: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CRR Historical Data Removal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NPRR1265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OBDRR055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1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SCR820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TextBox 21">
            <a:extLst>
              <a:ext uri="{FF2B5EF4-FFF2-40B4-BE49-F238E27FC236}">
                <a16:creationId xmlns:a16="http://schemas.microsoft.com/office/drawing/2014/main" id="{3C7337DF-3236-49AF-5B9D-C83E33EF0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796" y="5763254"/>
            <a:ext cx="1173951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Project Status Codes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NS = Not Started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I     = Initiation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P    = Planning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E    = Execution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H    = On Hold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0538845A-9179-582C-B878-B358B8FD79A2}"/>
              </a:ext>
            </a:extLst>
          </p:cNvPr>
          <p:cNvSpPr/>
          <p:nvPr/>
        </p:nvSpPr>
        <p:spPr>
          <a:xfrm>
            <a:off x="968000" y="879162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</a:t>
            </a:r>
            <a:endParaRPr lang="en-US" sz="1400" b="1" dirty="0"/>
          </a:p>
        </p:txBody>
      </p:sp>
      <p:sp>
        <p:nvSpPr>
          <p:cNvPr id="51" name="Flowchart: Alternate Process 50">
            <a:extLst>
              <a:ext uri="{FF2B5EF4-FFF2-40B4-BE49-F238E27FC236}">
                <a16:creationId xmlns:a16="http://schemas.microsoft.com/office/drawing/2014/main" id="{799D2FA0-8B3E-0B45-4694-E50B59D8C24E}"/>
              </a:ext>
            </a:extLst>
          </p:cNvPr>
          <p:cNvSpPr/>
          <p:nvPr/>
        </p:nvSpPr>
        <p:spPr>
          <a:xfrm>
            <a:off x="2407333" y="887403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R2</a:t>
            </a:r>
            <a:endParaRPr lang="en-US" sz="1400" b="1" dirty="0"/>
          </a:p>
        </p:txBody>
      </p:sp>
      <p:sp>
        <p:nvSpPr>
          <p:cNvPr id="53" name="Flowchart: Alternate Process 52">
            <a:extLst>
              <a:ext uri="{FF2B5EF4-FFF2-40B4-BE49-F238E27FC236}">
                <a16:creationId xmlns:a16="http://schemas.microsoft.com/office/drawing/2014/main" id="{D9F77CFF-462B-9E50-0EFD-A896496F09C9}"/>
              </a:ext>
            </a:extLst>
          </p:cNvPr>
          <p:cNvSpPr/>
          <p:nvPr/>
        </p:nvSpPr>
        <p:spPr>
          <a:xfrm>
            <a:off x="5379133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R4</a:t>
            </a:r>
            <a:endParaRPr lang="en-US" sz="1400" b="1" dirty="0"/>
          </a:p>
        </p:txBody>
      </p:sp>
      <p:sp>
        <p:nvSpPr>
          <p:cNvPr id="54" name="Flowchart: Alternate Process 53">
            <a:extLst>
              <a:ext uri="{FF2B5EF4-FFF2-40B4-BE49-F238E27FC236}">
                <a16:creationId xmlns:a16="http://schemas.microsoft.com/office/drawing/2014/main" id="{2615F467-AD5A-C63E-82B1-922449E3611F}"/>
              </a:ext>
            </a:extLst>
          </p:cNvPr>
          <p:cNvSpPr/>
          <p:nvPr/>
        </p:nvSpPr>
        <p:spPr>
          <a:xfrm>
            <a:off x="6828540" y="878806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R5</a:t>
            </a:r>
            <a:endParaRPr lang="en-US" sz="1400" b="1" dirty="0"/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BE9FE421-EC62-4777-DB6E-65ECAD7DBACE}"/>
              </a:ext>
            </a:extLst>
          </p:cNvPr>
          <p:cNvSpPr/>
          <p:nvPr/>
        </p:nvSpPr>
        <p:spPr>
          <a:xfrm>
            <a:off x="8282179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R6</a:t>
            </a:r>
            <a:endParaRPr lang="en-US" sz="1400" b="1" dirty="0"/>
          </a:p>
        </p:txBody>
      </p:sp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A7301701-8070-088C-1EC4-2264AE4F06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174544"/>
              </p:ext>
            </p:extLst>
          </p:nvPr>
        </p:nvGraphicFramePr>
        <p:xfrm>
          <a:off x="967413" y="3889504"/>
          <a:ext cx="8839200" cy="1736808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3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July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7/29-7/30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August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8/26-8/27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September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9/30-10/1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October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10/28-10/29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11/11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December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12/16-12/17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30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NPRR1290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NPRR1281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NPRR1198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NPRR1281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PGRR127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SCR829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PGRR127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8434DC2E-84B5-4927-5867-59A27A4CC931}"/>
              </a:ext>
            </a:extLst>
          </p:cNvPr>
          <p:cNvSpPr/>
          <p:nvPr/>
        </p:nvSpPr>
        <p:spPr>
          <a:xfrm>
            <a:off x="969488" y="3887890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R7</a:t>
            </a:r>
            <a:endParaRPr lang="en-US" sz="1400" b="1" dirty="0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4D7BB218-C421-400A-FFA5-416F357C0328}"/>
              </a:ext>
            </a:extLst>
          </p:cNvPr>
          <p:cNvSpPr/>
          <p:nvPr/>
        </p:nvSpPr>
        <p:spPr>
          <a:xfrm>
            <a:off x="2408821" y="389613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R8</a:t>
            </a:r>
            <a:endParaRPr lang="en-US" sz="1400" b="1" dirty="0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CA67252E-F2BF-AD2F-3214-0668956B8DC7}"/>
              </a:ext>
            </a:extLst>
          </p:cNvPr>
          <p:cNvSpPr/>
          <p:nvPr/>
        </p:nvSpPr>
        <p:spPr>
          <a:xfrm>
            <a:off x="5380621" y="3892149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R10</a:t>
            </a:r>
            <a:endParaRPr lang="en-US" sz="1400" b="1" dirty="0"/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689D3A12-42B6-1E36-4528-366BEFB85334}"/>
              </a:ext>
            </a:extLst>
          </p:cNvPr>
          <p:cNvSpPr/>
          <p:nvPr/>
        </p:nvSpPr>
        <p:spPr>
          <a:xfrm>
            <a:off x="8284171" y="3894948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R11</a:t>
            </a:r>
            <a:endParaRPr lang="en-US" sz="1400" b="1" dirty="0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89B8D338-A09F-0F8E-151A-41361E55AE23}"/>
              </a:ext>
            </a:extLst>
          </p:cNvPr>
          <p:cNvSpPr/>
          <p:nvPr/>
        </p:nvSpPr>
        <p:spPr>
          <a:xfrm>
            <a:off x="3931333" y="877527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R3</a:t>
            </a:r>
            <a:endParaRPr lang="en-US" sz="1400" b="1" dirty="0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4FB10E2C-D7C4-E2EC-2600-038C479E5386}"/>
              </a:ext>
            </a:extLst>
          </p:cNvPr>
          <p:cNvSpPr/>
          <p:nvPr/>
        </p:nvSpPr>
        <p:spPr>
          <a:xfrm>
            <a:off x="3932821" y="3886255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R9</a:t>
            </a:r>
            <a:endParaRPr lang="en-US" sz="1400" b="1" dirty="0"/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D59DA059-81CB-17AD-88C6-D5FB51E8F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703" y="3398891"/>
            <a:ext cx="8806492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RTC+B Stabilization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B078848B-BCDB-88EA-9743-D0EE5028E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808" y="5767244"/>
            <a:ext cx="2670126" cy="338554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0" kern="0" dirty="0"/>
              <a:t>NPRR1234(c) – RIOO changes for End-Use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0" kern="0" dirty="0"/>
              <a:t>	 Industry Classification to Loads</a:t>
            </a: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C37EF6AC-93FC-8A71-3A71-FCF0AFDA0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07" y="1968712"/>
            <a:ext cx="1437613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1/1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5A8CEA-BAFF-1D03-2117-3C6AF3438777}"/>
              </a:ext>
            </a:extLst>
          </p:cNvPr>
          <p:cNvSpPr txBox="1"/>
          <p:nvPr/>
        </p:nvSpPr>
        <p:spPr>
          <a:xfrm>
            <a:off x="2021421" y="1417612"/>
            <a:ext cx="3705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1000" b="1" i="1" kern="0" dirty="0">
                <a:solidFill>
                  <a:srgbClr val="000000"/>
                </a:solidFill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700" b="1" i="1" kern="0" dirty="0">
                <a:solidFill>
                  <a:srgbClr val="000000"/>
                </a:solidFill>
              </a:rPr>
              <a:t> 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i="1" kern="0" dirty="0">
              <a:solidFill>
                <a:srgbClr val="000000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539F6BDE-26DD-65ED-FE29-90C42F6E2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07" y="2529330"/>
            <a:ext cx="1437613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2/1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50418613-D793-B0EA-8C27-5C688A360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0340" y="2636891"/>
            <a:ext cx="2875894" cy="2462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SCR820 TO/QSE Testing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(see TWG meetings)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26747147-02FA-30D8-A572-83F4945A1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5020" y="2531571"/>
            <a:ext cx="1525809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3/2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613766-F216-EB35-7D2D-779378881A4B}"/>
              </a:ext>
            </a:extLst>
          </p:cNvPr>
          <p:cNvSpPr txBox="1"/>
          <p:nvPr/>
        </p:nvSpPr>
        <p:spPr>
          <a:xfrm>
            <a:off x="5048672" y="4161457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F7597B-F484-6FD8-EF3D-84E5C924CF54}"/>
              </a:ext>
            </a:extLst>
          </p:cNvPr>
          <p:cNvSpPr txBox="1"/>
          <p:nvPr/>
        </p:nvSpPr>
        <p:spPr>
          <a:xfrm>
            <a:off x="3519740" y="1968712"/>
            <a:ext cx="37054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dirty="0">
              <a:latin typeface="Wingdings" panose="05000000000000000000" pitchFamily="2" charset="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dirty="0">
              <a:latin typeface="Wingdings" panose="05000000000000000000" pitchFamily="2" charset="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1000" b="1" i="1" kern="0" dirty="0">
                <a:solidFill>
                  <a:srgbClr val="000000"/>
                </a:solidFill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6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7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7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1" i="1" kern="0" dirty="0">
                <a:solidFill>
                  <a:srgbClr val="000000"/>
                </a:solidFill>
              </a:rPr>
              <a:t> </a:t>
            </a:r>
            <a:endParaRPr lang="en-US" sz="1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1" i="1" kern="0" dirty="0">
              <a:solidFill>
                <a:srgbClr val="000000"/>
              </a:solidFill>
            </a:endParaRP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816888B2-7486-1B6E-8661-AEE7DF9F6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765" y="1969365"/>
            <a:ext cx="1517904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3/1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F6B080-7BD1-493A-8812-A43FA663962D}"/>
              </a:ext>
            </a:extLst>
          </p:cNvPr>
          <p:cNvSpPr txBox="1"/>
          <p:nvPr/>
        </p:nvSpPr>
        <p:spPr>
          <a:xfrm>
            <a:off x="5109736" y="1413887"/>
            <a:ext cx="37054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74AEFB90-1306-0F72-E6DC-BEA0090DB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9964" y="3058145"/>
            <a:ext cx="3276380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Cipher Security Upgrades 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(see TWG meetings)</a:t>
            </a: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E2126565-F507-9A53-7523-F0BF06169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9869" y="1778044"/>
            <a:ext cx="1441527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4/24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E71C4563-0787-8BF3-02A0-559A0127F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9591" y="2119140"/>
            <a:ext cx="1441527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6/1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172187-4D34-E7E1-41D3-2B3833020C2F}"/>
              </a:ext>
            </a:extLst>
          </p:cNvPr>
          <p:cNvSpPr txBox="1"/>
          <p:nvPr/>
        </p:nvSpPr>
        <p:spPr>
          <a:xfrm>
            <a:off x="6397186" y="2188182"/>
            <a:ext cx="370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4</a:t>
            </a:fld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3B0943-7385-B828-7922-EB4B0E778603}"/>
              </a:ext>
            </a:extLst>
          </p:cNvPr>
          <p:cNvSpPr txBox="1"/>
          <p:nvPr/>
        </p:nvSpPr>
        <p:spPr>
          <a:xfrm>
            <a:off x="7931164" y="2386712"/>
            <a:ext cx="3705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2A912A-15EC-CD99-214F-B72EFE89E7B1}"/>
              </a:ext>
            </a:extLst>
          </p:cNvPr>
          <p:cNvSpPr txBox="1"/>
          <p:nvPr/>
        </p:nvSpPr>
        <p:spPr>
          <a:xfrm>
            <a:off x="9436064" y="4332895"/>
            <a:ext cx="37054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A267CA88-76AF-6C17-FE87-94E2C158B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6344" y="2124121"/>
            <a:ext cx="1524891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7/11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BEF9A26-7C1E-83C4-52FF-8907963077A0}"/>
              </a:ext>
            </a:extLst>
          </p:cNvPr>
          <p:cNvSpPr txBox="1"/>
          <p:nvPr/>
        </p:nvSpPr>
        <p:spPr>
          <a:xfrm>
            <a:off x="9477495" y="1413887"/>
            <a:ext cx="37054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B7A937E-B8D2-CED4-284D-91405F0D5C2B}"/>
              </a:ext>
            </a:extLst>
          </p:cNvPr>
          <p:cNvSpPr txBox="1"/>
          <p:nvPr/>
        </p:nvSpPr>
        <p:spPr>
          <a:xfrm>
            <a:off x="6501149" y="4381596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B748C7-6F35-3366-9912-8B4594BAF0C4}"/>
              </a:ext>
            </a:extLst>
          </p:cNvPr>
          <p:cNvSpPr txBox="1"/>
          <p:nvPr/>
        </p:nvSpPr>
        <p:spPr>
          <a:xfrm>
            <a:off x="3596195" y="4385889"/>
            <a:ext cx="3705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2D28C6F-C46F-614F-A6D8-9E77E032316F}"/>
              </a:ext>
            </a:extLst>
          </p:cNvPr>
          <p:cNvCxnSpPr>
            <a:cxnSpLocks/>
          </p:cNvCxnSpPr>
          <p:nvPr/>
        </p:nvCxnSpPr>
        <p:spPr>
          <a:xfrm>
            <a:off x="5109736" y="4565652"/>
            <a:ext cx="510035" cy="1249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9407443-5966-0802-4363-0187153E84B5}"/>
              </a:ext>
            </a:extLst>
          </p:cNvPr>
          <p:cNvCxnSpPr>
            <a:cxnSpLocks/>
          </p:cNvCxnSpPr>
          <p:nvPr/>
        </p:nvCxnSpPr>
        <p:spPr>
          <a:xfrm flipV="1">
            <a:off x="6582460" y="4768814"/>
            <a:ext cx="2028643" cy="1922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004C227-3755-EB85-40F8-0B9DF2B1AD86}"/>
              </a:ext>
            </a:extLst>
          </p:cNvPr>
          <p:cNvSpPr txBox="1"/>
          <p:nvPr/>
        </p:nvSpPr>
        <p:spPr>
          <a:xfrm>
            <a:off x="7931164" y="4381596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1"/>
            <a:ext cx="5574323" cy="395654"/>
          </a:xfrm>
        </p:spPr>
        <p:txBody>
          <a:bodyPr/>
          <a:lstStyle/>
          <a:p>
            <a:r>
              <a:rPr lang="en-US" dirty="0"/>
              <a:t>Other Project Updates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768998" y="852855"/>
            <a:ext cx="10401300" cy="5725594"/>
          </a:xfrm>
        </p:spPr>
        <p:txBody>
          <a:bodyPr/>
          <a:lstStyle/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NPRR936 </a:t>
            </a:r>
            <a:r>
              <a:rPr lang="en-US" dirty="0"/>
              <a:t>–</a:t>
            </a:r>
            <a:r>
              <a:rPr lang="en-US" b="1" dirty="0"/>
              <a:t> </a:t>
            </a:r>
            <a:r>
              <a:rPr lang="en-US" dirty="0"/>
              <a:t>CRR Account Holder Limits    </a:t>
            </a:r>
            <a:r>
              <a:rPr lang="en-US" i="1" dirty="0"/>
              <a:t>– and – </a:t>
            </a:r>
          </a:p>
          <a:p>
            <a:pPr marL="344488" indent="-344488"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	NPRR1288</a:t>
            </a:r>
            <a:r>
              <a:rPr lang="en-US" dirty="0"/>
              <a:t> – Remove Multiple Month Transactions in CRR Auctions</a:t>
            </a:r>
            <a:endParaRPr lang="en-US" b="1" dirty="0"/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Go-live target = 2027 R2 (February)</a:t>
            </a:r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NPRR1188 </a:t>
            </a:r>
            <a:r>
              <a:rPr lang="en-US" dirty="0"/>
              <a:t>–</a:t>
            </a:r>
            <a:r>
              <a:rPr lang="en-US" b="1" dirty="0"/>
              <a:t> </a:t>
            </a:r>
            <a:r>
              <a:rPr lang="en-US" dirty="0"/>
              <a:t>Implement Nodal Dispatch and Energy Settlement for Controllable Load Resources    </a:t>
            </a:r>
            <a:r>
              <a:rPr lang="en-US" i="1" dirty="0"/>
              <a:t>– and – </a:t>
            </a:r>
            <a:r>
              <a:rPr lang="en-US" b="1" dirty="0"/>
              <a:t>NPRR1244</a:t>
            </a:r>
            <a:r>
              <a:rPr lang="en-US" dirty="0"/>
              <a:t> – Clarification of Controllable Load Resource Primary Frequency Response Responsibilities</a:t>
            </a:r>
            <a:endParaRPr lang="en-US" b="1" dirty="0"/>
          </a:p>
          <a:p>
            <a:pPr marL="685800" lvl="1" indent="-342900">
              <a:buFont typeface="Arial" pitchFamily="34" charset="0"/>
              <a:buChar char="–"/>
            </a:pPr>
            <a:r>
              <a:rPr lang="en-US" b="0" dirty="0"/>
              <a:t>Go-live target = 2027 R1 (January)</a:t>
            </a:r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NPRR1238 – Voluntary Registration of Loads with Curtailable Load Capabilities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b="0" dirty="0"/>
              <a:t>Part of Large Load Curtailment Manager project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b="0" dirty="0"/>
              <a:t>Initial implementation in June 2026, full scope by end of 2026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b="0" dirty="0"/>
              <a:t>NPRR1238 portion expected to go-live late in 2026</a:t>
            </a:r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NPRR1309 – Board Priority - Dispatchable Reliability Reserve Service Ancillary Service (DRRS)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PUCT approved on 7/9/2026 – Project started in July 2026</a:t>
            </a:r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NPRR1328 – Establishment of Generation Firming Program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Pending PUCT approval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dirty="0"/>
              <a:t>Project began administrative activities in July 2026 – necessary to meet December 2027 go-live requirement</a:t>
            </a:r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NPRR826 </a:t>
            </a:r>
            <a:r>
              <a:rPr lang="en-US" dirty="0"/>
              <a:t>–</a:t>
            </a:r>
            <a:r>
              <a:rPr lang="en-US" b="1" dirty="0"/>
              <a:t> </a:t>
            </a:r>
            <a:r>
              <a:rPr lang="en-US" dirty="0"/>
              <a:t>Mitigated Offer Caps for RMR Resources    </a:t>
            </a:r>
            <a:r>
              <a:rPr lang="en-US" i="1" dirty="0"/>
              <a:t>– and – </a:t>
            </a:r>
          </a:p>
          <a:p>
            <a:pPr marL="344488" indent="-344488"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	NPRR1342</a:t>
            </a:r>
            <a:r>
              <a:rPr lang="en-US" dirty="0"/>
              <a:t> – Mitigated Offer Caps for Contract for Capacity Resources</a:t>
            </a:r>
          </a:p>
          <a:p>
            <a:pPr marL="685800" lvl="1" indent="-342900">
              <a:spcAft>
                <a:spcPts val="0"/>
              </a:spcAft>
              <a:buFont typeface="Arial" pitchFamily="34" charset="0"/>
              <a:buChar char="–"/>
            </a:pPr>
            <a:r>
              <a:rPr lang="en-US" dirty="0"/>
              <a:t>Working to get this project started soon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Potential mid-2027 go-live</a:t>
            </a:r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NPRR1004 – </a:t>
            </a:r>
            <a:r>
              <a:rPr lang="en-US" dirty="0"/>
              <a:t>Load Distribution Factor Process Update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Project started in early September 2026 – target go-live is TBD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 / Rank Recommendations for Revision Requests with Impacts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481334"/>
              </p:ext>
            </p:extLst>
          </p:nvPr>
        </p:nvGraphicFramePr>
        <p:xfrm>
          <a:off x="694014" y="1152525"/>
          <a:ext cx="10401301" cy="1490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1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97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597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Revision Request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Comments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4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NPRR1317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Creation of Non-Settled Generator (NSG) and Clarification of the Types, Usage, and Registration of Distributed Generation</a:t>
                      </a:r>
                      <a:endParaRPr lang="en-US" sz="11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$400k-$600k, 8-12 months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Impacted Systems: RIOO, MMS, EMS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656037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270639"/>
              </p:ext>
            </p:extLst>
          </p:nvPr>
        </p:nvGraphicFramePr>
        <p:xfrm>
          <a:off x="4604581" y="934959"/>
          <a:ext cx="2133599" cy="291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4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Recommendations for…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23"/>
          <p:cNvSpPr txBox="1">
            <a:spLocks noChangeArrowheads="1"/>
          </p:cNvSpPr>
          <p:nvPr/>
        </p:nvSpPr>
        <p:spPr bwMode="auto">
          <a:xfrm>
            <a:off x="2343150" y="5447005"/>
            <a:ext cx="5181600" cy="66172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u="sng" kern="0" dirty="0">
                <a:solidFill>
                  <a:srgbClr val="000000"/>
                </a:solidFill>
              </a:rPr>
              <a:t>PPL Rank Information</a:t>
            </a:r>
            <a:endParaRPr kumimoji="0" lang="en-US" sz="1000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tabLst>
                <a:tab pos="2001838" algn="l"/>
                <a:tab pos="2627313" algn="l"/>
                <a:tab pos="4572000" algn="l"/>
              </a:tabLst>
              <a:defRPr/>
            </a:pPr>
            <a:r>
              <a:rPr lang="en-US" sz="900" b="0" kern="0" dirty="0">
                <a:solidFill>
                  <a:srgbClr val="000000"/>
                </a:solidFill>
              </a:rPr>
              <a:t>Next 2026 Rank in Business Strategy 	= 4850	</a:t>
            </a:r>
            <a:r>
              <a:rPr lang="en-US" sz="900" b="0" kern="0" dirty="0">
                <a:solidFill>
                  <a:schemeClr val="bg1"/>
                </a:solidFill>
              </a:rPr>
              <a:t>Next 2029 Rank in Business Strategy 	= 5300</a:t>
            </a: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001838" algn="l"/>
                <a:tab pos="2627313" algn="l"/>
                <a:tab pos="4572000" algn="l"/>
              </a:tabLst>
              <a:defRPr/>
            </a:pPr>
            <a:r>
              <a:rPr lang="en-US" sz="900" b="0" kern="0" dirty="0">
                <a:solidFill>
                  <a:srgbClr val="000000"/>
                </a:solidFill>
              </a:rPr>
              <a:t>Next 2027 Rank in Business Strategy	= 4940	Next Rank in Regulatory 	= 450</a:t>
            </a: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001838" algn="l"/>
                <a:tab pos="2627313" algn="l"/>
                <a:tab pos="4572000" algn="l"/>
              </a:tabLst>
              <a:defRPr/>
            </a:pPr>
            <a:r>
              <a:rPr lang="en-US" sz="900" b="0" kern="0" dirty="0">
                <a:solidFill>
                  <a:srgbClr val="000000"/>
                </a:solidFill>
              </a:rPr>
              <a:t>Next 2028 Rank in Business Strategy 	= 5120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8767233" cy="533400"/>
          </a:xfrm>
        </p:spPr>
        <p:txBody>
          <a:bodyPr/>
          <a:lstStyle/>
          <a:p>
            <a:r>
              <a:rPr lang="en-US" dirty="0"/>
              <a:t>Technology Working Group (TWG) - 8/20/2026 Meeting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8FEADF-E2B2-0667-AA08-D33F5CA52B2B}"/>
              </a:ext>
            </a:extLst>
          </p:cNvPr>
          <p:cNvSpPr txBox="1">
            <a:spLocks/>
          </p:cNvSpPr>
          <p:nvPr/>
        </p:nvSpPr>
        <p:spPr>
          <a:xfrm>
            <a:off x="9577384" y="2627434"/>
            <a:ext cx="1871472" cy="9906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91440" tIns="45720" rIns="91440" bIns="4572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tabLst>
                <a:tab pos="788670" algn="l"/>
                <a:tab pos="2743200" algn="ctr"/>
                <a:tab pos="4105275" algn="l"/>
              </a:tabLst>
            </a:pPr>
            <a:r>
              <a:rPr lang="en-US" sz="1200" dirty="0"/>
              <a:t>Next TWG scheduled for 9/24/2026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E0A822-F01C-0E52-BA52-4D6222415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1095909"/>
            <a:ext cx="7065433" cy="530489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6765266" cy="388189"/>
          </a:xfrm>
        </p:spPr>
        <p:txBody>
          <a:bodyPr/>
          <a:lstStyle/>
          <a:p>
            <a:r>
              <a:rPr lang="en-US" dirty="0"/>
              <a:t>2026 Project Planning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63F58A-7732-2C37-15DC-1F1BE0D5E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118" y="914400"/>
            <a:ext cx="10401299" cy="5622878"/>
          </a:xfrm>
        </p:spPr>
        <p:txBody>
          <a:bodyPr lIns="91440" tIns="45720" rIns="91440" bIns="45720" anchor="t"/>
          <a:lstStyle/>
          <a:p>
            <a:pPr>
              <a:tabLst>
                <a:tab pos="788670" algn="l"/>
                <a:tab pos="2743200" algn="ctr"/>
                <a:tab pos="4105275" algn="l"/>
              </a:tabLst>
            </a:pPr>
            <a:r>
              <a:rPr lang="en-US" sz="1400" dirty="0"/>
              <a:t>ERCOT understands that Market Participants need lead time to implement changes in their systems for many Revision Requests</a:t>
            </a:r>
          </a:p>
          <a:p>
            <a:pPr>
              <a:tabLst>
                <a:tab pos="788670" algn="l"/>
                <a:tab pos="2743200" algn="ctr"/>
                <a:tab pos="4105275" algn="l"/>
              </a:tabLst>
            </a:pPr>
            <a:endParaRPr lang="en-US" sz="1000" dirty="0"/>
          </a:p>
          <a:p>
            <a:pPr>
              <a:tabLst>
                <a:tab pos="787400" algn="l"/>
                <a:tab pos="2292350" algn="l"/>
                <a:tab pos="2743200" algn="ctr"/>
              </a:tabLst>
            </a:pPr>
            <a:r>
              <a:rPr lang="en-US" sz="1400" dirty="0"/>
              <a:t>Approved Revision Request Project Starts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NPRR936 	– CRR Account Holder Limits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NPRR1004	– Load Distribution Factor Process Update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NPRR1188 	– Implement Nodal Dispatch and Energy Settlement for Controllable Load Resources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NPRR1198 	– Congestion Mitigation Using Topology Reconfigurations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NPRR1201 	– Limitations on Resettlement Timeline &amp; Default Uplift Exposure Adj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NPRR1238 	– Voluntary Registration of Loads with Curtailable Load Capabilities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NPRR1244 	– Clarification of CLR Primary Frequency Response Responsibilities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NPRR1277 	– Revisions to EAL Formula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NPRR1281 	– Improvements to Alternate FFSS Resource Designation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NPRR1288 	– Remove Multiple Month Transactions in CRR Auctions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NPRR1290 Phase 2 – Gap Resolutions and Clarifications for RTC+B + NPRR1323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NPRR1309	– Board Priority - Dispatchable Reliability Reserve Service Ancillary Service (DRRS)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NPRR1323	– Correction to Inadvertent Removal of Real-Time MCPC Capping for NPRR1290 Phase 2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SCR829 	– API for the NDCRC Application</a:t>
            </a:r>
          </a:p>
          <a:p>
            <a:pPr>
              <a:tabLst>
                <a:tab pos="787400" algn="l"/>
                <a:tab pos="2292350" algn="l"/>
                <a:tab pos="2743200" algn="ctr"/>
              </a:tabLst>
            </a:pPr>
            <a:r>
              <a:rPr lang="en-US" sz="1400" dirty="0"/>
              <a:t>Revision Request Projects with Starts Delayed to Early 2027</a:t>
            </a:r>
          </a:p>
          <a:p>
            <a:pPr lvl="1">
              <a:tabLst>
                <a:tab pos="787400" algn="l"/>
                <a:tab pos="2292350" algn="l"/>
                <a:tab pos="2743200" algn="ctr"/>
              </a:tabLst>
            </a:pPr>
            <a:r>
              <a:rPr lang="en-US" sz="1200" dirty="0"/>
              <a:t>SCR818 Phase 2 – Changes to Incorporate GIC Modeling Data into Existing Modeling Applications</a:t>
            </a:r>
          </a:p>
          <a:p>
            <a:pPr lvl="1">
              <a:tabLst>
                <a:tab pos="787400" algn="l"/>
                <a:tab pos="2292350" algn="l"/>
                <a:tab pos="2743200" algn="ctr"/>
              </a:tabLst>
            </a:pPr>
            <a:r>
              <a:rPr lang="en-US" sz="1200" dirty="0"/>
              <a:t>SCR831 – Short Circuit Model Integration</a:t>
            </a:r>
          </a:p>
          <a:p>
            <a:pPr>
              <a:tabLst>
                <a:tab pos="787400" algn="l"/>
                <a:tab pos="2292350" algn="l"/>
                <a:tab pos="2743200" algn="ctr"/>
              </a:tabLst>
            </a:pPr>
            <a:r>
              <a:rPr lang="en-US" sz="1400" dirty="0"/>
              <a:t>Other priority Review Request projects may start in 2026 with a future year Go-Live</a:t>
            </a:r>
          </a:p>
          <a:p>
            <a:pPr lvl="1">
              <a:tabLst>
                <a:tab pos="787400" algn="l"/>
                <a:tab pos="2292350" algn="l"/>
                <a:tab pos="2743200" algn="ctr"/>
              </a:tabLst>
            </a:pPr>
            <a:r>
              <a:rPr lang="en-US" sz="1200" dirty="0"/>
              <a:t>Residential Demand (NPRR1296), Establishment of Generation Firming Program (NPRR1328)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011A24-F9C8-DB64-03B1-BBD752A8C332}"/>
              </a:ext>
            </a:extLst>
          </p:cNvPr>
          <p:cNvSpPr txBox="1"/>
          <p:nvPr/>
        </p:nvSpPr>
        <p:spPr>
          <a:xfrm>
            <a:off x="8767233" y="2869968"/>
            <a:ext cx="259503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Green Text: Deemed “High Priority” at 2025 Prioritization Workshop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8034000" y="3336667"/>
            <a:ext cx="291219" cy="1680833"/>
          </a:xfrm>
        </p:spPr>
        <p:txBody>
          <a:bodyPr/>
          <a:lstStyle/>
          <a:p>
            <a:fld id="{BCDE79FB-97BA-492B-8D57-F1373F9ADA95}" type="slidenum">
              <a:rPr lang="en-US" smtClean="0"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A61A-D7C0-BEE7-3F65-3A3A70395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Troy.Anderson@ercot.com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33CD-915C-8592-3526-C44B880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anchor="ctr">
            <a:normAutofit fontScale="25000" lnSpcReduction="20000"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E771427F-03EA-4C50-B0D4-53899F39E5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3c917f14-8d40-4289-92aa-fd10f73581c9">Public</Audienc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79995893D9842BA3FA5B9B5E7FD29" ma:contentTypeVersion="5" ma:contentTypeDescription="Create a new document." ma:contentTypeScope="" ma:versionID="6d199b3ad5f5b9d872d256308c85908b">
  <xsd:schema xmlns:xsd="http://www.w3.org/2001/XMLSchema" xmlns:xs="http://www.w3.org/2001/XMLSchema" xmlns:p="http://schemas.microsoft.com/office/2006/metadata/properties" xmlns:ns2="3c917f14-8d40-4289-92aa-fd10f73581c9" targetNamespace="http://schemas.microsoft.com/office/2006/metadata/properties" ma:root="true" ma:fieldsID="dcedc2ff92fcc6164a822d33fd796499" ns2:_="">
    <xsd:import namespace="3c917f14-8d40-4289-92aa-fd10f73581c9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7f14-8d40-4289-92aa-fd10f73581c9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Public"/>
          <xsd:enumeration value="Internal"/>
          <xsd:enumeration value="Confidential"/>
          <xsd:enumeration value="Board of Director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754FD2-17D2-4534-9157-8CFDD0166132}">
  <ds:schemaRefs>
    <ds:schemaRef ds:uri="http://purl.org/dc/elements/1.1/"/>
    <ds:schemaRef ds:uri="3c917f14-8d40-4289-92aa-fd10f73581c9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57DC9A4-2D51-40CB-BA99-0BF7D516F6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917f14-8d40-4289-92aa-fd10f7358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ERCOT Official PowerPoint Template - Public</Template>
  <TotalTime>26017</TotalTime>
  <Words>1131</Words>
  <Application>Microsoft Office PowerPoint</Application>
  <PresentationFormat>Widescreen</PresentationFormat>
  <Paragraphs>301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Courier New</vt:lpstr>
      <vt:lpstr>Wingdings</vt:lpstr>
      <vt:lpstr>Cover</vt:lpstr>
      <vt:lpstr>Page Design</vt:lpstr>
      <vt:lpstr>Project Update   Troy Anderson ERCOT Portfolio Management  September 16, 2026</vt:lpstr>
      <vt:lpstr>Project Update Agenda</vt:lpstr>
      <vt:lpstr>Recent / Upcoming Project Highlights</vt:lpstr>
      <vt:lpstr>2026 Release Targets - Approved NPRRs / SCRs / xGRRs</vt:lpstr>
      <vt:lpstr>Other Project Updates</vt:lpstr>
      <vt:lpstr>Priority / Rank Recommendations for Revision Requests with Impacts</vt:lpstr>
      <vt:lpstr>Technology Working Group (TWG) - 8/20/2026 Meeting</vt:lpstr>
      <vt:lpstr>2026 Project Planning</vt:lpstr>
      <vt:lpstr>Questions/Comments?</vt:lpstr>
    </vt:vector>
  </TitlesOfParts>
  <Company>ERCOT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Anderson, Troy</dc:creator>
  <cp:keywords/>
  <cp:lastModifiedBy>Anderson, Troy</cp:lastModifiedBy>
  <cp:revision>11</cp:revision>
  <dcterms:created xsi:type="dcterms:W3CDTF">2026-04-24T12:02:03Z</dcterms:created>
  <dcterms:modified xsi:type="dcterms:W3CDTF">2026-09-15T18:33:13Z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0x01010056779995893D9842BA3FA5B9B5E7FD29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