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4"/>
    <p:sldMasterId id="2147483648" r:id="rId5"/>
    <p:sldMasterId id="2147483651" r:id="rId6"/>
    <p:sldMasterId id="2147483661" r:id="rId7"/>
  </p:sldMasterIdLst>
  <p:notesMasterIdLst>
    <p:notesMasterId r:id="rId11"/>
  </p:notesMasterIdLst>
  <p:handoutMasterIdLst>
    <p:handoutMasterId r:id="rId12"/>
  </p:handoutMasterIdLst>
  <p:sldIdLst>
    <p:sldId id="260" r:id="rId8"/>
    <p:sldId id="288" r:id="rId9"/>
    <p:sldId id="289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AA2BEF-9DB8-4EE9-A732-6737C89D2D7B}">
          <p14:sldIdLst>
            <p14:sldId id="260"/>
            <p14:sldId id="288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howGuides="1">
      <p:cViewPr varScale="1">
        <p:scale>
          <a:sx n="87" d="100"/>
          <a:sy n="87" d="100"/>
        </p:scale>
        <p:origin x="990" y="30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0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9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37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580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 goes here.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534400" cy="43198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04800" y="243682"/>
            <a:ext cx="76200" cy="518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200" y="6553200"/>
            <a:ext cx="4038600" cy="228600"/>
          </a:xfrm>
        </p:spPr>
        <p:txBody>
          <a:bodyPr/>
          <a:lstStyle/>
          <a:p>
            <a:r>
              <a:rPr lang="en-US"/>
              <a:t>Footer text goes here.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243682"/>
            <a:ext cx="990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61138"/>
            <a:ext cx="4572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84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69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28800" y="685800"/>
            <a:ext cx="63246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859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505200" y="0"/>
            <a:ext cx="5638800" cy="6858000"/>
          </a:xfrm>
          <a:prstGeom prst="rect">
            <a:avLst/>
          </a:prstGeom>
          <a:solidFill>
            <a:srgbClr val="D7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14" y="2876277"/>
            <a:ext cx="2857586" cy="11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553200"/>
            <a:ext cx="4038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 text goes here.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4400" y="6561138"/>
            <a:ext cx="533400" cy="2968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3BD3E-1E9A-4970-A6F7-E7AC52762E0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200" y="6477000"/>
            <a:ext cx="59436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2194560" y="6477000"/>
            <a:ext cx="6858000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48400"/>
            <a:ext cx="1181868" cy="4572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54675" y="6553200"/>
            <a:ext cx="7073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1" baseline="0" dirty="0">
                <a:solidFill>
                  <a:schemeClr val="tx2"/>
                </a:solidFill>
              </a:rPr>
              <a:t>PUBLIC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97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30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 flipH="1">
            <a:off x="914400" y="1"/>
            <a:ext cx="1" cy="495299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6" y="5257800"/>
            <a:ext cx="1181868" cy="4572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914400" y="6019800"/>
            <a:ext cx="1" cy="82296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90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91000" y="2286000"/>
            <a:ext cx="564603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Flight Testing Update</a:t>
            </a:r>
          </a:p>
          <a:p>
            <a:endParaRPr lang="en-US" dirty="0"/>
          </a:p>
          <a:p>
            <a:r>
              <a:rPr lang="en-US" dirty="0"/>
              <a:t>Paul Yockey</a:t>
            </a:r>
          </a:p>
          <a:p>
            <a:r>
              <a:rPr lang="en-US" dirty="0"/>
              <a:t>Flight Administrator</a:t>
            </a:r>
          </a:p>
          <a:p>
            <a:endParaRPr lang="en-US" dirty="0"/>
          </a:p>
          <a:p>
            <a:r>
              <a:rPr lang="en-US" dirty="0"/>
              <a:t>Texas SET WG Meeting</a:t>
            </a:r>
          </a:p>
          <a:p>
            <a:r>
              <a:rPr lang="en-US" dirty="0"/>
              <a:t>09/22/2026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603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1143000"/>
          </a:xfrm>
        </p:spPr>
        <p:txBody>
          <a:bodyPr/>
          <a:lstStyle/>
          <a:p>
            <a:r>
              <a:rPr lang="en-US" dirty="0"/>
              <a:t>Flight 1026 Preview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842" y="1028700"/>
            <a:ext cx="8534400" cy="50673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for Flight 1026 was sent on 07/22/26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first reminder for Flight 1026 was sent on 08/12/26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Market Notice final reminder for Flight 1026 was sent on 09/02/26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Flight 1026 LSE application deadline was 08/19/26</a:t>
            </a:r>
          </a:p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Flight 1026 signup deadline was 09/09/26</a:t>
            </a:r>
          </a:p>
          <a:p>
            <a:pPr lvl="0">
              <a:lnSpc>
                <a:spcPct val="150000"/>
              </a:lnSpc>
            </a:pPr>
            <a:r>
              <a:rPr lang="en-US" sz="2000" dirty="0"/>
              <a:t>Connectivity testing began on </a:t>
            </a:r>
            <a:r>
              <a:rPr lang="en-US" sz="2000" dirty="0">
                <a:solidFill>
                  <a:prstClr val="black"/>
                </a:solidFill>
              </a:rPr>
              <a:t>09/16/26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Day 1 transactions began on 10/19/26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Flight 1026</a:t>
            </a:r>
            <a:r>
              <a:rPr lang="en-US" sz="2000" dirty="0"/>
              <a:t> </a:t>
            </a:r>
            <a:r>
              <a:rPr lang="en-US" sz="2000" dirty="0">
                <a:solidFill>
                  <a:prstClr val="black"/>
                </a:solidFill>
              </a:rPr>
              <a:t>is scheduled to complete on 10/30/26 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Contingency period is scheduled to conclude 11/06/26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86600" y="6488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Texas Set Working Group</a:t>
            </a:r>
          </a:p>
          <a:p>
            <a:pPr algn="r"/>
            <a:r>
              <a:rPr lang="en-US" sz="900" dirty="0"/>
              <a:t>09/22/2026</a:t>
            </a:r>
          </a:p>
        </p:txBody>
      </p:sp>
    </p:spTree>
    <p:extLst>
      <p:ext uri="{BB962C8B-B14F-4D97-AF65-F5344CB8AC3E}">
        <p14:creationId xmlns:p14="http://schemas.microsoft.com/office/powerpoint/2010/main" val="3383404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682"/>
            <a:ext cx="8458200" cy="963850"/>
          </a:xfrm>
        </p:spPr>
        <p:txBody>
          <a:bodyPr/>
          <a:lstStyle/>
          <a:p>
            <a:r>
              <a:rPr lang="en-US" dirty="0"/>
              <a:t>Flight 1026 Details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7532"/>
            <a:ext cx="8534400" cy="4812268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480"/>
              </a:spcAft>
            </a:pPr>
            <a:r>
              <a:rPr lang="en-US" sz="2000" dirty="0"/>
              <a:t>19 New CRs are testing in Flight 1026 including 15 DUNS+ 4 CRs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7 Existing CRs are testing in Flight 1026</a:t>
            </a:r>
          </a:p>
          <a:p>
            <a:pPr lvl="0">
              <a:lnSpc>
                <a:spcPct val="150000"/>
              </a:lnSpc>
            </a:pPr>
            <a:r>
              <a:rPr lang="en-US" sz="2000" dirty="0">
                <a:solidFill>
                  <a:prstClr val="black"/>
                </a:solidFill>
              </a:rPr>
              <a:t>Of the 7 Existing CRs, 6 are testing for Service Provider Change and 1 for Bank Change.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6561138"/>
            <a:ext cx="228600" cy="212725"/>
          </a:xfrm>
        </p:spPr>
        <p:txBody>
          <a:bodyPr/>
          <a:lstStyle/>
          <a:p>
            <a:fld id="{1D93BD3E-1E9A-4970-A6F7-E7AC52762E0C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86600" y="648866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/>
              <a:t>Texas Set Working Group</a:t>
            </a:r>
          </a:p>
          <a:p>
            <a:pPr algn="r"/>
            <a:r>
              <a:rPr lang="en-US" sz="900" dirty="0"/>
              <a:t>09/22/2026</a:t>
            </a:r>
          </a:p>
        </p:txBody>
      </p:sp>
    </p:spTree>
    <p:extLst>
      <p:ext uri="{BB962C8B-B14F-4D97-AF65-F5344CB8AC3E}">
        <p14:creationId xmlns:p14="http://schemas.microsoft.com/office/powerpoint/2010/main" val="66323659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ERCOT Identity">
      <a:dk1>
        <a:sysClr val="windowText" lastClr="000000"/>
      </a:dk1>
      <a:lt1>
        <a:srgbClr val="FFFFFF"/>
      </a:lt1>
      <a:dk2>
        <a:srgbClr val="5B6770"/>
      </a:dk2>
      <a:lt2>
        <a:srgbClr val="FFFFFF"/>
      </a:lt2>
      <a:accent1>
        <a:srgbClr val="00ACC8"/>
      </a:accent1>
      <a:accent2>
        <a:srgbClr val="5B6770"/>
      </a:accent2>
      <a:accent3>
        <a:srgbClr val="00CE7D"/>
      </a:accent3>
      <a:accent4>
        <a:srgbClr val="003764"/>
      </a:accent4>
      <a:accent5>
        <a:srgbClr val="6650B1"/>
      </a:accent5>
      <a:accent6>
        <a:srgbClr val="910258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DB63875B034C8B32518C6496ADD1" ma:contentTypeVersion="0" ma:contentTypeDescription="Create a new document." ma:contentTypeScope="" ma:versionID="2e49056469cb591c67c33c10da96a071">
  <xsd:schema xmlns:xsd="http://www.w3.org/2001/XMLSchema" xmlns:xs="http://www.w3.org/2001/XMLSchema" xmlns:p="http://schemas.microsoft.com/office/2006/metadata/properties" xmlns:ns2="c34af464-7aa1-4edd-9be4-83dffc1cb926" targetNamespace="http://schemas.microsoft.com/office/2006/metadata/properties" ma:root="true" ma:fieldsID="3a653c66fd0ce9b40621f227f901e684" ns2:_="">
    <xsd:import namespace="c34af464-7aa1-4edd-9be4-83dffc1cb926"/>
    <xsd:element name="properties">
      <xsd:complexType>
        <xsd:sequence>
          <xsd:element name="documentManagement">
            <xsd:complexType>
              <xsd:all>
                <xsd:element ref="ns2:Information_x0020_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af464-7aa1-4edd-9be4-83dffc1cb926" elementFormDefault="qualified">
    <xsd:import namespace="http://schemas.microsoft.com/office/2006/documentManagement/types"/>
    <xsd:import namespace="http://schemas.microsoft.com/office/infopath/2007/PartnerControls"/>
    <xsd:element name="Information_x0020_Classification" ma:index="8" ma:displayName="Information Classification" ma:default="ERCOT Limited" ma:description="ERCOT Information Classification" ma:format="Dropdown" ma:internalName="Information_x0020_Classification">
      <xsd:simpleType>
        <xsd:restriction base="dms:Choice">
          <xsd:enumeration value="Public"/>
          <xsd:enumeration value="ERCOT Limited"/>
          <xsd:enumeration value="ERCOT Confidential"/>
          <xsd:enumeration value="ERCOT Restrict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_x0020_Classification xmlns="c34af464-7aa1-4edd-9be4-83dffc1cb926">ERCOT Limited</Information_x0020_Classification>
  </documentManagement>
</p:properties>
</file>

<file path=customXml/itemProps1.xml><?xml version="1.0" encoding="utf-8"?>
<ds:datastoreItem xmlns:ds="http://schemas.openxmlformats.org/officeDocument/2006/customXml" ds:itemID="{5DFABCE5-6410-4FC5-930F-1111C63E40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4af464-7aa1-4edd-9be4-83dffc1cb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4A68982-DD5D-44FD-B77F-4C531465FE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E9AA12-8AF9-4AA6-90FE-24669859CDF3}">
  <ds:schemaRefs>
    <ds:schemaRef ds:uri="c34af464-7aa1-4edd-9be4-83dffc1cb92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8838</TotalTime>
  <Words>143</Words>
  <Application>Microsoft Office PowerPoint</Application>
  <PresentationFormat>On-screen Show (4:3)</PresentationFormat>
  <Paragraphs>29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1_Custom Design</vt:lpstr>
      <vt:lpstr>Office Theme</vt:lpstr>
      <vt:lpstr>Custom Design</vt:lpstr>
      <vt:lpstr>2_Custom Design</vt:lpstr>
      <vt:lpstr>PowerPoint Presentation</vt:lpstr>
      <vt:lpstr>Flight 1026 Preview</vt:lpstr>
      <vt:lpstr>Flight 1026 Details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Heselmeyer, Sarah</cp:lastModifiedBy>
  <cp:revision>274</cp:revision>
  <cp:lastPrinted>2016-01-21T20:53:15Z</cp:lastPrinted>
  <dcterms:created xsi:type="dcterms:W3CDTF">2016-01-21T15:20:31Z</dcterms:created>
  <dcterms:modified xsi:type="dcterms:W3CDTF">2026-09-14T15:00:41Z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0x0101002E2BDB63875B034C8B32518C6496ADD1</vt:lpwstr>
  </property>
  <property fmtid="{D5CDD505-2E9C-101B-9397-08002B2CF9AE}" pid="3" name="MSIP_Label_7084cbda-52b8-46fb-a7b7-cb5bd465ed85_Enabled">
    <vt:lpwstr>true</vt:lpwstr>
  </property>
  <property fmtid="{D5CDD505-2E9C-101B-9397-08002B2CF9AE}" pid="4" name="MSIP_Label_7084cbda-52b8-46fb-a7b7-cb5bd465ed85_SetDate">
    <vt:lpwstr>2023-07-18T13:44:30Z</vt:lpwstr>
  </property>
  <property fmtid="{D5CDD505-2E9C-101B-9397-08002B2CF9AE}" pid="5" name="MSIP_Label_7084cbda-52b8-46fb-a7b7-cb5bd465ed85_Method">
    <vt:lpwstr>Standard</vt:lpwstr>
  </property>
  <property fmtid="{D5CDD505-2E9C-101B-9397-08002B2CF9AE}" pid="6" name="MSIP_Label_7084cbda-52b8-46fb-a7b7-cb5bd465ed85_Name">
    <vt:lpwstr>Internal</vt:lpwstr>
  </property>
  <property fmtid="{D5CDD505-2E9C-101B-9397-08002B2CF9AE}" pid="7" name="MSIP_Label_7084cbda-52b8-46fb-a7b7-cb5bd465ed85_SiteId">
    <vt:lpwstr>0afb747d-bff7-4596-a9fc-950ef9e0ec45</vt:lpwstr>
  </property>
  <property fmtid="{D5CDD505-2E9C-101B-9397-08002B2CF9AE}" pid="8" name="MSIP_Label_7084cbda-52b8-46fb-a7b7-cb5bd465ed85_ActionId">
    <vt:lpwstr>2ed0afb9-576e-448a-bf55-019656ba7901</vt:lpwstr>
  </property>
  <property fmtid="{D5CDD505-2E9C-101B-9397-08002B2CF9AE}" pid="9" name="MSIP_Label_7084cbda-52b8-46fb-a7b7-cb5bd465ed85_ContentBits">
    <vt:lpwstr>0</vt:lpwstr>
  </property>
</Properties>
</file>