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 id="2147483660" r:id="rId5"/>
  </p:sldMasterIdLst>
  <p:notesMasterIdLst>
    <p:notesMasterId r:id="rId20"/>
  </p:notesMasterIdLst>
  <p:handoutMasterIdLst>
    <p:handoutMasterId r:id="rId21"/>
  </p:handoutMasterIdLst>
  <p:sldIdLst>
    <p:sldId id="272" r:id="rId6"/>
    <p:sldId id="2147478763" r:id="rId7"/>
    <p:sldId id="2147478764" r:id="rId8"/>
    <p:sldId id="2147478765" r:id="rId9"/>
    <p:sldId id="2147478766" r:id="rId10"/>
    <p:sldId id="2147478767" r:id="rId11"/>
    <p:sldId id="2147478768" r:id="rId12"/>
    <p:sldId id="2147478776" r:id="rId13"/>
    <p:sldId id="2147478770" r:id="rId14"/>
    <p:sldId id="2147478772" r:id="rId15"/>
    <p:sldId id="2147478775" r:id="rId16"/>
    <p:sldId id="2147478771" r:id="rId17"/>
    <p:sldId id="2147478773" r:id="rId18"/>
    <p:sldId id="26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994F7B-1FE3-EDDB-8D76-EBC02FC1988D}" name="Benard, Jonathan" initials="JB" userId="S::Jonathan.Benard@ercot.com::09255655-b902-4af6-a0fc-3be7c0c94ea8" providerId="AD"/>
  <p188:author id="{0E44C1F0-BB41-000B-7324-0C1CECDF1EE1}" name="Smith, Nathan" initials="SN" userId="S::nathan.smith@ercot.com::2fcbad6d-5a44-47b3-960d-4f4d0717f109"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B6770"/>
    <a:srgbClr val="26D07C"/>
    <a:srgbClr val="00AEC7"/>
    <a:srgbClr val="003865"/>
    <a:srgbClr val="FFD100"/>
    <a:srgbClr val="B1E5ED"/>
    <a:srgbClr val="2794A4"/>
    <a:srgbClr val="00343B"/>
    <a:srgbClr val="00829B"/>
    <a:srgbClr val="E6EB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12" d="100"/>
          <a:sy n="112" d="100"/>
        </p:scale>
        <p:origin x="552" y="32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3054"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ercot.com\users\jbenard\Projects\PTP%20Bid%20Fee%20NPRR\Sept2026%20CMWG%20Alfredo%20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ercot.com\users\jbenard\Projects\PTP%20Bid%20Fee%20NPRR\Sept2026%20CMWG%20Alfredo%20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ercot.com\users\jbenard\Projects\PTP%20Bid%20Fee%20NPRR\Sept2026%20CMWG%20Alfredo%20Data.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17144510454721743"/>
          <c:w val="1"/>
          <c:h val="0.72661456301930194"/>
        </c:manualLayout>
      </c:layout>
      <c:barChart>
        <c:barDir val="col"/>
        <c:grouping val="stacked"/>
        <c:varyColors val="0"/>
        <c:ser>
          <c:idx val="2"/>
          <c:order val="2"/>
          <c:tx>
            <c:strRef>
              <c:f>'$1, 20%, 75th'!$G$6</c:f>
              <c:strCache>
                <c:ptCount val="1"/>
                <c:pt idx="0">
                  <c:v>Awarded</c:v>
                </c:pt>
              </c:strCache>
            </c:strRef>
          </c:tx>
          <c:spPr>
            <a:solidFill>
              <a:srgbClr val="003865"/>
            </a:solidFill>
            <a:ln>
              <a:noFill/>
            </a:ln>
            <a:effectLst/>
          </c:spPr>
          <c:invertIfNegative val="0"/>
          <c:dLbls>
            <c:dLbl>
              <c:idx val="0"/>
              <c:tx>
                <c:rich>
                  <a:bodyPr/>
                  <a:lstStyle/>
                  <a:p>
                    <a:fld id="{8DF3637C-556C-4023-9E62-5A9C6A26795F}"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1AE0-414F-839F-18EB4BA9A0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Lit>
              <c:ptCount val="1"/>
              <c:pt idx="0">
                <c:v>1</c:v>
              </c:pt>
              <c:extLst>
                <c:ext xmlns:c15="http://schemas.microsoft.com/office/drawing/2012/chart" uri="{02D57815-91ED-43cb-92C2-25804820EDAC}">
                  <c15:autoCat val="1"/>
                </c:ext>
              </c:extLst>
            </c:strLit>
          </c:cat>
          <c:val>
            <c:numRef>
              <c:f>'$1, 20%, 75th'!$G$4</c:f>
              <c:numCache>
                <c:formatCode>#,##0</c:formatCode>
                <c:ptCount val="1"/>
                <c:pt idx="0">
                  <c:v>115248.52100840336</c:v>
                </c:pt>
              </c:numCache>
              <c:extLst/>
            </c:numRef>
          </c:val>
          <c:extLst>
            <c:ext xmlns:c15="http://schemas.microsoft.com/office/drawing/2012/chart" uri="{02D57815-91ED-43cb-92C2-25804820EDAC}">
              <c15:datalabelsRange>
                <c15:f>'$1, 20%, 75th'!$G$1</c15:f>
                <c15:dlblRangeCache>
                  <c:ptCount val="1"/>
                  <c:pt idx="0">
                    <c:v>55.9%</c:v>
                  </c:pt>
                </c15:dlblRangeCache>
              </c15:datalabelsRange>
            </c:ext>
            <c:ext xmlns:c16="http://schemas.microsoft.com/office/drawing/2014/chart" uri="{C3380CC4-5D6E-409C-BE32-E72D297353CC}">
              <c16:uniqueId val="{00000001-1AE0-414F-839F-18EB4BA9A04C}"/>
            </c:ext>
          </c:extLst>
        </c:ser>
        <c:ser>
          <c:idx val="3"/>
          <c:order val="3"/>
          <c:tx>
            <c:strRef>
              <c:f>'$1, 20%, 75th'!$H$6</c:f>
              <c:strCache>
                <c:ptCount val="1"/>
                <c:pt idx="0">
                  <c:v>Unawarded, Efficient</c:v>
                </c:pt>
              </c:strCache>
            </c:strRef>
          </c:tx>
          <c:spPr>
            <a:solidFill>
              <a:srgbClr val="00AEC7"/>
            </a:solidFill>
            <a:ln>
              <a:noFill/>
            </a:ln>
            <a:effectLst/>
          </c:spPr>
          <c:invertIfNegative val="0"/>
          <c:dLbls>
            <c:dLbl>
              <c:idx val="0"/>
              <c:tx>
                <c:rich>
                  <a:bodyPr/>
                  <a:lstStyle/>
                  <a:p>
                    <a:fld id="{827C04DE-C443-4D15-A179-2EFA5ADE62CA}"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1AE0-414F-839F-18EB4BA9A0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Lit>
              <c:ptCount val="1"/>
              <c:pt idx="0">
                <c:v>1</c:v>
              </c:pt>
              <c:extLst>
                <c:ext xmlns:c15="http://schemas.microsoft.com/office/drawing/2012/chart" uri="{02D57815-91ED-43cb-92C2-25804820EDAC}">
                  <c15:autoCat val="1"/>
                </c:ext>
              </c:extLst>
            </c:strLit>
          </c:cat>
          <c:val>
            <c:numRef>
              <c:f>'$1, 20%, 75th'!$H$4</c:f>
              <c:numCache>
                <c:formatCode>#,##0</c:formatCode>
                <c:ptCount val="1"/>
                <c:pt idx="0">
                  <c:v>23748.084033613446</c:v>
                </c:pt>
              </c:numCache>
              <c:extLst/>
            </c:numRef>
          </c:val>
          <c:extLst>
            <c:ext xmlns:c15="http://schemas.microsoft.com/office/drawing/2012/chart" uri="{02D57815-91ED-43cb-92C2-25804820EDAC}">
              <c15:datalabelsRange>
                <c15:f>'$1, 20%, 75th'!$H$1</c15:f>
                <c15:dlblRangeCache>
                  <c:ptCount val="1"/>
                  <c:pt idx="0">
                    <c:v>11.5%</c:v>
                  </c:pt>
                </c15:dlblRangeCache>
              </c15:datalabelsRange>
            </c:ext>
            <c:ext xmlns:c16="http://schemas.microsoft.com/office/drawing/2014/chart" uri="{C3380CC4-5D6E-409C-BE32-E72D297353CC}">
              <c16:uniqueId val="{00000003-1AE0-414F-839F-18EB4BA9A04C}"/>
            </c:ext>
          </c:extLst>
        </c:ser>
        <c:ser>
          <c:idx val="4"/>
          <c:order val="4"/>
          <c:tx>
            <c:strRef>
              <c:f>'$1, 20%, 75th'!$I$6</c:f>
              <c:strCache>
                <c:ptCount val="1"/>
                <c:pt idx="0">
                  <c:v>Unawarded, Safe Harbor</c:v>
                </c:pt>
              </c:strCache>
            </c:strRef>
          </c:tx>
          <c:spPr>
            <a:solidFill>
              <a:srgbClr val="26D07C"/>
            </a:solidFill>
            <a:ln>
              <a:noFill/>
            </a:ln>
            <a:effectLst/>
          </c:spPr>
          <c:invertIfNegative val="0"/>
          <c:dLbls>
            <c:dLbl>
              <c:idx val="0"/>
              <c:tx>
                <c:rich>
                  <a:bodyPr/>
                  <a:lstStyle/>
                  <a:p>
                    <a:fld id="{379D62BF-5A8D-4F45-96E7-92B931B05060}"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AE0-414F-839F-18EB4BA9A0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Lit>
              <c:ptCount val="1"/>
              <c:pt idx="0">
                <c:v>1</c:v>
              </c:pt>
              <c:extLst>
                <c:ext xmlns:c15="http://schemas.microsoft.com/office/drawing/2012/chart" uri="{02D57815-91ED-43cb-92C2-25804820EDAC}">
                  <c15:autoCat val="1"/>
                </c:ext>
              </c:extLst>
            </c:strLit>
          </c:cat>
          <c:val>
            <c:numRef>
              <c:f>'$1, 20%, 75th'!$I$4</c:f>
              <c:numCache>
                <c:formatCode>#,##0</c:formatCode>
                <c:ptCount val="1"/>
                <c:pt idx="0">
                  <c:v>9948.3151260504201</c:v>
                </c:pt>
              </c:numCache>
              <c:extLst/>
            </c:numRef>
          </c:val>
          <c:extLst>
            <c:ext xmlns:c15="http://schemas.microsoft.com/office/drawing/2012/chart" uri="{02D57815-91ED-43cb-92C2-25804820EDAC}">
              <c15:datalabelsRange>
                <c15:f>'$1, 20%, 75th'!$I$1</c15:f>
                <c15:dlblRangeCache>
                  <c:ptCount val="1"/>
                  <c:pt idx="0">
                    <c:v>4.8%</c:v>
                  </c:pt>
                </c15:dlblRangeCache>
              </c15:datalabelsRange>
            </c:ext>
            <c:ext xmlns:c16="http://schemas.microsoft.com/office/drawing/2014/chart" uri="{C3380CC4-5D6E-409C-BE32-E72D297353CC}">
              <c16:uniqueId val="{00000005-1AE0-414F-839F-18EB4BA9A04C}"/>
            </c:ext>
          </c:extLst>
        </c:ser>
        <c:ser>
          <c:idx val="5"/>
          <c:order val="5"/>
          <c:tx>
            <c:strRef>
              <c:f>'$1, 20%, 75th'!$J$6</c:f>
              <c:strCache>
                <c:ptCount val="1"/>
                <c:pt idx="0">
                  <c:v>Unawarded, Inefficient</c:v>
                </c:pt>
              </c:strCache>
            </c:strRef>
          </c:tx>
          <c:spPr>
            <a:solidFill>
              <a:srgbClr val="5B6770"/>
            </a:solidFill>
            <a:ln>
              <a:noFill/>
            </a:ln>
            <a:effectLst/>
          </c:spPr>
          <c:invertIfNegative val="0"/>
          <c:dLbls>
            <c:dLbl>
              <c:idx val="0"/>
              <c:tx>
                <c:rich>
                  <a:bodyPr/>
                  <a:lstStyle/>
                  <a:p>
                    <a:fld id="{5F8BBEFF-44C9-4742-AAA4-756DF779B76F}"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AE0-414F-839F-18EB4BA9A04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Lit>
              <c:ptCount val="1"/>
              <c:pt idx="0">
                <c:v>1</c:v>
              </c:pt>
              <c:extLst>
                <c:ext xmlns:c15="http://schemas.microsoft.com/office/drawing/2012/chart" uri="{02D57815-91ED-43cb-92C2-25804820EDAC}">
                  <c15:autoCat val="1"/>
                </c:ext>
              </c:extLst>
            </c:strLit>
          </c:cat>
          <c:val>
            <c:numRef>
              <c:f>'$1, 20%, 75th'!$J$4</c:f>
              <c:numCache>
                <c:formatCode>#,##0</c:formatCode>
                <c:ptCount val="1"/>
                <c:pt idx="0">
                  <c:v>57269.247899159665</c:v>
                </c:pt>
              </c:numCache>
              <c:extLst/>
            </c:numRef>
          </c:val>
          <c:extLst>
            <c:ext xmlns:c15="http://schemas.microsoft.com/office/drawing/2012/chart" uri="{02D57815-91ED-43cb-92C2-25804820EDAC}">
              <c15:datalabelsRange>
                <c15:f>'$1, 20%, 75th'!$J$1</c15:f>
                <c15:dlblRangeCache>
                  <c:ptCount val="1"/>
                  <c:pt idx="0">
                    <c:v>27.8%</c:v>
                  </c:pt>
                </c15:dlblRangeCache>
              </c15:datalabelsRange>
            </c:ext>
            <c:ext xmlns:c16="http://schemas.microsoft.com/office/drawing/2014/chart" uri="{C3380CC4-5D6E-409C-BE32-E72D297353CC}">
              <c16:uniqueId val="{00000007-1AE0-414F-839F-18EB4BA9A04C}"/>
            </c:ext>
          </c:extLst>
        </c:ser>
        <c:dLbls>
          <c:dLblPos val="ctr"/>
          <c:showLegendKey val="0"/>
          <c:showVal val="1"/>
          <c:showCatName val="0"/>
          <c:showSerName val="0"/>
          <c:showPercent val="0"/>
          <c:showBubbleSize val="0"/>
        </c:dLbls>
        <c:gapWidth val="150"/>
        <c:overlap val="100"/>
        <c:axId val="1559498559"/>
        <c:axId val="1179026991"/>
        <c:extLst>
          <c:ext xmlns:c15="http://schemas.microsoft.com/office/drawing/2012/chart" uri="{02D57815-91ED-43cb-92C2-25804820EDAC}">
            <c15:filteredBarSeries>
              <c15:ser>
                <c:idx val="0"/>
                <c:order val="0"/>
                <c:tx>
                  <c:strRef>
                    <c:extLst>
                      <c:ext uri="{02D57815-91ED-43cb-92C2-25804820EDAC}">
                        <c15:formulaRef>
                          <c15:sqref>'$1, 20%, 75th'!$E$6</c15:sqref>
                        </c15:formulaRef>
                      </c:ext>
                    </c:extLst>
                    <c:strCache>
                      <c:ptCount val="1"/>
                      <c:pt idx="0">
                        <c:v>Bid</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val>
                  <c:numRef>
                    <c:extLst>
                      <c:ext uri="{02D57815-91ED-43cb-92C2-25804820EDAC}">
                        <c15:formulaRef>
                          <c15:sqref>'$1, 20%, 75th'!$E$4</c15:sqref>
                        </c15:formulaRef>
                      </c:ext>
                    </c:extLst>
                    <c:numCache>
                      <c:formatCode>#,##0</c:formatCode>
                      <c:ptCount val="1"/>
                      <c:pt idx="0">
                        <c:v>206214.16806722688</c:v>
                      </c:pt>
                    </c:numCache>
                  </c:numRef>
                </c:val>
                <c:extLst>
                  <c:ext xmlns:c16="http://schemas.microsoft.com/office/drawing/2014/chart" uri="{C3380CC4-5D6E-409C-BE32-E72D297353CC}">
                    <c16:uniqueId val="{00000008-1AE0-414F-839F-18EB4BA9A04C}"/>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'$1, 20%, 75th'!$F$6</c15:sqref>
                        </c15:formulaRef>
                      </c:ext>
                    </c:extLst>
                    <c:strCache>
                      <c:ptCount val="1"/>
                      <c:pt idx="0">
                        <c:v>Unawarded</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extLst xmlns:c15="http://schemas.microsoft.com/office/drawing/2012/chart">
                      <c:ext xmlns:c15="http://schemas.microsoft.com/office/drawing/2012/chart" uri="{02D57815-91ED-43cb-92C2-25804820EDAC}">
                        <c15:formulaRef>
                          <c15:sqref>'$1, 20%, 75th'!$F$4</c15:sqref>
                        </c15:formulaRef>
                      </c:ext>
                    </c:extLst>
                    <c:numCache>
                      <c:formatCode>#,##0</c:formatCode>
                      <c:ptCount val="1"/>
                      <c:pt idx="0">
                        <c:v>90965.647058823524</c:v>
                      </c:pt>
                    </c:numCache>
                  </c:numRef>
                </c:val>
                <c:extLst xmlns:c15="http://schemas.microsoft.com/office/drawing/2012/chart">
                  <c:ext xmlns:c16="http://schemas.microsoft.com/office/drawing/2014/chart" uri="{C3380CC4-5D6E-409C-BE32-E72D297353CC}">
                    <c16:uniqueId val="{00000009-1AE0-414F-839F-18EB4BA9A04C}"/>
                  </c:ext>
                </c:extLst>
              </c15:ser>
            </c15:filteredBarSeries>
          </c:ext>
        </c:extLst>
      </c:barChart>
      <c:catAx>
        <c:axId val="1559498559"/>
        <c:scaling>
          <c:orientation val="minMax"/>
        </c:scaling>
        <c:delete val="1"/>
        <c:axPos val="b"/>
        <c:numFmt formatCode="General" sourceLinked="1"/>
        <c:majorTickMark val="none"/>
        <c:minorTickMark val="none"/>
        <c:tickLblPos val="nextTo"/>
        <c:crossAx val="1179026991"/>
        <c:crosses val="autoZero"/>
        <c:auto val="1"/>
        <c:lblAlgn val="ctr"/>
        <c:lblOffset val="100"/>
        <c:noMultiLvlLbl val="0"/>
      </c:catAx>
      <c:valAx>
        <c:axId val="1179026991"/>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155949855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kern="1200" spc="0" baseline="0" dirty="0">
                <a:solidFill>
                  <a:sysClr val="windowText" lastClr="000000">
                    <a:lumMod val="65000"/>
                    <a:lumOff val="35000"/>
                  </a:sysClr>
                </a:solidFill>
              </a:rPr>
              <a:t>Daily PTP Interval Bids, Categorized ($1, 20%, 75th)</a:t>
            </a:r>
          </a:p>
        </c:rich>
      </c:tx>
      <c:layout>
        <c:manualLayout>
          <c:xMode val="edge"/>
          <c:yMode val="edge"/>
          <c:x val="0.43627420262714439"/>
          <c:y val="1.3900954422747362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5"/>
          <c:order val="5"/>
          <c:tx>
            <c:strRef>
              <c:f>'$1, 20%, 75th'!$G$6</c:f>
              <c:strCache>
                <c:ptCount val="1"/>
                <c:pt idx="0">
                  <c:v>Awarded</c:v>
                </c:pt>
              </c:strCache>
            </c:strRef>
          </c:tx>
          <c:spPr>
            <a:solidFill>
              <a:srgbClr val="003865"/>
            </a:solidFill>
            <a:ln>
              <a:noFill/>
            </a:ln>
            <a:effectLst/>
          </c:spPr>
          <c:invertIfNegative val="0"/>
          <c:cat>
            <c:numRef>
              <c:f>'$1, 20%, 75th'!$A$7:$A$244</c:f>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f>'$1, 20%, 75th'!$G$7:$G$244</c:f>
              <c:numCache>
                <c:formatCode>#,##0</c:formatCode>
                <c:ptCount val="238"/>
                <c:pt idx="0">
                  <c:v>99221</c:v>
                </c:pt>
                <c:pt idx="1">
                  <c:v>104489</c:v>
                </c:pt>
                <c:pt idx="2">
                  <c:v>100329</c:v>
                </c:pt>
                <c:pt idx="3">
                  <c:v>108233</c:v>
                </c:pt>
                <c:pt idx="4">
                  <c:v>105445</c:v>
                </c:pt>
                <c:pt idx="5">
                  <c:v>103746</c:v>
                </c:pt>
                <c:pt idx="6">
                  <c:v>101280</c:v>
                </c:pt>
                <c:pt idx="7">
                  <c:v>92189</c:v>
                </c:pt>
                <c:pt idx="8">
                  <c:v>101067</c:v>
                </c:pt>
                <c:pt idx="9">
                  <c:v>106837</c:v>
                </c:pt>
                <c:pt idx="10">
                  <c:v>105035</c:v>
                </c:pt>
                <c:pt idx="11">
                  <c:v>90920</c:v>
                </c:pt>
                <c:pt idx="12">
                  <c:v>100599</c:v>
                </c:pt>
                <c:pt idx="13">
                  <c:v>109028</c:v>
                </c:pt>
                <c:pt idx="14">
                  <c:v>107143</c:v>
                </c:pt>
                <c:pt idx="15">
                  <c:v>98880</c:v>
                </c:pt>
                <c:pt idx="16">
                  <c:v>104487</c:v>
                </c:pt>
                <c:pt idx="17">
                  <c:v>105323</c:v>
                </c:pt>
                <c:pt idx="18">
                  <c:v>101040</c:v>
                </c:pt>
                <c:pt idx="19">
                  <c:v>101469</c:v>
                </c:pt>
                <c:pt idx="20">
                  <c:v>95275</c:v>
                </c:pt>
                <c:pt idx="21">
                  <c:v>100252</c:v>
                </c:pt>
                <c:pt idx="22">
                  <c:v>105299</c:v>
                </c:pt>
                <c:pt idx="23">
                  <c:v>95763</c:v>
                </c:pt>
                <c:pt idx="24">
                  <c:v>98211</c:v>
                </c:pt>
                <c:pt idx="25">
                  <c:v>95003</c:v>
                </c:pt>
                <c:pt idx="26">
                  <c:v>90335</c:v>
                </c:pt>
                <c:pt idx="27">
                  <c:v>102071</c:v>
                </c:pt>
                <c:pt idx="28">
                  <c:v>100831</c:v>
                </c:pt>
                <c:pt idx="29">
                  <c:v>100987</c:v>
                </c:pt>
                <c:pt idx="30">
                  <c:v>97887</c:v>
                </c:pt>
                <c:pt idx="31">
                  <c:v>102930</c:v>
                </c:pt>
                <c:pt idx="32">
                  <c:v>97293</c:v>
                </c:pt>
                <c:pt idx="33">
                  <c:v>103352</c:v>
                </c:pt>
                <c:pt idx="34">
                  <c:v>103383</c:v>
                </c:pt>
                <c:pt idx="35">
                  <c:v>101824</c:v>
                </c:pt>
                <c:pt idx="36">
                  <c:v>100664</c:v>
                </c:pt>
                <c:pt idx="37">
                  <c:v>95767</c:v>
                </c:pt>
                <c:pt idx="38">
                  <c:v>100058</c:v>
                </c:pt>
                <c:pt idx="39">
                  <c:v>109453</c:v>
                </c:pt>
                <c:pt idx="40">
                  <c:v>106084</c:v>
                </c:pt>
                <c:pt idx="41">
                  <c:v>107476</c:v>
                </c:pt>
                <c:pt idx="42">
                  <c:v>107533</c:v>
                </c:pt>
                <c:pt idx="43">
                  <c:v>108552</c:v>
                </c:pt>
                <c:pt idx="44">
                  <c:v>105646</c:v>
                </c:pt>
                <c:pt idx="45">
                  <c:v>92608</c:v>
                </c:pt>
                <c:pt idx="46">
                  <c:v>97085</c:v>
                </c:pt>
                <c:pt idx="47">
                  <c:v>94890</c:v>
                </c:pt>
                <c:pt idx="48">
                  <c:v>80320</c:v>
                </c:pt>
                <c:pt idx="49">
                  <c:v>74910</c:v>
                </c:pt>
                <c:pt idx="50">
                  <c:v>68873</c:v>
                </c:pt>
                <c:pt idx="51">
                  <c:v>67866</c:v>
                </c:pt>
                <c:pt idx="52">
                  <c:v>81776</c:v>
                </c:pt>
                <c:pt idx="53">
                  <c:v>95456</c:v>
                </c:pt>
                <c:pt idx="54">
                  <c:v>111567</c:v>
                </c:pt>
                <c:pt idx="55">
                  <c:v>101029</c:v>
                </c:pt>
                <c:pt idx="56">
                  <c:v>102363</c:v>
                </c:pt>
                <c:pt idx="57">
                  <c:v>107790</c:v>
                </c:pt>
                <c:pt idx="58">
                  <c:v>113934</c:v>
                </c:pt>
                <c:pt idx="59">
                  <c:v>120952</c:v>
                </c:pt>
                <c:pt idx="60">
                  <c:v>114744</c:v>
                </c:pt>
                <c:pt idx="61">
                  <c:v>113379</c:v>
                </c:pt>
                <c:pt idx="62">
                  <c:v>107589</c:v>
                </c:pt>
                <c:pt idx="63">
                  <c:v>114404</c:v>
                </c:pt>
                <c:pt idx="64">
                  <c:v>106500</c:v>
                </c:pt>
                <c:pt idx="65">
                  <c:v>103269</c:v>
                </c:pt>
                <c:pt idx="66">
                  <c:v>107942</c:v>
                </c:pt>
                <c:pt idx="67">
                  <c:v>104049</c:v>
                </c:pt>
                <c:pt idx="68">
                  <c:v>107794</c:v>
                </c:pt>
                <c:pt idx="69">
                  <c:v>115602</c:v>
                </c:pt>
                <c:pt idx="70">
                  <c:v>112296</c:v>
                </c:pt>
                <c:pt idx="71">
                  <c:v>110853</c:v>
                </c:pt>
                <c:pt idx="72">
                  <c:v>112127</c:v>
                </c:pt>
                <c:pt idx="73">
                  <c:v>110192</c:v>
                </c:pt>
                <c:pt idx="74">
                  <c:v>107803</c:v>
                </c:pt>
                <c:pt idx="75">
                  <c:v>110536</c:v>
                </c:pt>
                <c:pt idx="76">
                  <c:v>107386</c:v>
                </c:pt>
                <c:pt idx="77">
                  <c:v>113249</c:v>
                </c:pt>
                <c:pt idx="78">
                  <c:v>106568</c:v>
                </c:pt>
                <c:pt idx="79">
                  <c:v>113885</c:v>
                </c:pt>
                <c:pt idx="80">
                  <c:v>121787</c:v>
                </c:pt>
                <c:pt idx="81">
                  <c:v>121334</c:v>
                </c:pt>
                <c:pt idx="82">
                  <c:v>120618</c:v>
                </c:pt>
                <c:pt idx="83">
                  <c:v>118715</c:v>
                </c:pt>
                <c:pt idx="84">
                  <c:v>122524</c:v>
                </c:pt>
                <c:pt idx="85">
                  <c:v>124568</c:v>
                </c:pt>
                <c:pt idx="86">
                  <c:v>116594</c:v>
                </c:pt>
                <c:pt idx="87">
                  <c:v>118157</c:v>
                </c:pt>
                <c:pt idx="88">
                  <c:v>121759</c:v>
                </c:pt>
                <c:pt idx="89">
                  <c:v>118814</c:v>
                </c:pt>
                <c:pt idx="90">
                  <c:v>116088</c:v>
                </c:pt>
                <c:pt idx="91">
                  <c:v>122250</c:v>
                </c:pt>
                <c:pt idx="92">
                  <c:v>95395</c:v>
                </c:pt>
                <c:pt idx="93">
                  <c:v>115310</c:v>
                </c:pt>
                <c:pt idx="94">
                  <c:v>122294</c:v>
                </c:pt>
                <c:pt idx="95">
                  <c:v>123106</c:v>
                </c:pt>
                <c:pt idx="96">
                  <c:v>118594</c:v>
                </c:pt>
                <c:pt idx="97">
                  <c:v>124451</c:v>
                </c:pt>
                <c:pt idx="98">
                  <c:v>129898</c:v>
                </c:pt>
                <c:pt idx="99">
                  <c:v>120156</c:v>
                </c:pt>
                <c:pt idx="100">
                  <c:v>120870</c:v>
                </c:pt>
                <c:pt idx="101">
                  <c:v>129102</c:v>
                </c:pt>
                <c:pt idx="102">
                  <c:v>123688</c:v>
                </c:pt>
                <c:pt idx="103">
                  <c:v>124603</c:v>
                </c:pt>
                <c:pt idx="104">
                  <c:v>127261</c:v>
                </c:pt>
                <c:pt idx="105">
                  <c:v>126833</c:v>
                </c:pt>
                <c:pt idx="106">
                  <c:v>122923</c:v>
                </c:pt>
                <c:pt idx="107">
                  <c:v>119627</c:v>
                </c:pt>
                <c:pt idx="108">
                  <c:v>123194</c:v>
                </c:pt>
                <c:pt idx="109">
                  <c:v>126758</c:v>
                </c:pt>
                <c:pt idx="110">
                  <c:v>122017</c:v>
                </c:pt>
                <c:pt idx="111">
                  <c:v>130178</c:v>
                </c:pt>
                <c:pt idx="112">
                  <c:v>115709</c:v>
                </c:pt>
                <c:pt idx="113">
                  <c:v>120665</c:v>
                </c:pt>
                <c:pt idx="114">
                  <c:v>125284</c:v>
                </c:pt>
                <c:pt idx="115">
                  <c:v>126572</c:v>
                </c:pt>
                <c:pt idx="116">
                  <c:v>125761</c:v>
                </c:pt>
                <c:pt idx="117">
                  <c:v>132259</c:v>
                </c:pt>
                <c:pt idx="118">
                  <c:v>130083</c:v>
                </c:pt>
                <c:pt idx="119">
                  <c:v>119537</c:v>
                </c:pt>
                <c:pt idx="120">
                  <c:v>113334</c:v>
                </c:pt>
                <c:pt idx="121">
                  <c:v>110756</c:v>
                </c:pt>
                <c:pt idx="122">
                  <c:v>115942</c:v>
                </c:pt>
                <c:pt idx="123">
                  <c:v>112578</c:v>
                </c:pt>
                <c:pt idx="124">
                  <c:v>123819</c:v>
                </c:pt>
                <c:pt idx="125">
                  <c:v>117226</c:v>
                </c:pt>
                <c:pt idx="126">
                  <c:v>114788</c:v>
                </c:pt>
                <c:pt idx="127">
                  <c:v>114180</c:v>
                </c:pt>
                <c:pt idx="128">
                  <c:v>110163</c:v>
                </c:pt>
                <c:pt idx="129">
                  <c:v>115221</c:v>
                </c:pt>
                <c:pt idx="130">
                  <c:v>117800</c:v>
                </c:pt>
                <c:pt idx="131">
                  <c:v>115994</c:v>
                </c:pt>
                <c:pt idx="132">
                  <c:v>121291</c:v>
                </c:pt>
                <c:pt idx="133">
                  <c:v>122516</c:v>
                </c:pt>
                <c:pt idx="134">
                  <c:v>109381</c:v>
                </c:pt>
                <c:pt idx="135">
                  <c:v>108176</c:v>
                </c:pt>
                <c:pt idx="136">
                  <c:v>113164</c:v>
                </c:pt>
                <c:pt idx="137">
                  <c:v>111745</c:v>
                </c:pt>
                <c:pt idx="138">
                  <c:v>110314</c:v>
                </c:pt>
                <c:pt idx="139">
                  <c:v>115250</c:v>
                </c:pt>
                <c:pt idx="140">
                  <c:v>115171</c:v>
                </c:pt>
                <c:pt idx="141">
                  <c:v>107833</c:v>
                </c:pt>
                <c:pt idx="142">
                  <c:v>100902</c:v>
                </c:pt>
                <c:pt idx="143">
                  <c:v>111036</c:v>
                </c:pt>
                <c:pt idx="144">
                  <c:v>112561</c:v>
                </c:pt>
                <c:pt idx="145">
                  <c:v>105241</c:v>
                </c:pt>
                <c:pt idx="146">
                  <c:v>117636</c:v>
                </c:pt>
                <c:pt idx="147">
                  <c:v>105095</c:v>
                </c:pt>
                <c:pt idx="148">
                  <c:v>109528</c:v>
                </c:pt>
                <c:pt idx="149">
                  <c:v>119740</c:v>
                </c:pt>
                <c:pt idx="150">
                  <c:v>118130</c:v>
                </c:pt>
                <c:pt idx="151">
                  <c:v>107434</c:v>
                </c:pt>
                <c:pt idx="152">
                  <c:v>110513</c:v>
                </c:pt>
                <c:pt idx="153">
                  <c:v>101793</c:v>
                </c:pt>
                <c:pt idx="154">
                  <c:v>106764</c:v>
                </c:pt>
                <c:pt idx="155">
                  <c:v>117288</c:v>
                </c:pt>
                <c:pt idx="156">
                  <c:v>99495</c:v>
                </c:pt>
                <c:pt idx="157">
                  <c:v>105646</c:v>
                </c:pt>
                <c:pt idx="158">
                  <c:v>109742</c:v>
                </c:pt>
                <c:pt idx="159">
                  <c:v>120957</c:v>
                </c:pt>
                <c:pt idx="160">
                  <c:v>126447</c:v>
                </c:pt>
                <c:pt idx="161">
                  <c:v>126048</c:v>
                </c:pt>
                <c:pt idx="162">
                  <c:v>131779</c:v>
                </c:pt>
                <c:pt idx="163">
                  <c:v>126928</c:v>
                </c:pt>
                <c:pt idx="164">
                  <c:v>120457</c:v>
                </c:pt>
                <c:pt idx="165">
                  <c:v>110949</c:v>
                </c:pt>
                <c:pt idx="166">
                  <c:v>111302</c:v>
                </c:pt>
                <c:pt idx="167">
                  <c:v>112645</c:v>
                </c:pt>
                <c:pt idx="168">
                  <c:v>109597</c:v>
                </c:pt>
                <c:pt idx="169">
                  <c:v>106473</c:v>
                </c:pt>
                <c:pt idx="170">
                  <c:v>114460</c:v>
                </c:pt>
                <c:pt idx="171">
                  <c:v>104467</c:v>
                </c:pt>
                <c:pt idx="172">
                  <c:v>110089</c:v>
                </c:pt>
                <c:pt idx="173">
                  <c:v>114039</c:v>
                </c:pt>
                <c:pt idx="174">
                  <c:v>118340</c:v>
                </c:pt>
                <c:pt idx="175">
                  <c:v>126844</c:v>
                </c:pt>
                <c:pt idx="176">
                  <c:v>126275</c:v>
                </c:pt>
                <c:pt idx="177">
                  <c:v>118144</c:v>
                </c:pt>
                <c:pt idx="178">
                  <c:v>112831</c:v>
                </c:pt>
                <c:pt idx="179">
                  <c:v>113520</c:v>
                </c:pt>
                <c:pt idx="180">
                  <c:v>115052</c:v>
                </c:pt>
                <c:pt idx="181">
                  <c:v>115132</c:v>
                </c:pt>
                <c:pt idx="182">
                  <c:v>117356</c:v>
                </c:pt>
                <c:pt idx="183">
                  <c:v>131087</c:v>
                </c:pt>
                <c:pt idx="184">
                  <c:v>134611</c:v>
                </c:pt>
                <c:pt idx="185">
                  <c:v>130101</c:v>
                </c:pt>
                <c:pt idx="186">
                  <c:v>133630</c:v>
                </c:pt>
                <c:pt idx="187">
                  <c:v>133538</c:v>
                </c:pt>
                <c:pt idx="188">
                  <c:v>135075</c:v>
                </c:pt>
                <c:pt idx="189">
                  <c:v>133070</c:v>
                </c:pt>
                <c:pt idx="190">
                  <c:v>124620</c:v>
                </c:pt>
                <c:pt idx="191">
                  <c:v>108824</c:v>
                </c:pt>
                <c:pt idx="192">
                  <c:v>118435</c:v>
                </c:pt>
                <c:pt idx="193">
                  <c:v>133236</c:v>
                </c:pt>
                <c:pt idx="194">
                  <c:v>133139</c:v>
                </c:pt>
                <c:pt idx="195">
                  <c:v>101818</c:v>
                </c:pt>
                <c:pt idx="196">
                  <c:v>123603</c:v>
                </c:pt>
                <c:pt idx="197">
                  <c:v>132743</c:v>
                </c:pt>
                <c:pt idx="198">
                  <c:v>138955</c:v>
                </c:pt>
                <c:pt idx="199">
                  <c:v>136585</c:v>
                </c:pt>
                <c:pt idx="200">
                  <c:v>136213</c:v>
                </c:pt>
                <c:pt idx="201">
                  <c:v>134287</c:v>
                </c:pt>
                <c:pt idx="202">
                  <c:v>142836</c:v>
                </c:pt>
                <c:pt idx="203">
                  <c:v>142085</c:v>
                </c:pt>
                <c:pt idx="204">
                  <c:v>137625</c:v>
                </c:pt>
                <c:pt idx="205">
                  <c:v>136005</c:v>
                </c:pt>
                <c:pt idx="206">
                  <c:v>139794</c:v>
                </c:pt>
                <c:pt idx="207">
                  <c:v>139796</c:v>
                </c:pt>
                <c:pt idx="208">
                  <c:v>132597</c:v>
                </c:pt>
                <c:pt idx="209">
                  <c:v>128714</c:v>
                </c:pt>
                <c:pt idx="210">
                  <c:v>133380</c:v>
                </c:pt>
                <c:pt idx="211">
                  <c:v>120361</c:v>
                </c:pt>
                <c:pt idx="212">
                  <c:v>120797</c:v>
                </c:pt>
                <c:pt idx="213">
                  <c:v>124040</c:v>
                </c:pt>
                <c:pt idx="214">
                  <c:v>126487</c:v>
                </c:pt>
                <c:pt idx="215">
                  <c:v>135129</c:v>
                </c:pt>
                <c:pt idx="216">
                  <c:v>139101</c:v>
                </c:pt>
                <c:pt idx="217">
                  <c:v>127475</c:v>
                </c:pt>
                <c:pt idx="218">
                  <c:v>124439</c:v>
                </c:pt>
                <c:pt idx="219">
                  <c:v>122016</c:v>
                </c:pt>
                <c:pt idx="220">
                  <c:v>123913</c:v>
                </c:pt>
                <c:pt idx="221">
                  <c:v>122571</c:v>
                </c:pt>
                <c:pt idx="222">
                  <c:v>125571</c:v>
                </c:pt>
                <c:pt idx="223">
                  <c:v>139342</c:v>
                </c:pt>
                <c:pt idx="224">
                  <c:v>136537</c:v>
                </c:pt>
                <c:pt idx="225">
                  <c:v>125135</c:v>
                </c:pt>
                <c:pt idx="226">
                  <c:v>125258</c:v>
                </c:pt>
                <c:pt idx="227">
                  <c:v>123186</c:v>
                </c:pt>
                <c:pt idx="228">
                  <c:v>127530</c:v>
                </c:pt>
                <c:pt idx="229">
                  <c:v>123479</c:v>
                </c:pt>
                <c:pt idx="230">
                  <c:v>127241</c:v>
                </c:pt>
                <c:pt idx="231">
                  <c:v>133943</c:v>
                </c:pt>
                <c:pt idx="232">
                  <c:v>134916</c:v>
                </c:pt>
                <c:pt idx="233">
                  <c:v>133297</c:v>
                </c:pt>
                <c:pt idx="234">
                  <c:v>136346</c:v>
                </c:pt>
                <c:pt idx="235">
                  <c:v>130581</c:v>
                </c:pt>
                <c:pt idx="236">
                  <c:v>135081</c:v>
                </c:pt>
                <c:pt idx="237">
                  <c:v>138046</c:v>
                </c:pt>
              </c:numCache>
            </c:numRef>
          </c:val>
          <c:extLst>
            <c:ext xmlns:c16="http://schemas.microsoft.com/office/drawing/2014/chart" uri="{C3380CC4-5D6E-409C-BE32-E72D297353CC}">
              <c16:uniqueId val="{00000000-49CB-40A4-9148-FC22BAA9BD07}"/>
            </c:ext>
          </c:extLst>
        </c:ser>
        <c:ser>
          <c:idx val="6"/>
          <c:order val="6"/>
          <c:tx>
            <c:strRef>
              <c:f>'$1, 20%, 75th'!$H$6</c:f>
              <c:strCache>
                <c:ptCount val="1"/>
                <c:pt idx="0">
                  <c:v>Unawarded, Efficient</c:v>
                </c:pt>
              </c:strCache>
            </c:strRef>
          </c:tx>
          <c:spPr>
            <a:solidFill>
              <a:srgbClr val="00AEC7"/>
            </a:solidFill>
            <a:ln>
              <a:noFill/>
            </a:ln>
            <a:effectLst/>
          </c:spPr>
          <c:invertIfNegative val="0"/>
          <c:cat>
            <c:numRef>
              <c:f>'$1, 20%, 75th'!$A$7:$A$244</c:f>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f>'$1, 20%, 75th'!$H$7:$H$244</c:f>
              <c:numCache>
                <c:formatCode>#,##0</c:formatCode>
                <c:ptCount val="238"/>
                <c:pt idx="0">
                  <c:v>22857</c:v>
                </c:pt>
                <c:pt idx="1">
                  <c:v>25365</c:v>
                </c:pt>
                <c:pt idx="2">
                  <c:v>24034</c:v>
                </c:pt>
                <c:pt idx="3">
                  <c:v>28912</c:v>
                </c:pt>
                <c:pt idx="4">
                  <c:v>24723</c:v>
                </c:pt>
                <c:pt idx="5">
                  <c:v>26991</c:v>
                </c:pt>
                <c:pt idx="6">
                  <c:v>26819</c:v>
                </c:pt>
                <c:pt idx="7">
                  <c:v>23637</c:v>
                </c:pt>
                <c:pt idx="8">
                  <c:v>22111</c:v>
                </c:pt>
                <c:pt idx="9">
                  <c:v>22338</c:v>
                </c:pt>
                <c:pt idx="10">
                  <c:v>23845</c:v>
                </c:pt>
                <c:pt idx="11">
                  <c:v>19394</c:v>
                </c:pt>
                <c:pt idx="12">
                  <c:v>21800</c:v>
                </c:pt>
                <c:pt idx="13">
                  <c:v>22187</c:v>
                </c:pt>
                <c:pt idx="14">
                  <c:v>24869</c:v>
                </c:pt>
                <c:pt idx="15">
                  <c:v>21447</c:v>
                </c:pt>
                <c:pt idx="16">
                  <c:v>23585</c:v>
                </c:pt>
                <c:pt idx="17">
                  <c:v>25862</c:v>
                </c:pt>
                <c:pt idx="18">
                  <c:v>24023</c:v>
                </c:pt>
                <c:pt idx="19">
                  <c:v>24180</c:v>
                </c:pt>
                <c:pt idx="20">
                  <c:v>20238</c:v>
                </c:pt>
                <c:pt idx="21">
                  <c:v>22065</c:v>
                </c:pt>
                <c:pt idx="22">
                  <c:v>22758</c:v>
                </c:pt>
                <c:pt idx="23">
                  <c:v>19945</c:v>
                </c:pt>
                <c:pt idx="24">
                  <c:v>21720</c:v>
                </c:pt>
                <c:pt idx="25">
                  <c:v>20521</c:v>
                </c:pt>
                <c:pt idx="26">
                  <c:v>21328</c:v>
                </c:pt>
                <c:pt idx="27">
                  <c:v>21357</c:v>
                </c:pt>
                <c:pt idx="28">
                  <c:v>24898</c:v>
                </c:pt>
                <c:pt idx="29">
                  <c:v>26714</c:v>
                </c:pt>
                <c:pt idx="30">
                  <c:v>24206</c:v>
                </c:pt>
                <c:pt idx="31">
                  <c:v>24510</c:v>
                </c:pt>
                <c:pt idx="32">
                  <c:v>25479</c:v>
                </c:pt>
                <c:pt idx="33">
                  <c:v>26913</c:v>
                </c:pt>
                <c:pt idx="34">
                  <c:v>25473</c:v>
                </c:pt>
                <c:pt idx="35">
                  <c:v>23770</c:v>
                </c:pt>
                <c:pt idx="36">
                  <c:v>25491</c:v>
                </c:pt>
                <c:pt idx="37">
                  <c:v>23253</c:v>
                </c:pt>
                <c:pt idx="38">
                  <c:v>25646</c:v>
                </c:pt>
                <c:pt idx="39">
                  <c:v>26296</c:v>
                </c:pt>
                <c:pt idx="40">
                  <c:v>27281</c:v>
                </c:pt>
                <c:pt idx="41">
                  <c:v>26417</c:v>
                </c:pt>
                <c:pt idx="42">
                  <c:v>24862</c:v>
                </c:pt>
                <c:pt idx="43">
                  <c:v>25701</c:v>
                </c:pt>
                <c:pt idx="44">
                  <c:v>23126</c:v>
                </c:pt>
                <c:pt idx="45">
                  <c:v>21992</c:v>
                </c:pt>
                <c:pt idx="46">
                  <c:v>23749</c:v>
                </c:pt>
                <c:pt idx="47">
                  <c:v>24042</c:v>
                </c:pt>
                <c:pt idx="48">
                  <c:v>15400</c:v>
                </c:pt>
                <c:pt idx="49">
                  <c:v>11819</c:v>
                </c:pt>
                <c:pt idx="50">
                  <c:v>9589</c:v>
                </c:pt>
                <c:pt idx="51">
                  <c:v>9201</c:v>
                </c:pt>
                <c:pt idx="52">
                  <c:v>13387</c:v>
                </c:pt>
                <c:pt idx="53">
                  <c:v>19048</c:v>
                </c:pt>
                <c:pt idx="54">
                  <c:v>22064</c:v>
                </c:pt>
                <c:pt idx="55">
                  <c:v>21591</c:v>
                </c:pt>
                <c:pt idx="56">
                  <c:v>20312</c:v>
                </c:pt>
                <c:pt idx="57">
                  <c:v>25905</c:v>
                </c:pt>
                <c:pt idx="58">
                  <c:v>22624</c:v>
                </c:pt>
                <c:pt idx="59">
                  <c:v>25604</c:v>
                </c:pt>
                <c:pt idx="60">
                  <c:v>26043</c:v>
                </c:pt>
                <c:pt idx="61">
                  <c:v>25284</c:v>
                </c:pt>
                <c:pt idx="62">
                  <c:v>25700</c:v>
                </c:pt>
                <c:pt idx="63">
                  <c:v>26896</c:v>
                </c:pt>
                <c:pt idx="64">
                  <c:v>24958</c:v>
                </c:pt>
                <c:pt idx="65">
                  <c:v>20680</c:v>
                </c:pt>
                <c:pt idx="66">
                  <c:v>24849</c:v>
                </c:pt>
                <c:pt idx="67">
                  <c:v>25411</c:v>
                </c:pt>
                <c:pt idx="68">
                  <c:v>25784</c:v>
                </c:pt>
                <c:pt idx="69">
                  <c:v>27245</c:v>
                </c:pt>
                <c:pt idx="70">
                  <c:v>24991</c:v>
                </c:pt>
                <c:pt idx="71">
                  <c:v>24814</c:v>
                </c:pt>
                <c:pt idx="72">
                  <c:v>24337</c:v>
                </c:pt>
                <c:pt idx="73">
                  <c:v>23115</c:v>
                </c:pt>
                <c:pt idx="74">
                  <c:v>24821</c:v>
                </c:pt>
                <c:pt idx="75">
                  <c:v>24860</c:v>
                </c:pt>
                <c:pt idx="76">
                  <c:v>23071</c:v>
                </c:pt>
                <c:pt idx="77">
                  <c:v>22750</c:v>
                </c:pt>
                <c:pt idx="78">
                  <c:v>24290</c:v>
                </c:pt>
                <c:pt idx="79">
                  <c:v>22199</c:v>
                </c:pt>
                <c:pt idx="80">
                  <c:v>25425</c:v>
                </c:pt>
                <c:pt idx="81">
                  <c:v>24928</c:v>
                </c:pt>
                <c:pt idx="82">
                  <c:v>28988</c:v>
                </c:pt>
                <c:pt idx="83">
                  <c:v>29325</c:v>
                </c:pt>
                <c:pt idx="84">
                  <c:v>27516</c:v>
                </c:pt>
                <c:pt idx="85">
                  <c:v>28185</c:v>
                </c:pt>
                <c:pt idx="86">
                  <c:v>26568</c:v>
                </c:pt>
                <c:pt idx="87">
                  <c:v>25580</c:v>
                </c:pt>
                <c:pt idx="88">
                  <c:v>28607</c:v>
                </c:pt>
                <c:pt idx="89">
                  <c:v>28029</c:v>
                </c:pt>
                <c:pt idx="90">
                  <c:v>28179</c:v>
                </c:pt>
                <c:pt idx="91">
                  <c:v>27639</c:v>
                </c:pt>
                <c:pt idx="92">
                  <c:v>24509</c:v>
                </c:pt>
                <c:pt idx="93">
                  <c:v>21814</c:v>
                </c:pt>
                <c:pt idx="94">
                  <c:v>27375</c:v>
                </c:pt>
                <c:pt idx="95">
                  <c:v>27283</c:v>
                </c:pt>
                <c:pt idx="96">
                  <c:v>25362</c:v>
                </c:pt>
                <c:pt idx="97">
                  <c:v>27454</c:v>
                </c:pt>
                <c:pt idx="98">
                  <c:v>29343</c:v>
                </c:pt>
                <c:pt idx="99">
                  <c:v>26590</c:v>
                </c:pt>
                <c:pt idx="100">
                  <c:v>24148</c:v>
                </c:pt>
                <c:pt idx="101">
                  <c:v>27560</c:v>
                </c:pt>
                <c:pt idx="102">
                  <c:v>26781</c:v>
                </c:pt>
                <c:pt idx="103">
                  <c:v>26867</c:v>
                </c:pt>
                <c:pt idx="104">
                  <c:v>28058</c:v>
                </c:pt>
                <c:pt idx="105">
                  <c:v>27974</c:v>
                </c:pt>
                <c:pt idx="106">
                  <c:v>27737</c:v>
                </c:pt>
                <c:pt idx="107">
                  <c:v>24736</c:v>
                </c:pt>
                <c:pt idx="108">
                  <c:v>27823</c:v>
                </c:pt>
                <c:pt idx="109">
                  <c:v>27460</c:v>
                </c:pt>
                <c:pt idx="110">
                  <c:v>28814</c:v>
                </c:pt>
                <c:pt idx="111">
                  <c:v>30487</c:v>
                </c:pt>
                <c:pt idx="112">
                  <c:v>25414</c:v>
                </c:pt>
                <c:pt idx="113">
                  <c:v>28673</c:v>
                </c:pt>
                <c:pt idx="114">
                  <c:v>28412</c:v>
                </c:pt>
                <c:pt idx="115">
                  <c:v>29039</c:v>
                </c:pt>
                <c:pt idx="116">
                  <c:v>28302</c:v>
                </c:pt>
                <c:pt idx="117">
                  <c:v>28255</c:v>
                </c:pt>
                <c:pt idx="118">
                  <c:v>25014</c:v>
                </c:pt>
                <c:pt idx="119">
                  <c:v>22582</c:v>
                </c:pt>
                <c:pt idx="120">
                  <c:v>21791</c:v>
                </c:pt>
                <c:pt idx="121">
                  <c:v>17627</c:v>
                </c:pt>
                <c:pt idx="122">
                  <c:v>20736</c:v>
                </c:pt>
                <c:pt idx="123">
                  <c:v>21405</c:v>
                </c:pt>
                <c:pt idx="124">
                  <c:v>25020</c:v>
                </c:pt>
                <c:pt idx="125">
                  <c:v>24882</c:v>
                </c:pt>
                <c:pt idx="126">
                  <c:v>23160</c:v>
                </c:pt>
                <c:pt idx="127">
                  <c:v>24113</c:v>
                </c:pt>
                <c:pt idx="128">
                  <c:v>22809</c:v>
                </c:pt>
                <c:pt idx="129">
                  <c:v>24125</c:v>
                </c:pt>
                <c:pt idx="130">
                  <c:v>20819</c:v>
                </c:pt>
                <c:pt idx="131">
                  <c:v>20489</c:v>
                </c:pt>
                <c:pt idx="132">
                  <c:v>21402</c:v>
                </c:pt>
                <c:pt idx="133">
                  <c:v>23002</c:v>
                </c:pt>
                <c:pt idx="134">
                  <c:v>22554</c:v>
                </c:pt>
                <c:pt idx="135">
                  <c:v>22065</c:v>
                </c:pt>
                <c:pt idx="136">
                  <c:v>23402</c:v>
                </c:pt>
                <c:pt idx="137">
                  <c:v>21804</c:v>
                </c:pt>
                <c:pt idx="138">
                  <c:v>21390</c:v>
                </c:pt>
                <c:pt idx="139">
                  <c:v>19103</c:v>
                </c:pt>
                <c:pt idx="140">
                  <c:v>19177</c:v>
                </c:pt>
                <c:pt idx="141">
                  <c:v>18655</c:v>
                </c:pt>
                <c:pt idx="142">
                  <c:v>16706</c:v>
                </c:pt>
                <c:pt idx="143">
                  <c:v>18292</c:v>
                </c:pt>
                <c:pt idx="144">
                  <c:v>18450</c:v>
                </c:pt>
                <c:pt idx="145">
                  <c:v>17544</c:v>
                </c:pt>
                <c:pt idx="146">
                  <c:v>19470</c:v>
                </c:pt>
                <c:pt idx="147">
                  <c:v>19326</c:v>
                </c:pt>
                <c:pt idx="148">
                  <c:v>18739</c:v>
                </c:pt>
                <c:pt idx="149">
                  <c:v>20544</c:v>
                </c:pt>
                <c:pt idx="150">
                  <c:v>19245</c:v>
                </c:pt>
                <c:pt idx="151">
                  <c:v>17980</c:v>
                </c:pt>
                <c:pt idx="152">
                  <c:v>18629</c:v>
                </c:pt>
                <c:pt idx="153">
                  <c:v>15843</c:v>
                </c:pt>
                <c:pt idx="154">
                  <c:v>15618</c:v>
                </c:pt>
                <c:pt idx="155">
                  <c:v>19452</c:v>
                </c:pt>
                <c:pt idx="156">
                  <c:v>16255</c:v>
                </c:pt>
                <c:pt idx="157">
                  <c:v>18217</c:v>
                </c:pt>
                <c:pt idx="158">
                  <c:v>18580</c:v>
                </c:pt>
                <c:pt idx="159">
                  <c:v>21230</c:v>
                </c:pt>
                <c:pt idx="160">
                  <c:v>20947</c:v>
                </c:pt>
                <c:pt idx="161">
                  <c:v>20600</c:v>
                </c:pt>
                <c:pt idx="162">
                  <c:v>22168</c:v>
                </c:pt>
                <c:pt idx="163">
                  <c:v>21422</c:v>
                </c:pt>
                <c:pt idx="164">
                  <c:v>18721</c:v>
                </c:pt>
                <c:pt idx="165">
                  <c:v>19197</c:v>
                </c:pt>
                <c:pt idx="166">
                  <c:v>18439</c:v>
                </c:pt>
                <c:pt idx="167">
                  <c:v>18060</c:v>
                </c:pt>
                <c:pt idx="168">
                  <c:v>17234</c:v>
                </c:pt>
                <c:pt idx="169">
                  <c:v>17689</c:v>
                </c:pt>
                <c:pt idx="170">
                  <c:v>17367</c:v>
                </c:pt>
                <c:pt idx="171">
                  <c:v>14229</c:v>
                </c:pt>
                <c:pt idx="172">
                  <c:v>21028</c:v>
                </c:pt>
                <c:pt idx="173">
                  <c:v>20808</c:v>
                </c:pt>
                <c:pt idx="174">
                  <c:v>22715</c:v>
                </c:pt>
                <c:pt idx="175">
                  <c:v>22993</c:v>
                </c:pt>
                <c:pt idx="176">
                  <c:v>20872</c:v>
                </c:pt>
                <c:pt idx="177">
                  <c:v>19672</c:v>
                </c:pt>
                <c:pt idx="178">
                  <c:v>21647</c:v>
                </c:pt>
                <c:pt idx="179">
                  <c:v>22349</c:v>
                </c:pt>
                <c:pt idx="180">
                  <c:v>24540</c:v>
                </c:pt>
                <c:pt idx="181">
                  <c:v>25270</c:v>
                </c:pt>
                <c:pt idx="182">
                  <c:v>24409</c:v>
                </c:pt>
                <c:pt idx="183">
                  <c:v>25153</c:v>
                </c:pt>
                <c:pt idx="184">
                  <c:v>25567</c:v>
                </c:pt>
                <c:pt idx="185">
                  <c:v>25870</c:v>
                </c:pt>
                <c:pt idx="186">
                  <c:v>28389</c:v>
                </c:pt>
                <c:pt idx="187">
                  <c:v>26953</c:v>
                </c:pt>
                <c:pt idx="188">
                  <c:v>26395</c:v>
                </c:pt>
                <c:pt idx="189">
                  <c:v>27929</c:v>
                </c:pt>
                <c:pt idx="190">
                  <c:v>25634</c:v>
                </c:pt>
                <c:pt idx="191">
                  <c:v>21599</c:v>
                </c:pt>
                <c:pt idx="192">
                  <c:v>22670</c:v>
                </c:pt>
                <c:pt idx="193">
                  <c:v>26210</c:v>
                </c:pt>
                <c:pt idx="194">
                  <c:v>23401</c:v>
                </c:pt>
                <c:pt idx="195">
                  <c:v>18431</c:v>
                </c:pt>
                <c:pt idx="196">
                  <c:v>26373</c:v>
                </c:pt>
                <c:pt idx="197">
                  <c:v>26305</c:v>
                </c:pt>
                <c:pt idx="198">
                  <c:v>22355</c:v>
                </c:pt>
                <c:pt idx="199">
                  <c:v>26463</c:v>
                </c:pt>
                <c:pt idx="200">
                  <c:v>26383</c:v>
                </c:pt>
                <c:pt idx="201">
                  <c:v>26846</c:v>
                </c:pt>
                <c:pt idx="202">
                  <c:v>25031</c:v>
                </c:pt>
                <c:pt idx="203">
                  <c:v>27346</c:v>
                </c:pt>
                <c:pt idx="204">
                  <c:v>24625</c:v>
                </c:pt>
                <c:pt idx="205">
                  <c:v>23210</c:v>
                </c:pt>
                <c:pt idx="206">
                  <c:v>26979</c:v>
                </c:pt>
                <c:pt idx="207">
                  <c:v>27519</c:v>
                </c:pt>
                <c:pt idx="208">
                  <c:v>26543</c:v>
                </c:pt>
                <c:pt idx="209">
                  <c:v>24954</c:v>
                </c:pt>
                <c:pt idx="210">
                  <c:v>27395</c:v>
                </c:pt>
                <c:pt idx="211">
                  <c:v>22246</c:v>
                </c:pt>
                <c:pt idx="212">
                  <c:v>22881</c:v>
                </c:pt>
                <c:pt idx="213">
                  <c:v>26050</c:v>
                </c:pt>
                <c:pt idx="214">
                  <c:v>27861</c:v>
                </c:pt>
                <c:pt idx="215">
                  <c:v>28584</c:v>
                </c:pt>
                <c:pt idx="216">
                  <c:v>29215</c:v>
                </c:pt>
                <c:pt idx="217">
                  <c:v>29189</c:v>
                </c:pt>
                <c:pt idx="218">
                  <c:v>28705</c:v>
                </c:pt>
                <c:pt idx="219">
                  <c:v>26022</c:v>
                </c:pt>
                <c:pt idx="220">
                  <c:v>27119</c:v>
                </c:pt>
                <c:pt idx="221">
                  <c:v>26865</c:v>
                </c:pt>
                <c:pt idx="222">
                  <c:v>27500</c:v>
                </c:pt>
                <c:pt idx="223">
                  <c:v>30498</c:v>
                </c:pt>
                <c:pt idx="224">
                  <c:v>30721</c:v>
                </c:pt>
                <c:pt idx="225">
                  <c:v>26570</c:v>
                </c:pt>
                <c:pt idx="226">
                  <c:v>27089</c:v>
                </c:pt>
                <c:pt idx="227">
                  <c:v>23900</c:v>
                </c:pt>
                <c:pt idx="228">
                  <c:v>23601</c:v>
                </c:pt>
                <c:pt idx="229">
                  <c:v>25632</c:v>
                </c:pt>
                <c:pt idx="230">
                  <c:v>26230</c:v>
                </c:pt>
                <c:pt idx="231">
                  <c:v>25401</c:v>
                </c:pt>
                <c:pt idx="232">
                  <c:v>26420</c:v>
                </c:pt>
                <c:pt idx="233">
                  <c:v>23925</c:v>
                </c:pt>
                <c:pt idx="234">
                  <c:v>25525</c:v>
                </c:pt>
                <c:pt idx="235">
                  <c:v>26195</c:v>
                </c:pt>
                <c:pt idx="236">
                  <c:v>26986</c:v>
                </c:pt>
                <c:pt idx="237">
                  <c:v>26353</c:v>
                </c:pt>
              </c:numCache>
            </c:numRef>
          </c:val>
          <c:extLst>
            <c:ext xmlns:c16="http://schemas.microsoft.com/office/drawing/2014/chart" uri="{C3380CC4-5D6E-409C-BE32-E72D297353CC}">
              <c16:uniqueId val="{00000001-49CB-40A4-9148-FC22BAA9BD07}"/>
            </c:ext>
          </c:extLst>
        </c:ser>
        <c:ser>
          <c:idx val="7"/>
          <c:order val="7"/>
          <c:tx>
            <c:strRef>
              <c:f>'$1, 20%, 75th'!$I$6</c:f>
              <c:strCache>
                <c:ptCount val="1"/>
                <c:pt idx="0">
                  <c:v>Unawarded, Safe Harbor</c:v>
                </c:pt>
              </c:strCache>
            </c:strRef>
          </c:tx>
          <c:spPr>
            <a:solidFill>
              <a:srgbClr val="26D07C"/>
            </a:solidFill>
            <a:ln>
              <a:noFill/>
            </a:ln>
            <a:effectLst/>
          </c:spPr>
          <c:invertIfNegative val="0"/>
          <c:cat>
            <c:numRef>
              <c:f>'$1, 20%, 75th'!$A$7:$A$244</c:f>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f>'$1, 20%, 75th'!$I$7:$I$244</c:f>
              <c:numCache>
                <c:formatCode>#,##0</c:formatCode>
                <c:ptCount val="238"/>
                <c:pt idx="0">
                  <c:v>4121</c:v>
                </c:pt>
                <c:pt idx="1">
                  <c:v>4634</c:v>
                </c:pt>
                <c:pt idx="2">
                  <c:v>11592</c:v>
                </c:pt>
                <c:pt idx="3">
                  <c:v>9306</c:v>
                </c:pt>
                <c:pt idx="4">
                  <c:v>14317</c:v>
                </c:pt>
                <c:pt idx="5">
                  <c:v>12510</c:v>
                </c:pt>
                <c:pt idx="6">
                  <c:v>2683</c:v>
                </c:pt>
                <c:pt idx="7">
                  <c:v>15231</c:v>
                </c:pt>
                <c:pt idx="8">
                  <c:v>20605</c:v>
                </c:pt>
                <c:pt idx="9">
                  <c:v>12880</c:v>
                </c:pt>
                <c:pt idx="10">
                  <c:v>3343</c:v>
                </c:pt>
                <c:pt idx="11">
                  <c:v>9126</c:v>
                </c:pt>
                <c:pt idx="12">
                  <c:v>19459</c:v>
                </c:pt>
                <c:pt idx="13">
                  <c:v>22201</c:v>
                </c:pt>
                <c:pt idx="14">
                  <c:v>10967</c:v>
                </c:pt>
                <c:pt idx="15">
                  <c:v>4728</c:v>
                </c:pt>
                <c:pt idx="16">
                  <c:v>6630</c:v>
                </c:pt>
                <c:pt idx="17">
                  <c:v>7230</c:v>
                </c:pt>
                <c:pt idx="18">
                  <c:v>2119</c:v>
                </c:pt>
                <c:pt idx="19">
                  <c:v>1609</c:v>
                </c:pt>
                <c:pt idx="20">
                  <c:v>1547</c:v>
                </c:pt>
                <c:pt idx="21">
                  <c:v>7517</c:v>
                </c:pt>
                <c:pt idx="22">
                  <c:v>7261</c:v>
                </c:pt>
                <c:pt idx="23">
                  <c:v>23913</c:v>
                </c:pt>
                <c:pt idx="24">
                  <c:v>10922</c:v>
                </c:pt>
                <c:pt idx="25">
                  <c:v>2425</c:v>
                </c:pt>
                <c:pt idx="26">
                  <c:v>1373</c:v>
                </c:pt>
                <c:pt idx="27">
                  <c:v>2055</c:v>
                </c:pt>
                <c:pt idx="28">
                  <c:v>2280</c:v>
                </c:pt>
                <c:pt idx="29">
                  <c:v>2335</c:v>
                </c:pt>
                <c:pt idx="30">
                  <c:v>4473</c:v>
                </c:pt>
                <c:pt idx="31">
                  <c:v>8974</c:v>
                </c:pt>
                <c:pt idx="32">
                  <c:v>9712</c:v>
                </c:pt>
                <c:pt idx="33">
                  <c:v>21454</c:v>
                </c:pt>
                <c:pt idx="34">
                  <c:v>4996</c:v>
                </c:pt>
                <c:pt idx="35">
                  <c:v>20558</c:v>
                </c:pt>
                <c:pt idx="36">
                  <c:v>13640</c:v>
                </c:pt>
                <c:pt idx="37">
                  <c:v>11802</c:v>
                </c:pt>
                <c:pt idx="38">
                  <c:v>6397</c:v>
                </c:pt>
                <c:pt idx="39">
                  <c:v>16973</c:v>
                </c:pt>
                <c:pt idx="40">
                  <c:v>16014</c:v>
                </c:pt>
                <c:pt idx="41">
                  <c:v>13321</c:v>
                </c:pt>
                <c:pt idx="42">
                  <c:v>15807</c:v>
                </c:pt>
                <c:pt idx="43">
                  <c:v>9123</c:v>
                </c:pt>
                <c:pt idx="44">
                  <c:v>8058</c:v>
                </c:pt>
                <c:pt idx="45">
                  <c:v>15968</c:v>
                </c:pt>
                <c:pt idx="46">
                  <c:v>5054</c:v>
                </c:pt>
                <c:pt idx="47">
                  <c:v>6138</c:v>
                </c:pt>
                <c:pt idx="48">
                  <c:v>6469</c:v>
                </c:pt>
                <c:pt idx="49">
                  <c:v>48161</c:v>
                </c:pt>
                <c:pt idx="50">
                  <c:v>68296</c:v>
                </c:pt>
                <c:pt idx="51">
                  <c:v>41480</c:v>
                </c:pt>
                <c:pt idx="52">
                  <c:v>7023</c:v>
                </c:pt>
                <c:pt idx="53">
                  <c:v>4532</c:v>
                </c:pt>
                <c:pt idx="54">
                  <c:v>10530</c:v>
                </c:pt>
                <c:pt idx="55">
                  <c:v>9290</c:v>
                </c:pt>
                <c:pt idx="56">
                  <c:v>9224</c:v>
                </c:pt>
                <c:pt idx="57">
                  <c:v>2066</c:v>
                </c:pt>
                <c:pt idx="58">
                  <c:v>11511</c:v>
                </c:pt>
                <c:pt idx="59">
                  <c:v>4497</c:v>
                </c:pt>
                <c:pt idx="60">
                  <c:v>4918</c:v>
                </c:pt>
                <c:pt idx="61">
                  <c:v>4252</c:v>
                </c:pt>
                <c:pt idx="62">
                  <c:v>3192</c:v>
                </c:pt>
                <c:pt idx="63">
                  <c:v>3344</c:v>
                </c:pt>
                <c:pt idx="64">
                  <c:v>3042</c:v>
                </c:pt>
                <c:pt idx="65">
                  <c:v>8599</c:v>
                </c:pt>
                <c:pt idx="66">
                  <c:v>19260</c:v>
                </c:pt>
                <c:pt idx="67">
                  <c:v>4492</c:v>
                </c:pt>
                <c:pt idx="68">
                  <c:v>5875</c:v>
                </c:pt>
                <c:pt idx="69">
                  <c:v>9157</c:v>
                </c:pt>
                <c:pt idx="70">
                  <c:v>13136</c:v>
                </c:pt>
                <c:pt idx="71">
                  <c:v>6776</c:v>
                </c:pt>
                <c:pt idx="72">
                  <c:v>13893</c:v>
                </c:pt>
                <c:pt idx="73">
                  <c:v>19579</c:v>
                </c:pt>
                <c:pt idx="74">
                  <c:v>14301</c:v>
                </c:pt>
                <c:pt idx="75">
                  <c:v>15506</c:v>
                </c:pt>
                <c:pt idx="76">
                  <c:v>5285</c:v>
                </c:pt>
                <c:pt idx="77">
                  <c:v>11413</c:v>
                </c:pt>
                <c:pt idx="78">
                  <c:v>9813</c:v>
                </c:pt>
                <c:pt idx="79">
                  <c:v>6445</c:v>
                </c:pt>
                <c:pt idx="80">
                  <c:v>20494</c:v>
                </c:pt>
                <c:pt idx="81">
                  <c:v>12474</c:v>
                </c:pt>
                <c:pt idx="82">
                  <c:v>7156</c:v>
                </c:pt>
                <c:pt idx="83">
                  <c:v>4692</c:v>
                </c:pt>
                <c:pt idx="84">
                  <c:v>5170</c:v>
                </c:pt>
                <c:pt idx="85">
                  <c:v>2572</c:v>
                </c:pt>
                <c:pt idx="86">
                  <c:v>3566</c:v>
                </c:pt>
                <c:pt idx="87">
                  <c:v>18093</c:v>
                </c:pt>
                <c:pt idx="88">
                  <c:v>13238</c:v>
                </c:pt>
                <c:pt idx="89">
                  <c:v>28656</c:v>
                </c:pt>
                <c:pt idx="90">
                  <c:v>29123</c:v>
                </c:pt>
                <c:pt idx="91">
                  <c:v>12555</c:v>
                </c:pt>
                <c:pt idx="92">
                  <c:v>10840</c:v>
                </c:pt>
                <c:pt idx="93">
                  <c:v>9856</c:v>
                </c:pt>
                <c:pt idx="94">
                  <c:v>22918</c:v>
                </c:pt>
                <c:pt idx="95">
                  <c:v>21683</c:v>
                </c:pt>
                <c:pt idx="96">
                  <c:v>20232</c:v>
                </c:pt>
                <c:pt idx="97">
                  <c:v>11157</c:v>
                </c:pt>
                <c:pt idx="98">
                  <c:v>6106</c:v>
                </c:pt>
                <c:pt idx="99">
                  <c:v>22931</c:v>
                </c:pt>
                <c:pt idx="100">
                  <c:v>14914</c:v>
                </c:pt>
                <c:pt idx="101">
                  <c:v>17914</c:v>
                </c:pt>
                <c:pt idx="102">
                  <c:v>9093</c:v>
                </c:pt>
                <c:pt idx="103">
                  <c:v>9716</c:v>
                </c:pt>
                <c:pt idx="104">
                  <c:v>9977</c:v>
                </c:pt>
                <c:pt idx="105">
                  <c:v>11785</c:v>
                </c:pt>
                <c:pt idx="106">
                  <c:v>22409</c:v>
                </c:pt>
                <c:pt idx="107">
                  <c:v>9392</c:v>
                </c:pt>
                <c:pt idx="108">
                  <c:v>10847</c:v>
                </c:pt>
                <c:pt idx="109">
                  <c:v>18267</c:v>
                </c:pt>
                <c:pt idx="110">
                  <c:v>30865</c:v>
                </c:pt>
                <c:pt idx="111">
                  <c:v>22301</c:v>
                </c:pt>
                <c:pt idx="112">
                  <c:v>10439</c:v>
                </c:pt>
                <c:pt idx="113">
                  <c:v>9029</c:v>
                </c:pt>
                <c:pt idx="114">
                  <c:v>10483</c:v>
                </c:pt>
                <c:pt idx="115">
                  <c:v>6221</c:v>
                </c:pt>
                <c:pt idx="116">
                  <c:v>8862</c:v>
                </c:pt>
                <c:pt idx="117">
                  <c:v>10982</c:v>
                </c:pt>
                <c:pt idx="118">
                  <c:v>8255</c:v>
                </c:pt>
                <c:pt idx="119">
                  <c:v>3519</c:v>
                </c:pt>
                <c:pt idx="120">
                  <c:v>4035</c:v>
                </c:pt>
                <c:pt idx="121">
                  <c:v>6749</c:v>
                </c:pt>
                <c:pt idx="122">
                  <c:v>4380</c:v>
                </c:pt>
                <c:pt idx="123">
                  <c:v>5538</c:v>
                </c:pt>
                <c:pt idx="124">
                  <c:v>7909</c:v>
                </c:pt>
                <c:pt idx="125">
                  <c:v>9391</c:v>
                </c:pt>
                <c:pt idx="126">
                  <c:v>12017</c:v>
                </c:pt>
                <c:pt idx="127">
                  <c:v>9098</c:v>
                </c:pt>
                <c:pt idx="128">
                  <c:v>19889</c:v>
                </c:pt>
                <c:pt idx="129">
                  <c:v>22071</c:v>
                </c:pt>
                <c:pt idx="130">
                  <c:v>14519</c:v>
                </c:pt>
                <c:pt idx="131">
                  <c:v>12456</c:v>
                </c:pt>
                <c:pt idx="132">
                  <c:v>13988</c:v>
                </c:pt>
                <c:pt idx="133">
                  <c:v>11233</c:v>
                </c:pt>
                <c:pt idx="134">
                  <c:v>11037</c:v>
                </c:pt>
                <c:pt idx="135">
                  <c:v>9464</c:v>
                </c:pt>
                <c:pt idx="136">
                  <c:v>11826</c:v>
                </c:pt>
                <c:pt idx="137">
                  <c:v>12067</c:v>
                </c:pt>
                <c:pt idx="138">
                  <c:v>18462</c:v>
                </c:pt>
                <c:pt idx="139">
                  <c:v>12634</c:v>
                </c:pt>
                <c:pt idx="140">
                  <c:v>10002</c:v>
                </c:pt>
                <c:pt idx="141">
                  <c:v>17061</c:v>
                </c:pt>
                <c:pt idx="142">
                  <c:v>26663</c:v>
                </c:pt>
                <c:pt idx="143">
                  <c:v>20389</c:v>
                </c:pt>
                <c:pt idx="144">
                  <c:v>7795</c:v>
                </c:pt>
                <c:pt idx="145">
                  <c:v>7646</c:v>
                </c:pt>
                <c:pt idx="146">
                  <c:v>3223</c:v>
                </c:pt>
                <c:pt idx="147">
                  <c:v>16069</c:v>
                </c:pt>
                <c:pt idx="148">
                  <c:v>6728</c:v>
                </c:pt>
                <c:pt idx="149">
                  <c:v>8955</c:v>
                </c:pt>
                <c:pt idx="150">
                  <c:v>15069</c:v>
                </c:pt>
                <c:pt idx="151">
                  <c:v>11611</c:v>
                </c:pt>
                <c:pt idx="152">
                  <c:v>1540</c:v>
                </c:pt>
                <c:pt idx="153">
                  <c:v>4757</c:v>
                </c:pt>
                <c:pt idx="154">
                  <c:v>1560</c:v>
                </c:pt>
                <c:pt idx="155">
                  <c:v>3504</c:v>
                </c:pt>
                <c:pt idx="156">
                  <c:v>5758</c:v>
                </c:pt>
                <c:pt idx="157">
                  <c:v>5290</c:v>
                </c:pt>
                <c:pt idx="158">
                  <c:v>6380</c:v>
                </c:pt>
                <c:pt idx="159">
                  <c:v>12642</c:v>
                </c:pt>
                <c:pt idx="160">
                  <c:v>13534</c:v>
                </c:pt>
                <c:pt idx="161">
                  <c:v>12489</c:v>
                </c:pt>
                <c:pt idx="162">
                  <c:v>13746</c:v>
                </c:pt>
                <c:pt idx="163">
                  <c:v>15073</c:v>
                </c:pt>
                <c:pt idx="164">
                  <c:v>6526</c:v>
                </c:pt>
                <c:pt idx="165">
                  <c:v>2507</c:v>
                </c:pt>
                <c:pt idx="166">
                  <c:v>2171</c:v>
                </c:pt>
                <c:pt idx="167">
                  <c:v>730</c:v>
                </c:pt>
                <c:pt idx="168">
                  <c:v>346</c:v>
                </c:pt>
                <c:pt idx="169">
                  <c:v>524</c:v>
                </c:pt>
                <c:pt idx="170">
                  <c:v>950</c:v>
                </c:pt>
                <c:pt idx="171">
                  <c:v>3314</c:v>
                </c:pt>
                <c:pt idx="172">
                  <c:v>8698</c:v>
                </c:pt>
                <c:pt idx="173">
                  <c:v>2823</c:v>
                </c:pt>
                <c:pt idx="174">
                  <c:v>7641</c:v>
                </c:pt>
                <c:pt idx="175">
                  <c:v>8133</c:v>
                </c:pt>
                <c:pt idx="176">
                  <c:v>4854</c:v>
                </c:pt>
                <c:pt idx="177">
                  <c:v>5089</c:v>
                </c:pt>
                <c:pt idx="178">
                  <c:v>2878</c:v>
                </c:pt>
                <c:pt idx="179">
                  <c:v>3643</c:v>
                </c:pt>
                <c:pt idx="180">
                  <c:v>4134</c:v>
                </c:pt>
                <c:pt idx="181">
                  <c:v>4788</c:v>
                </c:pt>
                <c:pt idx="182">
                  <c:v>6608</c:v>
                </c:pt>
                <c:pt idx="183">
                  <c:v>8668</c:v>
                </c:pt>
                <c:pt idx="184">
                  <c:v>14068</c:v>
                </c:pt>
                <c:pt idx="185">
                  <c:v>14440</c:v>
                </c:pt>
                <c:pt idx="186">
                  <c:v>19038</c:v>
                </c:pt>
                <c:pt idx="187">
                  <c:v>14048</c:v>
                </c:pt>
                <c:pt idx="188">
                  <c:v>3593</c:v>
                </c:pt>
                <c:pt idx="189">
                  <c:v>3641</c:v>
                </c:pt>
                <c:pt idx="190">
                  <c:v>1675</c:v>
                </c:pt>
                <c:pt idx="191">
                  <c:v>7226</c:v>
                </c:pt>
                <c:pt idx="192">
                  <c:v>9058</c:v>
                </c:pt>
                <c:pt idx="193">
                  <c:v>11396</c:v>
                </c:pt>
                <c:pt idx="194">
                  <c:v>19513</c:v>
                </c:pt>
                <c:pt idx="195">
                  <c:v>6625</c:v>
                </c:pt>
                <c:pt idx="196">
                  <c:v>3977</c:v>
                </c:pt>
                <c:pt idx="197">
                  <c:v>11663</c:v>
                </c:pt>
                <c:pt idx="198">
                  <c:v>10073</c:v>
                </c:pt>
                <c:pt idx="199">
                  <c:v>8412</c:v>
                </c:pt>
                <c:pt idx="200">
                  <c:v>8241</c:v>
                </c:pt>
                <c:pt idx="201">
                  <c:v>8916</c:v>
                </c:pt>
                <c:pt idx="202">
                  <c:v>8759</c:v>
                </c:pt>
                <c:pt idx="203">
                  <c:v>7413</c:v>
                </c:pt>
                <c:pt idx="204">
                  <c:v>8747</c:v>
                </c:pt>
                <c:pt idx="205">
                  <c:v>10676</c:v>
                </c:pt>
                <c:pt idx="206">
                  <c:v>6997</c:v>
                </c:pt>
                <c:pt idx="207">
                  <c:v>6108</c:v>
                </c:pt>
                <c:pt idx="208">
                  <c:v>3002</c:v>
                </c:pt>
                <c:pt idx="209">
                  <c:v>2410</c:v>
                </c:pt>
                <c:pt idx="210">
                  <c:v>1190</c:v>
                </c:pt>
                <c:pt idx="211">
                  <c:v>2169</c:v>
                </c:pt>
                <c:pt idx="212">
                  <c:v>2024</c:v>
                </c:pt>
                <c:pt idx="213">
                  <c:v>1284</c:v>
                </c:pt>
                <c:pt idx="214">
                  <c:v>2182</c:v>
                </c:pt>
                <c:pt idx="215">
                  <c:v>3494</c:v>
                </c:pt>
                <c:pt idx="216">
                  <c:v>2290</c:v>
                </c:pt>
                <c:pt idx="217">
                  <c:v>1135</c:v>
                </c:pt>
                <c:pt idx="218">
                  <c:v>1440</c:v>
                </c:pt>
                <c:pt idx="219">
                  <c:v>3581</c:v>
                </c:pt>
                <c:pt idx="220">
                  <c:v>8099</c:v>
                </c:pt>
                <c:pt idx="221">
                  <c:v>8190</c:v>
                </c:pt>
                <c:pt idx="222">
                  <c:v>6589</c:v>
                </c:pt>
                <c:pt idx="223">
                  <c:v>1374</c:v>
                </c:pt>
                <c:pt idx="224">
                  <c:v>2460</c:v>
                </c:pt>
                <c:pt idx="225">
                  <c:v>2576</c:v>
                </c:pt>
                <c:pt idx="226">
                  <c:v>5396</c:v>
                </c:pt>
                <c:pt idx="227">
                  <c:v>12460</c:v>
                </c:pt>
                <c:pt idx="228">
                  <c:v>14365</c:v>
                </c:pt>
                <c:pt idx="229">
                  <c:v>14432</c:v>
                </c:pt>
                <c:pt idx="230">
                  <c:v>9779</c:v>
                </c:pt>
                <c:pt idx="231">
                  <c:v>3528</c:v>
                </c:pt>
                <c:pt idx="232">
                  <c:v>3319</c:v>
                </c:pt>
                <c:pt idx="233">
                  <c:v>8860</c:v>
                </c:pt>
                <c:pt idx="234">
                  <c:v>7906</c:v>
                </c:pt>
                <c:pt idx="235">
                  <c:v>9359</c:v>
                </c:pt>
                <c:pt idx="236">
                  <c:v>13330</c:v>
                </c:pt>
                <c:pt idx="237">
                  <c:v>14381</c:v>
                </c:pt>
              </c:numCache>
            </c:numRef>
          </c:val>
          <c:extLst>
            <c:ext xmlns:c16="http://schemas.microsoft.com/office/drawing/2014/chart" uri="{C3380CC4-5D6E-409C-BE32-E72D297353CC}">
              <c16:uniqueId val="{00000002-49CB-40A4-9148-FC22BAA9BD07}"/>
            </c:ext>
          </c:extLst>
        </c:ser>
        <c:ser>
          <c:idx val="8"/>
          <c:order val="8"/>
          <c:tx>
            <c:strRef>
              <c:f>'$1, 20%, 75th'!$J$6</c:f>
              <c:strCache>
                <c:ptCount val="1"/>
                <c:pt idx="0">
                  <c:v>Unawarded, Inefficient</c:v>
                </c:pt>
              </c:strCache>
            </c:strRef>
          </c:tx>
          <c:spPr>
            <a:solidFill>
              <a:schemeClr val="tx2"/>
            </a:solidFill>
            <a:ln>
              <a:noFill/>
            </a:ln>
            <a:effectLst/>
          </c:spPr>
          <c:invertIfNegative val="0"/>
          <c:cat>
            <c:numRef>
              <c:f>'$1, 20%, 75th'!$A$7:$A$244</c:f>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f>'$1, 20%, 75th'!$J$7:$J$244</c:f>
              <c:numCache>
                <c:formatCode>#,##0</c:formatCode>
                <c:ptCount val="238"/>
                <c:pt idx="0">
                  <c:v>57955</c:v>
                </c:pt>
                <c:pt idx="1">
                  <c:v>55193</c:v>
                </c:pt>
                <c:pt idx="2">
                  <c:v>47289</c:v>
                </c:pt>
                <c:pt idx="3">
                  <c:v>64111</c:v>
                </c:pt>
                <c:pt idx="4">
                  <c:v>63469</c:v>
                </c:pt>
                <c:pt idx="5">
                  <c:v>61916</c:v>
                </c:pt>
                <c:pt idx="6">
                  <c:v>54439</c:v>
                </c:pt>
                <c:pt idx="7">
                  <c:v>55865</c:v>
                </c:pt>
                <c:pt idx="8">
                  <c:v>59454</c:v>
                </c:pt>
                <c:pt idx="9">
                  <c:v>55956</c:v>
                </c:pt>
                <c:pt idx="10">
                  <c:v>55431</c:v>
                </c:pt>
                <c:pt idx="11">
                  <c:v>57653</c:v>
                </c:pt>
                <c:pt idx="12">
                  <c:v>63538</c:v>
                </c:pt>
                <c:pt idx="13">
                  <c:v>63712</c:v>
                </c:pt>
                <c:pt idx="14">
                  <c:v>65346</c:v>
                </c:pt>
                <c:pt idx="15">
                  <c:v>50574</c:v>
                </c:pt>
                <c:pt idx="16">
                  <c:v>62490</c:v>
                </c:pt>
                <c:pt idx="17">
                  <c:v>60074</c:v>
                </c:pt>
                <c:pt idx="18">
                  <c:v>56136</c:v>
                </c:pt>
                <c:pt idx="19">
                  <c:v>60028</c:v>
                </c:pt>
                <c:pt idx="20">
                  <c:v>48692</c:v>
                </c:pt>
                <c:pt idx="21">
                  <c:v>55785</c:v>
                </c:pt>
                <c:pt idx="22">
                  <c:v>61485</c:v>
                </c:pt>
                <c:pt idx="23">
                  <c:v>39719</c:v>
                </c:pt>
                <c:pt idx="24">
                  <c:v>47366</c:v>
                </c:pt>
                <c:pt idx="25">
                  <c:v>39206</c:v>
                </c:pt>
                <c:pt idx="26">
                  <c:v>40289</c:v>
                </c:pt>
                <c:pt idx="27">
                  <c:v>46329</c:v>
                </c:pt>
                <c:pt idx="28">
                  <c:v>38640</c:v>
                </c:pt>
                <c:pt idx="29">
                  <c:v>48792</c:v>
                </c:pt>
                <c:pt idx="30">
                  <c:v>59713</c:v>
                </c:pt>
                <c:pt idx="31">
                  <c:v>50514</c:v>
                </c:pt>
                <c:pt idx="32">
                  <c:v>59795</c:v>
                </c:pt>
                <c:pt idx="33">
                  <c:v>71780</c:v>
                </c:pt>
                <c:pt idx="34">
                  <c:v>54433</c:v>
                </c:pt>
                <c:pt idx="35">
                  <c:v>54505</c:v>
                </c:pt>
                <c:pt idx="36">
                  <c:v>53327</c:v>
                </c:pt>
                <c:pt idx="37">
                  <c:v>51000</c:v>
                </c:pt>
                <c:pt idx="38">
                  <c:v>50571</c:v>
                </c:pt>
                <c:pt idx="39">
                  <c:v>70480</c:v>
                </c:pt>
                <c:pt idx="40">
                  <c:v>62691</c:v>
                </c:pt>
                <c:pt idx="41">
                  <c:v>63322</c:v>
                </c:pt>
                <c:pt idx="42">
                  <c:v>58870</c:v>
                </c:pt>
                <c:pt idx="43">
                  <c:v>59476</c:v>
                </c:pt>
                <c:pt idx="44">
                  <c:v>55565</c:v>
                </c:pt>
                <c:pt idx="45">
                  <c:v>60836</c:v>
                </c:pt>
                <c:pt idx="46">
                  <c:v>58381</c:v>
                </c:pt>
                <c:pt idx="47">
                  <c:v>56703</c:v>
                </c:pt>
                <c:pt idx="48">
                  <c:v>43188</c:v>
                </c:pt>
                <c:pt idx="49">
                  <c:v>35961</c:v>
                </c:pt>
                <c:pt idx="50">
                  <c:v>30765</c:v>
                </c:pt>
                <c:pt idx="51">
                  <c:v>30798</c:v>
                </c:pt>
                <c:pt idx="52">
                  <c:v>36506</c:v>
                </c:pt>
                <c:pt idx="53">
                  <c:v>46593</c:v>
                </c:pt>
                <c:pt idx="54">
                  <c:v>55057</c:v>
                </c:pt>
                <c:pt idx="55">
                  <c:v>56296</c:v>
                </c:pt>
                <c:pt idx="56">
                  <c:v>54591</c:v>
                </c:pt>
                <c:pt idx="57">
                  <c:v>49147</c:v>
                </c:pt>
                <c:pt idx="58">
                  <c:v>61951</c:v>
                </c:pt>
                <c:pt idx="59">
                  <c:v>59991</c:v>
                </c:pt>
                <c:pt idx="60">
                  <c:v>63961</c:v>
                </c:pt>
                <c:pt idx="61">
                  <c:v>56447</c:v>
                </c:pt>
                <c:pt idx="62">
                  <c:v>52497</c:v>
                </c:pt>
                <c:pt idx="63">
                  <c:v>56758</c:v>
                </c:pt>
                <c:pt idx="64">
                  <c:v>48420</c:v>
                </c:pt>
                <c:pt idx="65">
                  <c:v>50825</c:v>
                </c:pt>
                <c:pt idx="66">
                  <c:v>66490</c:v>
                </c:pt>
                <c:pt idx="67">
                  <c:v>53960</c:v>
                </c:pt>
                <c:pt idx="68">
                  <c:v>56821</c:v>
                </c:pt>
                <c:pt idx="69">
                  <c:v>50543</c:v>
                </c:pt>
                <c:pt idx="70">
                  <c:v>58754</c:v>
                </c:pt>
                <c:pt idx="71">
                  <c:v>52706</c:v>
                </c:pt>
                <c:pt idx="72">
                  <c:v>46798</c:v>
                </c:pt>
                <c:pt idx="73">
                  <c:v>61067</c:v>
                </c:pt>
                <c:pt idx="74">
                  <c:v>63916</c:v>
                </c:pt>
                <c:pt idx="75">
                  <c:v>56946</c:v>
                </c:pt>
                <c:pt idx="76">
                  <c:v>51225</c:v>
                </c:pt>
                <c:pt idx="77">
                  <c:v>49319</c:v>
                </c:pt>
                <c:pt idx="78">
                  <c:v>52069</c:v>
                </c:pt>
                <c:pt idx="79">
                  <c:v>40821</c:v>
                </c:pt>
                <c:pt idx="80">
                  <c:v>62655</c:v>
                </c:pt>
                <c:pt idx="81">
                  <c:v>65411</c:v>
                </c:pt>
                <c:pt idx="82">
                  <c:v>62734</c:v>
                </c:pt>
                <c:pt idx="83">
                  <c:v>53237</c:v>
                </c:pt>
                <c:pt idx="84">
                  <c:v>54340</c:v>
                </c:pt>
                <c:pt idx="85">
                  <c:v>53145</c:v>
                </c:pt>
                <c:pt idx="86">
                  <c:v>50716</c:v>
                </c:pt>
                <c:pt idx="87">
                  <c:v>75551</c:v>
                </c:pt>
                <c:pt idx="88">
                  <c:v>69445</c:v>
                </c:pt>
                <c:pt idx="89">
                  <c:v>70402</c:v>
                </c:pt>
                <c:pt idx="90">
                  <c:v>79708</c:v>
                </c:pt>
                <c:pt idx="91">
                  <c:v>73922</c:v>
                </c:pt>
                <c:pt idx="92">
                  <c:v>54009</c:v>
                </c:pt>
                <c:pt idx="93">
                  <c:v>60490</c:v>
                </c:pt>
                <c:pt idx="94">
                  <c:v>79422</c:v>
                </c:pt>
                <c:pt idx="95">
                  <c:v>69199</c:v>
                </c:pt>
                <c:pt idx="96">
                  <c:v>70047</c:v>
                </c:pt>
                <c:pt idx="97">
                  <c:v>59987</c:v>
                </c:pt>
                <c:pt idx="98">
                  <c:v>73752</c:v>
                </c:pt>
                <c:pt idx="99">
                  <c:v>73579</c:v>
                </c:pt>
                <c:pt idx="100">
                  <c:v>63293</c:v>
                </c:pt>
                <c:pt idx="101">
                  <c:v>71254</c:v>
                </c:pt>
                <c:pt idx="102">
                  <c:v>69646</c:v>
                </c:pt>
                <c:pt idx="103">
                  <c:v>64952</c:v>
                </c:pt>
                <c:pt idx="104">
                  <c:v>70860</c:v>
                </c:pt>
                <c:pt idx="105">
                  <c:v>83499</c:v>
                </c:pt>
                <c:pt idx="106">
                  <c:v>92157</c:v>
                </c:pt>
                <c:pt idx="107">
                  <c:v>68115</c:v>
                </c:pt>
                <c:pt idx="108">
                  <c:v>69209</c:v>
                </c:pt>
                <c:pt idx="109">
                  <c:v>89084</c:v>
                </c:pt>
                <c:pt idx="110">
                  <c:v>97685</c:v>
                </c:pt>
                <c:pt idx="111">
                  <c:v>94163</c:v>
                </c:pt>
                <c:pt idx="112">
                  <c:v>56149</c:v>
                </c:pt>
                <c:pt idx="113">
                  <c:v>77309</c:v>
                </c:pt>
                <c:pt idx="114">
                  <c:v>91790</c:v>
                </c:pt>
                <c:pt idx="115">
                  <c:v>92076</c:v>
                </c:pt>
                <c:pt idx="116">
                  <c:v>88522</c:v>
                </c:pt>
                <c:pt idx="117">
                  <c:v>81449</c:v>
                </c:pt>
                <c:pt idx="118">
                  <c:v>73299</c:v>
                </c:pt>
                <c:pt idx="119">
                  <c:v>51386</c:v>
                </c:pt>
                <c:pt idx="120">
                  <c:v>38945</c:v>
                </c:pt>
                <c:pt idx="121">
                  <c:v>41241</c:v>
                </c:pt>
                <c:pt idx="122">
                  <c:v>47640</c:v>
                </c:pt>
                <c:pt idx="123">
                  <c:v>50583</c:v>
                </c:pt>
                <c:pt idx="124">
                  <c:v>73129</c:v>
                </c:pt>
                <c:pt idx="125">
                  <c:v>65114</c:v>
                </c:pt>
                <c:pt idx="126">
                  <c:v>73226</c:v>
                </c:pt>
                <c:pt idx="127">
                  <c:v>61917</c:v>
                </c:pt>
                <c:pt idx="128">
                  <c:v>74781</c:v>
                </c:pt>
                <c:pt idx="129">
                  <c:v>81167</c:v>
                </c:pt>
                <c:pt idx="130">
                  <c:v>68010</c:v>
                </c:pt>
                <c:pt idx="131">
                  <c:v>68126</c:v>
                </c:pt>
                <c:pt idx="132">
                  <c:v>79254</c:v>
                </c:pt>
                <c:pt idx="133">
                  <c:v>64399</c:v>
                </c:pt>
                <c:pt idx="134">
                  <c:v>52404</c:v>
                </c:pt>
                <c:pt idx="135">
                  <c:v>51257</c:v>
                </c:pt>
                <c:pt idx="136">
                  <c:v>56731</c:v>
                </c:pt>
                <c:pt idx="137">
                  <c:v>73325</c:v>
                </c:pt>
                <c:pt idx="138">
                  <c:v>86325</c:v>
                </c:pt>
                <c:pt idx="139">
                  <c:v>69220</c:v>
                </c:pt>
                <c:pt idx="140">
                  <c:v>63840</c:v>
                </c:pt>
                <c:pt idx="141">
                  <c:v>63433</c:v>
                </c:pt>
                <c:pt idx="142">
                  <c:v>63459</c:v>
                </c:pt>
                <c:pt idx="143">
                  <c:v>68719</c:v>
                </c:pt>
                <c:pt idx="144">
                  <c:v>55323</c:v>
                </c:pt>
                <c:pt idx="145">
                  <c:v>51842</c:v>
                </c:pt>
                <c:pt idx="146">
                  <c:v>46342</c:v>
                </c:pt>
                <c:pt idx="147">
                  <c:v>50926</c:v>
                </c:pt>
                <c:pt idx="148">
                  <c:v>61012</c:v>
                </c:pt>
                <c:pt idx="149">
                  <c:v>71219</c:v>
                </c:pt>
                <c:pt idx="150">
                  <c:v>73187</c:v>
                </c:pt>
                <c:pt idx="151">
                  <c:v>57850</c:v>
                </c:pt>
                <c:pt idx="152">
                  <c:v>41734</c:v>
                </c:pt>
                <c:pt idx="153">
                  <c:v>44427</c:v>
                </c:pt>
                <c:pt idx="154">
                  <c:v>39379</c:v>
                </c:pt>
                <c:pt idx="155">
                  <c:v>52136</c:v>
                </c:pt>
                <c:pt idx="156">
                  <c:v>41132</c:v>
                </c:pt>
                <c:pt idx="157">
                  <c:v>53118</c:v>
                </c:pt>
                <c:pt idx="158">
                  <c:v>49756</c:v>
                </c:pt>
                <c:pt idx="159">
                  <c:v>62910</c:v>
                </c:pt>
                <c:pt idx="160">
                  <c:v>62927</c:v>
                </c:pt>
                <c:pt idx="161">
                  <c:v>61982</c:v>
                </c:pt>
                <c:pt idx="162">
                  <c:v>63033</c:v>
                </c:pt>
                <c:pt idx="163">
                  <c:v>59895</c:v>
                </c:pt>
                <c:pt idx="164">
                  <c:v>51170</c:v>
                </c:pt>
                <c:pt idx="165">
                  <c:v>39421</c:v>
                </c:pt>
                <c:pt idx="166">
                  <c:v>34780</c:v>
                </c:pt>
                <c:pt idx="167">
                  <c:v>30552</c:v>
                </c:pt>
                <c:pt idx="168">
                  <c:v>23919</c:v>
                </c:pt>
                <c:pt idx="169">
                  <c:v>27966</c:v>
                </c:pt>
                <c:pt idx="170">
                  <c:v>29721</c:v>
                </c:pt>
                <c:pt idx="171">
                  <c:v>25659</c:v>
                </c:pt>
                <c:pt idx="172">
                  <c:v>34911</c:v>
                </c:pt>
                <c:pt idx="173">
                  <c:v>35793</c:v>
                </c:pt>
                <c:pt idx="174">
                  <c:v>47255</c:v>
                </c:pt>
                <c:pt idx="175">
                  <c:v>51848</c:v>
                </c:pt>
                <c:pt idx="176">
                  <c:v>44337</c:v>
                </c:pt>
                <c:pt idx="177">
                  <c:v>41595</c:v>
                </c:pt>
                <c:pt idx="178">
                  <c:v>42848</c:v>
                </c:pt>
                <c:pt idx="179">
                  <c:v>45215</c:v>
                </c:pt>
                <c:pt idx="180">
                  <c:v>45898</c:v>
                </c:pt>
                <c:pt idx="181">
                  <c:v>46277</c:v>
                </c:pt>
                <c:pt idx="182">
                  <c:v>38946</c:v>
                </c:pt>
                <c:pt idx="183">
                  <c:v>56170</c:v>
                </c:pt>
                <c:pt idx="184">
                  <c:v>60108</c:v>
                </c:pt>
                <c:pt idx="185">
                  <c:v>60067</c:v>
                </c:pt>
                <c:pt idx="186">
                  <c:v>73415</c:v>
                </c:pt>
                <c:pt idx="187">
                  <c:v>69655</c:v>
                </c:pt>
                <c:pt idx="188">
                  <c:v>51167</c:v>
                </c:pt>
                <c:pt idx="189">
                  <c:v>61458</c:v>
                </c:pt>
                <c:pt idx="190">
                  <c:v>41849</c:v>
                </c:pt>
                <c:pt idx="191">
                  <c:v>37072</c:v>
                </c:pt>
                <c:pt idx="192">
                  <c:v>43033</c:v>
                </c:pt>
                <c:pt idx="193">
                  <c:v>63754</c:v>
                </c:pt>
                <c:pt idx="194">
                  <c:v>64755</c:v>
                </c:pt>
                <c:pt idx="195">
                  <c:v>42964</c:v>
                </c:pt>
                <c:pt idx="196">
                  <c:v>54236</c:v>
                </c:pt>
                <c:pt idx="197">
                  <c:v>67652</c:v>
                </c:pt>
                <c:pt idx="198">
                  <c:v>53636</c:v>
                </c:pt>
                <c:pt idx="199">
                  <c:v>66365</c:v>
                </c:pt>
                <c:pt idx="200">
                  <c:v>62322</c:v>
                </c:pt>
                <c:pt idx="201">
                  <c:v>69712</c:v>
                </c:pt>
                <c:pt idx="202">
                  <c:v>61536</c:v>
                </c:pt>
                <c:pt idx="203">
                  <c:v>68648</c:v>
                </c:pt>
                <c:pt idx="204">
                  <c:v>70070</c:v>
                </c:pt>
                <c:pt idx="205">
                  <c:v>64832</c:v>
                </c:pt>
                <c:pt idx="206">
                  <c:v>71479</c:v>
                </c:pt>
                <c:pt idx="207">
                  <c:v>65829</c:v>
                </c:pt>
                <c:pt idx="208">
                  <c:v>55453</c:v>
                </c:pt>
                <c:pt idx="209">
                  <c:v>52244</c:v>
                </c:pt>
                <c:pt idx="210">
                  <c:v>48272</c:v>
                </c:pt>
                <c:pt idx="211">
                  <c:v>36179</c:v>
                </c:pt>
                <c:pt idx="212">
                  <c:v>39249</c:v>
                </c:pt>
                <c:pt idx="213">
                  <c:v>40984</c:v>
                </c:pt>
                <c:pt idx="214">
                  <c:v>55253</c:v>
                </c:pt>
                <c:pt idx="215">
                  <c:v>68614</c:v>
                </c:pt>
                <c:pt idx="216">
                  <c:v>63073</c:v>
                </c:pt>
                <c:pt idx="217">
                  <c:v>44211</c:v>
                </c:pt>
                <c:pt idx="218">
                  <c:v>42308</c:v>
                </c:pt>
                <c:pt idx="219">
                  <c:v>41548</c:v>
                </c:pt>
                <c:pt idx="220">
                  <c:v>49411</c:v>
                </c:pt>
                <c:pt idx="221">
                  <c:v>44805</c:v>
                </c:pt>
                <c:pt idx="222">
                  <c:v>52326</c:v>
                </c:pt>
                <c:pt idx="223">
                  <c:v>53940</c:v>
                </c:pt>
                <c:pt idx="224">
                  <c:v>53378</c:v>
                </c:pt>
                <c:pt idx="225">
                  <c:v>45310</c:v>
                </c:pt>
                <c:pt idx="226">
                  <c:v>47065</c:v>
                </c:pt>
                <c:pt idx="227">
                  <c:v>45869</c:v>
                </c:pt>
                <c:pt idx="228">
                  <c:v>53370</c:v>
                </c:pt>
                <c:pt idx="229">
                  <c:v>60279</c:v>
                </c:pt>
                <c:pt idx="230">
                  <c:v>64390</c:v>
                </c:pt>
                <c:pt idx="231">
                  <c:v>54303</c:v>
                </c:pt>
                <c:pt idx="232">
                  <c:v>51972</c:v>
                </c:pt>
                <c:pt idx="233">
                  <c:v>55964</c:v>
                </c:pt>
                <c:pt idx="234">
                  <c:v>60579</c:v>
                </c:pt>
                <c:pt idx="235">
                  <c:v>59670</c:v>
                </c:pt>
                <c:pt idx="236">
                  <c:v>58798</c:v>
                </c:pt>
                <c:pt idx="237">
                  <c:v>57265</c:v>
                </c:pt>
              </c:numCache>
            </c:numRef>
          </c:val>
          <c:extLst>
            <c:ext xmlns:c16="http://schemas.microsoft.com/office/drawing/2014/chart" uri="{C3380CC4-5D6E-409C-BE32-E72D297353CC}">
              <c16:uniqueId val="{00000003-49CB-40A4-9148-FC22BAA9BD07}"/>
            </c:ext>
          </c:extLst>
        </c:ser>
        <c:dLbls>
          <c:showLegendKey val="0"/>
          <c:showVal val="0"/>
          <c:showCatName val="0"/>
          <c:showSerName val="0"/>
          <c:showPercent val="0"/>
          <c:showBubbleSize val="0"/>
        </c:dLbls>
        <c:gapWidth val="0"/>
        <c:overlap val="100"/>
        <c:axId val="24562576"/>
        <c:axId val="24559696"/>
        <c:extLst>
          <c:ext xmlns:c15="http://schemas.microsoft.com/office/drawing/2012/chart" uri="{02D57815-91ED-43cb-92C2-25804820EDAC}">
            <c15:filteredBarSeries>
              <c15:ser>
                <c:idx val="0"/>
                <c:order val="0"/>
                <c:tx>
                  <c:strRef>
                    <c:extLst>
                      <c:ext uri="{02D57815-91ED-43cb-92C2-25804820EDAC}">
                        <c15:formulaRef>
                          <c15:sqref>'$1, 20%, 75th'!$B$6</c15:sqref>
                        </c15:formulaRef>
                      </c:ext>
                    </c:extLst>
                    <c:strCache>
                      <c:ptCount val="1"/>
                      <c:pt idx="0">
                        <c:v>ABS Thresh</c:v>
                      </c:pt>
                    </c:strCache>
                  </c:strRef>
                </c:tx>
                <c:spPr>
                  <a:solidFill>
                    <a:schemeClr val="accent1"/>
                  </a:solidFill>
                  <a:ln>
                    <a:noFill/>
                  </a:ln>
                  <a:effectLst/>
                </c:spPr>
                <c:invertIfNegative val="0"/>
                <c:cat>
                  <c:numRef>
                    <c:extLst>
                      <c:ex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c:ext uri="{02D57815-91ED-43cb-92C2-25804820EDAC}">
                        <c15:formulaRef>
                          <c15:sqref>'$1, 20%, 75th'!$B$7:$B$244</c15:sqref>
                        </c15:formulaRef>
                      </c:ext>
                    </c:extLst>
                    <c:numCache>
                      <c:formatCode>General</c:formatCode>
                      <c:ptCount val="238"/>
                      <c:pt idx="0">
                        <c:v>-1</c:v>
                      </c:pt>
                      <c:pt idx="1">
                        <c:v>-1</c:v>
                      </c:pt>
                      <c:pt idx="2">
                        <c:v>-1</c:v>
                      </c:pt>
                      <c:pt idx="3">
                        <c:v>-1</c:v>
                      </c:pt>
                      <c:pt idx="4">
                        <c:v>-1</c:v>
                      </c:pt>
                      <c:pt idx="5">
                        <c:v>-1</c:v>
                      </c:pt>
                      <c:pt idx="6">
                        <c:v>-1</c:v>
                      </c:pt>
                      <c:pt idx="7">
                        <c:v>-1</c:v>
                      </c:pt>
                      <c:pt idx="8">
                        <c:v>-1</c:v>
                      </c:pt>
                      <c:pt idx="9">
                        <c:v>-1</c:v>
                      </c:pt>
                      <c:pt idx="10">
                        <c:v>-1</c:v>
                      </c:pt>
                      <c:pt idx="11">
                        <c:v>-1</c:v>
                      </c:pt>
                      <c:pt idx="12">
                        <c:v>-1</c:v>
                      </c:pt>
                      <c:pt idx="13">
                        <c:v>-1</c:v>
                      </c:pt>
                      <c:pt idx="14">
                        <c:v>-1</c:v>
                      </c:pt>
                      <c:pt idx="15">
                        <c:v>-1</c:v>
                      </c:pt>
                      <c:pt idx="16">
                        <c:v>-1</c:v>
                      </c:pt>
                      <c:pt idx="17">
                        <c:v>-1</c:v>
                      </c:pt>
                      <c:pt idx="18">
                        <c:v>-1</c:v>
                      </c:pt>
                      <c:pt idx="19">
                        <c:v>-1</c:v>
                      </c:pt>
                      <c:pt idx="20">
                        <c:v>-1</c:v>
                      </c:pt>
                      <c:pt idx="21">
                        <c:v>-1</c:v>
                      </c:pt>
                      <c:pt idx="22">
                        <c:v>-1</c:v>
                      </c:pt>
                      <c:pt idx="23">
                        <c:v>-1</c:v>
                      </c:pt>
                      <c:pt idx="24">
                        <c:v>-1</c:v>
                      </c:pt>
                      <c:pt idx="25">
                        <c:v>-1</c:v>
                      </c:pt>
                      <c:pt idx="26">
                        <c:v>-1</c:v>
                      </c:pt>
                      <c:pt idx="27">
                        <c:v>-1</c:v>
                      </c:pt>
                      <c:pt idx="28">
                        <c:v>-1</c:v>
                      </c:pt>
                      <c:pt idx="29">
                        <c:v>-1</c:v>
                      </c:pt>
                      <c:pt idx="30">
                        <c:v>-1</c:v>
                      </c:pt>
                      <c:pt idx="31">
                        <c:v>-1</c:v>
                      </c:pt>
                      <c:pt idx="32">
                        <c:v>-1</c:v>
                      </c:pt>
                      <c:pt idx="33">
                        <c:v>-1</c:v>
                      </c:pt>
                      <c:pt idx="34">
                        <c:v>-1</c:v>
                      </c:pt>
                      <c:pt idx="35">
                        <c:v>-1</c:v>
                      </c:pt>
                      <c:pt idx="36">
                        <c:v>-1</c:v>
                      </c:pt>
                      <c:pt idx="37">
                        <c:v>-1</c:v>
                      </c:pt>
                      <c:pt idx="38">
                        <c:v>-1</c:v>
                      </c:pt>
                      <c:pt idx="39">
                        <c:v>-1</c:v>
                      </c:pt>
                      <c:pt idx="40">
                        <c:v>-1</c:v>
                      </c:pt>
                      <c:pt idx="41">
                        <c:v>-1</c:v>
                      </c:pt>
                      <c:pt idx="42">
                        <c:v>-1</c:v>
                      </c:pt>
                      <c:pt idx="43">
                        <c:v>-1</c:v>
                      </c:pt>
                      <c:pt idx="44">
                        <c:v>-1</c:v>
                      </c:pt>
                      <c:pt idx="45">
                        <c:v>-1</c:v>
                      </c:pt>
                      <c:pt idx="46">
                        <c:v>-1</c:v>
                      </c:pt>
                      <c:pt idx="47">
                        <c:v>-1</c:v>
                      </c:pt>
                      <c:pt idx="48">
                        <c:v>-1</c:v>
                      </c:pt>
                      <c:pt idx="49">
                        <c:v>-1</c:v>
                      </c:pt>
                      <c:pt idx="50">
                        <c:v>-1</c:v>
                      </c:pt>
                      <c:pt idx="51">
                        <c:v>-1</c:v>
                      </c:pt>
                      <c:pt idx="52">
                        <c:v>-1</c:v>
                      </c:pt>
                      <c:pt idx="53">
                        <c:v>-1</c:v>
                      </c:pt>
                      <c:pt idx="54">
                        <c:v>-1</c:v>
                      </c:pt>
                      <c:pt idx="55">
                        <c:v>-1</c:v>
                      </c:pt>
                      <c:pt idx="56">
                        <c:v>-1</c:v>
                      </c:pt>
                      <c:pt idx="57">
                        <c:v>-1</c:v>
                      </c:pt>
                      <c:pt idx="58">
                        <c:v>-1</c:v>
                      </c:pt>
                      <c:pt idx="59">
                        <c:v>-1</c:v>
                      </c:pt>
                      <c:pt idx="60">
                        <c:v>-1</c:v>
                      </c:pt>
                      <c:pt idx="61">
                        <c:v>-1</c:v>
                      </c:pt>
                      <c:pt idx="62">
                        <c:v>-1</c:v>
                      </c:pt>
                      <c:pt idx="63">
                        <c:v>-1</c:v>
                      </c:pt>
                      <c:pt idx="64">
                        <c:v>-1</c:v>
                      </c:pt>
                      <c:pt idx="65">
                        <c:v>-1</c:v>
                      </c:pt>
                      <c:pt idx="66">
                        <c:v>-1</c:v>
                      </c:pt>
                      <c:pt idx="67">
                        <c:v>-1</c:v>
                      </c:pt>
                      <c:pt idx="68">
                        <c:v>-1</c:v>
                      </c:pt>
                      <c:pt idx="69">
                        <c:v>-1</c:v>
                      </c:pt>
                      <c:pt idx="70">
                        <c:v>-1</c:v>
                      </c:pt>
                      <c:pt idx="71">
                        <c:v>-1</c:v>
                      </c:pt>
                      <c:pt idx="72">
                        <c:v>-1</c:v>
                      </c:pt>
                      <c:pt idx="73">
                        <c:v>-1</c:v>
                      </c:pt>
                      <c:pt idx="74">
                        <c:v>-1</c:v>
                      </c:pt>
                      <c:pt idx="75">
                        <c:v>-1</c:v>
                      </c:pt>
                      <c:pt idx="76">
                        <c:v>-1</c:v>
                      </c:pt>
                      <c:pt idx="77">
                        <c:v>-1</c:v>
                      </c:pt>
                      <c:pt idx="78">
                        <c:v>-1</c:v>
                      </c:pt>
                      <c:pt idx="79">
                        <c:v>-1</c:v>
                      </c:pt>
                      <c:pt idx="80">
                        <c:v>-1</c:v>
                      </c:pt>
                      <c:pt idx="81">
                        <c:v>-1</c:v>
                      </c:pt>
                      <c:pt idx="82">
                        <c:v>-1</c:v>
                      </c:pt>
                      <c:pt idx="83">
                        <c:v>-1</c:v>
                      </c:pt>
                      <c:pt idx="84">
                        <c:v>-1</c:v>
                      </c:pt>
                      <c:pt idx="85">
                        <c:v>-1</c:v>
                      </c:pt>
                      <c:pt idx="86">
                        <c:v>-1</c:v>
                      </c:pt>
                      <c:pt idx="87">
                        <c:v>-1</c:v>
                      </c:pt>
                      <c:pt idx="88">
                        <c:v>-1</c:v>
                      </c:pt>
                      <c:pt idx="89">
                        <c:v>-1</c:v>
                      </c:pt>
                      <c:pt idx="90">
                        <c:v>-1</c:v>
                      </c:pt>
                      <c:pt idx="91">
                        <c:v>-1</c:v>
                      </c:pt>
                      <c:pt idx="92">
                        <c:v>-1</c:v>
                      </c:pt>
                      <c:pt idx="93">
                        <c:v>-1</c:v>
                      </c:pt>
                      <c:pt idx="94">
                        <c:v>-1</c:v>
                      </c:pt>
                      <c:pt idx="95">
                        <c:v>-1</c:v>
                      </c:pt>
                      <c:pt idx="96">
                        <c:v>-1</c:v>
                      </c:pt>
                      <c:pt idx="97">
                        <c:v>-1</c:v>
                      </c:pt>
                      <c:pt idx="98">
                        <c:v>-1</c:v>
                      </c:pt>
                      <c:pt idx="99">
                        <c:v>-1</c:v>
                      </c:pt>
                      <c:pt idx="100">
                        <c:v>-1</c:v>
                      </c:pt>
                      <c:pt idx="101">
                        <c:v>-1</c:v>
                      </c:pt>
                      <c:pt idx="102">
                        <c:v>-1</c:v>
                      </c:pt>
                      <c:pt idx="103">
                        <c:v>-1</c:v>
                      </c:pt>
                      <c:pt idx="104">
                        <c:v>-1</c:v>
                      </c:pt>
                      <c:pt idx="105">
                        <c:v>-1</c:v>
                      </c:pt>
                      <c:pt idx="106">
                        <c:v>-1</c:v>
                      </c:pt>
                      <c:pt idx="107">
                        <c:v>-1</c:v>
                      </c:pt>
                      <c:pt idx="108">
                        <c:v>-1</c:v>
                      </c:pt>
                      <c:pt idx="109">
                        <c:v>-1</c:v>
                      </c:pt>
                      <c:pt idx="110">
                        <c:v>-1</c:v>
                      </c:pt>
                      <c:pt idx="111">
                        <c:v>-1</c:v>
                      </c:pt>
                      <c:pt idx="112">
                        <c:v>-1</c:v>
                      </c:pt>
                      <c:pt idx="113">
                        <c:v>-1</c:v>
                      </c:pt>
                      <c:pt idx="114">
                        <c:v>-1</c:v>
                      </c:pt>
                      <c:pt idx="115">
                        <c:v>-1</c:v>
                      </c:pt>
                      <c:pt idx="116">
                        <c:v>-1</c:v>
                      </c:pt>
                      <c:pt idx="117">
                        <c:v>-1</c:v>
                      </c:pt>
                      <c:pt idx="118">
                        <c:v>-1</c:v>
                      </c:pt>
                      <c:pt idx="119">
                        <c:v>-1</c:v>
                      </c:pt>
                      <c:pt idx="120">
                        <c:v>-1</c:v>
                      </c:pt>
                      <c:pt idx="121">
                        <c:v>-1</c:v>
                      </c:pt>
                      <c:pt idx="122">
                        <c:v>-1</c:v>
                      </c:pt>
                      <c:pt idx="123">
                        <c:v>-1</c:v>
                      </c:pt>
                      <c:pt idx="124">
                        <c:v>-1</c:v>
                      </c:pt>
                      <c:pt idx="125">
                        <c:v>-1</c:v>
                      </c:pt>
                      <c:pt idx="126">
                        <c:v>-1</c:v>
                      </c:pt>
                      <c:pt idx="127">
                        <c:v>-1</c:v>
                      </c:pt>
                      <c:pt idx="128">
                        <c:v>-1</c:v>
                      </c:pt>
                      <c:pt idx="129">
                        <c:v>-1</c:v>
                      </c:pt>
                      <c:pt idx="130">
                        <c:v>-1</c:v>
                      </c:pt>
                      <c:pt idx="131">
                        <c:v>-1</c:v>
                      </c:pt>
                      <c:pt idx="132">
                        <c:v>-1</c:v>
                      </c:pt>
                      <c:pt idx="133">
                        <c:v>-1</c:v>
                      </c:pt>
                      <c:pt idx="134">
                        <c:v>-1</c:v>
                      </c:pt>
                      <c:pt idx="135">
                        <c:v>-1</c:v>
                      </c:pt>
                      <c:pt idx="136">
                        <c:v>-1</c:v>
                      </c:pt>
                      <c:pt idx="137">
                        <c:v>-1</c:v>
                      </c:pt>
                      <c:pt idx="138">
                        <c:v>-1</c:v>
                      </c:pt>
                      <c:pt idx="139">
                        <c:v>-1</c:v>
                      </c:pt>
                      <c:pt idx="140">
                        <c:v>-1</c:v>
                      </c:pt>
                      <c:pt idx="141">
                        <c:v>-1</c:v>
                      </c:pt>
                      <c:pt idx="142">
                        <c:v>-1</c:v>
                      </c:pt>
                      <c:pt idx="143">
                        <c:v>-1</c:v>
                      </c:pt>
                      <c:pt idx="144">
                        <c:v>-1</c:v>
                      </c:pt>
                      <c:pt idx="145">
                        <c:v>-1</c:v>
                      </c:pt>
                      <c:pt idx="146">
                        <c:v>-1</c:v>
                      </c:pt>
                      <c:pt idx="147">
                        <c:v>-1</c:v>
                      </c:pt>
                      <c:pt idx="148">
                        <c:v>-1</c:v>
                      </c:pt>
                      <c:pt idx="149">
                        <c:v>-1</c:v>
                      </c:pt>
                      <c:pt idx="150">
                        <c:v>-1</c:v>
                      </c:pt>
                      <c:pt idx="151">
                        <c:v>-1</c:v>
                      </c:pt>
                      <c:pt idx="152">
                        <c:v>-1</c:v>
                      </c:pt>
                      <c:pt idx="153">
                        <c:v>-1</c:v>
                      </c:pt>
                      <c:pt idx="154">
                        <c:v>-1</c:v>
                      </c:pt>
                      <c:pt idx="155">
                        <c:v>-1</c:v>
                      </c:pt>
                      <c:pt idx="156">
                        <c:v>-1</c:v>
                      </c:pt>
                      <c:pt idx="157">
                        <c:v>-1</c:v>
                      </c:pt>
                      <c:pt idx="158">
                        <c:v>-1</c:v>
                      </c:pt>
                      <c:pt idx="159">
                        <c:v>-1</c:v>
                      </c:pt>
                      <c:pt idx="160">
                        <c:v>-1</c:v>
                      </c:pt>
                      <c:pt idx="161">
                        <c:v>-1</c:v>
                      </c:pt>
                      <c:pt idx="162">
                        <c:v>-1</c:v>
                      </c:pt>
                      <c:pt idx="163">
                        <c:v>-1</c:v>
                      </c:pt>
                      <c:pt idx="164">
                        <c:v>-1</c:v>
                      </c:pt>
                      <c:pt idx="165">
                        <c:v>-1</c:v>
                      </c:pt>
                      <c:pt idx="166">
                        <c:v>-1</c:v>
                      </c:pt>
                      <c:pt idx="167">
                        <c:v>-1</c:v>
                      </c:pt>
                      <c:pt idx="168">
                        <c:v>-1</c:v>
                      </c:pt>
                      <c:pt idx="169">
                        <c:v>-1</c:v>
                      </c:pt>
                      <c:pt idx="170">
                        <c:v>-1</c:v>
                      </c:pt>
                      <c:pt idx="171">
                        <c:v>-1</c:v>
                      </c:pt>
                      <c:pt idx="172">
                        <c:v>-1</c:v>
                      </c:pt>
                      <c:pt idx="173">
                        <c:v>-1</c:v>
                      </c:pt>
                      <c:pt idx="174">
                        <c:v>-1</c:v>
                      </c:pt>
                      <c:pt idx="175">
                        <c:v>-1</c:v>
                      </c:pt>
                      <c:pt idx="176">
                        <c:v>-1</c:v>
                      </c:pt>
                      <c:pt idx="177">
                        <c:v>-1</c:v>
                      </c:pt>
                      <c:pt idx="178">
                        <c:v>-1</c:v>
                      </c:pt>
                      <c:pt idx="179">
                        <c:v>-1</c:v>
                      </c:pt>
                      <c:pt idx="180">
                        <c:v>-1</c:v>
                      </c:pt>
                      <c:pt idx="181">
                        <c:v>-1</c:v>
                      </c:pt>
                      <c:pt idx="182">
                        <c:v>-1</c:v>
                      </c:pt>
                      <c:pt idx="183">
                        <c:v>-1</c:v>
                      </c:pt>
                      <c:pt idx="184">
                        <c:v>-1</c:v>
                      </c:pt>
                      <c:pt idx="185">
                        <c:v>-1</c:v>
                      </c:pt>
                      <c:pt idx="186">
                        <c:v>-1</c:v>
                      </c:pt>
                      <c:pt idx="187">
                        <c:v>-1</c:v>
                      </c:pt>
                      <c:pt idx="188">
                        <c:v>-1</c:v>
                      </c:pt>
                      <c:pt idx="189">
                        <c:v>-1</c:v>
                      </c:pt>
                      <c:pt idx="190">
                        <c:v>-1</c:v>
                      </c:pt>
                      <c:pt idx="191">
                        <c:v>-1</c:v>
                      </c:pt>
                      <c:pt idx="192">
                        <c:v>-1</c:v>
                      </c:pt>
                      <c:pt idx="193">
                        <c:v>-1</c:v>
                      </c:pt>
                      <c:pt idx="194">
                        <c:v>-1</c:v>
                      </c:pt>
                      <c:pt idx="195">
                        <c:v>-1</c:v>
                      </c:pt>
                      <c:pt idx="196">
                        <c:v>-1</c:v>
                      </c:pt>
                      <c:pt idx="197">
                        <c:v>-1</c:v>
                      </c:pt>
                      <c:pt idx="198">
                        <c:v>-1</c:v>
                      </c:pt>
                      <c:pt idx="199">
                        <c:v>-1</c:v>
                      </c:pt>
                      <c:pt idx="200">
                        <c:v>-1</c:v>
                      </c:pt>
                      <c:pt idx="201">
                        <c:v>-1</c:v>
                      </c:pt>
                      <c:pt idx="202">
                        <c:v>-1</c:v>
                      </c:pt>
                      <c:pt idx="203">
                        <c:v>-1</c:v>
                      </c:pt>
                      <c:pt idx="204">
                        <c:v>-1</c:v>
                      </c:pt>
                      <c:pt idx="205">
                        <c:v>-1</c:v>
                      </c:pt>
                      <c:pt idx="206">
                        <c:v>-1</c:v>
                      </c:pt>
                      <c:pt idx="207">
                        <c:v>-1</c:v>
                      </c:pt>
                      <c:pt idx="208">
                        <c:v>-1</c:v>
                      </c:pt>
                      <c:pt idx="209">
                        <c:v>-1</c:v>
                      </c:pt>
                      <c:pt idx="210">
                        <c:v>-1</c:v>
                      </c:pt>
                      <c:pt idx="211">
                        <c:v>-1</c:v>
                      </c:pt>
                      <c:pt idx="212">
                        <c:v>-1</c:v>
                      </c:pt>
                      <c:pt idx="213">
                        <c:v>-1</c:v>
                      </c:pt>
                      <c:pt idx="214">
                        <c:v>-1</c:v>
                      </c:pt>
                      <c:pt idx="215">
                        <c:v>-1</c:v>
                      </c:pt>
                      <c:pt idx="216">
                        <c:v>-1</c:v>
                      </c:pt>
                      <c:pt idx="217">
                        <c:v>-1</c:v>
                      </c:pt>
                      <c:pt idx="218">
                        <c:v>-1</c:v>
                      </c:pt>
                      <c:pt idx="219">
                        <c:v>-1</c:v>
                      </c:pt>
                      <c:pt idx="220">
                        <c:v>-1</c:v>
                      </c:pt>
                      <c:pt idx="221">
                        <c:v>-1</c:v>
                      </c:pt>
                      <c:pt idx="222">
                        <c:v>-1</c:v>
                      </c:pt>
                      <c:pt idx="223">
                        <c:v>-1</c:v>
                      </c:pt>
                      <c:pt idx="224">
                        <c:v>-1</c:v>
                      </c:pt>
                      <c:pt idx="225">
                        <c:v>-1</c:v>
                      </c:pt>
                      <c:pt idx="226">
                        <c:v>-1</c:v>
                      </c:pt>
                      <c:pt idx="227">
                        <c:v>-1</c:v>
                      </c:pt>
                      <c:pt idx="228">
                        <c:v>-1</c:v>
                      </c:pt>
                      <c:pt idx="229">
                        <c:v>-1</c:v>
                      </c:pt>
                      <c:pt idx="230">
                        <c:v>-1</c:v>
                      </c:pt>
                      <c:pt idx="231">
                        <c:v>-1</c:v>
                      </c:pt>
                      <c:pt idx="232">
                        <c:v>-1</c:v>
                      </c:pt>
                      <c:pt idx="233">
                        <c:v>-1</c:v>
                      </c:pt>
                      <c:pt idx="234">
                        <c:v>-1</c:v>
                      </c:pt>
                      <c:pt idx="235">
                        <c:v>-1</c:v>
                      </c:pt>
                      <c:pt idx="236">
                        <c:v>-1</c:v>
                      </c:pt>
                      <c:pt idx="237">
                        <c:v>-1</c:v>
                      </c:pt>
                    </c:numCache>
                  </c:numRef>
                </c:val>
                <c:extLst>
                  <c:ext xmlns:c16="http://schemas.microsoft.com/office/drawing/2014/chart" uri="{C3380CC4-5D6E-409C-BE32-E72D297353CC}">
                    <c16:uniqueId val="{00000005-49CB-40A4-9148-FC22BAA9BD07}"/>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'$1, 20%, 75th'!$C$6</c15:sqref>
                        </c15:formulaRef>
                      </c:ext>
                    </c:extLst>
                    <c:strCache>
                      <c:ptCount val="1"/>
                      <c:pt idx="0">
                        <c:v>REL Thresh</c:v>
                      </c:pt>
                    </c:strCache>
                  </c:strRef>
                </c:tx>
                <c:spPr>
                  <a:solidFill>
                    <a:schemeClr val="accent2"/>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75th'!$C$7:$C$244</c15:sqref>
                        </c15:formulaRef>
                      </c:ext>
                    </c:extLst>
                    <c:numCache>
                      <c:formatCode>General</c:formatCode>
                      <c:ptCount val="238"/>
                      <c:pt idx="0">
                        <c:v>-20</c:v>
                      </c:pt>
                      <c:pt idx="1">
                        <c:v>-20</c:v>
                      </c:pt>
                      <c:pt idx="2">
                        <c:v>-20</c:v>
                      </c:pt>
                      <c:pt idx="3">
                        <c:v>-20</c:v>
                      </c:pt>
                      <c:pt idx="4">
                        <c:v>-20</c:v>
                      </c:pt>
                      <c:pt idx="5">
                        <c:v>-20</c:v>
                      </c:pt>
                      <c:pt idx="6">
                        <c:v>-20</c:v>
                      </c:pt>
                      <c:pt idx="7">
                        <c:v>-20</c:v>
                      </c:pt>
                      <c:pt idx="8">
                        <c:v>-20</c:v>
                      </c:pt>
                      <c:pt idx="9">
                        <c:v>-20</c:v>
                      </c:pt>
                      <c:pt idx="10">
                        <c:v>-20</c:v>
                      </c:pt>
                      <c:pt idx="11">
                        <c:v>-20</c:v>
                      </c:pt>
                      <c:pt idx="12">
                        <c:v>-20</c:v>
                      </c:pt>
                      <c:pt idx="13">
                        <c:v>-20</c:v>
                      </c:pt>
                      <c:pt idx="14">
                        <c:v>-20</c:v>
                      </c:pt>
                      <c:pt idx="15">
                        <c:v>-20</c:v>
                      </c:pt>
                      <c:pt idx="16">
                        <c:v>-20</c:v>
                      </c:pt>
                      <c:pt idx="17">
                        <c:v>-20</c:v>
                      </c:pt>
                      <c:pt idx="18">
                        <c:v>-20</c:v>
                      </c:pt>
                      <c:pt idx="19">
                        <c:v>-20</c:v>
                      </c:pt>
                      <c:pt idx="20">
                        <c:v>-20</c:v>
                      </c:pt>
                      <c:pt idx="21">
                        <c:v>-20</c:v>
                      </c:pt>
                      <c:pt idx="22">
                        <c:v>-20</c:v>
                      </c:pt>
                      <c:pt idx="23">
                        <c:v>-20</c:v>
                      </c:pt>
                      <c:pt idx="24">
                        <c:v>-20</c:v>
                      </c:pt>
                      <c:pt idx="25">
                        <c:v>-20</c:v>
                      </c:pt>
                      <c:pt idx="26">
                        <c:v>-20</c:v>
                      </c:pt>
                      <c:pt idx="27">
                        <c:v>-20</c:v>
                      </c:pt>
                      <c:pt idx="28">
                        <c:v>-20</c:v>
                      </c:pt>
                      <c:pt idx="29">
                        <c:v>-20</c:v>
                      </c:pt>
                      <c:pt idx="30">
                        <c:v>-20</c:v>
                      </c:pt>
                      <c:pt idx="31">
                        <c:v>-20</c:v>
                      </c:pt>
                      <c:pt idx="32">
                        <c:v>-20</c:v>
                      </c:pt>
                      <c:pt idx="33">
                        <c:v>-20</c:v>
                      </c:pt>
                      <c:pt idx="34">
                        <c:v>-20</c:v>
                      </c:pt>
                      <c:pt idx="35">
                        <c:v>-20</c:v>
                      </c:pt>
                      <c:pt idx="36">
                        <c:v>-20</c:v>
                      </c:pt>
                      <c:pt idx="37">
                        <c:v>-20</c:v>
                      </c:pt>
                      <c:pt idx="38">
                        <c:v>-20</c:v>
                      </c:pt>
                      <c:pt idx="39">
                        <c:v>-20</c:v>
                      </c:pt>
                      <c:pt idx="40">
                        <c:v>-20</c:v>
                      </c:pt>
                      <c:pt idx="41">
                        <c:v>-20</c:v>
                      </c:pt>
                      <c:pt idx="42">
                        <c:v>-20</c:v>
                      </c:pt>
                      <c:pt idx="43">
                        <c:v>-20</c:v>
                      </c:pt>
                      <c:pt idx="44">
                        <c:v>-20</c:v>
                      </c:pt>
                      <c:pt idx="45">
                        <c:v>-20</c:v>
                      </c:pt>
                      <c:pt idx="46">
                        <c:v>-20</c:v>
                      </c:pt>
                      <c:pt idx="47">
                        <c:v>-20</c:v>
                      </c:pt>
                      <c:pt idx="48">
                        <c:v>-20</c:v>
                      </c:pt>
                      <c:pt idx="49">
                        <c:v>-20</c:v>
                      </c:pt>
                      <c:pt idx="50">
                        <c:v>-20</c:v>
                      </c:pt>
                      <c:pt idx="51">
                        <c:v>-20</c:v>
                      </c:pt>
                      <c:pt idx="52">
                        <c:v>-20</c:v>
                      </c:pt>
                      <c:pt idx="53">
                        <c:v>-20</c:v>
                      </c:pt>
                      <c:pt idx="54">
                        <c:v>-20</c:v>
                      </c:pt>
                      <c:pt idx="55">
                        <c:v>-20</c:v>
                      </c:pt>
                      <c:pt idx="56">
                        <c:v>-20</c:v>
                      </c:pt>
                      <c:pt idx="57">
                        <c:v>-20</c:v>
                      </c:pt>
                      <c:pt idx="58">
                        <c:v>-20</c:v>
                      </c:pt>
                      <c:pt idx="59">
                        <c:v>-20</c:v>
                      </c:pt>
                      <c:pt idx="60">
                        <c:v>-20</c:v>
                      </c:pt>
                      <c:pt idx="61">
                        <c:v>-20</c:v>
                      </c:pt>
                      <c:pt idx="62">
                        <c:v>-20</c:v>
                      </c:pt>
                      <c:pt idx="63">
                        <c:v>-20</c:v>
                      </c:pt>
                      <c:pt idx="64">
                        <c:v>-20</c:v>
                      </c:pt>
                      <c:pt idx="65">
                        <c:v>-20</c:v>
                      </c:pt>
                      <c:pt idx="66">
                        <c:v>-20</c:v>
                      </c:pt>
                      <c:pt idx="67">
                        <c:v>-20</c:v>
                      </c:pt>
                      <c:pt idx="68">
                        <c:v>-20</c:v>
                      </c:pt>
                      <c:pt idx="69">
                        <c:v>-20</c:v>
                      </c:pt>
                      <c:pt idx="70">
                        <c:v>-20</c:v>
                      </c:pt>
                      <c:pt idx="71">
                        <c:v>-20</c:v>
                      </c:pt>
                      <c:pt idx="72">
                        <c:v>-20</c:v>
                      </c:pt>
                      <c:pt idx="73">
                        <c:v>-20</c:v>
                      </c:pt>
                      <c:pt idx="74">
                        <c:v>-20</c:v>
                      </c:pt>
                      <c:pt idx="75">
                        <c:v>-20</c:v>
                      </c:pt>
                      <c:pt idx="76">
                        <c:v>-20</c:v>
                      </c:pt>
                      <c:pt idx="77">
                        <c:v>-20</c:v>
                      </c:pt>
                      <c:pt idx="78">
                        <c:v>-20</c:v>
                      </c:pt>
                      <c:pt idx="79">
                        <c:v>-20</c:v>
                      </c:pt>
                      <c:pt idx="80">
                        <c:v>-20</c:v>
                      </c:pt>
                      <c:pt idx="81">
                        <c:v>-20</c:v>
                      </c:pt>
                      <c:pt idx="82">
                        <c:v>-20</c:v>
                      </c:pt>
                      <c:pt idx="83">
                        <c:v>-20</c:v>
                      </c:pt>
                      <c:pt idx="84">
                        <c:v>-20</c:v>
                      </c:pt>
                      <c:pt idx="85">
                        <c:v>-20</c:v>
                      </c:pt>
                      <c:pt idx="86">
                        <c:v>-20</c:v>
                      </c:pt>
                      <c:pt idx="87">
                        <c:v>-20</c:v>
                      </c:pt>
                      <c:pt idx="88">
                        <c:v>-20</c:v>
                      </c:pt>
                      <c:pt idx="89">
                        <c:v>-20</c:v>
                      </c:pt>
                      <c:pt idx="90">
                        <c:v>-20</c:v>
                      </c:pt>
                      <c:pt idx="91">
                        <c:v>-20</c:v>
                      </c:pt>
                      <c:pt idx="92">
                        <c:v>-20</c:v>
                      </c:pt>
                      <c:pt idx="93">
                        <c:v>-20</c:v>
                      </c:pt>
                      <c:pt idx="94">
                        <c:v>-20</c:v>
                      </c:pt>
                      <c:pt idx="95">
                        <c:v>-20</c:v>
                      </c:pt>
                      <c:pt idx="96">
                        <c:v>-20</c:v>
                      </c:pt>
                      <c:pt idx="97">
                        <c:v>-20</c:v>
                      </c:pt>
                      <c:pt idx="98">
                        <c:v>-20</c:v>
                      </c:pt>
                      <c:pt idx="99">
                        <c:v>-20</c:v>
                      </c:pt>
                      <c:pt idx="100">
                        <c:v>-20</c:v>
                      </c:pt>
                      <c:pt idx="101">
                        <c:v>-20</c:v>
                      </c:pt>
                      <c:pt idx="102">
                        <c:v>-20</c:v>
                      </c:pt>
                      <c:pt idx="103">
                        <c:v>-20</c:v>
                      </c:pt>
                      <c:pt idx="104">
                        <c:v>-20</c:v>
                      </c:pt>
                      <c:pt idx="105">
                        <c:v>-20</c:v>
                      </c:pt>
                      <c:pt idx="106">
                        <c:v>-20</c:v>
                      </c:pt>
                      <c:pt idx="107">
                        <c:v>-20</c:v>
                      </c:pt>
                      <c:pt idx="108">
                        <c:v>-20</c:v>
                      </c:pt>
                      <c:pt idx="109">
                        <c:v>-20</c:v>
                      </c:pt>
                      <c:pt idx="110">
                        <c:v>-20</c:v>
                      </c:pt>
                      <c:pt idx="111">
                        <c:v>-20</c:v>
                      </c:pt>
                      <c:pt idx="112">
                        <c:v>-20</c:v>
                      </c:pt>
                      <c:pt idx="113">
                        <c:v>-20</c:v>
                      </c:pt>
                      <c:pt idx="114">
                        <c:v>-20</c:v>
                      </c:pt>
                      <c:pt idx="115">
                        <c:v>-20</c:v>
                      </c:pt>
                      <c:pt idx="116">
                        <c:v>-20</c:v>
                      </c:pt>
                      <c:pt idx="117">
                        <c:v>-20</c:v>
                      </c:pt>
                      <c:pt idx="118">
                        <c:v>-20</c:v>
                      </c:pt>
                      <c:pt idx="119">
                        <c:v>-20</c:v>
                      </c:pt>
                      <c:pt idx="120">
                        <c:v>-20</c:v>
                      </c:pt>
                      <c:pt idx="121">
                        <c:v>-20</c:v>
                      </c:pt>
                      <c:pt idx="122">
                        <c:v>-20</c:v>
                      </c:pt>
                      <c:pt idx="123">
                        <c:v>-20</c:v>
                      </c:pt>
                      <c:pt idx="124">
                        <c:v>-20</c:v>
                      </c:pt>
                      <c:pt idx="125">
                        <c:v>-20</c:v>
                      </c:pt>
                      <c:pt idx="126">
                        <c:v>-20</c:v>
                      </c:pt>
                      <c:pt idx="127">
                        <c:v>-20</c:v>
                      </c:pt>
                      <c:pt idx="128">
                        <c:v>-20</c:v>
                      </c:pt>
                      <c:pt idx="129">
                        <c:v>-20</c:v>
                      </c:pt>
                      <c:pt idx="130">
                        <c:v>-20</c:v>
                      </c:pt>
                      <c:pt idx="131">
                        <c:v>-20</c:v>
                      </c:pt>
                      <c:pt idx="132">
                        <c:v>-20</c:v>
                      </c:pt>
                      <c:pt idx="133">
                        <c:v>-20</c:v>
                      </c:pt>
                      <c:pt idx="134">
                        <c:v>-20</c:v>
                      </c:pt>
                      <c:pt idx="135">
                        <c:v>-20</c:v>
                      </c:pt>
                      <c:pt idx="136">
                        <c:v>-20</c:v>
                      </c:pt>
                      <c:pt idx="137">
                        <c:v>-20</c:v>
                      </c:pt>
                      <c:pt idx="138">
                        <c:v>-20</c:v>
                      </c:pt>
                      <c:pt idx="139">
                        <c:v>-20</c:v>
                      </c:pt>
                      <c:pt idx="140">
                        <c:v>-20</c:v>
                      </c:pt>
                      <c:pt idx="141">
                        <c:v>-20</c:v>
                      </c:pt>
                      <c:pt idx="142">
                        <c:v>-20</c:v>
                      </c:pt>
                      <c:pt idx="143">
                        <c:v>-20</c:v>
                      </c:pt>
                      <c:pt idx="144">
                        <c:v>-20</c:v>
                      </c:pt>
                      <c:pt idx="145">
                        <c:v>-20</c:v>
                      </c:pt>
                      <c:pt idx="146">
                        <c:v>-20</c:v>
                      </c:pt>
                      <c:pt idx="147">
                        <c:v>-20</c:v>
                      </c:pt>
                      <c:pt idx="148">
                        <c:v>-20</c:v>
                      </c:pt>
                      <c:pt idx="149">
                        <c:v>-20</c:v>
                      </c:pt>
                      <c:pt idx="150">
                        <c:v>-20</c:v>
                      </c:pt>
                      <c:pt idx="151">
                        <c:v>-20</c:v>
                      </c:pt>
                      <c:pt idx="152">
                        <c:v>-20</c:v>
                      </c:pt>
                      <c:pt idx="153">
                        <c:v>-20</c:v>
                      </c:pt>
                      <c:pt idx="154">
                        <c:v>-20</c:v>
                      </c:pt>
                      <c:pt idx="155">
                        <c:v>-20</c:v>
                      </c:pt>
                      <c:pt idx="156">
                        <c:v>-20</c:v>
                      </c:pt>
                      <c:pt idx="157">
                        <c:v>-20</c:v>
                      </c:pt>
                      <c:pt idx="158">
                        <c:v>-20</c:v>
                      </c:pt>
                      <c:pt idx="159">
                        <c:v>-20</c:v>
                      </c:pt>
                      <c:pt idx="160">
                        <c:v>-20</c:v>
                      </c:pt>
                      <c:pt idx="161">
                        <c:v>-20</c:v>
                      </c:pt>
                      <c:pt idx="162">
                        <c:v>-20</c:v>
                      </c:pt>
                      <c:pt idx="163">
                        <c:v>-20</c:v>
                      </c:pt>
                      <c:pt idx="164">
                        <c:v>-20</c:v>
                      </c:pt>
                      <c:pt idx="165">
                        <c:v>-20</c:v>
                      </c:pt>
                      <c:pt idx="166">
                        <c:v>-20</c:v>
                      </c:pt>
                      <c:pt idx="167">
                        <c:v>-20</c:v>
                      </c:pt>
                      <c:pt idx="168">
                        <c:v>-20</c:v>
                      </c:pt>
                      <c:pt idx="169">
                        <c:v>-20</c:v>
                      </c:pt>
                      <c:pt idx="170">
                        <c:v>-20</c:v>
                      </c:pt>
                      <c:pt idx="171">
                        <c:v>-20</c:v>
                      </c:pt>
                      <c:pt idx="172">
                        <c:v>-20</c:v>
                      </c:pt>
                      <c:pt idx="173">
                        <c:v>-20</c:v>
                      </c:pt>
                      <c:pt idx="174">
                        <c:v>-20</c:v>
                      </c:pt>
                      <c:pt idx="175">
                        <c:v>-20</c:v>
                      </c:pt>
                      <c:pt idx="176">
                        <c:v>-20</c:v>
                      </c:pt>
                      <c:pt idx="177">
                        <c:v>-20</c:v>
                      </c:pt>
                      <c:pt idx="178">
                        <c:v>-20</c:v>
                      </c:pt>
                      <c:pt idx="179">
                        <c:v>-20</c:v>
                      </c:pt>
                      <c:pt idx="180">
                        <c:v>-20</c:v>
                      </c:pt>
                      <c:pt idx="181">
                        <c:v>-20</c:v>
                      </c:pt>
                      <c:pt idx="182">
                        <c:v>-20</c:v>
                      </c:pt>
                      <c:pt idx="183">
                        <c:v>-20</c:v>
                      </c:pt>
                      <c:pt idx="184">
                        <c:v>-20</c:v>
                      </c:pt>
                      <c:pt idx="185">
                        <c:v>-20</c:v>
                      </c:pt>
                      <c:pt idx="186">
                        <c:v>-20</c:v>
                      </c:pt>
                      <c:pt idx="187">
                        <c:v>-20</c:v>
                      </c:pt>
                      <c:pt idx="188">
                        <c:v>-20</c:v>
                      </c:pt>
                      <c:pt idx="189">
                        <c:v>-20</c:v>
                      </c:pt>
                      <c:pt idx="190">
                        <c:v>-20</c:v>
                      </c:pt>
                      <c:pt idx="191">
                        <c:v>-20</c:v>
                      </c:pt>
                      <c:pt idx="192">
                        <c:v>-20</c:v>
                      </c:pt>
                      <c:pt idx="193">
                        <c:v>-20</c:v>
                      </c:pt>
                      <c:pt idx="194">
                        <c:v>-20</c:v>
                      </c:pt>
                      <c:pt idx="195">
                        <c:v>-20</c:v>
                      </c:pt>
                      <c:pt idx="196">
                        <c:v>-20</c:v>
                      </c:pt>
                      <c:pt idx="197">
                        <c:v>-20</c:v>
                      </c:pt>
                      <c:pt idx="198">
                        <c:v>-20</c:v>
                      </c:pt>
                      <c:pt idx="199">
                        <c:v>-20</c:v>
                      </c:pt>
                      <c:pt idx="200">
                        <c:v>-20</c:v>
                      </c:pt>
                      <c:pt idx="201">
                        <c:v>-20</c:v>
                      </c:pt>
                      <c:pt idx="202">
                        <c:v>-20</c:v>
                      </c:pt>
                      <c:pt idx="203">
                        <c:v>-20</c:v>
                      </c:pt>
                      <c:pt idx="204">
                        <c:v>-20</c:v>
                      </c:pt>
                      <c:pt idx="205">
                        <c:v>-20</c:v>
                      </c:pt>
                      <c:pt idx="206">
                        <c:v>-20</c:v>
                      </c:pt>
                      <c:pt idx="207">
                        <c:v>-20</c:v>
                      </c:pt>
                      <c:pt idx="208">
                        <c:v>-20</c:v>
                      </c:pt>
                      <c:pt idx="209">
                        <c:v>-20</c:v>
                      </c:pt>
                      <c:pt idx="210">
                        <c:v>-20</c:v>
                      </c:pt>
                      <c:pt idx="211">
                        <c:v>-20</c:v>
                      </c:pt>
                      <c:pt idx="212">
                        <c:v>-20</c:v>
                      </c:pt>
                      <c:pt idx="213">
                        <c:v>-20</c:v>
                      </c:pt>
                      <c:pt idx="214">
                        <c:v>-20</c:v>
                      </c:pt>
                      <c:pt idx="215">
                        <c:v>-20</c:v>
                      </c:pt>
                      <c:pt idx="216">
                        <c:v>-20</c:v>
                      </c:pt>
                      <c:pt idx="217">
                        <c:v>-20</c:v>
                      </c:pt>
                      <c:pt idx="218">
                        <c:v>-20</c:v>
                      </c:pt>
                      <c:pt idx="219">
                        <c:v>-20</c:v>
                      </c:pt>
                      <c:pt idx="220">
                        <c:v>-20</c:v>
                      </c:pt>
                      <c:pt idx="221">
                        <c:v>-20</c:v>
                      </c:pt>
                      <c:pt idx="222">
                        <c:v>-20</c:v>
                      </c:pt>
                      <c:pt idx="223">
                        <c:v>-20</c:v>
                      </c:pt>
                      <c:pt idx="224">
                        <c:v>-20</c:v>
                      </c:pt>
                      <c:pt idx="225">
                        <c:v>-20</c:v>
                      </c:pt>
                      <c:pt idx="226">
                        <c:v>-20</c:v>
                      </c:pt>
                      <c:pt idx="227">
                        <c:v>-20</c:v>
                      </c:pt>
                      <c:pt idx="228">
                        <c:v>-20</c:v>
                      </c:pt>
                      <c:pt idx="229">
                        <c:v>-20</c:v>
                      </c:pt>
                      <c:pt idx="230">
                        <c:v>-20</c:v>
                      </c:pt>
                      <c:pt idx="231">
                        <c:v>-20</c:v>
                      </c:pt>
                      <c:pt idx="232">
                        <c:v>-20</c:v>
                      </c:pt>
                      <c:pt idx="233">
                        <c:v>-20</c:v>
                      </c:pt>
                      <c:pt idx="234">
                        <c:v>-20</c:v>
                      </c:pt>
                      <c:pt idx="235">
                        <c:v>-20</c:v>
                      </c:pt>
                      <c:pt idx="236">
                        <c:v>-20</c:v>
                      </c:pt>
                      <c:pt idx="237">
                        <c:v>-20</c:v>
                      </c:pt>
                    </c:numCache>
                  </c:numRef>
                </c:val>
                <c:extLst xmlns:c15="http://schemas.microsoft.com/office/drawing/2012/chart">
                  <c:ext xmlns:c16="http://schemas.microsoft.com/office/drawing/2014/chart" uri="{C3380CC4-5D6E-409C-BE32-E72D297353CC}">
                    <c16:uniqueId val="{00000006-49CB-40A4-9148-FC22BAA9BD07}"/>
                  </c:ext>
                </c:extLst>
              </c15:ser>
            </c15:filteredBarSeries>
            <c15:filteredBarSeries>
              <c15:ser>
                <c:idx val="2"/>
                <c:order val="2"/>
                <c:tx>
                  <c:strRef>
                    <c:extLst xmlns:c15="http://schemas.microsoft.com/office/drawing/2012/chart">
                      <c:ext xmlns:c15="http://schemas.microsoft.com/office/drawing/2012/chart" uri="{02D57815-91ED-43cb-92C2-25804820EDAC}">
                        <c15:formulaRef>
                          <c15:sqref>'$1, 20%, 75th'!$D$6</c15:sqref>
                        </c15:formulaRef>
                      </c:ext>
                    </c:extLst>
                    <c:strCache>
                      <c:ptCount val="1"/>
                      <c:pt idx="0">
                        <c:v>Sth Thresh</c:v>
                      </c:pt>
                    </c:strCache>
                  </c:strRef>
                </c:tx>
                <c:spPr>
                  <a:solidFill>
                    <a:schemeClr val="accent3"/>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75th'!$D$7:$D$244</c15:sqref>
                        </c15:formulaRef>
                      </c:ext>
                    </c:extLst>
                    <c:numCache>
                      <c:formatCode>General</c:formatCode>
                      <c:ptCount val="238"/>
                      <c:pt idx="0">
                        <c:v>75</c:v>
                      </c:pt>
                      <c:pt idx="1">
                        <c:v>75</c:v>
                      </c:pt>
                      <c:pt idx="2">
                        <c:v>75</c:v>
                      </c:pt>
                      <c:pt idx="3">
                        <c:v>75</c:v>
                      </c:pt>
                      <c:pt idx="4">
                        <c:v>75</c:v>
                      </c:pt>
                      <c:pt idx="5">
                        <c:v>75</c:v>
                      </c:pt>
                      <c:pt idx="6">
                        <c:v>75</c:v>
                      </c:pt>
                      <c:pt idx="7">
                        <c:v>75</c:v>
                      </c:pt>
                      <c:pt idx="8">
                        <c:v>75</c:v>
                      </c:pt>
                      <c:pt idx="9">
                        <c:v>75</c:v>
                      </c:pt>
                      <c:pt idx="10">
                        <c:v>75</c:v>
                      </c:pt>
                      <c:pt idx="11">
                        <c:v>75</c:v>
                      </c:pt>
                      <c:pt idx="12">
                        <c:v>75</c:v>
                      </c:pt>
                      <c:pt idx="13">
                        <c:v>75</c:v>
                      </c:pt>
                      <c:pt idx="14">
                        <c:v>75</c:v>
                      </c:pt>
                      <c:pt idx="15">
                        <c:v>75</c:v>
                      </c:pt>
                      <c:pt idx="16">
                        <c:v>75</c:v>
                      </c:pt>
                      <c:pt idx="17">
                        <c:v>75</c:v>
                      </c:pt>
                      <c:pt idx="18">
                        <c:v>75</c:v>
                      </c:pt>
                      <c:pt idx="19">
                        <c:v>75</c:v>
                      </c:pt>
                      <c:pt idx="20">
                        <c:v>75</c:v>
                      </c:pt>
                      <c:pt idx="21">
                        <c:v>75</c:v>
                      </c:pt>
                      <c:pt idx="22">
                        <c:v>75</c:v>
                      </c:pt>
                      <c:pt idx="23">
                        <c:v>75</c:v>
                      </c:pt>
                      <c:pt idx="24">
                        <c:v>75</c:v>
                      </c:pt>
                      <c:pt idx="25">
                        <c:v>75</c:v>
                      </c:pt>
                      <c:pt idx="26">
                        <c:v>75</c:v>
                      </c:pt>
                      <c:pt idx="27">
                        <c:v>75</c:v>
                      </c:pt>
                      <c:pt idx="28">
                        <c:v>75</c:v>
                      </c:pt>
                      <c:pt idx="29">
                        <c:v>75</c:v>
                      </c:pt>
                      <c:pt idx="30">
                        <c:v>75</c:v>
                      </c:pt>
                      <c:pt idx="31">
                        <c:v>75</c:v>
                      </c:pt>
                      <c:pt idx="32">
                        <c:v>75</c:v>
                      </c:pt>
                      <c:pt idx="33">
                        <c:v>75</c:v>
                      </c:pt>
                      <c:pt idx="34">
                        <c:v>75</c:v>
                      </c:pt>
                      <c:pt idx="35">
                        <c:v>75</c:v>
                      </c:pt>
                      <c:pt idx="36">
                        <c:v>75</c:v>
                      </c:pt>
                      <c:pt idx="37">
                        <c:v>75</c:v>
                      </c:pt>
                      <c:pt idx="38">
                        <c:v>75</c:v>
                      </c:pt>
                      <c:pt idx="39">
                        <c:v>75</c:v>
                      </c:pt>
                      <c:pt idx="40">
                        <c:v>75</c:v>
                      </c:pt>
                      <c:pt idx="41">
                        <c:v>75</c:v>
                      </c:pt>
                      <c:pt idx="42">
                        <c:v>75</c:v>
                      </c:pt>
                      <c:pt idx="43">
                        <c:v>75</c:v>
                      </c:pt>
                      <c:pt idx="44">
                        <c:v>75</c:v>
                      </c:pt>
                      <c:pt idx="45">
                        <c:v>75</c:v>
                      </c:pt>
                      <c:pt idx="46">
                        <c:v>75</c:v>
                      </c:pt>
                      <c:pt idx="47">
                        <c:v>75</c:v>
                      </c:pt>
                      <c:pt idx="48">
                        <c:v>75</c:v>
                      </c:pt>
                      <c:pt idx="49">
                        <c:v>75</c:v>
                      </c:pt>
                      <c:pt idx="50">
                        <c:v>75</c:v>
                      </c:pt>
                      <c:pt idx="51">
                        <c:v>75</c:v>
                      </c:pt>
                      <c:pt idx="52">
                        <c:v>75</c:v>
                      </c:pt>
                      <c:pt idx="53">
                        <c:v>75</c:v>
                      </c:pt>
                      <c:pt idx="54">
                        <c:v>75</c:v>
                      </c:pt>
                      <c:pt idx="55">
                        <c:v>75</c:v>
                      </c:pt>
                      <c:pt idx="56">
                        <c:v>75</c:v>
                      </c:pt>
                      <c:pt idx="57">
                        <c:v>75</c:v>
                      </c:pt>
                      <c:pt idx="58">
                        <c:v>75</c:v>
                      </c:pt>
                      <c:pt idx="59">
                        <c:v>75</c:v>
                      </c:pt>
                      <c:pt idx="60">
                        <c:v>75</c:v>
                      </c:pt>
                      <c:pt idx="61">
                        <c:v>75</c:v>
                      </c:pt>
                      <c:pt idx="62">
                        <c:v>75</c:v>
                      </c:pt>
                      <c:pt idx="63">
                        <c:v>75</c:v>
                      </c:pt>
                      <c:pt idx="64">
                        <c:v>75</c:v>
                      </c:pt>
                      <c:pt idx="65">
                        <c:v>75</c:v>
                      </c:pt>
                      <c:pt idx="66">
                        <c:v>75</c:v>
                      </c:pt>
                      <c:pt idx="67">
                        <c:v>75</c:v>
                      </c:pt>
                      <c:pt idx="68">
                        <c:v>75</c:v>
                      </c:pt>
                      <c:pt idx="69">
                        <c:v>75</c:v>
                      </c:pt>
                      <c:pt idx="70">
                        <c:v>75</c:v>
                      </c:pt>
                      <c:pt idx="71">
                        <c:v>75</c:v>
                      </c:pt>
                      <c:pt idx="72">
                        <c:v>75</c:v>
                      </c:pt>
                      <c:pt idx="73">
                        <c:v>75</c:v>
                      </c:pt>
                      <c:pt idx="74">
                        <c:v>75</c:v>
                      </c:pt>
                      <c:pt idx="75">
                        <c:v>75</c:v>
                      </c:pt>
                      <c:pt idx="76">
                        <c:v>75</c:v>
                      </c:pt>
                      <c:pt idx="77">
                        <c:v>75</c:v>
                      </c:pt>
                      <c:pt idx="78">
                        <c:v>75</c:v>
                      </c:pt>
                      <c:pt idx="79">
                        <c:v>75</c:v>
                      </c:pt>
                      <c:pt idx="80">
                        <c:v>75</c:v>
                      </c:pt>
                      <c:pt idx="81">
                        <c:v>75</c:v>
                      </c:pt>
                      <c:pt idx="82">
                        <c:v>75</c:v>
                      </c:pt>
                      <c:pt idx="83">
                        <c:v>75</c:v>
                      </c:pt>
                      <c:pt idx="84">
                        <c:v>75</c:v>
                      </c:pt>
                      <c:pt idx="85">
                        <c:v>75</c:v>
                      </c:pt>
                      <c:pt idx="86">
                        <c:v>75</c:v>
                      </c:pt>
                      <c:pt idx="87">
                        <c:v>75</c:v>
                      </c:pt>
                      <c:pt idx="88">
                        <c:v>75</c:v>
                      </c:pt>
                      <c:pt idx="89">
                        <c:v>75</c:v>
                      </c:pt>
                      <c:pt idx="90">
                        <c:v>75</c:v>
                      </c:pt>
                      <c:pt idx="91">
                        <c:v>75</c:v>
                      </c:pt>
                      <c:pt idx="92">
                        <c:v>75</c:v>
                      </c:pt>
                      <c:pt idx="93">
                        <c:v>75</c:v>
                      </c:pt>
                      <c:pt idx="94">
                        <c:v>75</c:v>
                      </c:pt>
                      <c:pt idx="95">
                        <c:v>75</c:v>
                      </c:pt>
                      <c:pt idx="96">
                        <c:v>75</c:v>
                      </c:pt>
                      <c:pt idx="97">
                        <c:v>75</c:v>
                      </c:pt>
                      <c:pt idx="98">
                        <c:v>75</c:v>
                      </c:pt>
                      <c:pt idx="99">
                        <c:v>75</c:v>
                      </c:pt>
                      <c:pt idx="100">
                        <c:v>75</c:v>
                      </c:pt>
                      <c:pt idx="101">
                        <c:v>75</c:v>
                      </c:pt>
                      <c:pt idx="102">
                        <c:v>75</c:v>
                      </c:pt>
                      <c:pt idx="103">
                        <c:v>75</c:v>
                      </c:pt>
                      <c:pt idx="104">
                        <c:v>75</c:v>
                      </c:pt>
                      <c:pt idx="105">
                        <c:v>75</c:v>
                      </c:pt>
                      <c:pt idx="106">
                        <c:v>75</c:v>
                      </c:pt>
                      <c:pt idx="107">
                        <c:v>75</c:v>
                      </c:pt>
                      <c:pt idx="108">
                        <c:v>75</c:v>
                      </c:pt>
                      <c:pt idx="109">
                        <c:v>75</c:v>
                      </c:pt>
                      <c:pt idx="110">
                        <c:v>75</c:v>
                      </c:pt>
                      <c:pt idx="111">
                        <c:v>75</c:v>
                      </c:pt>
                      <c:pt idx="112">
                        <c:v>75</c:v>
                      </c:pt>
                      <c:pt idx="113">
                        <c:v>75</c:v>
                      </c:pt>
                      <c:pt idx="114">
                        <c:v>75</c:v>
                      </c:pt>
                      <c:pt idx="115">
                        <c:v>75</c:v>
                      </c:pt>
                      <c:pt idx="116">
                        <c:v>75</c:v>
                      </c:pt>
                      <c:pt idx="117">
                        <c:v>75</c:v>
                      </c:pt>
                      <c:pt idx="118">
                        <c:v>75</c:v>
                      </c:pt>
                      <c:pt idx="119">
                        <c:v>75</c:v>
                      </c:pt>
                      <c:pt idx="120">
                        <c:v>75</c:v>
                      </c:pt>
                      <c:pt idx="121">
                        <c:v>75</c:v>
                      </c:pt>
                      <c:pt idx="122">
                        <c:v>75</c:v>
                      </c:pt>
                      <c:pt idx="123">
                        <c:v>75</c:v>
                      </c:pt>
                      <c:pt idx="124">
                        <c:v>75</c:v>
                      </c:pt>
                      <c:pt idx="125">
                        <c:v>75</c:v>
                      </c:pt>
                      <c:pt idx="126">
                        <c:v>75</c:v>
                      </c:pt>
                      <c:pt idx="127">
                        <c:v>75</c:v>
                      </c:pt>
                      <c:pt idx="128">
                        <c:v>75</c:v>
                      </c:pt>
                      <c:pt idx="129">
                        <c:v>75</c:v>
                      </c:pt>
                      <c:pt idx="130">
                        <c:v>75</c:v>
                      </c:pt>
                      <c:pt idx="131">
                        <c:v>75</c:v>
                      </c:pt>
                      <c:pt idx="132">
                        <c:v>75</c:v>
                      </c:pt>
                      <c:pt idx="133">
                        <c:v>75</c:v>
                      </c:pt>
                      <c:pt idx="134">
                        <c:v>75</c:v>
                      </c:pt>
                      <c:pt idx="135">
                        <c:v>75</c:v>
                      </c:pt>
                      <c:pt idx="136">
                        <c:v>75</c:v>
                      </c:pt>
                      <c:pt idx="137">
                        <c:v>75</c:v>
                      </c:pt>
                      <c:pt idx="138">
                        <c:v>75</c:v>
                      </c:pt>
                      <c:pt idx="139">
                        <c:v>75</c:v>
                      </c:pt>
                      <c:pt idx="140">
                        <c:v>75</c:v>
                      </c:pt>
                      <c:pt idx="141">
                        <c:v>75</c:v>
                      </c:pt>
                      <c:pt idx="142">
                        <c:v>75</c:v>
                      </c:pt>
                      <c:pt idx="143">
                        <c:v>75</c:v>
                      </c:pt>
                      <c:pt idx="144">
                        <c:v>75</c:v>
                      </c:pt>
                      <c:pt idx="145">
                        <c:v>75</c:v>
                      </c:pt>
                      <c:pt idx="146">
                        <c:v>75</c:v>
                      </c:pt>
                      <c:pt idx="147">
                        <c:v>75</c:v>
                      </c:pt>
                      <c:pt idx="148">
                        <c:v>75</c:v>
                      </c:pt>
                      <c:pt idx="149">
                        <c:v>75</c:v>
                      </c:pt>
                      <c:pt idx="150">
                        <c:v>75</c:v>
                      </c:pt>
                      <c:pt idx="151">
                        <c:v>75</c:v>
                      </c:pt>
                      <c:pt idx="152">
                        <c:v>75</c:v>
                      </c:pt>
                      <c:pt idx="153">
                        <c:v>75</c:v>
                      </c:pt>
                      <c:pt idx="154">
                        <c:v>75</c:v>
                      </c:pt>
                      <c:pt idx="155">
                        <c:v>75</c:v>
                      </c:pt>
                      <c:pt idx="156">
                        <c:v>75</c:v>
                      </c:pt>
                      <c:pt idx="157">
                        <c:v>75</c:v>
                      </c:pt>
                      <c:pt idx="158">
                        <c:v>75</c:v>
                      </c:pt>
                      <c:pt idx="159">
                        <c:v>75</c:v>
                      </c:pt>
                      <c:pt idx="160">
                        <c:v>75</c:v>
                      </c:pt>
                      <c:pt idx="161">
                        <c:v>75</c:v>
                      </c:pt>
                      <c:pt idx="162">
                        <c:v>75</c:v>
                      </c:pt>
                      <c:pt idx="163">
                        <c:v>75</c:v>
                      </c:pt>
                      <c:pt idx="164">
                        <c:v>75</c:v>
                      </c:pt>
                      <c:pt idx="165">
                        <c:v>75</c:v>
                      </c:pt>
                      <c:pt idx="166">
                        <c:v>75</c:v>
                      </c:pt>
                      <c:pt idx="167">
                        <c:v>75</c:v>
                      </c:pt>
                      <c:pt idx="168">
                        <c:v>75</c:v>
                      </c:pt>
                      <c:pt idx="169">
                        <c:v>75</c:v>
                      </c:pt>
                      <c:pt idx="170">
                        <c:v>75</c:v>
                      </c:pt>
                      <c:pt idx="171">
                        <c:v>75</c:v>
                      </c:pt>
                      <c:pt idx="172">
                        <c:v>75</c:v>
                      </c:pt>
                      <c:pt idx="173">
                        <c:v>75</c:v>
                      </c:pt>
                      <c:pt idx="174">
                        <c:v>75</c:v>
                      </c:pt>
                      <c:pt idx="175">
                        <c:v>75</c:v>
                      </c:pt>
                      <c:pt idx="176">
                        <c:v>75</c:v>
                      </c:pt>
                      <c:pt idx="177">
                        <c:v>75</c:v>
                      </c:pt>
                      <c:pt idx="178">
                        <c:v>75</c:v>
                      </c:pt>
                      <c:pt idx="179">
                        <c:v>75</c:v>
                      </c:pt>
                      <c:pt idx="180">
                        <c:v>75</c:v>
                      </c:pt>
                      <c:pt idx="181">
                        <c:v>75</c:v>
                      </c:pt>
                      <c:pt idx="182">
                        <c:v>75</c:v>
                      </c:pt>
                      <c:pt idx="183">
                        <c:v>75</c:v>
                      </c:pt>
                      <c:pt idx="184">
                        <c:v>75</c:v>
                      </c:pt>
                      <c:pt idx="185">
                        <c:v>75</c:v>
                      </c:pt>
                      <c:pt idx="186">
                        <c:v>75</c:v>
                      </c:pt>
                      <c:pt idx="187">
                        <c:v>75</c:v>
                      </c:pt>
                      <c:pt idx="188">
                        <c:v>75</c:v>
                      </c:pt>
                      <c:pt idx="189">
                        <c:v>75</c:v>
                      </c:pt>
                      <c:pt idx="190">
                        <c:v>75</c:v>
                      </c:pt>
                      <c:pt idx="191">
                        <c:v>75</c:v>
                      </c:pt>
                      <c:pt idx="192">
                        <c:v>75</c:v>
                      </c:pt>
                      <c:pt idx="193">
                        <c:v>75</c:v>
                      </c:pt>
                      <c:pt idx="194">
                        <c:v>75</c:v>
                      </c:pt>
                      <c:pt idx="195">
                        <c:v>75</c:v>
                      </c:pt>
                      <c:pt idx="196">
                        <c:v>75</c:v>
                      </c:pt>
                      <c:pt idx="197">
                        <c:v>75</c:v>
                      </c:pt>
                      <c:pt idx="198">
                        <c:v>75</c:v>
                      </c:pt>
                      <c:pt idx="199">
                        <c:v>75</c:v>
                      </c:pt>
                      <c:pt idx="200">
                        <c:v>75</c:v>
                      </c:pt>
                      <c:pt idx="201">
                        <c:v>75</c:v>
                      </c:pt>
                      <c:pt idx="202">
                        <c:v>75</c:v>
                      </c:pt>
                      <c:pt idx="203">
                        <c:v>75</c:v>
                      </c:pt>
                      <c:pt idx="204">
                        <c:v>75</c:v>
                      </c:pt>
                      <c:pt idx="205">
                        <c:v>75</c:v>
                      </c:pt>
                      <c:pt idx="206">
                        <c:v>75</c:v>
                      </c:pt>
                      <c:pt idx="207">
                        <c:v>75</c:v>
                      </c:pt>
                      <c:pt idx="208">
                        <c:v>75</c:v>
                      </c:pt>
                      <c:pt idx="209">
                        <c:v>75</c:v>
                      </c:pt>
                      <c:pt idx="210">
                        <c:v>75</c:v>
                      </c:pt>
                      <c:pt idx="211">
                        <c:v>75</c:v>
                      </c:pt>
                      <c:pt idx="212">
                        <c:v>75</c:v>
                      </c:pt>
                      <c:pt idx="213">
                        <c:v>75</c:v>
                      </c:pt>
                      <c:pt idx="214">
                        <c:v>75</c:v>
                      </c:pt>
                      <c:pt idx="215">
                        <c:v>75</c:v>
                      </c:pt>
                      <c:pt idx="216">
                        <c:v>75</c:v>
                      </c:pt>
                      <c:pt idx="217">
                        <c:v>75</c:v>
                      </c:pt>
                      <c:pt idx="218">
                        <c:v>75</c:v>
                      </c:pt>
                      <c:pt idx="219">
                        <c:v>75</c:v>
                      </c:pt>
                      <c:pt idx="220">
                        <c:v>75</c:v>
                      </c:pt>
                      <c:pt idx="221">
                        <c:v>75</c:v>
                      </c:pt>
                      <c:pt idx="222">
                        <c:v>75</c:v>
                      </c:pt>
                      <c:pt idx="223">
                        <c:v>75</c:v>
                      </c:pt>
                      <c:pt idx="224">
                        <c:v>75</c:v>
                      </c:pt>
                      <c:pt idx="225">
                        <c:v>75</c:v>
                      </c:pt>
                      <c:pt idx="226">
                        <c:v>75</c:v>
                      </c:pt>
                      <c:pt idx="227">
                        <c:v>75</c:v>
                      </c:pt>
                      <c:pt idx="228">
                        <c:v>75</c:v>
                      </c:pt>
                      <c:pt idx="229">
                        <c:v>75</c:v>
                      </c:pt>
                      <c:pt idx="230">
                        <c:v>75</c:v>
                      </c:pt>
                      <c:pt idx="231">
                        <c:v>75</c:v>
                      </c:pt>
                      <c:pt idx="232">
                        <c:v>75</c:v>
                      </c:pt>
                      <c:pt idx="233">
                        <c:v>75</c:v>
                      </c:pt>
                      <c:pt idx="234">
                        <c:v>75</c:v>
                      </c:pt>
                      <c:pt idx="235">
                        <c:v>75</c:v>
                      </c:pt>
                      <c:pt idx="236">
                        <c:v>75</c:v>
                      </c:pt>
                      <c:pt idx="237">
                        <c:v>75</c:v>
                      </c:pt>
                    </c:numCache>
                  </c:numRef>
                </c:val>
                <c:extLst xmlns:c15="http://schemas.microsoft.com/office/drawing/2012/chart">
                  <c:ext xmlns:c16="http://schemas.microsoft.com/office/drawing/2014/chart" uri="{C3380CC4-5D6E-409C-BE32-E72D297353CC}">
                    <c16:uniqueId val="{00000007-49CB-40A4-9148-FC22BAA9BD07}"/>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'$1, 20%, 75th'!$E$6</c15:sqref>
                        </c15:formulaRef>
                      </c:ext>
                    </c:extLst>
                    <c:strCache>
                      <c:ptCount val="1"/>
                      <c:pt idx="0">
                        <c:v>Bid</c:v>
                      </c:pt>
                    </c:strCache>
                  </c:strRef>
                </c:tx>
                <c:spPr>
                  <a:solidFill>
                    <a:schemeClr val="accent4"/>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75th'!$E$7:$E$244</c15:sqref>
                        </c15:formulaRef>
                      </c:ext>
                    </c:extLst>
                    <c:numCache>
                      <c:formatCode>#,##0</c:formatCode>
                      <c:ptCount val="238"/>
                      <c:pt idx="0">
                        <c:v>184154</c:v>
                      </c:pt>
                      <c:pt idx="1">
                        <c:v>189681</c:v>
                      </c:pt>
                      <c:pt idx="2">
                        <c:v>183244</c:v>
                      </c:pt>
                      <c:pt idx="3">
                        <c:v>210562</c:v>
                      </c:pt>
                      <c:pt idx="4">
                        <c:v>207954</c:v>
                      </c:pt>
                      <c:pt idx="5">
                        <c:v>205163</c:v>
                      </c:pt>
                      <c:pt idx="6">
                        <c:v>185221</c:v>
                      </c:pt>
                      <c:pt idx="7">
                        <c:v>186922</c:v>
                      </c:pt>
                      <c:pt idx="8">
                        <c:v>203237</c:v>
                      </c:pt>
                      <c:pt idx="9">
                        <c:v>198011</c:v>
                      </c:pt>
                      <c:pt idx="10">
                        <c:v>187654</c:v>
                      </c:pt>
                      <c:pt idx="11">
                        <c:v>177093</c:v>
                      </c:pt>
                      <c:pt idx="12">
                        <c:v>205396</c:v>
                      </c:pt>
                      <c:pt idx="13">
                        <c:v>217128</c:v>
                      </c:pt>
                      <c:pt idx="14">
                        <c:v>208325</c:v>
                      </c:pt>
                      <c:pt idx="15">
                        <c:v>175629</c:v>
                      </c:pt>
                      <c:pt idx="16">
                        <c:v>197192</c:v>
                      </c:pt>
                      <c:pt idx="17">
                        <c:v>198489</c:v>
                      </c:pt>
                      <c:pt idx="18">
                        <c:v>183318</c:v>
                      </c:pt>
                      <c:pt idx="19">
                        <c:v>187286</c:v>
                      </c:pt>
                      <c:pt idx="20">
                        <c:v>165752</c:v>
                      </c:pt>
                      <c:pt idx="21">
                        <c:v>185619</c:v>
                      </c:pt>
                      <c:pt idx="22">
                        <c:v>196803</c:v>
                      </c:pt>
                      <c:pt idx="23">
                        <c:v>179340</c:v>
                      </c:pt>
                      <c:pt idx="24">
                        <c:v>178219</c:v>
                      </c:pt>
                      <c:pt idx="25">
                        <c:v>157155</c:v>
                      </c:pt>
                      <c:pt idx="26">
                        <c:v>153325</c:v>
                      </c:pt>
                      <c:pt idx="27">
                        <c:v>171812</c:v>
                      </c:pt>
                      <c:pt idx="28">
                        <c:v>166649</c:v>
                      </c:pt>
                      <c:pt idx="29">
                        <c:v>178828</c:v>
                      </c:pt>
                      <c:pt idx="30">
                        <c:v>186279</c:v>
                      </c:pt>
                      <c:pt idx="31">
                        <c:v>186928</c:v>
                      </c:pt>
                      <c:pt idx="32">
                        <c:v>192279</c:v>
                      </c:pt>
                      <c:pt idx="33">
                        <c:v>223499</c:v>
                      </c:pt>
                      <c:pt idx="34">
                        <c:v>188285</c:v>
                      </c:pt>
                      <c:pt idx="35">
                        <c:v>200657</c:v>
                      </c:pt>
                      <c:pt idx="36">
                        <c:v>193122</c:v>
                      </c:pt>
                      <c:pt idx="37">
                        <c:v>181822</c:v>
                      </c:pt>
                      <c:pt idx="38">
                        <c:v>182672</c:v>
                      </c:pt>
                      <c:pt idx="39">
                        <c:v>223202</c:v>
                      </c:pt>
                      <c:pt idx="40">
                        <c:v>212070</c:v>
                      </c:pt>
                      <c:pt idx="41">
                        <c:v>210536</c:v>
                      </c:pt>
                      <c:pt idx="42">
                        <c:v>207072</c:v>
                      </c:pt>
                      <c:pt idx="43">
                        <c:v>202852</c:v>
                      </c:pt>
                      <c:pt idx="44">
                        <c:v>192395</c:v>
                      </c:pt>
                      <c:pt idx="45">
                        <c:v>191404</c:v>
                      </c:pt>
                      <c:pt idx="46">
                        <c:v>184269</c:v>
                      </c:pt>
                      <c:pt idx="47">
                        <c:v>181773</c:v>
                      </c:pt>
                      <c:pt idx="48">
                        <c:v>145377</c:v>
                      </c:pt>
                      <c:pt idx="49">
                        <c:v>170851</c:v>
                      </c:pt>
                      <c:pt idx="50">
                        <c:v>177523</c:v>
                      </c:pt>
                      <c:pt idx="51">
                        <c:v>149345</c:v>
                      </c:pt>
                      <c:pt idx="52">
                        <c:v>138692</c:v>
                      </c:pt>
                      <c:pt idx="53">
                        <c:v>165629</c:v>
                      </c:pt>
                      <c:pt idx="54">
                        <c:v>199218</c:v>
                      </c:pt>
                      <c:pt idx="55">
                        <c:v>188206</c:v>
                      </c:pt>
                      <c:pt idx="56">
                        <c:v>186490</c:v>
                      </c:pt>
                      <c:pt idx="57">
                        <c:v>184908</c:v>
                      </c:pt>
                      <c:pt idx="58">
                        <c:v>210020</c:v>
                      </c:pt>
                      <c:pt idx="59">
                        <c:v>211044</c:v>
                      </c:pt>
                      <c:pt idx="60">
                        <c:v>209666</c:v>
                      </c:pt>
                      <c:pt idx="61">
                        <c:v>199362</c:v>
                      </c:pt>
                      <c:pt idx="62">
                        <c:v>188978</c:v>
                      </c:pt>
                      <c:pt idx="63">
                        <c:v>201402</c:v>
                      </c:pt>
                      <c:pt idx="64">
                        <c:v>182920</c:v>
                      </c:pt>
                      <c:pt idx="65">
                        <c:v>183373</c:v>
                      </c:pt>
                      <c:pt idx="66">
                        <c:v>218541</c:v>
                      </c:pt>
                      <c:pt idx="67">
                        <c:v>187912</c:v>
                      </c:pt>
                      <c:pt idx="68">
                        <c:v>196274</c:v>
                      </c:pt>
                      <c:pt idx="69">
                        <c:v>202547</c:v>
                      </c:pt>
                      <c:pt idx="70">
                        <c:v>209177</c:v>
                      </c:pt>
                      <c:pt idx="71">
                        <c:v>195149</c:v>
                      </c:pt>
                      <c:pt idx="72">
                        <c:v>197155</c:v>
                      </c:pt>
                      <c:pt idx="73">
                        <c:v>213953</c:v>
                      </c:pt>
                      <c:pt idx="74">
                        <c:v>210841</c:v>
                      </c:pt>
                      <c:pt idx="75">
                        <c:v>207848</c:v>
                      </c:pt>
                      <c:pt idx="76">
                        <c:v>186967</c:v>
                      </c:pt>
                      <c:pt idx="77">
                        <c:v>196731</c:v>
                      </c:pt>
                      <c:pt idx="78">
                        <c:v>192740</c:v>
                      </c:pt>
                      <c:pt idx="79">
                        <c:v>183350</c:v>
                      </c:pt>
                      <c:pt idx="80">
                        <c:v>230361</c:v>
                      </c:pt>
                      <c:pt idx="81">
                        <c:v>224147</c:v>
                      </c:pt>
                      <c:pt idx="82">
                        <c:v>219496</c:v>
                      </c:pt>
                      <c:pt idx="83">
                        <c:v>205969</c:v>
                      </c:pt>
                      <c:pt idx="84">
                        <c:v>209550</c:v>
                      </c:pt>
                      <c:pt idx="85">
                        <c:v>208470</c:v>
                      </c:pt>
                      <c:pt idx="86">
                        <c:v>197444</c:v>
                      </c:pt>
                      <c:pt idx="87">
                        <c:v>237381</c:v>
                      </c:pt>
                      <c:pt idx="88">
                        <c:v>233049</c:v>
                      </c:pt>
                      <c:pt idx="89">
                        <c:v>245901</c:v>
                      </c:pt>
                      <c:pt idx="90">
                        <c:v>253098</c:v>
                      </c:pt>
                      <c:pt idx="91">
                        <c:v>236366</c:v>
                      </c:pt>
                      <c:pt idx="92">
                        <c:v>184753</c:v>
                      </c:pt>
                      <c:pt idx="93">
                        <c:v>207470</c:v>
                      </c:pt>
                      <c:pt idx="94">
                        <c:v>252009</c:v>
                      </c:pt>
                      <c:pt idx="95">
                        <c:v>241271</c:v>
                      </c:pt>
                      <c:pt idx="96">
                        <c:v>234235</c:v>
                      </c:pt>
                      <c:pt idx="97">
                        <c:v>223049</c:v>
                      </c:pt>
                      <c:pt idx="98">
                        <c:v>239099</c:v>
                      </c:pt>
                      <c:pt idx="99">
                        <c:v>243256</c:v>
                      </c:pt>
                      <c:pt idx="100">
                        <c:v>223225</c:v>
                      </c:pt>
                      <c:pt idx="101">
                        <c:v>245830</c:v>
                      </c:pt>
                      <c:pt idx="102">
                        <c:v>229208</c:v>
                      </c:pt>
                      <c:pt idx="103">
                        <c:v>226138</c:v>
                      </c:pt>
                      <c:pt idx="104">
                        <c:v>236156</c:v>
                      </c:pt>
                      <c:pt idx="105">
                        <c:v>250091</c:v>
                      </c:pt>
                      <c:pt idx="106">
                        <c:v>265226</c:v>
                      </c:pt>
                      <c:pt idx="107">
                        <c:v>221870</c:v>
                      </c:pt>
                      <c:pt idx="108">
                        <c:v>231073</c:v>
                      </c:pt>
                      <c:pt idx="109">
                        <c:v>261569</c:v>
                      </c:pt>
                      <c:pt idx="110">
                        <c:v>279381</c:v>
                      </c:pt>
                      <c:pt idx="111">
                        <c:v>277129</c:v>
                      </c:pt>
                      <c:pt idx="112">
                        <c:v>207711</c:v>
                      </c:pt>
                      <c:pt idx="113">
                        <c:v>235676</c:v>
                      </c:pt>
                      <c:pt idx="114">
                        <c:v>255969</c:v>
                      </c:pt>
                      <c:pt idx="115">
                        <c:v>253908</c:v>
                      </c:pt>
                      <c:pt idx="116">
                        <c:v>251447</c:v>
                      </c:pt>
                      <c:pt idx="117">
                        <c:v>252945</c:v>
                      </c:pt>
                      <c:pt idx="118">
                        <c:v>236651</c:v>
                      </c:pt>
                      <c:pt idx="119">
                        <c:v>197024</c:v>
                      </c:pt>
                      <c:pt idx="120">
                        <c:v>178105</c:v>
                      </c:pt>
                      <c:pt idx="121">
                        <c:v>176373</c:v>
                      </c:pt>
                      <c:pt idx="122">
                        <c:v>188698</c:v>
                      </c:pt>
                      <c:pt idx="123">
                        <c:v>190104</c:v>
                      </c:pt>
                      <c:pt idx="124">
                        <c:v>229877</c:v>
                      </c:pt>
                      <c:pt idx="125">
                        <c:v>216613</c:v>
                      </c:pt>
                      <c:pt idx="126">
                        <c:v>223191</c:v>
                      </c:pt>
                      <c:pt idx="127">
                        <c:v>209308</c:v>
                      </c:pt>
                      <c:pt idx="128">
                        <c:v>227642</c:v>
                      </c:pt>
                      <c:pt idx="129">
                        <c:v>242584</c:v>
                      </c:pt>
                      <c:pt idx="130">
                        <c:v>221148</c:v>
                      </c:pt>
                      <c:pt idx="131">
                        <c:v>217065</c:v>
                      </c:pt>
                      <c:pt idx="132">
                        <c:v>235935</c:v>
                      </c:pt>
                      <c:pt idx="133">
                        <c:v>221150</c:v>
                      </c:pt>
                      <c:pt idx="134">
                        <c:v>195376</c:v>
                      </c:pt>
                      <c:pt idx="135">
                        <c:v>190962</c:v>
                      </c:pt>
                      <c:pt idx="136">
                        <c:v>205123</c:v>
                      </c:pt>
                      <c:pt idx="137">
                        <c:v>218941</c:v>
                      </c:pt>
                      <c:pt idx="138">
                        <c:v>236491</c:v>
                      </c:pt>
                      <c:pt idx="139">
                        <c:v>216207</c:v>
                      </c:pt>
                      <c:pt idx="140">
                        <c:v>208190</c:v>
                      </c:pt>
                      <c:pt idx="141">
                        <c:v>206982</c:v>
                      </c:pt>
                      <c:pt idx="142">
                        <c:v>207730</c:v>
                      </c:pt>
                      <c:pt idx="143">
                        <c:v>218436</c:v>
                      </c:pt>
                      <c:pt idx="144">
                        <c:v>194129</c:v>
                      </c:pt>
                      <c:pt idx="145">
                        <c:v>182273</c:v>
                      </c:pt>
                      <c:pt idx="146">
                        <c:v>186671</c:v>
                      </c:pt>
                      <c:pt idx="147">
                        <c:v>191416</c:v>
                      </c:pt>
                      <c:pt idx="148">
                        <c:v>196007</c:v>
                      </c:pt>
                      <c:pt idx="149">
                        <c:v>220458</c:v>
                      </c:pt>
                      <c:pt idx="150">
                        <c:v>225631</c:v>
                      </c:pt>
                      <c:pt idx="151">
                        <c:v>194875</c:v>
                      </c:pt>
                      <c:pt idx="152">
                        <c:v>172416</c:v>
                      </c:pt>
                      <c:pt idx="153">
                        <c:v>166820</c:v>
                      </c:pt>
                      <c:pt idx="154">
                        <c:v>163321</c:v>
                      </c:pt>
                      <c:pt idx="155">
                        <c:v>192380</c:v>
                      </c:pt>
                      <c:pt idx="156">
                        <c:v>162640</c:v>
                      </c:pt>
                      <c:pt idx="157">
                        <c:v>182271</c:v>
                      </c:pt>
                      <c:pt idx="158">
                        <c:v>184458</c:v>
                      </c:pt>
                      <c:pt idx="159">
                        <c:v>217739</c:v>
                      </c:pt>
                      <c:pt idx="160">
                        <c:v>223855</c:v>
                      </c:pt>
                      <c:pt idx="161">
                        <c:v>221119</c:v>
                      </c:pt>
                      <c:pt idx="162">
                        <c:v>230726</c:v>
                      </c:pt>
                      <c:pt idx="163">
                        <c:v>223318</c:v>
                      </c:pt>
                      <c:pt idx="164">
                        <c:v>196874</c:v>
                      </c:pt>
                      <c:pt idx="165">
                        <c:v>172074</c:v>
                      </c:pt>
                      <c:pt idx="166">
                        <c:v>166692</c:v>
                      </c:pt>
                      <c:pt idx="167">
                        <c:v>161987</c:v>
                      </c:pt>
                      <c:pt idx="168">
                        <c:v>151096</c:v>
                      </c:pt>
                      <c:pt idx="169">
                        <c:v>152652</c:v>
                      </c:pt>
                      <c:pt idx="170">
                        <c:v>162498</c:v>
                      </c:pt>
                      <c:pt idx="171">
                        <c:v>147669</c:v>
                      </c:pt>
                      <c:pt idx="172">
                        <c:v>174726</c:v>
                      </c:pt>
                      <c:pt idx="173">
                        <c:v>173463</c:v>
                      </c:pt>
                      <c:pt idx="174">
                        <c:v>195951</c:v>
                      </c:pt>
                      <c:pt idx="175">
                        <c:v>209818</c:v>
                      </c:pt>
                      <c:pt idx="176">
                        <c:v>196338</c:v>
                      </c:pt>
                      <c:pt idx="177">
                        <c:v>184500</c:v>
                      </c:pt>
                      <c:pt idx="178">
                        <c:v>180204</c:v>
                      </c:pt>
                      <c:pt idx="179">
                        <c:v>184727</c:v>
                      </c:pt>
                      <c:pt idx="180">
                        <c:v>189624</c:v>
                      </c:pt>
                      <c:pt idx="181">
                        <c:v>191467</c:v>
                      </c:pt>
                      <c:pt idx="182">
                        <c:v>187319</c:v>
                      </c:pt>
                      <c:pt idx="183">
                        <c:v>221078</c:v>
                      </c:pt>
                      <c:pt idx="184">
                        <c:v>234354</c:v>
                      </c:pt>
                      <c:pt idx="185">
                        <c:v>230478</c:v>
                      </c:pt>
                      <c:pt idx="186">
                        <c:v>254472</c:v>
                      </c:pt>
                      <c:pt idx="187">
                        <c:v>244194</c:v>
                      </c:pt>
                      <c:pt idx="188">
                        <c:v>216230</c:v>
                      </c:pt>
                      <c:pt idx="189">
                        <c:v>226098</c:v>
                      </c:pt>
                      <c:pt idx="190">
                        <c:v>193778</c:v>
                      </c:pt>
                      <c:pt idx="191">
                        <c:v>174721</c:v>
                      </c:pt>
                      <c:pt idx="192">
                        <c:v>193196</c:v>
                      </c:pt>
                      <c:pt idx="193">
                        <c:v>234596</c:v>
                      </c:pt>
                      <c:pt idx="194">
                        <c:v>240808</c:v>
                      </c:pt>
                      <c:pt idx="195">
                        <c:v>169838</c:v>
                      </c:pt>
                      <c:pt idx="196">
                        <c:v>208189</c:v>
                      </c:pt>
                      <c:pt idx="197">
                        <c:v>238363</c:v>
                      </c:pt>
                      <c:pt idx="198">
                        <c:v>225019</c:v>
                      </c:pt>
                      <c:pt idx="199">
                        <c:v>237825</c:v>
                      </c:pt>
                      <c:pt idx="200">
                        <c:v>233159</c:v>
                      </c:pt>
                      <c:pt idx="201">
                        <c:v>239761</c:v>
                      </c:pt>
                      <c:pt idx="202">
                        <c:v>238162</c:v>
                      </c:pt>
                      <c:pt idx="203">
                        <c:v>245492</c:v>
                      </c:pt>
                      <c:pt idx="204">
                        <c:v>241067</c:v>
                      </c:pt>
                      <c:pt idx="205">
                        <c:v>234723</c:v>
                      </c:pt>
                      <c:pt idx="206">
                        <c:v>245249</c:v>
                      </c:pt>
                      <c:pt idx="207">
                        <c:v>239252</c:v>
                      </c:pt>
                      <c:pt idx="208">
                        <c:v>217595</c:v>
                      </c:pt>
                      <c:pt idx="209">
                        <c:v>208322</c:v>
                      </c:pt>
                      <c:pt idx="210">
                        <c:v>210237</c:v>
                      </c:pt>
                      <c:pt idx="211">
                        <c:v>180955</c:v>
                      </c:pt>
                      <c:pt idx="212">
                        <c:v>184951</c:v>
                      </c:pt>
                      <c:pt idx="213">
                        <c:v>192358</c:v>
                      </c:pt>
                      <c:pt idx="214">
                        <c:v>211783</c:v>
                      </c:pt>
                      <c:pt idx="215">
                        <c:v>235821</c:v>
                      </c:pt>
                      <c:pt idx="216">
                        <c:v>233679</c:v>
                      </c:pt>
                      <c:pt idx="217">
                        <c:v>202010</c:v>
                      </c:pt>
                      <c:pt idx="218">
                        <c:v>196892</c:v>
                      </c:pt>
                      <c:pt idx="219">
                        <c:v>193167</c:v>
                      </c:pt>
                      <c:pt idx="220">
                        <c:v>208542</c:v>
                      </c:pt>
                      <c:pt idx="221">
                        <c:v>202431</c:v>
                      </c:pt>
                      <c:pt idx="222">
                        <c:v>211986</c:v>
                      </c:pt>
                      <c:pt idx="223">
                        <c:v>225154</c:v>
                      </c:pt>
                      <c:pt idx="224">
                        <c:v>223096</c:v>
                      </c:pt>
                      <c:pt idx="225">
                        <c:v>199591</c:v>
                      </c:pt>
                      <c:pt idx="226">
                        <c:v>204808</c:v>
                      </c:pt>
                      <c:pt idx="227">
                        <c:v>205415</c:v>
                      </c:pt>
                      <c:pt idx="228">
                        <c:v>218866</c:v>
                      </c:pt>
                      <c:pt idx="229">
                        <c:v>223822</c:v>
                      </c:pt>
                      <c:pt idx="230">
                        <c:v>227640</c:v>
                      </c:pt>
                      <c:pt idx="231">
                        <c:v>217175</c:v>
                      </c:pt>
                      <c:pt idx="232">
                        <c:v>216627</c:v>
                      </c:pt>
                      <c:pt idx="233">
                        <c:v>222046</c:v>
                      </c:pt>
                      <c:pt idx="234">
                        <c:v>230356</c:v>
                      </c:pt>
                      <c:pt idx="235">
                        <c:v>225805</c:v>
                      </c:pt>
                      <c:pt idx="236">
                        <c:v>234195</c:v>
                      </c:pt>
                      <c:pt idx="237">
                        <c:v>236045</c:v>
                      </c:pt>
                    </c:numCache>
                  </c:numRef>
                </c:val>
                <c:extLst xmlns:c15="http://schemas.microsoft.com/office/drawing/2012/chart">
                  <c:ext xmlns:c16="http://schemas.microsoft.com/office/drawing/2014/chart" uri="{C3380CC4-5D6E-409C-BE32-E72D297353CC}">
                    <c16:uniqueId val="{00000008-49CB-40A4-9148-FC22BAA9BD07}"/>
                  </c:ext>
                </c:extLst>
              </c15:ser>
            </c15:filteredBarSeries>
            <c15:filteredBarSeries>
              <c15:ser>
                <c:idx val="4"/>
                <c:order val="4"/>
                <c:tx>
                  <c:strRef>
                    <c:extLst xmlns:c15="http://schemas.microsoft.com/office/drawing/2012/chart">
                      <c:ext xmlns:c15="http://schemas.microsoft.com/office/drawing/2012/chart" uri="{02D57815-91ED-43cb-92C2-25804820EDAC}">
                        <c15:formulaRef>
                          <c15:sqref>'$1, 20%, 75th'!$F$6</c15:sqref>
                        </c15:formulaRef>
                      </c:ext>
                    </c:extLst>
                    <c:strCache>
                      <c:ptCount val="1"/>
                      <c:pt idx="0">
                        <c:v>Unawarded</c:v>
                      </c:pt>
                    </c:strCache>
                  </c:strRef>
                </c:tx>
                <c:spPr>
                  <a:solidFill>
                    <a:schemeClr val="accent5"/>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75th'!$F$7:$F$244</c15:sqref>
                        </c15:formulaRef>
                      </c:ext>
                    </c:extLst>
                    <c:numCache>
                      <c:formatCode>#,##0</c:formatCode>
                      <c:ptCount val="238"/>
                      <c:pt idx="0">
                        <c:v>84933</c:v>
                      </c:pt>
                      <c:pt idx="1">
                        <c:v>85192</c:v>
                      </c:pt>
                      <c:pt idx="2">
                        <c:v>82915</c:v>
                      </c:pt>
                      <c:pt idx="3">
                        <c:v>102329</c:v>
                      </c:pt>
                      <c:pt idx="4">
                        <c:v>102509</c:v>
                      </c:pt>
                      <c:pt idx="5">
                        <c:v>101417</c:v>
                      </c:pt>
                      <c:pt idx="6">
                        <c:v>83941</c:v>
                      </c:pt>
                      <c:pt idx="7">
                        <c:v>94733</c:v>
                      </c:pt>
                      <c:pt idx="8">
                        <c:v>102170</c:v>
                      </c:pt>
                      <c:pt idx="9">
                        <c:v>91174</c:v>
                      </c:pt>
                      <c:pt idx="10">
                        <c:v>82619</c:v>
                      </c:pt>
                      <c:pt idx="11">
                        <c:v>86173</c:v>
                      </c:pt>
                      <c:pt idx="12">
                        <c:v>104797</c:v>
                      </c:pt>
                      <c:pt idx="13">
                        <c:v>108100</c:v>
                      </c:pt>
                      <c:pt idx="14">
                        <c:v>101182</c:v>
                      </c:pt>
                      <c:pt idx="15">
                        <c:v>76749</c:v>
                      </c:pt>
                      <c:pt idx="16">
                        <c:v>92705</c:v>
                      </c:pt>
                      <c:pt idx="17">
                        <c:v>93166</c:v>
                      </c:pt>
                      <c:pt idx="18">
                        <c:v>82278</c:v>
                      </c:pt>
                      <c:pt idx="19">
                        <c:v>85817</c:v>
                      </c:pt>
                      <c:pt idx="20">
                        <c:v>70477</c:v>
                      </c:pt>
                      <c:pt idx="21">
                        <c:v>85367</c:v>
                      </c:pt>
                      <c:pt idx="22">
                        <c:v>91504</c:v>
                      </c:pt>
                      <c:pt idx="23">
                        <c:v>83577</c:v>
                      </c:pt>
                      <c:pt idx="24">
                        <c:v>80008</c:v>
                      </c:pt>
                      <c:pt idx="25">
                        <c:v>62152</c:v>
                      </c:pt>
                      <c:pt idx="26">
                        <c:v>62990</c:v>
                      </c:pt>
                      <c:pt idx="27">
                        <c:v>69741</c:v>
                      </c:pt>
                      <c:pt idx="28">
                        <c:v>65818</c:v>
                      </c:pt>
                      <c:pt idx="29">
                        <c:v>77841</c:v>
                      </c:pt>
                      <c:pt idx="30">
                        <c:v>88392</c:v>
                      </c:pt>
                      <c:pt idx="31">
                        <c:v>83998</c:v>
                      </c:pt>
                      <c:pt idx="32">
                        <c:v>94986</c:v>
                      </c:pt>
                      <c:pt idx="33">
                        <c:v>120147</c:v>
                      </c:pt>
                      <c:pt idx="34">
                        <c:v>84902</c:v>
                      </c:pt>
                      <c:pt idx="35">
                        <c:v>98833</c:v>
                      </c:pt>
                      <c:pt idx="36">
                        <c:v>92458</c:v>
                      </c:pt>
                      <c:pt idx="37">
                        <c:v>86055</c:v>
                      </c:pt>
                      <c:pt idx="38">
                        <c:v>82614</c:v>
                      </c:pt>
                      <c:pt idx="39">
                        <c:v>113749</c:v>
                      </c:pt>
                      <c:pt idx="40">
                        <c:v>105986</c:v>
                      </c:pt>
                      <c:pt idx="41">
                        <c:v>103060</c:v>
                      </c:pt>
                      <c:pt idx="42">
                        <c:v>99539</c:v>
                      </c:pt>
                      <c:pt idx="43">
                        <c:v>94300</c:v>
                      </c:pt>
                      <c:pt idx="44">
                        <c:v>86749</c:v>
                      </c:pt>
                      <c:pt idx="45">
                        <c:v>98796</c:v>
                      </c:pt>
                      <c:pt idx="46">
                        <c:v>87184</c:v>
                      </c:pt>
                      <c:pt idx="47">
                        <c:v>86883</c:v>
                      </c:pt>
                      <c:pt idx="48">
                        <c:v>65057</c:v>
                      </c:pt>
                      <c:pt idx="49">
                        <c:v>95941</c:v>
                      </c:pt>
                      <c:pt idx="50">
                        <c:v>108650</c:v>
                      </c:pt>
                      <c:pt idx="51">
                        <c:v>81479</c:v>
                      </c:pt>
                      <c:pt idx="52">
                        <c:v>56916</c:v>
                      </c:pt>
                      <c:pt idx="53">
                        <c:v>70173</c:v>
                      </c:pt>
                      <c:pt idx="54">
                        <c:v>87651</c:v>
                      </c:pt>
                      <c:pt idx="55">
                        <c:v>87177</c:v>
                      </c:pt>
                      <c:pt idx="56">
                        <c:v>84127</c:v>
                      </c:pt>
                      <c:pt idx="57">
                        <c:v>77118</c:v>
                      </c:pt>
                      <c:pt idx="58">
                        <c:v>96086</c:v>
                      </c:pt>
                      <c:pt idx="59">
                        <c:v>90092</c:v>
                      </c:pt>
                      <c:pt idx="60">
                        <c:v>94922</c:v>
                      </c:pt>
                      <c:pt idx="61">
                        <c:v>85983</c:v>
                      </c:pt>
                      <c:pt idx="62">
                        <c:v>81389</c:v>
                      </c:pt>
                      <c:pt idx="63">
                        <c:v>86998</c:v>
                      </c:pt>
                      <c:pt idx="64">
                        <c:v>76420</c:v>
                      </c:pt>
                      <c:pt idx="65">
                        <c:v>80104</c:v>
                      </c:pt>
                      <c:pt idx="66">
                        <c:v>110599</c:v>
                      </c:pt>
                      <c:pt idx="67">
                        <c:v>83863</c:v>
                      </c:pt>
                      <c:pt idx="68">
                        <c:v>88480</c:v>
                      </c:pt>
                      <c:pt idx="69">
                        <c:v>86945</c:v>
                      </c:pt>
                      <c:pt idx="70">
                        <c:v>96881</c:v>
                      </c:pt>
                      <c:pt idx="71">
                        <c:v>84296</c:v>
                      </c:pt>
                      <c:pt idx="72">
                        <c:v>85028</c:v>
                      </c:pt>
                      <c:pt idx="73">
                        <c:v>103761</c:v>
                      </c:pt>
                      <c:pt idx="74">
                        <c:v>103038</c:v>
                      </c:pt>
                      <c:pt idx="75">
                        <c:v>97312</c:v>
                      </c:pt>
                      <c:pt idx="76">
                        <c:v>79581</c:v>
                      </c:pt>
                      <c:pt idx="77">
                        <c:v>83482</c:v>
                      </c:pt>
                      <c:pt idx="78">
                        <c:v>86172</c:v>
                      </c:pt>
                      <c:pt idx="79">
                        <c:v>69465</c:v>
                      </c:pt>
                      <c:pt idx="80">
                        <c:v>108574</c:v>
                      </c:pt>
                      <c:pt idx="81">
                        <c:v>102813</c:v>
                      </c:pt>
                      <c:pt idx="82">
                        <c:v>98878</c:v>
                      </c:pt>
                      <c:pt idx="83">
                        <c:v>87254</c:v>
                      </c:pt>
                      <c:pt idx="84">
                        <c:v>87026</c:v>
                      </c:pt>
                      <c:pt idx="85">
                        <c:v>83902</c:v>
                      </c:pt>
                      <c:pt idx="86">
                        <c:v>80850</c:v>
                      </c:pt>
                      <c:pt idx="87">
                        <c:v>119224</c:v>
                      </c:pt>
                      <c:pt idx="88">
                        <c:v>111290</c:v>
                      </c:pt>
                      <c:pt idx="89">
                        <c:v>127087</c:v>
                      </c:pt>
                      <c:pt idx="90">
                        <c:v>137010</c:v>
                      </c:pt>
                      <c:pt idx="91">
                        <c:v>114116</c:v>
                      </c:pt>
                      <c:pt idx="92">
                        <c:v>89358</c:v>
                      </c:pt>
                      <c:pt idx="93">
                        <c:v>92160</c:v>
                      </c:pt>
                      <c:pt idx="94">
                        <c:v>129715</c:v>
                      </c:pt>
                      <c:pt idx="95">
                        <c:v>118165</c:v>
                      </c:pt>
                      <c:pt idx="96">
                        <c:v>115641</c:v>
                      </c:pt>
                      <c:pt idx="97">
                        <c:v>98598</c:v>
                      </c:pt>
                      <c:pt idx="98">
                        <c:v>109201</c:v>
                      </c:pt>
                      <c:pt idx="99">
                        <c:v>123100</c:v>
                      </c:pt>
                      <c:pt idx="100">
                        <c:v>102355</c:v>
                      </c:pt>
                      <c:pt idx="101">
                        <c:v>116728</c:v>
                      </c:pt>
                      <c:pt idx="102">
                        <c:v>105520</c:v>
                      </c:pt>
                      <c:pt idx="103">
                        <c:v>101535</c:v>
                      </c:pt>
                      <c:pt idx="104">
                        <c:v>108895</c:v>
                      </c:pt>
                      <c:pt idx="105">
                        <c:v>123258</c:v>
                      </c:pt>
                      <c:pt idx="106">
                        <c:v>142303</c:v>
                      </c:pt>
                      <c:pt idx="107">
                        <c:v>102243</c:v>
                      </c:pt>
                      <c:pt idx="108">
                        <c:v>107879</c:v>
                      </c:pt>
                      <c:pt idx="109">
                        <c:v>134811</c:v>
                      </c:pt>
                      <c:pt idx="110">
                        <c:v>157364</c:v>
                      </c:pt>
                      <c:pt idx="111">
                        <c:v>146951</c:v>
                      </c:pt>
                      <c:pt idx="112">
                        <c:v>92002</c:v>
                      </c:pt>
                      <c:pt idx="113">
                        <c:v>115011</c:v>
                      </c:pt>
                      <c:pt idx="114">
                        <c:v>130685</c:v>
                      </c:pt>
                      <c:pt idx="115">
                        <c:v>127336</c:v>
                      </c:pt>
                      <c:pt idx="116">
                        <c:v>125686</c:v>
                      </c:pt>
                      <c:pt idx="117">
                        <c:v>120686</c:v>
                      </c:pt>
                      <c:pt idx="118">
                        <c:v>106568</c:v>
                      </c:pt>
                      <c:pt idx="119">
                        <c:v>77487</c:v>
                      </c:pt>
                      <c:pt idx="120">
                        <c:v>64771</c:v>
                      </c:pt>
                      <c:pt idx="121">
                        <c:v>65617</c:v>
                      </c:pt>
                      <c:pt idx="122">
                        <c:v>72756</c:v>
                      </c:pt>
                      <c:pt idx="123">
                        <c:v>77526</c:v>
                      </c:pt>
                      <c:pt idx="124">
                        <c:v>106058</c:v>
                      </c:pt>
                      <c:pt idx="125">
                        <c:v>99387</c:v>
                      </c:pt>
                      <c:pt idx="126">
                        <c:v>108403</c:v>
                      </c:pt>
                      <c:pt idx="127">
                        <c:v>95128</c:v>
                      </c:pt>
                      <c:pt idx="128">
                        <c:v>117479</c:v>
                      </c:pt>
                      <c:pt idx="129">
                        <c:v>127363</c:v>
                      </c:pt>
                      <c:pt idx="130">
                        <c:v>103348</c:v>
                      </c:pt>
                      <c:pt idx="131">
                        <c:v>101071</c:v>
                      </c:pt>
                      <c:pt idx="132">
                        <c:v>114644</c:v>
                      </c:pt>
                      <c:pt idx="133">
                        <c:v>98634</c:v>
                      </c:pt>
                      <c:pt idx="134">
                        <c:v>85995</c:v>
                      </c:pt>
                      <c:pt idx="135">
                        <c:v>82786</c:v>
                      </c:pt>
                      <c:pt idx="136">
                        <c:v>91959</c:v>
                      </c:pt>
                      <c:pt idx="137">
                        <c:v>107196</c:v>
                      </c:pt>
                      <c:pt idx="138">
                        <c:v>126177</c:v>
                      </c:pt>
                      <c:pt idx="139">
                        <c:v>100957</c:v>
                      </c:pt>
                      <c:pt idx="140">
                        <c:v>93019</c:v>
                      </c:pt>
                      <c:pt idx="141">
                        <c:v>99149</c:v>
                      </c:pt>
                      <c:pt idx="142">
                        <c:v>106828</c:v>
                      </c:pt>
                      <c:pt idx="143">
                        <c:v>107400</c:v>
                      </c:pt>
                      <c:pt idx="144">
                        <c:v>81568</c:v>
                      </c:pt>
                      <c:pt idx="145">
                        <c:v>77032</c:v>
                      </c:pt>
                      <c:pt idx="146">
                        <c:v>69035</c:v>
                      </c:pt>
                      <c:pt idx="147">
                        <c:v>86321</c:v>
                      </c:pt>
                      <c:pt idx="148">
                        <c:v>86479</c:v>
                      </c:pt>
                      <c:pt idx="149">
                        <c:v>100718</c:v>
                      </c:pt>
                      <c:pt idx="150">
                        <c:v>107501</c:v>
                      </c:pt>
                      <c:pt idx="151">
                        <c:v>87441</c:v>
                      </c:pt>
                      <c:pt idx="152">
                        <c:v>61903</c:v>
                      </c:pt>
                      <c:pt idx="153">
                        <c:v>65027</c:v>
                      </c:pt>
                      <c:pt idx="154">
                        <c:v>56557</c:v>
                      </c:pt>
                      <c:pt idx="155">
                        <c:v>75092</c:v>
                      </c:pt>
                      <c:pt idx="156">
                        <c:v>63145</c:v>
                      </c:pt>
                      <c:pt idx="157">
                        <c:v>76625</c:v>
                      </c:pt>
                      <c:pt idx="158">
                        <c:v>74716</c:v>
                      </c:pt>
                      <c:pt idx="159">
                        <c:v>96782</c:v>
                      </c:pt>
                      <c:pt idx="160">
                        <c:v>97408</c:v>
                      </c:pt>
                      <c:pt idx="161">
                        <c:v>95071</c:v>
                      </c:pt>
                      <c:pt idx="162">
                        <c:v>98947</c:v>
                      </c:pt>
                      <c:pt idx="163">
                        <c:v>96390</c:v>
                      </c:pt>
                      <c:pt idx="164">
                        <c:v>76417</c:v>
                      </c:pt>
                      <c:pt idx="165">
                        <c:v>61125</c:v>
                      </c:pt>
                      <c:pt idx="166">
                        <c:v>55390</c:v>
                      </c:pt>
                      <c:pt idx="167">
                        <c:v>49342</c:v>
                      </c:pt>
                      <c:pt idx="168">
                        <c:v>41499</c:v>
                      </c:pt>
                      <c:pt idx="169">
                        <c:v>46179</c:v>
                      </c:pt>
                      <c:pt idx="170">
                        <c:v>48038</c:v>
                      </c:pt>
                      <c:pt idx="171">
                        <c:v>43202</c:v>
                      </c:pt>
                      <c:pt idx="172">
                        <c:v>64637</c:v>
                      </c:pt>
                      <c:pt idx="173">
                        <c:v>59424</c:v>
                      </c:pt>
                      <c:pt idx="174">
                        <c:v>77611</c:v>
                      </c:pt>
                      <c:pt idx="175">
                        <c:v>82974</c:v>
                      </c:pt>
                      <c:pt idx="176">
                        <c:v>70063</c:v>
                      </c:pt>
                      <c:pt idx="177">
                        <c:v>66356</c:v>
                      </c:pt>
                      <c:pt idx="178">
                        <c:v>67373</c:v>
                      </c:pt>
                      <c:pt idx="179">
                        <c:v>71207</c:v>
                      </c:pt>
                      <c:pt idx="180">
                        <c:v>74572</c:v>
                      </c:pt>
                      <c:pt idx="181">
                        <c:v>76335</c:v>
                      </c:pt>
                      <c:pt idx="182">
                        <c:v>69963</c:v>
                      </c:pt>
                      <c:pt idx="183">
                        <c:v>89991</c:v>
                      </c:pt>
                      <c:pt idx="184">
                        <c:v>99743</c:v>
                      </c:pt>
                      <c:pt idx="185">
                        <c:v>100377</c:v>
                      </c:pt>
                      <c:pt idx="186">
                        <c:v>120842</c:v>
                      </c:pt>
                      <c:pt idx="187">
                        <c:v>110656</c:v>
                      </c:pt>
                      <c:pt idx="188">
                        <c:v>81155</c:v>
                      </c:pt>
                      <c:pt idx="189">
                        <c:v>93028</c:v>
                      </c:pt>
                      <c:pt idx="190">
                        <c:v>69158</c:v>
                      </c:pt>
                      <c:pt idx="191">
                        <c:v>65897</c:v>
                      </c:pt>
                      <c:pt idx="192">
                        <c:v>74761</c:v>
                      </c:pt>
                      <c:pt idx="193">
                        <c:v>101360</c:v>
                      </c:pt>
                      <c:pt idx="194">
                        <c:v>107669</c:v>
                      </c:pt>
                      <c:pt idx="195">
                        <c:v>68020</c:v>
                      </c:pt>
                      <c:pt idx="196">
                        <c:v>84586</c:v>
                      </c:pt>
                      <c:pt idx="197">
                        <c:v>105620</c:v>
                      </c:pt>
                      <c:pt idx="198">
                        <c:v>86064</c:v>
                      </c:pt>
                      <c:pt idx="199">
                        <c:v>101240</c:v>
                      </c:pt>
                      <c:pt idx="200">
                        <c:v>96946</c:v>
                      </c:pt>
                      <c:pt idx="201">
                        <c:v>105474</c:v>
                      </c:pt>
                      <c:pt idx="202">
                        <c:v>95326</c:v>
                      </c:pt>
                      <c:pt idx="203">
                        <c:v>103407</c:v>
                      </c:pt>
                      <c:pt idx="204">
                        <c:v>103442</c:v>
                      </c:pt>
                      <c:pt idx="205">
                        <c:v>98718</c:v>
                      </c:pt>
                      <c:pt idx="206">
                        <c:v>105455</c:v>
                      </c:pt>
                      <c:pt idx="207">
                        <c:v>99456</c:v>
                      </c:pt>
                      <c:pt idx="208">
                        <c:v>84998</c:v>
                      </c:pt>
                      <c:pt idx="209">
                        <c:v>79608</c:v>
                      </c:pt>
                      <c:pt idx="210">
                        <c:v>76857</c:v>
                      </c:pt>
                      <c:pt idx="211">
                        <c:v>60594</c:v>
                      </c:pt>
                      <c:pt idx="212">
                        <c:v>64154</c:v>
                      </c:pt>
                      <c:pt idx="213">
                        <c:v>68318</c:v>
                      </c:pt>
                      <c:pt idx="214">
                        <c:v>85296</c:v>
                      </c:pt>
                      <c:pt idx="215">
                        <c:v>100692</c:v>
                      </c:pt>
                      <c:pt idx="216">
                        <c:v>94578</c:v>
                      </c:pt>
                      <c:pt idx="217">
                        <c:v>74535</c:v>
                      </c:pt>
                      <c:pt idx="218">
                        <c:v>72453</c:v>
                      </c:pt>
                      <c:pt idx="219">
                        <c:v>71151</c:v>
                      </c:pt>
                      <c:pt idx="220">
                        <c:v>84629</c:v>
                      </c:pt>
                      <c:pt idx="221">
                        <c:v>79860</c:v>
                      </c:pt>
                      <c:pt idx="222">
                        <c:v>86415</c:v>
                      </c:pt>
                      <c:pt idx="223">
                        <c:v>85812</c:v>
                      </c:pt>
                      <c:pt idx="224">
                        <c:v>86559</c:v>
                      </c:pt>
                      <c:pt idx="225">
                        <c:v>74456</c:v>
                      </c:pt>
                      <c:pt idx="226">
                        <c:v>79550</c:v>
                      </c:pt>
                      <c:pt idx="227">
                        <c:v>82229</c:v>
                      </c:pt>
                      <c:pt idx="228">
                        <c:v>91336</c:v>
                      </c:pt>
                      <c:pt idx="229">
                        <c:v>100343</c:v>
                      </c:pt>
                      <c:pt idx="230">
                        <c:v>100399</c:v>
                      </c:pt>
                      <c:pt idx="231">
                        <c:v>83232</c:v>
                      </c:pt>
                      <c:pt idx="232">
                        <c:v>81711</c:v>
                      </c:pt>
                      <c:pt idx="233">
                        <c:v>88749</c:v>
                      </c:pt>
                      <c:pt idx="234">
                        <c:v>94010</c:v>
                      </c:pt>
                      <c:pt idx="235">
                        <c:v>95224</c:v>
                      </c:pt>
                      <c:pt idx="236">
                        <c:v>99114</c:v>
                      </c:pt>
                      <c:pt idx="237">
                        <c:v>97999</c:v>
                      </c:pt>
                    </c:numCache>
                  </c:numRef>
                </c:val>
                <c:extLst xmlns:c15="http://schemas.microsoft.com/office/drawing/2012/chart">
                  <c:ext xmlns:c16="http://schemas.microsoft.com/office/drawing/2014/chart" uri="{C3380CC4-5D6E-409C-BE32-E72D297353CC}">
                    <c16:uniqueId val="{00000009-49CB-40A4-9148-FC22BAA9BD07}"/>
                  </c:ext>
                </c:extLst>
              </c15:ser>
            </c15:filteredBarSeries>
            <c15:filteredBarSeries>
              <c15:ser>
                <c:idx val="9"/>
                <c:order val="9"/>
                <c:tx>
                  <c:strRef>
                    <c:extLst xmlns:c15="http://schemas.microsoft.com/office/drawing/2012/chart">
                      <c:ext xmlns:c15="http://schemas.microsoft.com/office/drawing/2012/chart" uri="{02D57815-91ED-43cb-92C2-25804820EDAC}">
                        <c15:formulaRef>
                          <c15:sqref>'$1, 20%, 75th'!$K$6</c15:sqref>
                        </c15:formulaRef>
                      </c:ext>
                    </c:extLst>
                    <c:strCache>
                      <c:ptCount val="1"/>
                      <c:pt idx="0">
                        <c:v>Bid, Hedging</c:v>
                      </c:pt>
                    </c:strCache>
                  </c:strRef>
                </c:tx>
                <c:spPr>
                  <a:solidFill>
                    <a:schemeClr val="accent4">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75th'!$K$7:$K$244</c15:sqref>
                        </c15:formulaRef>
                      </c:ext>
                    </c:extLst>
                    <c:numCache>
                      <c:formatCode>#,##0</c:formatCode>
                      <c:ptCount val="238"/>
                      <c:pt idx="0">
                        <c:v>84356</c:v>
                      </c:pt>
                      <c:pt idx="1">
                        <c:v>81606</c:v>
                      </c:pt>
                      <c:pt idx="2">
                        <c:v>79852</c:v>
                      </c:pt>
                      <c:pt idx="3">
                        <c:v>90267</c:v>
                      </c:pt>
                      <c:pt idx="4">
                        <c:v>93452</c:v>
                      </c:pt>
                      <c:pt idx="5">
                        <c:v>94413</c:v>
                      </c:pt>
                      <c:pt idx="6">
                        <c:v>83592</c:v>
                      </c:pt>
                      <c:pt idx="7">
                        <c:v>82109</c:v>
                      </c:pt>
                      <c:pt idx="8">
                        <c:v>90616</c:v>
                      </c:pt>
                      <c:pt idx="9">
                        <c:v>93922</c:v>
                      </c:pt>
                      <c:pt idx="10">
                        <c:v>83623</c:v>
                      </c:pt>
                      <c:pt idx="11">
                        <c:v>73177</c:v>
                      </c:pt>
                      <c:pt idx="12">
                        <c:v>94681</c:v>
                      </c:pt>
                      <c:pt idx="13">
                        <c:v>100287</c:v>
                      </c:pt>
                      <c:pt idx="14">
                        <c:v>90389</c:v>
                      </c:pt>
                      <c:pt idx="15">
                        <c:v>67654</c:v>
                      </c:pt>
                      <c:pt idx="16">
                        <c:v>85510</c:v>
                      </c:pt>
                      <c:pt idx="17">
                        <c:v>85383</c:v>
                      </c:pt>
                      <c:pt idx="18">
                        <c:v>80699</c:v>
                      </c:pt>
                      <c:pt idx="19">
                        <c:v>82725</c:v>
                      </c:pt>
                      <c:pt idx="20">
                        <c:v>74019</c:v>
                      </c:pt>
                      <c:pt idx="21">
                        <c:v>83852</c:v>
                      </c:pt>
                      <c:pt idx="22">
                        <c:v>85145</c:v>
                      </c:pt>
                      <c:pt idx="23">
                        <c:v>76858</c:v>
                      </c:pt>
                      <c:pt idx="24">
                        <c:v>72243</c:v>
                      </c:pt>
                      <c:pt idx="25">
                        <c:v>63647</c:v>
                      </c:pt>
                      <c:pt idx="26">
                        <c:v>61463</c:v>
                      </c:pt>
                      <c:pt idx="27">
                        <c:v>73145</c:v>
                      </c:pt>
                      <c:pt idx="28">
                        <c:v>64194</c:v>
                      </c:pt>
                      <c:pt idx="29">
                        <c:v>72577</c:v>
                      </c:pt>
                      <c:pt idx="30">
                        <c:v>81325</c:v>
                      </c:pt>
                      <c:pt idx="31">
                        <c:v>72229</c:v>
                      </c:pt>
                      <c:pt idx="32">
                        <c:v>80281</c:v>
                      </c:pt>
                      <c:pt idx="33">
                        <c:v>91769</c:v>
                      </c:pt>
                      <c:pt idx="34">
                        <c:v>76498</c:v>
                      </c:pt>
                      <c:pt idx="35">
                        <c:v>84704</c:v>
                      </c:pt>
                      <c:pt idx="36">
                        <c:v>68744</c:v>
                      </c:pt>
                      <c:pt idx="37">
                        <c:v>69102</c:v>
                      </c:pt>
                      <c:pt idx="38">
                        <c:v>66844</c:v>
                      </c:pt>
                      <c:pt idx="39">
                        <c:v>91070</c:v>
                      </c:pt>
                      <c:pt idx="40">
                        <c:v>83044</c:v>
                      </c:pt>
                      <c:pt idx="41">
                        <c:v>84433</c:v>
                      </c:pt>
                      <c:pt idx="42">
                        <c:v>78442</c:v>
                      </c:pt>
                      <c:pt idx="43">
                        <c:v>78305</c:v>
                      </c:pt>
                      <c:pt idx="44">
                        <c:v>77252</c:v>
                      </c:pt>
                      <c:pt idx="45">
                        <c:v>74472</c:v>
                      </c:pt>
                      <c:pt idx="46">
                        <c:v>72225</c:v>
                      </c:pt>
                      <c:pt idx="47">
                        <c:v>69708</c:v>
                      </c:pt>
                      <c:pt idx="48">
                        <c:v>62198</c:v>
                      </c:pt>
                      <c:pt idx="49">
                        <c:v>85135</c:v>
                      </c:pt>
                      <c:pt idx="50">
                        <c:v>88638</c:v>
                      </c:pt>
                      <c:pt idx="51">
                        <c:v>68337</c:v>
                      </c:pt>
                      <c:pt idx="52">
                        <c:v>52055</c:v>
                      </c:pt>
                      <c:pt idx="53">
                        <c:v>63629</c:v>
                      </c:pt>
                      <c:pt idx="54">
                        <c:v>87084</c:v>
                      </c:pt>
                      <c:pt idx="55">
                        <c:v>75287</c:v>
                      </c:pt>
                      <c:pt idx="56">
                        <c:v>75748</c:v>
                      </c:pt>
                      <c:pt idx="57">
                        <c:v>71158</c:v>
                      </c:pt>
                      <c:pt idx="58">
                        <c:v>88798</c:v>
                      </c:pt>
                      <c:pt idx="59">
                        <c:v>80111</c:v>
                      </c:pt>
                      <c:pt idx="60">
                        <c:v>77854</c:v>
                      </c:pt>
                      <c:pt idx="61">
                        <c:v>75891</c:v>
                      </c:pt>
                      <c:pt idx="62">
                        <c:v>70404</c:v>
                      </c:pt>
                      <c:pt idx="63">
                        <c:v>77232</c:v>
                      </c:pt>
                      <c:pt idx="64">
                        <c:v>69679</c:v>
                      </c:pt>
                      <c:pt idx="65">
                        <c:v>77939</c:v>
                      </c:pt>
                      <c:pt idx="66">
                        <c:v>84899</c:v>
                      </c:pt>
                      <c:pt idx="67">
                        <c:v>73398</c:v>
                      </c:pt>
                      <c:pt idx="68">
                        <c:v>77640</c:v>
                      </c:pt>
                      <c:pt idx="69">
                        <c:v>80358</c:v>
                      </c:pt>
                      <c:pt idx="70">
                        <c:v>81225</c:v>
                      </c:pt>
                      <c:pt idx="71">
                        <c:v>78322</c:v>
                      </c:pt>
                      <c:pt idx="72">
                        <c:v>82468</c:v>
                      </c:pt>
                      <c:pt idx="73">
                        <c:v>82046</c:v>
                      </c:pt>
                      <c:pt idx="74">
                        <c:v>81433</c:v>
                      </c:pt>
                      <c:pt idx="75">
                        <c:v>82496</c:v>
                      </c:pt>
                      <c:pt idx="76">
                        <c:v>77188</c:v>
                      </c:pt>
                      <c:pt idx="77">
                        <c:v>79503</c:v>
                      </c:pt>
                      <c:pt idx="78">
                        <c:v>70856</c:v>
                      </c:pt>
                      <c:pt idx="79">
                        <c:v>77525</c:v>
                      </c:pt>
                      <c:pt idx="80">
                        <c:v>85997</c:v>
                      </c:pt>
                      <c:pt idx="81">
                        <c:v>81636</c:v>
                      </c:pt>
                      <c:pt idx="82">
                        <c:v>82062</c:v>
                      </c:pt>
                      <c:pt idx="83">
                        <c:v>76346</c:v>
                      </c:pt>
                      <c:pt idx="84">
                        <c:v>81521</c:v>
                      </c:pt>
                      <c:pt idx="85">
                        <c:v>78761</c:v>
                      </c:pt>
                      <c:pt idx="86">
                        <c:v>79080</c:v>
                      </c:pt>
                      <c:pt idx="87">
                        <c:v>91803</c:v>
                      </c:pt>
                      <c:pt idx="88">
                        <c:v>84907</c:v>
                      </c:pt>
                      <c:pt idx="89">
                        <c:v>92370</c:v>
                      </c:pt>
                      <c:pt idx="90">
                        <c:v>95869</c:v>
                      </c:pt>
                      <c:pt idx="91">
                        <c:v>89999</c:v>
                      </c:pt>
                      <c:pt idx="92">
                        <c:v>67918</c:v>
                      </c:pt>
                      <c:pt idx="93">
                        <c:v>87121</c:v>
                      </c:pt>
                      <c:pt idx="94">
                        <c:v>97540</c:v>
                      </c:pt>
                      <c:pt idx="95">
                        <c:v>98711</c:v>
                      </c:pt>
                      <c:pt idx="96">
                        <c:v>90080</c:v>
                      </c:pt>
                      <c:pt idx="97">
                        <c:v>87265</c:v>
                      </c:pt>
                      <c:pt idx="98">
                        <c:v>88085</c:v>
                      </c:pt>
                      <c:pt idx="99">
                        <c:v>99577</c:v>
                      </c:pt>
                      <c:pt idx="100">
                        <c:v>86180</c:v>
                      </c:pt>
                      <c:pt idx="101">
                        <c:v>99775</c:v>
                      </c:pt>
                      <c:pt idx="102">
                        <c:v>85751</c:v>
                      </c:pt>
                      <c:pt idx="103">
                        <c:v>91130</c:v>
                      </c:pt>
                      <c:pt idx="104">
                        <c:v>90670</c:v>
                      </c:pt>
                      <c:pt idx="105">
                        <c:v>97089</c:v>
                      </c:pt>
                      <c:pt idx="106">
                        <c:v>104248</c:v>
                      </c:pt>
                      <c:pt idx="107">
                        <c:v>88128</c:v>
                      </c:pt>
                      <c:pt idx="108">
                        <c:v>94098</c:v>
                      </c:pt>
                      <c:pt idx="109">
                        <c:v>107903</c:v>
                      </c:pt>
                      <c:pt idx="110">
                        <c:v>114381</c:v>
                      </c:pt>
                      <c:pt idx="111">
                        <c:v>111806</c:v>
                      </c:pt>
                      <c:pt idx="112">
                        <c:v>82372</c:v>
                      </c:pt>
                      <c:pt idx="113">
                        <c:v>93243</c:v>
                      </c:pt>
                      <c:pt idx="114">
                        <c:v>106764</c:v>
                      </c:pt>
                      <c:pt idx="115">
                        <c:v>99444</c:v>
                      </c:pt>
                      <c:pt idx="116">
                        <c:v>103673</c:v>
                      </c:pt>
                      <c:pt idx="117">
                        <c:v>102931</c:v>
                      </c:pt>
                      <c:pt idx="118">
                        <c:v>98705</c:v>
                      </c:pt>
                      <c:pt idx="119">
                        <c:v>81795</c:v>
                      </c:pt>
                      <c:pt idx="120">
                        <c:v>67296</c:v>
                      </c:pt>
                      <c:pt idx="121">
                        <c:v>72436</c:v>
                      </c:pt>
                      <c:pt idx="122">
                        <c:v>74621</c:v>
                      </c:pt>
                      <c:pt idx="123">
                        <c:v>75111</c:v>
                      </c:pt>
                      <c:pt idx="124">
                        <c:v>95742</c:v>
                      </c:pt>
                      <c:pt idx="125">
                        <c:v>88297</c:v>
                      </c:pt>
                      <c:pt idx="126">
                        <c:v>94290</c:v>
                      </c:pt>
                      <c:pt idx="127">
                        <c:v>82575</c:v>
                      </c:pt>
                      <c:pt idx="128">
                        <c:v>94052</c:v>
                      </c:pt>
                      <c:pt idx="129">
                        <c:v>101168</c:v>
                      </c:pt>
                      <c:pt idx="130">
                        <c:v>94709</c:v>
                      </c:pt>
                      <c:pt idx="131">
                        <c:v>85274</c:v>
                      </c:pt>
                      <c:pt idx="132">
                        <c:v>95349</c:v>
                      </c:pt>
                      <c:pt idx="133">
                        <c:v>88496</c:v>
                      </c:pt>
                      <c:pt idx="134">
                        <c:v>73572</c:v>
                      </c:pt>
                      <c:pt idx="135">
                        <c:v>75205</c:v>
                      </c:pt>
                      <c:pt idx="136">
                        <c:v>76697</c:v>
                      </c:pt>
                      <c:pt idx="137">
                        <c:v>87391</c:v>
                      </c:pt>
                      <c:pt idx="138">
                        <c:v>100133</c:v>
                      </c:pt>
                      <c:pt idx="139">
                        <c:v>85095</c:v>
                      </c:pt>
                      <c:pt idx="140">
                        <c:v>85533</c:v>
                      </c:pt>
                      <c:pt idx="141">
                        <c:v>90289</c:v>
                      </c:pt>
                      <c:pt idx="142">
                        <c:v>91319</c:v>
                      </c:pt>
                      <c:pt idx="143">
                        <c:v>91288</c:v>
                      </c:pt>
                      <c:pt idx="144">
                        <c:v>77513</c:v>
                      </c:pt>
                      <c:pt idx="145">
                        <c:v>71473</c:v>
                      </c:pt>
                      <c:pt idx="146">
                        <c:v>71770</c:v>
                      </c:pt>
                      <c:pt idx="147">
                        <c:v>76238</c:v>
                      </c:pt>
                      <c:pt idx="148">
                        <c:v>82942</c:v>
                      </c:pt>
                      <c:pt idx="149">
                        <c:v>97456</c:v>
                      </c:pt>
                      <c:pt idx="150">
                        <c:v>96394</c:v>
                      </c:pt>
                      <c:pt idx="151">
                        <c:v>80910</c:v>
                      </c:pt>
                      <c:pt idx="152">
                        <c:v>70866</c:v>
                      </c:pt>
                      <c:pt idx="153">
                        <c:v>70528</c:v>
                      </c:pt>
                      <c:pt idx="154">
                        <c:v>71925</c:v>
                      </c:pt>
                      <c:pt idx="155">
                        <c:v>84940</c:v>
                      </c:pt>
                      <c:pt idx="156">
                        <c:v>71095</c:v>
                      </c:pt>
                      <c:pt idx="157">
                        <c:v>82035</c:v>
                      </c:pt>
                      <c:pt idx="158">
                        <c:v>82993</c:v>
                      </c:pt>
                      <c:pt idx="159">
                        <c:v>101438</c:v>
                      </c:pt>
                      <c:pt idx="160">
                        <c:v>100738</c:v>
                      </c:pt>
                      <c:pt idx="161">
                        <c:v>99838</c:v>
                      </c:pt>
                      <c:pt idx="162">
                        <c:v>108789</c:v>
                      </c:pt>
                      <c:pt idx="163">
                        <c:v>108631</c:v>
                      </c:pt>
                      <c:pt idx="164">
                        <c:v>88823</c:v>
                      </c:pt>
                      <c:pt idx="165">
                        <c:v>76061</c:v>
                      </c:pt>
                      <c:pt idx="166">
                        <c:v>70766</c:v>
                      </c:pt>
                      <c:pt idx="167">
                        <c:v>70535</c:v>
                      </c:pt>
                      <c:pt idx="168">
                        <c:v>65252</c:v>
                      </c:pt>
                      <c:pt idx="169">
                        <c:v>66913</c:v>
                      </c:pt>
                      <c:pt idx="170">
                        <c:v>74689</c:v>
                      </c:pt>
                      <c:pt idx="171">
                        <c:v>69147</c:v>
                      </c:pt>
                      <c:pt idx="172">
                        <c:v>74232</c:v>
                      </c:pt>
                      <c:pt idx="173">
                        <c:v>74506</c:v>
                      </c:pt>
                      <c:pt idx="174">
                        <c:v>88687</c:v>
                      </c:pt>
                      <c:pt idx="175">
                        <c:v>95638</c:v>
                      </c:pt>
                      <c:pt idx="176">
                        <c:v>88164</c:v>
                      </c:pt>
                      <c:pt idx="177">
                        <c:v>86624</c:v>
                      </c:pt>
                      <c:pt idx="178">
                        <c:v>77023</c:v>
                      </c:pt>
                      <c:pt idx="179">
                        <c:v>74763</c:v>
                      </c:pt>
                      <c:pt idx="180">
                        <c:v>77147</c:v>
                      </c:pt>
                      <c:pt idx="181">
                        <c:v>79483</c:v>
                      </c:pt>
                      <c:pt idx="182">
                        <c:v>75432</c:v>
                      </c:pt>
                      <c:pt idx="183">
                        <c:v>98736</c:v>
                      </c:pt>
                      <c:pt idx="184">
                        <c:v>108028</c:v>
                      </c:pt>
                      <c:pt idx="185">
                        <c:v>106733</c:v>
                      </c:pt>
                      <c:pt idx="186">
                        <c:v>111998</c:v>
                      </c:pt>
                      <c:pt idx="187">
                        <c:v>107529</c:v>
                      </c:pt>
                      <c:pt idx="188">
                        <c:v>92939</c:v>
                      </c:pt>
                      <c:pt idx="189">
                        <c:v>99722</c:v>
                      </c:pt>
                      <c:pt idx="190">
                        <c:v>80748</c:v>
                      </c:pt>
                      <c:pt idx="191">
                        <c:v>69367</c:v>
                      </c:pt>
                      <c:pt idx="192">
                        <c:v>77154</c:v>
                      </c:pt>
                      <c:pt idx="193">
                        <c:v>100878</c:v>
                      </c:pt>
                      <c:pt idx="194">
                        <c:v>103955</c:v>
                      </c:pt>
                      <c:pt idx="195">
                        <c:v>68928</c:v>
                      </c:pt>
                      <c:pt idx="196">
                        <c:v>85249</c:v>
                      </c:pt>
                      <c:pt idx="197">
                        <c:v>103133</c:v>
                      </c:pt>
                      <c:pt idx="198">
                        <c:v>99739</c:v>
                      </c:pt>
                      <c:pt idx="199">
                        <c:v>95245</c:v>
                      </c:pt>
                      <c:pt idx="200">
                        <c:v>95028</c:v>
                      </c:pt>
                      <c:pt idx="201">
                        <c:v>97671</c:v>
                      </c:pt>
                      <c:pt idx="202">
                        <c:v>102408</c:v>
                      </c:pt>
                      <c:pt idx="203">
                        <c:v>96559</c:v>
                      </c:pt>
                      <c:pt idx="204">
                        <c:v>100034</c:v>
                      </c:pt>
                      <c:pt idx="205">
                        <c:v>103771</c:v>
                      </c:pt>
                      <c:pt idx="206">
                        <c:v>102594</c:v>
                      </c:pt>
                      <c:pt idx="207">
                        <c:v>100764</c:v>
                      </c:pt>
                      <c:pt idx="208">
                        <c:v>91760</c:v>
                      </c:pt>
                      <c:pt idx="209">
                        <c:v>87073</c:v>
                      </c:pt>
                      <c:pt idx="210">
                        <c:v>84092</c:v>
                      </c:pt>
                      <c:pt idx="211">
                        <c:v>75942</c:v>
                      </c:pt>
                      <c:pt idx="212">
                        <c:v>75702</c:v>
                      </c:pt>
                      <c:pt idx="213">
                        <c:v>76900</c:v>
                      </c:pt>
                      <c:pt idx="214">
                        <c:v>86921</c:v>
                      </c:pt>
                      <c:pt idx="215">
                        <c:v>105498</c:v>
                      </c:pt>
                      <c:pt idx="216">
                        <c:v>102738</c:v>
                      </c:pt>
                      <c:pt idx="217">
                        <c:v>81341</c:v>
                      </c:pt>
                      <c:pt idx="218">
                        <c:v>79614</c:v>
                      </c:pt>
                      <c:pt idx="219">
                        <c:v>77024</c:v>
                      </c:pt>
                      <c:pt idx="220">
                        <c:v>84131</c:v>
                      </c:pt>
                      <c:pt idx="221">
                        <c:v>80419</c:v>
                      </c:pt>
                      <c:pt idx="222">
                        <c:v>85941</c:v>
                      </c:pt>
                      <c:pt idx="223">
                        <c:v>92655</c:v>
                      </c:pt>
                      <c:pt idx="224">
                        <c:v>91579</c:v>
                      </c:pt>
                      <c:pt idx="225">
                        <c:v>82230</c:v>
                      </c:pt>
                      <c:pt idx="226">
                        <c:v>84059</c:v>
                      </c:pt>
                      <c:pt idx="227">
                        <c:v>84907</c:v>
                      </c:pt>
                      <c:pt idx="228">
                        <c:v>94521</c:v>
                      </c:pt>
                      <c:pt idx="229">
                        <c:v>93258</c:v>
                      </c:pt>
                      <c:pt idx="230">
                        <c:v>96353</c:v>
                      </c:pt>
                      <c:pt idx="231">
                        <c:v>93296</c:v>
                      </c:pt>
                      <c:pt idx="232">
                        <c:v>91581</c:v>
                      </c:pt>
                      <c:pt idx="233">
                        <c:v>99007</c:v>
                      </c:pt>
                      <c:pt idx="234">
                        <c:v>100189</c:v>
                      </c:pt>
                      <c:pt idx="235">
                        <c:v>94831</c:v>
                      </c:pt>
                      <c:pt idx="236">
                        <c:v>100861</c:v>
                      </c:pt>
                      <c:pt idx="237">
                        <c:v>99966</c:v>
                      </c:pt>
                    </c:numCache>
                  </c:numRef>
                </c:val>
                <c:extLst xmlns:c15="http://schemas.microsoft.com/office/drawing/2012/chart">
                  <c:ext xmlns:c16="http://schemas.microsoft.com/office/drawing/2014/chart" uri="{C3380CC4-5D6E-409C-BE32-E72D297353CC}">
                    <c16:uniqueId val="{0000000A-49CB-40A4-9148-FC22BAA9BD07}"/>
                  </c:ext>
                </c:extLst>
              </c15:ser>
            </c15:filteredBarSeries>
            <c15:filteredBarSeries>
              <c15:ser>
                <c:idx val="10"/>
                <c:order val="10"/>
                <c:tx>
                  <c:strRef>
                    <c:extLst xmlns:c15="http://schemas.microsoft.com/office/drawing/2012/chart">
                      <c:ext xmlns:c15="http://schemas.microsoft.com/office/drawing/2012/chart" uri="{02D57815-91ED-43cb-92C2-25804820EDAC}">
                        <c15:formulaRef>
                          <c15:sqref>'$1, 20%, 75th'!$L$6</c15:sqref>
                        </c15:formulaRef>
                      </c:ext>
                    </c:extLst>
                    <c:strCache>
                      <c:ptCount val="1"/>
                      <c:pt idx="0">
                        <c:v>Bid, Speculation</c:v>
                      </c:pt>
                    </c:strCache>
                  </c:strRef>
                </c:tx>
                <c:spPr>
                  <a:solidFill>
                    <a:schemeClr val="accent5">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75th'!$L$7:$L$244</c15:sqref>
                        </c15:formulaRef>
                      </c:ext>
                    </c:extLst>
                    <c:numCache>
                      <c:formatCode>#,##0</c:formatCode>
                      <c:ptCount val="238"/>
                      <c:pt idx="0">
                        <c:v>99798</c:v>
                      </c:pt>
                      <c:pt idx="1">
                        <c:v>108075</c:v>
                      </c:pt>
                      <c:pt idx="2">
                        <c:v>103392</c:v>
                      </c:pt>
                      <c:pt idx="3">
                        <c:v>120295</c:v>
                      </c:pt>
                      <c:pt idx="4">
                        <c:v>114502</c:v>
                      </c:pt>
                      <c:pt idx="5">
                        <c:v>110750</c:v>
                      </c:pt>
                      <c:pt idx="6">
                        <c:v>101629</c:v>
                      </c:pt>
                      <c:pt idx="7">
                        <c:v>104813</c:v>
                      </c:pt>
                      <c:pt idx="8">
                        <c:v>112621</c:v>
                      </c:pt>
                      <c:pt idx="9">
                        <c:v>104089</c:v>
                      </c:pt>
                      <c:pt idx="10">
                        <c:v>104031</c:v>
                      </c:pt>
                      <c:pt idx="11">
                        <c:v>103916</c:v>
                      </c:pt>
                      <c:pt idx="12">
                        <c:v>110715</c:v>
                      </c:pt>
                      <c:pt idx="13">
                        <c:v>116841</c:v>
                      </c:pt>
                      <c:pt idx="14">
                        <c:v>117936</c:v>
                      </c:pt>
                      <c:pt idx="15">
                        <c:v>107975</c:v>
                      </c:pt>
                      <c:pt idx="16">
                        <c:v>111682</c:v>
                      </c:pt>
                      <c:pt idx="17">
                        <c:v>113106</c:v>
                      </c:pt>
                      <c:pt idx="18">
                        <c:v>102619</c:v>
                      </c:pt>
                      <c:pt idx="19">
                        <c:v>104561</c:v>
                      </c:pt>
                      <c:pt idx="20">
                        <c:v>91733</c:v>
                      </c:pt>
                      <c:pt idx="21">
                        <c:v>101767</c:v>
                      </c:pt>
                      <c:pt idx="22">
                        <c:v>111658</c:v>
                      </c:pt>
                      <c:pt idx="23">
                        <c:v>102482</c:v>
                      </c:pt>
                      <c:pt idx="24">
                        <c:v>105976</c:v>
                      </c:pt>
                      <c:pt idx="25">
                        <c:v>93508</c:v>
                      </c:pt>
                      <c:pt idx="26">
                        <c:v>91862</c:v>
                      </c:pt>
                      <c:pt idx="27">
                        <c:v>98667</c:v>
                      </c:pt>
                      <c:pt idx="28">
                        <c:v>102455</c:v>
                      </c:pt>
                      <c:pt idx="29">
                        <c:v>106251</c:v>
                      </c:pt>
                      <c:pt idx="30">
                        <c:v>104954</c:v>
                      </c:pt>
                      <c:pt idx="31">
                        <c:v>114699</c:v>
                      </c:pt>
                      <c:pt idx="32">
                        <c:v>111998</c:v>
                      </c:pt>
                      <c:pt idx="33">
                        <c:v>131730</c:v>
                      </c:pt>
                      <c:pt idx="34">
                        <c:v>111787</c:v>
                      </c:pt>
                      <c:pt idx="35">
                        <c:v>115953</c:v>
                      </c:pt>
                      <c:pt idx="36">
                        <c:v>124378</c:v>
                      </c:pt>
                      <c:pt idx="37">
                        <c:v>112720</c:v>
                      </c:pt>
                      <c:pt idx="38">
                        <c:v>115828</c:v>
                      </c:pt>
                      <c:pt idx="39">
                        <c:v>132132</c:v>
                      </c:pt>
                      <c:pt idx="40">
                        <c:v>129026</c:v>
                      </c:pt>
                      <c:pt idx="41">
                        <c:v>126103</c:v>
                      </c:pt>
                      <c:pt idx="42">
                        <c:v>128630</c:v>
                      </c:pt>
                      <c:pt idx="43">
                        <c:v>124547</c:v>
                      </c:pt>
                      <c:pt idx="44">
                        <c:v>115143</c:v>
                      </c:pt>
                      <c:pt idx="45">
                        <c:v>116932</c:v>
                      </c:pt>
                      <c:pt idx="46">
                        <c:v>112044</c:v>
                      </c:pt>
                      <c:pt idx="47">
                        <c:v>112065</c:v>
                      </c:pt>
                      <c:pt idx="48">
                        <c:v>83179</c:v>
                      </c:pt>
                      <c:pt idx="49">
                        <c:v>85716</c:v>
                      </c:pt>
                      <c:pt idx="50">
                        <c:v>88885</c:v>
                      </c:pt>
                      <c:pt idx="51">
                        <c:v>81008</c:v>
                      </c:pt>
                      <c:pt idx="52">
                        <c:v>86637</c:v>
                      </c:pt>
                      <c:pt idx="53">
                        <c:v>102000</c:v>
                      </c:pt>
                      <c:pt idx="54">
                        <c:v>112134</c:v>
                      </c:pt>
                      <c:pt idx="55">
                        <c:v>112919</c:v>
                      </c:pt>
                      <c:pt idx="56">
                        <c:v>110742</c:v>
                      </c:pt>
                      <c:pt idx="57">
                        <c:v>113750</c:v>
                      </c:pt>
                      <c:pt idx="58">
                        <c:v>121222</c:v>
                      </c:pt>
                      <c:pt idx="59">
                        <c:v>130933</c:v>
                      </c:pt>
                      <c:pt idx="60">
                        <c:v>131812</c:v>
                      </c:pt>
                      <c:pt idx="61">
                        <c:v>123471</c:v>
                      </c:pt>
                      <c:pt idx="62">
                        <c:v>118574</c:v>
                      </c:pt>
                      <c:pt idx="63">
                        <c:v>124170</c:v>
                      </c:pt>
                      <c:pt idx="64">
                        <c:v>113241</c:v>
                      </c:pt>
                      <c:pt idx="65">
                        <c:v>105434</c:v>
                      </c:pt>
                      <c:pt idx="66">
                        <c:v>133642</c:v>
                      </c:pt>
                      <c:pt idx="67">
                        <c:v>114514</c:v>
                      </c:pt>
                      <c:pt idx="68">
                        <c:v>118634</c:v>
                      </c:pt>
                      <c:pt idx="69">
                        <c:v>122189</c:v>
                      </c:pt>
                      <c:pt idx="70">
                        <c:v>127952</c:v>
                      </c:pt>
                      <c:pt idx="71">
                        <c:v>116827</c:v>
                      </c:pt>
                      <c:pt idx="72">
                        <c:v>114687</c:v>
                      </c:pt>
                      <c:pt idx="73">
                        <c:v>131907</c:v>
                      </c:pt>
                      <c:pt idx="74">
                        <c:v>129408</c:v>
                      </c:pt>
                      <c:pt idx="75">
                        <c:v>125352</c:v>
                      </c:pt>
                      <c:pt idx="76">
                        <c:v>109779</c:v>
                      </c:pt>
                      <c:pt idx="77">
                        <c:v>117228</c:v>
                      </c:pt>
                      <c:pt idx="78">
                        <c:v>121884</c:v>
                      </c:pt>
                      <c:pt idx="79">
                        <c:v>105825</c:v>
                      </c:pt>
                      <c:pt idx="80">
                        <c:v>144364</c:v>
                      </c:pt>
                      <c:pt idx="81">
                        <c:v>142511</c:v>
                      </c:pt>
                      <c:pt idx="82">
                        <c:v>137434</c:v>
                      </c:pt>
                      <c:pt idx="83">
                        <c:v>129623</c:v>
                      </c:pt>
                      <c:pt idx="84">
                        <c:v>128029</c:v>
                      </c:pt>
                      <c:pt idx="85">
                        <c:v>129709</c:v>
                      </c:pt>
                      <c:pt idx="86">
                        <c:v>118364</c:v>
                      </c:pt>
                      <c:pt idx="87">
                        <c:v>145578</c:v>
                      </c:pt>
                      <c:pt idx="88">
                        <c:v>148142</c:v>
                      </c:pt>
                      <c:pt idx="89">
                        <c:v>153531</c:v>
                      </c:pt>
                      <c:pt idx="90">
                        <c:v>157229</c:v>
                      </c:pt>
                      <c:pt idx="91">
                        <c:v>146367</c:v>
                      </c:pt>
                      <c:pt idx="92">
                        <c:v>116835</c:v>
                      </c:pt>
                      <c:pt idx="93">
                        <c:v>120349</c:v>
                      </c:pt>
                      <c:pt idx="94">
                        <c:v>154469</c:v>
                      </c:pt>
                      <c:pt idx="95">
                        <c:v>142560</c:v>
                      </c:pt>
                      <c:pt idx="96">
                        <c:v>144155</c:v>
                      </c:pt>
                      <c:pt idx="97">
                        <c:v>135784</c:v>
                      </c:pt>
                      <c:pt idx="98">
                        <c:v>151014</c:v>
                      </c:pt>
                      <c:pt idx="99">
                        <c:v>143679</c:v>
                      </c:pt>
                      <c:pt idx="100">
                        <c:v>137045</c:v>
                      </c:pt>
                      <c:pt idx="101">
                        <c:v>146055</c:v>
                      </c:pt>
                      <c:pt idx="102">
                        <c:v>143457</c:v>
                      </c:pt>
                      <c:pt idx="103">
                        <c:v>135008</c:v>
                      </c:pt>
                      <c:pt idx="104">
                        <c:v>145486</c:v>
                      </c:pt>
                      <c:pt idx="105">
                        <c:v>153002</c:v>
                      </c:pt>
                      <c:pt idx="106">
                        <c:v>160978</c:v>
                      </c:pt>
                      <c:pt idx="107">
                        <c:v>133742</c:v>
                      </c:pt>
                      <c:pt idx="108">
                        <c:v>136975</c:v>
                      </c:pt>
                      <c:pt idx="109">
                        <c:v>153666</c:v>
                      </c:pt>
                      <c:pt idx="110">
                        <c:v>165000</c:v>
                      </c:pt>
                      <c:pt idx="111">
                        <c:v>165323</c:v>
                      </c:pt>
                      <c:pt idx="112">
                        <c:v>125339</c:v>
                      </c:pt>
                      <c:pt idx="113">
                        <c:v>142433</c:v>
                      </c:pt>
                      <c:pt idx="114">
                        <c:v>149205</c:v>
                      </c:pt>
                      <c:pt idx="115">
                        <c:v>154464</c:v>
                      </c:pt>
                      <c:pt idx="116">
                        <c:v>147774</c:v>
                      </c:pt>
                      <c:pt idx="117">
                        <c:v>150014</c:v>
                      </c:pt>
                      <c:pt idx="118">
                        <c:v>137946</c:v>
                      </c:pt>
                      <c:pt idx="119">
                        <c:v>115229</c:v>
                      </c:pt>
                      <c:pt idx="120">
                        <c:v>110809</c:v>
                      </c:pt>
                      <c:pt idx="121">
                        <c:v>103937</c:v>
                      </c:pt>
                      <c:pt idx="122">
                        <c:v>114077</c:v>
                      </c:pt>
                      <c:pt idx="123">
                        <c:v>114993</c:v>
                      </c:pt>
                      <c:pt idx="124">
                        <c:v>134135</c:v>
                      </c:pt>
                      <c:pt idx="125">
                        <c:v>128316</c:v>
                      </c:pt>
                      <c:pt idx="126">
                        <c:v>128901</c:v>
                      </c:pt>
                      <c:pt idx="127">
                        <c:v>126733</c:v>
                      </c:pt>
                      <c:pt idx="128">
                        <c:v>133590</c:v>
                      </c:pt>
                      <c:pt idx="129">
                        <c:v>141416</c:v>
                      </c:pt>
                      <c:pt idx="130">
                        <c:v>126439</c:v>
                      </c:pt>
                      <c:pt idx="131">
                        <c:v>131791</c:v>
                      </c:pt>
                      <c:pt idx="132">
                        <c:v>140586</c:v>
                      </c:pt>
                      <c:pt idx="133">
                        <c:v>132654</c:v>
                      </c:pt>
                      <c:pt idx="134">
                        <c:v>121804</c:v>
                      </c:pt>
                      <c:pt idx="135">
                        <c:v>115757</c:v>
                      </c:pt>
                      <c:pt idx="136">
                        <c:v>128426</c:v>
                      </c:pt>
                      <c:pt idx="137">
                        <c:v>131550</c:v>
                      </c:pt>
                      <c:pt idx="138">
                        <c:v>136358</c:v>
                      </c:pt>
                      <c:pt idx="139">
                        <c:v>131112</c:v>
                      </c:pt>
                      <c:pt idx="140">
                        <c:v>122657</c:v>
                      </c:pt>
                      <c:pt idx="141">
                        <c:v>116693</c:v>
                      </c:pt>
                      <c:pt idx="142">
                        <c:v>116411</c:v>
                      </c:pt>
                      <c:pt idx="143">
                        <c:v>127148</c:v>
                      </c:pt>
                      <c:pt idx="144">
                        <c:v>116616</c:v>
                      </c:pt>
                      <c:pt idx="145">
                        <c:v>110800</c:v>
                      </c:pt>
                      <c:pt idx="146">
                        <c:v>114901</c:v>
                      </c:pt>
                      <c:pt idx="147">
                        <c:v>115178</c:v>
                      </c:pt>
                      <c:pt idx="148">
                        <c:v>113065</c:v>
                      </c:pt>
                      <c:pt idx="149">
                        <c:v>123002</c:v>
                      </c:pt>
                      <c:pt idx="150">
                        <c:v>129237</c:v>
                      </c:pt>
                      <c:pt idx="151">
                        <c:v>113965</c:v>
                      </c:pt>
                      <c:pt idx="152">
                        <c:v>101550</c:v>
                      </c:pt>
                      <c:pt idx="153">
                        <c:v>96292</c:v>
                      </c:pt>
                      <c:pt idx="154">
                        <c:v>91396</c:v>
                      </c:pt>
                      <c:pt idx="155">
                        <c:v>107440</c:v>
                      </c:pt>
                      <c:pt idx="156">
                        <c:v>91545</c:v>
                      </c:pt>
                      <c:pt idx="157">
                        <c:v>100236</c:v>
                      </c:pt>
                      <c:pt idx="158">
                        <c:v>101465</c:v>
                      </c:pt>
                      <c:pt idx="159">
                        <c:v>116301</c:v>
                      </c:pt>
                      <c:pt idx="160">
                        <c:v>123117</c:v>
                      </c:pt>
                      <c:pt idx="161">
                        <c:v>121281</c:v>
                      </c:pt>
                      <c:pt idx="162">
                        <c:v>121937</c:v>
                      </c:pt>
                      <c:pt idx="163">
                        <c:v>114687</c:v>
                      </c:pt>
                      <c:pt idx="164">
                        <c:v>108051</c:v>
                      </c:pt>
                      <c:pt idx="165">
                        <c:v>96013</c:v>
                      </c:pt>
                      <c:pt idx="166">
                        <c:v>95926</c:v>
                      </c:pt>
                      <c:pt idx="167">
                        <c:v>91452</c:v>
                      </c:pt>
                      <c:pt idx="168">
                        <c:v>85844</c:v>
                      </c:pt>
                      <c:pt idx="169">
                        <c:v>85739</c:v>
                      </c:pt>
                      <c:pt idx="170">
                        <c:v>87809</c:v>
                      </c:pt>
                      <c:pt idx="171">
                        <c:v>78522</c:v>
                      </c:pt>
                      <c:pt idx="172">
                        <c:v>100494</c:v>
                      </c:pt>
                      <c:pt idx="173">
                        <c:v>98957</c:v>
                      </c:pt>
                      <c:pt idx="174">
                        <c:v>107264</c:v>
                      </c:pt>
                      <c:pt idx="175">
                        <c:v>114180</c:v>
                      </c:pt>
                      <c:pt idx="176">
                        <c:v>108174</c:v>
                      </c:pt>
                      <c:pt idx="177">
                        <c:v>97876</c:v>
                      </c:pt>
                      <c:pt idx="178">
                        <c:v>103181</c:v>
                      </c:pt>
                      <c:pt idx="179">
                        <c:v>109964</c:v>
                      </c:pt>
                      <c:pt idx="180">
                        <c:v>112477</c:v>
                      </c:pt>
                      <c:pt idx="181">
                        <c:v>111984</c:v>
                      </c:pt>
                      <c:pt idx="182">
                        <c:v>111887</c:v>
                      </c:pt>
                      <c:pt idx="183">
                        <c:v>122342</c:v>
                      </c:pt>
                      <c:pt idx="184">
                        <c:v>126326</c:v>
                      </c:pt>
                      <c:pt idx="185">
                        <c:v>123745</c:v>
                      </c:pt>
                      <c:pt idx="186">
                        <c:v>142474</c:v>
                      </c:pt>
                      <c:pt idx="187">
                        <c:v>136665</c:v>
                      </c:pt>
                      <c:pt idx="188">
                        <c:v>123291</c:v>
                      </c:pt>
                      <c:pt idx="189">
                        <c:v>126376</c:v>
                      </c:pt>
                      <c:pt idx="190">
                        <c:v>113030</c:v>
                      </c:pt>
                      <c:pt idx="191">
                        <c:v>105354</c:v>
                      </c:pt>
                      <c:pt idx="192">
                        <c:v>116042</c:v>
                      </c:pt>
                      <c:pt idx="193">
                        <c:v>133718</c:v>
                      </c:pt>
                      <c:pt idx="194">
                        <c:v>136853</c:v>
                      </c:pt>
                      <c:pt idx="195">
                        <c:v>100910</c:v>
                      </c:pt>
                      <c:pt idx="196">
                        <c:v>122940</c:v>
                      </c:pt>
                      <c:pt idx="197">
                        <c:v>135230</c:v>
                      </c:pt>
                      <c:pt idx="198">
                        <c:v>125280</c:v>
                      </c:pt>
                      <c:pt idx="199">
                        <c:v>142580</c:v>
                      </c:pt>
                      <c:pt idx="200">
                        <c:v>138131</c:v>
                      </c:pt>
                      <c:pt idx="201">
                        <c:v>142090</c:v>
                      </c:pt>
                      <c:pt idx="202">
                        <c:v>135754</c:v>
                      </c:pt>
                      <c:pt idx="203">
                        <c:v>148933</c:v>
                      </c:pt>
                      <c:pt idx="204">
                        <c:v>141033</c:v>
                      </c:pt>
                      <c:pt idx="205">
                        <c:v>130952</c:v>
                      </c:pt>
                      <c:pt idx="206">
                        <c:v>142655</c:v>
                      </c:pt>
                      <c:pt idx="207">
                        <c:v>138488</c:v>
                      </c:pt>
                      <c:pt idx="208">
                        <c:v>125835</c:v>
                      </c:pt>
                      <c:pt idx="209">
                        <c:v>121249</c:v>
                      </c:pt>
                      <c:pt idx="210">
                        <c:v>126145</c:v>
                      </c:pt>
                      <c:pt idx="211">
                        <c:v>105013</c:v>
                      </c:pt>
                      <c:pt idx="212">
                        <c:v>109249</c:v>
                      </c:pt>
                      <c:pt idx="213">
                        <c:v>115458</c:v>
                      </c:pt>
                      <c:pt idx="214">
                        <c:v>124862</c:v>
                      </c:pt>
                      <c:pt idx="215">
                        <c:v>130323</c:v>
                      </c:pt>
                      <c:pt idx="216">
                        <c:v>130941</c:v>
                      </c:pt>
                      <c:pt idx="217">
                        <c:v>120669</c:v>
                      </c:pt>
                      <c:pt idx="218">
                        <c:v>117278</c:v>
                      </c:pt>
                      <c:pt idx="219">
                        <c:v>116143</c:v>
                      </c:pt>
                      <c:pt idx="220">
                        <c:v>124411</c:v>
                      </c:pt>
                      <c:pt idx="221">
                        <c:v>122012</c:v>
                      </c:pt>
                      <c:pt idx="222">
                        <c:v>126045</c:v>
                      </c:pt>
                      <c:pt idx="223">
                        <c:v>132499</c:v>
                      </c:pt>
                      <c:pt idx="224">
                        <c:v>131517</c:v>
                      </c:pt>
                      <c:pt idx="225">
                        <c:v>117361</c:v>
                      </c:pt>
                      <c:pt idx="226">
                        <c:v>120749</c:v>
                      </c:pt>
                      <c:pt idx="227">
                        <c:v>120508</c:v>
                      </c:pt>
                      <c:pt idx="228">
                        <c:v>124345</c:v>
                      </c:pt>
                      <c:pt idx="229">
                        <c:v>130564</c:v>
                      </c:pt>
                      <c:pt idx="230">
                        <c:v>131287</c:v>
                      </c:pt>
                      <c:pt idx="231">
                        <c:v>123879</c:v>
                      </c:pt>
                      <c:pt idx="232">
                        <c:v>125046</c:v>
                      </c:pt>
                      <c:pt idx="233">
                        <c:v>123039</c:v>
                      </c:pt>
                      <c:pt idx="234">
                        <c:v>130167</c:v>
                      </c:pt>
                      <c:pt idx="235">
                        <c:v>130974</c:v>
                      </c:pt>
                      <c:pt idx="236">
                        <c:v>133334</c:v>
                      </c:pt>
                      <c:pt idx="237">
                        <c:v>136079</c:v>
                      </c:pt>
                    </c:numCache>
                  </c:numRef>
                </c:val>
                <c:extLst xmlns:c15="http://schemas.microsoft.com/office/drawing/2012/chart">
                  <c:ext xmlns:c16="http://schemas.microsoft.com/office/drawing/2014/chart" uri="{C3380CC4-5D6E-409C-BE32-E72D297353CC}">
                    <c16:uniqueId val="{0000000B-49CB-40A4-9148-FC22BAA9BD07}"/>
                  </c:ext>
                </c:extLst>
              </c15:ser>
            </c15:filteredBarSeries>
            <c15:filteredBarSeries>
              <c15:ser>
                <c:idx val="11"/>
                <c:order val="11"/>
                <c:tx>
                  <c:strRef>
                    <c:extLst xmlns:c15="http://schemas.microsoft.com/office/drawing/2012/chart">
                      <c:ext xmlns:c15="http://schemas.microsoft.com/office/drawing/2012/chart" uri="{02D57815-91ED-43cb-92C2-25804820EDAC}">
                        <c15:formulaRef>
                          <c15:sqref>'$1, 20%, 75th'!$M$6</c15:sqref>
                        </c15:formulaRef>
                      </c:ext>
                    </c:extLst>
                    <c:strCache>
                      <c:ptCount val="1"/>
                      <c:pt idx="0">
                        <c:v>Awarded, Hedging</c:v>
                      </c:pt>
                    </c:strCache>
                  </c:strRef>
                </c:tx>
                <c:spPr>
                  <a:solidFill>
                    <a:schemeClr val="accent6">
                      <a:lumMod val="60000"/>
                    </a:schemeClr>
                  </a:solidFill>
                  <a:ln>
                    <a:noFill/>
                  </a:ln>
                  <a:effectLst/>
                </c:spPr>
                <c:invertIfNegative val="0"/>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75th'!$M$7:$M$244</c15:sqref>
                        </c15:formulaRef>
                      </c:ext>
                    </c:extLst>
                    <c:numCache>
                      <c:formatCode>#,##0</c:formatCode>
                      <c:ptCount val="238"/>
                      <c:pt idx="0">
                        <c:v>52502</c:v>
                      </c:pt>
                      <c:pt idx="1">
                        <c:v>51859</c:v>
                      </c:pt>
                      <c:pt idx="2">
                        <c:v>50353</c:v>
                      </c:pt>
                      <c:pt idx="3">
                        <c:v>51995</c:v>
                      </c:pt>
                      <c:pt idx="4">
                        <c:v>52597</c:v>
                      </c:pt>
                      <c:pt idx="5">
                        <c:v>52913</c:v>
                      </c:pt>
                      <c:pt idx="6">
                        <c:v>50787</c:v>
                      </c:pt>
                      <c:pt idx="7">
                        <c:v>43388</c:v>
                      </c:pt>
                      <c:pt idx="8">
                        <c:v>49296</c:v>
                      </c:pt>
                      <c:pt idx="9">
                        <c:v>56399</c:v>
                      </c:pt>
                      <c:pt idx="10">
                        <c:v>53277</c:v>
                      </c:pt>
                      <c:pt idx="11">
                        <c:v>42300</c:v>
                      </c:pt>
                      <c:pt idx="12">
                        <c:v>49508</c:v>
                      </c:pt>
                      <c:pt idx="13">
                        <c:v>53112</c:v>
                      </c:pt>
                      <c:pt idx="14">
                        <c:v>52038</c:v>
                      </c:pt>
                      <c:pt idx="15">
                        <c:v>44255</c:v>
                      </c:pt>
                      <c:pt idx="16">
                        <c:v>50004</c:v>
                      </c:pt>
                      <c:pt idx="17">
                        <c:v>51780</c:v>
                      </c:pt>
                      <c:pt idx="18">
                        <c:v>50388</c:v>
                      </c:pt>
                      <c:pt idx="19">
                        <c:v>49460</c:v>
                      </c:pt>
                      <c:pt idx="20">
                        <c:v>47321</c:v>
                      </c:pt>
                      <c:pt idx="21">
                        <c:v>51422</c:v>
                      </c:pt>
                      <c:pt idx="22">
                        <c:v>50304</c:v>
                      </c:pt>
                      <c:pt idx="23">
                        <c:v>44449</c:v>
                      </c:pt>
                      <c:pt idx="24">
                        <c:v>45319</c:v>
                      </c:pt>
                      <c:pt idx="25">
                        <c:v>44076</c:v>
                      </c:pt>
                      <c:pt idx="26">
                        <c:v>40618</c:v>
                      </c:pt>
                      <c:pt idx="27">
                        <c:v>48372</c:v>
                      </c:pt>
                      <c:pt idx="28">
                        <c:v>45727</c:v>
                      </c:pt>
                      <c:pt idx="29">
                        <c:v>48546</c:v>
                      </c:pt>
                      <c:pt idx="30">
                        <c:v>49788</c:v>
                      </c:pt>
                      <c:pt idx="31">
                        <c:v>46193</c:v>
                      </c:pt>
                      <c:pt idx="32">
                        <c:v>48284</c:v>
                      </c:pt>
                      <c:pt idx="33">
                        <c:v>51237</c:v>
                      </c:pt>
                      <c:pt idx="34">
                        <c:v>49135</c:v>
                      </c:pt>
                      <c:pt idx="35">
                        <c:v>49588</c:v>
                      </c:pt>
                      <c:pt idx="36">
                        <c:v>44072</c:v>
                      </c:pt>
                      <c:pt idx="37">
                        <c:v>43864</c:v>
                      </c:pt>
                      <c:pt idx="38">
                        <c:v>44151</c:v>
                      </c:pt>
                      <c:pt idx="39">
                        <c:v>50360</c:v>
                      </c:pt>
                      <c:pt idx="40">
                        <c:v>47156</c:v>
                      </c:pt>
                      <c:pt idx="41">
                        <c:v>47894</c:v>
                      </c:pt>
                      <c:pt idx="42">
                        <c:v>49044</c:v>
                      </c:pt>
                      <c:pt idx="43">
                        <c:v>49257</c:v>
                      </c:pt>
                      <c:pt idx="44">
                        <c:v>49045</c:v>
                      </c:pt>
                      <c:pt idx="45">
                        <c:v>40571</c:v>
                      </c:pt>
                      <c:pt idx="46">
                        <c:v>44411</c:v>
                      </c:pt>
                      <c:pt idx="47">
                        <c:v>41897</c:v>
                      </c:pt>
                      <c:pt idx="48">
                        <c:v>40082</c:v>
                      </c:pt>
                      <c:pt idx="49">
                        <c:v>37208</c:v>
                      </c:pt>
                      <c:pt idx="50">
                        <c:v>35592</c:v>
                      </c:pt>
                      <c:pt idx="51">
                        <c:v>35139</c:v>
                      </c:pt>
                      <c:pt idx="52">
                        <c:v>38410</c:v>
                      </c:pt>
                      <c:pt idx="53">
                        <c:v>46017</c:v>
                      </c:pt>
                      <c:pt idx="54">
                        <c:v>59003</c:v>
                      </c:pt>
                      <c:pt idx="55">
                        <c:v>48663</c:v>
                      </c:pt>
                      <c:pt idx="56">
                        <c:v>48742</c:v>
                      </c:pt>
                      <c:pt idx="57">
                        <c:v>51472</c:v>
                      </c:pt>
                      <c:pt idx="58">
                        <c:v>58169</c:v>
                      </c:pt>
                      <c:pt idx="59">
                        <c:v>54617</c:v>
                      </c:pt>
                      <c:pt idx="60">
                        <c:v>50579</c:v>
                      </c:pt>
                      <c:pt idx="61">
                        <c:v>51242</c:v>
                      </c:pt>
                      <c:pt idx="62">
                        <c:v>47090</c:v>
                      </c:pt>
                      <c:pt idx="63">
                        <c:v>51560</c:v>
                      </c:pt>
                      <c:pt idx="64">
                        <c:v>45865</c:v>
                      </c:pt>
                      <c:pt idx="65">
                        <c:v>49578</c:v>
                      </c:pt>
                      <c:pt idx="66">
                        <c:v>49781</c:v>
                      </c:pt>
                      <c:pt idx="67">
                        <c:v>47817</c:v>
                      </c:pt>
                      <c:pt idx="68">
                        <c:v>50558</c:v>
                      </c:pt>
                      <c:pt idx="69">
                        <c:v>54703</c:v>
                      </c:pt>
                      <c:pt idx="70">
                        <c:v>51529</c:v>
                      </c:pt>
                      <c:pt idx="71">
                        <c:v>51325</c:v>
                      </c:pt>
                      <c:pt idx="72">
                        <c:v>54564</c:v>
                      </c:pt>
                      <c:pt idx="73">
                        <c:v>49545</c:v>
                      </c:pt>
                      <c:pt idx="74">
                        <c:v>49346</c:v>
                      </c:pt>
                      <c:pt idx="75">
                        <c:v>50316</c:v>
                      </c:pt>
                      <c:pt idx="76">
                        <c:v>49346</c:v>
                      </c:pt>
                      <c:pt idx="77">
                        <c:v>50753</c:v>
                      </c:pt>
                      <c:pt idx="78">
                        <c:v>44384</c:v>
                      </c:pt>
                      <c:pt idx="79">
                        <c:v>53622</c:v>
                      </c:pt>
                      <c:pt idx="80">
                        <c:v>54465</c:v>
                      </c:pt>
                      <c:pt idx="81">
                        <c:v>54407</c:v>
                      </c:pt>
                      <c:pt idx="82">
                        <c:v>54607</c:v>
                      </c:pt>
                      <c:pt idx="83">
                        <c:v>52122</c:v>
                      </c:pt>
                      <c:pt idx="84">
                        <c:v>54826</c:v>
                      </c:pt>
                      <c:pt idx="85">
                        <c:v>55115</c:v>
                      </c:pt>
                      <c:pt idx="86">
                        <c:v>52827</c:v>
                      </c:pt>
                      <c:pt idx="87">
                        <c:v>54838</c:v>
                      </c:pt>
                      <c:pt idx="88">
                        <c:v>53152</c:v>
                      </c:pt>
                      <c:pt idx="89">
                        <c:v>52290</c:v>
                      </c:pt>
                      <c:pt idx="90">
                        <c:v>52602</c:v>
                      </c:pt>
                      <c:pt idx="91">
                        <c:v>55145</c:v>
                      </c:pt>
                      <c:pt idx="92">
                        <c:v>44122</c:v>
                      </c:pt>
                      <c:pt idx="93">
                        <c:v>59305</c:v>
                      </c:pt>
                      <c:pt idx="94">
                        <c:v>58747</c:v>
                      </c:pt>
                      <c:pt idx="95">
                        <c:v>57926</c:v>
                      </c:pt>
                      <c:pt idx="96">
                        <c:v>52280</c:v>
                      </c:pt>
                      <c:pt idx="97">
                        <c:v>56359</c:v>
                      </c:pt>
                      <c:pt idx="98">
                        <c:v>57765</c:v>
                      </c:pt>
                      <c:pt idx="99">
                        <c:v>54964</c:v>
                      </c:pt>
                      <c:pt idx="100">
                        <c:v>55079</c:v>
                      </c:pt>
                      <c:pt idx="101">
                        <c:v>59718</c:v>
                      </c:pt>
                      <c:pt idx="102">
                        <c:v>54949</c:v>
                      </c:pt>
                      <c:pt idx="103">
                        <c:v>58461</c:v>
                      </c:pt>
                      <c:pt idx="104">
                        <c:v>58505</c:v>
                      </c:pt>
                      <c:pt idx="105">
                        <c:v>60049</c:v>
                      </c:pt>
                      <c:pt idx="106">
                        <c:v>58061</c:v>
                      </c:pt>
                      <c:pt idx="107">
                        <c:v>56877</c:v>
                      </c:pt>
                      <c:pt idx="108">
                        <c:v>58598</c:v>
                      </c:pt>
                      <c:pt idx="109">
                        <c:v>59068</c:v>
                      </c:pt>
                      <c:pt idx="110">
                        <c:v>56460</c:v>
                      </c:pt>
                      <c:pt idx="111">
                        <c:v>57695</c:v>
                      </c:pt>
                      <c:pt idx="112">
                        <c:v>53978</c:v>
                      </c:pt>
                      <c:pt idx="113">
                        <c:v>55802</c:v>
                      </c:pt>
                      <c:pt idx="114">
                        <c:v>59010</c:v>
                      </c:pt>
                      <c:pt idx="115">
                        <c:v>58527</c:v>
                      </c:pt>
                      <c:pt idx="116">
                        <c:v>60053</c:v>
                      </c:pt>
                      <c:pt idx="117">
                        <c:v>63065</c:v>
                      </c:pt>
                      <c:pt idx="118">
                        <c:v>63156</c:v>
                      </c:pt>
                      <c:pt idx="119">
                        <c:v>56377</c:v>
                      </c:pt>
                      <c:pt idx="120">
                        <c:v>49798</c:v>
                      </c:pt>
                      <c:pt idx="121">
                        <c:v>51649</c:v>
                      </c:pt>
                      <c:pt idx="122">
                        <c:v>53142</c:v>
                      </c:pt>
                      <c:pt idx="123">
                        <c:v>50348</c:v>
                      </c:pt>
                      <c:pt idx="124">
                        <c:v>55764</c:v>
                      </c:pt>
                      <c:pt idx="125">
                        <c:v>53459</c:v>
                      </c:pt>
                      <c:pt idx="126">
                        <c:v>55070</c:v>
                      </c:pt>
                      <c:pt idx="127">
                        <c:v>50582</c:v>
                      </c:pt>
                      <c:pt idx="128">
                        <c:v>47558</c:v>
                      </c:pt>
                      <c:pt idx="129">
                        <c:v>50865</c:v>
                      </c:pt>
                      <c:pt idx="130">
                        <c:v>55418</c:v>
                      </c:pt>
                      <c:pt idx="131">
                        <c:v>52168</c:v>
                      </c:pt>
                      <c:pt idx="132">
                        <c:v>57298</c:v>
                      </c:pt>
                      <c:pt idx="133">
                        <c:v>55084</c:v>
                      </c:pt>
                      <c:pt idx="134">
                        <c:v>47167</c:v>
                      </c:pt>
                      <c:pt idx="135">
                        <c:v>48899</c:v>
                      </c:pt>
                      <c:pt idx="136">
                        <c:v>49665</c:v>
                      </c:pt>
                      <c:pt idx="137">
                        <c:v>50872</c:v>
                      </c:pt>
                      <c:pt idx="138">
                        <c:v>52041</c:v>
                      </c:pt>
                      <c:pt idx="139">
                        <c:v>53501</c:v>
                      </c:pt>
                      <c:pt idx="140">
                        <c:v>52441</c:v>
                      </c:pt>
                      <c:pt idx="141">
                        <c:v>51247</c:v>
                      </c:pt>
                      <c:pt idx="142">
                        <c:v>49661</c:v>
                      </c:pt>
                      <c:pt idx="143">
                        <c:v>52320</c:v>
                      </c:pt>
                      <c:pt idx="144">
                        <c:v>52848</c:v>
                      </c:pt>
                      <c:pt idx="145">
                        <c:v>48662</c:v>
                      </c:pt>
                      <c:pt idx="146">
                        <c:v>53582</c:v>
                      </c:pt>
                      <c:pt idx="147">
                        <c:v>48261</c:v>
                      </c:pt>
                      <c:pt idx="148">
                        <c:v>53166</c:v>
                      </c:pt>
                      <c:pt idx="149">
                        <c:v>60474</c:v>
                      </c:pt>
                      <c:pt idx="150">
                        <c:v>58576</c:v>
                      </c:pt>
                      <c:pt idx="151">
                        <c:v>51386</c:v>
                      </c:pt>
                      <c:pt idx="152">
                        <c:v>52879</c:v>
                      </c:pt>
                      <c:pt idx="153">
                        <c:v>49864</c:v>
                      </c:pt>
                      <c:pt idx="154">
                        <c:v>53435</c:v>
                      </c:pt>
                      <c:pt idx="155">
                        <c:v>58910</c:v>
                      </c:pt>
                      <c:pt idx="156">
                        <c:v>50288</c:v>
                      </c:pt>
                      <c:pt idx="157">
                        <c:v>54709</c:v>
                      </c:pt>
                      <c:pt idx="158">
                        <c:v>57757</c:v>
                      </c:pt>
                      <c:pt idx="159">
                        <c:v>63289</c:v>
                      </c:pt>
                      <c:pt idx="160">
                        <c:v>65642</c:v>
                      </c:pt>
                      <c:pt idx="161">
                        <c:v>64841</c:v>
                      </c:pt>
                      <c:pt idx="162">
                        <c:v>71096</c:v>
                      </c:pt>
                      <c:pt idx="163">
                        <c:v>68889</c:v>
                      </c:pt>
                      <c:pt idx="164">
                        <c:v>62799</c:v>
                      </c:pt>
                      <c:pt idx="165">
                        <c:v>56243</c:v>
                      </c:pt>
                      <c:pt idx="166">
                        <c:v>54768</c:v>
                      </c:pt>
                      <c:pt idx="167">
                        <c:v>56839</c:v>
                      </c:pt>
                      <c:pt idx="168">
                        <c:v>54233</c:v>
                      </c:pt>
                      <c:pt idx="169">
                        <c:v>53537</c:v>
                      </c:pt>
                      <c:pt idx="170">
                        <c:v>59537</c:v>
                      </c:pt>
                      <c:pt idx="171">
                        <c:v>52200</c:v>
                      </c:pt>
                      <c:pt idx="172">
                        <c:v>53556</c:v>
                      </c:pt>
                      <c:pt idx="173">
                        <c:v>56255</c:v>
                      </c:pt>
                      <c:pt idx="174">
                        <c:v>60496</c:v>
                      </c:pt>
                      <c:pt idx="175">
                        <c:v>65804</c:v>
                      </c:pt>
                      <c:pt idx="176">
                        <c:v>64925</c:v>
                      </c:pt>
                      <c:pt idx="177">
                        <c:v>61443</c:v>
                      </c:pt>
                      <c:pt idx="178">
                        <c:v>56456</c:v>
                      </c:pt>
                      <c:pt idx="179">
                        <c:v>54535</c:v>
                      </c:pt>
                      <c:pt idx="180">
                        <c:v>54890</c:v>
                      </c:pt>
                      <c:pt idx="181">
                        <c:v>56584</c:v>
                      </c:pt>
                      <c:pt idx="182">
                        <c:v>56068</c:v>
                      </c:pt>
                      <c:pt idx="183">
                        <c:v>65796</c:v>
                      </c:pt>
                      <c:pt idx="184">
                        <c:v>69626</c:v>
                      </c:pt>
                      <c:pt idx="185">
                        <c:v>68269</c:v>
                      </c:pt>
                      <c:pt idx="186">
                        <c:v>67159</c:v>
                      </c:pt>
                      <c:pt idx="187">
                        <c:v>68420</c:v>
                      </c:pt>
                      <c:pt idx="188">
                        <c:v>68227</c:v>
                      </c:pt>
                      <c:pt idx="189">
                        <c:v>68287</c:v>
                      </c:pt>
                      <c:pt idx="190">
                        <c:v>61606</c:v>
                      </c:pt>
                      <c:pt idx="191">
                        <c:v>49955</c:v>
                      </c:pt>
                      <c:pt idx="192">
                        <c:v>55473</c:v>
                      </c:pt>
                      <c:pt idx="193">
                        <c:v>66932</c:v>
                      </c:pt>
                      <c:pt idx="194">
                        <c:v>66455</c:v>
                      </c:pt>
                      <c:pt idx="195">
                        <c:v>48190</c:v>
                      </c:pt>
                      <c:pt idx="196">
                        <c:v>61148</c:v>
                      </c:pt>
                      <c:pt idx="197">
                        <c:v>66981</c:v>
                      </c:pt>
                      <c:pt idx="198">
                        <c:v>71213</c:v>
                      </c:pt>
                      <c:pt idx="199">
                        <c:v>65174</c:v>
                      </c:pt>
                      <c:pt idx="200">
                        <c:v>65649</c:v>
                      </c:pt>
                      <c:pt idx="201">
                        <c:v>63055</c:v>
                      </c:pt>
                      <c:pt idx="202">
                        <c:v>70328</c:v>
                      </c:pt>
                      <c:pt idx="203">
                        <c:v>63017</c:v>
                      </c:pt>
                      <c:pt idx="204">
                        <c:v>66081</c:v>
                      </c:pt>
                      <c:pt idx="205">
                        <c:v>68222</c:v>
                      </c:pt>
                      <c:pt idx="206">
                        <c:v>67486</c:v>
                      </c:pt>
                      <c:pt idx="207">
                        <c:v>68759</c:v>
                      </c:pt>
                      <c:pt idx="208">
                        <c:v>65306</c:v>
                      </c:pt>
                      <c:pt idx="209">
                        <c:v>62494</c:v>
                      </c:pt>
                      <c:pt idx="210">
                        <c:v>62437</c:v>
                      </c:pt>
                      <c:pt idx="211">
                        <c:v>56670</c:v>
                      </c:pt>
                      <c:pt idx="212">
                        <c:v>56716</c:v>
                      </c:pt>
                      <c:pt idx="213">
                        <c:v>58067</c:v>
                      </c:pt>
                      <c:pt idx="214">
                        <c:v>61781</c:v>
                      </c:pt>
                      <c:pt idx="215">
                        <c:v>69034</c:v>
                      </c:pt>
                      <c:pt idx="216">
                        <c:v>70154</c:v>
                      </c:pt>
                      <c:pt idx="217">
                        <c:v>60444</c:v>
                      </c:pt>
                      <c:pt idx="218">
                        <c:v>58160</c:v>
                      </c:pt>
                      <c:pt idx="219">
                        <c:v>55096</c:v>
                      </c:pt>
                      <c:pt idx="220">
                        <c:v>57975</c:v>
                      </c:pt>
                      <c:pt idx="221">
                        <c:v>57087</c:v>
                      </c:pt>
                      <c:pt idx="222">
                        <c:v>58493</c:v>
                      </c:pt>
                      <c:pt idx="223">
                        <c:v>65936</c:v>
                      </c:pt>
                      <c:pt idx="224">
                        <c:v>65306</c:v>
                      </c:pt>
                      <c:pt idx="225">
                        <c:v>60105</c:v>
                      </c:pt>
                      <c:pt idx="226">
                        <c:v>58388</c:v>
                      </c:pt>
                      <c:pt idx="227">
                        <c:v>57452</c:v>
                      </c:pt>
                      <c:pt idx="228">
                        <c:v>63235</c:v>
                      </c:pt>
                      <c:pt idx="229">
                        <c:v>59581</c:v>
                      </c:pt>
                      <c:pt idx="230">
                        <c:v>63924</c:v>
                      </c:pt>
                      <c:pt idx="231">
                        <c:v>67243</c:v>
                      </c:pt>
                      <c:pt idx="232">
                        <c:v>67526</c:v>
                      </c:pt>
                      <c:pt idx="233">
                        <c:v>68976</c:v>
                      </c:pt>
                      <c:pt idx="234">
                        <c:v>70213</c:v>
                      </c:pt>
                      <c:pt idx="235">
                        <c:v>64380</c:v>
                      </c:pt>
                      <c:pt idx="236">
                        <c:v>67612</c:v>
                      </c:pt>
                      <c:pt idx="237">
                        <c:v>67787</c:v>
                      </c:pt>
                    </c:numCache>
                  </c:numRef>
                </c:val>
                <c:extLst xmlns:c15="http://schemas.microsoft.com/office/drawing/2012/chart">
                  <c:ext xmlns:c16="http://schemas.microsoft.com/office/drawing/2014/chart" uri="{C3380CC4-5D6E-409C-BE32-E72D297353CC}">
                    <c16:uniqueId val="{0000000C-49CB-40A4-9148-FC22BAA9BD07}"/>
                  </c:ext>
                </c:extLst>
              </c15:ser>
            </c15:filteredBarSeries>
          </c:ext>
        </c:extLst>
      </c:barChart>
      <c:lineChart>
        <c:grouping val="standard"/>
        <c:varyColors val="0"/>
        <c:dLbls>
          <c:showLegendKey val="0"/>
          <c:showVal val="0"/>
          <c:showCatName val="0"/>
          <c:showSerName val="0"/>
          <c:showPercent val="0"/>
          <c:showBubbleSize val="0"/>
        </c:dLbls>
        <c:marker val="1"/>
        <c:smooth val="0"/>
        <c:axId val="24562576"/>
        <c:axId val="24559696"/>
        <c:extLst>
          <c:ext xmlns:c15="http://schemas.microsoft.com/office/drawing/2012/chart" uri="{02D57815-91ED-43cb-92C2-25804820EDAC}">
            <c15:filteredLineSeries>
              <c15:ser>
                <c:idx val="12"/>
                <c:order val="12"/>
                <c:tx>
                  <c:strRef>
                    <c:extLst>
                      <c:ext uri="{02D57815-91ED-43cb-92C2-25804820EDAC}">
                        <c15:formulaRef>
                          <c15:sqref>'$1, 20%, 75th'!$N$6</c15:sqref>
                        </c15:formulaRef>
                      </c:ext>
                    </c:extLst>
                    <c:strCache>
                      <c:ptCount val="1"/>
                      <c:pt idx="0">
                        <c:v>Awarded, Speculation</c:v>
                      </c:pt>
                    </c:strCache>
                  </c:strRef>
                </c:tx>
                <c:spPr>
                  <a:ln w="28575" cap="rnd">
                    <a:solidFill>
                      <a:schemeClr val="accent1">
                        <a:lumMod val="80000"/>
                        <a:lumOff val="20000"/>
                      </a:schemeClr>
                    </a:solidFill>
                    <a:round/>
                  </a:ln>
                  <a:effectLst/>
                </c:spPr>
                <c:marker>
                  <c:symbol val="none"/>
                </c:marker>
                <c:cat>
                  <c:numRef>
                    <c:extLst>
                      <c:ex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c:ext uri="{02D57815-91ED-43cb-92C2-25804820EDAC}">
                        <c15:formulaRef>
                          <c15:sqref>'$1, 20%, 75th'!$N$7:$N$244</c15:sqref>
                        </c15:formulaRef>
                      </c:ext>
                    </c:extLst>
                    <c:numCache>
                      <c:formatCode>#,##0</c:formatCode>
                      <c:ptCount val="238"/>
                      <c:pt idx="0">
                        <c:v>46719</c:v>
                      </c:pt>
                      <c:pt idx="1">
                        <c:v>52630</c:v>
                      </c:pt>
                      <c:pt idx="2">
                        <c:v>49976</c:v>
                      </c:pt>
                      <c:pt idx="3">
                        <c:v>56238</c:v>
                      </c:pt>
                      <c:pt idx="4">
                        <c:v>52848</c:v>
                      </c:pt>
                      <c:pt idx="5">
                        <c:v>50833</c:v>
                      </c:pt>
                      <c:pt idx="6">
                        <c:v>50493</c:v>
                      </c:pt>
                      <c:pt idx="7">
                        <c:v>48801</c:v>
                      </c:pt>
                      <c:pt idx="8">
                        <c:v>51771</c:v>
                      </c:pt>
                      <c:pt idx="9">
                        <c:v>50438</c:v>
                      </c:pt>
                      <c:pt idx="10">
                        <c:v>51758</c:v>
                      </c:pt>
                      <c:pt idx="11">
                        <c:v>48620</c:v>
                      </c:pt>
                      <c:pt idx="12">
                        <c:v>51091</c:v>
                      </c:pt>
                      <c:pt idx="13">
                        <c:v>55916</c:v>
                      </c:pt>
                      <c:pt idx="14">
                        <c:v>55105</c:v>
                      </c:pt>
                      <c:pt idx="15">
                        <c:v>54625</c:v>
                      </c:pt>
                      <c:pt idx="16">
                        <c:v>54483</c:v>
                      </c:pt>
                      <c:pt idx="17">
                        <c:v>53543</c:v>
                      </c:pt>
                      <c:pt idx="18">
                        <c:v>50652</c:v>
                      </c:pt>
                      <c:pt idx="19">
                        <c:v>52009</c:v>
                      </c:pt>
                      <c:pt idx="20">
                        <c:v>47954</c:v>
                      </c:pt>
                      <c:pt idx="21">
                        <c:v>48830</c:v>
                      </c:pt>
                      <c:pt idx="22">
                        <c:v>54995</c:v>
                      </c:pt>
                      <c:pt idx="23">
                        <c:v>51314</c:v>
                      </c:pt>
                      <c:pt idx="24">
                        <c:v>52892</c:v>
                      </c:pt>
                      <c:pt idx="25">
                        <c:v>50927</c:v>
                      </c:pt>
                      <c:pt idx="26">
                        <c:v>49717</c:v>
                      </c:pt>
                      <c:pt idx="27">
                        <c:v>53699</c:v>
                      </c:pt>
                      <c:pt idx="28">
                        <c:v>55104</c:v>
                      </c:pt>
                      <c:pt idx="29">
                        <c:v>52441</c:v>
                      </c:pt>
                      <c:pt idx="30">
                        <c:v>48099</c:v>
                      </c:pt>
                      <c:pt idx="31">
                        <c:v>56737</c:v>
                      </c:pt>
                      <c:pt idx="32">
                        <c:v>49009</c:v>
                      </c:pt>
                      <c:pt idx="33">
                        <c:v>52115</c:v>
                      </c:pt>
                      <c:pt idx="34">
                        <c:v>54248</c:v>
                      </c:pt>
                      <c:pt idx="35">
                        <c:v>52236</c:v>
                      </c:pt>
                      <c:pt idx="36">
                        <c:v>56592</c:v>
                      </c:pt>
                      <c:pt idx="37">
                        <c:v>51903</c:v>
                      </c:pt>
                      <c:pt idx="38">
                        <c:v>55907</c:v>
                      </c:pt>
                      <c:pt idx="39">
                        <c:v>59093</c:v>
                      </c:pt>
                      <c:pt idx="40">
                        <c:v>58928</c:v>
                      </c:pt>
                      <c:pt idx="41">
                        <c:v>59582</c:v>
                      </c:pt>
                      <c:pt idx="42">
                        <c:v>58489</c:v>
                      </c:pt>
                      <c:pt idx="43">
                        <c:v>59295</c:v>
                      </c:pt>
                      <c:pt idx="44">
                        <c:v>56601</c:v>
                      </c:pt>
                      <c:pt idx="45">
                        <c:v>52037</c:v>
                      </c:pt>
                      <c:pt idx="46">
                        <c:v>52674</c:v>
                      </c:pt>
                      <c:pt idx="47">
                        <c:v>52993</c:v>
                      </c:pt>
                      <c:pt idx="48">
                        <c:v>40238</c:v>
                      </c:pt>
                      <c:pt idx="49">
                        <c:v>37702</c:v>
                      </c:pt>
                      <c:pt idx="50">
                        <c:v>33281</c:v>
                      </c:pt>
                      <c:pt idx="51">
                        <c:v>32727</c:v>
                      </c:pt>
                      <c:pt idx="52">
                        <c:v>43366</c:v>
                      </c:pt>
                      <c:pt idx="53">
                        <c:v>49439</c:v>
                      </c:pt>
                      <c:pt idx="54">
                        <c:v>52564</c:v>
                      </c:pt>
                      <c:pt idx="55">
                        <c:v>52366</c:v>
                      </c:pt>
                      <c:pt idx="56">
                        <c:v>53621</c:v>
                      </c:pt>
                      <c:pt idx="57">
                        <c:v>56318</c:v>
                      </c:pt>
                      <c:pt idx="58">
                        <c:v>55765</c:v>
                      </c:pt>
                      <c:pt idx="59">
                        <c:v>66335</c:v>
                      </c:pt>
                      <c:pt idx="60">
                        <c:v>64165</c:v>
                      </c:pt>
                      <c:pt idx="61">
                        <c:v>62137</c:v>
                      </c:pt>
                      <c:pt idx="62">
                        <c:v>60499</c:v>
                      </c:pt>
                      <c:pt idx="63">
                        <c:v>62844</c:v>
                      </c:pt>
                      <c:pt idx="64">
                        <c:v>60635</c:v>
                      </c:pt>
                      <c:pt idx="65">
                        <c:v>53691</c:v>
                      </c:pt>
                      <c:pt idx="66">
                        <c:v>58161</c:v>
                      </c:pt>
                      <c:pt idx="67">
                        <c:v>56232</c:v>
                      </c:pt>
                      <c:pt idx="68">
                        <c:v>57236</c:v>
                      </c:pt>
                      <c:pt idx="69">
                        <c:v>60899</c:v>
                      </c:pt>
                      <c:pt idx="70">
                        <c:v>60767</c:v>
                      </c:pt>
                      <c:pt idx="71">
                        <c:v>59528</c:v>
                      </c:pt>
                      <c:pt idx="72">
                        <c:v>57563</c:v>
                      </c:pt>
                      <c:pt idx="73">
                        <c:v>60647</c:v>
                      </c:pt>
                      <c:pt idx="74">
                        <c:v>58457</c:v>
                      </c:pt>
                      <c:pt idx="75">
                        <c:v>60220</c:v>
                      </c:pt>
                      <c:pt idx="76">
                        <c:v>58040</c:v>
                      </c:pt>
                      <c:pt idx="77">
                        <c:v>62496</c:v>
                      </c:pt>
                      <c:pt idx="78">
                        <c:v>62184</c:v>
                      </c:pt>
                      <c:pt idx="79">
                        <c:v>60263</c:v>
                      </c:pt>
                      <c:pt idx="80">
                        <c:v>67322</c:v>
                      </c:pt>
                      <c:pt idx="81">
                        <c:v>66927</c:v>
                      </c:pt>
                      <c:pt idx="82">
                        <c:v>66011</c:v>
                      </c:pt>
                      <c:pt idx="83">
                        <c:v>66593</c:v>
                      </c:pt>
                      <c:pt idx="84">
                        <c:v>67698</c:v>
                      </c:pt>
                      <c:pt idx="85">
                        <c:v>69453</c:v>
                      </c:pt>
                      <c:pt idx="86">
                        <c:v>63767</c:v>
                      </c:pt>
                      <c:pt idx="87">
                        <c:v>63319</c:v>
                      </c:pt>
                      <c:pt idx="88">
                        <c:v>68607</c:v>
                      </c:pt>
                      <c:pt idx="89">
                        <c:v>66524</c:v>
                      </c:pt>
                      <c:pt idx="90">
                        <c:v>63486</c:v>
                      </c:pt>
                      <c:pt idx="91">
                        <c:v>67105</c:v>
                      </c:pt>
                      <c:pt idx="92">
                        <c:v>51273</c:v>
                      </c:pt>
                      <c:pt idx="93">
                        <c:v>56005</c:v>
                      </c:pt>
                      <c:pt idx="94">
                        <c:v>63547</c:v>
                      </c:pt>
                      <c:pt idx="95">
                        <c:v>65180</c:v>
                      </c:pt>
                      <c:pt idx="96">
                        <c:v>66314</c:v>
                      </c:pt>
                      <c:pt idx="97">
                        <c:v>68092</c:v>
                      </c:pt>
                      <c:pt idx="98">
                        <c:v>72133</c:v>
                      </c:pt>
                      <c:pt idx="99">
                        <c:v>65192</c:v>
                      </c:pt>
                      <c:pt idx="100">
                        <c:v>65791</c:v>
                      </c:pt>
                      <c:pt idx="101">
                        <c:v>69384</c:v>
                      </c:pt>
                      <c:pt idx="102">
                        <c:v>68739</c:v>
                      </c:pt>
                      <c:pt idx="103">
                        <c:v>66142</c:v>
                      </c:pt>
                      <c:pt idx="104">
                        <c:v>68756</c:v>
                      </c:pt>
                      <c:pt idx="105">
                        <c:v>66784</c:v>
                      </c:pt>
                      <c:pt idx="106">
                        <c:v>64862</c:v>
                      </c:pt>
                      <c:pt idx="107">
                        <c:v>62750</c:v>
                      </c:pt>
                      <c:pt idx="108">
                        <c:v>64596</c:v>
                      </c:pt>
                      <c:pt idx="109">
                        <c:v>67690</c:v>
                      </c:pt>
                      <c:pt idx="110">
                        <c:v>65557</c:v>
                      </c:pt>
                      <c:pt idx="111">
                        <c:v>72483</c:v>
                      </c:pt>
                      <c:pt idx="112">
                        <c:v>61731</c:v>
                      </c:pt>
                      <c:pt idx="113">
                        <c:v>64863</c:v>
                      </c:pt>
                      <c:pt idx="114">
                        <c:v>66274</c:v>
                      </c:pt>
                      <c:pt idx="115">
                        <c:v>68045</c:v>
                      </c:pt>
                      <c:pt idx="116">
                        <c:v>65708</c:v>
                      </c:pt>
                      <c:pt idx="117">
                        <c:v>69194</c:v>
                      </c:pt>
                      <c:pt idx="118">
                        <c:v>66927</c:v>
                      </c:pt>
                      <c:pt idx="119">
                        <c:v>63160</c:v>
                      </c:pt>
                      <c:pt idx="120">
                        <c:v>63536</c:v>
                      </c:pt>
                      <c:pt idx="121">
                        <c:v>59107</c:v>
                      </c:pt>
                      <c:pt idx="122">
                        <c:v>62800</c:v>
                      </c:pt>
                      <c:pt idx="123">
                        <c:v>62230</c:v>
                      </c:pt>
                      <c:pt idx="124">
                        <c:v>68055</c:v>
                      </c:pt>
                      <c:pt idx="125">
                        <c:v>63767</c:v>
                      </c:pt>
                      <c:pt idx="126">
                        <c:v>59718</c:v>
                      </c:pt>
                      <c:pt idx="127">
                        <c:v>63598</c:v>
                      </c:pt>
                      <c:pt idx="128">
                        <c:v>62605</c:v>
                      </c:pt>
                      <c:pt idx="129">
                        <c:v>64356</c:v>
                      </c:pt>
                      <c:pt idx="130">
                        <c:v>62382</c:v>
                      </c:pt>
                      <c:pt idx="131">
                        <c:v>63826</c:v>
                      </c:pt>
                      <c:pt idx="132">
                        <c:v>63993</c:v>
                      </c:pt>
                      <c:pt idx="133">
                        <c:v>67432</c:v>
                      </c:pt>
                      <c:pt idx="134">
                        <c:v>62214</c:v>
                      </c:pt>
                      <c:pt idx="135">
                        <c:v>59277</c:v>
                      </c:pt>
                      <c:pt idx="136">
                        <c:v>63499</c:v>
                      </c:pt>
                      <c:pt idx="137">
                        <c:v>60873</c:v>
                      </c:pt>
                      <c:pt idx="138">
                        <c:v>58273</c:v>
                      </c:pt>
                      <c:pt idx="139">
                        <c:v>61749</c:v>
                      </c:pt>
                      <c:pt idx="140">
                        <c:v>62730</c:v>
                      </c:pt>
                      <c:pt idx="141">
                        <c:v>56586</c:v>
                      </c:pt>
                      <c:pt idx="142">
                        <c:v>51241</c:v>
                      </c:pt>
                      <c:pt idx="143">
                        <c:v>58716</c:v>
                      </c:pt>
                      <c:pt idx="144">
                        <c:v>59713</c:v>
                      </c:pt>
                      <c:pt idx="145">
                        <c:v>56579</c:v>
                      </c:pt>
                      <c:pt idx="146">
                        <c:v>64054</c:v>
                      </c:pt>
                      <c:pt idx="147">
                        <c:v>56834</c:v>
                      </c:pt>
                      <c:pt idx="148">
                        <c:v>56362</c:v>
                      </c:pt>
                      <c:pt idx="149">
                        <c:v>59266</c:v>
                      </c:pt>
                      <c:pt idx="150">
                        <c:v>59554</c:v>
                      </c:pt>
                      <c:pt idx="151">
                        <c:v>56048</c:v>
                      </c:pt>
                      <c:pt idx="152">
                        <c:v>57634</c:v>
                      </c:pt>
                      <c:pt idx="153">
                        <c:v>51929</c:v>
                      </c:pt>
                      <c:pt idx="154">
                        <c:v>53329</c:v>
                      </c:pt>
                      <c:pt idx="155">
                        <c:v>58378</c:v>
                      </c:pt>
                      <c:pt idx="156">
                        <c:v>49207</c:v>
                      </c:pt>
                      <c:pt idx="157">
                        <c:v>50937</c:v>
                      </c:pt>
                      <c:pt idx="158">
                        <c:v>51985</c:v>
                      </c:pt>
                      <c:pt idx="159">
                        <c:v>57668</c:v>
                      </c:pt>
                      <c:pt idx="160">
                        <c:v>60805</c:v>
                      </c:pt>
                      <c:pt idx="161">
                        <c:v>61207</c:v>
                      </c:pt>
                      <c:pt idx="162">
                        <c:v>60683</c:v>
                      </c:pt>
                      <c:pt idx="163">
                        <c:v>58039</c:v>
                      </c:pt>
                      <c:pt idx="164">
                        <c:v>57658</c:v>
                      </c:pt>
                      <c:pt idx="165">
                        <c:v>54706</c:v>
                      </c:pt>
                      <c:pt idx="166">
                        <c:v>56534</c:v>
                      </c:pt>
                      <c:pt idx="167">
                        <c:v>55806</c:v>
                      </c:pt>
                      <c:pt idx="168">
                        <c:v>55364</c:v>
                      </c:pt>
                      <c:pt idx="169">
                        <c:v>52936</c:v>
                      </c:pt>
                      <c:pt idx="170">
                        <c:v>54923</c:v>
                      </c:pt>
                      <c:pt idx="171">
                        <c:v>52267</c:v>
                      </c:pt>
                      <c:pt idx="172">
                        <c:v>56533</c:v>
                      </c:pt>
                      <c:pt idx="173">
                        <c:v>57784</c:v>
                      </c:pt>
                      <c:pt idx="174">
                        <c:v>57844</c:v>
                      </c:pt>
                      <c:pt idx="175">
                        <c:v>61040</c:v>
                      </c:pt>
                      <c:pt idx="176">
                        <c:v>61350</c:v>
                      </c:pt>
                      <c:pt idx="177">
                        <c:v>56701</c:v>
                      </c:pt>
                      <c:pt idx="178">
                        <c:v>56375</c:v>
                      </c:pt>
                      <c:pt idx="179">
                        <c:v>58985</c:v>
                      </c:pt>
                      <c:pt idx="180">
                        <c:v>60162</c:v>
                      </c:pt>
                      <c:pt idx="181">
                        <c:v>58548</c:v>
                      </c:pt>
                      <c:pt idx="182">
                        <c:v>61288</c:v>
                      </c:pt>
                      <c:pt idx="183">
                        <c:v>65291</c:v>
                      </c:pt>
                      <c:pt idx="184">
                        <c:v>64985</c:v>
                      </c:pt>
                      <c:pt idx="185">
                        <c:v>61832</c:v>
                      </c:pt>
                      <c:pt idx="186">
                        <c:v>66471</c:v>
                      </c:pt>
                      <c:pt idx="187">
                        <c:v>65118</c:v>
                      </c:pt>
                      <c:pt idx="188">
                        <c:v>66848</c:v>
                      </c:pt>
                      <c:pt idx="189">
                        <c:v>64783</c:v>
                      </c:pt>
                      <c:pt idx="190">
                        <c:v>63014</c:v>
                      </c:pt>
                      <c:pt idx="191">
                        <c:v>58869</c:v>
                      </c:pt>
                      <c:pt idx="192">
                        <c:v>62962</c:v>
                      </c:pt>
                      <c:pt idx="193">
                        <c:v>66304</c:v>
                      </c:pt>
                      <c:pt idx="194">
                        <c:v>66684</c:v>
                      </c:pt>
                      <c:pt idx="195">
                        <c:v>53628</c:v>
                      </c:pt>
                      <c:pt idx="196">
                        <c:v>62455</c:v>
                      </c:pt>
                      <c:pt idx="197">
                        <c:v>65762</c:v>
                      </c:pt>
                      <c:pt idx="198">
                        <c:v>67742</c:v>
                      </c:pt>
                      <c:pt idx="199">
                        <c:v>71411</c:v>
                      </c:pt>
                      <c:pt idx="200">
                        <c:v>70564</c:v>
                      </c:pt>
                      <c:pt idx="201">
                        <c:v>71232</c:v>
                      </c:pt>
                      <c:pt idx="202">
                        <c:v>72508</c:v>
                      </c:pt>
                      <c:pt idx="203">
                        <c:v>79068</c:v>
                      </c:pt>
                      <c:pt idx="204">
                        <c:v>71544</c:v>
                      </c:pt>
                      <c:pt idx="205">
                        <c:v>67783</c:v>
                      </c:pt>
                      <c:pt idx="206">
                        <c:v>72308</c:v>
                      </c:pt>
                      <c:pt idx="207">
                        <c:v>71037</c:v>
                      </c:pt>
                      <c:pt idx="208">
                        <c:v>67291</c:v>
                      </c:pt>
                      <c:pt idx="209">
                        <c:v>66220</c:v>
                      </c:pt>
                      <c:pt idx="210">
                        <c:v>70943</c:v>
                      </c:pt>
                      <c:pt idx="211">
                        <c:v>63691</c:v>
                      </c:pt>
                      <c:pt idx="212">
                        <c:v>64081</c:v>
                      </c:pt>
                      <c:pt idx="213">
                        <c:v>65973</c:v>
                      </c:pt>
                      <c:pt idx="214">
                        <c:v>64706</c:v>
                      </c:pt>
                      <c:pt idx="215">
                        <c:v>66095</c:v>
                      </c:pt>
                      <c:pt idx="216">
                        <c:v>68947</c:v>
                      </c:pt>
                      <c:pt idx="217">
                        <c:v>67031</c:v>
                      </c:pt>
                      <c:pt idx="218">
                        <c:v>66279</c:v>
                      </c:pt>
                      <c:pt idx="219">
                        <c:v>66920</c:v>
                      </c:pt>
                      <c:pt idx="220">
                        <c:v>65938</c:v>
                      </c:pt>
                      <c:pt idx="221">
                        <c:v>65484</c:v>
                      </c:pt>
                      <c:pt idx="222">
                        <c:v>67078</c:v>
                      </c:pt>
                      <c:pt idx="223">
                        <c:v>73406</c:v>
                      </c:pt>
                      <c:pt idx="224">
                        <c:v>71231</c:v>
                      </c:pt>
                      <c:pt idx="225">
                        <c:v>65030</c:v>
                      </c:pt>
                      <c:pt idx="226">
                        <c:v>66870</c:v>
                      </c:pt>
                      <c:pt idx="227">
                        <c:v>65734</c:v>
                      </c:pt>
                      <c:pt idx="228">
                        <c:v>64295</c:v>
                      </c:pt>
                      <c:pt idx="229">
                        <c:v>63898</c:v>
                      </c:pt>
                      <c:pt idx="230">
                        <c:v>63317</c:v>
                      </c:pt>
                      <c:pt idx="231">
                        <c:v>66700</c:v>
                      </c:pt>
                      <c:pt idx="232">
                        <c:v>67390</c:v>
                      </c:pt>
                      <c:pt idx="233">
                        <c:v>64321</c:v>
                      </c:pt>
                      <c:pt idx="234">
                        <c:v>66133</c:v>
                      </c:pt>
                      <c:pt idx="235">
                        <c:v>66201</c:v>
                      </c:pt>
                      <c:pt idx="236">
                        <c:v>67469</c:v>
                      </c:pt>
                      <c:pt idx="237">
                        <c:v>70259</c:v>
                      </c:pt>
                    </c:numCache>
                  </c:numRef>
                </c:val>
                <c:smooth val="0"/>
                <c:extLst>
                  <c:ext xmlns:c16="http://schemas.microsoft.com/office/drawing/2014/chart" uri="{C3380CC4-5D6E-409C-BE32-E72D297353CC}">
                    <c16:uniqueId val="{0000000D-49CB-40A4-9148-FC22BAA9BD07}"/>
                  </c:ext>
                </c:extLst>
              </c15:ser>
            </c15:filteredLineSeries>
            <c15:filteredLineSeries>
              <c15:ser>
                <c:idx val="13"/>
                <c:order val="13"/>
                <c:tx>
                  <c:strRef>
                    <c:extLst xmlns:c15="http://schemas.microsoft.com/office/drawing/2012/chart">
                      <c:ext xmlns:c15="http://schemas.microsoft.com/office/drawing/2012/chart" uri="{02D57815-91ED-43cb-92C2-25804820EDAC}">
                        <c15:formulaRef>
                          <c15:sqref>'$1, 20%, 75th'!$O$6</c15:sqref>
                        </c15:formulaRef>
                      </c:ext>
                    </c:extLst>
                    <c:strCache>
                      <c:ptCount val="1"/>
                      <c:pt idx="0">
                        <c:v>Unawarded, Hedging</c:v>
                      </c:pt>
                    </c:strCache>
                  </c:strRef>
                </c:tx>
                <c:spPr>
                  <a:ln w="28575" cap="rnd">
                    <a:solidFill>
                      <a:schemeClr val="accent2">
                        <a:lumMod val="80000"/>
                        <a:lumOff val="2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75th'!$O$7:$O$244</c15:sqref>
                        </c15:formulaRef>
                      </c:ext>
                    </c:extLst>
                    <c:numCache>
                      <c:formatCode>#,##0</c:formatCode>
                      <c:ptCount val="238"/>
                      <c:pt idx="0">
                        <c:v>31854</c:v>
                      </c:pt>
                      <c:pt idx="1">
                        <c:v>29747</c:v>
                      </c:pt>
                      <c:pt idx="2">
                        <c:v>29499</c:v>
                      </c:pt>
                      <c:pt idx="3">
                        <c:v>38272</c:v>
                      </c:pt>
                      <c:pt idx="4">
                        <c:v>40855</c:v>
                      </c:pt>
                      <c:pt idx="5">
                        <c:v>41500</c:v>
                      </c:pt>
                      <c:pt idx="6">
                        <c:v>32805</c:v>
                      </c:pt>
                      <c:pt idx="7">
                        <c:v>38721</c:v>
                      </c:pt>
                      <c:pt idx="8">
                        <c:v>41320</c:v>
                      </c:pt>
                      <c:pt idx="9">
                        <c:v>37523</c:v>
                      </c:pt>
                      <c:pt idx="10">
                        <c:v>30346</c:v>
                      </c:pt>
                      <c:pt idx="11">
                        <c:v>30877</c:v>
                      </c:pt>
                      <c:pt idx="12">
                        <c:v>45173</c:v>
                      </c:pt>
                      <c:pt idx="13">
                        <c:v>47175</c:v>
                      </c:pt>
                      <c:pt idx="14">
                        <c:v>38351</c:v>
                      </c:pt>
                      <c:pt idx="15">
                        <c:v>23399</c:v>
                      </c:pt>
                      <c:pt idx="16">
                        <c:v>35506</c:v>
                      </c:pt>
                      <c:pt idx="17">
                        <c:v>33603</c:v>
                      </c:pt>
                      <c:pt idx="18">
                        <c:v>30311</c:v>
                      </c:pt>
                      <c:pt idx="19">
                        <c:v>33265</c:v>
                      </c:pt>
                      <c:pt idx="20">
                        <c:v>26698</c:v>
                      </c:pt>
                      <c:pt idx="21">
                        <c:v>32430</c:v>
                      </c:pt>
                      <c:pt idx="22">
                        <c:v>34841</c:v>
                      </c:pt>
                      <c:pt idx="23">
                        <c:v>32409</c:v>
                      </c:pt>
                      <c:pt idx="24">
                        <c:v>26924</c:v>
                      </c:pt>
                      <c:pt idx="25">
                        <c:v>19571</c:v>
                      </c:pt>
                      <c:pt idx="26">
                        <c:v>20845</c:v>
                      </c:pt>
                      <c:pt idx="27">
                        <c:v>24773</c:v>
                      </c:pt>
                      <c:pt idx="28">
                        <c:v>18467</c:v>
                      </c:pt>
                      <c:pt idx="29">
                        <c:v>24031</c:v>
                      </c:pt>
                      <c:pt idx="30">
                        <c:v>31537</c:v>
                      </c:pt>
                      <c:pt idx="31">
                        <c:v>26036</c:v>
                      </c:pt>
                      <c:pt idx="32">
                        <c:v>31997</c:v>
                      </c:pt>
                      <c:pt idx="33">
                        <c:v>40532</c:v>
                      </c:pt>
                      <c:pt idx="34">
                        <c:v>27363</c:v>
                      </c:pt>
                      <c:pt idx="35">
                        <c:v>35116</c:v>
                      </c:pt>
                      <c:pt idx="36">
                        <c:v>24672</c:v>
                      </c:pt>
                      <c:pt idx="37">
                        <c:v>25238</c:v>
                      </c:pt>
                      <c:pt idx="38">
                        <c:v>22693</c:v>
                      </c:pt>
                      <c:pt idx="39">
                        <c:v>40710</c:v>
                      </c:pt>
                      <c:pt idx="40">
                        <c:v>35888</c:v>
                      </c:pt>
                      <c:pt idx="41">
                        <c:v>36539</c:v>
                      </c:pt>
                      <c:pt idx="42">
                        <c:v>29398</c:v>
                      </c:pt>
                      <c:pt idx="43">
                        <c:v>29048</c:v>
                      </c:pt>
                      <c:pt idx="44">
                        <c:v>28207</c:v>
                      </c:pt>
                      <c:pt idx="45">
                        <c:v>33901</c:v>
                      </c:pt>
                      <c:pt idx="46">
                        <c:v>27814</c:v>
                      </c:pt>
                      <c:pt idx="47">
                        <c:v>27811</c:v>
                      </c:pt>
                      <c:pt idx="48">
                        <c:v>22116</c:v>
                      </c:pt>
                      <c:pt idx="49">
                        <c:v>47927</c:v>
                      </c:pt>
                      <c:pt idx="50">
                        <c:v>53046</c:v>
                      </c:pt>
                      <c:pt idx="51">
                        <c:v>33198</c:v>
                      </c:pt>
                      <c:pt idx="52">
                        <c:v>13645</c:v>
                      </c:pt>
                      <c:pt idx="53">
                        <c:v>17612</c:v>
                      </c:pt>
                      <c:pt idx="54">
                        <c:v>28081</c:v>
                      </c:pt>
                      <c:pt idx="55">
                        <c:v>26624</c:v>
                      </c:pt>
                      <c:pt idx="56">
                        <c:v>27006</c:v>
                      </c:pt>
                      <c:pt idx="57">
                        <c:v>19686</c:v>
                      </c:pt>
                      <c:pt idx="58">
                        <c:v>30629</c:v>
                      </c:pt>
                      <c:pt idx="59">
                        <c:v>25494</c:v>
                      </c:pt>
                      <c:pt idx="60">
                        <c:v>27275</c:v>
                      </c:pt>
                      <c:pt idx="61">
                        <c:v>24649</c:v>
                      </c:pt>
                      <c:pt idx="62">
                        <c:v>23314</c:v>
                      </c:pt>
                      <c:pt idx="63">
                        <c:v>25672</c:v>
                      </c:pt>
                      <c:pt idx="64">
                        <c:v>23814</c:v>
                      </c:pt>
                      <c:pt idx="65">
                        <c:v>28361</c:v>
                      </c:pt>
                      <c:pt idx="66">
                        <c:v>35118</c:v>
                      </c:pt>
                      <c:pt idx="67">
                        <c:v>25581</c:v>
                      </c:pt>
                      <c:pt idx="68">
                        <c:v>27082</c:v>
                      </c:pt>
                      <c:pt idx="69">
                        <c:v>25655</c:v>
                      </c:pt>
                      <c:pt idx="70">
                        <c:v>29696</c:v>
                      </c:pt>
                      <c:pt idx="71">
                        <c:v>26997</c:v>
                      </c:pt>
                      <c:pt idx="72">
                        <c:v>27904</c:v>
                      </c:pt>
                      <c:pt idx="73">
                        <c:v>32501</c:v>
                      </c:pt>
                      <c:pt idx="74">
                        <c:v>32087</c:v>
                      </c:pt>
                      <c:pt idx="75">
                        <c:v>32180</c:v>
                      </c:pt>
                      <c:pt idx="76">
                        <c:v>27842</c:v>
                      </c:pt>
                      <c:pt idx="77">
                        <c:v>28750</c:v>
                      </c:pt>
                      <c:pt idx="78">
                        <c:v>26472</c:v>
                      </c:pt>
                      <c:pt idx="79">
                        <c:v>23903</c:v>
                      </c:pt>
                      <c:pt idx="80">
                        <c:v>31532</c:v>
                      </c:pt>
                      <c:pt idx="81">
                        <c:v>27229</c:v>
                      </c:pt>
                      <c:pt idx="82">
                        <c:v>27455</c:v>
                      </c:pt>
                      <c:pt idx="83">
                        <c:v>24224</c:v>
                      </c:pt>
                      <c:pt idx="84">
                        <c:v>26695</c:v>
                      </c:pt>
                      <c:pt idx="85">
                        <c:v>23646</c:v>
                      </c:pt>
                      <c:pt idx="86">
                        <c:v>26253</c:v>
                      </c:pt>
                      <c:pt idx="87">
                        <c:v>36965</c:v>
                      </c:pt>
                      <c:pt idx="88">
                        <c:v>31755</c:v>
                      </c:pt>
                      <c:pt idx="89">
                        <c:v>40080</c:v>
                      </c:pt>
                      <c:pt idx="90">
                        <c:v>43267</c:v>
                      </c:pt>
                      <c:pt idx="91">
                        <c:v>34854</c:v>
                      </c:pt>
                      <c:pt idx="92">
                        <c:v>23796</c:v>
                      </c:pt>
                      <c:pt idx="93">
                        <c:v>27816</c:v>
                      </c:pt>
                      <c:pt idx="94">
                        <c:v>38793</c:v>
                      </c:pt>
                      <c:pt idx="95">
                        <c:v>40785</c:v>
                      </c:pt>
                      <c:pt idx="96">
                        <c:v>37800</c:v>
                      </c:pt>
                      <c:pt idx="97">
                        <c:v>30906</c:v>
                      </c:pt>
                      <c:pt idx="98">
                        <c:v>30320</c:v>
                      </c:pt>
                      <c:pt idx="99">
                        <c:v>44613</c:v>
                      </c:pt>
                      <c:pt idx="100">
                        <c:v>31101</c:v>
                      </c:pt>
                      <c:pt idx="101">
                        <c:v>40057</c:v>
                      </c:pt>
                      <c:pt idx="102">
                        <c:v>30802</c:v>
                      </c:pt>
                      <c:pt idx="103">
                        <c:v>32669</c:v>
                      </c:pt>
                      <c:pt idx="104">
                        <c:v>32165</c:v>
                      </c:pt>
                      <c:pt idx="105">
                        <c:v>37040</c:v>
                      </c:pt>
                      <c:pt idx="106">
                        <c:v>46187</c:v>
                      </c:pt>
                      <c:pt idx="107">
                        <c:v>31251</c:v>
                      </c:pt>
                      <c:pt idx="108">
                        <c:v>35500</c:v>
                      </c:pt>
                      <c:pt idx="109">
                        <c:v>48835</c:v>
                      </c:pt>
                      <c:pt idx="110">
                        <c:v>57921</c:v>
                      </c:pt>
                      <c:pt idx="111">
                        <c:v>54111</c:v>
                      </c:pt>
                      <c:pt idx="112">
                        <c:v>28394</c:v>
                      </c:pt>
                      <c:pt idx="113">
                        <c:v>37441</c:v>
                      </c:pt>
                      <c:pt idx="114">
                        <c:v>47754</c:v>
                      </c:pt>
                      <c:pt idx="115">
                        <c:v>40917</c:v>
                      </c:pt>
                      <c:pt idx="116">
                        <c:v>43620</c:v>
                      </c:pt>
                      <c:pt idx="117">
                        <c:v>39866</c:v>
                      </c:pt>
                      <c:pt idx="118">
                        <c:v>35549</c:v>
                      </c:pt>
                      <c:pt idx="119">
                        <c:v>25418</c:v>
                      </c:pt>
                      <c:pt idx="120">
                        <c:v>17498</c:v>
                      </c:pt>
                      <c:pt idx="121">
                        <c:v>20787</c:v>
                      </c:pt>
                      <c:pt idx="122">
                        <c:v>21479</c:v>
                      </c:pt>
                      <c:pt idx="123">
                        <c:v>24763</c:v>
                      </c:pt>
                      <c:pt idx="124">
                        <c:v>39978</c:v>
                      </c:pt>
                      <c:pt idx="125">
                        <c:v>34838</c:v>
                      </c:pt>
                      <c:pt idx="126">
                        <c:v>39220</c:v>
                      </c:pt>
                      <c:pt idx="127">
                        <c:v>31993</c:v>
                      </c:pt>
                      <c:pt idx="128">
                        <c:v>46494</c:v>
                      </c:pt>
                      <c:pt idx="129">
                        <c:v>50303</c:v>
                      </c:pt>
                      <c:pt idx="130">
                        <c:v>39291</c:v>
                      </c:pt>
                      <c:pt idx="131">
                        <c:v>33106</c:v>
                      </c:pt>
                      <c:pt idx="132">
                        <c:v>38051</c:v>
                      </c:pt>
                      <c:pt idx="133">
                        <c:v>33412</c:v>
                      </c:pt>
                      <c:pt idx="134">
                        <c:v>26405</c:v>
                      </c:pt>
                      <c:pt idx="135">
                        <c:v>26306</c:v>
                      </c:pt>
                      <c:pt idx="136">
                        <c:v>27032</c:v>
                      </c:pt>
                      <c:pt idx="137">
                        <c:v>36519</c:v>
                      </c:pt>
                      <c:pt idx="138">
                        <c:v>48092</c:v>
                      </c:pt>
                      <c:pt idx="139">
                        <c:v>31594</c:v>
                      </c:pt>
                      <c:pt idx="140">
                        <c:v>33092</c:v>
                      </c:pt>
                      <c:pt idx="141">
                        <c:v>39042</c:v>
                      </c:pt>
                      <c:pt idx="142">
                        <c:v>41658</c:v>
                      </c:pt>
                      <c:pt idx="143">
                        <c:v>38968</c:v>
                      </c:pt>
                      <c:pt idx="144">
                        <c:v>24665</c:v>
                      </c:pt>
                      <c:pt idx="145">
                        <c:v>22811</c:v>
                      </c:pt>
                      <c:pt idx="146">
                        <c:v>18188</c:v>
                      </c:pt>
                      <c:pt idx="147">
                        <c:v>27977</c:v>
                      </c:pt>
                      <c:pt idx="148">
                        <c:v>29776</c:v>
                      </c:pt>
                      <c:pt idx="149">
                        <c:v>36982</c:v>
                      </c:pt>
                      <c:pt idx="150">
                        <c:v>37818</c:v>
                      </c:pt>
                      <c:pt idx="151">
                        <c:v>29524</c:v>
                      </c:pt>
                      <c:pt idx="152">
                        <c:v>17987</c:v>
                      </c:pt>
                      <c:pt idx="153">
                        <c:v>20664</c:v>
                      </c:pt>
                      <c:pt idx="154">
                        <c:v>18490</c:v>
                      </c:pt>
                      <c:pt idx="155">
                        <c:v>26030</c:v>
                      </c:pt>
                      <c:pt idx="156">
                        <c:v>20807</c:v>
                      </c:pt>
                      <c:pt idx="157">
                        <c:v>27326</c:v>
                      </c:pt>
                      <c:pt idx="158">
                        <c:v>25236</c:v>
                      </c:pt>
                      <c:pt idx="159">
                        <c:v>38149</c:v>
                      </c:pt>
                      <c:pt idx="160">
                        <c:v>35096</c:v>
                      </c:pt>
                      <c:pt idx="161">
                        <c:v>34997</c:v>
                      </c:pt>
                      <c:pt idx="162">
                        <c:v>37693</c:v>
                      </c:pt>
                      <c:pt idx="163">
                        <c:v>39742</c:v>
                      </c:pt>
                      <c:pt idx="164">
                        <c:v>26024</c:v>
                      </c:pt>
                      <c:pt idx="165">
                        <c:v>19818</c:v>
                      </c:pt>
                      <c:pt idx="166">
                        <c:v>15998</c:v>
                      </c:pt>
                      <c:pt idx="167">
                        <c:v>13696</c:v>
                      </c:pt>
                      <c:pt idx="168">
                        <c:v>11019</c:v>
                      </c:pt>
                      <c:pt idx="169">
                        <c:v>13376</c:v>
                      </c:pt>
                      <c:pt idx="170">
                        <c:v>15152</c:v>
                      </c:pt>
                      <c:pt idx="171">
                        <c:v>16947</c:v>
                      </c:pt>
                      <c:pt idx="172">
                        <c:v>20676</c:v>
                      </c:pt>
                      <c:pt idx="173">
                        <c:v>18251</c:v>
                      </c:pt>
                      <c:pt idx="174">
                        <c:v>28191</c:v>
                      </c:pt>
                      <c:pt idx="175">
                        <c:v>29834</c:v>
                      </c:pt>
                      <c:pt idx="176">
                        <c:v>23239</c:v>
                      </c:pt>
                      <c:pt idx="177">
                        <c:v>25181</c:v>
                      </c:pt>
                      <c:pt idx="178">
                        <c:v>20567</c:v>
                      </c:pt>
                      <c:pt idx="179">
                        <c:v>20228</c:v>
                      </c:pt>
                      <c:pt idx="180">
                        <c:v>22257</c:v>
                      </c:pt>
                      <c:pt idx="181">
                        <c:v>22899</c:v>
                      </c:pt>
                      <c:pt idx="182">
                        <c:v>19364</c:v>
                      </c:pt>
                      <c:pt idx="183">
                        <c:v>32940</c:v>
                      </c:pt>
                      <c:pt idx="184">
                        <c:v>38402</c:v>
                      </c:pt>
                      <c:pt idx="185">
                        <c:v>38464</c:v>
                      </c:pt>
                      <c:pt idx="186">
                        <c:v>44839</c:v>
                      </c:pt>
                      <c:pt idx="187">
                        <c:v>39109</c:v>
                      </c:pt>
                      <c:pt idx="188">
                        <c:v>24712</c:v>
                      </c:pt>
                      <c:pt idx="189">
                        <c:v>31435</c:v>
                      </c:pt>
                      <c:pt idx="190">
                        <c:v>19142</c:v>
                      </c:pt>
                      <c:pt idx="191">
                        <c:v>19412</c:v>
                      </c:pt>
                      <c:pt idx="192">
                        <c:v>21681</c:v>
                      </c:pt>
                      <c:pt idx="193">
                        <c:v>33946</c:v>
                      </c:pt>
                      <c:pt idx="194">
                        <c:v>37500</c:v>
                      </c:pt>
                      <c:pt idx="195">
                        <c:v>20738</c:v>
                      </c:pt>
                      <c:pt idx="196">
                        <c:v>24101</c:v>
                      </c:pt>
                      <c:pt idx="197">
                        <c:v>36152</c:v>
                      </c:pt>
                      <c:pt idx="198">
                        <c:v>28526</c:v>
                      </c:pt>
                      <c:pt idx="199">
                        <c:v>30071</c:v>
                      </c:pt>
                      <c:pt idx="200">
                        <c:v>29379</c:v>
                      </c:pt>
                      <c:pt idx="201">
                        <c:v>34616</c:v>
                      </c:pt>
                      <c:pt idx="202">
                        <c:v>32080</c:v>
                      </c:pt>
                      <c:pt idx="203">
                        <c:v>33542</c:v>
                      </c:pt>
                      <c:pt idx="204">
                        <c:v>33953</c:v>
                      </c:pt>
                      <c:pt idx="205">
                        <c:v>35549</c:v>
                      </c:pt>
                      <c:pt idx="206">
                        <c:v>35108</c:v>
                      </c:pt>
                      <c:pt idx="207">
                        <c:v>32005</c:v>
                      </c:pt>
                      <c:pt idx="208">
                        <c:v>26454</c:v>
                      </c:pt>
                      <c:pt idx="209">
                        <c:v>24579</c:v>
                      </c:pt>
                      <c:pt idx="210">
                        <c:v>21655</c:v>
                      </c:pt>
                      <c:pt idx="211">
                        <c:v>19272</c:v>
                      </c:pt>
                      <c:pt idx="212">
                        <c:v>18986</c:v>
                      </c:pt>
                      <c:pt idx="213">
                        <c:v>18833</c:v>
                      </c:pt>
                      <c:pt idx="214">
                        <c:v>25140</c:v>
                      </c:pt>
                      <c:pt idx="215">
                        <c:v>36464</c:v>
                      </c:pt>
                      <c:pt idx="216">
                        <c:v>32584</c:v>
                      </c:pt>
                      <c:pt idx="217">
                        <c:v>20897</c:v>
                      </c:pt>
                      <c:pt idx="218">
                        <c:v>21454</c:v>
                      </c:pt>
                      <c:pt idx="219">
                        <c:v>21928</c:v>
                      </c:pt>
                      <c:pt idx="220">
                        <c:v>26156</c:v>
                      </c:pt>
                      <c:pt idx="221">
                        <c:v>23332</c:v>
                      </c:pt>
                      <c:pt idx="222">
                        <c:v>27448</c:v>
                      </c:pt>
                      <c:pt idx="223">
                        <c:v>26719</c:v>
                      </c:pt>
                      <c:pt idx="224">
                        <c:v>26273</c:v>
                      </c:pt>
                      <c:pt idx="225">
                        <c:v>22125</c:v>
                      </c:pt>
                      <c:pt idx="226">
                        <c:v>25671</c:v>
                      </c:pt>
                      <c:pt idx="227">
                        <c:v>27455</c:v>
                      </c:pt>
                      <c:pt idx="228">
                        <c:v>31286</c:v>
                      </c:pt>
                      <c:pt idx="229">
                        <c:v>33677</c:v>
                      </c:pt>
                      <c:pt idx="230">
                        <c:v>32429</c:v>
                      </c:pt>
                      <c:pt idx="231">
                        <c:v>26053</c:v>
                      </c:pt>
                      <c:pt idx="232">
                        <c:v>24055</c:v>
                      </c:pt>
                      <c:pt idx="233">
                        <c:v>30031</c:v>
                      </c:pt>
                      <c:pt idx="234">
                        <c:v>29976</c:v>
                      </c:pt>
                      <c:pt idx="235">
                        <c:v>30451</c:v>
                      </c:pt>
                      <c:pt idx="236">
                        <c:v>33249</c:v>
                      </c:pt>
                      <c:pt idx="237">
                        <c:v>32179</c:v>
                      </c:pt>
                    </c:numCache>
                  </c:numRef>
                </c:val>
                <c:smooth val="0"/>
                <c:extLst xmlns:c15="http://schemas.microsoft.com/office/drawing/2012/chart">
                  <c:ext xmlns:c16="http://schemas.microsoft.com/office/drawing/2014/chart" uri="{C3380CC4-5D6E-409C-BE32-E72D297353CC}">
                    <c16:uniqueId val="{0000000E-49CB-40A4-9148-FC22BAA9BD07}"/>
                  </c:ext>
                </c:extLst>
              </c15:ser>
            </c15:filteredLineSeries>
            <c15:filteredLineSeries>
              <c15:ser>
                <c:idx val="14"/>
                <c:order val="14"/>
                <c:tx>
                  <c:strRef>
                    <c:extLst xmlns:c15="http://schemas.microsoft.com/office/drawing/2012/chart">
                      <c:ext xmlns:c15="http://schemas.microsoft.com/office/drawing/2012/chart" uri="{02D57815-91ED-43cb-92C2-25804820EDAC}">
                        <c15:formulaRef>
                          <c15:sqref>'$1, 20%, 75th'!$P$6</c15:sqref>
                        </c15:formulaRef>
                      </c:ext>
                    </c:extLst>
                    <c:strCache>
                      <c:ptCount val="1"/>
                      <c:pt idx="0">
                        <c:v>Unawarded, Speculation</c:v>
                      </c:pt>
                    </c:strCache>
                  </c:strRef>
                </c:tx>
                <c:spPr>
                  <a:ln w="28575" cap="rnd">
                    <a:solidFill>
                      <a:schemeClr val="accent3">
                        <a:lumMod val="80000"/>
                        <a:lumOff val="2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75th'!$P$7:$P$244</c15:sqref>
                        </c15:formulaRef>
                      </c:ext>
                    </c:extLst>
                    <c:numCache>
                      <c:formatCode>#,##0</c:formatCode>
                      <c:ptCount val="238"/>
                      <c:pt idx="0">
                        <c:v>53079</c:v>
                      </c:pt>
                      <c:pt idx="1">
                        <c:v>55445</c:v>
                      </c:pt>
                      <c:pt idx="2">
                        <c:v>53416</c:v>
                      </c:pt>
                      <c:pt idx="3">
                        <c:v>64057</c:v>
                      </c:pt>
                      <c:pt idx="4">
                        <c:v>61654</c:v>
                      </c:pt>
                      <c:pt idx="5">
                        <c:v>59917</c:v>
                      </c:pt>
                      <c:pt idx="6">
                        <c:v>51136</c:v>
                      </c:pt>
                      <c:pt idx="7">
                        <c:v>56012</c:v>
                      </c:pt>
                      <c:pt idx="8">
                        <c:v>60850</c:v>
                      </c:pt>
                      <c:pt idx="9">
                        <c:v>53651</c:v>
                      </c:pt>
                      <c:pt idx="10">
                        <c:v>52273</c:v>
                      </c:pt>
                      <c:pt idx="11">
                        <c:v>55296</c:v>
                      </c:pt>
                      <c:pt idx="12">
                        <c:v>59624</c:v>
                      </c:pt>
                      <c:pt idx="13">
                        <c:v>60925</c:v>
                      </c:pt>
                      <c:pt idx="14">
                        <c:v>62831</c:v>
                      </c:pt>
                      <c:pt idx="15">
                        <c:v>53350</c:v>
                      </c:pt>
                      <c:pt idx="16">
                        <c:v>57199</c:v>
                      </c:pt>
                      <c:pt idx="17">
                        <c:v>59563</c:v>
                      </c:pt>
                      <c:pt idx="18">
                        <c:v>51967</c:v>
                      </c:pt>
                      <c:pt idx="19">
                        <c:v>52552</c:v>
                      </c:pt>
                      <c:pt idx="20">
                        <c:v>43779</c:v>
                      </c:pt>
                      <c:pt idx="21">
                        <c:v>52937</c:v>
                      </c:pt>
                      <c:pt idx="22">
                        <c:v>56663</c:v>
                      </c:pt>
                      <c:pt idx="23">
                        <c:v>51168</c:v>
                      </c:pt>
                      <c:pt idx="24">
                        <c:v>53084</c:v>
                      </c:pt>
                      <c:pt idx="25">
                        <c:v>42581</c:v>
                      </c:pt>
                      <c:pt idx="26">
                        <c:v>42145</c:v>
                      </c:pt>
                      <c:pt idx="27">
                        <c:v>44968</c:v>
                      </c:pt>
                      <c:pt idx="28">
                        <c:v>47351</c:v>
                      </c:pt>
                      <c:pt idx="29">
                        <c:v>53810</c:v>
                      </c:pt>
                      <c:pt idx="30">
                        <c:v>56855</c:v>
                      </c:pt>
                      <c:pt idx="31">
                        <c:v>57962</c:v>
                      </c:pt>
                      <c:pt idx="32">
                        <c:v>62989</c:v>
                      </c:pt>
                      <c:pt idx="33">
                        <c:v>79615</c:v>
                      </c:pt>
                      <c:pt idx="34">
                        <c:v>57539</c:v>
                      </c:pt>
                      <c:pt idx="35">
                        <c:v>63717</c:v>
                      </c:pt>
                      <c:pt idx="36">
                        <c:v>67786</c:v>
                      </c:pt>
                      <c:pt idx="37">
                        <c:v>60817</c:v>
                      </c:pt>
                      <c:pt idx="38">
                        <c:v>59921</c:v>
                      </c:pt>
                      <c:pt idx="39">
                        <c:v>73039</c:v>
                      </c:pt>
                      <c:pt idx="40">
                        <c:v>70098</c:v>
                      </c:pt>
                      <c:pt idx="41">
                        <c:v>66521</c:v>
                      </c:pt>
                      <c:pt idx="42">
                        <c:v>70141</c:v>
                      </c:pt>
                      <c:pt idx="43">
                        <c:v>65252</c:v>
                      </c:pt>
                      <c:pt idx="44">
                        <c:v>58542</c:v>
                      </c:pt>
                      <c:pt idx="45">
                        <c:v>64895</c:v>
                      </c:pt>
                      <c:pt idx="46">
                        <c:v>59370</c:v>
                      </c:pt>
                      <c:pt idx="47">
                        <c:v>59072</c:v>
                      </c:pt>
                      <c:pt idx="48">
                        <c:v>42941</c:v>
                      </c:pt>
                      <c:pt idx="49">
                        <c:v>48014</c:v>
                      </c:pt>
                      <c:pt idx="50">
                        <c:v>55604</c:v>
                      </c:pt>
                      <c:pt idx="51">
                        <c:v>48281</c:v>
                      </c:pt>
                      <c:pt idx="52">
                        <c:v>43271</c:v>
                      </c:pt>
                      <c:pt idx="53">
                        <c:v>52561</c:v>
                      </c:pt>
                      <c:pt idx="54">
                        <c:v>59570</c:v>
                      </c:pt>
                      <c:pt idx="55">
                        <c:v>60553</c:v>
                      </c:pt>
                      <c:pt idx="56">
                        <c:v>57121</c:v>
                      </c:pt>
                      <c:pt idx="57">
                        <c:v>57432</c:v>
                      </c:pt>
                      <c:pt idx="58">
                        <c:v>65457</c:v>
                      </c:pt>
                      <c:pt idx="59">
                        <c:v>64598</c:v>
                      </c:pt>
                      <c:pt idx="60">
                        <c:v>67647</c:v>
                      </c:pt>
                      <c:pt idx="61">
                        <c:v>61334</c:v>
                      </c:pt>
                      <c:pt idx="62">
                        <c:v>58075</c:v>
                      </c:pt>
                      <c:pt idx="63">
                        <c:v>61326</c:v>
                      </c:pt>
                      <c:pt idx="64">
                        <c:v>52606</c:v>
                      </c:pt>
                      <c:pt idx="65">
                        <c:v>51743</c:v>
                      </c:pt>
                      <c:pt idx="66">
                        <c:v>75481</c:v>
                      </c:pt>
                      <c:pt idx="67">
                        <c:v>58282</c:v>
                      </c:pt>
                      <c:pt idx="68">
                        <c:v>61398</c:v>
                      </c:pt>
                      <c:pt idx="69">
                        <c:v>61290</c:v>
                      </c:pt>
                      <c:pt idx="70">
                        <c:v>67185</c:v>
                      </c:pt>
                      <c:pt idx="71">
                        <c:v>57299</c:v>
                      </c:pt>
                      <c:pt idx="72">
                        <c:v>57124</c:v>
                      </c:pt>
                      <c:pt idx="73">
                        <c:v>71260</c:v>
                      </c:pt>
                      <c:pt idx="74">
                        <c:v>70951</c:v>
                      </c:pt>
                      <c:pt idx="75">
                        <c:v>65132</c:v>
                      </c:pt>
                      <c:pt idx="76">
                        <c:v>51739</c:v>
                      </c:pt>
                      <c:pt idx="77">
                        <c:v>54732</c:v>
                      </c:pt>
                      <c:pt idx="78">
                        <c:v>59700</c:v>
                      </c:pt>
                      <c:pt idx="79">
                        <c:v>45562</c:v>
                      </c:pt>
                      <c:pt idx="80">
                        <c:v>77042</c:v>
                      </c:pt>
                      <c:pt idx="81">
                        <c:v>75584</c:v>
                      </c:pt>
                      <c:pt idx="82">
                        <c:v>71423</c:v>
                      </c:pt>
                      <c:pt idx="83">
                        <c:v>63030</c:v>
                      </c:pt>
                      <c:pt idx="84">
                        <c:v>60331</c:v>
                      </c:pt>
                      <c:pt idx="85">
                        <c:v>60256</c:v>
                      </c:pt>
                      <c:pt idx="86">
                        <c:v>54597</c:v>
                      </c:pt>
                      <c:pt idx="87">
                        <c:v>82259</c:v>
                      </c:pt>
                      <c:pt idx="88">
                        <c:v>79535</c:v>
                      </c:pt>
                      <c:pt idx="89">
                        <c:v>87007</c:v>
                      </c:pt>
                      <c:pt idx="90">
                        <c:v>93743</c:v>
                      </c:pt>
                      <c:pt idx="91">
                        <c:v>79262</c:v>
                      </c:pt>
                      <c:pt idx="92">
                        <c:v>65562</c:v>
                      </c:pt>
                      <c:pt idx="93">
                        <c:v>64344</c:v>
                      </c:pt>
                      <c:pt idx="94">
                        <c:v>90922</c:v>
                      </c:pt>
                      <c:pt idx="95">
                        <c:v>77380</c:v>
                      </c:pt>
                      <c:pt idx="96">
                        <c:v>77841</c:v>
                      </c:pt>
                      <c:pt idx="97">
                        <c:v>67692</c:v>
                      </c:pt>
                      <c:pt idx="98">
                        <c:v>78881</c:v>
                      </c:pt>
                      <c:pt idx="99">
                        <c:v>78487</c:v>
                      </c:pt>
                      <c:pt idx="100">
                        <c:v>71254</c:v>
                      </c:pt>
                      <c:pt idx="101">
                        <c:v>76671</c:v>
                      </c:pt>
                      <c:pt idx="102">
                        <c:v>74718</c:v>
                      </c:pt>
                      <c:pt idx="103">
                        <c:v>68866</c:v>
                      </c:pt>
                      <c:pt idx="104">
                        <c:v>76730</c:v>
                      </c:pt>
                      <c:pt idx="105">
                        <c:v>86218</c:v>
                      </c:pt>
                      <c:pt idx="106">
                        <c:v>96116</c:v>
                      </c:pt>
                      <c:pt idx="107">
                        <c:v>70992</c:v>
                      </c:pt>
                      <c:pt idx="108">
                        <c:v>72379</c:v>
                      </c:pt>
                      <c:pt idx="109">
                        <c:v>85976</c:v>
                      </c:pt>
                      <c:pt idx="110">
                        <c:v>99443</c:v>
                      </c:pt>
                      <c:pt idx="111">
                        <c:v>92840</c:v>
                      </c:pt>
                      <c:pt idx="112">
                        <c:v>63608</c:v>
                      </c:pt>
                      <c:pt idx="113">
                        <c:v>77570</c:v>
                      </c:pt>
                      <c:pt idx="114">
                        <c:v>82931</c:v>
                      </c:pt>
                      <c:pt idx="115">
                        <c:v>86419</c:v>
                      </c:pt>
                      <c:pt idx="116">
                        <c:v>82066</c:v>
                      </c:pt>
                      <c:pt idx="117">
                        <c:v>80820</c:v>
                      </c:pt>
                      <c:pt idx="118">
                        <c:v>71019</c:v>
                      </c:pt>
                      <c:pt idx="119">
                        <c:v>52069</c:v>
                      </c:pt>
                      <c:pt idx="120">
                        <c:v>47273</c:v>
                      </c:pt>
                      <c:pt idx="121">
                        <c:v>44830</c:v>
                      </c:pt>
                      <c:pt idx="122">
                        <c:v>51277</c:v>
                      </c:pt>
                      <c:pt idx="123">
                        <c:v>52763</c:v>
                      </c:pt>
                      <c:pt idx="124">
                        <c:v>66080</c:v>
                      </c:pt>
                      <c:pt idx="125">
                        <c:v>64549</c:v>
                      </c:pt>
                      <c:pt idx="126">
                        <c:v>69183</c:v>
                      </c:pt>
                      <c:pt idx="127">
                        <c:v>63135</c:v>
                      </c:pt>
                      <c:pt idx="128">
                        <c:v>70985</c:v>
                      </c:pt>
                      <c:pt idx="129">
                        <c:v>77060</c:v>
                      </c:pt>
                      <c:pt idx="130">
                        <c:v>64057</c:v>
                      </c:pt>
                      <c:pt idx="131">
                        <c:v>67965</c:v>
                      </c:pt>
                      <c:pt idx="132">
                        <c:v>76593</c:v>
                      </c:pt>
                      <c:pt idx="133">
                        <c:v>65222</c:v>
                      </c:pt>
                      <c:pt idx="134">
                        <c:v>59590</c:v>
                      </c:pt>
                      <c:pt idx="135">
                        <c:v>56480</c:v>
                      </c:pt>
                      <c:pt idx="136">
                        <c:v>64927</c:v>
                      </c:pt>
                      <c:pt idx="137">
                        <c:v>70677</c:v>
                      </c:pt>
                      <c:pt idx="138">
                        <c:v>78085</c:v>
                      </c:pt>
                      <c:pt idx="139">
                        <c:v>69363</c:v>
                      </c:pt>
                      <c:pt idx="140">
                        <c:v>59927</c:v>
                      </c:pt>
                      <c:pt idx="141">
                        <c:v>60107</c:v>
                      </c:pt>
                      <c:pt idx="142">
                        <c:v>65170</c:v>
                      </c:pt>
                      <c:pt idx="143">
                        <c:v>68432</c:v>
                      </c:pt>
                      <c:pt idx="144">
                        <c:v>56903</c:v>
                      </c:pt>
                      <c:pt idx="145">
                        <c:v>54221</c:v>
                      </c:pt>
                      <c:pt idx="146">
                        <c:v>50847</c:v>
                      </c:pt>
                      <c:pt idx="147">
                        <c:v>58344</c:v>
                      </c:pt>
                      <c:pt idx="148">
                        <c:v>56703</c:v>
                      </c:pt>
                      <c:pt idx="149">
                        <c:v>63736</c:v>
                      </c:pt>
                      <c:pt idx="150">
                        <c:v>69683</c:v>
                      </c:pt>
                      <c:pt idx="151">
                        <c:v>57917</c:v>
                      </c:pt>
                      <c:pt idx="152">
                        <c:v>43916</c:v>
                      </c:pt>
                      <c:pt idx="153">
                        <c:v>44363</c:v>
                      </c:pt>
                      <c:pt idx="154">
                        <c:v>38067</c:v>
                      </c:pt>
                      <c:pt idx="155">
                        <c:v>49062</c:v>
                      </c:pt>
                      <c:pt idx="156">
                        <c:v>42338</c:v>
                      </c:pt>
                      <c:pt idx="157">
                        <c:v>49299</c:v>
                      </c:pt>
                      <c:pt idx="158">
                        <c:v>49480</c:v>
                      </c:pt>
                      <c:pt idx="159">
                        <c:v>58633</c:v>
                      </c:pt>
                      <c:pt idx="160">
                        <c:v>62312</c:v>
                      </c:pt>
                      <c:pt idx="161">
                        <c:v>60074</c:v>
                      </c:pt>
                      <c:pt idx="162">
                        <c:v>61254</c:v>
                      </c:pt>
                      <c:pt idx="163">
                        <c:v>56648</c:v>
                      </c:pt>
                      <c:pt idx="164">
                        <c:v>50393</c:v>
                      </c:pt>
                      <c:pt idx="165">
                        <c:v>41307</c:v>
                      </c:pt>
                      <c:pt idx="166">
                        <c:v>39392</c:v>
                      </c:pt>
                      <c:pt idx="167">
                        <c:v>35646</c:v>
                      </c:pt>
                      <c:pt idx="168">
                        <c:v>30480</c:v>
                      </c:pt>
                      <c:pt idx="169">
                        <c:v>32803</c:v>
                      </c:pt>
                      <c:pt idx="170">
                        <c:v>32886</c:v>
                      </c:pt>
                      <c:pt idx="171">
                        <c:v>26255</c:v>
                      </c:pt>
                      <c:pt idx="172">
                        <c:v>43961</c:v>
                      </c:pt>
                      <c:pt idx="173">
                        <c:v>41173</c:v>
                      </c:pt>
                      <c:pt idx="174">
                        <c:v>49420</c:v>
                      </c:pt>
                      <c:pt idx="175">
                        <c:v>53140</c:v>
                      </c:pt>
                      <c:pt idx="176">
                        <c:v>46824</c:v>
                      </c:pt>
                      <c:pt idx="177">
                        <c:v>41175</c:v>
                      </c:pt>
                      <c:pt idx="178">
                        <c:v>46806</c:v>
                      </c:pt>
                      <c:pt idx="179">
                        <c:v>50979</c:v>
                      </c:pt>
                      <c:pt idx="180">
                        <c:v>52315</c:v>
                      </c:pt>
                      <c:pt idx="181">
                        <c:v>53436</c:v>
                      </c:pt>
                      <c:pt idx="182">
                        <c:v>50599</c:v>
                      </c:pt>
                      <c:pt idx="183">
                        <c:v>57051</c:v>
                      </c:pt>
                      <c:pt idx="184">
                        <c:v>61341</c:v>
                      </c:pt>
                      <c:pt idx="185">
                        <c:v>61913</c:v>
                      </c:pt>
                      <c:pt idx="186">
                        <c:v>76003</c:v>
                      </c:pt>
                      <c:pt idx="187">
                        <c:v>71547</c:v>
                      </c:pt>
                      <c:pt idx="188">
                        <c:v>56443</c:v>
                      </c:pt>
                      <c:pt idx="189">
                        <c:v>61593</c:v>
                      </c:pt>
                      <c:pt idx="190">
                        <c:v>50016</c:v>
                      </c:pt>
                      <c:pt idx="191">
                        <c:v>46485</c:v>
                      </c:pt>
                      <c:pt idx="192">
                        <c:v>53080</c:v>
                      </c:pt>
                      <c:pt idx="193">
                        <c:v>67414</c:v>
                      </c:pt>
                      <c:pt idx="194">
                        <c:v>70169</c:v>
                      </c:pt>
                      <c:pt idx="195">
                        <c:v>47282</c:v>
                      </c:pt>
                      <c:pt idx="196">
                        <c:v>60485</c:v>
                      </c:pt>
                      <c:pt idx="197">
                        <c:v>69468</c:v>
                      </c:pt>
                      <c:pt idx="198">
                        <c:v>57538</c:v>
                      </c:pt>
                      <c:pt idx="199">
                        <c:v>71169</c:v>
                      </c:pt>
                      <c:pt idx="200">
                        <c:v>67567</c:v>
                      </c:pt>
                      <c:pt idx="201">
                        <c:v>70858</c:v>
                      </c:pt>
                      <c:pt idx="202">
                        <c:v>63246</c:v>
                      </c:pt>
                      <c:pt idx="203">
                        <c:v>69865</c:v>
                      </c:pt>
                      <c:pt idx="204">
                        <c:v>69489</c:v>
                      </c:pt>
                      <c:pt idx="205">
                        <c:v>63169</c:v>
                      </c:pt>
                      <c:pt idx="206">
                        <c:v>70347</c:v>
                      </c:pt>
                      <c:pt idx="207">
                        <c:v>67451</c:v>
                      </c:pt>
                      <c:pt idx="208">
                        <c:v>58544</c:v>
                      </c:pt>
                      <c:pt idx="209">
                        <c:v>55029</c:v>
                      </c:pt>
                      <c:pt idx="210">
                        <c:v>55202</c:v>
                      </c:pt>
                      <c:pt idx="211">
                        <c:v>41322</c:v>
                      </c:pt>
                      <c:pt idx="212">
                        <c:v>45168</c:v>
                      </c:pt>
                      <c:pt idx="213">
                        <c:v>49485</c:v>
                      </c:pt>
                      <c:pt idx="214">
                        <c:v>60156</c:v>
                      </c:pt>
                      <c:pt idx="215">
                        <c:v>64228</c:v>
                      </c:pt>
                      <c:pt idx="216">
                        <c:v>61994</c:v>
                      </c:pt>
                      <c:pt idx="217">
                        <c:v>53638</c:v>
                      </c:pt>
                      <c:pt idx="218">
                        <c:v>50999</c:v>
                      </c:pt>
                      <c:pt idx="219">
                        <c:v>49223</c:v>
                      </c:pt>
                      <c:pt idx="220">
                        <c:v>58473</c:v>
                      </c:pt>
                      <c:pt idx="221">
                        <c:v>56528</c:v>
                      </c:pt>
                      <c:pt idx="222">
                        <c:v>58967</c:v>
                      </c:pt>
                      <c:pt idx="223">
                        <c:v>59093</c:v>
                      </c:pt>
                      <c:pt idx="224">
                        <c:v>60286</c:v>
                      </c:pt>
                      <c:pt idx="225">
                        <c:v>52331</c:v>
                      </c:pt>
                      <c:pt idx="226">
                        <c:v>53879</c:v>
                      </c:pt>
                      <c:pt idx="227">
                        <c:v>54774</c:v>
                      </c:pt>
                      <c:pt idx="228">
                        <c:v>60050</c:v>
                      </c:pt>
                      <c:pt idx="229">
                        <c:v>66666</c:v>
                      </c:pt>
                      <c:pt idx="230">
                        <c:v>67970</c:v>
                      </c:pt>
                      <c:pt idx="231">
                        <c:v>57179</c:v>
                      </c:pt>
                      <c:pt idx="232">
                        <c:v>57656</c:v>
                      </c:pt>
                      <c:pt idx="233">
                        <c:v>58718</c:v>
                      </c:pt>
                      <c:pt idx="234">
                        <c:v>64034</c:v>
                      </c:pt>
                      <c:pt idx="235">
                        <c:v>64773</c:v>
                      </c:pt>
                      <c:pt idx="236">
                        <c:v>65865</c:v>
                      </c:pt>
                      <c:pt idx="237">
                        <c:v>65820</c:v>
                      </c:pt>
                    </c:numCache>
                  </c:numRef>
                </c:val>
                <c:smooth val="0"/>
                <c:extLst xmlns:c15="http://schemas.microsoft.com/office/drawing/2012/chart">
                  <c:ext xmlns:c16="http://schemas.microsoft.com/office/drawing/2014/chart" uri="{C3380CC4-5D6E-409C-BE32-E72D297353CC}">
                    <c16:uniqueId val="{0000000F-49CB-40A4-9148-FC22BAA9BD07}"/>
                  </c:ext>
                </c:extLst>
              </c15:ser>
            </c15:filteredLineSeries>
            <c15:filteredLineSeries>
              <c15:ser>
                <c:idx val="15"/>
                <c:order val="15"/>
                <c:tx>
                  <c:strRef>
                    <c:extLst xmlns:c15="http://schemas.microsoft.com/office/drawing/2012/chart">
                      <c:ext xmlns:c15="http://schemas.microsoft.com/office/drawing/2012/chart" uri="{02D57815-91ED-43cb-92C2-25804820EDAC}">
                        <c15:formulaRef>
                          <c15:sqref>'$1, 20%, 75th'!$Q$6</c15:sqref>
                        </c15:formulaRef>
                      </c:ext>
                    </c:extLst>
                    <c:strCache>
                      <c:ptCount val="1"/>
                      <c:pt idx="0">
                        <c:v>Unawarded, Efficient, Hedging</c:v>
                      </c:pt>
                    </c:strCache>
                  </c:strRef>
                </c:tx>
                <c:spPr>
                  <a:ln w="28575" cap="rnd">
                    <a:solidFill>
                      <a:schemeClr val="accent4">
                        <a:lumMod val="80000"/>
                        <a:lumOff val="2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75th'!$Q$7:$Q$244</c15:sqref>
                        </c15:formulaRef>
                      </c:ext>
                    </c:extLst>
                    <c:numCache>
                      <c:formatCode>#,##0</c:formatCode>
                      <c:ptCount val="238"/>
                      <c:pt idx="0">
                        <c:v>7791</c:v>
                      </c:pt>
                      <c:pt idx="1">
                        <c:v>8937</c:v>
                      </c:pt>
                      <c:pt idx="2">
                        <c:v>8385</c:v>
                      </c:pt>
                      <c:pt idx="3">
                        <c:v>9116</c:v>
                      </c:pt>
                      <c:pt idx="4">
                        <c:v>8934</c:v>
                      </c:pt>
                      <c:pt idx="5">
                        <c:v>10174</c:v>
                      </c:pt>
                      <c:pt idx="6">
                        <c:v>9844</c:v>
                      </c:pt>
                      <c:pt idx="7">
                        <c:v>9008</c:v>
                      </c:pt>
                      <c:pt idx="8">
                        <c:v>8976</c:v>
                      </c:pt>
                      <c:pt idx="9">
                        <c:v>8267</c:v>
                      </c:pt>
                      <c:pt idx="10">
                        <c:v>7646</c:v>
                      </c:pt>
                      <c:pt idx="11">
                        <c:v>5424</c:v>
                      </c:pt>
                      <c:pt idx="12">
                        <c:v>7692</c:v>
                      </c:pt>
                      <c:pt idx="13">
                        <c:v>7955</c:v>
                      </c:pt>
                      <c:pt idx="14">
                        <c:v>8018</c:v>
                      </c:pt>
                      <c:pt idx="15">
                        <c:v>5620</c:v>
                      </c:pt>
                      <c:pt idx="16">
                        <c:v>7361</c:v>
                      </c:pt>
                      <c:pt idx="17">
                        <c:v>7275</c:v>
                      </c:pt>
                      <c:pt idx="18">
                        <c:v>7141</c:v>
                      </c:pt>
                      <c:pt idx="19">
                        <c:v>7309</c:v>
                      </c:pt>
                      <c:pt idx="20">
                        <c:v>5071</c:v>
                      </c:pt>
                      <c:pt idx="21">
                        <c:v>6743</c:v>
                      </c:pt>
                      <c:pt idx="22">
                        <c:v>6422</c:v>
                      </c:pt>
                      <c:pt idx="23">
                        <c:v>6546</c:v>
                      </c:pt>
                      <c:pt idx="24">
                        <c:v>5431</c:v>
                      </c:pt>
                      <c:pt idx="25">
                        <c:v>5596</c:v>
                      </c:pt>
                      <c:pt idx="26">
                        <c:v>6277</c:v>
                      </c:pt>
                      <c:pt idx="27">
                        <c:v>5931</c:v>
                      </c:pt>
                      <c:pt idx="28">
                        <c:v>5606</c:v>
                      </c:pt>
                      <c:pt idx="29">
                        <c:v>5984</c:v>
                      </c:pt>
                      <c:pt idx="30">
                        <c:v>6584</c:v>
                      </c:pt>
                      <c:pt idx="31">
                        <c:v>5344</c:v>
                      </c:pt>
                      <c:pt idx="32">
                        <c:v>6719</c:v>
                      </c:pt>
                      <c:pt idx="33">
                        <c:v>7228</c:v>
                      </c:pt>
                      <c:pt idx="34">
                        <c:v>5767</c:v>
                      </c:pt>
                      <c:pt idx="35">
                        <c:v>7311</c:v>
                      </c:pt>
                      <c:pt idx="36">
                        <c:v>5601</c:v>
                      </c:pt>
                      <c:pt idx="37">
                        <c:v>4951</c:v>
                      </c:pt>
                      <c:pt idx="38">
                        <c:v>5470</c:v>
                      </c:pt>
                      <c:pt idx="39">
                        <c:v>6875</c:v>
                      </c:pt>
                      <c:pt idx="40">
                        <c:v>7402</c:v>
                      </c:pt>
                      <c:pt idx="41">
                        <c:v>6774</c:v>
                      </c:pt>
                      <c:pt idx="42">
                        <c:v>6408</c:v>
                      </c:pt>
                      <c:pt idx="43">
                        <c:v>5912</c:v>
                      </c:pt>
                      <c:pt idx="44">
                        <c:v>6049</c:v>
                      </c:pt>
                      <c:pt idx="45">
                        <c:v>6011</c:v>
                      </c:pt>
                      <c:pt idx="46">
                        <c:v>5744</c:v>
                      </c:pt>
                      <c:pt idx="47">
                        <c:v>5488</c:v>
                      </c:pt>
                      <c:pt idx="48">
                        <c:v>4287</c:v>
                      </c:pt>
                      <c:pt idx="49">
                        <c:v>4688</c:v>
                      </c:pt>
                      <c:pt idx="50">
                        <c:v>3891</c:v>
                      </c:pt>
                      <c:pt idx="51">
                        <c:v>3206</c:v>
                      </c:pt>
                      <c:pt idx="52">
                        <c:v>2477</c:v>
                      </c:pt>
                      <c:pt idx="53">
                        <c:v>4315</c:v>
                      </c:pt>
                      <c:pt idx="54">
                        <c:v>5418</c:v>
                      </c:pt>
                      <c:pt idx="55">
                        <c:v>5496</c:v>
                      </c:pt>
                      <c:pt idx="56">
                        <c:v>5259</c:v>
                      </c:pt>
                      <c:pt idx="57">
                        <c:v>6367</c:v>
                      </c:pt>
                      <c:pt idx="58">
                        <c:v>6826</c:v>
                      </c:pt>
                      <c:pt idx="59">
                        <c:v>6132</c:v>
                      </c:pt>
                      <c:pt idx="60">
                        <c:v>6340</c:v>
                      </c:pt>
                      <c:pt idx="61">
                        <c:v>5899</c:v>
                      </c:pt>
                      <c:pt idx="62">
                        <c:v>6102</c:v>
                      </c:pt>
                      <c:pt idx="63">
                        <c:v>6384</c:v>
                      </c:pt>
                      <c:pt idx="64">
                        <c:v>6568</c:v>
                      </c:pt>
                      <c:pt idx="65">
                        <c:v>6295</c:v>
                      </c:pt>
                      <c:pt idx="66">
                        <c:v>7202</c:v>
                      </c:pt>
                      <c:pt idx="67">
                        <c:v>6594</c:v>
                      </c:pt>
                      <c:pt idx="68">
                        <c:v>6369</c:v>
                      </c:pt>
                      <c:pt idx="69">
                        <c:v>7234</c:v>
                      </c:pt>
                      <c:pt idx="70">
                        <c:v>6659</c:v>
                      </c:pt>
                      <c:pt idx="71">
                        <c:v>6417</c:v>
                      </c:pt>
                      <c:pt idx="72">
                        <c:v>6976</c:v>
                      </c:pt>
                      <c:pt idx="73">
                        <c:v>6837</c:v>
                      </c:pt>
                      <c:pt idx="74">
                        <c:v>7107</c:v>
                      </c:pt>
                      <c:pt idx="75">
                        <c:v>6652</c:v>
                      </c:pt>
                      <c:pt idx="76">
                        <c:v>6878</c:v>
                      </c:pt>
                      <c:pt idx="77">
                        <c:v>6660</c:v>
                      </c:pt>
                      <c:pt idx="78">
                        <c:v>6879</c:v>
                      </c:pt>
                      <c:pt idx="79">
                        <c:v>6426</c:v>
                      </c:pt>
                      <c:pt idx="80">
                        <c:v>6935</c:v>
                      </c:pt>
                      <c:pt idx="81">
                        <c:v>6115</c:v>
                      </c:pt>
                      <c:pt idx="82">
                        <c:v>7073</c:v>
                      </c:pt>
                      <c:pt idx="83">
                        <c:v>6512</c:v>
                      </c:pt>
                      <c:pt idx="84">
                        <c:v>6690</c:v>
                      </c:pt>
                      <c:pt idx="85">
                        <c:v>6459</c:v>
                      </c:pt>
                      <c:pt idx="86">
                        <c:v>7060</c:v>
                      </c:pt>
                      <c:pt idx="87">
                        <c:v>7468</c:v>
                      </c:pt>
                      <c:pt idx="88">
                        <c:v>7013</c:v>
                      </c:pt>
                      <c:pt idx="89">
                        <c:v>8179</c:v>
                      </c:pt>
                      <c:pt idx="90">
                        <c:v>8212</c:v>
                      </c:pt>
                      <c:pt idx="91">
                        <c:v>7073</c:v>
                      </c:pt>
                      <c:pt idx="92">
                        <c:v>5444</c:v>
                      </c:pt>
                      <c:pt idx="93">
                        <c:v>5329</c:v>
                      </c:pt>
                      <c:pt idx="94">
                        <c:v>7554</c:v>
                      </c:pt>
                      <c:pt idx="95">
                        <c:v>7305</c:v>
                      </c:pt>
                      <c:pt idx="96">
                        <c:v>6586</c:v>
                      </c:pt>
                      <c:pt idx="97">
                        <c:v>7385</c:v>
                      </c:pt>
                      <c:pt idx="98">
                        <c:v>6868</c:v>
                      </c:pt>
                      <c:pt idx="99">
                        <c:v>8030</c:v>
                      </c:pt>
                      <c:pt idx="100">
                        <c:v>6061</c:v>
                      </c:pt>
                      <c:pt idx="101">
                        <c:v>7856</c:v>
                      </c:pt>
                      <c:pt idx="102">
                        <c:v>6750</c:v>
                      </c:pt>
                      <c:pt idx="103">
                        <c:v>7200</c:v>
                      </c:pt>
                      <c:pt idx="104">
                        <c:v>7252</c:v>
                      </c:pt>
                      <c:pt idx="105">
                        <c:v>7398</c:v>
                      </c:pt>
                      <c:pt idx="106">
                        <c:v>8113</c:v>
                      </c:pt>
                      <c:pt idx="107">
                        <c:v>5977</c:v>
                      </c:pt>
                      <c:pt idx="108">
                        <c:v>7204</c:v>
                      </c:pt>
                      <c:pt idx="109">
                        <c:v>8507</c:v>
                      </c:pt>
                      <c:pt idx="110">
                        <c:v>8903</c:v>
                      </c:pt>
                      <c:pt idx="111">
                        <c:v>9797</c:v>
                      </c:pt>
                      <c:pt idx="112">
                        <c:v>6649</c:v>
                      </c:pt>
                      <c:pt idx="113">
                        <c:v>8027</c:v>
                      </c:pt>
                      <c:pt idx="114">
                        <c:v>9210</c:v>
                      </c:pt>
                      <c:pt idx="115">
                        <c:v>8709</c:v>
                      </c:pt>
                      <c:pt idx="116">
                        <c:v>9441</c:v>
                      </c:pt>
                      <c:pt idx="117">
                        <c:v>8199</c:v>
                      </c:pt>
                      <c:pt idx="118">
                        <c:v>7297</c:v>
                      </c:pt>
                      <c:pt idx="119">
                        <c:v>6731</c:v>
                      </c:pt>
                      <c:pt idx="120">
                        <c:v>5460</c:v>
                      </c:pt>
                      <c:pt idx="121">
                        <c:v>5079</c:v>
                      </c:pt>
                      <c:pt idx="122">
                        <c:v>5379</c:v>
                      </c:pt>
                      <c:pt idx="123">
                        <c:v>6028</c:v>
                      </c:pt>
                      <c:pt idx="124">
                        <c:v>8289</c:v>
                      </c:pt>
                      <c:pt idx="125">
                        <c:v>8350</c:v>
                      </c:pt>
                      <c:pt idx="126">
                        <c:v>7750</c:v>
                      </c:pt>
                      <c:pt idx="127">
                        <c:v>7217</c:v>
                      </c:pt>
                      <c:pt idx="128">
                        <c:v>7613</c:v>
                      </c:pt>
                      <c:pt idx="129">
                        <c:v>8109</c:v>
                      </c:pt>
                      <c:pt idx="130">
                        <c:v>7370</c:v>
                      </c:pt>
                      <c:pt idx="131">
                        <c:v>6291</c:v>
                      </c:pt>
                      <c:pt idx="132">
                        <c:v>7223</c:v>
                      </c:pt>
                      <c:pt idx="133">
                        <c:v>7171</c:v>
                      </c:pt>
                      <c:pt idx="134">
                        <c:v>6190</c:v>
                      </c:pt>
                      <c:pt idx="135">
                        <c:v>6487</c:v>
                      </c:pt>
                      <c:pt idx="136">
                        <c:v>6743</c:v>
                      </c:pt>
                      <c:pt idx="137">
                        <c:v>6909</c:v>
                      </c:pt>
                      <c:pt idx="138">
                        <c:v>7781</c:v>
                      </c:pt>
                      <c:pt idx="139">
                        <c:v>5580</c:v>
                      </c:pt>
                      <c:pt idx="140">
                        <c:v>6054</c:v>
                      </c:pt>
                      <c:pt idx="141">
                        <c:v>6622</c:v>
                      </c:pt>
                      <c:pt idx="142">
                        <c:v>6158</c:v>
                      </c:pt>
                      <c:pt idx="143">
                        <c:v>6195</c:v>
                      </c:pt>
                      <c:pt idx="144">
                        <c:v>5396</c:v>
                      </c:pt>
                      <c:pt idx="145">
                        <c:v>4963</c:v>
                      </c:pt>
                      <c:pt idx="146">
                        <c:v>5332</c:v>
                      </c:pt>
                      <c:pt idx="147">
                        <c:v>5682</c:v>
                      </c:pt>
                      <c:pt idx="148">
                        <c:v>5747</c:v>
                      </c:pt>
                      <c:pt idx="149">
                        <c:v>7353</c:v>
                      </c:pt>
                      <c:pt idx="150">
                        <c:v>6129</c:v>
                      </c:pt>
                      <c:pt idx="151">
                        <c:v>5816</c:v>
                      </c:pt>
                      <c:pt idx="152">
                        <c:v>5246</c:v>
                      </c:pt>
                      <c:pt idx="153">
                        <c:v>4814</c:v>
                      </c:pt>
                      <c:pt idx="154">
                        <c:v>4913</c:v>
                      </c:pt>
                      <c:pt idx="155">
                        <c:v>6265</c:v>
                      </c:pt>
                      <c:pt idx="156">
                        <c:v>5426</c:v>
                      </c:pt>
                      <c:pt idx="157">
                        <c:v>5985</c:v>
                      </c:pt>
                      <c:pt idx="158">
                        <c:v>6149</c:v>
                      </c:pt>
                      <c:pt idx="159">
                        <c:v>8202</c:v>
                      </c:pt>
                      <c:pt idx="160">
                        <c:v>7764</c:v>
                      </c:pt>
                      <c:pt idx="161">
                        <c:v>7737</c:v>
                      </c:pt>
                      <c:pt idx="162">
                        <c:v>8922</c:v>
                      </c:pt>
                      <c:pt idx="163">
                        <c:v>9341</c:v>
                      </c:pt>
                      <c:pt idx="164">
                        <c:v>5904</c:v>
                      </c:pt>
                      <c:pt idx="165">
                        <c:v>6049</c:v>
                      </c:pt>
                      <c:pt idx="166">
                        <c:v>5462</c:v>
                      </c:pt>
                      <c:pt idx="167">
                        <c:v>5272</c:v>
                      </c:pt>
                      <c:pt idx="168">
                        <c:v>4745</c:v>
                      </c:pt>
                      <c:pt idx="169">
                        <c:v>5244</c:v>
                      </c:pt>
                      <c:pt idx="170">
                        <c:v>5536</c:v>
                      </c:pt>
                      <c:pt idx="171">
                        <c:v>5382</c:v>
                      </c:pt>
                      <c:pt idx="172">
                        <c:v>6005</c:v>
                      </c:pt>
                      <c:pt idx="173">
                        <c:v>5911</c:v>
                      </c:pt>
                      <c:pt idx="174">
                        <c:v>7419</c:v>
                      </c:pt>
                      <c:pt idx="175">
                        <c:v>7388</c:v>
                      </c:pt>
                      <c:pt idx="176">
                        <c:v>6015</c:v>
                      </c:pt>
                      <c:pt idx="177">
                        <c:v>6544</c:v>
                      </c:pt>
                      <c:pt idx="178">
                        <c:v>6055</c:v>
                      </c:pt>
                      <c:pt idx="179">
                        <c:v>5848</c:v>
                      </c:pt>
                      <c:pt idx="180">
                        <c:v>6761</c:v>
                      </c:pt>
                      <c:pt idx="181">
                        <c:v>6512</c:v>
                      </c:pt>
                      <c:pt idx="182">
                        <c:v>6067</c:v>
                      </c:pt>
                      <c:pt idx="183">
                        <c:v>8488</c:v>
                      </c:pt>
                      <c:pt idx="184">
                        <c:v>9775</c:v>
                      </c:pt>
                      <c:pt idx="185">
                        <c:v>9444</c:v>
                      </c:pt>
                      <c:pt idx="186">
                        <c:v>9548</c:v>
                      </c:pt>
                      <c:pt idx="187">
                        <c:v>8843</c:v>
                      </c:pt>
                      <c:pt idx="188">
                        <c:v>7599</c:v>
                      </c:pt>
                      <c:pt idx="189">
                        <c:v>8463</c:v>
                      </c:pt>
                      <c:pt idx="190">
                        <c:v>6995</c:v>
                      </c:pt>
                      <c:pt idx="191">
                        <c:v>6217</c:v>
                      </c:pt>
                      <c:pt idx="192">
                        <c:v>6428</c:v>
                      </c:pt>
                      <c:pt idx="193">
                        <c:v>8098</c:v>
                      </c:pt>
                      <c:pt idx="194">
                        <c:v>6916</c:v>
                      </c:pt>
                      <c:pt idx="195">
                        <c:v>5115</c:v>
                      </c:pt>
                      <c:pt idx="196">
                        <c:v>7345</c:v>
                      </c:pt>
                      <c:pt idx="197">
                        <c:v>8034</c:v>
                      </c:pt>
                      <c:pt idx="198">
                        <c:v>7154</c:v>
                      </c:pt>
                      <c:pt idx="199">
                        <c:v>7131</c:v>
                      </c:pt>
                      <c:pt idx="200">
                        <c:v>6869</c:v>
                      </c:pt>
                      <c:pt idx="201">
                        <c:v>7571</c:v>
                      </c:pt>
                      <c:pt idx="202">
                        <c:v>7636</c:v>
                      </c:pt>
                      <c:pt idx="203">
                        <c:v>8192</c:v>
                      </c:pt>
                      <c:pt idx="204">
                        <c:v>7495</c:v>
                      </c:pt>
                      <c:pt idx="205">
                        <c:v>7755</c:v>
                      </c:pt>
                      <c:pt idx="206">
                        <c:v>8112</c:v>
                      </c:pt>
                      <c:pt idx="207">
                        <c:v>8189</c:v>
                      </c:pt>
                      <c:pt idx="208">
                        <c:v>7115</c:v>
                      </c:pt>
                      <c:pt idx="209">
                        <c:v>6791</c:v>
                      </c:pt>
                      <c:pt idx="210">
                        <c:v>6922</c:v>
                      </c:pt>
                      <c:pt idx="211">
                        <c:v>6448</c:v>
                      </c:pt>
                      <c:pt idx="212">
                        <c:v>6082</c:v>
                      </c:pt>
                      <c:pt idx="213">
                        <c:v>6984</c:v>
                      </c:pt>
                      <c:pt idx="214">
                        <c:v>7507</c:v>
                      </c:pt>
                      <c:pt idx="215">
                        <c:v>9887</c:v>
                      </c:pt>
                      <c:pt idx="216">
                        <c:v>8727</c:v>
                      </c:pt>
                      <c:pt idx="217">
                        <c:v>7958</c:v>
                      </c:pt>
                      <c:pt idx="218">
                        <c:v>8007</c:v>
                      </c:pt>
                      <c:pt idx="219">
                        <c:v>6908</c:v>
                      </c:pt>
                      <c:pt idx="220">
                        <c:v>7283</c:v>
                      </c:pt>
                      <c:pt idx="221">
                        <c:v>6947</c:v>
                      </c:pt>
                      <c:pt idx="222">
                        <c:v>7743</c:v>
                      </c:pt>
                      <c:pt idx="223">
                        <c:v>8339</c:v>
                      </c:pt>
                      <c:pt idx="224">
                        <c:v>8370</c:v>
                      </c:pt>
                      <c:pt idx="225">
                        <c:v>7632</c:v>
                      </c:pt>
                      <c:pt idx="226">
                        <c:v>8207</c:v>
                      </c:pt>
                      <c:pt idx="227">
                        <c:v>7062</c:v>
                      </c:pt>
                      <c:pt idx="228">
                        <c:v>6849</c:v>
                      </c:pt>
                      <c:pt idx="229">
                        <c:v>7036</c:v>
                      </c:pt>
                      <c:pt idx="230">
                        <c:v>7344</c:v>
                      </c:pt>
                      <c:pt idx="231">
                        <c:v>7413</c:v>
                      </c:pt>
                      <c:pt idx="232">
                        <c:v>7053</c:v>
                      </c:pt>
                      <c:pt idx="233">
                        <c:v>7511</c:v>
                      </c:pt>
                      <c:pt idx="234">
                        <c:v>7460</c:v>
                      </c:pt>
                      <c:pt idx="235">
                        <c:v>7748</c:v>
                      </c:pt>
                      <c:pt idx="236">
                        <c:v>8509</c:v>
                      </c:pt>
                      <c:pt idx="237">
                        <c:v>7802</c:v>
                      </c:pt>
                    </c:numCache>
                  </c:numRef>
                </c:val>
                <c:smooth val="0"/>
                <c:extLst xmlns:c15="http://schemas.microsoft.com/office/drawing/2012/chart">
                  <c:ext xmlns:c16="http://schemas.microsoft.com/office/drawing/2014/chart" uri="{C3380CC4-5D6E-409C-BE32-E72D297353CC}">
                    <c16:uniqueId val="{00000010-49CB-40A4-9148-FC22BAA9BD07}"/>
                  </c:ext>
                </c:extLst>
              </c15:ser>
            </c15:filteredLineSeries>
            <c15:filteredLineSeries>
              <c15:ser>
                <c:idx val="16"/>
                <c:order val="16"/>
                <c:tx>
                  <c:strRef>
                    <c:extLst xmlns:c15="http://schemas.microsoft.com/office/drawing/2012/chart">
                      <c:ext xmlns:c15="http://schemas.microsoft.com/office/drawing/2012/chart" uri="{02D57815-91ED-43cb-92C2-25804820EDAC}">
                        <c15:formulaRef>
                          <c15:sqref>'$1, 20%, 75th'!$R$6</c15:sqref>
                        </c15:formulaRef>
                      </c:ext>
                    </c:extLst>
                    <c:strCache>
                      <c:ptCount val="1"/>
                      <c:pt idx="0">
                        <c:v>Unawarded, Efficient, Speculation</c:v>
                      </c:pt>
                    </c:strCache>
                  </c:strRef>
                </c:tx>
                <c:spPr>
                  <a:ln w="28575" cap="rnd">
                    <a:solidFill>
                      <a:schemeClr val="accent5">
                        <a:lumMod val="80000"/>
                        <a:lumOff val="2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75th'!$R$7:$R$244</c15:sqref>
                        </c15:formulaRef>
                      </c:ext>
                    </c:extLst>
                    <c:numCache>
                      <c:formatCode>#,##0</c:formatCode>
                      <c:ptCount val="238"/>
                      <c:pt idx="0">
                        <c:v>15066</c:v>
                      </c:pt>
                      <c:pt idx="1">
                        <c:v>16428</c:v>
                      </c:pt>
                      <c:pt idx="2">
                        <c:v>15649</c:v>
                      </c:pt>
                      <c:pt idx="3">
                        <c:v>19796</c:v>
                      </c:pt>
                      <c:pt idx="4">
                        <c:v>15789</c:v>
                      </c:pt>
                      <c:pt idx="5">
                        <c:v>16817</c:v>
                      </c:pt>
                      <c:pt idx="6">
                        <c:v>16975</c:v>
                      </c:pt>
                      <c:pt idx="7">
                        <c:v>14629</c:v>
                      </c:pt>
                      <c:pt idx="8">
                        <c:v>13135</c:v>
                      </c:pt>
                      <c:pt idx="9">
                        <c:v>14071</c:v>
                      </c:pt>
                      <c:pt idx="10">
                        <c:v>16199</c:v>
                      </c:pt>
                      <c:pt idx="11">
                        <c:v>13970</c:v>
                      </c:pt>
                      <c:pt idx="12">
                        <c:v>14108</c:v>
                      </c:pt>
                      <c:pt idx="13">
                        <c:v>14232</c:v>
                      </c:pt>
                      <c:pt idx="14">
                        <c:v>16851</c:v>
                      </c:pt>
                      <c:pt idx="15">
                        <c:v>15827</c:v>
                      </c:pt>
                      <c:pt idx="16">
                        <c:v>16224</c:v>
                      </c:pt>
                      <c:pt idx="17">
                        <c:v>18587</c:v>
                      </c:pt>
                      <c:pt idx="18">
                        <c:v>16882</c:v>
                      </c:pt>
                      <c:pt idx="19">
                        <c:v>16871</c:v>
                      </c:pt>
                      <c:pt idx="20">
                        <c:v>15167</c:v>
                      </c:pt>
                      <c:pt idx="21">
                        <c:v>15322</c:v>
                      </c:pt>
                      <c:pt idx="22">
                        <c:v>16336</c:v>
                      </c:pt>
                      <c:pt idx="23">
                        <c:v>13399</c:v>
                      </c:pt>
                      <c:pt idx="24">
                        <c:v>16289</c:v>
                      </c:pt>
                      <c:pt idx="25">
                        <c:v>14925</c:v>
                      </c:pt>
                      <c:pt idx="26">
                        <c:v>15051</c:v>
                      </c:pt>
                      <c:pt idx="27">
                        <c:v>15426</c:v>
                      </c:pt>
                      <c:pt idx="28">
                        <c:v>19292</c:v>
                      </c:pt>
                      <c:pt idx="29">
                        <c:v>20730</c:v>
                      </c:pt>
                      <c:pt idx="30">
                        <c:v>17622</c:v>
                      </c:pt>
                      <c:pt idx="31">
                        <c:v>19166</c:v>
                      </c:pt>
                      <c:pt idx="32">
                        <c:v>18760</c:v>
                      </c:pt>
                      <c:pt idx="33">
                        <c:v>19685</c:v>
                      </c:pt>
                      <c:pt idx="34">
                        <c:v>19706</c:v>
                      </c:pt>
                      <c:pt idx="35">
                        <c:v>16459</c:v>
                      </c:pt>
                      <c:pt idx="36">
                        <c:v>19890</c:v>
                      </c:pt>
                      <c:pt idx="37">
                        <c:v>18302</c:v>
                      </c:pt>
                      <c:pt idx="38">
                        <c:v>20176</c:v>
                      </c:pt>
                      <c:pt idx="39">
                        <c:v>19421</c:v>
                      </c:pt>
                      <c:pt idx="40">
                        <c:v>19879</c:v>
                      </c:pt>
                      <c:pt idx="41">
                        <c:v>19643</c:v>
                      </c:pt>
                      <c:pt idx="42">
                        <c:v>18454</c:v>
                      </c:pt>
                      <c:pt idx="43">
                        <c:v>19789</c:v>
                      </c:pt>
                      <c:pt idx="44">
                        <c:v>17077</c:v>
                      </c:pt>
                      <c:pt idx="45">
                        <c:v>15981</c:v>
                      </c:pt>
                      <c:pt idx="46">
                        <c:v>18005</c:v>
                      </c:pt>
                      <c:pt idx="47">
                        <c:v>18554</c:v>
                      </c:pt>
                      <c:pt idx="48">
                        <c:v>11113</c:v>
                      </c:pt>
                      <c:pt idx="49">
                        <c:v>7131</c:v>
                      </c:pt>
                      <c:pt idx="50">
                        <c:v>5698</c:v>
                      </c:pt>
                      <c:pt idx="51">
                        <c:v>5995</c:v>
                      </c:pt>
                      <c:pt idx="52">
                        <c:v>10910</c:v>
                      </c:pt>
                      <c:pt idx="53">
                        <c:v>14733</c:v>
                      </c:pt>
                      <c:pt idx="54">
                        <c:v>16646</c:v>
                      </c:pt>
                      <c:pt idx="55">
                        <c:v>16095</c:v>
                      </c:pt>
                      <c:pt idx="56">
                        <c:v>15053</c:v>
                      </c:pt>
                      <c:pt idx="57">
                        <c:v>19538</c:v>
                      </c:pt>
                      <c:pt idx="58">
                        <c:v>15798</c:v>
                      </c:pt>
                      <c:pt idx="59">
                        <c:v>19472</c:v>
                      </c:pt>
                      <c:pt idx="60">
                        <c:v>19703</c:v>
                      </c:pt>
                      <c:pt idx="61">
                        <c:v>19385</c:v>
                      </c:pt>
                      <c:pt idx="62">
                        <c:v>19598</c:v>
                      </c:pt>
                      <c:pt idx="63">
                        <c:v>20512</c:v>
                      </c:pt>
                      <c:pt idx="64">
                        <c:v>18390</c:v>
                      </c:pt>
                      <c:pt idx="65">
                        <c:v>14385</c:v>
                      </c:pt>
                      <c:pt idx="66">
                        <c:v>17647</c:v>
                      </c:pt>
                      <c:pt idx="67">
                        <c:v>18817</c:v>
                      </c:pt>
                      <c:pt idx="68">
                        <c:v>19415</c:v>
                      </c:pt>
                      <c:pt idx="69">
                        <c:v>20011</c:v>
                      </c:pt>
                      <c:pt idx="70">
                        <c:v>18332</c:v>
                      </c:pt>
                      <c:pt idx="71">
                        <c:v>18397</c:v>
                      </c:pt>
                      <c:pt idx="72">
                        <c:v>17361</c:v>
                      </c:pt>
                      <c:pt idx="73">
                        <c:v>16278</c:v>
                      </c:pt>
                      <c:pt idx="74">
                        <c:v>17714</c:v>
                      </c:pt>
                      <c:pt idx="75">
                        <c:v>18208</c:v>
                      </c:pt>
                      <c:pt idx="76">
                        <c:v>16193</c:v>
                      </c:pt>
                      <c:pt idx="77">
                        <c:v>16090</c:v>
                      </c:pt>
                      <c:pt idx="78">
                        <c:v>17411</c:v>
                      </c:pt>
                      <c:pt idx="79">
                        <c:v>15773</c:v>
                      </c:pt>
                      <c:pt idx="80">
                        <c:v>18490</c:v>
                      </c:pt>
                      <c:pt idx="81">
                        <c:v>18813</c:v>
                      </c:pt>
                      <c:pt idx="82">
                        <c:v>21915</c:v>
                      </c:pt>
                      <c:pt idx="83">
                        <c:v>22813</c:v>
                      </c:pt>
                      <c:pt idx="84">
                        <c:v>20826</c:v>
                      </c:pt>
                      <c:pt idx="85">
                        <c:v>21726</c:v>
                      </c:pt>
                      <c:pt idx="86">
                        <c:v>19508</c:v>
                      </c:pt>
                      <c:pt idx="87">
                        <c:v>18112</c:v>
                      </c:pt>
                      <c:pt idx="88">
                        <c:v>21594</c:v>
                      </c:pt>
                      <c:pt idx="89">
                        <c:v>19850</c:v>
                      </c:pt>
                      <c:pt idx="90">
                        <c:v>19967</c:v>
                      </c:pt>
                      <c:pt idx="91">
                        <c:v>20566</c:v>
                      </c:pt>
                      <c:pt idx="92">
                        <c:v>19065</c:v>
                      </c:pt>
                      <c:pt idx="93">
                        <c:v>16485</c:v>
                      </c:pt>
                      <c:pt idx="94">
                        <c:v>19821</c:v>
                      </c:pt>
                      <c:pt idx="95">
                        <c:v>19978</c:v>
                      </c:pt>
                      <c:pt idx="96">
                        <c:v>18776</c:v>
                      </c:pt>
                      <c:pt idx="97">
                        <c:v>20069</c:v>
                      </c:pt>
                      <c:pt idx="98">
                        <c:v>22475</c:v>
                      </c:pt>
                      <c:pt idx="99">
                        <c:v>18560</c:v>
                      </c:pt>
                      <c:pt idx="100">
                        <c:v>18087</c:v>
                      </c:pt>
                      <c:pt idx="101">
                        <c:v>19704</c:v>
                      </c:pt>
                      <c:pt idx="102">
                        <c:v>20031</c:v>
                      </c:pt>
                      <c:pt idx="103">
                        <c:v>19667</c:v>
                      </c:pt>
                      <c:pt idx="104">
                        <c:v>20806</c:v>
                      </c:pt>
                      <c:pt idx="105">
                        <c:v>20576</c:v>
                      </c:pt>
                      <c:pt idx="106">
                        <c:v>19624</c:v>
                      </c:pt>
                      <c:pt idx="107">
                        <c:v>18759</c:v>
                      </c:pt>
                      <c:pt idx="108">
                        <c:v>20619</c:v>
                      </c:pt>
                      <c:pt idx="109">
                        <c:v>18953</c:v>
                      </c:pt>
                      <c:pt idx="110">
                        <c:v>19911</c:v>
                      </c:pt>
                      <c:pt idx="111">
                        <c:v>20690</c:v>
                      </c:pt>
                      <c:pt idx="112">
                        <c:v>18765</c:v>
                      </c:pt>
                      <c:pt idx="113">
                        <c:v>20646</c:v>
                      </c:pt>
                      <c:pt idx="114">
                        <c:v>19202</c:v>
                      </c:pt>
                      <c:pt idx="115">
                        <c:v>20330</c:v>
                      </c:pt>
                      <c:pt idx="116">
                        <c:v>18861</c:v>
                      </c:pt>
                      <c:pt idx="117">
                        <c:v>20056</c:v>
                      </c:pt>
                      <c:pt idx="118">
                        <c:v>17717</c:v>
                      </c:pt>
                      <c:pt idx="119">
                        <c:v>15851</c:v>
                      </c:pt>
                      <c:pt idx="120">
                        <c:v>16331</c:v>
                      </c:pt>
                      <c:pt idx="121">
                        <c:v>12548</c:v>
                      </c:pt>
                      <c:pt idx="122">
                        <c:v>15357</c:v>
                      </c:pt>
                      <c:pt idx="123">
                        <c:v>15377</c:v>
                      </c:pt>
                      <c:pt idx="124">
                        <c:v>16731</c:v>
                      </c:pt>
                      <c:pt idx="125">
                        <c:v>16532</c:v>
                      </c:pt>
                      <c:pt idx="126">
                        <c:v>15410</c:v>
                      </c:pt>
                      <c:pt idx="127">
                        <c:v>16896</c:v>
                      </c:pt>
                      <c:pt idx="128">
                        <c:v>15196</c:v>
                      </c:pt>
                      <c:pt idx="129">
                        <c:v>16016</c:v>
                      </c:pt>
                      <c:pt idx="130">
                        <c:v>13449</c:v>
                      </c:pt>
                      <c:pt idx="131">
                        <c:v>14198</c:v>
                      </c:pt>
                      <c:pt idx="132">
                        <c:v>14179</c:v>
                      </c:pt>
                      <c:pt idx="133">
                        <c:v>15831</c:v>
                      </c:pt>
                      <c:pt idx="134">
                        <c:v>16364</c:v>
                      </c:pt>
                      <c:pt idx="135">
                        <c:v>15578</c:v>
                      </c:pt>
                      <c:pt idx="136">
                        <c:v>16659</c:v>
                      </c:pt>
                      <c:pt idx="137">
                        <c:v>14895</c:v>
                      </c:pt>
                      <c:pt idx="138">
                        <c:v>13609</c:v>
                      </c:pt>
                      <c:pt idx="139">
                        <c:v>13523</c:v>
                      </c:pt>
                      <c:pt idx="140">
                        <c:v>13123</c:v>
                      </c:pt>
                      <c:pt idx="141">
                        <c:v>12033</c:v>
                      </c:pt>
                      <c:pt idx="142">
                        <c:v>10548</c:v>
                      </c:pt>
                      <c:pt idx="143">
                        <c:v>12097</c:v>
                      </c:pt>
                      <c:pt idx="144">
                        <c:v>13054</c:v>
                      </c:pt>
                      <c:pt idx="145">
                        <c:v>12581</c:v>
                      </c:pt>
                      <c:pt idx="146">
                        <c:v>14138</c:v>
                      </c:pt>
                      <c:pt idx="147">
                        <c:v>13644</c:v>
                      </c:pt>
                      <c:pt idx="148">
                        <c:v>12992</c:v>
                      </c:pt>
                      <c:pt idx="149">
                        <c:v>13191</c:v>
                      </c:pt>
                      <c:pt idx="150">
                        <c:v>13116</c:v>
                      </c:pt>
                      <c:pt idx="151">
                        <c:v>12164</c:v>
                      </c:pt>
                      <c:pt idx="152">
                        <c:v>13383</c:v>
                      </c:pt>
                      <c:pt idx="153">
                        <c:v>11029</c:v>
                      </c:pt>
                      <c:pt idx="154">
                        <c:v>10705</c:v>
                      </c:pt>
                      <c:pt idx="155">
                        <c:v>13187</c:v>
                      </c:pt>
                      <c:pt idx="156">
                        <c:v>10829</c:v>
                      </c:pt>
                      <c:pt idx="157">
                        <c:v>12232</c:v>
                      </c:pt>
                      <c:pt idx="158">
                        <c:v>12431</c:v>
                      </c:pt>
                      <c:pt idx="159">
                        <c:v>13028</c:v>
                      </c:pt>
                      <c:pt idx="160">
                        <c:v>13183</c:v>
                      </c:pt>
                      <c:pt idx="161">
                        <c:v>12863</c:v>
                      </c:pt>
                      <c:pt idx="162">
                        <c:v>13246</c:v>
                      </c:pt>
                      <c:pt idx="163">
                        <c:v>12081</c:v>
                      </c:pt>
                      <c:pt idx="164">
                        <c:v>12817</c:v>
                      </c:pt>
                      <c:pt idx="165">
                        <c:v>13148</c:v>
                      </c:pt>
                      <c:pt idx="166">
                        <c:v>12977</c:v>
                      </c:pt>
                      <c:pt idx="167">
                        <c:v>12788</c:v>
                      </c:pt>
                      <c:pt idx="168">
                        <c:v>12489</c:v>
                      </c:pt>
                      <c:pt idx="169">
                        <c:v>12445</c:v>
                      </c:pt>
                      <c:pt idx="170">
                        <c:v>11831</c:v>
                      </c:pt>
                      <c:pt idx="171">
                        <c:v>8847</c:v>
                      </c:pt>
                      <c:pt idx="172">
                        <c:v>15023</c:v>
                      </c:pt>
                      <c:pt idx="173">
                        <c:v>14897</c:v>
                      </c:pt>
                      <c:pt idx="174">
                        <c:v>15296</c:v>
                      </c:pt>
                      <c:pt idx="175">
                        <c:v>15605</c:v>
                      </c:pt>
                      <c:pt idx="176">
                        <c:v>14857</c:v>
                      </c:pt>
                      <c:pt idx="177">
                        <c:v>13128</c:v>
                      </c:pt>
                      <c:pt idx="178">
                        <c:v>15592</c:v>
                      </c:pt>
                      <c:pt idx="179">
                        <c:v>16501</c:v>
                      </c:pt>
                      <c:pt idx="180">
                        <c:v>17779</c:v>
                      </c:pt>
                      <c:pt idx="181">
                        <c:v>18758</c:v>
                      </c:pt>
                      <c:pt idx="182">
                        <c:v>18342</c:v>
                      </c:pt>
                      <c:pt idx="183">
                        <c:v>16665</c:v>
                      </c:pt>
                      <c:pt idx="184">
                        <c:v>15792</c:v>
                      </c:pt>
                      <c:pt idx="185">
                        <c:v>16426</c:v>
                      </c:pt>
                      <c:pt idx="186">
                        <c:v>18841</c:v>
                      </c:pt>
                      <c:pt idx="187">
                        <c:v>18110</c:v>
                      </c:pt>
                      <c:pt idx="188">
                        <c:v>18796</c:v>
                      </c:pt>
                      <c:pt idx="189">
                        <c:v>19466</c:v>
                      </c:pt>
                      <c:pt idx="190">
                        <c:v>18639</c:v>
                      </c:pt>
                      <c:pt idx="191">
                        <c:v>15382</c:v>
                      </c:pt>
                      <c:pt idx="192">
                        <c:v>16242</c:v>
                      </c:pt>
                      <c:pt idx="193">
                        <c:v>18112</c:v>
                      </c:pt>
                      <c:pt idx="194">
                        <c:v>16485</c:v>
                      </c:pt>
                      <c:pt idx="195">
                        <c:v>13316</c:v>
                      </c:pt>
                      <c:pt idx="196">
                        <c:v>19028</c:v>
                      </c:pt>
                      <c:pt idx="197">
                        <c:v>18271</c:v>
                      </c:pt>
                      <c:pt idx="198">
                        <c:v>15201</c:v>
                      </c:pt>
                      <c:pt idx="199">
                        <c:v>19332</c:v>
                      </c:pt>
                      <c:pt idx="200">
                        <c:v>19514</c:v>
                      </c:pt>
                      <c:pt idx="201">
                        <c:v>19275</c:v>
                      </c:pt>
                      <c:pt idx="202">
                        <c:v>17395</c:v>
                      </c:pt>
                      <c:pt idx="203">
                        <c:v>19154</c:v>
                      </c:pt>
                      <c:pt idx="204">
                        <c:v>17130</c:v>
                      </c:pt>
                      <c:pt idx="205">
                        <c:v>15455</c:v>
                      </c:pt>
                      <c:pt idx="206">
                        <c:v>18867</c:v>
                      </c:pt>
                      <c:pt idx="207">
                        <c:v>19330</c:v>
                      </c:pt>
                      <c:pt idx="208">
                        <c:v>19428</c:v>
                      </c:pt>
                      <c:pt idx="209">
                        <c:v>18163</c:v>
                      </c:pt>
                      <c:pt idx="210">
                        <c:v>20473</c:v>
                      </c:pt>
                      <c:pt idx="211">
                        <c:v>15798</c:v>
                      </c:pt>
                      <c:pt idx="212">
                        <c:v>16799</c:v>
                      </c:pt>
                      <c:pt idx="213">
                        <c:v>19066</c:v>
                      </c:pt>
                      <c:pt idx="214">
                        <c:v>20354</c:v>
                      </c:pt>
                      <c:pt idx="215">
                        <c:v>18697</c:v>
                      </c:pt>
                      <c:pt idx="216">
                        <c:v>20488</c:v>
                      </c:pt>
                      <c:pt idx="217">
                        <c:v>21231</c:v>
                      </c:pt>
                      <c:pt idx="218">
                        <c:v>20698</c:v>
                      </c:pt>
                      <c:pt idx="219">
                        <c:v>19114</c:v>
                      </c:pt>
                      <c:pt idx="220">
                        <c:v>19836</c:v>
                      </c:pt>
                      <c:pt idx="221">
                        <c:v>19918</c:v>
                      </c:pt>
                      <c:pt idx="222">
                        <c:v>19757</c:v>
                      </c:pt>
                      <c:pt idx="223">
                        <c:v>22159</c:v>
                      </c:pt>
                      <c:pt idx="224">
                        <c:v>22351</c:v>
                      </c:pt>
                      <c:pt idx="225">
                        <c:v>18938</c:v>
                      </c:pt>
                      <c:pt idx="226">
                        <c:v>18882</c:v>
                      </c:pt>
                      <c:pt idx="227">
                        <c:v>16838</c:v>
                      </c:pt>
                      <c:pt idx="228">
                        <c:v>16752</c:v>
                      </c:pt>
                      <c:pt idx="229">
                        <c:v>18596</c:v>
                      </c:pt>
                      <c:pt idx="230">
                        <c:v>18886</c:v>
                      </c:pt>
                      <c:pt idx="231">
                        <c:v>17988</c:v>
                      </c:pt>
                      <c:pt idx="232">
                        <c:v>19367</c:v>
                      </c:pt>
                      <c:pt idx="233">
                        <c:v>16414</c:v>
                      </c:pt>
                      <c:pt idx="234">
                        <c:v>18065</c:v>
                      </c:pt>
                      <c:pt idx="235">
                        <c:v>18447</c:v>
                      </c:pt>
                      <c:pt idx="236">
                        <c:v>18477</c:v>
                      </c:pt>
                      <c:pt idx="237">
                        <c:v>18551</c:v>
                      </c:pt>
                    </c:numCache>
                  </c:numRef>
                </c:val>
                <c:smooth val="0"/>
                <c:extLst xmlns:c15="http://schemas.microsoft.com/office/drawing/2012/chart">
                  <c:ext xmlns:c16="http://schemas.microsoft.com/office/drawing/2014/chart" uri="{C3380CC4-5D6E-409C-BE32-E72D297353CC}">
                    <c16:uniqueId val="{00000011-49CB-40A4-9148-FC22BAA9BD07}"/>
                  </c:ext>
                </c:extLst>
              </c15:ser>
            </c15:filteredLineSeries>
            <c15:filteredLineSeries>
              <c15:ser>
                <c:idx val="17"/>
                <c:order val="17"/>
                <c:tx>
                  <c:strRef>
                    <c:extLst xmlns:c15="http://schemas.microsoft.com/office/drawing/2012/chart">
                      <c:ext xmlns:c15="http://schemas.microsoft.com/office/drawing/2012/chart" uri="{02D57815-91ED-43cb-92C2-25804820EDAC}">
                        <c15:formulaRef>
                          <c15:sqref>'$1, 20%, 75th'!$S$6</c15:sqref>
                        </c15:formulaRef>
                      </c:ext>
                    </c:extLst>
                    <c:strCache>
                      <c:ptCount val="1"/>
                      <c:pt idx="0">
                        <c:v>Unawarded, Inefficient, Hedging</c:v>
                      </c:pt>
                    </c:strCache>
                  </c:strRef>
                </c:tx>
                <c:spPr>
                  <a:ln w="28575" cap="rnd">
                    <a:solidFill>
                      <a:schemeClr val="accent6">
                        <a:lumMod val="80000"/>
                        <a:lumOff val="2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75th'!$S$7:$S$244</c15:sqref>
                        </c15:formulaRef>
                      </c:ext>
                    </c:extLst>
                    <c:numCache>
                      <c:formatCode>#,##0</c:formatCode>
                      <c:ptCount val="238"/>
                      <c:pt idx="0">
                        <c:v>22704</c:v>
                      </c:pt>
                      <c:pt idx="1">
                        <c:v>19380</c:v>
                      </c:pt>
                      <c:pt idx="2">
                        <c:v>16561</c:v>
                      </c:pt>
                      <c:pt idx="3">
                        <c:v>25219</c:v>
                      </c:pt>
                      <c:pt idx="4">
                        <c:v>25709</c:v>
                      </c:pt>
                      <c:pt idx="5">
                        <c:v>25398</c:v>
                      </c:pt>
                      <c:pt idx="6">
                        <c:v>21790</c:v>
                      </c:pt>
                      <c:pt idx="7">
                        <c:v>23696</c:v>
                      </c:pt>
                      <c:pt idx="8">
                        <c:v>22306</c:v>
                      </c:pt>
                      <c:pt idx="9">
                        <c:v>23246</c:v>
                      </c:pt>
                      <c:pt idx="10">
                        <c:v>20923</c:v>
                      </c:pt>
                      <c:pt idx="11">
                        <c:v>21973</c:v>
                      </c:pt>
                      <c:pt idx="12">
                        <c:v>27798</c:v>
                      </c:pt>
                      <c:pt idx="13">
                        <c:v>27625</c:v>
                      </c:pt>
                      <c:pt idx="14">
                        <c:v>24754</c:v>
                      </c:pt>
                      <c:pt idx="15">
                        <c:v>16598</c:v>
                      </c:pt>
                      <c:pt idx="16">
                        <c:v>26207</c:v>
                      </c:pt>
                      <c:pt idx="17">
                        <c:v>23152</c:v>
                      </c:pt>
                      <c:pt idx="18">
                        <c:v>22076</c:v>
                      </c:pt>
                      <c:pt idx="19">
                        <c:v>25016</c:v>
                      </c:pt>
                      <c:pt idx="20">
                        <c:v>21168</c:v>
                      </c:pt>
                      <c:pt idx="21">
                        <c:v>23107</c:v>
                      </c:pt>
                      <c:pt idx="22">
                        <c:v>25739</c:v>
                      </c:pt>
                      <c:pt idx="23">
                        <c:v>14999</c:v>
                      </c:pt>
                      <c:pt idx="24">
                        <c:v>17152</c:v>
                      </c:pt>
                      <c:pt idx="25">
                        <c:v>13579</c:v>
                      </c:pt>
                      <c:pt idx="26">
                        <c:v>14343</c:v>
                      </c:pt>
                      <c:pt idx="27">
                        <c:v>17973</c:v>
                      </c:pt>
                      <c:pt idx="28">
                        <c:v>12268</c:v>
                      </c:pt>
                      <c:pt idx="29">
                        <c:v>17741</c:v>
                      </c:pt>
                      <c:pt idx="30">
                        <c:v>23494</c:v>
                      </c:pt>
                      <c:pt idx="31">
                        <c:v>16872</c:v>
                      </c:pt>
                      <c:pt idx="32">
                        <c:v>22809</c:v>
                      </c:pt>
                      <c:pt idx="33">
                        <c:v>24832</c:v>
                      </c:pt>
                      <c:pt idx="34">
                        <c:v>20607</c:v>
                      </c:pt>
                      <c:pt idx="35">
                        <c:v>20089</c:v>
                      </c:pt>
                      <c:pt idx="36">
                        <c:v>15984</c:v>
                      </c:pt>
                      <c:pt idx="37">
                        <c:v>17656</c:v>
                      </c:pt>
                      <c:pt idx="38">
                        <c:v>16515</c:v>
                      </c:pt>
                      <c:pt idx="39">
                        <c:v>27294</c:v>
                      </c:pt>
                      <c:pt idx="40">
                        <c:v>23436</c:v>
                      </c:pt>
                      <c:pt idx="41">
                        <c:v>24297</c:v>
                      </c:pt>
                      <c:pt idx="42">
                        <c:v>17212</c:v>
                      </c:pt>
                      <c:pt idx="43">
                        <c:v>19673</c:v>
                      </c:pt>
                      <c:pt idx="44">
                        <c:v>19626</c:v>
                      </c:pt>
                      <c:pt idx="45">
                        <c:v>22124</c:v>
                      </c:pt>
                      <c:pt idx="46">
                        <c:v>20624</c:v>
                      </c:pt>
                      <c:pt idx="47">
                        <c:v>20312</c:v>
                      </c:pt>
                      <c:pt idx="48">
                        <c:v>15241</c:v>
                      </c:pt>
                      <c:pt idx="49">
                        <c:v>14512</c:v>
                      </c:pt>
                      <c:pt idx="50">
                        <c:v>11355</c:v>
                      </c:pt>
                      <c:pt idx="51">
                        <c:v>13099</c:v>
                      </c:pt>
                      <c:pt idx="52">
                        <c:v>8865</c:v>
                      </c:pt>
                      <c:pt idx="53">
                        <c:v>12056</c:v>
                      </c:pt>
                      <c:pt idx="54">
                        <c:v>17094</c:v>
                      </c:pt>
                      <c:pt idx="55">
                        <c:v>16307</c:v>
                      </c:pt>
                      <c:pt idx="56">
                        <c:v>17166</c:v>
                      </c:pt>
                      <c:pt idx="57">
                        <c:v>12507</c:v>
                      </c:pt>
                      <c:pt idx="58">
                        <c:v>19413</c:v>
                      </c:pt>
                      <c:pt idx="59">
                        <c:v>18173</c:v>
                      </c:pt>
                      <c:pt idx="60">
                        <c:v>19394</c:v>
                      </c:pt>
                      <c:pt idx="61">
                        <c:v>17611</c:v>
                      </c:pt>
                      <c:pt idx="62">
                        <c:v>16498</c:v>
                      </c:pt>
                      <c:pt idx="63">
                        <c:v>18274</c:v>
                      </c:pt>
                      <c:pt idx="64">
                        <c:v>16464</c:v>
                      </c:pt>
                      <c:pt idx="65">
                        <c:v>19845</c:v>
                      </c:pt>
                      <c:pt idx="66">
                        <c:v>21900</c:v>
                      </c:pt>
                      <c:pt idx="67">
                        <c:v>17471</c:v>
                      </c:pt>
                      <c:pt idx="68">
                        <c:v>18810</c:v>
                      </c:pt>
                      <c:pt idx="69">
                        <c:v>15952</c:v>
                      </c:pt>
                      <c:pt idx="70">
                        <c:v>19100</c:v>
                      </c:pt>
                      <c:pt idx="71">
                        <c:v>17961</c:v>
                      </c:pt>
                      <c:pt idx="72">
                        <c:v>15080</c:v>
                      </c:pt>
                      <c:pt idx="73">
                        <c:v>18738</c:v>
                      </c:pt>
                      <c:pt idx="74">
                        <c:v>20320</c:v>
                      </c:pt>
                      <c:pt idx="75">
                        <c:v>18433</c:v>
                      </c:pt>
                      <c:pt idx="76">
                        <c:v>18972</c:v>
                      </c:pt>
                      <c:pt idx="77">
                        <c:v>16820</c:v>
                      </c:pt>
                      <c:pt idx="78">
                        <c:v>16637</c:v>
                      </c:pt>
                      <c:pt idx="79">
                        <c:v>14707</c:v>
                      </c:pt>
                      <c:pt idx="80">
                        <c:v>17089</c:v>
                      </c:pt>
                      <c:pt idx="81">
                        <c:v>18299</c:v>
                      </c:pt>
                      <c:pt idx="82">
                        <c:v>18294</c:v>
                      </c:pt>
                      <c:pt idx="83">
                        <c:v>16050</c:v>
                      </c:pt>
                      <c:pt idx="84">
                        <c:v>17921</c:v>
                      </c:pt>
                      <c:pt idx="85">
                        <c:v>16417</c:v>
                      </c:pt>
                      <c:pt idx="86">
                        <c:v>18061</c:v>
                      </c:pt>
                      <c:pt idx="87">
                        <c:v>22335</c:v>
                      </c:pt>
                      <c:pt idx="88">
                        <c:v>19329</c:v>
                      </c:pt>
                      <c:pt idx="89">
                        <c:v>21608</c:v>
                      </c:pt>
                      <c:pt idx="90">
                        <c:v>23922</c:v>
                      </c:pt>
                      <c:pt idx="91">
                        <c:v>23092</c:v>
                      </c:pt>
                      <c:pt idx="92">
                        <c:v>14492</c:v>
                      </c:pt>
                      <c:pt idx="93">
                        <c:v>18525</c:v>
                      </c:pt>
                      <c:pt idx="94">
                        <c:v>22231</c:v>
                      </c:pt>
                      <c:pt idx="95">
                        <c:v>23073</c:v>
                      </c:pt>
                      <c:pt idx="96">
                        <c:v>22065</c:v>
                      </c:pt>
                      <c:pt idx="97">
                        <c:v>19018</c:v>
                      </c:pt>
                      <c:pt idx="98">
                        <c:v>21658</c:v>
                      </c:pt>
                      <c:pt idx="99">
                        <c:v>25121</c:v>
                      </c:pt>
                      <c:pt idx="100">
                        <c:v>18328</c:v>
                      </c:pt>
                      <c:pt idx="101">
                        <c:v>23677</c:v>
                      </c:pt>
                      <c:pt idx="102">
                        <c:v>20202</c:v>
                      </c:pt>
                      <c:pt idx="103">
                        <c:v>21805</c:v>
                      </c:pt>
                      <c:pt idx="104">
                        <c:v>20773</c:v>
                      </c:pt>
                      <c:pt idx="105">
                        <c:v>25615</c:v>
                      </c:pt>
                      <c:pt idx="106">
                        <c:v>28148</c:v>
                      </c:pt>
                      <c:pt idx="107">
                        <c:v>21815</c:v>
                      </c:pt>
                      <c:pt idx="108">
                        <c:v>24350</c:v>
                      </c:pt>
                      <c:pt idx="109">
                        <c:v>32321</c:v>
                      </c:pt>
                      <c:pt idx="110">
                        <c:v>35085</c:v>
                      </c:pt>
                      <c:pt idx="111">
                        <c:v>32501</c:v>
                      </c:pt>
                      <c:pt idx="112">
                        <c:v>17471</c:v>
                      </c:pt>
                      <c:pt idx="113">
                        <c:v>25280</c:v>
                      </c:pt>
                      <c:pt idx="114">
                        <c:v>34259</c:v>
                      </c:pt>
                      <c:pt idx="115">
                        <c:v>30098</c:v>
                      </c:pt>
                      <c:pt idx="116">
                        <c:v>31179</c:v>
                      </c:pt>
                      <c:pt idx="117">
                        <c:v>27104</c:v>
                      </c:pt>
                      <c:pt idx="118">
                        <c:v>25220</c:v>
                      </c:pt>
                      <c:pt idx="119">
                        <c:v>17270</c:v>
                      </c:pt>
                      <c:pt idx="120">
                        <c:v>10914</c:v>
                      </c:pt>
                      <c:pt idx="121">
                        <c:v>13686</c:v>
                      </c:pt>
                      <c:pt idx="122">
                        <c:v>14874</c:v>
                      </c:pt>
                      <c:pt idx="123">
                        <c:v>17498</c:v>
                      </c:pt>
                      <c:pt idx="124">
                        <c:v>29245</c:v>
                      </c:pt>
                      <c:pt idx="125">
                        <c:v>23756</c:v>
                      </c:pt>
                      <c:pt idx="126">
                        <c:v>26709</c:v>
                      </c:pt>
                      <c:pt idx="127">
                        <c:v>20563</c:v>
                      </c:pt>
                      <c:pt idx="128">
                        <c:v>28299</c:v>
                      </c:pt>
                      <c:pt idx="129">
                        <c:v>32386</c:v>
                      </c:pt>
                      <c:pt idx="130">
                        <c:v>27009</c:v>
                      </c:pt>
                      <c:pt idx="131">
                        <c:v>23114</c:v>
                      </c:pt>
                      <c:pt idx="132">
                        <c:v>26976</c:v>
                      </c:pt>
                      <c:pt idx="133">
                        <c:v>22507</c:v>
                      </c:pt>
                      <c:pt idx="134">
                        <c:v>15968</c:v>
                      </c:pt>
                      <c:pt idx="135">
                        <c:v>16429</c:v>
                      </c:pt>
                      <c:pt idx="136">
                        <c:v>16135</c:v>
                      </c:pt>
                      <c:pt idx="137">
                        <c:v>25465</c:v>
                      </c:pt>
                      <c:pt idx="138">
                        <c:v>33069</c:v>
                      </c:pt>
                      <c:pt idx="139">
                        <c:v>21233</c:v>
                      </c:pt>
                      <c:pt idx="140">
                        <c:v>22952</c:v>
                      </c:pt>
                      <c:pt idx="141">
                        <c:v>24539</c:v>
                      </c:pt>
                      <c:pt idx="142">
                        <c:v>24328</c:v>
                      </c:pt>
                      <c:pt idx="143">
                        <c:v>23840</c:v>
                      </c:pt>
                      <c:pt idx="144">
                        <c:v>16454</c:v>
                      </c:pt>
                      <c:pt idx="145">
                        <c:v>14975</c:v>
                      </c:pt>
                      <c:pt idx="146">
                        <c:v>11748</c:v>
                      </c:pt>
                      <c:pt idx="147">
                        <c:v>16200</c:v>
                      </c:pt>
                      <c:pt idx="148">
                        <c:v>21872</c:v>
                      </c:pt>
                      <c:pt idx="149">
                        <c:v>26830</c:v>
                      </c:pt>
                      <c:pt idx="150">
                        <c:v>26296</c:v>
                      </c:pt>
                      <c:pt idx="151">
                        <c:v>19117</c:v>
                      </c:pt>
                      <c:pt idx="152">
                        <c:v>12308</c:v>
                      </c:pt>
                      <c:pt idx="153">
                        <c:v>14859</c:v>
                      </c:pt>
                      <c:pt idx="154">
                        <c:v>13309</c:v>
                      </c:pt>
                      <c:pt idx="155">
                        <c:v>18984</c:v>
                      </c:pt>
                      <c:pt idx="156">
                        <c:v>13507</c:v>
                      </c:pt>
                      <c:pt idx="157">
                        <c:v>20221</c:v>
                      </c:pt>
                      <c:pt idx="158">
                        <c:v>17868</c:v>
                      </c:pt>
                      <c:pt idx="159">
                        <c:v>24596</c:v>
                      </c:pt>
                      <c:pt idx="160">
                        <c:v>22183</c:v>
                      </c:pt>
                      <c:pt idx="161">
                        <c:v>22851</c:v>
                      </c:pt>
                      <c:pt idx="162">
                        <c:v>23258</c:v>
                      </c:pt>
                      <c:pt idx="163">
                        <c:v>24129</c:v>
                      </c:pt>
                      <c:pt idx="164">
                        <c:v>18129</c:v>
                      </c:pt>
                      <c:pt idx="165">
                        <c:v>12809</c:v>
                      </c:pt>
                      <c:pt idx="166">
                        <c:v>10158</c:v>
                      </c:pt>
                      <c:pt idx="167">
                        <c:v>8283</c:v>
                      </c:pt>
                      <c:pt idx="168">
                        <c:v>6160</c:v>
                      </c:pt>
                      <c:pt idx="169">
                        <c:v>8000</c:v>
                      </c:pt>
                      <c:pt idx="170">
                        <c:v>9326</c:v>
                      </c:pt>
                      <c:pt idx="171">
                        <c:v>10087</c:v>
                      </c:pt>
                      <c:pt idx="172">
                        <c:v>10657</c:v>
                      </c:pt>
                      <c:pt idx="173">
                        <c:v>11601</c:v>
                      </c:pt>
                      <c:pt idx="174">
                        <c:v>17259</c:v>
                      </c:pt>
                      <c:pt idx="175">
                        <c:v>19444</c:v>
                      </c:pt>
                      <c:pt idx="176">
                        <c:v>15029</c:v>
                      </c:pt>
                      <c:pt idx="177">
                        <c:v>15713</c:v>
                      </c:pt>
                      <c:pt idx="178">
                        <c:v>13664</c:v>
                      </c:pt>
                      <c:pt idx="179">
                        <c:v>13117</c:v>
                      </c:pt>
                      <c:pt idx="180">
                        <c:v>14147</c:v>
                      </c:pt>
                      <c:pt idx="181">
                        <c:v>14956</c:v>
                      </c:pt>
                      <c:pt idx="182">
                        <c:v>11216</c:v>
                      </c:pt>
                      <c:pt idx="183">
                        <c:v>20466</c:v>
                      </c:pt>
                      <c:pt idx="184">
                        <c:v>22012</c:v>
                      </c:pt>
                      <c:pt idx="185">
                        <c:v>22842</c:v>
                      </c:pt>
                      <c:pt idx="186">
                        <c:v>27129</c:v>
                      </c:pt>
                      <c:pt idx="187">
                        <c:v>25092</c:v>
                      </c:pt>
                      <c:pt idx="188">
                        <c:v>15804</c:v>
                      </c:pt>
                      <c:pt idx="189">
                        <c:v>22088</c:v>
                      </c:pt>
                      <c:pt idx="190">
                        <c:v>11653</c:v>
                      </c:pt>
                      <c:pt idx="191">
                        <c:v>10198</c:v>
                      </c:pt>
                      <c:pt idx="192">
                        <c:v>12002</c:v>
                      </c:pt>
                      <c:pt idx="193">
                        <c:v>21885</c:v>
                      </c:pt>
                      <c:pt idx="194">
                        <c:v>23169</c:v>
                      </c:pt>
                      <c:pt idx="195">
                        <c:v>13057</c:v>
                      </c:pt>
                      <c:pt idx="196">
                        <c:v>15551</c:v>
                      </c:pt>
                      <c:pt idx="197">
                        <c:v>23791</c:v>
                      </c:pt>
                      <c:pt idx="198">
                        <c:v>18040</c:v>
                      </c:pt>
                      <c:pt idx="199">
                        <c:v>20641</c:v>
                      </c:pt>
                      <c:pt idx="200">
                        <c:v>20179</c:v>
                      </c:pt>
                      <c:pt idx="201">
                        <c:v>23993</c:v>
                      </c:pt>
                      <c:pt idx="202">
                        <c:v>21198</c:v>
                      </c:pt>
                      <c:pt idx="203">
                        <c:v>23508</c:v>
                      </c:pt>
                      <c:pt idx="204">
                        <c:v>23731</c:v>
                      </c:pt>
                      <c:pt idx="205">
                        <c:v>24249</c:v>
                      </c:pt>
                      <c:pt idx="206">
                        <c:v>25105</c:v>
                      </c:pt>
                      <c:pt idx="207">
                        <c:v>22523</c:v>
                      </c:pt>
                      <c:pt idx="208">
                        <c:v>18358</c:v>
                      </c:pt>
                      <c:pt idx="209">
                        <c:v>17156</c:v>
                      </c:pt>
                      <c:pt idx="210">
                        <c:v>14471</c:v>
                      </c:pt>
                      <c:pt idx="211">
                        <c:v>11996</c:v>
                      </c:pt>
                      <c:pt idx="212">
                        <c:v>12171</c:v>
                      </c:pt>
                      <c:pt idx="213">
                        <c:v>11547</c:v>
                      </c:pt>
                      <c:pt idx="214">
                        <c:v>17200</c:v>
                      </c:pt>
                      <c:pt idx="215">
                        <c:v>25560</c:v>
                      </c:pt>
                      <c:pt idx="216">
                        <c:v>23200</c:v>
                      </c:pt>
                      <c:pt idx="217">
                        <c:v>12636</c:v>
                      </c:pt>
                      <c:pt idx="218">
                        <c:v>12967</c:v>
                      </c:pt>
                      <c:pt idx="219">
                        <c:v>13924</c:v>
                      </c:pt>
                      <c:pt idx="220">
                        <c:v>15913</c:v>
                      </c:pt>
                      <c:pt idx="221">
                        <c:v>13372</c:v>
                      </c:pt>
                      <c:pt idx="222">
                        <c:v>17318</c:v>
                      </c:pt>
                      <c:pt idx="223">
                        <c:v>18008</c:v>
                      </c:pt>
                      <c:pt idx="224">
                        <c:v>17460</c:v>
                      </c:pt>
                      <c:pt idx="225">
                        <c:v>13742</c:v>
                      </c:pt>
                      <c:pt idx="226">
                        <c:v>15605</c:v>
                      </c:pt>
                      <c:pt idx="227">
                        <c:v>14937</c:v>
                      </c:pt>
                      <c:pt idx="228">
                        <c:v>18718</c:v>
                      </c:pt>
                      <c:pt idx="229">
                        <c:v>20401</c:v>
                      </c:pt>
                      <c:pt idx="230">
                        <c:v>20755</c:v>
                      </c:pt>
                      <c:pt idx="231">
                        <c:v>17393</c:v>
                      </c:pt>
                      <c:pt idx="232">
                        <c:v>15963</c:v>
                      </c:pt>
                      <c:pt idx="233">
                        <c:v>18399</c:v>
                      </c:pt>
                      <c:pt idx="234">
                        <c:v>19191</c:v>
                      </c:pt>
                      <c:pt idx="235">
                        <c:v>18823</c:v>
                      </c:pt>
                      <c:pt idx="236">
                        <c:v>19352</c:v>
                      </c:pt>
                      <c:pt idx="237">
                        <c:v>18394</c:v>
                      </c:pt>
                    </c:numCache>
                  </c:numRef>
                </c:val>
                <c:smooth val="0"/>
                <c:extLst xmlns:c15="http://schemas.microsoft.com/office/drawing/2012/chart">
                  <c:ext xmlns:c16="http://schemas.microsoft.com/office/drawing/2014/chart" uri="{C3380CC4-5D6E-409C-BE32-E72D297353CC}">
                    <c16:uniqueId val="{00000012-49CB-40A4-9148-FC22BAA9BD07}"/>
                  </c:ext>
                </c:extLst>
              </c15:ser>
            </c15:filteredLineSeries>
            <c15:filteredLineSeries>
              <c15:ser>
                <c:idx val="18"/>
                <c:order val="18"/>
                <c:tx>
                  <c:strRef>
                    <c:extLst xmlns:c15="http://schemas.microsoft.com/office/drawing/2012/chart">
                      <c:ext xmlns:c15="http://schemas.microsoft.com/office/drawing/2012/chart" uri="{02D57815-91ED-43cb-92C2-25804820EDAC}">
                        <c15:formulaRef>
                          <c15:sqref>'$1, 20%, 75th'!$T$6</c15:sqref>
                        </c15:formulaRef>
                      </c:ext>
                    </c:extLst>
                    <c:strCache>
                      <c:ptCount val="1"/>
                      <c:pt idx="0">
                        <c:v>Unawarded, Inefficient, Speculation</c:v>
                      </c:pt>
                    </c:strCache>
                  </c:strRef>
                </c:tx>
                <c:spPr>
                  <a:ln w="28575" cap="rnd">
                    <a:solidFill>
                      <a:schemeClr val="accent1">
                        <a:lumMod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75th'!$T$7:$T$244</c15:sqref>
                        </c15:formulaRef>
                      </c:ext>
                    </c:extLst>
                    <c:numCache>
                      <c:formatCode>#,##0</c:formatCode>
                      <c:ptCount val="238"/>
                      <c:pt idx="0">
                        <c:v>35251</c:v>
                      </c:pt>
                      <c:pt idx="1">
                        <c:v>35813</c:v>
                      </c:pt>
                      <c:pt idx="2">
                        <c:v>30728</c:v>
                      </c:pt>
                      <c:pt idx="3">
                        <c:v>38892</c:v>
                      </c:pt>
                      <c:pt idx="4">
                        <c:v>37760</c:v>
                      </c:pt>
                      <c:pt idx="5">
                        <c:v>36518</c:v>
                      </c:pt>
                      <c:pt idx="6">
                        <c:v>32649</c:v>
                      </c:pt>
                      <c:pt idx="7">
                        <c:v>32169</c:v>
                      </c:pt>
                      <c:pt idx="8">
                        <c:v>37148</c:v>
                      </c:pt>
                      <c:pt idx="9">
                        <c:v>32710</c:v>
                      </c:pt>
                      <c:pt idx="10">
                        <c:v>34508</c:v>
                      </c:pt>
                      <c:pt idx="11">
                        <c:v>35680</c:v>
                      </c:pt>
                      <c:pt idx="12">
                        <c:v>35740</c:v>
                      </c:pt>
                      <c:pt idx="13">
                        <c:v>36087</c:v>
                      </c:pt>
                      <c:pt idx="14">
                        <c:v>40592</c:v>
                      </c:pt>
                      <c:pt idx="15">
                        <c:v>33976</c:v>
                      </c:pt>
                      <c:pt idx="16">
                        <c:v>36283</c:v>
                      </c:pt>
                      <c:pt idx="17">
                        <c:v>36922</c:v>
                      </c:pt>
                      <c:pt idx="18">
                        <c:v>34060</c:v>
                      </c:pt>
                      <c:pt idx="19">
                        <c:v>35012</c:v>
                      </c:pt>
                      <c:pt idx="20">
                        <c:v>27524</c:v>
                      </c:pt>
                      <c:pt idx="21">
                        <c:v>32678</c:v>
                      </c:pt>
                      <c:pt idx="22">
                        <c:v>35746</c:v>
                      </c:pt>
                      <c:pt idx="23">
                        <c:v>24720</c:v>
                      </c:pt>
                      <c:pt idx="24">
                        <c:v>30214</c:v>
                      </c:pt>
                      <c:pt idx="25">
                        <c:v>25627</c:v>
                      </c:pt>
                      <c:pt idx="26">
                        <c:v>25946</c:v>
                      </c:pt>
                      <c:pt idx="27">
                        <c:v>28356</c:v>
                      </c:pt>
                      <c:pt idx="28">
                        <c:v>26372</c:v>
                      </c:pt>
                      <c:pt idx="29">
                        <c:v>31051</c:v>
                      </c:pt>
                      <c:pt idx="30">
                        <c:v>36219</c:v>
                      </c:pt>
                      <c:pt idx="31">
                        <c:v>33642</c:v>
                      </c:pt>
                      <c:pt idx="32">
                        <c:v>36986</c:v>
                      </c:pt>
                      <c:pt idx="33">
                        <c:v>46948</c:v>
                      </c:pt>
                      <c:pt idx="34">
                        <c:v>33826</c:v>
                      </c:pt>
                      <c:pt idx="35">
                        <c:v>34416</c:v>
                      </c:pt>
                      <c:pt idx="36">
                        <c:v>37343</c:v>
                      </c:pt>
                      <c:pt idx="37">
                        <c:v>33344</c:v>
                      </c:pt>
                      <c:pt idx="38">
                        <c:v>34056</c:v>
                      </c:pt>
                      <c:pt idx="39">
                        <c:v>43186</c:v>
                      </c:pt>
                      <c:pt idx="40">
                        <c:v>39255</c:v>
                      </c:pt>
                      <c:pt idx="41">
                        <c:v>39025</c:v>
                      </c:pt>
                      <c:pt idx="42">
                        <c:v>41658</c:v>
                      </c:pt>
                      <c:pt idx="43">
                        <c:v>39803</c:v>
                      </c:pt>
                      <c:pt idx="44">
                        <c:v>35939</c:v>
                      </c:pt>
                      <c:pt idx="45">
                        <c:v>38712</c:v>
                      </c:pt>
                      <c:pt idx="46">
                        <c:v>37757</c:v>
                      </c:pt>
                      <c:pt idx="47">
                        <c:v>36391</c:v>
                      </c:pt>
                      <c:pt idx="48">
                        <c:v>27947</c:v>
                      </c:pt>
                      <c:pt idx="49">
                        <c:v>21449</c:v>
                      </c:pt>
                      <c:pt idx="50">
                        <c:v>19410</c:v>
                      </c:pt>
                      <c:pt idx="51">
                        <c:v>17699</c:v>
                      </c:pt>
                      <c:pt idx="52">
                        <c:v>27641</c:v>
                      </c:pt>
                      <c:pt idx="53">
                        <c:v>34537</c:v>
                      </c:pt>
                      <c:pt idx="54">
                        <c:v>37963</c:v>
                      </c:pt>
                      <c:pt idx="55">
                        <c:v>39989</c:v>
                      </c:pt>
                      <c:pt idx="56">
                        <c:v>37425</c:v>
                      </c:pt>
                      <c:pt idx="57">
                        <c:v>36640</c:v>
                      </c:pt>
                      <c:pt idx="58">
                        <c:v>42538</c:v>
                      </c:pt>
                      <c:pt idx="59">
                        <c:v>41818</c:v>
                      </c:pt>
                      <c:pt idx="60">
                        <c:v>44567</c:v>
                      </c:pt>
                      <c:pt idx="61">
                        <c:v>38836</c:v>
                      </c:pt>
                      <c:pt idx="62">
                        <c:v>35999</c:v>
                      </c:pt>
                      <c:pt idx="63">
                        <c:v>38484</c:v>
                      </c:pt>
                      <c:pt idx="64">
                        <c:v>31956</c:v>
                      </c:pt>
                      <c:pt idx="65">
                        <c:v>30980</c:v>
                      </c:pt>
                      <c:pt idx="66">
                        <c:v>44590</c:v>
                      </c:pt>
                      <c:pt idx="67">
                        <c:v>36489</c:v>
                      </c:pt>
                      <c:pt idx="68">
                        <c:v>38011</c:v>
                      </c:pt>
                      <c:pt idx="69">
                        <c:v>34591</c:v>
                      </c:pt>
                      <c:pt idx="70">
                        <c:v>39654</c:v>
                      </c:pt>
                      <c:pt idx="71">
                        <c:v>34745</c:v>
                      </c:pt>
                      <c:pt idx="72">
                        <c:v>31718</c:v>
                      </c:pt>
                      <c:pt idx="73">
                        <c:v>42329</c:v>
                      </c:pt>
                      <c:pt idx="74">
                        <c:v>43596</c:v>
                      </c:pt>
                      <c:pt idx="75">
                        <c:v>38513</c:v>
                      </c:pt>
                      <c:pt idx="76">
                        <c:v>32253</c:v>
                      </c:pt>
                      <c:pt idx="77">
                        <c:v>32499</c:v>
                      </c:pt>
                      <c:pt idx="78">
                        <c:v>35432</c:v>
                      </c:pt>
                      <c:pt idx="79">
                        <c:v>26114</c:v>
                      </c:pt>
                      <c:pt idx="80">
                        <c:v>45566</c:v>
                      </c:pt>
                      <c:pt idx="81">
                        <c:v>47112</c:v>
                      </c:pt>
                      <c:pt idx="82">
                        <c:v>44440</c:v>
                      </c:pt>
                      <c:pt idx="83">
                        <c:v>37187</c:v>
                      </c:pt>
                      <c:pt idx="84">
                        <c:v>36419</c:v>
                      </c:pt>
                      <c:pt idx="85">
                        <c:v>36728</c:v>
                      </c:pt>
                      <c:pt idx="86">
                        <c:v>32655</c:v>
                      </c:pt>
                      <c:pt idx="87">
                        <c:v>53216</c:v>
                      </c:pt>
                      <c:pt idx="88">
                        <c:v>50116</c:v>
                      </c:pt>
                      <c:pt idx="89">
                        <c:v>48794</c:v>
                      </c:pt>
                      <c:pt idx="90">
                        <c:v>55786</c:v>
                      </c:pt>
                      <c:pt idx="91">
                        <c:v>50830</c:v>
                      </c:pt>
                      <c:pt idx="92">
                        <c:v>39517</c:v>
                      </c:pt>
                      <c:pt idx="93">
                        <c:v>41965</c:v>
                      </c:pt>
                      <c:pt idx="94">
                        <c:v>57191</c:v>
                      </c:pt>
                      <c:pt idx="95">
                        <c:v>46126</c:v>
                      </c:pt>
                      <c:pt idx="96">
                        <c:v>47982</c:v>
                      </c:pt>
                      <c:pt idx="97">
                        <c:v>40969</c:v>
                      </c:pt>
                      <c:pt idx="98">
                        <c:v>52094</c:v>
                      </c:pt>
                      <c:pt idx="99">
                        <c:v>48458</c:v>
                      </c:pt>
                      <c:pt idx="100">
                        <c:v>44965</c:v>
                      </c:pt>
                      <c:pt idx="101">
                        <c:v>47577</c:v>
                      </c:pt>
                      <c:pt idx="102">
                        <c:v>49444</c:v>
                      </c:pt>
                      <c:pt idx="103">
                        <c:v>43147</c:v>
                      </c:pt>
                      <c:pt idx="104">
                        <c:v>50087</c:v>
                      </c:pt>
                      <c:pt idx="105">
                        <c:v>57884</c:v>
                      </c:pt>
                      <c:pt idx="106">
                        <c:v>64009</c:v>
                      </c:pt>
                      <c:pt idx="107">
                        <c:v>46300</c:v>
                      </c:pt>
                      <c:pt idx="108">
                        <c:v>44859</c:v>
                      </c:pt>
                      <c:pt idx="109">
                        <c:v>56763</c:v>
                      </c:pt>
                      <c:pt idx="110">
                        <c:v>62600</c:v>
                      </c:pt>
                      <c:pt idx="111">
                        <c:v>61662</c:v>
                      </c:pt>
                      <c:pt idx="112">
                        <c:v>38678</c:v>
                      </c:pt>
                      <c:pt idx="113">
                        <c:v>52029</c:v>
                      </c:pt>
                      <c:pt idx="114">
                        <c:v>57531</c:v>
                      </c:pt>
                      <c:pt idx="115">
                        <c:v>61978</c:v>
                      </c:pt>
                      <c:pt idx="116">
                        <c:v>57343</c:v>
                      </c:pt>
                      <c:pt idx="117">
                        <c:v>54345</c:v>
                      </c:pt>
                      <c:pt idx="118">
                        <c:v>48079</c:v>
                      </c:pt>
                      <c:pt idx="119">
                        <c:v>34116</c:v>
                      </c:pt>
                      <c:pt idx="120">
                        <c:v>28031</c:v>
                      </c:pt>
                      <c:pt idx="121">
                        <c:v>27555</c:v>
                      </c:pt>
                      <c:pt idx="122">
                        <c:v>32766</c:v>
                      </c:pt>
                      <c:pt idx="123">
                        <c:v>33085</c:v>
                      </c:pt>
                      <c:pt idx="124">
                        <c:v>43884</c:v>
                      </c:pt>
                      <c:pt idx="125">
                        <c:v>41358</c:v>
                      </c:pt>
                      <c:pt idx="126">
                        <c:v>46517</c:v>
                      </c:pt>
                      <c:pt idx="127">
                        <c:v>41354</c:v>
                      </c:pt>
                      <c:pt idx="128">
                        <c:v>46482</c:v>
                      </c:pt>
                      <c:pt idx="129">
                        <c:v>48781</c:v>
                      </c:pt>
                      <c:pt idx="130">
                        <c:v>41001</c:v>
                      </c:pt>
                      <c:pt idx="131">
                        <c:v>45012</c:v>
                      </c:pt>
                      <c:pt idx="132">
                        <c:v>52278</c:v>
                      </c:pt>
                      <c:pt idx="133">
                        <c:v>41892</c:v>
                      </c:pt>
                      <c:pt idx="134">
                        <c:v>36436</c:v>
                      </c:pt>
                      <c:pt idx="135">
                        <c:v>34828</c:v>
                      </c:pt>
                      <c:pt idx="136">
                        <c:v>40596</c:v>
                      </c:pt>
                      <c:pt idx="137">
                        <c:v>47860</c:v>
                      </c:pt>
                      <c:pt idx="138">
                        <c:v>53256</c:v>
                      </c:pt>
                      <c:pt idx="139">
                        <c:v>47987</c:v>
                      </c:pt>
                      <c:pt idx="140">
                        <c:v>40888</c:v>
                      </c:pt>
                      <c:pt idx="141">
                        <c:v>38894</c:v>
                      </c:pt>
                      <c:pt idx="142">
                        <c:v>39131</c:v>
                      </c:pt>
                      <c:pt idx="143">
                        <c:v>44879</c:v>
                      </c:pt>
                      <c:pt idx="144">
                        <c:v>38869</c:v>
                      </c:pt>
                      <c:pt idx="145">
                        <c:v>36867</c:v>
                      </c:pt>
                      <c:pt idx="146">
                        <c:v>34594</c:v>
                      </c:pt>
                      <c:pt idx="147">
                        <c:v>34726</c:v>
                      </c:pt>
                      <c:pt idx="148">
                        <c:v>39140</c:v>
                      </c:pt>
                      <c:pt idx="149">
                        <c:v>44389</c:v>
                      </c:pt>
                      <c:pt idx="150">
                        <c:v>46891</c:v>
                      </c:pt>
                      <c:pt idx="151">
                        <c:v>38733</c:v>
                      </c:pt>
                      <c:pt idx="152">
                        <c:v>29426</c:v>
                      </c:pt>
                      <c:pt idx="153">
                        <c:v>29568</c:v>
                      </c:pt>
                      <c:pt idx="154">
                        <c:v>26070</c:v>
                      </c:pt>
                      <c:pt idx="155">
                        <c:v>33152</c:v>
                      </c:pt>
                      <c:pt idx="156">
                        <c:v>27625</c:v>
                      </c:pt>
                      <c:pt idx="157">
                        <c:v>32897</c:v>
                      </c:pt>
                      <c:pt idx="158">
                        <c:v>31888</c:v>
                      </c:pt>
                      <c:pt idx="159">
                        <c:v>38314</c:v>
                      </c:pt>
                      <c:pt idx="160">
                        <c:v>40744</c:v>
                      </c:pt>
                      <c:pt idx="161">
                        <c:v>39131</c:v>
                      </c:pt>
                      <c:pt idx="162">
                        <c:v>39775</c:v>
                      </c:pt>
                      <c:pt idx="163">
                        <c:v>35766</c:v>
                      </c:pt>
                      <c:pt idx="164">
                        <c:v>33041</c:v>
                      </c:pt>
                      <c:pt idx="165">
                        <c:v>26612</c:v>
                      </c:pt>
                      <c:pt idx="166">
                        <c:v>24622</c:v>
                      </c:pt>
                      <c:pt idx="167">
                        <c:v>22269</c:v>
                      </c:pt>
                      <c:pt idx="168">
                        <c:v>17759</c:v>
                      </c:pt>
                      <c:pt idx="169">
                        <c:v>19966</c:v>
                      </c:pt>
                      <c:pt idx="170">
                        <c:v>20395</c:v>
                      </c:pt>
                      <c:pt idx="171">
                        <c:v>15572</c:v>
                      </c:pt>
                      <c:pt idx="172">
                        <c:v>24254</c:v>
                      </c:pt>
                      <c:pt idx="173">
                        <c:v>24192</c:v>
                      </c:pt>
                      <c:pt idx="174">
                        <c:v>29996</c:v>
                      </c:pt>
                      <c:pt idx="175">
                        <c:v>32404</c:v>
                      </c:pt>
                      <c:pt idx="176">
                        <c:v>29308</c:v>
                      </c:pt>
                      <c:pt idx="177">
                        <c:v>25882</c:v>
                      </c:pt>
                      <c:pt idx="178">
                        <c:v>29184</c:v>
                      </c:pt>
                      <c:pt idx="179">
                        <c:v>32098</c:v>
                      </c:pt>
                      <c:pt idx="180">
                        <c:v>31751</c:v>
                      </c:pt>
                      <c:pt idx="181">
                        <c:v>31321</c:v>
                      </c:pt>
                      <c:pt idx="182">
                        <c:v>27730</c:v>
                      </c:pt>
                      <c:pt idx="183">
                        <c:v>35704</c:v>
                      </c:pt>
                      <c:pt idx="184">
                        <c:v>38096</c:v>
                      </c:pt>
                      <c:pt idx="185">
                        <c:v>37225</c:v>
                      </c:pt>
                      <c:pt idx="186">
                        <c:v>46286</c:v>
                      </c:pt>
                      <c:pt idx="187">
                        <c:v>44563</c:v>
                      </c:pt>
                      <c:pt idx="188">
                        <c:v>35363</c:v>
                      </c:pt>
                      <c:pt idx="189">
                        <c:v>39370</c:v>
                      </c:pt>
                      <c:pt idx="190">
                        <c:v>30196</c:v>
                      </c:pt>
                      <c:pt idx="191">
                        <c:v>26874</c:v>
                      </c:pt>
                      <c:pt idx="192">
                        <c:v>31031</c:v>
                      </c:pt>
                      <c:pt idx="193">
                        <c:v>41869</c:v>
                      </c:pt>
                      <c:pt idx="194">
                        <c:v>41586</c:v>
                      </c:pt>
                      <c:pt idx="195">
                        <c:v>29907</c:v>
                      </c:pt>
                      <c:pt idx="196">
                        <c:v>38685</c:v>
                      </c:pt>
                      <c:pt idx="197">
                        <c:v>43861</c:v>
                      </c:pt>
                      <c:pt idx="198">
                        <c:v>35596</c:v>
                      </c:pt>
                      <c:pt idx="199">
                        <c:v>45724</c:v>
                      </c:pt>
                      <c:pt idx="200">
                        <c:v>42143</c:v>
                      </c:pt>
                      <c:pt idx="201">
                        <c:v>45719</c:v>
                      </c:pt>
                      <c:pt idx="202">
                        <c:v>40338</c:v>
                      </c:pt>
                      <c:pt idx="203">
                        <c:v>45140</c:v>
                      </c:pt>
                      <c:pt idx="204">
                        <c:v>46339</c:v>
                      </c:pt>
                      <c:pt idx="205">
                        <c:v>40583</c:v>
                      </c:pt>
                      <c:pt idx="206">
                        <c:v>46374</c:v>
                      </c:pt>
                      <c:pt idx="207">
                        <c:v>43306</c:v>
                      </c:pt>
                      <c:pt idx="208">
                        <c:v>37095</c:v>
                      </c:pt>
                      <c:pt idx="209">
                        <c:v>35088</c:v>
                      </c:pt>
                      <c:pt idx="210">
                        <c:v>33801</c:v>
                      </c:pt>
                      <c:pt idx="211">
                        <c:v>24183</c:v>
                      </c:pt>
                      <c:pt idx="212">
                        <c:v>27078</c:v>
                      </c:pt>
                      <c:pt idx="213">
                        <c:v>29437</c:v>
                      </c:pt>
                      <c:pt idx="214">
                        <c:v>38053</c:v>
                      </c:pt>
                      <c:pt idx="215">
                        <c:v>43054</c:v>
                      </c:pt>
                      <c:pt idx="216">
                        <c:v>39873</c:v>
                      </c:pt>
                      <c:pt idx="217">
                        <c:v>31575</c:v>
                      </c:pt>
                      <c:pt idx="218">
                        <c:v>29341</c:v>
                      </c:pt>
                      <c:pt idx="219">
                        <c:v>27624</c:v>
                      </c:pt>
                      <c:pt idx="220">
                        <c:v>33498</c:v>
                      </c:pt>
                      <c:pt idx="221">
                        <c:v>31433</c:v>
                      </c:pt>
                      <c:pt idx="222">
                        <c:v>35008</c:v>
                      </c:pt>
                      <c:pt idx="223">
                        <c:v>35932</c:v>
                      </c:pt>
                      <c:pt idx="224">
                        <c:v>35918</c:v>
                      </c:pt>
                      <c:pt idx="225">
                        <c:v>31568</c:v>
                      </c:pt>
                      <c:pt idx="226">
                        <c:v>31460</c:v>
                      </c:pt>
                      <c:pt idx="227">
                        <c:v>30932</c:v>
                      </c:pt>
                      <c:pt idx="228">
                        <c:v>34652</c:v>
                      </c:pt>
                      <c:pt idx="229">
                        <c:v>39878</c:v>
                      </c:pt>
                      <c:pt idx="230">
                        <c:v>43635</c:v>
                      </c:pt>
                      <c:pt idx="231">
                        <c:v>36910</c:v>
                      </c:pt>
                      <c:pt idx="232">
                        <c:v>36009</c:v>
                      </c:pt>
                      <c:pt idx="233">
                        <c:v>37565</c:v>
                      </c:pt>
                      <c:pt idx="234">
                        <c:v>41388</c:v>
                      </c:pt>
                      <c:pt idx="235">
                        <c:v>40847</c:v>
                      </c:pt>
                      <c:pt idx="236">
                        <c:v>39446</c:v>
                      </c:pt>
                      <c:pt idx="237">
                        <c:v>38871</c:v>
                      </c:pt>
                    </c:numCache>
                  </c:numRef>
                </c:val>
                <c:smooth val="0"/>
                <c:extLst xmlns:c15="http://schemas.microsoft.com/office/drawing/2012/chart">
                  <c:ext xmlns:c16="http://schemas.microsoft.com/office/drawing/2014/chart" uri="{C3380CC4-5D6E-409C-BE32-E72D297353CC}">
                    <c16:uniqueId val="{00000013-49CB-40A4-9148-FC22BAA9BD07}"/>
                  </c:ext>
                </c:extLst>
              </c15:ser>
            </c15:filteredLineSeries>
            <c15:filteredLineSeries>
              <c15:ser>
                <c:idx val="19"/>
                <c:order val="19"/>
                <c:tx>
                  <c:strRef>
                    <c:extLst xmlns:c15="http://schemas.microsoft.com/office/drawing/2012/chart">
                      <c:ext xmlns:c15="http://schemas.microsoft.com/office/drawing/2012/chart" uri="{02D57815-91ED-43cb-92C2-25804820EDAC}">
                        <c15:formulaRef>
                          <c15:sqref>'$1, 20%, 75th'!$U$6</c15:sqref>
                        </c15:formulaRef>
                      </c:ext>
                    </c:extLst>
                    <c:strCache>
                      <c:ptCount val="1"/>
                      <c:pt idx="0">
                        <c:v>Unawarded, Safe Harbor, Hedging</c:v>
                      </c:pt>
                    </c:strCache>
                  </c:strRef>
                </c:tx>
                <c:spPr>
                  <a:ln w="28575" cap="rnd">
                    <a:solidFill>
                      <a:schemeClr val="accent2">
                        <a:lumMod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75th'!$U$7:$U$244</c15:sqref>
                        </c15:formulaRef>
                      </c:ext>
                    </c:extLst>
                    <c:numCache>
                      <c:formatCode>#,##0</c:formatCode>
                      <c:ptCount val="238"/>
                      <c:pt idx="0">
                        <c:v>1359</c:v>
                      </c:pt>
                      <c:pt idx="1">
                        <c:v>1430</c:v>
                      </c:pt>
                      <c:pt idx="2">
                        <c:v>4553</c:v>
                      </c:pt>
                      <c:pt idx="3">
                        <c:v>3937</c:v>
                      </c:pt>
                      <c:pt idx="4">
                        <c:v>6212</c:v>
                      </c:pt>
                      <c:pt idx="5">
                        <c:v>5928</c:v>
                      </c:pt>
                      <c:pt idx="6">
                        <c:v>1171</c:v>
                      </c:pt>
                      <c:pt idx="7">
                        <c:v>6017</c:v>
                      </c:pt>
                      <c:pt idx="8">
                        <c:v>10038</c:v>
                      </c:pt>
                      <c:pt idx="9">
                        <c:v>6010</c:v>
                      </c:pt>
                      <c:pt idx="10">
                        <c:v>1777</c:v>
                      </c:pt>
                      <c:pt idx="11">
                        <c:v>3480</c:v>
                      </c:pt>
                      <c:pt idx="12">
                        <c:v>9683</c:v>
                      </c:pt>
                      <c:pt idx="13">
                        <c:v>11595</c:v>
                      </c:pt>
                      <c:pt idx="14">
                        <c:v>5579</c:v>
                      </c:pt>
                      <c:pt idx="15">
                        <c:v>1181</c:v>
                      </c:pt>
                      <c:pt idx="16">
                        <c:v>1938</c:v>
                      </c:pt>
                      <c:pt idx="17">
                        <c:v>3176</c:v>
                      </c:pt>
                      <c:pt idx="18">
                        <c:v>1094</c:v>
                      </c:pt>
                      <c:pt idx="19">
                        <c:v>940</c:v>
                      </c:pt>
                      <c:pt idx="20">
                        <c:v>459</c:v>
                      </c:pt>
                      <c:pt idx="21">
                        <c:v>2580</c:v>
                      </c:pt>
                      <c:pt idx="22">
                        <c:v>2680</c:v>
                      </c:pt>
                      <c:pt idx="23">
                        <c:v>10864</c:v>
                      </c:pt>
                      <c:pt idx="24">
                        <c:v>4341</c:v>
                      </c:pt>
                      <c:pt idx="25">
                        <c:v>396</c:v>
                      </c:pt>
                      <c:pt idx="26">
                        <c:v>225</c:v>
                      </c:pt>
                      <c:pt idx="27">
                        <c:v>869</c:v>
                      </c:pt>
                      <c:pt idx="28">
                        <c:v>593</c:v>
                      </c:pt>
                      <c:pt idx="29">
                        <c:v>306</c:v>
                      </c:pt>
                      <c:pt idx="30">
                        <c:v>1459</c:v>
                      </c:pt>
                      <c:pt idx="31">
                        <c:v>3820</c:v>
                      </c:pt>
                      <c:pt idx="32">
                        <c:v>2469</c:v>
                      </c:pt>
                      <c:pt idx="33">
                        <c:v>8472</c:v>
                      </c:pt>
                      <c:pt idx="34">
                        <c:v>989</c:v>
                      </c:pt>
                      <c:pt idx="35">
                        <c:v>7716</c:v>
                      </c:pt>
                      <c:pt idx="36">
                        <c:v>3087</c:v>
                      </c:pt>
                      <c:pt idx="37">
                        <c:v>2631</c:v>
                      </c:pt>
                      <c:pt idx="38">
                        <c:v>708</c:v>
                      </c:pt>
                      <c:pt idx="39">
                        <c:v>6541</c:v>
                      </c:pt>
                      <c:pt idx="40">
                        <c:v>5050</c:v>
                      </c:pt>
                      <c:pt idx="41">
                        <c:v>5468</c:v>
                      </c:pt>
                      <c:pt idx="42">
                        <c:v>5778</c:v>
                      </c:pt>
                      <c:pt idx="43">
                        <c:v>3463</c:v>
                      </c:pt>
                      <c:pt idx="44">
                        <c:v>2532</c:v>
                      </c:pt>
                      <c:pt idx="45">
                        <c:v>5766</c:v>
                      </c:pt>
                      <c:pt idx="46">
                        <c:v>1446</c:v>
                      </c:pt>
                      <c:pt idx="47">
                        <c:v>2011</c:v>
                      </c:pt>
                      <c:pt idx="48">
                        <c:v>2588</c:v>
                      </c:pt>
                      <c:pt idx="49">
                        <c:v>28727</c:v>
                      </c:pt>
                      <c:pt idx="50">
                        <c:v>37800</c:v>
                      </c:pt>
                      <c:pt idx="51">
                        <c:v>16893</c:v>
                      </c:pt>
                      <c:pt idx="52">
                        <c:v>2303</c:v>
                      </c:pt>
                      <c:pt idx="53">
                        <c:v>1241</c:v>
                      </c:pt>
                      <c:pt idx="54">
                        <c:v>5569</c:v>
                      </c:pt>
                      <c:pt idx="55">
                        <c:v>4821</c:v>
                      </c:pt>
                      <c:pt idx="56">
                        <c:v>4581</c:v>
                      </c:pt>
                      <c:pt idx="57">
                        <c:v>812</c:v>
                      </c:pt>
                      <c:pt idx="58">
                        <c:v>4390</c:v>
                      </c:pt>
                      <c:pt idx="59">
                        <c:v>1189</c:v>
                      </c:pt>
                      <c:pt idx="60">
                        <c:v>1541</c:v>
                      </c:pt>
                      <c:pt idx="61">
                        <c:v>1139</c:v>
                      </c:pt>
                      <c:pt idx="62">
                        <c:v>714</c:v>
                      </c:pt>
                      <c:pt idx="63">
                        <c:v>1014</c:v>
                      </c:pt>
                      <c:pt idx="64">
                        <c:v>782</c:v>
                      </c:pt>
                      <c:pt idx="65">
                        <c:v>2221</c:v>
                      </c:pt>
                      <c:pt idx="66">
                        <c:v>6016</c:v>
                      </c:pt>
                      <c:pt idx="67">
                        <c:v>1516</c:v>
                      </c:pt>
                      <c:pt idx="68">
                        <c:v>1903</c:v>
                      </c:pt>
                      <c:pt idx="69">
                        <c:v>2469</c:v>
                      </c:pt>
                      <c:pt idx="70">
                        <c:v>3937</c:v>
                      </c:pt>
                      <c:pt idx="71">
                        <c:v>2619</c:v>
                      </c:pt>
                      <c:pt idx="72">
                        <c:v>5848</c:v>
                      </c:pt>
                      <c:pt idx="73">
                        <c:v>6926</c:v>
                      </c:pt>
                      <c:pt idx="74">
                        <c:v>4660</c:v>
                      </c:pt>
                      <c:pt idx="75">
                        <c:v>7095</c:v>
                      </c:pt>
                      <c:pt idx="76">
                        <c:v>1992</c:v>
                      </c:pt>
                      <c:pt idx="77">
                        <c:v>5270</c:v>
                      </c:pt>
                      <c:pt idx="78">
                        <c:v>2956</c:v>
                      </c:pt>
                      <c:pt idx="79">
                        <c:v>2770</c:v>
                      </c:pt>
                      <c:pt idx="80">
                        <c:v>7508</c:v>
                      </c:pt>
                      <c:pt idx="81">
                        <c:v>2815</c:v>
                      </c:pt>
                      <c:pt idx="82">
                        <c:v>2088</c:v>
                      </c:pt>
                      <c:pt idx="83">
                        <c:v>1662</c:v>
                      </c:pt>
                      <c:pt idx="84">
                        <c:v>2084</c:v>
                      </c:pt>
                      <c:pt idx="85">
                        <c:v>770</c:v>
                      </c:pt>
                      <c:pt idx="86">
                        <c:v>1132</c:v>
                      </c:pt>
                      <c:pt idx="87">
                        <c:v>7162</c:v>
                      </c:pt>
                      <c:pt idx="88">
                        <c:v>5413</c:v>
                      </c:pt>
                      <c:pt idx="89">
                        <c:v>10293</c:v>
                      </c:pt>
                      <c:pt idx="90">
                        <c:v>11133</c:v>
                      </c:pt>
                      <c:pt idx="91">
                        <c:v>4689</c:v>
                      </c:pt>
                      <c:pt idx="92">
                        <c:v>3860</c:v>
                      </c:pt>
                      <c:pt idx="93">
                        <c:v>3962</c:v>
                      </c:pt>
                      <c:pt idx="94">
                        <c:v>9008</c:v>
                      </c:pt>
                      <c:pt idx="95">
                        <c:v>10407</c:v>
                      </c:pt>
                      <c:pt idx="96">
                        <c:v>9149</c:v>
                      </c:pt>
                      <c:pt idx="97">
                        <c:v>4503</c:v>
                      </c:pt>
                      <c:pt idx="98">
                        <c:v>1794</c:v>
                      </c:pt>
                      <c:pt idx="99">
                        <c:v>11462</c:v>
                      </c:pt>
                      <c:pt idx="100">
                        <c:v>6712</c:v>
                      </c:pt>
                      <c:pt idx="101">
                        <c:v>8524</c:v>
                      </c:pt>
                      <c:pt idx="102">
                        <c:v>3850</c:v>
                      </c:pt>
                      <c:pt idx="103">
                        <c:v>3664</c:v>
                      </c:pt>
                      <c:pt idx="104">
                        <c:v>4140</c:v>
                      </c:pt>
                      <c:pt idx="105">
                        <c:v>4027</c:v>
                      </c:pt>
                      <c:pt idx="106">
                        <c:v>9926</c:v>
                      </c:pt>
                      <c:pt idx="107">
                        <c:v>3459</c:v>
                      </c:pt>
                      <c:pt idx="108">
                        <c:v>3946</c:v>
                      </c:pt>
                      <c:pt idx="109">
                        <c:v>8007</c:v>
                      </c:pt>
                      <c:pt idx="110">
                        <c:v>13933</c:v>
                      </c:pt>
                      <c:pt idx="111">
                        <c:v>11813</c:v>
                      </c:pt>
                      <c:pt idx="112">
                        <c:v>4274</c:v>
                      </c:pt>
                      <c:pt idx="113">
                        <c:v>4134</c:v>
                      </c:pt>
                      <c:pt idx="114">
                        <c:v>4285</c:v>
                      </c:pt>
                      <c:pt idx="115">
                        <c:v>2110</c:v>
                      </c:pt>
                      <c:pt idx="116">
                        <c:v>3000</c:v>
                      </c:pt>
                      <c:pt idx="117">
                        <c:v>4563</c:v>
                      </c:pt>
                      <c:pt idx="118">
                        <c:v>3032</c:v>
                      </c:pt>
                      <c:pt idx="119">
                        <c:v>1417</c:v>
                      </c:pt>
                      <c:pt idx="120">
                        <c:v>1124</c:v>
                      </c:pt>
                      <c:pt idx="121">
                        <c:v>2022</c:v>
                      </c:pt>
                      <c:pt idx="122">
                        <c:v>1226</c:v>
                      </c:pt>
                      <c:pt idx="123">
                        <c:v>1237</c:v>
                      </c:pt>
                      <c:pt idx="124">
                        <c:v>2444</c:v>
                      </c:pt>
                      <c:pt idx="125">
                        <c:v>2732</c:v>
                      </c:pt>
                      <c:pt idx="126">
                        <c:v>4761</c:v>
                      </c:pt>
                      <c:pt idx="127">
                        <c:v>4213</c:v>
                      </c:pt>
                      <c:pt idx="128">
                        <c:v>10582</c:v>
                      </c:pt>
                      <c:pt idx="129">
                        <c:v>9808</c:v>
                      </c:pt>
                      <c:pt idx="130">
                        <c:v>4912</c:v>
                      </c:pt>
                      <c:pt idx="131">
                        <c:v>3701</c:v>
                      </c:pt>
                      <c:pt idx="132">
                        <c:v>3852</c:v>
                      </c:pt>
                      <c:pt idx="133">
                        <c:v>3734</c:v>
                      </c:pt>
                      <c:pt idx="134">
                        <c:v>4247</c:v>
                      </c:pt>
                      <c:pt idx="135">
                        <c:v>3390</c:v>
                      </c:pt>
                      <c:pt idx="136">
                        <c:v>4154</c:v>
                      </c:pt>
                      <c:pt idx="137">
                        <c:v>4145</c:v>
                      </c:pt>
                      <c:pt idx="138">
                        <c:v>7242</c:v>
                      </c:pt>
                      <c:pt idx="139">
                        <c:v>4781</c:v>
                      </c:pt>
                      <c:pt idx="140">
                        <c:v>4086</c:v>
                      </c:pt>
                      <c:pt idx="141">
                        <c:v>7881</c:v>
                      </c:pt>
                      <c:pt idx="142">
                        <c:v>11172</c:v>
                      </c:pt>
                      <c:pt idx="143">
                        <c:v>8933</c:v>
                      </c:pt>
                      <c:pt idx="144">
                        <c:v>2815</c:v>
                      </c:pt>
                      <c:pt idx="145">
                        <c:v>2873</c:v>
                      </c:pt>
                      <c:pt idx="146">
                        <c:v>1108</c:v>
                      </c:pt>
                      <c:pt idx="147">
                        <c:v>6095</c:v>
                      </c:pt>
                      <c:pt idx="148">
                        <c:v>2157</c:v>
                      </c:pt>
                      <c:pt idx="149">
                        <c:v>2799</c:v>
                      </c:pt>
                      <c:pt idx="150">
                        <c:v>5393</c:v>
                      </c:pt>
                      <c:pt idx="151">
                        <c:v>4591</c:v>
                      </c:pt>
                      <c:pt idx="152">
                        <c:v>433</c:v>
                      </c:pt>
                      <c:pt idx="153">
                        <c:v>991</c:v>
                      </c:pt>
                      <c:pt idx="154">
                        <c:v>268</c:v>
                      </c:pt>
                      <c:pt idx="155">
                        <c:v>781</c:v>
                      </c:pt>
                      <c:pt idx="156">
                        <c:v>1874</c:v>
                      </c:pt>
                      <c:pt idx="157">
                        <c:v>1120</c:v>
                      </c:pt>
                      <c:pt idx="158">
                        <c:v>1219</c:v>
                      </c:pt>
                      <c:pt idx="159">
                        <c:v>5351</c:v>
                      </c:pt>
                      <c:pt idx="160">
                        <c:v>5149</c:v>
                      </c:pt>
                      <c:pt idx="161">
                        <c:v>4409</c:v>
                      </c:pt>
                      <c:pt idx="162">
                        <c:v>5513</c:v>
                      </c:pt>
                      <c:pt idx="163">
                        <c:v>6272</c:v>
                      </c:pt>
                      <c:pt idx="164">
                        <c:v>1991</c:v>
                      </c:pt>
                      <c:pt idx="165">
                        <c:v>960</c:v>
                      </c:pt>
                      <c:pt idx="166">
                        <c:v>378</c:v>
                      </c:pt>
                      <c:pt idx="167">
                        <c:v>141</c:v>
                      </c:pt>
                      <c:pt idx="168">
                        <c:v>114</c:v>
                      </c:pt>
                      <c:pt idx="169">
                        <c:v>132</c:v>
                      </c:pt>
                      <c:pt idx="170">
                        <c:v>290</c:v>
                      </c:pt>
                      <c:pt idx="171">
                        <c:v>1478</c:v>
                      </c:pt>
                      <c:pt idx="172">
                        <c:v>4014</c:v>
                      </c:pt>
                      <c:pt idx="173">
                        <c:v>739</c:v>
                      </c:pt>
                      <c:pt idx="174">
                        <c:v>3513</c:v>
                      </c:pt>
                      <c:pt idx="175">
                        <c:v>3002</c:v>
                      </c:pt>
                      <c:pt idx="176">
                        <c:v>2195</c:v>
                      </c:pt>
                      <c:pt idx="177">
                        <c:v>2924</c:v>
                      </c:pt>
                      <c:pt idx="178">
                        <c:v>848</c:v>
                      </c:pt>
                      <c:pt idx="179">
                        <c:v>1263</c:v>
                      </c:pt>
                      <c:pt idx="180">
                        <c:v>1349</c:v>
                      </c:pt>
                      <c:pt idx="181">
                        <c:v>1431</c:v>
                      </c:pt>
                      <c:pt idx="182">
                        <c:v>2081</c:v>
                      </c:pt>
                      <c:pt idx="183">
                        <c:v>3986</c:v>
                      </c:pt>
                      <c:pt idx="184">
                        <c:v>6615</c:v>
                      </c:pt>
                      <c:pt idx="185">
                        <c:v>6178</c:v>
                      </c:pt>
                      <c:pt idx="186">
                        <c:v>8162</c:v>
                      </c:pt>
                      <c:pt idx="187">
                        <c:v>5174</c:v>
                      </c:pt>
                      <c:pt idx="188">
                        <c:v>1309</c:v>
                      </c:pt>
                      <c:pt idx="189">
                        <c:v>884</c:v>
                      </c:pt>
                      <c:pt idx="190">
                        <c:v>494</c:v>
                      </c:pt>
                      <c:pt idx="191">
                        <c:v>2997</c:v>
                      </c:pt>
                      <c:pt idx="192">
                        <c:v>3251</c:v>
                      </c:pt>
                      <c:pt idx="193">
                        <c:v>3963</c:v>
                      </c:pt>
                      <c:pt idx="194">
                        <c:v>7415</c:v>
                      </c:pt>
                      <c:pt idx="195">
                        <c:v>2566</c:v>
                      </c:pt>
                      <c:pt idx="196">
                        <c:v>1205</c:v>
                      </c:pt>
                      <c:pt idx="197">
                        <c:v>4327</c:v>
                      </c:pt>
                      <c:pt idx="198">
                        <c:v>3332</c:v>
                      </c:pt>
                      <c:pt idx="199">
                        <c:v>2299</c:v>
                      </c:pt>
                      <c:pt idx="200">
                        <c:v>2331</c:v>
                      </c:pt>
                      <c:pt idx="201">
                        <c:v>3052</c:v>
                      </c:pt>
                      <c:pt idx="202">
                        <c:v>3246</c:v>
                      </c:pt>
                      <c:pt idx="203">
                        <c:v>1842</c:v>
                      </c:pt>
                      <c:pt idx="204">
                        <c:v>2727</c:v>
                      </c:pt>
                      <c:pt idx="205">
                        <c:v>3545</c:v>
                      </c:pt>
                      <c:pt idx="206">
                        <c:v>1891</c:v>
                      </c:pt>
                      <c:pt idx="207">
                        <c:v>1293</c:v>
                      </c:pt>
                      <c:pt idx="208">
                        <c:v>981</c:v>
                      </c:pt>
                      <c:pt idx="209">
                        <c:v>632</c:v>
                      </c:pt>
                      <c:pt idx="210">
                        <c:v>262</c:v>
                      </c:pt>
                      <c:pt idx="211">
                        <c:v>828</c:v>
                      </c:pt>
                      <c:pt idx="212">
                        <c:v>733</c:v>
                      </c:pt>
                      <c:pt idx="213">
                        <c:v>302</c:v>
                      </c:pt>
                      <c:pt idx="214">
                        <c:v>433</c:v>
                      </c:pt>
                      <c:pt idx="215">
                        <c:v>1017</c:v>
                      </c:pt>
                      <c:pt idx="216">
                        <c:v>657</c:v>
                      </c:pt>
                      <c:pt idx="217">
                        <c:v>303</c:v>
                      </c:pt>
                      <c:pt idx="218">
                        <c:v>480</c:v>
                      </c:pt>
                      <c:pt idx="219">
                        <c:v>1096</c:v>
                      </c:pt>
                      <c:pt idx="220">
                        <c:v>2960</c:v>
                      </c:pt>
                      <c:pt idx="221">
                        <c:v>3013</c:v>
                      </c:pt>
                      <c:pt idx="222">
                        <c:v>2387</c:v>
                      </c:pt>
                      <c:pt idx="223">
                        <c:v>372</c:v>
                      </c:pt>
                      <c:pt idx="224">
                        <c:v>443</c:v>
                      </c:pt>
                      <c:pt idx="225">
                        <c:v>751</c:v>
                      </c:pt>
                      <c:pt idx="226">
                        <c:v>1859</c:v>
                      </c:pt>
                      <c:pt idx="227">
                        <c:v>5456</c:v>
                      </c:pt>
                      <c:pt idx="228">
                        <c:v>5719</c:v>
                      </c:pt>
                      <c:pt idx="229">
                        <c:v>6240</c:v>
                      </c:pt>
                      <c:pt idx="230">
                        <c:v>4330</c:v>
                      </c:pt>
                      <c:pt idx="231">
                        <c:v>1247</c:v>
                      </c:pt>
                      <c:pt idx="232">
                        <c:v>1039</c:v>
                      </c:pt>
                      <c:pt idx="233">
                        <c:v>4121</c:v>
                      </c:pt>
                      <c:pt idx="234">
                        <c:v>3325</c:v>
                      </c:pt>
                      <c:pt idx="235">
                        <c:v>3880</c:v>
                      </c:pt>
                      <c:pt idx="236">
                        <c:v>5388</c:v>
                      </c:pt>
                      <c:pt idx="237">
                        <c:v>5983</c:v>
                      </c:pt>
                    </c:numCache>
                  </c:numRef>
                </c:val>
                <c:smooth val="0"/>
                <c:extLst xmlns:c15="http://schemas.microsoft.com/office/drawing/2012/chart">
                  <c:ext xmlns:c16="http://schemas.microsoft.com/office/drawing/2014/chart" uri="{C3380CC4-5D6E-409C-BE32-E72D297353CC}">
                    <c16:uniqueId val="{00000014-49CB-40A4-9148-FC22BAA9BD07}"/>
                  </c:ext>
                </c:extLst>
              </c15:ser>
            </c15:filteredLineSeries>
            <c15:filteredLineSeries>
              <c15:ser>
                <c:idx val="20"/>
                <c:order val="20"/>
                <c:tx>
                  <c:strRef>
                    <c:extLst xmlns:c15="http://schemas.microsoft.com/office/drawing/2012/chart">
                      <c:ext xmlns:c15="http://schemas.microsoft.com/office/drawing/2012/chart" uri="{02D57815-91ED-43cb-92C2-25804820EDAC}">
                        <c15:formulaRef>
                          <c15:sqref>'$1, 20%, 75th'!$V$6</c15:sqref>
                        </c15:formulaRef>
                      </c:ext>
                    </c:extLst>
                    <c:strCache>
                      <c:ptCount val="1"/>
                      <c:pt idx="0">
                        <c:v>Unawarded, Safe Harbor, Speculation</c:v>
                      </c:pt>
                    </c:strCache>
                  </c:strRef>
                </c:tx>
                <c:spPr>
                  <a:ln w="28575" cap="rnd">
                    <a:solidFill>
                      <a:schemeClr val="accent3">
                        <a:lumMod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75th'!$V$7:$V$244</c15:sqref>
                        </c15:formulaRef>
                      </c:ext>
                    </c:extLst>
                    <c:numCache>
                      <c:formatCode>#,##0</c:formatCode>
                      <c:ptCount val="238"/>
                      <c:pt idx="0">
                        <c:v>2762</c:v>
                      </c:pt>
                      <c:pt idx="1">
                        <c:v>3204</c:v>
                      </c:pt>
                      <c:pt idx="2">
                        <c:v>7039</c:v>
                      </c:pt>
                      <c:pt idx="3">
                        <c:v>5369</c:v>
                      </c:pt>
                      <c:pt idx="4">
                        <c:v>8105</c:v>
                      </c:pt>
                      <c:pt idx="5">
                        <c:v>6582</c:v>
                      </c:pt>
                      <c:pt idx="6">
                        <c:v>1512</c:v>
                      </c:pt>
                      <c:pt idx="7">
                        <c:v>9214</c:v>
                      </c:pt>
                      <c:pt idx="8">
                        <c:v>10567</c:v>
                      </c:pt>
                      <c:pt idx="9">
                        <c:v>6870</c:v>
                      </c:pt>
                      <c:pt idx="10">
                        <c:v>1566</c:v>
                      </c:pt>
                      <c:pt idx="11">
                        <c:v>5646</c:v>
                      </c:pt>
                      <c:pt idx="12">
                        <c:v>9776</c:v>
                      </c:pt>
                      <c:pt idx="13">
                        <c:v>10606</c:v>
                      </c:pt>
                      <c:pt idx="14">
                        <c:v>5388</c:v>
                      </c:pt>
                      <c:pt idx="15">
                        <c:v>3547</c:v>
                      </c:pt>
                      <c:pt idx="16">
                        <c:v>4692</c:v>
                      </c:pt>
                      <c:pt idx="17">
                        <c:v>4054</c:v>
                      </c:pt>
                      <c:pt idx="18">
                        <c:v>1025</c:v>
                      </c:pt>
                      <c:pt idx="19">
                        <c:v>669</c:v>
                      </c:pt>
                      <c:pt idx="20">
                        <c:v>1088</c:v>
                      </c:pt>
                      <c:pt idx="21">
                        <c:v>4937</c:v>
                      </c:pt>
                      <c:pt idx="22">
                        <c:v>4581</c:v>
                      </c:pt>
                      <c:pt idx="23">
                        <c:v>13049</c:v>
                      </c:pt>
                      <c:pt idx="24">
                        <c:v>6581</c:v>
                      </c:pt>
                      <c:pt idx="25">
                        <c:v>2029</c:v>
                      </c:pt>
                      <c:pt idx="26">
                        <c:v>1148</c:v>
                      </c:pt>
                      <c:pt idx="27">
                        <c:v>1186</c:v>
                      </c:pt>
                      <c:pt idx="28">
                        <c:v>1687</c:v>
                      </c:pt>
                      <c:pt idx="29">
                        <c:v>2029</c:v>
                      </c:pt>
                      <c:pt idx="30">
                        <c:v>3014</c:v>
                      </c:pt>
                      <c:pt idx="31">
                        <c:v>5154</c:v>
                      </c:pt>
                      <c:pt idx="32">
                        <c:v>7243</c:v>
                      </c:pt>
                      <c:pt idx="33">
                        <c:v>12982</c:v>
                      </c:pt>
                      <c:pt idx="34">
                        <c:v>4007</c:v>
                      </c:pt>
                      <c:pt idx="35">
                        <c:v>12842</c:v>
                      </c:pt>
                      <c:pt idx="36">
                        <c:v>10553</c:v>
                      </c:pt>
                      <c:pt idx="37">
                        <c:v>9171</c:v>
                      </c:pt>
                      <c:pt idx="38">
                        <c:v>5689</c:v>
                      </c:pt>
                      <c:pt idx="39">
                        <c:v>10432</c:v>
                      </c:pt>
                      <c:pt idx="40">
                        <c:v>10964</c:v>
                      </c:pt>
                      <c:pt idx="41">
                        <c:v>7853</c:v>
                      </c:pt>
                      <c:pt idx="42">
                        <c:v>10029</c:v>
                      </c:pt>
                      <c:pt idx="43">
                        <c:v>5660</c:v>
                      </c:pt>
                      <c:pt idx="44">
                        <c:v>5526</c:v>
                      </c:pt>
                      <c:pt idx="45">
                        <c:v>10202</c:v>
                      </c:pt>
                      <c:pt idx="46">
                        <c:v>3608</c:v>
                      </c:pt>
                      <c:pt idx="47">
                        <c:v>4127</c:v>
                      </c:pt>
                      <c:pt idx="48">
                        <c:v>3881</c:v>
                      </c:pt>
                      <c:pt idx="49">
                        <c:v>19434</c:v>
                      </c:pt>
                      <c:pt idx="50">
                        <c:v>30496</c:v>
                      </c:pt>
                      <c:pt idx="51">
                        <c:v>24587</c:v>
                      </c:pt>
                      <c:pt idx="52">
                        <c:v>4720</c:v>
                      </c:pt>
                      <c:pt idx="53">
                        <c:v>3291</c:v>
                      </c:pt>
                      <c:pt idx="54">
                        <c:v>4961</c:v>
                      </c:pt>
                      <c:pt idx="55">
                        <c:v>4469</c:v>
                      </c:pt>
                      <c:pt idx="56">
                        <c:v>4643</c:v>
                      </c:pt>
                      <c:pt idx="57">
                        <c:v>1254</c:v>
                      </c:pt>
                      <c:pt idx="58">
                        <c:v>7121</c:v>
                      </c:pt>
                      <c:pt idx="59">
                        <c:v>3308</c:v>
                      </c:pt>
                      <c:pt idx="60">
                        <c:v>3377</c:v>
                      </c:pt>
                      <c:pt idx="61">
                        <c:v>3113</c:v>
                      </c:pt>
                      <c:pt idx="62">
                        <c:v>2478</c:v>
                      </c:pt>
                      <c:pt idx="63">
                        <c:v>2330</c:v>
                      </c:pt>
                      <c:pt idx="64">
                        <c:v>2260</c:v>
                      </c:pt>
                      <c:pt idx="65">
                        <c:v>6378</c:v>
                      </c:pt>
                      <c:pt idx="66">
                        <c:v>13244</c:v>
                      </c:pt>
                      <c:pt idx="67">
                        <c:v>2976</c:v>
                      </c:pt>
                      <c:pt idx="68">
                        <c:v>3972</c:v>
                      </c:pt>
                      <c:pt idx="69">
                        <c:v>6688</c:v>
                      </c:pt>
                      <c:pt idx="70">
                        <c:v>9199</c:v>
                      </c:pt>
                      <c:pt idx="71">
                        <c:v>4157</c:v>
                      </c:pt>
                      <c:pt idx="72">
                        <c:v>8045</c:v>
                      </c:pt>
                      <c:pt idx="73">
                        <c:v>12653</c:v>
                      </c:pt>
                      <c:pt idx="74">
                        <c:v>9641</c:v>
                      </c:pt>
                      <c:pt idx="75">
                        <c:v>8411</c:v>
                      </c:pt>
                      <c:pt idx="76">
                        <c:v>3293</c:v>
                      </c:pt>
                      <c:pt idx="77">
                        <c:v>6143</c:v>
                      </c:pt>
                      <c:pt idx="78">
                        <c:v>6857</c:v>
                      </c:pt>
                      <c:pt idx="79">
                        <c:v>3675</c:v>
                      </c:pt>
                      <c:pt idx="80">
                        <c:v>12986</c:v>
                      </c:pt>
                      <c:pt idx="81">
                        <c:v>9659</c:v>
                      </c:pt>
                      <c:pt idx="82">
                        <c:v>5068</c:v>
                      </c:pt>
                      <c:pt idx="83">
                        <c:v>3030</c:v>
                      </c:pt>
                      <c:pt idx="84">
                        <c:v>3086</c:v>
                      </c:pt>
                      <c:pt idx="85">
                        <c:v>1802</c:v>
                      </c:pt>
                      <c:pt idx="86">
                        <c:v>2434</c:v>
                      </c:pt>
                      <c:pt idx="87">
                        <c:v>10931</c:v>
                      </c:pt>
                      <c:pt idx="88">
                        <c:v>7825</c:v>
                      </c:pt>
                      <c:pt idx="89">
                        <c:v>18363</c:v>
                      </c:pt>
                      <c:pt idx="90">
                        <c:v>17990</c:v>
                      </c:pt>
                      <c:pt idx="91">
                        <c:v>7866</c:v>
                      </c:pt>
                      <c:pt idx="92">
                        <c:v>6980</c:v>
                      </c:pt>
                      <c:pt idx="93">
                        <c:v>5894</c:v>
                      </c:pt>
                      <c:pt idx="94">
                        <c:v>13910</c:v>
                      </c:pt>
                      <c:pt idx="95">
                        <c:v>11276</c:v>
                      </c:pt>
                      <c:pt idx="96">
                        <c:v>11083</c:v>
                      </c:pt>
                      <c:pt idx="97">
                        <c:v>6654</c:v>
                      </c:pt>
                      <c:pt idx="98">
                        <c:v>4312</c:v>
                      </c:pt>
                      <c:pt idx="99">
                        <c:v>11469</c:v>
                      </c:pt>
                      <c:pt idx="100">
                        <c:v>8202</c:v>
                      </c:pt>
                      <c:pt idx="101">
                        <c:v>9390</c:v>
                      </c:pt>
                      <c:pt idx="102">
                        <c:v>5243</c:v>
                      </c:pt>
                      <c:pt idx="103">
                        <c:v>6052</c:v>
                      </c:pt>
                      <c:pt idx="104">
                        <c:v>5837</c:v>
                      </c:pt>
                      <c:pt idx="105">
                        <c:v>7758</c:v>
                      </c:pt>
                      <c:pt idx="106">
                        <c:v>12483</c:v>
                      </c:pt>
                      <c:pt idx="107">
                        <c:v>5933</c:v>
                      </c:pt>
                      <c:pt idx="108">
                        <c:v>6901</c:v>
                      </c:pt>
                      <c:pt idx="109">
                        <c:v>10260</c:v>
                      </c:pt>
                      <c:pt idx="110">
                        <c:v>16932</c:v>
                      </c:pt>
                      <c:pt idx="111">
                        <c:v>10488</c:v>
                      </c:pt>
                      <c:pt idx="112">
                        <c:v>6165</c:v>
                      </c:pt>
                      <c:pt idx="113">
                        <c:v>4895</c:v>
                      </c:pt>
                      <c:pt idx="114">
                        <c:v>6198</c:v>
                      </c:pt>
                      <c:pt idx="115">
                        <c:v>4111</c:v>
                      </c:pt>
                      <c:pt idx="116">
                        <c:v>5862</c:v>
                      </c:pt>
                      <c:pt idx="117">
                        <c:v>6419</c:v>
                      </c:pt>
                      <c:pt idx="118">
                        <c:v>5223</c:v>
                      </c:pt>
                      <c:pt idx="119">
                        <c:v>2102</c:v>
                      </c:pt>
                      <c:pt idx="120">
                        <c:v>2911</c:v>
                      </c:pt>
                      <c:pt idx="121">
                        <c:v>4727</c:v>
                      </c:pt>
                      <c:pt idx="122">
                        <c:v>3154</c:v>
                      </c:pt>
                      <c:pt idx="123">
                        <c:v>4301</c:v>
                      </c:pt>
                      <c:pt idx="124">
                        <c:v>5465</c:v>
                      </c:pt>
                      <c:pt idx="125">
                        <c:v>6659</c:v>
                      </c:pt>
                      <c:pt idx="126">
                        <c:v>7256</c:v>
                      </c:pt>
                      <c:pt idx="127">
                        <c:v>4885</c:v>
                      </c:pt>
                      <c:pt idx="128">
                        <c:v>9307</c:v>
                      </c:pt>
                      <c:pt idx="129">
                        <c:v>12263</c:v>
                      </c:pt>
                      <c:pt idx="130">
                        <c:v>9607</c:v>
                      </c:pt>
                      <c:pt idx="131">
                        <c:v>8755</c:v>
                      </c:pt>
                      <c:pt idx="132">
                        <c:v>10136</c:v>
                      </c:pt>
                      <c:pt idx="133">
                        <c:v>7499</c:v>
                      </c:pt>
                      <c:pt idx="134">
                        <c:v>6790</c:v>
                      </c:pt>
                      <c:pt idx="135">
                        <c:v>6074</c:v>
                      </c:pt>
                      <c:pt idx="136">
                        <c:v>7672</c:v>
                      </c:pt>
                      <c:pt idx="137">
                        <c:v>7922</c:v>
                      </c:pt>
                      <c:pt idx="138">
                        <c:v>11220</c:v>
                      </c:pt>
                      <c:pt idx="139">
                        <c:v>7853</c:v>
                      </c:pt>
                      <c:pt idx="140">
                        <c:v>5916</c:v>
                      </c:pt>
                      <c:pt idx="141">
                        <c:v>9180</c:v>
                      </c:pt>
                      <c:pt idx="142">
                        <c:v>15491</c:v>
                      </c:pt>
                      <c:pt idx="143">
                        <c:v>11456</c:v>
                      </c:pt>
                      <c:pt idx="144">
                        <c:v>4980</c:v>
                      </c:pt>
                      <c:pt idx="145">
                        <c:v>4773</c:v>
                      </c:pt>
                      <c:pt idx="146">
                        <c:v>2115</c:v>
                      </c:pt>
                      <c:pt idx="147">
                        <c:v>9974</c:v>
                      </c:pt>
                      <c:pt idx="148">
                        <c:v>4571</c:v>
                      </c:pt>
                      <c:pt idx="149">
                        <c:v>6156</c:v>
                      </c:pt>
                      <c:pt idx="150">
                        <c:v>9676</c:v>
                      </c:pt>
                      <c:pt idx="151">
                        <c:v>7020</c:v>
                      </c:pt>
                      <c:pt idx="152">
                        <c:v>1107</c:v>
                      </c:pt>
                      <c:pt idx="153">
                        <c:v>3766</c:v>
                      </c:pt>
                      <c:pt idx="154">
                        <c:v>1292</c:v>
                      </c:pt>
                      <c:pt idx="155">
                        <c:v>2723</c:v>
                      </c:pt>
                      <c:pt idx="156">
                        <c:v>3884</c:v>
                      </c:pt>
                      <c:pt idx="157">
                        <c:v>4170</c:v>
                      </c:pt>
                      <c:pt idx="158">
                        <c:v>5161</c:v>
                      </c:pt>
                      <c:pt idx="159">
                        <c:v>7291</c:v>
                      </c:pt>
                      <c:pt idx="160">
                        <c:v>8385</c:v>
                      </c:pt>
                      <c:pt idx="161">
                        <c:v>8080</c:v>
                      </c:pt>
                      <c:pt idx="162">
                        <c:v>8233</c:v>
                      </c:pt>
                      <c:pt idx="163">
                        <c:v>8801</c:v>
                      </c:pt>
                      <c:pt idx="164">
                        <c:v>4535</c:v>
                      </c:pt>
                      <c:pt idx="165">
                        <c:v>1547</c:v>
                      </c:pt>
                      <c:pt idx="166">
                        <c:v>1793</c:v>
                      </c:pt>
                      <c:pt idx="167">
                        <c:v>589</c:v>
                      </c:pt>
                      <c:pt idx="168">
                        <c:v>232</c:v>
                      </c:pt>
                      <c:pt idx="169">
                        <c:v>392</c:v>
                      </c:pt>
                      <c:pt idx="170">
                        <c:v>660</c:v>
                      </c:pt>
                      <c:pt idx="171">
                        <c:v>1836</c:v>
                      </c:pt>
                      <c:pt idx="172">
                        <c:v>4684</c:v>
                      </c:pt>
                      <c:pt idx="173">
                        <c:v>2084</c:v>
                      </c:pt>
                      <c:pt idx="174">
                        <c:v>4128</c:v>
                      </c:pt>
                      <c:pt idx="175">
                        <c:v>5131</c:v>
                      </c:pt>
                      <c:pt idx="176">
                        <c:v>2659</c:v>
                      </c:pt>
                      <c:pt idx="177">
                        <c:v>2165</c:v>
                      </c:pt>
                      <c:pt idx="178">
                        <c:v>2030</c:v>
                      </c:pt>
                      <c:pt idx="179">
                        <c:v>2380</c:v>
                      </c:pt>
                      <c:pt idx="180">
                        <c:v>2785</c:v>
                      </c:pt>
                      <c:pt idx="181">
                        <c:v>3357</c:v>
                      </c:pt>
                      <c:pt idx="182">
                        <c:v>4527</c:v>
                      </c:pt>
                      <c:pt idx="183">
                        <c:v>4682</c:v>
                      </c:pt>
                      <c:pt idx="184">
                        <c:v>7453</c:v>
                      </c:pt>
                      <c:pt idx="185">
                        <c:v>8262</c:v>
                      </c:pt>
                      <c:pt idx="186">
                        <c:v>10876</c:v>
                      </c:pt>
                      <c:pt idx="187">
                        <c:v>8874</c:v>
                      </c:pt>
                      <c:pt idx="188">
                        <c:v>2284</c:v>
                      </c:pt>
                      <c:pt idx="189">
                        <c:v>2757</c:v>
                      </c:pt>
                      <c:pt idx="190">
                        <c:v>1181</c:v>
                      </c:pt>
                      <c:pt idx="191">
                        <c:v>4229</c:v>
                      </c:pt>
                      <c:pt idx="192">
                        <c:v>5807</c:v>
                      </c:pt>
                      <c:pt idx="193">
                        <c:v>7433</c:v>
                      </c:pt>
                      <c:pt idx="194">
                        <c:v>12098</c:v>
                      </c:pt>
                      <c:pt idx="195">
                        <c:v>4059</c:v>
                      </c:pt>
                      <c:pt idx="196">
                        <c:v>2772</c:v>
                      </c:pt>
                      <c:pt idx="197">
                        <c:v>7336</c:v>
                      </c:pt>
                      <c:pt idx="198">
                        <c:v>6741</c:v>
                      </c:pt>
                      <c:pt idx="199">
                        <c:v>6113</c:v>
                      </c:pt>
                      <c:pt idx="200">
                        <c:v>5910</c:v>
                      </c:pt>
                      <c:pt idx="201">
                        <c:v>5864</c:v>
                      </c:pt>
                      <c:pt idx="202">
                        <c:v>5513</c:v>
                      </c:pt>
                      <c:pt idx="203">
                        <c:v>5571</c:v>
                      </c:pt>
                      <c:pt idx="204">
                        <c:v>6020</c:v>
                      </c:pt>
                      <c:pt idx="205">
                        <c:v>7131</c:v>
                      </c:pt>
                      <c:pt idx="206">
                        <c:v>5106</c:v>
                      </c:pt>
                      <c:pt idx="207">
                        <c:v>4815</c:v>
                      </c:pt>
                      <c:pt idx="208">
                        <c:v>2021</c:v>
                      </c:pt>
                      <c:pt idx="209">
                        <c:v>1778</c:v>
                      </c:pt>
                      <c:pt idx="210">
                        <c:v>928</c:v>
                      </c:pt>
                      <c:pt idx="211">
                        <c:v>1341</c:v>
                      </c:pt>
                      <c:pt idx="212">
                        <c:v>1291</c:v>
                      </c:pt>
                      <c:pt idx="213">
                        <c:v>982</c:v>
                      </c:pt>
                      <c:pt idx="214">
                        <c:v>1749</c:v>
                      </c:pt>
                      <c:pt idx="215">
                        <c:v>2477</c:v>
                      </c:pt>
                      <c:pt idx="216">
                        <c:v>1633</c:v>
                      </c:pt>
                      <c:pt idx="217">
                        <c:v>832</c:v>
                      </c:pt>
                      <c:pt idx="218">
                        <c:v>960</c:v>
                      </c:pt>
                      <c:pt idx="219">
                        <c:v>2485</c:v>
                      </c:pt>
                      <c:pt idx="220">
                        <c:v>5139</c:v>
                      </c:pt>
                      <c:pt idx="221">
                        <c:v>5177</c:v>
                      </c:pt>
                      <c:pt idx="222">
                        <c:v>4202</c:v>
                      </c:pt>
                      <c:pt idx="223">
                        <c:v>1002</c:v>
                      </c:pt>
                      <c:pt idx="224">
                        <c:v>2017</c:v>
                      </c:pt>
                      <c:pt idx="225">
                        <c:v>1825</c:v>
                      </c:pt>
                      <c:pt idx="226">
                        <c:v>3537</c:v>
                      </c:pt>
                      <c:pt idx="227">
                        <c:v>7004</c:v>
                      </c:pt>
                      <c:pt idx="228">
                        <c:v>8646</c:v>
                      </c:pt>
                      <c:pt idx="229">
                        <c:v>8192</c:v>
                      </c:pt>
                      <c:pt idx="230">
                        <c:v>5449</c:v>
                      </c:pt>
                      <c:pt idx="231">
                        <c:v>2281</c:v>
                      </c:pt>
                      <c:pt idx="232">
                        <c:v>2280</c:v>
                      </c:pt>
                      <c:pt idx="233">
                        <c:v>4739</c:v>
                      </c:pt>
                      <c:pt idx="234">
                        <c:v>4581</c:v>
                      </c:pt>
                      <c:pt idx="235">
                        <c:v>5479</c:v>
                      </c:pt>
                      <c:pt idx="236">
                        <c:v>7942</c:v>
                      </c:pt>
                      <c:pt idx="237">
                        <c:v>8398</c:v>
                      </c:pt>
                    </c:numCache>
                  </c:numRef>
                </c:val>
                <c:smooth val="0"/>
                <c:extLst xmlns:c15="http://schemas.microsoft.com/office/drawing/2012/chart">
                  <c:ext xmlns:c16="http://schemas.microsoft.com/office/drawing/2014/chart" uri="{C3380CC4-5D6E-409C-BE32-E72D297353CC}">
                    <c16:uniqueId val="{00000015-49CB-40A4-9148-FC22BAA9BD07}"/>
                  </c:ext>
                </c:extLst>
              </c15:ser>
            </c15:filteredLineSeries>
            <c15:filteredLineSeries>
              <c15:ser>
                <c:idx val="21"/>
                <c:order val="21"/>
                <c:tx>
                  <c:strRef>
                    <c:extLst xmlns:c15="http://schemas.microsoft.com/office/drawing/2012/chart">
                      <c:ext xmlns:c15="http://schemas.microsoft.com/office/drawing/2012/chart" uri="{02D57815-91ED-43cb-92C2-25804820EDAC}">
                        <c15:formulaRef>
                          <c15:sqref>'$1, 20%, 75th'!$W$6</c15:sqref>
                        </c15:formulaRef>
                      </c:ext>
                    </c:extLst>
                    <c:strCache>
                      <c:ptCount val="1"/>
                      <c:pt idx="0">
                        <c:v>DEADSP</c:v>
                      </c:pt>
                    </c:strCache>
                  </c:strRef>
                </c:tx>
                <c:spPr>
                  <a:ln w="28575" cap="rnd">
                    <a:solidFill>
                      <a:schemeClr val="accent4">
                        <a:lumMod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75th'!$W$7:$W$244</c15:sqref>
                        </c15:formulaRef>
                      </c:ext>
                    </c:extLst>
                    <c:numCache>
                      <c:formatCode>#,##0</c:formatCode>
                      <c:ptCount val="238"/>
                      <c:pt idx="0">
                        <c:v>2944</c:v>
                      </c:pt>
                      <c:pt idx="1">
                        <c:v>3052</c:v>
                      </c:pt>
                      <c:pt idx="2">
                        <c:v>3232</c:v>
                      </c:pt>
                      <c:pt idx="3">
                        <c:v>4478</c:v>
                      </c:pt>
                      <c:pt idx="4">
                        <c:v>4631</c:v>
                      </c:pt>
                      <c:pt idx="5">
                        <c:v>4736</c:v>
                      </c:pt>
                      <c:pt idx="6">
                        <c:v>3772</c:v>
                      </c:pt>
                      <c:pt idx="7">
                        <c:v>2455</c:v>
                      </c:pt>
                      <c:pt idx="8">
                        <c:v>2978</c:v>
                      </c:pt>
                      <c:pt idx="9">
                        <c:v>3684</c:v>
                      </c:pt>
                      <c:pt idx="10">
                        <c:v>3912</c:v>
                      </c:pt>
                      <c:pt idx="11">
                        <c:v>3149</c:v>
                      </c:pt>
                      <c:pt idx="12">
                        <c:v>2323</c:v>
                      </c:pt>
                      <c:pt idx="13">
                        <c:v>2028</c:v>
                      </c:pt>
                      <c:pt idx="14">
                        <c:v>2022</c:v>
                      </c:pt>
                      <c:pt idx="15">
                        <c:v>2939</c:v>
                      </c:pt>
                      <c:pt idx="16">
                        <c:v>2540</c:v>
                      </c:pt>
                      <c:pt idx="17">
                        <c:v>3082</c:v>
                      </c:pt>
                      <c:pt idx="18">
                        <c:v>2428</c:v>
                      </c:pt>
                      <c:pt idx="19">
                        <c:v>2634</c:v>
                      </c:pt>
                      <c:pt idx="20">
                        <c:v>2221</c:v>
                      </c:pt>
                      <c:pt idx="21">
                        <c:v>2757</c:v>
                      </c:pt>
                      <c:pt idx="22">
                        <c:v>2235</c:v>
                      </c:pt>
                      <c:pt idx="23">
                        <c:v>2057</c:v>
                      </c:pt>
                      <c:pt idx="24">
                        <c:v>3084</c:v>
                      </c:pt>
                      <c:pt idx="25">
                        <c:v>1971</c:v>
                      </c:pt>
                      <c:pt idx="26">
                        <c:v>1477</c:v>
                      </c:pt>
                      <c:pt idx="27">
                        <c:v>1687</c:v>
                      </c:pt>
                      <c:pt idx="28">
                        <c:v>2247</c:v>
                      </c:pt>
                      <c:pt idx="29">
                        <c:v>2500</c:v>
                      </c:pt>
                      <c:pt idx="30">
                        <c:v>2799</c:v>
                      </c:pt>
                      <c:pt idx="31">
                        <c:v>3646</c:v>
                      </c:pt>
                      <c:pt idx="32">
                        <c:v>3341</c:v>
                      </c:pt>
                      <c:pt idx="33">
                        <c:v>3151</c:v>
                      </c:pt>
                      <c:pt idx="34">
                        <c:v>2414</c:v>
                      </c:pt>
                      <c:pt idx="35">
                        <c:v>2127</c:v>
                      </c:pt>
                      <c:pt idx="36">
                        <c:v>2317</c:v>
                      </c:pt>
                      <c:pt idx="37">
                        <c:v>2932</c:v>
                      </c:pt>
                      <c:pt idx="38">
                        <c:v>3399</c:v>
                      </c:pt>
                      <c:pt idx="39">
                        <c:v>3768</c:v>
                      </c:pt>
                      <c:pt idx="40">
                        <c:v>2944</c:v>
                      </c:pt>
                      <c:pt idx="41">
                        <c:v>2995</c:v>
                      </c:pt>
                      <c:pt idx="42">
                        <c:v>2817</c:v>
                      </c:pt>
                      <c:pt idx="43">
                        <c:v>2839</c:v>
                      </c:pt>
                      <c:pt idx="44">
                        <c:v>3332</c:v>
                      </c:pt>
                      <c:pt idx="45">
                        <c:v>3650</c:v>
                      </c:pt>
                      <c:pt idx="46">
                        <c:v>3497</c:v>
                      </c:pt>
                      <c:pt idx="47">
                        <c:v>3132</c:v>
                      </c:pt>
                      <c:pt idx="48">
                        <c:v>2017</c:v>
                      </c:pt>
                      <c:pt idx="49">
                        <c:v>703</c:v>
                      </c:pt>
                      <c:pt idx="50">
                        <c:v>381</c:v>
                      </c:pt>
                      <c:pt idx="51">
                        <c:v>366</c:v>
                      </c:pt>
                      <c:pt idx="52">
                        <c:v>1281</c:v>
                      </c:pt>
                      <c:pt idx="53">
                        <c:v>1920</c:v>
                      </c:pt>
                      <c:pt idx="54">
                        <c:v>2677</c:v>
                      </c:pt>
                      <c:pt idx="55">
                        <c:v>2400</c:v>
                      </c:pt>
                      <c:pt idx="56">
                        <c:v>1949</c:v>
                      </c:pt>
                      <c:pt idx="57">
                        <c:v>3218</c:v>
                      </c:pt>
                      <c:pt idx="58">
                        <c:v>3003</c:v>
                      </c:pt>
                      <c:pt idx="59">
                        <c:v>3003</c:v>
                      </c:pt>
                      <c:pt idx="60">
                        <c:v>2366</c:v>
                      </c:pt>
                      <c:pt idx="61">
                        <c:v>2261</c:v>
                      </c:pt>
                      <c:pt idx="62">
                        <c:v>2139</c:v>
                      </c:pt>
                      <c:pt idx="63">
                        <c:v>2155</c:v>
                      </c:pt>
                      <c:pt idx="64">
                        <c:v>2257</c:v>
                      </c:pt>
                      <c:pt idx="65">
                        <c:v>1827</c:v>
                      </c:pt>
                      <c:pt idx="66">
                        <c:v>2328</c:v>
                      </c:pt>
                      <c:pt idx="67">
                        <c:v>2239</c:v>
                      </c:pt>
                      <c:pt idx="68">
                        <c:v>2619</c:v>
                      </c:pt>
                      <c:pt idx="69">
                        <c:v>2239</c:v>
                      </c:pt>
                      <c:pt idx="70">
                        <c:v>2043</c:v>
                      </c:pt>
                      <c:pt idx="71">
                        <c:v>2080</c:v>
                      </c:pt>
                      <c:pt idx="72">
                        <c:v>3765</c:v>
                      </c:pt>
                      <c:pt idx="73">
                        <c:v>4851</c:v>
                      </c:pt>
                      <c:pt idx="74">
                        <c:v>4579</c:v>
                      </c:pt>
                      <c:pt idx="75">
                        <c:v>3991</c:v>
                      </c:pt>
                      <c:pt idx="76">
                        <c:v>2766</c:v>
                      </c:pt>
                      <c:pt idx="77">
                        <c:v>2489</c:v>
                      </c:pt>
                      <c:pt idx="78">
                        <c:v>3187</c:v>
                      </c:pt>
                      <c:pt idx="79">
                        <c:v>2309</c:v>
                      </c:pt>
                      <c:pt idx="80">
                        <c:v>3111</c:v>
                      </c:pt>
                      <c:pt idx="81">
                        <c:v>3739</c:v>
                      </c:pt>
                      <c:pt idx="82">
                        <c:v>3661</c:v>
                      </c:pt>
                      <c:pt idx="83">
                        <c:v>3539</c:v>
                      </c:pt>
                      <c:pt idx="84">
                        <c:v>3368</c:v>
                      </c:pt>
                      <c:pt idx="85">
                        <c:v>3545</c:v>
                      </c:pt>
                      <c:pt idx="86">
                        <c:v>5367</c:v>
                      </c:pt>
                      <c:pt idx="87">
                        <c:v>6208</c:v>
                      </c:pt>
                      <c:pt idx="88">
                        <c:v>6467</c:v>
                      </c:pt>
                      <c:pt idx="89">
                        <c:v>4539</c:v>
                      </c:pt>
                      <c:pt idx="90">
                        <c:v>4084</c:v>
                      </c:pt>
                      <c:pt idx="91">
                        <c:v>3181</c:v>
                      </c:pt>
                      <c:pt idx="92">
                        <c:v>2177</c:v>
                      </c:pt>
                      <c:pt idx="93">
                        <c:v>2772</c:v>
                      </c:pt>
                      <c:pt idx="94">
                        <c:v>5005</c:v>
                      </c:pt>
                      <c:pt idx="95">
                        <c:v>5767</c:v>
                      </c:pt>
                      <c:pt idx="96">
                        <c:v>3937</c:v>
                      </c:pt>
                      <c:pt idx="97">
                        <c:v>3893</c:v>
                      </c:pt>
                      <c:pt idx="98">
                        <c:v>4404</c:v>
                      </c:pt>
                      <c:pt idx="99">
                        <c:v>3608</c:v>
                      </c:pt>
                      <c:pt idx="100">
                        <c:v>4076</c:v>
                      </c:pt>
                      <c:pt idx="101">
                        <c:v>5849</c:v>
                      </c:pt>
                      <c:pt idx="102">
                        <c:v>5326</c:v>
                      </c:pt>
                      <c:pt idx="103">
                        <c:v>4491</c:v>
                      </c:pt>
                      <c:pt idx="104">
                        <c:v>4167</c:v>
                      </c:pt>
                      <c:pt idx="105">
                        <c:v>4645</c:v>
                      </c:pt>
                      <c:pt idx="106">
                        <c:v>4382</c:v>
                      </c:pt>
                      <c:pt idx="107">
                        <c:v>4570</c:v>
                      </c:pt>
                      <c:pt idx="108">
                        <c:v>6188</c:v>
                      </c:pt>
                      <c:pt idx="109">
                        <c:v>6715</c:v>
                      </c:pt>
                      <c:pt idx="110">
                        <c:v>6838</c:v>
                      </c:pt>
                      <c:pt idx="111">
                        <c:v>5302</c:v>
                      </c:pt>
                      <c:pt idx="112">
                        <c:v>3296</c:v>
                      </c:pt>
                      <c:pt idx="113">
                        <c:v>4099</c:v>
                      </c:pt>
                      <c:pt idx="114">
                        <c:v>4362</c:v>
                      </c:pt>
                      <c:pt idx="115">
                        <c:v>7245</c:v>
                      </c:pt>
                      <c:pt idx="116">
                        <c:v>6269</c:v>
                      </c:pt>
                      <c:pt idx="117">
                        <c:v>5391</c:v>
                      </c:pt>
                      <c:pt idx="118">
                        <c:v>6352</c:v>
                      </c:pt>
                      <c:pt idx="119">
                        <c:v>4311</c:v>
                      </c:pt>
                      <c:pt idx="120">
                        <c:v>3735</c:v>
                      </c:pt>
                      <c:pt idx="121">
                        <c:v>4228</c:v>
                      </c:pt>
                      <c:pt idx="122">
                        <c:v>4926</c:v>
                      </c:pt>
                      <c:pt idx="123">
                        <c:v>5859</c:v>
                      </c:pt>
                      <c:pt idx="124">
                        <c:v>6297</c:v>
                      </c:pt>
                      <c:pt idx="125">
                        <c:v>6408</c:v>
                      </c:pt>
                      <c:pt idx="126">
                        <c:v>5217</c:v>
                      </c:pt>
                      <c:pt idx="127">
                        <c:v>4740</c:v>
                      </c:pt>
                      <c:pt idx="128">
                        <c:v>5976</c:v>
                      </c:pt>
                      <c:pt idx="129">
                        <c:v>6100</c:v>
                      </c:pt>
                      <c:pt idx="130">
                        <c:v>5480</c:v>
                      </c:pt>
                      <c:pt idx="131">
                        <c:v>5147</c:v>
                      </c:pt>
                      <c:pt idx="132">
                        <c:v>4655</c:v>
                      </c:pt>
                      <c:pt idx="133">
                        <c:v>4269</c:v>
                      </c:pt>
                      <c:pt idx="134">
                        <c:v>3547</c:v>
                      </c:pt>
                      <c:pt idx="135">
                        <c:v>4806</c:v>
                      </c:pt>
                      <c:pt idx="136">
                        <c:v>4540</c:v>
                      </c:pt>
                      <c:pt idx="137">
                        <c:v>5109</c:v>
                      </c:pt>
                      <c:pt idx="138">
                        <c:v>4838</c:v>
                      </c:pt>
                      <c:pt idx="139">
                        <c:v>3885</c:v>
                      </c:pt>
                      <c:pt idx="140">
                        <c:v>3557</c:v>
                      </c:pt>
                      <c:pt idx="141">
                        <c:v>3450</c:v>
                      </c:pt>
                      <c:pt idx="142">
                        <c:v>4165</c:v>
                      </c:pt>
                      <c:pt idx="143">
                        <c:v>3562</c:v>
                      </c:pt>
                      <c:pt idx="144">
                        <c:v>3572</c:v>
                      </c:pt>
                      <c:pt idx="145">
                        <c:v>2119</c:v>
                      </c:pt>
                      <c:pt idx="146">
                        <c:v>3043</c:v>
                      </c:pt>
                      <c:pt idx="147">
                        <c:v>2391</c:v>
                      </c:pt>
                      <c:pt idx="148">
                        <c:v>3423</c:v>
                      </c:pt>
                      <c:pt idx="149">
                        <c:v>3312</c:v>
                      </c:pt>
                      <c:pt idx="150">
                        <c:v>2666</c:v>
                      </c:pt>
                      <c:pt idx="151">
                        <c:v>2355</c:v>
                      </c:pt>
                      <c:pt idx="152">
                        <c:v>1738</c:v>
                      </c:pt>
                      <c:pt idx="153">
                        <c:v>2029</c:v>
                      </c:pt>
                      <c:pt idx="154">
                        <c:v>1319</c:v>
                      </c:pt>
                      <c:pt idx="155">
                        <c:v>1780</c:v>
                      </c:pt>
                      <c:pt idx="156">
                        <c:v>3091</c:v>
                      </c:pt>
                      <c:pt idx="157">
                        <c:v>2545</c:v>
                      </c:pt>
                      <c:pt idx="158">
                        <c:v>3422</c:v>
                      </c:pt>
                      <c:pt idx="159">
                        <c:v>3099</c:v>
                      </c:pt>
                      <c:pt idx="160">
                        <c:v>2858</c:v>
                      </c:pt>
                      <c:pt idx="161">
                        <c:v>2211</c:v>
                      </c:pt>
                      <c:pt idx="162">
                        <c:v>2399</c:v>
                      </c:pt>
                      <c:pt idx="163">
                        <c:v>2439</c:v>
                      </c:pt>
                      <c:pt idx="164">
                        <c:v>2364</c:v>
                      </c:pt>
                      <c:pt idx="165">
                        <c:v>2115</c:v>
                      </c:pt>
                      <c:pt idx="166">
                        <c:v>1765</c:v>
                      </c:pt>
                      <c:pt idx="167">
                        <c:v>1962</c:v>
                      </c:pt>
                      <c:pt idx="168">
                        <c:v>1612</c:v>
                      </c:pt>
                      <c:pt idx="169">
                        <c:v>1717</c:v>
                      </c:pt>
                      <c:pt idx="170">
                        <c:v>1527</c:v>
                      </c:pt>
                      <c:pt idx="171">
                        <c:v>1603</c:v>
                      </c:pt>
                      <c:pt idx="172">
                        <c:v>1961</c:v>
                      </c:pt>
                      <c:pt idx="173">
                        <c:v>1282</c:v>
                      </c:pt>
                      <c:pt idx="174">
                        <c:v>1321</c:v>
                      </c:pt>
                      <c:pt idx="175">
                        <c:v>1334</c:v>
                      </c:pt>
                      <c:pt idx="176">
                        <c:v>1125</c:v>
                      </c:pt>
                      <c:pt idx="177">
                        <c:v>820</c:v>
                      </c:pt>
                      <c:pt idx="178">
                        <c:v>2002</c:v>
                      </c:pt>
                      <c:pt idx="179">
                        <c:v>2007</c:v>
                      </c:pt>
                      <c:pt idx="180">
                        <c:v>1460</c:v>
                      </c:pt>
                      <c:pt idx="181">
                        <c:v>1598</c:v>
                      </c:pt>
                      <c:pt idx="182">
                        <c:v>1419</c:v>
                      </c:pt>
                      <c:pt idx="183">
                        <c:v>1862</c:v>
                      </c:pt>
                      <c:pt idx="184">
                        <c:v>2250</c:v>
                      </c:pt>
                      <c:pt idx="185">
                        <c:v>1612</c:v>
                      </c:pt>
                      <c:pt idx="186">
                        <c:v>2185</c:v>
                      </c:pt>
                      <c:pt idx="187">
                        <c:v>2418</c:v>
                      </c:pt>
                      <c:pt idx="188">
                        <c:v>1888</c:v>
                      </c:pt>
                      <c:pt idx="189">
                        <c:v>1771</c:v>
                      </c:pt>
                      <c:pt idx="190">
                        <c:v>1546</c:v>
                      </c:pt>
                      <c:pt idx="191">
                        <c:v>1395</c:v>
                      </c:pt>
                      <c:pt idx="192">
                        <c:v>1903</c:v>
                      </c:pt>
                      <c:pt idx="193">
                        <c:v>1957</c:v>
                      </c:pt>
                      <c:pt idx="194">
                        <c:v>1573</c:v>
                      </c:pt>
                      <c:pt idx="195">
                        <c:v>1392</c:v>
                      </c:pt>
                      <c:pt idx="196">
                        <c:v>1236</c:v>
                      </c:pt>
                      <c:pt idx="197">
                        <c:v>1354</c:v>
                      </c:pt>
                      <c:pt idx="198">
                        <c:v>1284</c:v>
                      </c:pt>
                      <c:pt idx="199">
                        <c:v>2110</c:v>
                      </c:pt>
                      <c:pt idx="200">
                        <c:v>1696</c:v>
                      </c:pt>
                      <c:pt idx="201">
                        <c:v>1569</c:v>
                      </c:pt>
                      <c:pt idx="202">
                        <c:v>1852</c:v>
                      </c:pt>
                      <c:pt idx="203">
                        <c:v>1483</c:v>
                      </c:pt>
                      <c:pt idx="204">
                        <c:v>2161</c:v>
                      </c:pt>
                      <c:pt idx="205">
                        <c:v>1854</c:v>
                      </c:pt>
                      <c:pt idx="206">
                        <c:v>1539</c:v>
                      </c:pt>
                      <c:pt idx="207">
                        <c:v>2521</c:v>
                      </c:pt>
                      <c:pt idx="208">
                        <c:v>1453</c:v>
                      </c:pt>
                      <c:pt idx="209">
                        <c:v>1709</c:v>
                      </c:pt>
                      <c:pt idx="210">
                        <c:v>1632</c:v>
                      </c:pt>
                      <c:pt idx="211">
                        <c:v>1342</c:v>
                      </c:pt>
                      <c:pt idx="212">
                        <c:v>1417</c:v>
                      </c:pt>
                      <c:pt idx="213">
                        <c:v>1723</c:v>
                      </c:pt>
                      <c:pt idx="214">
                        <c:v>1767</c:v>
                      </c:pt>
                      <c:pt idx="215">
                        <c:v>1894</c:v>
                      </c:pt>
                      <c:pt idx="216">
                        <c:v>1781</c:v>
                      </c:pt>
                      <c:pt idx="217">
                        <c:v>1493</c:v>
                      </c:pt>
                      <c:pt idx="218">
                        <c:v>1535</c:v>
                      </c:pt>
                      <c:pt idx="219">
                        <c:v>1552</c:v>
                      </c:pt>
                      <c:pt idx="220">
                        <c:v>1963</c:v>
                      </c:pt>
                      <c:pt idx="221">
                        <c:v>1414</c:v>
                      </c:pt>
                      <c:pt idx="222">
                        <c:v>1444</c:v>
                      </c:pt>
                      <c:pt idx="223">
                        <c:v>1172</c:v>
                      </c:pt>
                      <c:pt idx="224">
                        <c:v>2266</c:v>
                      </c:pt>
                      <c:pt idx="225">
                        <c:v>1307</c:v>
                      </c:pt>
                      <c:pt idx="226">
                        <c:v>1231</c:v>
                      </c:pt>
                      <c:pt idx="227">
                        <c:v>1088</c:v>
                      </c:pt>
                      <c:pt idx="228">
                        <c:v>1005</c:v>
                      </c:pt>
                      <c:pt idx="229">
                        <c:v>1716</c:v>
                      </c:pt>
                      <c:pt idx="230">
                        <c:v>1445</c:v>
                      </c:pt>
                      <c:pt idx="231">
                        <c:v>1410</c:v>
                      </c:pt>
                      <c:pt idx="232">
                        <c:v>1464</c:v>
                      </c:pt>
                      <c:pt idx="233">
                        <c:v>1184</c:v>
                      </c:pt>
                      <c:pt idx="234">
                        <c:v>1468</c:v>
                      </c:pt>
                      <c:pt idx="235">
                        <c:v>1344</c:v>
                      </c:pt>
                      <c:pt idx="236">
                        <c:v>1127</c:v>
                      </c:pt>
                      <c:pt idx="237">
                        <c:v>1633</c:v>
                      </c:pt>
                    </c:numCache>
                  </c:numRef>
                </c:val>
                <c:smooth val="0"/>
                <c:extLst xmlns:c15="http://schemas.microsoft.com/office/drawing/2012/chart">
                  <c:ext xmlns:c16="http://schemas.microsoft.com/office/drawing/2014/chart" uri="{C3380CC4-5D6E-409C-BE32-E72D297353CC}">
                    <c16:uniqueId val="{00000016-49CB-40A4-9148-FC22BAA9BD07}"/>
                  </c:ext>
                </c:extLst>
              </c15:ser>
            </c15:filteredLineSeries>
            <c15:filteredLineSeries>
              <c15:ser>
                <c:idx val="22"/>
                <c:order val="22"/>
                <c:tx>
                  <c:strRef>
                    <c:extLst xmlns:c15="http://schemas.microsoft.com/office/drawing/2012/chart">
                      <c:ext xmlns:c15="http://schemas.microsoft.com/office/drawing/2012/chart" uri="{02D57815-91ED-43cb-92C2-25804820EDAC}">
                        <c15:formulaRef>
                          <c15:sqref>'$1, 20%, 75th'!$X$6</c15:sqref>
                        </c15:formulaRef>
                      </c:ext>
                    </c:extLst>
                    <c:strCache>
                      <c:ptCount val="1"/>
                      <c:pt idx="0">
                        <c:v>ESSP</c:v>
                      </c:pt>
                    </c:strCache>
                  </c:strRef>
                </c:tx>
                <c:spPr>
                  <a:ln w="28575" cap="rnd">
                    <a:solidFill>
                      <a:schemeClr val="accent5">
                        <a:lumMod val="80000"/>
                      </a:schemeClr>
                    </a:solidFill>
                    <a:round/>
                  </a:ln>
                  <a:effectLst/>
                </c:spPr>
                <c:marker>
                  <c:symbol val="none"/>
                </c:marker>
                <c:cat>
                  <c:numRef>
                    <c:extLst xmlns:c15="http://schemas.microsoft.com/office/drawing/2012/chart">
                      <c:ext xmlns:c15="http://schemas.microsoft.com/office/drawing/2012/chart" uri="{02D57815-91ED-43cb-92C2-25804820EDAC}">
                        <c15:formulaRef>
                          <c15:sqref>'$1, 20%, 75th'!$A$7:$A$244</c15:sqref>
                        </c15:formulaRef>
                      </c:ext>
                    </c:extLst>
                    <c:numCache>
                      <c:formatCode>m/d/yyyy</c:formatCode>
                      <c:ptCount val="238"/>
                      <c:pt idx="0">
                        <c:v>45997</c:v>
                      </c:pt>
                      <c:pt idx="1">
                        <c:v>45998</c:v>
                      </c:pt>
                      <c:pt idx="2">
                        <c:v>45999</c:v>
                      </c:pt>
                      <c:pt idx="3">
                        <c:v>46000</c:v>
                      </c:pt>
                      <c:pt idx="4">
                        <c:v>46001</c:v>
                      </c:pt>
                      <c:pt idx="5">
                        <c:v>46002</c:v>
                      </c:pt>
                      <c:pt idx="6">
                        <c:v>46003</c:v>
                      </c:pt>
                      <c:pt idx="7">
                        <c:v>46004</c:v>
                      </c:pt>
                      <c:pt idx="8">
                        <c:v>46005</c:v>
                      </c:pt>
                      <c:pt idx="9">
                        <c:v>46006</c:v>
                      </c:pt>
                      <c:pt idx="10">
                        <c:v>46007</c:v>
                      </c:pt>
                      <c:pt idx="11">
                        <c:v>46008</c:v>
                      </c:pt>
                      <c:pt idx="12">
                        <c:v>46009</c:v>
                      </c:pt>
                      <c:pt idx="13">
                        <c:v>46010</c:v>
                      </c:pt>
                      <c:pt idx="14">
                        <c:v>46011</c:v>
                      </c:pt>
                      <c:pt idx="15">
                        <c:v>46012</c:v>
                      </c:pt>
                      <c:pt idx="16">
                        <c:v>46013</c:v>
                      </c:pt>
                      <c:pt idx="17">
                        <c:v>46014</c:v>
                      </c:pt>
                      <c:pt idx="18">
                        <c:v>46015</c:v>
                      </c:pt>
                      <c:pt idx="19">
                        <c:v>46016</c:v>
                      </c:pt>
                      <c:pt idx="20">
                        <c:v>46017</c:v>
                      </c:pt>
                      <c:pt idx="21">
                        <c:v>46018</c:v>
                      </c:pt>
                      <c:pt idx="22">
                        <c:v>46019</c:v>
                      </c:pt>
                      <c:pt idx="23">
                        <c:v>46020</c:v>
                      </c:pt>
                      <c:pt idx="24">
                        <c:v>46021</c:v>
                      </c:pt>
                      <c:pt idx="25">
                        <c:v>46022</c:v>
                      </c:pt>
                      <c:pt idx="26">
                        <c:v>46023</c:v>
                      </c:pt>
                      <c:pt idx="27">
                        <c:v>46024</c:v>
                      </c:pt>
                      <c:pt idx="28">
                        <c:v>46025</c:v>
                      </c:pt>
                      <c:pt idx="29">
                        <c:v>46026</c:v>
                      </c:pt>
                      <c:pt idx="30">
                        <c:v>46027</c:v>
                      </c:pt>
                      <c:pt idx="31">
                        <c:v>46028</c:v>
                      </c:pt>
                      <c:pt idx="32">
                        <c:v>46029</c:v>
                      </c:pt>
                      <c:pt idx="33">
                        <c:v>46030</c:v>
                      </c:pt>
                      <c:pt idx="34">
                        <c:v>46031</c:v>
                      </c:pt>
                      <c:pt idx="35">
                        <c:v>46032</c:v>
                      </c:pt>
                      <c:pt idx="36">
                        <c:v>46033</c:v>
                      </c:pt>
                      <c:pt idx="37">
                        <c:v>46034</c:v>
                      </c:pt>
                      <c:pt idx="38">
                        <c:v>46035</c:v>
                      </c:pt>
                      <c:pt idx="39">
                        <c:v>46036</c:v>
                      </c:pt>
                      <c:pt idx="40">
                        <c:v>46037</c:v>
                      </c:pt>
                      <c:pt idx="41">
                        <c:v>46038</c:v>
                      </c:pt>
                      <c:pt idx="42">
                        <c:v>46039</c:v>
                      </c:pt>
                      <c:pt idx="43">
                        <c:v>46040</c:v>
                      </c:pt>
                      <c:pt idx="44">
                        <c:v>46041</c:v>
                      </c:pt>
                      <c:pt idx="45">
                        <c:v>46042</c:v>
                      </c:pt>
                      <c:pt idx="46">
                        <c:v>46043</c:v>
                      </c:pt>
                      <c:pt idx="47">
                        <c:v>46044</c:v>
                      </c:pt>
                      <c:pt idx="48">
                        <c:v>46045</c:v>
                      </c:pt>
                      <c:pt idx="49">
                        <c:v>46046</c:v>
                      </c:pt>
                      <c:pt idx="50">
                        <c:v>46047</c:v>
                      </c:pt>
                      <c:pt idx="51">
                        <c:v>46048</c:v>
                      </c:pt>
                      <c:pt idx="52">
                        <c:v>46049</c:v>
                      </c:pt>
                      <c:pt idx="53">
                        <c:v>46050</c:v>
                      </c:pt>
                      <c:pt idx="54">
                        <c:v>46051</c:v>
                      </c:pt>
                      <c:pt idx="55">
                        <c:v>46052</c:v>
                      </c:pt>
                      <c:pt idx="56">
                        <c:v>46053</c:v>
                      </c:pt>
                      <c:pt idx="57">
                        <c:v>46054</c:v>
                      </c:pt>
                      <c:pt idx="58">
                        <c:v>46055</c:v>
                      </c:pt>
                      <c:pt idx="59">
                        <c:v>46056</c:v>
                      </c:pt>
                      <c:pt idx="60">
                        <c:v>46057</c:v>
                      </c:pt>
                      <c:pt idx="61">
                        <c:v>46058</c:v>
                      </c:pt>
                      <c:pt idx="62">
                        <c:v>46059</c:v>
                      </c:pt>
                      <c:pt idx="63">
                        <c:v>46060</c:v>
                      </c:pt>
                      <c:pt idx="64">
                        <c:v>46061</c:v>
                      </c:pt>
                      <c:pt idx="65">
                        <c:v>46062</c:v>
                      </c:pt>
                      <c:pt idx="66">
                        <c:v>46063</c:v>
                      </c:pt>
                      <c:pt idx="67">
                        <c:v>46064</c:v>
                      </c:pt>
                      <c:pt idx="68">
                        <c:v>46065</c:v>
                      </c:pt>
                      <c:pt idx="69">
                        <c:v>46066</c:v>
                      </c:pt>
                      <c:pt idx="70">
                        <c:v>46067</c:v>
                      </c:pt>
                      <c:pt idx="71">
                        <c:v>46068</c:v>
                      </c:pt>
                      <c:pt idx="72">
                        <c:v>46069</c:v>
                      </c:pt>
                      <c:pt idx="73">
                        <c:v>46070</c:v>
                      </c:pt>
                      <c:pt idx="74">
                        <c:v>46071</c:v>
                      </c:pt>
                      <c:pt idx="75">
                        <c:v>46072</c:v>
                      </c:pt>
                      <c:pt idx="76">
                        <c:v>46073</c:v>
                      </c:pt>
                      <c:pt idx="77">
                        <c:v>46074</c:v>
                      </c:pt>
                      <c:pt idx="78">
                        <c:v>46075</c:v>
                      </c:pt>
                      <c:pt idx="79">
                        <c:v>46076</c:v>
                      </c:pt>
                      <c:pt idx="80">
                        <c:v>46077</c:v>
                      </c:pt>
                      <c:pt idx="81">
                        <c:v>46078</c:v>
                      </c:pt>
                      <c:pt idx="82">
                        <c:v>46079</c:v>
                      </c:pt>
                      <c:pt idx="83">
                        <c:v>46080</c:v>
                      </c:pt>
                      <c:pt idx="84">
                        <c:v>46081</c:v>
                      </c:pt>
                      <c:pt idx="85">
                        <c:v>46082</c:v>
                      </c:pt>
                      <c:pt idx="86">
                        <c:v>46083</c:v>
                      </c:pt>
                      <c:pt idx="87">
                        <c:v>46084</c:v>
                      </c:pt>
                      <c:pt idx="88">
                        <c:v>46085</c:v>
                      </c:pt>
                      <c:pt idx="89">
                        <c:v>46086</c:v>
                      </c:pt>
                      <c:pt idx="90">
                        <c:v>46087</c:v>
                      </c:pt>
                      <c:pt idx="91">
                        <c:v>46088</c:v>
                      </c:pt>
                      <c:pt idx="92">
                        <c:v>46089</c:v>
                      </c:pt>
                      <c:pt idx="93">
                        <c:v>46090</c:v>
                      </c:pt>
                      <c:pt idx="94">
                        <c:v>46091</c:v>
                      </c:pt>
                      <c:pt idx="95">
                        <c:v>46092</c:v>
                      </c:pt>
                      <c:pt idx="96">
                        <c:v>46093</c:v>
                      </c:pt>
                      <c:pt idx="97">
                        <c:v>46094</c:v>
                      </c:pt>
                      <c:pt idx="98">
                        <c:v>46095</c:v>
                      </c:pt>
                      <c:pt idx="99">
                        <c:v>46096</c:v>
                      </c:pt>
                      <c:pt idx="100">
                        <c:v>46097</c:v>
                      </c:pt>
                      <c:pt idx="101">
                        <c:v>46098</c:v>
                      </c:pt>
                      <c:pt idx="102">
                        <c:v>46099</c:v>
                      </c:pt>
                      <c:pt idx="103">
                        <c:v>46100</c:v>
                      </c:pt>
                      <c:pt idx="104">
                        <c:v>46101</c:v>
                      </c:pt>
                      <c:pt idx="105">
                        <c:v>46102</c:v>
                      </c:pt>
                      <c:pt idx="106">
                        <c:v>46103</c:v>
                      </c:pt>
                      <c:pt idx="107">
                        <c:v>46104</c:v>
                      </c:pt>
                      <c:pt idx="108">
                        <c:v>46105</c:v>
                      </c:pt>
                      <c:pt idx="109">
                        <c:v>46106</c:v>
                      </c:pt>
                      <c:pt idx="110">
                        <c:v>46107</c:v>
                      </c:pt>
                      <c:pt idx="111">
                        <c:v>46108</c:v>
                      </c:pt>
                      <c:pt idx="112">
                        <c:v>46109</c:v>
                      </c:pt>
                      <c:pt idx="113">
                        <c:v>46110</c:v>
                      </c:pt>
                      <c:pt idx="114">
                        <c:v>46111</c:v>
                      </c:pt>
                      <c:pt idx="115">
                        <c:v>46112</c:v>
                      </c:pt>
                      <c:pt idx="116">
                        <c:v>46113</c:v>
                      </c:pt>
                      <c:pt idx="117">
                        <c:v>46114</c:v>
                      </c:pt>
                      <c:pt idx="118">
                        <c:v>46115</c:v>
                      </c:pt>
                      <c:pt idx="119">
                        <c:v>46116</c:v>
                      </c:pt>
                      <c:pt idx="120">
                        <c:v>46117</c:v>
                      </c:pt>
                      <c:pt idx="121">
                        <c:v>46118</c:v>
                      </c:pt>
                      <c:pt idx="122">
                        <c:v>46119</c:v>
                      </c:pt>
                      <c:pt idx="123">
                        <c:v>46120</c:v>
                      </c:pt>
                      <c:pt idx="124">
                        <c:v>46121</c:v>
                      </c:pt>
                      <c:pt idx="125">
                        <c:v>46122</c:v>
                      </c:pt>
                      <c:pt idx="126">
                        <c:v>46123</c:v>
                      </c:pt>
                      <c:pt idx="127">
                        <c:v>46124</c:v>
                      </c:pt>
                      <c:pt idx="128">
                        <c:v>46125</c:v>
                      </c:pt>
                      <c:pt idx="129">
                        <c:v>46126</c:v>
                      </c:pt>
                      <c:pt idx="130">
                        <c:v>46127</c:v>
                      </c:pt>
                      <c:pt idx="131">
                        <c:v>46128</c:v>
                      </c:pt>
                      <c:pt idx="132">
                        <c:v>46129</c:v>
                      </c:pt>
                      <c:pt idx="133">
                        <c:v>46130</c:v>
                      </c:pt>
                      <c:pt idx="134">
                        <c:v>46131</c:v>
                      </c:pt>
                      <c:pt idx="135">
                        <c:v>46132</c:v>
                      </c:pt>
                      <c:pt idx="136">
                        <c:v>46133</c:v>
                      </c:pt>
                      <c:pt idx="137">
                        <c:v>46134</c:v>
                      </c:pt>
                      <c:pt idx="138">
                        <c:v>46135</c:v>
                      </c:pt>
                      <c:pt idx="139">
                        <c:v>46136</c:v>
                      </c:pt>
                      <c:pt idx="140">
                        <c:v>46137</c:v>
                      </c:pt>
                      <c:pt idx="141">
                        <c:v>46138</c:v>
                      </c:pt>
                      <c:pt idx="142">
                        <c:v>46139</c:v>
                      </c:pt>
                      <c:pt idx="143">
                        <c:v>46140</c:v>
                      </c:pt>
                      <c:pt idx="144">
                        <c:v>46141</c:v>
                      </c:pt>
                      <c:pt idx="145">
                        <c:v>46142</c:v>
                      </c:pt>
                      <c:pt idx="146">
                        <c:v>46143</c:v>
                      </c:pt>
                      <c:pt idx="147">
                        <c:v>46144</c:v>
                      </c:pt>
                      <c:pt idx="148">
                        <c:v>46145</c:v>
                      </c:pt>
                      <c:pt idx="149">
                        <c:v>46146</c:v>
                      </c:pt>
                      <c:pt idx="150">
                        <c:v>46147</c:v>
                      </c:pt>
                      <c:pt idx="151">
                        <c:v>46148</c:v>
                      </c:pt>
                      <c:pt idx="152">
                        <c:v>46149</c:v>
                      </c:pt>
                      <c:pt idx="153">
                        <c:v>46150</c:v>
                      </c:pt>
                      <c:pt idx="154">
                        <c:v>46151</c:v>
                      </c:pt>
                      <c:pt idx="155">
                        <c:v>46152</c:v>
                      </c:pt>
                      <c:pt idx="156">
                        <c:v>46153</c:v>
                      </c:pt>
                      <c:pt idx="157">
                        <c:v>46154</c:v>
                      </c:pt>
                      <c:pt idx="158">
                        <c:v>46155</c:v>
                      </c:pt>
                      <c:pt idx="159">
                        <c:v>46156</c:v>
                      </c:pt>
                      <c:pt idx="160">
                        <c:v>46157</c:v>
                      </c:pt>
                      <c:pt idx="161">
                        <c:v>46158</c:v>
                      </c:pt>
                      <c:pt idx="162">
                        <c:v>46159</c:v>
                      </c:pt>
                      <c:pt idx="163">
                        <c:v>46160</c:v>
                      </c:pt>
                      <c:pt idx="164">
                        <c:v>46161</c:v>
                      </c:pt>
                      <c:pt idx="165">
                        <c:v>46162</c:v>
                      </c:pt>
                      <c:pt idx="166">
                        <c:v>46163</c:v>
                      </c:pt>
                      <c:pt idx="167">
                        <c:v>46164</c:v>
                      </c:pt>
                      <c:pt idx="168">
                        <c:v>46165</c:v>
                      </c:pt>
                      <c:pt idx="169">
                        <c:v>46166</c:v>
                      </c:pt>
                      <c:pt idx="170">
                        <c:v>46167</c:v>
                      </c:pt>
                      <c:pt idx="171">
                        <c:v>46168</c:v>
                      </c:pt>
                      <c:pt idx="172">
                        <c:v>46169</c:v>
                      </c:pt>
                      <c:pt idx="173">
                        <c:v>46170</c:v>
                      </c:pt>
                      <c:pt idx="174">
                        <c:v>46171</c:v>
                      </c:pt>
                      <c:pt idx="175">
                        <c:v>46172</c:v>
                      </c:pt>
                      <c:pt idx="176">
                        <c:v>46173</c:v>
                      </c:pt>
                      <c:pt idx="177">
                        <c:v>46174</c:v>
                      </c:pt>
                      <c:pt idx="178">
                        <c:v>46175</c:v>
                      </c:pt>
                      <c:pt idx="179">
                        <c:v>46176</c:v>
                      </c:pt>
                      <c:pt idx="180">
                        <c:v>46177</c:v>
                      </c:pt>
                      <c:pt idx="181">
                        <c:v>46178</c:v>
                      </c:pt>
                      <c:pt idx="182">
                        <c:v>46179</c:v>
                      </c:pt>
                      <c:pt idx="183">
                        <c:v>46180</c:v>
                      </c:pt>
                      <c:pt idx="184">
                        <c:v>46181</c:v>
                      </c:pt>
                      <c:pt idx="185">
                        <c:v>46182</c:v>
                      </c:pt>
                      <c:pt idx="186">
                        <c:v>46183</c:v>
                      </c:pt>
                      <c:pt idx="187">
                        <c:v>46184</c:v>
                      </c:pt>
                      <c:pt idx="188">
                        <c:v>46185</c:v>
                      </c:pt>
                      <c:pt idx="189">
                        <c:v>46186</c:v>
                      </c:pt>
                      <c:pt idx="190">
                        <c:v>46187</c:v>
                      </c:pt>
                      <c:pt idx="191">
                        <c:v>46188</c:v>
                      </c:pt>
                      <c:pt idx="192">
                        <c:v>46189</c:v>
                      </c:pt>
                      <c:pt idx="193">
                        <c:v>46190</c:v>
                      </c:pt>
                      <c:pt idx="194">
                        <c:v>46191</c:v>
                      </c:pt>
                      <c:pt idx="195">
                        <c:v>46192</c:v>
                      </c:pt>
                      <c:pt idx="196">
                        <c:v>46193</c:v>
                      </c:pt>
                      <c:pt idx="197">
                        <c:v>46194</c:v>
                      </c:pt>
                      <c:pt idx="198">
                        <c:v>46195</c:v>
                      </c:pt>
                      <c:pt idx="199">
                        <c:v>46196</c:v>
                      </c:pt>
                      <c:pt idx="200">
                        <c:v>46197</c:v>
                      </c:pt>
                      <c:pt idx="201">
                        <c:v>46198</c:v>
                      </c:pt>
                      <c:pt idx="202">
                        <c:v>46199</c:v>
                      </c:pt>
                      <c:pt idx="203">
                        <c:v>46200</c:v>
                      </c:pt>
                      <c:pt idx="204">
                        <c:v>46201</c:v>
                      </c:pt>
                      <c:pt idx="205">
                        <c:v>46202</c:v>
                      </c:pt>
                      <c:pt idx="206">
                        <c:v>46203</c:v>
                      </c:pt>
                      <c:pt idx="207">
                        <c:v>46204</c:v>
                      </c:pt>
                      <c:pt idx="208">
                        <c:v>46205</c:v>
                      </c:pt>
                      <c:pt idx="209">
                        <c:v>46206</c:v>
                      </c:pt>
                      <c:pt idx="210">
                        <c:v>46207</c:v>
                      </c:pt>
                      <c:pt idx="211">
                        <c:v>46208</c:v>
                      </c:pt>
                      <c:pt idx="212">
                        <c:v>46209</c:v>
                      </c:pt>
                      <c:pt idx="213">
                        <c:v>46210</c:v>
                      </c:pt>
                      <c:pt idx="214">
                        <c:v>46211</c:v>
                      </c:pt>
                      <c:pt idx="215">
                        <c:v>46212</c:v>
                      </c:pt>
                      <c:pt idx="216">
                        <c:v>46213</c:v>
                      </c:pt>
                      <c:pt idx="217">
                        <c:v>46214</c:v>
                      </c:pt>
                      <c:pt idx="218">
                        <c:v>46215</c:v>
                      </c:pt>
                      <c:pt idx="219">
                        <c:v>46216</c:v>
                      </c:pt>
                      <c:pt idx="220">
                        <c:v>46217</c:v>
                      </c:pt>
                      <c:pt idx="221">
                        <c:v>46218</c:v>
                      </c:pt>
                      <c:pt idx="222">
                        <c:v>46219</c:v>
                      </c:pt>
                      <c:pt idx="223">
                        <c:v>46220</c:v>
                      </c:pt>
                      <c:pt idx="224">
                        <c:v>46221</c:v>
                      </c:pt>
                      <c:pt idx="225">
                        <c:v>46222</c:v>
                      </c:pt>
                      <c:pt idx="226">
                        <c:v>46223</c:v>
                      </c:pt>
                      <c:pt idx="227">
                        <c:v>46224</c:v>
                      </c:pt>
                      <c:pt idx="228">
                        <c:v>46225</c:v>
                      </c:pt>
                      <c:pt idx="229">
                        <c:v>46226</c:v>
                      </c:pt>
                      <c:pt idx="230">
                        <c:v>46227</c:v>
                      </c:pt>
                      <c:pt idx="231">
                        <c:v>46228</c:v>
                      </c:pt>
                      <c:pt idx="232">
                        <c:v>46229</c:v>
                      </c:pt>
                      <c:pt idx="233">
                        <c:v>46230</c:v>
                      </c:pt>
                      <c:pt idx="234">
                        <c:v>46231</c:v>
                      </c:pt>
                      <c:pt idx="235">
                        <c:v>46232</c:v>
                      </c:pt>
                      <c:pt idx="236">
                        <c:v>46233</c:v>
                      </c:pt>
                      <c:pt idx="237">
                        <c:v>46234</c:v>
                      </c:pt>
                    </c:numCache>
                  </c:numRef>
                </c:cat>
                <c:val>
                  <c:numRef>
                    <c:extLst xmlns:c15="http://schemas.microsoft.com/office/drawing/2012/chart">
                      <c:ext xmlns:c15="http://schemas.microsoft.com/office/drawing/2012/chart" uri="{02D57815-91ED-43cb-92C2-25804820EDAC}">
                        <c15:formulaRef>
                          <c15:sqref>'$1, 20%, 75th'!$X$7:$X$244</c15:sqref>
                        </c15:formulaRef>
                      </c:ext>
                    </c:extLst>
                    <c:numCache>
                      <c:formatCode>#,##0</c:formatCode>
                      <c:ptCount val="238"/>
                      <c:pt idx="0">
                        <c:v>382</c:v>
                      </c:pt>
                      <c:pt idx="1">
                        <c:v>452</c:v>
                      </c:pt>
                      <c:pt idx="2">
                        <c:v>364</c:v>
                      </c:pt>
                      <c:pt idx="3">
                        <c:v>526</c:v>
                      </c:pt>
                      <c:pt idx="4">
                        <c:v>525</c:v>
                      </c:pt>
                      <c:pt idx="5">
                        <c:v>466</c:v>
                      </c:pt>
                      <c:pt idx="6">
                        <c:v>483</c:v>
                      </c:pt>
                      <c:pt idx="7">
                        <c:v>387</c:v>
                      </c:pt>
                      <c:pt idx="8">
                        <c:v>474</c:v>
                      </c:pt>
                      <c:pt idx="9">
                        <c:v>495</c:v>
                      </c:pt>
                      <c:pt idx="10">
                        <c:v>700</c:v>
                      </c:pt>
                      <c:pt idx="11">
                        <c:v>459</c:v>
                      </c:pt>
                      <c:pt idx="12">
                        <c:v>375</c:v>
                      </c:pt>
                      <c:pt idx="13">
                        <c:v>382</c:v>
                      </c:pt>
                      <c:pt idx="14">
                        <c:v>463</c:v>
                      </c:pt>
                      <c:pt idx="15">
                        <c:v>342</c:v>
                      </c:pt>
                      <c:pt idx="16">
                        <c:v>456</c:v>
                      </c:pt>
                      <c:pt idx="17">
                        <c:v>505</c:v>
                      </c:pt>
                      <c:pt idx="18">
                        <c:v>460</c:v>
                      </c:pt>
                      <c:pt idx="19">
                        <c:v>459</c:v>
                      </c:pt>
                      <c:pt idx="20">
                        <c:v>462</c:v>
                      </c:pt>
                      <c:pt idx="21">
                        <c:v>459</c:v>
                      </c:pt>
                      <c:pt idx="22">
                        <c:v>459</c:v>
                      </c:pt>
                      <c:pt idx="23">
                        <c:v>463</c:v>
                      </c:pt>
                      <c:pt idx="24">
                        <c:v>499</c:v>
                      </c:pt>
                      <c:pt idx="25">
                        <c:v>479</c:v>
                      </c:pt>
                      <c:pt idx="26">
                        <c:v>475</c:v>
                      </c:pt>
                      <c:pt idx="27">
                        <c:v>417</c:v>
                      </c:pt>
                      <c:pt idx="28">
                        <c:v>497</c:v>
                      </c:pt>
                      <c:pt idx="29">
                        <c:v>512</c:v>
                      </c:pt>
                      <c:pt idx="30">
                        <c:v>508</c:v>
                      </c:pt>
                      <c:pt idx="31">
                        <c:v>537</c:v>
                      </c:pt>
                      <c:pt idx="32">
                        <c:v>532</c:v>
                      </c:pt>
                      <c:pt idx="33">
                        <c:v>871</c:v>
                      </c:pt>
                      <c:pt idx="34">
                        <c:v>519</c:v>
                      </c:pt>
                      <c:pt idx="35">
                        <c:v>576</c:v>
                      </c:pt>
                      <c:pt idx="36">
                        <c:v>800</c:v>
                      </c:pt>
                      <c:pt idx="37">
                        <c:v>470</c:v>
                      </c:pt>
                      <c:pt idx="38">
                        <c:v>513</c:v>
                      </c:pt>
                      <c:pt idx="39">
                        <c:v>535</c:v>
                      </c:pt>
                      <c:pt idx="40">
                        <c:v>532</c:v>
                      </c:pt>
                      <c:pt idx="41">
                        <c:v>525</c:v>
                      </c:pt>
                      <c:pt idx="42">
                        <c:v>626</c:v>
                      </c:pt>
                      <c:pt idx="43">
                        <c:v>834</c:v>
                      </c:pt>
                      <c:pt idx="44">
                        <c:v>519</c:v>
                      </c:pt>
                      <c:pt idx="45">
                        <c:v>454</c:v>
                      </c:pt>
                      <c:pt idx="46">
                        <c:v>473</c:v>
                      </c:pt>
                      <c:pt idx="47">
                        <c:v>463</c:v>
                      </c:pt>
                      <c:pt idx="48">
                        <c:v>401</c:v>
                      </c:pt>
                      <c:pt idx="49">
                        <c:v>337</c:v>
                      </c:pt>
                      <c:pt idx="50">
                        <c:v>400</c:v>
                      </c:pt>
                      <c:pt idx="51">
                        <c:v>397</c:v>
                      </c:pt>
                      <c:pt idx="52">
                        <c:v>476</c:v>
                      </c:pt>
                      <c:pt idx="53">
                        <c:v>517</c:v>
                      </c:pt>
                      <c:pt idx="54">
                        <c:v>482</c:v>
                      </c:pt>
                      <c:pt idx="55">
                        <c:v>505</c:v>
                      </c:pt>
                      <c:pt idx="56">
                        <c:v>414</c:v>
                      </c:pt>
                      <c:pt idx="57">
                        <c:v>576</c:v>
                      </c:pt>
                      <c:pt idx="58">
                        <c:v>533</c:v>
                      </c:pt>
                      <c:pt idx="59">
                        <c:v>578</c:v>
                      </c:pt>
                      <c:pt idx="60">
                        <c:v>465</c:v>
                      </c:pt>
                      <c:pt idx="61">
                        <c:v>490</c:v>
                      </c:pt>
                      <c:pt idx="62">
                        <c:v>478</c:v>
                      </c:pt>
                      <c:pt idx="63">
                        <c:v>473</c:v>
                      </c:pt>
                      <c:pt idx="64">
                        <c:v>474</c:v>
                      </c:pt>
                      <c:pt idx="65">
                        <c:v>478</c:v>
                      </c:pt>
                      <c:pt idx="66">
                        <c:v>596</c:v>
                      </c:pt>
                      <c:pt idx="67">
                        <c:v>591</c:v>
                      </c:pt>
                      <c:pt idx="68">
                        <c:v>603</c:v>
                      </c:pt>
                      <c:pt idx="69">
                        <c:v>610</c:v>
                      </c:pt>
                      <c:pt idx="70">
                        <c:v>571</c:v>
                      </c:pt>
                      <c:pt idx="71">
                        <c:v>595</c:v>
                      </c:pt>
                      <c:pt idx="72">
                        <c:v>603</c:v>
                      </c:pt>
                      <c:pt idx="73">
                        <c:v>504</c:v>
                      </c:pt>
                      <c:pt idx="74">
                        <c:v>535</c:v>
                      </c:pt>
                      <c:pt idx="75">
                        <c:v>538</c:v>
                      </c:pt>
                      <c:pt idx="76">
                        <c:v>488</c:v>
                      </c:pt>
                      <c:pt idx="77">
                        <c:v>483</c:v>
                      </c:pt>
                      <c:pt idx="78">
                        <c:v>657</c:v>
                      </c:pt>
                      <c:pt idx="79">
                        <c:v>852</c:v>
                      </c:pt>
                      <c:pt idx="80">
                        <c:v>970</c:v>
                      </c:pt>
                      <c:pt idx="81">
                        <c:v>970</c:v>
                      </c:pt>
                      <c:pt idx="82">
                        <c:v>970</c:v>
                      </c:pt>
                      <c:pt idx="83">
                        <c:v>712</c:v>
                      </c:pt>
                      <c:pt idx="84">
                        <c:v>601</c:v>
                      </c:pt>
                      <c:pt idx="85">
                        <c:v>614</c:v>
                      </c:pt>
                      <c:pt idx="86">
                        <c:v>610</c:v>
                      </c:pt>
                      <c:pt idx="87">
                        <c:v>969</c:v>
                      </c:pt>
                      <c:pt idx="88">
                        <c:v>977</c:v>
                      </c:pt>
                      <c:pt idx="89">
                        <c:v>483</c:v>
                      </c:pt>
                      <c:pt idx="90">
                        <c:v>838</c:v>
                      </c:pt>
                      <c:pt idx="91">
                        <c:v>1151</c:v>
                      </c:pt>
                      <c:pt idx="92">
                        <c:v>825</c:v>
                      </c:pt>
                      <c:pt idx="93">
                        <c:v>801</c:v>
                      </c:pt>
                      <c:pt idx="94">
                        <c:v>897</c:v>
                      </c:pt>
                      <c:pt idx="95">
                        <c:v>551</c:v>
                      </c:pt>
                      <c:pt idx="96">
                        <c:v>897</c:v>
                      </c:pt>
                      <c:pt idx="97">
                        <c:v>627</c:v>
                      </c:pt>
                      <c:pt idx="98">
                        <c:v>982</c:v>
                      </c:pt>
                      <c:pt idx="99">
                        <c:v>619</c:v>
                      </c:pt>
                      <c:pt idx="100">
                        <c:v>799</c:v>
                      </c:pt>
                      <c:pt idx="101">
                        <c:v>404</c:v>
                      </c:pt>
                      <c:pt idx="102">
                        <c:v>677</c:v>
                      </c:pt>
                      <c:pt idx="103">
                        <c:v>391</c:v>
                      </c:pt>
                      <c:pt idx="104">
                        <c:v>732</c:v>
                      </c:pt>
                      <c:pt idx="105">
                        <c:v>719</c:v>
                      </c:pt>
                      <c:pt idx="106">
                        <c:v>747</c:v>
                      </c:pt>
                      <c:pt idx="107">
                        <c:v>773</c:v>
                      </c:pt>
                      <c:pt idx="108">
                        <c:v>425</c:v>
                      </c:pt>
                      <c:pt idx="109">
                        <c:v>570</c:v>
                      </c:pt>
                      <c:pt idx="110">
                        <c:v>594</c:v>
                      </c:pt>
                      <c:pt idx="111">
                        <c:v>747</c:v>
                      </c:pt>
                      <c:pt idx="112">
                        <c:v>521</c:v>
                      </c:pt>
                      <c:pt idx="113">
                        <c:v>697</c:v>
                      </c:pt>
                      <c:pt idx="114">
                        <c:v>814</c:v>
                      </c:pt>
                      <c:pt idx="115">
                        <c:v>691</c:v>
                      </c:pt>
                      <c:pt idx="116">
                        <c:v>432</c:v>
                      </c:pt>
                      <c:pt idx="117">
                        <c:v>487</c:v>
                      </c:pt>
                      <c:pt idx="118">
                        <c:v>289</c:v>
                      </c:pt>
                      <c:pt idx="119">
                        <c:v>159</c:v>
                      </c:pt>
                      <c:pt idx="120">
                        <c:v>177</c:v>
                      </c:pt>
                      <c:pt idx="121">
                        <c:v>153</c:v>
                      </c:pt>
                      <c:pt idx="122">
                        <c:v>294</c:v>
                      </c:pt>
                      <c:pt idx="123">
                        <c:v>298</c:v>
                      </c:pt>
                      <c:pt idx="124">
                        <c:v>383</c:v>
                      </c:pt>
                      <c:pt idx="125">
                        <c:v>583</c:v>
                      </c:pt>
                      <c:pt idx="126">
                        <c:v>541</c:v>
                      </c:pt>
                      <c:pt idx="127">
                        <c:v>252</c:v>
                      </c:pt>
                      <c:pt idx="128">
                        <c:v>266</c:v>
                      </c:pt>
                      <c:pt idx="129">
                        <c:v>315</c:v>
                      </c:pt>
                      <c:pt idx="130">
                        <c:v>277</c:v>
                      </c:pt>
                      <c:pt idx="131">
                        <c:v>338</c:v>
                      </c:pt>
                      <c:pt idx="132">
                        <c:v>331</c:v>
                      </c:pt>
                      <c:pt idx="133">
                        <c:v>317</c:v>
                      </c:pt>
                      <c:pt idx="134">
                        <c:v>255</c:v>
                      </c:pt>
                      <c:pt idx="135">
                        <c:v>171</c:v>
                      </c:pt>
                      <c:pt idx="136">
                        <c:v>172</c:v>
                      </c:pt>
                      <c:pt idx="137">
                        <c:v>272</c:v>
                      </c:pt>
                      <c:pt idx="138">
                        <c:v>330</c:v>
                      </c:pt>
                      <c:pt idx="139">
                        <c:v>519</c:v>
                      </c:pt>
                      <c:pt idx="140">
                        <c:v>144</c:v>
                      </c:pt>
                      <c:pt idx="141">
                        <c:v>179</c:v>
                      </c:pt>
                      <c:pt idx="142">
                        <c:v>252</c:v>
                      </c:pt>
                      <c:pt idx="143">
                        <c:v>160</c:v>
                      </c:pt>
                      <c:pt idx="144">
                        <c:v>281</c:v>
                      </c:pt>
                      <c:pt idx="145">
                        <c:v>178</c:v>
                      </c:pt>
                      <c:pt idx="146">
                        <c:v>270</c:v>
                      </c:pt>
                      <c:pt idx="147">
                        <c:v>148</c:v>
                      </c:pt>
                      <c:pt idx="148">
                        <c:v>276</c:v>
                      </c:pt>
                      <c:pt idx="149">
                        <c:v>276</c:v>
                      </c:pt>
                      <c:pt idx="150">
                        <c:v>135</c:v>
                      </c:pt>
                      <c:pt idx="151">
                        <c:v>139</c:v>
                      </c:pt>
                      <c:pt idx="152">
                        <c:v>121</c:v>
                      </c:pt>
                      <c:pt idx="153">
                        <c:v>123</c:v>
                      </c:pt>
                      <c:pt idx="154">
                        <c:v>123</c:v>
                      </c:pt>
                      <c:pt idx="155">
                        <c:v>137</c:v>
                      </c:pt>
                      <c:pt idx="156">
                        <c:v>176</c:v>
                      </c:pt>
                      <c:pt idx="157">
                        <c:v>110</c:v>
                      </c:pt>
                      <c:pt idx="158">
                        <c:v>263</c:v>
                      </c:pt>
                      <c:pt idx="159">
                        <c:v>135</c:v>
                      </c:pt>
                      <c:pt idx="160">
                        <c:v>133</c:v>
                      </c:pt>
                      <c:pt idx="161">
                        <c:v>138</c:v>
                      </c:pt>
                      <c:pt idx="162">
                        <c:v>138</c:v>
                      </c:pt>
                      <c:pt idx="163">
                        <c:v>113</c:v>
                      </c:pt>
                      <c:pt idx="164">
                        <c:v>116</c:v>
                      </c:pt>
                      <c:pt idx="165">
                        <c:v>255</c:v>
                      </c:pt>
                      <c:pt idx="166">
                        <c:v>318</c:v>
                      </c:pt>
                      <c:pt idx="167">
                        <c:v>267</c:v>
                      </c:pt>
                      <c:pt idx="168">
                        <c:v>284</c:v>
                      </c:pt>
                      <c:pt idx="169">
                        <c:v>170</c:v>
                      </c:pt>
                      <c:pt idx="170">
                        <c:v>181</c:v>
                      </c:pt>
                      <c:pt idx="171">
                        <c:v>179</c:v>
                      </c:pt>
                      <c:pt idx="172">
                        <c:v>282</c:v>
                      </c:pt>
                      <c:pt idx="173">
                        <c:v>300</c:v>
                      </c:pt>
                      <c:pt idx="174">
                        <c:v>363</c:v>
                      </c:pt>
                      <c:pt idx="175">
                        <c:v>351</c:v>
                      </c:pt>
                      <c:pt idx="176">
                        <c:v>204</c:v>
                      </c:pt>
                      <c:pt idx="177">
                        <c:v>234</c:v>
                      </c:pt>
                      <c:pt idx="178">
                        <c:v>323</c:v>
                      </c:pt>
                      <c:pt idx="179">
                        <c:v>325</c:v>
                      </c:pt>
                      <c:pt idx="180">
                        <c:v>358</c:v>
                      </c:pt>
                      <c:pt idx="181">
                        <c:v>382</c:v>
                      </c:pt>
                      <c:pt idx="182">
                        <c:v>394</c:v>
                      </c:pt>
                      <c:pt idx="183">
                        <c:v>348</c:v>
                      </c:pt>
                      <c:pt idx="184">
                        <c:v>443</c:v>
                      </c:pt>
                      <c:pt idx="185">
                        <c:v>446</c:v>
                      </c:pt>
                      <c:pt idx="186">
                        <c:v>535</c:v>
                      </c:pt>
                      <c:pt idx="187">
                        <c:v>426</c:v>
                      </c:pt>
                      <c:pt idx="188">
                        <c:v>457</c:v>
                      </c:pt>
                      <c:pt idx="189">
                        <c:v>433</c:v>
                      </c:pt>
                      <c:pt idx="190">
                        <c:v>479</c:v>
                      </c:pt>
                      <c:pt idx="191">
                        <c:v>543</c:v>
                      </c:pt>
                      <c:pt idx="192">
                        <c:v>494</c:v>
                      </c:pt>
                      <c:pt idx="193">
                        <c:v>426</c:v>
                      </c:pt>
                      <c:pt idx="194">
                        <c:v>484</c:v>
                      </c:pt>
                      <c:pt idx="195">
                        <c:v>472</c:v>
                      </c:pt>
                      <c:pt idx="196">
                        <c:v>640</c:v>
                      </c:pt>
                      <c:pt idx="197">
                        <c:v>420</c:v>
                      </c:pt>
                      <c:pt idx="198">
                        <c:v>412</c:v>
                      </c:pt>
                      <c:pt idx="199">
                        <c:v>456</c:v>
                      </c:pt>
                      <c:pt idx="200">
                        <c:v>458</c:v>
                      </c:pt>
                      <c:pt idx="201">
                        <c:v>519</c:v>
                      </c:pt>
                      <c:pt idx="202">
                        <c:v>422</c:v>
                      </c:pt>
                      <c:pt idx="203">
                        <c:v>315</c:v>
                      </c:pt>
                      <c:pt idx="204">
                        <c:v>322</c:v>
                      </c:pt>
                      <c:pt idx="205">
                        <c:v>335</c:v>
                      </c:pt>
                      <c:pt idx="206">
                        <c:v>400</c:v>
                      </c:pt>
                      <c:pt idx="207">
                        <c:v>472</c:v>
                      </c:pt>
                      <c:pt idx="208">
                        <c:v>467</c:v>
                      </c:pt>
                      <c:pt idx="209">
                        <c:v>355</c:v>
                      </c:pt>
                      <c:pt idx="210">
                        <c:v>431</c:v>
                      </c:pt>
                      <c:pt idx="211">
                        <c:v>301</c:v>
                      </c:pt>
                      <c:pt idx="212">
                        <c:v>304</c:v>
                      </c:pt>
                      <c:pt idx="213">
                        <c:v>465</c:v>
                      </c:pt>
                      <c:pt idx="214">
                        <c:v>481</c:v>
                      </c:pt>
                      <c:pt idx="215">
                        <c:v>355</c:v>
                      </c:pt>
                      <c:pt idx="216">
                        <c:v>285</c:v>
                      </c:pt>
                      <c:pt idx="217">
                        <c:v>384</c:v>
                      </c:pt>
                      <c:pt idx="218">
                        <c:v>331</c:v>
                      </c:pt>
                      <c:pt idx="219">
                        <c:v>402</c:v>
                      </c:pt>
                      <c:pt idx="220">
                        <c:v>630</c:v>
                      </c:pt>
                      <c:pt idx="221">
                        <c:v>690</c:v>
                      </c:pt>
                      <c:pt idx="222">
                        <c:v>706</c:v>
                      </c:pt>
                      <c:pt idx="223">
                        <c:v>731</c:v>
                      </c:pt>
                      <c:pt idx="224">
                        <c:v>659</c:v>
                      </c:pt>
                      <c:pt idx="225">
                        <c:v>234</c:v>
                      </c:pt>
                      <c:pt idx="226">
                        <c:v>725</c:v>
                      </c:pt>
                      <c:pt idx="227">
                        <c:v>680</c:v>
                      </c:pt>
                      <c:pt idx="228">
                        <c:v>297</c:v>
                      </c:pt>
                      <c:pt idx="229">
                        <c:v>881</c:v>
                      </c:pt>
                      <c:pt idx="230">
                        <c:v>439</c:v>
                      </c:pt>
                      <c:pt idx="231">
                        <c:v>804</c:v>
                      </c:pt>
                      <c:pt idx="232">
                        <c:v>664</c:v>
                      </c:pt>
                      <c:pt idx="233">
                        <c:v>766</c:v>
                      </c:pt>
                      <c:pt idx="234">
                        <c:v>867</c:v>
                      </c:pt>
                      <c:pt idx="235">
                        <c:v>764</c:v>
                      </c:pt>
                      <c:pt idx="236">
                        <c:v>873</c:v>
                      </c:pt>
                      <c:pt idx="237">
                        <c:v>800</c:v>
                      </c:pt>
                    </c:numCache>
                  </c:numRef>
                </c:val>
                <c:smooth val="0"/>
                <c:extLst xmlns:c15="http://schemas.microsoft.com/office/drawing/2012/chart">
                  <c:ext xmlns:c16="http://schemas.microsoft.com/office/drawing/2014/chart" uri="{C3380CC4-5D6E-409C-BE32-E72D297353CC}">
                    <c16:uniqueId val="{00000017-49CB-40A4-9148-FC22BAA9BD07}"/>
                  </c:ext>
                </c:extLst>
              </c15:ser>
            </c15:filteredLineSeries>
          </c:ext>
        </c:extLst>
      </c:lineChart>
      <c:dateAx>
        <c:axId val="24562576"/>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4559696"/>
        <c:crosses val="autoZero"/>
        <c:auto val="1"/>
        <c:lblOffset val="100"/>
        <c:baseTimeUnit val="days"/>
        <c:majorUnit val="1"/>
        <c:majorTimeUnit val="months"/>
      </c:dateAx>
      <c:valAx>
        <c:axId val="24559696"/>
        <c:scaling>
          <c:orientation val="minMax"/>
          <c:max val="280000"/>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000" b="0" i="0" u="none" strike="noStrike" kern="1200" baseline="0" dirty="0">
                    <a:solidFill>
                      <a:srgbClr val="171A1C">
                        <a:lumMod val="65000"/>
                        <a:lumOff val="35000"/>
                      </a:srgbClr>
                    </a:solidFill>
                  </a:rPr>
                  <a:t>Average Daily PTP Bids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4562576"/>
        <c:crosses val="autoZero"/>
        <c:crossBetween val="between"/>
      </c:valAx>
      <c:spPr>
        <a:noFill/>
        <a:ln>
          <a:noFill/>
        </a:ln>
        <a:effectLst/>
      </c:spPr>
    </c:plotArea>
    <c:legend>
      <c:legendPos val="b"/>
      <c:layout>
        <c:manualLayout>
          <c:xMode val="edge"/>
          <c:yMode val="edge"/>
          <c:x val="0.33291644780723351"/>
          <c:y val="0.95378042110770545"/>
          <c:w val="0.66472265902974381"/>
          <c:h val="3.695227594379636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Fee Thresholds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'Alternate Thresholds'!$H$2</c:f>
              <c:strCache>
                <c:ptCount val="1"/>
                <c:pt idx="0">
                  <c:v>Awarded</c:v>
                </c:pt>
              </c:strCache>
            </c:strRef>
          </c:tx>
          <c:spPr>
            <a:solidFill>
              <a:srgbClr val="003865"/>
            </a:solidFill>
            <a:ln>
              <a:noFill/>
            </a:ln>
            <a:effectLst/>
          </c:spPr>
          <c:invertIfNegative val="0"/>
          <c:dLbls>
            <c:dLbl>
              <c:idx val="0"/>
              <c:tx>
                <c:rich>
                  <a:bodyPr/>
                  <a:lstStyle/>
                  <a:p>
                    <a:fld id="{14F91279-E31A-4CA2-B914-C7884ED5525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B916-45A8-BF85-81658F394B27}"/>
                </c:ext>
              </c:extLst>
            </c:dLbl>
            <c:dLbl>
              <c:idx val="1"/>
              <c:tx>
                <c:rich>
                  <a:bodyPr/>
                  <a:lstStyle/>
                  <a:p>
                    <a:fld id="{53A96D67-BB3C-45EE-98EA-972DD446978F}"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B916-45A8-BF85-81658F394B27}"/>
                </c:ext>
              </c:extLst>
            </c:dLbl>
            <c:dLbl>
              <c:idx val="2"/>
              <c:tx>
                <c:rich>
                  <a:bodyPr/>
                  <a:lstStyle/>
                  <a:p>
                    <a:fld id="{D3E318D9-5D6D-4532-A621-187D1D8F4D28}"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B916-45A8-BF85-81658F394B27}"/>
                </c:ext>
              </c:extLst>
            </c:dLbl>
            <c:dLbl>
              <c:idx val="3"/>
              <c:tx>
                <c:rich>
                  <a:bodyPr/>
                  <a:lstStyle/>
                  <a:p>
                    <a:fld id="{CA6ACE1A-9AEA-4E5C-9BA9-C9C37FEC2765}"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B916-45A8-BF85-81658F394B27}"/>
                </c:ext>
              </c:extLst>
            </c:dLbl>
            <c:dLbl>
              <c:idx val="4"/>
              <c:tx>
                <c:rich>
                  <a:bodyPr/>
                  <a:lstStyle/>
                  <a:p>
                    <a:fld id="{87CB93E1-6AF7-421F-96C5-F723C875D8A0}"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916-45A8-BF85-81658F394B27}"/>
                </c:ext>
              </c:extLst>
            </c:dLbl>
            <c:dLbl>
              <c:idx val="5"/>
              <c:tx>
                <c:rich>
                  <a:bodyPr/>
                  <a:lstStyle/>
                  <a:p>
                    <a:fld id="{FC270B86-9081-4B13-9A94-615D7D43A239}"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916-45A8-BF85-81658F394B27}"/>
                </c:ext>
              </c:extLst>
            </c:dLbl>
            <c:dLbl>
              <c:idx val="6"/>
              <c:tx>
                <c:rich>
                  <a:bodyPr/>
                  <a:lstStyle/>
                  <a:p>
                    <a:fld id="{8BB65EE3-99A2-455B-A02E-E80F4FB5E5E9}"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916-45A8-BF85-81658F394B27}"/>
                </c:ext>
              </c:extLst>
            </c:dLbl>
            <c:dLbl>
              <c:idx val="7"/>
              <c:tx>
                <c:rich>
                  <a:bodyPr/>
                  <a:lstStyle/>
                  <a:p>
                    <a:fld id="{C7237FAC-64D5-495D-BE3C-ADD24B89931A}"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916-45A8-BF85-81658F394B27}"/>
                </c:ext>
              </c:extLst>
            </c:dLbl>
            <c:dLbl>
              <c:idx val="8"/>
              <c:tx>
                <c:rich>
                  <a:bodyPr/>
                  <a:lstStyle/>
                  <a:p>
                    <a:fld id="{1F7503CF-B7FE-4F81-93FD-CD8F2FAC4A7B}"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916-45A8-BF85-81658F394B27}"/>
                </c:ext>
              </c:extLst>
            </c:dLbl>
            <c:dLbl>
              <c:idx val="9"/>
              <c:tx>
                <c:rich>
                  <a:bodyPr/>
                  <a:lstStyle/>
                  <a:p>
                    <a:fld id="{57EE1DD6-3C42-4A58-8AC9-792DADEE1515}"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B916-45A8-BF85-81658F394B27}"/>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'Alternate Thresholds'!$G$3:$G$12</c:f>
              <c:strCache>
                <c:ptCount val="10"/>
                <c:pt idx="0">
                  <c:v>[$0.00, 0%, 75th]</c:v>
                </c:pt>
                <c:pt idx="1">
                  <c:v>[$0.00, 0%, 99th]</c:v>
                </c:pt>
                <c:pt idx="2">
                  <c:v>[$0.50, 20%, 75th]</c:v>
                </c:pt>
                <c:pt idx="3">
                  <c:v>[$0.75, 20%, 75th]</c:v>
                </c:pt>
                <c:pt idx="4">
                  <c:v>[$0.80, 20%, 75th]</c:v>
                </c:pt>
                <c:pt idx="5">
                  <c:v>[$0.90, 20%, 75th]</c:v>
                </c:pt>
                <c:pt idx="6">
                  <c:v>[$1.00, 10%, 50th]</c:v>
                </c:pt>
                <c:pt idx="7">
                  <c:v>[$1.00, 10%, 75th]</c:v>
                </c:pt>
                <c:pt idx="8">
                  <c:v>[$1.00, 20%, 50th]</c:v>
                </c:pt>
                <c:pt idx="9">
                  <c:v>[$1.00, 20%, 75th]</c:v>
                </c:pt>
              </c:strCache>
            </c:strRef>
          </c:cat>
          <c:val>
            <c:numRef>
              <c:f>'Alternate Thresholds'!$H$3:$H$12</c:f>
              <c:numCache>
                <c:formatCode>#,##0</c:formatCode>
                <c:ptCount val="10"/>
                <c:pt idx="0">
                  <c:v>115248.52100840336</c:v>
                </c:pt>
                <c:pt idx="1">
                  <c:v>115248.52100840336</c:v>
                </c:pt>
                <c:pt idx="2">
                  <c:v>115248.52100840336</c:v>
                </c:pt>
                <c:pt idx="3">
                  <c:v>115248.52100840336</c:v>
                </c:pt>
                <c:pt idx="4">
                  <c:v>115248.52100840336</c:v>
                </c:pt>
                <c:pt idx="5">
                  <c:v>115248.52100840336</c:v>
                </c:pt>
                <c:pt idx="6">
                  <c:v>115248.52100840336</c:v>
                </c:pt>
                <c:pt idx="7">
                  <c:v>115248.52100840336</c:v>
                </c:pt>
                <c:pt idx="8">
                  <c:v>115248.52100840336</c:v>
                </c:pt>
                <c:pt idx="9">
                  <c:v>115248.52100840336</c:v>
                </c:pt>
              </c:numCache>
            </c:numRef>
          </c:val>
          <c:extLst>
            <c:ext xmlns:c15="http://schemas.microsoft.com/office/drawing/2012/chart" uri="{02D57815-91ED-43cb-92C2-25804820EDAC}">
              <c15:datalabelsRange>
                <c15:f>'Alternate Thresholds'!$R$2:$AA$2</c15:f>
                <c15:dlblRangeCache>
                  <c:ptCount val="10"/>
                  <c:pt idx="0">
                    <c:v>56%</c:v>
                  </c:pt>
                  <c:pt idx="1">
                    <c:v>56%</c:v>
                  </c:pt>
                  <c:pt idx="2">
                    <c:v>56%</c:v>
                  </c:pt>
                  <c:pt idx="3">
                    <c:v>56%</c:v>
                  </c:pt>
                  <c:pt idx="4">
                    <c:v>56%</c:v>
                  </c:pt>
                  <c:pt idx="5">
                    <c:v>56%</c:v>
                  </c:pt>
                  <c:pt idx="6">
                    <c:v>56%</c:v>
                  </c:pt>
                  <c:pt idx="7">
                    <c:v>56%</c:v>
                  </c:pt>
                  <c:pt idx="8">
                    <c:v>56%</c:v>
                  </c:pt>
                  <c:pt idx="9">
                    <c:v>56%</c:v>
                  </c:pt>
                </c15:dlblRangeCache>
              </c15:datalabelsRange>
            </c:ext>
            <c:ext xmlns:c16="http://schemas.microsoft.com/office/drawing/2014/chart" uri="{C3380CC4-5D6E-409C-BE32-E72D297353CC}">
              <c16:uniqueId val="{0000000A-B916-45A8-BF85-81658F394B27}"/>
            </c:ext>
          </c:extLst>
        </c:ser>
        <c:ser>
          <c:idx val="1"/>
          <c:order val="1"/>
          <c:tx>
            <c:strRef>
              <c:f>'Alternate Thresholds'!$I$2</c:f>
              <c:strCache>
                <c:ptCount val="1"/>
                <c:pt idx="0">
                  <c:v>Unawarded, Efficient</c:v>
                </c:pt>
              </c:strCache>
            </c:strRef>
          </c:tx>
          <c:spPr>
            <a:solidFill>
              <a:srgbClr val="00AEC7"/>
            </a:solidFill>
            <a:ln>
              <a:noFill/>
            </a:ln>
            <a:effectLst/>
          </c:spPr>
          <c:invertIfNegative val="0"/>
          <c:dLbls>
            <c:dLbl>
              <c:idx val="0"/>
              <c:tx>
                <c:rich>
                  <a:bodyPr/>
                  <a:lstStyle/>
                  <a:p>
                    <a:fld id="{D92CB23A-853E-4814-ABAC-9DA42776AEF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916-45A8-BF85-81658F394B27}"/>
                </c:ext>
              </c:extLst>
            </c:dLbl>
            <c:dLbl>
              <c:idx val="1"/>
              <c:tx>
                <c:rich>
                  <a:bodyPr/>
                  <a:lstStyle/>
                  <a:p>
                    <a:fld id="{A1EE9EA7-4C16-4049-A7DB-9C90DDB36BF1}"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916-45A8-BF85-81658F394B27}"/>
                </c:ext>
              </c:extLst>
            </c:dLbl>
            <c:dLbl>
              <c:idx val="2"/>
              <c:tx>
                <c:rich>
                  <a:bodyPr/>
                  <a:lstStyle/>
                  <a:p>
                    <a:fld id="{7289DE9B-721C-45F1-AA1F-585657FA740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B916-45A8-BF85-81658F394B27}"/>
                </c:ext>
              </c:extLst>
            </c:dLbl>
            <c:dLbl>
              <c:idx val="3"/>
              <c:tx>
                <c:rich>
                  <a:bodyPr/>
                  <a:lstStyle/>
                  <a:p>
                    <a:fld id="{D5D59051-5AEF-49A4-A6B5-6E41FF0AC4C8}"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B916-45A8-BF85-81658F394B27}"/>
                </c:ext>
              </c:extLst>
            </c:dLbl>
            <c:dLbl>
              <c:idx val="4"/>
              <c:tx>
                <c:rich>
                  <a:bodyPr/>
                  <a:lstStyle/>
                  <a:p>
                    <a:fld id="{A2DEA5D3-98F3-4B31-8958-7FF4A7DE00E8}"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B916-45A8-BF85-81658F394B27}"/>
                </c:ext>
              </c:extLst>
            </c:dLbl>
            <c:dLbl>
              <c:idx val="5"/>
              <c:tx>
                <c:rich>
                  <a:bodyPr/>
                  <a:lstStyle/>
                  <a:p>
                    <a:fld id="{5170BA9B-BCCF-4CBE-97BC-29F56F052094}"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0-B916-45A8-BF85-81658F394B27}"/>
                </c:ext>
              </c:extLst>
            </c:dLbl>
            <c:dLbl>
              <c:idx val="6"/>
              <c:tx>
                <c:rich>
                  <a:bodyPr/>
                  <a:lstStyle/>
                  <a:p>
                    <a:fld id="{6505862A-2619-415D-9338-28630AF5A59C}"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1-B916-45A8-BF85-81658F394B27}"/>
                </c:ext>
              </c:extLst>
            </c:dLbl>
            <c:dLbl>
              <c:idx val="7"/>
              <c:tx>
                <c:rich>
                  <a:bodyPr/>
                  <a:lstStyle/>
                  <a:p>
                    <a:fld id="{BEF994DA-F7F6-452B-825E-C4DC4A4D47E0}"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2-B916-45A8-BF85-81658F394B27}"/>
                </c:ext>
              </c:extLst>
            </c:dLbl>
            <c:dLbl>
              <c:idx val="8"/>
              <c:tx>
                <c:rich>
                  <a:bodyPr/>
                  <a:lstStyle/>
                  <a:p>
                    <a:fld id="{4FC9FFDA-E257-4C6E-A660-339C50CD2D6D}"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3-B916-45A8-BF85-81658F394B27}"/>
                </c:ext>
              </c:extLst>
            </c:dLbl>
            <c:dLbl>
              <c:idx val="9"/>
              <c:tx>
                <c:rich>
                  <a:bodyPr/>
                  <a:lstStyle/>
                  <a:p>
                    <a:fld id="{9427F1CA-A48D-47DE-822F-AAA87DFBBC60}"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4-B916-45A8-BF85-81658F394B27}"/>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'Alternate Thresholds'!$G$3:$G$12</c:f>
              <c:strCache>
                <c:ptCount val="10"/>
                <c:pt idx="0">
                  <c:v>[$0.00, 0%, 75th]</c:v>
                </c:pt>
                <c:pt idx="1">
                  <c:v>[$0.00, 0%, 99th]</c:v>
                </c:pt>
                <c:pt idx="2">
                  <c:v>[$0.50, 20%, 75th]</c:v>
                </c:pt>
                <c:pt idx="3">
                  <c:v>[$0.75, 20%, 75th]</c:v>
                </c:pt>
                <c:pt idx="4">
                  <c:v>[$0.80, 20%, 75th]</c:v>
                </c:pt>
                <c:pt idx="5">
                  <c:v>[$0.90, 20%, 75th]</c:v>
                </c:pt>
                <c:pt idx="6">
                  <c:v>[$1.00, 10%, 50th]</c:v>
                </c:pt>
                <c:pt idx="7">
                  <c:v>[$1.00, 10%, 75th]</c:v>
                </c:pt>
                <c:pt idx="8">
                  <c:v>[$1.00, 20%, 50th]</c:v>
                </c:pt>
                <c:pt idx="9">
                  <c:v>[$1.00, 20%, 75th]</c:v>
                </c:pt>
              </c:strCache>
            </c:strRef>
          </c:cat>
          <c:val>
            <c:numRef>
              <c:f>'Alternate Thresholds'!$I$3:$I$12</c:f>
              <c:numCache>
                <c:formatCode>#,##0</c:formatCode>
                <c:ptCount val="10"/>
                <c:pt idx="0">
                  <c:v>935.72689075630251</c:v>
                </c:pt>
                <c:pt idx="1">
                  <c:v>0</c:v>
                </c:pt>
                <c:pt idx="2">
                  <c:v>17329.831932773108</c:v>
                </c:pt>
                <c:pt idx="3">
                  <c:v>20943.18487394958</c:v>
                </c:pt>
                <c:pt idx="4">
                  <c:v>21529.403361344539</c:v>
                </c:pt>
                <c:pt idx="5">
                  <c:v>22700.86974789916</c:v>
                </c:pt>
                <c:pt idx="6">
                  <c:v>22223.613445378152</c:v>
                </c:pt>
                <c:pt idx="7">
                  <c:v>22223.613445378152</c:v>
                </c:pt>
                <c:pt idx="8">
                  <c:v>23748.084033613446</c:v>
                </c:pt>
                <c:pt idx="9">
                  <c:v>23748.084033613446</c:v>
                </c:pt>
              </c:numCache>
            </c:numRef>
          </c:val>
          <c:extLst>
            <c:ext xmlns:c15="http://schemas.microsoft.com/office/drawing/2012/chart" uri="{02D57815-91ED-43cb-92C2-25804820EDAC}">
              <c15:datalabelsRange>
                <c15:f>'Alternate Thresholds'!$R$3:$AA$3</c15:f>
                <c15:dlblRangeCache>
                  <c:ptCount val="10"/>
                  <c:pt idx="0">
                    <c:v>0%</c:v>
                  </c:pt>
                  <c:pt idx="1">
                    <c:v>0%</c:v>
                  </c:pt>
                  <c:pt idx="2">
                    <c:v>8%</c:v>
                  </c:pt>
                  <c:pt idx="3">
                    <c:v>10%</c:v>
                  </c:pt>
                  <c:pt idx="4">
                    <c:v>10%</c:v>
                  </c:pt>
                  <c:pt idx="5">
                    <c:v>11%</c:v>
                  </c:pt>
                  <c:pt idx="6">
                    <c:v>11%</c:v>
                  </c:pt>
                  <c:pt idx="7">
                    <c:v>11%</c:v>
                  </c:pt>
                  <c:pt idx="8">
                    <c:v>12%</c:v>
                  </c:pt>
                  <c:pt idx="9">
                    <c:v>12%</c:v>
                  </c:pt>
                </c15:dlblRangeCache>
              </c15:datalabelsRange>
            </c:ext>
            <c:ext xmlns:c16="http://schemas.microsoft.com/office/drawing/2014/chart" uri="{C3380CC4-5D6E-409C-BE32-E72D297353CC}">
              <c16:uniqueId val="{00000015-B916-45A8-BF85-81658F394B27}"/>
            </c:ext>
          </c:extLst>
        </c:ser>
        <c:ser>
          <c:idx val="2"/>
          <c:order val="2"/>
          <c:tx>
            <c:strRef>
              <c:f>'Alternate Thresholds'!$J$2</c:f>
              <c:strCache>
                <c:ptCount val="1"/>
                <c:pt idx="0">
                  <c:v>Unawarded, Safe Harbor</c:v>
                </c:pt>
              </c:strCache>
            </c:strRef>
          </c:tx>
          <c:spPr>
            <a:solidFill>
              <a:srgbClr val="26D07C"/>
            </a:solidFill>
            <a:ln>
              <a:noFill/>
            </a:ln>
            <a:effectLst/>
          </c:spPr>
          <c:invertIfNegative val="0"/>
          <c:dLbls>
            <c:dLbl>
              <c:idx val="0"/>
              <c:tx>
                <c:rich>
                  <a:bodyPr/>
                  <a:lstStyle/>
                  <a:p>
                    <a:fld id="{8D01BB4E-B455-4978-89F3-AF0D00788F0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6-B916-45A8-BF85-81658F394B27}"/>
                </c:ext>
              </c:extLst>
            </c:dLbl>
            <c:dLbl>
              <c:idx val="1"/>
              <c:tx>
                <c:rich>
                  <a:bodyPr/>
                  <a:lstStyle/>
                  <a:p>
                    <a:fld id="{087B6BD1-9884-40F4-BE3A-AA9780CFB041}"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916-45A8-BF85-81658F394B27}"/>
                </c:ext>
              </c:extLst>
            </c:dLbl>
            <c:dLbl>
              <c:idx val="2"/>
              <c:tx>
                <c:rich>
                  <a:bodyPr/>
                  <a:lstStyle/>
                  <a:p>
                    <a:fld id="{872CCFB7-C42B-489D-A385-61505A3EE2B4}"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8-B916-45A8-BF85-81658F394B27}"/>
                </c:ext>
              </c:extLst>
            </c:dLbl>
            <c:dLbl>
              <c:idx val="3"/>
              <c:tx>
                <c:rich>
                  <a:bodyPr/>
                  <a:lstStyle/>
                  <a:p>
                    <a:fld id="{F4EC9CCB-E17B-4782-A602-7CDE9F6AE872}"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916-45A8-BF85-81658F394B27}"/>
                </c:ext>
              </c:extLst>
            </c:dLbl>
            <c:dLbl>
              <c:idx val="4"/>
              <c:tx>
                <c:rich>
                  <a:bodyPr/>
                  <a:lstStyle/>
                  <a:p>
                    <a:fld id="{6DFA31E1-DA35-4A3F-8491-DAF81272652E}"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A-B916-45A8-BF85-81658F394B27}"/>
                </c:ext>
              </c:extLst>
            </c:dLbl>
            <c:dLbl>
              <c:idx val="5"/>
              <c:tx>
                <c:rich>
                  <a:bodyPr/>
                  <a:lstStyle/>
                  <a:p>
                    <a:fld id="{4DD40DB2-FE2C-4EF1-8798-B830F95F4652}"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916-45A8-BF85-81658F394B27}"/>
                </c:ext>
              </c:extLst>
            </c:dLbl>
            <c:dLbl>
              <c:idx val="6"/>
              <c:tx>
                <c:rich>
                  <a:bodyPr/>
                  <a:lstStyle/>
                  <a:p>
                    <a:fld id="{523EB8B1-8AFE-45DF-A9CD-343787A59C0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C-B916-45A8-BF85-81658F394B27}"/>
                </c:ext>
              </c:extLst>
            </c:dLbl>
            <c:dLbl>
              <c:idx val="7"/>
              <c:tx>
                <c:rich>
                  <a:bodyPr/>
                  <a:lstStyle/>
                  <a:p>
                    <a:fld id="{F10EE326-ACF6-4C8D-AD1D-BA8E0312DFF8}"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916-45A8-BF85-81658F394B27}"/>
                </c:ext>
              </c:extLst>
            </c:dLbl>
            <c:dLbl>
              <c:idx val="8"/>
              <c:tx>
                <c:rich>
                  <a:bodyPr/>
                  <a:lstStyle/>
                  <a:p>
                    <a:fld id="{215BD7BB-5DD4-4101-94BB-E3438FF6868C}"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E-B916-45A8-BF85-81658F394B27}"/>
                </c:ext>
              </c:extLst>
            </c:dLbl>
            <c:dLbl>
              <c:idx val="9"/>
              <c:tx>
                <c:rich>
                  <a:bodyPr/>
                  <a:lstStyle/>
                  <a:p>
                    <a:fld id="{5DC775FB-0F95-41BC-93E5-7891C94D1C3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916-45A8-BF85-81658F394B27}"/>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'Alternate Thresholds'!$G$3:$G$12</c:f>
              <c:strCache>
                <c:ptCount val="10"/>
                <c:pt idx="0">
                  <c:v>[$0.00, 0%, 75th]</c:v>
                </c:pt>
                <c:pt idx="1">
                  <c:v>[$0.00, 0%, 99th]</c:v>
                </c:pt>
                <c:pt idx="2">
                  <c:v>[$0.50, 20%, 75th]</c:v>
                </c:pt>
                <c:pt idx="3">
                  <c:v>[$0.75, 20%, 75th]</c:v>
                </c:pt>
                <c:pt idx="4">
                  <c:v>[$0.80, 20%, 75th]</c:v>
                </c:pt>
                <c:pt idx="5">
                  <c:v>[$0.90, 20%, 75th]</c:v>
                </c:pt>
                <c:pt idx="6">
                  <c:v>[$1.00, 10%, 50th]</c:v>
                </c:pt>
                <c:pt idx="7">
                  <c:v>[$1.00, 10%, 75th]</c:v>
                </c:pt>
                <c:pt idx="8">
                  <c:v>[$1.00, 20%, 50th]</c:v>
                </c:pt>
                <c:pt idx="9">
                  <c:v>[$1.00, 20%, 75th]</c:v>
                </c:pt>
              </c:strCache>
            </c:strRef>
          </c:cat>
          <c:val>
            <c:numRef>
              <c:f>'Alternate Thresholds'!$J$3:$J$12</c:f>
              <c:numCache>
                <c:formatCode>#,##0</c:formatCode>
                <c:ptCount val="10"/>
                <c:pt idx="0">
                  <c:v>14484.03781512605</c:v>
                </c:pt>
                <c:pt idx="1">
                  <c:v>1870.4159663865546</c:v>
                </c:pt>
                <c:pt idx="2">
                  <c:v>10548.59243697479</c:v>
                </c:pt>
                <c:pt idx="3">
                  <c:v>10157.546218487394</c:v>
                </c:pt>
                <c:pt idx="4">
                  <c:v>10100.281512605043</c:v>
                </c:pt>
                <c:pt idx="5">
                  <c:v>9987.823529411764</c:v>
                </c:pt>
                <c:pt idx="6">
                  <c:v>22169.415966386554</c:v>
                </c:pt>
                <c:pt idx="7">
                  <c:v>11085.55462184874</c:v>
                </c:pt>
                <c:pt idx="8">
                  <c:v>20724.063025210085</c:v>
                </c:pt>
                <c:pt idx="9">
                  <c:v>9948.3151260504201</c:v>
                </c:pt>
              </c:numCache>
            </c:numRef>
          </c:val>
          <c:extLst>
            <c:ext xmlns:c15="http://schemas.microsoft.com/office/drawing/2012/chart" uri="{02D57815-91ED-43cb-92C2-25804820EDAC}">
              <c15:datalabelsRange>
                <c15:f>'Alternate Thresholds'!$R$4:$AA$4</c15:f>
                <c15:dlblRangeCache>
                  <c:ptCount val="10"/>
                  <c:pt idx="0">
                    <c:v>7%</c:v>
                  </c:pt>
                  <c:pt idx="1">
                    <c:v>1%</c:v>
                  </c:pt>
                  <c:pt idx="2">
                    <c:v>5%</c:v>
                  </c:pt>
                  <c:pt idx="3">
                    <c:v>5%</c:v>
                  </c:pt>
                  <c:pt idx="4">
                    <c:v>5%</c:v>
                  </c:pt>
                  <c:pt idx="5">
                    <c:v>5%</c:v>
                  </c:pt>
                  <c:pt idx="6">
                    <c:v>11%</c:v>
                  </c:pt>
                  <c:pt idx="7">
                    <c:v>5%</c:v>
                  </c:pt>
                  <c:pt idx="8">
                    <c:v>10%</c:v>
                  </c:pt>
                  <c:pt idx="9">
                    <c:v>5%</c:v>
                  </c:pt>
                </c15:dlblRangeCache>
              </c15:datalabelsRange>
            </c:ext>
            <c:ext xmlns:c16="http://schemas.microsoft.com/office/drawing/2014/chart" uri="{C3380CC4-5D6E-409C-BE32-E72D297353CC}">
              <c16:uniqueId val="{00000020-B916-45A8-BF85-81658F394B27}"/>
            </c:ext>
          </c:extLst>
        </c:ser>
        <c:ser>
          <c:idx val="3"/>
          <c:order val="3"/>
          <c:tx>
            <c:strRef>
              <c:f>'Alternate Thresholds'!$K$2</c:f>
              <c:strCache>
                <c:ptCount val="1"/>
                <c:pt idx="0">
                  <c:v>Unawarded, Inefficient</c:v>
                </c:pt>
              </c:strCache>
            </c:strRef>
          </c:tx>
          <c:spPr>
            <a:solidFill>
              <a:srgbClr val="5B6770"/>
            </a:solidFill>
            <a:ln>
              <a:noFill/>
            </a:ln>
            <a:effectLst/>
          </c:spPr>
          <c:invertIfNegative val="0"/>
          <c:dLbls>
            <c:dLbl>
              <c:idx val="0"/>
              <c:tx>
                <c:rich>
                  <a:bodyPr/>
                  <a:lstStyle/>
                  <a:p>
                    <a:fld id="{F582992D-8276-4CE8-8A75-EC9741B596CC}"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916-45A8-BF85-81658F394B27}"/>
                </c:ext>
              </c:extLst>
            </c:dLbl>
            <c:dLbl>
              <c:idx val="1"/>
              <c:tx>
                <c:rich>
                  <a:bodyPr/>
                  <a:lstStyle/>
                  <a:p>
                    <a:fld id="{6D9E562E-645F-40EC-BB3C-5300D6235DE1}"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2-B916-45A8-BF85-81658F394B27}"/>
                </c:ext>
              </c:extLst>
            </c:dLbl>
            <c:dLbl>
              <c:idx val="2"/>
              <c:tx>
                <c:rich>
                  <a:bodyPr/>
                  <a:lstStyle/>
                  <a:p>
                    <a:fld id="{1F575C34-997C-47D0-8B01-A806872B0CB9}"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916-45A8-BF85-81658F394B27}"/>
                </c:ext>
              </c:extLst>
            </c:dLbl>
            <c:dLbl>
              <c:idx val="3"/>
              <c:tx>
                <c:rich>
                  <a:bodyPr/>
                  <a:lstStyle/>
                  <a:p>
                    <a:fld id="{5091B27D-92C4-4AAE-AD39-3CBF0D009CB4}"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4-B916-45A8-BF85-81658F394B27}"/>
                </c:ext>
              </c:extLst>
            </c:dLbl>
            <c:dLbl>
              <c:idx val="4"/>
              <c:tx>
                <c:rich>
                  <a:bodyPr/>
                  <a:lstStyle/>
                  <a:p>
                    <a:fld id="{6061D101-55BA-46A4-9111-A8AAC97EE196}"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916-45A8-BF85-81658F394B27}"/>
                </c:ext>
              </c:extLst>
            </c:dLbl>
            <c:dLbl>
              <c:idx val="5"/>
              <c:tx>
                <c:rich>
                  <a:bodyPr/>
                  <a:lstStyle/>
                  <a:p>
                    <a:fld id="{BD2B73E2-9CFD-4075-83A1-1383E67BBA73}"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6-B916-45A8-BF85-81658F394B27}"/>
                </c:ext>
              </c:extLst>
            </c:dLbl>
            <c:dLbl>
              <c:idx val="6"/>
              <c:tx>
                <c:rich>
                  <a:bodyPr/>
                  <a:lstStyle/>
                  <a:p>
                    <a:fld id="{2588D667-D76F-4CC0-BEDF-66F080E3975D}"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916-45A8-BF85-81658F394B27}"/>
                </c:ext>
              </c:extLst>
            </c:dLbl>
            <c:dLbl>
              <c:idx val="7"/>
              <c:tx>
                <c:rich>
                  <a:bodyPr/>
                  <a:lstStyle/>
                  <a:p>
                    <a:fld id="{42ABF878-5B5F-4983-B3B7-40A36B9CA2AE}"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8-B916-45A8-BF85-81658F394B27}"/>
                </c:ext>
              </c:extLst>
            </c:dLbl>
            <c:dLbl>
              <c:idx val="8"/>
              <c:tx>
                <c:rich>
                  <a:bodyPr/>
                  <a:lstStyle/>
                  <a:p>
                    <a:fld id="{86EE3048-B999-47CC-9456-F7A69ADC86BA}"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B916-45A8-BF85-81658F394B27}"/>
                </c:ext>
              </c:extLst>
            </c:dLbl>
            <c:dLbl>
              <c:idx val="9"/>
              <c:tx>
                <c:rich>
                  <a:bodyPr/>
                  <a:lstStyle/>
                  <a:p>
                    <a:fld id="{F3B9D6E4-B30D-4505-B6B7-9CBC7F48D565}" type="CELLRANGE">
                      <a:rPr lang="en-US"/>
                      <a:pPr/>
                      <a:t>[CELLRANGE]</a:t>
                    </a:fld>
                    <a:endParaRPr lang="en-US"/>
                  </a:p>
                </c:rich>
              </c:tx>
              <c:dLblPos val="ctr"/>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A-B916-45A8-BF85-81658F394B27}"/>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'Alternate Thresholds'!$G$3:$G$12</c:f>
              <c:strCache>
                <c:ptCount val="10"/>
                <c:pt idx="0">
                  <c:v>[$0.00, 0%, 75th]</c:v>
                </c:pt>
                <c:pt idx="1">
                  <c:v>[$0.00, 0%, 99th]</c:v>
                </c:pt>
                <c:pt idx="2">
                  <c:v>[$0.50, 20%, 75th]</c:v>
                </c:pt>
                <c:pt idx="3">
                  <c:v>[$0.75, 20%, 75th]</c:v>
                </c:pt>
                <c:pt idx="4">
                  <c:v>[$0.80, 20%, 75th]</c:v>
                </c:pt>
                <c:pt idx="5">
                  <c:v>[$0.90, 20%, 75th]</c:v>
                </c:pt>
                <c:pt idx="6">
                  <c:v>[$1.00, 10%, 50th]</c:v>
                </c:pt>
                <c:pt idx="7">
                  <c:v>[$1.00, 10%, 75th]</c:v>
                </c:pt>
                <c:pt idx="8">
                  <c:v>[$1.00, 20%, 50th]</c:v>
                </c:pt>
                <c:pt idx="9">
                  <c:v>[$1.00, 20%, 75th]</c:v>
                </c:pt>
              </c:strCache>
            </c:strRef>
          </c:cat>
          <c:val>
            <c:numRef>
              <c:f>'Alternate Thresholds'!$K$3:$K$12</c:f>
              <c:numCache>
                <c:formatCode>#,##0</c:formatCode>
                <c:ptCount val="10"/>
                <c:pt idx="0">
                  <c:v>75545.882352941175</c:v>
                </c:pt>
                <c:pt idx="1">
                  <c:v>89095.231092436981</c:v>
                </c:pt>
                <c:pt idx="2">
                  <c:v>63087.222689075628</c:v>
                </c:pt>
                <c:pt idx="3">
                  <c:v>59864.915966386558</c:v>
                </c:pt>
                <c:pt idx="4">
                  <c:v>59335.962184873948</c:v>
                </c:pt>
                <c:pt idx="5">
                  <c:v>58276.953781512602</c:v>
                </c:pt>
                <c:pt idx="6">
                  <c:v>46572.617647058825</c:v>
                </c:pt>
                <c:pt idx="7">
                  <c:v>57656.478991596639</c:v>
                </c:pt>
                <c:pt idx="8">
                  <c:v>46493.5</c:v>
                </c:pt>
                <c:pt idx="9">
                  <c:v>57269.247899159665</c:v>
                </c:pt>
              </c:numCache>
            </c:numRef>
          </c:val>
          <c:extLst>
            <c:ext xmlns:c15="http://schemas.microsoft.com/office/drawing/2012/chart" uri="{02D57815-91ED-43cb-92C2-25804820EDAC}">
              <c15:datalabelsRange>
                <c15:f>'Alternate Thresholds'!$R$5:$AA$5</c15:f>
                <c15:dlblRangeCache>
                  <c:ptCount val="10"/>
                  <c:pt idx="0">
                    <c:v>37%</c:v>
                  </c:pt>
                  <c:pt idx="1">
                    <c:v>43%</c:v>
                  </c:pt>
                  <c:pt idx="2">
                    <c:v>31%</c:v>
                  </c:pt>
                  <c:pt idx="3">
                    <c:v>29%</c:v>
                  </c:pt>
                  <c:pt idx="4">
                    <c:v>29%</c:v>
                  </c:pt>
                  <c:pt idx="5">
                    <c:v>28%</c:v>
                  </c:pt>
                  <c:pt idx="6">
                    <c:v>23%</c:v>
                  </c:pt>
                  <c:pt idx="7">
                    <c:v>28%</c:v>
                  </c:pt>
                  <c:pt idx="8">
                    <c:v>23%</c:v>
                  </c:pt>
                  <c:pt idx="9">
                    <c:v>28%</c:v>
                  </c:pt>
                </c15:dlblRangeCache>
              </c15:datalabelsRange>
            </c:ext>
            <c:ext xmlns:c16="http://schemas.microsoft.com/office/drawing/2014/chart" uri="{C3380CC4-5D6E-409C-BE32-E72D297353CC}">
              <c16:uniqueId val="{0000002B-B916-45A8-BF85-81658F394B27}"/>
            </c:ext>
          </c:extLst>
        </c:ser>
        <c:dLbls>
          <c:dLblPos val="ctr"/>
          <c:showLegendKey val="0"/>
          <c:showVal val="1"/>
          <c:showCatName val="0"/>
          <c:showSerName val="0"/>
          <c:showPercent val="0"/>
          <c:showBubbleSize val="0"/>
        </c:dLbls>
        <c:gapWidth val="25"/>
        <c:overlap val="100"/>
        <c:axId val="976658176"/>
        <c:axId val="2011846127"/>
      </c:barChart>
      <c:catAx>
        <c:axId val="976658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11846127"/>
        <c:crosses val="autoZero"/>
        <c:auto val="1"/>
        <c:lblAlgn val="ctr"/>
        <c:lblOffset val="100"/>
        <c:noMultiLvlLbl val="0"/>
      </c:catAx>
      <c:valAx>
        <c:axId val="20118461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766581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bg1">
            <a:alpha val="0"/>
          </a:schemeClr>
        </a:gs>
        <a:gs pos="89000">
          <a:schemeClr val="bg1">
            <a:alpha val="0"/>
          </a:schemeClr>
        </a:gs>
        <a:gs pos="90000">
          <a:schemeClr val="accent1">
            <a:lumMod val="20000"/>
            <a:lumOff val="80000"/>
          </a:schemeClr>
        </a:gs>
        <a:gs pos="99000">
          <a:schemeClr val="bg1">
            <a:alpha val="0"/>
          </a:schemeClr>
        </a:gs>
        <a:gs pos="98000">
          <a:schemeClr val="accent1">
            <a:lumMod val="20000"/>
            <a:lumOff val="80000"/>
          </a:schemeClr>
        </a:gs>
      </a:gsLst>
      <a:lin ang="0" scaled="1"/>
      <a:tileRect/>
    </a:gra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654C447-F63E-708A-7640-F379BC3B6F4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9E9CD3C-9D08-D54A-E18D-CB66DD985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E3C7D50-3744-4F5E-B211-7EE7AB53D25A}" type="datetimeFigureOut">
              <a:rPr lang="en-US" smtClean="0"/>
              <a:t>9/11/2026</a:t>
            </a:fld>
            <a:endParaRPr lang="en-US" dirty="0"/>
          </a:p>
        </p:txBody>
      </p:sp>
      <p:sp>
        <p:nvSpPr>
          <p:cNvPr id="4" name="Footer Placeholder 3">
            <a:extLst>
              <a:ext uri="{FF2B5EF4-FFF2-40B4-BE49-F238E27FC236}">
                <a16:creationId xmlns:a16="http://schemas.microsoft.com/office/drawing/2014/main" id="{93A76D3F-B471-2F90-E003-19CC7E13919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FA019F-EAF7-AC1D-CF33-3B24307B5D1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3BB4229-F194-457F-858D-7FD6DC77E739}" type="slidenum">
              <a:rPr lang="en-US" smtClean="0"/>
              <a:t>‹#›</a:t>
            </a:fld>
            <a:endParaRPr lang="en-US" dirty="0"/>
          </a:p>
        </p:txBody>
      </p:sp>
    </p:spTree>
    <p:extLst>
      <p:ext uri="{BB962C8B-B14F-4D97-AF65-F5344CB8AC3E}">
        <p14:creationId xmlns:p14="http://schemas.microsoft.com/office/powerpoint/2010/main" val="312554939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832203-7F7F-406D-A6A3-240BE64C5DFA}" type="datetimeFigureOut">
              <a:rPr lang="en-US" smtClean="0"/>
              <a:t>9/11/2026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94BC6D-B4C2-499C-B968-7B53BF050EFF}" type="slidenum">
              <a:rPr lang="en-US" smtClean="0"/>
              <a:t>‹#›</a:t>
            </a:fld>
            <a:endParaRPr lang="en-US"/>
          </a:p>
        </p:txBody>
      </p:sp>
    </p:spTree>
    <p:extLst>
      <p:ext uri="{BB962C8B-B14F-4D97-AF65-F5344CB8AC3E}">
        <p14:creationId xmlns:p14="http://schemas.microsoft.com/office/powerpoint/2010/main" val="3177038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2.xml"/><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v1(defaul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F6855-B24E-92AB-2FE8-002F720AEB18}"/>
              </a:ext>
            </a:extLst>
          </p:cNvPr>
          <p:cNvSpPr>
            <a:spLocks noGrp="1"/>
          </p:cNvSpPr>
          <p:nvPr>
            <p:ph type="ctrTitle" hasCustomPrompt="1"/>
          </p:nvPr>
        </p:nvSpPr>
        <p:spPr>
          <a:xfrm>
            <a:off x="882069" y="2564247"/>
            <a:ext cx="4882568" cy="3999346"/>
          </a:xfrm>
          <a:prstGeom prst="rect">
            <a:avLst/>
          </a:prstGeom>
        </p:spPr>
        <p:txBody>
          <a:bodyPr anchor="t"/>
          <a:lstStyle>
            <a:lvl1pPr algn="l">
              <a:defRPr lang="en-US" sz="2000" b="1" dirty="0">
                <a:solidFill>
                  <a:schemeClr val="tx1"/>
                </a:solidFill>
              </a:defRPr>
            </a:lvl1pPr>
          </a:lstStyle>
          <a:p>
            <a:r>
              <a:rPr lang="en-US" dirty="0"/>
              <a:t>Click to edit Master title style</a:t>
            </a:r>
            <a:br>
              <a:rPr lang="en-US" dirty="0"/>
            </a:br>
            <a:endParaRPr lang="en-US" dirty="0"/>
          </a:p>
        </p:txBody>
      </p:sp>
      <p:sp>
        <p:nvSpPr>
          <p:cNvPr id="4" name="Text Placeholder 11">
            <a:extLst>
              <a:ext uri="{FF2B5EF4-FFF2-40B4-BE49-F238E27FC236}">
                <a16:creationId xmlns:a16="http://schemas.microsoft.com/office/drawing/2014/main" id="{BED41D71-8915-53EB-36A0-392D41DD0EAB}"/>
              </a:ext>
            </a:extLst>
          </p:cNvPr>
          <p:cNvSpPr>
            <a:spLocks noGrp="1"/>
          </p:cNvSpPr>
          <p:nvPr>
            <p:ph type="body" sz="quarter" idx="15"/>
          </p:nvPr>
        </p:nvSpPr>
        <p:spPr>
          <a:xfrm flipH="1">
            <a:off x="6427363" y="5054600"/>
            <a:ext cx="5201214" cy="1457037"/>
          </a:xfrm>
          <a:prstGeom prst="foldedCorner">
            <a:avLst>
              <a:gd name="adj" fmla="val 21194"/>
            </a:avLst>
          </a:prstGeom>
          <a:solidFill>
            <a:srgbClr val="E6EBF0">
              <a:alpha val="68000"/>
            </a:srgbClr>
          </a:solidFill>
          <a:ln w="9525" cap="rnd">
            <a:noFill/>
          </a:ln>
          <a:effectLst>
            <a:outerShdw blurRad="50800" dist="38100" dir="10800000" sx="1000" sy="1000" algn="r" rotWithShape="0">
              <a:prstClr val="black">
                <a:alpha val="46000"/>
              </a:prstClr>
            </a:outerShdw>
          </a:effectLst>
        </p:spPr>
        <p:txBody>
          <a:bodyPr vert="horz" wrap="square" lIns="274320" tIns="182880" rIns="640080" bIns="182880">
            <a:noAutofit/>
          </a:bodyPr>
          <a:lstStyle>
            <a:lvl1pPr marL="0" indent="0">
              <a:buNone/>
              <a:defRPr lang="en-US" sz="1600" b="1" dirty="0"/>
            </a:lvl1pPr>
            <a:lvl2pPr marL="548640" indent="-182880">
              <a:lnSpc>
                <a:spcPct val="100000"/>
              </a:lnSpc>
              <a:spcBef>
                <a:spcPts val="300"/>
              </a:spcBef>
              <a:spcAft>
                <a:spcPts val="300"/>
              </a:spcAft>
              <a:buFont typeface="Arial" panose="020B0604020202020204" pitchFamily="34" charset="0"/>
              <a:buChar char="•"/>
              <a:defRPr lang="en-US" sz="1400" dirty="0" smtClean="0"/>
            </a:lvl2pPr>
            <a:lvl3pPr marL="548640" indent="-182880">
              <a:lnSpc>
                <a:spcPct val="100000"/>
              </a:lnSpc>
              <a:spcBef>
                <a:spcPts val="100"/>
              </a:spcBef>
              <a:buFont typeface="Arial" panose="020B0604020202020204" pitchFamily="34" charset="0"/>
              <a:buChar char="◦"/>
              <a:defRPr lang="en-US" sz="1400" dirty="0"/>
            </a:lvl3pPr>
            <a:lvl4pPr marL="731520" indent="-182880">
              <a:lnSpc>
                <a:spcPct val="100000"/>
              </a:lnSpc>
              <a:spcBef>
                <a:spcPts val="300"/>
              </a:spcBef>
              <a:spcAft>
                <a:spcPts val="300"/>
              </a:spcAft>
              <a:buFont typeface="Arial" panose="020B0604020202020204" pitchFamily="34" charset="0"/>
              <a:buChar char="-"/>
              <a:defRPr lang="en-US" sz="1400" dirty="0" smtClean="0"/>
            </a:lvl4pPr>
            <a:lvl5pPr marL="914400" indent="-182880">
              <a:lnSpc>
                <a:spcPct val="100000"/>
              </a:lnSpc>
              <a:spcBef>
                <a:spcPts val="300"/>
              </a:spcBef>
              <a:spcAft>
                <a:spcPts val="300"/>
              </a:spcAft>
              <a:buFont typeface="Arial" panose="020B0604020202020204" pitchFamily="34" charset="0"/>
              <a:buChar char="◦"/>
              <a:defRPr lang="en-US" sz="1400" dirty="0"/>
            </a:lvl5pPr>
            <a:lvl6pPr marL="1097280" indent="-182880">
              <a:lnSpc>
                <a:spcPct val="100000"/>
              </a:lnSpc>
              <a:spcBef>
                <a:spcPts val="300"/>
              </a:spcBef>
              <a:spcAft>
                <a:spcPts val="300"/>
              </a:spcAft>
              <a:buFont typeface="Wingdings" panose="05000000000000000000" pitchFamily="2" charset="2"/>
              <a:buChar char="§"/>
              <a:defRPr sz="1400"/>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8">
            <a:extLst>
              <a:ext uri="{FF2B5EF4-FFF2-40B4-BE49-F238E27FC236}">
                <a16:creationId xmlns:a16="http://schemas.microsoft.com/office/drawing/2014/main" id="{4A302066-7B9E-F90D-A634-1CEEF4EAA7FF}"/>
              </a:ext>
            </a:extLst>
          </p:cNvPr>
          <p:cNvSpPr>
            <a:spLocks noGrp="1"/>
          </p:cNvSpPr>
          <p:nvPr>
            <p:ph sz="quarter" idx="16"/>
          </p:nvPr>
        </p:nvSpPr>
        <p:spPr>
          <a:xfrm>
            <a:off x="6427365" y="1092200"/>
            <a:ext cx="5201213" cy="2551584"/>
          </a:xfrm>
          <a:prstGeom prst="rect">
            <a:avLst/>
          </a:prstGeom>
        </p:spPr>
        <p:txBody>
          <a:bodyPr lIns="0" tIns="0" rIns="0" bIns="0"/>
          <a:lstStyle>
            <a:lvl1pPr marL="0" indent="0">
              <a:lnSpc>
                <a:spcPct val="100000"/>
              </a:lnSpc>
              <a:spcBef>
                <a:spcPts val="300"/>
              </a:spcBef>
              <a:spcAft>
                <a:spcPts val="300"/>
              </a:spcAft>
              <a:buFont typeface="Arial" panose="020B0604020202020204" pitchFamily="34" charset="0"/>
              <a:buNone/>
              <a:defRPr sz="1600" b="1" i="0"/>
            </a:lvl1pPr>
            <a:lvl2pPr marL="548640" indent="-182880">
              <a:lnSpc>
                <a:spcPct val="100000"/>
              </a:lnSpc>
              <a:spcBef>
                <a:spcPts val="300"/>
              </a:spcBef>
              <a:spcAft>
                <a:spcPts val="300"/>
              </a:spcAft>
              <a:defRPr sz="1400"/>
            </a:lvl2pPr>
            <a:lvl3pPr marL="731520" indent="-182880">
              <a:lnSpc>
                <a:spcPct val="100000"/>
              </a:lnSpc>
              <a:spcBef>
                <a:spcPts val="300"/>
              </a:spcBef>
              <a:spcAft>
                <a:spcPts val="300"/>
              </a:spcAft>
              <a:buFont typeface="Arial" panose="020B0604020202020204" pitchFamily="34" charset="0"/>
              <a:buChar char="-"/>
              <a:defRPr sz="1400"/>
            </a:lvl3pPr>
            <a:lvl4pPr marL="914400" indent="-182880">
              <a:lnSpc>
                <a:spcPct val="100000"/>
              </a:lnSpc>
              <a:spcBef>
                <a:spcPts val="300"/>
              </a:spcBef>
              <a:spcAft>
                <a:spcPts val="300"/>
              </a:spcAft>
              <a:buFont typeface="Arial" panose="020B0604020202020204" pitchFamily="34" charset="0"/>
              <a:buChar char="◦"/>
              <a:defRPr sz="1400"/>
            </a:lvl4pPr>
            <a:lvl5pPr marL="1097280" indent="-182880">
              <a:lnSpc>
                <a:spcPct val="100000"/>
              </a:lnSpc>
              <a:spcBef>
                <a:spcPts val="300"/>
              </a:spcBef>
              <a:spcAft>
                <a:spcPts val="300"/>
              </a:spcAft>
              <a:buFont typeface="Wingdings" panose="05000000000000000000" pitchFamily="2" charset="2"/>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13455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v2">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6F8A40-F0D0-857B-E8A8-1B3161AC4336}"/>
              </a:ext>
              <a:ext uri="{C183D7F6-B498-43B3-948B-1728B52AA6E4}">
                <adec:decorative xmlns:adec="http://schemas.microsoft.com/office/drawing/2017/decorative" val="1"/>
              </a:ext>
            </a:extLst>
          </p:cNvPr>
          <p:cNvSpPr>
            <a:spLocks/>
          </p:cNvSpPr>
          <p:nvPr userDrawn="1"/>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2DC5253-5E42-F62E-EA4E-3AB21BA87CDB}"/>
              </a:ext>
              <a:ext uri="{C183D7F6-B498-43B3-948B-1728B52AA6E4}">
                <adec:decorative xmlns:adec="http://schemas.microsoft.com/office/drawing/2017/decorative" val="1"/>
              </a:ext>
            </a:extLst>
          </p:cNvPr>
          <p:cNvSpPr>
            <a:spLocks/>
          </p:cNvSpPr>
          <p:nvPr userDrawn="1"/>
        </p:nvSpPr>
        <p:spPr>
          <a:xfrm>
            <a:off x="0" y="0"/>
            <a:ext cx="4206240" cy="6858000"/>
          </a:xfrm>
          <a:prstGeom prst="rect">
            <a:avLst/>
          </a:prstGeom>
          <a:gradFill flip="none" rotWithShape="1">
            <a:gsLst>
              <a:gs pos="0">
                <a:schemeClr val="bg1">
                  <a:alpha val="0"/>
                </a:schemeClr>
              </a:gs>
              <a:gs pos="51000">
                <a:srgbClr val="B1E5ED">
                  <a:alpha val="6667"/>
                </a:srgbClr>
              </a:gs>
              <a:gs pos="71000">
                <a:srgbClr val="2794A4">
                  <a:alpha val="83922"/>
                </a:srgbClr>
              </a:gs>
              <a:gs pos="98000">
                <a:srgbClr val="00343B"/>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ERCOT logo white on background">
            <a:extLst>
              <a:ext uri="{FF2B5EF4-FFF2-40B4-BE49-F238E27FC236}">
                <a16:creationId xmlns:a16="http://schemas.microsoft.com/office/drawing/2014/main" id="{590365CF-9C80-03DF-D245-DBE4EBA3335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974555" y="1125953"/>
            <a:ext cx="2425881" cy="889910"/>
          </a:xfrm>
          <a:prstGeom prst="rect">
            <a:avLst/>
          </a:prstGeom>
          <a:effectLst>
            <a:outerShdw blurRad="50800" dist="12700" dir="10800000" algn="r" rotWithShape="0">
              <a:schemeClr val="tx2">
                <a:alpha val="40000"/>
              </a:schemeClr>
            </a:outerShdw>
          </a:effectLst>
        </p:spPr>
      </p:pic>
      <p:sp>
        <p:nvSpPr>
          <p:cNvPr id="8" name="TextBox 7">
            <a:extLst>
              <a:ext uri="{FF2B5EF4-FFF2-40B4-BE49-F238E27FC236}">
                <a16:creationId xmlns:a16="http://schemas.microsoft.com/office/drawing/2014/main" id="{1A1A5353-DA71-B6B2-BDDB-2FB68F1F0909}"/>
              </a:ext>
            </a:extLst>
          </p:cNvPr>
          <p:cNvSpPr txBox="1"/>
          <p:nvPr userDrawn="1"/>
        </p:nvSpPr>
        <p:spPr>
          <a:xfrm>
            <a:off x="-91688" y="503044"/>
            <a:ext cx="1162970" cy="230832"/>
          </a:xfrm>
          <a:prstGeom prst="rect">
            <a:avLst/>
          </a:prstGeom>
          <a:noFill/>
        </p:spPr>
        <p:txBody>
          <a:bodyPr wrap="square" rtlCol="0">
            <a:spAutoFit/>
          </a:bodyPr>
          <a:lstStyle/>
          <a:p>
            <a:pPr algn="ctr"/>
            <a:r>
              <a:rPr lang="en-US" sz="900" b="1" spc="0" dirty="0">
                <a:solidFill>
                  <a:schemeClr val="bg1"/>
                </a:solidFill>
              </a:rPr>
              <a:t>CONFIDENTIAL</a:t>
            </a:r>
          </a:p>
        </p:txBody>
      </p:sp>
      <p:grpSp>
        <p:nvGrpSpPr>
          <p:cNvPr id="9" name="Group 8">
            <a:extLst>
              <a:ext uri="{FF2B5EF4-FFF2-40B4-BE49-F238E27FC236}">
                <a16:creationId xmlns:a16="http://schemas.microsoft.com/office/drawing/2014/main" id="{C05802D9-2F73-A263-28E7-486C8A489A26}"/>
              </a:ext>
              <a:ext uri="{C183D7F6-B498-43B3-948B-1728B52AA6E4}">
                <adec:decorative xmlns:adec="http://schemas.microsoft.com/office/drawing/2017/decorative" val="1"/>
              </a:ext>
            </a:extLst>
          </p:cNvPr>
          <p:cNvGrpSpPr/>
          <p:nvPr userDrawn="1"/>
        </p:nvGrpSpPr>
        <p:grpSpPr>
          <a:xfrm>
            <a:off x="-91688" y="457199"/>
            <a:ext cx="1162970" cy="358775"/>
            <a:chOff x="-91688" y="6362698"/>
            <a:chExt cx="1162970" cy="358775"/>
          </a:xfrm>
        </p:grpSpPr>
        <p:sp>
          <p:nvSpPr>
            <p:cNvPr id="10" name="Rectangle 9">
              <a:extLst>
                <a:ext uri="{FF2B5EF4-FFF2-40B4-BE49-F238E27FC236}">
                  <a16:creationId xmlns:a16="http://schemas.microsoft.com/office/drawing/2014/main" id="{8241ADA3-F564-E7C2-1972-0F9FF557AE05}"/>
                </a:ext>
              </a:extLst>
            </p:cNvPr>
            <p:cNvSpPr/>
            <p:nvPr/>
          </p:nvSpPr>
          <p:spPr>
            <a:xfrm rot="10800000">
              <a:off x="-12035" y="6362698"/>
              <a:ext cx="986590" cy="35877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D77A54B6-1CA8-9AE2-BCA6-21205CB4852B}"/>
                </a:ext>
              </a:extLst>
            </p:cNvPr>
            <p:cNvSpPr txBox="1"/>
            <p:nvPr/>
          </p:nvSpPr>
          <p:spPr>
            <a:xfrm>
              <a:off x="-91688" y="6427015"/>
              <a:ext cx="1162970" cy="230832"/>
            </a:xfrm>
            <a:prstGeom prst="rect">
              <a:avLst/>
            </a:prstGeom>
            <a:noFill/>
          </p:spPr>
          <p:txBody>
            <a:bodyPr wrap="square" rtlCol="0">
              <a:spAutoFit/>
            </a:bodyPr>
            <a:lstStyle/>
            <a:p>
              <a:pPr algn="ctr"/>
              <a:r>
                <a:rPr lang="en-US" sz="900" b="1" spc="80" baseline="0" dirty="0">
                  <a:solidFill>
                    <a:schemeClr val="bg1"/>
                  </a:solidFill>
                </a:rPr>
                <a:t>PUBLIC</a:t>
              </a:r>
            </a:p>
          </p:txBody>
        </p:sp>
      </p:grpSp>
      <p:pic>
        <p:nvPicPr>
          <p:cNvPr id="3" name="Graphic 2">
            <a:extLst>
              <a:ext uri="{FF2B5EF4-FFF2-40B4-BE49-F238E27FC236}">
                <a16:creationId xmlns:a16="http://schemas.microsoft.com/office/drawing/2014/main" id="{81B94DDE-8E3F-CACF-1508-79E6F98F5EE5}"/>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l="59827" t="14818" r="10238" b="43257"/>
          <a:stretch>
            <a:fillRect/>
          </a:stretch>
        </p:blipFill>
        <p:spPr>
          <a:xfrm>
            <a:off x="-1" y="-1"/>
            <a:ext cx="12192001" cy="5732047"/>
          </a:xfrm>
          <a:prstGeom prst="rect">
            <a:avLst/>
          </a:prstGeom>
        </p:spPr>
      </p:pic>
      <p:sp>
        <p:nvSpPr>
          <p:cNvPr id="2" name="Title 1">
            <a:extLst>
              <a:ext uri="{FF2B5EF4-FFF2-40B4-BE49-F238E27FC236}">
                <a16:creationId xmlns:a16="http://schemas.microsoft.com/office/drawing/2014/main" id="{AFCF6855-B24E-92AB-2FE8-002F720AEB18}"/>
              </a:ext>
            </a:extLst>
          </p:cNvPr>
          <p:cNvSpPr>
            <a:spLocks noGrp="1"/>
          </p:cNvSpPr>
          <p:nvPr>
            <p:ph type="ctrTitle" hasCustomPrompt="1"/>
          </p:nvPr>
        </p:nvSpPr>
        <p:spPr>
          <a:xfrm>
            <a:off x="5074920" y="2062263"/>
            <a:ext cx="6316168" cy="3366409"/>
          </a:xfrm>
          <a:prstGeom prst="rect">
            <a:avLst/>
          </a:prstGeom>
        </p:spPr>
        <p:txBody>
          <a:bodyPr anchor="t"/>
          <a:lstStyle>
            <a:lvl1pPr algn="l">
              <a:defRPr lang="en-US" sz="2000" b="1" dirty="0">
                <a:solidFill>
                  <a:schemeClr val="tx1"/>
                </a:solidFill>
              </a:defRPr>
            </a:lvl1pPr>
          </a:lstStyle>
          <a:p>
            <a:r>
              <a:rPr lang="en-US" dirty="0"/>
              <a:t>Click to edit Master title style</a:t>
            </a:r>
            <a:br>
              <a:rPr lang="en-US" dirty="0"/>
            </a:br>
            <a:endParaRPr lang="en-US" dirty="0"/>
          </a:p>
        </p:txBody>
      </p:sp>
    </p:spTree>
    <p:extLst>
      <p:ext uri="{BB962C8B-B14F-4D97-AF65-F5344CB8AC3E}">
        <p14:creationId xmlns:p14="http://schemas.microsoft.com/office/powerpoint/2010/main" val="1668910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9C062-513C-DF24-5E8C-7A974D572078}"/>
              </a:ext>
            </a:extLst>
          </p:cNvPr>
          <p:cNvSpPr>
            <a:spLocks noGrp="1"/>
          </p:cNvSpPr>
          <p:nvPr>
            <p:ph type="ctrTitle"/>
          </p:nvPr>
        </p:nvSpPr>
        <p:spPr>
          <a:xfrm>
            <a:off x="533400" y="1122363"/>
            <a:ext cx="11125200" cy="2387600"/>
          </a:xfrm>
        </p:spPr>
        <p:txBody>
          <a:bodyPr anchor="ctr">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532C3F11-2763-0216-A1B0-5E8B4FA80139}"/>
              </a:ext>
            </a:extLst>
          </p:cNvPr>
          <p:cNvSpPr>
            <a:spLocks noGrp="1"/>
          </p:cNvSpPr>
          <p:nvPr>
            <p:ph type="subTitle" idx="1"/>
          </p:nvPr>
        </p:nvSpPr>
        <p:spPr>
          <a:xfrm>
            <a:off x="533400" y="3602038"/>
            <a:ext cx="11125200" cy="1655762"/>
          </a:xfrm>
        </p:spPr>
        <p:txBody>
          <a:bodyPr wrap="square"/>
          <a:lstStyle>
            <a:lvl1pPr marL="0" indent="0" algn="ctr">
              <a:buNone/>
              <a:defRPr sz="2400" b="1">
                <a:solidFill>
                  <a:srgbClr val="00829B"/>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Footer Placeholder 4">
            <a:extLst>
              <a:ext uri="{FF2B5EF4-FFF2-40B4-BE49-F238E27FC236}">
                <a16:creationId xmlns:a16="http://schemas.microsoft.com/office/drawing/2014/main" id="{E95C98B8-43D7-C7B4-9956-25AC1BBC5587}"/>
              </a:ext>
            </a:extLst>
          </p:cNvPr>
          <p:cNvSpPr>
            <a:spLocks noGrp="1"/>
          </p:cNvSpPr>
          <p:nvPr>
            <p:ph type="ftr" sz="quarter" idx="11"/>
          </p:nvPr>
        </p:nvSpPr>
        <p:spPr/>
        <p:txBody>
          <a:bodyPr/>
          <a:lstStyle/>
          <a:p>
            <a:endParaRPr lang="en-US" dirty="0"/>
          </a:p>
        </p:txBody>
      </p:sp>
      <p:sp>
        <p:nvSpPr>
          <p:cNvPr id="4" name="Date Placeholder 3">
            <a:extLst>
              <a:ext uri="{FF2B5EF4-FFF2-40B4-BE49-F238E27FC236}">
                <a16:creationId xmlns:a16="http://schemas.microsoft.com/office/drawing/2014/main" id="{C6E9BF30-5D82-5572-733E-882E0C0D3307}"/>
              </a:ext>
            </a:extLst>
          </p:cNvPr>
          <p:cNvSpPr>
            <a:spLocks noGrp="1"/>
          </p:cNvSpPr>
          <p:nvPr>
            <p:ph type="dt" sz="half" idx="10"/>
          </p:nvPr>
        </p:nvSpPr>
        <p:spPr/>
        <p:txBody>
          <a:bodyPr/>
          <a:lstStyle/>
          <a:p>
            <a:fld id="{8D345B5F-6A76-46F9-AC11-757A044249AE}" type="datetime4">
              <a:rPr lang="en-US" smtClean="0"/>
              <a:t>September 11, 2026</a:t>
            </a:fld>
            <a:endParaRPr lang="en-US" dirty="0"/>
          </a:p>
        </p:txBody>
      </p:sp>
      <p:sp>
        <p:nvSpPr>
          <p:cNvPr id="6" name="Slide Number Placeholder 5">
            <a:extLst>
              <a:ext uri="{FF2B5EF4-FFF2-40B4-BE49-F238E27FC236}">
                <a16:creationId xmlns:a16="http://schemas.microsoft.com/office/drawing/2014/main" id="{BB5906F4-426A-AD9D-021A-D7E95E349F77}"/>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4265130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27592878-2087-441A-BF63-8BAC672970F6}"/>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D75DFB14-F372-06CE-E1C3-58DFC53BCF1F}"/>
              </a:ext>
            </a:extLst>
          </p:cNvPr>
          <p:cNvSpPr>
            <a:spLocks noGrp="1"/>
          </p:cNvSpPr>
          <p:nvPr>
            <p:ph type="body" sz="quarter" idx="16"/>
          </p:nvPr>
        </p:nvSpPr>
        <p:spPr>
          <a:xfrm>
            <a:off x="495300" y="1676400"/>
            <a:ext cx="11187714"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79F717B5-930A-9245-9888-15FD3932C27E}"/>
              </a:ext>
            </a:extLst>
          </p:cNvPr>
          <p:cNvSpPr>
            <a:spLocks noGrp="1"/>
          </p:cNvSpPr>
          <p:nvPr>
            <p:ph type="ftr" sz="quarter" idx="11"/>
          </p:nvPr>
        </p:nvSpPr>
        <p:spPr>
          <a:xfrm>
            <a:off x="533400" y="6356350"/>
            <a:ext cx="8010526" cy="365125"/>
          </a:xfrm>
        </p:spPr>
        <p:txBody>
          <a:bodyPr/>
          <a:lstStyle/>
          <a:p>
            <a:endParaRPr lang="en-US" dirty="0"/>
          </a:p>
        </p:txBody>
      </p:sp>
      <p:sp>
        <p:nvSpPr>
          <p:cNvPr id="6" name="Date Placeholder 3">
            <a:extLst>
              <a:ext uri="{FF2B5EF4-FFF2-40B4-BE49-F238E27FC236}">
                <a16:creationId xmlns:a16="http://schemas.microsoft.com/office/drawing/2014/main" id="{FCF93DBC-D2B3-EAA9-B573-4CBB1A9ECD37}"/>
              </a:ext>
            </a:extLst>
          </p:cNvPr>
          <p:cNvSpPr>
            <a:spLocks noGrp="1"/>
          </p:cNvSpPr>
          <p:nvPr>
            <p:ph type="dt" sz="half" idx="10"/>
          </p:nvPr>
        </p:nvSpPr>
        <p:spPr>
          <a:xfrm>
            <a:off x="8716884" y="6356350"/>
            <a:ext cx="2773273" cy="365125"/>
          </a:xfrm>
        </p:spPr>
        <p:txBody>
          <a:bodyPr/>
          <a:lstStyle/>
          <a:p>
            <a:fld id="{14560760-0B16-41B8-81DA-58FA2187E1CC}" type="datetime4">
              <a:rPr lang="en-US" smtClean="0"/>
              <a:t>September 11, 2026</a:t>
            </a:fld>
            <a:endParaRPr lang="en-US" dirty="0"/>
          </a:p>
        </p:txBody>
      </p:sp>
      <p:sp>
        <p:nvSpPr>
          <p:cNvPr id="11" name="Slide Number Placeholder 5">
            <a:extLst>
              <a:ext uri="{FF2B5EF4-FFF2-40B4-BE49-F238E27FC236}">
                <a16:creationId xmlns:a16="http://schemas.microsoft.com/office/drawing/2014/main" id="{07533FE6-6102-A20B-2C52-DA18949D10CE}"/>
              </a:ext>
            </a:extLst>
          </p:cNvPr>
          <p:cNvSpPr>
            <a:spLocks noGrp="1"/>
          </p:cNvSpPr>
          <p:nvPr>
            <p:ph type="sldNum" sz="quarter" idx="12"/>
          </p:nvPr>
        </p:nvSpPr>
        <p:spPr>
          <a:xfrm>
            <a:off x="11658600" y="6356350"/>
            <a:ext cx="533400" cy="365125"/>
          </a:xfrm>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879474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Keynote and Image">
    <p:spTree>
      <p:nvGrpSpPr>
        <p:cNvPr id="1" name=""/>
        <p:cNvGrpSpPr/>
        <p:nvPr/>
      </p:nvGrpSpPr>
      <p:grpSpPr>
        <a:xfrm>
          <a:off x="0" y="0"/>
          <a:ext cx="0" cy="0"/>
          <a:chOff x="0" y="0"/>
          <a:chExt cx="0" cy="0"/>
        </a:xfrm>
      </p:grpSpPr>
      <p:sp>
        <p:nvSpPr>
          <p:cNvPr id="8" name="Title Placeholder 1">
            <a:extLst>
              <a:ext uri="{FF2B5EF4-FFF2-40B4-BE49-F238E27FC236}">
                <a16:creationId xmlns:a16="http://schemas.microsoft.com/office/drawing/2014/main" id="{698A9E75-460B-F928-5105-B8FF5327AB58}"/>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a:t>Click to edit Master title style</a:t>
            </a:r>
          </a:p>
        </p:txBody>
      </p:sp>
      <p:sp>
        <p:nvSpPr>
          <p:cNvPr id="11" name="Text Placeholder 10">
            <a:extLst>
              <a:ext uri="{FF2B5EF4-FFF2-40B4-BE49-F238E27FC236}">
                <a16:creationId xmlns:a16="http://schemas.microsoft.com/office/drawing/2014/main" id="{648759D8-B0A7-2B10-9F64-81A8CC0F5760}"/>
              </a:ext>
            </a:extLst>
          </p:cNvPr>
          <p:cNvSpPr>
            <a:spLocks noGrp="1"/>
          </p:cNvSpPr>
          <p:nvPr>
            <p:ph type="body" sz="quarter" idx="16"/>
          </p:nvPr>
        </p:nvSpPr>
        <p:spPr>
          <a:xfrm>
            <a:off x="495300" y="1676400"/>
            <a:ext cx="5394223" cy="45179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11">
            <a:extLst>
              <a:ext uri="{FF2B5EF4-FFF2-40B4-BE49-F238E27FC236}">
                <a16:creationId xmlns:a16="http://schemas.microsoft.com/office/drawing/2014/main" id="{2CC02514-7922-9313-80E4-38CE9C0E382E}"/>
              </a:ext>
            </a:extLst>
          </p:cNvPr>
          <p:cNvSpPr>
            <a:spLocks noGrp="1"/>
          </p:cNvSpPr>
          <p:nvPr>
            <p:ph type="body" sz="quarter" idx="15"/>
          </p:nvPr>
        </p:nvSpPr>
        <p:spPr>
          <a:xfrm flipH="1">
            <a:off x="6331972" y="4630994"/>
            <a:ext cx="5326623" cy="1577301"/>
          </a:xfrm>
          <a:prstGeom prst="foldedCorner">
            <a:avLst>
              <a:gd name="adj" fmla="val 16667"/>
            </a:avLst>
          </a:prstGeom>
          <a:solidFill>
            <a:schemeClr val="accent1">
              <a:lumMod val="10000"/>
              <a:lumOff val="90000"/>
            </a:schemeClr>
          </a:solidFill>
          <a:ln w="12700" cap="rnd">
            <a:solidFill>
              <a:schemeClr val="accent2"/>
            </a:solidFill>
          </a:ln>
        </p:spPr>
        <p:txBody>
          <a:bodyPr vert="horz" wrap="square" lIns="365760" tIns="91440" rIns="91440" bIns="91440">
            <a:noAutofit/>
          </a:bodyPr>
          <a:lstStyle>
            <a:lvl1pPr marL="0" indent="0">
              <a:buNone/>
              <a:defRPr lang="en-US" sz="1600" b="1" dirty="0"/>
            </a:lvl1pPr>
            <a:lvl2pPr marL="548640" indent="-182880">
              <a:buFont typeface="Arial" panose="020B0604020202020204" pitchFamily="34" charset="0"/>
              <a:buChar char="•"/>
              <a:defRPr lang="en-US" sz="1400" dirty="0"/>
            </a:lvl2pPr>
            <a:lvl3pPr>
              <a:defRPr lang="en-US" sz="1400" dirty="0"/>
            </a:lvl3pPr>
            <a:lvl4pPr>
              <a:defRPr lang="en-US" sz="1400" dirty="0"/>
            </a:lvl4pPr>
            <a:lvl5pPr>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79F717B5-930A-9245-9888-15FD3932C2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FCF93DBC-D2B3-EAA9-B573-4CBB1A9ECD37}"/>
              </a:ext>
            </a:extLst>
          </p:cNvPr>
          <p:cNvSpPr>
            <a:spLocks noGrp="1"/>
          </p:cNvSpPr>
          <p:nvPr>
            <p:ph type="dt" sz="half" idx="10"/>
          </p:nvPr>
        </p:nvSpPr>
        <p:spPr/>
        <p:txBody>
          <a:bodyPr/>
          <a:lstStyle/>
          <a:p>
            <a:fld id="{7F8B62A2-45B4-4ECA-8168-BE9383DA5644}" type="datetime4">
              <a:rPr lang="en-US" smtClean="0"/>
              <a:t>September 11, 2026</a:t>
            </a:fld>
            <a:endParaRPr lang="en-US"/>
          </a:p>
        </p:txBody>
      </p:sp>
      <p:sp>
        <p:nvSpPr>
          <p:cNvPr id="6" name="Slide Number Placeholder 5">
            <a:extLst>
              <a:ext uri="{FF2B5EF4-FFF2-40B4-BE49-F238E27FC236}">
                <a16:creationId xmlns:a16="http://schemas.microsoft.com/office/drawing/2014/main" id="{07533FE6-6102-A20B-2C52-DA18949D10CE}"/>
              </a:ext>
            </a:extLst>
          </p:cNvPr>
          <p:cNvSpPr>
            <a:spLocks noGrp="1"/>
          </p:cNvSpPr>
          <p:nvPr>
            <p:ph type="sldNum" sz="quarter" idx="12"/>
          </p:nvPr>
        </p:nvSpPr>
        <p:spPr/>
        <p:txBody>
          <a:bodyPr/>
          <a:lstStyle/>
          <a:p>
            <a:fld id="{BCDE79FB-97BA-492B-8D57-F1373F9ADA95}" type="slidenum">
              <a:rPr lang="en-US" smtClean="0"/>
              <a:t>‹#›</a:t>
            </a:fld>
            <a:endParaRPr lang="en-US"/>
          </a:p>
        </p:txBody>
      </p:sp>
      <p:sp>
        <p:nvSpPr>
          <p:cNvPr id="2" name="Picture Placeholder 2">
            <a:extLst>
              <a:ext uri="{FF2B5EF4-FFF2-40B4-BE49-F238E27FC236}">
                <a16:creationId xmlns:a16="http://schemas.microsoft.com/office/drawing/2014/main" id="{B0CE8C99-4E3A-25C3-1E3E-9D611CA96078}"/>
              </a:ext>
              <a:ext uri="{C183D7F6-B498-43B3-948B-1728B52AA6E4}">
                <adec:decorative xmlns:adec="http://schemas.microsoft.com/office/drawing/2017/decorative" val="1"/>
              </a:ext>
            </a:extLst>
          </p:cNvPr>
          <p:cNvSpPr>
            <a:spLocks noGrp="1"/>
          </p:cNvSpPr>
          <p:nvPr>
            <p:ph type="pic" idx="1"/>
          </p:nvPr>
        </p:nvSpPr>
        <p:spPr>
          <a:xfrm>
            <a:off x="6322142" y="1661652"/>
            <a:ext cx="5336458" cy="2772696"/>
          </a:xfrm>
        </p:spPr>
        <p:txBody>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286374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Keynote and Image in Sidebar">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F05638A-F774-C6DB-0DC6-A2F6139BCE38}"/>
              </a:ext>
              <a:ext uri="{C183D7F6-B498-43B3-948B-1728B52AA6E4}">
                <adec:decorative xmlns:adec="http://schemas.microsoft.com/office/drawing/2017/decorative" val="1"/>
              </a:ext>
            </a:extLst>
          </p:cNvPr>
          <p:cNvSpPr/>
          <p:nvPr userDrawn="1"/>
        </p:nvSpPr>
        <p:spPr>
          <a:xfrm>
            <a:off x="6096001" y="0"/>
            <a:ext cx="6096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Placeholder 1">
            <a:extLst>
              <a:ext uri="{FF2B5EF4-FFF2-40B4-BE49-F238E27FC236}">
                <a16:creationId xmlns:a16="http://schemas.microsoft.com/office/drawing/2014/main" id="{698A9E75-460B-F928-5105-B8FF5327AB58}"/>
              </a:ext>
            </a:extLst>
          </p:cNvPr>
          <p:cNvSpPr>
            <a:spLocks noGrp="1"/>
          </p:cNvSpPr>
          <p:nvPr>
            <p:ph type="title"/>
          </p:nvPr>
        </p:nvSpPr>
        <p:spPr>
          <a:xfrm>
            <a:off x="1257300" y="457200"/>
            <a:ext cx="4648200" cy="914400"/>
          </a:xfrm>
          <a:prstGeom prst="rect">
            <a:avLst/>
          </a:prstGeom>
          <a:noFill/>
        </p:spPr>
        <p:txBody>
          <a:bodyPr vert="horz" lIns="0" tIns="0" rIns="0" bIns="0" rtlCol="0" anchor="t">
            <a:normAutofit/>
          </a:bodyPr>
          <a:lstStyle/>
          <a:p>
            <a:r>
              <a:rPr lang="en-US"/>
              <a:t>Click to edit Master title style</a:t>
            </a:r>
          </a:p>
        </p:txBody>
      </p:sp>
      <p:sp>
        <p:nvSpPr>
          <p:cNvPr id="11" name="Text Placeholder 10">
            <a:extLst>
              <a:ext uri="{FF2B5EF4-FFF2-40B4-BE49-F238E27FC236}">
                <a16:creationId xmlns:a16="http://schemas.microsoft.com/office/drawing/2014/main" id="{648759D8-B0A7-2B10-9F64-81A8CC0F5760}"/>
              </a:ext>
            </a:extLst>
          </p:cNvPr>
          <p:cNvSpPr>
            <a:spLocks noGrp="1"/>
          </p:cNvSpPr>
          <p:nvPr>
            <p:ph type="body" sz="quarter" idx="16"/>
          </p:nvPr>
        </p:nvSpPr>
        <p:spPr>
          <a:xfrm>
            <a:off x="495300" y="1676400"/>
            <a:ext cx="5394223" cy="45179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11">
            <a:extLst>
              <a:ext uri="{FF2B5EF4-FFF2-40B4-BE49-F238E27FC236}">
                <a16:creationId xmlns:a16="http://schemas.microsoft.com/office/drawing/2014/main" id="{2CC02514-7922-9313-80E4-38CE9C0E382E}"/>
              </a:ext>
            </a:extLst>
          </p:cNvPr>
          <p:cNvSpPr>
            <a:spLocks noGrp="1"/>
          </p:cNvSpPr>
          <p:nvPr>
            <p:ph type="body" sz="quarter" idx="15"/>
          </p:nvPr>
        </p:nvSpPr>
        <p:spPr>
          <a:xfrm flipH="1">
            <a:off x="6331972" y="4630994"/>
            <a:ext cx="5326623" cy="1577301"/>
          </a:xfrm>
          <a:prstGeom prst="foldedCorner">
            <a:avLst>
              <a:gd name="adj" fmla="val 16667"/>
            </a:avLst>
          </a:prstGeom>
          <a:solidFill>
            <a:schemeClr val="accent1">
              <a:lumMod val="10000"/>
              <a:lumOff val="90000"/>
            </a:schemeClr>
          </a:solidFill>
          <a:ln w="12700" cap="rnd">
            <a:solidFill>
              <a:schemeClr val="accent2"/>
            </a:solidFill>
          </a:ln>
        </p:spPr>
        <p:txBody>
          <a:bodyPr vert="horz" wrap="square" lIns="365760" tIns="91440" rIns="91440" bIns="91440">
            <a:noAutofit/>
          </a:bodyPr>
          <a:lstStyle>
            <a:lvl1pPr marL="0" indent="0">
              <a:buNone/>
              <a:defRPr lang="en-US" sz="1600" b="1" dirty="0"/>
            </a:lvl1pPr>
            <a:lvl2pPr marL="548640" indent="-182880">
              <a:buFont typeface="Arial" panose="020B0604020202020204" pitchFamily="34" charset="0"/>
              <a:buChar char="•"/>
              <a:defRPr lang="en-US" sz="1400" dirty="0"/>
            </a:lvl2pPr>
            <a:lvl3pPr>
              <a:defRPr lang="en-US" sz="1400" dirty="0"/>
            </a:lvl3pPr>
            <a:lvl4pPr>
              <a:defRPr lang="en-US" sz="1400" dirty="0"/>
            </a:lvl4pPr>
            <a:lvl5pPr>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79F717B5-930A-9245-9888-15FD3932C2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FCF93DBC-D2B3-EAA9-B573-4CBB1A9ECD37}"/>
              </a:ext>
            </a:extLst>
          </p:cNvPr>
          <p:cNvSpPr>
            <a:spLocks noGrp="1"/>
          </p:cNvSpPr>
          <p:nvPr>
            <p:ph type="dt" sz="half" idx="10"/>
          </p:nvPr>
        </p:nvSpPr>
        <p:spPr/>
        <p:txBody>
          <a:bodyPr/>
          <a:lstStyle/>
          <a:p>
            <a:fld id="{5EC2E430-0983-479E-8535-00F341009C9B}" type="datetime4">
              <a:rPr lang="en-US" smtClean="0"/>
              <a:t>September 11, 2026</a:t>
            </a:fld>
            <a:endParaRPr lang="en-US"/>
          </a:p>
        </p:txBody>
      </p:sp>
      <p:sp>
        <p:nvSpPr>
          <p:cNvPr id="6" name="Slide Number Placeholder 5">
            <a:extLst>
              <a:ext uri="{FF2B5EF4-FFF2-40B4-BE49-F238E27FC236}">
                <a16:creationId xmlns:a16="http://schemas.microsoft.com/office/drawing/2014/main" id="{07533FE6-6102-A20B-2C52-DA18949D10CE}"/>
              </a:ext>
            </a:extLst>
          </p:cNvPr>
          <p:cNvSpPr>
            <a:spLocks noGrp="1"/>
          </p:cNvSpPr>
          <p:nvPr>
            <p:ph type="sldNum" sz="quarter" idx="12"/>
          </p:nvPr>
        </p:nvSpPr>
        <p:spPr/>
        <p:txBody>
          <a:bodyPr/>
          <a:lstStyle/>
          <a:p>
            <a:fld id="{BCDE79FB-97BA-492B-8D57-F1373F9ADA95}" type="slidenum">
              <a:rPr lang="en-US" smtClean="0"/>
              <a:t>‹#›</a:t>
            </a:fld>
            <a:endParaRPr lang="en-US"/>
          </a:p>
        </p:txBody>
      </p:sp>
      <p:sp>
        <p:nvSpPr>
          <p:cNvPr id="2" name="Picture Placeholder 2">
            <a:extLst>
              <a:ext uri="{FF2B5EF4-FFF2-40B4-BE49-F238E27FC236}">
                <a16:creationId xmlns:a16="http://schemas.microsoft.com/office/drawing/2014/main" id="{B0CE8C99-4E3A-25C3-1E3E-9D611CA96078}"/>
              </a:ext>
              <a:ext uri="{C183D7F6-B498-43B3-948B-1728B52AA6E4}">
                <adec:decorative xmlns:adec="http://schemas.microsoft.com/office/drawing/2017/decorative" val="1"/>
              </a:ext>
            </a:extLst>
          </p:cNvPr>
          <p:cNvSpPr>
            <a:spLocks noGrp="1"/>
          </p:cNvSpPr>
          <p:nvPr>
            <p:ph type="pic" idx="1"/>
          </p:nvPr>
        </p:nvSpPr>
        <p:spPr>
          <a:xfrm>
            <a:off x="6322142" y="1661652"/>
            <a:ext cx="5336458" cy="2772696"/>
          </a:xfrm>
        </p:spPr>
        <p:txBody>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617653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ide Keynote">
    <p:spTree>
      <p:nvGrpSpPr>
        <p:cNvPr id="1" name=""/>
        <p:cNvGrpSpPr/>
        <p:nvPr/>
      </p:nvGrpSpPr>
      <p:grpSpPr>
        <a:xfrm>
          <a:off x="0" y="0"/>
          <a:ext cx="0" cy="0"/>
          <a:chOff x="0" y="0"/>
          <a:chExt cx="0" cy="0"/>
        </a:xfrm>
      </p:grpSpPr>
      <p:sp>
        <p:nvSpPr>
          <p:cNvPr id="8" name="Title Placeholder 1">
            <a:extLst>
              <a:ext uri="{FF2B5EF4-FFF2-40B4-BE49-F238E27FC236}">
                <a16:creationId xmlns:a16="http://schemas.microsoft.com/office/drawing/2014/main" id="{27592878-2087-441A-BF63-8BAC672970F6}"/>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dirty="0"/>
              <a:t>Click to edit Master title style</a:t>
            </a:r>
          </a:p>
        </p:txBody>
      </p:sp>
      <p:sp>
        <p:nvSpPr>
          <p:cNvPr id="10" name="Text Placeholder 9">
            <a:extLst>
              <a:ext uri="{FF2B5EF4-FFF2-40B4-BE49-F238E27FC236}">
                <a16:creationId xmlns:a16="http://schemas.microsoft.com/office/drawing/2014/main" id="{D75DFB14-F372-06CE-E1C3-58DFC53BCF1F}"/>
              </a:ext>
            </a:extLst>
          </p:cNvPr>
          <p:cNvSpPr>
            <a:spLocks noGrp="1"/>
          </p:cNvSpPr>
          <p:nvPr>
            <p:ph type="body" sz="quarter" idx="16"/>
          </p:nvPr>
        </p:nvSpPr>
        <p:spPr>
          <a:xfrm>
            <a:off x="495300" y="1676400"/>
            <a:ext cx="6867525"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28CAB249-6E2A-0D66-037F-C8C994EC04ED}"/>
              </a:ext>
            </a:extLst>
          </p:cNvPr>
          <p:cNvSpPr>
            <a:spLocks noGrp="1"/>
          </p:cNvSpPr>
          <p:nvPr>
            <p:ph type="body" sz="quarter" idx="15"/>
          </p:nvPr>
        </p:nvSpPr>
        <p:spPr>
          <a:xfrm flipH="1">
            <a:off x="7598003" y="1676400"/>
            <a:ext cx="4060596" cy="3190875"/>
          </a:xfrm>
          <a:prstGeom prst="foldedCorner">
            <a:avLst>
              <a:gd name="adj" fmla="val 8542"/>
            </a:avLst>
          </a:prstGeom>
          <a:solidFill>
            <a:schemeClr val="accent1">
              <a:lumMod val="10000"/>
              <a:lumOff val="90000"/>
            </a:schemeClr>
          </a:solidFill>
          <a:ln w="12700" cap="rnd">
            <a:solidFill>
              <a:schemeClr val="accent2"/>
            </a:solidFill>
          </a:ln>
        </p:spPr>
        <p:txBody>
          <a:bodyPr vert="horz" wrap="square" lIns="365760" tIns="91440" rIns="91440" bIns="91440">
            <a:noAutofit/>
          </a:bodyPr>
          <a:lstStyle>
            <a:lvl1pPr marL="0" indent="0">
              <a:buNone/>
              <a:defRPr lang="en-US" b="1" dirty="0"/>
            </a:lvl1pPr>
            <a:lvl2pPr marL="548640" indent="-182880">
              <a:buFont typeface="Arial" panose="020B0604020202020204" pitchFamily="34" charset="0"/>
              <a:buChar cha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9F717B5-930A-9245-9888-15FD3932C27E}"/>
              </a:ext>
            </a:extLst>
          </p:cNvPr>
          <p:cNvSpPr>
            <a:spLocks noGrp="1"/>
          </p:cNvSpPr>
          <p:nvPr>
            <p:ph type="ftr" sz="quarter" idx="11"/>
          </p:nvPr>
        </p:nvSpPr>
        <p:spPr/>
        <p:txBody>
          <a:bodyPr/>
          <a:lstStyle/>
          <a:p>
            <a:endParaRPr lang="en-US" dirty="0"/>
          </a:p>
        </p:txBody>
      </p:sp>
      <p:sp>
        <p:nvSpPr>
          <p:cNvPr id="4" name="Date Placeholder 3">
            <a:extLst>
              <a:ext uri="{FF2B5EF4-FFF2-40B4-BE49-F238E27FC236}">
                <a16:creationId xmlns:a16="http://schemas.microsoft.com/office/drawing/2014/main" id="{FCF93DBC-D2B3-EAA9-B573-4CBB1A9ECD37}"/>
              </a:ext>
            </a:extLst>
          </p:cNvPr>
          <p:cNvSpPr>
            <a:spLocks noGrp="1"/>
          </p:cNvSpPr>
          <p:nvPr>
            <p:ph type="dt" sz="half" idx="10"/>
          </p:nvPr>
        </p:nvSpPr>
        <p:spPr/>
        <p:txBody>
          <a:bodyPr/>
          <a:lstStyle/>
          <a:p>
            <a:fld id="{14560760-0B16-41B8-81DA-58FA2187E1CC}" type="datetime4">
              <a:rPr lang="en-US" smtClean="0"/>
              <a:t>September 11, 2026</a:t>
            </a:fld>
            <a:endParaRPr lang="en-US" dirty="0"/>
          </a:p>
        </p:txBody>
      </p:sp>
      <p:sp>
        <p:nvSpPr>
          <p:cNvPr id="6" name="Slide Number Placeholder 5">
            <a:extLst>
              <a:ext uri="{FF2B5EF4-FFF2-40B4-BE49-F238E27FC236}">
                <a16:creationId xmlns:a16="http://schemas.microsoft.com/office/drawing/2014/main" id="{07533FE6-6102-A20B-2C52-DA18949D10CE}"/>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2241991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Keynote with Sidebar">
    <p:spTree>
      <p:nvGrpSpPr>
        <p:cNvPr id="1" name=""/>
        <p:cNvGrpSpPr/>
        <p:nvPr/>
      </p:nvGrpSpPr>
      <p:grpSpPr>
        <a:xfrm>
          <a:off x="0" y="0"/>
          <a:ext cx="0" cy="0"/>
          <a:chOff x="0" y="0"/>
          <a:chExt cx="0" cy="0"/>
        </a:xfrm>
      </p:grpSpPr>
      <p:sp>
        <p:nvSpPr>
          <p:cNvPr id="9" name="Title Placeholder 1">
            <a:extLst>
              <a:ext uri="{FF2B5EF4-FFF2-40B4-BE49-F238E27FC236}">
                <a16:creationId xmlns:a16="http://schemas.microsoft.com/office/drawing/2014/main" id="{EF24F99E-0EFC-4E0E-5FA5-D6E2097368DF}"/>
              </a:ext>
            </a:extLst>
          </p:cNvPr>
          <p:cNvSpPr>
            <a:spLocks noGrp="1"/>
          </p:cNvSpPr>
          <p:nvPr>
            <p:ph type="title"/>
          </p:nvPr>
        </p:nvSpPr>
        <p:spPr>
          <a:xfrm>
            <a:off x="1257300" y="457200"/>
            <a:ext cx="5991225" cy="914400"/>
          </a:xfrm>
          <a:prstGeom prst="rect">
            <a:avLst/>
          </a:prstGeom>
          <a:noFill/>
        </p:spPr>
        <p:txBody>
          <a:bodyPr vert="horz" lIns="0" tIns="0" rIns="0" bIns="0" rtlCol="0" anchor="t">
            <a:normAutofit/>
          </a:bodyPr>
          <a:lstStyle/>
          <a:p>
            <a:r>
              <a:rPr lang="en-US" dirty="0"/>
              <a:t>Click to edit Master title style</a:t>
            </a:r>
          </a:p>
        </p:txBody>
      </p:sp>
      <p:sp>
        <p:nvSpPr>
          <p:cNvPr id="13" name="Text Placeholder 12">
            <a:extLst>
              <a:ext uri="{FF2B5EF4-FFF2-40B4-BE49-F238E27FC236}">
                <a16:creationId xmlns:a16="http://schemas.microsoft.com/office/drawing/2014/main" id="{56CB17BE-2CF2-5B69-2FA2-C556C75E78C7}"/>
              </a:ext>
            </a:extLst>
          </p:cNvPr>
          <p:cNvSpPr>
            <a:spLocks noGrp="1"/>
          </p:cNvSpPr>
          <p:nvPr>
            <p:ph type="body" sz="quarter" idx="17"/>
          </p:nvPr>
        </p:nvSpPr>
        <p:spPr>
          <a:xfrm>
            <a:off x="495299" y="1676400"/>
            <a:ext cx="6791325" cy="26098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a:extLst>
              <a:ext uri="{FF2B5EF4-FFF2-40B4-BE49-F238E27FC236}">
                <a16:creationId xmlns:a16="http://schemas.microsoft.com/office/drawing/2014/main" id="{2CC02514-7922-9313-80E4-38CE9C0E382E}"/>
              </a:ext>
            </a:extLst>
          </p:cNvPr>
          <p:cNvSpPr>
            <a:spLocks noGrp="1"/>
          </p:cNvSpPr>
          <p:nvPr>
            <p:ph type="body" sz="quarter" idx="15"/>
          </p:nvPr>
        </p:nvSpPr>
        <p:spPr>
          <a:xfrm flipH="1">
            <a:off x="495300" y="4463716"/>
            <a:ext cx="6800850" cy="1744579"/>
          </a:xfrm>
          <a:prstGeom prst="foldedCorner">
            <a:avLst>
              <a:gd name="adj" fmla="val 16667"/>
            </a:avLst>
          </a:prstGeom>
          <a:solidFill>
            <a:schemeClr val="accent2">
              <a:lumMod val="20000"/>
              <a:lumOff val="80000"/>
            </a:schemeClr>
          </a:solidFill>
          <a:ln w="12700" cap="rnd">
            <a:solidFill>
              <a:schemeClr val="accent2"/>
            </a:solidFill>
          </a:ln>
        </p:spPr>
        <p:txBody>
          <a:bodyPr vert="horz" wrap="square" lIns="365760" tIns="91440" rIns="91440" bIns="91440">
            <a:noAutofit/>
          </a:bodyPr>
          <a:lstStyle>
            <a:lvl1pPr marL="0" indent="0">
              <a:buNone/>
              <a:defRPr lang="en-US" sz="1600" b="1" dirty="0"/>
            </a:lvl1pPr>
            <a:lvl2pPr marL="548640" indent="-182880">
              <a:buFont typeface="Arial" panose="020B0604020202020204" pitchFamily="34" charset="0"/>
              <a:buChar char="•"/>
              <a:defRPr lang="en-US" sz="1400" dirty="0"/>
            </a:lvl2pPr>
            <a:lvl3pPr>
              <a:defRPr lang="en-US" sz="1400" dirty="0"/>
            </a:lvl3pPr>
            <a:lvl4pPr>
              <a:defRPr lang="en-US" sz="1400" dirty="0"/>
            </a:lvl4pPr>
            <a:lvl5pPr>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2">
            <a:extLst>
              <a:ext uri="{FF2B5EF4-FFF2-40B4-BE49-F238E27FC236}">
                <a16:creationId xmlns:a16="http://schemas.microsoft.com/office/drawing/2014/main" id="{8C5D5F82-2DE8-D31E-AE3D-018BD935DE3D}"/>
              </a:ext>
            </a:extLst>
          </p:cNvPr>
          <p:cNvSpPr>
            <a:spLocks noGrp="1"/>
          </p:cNvSpPr>
          <p:nvPr>
            <p:ph idx="16"/>
          </p:nvPr>
        </p:nvSpPr>
        <p:spPr>
          <a:xfrm>
            <a:off x="8077201" y="533400"/>
            <a:ext cx="3581400" cy="5638799"/>
          </a:xfrm>
        </p:spPr>
        <p:txBody>
          <a:bodyPr>
            <a:noAutofit/>
          </a:bodyPr>
          <a:lstStyle>
            <a:lvl1pPr>
              <a:defRPr lang="en-US" dirty="0"/>
            </a:lvl1pPr>
            <a:lvl2pPr>
              <a:defRPr lang="en-US" dirty="0"/>
            </a:lvl2pPr>
            <a:lvl3pPr>
              <a:defRPr lang="en-US" dirty="0"/>
            </a:lvl3pPr>
            <a:lvl4pPr>
              <a:defRPr lang="en-US" dirty="0"/>
            </a:lvl4pPr>
            <a:lvl5pPr>
              <a:defRPr lang="en-US" dirty="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9F717B5-930A-9245-9888-15FD3932C27E}"/>
              </a:ext>
            </a:extLst>
          </p:cNvPr>
          <p:cNvSpPr>
            <a:spLocks noGrp="1"/>
          </p:cNvSpPr>
          <p:nvPr>
            <p:ph type="ftr" sz="quarter" idx="11"/>
          </p:nvPr>
        </p:nvSpPr>
        <p:spPr>
          <a:xfrm>
            <a:off x="533401" y="6356350"/>
            <a:ext cx="6762749" cy="365125"/>
          </a:xfrm>
        </p:spPr>
        <p:txBody>
          <a:bodyPr wrap="square" lIns="0"/>
          <a:lstStyle/>
          <a:p>
            <a:endParaRPr lang="en-US" dirty="0"/>
          </a:p>
        </p:txBody>
      </p:sp>
      <p:sp>
        <p:nvSpPr>
          <p:cNvPr id="4" name="Date Placeholder 3">
            <a:extLst>
              <a:ext uri="{FF2B5EF4-FFF2-40B4-BE49-F238E27FC236}">
                <a16:creationId xmlns:a16="http://schemas.microsoft.com/office/drawing/2014/main" id="{FCF93DBC-D2B3-EAA9-B573-4CBB1A9ECD37}"/>
              </a:ext>
            </a:extLst>
          </p:cNvPr>
          <p:cNvSpPr>
            <a:spLocks noGrp="1"/>
          </p:cNvSpPr>
          <p:nvPr>
            <p:ph type="dt" sz="half" idx="10"/>
          </p:nvPr>
        </p:nvSpPr>
        <p:spPr/>
        <p:txBody>
          <a:bodyPr/>
          <a:lstStyle/>
          <a:p>
            <a:fld id="{7012927F-A0F2-4B8B-8583-E7E57526878C}" type="datetime4">
              <a:rPr lang="en-US" smtClean="0"/>
              <a:t>September 11, 2026</a:t>
            </a:fld>
            <a:endParaRPr lang="en-US" dirty="0"/>
          </a:p>
        </p:txBody>
      </p:sp>
      <p:sp>
        <p:nvSpPr>
          <p:cNvPr id="7" name="Rectangle 6">
            <a:extLst>
              <a:ext uri="{FF2B5EF4-FFF2-40B4-BE49-F238E27FC236}">
                <a16:creationId xmlns:a16="http://schemas.microsoft.com/office/drawing/2014/main" id="{155086D0-23A2-1C6B-A4BF-B6E909DA999A}"/>
              </a:ext>
              <a:ext uri="{C183D7F6-B498-43B3-948B-1728B52AA6E4}">
                <adec:decorative xmlns:adec="http://schemas.microsoft.com/office/drawing/2017/decorative" val="1"/>
              </a:ext>
            </a:extLst>
          </p:cNvPr>
          <p:cNvSpPr/>
          <p:nvPr userDrawn="1"/>
        </p:nvSpPr>
        <p:spPr>
          <a:xfrm>
            <a:off x="7572375" y="0"/>
            <a:ext cx="4619625"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a:extLst>
              <a:ext uri="{FF2B5EF4-FFF2-40B4-BE49-F238E27FC236}">
                <a16:creationId xmlns:a16="http://schemas.microsoft.com/office/drawing/2014/main" id="{07533FE6-6102-A20B-2C52-DA18949D10CE}"/>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657475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Keynote Horizontal">
    <p:spTree>
      <p:nvGrpSpPr>
        <p:cNvPr id="1" name=""/>
        <p:cNvGrpSpPr/>
        <p:nvPr/>
      </p:nvGrpSpPr>
      <p:grpSpPr>
        <a:xfrm>
          <a:off x="0" y="0"/>
          <a:ext cx="0" cy="0"/>
          <a:chOff x="0" y="0"/>
          <a:chExt cx="0" cy="0"/>
        </a:xfrm>
      </p:grpSpPr>
      <p:sp>
        <p:nvSpPr>
          <p:cNvPr id="8" name="Title Placeholder 1">
            <a:extLst>
              <a:ext uri="{FF2B5EF4-FFF2-40B4-BE49-F238E27FC236}">
                <a16:creationId xmlns:a16="http://schemas.microsoft.com/office/drawing/2014/main" id="{698A9E75-460B-F928-5105-B8FF5327AB58}"/>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dirty="0"/>
              <a:t>Click to edit Master title style</a:t>
            </a:r>
          </a:p>
        </p:txBody>
      </p:sp>
      <p:sp>
        <p:nvSpPr>
          <p:cNvPr id="11" name="Text Placeholder 10">
            <a:extLst>
              <a:ext uri="{FF2B5EF4-FFF2-40B4-BE49-F238E27FC236}">
                <a16:creationId xmlns:a16="http://schemas.microsoft.com/office/drawing/2014/main" id="{648759D8-B0A7-2B10-9F64-81A8CC0F5760}"/>
              </a:ext>
            </a:extLst>
          </p:cNvPr>
          <p:cNvSpPr>
            <a:spLocks noGrp="1"/>
          </p:cNvSpPr>
          <p:nvPr>
            <p:ph type="body" sz="quarter" idx="16"/>
          </p:nvPr>
        </p:nvSpPr>
        <p:spPr>
          <a:xfrm>
            <a:off x="495300" y="1676400"/>
            <a:ext cx="11163300" cy="2619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11">
            <a:extLst>
              <a:ext uri="{FF2B5EF4-FFF2-40B4-BE49-F238E27FC236}">
                <a16:creationId xmlns:a16="http://schemas.microsoft.com/office/drawing/2014/main" id="{2CC02514-7922-9313-80E4-38CE9C0E382E}"/>
              </a:ext>
            </a:extLst>
          </p:cNvPr>
          <p:cNvSpPr>
            <a:spLocks noGrp="1"/>
          </p:cNvSpPr>
          <p:nvPr>
            <p:ph type="body" sz="quarter" idx="15"/>
          </p:nvPr>
        </p:nvSpPr>
        <p:spPr>
          <a:xfrm flipH="1">
            <a:off x="495299" y="4463716"/>
            <a:ext cx="11163298" cy="1744579"/>
          </a:xfrm>
          <a:prstGeom prst="foldedCorner">
            <a:avLst>
              <a:gd name="adj" fmla="val 16667"/>
            </a:avLst>
          </a:prstGeom>
          <a:solidFill>
            <a:schemeClr val="accent1">
              <a:lumMod val="10000"/>
              <a:lumOff val="90000"/>
            </a:schemeClr>
          </a:solidFill>
          <a:ln w="12700" cap="rnd">
            <a:solidFill>
              <a:schemeClr val="accent2"/>
            </a:solidFill>
          </a:ln>
        </p:spPr>
        <p:txBody>
          <a:bodyPr vert="horz" wrap="square" lIns="365760" tIns="91440" rIns="91440" bIns="91440">
            <a:noAutofit/>
          </a:bodyPr>
          <a:lstStyle>
            <a:lvl1pPr marL="0" indent="0">
              <a:buNone/>
              <a:defRPr lang="en-US" sz="1600" b="1" dirty="0"/>
            </a:lvl1pPr>
            <a:lvl2pPr marL="548640" indent="-182880">
              <a:buFont typeface="Arial" panose="020B0604020202020204" pitchFamily="34" charset="0"/>
              <a:buChar char="•"/>
              <a:defRPr lang="en-US" sz="1400" dirty="0"/>
            </a:lvl2pPr>
            <a:lvl3pPr>
              <a:defRPr lang="en-US" sz="1400" dirty="0"/>
            </a:lvl3pPr>
            <a:lvl4pPr>
              <a:defRPr lang="en-US" sz="1400" dirty="0"/>
            </a:lvl4pPr>
            <a:lvl5pPr>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9F717B5-930A-9245-9888-15FD3932C27E}"/>
              </a:ext>
            </a:extLst>
          </p:cNvPr>
          <p:cNvSpPr>
            <a:spLocks noGrp="1"/>
          </p:cNvSpPr>
          <p:nvPr>
            <p:ph type="ftr" sz="quarter" idx="11"/>
          </p:nvPr>
        </p:nvSpPr>
        <p:spPr/>
        <p:txBody>
          <a:bodyPr/>
          <a:lstStyle/>
          <a:p>
            <a:endParaRPr lang="en-US" dirty="0"/>
          </a:p>
        </p:txBody>
      </p:sp>
      <p:sp>
        <p:nvSpPr>
          <p:cNvPr id="4" name="Date Placeholder 3">
            <a:extLst>
              <a:ext uri="{FF2B5EF4-FFF2-40B4-BE49-F238E27FC236}">
                <a16:creationId xmlns:a16="http://schemas.microsoft.com/office/drawing/2014/main" id="{FCF93DBC-D2B3-EAA9-B573-4CBB1A9ECD37}"/>
              </a:ext>
            </a:extLst>
          </p:cNvPr>
          <p:cNvSpPr>
            <a:spLocks noGrp="1"/>
          </p:cNvSpPr>
          <p:nvPr>
            <p:ph type="dt" sz="half" idx="10"/>
          </p:nvPr>
        </p:nvSpPr>
        <p:spPr/>
        <p:txBody>
          <a:bodyPr/>
          <a:lstStyle/>
          <a:p>
            <a:fld id="{7012927F-A0F2-4B8B-8583-E7E57526878C}" type="datetime4">
              <a:rPr lang="en-US" smtClean="0"/>
              <a:t>September 11, 2026</a:t>
            </a:fld>
            <a:endParaRPr lang="en-US" dirty="0"/>
          </a:p>
        </p:txBody>
      </p:sp>
      <p:sp>
        <p:nvSpPr>
          <p:cNvPr id="6" name="Slide Number Placeholder 5">
            <a:extLst>
              <a:ext uri="{FF2B5EF4-FFF2-40B4-BE49-F238E27FC236}">
                <a16:creationId xmlns:a16="http://schemas.microsoft.com/office/drawing/2014/main" id="{07533FE6-6102-A20B-2C52-DA18949D10CE}"/>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3463351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1" name="Title Placeholder 1">
            <a:extLst>
              <a:ext uri="{FF2B5EF4-FFF2-40B4-BE49-F238E27FC236}">
                <a16:creationId xmlns:a16="http://schemas.microsoft.com/office/drawing/2014/main" id="{03A0C87A-E909-99E5-543B-B8CA963FA44D}"/>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dirty="0"/>
              <a:t>Click to edit Master title style</a:t>
            </a:r>
          </a:p>
        </p:txBody>
      </p:sp>
      <p:sp>
        <p:nvSpPr>
          <p:cNvPr id="21" name="Text Placeholder 20">
            <a:extLst>
              <a:ext uri="{FF2B5EF4-FFF2-40B4-BE49-F238E27FC236}">
                <a16:creationId xmlns:a16="http://schemas.microsoft.com/office/drawing/2014/main" id="{43EC354D-D331-C418-3300-B354E37BE146}"/>
              </a:ext>
            </a:extLst>
          </p:cNvPr>
          <p:cNvSpPr>
            <a:spLocks noGrp="1"/>
          </p:cNvSpPr>
          <p:nvPr>
            <p:ph type="body" sz="quarter" idx="13"/>
          </p:nvPr>
        </p:nvSpPr>
        <p:spPr>
          <a:xfrm>
            <a:off x="495300" y="1981200"/>
            <a:ext cx="5381625"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22">
            <a:extLst>
              <a:ext uri="{FF2B5EF4-FFF2-40B4-BE49-F238E27FC236}">
                <a16:creationId xmlns:a16="http://schemas.microsoft.com/office/drawing/2014/main" id="{8AF89336-B087-2FA3-5FA7-10663E499445}"/>
              </a:ext>
            </a:extLst>
          </p:cNvPr>
          <p:cNvSpPr>
            <a:spLocks noGrp="1"/>
          </p:cNvSpPr>
          <p:nvPr>
            <p:ph type="body" sz="quarter" idx="14"/>
          </p:nvPr>
        </p:nvSpPr>
        <p:spPr>
          <a:xfrm>
            <a:off x="6343650" y="1971674"/>
            <a:ext cx="5314950" cy="42107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615AFFA6-4F88-DA05-B2CA-9691F408E98F}"/>
              </a:ext>
            </a:extLst>
          </p:cNvPr>
          <p:cNvSpPr>
            <a:spLocks noGrp="1"/>
          </p:cNvSpPr>
          <p:nvPr>
            <p:ph type="ftr" sz="quarter" idx="11"/>
          </p:nvPr>
        </p:nvSpPr>
        <p:spPr/>
        <p:txBody>
          <a:bodyPr/>
          <a:lstStyle/>
          <a:p>
            <a:endParaRPr lang="en-US" dirty="0"/>
          </a:p>
        </p:txBody>
      </p:sp>
      <p:sp>
        <p:nvSpPr>
          <p:cNvPr id="5" name="Date Placeholder 4">
            <a:extLst>
              <a:ext uri="{FF2B5EF4-FFF2-40B4-BE49-F238E27FC236}">
                <a16:creationId xmlns:a16="http://schemas.microsoft.com/office/drawing/2014/main" id="{0AD51180-8907-F3FB-F8E0-201D1BE61650}"/>
              </a:ext>
            </a:extLst>
          </p:cNvPr>
          <p:cNvSpPr>
            <a:spLocks noGrp="1"/>
          </p:cNvSpPr>
          <p:nvPr>
            <p:ph type="dt" sz="half" idx="10"/>
          </p:nvPr>
        </p:nvSpPr>
        <p:spPr/>
        <p:txBody>
          <a:bodyPr/>
          <a:lstStyle/>
          <a:p>
            <a:fld id="{91B5BA03-1E8A-4A71-9375-E941FF070046}" type="datetime4">
              <a:rPr lang="en-US" smtClean="0"/>
              <a:t>September 11, 2026</a:t>
            </a:fld>
            <a:endParaRPr lang="en-US" dirty="0"/>
          </a:p>
        </p:txBody>
      </p:sp>
      <p:sp>
        <p:nvSpPr>
          <p:cNvPr id="7" name="Slide Number Placeholder 6">
            <a:extLst>
              <a:ext uri="{FF2B5EF4-FFF2-40B4-BE49-F238E27FC236}">
                <a16:creationId xmlns:a16="http://schemas.microsoft.com/office/drawing/2014/main" id="{A7C96C78-7C87-2BC7-8FE9-856E3E375E71}"/>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1607544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5BA45-4981-AC22-EC96-99A5E0901D64}"/>
              </a:ext>
            </a:extLst>
          </p:cNvPr>
          <p:cNvSpPr>
            <a:spLocks noGrp="1"/>
          </p:cNvSpPr>
          <p:nvPr>
            <p:ph type="title"/>
          </p:nvPr>
        </p:nvSpPr>
        <p:spPr>
          <a:xfrm>
            <a:off x="1257300" y="461962"/>
            <a:ext cx="4838700" cy="1527094"/>
          </a:xfrm>
        </p:spPr>
        <p:txBody>
          <a:bodyPr anchor="t">
            <a:normAutofit/>
          </a:bodyPr>
          <a:lstStyle>
            <a:lvl1pPr>
              <a:defRPr lang="en-US" dirty="0"/>
            </a:lvl1pPr>
          </a:lstStyle>
          <a:p>
            <a:r>
              <a:rPr lang="en-US" dirty="0"/>
              <a:t>Click to edit Master title style</a:t>
            </a:r>
          </a:p>
        </p:txBody>
      </p:sp>
      <p:sp>
        <p:nvSpPr>
          <p:cNvPr id="5" name="Date Placeholder 4">
            <a:extLst>
              <a:ext uri="{FF2B5EF4-FFF2-40B4-BE49-F238E27FC236}">
                <a16:creationId xmlns:a16="http://schemas.microsoft.com/office/drawing/2014/main" id="{D0273643-F605-4790-3956-B453E9FC90CB}"/>
              </a:ext>
            </a:extLst>
          </p:cNvPr>
          <p:cNvSpPr>
            <a:spLocks noGrp="1"/>
          </p:cNvSpPr>
          <p:nvPr>
            <p:ph type="dt" sz="half" idx="10"/>
          </p:nvPr>
        </p:nvSpPr>
        <p:spPr/>
        <p:txBody>
          <a:bodyPr/>
          <a:lstStyle/>
          <a:p>
            <a:fld id="{2DF188F8-67CB-419F-AAD4-5AB1C4EFBB40}" type="datetime4">
              <a:rPr lang="en-US" smtClean="0"/>
              <a:t>September 11, 2026</a:t>
            </a:fld>
            <a:endParaRPr lang="en-US" dirty="0"/>
          </a:p>
        </p:txBody>
      </p:sp>
      <p:sp>
        <p:nvSpPr>
          <p:cNvPr id="6" name="Footer Placeholder 5">
            <a:extLst>
              <a:ext uri="{FF2B5EF4-FFF2-40B4-BE49-F238E27FC236}">
                <a16:creationId xmlns:a16="http://schemas.microsoft.com/office/drawing/2014/main" id="{B0265AF8-0057-EBA2-2E30-0B741139752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85ADE8A-3AB5-3C00-B26E-3F6DD6EA52F2}"/>
              </a:ext>
            </a:extLst>
          </p:cNvPr>
          <p:cNvSpPr>
            <a:spLocks noGrp="1"/>
          </p:cNvSpPr>
          <p:nvPr>
            <p:ph type="sldNum" sz="quarter" idx="12"/>
          </p:nvPr>
        </p:nvSpPr>
        <p:spPr/>
        <p:txBody>
          <a:bodyPr/>
          <a:lstStyle/>
          <a:p>
            <a:fld id="{BCDE79FB-97BA-492B-8D57-F1373F9ADA95}" type="slidenum">
              <a:rPr lang="en-US" smtClean="0"/>
              <a:t>‹#›</a:t>
            </a:fld>
            <a:endParaRPr lang="en-US" dirty="0"/>
          </a:p>
        </p:txBody>
      </p:sp>
      <p:sp>
        <p:nvSpPr>
          <p:cNvPr id="16" name="Text Placeholder 15">
            <a:extLst>
              <a:ext uri="{FF2B5EF4-FFF2-40B4-BE49-F238E27FC236}">
                <a16:creationId xmlns:a16="http://schemas.microsoft.com/office/drawing/2014/main" id="{581ED5FB-5036-27D9-26F4-B48307D67C6E}"/>
              </a:ext>
            </a:extLst>
          </p:cNvPr>
          <p:cNvSpPr>
            <a:spLocks noGrp="1"/>
          </p:cNvSpPr>
          <p:nvPr>
            <p:ph type="body" sz="quarter" idx="13"/>
          </p:nvPr>
        </p:nvSpPr>
        <p:spPr>
          <a:xfrm>
            <a:off x="495300" y="2181225"/>
            <a:ext cx="5600700" cy="4000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7">
            <a:extLst>
              <a:ext uri="{FF2B5EF4-FFF2-40B4-BE49-F238E27FC236}">
                <a16:creationId xmlns:a16="http://schemas.microsoft.com/office/drawing/2014/main" id="{B0ACB72E-F2A9-AC8B-FAC7-489B4728504C}"/>
              </a:ext>
            </a:extLst>
          </p:cNvPr>
          <p:cNvSpPr>
            <a:spLocks noGrp="1"/>
          </p:cNvSpPr>
          <p:nvPr>
            <p:ph type="body" sz="quarter" idx="14"/>
          </p:nvPr>
        </p:nvSpPr>
        <p:spPr>
          <a:xfrm>
            <a:off x="6457950" y="457200"/>
            <a:ext cx="5200650" cy="5724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45951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197228CF-7CDD-26CC-CA47-4AF0A314BDEA}"/>
              </a:ext>
            </a:extLst>
          </p:cNvPr>
          <p:cNvSpPr>
            <a:spLocks noGrp="1"/>
          </p:cNvSpPr>
          <p:nvPr>
            <p:ph type="title"/>
          </p:nvPr>
        </p:nvSpPr>
        <p:spPr>
          <a:xfrm>
            <a:off x="1257300" y="457200"/>
            <a:ext cx="4838700" cy="1219200"/>
          </a:xfrm>
          <a:prstGeom prst="rect">
            <a:avLst/>
          </a:prstGeom>
          <a:noFill/>
        </p:spPr>
        <p:txBody>
          <a:bodyPr vert="horz" lIns="0" tIns="0" rIns="0" bIns="0" rtlCol="0" anchor="t">
            <a:normAutofit/>
          </a:bodyPr>
          <a:lstStyle/>
          <a:p>
            <a:r>
              <a:rPr lang="en-US" dirty="0"/>
              <a:t>Click to edit Master title style</a:t>
            </a:r>
          </a:p>
        </p:txBody>
      </p:sp>
      <p:sp>
        <p:nvSpPr>
          <p:cNvPr id="12" name="Text Placeholder 11">
            <a:extLst>
              <a:ext uri="{FF2B5EF4-FFF2-40B4-BE49-F238E27FC236}">
                <a16:creationId xmlns:a16="http://schemas.microsoft.com/office/drawing/2014/main" id="{C277CEE6-13A0-6BA8-8A3C-EA3A8B9CA323}"/>
              </a:ext>
            </a:extLst>
          </p:cNvPr>
          <p:cNvSpPr>
            <a:spLocks noGrp="1"/>
          </p:cNvSpPr>
          <p:nvPr>
            <p:ph type="body" sz="quarter" idx="13"/>
          </p:nvPr>
        </p:nvSpPr>
        <p:spPr>
          <a:xfrm>
            <a:off x="493776" y="2152650"/>
            <a:ext cx="5602224" cy="40195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Picture Placeholder 2">
            <a:extLst>
              <a:ext uri="{FF2B5EF4-FFF2-40B4-BE49-F238E27FC236}">
                <a16:creationId xmlns:a16="http://schemas.microsoft.com/office/drawing/2014/main" id="{5E24E62B-01AB-F5DE-E2D4-85B1DECC92BB}"/>
              </a:ext>
              <a:ext uri="{C183D7F6-B498-43B3-948B-1728B52AA6E4}">
                <adec:decorative xmlns:adec="http://schemas.microsoft.com/office/drawing/2017/decorative" val="1"/>
              </a:ext>
            </a:extLst>
          </p:cNvPr>
          <p:cNvSpPr>
            <a:spLocks noGrp="1"/>
          </p:cNvSpPr>
          <p:nvPr>
            <p:ph type="pic" idx="1"/>
          </p:nvPr>
        </p:nvSpPr>
        <p:spPr>
          <a:xfrm>
            <a:off x="6496050" y="0"/>
            <a:ext cx="5695950" cy="6858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Rectangle 7">
            <a:extLst>
              <a:ext uri="{FF2B5EF4-FFF2-40B4-BE49-F238E27FC236}">
                <a16:creationId xmlns:a16="http://schemas.microsoft.com/office/drawing/2014/main" id="{4C33291D-BE72-DBF6-5318-1BD0E7127EE8}"/>
              </a:ext>
              <a:ext uri="{C183D7F6-B498-43B3-948B-1728B52AA6E4}">
                <adec:decorative xmlns:adec="http://schemas.microsoft.com/office/drawing/2017/decorative" val="1"/>
              </a:ext>
            </a:extLst>
          </p:cNvPr>
          <p:cNvSpPr/>
          <p:nvPr/>
        </p:nvSpPr>
        <p:spPr>
          <a:xfrm>
            <a:off x="10853288" y="6356350"/>
            <a:ext cx="1338712" cy="3651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a:extLst>
              <a:ext uri="{FF2B5EF4-FFF2-40B4-BE49-F238E27FC236}">
                <a16:creationId xmlns:a16="http://schemas.microsoft.com/office/drawing/2014/main" id="{21138100-AC14-9CC0-AD86-426AD89D4336}"/>
              </a:ext>
            </a:extLst>
          </p:cNvPr>
          <p:cNvSpPr>
            <a:spLocks noGrp="1"/>
          </p:cNvSpPr>
          <p:nvPr>
            <p:ph type="ftr" sz="quarter" idx="11"/>
          </p:nvPr>
        </p:nvSpPr>
        <p:spPr/>
        <p:txBody>
          <a:bodyPr/>
          <a:lstStyle/>
          <a:p>
            <a:endParaRPr lang="en-US" dirty="0"/>
          </a:p>
        </p:txBody>
      </p:sp>
      <p:sp>
        <p:nvSpPr>
          <p:cNvPr id="5" name="Date Placeholder 4">
            <a:extLst>
              <a:ext uri="{FF2B5EF4-FFF2-40B4-BE49-F238E27FC236}">
                <a16:creationId xmlns:a16="http://schemas.microsoft.com/office/drawing/2014/main" id="{1D796E23-B521-5C07-85E1-BA73A20DB266}"/>
              </a:ext>
            </a:extLst>
          </p:cNvPr>
          <p:cNvSpPr>
            <a:spLocks noGrp="1"/>
          </p:cNvSpPr>
          <p:nvPr>
            <p:ph type="dt" sz="half" idx="10"/>
          </p:nvPr>
        </p:nvSpPr>
        <p:spPr/>
        <p:txBody>
          <a:bodyPr/>
          <a:lstStyle/>
          <a:p>
            <a:fld id="{E710D0B2-8800-4E48-BDCE-A19E57C7C5AF}" type="datetime4">
              <a:rPr lang="en-US" smtClean="0"/>
              <a:t>September 11, 2026</a:t>
            </a:fld>
            <a:endParaRPr lang="en-US" dirty="0"/>
          </a:p>
        </p:txBody>
      </p:sp>
      <p:sp>
        <p:nvSpPr>
          <p:cNvPr id="7" name="Slide Number Placeholder 6">
            <a:extLst>
              <a:ext uri="{FF2B5EF4-FFF2-40B4-BE49-F238E27FC236}">
                <a16:creationId xmlns:a16="http://schemas.microsoft.com/office/drawing/2014/main" id="{742A00A7-6A1E-80A0-8EB9-F7F0592559B3}"/>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38823126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DB285AF9-0372-9C81-F75D-2589F4F48723}"/>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dirty="0"/>
              <a:t>Click to edit Master title style</a:t>
            </a:r>
          </a:p>
        </p:txBody>
      </p:sp>
      <p:sp>
        <p:nvSpPr>
          <p:cNvPr id="4" name="Footer Placeholder 3">
            <a:extLst>
              <a:ext uri="{FF2B5EF4-FFF2-40B4-BE49-F238E27FC236}">
                <a16:creationId xmlns:a16="http://schemas.microsoft.com/office/drawing/2014/main" id="{A123DE44-506E-FCA1-8F5C-9F7354AAEC2D}"/>
              </a:ext>
            </a:extLst>
          </p:cNvPr>
          <p:cNvSpPr>
            <a:spLocks noGrp="1"/>
          </p:cNvSpPr>
          <p:nvPr>
            <p:ph type="ftr" sz="quarter" idx="11"/>
          </p:nvPr>
        </p:nvSpPr>
        <p:spPr/>
        <p:txBody>
          <a:bodyPr/>
          <a:lstStyle/>
          <a:p>
            <a:endParaRPr lang="en-US" dirty="0"/>
          </a:p>
        </p:txBody>
      </p:sp>
      <p:sp>
        <p:nvSpPr>
          <p:cNvPr id="3" name="Date Placeholder 2">
            <a:extLst>
              <a:ext uri="{FF2B5EF4-FFF2-40B4-BE49-F238E27FC236}">
                <a16:creationId xmlns:a16="http://schemas.microsoft.com/office/drawing/2014/main" id="{1D2673D5-55DC-3F77-47BD-D5D627A45682}"/>
              </a:ext>
            </a:extLst>
          </p:cNvPr>
          <p:cNvSpPr>
            <a:spLocks noGrp="1"/>
          </p:cNvSpPr>
          <p:nvPr>
            <p:ph type="dt" sz="half" idx="10"/>
          </p:nvPr>
        </p:nvSpPr>
        <p:spPr/>
        <p:txBody>
          <a:bodyPr/>
          <a:lstStyle/>
          <a:p>
            <a:fld id="{4622DDF3-D449-4F98-B894-CB4D05D68FAC}" type="datetime4">
              <a:rPr lang="en-US" smtClean="0"/>
              <a:t>September 11, 2026</a:t>
            </a:fld>
            <a:endParaRPr lang="en-US" dirty="0"/>
          </a:p>
        </p:txBody>
      </p:sp>
      <p:sp>
        <p:nvSpPr>
          <p:cNvPr id="5" name="Slide Number Placeholder 4">
            <a:extLst>
              <a:ext uri="{FF2B5EF4-FFF2-40B4-BE49-F238E27FC236}">
                <a16:creationId xmlns:a16="http://schemas.microsoft.com/office/drawing/2014/main" id="{ECF893AA-09AB-0CA2-8F12-6C9708FCE5A5}"/>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5728480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lide with Social">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021CF500-4BD3-92C6-CCBD-156DED65A672}"/>
              </a:ext>
            </a:extLst>
          </p:cNvPr>
          <p:cNvSpPr>
            <a:spLocks noGrp="1"/>
          </p:cNvSpPr>
          <p:nvPr>
            <p:ph type="title"/>
          </p:nvPr>
        </p:nvSpPr>
        <p:spPr>
          <a:xfrm>
            <a:off x="530868" y="1430448"/>
            <a:ext cx="5565131" cy="1848259"/>
          </a:xfrm>
        </p:spPr>
        <p:txBody>
          <a:bodyPr anchor="ctr"/>
          <a:lstStyle>
            <a:lvl1pPr>
              <a:defRPr sz="4000"/>
            </a:lvl1pPr>
          </a:lstStyle>
          <a:p>
            <a:r>
              <a:rPr lang="en-US" dirty="0"/>
              <a:t>Click to edit Master title style</a:t>
            </a:r>
          </a:p>
        </p:txBody>
      </p:sp>
      <p:sp>
        <p:nvSpPr>
          <p:cNvPr id="22" name="Text Placeholder 22">
            <a:extLst>
              <a:ext uri="{FF2B5EF4-FFF2-40B4-BE49-F238E27FC236}">
                <a16:creationId xmlns:a16="http://schemas.microsoft.com/office/drawing/2014/main" id="{5BFBC12E-0B6E-E8C7-9088-B497FB49171C}"/>
              </a:ext>
            </a:extLst>
          </p:cNvPr>
          <p:cNvSpPr>
            <a:spLocks noGrp="1"/>
          </p:cNvSpPr>
          <p:nvPr>
            <p:ph type="body" sz="quarter" idx="13"/>
          </p:nvPr>
        </p:nvSpPr>
        <p:spPr>
          <a:xfrm>
            <a:off x="530868" y="3501136"/>
            <a:ext cx="5565131" cy="682625"/>
          </a:xfrm>
        </p:spPr>
        <p:txBody>
          <a:bodyPr wrap="square"/>
          <a:lstStyle>
            <a:lvl1pPr>
              <a:defRPr sz="2400" b="1">
                <a:solidFill>
                  <a:srgbClr val="00829B"/>
                </a:solidFill>
              </a:defRPr>
            </a:lvl1pPr>
            <a:lvl2pPr>
              <a:defRPr sz="2400"/>
            </a:lvl2pPr>
            <a:lvl3pPr>
              <a:defRPr sz="2400"/>
            </a:lvl3pPr>
            <a:lvl4pPr>
              <a:defRPr sz="2400"/>
            </a:lvl4pPr>
            <a:lvl5pPr>
              <a:defRPr sz="2400"/>
            </a:lvl5pPr>
          </a:lstStyle>
          <a:p>
            <a:pPr lvl="0"/>
            <a:r>
              <a:rPr lang="en-US" dirty="0"/>
              <a:t>Click to edit Master text styles</a:t>
            </a:r>
          </a:p>
        </p:txBody>
      </p:sp>
      <p:sp>
        <p:nvSpPr>
          <p:cNvPr id="21" name="Rectangle 20">
            <a:extLst>
              <a:ext uri="{FF2B5EF4-FFF2-40B4-BE49-F238E27FC236}">
                <a16:creationId xmlns:a16="http://schemas.microsoft.com/office/drawing/2014/main" id="{724F3841-022A-64DD-C790-8E712FB9DD3A}"/>
              </a:ext>
              <a:ext uri="{C183D7F6-B498-43B3-948B-1728B52AA6E4}">
                <adec:decorative xmlns:adec="http://schemas.microsoft.com/office/drawing/2017/decorative" val="1"/>
              </a:ext>
            </a:extLst>
          </p:cNvPr>
          <p:cNvSpPr/>
          <p:nvPr userDrawn="1"/>
        </p:nvSpPr>
        <p:spPr>
          <a:xfrm>
            <a:off x="7572375" y="0"/>
            <a:ext cx="4619625"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62E7750B-0863-BB91-0C67-54B5E9B868D6}"/>
              </a:ext>
            </a:extLst>
          </p:cNvPr>
          <p:cNvSpPr txBox="1"/>
          <p:nvPr userDrawn="1"/>
        </p:nvSpPr>
        <p:spPr>
          <a:xfrm>
            <a:off x="8032876" y="1370524"/>
            <a:ext cx="3625724" cy="369332"/>
          </a:xfrm>
          <a:prstGeom prst="rect">
            <a:avLst/>
          </a:prstGeom>
          <a:noFill/>
        </p:spPr>
        <p:txBody>
          <a:bodyPr wrap="square" rtlCol="0">
            <a:spAutoFit/>
          </a:bodyPr>
          <a:lstStyle/>
          <a:p>
            <a:r>
              <a:rPr lang="en-US" b="1" dirty="0"/>
              <a:t>Learn More</a:t>
            </a:r>
          </a:p>
        </p:txBody>
      </p:sp>
      <p:sp>
        <p:nvSpPr>
          <p:cNvPr id="7" name="TextBox 6">
            <a:extLst>
              <a:ext uri="{FF2B5EF4-FFF2-40B4-BE49-F238E27FC236}">
                <a16:creationId xmlns:a16="http://schemas.microsoft.com/office/drawing/2014/main" id="{3B961C0C-432D-CBAD-EA65-6543DA81C252}"/>
              </a:ext>
            </a:extLst>
          </p:cNvPr>
          <p:cNvSpPr txBox="1"/>
          <p:nvPr userDrawn="1"/>
        </p:nvSpPr>
        <p:spPr>
          <a:xfrm>
            <a:off x="8054878" y="1783080"/>
            <a:ext cx="3320924" cy="338554"/>
          </a:xfrm>
          <a:prstGeom prst="rect">
            <a:avLst/>
          </a:prstGeom>
          <a:noFill/>
        </p:spPr>
        <p:txBody>
          <a:bodyPr wrap="square" rtlCol="0">
            <a:spAutoFit/>
          </a:bodyPr>
          <a:lstStyle/>
          <a:p>
            <a:r>
              <a:rPr lang="en-US" sz="1600" dirty="0">
                <a:solidFill>
                  <a:srgbClr val="00829B"/>
                </a:solidFill>
              </a:rPr>
              <a:t>www.ercot.com</a:t>
            </a:r>
          </a:p>
        </p:txBody>
      </p:sp>
      <p:sp>
        <p:nvSpPr>
          <p:cNvPr id="8" name="TextBox 7">
            <a:extLst>
              <a:ext uri="{FF2B5EF4-FFF2-40B4-BE49-F238E27FC236}">
                <a16:creationId xmlns:a16="http://schemas.microsoft.com/office/drawing/2014/main" id="{74781169-74C0-5084-B1E5-21B24E64EBD9}"/>
              </a:ext>
            </a:extLst>
          </p:cNvPr>
          <p:cNvSpPr txBox="1"/>
          <p:nvPr userDrawn="1"/>
        </p:nvSpPr>
        <p:spPr>
          <a:xfrm>
            <a:off x="8032876" y="2442045"/>
            <a:ext cx="3625724" cy="369332"/>
          </a:xfrm>
          <a:prstGeom prst="rect">
            <a:avLst/>
          </a:prstGeom>
          <a:noFill/>
        </p:spPr>
        <p:txBody>
          <a:bodyPr wrap="square" rtlCol="0">
            <a:spAutoFit/>
          </a:bodyPr>
          <a:lstStyle/>
          <a:p>
            <a:r>
              <a:rPr lang="en-US" b="1" dirty="0"/>
              <a:t>Download ERCOT Mobile App</a:t>
            </a:r>
          </a:p>
        </p:txBody>
      </p:sp>
      <p:pic>
        <p:nvPicPr>
          <p:cNvPr id="9" name="Graphic 8" descr="Google play logo on the left and App Store logo on the right">
            <a:extLst>
              <a:ext uri="{FF2B5EF4-FFF2-40B4-BE49-F238E27FC236}">
                <a16:creationId xmlns:a16="http://schemas.microsoft.com/office/drawing/2014/main" id="{4CC00E98-A942-2688-815D-B898449C0BC2}"/>
              </a:ext>
              <a:ext uri="{C183D7F6-B498-43B3-948B-1728B52AA6E4}">
                <adec:decorative xmlns:adec="http://schemas.microsoft.com/office/drawing/2017/decorative" val="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341368" y="2987763"/>
            <a:ext cx="2635124" cy="367447"/>
          </a:xfrm>
          <a:prstGeom prst="rect">
            <a:avLst/>
          </a:prstGeom>
        </p:spPr>
      </p:pic>
      <p:sp>
        <p:nvSpPr>
          <p:cNvPr id="10" name="TextBox 9">
            <a:extLst>
              <a:ext uri="{FF2B5EF4-FFF2-40B4-BE49-F238E27FC236}">
                <a16:creationId xmlns:a16="http://schemas.microsoft.com/office/drawing/2014/main" id="{1EBBA5BE-9DD2-6EE7-CE28-D076D6D33E94}"/>
              </a:ext>
            </a:extLst>
          </p:cNvPr>
          <p:cNvSpPr txBox="1"/>
          <p:nvPr userDrawn="1"/>
        </p:nvSpPr>
        <p:spPr>
          <a:xfrm>
            <a:off x="8054878" y="3786789"/>
            <a:ext cx="3625724" cy="369332"/>
          </a:xfrm>
          <a:prstGeom prst="rect">
            <a:avLst/>
          </a:prstGeom>
          <a:noFill/>
        </p:spPr>
        <p:txBody>
          <a:bodyPr wrap="square" rtlCol="0">
            <a:spAutoFit/>
          </a:bodyPr>
          <a:lstStyle/>
          <a:p>
            <a:r>
              <a:rPr lang="en-US" b="1" dirty="0"/>
              <a:t>Connect With Us</a:t>
            </a:r>
          </a:p>
        </p:txBody>
      </p:sp>
      <p:pic>
        <p:nvPicPr>
          <p:cNvPr id="11" name="Graphic 10" descr="Instagram icon">
            <a:extLst>
              <a:ext uri="{FF2B5EF4-FFF2-40B4-BE49-F238E27FC236}">
                <a16:creationId xmlns:a16="http://schemas.microsoft.com/office/drawing/2014/main" id="{808F1D0F-170C-B600-9B14-471787DABDB6}"/>
              </a:ext>
              <a:ext uri="{C183D7F6-B498-43B3-948B-1728B52AA6E4}">
                <adec:decorative xmlns:adec="http://schemas.microsoft.com/office/drawing/2017/decorative" val="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8326128" y="4359746"/>
            <a:ext cx="314995" cy="314995"/>
          </a:xfrm>
          <a:prstGeom prst="rect">
            <a:avLst/>
          </a:prstGeom>
        </p:spPr>
      </p:pic>
      <p:sp>
        <p:nvSpPr>
          <p:cNvPr id="12" name="TextBox 11">
            <a:extLst>
              <a:ext uri="{FF2B5EF4-FFF2-40B4-BE49-F238E27FC236}">
                <a16:creationId xmlns:a16="http://schemas.microsoft.com/office/drawing/2014/main" id="{80EB4558-FE65-DD30-A396-E7A22D6A4264}"/>
              </a:ext>
            </a:extLst>
          </p:cNvPr>
          <p:cNvSpPr txBox="1"/>
          <p:nvPr userDrawn="1"/>
        </p:nvSpPr>
        <p:spPr>
          <a:xfrm>
            <a:off x="8715473" y="4378550"/>
            <a:ext cx="3098730" cy="307777"/>
          </a:xfrm>
          <a:prstGeom prst="rect">
            <a:avLst/>
          </a:prstGeom>
          <a:noFill/>
        </p:spPr>
        <p:txBody>
          <a:bodyPr wrap="square" rtlCol="0">
            <a:spAutoFit/>
          </a:bodyPr>
          <a:lstStyle/>
          <a:p>
            <a:r>
              <a:rPr lang="en-US" sz="1400" dirty="0"/>
              <a:t>facebook.com/ERCOTISO</a:t>
            </a:r>
          </a:p>
        </p:txBody>
      </p:sp>
      <p:pic>
        <p:nvPicPr>
          <p:cNvPr id="13" name="Graphic 12" descr="Twitter or X  icon">
            <a:extLst>
              <a:ext uri="{FF2B5EF4-FFF2-40B4-BE49-F238E27FC236}">
                <a16:creationId xmlns:a16="http://schemas.microsoft.com/office/drawing/2014/main" id="{787C2377-716C-DE29-E499-06278CE1DB08}"/>
              </a:ext>
              <a:ext uri="{C183D7F6-B498-43B3-948B-1728B52AA6E4}">
                <adec:decorative xmlns:adec="http://schemas.microsoft.com/office/drawing/2017/decorative" val="0"/>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8326128" y="4816173"/>
            <a:ext cx="314995" cy="314995"/>
          </a:xfrm>
          <a:prstGeom prst="rect">
            <a:avLst/>
          </a:prstGeom>
        </p:spPr>
      </p:pic>
      <p:sp>
        <p:nvSpPr>
          <p:cNvPr id="14" name="TextBox 13">
            <a:extLst>
              <a:ext uri="{FF2B5EF4-FFF2-40B4-BE49-F238E27FC236}">
                <a16:creationId xmlns:a16="http://schemas.microsoft.com/office/drawing/2014/main" id="{D6BFB969-D759-088E-D454-9701B3843365}"/>
              </a:ext>
            </a:extLst>
          </p:cNvPr>
          <p:cNvSpPr txBox="1"/>
          <p:nvPr userDrawn="1"/>
        </p:nvSpPr>
        <p:spPr>
          <a:xfrm>
            <a:off x="8715473" y="4823175"/>
            <a:ext cx="2108130" cy="307777"/>
          </a:xfrm>
          <a:prstGeom prst="rect">
            <a:avLst/>
          </a:prstGeom>
          <a:noFill/>
        </p:spPr>
        <p:txBody>
          <a:bodyPr wrap="square" lIns="91440" tIns="45720" rIns="91440" bIns="45720" rtlCol="0" anchor="t">
            <a:spAutoFit/>
          </a:bodyPr>
          <a:lstStyle/>
          <a:p>
            <a:r>
              <a:rPr lang="en-US" sz="1400" dirty="0"/>
              <a:t>x.com/ercot_iso</a:t>
            </a:r>
          </a:p>
        </p:txBody>
      </p:sp>
      <p:pic>
        <p:nvPicPr>
          <p:cNvPr id="15" name="Graphic 14" descr="LinkedIn icon">
            <a:extLst>
              <a:ext uri="{FF2B5EF4-FFF2-40B4-BE49-F238E27FC236}">
                <a16:creationId xmlns:a16="http://schemas.microsoft.com/office/drawing/2014/main" id="{44604974-1959-249D-D54A-C4A63E150B5F}"/>
              </a:ext>
              <a:ext uri="{C183D7F6-B498-43B3-948B-1728B52AA6E4}">
                <adec:decorative xmlns:adec="http://schemas.microsoft.com/office/drawing/2017/decorative" val="0"/>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8326128" y="5292078"/>
            <a:ext cx="314995" cy="314995"/>
          </a:xfrm>
          <a:prstGeom prst="rect">
            <a:avLst/>
          </a:prstGeom>
        </p:spPr>
      </p:pic>
      <p:sp>
        <p:nvSpPr>
          <p:cNvPr id="16" name="TextBox 15">
            <a:extLst>
              <a:ext uri="{FF2B5EF4-FFF2-40B4-BE49-F238E27FC236}">
                <a16:creationId xmlns:a16="http://schemas.microsoft.com/office/drawing/2014/main" id="{2405696A-1EA6-9F4D-1D36-33EB7B0D95CF}"/>
              </a:ext>
            </a:extLst>
          </p:cNvPr>
          <p:cNvSpPr txBox="1"/>
          <p:nvPr userDrawn="1"/>
        </p:nvSpPr>
        <p:spPr>
          <a:xfrm>
            <a:off x="8715473" y="5299080"/>
            <a:ext cx="3132351" cy="307777"/>
          </a:xfrm>
          <a:prstGeom prst="rect">
            <a:avLst/>
          </a:prstGeom>
          <a:noFill/>
        </p:spPr>
        <p:txBody>
          <a:bodyPr wrap="square" lIns="91440" tIns="45720" rIns="91440" bIns="45720" rtlCol="0" anchor="t">
            <a:spAutoFit/>
          </a:bodyPr>
          <a:lstStyle/>
          <a:p>
            <a:r>
              <a:rPr lang="en-US" sz="1400" dirty="0"/>
              <a:t>linkedin.com/company/ercot</a:t>
            </a:r>
          </a:p>
        </p:txBody>
      </p:sp>
      <p:pic>
        <p:nvPicPr>
          <p:cNvPr id="17" name="Graphic 16" descr="Instagram icon">
            <a:extLst>
              <a:ext uri="{FF2B5EF4-FFF2-40B4-BE49-F238E27FC236}">
                <a16:creationId xmlns:a16="http://schemas.microsoft.com/office/drawing/2014/main" id="{253A132C-4DFA-62F1-D25A-9C176280377F}"/>
              </a:ext>
              <a:ext uri="{C183D7F6-B498-43B3-948B-1728B52AA6E4}">
                <adec:decorative xmlns:adec="http://schemas.microsoft.com/office/drawing/2017/decorative" val="0"/>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8326128" y="5773360"/>
            <a:ext cx="314996" cy="314996"/>
          </a:xfrm>
          <a:prstGeom prst="rect">
            <a:avLst/>
          </a:prstGeom>
        </p:spPr>
      </p:pic>
      <p:sp>
        <p:nvSpPr>
          <p:cNvPr id="18" name="TextBox 17">
            <a:extLst>
              <a:ext uri="{FF2B5EF4-FFF2-40B4-BE49-F238E27FC236}">
                <a16:creationId xmlns:a16="http://schemas.microsoft.com/office/drawing/2014/main" id="{C36F1584-300D-A8F1-CE34-0DF564E44055}"/>
              </a:ext>
              <a:ext uri="{C183D7F6-B498-43B3-948B-1728B52AA6E4}">
                <adec:decorative xmlns:adec="http://schemas.microsoft.com/office/drawing/2017/decorative" val="0"/>
              </a:ext>
            </a:extLst>
          </p:cNvPr>
          <p:cNvSpPr txBox="1"/>
          <p:nvPr userDrawn="1"/>
        </p:nvSpPr>
        <p:spPr>
          <a:xfrm>
            <a:off x="8706121" y="5773359"/>
            <a:ext cx="3132351" cy="307777"/>
          </a:xfrm>
          <a:prstGeom prst="rect">
            <a:avLst/>
          </a:prstGeom>
          <a:noFill/>
        </p:spPr>
        <p:txBody>
          <a:bodyPr wrap="square" lIns="91440" tIns="45720" rIns="91440" bIns="45720" rtlCol="0" anchor="t">
            <a:spAutoFit/>
          </a:bodyPr>
          <a:lstStyle/>
          <a:p>
            <a:r>
              <a:rPr lang="en-US" sz="1400" dirty="0"/>
              <a:t>instagram.com/ercot_iso</a:t>
            </a:r>
          </a:p>
        </p:txBody>
      </p:sp>
      <p:sp>
        <p:nvSpPr>
          <p:cNvPr id="20" name="Footer Placeholder 3">
            <a:extLst>
              <a:ext uri="{FF2B5EF4-FFF2-40B4-BE49-F238E27FC236}">
                <a16:creationId xmlns:a16="http://schemas.microsoft.com/office/drawing/2014/main" id="{7C754C4F-B602-D803-BB7A-BEE1415CE0E5}"/>
              </a:ext>
            </a:extLst>
          </p:cNvPr>
          <p:cNvSpPr>
            <a:spLocks noGrp="1"/>
          </p:cNvSpPr>
          <p:nvPr>
            <p:ph type="ftr" sz="quarter" idx="11"/>
          </p:nvPr>
        </p:nvSpPr>
        <p:spPr>
          <a:xfrm>
            <a:off x="530869" y="6356350"/>
            <a:ext cx="5565131" cy="365125"/>
          </a:xfrm>
        </p:spPr>
        <p:txBody>
          <a:bodyPr/>
          <a:lstStyle/>
          <a:p>
            <a:endParaRPr lang="en-US" dirty="0"/>
          </a:p>
        </p:txBody>
      </p:sp>
      <p:sp>
        <p:nvSpPr>
          <p:cNvPr id="3" name="Date Placeholder 2">
            <a:extLst>
              <a:ext uri="{FF2B5EF4-FFF2-40B4-BE49-F238E27FC236}">
                <a16:creationId xmlns:a16="http://schemas.microsoft.com/office/drawing/2014/main" id="{1D2673D5-55DC-3F77-47BD-D5D627A45682}"/>
              </a:ext>
            </a:extLst>
          </p:cNvPr>
          <p:cNvSpPr>
            <a:spLocks noGrp="1"/>
          </p:cNvSpPr>
          <p:nvPr>
            <p:ph type="dt" sz="half" idx="10"/>
          </p:nvPr>
        </p:nvSpPr>
        <p:spPr/>
        <p:txBody>
          <a:bodyPr/>
          <a:lstStyle/>
          <a:p>
            <a:fld id="{4622DDF3-D449-4F98-B894-CB4D05D68FAC}" type="datetime4">
              <a:rPr lang="en-US" smtClean="0"/>
              <a:t>September 11, 2026</a:t>
            </a:fld>
            <a:endParaRPr lang="en-US" dirty="0"/>
          </a:p>
        </p:txBody>
      </p:sp>
      <p:sp>
        <p:nvSpPr>
          <p:cNvPr id="5" name="Slide Number Placeholder 4">
            <a:extLst>
              <a:ext uri="{FF2B5EF4-FFF2-40B4-BE49-F238E27FC236}">
                <a16:creationId xmlns:a16="http://schemas.microsoft.com/office/drawing/2014/main" id="{ECF893AA-09AB-0CA2-8F12-6C9708FCE5A5}"/>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17860560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Slide">
    <p:spTree>
      <p:nvGrpSpPr>
        <p:cNvPr id="1" name=""/>
        <p:cNvGrpSpPr/>
        <p:nvPr/>
      </p:nvGrpSpPr>
      <p:grpSpPr>
        <a:xfrm>
          <a:off x="0" y="0"/>
          <a:ext cx="0" cy="0"/>
          <a:chOff x="0" y="0"/>
          <a:chExt cx="0" cy="0"/>
        </a:xfrm>
      </p:grpSpPr>
      <p:sp>
        <p:nvSpPr>
          <p:cNvPr id="24" name="Title 1">
            <a:extLst>
              <a:ext uri="{FF2B5EF4-FFF2-40B4-BE49-F238E27FC236}">
                <a16:creationId xmlns:a16="http://schemas.microsoft.com/office/drawing/2014/main" id="{0511CB1D-D7A8-8516-A8D6-FDE88BB37837}"/>
              </a:ext>
            </a:extLst>
          </p:cNvPr>
          <p:cNvSpPr>
            <a:spLocks noGrp="1"/>
          </p:cNvSpPr>
          <p:nvPr>
            <p:ph type="title"/>
          </p:nvPr>
        </p:nvSpPr>
        <p:spPr>
          <a:xfrm>
            <a:off x="530868" y="1430448"/>
            <a:ext cx="5565132" cy="1848259"/>
          </a:xfrm>
        </p:spPr>
        <p:txBody>
          <a:bodyPr anchor="ctr"/>
          <a:lstStyle>
            <a:lvl1pPr>
              <a:defRPr sz="4000"/>
            </a:lvl1pPr>
          </a:lstStyle>
          <a:p>
            <a:r>
              <a:rPr lang="en-US" dirty="0"/>
              <a:t>Click to edit Master title style</a:t>
            </a:r>
          </a:p>
        </p:txBody>
      </p:sp>
      <p:sp>
        <p:nvSpPr>
          <p:cNvPr id="26" name="Text Placeholder 22">
            <a:extLst>
              <a:ext uri="{FF2B5EF4-FFF2-40B4-BE49-F238E27FC236}">
                <a16:creationId xmlns:a16="http://schemas.microsoft.com/office/drawing/2014/main" id="{7DB85F87-C4AC-5AA2-4395-ABB6B533D5DF}"/>
              </a:ext>
            </a:extLst>
          </p:cNvPr>
          <p:cNvSpPr>
            <a:spLocks noGrp="1"/>
          </p:cNvSpPr>
          <p:nvPr>
            <p:ph type="body" sz="quarter" idx="13"/>
          </p:nvPr>
        </p:nvSpPr>
        <p:spPr>
          <a:xfrm>
            <a:off x="530868" y="3501136"/>
            <a:ext cx="5565132" cy="682625"/>
          </a:xfrm>
        </p:spPr>
        <p:txBody>
          <a:bodyPr wrap="square"/>
          <a:lstStyle>
            <a:lvl1pPr>
              <a:defRPr sz="2400" b="1">
                <a:solidFill>
                  <a:srgbClr val="00829B"/>
                </a:solidFill>
              </a:defRPr>
            </a:lvl1pPr>
            <a:lvl2pPr>
              <a:defRPr sz="2400"/>
            </a:lvl2pPr>
            <a:lvl3pPr>
              <a:defRPr sz="2400"/>
            </a:lvl3pPr>
            <a:lvl4pPr>
              <a:defRPr sz="2400"/>
            </a:lvl4pPr>
            <a:lvl5pPr>
              <a:defRPr sz="2400"/>
            </a:lvl5pPr>
          </a:lstStyle>
          <a:p>
            <a:pPr lvl="0"/>
            <a:r>
              <a:rPr lang="en-US" dirty="0"/>
              <a:t>Click to edit Master text styles</a:t>
            </a:r>
          </a:p>
        </p:txBody>
      </p:sp>
      <p:sp>
        <p:nvSpPr>
          <p:cNvPr id="25" name="Footer Placeholder 3">
            <a:extLst>
              <a:ext uri="{FF2B5EF4-FFF2-40B4-BE49-F238E27FC236}">
                <a16:creationId xmlns:a16="http://schemas.microsoft.com/office/drawing/2014/main" id="{524951DF-39E3-E4DB-EB22-28C36CEEB99F}"/>
              </a:ext>
            </a:extLst>
          </p:cNvPr>
          <p:cNvSpPr>
            <a:spLocks noGrp="1"/>
          </p:cNvSpPr>
          <p:nvPr>
            <p:ph type="ftr" sz="quarter" idx="11"/>
          </p:nvPr>
        </p:nvSpPr>
        <p:spPr>
          <a:xfrm>
            <a:off x="530869" y="6356350"/>
            <a:ext cx="8010526" cy="365125"/>
          </a:xfrm>
        </p:spPr>
        <p:txBody>
          <a:bodyPr/>
          <a:lstStyle/>
          <a:p>
            <a:endParaRPr lang="en-US" dirty="0"/>
          </a:p>
        </p:txBody>
      </p:sp>
      <p:sp>
        <p:nvSpPr>
          <p:cNvPr id="3" name="Date Placeholder 2">
            <a:extLst>
              <a:ext uri="{FF2B5EF4-FFF2-40B4-BE49-F238E27FC236}">
                <a16:creationId xmlns:a16="http://schemas.microsoft.com/office/drawing/2014/main" id="{1D2673D5-55DC-3F77-47BD-D5D627A45682}"/>
              </a:ext>
            </a:extLst>
          </p:cNvPr>
          <p:cNvSpPr>
            <a:spLocks noGrp="1"/>
          </p:cNvSpPr>
          <p:nvPr>
            <p:ph type="dt" sz="half" idx="10"/>
          </p:nvPr>
        </p:nvSpPr>
        <p:spPr/>
        <p:txBody>
          <a:bodyPr/>
          <a:lstStyle/>
          <a:p>
            <a:fld id="{4622DDF3-D449-4F98-B894-CB4D05D68FAC}" type="datetime4">
              <a:rPr lang="en-US" smtClean="0"/>
              <a:t>September 11, 2026</a:t>
            </a:fld>
            <a:endParaRPr lang="en-US" dirty="0"/>
          </a:p>
        </p:txBody>
      </p:sp>
      <p:sp>
        <p:nvSpPr>
          <p:cNvPr id="5" name="Slide Number Placeholder 4">
            <a:extLst>
              <a:ext uri="{FF2B5EF4-FFF2-40B4-BE49-F238E27FC236}">
                <a16:creationId xmlns:a16="http://schemas.microsoft.com/office/drawing/2014/main" id="{ECF893AA-09AB-0CA2-8F12-6C9708FCE5A5}"/>
              </a:ext>
            </a:extLst>
          </p:cNvPr>
          <p:cNvSpPr>
            <a:spLocks noGrp="1"/>
          </p:cNvSpPr>
          <p:nvPr>
            <p:ph type="sldNum" sz="quarter" idx="12"/>
          </p:nvPr>
        </p:nvSpPr>
        <p:spPr/>
        <p:txBody>
          <a:bodyPr/>
          <a:lstStyle/>
          <a:p>
            <a:fld id="{BCDE79FB-97BA-492B-8D57-F1373F9ADA95}" type="slidenum">
              <a:rPr lang="en-US" smtClean="0"/>
              <a:t>‹#›</a:t>
            </a:fld>
            <a:endParaRPr lang="en-US" dirty="0"/>
          </a:p>
        </p:txBody>
      </p:sp>
    </p:spTree>
    <p:extLst>
      <p:ext uri="{BB962C8B-B14F-4D97-AF65-F5344CB8AC3E}">
        <p14:creationId xmlns:p14="http://schemas.microsoft.com/office/powerpoint/2010/main" val="2709942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ppendix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24F3841-022A-64DD-C790-8E712FB9DD3A}"/>
              </a:ext>
              <a:ext uri="{C183D7F6-B498-43B3-948B-1728B52AA6E4}">
                <adec:decorative xmlns:adec="http://schemas.microsoft.com/office/drawing/2017/decorative" val="1"/>
              </a:ext>
            </a:extLst>
          </p:cNvPr>
          <p:cNvSpPr/>
          <p:nvPr userDrawn="1"/>
        </p:nvSpPr>
        <p:spPr>
          <a:xfrm>
            <a:off x="0" y="0"/>
            <a:ext cx="4619625"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ERCOT logo">
            <a:extLst>
              <a:ext uri="{FF2B5EF4-FFF2-40B4-BE49-F238E27FC236}">
                <a16:creationId xmlns:a16="http://schemas.microsoft.com/office/drawing/2014/main" id="{B751E01E-9D1B-AB32-9537-F544F49949E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37956" y="108220"/>
            <a:ext cx="703682" cy="259285"/>
          </a:xfrm>
          <a:prstGeom prst="rect">
            <a:avLst/>
          </a:prstGeom>
        </p:spPr>
      </p:pic>
      <p:sp>
        <p:nvSpPr>
          <p:cNvPr id="2" name="Title 1">
            <a:extLst>
              <a:ext uri="{FF2B5EF4-FFF2-40B4-BE49-F238E27FC236}">
                <a16:creationId xmlns:a16="http://schemas.microsoft.com/office/drawing/2014/main" id="{C5AB5A33-CD56-3912-4016-20DF30F14CCA}"/>
              </a:ext>
            </a:extLst>
          </p:cNvPr>
          <p:cNvSpPr>
            <a:spLocks noGrp="1"/>
          </p:cNvSpPr>
          <p:nvPr>
            <p:ph type="title"/>
          </p:nvPr>
        </p:nvSpPr>
        <p:spPr>
          <a:xfrm>
            <a:off x="530869" y="1430448"/>
            <a:ext cx="4064224" cy="1848259"/>
          </a:xfrm>
        </p:spPr>
        <p:txBody>
          <a:bodyPr anchor="ctr"/>
          <a:lstStyle>
            <a:lvl1pPr>
              <a:defRPr sz="4000"/>
            </a:lvl1pPr>
          </a:lstStyle>
          <a:p>
            <a:r>
              <a:rPr lang="en-US" dirty="0"/>
              <a:t>Click to edit Master title style</a:t>
            </a:r>
          </a:p>
        </p:txBody>
      </p:sp>
      <p:sp>
        <p:nvSpPr>
          <p:cNvPr id="23" name="Text Placeholder 22">
            <a:extLst>
              <a:ext uri="{FF2B5EF4-FFF2-40B4-BE49-F238E27FC236}">
                <a16:creationId xmlns:a16="http://schemas.microsoft.com/office/drawing/2014/main" id="{113BE72E-F22F-EA59-A56F-ACBBDAEAF810}"/>
              </a:ext>
            </a:extLst>
          </p:cNvPr>
          <p:cNvSpPr>
            <a:spLocks noGrp="1"/>
          </p:cNvSpPr>
          <p:nvPr>
            <p:ph type="body" sz="quarter" idx="13"/>
          </p:nvPr>
        </p:nvSpPr>
        <p:spPr>
          <a:xfrm>
            <a:off x="530869" y="3501136"/>
            <a:ext cx="4078434" cy="682625"/>
          </a:xfrm>
        </p:spPr>
        <p:txBody>
          <a:bodyPr wrap="square"/>
          <a:lstStyle>
            <a:lvl1pPr>
              <a:defRPr sz="2400" b="1">
                <a:solidFill>
                  <a:srgbClr val="00829B"/>
                </a:solidFill>
              </a:defRPr>
            </a:lvl1pPr>
            <a:lvl2pPr>
              <a:defRPr sz="2400"/>
            </a:lvl2pPr>
            <a:lvl3pPr>
              <a:defRPr sz="2400"/>
            </a:lvl3pPr>
            <a:lvl4pPr>
              <a:defRPr sz="2400"/>
            </a:lvl4pPr>
            <a:lvl5pPr>
              <a:defRPr sz="2400"/>
            </a:lvl5pPr>
          </a:lstStyle>
          <a:p>
            <a:pPr lvl="0"/>
            <a:r>
              <a:rPr lang="en-US" dirty="0"/>
              <a:t>Click to edit Master text styles</a:t>
            </a:r>
          </a:p>
        </p:txBody>
      </p:sp>
      <p:sp>
        <p:nvSpPr>
          <p:cNvPr id="7" name="Text Placeholder 6">
            <a:extLst>
              <a:ext uri="{FF2B5EF4-FFF2-40B4-BE49-F238E27FC236}">
                <a16:creationId xmlns:a16="http://schemas.microsoft.com/office/drawing/2014/main" id="{6A05AE35-B341-C586-A0DD-9B916DA1D819}"/>
              </a:ext>
            </a:extLst>
          </p:cNvPr>
          <p:cNvSpPr>
            <a:spLocks noGrp="1"/>
          </p:cNvSpPr>
          <p:nvPr>
            <p:ph type="body" sz="quarter" idx="14"/>
          </p:nvPr>
        </p:nvSpPr>
        <p:spPr>
          <a:xfrm>
            <a:off x="5076825" y="1371600"/>
            <a:ext cx="6581775" cy="480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A123DE44-506E-FCA1-8F5C-9F7354AAEC2D}"/>
              </a:ext>
            </a:extLst>
          </p:cNvPr>
          <p:cNvSpPr>
            <a:spLocks noGrp="1"/>
          </p:cNvSpPr>
          <p:nvPr>
            <p:ph type="ftr" sz="quarter" idx="11"/>
          </p:nvPr>
        </p:nvSpPr>
        <p:spPr>
          <a:xfrm>
            <a:off x="530869" y="6356350"/>
            <a:ext cx="8010526" cy="365125"/>
          </a:xfrm>
        </p:spPr>
        <p:txBody>
          <a:bodyPr/>
          <a:lstStyle/>
          <a:p>
            <a:endParaRPr lang="en-US" dirty="0"/>
          </a:p>
        </p:txBody>
      </p:sp>
      <p:sp>
        <p:nvSpPr>
          <p:cNvPr id="3" name="Date Placeholder 2">
            <a:extLst>
              <a:ext uri="{FF2B5EF4-FFF2-40B4-BE49-F238E27FC236}">
                <a16:creationId xmlns:a16="http://schemas.microsoft.com/office/drawing/2014/main" id="{1D2673D5-55DC-3F77-47BD-D5D627A45682}"/>
              </a:ext>
            </a:extLst>
          </p:cNvPr>
          <p:cNvSpPr>
            <a:spLocks noGrp="1"/>
          </p:cNvSpPr>
          <p:nvPr>
            <p:ph type="dt" sz="half" idx="10"/>
          </p:nvPr>
        </p:nvSpPr>
        <p:spPr/>
        <p:txBody>
          <a:bodyPr/>
          <a:lstStyle/>
          <a:p>
            <a:fld id="{4622DDF3-D449-4F98-B894-CB4D05D68FAC}" type="datetime4">
              <a:rPr lang="en-US" smtClean="0"/>
              <a:t>September 11, 2026</a:t>
            </a:fld>
            <a:endParaRPr lang="en-US" dirty="0"/>
          </a:p>
        </p:txBody>
      </p:sp>
      <p:sp>
        <p:nvSpPr>
          <p:cNvPr id="5" name="Slide Number Placeholder 4">
            <a:extLst>
              <a:ext uri="{FF2B5EF4-FFF2-40B4-BE49-F238E27FC236}">
                <a16:creationId xmlns:a16="http://schemas.microsoft.com/office/drawing/2014/main" id="{ECF893AA-09AB-0CA2-8F12-6C9708FCE5A5}"/>
              </a:ext>
            </a:extLst>
          </p:cNvPr>
          <p:cNvSpPr>
            <a:spLocks noGrp="1"/>
          </p:cNvSpPr>
          <p:nvPr>
            <p:ph type="sldNum" sz="quarter" idx="12"/>
          </p:nvPr>
        </p:nvSpPr>
        <p:spPr/>
        <p:txBody>
          <a:bodyPr/>
          <a:lstStyle/>
          <a:p>
            <a:fld id="{BCDE79FB-97BA-492B-8D57-F1373F9ADA95}" type="slidenum">
              <a:rPr lang="en-US" smtClean="0"/>
              <a:t>‹#›</a:t>
            </a:fld>
            <a:endParaRPr lang="en-US" dirty="0"/>
          </a:p>
        </p:txBody>
      </p:sp>
      <p:grpSp>
        <p:nvGrpSpPr>
          <p:cNvPr id="8" name="Group 7" descr="Confidential document label">
            <a:extLst>
              <a:ext uri="{FF2B5EF4-FFF2-40B4-BE49-F238E27FC236}">
                <a16:creationId xmlns:a16="http://schemas.microsoft.com/office/drawing/2014/main" id="{CDD9FF63-9408-EDE4-8E4D-207871A99374}"/>
              </a:ext>
            </a:extLst>
          </p:cNvPr>
          <p:cNvGrpSpPr/>
          <p:nvPr userDrawn="1"/>
        </p:nvGrpSpPr>
        <p:grpSpPr>
          <a:xfrm>
            <a:off x="-91688" y="457199"/>
            <a:ext cx="1162970" cy="358775"/>
            <a:chOff x="-91688" y="6362698"/>
            <a:chExt cx="1162970" cy="358775"/>
          </a:xfrm>
        </p:grpSpPr>
        <p:sp>
          <p:nvSpPr>
            <p:cNvPr id="9" name="Rectangle 8">
              <a:extLst>
                <a:ext uri="{FF2B5EF4-FFF2-40B4-BE49-F238E27FC236}">
                  <a16:creationId xmlns:a16="http://schemas.microsoft.com/office/drawing/2014/main" id="{40E25432-F52F-28E3-5AF1-36B3BEC45282}"/>
                </a:ext>
              </a:extLst>
            </p:cNvPr>
            <p:cNvSpPr/>
            <p:nvPr/>
          </p:nvSpPr>
          <p:spPr>
            <a:xfrm rot="10800000">
              <a:off x="-12035" y="6362698"/>
              <a:ext cx="986590" cy="358775"/>
            </a:xfrm>
            <a:prstGeom prst="rect">
              <a:avLst/>
            </a:prstGeom>
            <a:solidFill>
              <a:srgbClr val="0082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89B3A409-F400-7551-A8C4-6293E631585B}"/>
                </a:ext>
              </a:extLst>
            </p:cNvPr>
            <p:cNvSpPr txBox="1"/>
            <p:nvPr/>
          </p:nvSpPr>
          <p:spPr>
            <a:xfrm>
              <a:off x="-91688" y="6427015"/>
              <a:ext cx="1162970" cy="230832"/>
            </a:xfrm>
            <a:prstGeom prst="rect">
              <a:avLst/>
            </a:prstGeom>
            <a:noFill/>
          </p:spPr>
          <p:txBody>
            <a:bodyPr wrap="square" rtlCol="0">
              <a:spAutoFit/>
            </a:bodyPr>
            <a:lstStyle/>
            <a:p>
              <a:pPr algn="ctr"/>
              <a:r>
                <a:rPr lang="en-US" sz="900" b="1" spc="80" baseline="0" dirty="0">
                  <a:solidFill>
                    <a:schemeClr val="bg1"/>
                  </a:solidFill>
                </a:rPr>
                <a:t>PUBLIC</a:t>
              </a:r>
            </a:p>
          </p:txBody>
        </p:sp>
      </p:grpSp>
    </p:spTree>
    <p:extLst>
      <p:ext uri="{BB962C8B-B14F-4D97-AF65-F5344CB8AC3E}">
        <p14:creationId xmlns:p14="http://schemas.microsoft.com/office/powerpoint/2010/main" val="19646740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svg"/><Relationship Id="rId4" Type="http://schemas.openxmlformats.org/officeDocument/2006/relationships/image" Target="../media/image1.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6" Type="http://schemas.openxmlformats.org/officeDocument/2006/relationships/image" Target="../media/image3.svg"/><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theme" Target="../theme/theme2.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A1678F26-9E3A-1EC0-39CE-8DC562CAF93C}"/>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rcRect l="59827" t="14818" r="10238" b="43257"/>
          <a:stretch>
            <a:fillRect/>
          </a:stretch>
        </p:blipFill>
        <p:spPr>
          <a:xfrm>
            <a:off x="-1" y="-1"/>
            <a:ext cx="12192001" cy="5732047"/>
          </a:xfrm>
          <a:prstGeom prst="rect">
            <a:avLst/>
          </a:prstGeom>
        </p:spPr>
      </p:pic>
      <p:sp>
        <p:nvSpPr>
          <p:cNvPr id="2" name="Rectangle 1">
            <a:extLst>
              <a:ext uri="{FF2B5EF4-FFF2-40B4-BE49-F238E27FC236}">
                <a16:creationId xmlns:a16="http://schemas.microsoft.com/office/drawing/2014/main" id="{F83DA6C0-622C-56B9-A11A-C7B46D6B1872}"/>
              </a:ext>
              <a:ext uri="{C183D7F6-B498-43B3-948B-1728B52AA6E4}">
                <adec:decorative xmlns:adec="http://schemas.microsoft.com/office/drawing/2017/decorative" val="1"/>
              </a:ext>
            </a:extLst>
          </p:cNvPr>
          <p:cNvSpPr>
            <a:spLocks/>
          </p:cNvSpPr>
          <p:nvPr userDrawn="1"/>
        </p:nvSpPr>
        <p:spPr>
          <a:xfrm>
            <a:off x="-1" y="0"/>
            <a:ext cx="6096001" cy="6858000"/>
          </a:xfrm>
          <a:prstGeom prst="rect">
            <a:avLst/>
          </a:prstGeom>
          <a:gradFill flip="none" rotWithShape="1">
            <a:gsLst>
              <a:gs pos="0">
                <a:schemeClr val="bg1">
                  <a:alpha val="0"/>
                </a:schemeClr>
              </a:gs>
              <a:gs pos="51000">
                <a:srgbClr val="B1E5ED">
                  <a:alpha val="6667"/>
                </a:srgbClr>
              </a:gs>
              <a:gs pos="71000">
                <a:srgbClr val="2794A4">
                  <a:alpha val="83922"/>
                </a:srgbClr>
              </a:gs>
              <a:gs pos="98000">
                <a:srgbClr val="00343B"/>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12" descr="ERCOT logo white on background">
            <a:extLst>
              <a:ext uri="{FF2B5EF4-FFF2-40B4-BE49-F238E27FC236}">
                <a16:creationId xmlns:a16="http://schemas.microsoft.com/office/drawing/2014/main" id="{24916EE6-D8BD-2246-322B-E4425F0F9A21}"/>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974555" y="1125953"/>
            <a:ext cx="2425881" cy="889910"/>
          </a:xfrm>
          <a:prstGeom prst="rect">
            <a:avLst/>
          </a:prstGeom>
          <a:effectLst>
            <a:outerShdw blurRad="50800" dist="12700" dir="10800000" algn="r" rotWithShape="0">
              <a:schemeClr val="tx2">
                <a:alpha val="40000"/>
              </a:schemeClr>
            </a:outerShdw>
          </a:effectLst>
        </p:spPr>
      </p:pic>
      <p:sp>
        <p:nvSpPr>
          <p:cNvPr id="18" name="TextBox 17">
            <a:extLst>
              <a:ext uri="{FF2B5EF4-FFF2-40B4-BE49-F238E27FC236}">
                <a16:creationId xmlns:a16="http://schemas.microsoft.com/office/drawing/2014/main" id="{EDC1132D-9952-07F0-B506-0AC57F014644}"/>
              </a:ext>
            </a:extLst>
          </p:cNvPr>
          <p:cNvSpPr txBox="1"/>
          <p:nvPr userDrawn="1"/>
        </p:nvSpPr>
        <p:spPr>
          <a:xfrm>
            <a:off x="-91688" y="503044"/>
            <a:ext cx="1162970" cy="230832"/>
          </a:xfrm>
          <a:prstGeom prst="rect">
            <a:avLst/>
          </a:prstGeom>
          <a:noFill/>
        </p:spPr>
        <p:txBody>
          <a:bodyPr wrap="square" rtlCol="0">
            <a:spAutoFit/>
          </a:bodyPr>
          <a:lstStyle/>
          <a:p>
            <a:pPr algn="ctr"/>
            <a:r>
              <a:rPr lang="en-US" sz="900" b="1" spc="0" dirty="0">
                <a:solidFill>
                  <a:schemeClr val="bg1"/>
                </a:solidFill>
              </a:rPr>
              <a:t>CONFIDENTIAL</a:t>
            </a:r>
          </a:p>
        </p:txBody>
      </p:sp>
      <p:grpSp>
        <p:nvGrpSpPr>
          <p:cNvPr id="19" name="Group 18">
            <a:extLst>
              <a:ext uri="{FF2B5EF4-FFF2-40B4-BE49-F238E27FC236}">
                <a16:creationId xmlns:a16="http://schemas.microsoft.com/office/drawing/2014/main" id="{DFE356D3-1829-BA32-62D3-D6BBF887FF81}"/>
              </a:ext>
              <a:ext uri="{C183D7F6-B498-43B3-948B-1728B52AA6E4}">
                <adec:decorative xmlns:adec="http://schemas.microsoft.com/office/drawing/2017/decorative" val="1"/>
              </a:ext>
            </a:extLst>
          </p:cNvPr>
          <p:cNvGrpSpPr/>
          <p:nvPr userDrawn="1"/>
        </p:nvGrpSpPr>
        <p:grpSpPr>
          <a:xfrm>
            <a:off x="-91688" y="457199"/>
            <a:ext cx="1162970" cy="358775"/>
            <a:chOff x="-91688" y="6362698"/>
            <a:chExt cx="1162970" cy="358775"/>
          </a:xfrm>
        </p:grpSpPr>
        <p:sp>
          <p:nvSpPr>
            <p:cNvPr id="20" name="Rectangle 19">
              <a:extLst>
                <a:ext uri="{FF2B5EF4-FFF2-40B4-BE49-F238E27FC236}">
                  <a16:creationId xmlns:a16="http://schemas.microsoft.com/office/drawing/2014/main" id="{769F1A3B-7D9E-6E0C-224F-7FFACD1B9397}"/>
                </a:ext>
              </a:extLst>
            </p:cNvPr>
            <p:cNvSpPr/>
            <p:nvPr/>
          </p:nvSpPr>
          <p:spPr>
            <a:xfrm rot="10800000">
              <a:off x="-12035" y="6362698"/>
              <a:ext cx="986590" cy="35877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id="{432CD704-9BA3-CCE0-2685-8FBAA5974224}"/>
                </a:ext>
              </a:extLst>
            </p:cNvPr>
            <p:cNvSpPr txBox="1"/>
            <p:nvPr/>
          </p:nvSpPr>
          <p:spPr>
            <a:xfrm>
              <a:off x="-91688" y="6427015"/>
              <a:ext cx="1162970" cy="230832"/>
            </a:xfrm>
            <a:prstGeom prst="rect">
              <a:avLst/>
            </a:prstGeom>
            <a:noFill/>
          </p:spPr>
          <p:txBody>
            <a:bodyPr wrap="square" rtlCol="0">
              <a:spAutoFit/>
            </a:bodyPr>
            <a:lstStyle/>
            <a:p>
              <a:pPr algn="ctr"/>
              <a:r>
                <a:rPr lang="en-US" sz="900" b="1" spc="80" baseline="0" dirty="0">
                  <a:solidFill>
                    <a:schemeClr val="bg1"/>
                  </a:solidFill>
                </a:rPr>
                <a:t>PUBLIC</a:t>
              </a:r>
            </a:p>
          </p:txBody>
        </p:sp>
      </p:grpSp>
    </p:spTree>
    <p:extLst>
      <p:ext uri="{BB962C8B-B14F-4D97-AF65-F5344CB8AC3E}">
        <p14:creationId xmlns:p14="http://schemas.microsoft.com/office/powerpoint/2010/main" val="3338138243"/>
      </p:ext>
    </p:extLst>
  </p:cSld>
  <p:clrMap bg1="lt1" tx1="dk1" bg2="lt2" tx2="dk2" accent1="accent1" accent2="accent2" accent3="accent3" accent4="accent4" accent5="accent5" accent6="accent6" hlink="hlink" folHlink="folHlink"/>
  <p:sldLayoutIdLst>
    <p:sldLayoutId id="2147483678" r:id="rId1"/>
    <p:sldLayoutId id="214748368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23ED7C-25D4-4004-0ADC-2942F5EF2DDF}"/>
              </a:ext>
            </a:extLst>
          </p:cNvPr>
          <p:cNvSpPr>
            <a:spLocks noGrp="1"/>
          </p:cNvSpPr>
          <p:nvPr>
            <p:ph type="title"/>
          </p:nvPr>
        </p:nvSpPr>
        <p:spPr>
          <a:xfrm>
            <a:off x="1257300" y="457200"/>
            <a:ext cx="10401300" cy="914400"/>
          </a:xfrm>
          <a:prstGeom prst="rect">
            <a:avLst/>
          </a:prstGeom>
          <a:noFill/>
        </p:spPr>
        <p:txBody>
          <a:bodyPr vert="horz" lIns="0" tIns="0" rIns="0" bIns="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E117534D-C175-91CE-AB0E-8AF761299486}"/>
              </a:ext>
            </a:extLst>
          </p:cNvPr>
          <p:cNvSpPr>
            <a:spLocks noGrp="1"/>
          </p:cNvSpPr>
          <p:nvPr>
            <p:ph type="body" idx="1"/>
          </p:nvPr>
        </p:nvSpPr>
        <p:spPr>
          <a:xfrm>
            <a:off x="533400" y="1706252"/>
            <a:ext cx="11125201" cy="4470711"/>
          </a:xfrm>
          <a:prstGeom prst="rect">
            <a:avLst/>
          </a:prstGeom>
        </p:spPr>
        <p:txBody>
          <a:bodyPr vert="horz" wrap="square"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C8CF572-2776-A000-A27C-E69A8CD2DB0E}"/>
              </a:ext>
            </a:extLst>
          </p:cNvPr>
          <p:cNvSpPr>
            <a:spLocks noGrp="1"/>
          </p:cNvSpPr>
          <p:nvPr>
            <p:ph type="dt" sz="half" idx="2"/>
          </p:nvPr>
        </p:nvSpPr>
        <p:spPr>
          <a:xfrm>
            <a:off x="8716884" y="6356350"/>
            <a:ext cx="2773273" cy="365125"/>
          </a:xfrm>
          <a:prstGeom prst="rect">
            <a:avLst/>
          </a:prstGeom>
        </p:spPr>
        <p:txBody>
          <a:bodyPr vert="horz" lIns="0" tIns="0" rIns="0" bIns="0" rtlCol="0" anchor="ctr"/>
          <a:lstStyle>
            <a:lvl1pPr algn="ctr">
              <a:defRPr sz="1200">
                <a:solidFill>
                  <a:srgbClr val="5B6770"/>
                </a:solidFill>
              </a:defRPr>
            </a:lvl1pPr>
          </a:lstStyle>
          <a:p>
            <a:fld id="{B145F6E8-FE0B-4A87-A96D-6C3DE3AC3724}" type="datetime4">
              <a:rPr lang="en-US" smtClean="0"/>
              <a:t>September 11, 2026</a:t>
            </a:fld>
            <a:endParaRPr lang="en-US" dirty="0"/>
          </a:p>
        </p:txBody>
      </p:sp>
      <p:sp>
        <p:nvSpPr>
          <p:cNvPr id="5" name="Footer Placeholder 4">
            <a:extLst>
              <a:ext uri="{FF2B5EF4-FFF2-40B4-BE49-F238E27FC236}">
                <a16:creationId xmlns:a16="http://schemas.microsoft.com/office/drawing/2014/main" id="{1C71D105-0AFC-E989-21E7-4A7577224539}"/>
              </a:ext>
            </a:extLst>
          </p:cNvPr>
          <p:cNvSpPr>
            <a:spLocks noGrp="1"/>
          </p:cNvSpPr>
          <p:nvPr>
            <p:ph type="ftr" sz="quarter" idx="3"/>
          </p:nvPr>
        </p:nvSpPr>
        <p:spPr>
          <a:xfrm>
            <a:off x="533400" y="6356350"/>
            <a:ext cx="8010526" cy="365125"/>
          </a:xfrm>
          <a:prstGeom prst="rect">
            <a:avLst/>
          </a:prstGeom>
          <a:solidFill>
            <a:schemeClr val="bg1"/>
          </a:solidFill>
        </p:spPr>
        <p:txBody>
          <a:bodyPr vert="horz" lIns="0" tIns="0" rIns="0" bIns="0" rtlCol="0" anchor="ctr"/>
          <a:lstStyle>
            <a:lvl1pPr algn="l">
              <a:defRPr sz="1200">
                <a:solidFill>
                  <a:srgbClr val="5B6770"/>
                </a:solidFill>
              </a:defRPr>
            </a:lvl1pPr>
          </a:lstStyle>
          <a:p>
            <a:endParaRPr lang="en-US" dirty="0"/>
          </a:p>
        </p:txBody>
      </p:sp>
      <p:sp>
        <p:nvSpPr>
          <p:cNvPr id="6" name="Slide Number Placeholder 5">
            <a:extLst>
              <a:ext uri="{FF2B5EF4-FFF2-40B4-BE49-F238E27FC236}">
                <a16:creationId xmlns:a16="http://schemas.microsoft.com/office/drawing/2014/main" id="{AD294E2B-7999-A86B-70B0-0CA8AF3AB003}"/>
              </a:ext>
            </a:extLst>
          </p:cNvPr>
          <p:cNvSpPr>
            <a:spLocks noGrp="1"/>
          </p:cNvSpPr>
          <p:nvPr>
            <p:ph type="sldNum" sz="quarter" idx="4"/>
          </p:nvPr>
        </p:nvSpPr>
        <p:spPr>
          <a:xfrm>
            <a:off x="11658600" y="6356350"/>
            <a:ext cx="533400" cy="365125"/>
          </a:xfrm>
          <a:prstGeom prst="rect">
            <a:avLst/>
          </a:prstGeom>
          <a:solidFill>
            <a:schemeClr val="bg1"/>
          </a:solidFill>
        </p:spPr>
        <p:txBody>
          <a:bodyPr vert="horz" wrap="square" lIns="91440" tIns="45720" rIns="91440" bIns="45720" rtlCol="0" anchor="ctr">
            <a:normAutofit/>
          </a:bodyPr>
          <a:lstStyle>
            <a:lvl1pPr algn="ctr">
              <a:defRPr sz="1200" b="1">
                <a:solidFill>
                  <a:schemeClr val="accent1"/>
                </a:solidFill>
              </a:defRPr>
            </a:lvl1pPr>
          </a:lstStyle>
          <a:p>
            <a:fld id="{BCDE79FB-97BA-492B-8D57-F1373F9ADA95}" type="slidenum">
              <a:rPr lang="en-US" smtClean="0"/>
              <a:pPr/>
              <a:t>‹#›</a:t>
            </a:fld>
            <a:endParaRPr lang="en-US" dirty="0"/>
          </a:p>
        </p:txBody>
      </p:sp>
      <p:pic>
        <p:nvPicPr>
          <p:cNvPr id="23" name="Graphic 22" descr="ERCOT logo">
            <a:extLst>
              <a:ext uri="{FF2B5EF4-FFF2-40B4-BE49-F238E27FC236}">
                <a16:creationId xmlns:a16="http://schemas.microsoft.com/office/drawing/2014/main" id="{860966C1-7702-678E-6F8A-91940323E9F1}"/>
              </a:ext>
            </a:extLst>
          </p:cNvPr>
          <p:cNvPicPr>
            <a:picLocks noChangeAspect="1"/>
          </p:cNvPicPr>
          <p:nvPr userDrawn="1"/>
        </p:nvPicPr>
        <p:blipFill>
          <a:blip>
            <a:extLst>
              <a:ext uri="{96DAC541-7B7A-43D3-8B79-37D633B846F1}">
                <asvg:svgBlip xmlns:asvg="http://schemas.microsoft.com/office/drawing/2016/SVG/main" r:embed="rId16"/>
              </a:ext>
            </a:extLst>
          </a:blip>
          <a:srcRect/>
          <a:stretch/>
        </p:blipFill>
        <p:spPr>
          <a:xfrm>
            <a:off x="137956" y="108220"/>
            <a:ext cx="703682" cy="259285"/>
          </a:xfrm>
          <a:prstGeom prst="rect">
            <a:avLst/>
          </a:prstGeom>
        </p:spPr>
      </p:pic>
      <p:grpSp>
        <p:nvGrpSpPr>
          <p:cNvPr id="7" name="Group 6" descr="Confidential document label">
            <a:extLst>
              <a:ext uri="{FF2B5EF4-FFF2-40B4-BE49-F238E27FC236}">
                <a16:creationId xmlns:a16="http://schemas.microsoft.com/office/drawing/2014/main" id="{7CE24704-51D7-2CB8-A1DB-A39B7EEEA928}"/>
              </a:ext>
            </a:extLst>
          </p:cNvPr>
          <p:cNvGrpSpPr/>
          <p:nvPr userDrawn="1"/>
        </p:nvGrpSpPr>
        <p:grpSpPr>
          <a:xfrm>
            <a:off x="-91688" y="457199"/>
            <a:ext cx="1162970" cy="358775"/>
            <a:chOff x="-91688" y="6362698"/>
            <a:chExt cx="1162970" cy="358775"/>
          </a:xfrm>
        </p:grpSpPr>
        <p:sp>
          <p:nvSpPr>
            <p:cNvPr id="9" name="Rectangle 8">
              <a:extLst>
                <a:ext uri="{FF2B5EF4-FFF2-40B4-BE49-F238E27FC236}">
                  <a16:creationId xmlns:a16="http://schemas.microsoft.com/office/drawing/2014/main" id="{422AAAB4-B1A4-DCFD-AF60-75F135DD9F6D}"/>
                </a:ext>
              </a:extLst>
            </p:cNvPr>
            <p:cNvSpPr/>
            <p:nvPr/>
          </p:nvSpPr>
          <p:spPr>
            <a:xfrm rot="10800000">
              <a:off x="-12035" y="6362698"/>
              <a:ext cx="986590" cy="358775"/>
            </a:xfrm>
            <a:prstGeom prst="rect">
              <a:avLst/>
            </a:prstGeom>
            <a:solidFill>
              <a:srgbClr val="0082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2209C7F2-C29B-60A9-D309-0B97779BE9DF}"/>
                </a:ext>
              </a:extLst>
            </p:cNvPr>
            <p:cNvSpPr txBox="1"/>
            <p:nvPr/>
          </p:nvSpPr>
          <p:spPr>
            <a:xfrm>
              <a:off x="-91688" y="6427015"/>
              <a:ext cx="1162970" cy="230832"/>
            </a:xfrm>
            <a:prstGeom prst="rect">
              <a:avLst/>
            </a:prstGeom>
            <a:noFill/>
          </p:spPr>
          <p:txBody>
            <a:bodyPr wrap="square" rtlCol="0">
              <a:spAutoFit/>
            </a:bodyPr>
            <a:lstStyle/>
            <a:p>
              <a:pPr algn="ctr"/>
              <a:r>
                <a:rPr lang="en-US" sz="900" b="1" spc="80" baseline="0" dirty="0">
                  <a:solidFill>
                    <a:schemeClr val="bg1"/>
                  </a:solidFill>
                </a:rPr>
                <a:t>PUBLIC</a:t>
              </a:r>
            </a:p>
          </p:txBody>
        </p:sp>
      </p:grpSp>
    </p:spTree>
    <p:extLst>
      <p:ext uri="{BB962C8B-B14F-4D97-AF65-F5344CB8AC3E}">
        <p14:creationId xmlns:p14="http://schemas.microsoft.com/office/powerpoint/2010/main" val="3499037964"/>
      </p:ext>
    </p:extLst>
  </p:cSld>
  <p:clrMap bg1="lt1" tx1="dk1" bg2="lt2" tx2="dk2" accent1="accent1" accent2="accent2" accent3="accent3" accent4="accent4" accent5="accent5" accent6="accent6" hlink="hlink" folHlink="folHlink"/>
  <p:sldLayoutIdLst>
    <p:sldLayoutId id="2147483661" r:id="rId1"/>
    <p:sldLayoutId id="2147483681" r:id="rId2"/>
    <p:sldLayoutId id="2147483682" r:id="rId3"/>
    <p:sldLayoutId id="2147483683" r:id="rId4"/>
    <p:sldLayoutId id="2147483671" r:id="rId5"/>
    <p:sldLayoutId id="2147483673" r:id="rId6"/>
    <p:sldLayoutId id="2147483672" r:id="rId7"/>
    <p:sldLayoutId id="2147483664" r:id="rId8"/>
    <p:sldLayoutId id="2147483668" r:id="rId9"/>
    <p:sldLayoutId id="2147483669" r:id="rId10"/>
    <p:sldLayoutId id="2147483666" r:id="rId11"/>
    <p:sldLayoutId id="2147483675" r:id="rId12"/>
    <p:sldLayoutId id="2147483679" r:id="rId13"/>
    <p:sldLayoutId id="2147483676" r:id="rId14"/>
  </p:sldLayoutIdLst>
  <p:hf hdr="0" ftr="0" dt="0"/>
  <p:txStyles>
    <p:titleStyle>
      <a:lvl1pPr algn="l" defTabSz="914400" rtl="0" eaLnBrk="1" latinLnBrk="0" hangingPunct="1">
        <a:lnSpc>
          <a:spcPct val="90000"/>
        </a:lnSpc>
        <a:spcBef>
          <a:spcPct val="0"/>
        </a:spcBef>
        <a:buNone/>
        <a:defRPr sz="2400" b="1" kern="1200">
          <a:solidFill>
            <a:schemeClr val="tx1"/>
          </a:solidFill>
          <a:latin typeface="+mj-lt"/>
          <a:ea typeface="+mj-ea"/>
          <a:cs typeface="+mj-cs"/>
        </a:defRPr>
      </a:lvl1pPr>
    </p:titleStyle>
    <p:bodyStyle>
      <a:lvl1pPr marL="0" indent="0" algn="l" defTabSz="914400" rtl="0" eaLnBrk="1" latinLnBrk="0" hangingPunct="1">
        <a:lnSpc>
          <a:spcPct val="100000"/>
        </a:lnSpc>
        <a:spcBef>
          <a:spcPts val="300"/>
        </a:spcBef>
        <a:spcAft>
          <a:spcPts val="300"/>
        </a:spcAft>
        <a:buFont typeface="Arial" panose="020B0604020202020204" pitchFamily="34" charset="0"/>
        <a:buNone/>
        <a:defRPr sz="1600" b="0" kern="1200">
          <a:solidFill>
            <a:schemeClr val="tx1"/>
          </a:solidFill>
          <a:latin typeface="+mn-lt"/>
          <a:ea typeface="+mn-ea"/>
          <a:cs typeface="+mn-cs"/>
        </a:defRPr>
      </a:lvl1pPr>
      <a:lvl2pPr marL="548640" indent="-182880" algn="l" defTabSz="914400" rtl="0" eaLnBrk="1" latinLnBrk="0" hangingPunct="1">
        <a:lnSpc>
          <a:spcPct val="100000"/>
        </a:lnSpc>
        <a:spcBef>
          <a:spcPts val="300"/>
        </a:spcBef>
        <a:spcAft>
          <a:spcPts val="300"/>
        </a:spcAft>
        <a:buFont typeface="Arial" panose="020B0604020202020204" pitchFamily="34" charset="0"/>
        <a:buChar char="•"/>
        <a:defRPr sz="1400" b="0" kern="1200">
          <a:solidFill>
            <a:schemeClr val="tx1"/>
          </a:solidFill>
          <a:latin typeface="+mn-lt"/>
          <a:ea typeface="+mn-ea"/>
          <a:cs typeface="+mn-cs"/>
        </a:defRPr>
      </a:lvl2pPr>
      <a:lvl3pPr marL="731520" indent="-182880" algn="l" defTabSz="914400" rtl="0" eaLnBrk="1" latinLnBrk="0" hangingPunct="1">
        <a:lnSpc>
          <a:spcPct val="100000"/>
        </a:lnSpc>
        <a:spcBef>
          <a:spcPts val="300"/>
        </a:spcBef>
        <a:spcAft>
          <a:spcPts val="300"/>
        </a:spcAft>
        <a:buFont typeface="Arial" panose="020B0604020202020204" pitchFamily="34" charset="0"/>
        <a:buChar char="◦"/>
        <a:defRPr sz="1400" b="0" kern="1200">
          <a:solidFill>
            <a:schemeClr val="tx1"/>
          </a:solidFill>
          <a:latin typeface="+mn-lt"/>
          <a:ea typeface="+mn-ea"/>
          <a:cs typeface="+mn-cs"/>
        </a:defRPr>
      </a:lvl3pPr>
      <a:lvl4pPr marL="914400" indent="-182880" algn="l" defTabSz="914400" rtl="0" eaLnBrk="1" latinLnBrk="0" hangingPunct="1">
        <a:lnSpc>
          <a:spcPct val="100000"/>
        </a:lnSpc>
        <a:spcBef>
          <a:spcPts val="300"/>
        </a:spcBef>
        <a:spcAft>
          <a:spcPts val="300"/>
        </a:spcAft>
        <a:buFont typeface="Arial" panose="020B0604020202020204" pitchFamily="34" charset="0"/>
        <a:buChar char="-"/>
        <a:defRPr sz="1400" b="0" kern="1200">
          <a:solidFill>
            <a:schemeClr val="tx1"/>
          </a:solidFill>
          <a:latin typeface="+mn-lt"/>
          <a:ea typeface="+mn-ea"/>
          <a:cs typeface="+mn-cs"/>
        </a:defRPr>
      </a:lvl4pPr>
      <a:lvl5pPr marL="1097280" indent="-182880" algn="l" defTabSz="914400" rtl="0" eaLnBrk="1" latinLnBrk="0" hangingPunct="1">
        <a:lnSpc>
          <a:spcPct val="100000"/>
        </a:lnSpc>
        <a:spcBef>
          <a:spcPts val="300"/>
        </a:spcBef>
        <a:spcAft>
          <a:spcPts val="300"/>
        </a:spcAft>
        <a:buFont typeface="Arial" panose="020B0604020202020204" pitchFamily="34" charset="0"/>
        <a:buChar char="•"/>
        <a:defRPr sz="14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7344">
          <p15:clr>
            <a:srgbClr val="F26B43"/>
          </p15:clr>
        </p15:guide>
        <p15:guide id="3" pos="312" userDrawn="1">
          <p15:clr>
            <a:srgbClr val="F26B43"/>
          </p15:clr>
        </p15:guide>
        <p15:guide id="5" pos="3840" userDrawn="1">
          <p15:clr>
            <a:srgbClr val="F26B43"/>
          </p15:clr>
        </p15:guide>
        <p15:guide id="6"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AF31B-7178-C607-17D8-2A2BD0BBEF7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D499839-B798-E7B3-DB15-49FAE56390EE}"/>
              </a:ext>
            </a:extLst>
          </p:cNvPr>
          <p:cNvSpPr>
            <a:spLocks noGrp="1"/>
          </p:cNvSpPr>
          <p:nvPr>
            <p:ph type="ctrTitle"/>
          </p:nvPr>
        </p:nvSpPr>
        <p:spPr/>
        <p:txBody>
          <a:bodyPr>
            <a:normAutofit/>
          </a:bodyPr>
          <a:lstStyle/>
          <a:p>
            <a:pPr lvl="0">
              <a:lnSpc>
                <a:spcPct val="100000"/>
              </a:lnSpc>
              <a:spcBef>
                <a:spcPts val="300"/>
              </a:spcBef>
              <a:spcAft>
                <a:spcPts val="300"/>
              </a:spcAft>
              <a:defRPr/>
            </a:pPr>
            <a:r>
              <a:rPr lang="en-US" sz="2800" dirty="0"/>
              <a:t>DAM PTP Bid Fee</a:t>
            </a:r>
            <a:br>
              <a:rPr lang="en-US" sz="2800" dirty="0"/>
            </a:br>
            <a:r>
              <a:rPr lang="en-US" dirty="0">
                <a:solidFill>
                  <a:srgbClr val="00AEC7"/>
                </a:solidFill>
              </a:rPr>
              <a:t>NPRR1343 Update: Proposed Values &amp; Path to WMS Endorsement</a:t>
            </a:r>
            <a:br>
              <a:rPr lang="en-US" sz="2800" dirty="0"/>
            </a:br>
            <a:br>
              <a:rPr lang="en-US" sz="1400" b="0" dirty="0"/>
            </a:br>
            <a:br>
              <a:rPr lang="en-US" sz="1400" b="0" dirty="0"/>
            </a:br>
            <a:br>
              <a:rPr lang="en-US" sz="1400" b="0" dirty="0"/>
            </a:br>
            <a:r>
              <a:rPr lang="en-US" sz="1800" b="0" i="1" dirty="0"/>
              <a:t>ERCOT Staff</a:t>
            </a:r>
            <a:br>
              <a:rPr lang="en-US" sz="1800" b="0" dirty="0"/>
            </a:br>
            <a:br>
              <a:rPr lang="en-US" sz="1400" b="0" dirty="0"/>
            </a:br>
            <a:br>
              <a:rPr lang="en-US" sz="1200" b="0" dirty="0"/>
            </a:br>
            <a:r>
              <a:rPr lang="en-US" sz="1100" b="0" dirty="0"/>
              <a:t>September 14, 2026</a:t>
            </a:r>
            <a:br>
              <a:rPr lang="en-US" sz="1100" b="0" dirty="0"/>
            </a:br>
            <a:r>
              <a:rPr lang="en-US" sz="1100" b="0" dirty="0"/>
              <a:t>CMWG</a:t>
            </a:r>
            <a:endParaRPr lang="en-US" dirty="0"/>
          </a:p>
        </p:txBody>
      </p:sp>
      <p:sp>
        <p:nvSpPr>
          <p:cNvPr id="11" name="Text Placeholder 10">
            <a:extLst>
              <a:ext uri="{FF2B5EF4-FFF2-40B4-BE49-F238E27FC236}">
                <a16:creationId xmlns:a16="http://schemas.microsoft.com/office/drawing/2014/main" id="{D83F62B0-6886-0C8B-6EFE-6D66885D0E4B}"/>
              </a:ext>
            </a:extLst>
          </p:cNvPr>
          <p:cNvSpPr>
            <a:spLocks noGrp="1"/>
          </p:cNvSpPr>
          <p:nvPr>
            <p:ph type="body" sz="quarter" idx="15"/>
          </p:nvPr>
        </p:nvSpPr>
        <p:spPr>
          <a:prstGeom prst="foldedCorner">
            <a:avLst>
              <a:gd name="adj" fmla="val 23384"/>
            </a:avLst>
          </a:prstGeom>
          <a:solidFill>
            <a:srgbClr val="E6EBF0">
              <a:alpha val="67000"/>
            </a:srgbClr>
          </a:solidFill>
          <a:ln>
            <a:solidFill>
              <a:srgbClr val="E6EBF0"/>
            </a:solidFill>
          </a:ln>
        </p:spPr>
        <p:txBody>
          <a:bodyPr lIns="274320" tIns="182880" rIns="91440"/>
          <a:lstStyle/>
          <a:p>
            <a:r>
              <a:rPr lang="en-US" dirty="0"/>
              <a:t>Key Takeaways</a:t>
            </a:r>
          </a:p>
          <a:p>
            <a:pPr marL="548640" indent="-182880">
              <a:lnSpc>
                <a:spcPct val="100000"/>
              </a:lnSpc>
              <a:spcBef>
                <a:spcPts val="300"/>
              </a:spcBef>
              <a:spcAft>
                <a:spcPts val="300"/>
              </a:spcAft>
              <a:buFont typeface="Arial" panose="020B0604020202020204" pitchFamily="34" charset="0"/>
              <a:buChar char="•"/>
            </a:pPr>
            <a:r>
              <a:rPr lang="en-US" sz="1400" b="0" dirty="0"/>
              <a:t>ERCOT is requesting endorsement of the PTP bid fee, thresholds, and safe harbor percentile at the October 7, 2026 WMS meeting.</a:t>
            </a:r>
          </a:p>
        </p:txBody>
      </p:sp>
      <p:sp>
        <p:nvSpPr>
          <p:cNvPr id="13" name="Content Placeholder 12">
            <a:extLst>
              <a:ext uri="{FF2B5EF4-FFF2-40B4-BE49-F238E27FC236}">
                <a16:creationId xmlns:a16="http://schemas.microsoft.com/office/drawing/2014/main" id="{619804EA-9740-9589-9164-5FD489B897C1}"/>
              </a:ext>
            </a:extLst>
          </p:cNvPr>
          <p:cNvSpPr>
            <a:spLocks noGrp="1"/>
          </p:cNvSpPr>
          <p:nvPr>
            <p:ph sz="quarter" idx="16"/>
          </p:nvPr>
        </p:nvSpPr>
        <p:spPr>
          <a:xfrm>
            <a:off x="6427365" y="1092200"/>
            <a:ext cx="5524003" cy="2551584"/>
          </a:xfrm>
          <a:noFill/>
        </p:spPr>
        <p:txBody>
          <a:bodyPr/>
          <a:lstStyle/>
          <a:p>
            <a:r>
              <a:rPr lang="en-US" dirty="0"/>
              <a:t>Outline:</a:t>
            </a:r>
          </a:p>
          <a:p>
            <a:pPr marL="342900" indent="274320">
              <a:buFont typeface="Arial" panose="020B0604020202020204" pitchFamily="34" charset="0"/>
              <a:buChar char="•"/>
            </a:pPr>
            <a:r>
              <a:rPr lang="en-US" sz="1400" b="0" dirty="0"/>
              <a:t>What's changed since the August 17 CMWG</a:t>
            </a:r>
          </a:p>
          <a:p>
            <a:pPr marL="342900" indent="274320">
              <a:buFont typeface="Arial" panose="020B0604020202020204" pitchFamily="34" charset="0"/>
              <a:buChar char="•"/>
            </a:pPr>
            <a:r>
              <a:rPr lang="en-US" sz="1400" b="0" dirty="0"/>
              <a:t>Recap: proposed fee, thresholds &amp; safe harbor</a:t>
            </a:r>
          </a:p>
          <a:p>
            <a:pPr marL="342900" indent="274320">
              <a:buFont typeface="Arial" panose="020B0604020202020204" pitchFamily="34" charset="0"/>
              <a:buChar char="•"/>
            </a:pPr>
            <a:r>
              <a:rPr lang="en-US" sz="1400" b="0" dirty="0"/>
              <a:t>How to calculate if a bid will be assessed a fee </a:t>
            </a:r>
          </a:p>
          <a:p>
            <a:pPr marL="342900" indent="274320">
              <a:buFont typeface="Arial" panose="020B0604020202020204" pitchFamily="34" charset="0"/>
              <a:buChar char="•"/>
            </a:pPr>
            <a:r>
              <a:rPr lang="en-US" sz="1400" b="0" dirty="0"/>
              <a:t>Special cases: negative prices &amp; block bids</a:t>
            </a:r>
          </a:p>
          <a:p>
            <a:pPr marL="342900" indent="274320">
              <a:buFont typeface="Arial" panose="020B0604020202020204" pitchFamily="34" charset="0"/>
              <a:buChar char="•"/>
            </a:pPr>
            <a:r>
              <a:rPr lang="en-US" sz="1400" b="0" dirty="0"/>
              <a:t>Which PTPs count toward your inefficient bid count</a:t>
            </a:r>
          </a:p>
          <a:p>
            <a:pPr marL="342900" indent="274320">
              <a:buFont typeface="Arial" panose="020B0604020202020204" pitchFamily="34" charset="0"/>
              <a:buChar char="•"/>
            </a:pPr>
            <a:r>
              <a:rPr lang="en-US" sz="1400" b="0" dirty="0"/>
              <a:t>Alternative thresholds considered</a:t>
            </a:r>
          </a:p>
          <a:p>
            <a:pPr marL="342900" indent="274320">
              <a:buFont typeface="Arial" panose="020B0604020202020204" pitchFamily="34" charset="0"/>
              <a:buChar char="•"/>
            </a:pPr>
            <a:r>
              <a:rPr lang="en-US" sz="1400" b="0" dirty="0"/>
              <a:t>NPRR path towards ERCOT Board</a:t>
            </a:r>
          </a:p>
          <a:p>
            <a:endParaRPr lang="en-US" dirty="0"/>
          </a:p>
          <a:p>
            <a:endParaRPr lang="en-US" dirty="0"/>
          </a:p>
        </p:txBody>
      </p:sp>
    </p:spTree>
    <p:extLst>
      <p:ext uri="{BB962C8B-B14F-4D97-AF65-F5344CB8AC3E}">
        <p14:creationId xmlns:p14="http://schemas.microsoft.com/office/powerpoint/2010/main" val="3584611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6C0C0-0BCB-DB26-662D-330CD3E12C91}"/>
              </a:ext>
            </a:extLst>
          </p:cNvPr>
          <p:cNvSpPr>
            <a:spLocks noGrp="1"/>
          </p:cNvSpPr>
          <p:nvPr>
            <p:ph type="title"/>
          </p:nvPr>
        </p:nvSpPr>
        <p:spPr/>
        <p:txBody>
          <a:bodyPr/>
          <a:lstStyle/>
          <a:p>
            <a:r>
              <a:rPr lang="en-US" dirty="0"/>
              <a:t>Where We Left Off &amp; What’s Refined</a:t>
            </a:r>
          </a:p>
        </p:txBody>
      </p:sp>
      <p:sp>
        <p:nvSpPr>
          <p:cNvPr id="4" name="Slide Number Placeholder 3">
            <a:extLst>
              <a:ext uri="{FF2B5EF4-FFF2-40B4-BE49-F238E27FC236}">
                <a16:creationId xmlns:a16="http://schemas.microsoft.com/office/drawing/2014/main" id="{C31AA175-1712-7D6A-A857-023F303E9B5A}"/>
              </a:ext>
            </a:extLst>
          </p:cNvPr>
          <p:cNvSpPr>
            <a:spLocks noGrp="1"/>
          </p:cNvSpPr>
          <p:nvPr>
            <p:ph type="sldNum" sz="quarter" idx="12"/>
          </p:nvPr>
        </p:nvSpPr>
        <p:spPr/>
        <p:txBody>
          <a:bodyPr/>
          <a:lstStyle/>
          <a:p>
            <a:fld id="{BCDE79FB-97BA-492B-8D57-F1373F9ADA95}" type="slidenum">
              <a:rPr lang="en-US" smtClean="0"/>
              <a:t>2</a:t>
            </a:fld>
            <a:endParaRPr lang="en-US" dirty="0"/>
          </a:p>
        </p:txBody>
      </p:sp>
      <p:sp>
        <p:nvSpPr>
          <p:cNvPr id="6" name="Shape 4">
            <a:extLst>
              <a:ext uri="{FF2B5EF4-FFF2-40B4-BE49-F238E27FC236}">
                <a16:creationId xmlns:a16="http://schemas.microsoft.com/office/drawing/2014/main" id="{2F5C93BD-4FDC-158D-74C3-09F418A87A43}"/>
              </a:ext>
            </a:extLst>
          </p:cNvPr>
          <p:cNvSpPr/>
          <p:nvPr/>
        </p:nvSpPr>
        <p:spPr>
          <a:xfrm>
            <a:off x="365760" y="1051561"/>
            <a:ext cx="5532120" cy="4336516"/>
          </a:xfrm>
          <a:prstGeom prst="roundRect">
            <a:avLst>
              <a:gd name="adj" fmla="val 935"/>
            </a:avLst>
          </a:prstGeom>
          <a:solidFill>
            <a:srgbClr val="E8E8E8"/>
          </a:solidFill>
          <a:ln/>
        </p:spPr>
        <p:txBody>
          <a:bodyPr/>
          <a:lstStyle/>
          <a:p>
            <a:r>
              <a:rPr lang="en-US" b="1" dirty="0">
                <a:solidFill>
                  <a:srgbClr val="1A1A1A"/>
                </a:solidFill>
                <a:latin typeface="Calibri" pitchFamily="34" charset="0"/>
                <a:ea typeface="Calibri" pitchFamily="34" charset="-122"/>
                <a:cs typeface="Calibri" pitchFamily="34" charset="-120"/>
              </a:rPr>
              <a:t>Since the August 17 CMWG</a:t>
            </a:r>
            <a:endParaRPr lang="en-US" dirty="0"/>
          </a:p>
          <a:p>
            <a:endParaRPr lang="en-US" dirty="0"/>
          </a:p>
          <a:p>
            <a:pPr marL="342900" indent="-342900">
              <a:spcAft>
                <a:spcPts val="1400"/>
              </a:spcAft>
              <a:buSzPct val="100000"/>
              <a:buChar char="•"/>
            </a:pPr>
            <a:r>
              <a:rPr lang="en-US" dirty="0">
                <a:solidFill>
                  <a:srgbClr val="1A1A1A"/>
                </a:solidFill>
                <a:latin typeface="Calibri" pitchFamily="34" charset="0"/>
                <a:ea typeface="Calibri" pitchFamily="34" charset="-122"/>
                <a:cs typeface="Calibri" pitchFamily="34" charset="-120"/>
              </a:rPr>
              <a:t>CMWG stakeholders and the IMM favored Option 3: a fee only on inefficient bids, with a safe harbor.</a:t>
            </a:r>
            <a:endParaRPr lang="en-US" dirty="0"/>
          </a:p>
          <a:p>
            <a:pPr marL="342900" indent="-342900">
              <a:spcAft>
                <a:spcPts val="1400"/>
              </a:spcAft>
              <a:buSzPct val="100000"/>
              <a:buChar char="•"/>
            </a:pPr>
            <a:r>
              <a:rPr lang="en-US" dirty="0">
                <a:solidFill>
                  <a:srgbClr val="1A1A1A"/>
                </a:solidFill>
                <a:latin typeface="Calibri" pitchFamily="34" charset="0"/>
                <a:ea typeface="Calibri" pitchFamily="34" charset="-122"/>
                <a:cs typeface="Calibri" pitchFamily="34" charset="-120"/>
              </a:rPr>
              <a:t>ERCOT recommended a $1 fee on bids below a $1 absolute / 20% relative threshold.</a:t>
            </a:r>
            <a:endParaRPr lang="en-US" dirty="0"/>
          </a:p>
          <a:p>
            <a:pPr marL="342900" indent="-342900">
              <a:spcAft>
                <a:spcPts val="1400"/>
              </a:spcAft>
              <a:buSzPct val="100000"/>
              <a:buChar char="•"/>
            </a:pPr>
            <a:r>
              <a:rPr lang="en-US" dirty="0">
                <a:solidFill>
                  <a:srgbClr val="1A1A1A"/>
                </a:solidFill>
                <a:latin typeface="Calibri" pitchFamily="34" charset="0"/>
                <a:ea typeface="Calibri" pitchFamily="34" charset="-122"/>
                <a:cs typeface="Calibri" pitchFamily="34" charset="-120"/>
              </a:rPr>
              <a:t>The safe harbor percentile and ESSP/de-energized settlement point logic were still being finalized.</a:t>
            </a:r>
            <a:endParaRPr lang="en-US" dirty="0"/>
          </a:p>
          <a:p>
            <a:endParaRPr lang="en-US" dirty="0"/>
          </a:p>
        </p:txBody>
      </p:sp>
      <p:sp>
        <p:nvSpPr>
          <p:cNvPr id="8" name="Shape 7">
            <a:extLst>
              <a:ext uri="{FF2B5EF4-FFF2-40B4-BE49-F238E27FC236}">
                <a16:creationId xmlns:a16="http://schemas.microsoft.com/office/drawing/2014/main" id="{F35AD607-A982-C4BE-3A9B-BC4BF36C615D}"/>
              </a:ext>
            </a:extLst>
          </p:cNvPr>
          <p:cNvSpPr/>
          <p:nvPr/>
        </p:nvSpPr>
        <p:spPr>
          <a:xfrm>
            <a:off x="6080760" y="1051560"/>
            <a:ext cx="5742432" cy="4336517"/>
          </a:xfrm>
          <a:prstGeom prst="roundRect">
            <a:avLst>
              <a:gd name="adj" fmla="val 935"/>
            </a:avLst>
          </a:prstGeom>
          <a:solidFill>
            <a:srgbClr val="DCEEF2"/>
          </a:solidFill>
          <a:ln/>
        </p:spPr>
        <p:txBody>
          <a:bodyPr/>
          <a:lstStyle/>
          <a:p>
            <a:r>
              <a:rPr lang="en-US" b="1" dirty="0">
                <a:solidFill>
                  <a:srgbClr val="003865"/>
                </a:solidFill>
                <a:latin typeface="Calibri" pitchFamily="34" charset="0"/>
                <a:ea typeface="Calibri" pitchFamily="34" charset="-122"/>
                <a:cs typeface="Calibri" pitchFamily="34" charset="-120"/>
              </a:rPr>
              <a:t>What's Refined in NPRR1343 Comments </a:t>
            </a:r>
            <a:endParaRPr lang="en-US" dirty="0"/>
          </a:p>
          <a:p>
            <a:endParaRPr lang="en-US" dirty="0"/>
          </a:p>
          <a:p>
            <a:r>
              <a:rPr lang="en-US" b="1" dirty="0">
                <a:solidFill>
                  <a:srgbClr val="003865"/>
                </a:solidFill>
                <a:latin typeface="Calibri" pitchFamily="34" charset="0"/>
                <a:ea typeface="Calibri" pitchFamily="34" charset="-122"/>
                <a:cs typeface="Calibri" pitchFamily="34" charset="-120"/>
              </a:rPr>
              <a:t>Safe harbor percentile updated: </a:t>
            </a:r>
            <a:r>
              <a:rPr lang="en-US" dirty="0">
                <a:solidFill>
                  <a:srgbClr val="1A1A1A"/>
                </a:solidFill>
                <a:latin typeface="Calibri" pitchFamily="34" charset="0"/>
                <a:ea typeface="Calibri" pitchFamily="34" charset="-122"/>
                <a:cs typeface="Calibri" pitchFamily="34" charset="-120"/>
              </a:rPr>
              <a:t>50</a:t>
            </a:r>
            <a:r>
              <a:rPr lang="en-US" baseline="30000" dirty="0">
                <a:solidFill>
                  <a:srgbClr val="1A1A1A"/>
                </a:solidFill>
                <a:latin typeface="Calibri" pitchFamily="34" charset="0"/>
                <a:ea typeface="Calibri" pitchFamily="34" charset="-122"/>
                <a:cs typeface="Calibri" pitchFamily="34" charset="-120"/>
              </a:rPr>
              <a:t>th</a:t>
            </a:r>
            <a:r>
              <a:rPr lang="en-US" dirty="0">
                <a:solidFill>
                  <a:srgbClr val="1A1A1A"/>
                </a:solidFill>
                <a:latin typeface="Calibri" pitchFamily="34" charset="0"/>
                <a:ea typeface="Calibri" pitchFamily="34" charset="-122"/>
                <a:cs typeface="Calibri" pitchFamily="34" charset="-120"/>
              </a:rPr>
              <a:t> → 75</a:t>
            </a:r>
            <a:r>
              <a:rPr lang="en-US" baseline="30000" dirty="0">
                <a:solidFill>
                  <a:srgbClr val="1A1A1A"/>
                </a:solidFill>
                <a:latin typeface="Calibri" pitchFamily="34" charset="0"/>
                <a:ea typeface="Calibri" pitchFamily="34" charset="-122"/>
                <a:cs typeface="Calibri" pitchFamily="34" charset="-120"/>
              </a:rPr>
              <a:t>th</a:t>
            </a:r>
            <a:r>
              <a:rPr lang="en-US" dirty="0">
                <a:solidFill>
                  <a:srgbClr val="1A1A1A"/>
                </a:solidFill>
                <a:latin typeface="Calibri" pitchFamily="34" charset="0"/>
                <a:ea typeface="Calibri" pitchFamily="34" charset="-122"/>
                <a:cs typeface="Calibri" pitchFamily="34" charset="-120"/>
              </a:rPr>
              <a:t> percentile of the path hour’s 30-day DASPP per IMM recommendation.</a:t>
            </a:r>
            <a:endParaRPr lang="en-US" dirty="0"/>
          </a:p>
          <a:p>
            <a:endParaRPr lang="en-US" dirty="0"/>
          </a:p>
          <a:p>
            <a:r>
              <a:rPr lang="en-US" b="1" dirty="0">
                <a:solidFill>
                  <a:srgbClr val="003865"/>
                </a:solidFill>
                <a:latin typeface="Calibri" pitchFamily="34" charset="0"/>
                <a:ea typeface="Calibri" pitchFamily="34" charset="-122"/>
                <a:cs typeface="Calibri" pitchFamily="34" charset="-120"/>
              </a:rPr>
              <a:t>New 30-day grace period: </a:t>
            </a:r>
            <a:r>
              <a:rPr lang="en-US" dirty="0">
                <a:solidFill>
                  <a:srgbClr val="1A1A1A"/>
                </a:solidFill>
                <a:latin typeface="Calibri" pitchFamily="34" charset="0"/>
                <a:ea typeface="Calibri" pitchFamily="34" charset="-122"/>
                <a:cs typeface="Calibri" pitchFamily="34" charset="-120"/>
              </a:rPr>
              <a:t>an initial $0 fee for the first 30 days after implementation before the $1 fee begins.</a:t>
            </a:r>
            <a:endParaRPr lang="en-US" dirty="0"/>
          </a:p>
          <a:p>
            <a:endParaRPr lang="en-US" dirty="0"/>
          </a:p>
          <a:p>
            <a:r>
              <a:rPr lang="en-US" b="1" dirty="0">
                <a:solidFill>
                  <a:srgbClr val="003865"/>
                </a:solidFill>
                <a:latin typeface="Calibri" pitchFamily="34" charset="0"/>
                <a:ea typeface="Calibri" pitchFamily="34" charset="-122"/>
                <a:cs typeface="Calibri" pitchFamily="34" charset="-120"/>
              </a:rPr>
              <a:t>Safe Harbor language refined: </a:t>
            </a:r>
            <a:r>
              <a:rPr lang="en-US" dirty="0">
                <a:solidFill>
                  <a:srgbClr val="1A1A1A"/>
                </a:solidFill>
                <a:latin typeface="Calibri" pitchFamily="34" charset="0"/>
                <a:ea typeface="Calibri" pitchFamily="34" charset="-122"/>
                <a:cs typeface="Calibri" pitchFamily="34" charset="-120"/>
              </a:rPr>
              <a:t>Section 4.6.3, paragraph (5)(c), per CMWG feedback.</a:t>
            </a:r>
            <a:endParaRPr lang="en-US" dirty="0"/>
          </a:p>
          <a:p>
            <a:endParaRPr lang="en-US" dirty="0"/>
          </a:p>
          <a:p>
            <a:r>
              <a:rPr lang="en-US" b="1" dirty="0">
                <a:solidFill>
                  <a:srgbClr val="003865"/>
                </a:solidFill>
                <a:latin typeface="Calibri" pitchFamily="34" charset="0"/>
                <a:ea typeface="Calibri" pitchFamily="34" charset="-122"/>
                <a:cs typeface="Calibri" pitchFamily="34" charset="-120"/>
              </a:rPr>
              <a:t>ESSP / de-energized SP logic clarified: </a:t>
            </a:r>
            <a:r>
              <a:rPr lang="en-US" dirty="0">
                <a:solidFill>
                  <a:srgbClr val="1A1A1A"/>
                </a:solidFill>
                <a:latin typeface="Calibri" pitchFamily="34" charset="0"/>
                <a:ea typeface="Calibri" pitchFamily="34" charset="-122"/>
                <a:cs typeface="Calibri" pitchFamily="34" charset="-120"/>
              </a:rPr>
              <a:t>a bid is only considered inefficient if it appears in both the 06:00 posting and the final DAM results.</a:t>
            </a:r>
            <a:endParaRPr lang="en-US" dirty="0"/>
          </a:p>
          <a:p>
            <a:endParaRPr lang="en-US" dirty="0"/>
          </a:p>
        </p:txBody>
      </p:sp>
      <p:sp>
        <p:nvSpPr>
          <p:cNvPr id="10" name="Shape 13">
            <a:extLst>
              <a:ext uri="{FF2B5EF4-FFF2-40B4-BE49-F238E27FC236}">
                <a16:creationId xmlns:a16="http://schemas.microsoft.com/office/drawing/2014/main" id="{FE4863E6-8FCE-5572-5921-C6737CEC13D1}"/>
              </a:ext>
            </a:extLst>
          </p:cNvPr>
          <p:cNvSpPr/>
          <p:nvPr/>
        </p:nvSpPr>
        <p:spPr>
          <a:xfrm>
            <a:off x="365760" y="5541264"/>
            <a:ext cx="11457432" cy="859536"/>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The core recommendation hasn't changed: the safe harbor percentile (now 75th), a new 30-day $0 fee grace period, and clearer protocol language. ERCOT is bringing these parameters to WMS for endorsement on October 7.</a:t>
            </a:r>
            <a:endParaRPr lang="en-US" dirty="0"/>
          </a:p>
          <a:p>
            <a:endParaRPr lang="en-US" dirty="0"/>
          </a:p>
        </p:txBody>
      </p:sp>
    </p:spTree>
    <p:extLst>
      <p:ext uri="{BB962C8B-B14F-4D97-AF65-F5344CB8AC3E}">
        <p14:creationId xmlns:p14="http://schemas.microsoft.com/office/powerpoint/2010/main" val="187663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4713C-A718-85EE-583D-E06BE05E1A4D}"/>
              </a:ext>
            </a:extLst>
          </p:cNvPr>
          <p:cNvSpPr>
            <a:spLocks noGrp="1"/>
          </p:cNvSpPr>
          <p:nvPr>
            <p:ph type="title"/>
          </p:nvPr>
        </p:nvSpPr>
        <p:spPr/>
        <p:txBody>
          <a:bodyPr/>
          <a:lstStyle/>
          <a:p>
            <a:r>
              <a:rPr lang="en-US" dirty="0">
                <a:solidFill>
                  <a:srgbClr val="1A1A1A"/>
                </a:solidFill>
                <a:ea typeface="Calibri" pitchFamily="34" charset="-122"/>
                <a:cs typeface="Arial" panose="020B0604020202020204" pitchFamily="34" charset="0"/>
              </a:rPr>
              <a:t>Recap: Proposed Fee Structure &amp; Parameters</a:t>
            </a:r>
            <a:br>
              <a:rPr lang="en-US" dirty="0"/>
            </a:br>
            <a:endParaRPr lang="en-US" dirty="0"/>
          </a:p>
        </p:txBody>
      </p:sp>
      <p:sp>
        <p:nvSpPr>
          <p:cNvPr id="4" name="Slide Number Placeholder 3">
            <a:extLst>
              <a:ext uri="{FF2B5EF4-FFF2-40B4-BE49-F238E27FC236}">
                <a16:creationId xmlns:a16="http://schemas.microsoft.com/office/drawing/2014/main" id="{F74F8CF7-E140-F5FC-7A5A-8F6D3B897DAE}"/>
              </a:ext>
            </a:extLst>
          </p:cNvPr>
          <p:cNvSpPr>
            <a:spLocks noGrp="1"/>
          </p:cNvSpPr>
          <p:nvPr>
            <p:ph type="sldNum" sz="quarter" idx="12"/>
          </p:nvPr>
        </p:nvSpPr>
        <p:spPr/>
        <p:txBody>
          <a:bodyPr/>
          <a:lstStyle/>
          <a:p>
            <a:fld id="{BCDE79FB-97BA-492B-8D57-F1373F9ADA95}" type="slidenum">
              <a:rPr lang="en-US" smtClean="0"/>
              <a:t>3</a:t>
            </a:fld>
            <a:endParaRPr lang="en-US" dirty="0"/>
          </a:p>
        </p:txBody>
      </p:sp>
      <p:sp>
        <p:nvSpPr>
          <p:cNvPr id="6" name="Text 4">
            <a:extLst>
              <a:ext uri="{FF2B5EF4-FFF2-40B4-BE49-F238E27FC236}">
                <a16:creationId xmlns:a16="http://schemas.microsoft.com/office/drawing/2014/main" id="{0C82AF76-E92D-60FD-53C9-B218E1E92016}"/>
              </a:ext>
            </a:extLst>
          </p:cNvPr>
          <p:cNvSpPr txBox="1"/>
          <p:nvPr/>
        </p:nvSpPr>
        <p:spPr>
          <a:xfrm>
            <a:off x="365760" y="1005840"/>
            <a:ext cx="11430000" cy="365760"/>
          </a:xfrm>
          <a:prstGeom prst="rect">
            <a:avLst/>
          </a:prstGeom>
          <a:noFill/>
          <a:ln/>
        </p:spPr>
        <p:txBody>
          <a:bodyPr wrap="square" lIns="0" tIns="0" rIns="0" bIns="0" rtlCol="0" anchor="ctr"/>
          <a:lstStyle/>
          <a:p>
            <a:pPr marL="0" indent="0">
              <a:buNone/>
            </a:pPr>
            <a:r>
              <a:rPr lang="en-US" sz="1400" i="1" dirty="0">
                <a:solidFill>
                  <a:srgbClr val="5B6770"/>
                </a:solidFill>
                <a:latin typeface="Calibri" pitchFamily="34" charset="0"/>
                <a:ea typeface="Calibri" pitchFamily="34" charset="-122"/>
                <a:cs typeface="Calibri" pitchFamily="34" charset="-120"/>
              </a:rPr>
              <a:t>ERCOT's recommended parameters — seeking WMS endorsement October 7, 2026</a:t>
            </a:r>
            <a:endParaRPr lang="en-US" sz="1400" dirty="0"/>
          </a:p>
        </p:txBody>
      </p:sp>
      <p:grpSp>
        <p:nvGrpSpPr>
          <p:cNvPr id="7" name="Group 6">
            <a:extLst>
              <a:ext uri="{FF2B5EF4-FFF2-40B4-BE49-F238E27FC236}">
                <a16:creationId xmlns:a16="http://schemas.microsoft.com/office/drawing/2014/main" id="{2AC1FBE2-8116-844E-B3E8-954841E3D81E}"/>
              </a:ext>
            </a:extLst>
          </p:cNvPr>
          <p:cNvGrpSpPr/>
          <p:nvPr/>
        </p:nvGrpSpPr>
        <p:grpSpPr>
          <a:xfrm>
            <a:off x="365760" y="1600200"/>
            <a:ext cx="11430000" cy="1554480"/>
            <a:chOff x="365760" y="1600200"/>
            <a:chExt cx="11192256" cy="1554480"/>
          </a:xfrm>
        </p:grpSpPr>
        <p:sp>
          <p:nvSpPr>
            <p:cNvPr id="8" name="Shape 5">
              <a:extLst>
                <a:ext uri="{FF2B5EF4-FFF2-40B4-BE49-F238E27FC236}">
                  <a16:creationId xmlns:a16="http://schemas.microsoft.com/office/drawing/2014/main" id="{9F1CA161-EB12-BB9B-D716-6F4075F55789}"/>
                </a:ext>
              </a:extLst>
            </p:cNvPr>
            <p:cNvSpPr/>
            <p:nvPr/>
          </p:nvSpPr>
          <p:spPr>
            <a:xfrm>
              <a:off x="365760" y="1600200"/>
              <a:ext cx="2606040" cy="1554480"/>
            </a:xfrm>
            <a:prstGeom prst="roundRect">
              <a:avLst>
                <a:gd name="adj" fmla="val 3529"/>
              </a:avLst>
            </a:prstGeom>
            <a:solidFill>
              <a:srgbClr val="FFFFFF"/>
            </a:solidFill>
            <a:ln w="25400">
              <a:solidFill>
                <a:srgbClr val="003865"/>
              </a:solidFill>
              <a:prstDash val="solid"/>
            </a:ln>
          </p:spPr>
          <p:txBody>
            <a:bodyPr/>
            <a:lstStyle/>
            <a:p>
              <a:endParaRPr lang="en-US"/>
            </a:p>
          </p:txBody>
        </p:sp>
        <p:sp>
          <p:nvSpPr>
            <p:cNvPr id="9" name="Text 6">
              <a:extLst>
                <a:ext uri="{FF2B5EF4-FFF2-40B4-BE49-F238E27FC236}">
                  <a16:creationId xmlns:a16="http://schemas.microsoft.com/office/drawing/2014/main" id="{0E9CB68C-081B-2D94-C08A-FF1082E3EF2F}"/>
                </a:ext>
              </a:extLst>
            </p:cNvPr>
            <p:cNvSpPr txBox="1"/>
            <p:nvPr/>
          </p:nvSpPr>
          <p:spPr>
            <a:xfrm>
              <a:off x="457200" y="1709928"/>
              <a:ext cx="2423160" cy="777240"/>
            </a:xfrm>
            <a:prstGeom prst="rect">
              <a:avLst/>
            </a:prstGeom>
            <a:noFill/>
            <a:ln/>
          </p:spPr>
          <p:txBody>
            <a:bodyPr wrap="square" lIns="0" tIns="0" rIns="0" bIns="0" rtlCol="0" anchor="b"/>
            <a:lstStyle/>
            <a:p>
              <a:pPr marL="0" indent="0" algn="ctr">
                <a:buNone/>
              </a:pPr>
              <a:r>
                <a:rPr lang="en-US" sz="3000" b="1" dirty="0">
                  <a:solidFill>
                    <a:srgbClr val="003865"/>
                  </a:solidFill>
                  <a:latin typeface="Calibri" pitchFamily="34" charset="0"/>
                  <a:ea typeface="Calibri" pitchFamily="34" charset="-122"/>
                  <a:cs typeface="Calibri" pitchFamily="34" charset="-120"/>
                </a:rPr>
                <a:t>$1.00</a:t>
              </a:r>
              <a:endParaRPr lang="en-US" sz="3000" dirty="0"/>
            </a:p>
          </p:txBody>
        </p:sp>
        <p:sp>
          <p:nvSpPr>
            <p:cNvPr id="10" name="Text 7">
              <a:extLst>
                <a:ext uri="{FF2B5EF4-FFF2-40B4-BE49-F238E27FC236}">
                  <a16:creationId xmlns:a16="http://schemas.microsoft.com/office/drawing/2014/main" id="{78F10C7E-6BF9-0035-1B40-6047F3F737C8}"/>
                </a:ext>
              </a:extLst>
            </p:cNvPr>
            <p:cNvSpPr txBox="1"/>
            <p:nvPr/>
          </p:nvSpPr>
          <p:spPr>
            <a:xfrm>
              <a:off x="457200" y="2501798"/>
              <a:ext cx="2423160" cy="621792"/>
            </a:xfrm>
            <a:prstGeom prst="rect">
              <a:avLst/>
            </a:prstGeom>
            <a:noFill/>
            <a:ln/>
          </p:spPr>
          <p:txBody>
            <a:bodyPr wrap="square" lIns="0" tIns="0" rIns="0" bIns="0" rtlCol="0" anchor="t"/>
            <a:lstStyle/>
            <a:p>
              <a:pPr marL="0" indent="0" algn="ctr">
                <a:buNone/>
              </a:pPr>
              <a:r>
                <a:rPr lang="en-US" sz="1100" dirty="0">
                  <a:solidFill>
                    <a:srgbClr val="1A1A1A"/>
                  </a:solidFill>
                  <a:latin typeface="Calibri" pitchFamily="34" charset="0"/>
                  <a:ea typeface="Calibri" pitchFamily="34" charset="-122"/>
                  <a:cs typeface="Calibri" pitchFamily="34" charset="-120"/>
                </a:rPr>
                <a:t>bid fee</a:t>
              </a:r>
              <a:endParaRPr lang="en-US" sz="1100" dirty="0"/>
            </a:p>
            <a:p>
              <a:pPr marL="0" indent="0" algn="ctr">
                <a:buNone/>
              </a:pPr>
              <a:r>
                <a:rPr lang="en-US" sz="1100" dirty="0">
                  <a:solidFill>
                    <a:srgbClr val="1A1A1A"/>
                  </a:solidFill>
                  <a:latin typeface="Calibri" pitchFamily="34" charset="0"/>
                  <a:ea typeface="Calibri" pitchFamily="34" charset="-122"/>
                  <a:cs typeface="Calibri" pitchFamily="34" charset="-120"/>
                </a:rPr>
                <a:t>(per inefficient hourly PTP bid)</a:t>
              </a:r>
              <a:endParaRPr lang="en-US" sz="1100" dirty="0"/>
            </a:p>
          </p:txBody>
        </p:sp>
        <p:sp>
          <p:nvSpPr>
            <p:cNvPr id="11" name="Shape 8">
              <a:extLst>
                <a:ext uri="{FF2B5EF4-FFF2-40B4-BE49-F238E27FC236}">
                  <a16:creationId xmlns:a16="http://schemas.microsoft.com/office/drawing/2014/main" id="{B87BEA80-7E38-7641-E599-40BBFEBB0DAC}"/>
                </a:ext>
              </a:extLst>
            </p:cNvPr>
            <p:cNvSpPr/>
            <p:nvPr/>
          </p:nvSpPr>
          <p:spPr>
            <a:xfrm>
              <a:off x="3227832" y="1600200"/>
              <a:ext cx="2606040" cy="1554480"/>
            </a:xfrm>
            <a:prstGeom prst="roundRect">
              <a:avLst>
                <a:gd name="adj" fmla="val 3529"/>
              </a:avLst>
            </a:prstGeom>
            <a:solidFill>
              <a:srgbClr val="FFFFFF"/>
            </a:solidFill>
            <a:ln w="25400">
              <a:solidFill>
                <a:srgbClr val="00ADC8"/>
              </a:solidFill>
              <a:prstDash val="solid"/>
            </a:ln>
          </p:spPr>
          <p:txBody>
            <a:bodyPr/>
            <a:lstStyle/>
            <a:p>
              <a:endParaRPr lang="en-US"/>
            </a:p>
          </p:txBody>
        </p:sp>
        <p:sp>
          <p:nvSpPr>
            <p:cNvPr id="12" name="Text 9">
              <a:extLst>
                <a:ext uri="{FF2B5EF4-FFF2-40B4-BE49-F238E27FC236}">
                  <a16:creationId xmlns:a16="http://schemas.microsoft.com/office/drawing/2014/main" id="{EC2923B5-AEF5-1F20-8451-F00E7FB44093}"/>
                </a:ext>
              </a:extLst>
            </p:cNvPr>
            <p:cNvSpPr txBox="1"/>
            <p:nvPr/>
          </p:nvSpPr>
          <p:spPr>
            <a:xfrm>
              <a:off x="3319272" y="1709928"/>
              <a:ext cx="2423160" cy="777240"/>
            </a:xfrm>
            <a:prstGeom prst="rect">
              <a:avLst/>
            </a:prstGeom>
            <a:noFill/>
            <a:ln/>
          </p:spPr>
          <p:txBody>
            <a:bodyPr wrap="square" lIns="0" tIns="0" rIns="0" bIns="0" rtlCol="0" anchor="b"/>
            <a:lstStyle/>
            <a:p>
              <a:pPr marL="0" indent="0" algn="ctr">
                <a:buNone/>
              </a:pPr>
              <a:r>
                <a:rPr lang="en-US" sz="3000" b="1" dirty="0">
                  <a:solidFill>
                    <a:srgbClr val="00ADC8"/>
                  </a:solidFill>
                  <a:latin typeface="Calibri" pitchFamily="34" charset="0"/>
                  <a:ea typeface="Calibri" pitchFamily="34" charset="-122"/>
                  <a:cs typeface="Calibri" pitchFamily="34" charset="-120"/>
                </a:rPr>
                <a:t>$1</a:t>
              </a:r>
              <a:endParaRPr lang="en-US" sz="3000" dirty="0"/>
            </a:p>
          </p:txBody>
        </p:sp>
        <p:sp>
          <p:nvSpPr>
            <p:cNvPr id="13" name="Text 10">
              <a:extLst>
                <a:ext uri="{FF2B5EF4-FFF2-40B4-BE49-F238E27FC236}">
                  <a16:creationId xmlns:a16="http://schemas.microsoft.com/office/drawing/2014/main" id="{BCE496D6-25BC-A9AD-D7D3-534B8CBF329D}"/>
                </a:ext>
              </a:extLst>
            </p:cNvPr>
            <p:cNvSpPr txBox="1"/>
            <p:nvPr/>
          </p:nvSpPr>
          <p:spPr>
            <a:xfrm>
              <a:off x="3319272" y="2501798"/>
              <a:ext cx="2423160" cy="621792"/>
            </a:xfrm>
            <a:prstGeom prst="rect">
              <a:avLst/>
            </a:prstGeom>
            <a:noFill/>
            <a:ln/>
          </p:spPr>
          <p:txBody>
            <a:bodyPr wrap="square" lIns="0" tIns="0" rIns="0" bIns="0" rtlCol="0" anchor="t"/>
            <a:lstStyle/>
            <a:p>
              <a:pPr marL="0" indent="0" algn="ctr">
                <a:buNone/>
              </a:pPr>
              <a:r>
                <a:rPr lang="en-US" sz="1100" dirty="0">
                  <a:solidFill>
                    <a:srgbClr val="1A1A1A"/>
                  </a:solidFill>
                  <a:latin typeface="Calibri" pitchFamily="34" charset="0"/>
                  <a:ea typeface="Calibri" pitchFamily="34" charset="-122"/>
                  <a:cs typeface="Calibri" pitchFamily="34" charset="-120"/>
                </a:rPr>
                <a:t>absolute threshold</a:t>
              </a:r>
              <a:endParaRPr lang="en-US" sz="1100" dirty="0"/>
            </a:p>
            <a:p>
              <a:pPr marL="0" indent="0" algn="ctr">
                <a:buNone/>
              </a:pPr>
              <a:r>
                <a:rPr lang="en-US" sz="1100" dirty="0">
                  <a:solidFill>
                    <a:srgbClr val="1A1A1A"/>
                  </a:solidFill>
                  <a:latin typeface="Calibri" pitchFamily="34" charset="0"/>
                  <a:ea typeface="Calibri" pitchFamily="34" charset="-122"/>
                  <a:cs typeface="Calibri" pitchFamily="34" charset="-120"/>
                </a:rPr>
                <a:t>($ below clearing price)</a:t>
              </a:r>
              <a:endParaRPr lang="en-US" sz="1100" dirty="0"/>
            </a:p>
          </p:txBody>
        </p:sp>
        <p:sp>
          <p:nvSpPr>
            <p:cNvPr id="14" name="Shape 11">
              <a:extLst>
                <a:ext uri="{FF2B5EF4-FFF2-40B4-BE49-F238E27FC236}">
                  <a16:creationId xmlns:a16="http://schemas.microsoft.com/office/drawing/2014/main" id="{B91B3F84-7DA5-8FFE-4986-06F9214D2DFA}"/>
                </a:ext>
              </a:extLst>
            </p:cNvPr>
            <p:cNvSpPr/>
            <p:nvPr/>
          </p:nvSpPr>
          <p:spPr>
            <a:xfrm>
              <a:off x="6089904" y="1600200"/>
              <a:ext cx="2606040" cy="1554480"/>
            </a:xfrm>
            <a:prstGeom prst="roundRect">
              <a:avLst>
                <a:gd name="adj" fmla="val 3529"/>
              </a:avLst>
            </a:prstGeom>
            <a:solidFill>
              <a:srgbClr val="FFFFFF"/>
            </a:solidFill>
            <a:ln w="25400">
              <a:solidFill>
                <a:srgbClr val="685BC7"/>
              </a:solidFill>
              <a:prstDash val="solid"/>
            </a:ln>
          </p:spPr>
          <p:txBody>
            <a:bodyPr/>
            <a:lstStyle/>
            <a:p>
              <a:endParaRPr lang="en-US"/>
            </a:p>
          </p:txBody>
        </p:sp>
        <p:sp>
          <p:nvSpPr>
            <p:cNvPr id="15" name="Text 12">
              <a:extLst>
                <a:ext uri="{FF2B5EF4-FFF2-40B4-BE49-F238E27FC236}">
                  <a16:creationId xmlns:a16="http://schemas.microsoft.com/office/drawing/2014/main" id="{C6E63D70-E40D-3AA9-4089-AD985B91A025}"/>
                </a:ext>
              </a:extLst>
            </p:cNvPr>
            <p:cNvSpPr txBox="1"/>
            <p:nvPr/>
          </p:nvSpPr>
          <p:spPr>
            <a:xfrm>
              <a:off x="6181344" y="1709928"/>
              <a:ext cx="2423160" cy="777240"/>
            </a:xfrm>
            <a:prstGeom prst="rect">
              <a:avLst/>
            </a:prstGeom>
            <a:noFill/>
            <a:ln/>
          </p:spPr>
          <p:txBody>
            <a:bodyPr wrap="square" lIns="0" tIns="0" rIns="0" bIns="0" rtlCol="0" anchor="b"/>
            <a:lstStyle/>
            <a:p>
              <a:pPr marL="0" indent="0" algn="ctr">
                <a:buNone/>
              </a:pPr>
              <a:r>
                <a:rPr lang="en-US" sz="3000" b="1" dirty="0">
                  <a:solidFill>
                    <a:srgbClr val="685BC7"/>
                  </a:solidFill>
                  <a:latin typeface="Calibri" pitchFamily="34" charset="0"/>
                  <a:ea typeface="Calibri" pitchFamily="34" charset="-122"/>
                  <a:cs typeface="Calibri" pitchFamily="34" charset="-120"/>
                </a:rPr>
                <a:t>20%</a:t>
              </a:r>
              <a:endParaRPr lang="en-US" sz="3000" dirty="0"/>
            </a:p>
          </p:txBody>
        </p:sp>
        <p:sp>
          <p:nvSpPr>
            <p:cNvPr id="16" name="Text 13">
              <a:extLst>
                <a:ext uri="{FF2B5EF4-FFF2-40B4-BE49-F238E27FC236}">
                  <a16:creationId xmlns:a16="http://schemas.microsoft.com/office/drawing/2014/main" id="{92BC2644-1725-FFE5-5ED7-D11861B75012}"/>
                </a:ext>
              </a:extLst>
            </p:cNvPr>
            <p:cNvSpPr txBox="1"/>
            <p:nvPr/>
          </p:nvSpPr>
          <p:spPr>
            <a:xfrm>
              <a:off x="6181344" y="2501798"/>
              <a:ext cx="2423160" cy="621792"/>
            </a:xfrm>
            <a:prstGeom prst="rect">
              <a:avLst/>
            </a:prstGeom>
            <a:noFill/>
            <a:ln/>
          </p:spPr>
          <p:txBody>
            <a:bodyPr wrap="square" lIns="0" tIns="0" rIns="0" bIns="0" rtlCol="0" anchor="t"/>
            <a:lstStyle/>
            <a:p>
              <a:pPr marL="0" indent="0" algn="ctr">
                <a:buNone/>
              </a:pPr>
              <a:r>
                <a:rPr lang="en-US" sz="1100" dirty="0">
                  <a:solidFill>
                    <a:srgbClr val="1A1A1A"/>
                  </a:solidFill>
                  <a:latin typeface="Calibri" pitchFamily="34" charset="0"/>
                  <a:ea typeface="Calibri" pitchFamily="34" charset="-122"/>
                  <a:cs typeface="Calibri" pitchFamily="34" charset="-120"/>
                </a:rPr>
                <a:t>relative threshold</a:t>
              </a:r>
              <a:endParaRPr lang="en-US" sz="1100" dirty="0"/>
            </a:p>
            <a:p>
              <a:pPr marL="0" indent="0" algn="ctr">
                <a:buNone/>
              </a:pPr>
              <a:r>
                <a:rPr lang="en-US" sz="1100" dirty="0">
                  <a:solidFill>
                    <a:srgbClr val="1A1A1A"/>
                  </a:solidFill>
                  <a:latin typeface="Calibri" pitchFamily="34" charset="0"/>
                  <a:ea typeface="Calibri" pitchFamily="34" charset="-122"/>
                  <a:cs typeface="Calibri" pitchFamily="34" charset="-120"/>
                </a:rPr>
                <a:t>(% below clearing price)</a:t>
              </a:r>
              <a:endParaRPr lang="en-US" sz="1100" dirty="0"/>
            </a:p>
          </p:txBody>
        </p:sp>
        <p:sp>
          <p:nvSpPr>
            <p:cNvPr id="17" name="Shape 14">
              <a:extLst>
                <a:ext uri="{FF2B5EF4-FFF2-40B4-BE49-F238E27FC236}">
                  <a16:creationId xmlns:a16="http://schemas.microsoft.com/office/drawing/2014/main" id="{C6EA6EC6-39DE-BE7B-6429-69525CF26ED8}"/>
                </a:ext>
              </a:extLst>
            </p:cNvPr>
            <p:cNvSpPr/>
            <p:nvPr/>
          </p:nvSpPr>
          <p:spPr>
            <a:xfrm>
              <a:off x="8951976" y="1600200"/>
              <a:ext cx="2606040" cy="1554480"/>
            </a:xfrm>
            <a:prstGeom prst="roundRect">
              <a:avLst>
                <a:gd name="adj" fmla="val 3529"/>
              </a:avLst>
            </a:prstGeom>
            <a:solidFill>
              <a:srgbClr val="FFFFFF"/>
            </a:solidFill>
            <a:ln w="25400">
              <a:solidFill>
                <a:srgbClr val="26D07C"/>
              </a:solidFill>
              <a:prstDash val="solid"/>
            </a:ln>
          </p:spPr>
          <p:txBody>
            <a:bodyPr/>
            <a:lstStyle/>
            <a:p>
              <a:endParaRPr lang="en-US"/>
            </a:p>
          </p:txBody>
        </p:sp>
        <p:sp>
          <p:nvSpPr>
            <p:cNvPr id="18" name="Text 15">
              <a:extLst>
                <a:ext uri="{FF2B5EF4-FFF2-40B4-BE49-F238E27FC236}">
                  <a16:creationId xmlns:a16="http://schemas.microsoft.com/office/drawing/2014/main" id="{F535E6E7-AAD1-57E8-918D-E1CB8E724E3A}"/>
                </a:ext>
              </a:extLst>
            </p:cNvPr>
            <p:cNvSpPr txBox="1"/>
            <p:nvPr/>
          </p:nvSpPr>
          <p:spPr>
            <a:xfrm>
              <a:off x="9043416" y="1709928"/>
              <a:ext cx="2423160" cy="777240"/>
            </a:xfrm>
            <a:prstGeom prst="rect">
              <a:avLst/>
            </a:prstGeom>
            <a:noFill/>
            <a:ln/>
          </p:spPr>
          <p:txBody>
            <a:bodyPr wrap="square" lIns="0" tIns="0" rIns="0" bIns="0" rtlCol="0" anchor="b"/>
            <a:lstStyle/>
            <a:p>
              <a:pPr marL="0" indent="0" algn="ctr">
                <a:buNone/>
              </a:pPr>
              <a:r>
                <a:rPr lang="en-US" sz="3000" b="1" dirty="0">
                  <a:solidFill>
                    <a:srgbClr val="26D07C"/>
                  </a:solidFill>
                  <a:latin typeface="Calibri" pitchFamily="34" charset="0"/>
                  <a:ea typeface="Calibri" pitchFamily="34" charset="-122"/>
                  <a:cs typeface="Calibri" pitchFamily="34" charset="-120"/>
                </a:rPr>
                <a:t>75th</a:t>
              </a:r>
              <a:endParaRPr lang="en-US" sz="3000" dirty="0"/>
            </a:p>
          </p:txBody>
        </p:sp>
        <p:sp>
          <p:nvSpPr>
            <p:cNvPr id="19" name="Text 16">
              <a:extLst>
                <a:ext uri="{FF2B5EF4-FFF2-40B4-BE49-F238E27FC236}">
                  <a16:creationId xmlns:a16="http://schemas.microsoft.com/office/drawing/2014/main" id="{3A5F723E-2C1F-0712-DCA0-354D7A4A302C}"/>
                </a:ext>
              </a:extLst>
            </p:cNvPr>
            <p:cNvSpPr txBox="1"/>
            <p:nvPr/>
          </p:nvSpPr>
          <p:spPr>
            <a:xfrm>
              <a:off x="9043416" y="2501798"/>
              <a:ext cx="2423160" cy="621792"/>
            </a:xfrm>
            <a:prstGeom prst="rect">
              <a:avLst/>
            </a:prstGeom>
            <a:noFill/>
            <a:ln/>
          </p:spPr>
          <p:txBody>
            <a:bodyPr wrap="square" lIns="0" tIns="0" rIns="0" bIns="0" rtlCol="0" anchor="t"/>
            <a:lstStyle/>
            <a:p>
              <a:pPr marL="0" indent="0" algn="ctr">
                <a:buNone/>
              </a:pPr>
              <a:r>
                <a:rPr lang="en-US" sz="1100" dirty="0">
                  <a:solidFill>
                    <a:srgbClr val="1A1A1A"/>
                  </a:solidFill>
                  <a:latin typeface="Calibri" pitchFamily="34" charset="0"/>
                  <a:ea typeface="Calibri" pitchFamily="34" charset="-122"/>
                  <a:cs typeface="Calibri" pitchFamily="34" charset="-120"/>
                </a:rPr>
                <a:t>safe harbor</a:t>
              </a:r>
              <a:endParaRPr lang="en-US" sz="1100" dirty="0"/>
            </a:p>
            <a:p>
              <a:pPr marL="0" indent="0" algn="ctr">
                <a:buNone/>
              </a:pPr>
              <a:r>
                <a:rPr lang="en-US" sz="1100" dirty="0">
                  <a:solidFill>
                    <a:srgbClr val="1A1A1A"/>
                  </a:solidFill>
                  <a:latin typeface="Calibri" pitchFamily="34" charset="0"/>
                  <a:ea typeface="Calibri" pitchFamily="34" charset="-122"/>
                  <a:cs typeface="Calibri" pitchFamily="34" charset="-120"/>
                </a:rPr>
                <a:t>(percentile of 30-day DASPP)</a:t>
              </a:r>
              <a:endParaRPr lang="en-US" sz="1100" dirty="0"/>
            </a:p>
          </p:txBody>
        </p:sp>
      </p:grpSp>
      <p:sp>
        <p:nvSpPr>
          <p:cNvPr id="21" name="Shape 17">
            <a:extLst>
              <a:ext uri="{FF2B5EF4-FFF2-40B4-BE49-F238E27FC236}">
                <a16:creationId xmlns:a16="http://schemas.microsoft.com/office/drawing/2014/main" id="{11EE0EAB-6C6C-982A-0493-D494A79B8B0B}"/>
              </a:ext>
            </a:extLst>
          </p:cNvPr>
          <p:cNvSpPr/>
          <p:nvPr/>
        </p:nvSpPr>
        <p:spPr>
          <a:xfrm>
            <a:off x="365760" y="3429000"/>
            <a:ext cx="11457432" cy="982579"/>
          </a:xfrm>
          <a:prstGeom prst="roundRect">
            <a:avLst>
              <a:gd name="adj" fmla="val 3704"/>
            </a:avLst>
          </a:prstGeom>
          <a:solidFill>
            <a:srgbClr val="E8E8E8"/>
          </a:solidFill>
          <a:ln/>
        </p:spPr>
        <p:txBody>
          <a:bodyPr/>
          <a:lstStyle/>
          <a:p>
            <a:r>
              <a:rPr lang="en-US" b="1" dirty="0">
                <a:solidFill>
                  <a:srgbClr val="003865"/>
                </a:solidFill>
                <a:latin typeface="Calibri" pitchFamily="34" charset="0"/>
                <a:ea typeface="Calibri" pitchFamily="34" charset="-122"/>
                <a:cs typeface="Calibri" pitchFamily="34" charset="-120"/>
              </a:rPr>
              <a:t>New: 30-day $0 grace period.  </a:t>
            </a:r>
            <a:r>
              <a:rPr lang="en-US" dirty="0">
                <a:solidFill>
                  <a:srgbClr val="1A1A1A"/>
                </a:solidFill>
                <a:latin typeface="Calibri" pitchFamily="34" charset="0"/>
                <a:ea typeface="Calibri" pitchFamily="34" charset="-122"/>
                <a:cs typeface="Calibri" pitchFamily="34" charset="-120"/>
              </a:rPr>
              <a:t>For the first 30 days after implementation, the PTP bid fee will be set to $0. This gives Market Participants time to review the 0600 ESSP/de-energized list, observe clearing prices, and adjust bidding behavior before the $1 fee takes effect.</a:t>
            </a:r>
            <a:endParaRPr lang="en-US" dirty="0"/>
          </a:p>
          <a:p>
            <a:endParaRPr lang="en-US" dirty="0"/>
          </a:p>
        </p:txBody>
      </p:sp>
      <p:sp>
        <p:nvSpPr>
          <p:cNvPr id="23" name="Shape 21">
            <a:extLst>
              <a:ext uri="{FF2B5EF4-FFF2-40B4-BE49-F238E27FC236}">
                <a16:creationId xmlns:a16="http://schemas.microsoft.com/office/drawing/2014/main" id="{9E3E74F3-5813-2C5C-21FB-142BB75A155C}"/>
              </a:ext>
            </a:extLst>
          </p:cNvPr>
          <p:cNvSpPr/>
          <p:nvPr/>
        </p:nvSpPr>
        <p:spPr>
          <a:xfrm>
            <a:off x="365760" y="5541264"/>
            <a:ext cx="11457432" cy="749808"/>
          </a:xfrm>
          <a:prstGeom prst="roundRect">
            <a:avLst>
              <a:gd name="adj" fmla="val 7317"/>
            </a:avLst>
          </a:prstGeom>
          <a:solidFill>
            <a:srgbClr val="E1FAFF"/>
          </a:solidFill>
          <a:ln w="12700">
            <a:solidFill>
              <a:srgbClr val="5B6770"/>
            </a:solidFill>
            <a:prstDash val="solid"/>
          </a:ln>
        </p:spPr>
        <p:txBody>
          <a:bodyPr/>
          <a:lstStyle/>
          <a:p>
            <a:pPr>
              <a:lnSpc>
                <a:spcPct val="105000"/>
              </a:lnSpc>
            </a:pPr>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The proposed design — $1 fee, $1 absolute / 20% relative threshold, 75th percentile safe harbor, plus a 30-day $0 grace period — targets chronic inefficient bidding while giving Market Participants time and stability to adjust.</a:t>
            </a:r>
            <a:endParaRPr lang="en-US" dirty="0"/>
          </a:p>
        </p:txBody>
      </p:sp>
      <p:sp>
        <p:nvSpPr>
          <p:cNvPr id="25" name="Shape 19">
            <a:extLst>
              <a:ext uri="{FF2B5EF4-FFF2-40B4-BE49-F238E27FC236}">
                <a16:creationId xmlns:a16="http://schemas.microsoft.com/office/drawing/2014/main" id="{E7F23114-7A12-542F-975A-95234C1F2626}"/>
              </a:ext>
            </a:extLst>
          </p:cNvPr>
          <p:cNvSpPr/>
          <p:nvPr/>
        </p:nvSpPr>
        <p:spPr>
          <a:xfrm>
            <a:off x="365760" y="4519221"/>
            <a:ext cx="11457432" cy="914400"/>
          </a:xfrm>
          <a:prstGeom prst="roundRect">
            <a:avLst>
              <a:gd name="adj" fmla="val 5000"/>
            </a:avLst>
          </a:prstGeom>
          <a:solidFill>
            <a:srgbClr val="FDECD9"/>
          </a:solidFill>
          <a:ln/>
        </p:spPr>
        <p:txBody>
          <a:bodyPr/>
          <a:lstStyle/>
          <a:p>
            <a:r>
              <a:rPr lang="en-US" b="1" dirty="0">
                <a:solidFill>
                  <a:srgbClr val="1A1A1A"/>
                </a:solidFill>
                <a:latin typeface="Calibri" pitchFamily="34" charset="0"/>
                <a:ea typeface="Calibri" pitchFamily="34" charset="-122"/>
                <a:cs typeface="Calibri" pitchFamily="34" charset="-120"/>
              </a:rPr>
              <a:t>Estimated system-wide cost: </a:t>
            </a:r>
            <a:r>
              <a:rPr lang="en-US" dirty="0">
                <a:solidFill>
                  <a:srgbClr val="1A1A1A"/>
                </a:solidFill>
                <a:latin typeface="Calibri" pitchFamily="34" charset="0"/>
                <a:ea typeface="Calibri" pitchFamily="34" charset="-122"/>
                <a:cs typeface="Calibri" pitchFamily="34" charset="-120"/>
              </a:rPr>
              <a:t>~$57K/day average, at a flat $1/bid, using the (​$1, 20%, 75th​) thresholds since RTC+B go-live.</a:t>
            </a:r>
            <a:endParaRPr lang="en-US" dirty="0"/>
          </a:p>
          <a:p>
            <a:endParaRPr lang="en-US" dirty="0"/>
          </a:p>
        </p:txBody>
      </p:sp>
    </p:spTree>
    <p:extLst>
      <p:ext uri="{BB962C8B-B14F-4D97-AF65-F5344CB8AC3E}">
        <p14:creationId xmlns:p14="http://schemas.microsoft.com/office/powerpoint/2010/main" val="2776094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F9CD4-ED63-D0CB-90ED-EB22D8FBB64C}"/>
              </a:ext>
            </a:extLst>
          </p:cNvPr>
          <p:cNvSpPr>
            <a:spLocks noGrp="1"/>
          </p:cNvSpPr>
          <p:nvPr>
            <p:ph type="title"/>
          </p:nvPr>
        </p:nvSpPr>
        <p:spPr/>
        <p:txBody>
          <a:bodyPr/>
          <a:lstStyle/>
          <a:p>
            <a:r>
              <a:rPr lang="en-US" dirty="0">
                <a:solidFill>
                  <a:srgbClr val="1A1A1A"/>
                </a:solidFill>
                <a:ea typeface="Calibri" pitchFamily="34" charset="-122"/>
                <a:cs typeface="Calibri" pitchFamily="34" charset="-120"/>
              </a:rPr>
              <a:t>How to Calculate If Your Bid Will Be Assessed a Fee</a:t>
            </a:r>
            <a:br>
              <a:rPr lang="en-US" dirty="0"/>
            </a:br>
            <a:endParaRPr lang="en-US" dirty="0"/>
          </a:p>
        </p:txBody>
      </p:sp>
      <p:sp>
        <p:nvSpPr>
          <p:cNvPr id="4" name="Slide Number Placeholder 3">
            <a:extLst>
              <a:ext uri="{FF2B5EF4-FFF2-40B4-BE49-F238E27FC236}">
                <a16:creationId xmlns:a16="http://schemas.microsoft.com/office/drawing/2014/main" id="{0578536E-122F-3525-0E6C-0FB4D4BAA226}"/>
              </a:ext>
            </a:extLst>
          </p:cNvPr>
          <p:cNvSpPr>
            <a:spLocks noGrp="1"/>
          </p:cNvSpPr>
          <p:nvPr>
            <p:ph type="sldNum" sz="quarter" idx="12"/>
          </p:nvPr>
        </p:nvSpPr>
        <p:spPr/>
        <p:txBody>
          <a:bodyPr/>
          <a:lstStyle/>
          <a:p>
            <a:fld id="{BCDE79FB-97BA-492B-8D57-F1373F9ADA95}" type="slidenum">
              <a:rPr lang="en-US" smtClean="0"/>
              <a:t>4</a:t>
            </a:fld>
            <a:endParaRPr lang="en-US" dirty="0"/>
          </a:p>
        </p:txBody>
      </p:sp>
      <p:sp>
        <p:nvSpPr>
          <p:cNvPr id="6" name="Text 4">
            <a:extLst>
              <a:ext uri="{FF2B5EF4-FFF2-40B4-BE49-F238E27FC236}">
                <a16:creationId xmlns:a16="http://schemas.microsoft.com/office/drawing/2014/main" id="{49D91807-25B2-C556-F66A-377B19B03F8D}"/>
              </a:ext>
            </a:extLst>
          </p:cNvPr>
          <p:cNvSpPr txBox="1"/>
          <p:nvPr/>
        </p:nvSpPr>
        <p:spPr>
          <a:xfrm>
            <a:off x="365760" y="987552"/>
            <a:ext cx="11430000" cy="320040"/>
          </a:xfrm>
          <a:prstGeom prst="rect">
            <a:avLst/>
          </a:prstGeom>
          <a:noFill/>
          <a:ln/>
        </p:spPr>
        <p:txBody>
          <a:bodyPr wrap="square" lIns="0" tIns="0" rIns="0" bIns="0" rtlCol="0" anchor="ctr"/>
          <a:lstStyle/>
          <a:p>
            <a:r>
              <a:rPr lang="en-US" sz="1200" i="1" dirty="0">
                <a:solidFill>
                  <a:srgbClr val="5B6770"/>
                </a:solidFill>
                <a:latin typeface="Calibri" pitchFamily="34" charset="0"/>
                <a:ea typeface="Calibri" pitchFamily="34" charset="-122"/>
                <a:cs typeface="Calibri" pitchFamily="34" charset="-120"/>
              </a:rPr>
              <a:t>Two tests decide whether an unawarded hourly PTP bid is considered “inefficient” and will be assessed a fee. Formulas shown here are for a Clearing Price ≥ $0; the negative-price case for a Clearing Price &lt; $0 are shown in a later slide.</a:t>
            </a:r>
            <a:endParaRPr lang="en-US" sz="1200" dirty="0"/>
          </a:p>
        </p:txBody>
      </p:sp>
      <p:grpSp>
        <p:nvGrpSpPr>
          <p:cNvPr id="7" name="Group 6">
            <a:extLst>
              <a:ext uri="{FF2B5EF4-FFF2-40B4-BE49-F238E27FC236}">
                <a16:creationId xmlns:a16="http://schemas.microsoft.com/office/drawing/2014/main" id="{0042AB1F-8692-B560-5DF2-E08A703DB312}"/>
              </a:ext>
            </a:extLst>
          </p:cNvPr>
          <p:cNvGrpSpPr/>
          <p:nvPr/>
        </p:nvGrpSpPr>
        <p:grpSpPr>
          <a:xfrm>
            <a:off x="365760" y="1417319"/>
            <a:ext cx="11457432" cy="2436925"/>
            <a:chOff x="365760" y="1417319"/>
            <a:chExt cx="11457432" cy="2436925"/>
          </a:xfrm>
        </p:grpSpPr>
        <p:sp>
          <p:nvSpPr>
            <p:cNvPr id="8" name="Shape 5">
              <a:extLst>
                <a:ext uri="{FF2B5EF4-FFF2-40B4-BE49-F238E27FC236}">
                  <a16:creationId xmlns:a16="http://schemas.microsoft.com/office/drawing/2014/main" id="{F504E8B2-74A4-752B-A991-E295DEED525F}"/>
                </a:ext>
              </a:extLst>
            </p:cNvPr>
            <p:cNvSpPr/>
            <p:nvPr/>
          </p:nvSpPr>
          <p:spPr>
            <a:xfrm>
              <a:off x="365760" y="1417319"/>
              <a:ext cx="5532120" cy="2436925"/>
            </a:xfrm>
            <a:prstGeom prst="roundRect">
              <a:avLst>
                <a:gd name="adj" fmla="val 1961"/>
              </a:avLst>
            </a:prstGeom>
            <a:solidFill>
              <a:srgbClr val="E8E8E8"/>
            </a:solidFill>
            <a:ln/>
          </p:spPr>
          <p:txBody>
            <a:bodyPr/>
            <a:lstStyle/>
            <a:p>
              <a:endParaRPr lang="en-US"/>
            </a:p>
          </p:txBody>
        </p:sp>
        <p:sp>
          <p:nvSpPr>
            <p:cNvPr id="9" name="Text 6">
              <a:extLst>
                <a:ext uri="{FF2B5EF4-FFF2-40B4-BE49-F238E27FC236}">
                  <a16:creationId xmlns:a16="http://schemas.microsoft.com/office/drawing/2014/main" id="{DE75E9FC-8E0A-8453-3858-D568FC72598A}"/>
                </a:ext>
              </a:extLst>
            </p:cNvPr>
            <p:cNvSpPr txBox="1"/>
            <p:nvPr/>
          </p:nvSpPr>
          <p:spPr>
            <a:xfrm>
              <a:off x="594360" y="1536192"/>
              <a:ext cx="5120640" cy="320040"/>
            </a:xfrm>
            <a:prstGeom prst="rect">
              <a:avLst/>
            </a:prstGeom>
            <a:noFill/>
            <a:ln/>
          </p:spPr>
          <p:txBody>
            <a:bodyPr wrap="square" lIns="0" tIns="0" rIns="0" bIns="0" rtlCol="0" anchor="ctr"/>
            <a:lstStyle/>
            <a:p>
              <a:pPr marL="0" indent="0">
                <a:buNone/>
              </a:pPr>
              <a:r>
                <a:rPr lang="en-US" sz="1500" b="1" dirty="0">
                  <a:solidFill>
                    <a:srgbClr val="003865"/>
                  </a:solidFill>
                  <a:latin typeface="Calibri" pitchFamily="34" charset="0"/>
                  <a:ea typeface="Calibri" pitchFamily="34" charset="-122"/>
                  <a:cs typeface="Calibri" pitchFamily="34" charset="-120"/>
                </a:rPr>
                <a:t>Step 1 — Find the Threshold Price</a:t>
              </a:r>
              <a:endParaRPr lang="en-US" sz="1500" dirty="0"/>
            </a:p>
          </p:txBody>
        </p:sp>
        <p:sp>
          <p:nvSpPr>
            <p:cNvPr id="10" name="Shape 7">
              <a:extLst>
                <a:ext uri="{FF2B5EF4-FFF2-40B4-BE49-F238E27FC236}">
                  <a16:creationId xmlns:a16="http://schemas.microsoft.com/office/drawing/2014/main" id="{26755330-E6C2-CCBF-5C5E-9979DBE0D803}"/>
                </a:ext>
              </a:extLst>
            </p:cNvPr>
            <p:cNvSpPr/>
            <p:nvPr/>
          </p:nvSpPr>
          <p:spPr>
            <a:xfrm>
              <a:off x="594360" y="1920240"/>
              <a:ext cx="5074920" cy="566928"/>
            </a:xfrm>
            <a:prstGeom prst="roundRect">
              <a:avLst>
                <a:gd name="adj" fmla="val 8065"/>
              </a:avLst>
            </a:prstGeom>
            <a:solidFill>
              <a:srgbClr val="FFFFFF"/>
            </a:solidFill>
            <a:ln w="15875">
              <a:solidFill>
                <a:srgbClr val="00ADC8"/>
              </a:solidFill>
              <a:prstDash val="solid"/>
            </a:ln>
          </p:spPr>
          <p:txBody>
            <a:bodyPr/>
            <a:lstStyle/>
            <a:p>
              <a:endParaRPr lang="en-US"/>
            </a:p>
          </p:txBody>
        </p:sp>
        <p:sp>
          <p:nvSpPr>
            <p:cNvPr id="11" name="Text 8">
              <a:extLst>
                <a:ext uri="{FF2B5EF4-FFF2-40B4-BE49-F238E27FC236}">
                  <a16:creationId xmlns:a16="http://schemas.microsoft.com/office/drawing/2014/main" id="{1E787133-B0FE-486A-9B0B-14AFFAC39BB1}"/>
                </a:ext>
              </a:extLst>
            </p:cNvPr>
            <p:cNvSpPr txBox="1"/>
            <p:nvPr/>
          </p:nvSpPr>
          <p:spPr>
            <a:xfrm>
              <a:off x="731520" y="1920240"/>
              <a:ext cx="4846320" cy="566928"/>
            </a:xfrm>
            <a:prstGeom prst="rect">
              <a:avLst/>
            </a:prstGeom>
            <a:noFill/>
            <a:ln/>
          </p:spPr>
          <p:txBody>
            <a:bodyPr wrap="square" lIns="0" tIns="0" rIns="0" bIns="0" rtlCol="0" anchor="ctr"/>
            <a:lstStyle/>
            <a:p>
              <a:pPr marL="0" indent="0">
                <a:buNone/>
              </a:pPr>
              <a:r>
                <a:rPr lang="en-US" sz="1300" dirty="0">
                  <a:solidFill>
                    <a:srgbClr val="1A1A1A"/>
                  </a:solidFill>
                  <a:latin typeface="Consolas" pitchFamily="34" charset="0"/>
                  <a:ea typeface="Consolas" pitchFamily="34" charset="-122"/>
                  <a:cs typeface="Consolas" pitchFamily="34" charset="-120"/>
                </a:rPr>
                <a:t>Absolute Threshold Price = Clearing Price − $1</a:t>
              </a:r>
              <a:endParaRPr lang="en-US" sz="1300" dirty="0"/>
            </a:p>
          </p:txBody>
        </p:sp>
        <p:sp>
          <p:nvSpPr>
            <p:cNvPr id="12" name="Shape 9">
              <a:extLst>
                <a:ext uri="{FF2B5EF4-FFF2-40B4-BE49-F238E27FC236}">
                  <a16:creationId xmlns:a16="http://schemas.microsoft.com/office/drawing/2014/main" id="{70295964-DD22-3FC4-682B-5C1750814A6E}"/>
                </a:ext>
              </a:extLst>
            </p:cNvPr>
            <p:cNvSpPr/>
            <p:nvPr/>
          </p:nvSpPr>
          <p:spPr>
            <a:xfrm>
              <a:off x="594360" y="2578608"/>
              <a:ext cx="5074920" cy="566928"/>
            </a:xfrm>
            <a:prstGeom prst="roundRect">
              <a:avLst>
                <a:gd name="adj" fmla="val 8065"/>
              </a:avLst>
            </a:prstGeom>
            <a:solidFill>
              <a:srgbClr val="FFFFFF"/>
            </a:solidFill>
            <a:ln w="15875">
              <a:solidFill>
                <a:srgbClr val="685BC7"/>
              </a:solidFill>
              <a:prstDash val="solid"/>
            </a:ln>
          </p:spPr>
          <p:txBody>
            <a:bodyPr/>
            <a:lstStyle/>
            <a:p>
              <a:endParaRPr lang="en-US"/>
            </a:p>
          </p:txBody>
        </p:sp>
        <p:sp>
          <p:nvSpPr>
            <p:cNvPr id="13" name="Text 10">
              <a:extLst>
                <a:ext uri="{FF2B5EF4-FFF2-40B4-BE49-F238E27FC236}">
                  <a16:creationId xmlns:a16="http://schemas.microsoft.com/office/drawing/2014/main" id="{A2C7B8CB-8ACC-8E33-77BD-EA4786809DDF}"/>
                </a:ext>
              </a:extLst>
            </p:cNvPr>
            <p:cNvSpPr txBox="1"/>
            <p:nvPr/>
          </p:nvSpPr>
          <p:spPr>
            <a:xfrm>
              <a:off x="731520" y="2578608"/>
              <a:ext cx="4846320" cy="566928"/>
            </a:xfrm>
            <a:prstGeom prst="rect">
              <a:avLst/>
            </a:prstGeom>
            <a:noFill/>
            <a:ln/>
          </p:spPr>
          <p:txBody>
            <a:bodyPr wrap="square" lIns="0" tIns="0" rIns="0" bIns="0" rtlCol="0" anchor="ctr"/>
            <a:lstStyle/>
            <a:p>
              <a:pPr marL="0" indent="0">
                <a:buNone/>
              </a:pPr>
              <a:r>
                <a:rPr lang="en-US" sz="1300" dirty="0">
                  <a:solidFill>
                    <a:srgbClr val="1A1A1A"/>
                  </a:solidFill>
                  <a:latin typeface="Consolas" pitchFamily="34" charset="0"/>
                  <a:ea typeface="Consolas" pitchFamily="34" charset="-122"/>
                  <a:cs typeface="Consolas" pitchFamily="34" charset="-120"/>
                </a:rPr>
                <a:t>Relative Threshold Price = Clearing Price × (1 − 20%)</a:t>
              </a:r>
              <a:endParaRPr lang="en-US" sz="1300" dirty="0"/>
            </a:p>
          </p:txBody>
        </p:sp>
        <p:sp>
          <p:nvSpPr>
            <p:cNvPr id="14" name="Text 11">
              <a:extLst>
                <a:ext uri="{FF2B5EF4-FFF2-40B4-BE49-F238E27FC236}">
                  <a16:creationId xmlns:a16="http://schemas.microsoft.com/office/drawing/2014/main" id="{2E290E57-6A23-6D50-F8D0-0EF81E5532B2}"/>
                </a:ext>
              </a:extLst>
            </p:cNvPr>
            <p:cNvSpPr txBox="1"/>
            <p:nvPr/>
          </p:nvSpPr>
          <p:spPr>
            <a:xfrm>
              <a:off x="731520" y="3246120"/>
              <a:ext cx="4846320" cy="457200"/>
            </a:xfrm>
            <a:prstGeom prst="rect">
              <a:avLst/>
            </a:prstGeom>
            <a:noFill/>
            <a:ln/>
          </p:spPr>
          <p:txBody>
            <a:bodyPr wrap="square" lIns="0" tIns="0" rIns="0" bIns="0" rtlCol="0" anchor="t"/>
            <a:lstStyle/>
            <a:p>
              <a:pPr marL="0" indent="0">
                <a:buNone/>
              </a:pPr>
              <a:r>
                <a:rPr lang="en-US" sz="1200" b="1" dirty="0">
                  <a:solidFill>
                    <a:srgbClr val="003865"/>
                  </a:solidFill>
                  <a:latin typeface="Calibri" pitchFamily="34" charset="0"/>
                  <a:ea typeface="Calibri" pitchFamily="34" charset="-122"/>
                  <a:cs typeface="Calibri" pitchFamily="34" charset="-120"/>
                </a:rPr>
                <a:t>Threshold Price = MIN(Absolute Threshold, Relative Threshold)</a:t>
              </a:r>
              <a:r>
                <a:rPr lang="en-US" sz="1200" b="1" dirty="0">
                  <a:solidFill>
                    <a:srgbClr val="1A1A1A"/>
                  </a:solidFill>
                  <a:latin typeface="Calibri" pitchFamily="34" charset="0"/>
                  <a:ea typeface="Calibri" pitchFamily="34" charset="-122"/>
                  <a:cs typeface="Calibri" pitchFamily="34" charset="-120"/>
                </a:rPr>
                <a:t> </a:t>
              </a:r>
            </a:p>
            <a:p>
              <a:pPr marL="0" indent="0">
                <a:buNone/>
              </a:pPr>
              <a:r>
                <a:rPr lang="en-US" sz="1200" dirty="0">
                  <a:solidFill>
                    <a:srgbClr val="1A1A1A"/>
                  </a:solidFill>
                  <a:latin typeface="Calibri" pitchFamily="34" charset="0"/>
                  <a:ea typeface="Calibri" pitchFamily="34" charset="-122"/>
                  <a:cs typeface="Calibri" pitchFamily="34" charset="-120"/>
                </a:rPr>
                <a:t>A bid must fall below both thresholds to be considered inefficient, i.e. below the lower of the two.</a:t>
              </a:r>
              <a:endParaRPr lang="en-US" sz="1200" dirty="0"/>
            </a:p>
          </p:txBody>
        </p:sp>
        <p:sp>
          <p:nvSpPr>
            <p:cNvPr id="15" name="Shape 12">
              <a:extLst>
                <a:ext uri="{FF2B5EF4-FFF2-40B4-BE49-F238E27FC236}">
                  <a16:creationId xmlns:a16="http://schemas.microsoft.com/office/drawing/2014/main" id="{8A088676-E433-7831-57E8-FF194C7EBCD7}"/>
                </a:ext>
              </a:extLst>
            </p:cNvPr>
            <p:cNvSpPr/>
            <p:nvPr/>
          </p:nvSpPr>
          <p:spPr>
            <a:xfrm>
              <a:off x="6080760" y="1417319"/>
              <a:ext cx="5742432" cy="2436925"/>
            </a:xfrm>
            <a:prstGeom prst="roundRect">
              <a:avLst>
                <a:gd name="adj" fmla="val 1961"/>
              </a:avLst>
            </a:prstGeom>
            <a:solidFill>
              <a:srgbClr val="E8F9EF"/>
            </a:solidFill>
            <a:ln/>
          </p:spPr>
          <p:txBody>
            <a:bodyPr/>
            <a:lstStyle/>
            <a:p>
              <a:endParaRPr lang="en-US"/>
            </a:p>
          </p:txBody>
        </p:sp>
        <p:sp>
          <p:nvSpPr>
            <p:cNvPr id="16" name="Text 13">
              <a:extLst>
                <a:ext uri="{FF2B5EF4-FFF2-40B4-BE49-F238E27FC236}">
                  <a16:creationId xmlns:a16="http://schemas.microsoft.com/office/drawing/2014/main" id="{1FF86863-74A3-CD12-3A2E-135A06C6FEC4}"/>
                </a:ext>
              </a:extLst>
            </p:cNvPr>
            <p:cNvSpPr txBox="1"/>
            <p:nvPr/>
          </p:nvSpPr>
          <p:spPr>
            <a:xfrm>
              <a:off x="6309360" y="1536192"/>
              <a:ext cx="5303520" cy="320040"/>
            </a:xfrm>
            <a:prstGeom prst="rect">
              <a:avLst/>
            </a:prstGeom>
            <a:noFill/>
            <a:ln/>
          </p:spPr>
          <p:txBody>
            <a:bodyPr wrap="square" lIns="0" tIns="0" rIns="0" bIns="0" rtlCol="0" anchor="ctr"/>
            <a:lstStyle/>
            <a:p>
              <a:pPr marL="0" indent="0">
                <a:buNone/>
              </a:pPr>
              <a:r>
                <a:rPr lang="en-US" sz="1500" b="1" dirty="0">
                  <a:solidFill>
                    <a:srgbClr val="003865"/>
                  </a:solidFill>
                  <a:latin typeface="Calibri" pitchFamily="34" charset="0"/>
                  <a:ea typeface="Calibri" pitchFamily="34" charset="-122"/>
                  <a:cs typeface="Calibri" pitchFamily="34" charset="-120"/>
                </a:rPr>
                <a:t>Step 2 — Check the Safe Harbor</a:t>
              </a:r>
              <a:endParaRPr lang="en-US" sz="1500" dirty="0"/>
            </a:p>
          </p:txBody>
        </p:sp>
        <p:sp>
          <p:nvSpPr>
            <p:cNvPr id="17" name="Shape 14">
              <a:extLst>
                <a:ext uri="{FF2B5EF4-FFF2-40B4-BE49-F238E27FC236}">
                  <a16:creationId xmlns:a16="http://schemas.microsoft.com/office/drawing/2014/main" id="{B53C742C-D469-80F2-EFF3-F36BD9057261}"/>
                </a:ext>
              </a:extLst>
            </p:cNvPr>
            <p:cNvSpPr/>
            <p:nvPr/>
          </p:nvSpPr>
          <p:spPr>
            <a:xfrm>
              <a:off x="6309360" y="1920240"/>
              <a:ext cx="5285232" cy="566928"/>
            </a:xfrm>
            <a:prstGeom prst="roundRect">
              <a:avLst>
                <a:gd name="adj" fmla="val 8065"/>
              </a:avLst>
            </a:prstGeom>
            <a:solidFill>
              <a:srgbClr val="FFFFFF"/>
            </a:solidFill>
            <a:ln w="15875">
              <a:solidFill>
                <a:srgbClr val="26D07C"/>
              </a:solidFill>
              <a:prstDash val="solid"/>
            </a:ln>
          </p:spPr>
          <p:txBody>
            <a:bodyPr/>
            <a:lstStyle/>
            <a:p>
              <a:endParaRPr lang="en-US"/>
            </a:p>
          </p:txBody>
        </p:sp>
        <p:sp>
          <p:nvSpPr>
            <p:cNvPr id="18" name="Text 15">
              <a:extLst>
                <a:ext uri="{FF2B5EF4-FFF2-40B4-BE49-F238E27FC236}">
                  <a16:creationId xmlns:a16="http://schemas.microsoft.com/office/drawing/2014/main" id="{4BF71995-89ED-221B-5C2F-C4C37E4DEF8C}"/>
                </a:ext>
              </a:extLst>
            </p:cNvPr>
            <p:cNvSpPr txBox="1"/>
            <p:nvPr/>
          </p:nvSpPr>
          <p:spPr>
            <a:xfrm>
              <a:off x="6446520" y="1920240"/>
              <a:ext cx="5029200" cy="566928"/>
            </a:xfrm>
            <a:prstGeom prst="rect">
              <a:avLst/>
            </a:prstGeom>
            <a:noFill/>
            <a:ln/>
          </p:spPr>
          <p:txBody>
            <a:bodyPr wrap="square" lIns="0" tIns="0" rIns="0" bIns="0" rtlCol="0" anchor="ctr"/>
            <a:lstStyle/>
            <a:p>
              <a:pPr marL="0" indent="0">
                <a:buNone/>
              </a:pPr>
              <a:r>
                <a:rPr lang="en-US" sz="1200" dirty="0">
                  <a:solidFill>
                    <a:srgbClr val="1A1A1A"/>
                  </a:solidFill>
                  <a:latin typeface="Consolas" pitchFamily="34" charset="0"/>
                  <a:ea typeface="Consolas" pitchFamily="34" charset="-122"/>
                  <a:cs typeface="Consolas" pitchFamily="34" charset="-120"/>
                </a:rPr>
                <a:t>Safe Harbor Price = 75</a:t>
              </a:r>
              <a:r>
                <a:rPr lang="en-US" sz="1200" baseline="30000" dirty="0">
                  <a:solidFill>
                    <a:srgbClr val="1A1A1A"/>
                  </a:solidFill>
                  <a:latin typeface="Consolas" pitchFamily="34" charset="0"/>
                  <a:ea typeface="Consolas" pitchFamily="34" charset="-122"/>
                  <a:cs typeface="Consolas" pitchFamily="34" charset="-120"/>
                </a:rPr>
                <a:t>th</a:t>
              </a:r>
              <a:r>
                <a:rPr lang="en-US" sz="1200" dirty="0">
                  <a:solidFill>
                    <a:srgbClr val="1A1A1A"/>
                  </a:solidFill>
                  <a:latin typeface="Consolas" pitchFamily="34" charset="0"/>
                  <a:ea typeface="Consolas" pitchFamily="34" charset="-122"/>
                  <a:cs typeface="Consolas" pitchFamily="34" charset="-120"/>
                </a:rPr>
                <a:t> percentile of the path's</a:t>
              </a:r>
              <a:endParaRPr lang="en-US" sz="1200" dirty="0"/>
            </a:p>
            <a:p>
              <a:pPr marL="0" indent="0">
                <a:buNone/>
              </a:pPr>
              <a:r>
                <a:rPr lang="en-US" sz="1200" dirty="0">
                  <a:solidFill>
                    <a:srgbClr val="1A1A1A"/>
                  </a:solidFill>
                  <a:latin typeface="Consolas" pitchFamily="34" charset="0"/>
                  <a:ea typeface="Consolas" pitchFamily="34" charset="-122"/>
                  <a:cs typeface="Consolas" pitchFamily="34" charset="-120"/>
                </a:rPr>
                <a:t>DASPP for that hour over the 30 days prior to the DAM OD</a:t>
              </a:r>
              <a:endParaRPr lang="en-US" sz="1200" dirty="0"/>
            </a:p>
          </p:txBody>
        </p:sp>
        <p:sp>
          <p:nvSpPr>
            <p:cNvPr id="19" name="Text 16">
              <a:extLst>
                <a:ext uri="{FF2B5EF4-FFF2-40B4-BE49-F238E27FC236}">
                  <a16:creationId xmlns:a16="http://schemas.microsoft.com/office/drawing/2014/main" id="{7BF4E3A4-430E-A596-E4FC-B8C8547BB7F0}"/>
                </a:ext>
              </a:extLst>
            </p:cNvPr>
            <p:cNvSpPr txBox="1"/>
            <p:nvPr/>
          </p:nvSpPr>
          <p:spPr>
            <a:xfrm>
              <a:off x="6446520" y="2606040"/>
              <a:ext cx="5029200" cy="685800"/>
            </a:xfrm>
            <a:prstGeom prst="rect">
              <a:avLst/>
            </a:prstGeom>
            <a:noFill/>
            <a:ln/>
          </p:spPr>
          <p:txBody>
            <a:bodyPr wrap="square" lIns="0" tIns="0" rIns="0" bIns="0" rtlCol="0" anchor="t"/>
            <a:lstStyle/>
            <a:p>
              <a:pPr marL="0" indent="0">
                <a:buNone/>
              </a:pPr>
              <a:r>
                <a:rPr lang="en-US" sz="1200" b="1" dirty="0">
                  <a:solidFill>
                    <a:srgbClr val="003865"/>
                  </a:solidFill>
                  <a:latin typeface="Calibri" pitchFamily="34" charset="0"/>
                  <a:ea typeface="Calibri" pitchFamily="34" charset="-122"/>
                  <a:cs typeface="Calibri" pitchFamily="34" charset="-120"/>
                </a:rPr>
                <a:t>If Bid Price ≥ Safe Harbor Price:</a:t>
              </a:r>
              <a:r>
                <a:rPr lang="en-US" sz="1200" dirty="0">
                  <a:solidFill>
                    <a:srgbClr val="1A1A1A"/>
                  </a:solidFill>
                  <a:latin typeface="Calibri" pitchFamily="34" charset="0"/>
                  <a:ea typeface="Calibri" pitchFamily="34" charset="-122"/>
                  <a:cs typeface="Calibri" pitchFamily="34" charset="-120"/>
                </a:rPr>
                <a:t>  the bid is excluded from the inefficient total count, even if it failed Step 1.</a:t>
              </a:r>
              <a:endParaRPr lang="en-US" sz="1200" dirty="0"/>
            </a:p>
          </p:txBody>
        </p:sp>
        <p:sp>
          <p:nvSpPr>
            <p:cNvPr id="20" name="Text 17">
              <a:extLst>
                <a:ext uri="{FF2B5EF4-FFF2-40B4-BE49-F238E27FC236}">
                  <a16:creationId xmlns:a16="http://schemas.microsoft.com/office/drawing/2014/main" id="{968EA923-6890-4D21-54E6-72517D441B0D}"/>
                </a:ext>
              </a:extLst>
            </p:cNvPr>
            <p:cNvSpPr txBox="1"/>
            <p:nvPr/>
          </p:nvSpPr>
          <p:spPr>
            <a:xfrm>
              <a:off x="6446520" y="3200400"/>
              <a:ext cx="5029200" cy="502920"/>
            </a:xfrm>
            <a:prstGeom prst="rect">
              <a:avLst/>
            </a:prstGeom>
            <a:noFill/>
            <a:ln/>
          </p:spPr>
          <p:txBody>
            <a:bodyPr wrap="square" lIns="0" tIns="0" rIns="0" bIns="0" rtlCol="0" anchor="t"/>
            <a:lstStyle/>
            <a:p>
              <a:pPr marL="0" indent="0">
                <a:buNone/>
              </a:pPr>
              <a:r>
                <a:rPr lang="en-US" sz="1200" b="1" dirty="0">
                  <a:solidFill>
                    <a:srgbClr val="003865"/>
                  </a:solidFill>
                  <a:latin typeface="Calibri" pitchFamily="34" charset="0"/>
                  <a:ea typeface="Calibri" pitchFamily="34" charset="-122"/>
                  <a:cs typeface="Calibri" pitchFamily="34" charset="-120"/>
                </a:rPr>
                <a:t>If Bid Price &lt; Safe Harbor Price:</a:t>
              </a:r>
              <a:r>
                <a:rPr lang="en-US" sz="1200" dirty="0">
                  <a:solidFill>
                    <a:srgbClr val="1A1A1A"/>
                  </a:solidFill>
                  <a:latin typeface="Calibri" pitchFamily="34" charset="0"/>
                  <a:ea typeface="Calibri" pitchFamily="34" charset="-122"/>
                  <a:cs typeface="Calibri" pitchFamily="34" charset="-120"/>
                </a:rPr>
                <a:t>  the bid remains inefficient — the $1 fee applies.</a:t>
              </a:r>
              <a:endParaRPr lang="en-US" sz="1200" dirty="0"/>
            </a:p>
          </p:txBody>
        </p:sp>
      </p:grpSp>
      <p:sp>
        <p:nvSpPr>
          <p:cNvPr id="22" name="Shape 18">
            <a:extLst>
              <a:ext uri="{FF2B5EF4-FFF2-40B4-BE49-F238E27FC236}">
                <a16:creationId xmlns:a16="http://schemas.microsoft.com/office/drawing/2014/main" id="{4B20E8C9-8C11-A9ED-72A7-564F720E2250}"/>
              </a:ext>
            </a:extLst>
          </p:cNvPr>
          <p:cNvSpPr/>
          <p:nvPr/>
        </p:nvSpPr>
        <p:spPr>
          <a:xfrm>
            <a:off x="365760" y="4031616"/>
            <a:ext cx="11457432" cy="914400"/>
          </a:xfrm>
          <a:prstGeom prst="roundRect">
            <a:avLst>
              <a:gd name="adj" fmla="val 5000"/>
            </a:avLst>
          </a:prstGeom>
          <a:solidFill>
            <a:srgbClr val="F3F3F3"/>
          </a:solidFill>
          <a:ln/>
        </p:spPr>
        <p:txBody>
          <a:bodyPr/>
          <a:lstStyle/>
          <a:p>
            <a:r>
              <a:rPr lang="en-US" b="1" dirty="0">
                <a:solidFill>
                  <a:srgbClr val="1A1A1A"/>
                </a:solidFill>
                <a:latin typeface="Calibri" pitchFamily="34" charset="0"/>
                <a:ea typeface="Calibri" pitchFamily="34" charset="-122"/>
                <a:cs typeface="Calibri" pitchFamily="34" charset="-120"/>
              </a:rPr>
              <a:t>Automatically inefficient, regardless of price: </a:t>
            </a:r>
            <a:r>
              <a:rPr lang="en-US" dirty="0">
                <a:solidFill>
                  <a:srgbClr val="1A1A1A"/>
                </a:solidFill>
                <a:latin typeface="Calibri" pitchFamily="34" charset="0"/>
                <a:ea typeface="Calibri" pitchFamily="34" charset="-122"/>
                <a:cs typeface="Calibri" pitchFamily="34" charset="-120"/>
              </a:rPr>
              <a:t>a bid placed at a de-energized Settlement Point, or between two Electrically Similar Settlement Points (ESSP), if that condition appears in both the 06:00 posting and the final DAM results.</a:t>
            </a:r>
            <a:endParaRPr lang="en-US" dirty="0"/>
          </a:p>
          <a:p>
            <a:endParaRPr lang="en-US" dirty="0"/>
          </a:p>
        </p:txBody>
      </p:sp>
      <p:sp>
        <p:nvSpPr>
          <p:cNvPr id="24" name="Shape 20">
            <a:extLst>
              <a:ext uri="{FF2B5EF4-FFF2-40B4-BE49-F238E27FC236}">
                <a16:creationId xmlns:a16="http://schemas.microsoft.com/office/drawing/2014/main" id="{CFDCFDB7-1015-F264-9E4E-983FBFBAF168}"/>
              </a:ext>
            </a:extLst>
          </p:cNvPr>
          <p:cNvSpPr/>
          <p:nvPr/>
        </p:nvSpPr>
        <p:spPr>
          <a:xfrm>
            <a:off x="365760" y="5541264"/>
            <a:ext cx="11457432" cy="749808"/>
          </a:xfrm>
          <a:prstGeom prst="roundRect">
            <a:avLst>
              <a:gd name="adj" fmla="val 7317"/>
            </a:avLst>
          </a:prstGeom>
          <a:solidFill>
            <a:srgbClr val="E1FAFF"/>
          </a:solidFill>
          <a:ln w="12700">
            <a:solidFill>
              <a:srgbClr val="5B6770"/>
            </a:solidFill>
            <a:prstDash val="solid"/>
          </a:ln>
        </p:spPr>
        <p:txBody>
          <a:bodyPr/>
          <a:lstStyle/>
          <a:p>
            <a:pPr>
              <a:lnSpc>
                <a:spcPct val="105000"/>
              </a:lnSpc>
            </a:pPr>
            <a:r>
              <a:rPr lang="en-US" b="1">
                <a:solidFill>
                  <a:srgbClr val="1A1A1A"/>
                </a:solidFill>
                <a:latin typeface="Calibri" pitchFamily="34" charset="0"/>
                <a:ea typeface="Calibri" pitchFamily="34" charset="-122"/>
                <a:cs typeface="Calibri" pitchFamily="34" charset="-120"/>
              </a:rPr>
              <a:t>Key Takeaway:  </a:t>
            </a:r>
            <a:r>
              <a:rPr lang="en-US">
                <a:solidFill>
                  <a:srgbClr val="1A1A1A"/>
                </a:solidFill>
                <a:latin typeface="Calibri" pitchFamily="34" charset="0"/>
                <a:ea typeface="Calibri" pitchFamily="34" charset="-122"/>
                <a:cs typeface="Calibri" pitchFamily="34" charset="-120"/>
              </a:rPr>
              <a:t>Compute the threshold price from your path's clearing price, compare your bid, then check the safe harbor. Market Participants can run this same math for every hourly PTP bid using data ERCOT publishes.</a:t>
            </a:r>
            <a:endParaRPr lang="en-US" dirty="0"/>
          </a:p>
        </p:txBody>
      </p:sp>
    </p:spTree>
    <p:extLst>
      <p:ext uri="{BB962C8B-B14F-4D97-AF65-F5344CB8AC3E}">
        <p14:creationId xmlns:p14="http://schemas.microsoft.com/office/powerpoint/2010/main" val="4038963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BA578-7913-5C82-A9A1-CE580F7A724F}"/>
              </a:ext>
            </a:extLst>
          </p:cNvPr>
          <p:cNvSpPr>
            <a:spLocks noGrp="1"/>
          </p:cNvSpPr>
          <p:nvPr>
            <p:ph type="title"/>
          </p:nvPr>
        </p:nvSpPr>
        <p:spPr/>
        <p:txBody>
          <a:bodyPr/>
          <a:lstStyle/>
          <a:p>
            <a:r>
              <a:rPr lang="en-US" dirty="0"/>
              <a:t>Worked Example: Two Bids, Same Path &amp; Hour</a:t>
            </a:r>
            <a:br>
              <a:rPr lang="en-US" dirty="0"/>
            </a:br>
            <a:endParaRPr lang="en-US" dirty="0"/>
          </a:p>
        </p:txBody>
      </p:sp>
      <p:sp>
        <p:nvSpPr>
          <p:cNvPr id="4" name="Slide Number Placeholder 3">
            <a:extLst>
              <a:ext uri="{FF2B5EF4-FFF2-40B4-BE49-F238E27FC236}">
                <a16:creationId xmlns:a16="http://schemas.microsoft.com/office/drawing/2014/main" id="{E18DC5BF-BF97-B90F-DBCF-D62C9619BD12}"/>
              </a:ext>
            </a:extLst>
          </p:cNvPr>
          <p:cNvSpPr>
            <a:spLocks noGrp="1"/>
          </p:cNvSpPr>
          <p:nvPr>
            <p:ph type="sldNum" sz="quarter" idx="12"/>
          </p:nvPr>
        </p:nvSpPr>
        <p:spPr/>
        <p:txBody>
          <a:bodyPr/>
          <a:lstStyle/>
          <a:p>
            <a:fld id="{BCDE79FB-97BA-492B-8D57-F1373F9ADA95}" type="slidenum">
              <a:rPr lang="en-US" smtClean="0"/>
              <a:t>5</a:t>
            </a:fld>
            <a:endParaRPr lang="en-US" dirty="0"/>
          </a:p>
        </p:txBody>
      </p:sp>
      <p:sp>
        <p:nvSpPr>
          <p:cNvPr id="6" name="Text 4">
            <a:extLst>
              <a:ext uri="{FF2B5EF4-FFF2-40B4-BE49-F238E27FC236}">
                <a16:creationId xmlns:a16="http://schemas.microsoft.com/office/drawing/2014/main" id="{A3926E0A-2140-3A7F-B13E-FD4A7E163DB8}"/>
              </a:ext>
            </a:extLst>
          </p:cNvPr>
          <p:cNvSpPr txBox="1"/>
          <p:nvPr/>
        </p:nvSpPr>
        <p:spPr>
          <a:xfrm>
            <a:off x="365760" y="987552"/>
            <a:ext cx="11430000" cy="365760"/>
          </a:xfrm>
          <a:prstGeom prst="rect">
            <a:avLst/>
          </a:prstGeom>
          <a:noFill/>
          <a:ln/>
        </p:spPr>
        <p:txBody>
          <a:bodyPr wrap="square" lIns="0" tIns="0" rIns="0" bIns="0" rtlCol="0" anchor="ctr"/>
          <a:lstStyle/>
          <a:p>
            <a:pPr marL="0" indent="0">
              <a:buNone/>
            </a:pPr>
            <a:r>
              <a:rPr lang="en-US" sz="1500" b="1" dirty="0">
                <a:solidFill>
                  <a:srgbClr val="003865"/>
                </a:solidFill>
                <a:latin typeface="Calibri" pitchFamily="34" charset="0"/>
                <a:ea typeface="Calibri" pitchFamily="34" charset="-122"/>
                <a:cs typeface="Calibri" pitchFamily="34" charset="-120"/>
              </a:rPr>
              <a:t>Path A → B, Delivery Hour Ending 15:00  ·  DAM Clearing Price = $10.00/MWh</a:t>
            </a:r>
            <a:endParaRPr lang="en-US" sz="1500" dirty="0"/>
          </a:p>
        </p:txBody>
      </p:sp>
      <p:grpSp>
        <p:nvGrpSpPr>
          <p:cNvPr id="11" name="Group 10">
            <a:extLst>
              <a:ext uri="{FF2B5EF4-FFF2-40B4-BE49-F238E27FC236}">
                <a16:creationId xmlns:a16="http://schemas.microsoft.com/office/drawing/2014/main" id="{9260D98D-1477-7F3B-3EE1-969E1EB7B612}"/>
              </a:ext>
            </a:extLst>
          </p:cNvPr>
          <p:cNvGrpSpPr/>
          <p:nvPr/>
        </p:nvGrpSpPr>
        <p:grpSpPr>
          <a:xfrm>
            <a:off x="365760" y="3119972"/>
            <a:ext cx="11457432" cy="2366428"/>
            <a:chOff x="365760" y="2880360"/>
            <a:chExt cx="11457432" cy="2606040"/>
          </a:xfrm>
        </p:grpSpPr>
        <p:sp>
          <p:nvSpPr>
            <p:cNvPr id="12" name="Shape 8">
              <a:extLst>
                <a:ext uri="{FF2B5EF4-FFF2-40B4-BE49-F238E27FC236}">
                  <a16:creationId xmlns:a16="http://schemas.microsoft.com/office/drawing/2014/main" id="{442A4494-574A-AA08-56DB-2D36EAE3FB1D}"/>
                </a:ext>
              </a:extLst>
            </p:cNvPr>
            <p:cNvSpPr/>
            <p:nvPr/>
          </p:nvSpPr>
          <p:spPr>
            <a:xfrm>
              <a:off x="365760" y="2880360"/>
              <a:ext cx="5532120" cy="2606040"/>
            </a:xfrm>
            <a:prstGeom prst="roundRect">
              <a:avLst>
                <a:gd name="adj" fmla="val 2105"/>
              </a:avLst>
            </a:prstGeom>
            <a:solidFill>
              <a:srgbClr val="FFFFFF"/>
            </a:solidFill>
            <a:ln w="25400">
              <a:solidFill>
                <a:srgbClr val="26D07C"/>
              </a:solidFill>
              <a:prstDash val="solid"/>
            </a:ln>
          </p:spPr>
          <p:txBody>
            <a:bodyPr/>
            <a:lstStyle/>
            <a:p>
              <a:endParaRPr lang="en-US"/>
            </a:p>
          </p:txBody>
        </p:sp>
        <p:sp>
          <p:nvSpPr>
            <p:cNvPr id="13" name="Text 9">
              <a:extLst>
                <a:ext uri="{FF2B5EF4-FFF2-40B4-BE49-F238E27FC236}">
                  <a16:creationId xmlns:a16="http://schemas.microsoft.com/office/drawing/2014/main" id="{84263012-5CC5-1BAB-32B1-7A29933777A4}"/>
                </a:ext>
              </a:extLst>
            </p:cNvPr>
            <p:cNvSpPr txBox="1"/>
            <p:nvPr/>
          </p:nvSpPr>
          <p:spPr>
            <a:xfrm>
              <a:off x="594360" y="3017520"/>
              <a:ext cx="5074920" cy="320040"/>
            </a:xfrm>
            <a:prstGeom prst="rect">
              <a:avLst/>
            </a:prstGeom>
            <a:noFill/>
            <a:ln/>
          </p:spPr>
          <p:txBody>
            <a:bodyPr wrap="square" lIns="0" tIns="0" rIns="0" bIns="0" rtlCol="0" anchor="ctr"/>
            <a:lstStyle/>
            <a:p>
              <a:pPr marL="0" indent="0">
                <a:buNone/>
              </a:pPr>
              <a:r>
                <a:rPr lang="en-US" sz="1400" b="1" dirty="0">
                  <a:solidFill>
                    <a:srgbClr val="1A1A1A"/>
                  </a:solidFill>
                  <a:latin typeface="Calibri" pitchFamily="34" charset="0"/>
                  <a:ea typeface="Calibri" pitchFamily="34" charset="-122"/>
                  <a:cs typeface="Calibri" pitchFamily="34" charset="-120"/>
                </a:rPr>
                <a:t>Bid 1: Priced at $7.50 (unawarded)</a:t>
              </a:r>
              <a:endParaRPr lang="en-US" sz="1400" dirty="0"/>
            </a:p>
          </p:txBody>
        </p:sp>
        <p:sp>
          <p:nvSpPr>
            <p:cNvPr id="14" name="Text 10">
              <a:extLst>
                <a:ext uri="{FF2B5EF4-FFF2-40B4-BE49-F238E27FC236}">
                  <a16:creationId xmlns:a16="http://schemas.microsoft.com/office/drawing/2014/main" id="{B7E77611-DA56-67D2-CEA4-863B18F8D013}"/>
                </a:ext>
              </a:extLst>
            </p:cNvPr>
            <p:cNvSpPr txBox="1"/>
            <p:nvPr/>
          </p:nvSpPr>
          <p:spPr>
            <a:xfrm>
              <a:off x="594360" y="3429000"/>
              <a:ext cx="5074920" cy="1463040"/>
            </a:xfrm>
            <a:prstGeom prst="rect">
              <a:avLst/>
            </a:prstGeom>
            <a:noFill/>
            <a:ln/>
          </p:spPr>
          <p:txBody>
            <a:bodyPr wrap="square" lIns="0" tIns="0" rIns="0" bIns="0" rtlCol="0" anchor="t"/>
            <a:lstStyle/>
            <a:p>
              <a:pPr marL="342900" indent="-342900">
                <a:spcAft>
                  <a:spcPts val="1000"/>
                </a:spcAft>
                <a:buSzPct val="100000"/>
                <a:buChar char="•"/>
              </a:pPr>
              <a:r>
                <a:rPr lang="en-US" sz="1250" dirty="0">
                  <a:solidFill>
                    <a:srgbClr val="1A1A1A"/>
                  </a:solidFill>
                  <a:latin typeface="Calibri" pitchFamily="34" charset="0"/>
                  <a:ea typeface="Calibri" pitchFamily="34" charset="-122"/>
                  <a:cs typeface="Calibri" pitchFamily="34" charset="-120"/>
                </a:rPr>
                <a:t>Step 1: $7.50 &lt;</a:t>
              </a:r>
              <a:r>
                <a:rPr lang="en-US" sz="1250" dirty="0">
                  <a:solidFill>
                    <a:srgbClr val="1A1A1A"/>
                  </a:solidFill>
                  <a:latin typeface="Calibri" panose="020F0502020204030204" pitchFamily="34" charset="0"/>
                  <a:ea typeface="Calibri" panose="020F0502020204030204" pitchFamily="34" charset="0"/>
                  <a:cs typeface="Calibri" panose="020F0502020204030204" pitchFamily="34" charset="0"/>
                </a:rPr>
                <a:t> </a:t>
              </a:r>
              <a:r>
                <a:rPr lang="en-US" sz="1250" b="1" dirty="0">
                  <a:solidFill>
                    <a:srgbClr val="003865"/>
                  </a:solidFill>
                  <a:latin typeface="Calibri" panose="020F0502020204030204" pitchFamily="34" charset="0"/>
                  <a:ea typeface="Calibri" panose="020F0502020204030204" pitchFamily="34" charset="0"/>
                  <a:cs typeface="Calibri" panose="020F0502020204030204" pitchFamily="34" charset="0"/>
                </a:rPr>
                <a:t>$8.00 </a:t>
              </a:r>
              <a:r>
                <a:rPr lang="en-US" sz="1250" dirty="0">
                  <a:solidFill>
                    <a:srgbClr val="1A1A1A"/>
                  </a:solidFill>
                  <a:latin typeface="Calibri" pitchFamily="34" charset="0"/>
                  <a:ea typeface="Calibri" pitchFamily="34" charset="-122"/>
                  <a:cs typeface="Calibri" pitchFamily="34" charset="-120"/>
                </a:rPr>
                <a:t>threshold → </a:t>
              </a:r>
              <a:r>
                <a:rPr lang="en-US" sz="1250" b="1" dirty="0">
                  <a:solidFill>
                    <a:srgbClr val="003865"/>
                  </a:solidFill>
                  <a:latin typeface="Calibri" panose="020F0502020204030204" pitchFamily="34" charset="0"/>
                  <a:ea typeface="Calibri" panose="020F0502020204030204" pitchFamily="34" charset="0"/>
                  <a:cs typeface="Calibri" panose="020F0502020204030204" pitchFamily="34" charset="0"/>
                </a:rPr>
                <a:t>inefficient</a:t>
              </a:r>
            </a:p>
            <a:p>
              <a:pPr marL="342900" indent="-342900">
                <a:spcAft>
                  <a:spcPts val="1000"/>
                </a:spcAft>
                <a:buSzPct val="100000"/>
                <a:buChar char="•"/>
              </a:pPr>
              <a:r>
                <a:rPr lang="en-US" sz="1250" dirty="0">
                  <a:solidFill>
                    <a:srgbClr val="1A1A1A"/>
                  </a:solidFill>
                  <a:latin typeface="Calibri" pitchFamily="34" charset="0"/>
                  <a:ea typeface="Calibri" pitchFamily="34" charset="-122"/>
                  <a:cs typeface="Calibri" pitchFamily="34" charset="-120"/>
                </a:rPr>
                <a:t>Safe Harbor Price (75th pctl, 30-day DASPP) = </a:t>
              </a:r>
              <a:r>
                <a:rPr lang="en-US" sz="1250" b="1" dirty="0">
                  <a:solidFill>
                    <a:srgbClr val="1E8449"/>
                  </a:solidFill>
                  <a:latin typeface="Calibri" pitchFamily="34" charset="0"/>
                  <a:ea typeface="Calibri" pitchFamily="34" charset="-122"/>
                  <a:cs typeface="Calibri" pitchFamily="34" charset="-120"/>
                </a:rPr>
                <a:t>$7.25</a:t>
              </a:r>
              <a:endParaRPr lang="en-US" sz="1250" dirty="0"/>
            </a:p>
            <a:p>
              <a:pPr marL="342900" indent="-342900">
                <a:spcAft>
                  <a:spcPts val="1000"/>
                </a:spcAft>
                <a:buSzPct val="100000"/>
                <a:buChar char="•"/>
              </a:pPr>
              <a:r>
                <a:rPr lang="en-US" sz="1250" dirty="0">
                  <a:solidFill>
                    <a:srgbClr val="1A1A1A"/>
                  </a:solidFill>
                  <a:latin typeface="Calibri" pitchFamily="34" charset="0"/>
                  <a:ea typeface="Calibri" pitchFamily="34" charset="-122"/>
                  <a:cs typeface="Calibri" pitchFamily="34" charset="-120"/>
                </a:rPr>
                <a:t>Step 2: $7.50 ≥ </a:t>
              </a:r>
              <a:r>
                <a:rPr lang="en-US" sz="1250" b="1" dirty="0">
                  <a:solidFill>
                    <a:srgbClr val="1E8449"/>
                  </a:solidFill>
                  <a:latin typeface="Calibri" pitchFamily="34" charset="0"/>
                  <a:ea typeface="Calibri" pitchFamily="34" charset="-122"/>
                  <a:cs typeface="Calibri" pitchFamily="34" charset="-120"/>
                </a:rPr>
                <a:t>$7.25</a:t>
              </a:r>
              <a:r>
                <a:rPr lang="en-US" sz="1250" dirty="0">
                  <a:solidFill>
                    <a:srgbClr val="1A1A1A"/>
                  </a:solidFill>
                  <a:latin typeface="Calibri" pitchFamily="34" charset="0"/>
                  <a:ea typeface="Calibri" pitchFamily="34" charset="-122"/>
                  <a:cs typeface="Calibri" pitchFamily="34" charset="-120"/>
                </a:rPr>
                <a:t> → </a:t>
              </a:r>
              <a:r>
                <a:rPr lang="en-US" sz="1250" b="1" dirty="0">
                  <a:solidFill>
                    <a:srgbClr val="1E8449"/>
                  </a:solidFill>
                  <a:latin typeface="Calibri" pitchFamily="34" charset="0"/>
                  <a:ea typeface="Calibri" pitchFamily="34" charset="-122"/>
                  <a:cs typeface="Calibri" pitchFamily="34" charset="-120"/>
                </a:rPr>
                <a:t>safe harbor applies</a:t>
              </a:r>
            </a:p>
          </p:txBody>
        </p:sp>
        <p:sp>
          <p:nvSpPr>
            <p:cNvPr id="15" name="Shape 11">
              <a:extLst>
                <a:ext uri="{FF2B5EF4-FFF2-40B4-BE49-F238E27FC236}">
                  <a16:creationId xmlns:a16="http://schemas.microsoft.com/office/drawing/2014/main" id="{CD1F7861-D6B8-47BF-C92C-6FAA5F866E73}"/>
                </a:ext>
              </a:extLst>
            </p:cNvPr>
            <p:cNvSpPr/>
            <p:nvPr/>
          </p:nvSpPr>
          <p:spPr>
            <a:xfrm>
              <a:off x="594360" y="4919472"/>
              <a:ext cx="5074920" cy="438912"/>
            </a:xfrm>
            <a:prstGeom prst="roundRect">
              <a:avLst>
                <a:gd name="adj" fmla="val 10417"/>
              </a:avLst>
            </a:prstGeom>
            <a:solidFill>
              <a:srgbClr val="E8F9EF"/>
            </a:solidFill>
            <a:ln/>
          </p:spPr>
          <p:txBody>
            <a:bodyPr/>
            <a:lstStyle/>
            <a:p>
              <a:endParaRPr lang="en-US"/>
            </a:p>
          </p:txBody>
        </p:sp>
        <p:sp>
          <p:nvSpPr>
            <p:cNvPr id="16" name="Text 12">
              <a:extLst>
                <a:ext uri="{FF2B5EF4-FFF2-40B4-BE49-F238E27FC236}">
                  <a16:creationId xmlns:a16="http://schemas.microsoft.com/office/drawing/2014/main" id="{7C5B7BC2-70AB-5D54-2AA7-0898F61631BB}"/>
                </a:ext>
              </a:extLst>
            </p:cNvPr>
            <p:cNvSpPr txBox="1"/>
            <p:nvPr/>
          </p:nvSpPr>
          <p:spPr>
            <a:xfrm>
              <a:off x="594360" y="4919472"/>
              <a:ext cx="5074920" cy="438912"/>
            </a:xfrm>
            <a:prstGeom prst="rect">
              <a:avLst/>
            </a:prstGeom>
            <a:noFill/>
            <a:ln/>
          </p:spPr>
          <p:txBody>
            <a:bodyPr wrap="square" lIns="0" tIns="0" rIns="0" bIns="0" rtlCol="0" anchor="ctr"/>
            <a:lstStyle/>
            <a:p>
              <a:pPr marL="0" indent="0" algn="ctr">
                <a:buNone/>
              </a:pPr>
              <a:r>
                <a:rPr lang="en-US" sz="1300" b="1" dirty="0">
                  <a:solidFill>
                    <a:srgbClr val="1E8449"/>
                  </a:solidFill>
                  <a:latin typeface="Calibri" pitchFamily="34" charset="0"/>
                  <a:ea typeface="Calibri" pitchFamily="34" charset="-122"/>
                  <a:cs typeface="Calibri" pitchFamily="34" charset="-120"/>
                </a:rPr>
                <a:t>Result: NOT counted inefficient — no fee</a:t>
              </a:r>
              <a:endParaRPr lang="en-US" sz="1300" dirty="0"/>
            </a:p>
          </p:txBody>
        </p:sp>
        <p:sp>
          <p:nvSpPr>
            <p:cNvPr id="17" name="Shape 13">
              <a:extLst>
                <a:ext uri="{FF2B5EF4-FFF2-40B4-BE49-F238E27FC236}">
                  <a16:creationId xmlns:a16="http://schemas.microsoft.com/office/drawing/2014/main" id="{37FAE950-9DCC-A619-D8F5-392E6A9BA7F6}"/>
                </a:ext>
              </a:extLst>
            </p:cNvPr>
            <p:cNvSpPr/>
            <p:nvPr/>
          </p:nvSpPr>
          <p:spPr>
            <a:xfrm>
              <a:off x="6291072" y="2880360"/>
              <a:ext cx="5532120" cy="2606040"/>
            </a:xfrm>
            <a:prstGeom prst="roundRect">
              <a:avLst>
                <a:gd name="adj" fmla="val 2105"/>
              </a:avLst>
            </a:prstGeom>
            <a:solidFill>
              <a:srgbClr val="FFFFFF"/>
            </a:solidFill>
            <a:ln w="25400">
              <a:solidFill>
                <a:srgbClr val="5B6770"/>
              </a:solidFill>
              <a:prstDash val="solid"/>
            </a:ln>
          </p:spPr>
          <p:txBody>
            <a:bodyPr/>
            <a:lstStyle/>
            <a:p>
              <a:endParaRPr lang="en-US"/>
            </a:p>
          </p:txBody>
        </p:sp>
        <p:sp>
          <p:nvSpPr>
            <p:cNvPr id="18" name="Text 14">
              <a:extLst>
                <a:ext uri="{FF2B5EF4-FFF2-40B4-BE49-F238E27FC236}">
                  <a16:creationId xmlns:a16="http://schemas.microsoft.com/office/drawing/2014/main" id="{CEF838FF-8A18-A45E-204C-C5636F5D15CD}"/>
                </a:ext>
              </a:extLst>
            </p:cNvPr>
            <p:cNvSpPr txBox="1"/>
            <p:nvPr/>
          </p:nvSpPr>
          <p:spPr>
            <a:xfrm>
              <a:off x="6519672" y="3017520"/>
              <a:ext cx="5074920" cy="320040"/>
            </a:xfrm>
            <a:prstGeom prst="rect">
              <a:avLst/>
            </a:prstGeom>
            <a:noFill/>
            <a:ln/>
          </p:spPr>
          <p:txBody>
            <a:bodyPr wrap="square" lIns="0" tIns="0" rIns="0" bIns="0" rtlCol="0" anchor="ctr"/>
            <a:lstStyle/>
            <a:p>
              <a:pPr marL="0" indent="0">
                <a:buNone/>
              </a:pPr>
              <a:r>
                <a:rPr lang="en-US" sz="1400" b="1" dirty="0">
                  <a:solidFill>
                    <a:srgbClr val="1A1A1A"/>
                  </a:solidFill>
                  <a:latin typeface="Calibri" pitchFamily="34" charset="0"/>
                  <a:ea typeface="Calibri" pitchFamily="34" charset="-122"/>
                  <a:cs typeface="Calibri" pitchFamily="34" charset="-120"/>
                </a:rPr>
                <a:t>Bid 2: Priced at $6.50 (unawarded)</a:t>
              </a:r>
              <a:endParaRPr lang="en-US" sz="1400" dirty="0"/>
            </a:p>
          </p:txBody>
        </p:sp>
        <p:sp>
          <p:nvSpPr>
            <p:cNvPr id="19" name="Text 15">
              <a:extLst>
                <a:ext uri="{FF2B5EF4-FFF2-40B4-BE49-F238E27FC236}">
                  <a16:creationId xmlns:a16="http://schemas.microsoft.com/office/drawing/2014/main" id="{CA539A01-4FC8-B421-5D3C-C82B3151F9A1}"/>
                </a:ext>
              </a:extLst>
            </p:cNvPr>
            <p:cNvSpPr txBox="1"/>
            <p:nvPr/>
          </p:nvSpPr>
          <p:spPr>
            <a:xfrm>
              <a:off x="6519672" y="3429000"/>
              <a:ext cx="5074920" cy="1463040"/>
            </a:xfrm>
            <a:prstGeom prst="rect">
              <a:avLst/>
            </a:prstGeom>
            <a:noFill/>
            <a:ln/>
          </p:spPr>
          <p:txBody>
            <a:bodyPr wrap="square" lIns="0" tIns="0" rIns="0" bIns="0" rtlCol="0" anchor="t"/>
            <a:lstStyle/>
            <a:p>
              <a:pPr marL="342900" indent="-342900">
                <a:spcAft>
                  <a:spcPts val="1000"/>
                </a:spcAft>
                <a:buSzPct val="100000"/>
                <a:buChar char="•"/>
              </a:pPr>
              <a:r>
                <a:rPr lang="en-US" sz="1250" dirty="0">
                  <a:solidFill>
                    <a:srgbClr val="1A1A1A"/>
                  </a:solidFill>
                  <a:latin typeface="Calibri" pitchFamily="34" charset="0"/>
                  <a:ea typeface="Calibri" pitchFamily="34" charset="-122"/>
                  <a:cs typeface="Calibri" pitchFamily="34" charset="-120"/>
                </a:rPr>
                <a:t>Step 1: $6.50 &lt; </a:t>
              </a:r>
              <a:r>
                <a:rPr lang="en-US" sz="1250" b="1" dirty="0">
                  <a:solidFill>
                    <a:srgbClr val="003865"/>
                  </a:solidFill>
                  <a:latin typeface="Calibri" panose="020F0502020204030204" pitchFamily="34" charset="0"/>
                  <a:ea typeface="Calibri" panose="020F0502020204030204" pitchFamily="34" charset="0"/>
                  <a:cs typeface="Calibri" panose="020F0502020204030204" pitchFamily="34" charset="0"/>
                </a:rPr>
                <a:t>$8.00</a:t>
              </a:r>
              <a:r>
                <a:rPr lang="en-US" sz="1250" dirty="0">
                  <a:solidFill>
                    <a:srgbClr val="1A1A1A"/>
                  </a:solidFill>
                  <a:latin typeface="Calibri" pitchFamily="34" charset="0"/>
                  <a:ea typeface="Calibri" pitchFamily="34" charset="-122"/>
                  <a:cs typeface="Calibri" pitchFamily="34" charset="-120"/>
                </a:rPr>
                <a:t> threshold → </a:t>
              </a:r>
              <a:r>
                <a:rPr lang="en-US" sz="1250" b="1" dirty="0">
                  <a:solidFill>
                    <a:srgbClr val="003865"/>
                  </a:solidFill>
                  <a:latin typeface="Calibri" panose="020F0502020204030204" pitchFamily="34" charset="0"/>
                  <a:ea typeface="Calibri" panose="020F0502020204030204" pitchFamily="34" charset="0"/>
                  <a:cs typeface="Calibri" panose="020F0502020204030204" pitchFamily="34" charset="0"/>
                </a:rPr>
                <a:t>inefficient</a:t>
              </a:r>
            </a:p>
            <a:p>
              <a:pPr marL="342900" indent="-342900">
                <a:spcAft>
                  <a:spcPts val="1000"/>
                </a:spcAft>
                <a:buSzPct val="100000"/>
                <a:buChar char="•"/>
              </a:pPr>
              <a:r>
                <a:rPr lang="en-US" sz="1250" dirty="0">
                  <a:solidFill>
                    <a:srgbClr val="1A1A1A"/>
                  </a:solidFill>
                  <a:latin typeface="Calibri" pitchFamily="34" charset="0"/>
                  <a:ea typeface="Calibri" pitchFamily="34" charset="-122"/>
                  <a:cs typeface="Calibri" pitchFamily="34" charset="-120"/>
                </a:rPr>
                <a:t>Safe Harbor Price (75th pctl, 30-day DASPP) = </a:t>
              </a:r>
              <a:r>
                <a:rPr lang="en-US" sz="1250" b="1" dirty="0">
                  <a:solidFill>
                    <a:srgbClr val="1E8449"/>
                  </a:solidFill>
                  <a:latin typeface="Calibri" pitchFamily="34" charset="0"/>
                  <a:ea typeface="Calibri" pitchFamily="34" charset="-122"/>
                  <a:cs typeface="Calibri" pitchFamily="34" charset="-120"/>
                </a:rPr>
                <a:t>$7.25</a:t>
              </a:r>
              <a:endParaRPr lang="en-US" sz="1250" dirty="0"/>
            </a:p>
            <a:p>
              <a:pPr marL="342900" indent="-342900">
                <a:spcAft>
                  <a:spcPts val="1000"/>
                </a:spcAft>
                <a:buSzPct val="100000"/>
                <a:buChar char="•"/>
              </a:pPr>
              <a:r>
                <a:rPr lang="en-US" sz="1250" dirty="0">
                  <a:solidFill>
                    <a:srgbClr val="1A1A1A"/>
                  </a:solidFill>
                  <a:latin typeface="Calibri" pitchFamily="34" charset="0"/>
                  <a:ea typeface="Calibri" pitchFamily="34" charset="-122"/>
                  <a:cs typeface="Calibri" pitchFamily="34" charset="-120"/>
                </a:rPr>
                <a:t>Step 2: $6.50 &lt; </a:t>
              </a:r>
              <a:r>
                <a:rPr lang="en-US" sz="1250" b="1" dirty="0">
                  <a:solidFill>
                    <a:srgbClr val="1E8449"/>
                  </a:solidFill>
                  <a:latin typeface="Calibri" pitchFamily="34" charset="0"/>
                  <a:ea typeface="Calibri" pitchFamily="34" charset="-122"/>
                  <a:cs typeface="Calibri" pitchFamily="34" charset="-120"/>
                </a:rPr>
                <a:t>$7.25</a:t>
              </a:r>
              <a:r>
                <a:rPr lang="en-US" sz="1250" dirty="0">
                  <a:solidFill>
                    <a:srgbClr val="1A1A1A"/>
                  </a:solidFill>
                  <a:latin typeface="Calibri" pitchFamily="34" charset="0"/>
                  <a:ea typeface="Calibri" pitchFamily="34" charset="-122"/>
                  <a:cs typeface="Calibri" pitchFamily="34" charset="-120"/>
                </a:rPr>
                <a:t> → </a:t>
              </a:r>
              <a:r>
                <a:rPr lang="en-US" sz="1250" b="1" dirty="0">
                  <a:solidFill>
                    <a:srgbClr val="922B21"/>
                  </a:solidFill>
                  <a:latin typeface="Calibri" pitchFamily="34" charset="0"/>
                  <a:ea typeface="Calibri" pitchFamily="34" charset="-122"/>
                  <a:cs typeface="Calibri" pitchFamily="34" charset="-120"/>
                </a:rPr>
                <a:t>safe harbor does not apply</a:t>
              </a:r>
            </a:p>
          </p:txBody>
        </p:sp>
        <p:sp>
          <p:nvSpPr>
            <p:cNvPr id="20" name="Shape 16">
              <a:extLst>
                <a:ext uri="{FF2B5EF4-FFF2-40B4-BE49-F238E27FC236}">
                  <a16:creationId xmlns:a16="http://schemas.microsoft.com/office/drawing/2014/main" id="{C8E59E36-9494-4F89-16B3-4909824C1C2B}"/>
                </a:ext>
              </a:extLst>
            </p:cNvPr>
            <p:cNvSpPr/>
            <p:nvPr/>
          </p:nvSpPr>
          <p:spPr>
            <a:xfrm>
              <a:off x="6519672" y="4919472"/>
              <a:ext cx="5074920" cy="438912"/>
            </a:xfrm>
            <a:prstGeom prst="roundRect">
              <a:avLst>
                <a:gd name="adj" fmla="val 10417"/>
              </a:avLst>
            </a:prstGeom>
            <a:solidFill>
              <a:srgbClr val="F3EAEA"/>
            </a:solidFill>
            <a:ln/>
          </p:spPr>
          <p:txBody>
            <a:bodyPr/>
            <a:lstStyle/>
            <a:p>
              <a:endParaRPr lang="en-US"/>
            </a:p>
          </p:txBody>
        </p:sp>
        <p:sp>
          <p:nvSpPr>
            <p:cNvPr id="21" name="Text 17">
              <a:extLst>
                <a:ext uri="{FF2B5EF4-FFF2-40B4-BE49-F238E27FC236}">
                  <a16:creationId xmlns:a16="http://schemas.microsoft.com/office/drawing/2014/main" id="{9DFDEF0E-158D-F3AA-761E-4DFD4F5DFDF3}"/>
                </a:ext>
              </a:extLst>
            </p:cNvPr>
            <p:cNvSpPr txBox="1"/>
            <p:nvPr/>
          </p:nvSpPr>
          <p:spPr>
            <a:xfrm>
              <a:off x="6519672" y="4919472"/>
              <a:ext cx="5074920" cy="438912"/>
            </a:xfrm>
            <a:prstGeom prst="rect">
              <a:avLst/>
            </a:prstGeom>
            <a:noFill/>
            <a:ln/>
          </p:spPr>
          <p:txBody>
            <a:bodyPr wrap="square" lIns="0" tIns="0" rIns="0" bIns="0" rtlCol="0" anchor="ctr"/>
            <a:lstStyle/>
            <a:p>
              <a:pPr marL="0" indent="0" algn="ctr">
                <a:buNone/>
              </a:pPr>
              <a:r>
                <a:rPr lang="en-US" sz="1300" b="1" dirty="0">
                  <a:solidFill>
                    <a:srgbClr val="922B21"/>
                  </a:solidFill>
                  <a:latin typeface="Calibri" pitchFamily="34" charset="0"/>
                  <a:ea typeface="Calibri" pitchFamily="34" charset="-122"/>
                  <a:cs typeface="Calibri" pitchFamily="34" charset="-120"/>
                </a:rPr>
                <a:t>Result: Counted inefficient — $1.00 fee assessed</a:t>
              </a:r>
              <a:endParaRPr lang="en-US" sz="1300" dirty="0"/>
            </a:p>
          </p:txBody>
        </p:sp>
      </p:grpSp>
      <p:sp>
        <p:nvSpPr>
          <p:cNvPr id="23" name="Shape 18">
            <a:extLst>
              <a:ext uri="{FF2B5EF4-FFF2-40B4-BE49-F238E27FC236}">
                <a16:creationId xmlns:a16="http://schemas.microsoft.com/office/drawing/2014/main" id="{B50BC0DA-A44A-26D6-2307-B9B20388FDF2}"/>
              </a:ext>
            </a:extLst>
          </p:cNvPr>
          <p:cNvSpPr/>
          <p:nvPr/>
        </p:nvSpPr>
        <p:spPr>
          <a:xfrm>
            <a:off x="365760" y="5623560"/>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Two bids can fail the same price threshold and get different outcomes. The safe harbor protects bids priced consistently with recent market conditions, even during a single high clearing hour.</a:t>
            </a:r>
            <a:endParaRPr lang="en-US" dirty="0"/>
          </a:p>
          <a:p>
            <a:endParaRPr lang="en-US" dirty="0"/>
          </a:p>
        </p:txBody>
      </p:sp>
      <p:grpSp>
        <p:nvGrpSpPr>
          <p:cNvPr id="22" name="Group 21">
            <a:extLst>
              <a:ext uri="{FF2B5EF4-FFF2-40B4-BE49-F238E27FC236}">
                <a16:creationId xmlns:a16="http://schemas.microsoft.com/office/drawing/2014/main" id="{0B48462D-79EC-7D0F-962F-D86CFDC0FF5A}"/>
              </a:ext>
            </a:extLst>
          </p:cNvPr>
          <p:cNvGrpSpPr/>
          <p:nvPr/>
        </p:nvGrpSpPr>
        <p:grpSpPr>
          <a:xfrm>
            <a:off x="365760" y="1444752"/>
            <a:ext cx="11457432" cy="1602068"/>
            <a:chOff x="365760" y="1444752"/>
            <a:chExt cx="11457432" cy="1602068"/>
          </a:xfrm>
        </p:grpSpPr>
        <p:grpSp>
          <p:nvGrpSpPr>
            <p:cNvPr id="7" name="Group 6">
              <a:extLst>
                <a:ext uri="{FF2B5EF4-FFF2-40B4-BE49-F238E27FC236}">
                  <a16:creationId xmlns:a16="http://schemas.microsoft.com/office/drawing/2014/main" id="{1265F0D8-ABDF-6512-99CF-01DDFED44651}"/>
                </a:ext>
              </a:extLst>
            </p:cNvPr>
            <p:cNvGrpSpPr/>
            <p:nvPr/>
          </p:nvGrpSpPr>
          <p:grpSpPr>
            <a:xfrm>
              <a:off x="365760" y="1444752"/>
              <a:ext cx="11457432" cy="1602068"/>
              <a:chOff x="365760" y="1444752"/>
              <a:chExt cx="11457432" cy="1602068"/>
            </a:xfrm>
          </p:grpSpPr>
          <p:sp>
            <p:nvSpPr>
              <p:cNvPr id="8" name="Shape 5">
                <a:extLst>
                  <a:ext uri="{FF2B5EF4-FFF2-40B4-BE49-F238E27FC236}">
                    <a16:creationId xmlns:a16="http://schemas.microsoft.com/office/drawing/2014/main" id="{6B833F4A-2A6E-27B7-8182-5A504F8F4B39}"/>
                  </a:ext>
                </a:extLst>
              </p:cNvPr>
              <p:cNvSpPr/>
              <p:nvPr/>
            </p:nvSpPr>
            <p:spPr>
              <a:xfrm>
                <a:off x="365760" y="1444752"/>
                <a:ext cx="11457432" cy="1602068"/>
              </a:xfrm>
              <a:prstGeom prst="roundRect">
                <a:avLst>
                  <a:gd name="adj" fmla="val 3704"/>
                </a:avLst>
              </a:prstGeom>
              <a:solidFill>
                <a:srgbClr val="EFF6FF"/>
              </a:solidFill>
              <a:ln/>
            </p:spPr>
            <p:txBody>
              <a:bodyPr/>
              <a:lstStyle/>
              <a:p>
                <a:endParaRPr lang="en-US"/>
              </a:p>
            </p:txBody>
          </p:sp>
          <p:sp>
            <p:nvSpPr>
              <p:cNvPr id="9" name="Text 6">
                <a:extLst>
                  <a:ext uri="{FF2B5EF4-FFF2-40B4-BE49-F238E27FC236}">
                    <a16:creationId xmlns:a16="http://schemas.microsoft.com/office/drawing/2014/main" id="{454A9230-5FCD-0FC1-4CC1-C99936FAE643}"/>
                  </a:ext>
                </a:extLst>
              </p:cNvPr>
              <p:cNvSpPr txBox="1"/>
              <p:nvPr/>
            </p:nvSpPr>
            <p:spPr>
              <a:xfrm>
                <a:off x="594360" y="1536192"/>
                <a:ext cx="10972800" cy="685800"/>
              </a:xfrm>
              <a:prstGeom prst="rect">
                <a:avLst/>
              </a:prstGeom>
              <a:noFill/>
              <a:ln/>
            </p:spPr>
            <p:txBody>
              <a:bodyPr wrap="square" lIns="0" tIns="0" rIns="0" bIns="0" rtlCol="0" anchor="ctr"/>
              <a:lstStyle/>
              <a:p>
                <a:pPr marL="0" indent="0">
                  <a:lnSpc>
                    <a:spcPct val="130000"/>
                  </a:lnSpc>
                  <a:buNone/>
                </a:pPr>
                <a:r>
                  <a:rPr lang="en-US" sz="1400" dirty="0">
                    <a:solidFill>
                      <a:srgbClr val="1A1A1A"/>
                    </a:solidFill>
                    <a:latin typeface="Consolas" pitchFamily="34" charset="0"/>
                    <a:ea typeface="Consolas" pitchFamily="34" charset="-122"/>
                    <a:cs typeface="Consolas" pitchFamily="34" charset="-120"/>
                  </a:rPr>
                  <a:t>Absolute Threshold Price = $10.00 − $1 = </a:t>
                </a:r>
                <a:r>
                  <a:rPr lang="en-US" sz="1400" b="1" dirty="0">
                    <a:solidFill>
                      <a:srgbClr val="00ADC8"/>
                    </a:solidFill>
                    <a:latin typeface="Consolas" pitchFamily="34" charset="0"/>
                    <a:ea typeface="Consolas" pitchFamily="34" charset="-122"/>
                    <a:cs typeface="Consolas" pitchFamily="34" charset="-120"/>
                  </a:rPr>
                  <a:t>$9.00</a:t>
                </a:r>
                <a:endParaRPr lang="en-US" sz="1400" dirty="0"/>
              </a:p>
              <a:p>
                <a:pPr marL="0" indent="0">
                  <a:lnSpc>
                    <a:spcPct val="130000"/>
                  </a:lnSpc>
                  <a:buNone/>
                </a:pPr>
                <a:r>
                  <a:rPr lang="en-US" sz="1400" dirty="0">
                    <a:solidFill>
                      <a:srgbClr val="1A1A1A"/>
                    </a:solidFill>
                    <a:latin typeface="Consolas" pitchFamily="34" charset="0"/>
                    <a:ea typeface="Consolas" pitchFamily="34" charset="-122"/>
                    <a:cs typeface="Consolas" pitchFamily="34" charset="-120"/>
                  </a:rPr>
                  <a:t>Relative Threshold Price = $10.00 × (1-0.20) = </a:t>
                </a:r>
                <a:r>
                  <a:rPr lang="en-US" sz="1400" b="1" dirty="0">
                    <a:solidFill>
                      <a:srgbClr val="685BC7"/>
                    </a:solidFill>
                    <a:latin typeface="Consolas" pitchFamily="34" charset="0"/>
                    <a:ea typeface="Consolas" pitchFamily="34" charset="-122"/>
                    <a:cs typeface="Consolas" pitchFamily="34" charset="-120"/>
                  </a:rPr>
                  <a:t>$8.00</a:t>
                </a:r>
                <a:endParaRPr lang="en-US" sz="1400" dirty="0"/>
              </a:p>
            </p:txBody>
          </p:sp>
          <p:sp>
            <p:nvSpPr>
              <p:cNvPr id="10" name="Text 7">
                <a:extLst>
                  <a:ext uri="{FF2B5EF4-FFF2-40B4-BE49-F238E27FC236}">
                    <a16:creationId xmlns:a16="http://schemas.microsoft.com/office/drawing/2014/main" id="{F00DF247-4643-4F33-5048-AEDB7B6C1FDD}"/>
                  </a:ext>
                </a:extLst>
              </p:cNvPr>
              <p:cNvSpPr txBox="1"/>
              <p:nvPr/>
            </p:nvSpPr>
            <p:spPr>
              <a:xfrm>
                <a:off x="594360" y="2221992"/>
                <a:ext cx="10972800" cy="365760"/>
              </a:xfrm>
              <a:prstGeom prst="rect">
                <a:avLst/>
              </a:prstGeom>
              <a:noFill/>
              <a:ln/>
            </p:spPr>
            <p:txBody>
              <a:bodyPr wrap="square" lIns="0" tIns="0" rIns="0" bIns="0" rtlCol="0" anchor="ctr"/>
              <a:lstStyle/>
              <a:p>
                <a:r>
                  <a:rPr lang="en-US" sz="1300" dirty="0">
                    <a:solidFill>
                      <a:srgbClr val="1A1A1A"/>
                    </a:solidFill>
                    <a:latin typeface="Consolas" pitchFamily="34" charset="0"/>
                    <a:ea typeface="Consolas" pitchFamily="34" charset="-122"/>
                    <a:cs typeface="Consolas" pitchFamily="34" charset="-120"/>
                  </a:rPr>
                  <a:t>Threshold Price = MIN(</a:t>
                </a:r>
                <a:r>
                  <a:rPr lang="en-US" sz="1200" dirty="0">
                    <a:solidFill>
                      <a:srgbClr val="00ADC8"/>
                    </a:solidFill>
                    <a:latin typeface="Consolas" pitchFamily="34" charset="0"/>
                    <a:ea typeface="Consolas" pitchFamily="34" charset="-122"/>
                    <a:cs typeface="Consolas" pitchFamily="34" charset="-120"/>
                  </a:rPr>
                  <a:t>$9.00</a:t>
                </a:r>
                <a:r>
                  <a:rPr lang="en-US" sz="1300" dirty="0">
                    <a:solidFill>
                      <a:srgbClr val="1A1A1A"/>
                    </a:solidFill>
                    <a:latin typeface="Consolas" pitchFamily="34" charset="0"/>
                    <a:ea typeface="Consolas" pitchFamily="34" charset="-122"/>
                    <a:cs typeface="Consolas" pitchFamily="34" charset="-120"/>
                  </a:rPr>
                  <a:t>, </a:t>
                </a:r>
                <a:r>
                  <a:rPr lang="en-US" sz="1200" dirty="0">
                    <a:solidFill>
                      <a:srgbClr val="685BC7"/>
                    </a:solidFill>
                    <a:latin typeface="Consolas" pitchFamily="34" charset="0"/>
                    <a:ea typeface="Consolas" pitchFamily="34" charset="-122"/>
                    <a:cs typeface="Consolas" pitchFamily="34" charset="-120"/>
                  </a:rPr>
                  <a:t>$8.00</a:t>
                </a:r>
                <a:r>
                  <a:rPr lang="en-US" sz="1300" dirty="0">
                    <a:solidFill>
                      <a:srgbClr val="1A1A1A"/>
                    </a:solidFill>
                    <a:latin typeface="Consolas" pitchFamily="34" charset="0"/>
                    <a:ea typeface="Consolas" pitchFamily="34" charset="-122"/>
                    <a:cs typeface="Consolas" pitchFamily="34" charset="-120"/>
                  </a:rPr>
                  <a:t>) = </a:t>
                </a:r>
                <a:r>
                  <a:rPr lang="en-US" sz="1300" b="1" dirty="0">
                    <a:solidFill>
                      <a:srgbClr val="003865"/>
                    </a:solidFill>
                    <a:latin typeface="Consolas" pitchFamily="34" charset="0"/>
                    <a:ea typeface="Consolas" pitchFamily="34" charset="-122"/>
                    <a:cs typeface="Consolas" pitchFamily="34" charset="-120"/>
                  </a:rPr>
                  <a:t>$8.00</a:t>
                </a:r>
                <a:r>
                  <a:rPr lang="en-US" sz="1300" i="1" dirty="0">
                    <a:solidFill>
                      <a:srgbClr val="5B6770"/>
                    </a:solidFill>
                    <a:latin typeface="Consolas" pitchFamily="34" charset="0"/>
                    <a:ea typeface="Consolas" pitchFamily="34" charset="-122"/>
                    <a:cs typeface="Consolas" pitchFamily="34" charset="-120"/>
                  </a:rPr>
                  <a:t>   - a bid must be priced below $8.00 to be inefficient</a:t>
                </a:r>
                <a:endParaRPr lang="en-US" sz="1300" dirty="0"/>
              </a:p>
            </p:txBody>
          </p:sp>
        </p:grpSp>
        <p:sp>
          <p:nvSpPr>
            <p:cNvPr id="5" name="Text 7">
              <a:extLst>
                <a:ext uri="{FF2B5EF4-FFF2-40B4-BE49-F238E27FC236}">
                  <a16:creationId xmlns:a16="http://schemas.microsoft.com/office/drawing/2014/main" id="{4460E0E9-2680-D73D-A49E-DF458D6A9EE5}"/>
                </a:ext>
              </a:extLst>
            </p:cNvPr>
            <p:cNvSpPr txBox="1"/>
            <p:nvPr/>
          </p:nvSpPr>
          <p:spPr>
            <a:xfrm>
              <a:off x="594360" y="2589620"/>
              <a:ext cx="10972800" cy="365760"/>
            </a:xfrm>
            <a:prstGeom prst="rect">
              <a:avLst/>
            </a:prstGeom>
            <a:noFill/>
            <a:ln/>
          </p:spPr>
          <p:txBody>
            <a:bodyPr wrap="square" lIns="0" tIns="0" rIns="0" bIns="0" rtlCol="0" anchor="ctr"/>
            <a:lstStyle/>
            <a:p>
              <a:r>
                <a:rPr lang="en-US" sz="1300" dirty="0">
                  <a:solidFill>
                    <a:srgbClr val="1A1A1A"/>
                  </a:solidFill>
                  <a:latin typeface="Consolas" panose="020B0609020204030204" pitchFamily="49" charset="0"/>
                  <a:ea typeface="Consolas" pitchFamily="34" charset="-122"/>
                  <a:cs typeface="Consolas" pitchFamily="34" charset="-120"/>
                </a:rPr>
                <a:t>Safe Harbor Price = </a:t>
              </a:r>
              <a:r>
                <a:rPr lang="en-US" sz="1300" b="1" dirty="0">
                  <a:solidFill>
                    <a:srgbClr val="1E8449"/>
                  </a:solidFill>
                  <a:latin typeface="Consolas" panose="020B0609020204030204" pitchFamily="49" charset="0"/>
                  <a:ea typeface="Calibri" pitchFamily="34" charset="-122"/>
                  <a:cs typeface="Calibri" pitchFamily="34" charset="-120"/>
                </a:rPr>
                <a:t>$7.25</a:t>
              </a:r>
              <a:r>
                <a:rPr kumimoji="0" lang="en-US" sz="1300" b="0" i="1" u="none" strike="noStrike" kern="1200" cap="none" spc="0" normalizeH="0" baseline="0" noProof="0" dirty="0">
                  <a:ln>
                    <a:noFill/>
                  </a:ln>
                  <a:solidFill>
                    <a:srgbClr val="5B6770"/>
                  </a:solidFill>
                  <a:effectLst/>
                  <a:uLnTx/>
                  <a:uFillTx/>
                  <a:latin typeface="Consolas" panose="020B0609020204030204" pitchFamily="49" charset="0"/>
                  <a:ea typeface="Consolas" pitchFamily="34" charset="-122"/>
                  <a:cs typeface="Consolas" pitchFamily="34" charset="-120"/>
                </a:rPr>
                <a:t>   </a:t>
              </a:r>
              <a:r>
                <a:rPr lang="en-US" sz="1300" i="1" dirty="0">
                  <a:solidFill>
                    <a:srgbClr val="5B6770"/>
                  </a:solidFill>
                  <a:latin typeface="Consolas" panose="020B0609020204030204" pitchFamily="49" charset="0"/>
                  <a:ea typeface="Consolas" pitchFamily="34" charset="-122"/>
                  <a:cs typeface="Consolas" pitchFamily="34" charset="-120"/>
                </a:rPr>
                <a:t>- 75</a:t>
              </a:r>
              <a:r>
                <a:rPr lang="en-US" sz="1300" i="1" baseline="30000" dirty="0">
                  <a:solidFill>
                    <a:srgbClr val="5B6770"/>
                  </a:solidFill>
                  <a:latin typeface="Consolas" panose="020B0609020204030204" pitchFamily="49" charset="0"/>
                  <a:ea typeface="Consolas" pitchFamily="34" charset="-122"/>
                  <a:cs typeface="Consolas" pitchFamily="34" charset="-120"/>
                </a:rPr>
                <a:t>th</a:t>
              </a:r>
              <a:r>
                <a:rPr lang="en-US" sz="1300" i="1" dirty="0">
                  <a:solidFill>
                    <a:srgbClr val="5B6770"/>
                  </a:solidFill>
                  <a:latin typeface="Consolas" panose="020B0609020204030204" pitchFamily="49" charset="0"/>
                  <a:ea typeface="Consolas" pitchFamily="34" charset="-122"/>
                  <a:cs typeface="Consolas" pitchFamily="34" charset="-120"/>
                </a:rPr>
                <a:t> percentile of 30-day DAM clearing price for that path hour</a:t>
              </a:r>
              <a:endParaRPr lang="en-US" sz="1300" dirty="0">
                <a:latin typeface="Consolas" panose="020B0609020204030204" pitchFamily="49" charset="0"/>
              </a:endParaRPr>
            </a:p>
          </p:txBody>
        </p:sp>
      </p:grpSp>
    </p:spTree>
    <p:extLst>
      <p:ext uri="{BB962C8B-B14F-4D97-AF65-F5344CB8AC3E}">
        <p14:creationId xmlns:p14="http://schemas.microsoft.com/office/powerpoint/2010/main" val="977158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046011F-B848-51A4-9FFF-8C962B3586E0}"/>
              </a:ext>
            </a:extLst>
          </p:cNvPr>
          <p:cNvGrpSpPr/>
          <p:nvPr/>
        </p:nvGrpSpPr>
        <p:grpSpPr>
          <a:xfrm>
            <a:off x="365760" y="2340266"/>
            <a:ext cx="11457432" cy="1602068"/>
            <a:chOff x="365760" y="1444752"/>
            <a:chExt cx="11457432" cy="1602068"/>
          </a:xfrm>
        </p:grpSpPr>
        <p:grpSp>
          <p:nvGrpSpPr>
            <p:cNvPr id="5" name="Group 4">
              <a:extLst>
                <a:ext uri="{FF2B5EF4-FFF2-40B4-BE49-F238E27FC236}">
                  <a16:creationId xmlns:a16="http://schemas.microsoft.com/office/drawing/2014/main" id="{DBDA6030-AC6C-1740-D374-F49EDE3C967B}"/>
                </a:ext>
              </a:extLst>
            </p:cNvPr>
            <p:cNvGrpSpPr/>
            <p:nvPr/>
          </p:nvGrpSpPr>
          <p:grpSpPr>
            <a:xfrm>
              <a:off x="365760" y="1444752"/>
              <a:ext cx="11457432" cy="1602068"/>
              <a:chOff x="365760" y="1444752"/>
              <a:chExt cx="11457432" cy="1602068"/>
            </a:xfrm>
          </p:grpSpPr>
          <p:sp>
            <p:nvSpPr>
              <p:cNvPr id="9" name="Shape 5">
                <a:extLst>
                  <a:ext uri="{FF2B5EF4-FFF2-40B4-BE49-F238E27FC236}">
                    <a16:creationId xmlns:a16="http://schemas.microsoft.com/office/drawing/2014/main" id="{13D2B0A4-F767-1058-0866-6A542A5A6D26}"/>
                  </a:ext>
                </a:extLst>
              </p:cNvPr>
              <p:cNvSpPr/>
              <p:nvPr/>
            </p:nvSpPr>
            <p:spPr>
              <a:xfrm>
                <a:off x="365760" y="1444752"/>
                <a:ext cx="11457432" cy="1602068"/>
              </a:xfrm>
              <a:prstGeom prst="roundRect">
                <a:avLst>
                  <a:gd name="adj" fmla="val 3704"/>
                </a:avLst>
              </a:prstGeom>
              <a:solidFill>
                <a:srgbClr val="EFF6FF"/>
              </a:solidFill>
              <a:ln/>
            </p:spPr>
            <p:txBody>
              <a:bodyPr/>
              <a:lstStyle/>
              <a:p>
                <a:endParaRPr lang="en-US"/>
              </a:p>
            </p:txBody>
          </p:sp>
          <p:sp>
            <p:nvSpPr>
              <p:cNvPr id="10" name="Text 6">
                <a:extLst>
                  <a:ext uri="{FF2B5EF4-FFF2-40B4-BE49-F238E27FC236}">
                    <a16:creationId xmlns:a16="http://schemas.microsoft.com/office/drawing/2014/main" id="{7993736F-ADC7-93EE-3908-458A38355BDD}"/>
                  </a:ext>
                </a:extLst>
              </p:cNvPr>
              <p:cNvSpPr txBox="1"/>
              <p:nvPr/>
            </p:nvSpPr>
            <p:spPr>
              <a:xfrm>
                <a:off x="594360" y="1536192"/>
                <a:ext cx="10972800" cy="685800"/>
              </a:xfrm>
              <a:prstGeom prst="rect">
                <a:avLst/>
              </a:prstGeom>
              <a:noFill/>
              <a:ln/>
            </p:spPr>
            <p:txBody>
              <a:bodyPr wrap="square" lIns="0" tIns="0" rIns="0" bIns="0" rtlCol="0" anchor="ctr"/>
              <a:lstStyle/>
              <a:p>
                <a:pPr>
                  <a:lnSpc>
                    <a:spcPct val="130000"/>
                  </a:lnSpc>
                </a:pPr>
                <a:r>
                  <a:rPr lang="en-US" sz="1400" dirty="0">
                    <a:solidFill>
                      <a:srgbClr val="1A1A1A"/>
                    </a:solidFill>
                    <a:latin typeface="Consolas" pitchFamily="34" charset="0"/>
                    <a:ea typeface="Consolas" pitchFamily="34" charset="-122"/>
                    <a:cs typeface="Consolas" pitchFamily="34" charset="-120"/>
                  </a:rPr>
                  <a:t>Absolute Threshold Price = -$10.00 − $1 = </a:t>
                </a:r>
                <a:r>
                  <a:rPr lang="en-US" sz="1400" b="1" dirty="0">
                    <a:solidFill>
                      <a:srgbClr val="00ADC8"/>
                    </a:solidFill>
                    <a:latin typeface="Consolas" pitchFamily="34" charset="0"/>
                    <a:ea typeface="Consolas" pitchFamily="34" charset="-122"/>
                    <a:cs typeface="Consolas" pitchFamily="34" charset="-120"/>
                  </a:rPr>
                  <a:t>-$11.00</a:t>
                </a:r>
                <a:endParaRPr lang="en-US" sz="1400" dirty="0"/>
              </a:p>
              <a:p>
                <a:pPr>
                  <a:lnSpc>
                    <a:spcPct val="130000"/>
                  </a:lnSpc>
                </a:pPr>
                <a:r>
                  <a:rPr lang="en-US" sz="1400" dirty="0">
                    <a:solidFill>
                      <a:srgbClr val="1A1A1A"/>
                    </a:solidFill>
                    <a:latin typeface="Consolas" pitchFamily="34" charset="0"/>
                    <a:ea typeface="Consolas" pitchFamily="34" charset="-122"/>
                    <a:cs typeface="Consolas" pitchFamily="34" charset="-120"/>
                  </a:rPr>
                  <a:t>Relative Threshold Price = -$10.00 × (1+0.20) = </a:t>
                </a:r>
                <a:r>
                  <a:rPr lang="en-US" sz="1400" b="1" dirty="0">
                    <a:solidFill>
                      <a:srgbClr val="685BC7"/>
                    </a:solidFill>
                    <a:latin typeface="Consolas" pitchFamily="34" charset="0"/>
                    <a:ea typeface="Consolas" pitchFamily="34" charset="-122"/>
                    <a:cs typeface="Consolas" pitchFamily="34" charset="-120"/>
                  </a:rPr>
                  <a:t>-$12.00</a:t>
                </a:r>
                <a:endParaRPr lang="en-US" sz="1400" dirty="0"/>
              </a:p>
            </p:txBody>
          </p:sp>
          <p:sp>
            <p:nvSpPr>
              <p:cNvPr id="11" name="Text 7">
                <a:extLst>
                  <a:ext uri="{FF2B5EF4-FFF2-40B4-BE49-F238E27FC236}">
                    <a16:creationId xmlns:a16="http://schemas.microsoft.com/office/drawing/2014/main" id="{A0C3CD25-7E6D-33BB-798D-027BD5216D7F}"/>
                  </a:ext>
                </a:extLst>
              </p:cNvPr>
              <p:cNvSpPr txBox="1"/>
              <p:nvPr/>
            </p:nvSpPr>
            <p:spPr>
              <a:xfrm>
                <a:off x="594360" y="2221992"/>
                <a:ext cx="10972800" cy="365760"/>
              </a:xfrm>
              <a:prstGeom prst="rect">
                <a:avLst/>
              </a:prstGeom>
              <a:noFill/>
              <a:ln/>
            </p:spPr>
            <p:txBody>
              <a:bodyPr wrap="square" lIns="0" tIns="0" rIns="0" bIns="0" rtlCol="0" anchor="ctr"/>
              <a:lstStyle/>
              <a:p>
                <a:r>
                  <a:rPr lang="en-US" sz="1300" dirty="0">
                    <a:solidFill>
                      <a:srgbClr val="1A1A1A"/>
                    </a:solidFill>
                    <a:latin typeface="Consolas" pitchFamily="34" charset="0"/>
                    <a:ea typeface="Consolas" pitchFamily="34" charset="-122"/>
                    <a:cs typeface="Consolas" pitchFamily="34" charset="-120"/>
                  </a:rPr>
                  <a:t>Threshold Price = MIN(</a:t>
                </a:r>
                <a:r>
                  <a:rPr lang="en-US" sz="1200" dirty="0">
                    <a:solidFill>
                      <a:srgbClr val="00ADC8"/>
                    </a:solidFill>
                    <a:latin typeface="Consolas" pitchFamily="34" charset="0"/>
                    <a:ea typeface="Consolas" pitchFamily="34" charset="-122"/>
                    <a:cs typeface="Consolas" pitchFamily="34" charset="-120"/>
                  </a:rPr>
                  <a:t>-$11.00</a:t>
                </a:r>
                <a:r>
                  <a:rPr lang="en-US" sz="1300" dirty="0">
                    <a:solidFill>
                      <a:srgbClr val="1A1A1A"/>
                    </a:solidFill>
                    <a:latin typeface="Consolas" pitchFamily="34" charset="0"/>
                    <a:ea typeface="Consolas" pitchFamily="34" charset="-122"/>
                    <a:cs typeface="Consolas" pitchFamily="34" charset="-120"/>
                  </a:rPr>
                  <a:t>, </a:t>
                </a:r>
                <a:r>
                  <a:rPr lang="en-US" sz="1200" dirty="0">
                    <a:solidFill>
                      <a:srgbClr val="685BC7"/>
                    </a:solidFill>
                    <a:latin typeface="Consolas" pitchFamily="34" charset="0"/>
                    <a:ea typeface="Consolas" pitchFamily="34" charset="-122"/>
                    <a:cs typeface="Consolas" pitchFamily="34" charset="-120"/>
                  </a:rPr>
                  <a:t>-$12.00</a:t>
                </a:r>
                <a:r>
                  <a:rPr lang="en-US" sz="1300" dirty="0">
                    <a:solidFill>
                      <a:srgbClr val="1A1A1A"/>
                    </a:solidFill>
                    <a:latin typeface="Consolas" pitchFamily="34" charset="0"/>
                    <a:ea typeface="Consolas" pitchFamily="34" charset="-122"/>
                    <a:cs typeface="Consolas" pitchFamily="34" charset="-120"/>
                  </a:rPr>
                  <a:t>) = -</a:t>
                </a:r>
                <a:r>
                  <a:rPr lang="en-US" sz="1300" b="1" dirty="0">
                    <a:solidFill>
                      <a:srgbClr val="003865"/>
                    </a:solidFill>
                    <a:latin typeface="Consolas" pitchFamily="34" charset="0"/>
                    <a:ea typeface="Consolas" pitchFamily="34" charset="-122"/>
                    <a:cs typeface="Consolas" pitchFamily="34" charset="-120"/>
                  </a:rPr>
                  <a:t>$12.00</a:t>
                </a:r>
                <a:r>
                  <a:rPr lang="en-US" sz="1300" i="1" dirty="0">
                    <a:solidFill>
                      <a:srgbClr val="5B6770"/>
                    </a:solidFill>
                    <a:latin typeface="Consolas" pitchFamily="34" charset="0"/>
                    <a:ea typeface="Consolas" pitchFamily="34" charset="-122"/>
                    <a:cs typeface="Consolas" pitchFamily="34" charset="-120"/>
                  </a:rPr>
                  <a:t>   - a bid must be priced below -$12.00 to be inefficient</a:t>
                </a:r>
                <a:endParaRPr lang="en-US" sz="1300" dirty="0"/>
              </a:p>
            </p:txBody>
          </p:sp>
        </p:grpSp>
        <p:sp>
          <p:nvSpPr>
            <p:cNvPr id="7" name="Text 7">
              <a:extLst>
                <a:ext uri="{FF2B5EF4-FFF2-40B4-BE49-F238E27FC236}">
                  <a16:creationId xmlns:a16="http://schemas.microsoft.com/office/drawing/2014/main" id="{D0EFD33D-7E33-7064-E5EB-9B20F4F806D4}"/>
                </a:ext>
              </a:extLst>
            </p:cNvPr>
            <p:cNvSpPr txBox="1"/>
            <p:nvPr/>
          </p:nvSpPr>
          <p:spPr>
            <a:xfrm>
              <a:off x="594360" y="2589620"/>
              <a:ext cx="10972800" cy="365760"/>
            </a:xfrm>
            <a:prstGeom prst="rect">
              <a:avLst/>
            </a:prstGeom>
            <a:noFill/>
            <a:ln/>
          </p:spPr>
          <p:txBody>
            <a:bodyPr wrap="square" lIns="0" tIns="0" rIns="0" bIns="0" rtlCol="0" anchor="ctr"/>
            <a:lstStyle/>
            <a:p>
              <a:r>
                <a:rPr lang="en-US" sz="1300" dirty="0">
                  <a:solidFill>
                    <a:srgbClr val="1A1A1A"/>
                  </a:solidFill>
                  <a:latin typeface="Consolas" panose="020B0609020204030204" pitchFamily="49" charset="0"/>
                  <a:ea typeface="Consolas" pitchFamily="34" charset="-122"/>
                  <a:cs typeface="Consolas" pitchFamily="34" charset="-120"/>
                </a:rPr>
                <a:t>Safe Harbor Price = </a:t>
              </a:r>
              <a:r>
                <a:rPr lang="en-US" sz="1300" b="1" dirty="0">
                  <a:solidFill>
                    <a:srgbClr val="1E8449"/>
                  </a:solidFill>
                  <a:latin typeface="Consolas" panose="020B0609020204030204" pitchFamily="49" charset="0"/>
                  <a:ea typeface="Calibri" pitchFamily="34" charset="-122"/>
                  <a:cs typeface="Calibri" pitchFamily="34" charset="-120"/>
                </a:rPr>
                <a:t>-$10.50</a:t>
              </a:r>
              <a:r>
                <a:rPr kumimoji="0" lang="en-US" sz="1300" b="0" i="1" u="none" strike="noStrike" kern="1200" cap="none" spc="0" normalizeH="0" baseline="0" noProof="0" dirty="0">
                  <a:ln>
                    <a:noFill/>
                  </a:ln>
                  <a:solidFill>
                    <a:srgbClr val="5B6770"/>
                  </a:solidFill>
                  <a:effectLst/>
                  <a:uLnTx/>
                  <a:uFillTx/>
                  <a:latin typeface="Consolas" panose="020B0609020204030204" pitchFamily="49" charset="0"/>
                  <a:ea typeface="Consolas" pitchFamily="34" charset="-122"/>
                  <a:cs typeface="Consolas" pitchFamily="34" charset="-120"/>
                </a:rPr>
                <a:t>   </a:t>
              </a:r>
              <a:r>
                <a:rPr lang="en-US" sz="1300" i="1" dirty="0">
                  <a:solidFill>
                    <a:srgbClr val="5B6770"/>
                  </a:solidFill>
                  <a:latin typeface="Consolas" panose="020B0609020204030204" pitchFamily="49" charset="0"/>
                  <a:ea typeface="Consolas" pitchFamily="34" charset="-122"/>
                  <a:cs typeface="Consolas" pitchFamily="34" charset="-120"/>
                </a:rPr>
                <a:t>- 75</a:t>
              </a:r>
              <a:r>
                <a:rPr lang="en-US" sz="1300" i="1" baseline="30000" dirty="0">
                  <a:solidFill>
                    <a:srgbClr val="5B6770"/>
                  </a:solidFill>
                  <a:latin typeface="Consolas" panose="020B0609020204030204" pitchFamily="49" charset="0"/>
                  <a:ea typeface="Consolas" pitchFamily="34" charset="-122"/>
                  <a:cs typeface="Consolas" pitchFamily="34" charset="-120"/>
                </a:rPr>
                <a:t>th</a:t>
              </a:r>
              <a:r>
                <a:rPr lang="en-US" sz="1300" i="1" dirty="0">
                  <a:solidFill>
                    <a:srgbClr val="5B6770"/>
                  </a:solidFill>
                  <a:latin typeface="Consolas" panose="020B0609020204030204" pitchFamily="49" charset="0"/>
                  <a:ea typeface="Consolas" pitchFamily="34" charset="-122"/>
                  <a:cs typeface="Consolas" pitchFamily="34" charset="-120"/>
                </a:rPr>
                <a:t> percentile of 30-day DAM clearing price for that path hour</a:t>
              </a:r>
              <a:endParaRPr lang="en-US" sz="1300" dirty="0">
                <a:latin typeface="Consolas" panose="020B0609020204030204" pitchFamily="49" charset="0"/>
              </a:endParaRPr>
            </a:p>
          </p:txBody>
        </p:sp>
      </p:grpSp>
      <p:sp>
        <p:nvSpPr>
          <p:cNvPr id="2" name="Title 1">
            <a:extLst>
              <a:ext uri="{FF2B5EF4-FFF2-40B4-BE49-F238E27FC236}">
                <a16:creationId xmlns:a16="http://schemas.microsoft.com/office/drawing/2014/main" id="{A1B9A5F0-D878-6679-BBC3-37DB8ADC0FD6}"/>
              </a:ext>
            </a:extLst>
          </p:cNvPr>
          <p:cNvSpPr>
            <a:spLocks noGrp="1"/>
          </p:cNvSpPr>
          <p:nvPr>
            <p:ph type="title"/>
          </p:nvPr>
        </p:nvSpPr>
        <p:spPr/>
        <p:txBody>
          <a:bodyPr/>
          <a:lstStyle/>
          <a:p>
            <a:r>
              <a:rPr lang="en-US" dirty="0"/>
              <a:t>Special Case: Negative Clearing Prices</a:t>
            </a:r>
            <a:br>
              <a:rPr lang="en-US" dirty="0"/>
            </a:br>
            <a:endParaRPr lang="en-US" dirty="0"/>
          </a:p>
        </p:txBody>
      </p:sp>
      <p:sp>
        <p:nvSpPr>
          <p:cNvPr id="4" name="Slide Number Placeholder 3">
            <a:extLst>
              <a:ext uri="{FF2B5EF4-FFF2-40B4-BE49-F238E27FC236}">
                <a16:creationId xmlns:a16="http://schemas.microsoft.com/office/drawing/2014/main" id="{D88CB41D-084D-B85E-4E64-A189A3051284}"/>
              </a:ext>
            </a:extLst>
          </p:cNvPr>
          <p:cNvSpPr>
            <a:spLocks noGrp="1"/>
          </p:cNvSpPr>
          <p:nvPr>
            <p:ph type="sldNum" sz="quarter" idx="12"/>
          </p:nvPr>
        </p:nvSpPr>
        <p:spPr/>
        <p:txBody>
          <a:bodyPr/>
          <a:lstStyle/>
          <a:p>
            <a:fld id="{BCDE79FB-97BA-492B-8D57-F1373F9ADA95}" type="slidenum">
              <a:rPr lang="en-US" smtClean="0"/>
              <a:t>6</a:t>
            </a:fld>
            <a:endParaRPr lang="en-US" dirty="0"/>
          </a:p>
        </p:txBody>
      </p:sp>
      <p:sp>
        <p:nvSpPr>
          <p:cNvPr id="6" name="Text 4">
            <a:extLst>
              <a:ext uri="{FF2B5EF4-FFF2-40B4-BE49-F238E27FC236}">
                <a16:creationId xmlns:a16="http://schemas.microsoft.com/office/drawing/2014/main" id="{B702C747-967F-3120-0FE4-81D82223208D}"/>
              </a:ext>
            </a:extLst>
          </p:cNvPr>
          <p:cNvSpPr txBox="1"/>
          <p:nvPr/>
        </p:nvSpPr>
        <p:spPr>
          <a:xfrm>
            <a:off x="365760" y="960120"/>
            <a:ext cx="11430000" cy="283464"/>
          </a:xfrm>
          <a:prstGeom prst="rect">
            <a:avLst/>
          </a:prstGeom>
          <a:noFill/>
          <a:ln/>
        </p:spPr>
        <p:txBody>
          <a:bodyPr wrap="square" lIns="0" tIns="0" rIns="0" bIns="0" rtlCol="0" anchor="ctr"/>
          <a:lstStyle/>
          <a:p>
            <a:pPr marL="0" indent="0">
              <a:buNone/>
            </a:pPr>
            <a:r>
              <a:rPr lang="en-US" sz="1300" i="1" dirty="0">
                <a:solidFill>
                  <a:srgbClr val="5B6770"/>
                </a:solidFill>
                <a:latin typeface="Calibri" pitchFamily="34" charset="0"/>
                <a:ea typeface="Calibri" pitchFamily="34" charset="-122"/>
                <a:cs typeface="Calibri" pitchFamily="34" charset="-120"/>
              </a:rPr>
              <a:t>PTP Clearing Prices can be negative. Per Section 4.6.3(5)(c), the relative threshold formula flips sign so the 20% protection stays consistent in both directions.</a:t>
            </a:r>
            <a:endParaRPr lang="en-US" sz="1300" dirty="0"/>
          </a:p>
        </p:txBody>
      </p:sp>
      <p:sp>
        <p:nvSpPr>
          <p:cNvPr id="8" name="Shape 5">
            <a:extLst>
              <a:ext uri="{FF2B5EF4-FFF2-40B4-BE49-F238E27FC236}">
                <a16:creationId xmlns:a16="http://schemas.microsoft.com/office/drawing/2014/main" id="{B39C074D-9D43-D7AA-F07C-FA7A0763644C}"/>
              </a:ext>
            </a:extLst>
          </p:cNvPr>
          <p:cNvSpPr/>
          <p:nvPr/>
        </p:nvSpPr>
        <p:spPr>
          <a:xfrm>
            <a:off x="365760" y="1243584"/>
            <a:ext cx="11457432" cy="777240"/>
          </a:xfrm>
          <a:prstGeom prst="roundRect">
            <a:avLst>
              <a:gd name="adj" fmla="val 5882"/>
            </a:avLst>
          </a:prstGeom>
          <a:solidFill>
            <a:srgbClr val="EFF6FF"/>
          </a:solidFill>
          <a:ln/>
        </p:spPr>
        <p:txBody>
          <a:bodyPr/>
          <a:lstStyle/>
          <a:p>
            <a:r>
              <a:rPr lang="en-US" b="1" dirty="0">
                <a:solidFill>
                  <a:srgbClr val="685BC7"/>
                </a:solidFill>
                <a:latin typeface="Calibri" pitchFamily="34" charset="0"/>
                <a:ea typeface="Calibri" pitchFamily="34" charset="-122"/>
                <a:cs typeface="Calibri" pitchFamily="34" charset="-120"/>
              </a:rPr>
              <a:t>If Clearing Price &lt; 0:  Relative Threshold Price = Clearing Price × (1 + 20%)</a:t>
            </a:r>
            <a:r>
              <a:rPr lang="en-US" i="1" dirty="0">
                <a:solidFill>
                  <a:srgbClr val="1A1A1A"/>
                </a:solidFill>
                <a:latin typeface="Calibri" pitchFamily="34" charset="0"/>
                <a:ea typeface="Calibri" pitchFamily="34" charset="-122"/>
                <a:cs typeface="Calibri" pitchFamily="34" charset="-120"/>
              </a:rPr>
              <a:t> - the sign of the relative term flips for negative prices so the threshold still moves below the clearing price.</a:t>
            </a:r>
            <a:endParaRPr lang="en-US" dirty="0"/>
          </a:p>
          <a:p>
            <a:endParaRPr lang="en-US" dirty="0"/>
          </a:p>
        </p:txBody>
      </p:sp>
      <p:sp>
        <p:nvSpPr>
          <p:cNvPr id="13" name="Text 7">
            <a:extLst>
              <a:ext uri="{FF2B5EF4-FFF2-40B4-BE49-F238E27FC236}">
                <a16:creationId xmlns:a16="http://schemas.microsoft.com/office/drawing/2014/main" id="{4D8DA176-E25C-11CD-F08D-854AF51854F7}"/>
              </a:ext>
            </a:extLst>
          </p:cNvPr>
          <p:cNvSpPr txBox="1"/>
          <p:nvPr/>
        </p:nvSpPr>
        <p:spPr>
          <a:xfrm>
            <a:off x="379476" y="2020824"/>
            <a:ext cx="11430000" cy="365760"/>
          </a:xfrm>
          <a:prstGeom prst="rect">
            <a:avLst/>
          </a:prstGeom>
          <a:noFill/>
          <a:ln/>
        </p:spPr>
        <p:txBody>
          <a:bodyPr wrap="square" lIns="0" tIns="0" rIns="0" bIns="0" rtlCol="0" anchor="ctr"/>
          <a:lstStyle/>
          <a:p>
            <a:pPr marL="0" indent="0">
              <a:buNone/>
            </a:pPr>
            <a:r>
              <a:rPr lang="en-US" sz="1500" b="1" dirty="0">
                <a:solidFill>
                  <a:srgbClr val="003865"/>
                </a:solidFill>
                <a:latin typeface="Calibri" pitchFamily="34" charset="0"/>
                <a:ea typeface="Calibri" pitchFamily="34" charset="-122"/>
                <a:cs typeface="Calibri" pitchFamily="34" charset="-120"/>
              </a:rPr>
              <a:t>Path A → B, Delivery Hour Ending 15:00  ·  DAM Clearing Price = -$10.00/MWh</a:t>
            </a:r>
            <a:endParaRPr lang="en-US" sz="1500" dirty="0"/>
          </a:p>
        </p:txBody>
      </p:sp>
      <p:sp>
        <p:nvSpPr>
          <p:cNvPr id="21" name="Shape 21">
            <a:extLst>
              <a:ext uri="{FF2B5EF4-FFF2-40B4-BE49-F238E27FC236}">
                <a16:creationId xmlns:a16="http://schemas.microsoft.com/office/drawing/2014/main" id="{089762C8-8635-6055-DE3E-3B2EF27567DD}"/>
              </a:ext>
            </a:extLst>
          </p:cNvPr>
          <p:cNvSpPr/>
          <p:nvPr/>
        </p:nvSpPr>
        <p:spPr>
          <a:xfrm>
            <a:off x="365760" y="5541264"/>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Negative clearing prices don't change the mechanics, “below the threshold” always means further from zero in the negative direction, and the safe harbor still applies the same way.</a:t>
            </a:r>
            <a:endParaRPr lang="en-US" dirty="0"/>
          </a:p>
          <a:p>
            <a:endParaRPr lang="en-US" dirty="0"/>
          </a:p>
        </p:txBody>
      </p:sp>
      <p:grpSp>
        <p:nvGrpSpPr>
          <p:cNvPr id="22" name="Group 21">
            <a:extLst>
              <a:ext uri="{FF2B5EF4-FFF2-40B4-BE49-F238E27FC236}">
                <a16:creationId xmlns:a16="http://schemas.microsoft.com/office/drawing/2014/main" id="{A8E218D1-3CCF-CA37-BC7D-686379CF2F0E}"/>
              </a:ext>
            </a:extLst>
          </p:cNvPr>
          <p:cNvGrpSpPr/>
          <p:nvPr/>
        </p:nvGrpSpPr>
        <p:grpSpPr>
          <a:xfrm>
            <a:off x="365760" y="4041648"/>
            <a:ext cx="11457432" cy="1371600"/>
            <a:chOff x="365760" y="4041648"/>
            <a:chExt cx="11457432" cy="1371600"/>
          </a:xfrm>
        </p:grpSpPr>
        <p:sp>
          <p:nvSpPr>
            <p:cNvPr id="23" name="Shape 11">
              <a:extLst>
                <a:ext uri="{FF2B5EF4-FFF2-40B4-BE49-F238E27FC236}">
                  <a16:creationId xmlns:a16="http://schemas.microsoft.com/office/drawing/2014/main" id="{7772B52E-01F2-6E81-94B2-3B32CFCF8D1A}"/>
                </a:ext>
              </a:extLst>
            </p:cNvPr>
            <p:cNvSpPr/>
            <p:nvPr/>
          </p:nvSpPr>
          <p:spPr>
            <a:xfrm>
              <a:off x="365760" y="4041648"/>
              <a:ext cx="5532120" cy="1371600"/>
            </a:xfrm>
            <a:prstGeom prst="roundRect">
              <a:avLst>
                <a:gd name="adj" fmla="val 4000"/>
              </a:avLst>
            </a:prstGeom>
            <a:solidFill>
              <a:srgbClr val="FFFFFF"/>
            </a:solidFill>
            <a:ln w="25400">
              <a:solidFill>
                <a:srgbClr val="5B6770"/>
              </a:solidFill>
              <a:prstDash val="solid"/>
            </a:ln>
          </p:spPr>
          <p:txBody>
            <a:bodyPr/>
            <a:lstStyle/>
            <a:p>
              <a:endParaRPr lang="en-US"/>
            </a:p>
          </p:txBody>
        </p:sp>
        <p:sp>
          <p:nvSpPr>
            <p:cNvPr id="24" name="Text 12">
              <a:extLst>
                <a:ext uri="{FF2B5EF4-FFF2-40B4-BE49-F238E27FC236}">
                  <a16:creationId xmlns:a16="http://schemas.microsoft.com/office/drawing/2014/main" id="{D343BC0A-20E3-27B2-E96E-FFF3D4C51B84}"/>
                </a:ext>
              </a:extLst>
            </p:cNvPr>
            <p:cNvSpPr txBox="1"/>
            <p:nvPr/>
          </p:nvSpPr>
          <p:spPr>
            <a:xfrm>
              <a:off x="594360" y="4178808"/>
              <a:ext cx="5074920" cy="320040"/>
            </a:xfrm>
            <a:prstGeom prst="rect">
              <a:avLst/>
            </a:prstGeom>
            <a:noFill/>
            <a:ln/>
          </p:spPr>
          <p:txBody>
            <a:bodyPr wrap="square" lIns="0" tIns="0" rIns="0" bIns="0" rtlCol="0" anchor="ctr"/>
            <a:lstStyle/>
            <a:p>
              <a:pPr marL="0" indent="0">
                <a:buNone/>
              </a:pPr>
              <a:r>
                <a:rPr lang="en-US" sz="1400" b="1" dirty="0">
                  <a:solidFill>
                    <a:srgbClr val="1A1A1A"/>
                  </a:solidFill>
                  <a:latin typeface="Calibri" pitchFamily="34" charset="0"/>
                  <a:ea typeface="Calibri" pitchFamily="34" charset="-122"/>
                  <a:cs typeface="Calibri" pitchFamily="34" charset="-120"/>
                </a:rPr>
                <a:t>Bid 1: Priced at -$13.00 (unawarded)</a:t>
              </a:r>
              <a:endParaRPr lang="en-US" sz="1400" dirty="0"/>
            </a:p>
          </p:txBody>
        </p:sp>
        <p:sp>
          <p:nvSpPr>
            <p:cNvPr id="25" name="Text 13">
              <a:extLst>
                <a:ext uri="{FF2B5EF4-FFF2-40B4-BE49-F238E27FC236}">
                  <a16:creationId xmlns:a16="http://schemas.microsoft.com/office/drawing/2014/main" id="{B2F4DB5F-BC39-630C-3EFF-3070006C65F1}"/>
                </a:ext>
              </a:extLst>
            </p:cNvPr>
            <p:cNvSpPr txBox="1"/>
            <p:nvPr/>
          </p:nvSpPr>
          <p:spPr>
            <a:xfrm>
              <a:off x="594360" y="4498848"/>
              <a:ext cx="5074920" cy="566928"/>
            </a:xfrm>
            <a:prstGeom prst="rect">
              <a:avLst/>
            </a:prstGeom>
            <a:noFill/>
            <a:ln/>
          </p:spPr>
          <p:txBody>
            <a:bodyPr wrap="square" lIns="0" tIns="0" rIns="0" bIns="0" rtlCol="0" anchor="t"/>
            <a:lstStyle/>
            <a:p>
              <a:pPr marL="342900" indent="-342900">
                <a:spcAft>
                  <a:spcPts val="300"/>
                </a:spcAft>
                <a:buSzPct val="100000"/>
                <a:buChar char="•"/>
              </a:pPr>
              <a:r>
                <a:rPr lang="en-US" sz="1050" dirty="0">
                  <a:solidFill>
                    <a:srgbClr val="1A1A1A"/>
                  </a:solidFill>
                  <a:latin typeface="Calibri"/>
                  <a:ea typeface="Calibri"/>
                  <a:cs typeface="Calibri"/>
                </a:rPr>
                <a:t>Step 1: Is -$13.00 less than </a:t>
              </a:r>
              <a:r>
                <a:rPr lang="en-US" sz="1050" b="1" dirty="0">
                  <a:solidFill>
                    <a:srgbClr val="1A1A1A"/>
                  </a:solidFill>
                  <a:latin typeface="Calibri"/>
                  <a:ea typeface="Calibri"/>
                  <a:cs typeface="Calibri"/>
                </a:rPr>
                <a:t>-</a:t>
              </a:r>
              <a:r>
                <a:rPr lang="en-US" sz="1050" b="1" dirty="0">
                  <a:solidFill>
                    <a:srgbClr val="003865"/>
                  </a:solidFill>
                  <a:latin typeface="Calibri"/>
                  <a:ea typeface="Calibri"/>
                  <a:cs typeface="Calibri"/>
                </a:rPr>
                <a:t>$12.00</a:t>
              </a:r>
              <a:r>
                <a:rPr lang="en-US" sz="1050" dirty="0">
                  <a:solidFill>
                    <a:srgbClr val="1A1A1A"/>
                  </a:solidFill>
                  <a:latin typeface="Calibri"/>
                  <a:ea typeface="Calibri"/>
                  <a:cs typeface="Calibri"/>
                </a:rPr>
                <a:t> threshold → </a:t>
              </a:r>
              <a:r>
                <a:rPr lang="en-US" sz="1050" b="1" dirty="0">
                  <a:solidFill>
                    <a:srgbClr val="003865"/>
                  </a:solidFill>
                  <a:latin typeface="Calibri"/>
                  <a:ea typeface="Calibri"/>
                  <a:cs typeface="Calibri"/>
                </a:rPr>
                <a:t>inefficient</a:t>
              </a:r>
            </a:p>
            <a:p>
              <a:pPr marL="342900" indent="-342900">
                <a:spcAft>
                  <a:spcPts val="300"/>
                </a:spcAft>
                <a:buSzPct val="100000"/>
                <a:buChar char="•"/>
              </a:pPr>
              <a:r>
                <a:rPr lang="en-US" sz="1050" dirty="0">
                  <a:solidFill>
                    <a:srgbClr val="1A1A1A"/>
                  </a:solidFill>
                  <a:latin typeface="Calibri"/>
                  <a:ea typeface="Calibri"/>
                  <a:cs typeface="Calibri"/>
                </a:rPr>
                <a:t>Safe Harbor Price (75th </a:t>
              </a:r>
              <a:r>
                <a:rPr lang="en-US" sz="1050" dirty="0" err="1">
                  <a:solidFill>
                    <a:srgbClr val="1A1A1A"/>
                  </a:solidFill>
                  <a:latin typeface="Calibri"/>
                  <a:ea typeface="Calibri"/>
                  <a:cs typeface="Calibri"/>
                </a:rPr>
                <a:t>pctl</a:t>
              </a:r>
              <a:r>
                <a:rPr lang="en-US" sz="1050" dirty="0">
                  <a:solidFill>
                    <a:srgbClr val="1A1A1A"/>
                  </a:solidFill>
                  <a:latin typeface="Calibri"/>
                  <a:ea typeface="Calibri"/>
                  <a:cs typeface="Calibri"/>
                </a:rPr>
                <a:t>, 30-day DASPP) = </a:t>
              </a:r>
              <a:r>
                <a:rPr lang="en-US" sz="1050" b="1" dirty="0">
                  <a:solidFill>
                    <a:srgbClr val="1E8449"/>
                  </a:solidFill>
                  <a:latin typeface="Calibri"/>
                  <a:ea typeface="Calibri"/>
                  <a:cs typeface="Calibri"/>
                </a:rPr>
                <a:t>-$10.50</a:t>
              </a:r>
              <a:endParaRPr lang="en-US" sz="1050" dirty="0">
                <a:latin typeface="Calibri"/>
                <a:ea typeface="Calibri"/>
                <a:cs typeface="Calibri"/>
              </a:endParaRPr>
            </a:p>
            <a:p>
              <a:pPr marL="342900" indent="-342900">
                <a:spcAft>
                  <a:spcPts val="300"/>
                </a:spcAft>
                <a:buSzPct val="100000"/>
                <a:buChar char="•"/>
              </a:pPr>
              <a:r>
                <a:rPr lang="en-US" sz="1050" dirty="0">
                  <a:solidFill>
                    <a:srgbClr val="1A1A1A"/>
                  </a:solidFill>
                  <a:latin typeface="Calibri"/>
                  <a:ea typeface="Calibri"/>
                  <a:cs typeface="Calibri"/>
                </a:rPr>
                <a:t>Step 2: -$13.00 ≥ </a:t>
              </a:r>
              <a:r>
                <a:rPr lang="en-US" sz="1050" b="1" dirty="0">
                  <a:solidFill>
                    <a:srgbClr val="1E8449"/>
                  </a:solidFill>
                  <a:latin typeface="Calibri"/>
                  <a:ea typeface="Calibri"/>
                  <a:cs typeface="Calibri"/>
                </a:rPr>
                <a:t>-$10.50</a:t>
              </a:r>
              <a:r>
                <a:rPr lang="en-US" sz="1050" dirty="0">
                  <a:solidFill>
                    <a:srgbClr val="1A1A1A"/>
                  </a:solidFill>
                  <a:latin typeface="Calibri"/>
                  <a:ea typeface="Calibri"/>
                  <a:cs typeface="Calibri"/>
                </a:rPr>
                <a:t>? No → </a:t>
              </a:r>
              <a:r>
                <a:rPr lang="en-US" sz="1050" b="1" dirty="0">
                  <a:solidFill>
                    <a:srgbClr val="922B21"/>
                  </a:solidFill>
                  <a:latin typeface="Calibri"/>
                  <a:ea typeface="Calibri"/>
                  <a:cs typeface="Calibri"/>
                </a:rPr>
                <a:t>safe harbor does not apply</a:t>
              </a:r>
            </a:p>
          </p:txBody>
        </p:sp>
        <p:sp>
          <p:nvSpPr>
            <p:cNvPr id="26" name="Shape 14">
              <a:extLst>
                <a:ext uri="{FF2B5EF4-FFF2-40B4-BE49-F238E27FC236}">
                  <a16:creationId xmlns:a16="http://schemas.microsoft.com/office/drawing/2014/main" id="{752A29E6-51A0-E60C-48DA-B8AB630292BC}"/>
                </a:ext>
              </a:extLst>
            </p:cNvPr>
            <p:cNvSpPr/>
            <p:nvPr/>
          </p:nvSpPr>
          <p:spPr>
            <a:xfrm>
              <a:off x="594360" y="5047488"/>
              <a:ext cx="5074920" cy="320040"/>
            </a:xfrm>
            <a:prstGeom prst="roundRect">
              <a:avLst>
                <a:gd name="adj" fmla="val 14286"/>
              </a:avLst>
            </a:prstGeom>
            <a:solidFill>
              <a:srgbClr val="F3EAEA"/>
            </a:solidFill>
            <a:ln/>
          </p:spPr>
          <p:txBody>
            <a:bodyPr/>
            <a:lstStyle/>
            <a:p>
              <a:endParaRPr lang="en-US"/>
            </a:p>
          </p:txBody>
        </p:sp>
        <p:sp>
          <p:nvSpPr>
            <p:cNvPr id="27" name="Text 15">
              <a:extLst>
                <a:ext uri="{FF2B5EF4-FFF2-40B4-BE49-F238E27FC236}">
                  <a16:creationId xmlns:a16="http://schemas.microsoft.com/office/drawing/2014/main" id="{25565D98-2F1E-A2B7-A332-7BD5A6C0DBFE}"/>
                </a:ext>
              </a:extLst>
            </p:cNvPr>
            <p:cNvSpPr txBox="1"/>
            <p:nvPr/>
          </p:nvSpPr>
          <p:spPr>
            <a:xfrm>
              <a:off x="594360" y="5047488"/>
              <a:ext cx="5074920" cy="320040"/>
            </a:xfrm>
            <a:prstGeom prst="rect">
              <a:avLst/>
            </a:prstGeom>
            <a:noFill/>
            <a:ln/>
          </p:spPr>
          <p:txBody>
            <a:bodyPr wrap="square" lIns="0" tIns="0" rIns="0" bIns="0" rtlCol="0" anchor="ctr"/>
            <a:lstStyle/>
            <a:p>
              <a:pPr marL="0" indent="0" algn="ctr">
                <a:buNone/>
              </a:pPr>
              <a:r>
                <a:rPr lang="en-US" sz="1150" b="1">
                  <a:solidFill>
                    <a:srgbClr val="922B21"/>
                  </a:solidFill>
                  <a:latin typeface="Calibri" pitchFamily="34" charset="0"/>
                  <a:ea typeface="Calibri" pitchFamily="34" charset="-122"/>
                  <a:cs typeface="Calibri" pitchFamily="34" charset="-120"/>
                </a:rPr>
                <a:t>Result: Counted inefficient — $1.00 fee assessed</a:t>
              </a:r>
              <a:endParaRPr lang="en-US" sz="1150"/>
            </a:p>
          </p:txBody>
        </p:sp>
        <p:sp>
          <p:nvSpPr>
            <p:cNvPr id="28" name="Shape 16">
              <a:extLst>
                <a:ext uri="{FF2B5EF4-FFF2-40B4-BE49-F238E27FC236}">
                  <a16:creationId xmlns:a16="http://schemas.microsoft.com/office/drawing/2014/main" id="{A19E93EC-7AC4-E1E2-5BD8-855FC866AC55}"/>
                </a:ext>
              </a:extLst>
            </p:cNvPr>
            <p:cNvSpPr/>
            <p:nvPr/>
          </p:nvSpPr>
          <p:spPr>
            <a:xfrm>
              <a:off x="6291072" y="4041648"/>
              <a:ext cx="5532120" cy="1371600"/>
            </a:xfrm>
            <a:prstGeom prst="roundRect">
              <a:avLst>
                <a:gd name="adj" fmla="val 4000"/>
              </a:avLst>
            </a:prstGeom>
            <a:solidFill>
              <a:srgbClr val="FFFFFF"/>
            </a:solidFill>
            <a:ln w="25400">
              <a:solidFill>
                <a:srgbClr val="00ADC8"/>
              </a:solidFill>
              <a:prstDash val="solid"/>
            </a:ln>
          </p:spPr>
          <p:txBody>
            <a:bodyPr/>
            <a:lstStyle/>
            <a:p>
              <a:endParaRPr lang="en-US"/>
            </a:p>
          </p:txBody>
        </p:sp>
        <p:sp>
          <p:nvSpPr>
            <p:cNvPr id="29" name="Text 17">
              <a:extLst>
                <a:ext uri="{FF2B5EF4-FFF2-40B4-BE49-F238E27FC236}">
                  <a16:creationId xmlns:a16="http://schemas.microsoft.com/office/drawing/2014/main" id="{7802E463-9AC0-BE25-D53C-6302E4FA931A}"/>
                </a:ext>
              </a:extLst>
            </p:cNvPr>
            <p:cNvSpPr txBox="1"/>
            <p:nvPr/>
          </p:nvSpPr>
          <p:spPr>
            <a:xfrm>
              <a:off x="6519672" y="4178808"/>
              <a:ext cx="5074920" cy="320040"/>
            </a:xfrm>
            <a:prstGeom prst="rect">
              <a:avLst/>
            </a:prstGeom>
            <a:noFill/>
            <a:ln/>
          </p:spPr>
          <p:txBody>
            <a:bodyPr wrap="square" lIns="0" tIns="0" rIns="0" bIns="0" rtlCol="0" anchor="ctr"/>
            <a:lstStyle/>
            <a:p>
              <a:pPr marL="0" indent="0">
                <a:buNone/>
              </a:pPr>
              <a:r>
                <a:rPr lang="en-US" sz="1400" b="1" dirty="0">
                  <a:solidFill>
                    <a:srgbClr val="1A1A1A"/>
                  </a:solidFill>
                  <a:latin typeface="Calibri"/>
                  <a:ea typeface="Calibri"/>
                  <a:cs typeface="Calibri"/>
                </a:rPr>
                <a:t>Bid 2: Priced at -$11.50 (unawarded)</a:t>
              </a:r>
              <a:endParaRPr lang="en-US" sz="1400" dirty="0">
                <a:latin typeface="Calibri"/>
                <a:ea typeface="Calibri"/>
                <a:cs typeface="Calibri"/>
              </a:endParaRPr>
            </a:p>
          </p:txBody>
        </p:sp>
        <p:sp>
          <p:nvSpPr>
            <p:cNvPr id="30" name="Text 18">
              <a:extLst>
                <a:ext uri="{FF2B5EF4-FFF2-40B4-BE49-F238E27FC236}">
                  <a16:creationId xmlns:a16="http://schemas.microsoft.com/office/drawing/2014/main" id="{676CAB39-2567-0378-D79B-953ECED74DC0}"/>
                </a:ext>
              </a:extLst>
            </p:cNvPr>
            <p:cNvSpPr txBox="1"/>
            <p:nvPr/>
          </p:nvSpPr>
          <p:spPr>
            <a:xfrm>
              <a:off x="6519672" y="4498848"/>
              <a:ext cx="5074920" cy="566928"/>
            </a:xfrm>
            <a:prstGeom prst="rect">
              <a:avLst/>
            </a:prstGeom>
            <a:noFill/>
            <a:ln/>
          </p:spPr>
          <p:txBody>
            <a:bodyPr wrap="square" lIns="0" tIns="0" rIns="0" bIns="0" rtlCol="0" anchor="t"/>
            <a:lstStyle/>
            <a:p>
              <a:pPr marL="342900" indent="-342900">
                <a:spcAft>
                  <a:spcPts val="300"/>
                </a:spcAft>
                <a:buSzPct val="100000"/>
                <a:buChar char="•"/>
              </a:pPr>
              <a:r>
                <a:rPr lang="en-US" sz="1050" dirty="0">
                  <a:solidFill>
                    <a:srgbClr val="1A1A1A"/>
                  </a:solidFill>
                  <a:latin typeface="Calibri"/>
                  <a:ea typeface="Calibri"/>
                  <a:cs typeface="Calibri"/>
                </a:rPr>
                <a:t>Step 1: Is -$11.50 less than </a:t>
              </a:r>
              <a:r>
                <a:rPr lang="en-US" sz="1050" b="1" dirty="0">
                  <a:solidFill>
                    <a:srgbClr val="1A1A1A"/>
                  </a:solidFill>
                  <a:latin typeface="Calibri"/>
                  <a:ea typeface="Calibri"/>
                  <a:cs typeface="Calibri"/>
                </a:rPr>
                <a:t>-</a:t>
              </a:r>
              <a:r>
                <a:rPr lang="en-US" sz="1050" b="1" dirty="0">
                  <a:solidFill>
                    <a:srgbClr val="003865"/>
                  </a:solidFill>
                  <a:latin typeface="Calibri"/>
                  <a:ea typeface="Calibri"/>
                  <a:cs typeface="Calibri"/>
                </a:rPr>
                <a:t>$12.00</a:t>
              </a:r>
              <a:r>
                <a:rPr lang="en-US" sz="1050" dirty="0">
                  <a:solidFill>
                    <a:srgbClr val="1A1A1A"/>
                  </a:solidFill>
                  <a:latin typeface="Calibri"/>
                  <a:ea typeface="Calibri"/>
                  <a:cs typeface="Calibri"/>
                </a:rPr>
                <a:t> threshold? No, -$11.50 is higher, not lower</a:t>
              </a:r>
              <a:endParaRPr lang="en-US" sz="1050" dirty="0">
                <a:latin typeface="Calibri"/>
                <a:ea typeface="Calibri"/>
                <a:cs typeface="Calibri"/>
              </a:endParaRPr>
            </a:p>
            <a:p>
              <a:pPr marL="342900" indent="-342900">
                <a:spcAft>
                  <a:spcPts val="300"/>
                </a:spcAft>
                <a:buSzPct val="100000"/>
                <a:buChar char="•"/>
              </a:pPr>
              <a:r>
                <a:rPr lang="en-US" sz="1050" dirty="0">
                  <a:solidFill>
                    <a:srgbClr val="1A1A1A"/>
                  </a:solidFill>
                  <a:latin typeface="Calibri"/>
                  <a:ea typeface="Calibri"/>
                  <a:cs typeface="Calibri"/>
                </a:rPr>
                <a:t>Bid is not below the relative threshold price</a:t>
              </a:r>
              <a:endParaRPr lang="en-US" sz="1050" dirty="0">
                <a:latin typeface="Calibri"/>
                <a:ea typeface="Calibri"/>
                <a:cs typeface="Calibri"/>
              </a:endParaRPr>
            </a:p>
            <a:p>
              <a:pPr marL="342900" indent="-342900">
                <a:spcAft>
                  <a:spcPts val="300"/>
                </a:spcAft>
                <a:buSzPct val="100000"/>
                <a:buChar char="•"/>
              </a:pPr>
              <a:r>
                <a:rPr lang="en-US" sz="1050" dirty="0">
                  <a:solidFill>
                    <a:srgbClr val="1A1A1A"/>
                  </a:solidFill>
                  <a:latin typeface="Calibri"/>
                  <a:ea typeface="Calibri"/>
                  <a:cs typeface="Calibri"/>
                </a:rPr>
                <a:t>Safe harbor check not needed — bid already passes Step 1</a:t>
              </a:r>
              <a:endParaRPr lang="en-US" sz="1050" dirty="0">
                <a:latin typeface="Calibri"/>
                <a:ea typeface="Calibri"/>
                <a:cs typeface="Calibri"/>
              </a:endParaRPr>
            </a:p>
          </p:txBody>
        </p:sp>
        <p:sp>
          <p:nvSpPr>
            <p:cNvPr id="31" name="Shape 19">
              <a:extLst>
                <a:ext uri="{FF2B5EF4-FFF2-40B4-BE49-F238E27FC236}">
                  <a16:creationId xmlns:a16="http://schemas.microsoft.com/office/drawing/2014/main" id="{C1B903E9-98C7-0804-F75C-64D31BCDD0D2}"/>
                </a:ext>
              </a:extLst>
            </p:cNvPr>
            <p:cNvSpPr/>
            <p:nvPr/>
          </p:nvSpPr>
          <p:spPr>
            <a:xfrm>
              <a:off x="6519672" y="5047488"/>
              <a:ext cx="5074920" cy="320040"/>
            </a:xfrm>
            <a:prstGeom prst="roundRect">
              <a:avLst>
                <a:gd name="adj" fmla="val 14286"/>
              </a:avLst>
            </a:prstGeom>
            <a:solidFill>
              <a:srgbClr val="E8F9EF"/>
            </a:solidFill>
            <a:ln/>
          </p:spPr>
          <p:txBody>
            <a:bodyPr/>
            <a:lstStyle/>
            <a:p>
              <a:endParaRPr lang="en-US"/>
            </a:p>
          </p:txBody>
        </p:sp>
        <p:sp>
          <p:nvSpPr>
            <p:cNvPr id="32" name="Text 20">
              <a:extLst>
                <a:ext uri="{FF2B5EF4-FFF2-40B4-BE49-F238E27FC236}">
                  <a16:creationId xmlns:a16="http://schemas.microsoft.com/office/drawing/2014/main" id="{D64194DB-11CE-EB71-3FEE-68CBB2D1B705}"/>
                </a:ext>
              </a:extLst>
            </p:cNvPr>
            <p:cNvSpPr txBox="1"/>
            <p:nvPr/>
          </p:nvSpPr>
          <p:spPr>
            <a:xfrm>
              <a:off x="6519672" y="5047488"/>
              <a:ext cx="5074920" cy="320040"/>
            </a:xfrm>
            <a:prstGeom prst="rect">
              <a:avLst/>
            </a:prstGeom>
            <a:noFill/>
            <a:ln/>
          </p:spPr>
          <p:txBody>
            <a:bodyPr wrap="square" lIns="0" tIns="0" rIns="0" bIns="0" rtlCol="0" anchor="ctr"/>
            <a:lstStyle/>
            <a:p>
              <a:pPr marL="0" indent="0" algn="ctr">
                <a:buNone/>
              </a:pPr>
              <a:r>
                <a:rPr lang="en-US" sz="1150" b="1">
                  <a:solidFill>
                    <a:srgbClr val="1E8449"/>
                  </a:solidFill>
                  <a:latin typeface="Calibri" pitchFamily="34" charset="0"/>
                  <a:ea typeface="Calibri" pitchFamily="34" charset="-122"/>
                  <a:cs typeface="Calibri" pitchFamily="34" charset="-120"/>
                </a:rPr>
                <a:t>Result: NOT counted inefficient — no fee</a:t>
              </a:r>
              <a:endParaRPr lang="en-US" sz="1150"/>
            </a:p>
          </p:txBody>
        </p:sp>
      </p:grpSp>
    </p:spTree>
    <p:extLst>
      <p:ext uri="{BB962C8B-B14F-4D97-AF65-F5344CB8AC3E}">
        <p14:creationId xmlns:p14="http://schemas.microsoft.com/office/powerpoint/2010/main" val="2737664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77253-AC6E-5DC9-3321-C296A5BA749B}"/>
              </a:ext>
            </a:extLst>
          </p:cNvPr>
          <p:cNvSpPr>
            <a:spLocks noGrp="1"/>
          </p:cNvSpPr>
          <p:nvPr>
            <p:ph type="title"/>
          </p:nvPr>
        </p:nvSpPr>
        <p:spPr/>
        <p:txBody>
          <a:bodyPr/>
          <a:lstStyle/>
          <a:p>
            <a:r>
              <a:rPr lang="en-US" dirty="0"/>
              <a:t>Block Bids: How the Fee Applies</a:t>
            </a:r>
            <a:br>
              <a:rPr lang="en-US" dirty="0"/>
            </a:br>
            <a:endParaRPr lang="en-US" dirty="0"/>
          </a:p>
        </p:txBody>
      </p:sp>
      <p:sp>
        <p:nvSpPr>
          <p:cNvPr id="4" name="Slide Number Placeholder 3">
            <a:extLst>
              <a:ext uri="{FF2B5EF4-FFF2-40B4-BE49-F238E27FC236}">
                <a16:creationId xmlns:a16="http://schemas.microsoft.com/office/drawing/2014/main" id="{F61B3FCE-7F86-E484-DC2B-78861377F271}"/>
              </a:ext>
            </a:extLst>
          </p:cNvPr>
          <p:cNvSpPr>
            <a:spLocks noGrp="1"/>
          </p:cNvSpPr>
          <p:nvPr>
            <p:ph type="sldNum" sz="quarter" idx="12"/>
          </p:nvPr>
        </p:nvSpPr>
        <p:spPr/>
        <p:txBody>
          <a:bodyPr/>
          <a:lstStyle/>
          <a:p>
            <a:fld id="{BCDE79FB-97BA-492B-8D57-F1373F9ADA95}" type="slidenum">
              <a:rPr lang="en-US" smtClean="0"/>
              <a:t>7</a:t>
            </a:fld>
            <a:endParaRPr lang="en-US" dirty="0"/>
          </a:p>
        </p:txBody>
      </p:sp>
      <p:sp>
        <p:nvSpPr>
          <p:cNvPr id="6" name="Text 4">
            <a:extLst>
              <a:ext uri="{FF2B5EF4-FFF2-40B4-BE49-F238E27FC236}">
                <a16:creationId xmlns:a16="http://schemas.microsoft.com/office/drawing/2014/main" id="{3E81F76A-6DAB-487C-8685-044D1FCA86D2}"/>
              </a:ext>
            </a:extLst>
          </p:cNvPr>
          <p:cNvSpPr txBox="1"/>
          <p:nvPr/>
        </p:nvSpPr>
        <p:spPr>
          <a:xfrm>
            <a:off x="365760" y="960120"/>
            <a:ext cx="11430000" cy="365760"/>
          </a:xfrm>
          <a:prstGeom prst="rect">
            <a:avLst/>
          </a:prstGeom>
          <a:noFill/>
          <a:ln/>
        </p:spPr>
        <p:txBody>
          <a:bodyPr wrap="square" lIns="0" tIns="0" rIns="0" bIns="0" rtlCol="0" anchor="ctr"/>
          <a:lstStyle/>
          <a:p>
            <a:pPr marL="0" indent="0">
              <a:buNone/>
            </a:pPr>
            <a:r>
              <a:rPr lang="en-US" sz="1350" i="1" dirty="0">
                <a:solidFill>
                  <a:srgbClr val="5B6770"/>
                </a:solidFill>
                <a:latin typeface="Calibri" pitchFamily="34" charset="0"/>
                <a:ea typeface="Calibri" pitchFamily="34" charset="-122"/>
                <a:cs typeface="Calibri" pitchFamily="34" charset="-120"/>
              </a:rPr>
              <a:t>Per Section 4.6.3(5)(a)(iv), block bids are tested differently than hourly bids — using the block's average clearing price, not each hour's own price.</a:t>
            </a:r>
            <a:endParaRPr lang="en-US" sz="1350" dirty="0"/>
          </a:p>
        </p:txBody>
      </p:sp>
      <p:sp>
        <p:nvSpPr>
          <p:cNvPr id="8" name="Shape 5">
            <a:extLst>
              <a:ext uri="{FF2B5EF4-FFF2-40B4-BE49-F238E27FC236}">
                <a16:creationId xmlns:a16="http://schemas.microsoft.com/office/drawing/2014/main" id="{6E07885C-C58D-6A21-69A2-32188FCD30E2}"/>
              </a:ext>
            </a:extLst>
          </p:cNvPr>
          <p:cNvSpPr/>
          <p:nvPr/>
        </p:nvSpPr>
        <p:spPr>
          <a:xfrm>
            <a:off x="365760" y="1417320"/>
            <a:ext cx="5532120" cy="2880360"/>
          </a:xfrm>
          <a:prstGeom prst="roundRect">
            <a:avLst>
              <a:gd name="adj" fmla="val 1587"/>
            </a:avLst>
          </a:prstGeom>
          <a:solidFill>
            <a:srgbClr val="E8E8E8"/>
          </a:solidFill>
          <a:ln/>
        </p:spPr>
        <p:txBody>
          <a:bodyPr/>
          <a:lstStyle/>
          <a:p>
            <a:r>
              <a:rPr lang="en-US" b="1" dirty="0">
                <a:solidFill>
                  <a:srgbClr val="003865"/>
                </a:solidFill>
                <a:latin typeface="Calibri" pitchFamily="34" charset="0"/>
                <a:ea typeface="Calibri" pitchFamily="34" charset="-122"/>
                <a:cs typeface="Calibri" pitchFamily="34" charset="-120"/>
              </a:rPr>
              <a:t>What Defines a Block Bid</a:t>
            </a:r>
            <a:endParaRPr lang="en-US" dirty="0"/>
          </a:p>
          <a:p>
            <a:endParaRPr lang="en-US" dirty="0"/>
          </a:p>
          <a:p>
            <a:pPr marL="342900" indent="-342900">
              <a:spcAft>
                <a:spcPts val="1000"/>
              </a:spcAft>
              <a:buSzPct val="100000"/>
              <a:buChar char="•"/>
            </a:pPr>
            <a:r>
              <a:rPr lang="en-US" dirty="0">
                <a:solidFill>
                  <a:srgbClr val="1A1A1A"/>
                </a:solidFill>
                <a:latin typeface="Calibri" pitchFamily="34" charset="0"/>
                <a:ea typeface="Calibri" pitchFamily="34" charset="-122"/>
                <a:cs typeface="Calibri" pitchFamily="34" charset="-120"/>
              </a:rPr>
              <a:t>The same MW quantity in every hour of the block</a:t>
            </a:r>
            <a:endParaRPr lang="en-US" dirty="0"/>
          </a:p>
          <a:p>
            <a:pPr marL="342900" indent="-342900">
              <a:spcAft>
                <a:spcPts val="1000"/>
              </a:spcAft>
              <a:buSzPct val="100000"/>
              <a:buChar char="•"/>
            </a:pPr>
            <a:r>
              <a:rPr lang="en-US" dirty="0">
                <a:solidFill>
                  <a:srgbClr val="1A1A1A"/>
                </a:solidFill>
                <a:latin typeface="Calibri" pitchFamily="34" charset="0"/>
                <a:ea typeface="Calibri" pitchFamily="34" charset="-122"/>
                <a:cs typeface="Calibri" pitchFamily="34" charset="-120"/>
              </a:rPr>
              <a:t>The same source and sink Settlement Points throughout</a:t>
            </a:r>
            <a:endParaRPr lang="en-US" dirty="0"/>
          </a:p>
          <a:p>
            <a:pPr marL="342900" indent="-342900">
              <a:spcAft>
                <a:spcPts val="1000"/>
              </a:spcAft>
              <a:buSzPct val="100000"/>
              <a:buChar char="•"/>
            </a:pPr>
            <a:r>
              <a:rPr lang="en-US" dirty="0">
                <a:solidFill>
                  <a:srgbClr val="1A1A1A"/>
                </a:solidFill>
                <a:latin typeface="Calibri" pitchFamily="34" charset="0"/>
                <a:ea typeface="Calibri" pitchFamily="34" charset="-122"/>
                <a:cs typeface="Calibri" pitchFamily="34" charset="-120"/>
              </a:rPr>
              <a:t>Contiguous (back-to-back) hours</a:t>
            </a:r>
            <a:endParaRPr lang="en-US" dirty="0"/>
          </a:p>
          <a:p>
            <a:pPr marL="342900" indent="-342900">
              <a:spcAft>
                <a:spcPts val="1000"/>
              </a:spcAft>
              <a:buSzPct val="100000"/>
              <a:buChar char="•"/>
            </a:pPr>
            <a:r>
              <a:rPr lang="en-US" dirty="0">
                <a:solidFill>
                  <a:srgbClr val="1A1A1A"/>
                </a:solidFill>
                <a:latin typeface="Calibri" pitchFamily="34" charset="0"/>
                <a:ea typeface="Calibri" pitchFamily="34" charset="-122"/>
                <a:cs typeface="Calibri" pitchFamily="34" charset="-120"/>
              </a:rPr>
              <a:t>A single bid price that applies to every hour in the block</a:t>
            </a:r>
            <a:endParaRPr lang="en-US" dirty="0"/>
          </a:p>
          <a:p>
            <a:endParaRPr lang="en-US" dirty="0"/>
          </a:p>
        </p:txBody>
      </p:sp>
      <p:sp>
        <p:nvSpPr>
          <p:cNvPr id="10" name="Shape 8">
            <a:extLst>
              <a:ext uri="{FF2B5EF4-FFF2-40B4-BE49-F238E27FC236}">
                <a16:creationId xmlns:a16="http://schemas.microsoft.com/office/drawing/2014/main" id="{4065D077-FA53-5113-5FB4-AC37E012A83A}"/>
              </a:ext>
            </a:extLst>
          </p:cNvPr>
          <p:cNvSpPr/>
          <p:nvPr/>
        </p:nvSpPr>
        <p:spPr>
          <a:xfrm>
            <a:off x="6080760" y="1417320"/>
            <a:ext cx="5742432" cy="2880360"/>
          </a:xfrm>
          <a:prstGeom prst="roundRect">
            <a:avLst>
              <a:gd name="adj" fmla="val 1587"/>
            </a:avLst>
          </a:prstGeom>
          <a:solidFill>
            <a:srgbClr val="EFF6FF"/>
          </a:solidFill>
          <a:ln/>
        </p:spPr>
        <p:txBody>
          <a:bodyPr/>
          <a:lstStyle/>
          <a:p>
            <a:r>
              <a:rPr lang="en-US" b="1" dirty="0">
                <a:solidFill>
                  <a:srgbClr val="003865"/>
                </a:solidFill>
                <a:latin typeface="Calibri" pitchFamily="34" charset="0"/>
                <a:ea typeface="Calibri" pitchFamily="34" charset="-122"/>
                <a:cs typeface="Calibri" pitchFamily="34" charset="-120"/>
              </a:rPr>
              <a:t>The Block Threshold Uses One Average Price</a:t>
            </a:r>
            <a:endParaRPr lang="en-US" dirty="0"/>
          </a:p>
          <a:p>
            <a:r>
              <a:rPr lang="en-US" dirty="0"/>
              <a:t>																								</a:t>
            </a:r>
          </a:p>
          <a:p>
            <a:r>
              <a:rPr lang="en-US" dirty="0">
                <a:solidFill>
                  <a:srgbClr val="1A1A1A"/>
                </a:solidFill>
                <a:latin typeface="Calibri" pitchFamily="34" charset="0"/>
                <a:ea typeface="Calibri" pitchFamily="34" charset="-122"/>
                <a:cs typeface="Calibri" pitchFamily="34" charset="-120"/>
              </a:rPr>
              <a:t>An average clearing price is calculated, and the block's single price is tested against the two thresholds. If it fails, </a:t>
            </a:r>
            <a:r>
              <a:rPr lang="en-US" b="1" dirty="0">
                <a:solidFill>
                  <a:srgbClr val="003865"/>
                </a:solidFill>
                <a:latin typeface="Calibri" pitchFamily="34" charset="0"/>
                <a:ea typeface="Calibri" pitchFamily="34" charset="-122"/>
                <a:cs typeface="Calibri" pitchFamily="34" charset="-120"/>
              </a:rPr>
              <a:t>every hour in the block counts as inefficient</a:t>
            </a:r>
            <a:r>
              <a:rPr lang="en-US" dirty="0">
                <a:solidFill>
                  <a:srgbClr val="1A1A1A"/>
                </a:solidFill>
                <a:latin typeface="Calibri" pitchFamily="34" charset="0"/>
                <a:ea typeface="Calibri" pitchFamily="34" charset="-122"/>
                <a:cs typeface="Calibri" pitchFamily="34" charset="-120"/>
              </a:rPr>
              <a:t> (not just some).</a:t>
            </a:r>
            <a:endParaRPr lang="en-US" dirty="0"/>
          </a:p>
          <a:p>
            <a:endParaRPr lang="en-US" dirty="0"/>
          </a:p>
        </p:txBody>
      </p:sp>
      <p:sp>
        <p:nvSpPr>
          <p:cNvPr id="12" name="Shape 10">
            <a:extLst>
              <a:ext uri="{FF2B5EF4-FFF2-40B4-BE49-F238E27FC236}">
                <a16:creationId xmlns:a16="http://schemas.microsoft.com/office/drawing/2014/main" id="{E1E943CA-EC40-E5AF-ED45-EACD129EEB67}"/>
              </a:ext>
            </a:extLst>
          </p:cNvPr>
          <p:cNvSpPr/>
          <p:nvPr/>
        </p:nvSpPr>
        <p:spPr>
          <a:xfrm>
            <a:off x="6309360" y="2103120"/>
            <a:ext cx="5285232" cy="502920"/>
          </a:xfrm>
          <a:prstGeom prst="roundRect">
            <a:avLst>
              <a:gd name="adj" fmla="val 9091"/>
            </a:avLst>
          </a:prstGeom>
          <a:solidFill>
            <a:srgbClr val="FFFFFF"/>
          </a:solidFill>
          <a:ln w="15875">
            <a:solidFill>
              <a:srgbClr val="685BC7"/>
            </a:solidFill>
            <a:prstDash val="solid"/>
          </a:ln>
        </p:spPr>
        <p:txBody>
          <a:bodyPr/>
          <a:lstStyle/>
          <a:p>
            <a:r>
              <a:rPr lang="en-US" sz="1200" dirty="0">
                <a:solidFill>
                  <a:srgbClr val="1A1A1A"/>
                </a:solidFill>
                <a:latin typeface="Consolas" pitchFamily="34" charset="0"/>
                <a:ea typeface="Consolas" pitchFamily="34" charset="-122"/>
                <a:cs typeface="Consolas" pitchFamily="34" charset="-120"/>
              </a:rPr>
              <a:t>Average Clearing Price = mean of each hour's clearing</a:t>
            </a:r>
            <a:endParaRPr lang="en-US" sz="1200" dirty="0"/>
          </a:p>
          <a:p>
            <a:r>
              <a:rPr lang="en-US" sz="1200" dirty="0">
                <a:solidFill>
                  <a:srgbClr val="1A1A1A"/>
                </a:solidFill>
                <a:latin typeface="Consolas" pitchFamily="34" charset="0"/>
                <a:ea typeface="Consolas" pitchFamily="34" charset="-122"/>
                <a:cs typeface="Consolas" pitchFamily="34" charset="-120"/>
              </a:rPr>
              <a:t>price across the contiguous block</a:t>
            </a:r>
            <a:endParaRPr lang="en-US" sz="1200" dirty="0"/>
          </a:p>
          <a:p>
            <a:endParaRPr lang="en-US" sz="1200" dirty="0"/>
          </a:p>
        </p:txBody>
      </p:sp>
      <p:sp>
        <p:nvSpPr>
          <p:cNvPr id="16" name="Shape 15">
            <a:extLst>
              <a:ext uri="{FF2B5EF4-FFF2-40B4-BE49-F238E27FC236}">
                <a16:creationId xmlns:a16="http://schemas.microsoft.com/office/drawing/2014/main" id="{36ABE2F7-5FED-2B95-E759-4EBBFD102246}"/>
              </a:ext>
            </a:extLst>
          </p:cNvPr>
          <p:cNvSpPr/>
          <p:nvPr/>
        </p:nvSpPr>
        <p:spPr>
          <a:xfrm>
            <a:off x="365760" y="5541264"/>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Block bids get one verdict, not an hour-by-hour one. The average clearing price across the block decides whether every hour in it counts toward the inefficient bid total.</a:t>
            </a:r>
            <a:endParaRPr lang="en-US" dirty="0"/>
          </a:p>
          <a:p>
            <a:endParaRPr lang="en-US" dirty="0"/>
          </a:p>
        </p:txBody>
      </p:sp>
    </p:spTree>
    <p:extLst>
      <p:ext uri="{BB962C8B-B14F-4D97-AF65-F5344CB8AC3E}">
        <p14:creationId xmlns:p14="http://schemas.microsoft.com/office/powerpoint/2010/main" val="3908991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29D47-706A-89DE-24CB-0792F7EDA6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0245E-2CFC-2068-E343-32C6E825BF4C}"/>
              </a:ext>
            </a:extLst>
          </p:cNvPr>
          <p:cNvSpPr>
            <a:spLocks noGrp="1"/>
          </p:cNvSpPr>
          <p:nvPr>
            <p:ph type="title"/>
          </p:nvPr>
        </p:nvSpPr>
        <p:spPr/>
        <p:txBody>
          <a:bodyPr/>
          <a:lstStyle/>
          <a:p>
            <a:r>
              <a:rPr lang="en-US" dirty="0"/>
              <a:t>Block Bid Worked Example: </a:t>
            </a:r>
            <a:r>
              <a:rPr lang="en-US"/>
              <a:t>Positive</a:t>
            </a:r>
            <a:r>
              <a:rPr lang="en-US" dirty="0"/>
              <a:t> &amp; </a:t>
            </a:r>
            <a:r>
              <a:rPr lang="en-US"/>
              <a:t>Negative Average</a:t>
            </a:r>
            <a:r>
              <a:rPr lang="en-US" dirty="0"/>
              <a:t> Blocks</a:t>
            </a:r>
            <a:br>
              <a:rPr lang="en-US" dirty="0"/>
            </a:br>
            <a:endParaRPr lang="en-US" dirty="0"/>
          </a:p>
        </p:txBody>
      </p:sp>
      <p:sp>
        <p:nvSpPr>
          <p:cNvPr id="4" name="Slide Number Placeholder 3">
            <a:extLst>
              <a:ext uri="{FF2B5EF4-FFF2-40B4-BE49-F238E27FC236}">
                <a16:creationId xmlns:a16="http://schemas.microsoft.com/office/drawing/2014/main" id="{032B4D9C-9B4A-12E1-FE8D-AF8F97575768}"/>
              </a:ext>
            </a:extLst>
          </p:cNvPr>
          <p:cNvSpPr>
            <a:spLocks noGrp="1"/>
          </p:cNvSpPr>
          <p:nvPr>
            <p:ph type="sldNum" sz="quarter" idx="12"/>
          </p:nvPr>
        </p:nvSpPr>
        <p:spPr/>
        <p:txBody>
          <a:bodyPr/>
          <a:lstStyle/>
          <a:p>
            <a:fld id="{BCDE79FB-97BA-492B-8D57-F1373F9ADA95}" type="slidenum">
              <a:rPr lang="en-US" smtClean="0"/>
              <a:t>8</a:t>
            </a:fld>
            <a:endParaRPr lang="en-US" dirty="0"/>
          </a:p>
        </p:txBody>
      </p:sp>
      <p:sp>
        <p:nvSpPr>
          <p:cNvPr id="6" name="Text 4">
            <a:extLst>
              <a:ext uri="{FF2B5EF4-FFF2-40B4-BE49-F238E27FC236}">
                <a16:creationId xmlns:a16="http://schemas.microsoft.com/office/drawing/2014/main" id="{B4BD8649-0D91-43D8-C9DC-16EE5AD4B21C}"/>
              </a:ext>
            </a:extLst>
          </p:cNvPr>
          <p:cNvSpPr txBox="1"/>
          <p:nvPr/>
        </p:nvSpPr>
        <p:spPr>
          <a:xfrm>
            <a:off x="365760" y="960120"/>
            <a:ext cx="11430000" cy="320040"/>
          </a:xfrm>
          <a:prstGeom prst="rect">
            <a:avLst/>
          </a:prstGeom>
          <a:noFill/>
          <a:ln/>
        </p:spPr>
        <p:txBody>
          <a:bodyPr wrap="square" lIns="0" tIns="0" rIns="0" bIns="0" rtlCol="0" anchor="ctr"/>
          <a:lstStyle/>
          <a:p>
            <a:pPr marL="0" indent="0">
              <a:buNone/>
            </a:pPr>
            <a:r>
              <a:rPr lang="en-US" sz="1300" i="1" dirty="0">
                <a:solidFill>
                  <a:srgbClr val="5B6770"/>
                </a:solidFill>
                <a:latin typeface="Calibri" pitchFamily="34" charset="0"/>
                <a:ea typeface="Calibri" pitchFamily="34" charset="-122"/>
                <a:cs typeface="Calibri" pitchFamily="34" charset="-120"/>
              </a:rPr>
              <a:t>Two 3-hour block bids on different paths — each uses ONE average-based threshold applied to every hour in its block.</a:t>
            </a:r>
            <a:endParaRPr lang="en-US" sz="1300" dirty="0"/>
          </a:p>
        </p:txBody>
      </p:sp>
      <p:grpSp>
        <p:nvGrpSpPr>
          <p:cNvPr id="7" name="Group 6">
            <a:extLst>
              <a:ext uri="{FF2B5EF4-FFF2-40B4-BE49-F238E27FC236}">
                <a16:creationId xmlns:a16="http://schemas.microsoft.com/office/drawing/2014/main" id="{A30E1A6E-79F7-24DB-9972-574069AD0721}"/>
              </a:ext>
            </a:extLst>
          </p:cNvPr>
          <p:cNvGrpSpPr/>
          <p:nvPr/>
        </p:nvGrpSpPr>
        <p:grpSpPr>
          <a:xfrm>
            <a:off x="365760" y="1371600"/>
            <a:ext cx="11457432" cy="3977640"/>
            <a:chOff x="365760" y="1371600"/>
            <a:chExt cx="11457432" cy="3977640"/>
          </a:xfrm>
        </p:grpSpPr>
        <p:sp>
          <p:nvSpPr>
            <p:cNvPr id="8" name="Shape 5">
              <a:extLst>
                <a:ext uri="{FF2B5EF4-FFF2-40B4-BE49-F238E27FC236}">
                  <a16:creationId xmlns:a16="http://schemas.microsoft.com/office/drawing/2014/main" id="{5116F6C5-3F43-337D-37D3-18C344CDCE23}"/>
                </a:ext>
              </a:extLst>
            </p:cNvPr>
            <p:cNvSpPr/>
            <p:nvPr/>
          </p:nvSpPr>
          <p:spPr>
            <a:xfrm>
              <a:off x="365760" y="1371600"/>
              <a:ext cx="5532120" cy="3977640"/>
            </a:xfrm>
            <a:prstGeom prst="roundRect">
              <a:avLst>
                <a:gd name="adj" fmla="val 1379"/>
              </a:avLst>
            </a:prstGeom>
            <a:solidFill>
              <a:srgbClr val="FFFFFF"/>
            </a:solidFill>
            <a:ln w="25400">
              <a:solidFill>
                <a:srgbClr val="5B6770"/>
              </a:solidFill>
              <a:prstDash val="solid"/>
            </a:ln>
          </p:spPr>
          <p:txBody>
            <a:bodyPr/>
            <a:lstStyle/>
            <a:p>
              <a:endParaRPr lang="en-US"/>
            </a:p>
          </p:txBody>
        </p:sp>
        <p:sp>
          <p:nvSpPr>
            <p:cNvPr id="9" name="Text 6">
              <a:extLst>
                <a:ext uri="{FF2B5EF4-FFF2-40B4-BE49-F238E27FC236}">
                  <a16:creationId xmlns:a16="http://schemas.microsoft.com/office/drawing/2014/main" id="{9F6B8CFB-8CB5-68D2-A73C-D0C2E80684B8}"/>
                </a:ext>
              </a:extLst>
            </p:cNvPr>
            <p:cNvSpPr txBox="1"/>
            <p:nvPr/>
          </p:nvSpPr>
          <p:spPr>
            <a:xfrm>
              <a:off x="566928" y="1481328"/>
              <a:ext cx="5129784" cy="320040"/>
            </a:xfrm>
            <a:prstGeom prst="rect">
              <a:avLst/>
            </a:prstGeom>
            <a:noFill/>
            <a:ln/>
          </p:spPr>
          <p:txBody>
            <a:bodyPr wrap="square" lIns="0" tIns="0" rIns="0" bIns="0" rtlCol="0" anchor="ctr"/>
            <a:lstStyle/>
            <a:p>
              <a:pPr marL="0" indent="0">
                <a:buNone/>
              </a:pPr>
              <a:r>
                <a:rPr lang="en-US" sz="1400" b="1" dirty="0">
                  <a:solidFill>
                    <a:srgbClr val="5B6770"/>
                  </a:solidFill>
                  <a:latin typeface="Calibri" pitchFamily="34" charset="0"/>
                  <a:ea typeface="Calibri" pitchFamily="34" charset="-122"/>
                  <a:cs typeface="Calibri" pitchFamily="34" charset="-120"/>
                </a:rPr>
                <a:t>Scenario A — Positive-Average Block (Path C→D)</a:t>
              </a:r>
              <a:endParaRPr lang="en-US" sz="1400" dirty="0"/>
            </a:p>
          </p:txBody>
        </p:sp>
        <p:sp>
          <p:nvSpPr>
            <p:cNvPr id="10" name="Text 7">
              <a:extLst>
                <a:ext uri="{FF2B5EF4-FFF2-40B4-BE49-F238E27FC236}">
                  <a16:creationId xmlns:a16="http://schemas.microsoft.com/office/drawing/2014/main" id="{8B0D7256-EBBE-4AA9-E812-6A1D238AE862}"/>
                </a:ext>
              </a:extLst>
            </p:cNvPr>
            <p:cNvSpPr txBox="1"/>
            <p:nvPr/>
          </p:nvSpPr>
          <p:spPr>
            <a:xfrm>
              <a:off x="566928" y="1874520"/>
              <a:ext cx="5129784" cy="685800"/>
            </a:xfrm>
            <a:prstGeom prst="rect">
              <a:avLst/>
            </a:prstGeom>
            <a:noFill/>
            <a:ln/>
          </p:spPr>
          <p:txBody>
            <a:bodyPr wrap="square" lIns="0" tIns="0" rIns="0" bIns="0" rtlCol="0" anchor="t"/>
            <a:lstStyle/>
            <a:p>
              <a:pPr marL="0" indent="0">
                <a:lnSpc>
                  <a:spcPct val="125000"/>
                </a:lnSpc>
                <a:buNone/>
              </a:pPr>
              <a:r>
                <a:rPr lang="en-US" sz="1200" dirty="0">
                  <a:solidFill>
                    <a:srgbClr val="1A1A1A"/>
                  </a:solidFill>
                  <a:latin typeface="Consolas" pitchFamily="34" charset="0"/>
                  <a:ea typeface="Consolas" pitchFamily="34" charset="-122"/>
                  <a:cs typeface="Consolas" pitchFamily="34" charset="-120"/>
                </a:rPr>
                <a:t>HE14:  Clearing Price = $10.00</a:t>
              </a:r>
              <a:endParaRPr lang="en-US" sz="1200" dirty="0"/>
            </a:p>
            <a:p>
              <a:pPr marL="0" indent="0">
                <a:lnSpc>
                  <a:spcPct val="125000"/>
                </a:lnSpc>
                <a:buNone/>
              </a:pPr>
              <a:r>
                <a:rPr lang="en-US" sz="1200" dirty="0">
                  <a:solidFill>
                    <a:srgbClr val="1A1A1A"/>
                  </a:solidFill>
                  <a:latin typeface="Consolas" pitchFamily="34" charset="0"/>
                  <a:ea typeface="Consolas" pitchFamily="34" charset="-122"/>
                  <a:cs typeface="Consolas" pitchFamily="34" charset="-120"/>
                </a:rPr>
                <a:t>HE15:  Clearing Price = $3.50</a:t>
              </a:r>
              <a:endParaRPr lang="en-US" sz="1200" dirty="0"/>
            </a:p>
            <a:p>
              <a:pPr marL="0" indent="0">
                <a:lnSpc>
                  <a:spcPct val="125000"/>
                </a:lnSpc>
                <a:buNone/>
              </a:pPr>
              <a:r>
                <a:rPr lang="en-US" sz="1200" dirty="0">
                  <a:solidFill>
                    <a:srgbClr val="1A1A1A"/>
                  </a:solidFill>
                  <a:latin typeface="Consolas" pitchFamily="34" charset="0"/>
                  <a:ea typeface="Consolas" pitchFamily="34" charset="-122"/>
                  <a:cs typeface="Consolas" pitchFamily="34" charset="-120"/>
                </a:rPr>
                <a:t>HE16:  Clearing Price = -$4.00</a:t>
              </a:r>
              <a:endParaRPr lang="en-US" sz="1200" dirty="0"/>
            </a:p>
          </p:txBody>
        </p:sp>
        <p:sp>
          <p:nvSpPr>
            <p:cNvPr id="11" name="Shape 8">
              <a:extLst>
                <a:ext uri="{FF2B5EF4-FFF2-40B4-BE49-F238E27FC236}">
                  <a16:creationId xmlns:a16="http://schemas.microsoft.com/office/drawing/2014/main" id="{53191445-3CFA-7136-4C7D-2F9A09AFA203}"/>
                </a:ext>
              </a:extLst>
            </p:cNvPr>
            <p:cNvSpPr/>
            <p:nvPr/>
          </p:nvSpPr>
          <p:spPr>
            <a:xfrm>
              <a:off x="566928" y="2624328"/>
              <a:ext cx="5129784" cy="384048"/>
            </a:xfrm>
            <a:prstGeom prst="roundRect">
              <a:avLst>
                <a:gd name="adj" fmla="val 9524"/>
              </a:avLst>
            </a:prstGeom>
            <a:solidFill>
              <a:srgbClr val="F3F3F3"/>
            </a:solidFill>
            <a:ln/>
          </p:spPr>
          <p:txBody>
            <a:bodyPr/>
            <a:lstStyle/>
            <a:p>
              <a:endParaRPr lang="en-US"/>
            </a:p>
          </p:txBody>
        </p:sp>
        <p:sp>
          <p:nvSpPr>
            <p:cNvPr id="12" name="Text 9">
              <a:extLst>
                <a:ext uri="{FF2B5EF4-FFF2-40B4-BE49-F238E27FC236}">
                  <a16:creationId xmlns:a16="http://schemas.microsoft.com/office/drawing/2014/main" id="{FD3DD1E5-A729-C075-E200-1D7C50EA98B0}"/>
                </a:ext>
              </a:extLst>
            </p:cNvPr>
            <p:cNvSpPr txBox="1"/>
            <p:nvPr/>
          </p:nvSpPr>
          <p:spPr>
            <a:xfrm>
              <a:off x="676656" y="2624328"/>
              <a:ext cx="4910328" cy="384048"/>
            </a:xfrm>
            <a:prstGeom prst="rect">
              <a:avLst/>
            </a:prstGeom>
            <a:noFill/>
            <a:ln/>
          </p:spPr>
          <p:txBody>
            <a:bodyPr wrap="square" lIns="0" tIns="0" rIns="0" bIns="0" rtlCol="0" anchor="ctr"/>
            <a:lstStyle/>
            <a:p>
              <a:pPr marL="0" indent="0">
                <a:buNone/>
              </a:pPr>
              <a:r>
                <a:rPr lang="en-US" sz="1250" b="1" dirty="0">
                  <a:solidFill>
                    <a:srgbClr val="685BC7"/>
                  </a:solidFill>
                  <a:latin typeface="Consolas" pitchFamily="34" charset="0"/>
                  <a:ea typeface="Consolas" pitchFamily="34" charset="-122"/>
                  <a:cs typeface="Consolas" pitchFamily="34" charset="-120"/>
                </a:rPr>
                <a:t>Average Clearing Price = ($10.00 + $3.50 - $4.00) / 3 = $3.17</a:t>
              </a:r>
              <a:endParaRPr lang="en-US" sz="1250" dirty="0"/>
            </a:p>
          </p:txBody>
        </p:sp>
        <p:sp>
          <p:nvSpPr>
            <p:cNvPr id="13" name="Text 10">
              <a:extLst>
                <a:ext uri="{FF2B5EF4-FFF2-40B4-BE49-F238E27FC236}">
                  <a16:creationId xmlns:a16="http://schemas.microsoft.com/office/drawing/2014/main" id="{0CF4BAC0-4E77-0207-64AB-42526E3AEF0C}"/>
                </a:ext>
              </a:extLst>
            </p:cNvPr>
            <p:cNvSpPr txBox="1"/>
            <p:nvPr/>
          </p:nvSpPr>
          <p:spPr>
            <a:xfrm>
              <a:off x="566928" y="3099816"/>
              <a:ext cx="5129784" cy="566928"/>
            </a:xfrm>
            <a:prstGeom prst="rect">
              <a:avLst/>
            </a:prstGeom>
            <a:noFill/>
            <a:ln/>
          </p:spPr>
          <p:txBody>
            <a:bodyPr wrap="square" lIns="0" tIns="0" rIns="0" bIns="0" rtlCol="0" anchor="t"/>
            <a:lstStyle/>
            <a:p>
              <a:pPr marL="0" indent="0">
                <a:lnSpc>
                  <a:spcPct val="120000"/>
                </a:lnSpc>
                <a:buNone/>
              </a:pPr>
              <a:r>
                <a:rPr lang="en-US" sz="1150" dirty="0">
                  <a:solidFill>
                    <a:srgbClr val="1A1A1A"/>
                  </a:solidFill>
                  <a:latin typeface="Consolas" pitchFamily="34" charset="0"/>
                  <a:ea typeface="Consolas" pitchFamily="34" charset="-122"/>
                  <a:cs typeface="Consolas" pitchFamily="34" charset="-120"/>
                </a:rPr>
                <a:t>Threshold = MIN($3.17 × (1-0.20), $3.17 − $1)</a:t>
              </a:r>
              <a:endParaRPr lang="en-US" sz="1150" dirty="0"/>
            </a:p>
            <a:p>
              <a:pPr>
                <a:lnSpc>
                  <a:spcPct val="120000"/>
                </a:lnSpc>
              </a:pPr>
              <a:r>
                <a:rPr lang="en-US" sz="1150" dirty="0">
                  <a:solidFill>
                    <a:srgbClr val="1A1A1A"/>
                  </a:solidFill>
                  <a:latin typeface="Consolas" pitchFamily="34" charset="0"/>
                  <a:ea typeface="Consolas" pitchFamily="34" charset="-122"/>
                  <a:cs typeface="Consolas" pitchFamily="34" charset="-120"/>
                </a:rPr>
                <a:t>           = MIN($2.53, $2.17) = </a:t>
              </a:r>
              <a:r>
                <a:rPr lang="en-US" sz="1150" b="1" dirty="0">
                  <a:solidFill>
                    <a:srgbClr val="003865"/>
                  </a:solidFill>
                  <a:latin typeface="Consolas" pitchFamily="34" charset="0"/>
                  <a:ea typeface="Consolas" pitchFamily="34" charset="-122"/>
                  <a:cs typeface="Consolas" pitchFamily="34" charset="-120"/>
                </a:rPr>
                <a:t>$2.17</a:t>
              </a:r>
              <a:endParaRPr lang="en-US" sz="1150" dirty="0"/>
            </a:p>
          </p:txBody>
        </p:sp>
        <p:sp>
          <p:nvSpPr>
            <p:cNvPr id="14" name="Text 11">
              <a:extLst>
                <a:ext uri="{FF2B5EF4-FFF2-40B4-BE49-F238E27FC236}">
                  <a16:creationId xmlns:a16="http://schemas.microsoft.com/office/drawing/2014/main" id="{E634E439-ABF4-C271-FA2D-ACC201CAD114}"/>
                </a:ext>
              </a:extLst>
            </p:cNvPr>
            <p:cNvSpPr txBox="1"/>
            <p:nvPr/>
          </p:nvSpPr>
          <p:spPr>
            <a:xfrm>
              <a:off x="566928" y="3749040"/>
              <a:ext cx="5129784" cy="905256"/>
            </a:xfrm>
            <a:prstGeom prst="rect">
              <a:avLst/>
            </a:prstGeom>
            <a:noFill/>
            <a:ln/>
          </p:spPr>
          <p:txBody>
            <a:bodyPr wrap="square" lIns="0" tIns="0" rIns="0" bIns="0" rtlCol="0" anchor="t"/>
            <a:lstStyle/>
            <a:p>
              <a:pPr>
                <a:lnSpc>
                  <a:spcPct val="120000"/>
                </a:lnSpc>
              </a:pPr>
              <a:r>
                <a:rPr lang="en-US" sz="1200" b="1" dirty="0">
                  <a:solidFill>
                    <a:srgbClr val="003865"/>
                  </a:solidFill>
                  <a:latin typeface="Calibri" pitchFamily="34" charset="0"/>
                  <a:ea typeface="Calibri" pitchFamily="34" charset="-122"/>
                  <a:cs typeface="Calibri" pitchFamily="34" charset="-120"/>
                </a:rPr>
                <a:t>Block Bid Price = $1.00
</a:t>
              </a:r>
              <a:r>
                <a:rPr lang="en-US" sz="1200" dirty="0">
                  <a:solidFill>
                    <a:srgbClr val="1A1A1A"/>
                  </a:solidFill>
                  <a:latin typeface="Calibri" pitchFamily="34" charset="0"/>
                  <a:ea typeface="Calibri" pitchFamily="34" charset="-122"/>
                  <a:cs typeface="Calibri" pitchFamily="34" charset="-120"/>
                </a:rPr>
                <a:t>$1.00 </a:t>
              </a:r>
              <a:r>
                <a:rPr lang="en-US" sz="1200" dirty="0">
                  <a:solidFill>
                    <a:srgbClr val="1A1A1A"/>
                  </a:solidFill>
                  <a:latin typeface="Calibri" panose="020F0502020204030204" pitchFamily="34" charset="0"/>
                  <a:ea typeface="Calibri" panose="020F0502020204030204" pitchFamily="34" charset="0"/>
                  <a:cs typeface="Calibri" panose="020F0502020204030204" pitchFamily="34" charset="0"/>
                </a:rPr>
                <a:t>&lt; </a:t>
              </a:r>
              <a:r>
                <a:rPr lang="en-US" sz="1200" b="1" dirty="0">
                  <a:solidFill>
                    <a:srgbClr val="003865"/>
                  </a:solidFill>
                  <a:latin typeface="Calibri" panose="020F0502020204030204" pitchFamily="34" charset="0"/>
                  <a:ea typeface="Calibri" panose="020F0502020204030204" pitchFamily="34" charset="0"/>
                  <a:cs typeface="Calibri" panose="020F0502020204030204" pitchFamily="34" charset="0"/>
                </a:rPr>
                <a:t>$2.17</a:t>
              </a:r>
              <a:r>
                <a:rPr lang="en-US" sz="1200" dirty="0">
                  <a:solidFill>
                    <a:srgbClr val="1A1A1A"/>
                  </a:solidFill>
                  <a:latin typeface="Calibri" panose="020F0502020204030204" pitchFamily="34" charset="0"/>
                  <a:ea typeface="Calibri" panose="020F0502020204030204" pitchFamily="34" charset="0"/>
                  <a:cs typeface="Calibri" panose="020F0502020204030204" pitchFamily="34" charset="0"/>
                </a:rPr>
                <a:t> → </a:t>
              </a:r>
              <a:r>
                <a:rPr lang="en-US" sz="1200" b="1" dirty="0">
                  <a:solidFill>
                    <a:srgbClr val="922B21"/>
                  </a:solidFill>
                  <a:latin typeface="Calibri" pitchFamily="34" charset="0"/>
                  <a:ea typeface="Calibri" pitchFamily="34" charset="-122"/>
                  <a:cs typeface="Calibri" pitchFamily="34" charset="-120"/>
                </a:rPr>
                <a:t>block is inefficient</a:t>
              </a:r>
              <a:endParaRPr lang="en-US" sz="1200" b="1" dirty="0">
                <a:solidFill>
                  <a:srgbClr val="003865"/>
                </a:solidFill>
                <a:latin typeface="Calibri"/>
                <a:ea typeface="Calibri"/>
                <a:cs typeface="Calibri"/>
              </a:endParaRPr>
            </a:p>
            <a:p>
              <a:pPr>
                <a:spcAft>
                  <a:spcPts val="300"/>
                </a:spcAft>
                <a:buSzPct val="100000"/>
              </a:pPr>
              <a:r>
                <a:rPr lang="en-US" sz="1200" dirty="0">
                  <a:solidFill>
                    <a:srgbClr val="1A1A1A"/>
                  </a:solidFill>
                  <a:latin typeface="Calibri"/>
                  <a:ea typeface="Calibri"/>
                  <a:cs typeface="Calibri"/>
                </a:rPr>
                <a:t>Safe Harbor Price </a:t>
              </a:r>
              <a:r>
                <a:rPr lang="en-US" sz="1200" b="1" dirty="0">
                  <a:solidFill>
                    <a:srgbClr val="1A1A1A"/>
                  </a:solidFill>
                  <a:latin typeface="Calibri"/>
                  <a:ea typeface="Calibri"/>
                  <a:cs typeface="Calibri"/>
                </a:rPr>
                <a:t>AVG</a:t>
              </a:r>
              <a:r>
                <a:rPr lang="en-US" sz="1200" dirty="0">
                  <a:solidFill>
                    <a:srgbClr val="1A1A1A"/>
                  </a:solidFill>
                  <a:latin typeface="Calibri"/>
                  <a:ea typeface="Calibri"/>
                  <a:cs typeface="Calibri"/>
                </a:rPr>
                <a:t>(75th </a:t>
              </a:r>
              <a:r>
                <a:rPr lang="en-US" sz="1200" dirty="0" err="1">
                  <a:solidFill>
                    <a:srgbClr val="1A1A1A"/>
                  </a:solidFill>
                  <a:latin typeface="Calibri"/>
                  <a:ea typeface="Calibri"/>
                  <a:cs typeface="Calibri"/>
                </a:rPr>
                <a:t>pctl</a:t>
              </a:r>
              <a:r>
                <a:rPr lang="en-US" sz="1200" dirty="0">
                  <a:solidFill>
                    <a:srgbClr val="1A1A1A"/>
                  </a:solidFill>
                  <a:latin typeface="Calibri"/>
                  <a:ea typeface="Calibri"/>
                  <a:cs typeface="Calibri"/>
                </a:rPr>
                <a:t>, 30-day DASPP for HE14, 15, 16) = </a:t>
              </a:r>
              <a:r>
                <a:rPr lang="en-US" sz="1200" b="1" dirty="0">
                  <a:solidFill>
                    <a:srgbClr val="1E8449"/>
                  </a:solidFill>
                  <a:latin typeface="Calibri"/>
                  <a:ea typeface="Calibri"/>
                  <a:cs typeface="Calibri"/>
                </a:rPr>
                <a:t>$1.50</a:t>
              </a:r>
              <a:endParaRPr lang="en-US" sz="1200" dirty="0">
                <a:latin typeface="Calibri"/>
                <a:ea typeface="Calibri"/>
                <a:cs typeface="Calibri"/>
              </a:endParaRPr>
            </a:p>
            <a:p>
              <a:pPr>
                <a:spcAft>
                  <a:spcPts val="300"/>
                </a:spcAft>
                <a:buSzPct val="100000"/>
              </a:pPr>
              <a:r>
                <a:rPr lang="en-US" sz="1200" dirty="0">
                  <a:solidFill>
                    <a:srgbClr val="1A1A1A"/>
                  </a:solidFill>
                  <a:latin typeface="Calibri"/>
                  <a:ea typeface="Calibri"/>
                  <a:cs typeface="Calibri"/>
                </a:rPr>
                <a:t>Step 2: $1 ≥ </a:t>
              </a:r>
              <a:r>
                <a:rPr lang="en-US" sz="1200" b="1" dirty="0">
                  <a:solidFill>
                    <a:srgbClr val="1E8449"/>
                  </a:solidFill>
                  <a:latin typeface="Calibri"/>
                  <a:ea typeface="Calibri"/>
                  <a:cs typeface="Calibri"/>
                </a:rPr>
                <a:t>$1.50</a:t>
              </a:r>
              <a:r>
                <a:rPr lang="en-US" sz="1200" dirty="0">
                  <a:solidFill>
                    <a:srgbClr val="1A1A1A"/>
                  </a:solidFill>
                  <a:latin typeface="Calibri"/>
                  <a:ea typeface="Calibri"/>
                  <a:cs typeface="Calibri"/>
                </a:rPr>
                <a:t>? No → </a:t>
              </a:r>
              <a:r>
                <a:rPr lang="en-US" sz="1200" b="1" dirty="0">
                  <a:solidFill>
                    <a:srgbClr val="922B21"/>
                  </a:solidFill>
                  <a:latin typeface="Calibri"/>
                  <a:ea typeface="Calibri"/>
                  <a:cs typeface="Calibri"/>
                </a:rPr>
                <a:t>safe harbor does not apply, whole block is inefficient</a:t>
              </a:r>
            </a:p>
            <a:p>
              <a:pPr>
                <a:lnSpc>
                  <a:spcPct val="120000"/>
                </a:lnSpc>
              </a:pPr>
              <a:endParaRPr lang="en-US" sz="1200" b="1" dirty="0">
                <a:solidFill>
                  <a:srgbClr val="922B21"/>
                </a:solidFill>
                <a:latin typeface="Calibri" pitchFamily="34" charset="0"/>
                <a:ea typeface="Calibri" pitchFamily="34" charset="-122"/>
                <a:cs typeface="Calibri" pitchFamily="34" charset="-120"/>
              </a:endParaRPr>
            </a:p>
          </p:txBody>
        </p:sp>
        <p:sp>
          <p:nvSpPr>
            <p:cNvPr id="15" name="Shape 12">
              <a:extLst>
                <a:ext uri="{FF2B5EF4-FFF2-40B4-BE49-F238E27FC236}">
                  <a16:creationId xmlns:a16="http://schemas.microsoft.com/office/drawing/2014/main" id="{A53C557C-D811-475E-39F8-88CC9F29860B}"/>
                </a:ext>
              </a:extLst>
            </p:cNvPr>
            <p:cNvSpPr/>
            <p:nvPr/>
          </p:nvSpPr>
          <p:spPr>
            <a:xfrm>
              <a:off x="566928" y="4846320"/>
              <a:ext cx="5129784" cy="384048"/>
            </a:xfrm>
            <a:prstGeom prst="roundRect">
              <a:avLst>
                <a:gd name="adj" fmla="val 11905"/>
              </a:avLst>
            </a:prstGeom>
            <a:solidFill>
              <a:srgbClr val="F3EAEA"/>
            </a:solidFill>
            <a:ln/>
          </p:spPr>
          <p:txBody>
            <a:bodyPr/>
            <a:lstStyle/>
            <a:p>
              <a:endParaRPr lang="en-US"/>
            </a:p>
          </p:txBody>
        </p:sp>
        <p:sp>
          <p:nvSpPr>
            <p:cNvPr id="16" name="Text 13">
              <a:extLst>
                <a:ext uri="{FF2B5EF4-FFF2-40B4-BE49-F238E27FC236}">
                  <a16:creationId xmlns:a16="http://schemas.microsoft.com/office/drawing/2014/main" id="{330B679D-35DE-C56E-7D14-F4D1F1040CDE}"/>
                </a:ext>
              </a:extLst>
            </p:cNvPr>
            <p:cNvSpPr txBox="1"/>
            <p:nvPr/>
          </p:nvSpPr>
          <p:spPr>
            <a:xfrm>
              <a:off x="566928" y="4846320"/>
              <a:ext cx="5129784" cy="384048"/>
            </a:xfrm>
            <a:prstGeom prst="rect">
              <a:avLst/>
            </a:prstGeom>
            <a:noFill/>
            <a:ln/>
          </p:spPr>
          <p:txBody>
            <a:bodyPr wrap="square" lIns="0" tIns="0" rIns="0" bIns="0" rtlCol="0" anchor="ctr"/>
            <a:lstStyle/>
            <a:p>
              <a:pPr marL="0" indent="0" algn="ctr">
                <a:buNone/>
              </a:pPr>
              <a:r>
                <a:rPr lang="en-US" sz="1250" b="1" dirty="0">
                  <a:solidFill>
                    <a:srgbClr val="922B21"/>
                  </a:solidFill>
                  <a:latin typeface="Calibri" pitchFamily="34" charset="0"/>
                  <a:ea typeface="Calibri" pitchFamily="34" charset="-122"/>
                  <a:cs typeface="Calibri" pitchFamily="34" charset="-120"/>
                </a:rPr>
                <a:t>Inefficient — all 3 hours count, $1.00 fee each</a:t>
              </a:r>
              <a:endParaRPr lang="en-US" sz="1250" dirty="0"/>
            </a:p>
          </p:txBody>
        </p:sp>
        <p:sp>
          <p:nvSpPr>
            <p:cNvPr id="17" name="Shape 14">
              <a:extLst>
                <a:ext uri="{FF2B5EF4-FFF2-40B4-BE49-F238E27FC236}">
                  <a16:creationId xmlns:a16="http://schemas.microsoft.com/office/drawing/2014/main" id="{A6DD0276-BDBF-BED6-3E95-931E48A51118}"/>
                </a:ext>
              </a:extLst>
            </p:cNvPr>
            <p:cNvSpPr/>
            <p:nvPr/>
          </p:nvSpPr>
          <p:spPr>
            <a:xfrm>
              <a:off x="6291072" y="1371600"/>
              <a:ext cx="5532120" cy="3977640"/>
            </a:xfrm>
            <a:prstGeom prst="roundRect">
              <a:avLst>
                <a:gd name="adj" fmla="val 1379"/>
              </a:avLst>
            </a:prstGeom>
            <a:solidFill>
              <a:srgbClr val="FFFFFF"/>
            </a:solidFill>
            <a:ln w="25400">
              <a:solidFill>
                <a:srgbClr val="685BC7"/>
              </a:solidFill>
              <a:prstDash val="solid"/>
            </a:ln>
          </p:spPr>
          <p:txBody>
            <a:bodyPr/>
            <a:lstStyle/>
            <a:p>
              <a:endParaRPr lang="en-US"/>
            </a:p>
          </p:txBody>
        </p:sp>
        <p:sp>
          <p:nvSpPr>
            <p:cNvPr id="18" name="Text 15">
              <a:extLst>
                <a:ext uri="{FF2B5EF4-FFF2-40B4-BE49-F238E27FC236}">
                  <a16:creationId xmlns:a16="http://schemas.microsoft.com/office/drawing/2014/main" id="{01FFD1BC-880D-2D7F-B4B9-2ECCA97B43D1}"/>
                </a:ext>
              </a:extLst>
            </p:cNvPr>
            <p:cNvSpPr txBox="1"/>
            <p:nvPr/>
          </p:nvSpPr>
          <p:spPr>
            <a:xfrm>
              <a:off x="6492240" y="1481328"/>
              <a:ext cx="5129784" cy="320040"/>
            </a:xfrm>
            <a:prstGeom prst="rect">
              <a:avLst/>
            </a:prstGeom>
            <a:noFill/>
            <a:ln/>
          </p:spPr>
          <p:txBody>
            <a:bodyPr wrap="square" lIns="0" tIns="0" rIns="0" bIns="0" rtlCol="0" anchor="ctr"/>
            <a:lstStyle/>
            <a:p>
              <a:pPr marL="0" indent="0">
                <a:buNone/>
              </a:pPr>
              <a:r>
                <a:rPr lang="en-US" sz="1400" b="1" dirty="0">
                  <a:solidFill>
                    <a:srgbClr val="685BC7"/>
                  </a:solidFill>
                  <a:latin typeface="Calibri" pitchFamily="34" charset="0"/>
                  <a:ea typeface="Calibri" pitchFamily="34" charset="-122"/>
                  <a:cs typeface="Calibri" pitchFamily="34" charset="-120"/>
                </a:rPr>
                <a:t>Scenario B — Negative-Average Block (Path E→F)</a:t>
              </a:r>
              <a:endParaRPr lang="en-US" sz="1400" dirty="0"/>
            </a:p>
          </p:txBody>
        </p:sp>
        <p:sp>
          <p:nvSpPr>
            <p:cNvPr id="19" name="Text 16">
              <a:extLst>
                <a:ext uri="{FF2B5EF4-FFF2-40B4-BE49-F238E27FC236}">
                  <a16:creationId xmlns:a16="http://schemas.microsoft.com/office/drawing/2014/main" id="{5A2DED61-69AB-A9EA-7896-97E1CE9DA471}"/>
                </a:ext>
              </a:extLst>
            </p:cNvPr>
            <p:cNvSpPr txBox="1"/>
            <p:nvPr/>
          </p:nvSpPr>
          <p:spPr>
            <a:xfrm>
              <a:off x="6492240" y="1874520"/>
              <a:ext cx="5129784" cy="685800"/>
            </a:xfrm>
            <a:prstGeom prst="rect">
              <a:avLst/>
            </a:prstGeom>
            <a:noFill/>
            <a:ln/>
          </p:spPr>
          <p:txBody>
            <a:bodyPr wrap="square" lIns="0" tIns="0" rIns="0" bIns="0" rtlCol="0" anchor="t"/>
            <a:lstStyle/>
            <a:p>
              <a:pPr marL="0" indent="0">
                <a:lnSpc>
                  <a:spcPct val="125000"/>
                </a:lnSpc>
                <a:buNone/>
              </a:pPr>
              <a:r>
                <a:rPr lang="en-US" sz="1200" dirty="0">
                  <a:solidFill>
                    <a:srgbClr val="1A1A1A"/>
                  </a:solidFill>
                  <a:latin typeface="Consolas" pitchFamily="34" charset="0"/>
                  <a:ea typeface="Consolas" pitchFamily="34" charset="-122"/>
                  <a:cs typeface="Consolas" pitchFamily="34" charset="-120"/>
                </a:rPr>
                <a:t>HE02:  Clearing Price = -$10.00</a:t>
              </a:r>
              <a:endParaRPr lang="en-US" sz="1200" dirty="0"/>
            </a:p>
            <a:p>
              <a:pPr marL="0" indent="0">
                <a:lnSpc>
                  <a:spcPct val="125000"/>
                </a:lnSpc>
                <a:buNone/>
              </a:pPr>
              <a:r>
                <a:rPr lang="en-US" sz="1200" dirty="0">
                  <a:solidFill>
                    <a:srgbClr val="1A1A1A"/>
                  </a:solidFill>
                  <a:latin typeface="Consolas" pitchFamily="34" charset="0"/>
                  <a:ea typeface="Consolas" pitchFamily="34" charset="-122"/>
                  <a:cs typeface="Consolas" pitchFamily="34" charset="-120"/>
                </a:rPr>
                <a:t>HE03:  Clearing Price = -$8.00</a:t>
              </a:r>
              <a:endParaRPr lang="en-US" sz="1200" dirty="0"/>
            </a:p>
            <a:p>
              <a:pPr marL="0" indent="0">
                <a:lnSpc>
                  <a:spcPct val="125000"/>
                </a:lnSpc>
                <a:buNone/>
              </a:pPr>
              <a:r>
                <a:rPr lang="en-US" sz="1200" dirty="0">
                  <a:solidFill>
                    <a:srgbClr val="1A1A1A"/>
                  </a:solidFill>
                  <a:latin typeface="Consolas" pitchFamily="34" charset="0"/>
                  <a:ea typeface="Consolas" pitchFamily="34" charset="-122"/>
                  <a:cs typeface="Consolas" pitchFamily="34" charset="-120"/>
                </a:rPr>
                <a:t>HE04:  Clearing Price = -$3.00</a:t>
              </a:r>
              <a:endParaRPr lang="en-US" sz="1200" dirty="0"/>
            </a:p>
          </p:txBody>
        </p:sp>
        <p:sp>
          <p:nvSpPr>
            <p:cNvPr id="20" name="Shape 17">
              <a:extLst>
                <a:ext uri="{FF2B5EF4-FFF2-40B4-BE49-F238E27FC236}">
                  <a16:creationId xmlns:a16="http://schemas.microsoft.com/office/drawing/2014/main" id="{5E56952F-19AF-3107-66C4-EEB9FB808998}"/>
                </a:ext>
              </a:extLst>
            </p:cNvPr>
            <p:cNvSpPr/>
            <p:nvPr/>
          </p:nvSpPr>
          <p:spPr>
            <a:xfrm>
              <a:off x="6492240" y="2624328"/>
              <a:ext cx="5129784" cy="384048"/>
            </a:xfrm>
            <a:prstGeom prst="roundRect">
              <a:avLst>
                <a:gd name="adj" fmla="val 9524"/>
              </a:avLst>
            </a:prstGeom>
            <a:solidFill>
              <a:srgbClr val="F3F3F3"/>
            </a:solidFill>
            <a:ln/>
          </p:spPr>
          <p:txBody>
            <a:bodyPr/>
            <a:lstStyle/>
            <a:p>
              <a:endParaRPr lang="en-US"/>
            </a:p>
          </p:txBody>
        </p:sp>
        <p:sp>
          <p:nvSpPr>
            <p:cNvPr id="21" name="Text 18">
              <a:extLst>
                <a:ext uri="{FF2B5EF4-FFF2-40B4-BE49-F238E27FC236}">
                  <a16:creationId xmlns:a16="http://schemas.microsoft.com/office/drawing/2014/main" id="{3F1AC25C-D153-5B10-EBD0-8C67D56D9FC8}"/>
                </a:ext>
              </a:extLst>
            </p:cNvPr>
            <p:cNvSpPr txBox="1"/>
            <p:nvPr/>
          </p:nvSpPr>
          <p:spPr>
            <a:xfrm>
              <a:off x="6601968" y="2624328"/>
              <a:ext cx="4910328" cy="384048"/>
            </a:xfrm>
            <a:prstGeom prst="rect">
              <a:avLst/>
            </a:prstGeom>
            <a:noFill/>
            <a:ln/>
          </p:spPr>
          <p:txBody>
            <a:bodyPr wrap="square" lIns="0" tIns="0" rIns="0" bIns="0" rtlCol="0" anchor="ctr"/>
            <a:lstStyle/>
            <a:p>
              <a:pPr marL="0" indent="0">
                <a:buNone/>
              </a:pPr>
              <a:r>
                <a:rPr lang="en-US" sz="1250" b="1" dirty="0">
                  <a:solidFill>
                    <a:srgbClr val="685BC7"/>
                  </a:solidFill>
                  <a:latin typeface="Consolas" pitchFamily="34" charset="0"/>
                  <a:ea typeface="Consolas" pitchFamily="34" charset="-122"/>
                  <a:cs typeface="Consolas" pitchFamily="34" charset="-120"/>
                </a:rPr>
                <a:t>Average Clearing Price = (-$10.00 − $8.00 - $3.00) / 3 = -$7.00</a:t>
              </a:r>
              <a:endParaRPr lang="en-US" sz="1250" dirty="0"/>
            </a:p>
          </p:txBody>
        </p:sp>
        <p:sp>
          <p:nvSpPr>
            <p:cNvPr id="22" name="Text 19">
              <a:extLst>
                <a:ext uri="{FF2B5EF4-FFF2-40B4-BE49-F238E27FC236}">
                  <a16:creationId xmlns:a16="http://schemas.microsoft.com/office/drawing/2014/main" id="{469653A1-9811-F497-C94C-DED936F33DA0}"/>
                </a:ext>
              </a:extLst>
            </p:cNvPr>
            <p:cNvSpPr txBox="1"/>
            <p:nvPr/>
          </p:nvSpPr>
          <p:spPr>
            <a:xfrm>
              <a:off x="6492240" y="3099816"/>
              <a:ext cx="5129784" cy="566928"/>
            </a:xfrm>
            <a:prstGeom prst="rect">
              <a:avLst/>
            </a:prstGeom>
            <a:noFill/>
            <a:ln/>
          </p:spPr>
          <p:txBody>
            <a:bodyPr wrap="square" lIns="0" tIns="0" rIns="0" bIns="0" rtlCol="0" anchor="t"/>
            <a:lstStyle/>
            <a:p>
              <a:pPr marL="0" indent="0">
                <a:lnSpc>
                  <a:spcPct val="120000"/>
                </a:lnSpc>
                <a:buNone/>
              </a:pPr>
              <a:r>
                <a:rPr lang="en-US" sz="1150" dirty="0">
                  <a:solidFill>
                    <a:srgbClr val="1A1A1A"/>
                  </a:solidFill>
                  <a:latin typeface="Consolas" pitchFamily="34" charset="0"/>
                  <a:ea typeface="Consolas" pitchFamily="34" charset="-122"/>
                  <a:cs typeface="Consolas" pitchFamily="34" charset="-120"/>
                </a:rPr>
                <a:t>Threshold = MIN(-$7.00 × (1+0.20), -$7.00 - $1)</a:t>
              </a:r>
              <a:endParaRPr lang="en-US" sz="1150" dirty="0"/>
            </a:p>
            <a:p>
              <a:pPr>
                <a:lnSpc>
                  <a:spcPct val="120000"/>
                </a:lnSpc>
              </a:pPr>
              <a:r>
                <a:rPr lang="en-US" sz="1150" dirty="0">
                  <a:solidFill>
                    <a:srgbClr val="1A1A1A"/>
                  </a:solidFill>
                  <a:latin typeface="Consolas" pitchFamily="34" charset="0"/>
                  <a:ea typeface="Consolas" pitchFamily="34" charset="-122"/>
                  <a:cs typeface="Consolas" pitchFamily="34" charset="-120"/>
                </a:rPr>
                <a:t>           = MIN(-$8.40, -$8.00) = -</a:t>
              </a:r>
              <a:r>
                <a:rPr lang="en-US" sz="1150" b="1" dirty="0">
                  <a:solidFill>
                    <a:srgbClr val="003865"/>
                  </a:solidFill>
                  <a:latin typeface="Consolas" pitchFamily="34" charset="0"/>
                  <a:ea typeface="Consolas" pitchFamily="34" charset="-122"/>
                  <a:cs typeface="Consolas" pitchFamily="34" charset="-120"/>
                </a:rPr>
                <a:t>$8.40</a:t>
              </a:r>
              <a:endParaRPr lang="en-US" sz="1150" dirty="0"/>
            </a:p>
          </p:txBody>
        </p:sp>
        <p:sp>
          <p:nvSpPr>
            <p:cNvPr id="23" name="Text 20">
              <a:extLst>
                <a:ext uri="{FF2B5EF4-FFF2-40B4-BE49-F238E27FC236}">
                  <a16:creationId xmlns:a16="http://schemas.microsoft.com/office/drawing/2014/main" id="{B0C83E75-FBE3-2E56-640C-B552FF4F28AC}"/>
                </a:ext>
              </a:extLst>
            </p:cNvPr>
            <p:cNvSpPr txBox="1"/>
            <p:nvPr/>
          </p:nvSpPr>
          <p:spPr>
            <a:xfrm>
              <a:off x="6492240" y="3749040"/>
              <a:ext cx="5129784" cy="685800"/>
            </a:xfrm>
            <a:prstGeom prst="rect">
              <a:avLst/>
            </a:prstGeom>
            <a:noFill/>
            <a:ln/>
          </p:spPr>
          <p:txBody>
            <a:bodyPr wrap="square" lIns="0" tIns="0" rIns="0" bIns="0" rtlCol="0" anchor="t"/>
            <a:lstStyle/>
            <a:p>
              <a:pPr>
                <a:lnSpc>
                  <a:spcPct val="120000"/>
                </a:lnSpc>
              </a:pPr>
              <a:r>
                <a:rPr lang="en-US" sz="1200" b="1" dirty="0">
                  <a:solidFill>
                    <a:srgbClr val="003865"/>
                  </a:solidFill>
                  <a:latin typeface="Calibri" pitchFamily="34" charset="0"/>
                  <a:ea typeface="Calibri" pitchFamily="34" charset="-122"/>
                  <a:cs typeface="Calibri" pitchFamily="34" charset="-120"/>
                </a:rPr>
                <a:t>Block Bid Price = -$7.50
</a:t>
              </a:r>
              <a:r>
                <a:rPr lang="en-US" sz="1200" dirty="0">
                  <a:solidFill>
                    <a:srgbClr val="1A1A1A"/>
                  </a:solidFill>
                  <a:latin typeface="Calibri" panose="020F0502020204030204" pitchFamily="34" charset="0"/>
                  <a:ea typeface="Calibri" panose="020F0502020204030204" pitchFamily="34" charset="0"/>
                  <a:cs typeface="Calibri" panose="020F0502020204030204" pitchFamily="34" charset="0"/>
                </a:rPr>
                <a:t>-$7.50 &lt; -</a:t>
              </a:r>
              <a:r>
                <a:rPr lang="en-US" sz="1200" b="1" dirty="0">
                  <a:solidFill>
                    <a:srgbClr val="003865"/>
                  </a:solidFill>
                  <a:latin typeface="Calibri" panose="020F0502020204030204" pitchFamily="34" charset="0"/>
                  <a:ea typeface="Calibri" panose="020F0502020204030204" pitchFamily="34" charset="0"/>
                  <a:cs typeface="Calibri" panose="020F0502020204030204" pitchFamily="34" charset="0"/>
                </a:rPr>
                <a:t>$8.40</a:t>
              </a:r>
              <a:r>
                <a:rPr lang="en-US" sz="1200" dirty="0">
                  <a:solidFill>
                    <a:srgbClr val="1A1A1A"/>
                  </a:solidFill>
                  <a:latin typeface="Calibri" pitchFamily="34" charset="0"/>
                  <a:ea typeface="Calibri" pitchFamily="34" charset="-122"/>
                  <a:cs typeface="Calibri" pitchFamily="34" charset="-120"/>
                </a:rPr>
                <a:t>? No → </a:t>
              </a:r>
              <a:r>
                <a:rPr lang="en-US" sz="1200" b="1" dirty="0">
                  <a:solidFill>
                    <a:srgbClr val="1E8449"/>
                  </a:solidFill>
                  <a:latin typeface="Calibri" pitchFamily="34" charset="0"/>
                  <a:ea typeface="Calibri" pitchFamily="34" charset="-122"/>
                  <a:cs typeface="Calibri" pitchFamily="34" charset="-120"/>
                </a:rPr>
                <a:t>whole block is efficient</a:t>
              </a:r>
            </a:p>
          </p:txBody>
        </p:sp>
        <p:sp>
          <p:nvSpPr>
            <p:cNvPr id="24" name="Shape 21">
              <a:extLst>
                <a:ext uri="{FF2B5EF4-FFF2-40B4-BE49-F238E27FC236}">
                  <a16:creationId xmlns:a16="http://schemas.microsoft.com/office/drawing/2014/main" id="{440F8C8F-7EEC-4F2C-9985-1C94EBB4A0AE}"/>
                </a:ext>
              </a:extLst>
            </p:cNvPr>
            <p:cNvSpPr/>
            <p:nvPr/>
          </p:nvSpPr>
          <p:spPr>
            <a:xfrm>
              <a:off x="6492240" y="4846320"/>
              <a:ext cx="5129784" cy="384048"/>
            </a:xfrm>
            <a:prstGeom prst="roundRect">
              <a:avLst>
                <a:gd name="adj" fmla="val 11905"/>
              </a:avLst>
            </a:prstGeom>
            <a:solidFill>
              <a:srgbClr val="E8F9EF"/>
            </a:solidFill>
            <a:ln/>
          </p:spPr>
          <p:txBody>
            <a:bodyPr/>
            <a:lstStyle/>
            <a:p>
              <a:endParaRPr lang="en-US"/>
            </a:p>
          </p:txBody>
        </p:sp>
        <p:sp>
          <p:nvSpPr>
            <p:cNvPr id="25" name="Text 22">
              <a:extLst>
                <a:ext uri="{FF2B5EF4-FFF2-40B4-BE49-F238E27FC236}">
                  <a16:creationId xmlns:a16="http://schemas.microsoft.com/office/drawing/2014/main" id="{4CCC8861-63A1-2C22-E32A-D686ED370EF1}"/>
                </a:ext>
              </a:extLst>
            </p:cNvPr>
            <p:cNvSpPr txBox="1"/>
            <p:nvPr/>
          </p:nvSpPr>
          <p:spPr>
            <a:xfrm>
              <a:off x="6492240" y="4846320"/>
              <a:ext cx="5129784" cy="384048"/>
            </a:xfrm>
            <a:prstGeom prst="rect">
              <a:avLst/>
            </a:prstGeom>
            <a:noFill/>
            <a:ln/>
          </p:spPr>
          <p:txBody>
            <a:bodyPr wrap="square" lIns="0" tIns="0" rIns="0" bIns="0" rtlCol="0" anchor="ctr"/>
            <a:lstStyle/>
            <a:p>
              <a:pPr marL="0" indent="0" algn="ctr">
                <a:buNone/>
              </a:pPr>
              <a:r>
                <a:rPr lang="en-US" sz="1250" b="1" dirty="0">
                  <a:solidFill>
                    <a:srgbClr val="1E8449"/>
                  </a:solidFill>
                  <a:latin typeface="Calibri" pitchFamily="34" charset="0"/>
                  <a:ea typeface="Calibri" pitchFamily="34" charset="-122"/>
                  <a:cs typeface="Calibri" pitchFamily="34" charset="-120"/>
                </a:rPr>
                <a:t>Efficient — no fee, despite one hour at -$10.00</a:t>
              </a:r>
              <a:endParaRPr lang="en-US" sz="1250" dirty="0"/>
            </a:p>
          </p:txBody>
        </p:sp>
      </p:grpSp>
      <p:sp>
        <p:nvSpPr>
          <p:cNvPr id="27" name="Shape 23">
            <a:extLst>
              <a:ext uri="{FF2B5EF4-FFF2-40B4-BE49-F238E27FC236}">
                <a16:creationId xmlns:a16="http://schemas.microsoft.com/office/drawing/2014/main" id="{17C8DCE6-6631-70A0-5330-03B812097782}"/>
              </a:ext>
            </a:extLst>
          </p:cNvPr>
          <p:cNvSpPr/>
          <p:nvPr/>
        </p:nvSpPr>
        <p:spPr>
          <a:xfrm>
            <a:off x="365760" y="5541263"/>
            <a:ext cx="11457432" cy="1180211"/>
          </a:xfrm>
          <a:prstGeom prst="roundRect">
            <a:avLst>
              <a:gd name="adj" fmla="val 7317"/>
            </a:avLst>
          </a:prstGeom>
          <a:solidFill>
            <a:srgbClr val="E1FAFF"/>
          </a:solidFill>
          <a:ln w="12700">
            <a:solidFill>
              <a:srgbClr val="5B6770"/>
            </a:solidFill>
            <a:prstDash val="solid"/>
          </a:ln>
        </p:spPr>
        <p:txBody>
          <a:bodyPr lIns="91440" tIns="45720" rIns="91440" bIns="45720" anchor="t"/>
          <a:lstStyle/>
          <a:p>
            <a:r>
              <a:rPr lang="en-US" b="1" dirty="0">
                <a:solidFill>
                  <a:srgbClr val="1A1A1A"/>
                </a:solidFill>
                <a:latin typeface="Calibri"/>
                <a:ea typeface="Calibri"/>
                <a:cs typeface="Calibri"/>
              </a:rPr>
              <a:t>Key Takeaway:  </a:t>
            </a:r>
            <a:r>
              <a:rPr lang="en-US" dirty="0">
                <a:solidFill>
                  <a:srgbClr val="1A1A1A"/>
                </a:solidFill>
                <a:latin typeface="Calibri"/>
                <a:ea typeface="Calibri"/>
                <a:cs typeface="Calibri"/>
              </a:rPr>
              <a:t>Block bids take the average price and thresholds of the hours in the block: in Scenario A, a modest positive average makes all 3 hours inefficient (even the negative price hour); in Scenario B, the negative average is still efficient despite one higher clearing hour. It’s the block average that decides, not any single hour. </a:t>
            </a:r>
          </a:p>
          <a:p>
            <a:r>
              <a:rPr lang="en-US" dirty="0">
                <a:solidFill>
                  <a:srgbClr val="1A1A1A"/>
                </a:solidFill>
                <a:latin typeface="Calibri"/>
                <a:ea typeface="Calibri"/>
                <a:cs typeface="Calibri"/>
              </a:rPr>
              <a:t>Safe Harbor for block bids takes the average Safe Harbor threshold for the hours in the block.</a:t>
            </a:r>
          </a:p>
          <a:p>
            <a:endParaRPr lang="en-US" dirty="0"/>
          </a:p>
        </p:txBody>
      </p:sp>
    </p:spTree>
    <p:extLst>
      <p:ext uri="{BB962C8B-B14F-4D97-AF65-F5344CB8AC3E}">
        <p14:creationId xmlns:p14="http://schemas.microsoft.com/office/powerpoint/2010/main" val="2435678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7A351-C98E-997D-E77B-F9BE1F76D94B}"/>
              </a:ext>
            </a:extLst>
          </p:cNvPr>
          <p:cNvSpPr>
            <a:spLocks noGrp="1"/>
          </p:cNvSpPr>
          <p:nvPr>
            <p:ph type="title"/>
          </p:nvPr>
        </p:nvSpPr>
        <p:spPr/>
        <p:txBody>
          <a:bodyPr/>
          <a:lstStyle/>
          <a:p>
            <a:r>
              <a:rPr lang="en-US" dirty="0"/>
              <a:t>Which Unawarded PTPs Count Toward Your Inefficient Bid Count</a:t>
            </a:r>
            <a:br>
              <a:rPr lang="en-US" dirty="0"/>
            </a:br>
            <a:endParaRPr lang="en-US" dirty="0"/>
          </a:p>
        </p:txBody>
      </p:sp>
      <p:sp>
        <p:nvSpPr>
          <p:cNvPr id="4" name="Slide Number Placeholder 3">
            <a:extLst>
              <a:ext uri="{FF2B5EF4-FFF2-40B4-BE49-F238E27FC236}">
                <a16:creationId xmlns:a16="http://schemas.microsoft.com/office/drawing/2014/main" id="{4B87F676-2659-5F16-D854-55DC6C7A0087}"/>
              </a:ext>
            </a:extLst>
          </p:cNvPr>
          <p:cNvSpPr>
            <a:spLocks noGrp="1"/>
          </p:cNvSpPr>
          <p:nvPr>
            <p:ph type="sldNum" sz="quarter" idx="12"/>
          </p:nvPr>
        </p:nvSpPr>
        <p:spPr/>
        <p:txBody>
          <a:bodyPr/>
          <a:lstStyle/>
          <a:p>
            <a:fld id="{BCDE79FB-97BA-492B-8D57-F1373F9ADA95}" type="slidenum">
              <a:rPr lang="en-US" smtClean="0"/>
              <a:t>9</a:t>
            </a:fld>
            <a:endParaRPr lang="en-US" dirty="0"/>
          </a:p>
        </p:txBody>
      </p:sp>
      <p:sp>
        <p:nvSpPr>
          <p:cNvPr id="8" name="Text 4">
            <a:extLst>
              <a:ext uri="{FF2B5EF4-FFF2-40B4-BE49-F238E27FC236}">
                <a16:creationId xmlns:a16="http://schemas.microsoft.com/office/drawing/2014/main" id="{50B5FEEC-5848-5A56-2B01-902701F3226A}"/>
              </a:ext>
            </a:extLst>
          </p:cNvPr>
          <p:cNvSpPr txBox="1"/>
          <p:nvPr/>
        </p:nvSpPr>
        <p:spPr>
          <a:xfrm>
            <a:off x="365760" y="960120"/>
            <a:ext cx="11430000" cy="320040"/>
          </a:xfrm>
          <a:prstGeom prst="rect">
            <a:avLst/>
          </a:prstGeom>
          <a:noFill/>
          <a:ln/>
        </p:spPr>
        <p:txBody>
          <a:bodyPr wrap="square" lIns="0" tIns="0" rIns="0" bIns="0" rtlCol="0" anchor="ctr"/>
          <a:lstStyle/>
          <a:p>
            <a:pPr marL="0" indent="0">
              <a:buNone/>
            </a:pPr>
            <a:r>
              <a:rPr lang="en-US" sz="1350" i="1" dirty="0">
                <a:solidFill>
                  <a:srgbClr val="5B6770"/>
                </a:solidFill>
                <a:latin typeface="Calibri" pitchFamily="34" charset="0"/>
                <a:ea typeface="Calibri" pitchFamily="34" charset="-122"/>
                <a:cs typeface="Calibri" pitchFamily="34" charset="-120"/>
              </a:rPr>
              <a:t>A self-check any Market Participant can run, hour by hour, using data ERCOT publishes:</a:t>
            </a:r>
            <a:endParaRPr lang="en-US" sz="1350" dirty="0"/>
          </a:p>
        </p:txBody>
      </p:sp>
      <p:sp>
        <p:nvSpPr>
          <p:cNvPr id="10" name="Shape 32">
            <a:extLst>
              <a:ext uri="{FF2B5EF4-FFF2-40B4-BE49-F238E27FC236}">
                <a16:creationId xmlns:a16="http://schemas.microsoft.com/office/drawing/2014/main" id="{BA02A5BD-F4DB-9E91-B167-B493285F6B98}"/>
              </a:ext>
            </a:extLst>
          </p:cNvPr>
          <p:cNvSpPr/>
          <p:nvPr/>
        </p:nvSpPr>
        <p:spPr>
          <a:xfrm>
            <a:off x="365760" y="5806440"/>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Only unawarded bids that are automatically inefficient (de-energized SP/ESSP) or fail both the threshold and safe-harbor tests count toward your inefficient bid total and are assessed a fee.</a:t>
            </a:r>
            <a:endParaRPr lang="en-US" dirty="0"/>
          </a:p>
          <a:p>
            <a:endParaRPr lang="en-US" dirty="0"/>
          </a:p>
        </p:txBody>
      </p:sp>
      <p:sp>
        <p:nvSpPr>
          <p:cNvPr id="12" name="Shape 29">
            <a:extLst>
              <a:ext uri="{FF2B5EF4-FFF2-40B4-BE49-F238E27FC236}">
                <a16:creationId xmlns:a16="http://schemas.microsoft.com/office/drawing/2014/main" id="{06793917-EB67-930C-CEAB-18B776CD410B}"/>
              </a:ext>
            </a:extLst>
          </p:cNvPr>
          <p:cNvSpPr/>
          <p:nvPr/>
        </p:nvSpPr>
        <p:spPr>
          <a:xfrm>
            <a:off x="365760" y="3769895"/>
            <a:ext cx="11457432" cy="1807945"/>
          </a:xfrm>
          <a:prstGeom prst="roundRect">
            <a:avLst>
              <a:gd name="adj" fmla="val 3226"/>
            </a:avLst>
          </a:prstGeom>
          <a:solidFill>
            <a:srgbClr val="E8E8E8"/>
          </a:solidFill>
          <a:ln/>
        </p:spPr>
        <p:txBody>
          <a:bodyPr/>
          <a:lstStyle/>
          <a:p>
            <a:r>
              <a:rPr lang="en-US" b="1" dirty="0">
                <a:solidFill>
                  <a:srgbClr val="003865"/>
                </a:solidFill>
                <a:latin typeface="Calibri" pitchFamily="34" charset="0"/>
                <a:ea typeface="Calibri" pitchFamily="34" charset="-122"/>
                <a:cs typeface="Calibri" pitchFamily="34" charset="-120"/>
              </a:rPr>
              <a:t>Data you need to run this yourself</a:t>
            </a:r>
            <a:endParaRPr lang="en-US" dirty="0"/>
          </a:p>
          <a:p>
            <a:pPr marL="342900" indent="-342900">
              <a:spcAft>
                <a:spcPts val="600"/>
              </a:spcAft>
              <a:buSzPct val="100000"/>
              <a:buChar char="•"/>
            </a:pPr>
            <a:r>
              <a:rPr lang="en-US" dirty="0">
                <a:solidFill>
                  <a:srgbClr val="1A1A1A"/>
                </a:solidFill>
                <a:latin typeface="Calibri" pitchFamily="34" charset="0"/>
                <a:ea typeface="Calibri" pitchFamily="34" charset="-122"/>
                <a:cs typeface="Calibri" pitchFamily="34" charset="-120"/>
              </a:rPr>
              <a:t>0600 ESSP / De-energized Settlement Point posting (published daily by ERCOT)</a:t>
            </a:r>
            <a:endParaRPr lang="en-US" dirty="0"/>
          </a:p>
          <a:p>
            <a:pPr marL="342900" indent="-342900">
              <a:spcAft>
                <a:spcPts val="600"/>
              </a:spcAft>
              <a:buSzPct val="100000"/>
              <a:buChar char="•"/>
            </a:pPr>
            <a:r>
              <a:rPr lang="en-US" dirty="0">
                <a:solidFill>
                  <a:srgbClr val="1A1A1A"/>
                </a:solidFill>
                <a:latin typeface="Calibri" pitchFamily="34" charset="0"/>
                <a:ea typeface="Calibri" pitchFamily="34" charset="-122"/>
                <a:cs typeface="Calibri" pitchFamily="34" charset="-120"/>
              </a:rPr>
              <a:t>DAM award results, settlement point prices (by hour), and de-energized / ESSP posting</a:t>
            </a:r>
            <a:endParaRPr lang="en-US" dirty="0"/>
          </a:p>
          <a:p>
            <a:pPr marL="342900" indent="-342900">
              <a:spcAft>
                <a:spcPts val="600"/>
              </a:spcAft>
              <a:buSzPct val="100000"/>
              <a:buChar char="•"/>
            </a:pPr>
            <a:r>
              <a:rPr lang="en-US" dirty="0">
                <a:solidFill>
                  <a:srgbClr val="1A1A1A"/>
                </a:solidFill>
                <a:latin typeface="Calibri" pitchFamily="34" charset="0"/>
                <a:ea typeface="Calibri" pitchFamily="34" charset="-122"/>
                <a:cs typeface="Calibri" pitchFamily="34" charset="-120"/>
              </a:rPr>
              <a:t>Trailing 30-day DASPP history for the path, to compute the 75</a:t>
            </a:r>
            <a:r>
              <a:rPr lang="en-US" baseline="30000" dirty="0">
                <a:solidFill>
                  <a:srgbClr val="1A1A1A"/>
                </a:solidFill>
                <a:latin typeface="Calibri" pitchFamily="34" charset="0"/>
                <a:ea typeface="Calibri" pitchFamily="34" charset="-122"/>
                <a:cs typeface="Calibri" pitchFamily="34" charset="-120"/>
              </a:rPr>
              <a:t>th</a:t>
            </a:r>
            <a:r>
              <a:rPr lang="en-US" dirty="0">
                <a:solidFill>
                  <a:srgbClr val="1A1A1A"/>
                </a:solidFill>
                <a:latin typeface="Calibri" pitchFamily="34" charset="0"/>
                <a:ea typeface="Calibri" pitchFamily="34" charset="-122"/>
                <a:cs typeface="Calibri" pitchFamily="34" charset="-120"/>
              </a:rPr>
              <a:t> percentile</a:t>
            </a:r>
            <a:endParaRPr lang="en-US" dirty="0"/>
          </a:p>
          <a:p>
            <a:pPr marL="342900" indent="-342900">
              <a:spcAft>
                <a:spcPts val="600"/>
              </a:spcAft>
              <a:buSzPct val="100000"/>
              <a:buChar char="•"/>
            </a:pPr>
            <a:r>
              <a:rPr lang="en-US" dirty="0">
                <a:solidFill>
                  <a:srgbClr val="1A1A1A"/>
                </a:solidFill>
                <a:latin typeface="Calibri" pitchFamily="34" charset="0"/>
                <a:ea typeface="Calibri" pitchFamily="34" charset="-122"/>
                <a:cs typeface="Calibri" pitchFamily="34" charset="-120"/>
              </a:rPr>
              <a:t>Your own bid price and award status for each hourly PTP submission</a:t>
            </a:r>
            <a:endParaRPr lang="en-US" dirty="0"/>
          </a:p>
          <a:p>
            <a:endParaRPr lang="en-US" dirty="0"/>
          </a:p>
        </p:txBody>
      </p:sp>
      <p:grpSp>
        <p:nvGrpSpPr>
          <p:cNvPr id="13" name="Group 12">
            <a:extLst>
              <a:ext uri="{FF2B5EF4-FFF2-40B4-BE49-F238E27FC236}">
                <a16:creationId xmlns:a16="http://schemas.microsoft.com/office/drawing/2014/main" id="{C1AFB20C-3CF4-1BD7-1305-C3E29A8F5AFF}"/>
              </a:ext>
            </a:extLst>
          </p:cNvPr>
          <p:cNvGrpSpPr/>
          <p:nvPr/>
        </p:nvGrpSpPr>
        <p:grpSpPr>
          <a:xfrm>
            <a:off x="365760" y="1417320"/>
            <a:ext cx="11265408" cy="2039112"/>
            <a:chOff x="365760" y="1417320"/>
            <a:chExt cx="11265408" cy="2039112"/>
          </a:xfrm>
        </p:grpSpPr>
        <p:sp>
          <p:nvSpPr>
            <p:cNvPr id="14" name="Shape 5">
              <a:extLst>
                <a:ext uri="{FF2B5EF4-FFF2-40B4-BE49-F238E27FC236}">
                  <a16:creationId xmlns:a16="http://schemas.microsoft.com/office/drawing/2014/main" id="{2EB51E7C-D81C-4315-7674-C99A21A298F6}"/>
                </a:ext>
              </a:extLst>
            </p:cNvPr>
            <p:cNvSpPr/>
            <p:nvPr/>
          </p:nvSpPr>
          <p:spPr>
            <a:xfrm>
              <a:off x="365760" y="1417320"/>
              <a:ext cx="2121408" cy="1417320"/>
            </a:xfrm>
            <a:prstGeom prst="roundRect">
              <a:avLst>
                <a:gd name="adj" fmla="val 3871"/>
              </a:avLst>
            </a:prstGeom>
            <a:solidFill>
              <a:srgbClr val="FFFFFF"/>
            </a:solidFill>
            <a:ln w="19050">
              <a:solidFill>
                <a:srgbClr val="003865"/>
              </a:solidFill>
              <a:prstDash val="solid"/>
            </a:ln>
          </p:spPr>
          <p:txBody>
            <a:bodyPr/>
            <a:lstStyle/>
            <a:p>
              <a:endParaRPr lang="en-US"/>
            </a:p>
          </p:txBody>
        </p:sp>
        <p:sp>
          <p:nvSpPr>
            <p:cNvPr id="15" name="Text 6">
              <a:extLst>
                <a:ext uri="{FF2B5EF4-FFF2-40B4-BE49-F238E27FC236}">
                  <a16:creationId xmlns:a16="http://schemas.microsoft.com/office/drawing/2014/main" id="{C087886B-0D0B-EF26-017A-970EC53FEC50}"/>
                </a:ext>
              </a:extLst>
            </p:cNvPr>
            <p:cNvSpPr txBox="1"/>
            <p:nvPr/>
          </p:nvSpPr>
          <p:spPr>
            <a:xfrm>
              <a:off x="438912" y="1453896"/>
              <a:ext cx="365760" cy="274320"/>
            </a:xfrm>
            <a:prstGeom prst="rect">
              <a:avLst/>
            </a:prstGeom>
            <a:noFill/>
            <a:ln/>
          </p:spPr>
          <p:txBody>
            <a:bodyPr wrap="square" lIns="0" tIns="0" rIns="0" bIns="0" rtlCol="0" anchor="ctr"/>
            <a:lstStyle/>
            <a:p>
              <a:pPr marL="0" indent="0">
                <a:buNone/>
              </a:pPr>
              <a:r>
                <a:rPr lang="en-US" sz="1200" b="1" dirty="0">
                  <a:solidFill>
                    <a:srgbClr val="003865"/>
                  </a:solidFill>
                  <a:latin typeface="Calibri" pitchFamily="34" charset="0"/>
                  <a:ea typeface="Calibri" pitchFamily="34" charset="-122"/>
                  <a:cs typeface="Calibri" pitchFamily="34" charset="-120"/>
                </a:rPr>
                <a:t>1</a:t>
              </a:r>
              <a:endParaRPr lang="en-US" sz="1200" dirty="0"/>
            </a:p>
          </p:txBody>
        </p:sp>
        <p:sp>
          <p:nvSpPr>
            <p:cNvPr id="16" name="Text 7">
              <a:extLst>
                <a:ext uri="{FF2B5EF4-FFF2-40B4-BE49-F238E27FC236}">
                  <a16:creationId xmlns:a16="http://schemas.microsoft.com/office/drawing/2014/main" id="{C33C1C67-9CFF-36FF-F081-126242977DA9}"/>
                </a:ext>
              </a:extLst>
            </p:cNvPr>
            <p:cNvSpPr txBox="1"/>
            <p:nvPr/>
          </p:nvSpPr>
          <p:spPr>
            <a:xfrm>
              <a:off x="475488" y="1691640"/>
              <a:ext cx="1901952" cy="1097280"/>
            </a:xfrm>
            <a:prstGeom prst="rect">
              <a:avLst/>
            </a:prstGeom>
            <a:noFill/>
            <a:ln/>
          </p:spPr>
          <p:txBody>
            <a:bodyPr wrap="square" lIns="0" tIns="0" rIns="0" bIns="0" rtlCol="0" anchor="t"/>
            <a:lstStyle/>
            <a:p>
              <a:pPr marL="0" indent="0" algn="l">
                <a:buNone/>
              </a:pPr>
              <a:r>
                <a:rPr lang="en-US" sz="1150" dirty="0">
                  <a:solidFill>
                    <a:srgbClr val="1A1A1A"/>
                  </a:solidFill>
                  <a:latin typeface="Calibri" pitchFamily="34" charset="0"/>
                  <a:ea typeface="Calibri" pitchFamily="34" charset="-122"/>
                  <a:cs typeface="Calibri" pitchFamily="34" charset="-120"/>
                </a:rPr>
                <a:t>Was the bid</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awarded (cleared)?</a:t>
              </a:r>
              <a:endParaRPr lang="en-US" sz="1150" dirty="0"/>
            </a:p>
          </p:txBody>
        </p:sp>
        <p:sp>
          <p:nvSpPr>
            <p:cNvPr id="17" name="Text 8">
              <a:extLst>
                <a:ext uri="{FF2B5EF4-FFF2-40B4-BE49-F238E27FC236}">
                  <a16:creationId xmlns:a16="http://schemas.microsoft.com/office/drawing/2014/main" id="{E62A7C4B-CD63-93F5-074B-8EEC91255E44}"/>
                </a:ext>
              </a:extLst>
            </p:cNvPr>
            <p:cNvSpPr txBox="1"/>
            <p:nvPr/>
          </p:nvSpPr>
          <p:spPr>
            <a:xfrm>
              <a:off x="2441448" y="2007108"/>
              <a:ext cx="256032" cy="237744"/>
            </a:xfrm>
            <a:prstGeom prst="rect">
              <a:avLst/>
            </a:prstGeom>
            <a:noFill/>
            <a:ln/>
          </p:spPr>
          <p:txBody>
            <a:bodyPr wrap="square" lIns="0" tIns="0" rIns="0" bIns="0" rtlCol="0" anchor="ctr"/>
            <a:lstStyle/>
            <a:p>
              <a:pPr marL="0" indent="0" algn="ctr">
                <a:buNone/>
              </a:pPr>
              <a:r>
                <a:rPr lang="en-US" sz="1300" b="1" dirty="0">
                  <a:solidFill>
                    <a:srgbClr val="5B6770"/>
                  </a:solidFill>
                  <a:latin typeface="Arial" pitchFamily="34" charset="0"/>
                  <a:ea typeface="Arial" pitchFamily="34" charset="-122"/>
                  <a:cs typeface="Arial" pitchFamily="34" charset="-120"/>
                </a:rPr>
                <a:t>▶</a:t>
              </a:r>
              <a:endParaRPr lang="en-US" sz="1300" dirty="0"/>
            </a:p>
          </p:txBody>
        </p:sp>
        <p:sp>
          <p:nvSpPr>
            <p:cNvPr id="18" name="Shape 9">
              <a:extLst>
                <a:ext uri="{FF2B5EF4-FFF2-40B4-BE49-F238E27FC236}">
                  <a16:creationId xmlns:a16="http://schemas.microsoft.com/office/drawing/2014/main" id="{65DD30DF-30EA-836A-B9FD-1CF349AB323B}"/>
                </a:ext>
              </a:extLst>
            </p:cNvPr>
            <p:cNvSpPr/>
            <p:nvPr/>
          </p:nvSpPr>
          <p:spPr>
            <a:xfrm>
              <a:off x="2651760" y="1417320"/>
              <a:ext cx="2121408" cy="1417320"/>
            </a:xfrm>
            <a:prstGeom prst="roundRect">
              <a:avLst>
                <a:gd name="adj" fmla="val 3871"/>
              </a:avLst>
            </a:prstGeom>
            <a:solidFill>
              <a:srgbClr val="FFFFFF"/>
            </a:solidFill>
            <a:ln w="19050">
              <a:solidFill>
                <a:srgbClr val="5B6770"/>
              </a:solidFill>
              <a:prstDash val="solid"/>
            </a:ln>
          </p:spPr>
          <p:txBody>
            <a:bodyPr/>
            <a:lstStyle/>
            <a:p>
              <a:endParaRPr lang="en-US"/>
            </a:p>
          </p:txBody>
        </p:sp>
        <p:sp>
          <p:nvSpPr>
            <p:cNvPr id="19" name="Text 10">
              <a:extLst>
                <a:ext uri="{FF2B5EF4-FFF2-40B4-BE49-F238E27FC236}">
                  <a16:creationId xmlns:a16="http://schemas.microsoft.com/office/drawing/2014/main" id="{0202FE7D-143B-E255-5F5B-50C00B1C8A03}"/>
                </a:ext>
              </a:extLst>
            </p:cNvPr>
            <p:cNvSpPr txBox="1"/>
            <p:nvPr/>
          </p:nvSpPr>
          <p:spPr>
            <a:xfrm>
              <a:off x="2724912" y="1453896"/>
              <a:ext cx="365760" cy="274320"/>
            </a:xfrm>
            <a:prstGeom prst="rect">
              <a:avLst/>
            </a:prstGeom>
            <a:noFill/>
            <a:ln/>
          </p:spPr>
          <p:txBody>
            <a:bodyPr wrap="square" lIns="0" tIns="0" rIns="0" bIns="0" rtlCol="0" anchor="ctr"/>
            <a:lstStyle/>
            <a:p>
              <a:pPr marL="0" indent="0">
                <a:buNone/>
              </a:pPr>
              <a:r>
                <a:rPr lang="en-US" sz="1200" b="1" dirty="0">
                  <a:solidFill>
                    <a:srgbClr val="5B6770"/>
                  </a:solidFill>
                  <a:latin typeface="Calibri" pitchFamily="34" charset="0"/>
                  <a:ea typeface="Calibri" pitchFamily="34" charset="-122"/>
                  <a:cs typeface="Calibri" pitchFamily="34" charset="-120"/>
                </a:rPr>
                <a:t>2</a:t>
              </a:r>
              <a:endParaRPr lang="en-US" sz="1200" dirty="0"/>
            </a:p>
          </p:txBody>
        </p:sp>
        <p:sp>
          <p:nvSpPr>
            <p:cNvPr id="20" name="Text 11">
              <a:extLst>
                <a:ext uri="{FF2B5EF4-FFF2-40B4-BE49-F238E27FC236}">
                  <a16:creationId xmlns:a16="http://schemas.microsoft.com/office/drawing/2014/main" id="{EEBF4862-2B0A-5194-1C2E-39C702EE8707}"/>
                </a:ext>
              </a:extLst>
            </p:cNvPr>
            <p:cNvSpPr txBox="1"/>
            <p:nvPr/>
          </p:nvSpPr>
          <p:spPr>
            <a:xfrm>
              <a:off x="2761488" y="1691640"/>
              <a:ext cx="1901952" cy="1097280"/>
            </a:xfrm>
            <a:prstGeom prst="rect">
              <a:avLst/>
            </a:prstGeom>
            <a:noFill/>
            <a:ln/>
          </p:spPr>
          <p:txBody>
            <a:bodyPr wrap="square" lIns="0" tIns="0" rIns="0" bIns="0" rtlCol="0" anchor="t"/>
            <a:lstStyle/>
            <a:p>
              <a:pPr marL="0" indent="0" algn="l">
                <a:buNone/>
              </a:pPr>
              <a:r>
                <a:rPr lang="en-US" sz="1150" dirty="0">
                  <a:solidFill>
                    <a:srgbClr val="1A1A1A"/>
                  </a:solidFill>
                  <a:latin typeface="Calibri" pitchFamily="34" charset="0"/>
                  <a:ea typeface="Calibri" pitchFamily="34" charset="-122"/>
                  <a:cs typeface="Calibri" pitchFamily="34" charset="-120"/>
                </a:rPr>
                <a:t>Is the source </a:t>
              </a:r>
              <a:r>
                <a:rPr lang="en-US" sz="1150" b="1" dirty="0">
                  <a:solidFill>
                    <a:srgbClr val="1A1A1A"/>
                  </a:solidFill>
                  <a:latin typeface="Calibri" pitchFamily="34" charset="0"/>
                  <a:ea typeface="Calibri" pitchFamily="34" charset="-122"/>
                  <a:cs typeface="Calibri" pitchFamily="34" charset="-120"/>
                </a:rPr>
                <a:t>OR</a:t>
              </a:r>
              <a:r>
                <a:rPr lang="en-US" sz="1150" dirty="0">
                  <a:solidFill>
                    <a:srgbClr val="1A1A1A"/>
                  </a:solidFill>
                  <a:latin typeface="Calibri" pitchFamily="34" charset="0"/>
                  <a:ea typeface="Calibri" pitchFamily="34" charset="-122"/>
                  <a:cs typeface="Calibri" pitchFamily="34" charset="-120"/>
                </a:rPr>
                <a:t> sink on the</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0600 de-energized list</a:t>
              </a:r>
              <a:endParaRPr lang="en-US" sz="1150" dirty="0"/>
            </a:p>
            <a:p>
              <a:pPr marL="0" indent="0" algn="l">
                <a:buNone/>
              </a:pPr>
              <a:r>
                <a:rPr lang="en-US" sz="1150" b="1" dirty="0">
                  <a:solidFill>
                    <a:srgbClr val="1A1A1A"/>
                  </a:solidFill>
                  <a:latin typeface="Calibri" pitchFamily="34" charset="0"/>
                  <a:ea typeface="Calibri" pitchFamily="34" charset="-122"/>
                  <a:cs typeface="Calibri" pitchFamily="34" charset="-120"/>
                </a:rPr>
                <a:t>AND</a:t>
              </a:r>
              <a:r>
                <a:rPr lang="en-US" sz="1150" dirty="0">
                  <a:solidFill>
                    <a:srgbClr val="1A1A1A"/>
                  </a:solidFill>
                  <a:latin typeface="Calibri" pitchFamily="34" charset="0"/>
                  <a:ea typeface="Calibri" pitchFamily="34" charset="-122"/>
                  <a:cs typeface="Calibri" pitchFamily="34" charset="-120"/>
                </a:rPr>
                <a:t> in final DAM results?</a:t>
              </a:r>
              <a:endParaRPr lang="en-US" sz="1150" dirty="0"/>
            </a:p>
          </p:txBody>
        </p:sp>
        <p:sp>
          <p:nvSpPr>
            <p:cNvPr id="21" name="Text 12">
              <a:extLst>
                <a:ext uri="{FF2B5EF4-FFF2-40B4-BE49-F238E27FC236}">
                  <a16:creationId xmlns:a16="http://schemas.microsoft.com/office/drawing/2014/main" id="{E4F1F48E-6374-F9F4-C64E-36B0354DAE9C}"/>
                </a:ext>
              </a:extLst>
            </p:cNvPr>
            <p:cNvSpPr txBox="1"/>
            <p:nvPr/>
          </p:nvSpPr>
          <p:spPr>
            <a:xfrm>
              <a:off x="4727448" y="2007108"/>
              <a:ext cx="256032" cy="237744"/>
            </a:xfrm>
            <a:prstGeom prst="rect">
              <a:avLst/>
            </a:prstGeom>
            <a:noFill/>
            <a:ln/>
          </p:spPr>
          <p:txBody>
            <a:bodyPr wrap="square" lIns="0" tIns="0" rIns="0" bIns="0" rtlCol="0" anchor="ctr"/>
            <a:lstStyle/>
            <a:p>
              <a:pPr marL="0" indent="0" algn="ctr">
                <a:buNone/>
              </a:pPr>
              <a:r>
                <a:rPr lang="en-US" sz="1300" b="1" dirty="0">
                  <a:solidFill>
                    <a:srgbClr val="5B6770"/>
                  </a:solidFill>
                  <a:latin typeface="Arial" pitchFamily="34" charset="0"/>
                  <a:ea typeface="Arial" pitchFamily="34" charset="-122"/>
                  <a:cs typeface="Arial" pitchFamily="34" charset="-120"/>
                </a:rPr>
                <a:t>▶</a:t>
              </a:r>
              <a:endParaRPr lang="en-US" sz="1300" dirty="0"/>
            </a:p>
          </p:txBody>
        </p:sp>
        <p:sp>
          <p:nvSpPr>
            <p:cNvPr id="22" name="Shape 13">
              <a:extLst>
                <a:ext uri="{FF2B5EF4-FFF2-40B4-BE49-F238E27FC236}">
                  <a16:creationId xmlns:a16="http://schemas.microsoft.com/office/drawing/2014/main" id="{ECD2E34E-0F3D-422C-CD03-B32959E84E00}"/>
                </a:ext>
              </a:extLst>
            </p:cNvPr>
            <p:cNvSpPr/>
            <p:nvPr/>
          </p:nvSpPr>
          <p:spPr>
            <a:xfrm>
              <a:off x="4937760" y="1417320"/>
              <a:ext cx="2121408" cy="1417320"/>
            </a:xfrm>
            <a:prstGeom prst="roundRect">
              <a:avLst>
                <a:gd name="adj" fmla="val 3871"/>
              </a:avLst>
            </a:prstGeom>
            <a:solidFill>
              <a:srgbClr val="FFFFFF"/>
            </a:solidFill>
            <a:ln w="19050">
              <a:solidFill>
                <a:srgbClr val="5B6770"/>
              </a:solidFill>
              <a:prstDash val="solid"/>
            </a:ln>
          </p:spPr>
          <p:txBody>
            <a:bodyPr/>
            <a:lstStyle/>
            <a:p>
              <a:endParaRPr lang="en-US"/>
            </a:p>
          </p:txBody>
        </p:sp>
        <p:sp>
          <p:nvSpPr>
            <p:cNvPr id="23" name="Text 14">
              <a:extLst>
                <a:ext uri="{FF2B5EF4-FFF2-40B4-BE49-F238E27FC236}">
                  <a16:creationId xmlns:a16="http://schemas.microsoft.com/office/drawing/2014/main" id="{D398162B-31EA-0AF7-BA3C-FD85DC1F0031}"/>
                </a:ext>
              </a:extLst>
            </p:cNvPr>
            <p:cNvSpPr txBox="1"/>
            <p:nvPr/>
          </p:nvSpPr>
          <p:spPr>
            <a:xfrm>
              <a:off x="5010912" y="1453896"/>
              <a:ext cx="365760" cy="274320"/>
            </a:xfrm>
            <a:prstGeom prst="rect">
              <a:avLst/>
            </a:prstGeom>
            <a:noFill/>
            <a:ln/>
          </p:spPr>
          <p:txBody>
            <a:bodyPr wrap="square" lIns="0" tIns="0" rIns="0" bIns="0" rtlCol="0" anchor="ctr"/>
            <a:lstStyle/>
            <a:p>
              <a:pPr marL="0" indent="0">
                <a:buNone/>
              </a:pPr>
              <a:r>
                <a:rPr lang="en-US" sz="1200" b="1" dirty="0">
                  <a:solidFill>
                    <a:srgbClr val="5B6770"/>
                  </a:solidFill>
                  <a:latin typeface="Calibri" pitchFamily="34" charset="0"/>
                  <a:ea typeface="Calibri" pitchFamily="34" charset="-122"/>
                  <a:cs typeface="Calibri" pitchFamily="34" charset="-120"/>
                </a:rPr>
                <a:t>3</a:t>
              </a:r>
              <a:endParaRPr lang="en-US" sz="1200" dirty="0"/>
            </a:p>
          </p:txBody>
        </p:sp>
        <p:sp>
          <p:nvSpPr>
            <p:cNvPr id="24" name="Text 15">
              <a:extLst>
                <a:ext uri="{FF2B5EF4-FFF2-40B4-BE49-F238E27FC236}">
                  <a16:creationId xmlns:a16="http://schemas.microsoft.com/office/drawing/2014/main" id="{8008726D-F169-B524-CD3A-A912003A366C}"/>
                </a:ext>
              </a:extLst>
            </p:cNvPr>
            <p:cNvSpPr txBox="1"/>
            <p:nvPr/>
          </p:nvSpPr>
          <p:spPr>
            <a:xfrm>
              <a:off x="5047488" y="1691640"/>
              <a:ext cx="1901952" cy="1097280"/>
            </a:xfrm>
            <a:prstGeom prst="rect">
              <a:avLst/>
            </a:prstGeom>
            <a:noFill/>
            <a:ln/>
          </p:spPr>
          <p:txBody>
            <a:bodyPr wrap="square" lIns="0" tIns="0" rIns="0" bIns="0" rtlCol="0" anchor="t"/>
            <a:lstStyle/>
            <a:p>
              <a:pPr marL="0" indent="0" algn="l">
                <a:buNone/>
              </a:pPr>
              <a:r>
                <a:rPr lang="en-US" sz="1150" dirty="0">
                  <a:solidFill>
                    <a:srgbClr val="1A1A1A"/>
                  </a:solidFill>
                  <a:latin typeface="Calibri" pitchFamily="34" charset="0"/>
                  <a:ea typeface="Calibri" pitchFamily="34" charset="-122"/>
                  <a:cs typeface="Calibri" pitchFamily="34" charset="-120"/>
                </a:rPr>
                <a:t>Is the source–sink pair</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on the 0600 ESSP list </a:t>
              </a:r>
              <a:r>
                <a:rPr lang="en-US" sz="1150" b="1" dirty="0">
                  <a:solidFill>
                    <a:srgbClr val="1A1A1A"/>
                  </a:solidFill>
                  <a:latin typeface="Calibri" pitchFamily="34" charset="0"/>
                  <a:ea typeface="Calibri" pitchFamily="34" charset="-122"/>
                  <a:cs typeface="Calibri" pitchFamily="34" charset="-120"/>
                </a:rPr>
                <a:t>AND</a:t>
              </a:r>
              <a:r>
                <a:rPr lang="en-US" sz="1150" dirty="0">
                  <a:solidFill>
                    <a:srgbClr val="1A1A1A"/>
                  </a:solidFill>
                  <a:latin typeface="Calibri" pitchFamily="34" charset="0"/>
                  <a:ea typeface="Calibri" pitchFamily="34" charset="-122"/>
                  <a:cs typeface="Calibri" pitchFamily="34" charset="-120"/>
                </a:rPr>
                <a:t> in final DAM results?</a:t>
              </a:r>
              <a:endParaRPr lang="en-US" sz="1150" dirty="0"/>
            </a:p>
          </p:txBody>
        </p:sp>
        <p:sp>
          <p:nvSpPr>
            <p:cNvPr id="25" name="Text 16">
              <a:extLst>
                <a:ext uri="{FF2B5EF4-FFF2-40B4-BE49-F238E27FC236}">
                  <a16:creationId xmlns:a16="http://schemas.microsoft.com/office/drawing/2014/main" id="{AF9CE12B-ED07-6679-F667-A4FC9B7305D4}"/>
                </a:ext>
              </a:extLst>
            </p:cNvPr>
            <p:cNvSpPr txBox="1"/>
            <p:nvPr/>
          </p:nvSpPr>
          <p:spPr>
            <a:xfrm>
              <a:off x="7013448" y="2007108"/>
              <a:ext cx="256032" cy="237744"/>
            </a:xfrm>
            <a:prstGeom prst="rect">
              <a:avLst/>
            </a:prstGeom>
            <a:noFill/>
            <a:ln/>
          </p:spPr>
          <p:txBody>
            <a:bodyPr wrap="square" lIns="0" tIns="0" rIns="0" bIns="0" rtlCol="0" anchor="ctr"/>
            <a:lstStyle/>
            <a:p>
              <a:pPr marL="0" indent="0" algn="ctr">
                <a:buNone/>
              </a:pPr>
              <a:r>
                <a:rPr lang="en-US" sz="1300" b="1" dirty="0">
                  <a:solidFill>
                    <a:srgbClr val="5B6770"/>
                  </a:solidFill>
                  <a:latin typeface="Arial" pitchFamily="34" charset="0"/>
                  <a:ea typeface="Arial" pitchFamily="34" charset="-122"/>
                  <a:cs typeface="Arial" pitchFamily="34" charset="-120"/>
                </a:rPr>
                <a:t>▶</a:t>
              </a:r>
              <a:endParaRPr lang="en-US" sz="1300" dirty="0"/>
            </a:p>
          </p:txBody>
        </p:sp>
        <p:sp>
          <p:nvSpPr>
            <p:cNvPr id="26" name="Shape 17">
              <a:extLst>
                <a:ext uri="{FF2B5EF4-FFF2-40B4-BE49-F238E27FC236}">
                  <a16:creationId xmlns:a16="http://schemas.microsoft.com/office/drawing/2014/main" id="{EE076358-8CFB-C113-740D-A221D02D8151}"/>
                </a:ext>
              </a:extLst>
            </p:cNvPr>
            <p:cNvSpPr/>
            <p:nvPr/>
          </p:nvSpPr>
          <p:spPr>
            <a:xfrm>
              <a:off x="7223760" y="1417320"/>
              <a:ext cx="2121408" cy="1417320"/>
            </a:xfrm>
            <a:prstGeom prst="roundRect">
              <a:avLst>
                <a:gd name="adj" fmla="val 3871"/>
              </a:avLst>
            </a:prstGeom>
            <a:solidFill>
              <a:srgbClr val="FFFFFF"/>
            </a:solidFill>
            <a:ln w="19050">
              <a:solidFill>
                <a:srgbClr val="685BC7"/>
              </a:solidFill>
              <a:prstDash val="solid"/>
            </a:ln>
          </p:spPr>
          <p:txBody>
            <a:bodyPr/>
            <a:lstStyle/>
            <a:p>
              <a:endParaRPr lang="en-US"/>
            </a:p>
          </p:txBody>
        </p:sp>
        <p:sp>
          <p:nvSpPr>
            <p:cNvPr id="27" name="Text 18">
              <a:extLst>
                <a:ext uri="{FF2B5EF4-FFF2-40B4-BE49-F238E27FC236}">
                  <a16:creationId xmlns:a16="http://schemas.microsoft.com/office/drawing/2014/main" id="{170149E4-249D-64FF-BDA4-E2A0B880D4AF}"/>
                </a:ext>
              </a:extLst>
            </p:cNvPr>
            <p:cNvSpPr txBox="1"/>
            <p:nvPr/>
          </p:nvSpPr>
          <p:spPr>
            <a:xfrm>
              <a:off x="7296912" y="1453896"/>
              <a:ext cx="365760" cy="274320"/>
            </a:xfrm>
            <a:prstGeom prst="rect">
              <a:avLst/>
            </a:prstGeom>
            <a:noFill/>
            <a:ln/>
          </p:spPr>
          <p:txBody>
            <a:bodyPr wrap="square" lIns="0" tIns="0" rIns="0" bIns="0" rtlCol="0" anchor="ctr"/>
            <a:lstStyle/>
            <a:p>
              <a:pPr marL="0" indent="0">
                <a:buNone/>
              </a:pPr>
              <a:r>
                <a:rPr lang="en-US" sz="1200" b="1" dirty="0">
                  <a:solidFill>
                    <a:srgbClr val="685BC7"/>
                  </a:solidFill>
                  <a:latin typeface="Calibri" pitchFamily="34" charset="0"/>
                  <a:ea typeface="Calibri" pitchFamily="34" charset="-122"/>
                  <a:cs typeface="Calibri" pitchFamily="34" charset="-120"/>
                </a:rPr>
                <a:t>4</a:t>
              </a:r>
              <a:endParaRPr lang="en-US" sz="1200" dirty="0"/>
            </a:p>
          </p:txBody>
        </p:sp>
        <p:sp>
          <p:nvSpPr>
            <p:cNvPr id="28" name="Text 19">
              <a:extLst>
                <a:ext uri="{FF2B5EF4-FFF2-40B4-BE49-F238E27FC236}">
                  <a16:creationId xmlns:a16="http://schemas.microsoft.com/office/drawing/2014/main" id="{61F27B9D-3D61-67A7-D82D-B4F9E436730C}"/>
                </a:ext>
              </a:extLst>
            </p:cNvPr>
            <p:cNvSpPr txBox="1"/>
            <p:nvPr/>
          </p:nvSpPr>
          <p:spPr>
            <a:xfrm>
              <a:off x="7333488" y="1691640"/>
              <a:ext cx="1901952" cy="1097280"/>
            </a:xfrm>
            <a:prstGeom prst="rect">
              <a:avLst/>
            </a:prstGeom>
            <a:noFill/>
            <a:ln/>
          </p:spPr>
          <p:txBody>
            <a:bodyPr wrap="square" lIns="0" tIns="0" rIns="0" bIns="0" rtlCol="0" anchor="t"/>
            <a:lstStyle/>
            <a:p>
              <a:pPr marL="0" indent="0" algn="l">
                <a:buNone/>
              </a:pPr>
              <a:r>
                <a:rPr lang="en-US" sz="1150" dirty="0">
                  <a:solidFill>
                    <a:srgbClr val="1A1A1A"/>
                  </a:solidFill>
                  <a:latin typeface="Calibri" pitchFamily="34" charset="0"/>
                  <a:ea typeface="Calibri" pitchFamily="34" charset="-122"/>
                  <a:cs typeface="Calibri" pitchFamily="34" charset="-120"/>
                </a:rPr>
                <a:t>Is bid price below the</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Threshold Price?</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(Step 1, prior slides)</a:t>
              </a:r>
              <a:endParaRPr lang="en-US" sz="1150" dirty="0"/>
            </a:p>
          </p:txBody>
        </p:sp>
        <p:sp>
          <p:nvSpPr>
            <p:cNvPr id="29" name="Text 20">
              <a:extLst>
                <a:ext uri="{FF2B5EF4-FFF2-40B4-BE49-F238E27FC236}">
                  <a16:creationId xmlns:a16="http://schemas.microsoft.com/office/drawing/2014/main" id="{C0003C19-4E8A-92AE-102A-7ED6C46385BD}"/>
                </a:ext>
              </a:extLst>
            </p:cNvPr>
            <p:cNvSpPr txBox="1"/>
            <p:nvPr/>
          </p:nvSpPr>
          <p:spPr>
            <a:xfrm>
              <a:off x="9299448" y="2007108"/>
              <a:ext cx="256032" cy="237744"/>
            </a:xfrm>
            <a:prstGeom prst="rect">
              <a:avLst/>
            </a:prstGeom>
            <a:noFill/>
            <a:ln/>
          </p:spPr>
          <p:txBody>
            <a:bodyPr wrap="square" lIns="0" tIns="0" rIns="0" bIns="0" rtlCol="0" anchor="ctr"/>
            <a:lstStyle/>
            <a:p>
              <a:pPr marL="0" indent="0" algn="ctr">
                <a:buNone/>
              </a:pPr>
              <a:r>
                <a:rPr lang="en-US" sz="1300" b="1" dirty="0">
                  <a:solidFill>
                    <a:srgbClr val="5B6770"/>
                  </a:solidFill>
                  <a:latin typeface="Arial" pitchFamily="34" charset="0"/>
                  <a:ea typeface="Arial" pitchFamily="34" charset="-122"/>
                  <a:cs typeface="Arial" pitchFamily="34" charset="-120"/>
                </a:rPr>
                <a:t>▶</a:t>
              </a:r>
              <a:endParaRPr lang="en-US" sz="1300" dirty="0"/>
            </a:p>
          </p:txBody>
        </p:sp>
        <p:sp>
          <p:nvSpPr>
            <p:cNvPr id="30" name="Shape 21">
              <a:extLst>
                <a:ext uri="{FF2B5EF4-FFF2-40B4-BE49-F238E27FC236}">
                  <a16:creationId xmlns:a16="http://schemas.microsoft.com/office/drawing/2014/main" id="{CB7A5923-31FD-A73C-4DFF-594BCE8B8011}"/>
                </a:ext>
              </a:extLst>
            </p:cNvPr>
            <p:cNvSpPr/>
            <p:nvPr/>
          </p:nvSpPr>
          <p:spPr>
            <a:xfrm>
              <a:off x="9509760" y="1417320"/>
              <a:ext cx="2121408" cy="1417320"/>
            </a:xfrm>
            <a:prstGeom prst="roundRect">
              <a:avLst>
                <a:gd name="adj" fmla="val 3871"/>
              </a:avLst>
            </a:prstGeom>
            <a:solidFill>
              <a:srgbClr val="FFFFFF"/>
            </a:solidFill>
            <a:ln w="19050">
              <a:solidFill>
                <a:srgbClr val="26D07C"/>
              </a:solidFill>
              <a:prstDash val="solid"/>
            </a:ln>
          </p:spPr>
          <p:txBody>
            <a:bodyPr/>
            <a:lstStyle/>
            <a:p>
              <a:endParaRPr lang="en-US"/>
            </a:p>
          </p:txBody>
        </p:sp>
        <p:sp>
          <p:nvSpPr>
            <p:cNvPr id="31" name="Text 22">
              <a:extLst>
                <a:ext uri="{FF2B5EF4-FFF2-40B4-BE49-F238E27FC236}">
                  <a16:creationId xmlns:a16="http://schemas.microsoft.com/office/drawing/2014/main" id="{558D54D5-C590-B633-6426-0B85C609F26D}"/>
                </a:ext>
              </a:extLst>
            </p:cNvPr>
            <p:cNvSpPr txBox="1"/>
            <p:nvPr/>
          </p:nvSpPr>
          <p:spPr>
            <a:xfrm>
              <a:off x="9582912" y="1453896"/>
              <a:ext cx="365760" cy="274320"/>
            </a:xfrm>
            <a:prstGeom prst="rect">
              <a:avLst/>
            </a:prstGeom>
            <a:noFill/>
            <a:ln/>
          </p:spPr>
          <p:txBody>
            <a:bodyPr wrap="square" lIns="0" tIns="0" rIns="0" bIns="0" rtlCol="0" anchor="ctr"/>
            <a:lstStyle/>
            <a:p>
              <a:pPr marL="0" indent="0">
                <a:buNone/>
              </a:pPr>
              <a:r>
                <a:rPr lang="en-US" sz="1200" b="1" dirty="0">
                  <a:solidFill>
                    <a:srgbClr val="26D07C"/>
                  </a:solidFill>
                  <a:latin typeface="Calibri" pitchFamily="34" charset="0"/>
                  <a:ea typeface="Calibri" pitchFamily="34" charset="-122"/>
                  <a:cs typeface="Calibri" pitchFamily="34" charset="-120"/>
                </a:rPr>
                <a:t>5</a:t>
              </a:r>
              <a:endParaRPr lang="en-US" sz="1200" dirty="0"/>
            </a:p>
          </p:txBody>
        </p:sp>
        <p:sp>
          <p:nvSpPr>
            <p:cNvPr id="32" name="Text 23">
              <a:extLst>
                <a:ext uri="{FF2B5EF4-FFF2-40B4-BE49-F238E27FC236}">
                  <a16:creationId xmlns:a16="http://schemas.microsoft.com/office/drawing/2014/main" id="{74ED966D-7C74-1BA8-2FDE-6A90F16A0E53}"/>
                </a:ext>
              </a:extLst>
            </p:cNvPr>
            <p:cNvSpPr txBox="1"/>
            <p:nvPr/>
          </p:nvSpPr>
          <p:spPr>
            <a:xfrm>
              <a:off x="9619488" y="1691640"/>
              <a:ext cx="1901952" cy="1097280"/>
            </a:xfrm>
            <a:prstGeom prst="rect">
              <a:avLst/>
            </a:prstGeom>
            <a:noFill/>
            <a:ln/>
          </p:spPr>
          <p:txBody>
            <a:bodyPr wrap="square" lIns="0" tIns="0" rIns="0" bIns="0" rtlCol="0" anchor="t"/>
            <a:lstStyle/>
            <a:p>
              <a:pPr marL="0" indent="0" algn="l">
                <a:buNone/>
              </a:pPr>
              <a:r>
                <a:rPr lang="en-US" sz="1150" dirty="0">
                  <a:solidFill>
                    <a:srgbClr val="1A1A1A"/>
                  </a:solidFill>
                  <a:latin typeface="Calibri" pitchFamily="34" charset="0"/>
                  <a:ea typeface="Calibri" pitchFamily="34" charset="-122"/>
                  <a:cs typeface="Calibri" pitchFamily="34" charset="-120"/>
                </a:rPr>
                <a:t>Is bid price ≥ the</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Safe Harbor Price?</a:t>
              </a:r>
              <a:endParaRPr lang="en-US" sz="1150" dirty="0"/>
            </a:p>
            <a:p>
              <a:pPr marL="0" indent="0" algn="l">
                <a:buNone/>
              </a:pPr>
              <a:r>
                <a:rPr lang="en-US" sz="1150" dirty="0">
                  <a:solidFill>
                    <a:srgbClr val="1A1A1A"/>
                  </a:solidFill>
                  <a:latin typeface="Calibri" pitchFamily="34" charset="0"/>
                  <a:ea typeface="Calibri" pitchFamily="34" charset="-122"/>
                  <a:cs typeface="Calibri" pitchFamily="34" charset="-120"/>
                </a:rPr>
                <a:t>(Step 2, prior slides)</a:t>
              </a:r>
              <a:endParaRPr lang="en-US" sz="1150" dirty="0"/>
            </a:p>
          </p:txBody>
        </p:sp>
        <p:sp>
          <p:nvSpPr>
            <p:cNvPr id="33" name="Text 24">
              <a:extLst>
                <a:ext uri="{FF2B5EF4-FFF2-40B4-BE49-F238E27FC236}">
                  <a16:creationId xmlns:a16="http://schemas.microsoft.com/office/drawing/2014/main" id="{93DBB39E-87FC-FEBE-6B37-3DD167CED8D3}"/>
                </a:ext>
              </a:extLst>
            </p:cNvPr>
            <p:cNvSpPr txBox="1"/>
            <p:nvPr/>
          </p:nvSpPr>
          <p:spPr>
            <a:xfrm>
              <a:off x="365760" y="2999232"/>
              <a:ext cx="2121408" cy="457200"/>
            </a:xfrm>
            <a:prstGeom prst="rect">
              <a:avLst/>
            </a:prstGeom>
            <a:noFill/>
            <a:ln/>
          </p:spPr>
          <p:txBody>
            <a:bodyPr wrap="square" lIns="0" tIns="0" rIns="0" bIns="0" rtlCol="0" anchor="t"/>
            <a:lstStyle/>
            <a:p>
              <a:pPr marL="0" indent="0" algn="l">
                <a:buNone/>
              </a:pPr>
              <a:r>
                <a:rPr lang="en-US" sz="1000" i="1" dirty="0">
                  <a:solidFill>
                    <a:srgbClr val="5B6770"/>
                  </a:solidFill>
                  <a:latin typeface="Calibri" pitchFamily="34" charset="0"/>
                  <a:ea typeface="Calibri" pitchFamily="34" charset="-122"/>
                  <a:cs typeface="Calibri" pitchFamily="34" charset="-120"/>
                </a:rPr>
                <a:t>No → continue to Step 2</a:t>
              </a:r>
              <a:endParaRPr lang="en-US" sz="1000" dirty="0"/>
            </a:p>
          </p:txBody>
        </p:sp>
        <p:sp>
          <p:nvSpPr>
            <p:cNvPr id="34" name="Text 25">
              <a:extLst>
                <a:ext uri="{FF2B5EF4-FFF2-40B4-BE49-F238E27FC236}">
                  <a16:creationId xmlns:a16="http://schemas.microsoft.com/office/drawing/2014/main" id="{72F9FB8F-C0D8-329C-B8C9-F59258227E4B}"/>
                </a:ext>
              </a:extLst>
            </p:cNvPr>
            <p:cNvSpPr txBox="1"/>
            <p:nvPr/>
          </p:nvSpPr>
          <p:spPr>
            <a:xfrm>
              <a:off x="2651760" y="2999232"/>
              <a:ext cx="2121408" cy="457200"/>
            </a:xfrm>
            <a:prstGeom prst="rect">
              <a:avLst/>
            </a:prstGeom>
            <a:noFill/>
            <a:ln/>
          </p:spPr>
          <p:txBody>
            <a:bodyPr wrap="square" lIns="0" tIns="0" rIns="0" bIns="0" rtlCol="0" anchor="t"/>
            <a:lstStyle/>
            <a:p>
              <a:pPr marL="0" indent="0" algn="l">
                <a:buNone/>
              </a:pPr>
              <a:r>
                <a:rPr lang="en-US" sz="1000" i="1" dirty="0">
                  <a:solidFill>
                    <a:srgbClr val="5B6770"/>
                  </a:solidFill>
                  <a:latin typeface="Calibri" pitchFamily="34" charset="0"/>
                  <a:ea typeface="Calibri" pitchFamily="34" charset="-122"/>
                  <a:cs typeface="Calibri" pitchFamily="34" charset="-120"/>
                </a:rPr>
                <a:t>No → continue to Step 3</a:t>
              </a:r>
            </a:p>
            <a:p>
              <a:r>
                <a:rPr lang="en-US" sz="1000" i="1" dirty="0">
                  <a:solidFill>
                    <a:srgbClr val="5B6770"/>
                  </a:solidFill>
                  <a:latin typeface="Calibri" pitchFamily="34" charset="0"/>
                  <a:ea typeface="Calibri" pitchFamily="34" charset="-122"/>
                  <a:cs typeface="Calibri" pitchFamily="34" charset="-120"/>
                </a:rPr>
                <a:t>Yes → </a:t>
              </a:r>
              <a:r>
                <a:rPr lang="en-US" sz="1000" i="1" dirty="0">
                  <a:solidFill>
                    <a:srgbClr val="FF0000"/>
                  </a:solidFill>
                  <a:latin typeface="Calibri" pitchFamily="34" charset="0"/>
                  <a:ea typeface="Calibri" pitchFamily="34" charset="-122"/>
                  <a:cs typeface="Calibri" pitchFamily="34" charset="-120"/>
                </a:rPr>
                <a:t>inefficient, fee assessed</a:t>
              </a:r>
              <a:endParaRPr lang="en-US" sz="1000" dirty="0">
                <a:solidFill>
                  <a:srgbClr val="FF0000"/>
                </a:solidFill>
              </a:endParaRPr>
            </a:p>
          </p:txBody>
        </p:sp>
        <p:sp>
          <p:nvSpPr>
            <p:cNvPr id="35" name="Text 26">
              <a:extLst>
                <a:ext uri="{FF2B5EF4-FFF2-40B4-BE49-F238E27FC236}">
                  <a16:creationId xmlns:a16="http://schemas.microsoft.com/office/drawing/2014/main" id="{62ECA9BB-73BF-E566-3067-E2DFCDE21432}"/>
                </a:ext>
              </a:extLst>
            </p:cNvPr>
            <p:cNvSpPr txBox="1"/>
            <p:nvPr/>
          </p:nvSpPr>
          <p:spPr>
            <a:xfrm>
              <a:off x="4937760" y="2999232"/>
              <a:ext cx="2121408" cy="457200"/>
            </a:xfrm>
            <a:prstGeom prst="rect">
              <a:avLst/>
            </a:prstGeom>
            <a:noFill/>
            <a:ln/>
          </p:spPr>
          <p:txBody>
            <a:bodyPr wrap="square" lIns="0" tIns="0" rIns="0" bIns="0" rtlCol="0" anchor="t"/>
            <a:lstStyle/>
            <a:p>
              <a:pPr marL="0" indent="0" algn="l">
                <a:buNone/>
              </a:pPr>
              <a:r>
                <a:rPr lang="en-US" sz="1000" i="1" dirty="0">
                  <a:solidFill>
                    <a:srgbClr val="5B6770"/>
                  </a:solidFill>
                  <a:latin typeface="Calibri" pitchFamily="34" charset="0"/>
                  <a:ea typeface="Calibri" pitchFamily="34" charset="-122"/>
                  <a:cs typeface="Calibri" pitchFamily="34" charset="-120"/>
                </a:rPr>
                <a:t>No → continue to Step 4: price test</a:t>
              </a:r>
            </a:p>
            <a:p>
              <a:r>
                <a:rPr lang="en-US" sz="1000" i="1" dirty="0">
                  <a:solidFill>
                    <a:srgbClr val="5B6770"/>
                  </a:solidFill>
                  <a:latin typeface="Calibri" pitchFamily="34" charset="0"/>
                  <a:ea typeface="Calibri" pitchFamily="34" charset="-122"/>
                  <a:cs typeface="Calibri" pitchFamily="34" charset="-120"/>
                </a:rPr>
                <a:t>Yes → </a:t>
              </a:r>
              <a:r>
                <a:rPr lang="en-US" sz="1000" i="1" dirty="0">
                  <a:solidFill>
                    <a:srgbClr val="FF0000"/>
                  </a:solidFill>
                  <a:latin typeface="Calibri" pitchFamily="34" charset="0"/>
                  <a:ea typeface="Calibri" pitchFamily="34" charset="-122"/>
                  <a:cs typeface="Calibri" pitchFamily="34" charset="-120"/>
                </a:rPr>
                <a:t>inefficient, fee assessed</a:t>
              </a:r>
              <a:endParaRPr lang="en-US" sz="1000" dirty="0">
                <a:solidFill>
                  <a:srgbClr val="FF0000"/>
                </a:solidFill>
              </a:endParaRPr>
            </a:p>
            <a:p>
              <a:pPr marL="0" indent="0" algn="l">
                <a:buNone/>
              </a:pPr>
              <a:endParaRPr lang="en-US" sz="1000" dirty="0"/>
            </a:p>
          </p:txBody>
        </p:sp>
        <p:sp>
          <p:nvSpPr>
            <p:cNvPr id="36" name="Text 27">
              <a:extLst>
                <a:ext uri="{FF2B5EF4-FFF2-40B4-BE49-F238E27FC236}">
                  <a16:creationId xmlns:a16="http://schemas.microsoft.com/office/drawing/2014/main" id="{BD016B51-2580-D974-E56C-C437001308AC}"/>
                </a:ext>
              </a:extLst>
            </p:cNvPr>
            <p:cNvSpPr txBox="1"/>
            <p:nvPr/>
          </p:nvSpPr>
          <p:spPr>
            <a:xfrm>
              <a:off x="7223760" y="2999232"/>
              <a:ext cx="2215208" cy="457200"/>
            </a:xfrm>
            <a:prstGeom prst="rect">
              <a:avLst/>
            </a:prstGeom>
            <a:noFill/>
            <a:ln/>
          </p:spPr>
          <p:txBody>
            <a:bodyPr wrap="square" lIns="0" tIns="0" rIns="0" bIns="0" rtlCol="0" anchor="t"/>
            <a:lstStyle/>
            <a:p>
              <a:pPr marL="0" indent="0" algn="l">
                <a:buNone/>
              </a:pPr>
              <a:r>
                <a:rPr lang="en-US" sz="1000" i="1" dirty="0">
                  <a:solidFill>
                    <a:srgbClr val="5B6770"/>
                  </a:solidFill>
                  <a:latin typeface="Calibri" pitchFamily="34" charset="0"/>
                  <a:ea typeface="Calibri" pitchFamily="34" charset="-122"/>
                  <a:cs typeface="Calibri" pitchFamily="34" charset="-120"/>
                </a:rPr>
                <a:t>No</a:t>
              </a:r>
              <a:r>
                <a:rPr lang="en-US" sz="1000" i="1" dirty="0">
                  <a:latin typeface="Calibri" pitchFamily="34" charset="0"/>
                  <a:ea typeface="Calibri" pitchFamily="34" charset="-122"/>
                  <a:cs typeface="Calibri" pitchFamily="34" charset="-120"/>
                </a:rPr>
                <a:t> </a:t>
              </a:r>
              <a:r>
                <a:rPr lang="en-US" sz="1000" i="1" dirty="0">
                  <a:solidFill>
                    <a:srgbClr val="5B6770"/>
                  </a:solidFill>
                  <a:latin typeface="Calibri" pitchFamily="34" charset="0"/>
                  <a:ea typeface="Calibri" pitchFamily="34" charset="-122"/>
                  <a:cs typeface="Calibri" pitchFamily="34" charset="-120"/>
                </a:rPr>
                <a:t>→</a:t>
              </a:r>
              <a:r>
                <a:rPr lang="en-US" sz="1000" i="1" dirty="0">
                  <a:latin typeface="Calibri" pitchFamily="34" charset="0"/>
                  <a:ea typeface="Calibri" pitchFamily="34" charset="-122"/>
                  <a:cs typeface="Calibri" pitchFamily="34" charset="-120"/>
                </a:rPr>
                <a:t> </a:t>
              </a:r>
              <a:r>
                <a:rPr lang="en-US" sz="1000" i="1" dirty="0">
                  <a:solidFill>
                    <a:schemeClr val="accent5"/>
                  </a:solidFill>
                  <a:latin typeface="Calibri" pitchFamily="34" charset="0"/>
                  <a:ea typeface="Calibri" pitchFamily="34" charset="-122"/>
                  <a:cs typeface="Calibri" pitchFamily="34" charset="-120"/>
                </a:rPr>
                <a:t>Efficient (not counted)</a:t>
              </a:r>
            </a:p>
            <a:p>
              <a:r>
                <a:rPr lang="en-US" sz="1000" i="1" dirty="0">
                  <a:solidFill>
                    <a:srgbClr val="5B6770"/>
                  </a:solidFill>
                  <a:latin typeface="Calibri" pitchFamily="34" charset="0"/>
                  <a:ea typeface="Calibri" pitchFamily="34" charset="-122"/>
                  <a:cs typeface="Calibri" pitchFamily="34" charset="-120"/>
                </a:rPr>
                <a:t>Yes</a:t>
              </a:r>
              <a:r>
                <a:rPr lang="en-US" sz="1000" i="1" dirty="0">
                  <a:latin typeface="Calibri" pitchFamily="34" charset="0"/>
                  <a:ea typeface="Calibri" pitchFamily="34" charset="-122"/>
                  <a:cs typeface="Calibri" pitchFamily="34" charset="-120"/>
                </a:rPr>
                <a:t> </a:t>
              </a:r>
              <a:r>
                <a:rPr lang="en-US" sz="1000" i="1" dirty="0">
                  <a:solidFill>
                    <a:srgbClr val="5B6770"/>
                  </a:solidFill>
                  <a:latin typeface="Calibri" pitchFamily="34" charset="0"/>
                  <a:ea typeface="Calibri" pitchFamily="34" charset="-122"/>
                  <a:cs typeface="Calibri" pitchFamily="34" charset="-120"/>
                </a:rPr>
                <a:t>→ continue to Step 5: Safe Harbor test</a:t>
              </a:r>
              <a:endParaRPr lang="en-US" sz="1000" dirty="0">
                <a:solidFill>
                  <a:schemeClr val="accent5"/>
                </a:solidFill>
              </a:endParaRPr>
            </a:p>
          </p:txBody>
        </p:sp>
        <p:sp>
          <p:nvSpPr>
            <p:cNvPr id="37" name="Text 28">
              <a:extLst>
                <a:ext uri="{FF2B5EF4-FFF2-40B4-BE49-F238E27FC236}">
                  <a16:creationId xmlns:a16="http://schemas.microsoft.com/office/drawing/2014/main" id="{F4757186-3504-F139-DED5-2485FBA38646}"/>
                </a:ext>
              </a:extLst>
            </p:cNvPr>
            <p:cNvSpPr txBox="1"/>
            <p:nvPr/>
          </p:nvSpPr>
          <p:spPr>
            <a:xfrm>
              <a:off x="9509760" y="2999232"/>
              <a:ext cx="2121408" cy="457200"/>
            </a:xfrm>
            <a:prstGeom prst="rect">
              <a:avLst/>
            </a:prstGeom>
            <a:noFill/>
            <a:ln/>
          </p:spPr>
          <p:txBody>
            <a:bodyPr wrap="square" lIns="0" tIns="0" rIns="0" bIns="0" rtlCol="0" anchor="t"/>
            <a:lstStyle/>
            <a:p>
              <a:pPr marL="0" indent="0" algn="l">
                <a:buNone/>
              </a:pPr>
              <a:r>
                <a:rPr lang="en-US" sz="1000" i="1" dirty="0">
                  <a:solidFill>
                    <a:srgbClr val="003865"/>
                  </a:solidFill>
                  <a:latin typeface="Calibri" pitchFamily="34" charset="0"/>
                  <a:ea typeface="Calibri" pitchFamily="34" charset="-122"/>
                  <a:cs typeface="Calibri" pitchFamily="34" charset="-120"/>
                </a:rPr>
                <a:t>Yes → </a:t>
              </a:r>
              <a:r>
                <a:rPr lang="en-US" sz="1000" i="1" dirty="0">
                  <a:solidFill>
                    <a:schemeClr val="accent5"/>
                  </a:solidFill>
                  <a:latin typeface="Calibri" pitchFamily="34" charset="0"/>
                  <a:ea typeface="Calibri" pitchFamily="34" charset="-122"/>
                  <a:cs typeface="Calibri" pitchFamily="34" charset="-120"/>
                </a:rPr>
                <a:t>Safe Harbor, no fee   </a:t>
              </a:r>
            </a:p>
            <a:p>
              <a:pPr marL="0" indent="0" algn="l">
                <a:buNone/>
              </a:pPr>
              <a:r>
                <a:rPr lang="en-US" sz="1000" i="1" dirty="0">
                  <a:solidFill>
                    <a:srgbClr val="003865"/>
                  </a:solidFill>
                  <a:latin typeface="Calibri" pitchFamily="34" charset="0"/>
                  <a:ea typeface="Calibri" pitchFamily="34" charset="-122"/>
                  <a:cs typeface="Calibri" pitchFamily="34" charset="-120"/>
                </a:rPr>
                <a:t>No → </a:t>
              </a:r>
              <a:r>
                <a:rPr lang="en-US" sz="1000" i="1" dirty="0">
                  <a:solidFill>
                    <a:srgbClr val="FF0000"/>
                  </a:solidFill>
                  <a:latin typeface="Calibri" pitchFamily="34" charset="0"/>
                  <a:ea typeface="Calibri" pitchFamily="34" charset="-122"/>
                  <a:cs typeface="Calibri" pitchFamily="34" charset="-120"/>
                </a:rPr>
                <a:t>Inefficient, fee assessed</a:t>
              </a:r>
              <a:endParaRPr lang="en-US" sz="1000" dirty="0"/>
            </a:p>
          </p:txBody>
        </p:sp>
      </p:grpSp>
    </p:spTree>
    <p:extLst>
      <p:ext uri="{BB962C8B-B14F-4D97-AF65-F5344CB8AC3E}">
        <p14:creationId xmlns:p14="http://schemas.microsoft.com/office/powerpoint/2010/main" val="668219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696500B2-9071-9B61-B5E3-4DE1915A54CD}"/>
              </a:ext>
            </a:extLst>
          </p:cNvPr>
          <p:cNvGraphicFramePr>
            <a:graphicFrameLocks/>
          </p:cNvGraphicFramePr>
          <p:nvPr>
            <p:extLst>
              <p:ext uri="{D42A27DB-BD31-4B8C-83A1-F6EECF244321}">
                <p14:modId xmlns:p14="http://schemas.microsoft.com/office/powerpoint/2010/main" val="2268674884"/>
              </p:ext>
            </p:extLst>
          </p:nvPr>
        </p:nvGraphicFramePr>
        <p:xfrm>
          <a:off x="9143996" y="914396"/>
          <a:ext cx="3048001" cy="548163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 name="Chart 1">
            <a:extLst>
              <a:ext uri="{FF2B5EF4-FFF2-40B4-BE49-F238E27FC236}">
                <a16:creationId xmlns:a16="http://schemas.microsoft.com/office/drawing/2014/main" id="{4EDE2F14-BE32-415A-AEDD-7A111980E7A3}"/>
              </a:ext>
            </a:extLst>
          </p:cNvPr>
          <p:cNvGraphicFramePr>
            <a:graphicFrameLocks/>
          </p:cNvGraphicFramePr>
          <p:nvPr>
            <p:extLst>
              <p:ext uri="{D42A27DB-BD31-4B8C-83A1-F6EECF244321}">
                <p14:modId xmlns:p14="http://schemas.microsoft.com/office/powerpoint/2010/main" val="2005573395"/>
              </p:ext>
            </p:extLst>
          </p:nvPr>
        </p:nvGraphicFramePr>
        <p:xfrm>
          <a:off x="0" y="914399"/>
          <a:ext cx="9143997" cy="5481638"/>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a:extLst>
              <a:ext uri="{FF2B5EF4-FFF2-40B4-BE49-F238E27FC236}">
                <a16:creationId xmlns:a16="http://schemas.microsoft.com/office/drawing/2014/main" id="{3336D8C9-3F3A-B84A-DF20-2813D5FACB34}"/>
              </a:ext>
            </a:extLst>
          </p:cNvPr>
          <p:cNvSpPr>
            <a:spLocks noGrp="1"/>
          </p:cNvSpPr>
          <p:nvPr>
            <p:ph type="sldNum" sz="quarter" idx="12"/>
          </p:nvPr>
        </p:nvSpPr>
        <p:spPr/>
        <p:txBody>
          <a:bodyPr/>
          <a:lstStyle/>
          <a:p>
            <a:fld id="{BCDE79FB-97BA-492B-8D57-F1373F9ADA95}" type="slidenum">
              <a:rPr lang="en-US" smtClean="0"/>
              <a:t>10</a:t>
            </a:fld>
            <a:endParaRPr lang="en-US" dirty="0"/>
          </a:p>
        </p:txBody>
      </p:sp>
      <p:cxnSp>
        <p:nvCxnSpPr>
          <p:cNvPr id="21" name="Straight Connector 20">
            <a:extLst>
              <a:ext uri="{FF2B5EF4-FFF2-40B4-BE49-F238E27FC236}">
                <a16:creationId xmlns:a16="http://schemas.microsoft.com/office/drawing/2014/main" id="{2B506A6D-3D90-A6F3-345D-686AEF308913}"/>
              </a:ext>
            </a:extLst>
          </p:cNvPr>
          <p:cNvCxnSpPr>
            <a:cxnSpLocks/>
          </p:cNvCxnSpPr>
          <p:nvPr/>
        </p:nvCxnSpPr>
        <p:spPr>
          <a:xfrm>
            <a:off x="855406" y="2654709"/>
            <a:ext cx="11179278" cy="0"/>
          </a:xfrm>
          <a:prstGeom prst="line">
            <a:avLst/>
          </a:prstGeom>
          <a:ln>
            <a:solidFill>
              <a:srgbClr val="FFD100"/>
            </a:solidFill>
          </a:ln>
        </p:spPr>
        <p:style>
          <a:lnRef idx="2">
            <a:schemeClr val="accent1"/>
          </a:lnRef>
          <a:fillRef idx="0">
            <a:schemeClr val="accent1"/>
          </a:fillRef>
          <a:effectRef idx="1">
            <a:schemeClr val="accent1"/>
          </a:effectRef>
          <a:fontRef idx="minor">
            <a:schemeClr val="tx1"/>
          </a:fontRef>
        </p:style>
      </p:cxnSp>
      <p:sp>
        <p:nvSpPr>
          <p:cNvPr id="8" name="Title 1">
            <a:extLst>
              <a:ext uri="{FF2B5EF4-FFF2-40B4-BE49-F238E27FC236}">
                <a16:creationId xmlns:a16="http://schemas.microsoft.com/office/drawing/2014/main" id="{87BDE206-9854-2D86-8E62-41FF40497F2F}"/>
              </a:ext>
            </a:extLst>
          </p:cNvPr>
          <p:cNvSpPr>
            <a:spLocks noGrp="1"/>
          </p:cNvSpPr>
          <p:nvPr>
            <p:ph type="title"/>
          </p:nvPr>
        </p:nvSpPr>
        <p:spPr>
          <a:xfrm>
            <a:off x="1257300" y="457200"/>
            <a:ext cx="10401300" cy="914400"/>
          </a:xfrm>
        </p:spPr>
        <p:txBody>
          <a:bodyPr/>
          <a:lstStyle/>
          <a:p>
            <a:r>
              <a:rPr lang="en-US" dirty="0"/>
              <a:t>Alternative Fee Thresholds Explored</a:t>
            </a:r>
            <a:br>
              <a:rPr lang="en-US" dirty="0"/>
            </a:br>
            <a:endParaRPr lang="en-US" dirty="0"/>
          </a:p>
        </p:txBody>
      </p:sp>
    </p:spTree>
    <p:extLst>
      <p:ext uri="{BB962C8B-B14F-4D97-AF65-F5344CB8AC3E}">
        <p14:creationId xmlns:p14="http://schemas.microsoft.com/office/powerpoint/2010/main" val="339309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79DDE-4DAF-441A-92E0-94699A611823}"/>
            </a:ext>
          </a:extLst>
        </p:cNvPr>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02EAD605-113B-1996-A91C-6E50C107CE1B}"/>
              </a:ext>
            </a:extLst>
          </p:cNvPr>
          <p:cNvGraphicFramePr>
            <a:graphicFrameLocks/>
          </p:cNvGraphicFramePr>
          <p:nvPr>
            <p:extLst>
              <p:ext uri="{D42A27DB-BD31-4B8C-83A1-F6EECF244321}">
                <p14:modId xmlns:p14="http://schemas.microsoft.com/office/powerpoint/2010/main" val="2439656702"/>
              </p:ext>
            </p:extLst>
          </p:nvPr>
        </p:nvGraphicFramePr>
        <p:xfrm>
          <a:off x="365760" y="874131"/>
          <a:ext cx="11457432" cy="4667133"/>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a:extLst>
              <a:ext uri="{FF2B5EF4-FFF2-40B4-BE49-F238E27FC236}">
                <a16:creationId xmlns:a16="http://schemas.microsoft.com/office/drawing/2014/main" id="{CCBDCF19-28B1-DCB5-62E5-A18E5E463D4E}"/>
              </a:ext>
            </a:extLst>
          </p:cNvPr>
          <p:cNvSpPr>
            <a:spLocks noGrp="1"/>
          </p:cNvSpPr>
          <p:nvPr>
            <p:ph type="title"/>
          </p:nvPr>
        </p:nvSpPr>
        <p:spPr/>
        <p:txBody>
          <a:bodyPr/>
          <a:lstStyle/>
          <a:p>
            <a:r>
              <a:rPr lang="en-US" dirty="0"/>
              <a:t>Alternative Fee Thresholds Explored</a:t>
            </a:r>
            <a:br>
              <a:rPr lang="en-US" dirty="0"/>
            </a:br>
            <a:endParaRPr lang="en-US" dirty="0"/>
          </a:p>
        </p:txBody>
      </p:sp>
      <p:sp>
        <p:nvSpPr>
          <p:cNvPr id="4" name="Slide Number Placeholder 3">
            <a:extLst>
              <a:ext uri="{FF2B5EF4-FFF2-40B4-BE49-F238E27FC236}">
                <a16:creationId xmlns:a16="http://schemas.microsoft.com/office/drawing/2014/main" id="{FD1C7E2F-2DF9-CF7A-921C-B7236AFC7A8E}"/>
              </a:ext>
            </a:extLst>
          </p:cNvPr>
          <p:cNvSpPr>
            <a:spLocks noGrp="1"/>
          </p:cNvSpPr>
          <p:nvPr>
            <p:ph type="sldNum" sz="quarter" idx="12"/>
          </p:nvPr>
        </p:nvSpPr>
        <p:spPr/>
        <p:txBody>
          <a:bodyPr/>
          <a:lstStyle/>
          <a:p>
            <a:fld id="{BCDE79FB-97BA-492B-8D57-F1373F9ADA95}" type="slidenum">
              <a:rPr lang="en-US" smtClean="0"/>
              <a:t>11</a:t>
            </a:fld>
            <a:endParaRPr lang="en-US" dirty="0"/>
          </a:p>
        </p:txBody>
      </p:sp>
      <p:sp>
        <p:nvSpPr>
          <p:cNvPr id="9" name="Shape 4">
            <a:extLst>
              <a:ext uri="{FF2B5EF4-FFF2-40B4-BE49-F238E27FC236}">
                <a16:creationId xmlns:a16="http://schemas.microsoft.com/office/drawing/2014/main" id="{FA8DEFE2-2FA7-E243-CFE4-C93631B3A1F5}"/>
              </a:ext>
            </a:extLst>
          </p:cNvPr>
          <p:cNvSpPr/>
          <p:nvPr/>
        </p:nvSpPr>
        <p:spPr>
          <a:xfrm>
            <a:off x="365760" y="5541264"/>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The recommended scenario ($1, 20%, 75th) yields an estimated ~57K bids/day in potential reduction, a meaningful reduction in inefficient bidding. While still routing ~10k bids/day through “Safe Harbor”.</a:t>
            </a:r>
            <a:endParaRPr lang="en-US" dirty="0"/>
          </a:p>
          <a:p>
            <a:endParaRPr lang="en-US" dirty="0"/>
          </a:p>
        </p:txBody>
      </p:sp>
      <p:sp>
        <p:nvSpPr>
          <p:cNvPr id="11" name="TextBox 10">
            <a:extLst>
              <a:ext uri="{FF2B5EF4-FFF2-40B4-BE49-F238E27FC236}">
                <a16:creationId xmlns:a16="http://schemas.microsoft.com/office/drawing/2014/main" id="{2BA5613F-DECB-E7FF-0076-537F0048BFFE}"/>
              </a:ext>
            </a:extLst>
          </p:cNvPr>
          <p:cNvSpPr txBox="1"/>
          <p:nvPr/>
        </p:nvSpPr>
        <p:spPr>
          <a:xfrm>
            <a:off x="10414820" y="1611852"/>
            <a:ext cx="1408372" cy="269304"/>
          </a:xfrm>
          <a:prstGeom prst="rect">
            <a:avLst/>
          </a:prstGeom>
          <a:noFill/>
        </p:spPr>
        <p:txBody>
          <a:bodyPr wrap="square">
            <a:spAutoFit/>
          </a:bodyPr>
          <a:lstStyle/>
          <a:p>
            <a:r>
              <a:rPr lang="en-US" sz="1150" b="1" dirty="0">
                <a:solidFill>
                  <a:srgbClr val="003865"/>
                </a:solidFill>
              </a:rPr>
              <a:t>★ recommended</a:t>
            </a:r>
            <a:endParaRPr lang="en-US" dirty="0"/>
          </a:p>
        </p:txBody>
      </p:sp>
    </p:spTree>
    <p:extLst>
      <p:ext uri="{BB962C8B-B14F-4D97-AF65-F5344CB8AC3E}">
        <p14:creationId xmlns:p14="http://schemas.microsoft.com/office/powerpoint/2010/main" val="421348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B34A4-24CB-DA56-93B9-D4A1B12CE6FF}"/>
              </a:ext>
            </a:extLst>
          </p:cNvPr>
          <p:cNvSpPr>
            <a:spLocks noGrp="1"/>
          </p:cNvSpPr>
          <p:nvPr>
            <p:ph type="title"/>
          </p:nvPr>
        </p:nvSpPr>
        <p:spPr/>
        <p:txBody>
          <a:bodyPr/>
          <a:lstStyle/>
          <a:p>
            <a:r>
              <a:rPr lang="en-US" dirty="0"/>
              <a:t>Alternative Fee Thresholds Explored</a:t>
            </a:r>
            <a:br>
              <a:rPr lang="en-US" dirty="0"/>
            </a:br>
            <a:endParaRPr lang="en-US" dirty="0"/>
          </a:p>
        </p:txBody>
      </p:sp>
      <p:sp>
        <p:nvSpPr>
          <p:cNvPr id="4" name="Slide Number Placeholder 3">
            <a:extLst>
              <a:ext uri="{FF2B5EF4-FFF2-40B4-BE49-F238E27FC236}">
                <a16:creationId xmlns:a16="http://schemas.microsoft.com/office/drawing/2014/main" id="{7AFD38F0-1982-984A-1D33-A780A33FE39C}"/>
              </a:ext>
            </a:extLst>
          </p:cNvPr>
          <p:cNvSpPr>
            <a:spLocks noGrp="1"/>
          </p:cNvSpPr>
          <p:nvPr>
            <p:ph type="sldNum" sz="quarter" idx="12"/>
          </p:nvPr>
        </p:nvSpPr>
        <p:spPr/>
        <p:txBody>
          <a:bodyPr/>
          <a:lstStyle/>
          <a:p>
            <a:fld id="{BCDE79FB-97BA-492B-8D57-F1373F9ADA95}" type="slidenum">
              <a:rPr lang="en-US" smtClean="0"/>
              <a:t>12</a:t>
            </a:fld>
            <a:endParaRPr lang="en-US" dirty="0"/>
          </a:p>
        </p:txBody>
      </p:sp>
      <p:graphicFrame>
        <p:nvGraphicFramePr>
          <p:cNvPr id="7" name="Table 0">
            <a:extLst>
              <a:ext uri="{FF2B5EF4-FFF2-40B4-BE49-F238E27FC236}">
                <a16:creationId xmlns:a16="http://schemas.microsoft.com/office/drawing/2014/main" id="{BA993720-D80A-62E0-5EBB-28697A8E3EA6}"/>
              </a:ext>
            </a:extLst>
          </p:cNvPr>
          <p:cNvGraphicFramePr>
            <a:graphicFrameLocks noGrp="1"/>
          </p:cNvGraphicFramePr>
          <p:nvPr>
            <p:extLst>
              <p:ext uri="{D42A27DB-BD31-4B8C-83A1-F6EECF244321}">
                <p14:modId xmlns:p14="http://schemas.microsoft.com/office/powerpoint/2010/main" val="3499145081"/>
              </p:ext>
            </p:extLst>
          </p:nvPr>
        </p:nvGraphicFramePr>
        <p:xfrm>
          <a:off x="365760" y="874129"/>
          <a:ext cx="11457432" cy="4375270"/>
        </p:xfrm>
        <a:graphic>
          <a:graphicData uri="http://schemas.openxmlformats.org/drawingml/2006/table">
            <a:tbl>
              <a:tblPr/>
              <a:tblGrid>
                <a:gridCol w="3931920">
                  <a:extLst>
                    <a:ext uri="{9D8B030D-6E8A-4147-A177-3AD203B41FA5}">
                      <a16:colId xmlns:a16="http://schemas.microsoft.com/office/drawing/2014/main" val="20000"/>
                    </a:ext>
                  </a:extLst>
                </a:gridCol>
                <a:gridCol w="2505456">
                  <a:extLst>
                    <a:ext uri="{9D8B030D-6E8A-4147-A177-3AD203B41FA5}">
                      <a16:colId xmlns:a16="http://schemas.microsoft.com/office/drawing/2014/main" val="20001"/>
                    </a:ext>
                  </a:extLst>
                </a:gridCol>
                <a:gridCol w="2505456">
                  <a:extLst>
                    <a:ext uri="{9D8B030D-6E8A-4147-A177-3AD203B41FA5}">
                      <a16:colId xmlns:a16="http://schemas.microsoft.com/office/drawing/2014/main" val="20002"/>
                    </a:ext>
                  </a:extLst>
                </a:gridCol>
                <a:gridCol w="2514600">
                  <a:extLst>
                    <a:ext uri="{9D8B030D-6E8A-4147-A177-3AD203B41FA5}">
                      <a16:colId xmlns:a16="http://schemas.microsoft.com/office/drawing/2014/main" val="20003"/>
                    </a:ext>
                  </a:extLst>
                </a:gridCol>
              </a:tblGrid>
              <a:tr h="394855">
                <a:tc>
                  <a:txBody>
                    <a:bodyPr/>
                    <a:lstStyle/>
                    <a:p>
                      <a:pPr marL="0" indent="0" algn="ctr">
                        <a:buNone/>
                      </a:pPr>
                      <a:r>
                        <a:rPr lang="en-US" sz="1100" b="1" dirty="0">
                          <a:solidFill>
                            <a:srgbClr val="FFFFFF"/>
                          </a:solidFill>
                        </a:rPr>
                        <a:t>Scenario</a:t>
                      </a:r>
                      <a:endParaRPr lang="en-US" sz="1100" dirty="0"/>
                    </a:p>
                    <a:p>
                      <a:pPr marL="0" indent="0" algn="ctr">
                        <a:buNone/>
                      </a:pPr>
                      <a:r>
                        <a:rPr lang="en-US" sz="1100" b="1" dirty="0">
                          <a:solidFill>
                            <a:srgbClr val="FFFFFF"/>
                          </a:solidFill>
                        </a:rPr>
                        <a:t>(Abs, Rel, Pctl)</a:t>
                      </a:r>
                      <a:endParaRPr lang="en-US" sz="110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003865"/>
                    </a:solidFill>
                  </a:tcPr>
                </a:tc>
                <a:tc>
                  <a:txBody>
                    <a:bodyPr/>
                    <a:lstStyle/>
                    <a:p>
                      <a:pPr marL="0" indent="0" algn="ctr">
                        <a:buNone/>
                      </a:pPr>
                      <a:r>
                        <a:rPr lang="en-US" sz="1100" b="1" dirty="0">
                          <a:solidFill>
                            <a:srgbClr val="FFFFFF"/>
                          </a:solidFill>
                        </a:rPr>
                        <a:t>Avg. Safe Harbor</a:t>
                      </a:r>
                      <a:endParaRPr lang="en-US" sz="1100" dirty="0"/>
                    </a:p>
                    <a:p>
                      <a:pPr marL="0" indent="0" algn="ctr">
                        <a:buNone/>
                      </a:pPr>
                      <a:r>
                        <a:rPr lang="en-US" sz="1100" b="1" dirty="0">
                          <a:solidFill>
                            <a:srgbClr val="FFFFFF"/>
                          </a:solidFill>
                        </a:rPr>
                        <a:t>Bids / day</a:t>
                      </a:r>
                      <a:endParaRPr lang="en-US" sz="110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003865"/>
                    </a:solidFill>
                  </a:tcPr>
                </a:tc>
                <a:tc>
                  <a:txBody>
                    <a:bodyPr/>
                    <a:lstStyle/>
                    <a:p>
                      <a:pPr marL="0" indent="0" algn="ctr">
                        <a:buNone/>
                      </a:pPr>
                      <a:r>
                        <a:rPr lang="en-US" sz="1100" b="1" dirty="0">
                          <a:solidFill>
                            <a:srgbClr val="FFFFFF"/>
                          </a:solidFill>
                        </a:rPr>
                        <a:t>Avg. Inefficient</a:t>
                      </a:r>
                      <a:endParaRPr lang="en-US" sz="1100" dirty="0"/>
                    </a:p>
                    <a:p>
                      <a:pPr marL="0" indent="0" algn="ctr">
                        <a:buNone/>
                      </a:pPr>
                      <a:r>
                        <a:rPr lang="en-US" sz="1100" b="1" dirty="0">
                          <a:solidFill>
                            <a:srgbClr val="FFFFFF"/>
                          </a:solidFill>
                        </a:rPr>
                        <a:t>Bids / day</a:t>
                      </a:r>
                      <a:endParaRPr lang="en-US" sz="110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003865"/>
                    </a:solidFill>
                  </a:tcPr>
                </a:tc>
                <a:tc>
                  <a:txBody>
                    <a:bodyPr/>
                    <a:lstStyle/>
                    <a:p>
                      <a:pPr marL="0" indent="0" algn="ctr">
                        <a:buNone/>
                      </a:pPr>
                      <a:r>
                        <a:rPr lang="en-US" sz="1100" b="1" dirty="0">
                          <a:solidFill>
                            <a:srgbClr val="FFFFFF"/>
                          </a:solidFill>
                        </a:rPr>
                        <a:t>Implied Market Cost</a:t>
                      </a:r>
                      <a:endParaRPr lang="en-US" sz="1100" dirty="0"/>
                    </a:p>
                    <a:p>
                      <a:pPr marL="0" indent="0" algn="ctr">
                        <a:buNone/>
                      </a:pPr>
                      <a:r>
                        <a:rPr lang="en-US" sz="1100" b="1" dirty="0">
                          <a:solidFill>
                            <a:srgbClr val="FFFFFF"/>
                          </a:solidFill>
                        </a:rPr>
                        <a:t>/ day (at $1/bid)</a:t>
                      </a:r>
                      <a:endParaRPr lang="en-US" sz="110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003865"/>
                    </a:solidFill>
                  </a:tcPr>
                </a:tc>
                <a:extLst>
                  <a:ext uri="{0D108BD9-81ED-4DB2-BD59-A6C34878D82A}">
                    <a16:rowId xmlns:a16="http://schemas.microsoft.com/office/drawing/2014/main" val="10000"/>
                  </a:ext>
                </a:extLst>
              </a:tr>
              <a:tr h="394855">
                <a:tc>
                  <a:txBody>
                    <a:bodyPr/>
                    <a:lstStyle/>
                    <a:p>
                      <a:pPr marL="0" indent="0" algn="l">
                        <a:buNone/>
                      </a:pPr>
                      <a:r>
                        <a:rPr lang="en-US" sz="1150" dirty="0">
                          <a:solidFill>
                            <a:srgbClr val="1A1A1A"/>
                          </a:solidFill>
                        </a:rPr>
                        <a:t>$0, 0%, 75th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14,484</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75,546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$75,546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94855">
                <a:tc>
                  <a:txBody>
                    <a:bodyPr/>
                    <a:lstStyle/>
                    <a:p>
                      <a:pPr marL="0" indent="0" algn="l">
                        <a:buNone/>
                      </a:pPr>
                      <a:r>
                        <a:rPr lang="en-US" sz="1150" dirty="0">
                          <a:solidFill>
                            <a:srgbClr val="1A1A1A"/>
                          </a:solidFill>
                        </a:rPr>
                        <a:t>$0, 0%, 99th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1,870</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89,095</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$89,095</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94855">
                <a:tc>
                  <a:txBody>
                    <a:bodyPr/>
                    <a:lstStyle/>
                    <a:p>
                      <a:pPr marL="0" indent="0" algn="l">
                        <a:buNone/>
                      </a:pPr>
                      <a:r>
                        <a:rPr lang="en-US" sz="1150" dirty="0">
                          <a:solidFill>
                            <a:srgbClr val="1A1A1A"/>
                          </a:solidFill>
                        </a:rPr>
                        <a:t>$0.50, 20%, 75th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10,549</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63,087</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$63,087</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94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50" dirty="0">
                          <a:solidFill>
                            <a:srgbClr val="1A1A1A"/>
                          </a:solidFill>
                        </a:rPr>
                        <a:t>$0.75, 20%, 75th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10,158</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59,865</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$59,865</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2436079722"/>
                  </a:ext>
                </a:extLst>
              </a:tr>
              <a:tr h="3948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50" dirty="0">
                          <a:solidFill>
                            <a:srgbClr val="1A1A1A"/>
                          </a:solidFill>
                        </a:rPr>
                        <a:t>$0.80, 20%, 75th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10,100</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59,336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$59,336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1781539046"/>
                  </a:ext>
                </a:extLst>
              </a:tr>
              <a:tr h="394855">
                <a:tc>
                  <a:txBody>
                    <a:bodyPr/>
                    <a:lstStyle/>
                    <a:p>
                      <a:pPr marL="0" indent="0" algn="l">
                        <a:buNone/>
                      </a:pPr>
                      <a:r>
                        <a:rPr lang="en-US" sz="1150" dirty="0">
                          <a:solidFill>
                            <a:srgbClr val="1A1A1A"/>
                          </a:solidFill>
                        </a:rPr>
                        <a:t>$0.90, 20%, 75th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9,988</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58,277</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$58,277</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94855">
                <a:tc>
                  <a:txBody>
                    <a:bodyPr/>
                    <a:lstStyle/>
                    <a:p>
                      <a:pPr marL="0" indent="0" algn="l">
                        <a:buNone/>
                      </a:pPr>
                      <a:r>
                        <a:rPr lang="en-US" sz="1150" dirty="0">
                          <a:solidFill>
                            <a:srgbClr val="1A1A1A"/>
                          </a:solidFill>
                        </a:rPr>
                        <a:t>$1, 10%, 50th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22,169</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46,573</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$46,573</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2548749433"/>
                  </a:ext>
                </a:extLst>
              </a:tr>
              <a:tr h="394855">
                <a:tc>
                  <a:txBody>
                    <a:bodyPr/>
                    <a:lstStyle/>
                    <a:p>
                      <a:pPr marL="0" indent="0" algn="l">
                        <a:buNone/>
                      </a:pPr>
                      <a:r>
                        <a:rPr lang="en-US" sz="1150" dirty="0">
                          <a:solidFill>
                            <a:srgbClr val="1A1A1A"/>
                          </a:solidFill>
                        </a:rPr>
                        <a:t>$1, 10%, 75th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11,086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57,656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$57,656</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3332277846"/>
                  </a:ext>
                </a:extLst>
              </a:tr>
              <a:tr h="394855">
                <a:tc>
                  <a:txBody>
                    <a:bodyPr/>
                    <a:lstStyle/>
                    <a:p>
                      <a:pPr marL="0" indent="0" algn="l">
                        <a:buNone/>
                      </a:pPr>
                      <a:r>
                        <a:rPr lang="en-US" sz="1150" dirty="0">
                          <a:solidFill>
                            <a:srgbClr val="1A1A1A"/>
                          </a:solidFill>
                        </a:rPr>
                        <a:t>$1, 20%, 50th</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20,724</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a:solidFill>
                            <a:srgbClr val="1A1A1A"/>
                          </a:solidFill>
                          <a:latin typeface="+mn-lt"/>
                          <a:ea typeface="+mn-ea"/>
                          <a:cs typeface="+mn-cs"/>
                        </a:rPr>
                        <a:t>46,494</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tc>
                  <a:txBody>
                    <a:bodyPr/>
                    <a:lstStyle/>
                    <a:p>
                      <a:pPr algn="ctr" fontAlgn="b">
                        <a:buNone/>
                      </a:pPr>
                      <a:r>
                        <a:rPr lang="en-US" sz="1150" kern="1200" dirty="0">
                          <a:solidFill>
                            <a:srgbClr val="1A1A1A"/>
                          </a:solidFill>
                          <a:latin typeface="+mn-lt"/>
                          <a:ea typeface="+mn-ea"/>
                          <a:cs typeface="+mn-cs"/>
                        </a:rPr>
                        <a:t>$46,494</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FFFFFF"/>
                    </a:solidFill>
                  </a:tcPr>
                </a:tc>
                <a:extLst>
                  <a:ext uri="{0D108BD9-81ED-4DB2-BD59-A6C34878D82A}">
                    <a16:rowId xmlns:a16="http://schemas.microsoft.com/office/drawing/2014/main" val="1089273422"/>
                  </a:ext>
                </a:extLst>
              </a:tr>
              <a:tr h="394855">
                <a:tc>
                  <a:txBody>
                    <a:bodyPr/>
                    <a:lstStyle/>
                    <a:p>
                      <a:pPr marL="0" indent="0" algn="l">
                        <a:buNone/>
                      </a:pPr>
                      <a:r>
                        <a:rPr lang="en-US" sz="1150" b="1" dirty="0">
                          <a:solidFill>
                            <a:srgbClr val="003865"/>
                          </a:solidFill>
                        </a:rPr>
                        <a:t>$1, 20%, 75th  ★ recommended</a:t>
                      </a:r>
                      <a:endParaRPr lang="en-US" sz="1150" dirty="0"/>
                    </a:p>
                  </a:txBody>
                  <a:tcPr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chemeClr val="accent2">
                        <a:lumMod val="20000"/>
                        <a:lumOff val="80000"/>
                      </a:schemeClr>
                    </a:solidFill>
                  </a:tcPr>
                </a:tc>
                <a:tc>
                  <a:txBody>
                    <a:bodyPr/>
                    <a:lstStyle/>
                    <a:p>
                      <a:pPr algn="ctr" fontAlgn="b">
                        <a:buNone/>
                      </a:pPr>
                      <a:r>
                        <a:rPr lang="en-US" sz="1150" kern="1200" dirty="0">
                          <a:solidFill>
                            <a:srgbClr val="1A1A1A"/>
                          </a:solidFill>
                          <a:latin typeface="+mn-lt"/>
                          <a:ea typeface="+mn-ea"/>
                          <a:cs typeface="+mn-cs"/>
                        </a:rPr>
                        <a:t>9,948</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chemeClr val="accent2">
                        <a:lumMod val="20000"/>
                        <a:lumOff val="80000"/>
                      </a:schemeClr>
                    </a:solidFill>
                  </a:tcPr>
                </a:tc>
                <a:tc>
                  <a:txBody>
                    <a:bodyPr/>
                    <a:lstStyle/>
                    <a:p>
                      <a:pPr algn="ctr" fontAlgn="b">
                        <a:buNone/>
                      </a:pPr>
                      <a:r>
                        <a:rPr lang="en-US" sz="1150" kern="1200" dirty="0">
                          <a:solidFill>
                            <a:srgbClr val="1A1A1A"/>
                          </a:solidFill>
                          <a:latin typeface="+mn-lt"/>
                          <a:ea typeface="+mn-ea"/>
                          <a:cs typeface="+mn-cs"/>
                        </a:rPr>
                        <a:t>57,269</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chemeClr val="accent2">
                        <a:lumMod val="20000"/>
                        <a:lumOff val="80000"/>
                      </a:schemeClr>
                    </a:solidFill>
                  </a:tcPr>
                </a:tc>
                <a:tc>
                  <a:txBody>
                    <a:bodyPr/>
                    <a:lstStyle/>
                    <a:p>
                      <a:pPr algn="ctr" fontAlgn="b">
                        <a:buNone/>
                      </a:pPr>
                      <a:r>
                        <a:rPr lang="en-US" sz="1150" kern="1200" dirty="0">
                          <a:solidFill>
                            <a:srgbClr val="1A1A1A"/>
                          </a:solidFill>
                          <a:latin typeface="+mn-lt"/>
                          <a:ea typeface="+mn-ea"/>
                          <a:cs typeface="+mn-cs"/>
                        </a:rPr>
                        <a:t>$57,269</a:t>
                      </a:r>
                    </a:p>
                  </a:txBody>
                  <a:tcPr marL="0" marR="0" marT="0"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89554435"/>
                  </a:ext>
                </a:extLst>
              </a:tr>
            </a:tbl>
          </a:graphicData>
        </a:graphic>
      </p:graphicFrame>
      <p:sp>
        <p:nvSpPr>
          <p:cNvPr id="9" name="Shape 4">
            <a:extLst>
              <a:ext uri="{FF2B5EF4-FFF2-40B4-BE49-F238E27FC236}">
                <a16:creationId xmlns:a16="http://schemas.microsoft.com/office/drawing/2014/main" id="{26C7582C-92B3-A1BA-9B68-F2A408AA4CEE}"/>
              </a:ext>
            </a:extLst>
          </p:cNvPr>
          <p:cNvSpPr/>
          <p:nvPr/>
        </p:nvSpPr>
        <p:spPr>
          <a:xfrm>
            <a:off x="365760" y="5541264"/>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The recommended scenario ($1, 20%, 75th) yields an estimated ~57K bids/day in potential reduction, a meaningful reduction in inefficient bidding. While still routing ~10k bids/day through “Safe Harbor”.</a:t>
            </a:r>
            <a:endParaRPr lang="en-US" dirty="0"/>
          </a:p>
          <a:p>
            <a:endParaRPr lang="en-US" dirty="0"/>
          </a:p>
        </p:txBody>
      </p:sp>
    </p:spTree>
    <p:extLst>
      <p:ext uri="{BB962C8B-B14F-4D97-AF65-F5344CB8AC3E}">
        <p14:creationId xmlns:p14="http://schemas.microsoft.com/office/powerpoint/2010/main" val="930336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17455-5224-864B-BBE1-CEC54014A17C}"/>
              </a:ext>
            </a:extLst>
          </p:cNvPr>
          <p:cNvSpPr>
            <a:spLocks noGrp="1"/>
          </p:cNvSpPr>
          <p:nvPr>
            <p:ph type="title"/>
          </p:nvPr>
        </p:nvSpPr>
        <p:spPr/>
        <p:txBody>
          <a:bodyPr/>
          <a:lstStyle/>
          <a:p>
            <a:r>
              <a:rPr lang="en-US" dirty="0"/>
              <a:t>Path Forward: NPRR1343 Timeline</a:t>
            </a:r>
            <a:br>
              <a:rPr lang="en-US" dirty="0"/>
            </a:br>
            <a:endParaRPr lang="en-US" dirty="0"/>
          </a:p>
        </p:txBody>
      </p:sp>
      <p:sp>
        <p:nvSpPr>
          <p:cNvPr id="4" name="Slide Number Placeholder 3">
            <a:extLst>
              <a:ext uri="{FF2B5EF4-FFF2-40B4-BE49-F238E27FC236}">
                <a16:creationId xmlns:a16="http://schemas.microsoft.com/office/drawing/2014/main" id="{89A4F716-0CF2-B59A-2961-7534EE80CFCC}"/>
              </a:ext>
            </a:extLst>
          </p:cNvPr>
          <p:cNvSpPr>
            <a:spLocks noGrp="1"/>
          </p:cNvSpPr>
          <p:nvPr>
            <p:ph type="sldNum" sz="quarter" idx="12"/>
          </p:nvPr>
        </p:nvSpPr>
        <p:spPr/>
        <p:txBody>
          <a:bodyPr/>
          <a:lstStyle/>
          <a:p>
            <a:fld id="{BCDE79FB-97BA-492B-8D57-F1373F9ADA95}" type="slidenum">
              <a:rPr lang="en-US" smtClean="0"/>
              <a:t>13</a:t>
            </a:fld>
            <a:endParaRPr lang="en-US" dirty="0"/>
          </a:p>
        </p:txBody>
      </p:sp>
      <p:sp>
        <p:nvSpPr>
          <p:cNvPr id="6" name="Text 4">
            <a:extLst>
              <a:ext uri="{FF2B5EF4-FFF2-40B4-BE49-F238E27FC236}">
                <a16:creationId xmlns:a16="http://schemas.microsoft.com/office/drawing/2014/main" id="{268C0AEC-4B50-12AC-0238-3269515D365C}"/>
              </a:ext>
            </a:extLst>
          </p:cNvPr>
          <p:cNvSpPr txBox="1"/>
          <p:nvPr/>
        </p:nvSpPr>
        <p:spPr>
          <a:xfrm>
            <a:off x="365760" y="960120"/>
            <a:ext cx="11430000" cy="365760"/>
          </a:xfrm>
          <a:prstGeom prst="rect">
            <a:avLst/>
          </a:prstGeom>
          <a:noFill/>
          <a:ln/>
        </p:spPr>
        <p:txBody>
          <a:bodyPr wrap="square" lIns="0" tIns="0" rIns="0" bIns="0" rtlCol="0" anchor="ctr"/>
          <a:lstStyle/>
          <a:p>
            <a:pPr marL="0" indent="0">
              <a:buNone/>
            </a:pPr>
            <a:r>
              <a:rPr lang="en-US" sz="1350" i="1" dirty="0">
                <a:solidFill>
                  <a:srgbClr val="5B6770"/>
                </a:solidFill>
                <a:latin typeface="Calibri" pitchFamily="34" charset="0"/>
                <a:ea typeface="Calibri" pitchFamily="34" charset="-122"/>
                <a:cs typeface="Calibri" pitchFamily="34" charset="-120"/>
              </a:rPr>
              <a:t>ERCOT is requesting endorsement of the proposed fee, thresholds, and safe harbor percentile at the October 7 WMS meeting.</a:t>
            </a:r>
            <a:endParaRPr lang="en-US" sz="1350" dirty="0"/>
          </a:p>
        </p:txBody>
      </p:sp>
      <p:grpSp>
        <p:nvGrpSpPr>
          <p:cNvPr id="21" name="Group 20">
            <a:extLst>
              <a:ext uri="{FF2B5EF4-FFF2-40B4-BE49-F238E27FC236}">
                <a16:creationId xmlns:a16="http://schemas.microsoft.com/office/drawing/2014/main" id="{F5A5FEC2-5A3E-D477-5C12-FAA7EDB0A003}"/>
              </a:ext>
            </a:extLst>
          </p:cNvPr>
          <p:cNvGrpSpPr/>
          <p:nvPr/>
        </p:nvGrpSpPr>
        <p:grpSpPr>
          <a:xfrm>
            <a:off x="365760" y="2148840"/>
            <a:ext cx="11704320" cy="2130552"/>
            <a:chOff x="365760" y="2148840"/>
            <a:chExt cx="11704320" cy="2130552"/>
          </a:xfrm>
        </p:grpSpPr>
        <p:sp>
          <p:nvSpPr>
            <p:cNvPr id="22" name="Text 8">
              <a:extLst>
                <a:ext uri="{FF2B5EF4-FFF2-40B4-BE49-F238E27FC236}">
                  <a16:creationId xmlns:a16="http://schemas.microsoft.com/office/drawing/2014/main" id="{AE9CDA2A-522F-5D64-463E-59C86D401803}"/>
                </a:ext>
              </a:extLst>
            </p:cNvPr>
            <p:cNvSpPr txBox="1"/>
            <p:nvPr/>
          </p:nvSpPr>
          <p:spPr>
            <a:xfrm>
              <a:off x="365760" y="3090672"/>
              <a:ext cx="1737360" cy="1188720"/>
            </a:xfrm>
            <a:prstGeom prst="rect">
              <a:avLst/>
            </a:prstGeom>
            <a:noFill/>
            <a:ln/>
          </p:spPr>
          <p:txBody>
            <a:bodyPr wrap="square" lIns="0" tIns="0" rIns="0" bIns="0" rtlCol="0" anchor="t"/>
            <a:lstStyle/>
            <a:p>
              <a:pPr marL="0" indent="0" algn="ctr">
                <a:buNone/>
              </a:pPr>
              <a:r>
                <a:rPr lang="en-US" sz="1300" b="1" dirty="0">
                  <a:solidFill>
                    <a:srgbClr val="1A1A1A"/>
                  </a:solidFill>
                  <a:latin typeface="Calibri" pitchFamily="34" charset="0"/>
                  <a:ea typeface="Calibri" pitchFamily="34" charset="-122"/>
                  <a:cs typeface="Calibri" pitchFamily="34" charset="-120"/>
                </a:rPr>
                <a:t>CMWG
</a:t>
              </a:r>
              <a:r>
                <a:rPr lang="en-US" sz="1050" dirty="0">
                  <a:solidFill>
                    <a:srgbClr val="5B6770"/>
                  </a:solidFill>
                  <a:latin typeface="Calibri" pitchFamily="34" charset="0"/>
                  <a:ea typeface="Calibri" pitchFamily="34" charset="-122"/>
                  <a:cs typeface="Calibri" pitchFamily="34" charset="-120"/>
                </a:rPr>
                <a:t>Present values &amp;</a:t>
              </a:r>
              <a:endParaRPr lang="en-US" sz="1300" dirty="0"/>
            </a:p>
            <a:p>
              <a:pPr marL="0" indent="0" algn="ctr">
                <a:buNone/>
              </a:pPr>
              <a:r>
                <a:rPr lang="en-US" sz="1050" dirty="0">
                  <a:solidFill>
                    <a:srgbClr val="5B6770"/>
                  </a:solidFill>
                  <a:latin typeface="Calibri" pitchFamily="34" charset="0"/>
                  <a:ea typeface="Calibri" pitchFamily="34" charset="-122"/>
                  <a:cs typeface="Calibri" pitchFamily="34" charset="-120"/>
                </a:rPr>
                <a:t>Review inefficient hourly bid identification with MPs</a:t>
              </a:r>
              <a:endParaRPr lang="en-US" sz="1300" dirty="0"/>
            </a:p>
          </p:txBody>
        </p:sp>
        <p:sp>
          <p:nvSpPr>
            <p:cNvPr id="23" name="Text 11">
              <a:extLst>
                <a:ext uri="{FF2B5EF4-FFF2-40B4-BE49-F238E27FC236}">
                  <a16:creationId xmlns:a16="http://schemas.microsoft.com/office/drawing/2014/main" id="{9CEA05D2-9177-A7A1-BB45-2AB5076945DD}"/>
                </a:ext>
              </a:extLst>
            </p:cNvPr>
            <p:cNvSpPr txBox="1"/>
            <p:nvPr/>
          </p:nvSpPr>
          <p:spPr>
            <a:xfrm>
              <a:off x="2359152" y="3090672"/>
              <a:ext cx="1737360" cy="1188720"/>
            </a:xfrm>
            <a:prstGeom prst="rect">
              <a:avLst/>
            </a:prstGeom>
            <a:noFill/>
            <a:ln/>
          </p:spPr>
          <p:txBody>
            <a:bodyPr wrap="square" lIns="0" tIns="0" rIns="0" bIns="0" rtlCol="0" anchor="t"/>
            <a:lstStyle/>
            <a:p>
              <a:pPr marL="0" indent="0" algn="ctr">
                <a:buNone/>
              </a:pPr>
              <a:r>
                <a:rPr lang="en-US" sz="1300" b="1" dirty="0">
                  <a:solidFill>
                    <a:srgbClr val="1A1A1A"/>
                  </a:solidFill>
                  <a:latin typeface="Calibri" pitchFamily="34" charset="0"/>
                  <a:ea typeface="Calibri" pitchFamily="34" charset="-122"/>
                  <a:cs typeface="Calibri" pitchFamily="34" charset="-120"/>
                </a:rPr>
                <a:t>WMS
</a:t>
              </a:r>
              <a:r>
                <a:rPr lang="en-US" sz="1050" dirty="0">
                  <a:solidFill>
                    <a:srgbClr val="5B6770"/>
                  </a:solidFill>
                  <a:latin typeface="Calibri" pitchFamily="34" charset="0"/>
                  <a:ea typeface="Calibri" pitchFamily="34" charset="-122"/>
                  <a:cs typeface="Calibri" pitchFamily="34" charset="-120"/>
                </a:rPr>
                <a:t>Request endorsement of</a:t>
              </a:r>
              <a:endParaRPr lang="en-US" sz="1300" dirty="0"/>
            </a:p>
            <a:p>
              <a:pPr marL="0" indent="0" algn="ctr">
                <a:buNone/>
              </a:pPr>
              <a:r>
                <a:rPr lang="en-US" sz="1050" dirty="0">
                  <a:solidFill>
                    <a:srgbClr val="5B6770"/>
                  </a:solidFill>
                  <a:latin typeface="Calibri" pitchFamily="34" charset="0"/>
                  <a:ea typeface="Calibri" pitchFamily="34" charset="-122"/>
                  <a:cs typeface="Calibri" pitchFamily="34" charset="-120"/>
                </a:rPr>
                <a:t>fee, thresholds &amp; safe harbor</a:t>
              </a:r>
              <a:endParaRPr lang="en-US" sz="1300" dirty="0"/>
            </a:p>
          </p:txBody>
        </p:sp>
        <p:sp>
          <p:nvSpPr>
            <p:cNvPr id="24" name="Text 16">
              <a:extLst>
                <a:ext uri="{FF2B5EF4-FFF2-40B4-BE49-F238E27FC236}">
                  <a16:creationId xmlns:a16="http://schemas.microsoft.com/office/drawing/2014/main" id="{BE3A808E-8EE9-203A-C95B-635BA076DF84}"/>
                </a:ext>
              </a:extLst>
            </p:cNvPr>
            <p:cNvSpPr txBox="1"/>
            <p:nvPr/>
          </p:nvSpPr>
          <p:spPr>
            <a:xfrm>
              <a:off x="4352544" y="3090672"/>
              <a:ext cx="1737360" cy="1188720"/>
            </a:xfrm>
            <a:prstGeom prst="rect">
              <a:avLst/>
            </a:prstGeom>
            <a:noFill/>
            <a:ln/>
          </p:spPr>
          <p:txBody>
            <a:bodyPr wrap="square" lIns="0" tIns="0" rIns="0" bIns="0" rtlCol="0" anchor="t"/>
            <a:lstStyle/>
            <a:p>
              <a:pPr marL="0" indent="0" algn="ctr">
                <a:buNone/>
              </a:pPr>
              <a:r>
                <a:rPr lang="en-US" sz="1300" b="1" dirty="0">
                  <a:solidFill>
                    <a:srgbClr val="1A1A1A"/>
                  </a:solidFill>
                  <a:latin typeface="Calibri" pitchFamily="34" charset="0"/>
                  <a:ea typeface="Calibri" pitchFamily="34" charset="-122"/>
                  <a:cs typeface="Calibri" pitchFamily="34" charset="-120"/>
                </a:rPr>
                <a:t>PRS
</a:t>
              </a:r>
              <a:r>
                <a:rPr lang="en-US" sz="1050" dirty="0">
                  <a:solidFill>
                    <a:srgbClr val="5B6770"/>
                  </a:solidFill>
                  <a:latin typeface="Calibri" pitchFamily="34" charset="0"/>
                  <a:ea typeface="Calibri" pitchFamily="34" charset="-122"/>
                  <a:cs typeface="Calibri" pitchFamily="34" charset="-120"/>
                </a:rPr>
                <a:t>First read</a:t>
              </a:r>
              <a:endParaRPr lang="en-US" sz="1300" dirty="0"/>
            </a:p>
          </p:txBody>
        </p:sp>
        <p:sp>
          <p:nvSpPr>
            <p:cNvPr id="25" name="Text 19">
              <a:extLst>
                <a:ext uri="{FF2B5EF4-FFF2-40B4-BE49-F238E27FC236}">
                  <a16:creationId xmlns:a16="http://schemas.microsoft.com/office/drawing/2014/main" id="{6094ECC7-DB76-1D29-7799-46658FC4959C}"/>
                </a:ext>
              </a:extLst>
            </p:cNvPr>
            <p:cNvSpPr txBox="1"/>
            <p:nvPr/>
          </p:nvSpPr>
          <p:spPr>
            <a:xfrm>
              <a:off x="6345936" y="3090672"/>
              <a:ext cx="1737360" cy="1188720"/>
            </a:xfrm>
            <a:prstGeom prst="rect">
              <a:avLst/>
            </a:prstGeom>
            <a:noFill/>
            <a:ln/>
          </p:spPr>
          <p:txBody>
            <a:bodyPr wrap="square" lIns="0" tIns="0" rIns="0" bIns="0" rtlCol="0" anchor="t"/>
            <a:lstStyle/>
            <a:p>
              <a:pPr marL="0" indent="0" algn="ctr">
                <a:buNone/>
              </a:pPr>
              <a:r>
                <a:rPr lang="en-US" sz="1300" b="1" dirty="0">
                  <a:solidFill>
                    <a:srgbClr val="1A1A1A"/>
                  </a:solidFill>
                  <a:latin typeface="Calibri" pitchFamily="34" charset="0"/>
                  <a:ea typeface="Calibri" pitchFamily="34" charset="-122"/>
                  <a:cs typeface="Calibri" pitchFamily="34" charset="-120"/>
                </a:rPr>
                <a:t>PRS
</a:t>
              </a:r>
              <a:r>
                <a:rPr lang="en-US" sz="1050" dirty="0">
                  <a:solidFill>
                    <a:srgbClr val="5B6770"/>
                  </a:solidFill>
                  <a:latin typeface="Calibri" pitchFamily="34" charset="0"/>
                  <a:ea typeface="Calibri" pitchFamily="34" charset="-122"/>
                  <a:cs typeface="Calibri" pitchFamily="34" charset="-120"/>
                </a:rPr>
                <a:t>Recommendation</a:t>
              </a:r>
              <a:endParaRPr lang="en-US" sz="1300" dirty="0"/>
            </a:p>
          </p:txBody>
        </p:sp>
        <p:sp>
          <p:nvSpPr>
            <p:cNvPr id="26" name="Text 22">
              <a:extLst>
                <a:ext uri="{FF2B5EF4-FFF2-40B4-BE49-F238E27FC236}">
                  <a16:creationId xmlns:a16="http://schemas.microsoft.com/office/drawing/2014/main" id="{5DEEB3C5-E953-26E2-5D88-5B6421C4BA0D}"/>
                </a:ext>
              </a:extLst>
            </p:cNvPr>
            <p:cNvSpPr txBox="1"/>
            <p:nvPr/>
          </p:nvSpPr>
          <p:spPr>
            <a:xfrm>
              <a:off x="8339328" y="3090672"/>
              <a:ext cx="1737360" cy="1188720"/>
            </a:xfrm>
            <a:prstGeom prst="rect">
              <a:avLst/>
            </a:prstGeom>
            <a:noFill/>
            <a:ln/>
          </p:spPr>
          <p:txBody>
            <a:bodyPr wrap="square" lIns="0" tIns="0" rIns="0" bIns="0" rtlCol="0" anchor="t"/>
            <a:lstStyle/>
            <a:p>
              <a:pPr marL="0" indent="0" algn="ctr">
                <a:buNone/>
              </a:pPr>
              <a:r>
                <a:rPr lang="en-US" sz="1300" b="1" dirty="0">
                  <a:solidFill>
                    <a:srgbClr val="1A1A1A"/>
                  </a:solidFill>
                  <a:latin typeface="Calibri" pitchFamily="34" charset="0"/>
                  <a:ea typeface="Calibri" pitchFamily="34" charset="-122"/>
                  <a:cs typeface="Calibri" pitchFamily="34" charset="-120"/>
                </a:rPr>
                <a:t>TAC
</a:t>
              </a:r>
              <a:r>
                <a:rPr lang="en-US" sz="1050" dirty="0">
                  <a:solidFill>
                    <a:srgbClr val="5B6770"/>
                  </a:solidFill>
                  <a:latin typeface="Calibri" pitchFamily="34" charset="0"/>
                  <a:ea typeface="Calibri" pitchFamily="34" charset="-122"/>
                  <a:cs typeface="Calibri" pitchFamily="34" charset="-120"/>
                </a:rPr>
                <a:t>Approval</a:t>
              </a:r>
              <a:endParaRPr lang="en-US" sz="1300" dirty="0"/>
            </a:p>
          </p:txBody>
        </p:sp>
        <p:grpSp>
          <p:nvGrpSpPr>
            <p:cNvPr id="27" name="Group 26">
              <a:extLst>
                <a:ext uri="{FF2B5EF4-FFF2-40B4-BE49-F238E27FC236}">
                  <a16:creationId xmlns:a16="http://schemas.microsoft.com/office/drawing/2014/main" id="{28BD4967-7D4F-A7C2-D0DC-1AE11120B153}"/>
                </a:ext>
              </a:extLst>
            </p:cNvPr>
            <p:cNvGrpSpPr/>
            <p:nvPr/>
          </p:nvGrpSpPr>
          <p:grpSpPr>
            <a:xfrm>
              <a:off x="548640" y="2148840"/>
              <a:ext cx="11338560" cy="886968"/>
              <a:chOff x="548640" y="2148840"/>
              <a:chExt cx="11338560" cy="886968"/>
            </a:xfrm>
          </p:grpSpPr>
          <p:sp>
            <p:nvSpPr>
              <p:cNvPr id="29" name="Shape 5">
                <a:extLst>
                  <a:ext uri="{FF2B5EF4-FFF2-40B4-BE49-F238E27FC236}">
                    <a16:creationId xmlns:a16="http://schemas.microsoft.com/office/drawing/2014/main" id="{C97B1557-921C-A075-B877-D1E851020C4F}"/>
                  </a:ext>
                </a:extLst>
              </p:cNvPr>
              <p:cNvSpPr/>
              <p:nvPr/>
            </p:nvSpPr>
            <p:spPr>
              <a:xfrm>
                <a:off x="1234440" y="2834640"/>
                <a:ext cx="9966960" cy="0"/>
              </a:xfrm>
              <a:prstGeom prst="line">
                <a:avLst/>
              </a:prstGeom>
              <a:noFill/>
              <a:ln w="38100">
                <a:solidFill>
                  <a:srgbClr val="C9CED1"/>
                </a:solidFill>
                <a:prstDash val="solid"/>
              </a:ln>
            </p:spPr>
            <p:txBody>
              <a:bodyPr/>
              <a:lstStyle/>
              <a:p>
                <a:endParaRPr lang="en-US"/>
              </a:p>
            </p:txBody>
          </p:sp>
          <p:sp>
            <p:nvSpPr>
              <p:cNvPr id="30" name="Shape 6">
                <a:extLst>
                  <a:ext uri="{FF2B5EF4-FFF2-40B4-BE49-F238E27FC236}">
                    <a16:creationId xmlns:a16="http://schemas.microsoft.com/office/drawing/2014/main" id="{20B6C72C-B35B-4D81-44CA-5BEF903B1676}"/>
                  </a:ext>
                </a:extLst>
              </p:cNvPr>
              <p:cNvSpPr/>
              <p:nvPr/>
            </p:nvSpPr>
            <p:spPr>
              <a:xfrm>
                <a:off x="1088136" y="2688336"/>
                <a:ext cx="292608" cy="292608"/>
              </a:xfrm>
              <a:prstGeom prst="ellipse">
                <a:avLst/>
              </a:prstGeom>
              <a:solidFill>
                <a:srgbClr val="5B6770"/>
              </a:solidFill>
              <a:ln w="25400">
                <a:solidFill>
                  <a:srgbClr val="FFFFFF"/>
                </a:solidFill>
                <a:prstDash val="solid"/>
              </a:ln>
            </p:spPr>
            <p:txBody>
              <a:bodyPr/>
              <a:lstStyle/>
              <a:p>
                <a:endParaRPr lang="en-US"/>
              </a:p>
            </p:txBody>
          </p:sp>
          <p:sp>
            <p:nvSpPr>
              <p:cNvPr id="31" name="Text 7">
                <a:extLst>
                  <a:ext uri="{FF2B5EF4-FFF2-40B4-BE49-F238E27FC236}">
                    <a16:creationId xmlns:a16="http://schemas.microsoft.com/office/drawing/2014/main" id="{9A799970-0515-C9D8-CFAB-9FDB9824F617}"/>
                  </a:ext>
                </a:extLst>
              </p:cNvPr>
              <p:cNvSpPr txBox="1"/>
              <p:nvPr/>
            </p:nvSpPr>
            <p:spPr>
              <a:xfrm>
                <a:off x="548640" y="2148840"/>
                <a:ext cx="1371600" cy="320040"/>
              </a:xfrm>
              <a:prstGeom prst="rect">
                <a:avLst/>
              </a:prstGeom>
              <a:noFill/>
              <a:ln/>
            </p:spPr>
            <p:txBody>
              <a:bodyPr wrap="square" lIns="0" tIns="0" rIns="0" bIns="0" rtlCol="0" anchor="ctr"/>
              <a:lstStyle/>
              <a:p>
                <a:pPr marL="0" indent="0" algn="ctr">
                  <a:buNone/>
                </a:pPr>
                <a:r>
                  <a:rPr lang="en-US" sz="1500" b="1" dirty="0">
                    <a:solidFill>
                      <a:srgbClr val="5B6770"/>
                    </a:solidFill>
                    <a:latin typeface="Calibri" pitchFamily="34" charset="0"/>
                    <a:ea typeface="Calibri" pitchFamily="34" charset="-122"/>
                    <a:cs typeface="Calibri" pitchFamily="34" charset="-120"/>
                  </a:rPr>
                  <a:t>9/14</a:t>
                </a:r>
                <a:endParaRPr lang="en-US" sz="1500" dirty="0"/>
              </a:p>
            </p:txBody>
          </p:sp>
          <p:sp>
            <p:nvSpPr>
              <p:cNvPr id="32" name="Shape 9">
                <a:extLst>
                  <a:ext uri="{FF2B5EF4-FFF2-40B4-BE49-F238E27FC236}">
                    <a16:creationId xmlns:a16="http://schemas.microsoft.com/office/drawing/2014/main" id="{5B16A8F4-20B7-07F3-4C7C-180A629508BA}"/>
                  </a:ext>
                </a:extLst>
              </p:cNvPr>
              <p:cNvSpPr/>
              <p:nvPr/>
            </p:nvSpPr>
            <p:spPr>
              <a:xfrm>
                <a:off x="3026664" y="2633472"/>
                <a:ext cx="402336" cy="402336"/>
              </a:xfrm>
              <a:prstGeom prst="ellipse">
                <a:avLst/>
              </a:prstGeom>
              <a:solidFill>
                <a:srgbClr val="00829B"/>
              </a:solidFill>
              <a:ln w="25400">
                <a:solidFill>
                  <a:srgbClr val="FFFFFF"/>
                </a:solidFill>
                <a:prstDash val="solid"/>
              </a:ln>
            </p:spPr>
            <p:txBody>
              <a:bodyPr/>
              <a:lstStyle/>
              <a:p>
                <a:endParaRPr lang="en-US"/>
              </a:p>
            </p:txBody>
          </p:sp>
          <p:sp>
            <p:nvSpPr>
              <p:cNvPr id="33" name="Text 10">
                <a:extLst>
                  <a:ext uri="{FF2B5EF4-FFF2-40B4-BE49-F238E27FC236}">
                    <a16:creationId xmlns:a16="http://schemas.microsoft.com/office/drawing/2014/main" id="{BD163D3A-3EA2-76CB-2542-D22BE5EAD717}"/>
                  </a:ext>
                </a:extLst>
              </p:cNvPr>
              <p:cNvSpPr txBox="1"/>
              <p:nvPr/>
            </p:nvSpPr>
            <p:spPr>
              <a:xfrm>
                <a:off x="2542032" y="2148840"/>
                <a:ext cx="1371600" cy="320040"/>
              </a:xfrm>
              <a:prstGeom prst="rect">
                <a:avLst/>
              </a:prstGeom>
              <a:noFill/>
              <a:ln/>
            </p:spPr>
            <p:txBody>
              <a:bodyPr wrap="square" lIns="0" tIns="0" rIns="0" bIns="0" rtlCol="0" anchor="ctr"/>
              <a:lstStyle/>
              <a:p>
                <a:pPr marL="0" indent="0" algn="ctr">
                  <a:buNone/>
                </a:pPr>
                <a:r>
                  <a:rPr lang="en-US" sz="1500" b="1" dirty="0">
                    <a:solidFill>
                      <a:srgbClr val="00829B"/>
                    </a:solidFill>
                    <a:latin typeface="Calibri" pitchFamily="34" charset="0"/>
                    <a:ea typeface="Calibri" pitchFamily="34" charset="-122"/>
                    <a:cs typeface="Calibri" pitchFamily="34" charset="-120"/>
                  </a:rPr>
                  <a:t>10/7</a:t>
                </a:r>
                <a:endParaRPr lang="en-US" sz="1500" dirty="0"/>
              </a:p>
            </p:txBody>
          </p:sp>
          <p:sp>
            <p:nvSpPr>
              <p:cNvPr id="34" name="Shape 14">
                <a:extLst>
                  <a:ext uri="{FF2B5EF4-FFF2-40B4-BE49-F238E27FC236}">
                    <a16:creationId xmlns:a16="http://schemas.microsoft.com/office/drawing/2014/main" id="{9AF3A8EB-D03A-9B19-36E8-FF7D8FC58DCE}"/>
                  </a:ext>
                </a:extLst>
              </p:cNvPr>
              <p:cNvSpPr/>
              <p:nvPr/>
            </p:nvSpPr>
            <p:spPr>
              <a:xfrm>
                <a:off x="5074920" y="2688336"/>
                <a:ext cx="292608" cy="292608"/>
              </a:xfrm>
              <a:prstGeom prst="ellipse">
                <a:avLst/>
              </a:prstGeom>
              <a:solidFill>
                <a:srgbClr val="003865"/>
              </a:solidFill>
              <a:ln w="25400">
                <a:solidFill>
                  <a:srgbClr val="FFFFFF"/>
                </a:solidFill>
                <a:prstDash val="solid"/>
              </a:ln>
            </p:spPr>
            <p:txBody>
              <a:bodyPr/>
              <a:lstStyle/>
              <a:p>
                <a:endParaRPr lang="en-US"/>
              </a:p>
            </p:txBody>
          </p:sp>
          <p:sp>
            <p:nvSpPr>
              <p:cNvPr id="35" name="Text 15">
                <a:extLst>
                  <a:ext uri="{FF2B5EF4-FFF2-40B4-BE49-F238E27FC236}">
                    <a16:creationId xmlns:a16="http://schemas.microsoft.com/office/drawing/2014/main" id="{3361B8C4-0E1E-C3CE-5759-FF2513E2868F}"/>
                  </a:ext>
                </a:extLst>
              </p:cNvPr>
              <p:cNvSpPr txBox="1"/>
              <p:nvPr/>
            </p:nvSpPr>
            <p:spPr>
              <a:xfrm>
                <a:off x="4535424" y="2148840"/>
                <a:ext cx="1371600" cy="320040"/>
              </a:xfrm>
              <a:prstGeom prst="rect">
                <a:avLst/>
              </a:prstGeom>
              <a:noFill/>
              <a:ln/>
            </p:spPr>
            <p:txBody>
              <a:bodyPr wrap="square" lIns="0" tIns="0" rIns="0" bIns="0" rtlCol="0" anchor="ctr"/>
              <a:lstStyle/>
              <a:p>
                <a:pPr marL="0" indent="0" algn="ctr">
                  <a:buNone/>
                </a:pPr>
                <a:r>
                  <a:rPr lang="en-US" sz="1500" b="1" dirty="0">
                    <a:solidFill>
                      <a:srgbClr val="003865"/>
                    </a:solidFill>
                    <a:latin typeface="Calibri" pitchFamily="34" charset="0"/>
                    <a:ea typeface="Calibri" pitchFamily="34" charset="-122"/>
                    <a:cs typeface="Calibri" pitchFamily="34" charset="-120"/>
                  </a:rPr>
                  <a:t>10/14</a:t>
                </a:r>
                <a:endParaRPr lang="en-US" sz="1500" dirty="0"/>
              </a:p>
            </p:txBody>
          </p:sp>
          <p:sp>
            <p:nvSpPr>
              <p:cNvPr id="36" name="Shape 17">
                <a:extLst>
                  <a:ext uri="{FF2B5EF4-FFF2-40B4-BE49-F238E27FC236}">
                    <a16:creationId xmlns:a16="http://schemas.microsoft.com/office/drawing/2014/main" id="{82B84C28-6811-A5C2-69D9-220B1724EABE}"/>
                  </a:ext>
                </a:extLst>
              </p:cNvPr>
              <p:cNvSpPr/>
              <p:nvPr/>
            </p:nvSpPr>
            <p:spPr>
              <a:xfrm>
                <a:off x="7068312" y="2688336"/>
                <a:ext cx="292608" cy="292608"/>
              </a:xfrm>
              <a:prstGeom prst="ellipse">
                <a:avLst/>
              </a:prstGeom>
              <a:solidFill>
                <a:srgbClr val="003865"/>
              </a:solidFill>
              <a:ln w="25400">
                <a:solidFill>
                  <a:srgbClr val="FFFFFF"/>
                </a:solidFill>
                <a:prstDash val="solid"/>
              </a:ln>
            </p:spPr>
            <p:txBody>
              <a:bodyPr/>
              <a:lstStyle/>
              <a:p>
                <a:endParaRPr lang="en-US"/>
              </a:p>
            </p:txBody>
          </p:sp>
          <p:sp>
            <p:nvSpPr>
              <p:cNvPr id="37" name="Text 18">
                <a:extLst>
                  <a:ext uri="{FF2B5EF4-FFF2-40B4-BE49-F238E27FC236}">
                    <a16:creationId xmlns:a16="http://schemas.microsoft.com/office/drawing/2014/main" id="{EA954531-A7C8-8192-C971-A0E5F3649F5E}"/>
                  </a:ext>
                </a:extLst>
              </p:cNvPr>
              <p:cNvSpPr txBox="1"/>
              <p:nvPr/>
            </p:nvSpPr>
            <p:spPr>
              <a:xfrm>
                <a:off x="6528816" y="2148840"/>
                <a:ext cx="1371600" cy="320040"/>
              </a:xfrm>
              <a:prstGeom prst="rect">
                <a:avLst/>
              </a:prstGeom>
              <a:noFill/>
              <a:ln/>
            </p:spPr>
            <p:txBody>
              <a:bodyPr wrap="square" lIns="0" tIns="0" rIns="0" bIns="0" rtlCol="0" anchor="ctr"/>
              <a:lstStyle/>
              <a:p>
                <a:pPr marL="0" indent="0" algn="ctr">
                  <a:buNone/>
                </a:pPr>
                <a:r>
                  <a:rPr lang="en-US" sz="1500" b="1" dirty="0">
                    <a:solidFill>
                      <a:srgbClr val="003865"/>
                    </a:solidFill>
                    <a:latin typeface="Calibri" pitchFamily="34" charset="0"/>
                    <a:ea typeface="Calibri" pitchFamily="34" charset="-122"/>
                    <a:cs typeface="Calibri" pitchFamily="34" charset="-120"/>
                  </a:rPr>
                  <a:t>11/11</a:t>
                </a:r>
                <a:endParaRPr lang="en-US" sz="1500" dirty="0"/>
              </a:p>
            </p:txBody>
          </p:sp>
          <p:sp>
            <p:nvSpPr>
              <p:cNvPr id="38" name="Shape 20">
                <a:extLst>
                  <a:ext uri="{FF2B5EF4-FFF2-40B4-BE49-F238E27FC236}">
                    <a16:creationId xmlns:a16="http://schemas.microsoft.com/office/drawing/2014/main" id="{AA9212CB-325C-9D90-E17B-CC9CE219E04D}"/>
                  </a:ext>
                </a:extLst>
              </p:cNvPr>
              <p:cNvSpPr/>
              <p:nvPr/>
            </p:nvSpPr>
            <p:spPr>
              <a:xfrm>
                <a:off x="9061704" y="2688336"/>
                <a:ext cx="292608" cy="292608"/>
              </a:xfrm>
              <a:prstGeom prst="ellipse">
                <a:avLst/>
              </a:prstGeom>
              <a:solidFill>
                <a:srgbClr val="685BC7"/>
              </a:solidFill>
              <a:ln w="25400">
                <a:solidFill>
                  <a:srgbClr val="FFFFFF"/>
                </a:solidFill>
                <a:prstDash val="solid"/>
              </a:ln>
            </p:spPr>
            <p:txBody>
              <a:bodyPr/>
              <a:lstStyle/>
              <a:p>
                <a:endParaRPr lang="en-US"/>
              </a:p>
            </p:txBody>
          </p:sp>
          <p:sp>
            <p:nvSpPr>
              <p:cNvPr id="39" name="Text 21">
                <a:extLst>
                  <a:ext uri="{FF2B5EF4-FFF2-40B4-BE49-F238E27FC236}">
                    <a16:creationId xmlns:a16="http://schemas.microsoft.com/office/drawing/2014/main" id="{97038539-1D25-CC30-15FC-D45C349CF46F}"/>
                  </a:ext>
                </a:extLst>
              </p:cNvPr>
              <p:cNvSpPr txBox="1"/>
              <p:nvPr/>
            </p:nvSpPr>
            <p:spPr>
              <a:xfrm>
                <a:off x="8522208" y="2148840"/>
                <a:ext cx="1371600" cy="320040"/>
              </a:xfrm>
              <a:prstGeom prst="rect">
                <a:avLst/>
              </a:prstGeom>
              <a:noFill/>
              <a:ln/>
            </p:spPr>
            <p:txBody>
              <a:bodyPr wrap="square" lIns="0" tIns="0" rIns="0" bIns="0" rtlCol="0" anchor="ctr"/>
              <a:lstStyle/>
              <a:p>
                <a:pPr marL="0" indent="0" algn="ctr">
                  <a:buNone/>
                </a:pPr>
                <a:r>
                  <a:rPr lang="en-US" sz="1500" b="1" dirty="0">
                    <a:solidFill>
                      <a:srgbClr val="685BC7"/>
                    </a:solidFill>
                    <a:latin typeface="Calibri" pitchFamily="34" charset="0"/>
                    <a:ea typeface="Calibri" pitchFamily="34" charset="-122"/>
                    <a:cs typeface="Calibri" pitchFamily="34" charset="-120"/>
                  </a:rPr>
                  <a:t>11/18</a:t>
                </a:r>
                <a:endParaRPr lang="en-US" sz="1500" dirty="0"/>
              </a:p>
            </p:txBody>
          </p:sp>
          <p:sp>
            <p:nvSpPr>
              <p:cNvPr id="40" name="Shape 23">
                <a:extLst>
                  <a:ext uri="{FF2B5EF4-FFF2-40B4-BE49-F238E27FC236}">
                    <a16:creationId xmlns:a16="http://schemas.microsoft.com/office/drawing/2014/main" id="{1043EA64-ACC3-AAC8-7191-F4B1FF07EA76}"/>
                  </a:ext>
                </a:extLst>
              </p:cNvPr>
              <p:cNvSpPr/>
              <p:nvPr/>
            </p:nvSpPr>
            <p:spPr>
              <a:xfrm>
                <a:off x="11055096" y="2688336"/>
                <a:ext cx="292608" cy="292608"/>
              </a:xfrm>
              <a:prstGeom prst="ellipse">
                <a:avLst/>
              </a:prstGeom>
              <a:solidFill>
                <a:srgbClr val="FD8400"/>
              </a:solidFill>
              <a:ln w="25400">
                <a:solidFill>
                  <a:srgbClr val="FFFFFF"/>
                </a:solidFill>
                <a:prstDash val="solid"/>
              </a:ln>
            </p:spPr>
            <p:txBody>
              <a:bodyPr/>
              <a:lstStyle/>
              <a:p>
                <a:endParaRPr lang="en-US"/>
              </a:p>
            </p:txBody>
          </p:sp>
          <p:sp>
            <p:nvSpPr>
              <p:cNvPr id="41" name="Text 24">
                <a:extLst>
                  <a:ext uri="{FF2B5EF4-FFF2-40B4-BE49-F238E27FC236}">
                    <a16:creationId xmlns:a16="http://schemas.microsoft.com/office/drawing/2014/main" id="{33C9808A-019B-AE96-385F-642A8701B791}"/>
                  </a:ext>
                </a:extLst>
              </p:cNvPr>
              <p:cNvSpPr txBox="1"/>
              <p:nvPr/>
            </p:nvSpPr>
            <p:spPr>
              <a:xfrm>
                <a:off x="10515600" y="2148840"/>
                <a:ext cx="1371600" cy="320040"/>
              </a:xfrm>
              <a:prstGeom prst="rect">
                <a:avLst/>
              </a:prstGeom>
              <a:noFill/>
              <a:ln/>
            </p:spPr>
            <p:txBody>
              <a:bodyPr wrap="square" lIns="0" tIns="0" rIns="0" bIns="0" rtlCol="0" anchor="ctr"/>
              <a:lstStyle/>
              <a:p>
                <a:pPr marL="0" indent="0" algn="ctr">
                  <a:buNone/>
                </a:pPr>
                <a:r>
                  <a:rPr lang="en-US" sz="1500" b="1" dirty="0">
                    <a:solidFill>
                      <a:srgbClr val="FD8400"/>
                    </a:solidFill>
                    <a:latin typeface="Calibri" pitchFamily="34" charset="0"/>
                    <a:ea typeface="Calibri" pitchFamily="34" charset="-122"/>
                    <a:cs typeface="Calibri" pitchFamily="34" charset="-120"/>
                  </a:rPr>
                  <a:t>Dec</a:t>
                </a:r>
                <a:endParaRPr lang="en-US" sz="1500" dirty="0"/>
              </a:p>
            </p:txBody>
          </p:sp>
        </p:grpSp>
        <p:sp>
          <p:nvSpPr>
            <p:cNvPr id="28" name="Text 25">
              <a:extLst>
                <a:ext uri="{FF2B5EF4-FFF2-40B4-BE49-F238E27FC236}">
                  <a16:creationId xmlns:a16="http://schemas.microsoft.com/office/drawing/2014/main" id="{884C30E8-0CD8-D589-7E42-5E2ADE94A195}"/>
                </a:ext>
              </a:extLst>
            </p:cNvPr>
            <p:cNvSpPr txBox="1"/>
            <p:nvPr/>
          </p:nvSpPr>
          <p:spPr>
            <a:xfrm>
              <a:off x="10332720" y="3090672"/>
              <a:ext cx="1737360" cy="1188720"/>
            </a:xfrm>
            <a:prstGeom prst="rect">
              <a:avLst/>
            </a:prstGeom>
            <a:noFill/>
            <a:ln/>
          </p:spPr>
          <p:txBody>
            <a:bodyPr wrap="square" lIns="0" tIns="0" rIns="0" bIns="0" rtlCol="0" anchor="t"/>
            <a:lstStyle/>
            <a:p>
              <a:pPr marL="0" indent="0" algn="ctr">
                <a:buNone/>
              </a:pPr>
              <a:r>
                <a:rPr lang="en-US" sz="1300" b="1" dirty="0">
                  <a:solidFill>
                    <a:srgbClr val="1A1A1A"/>
                  </a:solidFill>
                  <a:latin typeface="Calibri" pitchFamily="34" charset="0"/>
                  <a:ea typeface="Calibri" pitchFamily="34" charset="-122"/>
                  <a:cs typeface="Calibri" pitchFamily="34" charset="-120"/>
                </a:rPr>
                <a:t>ERCOT Board
</a:t>
              </a:r>
              <a:r>
                <a:rPr lang="en-US" sz="1050" dirty="0">
                  <a:solidFill>
                    <a:srgbClr val="5B6770"/>
                  </a:solidFill>
                  <a:latin typeface="Calibri" pitchFamily="34" charset="0"/>
                  <a:ea typeface="Calibri" pitchFamily="34" charset="-122"/>
                  <a:cs typeface="Calibri" pitchFamily="34" charset="-120"/>
                </a:rPr>
                <a:t>Final approval</a:t>
              </a:r>
              <a:endParaRPr lang="en-US" sz="1300" dirty="0"/>
            </a:p>
          </p:txBody>
        </p:sp>
      </p:grpSp>
      <p:sp>
        <p:nvSpPr>
          <p:cNvPr id="45" name="Shape 26">
            <a:extLst>
              <a:ext uri="{FF2B5EF4-FFF2-40B4-BE49-F238E27FC236}">
                <a16:creationId xmlns:a16="http://schemas.microsoft.com/office/drawing/2014/main" id="{5D4D924D-A38A-B6C4-7CF0-D4CA4365BB82}"/>
              </a:ext>
            </a:extLst>
          </p:cNvPr>
          <p:cNvSpPr/>
          <p:nvPr/>
        </p:nvSpPr>
        <p:spPr>
          <a:xfrm>
            <a:off x="365760" y="5349240"/>
            <a:ext cx="11457432" cy="749808"/>
          </a:xfrm>
          <a:prstGeom prst="roundRect">
            <a:avLst>
              <a:gd name="adj" fmla="val 7317"/>
            </a:avLst>
          </a:prstGeom>
          <a:solidFill>
            <a:srgbClr val="E1FAFF"/>
          </a:solidFill>
          <a:ln w="12700">
            <a:solidFill>
              <a:srgbClr val="5B6770"/>
            </a:solidFill>
            <a:prstDash val="solid"/>
          </a:ln>
        </p:spPr>
        <p:txBody>
          <a:bodyPr/>
          <a:lstStyle/>
          <a:p>
            <a:r>
              <a:rPr lang="en-US" b="1" dirty="0">
                <a:solidFill>
                  <a:srgbClr val="1A1A1A"/>
                </a:solidFill>
                <a:latin typeface="Calibri" pitchFamily="34" charset="0"/>
                <a:ea typeface="Calibri" pitchFamily="34" charset="-122"/>
                <a:cs typeface="Calibri" pitchFamily="34" charset="-120"/>
              </a:rPr>
              <a:t>Key Takeaway:  </a:t>
            </a:r>
            <a:r>
              <a:rPr lang="en-US" dirty="0">
                <a:solidFill>
                  <a:srgbClr val="1A1A1A"/>
                </a:solidFill>
                <a:latin typeface="Calibri" pitchFamily="34" charset="0"/>
                <a:ea typeface="Calibri" pitchFamily="34" charset="-122"/>
                <a:cs typeface="Calibri" pitchFamily="34" charset="-120"/>
              </a:rPr>
              <a:t>With CMWG feedback incorporated, ERCOT's next step is WMS endorsement on October 7, followed by PRS, TAC, and ERCOT Board approval. Targeting implementation with a 30-day $0 grace period ahead of the $1 fee.</a:t>
            </a:r>
            <a:endParaRPr lang="en-US" dirty="0"/>
          </a:p>
          <a:p>
            <a:endParaRPr lang="en-US" dirty="0"/>
          </a:p>
        </p:txBody>
      </p:sp>
    </p:spTree>
    <p:extLst>
      <p:ext uri="{BB962C8B-B14F-4D97-AF65-F5344CB8AC3E}">
        <p14:creationId xmlns:p14="http://schemas.microsoft.com/office/powerpoint/2010/main" val="3138000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5B32BFE-B73E-B6A0-D6F1-B0BDBD288C77}"/>
              </a:ext>
            </a:extLst>
          </p:cNvPr>
          <p:cNvSpPr>
            <a:spLocks noGrp="1"/>
          </p:cNvSpPr>
          <p:nvPr>
            <p:ph type="title"/>
          </p:nvPr>
        </p:nvSpPr>
        <p:spPr/>
        <p:txBody>
          <a:bodyPr anchor="ctr">
            <a:normAutofit/>
          </a:bodyPr>
          <a:lstStyle/>
          <a:p>
            <a:r>
              <a:rPr lang="en-US" sz="4000" dirty="0">
                <a:solidFill>
                  <a:schemeClr val="tx1"/>
                </a:solidFill>
              </a:rPr>
              <a:t>Thank you!</a:t>
            </a:r>
          </a:p>
        </p:txBody>
      </p:sp>
      <p:sp>
        <p:nvSpPr>
          <p:cNvPr id="32" name="Content Placeholder 31">
            <a:extLst>
              <a:ext uri="{FF2B5EF4-FFF2-40B4-BE49-F238E27FC236}">
                <a16:creationId xmlns:a16="http://schemas.microsoft.com/office/drawing/2014/main" id="{74F9DF0B-10DE-1217-3D4A-12A1DB39672A}"/>
              </a:ext>
            </a:extLst>
          </p:cNvPr>
          <p:cNvSpPr>
            <a:spLocks noGrp="1"/>
          </p:cNvSpPr>
          <p:nvPr>
            <p:ph type="body" sz="quarter" idx="13"/>
          </p:nvPr>
        </p:nvSpPr>
        <p:spPr/>
        <p:txBody>
          <a:bodyPr vert="horz" wrap="square" lIns="0" tIns="0" rIns="0" bIns="0" rtlCol="0" anchor="t">
            <a:noAutofit/>
          </a:bodyPr>
          <a:lstStyle/>
          <a:p>
            <a:r>
              <a:rPr lang="en-US"/>
              <a:t>Nathan.Smith@</a:t>
            </a:r>
            <a:r>
              <a:rPr lang="en-US" sz="2400" b="1" dirty="0">
                <a:solidFill>
                  <a:srgbClr val="00829B"/>
                </a:solidFill>
              </a:rPr>
              <a:t>ercot.com</a:t>
            </a:r>
          </a:p>
        </p:txBody>
      </p:sp>
      <p:sp>
        <p:nvSpPr>
          <p:cNvPr id="4" name="Slide Number Placeholder 3">
            <a:extLst>
              <a:ext uri="{FF2B5EF4-FFF2-40B4-BE49-F238E27FC236}">
                <a16:creationId xmlns:a16="http://schemas.microsoft.com/office/drawing/2014/main" id="{419FAECD-8669-5985-A1B4-AB3FDFDF9980}"/>
              </a:ext>
            </a:extLst>
          </p:cNvPr>
          <p:cNvSpPr>
            <a:spLocks noGrp="1"/>
          </p:cNvSpPr>
          <p:nvPr>
            <p:ph type="sldNum" sz="quarter" idx="12"/>
          </p:nvPr>
        </p:nvSpPr>
        <p:spPr/>
        <p:txBody>
          <a:bodyPr/>
          <a:lstStyle/>
          <a:p>
            <a:fld id="{BCDE79FB-97BA-492B-8D57-F1373F9ADA95}" type="slidenum">
              <a:rPr lang="en-US" smtClean="0"/>
              <a:t>14</a:t>
            </a:fld>
            <a:endParaRPr lang="en-US" dirty="0"/>
          </a:p>
        </p:txBody>
      </p:sp>
    </p:spTree>
    <p:extLst>
      <p:ext uri="{BB962C8B-B14F-4D97-AF65-F5344CB8AC3E}">
        <p14:creationId xmlns:p14="http://schemas.microsoft.com/office/powerpoint/2010/main" val="2764781431"/>
      </p:ext>
    </p:extLst>
  </p:cSld>
  <p:clrMapOvr>
    <a:masterClrMapping/>
  </p:clrMapOvr>
</p:sld>
</file>

<file path=ppt/theme/theme1.xml><?xml version="1.0" encoding="utf-8"?>
<a:theme xmlns:a="http://schemas.openxmlformats.org/drawingml/2006/main" name="Cover">
  <a:themeElements>
    <a:clrScheme name="ERCOT">
      <a:dk1>
        <a:srgbClr val="000000"/>
      </a:dk1>
      <a:lt1>
        <a:srgbClr val="FFFFFF"/>
      </a:lt1>
      <a:dk2>
        <a:srgbClr val="2D3338"/>
      </a:dk2>
      <a:lt2>
        <a:srgbClr val="FFFFFF"/>
      </a:lt2>
      <a:accent1>
        <a:srgbClr val="003865"/>
      </a:accent1>
      <a:accent2>
        <a:srgbClr val="5B6770"/>
      </a:accent2>
      <a:accent3>
        <a:srgbClr val="26D07C"/>
      </a:accent3>
      <a:accent4>
        <a:srgbClr val="00829B"/>
      </a:accent4>
      <a:accent5>
        <a:srgbClr val="685BC7"/>
      </a:accent5>
      <a:accent6>
        <a:srgbClr val="890C58"/>
      </a:accent6>
      <a:hlink>
        <a:srgbClr val="3996DF"/>
      </a:hlink>
      <a:folHlink>
        <a:srgbClr val="867ED0"/>
      </a:folHlink>
    </a:clrScheme>
    <a:fontScheme name="ERCOT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RCOT Official PowerPoint Template - Public" id="{FB506FE2-73A5-49D8-88D7-3B8BB673CC8D}" vid="{942DDDCD-BEC6-4902-AAD2-EB3CD2B6933E}"/>
    </a:ext>
  </a:extLst>
</a:theme>
</file>

<file path=ppt/theme/theme2.xml><?xml version="1.0" encoding="utf-8"?>
<a:theme xmlns:a="http://schemas.openxmlformats.org/drawingml/2006/main" name="Page Design">
  <a:themeElements>
    <a:clrScheme name="ERCOT colors">
      <a:dk1>
        <a:srgbClr val="171A1C"/>
      </a:dk1>
      <a:lt1>
        <a:srgbClr val="FFFFFF"/>
      </a:lt1>
      <a:dk2>
        <a:srgbClr val="4A525A"/>
      </a:dk2>
      <a:lt2>
        <a:srgbClr val="E6EBEF"/>
      </a:lt2>
      <a:accent1>
        <a:srgbClr val="005763"/>
      </a:accent1>
      <a:accent2>
        <a:srgbClr val="3DBED1"/>
      </a:accent2>
      <a:accent3>
        <a:srgbClr val="003865"/>
      </a:accent3>
      <a:accent4>
        <a:srgbClr val="0063B4"/>
      </a:accent4>
      <a:accent5>
        <a:srgbClr val="26D07C"/>
      </a:accent5>
      <a:accent6>
        <a:srgbClr val="867ED0"/>
      </a:accent6>
      <a:hlink>
        <a:srgbClr val="00AEC7"/>
      </a:hlink>
      <a:folHlink>
        <a:srgbClr val="685BC7"/>
      </a:folHlink>
    </a:clrScheme>
    <a:fontScheme name="ERCOT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RCOT Official PowerPoint Template - Public" id="{FB506FE2-73A5-49D8-88D7-3B8BB673CC8D}" vid="{E771427F-03EA-4C50-B0D4-53899F39E54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udience xmlns="3c917f14-8d40-4289-92aa-fd10f73581c9">Public</Audienc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6779995893D9842BA3FA5B9B5E7FD29" ma:contentTypeVersion="5" ma:contentTypeDescription="Create a new document." ma:contentTypeScope="" ma:versionID="6d199b3ad5f5b9d872d256308c85908b">
  <xsd:schema xmlns:xsd="http://www.w3.org/2001/XMLSchema" xmlns:xs="http://www.w3.org/2001/XMLSchema" xmlns:p="http://schemas.microsoft.com/office/2006/metadata/properties" xmlns:ns2="3c917f14-8d40-4289-92aa-fd10f73581c9" targetNamespace="http://schemas.microsoft.com/office/2006/metadata/properties" ma:root="true" ma:fieldsID="dcedc2ff92fcc6164a822d33fd796499" ns2:_="">
    <xsd:import namespace="3c917f14-8d40-4289-92aa-fd10f73581c9"/>
    <xsd:element name="properties">
      <xsd:complexType>
        <xsd:sequence>
          <xsd:element name="documentManagement">
            <xsd:complexType>
              <xsd:all>
                <xsd:element ref="ns2:Audience" minOccurs="0"/>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917f14-8d40-4289-92aa-fd10f73581c9" elementFormDefault="qualified">
    <xsd:import namespace="http://schemas.microsoft.com/office/2006/documentManagement/types"/>
    <xsd:import namespace="http://schemas.microsoft.com/office/infopath/2007/PartnerControls"/>
    <xsd:element name="Audience" ma:index="8" nillable="true" ma:displayName="Audience" ma:format="Dropdown" ma:internalName="Audience">
      <xsd:simpleType>
        <xsd:restriction base="dms:Choice">
          <xsd:enumeration value="Public"/>
          <xsd:enumeration value="Internal"/>
          <xsd:enumeration value="Confidential"/>
          <xsd:enumeration value="Board of Director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754FD2-17D2-4534-9157-8CFDD0166132}">
  <ds:schemaRefs>
    <ds:schemaRef ds:uri="http://schemas.openxmlformats.org/package/2006/metadata/core-properties"/>
    <ds:schemaRef ds:uri="http://purl.org/dc/terms/"/>
    <ds:schemaRef ds:uri="http://schemas.microsoft.com/office/2006/documentManagement/types"/>
    <ds:schemaRef ds:uri="http://www.w3.org/XML/1998/namespace"/>
    <ds:schemaRef ds:uri="3c917f14-8d40-4289-92aa-fd10f73581c9"/>
    <ds:schemaRef ds:uri="http://purl.org/dc/dcmitype/"/>
    <ds:schemaRef ds:uri="http://purl.org/dc/elements/1.1/"/>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B57DC9A4-2D51-40CB-BA99-0BF7D516F6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917f14-8d40-4289-92aa-fd10f73581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A5F3B15-1EDA-47D5-B690-303F08E28C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ERCOT Official PowerPoint Template - Public</Template>
  <TotalTime>4762</TotalTime>
  <Words>2581</Words>
  <Application>Microsoft Office PowerPoint</Application>
  <PresentationFormat>Widescreen</PresentationFormat>
  <Paragraphs>260</Paragraphs>
  <Slides>14</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14</vt:i4>
      </vt:variant>
    </vt:vector>
  </HeadingPairs>
  <TitlesOfParts>
    <vt:vector size="21" baseType="lpstr">
      <vt:lpstr>Aptos</vt:lpstr>
      <vt:lpstr>Arial</vt:lpstr>
      <vt:lpstr>Calibri</vt:lpstr>
      <vt:lpstr>Consolas</vt:lpstr>
      <vt:lpstr>Wingdings</vt:lpstr>
      <vt:lpstr>Cover</vt:lpstr>
      <vt:lpstr>Page Design</vt:lpstr>
      <vt:lpstr>DAM PTP Bid Fee NPRR1343 Update: Proposed Values &amp; Path to WMS Endorsement    ERCOT Staff   September 14, 2026 CMWG</vt:lpstr>
      <vt:lpstr>Where We Left Off &amp; What’s Refined</vt:lpstr>
      <vt:lpstr>Recap: Proposed Fee Structure &amp; Parameters </vt:lpstr>
      <vt:lpstr>How to Calculate If Your Bid Will Be Assessed a Fee </vt:lpstr>
      <vt:lpstr>Worked Example: Two Bids, Same Path &amp; Hour </vt:lpstr>
      <vt:lpstr>Special Case: Negative Clearing Prices </vt:lpstr>
      <vt:lpstr>Block Bids: How the Fee Applies </vt:lpstr>
      <vt:lpstr>Block Bid Worked Example: Positive &amp; Negative Average Blocks </vt:lpstr>
      <vt:lpstr>Which Unawarded PTPs Count Toward Your Inefficient Bid Count </vt:lpstr>
      <vt:lpstr>Alternative Fee Thresholds Explored </vt:lpstr>
      <vt:lpstr>Alternative Fee Thresholds Explored </vt:lpstr>
      <vt:lpstr>Alternative Fee Thresholds Explored </vt:lpstr>
      <vt:lpstr>Path Forward: NPRR1343 Timeline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Moreno, Alfredo</dc:creator>
  <cp:keywords/>
  <cp:lastModifiedBy>Benard, Jonathan</cp:lastModifiedBy>
  <cp:revision>8</cp:revision>
  <dcterms:created xsi:type="dcterms:W3CDTF">2026-09-04T14:37:16Z</dcterms:created>
  <dcterms:modified xsi:type="dcterms:W3CDTF">2026-09-11T20:38:36Z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0x01010056779995893D9842BA3FA5B9B5E7FD29</vt:lpwstr>
  </property>
  <property fmtid="{D5CDD505-2E9C-101B-9397-08002B2CF9AE}" pid="3" name="MediaServiceImageTags">
    <vt:lpwstr/>
  </property>
  <property fmtid="{D5CDD505-2E9C-101B-9397-08002B2CF9AE}" pid="4" name="MSIP_Label_c144db1d-993e-40da-980d-6eea152adc50_Enabled">
    <vt:lpwstr>true</vt:lpwstr>
  </property>
  <property fmtid="{D5CDD505-2E9C-101B-9397-08002B2CF9AE}" pid="5" name="MSIP_Label_c144db1d-993e-40da-980d-6eea152adc50_SetDate">
    <vt:lpwstr>2026-02-04T21:33:56Z</vt:lpwstr>
  </property>
  <property fmtid="{D5CDD505-2E9C-101B-9397-08002B2CF9AE}" pid="6" name="MSIP_Label_c144db1d-993e-40da-980d-6eea152adc50_Method">
    <vt:lpwstr>Privileged</vt:lpwstr>
  </property>
  <property fmtid="{D5CDD505-2E9C-101B-9397-08002B2CF9AE}" pid="7" name="MSIP_Label_c144db1d-993e-40da-980d-6eea152adc50_Name">
    <vt:lpwstr>Public</vt:lpwstr>
  </property>
  <property fmtid="{D5CDD505-2E9C-101B-9397-08002B2CF9AE}" pid="8" name="MSIP_Label_c144db1d-993e-40da-980d-6eea152adc50_SiteId">
    <vt:lpwstr>0afb747d-bff7-4596-a9fc-950ef9e0ec45</vt:lpwstr>
  </property>
  <property fmtid="{D5CDD505-2E9C-101B-9397-08002B2CF9AE}" pid="9" name="MSIP_Label_c144db1d-993e-40da-980d-6eea152adc50_ActionId">
    <vt:lpwstr>1d14393e-8913-4215-8969-3d0b24cf798e</vt:lpwstr>
  </property>
  <property fmtid="{D5CDD505-2E9C-101B-9397-08002B2CF9AE}" pid="10" name="MSIP_Label_c144db1d-993e-40da-980d-6eea152adc50_ContentBits">
    <vt:lpwstr>0</vt:lpwstr>
  </property>
  <property fmtid="{D5CDD505-2E9C-101B-9397-08002B2CF9AE}" pid="11" name="MSIP_Label_c144db1d-993e-40da-980d-6eea152adc50_Tag">
    <vt:lpwstr>10, 0, 1, 1</vt:lpwstr>
  </property>
</Properties>
</file>