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xmlns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48" r:id="rId4"/>
  </p:sldMasterIdLst>
  <p:notesMasterIdLst>
    <p:notesMasterId r:id="rId12"/>
  </p:notesMasterIdLst>
  <p:sldIdLst>
    <p:sldId id="256" r:id="rId5"/>
    <p:sldId id="286" r:id="rId6"/>
    <p:sldId id="290" r:id="rId7"/>
    <p:sldId id="287" r:id="rId8"/>
    <p:sldId id="288" r:id="rId9"/>
    <p:sldId id="291" r:id="rId10"/>
    <p:sldId id="289" r:id="rId11"/>
  </p:sldIdLst>
  <p:sldSz cx="12188825" cy="6858000"/>
  <p:notesSz cx="6858000" cy="9144000"/>
  <p:defaultTextStyle>
    <a:defPPr>
      <a:defRPr lang="en-US"/>
    </a:defPPr>
    <a:lvl1pPr marL="0" algn="l" defTabSz="45710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228554" algn="l" defTabSz="45710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457109" algn="l" defTabSz="45710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685663" algn="l" defTabSz="45710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914217" algn="l" defTabSz="45710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142771" algn="l" defTabSz="45710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371326" algn="l" defTabSz="45710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1599880" algn="l" defTabSz="45710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1828434" algn="l" defTabSz="45710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64" userDrawn="1">
          <p15:clr>
            <a:srgbClr val="A4A3A4"/>
          </p15:clr>
        </p15:guide>
        <p15:guide id="2" pos="415" userDrawn="1">
          <p15:clr>
            <a:srgbClr val="A4A3A4"/>
          </p15:clr>
        </p15:guide>
        <p15:guide id="3" pos="7308" userDrawn="1">
          <p15:clr>
            <a:srgbClr val="A4A3A4"/>
          </p15:clr>
        </p15:guide>
        <p15:guide id="4" orient="horz" pos="3861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2B390F2-DADA-C140-CCA4-CA31F72F914D}" name="Ned Bonskowski" initials="NB" userId="Ned Bonskowski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3A7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1FD8584-1D02-4DC5-B906-A3EC9BF63728}" v="16" dt="2026-09-08T20:26:58.4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364"/>
        <p:guide pos="415"/>
        <p:guide pos="7308"/>
        <p:guide orient="horz" pos="3861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ch, Katie" userId="S::katie.rich@vistracorp.com::3620f8dc-0feb-404a-830b-2bf5ef6469a8" providerId="AD" clId="Web-{E8949629-738F-E984-7A39-05D42F254303}"/>
    <pc:docChg chg="modSld">
      <pc:chgData name="Rich, Katie" userId="S::katie.rich@vistracorp.com::3620f8dc-0feb-404a-830b-2bf5ef6469a8" providerId="AD" clId="Web-{E8949629-738F-E984-7A39-05D42F254303}" dt="2026-08-25T19:11:14.173" v="0" actId="20577"/>
      <pc:docMkLst>
        <pc:docMk/>
      </pc:docMkLst>
      <pc:sldChg chg="modSp modCm">
        <pc:chgData name="Rich, Katie" userId="S::katie.rich@vistracorp.com::3620f8dc-0feb-404a-830b-2bf5ef6469a8" providerId="AD" clId="Web-{E8949629-738F-E984-7A39-05D42F254303}" dt="2026-08-25T19:11:14.173" v="0" actId="20577"/>
        <pc:sldMkLst>
          <pc:docMk/>
          <pc:sldMk cId="3379245052" sldId="287"/>
        </pc:sldMkLst>
        <pc:spChg chg="mod">
          <ac:chgData name="Rich, Katie" userId="S::katie.rich@vistracorp.com::3620f8dc-0feb-404a-830b-2bf5ef6469a8" providerId="AD" clId="Web-{E8949629-738F-E984-7A39-05D42F254303}" dt="2026-08-25T19:11:14.173" v="0" actId="20577"/>
          <ac:spMkLst>
            <pc:docMk/>
            <pc:sldMk cId="3379245052" sldId="287"/>
            <ac:spMk id="6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Rich, Katie" userId="S::katie.rich@vistracorp.com::3620f8dc-0feb-404a-830b-2bf5ef6469a8" providerId="AD" clId="Web-{E8949629-738F-E984-7A39-05D42F254303}" dt="2026-08-25T19:11:14.173" v="0" actId="20577"/>
              <pc2:cmMkLst xmlns:pc2="http://schemas.microsoft.com/office/powerpoint/2019/9/main/command">
                <pc:docMk/>
                <pc:sldMk cId="3379245052" sldId="287"/>
                <pc2:cmMk id="{588E31C1-D1FB-430A-8DAF-8FFDA215D95E}"/>
              </pc2:cmMkLst>
            </pc226:cmChg>
          </p:ext>
        </pc:extLst>
      </pc:sldChg>
    </pc:docChg>
  </pc:docChgLst>
  <pc:docChgLst>
    <pc:chgData name="Rich, Katie" userId="3620f8dc-0feb-404a-830b-2bf5ef6469a8" providerId="ADAL" clId="{ACD46F6D-1991-4626-BCBC-DC55CAE49AD9}"/>
    <pc:docChg chg="custSel addSld modSld">
      <pc:chgData name="Rich, Katie" userId="3620f8dc-0feb-404a-830b-2bf5ef6469a8" providerId="ADAL" clId="{ACD46F6D-1991-4626-BCBC-DC55CAE49AD9}" dt="2026-09-08T20:26:58.401" v="36" actId="14100"/>
      <pc:docMkLst>
        <pc:docMk/>
      </pc:docMkLst>
      <pc:sldChg chg="modSp mod">
        <pc:chgData name="Rich, Katie" userId="3620f8dc-0feb-404a-830b-2bf5ef6469a8" providerId="ADAL" clId="{ACD46F6D-1991-4626-BCBC-DC55CAE49AD9}" dt="2026-09-08T20:26:58.401" v="36" actId="14100"/>
        <pc:sldMkLst>
          <pc:docMk/>
          <pc:sldMk cId="4149809761" sldId="286"/>
        </pc:sldMkLst>
        <pc:spChg chg="mod">
          <ac:chgData name="Rich, Katie" userId="3620f8dc-0feb-404a-830b-2bf5ef6469a8" providerId="ADAL" clId="{ACD46F6D-1991-4626-BCBC-DC55CAE49AD9}" dt="2026-09-08T20:26:58.401" v="36" actId="14100"/>
          <ac:spMkLst>
            <pc:docMk/>
            <pc:sldMk cId="4149809761" sldId="286"/>
            <ac:spMk id="6" creationId="{00000000-0000-0000-0000-000000000000}"/>
          </ac:spMkLst>
        </pc:spChg>
        <pc:graphicFrameChg chg="add mod">
          <ac:chgData name="Rich, Katie" userId="3620f8dc-0feb-404a-830b-2bf5ef6469a8" providerId="ADAL" clId="{ACD46F6D-1991-4626-BCBC-DC55CAE49AD9}" dt="2026-09-08T20:19:45.328" v="35" actId="26606"/>
          <ac:graphicFrameMkLst>
            <pc:docMk/>
            <pc:sldMk cId="4149809761" sldId="286"/>
            <ac:graphicFrameMk id="5" creationId="{00000000-0000-0000-0000-000000000000}"/>
          </ac:graphicFrameMkLst>
        </pc:graphicFrameChg>
      </pc:sldChg>
      <pc:sldChg chg="modSp mod">
        <pc:chgData name="Rich, Katie" userId="3620f8dc-0feb-404a-830b-2bf5ef6469a8" providerId="ADAL" clId="{ACD46F6D-1991-4626-BCBC-DC55CAE49AD9}" dt="2026-09-08T20:19:45.328" v="35" actId="26606"/>
        <pc:sldMkLst>
          <pc:docMk/>
          <pc:sldMk cId="3379245052" sldId="287"/>
        </pc:sldMkLst>
        <pc:spChg chg="mod">
          <ac:chgData name="Rich, Katie" userId="3620f8dc-0feb-404a-830b-2bf5ef6469a8" providerId="ADAL" clId="{ACD46F6D-1991-4626-BCBC-DC55CAE49AD9}" dt="2026-09-03T16:20:16.239" v="34" actId="26606"/>
          <ac:spMkLst>
            <pc:docMk/>
            <pc:sldMk cId="3379245052" sldId="287"/>
            <ac:spMk id="6" creationId="{00000000-0000-0000-0000-000000000000}"/>
          </ac:spMkLst>
        </pc:spChg>
        <pc:spChg chg="mod">
          <ac:chgData name="Rich, Katie" userId="3620f8dc-0feb-404a-830b-2bf5ef6469a8" providerId="ADAL" clId="{ACD46F6D-1991-4626-BCBC-DC55CAE49AD9}" dt="2026-09-03T15:16:42.866" v="20" actId="26606"/>
          <ac:spMkLst>
            <pc:docMk/>
            <pc:sldMk cId="3379245052" sldId="287"/>
            <ac:spMk id="7" creationId="{00000000-0000-0000-0000-000000000000}"/>
          </ac:spMkLst>
        </pc:spChg>
        <pc:graphicFrameChg chg="add mod">
          <ac:chgData name="Rich, Katie" userId="3620f8dc-0feb-404a-830b-2bf5ef6469a8" providerId="ADAL" clId="{ACD46F6D-1991-4626-BCBC-DC55CAE49AD9}" dt="2026-09-08T20:19:45.328" v="35" actId="26606"/>
          <ac:graphicFrameMkLst>
            <pc:docMk/>
            <pc:sldMk cId="3379245052" sldId="287"/>
            <ac:graphicFrameMk id="5" creationId="{00000000-0000-0000-0000-000000000000}"/>
          </ac:graphicFrameMkLst>
        </pc:graphicFrameChg>
      </pc:sldChg>
      <pc:sldChg chg="modSp mod">
        <pc:chgData name="Rich, Katie" userId="3620f8dc-0feb-404a-830b-2bf5ef6469a8" providerId="ADAL" clId="{ACD46F6D-1991-4626-BCBC-DC55CAE49AD9}" dt="2026-09-03T16:20:16.239" v="34" actId="26606"/>
        <pc:sldMkLst>
          <pc:docMk/>
          <pc:sldMk cId="0" sldId="289"/>
        </pc:sldMkLst>
        <pc:spChg chg="mod">
          <ac:chgData name="Rich, Katie" userId="3620f8dc-0feb-404a-830b-2bf5ef6469a8" providerId="ADAL" clId="{ACD46F6D-1991-4626-BCBC-DC55CAE49AD9}" dt="2026-09-03T16:20:16.239" v="34" actId="26606"/>
          <ac:spMkLst>
            <pc:docMk/>
            <pc:sldMk cId="0" sldId="289"/>
            <ac:spMk id="5" creationId="{00000000-0000-0000-0000-000000000000}"/>
          </ac:spMkLst>
        </pc:spChg>
      </pc:sldChg>
      <pc:sldChg chg="modSp add mod">
        <pc:chgData name="Rich, Katie" userId="3620f8dc-0feb-404a-830b-2bf5ef6469a8" providerId="ADAL" clId="{ACD46F6D-1991-4626-BCBC-DC55CAE49AD9}" dt="2026-09-03T15:13:16.798" v="19" actId="26606"/>
        <pc:sldMkLst>
          <pc:docMk/>
          <pc:sldMk cId="0" sldId="290"/>
        </pc:sldMkLst>
        <pc:spChg chg="mod">
          <ac:chgData name="Rich, Katie" userId="3620f8dc-0feb-404a-830b-2bf5ef6469a8" providerId="ADAL" clId="{ACD46F6D-1991-4626-BCBC-DC55CAE49AD9}" dt="2026-09-03T15:13:16.798" v="19" actId="26606"/>
          <ac:spMkLst>
            <pc:docMk/>
            <pc:sldMk cId="0" sldId="290"/>
            <ac:spMk id="8" creationId="{00000000-0000-0000-0000-000000000000}"/>
          </ac:spMkLst>
        </pc:spChg>
        <pc:picChg chg="mod">
          <ac:chgData name="Rich, Katie" userId="3620f8dc-0feb-404a-830b-2bf5ef6469a8" providerId="ADAL" clId="{ACD46F6D-1991-4626-BCBC-DC55CAE49AD9}" dt="2026-09-03T15:13:16.798" v="19" actId="26606"/>
          <ac:picMkLst>
            <pc:docMk/>
            <pc:sldMk cId="0" sldId="290"/>
            <ac:picMk id="7" creationId="{00000000-0000-0000-0000-000000000000}"/>
          </ac:picMkLst>
        </pc:picChg>
      </pc:sldChg>
      <pc:sldChg chg="addSp delSp modSp new mod modClrScheme chgLayout">
        <pc:chgData name="Rich, Katie" userId="3620f8dc-0feb-404a-830b-2bf5ef6469a8" providerId="ADAL" clId="{ACD46F6D-1991-4626-BCBC-DC55CAE49AD9}" dt="2026-09-03T15:21:14.572" v="32" actId="122"/>
        <pc:sldMkLst>
          <pc:docMk/>
          <pc:sldMk cId="139182325" sldId="291"/>
        </pc:sldMkLst>
        <pc:spChg chg="mod ord">
          <ac:chgData name="Rich, Katie" userId="3620f8dc-0feb-404a-830b-2bf5ef6469a8" providerId="ADAL" clId="{ACD46F6D-1991-4626-BCBC-DC55CAE49AD9}" dt="2026-09-03T15:20:52.932" v="22" actId="700"/>
          <ac:spMkLst>
            <pc:docMk/>
            <pc:sldMk cId="139182325" sldId="291"/>
            <ac:spMk id="4" creationId="{3B93A5D2-5F2E-9437-966B-6A07485C2D6B}"/>
          </ac:spMkLst>
        </pc:spChg>
        <pc:spChg chg="add mod ord">
          <ac:chgData name="Rich, Katie" userId="3620f8dc-0feb-404a-830b-2bf5ef6469a8" providerId="ADAL" clId="{ACD46F6D-1991-4626-BCBC-DC55CAE49AD9}" dt="2026-09-03T15:21:14.572" v="32" actId="122"/>
          <ac:spMkLst>
            <pc:docMk/>
            <pc:sldMk cId="139182325" sldId="291"/>
            <ac:spMk id="6" creationId="{713E1018-D31D-F2BA-912C-8C61329D6518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_11E_F759126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_11F_C96B2FFC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Dry van truckload spot rate ($/mile, incl. fuel)</c:v>
                </c:pt>
              </c:strCache>
            </c:strRef>
          </c:tx>
          <c:marker>
            <c:symbol val="circle"/>
            <c:size val="6"/>
          </c:marker>
          <c:cat>
            <c:strRef>
              <c:f>Sheet1!$A$2:$A$13</c:f>
              <c:strCache>
                <c:ptCount val="12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2025</c:v>
                </c:pt>
                <c:pt idx="11">
                  <c:v>2026</c:v>
                </c:pt>
              </c:strCache>
            </c:strRef>
          </c:cat>
          <c:val>
            <c:numRef>
              <c:f>Sheet1!$B$2:$B$13</c:f>
              <c:numCache>
                <c:formatCode>"$"#,##0.00</c:formatCode>
                <c:ptCount val="12"/>
                <c:pt idx="0">
                  <c:v>1.85</c:v>
                </c:pt>
                <c:pt idx="1">
                  <c:v>1.66</c:v>
                </c:pt>
                <c:pt idx="2">
                  <c:v>1.88</c:v>
                </c:pt>
                <c:pt idx="3">
                  <c:v>2.2200000000000002</c:v>
                </c:pt>
                <c:pt idx="4">
                  <c:v>1.86</c:v>
                </c:pt>
                <c:pt idx="5">
                  <c:v>2.0499999999999998</c:v>
                </c:pt>
                <c:pt idx="6">
                  <c:v>2.66</c:v>
                </c:pt>
                <c:pt idx="7">
                  <c:v>2.72</c:v>
                </c:pt>
                <c:pt idx="8">
                  <c:v>2.34</c:v>
                </c:pt>
                <c:pt idx="9">
                  <c:v>2.33</c:v>
                </c:pt>
                <c:pt idx="10">
                  <c:v>2.46</c:v>
                </c:pt>
                <c:pt idx="11">
                  <c:v>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293-3D4D-B8BF-6BC11200D2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2828928"/>
        <c:axId val="180815744"/>
      </c:lineChart>
      <c:catAx>
        <c:axId val="1728289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80815744"/>
        <c:crosses val="autoZero"/>
        <c:auto val="1"/>
        <c:lblAlgn val="ctr"/>
        <c:lblOffset val="100"/>
        <c:noMultiLvlLbl val="0"/>
      </c:catAx>
      <c:valAx>
        <c:axId val="180815744"/>
        <c:scaling>
          <c:orientation val="minMax"/>
        </c:scaling>
        <c:delete val="0"/>
        <c:axPos val="l"/>
        <c:majorGridlines/>
        <c:numFmt formatCode="&quot;$&quot;#,##0.00" sourceLinked="1"/>
        <c:majorTickMark val="out"/>
        <c:minorTickMark val="none"/>
        <c:tickLblPos val="nextTo"/>
        <c:crossAx val="17282892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Freight only, excl. fuel surcharge ($/gal)</c:v>
                </c:pt>
              </c:strCache>
            </c:strRef>
          </c:tx>
          <c:spPr>
            <a:solidFill>
              <a:srgbClr val="63A70A"/>
            </a:solidFill>
          </c:spPr>
          <c:invertIfNegative val="0"/>
          <c:cat>
            <c:strRef>
              <c:f>Sheet1!$A$2:$A$13</c:f>
              <c:strCache>
                <c:ptCount val="12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2025</c:v>
                </c:pt>
                <c:pt idx="11">
                  <c:v>2026</c:v>
                </c:pt>
              </c:strCache>
            </c:strRef>
          </c:cat>
          <c:val>
            <c:numRef>
              <c:f>Sheet1!$B$2:$B$13</c:f>
              <c:numCache>
                <c:formatCode>"$"0.000</c:formatCode>
                <c:ptCount val="12"/>
                <c:pt idx="0">
                  <c:v>5.0999999999999997E-2</c:v>
                </c:pt>
                <c:pt idx="1">
                  <c:v>4.4999999999999998E-2</c:v>
                </c:pt>
                <c:pt idx="2">
                  <c:v>5.1999999999999998E-2</c:v>
                </c:pt>
                <c:pt idx="3">
                  <c:v>6.0999999999999999E-2</c:v>
                </c:pt>
                <c:pt idx="4">
                  <c:v>5.0999999999999997E-2</c:v>
                </c:pt>
                <c:pt idx="5">
                  <c:v>5.6000000000000001E-2</c:v>
                </c:pt>
                <c:pt idx="6">
                  <c:v>7.2999999999999995E-2</c:v>
                </c:pt>
                <c:pt idx="7">
                  <c:v>7.4999999999999997E-2</c:v>
                </c:pt>
                <c:pt idx="8">
                  <c:v>6.4000000000000001E-2</c:v>
                </c:pt>
                <c:pt idx="9">
                  <c:v>6.4000000000000001E-2</c:v>
                </c:pt>
                <c:pt idx="10">
                  <c:v>6.7000000000000004E-2</c:v>
                </c:pt>
                <c:pt idx="11">
                  <c:v>8.2000000000000003E-2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D07-FC44-AD5E-721AC070A54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Incl. diesel fuel surcharge ($/gal)</c:v>
                </c:pt>
              </c:strCache>
            </c:strRef>
          </c:tx>
          <c:spPr>
            <a:solidFill>
              <a:srgbClr val="E87722"/>
            </a:solidFill>
          </c:spPr>
          <c:invertIfNegative val="0"/>
          <c:cat>
            <c:strRef>
              <c:f>Sheet1!$A$2:$A$13</c:f>
              <c:strCache>
                <c:ptCount val="12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2025</c:v>
                </c:pt>
                <c:pt idx="11">
                  <c:v>2026</c:v>
                </c:pt>
              </c:strCache>
            </c:strRef>
          </c:cat>
          <c:val>
            <c:numRef>
              <c:f>Sheet1!$C$2:$C$13</c:f>
              <c:numCache>
                <c:formatCode>"$"0.000</c:formatCode>
                <c:ptCount val="12"/>
                <c:pt idx="0">
                  <c:v>5.7000000000000002E-2</c:v>
                </c:pt>
                <c:pt idx="1">
                  <c:v>4.9000000000000002E-2</c:v>
                </c:pt>
                <c:pt idx="2">
                  <c:v>5.8000000000000003E-2</c:v>
                </c:pt>
                <c:pt idx="3">
                  <c:v>6.9000000000000006E-2</c:v>
                </c:pt>
                <c:pt idx="4">
                  <c:v>5.8000000000000003E-2</c:v>
                </c:pt>
                <c:pt idx="5">
                  <c:v>6.0999999999999999E-2</c:v>
                </c:pt>
                <c:pt idx="6">
                  <c:v>8.1000000000000003E-2</c:v>
                </c:pt>
                <c:pt idx="7">
                  <c:v>9.0999999999999998E-2</c:v>
                </c:pt>
                <c:pt idx="8">
                  <c:v>7.5999999999999998E-2</c:v>
                </c:pt>
                <c:pt idx="9">
                  <c:v>7.3999999999999996E-2</c:v>
                </c:pt>
                <c:pt idx="10">
                  <c:v>7.5999999999999998E-2</c:v>
                </c:pt>
                <c:pt idx="11">
                  <c:v>0.10100000000000001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D07-FC44-AD5E-721AC070A54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Current ERCOT FOP adder ($0.05/gal)</c:v>
                </c:pt>
              </c:strCache>
            </c:strRef>
          </c:tx>
          <c:spPr>
            <a:solidFill>
              <a:srgbClr val="003F6E"/>
            </a:solidFill>
          </c:spPr>
          <c:invertIfNegative val="0"/>
          <c:cat>
            <c:strRef>
              <c:f>Sheet1!$A$2:$A$13</c:f>
              <c:strCache>
                <c:ptCount val="12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2025</c:v>
                </c:pt>
                <c:pt idx="11">
                  <c:v>2026</c:v>
                </c:pt>
              </c:strCache>
            </c:strRef>
          </c:cat>
          <c:val>
            <c:numRef>
              <c:f>Sheet1!$D$2:$D$13</c:f>
              <c:numCache>
                <c:formatCode>"$"0.000</c:formatCode>
                <c:ptCount val="12"/>
                <c:pt idx="0">
                  <c:v>0.05</c:v>
                </c:pt>
                <c:pt idx="1">
                  <c:v>0.05</c:v>
                </c:pt>
                <c:pt idx="2">
                  <c:v>0.05</c:v>
                </c:pt>
                <c:pt idx="3">
                  <c:v>0.05</c:v>
                </c:pt>
                <c:pt idx="4">
                  <c:v>0.05</c:v>
                </c:pt>
                <c:pt idx="5">
                  <c:v>0.05</c:v>
                </c:pt>
                <c:pt idx="6">
                  <c:v>0.05</c:v>
                </c:pt>
                <c:pt idx="7">
                  <c:v>0.05</c:v>
                </c:pt>
                <c:pt idx="8">
                  <c:v>0.05</c:v>
                </c:pt>
                <c:pt idx="9">
                  <c:v>0.05</c:v>
                </c:pt>
                <c:pt idx="10">
                  <c:v>0.05</c:v>
                </c:pt>
                <c:pt idx="11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D07-FC44-AD5E-721AC070A5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112740224"/>
        <c:axId val="112741760"/>
      </c:barChart>
      <c:catAx>
        <c:axId val="1127402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2700000" vert="horz"/>
          <a:lstStyle/>
          <a:p>
            <a:pPr>
              <a:defRPr sz="1400">
                <a:latin typeface="Arial"/>
                <a:cs typeface="Arial"/>
              </a:defRPr>
            </a:pPr>
            <a:endParaRPr lang="en-US"/>
          </a:p>
        </c:txPr>
        <c:crossAx val="112741760"/>
        <c:crosses val="autoZero"/>
        <c:auto val="1"/>
        <c:lblAlgn val="ctr"/>
        <c:lblOffset val="100"/>
        <c:noMultiLvlLbl val="0"/>
      </c:catAx>
      <c:valAx>
        <c:axId val="112741760"/>
        <c:scaling>
          <c:orientation val="minMax"/>
        </c:scaling>
        <c:delete val="0"/>
        <c:axPos val="l"/>
        <c:majorGridlines/>
        <c:numFmt formatCode="&quot;$&quot;0.000" sourceLinked="1"/>
        <c:majorTickMark val="out"/>
        <c:minorTickMark val="none"/>
        <c:tickLblPos val="nextTo"/>
        <c:crossAx val="112740224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0713CA-45FD-814E-A73C-BE6146CA8A51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058AF4-7F66-0048-B8CF-B6E5E5A0F1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9258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109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1pPr>
    <a:lvl2pPr marL="228554" algn="l" defTabSz="457109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2pPr>
    <a:lvl3pPr marL="457109" algn="l" defTabSz="457109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3pPr>
    <a:lvl4pPr marL="685663" algn="l" defTabSz="457109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4pPr>
    <a:lvl5pPr marL="914217" algn="l" defTabSz="457109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5pPr>
    <a:lvl6pPr marL="1142771" algn="l" defTabSz="457109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6pPr>
    <a:lvl7pPr marL="1371326" algn="l" defTabSz="457109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7pPr>
    <a:lvl8pPr marL="1599880" algn="l" defTabSz="457109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8pPr>
    <a:lvl9pPr marL="1828434" algn="l" defTabSz="457109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ti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ti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2">
            <a:extLst>
              <a:ext uri="{FF2B5EF4-FFF2-40B4-BE49-F238E27FC236}">
                <a16:creationId xmlns:a16="http://schemas.microsoft.com/office/drawing/2014/main" id="{15F57594-5F22-BDB0-62BF-E1BA24C98886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" b="1818"/>
          <a:stretch/>
        </p:blipFill>
        <p:spPr>
          <a:xfrm>
            <a:off x="0" y="0"/>
            <a:ext cx="1218328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390" y="2123220"/>
            <a:ext cx="9427388" cy="1467356"/>
          </a:xfrm>
        </p:spPr>
        <p:txBody>
          <a:bodyPr>
            <a:normAutofit/>
          </a:bodyPr>
          <a:lstStyle>
            <a:lvl1pPr>
              <a:defRPr sz="4799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1187" y="3896591"/>
            <a:ext cx="9418326" cy="1724721"/>
          </a:xfrm>
        </p:spPr>
        <p:txBody>
          <a:bodyPr>
            <a:normAutofit/>
          </a:bodyPr>
          <a:lstStyle>
            <a:lvl1pPr marL="0" indent="0" algn="l">
              <a:buNone/>
              <a:defRPr sz="2999">
                <a:solidFill>
                  <a:schemeClr val="bg1"/>
                </a:solidFill>
              </a:defRPr>
            </a:lvl1pPr>
            <a:lvl2pPr marL="6094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605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20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8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pic>
        <p:nvPicPr>
          <p:cNvPr id="11" name="Picture 10" descr="A black and white logo&#10;&#10;Description automatically generated">
            <a:extLst>
              <a:ext uri="{FF2B5EF4-FFF2-40B4-BE49-F238E27FC236}">
                <a16:creationId xmlns:a16="http://schemas.microsoft.com/office/drawing/2014/main" id="{193912CC-0F4D-64AC-CD86-60ACC4E543D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198" y="548680"/>
            <a:ext cx="3307488" cy="9144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2F2AF03-5899-074A-DB2F-C89B5EF9FA6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18096" y="836801"/>
            <a:ext cx="3970730" cy="54392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- Light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2">
            <a:extLst>
              <a:ext uri="{FF2B5EF4-FFF2-40B4-BE49-F238E27FC236}">
                <a16:creationId xmlns:a16="http://schemas.microsoft.com/office/drawing/2014/main" id="{3EC24322-ACC8-E558-7388-70464CADB0E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88825" cy="14478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2999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pic>
        <p:nvPicPr>
          <p:cNvPr id="12" name="Image 3">
            <a:extLst>
              <a:ext uri="{FF2B5EF4-FFF2-40B4-BE49-F238E27FC236}">
                <a16:creationId xmlns:a16="http://schemas.microsoft.com/office/drawing/2014/main" id="{76DD93AA-2BBA-124D-6C6C-A7F2C1AFE8A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6188" y="6631145"/>
            <a:ext cx="799646" cy="74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Image 4">
            <a:extLst>
              <a:ext uri="{FF2B5EF4-FFF2-40B4-BE49-F238E27FC236}">
                <a16:creationId xmlns:a16="http://schemas.microsoft.com/office/drawing/2014/main" id="{081932BC-298B-1B8A-9D71-B0B31BA0D9F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614" y="6324885"/>
            <a:ext cx="853676" cy="23616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0F27472-0D4E-10D6-ACB2-9765161B13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83177" y="6419948"/>
            <a:ext cx="7037070" cy="274320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rgbClr val="63A70A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39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Dark Back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64D0664-92C1-48F4-D166-4A07207B461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" b="1818"/>
          <a:stretch/>
        </p:blipFill>
        <p:spPr>
          <a:xfrm>
            <a:off x="0" y="0"/>
            <a:ext cx="12183289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 2">
            <a:extLst>
              <a:ext uri="{FF2B5EF4-FFF2-40B4-BE49-F238E27FC236}">
                <a16:creationId xmlns:a16="http://schemas.microsoft.com/office/drawing/2014/main" id="{3EC24322-ACC8-E558-7388-70464CADB0E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88825" cy="14478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2999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E0F3338-5699-A492-F9E3-C5D25DB3B78B}"/>
              </a:ext>
            </a:extLst>
          </p:cNvPr>
          <p:cNvSpPr txBox="1">
            <a:spLocks/>
          </p:cNvSpPr>
          <p:nvPr userDrawn="1"/>
        </p:nvSpPr>
        <p:spPr>
          <a:xfrm>
            <a:off x="509461" y="6419948"/>
            <a:ext cx="504173" cy="41148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2400" kern="1200">
                <a:solidFill>
                  <a:srgbClr val="63A70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A24AC42-0D57-34C1-0652-90B84647AC36}" type="slidenum">
              <a:rPr lang="en-US" sz="1200" smtClean="0">
                <a:solidFill>
                  <a:schemeClr val="bg1"/>
                </a:solidFill>
              </a:rPr>
              <a:pPr/>
              <a:t>‹#›</a:t>
            </a:fld>
            <a:endParaRPr lang="en-US" sz="1200">
              <a:solidFill>
                <a:schemeClr val="bg1"/>
              </a:solidFill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5D2F1A73-7715-EEEA-24ED-B9D3D9049B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441" y="1597914"/>
            <a:ext cx="10969943" cy="4505706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2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09BC8B8-6A04-E1F7-EC53-AC32DD6E68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83177" y="6419948"/>
            <a:ext cx="7037070" cy="274320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FD012749-45D4-1F6F-09E0-6A6C7D3B58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98520" y="6267217"/>
            <a:ext cx="975060" cy="514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774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2">
            <a:extLst>
              <a:ext uri="{FF2B5EF4-FFF2-40B4-BE49-F238E27FC236}">
                <a16:creationId xmlns:a16="http://schemas.microsoft.com/office/drawing/2014/main" id="{0FF9DBEB-3243-1AC8-4E27-49CB476BCA9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" b="1818"/>
          <a:stretch/>
        </p:blipFill>
        <p:spPr>
          <a:xfrm>
            <a:off x="0" y="0"/>
            <a:ext cx="1218328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2782" y="3356992"/>
            <a:ext cx="10365122" cy="581019"/>
          </a:xfrm>
        </p:spPr>
        <p:txBody>
          <a:bodyPr anchor="t">
            <a:normAutofit/>
          </a:bodyPr>
          <a:lstStyle>
            <a:lvl1pPr algn="l">
              <a:buNone/>
              <a:defRPr sz="2999" b="0" cap="none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782" y="2348880"/>
            <a:ext cx="10365122" cy="828092"/>
          </a:xfrm>
        </p:spPr>
        <p:txBody>
          <a:bodyPr anchor="t">
            <a:noAutofit/>
          </a:bodyPr>
          <a:lstStyle>
            <a:lvl1pPr marL="0" indent="0">
              <a:buNone/>
              <a:defRPr sz="4799" b="1">
                <a:solidFill>
                  <a:schemeClr val="bg1"/>
                </a:solidFill>
              </a:defRPr>
            </a:lvl1pPr>
            <a:lvl2pPr marL="609478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2pPr>
            <a:lvl3pPr marL="1218956" indent="0">
              <a:buNone/>
              <a:defRPr sz="4266">
                <a:solidFill>
                  <a:schemeClr val="tx1">
                    <a:tint val="75000"/>
                  </a:schemeClr>
                </a:solidFill>
              </a:defRPr>
            </a:lvl3pPr>
            <a:lvl4pPr marL="1827520" indent="0">
              <a:buNone/>
              <a:defRPr sz="3732">
                <a:solidFill>
                  <a:schemeClr val="tx1">
                    <a:tint val="75000"/>
                  </a:schemeClr>
                </a:solidFill>
              </a:defRPr>
            </a:lvl4pPr>
            <a:lvl5pPr marL="2437912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5pPr>
            <a:lvl6pPr marL="3047390" indent="0">
              <a:buNone/>
              <a:defRPr sz="5332">
                <a:solidFill>
                  <a:schemeClr val="tx1">
                    <a:tint val="75000"/>
                  </a:schemeClr>
                </a:solidFill>
              </a:defRPr>
            </a:lvl6pPr>
            <a:lvl7pPr marL="3660529" indent="0">
              <a:buNone/>
              <a:defRPr sz="5332">
                <a:solidFill>
                  <a:schemeClr val="tx1">
                    <a:tint val="75000"/>
                  </a:schemeClr>
                </a:solidFill>
              </a:defRPr>
            </a:lvl7pPr>
            <a:lvl8pPr marL="4262084" indent="0">
              <a:buNone/>
              <a:defRPr sz="5332">
                <a:solidFill>
                  <a:schemeClr val="tx1">
                    <a:tint val="75000"/>
                  </a:schemeClr>
                </a:solidFill>
              </a:defRPr>
            </a:lvl8pPr>
            <a:lvl9pPr marL="4875825" indent="0">
              <a:buNone/>
              <a:defRPr sz="533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43D6ABB-0179-586A-E267-704DF7E00E3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18096" y="836801"/>
            <a:ext cx="3970730" cy="5439220"/>
          </a:xfrm>
          <a:prstGeom prst="rect">
            <a:avLst/>
          </a:prstGeom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4742129-4D2A-633E-3D29-D6EA579284A5}"/>
              </a:ext>
            </a:extLst>
          </p:cNvPr>
          <p:cNvSpPr txBox="1">
            <a:spLocks/>
          </p:cNvSpPr>
          <p:nvPr userDrawn="1"/>
        </p:nvSpPr>
        <p:spPr>
          <a:xfrm>
            <a:off x="509461" y="6419948"/>
            <a:ext cx="504173" cy="41148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2400" kern="1200">
                <a:solidFill>
                  <a:srgbClr val="63A70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A24AC42-0D57-34C1-0652-90B84647AC36}" type="slidenum">
              <a:rPr lang="en-US" sz="1200" smtClean="0">
                <a:solidFill>
                  <a:schemeClr val="bg1"/>
                </a:solidFill>
              </a:rPr>
              <a:pPr/>
              <a:t>‹#›</a:t>
            </a:fld>
            <a:endParaRPr lang="en-US" sz="1200">
              <a:solidFill>
                <a:schemeClr val="bg1"/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0EF798B-0F42-B014-7164-1C896ED194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83177" y="6419948"/>
            <a:ext cx="7037070" cy="274320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pic>
        <p:nvPicPr>
          <p:cNvPr id="7" name="Picture 6" descr="A black and white logo&#10;&#10;Description automatically generated">
            <a:extLst>
              <a:ext uri="{FF2B5EF4-FFF2-40B4-BE49-F238E27FC236}">
                <a16:creationId xmlns:a16="http://schemas.microsoft.com/office/drawing/2014/main" id="{419AA3C1-E389-B9F9-7276-319DA1E1AA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98520" y="6267217"/>
            <a:ext cx="975060" cy="5145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2">
            <a:extLst>
              <a:ext uri="{FF2B5EF4-FFF2-40B4-BE49-F238E27FC236}">
                <a16:creationId xmlns:a16="http://schemas.microsoft.com/office/drawing/2014/main" id="{3E8C3080-C4FB-E7CD-1ACC-C6587EADA80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88825" cy="14478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B4EB6B78-590C-7331-53F3-1FC79D8C8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" y="274320"/>
            <a:ext cx="10969943" cy="1143297"/>
          </a:xfrm>
        </p:spPr>
        <p:txBody>
          <a:bodyPr>
            <a:normAutofit/>
          </a:bodyPr>
          <a:lstStyle>
            <a:lvl1pPr algn="l">
              <a:defRPr sz="2999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68F1283-9758-4918-483A-92D10FFCB0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441" y="1597914"/>
            <a:ext cx="5376987" cy="4505706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24481123-9940-266D-D421-7F3239A5934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30122" y="1593057"/>
            <a:ext cx="5471481" cy="4536281"/>
          </a:xfr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2700000" scaled="0"/>
            <a:tileRect/>
          </a:gra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2" name="Image 3">
            <a:extLst>
              <a:ext uri="{FF2B5EF4-FFF2-40B4-BE49-F238E27FC236}">
                <a16:creationId xmlns:a16="http://schemas.microsoft.com/office/drawing/2014/main" id="{0C085385-BE0A-8944-E291-6367AC3AEFE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6188" y="6631145"/>
            <a:ext cx="799646" cy="74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 4">
            <a:extLst>
              <a:ext uri="{FF2B5EF4-FFF2-40B4-BE49-F238E27FC236}">
                <a16:creationId xmlns:a16="http://schemas.microsoft.com/office/drawing/2014/main" id="{C2EEB9F9-BD82-DB49-8588-D0A60E6589C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614" y="6324885"/>
            <a:ext cx="853676" cy="23616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275CD53-EEEC-2A7C-3609-98B64A4730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83177" y="6419948"/>
            <a:ext cx="7037070" cy="274320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rgbClr val="63A70A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" name="Content Placeholder 4"/>
          <p:cNvSpPr>
            <a:spLocks noGrp="1"/>
          </p:cNvSpPr>
          <p:nvPr>
            <p:ph idx="3"/>
          </p:nvPr>
        </p:nvSpPr>
        <p:spPr>
          <a:xfrm>
            <a:off x="609441" y="2174672"/>
            <a:ext cx="5385023" cy="3950894"/>
          </a:xfrm>
        </p:spPr>
        <p:txBody>
          <a:bodyPr>
            <a:normAutofit/>
          </a:bodyPr>
          <a:lstStyle>
            <a:lvl1pPr>
              <a:defRPr sz="2999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idx="4"/>
          </p:nvPr>
        </p:nvSpPr>
        <p:spPr>
          <a:xfrm>
            <a:off x="6190704" y="2174672"/>
            <a:ext cx="5388680" cy="3950894"/>
          </a:xfrm>
        </p:spPr>
        <p:txBody>
          <a:bodyPr>
            <a:normAutofit/>
          </a:bodyPr>
          <a:lstStyle>
            <a:lvl1pPr>
              <a:defRPr sz="2999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pic>
        <p:nvPicPr>
          <p:cNvPr id="3" name="Image 3">
            <a:extLst>
              <a:ext uri="{FF2B5EF4-FFF2-40B4-BE49-F238E27FC236}">
                <a16:creationId xmlns:a16="http://schemas.microsoft.com/office/drawing/2014/main" id="{A15D752C-5B14-4C53-D612-7ABB7D327D7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6188" y="6631145"/>
            <a:ext cx="799646" cy="74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age 4">
            <a:extLst>
              <a:ext uri="{FF2B5EF4-FFF2-40B4-BE49-F238E27FC236}">
                <a16:creationId xmlns:a16="http://schemas.microsoft.com/office/drawing/2014/main" id="{6CBF59EE-B0BB-BF05-5A1B-6DC3918F1BD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614" y="6324885"/>
            <a:ext cx="853676" cy="23616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A742F4B6-D431-024B-2761-D3E9C980756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983177" y="6419948"/>
            <a:ext cx="7037070" cy="274320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rgbClr val="63A70A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441" y="274320"/>
            <a:ext cx="10969943" cy="11432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1" y="1597914"/>
            <a:ext cx="10969943" cy="4505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0AFFB84-9F40-61F6-A062-1216B40AC6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83177" y="6419948"/>
            <a:ext cx="7037070" cy="274320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rgbClr val="63A70A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2DF2A15-2158-2FF9-9DD8-152A4DF8F845}"/>
              </a:ext>
            </a:extLst>
          </p:cNvPr>
          <p:cNvSpPr txBox="1">
            <a:spLocks/>
          </p:cNvSpPr>
          <p:nvPr userDrawn="1"/>
        </p:nvSpPr>
        <p:spPr>
          <a:xfrm>
            <a:off x="531812" y="6419948"/>
            <a:ext cx="451364" cy="41148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2400" kern="1200">
                <a:solidFill>
                  <a:srgbClr val="63A70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5A24AC42-0D57-34C1-0652-90B84647AC36}" type="slidenum">
              <a:rPr lang="en-US" sz="1200" smtClean="0"/>
              <a:pPr algn="l"/>
              <a:t>‹#›</a:t>
            </a:fld>
            <a:endParaRPr 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</p:sldLayoutIdLst>
  <p:hf sldNum="0" hdr="0" dt="0"/>
  <p:txStyles>
    <p:titleStyle>
      <a:lvl1pPr algn="l" defTabSz="457109" rtl="0" eaLnBrk="1" latinLnBrk="0" hangingPunct="1">
        <a:spcBef>
          <a:spcPct val="0"/>
        </a:spcBef>
        <a:buNone/>
        <a:defRPr sz="2999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16" indent="-171416" algn="l" defTabSz="457109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371401" indent="-142846" algn="l" defTabSz="457109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571386" indent="-114277" algn="l" defTabSz="457109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99940" indent="-114277" algn="l" defTabSz="457109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494" indent="-114277" algn="l" defTabSz="457109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57049" indent="-114277" algn="l" defTabSz="45710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603" indent="-114277" algn="l" defTabSz="45710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157" indent="-114277" algn="l" defTabSz="45710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42711" indent="-114277" algn="l" defTabSz="45710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0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554" algn="l" defTabSz="45710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7109" algn="l" defTabSz="45710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5663" algn="l" defTabSz="45710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4217" algn="l" defTabSz="45710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42771" algn="l" defTabSz="45710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326" algn="l" defTabSz="45710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599880" algn="l" defTabSz="45710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434" algn="l" defTabSz="45710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7DC8D50-7761-B43D-11AC-CE794AE090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NPRR 1346, Updates to the Fuel Oil Price (FOP)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CBF8685C-31C0-5F7F-C7B2-FF4742C4CF1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Protocol Revision Subcommittee (PRS)</a:t>
            </a:r>
          </a:p>
          <a:p>
            <a:r>
              <a:rPr lang="en-US"/>
              <a:t>September 16, 2026</a:t>
            </a:r>
          </a:p>
        </p:txBody>
      </p:sp>
    </p:spTree>
    <p:extLst>
      <p:ext uri="{BB962C8B-B14F-4D97-AF65-F5344CB8AC3E}">
        <p14:creationId xmlns:p14="http://schemas.microsoft.com/office/powerpoint/2010/main" val="1145327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Truck Delivery Costs Have Risen Sharply Since 2015</a:t>
            </a:r>
          </a:p>
        </p:txBody>
      </p:sp>
      <p:graphicFrame>
        <p:nvGraphicFramePr>
          <p:cNvPr id="5" name="Char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07514484"/>
              </p:ext>
            </p:extLst>
          </p:nvPr>
        </p:nvGraphicFramePr>
        <p:xfrm>
          <a:off x="609441" y="1598297"/>
          <a:ext cx="10969943" cy="35447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 Placeholder 5"/>
          <p:cNvSpPr txBox="1">
            <a:spLocks/>
          </p:cNvSpPr>
          <p:nvPr/>
        </p:nvSpPr>
        <p:spPr>
          <a:xfrm>
            <a:off x="609441" y="5259704"/>
            <a:ext cx="9198588" cy="1428059"/>
          </a:xfrm>
          <a:prstGeom prst="rect">
            <a:avLst/>
          </a:prstGeom>
        </p:spPr>
        <p:txBody>
          <a:bodyPr vert="horz" wrap="square" lIns="91416" tIns="45708" rIns="91416" bIns="45708" rtlCol="0">
            <a:spAutoFit/>
          </a:bodyPr>
          <a:lstStyle/>
          <a:p>
            <a:pPr>
              <a:spcBef>
                <a:spcPct val="20000"/>
              </a:spcBef>
              <a:buSzPct val="120000"/>
              <a:defRPr/>
            </a:pPr>
            <a:r>
              <a:rPr lang="en-US" sz="1400" i="1">
                <a:solidFill>
                  <a:srgbClr val="55565A"/>
                </a:solidFill>
                <a:latin typeface="Arial" pitchFamily="34" charset="0"/>
                <a:cs typeface="Arial" pitchFamily="34" charset="0"/>
              </a:rPr>
              <a:t>Benchmark dry van truckload spot rates — the closest public proxy for tanker-truck fuel oil delivery — now stand at $3.00/mile as of July 2026, up roughly 60% since 2015 and above the 2022 annual average, though still below the January 2022 monthly peak of $3.11/mile, while the ERCOT fuel oil price adder has not been revisited in over a decade.</a:t>
            </a:r>
          </a:p>
          <a:p>
            <a:pPr>
              <a:spcBef>
                <a:spcPct val="20000"/>
              </a:spcBef>
              <a:buSzPct val="120000"/>
              <a:defRPr/>
            </a:pPr>
            <a:r>
              <a:rPr lang="en-US" sz="1400" i="1">
                <a:solidFill>
                  <a:srgbClr val="55565A"/>
                </a:solidFill>
                <a:latin typeface="Arial" pitchFamily="34" charset="0"/>
                <a:cs typeface="Arial" pitchFamily="34" charset="0"/>
              </a:rPr>
              <a:t>Illustrative only. Sources: DAT Freight Analytics / BTS; BLS PPI. Annual values are calendar-year averages of national dry van spot rates, incl. fuel; 2026 = July 2026.</a:t>
            </a:r>
          </a:p>
        </p:txBody>
      </p:sp>
    </p:spTree>
    <p:extLst>
      <p:ext uri="{BB962C8B-B14F-4D97-AF65-F5344CB8AC3E}">
        <p14:creationId xmlns:p14="http://schemas.microsoft.com/office/powerpoint/2010/main" val="4149809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Texas Diesel Prices Are Back Near Cycle Highs</a:t>
            </a:r>
          </a:p>
        </p:txBody>
      </p:sp>
      <p:pic>
        <p:nvPicPr>
          <p:cNvPr id="7" name="Texas diesel price trend chart" descr="Line chart of Gulf Coast (Texas) on-highway diesel retail price, 2015 to 2026, latest 5.360 dollars per gall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5500" y="1450000"/>
            <a:ext cx="8661000" cy="4250000"/>
          </a:xfrm>
          <a:prstGeom prst="rect">
            <a:avLst/>
          </a:prstGeom>
        </p:spPr>
      </p:pic>
      <p:sp>
        <p:nvSpPr>
          <p:cNvPr id="8" name="Caption"/>
          <p:cNvSpPr txBox="1">
            <a:spLocks/>
          </p:cNvSpPr>
          <p:nvPr/>
        </p:nvSpPr>
        <p:spPr>
          <a:xfrm>
            <a:off x="609441" y="5760000"/>
            <a:ext cx="10969943" cy="726328"/>
          </a:xfrm>
          <a:prstGeom prst="rect">
            <a:avLst/>
          </a:prstGeom>
        </p:spPr>
        <p:txBody>
          <a:bodyPr vert="horz" wrap="square" lIns="91416" tIns="45708" rIns="91416" bIns="45708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1400" i="1">
                <a:solidFill>
                  <a:srgbClr val="55565A"/>
                </a:solidFill>
                <a:latin typeface="Arial" pitchFamily="34" charset="0"/>
                <a:cs typeface="Arial" pitchFamily="34" charset="0"/>
              </a:rPr>
              <a:t>On-highway diesel serving Texas averaged $2.576/gal in 2015 and stands at $5.360/gal as of August 31, 2026 - more than double - reinforcing that delivered fuel oil costs have moved well beyond the assumptions behind the current $0.05/gal adder.</a:t>
            </a:r>
          </a:p>
          <a:p>
            <a:pPr>
              <a:spcBef>
                <a:spcPct val="20000"/>
              </a:spcBef>
            </a:pPr>
            <a:r>
              <a:rPr lang="en-US" sz="1100" i="1">
                <a:solidFill>
                  <a:srgbClr val="55565A"/>
                </a:solidFill>
                <a:latin typeface="Arial" pitchFamily="34" charset="0"/>
                <a:cs typeface="Arial" pitchFamily="34" charset="0"/>
              </a:rPr>
              <a:t>Source: EIA, Gulf Coast (PADD 3) No. 2 Diesel Retail Prices (Texas proxy; EIA publishes no Texas-specific diesel series). 2026 value is the 08/31/2026 weekly observation.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Implied Delivery Cost Now Far Exceeds the $0.05 Adder</a:t>
            </a:r>
          </a:p>
        </p:txBody>
      </p:sp>
      <p:graphicFrame>
        <p:nvGraphicFramePr>
          <p:cNvPr id="5" name="Char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5303032"/>
              </p:ext>
            </p:extLst>
          </p:nvPr>
        </p:nvGraphicFramePr>
        <p:xfrm>
          <a:off x="609441" y="1598296"/>
          <a:ext cx="10969943" cy="32781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 Placeholder 5"/>
          <p:cNvSpPr txBox="1">
            <a:spLocks/>
          </p:cNvSpPr>
          <p:nvPr/>
        </p:nvSpPr>
        <p:spPr>
          <a:xfrm>
            <a:off x="625234" y="4876423"/>
            <a:ext cx="7983123" cy="997172"/>
          </a:xfrm>
          <a:prstGeom prst="rect">
            <a:avLst/>
          </a:prstGeom>
        </p:spPr>
        <p:txBody>
          <a:bodyPr vert="horz" wrap="square" lIns="91416" tIns="45708" rIns="91416" bIns="45708" rtlCol="0" anchor="t">
            <a:spAutoFit/>
          </a:bodyPr>
          <a:lstStyle/>
          <a:p>
            <a:pPr>
              <a:spcBef>
                <a:spcPct val="20000"/>
              </a:spcBef>
              <a:buSzPct val="120000"/>
              <a:defRPr/>
            </a:pPr>
            <a:r>
              <a:rPr lang="en-US" sz="1400" i="1">
                <a:solidFill>
                  <a:srgbClr val="55565A"/>
                </a:solidFill>
                <a:latin typeface="Arial" pitchFamily="34" charset="0"/>
                <a:cs typeface="Arial" pitchFamily="34" charset="0"/>
              </a:rPr>
              <a:t>Converting freight rates to a per-gallon basis (≈200-mile Texas delivery, 7,300-gallon payload) implies $0.082/gal on freight alone today versus roughly $0.05/gal in 2015–2019.</a:t>
            </a:r>
          </a:p>
          <a:p>
            <a:pPr>
              <a:spcBef>
                <a:spcPct val="20000"/>
              </a:spcBef>
              <a:buSzPct val="120000"/>
              <a:defRPr/>
            </a:pPr>
            <a:r>
              <a:rPr lang="en-US" sz="1400" i="1">
                <a:solidFill>
                  <a:srgbClr val="55565A"/>
                </a:solidFill>
                <a:latin typeface="Arial"/>
                <a:cs typeface="Arial"/>
              </a:rPr>
              <a:t>Adding a diesel-based fuel surcharge at today’s $5.360/gal raises the implied cost to $0.101/gal – slightly above the proposed $0.10/gal adder.</a:t>
            </a:r>
          </a:p>
        </p:txBody>
      </p:sp>
      <p:sp>
        <p:nvSpPr>
          <p:cNvPr id="7" name="Text Placeholder 5"/>
          <p:cNvSpPr txBox="1">
            <a:spLocks/>
          </p:cNvSpPr>
          <p:nvPr/>
        </p:nvSpPr>
        <p:spPr>
          <a:xfrm>
            <a:off x="952252" y="6275162"/>
            <a:ext cx="7783816" cy="523196"/>
          </a:xfrm>
          <a:prstGeom prst="rect">
            <a:avLst/>
          </a:prstGeom>
        </p:spPr>
        <p:txBody>
          <a:bodyPr vert="horz" wrap="square" lIns="91416" tIns="45708" rIns="91416" bIns="45708" rtlCol="0">
            <a:spAutoFit/>
          </a:bodyPr>
          <a:lstStyle/>
          <a:p>
            <a:pPr>
              <a:spcBef>
                <a:spcPct val="20000"/>
              </a:spcBef>
              <a:buSzPct val="120000"/>
              <a:defRPr/>
            </a:pPr>
            <a:r>
              <a:rPr lang="en-US" sz="1400" i="1">
                <a:solidFill>
                  <a:srgbClr val="55565A"/>
                </a:solidFill>
                <a:latin typeface="Arial" pitchFamily="34" charset="0"/>
                <a:cs typeface="Arial" pitchFamily="34" charset="0"/>
              </a:rPr>
              <a:t>Illustrative only. Freight series from public truckload spot rates; surcharge = (EIA Gulf Coast diesel – $1.25/gal peg) ÷ 6 mpg, applied over the stated delivery assumptions.</a:t>
            </a:r>
          </a:p>
        </p:txBody>
      </p:sp>
    </p:spTree>
    <p:extLst>
      <p:ext uri="{BB962C8B-B14F-4D97-AF65-F5344CB8AC3E}">
        <p14:creationId xmlns:p14="http://schemas.microsoft.com/office/powerpoint/2010/main" val="33792450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Benefits and Next Steps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None/>
            </a:pPr>
            <a:r>
              <a:rPr lang="en-US" sz="2200" b="1"/>
              <a:t>Benefits</a:t>
            </a:r>
          </a:p>
          <a:p>
            <a:pPr lvl="1"/>
            <a:r>
              <a:rPr lang="en-US" sz="1800"/>
              <a:t>Aligns the FOP with the actual delivered cost of fuel oil.</a:t>
            </a:r>
          </a:p>
          <a:p>
            <a:pPr lvl="1"/>
            <a:r>
              <a:rPr lang="en-US" sz="1800"/>
              <a:t>Reflects more than a decade of transportation cost inflation not captured in the current $0.05/gal adder.</a:t>
            </a:r>
          </a:p>
          <a:p>
            <a:pPr lvl="1"/>
            <a:r>
              <a:rPr lang="en-US" sz="1800"/>
              <a:t>Relies on public, verifiable data sources that support transparent price validation.</a:t>
            </a:r>
          </a:p>
          <a:p>
            <a:pPr lvl="1"/>
            <a:r>
              <a:rPr lang="en-US" sz="1800"/>
              <a:t>Improves cost recovery accuracy and supports fuel oil availability during scarcity conditions.</a:t>
            </a:r>
          </a:p>
          <a:p>
            <a:pPr lvl="0">
              <a:buNone/>
            </a:pPr>
            <a:r>
              <a:rPr lang="en-US" sz="2200" b="1"/>
              <a:t>Next Steps</a:t>
            </a:r>
          </a:p>
          <a:p>
            <a:pPr lvl="1"/>
            <a:r>
              <a:rPr lang="en-US" sz="1800"/>
              <a:t>ERCOT will file a subsequent NPRR to update the FOP in the Firm Fuel Supply Service (FFSS) context.</a:t>
            </a:r>
          </a:p>
          <a:p>
            <a:pPr lvl="1"/>
            <a:r>
              <a:rPr lang="en-US" sz="1800"/>
              <a:t>Request PRS consideration and approval of NPRR 1346.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13E1018-D31D-F2BA-912C-8C61329D65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/>
              <a:t>Appendix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B93A5D2-5F2E-9437-966B-6A07485C2D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823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Appendix: Transportation Cost Assumptions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None/>
            </a:pPr>
            <a:r>
              <a:rPr lang="en-US" sz="2000" b="1"/>
              <a:t>Delivery Assumptions</a:t>
            </a:r>
          </a:p>
          <a:p>
            <a:pPr lvl="1"/>
            <a:r>
              <a:rPr lang="en-US" sz="1600"/>
              <a:t>Representative Texas delivery distance, fuel terminal to generator: approximately 200 miles.</a:t>
            </a:r>
          </a:p>
          <a:p>
            <a:pPr lvl="1"/>
            <a:r>
              <a:rPr lang="en-US" sz="1600"/>
              <a:t>Tanker-truck payload: 7,300 gallons, reflecting a full truck equivalent.</a:t>
            </a:r>
          </a:p>
          <a:p>
            <a:pPr lvl="1"/>
            <a:r>
              <a:rPr lang="en-US" sz="1600"/>
              <a:t>Freight rate basis: national dry van truckload spot rate. Fuel surcharge inputs: EIA Gulf Coast diesel price, $1.25/gal base peg, 6 mpg tractor efficiency.</a:t>
            </a:r>
          </a:p>
          <a:p>
            <a:pPr lvl="0">
              <a:buNone/>
            </a:pPr>
            <a:r>
              <a:rPr lang="en-US" sz="2000" b="1"/>
              <a:t>Calculation</a:t>
            </a:r>
          </a:p>
          <a:p>
            <a:pPr lvl="1"/>
            <a:r>
              <a:rPr lang="en-US" sz="1600"/>
              <a:t>Freight cost per gallon = (freight rate $/mile × 200 miles) ÷ 7,300 gallons. Fuel surcharge per gallon = ((diesel $/gal – $1.25) ÷ 6 mpg × 200 miles) ÷ 7,300 gallons.</a:t>
            </a:r>
          </a:p>
          <a:p>
            <a:pPr lvl="1"/>
            <a:r>
              <a:rPr lang="en-US" sz="1600"/>
              <a:t>2026 example: $0.082/gal freight ($3.00/mile, July 2026) + $0.019/gal surcharge (diesel at $5.360/gal) ≈ $0.101/gallon.</a:t>
            </a:r>
          </a:p>
          <a:p>
            <a:pPr lvl="0">
              <a:buNone/>
            </a:pPr>
            <a:r>
              <a:rPr lang="en-US" sz="2000" b="1"/>
              <a:t>Sources and Limitations</a:t>
            </a:r>
          </a:p>
          <a:p>
            <a:pPr lvl="1"/>
            <a:r>
              <a:rPr lang="en-US" sz="1600"/>
              <a:t>DAT Freight Analytics / BTS truck spot rates; BLS PPI, General Freight Trucking, Long-Distance Truckload; EIA Gulf Coast (PADD 3) No. 2 Diesel Retail Prices, used as the Texas proxy because EIA publishes no Texas-specific diesel series.</a:t>
            </a:r>
          </a:p>
          <a:p>
            <a:pPr lvl="1"/>
            <a:r>
              <a:rPr lang="en-US" sz="1600"/>
              <a:t>Freight-only series excludes fuel surcharges; both series exclude Texas lane premiums, which would raise the estimate.</a:t>
            </a:r>
          </a:p>
          <a:p>
            <a:pPr lvl="1"/>
            <a:r>
              <a:rPr lang="en-US" sz="1600"/>
              <a:t>All inputs are drawn from publicly available sources; no confidential or company-specific data is relied upon.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ccent 6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3F6E"/>
      </a:accent1>
      <a:accent2>
        <a:srgbClr val="63A70A"/>
      </a:accent2>
      <a:accent3>
        <a:srgbClr val="A5A5A5"/>
      </a:accent3>
      <a:accent4>
        <a:srgbClr val="D06F19"/>
      </a:accent4>
      <a:accent5>
        <a:srgbClr val="BFE7F7"/>
      </a:accent5>
      <a:accent6>
        <a:srgbClr val="EDAD12"/>
      </a:accent6>
      <a:hlink>
        <a:srgbClr val="0563C1"/>
      </a:hlink>
      <a:folHlink>
        <a:srgbClr val="954F7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stra Presentation 1.1" id="{64E15FA8-EA58-FD46-96DC-8D45CFEAAF1A}" vid="{C55A362C-0EDB-FB49-86B2-1B103A43AE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5f0c7f5-e548-4750-b2fe-468621e396c3" xsi:nil="true"/>
    <lcf76f155ced4ddcb4097134ff3c332f xmlns="0e7f0178-c4f6-49ef-8e27-5f2d3e0fd230">
      <Terms xmlns="http://schemas.microsoft.com/office/infopath/2007/PartnerControls"/>
    </lcf76f155ced4ddcb4097134ff3c332f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BEBFEBFDFFD3847B45188E2352039EE" ma:contentTypeVersion="13" ma:contentTypeDescription="Create a new document." ma:contentTypeScope="" ma:versionID="6ac9d1a67f25d5c2cf408009679b2356">
  <xsd:schema xmlns:xsd="http://www.w3.org/2001/XMLSchema" xmlns:xs="http://www.w3.org/2001/XMLSchema" xmlns:p="http://schemas.microsoft.com/office/2006/metadata/properties" xmlns:ns1="http://schemas.microsoft.com/sharepoint/v3" xmlns:ns2="0e7f0178-c4f6-49ef-8e27-5f2d3e0fd230" xmlns:ns3="b5f0c7f5-e548-4750-b2fe-468621e396c3" targetNamespace="http://schemas.microsoft.com/office/2006/metadata/properties" ma:root="true" ma:fieldsID="fd4fd290e4657ca6a012374ca6ad46e5" ns1:_="" ns2:_="" ns3:_="">
    <xsd:import namespace="http://schemas.microsoft.com/sharepoint/v3"/>
    <xsd:import namespace="0e7f0178-c4f6-49ef-8e27-5f2d3e0fd230"/>
    <xsd:import namespace="b5f0c7f5-e548-4750-b2fe-468621e396c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1:_ip_UnifiedCompliancePolicyProperties" minOccurs="0"/>
                <xsd:element ref="ns1:_ip_UnifiedCompliancePolicyUIAction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7f0178-c4f6-49ef-8e27-5f2d3e0fd2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029bff48-b9d3-4692-8d0c-7eab34cd543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5f0c7f5-e548-4750-b2fe-468621e396c3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ec590f84-24c1-4a21-9d26-9739298f2b11}" ma:internalName="TaxCatchAll" ma:showField="CatchAllData" ma:web="b5f0c7f5-e548-4750-b2fe-468621e396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CA92B2E-5B87-4056-AD09-CA21D3DF48C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0EF7394-4E4B-4486-8DB1-AC2932086649}">
  <ds:schemaRefs>
    <ds:schemaRef ds:uri="0e7f0178-c4f6-49ef-8e27-5f2d3e0fd230"/>
    <ds:schemaRef ds:uri="34c0c15b-0e55-4cce-941c-0e6168458861"/>
    <ds:schemaRef ds:uri="ada654fb-b785-4820-8b1b-2cd3fd7a5701"/>
    <ds:schemaRef ds:uri="b5f0c7f5-e548-4750-b2fe-468621e396c3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0E87EC7-D3D1-4FA6-939F-D94F132A9E39}">
  <ds:schemaRefs>
    <ds:schemaRef ds:uri="0e7f0178-c4f6-49ef-8e27-5f2d3e0fd230"/>
    <ds:schemaRef ds:uri="b5f0c7f5-e548-4750-b2fe-468621e396c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Application>Microsoft Office PowerPoint</Application>
  <PresentationFormat>Custom</PresentationFormat>
  <Slides>7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NPRR 1346, Updates to the Fuel Oil Price (FOP)</vt:lpstr>
      <vt:lpstr>Truck Delivery Costs Have Risen Sharply Since 2015</vt:lpstr>
      <vt:lpstr>Texas Diesel Prices Are Back Near Cycle Highs</vt:lpstr>
      <vt:lpstr>Implied Delivery Cost Now Far Exceeds the $0.05 Adder</vt:lpstr>
      <vt:lpstr>Benefits and Next Steps</vt:lpstr>
      <vt:lpstr>PowerPoint Presentation</vt:lpstr>
      <vt:lpstr>Appendix: Transportation Cost Assumptions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Vistra</dc:creator>
  <cp:revision>1</cp:revision>
  <dcterms:created xsi:type="dcterms:W3CDTF">2026-08-20T18:44:22Z</dcterms:created>
  <dcterms:modified xsi:type="dcterms:W3CDTF">2026-09-08T20:27:19Z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0x0101004BEBFEBFDFFD3847B45188E2352039EE</vt:lpwstr>
  </property>
</Properties>
</file>