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57" r:id="rId4"/>
    <p:sldId id="258" r:id="rId5"/>
    <p:sldId id="259" r:id="rId6"/>
    <p:sldId id="260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005" autoAdjust="0"/>
    <p:restoredTop sz="94660"/>
  </p:normalViewPr>
  <p:slideViewPr>
    <p:cSldViewPr snapToGrid="0">
      <p:cViewPr varScale="1">
        <p:scale>
          <a:sx n="146" d="100"/>
          <a:sy n="146" d="100"/>
        </p:scale>
        <p:origin x="71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546395-0A11-9753-51FE-B9B9C3C453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BC1FB77-F949-7710-EF45-B5C7E014CAA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C2CAAD4-18EA-60AB-D68E-F63AD4CBCE5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DB454-9129-419F-91D6-1D6F3823F77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17D4B24-1428-496A-0EA3-57A64943E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D15FE-8C4C-1FF6-3014-BBF32C36B5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ADBA-4E44-4435-92DB-2202AC7201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792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449829F-5DC7-84A4-AC7A-08909DBDD9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6FFB601-1176-555F-2608-937A4A6E7C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0ACA93-8283-2B43-ADA6-F58DBED15B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DB454-9129-419F-91D6-1D6F3823F77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C4D4FA3-54E4-3592-4D51-B3ABCA8CA4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833311-E43F-4341-796A-70BCD3BC2E9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ADBA-4E44-4435-92DB-2202AC7201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87590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B26550-B7BD-D1BE-422F-F5BC4481DA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2FF15B-8B96-D816-D025-88AE35522F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B5334B-E059-A791-144B-F73E8071D0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DB454-9129-419F-91D6-1D6F3823F77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96EC23-9739-9E0A-933E-9A1A846D543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71D9F2-C036-F92F-C2F7-40F6DD5E2E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ADBA-4E44-4435-92DB-2202AC7201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37227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18113D-4EB5-D72F-CDFD-A1DF50C437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FAEB35-2DD6-EAF9-D49C-BC2793DC225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E0373E-7899-4704-8CFA-1E112D419B9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3BCD712-0648-4C93-D254-7BB8E56A12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DB454-9129-419F-91D6-1D6F3823F77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19F6F0E-9C3B-1EEC-855A-08AF0AB19B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0A93D3-2AF3-9562-9E64-6E2753AAD75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ADBA-4E44-4435-92DB-2202AC7201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45827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0D3854-BB93-E774-30FC-4629C8E84B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1CAA7D5-DC27-58D4-301C-5D28377B67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53C3A9B-3B94-DAB7-2C86-F7AF02D2CE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00994F8-33DA-DB86-7ABD-3ABF9FED5AA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3CF4F43-8BDB-05F4-A27E-886BF3D4ECF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9693F7F-E703-E536-FDA6-072601685C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DB454-9129-419F-91D6-1D6F3823F77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298B31A-BB5D-2B81-2A39-B52C48F8D4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36897267-BC60-2FF1-5E5F-806E96E217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ADBA-4E44-4435-92DB-2202AC7201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6823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A81592-55AB-F7CB-41CD-727CFC8E61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02F161-DF0F-0665-B7A2-3F41166B0BA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DB454-9129-419F-91D6-1D6F3823F77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B494302-31EF-FA87-033E-F4972E0149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4CAB5F-07C4-8947-C532-26BA43843E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ADBA-4E44-4435-92DB-2202AC7201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50744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AF828CAC-2707-201C-6B1E-14E5D8B39E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DB454-9129-419F-91D6-1D6F3823F77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2E34CDE-EABF-D2BF-0C8F-2CF0ADC9E6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D2877F-117F-9762-FE90-A925AE5A9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ADBA-4E44-4435-92DB-2202AC7201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3860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5F6BAE-75E8-F583-3759-6D2BE8162F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CB9014-4D40-0AA6-A5F8-8779672AF0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6E967D9-534B-AD6D-BC85-478BF9A2706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7E87317-7AB7-669C-ECA4-A44DDEC4E9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DB454-9129-419F-91D6-1D6F3823F77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27E5614-1D85-11DC-9AB9-A92628960D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FD50E09-A401-1BF6-F836-5A5D18B0E3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ADBA-4E44-4435-92DB-2202AC7201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98548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73C8DB-09B4-2260-C059-75519E3837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176211F-1E62-ABED-FF1D-87F95AF4245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2630C9A-12DC-6FE1-0A0A-D702AE4335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22BC34B-F0DE-B3E0-7637-DD472999BDC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DB454-9129-419F-91D6-1D6F3823F77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D3E014D-E97A-64F5-0C6D-A63321C2EB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675A857-7EFB-58DA-6072-F1618867F6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ADBA-4E44-4435-92DB-2202AC7201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0803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CA51A2-DBC1-A9B8-15A7-81AF1703DB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FD2A13-6140-418C-26BA-FFB44A6B742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50DE47-E3DD-9C03-DCFD-5AB25FF256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DB454-9129-419F-91D6-1D6F3823F77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D6C7CEA-ACA6-5639-D996-0C2A439C90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DC516A-DEE3-C3A4-059B-DAD1CC399D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ADBA-4E44-4435-92DB-2202AC7201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95597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1B96F68-00F4-6782-9D18-4FCF5D3E77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F0464E8-598E-A8C2-8EE6-C5282771F3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D6A187F-5DA1-7C9D-B3A0-51708CCC75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6DB454-9129-419F-91D6-1D6F3823F77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F0E5A4-55BA-27CA-A8F5-A94786CF3F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9261EAF-1114-02DA-0407-EB44FA4FF2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ECADBA-4E44-4435-92DB-2202AC7201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072445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46B0906-B510-98AA-8D1D-22169516B4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0F39693-450C-428B-5059-412507B5BA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CECE3F-2D18-57AC-00BC-74021735578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6DB454-9129-419F-91D6-1D6F3823F775}" type="datetimeFigureOut">
              <a:rPr lang="en-US" smtClean="0"/>
              <a:t>9/10/2026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721EFC-E2F7-F797-4E80-26070C49C93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B6888E-48F0-3D86-3E72-F354309DE9E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AEECADBA-4E44-4435-92DB-2202AC7201F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56883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051D64-4B9D-9DDA-A9B2-D13DF9D3A5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LLWG Straw Poll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279100C-BE48-082C-DC96-0332492FD0DC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/>
              <a:t>Batch 1 Plus </a:t>
            </a:r>
          </a:p>
        </p:txBody>
      </p:sp>
    </p:spTree>
    <p:extLst>
      <p:ext uri="{BB962C8B-B14F-4D97-AF65-F5344CB8AC3E}">
        <p14:creationId xmlns:p14="http://schemas.microsoft.com/office/powerpoint/2010/main" val="40197666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9EFF075-FACD-77A6-7E1D-51BB5A27F0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Straw Poll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1487D2-1D56-9A75-E032-BA1D2C94D9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We will take several straw polls at this LLWG as outlined below.</a:t>
            </a:r>
          </a:p>
          <a:p>
            <a:pPr lvl="1"/>
            <a:r>
              <a:rPr lang="en-US" dirty="0"/>
              <a:t>We ask that you represent yourself, and the company you worked for 6 months ago or expect to 6 months from now.  ERCOT will be doing a formal RFI to the companies – one company one vote, this straw poll is </a:t>
            </a:r>
            <a:r>
              <a:rPr lang="en-US" b="1" u="sng" dirty="0"/>
              <a:t>not that!  </a:t>
            </a:r>
          </a:p>
          <a:p>
            <a:pPr lvl="1"/>
            <a:r>
              <a:rPr lang="en-US" dirty="0"/>
              <a:t>We want to hear what you as an individual think, if you do not have an opinion that is fine, don’t vote.</a:t>
            </a:r>
          </a:p>
          <a:p>
            <a:pPr lvl="1"/>
            <a:r>
              <a:rPr lang="en-US" dirty="0"/>
              <a:t>Votes are non-binding just to get a flavor of what LLWG participants are thinking. </a:t>
            </a:r>
          </a:p>
          <a:p>
            <a:pPr lvl="1"/>
            <a:r>
              <a:rPr lang="en-US" dirty="0"/>
              <a:t>We are attempting to prioritize what we would like ERCOT to develop.</a:t>
            </a:r>
          </a:p>
        </p:txBody>
      </p:sp>
    </p:spTree>
    <p:extLst>
      <p:ext uri="{BB962C8B-B14F-4D97-AF65-F5344CB8AC3E}">
        <p14:creationId xmlns:p14="http://schemas.microsoft.com/office/powerpoint/2010/main" val="87817726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B6B1C4-56B7-2695-3DA7-5EAF2D0A2B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WL PUN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03B5CD-3DBA-9A64-A391-DB90BAD4B4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0674" y="1825625"/>
            <a:ext cx="10313126" cy="4351338"/>
          </a:xfrm>
        </p:spPr>
        <p:txBody>
          <a:bodyPr/>
          <a:lstStyle/>
          <a:p>
            <a:r>
              <a:rPr lang="en-US" dirty="0"/>
              <a:t>W1- Allow a WLPUN Load to cancel the Generation project(s) if Batch studies do not limit the Load. </a:t>
            </a:r>
          </a:p>
          <a:p>
            <a:r>
              <a:rPr lang="en-US" dirty="0"/>
              <a:t>W2 - Add generation to an existing/planned standalone Large Load so that it becomes a WLPUN</a:t>
            </a:r>
          </a:p>
          <a:p>
            <a:r>
              <a:rPr lang="en-US" dirty="0"/>
              <a:t>W3 -  Add more generation to an existing/planned WLPUN site</a:t>
            </a:r>
          </a:p>
          <a:p>
            <a:r>
              <a:rPr lang="en-US" dirty="0"/>
              <a:t>W4 - Calculate WLPUN withdrawal limits dynamically in real-time</a:t>
            </a:r>
          </a:p>
          <a:p>
            <a:r>
              <a:rPr lang="en-US" dirty="0"/>
              <a:t>W5 -  Allow a WLPUN to use Settlement Only generation</a:t>
            </a:r>
          </a:p>
          <a:p>
            <a:r>
              <a:rPr lang="en-US" dirty="0"/>
              <a:t>W6 - Define a WLPUN exit plan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596443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F3FA50-F06C-CCDD-6740-8DD1B973975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2E7382-A9A9-39CF-E52E-F0DC1EC9C7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PUN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B7F694A-3ED5-EF47-7F91-452B54D7B7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0674" y="1825625"/>
            <a:ext cx="10313126" cy="4351338"/>
          </a:xfrm>
        </p:spPr>
        <p:txBody>
          <a:bodyPr/>
          <a:lstStyle/>
          <a:p>
            <a:r>
              <a:rPr lang="en-US" dirty="0"/>
              <a:t>P1 - Allow Self-Limiting Facility (SLF) Private Use Networks (PUN)</a:t>
            </a:r>
          </a:p>
          <a:p>
            <a:r>
              <a:rPr lang="en-US" dirty="0"/>
              <a:t>P2 - Define Netted Network</a:t>
            </a:r>
          </a:p>
          <a:p>
            <a:r>
              <a:rPr lang="en-US" dirty="0"/>
              <a:t>P3 - Develop rules for Multiple POIs and/or Customer Owned Substations – Same substation same voltage.</a:t>
            </a:r>
          </a:p>
          <a:p>
            <a:r>
              <a:rPr lang="en-US" dirty="0"/>
              <a:t>P4 - Allow a mix of different resource types at a PUN, i.e., Generation Resources AND Settlement Only</a:t>
            </a:r>
          </a:p>
          <a:p>
            <a:r>
              <a:rPr lang="en-US" dirty="0"/>
              <a:t>P5 - Define process for temporary generation until the transmission is built to reliably serve the Large Load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492101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FB537F3-2099-5231-5C19-95D132D285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AAFDDE-DA86-F61B-A52F-A0AAFED522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Batteries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DEA692-64AC-38A0-98FC-1AF02C888A0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0674" y="1825625"/>
            <a:ext cx="10313126" cy="4351338"/>
          </a:xfrm>
        </p:spPr>
        <p:txBody>
          <a:bodyPr/>
          <a:lstStyle/>
          <a:p>
            <a:r>
              <a:rPr lang="en-US" dirty="0"/>
              <a:t>B1 - Define battery registration for batteries that are only used for meeting operational requirements, e.g., voltage-ride through</a:t>
            </a:r>
          </a:p>
          <a:p>
            <a:r>
              <a:rPr lang="en-US" dirty="0"/>
              <a:t>B2 - Develop rules for batteries that are added for operational requirements that also want to sell Ancillary Services</a:t>
            </a:r>
          </a:p>
          <a:p>
            <a:r>
              <a:rPr lang="en-US" dirty="0"/>
              <a:t>B3 - Develop rules for using a battery at a PCLR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1452907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1776ADA-5FB0-17EB-82A7-9C44C06E1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5AB544-782F-D82E-95DD-A8C83D0167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Alternatives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1D69D0-3128-8569-9FBA-AD12D4BF71B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40674" y="1825625"/>
            <a:ext cx="10313126" cy="4351338"/>
          </a:xfrm>
        </p:spPr>
        <p:txBody>
          <a:bodyPr>
            <a:normAutofit/>
          </a:bodyPr>
          <a:lstStyle/>
          <a:p>
            <a:r>
              <a:rPr lang="en-US" dirty="0"/>
              <a:t>A1 - Allow a Large Load to connect without going through the batch study process if the load will never consume from the grid, i.e., use the GINR process</a:t>
            </a:r>
          </a:p>
          <a:p>
            <a:r>
              <a:rPr lang="en-US" dirty="0"/>
              <a:t>A2 - Define Standards for islanded configurations who may want to connect to grid in future.</a:t>
            </a:r>
          </a:p>
          <a:p>
            <a:r>
              <a:rPr lang="en-US" dirty="0"/>
              <a:t>A3 - Define process for grid connection of islanded configurations</a:t>
            </a:r>
          </a:p>
          <a:p>
            <a:r>
              <a:rPr lang="en-US" dirty="0"/>
              <a:t>A4 - Allow BYOG when generation is at a different location from the Large Load</a:t>
            </a:r>
          </a:p>
          <a:p>
            <a:pPr marL="0" indent="0">
              <a:buNone/>
            </a:pPr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0202990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409</Words>
  <Application>Microsoft Office PowerPoint</Application>
  <PresentationFormat>Widescreen</PresentationFormat>
  <Paragraphs>31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Aptos</vt:lpstr>
      <vt:lpstr>Aptos Display</vt:lpstr>
      <vt:lpstr>Arial</vt:lpstr>
      <vt:lpstr>Office Theme</vt:lpstr>
      <vt:lpstr>LLWG Straw Poll</vt:lpstr>
      <vt:lpstr>Straw Poll</vt:lpstr>
      <vt:lpstr>WL PUN</vt:lpstr>
      <vt:lpstr>PUN</vt:lpstr>
      <vt:lpstr>Batteries</vt:lpstr>
      <vt:lpstr>Alternatives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Bob Wittmeyer</dc:creator>
  <cp:lastModifiedBy>Bob Wittmeyer</cp:lastModifiedBy>
  <cp:revision>1</cp:revision>
  <dcterms:created xsi:type="dcterms:W3CDTF">2026-09-10T14:27:33Z</dcterms:created>
  <dcterms:modified xsi:type="dcterms:W3CDTF">2026-09-10T14:49:32Z</dcterms:modified>
</cp:coreProperties>
</file>