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4"/>
    <p:sldMasterId id="2147483648" r:id="rId5"/>
  </p:sldMasterIdLst>
  <p:notesMasterIdLst>
    <p:notesMasterId r:id="rId10"/>
  </p:notesMasterIdLst>
  <p:handoutMasterIdLst>
    <p:handoutMasterId r:id="rId11"/>
  </p:handoutMasterIdLst>
  <p:sldIdLst>
    <p:sldId id="260" r:id="rId6"/>
    <p:sldId id="298" r:id="rId7"/>
    <p:sldId id="293" r:id="rId8"/>
    <p:sldId id="295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0C58"/>
    <a:srgbClr val="5B6770"/>
    <a:srgbClr val="00AEC7"/>
    <a:srgbClr val="A4A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78133" autoAdjust="0"/>
  </p:normalViewPr>
  <p:slideViewPr>
    <p:cSldViewPr showGuides="1">
      <p:cViewPr varScale="1">
        <p:scale>
          <a:sx n="56" d="100"/>
          <a:sy n="56" d="100"/>
        </p:scale>
        <p:origin x="2261" y="27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0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0BF31-E9A8-4E88-81E7-44C5092290FC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2BDB1-E95E-402D-B2EB-CA9CC1A39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19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7EFB637-CCC9-4803-8851-F6915048CBB4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AC51D-6DAA-4455-8EA7-D54B64909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9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3/12/18</a:t>
            </a:r>
            <a:r>
              <a:rPr lang="en-US" baseline="0" dirty="0"/>
              <a:t> – Integral ACE Time Constant Changed from 60 min to 45 min</a:t>
            </a:r>
          </a:p>
          <a:p>
            <a:r>
              <a:rPr lang="en-US" baseline="0" dirty="0"/>
              <a:t>5/17/18 – K4 Changed from 0.3 to 0.2 and K5 Changed from 0.4 to 0.5</a:t>
            </a:r>
          </a:p>
          <a:p>
            <a:r>
              <a:rPr lang="en-US" baseline="0" dirty="0"/>
              <a:t>12/4/18 – 10:05 AM – K6 Changed from 0 to 0.5</a:t>
            </a:r>
          </a:p>
          <a:p>
            <a:r>
              <a:rPr lang="en-US" baseline="0" dirty="0"/>
              <a:t>2/12/19 – 2:15 PM – K6 changed from 0.5 to 1.0</a:t>
            </a:r>
          </a:p>
          <a:p>
            <a:r>
              <a:rPr lang="en-US" baseline="0" dirty="0"/>
              <a:t>3/12/19 – 2:10 PM – PWRR Threshold from 10 to 15 MW/min</a:t>
            </a:r>
          </a:p>
          <a:p>
            <a:r>
              <a:rPr lang="en-US" baseline="0" dirty="0"/>
              <a:t>3/19/19 – 2:15 PM – PWRR Threshold from 15 to 20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4/01/19 – 10:00 AM – K5 changed from 0.5 to 0.4 and Max. Integral ACE Feedback changed from 250 to 150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4/24/19 – 1:15 PM – Max. Integral ACE Feedback changed from 150 to 160. PWRR Threshold changed from 20 to 25.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5/22/19 – 1:10 PM – K5 changed from 0.4 to 0.5, Max Integral ACE feedback changed from 160 to 200, PWRR Threshold changed from 25 to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6/17/20 – 10 AM - PWRR Calculation method changed from Direct to Interpolated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9/1/20 – 11 AM - Max Integral ACE Feedback changed from 200 to 250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9/3/20 – 3 PM - Max Integral ACE Feedback changed from 250 to 300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9/4/20 – 3 PM - Max Integral ACE Feedback changed from 300 to 250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6/1/21 – 10:00 AM – K8 Changed from 0 to 0.5, PSRR Threshold changed to 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6/2/21 – 10:00 AM – PSRR Threshold changed from 10 to 20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6/3/21 – 10:00 AM – K8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6/4/21 – 10:00 AM – K8 Changed from 0.75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9/2/21 – 10:00 AM – PSRR Threshold changed from 20 to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7/21/22 – Integral ACE Cap Changed from 250 to 350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7/21/22 – K5 changed from 0.5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7/22/22 – K5 changed from 1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6/12/23  - PSRR dynamic threshold enabled. The Max PSSR started at 80 MW/min for sunrise and sunset hours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6/15/23 – The Max PSRR threshold increased to 100 MW/min for sunrise and sunset hours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10/26/23- Integral ACE Cap Changed from 350 to 250 </a:t>
            </a:r>
          </a:p>
          <a:p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05/30/24 – Max Integral ACE Feedback changed from 250 to 300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05/31/24 - Max Integral ACE Feedback changed from 300 to 350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10/31/24– K5 changed to 0.5 to 1 to correct the time error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11/1/24  - K5 changed from 1 to 0.75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11/5/24 – K5 changed from 0.75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11/18/24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11/22/24 – K5 changed from 0.75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3/5/25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3/6/25 – K5 changed from 0.75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3/7/25 – Max Ace Integral Feedback changed from 350 MW to 400 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3/7/25 – PSRR Dynamic Threshold for sunrise and sunset changed from 180 MW/Min to 225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3/11/25 – Max Ace Integral Feedback changed from 400 MW to 350 MW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3/12/25 – K5 changed from 1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6/6/25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6/13/25 – K5 changed from 0.75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7/14/25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7/18/25 – K5 changed from 0.75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7/24/25 – Enabled PWRR direct method in GTBD calculation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12/10/25 – PSRR Dynamic Threshold for sunrise and sunset changed from 225 MW/Min to 280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01/05/26 – PSRR Dynamic Threshold for sunrise changed from 280 MW/min to 180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02/03/26 - PSRR Dynamic Threshold for sunrise changed from 180 MW/min to 280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04/01/26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04/03/26 – K5 changed from 0.75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04/06/26 – K5 changed from 1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/>
              <a:t>04/09/26 – K5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108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98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981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58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 text goes here.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561138"/>
            <a:ext cx="533400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5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052221"/>
          </a:xfrm>
          <a:prstGeom prst="rect">
            <a:avLst/>
          </a:prstGeom>
        </p:spPr>
        <p:txBody>
          <a:bodyPr/>
          <a:lstStyle>
            <a:lvl1pPr>
              <a:defRPr sz="2600">
                <a:solidFill>
                  <a:schemeClr val="tx2"/>
                </a:solidFill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200">
                <a:solidFill>
                  <a:schemeClr val="tx2"/>
                </a:solidFill>
              </a:defRPr>
            </a:lvl3pPr>
            <a:lvl4pPr>
              <a:defRPr sz="21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r>
              <a:rPr lang="en-US"/>
              <a:t>Footer text goes here.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561138"/>
            <a:ext cx="533400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08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 text goes 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28650" y="990601"/>
            <a:ext cx="3886200" cy="480060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29150" y="990601"/>
            <a:ext cx="3886200" cy="480060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647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505200" y="0"/>
            <a:ext cx="5638800" cy="6858000"/>
          </a:xfrm>
          <a:prstGeom prst="rect">
            <a:avLst/>
          </a:prstGeom>
          <a:solidFill>
            <a:srgbClr val="D7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14" y="2876277"/>
            <a:ext cx="2857586" cy="11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9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Footer text goes here.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6200" y="6477000"/>
            <a:ext cx="5943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194560" y="6477000"/>
            <a:ext cx="6858000" cy="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8400"/>
            <a:ext cx="1181868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675" y="6553200"/>
            <a:ext cx="7073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00" b="1" baseline="0" dirty="0">
                <a:solidFill>
                  <a:schemeClr val="tx2"/>
                </a:solidFill>
              </a:rPr>
              <a:t>PUBLIC</a:t>
            </a:r>
            <a:endParaRPr lang="en-US" sz="1000" b="1" dirty="0">
              <a:solidFill>
                <a:schemeClr val="tx2"/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561138"/>
            <a:ext cx="533400" cy="220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97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10000" y="2326719"/>
            <a:ext cx="487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400" b="1" dirty="0">
                <a:solidFill>
                  <a:schemeClr val="tx2"/>
                </a:solidFill>
              </a:rPr>
              <a:t>Intra-Hour IRR Forecast Accuracy Updates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CCEF94-CAD3-488D-BDEF-E55F8F05014D}"/>
              </a:ext>
            </a:extLst>
          </p:cNvPr>
          <p:cNvSpPr txBox="1"/>
          <p:nvPr/>
        </p:nvSpPr>
        <p:spPr>
          <a:xfrm>
            <a:off x="3810000" y="3119735"/>
            <a:ext cx="487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400" b="1">
                <a:solidFill>
                  <a:schemeClr val="tx2"/>
                </a:solidFill>
              </a:rPr>
              <a:t>(August 2026)</a:t>
            </a:r>
            <a:endParaRPr lang="en-US" sz="24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3054C6-2652-4781-9A70-5A6A0719EC67}"/>
              </a:ext>
            </a:extLst>
          </p:cNvPr>
          <p:cNvSpPr txBox="1"/>
          <p:nvPr/>
        </p:nvSpPr>
        <p:spPr>
          <a:xfrm>
            <a:off x="3810000" y="3581400"/>
            <a:ext cx="487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chemeClr val="tx2"/>
                </a:solidFill>
              </a:rPr>
              <a:t>WMWG</a:t>
            </a:r>
          </a:p>
          <a:p>
            <a:pPr>
              <a:spcBef>
                <a:spcPts val="60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en-US" dirty="0">
                <a:solidFill>
                  <a:schemeClr val="tx2"/>
                </a:solidFill>
              </a:rPr>
              <a:t>Operations Analysis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2499E3-04C8-4E87-93AB-1ADBEBBC7326}"/>
              </a:ext>
            </a:extLst>
          </p:cNvPr>
          <p:cNvSpPr txBox="1"/>
          <p:nvPr/>
        </p:nvSpPr>
        <p:spPr>
          <a:xfrm>
            <a:off x="3810000" y="4659868"/>
            <a:ext cx="487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>
                <a:solidFill>
                  <a:schemeClr val="tx2"/>
                </a:solidFill>
              </a:rPr>
              <a:t>September 04, 2026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60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GTBD Parameters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534400" y="6052505"/>
            <a:ext cx="533400" cy="220662"/>
          </a:xfrm>
        </p:spPr>
        <p:txBody>
          <a:bodyPr/>
          <a:lstStyle/>
          <a:p>
            <a:fld id="{1D93BD3E-1E9A-4970-A6F7-E7AC52762E0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81000" y="914400"/>
            <a:ext cx="8229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</a:rPr>
              <a:t>GTBD Component Tuning events: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None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2"/>
              </a:solidFill>
            </a:endParaRPr>
          </a:p>
        </p:txBody>
      </p:sp>
      <p:graphicFrame>
        <p:nvGraphicFramePr>
          <p:cNvPr id="3" name="KTbl">
            <a:extLst>
              <a:ext uri="{FF2B5EF4-FFF2-40B4-BE49-F238E27FC236}">
                <a16:creationId xmlns:a16="http://schemas.microsoft.com/office/drawing/2014/main" id="{517C3F65-C109-49B5-8628-39A69595D0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112448"/>
              </p:ext>
            </p:extLst>
          </p:nvPr>
        </p:nvGraphicFramePr>
        <p:xfrm>
          <a:off x="358140" y="1676400"/>
          <a:ext cx="2362201" cy="1865376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145520332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18821774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dirty="0"/>
                        <a:t>K1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585254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K2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3816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K3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0379962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K4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0.20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736492"/>
                  </a:ext>
                </a:extLst>
              </a:tr>
              <a:tr h="268493">
                <a:tc>
                  <a:txBody>
                    <a:bodyPr/>
                    <a:lstStyle/>
                    <a:p>
                      <a:r>
                        <a:rPr lang="en-US" sz="1200" dirty="0"/>
                        <a:t>K5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0.50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8967347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K6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587117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K7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5054806"/>
                  </a:ext>
                </a:extLst>
              </a:tr>
              <a:tr h="283408">
                <a:tc>
                  <a:txBody>
                    <a:bodyPr/>
                    <a:lstStyle/>
                    <a:p>
                      <a:r>
                        <a:rPr lang="en-US" sz="1200" dirty="0"/>
                        <a:t>K8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785788"/>
                  </a:ext>
                </a:extLst>
              </a:tr>
              <a:tr h="298324">
                <a:tc>
                  <a:txBody>
                    <a:bodyPr/>
                    <a:lstStyle/>
                    <a:p>
                      <a:r>
                        <a:rPr lang="en-US" sz="1200" dirty="0"/>
                        <a:t>Integral ACE Cap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350.00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6020095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r>
                        <a:rPr lang="en-US" sz="1200" dirty="0"/>
                        <a:t>PWRR Cap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30.00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485480"/>
                  </a:ext>
                </a:extLst>
              </a:tr>
              <a:tr h="2684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PSRR Cap</a:t>
                      </a:r>
                      <a:r>
                        <a:rPr lang="en-US" sz="1200" baseline="30000" dirty="0"/>
                        <a:t>*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40.00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7010657"/>
                  </a:ext>
                </a:extLst>
              </a:tr>
              <a:tr h="354642">
                <a:tc>
                  <a:txBody>
                    <a:bodyPr/>
                    <a:lstStyle/>
                    <a:p>
                      <a:r>
                        <a:rPr lang="en-US" sz="1200" dirty="0"/>
                        <a:t>PDCTRR Cap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20.00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9030922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67ED264F-6AA4-4DED-89C5-A075FAC72EC6}"/>
              </a:ext>
            </a:extLst>
          </p:cNvPr>
          <p:cNvGrpSpPr/>
          <p:nvPr/>
        </p:nvGrpSpPr>
        <p:grpSpPr>
          <a:xfrm>
            <a:off x="2971800" y="2562927"/>
            <a:ext cx="5257800" cy="2999857"/>
            <a:chOff x="2971800" y="2562927"/>
            <a:chExt cx="5257800" cy="299985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960099F-C9E5-4742-9A09-223C84D68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71800" y="2562927"/>
              <a:ext cx="5257800" cy="2999857"/>
            </a:xfrm>
            <a:prstGeom prst="rect">
              <a:avLst/>
            </a:prstGeom>
            <a:ln>
              <a:noFill/>
            </a:ln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343BDFB-059A-4B6A-925F-981E6042C8C4}"/>
                </a:ext>
              </a:extLst>
            </p:cNvPr>
            <p:cNvSpPr/>
            <p:nvPr/>
          </p:nvSpPr>
          <p:spPr>
            <a:xfrm>
              <a:off x="3180350" y="2810523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3DAC912-81AF-4333-B00C-5B496F724FAB}"/>
                </a:ext>
              </a:extLst>
            </p:cNvPr>
            <p:cNvSpPr/>
            <p:nvPr/>
          </p:nvSpPr>
          <p:spPr>
            <a:xfrm>
              <a:off x="3180350" y="3583884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B5577DC-44F4-4197-993D-222B556C30FD}"/>
                </a:ext>
              </a:extLst>
            </p:cNvPr>
            <p:cNvSpPr/>
            <p:nvPr/>
          </p:nvSpPr>
          <p:spPr>
            <a:xfrm>
              <a:off x="3180350" y="3962158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F21C6E5-DCC7-43C1-892A-12F6139A6A1A}"/>
                </a:ext>
              </a:extLst>
            </p:cNvPr>
            <p:cNvSpPr/>
            <p:nvPr/>
          </p:nvSpPr>
          <p:spPr>
            <a:xfrm>
              <a:off x="3386889" y="4361921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5EB7989-C614-45CC-9DE6-61806B0F7AB6}"/>
                </a:ext>
              </a:extLst>
            </p:cNvPr>
            <p:cNvSpPr/>
            <p:nvPr/>
          </p:nvSpPr>
          <p:spPr>
            <a:xfrm>
              <a:off x="3386889" y="4560289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9167D4A-5341-4E41-9EB7-ADA8153A7E5F}"/>
                </a:ext>
              </a:extLst>
            </p:cNvPr>
            <p:cNvSpPr/>
            <p:nvPr/>
          </p:nvSpPr>
          <p:spPr>
            <a:xfrm>
              <a:off x="3380016" y="4800936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C7E7B4D-85EA-4A3E-870C-91C1BB8CBB32}"/>
                </a:ext>
              </a:extLst>
            </p:cNvPr>
            <p:cNvSpPr/>
            <p:nvPr/>
          </p:nvSpPr>
          <p:spPr>
            <a:xfrm>
              <a:off x="3380016" y="5034584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0C9F4C1-F0B4-47B7-9994-C0611D1F130F}"/>
                </a:ext>
              </a:extLst>
            </p:cNvPr>
            <p:cNvSpPr/>
            <p:nvPr/>
          </p:nvSpPr>
          <p:spPr>
            <a:xfrm>
              <a:off x="3380016" y="5268231"/>
              <a:ext cx="298864" cy="20139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2BDFC4DA-76E6-F55D-F298-F6675DFFA78A}"/>
              </a:ext>
            </a:extLst>
          </p:cNvPr>
          <p:cNvSpPr txBox="1"/>
          <p:nvPr/>
        </p:nvSpPr>
        <p:spPr>
          <a:xfrm>
            <a:off x="6477000" y="6162836"/>
            <a:ext cx="2133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*PSRR day-time threshold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47917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Predicted Wind Ramp Rate (PWRR) Error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097791"/>
              </p:ext>
            </p:extLst>
          </p:nvPr>
        </p:nvGraphicFramePr>
        <p:xfrm>
          <a:off x="381000" y="791817"/>
          <a:ext cx="8534400" cy="1301418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519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1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7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200" dirty="0">
                          <a:effectLst/>
                          <a:latin typeface="+mj-lt"/>
                        </a:rPr>
                        <a:t>Performance Metric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</a:rPr>
                        <a:t>Persistence</a:t>
                      </a:r>
                      <a:r>
                        <a:rPr lang="en-US" sz="1200" baseline="0" dirty="0">
                          <a:effectLst/>
                          <a:latin typeface="+mj-lt"/>
                        </a:rPr>
                        <a:t> Ramp*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</a:rPr>
                        <a:t>SCED PWRR</a:t>
                      </a:r>
                      <a:endParaRPr lang="en-US" sz="1200" baseline="0" dirty="0">
                        <a:effectLst/>
                        <a:latin typeface="+mj-lt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35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j-lt"/>
                        </a:rPr>
                        <a:t>Monthly MAE (MW per 5 minutes)</a:t>
                      </a:r>
                      <a:endParaRPr lang="en-US" sz="1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109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94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6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j-lt"/>
                        </a:rPr>
                        <a:t>Monthly MAE when</a:t>
                      </a:r>
                      <a:r>
                        <a:rPr lang="en-US" sz="1400" b="0" baseline="0" dirty="0">
                          <a:effectLst/>
                          <a:latin typeface="+mj-lt"/>
                        </a:rPr>
                        <a:t> 5-Min. </a:t>
                      </a:r>
                      <a:r>
                        <a:rPr lang="en-US" sz="1400" b="0" dirty="0">
                          <a:effectLst/>
                          <a:latin typeface="+mj-lt"/>
                        </a:rPr>
                        <a:t>Wind Ramp &gt; 100 MW</a:t>
                      </a:r>
                      <a:endParaRPr lang="en-US" sz="1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</a:t>
                      </a:r>
                      <a:endParaRPr lang="en-US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126</a:t>
                      </a:r>
                      <a:endParaRPr lang="en-US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28600" y="1524603"/>
            <a:ext cx="7848600" cy="30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133600" y="6520068"/>
            <a:ext cx="40767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 Persistence Ramp assumes a 0 MW wind ramp</a:t>
            </a:r>
            <a:endParaRPr lang="en-US" sz="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77256-5090-68CE-E179-C6843FF62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" y="2222500"/>
            <a:ext cx="8061960" cy="367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17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Predicted Solar Ramp Rate (PSRR) Error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608817"/>
              </p:ext>
            </p:extLst>
          </p:nvPr>
        </p:nvGraphicFramePr>
        <p:xfrm>
          <a:off x="381000" y="785628"/>
          <a:ext cx="8546238" cy="1307607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464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62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74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200" dirty="0">
                          <a:effectLst/>
                          <a:latin typeface="+mj-lt"/>
                        </a:rPr>
                        <a:t>Performance Metric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</a:rPr>
                        <a:t>Persistence</a:t>
                      </a:r>
                      <a:r>
                        <a:rPr lang="en-US" sz="1200" baseline="0" dirty="0">
                          <a:effectLst/>
                          <a:latin typeface="+mj-lt"/>
                        </a:rPr>
                        <a:t> Ramp*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  <a:ea typeface="+mn-ea"/>
                          <a:cs typeface="+mn-cs"/>
                        </a:rPr>
                        <a:t>SCED PSRR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  <a:ea typeface="+mn-ea"/>
                          <a:cs typeface="+mn-cs"/>
                        </a:rPr>
                        <a:t>PSRR, IHPPF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PSRR, STPPF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5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j-lt"/>
                        </a:rPr>
                        <a:t>Monthly MAE (MW per 5 minutes)</a:t>
                      </a:r>
                      <a:endParaRPr lang="en-US" sz="1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243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128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6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j-lt"/>
                        </a:rPr>
                        <a:t>Monthly MAE when 5-Min.</a:t>
                      </a:r>
                      <a:r>
                        <a:rPr lang="en-US" sz="1400" b="0" baseline="0" dirty="0">
                          <a:effectLst/>
                          <a:latin typeface="+mj-lt"/>
                        </a:rPr>
                        <a:t> Solar</a:t>
                      </a:r>
                      <a:r>
                        <a:rPr lang="en-US" sz="1400" b="0" dirty="0">
                          <a:effectLst/>
                          <a:latin typeface="+mj-lt"/>
                        </a:rPr>
                        <a:t> Ramp &gt; 100 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MW</a:t>
                      </a:r>
                      <a:endParaRPr lang="en-US" sz="1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173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162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28600" y="1524603"/>
            <a:ext cx="7848600" cy="304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133600" y="6520068"/>
            <a:ext cx="40959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 Persistence Ramp assumes a 0 MW solar ramp</a:t>
            </a:r>
            <a:endParaRPr lang="en-US" sz="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827577-D11B-81E5-5D05-34F950F7FC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830" y="2222500"/>
            <a:ext cx="8054340" cy="385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59247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ERCOT Identity v.2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EC7"/>
      </a:accent1>
      <a:accent2>
        <a:srgbClr val="5B6770"/>
      </a:accent2>
      <a:accent3>
        <a:srgbClr val="26D07C"/>
      </a:accent3>
      <a:accent4>
        <a:srgbClr val="003865"/>
      </a:accent4>
      <a:accent5>
        <a:srgbClr val="685BC7"/>
      </a:accent5>
      <a:accent6>
        <a:srgbClr val="890C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RCOT Identity v.2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EC7"/>
      </a:accent1>
      <a:accent2>
        <a:srgbClr val="5B6770"/>
      </a:accent2>
      <a:accent3>
        <a:srgbClr val="26D07C"/>
      </a:accent3>
      <a:accent4>
        <a:srgbClr val="003865"/>
      </a:accent4>
      <a:accent5>
        <a:srgbClr val="685BC7"/>
      </a:accent5>
      <a:accent6>
        <a:srgbClr val="890C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formation_x0020_Classification xmlns="c34af464-7aa1-4edd-9be4-83dffc1cb926">ERCOT Limited</Information_x0020_Classification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DB63875B034C8B32518C6496ADD1" ma:contentTypeVersion="0" ma:contentTypeDescription="Create a new document." ma:contentTypeScope="" ma:versionID="2e49056469cb591c67c33c10da96a071">
  <xsd:schema xmlns:xsd="http://www.w3.org/2001/XMLSchema" xmlns:xs="http://www.w3.org/2001/XMLSchema" xmlns:p="http://schemas.microsoft.com/office/2006/metadata/properties" xmlns:ns2="c34af464-7aa1-4edd-9be4-83dffc1cb926" targetNamespace="http://schemas.microsoft.com/office/2006/metadata/properties" ma:root="true" ma:fieldsID="3a653c66fd0ce9b40621f227f901e684" ns2:_="">
    <xsd:import namespace="c34af464-7aa1-4edd-9be4-83dffc1cb926"/>
    <xsd:element name="properties">
      <xsd:complexType>
        <xsd:sequence>
          <xsd:element name="documentManagement">
            <xsd:complexType>
              <xsd:all>
                <xsd:element ref="ns2:Information_x0020_Classification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af464-7aa1-4edd-9be4-83dffc1cb926" elementFormDefault="qualified">
    <xsd:import namespace="http://schemas.microsoft.com/office/2006/documentManagement/types"/>
    <xsd:import namespace="http://schemas.microsoft.com/office/infopath/2007/PartnerControls"/>
    <xsd:element name="Information_x0020_Classification" ma:index="8" ma:displayName="Information Classification" ma:default="ERCOT Limited" ma:description="ERCOT Information Classification" ma:format="Dropdown" ma:internalName="Information_x0020_Classification">
      <xsd:simpleType>
        <xsd:restriction base="dms:Choice">
          <xsd:enumeration value="Public"/>
          <xsd:enumeration value="ERCOT Limited"/>
          <xsd:enumeration value="ERCOT Confidential"/>
          <xsd:enumeration value="ERCOT Restricted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A68982-DD5D-44FD-B77F-4C531465FE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E9AA12-8AF9-4AA6-90FE-24669859CDF3}">
  <ds:schemaRefs>
    <ds:schemaRef ds:uri="http://purl.org/dc/terms/"/>
    <ds:schemaRef ds:uri="http://schemas.openxmlformats.org/package/2006/metadata/core-properties"/>
    <ds:schemaRef ds:uri="http://purl.org/dc/dcmitype/"/>
    <ds:schemaRef ds:uri="c34af464-7aa1-4edd-9be4-83dffc1cb926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DFABCE5-6410-4FC5-930F-1111C63E40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4af464-7aa1-4edd-9be4-83dffc1cb9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5191</TotalTime>
  <Words>777</Words>
  <Application>Microsoft Office PowerPoint</Application>
  <PresentationFormat>On-screen Show (4:3)</PresentationFormat>
  <Paragraphs>123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1_Custom Design</vt:lpstr>
      <vt:lpstr>Office Theme</vt:lpstr>
      <vt:lpstr>PowerPoint Presentation</vt:lpstr>
      <vt:lpstr>Current GTBD Parameters</vt:lpstr>
      <vt:lpstr>Predicted Wind Ramp Rate (PWRR) Error</vt:lpstr>
      <vt:lpstr>Predicted Solar Ramp Rate (PSRR) Error</vt:lpstr>
    </vt:vector>
  </TitlesOfParts>
  <Company>The Electric Reliability Council of Texas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Pysh, Danya</dc:creator>
  <cp:lastModifiedBy>Stratman, Anne</cp:lastModifiedBy>
  <cp:revision>236</cp:revision>
  <cp:lastPrinted>2016-01-21T20:53:15Z</cp:lastPrinted>
  <dcterms:created xsi:type="dcterms:W3CDTF">2016-01-21T15:20:31Z</dcterms:created>
  <dcterms:modified xsi:type="dcterms:W3CDTF">2026-09-04T20:53:12Z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0x0101002E2BDB63875B034C8B32518C6496ADD1</vt:lpwstr>
  </property>
  <property fmtid="{D5CDD505-2E9C-101B-9397-08002B2CF9AE}" pid="3" name="MSIP_Label_7084cbda-52b8-46fb-a7b7-cb5bd465ed85_Enabled">
    <vt:lpwstr>true</vt:lpwstr>
  </property>
  <property fmtid="{D5CDD505-2E9C-101B-9397-08002B2CF9AE}" pid="4" name="MSIP_Label_7084cbda-52b8-46fb-a7b7-cb5bd465ed85_SetDate">
    <vt:lpwstr>2023-11-09T18:01:47Z</vt:lpwstr>
  </property>
  <property fmtid="{D5CDD505-2E9C-101B-9397-08002B2CF9AE}" pid="5" name="MSIP_Label_7084cbda-52b8-46fb-a7b7-cb5bd465ed85_Method">
    <vt:lpwstr>Standard</vt:lpwstr>
  </property>
  <property fmtid="{D5CDD505-2E9C-101B-9397-08002B2CF9AE}" pid="6" name="MSIP_Label_7084cbda-52b8-46fb-a7b7-cb5bd465ed85_Name">
    <vt:lpwstr>Internal</vt:lpwstr>
  </property>
  <property fmtid="{D5CDD505-2E9C-101B-9397-08002B2CF9AE}" pid="7" name="MSIP_Label_7084cbda-52b8-46fb-a7b7-cb5bd465ed85_SiteId">
    <vt:lpwstr>0afb747d-bff7-4596-a9fc-950ef9e0ec45</vt:lpwstr>
  </property>
  <property fmtid="{D5CDD505-2E9C-101B-9397-08002B2CF9AE}" pid="8" name="MSIP_Label_7084cbda-52b8-46fb-a7b7-cb5bd465ed85_ActionId">
    <vt:lpwstr>74ffe31f-820e-4b4b-87a0-74e3c5ea897c</vt:lpwstr>
  </property>
  <property fmtid="{D5CDD505-2E9C-101B-9397-08002B2CF9AE}" pid="9" name="MSIP_Label_7084cbda-52b8-46fb-a7b7-cb5bd465ed85_ContentBits">
    <vt:lpwstr>0</vt:lpwstr>
  </property>
</Properties>
</file>