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7FFFECEB_6FDB224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5"/>
  </p:notesMasterIdLst>
  <p:handoutMasterIdLst>
    <p:handoutMasterId r:id="rId16"/>
  </p:handoutMasterIdLst>
  <p:sldIdLst>
    <p:sldId id="272" r:id="rId6"/>
    <p:sldId id="2147478763" r:id="rId7"/>
    <p:sldId id="2147478769" r:id="rId8"/>
    <p:sldId id="2147478764" r:id="rId9"/>
    <p:sldId id="2147478770" r:id="rId10"/>
    <p:sldId id="2147478772" r:id="rId11"/>
    <p:sldId id="2147478775" r:id="rId12"/>
    <p:sldId id="2147478776" r:id="rId13"/>
    <p:sldId id="21474787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95B45F-826F-AD67-D4ED-779AA738ACB6}" name="Gonzalez, Luis" initials="LG" userId="S::Luis.Gonzalez@ercot.com::36759117-9867-4dea-aa57-8dde2d5f8d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6770"/>
    <a:srgbClr val="7C858D"/>
    <a:srgbClr val="CCEFF4"/>
    <a:srgbClr val="33BED2"/>
    <a:srgbClr val="335F82"/>
    <a:srgbClr val="00AEC7"/>
    <a:srgbClr val="66CEDD"/>
    <a:srgbClr val="99DFE9"/>
    <a:srgbClr val="37D895"/>
    <a:srgbClr val="FFDA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0" autoAdjust="0"/>
    <p:restoredTop sz="95400" autoAdjust="0"/>
  </p:normalViewPr>
  <p:slideViewPr>
    <p:cSldViewPr snapToGrid="0">
      <p:cViewPr varScale="1">
        <p:scale>
          <a:sx n="69" d="100"/>
          <a:sy n="69" d="100"/>
        </p:scale>
        <p:origin x="1068" y="28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omments/modernComment_7FFFECEB_6FDB2240.xml><?xml version="1.0" encoding="utf-8"?>
<p188:cmLst xmlns:a="http://schemas.openxmlformats.org/drawingml/2006/main" xmlns:r="http://schemas.openxmlformats.org/officeDocument/2006/relationships" xmlns:p188="http://schemas.microsoft.com/office/powerpoint/2018/8/main">
  <p188:cm id="{2342A52E-EF02-458D-846A-8A34EC92AEA8}" authorId="{C895B45F-826F-AD67-D4ED-779AA738ACB6}" created="2026-08-25T18:52:13.104">
    <ac:txMkLst xmlns:ac="http://schemas.microsoft.com/office/drawing/2013/main/command">
      <pc:docMk xmlns:pc="http://schemas.microsoft.com/office/powerpoint/2013/main/command"/>
      <pc:sldMk xmlns:pc="http://schemas.microsoft.com/office/powerpoint/2013/main/command" cId="1876632128" sldId="2147478763"/>
      <ac:graphicFrameMk id="16" creationId="{6F5E3F0C-90C8-2FFE-B446-1ACB9A6C9063}"/>
      <ac:tblMk/>
      <ac:tcMk rowId="3489850599" colId="3608244036"/>
      <ac:txMk cp="3">
        <ac:context len="4" hash="2856427"/>
      </ac:txMk>
    </ac:txMkLst>
    <p188:pos x="6367820" y="2696407"/>
    <p188:txBody>
      <a:bodyPr/>
      <a:lstStyle/>
      <a:p>
        <a:r>
          <a:rPr lang="en-US"/>
          <a:t>For Resource-Entity owned Loads, is this ONLY positive and there’s a floor of +0?</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8/26/2026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26,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26,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26,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26,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26,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dirty="0"/>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26, 2026</a:t>
            </a:fld>
            <a:endParaRPr lang="en-US" dirty="0"/>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87947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26,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26,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26,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26,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26,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image" Target="../media/image3.sv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theme" Target="../theme/theme2.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26,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8/10/relationships/comments" Target="../comments/modernComment_7FFFECEB_6FDB2240.xml"/><Relationship Id="rId1" Type="http://schemas.openxmlformats.org/officeDocument/2006/relationships/slideLayout" Target="../slideLayouts/slideLayout4.xml"/><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lvl="0">
              <a:lnSpc>
                <a:spcPct val="100000"/>
              </a:lnSpc>
              <a:spcBef>
                <a:spcPts val="300"/>
              </a:spcBef>
              <a:spcAft>
                <a:spcPts val="300"/>
              </a:spcAft>
              <a:defRPr/>
            </a:pPr>
            <a:r>
              <a:rPr lang="en-US" sz="2800" dirty="0"/>
              <a:t>ERCOT Telemetry Review &amp; Common Issues</a:t>
            </a:r>
            <a:br>
              <a:rPr lang="en-US" sz="1400" b="0" dirty="0"/>
            </a:br>
            <a:br>
              <a:rPr lang="en-US" sz="1400" b="0" dirty="0"/>
            </a:br>
            <a:br>
              <a:rPr lang="en-US" sz="1400" b="0" dirty="0"/>
            </a:br>
            <a:r>
              <a:rPr lang="en-US" sz="1800" b="0" i="1" dirty="0"/>
              <a:t>Luis Gonzalez	</a:t>
            </a:r>
            <a:br>
              <a:rPr lang="en-US" sz="1800" b="0" i="1" dirty="0"/>
            </a:br>
            <a:r>
              <a:rPr lang="en-US" sz="1800" b="0" dirty="0"/>
              <a:t>Engineer, Resource Integration</a:t>
            </a:r>
            <a:br>
              <a:rPr lang="en-US" sz="1800" b="0" dirty="0"/>
            </a:br>
            <a:br>
              <a:rPr lang="en-US" sz="1400" b="0" dirty="0"/>
            </a:br>
            <a:br>
              <a:rPr lang="en-US" sz="1200" b="0" dirty="0"/>
            </a:br>
            <a:fld id="{791A7780-03EF-4C42-B9F1-72A8C3465823}" type="datetime4">
              <a:rPr lang="en-US" sz="1100" b="0"/>
              <a:pPr lvl="0">
                <a:lnSpc>
                  <a:spcPct val="100000"/>
                </a:lnSpc>
                <a:spcBef>
                  <a:spcPts val="300"/>
                </a:spcBef>
                <a:spcAft>
                  <a:spcPts val="300"/>
                </a:spcAft>
                <a:defRPr/>
              </a:pPr>
              <a:t>August 26, 2026</a:t>
            </a:fld>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dirty="0"/>
              <a:t>Outline:</a:t>
            </a:r>
          </a:p>
          <a:p>
            <a:pPr marL="342900" indent="274320">
              <a:buFont typeface="Arial" panose="020B0604020202020204" pitchFamily="34" charset="0"/>
              <a:buChar char="•"/>
            </a:pPr>
            <a:r>
              <a:rPr lang="en-US" b="0" dirty="0"/>
              <a:t>Telemetry Sign Conventions</a:t>
            </a:r>
          </a:p>
          <a:p>
            <a:pPr marL="342900" indent="274320">
              <a:buFont typeface="Arial" panose="020B0604020202020204" pitchFamily="34" charset="0"/>
              <a:buChar char="•"/>
            </a:pPr>
            <a:r>
              <a:rPr lang="en-US" b="0" dirty="0"/>
              <a:t>MW/MVAr Flow Direction Examples</a:t>
            </a:r>
          </a:p>
          <a:p>
            <a:pPr marL="342900" indent="274320">
              <a:buFont typeface="Arial" panose="020B0604020202020204" pitchFamily="34" charset="0"/>
              <a:buChar char="•"/>
            </a:pPr>
            <a:r>
              <a:rPr lang="en-US" b="0" dirty="0"/>
              <a:t>DESR/DGR Telemetry</a:t>
            </a:r>
          </a:p>
          <a:p>
            <a:pPr marL="342900" indent="274320">
              <a:buFont typeface="Arial" panose="020B0604020202020204" pitchFamily="34" charset="0"/>
              <a:buChar char="•"/>
            </a:pPr>
            <a:r>
              <a:rPr lang="en-US" b="0" dirty="0"/>
              <a:t>Multiple Units per MPT</a:t>
            </a:r>
          </a:p>
          <a:p>
            <a:pPr marL="342900" indent="274320">
              <a:buFont typeface="Arial" panose="020B0604020202020204" pitchFamily="34" charset="0"/>
              <a:buChar char="•"/>
            </a:pPr>
            <a:r>
              <a:rPr lang="en-US" b="0" dirty="0"/>
              <a:t>Virtual Breakers</a:t>
            </a:r>
            <a:endParaRPr lang="en-US" dirty="0"/>
          </a:p>
          <a:p>
            <a:endParaRPr lang="en-US" dirty="0"/>
          </a:p>
        </p:txBody>
      </p:sp>
      <p:sp>
        <p:nvSpPr>
          <p:cNvPr id="5" name="Text Placeholder 10">
            <a:extLst>
              <a:ext uri="{FF2B5EF4-FFF2-40B4-BE49-F238E27FC236}">
                <a16:creationId xmlns:a16="http://schemas.microsoft.com/office/drawing/2014/main" id="{B16307A6-3033-31E8-5397-2A7753BF60E3}"/>
              </a:ext>
            </a:extLst>
          </p:cNvPr>
          <p:cNvSpPr>
            <a:spLocks noGrp="1"/>
          </p:cNvSpPr>
          <p:nvPr>
            <p:ph type="body" sz="quarter" idx="15"/>
          </p:nvPr>
        </p:nvSpPr>
        <p:spPr>
          <a:xfrm flipH="1">
            <a:off x="6346681" y="4336026"/>
            <a:ext cx="5201214" cy="2088628"/>
          </a:xfrm>
          <a:prstGeom prst="foldedCorner">
            <a:avLst>
              <a:gd name="adj" fmla="val 22242"/>
            </a:avLst>
          </a:prstGeom>
          <a:solidFill>
            <a:srgbClr val="E6EBF0">
              <a:alpha val="67000"/>
            </a:srgbClr>
          </a:solidFill>
          <a:ln>
            <a:solidFill>
              <a:srgbClr val="E6EBF0"/>
            </a:solidFill>
          </a:ln>
        </p:spPr>
        <p:txBody>
          <a:bodyPr lIns="274320" tIns="182880" rIns="91440"/>
          <a:lstStyle/>
          <a:p>
            <a:r>
              <a:rPr lang="en-US" sz="1200" dirty="0"/>
              <a:t>This document intends to help Resource Entities and Qualified Scheduling Entities understand ERCOT’s telemetry for Commissioning of Resources by illustrating some common areas where lack of visibility into ERCOT systems may cause confusion. No part of this document is intended to instruct how precisely telemetry should be measured or calculated. </a:t>
            </a:r>
          </a:p>
          <a:p>
            <a:r>
              <a:rPr lang="en-US" sz="1200" dirty="0"/>
              <a:t>Refer to governing documents (Nodal Protocols, Planning Guide, ICCP Handbook, Nodal Operating Guide) for requirements.</a:t>
            </a:r>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3968FABA-592E-0701-72E4-119D34BF07AB}"/>
              </a:ext>
            </a:extLst>
          </p:cNvPr>
          <p:cNvGraphicFramePr>
            <a:graphicFrameLocks noChangeAspect="1"/>
          </p:cNvGraphicFramePr>
          <p:nvPr>
            <p:extLst>
              <p:ext uri="{D42A27DB-BD31-4B8C-83A1-F6EECF244321}">
                <p14:modId xmlns:p14="http://schemas.microsoft.com/office/powerpoint/2010/main" val="1273004822"/>
              </p:ext>
            </p:extLst>
          </p:nvPr>
        </p:nvGraphicFramePr>
        <p:xfrm>
          <a:off x="5878073" y="1316240"/>
          <a:ext cx="6313927" cy="5105633"/>
        </p:xfrm>
        <a:graphic>
          <a:graphicData uri="http://schemas.openxmlformats.org/presentationml/2006/ole">
            <mc:AlternateContent xmlns:mc="http://schemas.openxmlformats.org/markup-compatibility/2006">
              <mc:Choice xmlns:v="urn:schemas-microsoft-com:vml" Requires="v">
                <p:oleObj r:id="rId3" imgW="5077259" imgH="4105018" progId="">
                  <p:embed/>
                </p:oleObj>
              </mc:Choice>
              <mc:Fallback>
                <p:oleObj r:id="rId3" imgW="5077259" imgH="4105018" progId="">
                  <p:embed/>
                  <p:pic>
                    <p:nvPicPr>
                      <p:cNvPr id="5" name="Object 4">
                        <a:extLst>
                          <a:ext uri="{FF2B5EF4-FFF2-40B4-BE49-F238E27FC236}">
                            <a16:creationId xmlns:a16="http://schemas.microsoft.com/office/drawing/2014/main" id="{47473B34-E913-0819-2D85-6FE464F1C44E}"/>
                          </a:ext>
                        </a:extLst>
                      </p:cNvPr>
                      <p:cNvPicPr/>
                      <p:nvPr/>
                    </p:nvPicPr>
                    <p:blipFill>
                      <a:blip r:embed="rId4"/>
                      <a:stretch>
                        <a:fillRect/>
                      </a:stretch>
                    </p:blipFill>
                    <p:spPr>
                      <a:xfrm>
                        <a:off x="5878073" y="1316240"/>
                        <a:ext cx="6313927" cy="5105633"/>
                      </a:xfrm>
                      <a:prstGeom prst="rect">
                        <a:avLst/>
                      </a:prstGeom>
                    </p:spPr>
                  </p:pic>
                </p:oleObj>
              </mc:Fallback>
            </mc:AlternateContent>
          </a:graphicData>
        </a:graphic>
      </p:graphicFrame>
      <p:cxnSp>
        <p:nvCxnSpPr>
          <p:cNvPr id="12" name="Straight Arrow Connector 11">
            <a:extLst>
              <a:ext uri="{FF2B5EF4-FFF2-40B4-BE49-F238E27FC236}">
                <a16:creationId xmlns:a16="http://schemas.microsoft.com/office/drawing/2014/main" id="{1626DDA2-F093-E8F1-38F9-57112813507D}"/>
              </a:ext>
            </a:extLst>
          </p:cNvPr>
          <p:cNvCxnSpPr>
            <a:cxnSpLocks/>
          </p:cNvCxnSpPr>
          <p:nvPr/>
        </p:nvCxnSpPr>
        <p:spPr>
          <a:xfrm>
            <a:off x="6266144" y="4809127"/>
            <a:ext cx="0" cy="43550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936F1A8B-DC36-FF11-79A1-6B2AB9299FCA}"/>
              </a:ext>
            </a:extLst>
          </p:cNvPr>
          <p:cNvCxnSpPr>
            <a:cxnSpLocks/>
          </p:cNvCxnSpPr>
          <p:nvPr/>
        </p:nvCxnSpPr>
        <p:spPr>
          <a:xfrm>
            <a:off x="8551776" y="2876147"/>
            <a:ext cx="0" cy="43550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4" name="Straight Arrow Connector 13">
            <a:extLst>
              <a:ext uri="{FF2B5EF4-FFF2-40B4-BE49-F238E27FC236}">
                <a16:creationId xmlns:a16="http://schemas.microsoft.com/office/drawing/2014/main" id="{160BA6B2-FEAC-BB2A-CE5B-E77145AB1D85}"/>
              </a:ext>
            </a:extLst>
          </p:cNvPr>
          <p:cNvCxnSpPr/>
          <p:nvPr/>
        </p:nvCxnSpPr>
        <p:spPr>
          <a:xfrm flipV="1">
            <a:off x="8551775" y="1620957"/>
            <a:ext cx="0" cy="43383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TextBox 14">
            <a:extLst>
              <a:ext uri="{FF2B5EF4-FFF2-40B4-BE49-F238E27FC236}">
                <a16:creationId xmlns:a16="http://schemas.microsoft.com/office/drawing/2014/main" id="{B497B524-8D17-7A3B-3A44-D375956F1B0D}"/>
              </a:ext>
            </a:extLst>
          </p:cNvPr>
          <p:cNvSpPr txBox="1"/>
          <p:nvPr/>
        </p:nvSpPr>
        <p:spPr>
          <a:xfrm>
            <a:off x="8267865" y="1523181"/>
            <a:ext cx="403411" cy="369332"/>
          </a:xfrm>
          <a:prstGeom prst="rect">
            <a:avLst/>
          </a:prstGeom>
          <a:noFill/>
        </p:spPr>
        <p:txBody>
          <a:bodyPr wrap="square" rtlCol="0">
            <a:spAutoFit/>
          </a:bodyPr>
          <a:lstStyle/>
          <a:p>
            <a:r>
              <a:rPr lang="en-US" dirty="0"/>
              <a:t>+</a:t>
            </a:r>
          </a:p>
        </p:txBody>
      </p:sp>
      <p:sp>
        <p:nvSpPr>
          <p:cNvPr id="17" name="TextBox 16">
            <a:extLst>
              <a:ext uri="{FF2B5EF4-FFF2-40B4-BE49-F238E27FC236}">
                <a16:creationId xmlns:a16="http://schemas.microsoft.com/office/drawing/2014/main" id="{E01C6C02-748D-FC65-FED5-BE7C4B27C93C}"/>
              </a:ext>
            </a:extLst>
          </p:cNvPr>
          <p:cNvSpPr txBox="1"/>
          <p:nvPr/>
        </p:nvSpPr>
        <p:spPr>
          <a:xfrm>
            <a:off x="8267865" y="3040489"/>
            <a:ext cx="403411" cy="369332"/>
          </a:xfrm>
          <a:prstGeom prst="rect">
            <a:avLst/>
          </a:prstGeom>
          <a:noFill/>
        </p:spPr>
        <p:txBody>
          <a:bodyPr wrap="square" rtlCol="0">
            <a:spAutoFit/>
          </a:bodyPr>
          <a:lstStyle/>
          <a:p>
            <a:r>
              <a:rPr lang="en-US" dirty="0"/>
              <a:t>+</a:t>
            </a:r>
          </a:p>
        </p:txBody>
      </p:sp>
      <p:sp>
        <p:nvSpPr>
          <p:cNvPr id="18" name="TextBox 17">
            <a:extLst>
              <a:ext uri="{FF2B5EF4-FFF2-40B4-BE49-F238E27FC236}">
                <a16:creationId xmlns:a16="http://schemas.microsoft.com/office/drawing/2014/main" id="{E9EA3583-A174-A55A-F2E1-E6BEAA088DBA}"/>
              </a:ext>
            </a:extLst>
          </p:cNvPr>
          <p:cNvSpPr txBox="1"/>
          <p:nvPr/>
        </p:nvSpPr>
        <p:spPr>
          <a:xfrm>
            <a:off x="5988593" y="5026046"/>
            <a:ext cx="403411" cy="369332"/>
          </a:xfrm>
          <a:prstGeom prst="rect">
            <a:avLst/>
          </a:prstGeom>
          <a:noFill/>
        </p:spPr>
        <p:txBody>
          <a:bodyPr wrap="square" rtlCol="0">
            <a:spAutoFit/>
          </a:bodyPr>
          <a:lstStyle/>
          <a:p>
            <a:r>
              <a:rPr lang="en-US" dirty="0"/>
              <a:t>+</a:t>
            </a:r>
          </a:p>
        </p:txBody>
      </p:sp>
      <p:cxnSp>
        <p:nvCxnSpPr>
          <p:cNvPr id="19" name="Straight Arrow Connector 18">
            <a:extLst>
              <a:ext uri="{FF2B5EF4-FFF2-40B4-BE49-F238E27FC236}">
                <a16:creationId xmlns:a16="http://schemas.microsoft.com/office/drawing/2014/main" id="{D4E66208-C04E-5034-AE5C-31F40B861EF1}"/>
              </a:ext>
            </a:extLst>
          </p:cNvPr>
          <p:cNvCxnSpPr>
            <a:cxnSpLocks/>
          </p:cNvCxnSpPr>
          <p:nvPr/>
        </p:nvCxnSpPr>
        <p:spPr>
          <a:xfrm flipV="1">
            <a:off x="8671277" y="2886754"/>
            <a:ext cx="0" cy="433839"/>
          </a:xfrm>
          <a:prstGeom prst="straightConnector1">
            <a:avLst/>
          </a:prstGeom>
          <a:ln>
            <a:solidFill>
              <a:srgbClr val="33BED2"/>
            </a:solidFill>
            <a:tailEnd type="triangle"/>
          </a:ln>
        </p:spPr>
        <p:style>
          <a:lnRef idx="3">
            <a:schemeClr val="accent1"/>
          </a:lnRef>
          <a:fillRef idx="0">
            <a:schemeClr val="accent1"/>
          </a:fillRef>
          <a:effectRef idx="2">
            <a:schemeClr val="accent1"/>
          </a:effectRef>
          <a:fontRef idx="minor">
            <a:schemeClr val="tx1"/>
          </a:fontRef>
        </p:style>
      </p:cxnSp>
      <p:sp>
        <p:nvSpPr>
          <p:cNvPr id="20" name="TextBox 19">
            <a:extLst>
              <a:ext uri="{FF2B5EF4-FFF2-40B4-BE49-F238E27FC236}">
                <a16:creationId xmlns:a16="http://schemas.microsoft.com/office/drawing/2014/main" id="{A1B49332-D275-7B20-FCA3-BD5563F5470A}"/>
              </a:ext>
            </a:extLst>
          </p:cNvPr>
          <p:cNvSpPr txBox="1"/>
          <p:nvPr/>
        </p:nvSpPr>
        <p:spPr>
          <a:xfrm>
            <a:off x="8671277" y="2772805"/>
            <a:ext cx="403411" cy="369332"/>
          </a:xfrm>
          <a:prstGeom prst="rect">
            <a:avLst/>
          </a:prstGeom>
          <a:noFill/>
        </p:spPr>
        <p:txBody>
          <a:bodyPr wrap="square" rtlCol="0">
            <a:spAutoFit/>
          </a:bodyPr>
          <a:lstStyle/>
          <a:p>
            <a:r>
              <a:rPr lang="en-US" dirty="0"/>
              <a:t>-</a:t>
            </a:r>
          </a:p>
        </p:txBody>
      </p:sp>
      <p:cxnSp>
        <p:nvCxnSpPr>
          <p:cNvPr id="21" name="Straight Arrow Connector 20">
            <a:extLst>
              <a:ext uri="{FF2B5EF4-FFF2-40B4-BE49-F238E27FC236}">
                <a16:creationId xmlns:a16="http://schemas.microsoft.com/office/drawing/2014/main" id="{E29893F2-C93A-FCD6-F837-B5F8AB5E04F7}"/>
              </a:ext>
            </a:extLst>
          </p:cNvPr>
          <p:cNvCxnSpPr>
            <a:cxnSpLocks/>
          </p:cNvCxnSpPr>
          <p:nvPr/>
        </p:nvCxnSpPr>
        <p:spPr>
          <a:xfrm>
            <a:off x="8671276" y="1614574"/>
            <a:ext cx="0" cy="494015"/>
          </a:xfrm>
          <a:prstGeom prst="straightConnector1">
            <a:avLst/>
          </a:prstGeom>
          <a:ln>
            <a:solidFill>
              <a:srgbClr val="33BED2"/>
            </a:solidFill>
            <a:tailEnd type="triangle"/>
          </a:ln>
        </p:spPr>
        <p:style>
          <a:lnRef idx="3">
            <a:schemeClr val="accent1"/>
          </a:lnRef>
          <a:fillRef idx="0">
            <a:schemeClr val="accent1"/>
          </a:fillRef>
          <a:effectRef idx="2">
            <a:schemeClr val="accent1"/>
          </a:effectRef>
          <a:fontRef idx="minor">
            <a:schemeClr val="tx1"/>
          </a:fontRef>
        </p:style>
      </p:cxnSp>
      <p:sp>
        <p:nvSpPr>
          <p:cNvPr id="22" name="TextBox 21">
            <a:extLst>
              <a:ext uri="{FF2B5EF4-FFF2-40B4-BE49-F238E27FC236}">
                <a16:creationId xmlns:a16="http://schemas.microsoft.com/office/drawing/2014/main" id="{5B85513E-026A-6E79-1D29-5D9128526ADE}"/>
              </a:ext>
            </a:extLst>
          </p:cNvPr>
          <p:cNvSpPr txBox="1"/>
          <p:nvPr/>
        </p:nvSpPr>
        <p:spPr>
          <a:xfrm>
            <a:off x="8631625" y="1764859"/>
            <a:ext cx="403411" cy="369332"/>
          </a:xfrm>
          <a:prstGeom prst="rect">
            <a:avLst/>
          </a:prstGeom>
          <a:noFill/>
        </p:spPr>
        <p:txBody>
          <a:bodyPr wrap="square" rtlCol="0">
            <a:spAutoFit/>
          </a:bodyPr>
          <a:lstStyle/>
          <a:p>
            <a:r>
              <a:rPr lang="en-US" dirty="0"/>
              <a:t>-</a:t>
            </a:r>
          </a:p>
        </p:txBody>
      </p:sp>
      <p:cxnSp>
        <p:nvCxnSpPr>
          <p:cNvPr id="23" name="Straight Arrow Connector 22">
            <a:extLst>
              <a:ext uri="{FF2B5EF4-FFF2-40B4-BE49-F238E27FC236}">
                <a16:creationId xmlns:a16="http://schemas.microsoft.com/office/drawing/2014/main" id="{539E5C6A-B25B-C3A9-9906-DD6D80461871}"/>
              </a:ext>
            </a:extLst>
          </p:cNvPr>
          <p:cNvCxnSpPr>
            <a:cxnSpLocks/>
          </p:cNvCxnSpPr>
          <p:nvPr/>
        </p:nvCxnSpPr>
        <p:spPr>
          <a:xfrm flipV="1">
            <a:off x="7384765" y="4729732"/>
            <a:ext cx="0" cy="31546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4" name="TextBox 23">
            <a:extLst>
              <a:ext uri="{FF2B5EF4-FFF2-40B4-BE49-F238E27FC236}">
                <a16:creationId xmlns:a16="http://schemas.microsoft.com/office/drawing/2014/main" id="{95A80803-87B6-B203-08E5-991DB2159DCD}"/>
              </a:ext>
            </a:extLst>
          </p:cNvPr>
          <p:cNvSpPr txBox="1"/>
          <p:nvPr/>
        </p:nvSpPr>
        <p:spPr>
          <a:xfrm>
            <a:off x="7100855" y="4631956"/>
            <a:ext cx="403411" cy="369332"/>
          </a:xfrm>
          <a:prstGeom prst="rect">
            <a:avLst/>
          </a:prstGeom>
          <a:noFill/>
        </p:spPr>
        <p:txBody>
          <a:bodyPr wrap="square" rtlCol="0">
            <a:spAutoFit/>
          </a:bodyPr>
          <a:lstStyle/>
          <a:p>
            <a:r>
              <a:rPr lang="en-US" dirty="0"/>
              <a:t>+</a:t>
            </a:r>
          </a:p>
        </p:txBody>
      </p:sp>
      <p:cxnSp>
        <p:nvCxnSpPr>
          <p:cNvPr id="25" name="Straight Arrow Connector 24">
            <a:extLst>
              <a:ext uri="{FF2B5EF4-FFF2-40B4-BE49-F238E27FC236}">
                <a16:creationId xmlns:a16="http://schemas.microsoft.com/office/drawing/2014/main" id="{40300C0D-F06D-63FF-AD21-18804D8DE28F}"/>
              </a:ext>
            </a:extLst>
          </p:cNvPr>
          <p:cNvCxnSpPr>
            <a:cxnSpLocks/>
          </p:cNvCxnSpPr>
          <p:nvPr/>
        </p:nvCxnSpPr>
        <p:spPr>
          <a:xfrm>
            <a:off x="7510174" y="4729732"/>
            <a:ext cx="0" cy="343730"/>
          </a:xfrm>
          <a:prstGeom prst="straightConnector1">
            <a:avLst/>
          </a:prstGeom>
          <a:ln>
            <a:solidFill>
              <a:srgbClr val="33BED2"/>
            </a:solidFill>
            <a:tailEnd type="triangle"/>
          </a:ln>
        </p:spPr>
        <p:style>
          <a:lnRef idx="3">
            <a:schemeClr val="accent1"/>
          </a:lnRef>
          <a:fillRef idx="0">
            <a:schemeClr val="accent1"/>
          </a:fillRef>
          <a:effectRef idx="2">
            <a:schemeClr val="accent1"/>
          </a:effectRef>
          <a:fontRef idx="minor">
            <a:schemeClr val="tx1"/>
          </a:fontRef>
        </p:style>
      </p:cxnSp>
      <p:sp>
        <p:nvSpPr>
          <p:cNvPr id="26" name="TextBox 25">
            <a:extLst>
              <a:ext uri="{FF2B5EF4-FFF2-40B4-BE49-F238E27FC236}">
                <a16:creationId xmlns:a16="http://schemas.microsoft.com/office/drawing/2014/main" id="{EE9A13E5-9CDC-4977-4493-0C056844AEE0}"/>
              </a:ext>
            </a:extLst>
          </p:cNvPr>
          <p:cNvSpPr txBox="1"/>
          <p:nvPr/>
        </p:nvSpPr>
        <p:spPr>
          <a:xfrm>
            <a:off x="7485728" y="4784648"/>
            <a:ext cx="403411" cy="369332"/>
          </a:xfrm>
          <a:prstGeom prst="rect">
            <a:avLst/>
          </a:prstGeom>
          <a:noFill/>
        </p:spPr>
        <p:txBody>
          <a:bodyPr wrap="square" rtlCol="0">
            <a:spAutoFit/>
          </a:bodyPr>
          <a:lstStyle/>
          <a:p>
            <a:r>
              <a:rPr lang="en-US" dirty="0"/>
              <a:t>-</a:t>
            </a:r>
          </a:p>
        </p:txBody>
      </p:sp>
      <p:cxnSp>
        <p:nvCxnSpPr>
          <p:cNvPr id="27" name="Straight Arrow Connector 26">
            <a:extLst>
              <a:ext uri="{FF2B5EF4-FFF2-40B4-BE49-F238E27FC236}">
                <a16:creationId xmlns:a16="http://schemas.microsoft.com/office/drawing/2014/main" id="{BF73A3BC-A179-B954-E9C8-2B2C1045080E}"/>
              </a:ext>
            </a:extLst>
          </p:cNvPr>
          <p:cNvCxnSpPr>
            <a:cxnSpLocks/>
          </p:cNvCxnSpPr>
          <p:nvPr/>
        </p:nvCxnSpPr>
        <p:spPr>
          <a:xfrm flipV="1">
            <a:off x="11465238" y="4786464"/>
            <a:ext cx="0" cy="31546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8" name="TextBox 27">
            <a:extLst>
              <a:ext uri="{FF2B5EF4-FFF2-40B4-BE49-F238E27FC236}">
                <a16:creationId xmlns:a16="http://schemas.microsoft.com/office/drawing/2014/main" id="{B8AF68D2-0AFC-957B-8F7E-77A98E156587}"/>
              </a:ext>
            </a:extLst>
          </p:cNvPr>
          <p:cNvSpPr txBox="1"/>
          <p:nvPr/>
        </p:nvSpPr>
        <p:spPr>
          <a:xfrm>
            <a:off x="11181328" y="4688688"/>
            <a:ext cx="403411" cy="369332"/>
          </a:xfrm>
          <a:prstGeom prst="rect">
            <a:avLst/>
          </a:prstGeom>
          <a:noFill/>
        </p:spPr>
        <p:txBody>
          <a:bodyPr wrap="square" rtlCol="0">
            <a:spAutoFit/>
          </a:bodyPr>
          <a:lstStyle/>
          <a:p>
            <a:r>
              <a:rPr lang="en-US" dirty="0"/>
              <a:t>+</a:t>
            </a:r>
          </a:p>
        </p:txBody>
      </p:sp>
      <p:cxnSp>
        <p:nvCxnSpPr>
          <p:cNvPr id="29" name="Straight Arrow Connector 28">
            <a:extLst>
              <a:ext uri="{FF2B5EF4-FFF2-40B4-BE49-F238E27FC236}">
                <a16:creationId xmlns:a16="http://schemas.microsoft.com/office/drawing/2014/main" id="{47FEC6BB-09D2-76DB-996B-A66459CDB12E}"/>
              </a:ext>
            </a:extLst>
          </p:cNvPr>
          <p:cNvCxnSpPr>
            <a:cxnSpLocks/>
          </p:cNvCxnSpPr>
          <p:nvPr/>
        </p:nvCxnSpPr>
        <p:spPr>
          <a:xfrm>
            <a:off x="11590647" y="4786464"/>
            <a:ext cx="0" cy="343730"/>
          </a:xfrm>
          <a:prstGeom prst="straightConnector1">
            <a:avLst/>
          </a:prstGeom>
          <a:ln>
            <a:solidFill>
              <a:srgbClr val="33BED2"/>
            </a:solidFill>
            <a:tailEnd type="triangle"/>
          </a:ln>
        </p:spPr>
        <p:style>
          <a:lnRef idx="3">
            <a:schemeClr val="accent1"/>
          </a:lnRef>
          <a:fillRef idx="0">
            <a:schemeClr val="accent1"/>
          </a:fillRef>
          <a:effectRef idx="2">
            <a:schemeClr val="accent1"/>
          </a:effectRef>
          <a:fontRef idx="minor">
            <a:schemeClr val="tx1"/>
          </a:fontRef>
        </p:style>
      </p:cxnSp>
      <p:sp>
        <p:nvSpPr>
          <p:cNvPr id="30" name="TextBox 29">
            <a:extLst>
              <a:ext uri="{FF2B5EF4-FFF2-40B4-BE49-F238E27FC236}">
                <a16:creationId xmlns:a16="http://schemas.microsoft.com/office/drawing/2014/main" id="{625179DA-A6F6-F250-3009-876CD27F5D82}"/>
              </a:ext>
            </a:extLst>
          </p:cNvPr>
          <p:cNvSpPr txBox="1"/>
          <p:nvPr/>
        </p:nvSpPr>
        <p:spPr>
          <a:xfrm>
            <a:off x="11566201" y="4841380"/>
            <a:ext cx="403411" cy="369332"/>
          </a:xfrm>
          <a:prstGeom prst="rect">
            <a:avLst/>
          </a:prstGeom>
          <a:noFill/>
        </p:spPr>
        <p:txBody>
          <a:bodyPr wrap="square" rtlCol="0">
            <a:spAutoFit/>
          </a:bodyPr>
          <a:lstStyle/>
          <a:p>
            <a:r>
              <a:rPr lang="en-US" dirty="0"/>
              <a:t>-</a:t>
            </a:r>
          </a:p>
        </p:txBody>
      </p:sp>
      <p:cxnSp>
        <p:nvCxnSpPr>
          <p:cNvPr id="31" name="Straight Arrow Connector 30">
            <a:extLst>
              <a:ext uri="{FF2B5EF4-FFF2-40B4-BE49-F238E27FC236}">
                <a16:creationId xmlns:a16="http://schemas.microsoft.com/office/drawing/2014/main" id="{2A6A341C-71A1-4644-29BE-7BBF472D5852}"/>
              </a:ext>
            </a:extLst>
          </p:cNvPr>
          <p:cNvCxnSpPr>
            <a:cxnSpLocks/>
          </p:cNvCxnSpPr>
          <p:nvPr/>
        </p:nvCxnSpPr>
        <p:spPr>
          <a:xfrm flipV="1">
            <a:off x="8585590" y="4722237"/>
            <a:ext cx="0" cy="31546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32" name="TextBox 31">
            <a:extLst>
              <a:ext uri="{FF2B5EF4-FFF2-40B4-BE49-F238E27FC236}">
                <a16:creationId xmlns:a16="http://schemas.microsoft.com/office/drawing/2014/main" id="{7B573008-7D19-96A9-2E77-9C1B3A352F1E}"/>
              </a:ext>
            </a:extLst>
          </p:cNvPr>
          <p:cNvSpPr txBox="1"/>
          <p:nvPr/>
        </p:nvSpPr>
        <p:spPr>
          <a:xfrm>
            <a:off x="8301680" y="4624461"/>
            <a:ext cx="403411" cy="369332"/>
          </a:xfrm>
          <a:prstGeom prst="rect">
            <a:avLst/>
          </a:prstGeom>
          <a:noFill/>
        </p:spPr>
        <p:txBody>
          <a:bodyPr wrap="square" rtlCol="0">
            <a:spAutoFit/>
          </a:bodyPr>
          <a:lstStyle/>
          <a:p>
            <a:r>
              <a:rPr lang="en-US" dirty="0"/>
              <a:t>+</a:t>
            </a:r>
          </a:p>
        </p:txBody>
      </p:sp>
      <p:cxnSp>
        <p:nvCxnSpPr>
          <p:cNvPr id="33" name="Straight Arrow Connector 32">
            <a:extLst>
              <a:ext uri="{FF2B5EF4-FFF2-40B4-BE49-F238E27FC236}">
                <a16:creationId xmlns:a16="http://schemas.microsoft.com/office/drawing/2014/main" id="{18E3D66D-E66D-6471-3C70-162EA42F42A3}"/>
              </a:ext>
            </a:extLst>
          </p:cNvPr>
          <p:cNvCxnSpPr>
            <a:cxnSpLocks/>
          </p:cNvCxnSpPr>
          <p:nvPr/>
        </p:nvCxnSpPr>
        <p:spPr>
          <a:xfrm>
            <a:off x="9750613" y="4938877"/>
            <a:ext cx="0" cy="343730"/>
          </a:xfrm>
          <a:prstGeom prst="straightConnector1">
            <a:avLst/>
          </a:prstGeom>
          <a:ln>
            <a:solidFill>
              <a:srgbClr val="33BED2"/>
            </a:solidFill>
            <a:tailEnd type="triangle"/>
          </a:ln>
        </p:spPr>
        <p:style>
          <a:lnRef idx="3">
            <a:schemeClr val="accent1"/>
          </a:lnRef>
          <a:fillRef idx="0">
            <a:schemeClr val="accent1"/>
          </a:fillRef>
          <a:effectRef idx="2">
            <a:schemeClr val="accent1"/>
          </a:effectRef>
          <a:fontRef idx="minor">
            <a:schemeClr val="tx1"/>
          </a:fontRef>
        </p:style>
      </p:cxnSp>
      <p:sp>
        <p:nvSpPr>
          <p:cNvPr id="34" name="TextBox 33">
            <a:extLst>
              <a:ext uri="{FF2B5EF4-FFF2-40B4-BE49-F238E27FC236}">
                <a16:creationId xmlns:a16="http://schemas.microsoft.com/office/drawing/2014/main" id="{ECA2FEC7-F8E7-603F-2C37-AF87481C297D}"/>
              </a:ext>
            </a:extLst>
          </p:cNvPr>
          <p:cNvSpPr txBox="1"/>
          <p:nvPr/>
        </p:nvSpPr>
        <p:spPr>
          <a:xfrm>
            <a:off x="9726167" y="4993793"/>
            <a:ext cx="403411" cy="369332"/>
          </a:xfrm>
          <a:prstGeom prst="rect">
            <a:avLst/>
          </a:prstGeom>
          <a:noFill/>
        </p:spPr>
        <p:txBody>
          <a:bodyPr wrap="square" rtlCol="0">
            <a:spAutoFit/>
          </a:bodyPr>
          <a:lstStyle/>
          <a:p>
            <a:r>
              <a:rPr lang="en-US" dirty="0"/>
              <a:t>-</a:t>
            </a:r>
          </a:p>
        </p:txBody>
      </p:sp>
      <p:sp>
        <p:nvSpPr>
          <p:cNvPr id="2" name="Title 1">
            <a:extLst>
              <a:ext uri="{FF2B5EF4-FFF2-40B4-BE49-F238E27FC236}">
                <a16:creationId xmlns:a16="http://schemas.microsoft.com/office/drawing/2014/main" id="{0076C0C0-0BCB-DB26-662D-330CD3E12C91}"/>
              </a:ext>
            </a:extLst>
          </p:cNvPr>
          <p:cNvSpPr>
            <a:spLocks noGrp="1"/>
          </p:cNvSpPr>
          <p:nvPr>
            <p:ph type="title"/>
          </p:nvPr>
        </p:nvSpPr>
        <p:spPr>
          <a:xfrm>
            <a:off x="1257300" y="457200"/>
            <a:ext cx="10401300" cy="507964"/>
          </a:xfrm>
        </p:spPr>
        <p:txBody>
          <a:bodyPr/>
          <a:lstStyle/>
          <a:p>
            <a:r>
              <a:rPr lang="en-US" dirty="0"/>
              <a:t>Telemetry – Sign Convention</a:t>
            </a:r>
          </a:p>
        </p:txBody>
      </p:sp>
      <p:sp>
        <p:nvSpPr>
          <p:cNvPr id="4" name="Slide Number Placeholder 3">
            <a:extLst>
              <a:ext uri="{FF2B5EF4-FFF2-40B4-BE49-F238E27FC236}">
                <a16:creationId xmlns:a16="http://schemas.microsoft.com/office/drawing/2014/main" id="{C31AA175-1712-7D6A-A857-023F303E9B5A}"/>
              </a:ext>
            </a:extLst>
          </p:cNvPr>
          <p:cNvSpPr>
            <a:spLocks noGrp="1"/>
          </p:cNvSpPr>
          <p:nvPr>
            <p:ph type="sldNum" sz="quarter" idx="12"/>
          </p:nvPr>
        </p:nvSpPr>
        <p:spPr/>
        <p:txBody>
          <a:bodyPr/>
          <a:lstStyle/>
          <a:p>
            <a:fld id="{BCDE79FB-97BA-492B-8D57-F1373F9ADA95}" type="slidenum">
              <a:rPr lang="en-US" smtClean="0"/>
              <a:t>2</a:t>
            </a:fld>
            <a:endParaRPr lang="en-US" dirty="0"/>
          </a:p>
        </p:txBody>
      </p:sp>
      <p:graphicFrame>
        <p:nvGraphicFramePr>
          <p:cNvPr id="16" name="Table 15">
            <a:extLst>
              <a:ext uri="{FF2B5EF4-FFF2-40B4-BE49-F238E27FC236}">
                <a16:creationId xmlns:a16="http://schemas.microsoft.com/office/drawing/2014/main" id="{6F5E3F0C-90C8-2FFE-B446-1ACB9A6C9063}"/>
              </a:ext>
            </a:extLst>
          </p:cNvPr>
          <p:cNvGraphicFramePr>
            <a:graphicFrameLocks noGrp="1"/>
          </p:cNvGraphicFramePr>
          <p:nvPr>
            <p:extLst>
              <p:ext uri="{D42A27DB-BD31-4B8C-83A1-F6EECF244321}">
                <p14:modId xmlns:p14="http://schemas.microsoft.com/office/powerpoint/2010/main" val="2628257082"/>
              </p:ext>
            </p:extLst>
          </p:nvPr>
        </p:nvGraphicFramePr>
        <p:xfrm>
          <a:off x="436840" y="961193"/>
          <a:ext cx="5424873" cy="5811756"/>
        </p:xfrm>
        <a:graphic>
          <a:graphicData uri="http://schemas.openxmlformats.org/drawingml/2006/table">
            <a:tbl>
              <a:tblPr firstRow="1" bandRow="1">
                <a:tableStyleId>{5C22544A-7EE6-4342-B048-85BDC9FD1C3A}</a:tableStyleId>
              </a:tblPr>
              <a:tblGrid>
                <a:gridCol w="1550143">
                  <a:extLst>
                    <a:ext uri="{9D8B030D-6E8A-4147-A177-3AD203B41FA5}">
                      <a16:colId xmlns:a16="http://schemas.microsoft.com/office/drawing/2014/main" val="1823703224"/>
                    </a:ext>
                  </a:extLst>
                </a:gridCol>
                <a:gridCol w="1967636">
                  <a:extLst>
                    <a:ext uri="{9D8B030D-6E8A-4147-A177-3AD203B41FA5}">
                      <a16:colId xmlns:a16="http://schemas.microsoft.com/office/drawing/2014/main" val="103046501"/>
                    </a:ext>
                  </a:extLst>
                </a:gridCol>
                <a:gridCol w="1907094">
                  <a:extLst>
                    <a:ext uri="{9D8B030D-6E8A-4147-A177-3AD203B41FA5}">
                      <a16:colId xmlns:a16="http://schemas.microsoft.com/office/drawing/2014/main" val="3608244036"/>
                    </a:ext>
                  </a:extLst>
                </a:gridCol>
              </a:tblGrid>
              <a:tr h="729892">
                <a:tc>
                  <a:txBody>
                    <a:bodyPr/>
                    <a:lstStyle/>
                    <a:p>
                      <a:r>
                        <a:rPr lang="en-US" dirty="0"/>
                        <a:t>Equipment</a:t>
                      </a:r>
                    </a:p>
                  </a:txBody>
                  <a:tcPr>
                    <a:solidFill>
                      <a:srgbClr val="5B6770"/>
                    </a:solidFill>
                  </a:tcPr>
                </a:tc>
                <a:tc>
                  <a:txBody>
                    <a:bodyPr/>
                    <a:lstStyle/>
                    <a:p>
                      <a:pPr algn="ctr"/>
                      <a:r>
                        <a:rPr lang="en-US" sz="3200" dirty="0"/>
                        <a:t>+</a:t>
                      </a:r>
                    </a:p>
                  </a:txBody>
                  <a:tcPr>
                    <a:solidFill>
                      <a:srgbClr val="5B6770"/>
                    </a:solidFill>
                  </a:tcPr>
                </a:tc>
                <a:tc>
                  <a:txBody>
                    <a:bodyPr/>
                    <a:lstStyle/>
                    <a:p>
                      <a:pPr algn="ctr"/>
                      <a:r>
                        <a:rPr lang="en-US" sz="3200" dirty="0"/>
                        <a:t>-</a:t>
                      </a:r>
                    </a:p>
                  </a:txBody>
                  <a:tcPr>
                    <a:solidFill>
                      <a:srgbClr val="5B6770"/>
                    </a:solidFill>
                  </a:tcPr>
                </a:tc>
                <a:extLst>
                  <a:ext uri="{0D108BD9-81ED-4DB2-BD59-A6C34878D82A}">
                    <a16:rowId xmlns:a16="http://schemas.microsoft.com/office/drawing/2014/main" val="2709384607"/>
                  </a:ext>
                </a:extLst>
              </a:tr>
              <a:tr h="576231">
                <a:tc>
                  <a:txBody>
                    <a:bodyPr/>
                    <a:lstStyle/>
                    <a:p>
                      <a:r>
                        <a:rPr lang="en-US" sz="1200" dirty="0"/>
                        <a:t>Line</a:t>
                      </a:r>
                    </a:p>
                  </a:txBody>
                  <a:tcPr>
                    <a:solidFill>
                      <a:srgbClr val="BDC8C6"/>
                    </a:solidFill>
                  </a:tcPr>
                </a:tc>
                <a:tc>
                  <a:txBody>
                    <a:bodyPr/>
                    <a:lstStyle/>
                    <a:p>
                      <a:pPr marL="285750" indent="-285750">
                        <a:buFont typeface="Arial" panose="020B0604020202020204" pitchFamily="34" charset="0"/>
                        <a:buChar char="•"/>
                      </a:pPr>
                      <a:r>
                        <a:rPr lang="en-US" sz="1200" dirty="0"/>
                        <a:t>MW/MVAr </a:t>
                      </a:r>
                      <a:r>
                        <a:rPr lang="en-US" sz="1200" b="1" dirty="0"/>
                        <a:t>into</a:t>
                      </a:r>
                      <a:r>
                        <a:rPr lang="en-US" sz="1200" dirty="0"/>
                        <a:t> terminal of line</a:t>
                      </a:r>
                      <a:r>
                        <a:rPr lang="en-US" sz="1200" b="1" dirty="0"/>
                        <a:t> from</a:t>
                      </a:r>
                      <a:r>
                        <a:rPr lang="en-US" sz="1200" dirty="0"/>
                        <a:t> the gen site</a:t>
                      </a:r>
                    </a:p>
                  </a:txBody>
                  <a:tcPr>
                    <a:solidFill>
                      <a:srgbClr val="BDC8C6"/>
                    </a:solidFill>
                  </a:tcPr>
                </a:tc>
                <a:tc>
                  <a:txBody>
                    <a:bodyPr/>
                    <a:lstStyle/>
                    <a:p>
                      <a:pPr marL="285750" indent="-285750">
                        <a:buFont typeface="Arial" panose="020B0604020202020204" pitchFamily="34" charset="0"/>
                        <a:buChar char="•"/>
                      </a:pPr>
                      <a:r>
                        <a:rPr lang="en-US" sz="1200" dirty="0"/>
                        <a:t>MW/MVAr </a:t>
                      </a:r>
                      <a:r>
                        <a:rPr lang="en-US" sz="1200" b="1" dirty="0"/>
                        <a:t>out from </a:t>
                      </a:r>
                      <a:r>
                        <a:rPr lang="en-US" sz="1200" dirty="0"/>
                        <a:t>the grid </a:t>
                      </a:r>
                      <a:r>
                        <a:rPr lang="en-US" sz="1200" b="1" dirty="0"/>
                        <a:t>into</a:t>
                      </a:r>
                      <a:r>
                        <a:rPr lang="en-US" sz="1200" dirty="0"/>
                        <a:t> terminal of line</a:t>
                      </a:r>
                    </a:p>
                  </a:txBody>
                  <a:tcPr>
                    <a:solidFill>
                      <a:srgbClr val="BDC8C6"/>
                    </a:solidFill>
                  </a:tcPr>
                </a:tc>
                <a:extLst>
                  <a:ext uri="{0D108BD9-81ED-4DB2-BD59-A6C34878D82A}">
                    <a16:rowId xmlns:a16="http://schemas.microsoft.com/office/drawing/2014/main" val="175702993"/>
                  </a:ext>
                </a:extLst>
              </a:tr>
              <a:tr h="806723">
                <a:tc>
                  <a:txBody>
                    <a:bodyPr/>
                    <a:lstStyle/>
                    <a:p>
                      <a:r>
                        <a:rPr lang="en-US" sz="1200" dirty="0"/>
                        <a:t>Transformer High-Side</a:t>
                      </a:r>
                    </a:p>
                  </a:txBody>
                  <a:tcPr>
                    <a:solidFill>
                      <a:srgbClr val="BDC8C6"/>
                    </a:solidFill>
                  </a:tcPr>
                </a:tc>
                <a:tc>
                  <a:txBody>
                    <a:bodyPr/>
                    <a:lstStyle/>
                    <a:p>
                      <a:pPr marL="285750" indent="-285750">
                        <a:buFont typeface="Arial" panose="020B0604020202020204" pitchFamily="34" charset="0"/>
                        <a:buChar char="•"/>
                      </a:pPr>
                      <a:r>
                        <a:rPr lang="en-US" sz="1200" dirty="0"/>
                        <a:t>MW/MVAr</a:t>
                      </a:r>
                      <a:r>
                        <a:rPr lang="en-US" sz="1200" b="1" dirty="0"/>
                        <a:t> from </a:t>
                      </a:r>
                      <a:r>
                        <a:rPr lang="en-US" sz="1200" dirty="0"/>
                        <a:t>grid</a:t>
                      </a:r>
                      <a:r>
                        <a:rPr lang="en-US" sz="1200" b="1" dirty="0"/>
                        <a:t> into </a:t>
                      </a:r>
                      <a:r>
                        <a:rPr lang="en-US" sz="1200" b="0" dirty="0"/>
                        <a:t>high-voltage terminal of the transformer</a:t>
                      </a:r>
                    </a:p>
                  </a:txBody>
                  <a:tcPr>
                    <a:solidFill>
                      <a:srgbClr val="BDC8C6"/>
                    </a:solidFill>
                  </a:tcPr>
                </a:tc>
                <a:tc>
                  <a:txBody>
                    <a:bodyPr/>
                    <a:lstStyle/>
                    <a:p>
                      <a:pPr marL="285750" indent="-285750">
                        <a:buFont typeface="Arial" panose="020B0604020202020204" pitchFamily="34" charset="0"/>
                        <a:buChar char="•"/>
                      </a:pPr>
                      <a:r>
                        <a:rPr lang="en-US" sz="1200" dirty="0"/>
                        <a:t>MW/MVAr </a:t>
                      </a:r>
                      <a:r>
                        <a:rPr lang="en-US" sz="1200" b="1" dirty="0"/>
                        <a:t>out from </a:t>
                      </a:r>
                      <a:r>
                        <a:rPr lang="en-US" sz="1200" b="0" dirty="0"/>
                        <a:t>the high-voltage terminal of the transformer</a:t>
                      </a:r>
                      <a:r>
                        <a:rPr lang="en-US" sz="1200" dirty="0"/>
                        <a:t> </a:t>
                      </a:r>
                      <a:r>
                        <a:rPr lang="en-US" sz="1200" b="1" dirty="0"/>
                        <a:t>toward</a:t>
                      </a:r>
                      <a:r>
                        <a:rPr lang="en-US" sz="1200" dirty="0"/>
                        <a:t> grid</a:t>
                      </a:r>
                    </a:p>
                  </a:txBody>
                  <a:tcPr>
                    <a:solidFill>
                      <a:srgbClr val="BDC8C6"/>
                    </a:solidFill>
                  </a:tcPr>
                </a:tc>
                <a:extLst>
                  <a:ext uri="{0D108BD9-81ED-4DB2-BD59-A6C34878D82A}">
                    <a16:rowId xmlns:a16="http://schemas.microsoft.com/office/drawing/2014/main" val="13090956"/>
                  </a:ext>
                </a:extLst>
              </a:tr>
              <a:tr h="576231">
                <a:tc>
                  <a:txBody>
                    <a:bodyPr/>
                    <a:lstStyle/>
                    <a:p>
                      <a:r>
                        <a:rPr lang="en-US" sz="1200" dirty="0"/>
                        <a:t>Load</a:t>
                      </a:r>
                    </a:p>
                  </a:txBody>
                  <a:tcPr>
                    <a:solidFill>
                      <a:srgbClr val="BDC8C6"/>
                    </a:solidFill>
                  </a:tcPr>
                </a:tc>
                <a:tc>
                  <a:txBody>
                    <a:bodyPr/>
                    <a:lstStyle/>
                    <a:p>
                      <a:pPr marL="285750" indent="-285750">
                        <a:buFont typeface="Arial" panose="020B0604020202020204" pitchFamily="34" charset="0"/>
                        <a:buChar char="•"/>
                      </a:pPr>
                      <a:r>
                        <a:rPr lang="en-US" sz="1200" dirty="0"/>
                        <a:t>Consuming MW/MVAr</a:t>
                      </a:r>
                    </a:p>
                  </a:txBody>
                  <a:tcPr>
                    <a:solidFill>
                      <a:srgbClr val="BDC8C6"/>
                    </a:solidFill>
                  </a:tcPr>
                </a:tc>
                <a:tc>
                  <a:txBody>
                    <a:bodyPr/>
                    <a:lstStyle/>
                    <a:p>
                      <a:pPr marL="0" indent="0" algn="ctr">
                        <a:buFont typeface="Arial" panose="020B0604020202020204" pitchFamily="34" charset="0"/>
                        <a:buNone/>
                      </a:pPr>
                      <a:r>
                        <a:rPr lang="en-US" sz="1200" dirty="0"/>
                        <a:t>N/A</a:t>
                      </a:r>
                    </a:p>
                  </a:txBody>
                  <a:tcPr>
                    <a:solidFill>
                      <a:srgbClr val="BDC8C6"/>
                    </a:solidFill>
                  </a:tcPr>
                </a:tc>
                <a:extLst>
                  <a:ext uri="{0D108BD9-81ED-4DB2-BD59-A6C34878D82A}">
                    <a16:rowId xmlns:a16="http://schemas.microsoft.com/office/drawing/2014/main" val="3489850599"/>
                  </a:ext>
                </a:extLst>
              </a:tr>
              <a:tr h="576231">
                <a:tc>
                  <a:txBody>
                    <a:bodyPr/>
                    <a:lstStyle/>
                    <a:p>
                      <a:r>
                        <a:rPr lang="en-US" sz="1200" dirty="0"/>
                        <a:t>Unit</a:t>
                      </a:r>
                    </a:p>
                  </a:txBody>
                  <a:tcPr>
                    <a:solidFill>
                      <a:srgbClr val="BDC8C6"/>
                    </a:solidFill>
                  </a:tcPr>
                </a:tc>
                <a:tc>
                  <a:txBody>
                    <a:bodyPr/>
                    <a:lstStyle/>
                    <a:p>
                      <a:pPr marL="285750" indent="-285750">
                        <a:buFont typeface="Arial" panose="020B0604020202020204" pitchFamily="34" charset="0"/>
                        <a:buChar char="•"/>
                      </a:pPr>
                      <a:r>
                        <a:rPr lang="en-US" sz="1200" dirty="0"/>
                        <a:t>MWs always positive</a:t>
                      </a:r>
                    </a:p>
                    <a:p>
                      <a:pPr marL="285750" indent="-285750">
                        <a:buFont typeface="Arial" panose="020B0604020202020204" pitchFamily="34" charset="0"/>
                        <a:buChar char="•"/>
                      </a:pPr>
                      <a:r>
                        <a:rPr lang="en-US" sz="1200" dirty="0"/>
                        <a:t>Exporting MVAr</a:t>
                      </a:r>
                    </a:p>
                  </a:txBody>
                  <a:tcPr>
                    <a:solidFill>
                      <a:srgbClr val="BDC8C6"/>
                    </a:solidFill>
                  </a:tcPr>
                </a:tc>
                <a:tc>
                  <a:txBody>
                    <a:bodyPr/>
                    <a:lstStyle/>
                    <a:p>
                      <a:pPr marL="285750" indent="-285750">
                        <a:buFont typeface="Arial" panose="020B0604020202020204" pitchFamily="34" charset="0"/>
                        <a:buChar char="•"/>
                      </a:pPr>
                      <a:r>
                        <a:rPr lang="en-US" sz="1200" dirty="0"/>
                        <a:t>Absorbing MVAr</a:t>
                      </a:r>
                    </a:p>
                  </a:txBody>
                  <a:tcPr>
                    <a:solidFill>
                      <a:srgbClr val="BDC8C6"/>
                    </a:solidFill>
                  </a:tcPr>
                </a:tc>
                <a:extLst>
                  <a:ext uri="{0D108BD9-81ED-4DB2-BD59-A6C34878D82A}">
                    <a16:rowId xmlns:a16="http://schemas.microsoft.com/office/drawing/2014/main" val="454032152"/>
                  </a:ext>
                </a:extLst>
              </a:tr>
              <a:tr h="576231">
                <a:tc>
                  <a:txBody>
                    <a:bodyPr/>
                    <a:lstStyle/>
                    <a:p>
                      <a:r>
                        <a:rPr lang="en-US" sz="1200" dirty="0"/>
                        <a:t>ESR</a:t>
                      </a:r>
                    </a:p>
                  </a:txBody>
                  <a:tcPr>
                    <a:solidFill>
                      <a:srgbClr val="BDC8C6"/>
                    </a:solidFill>
                  </a:tcPr>
                </a:tc>
                <a:tc>
                  <a:txBody>
                    <a:bodyPr/>
                    <a:lstStyle/>
                    <a:p>
                      <a:pPr marL="285750" indent="-285750">
                        <a:buFont typeface="Arial" panose="020B0604020202020204" pitchFamily="34" charset="0"/>
                        <a:buChar char="•"/>
                      </a:pPr>
                      <a:r>
                        <a:rPr lang="en-US" sz="1200" dirty="0"/>
                        <a:t>Discharging MW</a:t>
                      </a:r>
                    </a:p>
                    <a:p>
                      <a:pPr marL="285750" indent="-285750">
                        <a:buFont typeface="Arial" panose="020B0604020202020204" pitchFamily="34" charset="0"/>
                        <a:buChar char="•"/>
                      </a:pPr>
                      <a:r>
                        <a:rPr lang="en-US" sz="1200" dirty="0"/>
                        <a:t>Exporting MVAr</a:t>
                      </a:r>
                    </a:p>
                  </a:txBody>
                  <a:tcPr>
                    <a:solidFill>
                      <a:srgbClr val="BDC8C6"/>
                    </a:solidFill>
                  </a:tcPr>
                </a:tc>
                <a:tc>
                  <a:txBody>
                    <a:bodyPr/>
                    <a:lstStyle/>
                    <a:p>
                      <a:pPr marL="285750" indent="-285750">
                        <a:buFont typeface="Arial" panose="020B0604020202020204" pitchFamily="34" charset="0"/>
                        <a:buChar char="•"/>
                      </a:pPr>
                      <a:r>
                        <a:rPr lang="en-US" sz="1200" dirty="0"/>
                        <a:t>Charging MW</a:t>
                      </a:r>
                    </a:p>
                    <a:p>
                      <a:pPr marL="285750" indent="-285750">
                        <a:buFont typeface="Arial" panose="020B0604020202020204" pitchFamily="34" charset="0"/>
                        <a:buChar char="•"/>
                      </a:pPr>
                      <a:r>
                        <a:rPr lang="en-US" sz="1200" dirty="0"/>
                        <a:t>Absorbing MVAr</a:t>
                      </a:r>
                    </a:p>
                  </a:txBody>
                  <a:tcPr>
                    <a:solidFill>
                      <a:srgbClr val="BDC8C6"/>
                    </a:solidFill>
                  </a:tcPr>
                </a:tc>
                <a:extLst>
                  <a:ext uri="{0D108BD9-81ED-4DB2-BD59-A6C34878D82A}">
                    <a16:rowId xmlns:a16="http://schemas.microsoft.com/office/drawing/2014/main" val="418137986"/>
                  </a:ext>
                </a:extLst>
              </a:tr>
              <a:tr h="554789">
                <a:tc>
                  <a:txBody>
                    <a:bodyPr/>
                    <a:lstStyle/>
                    <a:p>
                      <a:r>
                        <a:rPr lang="en-US" sz="1200" dirty="0"/>
                        <a:t>Capacitor</a:t>
                      </a:r>
                    </a:p>
                  </a:txBody>
                  <a:tcPr>
                    <a:solidFill>
                      <a:srgbClr val="BDC8C6"/>
                    </a:solidFill>
                  </a:tcPr>
                </a:tc>
                <a:tc>
                  <a:txBody>
                    <a:bodyPr/>
                    <a:lstStyle/>
                    <a:p>
                      <a:pPr marL="285750" indent="-285750">
                        <a:buFont typeface="Arial" panose="020B0604020202020204" pitchFamily="34" charset="0"/>
                        <a:buChar char="•"/>
                      </a:pPr>
                      <a:r>
                        <a:rPr lang="en-US" sz="1200" dirty="0"/>
                        <a:t>Exporting MVAr</a:t>
                      </a:r>
                    </a:p>
                  </a:txBody>
                  <a:tcPr>
                    <a:solidFill>
                      <a:srgbClr val="BDC8C6"/>
                    </a:solidFill>
                  </a:tcPr>
                </a:tc>
                <a:tc>
                  <a:txBody>
                    <a:bodyPr/>
                    <a:lstStyle/>
                    <a:p>
                      <a:pPr algn="ctr"/>
                      <a:r>
                        <a:rPr lang="en-US" sz="1200" dirty="0"/>
                        <a:t>N/A</a:t>
                      </a:r>
                    </a:p>
                  </a:txBody>
                  <a:tcPr>
                    <a:solidFill>
                      <a:srgbClr val="BDC8C6"/>
                    </a:solidFill>
                  </a:tcPr>
                </a:tc>
                <a:extLst>
                  <a:ext uri="{0D108BD9-81ED-4DB2-BD59-A6C34878D82A}">
                    <a16:rowId xmlns:a16="http://schemas.microsoft.com/office/drawing/2014/main" val="3722859456"/>
                  </a:ext>
                </a:extLst>
              </a:tr>
              <a:tr h="576231">
                <a:tc>
                  <a:txBody>
                    <a:bodyPr/>
                    <a:lstStyle/>
                    <a:p>
                      <a:r>
                        <a:rPr lang="en-US" sz="1200" dirty="0"/>
                        <a:t>Reactor</a:t>
                      </a:r>
                    </a:p>
                  </a:txBody>
                  <a:tcPr>
                    <a:solidFill>
                      <a:srgbClr val="BDC8C6"/>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t>N/A</a:t>
                      </a:r>
                    </a:p>
                  </a:txBody>
                  <a:tcPr>
                    <a:solidFill>
                      <a:srgbClr val="BDC8C6"/>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Absorbing MVAr</a:t>
                      </a:r>
                    </a:p>
                    <a:p>
                      <a:endParaRPr lang="en-US" sz="1200" dirty="0"/>
                    </a:p>
                  </a:txBody>
                  <a:tcPr>
                    <a:solidFill>
                      <a:srgbClr val="BDC8C6"/>
                    </a:solidFill>
                  </a:tcPr>
                </a:tc>
                <a:extLst>
                  <a:ext uri="{0D108BD9-81ED-4DB2-BD59-A6C34878D82A}">
                    <a16:rowId xmlns:a16="http://schemas.microsoft.com/office/drawing/2014/main" val="291489943"/>
                  </a:ext>
                </a:extLst>
              </a:tr>
              <a:tr h="576231">
                <a:tc>
                  <a:txBody>
                    <a:bodyPr/>
                    <a:lstStyle/>
                    <a:p>
                      <a:r>
                        <a:rPr lang="en-US" sz="1200" dirty="0"/>
                        <a:t>Dynamic Reactive Devices</a:t>
                      </a:r>
                    </a:p>
                  </a:txBody>
                  <a:tcPr>
                    <a:solidFill>
                      <a:srgbClr val="BDC8C6"/>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Exporting MVAr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txBody>
                  <a:tcPr>
                    <a:solidFill>
                      <a:srgbClr val="BDC8C6"/>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Absorbing MVAr</a:t>
                      </a:r>
                    </a:p>
                    <a:p>
                      <a:endParaRPr lang="en-US" sz="1200" dirty="0"/>
                    </a:p>
                  </a:txBody>
                  <a:tcPr>
                    <a:solidFill>
                      <a:srgbClr val="BDC8C6"/>
                    </a:solidFill>
                  </a:tcPr>
                </a:tc>
                <a:extLst>
                  <a:ext uri="{0D108BD9-81ED-4DB2-BD59-A6C34878D82A}">
                    <a16:rowId xmlns:a16="http://schemas.microsoft.com/office/drawing/2014/main" val="1807179670"/>
                  </a:ext>
                </a:extLst>
              </a:tr>
            </a:tbl>
          </a:graphicData>
        </a:graphic>
      </p:graphicFrame>
      <p:sp>
        <p:nvSpPr>
          <p:cNvPr id="11" name="Rectangle: Rounded Corners 10">
            <a:extLst>
              <a:ext uri="{FF2B5EF4-FFF2-40B4-BE49-F238E27FC236}">
                <a16:creationId xmlns:a16="http://schemas.microsoft.com/office/drawing/2014/main" id="{A673DE6B-0DE7-830E-4486-11613590838C}"/>
              </a:ext>
            </a:extLst>
          </p:cNvPr>
          <p:cNvSpPr/>
          <p:nvPr/>
        </p:nvSpPr>
        <p:spPr>
          <a:xfrm>
            <a:off x="5962380" y="457200"/>
            <a:ext cx="1439585" cy="106099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t>Generally, for 2-terminal devices: </a:t>
            </a:r>
          </a:p>
          <a:p>
            <a:r>
              <a:rPr lang="en-US" sz="1200" dirty="0"/>
              <a:t>flow </a:t>
            </a:r>
            <a:r>
              <a:rPr lang="en-US" sz="1200" b="1" dirty="0"/>
              <a:t>into</a:t>
            </a:r>
            <a:r>
              <a:rPr lang="en-US" sz="1200" dirty="0"/>
              <a:t> the device is </a:t>
            </a:r>
            <a:r>
              <a:rPr lang="en-US" sz="1200" b="1" dirty="0"/>
              <a:t>positive</a:t>
            </a:r>
          </a:p>
        </p:txBody>
      </p:sp>
      <p:sp>
        <p:nvSpPr>
          <p:cNvPr id="36" name="Rectangle: Rounded Corners 35">
            <a:extLst>
              <a:ext uri="{FF2B5EF4-FFF2-40B4-BE49-F238E27FC236}">
                <a16:creationId xmlns:a16="http://schemas.microsoft.com/office/drawing/2014/main" id="{38223680-E8E9-D45D-B08F-8D51D70E3797}"/>
              </a:ext>
            </a:extLst>
          </p:cNvPr>
          <p:cNvSpPr/>
          <p:nvPr/>
        </p:nvSpPr>
        <p:spPr>
          <a:xfrm>
            <a:off x="8892707" y="466164"/>
            <a:ext cx="2875199" cy="916157"/>
          </a:xfrm>
          <a:prstGeom prst="roundRect">
            <a:avLst/>
          </a:prstGeom>
          <a:solidFill>
            <a:srgbClr val="335F82"/>
          </a:solidFill>
          <a:ln>
            <a:solidFill>
              <a:srgbClr val="5B67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For equipment with only unidirectional positive or negative flow, values should telemeter as positive, down to positive or negative 0.</a:t>
            </a:r>
          </a:p>
        </p:txBody>
      </p:sp>
    </p:spTree>
    <p:extLst>
      <p:ext uri="{BB962C8B-B14F-4D97-AF65-F5344CB8AC3E}">
        <p14:creationId xmlns:p14="http://schemas.microsoft.com/office/powerpoint/2010/main" val="1876632128"/>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06DE-BFC3-2C05-C351-4FC0C4EC4399}"/>
            </a:ext>
          </a:extLst>
        </p:cNvPr>
        <p:cNvGrpSpPr/>
        <p:nvPr/>
      </p:nvGrpSpPr>
      <p:grpSpPr>
        <a:xfrm>
          <a:off x="0" y="0"/>
          <a:ext cx="0" cy="0"/>
          <a:chOff x="0" y="0"/>
          <a:chExt cx="0" cy="0"/>
        </a:xfrm>
      </p:grpSpPr>
      <p:sp>
        <p:nvSpPr>
          <p:cNvPr id="45" name="Rectangle: Rounded Corners 44">
            <a:extLst>
              <a:ext uri="{FF2B5EF4-FFF2-40B4-BE49-F238E27FC236}">
                <a16:creationId xmlns:a16="http://schemas.microsoft.com/office/drawing/2014/main" id="{F708948F-8263-EDE9-AAE1-4E5EBE74FEBA}"/>
              </a:ext>
            </a:extLst>
          </p:cNvPr>
          <p:cNvSpPr/>
          <p:nvPr/>
        </p:nvSpPr>
        <p:spPr>
          <a:xfrm>
            <a:off x="7266586" y="263351"/>
            <a:ext cx="3089422" cy="1008529"/>
          </a:xfrm>
          <a:prstGeom prst="roundRect">
            <a:avLst/>
          </a:prstGeom>
          <a:solidFill>
            <a:srgbClr val="CCEFF4"/>
          </a:solidFill>
          <a:ln>
            <a:solidFill>
              <a:srgbClr val="5B67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rgbClr val="857DD1"/>
                </a:solidFill>
              </a:rPr>
              <a:t>P</a:t>
            </a:r>
          </a:p>
          <a:p>
            <a:r>
              <a:rPr lang="en-US" b="1" dirty="0">
                <a:solidFill>
                  <a:srgbClr val="7C858D"/>
                </a:solidFill>
              </a:rPr>
              <a:t>Q</a:t>
            </a:r>
          </a:p>
        </p:txBody>
      </p:sp>
      <p:sp>
        <p:nvSpPr>
          <p:cNvPr id="2" name="Title 1">
            <a:extLst>
              <a:ext uri="{FF2B5EF4-FFF2-40B4-BE49-F238E27FC236}">
                <a16:creationId xmlns:a16="http://schemas.microsoft.com/office/drawing/2014/main" id="{24E6C776-CBCC-95FE-25CA-1BD26114F186}"/>
              </a:ext>
            </a:extLst>
          </p:cNvPr>
          <p:cNvSpPr>
            <a:spLocks noGrp="1"/>
          </p:cNvSpPr>
          <p:nvPr>
            <p:ph type="title"/>
          </p:nvPr>
        </p:nvSpPr>
        <p:spPr/>
        <p:txBody>
          <a:bodyPr/>
          <a:lstStyle/>
          <a:p>
            <a:r>
              <a:rPr lang="en-US" dirty="0"/>
              <a:t>Transmission-Connected ESR </a:t>
            </a:r>
            <a:br>
              <a:rPr lang="en-US" dirty="0"/>
            </a:br>
            <a:r>
              <a:rPr lang="en-US" dirty="0"/>
              <a:t>Four-Quadrant Flow Directions</a:t>
            </a:r>
          </a:p>
        </p:txBody>
      </p:sp>
      <p:sp>
        <p:nvSpPr>
          <p:cNvPr id="4" name="Slide Number Placeholder 3">
            <a:extLst>
              <a:ext uri="{FF2B5EF4-FFF2-40B4-BE49-F238E27FC236}">
                <a16:creationId xmlns:a16="http://schemas.microsoft.com/office/drawing/2014/main" id="{508DF803-EE5F-6B6A-F98D-90A8B6775F73}"/>
              </a:ext>
            </a:extLst>
          </p:cNvPr>
          <p:cNvSpPr>
            <a:spLocks noGrp="1"/>
          </p:cNvSpPr>
          <p:nvPr>
            <p:ph type="sldNum" sz="quarter" idx="12"/>
          </p:nvPr>
        </p:nvSpPr>
        <p:spPr/>
        <p:txBody>
          <a:bodyPr/>
          <a:lstStyle/>
          <a:p>
            <a:fld id="{BCDE79FB-97BA-492B-8D57-F1373F9ADA95}" type="slidenum">
              <a:rPr lang="en-US" smtClean="0"/>
              <a:t>3</a:t>
            </a:fld>
            <a:endParaRPr lang="en-US" dirty="0"/>
          </a:p>
        </p:txBody>
      </p:sp>
      <p:pic>
        <p:nvPicPr>
          <p:cNvPr id="5" name="Picture 4">
            <a:extLst>
              <a:ext uri="{FF2B5EF4-FFF2-40B4-BE49-F238E27FC236}">
                <a16:creationId xmlns:a16="http://schemas.microsoft.com/office/drawing/2014/main" id="{2A77DD76-DEDE-D6CB-3B50-F602367740D3}"/>
              </a:ext>
            </a:extLst>
          </p:cNvPr>
          <p:cNvPicPr>
            <a:picLocks noChangeAspect="1"/>
          </p:cNvPicPr>
          <p:nvPr/>
        </p:nvPicPr>
        <p:blipFill>
          <a:blip r:embed="rId2"/>
          <a:stretch>
            <a:fillRect/>
          </a:stretch>
        </p:blipFill>
        <p:spPr>
          <a:xfrm>
            <a:off x="1257300" y="1554314"/>
            <a:ext cx="861135" cy="3749365"/>
          </a:xfrm>
          <a:prstGeom prst="rect">
            <a:avLst/>
          </a:prstGeom>
        </p:spPr>
      </p:pic>
      <p:pic>
        <p:nvPicPr>
          <p:cNvPr id="6" name="Picture 5">
            <a:extLst>
              <a:ext uri="{FF2B5EF4-FFF2-40B4-BE49-F238E27FC236}">
                <a16:creationId xmlns:a16="http://schemas.microsoft.com/office/drawing/2014/main" id="{7E6CB416-B45E-529E-B54E-E73FE7A191C1}"/>
              </a:ext>
            </a:extLst>
          </p:cNvPr>
          <p:cNvPicPr>
            <a:picLocks noChangeAspect="1"/>
          </p:cNvPicPr>
          <p:nvPr/>
        </p:nvPicPr>
        <p:blipFill>
          <a:blip r:embed="rId2"/>
          <a:stretch>
            <a:fillRect/>
          </a:stretch>
        </p:blipFill>
        <p:spPr>
          <a:xfrm>
            <a:off x="4051654" y="1554315"/>
            <a:ext cx="861135" cy="3749365"/>
          </a:xfrm>
          <a:prstGeom prst="rect">
            <a:avLst/>
          </a:prstGeom>
        </p:spPr>
      </p:pic>
      <p:pic>
        <p:nvPicPr>
          <p:cNvPr id="7" name="Picture 6">
            <a:extLst>
              <a:ext uri="{FF2B5EF4-FFF2-40B4-BE49-F238E27FC236}">
                <a16:creationId xmlns:a16="http://schemas.microsoft.com/office/drawing/2014/main" id="{90C36F9F-26BD-E79F-96A2-07B2107DFEFA}"/>
              </a:ext>
            </a:extLst>
          </p:cNvPr>
          <p:cNvPicPr>
            <a:picLocks noChangeAspect="1"/>
          </p:cNvPicPr>
          <p:nvPr/>
        </p:nvPicPr>
        <p:blipFill>
          <a:blip r:embed="rId2"/>
          <a:stretch>
            <a:fillRect/>
          </a:stretch>
        </p:blipFill>
        <p:spPr>
          <a:xfrm>
            <a:off x="6714433" y="1554312"/>
            <a:ext cx="861135" cy="3749365"/>
          </a:xfrm>
          <a:prstGeom prst="rect">
            <a:avLst/>
          </a:prstGeom>
        </p:spPr>
      </p:pic>
      <p:pic>
        <p:nvPicPr>
          <p:cNvPr id="8" name="Picture 7">
            <a:extLst>
              <a:ext uri="{FF2B5EF4-FFF2-40B4-BE49-F238E27FC236}">
                <a16:creationId xmlns:a16="http://schemas.microsoft.com/office/drawing/2014/main" id="{3104B0F3-767E-795F-D879-A71D690037C8}"/>
              </a:ext>
            </a:extLst>
          </p:cNvPr>
          <p:cNvPicPr>
            <a:picLocks noChangeAspect="1"/>
          </p:cNvPicPr>
          <p:nvPr/>
        </p:nvPicPr>
        <p:blipFill>
          <a:blip r:embed="rId2"/>
          <a:stretch>
            <a:fillRect/>
          </a:stretch>
        </p:blipFill>
        <p:spPr>
          <a:xfrm>
            <a:off x="9508787" y="1554313"/>
            <a:ext cx="861135" cy="3749365"/>
          </a:xfrm>
          <a:prstGeom prst="rect">
            <a:avLst/>
          </a:prstGeom>
        </p:spPr>
      </p:pic>
      <p:cxnSp>
        <p:nvCxnSpPr>
          <p:cNvPr id="16" name="Straight Arrow Connector 15">
            <a:extLst>
              <a:ext uri="{FF2B5EF4-FFF2-40B4-BE49-F238E27FC236}">
                <a16:creationId xmlns:a16="http://schemas.microsoft.com/office/drawing/2014/main" id="{3CFE9F58-D849-14F7-BAF2-CA0403C0D1ED}"/>
              </a:ext>
            </a:extLst>
          </p:cNvPr>
          <p:cNvCxnSpPr/>
          <p:nvPr/>
        </p:nvCxnSpPr>
        <p:spPr>
          <a:xfrm flipV="1">
            <a:off x="2259105" y="1667435"/>
            <a:ext cx="0" cy="3254189"/>
          </a:xfrm>
          <a:prstGeom prst="straightConnector1">
            <a:avLst/>
          </a:prstGeom>
          <a:ln w="57150">
            <a:solidFill>
              <a:srgbClr val="857DD1"/>
            </a:solidFill>
            <a:tailEnd type="triangle"/>
          </a:ln>
        </p:spPr>
        <p:style>
          <a:lnRef idx="3">
            <a:schemeClr val="accent1"/>
          </a:lnRef>
          <a:fillRef idx="0">
            <a:schemeClr val="accent1"/>
          </a:fillRef>
          <a:effectRef idx="2">
            <a:schemeClr val="accent1"/>
          </a:effectRef>
          <a:fontRef idx="minor">
            <a:schemeClr val="tx1"/>
          </a:fontRef>
        </p:style>
      </p:cxnSp>
      <p:cxnSp>
        <p:nvCxnSpPr>
          <p:cNvPr id="17" name="Straight Arrow Connector 16">
            <a:extLst>
              <a:ext uri="{FF2B5EF4-FFF2-40B4-BE49-F238E27FC236}">
                <a16:creationId xmlns:a16="http://schemas.microsoft.com/office/drawing/2014/main" id="{2603507C-E345-EC00-2981-ACD7E26DF426}"/>
              </a:ext>
            </a:extLst>
          </p:cNvPr>
          <p:cNvCxnSpPr/>
          <p:nvPr/>
        </p:nvCxnSpPr>
        <p:spPr>
          <a:xfrm flipV="1">
            <a:off x="2431676" y="1667435"/>
            <a:ext cx="0" cy="3254189"/>
          </a:xfrm>
          <a:prstGeom prst="straightConnector1">
            <a:avLst/>
          </a:prstGeom>
          <a:ln w="57150">
            <a:solidFill>
              <a:srgbClr val="7C858D"/>
            </a:solidFill>
            <a:tailEnd type="triangle"/>
          </a:ln>
        </p:spPr>
        <p:style>
          <a:lnRef idx="3">
            <a:schemeClr val="accent1"/>
          </a:lnRef>
          <a:fillRef idx="0">
            <a:schemeClr val="accent1"/>
          </a:fillRef>
          <a:effectRef idx="2">
            <a:schemeClr val="accent1"/>
          </a:effectRef>
          <a:fontRef idx="minor">
            <a:schemeClr val="tx1"/>
          </a:fontRef>
        </p:style>
      </p:cxnSp>
      <p:cxnSp>
        <p:nvCxnSpPr>
          <p:cNvPr id="18" name="Straight Arrow Connector 17">
            <a:extLst>
              <a:ext uri="{FF2B5EF4-FFF2-40B4-BE49-F238E27FC236}">
                <a16:creationId xmlns:a16="http://schemas.microsoft.com/office/drawing/2014/main" id="{56953D4C-5170-67D9-0BFB-4A474FB99447}"/>
              </a:ext>
            </a:extLst>
          </p:cNvPr>
          <p:cNvCxnSpPr>
            <a:cxnSpLocks/>
          </p:cNvCxnSpPr>
          <p:nvPr/>
        </p:nvCxnSpPr>
        <p:spPr>
          <a:xfrm flipV="1">
            <a:off x="5076265" y="1707776"/>
            <a:ext cx="0" cy="3213848"/>
          </a:xfrm>
          <a:prstGeom prst="straightConnector1">
            <a:avLst/>
          </a:prstGeom>
          <a:ln w="57150">
            <a:solidFill>
              <a:srgbClr val="857DD1"/>
            </a:solidFill>
            <a:tailEnd type="triangle"/>
          </a:ln>
        </p:spPr>
        <p:style>
          <a:lnRef idx="3">
            <a:schemeClr val="accent1"/>
          </a:lnRef>
          <a:fillRef idx="0">
            <a:schemeClr val="accent1"/>
          </a:fillRef>
          <a:effectRef idx="2">
            <a:schemeClr val="accent1"/>
          </a:effectRef>
          <a:fontRef idx="minor">
            <a:schemeClr val="tx1"/>
          </a:fontRef>
        </p:style>
      </p:cxnSp>
      <p:cxnSp>
        <p:nvCxnSpPr>
          <p:cNvPr id="21" name="Straight Arrow Connector 20">
            <a:extLst>
              <a:ext uri="{FF2B5EF4-FFF2-40B4-BE49-F238E27FC236}">
                <a16:creationId xmlns:a16="http://schemas.microsoft.com/office/drawing/2014/main" id="{DE48EDDF-1091-9D45-E5DB-498D54A9DA43}"/>
              </a:ext>
            </a:extLst>
          </p:cNvPr>
          <p:cNvCxnSpPr>
            <a:cxnSpLocks/>
          </p:cNvCxnSpPr>
          <p:nvPr/>
        </p:nvCxnSpPr>
        <p:spPr>
          <a:xfrm flipV="1">
            <a:off x="7908709" y="1727947"/>
            <a:ext cx="0" cy="3193677"/>
          </a:xfrm>
          <a:prstGeom prst="straightConnector1">
            <a:avLst/>
          </a:prstGeom>
          <a:ln w="57150">
            <a:solidFill>
              <a:srgbClr val="7C858D"/>
            </a:solidFill>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a:extLst>
              <a:ext uri="{FF2B5EF4-FFF2-40B4-BE49-F238E27FC236}">
                <a16:creationId xmlns:a16="http://schemas.microsoft.com/office/drawing/2014/main" id="{96F59A3B-2E2D-EEC9-984E-61D10AC2B858}"/>
              </a:ext>
            </a:extLst>
          </p:cNvPr>
          <p:cNvCxnSpPr>
            <a:cxnSpLocks/>
          </p:cNvCxnSpPr>
          <p:nvPr/>
        </p:nvCxnSpPr>
        <p:spPr>
          <a:xfrm>
            <a:off x="10617842" y="1791028"/>
            <a:ext cx="0" cy="3180230"/>
          </a:xfrm>
          <a:prstGeom prst="straightConnector1">
            <a:avLst/>
          </a:prstGeom>
          <a:ln w="57150">
            <a:solidFill>
              <a:srgbClr val="857DD1"/>
            </a:solidFill>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23">
            <a:extLst>
              <a:ext uri="{FF2B5EF4-FFF2-40B4-BE49-F238E27FC236}">
                <a16:creationId xmlns:a16="http://schemas.microsoft.com/office/drawing/2014/main" id="{756A3DCF-9565-306F-4F53-0796212E702A}"/>
              </a:ext>
            </a:extLst>
          </p:cNvPr>
          <p:cNvCxnSpPr>
            <a:cxnSpLocks/>
          </p:cNvCxnSpPr>
          <p:nvPr/>
        </p:nvCxnSpPr>
        <p:spPr>
          <a:xfrm>
            <a:off x="10790413" y="1784305"/>
            <a:ext cx="0" cy="3186953"/>
          </a:xfrm>
          <a:prstGeom prst="straightConnector1">
            <a:avLst/>
          </a:prstGeom>
          <a:ln w="57150">
            <a:solidFill>
              <a:srgbClr val="7C858D"/>
            </a:solidFill>
            <a:tailEnd type="triangle"/>
          </a:ln>
        </p:spPr>
        <p:style>
          <a:lnRef idx="3">
            <a:schemeClr val="accent1"/>
          </a:lnRef>
          <a:fillRef idx="0">
            <a:schemeClr val="accent1"/>
          </a:fillRef>
          <a:effectRef idx="2">
            <a:schemeClr val="accent1"/>
          </a:effectRef>
          <a:fontRef idx="minor">
            <a:schemeClr val="tx1"/>
          </a:fontRef>
        </p:style>
      </p:cxnSp>
      <p:cxnSp>
        <p:nvCxnSpPr>
          <p:cNvPr id="37" name="Straight Arrow Connector 36">
            <a:extLst>
              <a:ext uri="{FF2B5EF4-FFF2-40B4-BE49-F238E27FC236}">
                <a16:creationId xmlns:a16="http://schemas.microsoft.com/office/drawing/2014/main" id="{527EF012-88F5-14E0-848B-13A98B1D67F4}"/>
              </a:ext>
            </a:extLst>
          </p:cNvPr>
          <p:cNvCxnSpPr>
            <a:cxnSpLocks/>
          </p:cNvCxnSpPr>
          <p:nvPr/>
        </p:nvCxnSpPr>
        <p:spPr>
          <a:xfrm>
            <a:off x="7749584" y="1764926"/>
            <a:ext cx="0" cy="3180230"/>
          </a:xfrm>
          <a:prstGeom prst="straightConnector1">
            <a:avLst/>
          </a:prstGeom>
          <a:ln w="57150">
            <a:solidFill>
              <a:srgbClr val="857DD1"/>
            </a:solidFill>
            <a:tailEnd type="triangle"/>
          </a:ln>
        </p:spPr>
        <p:style>
          <a:lnRef idx="3">
            <a:schemeClr val="accent1"/>
          </a:lnRef>
          <a:fillRef idx="0">
            <a:schemeClr val="accent1"/>
          </a:fillRef>
          <a:effectRef idx="2">
            <a:schemeClr val="accent1"/>
          </a:effectRef>
          <a:fontRef idx="minor">
            <a:schemeClr val="tx1"/>
          </a:fontRef>
        </p:style>
      </p:cxnSp>
      <p:cxnSp>
        <p:nvCxnSpPr>
          <p:cNvPr id="40" name="Straight Arrow Connector 39">
            <a:extLst>
              <a:ext uri="{FF2B5EF4-FFF2-40B4-BE49-F238E27FC236}">
                <a16:creationId xmlns:a16="http://schemas.microsoft.com/office/drawing/2014/main" id="{DB8CB2A2-6AEE-0B93-A940-F31C54081DED}"/>
              </a:ext>
            </a:extLst>
          </p:cNvPr>
          <p:cNvCxnSpPr>
            <a:cxnSpLocks/>
          </p:cNvCxnSpPr>
          <p:nvPr/>
        </p:nvCxnSpPr>
        <p:spPr>
          <a:xfrm>
            <a:off x="5228665" y="1741393"/>
            <a:ext cx="0" cy="3186953"/>
          </a:xfrm>
          <a:prstGeom prst="straightConnector1">
            <a:avLst/>
          </a:prstGeom>
          <a:ln w="57150">
            <a:solidFill>
              <a:srgbClr val="7C858D"/>
            </a:solidFill>
            <a:tailEnd type="triangle"/>
          </a:ln>
        </p:spPr>
        <p:style>
          <a:lnRef idx="3">
            <a:schemeClr val="accent1"/>
          </a:lnRef>
          <a:fillRef idx="0">
            <a:schemeClr val="accent1"/>
          </a:fillRef>
          <a:effectRef idx="2">
            <a:schemeClr val="accent1"/>
          </a:effectRef>
          <a:fontRef idx="minor">
            <a:schemeClr val="tx1"/>
          </a:fontRef>
        </p:style>
      </p:cxnSp>
      <p:cxnSp>
        <p:nvCxnSpPr>
          <p:cNvPr id="41" name="Straight Arrow Connector 40">
            <a:extLst>
              <a:ext uri="{FF2B5EF4-FFF2-40B4-BE49-F238E27FC236}">
                <a16:creationId xmlns:a16="http://schemas.microsoft.com/office/drawing/2014/main" id="{BBC72ABE-D24A-689A-ECB1-8D2EB05BDD2D}"/>
              </a:ext>
            </a:extLst>
          </p:cNvPr>
          <p:cNvCxnSpPr>
            <a:cxnSpLocks/>
          </p:cNvCxnSpPr>
          <p:nvPr/>
        </p:nvCxnSpPr>
        <p:spPr>
          <a:xfrm>
            <a:off x="7730380" y="644351"/>
            <a:ext cx="508747" cy="0"/>
          </a:xfrm>
          <a:prstGeom prst="straightConnector1">
            <a:avLst/>
          </a:prstGeom>
          <a:ln w="57150">
            <a:solidFill>
              <a:srgbClr val="857DD1"/>
            </a:solidFill>
            <a:tailEnd type="triangle"/>
          </a:ln>
        </p:spPr>
        <p:style>
          <a:lnRef idx="3">
            <a:schemeClr val="accent1"/>
          </a:lnRef>
          <a:fillRef idx="0">
            <a:schemeClr val="accent1"/>
          </a:fillRef>
          <a:effectRef idx="2">
            <a:schemeClr val="accent1"/>
          </a:effectRef>
          <a:fontRef idx="minor">
            <a:schemeClr val="tx1"/>
          </a:fontRef>
        </p:style>
      </p:cxnSp>
      <p:cxnSp>
        <p:nvCxnSpPr>
          <p:cNvPr id="43" name="Straight Arrow Connector 42">
            <a:extLst>
              <a:ext uri="{FF2B5EF4-FFF2-40B4-BE49-F238E27FC236}">
                <a16:creationId xmlns:a16="http://schemas.microsoft.com/office/drawing/2014/main" id="{F848617C-3D8E-49D3-E2AF-B84AC31F2463}"/>
              </a:ext>
            </a:extLst>
          </p:cNvPr>
          <p:cNvCxnSpPr>
            <a:cxnSpLocks/>
          </p:cNvCxnSpPr>
          <p:nvPr/>
        </p:nvCxnSpPr>
        <p:spPr>
          <a:xfrm>
            <a:off x="7730380" y="861745"/>
            <a:ext cx="508747" cy="0"/>
          </a:xfrm>
          <a:prstGeom prst="straightConnector1">
            <a:avLst/>
          </a:prstGeom>
          <a:ln w="57150">
            <a:solidFill>
              <a:srgbClr val="7C858D"/>
            </a:solidFill>
            <a:tailEnd type="triangle"/>
          </a:ln>
        </p:spPr>
        <p:style>
          <a:lnRef idx="3">
            <a:schemeClr val="accent1"/>
          </a:lnRef>
          <a:fillRef idx="0">
            <a:schemeClr val="accent1"/>
          </a:fillRef>
          <a:effectRef idx="2">
            <a:schemeClr val="accent1"/>
          </a:effectRef>
          <a:fontRef idx="minor">
            <a:schemeClr val="tx1"/>
          </a:fontRef>
        </p:style>
      </p:cxnSp>
      <p:sp>
        <p:nvSpPr>
          <p:cNvPr id="46" name="TextBox 45">
            <a:extLst>
              <a:ext uri="{FF2B5EF4-FFF2-40B4-BE49-F238E27FC236}">
                <a16:creationId xmlns:a16="http://schemas.microsoft.com/office/drawing/2014/main" id="{F81C5161-E166-40B0-70D8-E78C4624AFB7}"/>
              </a:ext>
            </a:extLst>
          </p:cNvPr>
          <p:cNvSpPr txBox="1"/>
          <p:nvPr/>
        </p:nvSpPr>
        <p:spPr>
          <a:xfrm>
            <a:off x="734400" y="1784305"/>
            <a:ext cx="522900" cy="307777"/>
          </a:xfrm>
          <a:prstGeom prst="rect">
            <a:avLst/>
          </a:prstGeom>
          <a:noFill/>
        </p:spPr>
        <p:txBody>
          <a:bodyPr wrap="none" rtlCol="0">
            <a:spAutoFit/>
          </a:bodyPr>
          <a:lstStyle/>
          <a:p>
            <a:r>
              <a:rPr lang="en-US" sz="1400" dirty="0">
                <a:solidFill>
                  <a:srgbClr val="33BED2"/>
                </a:solidFill>
              </a:rPr>
              <a:t>Line</a:t>
            </a:r>
          </a:p>
        </p:txBody>
      </p:sp>
      <p:sp>
        <p:nvSpPr>
          <p:cNvPr id="47" name="TextBox 46">
            <a:extLst>
              <a:ext uri="{FF2B5EF4-FFF2-40B4-BE49-F238E27FC236}">
                <a16:creationId xmlns:a16="http://schemas.microsoft.com/office/drawing/2014/main" id="{BE871F08-FD05-69F6-E0C3-9D15AFCBC8E4}"/>
              </a:ext>
            </a:extLst>
          </p:cNvPr>
          <p:cNvSpPr txBox="1"/>
          <p:nvPr/>
        </p:nvSpPr>
        <p:spPr>
          <a:xfrm>
            <a:off x="259563" y="2831821"/>
            <a:ext cx="1340369" cy="523220"/>
          </a:xfrm>
          <a:prstGeom prst="rect">
            <a:avLst/>
          </a:prstGeom>
          <a:noFill/>
        </p:spPr>
        <p:txBody>
          <a:bodyPr wrap="square" rtlCol="0">
            <a:spAutoFit/>
          </a:bodyPr>
          <a:lstStyle/>
          <a:p>
            <a:r>
              <a:rPr lang="en-US" sz="1400" dirty="0">
                <a:solidFill>
                  <a:srgbClr val="33BED2"/>
                </a:solidFill>
              </a:rPr>
              <a:t>Transformer Hi-Side</a:t>
            </a:r>
          </a:p>
        </p:txBody>
      </p:sp>
      <p:sp>
        <p:nvSpPr>
          <p:cNvPr id="48" name="TextBox 47">
            <a:extLst>
              <a:ext uri="{FF2B5EF4-FFF2-40B4-BE49-F238E27FC236}">
                <a16:creationId xmlns:a16="http://schemas.microsoft.com/office/drawing/2014/main" id="{DF8A1946-B61E-2CD3-8AAE-81B9A99E41D0}"/>
              </a:ext>
            </a:extLst>
          </p:cNvPr>
          <p:cNvSpPr txBox="1"/>
          <p:nvPr/>
        </p:nvSpPr>
        <p:spPr>
          <a:xfrm>
            <a:off x="924128" y="5332504"/>
            <a:ext cx="1550424" cy="523220"/>
          </a:xfrm>
          <a:prstGeom prst="rect">
            <a:avLst/>
          </a:prstGeom>
          <a:noFill/>
        </p:spPr>
        <p:txBody>
          <a:bodyPr wrap="none" rtlCol="0">
            <a:spAutoFit/>
          </a:bodyPr>
          <a:lstStyle/>
          <a:p>
            <a:r>
              <a:rPr lang="en-US" sz="1400" dirty="0">
                <a:solidFill>
                  <a:srgbClr val="5B6770"/>
                </a:solidFill>
              </a:rPr>
              <a:t>Discharging ESR</a:t>
            </a:r>
          </a:p>
          <a:p>
            <a:r>
              <a:rPr lang="en-US" sz="1400" dirty="0">
                <a:solidFill>
                  <a:srgbClr val="5B6770"/>
                </a:solidFill>
              </a:rPr>
              <a:t>Lagging</a:t>
            </a:r>
          </a:p>
        </p:txBody>
      </p:sp>
      <p:sp>
        <p:nvSpPr>
          <p:cNvPr id="49" name="TextBox 48">
            <a:extLst>
              <a:ext uri="{FF2B5EF4-FFF2-40B4-BE49-F238E27FC236}">
                <a16:creationId xmlns:a16="http://schemas.microsoft.com/office/drawing/2014/main" id="{E436D31D-1406-F190-39E2-01E59C7F6FC0}"/>
              </a:ext>
            </a:extLst>
          </p:cNvPr>
          <p:cNvSpPr txBox="1"/>
          <p:nvPr/>
        </p:nvSpPr>
        <p:spPr>
          <a:xfrm>
            <a:off x="3725926" y="5339548"/>
            <a:ext cx="1550424" cy="523220"/>
          </a:xfrm>
          <a:prstGeom prst="rect">
            <a:avLst/>
          </a:prstGeom>
          <a:noFill/>
        </p:spPr>
        <p:txBody>
          <a:bodyPr wrap="none" rtlCol="0">
            <a:spAutoFit/>
          </a:bodyPr>
          <a:lstStyle/>
          <a:p>
            <a:r>
              <a:rPr lang="en-US" sz="1400" dirty="0">
                <a:solidFill>
                  <a:srgbClr val="5B6770"/>
                </a:solidFill>
              </a:rPr>
              <a:t>Discharging ESR</a:t>
            </a:r>
          </a:p>
          <a:p>
            <a:r>
              <a:rPr lang="en-US" sz="1400" dirty="0">
                <a:solidFill>
                  <a:srgbClr val="5B6770"/>
                </a:solidFill>
              </a:rPr>
              <a:t>Leading</a:t>
            </a:r>
          </a:p>
        </p:txBody>
      </p:sp>
      <p:sp>
        <p:nvSpPr>
          <p:cNvPr id="50" name="TextBox 49">
            <a:extLst>
              <a:ext uri="{FF2B5EF4-FFF2-40B4-BE49-F238E27FC236}">
                <a16:creationId xmlns:a16="http://schemas.microsoft.com/office/drawing/2014/main" id="{6E0D423D-5B6A-A0B0-692A-8EAE537EE6B2}"/>
              </a:ext>
            </a:extLst>
          </p:cNvPr>
          <p:cNvSpPr txBox="1"/>
          <p:nvPr/>
        </p:nvSpPr>
        <p:spPr>
          <a:xfrm>
            <a:off x="6527724" y="5329067"/>
            <a:ext cx="1330814" cy="523220"/>
          </a:xfrm>
          <a:prstGeom prst="rect">
            <a:avLst/>
          </a:prstGeom>
          <a:noFill/>
        </p:spPr>
        <p:txBody>
          <a:bodyPr wrap="none" rtlCol="0">
            <a:spAutoFit/>
          </a:bodyPr>
          <a:lstStyle/>
          <a:p>
            <a:r>
              <a:rPr lang="en-US" sz="1400" dirty="0">
                <a:solidFill>
                  <a:srgbClr val="5B6770"/>
                </a:solidFill>
              </a:rPr>
              <a:t>Charging ESR</a:t>
            </a:r>
          </a:p>
          <a:p>
            <a:r>
              <a:rPr lang="en-US" sz="1400" dirty="0">
                <a:solidFill>
                  <a:srgbClr val="5B6770"/>
                </a:solidFill>
              </a:rPr>
              <a:t>Lagging</a:t>
            </a:r>
          </a:p>
        </p:txBody>
      </p:sp>
      <p:sp>
        <p:nvSpPr>
          <p:cNvPr id="53" name="TextBox 52">
            <a:extLst>
              <a:ext uri="{FF2B5EF4-FFF2-40B4-BE49-F238E27FC236}">
                <a16:creationId xmlns:a16="http://schemas.microsoft.com/office/drawing/2014/main" id="{B1820C98-FAE7-EC88-4F7E-CAC981D6B429}"/>
              </a:ext>
            </a:extLst>
          </p:cNvPr>
          <p:cNvSpPr txBox="1"/>
          <p:nvPr/>
        </p:nvSpPr>
        <p:spPr>
          <a:xfrm>
            <a:off x="9273947" y="5317729"/>
            <a:ext cx="1330814" cy="523220"/>
          </a:xfrm>
          <a:prstGeom prst="rect">
            <a:avLst/>
          </a:prstGeom>
          <a:noFill/>
        </p:spPr>
        <p:txBody>
          <a:bodyPr wrap="none" rtlCol="0">
            <a:spAutoFit/>
          </a:bodyPr>
          <a:lstStyle/>
          <a:p>
            <a:r>
              <a:rPr lang="en-US" sz="1400" dirty="0">
                <a:solidFill>
                  <a:srgbClr val="5B6770"/>
                </a:solidFill>
              </a:rPr>
              <a:t>Charging ESR</a:t>
            </a:r>
          </a:p>
          <a:p>
            <a:r>
              <a:rPr lang="en-US" sz="1400" dirty="0">
                <a:solidFill>
                  <a:srgbClr val="5B6770"/>
                </a:solidFill>
              </a:rPr>
              <a:t>Leading</a:t>
            </a:r>
          </a:p>
        </p:txBody>
      </p:sp>
      <p:sp>
        <p:nvSpPr>
          <p:cNvPr id="57" name="TextBox 56">
            <a:extLst>
              <a:ext uri="{FF2B5EF4-FFF2-40B4-BE49-F238E27FC236}">
                <a16:creationId xmlns:a16="http://schemas.microsoft.com/office/drawing/2014/main" id="{BE114108-019C-C6DC-334B-B3FF3C3AD092}"/>
              </a:ext>
            </a:extLst>
          </p:cNvPr>
          <p:cNvSpPr txBox="1"/>
          <p:nvPr/>
        </p:nvSpPr>
        <p:spPr>
          <a:xfrm>
            <a:off x="1634847" y="4592633"/>
            <a:ext cx="779556" cy="246221"/>
          </a:xfrm>
          <a:prstGeom prst="rect">
            <a:avLst/>
          </a:prstGeom>
          <a:noFill/>
        </p:spPr>
        <p:txBody>
          <a:bodyPr wrap="square" rtlCol="0">
            <a:spAutoFit/>
          </a:bodyPr>
          <a:lstStyle/>
          <a:p>
            <a:r>
              <a:rPr lang="en-US" sz="1000" b="1" dirty="0"/>
              <a:t>+103 MW</a:t>
            </a:r>
          </a:p>
        </p:txBody>
      </p:sp>
      <p:sp>
        <p:nvSpPr>
          <p:cNvPr id="58" name="TextBox 57">
            <a:extLst>
              <a:ext uri="{FF2B5EF4-FFF2-40B4-BE49-F238E27FC236}">
                <a16:creationId xmlns:a16="http://schemas.microsoft.com/office/drawing/2014/main" id="{95C32451-7E7C-3E30-93FB-6AD22A151A05}"/>
              </a:ext>
            </a:extLst>
          </p:cNvPr>
          <p:cNvSpPr txBox="1"/>
          <p:nvPr/>
        </p:nvSpPr>
        <p:spPr>
          <a:xfrm>
            <a:off x="1651462" y="3028137"/>
            <a:ext cx="779556" cy="246221"/>
          </a:xfrm>
          <a:prstGeom prst="rect">
            <a:avLst/>
          </a:prstGeom>
          <a:noFill/>
        </p:spPr>
        <p:txBody>
          <a:bodyPr wrap="square" rtlCol="0">
            <a:spAutoFit/>
          </a:bodyPr>
          <a:lstStyle/>
          <a:p>
            <a:r>
              <a:rPr lang="en-US" sz="1000" b="1" dirty="0"/>
              <a:t>-100 MW</a:t>
            </a:r>
          </a:p>
        </p:txBody>
      </p:sp>
      <p:sp>
        <p:nvSpPr>
          <p:cNvPr id="59" name="TextBox 58">
            <a:extLst>
              <a:ext uri="{FF2B5EF4-FFF2-40B4-BE49-F238E27FC236}">
                <a16:creationId xmlns:a16="http://schemas.microsoft.com/office/drawing/2014/main" id="{E3E1683E-35E9-D26E-CB0C-6283AD0060C6}"/>
              </a:ext>
            </a:extLst>
          </p:cNvPr>
          <p:cNvSpPr txBox="1"/>
          <p:nvPr/>
        </p:nvSpPr>
        <p:spPr>
          <a:xfrm>
            <a:off x="1626811" y="1814696"/>
            <a:ext cx="779556" cy="246221"/>
          </a:xfrm>
          <a:prstGeom prst="rect">
            <a:avLst/>
          </a:prstGeom>
          <a:noFill/>
        </p:spPr>
        <p:txBody>
          <a:bodyPr wrap="square" rtlCol="0">
            <a:spAutoFit/>
          </a:bodyPr>
          <a:lstStyle/>
          <a:p>
            <a:r>
              <a:rPr lang="en-US" sz="1000" b="1" dirty="0"/>
              <a:t>+100 MW</a:t>
            </a:r>
          </a:p>
        </p:txBody>
      </p:sp>
      <p:sp>
        <p:nvSpPr>
          <p:cNvPr id="60" name="TextBox 59">
            <a:extLst>
              <a:ext uri="{FF2B5EF4-FFF2-40B4-BE49-F238E27FC236}">
                <a16:creationId xmlns:a16="http://schemas.microsoft.com/office/drawing/2014/main" id="{C29624EA-6ED8-7F18-E41C-574C008ED7FC}"/>
              </a:ext>
            </a:extLst>
          </p:cNvPr>
          <p:cNvSpPr txBox="1"/>
          <p:nvPr/>
        </p:nvSpPr>
        <p:spPr>
          <a:xfrm>
            <a:off x="2364441" y="4592633"/>
            <a:ext cx="779556" cy="246221"/>
          </a:xfrm>
          <a:prstGeom prst="rect">
            <a:avLst/>
          </a:prstGeom>
          <a:noFill/>
        </p:spPr>
        <p:txBody>
          <a:bodyPr wrap="square" rtlCol="0">
            <a:spAutoFit/>
          </a:bodyPr>
          <a:lstStyle/>
          <a:p>
            <a:r>
              <a:rPr lang="en-US" sz="1000" b="1" dirty="0"/>
              <a:t>+59 MVAr</a:t>
            </a:r>
          </a:p>
        </p:txBody>
      </p:sp>
      <p:sp>
        <p:nvSpPr>
          <p:cNvPr id="61" name="TextBox 60">
            <a:extLst>
              <a:ext uri="{FF2B5EF4-FFF2-40B4-BE49-F238E27FC236}">
                <a16:creationId xmlns:a16="http://schemas.microsoft.com/office/drawing/2014/main" id="{D8DC9EF6-7C0C-1062-6323-DE21C86AD52E}"/>
              </a:ext>
            </a:extLst>
          </p:cNvPr>
          <p:cNvSpPr txBox="1"/>
          <p:nvPr/>
        </p:nvSpPr>
        <p:spPr>
          <a:xfrm>
            <a:off x="2381056" y="3028137"/>
            <a:ext cx="779556" cy="246221"/>
          </a:xfrm>
          <a:prstGeom prst="rect">
            <a:avLst/>
          </a:prstGeom>
          <a:noFill/>
        </p:spPr>
        <p:txBody>
          <a:bodyPr wrap="square" rtlCol="0">
            <a:spAutoFit/>
          </a:bodyPr>
          <a:lstStyle/>
          <a:p>
            <a:r>
              <a:rPr lang="en-US" sz="1000" b="1" dirty="0"/>
              <a:t>-43 MVAr</a:t>
            </a:r>
          </a:p>
        </p:txBody>
      </p:sp>
      <p:sp>
        <p:nvSpPr>
          <p:cNvPr id="62" name="TextBox 61">
            <a:extLst>
              <a:ext uri="{FF2B5EF4-FFF2-40B4-BE49-F238E27FC236}">
                <a16:creationId xmlns:a16="http://schemas.microsoft.com/office/drawing/2014/main" id="{BECB1015-1394-17B1-D648-FD033A70632F}"/>
              </a:ext>
            </a:extLst>
          </p:cNvPr>
          <p:cNvSpPr txBox="1"/>
          <p:nvPr/>
        </p:nvSpPr>
        <p:spPr>
          <a:xfrm>
            <a:off x="2390581" y="1805208"/>
            <a:ext cx="779556" cy="246221"/>
          </a:xfrm>
          <a:prstGeom prst="rect">
            <a:avLst/>
          </a:prstGeom>
          <a:noFill/>
        </p:spPr>
        <p:txBody>
          <a:bodyPr wrap="square" rtlCol="0">
            <a:spAutoFit/>
          </a:bodyPr>
          <a:lstStyle/>
          <a:p>
            <a:r>
              <a:rPr lang="en-US" sz="1000" b="1" dirty="0"/>
              <a:t>+43 MVAr</a:t>
            </a:r>
          </a:p>
        </p:txBody>
      </p:sp>
      <p:sp>
        <p:nvSpPr>
          <p:cNvPr id="63" name="TextBox 62">
            <a:extLst>
              <a:ext uri="{FF2B5EF4-FFF2-40B4-BE49-F238E27FC236}">
                <a16:creationId xmlns:a16="http://schemas.microsoft.com/office/drawing/2014/main" id="{113B21C5-AC04-4B1D-3D15-0D0EEA1E7E4D}"/>
              </a:ext>
            </a:extLst>
          </p:cNvPr>
          <p:cNvSpPr txBox="1"/>
          <p:nvPr/>
        </p:nvSpPr>
        <p:spPr>
          <a:xfrm>
            <a:off x="4424569" y="4592633"/>
            <a:ext cx="779556" cy="246221"/>
          </a:xfrm>
          <a:prstGeom prst="rect">
            <a:avLst/>
          </a:prstGeom>
          <a:noFill/>
        </p:spPr>
        <p:txBody>
          <a:bodyPr wrap="square" rtlCol="0">
            <a:spAutoFit/>
          </a:bodyPr>
          <a:lstStyle/>
          <a:p>
            <a:r>
              <a:rPr lang="en-US" sz="1000" b="1" dirty="0"/>
              <a:t>+103 MW</a:t>
            </a:r>
          </a:p>
        </p:txBody>
      </p:sp>
      <p:sp>
        <p:nvSpPr>
          <p:cNvPr id="64" name="TextBox 63">
            <a:extLst>
              <a:ext uri="{FF2B5EF4-FFF2-40B4-BE49-F238E27FC236}">
                <a16:creationId xmlns:a16="http://schemas.microsoft.com/office/drawing/2014/main" id="{427BB92D-77FC-ACEA-FA61-D30E98A20A17}"/>
              </a:ext>
            </a:extLst>
          </p:cNvPr>
          <p:cNvSpPr txBox="1"/>
          <p:nvPr/>
        </p:nvSpPr>
        <p:spPr>
          <a:xfrm>
            <a:off x="4441184" y="3028137"/>
            <a:ext cx="779556" cy="246221"/>
          </a:xfrm>
          <a:prstGeom prst="rect">
            <a:avLst/>
          </a:prstGeom>
          <a:noFill/>
        </p:spPr>
        <p:txBody>
          <a:bodyPr wrap="square" rtlCol="0">
            <a:spAutoFit/>
          </a:bodyPr>
          <a:lstStyle/>
          <a:p>
            <a:r>
              <a:rPr lang="en-US" sz="1000" b="1" dirty="0"/>
              <a:t>-100 MW</a:t>
            </a:r>
          </a:p>
        </p:txBody>
      </p:sp>
      <p:sp>
        <p:nvSpPr>
          <p:cNvPr id="65" name="TextBox 64">
            <a:extLst>
              <a:ext uri="{FF2B5EF4-FFF2-40B4-BE49-F238E27FC236}">
                <a16:creationId xmlns:a16="http://schemas.microsoft.com/office/drawing/2014/main" id="{62CD9AD6-CFA2-44A1-C254-16E296104499}"/>
              </a:ext>
            </a:extLst>
          </p:cNvPr>
          <p:cNvSpPr txBox="1"/>
          <p:nvPr/>
        </p:nvSpPr>
        <p:spPr>
          <a:xfrm>
            <a:off x="4424569" y="1830471"/>
            <a:ext cx="779556" cy="246221"/>
          </a:xfrm>
          <a:prstGeom prst="rect">
            <a:avLst/>
          </a:prstGeom>
          <a:noFill/>
        </p:spPr>
        <p:txBody>
          <a:bodyPr wrap="square" rtlCol="0">
            <a:spAutoFit/>
          </a:bodyPr>
          <a:lstStyle/>
          <a:p>
            <a:r>
              <a:rPr lang="en-US" sz="1000" b="1" dirty="0"/>
              <a:t>+100 MW</a:t>
            </a:r>
          </a:p>
        </p:txBody>
      </p:sp>
      <p:sp>
        <p:nvSpPr>
          <p:cNvPr id="66" name="TextBox 65">
            <a:extLst>
              <a:ext uri="{FF2B5EF4-FFF2-40B4-BE49-F238E27FC236}">
                <a16:creationId xmlns:a16="http://schemas.microsoft.com/office/drawing/2014/main" id="{4F983B2E-D36A-3201-C4AD-E93403DF9E7C}"/>
              </a:ext>
            </a:extLst>
          </p:cNvPr>
          <p:cNvSpPr txBox="1"/>
          <p:nvPr/>
        </p:nvSpPr>
        <p:spPr>
          <a:xfrm>
            <a:off x="5219456" y="4585491"/>
            <a:ext cx="779556" cy="246221"/>
          </a:xfrm>
          <a:prstGeom prst="rect">
            <a:avLst/>
          </a:prstGeom>
          <a:noFill/>
        </p:spPr>
        <p:txBody>
          <a:bodyPr wrap="square" rtlCol="0">
            <a:spAutoFit/>
          </a:bodyPr>
          <a:lstStyle/>
          <a:p>
            <a:r>
              <a:rPr lang="en-US" sz="1000" b="1" dirty="0"/>
              <a:t>-28 MVAr</a:t>
            </a:r>
          </a:p>
        </p:txBody>
      </p:sp>
      <p:sp>
        <p:nvSpPr>
          <p:cNvPr id="67" name="TextBox 66">
            <a:extLst>
              <a:ext uri="{FF2B5EF4-FFF2-40B4-BE49-F238E27FC236}">
                <a16:creationId xmlns:a16="http://schemas.microsoft.com/office/drawing/2014/main" id="{64F79415-65AA-33B6-1915-30EE57572692}"/>
              </a:ext>
            </a:extLst>
          </p:cNvPr>
          <p:cNvSpPr txBox="1"/>
          <p:nvPr/>
        </p:nvSpPr>
        <p:spPr>
          <a:xfrm>
            <a:off x="5236071" y="3020995"/>
            <a:ext cx="779556" cy="246221"/>
          </a:xfrm>
          <a:prstGeom prst="rect">
            <a:avLst/>
          </a:prstGeom>
          <a:noFill/>
        </p:spPr>
        <p:txBody>
          <a:bodyPr wrap="square" rtlCol="0">
            <a:spAutoFit/>
          </a:bodyPr>
          <a:lstStyle/>
          <a:p>
            <a:r>
              <a:rPr lang="en-US" sz="1000" b="1" dirty="0"/>
              <a:t>+44 MVAr</a:t>
            </a:r>
          </a:p>
        </p:txBody>
      </p:sp>
      <p:sp>
        <p:nvSpPr>
          <p:cNvPr id="68" name="TextBox 67">
            <a:extLst>
              <a:ext uri="{FF2B5EF4-FFF2-40B4-BE49-F238E27FC236}">
                <a16:creationId xmlns:a16="http://schemas.microsoft.com/office/drawing/2014/main" id="{9D9676BC-F41A-E0B9-B1C6-AFD06D7E2ACB}"/>
              </a:ext>
            </a:extLst>
          </p:cNvPr>
          <p:cNvSpPr txBox="1"/>
          <p:nvPr/>
        </p:nvSpPr>
        <p:spPr>
          <a:xfrm>
            <a:off x="5245596" y="1798066"/>
            <a:ext cx="779556" cy="246221"/>
          </a:xfrm>
          <a:prstGeom prst="rect">
            <a:avLst/>
          </a:prstGeom>
          <a:noFill/>
        </p:spPr>
        <p:txBody>
          <a:bodyPr wrap="square" rtlCol="0">
            <a:spAutoFit/>
          </a:bodyPr>
          <a:lstStyle/>
          <a:p>
            <a:r>
              <a:rPr lang="en-US" sz="1000" b="1" dirty="0"/>
              <a:t>-43 MVAr</a:t>
            </a:r>
          </a:p>
        </p:txBody>
      </p:sp>
      <p:sp>
        <p:nvSpPr>
          <p:cNvPr id="69" name="TextBox 68">
            <a:extLst>
              <a:ext uri="{FF2B5EF4-FFF2-40B4-BE49-F238E27FC236}">
                <a16:creationId xmlns:a16="http://schemas.microsoft.com/office/drawing/2014/main" id="{42A99A82-7198-16F2-B3FC-279BE0DED810}"/>
              </a:ext>
            </a:extLst>
          </p:cNvPr>
          <p:cNvSpPr txBox="1"/>
          <p:nvPr/>
        </p:nvSpPr>
        <p:spPr>
          <a:xfrm>
            <a:off x="7103013" y="4631781"/>
            <a:ext cx="779556" cy="246221"/>
          </a:xfrm>
          <a:prstGeom prst="rect">
            <a:avLst/>
          </a:prstGeom>
          <a:noFill/>
        </p:spPr>
        <p:txBody>
          <a:bodyPr wrap="square" rtlCol="0">
            <a:spAutoFit/>
          </a:bodyPr>
          <a:lstStyle/>
          <a:p>
            <a:r>
              <a:rPr lang="en-US" sz="1000" b="1" dirty="0"/>
              <a:t>-103 MW</a:t>
            </a:r>
          </a:p>
        </p:txBody>
      </p:sp>
      <p:sp>
        <p:nvSpPr>
          <p:cNvPr id="70" name="TextBox 69">
            <a:extLst>
              <a:ext uri="{FF2B5EF4-FFF2-40B4-BE49-F238E27FC236}">
                <a16:creationId xmlns:a16="http://schemas.microsoft.com/office/drawing/2014/main" id="{4E884587-DC1C-4EAC-9AAE-8DF0358BA62B}"/>
              </a:ext>
            </a:extLst>
          </p:cNvPr>
          <p:cNvSpPr txBox="1"/>
          <p:nvPr/>
        </p:nvSpPr>
        <p:spPr>
          <a:xfrm>
            <a:off x="7119628" y="3067285"/>
            <a:ext cx="779556" cy="246221"/>
          </a:xfrm>
          <a:prstGeom prst="rect">
            <a:avLst/>
          </a:prstGeom>
          <a:noFill/>
        </p:spPr>
        <p:txBody>
          <a:bodyPr wrap="square" rtlCol="0">
            <a:spAutoFit/>
          </a:bodyPr>
          <a:lstStyle/>
          <a:p>
            <a:r>
              <a:rPr lang="en-US" sz="1000" b="1" dirty="0"/>
              <a:t>+105 MW</a:t>
            </a:r>
          </a:p>
        </p:txBody>
      </p:sp>
      <p:sp>
        <p:nvSpPr>
          <p:cNvPr id="71" name="TextBox 70">
            <a:extLst>
              <a:ext uri="{FF2B5EF4-FFF2-40B4-BE49-F238E27FC236}">
                <a16:creationId xmlns:a16="http://schemas.microsoft.com/office/drawing/2014/main" id="{15374D2C-4176-8F8E-53BF-32E70C98120B}"/>
              </a:ext>
            </a:extLst>
          </p:cNvPr>
          <p:cNvSpPr txBox="1"/>
          <p:nvPr/>
        </p:nvSpPr>
        <p:spPr>
          <a:xfrm>
            <a:off x="7129153" y="1844356"/>
            <a:ext cx="779556" cy="246221"/>
          </a:xfrm>
          <a:prstGeom prst="rect">
            <a:avLst/>
          </a:prstGeom>
          <a:noFill/>
        </p:spPr>
        <p:txBody>
          <a:bodyPr wrap="square" rtlCol="0">
            <a:spAutoFit/>
          </a:bodyPr>
          <a:lstStyle/>
          <a:p>
            <a:r>
              <a:rPr lang="en-US" sz="1000" b="1" dirty="0"/>
              <a:t>-105 MW</a:t>
            </a:r>
          </a:p>
        </p:txBody>
      </p:sp>
      <p:sp>
        <p:nvSpPr>
          <p:cNvPr id="72" name="TextBox 71">
            <a:extLst>
              <a:ext uri="{FF2B5EF4-FFF2-40B4-BE49-F238E27FC236}">
                <a16:creationId xmlns:a16="http://schemas.microsoft.com/office/drawing/2014/main" id="{3CEC180E-F6B6-2760-F3D6-024C8665A4A3}"/>
              </a:ext>
            </a:extLst>
          </p:cNvPr>
          <p:cNvSpPr txBox="1"/>
          <p:nvPr/>
        </p:nvSpPr>
        <p:spPr>
          <a:xfrm>
            <a:off x="7864736" y="4631781"/>
            <a:ext cx="779556" cy="246221"/>
          </a:xfrm>
          <a:prstGeom prst="rect">
            <a:avLst/>
          </a:prstGeom>
          <a:noFill/>
        </p:spPr>
        <p:txBody>
          <a:bodyPr wrap="square" rtlCol="0">
            <a:spAutoFit/>
          </a:bodyPr>
          <a:lstStyle/>
          <a:p>
            <a:r>
              <a:rPr lang="en-US" sz="1000" b="1" dirty="0"/>
              <a:t>+59 MVAr</a:t>
            </a:r>
          </a:p>
        </p:txBody>
      </p:sp>
      <p:sp>
        <p:nvSpPr>
          <p:cNvPr id="73" name="TextBox 72">
            <a:extLst>
              <a:ext uri="{FF2B5EF4-FFF2-40B4-BE49-F238E27FC236}">
                <a16:creationId xmlns:a16="http://schemas.microsoft.com/office/drawing/2014/main" id="{F25316BF-31C8-6CEE-083D-A8047B589496}"/>
              </a:ext>
            </a:extLst>
          </p:cNvPr>
          <p:cNvSpPr txBox="1"/>
          <p:nvPr/>
        </p:nvSpPr>
        <p:spPr>
          <a:xfrm>
            <a:off x="7881351" y="3067285"/>
            <a:ext cx="779556" cy="246221"/>
          </a:xfrm>
          <a:prstGeom prst="rect">
            <a:avLst/>
          </a:prstGeom>
          <a:noFill/>
        </p:spPr>
        <p:txBody>
          <a:bodyPr wrap="square" rtlCol="0">
            <a:spAutoFit/>
          </a:bodyPr>
          <a:lstStyle/>
          <a:p>
            <a:r>
              <a:rPr lang="en-US" sz="1000" b="1" dirty="0"/>
              <a:t>-43 MVAr</a:t>
            </a:r>
          </a:p>
        </p:txBody>
      </p:sp>
      <p:sp>
        <p:nvSpPr>
          <p:cNvPr id="74" name="TextBox 73">
            <a:extLst>
              <a:ext uri="{FF2B5EF4-FFF2-40B4-BE49-F238E27FC236}">
                <a16:creationId xmlns:a16="http://schemas.microsoft.com/office/drawing/2014/main" id="{62EA0525-8408-53B0-48AB-B46E40023E14}"/>
              </a:ext>
            </a:extLst>
          </p:cNvPr>
          <p:cNvSpPr txBox="1"/>
          <p:nvPr/>
        </p:nvSpPr>
        <p:spPr>
          <a:xfrm>
            <a:off x="7890876" y="1844356"/>
            <a:ext cx="779556" cy="246221"/>
          </a:xfrm>
          <a:prstGeom prst="rect">
            <a:avLst/>
          </a:prstGeom>
          <a:noFill/>
        </p:spPr>
        <p:txBody>
          <a:bodyPr wrap="square" rtlCol="0">
            <a:spAutoFit/>
          </a:bodyPr>
          <a:lstStyle/>
          <a:p>
            <a:r>
              <a:rPr lang="en-US" sz="1000" b="1" dirty="0"/>
              <a:t>+43 MVAr</a:t>
            </a:r>
          </a:p>
        </p:txBody>
      </p:sp>
      <p:sp>
        <p:nvSpPr>
          <p:cNvPr id="81" name="TextBox 80">
            <a:extLst>
              <a:ext uri="{FF2B5EF4-FFF2-40B4-BE49-F238E27FC236}">
                <a16:creationId xmlns:a16="http://schemas.microsoft.com/office/drawing/2014/main" id="{D57C8F5C-F464-FD64-4C91-2D2027DBE5F6}"/>
              </a:ext>
            </a:extLst>
          </p:cNvPr>
          <p:cNvSpPr txBox="1"/>
          <p:nvPr/>
        </p:nvSpPr>
        <p:spPr>
          <a:xfrm>
            <a:off x="10738075" y="4585491"/>
            <a:ext cx="779556" cy="246221"/>
          </a:xfrm>
          <a:prstGeom prst="rect">
            <a:avLst/>
          </a:prstGeom>
          <a:noFill/>
        </p:spPr>
        <p:txBody>
          <a:bodyPr wrap="square" rtlCol="0">
            <a:spAutoFit/>
          </a:bodyPr>
          <a:lstStyle/>
          <a:p>
            <a:r>
              <a:rPr lang="en-US" sz="1000" b="1" dirty="0"/>
              <a:t>-28 MVAr</a:t>
            </a:r>
          </a:p>
        </p:txBody>
      </p:sp>
      <p:sp>
        <p:nvSpPr>
          <p:cNvPr id="82" name="TextBox 81">
            <a:extLst>
              <a:ext uri="{FF2B5EF4-FFF2-40B4-BE49-F238E27FC236}">
                <a16:creationId xmlns:a16="http://schemas.microsoft.com/office/drawing/2014/main" id="{D2B74DDA-933D-4035-8662-53ADB7B46B06}"/>
              </a:ext>
            </a:extLst>
          </p:cNvPr>
          <p:cNvSpPr txBox="1"/>
          <p:nvPr/>
        </p:nvSpPr>
        <p:spPr>
          <a:xfrm>
            <a:off x="10780888" y="3007236"/>
            <a:ext cx="779556" cy="246221"/>
          </a:xfrm>
          <a:prstGeom prst="rect">
            <a:avLst/>
          </a:prstGeom>
          <a:noFill/>
        </p:spPr>
        <p:txBody>
          <a:bodyPr wrap="square" rtlCol="0">
            <a:spAutoFit/>
          </a:bodyPr>
          <a:lstStyle/>
          <a:p>
            <a:r>
              <a:rPr lang="en-US" sz="1000" b="1" dirty="0"/>
              <a:t>+43 MVAr</a:t>
            </a:r>
          </a:p>
        </p:txBody>
      </p:sp>
      <p:sp>
        <p:nvSpPr>
          <p:cNvPr id="83" name="TextBox 82">
            <a:extLst>
              <a:ext uri="{FF2B5EF4-FFF2-40B4-BE49-F238E27FC236}">
                <a16:creationId xmlns:a16="http://schemas.microsoft.com/office/drawing/2014/main" id="{B1C3E86D-9D92-8228-B8DB-D7AA93D5D78C}"/>
              </a:ext>
            </a:extLst>
          </p:cNvPr>
          <p:cNvSpPr txBox="1"/>
          <p:nvPr/>
        </p:nvSpPr>
        <p:spPr>
          <a:xfrm>
            <a:off x="10790413" y="1784307"/>
            <a:ext cx="779556" cy="246221"/>
          </a:xfrm>
          <a:prstGeom prst="rect">
            <a:avLst/>
          </a:prstGeom>
          <a:noFill/>
        </p:spPr>
        <p:txBody>
          <a:bodyPr wrap="square" rtlCol="0">
            <a:spAutoFit/>
          </a:bodyPr>
          <a:lstStyle/>
          <a:p>
            <a:r>
              <a:rPr lang="en-US" sz="1000" b="1" dirty="0"/>
              <a:t>-43 MVAr</a:t>
            </a:r>
          </a:p>
        </p:txBody>
      </p:sp>
      <p:sp>
        <p:nvSpPr>
          <p:cNvPr id="84" name="TextBox 83">
            <a:extLst>
              <a:ext uri="{FF2B5EF4-FFF2-40B4-BE49-F238E27FC236}">
                <a16:creationId xmlns:a16="http://schemas.microsoft.com/office/drawing/2014/main" id="{75D9BE89-75B9-99D8-3833-B14C9DD90636}"/>
              </a:ext>
            </a:extLst>
          </p:cNvPr>
          <p:cNvSpPr txBox="1"/>
          <p:nvPr/>
        </p:nvSpPr>
        <p:spPr>
          <a:xfrm>
            <a:off x="9941904" y="4631781"/>
            <a:ext cx="779556" cy="246221"/>
          </a:xfrm>
          <a:prstGeom prst="rect">
            <a:avLst/>
          </a:prstGeom>
          <a:noFill/>
        </p:spPr>
        <p:txBody>
          <a:bodyPr wrap="square" rtlCol="0">
            <a:spAutoFit/>
          </a:bodyPr>
          <a:lstStyle/>
          <a:p>
            <a:r>
              <a:rPr lang="en-US" sz="1000" b="1" dirty="0"/>
              <a:t>-103 MW</a:t>
            </a:r>
          </a:p>
        </p:txBody>
      </p:sp>
      <p:sp>
        <p:nvSpPr>
          <p:cNvPr id="85" name="TextBox 84">
            <a:extLst>
              <a:ext uri="{FF2B5EF4-FFF2-40B4-BE49-F238E27FC236}">
                <a16:creationId xmlns:a16="http://schemas.microsoft.com/office/drawing/2014/main" id="{0085F229-4EC4-C512-C8DA-CF5E2105EB56}"/>
              </a:ext>
            </a:extLst>
          </p:cNvPr>
          <p:cNvSpPr txBox="1"/>
          <p:nvPr/>
        </p:nvSpPr>
        <p:spPr>
          <a:xfrm>
            <a:off x="9958519" y="3067285"/>
            <a:ext cx="779556" cy="246221"/>
          </a:xfrm>
          <a:prstGeom prst="rect">
            <a:avLst/>
          </a:prstGeom>
          <a:noFill/>
        </p:spPr>
        <p:txBody>
          <a:bodyPr wrap="square" rtlCol="0">
            <a:spAutoFit/>
          </a:bodyPr>
          <a:lstStyle/>
          <a:p>
            <a:r>
              <a:rPr lang="en-US" sz="1000" b="1" dirty="0"/>
              <a:t>+105 MW</a:t>
            </a:r>
          </a:p>
        </p:txBody>
      </p:sp>
      <p:sp>
        <p:nvSpPr>
          <p:cNvPr id="86" name="TextBox 85">
            <a:extLst>
              <a:ext uri="{FF2B5EF4-FFF2-40B4-BE49-F238E27FC236}">
                <a16:creationId xmlns:a16="http://schemas.microsoft.com/office/drawing/2014/main" id="{56AB4B26-82F7-3E43-B04E-01EABB743361}"/>
              </a:ext>
            </a:extLst>
          </p:cNvPr>
          <p:cNvSpPr txBox="1"/>
          <p:nvPr/>
        </p:nvSpPr>
        <p:spPr>
          <a:xfrm>
            <a:off x="9968044" y="1844356"/>
            <a:ext cx="779556" cy="246221"/>
          </a:xfrm>
          <a:prstGeom prst="rect">
            <a:avLst/>
          </a:prstGeom>
          <a:noFill/>
        </p:spPr>
        <p:txBody>
          <a:bodyPr wrap="square" rtlCol="0">
            <a:spAutoFit/>
          </a:bodyPr>
          <a:lstStyle/>
          <a:p>
            <a:r>
              <a:rPr lang="en-US" sz="1000" b="1" dirty="0"/>
              <a:t>-105 MW</a:t>
            </a:r>
          </a:p>
        </p:txBody>
      </p:sp>
      <p:cxnSp>
        <p:nvCxnSpPr>
          <p:cNvPr id="88" name="Straight Connector 87">
            <a:extLst>
              <a:ext uri="{FF2B5EF4-FFF2-40B4-BE49-F238E27FC236}">
                <a16:creationId xmlns:a16="http://schemas.microsoft.com/office/drawing/2014/main" id="{397C2EC4-FA4B-FFBF-1F97-5DB3A06D021C}"/>
              </a:ext>
            </a:extLst>
          </p:cNvPr>
          <p:cNvCxnSpPr/>
          <p:nvPr/>
        </p:nvCxnSpPr>
        <p:spPr>
          <a:xfrm>
            <a:off x="781637" y="3294529"/>
            <a:ext cx="10446657" cy="0"/>
          </a:xfrm>
          <a:prstGeom prst="line">
            <a:avLst/>
          </a:prstGeom>
          <a:ln w="19050" cap="flat" cmpd="sng" algn="ctr">
            <a:solidFill>
              <a:srgbClr val="99DFE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9" name="Straight Connector 88">
            <a:extLst>
              <a:ext uri="{FF2B5EF4-FFF2-40B4-BE49-F238E27FC236}">
                <a16:creationId xmlns:a16="http://schemas.microsoft.com/office/drawing/2014/main" id="{9A2678BA-1AC7-2B86-28C1-135D2292F2A6}"/>
              </a:ext>
            </a:extLst>
          </p:cNvPr>
          <p:cNvCxnSpPr/>
          <p:nvPr/>
        </p:nvCxnSpPr>
        <p:spPr>
          <a:xfrm>
            <a:off x="781637" y="2030528"/>
            <a:ext cx="10446657" cy="0"/>
          </a:xfrm>
          <a:prstGeom prst="line">
            <a:avLst/>
          </a:prstGeom>
          <a:ln w="19050" cap="flat" cmpd="sng" algn="ctr">
            <a:solidFill>
              <a:srgbClr val="99DFE9"/>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0" name="TextBox 89">
            <a:extLst>
              <a:ext uri="{FF2B5EF4-FFF2-40B4-BE49-F238E27FC236}">
                <a16:creationId xmlns:a16="http://schemas.microsoft.com/office/drawing/2014/main" id="{F126BB21-9133-BF9C-7752-A0BD66C6614F}"/>
              </a:ext>
            </a:extLst>
          </p:cNvPr>
          <p:cNvSpPr txBox="1"/>
          <p:nvPr/>
        </p:nvSpPr>
        <p:spPr>
          <a:xfrm>
            <a:off x="8388949" y="461965"/>
            <a:ext cx="1653384" cy="584775"/>
          </a:xfrm>
          <a:prstGeom prst="rect">
            <a:avLst/>
          </a:prstGeom>
          <a:noFill/>
        </p:spPr>
        <p:txBody>
          <a:bodyPr wrap="square" rtlCol="0">
            <a:spAutoFit/>
          </a:bodyPr>
          <a:lstStyle/>
          <a:p>
            <a:r>
              <a:rPr lang="en-US" sz="1600" b="1" dirty="0">
                <a:solidFill>
                  <a:srgbClr val="5B6770"/>
                </a:solidFill>
              </a:rPr>
              <a:t>DIRECTION OF POWER FLOW</a:t>
            </a:r>
          </a:p>
        </p:txBody>
      </p:sp>
      <p:sp>
        <p:nvSpPr>
          <p:cNvPr id="3" name="Right Brace 2">
            <a:extLst>
              <a:ext uri="{FF2B5EF4-FFF2-40B4-BE49-F238E27FC236}">
                <a16:creationId xmlns:a16="http://schemas.microsoft.com/office/drawing/2014/main" id="{396493E3-3163-214A-48C5-1ECE94577824}"/>
              </a:ext>
            </a:extLst>
          </p:cNvPr>
          <p:cNvSpPr/>
          <p:nvPr/>
        </p:nvSpPr>
        <p:spPr>
          <a:xfrm rot="5400000">
            <a:off x="2883072" y="3463718"/>
            <a:ext cx="521849" cy="505368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1FFA69F2-6E2E-B8DA-C3CC-B0E14AA1B7B0}"/>
              </a:ext>
            </a:extLst>
          </p:cNvPr>
          <p:cNvSpPr txBox="1"/>
          <p:nvPr/>
        </p:nvSpPr>
        <p:spPr>
          <a:xfrm>
            <a:off x="378269" y="6172716"/>
            <a:ext cx="6186309" cy="369332"/>
          </a:xfrm>
          <a:prstGeom prst="rect">
            <a:avLst/>
          </a:prstGeom>
          <a:noFill/>
        </p:spPr>
        <p:txBody>
          <a:bodyPr wrap="none" rtlCol="0">
            <a:spAutoFit/>
          </a:bodyPr>
          <a:lstStyle/>
          <a:p>
            <a:r>
              <a:rPr lang="en-US" dirty="0">
                <a:solidFill>
                  <a:srgbClr val="7C858D"/>
                </a:solidFill>
              </a:rPr>
              <a:t>These two quadrants also describe Generation Resources</a:t>
            </a:r>
          </a:p>
        </p:txBody>
      </p:sp>
    </p:spTree>
    <p:extLst>
      <p:ext uri="{BB962C8B-B14F-4D97-AF65-F5344CB8AC3E}">
        <p14:creationId xmlns:p14="http://schemas.microsoft.com/office/powerpoint/2010/main" val="4139697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F9579-D5F7-A014-08D8-CB062061261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C1077B8-6A37-4813-6E62-530650101E93}"/>
              </a:ext>
            </a:extLst>
          </p:cNvPr>
          <p:cNvPicPr>
            <a:picLocks noChangeAspect="1"/>
          </p:cNvPicPr>
          <p:nvPr/>
        </p:nvPicPr>
        <p:blipFill>
          <a:blip r:embed="rId2"/>
          <a:stretch>
            <a:fillRect/>
          </a:stretch>
        </p:blipFill>
        <p:spPr>
          <a:xfrm>
            <a:off x="1257300" y="1017113"/>
            <a:ext cx="2422521" cy="3554887"/>
          </a:xfrm>
          <a:prstGeom prst="rect">
            <a:avLst/>
          </a:prstGeom>
        </p:spPr>
      </p:pic>
      <p:sp>
        <p:nvSpPr>
          <p:cNvPr id="12" name="Rectangle: Rounded Corners 11">
            <a:extLst>
              <a:ext uri="{FF2B5EF4-FFF2-40B4-BE49-F238E27FC236}">
                <a16:creationId xmlns:a16="http://schemas.microsoft.com/office/drawing/2014/main" id="{86D8FB94-96F9-2CF8-DED8-11BC37F2E9ED}"/>
              </a:ext>
            </a:extLst>
          </p:cNvPr>
          <p:cNvSpPr/>
          <p:nvPr/>
        </p:nvSpPr>
        <p:spPr>
          <a:xfrm>
            <a:off x="533400" y="903444"/>
            <a:ext cx="4021080" cy="355488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a:extLst>
              <a:ext uri="{FF2B5EF4-FFF2-40B4-BE49-F238E27FC236}">
                <a16:creationId xmlns:a16="http://schemas.microsoft.com/office/drawing/2014/main" id="{19602114-261F-4213-9A19-A9D6BF2DCE3C}"/>
              </a:ext>
            </a:extLst>
          </p:cNvPr>
          <p:cNvGraphicFramePr>
            <a:graphicFrameLocks noChangeAspect="1"/>
          </p:cNvGraphicFramePr>
          <p:nvPr>
            <p:extLst>
              <p:ext uri="{D42A27DB-BD31-4B8C-83A1-F6EECF244321}">
                <p14:modId xmlns:p14="http://schemas.microsoft.com/office/powerpoint/2010/main" val="2834125162"/>
              </p:ext>
            </p:extLst>
          </p:nvPr>
        </p:nvGraphicFramePr>
        <p:xfrm>
          <a:off x="5689717" y="3217909"/>
          <a:ext cx="3222625" cy="3511550"/>
        </p:xfrm>
        <a:graphic>
          <a:graphicData uri="http://schemas.openxmlformats.org/presentationml/2006/ole">
            <mc:AlternateContent xmlns:mc="http://schemas.openxmlformats.org/markup-compatibility/2006">
              <mc:Choice xmlns:v="urn:schemas-microsoft-com:vml" Requires="v">
                <p:oleObj r:id="rId3" imgW="3222941" imgH="3510871" progId="">
                  <p:embed/>
                </p:oleObj>
              </mc:Choice>
              <mc:Fallback>
                <p:oleObj r:id="rId3" imgW="3222941" imgH="3510871" progId="">
                  <p:embed/>
                  <p:pic>
                    <p:nvPicPr>
                      <p:cNvPr id="0" name=""/>
                      <p:cNvPicPr/>
                      <p:nvPr/>
                    </p:nvPicPr>
                    <p:blipFill>
                      <a:blip r:embed="rId4"/>
                      <a:stretch>
                        <a:fillRect/>
                      </a:stretch>
                    </p:blipFill>
                    <p:spPr>
                      <a:xfrm>
                        <a:off x="5689717" y="3217909"/>
                        <a:ext cx="3222625" cy="351155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E6A6B12-7809-9D0C-8028-3F002C6EBBDC}"/>
              </a:ext>
            </a:extLst>
          </p:cNvPr>
          <p:cNvSpPr>
            <a:spLocks noGrp="1"/>
          </p:cNvSpPr>
          <p:nvPr>
            <p:ph type="title"/>
          </p:nvPr>
        </p:nvSpPr>
        <p:spPr>
          <a:xfrm>
            <a:off x="1257300" y="457200"/>
            <a:ext cx="10401300" cy="507964"/>
          </a:xfrm>
        </p:spPr>
        <p:txBody>
          <a:bodyPr/>
          <a:lstStyle/>
          <a:p>
            <a:r>
              <a:rPr lang="en-US" dirty="0"/>
              <a:t>DGR/DESR Telemetry</a:t>
            </a:r>
          </a:p>
        </p:txBody>
      </p:sp>
      <p:sp>
        <p:nvSpPr>
          <p:cNvPr id="4" name="Slide Number Placeholder 3">
            <a:extLst>
              <a:ext uri="{FF2B5EF4-FFF2-40B4-BE49-F238E27FC236}">
                <a16:creationId xmlns:a16="http://schemas.microsoft.com/office/drawing/2014/main" id="{7181E73C-0D69-A07A-692A-D738A9B19173}"/>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10" name="Rectangle: Rounded Corners 9">
            <a:extLst>
              <a:ext uri="{FF2B5EF4-FFF2-40B4-BE49-F238E27FC236}">
                <a16:creationId xmlns:a16="http://schemas.microsoft.com/office/drawing/2014/main" id="{159B3EDC-3A72-8299-CAA9-FE69E60A8507}"/>
              </a:ext>
            </a:extLst>
          </p:cNvPr>
          <p:cNvSpPr/>
          <p:nvPr/>
        </p:nvSpPr>
        <p:spPr>
          <a:xfrm>
            <a:off x="3304582" y="967976"/>
            <a:ext cx="2808521" cy="1199332"/>
          </a:xfrm>
          <a:prstGeom prst="roundRect">
            <a:avLst/>
          </a:prstGeom>
          <a:solidFill>
            <a:srgbClr val="5B6770"/>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In the ERCOT Operations Model, DESR/DGRs are modeled in parallel with a load point representing the TSP’s Load Transformer</a:t>
            </a:r>
          </a:p>
        </p:txBody>
      </p:sp>
      <p:sp>
        <p:nvSpPr>
          <p:cNvPr id="8" name="Rectangle: Rounded Corners 7">
            <a:extLst>
              <a:ext uri="{FF2B5EF4-FFF2-40B4-BE49-F238E27FC236}">
                <a16:creationId xmlns:a16="http://schemas.microsoft.com/office/drawing/2014/main" id="{8E73ED45-D9B4-7273-A781-2F2FB7CC9836}"/>
              </a:ext>
            </a:extLst>
          </p:cNvPr>
          <p:cNvSpPr/>
          <p:nvPr/>
        </p:nvSpPr>
        <p:spPr>
          <a:xfrm>
            <a:off x="5586517" y="2729851"/>
            <a:ext cx="5454975" cy="386450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9FDA01CC-4660-D6DE-DCE2-082E08834562}"/>
              </a:ext>
            </a:extLst>
          </p:cNvPr>
          <p:cNvSpPr/>
          <p:nvPr/>
        </p:nvSpPr>
        <p:spPr>
          <a:xfrm>
            <a:off x="5216100" y="2236104"/>
            <a:ext cx="5371243" cy="1116904"/>
          </a:xfrm>
          <a:prstGeom prst="roundRect">
            <a:avLst/>
          </a:prstGeom>
          <a:solidFill>
            <a:srgbClr val="5B6770"/>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But physically, the DESR/DGR is connected at a distribution level on the low-side of the TSP’s Transformer. DESR and the associated Load point telemetry should reflect the physical configuration as shown here</a:t>
            </a:r>
          </a:p>
        </p:txBody>
      </p:sp>
      <p:sp>
        <p:nvSpPr>
          <p:cNvPr id="14" name="Rectangle: Rounded Corners 13">
            <a:extLst>
              <a:ext uri="{FF2B5EF4-FFF2-40B4-BE49-F238E27FC236}">
                <a16:creationId xmlns:a16="http://schemas.microsoft.com/office/drawing/2014/main" id="{F3EAF266-B559-477D-1466-1F974CBDC13A}"/>
              </a:ext>
            </a:extLst>
          </p:cNvPr>
          <p:cNvSpPr/>
          <p:nvPr/>
        </p:nvSpPr>
        <p:spPr>
          <a:xfrm>
            <a:off x="8494631" y="4789177"/>
            <a:ext cx="3430669" cy="1369660"/>
          </a:xfrm>
          <a:prstGeom prst="roundRect">
            <a:avLst/>
          </a:prstGeom>
          <a:solidFill>
            <a:srgbClr val="5B6770"/>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33BED2"/>
                </a:solidFill>
              </a:rPr>
              <a:t>DGR/DESR Gross and Net MW/MVAr telemetry values should be identical</a:t>
            </a:r>
          </a:p>
          <a:p>
            <a:pPr algn="ctr"/>
            <a:r>
              <a:rPr lang="en-US" sz="1400" dirty="0"/>
              <a:t>because the Point of Common Coupling on the low-side of the TSP’s transformer</a:t>
            </a:r>
            <a:endParaRPr lang="en-US" sz="1400" b="1" dirty="0"/>
          </a:p>
        </p:txBody>
      </p:sp>
      <p:sp>
        <p:nvSpPr>
          <p:cNvPr id="16" name="Rectangle: Rounded Corners 15">
            <a:extLst>
              <a:ext uri="{FF2B5EF4-FFF2-40B4-BE49-F238E27FC236}">
                <a16:creationId xmlns:a16="http://schemas.microsoft.com/office/drawing/2014/main" id="{5FBBF6BA-93D6-C7B0-0851-AFD98E21FEF6}"/>
              </a:ext>
            </a:extLst>
          </p:cNvPr>
          <p:cNvSpPr/>
          <p:nvPr/>
        </p:nvSpPr>
        <p:spPr>
          <a:xfrm>
            <a:off x="8494631" y="3841066"/>
            <a:ext cx="3445679" cy="813011"/>
          </a:xfrm>
          <a:prstGeom prst="roundRect">
            <a:avLst/>
          </a:prstGeom>
          <a:solidFill>
            <a:srgbClr val="5B6770"/>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Please note this is </a:t>
            </a:r>
            <a:r>
              <a:rPr lang="en-US" sz="1400" b="1" dirty="0"/>
              <a:t>not</a:t>
            </a:r>
            <a:r>
              <a:rPr lang="en-US" sz="1400" dirty="0"/>
              <a:t> how DGR/DESRs appear in the ERCOT Operations Model</a:t>
            </a:r>
          </a:p>
        </p:txBody>
      </p:sp>
    </p:spTree>
    <p:extLst>
      <p:ext uri="{BB962C8B-B14F-4D97-AF65-F5344CB8AC3E}">
        <p14:creationId xmlns:p14="http://schemas.microsoft.com/office/powerpoint/2010/main" val="248611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Arrow: Bent 32">
            <a:extLst>
              <a:ext uri="{FF2B5EF4-FFF2-40B4-BE49-F238E27FC236}">
                <a16:creationId xmlns:a16="http://schemas.microsoft.com/office/drawing/2014/main" id="{6C44EFF5-9BDA-EA94-A3C3-390D0F4912B7}"/>
              </a:ext>
            </a:extLst>
          </p:cNvPr>
          <p:cNvSpPr/>
          <p:nvPr/>
        </p:nvSpPr>
        <p:spPr>
          <a:xfrm>
            <a:off x="3479301" y="3660571"/>
            <a:ext cx="727419" cy="914401"/>
          </a:xfrm>
          <a:prstGeom prst="bentArrow">
            <a:avLst>
              <a:gd name="adj1" fmla="val 20412"/>
              <a:gd name="adj2" fmla="val 20412"/>
              <a:gd name="adj3" fmla="val 17660"/>
              <a:gd name="adj4" fmla="val 43750"/>
            </a:avLst>
          </a:prstGeom>
          <a:solidFill>
            <a:srgbClr val="00AEC7"/>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Arrow: Down 12">
            <a:extLst>
              <a:ext uri="{FF2B5EF4-FFF2-40B4-BE49-F238E27FC236}">
                <a16:creationId xmlns:a16="http://schemas.microsoft.com/office/drawing/2014/main" id="{DF972889-1944-1167-E2C1-A99787C65905}"/>
              </a:ext>
            </a:extLst>
          </p:cNvPr>
          <p:cNvSpPr/>
          <p:nvPr/>
        </p:nvSpPr>
        <p:spPr>
          <a:xfrm rot="10800000">
            <a:off x="5244787" y="4332832"/>
            <a:ext cx="259963" cy="914400"/>
          </a:xfrm>
          <a:prstGeom prst="downArrow">
            <a:avLst/>
          </a:prstGeom>
          <a:solidFill>
            <a:srgbClr val="00AEC7"/>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0843B805-E319-67CE-5A3F-7799B7300EE4}"/>
              </a:ext>
            </a:extLst>
          </p:cNvPr>
          <p:cNvSpPr/>
          <p:nvPr/>
        </p:nvSpPr>
        <p:spPr>
          <a:xfrm rot="10800000">
            <a:off x="5921447" y="4345967"/>
            <a:ext cx="259963" cy="914400"/>
          </a:xfrm>
          <a:prstGeom prst="downArrow">
            <a:avLst/>
          </a:prstGeom>
          <a:solidFill>
            <a:srgbClr val="00AEC7"/>
          </a:solidFill>
          <a:ln>
            <a:solidFill>
              <a:srgbClr val="335F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C15F521-8E20-CE69-F918-9AAE0DD0B18E}"/>
              </a:ext>
            </a:extLst>
          </p:cNvPr>
          <p:cNvPicPr>
            <a:picLocks noChangeAspect="1"/>
          </p:cNvPicPr>
          <p:nvPr/>
        </p:nvPicPr>
        <p:blipFill>
          <a:blip r:embed="rId2"/>
          <a:stretch>
            <a:fillRect/>
          </a:stretch>
        </p:blipFill>
        <p:spPr>
          <a:xfrm>
            <a:off x="4343138" y="999066"/>
            <a:ext cx="2713173" cy="3195266"/>
          </a:xfrm>
          <a:prstGeom prst="rect">
            <a:avLst/>
          </a:prstGeom>
        </p:spPr>
      </p:pic>
      <p:sp>
        <p:nvSpPr>
          <p:cNvPr id="2" name="Title 1">
            <a:extLst>
              <a:ext uri="{FF2B5EF4-FFF2-40B4-BE49-F238E27FC236}">
                <a16:creationId xmlns:a16="http://schemas.microsoft.com/office/drawing/2014/main" id="{359D3705-3428-FAC8-00CD-B897D7ACB659}"/>
              </a:ext>
            </a:extLst>
          </p:cNvPr>
          <p:cNvSpPr>
            <a:spLocks noGrp="1"/>
          </p:cNvSpPr>
          <p:nvPr>
            <p:ph type="title"/>
          </p:nvPr>
        </p:nvSpPr>
        <p:spPr/>
        <p:txBody>
          <a:bodyPr/>
          <a:lstStyle/>
          <a:p>
            <a:r>
              <a:rPr lang="en-US" dirty="0"/>
              <a:t>Multiple Units/Single MPT</a:t>
            </a:r>
          </a:p>
        </p:txBody>
      </p:sp>
      <p:sp>
        <p:nvSpPr>
          <p:cNvPr id="4" name="Slide Number Placeholder 3">
            <a:extLst>
              <a:ext uri="{FF2B5EF4-FFF2-40B4-BE49-F238E27FC236}">
                <a16:creationId xmlns:a16="http://schemas.microsoft.com/office/drawing/2014/main" id="{15C7AC19-F72E-31B7-FB2F-E6D96A264EE3}"/>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8" name="Rectangle: Rounded Corners 7">
            <a:extLst>
              <a:ext uri="{FF2B5EF4-FFF2-40B4-BE49-F238E27FC236}">
                <a16:creationId xmlns:a16="http://schemas.microsoft.com/office/drawing/2014/main" id="{604B6F03-CA90-97BC-B937-4807423D298E}"/>
              </a:ext>
            </a:extLst>
          </p:cNvPr>
          <p:cNvSpPr/>
          <p:nvPr/>
        </p:nvSpPr>
        <p:spPr>
          <a:xfrm>
            <a:off x="4699967" y="4699345"/>
            <a:ext cx="5938535" cy="16750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When multiple Units are behind the same MPT, the RE/QSE determines how best to calculate/represent the net output of each Unit</a:t>
            </a:r>
          </a:p>
          <a:p>
            <a:pPr marL="742950" lvl="1" indent="-285750">
              <a:buFont typeface="Arial" panose="020B0604020202020204" pitchFamily="34" charset="0"/>
              <a:buChar char="•"/>
            </a:pPr>
            <a:r>
              <a:rPr lang="en-US" sz="1400" dirty="0"/>
              <a:t>Gross values can be a basis for prorating net values</a:t>
            </a:r>
          </a:p>
          <a:p>
            <a:pPr marL="742950" lvl="1" indent="-285750">
              <a:buFont typeface="Arial" panose="020B0604020202020204" pitchFamily="34" charset="0"/>
              <a:buChar char="•"/>
            </a:pPr>
            <a:r>
              <a:rPr lang="en-US" sz="1400" dirty="0"/>
              <a:t>Owners of jointly-owned equipment might have different QSEs. One QSE will provide telemetry for the jointly-owned equipment.</a:t>
            </a:r>
            <a:endParaRPr lang="en-US" dirty="0"/>
          </a:p>
        </p:txBody>
      </p:sp>
      <p:sp>
        <p:nvSpPr>
          <p:cNvPr id="65" name="TextBox 64">
            <a:extLst>
              <a:ext uri="{FF2B5EF4-FFF2-40B4-BE49-F238E27FC236}">
                <a16:creationId xmlns:a16="http://schemas.microsoft.com/office/drawing/2014/main" id="{74ADFEFD-AC4C-34E7-EBB8-AB93DC1BCE8A}"/>
              </a:ext>
            </a:extLst>
          </p:cNvPr>
          <p:cNvSpPr txBox="1"/>
          <p:nvPr/>
        </p:nvSpPr>
        <p:spPr>
          <a:xfrm>
            <a:off x="5011059" y="4039937"/>
            <a:ext cx="727420" cy="276999"/>
          </a:xfrm>
          <a:prstGeom prst="rect">
            <a:avLst/>
          </a:prstGeom>
          <a:noFill/>
        </p:spPr>
        <p:txBody>
          <a:bodyPr wrap="square" rtlCol="0">
            <a:spAutoFit/>
          </a:bodyPr>
          <a:lstStyle/>
          <a:p>
            <a:r>
              <a:rPr lang="en-US" sz="1200" dirty="0"/>
              <a:t>UNIT1</a:t>
            </a:r>
          </a:p>
        </p:txBody>
      </p:sp>
      <p:sp>
        <p:nvSpPr>
          <p:cNvPr id="66" name="TextBox 65">
            <a:extLst>
              <a:ext uri="{FF2B5EF4-FFF2-40B4-BE49-F238E27FC236}">
                <a16:creationId xmlns:a16="http://schemas.microsoft.com/office/drawing/2014/main" id="{3F1263C9-979C-BD3A-1063-D99B019685CD}"/>
              </a:ext>
            </a:extLst>
          </p:cNvPr>
          <p:cNvSpPr txBox="1"/>
          <p:nvPr/>
        </p:nvSpPr>
        <p:spPr>
          <a:xfrm>
            <a:off x="5687719" y="4055833"/>
            <a:ext cx="727420" cy="276999"/>
          </a:xfrm>
          <a:prstGeom prst="rect">
            <a:avLst/>
          </a:prstGeom>
          <a:noFill/>
        </p:spPr>
        <p:txBody>
          <a:bodyPr wrap="square" rtlCol="0">
            <a:spAutoFit/>
          </a:bodyPr>
          <a:lstStyle/>
          <a:p>
            <a:r>
              <a:rPr lang="en-US" sz="1200" dirty="0"/>
              <a:t>UNIT2</a:t>
            </a:r>
          </a:p>
        </p:txBody>
      </p:sp>
      <p:sp>
        <p:nvSpPr>
          <p:cNvPr id="11" name="TextBox 10">
            <a:extLst>
              <a:ext uri="{FF2B5EF4-FFF2-40B4-BE49-F238E27FC236}">
                <a16:creationId xmlns:a16="http://schemas.microsoft.com/office/drawing/2014/main" id="{92DFFD71-D7A4-57DD-9D1A-48DDC16B07B7}"/>
              </a:ext>
            </a:extLst>
          </p:cNvPr>
          <p:cNvSpPr txBox="1"/>
          <p:nvPr/>
        </p:nvSpPr>
        <p:spPr>
          <a:xfrm>
            <a:off x="6378968" y="4039938"/>
            <a:ext cx="677343" cy="276999"/>
          </a:xfrm>
          <a:prstGeom prst="rect">
            <a:avLst/>
          </a:prstGeom>
          <a:noFill/>
        </p:spPr>
        <p:txBody>
          <a:bodyPr wrap="square" rtlCol="0">
            <a:spAutoFit/>
          </a:bodyPr>
          <a:lstStyle/>
          <a:p>
            <a:r>
              <a:rPr lang="en-US" sz="1200" dirty="0"/>
              <a:t>CAP1</a:t>
            </a:r>
          </a:p>
        </p:txBody>
      </p:sp>
      <p:sp>
        <p:nvSpPr>
          <p:cNvPr id="12" name="TextBox 11">
            <a:extLst>
              <a:ext uri="{FF2B5EF4-FFF2-40B4-BE49-F238E27FC236}">
                <a16:creationId xmlns:a16="http://schemas.microsoft.com/office/drawing/2014/main" id="{DCB82FCF-2EDF-C9F5-46A3-B677DA612C3A}"/>
              </a:ext>
            </a:extLst>
          </p:cNvPr>
          <p:cNvSpPr txBox="1"/>
          <p:nvPr/>
        </p:nvSpPr>
        <p:spPr>
          <a:xfrm>
            <a:off x="4301946" y="4032803"/>
            <a:ext cx="796044" cy="276999"/>
          </a:xfrm>
          <a:prstGeom prst="rect">
            <a:avLst/>
          </a:prstGeom>
          <a:noFill/>
        </p:spPr>
        <p:txBody>
          <a:bodyPr wrap="square" rtlCol="0">
            <a:spAutoFit/>
          </a:bodyPr>
          <a:lstStyle/>
          <a:p>
            <a:r>
              <a:rPr lang="en-US" sz="1200" dirty="0"/>
              <a:t>LOAD1</a:t>
            </a:r>
          </a:p>
        </p:txBody>
      </p:sp>
      <p:sp>
        <p:nvSpPr>
          <p:cNvPr id="6" name="Rectangle: Rounded Corners 5">
            <a:extLst>
              <a:ext uri="{FF2B5EF4-FFF2-40B4-BE49-F238E27FC236}">
                <a16:creationId xmlns:a16="http://schemas.microsoft.com/office/drawing/2014/main" id="{3B8F9498-8A6F-299E-2FA0-DF027E7BE499}"/>
              </a:ext>
            </a:extLst>
          </p:cNvPr>
          <p:cNvSpPr/>
          <p:nvPr/>
        </p:nvSpPr>
        <p:spPr>
          <a:xfrm>
            <a:off x="592667" y="1140433"/>
            <a:ext cx="3398655"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Transmission-connected Resource net values are often measured at the high side of a Unit’s MPT</a:t>
            </a:r>
          </a:p>
        </p:txBody>
      </p:sp>
      <p:sp>
        <p:nvSpPr>
          <p:cNvPr id="7" name="Rectangle: Rounded Corners 6">
            <a:extLst>
              <a:ext uri="{FF2B5EF4-FFF2-40B4-BE49-F238E27FC236}">
                <a16:creationId xmlns:a16="http://schemas.microsoft.com/office/drawing/2014/main" id="{EB32B848-7BC8-F442-7D8D-CFA717A1A739}"/>
              </a:ext>
            </a:extLst>
          </p:cNvPr>
          <p:cNvSpPr/>
          <p:nvPr/>
        </p:nvSpPr>
        <p:spPr>
          <a:xfrm>
            <a:off x="592667" y="2161624"/>
            <a:ext cx="3398655"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Additional equipment behind the same MPT can make telemetering logic more complex</a:t>
            </a:r>
          </a:p>
        </p:txBody>
      </p:sp>
      <p:sp>
        <p:nvSpPr>
          <p:cNvPr id="16" name="Oval 15">
            <a:extLst>
              <a:ext uri="{FF2B5EF4-FFF2-40B4-BE49-F238E27FC236}">
                <a16:creationId xmlns:a16="http://schemas.microsoft.com/office/drawing/2014/main" id="{3241B12F-CB78-ADEB-53DE-0FD9B6745157}"/>
              </a:ext>
            </a:extLst>
          </p:cNvPr>
          <p:cNvSpPr/>
          <p:nvPr/>
        </p:nvSpPr>
        <p:spPr>
          <a:xfrm>
            <a:off x="5412046" y="2139499"/>
            <a:ext cx="431615" cy="249455"/>
          </a:xfrm>
          <a:prstGeom prst="ellipse">
            <a:avLst/>
          </a:prstGeom>
          <a:noFill/>
          <a:ln>
            <a:solidFill>
              <a:srgbClr val="00AE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DC32DED6-6D10-E3A3-7887-5A190DFB8B05}"/>
              </a:ext>
            </a:extLst>
          </p:cNvPr>
          <p:cNvCxnSpPr>
            <a:cxnSpLocks/>
            <a:stCxn id="6" idx="3"/>
            <a:endCxn id="16" idx="2"/>
          </p:cNvCxnSpPr>
          <p:nvPr/>
        </p:nvCxnSpPr>
        <p:spPr>
          <a:xfrm>
            <a:off x="3991322" y="1597633"/>
            <a:ext cx="1420724" cy="666594"/>
          </a:xfrm>
          <a:prstGeom prst="line">
            <a:avLst/>
          </a:prstGeom>
          <a:ln>
            <a:solidFill>
              <a:srgbClr val="00AEC7"/>
            </a:solidFill>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AFB86A03-B7A8-06B5-ED01-6F1BF5BFA62C}"/>
              </a:ext>
            </a:extLst>
          </p:cNvPr>
          <p:cNvCxnSpPr/>
          <p:nvPr/>
        </p:nvCxnSpPr>
        <p:spPr>
          <a:xfrm>
            <a:off x="4449930" y="3518672"/>
            <a:ext cx="0" cy="452194"/>
          </a:xfrm>
          <a:prstGeom prst="straightConnector1">
            <a:avLst/>
          </a:prstGeom>
          <a:ln>
            <a:solidFill>
              <a:srgbClr val="5B6770"/>
            </a:solidFill>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1E12351E-C9CC-D294-DF1D-CEDC126FC920}"/>
              </a:ext>
            </a:extLst>
          </p:cNvPr>
          <p:cNvCxnSpPr>
            <a:cxnSpLocks/>
          </p:cNvCxnSpPr>
          <p:nvPr/>
        </p:nvCxnSpPr>
        <p:spPr>
          <a:xfrm flipV="1">
            <a:off x="6986222" y="3518672"/>
            <a:ext cx="0" cy="467212"/>
          </a:xfrm>
          <a:prstGeom prst="straightConnector1">
            <a:avLst/>
          </a:prstGeom>
          <a:ln>
            <a:solidFill>
              <a:srgbClr val="5B6770"/>
            </a:solidFill>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FC693FA5-6375-DD03-C844-583913E59DF6}"/>
              </a:ext>
            </a:extLst>
          </p:cNvPr>
          <p:cNvCxnSpPr>
            <a:cxnSpLocks/>
          </p:cNvCxnSpPr>
          <p:nvPr/>
        </p:nvCxnSpPr>
        <p:spPr>
          <a:xfrm flipV="1">
            <a:off x="6292079" y="3518672"/>
            <a:ext cx="0" cy="467212"/>
          </a:xfrm>
          <a:prstGeom prst="straightConnector1">
            <a:avLst/>
          </a:prstGeom>
          <a:ln>
            <a:solidFill>
              <a:srgbClr val="5B6770"/>
            </a:solidFill>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C690F3C9-ADC6-CFBA-61DE-8110AE707BB3}"/>
              </a:ext>
            </a:extLst>
          </p:cNvPr>
          <p:cNvCxnSpPr>
            <a:cxnSpLocks/>
          </p:cNvCxnSpPr>
          <p:nvPr/>
        </p:nvCxnSpPr>
        <p:spPr>
          <a:xfrm flipV="1">
            <a:off x="5631308" y="3518672"/>
            <a:ext cx="0" cy="467212"/>
          </a:xfrm>
          <a:prstGeom prst="straightConnector1">
            <a:avLst/>
          </a:prstGeom>
          <a:ln>
            <a:solidFill>
              <a:srgbClr val="5B6770"/>
            </a:solidFill>
            <a:tailEnd type="triangle"/>
          </a:ln>
        </p:spPr>
        <p:style>
          <a:lnRef idx="3">
            <a:schemeClr val="dk1"/>
          </a:lnRef>
          <a:fillRef idx="0">
            <a:schemeClr val="dk1"/>
          </a:fillRef>
          <a:effectRef idx="2">
            <a:schemeClr val="dk1"/>
          </a:effectRef>
          <a:fontRef idx="minor">
            <a:schemeClr val="tx1"/>
          </a:fontRef>
        </p:style>
      </p:cxnSp>
      <p:sp>
        <p:nvSpPr>
          <p:cNvPr id="25" name="TextBox 24">
            <a:extLst>
              <a:ext uri="{FF2B5EF4-FFF2-40B4-BE49-F238E27FC236}">
                <a16:creationId xmlns:a16="http://schemas.microsoft.com/office/drawing/2014/main" id="{7CD2F080-7D89-CF82-ACF9-32C10A491159}"/>
              </a:ext>
            </a:extLst>
          </p:cNvPr>
          <p:cNvSpPr txBox="1"/>
          <p:nvPr/>
        </p:nvSpPr>
        <p:spPr>
          <a:xfrm>
            <a:off x="6952850" y="3430386"/>
            <a:ext cx="353746" cy="369332"/>
          </a:xfrm>
          <a:prstGeom prst="rect">
            <a:avLst/>
          </a:prstGeom>
          <a:noFill/>
        </p:spPr>
        <p:txBody>
          <a:bodyPr wrap="square" rtlCol="0">
            <a:spAutoFit/>
          </a:bodyPr>
          <a:lstStyle/>
          <a:p>
            <a:r>
              <a:rPr lang="en-US" dirty="0">
                <a:ln>
                  <a:solidFill>
                    <a:srgbClr val="5B6770"/>
                  </a:solidFill>
                </a:ln>
                <a:solidFill>
                  <a:srgbClr val="5B6770"/>
                </a:solidFill>
              </a:rPr>
              <a:t>+</a:t>
            </a:r>
          </a:p>
        </p:txBody>
      </p:sp>
      <p:sp>
        <p:nvSpPr>
          <p:cNvPr id="26" name="TextBox 25">
            <a:extLst>
              <a:ext uri="{FF2B5EF4-FFF2-40B4-BE49-F238E27FC236}">
                <a16:creationId xmlns:a16="http://schemas.microsoft.com/office/drawing/2014/main" id="{470DA8CF-2BA9-AF9D-85B2-6EB2F319C483}"/>
              </a:ext>
            </a:extLst>
          </p:cNvPr>
          <p:cNvSpPr txBox="1"/>
          <p:nvPr/>
        </p:nvSpPr>
        <p:spPr>
          <a:xfrm>
            <a:off x="6285405" y="3421260"/>
            <a:ext cx="353746" cy="369332"/>
          </a:xfrm>
          <a:prstGeom prst="rect">
            <a:avLst/>
          </a:prstGeom>
          <a:noFill/>
        </p:spPr>
        <p:txBody>
          <a:bodyPr wrap="square" rtlCol="0">
            <a:spAutoFit/>
          </a:bodyPr>
          <a:lstStyle/>
          <a:p>
            <a:r>
              <a:rPr lang="en-US" dirty="0">
                <a:ln>
                  <a:solidFill>
                    <a:srgbClr val="5B6770"/>
                  </a:solidFill>
                </a:ln>
                <a:solidFill>
                  <a:srgbClr val="5B6770"/>
                </a:solidFill>
              </a:rPr>
              <a:t>+</a:t>
            </a:r>
          </a:p>
        </p:txBody>
      </p:sp>
      <p:sp>
        <p:nvSpPr>
          <p:cNvPr id="27" name="TextBox 26">
            <a:extLst>
              <a:ext uri="{FF2B5EF4-FFF2-40B4-BE49-F238E27FC236}">
                <a16:creationId xmlns:a16="http://schemas.microsoft.com/office/drawing/2014/main" id="{480FAD6F-AA3D-30DC-D46F-F17002CF025C}"/>
              </a:ext>
            </a:extLst>
          </p:cNvPr>
          <p:cNvSpPr txBox="1"/>
          <p:nvPr/>
        </p:nvSpPr>
        <p:spPr>
          <a:xfrm>
            <a:off x="5637983" y="3415206"/>
            <a:ext cx="353746" cy="369332"/>
          </a:xfrm>
          <a:prstGeom prst="rect">
            <a:avLst/>
          </a:prstGeom>
          <a:noFill/>
        </p:spPr>
        <p:txBody>
          <a:bodyPr wrap="square" rtlCol="0">
            <a:spAutoFit/>
          </a:bodyPr>
          <a:lstStyle/>
          <a:p>
            <a:r>
              <a:rPr lang="en-US" dirty="0">
                <a:ln>
                  <a:solidFill>
                    <a:srgbClr val="5B6770"/>
                  </a:solidFill>
                </a:ln>
                <a:solidFill>
                  <a:srgbClr val="5B6770"/>
                </a:solidFill>
              </a:rPr>
              <a:t>+</a:t>
            </a:r>
          </a:p>
        </p:txBody>
      </p:sp>
      <p:sp>
        <p:nvSpPr>
          <p:cNvPr id="28" name="TextBox 27">
            <a:extLst>
              <a:ext uri="{FF2B5EF4-FFF2-40B4-BE49-F238E27FC236}">
                <a16:creationId xmlns:a16="http://schemas.microsoft.com/office/drawing/2014/main" id="{C26BABEC-A8E2-72AA-26BB-19A2901F613B}"/>
              </a:ext>
            </a:extLst>
          </p:cNvPr>
          <p:cNvSpPr txBox="1"/>
          <p:nvPr/>
        </p:nvSpPr>
        <p:spPr>
          <a:xfrm>
            <a:off x="4156710" y="3599872"/>
            <a:ext cx="353746" cy="369332"/>
          </a:xfrm>
          <a:prstGeom prst="rect">
            <a:avLst/>
          </a:prstGeom>
          <a:noFill/>
        </p:spPr>
        <p:txBody>
          <a:bodyPr wrap="square" rtlCol="0">
            <a:spAutoFit/>
          </a:bodyPr>
          <a:lstStyle/>
          <a:p>
            <a:r>
              <a:rPr lang="en-US" dirty="0">
                <a:ln>
                  <a:solidFill>
                    <a:srgbClr val="5B6770"/>
                  </a:solidFill>
                </a:ln>
                <a:solidFill>
                  <a:srgbClr val="5B6770"/>
                </a:solidFill>
              </a:rPr>
              <a:t>+</a:t>
            </a:r>
          </a:p>
        </p:txBody>
      </p:sp>
      <p:sp>
        <p:nvSpPr>
          <p:cNvPr id="29" name="TextBox 28">
            <a:extLst>
              <a:ext uri="{FF2B5EF4-FFF2-40B4-BE49-F238E27FC236}">
                <a16:creationId xmlns:a16="http://schemas.microsoft.com/office/drawing/2014/main" id="{E281E129-070C-5938-365D-E20E1E7E993A}"/>
              </a:ext>
            </a:extLst>
          </p:cNvPr>
          <p:cNvSpPr txBox="1"/>
          <p:nvPr/>
        </p:nvSpPr>
        <p:spPr>
          <a:xfrm>
            <a:off x="5963198" y="2558878"/>
            <a:ext cx="796044" cy="276999"/>
          </a:xfrm>
          <a:prstGeom prst="rect">
            <a:avLst/>
          </a:prstGeom>
          <a:noFill/>
        </p:spPr>
        <p:txBody>
          <a:bodyPr wrap="square" rtlCol="0">
            <a:spAutoFit/>
          </a:bodyPr>
          <a:lstStyle/>
          <a:p>
            <a:r>
              <a:rPr lang="en-US" sz="1200" dirty="0"/>
              <a:t>MPT1</a:t>
            </a:r>
          </a:p>
        </p:txBody>
      </p:sp>
      <p:sp>
        <p:nvSpPr>
          <p:cNvPr id="30" name="Rectangle: Rounded Corners 29">
            <a:extLst>
              <a:ext uri="{FF2B5EF4-FFF2-40B4-BE49-F238E27FC236}">
                <a16:creationId xmlns:a16="http://schemas.microsoft.com/office/drawing/2014/main" id="{3D76F670-61A3-5012-8680-6634D3D97340}"/>
              </a:ext>
            </a:extLst>
          </p:cNvPr>
          <p:cNvSpPr/>
          <p:nvPr/>
        </p:nvSpPr>
        <p:spPr>
          <a:xfrm>
            <a:off x="7056311" y="1140433"/>
            <a:ext cx="4837587" cy="182407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t>Potentially describe this in a less formulaic way:</a:t>
            </a:r>
          </a:p>
          <a:p>
            <a:endParaRPr lang="en-US" sz="1200" dirty="0"/>
          </a:p>
          <a:p>
            <a:r>
              <a:rPr lang="en-US" sz="1200" dirty="0"/>
              <a:t>(UNIT1 GMW) + (UNIT2 GMW) – (LOAD1 MW) – (Transformer Losses) ~= -1*(MPT1 MW)</a:t>
            </a:r>
          </a:p>
          <a:p>
            <a:endParaRPr lang="en-US" sz="1200" dirty="0"/>
          </a:p>
          <a:p>
            <a:r>
              <a:rPr lang="en-US" sz="1200" dirty="0"/>
              <a:t>(UNIT1 GMV) + (UNIT2 GMV) – (LOAD1 MVAr) – (Transformer Losses) + (Shunt MVAr) ~= -1*(MPT1 MVAr)</a:t>
            </a:r>
          </a:p>
          <a:p>
            <a:endParaRPr lang="en-US" sz="1200" dirty="0"/>
          </a:p>
          <a:p>
            <a:endParaRPr lang="en-US" sz="1400" dirty="0"/>
          </a:p>
        </p:txBody>
      </p:sp>
      <p:sp>
        <p:nvSpPr>
          <p:cNvPr id="32" name="Rectangle: Rounded Corners 31">
            <a:extLst>
              <a:ext uri="{FF2B5EF4-FFF2-40B4-BE49-F238E27FC236}">
                <a16:creationId xmlns:a16="http://schemas.microsoft.com/office/drawing/2014/main" id="{CCBEE708-4C44-B258-01AE-B98270690522}"/>
              </a:ext>
            </a:extLst>
          </p:cNvPr>
          <p:cNvSpPr/>
          <p:nvPr/>
        </p:nvSpPr>
        <p:spPr>
          <a:xfrm>
            <a:off x="1403836" y="4316937"/>
            <a:ext cx="2898110" cy="14698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ym typeface="Wingdings" panose="05000000000000000000" pitchFamily="2" charset="2"/>
              </a:rPr>
              <a:t>IRRs might telemeter 0 MW while generating and may have a positive value when </a:t>
            </a:r>
            <a:r>
              <a:rPr lang="en-US" sz="1400" dirty="0" err="1">
                <a:sym typeface="Wingdings" panose="05000000000000000000" pitchFamily="2" charset="2"/>
              </a:rPr>
              <a:t>backfeeding</a:t>
            </a:r>
            <a:r>
              <a:rPr lang="en-US" sz="1400" dirty="0">
                <a:sym typeface="Wingdings" panose="05000000000000000000" pitchFamily="2" charset="2"/>
              </a:rPr>
              <a:t> (when P=0)</a:t>
            </a:r>
          </a:p>
        </p:txBody>
      </p:sp>
      <p:sp>
        <p:nvSpPr>
          <p:cNvPr id="36" name="TextBox 35">
            <a:extLst>
              <a:ext uri="{FF2B5EF4-FFF2-40B4-BE49-F238E27FC236}">
                <a16:creationId xmlns:a16="http://schemas.microsoft.com/office/drawing/2014/main" id="{2910504B-30A9-8B1B-1F49-9F0FCA5A8517}"/>
              </a:ext>
            </a:extLst>
          </p:cNvPr>
          <p:cNvSpPr txBox="1"/>
          <p:nvPr/>
        </p:nvSpPr>
        <p:spPr>
          <a:xfrm>
            <a:off x="7026649" y="3846093"/>
            <a:ext cx="3274596" cy="246221"/>
          </a:xfrm>
          <a:prstGeom prst="rect">
            <a:avLst/>
          </a:prstGeom>
          <a:noFill/>
        </p:spPr>
        <p:txBody>
          <a:bodyPr wrap="square" rtlCol="0">
            <a:spAutoFit/>
          </a:bodyPr>
          <a:lstStyle/>
          <a:p>
            <a:r>
              <a:rPr lang="en-US" sz="1000" b="1" dirty="0">
                <a:solidFill>
                  <a:srgbClr val="5B6770"/>
                </a:solidFill>
              </a:rPr>
              <a:t>(Positive sign-convention flow direction shown)</a:t>
            </a:r>
          </a:p>
        </p:txBody>
      </p:sp>
      <p:sp>
        <p:nvSpPr>
          <p:cNvPr id="3" name="Rectangle: Rounded Corners 2">
            <a:extLst>
              <a:ext uri="{FF2B5EF4-FFF2-40B4-BE49-F238E27FC236}">
                <a16:creationId xmlns:a16="http://schemas.microsoft.com/office/drawing/2014/main" id="{B2C60FF6-5026-394D-9949-C88C66EA4DA1}"/>
              </a:ext>
            </a:extLst>
          </p:cNvPr>
          <p:cNvSpPr/>
          <p:nvPr/>
        </p:nvSpPr>
        <p:spPr>
          <a:xfrm>
            <a:off x="7036820" y="165565"/>
            <a:ext cx="4837587" cy="33026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t>Typical method for evaluation of power balance of gross equipment values vs. Transformer high-side values for reasonability:</a:t>
            </a:r>
          </a:p>
          <a:p>
            <a:endParaRPr lang="en-US" sz="1200" dirty="0"/>
          </a:p>
          <a:p>
            <a:r>
              <a:rPr lang="en-US" sz="1200" dirty="0"/>
              <a:t>(UNIT1 GMW) + (UNIT2 GMW) – (LOAD1 MW) – (Transformer Losses) ~= -1*(MPT1 MW)</a:t>
            </a:r>
          </a:p>
          <a:p>
            <a:endParaRPr lang="en-US" sz="1200" dirty="0"/>
          </a:p>
          <a:p>
            <a:r>
              <a:rPr lang="en-US" sz="1200" dirty="0"/>
              <a:t>(UNIT1 </a:t>
            </a:r>
            <a:r>
              <a:rPr lang="en-US" sz="1200" dirty="0" err="1"/>
              <a:t>GMVAr</a:t>
            </a:r>
            <a:r>
              <a:rPr lang="en-US" sz="1200" dirty="0"/>
              <a:t>) + (UNIT2 </a:t>
            </a:r>
            <a:r>
              <a:rPr lang="en-US" sz="1200" dirty="0" err="1"/>
              <a:t>GMVAr</a:t>
            </a:r>
            <a:r>
              <a:rPr lang="en-US" sz="1200" dirty="0"/>
              <a:t>) – (LOAD1 MVAr) – (Transformer Losses) + (Shunt MVAr) ~= -1*(MPT1 MVAr)</a:t>
            </a:r>
          </a:p>
          <a:p>
            <a:endParaRPr lang="en-US" sz="1200" dirty="0"/>
          </a:p>
          <a:p>
            <a:r>
              <a:rPr lang="en-US" sz="1200" dirty="0"/>
              <a:t>UNIT1 Net MW + UNIT2 Net MW typically line up with Transformer High-Side Values</a:t>
            </a:r>
          </a:p>
          <a:p>
            <a:endParaRPr lang="en-US" sz="1200" dirty="0"/>
          </a:p>
          <a:p>
            <a:r>
              <a:rPr lang="en-US" sz="1200" dirty="0"/>
              <a:t>UNIT1 Net MVAr + UNIT2 Net MVAr + Shunt Device MVAr typically line up with Transformer High-Side Values</a:t>
            </a:r>
          </a:p>
          <a:p>
            <a:endParaRPr lang="en-US" sz="1200" dirty="0"/>
          </a:p>
          <a:p>
            <a:endParaRPr lang="en-US" sz="1400" dirty="0"/>
          </a:p>
        </p:txBody>
      </p:sp>
      <p:sp>
        <p:nvSpPr>
          <p:cNvPr id="35" name="Rectangle: Rounded Corners 34">
            <a:extLst>
              <a:ext uri="{FF2B5EF4-FFF2-40B4-BE49-F238E27FC236}">
                <a16:creationId xmlns:a16="http://schemas.microsoft.com/office/drawing/2014/main" id="{94D24021-DA63-E300-0343-A5C5C11C3364}"/>
              </a:ext>
            </a:extLst>
          </p:cNvPr>
          <p:cNvSpPr/>
          <p:nvPr/>
        </p:nvSpPr>
        <p:spPr>
          <a:xfrm>
            <a:off x="9083389" y="3131558"/>
            <a:ext cx="2713173" cy="612517"/>
          </a:xfrm>
          <a:prstGeom prst="roundRect">
            <a:avLst/>
          </a:prstGeom>
          <a:solidFill>
            <a:srgbClr val="7C85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Shunt Device MVAr should not be combined into Unit Net MVAr values</a:t>
            </a:r>
          </a:p>
          <a:p>
            <a:endParaRPr lang="en-US" sz="1400" dirty="0"/>
          </a:p>
        </p:txBody>
      </p:sp>
    </p:spTree>
    <p:extLst>
      <p:ext uri="{BB962C8B-B14F-4D97-AF65-F5344CB8AC3E}">
        <p14:creationId xmlns:p14="http://schemas.microsoft.com/office/powerpoint/2010/main" val="1400920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C59B-603D-E788-10AF-34B7AA2D43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748FA-60C9-D155-5CD3-B261AC96B14C}"/>
              </a:ext>
            </a:extLst>
          </p:cNvPr>
          <p:cNvSpPr>
            <a:spLocks noGrp="1"/>
          </p:cNvSpPr>
          <p:nvPr>
            <p:ph type="title"/>
          </p:nvPr>
        </p:nvSpPr>
        <p:spPr/>
        <p:txBody>
          <a:bodyPr/>
          <a:lstStyle/>
          <a:p>
            <a:r>
              <a:rPr lang="en-US" dirty="0"/>
              <a:t>Virtual Breakers</a:t>
            </a:r>
          </a:p>
        </p:txBody>
      </p:sp>
      <p:sp>
        <p:nvSpPr>
          <p:cNvPr id="4" name="Slide Number Placeholder 3">
            <a:extLst>
              <a:ext uri="{FF2B5EF4-FFF2-40B4-BE49-F238E27FC236}">
                <a16:creationId xmlns:a16="http://schemas.microsoft.com/office/drawing/2014/main" id="{68536704-4AE6-2455-F739-0634D303FA5B}"/>
              </a:ext>
            </a:extLst>
          </p:cNvPr>
          <p:cNvSpPr>
            <a:spLocks noGrp="1"/>
          </p:cNvSpPr>
          <p:nvPr>
            <p:ph type="sldNum" sz="quarter" idx="12"/>
          </p:nvPr>
        </p:nvSpPr>
        <p:spPr/>
        <p:txBody>
          <a:bodyPr/>
          <a:lstStyle/>
          <a:p>
            <a:fld id="{BCDE79FB-97BA-492B-8D57-F1373F9ADA95}" type="slidenum">
              <a:rPr lang="en-US" smtClean="0"/>
              <a:t>6</a:t>
            </a:fld>
            <a:endParaRPr lang="en-US" dirty="0"/>
          </a:p>
        </p:txBody>
      </p:sp>
      <p:pic>
        <p:nvPicPr>
          <p:cNvPr id="6" name="Picture 5">
            <a:extLst>
              <a:ext uri="{FF2B5EF4-FFF2-40B4-BE49-F238E27FC236}">
                <a16:creationId xmlns:a16="http://schemas.microsoft.com/office/drawing/2014/main" id="{D525B4A7-D8D4-AEBB-C541-4AF76322B390}"/>
              </a:ext>
            </a:extLst>
          </p:cNvPr>
          <p:cNvPicPr>
            <a:picLocks noChangeAspect="1"/>
          </p:cNvPicPr>
          <p:nvPr/>
        </p:nvPicPr>
        <p:blipFill>
          <a:blip r:embed="rId2"/>
          <a:stretch>
            <a:fillRect/>
          </a:stretch>
        </p:blipFill>
        <p:spPr>
          <a:xfrm>
            <a:off x="533400" y="892277"/>
            <a:ext cx="9825756" cy="3745730"/>
          </a:xfrm>
          <a:prstGeom prst="rect">
            <a:avLst/>
          </a:prstGeom>
        </p:spPr>
      </p:pic>
      <p:sp>
        <p:nvSpPr>
          <p:cNvPr id="13" name="Arrow: Right 12">
            <a:extLst>
              <a:ext uri="{FF2B5EF4-FFF2-40B4-BE49-F238E27FC236}">
                <a16:creationId xmlns:a16="http://schemas.microsoft.com/office/drawing/2014/main" id="{30A7F036-D8EE-6F84-8B3D-7EAC24F9483C}"/>
              </a:ext>
            </a:extLst>
          </p:cNvPr>
          <p:cNvSpPr/>
          <p:nvPr/>
        </p:nvSpPr>
        <p:spPr>
          <a:xfrm>
            <a:off x="5356742" y="2250748"/>
            <a:ext cx="1382350" cy="425314"/>
          </a:xfrm>
          <a:prstGeom prst="rightArrow">
            <a:avLst/>
          </a:prstGeom>
          <a:solidFill>
            <a:srgbClr val="00AEC7"/>
          </a:solidFill>
          <a:ln>
            <a:solidFill>
              <a:srgbClr val="1F8B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D0C228B-A928-CB5E-F146-E61AE6F56483}"/>
              </a:ext>
            </a:extLst>
          </p:cNvPr>
          <p:cNvSpPr txBox="1"/>
          <p:nvPr/>
        </p:nvSpPr>
        <p:spPr>
          <a:xfrm>
            <a:off x="459038" y="4692620"/>
            <a:ext cx="6002722" cy="1508105"/>
          </a:xfrm>
          <a:prstGeom prst="rect">
            <a:avLst/>
          </a:prstGeom>
          <a:noFill/>
        </p:spPr>
        <p:txBody>
          <a:bodyPr wrap="square" rtlCol="0">
            <a:spAutoFit/>
          </a:bodyPr>
          <a:lstStyle/>
          <a:p>
            <a:r>
              <a:rPr lang="en-US" sz="1400" dirty="0"/>
              <a:t>In ERCOT’s Operations Model, a collector system is collapsed down into a single Resource* as shown on the right, and the feeder breakers are collapsed down into a</a:t>
            </a:r>
            <a:r>
              <a:rPr lang="en-US" sz="1400" i="1" dirty="0"/>
              <a:t> Virtual Breaker</a:t>
            </a:r>
            <a:r>
              <a:rPr lang="en-US" sz="1400" dirty="0"/>
              <a:t> or </a:t>
            </a:r>
            <a:r>
              <a:rPr lang="en-US" sz="1400" i="1" dirty="0"/>
              <a:t>Pseudo-Breaker</a:t>
            </a:r>
            <a:r>
              <a:rPr lang="en-US" sz="1400" dirty="0"/>
              <a:t> representing the Online/Offline status of the Resource.</a:t>
            </a:r>
          </a:p>
          <a:p>
            <a:endParaRPr lang="en-US" dirty="0"/>
          </a:p>
          <a:p>
            <a:endParaRPr lang="en-US" dirty="0"/>
          </a:p>
        </p:txBody>
      </p:sp>
      <p:sp>
        <p:nvSpPr>
          <p:cNvPr id="19" name="TextBox 18">
            <a:extLst>
              <a:ext uri="{FF2B5EF4-FFF2-40B4-BE49-F238E27FC236}">
                <a16:creationId xmlns:a16="http://schemas.microsoft.com/office/drawing/2014/main" id="{E8E678F5-49D7-E550-BB41-69F03F0D9648}"/>
              </a:ext>
            </a:extLst>
          </p:cNvPr>
          <p:cNvSpPr txBox="1"/>
          <p:nvPr/>
        </p:nvSpPr>
        <p:spPr>
          <a:xfrm>
            <a:off x="7208884" y="2237255"/>
            <a:ext cx="1799305" cy="276999"/>
          </a:xfrm>
          <a:prstGeom prst="rect">
            <a:avLst/>
          </a:prstGeom>
          <a:noFill/>
        </p:spPr>
        <p:txBody>
          <a:bodyPr wrap="square" rtlCol="0">
            <a:spAutoFit/>
          </a:bodyPr>
          <a:lstStyle/>
          <a:p>
            <a:r>
              <a:rPr lang="en-US" sz="1200" b="1" dirty="0">
                <a:solidFill>
                  <a:srgbClr val="7C858D"/>
                </a:solidFill>
              </a:rPr>
              <a:t>VIRTUAL_BKR1</a:t>
            </a:r>
          </a:p>
        </p:txBody>
      </p:sp>
      <p:sp>
        <p:nvSpPr>
          <p:cNvPr id="21" name="TextBox 20">
            <a:extLst>
              <a:ext uri="{FF2B5EF4-FFF2-40B4-BE49-F238E27FC236}">
                <a16:creationId xmlns:a16="http://schemas.microsoft.com/office/drawing/2014/main" id="{23158A0D-6DCB-42A7-C7E8-3A843F0A39D2}"/>
              </a:ext>
            </a:extLst>
          </p:cNvPr>
          <p:cNvSpPr txBox="1"/>
          <p:nvPr/>
        </p:nvSpPr>
        <p:spPr>
          <a:xfrm>
            <a:off x="886667" y="2312789"/>
            <a:ext cx="1799305" cy="276999"/>
          </a:xfrm>
          <a:prstGeom prst="rect">
            <a:avLst/>
          </a:prstGeom>
          <a:noFill/>
        </p:spPr>
        <p:txBody>
          <a:bodyPr wrap="square" rtlCol="0">
            <a:spAutoFit/>
          </a:bodyPr>
          <a:lstStyle/>
          <a:p>
            <a:r>
              <a:rPr lang="en-US" sz="1200" b="1" dirty="0">
                <a:solidFill>
                  <a:srgbClr val="7C858D"/>
                </a:solidFill>
              </a:rPr>
              <a:t>52-F1</a:t>
            </a:r>
          </a:p>
        </p:txBody>
      </p:sp>
      <p:sp>
        <p:nvSpPr>
          <p:cNvPr id="25" name="TextBox 24">
            <a:extLst>
              <a:ext uri="{FF2B5EF4-FFF2-40B4-BE49-F238E27FC236}">
                <a16:creationId xmlns:a16="http://schemas.microsoft.com/office/drawing/2014/main" id="{4DF9053B-0BEB-EBB1-7340-143A23F29532}"/>
              </a:ext>
            </a:extLst>
          </p:cNvPr>
          <p:cNvSpPr txBox="1"/>
          <p:nvPr/>
        </p:nvSpPr>
        <p:spPr>
          <a:xfrm>
            <a:off x="3985416" y="2312789"/>
            <a:ext cx="1803068" cy="276999"/>
          </a:xfrm>
          <a:prstGeom prst="rect">
            <a:avLst/>
          </a:prstGeom>
          <a:noFill/>
        </p:spPr>
        <p:txBody>
          <a:bodyPr wrap="square" rtlCol="0">
            <a:spAutoFit/>
          </a:bodyPr>
          <a:lstStyle/>
          <a:p>
            <a:r>
              <a:rPr lang="en-US" sz="1200" b="1" dirty="0">
                <a:solidFill>
                  <a:srgbClr val="7C858D"/>
                </a:solidFill>
              </a:rPr>
              <a:t>52-F2</a:t>
            </a:r>
          </a:p>
        </p:txBody>
      </p:sp>
      <p:sp>
        <p:nvSpPr>
          <p:cNvPr id="27" name="TextBox 26">
            <a:extLst>
              <a:ext uri="{FF2B5EF4-FFF2-40B4-BE49-F238E27FC236}">
                <a16:creationId xmlns:a16="http://schemas.microsoft.com/office/drawing/2014/main" id="{FCD9B1C1-BAF1-551E-E385-F84E836C45C5}"/>
              </a:ext>
            </a:extLst>
          </p:cNvPr>
          <p:cNvSpPr txBox="1"/>
          <p:nvPr/>
        </p:nvSpPr>
        <p:spPr>
          <a:xfrm>
            <a:off x="7900218" y="3271384"/>
            <a:ext cx="1799305" cy="276999"/>
          </a:xfrm>
          <a:prstGeom prst="rect">
            <a:avLst/>
          </a:prstGeom>
          <a:noFill/>
        </p:spPr>
        <p:txBody>
          <a:bodyPr wrap="square" rtlCol="0">
            <a:spAutoFit/>
          </a:bodyPr>
          <a:lstStyle/>
          <a:p>
            <a:r>
              <a:rPr lang="en-US" sz="1200" b="1" dirty="0">
                <a:solidFill>
                  <a:srgbClr val="7C858D"/>
                </a:solidFill>
              </a:rPr>
              <a:t>UNIT1</a:t>
            </a:r>
          </a:p>
        </p:txBody>
      </p:sp>
      <p:pic>
        <p:nvPicPr>
          <p:cNvPr id="5" name="Picture 4">
            <a:extLst>
              <a:ext uri="{FF2B5EF4-FFF2-40B4-BE49-F238E27FC236}">
                <a16:creationId xmlns:a16="http://schemas.microsoft.com/office/drawing/2014/main" id="{50425476-5FC1-12F2-A8BF-1EB500BD8E88}"/>
              </a:ext>
            </a:extLst>
          </p:cNvPr>
          <p:cNvPicPr>
            <a:picLocks noChangeAspect="1"/>
          </p:cNvPicPr>
          <p:nvPr/>
        </p:nvPicPr>
        <p:blipFill>
          <a:blip r:embed="rId3"/>
          <a:stretch>
            <a:fillRect/>
          </a:stretch>
        </p:blipFill>
        <p:spPr>
          <a:xfrm>
            <a:off x="6893843" y="5073084"/>
            <a:ext cx="4839119" cy="1066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5872BCE-D210-E7C0-E0A6-47C501381AA4}"/>
              </a:ext>
            </a:extLst>
          </p:cNvPr>
          <p:cNvSpPr txBox="1"/>
          <p:nvPr/>
        </p:nvSpPr>
        <p:spPr>
          <a:xfrm>
            <a:off x="7015317" y="4717046"/>
            <a:ext cx="4717645" cy="276999"/>
          </a:xfrm>
          <a:prstGeom prst="rect">
            <a:avLst/>
          </a:prstGeom>
          <a:noFill/>
        </p:spPr>
        <p:txBody>
          <a:bodyPr wrap="square" rtlCol="0">
            <a:spAutoFit/>
          </a:bodyPr>
          <a:lstStyle/>
          <a:p>
            <a:r>
              <a:rPr lang="en-US" sz="1200" dirty="0"/>
              <a:t>*IRR Inverter/Turbine Aggregation: Nodal Protocols 3.10.7.2(13)</a:t>
            </a:r>
          </a:p>
        </p:txBody>
      </p:sp>
      <p:sp>
        <p:nvSpPr>
          <p:cNvPr id="10" name="TextBox 9">
            <a:extLst>
              <a:ext uri="{FF2B5EF4-FFF2-40B4-BE49-F238E27FC236}">
                <a16:creationId xmlns:a16="http://schemas.microsoft.com/office/drawing/2014/main" id="{874824F1-C6FB-ABF2-2AF4-DD34FB46A00E}"/>
              </a:ext>
            </a:extLst>
          </p:cNvPr>
          <p:cNvSpPr txBox="1"/>
          <p:nvPr/>
        </p:nvSpPr>
        <p:spPr>
          <a:xfrm>
            <a:off x="2239617" y="2840199"/>
            <a:ext cx="788504" cy="369332"/>
          </a:xfrm>
          <a:prstGeom prst="rect">
            <a:avLst/>
          </a:prstGeom>
          <a:noFill/>
        </p:spPr>
        <p:txBody>
          <a:bodyPr wrap="square" rtlCol="0">
            <a:spAutoFit/>
          </a:bodyPr>
          <a:lstStyle/>
          <a:p>
            <a:r>
              <a:rPr lang="en-US" dirty="0"/>
              <a:t>DC</a:t>
            </a:r>
          </a:p>
        </p:txBody>
      </p:sp>
      <p:sp>
        <p:nvSpPr>
          <p:cNvPr id="12" name="TextBox 11">
            <a:extLst>
              <a:ext uri="{FF2B5EF4-FFF2-40B4-BE49-F238E27FC236}">
                <a16:creationId xmlns:a16="http://schemas.microsoft.com/office/drawing/2014/main" id="{5CFC096E-5D7B-124C-274C-EE1B6590487A}"/>
              </a:ext>
            </a:extLst>
          </p:cNvPr>
          <p:cNvSpPr txBox="1"/>
          <p:nvPr/>
        </p:nvSpPr>
        <p:spPr>
          <a:xfrm>
            <a:off x="2968487" y="2840199"/>
            <a:ext cx="788504" cy="369332"/>
          </a:xfrm>
          <a:prstGeom prst="rect">
            <a:avLst/>
          </a:prstGeom>
          <a:noFill/>
        </p:spPr>
        <p:txBody>
          <a:bodyPr wrap="square" rtlCol="0">
            <a:spAutoFit/>
          </a:bodyPr>
          <a:lstStyle/>
          <a:p>
            <a:r>
              <a:rPr lang="en-US" dirty="0"/>
              <a:t>DC</a:t>
            </a:r>
          </a:p>
        </p:txBody>
      </p:sp>
      <p:sp>
        <p:nvSpPr>
          <p:cNvPr id="15" name="TextBox 14">
            <a:extLst>
              <a:ext uri="{FF2B5EF4-FFF2-40B4-BE49-F238E27FC236}">
                <a16:creationId xmlns:a16="http://schemas.microsoft.com/office/drawing/2014/main" id="{CDDCECC6-B647-9DF0-1E9E-A0B660F73C52}"/>
              </a:ext>
            </a:extLst>
          </p:cNvPr>
          <p:cNvSpPr txBox="1"/>
          <p:nvPr/>
        </p:nvSpPr>
        <p:spPr>
          <a:xfrm>
            <a:off x="2239617" y="3441288"/>
            <a:ext cx="788504" cy="369332"/>
          </a:xfrm>
          <a:prstGeom prst="rect">
            <a:avLst/>
          </a:prstGeom>
          <a:noFill/>
        </p:spPr>
        <p:txBody>
          <a:bodyPr wrap="square" rtlCol="0">
            <a:spAutoFit/>
          </a:bodyPr>
          <a:lstStyle/>
          <a:p>
            <a:r>
              <a:rPr lang="en-US" dirty="0"/>
              <a:t>DC</a:t>
            </a:r>
          </a:p>
        </p:txBody>
      </p:sp>
      <p:sp>
        <p:nvSpPr>
          <p:cNvPr id="17" name="TextBox 16">
            <a:extLst>
              <a:ext uri="{FF2B5EF4-FFF2-40B4-BE49-F238E27FC236}">
                <a16:creationId xmlns:a16="http://schemas.microsoft.com/office/drawing/2014/main" id="{C5057484-8DFA-44EC-7868-074A5C64FBE7}"/>
              </a:ext>
            </a:extLst>
          </p:cNvPr>
          <p:cNvSpPr txBox="1"/>
          <p:nvPr/>
        </p:nvSpPr>
        <p:spPr>
          <a:xfrm>
            <a:off x="2963686" y="3441288"/>
            <a:ext cx="788504" cy="369332"/>
          </a:xfrm>
          <a:prstGeom prst="rect">
            <a:avLst/>
          </a:prstGeom>
          <a:noFill/>
        </p:spPr>
        <p:txBody>
          <a:bodyPr wrap="square" rtlCol="0">
            <a:spAutoFit/>
          </a:bodyPr>
          <a:lstStyle/>
          <a:p>
            <a:r>
              <a:rPr lang="en-US" dirty="0"/>
              <a:t>DC</a:t>
            </a:r>
          </a:p>
        </p:txBody>
      </p:sp>
      <p:sp>
        <p:nvSpPr>
          <p:cNvPr id="22" name="TextBox 21">
            <a:extLst>
              <a:ext uri="{FF2B5EF4-FFF2-40B4-BE49-F238E27FC236}">
                <a16:creationId xmlns:a16="http://schemas.microsoft.com/office/drawing/2014/main" id="{F715827F-80A9-CD6A-235F-CBA5CD5453A3}"/>
              </a:ext>
            </a:extLst>
          </p:cNvPr>
          <p:cNvSpPr txBox="1"/>
          <p:nvPr/>
        </p:nvSpPr>
        <p:spPr>
          <a:xfrm>
            <a:off x="2239617" y="4008567"/>
            <a:ext cx="788504" cy="369332"/>
          </a:xfrm>
          <a:prstGeom prst="rect">
            <a:avLst/>
          </a:prstGeom>
          <a:noFill/>
        </p:spPr>
        <p:txBody>
          <a:bodyPr wrap="square" rtlCol="0">
            <a:spAutoFit/>
          </a:bodyPr>
          <a:lstStyle/>
          <a:p>
            <a:r>
              <a:rPr lang="en-US" dirty="0"/>
              <a:t>DC</a:t>
            </a:r>
          </a:p>
        </p:txBody>
      </p:sp>
      <p:sp>
        <p:nvSpPr>
          <p:cNvPr id="24" name="TextBox 23">
            <a:extLst>
              <a:ext uri="{FF2B5EF4-FFF2-40B4-BE49-F238E27FC236}">
                <a16:creationId xmlns:a16="http://schemas.microsoft.com/office/drawing/2014/main" id="{E25FD4E1-E6EF-E1B7-BD8E-1423D69DA3B6}"/>
              </a:ext>
            </a:extLst>
          </p:cNvPr>
          <p:cNvSpPr txBox="1"/>
          <p:nvPr/>
        </p:nvSpPr>
        <p:spPr>
          <a:xfrm>
            <a:off x="2963686" y="4015657"/>
            <a:ext cx="788504" cy="369332"/>
          </a:xfrm>
          <a:prstGeom prst="rect">
            <a:avLst/>
          </a:prstGeom>
          <a:noFill/>
        </p:spPr>
        <p:txBody>
          <a:bodyPr wrap="square" rtlCol="0">
            <a:spAutoFit/>
          </a:bodyPr>
          <a:lstStyle/>
          <a:p>
            <a:r>
              <a:rPr lang="en-US" dirty="0"/>
              <a:t>DC</a:t>
            </a:r>
          </a:p>
        </p:txBody>
      </p:sp>
      <p:sp>
        <p:nvSpPr>
          <p:cNvPr id="28" name="TextBox 27">
            <a:extLst>
              <a:ext uri="{FF2B5EF4-FFF2-40B4-BE49-F238E27FC236}">
                <a16:creationId xmlns:a16="http://schemas.microsoft.com/office/drawing/2014/main" id="{B4D67738-9EE5-1366-2361-F32E818AAE6A}"/>
              </a:ext>
            </a:extLst>
          </p:cNvPr>
          <p:cNvSpPr txBox="1"/>
          <p:nvPr/>
        </p:nvSpPr>
        <p:spPr>
          <a:xfrm>
            <a:off x="5356742" y="2840199"/>
            <a:ext cx="788504" cy="369332"/>
          </a:xfrm>
          <a:prstGeom prst="rect">
            <a:avLst/>
          </a:prstGeom>
          <a:noFill/>
        </p:spPr>
        <p:txBody>
          <a:bodyPr wrap="square" rtlCol="0">
            <a:spAutoFit/>
          </a:bodyPr>
          <a:lstStyle/>
          <a:p>
            <a:r>
              <a:rPr lang="en-US" dirty="0"/>
              <a:t>DC</a:t>
            </a:r>
          </a:p>
        </p:txBody>
      </p:sp>
      <p:sp>
        <p:nvSpPr>
          <p:cNvPr id="30" name="TextBox 29">
            <a:extLst>
              <a:ext uri="{FF2B5EF4-FFF2-40B4-BE49-F238E27FC236}">
                <a16:creationId xmlns:a16="http://schemas.microsoft.com/office/drawing/2014/main" id="{BF571E95-DE4B-D51A-8F7E-013A0FB1BE8B}"/>
              </a:ext>
            </a:extLst>
          </p:cNvPr>
          <p:cNvSpPr txBox="1"/>
          <p:nvPr/>
        </p:nvSpPr>
        <p:spPr>
          <a:xfrm>
            <a:off x="6085612" y="2840199"/>
            <a:ext cx="788504" cy="369332"/>
          </a:xfrm>
          <a:prstGeom prst="rect">
            <a:avLst/>
          </a:prstGeom>
          <a:noFill/>
        </p:spPr>
        <p:txBody>
          <a:bodyPr wrap="square" rtlCol="0">
            <a:spAutoFit/>
          </a:bodyPr>
          <a:lstStyle/>
          <a:p>
            <a:r>
              <a:rPr lang="en-US" dirty="0"/>
              <a:t>DC</a:t>
            </a:r>
          </a:p>
        </p:txBody>
      </p:sp>
      <p:sp>
        <p:nvSpPr>
          <p:cNvPr id="32" name="TextBox 31">
            <a:extLst>
              <a:ext uri="{FF2B5EF4-FFF2-40B4-BE49-F238E27FC236}">
                <a16:creationId xmlns:a16="http://schemas.microsoft.com/office/drawing/2014/main" id="{059AB704-880C-CBFB-92CD-3087C64D7B5D}"/>
              </a:ext>
            </a:extLst>
          </p:cNvPr>
          <p:cNvSpPr txBox="1"/>
          <p:nvPr/>
        </p:nvSpPr>
        <p:spPr>
          <a:xfrm>
            <a:off x="5356742" y="3441288"/>
            <a:ext cx="788504" cy="369332"/>
          </a:xfrm>
          <a:prstGeom prst="rect">
            <a:avLst/>
          </a:prstGeom>
          <a:noFill/>
        </p:spPr>
        <p:txBody>
          <a:bodyPr wrap="square" rtlCol="0">
            <a:spAutoFit/>
          </a:bodyPr>
          <a:lstStyle/>
          <a:p>
            <a:r>
              <a:rPr lang="en-US" dirty="0"/>
              <a:t>DC</a:t>
            </a:r>
          </a:p>
        </p:txBody>
      </p:sp>
      <p:sp>
        <p:nvSpPr>
          <p:cNvPr id="34" name="TextBox 33">
            <a:extLst>
              <a:ext uri="{FF2B5EF4-FFF2-40B4-BE49-F238E27FC236}">
                <a16:creationId xmlns:a16="http://schemas.microsoft.com/office/drawing/2014/main" id="{F865ADC8-A36E-901A-EAD3-AB831E02868E}"/>
              </a:ext>
            </a:extLst>
          </p:cNvPr>
          <p:cNvSpPr txBox="1"/>
          <p:nvPr/>
        </p:nvSpPr>
        <p:spPr>
          <a:xfrm>
            <a:off x="6080811" y="3441288"/>
            <a:ext cx="788504" cy="369332"/>
          </a:xfrm>
          <a:prstGeom prst="rect">
            <a:avLst/>
          </a:prstGeom>
          <a:noFill/>
        </p:spPr>
        <p:txBody>
          <a:bodyPr wrap="square" rtlCol="0">
            <a:spAutoFit/>
          </a:bodyPr>
          <a:lstStyle/>
          <a:p>
            <a:r>
              <a:rPr lang="en-US" dirty="0"/>
              <a:t>DC</a:t>
            </a:r>
          </a:p>
        </p:txBody>
      </p:sp>
      <p:sp>
        <p:nvSpPr>
          <p:cNvPr id="36" name="TextBox 35">
            <a:extLst>
              <a:ext uri="{FF2B5EF4-FFF2-40B4-BE49-F238E27FC236}">
                <a16:creationId xmlns:a16="http://schemas.microsoft.com/office/drawing/2014/main" id="{9710A7BD-F26F-805F-4BBB-355299A0542B}"/>
              </a:ext>
            </a:extLst>
          </p:cNvPr>
          <p:cNvSpPr txBox="1"/>
          <p:nvPr/>
        </p:nvSpPr>
        <p:spPr>
          <a:xfrm>
            <a:off x="5356742" y="4008567"/>
            <a:ext cx="788504" cy="369332"/>
          </a:xfrm>
          <a:prstGeom prst="rect">
            <a:avLst/>
          </a:prstGeom>
          <a:noFill/>
        </p:spPr>
        <p:txBody>
          <a:bodyPr wrap="square" rtlCol="0">
            <a:spAutoFit/>
          </a:bodyPr>
          <a:lstStyle/>
          <a:p>
            <a:r>
              <a:rPr lang="en-US" dirty="0"/>
              <a:t>DC</a:t>
            </a:r>
          </a:p>
        </p:txBody>
      </p:sp>
      <p:sp>
        <p:nvSpPr>
          <p:cNvPr id="38" name="TextBox 37">
            <a:extLst>
              <a:ext uri="{FF2B5EF4-FFF2-40B4-BE49-F238E27FC236}">
                <a16:creationId xmlns:a16="http://schemas.microsoft.com/office/drawing/2014/main" id="{F9E5EB8C-4A76-A9AC-8569-B9888828E8B3}"/>
              </a:ext>
            </a:extLst>
          </p:cNvPr>
          <p:cNvSpPr txBox="1"/>
          <p:nvPr/>
        </p:nvSpPr>
        <p:spPr>
          <a:xfrm>
            <a:off x="6080811" y="4015657"/>
            <a:ext cx="788504" cy="369332"/>
          </a:xfrm>
          <a:prstGeom prst="rect">
            <a:avLst/>
          </a:prstGeom>
          <a:noFill/>
        </p:spPr>
        <p:txBody>
          <a:bodyPr wrap="square" rtlCol="0">
            <a:spAutoFit/>
          </a:bodyPr>
          <a:lstStyle/>
          <a:p>
            <a:r>
              <a:rPr lang="en-US" dirty="0"/>
              <a:t>DC</a:t>
            </a:r>
          </a:p>
        </p:txBody>
      </p:sp>
    </p:spTree>
    <p:extLst>
      <p:ext uri="{BB962C8B-B14F-4D97-AF65-F5344CB8AC3E}">
        <p14:creationId xmlns:p14="http://schemas.microsoft.com/office/powerpoint/2010/main" val="2327757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21CBD-D92C-E6BA-28F6-FB1BB534B0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198CC-C3E2-3E4F-EB60-145D4B00D758}"/>
              </a:ext>
            </a:extLst>
          </p:cNvPr>
          <p:cNvSpPr>
            <a:spLocks noGrp="1"/>
          </p:cNvSpPr>
          <p:nvPr>
            <p:ph type="title"/>
          </p:nvPr>
        </p:nvSpPr>
        <p:spPr/>
        <p:txBody>
          <a:bodyPr/>
          <a:lstStyle/>
          <a:p>
            <a:r>
              <a:rPr lang="en-US" dirty="0"/>
              <a:t>Virtual Breakers</a:t>
            </a:r>
          </a:p>
        </p:txBody>
      </p:sp>
      <p:sp>
        <p:nvSpPr>
          <p:cNvPr id="4" name="Slide Number Placeholder 3">
            <a:extLst>
              <a:ext uri="{FF2B5EF4-FFF2-40B4-BE49-F238E27FC236}">
                <a16:creationId xmlns:a16="http://schemas.microsoft.com/office/drawing/2014/main" id="{5B83FD66-5668-233A-1387-B6C456768C15}"/>
              </a:ext>
            </a:extLst>
          </p:cNvPr>
          <p:cNvSpPr>
            <a:spLocks noGrp="1"/>
          </p:cNvSpPr>
          <p:nvPr>
            <p:ph type="sldNum" sz="quarter" idx="12"/>
          </p:nvPr>
        </p:nvSpPr>
        <p:spPr/>
        <p:txBody>
          <a:bodyPr/>
          <a:lstStyle/>
          <a:p>
            <a:fld id="{BCDE79FB-97BA-492B-8D57-F1373F9ADA95}" type="slidenum">
              <a:rPr lang="en-US" smtClean="0"/>
              <a:t>7</a:t>
            </a:fld>
            <a:endParaRPr lang="en-US" dirty="0"/>
          </a:p>
        </p:txBody>
      </p:sp>
      <p:pic>
        <p:nvPicPr>
          <p:cNvPr id="6" name="Picture 5">
            <a:extLst>
              <a:ext uri="{FF2B5EF4-FFF2-40B4-BE49-F238E27FC236}">
                <a16:creationId xmlns:a16="http://schemas.microsoft.com/office/drawing/2014/main" id="{38682DF6-0B64-0A96-2F23-FF93FDA78B68}"/>
              </a:ext>
            </a:extLst>
          </p:cNvPr>
          <p:cNvPicPr>
            <a:picLocks noChangeAspect="1"/>
          </p:cNvPicPr>
          <p:nvPr/>
        </p:nvPicPr>
        <p:blipFill>
          <a:blip r:embed="rId2"/>
          <a:stretch>
            <a:fillRect/>
          </a:stretch>
        </p:blipFill>
        <p:spPr>
          <a:xfrm>
            <a:off x="533400" y="892277"/>
            <a:ext cx="9825756" cy="3745730"/>
          </a:xfrm>
          <a:prstGeom prst="rect">
            <a:avLst/>
          </a:prstGeom>
        </p:spPr>
      </p:pic>
      <p:sp>
        <p:nvSpPr>
          <p:cNvPr id="13" name="Arrow: Right 12">
            <a:extLst>
              <a:ext uri="{FF2B5EF4-FFF2-40B4-BE49-F238E27FC236}">
                <a16:creationId xmlns:a16="http://schemas.microsoft.com/office/drawing/2014/main" id="{2D0A734E-8542-EF3A-F9BA-9807156E81C6}"/>
              </a:ext>
            </a:extLst>
          </p:cNvPr>
          <p:cNvSpPr/>
          <p:nvPr/>
        </p:nvSpPr>
        <p:spPr>
          <a:xfrm>
            <a:off x="5356742" y="2250748"/>
            <a:ext cx="1382350" cy="425314"/>
          </a:xfrm>
          <a:prstGeom prst="rightArrow">
            <a:avLst/>
          </a:prstGeom>
          <a:solidFill>
            <a:srgbClr val="00AEC7"/>
          </a:solidFill>
          <a:ln>
            <a:solidFill>
              <a:srgbClr val="1F8B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E70A8F4-04AB-EDD3-3D32-21111346A827}"/>
              </a:ext>
            </a:extLst>
          </p:cNvPr>
          <p:cNvSpPr txBox="1"/>
          <p:nvPr/>
        </p:nvSpPr>
        <p:spPr>
          <a:xfrm>
            <a:off x="1309494" y="4700048"/>
            <a:ext cx="8957980" cy="22621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400" dirty="0"/>
              <a:t>Here, breakers 52-F1 and 52-F2 are equivalized into VIRTUAL_BKR1</a:t>
            </a:r>
          </a:p>
          <a:p>
            <a:pPr marL="285750" indent="-285750">
              <a:lnSpc>
                <a:spcPct val="150000"/>
              </a:lnSpc>
              <a:buFont typeface="Arial" panose="020B0604020202020204" pitchFamily="34" charset="0"/>
              <a:buChar char="•"/>
            </a:pPr>
            <a:r>
              <a:rPr lang="en-US" sz="1400" dirty="0"/>
              <a:t>Using a logical OR condition in this example would make the most sense: </a:t>
            </a:r>
          </a:p>
          <a:p>
            <a:pPr marL="742950" lvl="1" indent="-285750">
              <a:lnSpc>
                <a:spcPct val="150000"/>
              </a:lnSpc>
              <a:buFont typeface="Arial" panose="020B0604020202020204" pitchFamily="34" charset="0"/>
              <a:buChar char="•"/>
            </a:pPr>
            <a:r>
              <a:rPr lang="en-US" sz="1400" dirty="0"/>
              <a:t>if either 52-F1 OR 52-F2 is CLOSED, VIRTUAL_BKR1 = CLOSED </a:t>
            </a:r>
          </a:p>
          <a:p>
            <a:pPr marL="742950" lvl="1" indent="-285750">
              <a:lnSpc>
                <a:spcPct val="150000"/>
              </a:lnSpc>
              <a:buFont typeface="Arial" panose="020B0604020202020204" pitchFamily="34" charset="0"/>
              <a:buChar char="•"/>
            </a:pPr>
            <a:r>
              <a:rPr lang="en-US" sz="1400" dirty="0"/>
              <a:t>Resource is online at reduced capacity if some (not all) of the feeder breakers are OPEN</a:t>
            </a:r>
          </a:p>
          <a:p>
            <a:pPr marL="742950" lvl="1" indent="-285750">
              <a:lnSpc>
                <a:spcPct val="150000"/>
              </a:lnSpc>
              <a:buFont typeface="Arial" panose="020B0604020202020204" pitchFamily="34" charset="0"/>
              <a:buChar char="•"/>
            </a:pPr>
            <a:r>
              <a:rPr lang="en-US" sz="1400" dirty="0"/>
              <a:t>If 52-F1 AND 52-F2 are OPEN, VIRTUAL_BKR1 = OPEN</a:t>
            </a:r>
          </a:p>
          <a:p>
            <a:endParaRPr lang="en-US" dirty="0"/>
          </a:p>
          <a:p>
            <a:endParaRPr lang="en-US" dirty="0"/>
          </a:p>
        </p:txBody>
      </p:sp>
      <p:sp>
        <p:nvSpPr>
          <p:cNvPr id="19" name="TextBox 18">
            <a:extLst>
              <a:ext uri="{FF2B5EF4-FFF2-40B4-BE49-F238E27FC236}">
                <a16:creationId xmlns:a16="http://schemas.microsoft.com/office/drawing/2014/main" id="{A9F3CB67-3A85-9B08-368D-F14E3A120C55}"/>
              </a:ext>
            </a:extLst>
          </p:cNvPr>
          <p:cNvSpPr txBox="1"/>
          <p:nvPr/>
        </p:nvSpPr>
        <p:spPr>
          <a:xfrm>
            <a:off x="7208884" y="2237255"/>
            <a:ext cx="1799305" cy="276999"/>
          </a:xfrm>
          <a:prstGeom prst="rect">
            <a:avLst/>
          </a:prstGeom>
          <a:noFill/>
        </p:spPr>
        <p:txBody>
          <a:bodyPr wrap="square" rtlCol="0">
            <a:spAutoFit/>
          </a:bodyPr>
          <a:lstStyle/>
          <a:p>
            <a:r>
              <a:rPr lang="en-US" sz="1200" b="1" dirty="0">
                <a:solidFill>
                  <a:srgbClr val="7C858D"/>
                </a:solidFill>
              </a:rPr>
              <a:t>VIRTUAL_BKR1</a:t>
            </a:r>
          </a:p>
        </p:txBody>
      </p:sp>
      <p:sp>
        <p:nvSpPr>
          <p:cNvPr id="21" name="TextBox 20">
            <a:extLst>
              <a:ext uri="{FF2B5EF4-FFF2-40B4-BE49-F238E27FC236}">
                <a16:creationId xmlns:a16="http://schemas.microsoft.com/office/drawing/2014/main" id="{4D7B6F0B-4A23-17E4-E3D7-33E3BA2ED445}"/>
              </a:ext>
            </a:extLst>
          </p:cNvPr>
          <p:cNvSpPr txBox="1"/>
          <p:nvPr/>
        </p:nvSpPr>
        <p:spPr>
          <a:xfrm>
            <a:off x="886667" y="2312789"/>
            <a:ext cx="1799305" cy="276999"/>
          </a:xfrm>
          <a:prstGeom prst="rect">
            <a:avLst/>
          </a:prstGeom>
          <a:noFill/>
        </p:spPr>
        <p:txBody>
          <a:bodyPr wrap="square" rtlCol="0">
            <a:spAutoFit/>
          </a:bodyPr>
          <a:lstStyle/>
          <a:p>
            <a:r>
              <a:rPr lang="en-US" sz="1200" b="1" dirty="0">
                <a:solidFill>
                  <a:srgbClr val="7C858D"/>
                </a:solidFill>
              </a:rPr>
              <a:t>52-F1</a:t>
            </a:r>
          </a:p>
        </p:txBody>
      </p:sp>
      <p:sp>
        <p:nvSpPr>
          <p:cNvPr id="25" name="TextBox 24">
            <a:extLst>
              <a:ext uri="{FF2B5EF4-FFF2-40B4-BE49-F238E27FC236}">
                <a16:creationId xmlns:a16="http://schemas.microsoft.com/office/drawing/2014/main" id="{7BA32357-30A0-8C46-B2F1-EEBE12D97A55}"/>
              </a:ext>
            </a:extLst>
          </p:cNvPr>
          <p:cNvSpPr txBox="1"/>
          <p:nvPr/>
        </p:nvSpPr>
        <p:spPr>
          <a:xfrm>
            <a:off x="3985416" y="2312789"/>
            <a:ext cx="1803068" cy="276999"/>
          </a:xfrm>
          <a:prstGeom prst="rect">
            <a:avLst/>
          </a:prstGeom>
          <a:noFill/>
        </p:spPr>
        <p:txBody>
          <a:bodyPr wrap="square" rtlCol="0">
            <a:spAutoFit/>
          </a:bodyPr>
          <a:lstStyle/>
          <a:p>
            <a:r>
              <a:rPr lang="en-US" sz="1200" b="1" dirty="0">
                <a:solidFill>
                  <a:srgbClr val="7C858D"/>
                </a:solidFill>
              </a:rPr>
              <a:t>52-F2</a:t>
            </a:r>
          </a:p>
        </p:txBody>
      </p:sp>
      <p:sp>
        <p:nvSpPr>
          <p:cNvPr id="27" name="TextBox 26">
            <a:extLst>
              <a:ext uri="{FF2B5EF4-FFF2-40B4-BE49-F238E27FC236}">
                <a16:creationId xmlns:a16="http://schemas.microsoft.com/office/drawing/2014/main" id="{8EDA9331-6989-017C-500D-9E673F31BA66}"/>
              </a:ext>
            </a:extLst>
          </p:cNvPr>
          <p:cNvSpPr txBox="1"/>
          <p:nvPr/>
        </p:nvSpPr>
        <p:spPr>
          <a:xfrm>
            <a:off x="7900218" y="3271384"/>
            <a:ext cx="1799305" cy="276999"/>
          </a:xfrm>
          <a:prstGeom prst="rect">
            <a:avLst/>
          </a:prstGeom>
          <a:noFill/>
        </p:spPr>
        <p:txBody>
          <a:bodyPr wrap="square" rtlCol="0">
            <a:spAutoFit/>
          </a:bodyPr>
          <a:lstStyle/>
          <a:p>
            <a:r>
              <a:rPr lang="en-US" sz="1200" b="1" dirty="0">
                <a:solidFill>
                  <a:srgbClr val="7C858D"/>
                </a:solidFill>
              </a:rPr>
              <a:t>UNIT1</a:t>
            </a:r>
          </a:p>
        </p:txBody>
      </p:sp>
      <p:sp>
        <p:nvSpPr>
          <p:cNvPr id="3" name="Rectangle 2">
            <a:extLst>
              <a:ext uri="{FF2B5EF4-FFF2-40B4-BE49-F238E27FC236}">
                <a16:creationId xmlns:a16="http://schemas.microsoft.com/office/drawing/2014/main" id="{170EA56C-DB62-BD08-9C59-27B0DF5163FC}"/>
              </a:ext>
            </a:extLst>
          </p:cNvPr>
          <p:cNvSpPr/>
          <p:nvPr/>
        </p:nvSpPr>
        <p:spPr>
          <a:xfrm>
            <a:off x="720841" y="2382780"/>
            <a:ext cx="165826" cy="20700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3EAD0F5-AF4B-1688-7D9F-47DB1F8E545F}"/>
              </a:ext>
            </a:extLst>
          </p:cNvPr>
          <p:cNvSpPr/>
          <p:nvPr/>
        </p:nvSpPr>
        <p:spPr>
          <a:xfrm>
            <a:off x="8546241" y="2250749"/>
            <a:ext cx="253629" cy="26350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5E3939E3-63F1-7B1E-8120-EBC8AA818513}"/>
              </a:ext>
            </a:extLst>
          </p:cNvPr>
          <p:cNvCxnSpPr/>
          <p:nvPr/>
        </p:nvCxnSpPr>
        <p:spPr>
          <a:xfrm flipV="1">
            <a:off x="803754" y="2075755"/>
            <a:ext cx="0" cy="237034"/>
          </a:xfrm>
          <a:prstGeom prst="line">
            <a:avLst/>
          </a:prstGeom>
        </p:spPr>
        <p:style>
          <a:lnRef idx="3">
            <a:schemeClr val="accent4"/>
          </a:lnRef>
          <a:fillRef idx="0">
            <a:schemeClr val="accent4"/>
          </a:fillRef>
          <a:effectRef idx="2">
            <a:schemeClr val="accent4"/>
          </a:effectRef>
          <a:fontRef idx="minor">
            <a:schemeClr val="tx1"/>
          </a:fontRef>
        </p:style>
      </p:cxnSp>
      <p:sp>
        <p:nvSpPr>
          <p:cNvPr id="8" name="TextBox 7">
            <a:extLst>
              <a:ext uri="{FF2B5EF4-FFF2-40B4-BE49-F238E27FC236}">
                <a16:creationId xmlns:a16="http://schemas.microsoft.com/office/drawing/2014/main" id="{7923C6CD-0D2A-CAE4-4DE0-979298B3A7D7}"/>
              </a:ext>
            </a:extLst>
          </p:cNvPr>
          <p:cNvSpPr txBox="1"/>
          <p:nvPr/>
        </p:nvSpPr>
        <p:spPr>
          <a:xfrm>
            <a:off x="2239617" y="2840199"/>
            <a:ext cx="788504" cy="369332"/>
          </a:xfrm>
          <a:prstGeom prst="rect">
            <a:avLst/>
          </a:prstGeom>
          <a:noFill/>
        </p:spPr>
        <p:txBody>
          <a:bodyPr wrap="square" rtlCol="0">
            <a:spAutoFit/>
          </a:bodyPr>
          <a:lstStyle/>
          <a:p>
            <a:r>
              <a:rPr lang="en-US" dirty="0"/>
              <a:t>DC</a:t>
            </a:r>
          </a:p>
        </p:txBody>
      </p:sp>
      <p:sp>
        <p:nvSpPr>
          <p:cNvPr id="11" name="TextBox 10">
            <a:extLst>
              <a:ext uri="{FF2B5EF4-FFF2-40B4-BE49-F238E27FC236}">
                <a16:creationId xmlns:a16="http://schemas.microsoft.com/office/drawing/2014/main" id="{8E260733-998D-97B6-E684-5F3F16547AC4}"/>
              </a:ext>
            </a:extLst>
          </p:cNvPr>
          <p:cNvSpPr txBox="1"/>
          <p:nvPr/>
        </p:nvSpPr>
        <p:spPr>
          <a:xfrm>
            <a:off x="2968487" y="2840199"/>
            <a:ext cx="788504" cy="369332"/>
          </a:xfrm>
          <a:prstGeom prst="rect">
            <a:avLst/>
          </a:prstGeom>
          <a:noFill/>
        </p:spPr>
        <p:txBody>
          <a:bodyPr wrap="square" rtlCol="0">
            <a:spAutoFit/>
          </a:bodyPr>
          <a:lstStyle/>
          <a:p>
            <a:r>
              <a:rPr lang="en-US" dirty="0"/>
              <a:t>DC</a:t>
            </a:r>
          </a:p>
        </p:txBody>
      </p:sp>
      <p:sp>
        <p:nvSpPr>
          <p:cNvPr id="14" name="TextBox 13">
            <a:extLst>
              <a:ext uri="{FF2B5EF4-FFF2-40B4-BE49-F238E27FC236}">
                <a16:creationId xmlns:a16="http://schemas.microsoft.com/office/drawing/2014/main" id="{29A8FB0E-A9B3-4538-2656-D6BBB2ED2651}"/>
              </a:ext>
            </a:extLst>
          </p:cNvPr>
          <p:cNvSpPr txBox="1"/>
          <p:nvPr/>
        </p:nvSpPr>
        <p:spPr>
          <a:xfrm>
            <a:off x="2239617" y="3441288"/>
            <a:ext cx="788504" cy="369332"/>
          </a:xfrm>
          <a:prstGeom prst="rect">
            <a:avLst/>
          </a:prstGeom>
          <a:noFill/>
        </p:spPr>
        <p:txBody>
          <a:bodyPr wrap="square" rtlCol="0">
            <a:spAutoFit/>
          </a:bodyPr>
          <a:lstStyle/>
          <a:p>
            <a:r>
              <a:rPr lang="en-US" dirty="0"/>
              <a:t>DC</a:t>
            </a:r>
          </a:p>
        </p:txBody>
      </p:sp>
      <p:sp>
        <p:nvSpPr>
          <p:cNvPr id="16" name="TextBox 15">
            <a:extLst>
              <a:ext uri="{FF2B5EF4-FFF2-40B4-BE49-F238E27FC236}">
                <a16:creationId xmlns:a16="http://schemas.microsoft.com/office/drawing/2014/main" id="{4C784FD9-9E67-DE22-0BDE-FDDE95EE2186}"/>
              </a:ext>
            </a:extLst>
          </p:cNvPr>
          <p:cNvSpPr txBox="1"/>
          <p:nvPr/>
        </p:nvSpPr>
        <p:spPr>
          <a:xfrm>
            <a:off x="2963686" y="3441288"/>
            <a:ext cx="788504" cy="369332"/>
          </a:xfrm>
          <a:prstGeom prst="rect">
            <a:avLst/>
          </a:prstGeom>
          <a:noFill/>
        </p:spPr>
        <p:txBody>
          <a:bodyPr wrap="square" rtlCol="0">
            <a:spAutoFit/>
          </a:bodyPr>
          <a:lstStyle/>
          <a:p>
            <a:r>
              <a:rPr lang="en-US" dirty="0"/>
              <a:t>DC</a:t>
            </a:r>
          </a:p>
        </p:txBody>
      </p:sp>
      <p:sp>
        <p:nvSpPr>
          <p:cNvPr id="20" name="TextBox 19">
            <a:extLst>
              <a:ext uri="{FF2B5EF4-FFF2-40B4-BE49-F238E27FC236}">
                <a16:creationId xmlns:a16="http://schemas.microsoft.com/office/drawing/2014/main" id="{8E8965C9-A17D-DE7A-C36A-6DE4B92AB573}"/>
              </a:ext>
            </a:extLst>
          </p:cNvPr>
          <p:cNvSpPr txBox="1"/>
          <p:nvPr/>
        </p:nvSpPr>
        <p:spPr>
          <a:xfrm>
            <a:off x="2239617" y="4008567"/>
            <a:ext cx="788504" cy="369332"/>
          </a:xfrm>
          <a:prstGeom prst="rect">
            <a:avLst/>
          </a:prstGeom>
          <a:noFill/>
        </p:spPr>
        <p:txBody>
          <a:bodyPr wrap="square" rtlCol="0">
            <a:spAutoFit/>
          </a:bodyPr>
          <a:lstStyle/>
          <a:p>
            <a:r>
              <a:rPr lang="en-US" dirty="0"/>
              <a:t>DC</a:t>
            </a:r>
          </a:p>
        </p:txBody>
      </p:sp>
      <p:sp>
        <p:nvSpPr>
          <p:cNvPr id="23" name="TextBox 22">
            <a:extLst>
              <a:ext uri="{FF2B5EF4-FFF2-40B4-BE49-F238E27FC236}">
                <a16:creationId xmlns:a16="http://schemas.microsoft.com/office/drawing/2014/main" id="{35585D61-A704-FBDC-A857-D50A9708BB2A}"/>
              </a:ext>
            </a:extLst>
          </p:cNvPr>
          <p:cNvSpPr txBox="1"/>
          <p:nvPr/>
        </p:nvSpPr>
        <p:spPr>
          <a:xfrm>
            <a:off x="2963686" y="4015657"/>
            <a:ext cx="788504" cy="369332"/>
          </a:xfrm>
          <a:prstGeom prst="rect">
            <a:avLst/>
          </a:prstGeom>
          <a:noFill/>
        </p:spPr>
        <p:txBody>
          <a:bodyPr wrap="square" rtlCol="0">
            <a:spAutoFit/>
          </a:bodyPr>
          <a:lstStyle/>
          <a:p>
            <a:r>
              <a:rPr lang="en-US" dirty="0"/>
              <a:t>DC</a:t>
            </a:r>
          </a:p>
        </p:txBody>
      </p:sp>
      <p:sp>
        <p:nvSpPr>
          <p:cNvPr id="26" name="TextBox 25">
            <a:extLst>
              <a:ext uri="{FF2B5EF4-FFF2-40B4-BE49-F238E27FC236}">
                <a16:creationId xmlns:a16="http://schemas.microsoft.com/office/drawing/2014/main" id="{C9B01DE3-7942-B34C-CB67-D31E6975AC57}"/>
              </a:ext>
            </a:extLst>
          </p:cNvPr>
          <p:cNvSpPr txBox="1"/>
          <p:nvPr/>
        </p:nvSpPr>
        <p:spPr>
          <a:xfrm>
            <a:off x="5356742" y="2840199"/>
            <a:ext cx="788504" cy="369332"/>
          </a:xfrm>
          <a:prstGeom prst="rect">
            <a:avLst/>
          </a:prstGeom>
          <a:noFill/>
        </p:spPr>
        <p:txBody>
          <a:bodyPr wrap="square" rtlCol="0">
            <a:spAutoFit/>
          </a:bodyPr>
          <a:lstStyle/>
          <a:p>
            <a:r>
              <a:rPr lang="en-US" dirty="0"/>
              <a:t>DC</a:t>
            </a:r>
          </a:p>
        </p:txBody>
      </p:sp>
      <p:sp>
        <p:nvSpPr>
          <p:cNvPr id="29" name="TextBox 28">
            <a:extLst>
              <a:ext uri="{FF2B5EF4-FFF2-40B4-BE49-F238E27FC236}">
                <a16:creationId xmlns:a16="http://schemas.microsoft.com/office/drawing/2014/main" id="{C396F862-93D9-CB99-0414-F93C0FBB6CA5}"/>
              </a:ext>
            </a:extLst>
          </p:cNvPr>
          <p:cNvSpPr txBox="1"/>
          <p:nvPr/>
        </p:nvSpPr>
        <p:spPr>
          <a:xfrm>
            <a:off x="6085612" y="2840199"/>
            <a:ext cx="788504" cy="369332"/>
          </a:xfrm>
          <a:prstGeom prst="rect">
            <a:avLst/>
          </a:prstGeom>
          <a:noFill/>
        </p:spPr>
        <p:txBody>
          <a:bodyPr wrap="square" rtlCol="0">
            <a:spAutoFit/>
          </a:bodyPr>
          <a:lstStyle/>
          <a:p>
            <a:r>
              <a:rPr lang="en-US" dirty="0"/>
              <a:t>DC</a:t>
            </a:r>
          </a:p>
        </p:txBody>
      </p:sp>
      <p:sp>
        <p:nvSpPr>
          <p:cNvPr id="31" name="TextBox 30">
            <a:extLst>
              <a:ext uri="{FF2B5EF4-FFF2-40B4-BE49-F238E27FC236}">
                <a16:creationId xmlns:a16="http://schemas.microsoft.com/office/drawing/2014/main" id="{91952074-1A5A-7F9E-221F-44435271B6C1}"/>
              </a:ext>
            </a:extLst>
          </p:cNvPr>
          <p:cNvSpPr txBox="1"/>
          <p:nvPr/>
        </p:nvSpPr>
        <p:spPr>
          <a:xfrm>
            <a:off x="5356742" y="3441288"/>
            <a:ext cx="788504" cy="369332"/>
          </a:xfrm>
          <a:prstGeom prst="rect">
            <a:avLst/>
          </a:prstGeom>
          <a:noFill/>
        </p:spPr>
        <p:txBody>
          <a:bodyPr wrap="square" rtlCol="0">
            <a:spAutoFit/>
          </a:bodyPr>
          <a:lstStyle/>
          <a:p>
            <a:r>
              <a:rPr lang="en-US" dirty="0"/>
              <a:t>DC</a:t>
            </a:r>
          </a:p>
        </p:txBody>
      </p:sp>
      <p:sp>
        <p:nvSpPr>
          <p:cNvPr id="33" name="TextBox 32">
            <a:extLst>
              <a:ext uri="{FF2B5EF4-FFF2-40B4-BE49-F238E27FC236}">
                <a16:creationId xmlns:a16="http://schemas.microsoft.com/office/drawing/2014/main" id="{E54A7990-3A02-C456-C5EC-CE326EA66EC6}"/>
              </a:ext>
            </a:extLst>
          </p:cNvPr>
          <p:cNvSpPr txBox="1"/>
          <p:nvPr/>
        </p:nvSpPr>
        <p:spPr>
          <a:xfrm>
            <a:off x="6080811" y="3441288"/>
            <a:ext cx="788504" cy="369332"/>
          </a:xfrm>
          <a:prstGeom prst="rect">
            <a:avLst/>
          </a:prstGeom>
          <a:noFill/>
        </p:spPr>
        <p:txBody>
          <a:bodyPr wrap="square" rtlCol="0">
            <a:spAutoFit/>
          </a:bodyPr>
          <a:lstStyle/>
          <a:p>
            <a:r>
              <a:rPr lang="en-US" dirty="0"/>
              <a:t>DC</a:t>
            </a:r>
          </a:p>
        </p:txBody>
      </p:sp>
      <p:sp>
        <p:nvSpPr>
          <p:cNvPr id="35" name="TextBox 34">
            <a:extLst>
              <a:ext uri="{FF2B5EF4-FFF2-40B4-BE49-F238E27FC236}">
                <a16:creationId xmlns:a16="http://schemas.microsoft.com/office/drawing/2014/main" id="{E170C514-7224-9665-BD6D-C3828CF4F1D6}"/>
              </a:ext>
            </a:extLst>
          </p:cNvPr>
          <p:cNvSpPr txBox="1"/>
          <p:nvPr/>
        </p:nvSpPr>
        <p:spPr>
          <a:xfrm>
            <a:off x="5356742" y="4008567"/>
            <a:ext cx="788504" cy="369332"/>
          </a:xfrm>
          <a:prstGeom prst="rect">
            <a:avLst/>
          </a:prstGeom>
          <a:noFill/>
        </p:spPr>
        <p:txBody>
          <a:bodyPr wrap="square" rtlCol="0">
            <a:spAutoFit/>
          </a:bodyPr>
          <a:lstStyle/>
          <a:p>
            <a:r>
              <a:rPr lang="en-US" dirty="0"/>
              <a:t>DC</a:t>
            </a:r>
          </a:p>
        </p:txBody>
      </p:sp>
      <p:sp>
        <p:nvSpPr>
          <p:cNvPr id="37" name="TextBox 36">
            <a:extLst>
              <a:ext uri="{FF2B5EF4-FFF2-40B4-BE49-F238E27FC236}">
                <a16:creationId xmlns:a16="http://schemas.microsoft.com/office/drawing/2014/main" id="{2D21A699-767A-4F35-1060-F4CA1E384778}"/>
              </a:ext>
            </a:extLst>
          </p:cNvPr>
          <p:cNvSpPr txBox="1"/>
          <p:nvPr/>
        </p:nvSpPr>
        <p:spPr>
          <a:xfrm>
            <a:off x="6080811" y="4015657"/>
            <a:ext cx="788504" cy="369332"/>
          </a:xfrm>
          <a:prstGeom prst="rect">
            <a:avLst/>
          </a:prstGeom>
          <a:noFill/>
        </p:spPr>
        <p:txBody>
          <a:bodyPr wrap="square" rtlCol="0">
            <a:spAutoFit/>
          </a:bodyPr>
          <a:lstStyle/>
          <a:p>
            <a:r>
              <a:rPr lang="en-US" dirty="0"/>
              <a:t>DC</a:t>
            </a:r>
          </a:p>
        </p:txBody>
      </p:sp>
    </p:spTree>
    <p:extLst>
      <p:ext uri="{BB962C8B-B14F-4D97-AF65-F5344CB8AC3E}">
        <p14:creationId xmlns:p14="http://schemas.microsoft.com/office/powerpoint/2010/main" val="298866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529B-81F7-8655-9CFC-5F36D9D38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B83F25-2324-1534-5B80-BEB29B3984A1}"/>
              </a:ext>
            </a:extLst>
          </p:cNvPr>
          <p:cNvSpPr>
            <a:spLocks noGrp="1"/>
          </p:cNvSpPr>
          <p:nvPr>
            <p:ph type="title"/>
          </p:nvPr>
        </p:nvSpPr>
        <p:spPr/>
        <p:txBody>
          <a:bodyPr/>
          <a:lstStyle/>
          <a:p>
            <a:r>
              <a:rPr lang="en-US" dirty="0"/>
              <a:t>Virtual Breakers</a:t>
            </a:r>
          </a:p>
        </p:txBody>
      </p:sp>
      <p:sp>
        <p:nvSpPr>
          <p:cNvPr id="4" name="Slide Number Placeholder 3">
            <a:extLst>
              <a:ext uri="{FF2B5EF4-FFF2-40B4-BE49-F238E27FC236}">
                <a16:creationId xmlns:a16="http://schemas.microsoft.com/office/drawing/2014/main" id="{6E9EBECD-8179-7AE0-30D5-D55BE3FB4155}"/>
              </a:ext>
            </a:extLst>
          </p:cNvPr>
          <p:cNvSpPr>
            <a:spLocks noGrp="1"/>
          </p:cNvSpPr>
          <p:nvPr>
            <p:ph type="sldNum" sz="quarter" idx="12"/>
          </p:nvPr>
        </p:nvSpPr>
        <p:spPr/>
        <p:txBody>
          <a:bodyPr/>
          <a:lstStyle/>
          <a:p>
            <a:fld id="{BCDE79FB-97BA-492B-8D57-F1373F9ADA95}" type="slidenum">
              <a:rPr lang="en-US" smtClean="0"/>
              <a:t>8</a:t>
            </a:fld>
            <a:endParaRPr lang="en-US" dirty="0"/>
          </a:p>
        </p:txBody>
      </p:sp>
      <p:pic>
        <p:nvPicPr>
          <p:cNvPr id="5" name="Picture 4">
            <a:extLst>
              <a:ext uri="{FF2B5EF4-FFF2-40B4-BE49-F238E27FC236}">
                <a16:creationId xmlns:a16="http://schemas.microsoft.com/office/drawing/2014/main" id="{71065DB1-2877-63F7-5BAB-9CDFB80A1D6F}"/>
              </a:ext>
            </a:extLst>
          </p:cNvPr>
          <p:cNvPicPr>
            <a:picLocks noChangeAspect="1"/>
          </p:cNvPicPr>
          <p:nvPr/>
        </p:nvPicPr>
        <p:blipFill>
          <a:blip r:embed="rId2"/>
          <a:stretch>
            <a:fillRect/>
          </a:stretch>
        </p:blipFill>
        <p:spPr>
          <a:xfrm>
            <a:off x="757084" y="2029324"/>
            <a:ext cx="6664499" cy="3172976"/>
          </a:xfrm>
          <a:prstGeom prst="rect">
            <a:avLst/>
          </a:prstGeom>
        </p:spPr>
      </p:pic>
      <p:sp>
        <p:nvSpPr>
          <p:cNvPr id="7" name="Rectangle: Rounded Corners 6">
            <a:extLst>
              <a:ext uri="{FF2B5EF4-FFF2-40B4-BE49-F238E27FC236}">
                <a16:creationId xmlns:a16="http://schemas.microsoft.com/office/drawing/2014/main" id="{FDE622BD-08D6-34E7-C6ED-74D81FB07826}"/>
              </a:ext>
            </a:extLst>
          </p:cNvPr>
          <p:cNvSpPr/>
          <p:nvPr/>
        </p:nvSpPr>
        <p:spPr>
          <a:xfrm>
            <a:off x="7235734" y="567293"/>
            <a:ext cx="3203738" cy="58067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bg1"/>
                </a:solidFill>
              </a:rPr>
              <a:t>Logic may be more complex:</a:t>
            </a:r>
          </a:p>
        </p:txBody>
      </p:sp>
      <p:sp>
        <p:nvSpPr>
          <p:cNvPr id="11" name="Rectangle: Rounded Corners 10">
            <a:extLst>
              <a:ext uri="{FF2B5EF4-FFF2-40B4-BE49-F238E27FC236}">
                <a16:creationId xmlns:a16="http://schemas.microsoft.com/office/drawing/2014/main" id="{42755166-0C48-B8A7-F269-8D0E2B505974}"/>
              </a:ext>
            </a:extLst>
          </p:cNvPr>
          <p:cNvSpPr/>
          <p:nvPr/>
        </p:nvSpPr>
        <p:spPr>
          <a:xfrm>
            <a:off x="7495362" y="1217919"/>
            <a:ext cx="4336726" cy="26782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rPr>
              <a:t>Different models of inverters/turbines on the same feeders but aggregated into different Resources for not meeting aggregation conditions of NP 3.10.7.2 (13):</a:t>
            </a:r>
          </a:p>
          <a:p>
            <a:endParaRPr lang="en-US" sz="1400" dirty="0">
              <a:solidFill>
                <a:schemeClr val="bg1"/>
              </a:solidFill>
            </a:endParaRPr>
          </a:p>
          <a:p>
            <a:r>
              <a:rPr lang="en-US" sz="1400" dirty="0">
                <a:solidFill>
                  <a:schemeClr val="bg1"/>
                </a:solidFill>
              </a:rPr>
              <a:t>Using logical OR for the Virtual Breaker status no longer works</a:t>
            </a:r>
          </a:p>
          <a:p>
            <a:endParaRPr lang="en-US" sz="1400" dirty="0">
              <a:solidFill>
                <a:schemeClr val="bg1"/>
              </a:solidFill>
            </a:endParaRPr>
          </a:p>
          <a:p>
            <a:r>
              <a:rPr lang="en-US" sz="1400" dirty="0">
                <a:solidFill>
                  <a:schemeClr val="bg1"/>
                </a:solidFill>
              </a:rPr>
              <a:t>When the equipment comprising a Resource is connected to the medium-voltage bus and therefore the grid, the appropriate Resource Virtual Breaker status is CLOSED</a:t>
            </a:r>
          </a:p>
        </p:txBody>
      </p:sp>
      <p:sp>
        <p:nvSpPr>
          <p:cNvPr id="13" name="Rectangle: Rounded Corners 12">
            <a:extLst>
              <a:ext uri="{FF2B5EF4-FFF2-40B4-BE49-F238E27FC236}">
                <a16:creationId xmlns:a16="http://schemas.microsoft.com/office/drawing/2014/main" id="{289E339F-9D48-F371-6784-95A2CD8E0E5A}"/>
              </a:ext>
            </a:extLst>
          </p:cNvPr>
          <p:cNvSpPr/>
          <p:nvPr/>
        </p:nvSpPr>
        <p:spPr>
          <a:xfrm>
            <a:off x="8490436" y="3831812"/>
            <a:ext cx="3262139" cy="8956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solidFill>
                  <a:schemeClr val="bg1"/>
                </a:solidFill>
              </a:rPr>
              <a:t>Feeders dedicated to serving only auxiliary load would reasonably be excluded from logical conditions for Virtual Breaker status</a:t>
            </a:r>
          </a:p>
        </p:txBody>
      </p:sp>
      <p:pic>
        <p:nvPicPr>
          <p:cNvPr id="15" name="Picture 14">
            <a:extLst>
              <a:ext uri="{FF2B5EF4-FFF2-40B4-BE49-F238E27FC236}">
                <a16:creationId xmlns:a16="http://schemas.microsoft.com/office/drawing/2014/main" id="{D5ED81C2-CD64-65DD-1E25-2C9561A9229C}"/>
              </a:ext>
            </a:extLst>
          </p:cNvPr>
          <p:cNvPicPr>
            <a:picLocks noChangeAspect="1"/>
          </p:cNvPicPr>
          <p:nvPr/>
        </p:nvPicPr>
        <p:blipFill>
          <a:blip r:embed="rId3"/>
          <a:stretch>
            <a:fillRect/>
          </a:stretch>
        </p:blipFill>
        <p:spPr>
          <a:xfrm>
            <a:off x="6650003" y="5333908"/>
            <a:ext cx="4839119" cy="1066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TextBox 16">
            <a:extLst>
              <a:ext uri="{FF2B5EF4-FFF2-40B4-BE49-F238E27FC236}">
                <a16:creationId xmlns:a16="http://schemas.microsoft.com/office/drawing/2014/main" id="{023B373C-96B9-E8FA-7467-51AF985C1A9C}"/>
              </a:ext>
            </a:extLst>
          </p:cNvPr>
          <p:cNvSpPr txBox="1"/>
          <p:nvPr/>
        </p:nvSpPr>
        <p:spPr>
          <a:xfrm>
            <a:off x="6965044" y="5000396"/>
            <a:ext cx="4303278" cy="276999"/>
          </a:xfrm>
          <a:prstGeom prst="rect">
            <a:avLst/>
          </a:prstGeom>
          <a:noFill/>
        </p:spPr>
        <p:txBody>
          <a:bodyPr wrap="square" rtlCol="0">
            <a:spAutoFit/>
          </a:bodyPr>
          <a:lstStyle/>
          <a:p>
            <a:r>
              <a:rPr lang="en-US" sz="1200" dirty="0"/>
              <a:t>Inverter/Turbine Aggregation: Nodal Protocols 3.10.7.2(13)</a:t>
            </a:r>
          </a:p>
        </p:txBody>
      </p:sp>
    </p:spTree>
    <p:extLst>
      <p:ext uri="{BB962C8B-B14F-4D97-AF65-F5344CB8AC3E}">
        <p14:creationId xmlns:p14="http://schemas.microsoft.com/office/powerpoint/2010/main" val="281090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2D49-AC18-AE60-44DE-95CF00723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0C681-8C7C-A6F4-5C60-B6256ADFAF9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93D82CE0-9232-2CDD-C3B6-894E899D952D}"/>
              </a:ext>
            </a:extLst>
          </p:cNvPr>
          <p:cNvSpPr>
            <a:spLocks noGrp="1"/>
          </p:cNvSpPr>
          <p:nvPr>
            <p:ph type="body" sz="quarter" idx="13"/>
          </p:nvPr>
        </p:nvSpPr>
        <p:spPr>
          <a:xfrm>
            <a:off x="530868" y="3501136"/>
            <a:ext cx="6684215" cy="682625"/>
          </a:xfrm>
        </p:spPr>
        <p:txBody>
          <a:bodyPr/>
          <a:lstStyle/>
          <a:p>
            <a:r>
              <a:rPr lang="en-US" dirty="0"/>
              <a:t>Luis.Gonzalez@ercot.com</a:t>
            </a:r>
          </a:p>
          <a:p>
            <a:r>
              <a:rPr lang="en-US" dirty="0"/>
              <a:t>ResourceIntegrationDepartment@ercot.com</a:t>
            </a:r>
          </a:p>
          <a:p>
            <a:endParaRPr lang="en-US" dirty="0"/>
          </a:p>
        </p:txBody>
      </p:sp>
      <p:sp>
        <p:nvSpPr>
          <p:cNvPr id="5" name="Slide Number Placeholder 4">
            <a:extLst>
              <a:ext uri="{FF2B5EF4-FFF2-40B4-BE49-F238E27FC236}">
                <a16:creationId xmlns:a16="http://schemas.microsoft.com/office/drawing/2014/main" id="{A8508351-BB71-9843-E6B8-8C206F305583}"/>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9</a:t>
            </a:fld>
            <a:endParaRPr lang="en-US" dirty="0"/>
          </a:p>
        </p:txBody>
      </p:sp>
    </p:spTree>
    <p:extLst>
      <p:ext uri="{BB962C8B-B14F-4D97-AF65-F5344CB8AC3E}">
        <p14:creationId xmlns:p14="http://schemas.microsoft.com/office/powerpoint/2010/main" val="2241565699"/>
      </p:ext>
    </p:extLst>
  </p:cSld>
  <p:clrMapOvr>
    <a:masterClrMapping/>
  </p:clrMapOvr>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7E754FD2-17D2-4534-9157-8CFDD0166132}">
  <ds:schemaRefs>
    <ds:schemaRef ds:uri="http://purl.org/dc/elements/1.1/"/>
    <ds:schemaRef ds:uri="3c917f14-8d40-4289-92aa-fd10f73581c9"/>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6323</TotalTime>
  <Words>1067</Words>
  <Application>Microsoft Office PowerPoint</Application>
  <PresentationFormat>Widescreen</PresentationFormat>
  <Paragraphs>192</Paragraphs>
  <Slides>9</Slides>
  <Notes>0</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0</vt:i4>
      </vt:variant>
      <vt:variant>
        <vt:lpstr>Slide Titles</vt:lpstr>
      </vt:variant>
      <vt:variant>
        <vt:i4>9</vt:i4>
      </vt:variant>
    </vt:vector>
  </HeadingPairs>
  <TitlesOfParts>
    <vt:vector size="14" baseType="lpstr">
      <vt:lpstr>Aptos</vt:lpstr>
      <vt:lpstr>Arial</vt:lpstr>
      <vt:lpstr>Wingdings</vt:lpstr>
      <vt:lpstr>Cover</vt:lpstr>
      <vt:lpstr>Page Design</vt:lpstr>
      <vt:lpstr>ERCOT Telemetry Review &amp; Common Issues   Luis Gonzalez  Engineer, Resource Integration   August 26, 2026</vt:lpstr>
      <vt:lpstr>Telemetry – Sign Convention</vt:lpstr>
      <vt:lpstr>Transmission-Connected ESR  Four-Quadrant Flow Directions</vt:lpstr>
      <vt:lpstr>DGR/DESR Telemetry</vt:lpstr>
      <vt:lpstr>Multiple Units/Single MPT</vt:lpstr>
      <vt:lpstr>Virtual Breakers</vt:lpstr>
      <vt:lpstr>Virtual Breakers</vt:lpstr>
      <vt:lpstr>Virtual Breakers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Gonzalez, Luis</dc:creator>
  <cp:keywords/>
  <cp:lastModifiedBy>Fernandes, Jenifer</cp:lastModifiedBy>
  <cp:revision>50</cp:revision>
  <dcterms:created xsi:type="dcterms:W3CDTF">2026-03-30T19:45:00Z</dcterms:created>
  <dcterms:modified xsi:type="dcterms:W3CDTF">2026-08-26T22:28:44Z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