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60" r:id="rId5"/>
  </p:sldMasterIdLst>
  <p:notesMasterIdLst>
    <p:notesMasterId r:id="rId16"/>
  </p:notesMasterIdLst>
  <p:handoutMasterIdLst>
    <p:handoutMasterId r:id="rId17"/>
  </p:handoutMasterIdLst>
  <p:sldIdLst>
    <p:sldId id="272" r:id="rId6"/>
    <p:sldId id="2147478764" r:id="rId7"/>
    <p:sldId id="2147478769" r:id="rId8"/>
    <p:sldId id="2147478765" r:id="rId9"/>
    <p:sldId id="2147478770" r:id="rId10"/>
    <p:sldId id="2147478771" r:id="rId11"/>
    <p:sldId id="273" r:id="rId12"/>
    <p:sldId id="2147478767" r:id="rId13"/>
    <p:sldId id="2147478768" r:id="rId14"/>
    <p:sldId id="260" r:id="rId15"/>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E5ED"/>
    <a:srgbClr val="2794A4"/>
    <a:srgbClr val="00343B"/>
    <a:srgbClr val="00829B"/>
    <a:srgbClr val="E6EBF0"/>
    <a:srgbClr val="FFFFFF"/>
    <a:srgbClr val="DADCDE"/>
    <a:srgbClr val="A9E5EA"/>
    <a:srgbClr val="00AEC7"/>
    <a:srgbClr val="D6D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12" d="100"/>
          <a:sy n="112" d="100"/>
        </p:scale>
        <p:origin x="552" y="32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05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charts/_rels/chart1.xml.rels><?xml version="1.0" encoding="UTF-8" standalone="yes"?>
<Relationships xmlns="http://schemas.openxmlformats.org/package/2006/relationships"><Relationship Id="rId1" Type="http://schemas.openxmlformats.org/officeDocument/2006/relationships/oleObject" Target="file:///C:\Users\JFERNANDES\Downloads\RPT.00015933.0000000000000000.20260803.153950829.GIS_Report_July2026%20(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JFERNANDES\Downloads\RPT.00015933.0000000000000000.20260601.175354118.GIS_Report_May2026%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b="1" i="0" u="none" strike="noStrike">
                <a:solidFill>
                  <a:srgbClr val="000000"/>
                </a:solidFill>
                <a:latin typeface="Arial"/>
                <a:ea typeface="Arial"/>
                <a:cs typeface="Arial"/>
              </a:defRPr>
            </a:pPr>
            <a:r>
              <a:rPr lang="en-US"/>
              <a:t>Large Generator Monthly Capacity by GIM Milestone plus Project Count, 13-Month Rolling Basis</a:t>
            </a:r>
          </a:p>
        </c:rich>
      </c:tx>
      <c:overlay val="0"/>
    </c:title>
    <c:autoTitleDeleted val="0"/>
    <c:plotArea>
      <c:layout/>
      <c:barChart>
        <c:barDir val="col"/>
        <c:grouping val="stacked"/>
        <c:varyColors val="0"/>
        <c:ser>
          <c:idx val="0"/>
          <c:order val="0"/>
          <c:tx>
            <c:strRef>
              <c:f>'data_GIM Trends_1'!$B$1</c:f>
              <c:strCache>
                <c:ptCount val="1"/>
                <c:pt idx="0">
                  <c:v># Signed Interconnect Agreement</c:v>
                </c:pt>
              </c:strCache>
            </c:strRef>
          </c:tx>
          <c:spPr>
            <a:solidFill>
              <a:srgbClr val="26D07C"/>
            </a:solidFill>
            <a:ln>
              <a:noFill/>
            </a:ln>
          </c:spPr>
          <c:invertIfNegative val="0"/>
          <c:cat>
            <c:strRef>
              <c:f>'data_GIM Trends_1'!$A$2:$A$14</c:f>
              <c:strCache>
                <c:ptCount val="13"/>
                <c:pt idx="0">
                  <c:v>Jul-25</c:v>
                </c:pt>
                <c:pt idx="1">
                  <c:v>Aug-25</c:v>
                </c:pt>
                <c:pt idx="2">
                  <c:v>Sep-25</c:v>
                </c:pt>
                <c:pt idx="3">
                  <c:v>Oct-25</c:v>
                </c:pt>
                <c:pt idx="4">
                  <c:v>Nov-25</c:v>
                </c:pt>
                <c:pt idx="5">
                  <c:v>Dec-25</c:v>
                </c:pt>
                <c:pt idx="6">
                  <c:v>Jan-26</c:v>
                </c:pt>
                <c:pt idx="7">
                  <c:v>Feb-26</c:v>
                </c:pt>
                <c:pt idx="8">
                  <c:v>Mar-26</c:v>
                </c:pt>
                <c:pt idx="9">
                  <c:v>Apr-26</c:v>
                </c:pt>
                <c:pt idx="10">
                  <c:v>May-26</c:v>
                </c:pt>
                <c:pt idx="11">
                  <c:v>Jun-26</c:v>
                </c:pt>
                <c:pt idx="12">
                  <c:v>Jul-26</c:v>
                </c:pt>
              </c:strCache>
            </c:strRef>
          </c:cat>
          <c:val>
            <c:numRef>
              <c:f>'data_GIM Trends_1'!$B$2:$B$14</c:f>
              <c:numCache>
                <c:formatCode>General</c:formatCode>
                <c:ptCount val="13"/>
                <c:pt idx="0">
                  <c:v>517</c:v>
                </c:pt>
                <c:pt idx="1">
                  <c:v>535</c:v>
                </c:pt>
                <c:pt idx="2">
                  <c:v>532</c:v>
                </c:pt>
                <c:pt idx="3">
                  <c:v>530</c:v>
                </c:pt>
                <c:pt idx="4">
                  <c:v>528</c:v>
                </c:pt>
                <c:pt idx="5">
                  <c:v>539</c:v>
                </c:pt>
                <c:pt idx="6">
                  <c:v>574</c:v>
                </c:pt>
                <c:pt idx="7">
                  <c:v>576</c:v>
                </c:pt>
                <c:pt idx="8">
                  <c:v>583</c:v>
                </c:pt>
                <c:pt idx="9">
                  <c:v>578</c:v>
                </c:pt>
                <c:pt idx="10">
                  <c:v>569</c:v>
                </c:pt>
                <c:pt idx="11">
                  <c:v>569</c:v>
                </c:pt>
                <c:pt idx="12">
                  <c:v>563</c:v>
                </c:pt>
              </c:numCache>
            </c:numRef>
          </c:val>
          <c:extLst>
            <c:ext xmlns:c16="http://schemas.microsoft.com/office/drawing/2014/chart" uri="{C3380CC4-5D6E-409C-BE32-E72D297353CC}">
              <c16:uniqueId val="{00000000-275A-49F8-A9A2-4F10F256C36B}"/>
            </c:ext>
          </c:extLst>
        </c:ser>
        <c:ser>
          <c:idx val="1"/>
          <c:order val="1"/>
          <c:tx>
            <c:strRef>
              <c:f>'data_GIM Trends_1'!$C$1</c:f>
              <c:strCache>
                <c:ptCount val="1"/>
                <c:pt idx="0">
                  <c:v># Completed Full Study</c:v>
                </c:pt>
              </c:strCache>
            </c:strRef>
          </c:tx>
          <c:spPr>
            <a:solidFill>
              <a:srgbClr val="000080"/>
            </a:solidFill>
            <a:ln>
              <a:noFill/>
            </a:ln>
          </c:spPr>
          <c:invertIfNegative val="0"/>
          <c:cat>
            <c:strRef>
              <c:f>'data_GIM Trends_1'!$A$2:$A$14</c:f>
              <c:strCache>
                <c:ptCount val="13"/>
                <c:pt idx="0">
                  <c:v>Jul-25</c:v>
                </c:pt>
                <c:pt idx="1">
                  <c:v>Aug-25</c:v>
                </c:pt>
                <c:pt idx="2">
                  <c:v>Sep-25</c:v>
                </c:pt>
                <c:pt idx="3">
                  <c:v>Oct-25</c:v>
                </c:pt>
                <c:pt idx="4">
                  <c:v>Nov-25</c:v>
                </c:pt>
                <c:pt idx="5">
                  <c:v>Dec-25</c:v>
                </c:pt>
                <c:pt idx="6">
                  <c:v>Jan-26</c:v>
                </c:pt>
                <c:pt idx="7">
                  <c:v>Feb-26</c:v>
                </c:pt>
                <c:pt idx="8">
                  <c:v>Mar-26</c:v>
                </c:pt>
                <c:pt idx="9">
                  <c:v>Apr-26</c:v>
                </c:pt>
                <c:pt idx="10">
                  <c:v>May-26</c:v>
                </c:pt>
                <c:pt idx="11">
                  <c:v>Jun-26</c:v>
                </c:pt>
                <c:pt idx="12">
                  <c:v>Jul-26</c:v>
                </c:pt>
              </c:strCache>
            </c:strRef>
          </c:cat>
          <c:val>
            <c:numRef>
              <c:f>'data_GIM Trends_1'!$C$2:$C$14</c:f>
              <c:numCache>
                <c:formatCode>General</c:formatCode>
                <c:ptCount val="13"/>
                <c:pt idx="0">
                  <c:v>119</c:v>
                </c:pt>
                <c:pt idx="1">
                  <c:v>111</c:v>
                </c:pt>
                <c:pt idx="2">
                  <c:v>117</c:v>
                </c:pt>
                <c:pt idx="3">
                  <c:v>116</c:v>
                </c:pt>
                <c:pt idx="4">
                  <c:v>122</c:v>
                </c:pt>
                <c:pt idx="5">
                  <c:v>121</c:v>
                </c:pt>
                <c:pt idx="6">
                  <c:v>121</c:v>
                </c:pt>
                <c:pt idx="7">
                  <c:v>122</c:v>
                </c:pt>
                <c:pt idx="8">
                  <c:v>128</c:v>
                </c:pt>
                <c:pt idx="9">
                  <c:v>116</c:v>
                </c:pt>
                <c:pt idx="10">
                  <c:v>113</c:v>
                </c:pt>
                <c:pt idx="11">
                  <c:v>115</c:v>
                </c:pt>
                <c:pt idx="12">
                  <c:v>112</c:v>
                </c:pt>
              </c:numCache>
            </c:numRef>
          </c:val>
          <c:extLst>
            <c:ext xmlns:c16="http://schemas.microsoft.com/office/drawing/2014/chart" uri="{C3380CC4-5D6E-409C-BE32-E72D297353CC}">
              <c16:uniqueId val="{00000001-275A-49F8-A9A2-4F10F256C36B}"/>
            </c:ext>
          </c:extLst>
        </c:ser>
        <c:ser>
          <c:idx val="2"/>
          <c:order val="2"/>
          <c:tx>
            <c:strRef>
              <c:f>'data_GIM Trends_1'!$D$1</c:f>
              <c:strCache>
                <c:ptCount val="1"/>
                <c:pt idx="0">
                  <c:v># in Full Study</c:v>
                </c:pt>
              </c:strCache>
            </c:strRef>
          </c:tx>
          <c:spPr>
            <a:solidFill>
              <a:srgbClr val="00AEC7"/>
            </a:solidFill>
            <a:ln>
              <a:noFill/>
            </a:ln>
          </c:spPr>
          <c:invertIfNegative val="0"/>
          <c:cat>
            <c:strRef>
              <c:f>'data_GIM Trends_1'!$A$2:$A$14</c:f>
              <c:strCache>
                <c:ptCount val="13"/>
                <c:pt idx="0">
                  <c:v>Jul-25</c:v>
                </c:pt>
                <c:pt idx="1">
                  <c:v>Aug-25</c:v>
                </c:pt>
                <c:pt idx="2">
                  <c:v>Sep-25</c:v>
                </c:pt>
                <c:pt idx="3">
                  <c:v>Oct-25</c:v>
                </c:pt>
                <c:pt idx="4">
                  <c:v>Nov-25</c:v>
                </c:pt>
                <c:pt idx="5">
                  <c:v>Dec-25</c:v>
                </c:pt>
                <c:pt idx="6">
                  <c:v>Jan-26</c:v>
                </c:pt>
                <c:pt idx="7">
                  <c:v>Feb-26</c:v>
                </c:pt>
                <c:pt idx="8">
                  <c:v>Mar-26</c:v>
                </c:pt>
                <c:pt idx="9">
                  <c:v>Apr-26</c:v>
                </c:pt>
                <c:pt idx="10">
                  <c:v>May-26</c:v>
                </c:pt>
                <c:pt idx="11">
                  <c:v>Jun-26</c:v>
                </c:pt>
                <c:pt idx="12">
                  <c:v>Jul-26</c:v>
                </c:pt>
              </c:strCache>
            </c:strRef>
          </c:cat>
          <c:val>
            <c:numRef>
              <c:f>'data_GIM Trends_1'!$D$2:$D$14</c:f>
              <c:numCache>
                <c:formatCode>General</c:formatCode>
                <c:ptCount val="13"/>
                <c:pt idx="0">
                  <c:v>1242</c:v>
                </c:pt>
                <c:pt idx="1">
                  <c:v>1201</c:v>
                </c:pt>
                <c:pt idx="2">
                  <c:v>1196</c:v>
                </c:pt>
                <c:pt idx="3">
                  <c:v>1164</c:v>
                </c:pt>
                <c:pt idx="4">
                  <c:v>1159</c:v>
                </c:pt>
                <c:pt idx="5">
                  <c:v>1150</c:v>
                </c:pt>
                <c:pt idx="6">
                  <c:v>1136</c:v>
                </c:pt>
                <c:pt idx="7">
                  <c:v>1134</c:v>
                </c:pt>
                <c:pt idx="8">
                  <c:v>1135</c:v>
                </c:pt>
                <c:pt idx="9">
                  <c:v>1115</c:v>
                </c:pt>
                <c:pt idx="10">
                  <c:v>1120</c:v>
                </c:pt>
                <c:pt idx="11">
                  <c:v>1109</c:v>
                </c:pt>
                <c:pt idx="12">
                  <c:v>1122</c:v>
                </c:pt>
              </c:numCache>
            </c:numRef>
          </c:val>
          <c:extLst>
            <c:ext xmlns:c16="http://schemas.microsoft.com/office/drawing/2014/chart" uri="{C3380CC4-5D6E-409C-BE32-E72D297353CC}">
              <c16:uniqueId val="{00000002-275A-49F8-A9A2-4F10F256C36B}"/>
            </c:ext>
          </c:extLst>
        </c:ser>
        <c:ser>
          <c:idx val="3"/>
          <c:order val="3"/>
          <c:tx>
            <c:strRef>
              <c:f>'data_GIM Trends_1'!$E$1</c:f>
              <c:strCache>
                <c:ptCount val="1"/>
                <c:pt idx="0">
                  <c:v># Screening Study Complete</c:v>
                </c:pt>
              </c:strCache>
            </c:strRef>
          </c:tx>
          <c:spPr>
            <a:solidFill>
              <a:srgbClr val="FEDD00"/>
            </a:solidFill>
            <a:ln>
              <a:noFill/>
            </a:ln>
          </c:spPr>
          <c:invertIfNegative val="0"/>
          <c:cat>
            <c:strRef>
              <c:f>'data_GIM Trends_1'!$A$2:$A$14</c:f>
              <c:strCache>
                <c:ptCount val="13"/>
                <c:pt idx="0">
                  <c:v>Jul-25</c:v>
                </c:pt>
                <c:pt idx="1">
                  <c:v>Aug-25</c:v>
                </c:pt>
                <c:pt idx="2">
                  <c:v>Sep-25</c:v>
                </c:pt>
                <c:pt idx="3">
                  <c:v>Oct-25</c:v>
                </c:pt>
                <c:pt idx="4">
                  <c:v>Nov-25</c:v>
                </c:pt>
                <c:pt idx="5">
                  <c:v>Dec-25</c:v>
                </c:pt>
                <c:pt idx="6">
                  <c:v>Jan-26</c:v>
                </c:pt>
                <c:pt idx="7">
                  <c:v>Feb-26</c:v>
                </c:pt>
                <c:pt idx="8">
                  <c:v>Mar-26</c:v>
                </c:pt>
                <c:pt idx="9">
                  <c:v>Apr-26</c:v>
                </c:pt>
                <c:pt idx="10">
                  <c:v>May-26</c:v>
                </c:pt>
                <c:pt idx="11">
                  <c:v>Jun-26</c:v>
                </c:pt>
                <c:pt idx="12">
                  <c:v>Jul-26</c:v>
                </c:pt>
              </c:strCache>
            </c:strRef>
          </c:cat>
          <c:val>
            <c:numRef>
              <c:f>'data_GIM Trends_1'!$E$2:$E$14</c:f>
              <c:numCache>
                <c:formatCode>General</c:formatCode>
                <c:ptCount val="13"/>
                <c:pt idx="0">
                  <c:v>86</c:v>
                </c:pt>
                <c:pt idx="1">
                  <c:v>82</c:v>
                </c:pt>
                <c:pt idx="2">
                  <c:v>94</c:v>
                </c:pt>
                <c:pt idx="3">
                  <c:v>94</c:v>
                </c:pt>
                <c:pt idx="4">
                  <c:v>91</c:v>
                </c:pt>
                <c:pt idx="5">
                  <c:v>90</c:v>
                </c:pt>
                <c:pt idx="6">
                  <c:v>79</c:v>
                </c:pt>
                <c:pt idx="7">
                  <c:v>78</c:v>
                </c:pt>
                <c:pt idx="8">
                  <c:v>77</c:v>
                </c:pt>
                <c:pt idx="9">
                  <c:v>85</c:v>
                </c:pt>
                <c:pt idx="10">
                  <c:v>89</c:v>
                </c:pt>
                <c:pt idx="11">
                  <c:v>85</c:v>
                </c:pt>
                <c:pt idx="12">
                  <c:v>41</c:v>
                </c:pt>
              </c:numCache>
            </c:numRef>
          </c:val>
          <c:extLst>
            <c:ext xmlns:c16="http://schemas.microsoft.com/office/drawing/2014/chart" uri="{C3380CC4-5D6E-409C-BE32-E72D297353CC}">
              <c16:uniqueId val="{00000003-275A-49F8-A9A2-4F10F256C36B}"/>
            </c:ext>
          </c:extLst>
        </c:ser>
        <c:ser>
          <c:idx val="4"/>
          <c:order val="4"/>
          <c:tx>
            <c:strRef>
              <c:f>'data_GIM Trends_1'!$F$1</c:f>
              <c:strCache>
                <c:ptCount val="1"/>
                <c:pt idx="0">
                  <c:v># Initial Screening study</c:v>
                </c:pt>
              </c:strCache>
            </c:strRef>
          </c:tx>
          <c:spPr>
            <a:solidFill>
              <a:srgbClr val="890C58"/>
            </a:solidFill>
            <a:ln>
              <a:noFill/>
            </a:ln>
          </c:spPr>
          <c:invertIfNegative val="0"/>
          <c:cat>
            <c:strRef>
              <c:f>'data_GIM Trends_1'!$A$2:$A$14</c:f>
              <c:strCache>
                <c:ptCount val="13"/>
                <c:pt idx="0">
                  <c:v>Jul-25</c:v>
                </c:pt>
                <c:pt idx="1">
                  <c:v>Aug-25</c:v>
                </c:pt>
                <c:pt idx="2">
                  <c:v>Sep-25</c:v>
                </c:pt>
                <c:pt idx="3">
                  <c:v>Oct-25</c:v>
                </c:pt>
                <c:pt idx="4">
                  <c:v>Nov-25</c:v>
                </c:pt>
                <c:pt idx="5">
                  <c:v>Dec-25</c:v>
                </c:pt>
                <c:pt idx="6">
                  <c:v>Jan-26</c:v>
                </c:pt>
                <c:pt idx="7">
                  <c:v>Feb-26</c:v>
                </c:pt>
                <c:pt idx="8">
                  <c:v>Mar-26</c:v>
                </c:pt>
                <c:pt idx="9">
                  <c:v>Apr-26</c:v>
                </c:pt>
                <c:pt idx="10">
                  <c:v>May-26</c:v>
                </c:pt>
                <c:pt idx="11">
                  <c:v>Jun-26</c:v>
                </c:pt>
                <c:pt idx="12">
                  <c:v>Jul-26</c:v>
                </c:pt>
              </c:strCache>
            </c:strRef>
          </c:cat>
          <c:val>
            <c:numRef>
              <c:f>'data_GIM Trends_1'!$F$2:$F$14</c:f>
              <c:numCache>
                <c:formatCode>General</c:formatCode>
                <c:ptCount val="13"/>
                <c:pt idx="0">
                  <c:v>27</c:v>
                </c:pt>
                <c:pt idx="1">
                  <c:v>33</c:v>
                </c:pt>
                <c:pt idx="2">
                  <c:v>20</c:v>
                </c:pt>
                <c:pt idx="3">
                  <c:v>11</c:v>
                </c:pt>
                <c:pt idx="4">
                  <c:v>9</c:v>
                </c:pt>
                <c:pt idx="5">
                  <c:v>5</c:v>
                </c:pt>
                <c:pt idx="6">
                  <c:v>17</c:v>
                </c:pt>
                <c:pt idx="7">
                  <c:v>25</c:v>
                </c:pt>
                <c:pt idx="8">
                  <c:v>19</c:v>
                </c:pt>
                <c:pt idx="9">
                  <c:v>9</c:v>
                </c:pt>
                <c:pt idx="10">
                  <c:v>4</c:v>
                </c:pt>
                <c:pt idx="11">
                  <c:v>4</c:v>
                </c:pt>
                <c:pt idx="12">
                  <c:v>5</c:v>
                </c:pt>
              </c:numCache>
            </c:numRef>
          </c:val>
          <c:extLst>
            <c:ext xmlns:c16="http://schemas.microsoft.com/office/drawing/2014/chart" uri="{C3380CC4-5D6E-409C-BE32-E72D297353CC}">
              <c16:uniqueId val="{00000004-275A-49F8-A9A2-4F10F256C36B}"/>
            </c:ext>
          </c:extLst>
        </c:ser>
        <c:dLbls>
          <c:showLegendKey val="0"/>
          <c:showVal val="0"/>
          <c:showCatName val="0"/>
          <c:showSerName val="0"/>
          <c:showPercent val="0"/>
          <c:showBubbleSize val="0"/>
        </c:dLbls>
        <c:gapWidth val="150"/>
        <c:overlap val="100"/>
        <c:axId val="99176608"/>
        <c:axId val="2"/>
      </c:barChart>
      <c:lineChart>
        <c:grouping val="standard"/>
        <c:varyColors val="0"/>
        <c:ser>
          <c:idx val="5"/>
          <c:order val="5"/>
          <c:tx>
            <c:strRef>
              <c:f>'data_GIM Trends_1'!$G$1</c:f>
              <c:strCache>
                <c:ptCount val="1"/>
                <c:pt idx="0">
                  <c:v>GW  Capacity</c:v>
                </c:pt>
              </c:strCache>
            </c:strRef>
          </c:tx>
          <c:spPr>
            <a:ln w="0">
              <a:solidFill>
                <a:srgbClr val="000000"/>
              </a:solidFill>
              <a:prstDash val="solid"/>
            </a:ln>
          </c:spPr>
          <c:marker>
            <c:symbol val="circle"/>
            <c:size val="6"/>
            <c:spPr>
              <a:solidFill>
                <a:srgbClr val="000000"/>
              </a:solidFill>
              <a:ln>
                <a:noFill/>
              </a:ln>
            </c:spPr>
          </c:marker>
          <c:cat>
            <c:strRef>
              <c:f>'data_GIM Trends_1'!$A$2:$A$14</c:f>
              <c:strCache>
                <c:ptCount val="13"/>
                <c:pt idx="0">
                  <c:v>Jul-25</c:v>
                </c:pt>
                <c:pt idx="1">
                  <c:v>Aug-25</c:v>
                </c:pt>
                <c:pt idx="2">
                  <c:v>Sep-25</c:v>
                </c:pt>
                <c:pt idx="3">
                  <c:v>Oct-25</c:v>
                </c:pt>
                <c:pt idx="4">
                  <c:v>Nov-25</c:v>
                </c:pt>
                <c:pt idx="5">
                  <c:v>Dec-25</c:v>
                </c:pt>
                <c:pt idx="6">
                  <c:v>Jan-26</c:v>
                </c:pt>
                <c:pt idx="7">
                  <c:v>Feb-26</c:v>
                </c:pt>
                <c:pt idx="8">
                  <c:v>Mar-26</c:v>
                </c:pt>
                <c:pt idx="9">
                  <c:v>Apr-26</c:v>
                </c:pt>
                <c:pt idx="10">
                  <c:v>May-26</c:v>
                </c:pt>
                <c:pt idx="11">
                  <c:v>Jun-26</c:v>
                </c:pt>
                <c:pt idx="12">
                  <c:v>Jul-26</c:v>
                </c:pt>
              </c:strCache>
            </c:strRef>
          </c:cat>
          <c:val>
            <c:numRef>
              <c:f>'data_GIM Trends_1'!$G$2:$G$14</c:f>
              <c:numCache>
                <c:formatCode>General</c:formatCode>
                <c:ptCount val="13"/>
                <c:pt idx="0">
                  <c:v>432.10036000000002</c:v>
                </c:pt>
                <c:pt idx="1">
                  <c:v>427.44153999999997</c:v>
                </c:pt>
                <c:pt idx="2">
                  <c:v>431.16473000000002</c:v>
                </c:pt>
                <c:pt idx="3">
                  <c:v>431.20393999999999</c:v>
                </c:pt>
                <c:pt idx="4">
                  <c:v>434.41457000000003</c:v>
                </c:pt>
                <c:pt idx="5">
                  <c:v>440.29872999999998</c:v>
                </c:pt>
                <c:pt idx="6">
                  <c:v>449.55408999999997</c:v>
                </c:pt>
                <c:pt idx="7">
                  <c:v>452.88911000000002</c:v>
                </c:pt>
                <c:pt idx="8">
                  <c:v>457.50335000000001</c:v>
                </c:pt>
                <c:pt idx="9">
                  <c:v>452.60395</c:v>
                </c:pt>
                <c:pt idx="10">
                  <c:v>457.70702999999997</c:v>
                </c:pt>
                <c:pt idx="11">
                  <c:v>462.17153000000002</c:v>
                </c:pt>
                <c:pt idx="12">
                  <c:v>456.00414999999998</c:v>
                </c:pt>
              </c:numCache>
            </c:numRef>
          </c:val>
          <c:smooth val="0"/>
          <c:extLst>
            <c:ext xmlns:c16="http://schemas.microsoft.com/office/drawing/2014/chart" uri="{C3380CC4-5D6E-409C-BE32-E72D297353CC}">
              <c16:uniqueId val="{00000005-275A-49F8-A9A2-4F10F256C36B}"/>
            </c:ext>
          </c:extLst>
        </c:ser>
        <c:dLbls>
          <c:showLegendKey val="0"/>
          <c:showVal val="0"/>
          <c:showCatName val="0"/>
          <c:showSerName val="0"/>
          <c:showPercent val="0"/>
          <c:showBubbleSize val="0"/>
        </c:dLbls>
        <c:marker val="1"/>
        <c:smooth val="0"/>
        <c:axId val="1"/>
        <c:axId val="3"/>
      </c:lineChart>
      <c:catAx>
        <c:axId val="99176608"/>
        <c:scaling>
          <c:orientation val="minMax"/>
        </c:scaling>
        <c:delete val="0"/>
        <c:axPos val="b"/>
        <c:title>
          <c:tx>
            <c:rich>
              <a:bodyPr/>
              <a:lstStyle/>
              <a:p>
                <a:pPr>
                  <a:defRPr sz="800" b="1" i="0" u="none" strike="noStrike">
                    <a:solidFill>
                      <a:srgbClr val="000000"/>
                    </a:solidFill>
                    <a:latin typeface="Arial"/>
                    <a:ea typeface="Arial"/>
                    <a:cs typeface="Arial"/>
                  </a:defRPr>
                </a:pPr>
                <a:r>
                  <a:rPr lang="en-US"/>
                  <a:t> </a:t>
                </a:r>
              </a:p>
            </c:rich>
          </c:tx>
          <c:overlay val="0"/>
        </c:title>
        <c:numFmt formatCode="General" sourceLinked="1"/>
        <c:majorTickMark val="none"/>
        <c:minorTickMark val="none"/>
        <c:tickLblPos val="low"/>
        <c:spPr>
          <a:ln w="0">
            <a:solidFill>
              <a:srgbClr val="000000"/>
            </a:solidFill>
            <a:prstDash val="solid"/>
          </a:ln>
        </c:spPr>
        <c:txPr>
          <a:bodyPr/>
          <a:lstStyle/>
          <a:p>
            <a:pPr>
              <a:defRPr sz="800" b="0" i="0" u="none" strike="noStrike">
                <a:solidFill>
                  <a:srgbClr val="000000"/>
                </a:solidFill>
                <a:latin typeface="Arial"/>
                <a:ea typeface="Arial"/>
                <a:cs typeface="Arial"/>
              </a:defRPr>
            </a:pPr>
            <a:endParaRPr lang="en-US"/>
          </a:p>
        </c:txPr>
        <c:crossAx val="2"/>
        <c:crosses val="autoZero"/>
        <c:auto val="0"/>
        <c:lblAlgn val="ctr"/>
        <c:lblOffset val="100"/>
        <c:noMultiLvlLbl val="0"/>
      </c:catAx>
      <c:valAx>
        <c:axId val="2"/>
        <c:scaling>
          <c:orientation val="minMax"/>
          <c:min val="0"/>
        </c:scaling>
        <c:delete val="0"/>
        <c:axPos val="l"/>
        <c:majorGridlines>
          <c:spPr>
            <a:ln w="0">
              <a:solidFill>
                <a:srgbClr val="CCCCCC"/>
              </a:solidFill>
              <a:prstDash val="solid"/>
            </a:ln>
          </c:spPr>
        </c:majorGridlines>
        <c:title>
          <c:tx>
            <c:rich>
              <a:bodyPr/>
              <a:lstStyle/>
              <a:p>
                <a:pPr>
                  <a:defRPr sz="800" b="1" i="0" u="none" strike="noStrike">
                    <a:solidFill>
                      <a:srgbClr val="000000"/>
                    </a:solidFill>
                    <a:latin typeface="Arial"/>
                    <a:ea typeface="Arial"/>
                    <a:cs typeface="Arial"/>
                  </a:defRPr>
                </a:pPr>
                <a:r>
                  <a:rPr lang="en-US"/>
                  <a:t>Project Count</a:t>
                </a:r>
              </a:p>
            </c:rich>
          </c:tx>
          <c:overlay val="0"/>
        </c:title>
        <c:numFmt formatCode="#,##0" sourceLinked="0"/>
        <c:majorTickMark val="none"/>
        <c:minorTickMark val="none"/>
        <c:tickLblPos val="nextTo"/>
        <c:spPr>
          <a:ln w="0">
            <a:solidFill>
              <a:srgbClr val="000000"/>
            </a:solidFill>
            <a:prstDash val="solid"/>
          </a:ln>
        </c:spPr>
        <c:txPr>
          <a:bodyPr/>
          <a:lstStyle/>
          <a:p>
            <a:pPr>
              <a:defRPr sz="800" b="0" i="0" u="none" strike="noStrike">
                <a:solidFill>
                  <a:srgbClr val="000000"/>
                </a:solidFill>
                <a:latin typeface="Arial"/>
                <a:ea typeface="Arial"/>
                <a:cs typeface="Arial"/>
              </a:defRPr>
            </a:pPr>
            <a:endParaRPr lang="en-US"/>
          </a:p>
        </c:txPr>
        <c:crossAx val="99176608"/>
        <c:crosses val="autoZero"/>
        <c:crossBetween val="between"/>
        <c:majorUnit val="200"/>
      </c:valAx>
      <c:catAx>
        <c:axId val="1"/>
        <c:scaling>
          <c:orientation val="minMax"/>
        </c:scaling>
        <c:delete val="1"/>
        <c:axPos val="b"/>
        <c:numFmt formatCode="General" sourceLinked="1"/>
        <c:majorTickMark val="out"/>
        <c:minorTickMark val="none"/>
        <c:tickLblPos val="nextTo"/>
        <c:crossAx val="3"/>
        <c:crosses val="autoZero"/>
        <c:auto val="0"/>
        <c:lblAlgn val="ctr"/>
        <c:lblOffset val="100"/>
        <c:noMultiLvlLbl val="0"/>
      </c:catAx>
      <c:valAx>
        <c:axId val="3"/>
        <c:scaling>
          <c:orientation val="minMax"/>
          <c:min val="0"/>
        </c:scaling>
        <c:delete val="0"/>
        <c:axPos val="r"/>
        <c:majorGridlines>
          <c:spPr>
            <a:ln w="0">
              <a:solidFill>
                <a:srgbClr val="99CCFF"/>
              </a:solidFill>
              <a:prstDash val="dash"/>
            </a:ln>
          </c:spPr>
        </c:majorGridlines>
        <c:title>
          <c:tx>
            <c:rich>
              <a:bodyPr rot="5400000" vert="horz"/>
              <a:lstStyle/>
              <a:p>
                <a:pPr>
                  <a:defRPr sz="800" b="1" i="0" u="none" strike="noStrike">
                    <a:solidFill>
                      <a:srgbClr val="0066CC"/>
                    </a:solidFill>
                    <a:latin typeface="Arial"/>
                    <a:ea typeface="Arial"/>
                    <a:cs typeface="Arial"/>
                  </a:defRPr>
                </a:pPr>
                <a:r>
                  <a:rPr lang="en-US"/>
                  <a:t>GW Capacity </a:t>
                </a:r>
              </a:p>
            </c:rich>
          </c:tx>
          <c:overlay val="0"/>
        </c:title>
        <c:numFmt formatCode="#,##0" sourceLinked="0"/>
        <c:majorTickMark val="none"/>
        <c:minorTickMark val="none"/>
        <c:tickLblPos val="nextTo"/>
        <c:spPr>
          <a:ln w="0">
            <a:solidFill>
              <a:srgbClr val="99CCFF"/>
            </a:solidFill>
            <a:prstDash val="solid"/>
          </a:ln>
        </c:spPr>
        <c:txPr>
          <a:bodyPr/>
          <a:lstStyle/>
          <a:p>
            <a:pPr>
              <a:defRPr sz="800" b="0" i="0" u="none" strike="noStrike">
                <a:solidFill>
                  <a:srgbClr val="0066CC"/>
                </a:solidFill>
                <a:latin typeface="Arial"/>
                <a:ea typeface="Arial"/>
                <a:cs typeface="Arial"/>
              </a:defRPr>
            </a:pPr>
            <a:endParaRPr lang="en-US"/>
          </a:p>
        </c:txPr>
        <c:crossAx val="1"/>
        <c:crosses val="max"/>
        <c:crossBetween val="between"/>
        <c:majorUnit val="45"/>
      </c:valAx>
      <c:spPr>
        <a:noFill/>
      </c:spPr>
    </c:plotArea>
    <c:legend>
      <c:legendPos val="b"/>
      <c:overlay val="0"/>
      <c:spPr>
        <a:noFill/>
        <a:ln>
          <a:noFill/>
        </a:ln>
      </c:spPr>
      <c:txPr>
        <a:bodyPr/>
        <a:lstStyle/>
        <a:p>
          <a:pPr>
            <a:defRPr sz="800" b="0" i="0" u="none" strike="noStrike">
              <a:solidFill>
                <a:srgbClr val="000000"/>
              </a:solidFill>
              <a:latin typeface="Arial"/>
              <a:ea typeface="Arial"/>
              <a:cs typeface="Arial"/>
            </a:defRPr>
          </a:pPr>
          <a:endParaRPr lang="en-US"/>
        </a:p>
      </c:txPr>
    </c:legend>
    <c:plotVisOnly val="0"/>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b="1" i="0" u="none" strike="noStrike">
                <a:solidFill>
                  <a:srgbClr val="000000"/>
                </a:solidFill>
                <a:latin typeface="Arial"/>
                <a:ea typeface="Arial"/>
                <a:cs typeface="Arial"/>
              </a:defRPr>
            </a:pPr>
            <a:r>
              <a:rPr lang="en-US"/>
              <a:t>Monthly Capacity by Fuel Type plus Project Count, 13-Month Rolling Basis</a:t>
            </a:r>
          </a:p>
        </c:rich>
      </c:tx>
      <c:overlay val="0"/>
    </c:title>
    <c:autoTitleDeleted val="0"/>
    <c:plotArea>
      <c:layout/>
      <c:barChart>
        <c:barDir val="col"/>
        <c:grouping val="stacked"/>
        <c:varyColors val="0"/>
        <c:ser>
          <c:idx val="0"/>
          <c:order val="0"/>
          <c:tx>
            <c:strRef>
              <c:f>'data_GIM Trends_2'!$B$1</c:f>
              <c:strCache>
                <c:ptCount val="1"/>
                <c:pt idx="0">
                  <c:v>Natural Gas</c:v>
                </c:pt>
              </c:strCache>
            </c:strRef>
          </c:tx>
          <c:spPr>
            <a:solidFill>
              <a:srgbClr val="00AEC7"/>
            </a:solidFill>
            <a:ln>
              <a:noFill/>
            </a:ln>
          </c:spPr>
          <c:invertIfNegative val="0"/>
          <c:cat>
            <c:strRef>
              <c:f>'data_GIM Trends_2'!$A$2:$A$14</c:f>
              <c:strCache>
                <c:ptCount val="13"/>
                <c:pt idx="0">
                  <c:v>May-25</c:v>
                </c:pt>
                <c:pt idx="1">
                  <c:v>Jun-25</c:v>
                </c:pt>
                <c:pt idx="2">
                  <c:v>Jul-25</c:v>
                </c:pt>
                <c:pt idx="3">
                  <c:v>Aug-25</c:v>
                </c:pt>
                <c:pt idx="4">
                  <c:v>Sep-25</c:v>
                </c:pt>
                <c:pt idx="5">
                  <c:v>Oct-25</c:v>
                </c:pt>
                <c:pt idx="6">
                  <c:v>Nov-25</c:v>
                </c:pt>
                <c:pt idx="7">
                  <c:v>Dec-25</c:v>
                </c:pt>
                <c:pt idx="8">
                  <c:v>Jan-26</c:v>
                </c:pt>
                <c:pt idx="9">
                  <c:v>Feb-26</c:v>
                </c:pt>
                <c:pt idx="10">
                  <c:v>Mar-26</c:v>
                </c:pt>
                <c:pt idx="11">
                  <c:v>Apr-26</c:v>
                </c:pt>
                <c:pt idx="12">
                  <c:v>May-26</c:v>
                </c:pt>
              </c:strCache>
            </c:strRef>
          </c:cat>
          <c:val>
            <c:numRef>
              <c:f>'data_GIM Trends_2'!$B$2:$B$14</c:f>
              <c:numCache>
                <c:formatCode>General</c:formatCode>
                <c:ptCount val="13"/>
                <c:pt idx="0">
                  <c:v>32.489820000000002</c:v>
                </c:pt>
                <c:pt idx="1">
                  <c:v>35.260069999999999</c:v>
                </c:pt>
                <c:pt idx="2">
                  <c:v>39.557679999999998</c:v>
                </c:pt>
                <c:pt idx="3">
                  <c:v>39.402769999999997</c:v>
                </c:pt>
                <c:pt idx="4">
                  <c:v>43.695239999999998</c:v>
                </c:pt>
                <c:pt idx="5">
                  <c:v>47.84845</c:v>
                </c:pt>
                <c:pt idx="6">
                  <c:v>52.655949999999997</c:v>
                </c:pt>
                <c:pt idx="7">
                  <c:v>53.716050000000003</c:v>
                </c:pt>
                <c:pt idx="8">
                  <c:v>57.403350000000003</c:v>
                </c:pt>
                <c:pt idx="9">
                  <c:v>60.714869999999998</c:v>
                </c:pt>
                <c:pt idx="10">
                  <c:v>63.89987</c:v>
                </c:pt>
                <c:pt idx="11">
                  <c:v>64.745630000000006</c:v>
                </c:pt>
                <c:pt idx="12">
                  <c:v>70.678690000000003</c:v>
                </c:pt>
              </c:numCache>
            </c:numRef>
          </c:val>
          <c:extLst>
            <c:ext xmlns:c16="http://schemas.microsoft.com/office/drawing/2014/chart" uri="{C3380CC4-5D6E-409C-BE32-E72D297353CC}">
              <c16:uniqueId val="{00000000-5EC0-4264-9F2F-301B9F5ED07A}"/>
            </c:ext>
          </c:extLst>
        </c:ser>
        <c:ser>
          <c:idx val="1"/>
          <c:order val="1"/>
          <c:tx>
            <c:strRef>
              <c:f>'data_GIM Trends_2'!$C$1</c:f>
              <c:strCache>
                <c:ptCount val="1"/>
                <c:pt idx="0">
                  <c:v>Nuclear</c:v>
                </c:pt>
              </c:strCache>
            </c:strRef>
          </c:tx>
          <c:spPr>
            <a:pattFill prst="wdUpDiag">
              <a:fgClr>
                <a:srgbClr val="000080"/>
              </a:fgClr>
              <a:bgClr>
                <a:srgbClr val="FFFFFF"/>
              </a:bgClr>
            </a:pattFill>
            <a:ln>
              <a:noFill/>
            </a:ln>
          </c:spPr>
          <c:invertIfNegative val="0"/>
          <c:cat>
            <c:strRef>
              <c:f>'data_GIM Trends_2'!$A$2:$A$14</c:f>
              <c:strCache>
                <c:ptCount val="13"/>
                <c:pt idx="0">
                  <c:v>May-25</c:v>
                </c:pt>
                <c:pt idx="1">
                  <c:v>Jun-25</c:v>
                </c:pt>
                <c:pt idx="2">
                  <c:v>Jul-25</c:v>
                </c:pt>
                <c:pt idx="3">
                  <c:v>Aug-25</c:v>
                </c:pt>
                <c:pt idx="4">
                  <c:v>Sep-25</c:v>
                </c:pt>
                <c:pt idx="5">
                  <c:v>Oct-25</c:v>
                </c:pt>
                <c:pt idx="6">
                  <c:v>Nov-25</c:v>
                </c:pt>
                <c:pt idx="7">
                  <c:v>Dec-25</c:v>
                </c:pt>
                <c:pt idx="8">
                  <c:v>Jan-26</c:v>
                </c:pt>
                <c:pt idx="9">
                  <c:v>Feb-26</c:v>
                </c:pt>
                <c:pt idx="10">
                  <c:v>Mar-26</c:v>
                </c:pt>
                <c:pt idx="11">
                  <c:v>Apr-26</c:v>
                </c:pt>
                <c:pt idx="12">
                  <c:v>May-26</c:v>
                </c:pt>
              </c:strCache>
            </c:strRef>
          </c:cat>
          <c:val>
            <c:numRef>
              <c:f>'data_GIM Trends_2'!$C$2:$C$14</c:f>
              <c:numCache>
                <c:formatCode>General</c:formatCode>
                <c:ptCount val="13"/>
                <c:pt idx="0">
                  <c:v>0.6</c:v>
                </c:pt>
                <c:pt idx="1">
                  <c:v>0.6</c:v>
                </c:pt>
                <c:pt idx="2">
                  <c:v>0.6</c:v>
                </c:pt>
                <c:pt idx="3">
                  <c:v>0.6</c:v>
                </c:pt>
                <c:pt idx="4">
                  <c:v>0.6</c:v>
                </c:pt>
                <c:pt idx="5">
                  <c:v>0.6</c:v>
                </c:pt>
                <c:pt idx="6">
                  <c:v>0.6</c:v>
                </c:pt>
                <c:pt idx="7">
                  <c:v>0.6</c:v>
                </c:pt>
                <c:pt idx="8">
                  <c:v>0.6</c:v>
                </c:pt>
                <c:pt idx="9">
                  <c:v>0.6</c:v>
                </c:pt>
                <c:pt idx="10">
                  <c:v>0.6</c:v>
                </c:pt>
                <c:pt idx="11">
                  <c:v>1.93652</c:v>
                </c:pt>
                <c:pt idx="12">
                  <c:v>1.93652</c:v>
                </c:pt>
              </c:numCache>
            </c:numRef>
          </c:val>
          <c:extLst>
            <c:ext xmlns:c16="http://schemas.microsoft.com/office/drawing/2014/chart" uri="{C3380CC4-5D6E-409C-BE32-E72D297353CC}">
              <c16:uniqueId val="{00000001-5EC0-4264-9F2F-301B9F5ED07A}"/>
            </c:ext>
          </c:extLst>
        </c:ser>
        <c:ser>
          <c:idx val="2"/>
          <c:order val="2"/>
          <c:tx>
            <c:strRef>
              <c:f>'data_GIM Trends_2'!$D$1</c:f>
              <c:strCache>
                <c:ptCount val="1"/>
                <c:pt idx="0">
                  <c:v>Coal</c:v>
                </c:pt>
              </c:strCache>
            </c:strRef>
          </c:tx>
          <c:spPr>
            <a:solidFill>
              <a:srgbClr val="5B6770"/>
            </a:solidFill>
            <a:ln>
              <a:noFill/>
            </a:ln>
          </c:spPr>
          <c:invertIfNegative val="0"/>
          <c:cat>
            <c:strRef>
              <c:f>'data_GIM Trends_2'!$A$2:$A$14</c:f>
              <c:strCache>
                <c:ptCount val="13"/>
                <c:pt idx="0">
                  <c:v>May-25</c:v>
                </c:pt>
                <c:pt idx="1">
                  <c:v>Jun-25</c:v>
                </c:pt>
                <c:pt idx="2">
                  <c:v>Jul-25</c:v>
                </c:pt>
                <c:pt idx="3">
                  <c:v>Aug-25</c:v>
                </c:pt>
                <c:pt idx="4">
                  <c:v>Sep-25</c:v>
                </c:pt>
                <c:pt idx="5">
                  <c:v>Oct-25</c:v>
                </c:pt>
                <c:pt idx="6">
                  <c:v>Nov-25</c:v>
                </c:pt>
                <c:pt idx="7">
                  <c:v>Dec-25</c:v>
                </c:pt>
                <c:pt idx="8">
                  <c:v>Jan-26</c:v>
                </c:pt>
                <c:pt idx="9">
                  <c:v>Feb-26</c:v>
                </c:pt>
                <c:pt idx="10">
                  <c:v>Mar-26</c:v>
                </c:pt>
                <c:pt idx="11">
                  <c:v>Apr-26</c:v>
                </c:pt>
                <c:pt idx="12">
                  <c:v>May-26</c:v>
                </c:pt>
              </c:strCache>
            </c:strRef>
          </c:cat>
          <c:val>
            <c:numRef>
              <c:f>'data_GIM Trends_2'!$D$2:$D$14</c:f>
              <c:numCache>
                <c:formatCode>General</c:formatCode>
                <c:ptCount val="13"/>
                <c:pt idx="0">
                  <c:v>0</c:v>
                </c:pt>
                <c:pt idx="1">
                  <c:v>0</c:v>
                </c:pt>
                <c:pt idx="2">
                  <c:v>0</c:v>
                </c:pt>
                <c:pt idx="3">
                  <c:v>0</c:v>
                </c:pt>
                <c:pt idx="4">
                  <c:v>0</c:v>
                </c:pt>
                <c:pt idx="5">
                  <c:v>0</c:v>
                </c:pt>
                <c:pt idx="6">
                  <c:v>0</c:v>
                </c:pt>
                <c:pt idx="7">
                  <c:v>0</c:v>
                </c:pt>
                <c:pt idx="8">
                  <c:v>0</c:v>
                </c:pt>
                <c:pt idx="9">
                  <c:v>0</c:v>
                </c:pt>
                <c:pt idx="10">
                  <c:v>0</c:v>
                </c:pt>
                <c:pt idx="11">
                  <c:v>0</c:v>
                </c:pt>
                <c:pt idx="12">
                  <c:v>0</c:v>
                </c:pt>
              </c:numCache>
            </c:numRef>
          </c:val>
          <c:extLst>
            <c:ext xmlns:c16="http://schemas.microsoft.com/office/drawing/2014/chart" uri="{C3380CC4-5D6E-409C-BE32-E72D297353CC}">
              <c16:uniqueId val="{00000002-5EC0-4264-9F2F-301B9F5ED07A}"/>
            </c:ext>
          </c:extLst>
        </c:ser>
        <c:ser>
          <c:idx val="3"/>
          <c:order val="3"/>
          <c:tx>
            <c:strRef>
              <c:f>'data_GIM Trends_2'!$E$1</c:f>
              <c:strCache>
                <c:ptCount val="1"/>
                <c:pt idx="0">
                  <c:v>Wind</c:v>
                </c:pt>
              </c:strCache>
            </c:strRef>
          </c:tx>
          <c:spPr>
            <a:solidFill>
              <a:srgbClr val="26D07C"/>
            </a:solidFill>
            <a:ln>
              <a:noFill/>
            </a:ln>
          </c:spPr>
          <c:invertIfNegative val="0"/>
          <c:cat>
            <c:strRef>
              <c:f>'data_GIM Trends_2'!$A$2:$A$14</c:f>
              <c:strCache>
                <c:ptCount val="13"/>
                <c:pt idx="0">
                  <c:v>May-25</c:v>
                </c:pt>
                <c:pt idx="1">
                  <c:v>Jun-25</c:v>
                </c:pt>
                <c:pt idx="2">
                  <c:v>Jul-25</c:v>
                </c:pt>
                <c:pt idx="3">
                  <c:v>Aug-25</c:v>
                </c:pt>
                <c:pt idx="4">
                  <c:v>Sep-25</c:v>
                </c:pt>
                <c:pt idx="5">
                  <c:v>Oct-25</c:v>
                </c:pt>
                <c:pt idx="6">
                  <c:v>Nov-25</c:v>
                </c:pt>
                <c:pt idx="7">
                  <c:v>Dec-25</c:v>
                </c:pt>
                <c:pt idx="8">
                  <c:v>Jan-26</c:v>
                </c:pt>
                <c:pt idx="9">
                  <c:v>Feb-26</c:v>
                </c:pt>
                <c:pt idx="10">
                  <c:v>Mar-26</c:v>
                </c:pt>
                <c:pt idx="11">
                  <c:v>Apr-26</c:v>
                </c:pt>
                <c:pt idx="12">
                  <c:v>May-26</c:v>
                </c:pt>
              </c:strCache>
            </c:strRef>
          </c:cat>
          <c:val>
            <c:numRef>
              <c:f>'data_GIM Trends_2'!$E$2:$E$14</c:f>
              <c:numCache>
                <c:formatCode>General</c:formatCode>
                <c:ptCount val="13"/>
                <c:pt idx="0">
                  <c:v>40.885469999999998</c:v>
                </c:pt>
                <c:pt idx="1">
                  <c:v>41.414070000000002</c:v>
                </c:pt>
                <c:pt idx="2">
                  <c:v>45.04833</c:v>
                </c:pt>
                <c:pt idx="3">
                  <c:v>44.64855</c:v>
                </c:pt>
                <c:pt idx="4">
                  <c:v>46.093449999999997</c:v>
                </c:pt>
                <c:pt idx="5">
                  <c:v>46.422280000000001</c:v>
                </c:pt>
                <c:pt idx="6">
                  <c:v>44.785679999999999</c:v>
                </c:pt>
                <c:pt idx="7">
                  <c:v>46.190939999999998</c:v>
                </c:pt>
                <c:pt idx="8">
                  <c:v>47.960850000000001</c:v>
                </c:pt>
                <c:pt idx="9">
                  <c:v>47.79298</c:v>
                </c:pt>
                <c:pt idx="10">
                  <c:v>48.088839999999998</c:v>
                </c:pt>
                <c:pt idx="11">
                  <c:v>48.349170000000001</c:v>
                </c:pt>
                <c:pt idx="12">
                  <c:v>48.27467</c:v>
                </c:pt>
              </c:numCache>
            </c:numRef>
          </c:val>
          <c:extLst>
            <c:ext xmlns:c16="http://schemas.microsoft.com/office/drawing/2014/chart" uri="{C3380CC4-5D6E-409C-BE32-E72D297353CC}">
              <c16:uniqueId val="{00000003-5EC0-4264-9F2F-301B9F5ED07A}"/>
            </c:ext>
          </c:extLst>
        </c:ser>
        <c:ser>
          <c:idx val="4"/>
          <c:order val="4"/>
          <c:tx>
            <c:strRef>
              <c:f>'data_GIM Trends_2'!$F$1</c:f>
              <c:strCache>
                <c:ptCount val="1"/>
                <c:pt idx="0">
                  <c:v>Solar</c:v>
                </c:pt>
              </c:strCache>
            </c:strRef>
          </c:tx>
          <c:spPr>
            <a:solidFill>
              <a:srgbClr val="FEDD00"/>
            </a:solidFill>
            <a:ln>
              <a:noFill/>
            </a:ln>
          </c:spPr>
          <c:invertIfNegative val="0"/>
          <c:cat>
            <c:strRef>
              <c:f>'data_GIM Trends_2'!$A$2:$A$14</c:f>
              <c:strCache>
                <c:ptCount val="13"/>
                <c:pt idx="0">
                  <c:v>May-25</c:v>
                </c:pt>
                <c:pt idx="1">
                  <c:v>Jun-25</c:v>
                </c:pt>
                <c:pt idx="2">
                  <c:v>Jul-25</c:v>
                </c:pt>
                <c:pt idx="3">
                  <c:v>Aug-25</c:v>
                </c:pt>
                <c:pt idx="4">
                  <c:v>Sep-25</c:v>
                </c:pt>
                <c:pt idx="5">
                  <c:v>Oct-25</c:v>
                </c:pt>
                <c:pt idx="6">
                  <c:v>Nov-25</c:v>
                </c:pt>
                <c:pt idx="7">
                  <c:v>Dec-25</c:v>
                </c:pt>
                <c:pt idx="8">
                  <c:v>Jan-26</c:v>
                </c:pt>
                <c:pt idx="9">
                  <c:v>Feb-26</c:v>
                </c:pt>
                <c:pt idx="10">
                  <c:v>Mar-26</c:v>
                </c:pt>
                <c:pt idx="11">
                  <c:v>Apr-26</c:v>
                </c:pt>
                <c:pt idx="12">
                  <c:v>May-26</c:v>
                </c:pt>
              </c:strCache>
            </c:strRef>
          </c:cat>
          <c:val>
            <c:numRef>
              <c:f>'data_GIM Trends_2'!$F$2:$F$14</c:f>
              <c:numCache>
                <c:formatCode>General</c:formatCode>
                <c:ptCount val="13"/>
                <c:pt idx="0">
                  <c:v>158.49036000000001</c:v>
                </c:pt>
                <c:pt idx="1">
                  <c:v>161.67674</c:v>
                </c:pt>
                <c:pt idx="2">
                  <c:v>162.70267000000001</c:v>
                </c:pt>
                <c:pt idx="3">
                  <c:v>160.19200000000001</c:v>
                </c:pt>
                <c:pt idx="4">
                  <c:v>159.93181999999999</c:v>
                </c:pt>
                <c:pt idx="5">
                  <c:v>158.15064000000001</c:v>
                </c:pt>
                <c:pt idx="6">
                  <c:v>159.53695999999999</c:v>
                </c:pt>
                <c:pt idx="7">
                  <c:v>161.80724000000001</c:v>
                </c:pt>
                <c:pt idx="8">
                  <c:v>162.06675999999999</c:v>
                </c:pt>
                <c:pt idx="9">
                  <c:v>162.92672999999999</c:v>
                </c:pt>
                <c:pt idx="10">
                  <c:v>165.25135</c:v>
                </c:pt>
                <c:pt idx="11">
                  <c:v>163.47909999999999</c:v>
                </c:pt>
                <c:pt idx="12">
                  <c:v>163.09135000000001</c:v>
                </c:pt>
              </c:numCache>
            </c:numRef>
          </c:val>
          <c:extLst>
            <c:ext xmlns:c16="http://schemas.microsoft.com/office/drawing/2014/chart" uri="{C3380CC4-5D6E-409C-BE32-E72D297353CC}">
              <c16:uniqueId val="{00000004-5EC0-4264-9F2F-301B9F5ED07A}"/>
            </c:ext>
          </c:extLst>
        </c:ser>
        <c:ser>
          <c:idx val="5"/>
          <c:order val="5"/>
          <c:tx>
            <c:strRef>
              <c:f>'data_GIM Trends_2'!$G$1</c:f>
              <c:strCache>
                <c:ptCount val="1"/>
                <c:pt idx="0">
                  <c:v>Biomass</c:v>
                </c:pt>
              </c:strCache>
            </c:strRef>
          </c:tx>
          <c:spPr>
            <a:solidFill>
              <a:srgbClr val="890C58"/>
            </a:solidFill>
            <a:ln>
              <a:noFill/>
            </a:ln>
          </c:spPr>
          <c:invertIfNegative val="0"/>
          <c:cat>
            <c:strRef>
              <c:f>'data_GIM Trends_2'!$A$2:$A$14</c:f>
              <c:strCache>
                <c:ptCount val="13"/>
                <c:pt idx="0">
                  <c:v>May-25</c:v>
                </c:pt>
                <c:pt idx="1">
                  <c:v>Jun-25</c:v>
                </c:pt>
                <c:pt idx="2">
                  <c:v>Jul-25</c:v>
                </c:pt>
                <c:pt idx="3">
                  <c:v>Aug-25</c:v>
                </c:pt>
                <c:pt idx="4">
                  <c:v>Sep-25</c:v>
                </c:pt>
                <c:pt idx="5">
                  <c:v>Oct-25</c:v>
                </c:pt>
                <c:pt idx="6">
                  <c:v>Nov-25</c:v>
                </c:pt>
                <c:pt idx="7">
                  <c:v>Dec-25</c:v>
                </c:pt>
                <c:pt idx="8">
                  <c:v>Jan-26</c:v>
                </c:pt>
                <c:pt idx="9">
                  <c:v>Feb-26</c:v>
                </c:pt>
                <c:pt idx="10">
                  <c:v>Mar-26</c:v>
                </c:pt>
                <c:pt idx="11">
                  <c:v>Apr-26</c:v>
                </c:pt>
                <c:pt idx="12">
                  <c:v>May-26</c:v>
                </c:pt>
              </c:strCache>
            </c:strRef>
          </c:cat>
          <c:val>
            <c:numRef>
              <c:f>'data_GIM Trends_2'!$G$2:$G$14</c:f>
              <c:numCache>
                <c:formatCode>General</c:formatCode>
                <c:ptCount val="13"/>
                <c:pt idx="0">
                  <c:v>0</c:v>
                </c:pt>
                <c:pt idx="1">
                  <c:v>0</c:v>
                </c:pt>
                <c:pt idx="2">
                  <c:v>0</c:v>
                </c:pt>
                <c:pt idx="3">
                  <c:v>0</c:v>
                </c:pt>
                <c:pt idx="4">
                  <c:v>0</c:v>
                </c:pt>
                <c:pt idx="5">
                  <c:v>0</c:v>
                </c:pt>
                <c:pt idx="6">
                  <c:v>0</c:v>
                </c:pt>
                <c:pt idx="7">
                  <c:v>0</c:v>
                </c:pt>
                <c:pt idx="8">
                  <c:v>0</c:v>
                </c:pt>
                <c:pt idx="9">
                  <c:v>0</c:v>
                </c:pt>
                <c:pt idx="10">
                  <c:v>0</c:v>
                </c:pt>
                <c:pt idx="11">
                  <c:v>0</c:v>
                </c:pt>
                <c:pt idx="12">
                  <c:v>0</c:v>
                </c:pt>
              </c:numCache>
            </c:numRef>
          </c:val>
          <c:extLst>
            <c:ext xmlns:c16="http://schemas.microsoft.com/office/drawing/2014/chart" uri="{C3380CC4-5D6E-409C-BE32-E72D297353CC}">
              <c16:uniqueId val="{00000005-5EC0-4264-9F2F-301B9F5ED07A}"/>
            </c:ext>
          </c:extLst>
        </c:ser>
        <c:ser>
          <c:idx val="6"/>
          <c:order val="6"/>
          <c:tx>
            <c:strRef>
              <c:f>'data_GIM Trends_2'!$H$1</c:f>
              <c:strCache>
                <c:ptCount val="1"/>
                <c:pt idx="0">
                  <c:v>Battery</c:v>
                </c:pt>
              </c:strCache>
            </c:strRef>
          </c:tx>
          <c:spPr>
            <a:solidFill>
              <a:srgbClr val="685BC7"/>
            </a:solidFill>
            <a:ln>
              <a:noFill/>
            </a:ln>
          </c:spPr>
          <c:invertIfNegative val="0"/>
          <c:cat>
            <c:strRef>
              <c:f>'data_GIM Trends_2'!$A$2:$A$14</c:f>
              <c:strCache>
                <c:ptCount val="13"/>
                <c:pt idx="0">
                  <c:v>May-25</c:v>
                </c:pt>
                <c:pt idx="1">
                  <c:v>Jun-25</c:v>
                </c:pt>
                <c:pt idx="2">
                  <c:v>Jul-25</c:v>
                </c:pt>
                <c:pt idx="3">
                  <c:v>Aug-25</c:v>
                </c:pt>
                <c:pt idx="4">
                  <c:v>Sep-25</c:v>
                </c:pt>
                <c:pt idx="5">
                  <c:v>Oct-25</c:v>
                </c:pt>
                <c:pt idx="6">
                  <c:v>Nov-25</c:v>
                </c:pt>
                <c:pt idx="7">
                  <c:v>Dec-25</c:v>
                </c:pt>
                <c:pt idx="8">
                  <c:v>Jan-26</c:v>
                </c:pt>
                <c:pt idx="9">
                  <c:v>Feb-26</c:v>
                </c:pt>
                <c:pt idx="10">
                  <c:v>Mar-26</c:v>
                </c:pt>
                <c:pt idx="11">
                  <c:v>Apr-26</c:v>
                </c:pt>
                <c:pt idx="12">
                  <c:v>May-26</c:v>
                </c:pt>
              </c:strCache>
            </c:strRef>
          </c:cat>
          <c:val>
            <c:numRef>
              <c:f>'data_GIM Trends_2'!$H$2:$H$14</c:f>
              <c:numCache>
                <c:formatCode>General</c:formatCode>
                <c:ptCount val="13"/>
                <c:pt idx="0">
                  <c:v>173.99686</c:v>
                </c:pt>
                <c:pt idx="1">
                  <c:v>177.92859999999999</c:v>
                </c:pt>
                <c:pt idx="2">
                  <c:v>181.39376999999999</c:v>
                </c:pt>
                <c:pt idx="3">
                  <c:v>179.83834999999999</c:v>
                </c:pt>
                <c:pt idx="4">
                  <c:v>178.05276000000001</c:v>
                </c:pt>
                <c:pt idx="5">
                  <c:v>175.57910000000001</c:v>
                </c:pt>
                <c:pt idx="6">
                  <c:v>174.36901</c:v>
                </c:pt>
                <c:pt idx="7">
                  <c:v>175.45901000000001</c:v>
                </c:pt>
                <c:pt idx="8">
                  <c:v>178.70275000000001</c:v>
                </c:pt>
                <c:pt idx="9">
                  <c:v>177.64192</c:v>
                </c:pt>
                <c:pt idx="10">
                  <c:v>176.74503999999999</c:v>
                </c:pt>
                <c:pt idx="11">
                  <c:v>171.10576</c:v>
                </c:pt>
                <c:pt idx="12">
                  <c:v>171.56682000000001</c:v>
                </c:pt>
              </c:numCache>
            </c:numRef>
          </c:val>
          <c:extLst>
            <c:ext xmlns:c16="http://schemas.microsoft.com/office/drawing/2014/chart" uri="{C3380CC4-5D6E-409C-BE32-E72D297353CC}">
              <c16:uniqueId val="{00000006-5EC0-4264-9F2F-301B9F5ED07A}"/>
            </c:ext>
          </c:extLst>
        </c:ser>
        <c:ser>
          <c:idx val="7"/>
          <c:order val="7"/>
          <c:tx>
            <c:strRef>
              <c:f>'data_GIM Trends_2'!$I$1</c:f>
              <c:strCache>
                <c:ptCount val="1"/>
                <c:pt idx="0">
                  <c:v>Other</c:v>
                </c:pt>
              </c:strCache>
            </c:strRef>
          </c:tx>
          <c:spPr>
            <a:solidFill>
              <a:srgbClr val="FF820A"/>
            </a:solidFill>
            <a:ln>
              <a:noFill/>
            </a:ln>
          </c:spPr>
          <c:invertIfNegative val="0"/>
          <c:cat>
            <c:strRef>
              <c:f>'data_GIM Trends_2'!$A$2:$A$14</c:f>
              <c:strCache>
                <c:ptCount val="13"/>
                <c:pt idx="0">
                  <c:v>May-25</c:v>
                </c:pt>
                <c:pt idx="1">
                  <c:v>Jun-25</c:v>
                </c:pt>
                <c:pt idx="2">
                  <c:v>Jul-25</c:v>
                </c:pt>
                <c:pt idx="3">
                  <c:v>Aug-25</c:v>
                </c:pt>
                <c:pt idx="4">
                  <c:v>Sep-25</c:v>
                </c:pt>
                <c:pt idx="5">
                  <c:v>Oct-25</c:v>
                </c:pt>
                <c:pt idx="6">
                  <c:v>Nov-25</c:v>
                </c:pt>
                <c:pt idx="7">
                  <c:v>Dec-25</c:v>
                </c:pt>
                <c:pt idx="8">
                  <c:v>Jan-26</c:v>
                </c:pt>
                <c:pt idx="9">
                  <c:v>Feb-26</c:v>
                </c:pt>
                <c:pt idx="10">
                  <c:v>Mar-26</c:v>
                </c:pt>
                <c:pt idx="11">
                  <c:v>Apr-26</c:v>
                </c:pt>
                <c:pt idx="12">
                  <c:v>May-26</c:v>
                </c:pt>
              </c:strCache>
            </c:strRef>
          </c:cat>
          <c:val>
            <c:numRef>
              <c:f>'data_GIM Trends_2'!$I$2:$I$14</c:f>
              <c:numCache>
                <c:formatCode>General</c:formatCode>
                <c:ptCount val="13"/>
                <c:pt idx="0">
                  <c:v>3.2084000000000001</c:v>
                </c:pt>
                <c:pt idx="1">
                  <c:v>3.50135</c:v>
                </c:pt>
                <c:pt idx="2">
                  <c:v>3.50135</c:v>
                </c:pt>
                <c:pt idx="3">
                  <c:v>3.50135</c:v>
                </c:pt>
                <c:pt idx="4">
                  <c:v>3.5624500000000001</c:v>
                </c:pt>
                <c:pt idx="5">
                  <c:v>3.3844500000000002</c:v>
                </c:pt>
                <c:pt idx="6">
                  <c:v>3.2579400000000001</c:v>
                </c:pt>
                <c:pt idx="7">
                  <c:v>3.2579400000000001</c:v>
                </c:pt>
                <c:pt idx="8">
                  <c:v>3.5724999999999998</c:v>
                </c:pt>
                <c:pt idx="9">
                  <c:v>3.8853499999999999</c:v>
                </c:pt>
                <c:pt idx="10">
                  <c:v>3.5712799999999998</c:v>
                </c:pt>
                <c:pt idx="11">
                  <c:v>3.5513400000000002</c:v>
                </c:pt>
                <c:pt idx="12">
                  <c:v>2.7525300000000001</c:v>
                </c:pt>
              </c:numCache>
            </c:numRef>
          </c:val>
          <c:extLst>
            <c:ext xmlns:c16="http://schemas.microsoft.com/office/drawing/2014/chart" uri="{C3380CC4-5D6E-409C-BE32-E72D297353CC}">
              <c16:uniqueId val="{00000007-5EC0-4264-9F2F-301B9F5ED07A}"/>
            </c:ext>
          </c:extLst>
        </c:ser>
        <c:dLbls>
          <c:showLegendKey val="0"/>
          <c:showVal val="0"/>
          <c:showCatName val="0"/>
          <c:showSerName val="0"/>
          <c:showPercent val="0"/>
          <c:showBubbleSize val="0"/>
        </c:dLbls>
        <c:gapWidth val="150"/>
        <c:overlap val="100"/>
        <c:axId val="1"/>
        <c:axId val="3"/>
      </c:barChart>
      <c:lineChart>
        <c:grouping val="standard"/>
        <c:varyColors val="0"/>
        <c:ser>
          <c:idx val="8"/>
          <c:order val="8"/>
          <c:tx>
            <c:strRef>
              <c:f>'data_GIM Trends_2'!$J$1</c:f>
              <c:strCache>
                <c:ptCount val="1"/>
                <c:pt idx="0">
                  <c:v>Total Project Count</c:v>
                </c:pt>
              </c:strCache>
            </c:strRef>
          </c:tx>
          <c:spPr>
            <a:ln w="0">
              <a:solidFill>
                <a:srgbClr val="000000"/>
              </a:solidFill>
              <a:prstDash val="solid"/>
            </a:ln>
          </c:spPr>
          <c:marker>
            <c:symbol val="circle"/>
            <c:size val="6"/>
            <c:spPr>
              <a:solidFill>
                <a:srgbClr val="000000"/>
              </a:solidFill>
              <a:ln>
                <a:noFill/>
              </a:ln>
            </c:spPr>
          </c:marker>
          <c:cat>
            <c:strRef>
              <c:f>'data_GIM Trends_2'!$A$2:$A$14</c:f>
              <c:strCache>
                <c:ptCount val="13"/>
                <c:pt idx="0">
                  <c:v>May-25</c:v>
                </c:pt>
                <c:pt idx="1">
                  <c:v>Jun-25</c:v>
                </c:pt>
                <c:pt idx="2">
                  <c:v>Jul-25</c:v>
                </c:pt>
                <c:pt idx="3">
                  <c:v>Aug-25</c:v>
                </c:pt>
                <c:pt idx="4">
                  <c:v>Sep-25</c:v>
                </c:pt>
                <c:pt idx="5">
                  <c:v>Oct-25</c:v>
                </c:pt>
                <c:pt idx="6">
                  <c:v>Nov-25</c:v>
                </c:pt>
                <c:pt idx="7">
                  <c:v>Dec-25</c:v>
                </c:pt>
                <c:pt idx="8">
                  <c:v>Jan-26</c:v>
                </c:pt>
                <c:pt idx="9">
                  <c:v>Feb-26</c:v>
                </c:pt>
                <c:pt idx="10">
                  <c:v>Mar-26</c:v>
                </c:pt>
                <c:pt idx="11">
                  <c:v>Apr-26</c:v>
                </c:pt>
                <c:pt idx="12">
                  <c:v>May-26</c:v>
                </c:pt>
              </c:strCache>
            </c:strRef>
          </c:cat>
          <c:val>
            <c:numRef>
              <c:f>'data_GIM Trends_2'!$J$2:$J$14</c:f>
              <c:numCache>
                <c:formatCode>General</c:formatCode>
                <c:ptCount val="13"/>
                <c:pt idx="0">
                  <c:v>2031</c:v>
                </c:pt>
                <c:pt idx="1">
                  <c:v>2054</c:v>
                </c:pt>
                <c:pt idx="2">
                  <c:v>2066</c:v>
                </c:pt>
                <c:pt idx="3">
                  <c:v>2041</c:v>
                </c:pt>
                <c:pt idx="4">
                  <c:v>2042</c:v>
                </c:pt>
                <c:pt idx="5">
                  <c:v>1999</c:v>
                </c:pt>
                <c:pt idx="6">
                  <c:v>1994</c:v>
                </c:pt>
                <c:pt idx="7">
                  <c:v>1984</c:v>
                </c:pt>
                <c:pt idx="8">
                  <c:v>2008</c:v>
                </c:pt>
                <c:pt idx="9">
                  <c:v>2008</c:v>
                </c:pt>
                <c:pt idx="10">
                  <c:v>2013</c:v>
                </c:pt>
                <c:pt idx="11">
                  <c:v>1965</c:v>
                </c:pt>
                <c:pt idx="12">
                  <c:v>1960</c:v>
                </c:pt>
              </c:numCache>
            </c:numRef>
          </c:val>
          <c:smooth val="0"/>
          <c:extLst>
            <c:ext xmlns:c16="http://schemas.microsoft.com/office/drawing/2014/chart" uri="{C3380CC4-5D6E-409C-BE32-E72D297353CC}">
              <c16:uniqueId val="{00000008-5EC0-4264-9F2F-301B9F5ED07A}"/>
            </c:ext>
          </c:extLst>
        </c:ser>
        <c:dLbls>
          <c:showLegendKey val="0"/>
          <c:showVal val="0"/>
          <c:showCatName val="0"/>
          <c:showSerName val="0"/>
          <c:showPercent val="0"/>
          <c:showBubbleSize val="0"/>
        </c:dLbls>
        <c:marker val="1"/>
        <c:smooth val="0"/>
        <c:axId val="336851344"/>
        <c:axId val="2"/>
      </c:lineChart>
      <c:lineChart>
        <c:grouping val="standard"/>
        <c:varyColors val="0"/>
        <c:ser>
          <c:idx val="9"/>
          <c:order val="9"/>
          <c:tx>
            <c:strRef>
              <c:f>'data_GIM Trends_2'!$K$1</c:f>
              <c:strCache>
                <c:ptCount val="1"/>
                <c:pt idx="0">
                  <c:v>Cancelled Project Count</c:v>
                </c:pt>
              </c:strCache>
            </c:strRef>
          </c:tx>
          <c:spPr>
            <a:ln w="0">
              <a:solidFill>
                <a:srgbClr val="000080"/>
              </a:solidFill>
              <a:prstDash val="solid"/>
            </a:ln>
          </c:spPr>
          <c:marker>
            <c:symbol val="circle"/>
            <c:size val="6"/>
            <c:spPr>
              <a:solidFill>
                <a:srgbClr val="000080"/>
              </a:solidFill>
              <a:ln>
                <a:noFill/>
              </a:ln>
            </c:spPr>
          </c:marker>
          <c:cat>
            <c:strRef>
              <c:f>'data_GIM Trends_2'!$A$2:$A$14</c:f>
              <c:strCache>
                <c:ptCount val="13"/>
                <c:pt idx="0">
                  <c:v>May-25</c:v>
                </c:pt>
                <c:pt idx="1">
                  <c:v>Jun-25</c:v>
                </c:pt>
                <c:pt idx="2">
                  <c:v>Jul-25</c:v>
                </c:pt>
                <c:pt idx="3">
                  <c:v>Aug-25</c:v>
                </c:pt>
                <c:pt idx="4">
                  <c:v>Sep-25</c:v>
                </c:pt>
                <c:pt idx="5">
                  <c:v>Oct-25</c:v>
                </c:pt>
                <c:pt idx="6">
                  <c:v>Nov-25</c:v>
                </c:pt>
                <c:pt idx="7">
                  <c:v>Dec-25</c:v>
                </c:pt>
                <c:pt idx="8">
                  <c:v>Jan-26</c:v>
                </c:pt>
                <c:pt idx="9">
                  <c:v>Feb-26</c:v>
                </c:pt>
                <c:pt idx="10">
                  <c:v>Mar-26</c:v>
                </c:pt>
                <c:pt idx="11">
                  <c:v>Apr-26</c:v>
                </c:pt>
                <c:pt idx="12">
                  <c:v>May-26</c:v>
                </c:pt>
              </c:strCache>
            </c:strRef>
          </c:cat>
          <c:val>
            <c:numRef>
              <c:f>'data_GIM Trends_2'!$K$2:$K$14</c:f>
              <c:numCache>
                <c:formatCode>General</c:formatCode>
                <c:ptCount val="13"/>
                <c:pt idx="0">
                  <c:v>26</c:v>
                </c:pt>
                <c:pt idx="1">
                  <c:v>17</c:v>
                </c:pt>
                <c:pt idx="2">
                  <c:v>21</c:v>
                </c:pt>
                <c:pt idx="3">
                  <c:v>30</c:v>
                </c:pt>
                <c:pt idx="4">
                  <c:v>25</c:v>
                </c:pt>
                <c:pt idx="5">
                  <c:v>51</c:v>
                </c:pt>
                <c:pt idx="6">
                  <c:v>13</c:v>
                </c:pt>
                <c:pt idx="7">
                  <c:v>17</c:v>
                </c:pt>
                <c:pt idx="8">
                  <c:v>20</c:v>
                </c:pt>
                <c:pt idx="9">
                  <c:v>21</c:v>
                </c:pt>
                <c:pt idx="10">
                  <c:v>15</c:v>
                </c:pt>
                <c:pt idx="11">
                  <c:v>43</c:v>
                </c:pt>
                <c:pt idx="12">
                  <c:v>13</c:v>
                </c:pt>
              </c:numCache>
            </c:numRef>
          </c:val>
          <c:smooth val="0"/>
          <c:extLst>
            <c:ext xmlns:c16="http://schemas.microsoft.com/office/drawing/2014/chart" uri="{C3380CC4-5D6E-409C-BE32-E72D297353CC}">
              <c16:uniqueId val="{00000009-5EC0-4264-9F2F-301B9F5ED07A}"/>
            </c:ext>
          </c:extLst>
        </c:ser>
        <c:dLbls>
          <c:showLegendKey val="0"/>
          <c:showVal val="0"/>
          <c:showCatName val="0"/>
          <c:showSerName val="0"/>
          <c:showPercent val="0"/>
          <c:showBubbleSize val="0"/>
        </c:dLbls>
        <c:marker val="1"/>
        <c:smooth val="0"/>
        <c:axId val="336851344"/>
        <c:axId val="2"/>
      </c:lineChart>
      <c:catAx>
        <c:axId val="336851344"/>
        <c:scaling>
          <c:orientation val="minMax"/>
        </c:scaling>
        <c:delete val="0"/>
        <c:axPos val="b"/>
        <c:title>
          <c:tx>
            <c:rich>
              <a:bodyPr/>
              <a:lstStyle/>
              <a:p>
                <a:pPr>
                  <a:defRPr sz="800" b="1" i="0" u="none" strike="noStrike">
                    <a:solidFill>
                      <a:srgbClr val="000000"/>
                    </a:solidFill>
                    <a:latin typeface="Arial"/>
                    <a:ea typeface="Arial"/>
                    <a:cs typeface="Arial"/>
                  </a:defRPr>
                </a:pPr>
                <a:r>
                  <a:rPr lang="en-US"/>
                  <a:t> </a:t>
                </a:r>
              </a:p>
            </c:rich>
          </c:tx>
          <c:overlay val="0"/>
        </c:title>
        <c:numFmt formatCode="General" sourceLinked="1"/>
        <c:majorTickMark val="none"/>
        <c:minorTickMark val="none"/>
        <c:tickLblPos val="low"/>
        <c:spPr>
          <a:ln w="0">
            <a:solidFill>
              <a:srgbClr val="000000"/>
            </a:solidFill>
            <a:prstDash val="solid"/>
          </a:ln>
        </c:spPr>
        <c:txPr>
          <a:bodyPr/>
          <a:lstStyle/>
          <a:p>
            <a:pPr>
              <a:defRPr sz="800" b="0" i="0" u="none" strike="noStrike">
                <a:solidFill>
                  <a:srgbClr val="000000"/>
                </a:solidFill>
                <a:latin typeface="Arial"/>
                <a:ea typeface="Arial"/>
                <a:cs typeface="Arial"/>
              </a:defRPr>
            </a:pPr>
            <a:endParaRPr lang="en-US"/>
          </a:p>
        </c:txPr>
        <c:crossAx val="2"/>
        <c:crosses val="autoZero"/>
        <c:auto val="0"/>
        <c:lblAlgn val="ctr"/>
        <c:lblOffset val="100"/>
        <c:noMultiLvlLbl val="0"/>
      </c:catAx>
      <c:valAx>
        <c:axId val="2"/>
        <c:scaling>
          <c:orientation val="minMax"/>
          <c:min val="0"/>
        </c:scaling>
        <c:delete val="0"/>
        <c:axPos val="l"/>
        <c:majorGridlines>
          <c:spPr>
            <a:ln w="0">
              <a:solidFill>
                <a:srgbClr val="CCCCCC"/>
              </a:solidFill>
              <a:prstDash val="solid"/>
            </a:ln>
          </c:spPr>
        </c:majorGridlines>
        <c:title>
          <c:tx>
            <c:rich>
              <a:bodyPr/>
              <a:lstStyle/>
              <a:p>
                <a:pPr>
                  <a:defRPr sz="800" b="1" i="0" u="none" strike="noStrike">
                    <a:solidFill>
                      <a:srgbClr val="000000"/>
                    </a:solidFill>
                    <a:latin typeface="Arial"/>
                    <a:ea typeface="Arial"/>
                    <a:cs typeface="Arial"/>
                  </a:defRPr>
                </a:pPr>
                <a:r>
                  <a:rPr lang="en-US"/>
                  <a:t>Project Count</a:t>
                </a:r>
              </a:p>
            </c:rich>
          </c:tx>
          <c:overlay val="0"/>
        </c:title>
        <c:numFmt formatCode="#,##0" sourceLinked="0"/>
        <c:majorTickMark val="none"/>
        <c:minorTickMark val="none"/>
        <c:tickLblPos val="nextTo"/>
        <c:spPr>
          <a:ln w="0">
            <a:solidFill>
              <a:srgbClr val="000000"/>
            </a:solidFill>
            <a:prstDash val="solid"/>
          </a:ln>
        </c:spPr>
        <c:txPr>
          <a:bodyPr/>
          <a:lstStyle/>
          <a:p>
            <a:pPr>
              <a:defRPr sz="800" b="0" i="0" u="none" strike="noStrike">
                <a:solidFill>
                  <a:srgbClr val="000000"/>
                </a:solidFill>
                <a:latin typeface="Arial"/>
                <a:ea typeface="Arial"/>
                <a:cs typeface="Arial"/>
              </a:defRPr>
            </a:pPr>
            <a:endParaRPr lang="en-US"/>
          </a:p>
        </c:txPr>
        <c:crossAx val="336851344"/>
        <c:crosses val="autoZero"/>
        <c:crossBetween val="between"/>
        <c:majorUnit val="162"/>
      </c:valAx>
      <c:catAx>
        <c:axId val="1"/>
        <c:scaling>
          <c:orientation val="minMax"/>
        </c:scaling>
        <c:delete val="1"/>
        <c:axPos val="b"/>
        <c:numFmt formatCode="General" sourceLinked="1"/>
        <c:majorTickMark val="out"/>
        <c:minorTickMark val="none"/>
        <c:tickLblPos val="nextTo"/>
        <c:crossAx val="3"/>
        <c:crosses val="autoZero"/>
        <c:auto val="0"/>
        <c:lblAlgn val="ctr"/>
        <c:lblOffset val="100"/>
        <c:noMultiLvlLbl val="0"/>
      </c:catAx>
      <c:valAx>
        <c:axId val="3"/>
        <c:scaling>
          <c:orientation val="minMax"/>
          <c:min val="0"/>
        </c:scaling>
        <c:delete val="0"/>
        <c:axPos val="r"/>
        <c:title>
          <c:tx>
            <c:rich>
              <a:bodyPr rot="5400000" vert="horz"/>
              <a:lstStyle/>
              <a:p>
                <a:pPr>
                  <a:defRPr sz="800" b="1" i="0" u="none" strike="noStrike">
                    <a:solidFill>
                      <a:srgbClr val="0066CC"/>
                    </a:solidFill>
                    <a:latin typeface="Arial"/>
                    <a:ea typeface="Arial"/>
                    <a:cs typeface="Arial"/>
                  </a:defRPr>
                </a:pPr>
                <a:r>
                  <a:rPr lang="en-US"/>
                  <a:t>GW Capacity </a:t>
                </a:r>
              </a:p>
            </c:rich>
          </c:tx>
          <c:overlay val="0"/>
        </c:title>
        <c:numFmt formatCode="#,##0" sourceLinked="0"/>
        <c:majorTickMark val="none"/>
        <c:minorTickMark val="none"/>
        <c:tickLblPos val="nextTo"/>
        <c:spPr>
          <a:ln w="0">
            <a:solidFill>
              <a:srgbClr val="99CCFF"/>
            </a:solidFill>
            <a:prstDash val="solid"/>
          </a:ln>
        </c:spPr>
        <c:txPr>
          <a:bodyPr/>
          <a:lstStyle/>
          <a:p>
            <a:pPr>
              <a:defRPr sz="800" b="0" i="0" u="none" strike="noStrike">
                <a:solidFill>
                  <a:srgbClr val="0066CC"/>
                </a:solidFill>
                <a:latin typeface="Arial"/>
                <a:ea typeface="Arial"/>
                <a:cs typeface="Arial"/>
              </a:defRPr>
            </a:pPr>
            <a:endParaRPr lang="en-US"/>
          </a:p>
        </c:txPr>
        <c:crossAx val="1"/>
        <c:crosses val="max"/>
        <c:crossBetween val="between"/>
        <c:majorUnit val="33"/>
      </c:valAx>
      <c:spPr>
        <a:noFill/>
      </c:spPr>
    </c:plotArea>
    <c:legend>
      <c:legendPos val="b"/>
      <c:overlay val="0"/>
      <c:spPr>
        <a:noFill/>
        <a:ln>
          <a:noFill/>
        </a:ln>
      </c:spPr>
      <c:txPr>
        <a:bodyPr/>
        <a:lstStyle/>
        <a:p>
          <a:pPr>
            <a:defRPr sz="800" b="0" i="0" u="none" strike="noStrike">
              <a:solidFill>
                <a:srgbClr val="000000"/>
              </a:solidFill>
              <a:latin typeface="Arial"/>
              <a:ea typeface="Arial"/>
              <a:cs typeface="Arial"/>
            </a:defRPr>
          </a:pPr>
          <a:endParaRPr lang="en-US"/>
        </a:p>
      </c:txPr>
    </c:legend>
    <c:plotVisOnly val="0"/>
    <c:dispBlanksAs val="gap"/>
    <c:showDLblsOverMax val="0"/>
  </c:chart>
  <c:spPr>
    <a:ln>
      <a:noFill/>
    </a:ln>
  </c:sp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54C447-F63E-708A-7640-F379BC3B6F43}"/>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a:extLst>
              <a:ext uri="{FF2B5EF4-FFF2-40B4-BE49-F238E27FC236}">
                <a16:creationId xmlns:a16="http://schemas.microsoft.com/office/drawing/2014/main" id="{B9E9CD3C-9D08-D54A-E18D-CB66DD9854F5}"/>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7E3C7D50-3744-4F5E-B211-7EE7AB53D25A}" type="datetimeFigureOut">
              <a:rPr lang="en-US" smtClean="0"/>
              <a:t>8/26/2026</a:t>
            </a:fld>
            <a:endParaRPr lang="en-US" dirty="0"/>
          </a:p>
        </p:txBody>
      </p:sp>
      <p:sp>
        <p:nvSpPr>
          <p:cNvPr id="4" name="Footer Placeholder 3">
            <a:extLst>
              <a:ext uri="{FF2B5EF4-FFF2-40B4-BE49-F238E27FC236}">
                <a16:creationId xmlns:a16="http://schemas.microsoft.com/office/drawing/2014/main" id="{93A76D3F-B471-2F90-E003-19CC7E13919B}"/>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a:extLst>
              <a:ext uri="{FF2B5EF4-FFF2-40B4-BE49-F238E27FC236}">
                <a16:creationId xmlns:a16="http://schemas.microsoft.com/office/drawing/2014/main" id="{3AFA019F-EAF7-AC1D-CF33-3B24307B5D18}"/>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E3BB4229-F194-457F-858D-7FD6DC77E739}" type="slidenum">
              <a:rPr lang="en-US" smtClean="0"/>
              <a:t>‹#›</a:t>
            </a:fld>
            <a:endParaRPr lang="en-US" dirty="0"/>
          </a:p>
        </p:txBody>
      </p:sp>
    </p:spTree>
    <p:extLst>
      <p:ext uri="{BB962C8B-B14F-4D97-AF65-F5344CB8AC3E}">
        <p14:creationId xmlns:p14="http://schemas.microsoft.com/office/powerpoint/2010/main" val="31255493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024" userDrawn="1">
          <p15:clr>
            <a:srgbClr val="F26B43"/>
          </p15:clr>
        </p15:guide>
        <p15:guide id="2" pos="2304"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B2832203-7F7F-406D-A6A3-240BE64C5DFA}" type="datetimeFigureOut">
              <a:rPr lang="en-US" smtClean="0"/>
              <a:t>8/26/2026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3694BC6D-B4C2-499C-B968-7B53BF050EFF}" type="slidenum">
              <a:rPr lang="en-US" smtClean="0"/>
              <a:t>‹#›</a:t>
            </a:fld>
            <a:endParaRPr lang="en-US"/>
          </a:p>
        </p:txBody>
      </p:sp>
    </p:spTree>
    <p:extLst>
      <p:ext uri="{BB962C8B-B14F-4D97-AF65-F5344CB8AC3E}">
        <p14:creationId xmlns:p14="http://schemas.microsoft.com/office/powerpoint/2010/main" val="317703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solidFill>
                  <a:srgbClr val="C00000"/>
                </a:solidFill>
              </a:rPr>
              <a:t>Delete this slide before presenting</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4BC6D-B4C2-499C-B968-7B53BF050EF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95173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5D915-5667-7273-7271-DF7826F436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6CAE99-F7FF-0135-1A39-55644F9559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4224BB-949E-9BA3-D64B-55D1820AF9B4}"/>
              </a:ext>
            </a:extLst>
          </p:cNvPr>
          <p:cNvSpPr>
            <a:spLocks noGrp="1"/>
          </p:cNvSpPr>
          <p:nvPr>
            <p:ph type="body" idx="1"/>
          </p:nvPr>
        </p:nvSpPr>
        <p:spPr/>
        <p:txBody>
          <a:bodyPr/>
          <a:lstStyle/>
          <a:p>
            <a:r>
              <a:rPr lang="en-US" sz="1200" b="0" dirty="0">
                <a:solidFill>
                  <a:srgbClr val="C00000"/>
                </a:solidFill>
              </a:rPr>
              <a:t>Delete this slide before presenting</a:t>
            </a:r>
            <a:endParaRPr lang="en-US" dirty="0"/>
          </a:p>
        </p:txBody>
      </p:sp>
      <p:sp>
        <p:nvSpPr>
          <p:cNvPr id="4" name="Slide Number Placeholder 3">
            <a:extLst>
              <a:ext uri="{FF2B5EF4-FFF2-40B4-BE49-F238E27FC236}">
                <a16:creationId xmlns:a16="http://schemas.microsoft.com/office/drawing/2014/main" id="{EF488689-028B-ECD5-44A9-C5AE1E7608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4BC6D-B4C2-499C-B968-7B53BF050EF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8308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v1(defau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882069" y="2564247"/>
            <a:ext cx="4882568" cy="3999346"/>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sp>
        <p:nvSpPr>
          <p:cNvPr id="4" name="Text Placeholder 11">
            <a:extLst>
              <a:ext uri="{FF2B5EF4-FFF2-40B4-BE49-F238E27FC236}">
                <a16:creationId xmlns:a16="http://schemas.microsoft.com/office/drawing/2014/main" id="{BED41D71-8915-53EB-36A0-392D41DD0EAB}"/>
              </a:ext>
            </a:extLst>
          </p:cNvPr>
          <p:cNvSpPr>
            <a:spLocks noGrp="1"/>
          </p:cNvSpPr>
          <p:nvPr>
            <p:ph type="body" sz="quarter" idx="15"/>
          </p:nvPr>
        </p:nvSpPr>
        <p:spPr>
          <a:xfrm flipH="1">
            <a:off x="6427363" y="5054600"/>
            <a:ext cx="5201214" cy="1457037"/>
          </a:xfrm>
          <a:prstGeom prst="foldedCorner">
            <a:avLst>
              <a:gd name="adj" fmla="val 21194"/>
            </a:avLst>
          </a:prstGeom>
          <a:solidFill>
            <a:srgbClr val="E6EBF0">
              <a:alpha val="68000"/>
            </a:srgbClr>
          </a:solidFill>
          <a:ln w="9525" cap="rnd">
            <a:noFill/>
          </a:ln>
          <a:effectLst>
            <a:outerShdw blurRad="50800" dist="38100" dir="10800000" sx="1000" sy="1000" algn="r" rotWithShape="0">
              <a:prstClr val="black">
                <a:alpha val="46000"/>
              </a:prstClr>
            </a:outerShdw>
          </a:effectLst>
        </p:spPr>
        <p:txBody>
          <a:bodyPr vert="horz" wrap="square" lIns="274320" tIns="182880" rIns="640080" bIns="182880">
            <a:noAutofit/>
          </a:bodyPr>
          <a:lstStyle>
            <a:lvl1pPr marL="0" indent="0">
              <a:buNone/>
              <a:defRPr lang="en-US" sz="1600" b="1" dirty="0"/>
            </a:lvl1pPr>
            <a:lvl2pPr marL="548640" indent="-182880">
              <a:lnSpc>
                <a:spcPct val="100000"/>
              </a:lnSpc>
              <a:spcBef>
                <a:spcPts val="300"/>
              </a:spcBef>
              <a:spcAft>
                <a:spcPts val="300"/>
              </a:spcAft>
              <a:buFont typeface="Arial" panose="020B0604020202020204" pitchFamily="34" charset="0"/>
              <a:buChar char="•"/>
              <a:defRPr lang="en-US" sz="1400" dirty="0" smtClean="0"/>
            </a:lvl2pPr>
            <a:lvl3pPr marL="548640" indent="-182880">
              <a:lnSpc>
                <a:spcPct val="100000"/>
              </a:lnSpc>
              <a:spcBef>
                <a:spcPts val="100"/>
              </a:spcBef>
              <a:buFont typeface="Arial" panose="020B0604020202020204" pitchFamily="34" charset="0"/>
              <a:buChar char="◦"/>
              <a:defRPr lang="en-US" sz="1400" dirty="0"/>
            </a:lvl3pPr>
            <a:lvl4pPr marL="731520" indent="-182880">
              <a:lnSpc>
                <a:spcPct val="100000"/>
              </a:lnSpc>
              <a:spcBef>
                <a:spcPts val="300"/>
              </a:spcBef>
              <a:spcAft>
                <a:spcPts val="300"/>
              </a:spcAft>
              <a:buFont typeface="Arial" panose="020B0604020202020204" pitchFamily="34" charset="0"/>
              <a:buChar char="-"/>
              <a:defRPr lang="en-US" sz="1400" dirty="0" smtClean="0"/>
            </a:lvl4pPr>
            <a:lvl5pPr marL="914400" indent="-182880">
              <a:lnSpc>
                <a:spcPct val="100000"/>
              </a:lnSpc>
              <a:spcBef>
                <a:spcPts val="300"/>
              </a:spcBef>
              <a:spcAft>
                <a:spcPts val="300"/>
              </a:spcAft>
              <a:buFont typeface="Arial" panose="020B0604020202020204" pitchFamily="34" charset="0"/>
              <a:buChar char="◦"/>
              <a:defRPr lang="en-US" sz="1400" dirty="0"/>
            </a:lvl5pPr>
            <a:lvl6pPr marL="1097280" indent="-182880">
              <a:lnSpc>
                <a:spcPct val="100000"/>
              </a:lnSpc>
              <a:spcBef>
                <a:spcPts val="300"/>
              </a:spcBef>
              <a:spcAft>
                <a:spcPts val="300"/>
              </a:spcAft>
              <a:buFont typeface="Wingdings" panose="05000000000000000000" pitchFamily="2" charset="2"/>
              <a:buChar char="§"/>
              <a:defRPr sz="140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8">
            <a:extLst>
              <a:ext uri="{FF2B5EF4-FFF2-40B4-BE49-F238E27FC236}">
                <a16:creationId xmlns:a16="http://schemas.microsoft.com/office/drawing/2014/main" id="{4A302066-7B9E-F90D-A634-1CEEF4EAA7FF}"/>
              </a:ext>
            </a:extLst>
          </p:cNvPr>
          <p:cNvSpPr>
            <a:spLocks noGrp="1"/>
          </p:cNvSpPr>
          <p:nvPr>
            <p:ph sz="quarter" idx="16"/>
          </p:nvPr>
        </p:nvSpPr>
        <p:spPr>
          <a:xfrm>
            <a:off x="6427365" y="1092200"/>
            <a:ext cx="5201213" cy="2551584"/>
          </a:xfrm>
          <a:prstGeom prst="rect">
            <a:avLst/>
          </a:prstGeom>
        </p:spPr>
        <p:txBody>
          <a:bodyPr lIns="0" tIns="0" rIns="0" bIns="0"/>
          <a:lstStyle>
            <a:lvl1pPr marL="0" indent="0">
              <a:lnSpc>
                <a:spcPct val="100000"/>
              </a:lnSpc>
              <a:spcBef>
                <a:spcPts val="300"/>
              </a:spcBef>
              <a:spcAft>
                <a:spcPts val="300"/>
              </a:spcAft>
              <a:buFont typeface="Arial" panose="020B0604020202020204" pitchFamily="34" charset="0"/>
              <a:buNone/>
              <a:defRPr sz="1600" b="1" i="0"/>
            </a:lvl1pPr>
            <a:lvl2pPr marL="548640" indent="-182880">
              <a:lnSpc>
                <a:spcPct val="100000"/>
              </a:lnSpc>
              <a:spcBef>
                <a:spcPts val="300"/>
              </a:spcBef>
              <a:spcAft>
                <a:spcPts val="300"/>
              </a:spcAft>
              <a:defRPr sz="1400"/>
            </a:lvl2pPr>
            <a:lvl3pPr marL="731520" indent="-182880">
              <a:lnSpc>
                <a:spcPct val="100000"/>
              </a:lnSpc>
              <a:spcBef>
                <a:spcPts val="300"/>
              </a:spcBef>
              <a:spcAft>
                <a:spcPts val="300"/>
              </a:spcAft>
              <a:buFont typeface="Arial" panose="020B0604020202020204" pitchFamily="34" charset="0"/>
              <a:buChar char="-"/>
              <a:defRPr sz="1400"/>
            </a:lvl3pPr>
            <a:lvl4pPr marL="914400" indent="-182880">
              <a:lnSpc>
                <a:spcPct val="100000"/>
              </a:lnSpc>
              <a:spcBef>
                <a:spcPts val="300"/>
              </a:spcBef>
              <a:spcAft>
                <a:spcPts val="300"/>
              </a:spcAft>
              <a:buFont typeface="Arial" panose="020B0604020202020204" pitchFamily="34" charset="0"/>
              <a:buChar char="◦"/>
              <a:defRPr sz="1400"/>
            </a:lvl4pPr>
            <a:lvl5pPr marL="1097280" indent="-182880">
              <a:lnSpc>
                <a:spcPct val="100000"/>
              </a:lnSpc>
              <a:spcBef>
                <a:spcPts val="300"/>
              </a:spcBef>
              <a:spcAft>
                <a:spcPts val="300"/>
              </a:spcAft>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345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fld id="{91B5BA03-1E8A-4A71-9375-E941FF070046}" type="datetime4">
              <a:rPr lang="en-US" smtClean="0"/>
              <a:t>August 26, 2026</a:t>
            </a:fld>
            <a:endParaRPr lang="en-US" dirty="0"/>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607544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dirty="0"/>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fld id="{2DF188F8-67CB-419F-AAD4-5AB1C4EFBB40}" type="datetime4">
              <a:rPr lang="en-US" smtClean="0"/>
              <a:t>August 26, 2026</a:t>
            </a:fld>
            <a:endParaRPr lang="en-US" dirty="0"/>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dirty="0"/>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595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dirty="0"/>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E710D0B2-8800-4E48-BDCE-A19E57C7C5AF}" type="datetime4">
              <a:rPr lang="en-US" smtClean="0"/>
              <a:t>August 26, 2026</a:t>
            </a:fld>
            <a:endParaRPr lang="en-US" dirty="0"/>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882312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26,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572848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dirty="0"/>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dirty="0"/>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dirty="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dirty="0"/>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dirty="0"/>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dirty="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dirty="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dirty="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dirty="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26,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786056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dirty="0"/>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26,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709942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dirty="0"/>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26,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196467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v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6F8A40-F0D0-857B-E8A8-1B3161AC4336}"/>
              </a:ext>
              <a:ext uri="{C183D7F6-B498-43B3-948B-1728B52AA6E4}">
                <adec:decorative xmlns:adec="http://schemas.microsoft.com/office/drawing/2017/decorative" val="1"/>
              </a:ext>
            </a:extLst>
          </p:cNvPr>
          <p:cNvSpPr>
            <a:spLocks/>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2DC5253-5E42-F62E-EA4E-3AB21BA87CDB}"/>
              </a:ext>
              <a:ext uri="{C183D7F6-B498-43B3-948B-1728B52AA6E4}">
                <adec:decorative xmlns:adec="http://schemas.microsoft.com/office/drawing/2017/decorative" val="1"/>
              </a:ext>
            </a:extLst>
          </p:cNvPr>
          <p:cNvSpPr>
            <a:spLocks/>
          </p:cNvSpPr>
          <p:nvPr userDrawn="1"/>
        </p:nvSpPr>
        <p:spPr>
          <a:xfrm>
            <a:off x="0" y="0"/>
            <a:ext cx="4206240"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ERCOT logo white on background">
            <a:extLst>
              <a:ext uri="{FF2B5EF4-FFF2-40B4-BE49-F238E27FC236}">
                <a16:creationId xmlns:a16="http://schemas.microsoft.com/office/drawing/2014/main" id="{590365CF-9C80-03DF-D245-DBE4EBA3335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8" name="TextBox 7">
            <a:extLst>
              <a:ext uri="{FF2B5EF4-FFF2-40B4-BE49-F238E27FC236}">
                <a16:creationId xmlns:a16="http://schemas.microsoft.com/office/drawing/2014/main" id="{1A1A5353-DA71-B6B2-BDDB-2FB68F1F0909}"/>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9" name="Group 8">
            <a:extLst>
              <a:ext uri="{FF2B5EF4-FFF2-40B4-BE49-F238E27FC236}">
                <a16:creationId xmlns:a16="http://schemas.microsoft.com/office/drawing/2014/main" id="{C05802D9-2F73-A263-28E7-486C8A489A26}"/>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10" name="Rectangle 9">
              <a:extLst>
                <a:ext uri="{FF2B5EF4-FFF2-40B4-BE49-F238E27FC236}">
                  <a16:creationId xmlns:a16="http://schemas.microsoft.com/office/drawing/2014/main" id="{8241ADA3-F564-E7C2-1972-0F9FF557AE05}"/>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D77A54B6-1CA8-9AE2-BCA6-21205CB4852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pic>
        <p:nvPicPr>
          <p:cNvPr id="3" name="Graphic 2">
            <a:extLst>
              <a:ext uri="{FF2B5EF4-FFF2-40B4-BE49-F238E27FC236}">
                <a16:creationId xmlns:a16="http://schemas.microsoft.com/office/drawing/2014/main" id="{81B94DDE-8E3F-CACF-1508-79E6F98F5EE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5074920" y="2062263"/>
            <a:ext cx="6316168" cy="3366409"/>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spTree>
    <p:extLst>
      <p:ext uri="{BB962C8B-B14F-4D97-AF65-F5344CB8AC3E}">
        <p14:creationId xmlns:p14="http://schemas.microsoft.com/office/powerpoint/2010/main" val="1668910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August 26, 2026</a:t>
            </a:fld>
            <a:endParaRPr lang="en-US" dirty="0"/>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4265130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11187714"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0" y="6356350"/>
            <a:ext cx="8010526" cy="365125"/>
          </a:xfrm>
        </p:spPr>
        <p:txBody>
          <a:bodyPr/>
          <a:lstStyle/>
          <a:p>
            <a:endParaRPr lang="en-US" dirty="0"/>
          </a:p>
        </p:txBody>
      </p:sp>
      <p:sp>
        <p:nvSpPr>
          <p:cNvPr id="6" name="Date Placeholder 3">
            <a:extLst>
              <a:ext uri="{FF2B5EF4-FFF2-40B4-BE49-F238E27FC236}">
                <a16:creationId xmlns:a16="http://schemas.microsoft.com/office/drawing/2014/main" id="{FCF93DBC-D2B3-EAA9-B573-4CBB1A9ECD37}"/>
              </a:ext>
            </a:extLst>
          </p:cNvPr>
          <p:cNvSpPr>
            <a:spLocks noGrp="1"/>
          </p:cNvSpPr>
          <p:nvPr>
            <p:ph type="dt" sz="half" idx="10"/>
          </p:nvPr>
        </p:nvSpPr>
        <p:spPr>
          <a:xfrm>
            <a:off x="8716884" y="6356350"/>
            <a:ext cx="2773273" cy="365125"/>
          </a:xfrm>
        </p:spPr>
        <p:txBody>
          <a:bodyPr/>
          <a:lstStyle/>
          <a:p>
            <a:fld id="{14560760-0B16-41B8-81DA-58FA2187E1CC}" type="datetime4">
              <a:rPr lang="en-US" smtClean="0"/>
              <a:t>August 26, 2026</a:t>
            </a:fld>
            <a:endParaRPr lang="en-US" dirty="0"/>
          </a:p>
        </p:txBody>
      </p:sp>
      <p:sp>
        <p:nvSpPr>
          <p:cNvPr id="11"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a:xfrm>
            <a:off x="11658600" y="6356350"/>
            <a:ext cx="533400" cy="365125"/>
          </a:xfrm>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879474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note and Im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F8B62A2-45B4-4ECA-8168-BE9383DA5644}" type="datetime4">
              <a:rPr lang="en-US" smtClean="0"/>
              <a:t>August 26,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86374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eynote and Image in Side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F05638A-F774-C6DB-0DC6-A2F6139BCE38}"/>
              </a:ext>
              <a:ext uri="{C183D7F6-B498-43B3-948B-1728B52AA6E4}">
                <adec:decorative xmlns:adec="http://schemas.microsoft.com/office/drawing/2017/decorative" val="1"/>
              </a:ext>
            </a:extLst>
          </p:cNvPr>
          <p:cNvSpPr/>
          <p:nvPr userDrawn="1"/>
        </p:nvSpPr>
        <p:spPr>
          <a:xfrm>
            <a:off x="6096001"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46482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5EC2E430-0983-479E-8535-00F341009C9B}" type="datetime4">
              <a:rPr lang="en-US" smtClean="0"/>
              <a:t>August 26,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61765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August 26,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241991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dirty="0"/>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26, 2026</a:t>
            </a:fld>
            <a:endParaRPr lang="en-US" dirty="0"/>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65747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26,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4633517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image" Target="../media/image3.svg"/><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2.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338138243"/>
      </p:ext>
    </p:extLst>
  </p:cSld>
  <p:clrMap bg1="lt1" tx1="dk1" bg2="lt2" tx2="dk2" accent1="accent1" accent2="accent2" accent3="accent3" accent4="accent4" accent5="accent5" accent6="accent6" hlink="hlink" folHlink="folHlink"/>
  <p:sldLayoutIdLst>
    <p:sldLayoutId id="2147483678" r:id="rId1"/>
    <p:sldLayoutId id="2147483684"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B145F6E8-FE0B-4A87-A96D-6C3DE3AC3724}" type="datetime4">
              <a:rPr lang="en-US" smtClean="0"/>
              <a:t>August 26, 2026</a:t>
            </a:fld>
            <a:endParaRPr lang="en-US" dirty="0"/>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dirty="0"/>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dirty="0"/>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a:extLst>
              <a:ext uri="{96DAC541-7B7A-43D3-8B79-37D633B846F1}">
                <asvg:svgBlip xmlns:asvg="http://schemas.microsoft.com/office/drawing/2016/SVG/main" r:embed="rId16"/>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499037964"/>
      </p:ext>
    </p:extLst>
  </p:cSld>
  <p:clrMap bg1="lt1" tx1="dk1" bg2="lt2" tx2="dk2" accent1="accent1" accent2="accent2" accent3="accent3" accent4="accent4" accent5="accent5" accent6="accent6" hlink="hlink" folHlink="folHlink"/>
  <p:sldLayoutIdLst>
    <p:sldLayoutId id="2147483661" r:id="rId1"/>
    <p:sldLayoutId id="2147483681" r:id="rId2"/>
    <p:sldLayoutId id="2147483682" r:id="rId3"/>
    <p:sldLayoutId id="2147483683" r:id="rId4"/>
    <p:sldLayoutId id="2147483671" r:id="rId5"/>
    <p:sldLayoutId id="2147483673" r:id="rId6"/>
    <p:sldLayoutId id="2147483672" r:id="rId7"/>
    <p:sldLayoutId id="2147483664" r:id="rId8"/>
    <p:sldLayoutId id="2147483668" r:id="rId9"/>
    <p:sldLayoutId id="2147483669" r:id="rId10"/>
    <p:sldLayoutId id="2147483666" r:id="rId11"/>
    <p:sldLayoutId id="2147483675" r:id="rId12"/>
    <p:sldLayoutId id="2147483679" r:id="rId13"/>
    <p:sldLayoutId id="2147483676" r:id="rId14"/>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ResourceIntegrationDepartment@ercot.com" TargetMode="Externa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hyperlink" Target="mailto:gri@ercot.com" TargetMode="Externa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hyperlink" Target="http://www.ercot.com/gridinfo/resource" TargetMode="Externa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AF31B-7178-C607-17D8-2A2BD0BBEF7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D499839-B798-E7B3-DB15-49FAE56390EE}"/>
              </a:ext>
            </a:extLst>
          </p:cNvPr>
          <p:cNvSpPr>
            <a:spLocks noGrp="1"/>
          </p:cNvSpPr>
          <p:nvPr>
            <p:ph type="ctrTitle"/>
          </p:nvPr>
        </p:nvSpPr>
        <p:spPr>
          <a:xfrm>
            <a:off x="882069" y="2564247"/>
            <a:ext cx="4882568" cy="2635434"/>
          </a:xfrm>
        </p:spPr>
        <p:txBody>
          <a:bodyPr>
            <a:normAutofit/>
          </a:bodyPr>
          <a:lstStyle/>
          <a:p>
            <a:r>
              <a:rPr lang="en-US" sz="2800" dirty="0"/>
              <a:t>Generation Interconnection Topics</a:t>
            </a:r>
            <a:br>
              <a:rPr lang="en-US" sz="1400" b="0" dirty="0"/>
            </a:br>
            <a:br>
              <a:rPr lang="en-US" sz="1400" b="0" dirty="0"/>
            </a:br>
            <a:r>
              <a:rPr lang="en-US" sz="1400" b="0" dirty="0"/>
              <a:t>ERCOT</a:t>
            </a:r>
            <a:br>
              <a:rPr lang="en-US" sz="1400" b="0" dirty="0"/>
            </a:br>
            <a:r>
              <a:rPr lang="en-US" sz="1400" b="0" dirty="0"/>
              <a:t>Resource Integration Working Group </a:t>
            </a:r>
            <a:br>
              <a:rPr lang="en-US" sz="1400" dirty="0"/>
            </a:br>
            <a:br>
              <a:rPr lang="en-US" sz="1200" b="0" dirty="0"/>
            </a:br>
            <a:r>
              <a:rPr lang="en-US" sz="1100" b="0" dirty="0"/>
              <a:t>August 27, 2026</a:t>
            </a:r>
            <a:endParaRPr lang="en-US" dirty="0"/>
          </a:p>
        </p:txBody>
      </p:sp>
      <p:sp>
        <p:nvSpPr>
          <p:cNvPr id="13" name="Content Placeholder 12">
            <a:extLst>
              <a:ext uri="{FF2B5EF4-FFF2-40B4-BE49-F238E27FC236}">
                <a16:creationId xmlns:a16="http://schemas.microsoft.com/office/drawing/2014/main" id="{619804EA-9740-9589-9164-5FD489B897C1}"/>
              </a:ext>
            </a:extLst>
          </p:cNvPr>
          <p:cNvSpPr>
            <a:spLocks noGrp="1"/>
          </p:cNvSpPr>
          <p:nvPr>
            <p:ph sz="quarter" idx="16"/>
          </p:nvPr>
        </p:nvSpPr>
        <p:spPr>
          <a:xfrm>
            <a:off x="6336508" y="1092200"/>
            <a:ext cx="5382924" cy="1710821"/>
          </a:xfrm>
          <a:noFill/>
        </p:spPr>
        <p:txBody>
          <a:bodyPr/>
          <a:lstStyle/>
          <a:p>
            <a:r>
              <a:rPr lang="en-US" dirty="0"/>
              <a:t>Outline:</a:t>
            </a:r>
          </a:p>
          <a:p>
            <a:pPr marL="342900" indent="274320">
              <a:buFont typeface="Arial" panose="020B0604020202020204" pitchFamily="34" charset="0"/>
              <a:buChar char="•"/>
            </a:pPr>
            <a:r>
              <a:rPr lang="en-US" b="0" dirty="0"/>
              <a:t>Grid Interconnection Organizational Changes</a:t>
            </a:r>
          </a:p>
          <a:p>
            <a:pPr marL="342900" indent="274320">
              <a:buFont typeface="Arial" panose="020B0604020202020204" pitchFamily="34" charset="0"/>
              <a:buChar char="•"/>
            </a:pPr>
            <a:r>
              <a:rPr lang="en-US" b="0" dirty="0"/>
              <a:t>Quarterly Stability Assessment (QSA)</a:t>
            </a:r>
          </a:p>
          <a:p>
            <a:pPr marL="342900" indent="274320">
              <a:buFont typeface="Arial" panose="020B0604020202020204" pitchFamily="34" charset="0"/>
              <a:buChar char="•"/>
            </a:pPr>
            <a:r>
              <a:rPr lang="en-US" b="0" dirty="0"/>
              <a:t>GINR Requests Overview</a:t>
            </a:r>
          </a:p>
          <a:p>
            <a:pPr marL="342900"/>
            <a:endParaRPr lang="en-US" b="0" dirty="0"/>
          </a:p>
          <a:p>
            <a:endParaRPr lang="en-US" dirty="0"/>
          </a:p>
        </p:txBody>
      </p:sp>
    </p:spTree>
    <p:extLst>
      <p:ext uri="{BB962C8B-B14F-4D97-AF65-F5344CB8AC3E}">
        <p14:creationId xmlns:p14="http://schemas.microsoft.com/office/powerpoint/2010/main" val="3584611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6AAE-68DF-EB17-E8A7-16A322F3D06C}"/>
              </a:ext>
            </a:extLst>
          </p:cNvPr>
          <p:cNvSpPr>
            <a:spLocks noGrp="1"/>
          </p:cNvSpPr>
          <p:nvPr>
            <p:ph type="title"/>
          </p:nvPr>
        </p:nvSpPr>
        <p:spPr/>
        <p:txBody>
          <a:bodyPr/>
          <a:lstStyle/>
          <a:p>
            <a:r>
              <a:rPr lang="en-US" dirty="0"/>
              <a:t>Questions/Comments?</a:t>
            </a:r>
          </a:p>
        </p:txBody>
      </p:sp>
      <p:sp>
        <p:nvSpPr>
          <p:cNvPr id="3" name="Text Placeholder 2">
            <a:extLst>
              <a:ext uri="{FF2B5EF4-FFF2-40B4-BE49-F238E27FC236}">
                <a16:creationId xmlns:a16="http://schemas.microsoft.com/office/drawing/2014/main" id="{7BF6A61A-D7C0-BEE7-3F65-3A3A70395BDB}"/>
              </a:ext>
            </a:extLst>
          </p:cNvPr>
          <p:cNvSpPr>
            <a:spLocks noGrp="1"/>
          </p:cNvSpPr>
          <p:nvPr>
            <p:ph type="body" sz="quarter" idx="13"/>
          </p:nvPr>
        </p:nvSpPr>
        <p:spPr>
          <a:xfrm>
            <a:off x="530868" y="3130658"/>
            <a:ext cx="6303885" cy="1848259"/>
          </a:xfrm>
        </p:spPr>
        <p:txBody>
          <a:bodyPr/>
          <a:lstStyle/>
          <a:p>
            <a:r>
              <a:rPr lang="en-US" sz="1800" dirty="0">
                <a:hlinkClick r:id="rId2"/>
              </a:rPr>
              <a:t>ResourceIntegrationDepartment@ercot.com</a:t>
            </a:r>
            <a:endParaRPr lang="en-US" sz="1800" dirty="0"/>
          </a:p>
          <a:p>
            <a:r>
              <a:rPr lang="en-US" sz="1800" dirty="0"/>
              <a:t> </a:t>
            </a:r>
            <a:r>
              <a:rPr lang="en-US" sz="1800" b="0" dirty="0">
                <a:solidFill>
                  <a:schemeClr val="tx1"/>
                </a:solidFill>
              </a:rPr>
              <a:t>is distribution list for Resource Integration department</a:t>
            </a:r>
          </a:p>
          <a:p>
            <a:r>
              <a:rPr lang="en-US" sz="1800" dirty="0"/>
              <a:t>Mailing List</a:t>
            </a:r>
          </a:p>
          <a:p>
            <a:pPr lvl="1"/>
            <a:r>
              <a:rPr lang="en-US" sz="1800" dirty="0"/>
              <a:t>RESOURCE_INTEGRATION@LISTS.ERCOT.COM</a:t>
            </a:r>
          </a:p>
          <a:p>
            <a:endParaRPr lang="en-US" dirty="0"/>
          </a:p>
        </p:txBody>
      </p:sp>
      <p:sp>
        <p:nvSpPr>
          <p:cNvPr id="5" name="Slide Number Placeholder 4">
            <a:extLst>
              <a:ext uri="{FF2B5EF4-FFF2-40B4-BE49-F238E27FC236}">
                <a16:creationId xmlns:a16="http://schemas.microsoft.com/office/drawing/2014/main" id="{663E33CD-915C-8592-3526-C44B880B6BF9}"/>
              </a:ext>
            </a:extLst>
          </p:cNvPr>
          <p:cNvSpPr>
            <a:spLocks noGrp="1"/>
          </p:cNvSpPr>
          <p:nvPr>
            <p:ph type="sldNum" sz="quarter" idx="12"/>
          </p:nvPr>
        </p:nvSpPr>
        <p:spPr/>
        <p:txBody>
          <a:bodyPr wrap="square" anchor="ctr">
            <a:normAutofit/>
          </a:bodyPr>
          <a:lstStyle/>
          <a:p>
            <a:pPr>
              <a:spcAft>
                <a:spcPts val="600"/>
              </a:spcAft>
            </a:pPr>
            <a:fld id="{BCDE79FB-97BA-492B-8D57-F1373F9ADA95}" type="slidenum">
              <a:rPr lang="en-US" smtClean="0"/>
              <a:pPr>
                <a:spcAft>
                  <a:spcPts val="600"/>
                </a:spcAft>
              </a:pPr>
              <a:t>10</a:t>
            </a:fld>
            <a:endParaRPr lang="en-US" dirty="0"/>
          </a:p>
        </p:txBody>
      </p:sp>
    </p:spTree>
    <p:extLst>
      <p:ext uri="{BB962C8B-B14F-4D97-AF65-F5344CB8AC3E}">
        <p14:creationId xmlns:p14="http://schemas.microsoft.com/office/powerpoint/2010/main" val="3512297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2A0DF-7DC0-584C-0EDC-078769F21A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3AF788-B1F8-548F-385E-2FD95F278101}"/>
              </a:ext>
            </a:extLst>
          </p:cNvPr>
          <p:cNvSpPr>
            <a:spLocks noGrp="1"/>
          </p:cNvSpPr>
          <p:nvPr>
            <p:ph type="title"/>
          </p:nvPr>
        </p:nvSpPr>
        <p:spPr/>
        <p:txBody>
          <a:bodyPr/>
          <a:lstStyle/>
          <a:p>
            <a:r>
              <a:rPr lang="en-US" dirty="0"/>
              <a:t>New Structure</a:t>
            </a:r>
          </a:p>
        </p:txBody>
      </p:sp>
      <p:sp>
        <p:nvSpPr>
          <p:cNvPr id="3" name="Text Placeholder 2">
            <a:extLst>
              <a:ext uri="{FF2B5EF4-FFF2-40B4-BE49-F238E27FC236}">
                <a16:creationId xmlns:a16="http://schemas.microsoft.com/office/drawing/2014/main" id="{71A040B9-5BBF-B52D-47BD-022C57FE6DFC}"/>
              </a:ext>
            </a:extLst>
          </p:cNvPr>
          <p:cNvSpPr>
            <a:spLocks noGrp="1"/>
          </p:cNvSpPr>
          <p:nvPr>
            <p:ph type="body" sz="quarter" idx="16"/>
          </p:nvPr>
        </p:nvSpPr>
        <p:spPr>
          <a:xfrm>
            <a:off x="495300" y="1676400"/>
            <a:ext cx="11187714" cy="425449"/>
          </a:xfrm>
        </p:spPr>
        <p:txBody>
          <a:bodyPr/>
          <a:lstStyle/>
          <a:p>
            <a:r>
              <a:rPr lang="en-US" dirty="0"/>
              <a:t>Grid Interconnections will be organized into two groups</a:t>
            </a:r>
          </a:p>
          <a:p>
            <a:endParaRPr lang="en-US" dirty="0"/>
          </a:p>
        </p:txBody>
      </p:sp>
      <p:sp>
        <p:nvSpPr>
          <p:cNvPr id="4" name="Slide Number Placeholder 3">
            <a:extLst>
              <a:ext uri="{FF2B5EF4-FFF2-40B4-BE49-F238E27FC236}">
                <a16:creationId xmlns:a16="http://schemas.microsoft.com/office/drawing/2014/main" id="{6988254D-89E6-BCA4-5634-0A1B6C7913A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sz="1200" b="1" i="0" u="none" strike="noStrike" kern="1200" cap="none" spc="0" normalizeH="0" baseline="0" noProof="0" dirty="0">
              <a:ln>
                <a:noFill/>
              </a:ln>
              <a:solidFill>
                <a:srgbClr val="005763"/>
              </a:solidFill>
              <a:effectLst/>
              <a:uLnTx/>
              <a:uFillTx/>
              <a:latin typeface="Arial"/>
              <a:ea typeface="+mn-ea"/>
              <a:cs typeface="+mn-cs"/>
            </a:endParaRPr>
          </a:p>
        </p:txBody>
      </p:sp>
      <p:cxnSp>
        <p:nvCxnSpPr>
          <p:cNvPr id="21" name="org-stem">
            <a:extLst>
              <a:ext uri="{FF2B5EF4-FFF2-40B4-BE49-F238E27FC236}">
                <a16:creationId xmlns:a16="http://schemas.microsoft.com/office/drawing/2014/main" id="{DBDEE50B-205E-4195-6CBF-527E7AFA8FA5}"/>
              </a:ext>
            </a:extLst>
          </p:cNvPr>
          <p:cNvCxnSpPr/>
          <p:nvPr/>
        </p:nvCxnSpPr>
        <p:spPr>
          <a:xfrm>
            <a:off x="6096000" y="2916891"/>
            <a:ext cx="0" cy="514350"/>
          </a:xfrm>
          <a:prstGeom prst="straightConnector1">
            <a:avLst/>
          </a:prstGeom>
          <a:ln w="19050">
            <a:solidFill>
              <a:srgbClr val="111111"/>
            </a:solidFill>
            <a:prstDash val="solid"/>
          </a:ln>
        </p:spPr>
      </p:cxnSp>
      <p:cxnSp>
        <p:nvCxnSpPr>
          <p:cNvPr id="22" name="org-branch">
            <a:extLst>
              <a:ext uri="{FF2B5EF4-FFF2-40B4-BE49-F238E27FC236}">
                <a16:creationId xmlns:a16="http://schemas.microsoft.com/office/drawing/2014/main" id="{4F26F2AE-39F3-A42D-1AE7-A9AC872BE79F}"/>
              </a:ext>
            </a:extLst>
          </p:cNvPr>
          <p:cNvCxnSpPr/>
          <p:nvPr/>
        </p:nvCxnSpPr>
        <p:spPr>
          <a:xfrm>
            <a:off x="3067050" y="3431241"/>
            <a:ext cx="6057900" cy="0"/>
          </a:xfrm>
          <a:prstGeom prst="straightConnector1">
            <a:avLst/>
          </a:prstGeom>
          <a:ln w="19050">
            <a:solidFill>
              <a:srgbClr val="111111"/>
            </a:solidFill>
            <a:prstDash val="solid"/>
          </a:ln>
        </p:spPr>
      </p:cxnSp>
      <p:cxnSp>
        <p:nvCxnSpPr>
          <p:cNvPr id="23" name="org-left-drop">
            <a:extLst>
              <a:ext uri="{FF2B5EF4-FFF2-40B4-BE49-F238E27FC236}">
                <a16:creationId xmlns:a16="http://schemas.microsoft.com/office/drawing/2014/main" id="{58AC3E0B-2CFB-1B9E-CAA3-66AAC635EF2E}"/>
              </a:ext>
            </a:extLst>
          </p:cNvPr>
          <p:cNvCxnSpPr/>
          <p:nvPr/>
        </p:nvCxnSpPr>
        <p:spPr>
          <a:xfrm>
            <a:off x="3067050" y="3431241"/>
            <a:ext cx="0" cy="476250"/>
          </a:xfrm>
          <a:prstGeom prst="straightConnector1">
            <a:avLst/>
          </a:prstGeom>
          <a:ln w="19050">
            <a:solidFill>
              <a:srgbClr val="111111"/>
            </a:solidFill>
            <a:prstDash val="solid"/>
          </a:ln>
        </p:spPr>
      </p:cxnSp>
      <p:cxnSp>
        <p:nvCxnSpPr>
          <p:cNvPr id="24" name="org-right-drop">
            <a:extLst>
              <a:ext uri="{FF2B5EF4-FFF2-40B4-BE49-F238E27FC236}">
                <a16:creationId xmlns:a16="http://schemas.microsoft.com/office/drawing/2014/main" id="{96FA29E5-342A-23BC-62C1-8688A2DBAD8F}"/>
              </a:ext>
            </a:extLst>
          </p:cNvPr>
          <p:cNvCxnSpPr/>
          <p:nvPr/>
        </p:nvCxnSpPr>
        <p:spPr>
          <a:xfrm>
            <a:off x="9124950" y="3431241"/>
            <a:ext cx="0" cy="476250"/>
          </a:xfrm>
          <a:prstGeom prst="straightConnector1">
            <a:avLst/>
          </a:prstGeom>
          <a:ln w="19050">
            <a:solidFill>
              <a:srgbClr val="111111"/>
            </a:solidFill>
            <a:prstDash val="solid"/>
          </a:ln>
        </p:spPr>
      </p:cxnSp>
      <p:sp>
        <p:nvSpPr>
          <p:cNvPr id="25" name="org-parent">
            <a:extLst>
              <a:ext uri="{FF2B5EF4-FFF2-40B4-BE49-F238E27FC236}">
                <a16:creationId xmlns:a16="http://schemas.microsoft.com/office/drawing/2014/main" id="{AA729032-4E24-92BA-65A8-67F37057F9B3}"/>
              </a:ext>
            </a:extLst>
          </p:cNvPr>
          <p:cNvSpPr>
            <a:spLocks noGrp="1"/>
          </p:cNvSpPr>
          <p:nvPr/>
        </p:nvSpPr>
        <p:spPr>
          <a:xfrm>
            <a:off x="3486150" y="2212041"/>
            <a:ext cx="5219700" cy="723900"/>
          </a:xfrm>
          <a:prstGeom prst="roundRect">
            <a:avLst>
              <a:gd name="adj" fmla="val 10526"/>
            </a:avLst>
          </a:prstGeom>
          <a:solidFill>
            <a:srgbClr val="00343B">
              <a:alpha val="60000"/>
            </a:srgbClr>
          </a:solidFill>
          <a:ln w="0">
            <a:solidFill>
              <a:srgbClr val="00343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26" name="org-parent-text">
            <a:extLst>
              <a:ext uri="{FF2B5EF4-FFF2-40B4-BE49-F238E27FC236}">
                <a16:creationId xmlns:a16="http://schemas.microsoft.com/office/drawing/2014/main" id="{05163E48-041D-1B01-A17B-B0B2D272FFD9}"/>
              </a:ext>
            </a:extLst>
          </p:cNvPr>
          <p:cNvSpPr>
            <a:spLocks noGrp="1"/>
          </p:cNvSpPr>
          <p:nvPr/>
        </p:nvSpPr>
        <p:spPr>
          <a:xfrm>
            <a:off x="3676650" y="2402541"/>
            <a:ext cx="4838700" cy="323850"/>
          </a:xfrm>
          <a:prstGeom prst="rect">
            <a:avLst/>
          </a:prstGeom>
          <a:noFill/>
          <a:ln w="0">
            <a:noFill/>
            <a:prstDash val="solid"/>
          </a:ln>
        </p:spPr>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sz="2100" b="1">
                <a:solidFill>
                  <a:srgbClr val="FFFFFF"/>
                </a:solidFill>
                <a:latin typeface="Arial"/>
                <a:ea typeface="Arial"/>
                <a:cs typeface="Arial"/>
              </a:defRPr>
            </a:pPr>
            <a:r>
              <a:rPr kumimoji="0" sz="2100" b="1" i="0" u="none" strike="noStrike" kern="1200" cap="none" spc="0" normalizeH="0" baseline="0" noProof="0">
                <a:ln>
                  <a:noFill/>
                </a:ln>
                <a:solidFill>
                  <a:srgbClr val="FFFFFF"/>
                </a:solidFill>
                <a:effectLst/>
                <a:uLnTx/>
                <a:uFillTx/>
                <a:latin typeface="Arial"/>
                <a:ea typeface="Arial"/>
                <a:cs typeface="Arial"/>
              </a:rPr>
              <a:t>GRID INTERCONNECTIONS</a:t>
            </a:r>
          </a:p>
        </p:txBody>
      </p:sp>
      <p:sp>
        <p:nvSpPr>
          <p:cNvPr id="27" name="org-left">
            <a:extLst>
              <a:ext uri="{FF2B5EF4-FFF2-40B4-BE49-F238E27FC236}">
                <a16:creationId xmlns:a16="http://schemas.microsoft.com/office/drawing/2014/main" id="{AC629BC8-5E95-8595-D903-F009A668C141}"/>
              </a:ext>
            </a:extLst>
          </p:cNvPr>
          <p:cNvSpPr>
            <a:spLocks noGrp="1"/>
          </p:cNvSpPr>
          <p:nvPr/>
        </p:nvSpPr>
        <p:spPr>
          <a:xfrm>
            <a:off x="857250" y="3907491"/>
            <a:ext cx="4419600" cy="1866900"/>
          </a:xfrm>
          <a:prstGeom prst="roundRect">
            <a:avLst>
              <a:gd name="adj" fmla="val 4082"/>
            </a:avLst>
          </a:prstGeom>
          <a:solidFill>
            <a:srgbClr val="B1E5ED">
              <a:alpha val="60000"/>
            </a:srgbClr>
          </a:solidFill>
          <a:ln w="9525">
            <a:solidFill>
              <a:srgbClr val="B1E5E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28" name="org-right">
            <a:extLst>
              <a:ext uri="{FF2B5EF4-FFF2-40B4-BE49-F238E27FC236}">
                <a16:creationId xmlns:a16="http://schemas.microsoft.com/office/drawing/2014/main" id="{42EF49BB-4841-E415-B609-BB526E774924}"/>
              </a:ext>
            </a:extLst>
          </p:cNvPr>
          <p:cNvSpPr>
            <a:spLocks noGrp="1"/>
          </p:cNvSpPr>
          <p:nvPr/>
        </p:nvSpPr>
        <p:spPr>
          <a:xfrm>
            <a:off x="6915150" y="3907491"/>
            <a:ext cx="4419600" cy="1866900"/>
          </a:xfrm>
          <a:prstGeom prst="roundRect">
            <a:avLst>
              <a:gd name="adj" fmla="val 4082"/>
            </a:avLst>
          </a:prstGeom>
          <a:solidFill>
            <a:srgbClr val="2794A4">
              <a:alpha val="60000"/>
            </a:srgbClr>
          </a:solidFill>
          <a:ln w="9525">
            <a:solidFill>
              <a:srgbClr val="00829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29" name="org-left-title">
            <a:extLst>
              <a:ext uri="{FF2B5EF4-FFF2-40B4-BE49-F238E27FC236}">
                <a16:creationId xmlns:a16="http://schemas.microsoft.com/office/drawing/2014/main" id="{C521EA4A-9EC1-5213-E40E-168B7F63F62C}"/>
              </a:ext>
            </a:extLst>
          </p:cNvPr>
          <p:cNvSpPr>
            <a:spLocks noGrp="1"/>
          </p:cNvSpPr>
          <p:nvPr/>
        </p:nvSpPr>
        <p:spPr>
          <a:xfrm>
            <a:off x="1143000" y="4231341"/>
            <a:ext cx="3848100" cy="400050"/>
          </a:xfrm>
          <a:prstGeom prst="rect">
            <a:avLst/>
          </a:prstGeom>
          <a:noFill/>
          <a:ln w="0">
            <a:noFill/>
            <a:prstDash val="solid"/>
          </a:ln>
        </p:spPr>
        <p:txBody>
          <a:bodyPr lIns="0" tIns="0" rIns="0" bIns="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sz="2250" b="1">
                <a:solidFill>
                  <a:srgbClr val="111111"/>
                </a:solidFill>
                <a:latin typeface="Arial"/>
                <a:ea typeface="Arial"/>
                <a:cs typeface="Arial"/>
              </a:defRPr>
            </a:pPr>
            <a:r>
              <a:rPr kumimoji="0" sz="2250" b="1" i="0" u="none" strike="noStrike" kern="1200" cap="none" spc="0" normalizeH="0" baseline="0" noProof="0" dirty="0">
                <a:ln>
                  <a:noFill/>
                </a:ln>
                <a:solidFill>
                  <a:srgbClr val="111111"/>
                </a:solidFill>
                <a:effectLst/>
                <a:uLnTx/>
                <a:uFillTx/>
                <a:latin typeface="Arial"/>
                <a:ea typeface="Arial"/>
                <a:cs typeface="Arial"/>
              </a:rPr>
              <a:t>Resource Integration</a:t>
            </a:r>
          </a:p>
        </p:txBody>
      </p:sp>
      <p:sp>
        <p:nvSpPr>
          <p:cNvPr id="30" name="org-left-leader">
            <a:extLst>
              <a:ext uri="{FF2B5EF4-FFF2-40B4-BE49-F238E27FC236}">
                <a16:creationId xmlns:a16="http://schemas.microsoft.com/office/drawing/2014/main" id="{53CAEDC5-0408-D5AB-E649-C815E293DA48}"/>
              </a:ext>
            </a:extLst>
          </p:cNvPr>
          <p:cNvSpPr>
            <a:spLocks noGrp="1"/>
          </p:cNvSpPr>
          <p:nvPr/>
        </p:nvSpPr>
        <p:spPr>
          <a:xfrm>
            <a:off x="1143000" y="4840941"/>
            <a:ext cx="3848100" cy="552450"/>
          </a:xfrm>
          <a:prstGeom prst="rect">
            <a:avLst/>
          </a:prstGeom>
          <a:noFill/>
          <a:ln w="0">
            <a:noFill/>
            <a:prstDash val="solid"/>
          </a:ln>
        </p:spPr>
        <p:txBody>
          <a:bodyPr lIns="0" tIns="0" rIns="0" bIns="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sz="1575" b="0">
                <a:solidFill>
                  <a:srgbClr val="5D6670"/>
                </a:solidFill>
                <a:latin typeface="Arial"/>
                <a:ea typeface="Arial"/>
                <a:cs typeface="Arial"/>
              </a:defRPr>
            </a:pPr>
            <a:r>
              <a:rPr kumimoji="0" sz="1575" b="0" i="0" u="none" strike="noStrike" kern="1200" cap="none" spc="0" normalizeH="0" baseline="0" noProof="0" dirty="0">
                <a:ln>
                  <a:noFill/>
                </a:ln>
                <a:solidFill>
                  <a:srgbClr val="5D6670"/>
                </a:solidFill>
                <a:effectLst/>
                <a:uLnTx/>
                <a:uFillTx/>
                <a:latin typeface="Arial"/>
                <a:ea typeface="Arial"/>
                <a:cs typeface="Arial"/>
              </a:rPr>
              <a:t>Jennifer Fernandes</a:t>
            </a:r>
          </a:p>
          <a:p>
            <a:pPr marL="0" marR="0" lvl="0" indent="0" algn="ctr" defTabSz="914400" rtl="0" eaLnBrk="1" fontAlgn="auto" latinLnBrk="0" hangingPunct="1">
              <a:lnSpc>
                <a:spcPct val="100000"/>
              </a:lnSpc>
              <a:spcBef>
                <a:spcPts val="0"/>
              </a:spcBef>
              <a:spcAft>
                <a:spcPts val="0"/>
              </a:spcAft>
              <a:buClrTx/>
              <a:buSzTx/>
              <a:buFontTx/>
              <a:buNone/>
              <a:tabLst/>
              <a:defRPr sz="1575" b="0">
                <a:solidFill>
                  <a:srgbClr val="5D6670"/>
                </a:solidFill>
                <a:latin typeface="Arial"/>
                <a:ea typeface="Arial"/>
                <a:cs typeface="Arial"/>
              </a:defRPr>
            </a:pPr>
            <a:r>
              <a:rPr kumimoji="0" sz="1575" b="0" i="0" u="none" strike="noStrike" kern="1200" cap="none" spc="0" normalizeH="0" baseline="0" noProof="0" dirty="0">
                <a:ln>
                  <a:noFill/>
                </a:ln>
                <a:solidFill>
                  <a:srgbClr val="5D6670"/>
                </a:solidFill>
                <a:effectLst/>
                <a:uLnTx/>
                <a:uFillTx/>
                <a:latin typeface="Arial"/>
                <a:ea typeface="Arial"/>
                <a:cs typeface="Arial"/>
              </a:rPr>
              <a:t>Senior Manager</a:t>
            </a:r>
          </a:p>
        </p:txBody>
      </p:sp>
      <p:sp>
        <p:nvSpPr>
          <p:cNvPr id="31" name="org-right-title">
            <a:extLst>
              <a:ext uri="{FF2B5EF4-FFF2-40B4-BE49-F238E27FC236}">
                <a16:creationId xmlns:a16="http://schemas.microsoft.com/office/drawing/2014/main" id="{FEF6B129-346D-DB35-82B0-ADBA78461362}"/>
              </a:ext>
            </a:extLst>
          </p:cNvPr>
          <p:cNvSpPr>
            <a:spLocks noGrp="1"/>
          </p:cNvSpPr>
          <p:nvPr/>
        </p:nvSpPr>
        <p:spPr>
          <a:xfrm>
            <a:off x="7200900" y="4117041"/>
            <a:ext cx="3848100" cy="685800"/>
          </a:xfrm>
          <a:prstGeom prst="rect">
            <a:avLst/>
          </a:prstGeom>
          <a:noFill/>
          <a:ln w="0">
            <a:noFill/>
            <a:prstDash val="solid"/>
          </a:ln>
        </p:spPr>
        <p:txBody>
          <a:bodyPr lIns="0" tIns="0" rIns="0" bIns="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sz="2250" b="1">
                <a:solidFill>
                  <a:srgbClr val="111111"/>
                </a:solidFill>
                <a:latin typeface="Arial"/>
                <a:ea typeface="Arial"/>
                <a:cs typeface="Arial"/>
              </a:defRPr>
            </a:pPr>
            <a:r>
              <a:rPr kumimoji="0" sz="2250" b="1" i="0" u="none" strike="noStrike" kern="1200" cap="none" spc="0" normalizeH="0" baseline="0" noProof="0">
                <a:ln>
                  <a:noFill/>
                </a:ln>
                <a:solidFill>
                  <a:srgbClr val="111111"/>
                </a:solidFill>
                <a:effectLst/>
                <a:uLnTx/>
                <a:uFillTx/>
                <a:latin typeface="Arial"/>
                <a:ea typeface="Arial"/>
                <a:cs typeface="Arial"/>
              </a:rPr>
              <a:t>Interconnection Support</a:t>
            </a:r>
          </a:p>
          <a:p>
            <a:pPr marL="0" marR="0" lvl="0" indent="0" algn="ctr" defTabSz="914400" rtl="0" eaLnBrk="1" fontAlgn="auto" latinLnBrk="0" hangingPunct="1">
              <a:lnSpc>
                <a:spcPct val="100000"/>
              </a:lnSpc>
              <a:spcBef>
                <a:spcPts val="0"/>
              </a:spcBef>
              <a:spcAft>
                <a:spcPts val="0"/>
              </a:spcAft>
              <a:buClrTx/>
              <a:buSzTx/>
              <a:buFontTx/>
              <a:buNone/>
              <a:tabLst/>
              <a:defRPr sz="2250" b="1">
                <a:solidFill>
                  <a:srgbClr val="111111"/>
                </a:solidFill>
                <a:latin typeface="Arial"/>
                <a:ea typeface="Arial"/>
                <a:cs typeface="Arial"/>
              </a:defRPr>
            </a:pPr>
            <a:r>
              <a:rPr kumimoji="0" sz="2250" b="1" i="0" u="none" strike="noStrike" kern="1200" cap="none" spc="0" normalizeH="0" baseline="0" noProof="0">
                <a:ln>
                  <a:noFill/>
                </a:ln>
                <a:solidFill>
                  <a:srgbClr val="111111"/>
                </a:solidFill>
                <a:effectLst/>
                <a:uLnTx/>
                <a:uFillTx/>
                <a:latin typeface="Arial"/>
                <a:ea typeface="Arial"/>
                <a:cs typeface="Arial"/>
              </a:rPr>
              <a:t>&amp; Development</a:t>
            </a:r>
          </a:p>
        </p:txBody>
      </p:sp>
      <p:sp>
        <p:nvSpPr>
          <p:cNvPr id="32" name="org-right-leader">
            <a:extLst>
              <a:ext uri="{FF2B5EF4-FFF2-40B4-BE49-F238E27FC236}">
                <a16:creationId xmlns:a16="http://schemas.microsoft.com/office/drawing/2014/main" id="{7C9AF6B5-7A12-C5B6-C9D9-9B4180748DD1}"/>
              </a:ext>
            </a:extLst>
          </p:cNvPr>
          <p:cNvSpPr>
            <a:spLocks noGrp="1"/>
          </p:cNvSpPr>
          <p:nvPr/>
        </p:nvSpPr>
        <p:spPr>
          <a:xfrm>
            <a:off x="7200900" y="4955241"/>
            <a:ext cx="3848100" cy="552450"/>
          </a:xfrm>
          <a:prstGeom prst="rect">
            <a:avLst/>
          </a:prstGeom>
          <a:noFill/>
          <a:ln w="0">
            <a:noFill/>
            <a:prstDash val="solid"/>
          </a:ln>
        </p:spPr>
        <p:txBody>
          <a:bodyPr lIns="0" tIns="0" rIns="0" bIns="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sz="1575" b="0">
                <a:solidFill>
                  <a:srgbClr val="5D6670"/>
                </a:solidFill>
                <a:latin typeface="Arial"/>
                <a:ea typeface="Arial"/>
                <a:cs typeface="Arial"/>
              </a:defRPr>
            </a:pPr>
            <a:r>
              <a:rPr kumimoji="0" sz="1575" b="0" i="0" u="none" strike="noStrike" kern="1200" cap="none" spc="0" normalizeH="0" baseline="0" noProof="0" dirty="0">
                <a:ln>
                  <a:noFill/>
                </a:ln>
                <a:solidFill>
                  <a:srgbClr val="5D6670"/>
                </a:solidFill>
                <a:effectLst/>
                <a:uLnTx/>
                <a:uFillTx/>
                <a:latin typeface="Arial"/>
                <a:ea typeface="Arial"/>
                <a:cs typeface="Arial"/>
              </a:rPr>
              <a:t>Mario </a:t>
            </a:r>
            <a:r>
              <a:rPr kumimoji="0" lang="en-US" sz="1575" b="0" i="0" u="none" strike="noStrike" kern="1200" cap="none" spc="0" normalizeH="0" baseline="0" noProof="0" dirty="0">
                <a:ln>
                  <a:noFill/>
                </a:ln>
                <a:solidFill>
                  <a:srgbClr val="5D6670"/>
                </a:solidFill>
                <a:effectLst/>
                <a:uLnTx/>
                <a:uFillTx/>
                <a:latin typeface="Arial"/>
                <a:ea typeface="Arial"/>
                <a:cs typeface="Arial"/>
              </a:rPr>
              <a:t>A. </a:t>
            </a:r>
            <a:r>
              <a:rPr kumimoji="0" sz="1575" b="0" i="0" u="none" strike="noStrike" kern="1200" cap="none" spc="0" normalizeH="0" baseline="0" noProof="0" dirty="0">
                <a:ln>
                  <a:noFill/>
                </a:ln>
                <a:solidFill>
                  <a:srgbClr val="5D6670"/>
                </a:solidFill>
                <a:effectLst/>
                <a:uLnTx/>
                <a:uFillTx/>
                <a:latin typeface="Arial"/>
                <a:ea typeface="Arial"/>
                <a:cs typeface="Arial"/>
              </a:rPr>
              <a:t>de la Garza</a:t>
            </a:r>
          </a:p>
          <a:p>
            <a:pPr marL="0" marR="0" lvl="0" indent="0" algn="ctr" defTabSz="914400" rtl="0" eaLnBrk="1" fontAlgn="auto" latinLnBrk="0" hangingPunct="1">
              <a:lnSpc>
                <a:spcPct val="100000"/>
              </a:lnSpc>
              <a:spcBef>
                <a:spcPts val="0"/>
              </a:spcBef>
              <a:spcAft>
                <a:spcPts val="0"/>
              </a:spcAft>
              <a:buClrTx/>
              <a:buSzTx/>
              <a:buFontTx/>
              <a:buNone/>
              <a:tabLst/>
              <a:defRPr sz="1575" b="0">
                <a:solidFill>
                  <a:srgbClr val="5D6670"/>
                </a:solidFill>
                <a:latin typeface="Arial"/>
                <a:ea typeface="Arial"/>
                <a:cs typeface="Arial"/>
              </a:defRPr>
            </a:pPr>
            <a:r>
              <a:rPr kumimoji="0" sz="1575" b="0" i="0" u="none" strike="noStrike" kern="1200" cap="none" spc="0" normalizeH="0" baseline="0" noProof="0" dirty="0">
                <a:ln>
                  <a:noFill/>
                </a:ln>
                <a:solidFill>
                  <a:srgbClr val="5D6670"/>
                </a:solidFill>
                <a:effectLst/>
                <a:uLnTx/>
                <a:uFillTx/>
                <a:latin typeface="Arial"/>
                <a:ea typeface="Arial"/>
                <a:cs typeface="Arial"/>
              </a:rPr>
              <a:t>Manager</a:t>
            </a:r>
          </a:p>
        </p:txBody>
      </p:sp>
    </p:spTree>
    <p:extLst>
      <p:ext uri="{BB962C8B-B14F-4D97-AF65-F5344CB8AC3E}">
        <p14:creationId xmlns:p14="http://schemas.microsoft.com/office/powerpoint/2010/main" val="1336834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org-left">
            <a:extLst>
              <a:ext uri="{FF2B5EF4-FFF2-40B4-BE49-F238E27FC236}">
                <a16:creationId xmlns:a16="http://schemas.microsoft.com/office/drawing/2014/main" id="{3E7B1AA3-66EB-550D-C7A6-01631E65B51C}"/>
              </a:ext>
            </a:extLst>
          </p:cNvPr>
          <p:cNvSpPr>
            <a:spLocks noGrp="1"/>
          </p:cNvSpPr>
          <p:nvPr/>
        </p:nvSpPr>
        <p:spPr>
          <a:xfrm>
            <a:off x="762000" y="1851211"/>
            <a:ext cx="4206688" cy="1082489"/>
          </a:xfrm>
          <a:prstGeom prst="roundRect">
            <a:avLst>
              <a:gd name="adj" fmla="val 4082"/>
            </a:avLst>
          </a:prstGeom>
          <a:solidFill>
            <a:srgbClr val="B1E5ED">
              <a:alpha val="60000"/>
            </a:srgbClr>
          </a:solidFill>
          <a:ln w="9525">
            <a:solidFill>
              <a:srgbClr val="B1E5E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2" name="Title 1">
            <a:extLst>
              <a:ext uri="{FF2B5EF4-FFF2-40B4-BE49-F238E27FC236}">
                <a16:creationId xmlns:a16="http://schemas.microsoft.com/office/drawing/2014/main" id="{6E269A0C-3C00-56B4-9A87-1B67C729127A}"/>
              </a:ext>
            </a:extLst>
          </p:cNvPr>
          <p:cNvSpPr>
            <a:spLocks noGrp="1"/>
          </p:cNvSpPr>
          <p:nvPr>
            <p:ph type="title"/>
          </p:nvPr>
        </p:nvSpPr>
        <p:spPr/>
        <p:txBody>
          <a:bodyPr/>
          <a:lstStyle/>
          <a:p>
            <a:r>
              <a:rPr lang="en-US" dirty="0"/>
              <a:t>Resource Integration</a:t>
            </a:r>
            <a:endParaRPr lang="en-US" sz="1600" dirty="0"/>
          </a:p>
        </p:txBody>
      </p:sp>
      <p:sp>
        <p:nvSpPr>
          <p:cNvPr id="6" name="Slide Number Placeholder 5">
            <a:extLst>
              <a:ext uri="{FF2B5EF4-FFF2-40B4-BE49-F238E27FC236}">
                <a16:creationId xmlns:a16="http://schemas.microsoft.com/office/drawing/2014/main" id="{FA120191-B0F9-F68E-6886-AE4B75E90ED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US" sz="1200" b="1" i="0" u="none" strike="noStrike" kern="1200" cap="none" spc="0" normalizeH="0" baseline="0" noProof="0" dirty="0">
              <a:ln>
                <a:noFill/>
              </a:ln>
              <a:solidFill>
                <a:srgbClr val="005763"/>
              </a:solidFill>
              <a:effectLst/>
              <a:uLnTx/>
              <a:uFillTx/>
              <a:latin typeface="Arial"/>
              <a:ea typeface="+mn-ea"/>
              <a:cs typeface="+mn-cs"/>
            </a:endParaRPr>
          </a:p>
        </p:txBody>
      </p:sp>
      <p:sp>
        <p:nvSpPr>
          <p:cNvPr id="24" name="ri-scope-head">
            <a:extLst>
              <a:ext uri="{FF2B5EF4-FFF2-40B4-BE49-F238E27FC236}">
                <a16:creationId xmlns:a16="http://schemas.microsoft.com/office/drawing/2014/main" id="{99B006F5-418D-020A-3A46-36DDC78A716C}"/>
              </a:ext>
            </a:extLst>
          </p:cNvPr>
          <p:cNvSpPr>
            <a:spLocks noGrp="1"/>
          </p:cNvSpPr>
          <p:nvPr/>
        </p:nvSpPr>
        <p:spPr>
          <a:xfrm>
            <a:off x="7884459" y="1813111"/>
            <a:ext cx="1524000" cy="28575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200" b="1">
                <a:solidFill>
                  <a:srgbClr val="3D8DFF"/>
                </a:solidFill>
                <a:latin typeface="Arial"/>
                <a:ea typeface="Arial"/>
                <a:cs typeface="Arial"/>
              </a:defRPr>
            </a:pPr>
            <a:r>
              <a:rPr kumimoji="0" sz="1200" b="1" i="0" u="none" strike="noStrike" kern="1200" cap="none" spc="0" normalizeH="0" baseline="0" noProof="0">
                <a:ln>
                  <a:noFill/>
                </a:ln>
                <a:solidFill>
                  <a:srgbClr val="2794A4"/>
                </a:solidFill>
                <a:effectLst/>
                <a:uLnTx/>
                <a:uFillTx/>
                <a:latin typeface="Arial"/>
                <a:ea typeface="Arial"/>
                <a:cs typeface="Arial"/>
              </a:rPr>
              <a:t>SCOPE</a:t>
            </a:r>
          </a:p>
        </p:txBody>
      </p:sp>
      <p:sp>
        <p:nvSpPr>
          <p:cNvPr id="25" name="ri-index-0">
            <a:extLst>
              <a:ext uri="{FF2B5EF4-FFF2-40B4-BE49-F238E27FC236}">
                <a16:creationId xmlns:a16="http://schemas.microsoft.com/office/drawing/2014/main" id="{36DB0D9D-E4B5-6CE8-A18E-926A1C01250B}"/>
              </a:ext>
            </a:extLst>
          </p:cNvPr>
          <p:cNvSpPr>
            <a:spLocks noGrp="1"/>
          </p:cNvSpPr>
          <p:nvPr/>
        </p:nvSpPr>
        <p:spPr>
          <a:xfrm>
            <a:off x="7884459" y="2346511"/>
            <a:ext cx="381000" cy="2667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350" b="1">
                <a:solidFill>
                  <a:srgbClr val="3D8DFF"/>
                </a:solidFill>
                <a:latin typeface="Arial"/>
                <a:ea typeface="Arial"/>
                <a:cs typeface="Arial"/>
              </a:defRPr>
            </a:pPr>
            <a:r>
              <a:rPr kumimoji="0" sz="1350" b="1" i="0" u="none" strike="noStrike" kern="1200" cap="none" spc="0" normalizeH="0" baseline="0" noProof="0">
                <a:ln>
                  <a:noFill/>
                </a:ln>
                <a:solidFill>
                  <a:srgbClr val="2794A4"/>
                </a:solidFill>
                <a:effectLst/>
                <a:uLnTx/>
                <a:uFillTx/>
                <a:latin typeface="Arial"/>
                <a:ea typeface="Arial"/>
                <a:cs typeface="Arial"/>
              </a:rPr>
              <a:t>01</a:t>
            </a:r>
          </a:p>
        </p:txBody>
      </p:sp>
      <p:sp>
        <p:nvSpPr>
          <p:cNvPr id="26" name="ri-item-0">
            <a:extLst>
              <a:ext uri="{FF2B5EF4-FFF2-40B4-BE49-F238E27FC236}">
                <a16:creationId xmlns:a16="http://schemas.microsoft.com/office/drawing/2014/main" id="{3C257F8B-8318-455B-8143-A80FABF1B8D8}"/>
              </a:ext>
            </a:extLst>
          </p:cNvPr>
          <p:cNvSpPr>
            <a:spLocks noGrp="1"/>
          </p:cNvSpPr>
          <p:nvPr/>
        </p:nvSpPr>
        <p:spPr>
          <a:xfrm>
            <a:off x="8379759" y="2327461"/>
            <a:ext cx="4191000" cy="3429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725" b="1">
                <a:solidFill>
                  <a:srgbClr val="111111"/>
                </a:solidFill>
                <a:latin typeface="Arial"/>
                <a:ea typeface="Arial"/>
                <a:cs typeface="Arial"/>
              </a:defRPr>
            </a:pPr>
            <a:r>
              <a:rPr kumimoji="0" sz="1725" b="1" i="0" u="none" strike="noStrike" kern="1200" cap="none" spc="0" normalizeH="0" baseline="0" noProof="0">
                <a:ln>
                  <a:noFill/>
                </a:ln>
                <a:solidFill>
                  <a:srgbClr val="111111"/>
                </a:solidFill>
                <a:effectLst/>
                <a:uLnTx/>
                <a:uFillTx/>
                <a:latin typeface="Arial"/>
                <a:ea typeface="Arial"/>
                <a:cs typeface="Arial"/>
              </a:rPr>
              <a:t>Application and screening</a:t>
            </a:r>
          </a:p>
        </p:txBody>
      </p:sp>
      <p:cxnSp>
        <p:nvCxnSpPr>
          <p:cNvPr id="27" name="ri-line-0">
            <a:extLst>
              <a:ext uri="{FF2B5EF4-FFF2-40B4-BE49-F238E27FC236}">
                <a16:creationId xmlns:a16="http://schemas.microsoft.com/office/drawing/2014/main" id="{C3CC5737-0130-9A02-15A9-61A104A0CFF7}"/>
              </a:ext>
            </a:extLst>
          </p:cNvPr>
          <p:cNvCxnSpPr>
            <a:cxnSpLocks/>
          </p:cNvCxnSpPr>
          <p:nvPr/>
        </p:nvCxnSpPr>
        <p:spPr>
          <a:xfrm>
            <a:off x="7884459" y="2746561"/>
            <a:ext cx="4083423" cy="0"/>
          </a:xfrm>
          <a:prstGeom prst="straightConnector1">
            <a:avLst/>
          </a:prstGeom>
          <a:ln w="9525">
            <a:solidFill>
              <a:srgbClr val="B8BCC4"/>
            </a:solidFill>
            <a:prstDash val="solid"/>
          </a:ln>
        </p:spPr>
      </p:cxnSp>
      <p:sp>
        <p:nvSpPr>
          <p:cNvPr id="28" name="ri-index-1">
            <a:extLst>
              <a:ext uri="{FF2B5EF4-FFF2-40B4-BE49-F238E27FC236}">
                <a16:creationId xmlns:a16="http://schemas.microsoft.com/office/drawing/2014/main" id="{97C93A36-294B-C5B9-6B1E-5B0C48CE942B}"/>
              </a:ext>
            </a:extLst>
          </p:cNvPr>
          <p:cNvSpPr>
            <a:spLocks noGrp="1"/>
          </p:cNvSpPr>
          <p:nvPr/>
        </p:nvSpPr>
        <p:spPr>
          <a:xfrm>
            <a:off x="7884459" y="3032311"/>
            <a:ext cx="381000" cy="2667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350" b="1">
                <a:solidFill>
                  <a:srgbClr val="3D8DFF"/>
                </a:solidFill>
                <a:latin typeface="Arial"/>
                <a:ea typeface="Arial"/>
                <a:cs typeface="Arial"/>
              </a:defRPr>
            </a:pPr>
            <a:r>
              <a:rPr kumimoji="0" sz="1350" b="1" i="0" u="none" strike="noStrike" kern="1200" cap="none" spc="0" normalizeH="0" baseline="0" noProof="0">
                <a:ln>
                  <a:noFill/>
                </a:ln>
                <a:solidFill>
                  <a:srgbClr val="2794A4"/>
                </a:solidFill>
                <a:effectLst/>
                <a:uLnTx/>
                <a:uFillTx/>
                <a:latin typeface="Arial"/>
                <a:ea typeface="Arial"/>
                <a:cs typeface="Arial"/>
              </a:rPr>
              <a:t>02</a:t>
            </a:r>
          </a:p>
        </p:txBody>
      </p:sp>
      <p:sp>
        <p:nvSpPr>
          <p:cNvPr id="29" name="ri-item-1">
            <a:extLst>
              <a:ext uri="{FF2B5EF4-FFF2-40B4-BE49-F238E27FC236}">
                <a16:creationId xmlns:a16="http://schemas.microsoft.com/office/drawing/2014/main" id="{7BA8227A-7454-99DA-3A6E-52228966B1D1}"/>
              </a:ext>
            </a:extLst>
          </p:cNvPr>
          <p:cNvSpPr>
            <a:spLocks noGrp="1"/>
          </p:cNvSpPr>
          <p:nvPr/>
        </p:nvSpPr>
        <p:spPr>
          <a:xfrm>
            <a:off x="8379759" y="3013261"/>
            <a:ext cx="4191000" cy="3429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725" b="1">
                <a:solidFill>
                  <a:srgbClr val="111111"/>
                </a:solidFill>
                <a:latin typeface="Arial"/>
                <a:ea typeface="Arial"/>
                <a:cs typeface="Arial"/>
              </a:defRPr>
            </a:pPr>
            <a:r>
              <a:rPr kumimoji="0" sz="1725" b="1" i="0" u="none" strike="noStrike" kern="1200" cap="none" spc="0" normalizeH="0" baseline="0" noProof="0">
                <a:ln>
                  <a:noFill/>
                </a:ln>
                <a:solidFill>
                  <a:srgbClr val="111111"/>
                </a:solidFill>
                <a:effectLst/>
                <a:uLnTx/>
                <a:uFillTx/>
                <a:latin typeface="Arial"/>
                <a:ea typeface="Arial"/>
                <a:cs typeface="Arial"/>
              </a:rPr>
              <a:t>Full Interconnection Study (FIS)</a:t>
            </a:r>
          </a:p>
        </p:txBody>
      </p:sp>
      <p:cxnSp>
        <p:nvCxnSpPr>
          <p:cNvPr id="30" name="ri-line-1">
            <a:extLst>
              <a:ext uri="{FF2B5EF4-FFF2-40B4-BE49-F238E27FC236}">
                <a16:creationId xmlns:a16="http://schemas.microsoft.com/office/drawing/2014/main" id="{A82EE2CF-9F63-9404-7B98-4295653E6BDE}"/>
              </a:ext>
            </a:extLst>
          </p:cNvPr>
          <p:cNvCxnSpPr>
            <a:cxnSpLocks/>
          </p:cNvCxnSpPr>
          <p:nvPr/>
        </p:nvCxnSpPr>
        <p:spPr>
          <a:xfrm>
            <a:off x="7884459" y="3432361"/>
            <a:ext cx="4083423" cy="0"/>
          </a:xfrm>
          <a:prstGeom prst="straightConnector1">
            <a:avLst/>
          </a:prstGeom>
          <a:ln w="9525">
            <a:solidFill>
              <a:srgbClr val="B8BCC4"/>
            </a:solidFill>
            <a:prstDash val="solid"/>
          </a:ln>
        </p:spPr>
      </p:cxnSp>
      <p:sp>
        <p:nvSpPr>
          <p:cNvPr id="31" name="ri-index-2">
            <a:extLst>
              <a:ext uri="{FF2B5EF4-FFF2-40B4-BE49-F238E27FC236}">
                <a16:creationId xmlns:a16="http://schemas.microsoft.com/office/drawing/2014/main" id="{4173C426-E443-10DC-43D6-C088E6FE65C2}"/>
              </a:ext>
            </a:extLst>
          </p:cNvPr>
          <p:cNvSpPr>
            <a:spLocks noGrp="1"/>
          </p:cNvSpPr>
          <p:nvPr/>
        </p:nvSpPr>
        <p:spPr>
          <a:xfrm>
            <a:off x="7884459" y="3718111"/>
            <a:ext cx="381000" cy="2667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350" b="1">
                <a:solidFill>
                  <a:srgbClr val="3D8DFF"/>
                </a:solidFill>
                <a:latin typeface="Arial"/>
                <a:ea typeface="Arial"/>
                <a:cs typeface="Arial"/>
              </a:defRPr>
            </a:pPr>
            <a:r>
              <a:rPr kumimoji="0" sz="1350" b="1" i="0" u="none" strike="noStrike" kern="1200" cap="none" spc="0" normalizeH="0" baseline="0" noProof="0">
                <a:ln>
                  <a:noFill/>
                </a:ln>
                <a:solidFill>
                  <a:srgbClr val="2794A4"/>
                </a:solidFill>
                <a:effectLst/>
                <a:uLnTx/>
                <a:uFillTx/>
                <a:latin typeface="Arial"/>
                <a:ea typeface="Arial"/>
                <a:cs typeface="Arial"/>
              </a:rPr>
              <a:t>03</a:t>
            </a:r>
          </a:p>
        </p:txBody>
      </p:sp>
      <p:sp>
        <p:nvSpPr>
          <p:cNvPr id="32" name="ri-item-2">
            <a:extLst>
              <a:ext uri="{FF2B5EF4-FFF2-40B4-BE49-F238E27FC236}">
                <a16:creationId xmlns:a16="http://schemas.microsoft.com/office/drawing/2014/main" id="{4282AAC3-D1F0-B682-AFED-EA95A717ED87}"/>
              </a:ext>
            </a:extLst>
          </p:cNvPr>
          <p:cNvSpPr>
            <a:spLocks noGrp="1"/>
          </p:cNvSpPr>
          <p:nvPr/>
        </p:nvSpPr>
        <p:spPr>
          <a:xfrm>
            <a:off x="8379759" y="3699061"/>
            <a:ext cx="4191000" cy="3429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725" b="1">
                <a:solidFill>
                  <a:srgbClr val="111111"/>
                </a:solidFill>
                <a:latin typeface="Arial"/>
                <a:ea typeface="Arial"/>
                <a:cs typeface="Arial"/>
              </a:defRPr>
            </a:pPr>
            <a:r>
              <a:rPr kumimoji="0" sz="1725" b="1" i="0" u="none" strike="noStrike" kern="1200" cap="none" spc="0" normalizeH="0" baseline="0" noProof="0">
                <a:ln>
                  <a:noFill/>
                </a:ln>
                <a:solidFill>
                  <a:srgbClr val="111111"/>
                </a:solidFill>
                <a:effectLst/>
                <a:uLnTx/>
                <a:uFillTx/>
                <a:latin typeface="Arial"/>
                <a:ea typeface="Arial"/>
                <a:cs typeface="Arial"/>
              </a:rPr>
              <a:t>SSR review and QSA support</a:t>
            </a:r>
          </a:p>
        </p:txBody>
      </p:sp>
      <p:cxnSp>
        <p:nvCxnSpPr>
          <p:cNvPr id="33" name="ri-line-2">
            <a:extLst>
              <a:ext uri="{FF2B5EF4-FFF2-40B4-BE49-F238E27FC236}">
                <a16:creationId xmlns:a16="http://schemas.microsoft.com/office/drawing/2014/main" id="{FEAD5AB7-D012-CCB9-15AD-FBB69C04A285}"/>
              </a:ext>
            </a:extLst>
          </p:cNvPr>
          <p:cNvCxnSpPr>
            <a:cxnSpLocks/>
          </p:cNvCxnSpPr>
          <p:nvPr/>
        </p:nvCxnSpPr>
        <p:spPr>
          <a:xfrm>
            <a:off x="7884459" y="4118161"/>
            <a:ext cx="4083423" cy="0"/>
          </a:xfrm>
          <a:prstGeom prst="straightConnector1">
            <a:avLst/>
          </a:prstGeom>
          <a:ln w="9525">
            <a:solidFill>
              <a:srgbClr val="B8BCC4"/>
            </a:solidFill>
            <a:prstDash val="solid"/>
          </a:ln>
        </p:spPr>
      </p:cxnSp>
      <p:sp>
        <p:nvSpPr>
          <p:cNvPr id="34" name="ri-index-3">
            <a:extLst>
              <a:ext uri="{FF2B5EF4-FFF2-40B4-BE49-F238E27FC236}">
                <a16:creationId xmlns:a16="http://schemas.microsoft.com/office/drawing/2014/main" id="{5C846FC1-8E42-144C-41A4-46D04846D473}"/>
              </a:ext>
            </a:extLst>
          </p:cNvPr>
          <p:cNvSpPr>
            <a:spLocks noGrp="1"/>
          </p:cNvSpPr>
          <p:nvPr/>
        </p:nvSpPr>
        <p:spPr>
          <a:xfrm>
            <a:off x="7884459" y="4403911"/>
            <a:ext cx="381000" cy="2667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350" b="1">
                <a:solidFill>
                  <a:srgbClr val="3D8DFF"/>
                </a:solidFill>
                <a:latin typeface="Arial"/>
                <a:ea typeface="Arial"/>
                <a:cs typeface="Arial"/>
              </a:defRPr>
            </a:pPr>
            <a:r>
              <a:rPr kumimoji="0" sz="1350" b="1" i="0" u="none" strike="noStrike" kern="1200" cap="none" spc="0" normalizeH="0" baseline="0" noProof="0">
                <a:ln>
                  <a:noFill/>
                </a:ln>
                <a:solidFill>
                  <a:srgbClr val="2794A4"/>
                </a:solidFill>
                <a:effectLst/>
                <a:uLnTx/>
                <a:uFillTx/>
                <a:latin typeface="Arial"/>
                <a:ea typeface="Arial"/>
                <a:cs typeface="Arial"/>
              </a:rPr>
              <a:t>04</a:t>
            </a:r>
          </a:p>
        </p:txBody>
      </p:sp>
      <p:sp>
        <p:nvSpPr>
          <p:cNvPr id="35" name="ri-item-3">
            <a:extLst>
              <a:ext uri="{FF2B5EF4-FFF2-40B4-BE49-F238E27FC236}">
                <a16:creationId xmlns:a16="http://schemas.microsoft.com/office/drawing/2014/main" id="{9E7DC7B3-19E4-73BD-FF69-639424F3F0FD}"/>
              </a:ext>
            </a:extLst>
          </p:cNvPr>
          <p:cNvSpPr>
            <a:spLocks noGrp="1"/>
          </p:cNvSpPr>
          <p:nvPr/>
        </p:nvSpPr>
        <p:spPr>
          <a:xfrm>
            <a:off x="8379759" y="4384861"/>
            <a:ext cx="4191000" cy="3429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725" b="1">
                <a:solidFill>
                  <a:srgbClr val="111111"/>
                </a:solidFill>
                <a:latin typeface="Arial"/>
                <a:ea typeface="Arial"/>
                <a:cs typeface="Arial"/>
              </a:defRPr>
            </a:pPr>
            <a:r>
              <a:rPr kumimoji="0" sz="1725" b="1" i="0" u="none" strike="noStrike" kern="1200" cap="none" spc="0" normalizeH="0" baseline="0" noProof="0">
                <a:ln>
                  <a:noFill/>
                </a:ln>
                <a:solidFill>
                  <a:srgbClr val="111111"/>
                </a:solidFill>
                <a:effectLst/>
                <a:uLnTx/>
                <a:uFillTx/>
                <a:latin typeface="Arial"/>
                <a:ea typeface="Arial"/>
                <a:cs typeface="Arial"/>
              </a:rPr>
              <a:t>Commissioning review</a:t>
            </a:r>
          </a:p>
        </p:txBody>
      </p:sp>
      <p:sp>
        <p:nvSpPr>
          <p:cNvPr id="36" name="ri-note">
            <a:extLst>
              <a:ext uri="{FF2B5EF4-FFF2-40B4-BE49-F238E27FC236}">
                <a16:creationId xmlns:a16="http://schemas.microsoft.com/office/drawing/2014/main" id="{6B2CDBD0-41FD-155A-8913-ECBF3445C837}"/>
              </a:ext>
            </a:extLst>
          </p:cNvPr>
          <p:cNvSpPr>
            <a:spLocks noGrp="1"/>
          </p:cNvSpPr>
          <p:nvPr/>
        </p:nvSpPr>
        <p:spPr>
          <a:xfrm>
            <a:off x="7884459" y="5223061"/>
            <a:ext cx="4686300" cy="40005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350" b="0">
                <a:solidFill>
                  <a:srgbClr val="5D6670"/>
                </a:solidFill>
                <a:latin typeface="Arial"/>
                <a:ea typeface="Arial"/>
                <a:cs typeface="Arial"/>
              </a:defRPr>
            </a:pPr>
            <a:r>
              <a:rPr kumimoji="0" sz="1350" b="0" i="0" u="none" strike="noStrike" kern="1200" cap="none" spc="0" normalizeH="0" baseline="0" noProof="0">
                <a:ln>
                  <a:noFill/>
                </a:ln>
                <a:solidFill>
                  <a:srgbClr val="5D6670"/>
                </a:solidFill>
                <a:effectLst/>
                <a:uLnTx/>
                <a:uFillTx/>
                <a:latin typeface="Arial"/>
                <a:ea typeface="Arial"/>
                <a:cs typeface="Arial"/>
              </a:rPr>
              <a:t>Applies to generators without behind-the-meter loads.</a:t>
            </a:r>
          </a:p>
        </p:txBody>
      </p:sp>
      <p:sp>
        <p:nvSpPr>
          <p:cNvPr id="42" name="ri-leader">
            <a:extLst>
              <a:ext uri="{FF2B5EF4-FFF2-40B4-BE49-F238E27FC236}">
                <a16:creationId xmlns:a16="http://schemas.microsoft.com/office/drawing/2014/main" id="{045154CB-5AEA-5D84-7818-333CCF8F6FAC}"/>
              </a:ext>
            </a:extLst>
          </p:cNvPr>
          <p:cNvSpPr>
            <a:spLocks noGrp="1"/>
          </p:cNvSpPr>
          <p:nvPr/>
        </p:nvSpPr>
        <p:spPr>
          <a:xfrm>
            <a:off x="876300" y="1981200"/>
            <a:ext cx="5048250" cy="4572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2550" b="1">
                <a:solidFill>
                  <a:srgbClr val="111111"/>
                </a:solidFill>
                <a:latin typeface="Arial"/>
                <a:ea typeface="Arial"/>
                <a:cs typeface="Arial"/>
              </a:defRPr>
            </a:pPr>
            <a:r>
              <a:rPr kumimoji="0" sz="2550" b="1" i="0" u="none" strike="noStrike" kern="1200" cap="none" spc="0" normalizeH="0" baseline="0" noProof="0" dirty="0">
                <a:ln>
                  <a:noFill/>
                </a:ln>
                <a:solidFill>
                  <a:srgbClr val="111111"/>
                </a:solidFill>
                <a:effectLst/>
                <a:uLnTx/>
                <a:uFillTx/>
                <a:latin typeface="Arial"/>
                <a:ea typeface="Arial"/>
                <a:cs typeface="Arial"/>
              </a:rPr>
              <a:t>Jennifer Fernandes</a:t>
            </a:r>
          </a:p>
        </p:txBody>
      </p:sp>
      <p:sp>
        <p:nvSpPr>
          <p:cNvPr id="44" name="ri-role">
            <a:extLst>
              <a:ext uri="{FF2B5EF4-FFF2-40B4-BE49-F238E27FC236}">
                <a16:creationId xmlns:a16="http://schemas.microsoft.com/office/drawing/2014/main" id="{9F2E651B-392A-8CCF-2A0C-75F6704ABD07}"/>
              </a:ext>
            </a:extLst>
          </p:cNvPr>
          <p:cNvSpPr>
            <a:spLocks noGrp="1"/>
          </p:cNvSpPr>
          <p:nvPr/>
        </p:nvSpPr>
        <p:spPr>
          <a:xfrm>
            <a:off x="876300" y="2514600"/>
            <a:ext cx="5048250" cy="4191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500" b="1">
                <a:solidFill>
                  <a:srgbClr val="3D8DFF"/>
                </a:solidFill>
                <a:latin typeface="Arial"/>
                <a:ea typeface="Arial"/>
                <a:cs typeface="Arial"/>
              </a:defRPr>
            </a:pPr>
            <a:r>
              <a:rPr kumimoji="0" sz="1575" b="1" i="0" u="none" strike="noStrike" kern="1200" cap="none" spc="0" normalizeH="0" baseline="0" noProof="0" dirty="0">
                <a:ln>
                  <a:noFill/>
                </a:ln>
                <a:solidFill>
                  <a:srgbClr val="5D6670"/>
                </a:solidFill>
                <a:effectLst/>
                <a:uLnTx/>
                <a:uFillTx/>
                <a:latin typeface="Arial"/>
                <a:cs typeface="Arial"/>
              </a:rPr>
              <a:t>Senior Manager, Resource Integration</a:t>
            </a:r>
          </a:p>
        </p:txBody>
      </p:sp>
      <p:sp>
        <p:nvSpPr>
          <p:cNvPr id="53" name="org-left">
            <a:extLst>
              <a:ext uri="{FF2B5EF4-FFF2-40B4-BE49-F238E27FC236}">
                <a16:creationId xmlns:a16="http://schemas.microsoft.com/office/drawing/2014/main" id="{25ED5C8E-779D-E819-9247-89315682AF31}"/>
              </a:ext>
            </a:extLst>
          </p:cNvPr>
          <p:cNvSpPr>
            <a:spLocks noGrp="1"/>
          </p:cNvSpPr>
          <p:nvPr/>
        </p:nvSpPr>
        <p:spPr>
          <a:xfrm>
            <a:off x="2626100" y="3106269"/>
            <a:ext cx="3027268" cy="1082489"/>
          </a:xfrm>
          <a:prstGeom prst="roundRect">
            <a:avLst>
              <a:gd name="adj" fmla="val 4082"/>
            </a:avLst>
          </a:prstGeom>
          <a:solidFill>
            <a:srgbClr val="DADCDE">
              <a:alpha val="60000"/>
            </a:srgbClr>
          </a:solidFill>
          <a:ln w="9525">
            <a:solidFill>
              <a:srgbClr val="E6EB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71A1C"/>
              </a:solidFill>
              <a:effectLst/>
              <a:uLnTx/>
              <a:uFillTx/>
              <a:latin typeface="Arial"/>
              <a:ea typeface="+mn-ea"/>
              <a:cs typeface="+mn-cs"/>
            </a:endParaRPr>
          </a:p>
        </p:txBody>
      </p:sp>
      <p:sp>
        <p:nvSpPr>
          <p:cNvPr id="59" name="ri-leader">
            <a:extLst>
              <a:ext uri="{FF2B5EF4-FFF2-40B4-BE49-F238E27FC236}">
                <a16:creationId xmlns:a16="http://schemas.microsoft.com/office/drawing/2014/main" id="{EEAE59B9-9AFC-5424-52EE-8AD21E8D3DF4}"/>
              </a:ext>
            </a:extLst>
          </p:cNvPr>
          <p:cNvSpPr>
            <a:spLocks noGrp="1"/>
          </p:cNvSpPr>
          <p:nvPr/>
        </p:nvSpPr>
        <p:spPr>
          <a:xfrm>
            <a:off x="2836209" y="3181348"/>
            <a:ext cx="5048250" cy="4572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2550" b="1">
                <a:solidFill>
                  <a:srgbClr val="111111"/>
                </a:solidFill>
                <a:latin typeface="Arial"/>
                <a:ea typeface="Arial"/>
                <a:cs typeface="Arial"/>
              </a:defRPr>
            </a:pPr>
            <a:r>
              <a:rPr kumimoji="0" lang="en-US" sz="2550" b="1" i="0" u="none" strike="noStrike" kern="1200" cap="none" spc="0" normalizeH="0" baseline="0" noProof="0" dirty="0">
                <a:ln>
                  <a:noFill/>
                </a:ln>
                <a:solidFill>
                  <a:srgbClr val="111111"/>
                </a:solidFill>
                <a:effectLst/>
                <a:uLnTx/>
                <a:uFillTx/>
                <a:latin typeface="Arial"/>
                <a:ea typeface="Arial"/>
                <a:cs typeface="Arial"/>
              </a:rPr>
              <a:t>John Lawson</a:t>
            </a:r>
            <a:endParaRPr kumimoji="0" sz="2550" b="1" i="0" u="none" strike="noStrike" kern="1200" cap="none" spc="0" normalizeH="0" baseline="0" noProof="0" dirty="0">
              <a:ln>
                <a:noFill/>
              </a:ln>
              <a:solidFill>
                <a:srgbClr val="111111"/>
              </a:solidFill>
              <a:effectLst/>
              <a:uLnTx/>
              <a:uFillTx/>
              <a:latin typeface="Arial"/>
              <a:ea typeface="Arial"/>
              <a:cs typeface="Arial"/>
            </a:endParaRPr>
          </a:p>
        </p:txBody>
      </p:sp>
      <p:sp>
        <p:nvSpPr>
          <p:cNvPr id="61" name="ri-role">
            <a:extLst>
              <a:ext uri="{FF2B5EF4-FFF2-40B4-BE49-F238E27FC236}">
                <a16:creationId xmlns:a16="http://schemas.microsoft.com/office/drawing/2014/main" id="{00041AEB-777E-3764-2F58-729D57CA254F}"/>
              </a:ext>
            </a:extLst>
          </p:cNvPr>
          <p:cNvSpPr>
            <a:spLocks noGrp="1"/>
          </p:cNvSpPr>
          <p:nvPr/>
        </p:nvSpPr>
        <p:spPr>
          <a:xfrm>
            <a:off x="2836209" y="3714748"/>
            <a:ext cx="2817159" cy="4191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500" b="1">
                <a:solidFill>
                  <a:srgbClr val="3D8DFF"/>
                </a:solidFill>
                <a:latin typeface="Arial"/>
                <a:ea typeface="Arial"/>
                <a:cs typeface="Arial"/>
              </a:defRPr>
            </a:pPr>
            <a:r>
              <a:rPr kumimoji="0" lang="en-US" sz="1500" b="1" i="0" u="none" strike="noStrike" kern="1200" cap="none" spc="0" normalizeH="0" baseline="0" noProof="0" dirty="0">
                <a:ln>
                  <a:noFill/>
                </a:ln>
                <a:solidFill>
                  <a:srgbClr val="2794A4"/>
                </a:solidFill>
                <a:effectLst/>
                <a:uLnTx/>
                <a:uFillTx/>
                <a:latin typeface="Arial"/>
                <a:ea typeface="Arial"/>
                <a:cs typeface="Arial"/>
              </a:rPr>
              <a:t>Supervisor, Small Generation</a:t>
            </a:r>
            <a:endParaRPr kumimoji="0" sz="1500" b="1" i="0" u="none" strike="noStrike" kern="1200" cap="none" spc="0" normalizeH="0" baseline="0" noProof="0" dirty="0">
              <a:ln>
                <a:noFill/>
              </a:ln>
              <a:solidFill>
                <a:srgbClr val="2794A4"/>
              </a:solidFill>
              <a:effectLst/>
              <a:uLnTx/>
              <a:uFillTx/>
              <a:latin typeface="Arial"/>
              <a:ea typeface="Arial"/>
              <a:cs typeface="Arial"/>
            </a:endParaRPr>
          </a:p>
        </p:txBody>
      </p:sp>
      <p:sp>
        <p:nvSpPr>
          <p:cNvPr id="63" name="org-left">
            <a:extLst>
              <a:ext uri="{FF2B5EF4-FFF2-40B4-BE49-F238E27FC236}">
                <a16:creationId xmlns:a16="http://schemas.microsoft.com/office/drawing/2014/main" id="{044C5C9C-EA11-84F9-F226-13033FDC8039}"/>
              </a:ext>
            </a:extLst>
          </p:cNvPr>
          <p:cNvSpPr>
            <a:spLocks noGrp="1"/>
          </p:cNvSpPr>
          <p:nvPr/>
        </p:nvSpPr>
        <p:spPr>
          <a:xfrm>
            <a:off x="2626100" y="4366927"/>
            <a:ext cx="3027268" cy="1082489"/>
          </a:xfrm>
          <a:prstGeom prst="roundRect">
            <a:avLst>
              <a:gd name="adj" fmla="val 4082"/>
            </a:avLst>
          </a:prstGeom>
          <a:solidFill>
            <a:srgbClr val="DADCDE">
              <a:alpha val="60000"/>
            </a:srgbClr>
          </a:solidFill>
          <a:ln w="9525">
            <a:solidFill>
              <a:srgbClr val="E6EB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71A1C"/>
              </a:solidFill>
              <a:effectLst/>
              <a:uLnTx/>
              <a:uFillTx/>
              <a:latin typeface="Arial"/>
              <a:ea typeface="+mn-ea"/>
              <a:cs typeface="+mn-cs"/>
            </a:endParaRPr>
          </a:p>
        </p:txBody>
      </p:sp>
      <p:sp>
        <p:nvSpPr>
          <p:cNvPr id="65" name="ri-leader">
            <a:extLst>
              <a:ext uri="{FF2B5EF4-FFF2-40B4-BE49-F238E27FC236}">
                <a16:creationId xmlns:a16="http://schemas.microsoft.com/office/drawing/2014/main" id="{502D99CD-81D8-4457-F5F5-E6B814EF5443}"/>
              </a:ext>
            </a:extLst>
          </p:cNvPr>
          <p:cNvSpPr>
            <a:spLocks noGrp="1"/>
          </p:cNvSpPr>
          <p:nvPr/>
        </p:nvSpPr>
        <p:spPr>
          <a:xfrm>
            <a:off x="2836209" y="4442006"/>
            <a:ext cx="5048250" cy="4572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2550" b="1">
                <a:solidFill>
                  <a:srgbClr val="111111"/>
                </a:solidFill>
                <a:latin typeface="Arial"/>
                <a:ea typeface="Arial"/>
                <a:cs typeface="Arial"/>
              </a:defRPr>
            </a:pPr>
            <a:r>
              <a:rPr kumimoji="0" lang="en-US" sz="2550" b="1" i="0" u="none" strike="noStrike" kern="1200" cap="none" spc="0" normalizeH="0" baseline="0" noProof="0" dirty="0">
                <a:ln>
                  <a:noFill/>
                </a:ln>
                <a:solidFill>
                  <a:srgbClr val="111111"/>
                </a:solidFill>
                <a:effectLst/>
                <a:uLnTx/>
                <a:uFillTx/>
                <a:latin typeface="Arial"/>
                <a:ea typeface="Arial"/>
                <a:cs typeface="Arial"/>
              </a:rPr>
              <a:t>Riaz Khan</a:t>
            </a:r>
            <a:endParaRPr kumimoji="0" sz="2550" b="1" i="0" u="none" strike="noStrike" kern="1200" cap="none" spc="0" normalizeH="0" baseline="0" noProof="0" dirty="0">
              <a:ln>
                <a:noFill/>
              </a:ln>
              <a:solidFill>
                <a:srgbClr val="111111"/>
              </a:solidFill>
              <a:effectLst/>
              <a:uLnTx/>
              <a:uFillTx/>
              <a:latin typeface="Arial"/>
              <a:ea typeface="Arial"/>
              <a:cs typeface="Arial"/>
            </a:endParaRPr>
          </a:p>
        </p:txBody>
      </p:sp>
      <p:sp>
        <p:nvSpPr>
          <p:cNvPr id="67" name="ri-role">
            <a:extLst>
              <a:ext uri="{FF2B5EF4-FFF2-40B4-BE49-F238E27FC236}">
                <a16:creationId xmlns:a16="http://schemas.microsoft.com/office/drawing/2014/main" id="{03CA7C8D-2377-CA14-0805-75E1DF66B110}"/>
              </a:ext>
            </a:extLst>
          </p:cNvPr>
          <p:cNvSpPr>
            <a:spLocks noGrp="1"/>
          </p:cNvSpPr>
          <p:nvPr/>
        </p:nvSpPr>
        <p:spPr>
          <a:xfrm>
            <a:off x="2836209" y="4975406"/>
            <a:ext cx="2817159" cy="4191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500" b="1">
                <a:solidFill>
                  <a:srgbClr val="3D8DFF"/>
                </a:solidFill>
                <a:latin typeface="Arial"/>
                <a:ea typeface="Arial"/>
                <a:cs typeface="Arial"/>
              </a:defRPr>
            </a:pPr>
            <a:r>
              <a:rPr kumimoji="0" lang="en-US" sz="1500" b="1" i="0" u="none" strike="noStrike" kern="1200" cap="none" spc="0" normalizeH="0" baseline="0" noProof="0" dirty="0">
                <a:ln>
                  <a:noFill/>
                </a:ln>
                <a:solidFill>
                  <a:srgbClr val="2794A4"/>
                </a:solidFill>
                <a:effectLst/>
                <a:uLnTx/>
                <a:uFillTx/>
                <a:latin typeface="Arial"/>
                <a:ea typeface="Arial"/>
                <a:cs typeface="Arial"/>
              </a:rPr>
              <a:t>Supervisor, Large Generation</a:t>
            </a:r>
            <a:endParaRPr kumimoji="0" sz="1500" b="1" i="0" u="none" strike="noStrike" kern="1200" cap="none" spc="0" normalizeH="0" baseline="0" noProof="0" dirty="0">
              <a:ln>
                <a:noFill/>
              </a:ln>
              <a:solidFill>
                <a:srgbClr val="2794A4"/>
              </a:solidFill>
              <a:effectLst/>
              <a:uLnTx/>
              <a:uFillTx/>
              <a:latin typeface="Arial"/>
              <a:ea typeface="Arial"/>
              <a:cs typeface="Arial"/>
            </a:endParaRPr>
          </a:p>
        </p:txBody>
      </p:sp>
      <p:sp>
        <p:nvSpPr>
          <p:cNvPr id="85" name="org-left">
            <a:extLst>
              <a:ext uri="{FF2B5EF4-FFF2-40B4-BE49-F238E27FC236}">
                <a16:creationId xmlns:a16="http://schemas.microsoft.com/office/drawing/2014/main" id="{2EBEC5D0-6096-6DCF-3228-052F8DF57179}"/>
              </a:ext>
            </a:extLst>
          </p:cNvPr>
          <p:cNvSpPr>
            <a:spLocks noGrp="1"/>
          </p:cNvSpPr>
          <p:nvPr/>
        </p:nvSpPr>
        <p:spPr>
          <a:xfrm>
            <a:off x="2626100" y="5623111"/>
            <a:ext cx="3027268" cy="1082489"/>
          </a:xfrm>
          <a:prstGeom prst="roundRect">
            <a:avLst>
              <a:gd name="adj" fmla="val 4082"/>
            </a:avLst>
          </a:prstGeom>
          <a:solidFill>
            <a:srgbClr val="DADCDE">
              <a:alpha val="60000"/>
            </a:srgbClr>
          </a:solidFill>
          <a:ln w="9525">
            <a:solidFill>
              <a:srgbClr val="E6EB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71A1C"/>
              </a:solidFill>
              <a:effectLst/>
              <a:uLnTx/>
              <a:uFillTx/>
              <a:latin typeface="Arial"/>
              <a:ea typeface="+mn-ea"/>
              <a:cs typeface="+mn-cs"/>
            </a:endParaRPr>
          </a:p>
        </p:txBody>
      </p:sp>
      <p:sp>
        <p:nvSpPr>
          <p:cNvPr id="87" name="ri-leader">
            <a:extLst>
              <a:ext uri="{FF2B5EF4-FFF2-40B4-BE49-F238E27FC236}">
                <a16:creationId xmlns:a16="http://schemas.microsoft.com/office/drawing/2014/main" id="{5CFE23CC-0F3A-FCB8-D856-D1043CDBAE63}"/>
              </a:ext>
            </a:extLst>
          </p:cNvPr>
          <p:cNvSpPr>
            <a:spLocks noGrp="1"/>
          </p:cNvSpPr>
          <p:nvPr/>
        </p:nvSpPr>
        <p:spPr>
          <a:xfrm>
            <a:off x="2836209" y="5698190"/>
            <a:ext cx="5048250" cy="4572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2550" b="1">
                <a:solidFill>
                  <a:srgbClr val="111111"/>
                </a:solidFill>
                <a:latin typeface="Arial"/>
                <a:ea typeface="Arial"/>
                <a:cs typeface="Arial"/>
              </a:defRPr>
            </a:pPr>
            <a:r>
              <a:rPr kumimoji="0" lang="en-US" sz="2550" b="1" i="0" u="none" strike="noStrike" kern="1200" cap="none" spc="0" normalizeH="0" baseline="0" noProof="0" dirty="0">
                <a:ln>
                  <a:noFill/>
                </a:ln>
                <a:solidFill>
                  <a:srgbClr val="111111"/>
                </a:solidFill>
                <a:effectLst/>
                <a:uLnTx/>
                <a:uFillTx/>
                <a:latin typeface="Arial"/>
                <a:ea typeface="Arial"/>
                <a:cs typeface="Arial"/>
              </a:rPr>
              <a:t>Open</a:t>
            </a:r>
            <a:endParaRPr kumimoji="0" sz="2550" b="1" i="0" u="none" strike="noStrike" kern="1200" cap="none" spc="0" normalizeH="0" baseline="0" noProof="0" dirty="0">
              <a:ln>
                <a:noFill/>
              </a:ln>
              <a:solidFill>
                <a:srgbClr val="111111"/>
              </a:solidFill>
              <a:effectLst/>
              <a:uLnTx/>
              <a:uFillTx/>
              <a:latin typeface="Arial"/>
              <a:ea typeface="Arial"/>
              <a:cs typeface="Arial"/>
            </a:endParaRPr>
          </a:p>
        </p:txBody>
      </p:sp>
      <p:sp>
        <p:nvSpPr>
          <p:cNvPr id="89" name="ri-role">
            <a:extLst>
              <a:ext uri="{FF2B5EF4-FFF2-40B4-BE49-F238E27FC236}">
                <a16:creationId xmlns:a16="http://schemas.microsoft.com/office/drawing/2014/main" id="{18EA1B2F-AFDB-150B-7B6D-6D7F9DB23D77}"/>
              </a:ext>
            </a:extLst>
          </p:cNvPr>
          <p:cNvSpPr>
            <a:spLocks noGrp="1"/>
          </p:cNvSpPr>
          <p:nvPr/>
        </p:nvSpPr>
        <p:spPr>
          <a:xfrm>
            <a:off x="2836209" y="6231590"/>
            <a:ext cx="2817159" cy="4191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500" b="1">
                <a:solidFill>
                  <a:srgbClr val="3D8DFF"/>
                </a:solidFill>
                <a:latin typeface="Arial"/>
                <a:ea typeface="Arial"/>
                <a:cs typeface="Arial"/>
              </a:defRPr>
            </a:pPr>
            <a:r>
              <a:rPr kumimoji="0" lang="en-US" sz="1500" b="1" i="0" u="none" strike="noStrike" kern="1200" cap="none" spc="0" normalizeH="0" baseline="0" noProof="0" dirty="0">
                <a:ln>
                  <a:noFill/>
                </a:ln>
                <a:solidFill>
                  <a:srgbClr val="2794A4"/>
                </a:solidFill>
                <a:effectLst/>
                <a:uLnTx/>
                <a:uFillTx/>
                <a:latin typeface="Arial"/>
                <a:ea typeface="Arial"/>
                <a:cs typeface="Arial"/>
              </a:rPr>
              <a:t>Supervisor, Large Generation</a:t>
            </a:r>
            <a:endParaRPr kumimoji="0" sz="1500" b="1" i="0" u="none" strike="noStrike" kern="1200" cap="none" spc="0" normalizeH="0" baseline="0" noProof="0" dirty="0">
              <a:ln>
                <a:noFill/>
              </a:ln>
              <a:solidFill>
                <a:srgbClr val="2794A4"/>
              </a:solidFill>
              <a:effectLst/>
              <a:uLnTx/>
              <a:uFillTx/>
              <a:latin typeface="Arial"/>
              <a:ea typeface="Arial"/>
              <a:cs typeface="Arial"/>
            </a:endParaRPr>
          </a:p>
        </p:txBody>
      </p:sp>
      <p:cxnSp>
        <p:nvCxnSpPr>
          <p:cNvPr id="91" name="Connector: Elbow 90">
            <a:extLst>
              <a:ext uri="{FF2B5EF4-FFF2-40B4-BE49-F238E27FC236}">
                <a16:creationId xmlns:a16="http://schemas.microsoft.com/office/drawing/2014/main" id="{6CF02BDD-8259-56D1-09AF-21007DD27E66}"/>
              </a:ext>
            </a:extLst>
          </p:cNvPr>
          <p:cNvCxnSpPr>
            <a:cxnSpLocks/>
            <a:endCxn id="53" idx="1"/>
          </p:cNvCxnSpPr>
          <p:nvPr/>
        </p:nvCxnSpPr>
        <p:spPr>
          <a:xfrm>
            <a:off x="1210235" y="2933700"/>
            <a:ext cx="1415865" cy="713814"/>
          </a:xfrm>
          <a:prstGeom prst="bentConnector3">
            <a:avLst>
              <a:gd name="adj1" fmla="val 613"/>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3" name="Connector: Elbow 92">
            <a:extLst>
              <a:ext uri="{FF2B5EF4-FFF2-40B4-BE49-F238E27FC236}">
                <a16:creationId xmlns:a16="http://schemas.microsoft.com/office/drawing/2014/main" id="{C7BE9C4D-8016-BC70-054A-B2AC1C139672}"/>
              </a:ext>
            </a:extLst>
          </p:cNvPr>
          <p:cNvCxnSpPr>
            <a:cxnSpLocks/>
            <a:endCxn id="63" idx="1"/>
          </p:cNvCxnSpPr>
          <p:nvPr/>
        </p:nvCxnSpPr>
        <p:spPr>
          <a:xfrm>
            <a:off x="1210235" y="3645268"/>
            <a:ext cx="1415865" cy="1262904"/>
          </a:xfrm>
          <a:prstGeom prst="bentConnector3">
            <a:avLst>
              <a:gd name="adj1" fmla="val 722"/>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1" name="Connector: Elbow 100">
            <a:extLst>
              <a:ext uri="{FF2B5EF4-FFF2-40B4-BE49-F238E27FC236}">
                <a16:creationId xmlns:a16="http://schemas.microsoft.com/office/drawing/2014/main" id="{6DFD1A71-AA5F-956B-9AAF-24A8C10AD5E9}"/>
              </a:ext>
            </a:extLst>
          </p:cNvPr>
          <p:cNvCxnSpPr>
            <a:cxnSpLocks/>
            <a:endCxn id="85" idx="1"/>
          </p:cNvCxnSpPr>
          <p:nvPr/>
        </p:nvCxnSpPr>
        <p:spPr>
          <a:xfrm>
            <a:off x="1210235" y="4899206"/>
            <a:ext cx="1415865" cy="1265150"/>
          </a:xfrm>
          <a:prstGeom prst="bentConnector3">
            <a:avLst>
              <a:gd name="adj1" fmla="val 666"/>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2182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E3A64-FAA7-4688-06A4-3FF7FF2E29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501AAE-E39C-BFA9-3C72-3CACB116D8A6}"/>
              </a:ext>
            </a:extLst>
          </p:cNvPr>
          <p:cNvSpPr>
            <a:spLocks noGrp="1"/>
          </p:cNvSpPr>
          <p:nvPr>
            <p:ph type="title"/>
          </p:nvPr>
        </p:nvSpPr>
        <p:spPr/>
        <p:txBody>
          <a:bodyPr/>
          <a:lstStyle/>
          <a:p>
            <a:r>
              <a:rPr lang="en-US" dirty="0"/>
              <a:t>Interconnection Support &amp; Development</a:t>
            </a:r>
          </a:p>
        </p:txBody>
      </p:sp>
      <p:sp>
        <p:nvSpPr>
          <p:cNvPr id="6" name="Slide Number Placeholder 5">
            <a:extLst>
              <a:ext uri="{FF2B5EF4-FFF2-40B4-BE49-F238E27FC236}">
                <a16:creationId xmlns:a16="http://schemas.microsoft.com/office/drawing/2014/main" id="{173A7261-D78B-0CDE-965E-0ACC555BDBF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sz="1200" b="1" i="0" u="none" strike="noStrike" kern="1200" cap="none" spc="0" normalizeH="0" baseline="0" noProof="0" dirty="0">
              <a:ln>
                <a:noFill/>
              </a:ln>
              <a:solidFill>
                <a:srgbClr val="005763"/>
              </a:solidFill>
              <a:effectLst/>
              <a:uLnTx/>
              <a:uFillTx/>
              <a:latin typeface="Arial"/>
              <a:ea typeface="+mn-ea"/>
              <a:cs typeface="+mn-cs"/>
            </a:endParaRPr>
          </a:p>
        </p:txBody>
      </p:sp>
      <p:sp>
        <p:nvSpPr>
          <p:cNvPr id="24" name="ri-scope-head">
            <a:extLst>
              <a:ext uri="{FF2B5EF4-FFF2-40B4-BE49-F238E27FC236}">
                <a16:creationId xmlns:a16="http://schemas.microsoft.com/office/drawing/2014/main" id="{C84230B2-8CF1-603E-AB8E-A06DD932D01E}"/>
              </a:ext>
            </a:extLst>
          </p:cNvPr>
          <p:cNvSpPr>
            <a:spLocks noGrp="1"/>
          </p:cNvSpPr>
          <p:nvPr/>
        </p:nvSpPr>
        <p:spPr>
          <a:xfrm>
            <a:off x="7884459" y="1813111"/>
            <a:ext cx="1524000" cy="28575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200" b="1">
                <a:solidFill>
                  <a:srgbClr val="3D8DFF"/>
                </a:solidFill>
                <a:latin typeface="Arial"/>
                <a:ea typeface="Arial"/>
                <a:cs typeface="Arial"/>
              </a:defRPr>
            </a:pPr>
            <a:r>
              <a:rPr kumimoji="0" sz="1200" b="1" i="0" u="none" strike="noStrike" kern="1200" cap="none" spc="0" normalizeH="0" baseline="0" noProof="0">
                <a:ln>
                  <a:noFill/>
                </a:ln>
                <a:solidFill>
                  <a:srgbClr val="2794A4"/>
                </a:solidFill>
                <a:effectLst/>
                <a:uLnTx/>
                <a:uFillTx/>
                <a:latin typeface="Arial"/>
                <a:ea typeface="Arial"/>
                <a:cs typeface="Arial"/>
              </a:rPr>
              <a:t>SCOPE</a:t>
            </a:r>
          </a:p>
        </p:txBody>
      </p:sp>
      <p:sp>
        <p:nvSpPr>
          <p:cNvPr id="3" name="org-left">
            <a:extLst>
              <a:ext uri="{FF2B5EF4-FFF2-40B4-BE49-F238E27FC236}">
                <a16:creationId xmlns:a16="http://schemas.microsoft.com/office/drawing/2014/main" id="{106143E1-CEFD-7CDB-39D2-A8E832570334}"/>
              </a:ext>
            </a:extLst>
          </p:cNvPr>
          <p:cNvSpPr>
            <a:spLocks noGrp="1"/>
          </p:cNvSpPr>
          <p:nvPr/>
        </p:nvSpPr>
        <p:spPr>
          <a:xfrm>
            <a:off x="762000" y="1851211"/>
            <a:ext cx="4206688" cy="1082489"/>
          </a:xfrm>
          <a:prstGeom prst="roundRect">
            <a:avLst>
              <a:gd name="adj" fmla="val 4082"/>
            </a:avLst>
          </a:prstGeom>
          <a:solidFill>
            <a:srgbClr val="2794A4">
              <a:alpha val="60000"/>
            </a:srgbClr>
          </a:solidFill>
          <a:ln w="9525">
            <a:solidFill>
              <a:srgbClr val="2794A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4" name="ri-leader">
            <a:extLst>
              <a:ext uri="{FF2B5EF4-FFF2-40B4-BE49-F238E27FC236}">
                <a16:creationId xmlns:a16="http://schemas.microsoft.com/office/drawing/2014/main" id="{EEADBFF2-EC09-F84A-DD89-C0A035ED7E3C}"/>
              </a:ext>
            </a:extLst>
          </p:cNvPr>
          <p:cNvSpPr>
            <a:spLocks noGrp="1"/>
          </p:cNvSpPr>
          <p:nvPr/>
        </p:nvSpPr>
        <p:spPr>
          <a:xfrm>
            <a:off x="876300" y="1981200"/>
            <a:ext cx="5048250" cy="4572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2550" b="1">
                <a:solidFill>
                  <a:srgbClr val="111111"/>
                </a:solidFill>
                <a:latin typeface="Arial"/>
                <a:ea typeface="Arial"/>
                <a:cs typeface="Arial"/>
              </a:defRPr>
            </a:pPr>
            <a:r>
              <a:rPr kumimoji="0" lang="en-US" sz="2550" b="1" i="0" u="none" strike="noStrike" kern="1200" cap="none" spc="0" normalizeH="0" baseline="0" noProof="0" dirty="0">
                <a:ln>
                  <a:noFill/>
                </a:ln>
                <a:solidFill>
                  <a:srgbClr val="111111"/>
                </a:solidFill>
                <a:effectLst/>
                <a:uLnTx/>
                <a:uFillTx/>
                <a:latin typeface="Arial"/>
                <a:ea typeface="Arial"/>
                <a:cs typeface="Arial"/>
              </a:rPr>
              <a:t>Mario A. de la Garza</a:t>
            </a:r>
            <a:endParaRPr kumimoji="0" sz="2550" b="1" i="0" u="none" strike="noStrike" kern="1200" cap="none" spc="0" normalizeH="0" baseline="0" noProof="0" dirty="0">
              <a:ln>
                <a:noFill/>
              </a:ln>
              <a:solidFill>
                <a:srgbClr val="111111"/>
              </a:solidFill>
              <a:effectLst/>
              <a:uLnTx/>
              <a:uFillTx/>
              <a:latin typeface="Arial"/>
              <a:ea typeface="Arial"/>
              <a:cs typeface="Arial"/>
            </a:endParaRPr>
          </a:p>
        </p:txBody>
      </p:sp>
      <p:sp>
        <p:nvSpPr>
          <p:cNvPr id="5" name="ri-role">
            <a:extLst>
              <a:ext uri="{FF2B5EF4-FFF2-40B4-BE49-F238E27FC236}">
                <a16:creationId xmlns:a16="http://schemas.microsoft.com/office/drawing/2014/main" id="{17AB408B-13C6-086E-62C4-CB1CF36A14E1}"/>
              </a:ext>
            </a:extLst>
          </p:cNvPr>
          <p:cNvSpPr>
            <a:spLocks noGrp="1"/>
          </p:cNvSpPr>
          <p:nvPr/>
        </p:nvSpPr>
        <p:spPr>
          <a:xfrm>
            <a:off x="876300" y="2514600"/>
            <a:ext cx="5048250" cy="419100"/>
          </a:xfrm>
          <a:prstGeom prst="rect">
            <a:avLst/>
          </a:prstGeom>
          <a:noFill/>
          <a:ln w="0">
            <a:noFill/>
            <a:prstDash val="solid"/>
          </a:ln>
        </p:spPr>
        <p:txBody>
          <a:bodyPr lIns="0" tIns="0" rIns="0" bIns="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sz="1500" b="1">
                <a:solidFill>
                  <a:srgbClr val="3D8DFF"/>
                </a:solidFill>
                <a:latin typeface="Arial"/>
                <a:ea typeface="Arial"/>
                <a:cs typeface="Arial"/>
              </a:defRPr>
            </a:pPr>
            <a:r>
              <a:rPr kumimoji="0" lang="en-US" sz="1400" b="1" i="0" u="none" strike="noStrike" kern="1200" cap="none" spc="0" normalizeH="0" baseline="0" noProof="0" dirty="0">
                <a:ln>
                  <a:noFill/>
                </a:ln>
                <a:solidFill>
                  <a:srgbClr val="5D6670"/>
                </a:solidFill>
                <a:effectLst/>
                <a:uLnTx/>
                <a:uFillTx/>
                <a:latin typeface="Arial"/>
                <a:cs typeface="Arial"/>
              </a:rPr>
              <a:t>Manager,</a:t>
            </a:r>
            <a:br>
              <a:rPr kumimoji="0" lang="en-US" sz="1400" b="1" i="0" u="none" strike="noStrike" kern="1200" cap="none" spc="0" normalizeH="0" baseline="0" noProof="0" dirty="0">
                <a:ln>
                  <a:noFill/>
                </a:ln>
                <a:solidFill>
                  <a:srgbClr val="5D6670"/>
                </a:solidFill>
                <a:effectLst/>
                <a:uLnTx/>
                <a:uFillTx/>
                <a:latin typeface="Arial"/>
                <a:cs typeface="Arial"/>
              </a:rPr>
            </a:br>
            <a:r>
              <a:rPr kumimoji="0" lang="en-US" sz="1400" b="1" i="0" u="none" strike="noStrike" kern="1200" cap="none" spc="0" normalizeH="0" baseline="0" noProof="0" dirty="0">
                <a:ln>
                  <a:noFill/>
                </a:ln>
                <a:solidFill>
                  <a:srgbClr val="5D6670"/>
                </a:solidFill>
                <a:effectLst/>
                <a:uLnTx/>
                <a:uFillTx/>
                <a:latin typeface="Arial"/>
                <a:cs typeface="Arial"/>
              </a:rPr>
              <a:t>Interconnection Support &amp; Development</a:t>
            </a:r>
          </a:p>
        </p:txBody>
      </p:sp>
      <p:sp>
        <p:nvSpPr>
          <p:cNvPr id="7" name="org-left">
            <a:extLst>
              <a:ext uri="{FF2B5EF4-FFF2-40B4-BE49-F238E27FC236}">
                <a16:creationId xmlns:a16="http://schemas.microsoft.com/office/drawing/2014/main" id="{C5634BB0-1D0B-0921-A7CD-2370F0C28085}"/>
              </a:ext>
            </a:extLst>
          </p:cNvPr>
          <p:cNvSpPr>
            <a:spLocks noGrp="1"/>
          </p:cNvSpPr>
          <p:nvPr/>
        </p:nvSpPr>
        <p:spPr>
          <a:xfrm>
            <a:off x="2626100" y="3106269"/>
            <a:ext cx="3027268" cy="1082489"/>
          </a:xfrm>
          <a:prstGeom prst="roundRect">
            <a:avLst>
              <a:gd name="adj" fmla="val 4082"/>
            </a:avLst>
          </a:prstGeom>
          <a:solidFill>
            <a:srgbClr val="DADCDE">
              <a:alpha val="60000"/>
            </a:srgbClr>
          </a:solidFill>
          <a:ln w="9525">
            <a:solidFill>
              <a:srgbClr val="E6EB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71A1C"/>
              </a:solidFill>
              <a:effectLst/>
              <a:uLnTx/>
              <a:uFillTx/>
              <a:latin typeface="Arial"/>
              <a:ea typeface="+mn-ea"/>
              <a:cs typeface="+mn-cs"/>
            </a:endParaRPr>
          </a:p>
        </p:txBody>
      </p:sp>
      <p:sp>
        <p:nvSpPr>
          <p:cNvPr id="8" name="ri-leader">
            <a:extLst>
              <a:ext uri="{FF2B5EF4-FFF2-40B4-BE49-F238E27FC236}">
                <a16:creationId xmlns:a16="http://schemas.microsoft.com/office/drawing/2014/main" id="{67AF5AAC-3445-3CA7-1EE9-5240442F1EE1}"/>
              </a:ext>
            </a:extLst>
          </p:cNvPr>
          <p:cNvSpPr>
            <a:spLocks noGrp="1"/>
          </p:cNvSpPr>
          <p:nvPr/>
        </p:nvSpPr>
        <p:spPr>
          <a:xfrm>
            <a:off x="2836209" y="3181348"/>
            <a:ext cx="5048250" cy="4572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2550" b="1">
                <a:solidFill>
                  <a:srgbClr val="111111"/>
                </a:solidFill>
                <a:latin typeface="Arial"/>
                <a:ea typeface="Arial"/>
                <a:cs typeface="Arial"/>
              </a:defRPr>
            </a:pPr>
            <a:r>
              <a:rPr kumimoji="0" lang="en-US" sz="2550" b="1" i="0" u="none" strike="noStrike" kern="1200" cap="none" spc="0" normalizeH="0" baseline="0" noProof="0" dirty="0">
                <a:ln>
                  <a:noFill/>
                </a:ln>
                <a:solidFill>
                  <a:srgbClr val="111111"/>
                </a:solidFill>
                <a:effectLst/>
                <a:uLnTx/>
                <a:uFillTx/>
                <a:latin typeface="Arial"/>
                <a:ea typeface="Arial"/>
                <a:cs typeface="Arial"/>
              </a:rPr>
              <a:t>Kenisha Webber</a:t>
            </a:r>
            <a:endParaRPr kumimoji="0" sz="2550" b="1" i="0" u="none" strike="noStrike" kern="1200" cap="none" spc="0" normalizeH="0" baseline="0" noProof="0" dirty="0">
              <a:ln>
                <a:noFill/>
              </a:ln>
              <a:solidFill>
                <a:srgbClr val="111111"/>
              </a:solidFill>
              <a:effectLst/>
              <a:uLnTx/>
              <a:uFillTx/>
              <a:latin typeface="Arial"/>
              <a:ea typeface="Arial"/>
              <a:cs typeface="Arial"/>
            </a:endParaRPr>
          </a:p>
        </p:txBody>
      </p:sp>
      <p:sp>
        <p:nvSpPr>
          <p:cNvPr id="9" name="ri-role">
            <a:extLst>
              <a:ext uri="{FF2B5EF4-FFF2-40B4-BE49-F238E27FC236}">
                <a16:creationId xmlns:a16="http://schemas.microsoft.com/office/drawing/2014/main" id="{952DA6AE-8B27-7B79-8003-B912996CCC98}"/>
              </a:ext>
            </a:extLst>
          </p:cNvPr>
          <p:cNvSpPr>
            <a:spLocks noGrp="1"/>
          </p:cNvSpPr>
          <p:nvPr/>
        </p:nvSpPr>
        <p:spPr>
          <a:xfrm>
            <a:off x="2836209" y="3714748"/>
            <a:ext cx="2817159" cy="419100"/>
          </a:xfrm>
          <a:prstGeom prst="rect">
            <a:avLst/>
          </a:prstGeom>
          <a:noFill/>
          <a:ln w="0">
            <a:noFill/>
            <a:prstDash val="solid"/>
          </a:ln>
        </p:spPr>
        <p:txBody>
          <a:bodyPr lIns="0" tIns="0" rIns="0" bIns="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sz="1500" b="1">
                <a:solidFill>
                  <a:srgbClr val="3D8DFF"/>
                </a:solidFill>
                <a:latin typeface="Arial"/>
                <a:ea typeface="Arial"/>
                <a:cs typeface="Arial"/>
              </a:defRPr>
            </a:pPr>
            <a:r>
              <a:rPr kumimoji="0" lang="en-US" sz="1500" b="1" i="0" u="none" strike="noStrike" kern="1200" cap="none" spc="0" normalizeH="0" baseline="0" noProof="0" dirty="0">
                <a:ln>
                  <a:noFill/>
                </a:ln>
                <a:solidFill>
                  <a:srgbClr val="2794A4"/>
                </a:solidFill>
                <a:effectLst/>
                <a:uLnTx/>
                <a:uFillTx/>
                <a:latin typeface="Arial"/>
                <a:ea typeface="Arial"/>
                <a:cs typeface="Arial"/>
              </a:rPr>
              <a:t>Supervisor,</a:t>
            </a:r>
            <a:br>
              <a:rPr kumimoji="0" lang="en-US" sz="1500" b="1" i="0" u="none" strike="noStrike" kern="1200" cap="none" spc="0" normalizeH="0" baseline="0" noProof="0" dirty="0">
                <a:ln>
                  <a:noFill/>
                </a:ln>
                <a:solidFill>
                  <a:srgbClr val="2794A4"/>
                </a:solidFill>
                <a:effectLst/>
                <a:uLnTx/>
                <a:uFillTx/>
                <a:latin typeface="Arial"/>
                <a:ea typeface="Arial"/>
                <a:cs typeface="Arial"/>
              </a:rPr>
            </a:br>
            <a:r>
              <a:rPr kumimoji="0" lang="en-US" sz="1500" b="1" i="0" u="none" strike="noStrike" kern="1200" cap="none" spc="0" normalizeH="0" baseline="0" noProof="0" dirty="0">
                <a:ln>
                  <a:noFill/>
                </a:ln>
                <a:solidFill>
                  <a:srgbClr val="2794A4"/>
                </a:solidFill>
                <a:effectLst/>
                <a:uLnTx/>
                <a:uFillTx/>
                <a:latin typeface="Arial"/>
                <a:ea typeface="Arial"/>
                <a:cs typeface="Arial"/>
              </a:rPr>
              <a:t>Grid Interconnections Support</a:t>
            </a:r>
            <a:endParaRPr kumimoji="0" sz="1500" b="1" i="0" u="none" strike="noStrike" kern="1200" cap="none" spc="0" normalizeH="0" baseline="0" noProof="0" dirty="0">
              <a:ln>
                <a:noFill/>
              </a:ln>
              <a:solidFill>
                <a:srgbClr val="2794A4"/>
              </a:solidFill>
              <a:effectLst/>
              <a:uLnTx/>
              <a:uFillTx/>
              <a:latin typeface="Arial"/>
              <a:ea typeface="Arial"/>
              <a:cs typeface="Arial"/>
            </a:endParaRPr>
          </a:p>
        </p:txBody>
      </p:sp>
      <p:cxnSp>
        <p:nvCxnSpPr>
          <p:cNvPr id="16" name="Connector: Elbow 15">
            <a:extLst>
              <a:ext uri="{FF2B5EF4-FFF2-40B4-BE49-F238E27FC236}">
                <a16:creationId xmlns:a16="http://schemas.microsoft.com/office/drawing/2014/main" id="{4F7CCCF8-B12B-1938-1CEF-18B7C56FD6D7}"/>
              </a:ext>
            </a:extLst>
          </p:cNvPr>
          <p:cNvCxnSpPr>
            <a:cxnSpLocks/>
            <a:endCxn id="7" idx="1"/>
          </p:cNvCxnSpPr>
          <p:nvPr/>
        </p:nvCxnSpPr>
        <p:spPr>
          <a:xfrm>
            <a:off x="1210235" y="2933700"/>
            <a:ext cx="1415865" cy="713814"/>
          </a:xfrm>
          <a:prstGeom prst="bentConnector3">
            <a:avLst>
              <a:gd name="adj1" fmla="val 613"/>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5" name="isd-kicker-0">
            <a:extLst>
              <a:ext uri="{FF2B5EF4-FFF2-40B4-BE49-F238E27FC236}">
                <a16:creationId xmlns:a16="http://schemas.microsoft.com/office/drawing/2014/main" id="{09578C68-BF72-C023-5AD3-83A360B1840D}"/>
              </a:ext>
            </a:extLst>
          </p:cNvPr>
          <p:cNvSpPr>
            <a:spLocks noGrp="1"/>
          </p:cNvSpPr>
          <p:nvPr/>
        </p:nvSpPr>
        <p:spPr>
          <a:xfrm>
            <a:off x="7884459" y="2305050"/>
            <a:ext cx="400050" cy="2667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350" b="1">
                <a:solidFill>
                  <a:srgbClr val="3D8DFF"/>
                </a:solidFill>
                <a:latin typeface="Arial"/>
                <a:ea typeface="Arial"/>
                <a:cs typeface="Arial"/>
              </a:defRPr>
            </a:pPr>
            <a:r>
              <a:rPr kumimoji="0" sz="1350" b="1" i="0" u="none" strike="noStrike" kern="1200" cap="none" spc="0" normalizeH="0" baseline="0" noProof="0">
                <a:ln>
                  <a:noFill/>
                </a:ln>
                <a:solidFill>
                  <a:srgbClr val="2794A4"/>
                </a:solidFill>
                <a:effectLst/>
                <a:uLnTx/>
                <a:uFillTx/>
                <a:latin typeface="Arial"/>
                <a:ea typeface="Arial"/>
                <a:cs typeface="Arial"/>
              </a:rPr>
              <a:t>01</a:t>
            </a:r>
          </a:p>
        </p:txBody>
      </p:sp>
      <p:sp>
        <p:nvSpPr>
          <p:cNvPr id="47" name="isd-head-0">
            <a:extLst>
              <a:ext uri="{FF2B5EF4-FFF2-40B4-BE49-F238E27FC236}">
                <a16:creationId xmlns:a16="http://schemas.microsoft.com/office/drawing/2014/main" id="{4EC3EFA7-2D63-DBD2-CFE9-00B83C0F50BB}"/>
              </a:ext>
            </a:extLst>
          </p:cNvPr>
          <p:cNvSpPr>
            <a:spLocks noGrp="1"/>
          </p:cNvSpPr>
          <p:nvPr/>
        </p:nvSpPr>
        <p:spPr>
          <a:xfrm>
            <a:off x="8436909" y="2286000"/>
            <a:ext cx="3905250" cy="3048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1">
                <a:solidFill>
                  <a:srgbClr val="111111"/>
                </a:solidFill>
                <a:latin typeface="Arial"/>
                <a:ea typeface="Arial"/>
                <a:cs typeface="Arial"/>
              </a:defRPr>
            </a:pPr>
            <a:r>
              <a:rPr kumimoji="0" sz="1800" b="1" i="0" u="none" strike="noStrike" kern="1200" cap="none" spc="0" normalizeH="0" baseline="0" noProof="0">
                <a:ln>
                  <a:noFill/>
                </a:ln>
                <a:solidFill>
                  <a:srgbClr val="111111"/>
                </a:solidFill>
                <a:effectLst/>
                <a:uLnTx/>
                <a:uFillTx/>
                <a:latin typeface="Arial"/>
                <a:ea typeface="Arial"/>
                <a:cs typeface="Arial"/>
              </a:rPr>
              <a:t>Interconnection work</a:t>
            </a:r>
          </a:p>
        </p:txBody>
      </p:sp>
      <p:sp>
        <p:nvSpPr>
          <p:cNvPr id="48" name="isd-body-0">
            <a:extLst>
              <a:ext uri="{FF2B5EF4-FFF2-40B4-BE49-F238E27FC236}">
                <a16:creationId xmlns:a16="http://schemas.microsoft.com/office/drawing/2014/main" id="{B087D9DE-B9D6-DE6C-F087-1ADA69C84689}"/>
              </a:ext>
            </a:extLst>
          </p:cNvPr>
          <p:cNvSpPr>
            <a:spLocks noGrp="1"/>
          </p:cNvSpPr>
          <p:nvPr/>
        </p:nvSpPr>
        <p:spPr>
          <a:xfrm>
            <a:off x="8436909" y="2667000"/>
            <a:ext cx="3905250" cy="5334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350" b="0">
                <a:solidFill>
                  <a:srgbClr val="5D6670"/>
                </a:solidFill>
                <a:latin typeface="Arial"/>
                <a:ea typeface="Arial"/>
                <a:cs typeface="Arial"/>
              </a:defRPr>
            </a:pPr>
            <a:r>
              <a:rPr kumimoji="0" sz="1350" b="0" i="0" u="none" strike="noStrike" kern="1200" cap="none" spc="0" normalizeH="0" baseline="0" noProof="0" dirty="0">
                <a:ln>
                  <a:noFill/>
                </a:ln>
                <a:solidFill>
                  <a:srgbClr val="5D6670"/>
                </a:solidFill>
                <a:effectLst/>
                <a:uLnTx/>
                <a:uFillTx/>
                <a:latin typeface="Arial"/>
                <a:ea typeface="Arial"/>
                <a:cs typeface="Arial"/>
              </a:rPr>
              <a:t>Large Load and behind-the-meter </a:t>
            </a:r>
            <a:endParaRPr kumimoji="0" lang="en-US" sz="1350" b="0" i="0" u="none" strike="noStrike" kern="1200" cap="none" spc="0" normalizeH="0" baseline="0" noProof="0" dirty="0">
              <a:ln>
                <a:noFill/>
              </a:ln>
              <a:solidFill>
                <a:srgbClr val="5D6670"/>
              </a:solidFill>
              <a:effectLst/>
              <a:uLnTx/>
              <a:uFillTx/>
              <a:latin typeface="Arial"/>
              <a:ea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sz="1350" b="0">
                <a:solidFill>
                  <a:srgbClr val="5D6670"/>
                </a:solidFill>
                <a:latin typeface="Arial"/>
                <a:ea typeface="Arial"/>
                <a:cs typeface="Arial"/>
              </a:defRPr>
            </a:pPr>
            <a:r>
              <a:rPr kumimoji="0" sz="1350" b="0" i="0" u="none" strike="noStrike" kern="1200" cap="none" spc="0" normalizeH="0" baseline="0" noProof="0" dirty="0">
                <a:ln>
                  <a:noFill/>
                </a:ln>
                <a:solidFill>
                  <a:srgbClr val="5D6670"/>
                </a:solidFill>
                <a:effectLst/>
                <a:uLnTx/>
                <a:uFillTx/>
                <a:latin typeface="Arial"/>
                <a:ea typeface="Arial"/>
                <a:cs typeface="Arial"/>
              </a:rPr>
              <a:t>interconnections</a:t>
            </a:r>
          </a:p>
        </p:txBody>
      </p:sp>
      <p:cxnSp>
        <p:nvCxnSpPr>
          <p:cNvPr id="49" name="isd-rule-0">
            <a:extLst>
              <a:ext uri="{FF2B5EF4-FFF2-40B4-BE49-F238E27FC236}">
                <a16:creationId xmlns:a16="http://schemas.microsoft.com/office/drawing/2014/main" id="{DE302290-350C-02B4-CA03-7127829571EC}"/>
              </a:ext>
            </a:extLst>
          </p:cNvPr>
          <p:cNvCxnSpPr>
            <a:cxnSpLocks/>
          </p:cNvCxnSpPr>
          <p:nvPr/>
        </p:nvCxnSpPr>
        <p:spPr>
          <a:xfrm>
            <a:off x="7884459" y="3276600"/>
            <a:ext cx="4040841" cy="0"/>
          </a:xfrm>
          <a:prstGeom prst="straightConnector1">
            <a:avLst/>
          </a:prstGeom>
          <a:ln w="9525">
            <a:solidFill>
              <a:srgbClr val="B8BCC4"/>
            </a:solidFill>
            <a:prstDash val="solid"/>
          </a:ln>
        </p:spPr>
      </p:cxnSp>
      <p:sp>
        <p:nvSpPr>
          <p:cNvPr id="50" name="isd-kicker-1">
            <a:extLst>
              <a:ext uri="{FF2B5EF4-FFF2-40B4-BE49-F238E27FC236}">
                <a16:creationId xmlns:a16="http://schemas.microsoft.com/office/drawing/2014/main" id="{8F24F20F-E20C-3571-C204-96B85D1596E5}"/>
              </a:ext>
            </a:extLst>
          </p:cNvPr>
          <p:cNvSpPr>
            <a:spLocks noGrp="1"/>
          </p:cNvSpPr>
          <p:nvPr/>
        </p:nvSpPr>
        <p:spPr>
          <a:xfrm>
            <a:off x="7884459" y="3486150"/>
            <a:ext cx="400050" cy="2667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350" b="1">
                <a:solidFill>
                  <a:srgbClr val="3D8DFF"/>
                </a:solidFill>
                <a:latin typeface="Arial"/>
                <a:ea typeface="Arial"/>
                <a:cs typeface="Arial"/>
              </a:defRPr>
            </a:pPr>
            <a:r>
              <a:rPr kumimoji="0" sz="1350" b="1" i="0" u="none" strike="noStrike" kern="1200" cap="none" spc="0" normalizeH="0" baseline="0" noProof="0">
                <a:ln>
                  <a:noFill/>
                </a:ln>
                <a:solidFill>
                  <a:srgbClr val="2794A4"/>
                </a:solidFill>
                <a:effectLst/>
                <a:uLnTx/>
                <a:uFillTx/>
                <a:latin typeface="Arial"/>
                <a:ea typeface="Arial"/>
                <a:cs typeface="Arial"/>
              </a:rPr>
              <a:t>02</a:t>
            </a:r>
          </a:p>
        </p:txBody>
      </p:sp>
      <p:sp>
        <p:nvSpPr>
          <p:cNvPr id="51" name="isd-head-1">
            <a:extLst>
              <a:ext uri="{FF2B5EF4-FFF2-40B4-BE49-F238E27FC236}">
                <a16:creationId xmlns:a16="http://schemas.microsoft.com/office/drawing/2014/main" id="{D55ADA4D-6509-34C4-EF5C-30BA2C43C785}"/>
              </a:ext>
            </a:extLst>
          </p:cNvPr>
          <p:cNvSpPr>
            <a:spLocks noGrp="1"/>
          </p:cNvSpPr>
          <p:nvPr/>
        </p:nvSpPr>
        <p:spPr>
          <a:xfrm>
            <a:off x="8436909" y="3467100"/>
            <a:ext cx="3905250" cy="3048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1">
                <a:solidFill>
                  <a:srgbClr val="111111"/>
                </a:solidFill>
                <a:latin typeface="Arial"/>
                <a:ea typeface="Arial"/>
                <a:cs typeface="Arial"/>
              </a:defRPr>
            </a:pPr>
            <a:r>
              <a:rPr kumimoji="0" sz="1800" b="1" i="0" u="none" strike="noStrike" kern="1200" cap="none" spc="0" normalizeH="0" baseline="0" noProof="0">
                <a:ln>
                  <a:noFill/>
                </a:ln>
                <a:solidFill>
                  <a:srgbClr val="111111"/>
                </a:solidFill>
                <a:effectLst/>
                <a:uLnTx/>
                <a:uFillTx/>
                <a:latin typeface="Arial"/>
                <a:ea typeface="Arial"/>
                <a:cs typeface="Arial"/>
              </a:rPr>
              <a:t>Operational support</a:t>
            </a:r>
          </a:p>
        </p:txBody>
      </p:sp>
      <p:sp>
        <p:nvSpPr>
          <p:cNvPr id="52" name="isd-body-1">
            <a:extLst>
              <a:ext uri="{FF2B5EF4-FFF2-40B4-BE49-F238E27FC236}">
                <a16:creationId xmlns:a16="http://schemas.microsoft.com/office/drawing/2014/main" id="{0F2C0C07-B857-9AFA-6128-2FF0757DE075}"/>
              </a:ext>
            </a:extLst>
          </p:cNvPr>
          <p:cNvSpPr>
            <a:spLocks noGrp="1"/>
          </p:cNvSpPr>
          <p:nvPr/>
        </p:nvSpPr>
        <p:spPr>
          <a:xfrm>
            <a:off x="8436909" y="3848100"/>
            <a:ext cx="3905250" cy="5334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350" b="0">
                <a:solidFill>
                  <a:srgbClr val="5D6670"/>
                </a:solidFill>
                <a:latin typeface="Arial"/>
                <a:ea typeface="Arial"/>
                <a:cs typeface="Arial"/>
              </a:defRPr>
            </a:pPr>
            <a:r>
              <a:rPr kumimoji="0" sz="1350" b="0" i="0" u="none" strike="noStrike" kern="1200" cap="none" spc="0" normalizeH="0" baseline="0" noProof="0" dirty="0">
                <a:ln>
                  <a:noFill/>
                </a:ln>
                <a:solidFill>
                  <a:srgbClr val="5D6670"/>
                </a:solidFill>
                <a:effectLst/>
                <a:uLnTx/>
                <a:uFillTx/>
                <a:latin typeface="Arial"/>
                <a:ea typeface="Arial"/>
                <a:cs typeface="Arial"/>
              </a:rPr>
              <a:t>Registration and commissioning support; </a:t>
            </a:r>
            <a:endParaRPr kumimoji="0" lang="en-US" sz="1350" b="0" i="0" u="none" strike="noStrike" kern="1200" cap="none" spc="0" normalizeH="0" baseline="0" noProof="0" dirty="0">
              <a:ln>
                <a:noFill/>
              </a:ln>
              <a:solidFill>
                <a:srgbClr val="5D6670"/>
              </a:solidFill>
              <a:effectLst/>
              <a:uLnTx/>
              <a:uFillTx/>
              <a:latin typeface="Arial"/>
              <a:ea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sz="1350" b="0">
                <a:solidFill>
                  <a:srgbClr val="5D6670"/>
                </a:solidFill>
                <a:latin typeface="Arial"/>
                <a:ea typeface="Arial"/>
                <a:cs typeface="Arial"/>
              </a:defRPr>
            </a:pPr>
            <a:r>
              <a:rPr kumimoji="0" sz="1350" b="0" i="0" u="none" strike="noStrike" kern="1200" cap="none" spc="0" normalizeH="0" baseline="0" noProof="0" dirty="0">
                <a:ln>
                  <a:noFill/>
                </a:ln>
                <a:solidFill>
                  <a:srgbClr val="5D6670"/>
                </a:solidFill>
                <a:effectLst/>
                <a:uLnTx/>
                <a:uFillTx/>
                <a:latin typeface="Arial"/>
                <a:ea typeface="Arial"/>
                <a:cs typeface="Arial"/>
              </a:rPr>
              <a:t>periodic testing of operational resources</a:t>
            </a:r>
          </a:p>
        </p:txBody>
      </p:sp>
      <p:cxnSp>
        <p:nvCxnSpPr>
          <p:cNvPr id="53" name="isd-rule-1">
            <a:extLst>
              <a:ext uri="{FF2B5EF4-FFF2-40B4-BE49-F238E27FC236}">
                <a16:creationId xmlns:a16="http://schemas.microsoft.com/office/drawing/2014/main" id="{BC2B7EF0-A839-5E3E-7AD3-CDE900A20B10}"/>
              </a:ext>
            </a:extLst>
          </p:cNvPr>
          <p:cNvCxnSpPr>
            <a:cxnSpLocks/>
          </p:cNvCxnSpPr>
          <p:nvPr/>
        </p:nvCxnSpPr>
        <p:spPr>
          <a:xfrm>
            <a:off x="7884459" y="4457700"/>
            <a:ext cx="4040841" cy="0"/>
          </a:xfrm>
          <a:prstGeom prst="straightConnector1">
            <a:avLst/>
          </a:prstGeom>
          <a:ln w="9525">
            <a:solidFill>
              <a:srgbClr val="B8BCC4"/>
            </a:solidFill>
            <a:prstDash val="solid"/>
          </a:ln>
        </p:spPr>
      </p:cxnSp>
      <p:sp>
        <p:nvSpPr>
          <p:cNvPr id="54" name="isd-kicker-2">
            <a:extLst>
              <a:ext uri="{FF2B5EF4-FFF2-40B4-BE49-F238E27FC236}">
                <a16:creationId xmlns:a16="http://schemas.microsoft.com/office/drawing/2014/main" id="{2125466F-E9F6-81C2-6012-F6561EAB91DE}"/>
              </a:ext>
            </a:extLst>
          </p:cNvPr>
          <p:cNvSpPr>
            <a:spLocks noGrp="1"/>
          </p:cNvSpPr>
          <p:nvPr/>
        </p:nvSpPr>
        <p:spPr>
          <a:xfrm>
            <a:off x="7884459" y="4667250"/>
            <a:ext cx="400050" cy="2667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350" b="1">
                <a:solidFill>
                  <a:srgbClr val="3D8DFF"/>
                </a:solidFill>
                <a:latin typeface="Arial"/>
                <a:ea typeface="Arial"/>
                <a:cs typeface="Arial"/>
              </a:defRPr>
            </a:pPr>
            <a:r>
              <a:rPr kumimoji="0" sz="1350" b="1" i="0" u="none" strike="noStrike" kern="1200" cap="none" spc="0" normalizeH="0" baseline="0" noProof="0">
                <a:ln>
                  <a:noFill/>
                </a:ln>
                <a:solidFill>
                  <a:srgbClr val="2794A4"/>
                </a:solidFill>
                <a:effectLst/>
                <a:uLnTx/>
                <a:uFillTx/>
                <a:latin typeface="Arial"/>
                <a:ea typeface="Arial"/>
                <a:cs typeface="Arial"/>
              </a:rPr>
              <a:t>03</a:t>
            </a:r>
          </a:p>
        </p:txBody>
      </p:sp>
      <p:sp>
        <p:nvSpPr>
          <p:cNvPr id="55" name="isd-head-2">
            <a:extLst>
              <a:ext uri="{FF2B5EF4-FFF2-40B4-BE49-F238E27FC236}">
                <a16:creationId xmlns:a16="http://schemas.microsoft.com/office/drawing/2014/main" id="{99E2EDB7-2F08-AF1A-0317-CED618D742EB}"/>
              </a:ext>
            </a:extLst>
          </p:cNvPr>
          <p:cNvSpPr>
            <a:spLocks noGrp="1"/>
          </p:cNvSpPr>
          <p:nvPr/>
        </p:nvSpPr>
        <p:spPr>
          <a:xfrm>
            <a:off x="8436909" y="4648200"/>
            <a:ext cx="3905250" cy="304800"/>
          </a:xfrm>
          <a:prstGeom prst="rect">
            <a:avLst/>
          </a:prstGeom>
          <a:noFill/>
          <a:ln w="0">
            <a:noFill/>
            <a:prstDash val="solid"/>
          </a:ln>
        </p:spPr>
        <p:txBody>
          <a:bodyPr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1">
                <a:solidFill>
                  <a:srgbClr val="111111"/>
                </a:solidFill>
                <a:latin typeface="Arial"/>
                <a:ea typeface="Arial"/>
                <a:cs typeface="Arial"/>
              </a:defRPr>
            </a:pPr>
            <a:r>
              <a:rPr kumimoji="0" sz="1800" b="1" i="0" u="none" strike="noStrike" kern="1200" cap="none" spc="0" normalizeH="0" baseline="0" noProof="0">
                <a:ln>
                  <a:noFill/>
                </a:ln>
                <a:solidFill>
                  <a:srgbClr val="111111"/>
                </a:solidFill>
                <a:effectLst/>
                <a:uLnTx/>
                <a:uFillTx/>
                <a:latin typeface="Arial"/>
                <a:ea typeface="Arial"/>
                <a:cs typeface="Arial"/>
              </a:rPr>
              <a:t>Tools &amp; Improvement</a:t>
            </a:r>
          </a:p>
        </p:txBody>
      </p:sp>
      <p:sp>
        <p:nvSpPr>
          <p:cNvPr id="56" name="isd-body-2">
            <a:extLst>
              <a:ext uri="{FF2B5EF4-FFF2-40B4-BE49-F238E27FC236}">
                <a16:creationId xmlns:a16="http://schemas.microsoft.com/office/drawing/2014/main" id="{9E98B0C7-92FE-A5CD-ECE7-D6D1CA45AFC3}"/>
              </a:ext>
            </a:extLst>
          </p:cNvPr>
          <p:cNvSpPr>
            <a:spLocks noGrp="1"/>
          </p:cNvSpPr>
          <p:nvPr/>
        </p:nvSpPr>
        <p:spPr>
          <a:xfrm>
            <a:off x="8436909" y="5029200"/>
            <a:ext cx="3755091" cy="533400"/>
          </a:xfrm>
          <a:prstGeom prst="rect">
            <a:avLst/>
          </a:prstGeom>
          <a:noFill/>
          <a:ln w="0">
            <a:noFill/>
            <a:prstDash val="solid"/>
          </a:ln>
        </p:spPr>
        <p:txBody>
          <a:bodyPr lIns="0" tIns="0" rIns="0" bIns="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350" b="0">
                <a:solidFill>
                  <a:srgbClr val="5D6670"/>
                </a:solidFill>
                <a:latin typeface="Arial"/>
                <a:ea typeface="Arial"/>
                <a:cs typeface="Arial"/>
              </a:defRPr>
            </a:pPr>
            <a:r>
              <a:rPr kumimoji="0" lang="en-US" sz="1350" b="0" i="0" u="none" strike="noStrike" kern="1200" cap="none" spc="0" normalizeH="0" baseline="0" noProof="0" dirty="0">
                <a:ln>
                  <a:noFill/>
                </a:ln>
                <a:solidFill>
                  <a:srgbClr val="5D6670"/>
                </a:solidFill>
                <a:effectLst/>
                <a:uLnTx/>
                <a:uFillTx/>
                <a:latin typeface="Arial"/>
                <a:cs typeface="Arial"/>
              </a:rPr>
              <a:t>Coordinate internal tools and RIOO enhancements with both teams, and facilitate cross-team process improvements and Revision Request development</a:t>
            </a:r>
            <a:endParaRPr kumimoji="0" sz="1350" b="0" i="0" u="none" strike="noStrike" kern="1200" cap="none" spc="0" normalizeH="0" baseline="0" noProof="0" dirty="0">
              <a:ln>
                <a:noFill/>
              </a:ln>
              <a:solidFill>
                <a:srgbClr val="5D6670"/>
              </a:solidFill>
              <a:effectLst/>
              <a:uLnTx/>
              <a:uFillTx/>
              <a:latin typeface="Arial"/>
              <a:ea typeface="Arial"/>
              <a:cs typeface="Arial"/>
            </a:endParaRPr>
          </a:p>
        </p:txBody>
      </p:sp>
    </p:spTree>
    <p:extLst>
      <p:ext uri="{BB962C8B-B14F-4D97-AF65-F5344CB8AC3E}">
        <p14:creationId xmlns:p14="http://schemas.microsoft.com/office/powerpoint/2010/main" val="2178954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EFDD4C-2255-C7D5-2991-41521A75BFC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US" sz="1200" b="1" i="0" u="none" strike="noStrike" kern="1200" cap="none" spc="0" normalizeH="0" baseline="0" noProof="0" dirty="0">
              <a:ln>
                <a:noFill/>
              </a:ln>
              <a:solidFill>
                <a:srgbClr val="005763"/>
              </a:solidFill>
              <a:effectLst/>
              <a:uLnTx/>
              <a:uFillTx/>
              <a:latin typeface="Arial"/>
              <a:ea typeface="+mn-ea"/>
              <a:cs typeface="+mn-cs"/>
            </a:endParaRPr>
          </a:p>
        </p:txBody>
      </p:sp>
      <p:sp>
        <p:nvSpPr>
          <p:cNvPr id="4" name="Title 3">
            <a:extLst>
              <a:ext uri="{FF2B5EF4-FFF2-40B4-BE49-F238E27FC236}">
                <a16:creationId xmlns:a16="http://schemas.microsoft.com/office/drawing/2014/main" id="{82CEE743-FAC8-4536-6D1F-9DA259116DB4}"/>
              </a:ext>
            </a:extLst>
          </p:cNvPr>
          <p:cNvSpPr>
            <a:spLocks noGrp="1"/>
          </p:cNvSpPr>
          <p:nvPr>
            <p:ph type="title"/>
          </p:nvPr>
        </p:nvSpPr>
        <p:spPr/>
        <p:txBody>
          <a:bodyPr/>
          <a:lstStyle/>
          <a:p>
            <a:r>
              <a:rPr lang="en-US" dirty="0"/>
              <a:t>The Transition</a:t>
            </a:r>
          </a:p>
        </p:txBody>
      </p:sp>
      <p:sp>
        <p:nvSpPr>
          <p:cNvPr id="5" name="Text Placeholder 4">
            <a:extLst>
              <a:ext uri="{FF2B5EF4-FFF2-40B4-BE49-F238E27FC236}">
                <a16:creationId xmlns:a16="http://schemas.microsoft.com/office/drawing/2014/main" id="{FEEC331C-6A59-FCFF-1F14-DD25475D0EF5}"/>
              </a:ext>
            </a:extLst>
          </p:cNvPr>
          <p:cNvSpPr>
            <a:spLocks noGrp="1"/>
          </p:cNvSpPr>
          <p:nvPr>
            <p:ph type="body" sz="quarter" idx="16"/>
          </p:nvPr>
        </p:nvSpPr>
        <p:spPr>
          <a:xfrm>
            <a:off x="495300" y="1394010"/>
            <a:ext cx="11163300" cy="2619375"/>
          </a:xfrm>
        </p:spPr>
        <p:txBody>
          <a:bodyPr/>
          <a:lstStyle/>
          <a:p>
            <a:pPr marL="285750" indent="-285750">
              <a:buFont typeface="Arial" panose="020B0604020202020204" pitchFamily="34" charset="0"/>
              <a:buChar char="•"/>
            </a:pPr>
            <a:r>
              <a:rPr lang="en-US" dirty="0"/>
              <a:t>The structure will be in effect on September 1</a:t>
            </a:r>
            <a:r>
              <a:rPr lang="en-US" baseline="30000" dirty="0"/>
              <a:t>st</a:t>
            </a:r>
            <a:r>
              <a:rPr lang="en-US" dirty="0"/>
              <a:t>, 2026.</a:t>
            </a:r>
          </a:p>
          <a:p>
            <a:pPr marL="285750" indent="-285750">
              <a:buFont typeface="Arial" panose="020B0604020202020204" pitchFamily="34" charset="0"/>
              <a:buChar char="•"/>
            </a:pPr>
            <a:r>
              <a:rPr lang="en-US" dirty="0"/>
              <a:t>Both Resource Integration and Interconnection Support &amp; Development will continue to identify process improvements and participate in RIOO enhancements and Revision Request development.</a:t>
            </a:r>
          </a:p>
          <a:p>
            <a:pPr marL="285750" indent="-285750">
              <a:buFont typeface="Arial" panose="020B0604020202020204" pitchFamily="34" charset="0"/>
              <a:buChar char="•"/>
            </a:pPr>
            <a:r>
              <a:rPr lang="en-US" dirty="0"/>
              <a:t>For Ride-through submittals please keep sending emails to </a:t>
            </a:r>
            <a:r>
              <a:rPr lang="en-US" dirty="0">
                <a:hlinkClick r:id="rId2"/>
              </a:rPr>
              <a:t>gri@ercot.com</a:t>
            </a:r>
            <a:endParaRPr lang="en-US" dirty="0"/>
          </a:p>
          <a:p>
            <a:pPr marL="834390" lvl="1" indent="-285750"/>
            <a:r>
              <a:rPr lang="en-US" dirty="0"/>
              <a:t>Long-term we are planning to consolidate email inboxes (TBD)</a:t>
            </a:r>
          </a:p>
        </p:txBody>
      </p:sp>
      <p:cxnSp>
        <p:nvCxnSpPr>
          <p:cNvPr id="8" name="org-stem">
            <a:extLst>
              <a:ext uri="{FF2B5EF4-FFF2-40B4-BE49-F238E27FC236}">
                <a16:creationId xmlns:a16="http://schemas.microsoft.com/office/drawing/2014/main" id="{F1C59703-6B33-6FBA-B757-96476E0266ED}"/>
              </a:ext>
            </a:extLst>
          </p:cNvPr>
          <p:cNvCxnSpPr/>
          <p:nvPr/>
        </p:nvCxnSpPr>
        <p:spPr>
          <a:xfrm>
            <a:off x="6096000" y="3794784"/>
            <a:ext cx="0" cy="514350"/>
          </a:xfrm>
          <a:prstGeom prst="straightConnector1">
            <a:avLst/>
          </a:prstGeom>
          <a:ln w="19050">
            <a:solidFill>
              <a:srgbClr val="111111"/>
            </a:solidFill>
            <a:prstDash val="solid"/>
          </a:ln>
        </p:spPr>
      </p:cxnSp>
      <p:cxnSp>
        <p:nvCxnSpPr>
          <p:cNvPr id="9" name="org-branch">
            <a:extLst>
              <a:ext uri="{FF2B5EF4-FFF2-40B4-BE49-F238E27FC236}">
                <a16:creationId xmlns:a16="http://schemas.microsoft.com/office/drawing/2014/main" id="{EA0E29F1-33E3-3F3C-6794-D1BF59A8610A}"/>
              </a:ext>
            </a:extLst>
          </p:cNvPr>
          <p:cNvCxnSpPr/>
          <p:nvPr/>
        </p:nvCxnSpPr>
        <p:spPr>
          <a:xfrm>
            <a:off x="3067050" y="4309134"/>
            <a:ext cx="6057900" cy="0"/>
          </a:xfrm>
          <a:prstGeom prst="straightConnector1">
            <a:avLst/>
          </a:prstGeom>
          <a:ln w="19050">
            <a:solidFill>
              <a:srgbClr val="111111"/>
            </a:solidFill>
            <a:prstDash val="solid"/>
          </a:ln>
        </p:spPr>
      </p:cxnSp>
      <p:cxnSp>
        <p:nvCxnSpPr>
          <p:cNvPr id="10" name="org-left-drop">
            <a:extLst>
              <a:ext uri="{FF2B5EF4-FFF2-40B4-BE49-F238E27FC236}">
                <a16:creationId xmlns:a16="http://schemas.microsoft.com/office/drawing/2014/main" id="{0C990598-59AD-92AF-E031-F8D292DB7F3E}"/>
              </a:ext>
            </a:extLst>
          </p:cNvPr>
          <p:cNvCxnSpPr/>
          <p:nvPr/>
        </p:nvCxnSpPr>
        <p:spPr>
          <a:xfrm>
            <a:off x="3067050" y="4309134"/>
            <a:ext cx="0" cy="476250"/>
          </a:xfrm>
          <a:prstGeom prst="straightConnector1">
            <a:avLst/>
          </a:prstGeom>
          <a:ln w="19050">
            <a:solidFill>
              <a:srgbClr val="111111"/>
            </a:solidFill>
            <a:prstDash val="solid"/>
          </a:ln>
        </p:spPr>
      </p:cxnSp>
      <p:cxnSp>
        <p:nvCxnSpPr>
          <p:cNvPr id="11" name="org-right-drop">
            <a:extLst>
              <a:ext uri="{FF2B5EF4-FFF2-40B4-BE49-F238E27FC236}">
                <a16:creationId xmlns:a16="http://schemas.microsoft.com/office/drawing/2014/main" id="{4DEC5890-37F5-455C-9B23-7E57F1622207}"/>
              </a:ext>
            </a:extLst>
          </p:cNvPr>
          <p:cNvCxnSpPr/>
          <p:nvPr/>
        </p:nvCxnSpPr>
        <p:spPr>
          <a:xfrm>
            <a:off x="9124950" y="4309134"/>
            <a:ext cx="0" cy="476250"/>
          </a:xfrm>
          <a:prstGeom prst="straightConnector1">
            <a:avLst/>
          </a:prstGeom>
          <a:ln w="19050">
            <a:solidFill>
              <a:srgbClr val="111111"/>
            </a:solidFill>
            <a:prstDash val="solid"/>
          </a:ln>
        </p:spPr>
      </p:cxnSp>
      <p:sp>
        <p:nvSpPr>
          <p:cNvPr id="12" name="org-parent">
            <a:extLst>
              <a:ext uri="{FF2B5EF4-FFF2-40B4-BE49-F238E27FC236}">
                <a16:creationId xmlns:a16="http://schemas.microsoft.com/office/drawing/2014/main" id="{B844A717-B33C-7050-C834-AA51F6499AAB}"/>
              </a:ext>
            </a:extLst>
          </p:cNvPr>
          <p:cNvSpPr>
            <a:spLocks noGrp="1"/>
          </p:cNvSpPr>
          <p:nvPr/>
        </p:nvSpPr>
        <p:spPr>
          <a:xfrm>
            <a:off x="3486150" y="3089934"/>
            <a:ext cx="5219700" cy="723900"/>
          </a:xfrm>
          <a:prstGeom prst="roundRect">
            <a:avLst>
              <a:gd name="adj" fmla="val 10526"/>
            </a:avLst>
          </a:prstGeom>
          <a:solidFill>
            <a:srgbClr val="00343B">
              <a:alpha val="60000"/>
            </a:srgbClr>
          </a:solidFill>
          <a:ln w="0">
            <a:solidFill>
              <a:srgbClr val="00343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13" name="org-parent-text">
            <a:extLst>
              <a:ext uri="{FF2B5EF4-FFF2-40B4-BE49-F238E27FC236}">
                <a16:creationId xmlns:a16="http://schemas.microsoft.com/office/drawing/2014/main" id="{697023AB-0089-B608-26EB-0A0378644BDE}"/>
              </a:ext>
            </a:extLst>
          </p:cNvPr>
          <p:cNvSpPr>
            <a:spLocks noGrp="1"/>
          </p:cNvSpPr>
          <p:nvPr/>
        </p:nvSpPr>
        <p:spPr>
          <a:xfrm>
            <a:off x="3676650" y="3280434"/>
            <a:ext cx="4838700" cy="323850"/>
          </a:xfrm>
          <a:prstGeom prst="rect">
            <a:avLst/>
          </a:prstGeom>
          <a:noFill/>
          <a:ln w="0">
            <a:noFill/>
            <a:prstDash val="solid"/>
          </a:ln>
        </p:spPr>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sz="2100" b="1">
                <a:solidFill>
                  <a:srgbClr val="FFFFFF"/>
                </a:solidFill>
                <a:latin typeface="Arial"/>
                <a:ea typeface="Arial"/>
                <a:cs typeface="Arial"/>
              </a:defRPr>
            </a:pPr>
            <a:r>
              <a:rPr kumimoji="0" sz="2100" b="1" i="0" u="none" strike="noStrike" kern="1200" cap="none" spc="0" normalizeH="0" baseline="0" noProof="0">
                <a:ln>
                  <a:noFill/>
                </a:ln>
                <a:solidFill>
                  <a:srgbClr val="FFFFFF"/>
                </a:solidFill>
                <a:effectLst/>
                <a:uLnTx/>
                <a:uFillTx/>
                <a:latin typeface="Arial"/>
                <a:ea typeface="Arial"/>
                <a:cs typeface="Arial"/>
              </a:rPr>
              <a:t>GRID INTERCONNECTIONS</a:t>
            </a:r>
          </a:p>
        </p:txBody>
      </p:sp>
      <p:sp>
        <p:nvSpPr>
          <p:cNvPr id="14" name="org-left">
            <a:extLst>
              <a:ext uri="{FF2B5EF4-FFF2-40B4-BE49-F238E27FC236}">
                <a16:creationId xmlns:a16="http://schemas.microsoft.com/office/drawing/2014/main" id="{7C2A1150-080B-62F2-8DED-3E2725CEB146}"/>
              </a:ext>
            </a:extLst>
          </p:cNvPr>
          <p:cNvSpPr>
            <a:spLocks noGrp="1"/>
          </p:cNvSpPr>
          <p:nvPr/>
        </p:nvSpPr>
        <p:spPr>
          <a:xfrm>
            <a:off x="857250" y="4516438"/>
            <a:ext cx="4419600" cy="1866900"/>
          </a:xfrm>
          <a:prstGeom prst="roundRect">
            <a:avLst>
              <a:gd name="adj" fmla="val 4082"/>
            </a:avLst>
          </a:prstGeom>
          <a:solidFill>
            <a:srgbClr val="B1E5ED">
              <a:alpha val="60000"/>
            </a:srgbClr>
          </a:solidFill>
          <a:ln w="9525">
            <a:solidFill>
              <a:srgbClr val="B1E5E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15" name="org-right">
            <a:extLst>
              <a:ext uri="{FF2B5EF4-FFF2-40B4-BE49-F238E27FC236}">
                <a16:creationId xmlns:a16="http://schemas.microsoft.com/office/drawing/2014/main" id="{30775FDE-F59D-98FB-88D4-A3E8A285FD53}"/>
              </a:ext>
            </a:extLst>
          </p:cNvPr>
          <p:cNvSpPr>
            <a:spLocks noGrp="1"/>
          </p:cNvSpPr>
          <p:nvPr/>
        </p:nvSpPr>
        <p:spPr>
          <a:xfrm>
            <a:off x="6915150" y="4785384"/>
            <a:ext cx="4419600" cy="1866900"/>
          </a:xfrm>
          <a:prstGeom prst="roundRect">
            <a:avLst>
              <a:gd name="adj" fmla="val 4082"/>
            </a:avLst>
          </a:prstGeom>
          <a:solidFill>
            <a:srgbClr val="2794A4">
              <a:alpha val="60000"/>
            </a:srgbClr>
          </a:solidFill>
          <a:ln w="9525">
            <a:solidFill>
              <a:srgbClr val="00829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sp>
        <p:nvSpPr>
          <p:cNvPr id="16" name="org-left-title">
            <a:extLst>
              <a:ext uri="{FF2B5EF4-FFF2-40B4-BE49-F238E27FC236}">
                <a16:creationId xmlns:a16="http://schemas.microsoft.com/office/drawing/2014/main" id="{F5457C45-A3A7-9634-5732-F84DD909A0BC}"/>
              </a:ext>
            </a:extLst>
          </p:cNvPr>
          <p:cNvSpPr>
            <a:spLocks noGrp="1"/>
          </p:cNvSpPr>
          <p:nvPr/>
        </p:nvSpPr>
        <p:spPr>
          <a:xfrm>
            <a:off x="1143000" y="5109234"/>
            <a:ext cx="3848100" cy="400050"/>
          </a:xfrm>
          <a:prstGeom prst="rect">
            <a:avLst/>
          </a:prstGeom>
          <a:noFill/>
          <a:ln w="0">
            <a:noFill/>
            <a:prstDash val="solid"/>
          </a:ln>
        </p:spPr>
        <p:txBody>
          <a:bodyPr lIns="0" tIns="0" rIns="0" bIns="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sz="2250" b="1">
                <a:solidFill>
                  <a:srgbClr val="111111"/>
                </a:solidFill>
                <a:latin typeface="Arial"/>
                <a:ea typeface="Arial"/>
                <a:cs typeface="Arial"/>
              </a:defRPr>
            </a:pPr>
            <a:r>
              <a:rPr kumimoji="0" sz="2250" b="1" i="0" u="none" strike="noStrike" kern="1200" cap="none" spc="0" normalizeH="0" baseline="0" noProof="0" dirty="0">
                <a:ln>
                  <a:noFill/>
                </a:ln>
                <a:solidFill>
                  <a:srgbClr val="111111"/>
                </a:solidFill>
                <a:effectLst/>
                <a:uLnTx/>
                <a:uFillTx/>
                <a:latin typeface="Arial"/>
                <a:ea typeface="Arial"/>
                <a:cs typeface="Arial"/>
              </a:rPr>
              <a:t>Resource Integration</a:t>
            </a:r>
          </a:p>
        </p:txBody>
      </p:sp>
      <p:sp>
        <p:nvSpPr>
          <p:cNvPr id="17" name="org-left-leader">
            <a:extLst>
              <a:ext uri="{FF2B5EF4-FFF2-40B4-BE49-F238E27FC236}">
                <a16:creationId xmlns:a16="http://schemas.microsoft.com/office/drawing/2014/main" id="{27AC3340-F4CE-E144-C0D8-9AAFABDA3B87}"/>
              </a:ext>
            </a:extLst>
          </p:cNvPr>
          <p:cNvSpPr>
            <a:spLocks noGrp="1"/>
          </p:cNvSpPr>
          <p:nvPr/>
        </p:nvSpPr>
        <p:spPr>
          <a:xfrm>
            <a:off x="1143000" y="5718834"/>
            <a:ext cx="3848100" cy="552450"/>
          </a:xfrm>
          <a:prstGeom prst="rect">
            <a:avLst/>
          </a:prstGeom>
          <a:noFill/>
          <a:ln w="0">
            <a:noFill/>
            <a:prstDash val="solid"/>
          </a:ln>
        </p:spPr>
        <p:txBody>
          <a:bodyPr lIns="0" tIns="0" rIns="0" bIns="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sz="1575" b="0">
                <a:solidFill>
                  <a:srgbClr val="5D6670"/>
                </a:solidFill>
                <a:latin typeface="Arial"/>
                <a:ea typeface="Arial"/>
                <a:cs typeface="Arial"/>
              </a:defRPr>
            </a:pPr>
            <a:r>
              <a:rPr kumimoji="0" sz="1575" b="0" i="0" u="none" strike="noStrike" kern="1200" cap="none" spc="0" normalizeH="0" baseline="0" noProof="0" dirty="0">
                <a:ln>
                  <a:noFill/>
                </a:ln>
                <a:solidFill>
                  <a:srgbClr val="5D6670"/>
                </a:solidFill>
                <a:effectLst/>
                <a:uLnTx/>
                <a:uFillTx/>
                <a:latin typeface="Arial"/>
                <a:ea typeface="Arial"/>
                <a:cs typeface="Arial"/>
              </a:rPr>
              <a:t>Jennifer Fernandes</a:t>
            </a:r>
          </a:p>
          <a:p>
            <a:pPr marL="0" marR="0" lvl="0" indent="0" algn="ctr" defTabSz="914400" rtl="0" eaLnBrk="1" fontAlgn="auto" latinLnBrk="0" hangingPunct="1">
              <a:lnSpc>
                <a:spcPct val="100000"/>
              </a:lnSpc>
              <a:spcBef>
                <a:spcPts val="0"/>
              </a:spcBef>
              <a:spcAft>
                <a:spcPts val="0"/>
              </a:spcAft>
              <a:buClrTx/>
              <a:buSzTx/>
              <a:buFontTx/>
              <a:buNone/>
              <a:tabLst/>
              <a:defRPr sz="1575" b="0">
                <a:solidFill>
                  <a:srgbClr val="5D6670"/>
                </a:solidFill>
                <a:latin typeface="Arial"/>
                <a:ea typeface="Arial"/>
                <a:cs typeface="Arial"/>
              </a:defRPr>
            </a:pPr>
            <a:r>
              <a:rPr kumimoji="0" sz="1575" b="0" i="0" u="none" strike="noStrike" kern="1200" cap="none" spc="0" normalizeH="0" baseline="0" noProof="0" dirty="0">
                <a:ln>
                  <a:noFill/>
                </a:ln>
                <a:solidFill>
                  <a:srgbClr val="5D6670"/>
                </a:solidFill>
                <a:effectLst/>
                <a:uLnTx/>
                <a:uFillTx/>
                <a:latin typeface="Arial"/>
                <a:ea typeface="Arial"/>
                <a:cs typeface="Arial"/>
              </a:rPr>
              <a:t>Senior Manager</a:t>
            </a:r>
          </a:p>
        </p:txBody>
      </p:sp>
      <p:sp>
        <p:nvSpPr>
          <p:cNvPr id="18" name="org-right-title">
            <a:extLst>
              <a:ext uri="{FF2B5EF4-FFF2-40B4-BE49-F238E27FC236}">
                <a16:creationId xmlns:a16="http://schemas.microsoft.com/office/drawing/2014/main" id="{C6E50BAA-D3B5-B3A9-FE8C-6E93140E1B0D}"/>
              </a:ext>
            </a:extLst>
          </p:cNvPr>
          <p:cNvSpPr>
            <a:spLocks noGrp="1"/>
          </p:cNvSpPr>
          <p:nvPr/>
        </p:nvSpPr>
        <p:spPr>
          <a:xfrm>
            <a:off x="7200900" y="4994934"/>
            <a:ext cx="3848100" cy="685800"/>
          </a:xfrm>
          <a:prstGeom prst="rect">
            <a:avLst/>
          </a:prstGeom>
          <a:noFill/>
          <a:ln w="0">
            <a:noFill/>
            <a:prstDash val="solid"/>
          </a:ln>
        </p:spPr>
        <p:txBody>
          <a:bodyPr lIns="0" tIns="0" rIns="0" bIns="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sz="2250" b="1">
                <a:solidFill>
                  <a:srgbClr val="111111"/>
                </a:solidFill>
                <a:latin typeface="Arial"/>
                <a:ea typeface="Arial"/>
                <a:cs typeface="Arial"/>
              </a:defRPr>
            </a:pPr>
            <a:r>
              <a:rPr kumimoji="0" sz="2250" b="1" i="0" u="none" strike="noStrike" kern="1200" cap="none" spc="0" normalizeH="0" baseline="0" noProof="0">
                <a:ln>
                  <a:noFill/>
                </a:ln>
                <a:solidFill>
                  <a:srgbClr val="111111"/>
                </a:solidFill>
                <a:effectLst/>
                <a:uLnTx/>
                <a:uFillTx/>
                <a:latin typeface="Arial"/>
                <a:ea typeface="Arial"/>
                <a:cs typeface="Arial"/>
              </a:rPr>
              <a:t>Interconnection Support</a:t>
            </a:r>
          </a:p>
          <a:p>
            <a:pPr marL="0" marR="0" lvl="0" indent="0" algn="ctr" defTabSz="914400" rtl="0" eaLnBrk="1" fontAlgn="auto" latinLnBrk="0" hangingPunct="1">
              <a:lnSpc>
                <a:spcPct val="100000"/>
              </a:lnSpc>
              <a:spcBef>
                <a:spcPts val="0"/>
              </a:spcBef>
              <a:spcAft>
                <a:spcPts val="0"/>
              </a:spcAft>
              <a:buClrTx/>
              <a:buSzTx/>
              <a:buFontTx/>
              <a:buNone/>
              <a:tabLst/>
              <a:defRPr sz="2250" b="1">
                <a:solidFill>
                  <a:srgbClr val="111111"/>
                </a:solidFill>
                <a:latin typeface="Arial"/>
                <a:ea typeface="Arial"/>
                <a:cs typeface="Arial"/>
              </a:defRPr>
            </a:pPr>
            <a:r>
              <a:rPr kumimoji="0" sz="2250" b="1" i="0" u="none" strike="noStrike" kern="1200" cap="none" spc="0" normalizeH="0" baseline="0" noProof="0">
                <a:ln>
                  <a:noFill/>
                </a:ln>
                <a:solidFill>
                  <a:srgbClr val="111111"/>
                </a:solidFill>
                <a:effectLst/>
                <a:uLnTx/>
                <a:uFillTx/>
                <a:latin typeface="Arial"/>
                <a:ea typeface="Arial"/>
                <a:cs typeface="Arial"/>
              </a:rPr>
              <a:t>&amp; Development</a:t>
            </a:r>
          </a:p>
        </p:txBody>
      </p:sp>
      <p:sp>
        <p:nvSpPr>
          <p:cNvPr id="19" name="org-right-leader">
            <a:extLst>
              <a:ext uri="{FF2B5EF4-FFF2-40B4-BE49-F238E27FC236}">
                <a16:creationId xmlns:a16="http://schemas.microsoft.com/office/drawing/2014/main" id="{8CF8F9D3-BBFE-CEE6-AD7A-365D334CB9B0}"/>
              </a:ext>
            </a:extLst>
          </p:cNvPr>
          <p:cNvSpPr>
            <a:spLocks noGrp="1"/>
          </p:cNvSpPr>
          <p:nvPr/>
        </p:nvSpPr>
        <p:spPr>
          <a:xfrm>
            <a:off x="7200900" y="5833134"/>
            <a:ext cx="3848100" cy="552450"/>
          </a:xfrm>
          <a:prstGeom prst="rect">
            <a:avLst/>
          </a:prstGeom>
          <a:noFill/>
          <a:ln w="0">
            <a:noFill/>
            <a:prstDash val="solid"/>
          </a:ln>
        </p:spPr>
        <p:txBody>
          <a:bodyPr lIns="0" tIns="0" rIns="0" bIns="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sz="1575" b="0">
                <a:solidFill>
                  <a:srgbClr val="5D6670"/>
                </a:solidFill>
                <a:latin typeface="Arial"/>
                <a:ea typeface="Arial"/>
                <a:cs typeface="Arial"/>
              </a:defRPr>
            </a:pPr>
            <a:r>
              <a:rPr kumimoji="0" sz="1575" b="0" i="0" u="none" strike="noStrike" kern="1200" cap="none" spc="0" normalizeH="0" baseline="0" noProof="0" dirty="0">
                <a:ln>
                  <a:noFill/>
                </a:ln>
                <a:solidFill>
                  <a:srgbClr val="5D6670"/>
                </a:solidFill>
                <a:effectLst/>
                <a:uLnTx/>
                <a:uFillTx/>
                <a:latin typeface="Arial"/>
                <a:ea typeface="Arial"/>
                <a:cs typeface="Arial"/>
              </a:rPr>
              <a:t>Mario </a:t>
            </a:r>
            <a:r>
              <a:rPr kumimoji="0" lang="en-US" sz="1575" b="0" i="0" u="none" strike="noStrike" kern="1200" cap="none" spc="0" normalizeH="0" baseline="0" noProof="0" dirty="0">
                <a:ln>
                  <a:noFill/>
                </a:ln>
                <a:solidFill>
                  <a:srgbClr val="5D6670"/>
                </a:solidFill>
                <a:effectLst/>
                <a:uLnTx/>
                <a:uFillTx/>
                <a:latin typeface="Arial"/>
                <a:ea typeface="Arial"/>
                <a:cs typeface="Arial"/>
              </a:rPr>
              <a:t>A. </a:t>
            </a:r>
            <a:r>
              <a:rPr kumimoji="0" sz="1575" b="0" i="0" u="none" strike="noStrike" kern="1200" cap="none" spc="0" normalizeH="0" baseline="0" noProof="0" dirty="0">
                <a:ln>
                  <a:noFill/>
                </a:ln>
                <a:solidFill>
                  <a:srgbClr val="5D6670"/>
                </a:solidFill>
                <a:effectLst/>
                <a:uLnTx/>
                <a:uFillTx/>
                <a:latin typeface="Arial"/>
                <a:ea typeface="Arial"/>
                <a:cs typeface="Arial"/>
              </a:rPr>
              <a:t>de la Garza</a:t>
            </a:r>
          </a:p>
          <a:p>
            <a:pPr marL="0" marR="0" lvl="0" indent="0" algn="ctr" defTabSz="914400" rtl="0" eaLnBrk="1" fontAlgn="auto" latinLnBrk="0" hangingPunct="1">
              <a:lnSpc>
                <a:spcPct val="100000"/>
              </a:lnSpc>
              <a:spcBef>
                <a:spcPts val="0"/>
              </a:spcBef>
              <a:spcAft>
                <a:spcPts val="0"/>
              </a:spcAft>
              <a:buClrTx/>
              <a:buSzTx/>
              <a:buFontTx/>
              <a:buNone/>
              <a:tabLst/>
              <a:defRPr sz="1575" b="0">
                <a:solidFill>
                  <a:srgbClr val="5D6670"/>
                </a:solidFill>
                <a:latin typeface="Arial"/>
                <a:ea typeface="Arial"/>
                <a:cs typeface="Arial"/>
              </a:defRPr>
            </a:pPr>
            <a:r>
              <a:rPr kumimoji="0" sz="1575" b="0" i="0" u="none" strike="noStrike" kern="1200" cap="none" spc="0" normalizeH="0" baseline="0" noProof="0" dirty="0">
                <a:ln>
                  <a:noFill/>
                </a:ln>
                <a:solidFill>
                  <a:srgbClr val="5D6670"/>
                </a:solidFill>
                <a:effectLst/>
                <a:uLnTx/>
                <a:uFillTx/>
                <a:latin typeface="Arial"/>
                <a:ea typeface="Arial"/>
                <a:cs typeface="Arial"/>
              </a:rPr>
              <a:t>Manager</a:t>
            </a:r>
          </a:p>
        </p:txBody>
      </p:sp>
    </p:spTree>
    <p:extLst>
      <p:ext uri="{BB962C8B-B14F-4D97-AF65-F5344CB8AC3E}">
        <p14:creationId xmlns:p14="http://schemas.microsoft.com/office/powerpoint/2010/main" val="3706379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12C6F-8ECC-D8FB-5122-F980BF1BECF2}"/>
              </a:ext>
            </a:extLst>
          </p:cNvPr>
          <p:cNvSpPr>
            <a:spLocks noGrp="1"/>
          </p:cNvSpPr>
          <p:nvPr>
            <p:ph type="title"/>
          </p:nvPr>
        </p:nvSpPr>
        <p:spPr/>
        <p:txBody>
          <a:bodyPr/>
          <a:lstStyle/>
          <a:p>
            <a:r>
              <a:rPr lang="en-US" dirty="0"/>
              <a:t>Question from Market Participant</a:t>
            </a:r>
          </a:p>
        </p:txBody>
      </p:sp>
      <p:sp>
        <p:nvSpPr>
          <p:cNvPr id="3" name="Text Placeholder 2">
            <a:extLst>
              <a:ext uri="{FF2B5EF4-FFF2-40B4-BE49-F238E27FC236}">
                <a16:creationId xmlns:a16="http://schemas.microsoft.com/office/drawing/2014/main" id="{93E6A30D-58A9-966D-0BA5-52C9C2BCA74C}"/>
              </a:ext>
            </a:extLst>
          </p:cNvPr>
          <p:cNvSpPr>
            <a:spLocks noGrp="1"/>
          </p:cNvSpPr>
          <p:nvPr>
            <p:ph type="body" sz="quarter" idx="16"/>
          </p:nvPr>
        </p:nvSpPr>
        <p:spPr>
          <a:xfrm>
            <a:off x="495300" y="1051133"/>
            <a:ext cx="11163300" cy="5742773"/>
          </a:xfrm>
        </p:spPr>
        <p:txBody>
          <a:bodyPr/>
          <a:lstStyle/>
          <a:p>
            <a:pPr lvl="0"/>
            <a:r>
              <a:rPr lang="en-US" dirty="0"/>
              <a:t>When the Interconnecting Entity receives their screening study and reads it, but before requesting the FIS, they decide they want to develop the project for 500 MW instead of 300 MW.  They are prepared to request the FIS immediately, waiving an additional screening study.</a:t>
            </a:r>
          </a:p>
          <a:p>
            <a:pPr lvl="0"/>
            <a:r>
              <a:rPr lang="en-US" dirty="0"/>
              <a:t>New Interconnection request must be submitted per Planning Guide 5.2.4(4).  However, is it preferred that they</a:t>
            </a:r>
          </a:p>
          <a:p>
            <a:pPr marL="365760" lvl="1" indent="0">
              <a:buNone/>
            </a:pPr>
            <a:r>
              <a:rPr lang="en-US" dirty="0"/>
              <a:t>a) ‎cancel the existing 300 MW INR, and submit a completely new 500 MW, or</a:t>
            </a:r>
          </a:p>
          <a:p>
            <a:pPr marL="365760" lvl="1" indent="0">
              <a:buNone/>
            </a:pPr>
            <a:r>
              <a:rPr lang="en-US" dirty="0"/>
              <a:t>b) submit a new 200 MW INR with the same name plus the suffix '2', and request that the FIS be done for the sum of the two INRs.</a:t>
            </a:r>
          </a:p>
          <a:p>
            <a:pPr lvl="0"/>
            <a:r>
              <a:rPr lang="en-US" dirty="0"/>
              <a:t>If option a, can they re-use the project name which they already like?</a:t>
            </a:r>
          </a:p>
          <a:p>
            <a:pPr lvl="0"/>
            <a:r>
              <a:rPr lang="en-US" dirty="0"/>
              <a:t>If option b, can the two projects be merged into a single INR?</a:t>
            </a:r>
          </a:p>
          <a:p>
            <a:pPr lvl="0"/>
            <a:r>
              <a:rPr lang="en-US" dirty="0">
                <a:solidFill>
                  <a:schemeClr val="accent2">
                    <a:lumMod val="75000"/>
                  </a:schemeClr>
                </a:solidFill>
              </a:rPr>
              <a:t>ERCOT Response: </a:t>
            </a:r>
          </a:p>
          <a:p>
            <a:r>
              <a:rPr lang="en-US" dirty="0">
                <a:solidFill>
                  <a:schemeClr val="accent2">
                    <a:lumMod val="75000"/>
                  </a:schemeClr>
                </a:solidFill>
              </a:rPr>
              <a:t>Per Planning Guide Section 5.2.4(4), if the IE increases the requested capacity of any proposed large generator by more than 20% of the amount requested in the initial application, the IE shall submit a new Interconnection Request for the additional capacity or for the entire project.</a:t>
            </a:r>
          </a:p>
          <a:p>
            <a:r>
              <a:rPr lang="en-US" dirty="0">
                <a:solidFill>
                  <a:schemeClr val="accent2">
                    <a:lumMod val="75000"/>
                  </a:schemeClr>
                </a:solidFill>
              </a:rPr>
              <a:t>The IE may elect either Option a or Option b.</a:t>
            </a:r>
          </a:p>
          <a:p>
            <a:r>
              <a:rPr lang="en-US" b="1" dirty="0">
                <a:solidFill>
                  <a:schemeClr val="accent2">
                    <a:lumMod val="75000"/>
                  </a:schemeClr>
                </a:solidFill>
              </a:rPr>
              <a:t>Option a:</a:t>
            </a:r>
            <a:r>
              <a:rPr lang="en-US" dirty="0">
                <a:solidFill>
                  <a:schemeClr val="accent2">
                    <a:lumMod val="75000"/>
                  </a:schemeClr>
                </a:solidFill>
              </a:rPr>
              <a:t> The IE may cancel the existing 300 MW INR and submit a new 500 MW INR. The IE may re-use the original project name by slightly appending it. </a:t>
            </a:r>
          </a:p>
          <a:p>
            <a:r>
              <a:rPr lang="en-US" b="1" dirty="0">
                <a:solidFill>
                  <a:schemeClr val="accent2">
                    <a:lumMod val="75000"/>
                  </a:schemeClr>
                </a:solidFill>
              </a:rPr>
              <a:t>Option b:</a:t>
            </a:r>
            <a:r>
              <a:rPr lang="en-US" dirty="0">
                <a:solidFill>
                  <a:schemeClr val="accent2">
                    <a:lumMod val="75000"/>
                  </a:schemeClr>
                </a:solidFill>
              </a:rPr>
              <a:t> The IE may submit a new 200 MW INR (e.g., with the same name plus a "2" suffix) and request that the FIS evaluate the combined capacity. If the IE later wants the two projects merged into a single INR, ERCOT can cancel one of the INRs — selected by the IE, though ERCOT's preference is to retain the INR containing the most complete information — and merge the total MW into the remaining INR.</a:t>
            </a:r>
            <a:endParaRPr lang="en-US" dirty="0"/>
          </a:p>
        </p:txBody>
      </p:sp>
      <p:sp>
        <p:nvSpPr>
          <p:cNvPr id="5" name="Slide Number Placeholder 4">
            <a:extLst>
              <a:ext uri="{FF2B5EF4-FFF2-40B4-BE49-F238E27FC236}">
                <a16:creationId xmlns:a16="http://schemas.microsoft.com/office/drawing/2014/main" id="{300548C1-1028-F343-9158-FE1ECA3C8079}"/>
              </a:ext>
            </a:extLst>
          </p:cNvPr>
          <p:cNvSpPr>
            <a:spLocks noGrp="1"/>
          </p:cNvSpPr>
          <p:nvPr>
            <p:ph type="sldNum" sz="quarter" idx="12"/>
          </p:nvPr>
        </p:nvSpPr>
        <p:spPr/>
        <p:txBody>
          <a:bodyPr/>
          <a:lstStyle/>
          <a:p>
            <a:fld id="{BCDE79FB-97BA-492B-8D57-F1373F9ADA95}" type="slidenum">
              <a:rPr lang="en-US" smtClean="0"/>
              <a:t>6</a:t>
            </a:fld>
            <a:endParaRPr lang="en-US" dirty="0"/>
          </a:p>
        </p:txBody>
      </p:sp>
    </p:spTree>
    <p:extLst>
      <p:ext uri="{BB962C8B-B14F-4D97-AF65-F5344CB8AC3E}">
        <p14:creationId xmlns:p14="http://schemas.microsoft.com/office/powerpoint/2010/main" val="389504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EFDD4C-2255-C7D5-2991-41521A75BFC3}"/>
              </a:ext>
            </a:extLst>
          </p:cNvPr>
          <p:cNvSpPr>
            <a:spLocks noGrp="1"/>
          </p:cNvSpPr>
          <p:nvPr>
            <p:ph type="sldNum" sz="quarter" idx="12"/>
          </p:nvPr>
        </p:nvSpPr>
        <p:spPr/>
        <p:txBody>
          <a:bodyPr/>
          <a:lstStyle/>
          <a:p>
            <a:fld id="{BCDE79FB-97BA-492B-8D57-F1373F9ADA95}" type="slidenum">
              <a:rPr lang="en-US" smtClean="0"/>
              <a:t>7</a:t>
            </a:fld>
            <a:endParaRPr lang="en-US" dirty="0"/>
          </a:p>
        </p:txBody>
      </p:sp>
      <p:sp>
        <p:nvSpPr>
          <p:cNvPr id="4" name="Title 3">
            <a:extLst>
              <a:ext uri="{FF2B5EF4-FFF2-40B4-BE49-F238E27FC236}">
                <a16:creationId xmlns:a16="http://schemas.microsoft.com/office/drawing/2014/main" id="{82CEE743-FAC8-4536-6D1F-9DA259116DB4}"/>
              </a:ext>
            </a:extLst>
          </p:cNvPr>
          <p:cNvSpPr>
            <a:spLocks noGrp="1"/>
          </p:cNvSpPr>
          <p:nvPr>
            <p:ph type="title"/>
          </p:nvPr>
        </p:nvSpPr>
        <p:spPr>
          <a:xfrm>
            <a:off x="1257300" y="457200"/>
            <a:ext cx="10401300" cy="491383"/>
          </a:xfrm>
        </p:spPr>
        <p:txBody>
          <a:bodyPr/>
          <a:lstStyle/>
          <a:p>
            <a:r>
              <a:rPr lang="en-US" dirty="0"/>
              <a:t>Generation Interconnection Requests</a:t>
            </a:r>
          </a:p>
        </p:txBody>
      </p:sp>
      <p:sp>
        <p:nvSpPr>
          <p:cNvPr id="5" name="Text Placeholder 4">
            <a:extLst>
              <a:ext uri="{FF2B5EF4-FFF2-40B4-BE49-F238E27FC236}">
                <a16:creationId xmlns:a16="http://schemas.microsoft.com/office/drawing/2014/main" id="{FEEC331C-6A59-FCFF-1F14-DD25475D0EF5}"/>
              </a:ext>
            </a:extLst>
          </p:cNvPr>
          <p:cNvSpPr>
            <a:spLocks noGrp="1"/>
          </p:cNvSpPr>
          <p:nvPr>
            <p:ph type="body" sz="quarter" idx="16"/>
          </p:nvPr>
        </p:nvSpPr>
        <p:spPr>
          <a:xfrm>
            <a:off x="495300" y="1008404"/>
            <a:ext cx="11163300" cy="491383"/>
          </a:xfrm>
        </p:spPr>
        <p:txBody>
          <a:bodyPr/>
          <a:lstStyle/>
          <a:p>
            <a:r>
              <a:rPr kumimoji="0" lang="en-US" sz="1450" b="1" i="0" u="none" strike="noStrike" kern="1200" cap="none" spc="0" normalizeH="0" baseline="0" noProof="0" dirty="0">
                <a:ln>
                  <a:noFill/>
                </a:ln>
                <a:solidFill>
                  <a:srgbClr val="005763"/>
                </a:solidFill>
                <a:effectLst/>
                <a:uLnTx/>
                <a:uFillTx/>
                <a:latin typeface="Arial"/>
                <a:ea typeface="+mj-ea"/>
                <a:cs typeface="+mj-cs"/>
              </a:rPr>
              <a:t>1,906 active generation interconnection requests totaling 457 GW as of July 31</a:t>
            </a:r>
            <a:r>
              <a:rPr kumimoji="0" lang="en-US" sz="1450" b="1" i="0" u="none" strike="noStrike" kern="1200" cap="none" spc="0" normalizeH="0" baseline="30000" noProof="0" dirty="0">
                <a:ln>
                  <a:noFill/>
                </a:ln>
                <a:solidFill>
                  <a:srgbClr val="005763"/>
                </a:solidFill>
                <a:effectLst/>
                <a:uLnTx/>
                <a:uFillTx/>
                <a:latin typeface="Arial"/>
                <a:ea typeface="+mj-ea"/>
                <a:cs typeface="+mj-cs"/>
              </a:rPr>
              <a:t>st</a:t>
            </a:r>
            <a:r>
              <a:rPr kumimoji="0" lang="en-US" sz="1450" b="1" i="0" u="none" strike="noStrike" kern="1200" cap="none" spc="0" normalizeH="0" baseline="0" noProof="0" dirty="0">
                <a:ln>
                  <a:noFill/>
                </a:ln>
                <a:solidFill>
                  <a:srgbClr val="005763"/>
                </a:solidFill>
                <a:effectLst/>
                <a:uLnTx/>
                <a:uFillTx/>
                <a:latin typeface="Arial"/>
                <a:ea typeface="+mj-ea"/>
                <a:cs typeface="+mj-cs"/>
              </a:rPr>
              <a:t>, 2026 </a:t>
            </a:r>
            <a:r>
              <a:rPr kumimoji="0" lang="en-US" sz="1250" b="1" i="0" u="none" strike="noStrike" kern="1200" cap="none" spc="0" normalizeH="0" baseline="0" noProof="0" dirty="0">
                <a:ln>
                  <a:noFill/>
                </a:ln>
                <a:solidFill>
                  <a:srgbClr val="005763"/>
                </a:solidFill>
                <a:effectLst/>
                <a:uLnTx/>
                <a:uFillTx/>
                <a:latin typeface="Arial"/>
                <a:ea typeface="+mj-ea"/>
                <a:cs typeface="+mj-cs"/>
              </a:rPr>
              <a:t>(Solar 158 GW, Wind 49 GW, Gas 80 GW, Battery 166 GW / 398 GWh, and Other 4 GW) </a:t>
            </a:r>
            <a:r>
              <a:rPr lang="en-US" sz="1200" dirty="0">
                <a:solidFill>
                  <a:srgbClr val="005763"/>
                </a:solidFill>
              </a:rPr>
              <a:t>	</a:t>
            </a:r>
            <a:br>
              <a:rPr lang="en-US" dirty="0">
                <a:solidFill>
                  <a:srgbClr val="005763"/>
                </a:solidFill>
              </a:rPr>
            </a:br>
            <a:endParaRPr lang="en-US" dirty="0"/>
          </a:p>
        </p:txBody>
      </p:sp>
      <p:sp>
        <p:nvSpPr>
          <p:cNvPr id="9" name="TextBox 8">
            <a:extLst>
              <a:ext uri="{FF2B5EF4-FFF2-40B4-BE49-F238E27FC236}">
                <a16:creationId xmlns:a16="http://schemas.microsoft.com/office/drawing/2014/main" id="{13C002C2-E6E4-C008-32DB-A8E7E74E2F13}"/>
              </a:ext>
            </a:extLst>
          </p:cNvPr>
          <p:cNvSpPr txBox="1"/>
          <p:nvPr/>
        </p:nvSpPr>
        <p:spPr>
          <a:xfrm>
            <a:off x="2988733" y="5434098"/>
            <a:ext cx="6176433" cy="41549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srgbClr val="5B6770"/>
                </a:solidFill>
                <a:effectLst/>
                <a:uLnTx/>
                <a:uFillTx/>
              </a:rPr>
              <a:t>A break-out by zone can be found in the monthly Generator Interconnection Status (GIS) reports available on the ERCOT Resource Adequacy Page: </a:t>
            </a:r>
            <a:r>
              <a:rPr kumimoji="0" lang="en-US" sz="1050" b="0" i="0" u="none" strike="noStrike" kern="0" cap="none" spc="0" normalizeH="0" baseline="0" noProof="0" dirty="0">
                <a:ln>
                  <a:noFill/>
                </a:ln>
                <a:solidFill>
                  <a:srgbClr val="2D3338"/>
                </a:solidFill>
                <a:effectLst/>
                <a:uLnTx/>
                <a:uFillTx/>
                <a:hlinkClick r:id="rId2"/>
              </a:rPr>
              <a:t>http://www.ercot.com/gridinfo/resource</a:t>
            </a:r>
            <a:endParaRPr kumimoji="0" lang="en-US" sz="1050" b="0" i="0" u="none" strike="noStrike" kern="0" cap="none" spc="0" normalizeH="0" baseline="0" noProof="0" dirty="0">
              <a:ln>
                <a:noFill/>
              </a:ln>
              <a:solidFill>
                <a:srgbClr val="5B6770"/>
              </a:solidFill>
              <a:effectLst/>
              <a:uLnTx/>
              <a:uFillTx/>
            </a:endParaRPr>
          </a:p>
        </p:txBody>
      </p:sp>
      <p:graphicFrame>
        <p:nvGraphicFramePr>
          <p:cNvPr id="6" name="chart1.xml">
            <a:extLst>
              <a:ext uri="{FF2B5EF4-FFF2-40B4-BE49-F238E27FC236}">
                <a16:creationId xmlns:a16="http://schemas.microsoft.com/office/drawing/2014/main" id="{00000000-0008-0000-0600-000003000000}"/>
              </a:ext>
            </a:extLst>
          </p:cNvPr>
          <p:cNvGraphicFramePr>
            <a:graphicFrameLocks/>
          </p:cNvGraphicFramePr>
          <p:nvPr/>
        </p:nvGraphicFramePr>
        <p:xfrm>
          <a:off x="862012" y="1571625"/>
          <a:ext cx="10467975" cy="37147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28621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E2941-D59A-3118-19D1-99A6B217F0CF}"/>
              </a:ext>
            </a:extLst>
          </p:cNvPr>
          <p:cNvSpPr>
            <a:spLocks noGrp="1"/>
          </p:cNvSpPr>
          <p:nvPr>
            <p:ph type="title"/>
          </p:nvPr>
        </p:nvSpPr>
        <p:spPr/>
        <p:txBody>
          <a:bodyPr/>
          <a:lstStyle/>
          <a:p>
            <a:r>
              <a:rPr lang="en-US" dirty="0"/>
              <a:t>Generation Interconnection Requests</a:t>
            </a:r>
          </a:p>
        </p:txBody>
      </p:sp>
      <p:sp>
        <p:nvSpPr>
          <p:cNvPr id="3" name="Text Placeholder 2">
            <a:extLst>
              <a:ext uri="{FF2B5EF4-FFF2-40B4-BE49-F238E27FC236}">
                <a16:creationId xmlns:a16="http://schemas.microsoft.com/office/drawing/2014/main" id="{476C3C3E-BA79-0595-D8CC-781351C6D79B}"/>
              </a:ext>
            </a:extLst>
          </p:cNvPr>
          <p:cNvSpPr>
            <a:spLocks noGrp="1"/>
          </p:cNvSpPr>
          <p:nvPr>
            <p:ph type="body" sz="quarter" idx="16"/>
          </p:nvPr>
        </p:nvSpPr>
        <p:spPr>
          <a:xfrm>
            <a:off x="1295400" y="1084597"/>
            <a:ext cx="10401300" cy="287004"/>
          </a:xfrm>
        </p:spPr>
        <p:txBody>
          <a:bodyPr/>
          <a:lstStyle/>
          <a:p>
            <a:r>
              <a:rPr lang="en-US" dirty="0"/>
              <a:t>Small Gen- 33 projects Not Model Ready, 30 projects Model Ready</a:t>
            </a:r>
          </a:p>
          <a:p>
            <a:endParaRPr lang="en-US" dirty="0"/>
          </a:p>
        </p:txBody>
      </p:sp>
      <p:sp>
        <p:nvSpPr>
          <p:cNvPr id="5" name="Slide Number Placeholder 4">
            <a:extLst>
              <a:ext uri="{FF2B5EF4-FFF2-40B4-BE49-F238E27FC236}">
                <a16:creationId xmlns:a16="http://schemas.microsoft.com/office/drawing/2014/main" id="{49245536-264B-1615-2184-42C070A38886}"/>
              </a:ext>
            </a:extLst>
          </p:cNvPr>
          <p:cNvSpPr>
            <a:spLocks noGrp="1"/>
          </p:cNvSpPr>
          <p:nvPr>
            <p:ph type="sldNum" sz="quarter" idx="12"/>
          </p:nvPr>
        </p:nvSpPr>
        <p:spPr/>
        <p:txBody>
          <a:bodyPr/>
          <a:lstStyle/>
          <a:p>
            <a:fld id="{BCDE79FB-97BA-492B-8D57-F1373F9ADA95}" type="slidenum">
              <a:rPr lang="en-US" smtClean="0"/>
              <a:t>8</a:t>
            </a:fld>
            <a:endParaRPr lang="en-US" dirty="0"/>
          </a:p>
        </p:txBody>
      </p:sp>
      <p:graphicFrame>
        <p:nvGraphicFramePr>
          <p:cNvPr id="4" name="chart2.xml">
            <a:extLst>
              <a:ext uri="{FF2B5EF4-FFF2-40B4-BE49-F238E27FC236}">
                <a16:creationId xmlns:a16="http://schemas.microsoft.com/office/drawing/2014/main" id="{00000000-0008-0000-0600-000004000000}"/>
              </a:ext>
            </a:extLst>
          </p:cNvPr>
          <p:cNvGraphicFramePr>
            <a:graphicFrameLocks/>
          </p:cNvGraphicFramePr>
          <p:nvPr>
            <p:extLst>
              <p:ext uri="{D42A27DB-BD31-4B8C-83A1-F6EECF244321}">
                <p14:modId xmlns:p14="http://schemas.microsoft.com/office/powerpoint/2010/main" val="3803734008"/>
              </p:ext>
            </p:extLst>
          </p:nvPr>
        </p:nvGraphicFramePr>
        <p:xfrm>
          <a:off x="862012" y="1571624"/>
          <a:ext cx="10467975" cy="392482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63463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1FE24-EADF-EC71-B137-C7BDB9229B3E}"/>
              </a:ext>
            </a:extLst>
          </p:cNvPr>
          <p:cNvSpPr>
            <a:spLocks noGrp="1"/>
          </p:cNvSpPr>
          <p:nvPr>
            <p:ph type="title"/>
          </p:nvPr>
        </p:nvSpPr>
        <p:spPr/>
        <p:txBody>
          <a:bodyPr/>
          <a:lstStyle/>
          <a:p>
            <a:r>
              <a:rPr lang="en-US" dirty="0"/>
              <a:t>Next RIWG Meeting</a:t>
            </a:r>
          </a:p>
        </p:txBody>
      </p:sp>
      <p:sp>
        <p:nvSpPr>
          <p:cNvPr id="3" name="Text Placeholder 2">
            <a:extLst>
              <a:ext uri="{FF2B5EF4-FFF2-40B4-BE49-F238E27FC236}">
                <a16:creationId xmlns:a16="http://schemas.microsoft.com/office/drawing/2014/main" id="{F15096E7-C53A-41F8-941B-FD1A1A018DCF}"/>
              </a:ext>
            </a:extLst>
          </p:cNvPr>
          <p:cNvSpPr>
            <a:spLocks noGrp="1"/>
          </p:cNvSpPr>
          <p:nvPr>
            <p:ph type="body" sz="quarter" idx="16"/>
          </p:nvPr>
        </p:nvSpPr>
        <p:spPr>
          <a:xfrm>
            <a:off x="495300" y="1676401"/>
            <a:ext cx="11163300" cy="825640"/>
          </a:xfrm>
        </p:spPr>
        <p:txBody>
          <a:bodyPr/>
          <a:lstStyle/>
          <a:p>
            <a:r>
              <a:rPr lang="en-US" sz="2800" dirty="0"/>
              <a:t>Next meeting will be December 11,2026.</a:t>
            </a:r>
          </a:p>
        </p:txBody>
      </p:sp>
      <p:sp>
        <p:nvSpPr>
          <p:cNvPr id="5" name="Slide Number Placeholder 4">
            <a:extLst>
              <a:ext uri="{FF2B5EF4-FFF2-40B4-BE49-F238E27FC236}">
                <a16:creationId xmlns:a16="http://schemas.microsoft.com/office/drawing/2014/main" id="{D1F6B4B8-CCA3-3A3C-F65A-34E804FCC316}"/>
              </a:ext>
            </a:extLst>
          </p:cNvPr>
          <p:cNvSpPr>
            <a:spLocks noGrp="1"/>
          </p:cNvSpPr>
          <p:nvPr>
            <p:ph type="sldNum" sz="quarter" idx="12"/>
          </p:nvPr>
        </p:nvSpPr>
        <p:spPr/>
        <p:txBody>
          <a:bodyPr/>
          <a:lstStyle/>
          <a:p>
            <a:fld id="{BCDE79FB-97BA-492B-8D57-F1373F9ADA95}" type="slidenum">
              <a:rPr lang="en-US" smtClean="0"/>
              <a:t>9</a:t>
            </a:fld>
            <a:endParaRPr lang="en-US" dirty="0"/>
          </a:p>
        </p:txBody>
      </p:sp>
    </p:spTree>
    <p:extLst>
      <p:ext uri="{BB962C8B-B14F-4D97-AF65-F5344CB8AC3E}">
        <p14:creationId xmlns:p14="http://schemas.microsoft.com/office/powerpoint/2010/main" val="1534816556"/>
      </p:ext>
    </p:extLst>
  </p:cSld>
  <p:clrMapOvr>
    <a:masterClrMapping/>
  </p:clrMapOvr>
</p:sld>
</file>

<file path=ppt/theme/theme1.xml><?xml version="1.0" encoding="utf-8"?>
<a:theme xmlns:a="http://schemas.openxmlformats.org/drawingml/2006/main" name="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942DDDCD-BEC6-4902-AAD2-EB3CD2B6933E}"/>
    </a:ext>
  </a:extLst>
</a:theme>
</file>

<file path=ppt/theme/theme2.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E771427F-03EA-4C50-B0D4-53899F39E54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779995893D9842BA3FA5B9B5E7FD29" ma:contentTypeVersion="5" ma:contentTypeDescription="Create a new document." ma:contentTypeScope="" ma:versionID="6d199b3ad5f5b9d872d256308c85908b">
  <xsd:schema xmlns:xsd="http://www.w3.org/2001/XMLSchema" xmlns:xs="http://www.w3.org/2001/XMLSchema" xmlns:p="http://schemas.microsoft.com/office/2006/metadata/properties" xmlns:ns2="3c917f14-8d40-4289-92aa-fd10f73581c9" targetNamespace="http://schemas.microsoft.com/office/2006/metadata/properties" ma:root="true" ma:fieldsID="dcedc2ff92fcc6164a822d33fd796499" ns2:_="">
    <xsd:import namespace="3c917f14-8d40-4289-92aa-fd10f73581c9"/>
    <xsd:element name="properties">
      <xsd:complexType>
        <xsd:sequence>
          <xsd:element name="documentManagement">
            <xsd:complexType>
              <xsd:all>
                <xsd:element ref="ns2:Audience" minOccurs="0"/>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917f14-8d40-4289-92aa-fd10f73581c9" elementFormDefault="qualified">
    <xsd:import namespace="http://schemas.microsoft.com/office/2006/documentManagement/types"/>
    <xsd:import namespace="http://schemas.microsoft.com/office/infopath/2007/PartnerControls"/>
    <xsd:element name="Audience" ma:index="8" nillable="true" ma:displayName="Audience" ma:format="Dropdown" ma:internalName="Audience">
      <xsd:simpleType>
        <xsd:restriction base="dms:Choice">
          <xsd:enumeration value="Public"/>
          <xsd:enumeration value="Internal"/>
          <xsd:enumeration value="Confidential"/>
          <xsd:enumeration value="Board of Director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udience xmlns="3c917f14-8d40-4289-92aa-fd10f73581c9">Public</Audience>
  </documentManagement>
</p:properties>
</file>

<file path=customXml/itemProps1.xml><?xml version="1.0" encoding="utf-8"?>
<ds:datastoreItem xmlns:ds="http://schemas.openxmlformats.org/officeDocument/2006/customXml" ds:itemID="{B57DC9A4-2D51-40CB-BA99-0BF7D516F6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917f14-8d40-4289-92aa-fd10f73581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A5F3B15-1EDA-47D5-B690-303F08E28C2F}">
  <ds:schemaRefs>
    <ds:schemaRef ds:uri="http://schemas.microsoft.com/sharepoint/v3/contenttype/forms"/>
  </ds:schemaRefs>
</ds:datastoreItem>
</file>

<file path=customXml/itemProps3.xml><?xml version="1.0" encoding="utf-8"?>
<ds:datastoreItem xmlns:ds="http://schemas.openxmlformats.org/officeDocument/2006/customXml" ds:itemID="{7E754FD2-17D2-4534-9157-8CFDD0166132}">
  <ds:schemaRefs>
    <ds:schemaRef ds:uri="http://purl.org/dc/terms/"/>
    <ds:schemaRef ds:uri="http://schemas.microsoft.com/office/2006/metadata/properties"/>
    <ds:schemaRef ds:uri="http://purl.org/dc/elements/1.1/"/>
    <ds:schemaRef ds:uri="http://schemas.microsoft.com/office/infopath/2007/PartnerControls"/>
    <ds:schemaRef ds:uri="http://www.w3.org/XML/1998/namespace"/>
    <ds:schemaRef ds:uri="http://purl.org/dc/dcmitype/"/>
    <ds:schemaRef ds:uri="http://schemas.microsoft.com/office/2006/documentManagement/types"/>
    <ds:schemaRef ds:uri="http://schemas.openxmlformats.org/package/2006/metadata/core-properties"/>
    <ds:schemaRef ds:uri="3c917f14-8d40-4289-92aa-fd10f73581c9"/>
  </ds:schemaRefs>
</ds:datastoreItem>
</file>

<file path=docProps/app.xml><?xml version="1.0" encoding="utf-8"?>
<Properties xmlns="http://schemas.openxmlformats.org/officeDocument/2006/extended-properties" xmlns:vt="http://schemas.openxmlformats.org/officeDocument/2006/docPropsVTypes">
  <Template>ResourceIntegrationWorkshop_GINR_Topics_04222026</Template>
  <TotalTime>1677</TotalTime>
  <Words>794</Words>
  <Application>Microsoft Office PowerPoint</Application>
  <PresentationFormat>Widescreen</PresentationFormat>
  <Paragraphs>109</Paragraphs>
  <Slides>10</Slides>
  <Notes>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10</vt:i4>
      </vt:variant>
    </vt:vector>
  </HeadingPairs>
  <TitlesOfParts>
    <vt:vector size="15" baseType="lpstr">
      <vt:lpstr>Aptos</vt:lpstr>
      <vt:lpstr>Arial</vt:lpstr>
      <vt:lpstr>Wingdings</vt:lpstr>
      <vt:lpstr>Cover</vt:lpstr>
      <vt:lpstr>Page Design</vt:lpstr>
      <vt:lpstr>Generation Interconnection Topics  ERCOT Resource Integration Working Group   August 27, 2026</vt:lpstr>
      <vt:lpstr>New Structure</vt:lpstr>
      <vt:lpstr>Resource Integration</vt:lpstr>
      <vt:lpstr>Interconnection Support &amp; Development</vt:lpstr>
      <vt:lpstr>The Transition</vt:lpstr>
      <vt:lpstr>Question from Market Participant</vt:lpstr>
      <vt:lpstr>Generation Interconnection Requests</vt:lpstr>
      <vt:lpstr>Generation Interconnection Requests</vt:lpstr>
      <vt:lpstr>Next RIWG Meeting</vt:lpstr>
      <vt:lpstr>Questions/Comments?</vt:lpstr>
    </vt:vector>
  </TitlesOfParts>
  <Company>ERCOT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Fernandes, Jenifer</dc:creator>
  <cp:keywords/>
  <cp:lastModifiedBy>Fernandes, Jenifer</cp:lastModifiedBy>
  <cp:revision>13</cp:revision>
  <dcterms:created xsi:type="dcterms:W3CDTF">2026-04-19T01:27:32Z</dcterms:created>
  <dcterms:modified xsi:type="dcterms:W3CDTF">2026-08-26T22:24:23Z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0x01010056779995893D9842BA3FA5B9B5E7FD29</vt:lpwstr>
  </property>
  <property fmtid="{D5CDD505-2E9C-101B-9397-08002B2CF9AE}" pid="3" name="MediaServiceImageTags">
    <vt:lpwstr/>
  </property>
  <property fmtid="{D5CDD505-2E9C-101B-9397-08002B2CF9AE}" pid="4" name="MSIP_Label_c144db1d-993e-40da-980d-6eea152adc50_Enabled">
    <vt:lpwstr>true</vt:lpwstr>
  </property>
  <property fmtid="{D5CDD505-2E9C-101B-9397-08002B2CF9AE}" pid="5" name="MSIP_Label_c144db1d-993e-40da-980d-6eea152adc50_SetDate">
    <vt:lpwstr>2026-02-04T21:33:56Z</vt:lpwstr>
  </property>
  <property fmtid="{D5CDD505-2E9C-101B-9397-08002B2CF9AE}" pid="6" name="MSIP_Label_c144db1d-993e-40da-980d-6eea152adc50_Method">
    <vt:lpwstr>Privileged</vt:lpwstr>
  </property>
  <property fmtid="{D5CDD505-2E9C-101B-9397-08002B2CF9AE}" pid="7" name="MSIP_Label_c144db1d-993e-40da-980d-6eea152adc50_Name">
    <vt:lpwstr>Public</vt:lpwstr>
  </property>
  <property fmtid="{D5CDD505-2E9C-101B-9397-08002B2CF9AE}" pid="8" name="MSIP_Label_c144db1d-993e-40da-980d-6eea152adc50_SiteId">
    <vt:lpwstr>0afb747d-bff7-4596-a9fc-950ef9e0ec45</vt:lpwstr>
  </property>
  <property fmtid="{D5CDD505-2E9C-101B-9397-08002B2CF9AE}" pid="9" name="MSIP_Label_c144db1d-993e-40da-980d-6eea152adc50_ActionId">
    <vt:lpwstr>1d14393e-8913-4215-8969-3d0b24cf798e</vt:lpwstr>
  </property>
  <property fmtid="{D5CDD505-2E9C-101B-9397-08002B2CF9AE}" pid="10" name="MSIP_Label_c144db1d-993e-40da-980d-6eea152adc50_ContentBits">
    <vt:lpwstr>0</vt:lpwstr>
  </property>
  <property fmtid="{D5CDD505-2E9C-101B-9397-08002B2CF9AE}" pid="11" name="MSIP_Label_c144db1d-993e-40da-980d-6eea152adc50_Tag">
    <vt:lpwstr>10, 0, 1, 1</vt:lpwstr>
  </property>
</Properties>
</file>