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0"/>
  </p:notesMasterIdLst>
  <p:handoutMasterIdLst>
    <p:handoutMasterId r:id="rId11"/>
  </p:handoutMasterIdLst>
  <p:sldIdLst>
    <p:sldId id="272" r:id="rId6"/>
    <p:sldId id="273" r:id="rId7"/>
    <p:sldId id="2147478764"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B1E5ED"/>
    <a:srgbClr val="2794A4"/>
    <a:srgbClr val="00343B"/>
    <a:srgbClr val="00829B"/>
    <a:srgbClr val="E6EBF0"/>
    <a:srgbClr val="FFFFFF"/>
    <a:srgbClr val="DADCDE"/>
    <a:srgbClr val="A9E5EA"/>
    <a:srgbClr val="00AE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45DE7E-A2CC-43BD-90EE-A4D451666878}" v="52" dt="2026-08-06T18:51:53.2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9" d="100"/>
          <a:sy n="89" d="100"/>
        </p:scale>
        <p:origin x="114" y="145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8/21/2026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8/21/2026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21,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21,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21,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21,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dirty="0"/>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August 21, 2026</a:t>
            </a:fld>
            <a:endParaRPr lang="en-US" dirty="0"/>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August 21,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August 21,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21,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21,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21,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image" Target="../media/image3.sv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21,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6"/>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normAutofit/>
          </a:bodyPr>
          <a:lstStyle/>
          <a:p>
            <a:pPr lvl="0">
              <a:lnSpc>
                <a:spcPct val="100000"/>
              </a:lnSpc>
              <a:spcBef>
                <a:spcPts val="300"/>
              </a:spcBef>
              <a:spcAft>
                <a:spcPts val="300"/>
              </a:spcAft>
              <a:defRPr/>
            </a:pPr>
            <a:r>
              <a:rPr lang="en-US" sz="2400" dirty="0"/>
              <a:t>Actions Following an Apparent Ride-Through Failure </a:t>
            </a:r>
            <a:br>
              <a:rPr lang="en-US" sz="1400" b="0" dirty="0"/>
            </a:br>
            <a:br>
              <a:rPr lang="en-US" sz="1400" b="0" dirty="0"/>
            </a:br>
            <a:br>
              <a:rPr lang="en-US" sz="1400" b="0" dirty="0"/>
            </a:br>
            <a:r>
              <a:rPr lang="en-US" sz="1800" b="0" i="1" dirty="0"/>
              <a:t>Mario A. de la Garza</a:t>
            </a:r>
            <a:br>
              <a:rPr lang="en-US" sz="1800" b="0" i="1" dirty="0"/>
            </a:br>
            <a:br>
              <a:rPr lang="en-US" sz="1800" b="0" dirty="0"/>
            </a:br>
            <a:br>
              <a:rPr lang="en-US" sz="1400" b="0" dirty="0"/>
            </a:br>
            <a:br>
              <a:rPr lang="en-US" sz="1200" b="0" dirty="0"/>
            </a:br>
            <a:r>
              <a:rPr lang="en-US" sz="1100" b="0" dirty="0"/>
              <a:t>August 27, 2026</a:t>
            </a:r>
            <a:endParaRPr lang="en-US" dirty="0"/>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noFill/>
        </p:spPr>
        <p:txBody>
          <a:bodyPr/>
          <a:lstStyle/>
          <a:p>
            <a:r>
              <a:rPr lang="en-US" dirty="0"/>
              <a:t>Outline:</a:t>
            </a:r>
          </a:p>
          <a:p>
            <a:pPr marL="342900" indent="274320">
              <a:buFont typeface="Arial" panose="020B0604020202020204" pitchFamily="34" charset="0"/>
              <a:buChar char="•"/>
            </a:pPr>
            <a:r>
              <a:rPr lang="en-US" b="0" dirty="0"/>
              <a:t>Nodal Operating Guide Section 2.13(1), (3) - (5)</a:t>
            </a:r>
          </a:p>
          <a:p>
            <a:pPr marL="342900" indent="274320">
              <a:buFont typeface="Arial" panose="020B0604020202020204" pitchFamily="34" charset="0"/>
              <a:buChar char="•"/>
            </a:pPr>
            <a:r>
              <a:rPr lang="en-US" b="0" dirty="0"/>
              <a:t>Nodal Operating Guide Section 2.13(6)</a:t>
            </a:r>
          </a:p>
          <a:p>
            <a:endParaRPr lang="en-US" dirty="0"/>
          </a:p>
          <a:p>
            <a:endParaRPr lang="en-US" dirty="0"/>
          </a:p>
        </p:txBody>
      </p:sp>
    </p:spTree>
    <p:extLst>
      <p:ext uri="{BB962C8B-B14F-4D97-AF65-F5344CB8AC3E}">
        <p14:creationId xmlns:p14="http://schemas.microsoft.com/office/powerpoint/2010/main" val="3584611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EFDD4C-2255-C7D5-2991-41521A75BFC3}"/>
              </a:ext>
            </a:extLst>
          </p:cNvPr>
          <p:cNvSpPr>
            <a:spLocks noGrp="1"/>
          </p:cNvSpPr>
          <p:nvPr>
            <p:ph type="sldNum" sz="quarter" idx="12"/>
          </p:nvPr>
        </p:nvSpPr>
        <p:spPr/>
        <p:txBody>
          <a:bodyPr/>
          <a:lstStyle/>
          <a:p>
            <a:fld id="{BCDE79FB-97BA-492B-8D57-F1373F9ADA95}" type="slidenum">
              <a:rPr lang="en-US" smtClean="0"/>
              <a:t>2</a:t>
            </a:fld>
            <a:endParaRPr lang="en-US" dirty="0"/>
          </a:p>
        </p:txBody>
      </p:sp>
      <p:sp>
        <p:nvSpPr>
          <p:cNvPr id="3" name="Text Placeholder 2">
            <a:extLst>
              <a:ext uri="{FF2B5EF4-FFF2-40B4-BE49-F238E27FC236}">
                <a16:creationId xmlns:a16="http://schemas.microsoft.com/office/drawing/2014/main" id="{4B092D25-2593-3505-E293-9C668ABD3202}"/>
              </a:ext>
            </a:extLst>
          </p:cNvPr>
          <p:cNvSpPr>
            <a:spLocks noGrp="1"/>
          </p:cNvSpPr>
          <p:nvPr>
            <p:ph type="body" sz="quarter" idx="15"/>
          </p:nvPr>
        </p:nvSpPr>
        <p:spPr>
          <a:xfrm flipH="1">
            <a:off x="6457949" y="4936098"/>
            <a:ext cx="5303744" cy="660568"/>
          </a:xfrm>
        </p:spPr>
        <p:txBody>
          <a:bodyPr/>
          <a:lstStyle/>
          <a:p>
            <a:r>
              <a:rPr lang="en-US" dirty="0"/>
              <a:t>Key Takeaway: </a:t>
            </a:r>
            <a:r>
              <a:rPr lang="en-US" b="0" dirty="0"/>
              <a:t>ERCOT needs maximized Resource-specific ride-through capabilities</a:t>
            </a:r>
          </a:p>
          <a:p>
            <a:endParaRPr lang="en-US" dirty="0"/>
          </a:p>
        </p:txBody>
      </p:sp>
      <p:sp>
        <p:nvSpPr>
          <p:cNvPr id="4" name="Title 3">
            <a:extLst>
              <a:ext uri="{FF2B5EF4-FFF2-40B4-BE49-F238E27FC236}">
                <a16:creationId xmlns:a16="http://schemas.microsoft.com/office/drawing/2014/main" id="{82CEE743-FAC8-4536-6D1F-9DA259116DB4}"/>
              </a:ext>
            </a:extLst>
          </p:cNvPr>
          <p:cNvSpPr>
            <a:spLocks noGrp="1"/>
          </p:cNvSpPr>
          <p:nvPr>
            <p:ph type="title"/>
          </p:nvPr>
        </p:nvSpPr>
        <p:spPr/>
        <p:txBody>
          <a:bodyPr/>
          <a:lstStyle/>
          <a:p>
            <a:r>
              <a:rPr lang="en-US" dirty="0"/>
              <a:t>NOG Section 2.13 (1), (3), (5)</a:t>
            </a:r>
          </a:p>
        </p:txBody>
      </p:sp>
      <p:sp>
        <p:nvSpPr>
          <p:cNvPr id="5" name="TextBox 4">
            <a:extLst>
              <a:ext uri="{FF2B5EF4-FFF2-40B4-BE49-F238E27FC236}">
                <a16:creationId xmlns:a16="http://schemas.microsoft.com/office/drawing/2014/main" id="{53BC4400-57B6-A039-E3DC-C0C30D11124D}"/>
              </a:ext>
            </a:extLst>
          </p:cNvPr>
          <p:cNvSpPr txBox="1"/>
          <p:nvPr/>
        </p:nvSpPr>
        <p:spPr>
          <a:xfrm>
            <a:off x="430306" y="1151068"/>
            <a:ext cx="5583219" cy="5078313"/>
          </a:xfrm>
          <a:prstGeom prst="rect">
            <a:avLst/>
          </a:prstGeom>
          <a:noFill/>
        </p:spPr>
        <p:txBody>
          <a:bodyPr wrap="square" rtlCol="0">
            <a:spAutoFit/>
          </a:bodyPr>
          <a:lstStyle/>
          <a:p>
            <a:r>
              <a:rPr lang="en-US" dirty="0"/>
              <a:t>NOG §§ 2.13(1) </a:t>
            </a:r>
          </a:p>
          <a:p>
            <a:pPr marL="285750" indent="-285750">
              <a:buFont typeface="Arial" panose="020B0604020202020204" pitchFamily="34" charset="0"/>
              <a:buChar char="•"/>
            </a:pPr>
            <a:r>
              <a:rPr lang="en-US" dirty="0"/>
              <a:t>NOG §§ 2.6.2.1, 2.9.1 contain ride-through performance criteria (“Required Criteria”) </a:t>
            </a:r>
          </a:p>
          <a:p>
            <a:pPr marL="285750" indent="-285750">
              <a:buFont typeface="Arial" panose="020B0604020202020204" pitchFamily="34" charset="0"/>
              <a:buChar char="•"/>
            </a:pPr>
            <a:r>
              <a:rPr lang="en-US" dirty="0"/>
              <a:t>For Resources with approved exemption or extension, maximum ride-through capabilities submitted to ERCOT are requirement for compliance purposes</a:t>
            </a:r>
          </a:p>
          <a:p>
            <a:pPr marL="285750" indent="-285750">
              <a:buFont typeface="Arial" panose="020B0604020202020204" pitchFamily="34" charset="0"/>
              <a:buChar char="•"/>
            </a:pPr>
            <a:r>
              <a:rPr lang="en-US" dirty="0"/>
              <a:t>Resources must strive to meet or exceed Required Criteria to fullest extent equipment allows</a:t>
            </a:r>
          </a:p>
          <a:p>
            <a:r>
              <a:rPr lang="en-US" dirty="0"/>
              <a:t>NOG §§ 2.13(3)</a:t>
            </a:r>
          </a:p>
          <a:p>
            <a:pPr marL="285750" indent="-285750">
              <a:buFont typeface="Arial" panose="020B0604020202020204" pitchFamily="34" charset="0"/>
              <a:buChar char="•"/>
            </a:pPr>
            <a:r>
              <a:rPr lang="en-US" dirty="0"/>
              <a:t>If Resource fails to ride-through event </a:t>
            </a:r>
            <a:r>
              <a:rPr lang="en-US" dirty="0">
                <a:highlight>
                  <a:srgbClr val="FFFF00"/>
                </a:highlight>
              </a:rPr>
              <a:t>based on its maximized capabilities</a:t>
            </a:r>
            <a:r>
              <a:rPr lang="en-US" dirty="0"/>
              <a:t>, RE must:</a:t>
            </a:r>
          </a:p>
          <a:p>
            <a:pPr marL="800100" lvl="1" indent="-342900">
              <a:buFont typeface="+mj-lt"/>
              <a:buAutoNum type="alphaLcPeriod"/>
            </a:pPr>
            <a:r>
              <a:rPr lang="en-US" dirty="0"/>
              <a:t>Investigate Apparent Performance Failure (APF)</a:t>
            </a:r>
          </a:p>
          <a:p>
            <a:pPr marL="800100" lvl="1" indent="-342900">
              <a:buFont typeface="+mj-lt"/>
              <a:buAutoNum type="alphaLcPeriod"/>
            </a:pPr>
            <a:r>
              <a:rPr lang="en-US" dirty="0"/>
              <a:t>Report to ERCOT the APF’s cause</a:t>
            </a:r>
          </a:p>
          <a:p>
            <a:pPr marL="800100" lvl="1" indent="-342900">
              <a:buFont typeface="+mj-lt"/>
              <a:buAutoNum type="alphaLcPeriod"/>
            </a:pPr>
            <a:r>
              <a:rPr lang="en-US" dirty="0"/>
              <a:t>Perform model validation and report results to ERCOT</a:t>
            </a:r>
          </a:p>
        </p:txBody>
      </p:sp>
      <p:sp>
        <p:nvSpPr>
          <p:cNvPr id="11" name="TextBox 10">
            <a:extLst>
              <a:ext uri="{FF2B5EF4-FFF2-40B4-BE49-F238E27FC236}">
                <a16:creationId xmlns:a16="http://schemas.microsoft.com/office/drawing/2014/main" id="{70EFB5B7-2453-1066-C945-A58811F904BF}"/>
              </a:ext>
            </a:extLst>
          </p:cNvPr>
          <p:cNvSpPr txBox="1"/>
          <p:nvPr/>
        </p:nvSpPr>
        <p:spPr>
          <a:xfrm>
            <a:off x="6096000" y="1261334"/>
            <a:ext cx="5884433" cy="2308324"/>
          </a:xfrm>
          <a:prstGeom prst="rect">
            <a:avLst/>
          </a:prstGeom>
          <a:noFill/>
        </p:spPr>
        <p:txBody>
          <a:bodyPr wrap="square" rtlCol="0">
            <a:spAutoFit/>
          </a:bodyPr>
          <a:lstStyle/>
          <a:p>
            <a:r>
              <a:rPr lang="en-US" dirty="0"/>
              <a:t>NOG §§ 2.13(5)</a:t>
            </a:r>
          </a:p>
          <a:p>
            <a:pPr marL="285750" indent="-285750">
              <a:buFont typeface="Arial" panose="020B0604020202020204" pitchFamily="34" charset="0"/>
              <a:buChar char="•"/>
            </a:pPr>
            <a:r>
              <a:rPr lang="en-US" dirty="0"/>
              <a:t>RE for Resource with APF, RE must:</a:t>
            </a:r>
          </a:p>
          <a:p>
            <a:pPr marL="800100" lvl="1" indent="-342900">
              <a:buFont typeface="+mj-lt"/>
              <a:buAutoNum type="alphaLcPeriod"/>
            </a:pPr>
            <a:r>
              <a:rPr lang="en-US" dirty="0"/>
              <a:t>Develop plan to ensure Resource meets applicable ride-through requirements (maximized or Required Criteria) </a:t>
            </a:r>
          </a:p>
          <a:p>
            <a:pPr marL="800100" lvl="1" indent="-342900">
              <a:buFont typeface="+mj-lt"/>
              <a:buAutoNum type="alphaLcPeriod"/>
            </a:pPr>
            <a:r>
              <a:rPr lang="en-US" dirty="0"/>
              <a:t>Submit plan to ERCOT for approval w/n 90 days </a:t>
            </a:r>
          </a:p>
          <a:p>
            <a:pPr marL="800100" lvl="1" indent="-342900">
              <a:buFont typeface="+mj-lt"/>
              <a:buAutoNum type="alphaLcPeriod"/>
            </a:pPr>
            <a:r>
              <a:rPr lang="en-US" dirty="0"/>
              <a:t>If ERCOT approves plan, implement it w/n 180 days (unless ERCOT approves longer timeline) </a:t>
            </a:r>
          </a:p>
        </p:txBody>
      </p:sp>
    </p:spTree>
    <p:extLst>
      <p:ext uri="{BB962C8B-B14F-4D97-AF65-F5344CB8AC3E}">
        <p14:creationId xmlns:p14="http://schemas.microsoft.com/office/powerpoint/2010/main" val="528621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CE1DD-A35F-5E6F-BD9A-229F74D279F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B12386-EAD6-A728-5DEF-A33DCF3BE012}"/>
              </a:ext>
            </a:extLst>
          </p:cNvPr>
          <p:cNvSpPr>
            <a:spLocks noGrp="1"/>
          </p:cNvSpPr>
          <p:nvPr>
            <p:ph type="sldNum" sz="quarter" idx="12"/>
          </p:nvPr>
        </p:nvSpPr>
        <p:spPr/>
        <p:txBody>
          <a:bodyPr/>
          <a:lstStyle/>
          <a:p>
            <a:fld id="{BCDE79FB-97BA-492B-8D57-F1373F9ADA95}" type="slidenum">
              <a:rPr lang="en-US" smtClean="0"/>
              <a:t>3</a:t>
            </a:fld>
            <a:endParaRPr lang="en-US"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31C59DF5-B4C2-39E8-C2A1-B9A134DCAAB9}"/>
                  </a:ext>
                </a:extLst>
              </p:cNvPr>
              <p:cNvSpPr>
                <a:spLocks noGrp="1"/>
              </p:cNvSpPr>
              <p:nvPr>
                <p:ph type="body" sz="quarter" idx="15"/>
              </p:nvPr>
            </p:nvSpPr>
            <p:spPr>
              <a:xfrm flipH="1">
                <a:off x="713914" y="5237051"/>
                <a:ext cx="10944686" cy="793525"/>
              </a:xfrm>
            </p:spPr>
            <p:txBody>
              <a:bodyPr/>
              <a:lstStyle/>
              <a:p>
                <a:r>
                  <a:rPr lang="en-US" dirty="0"/>
                  <a:t>Key Takeaway: </a:t>
                </a:r>
                <a:r>
                  <a:rPr lang="en-US" b="0" dirty="0"/>
                  <a:t>If Resource does not ride-through in area between Required Criteria and maximized capability RE meets requirements in NOG </a:t>
                </a:r>
                <a14:m>
                  <m:oMath xmlns:m="http://schemas.openxmlformats.org/officeDocument/2006/math">
                    <m:r>
                      <a:rPr lang="en-US" b="0" i="1" smtClean="0">
                        <a:latin typeface="Cambria Math" panose="02040503050406030204" pitchFamily="18" charset="0"/>
                      </a:rPr>
                      <m:t>§ </m:t>
                    </m:r>
                  </m:oMath>
                </a14:m>
                <a:r>
                  <a:rPr lang="en-US" b="0" dirty="0"/>
                  <a:t>2.13 (3) and (5), ERCOT will </a:t>
                </a:r>
                <a:r>
                  <a:rPr lang="en-US" i="1" dirty="0"/>
                  <a:t>not</a:t>
                </a:r>
                <a:r>
                  <a:rPr lang="en-US" b="0" dirty="0"/>
                  <a:t> report RE to ERM</a:t>
                </a:r>
              </a:p>
              <a:p>
                <a:endParaRPr lang="en-US" dirty="0"/>
              </a:p>
            </p:txBody>
          </p:sp>
        </mc:Choice>
        <mc:Fallback xmlns="">
          <p:sp>
            <p:nvSpPr>
              <p:cNvPr id="3" name="Text Placeholder 2">
                <a:extLst>
                  <a:ext uri="{FF2B5EF4-FFF2-40B4-BE49-F238E27FC236}">
                    <a16:creationId xmlns:a16="http://schemas.microsoft.com/office/drawing/2014/main" id="{31C59DF5-B4C2-39E8-C2A1-B9A134DCAAB9}"/>
                  </a:ext>
                </a:extLst>
              </p:cNvPr>
              <p:cNvSpPr>
                <a:spLocks noGrp="1" noRot="1" noChangeAspect="1" noMove="1" noResize="1" noEditPoints="1" noAdjustHandles="1" noChangeArrowheads="1" noChangeShapeType="1" noTextEdit="1"/>
              </p:cNvSpPr>
              <p:nvPr>
                <p:ph type="body" sz="quarter" idx="15"/>
              </p:nvPr>
            </p:nvSpPr>
            <p:spPr>
              <a:xfrm flipH="1">
                <a:off x="713914" y="5237051"/>
                <a:ext cx="10944686" cy="793525"/>
              </a:xfrm>
              <a:blipFill>
                <a:blip r:embed="rId2"/>
                <a:stretch>
                  <a:fillRect/>
                </a:stretch>
              </a:blipFill>
            </p:spPr>
            <p:txBody>
              <a:bodyPr/>
              <a:lstStyle/>
              <a:p>
                <a:r>
                  <a:rPr lang="en-US">
                    <a:noFill/>
                  </a:rPr>
                  <a:t> </a:t>
                </a:r>
              </a:p>
            </p:txBody>
          </p:sp>
        </mc:Fallback>
      </mc:AlternateContent>
      <p:sp>
        <p:nvSpPr>
          <p:cNvPr id="4" name="Title 3">
            <a:extLst>
              <a:ext uri="{FF2B5EF4-FFF2-40B4-BE49-F238E27FC236}">
                <a16:creationId xmlns:a16="http://schemas.microsoft.com/office/drawing/2014/main" id="{8ADEB993-FDA8-6BB7-EC74-435F8BE16FB0}"/>
              </a:ext>
            </a:extLst>
          </p:cNvPr>
          <p:cNvSpPr>
            <a:spLocks noGrp="1"/>
          </p:cNvSpPr>
          <p:nvPr>
            <p:ph type="title"/>
          </p:nvPr>
        </p:nvSpPr>
        <p:spPr/>
        <p:txBody>
          <a:bodyPr/>
          <a:lstStyle/>
          <a:p>
            <a:r>
              <a:rPr lang="en-US" dirty="0"/>
              <a:t>NOG Section 2.13 (6)</a:t>
            </a:r>
          </a:p>
        </p:txBody>
      </p:sp>
      <p:grpSp>
        <p:nvGrpSpPr>
          <p:cNvPr id="24" name="Group 23">
            <a:extLst>
              <a:ext uri="{FF2B5EF4-FFF2-40B4-BE49-F238E27FC236}">
                <a16:creationId xmlns:a16="http://schemas.microsoft.com/office/drawing/2014/main" id="{15AE898F-7643-08A3-8F8E-74C010B006B2}"/>
              </a:ext>
            </a:extLst>
          </p:cNvPr>
          <p:cNvGrpSpPr/>
          <p:nvPr/>
        </p:nvGrpSpPr>
        <p:grpSpPr>
          <a:xfrm>
            <a:off x="6398793" y="891466"/>
            <a:ext cx="5342964" cy="3205778"/>
            <a:chOff x="1922929" y="1352774"/>
            <a:chExt cx="7758952" cy="4655371"/>
          </a:xfrm>
        </p:grpSpPr>
        <p:pic>
          <p:nvPicPr>
            <p:cNvPr id="25" name="Picture 24">
              <a:extLst>
                <a:ext uri="{FF2B5EF4-FFF2-40B4-BE49-F238E27FC236}">
                  <a16:creationId xmlns:a16="http://schemas.microsoft.com/office/drawing/2014/main" id="{186522D4-8B96-8241-441D-0D8ED5AE04A3}"/>
                </a:ext>
              </a:extLst>
            </p:cNvPr>
            <p:cNvPicPr>
              <a:picLocks noChangeAspect="1"/>
            </p:cNvPicPr>
            <p:nvPr/>
          </p:nvPicPr>
          <p:blipFill>
            <a:blip r:embed="rId3"/>
            <a:stretch>
              <a:fillRect/>
            </a:stretch>
          </p:blipFill>
          <p:spPr>
            <a:xfrm>
              <a:off x="1922929" y="1352774"/>
              <a:ext cx="7758952" cy="4655371"/>
            </a:xfrm>
            <a:prstGeom prst="rect">
              <a:avLst/>
            </a:prstGeom>
          </p:spPr>
        </p:pic>
        <p:sp>
          <p:nvSpPr>
            <p:cNvPr id="26" name="Freeform: Shape 25">
              <a:extLst>
                <a:ext uri="{FF2B5EF4-FFF2-40B4-BE49-F238E27FC236}">
                  <a16:creationId xmlns:a16="http://schemas.microsoft.com/office/drawing/2014/main" id="{DCB91407-8431-44EE-7F3E-8878FAB0AA7D}"/>
                </a:ext>
              </a:extLst>
            </p:cNvPr>
            <p:cNvSpPr/>
            <p:nvPr/>
          </p:nvSpPr>
          <p:spPr>
            <a:xfrm>
              <a:off x="2317750" y="2838450"/>
              <a:ext cx="6305550" cy="2933700"/>
            </a:xfrm>
            <a:custGeom>
              <a:avLst/>
              <a:gdLst>
                <a:gd name="csX0" fmla="*/ 6299200 w 6305550"/>
                <a:gd name="csY0" fmla="*/ 0 h 2933700"/>
                <a:gd name="csX1" fmla="*/ 6305550 w 6305550"/>
                <a:gd name="csY1" fmla="*/ 533400 h 2933700"/>
                <a:gd name="csX2" fmla="*/ 2254250 w 6305550"/>
                <a:gd name="csY2" fmla="*/ 533400 h 2933700"/>
                <a:gd name="csX3" fmla="*/ 2260600 w 6305550"/>
                <a:gd name="csY3" fmla="*/ 1377950 h 2933700"/>
                <a:gd name="csX4" fmla="*/ 1441450 w 6305550"/>
                <a:gd name="csY4" fmla="*/ 1377950 h 2933700"/>
                <a:gd name="csX5" fmla="*/ 1454150 w 6305550"/>
                <a:gd name="csY5" fmla="*/ 2933700 h 2933700"/>
                <a:gd name="csX6" fmla="*/ 0 w 6305550"/>
                <a:gd name="csY6" fmla="*/ 2927350 h 2933700"/>
                <a:gd name="csX7" fmla="*/ 1250950 w 6305550"/>
                <a:gd name="csY7" fmla="*/ 0 h 2933700"/>
                <a:gd name="csX8" fmla="*/ 6299200 w 6305550"/>
                <a:gd name="csY8" fmla="*/ 0 h 29337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305550" h="2933700">
                  <a:moveTo>
                    <a:pt x="6299200" y="0"/>
                  </a:moveTo>
                  <a:cubicBezTo>
                    <a:pt x="6301317" y="177800"/>
                    <a:pt x="6303433" y="355600"/>
                    <a:pt x="6305550" y="533400"/>
                  </a:cubicBezTo>
                  <a:lnTo>
                    <a:pt x="2254250" y="533400"/>
                  </a:lnTo>
                  <a:cubicBezTo>
                    <a:pt x="2256367" y="814917"/>
                    <a:pt x="2258483" y="1096433"/>
                    <a:pt x="2260600" y="1377950"/>
                  </a:cubicBezTo>
                  <a:lnTo>
                    <a:pt x="1441450" y="1377950"/>
                  </a:lnTo>
                  <a:lnTo>
                    <a:pt x="1454150" y="2933700"/>
                  </a:lnTo>
                  <a:lnTo>
                    <a:pt x="0" y="2927350"/>
                  </a:lnTo>
                  <a:lnTo>
                    <a:pt x="1250950" y="0"/>
                  </a:lnTo>
                  <a:lnTo>
                    <a:pt x="6299200" y="0"/>
                  </a:lnTo>
                  <a:close/>
                </a:path>
              </a:pathLst>
            </a:custGeom>
            <a:solidFill>
              <a:schemeClr val="accent5">
                <a:lumMod val="20000"/>
                <a:lumOff val="80000"/>
                <a:alpha val="5411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D86D6A5-000D-C783-2B2D-7B74CCB705E6}"/>
                </a:ext>
              </a:extLst>
            </p:cNvPr>
            <p:cNvSpPr/>
            <p:nvPr/>
          </p:nvSpPr>
          <p:spPr>
            <a:xfrm>
              <a:off x="2352675" y="1709738"/>
              <a:ext cx="6281738" cy="252412"/>
            </a:xfrm>
            <a:custGeom>
              <a:avLst/>
              <a:gdLst>
                <a:gd name="csX0" fmla="*/ 0 w 6281738"/>
                <a:gd name="csY0" fmla="*/ 0 h 252412"/>
                <a:gd name="csX1" fmla="*/ 0 w 6281738"/>
                <a:gd name="csY1" fmla="*/ 85725 h 252412"/>
                <a:gd name="csX2" fmla="*/ 257175 w 6281738"/>
                <a:gd name="csY2" fmla="*/ 80962 h 252412"/>
                <a:gd name="csX3" fmla="*/ 257175 w 6281738"/>
                <a:gd name="csY3" fmla="*/ 176212 h 252412"/>
                <a:gd name="csX4" fmla="*/ 657225 w 6281738"/>
                <a:gd name="csY4" fmla="*/ 171450 h 252412"/>
                <a:gd name="csX5" fmla="*/ 657225 w 6281738"/>
                <a:gd name="csY5" fmla="*/ 252412 h 252412"/>
                <a:gd name="csX6" fmla="*/ 6281738 w 6281738"/>
                <a:gd name="csY6" fmla="*/ 252412 h 252412"/>
                <a:gd name="csX7" fmla="*/ 6276975 w 6281738"/>
                <a:gd name="csY7" fmla="*/ 157162 h 252412"/>
                <a:gd name="csX8" fmla="*/ 1419225 w 6281738"/>
                <a:gd name="csY8" fmla="*/ 161925 h 252412"/>
                <a:gd name="csX9" fmla="*/ 1419225 w 6281738"/>
                <a:gd name="csY9" fmla="*/ 33337 h 252412"/>
                <a:gd name="csX10" fmla="*/ 595313 w 6281738"/>
                <a:gd name="csY10" fmla="*/ 33337 h 252412"/>
                <a:gd name="csX11" fmla="*/ 590550 w 6281738"/>
                <a:gd name="csY11" fmla="*/ 4762 h 252412"/>
                <a:gd name="csX12" fmla="*/ 0 w 6281738"/>
                <a:gd name="csY12" fmla="*/ 0 h 2524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6281738" h="252412">
                  <a:moveTo>
                    <a:pt x="0" y="0"/>
                  </a:moveTo>
                  <a:lnTo>
                    <a:pt x="0" y="85725"/>
                  </a:lnTo>
                  <a:lnTo>
                    <a:pt x="257175" y="80962"/>
                  </a:lnTo>
                  <a:lnTo>
                    <a:pt x="257175" y="176212"/>
                  </a:lnTo>
                  <a:lnTo>
                    <a:pt x="657225" y="171450"/>
                  </a:lnTo>
                  <a:lnTo>
                    <a:pt x="657225" y="252412"/>
                  </a:lnTo>
                  <a:lnTo>
                    <a:pt x="6281738" y="252412"/>
                  </a:lnTo>
                  <a:lnTo>
                    <a:pt x="6276975" y="157162"/>
                  </a:lnTo>
                  <a:lnTo>
                    <a:pt x="1419225" y="161925"/>
                  </a:lnTo>
                  <a:lnTo>
                    <a:pt x="1419225" y="33337"/>
                  </a:lnTo>
                  <a:lnTo>
                    <a:pt x="595313" y="33337"/>
                  </a:lnTo>
                  <a:lnTo>
                    <a:pt x="590550" y="4762"/>
                  </a:lnTo>
                  <a:lnTo>
                    <a:pt x="0" y="0"/>
                  </a:lnTo>
                  <a:close/>
                </a:path>
              </a:pathLst>
            </a:custGeom>
            <a:solidFill>
              <a:srgbClr val="CAEEFB">
                <a:alpha val="5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9" name="Straight Arrow Connector 28">
            <a:extLst>
              <a:ext uri="{FF2B5EF4-FFF2-40B4-BE49-F238E27FC236}">
                <a16:creationId xmlns:a16="http://schemas.microsoft.com/office/drawing/2014/main" id="{77B7D99E-1DC8-996F-DD92-828C4EE94AB1}"/>
              </a:ext>
            </a:extLst>
          </p:cNvPr>
          <p:cNvCxnSpPr>
            <a:cxnSpLocks/>
          </p:cNvCxnSpPr>
          <p:nvPr/>
        </p:nvCxnSpPr>
        <p:spPr>
          <a:xfrm flipV="1">
            <a:off x="5900249" y="1224186"/>
            <a:ext cx="1482186" cy="1287347"/>
          </a:xfrm>
          <a:prstGeom prst="straightConnector1">
            <a:avLst/>
          </a:prstGeom>
          <a:ln>
            <a:solidFill>
              <a:schemeClr val="accent2">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14DF212A-F40A-14A7-E6E9-0A11D472855F}"/>
              </a:ext>
            </a:extLst>
          </p:cNvPr>
          <p:cNvCxnSpPr>
            <a:cxnSpLocks/>
          </p:cNvCxnSpPr>
          <p:nvPr/>
        </p:nvCxnSpPr>
        <p:spPr>
          <a:xfrm>
            <a:off x="5900249" y="2511533"/>
            <a:ext cx="1482186" cy="144126"/>
          </a:xfrm>
          <a:prstGeom prst="straightConnector1">
            <a:avLst/>
          </a:prstGeom>
          <a:ln>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094414D0-AEB1-AF47-1A07-93FBD00A5132}"/>
              </a:ext>
            </a:extLst>
          </p:cNvPr>
          <p:cNvSpPr txBox="1"/>
          <p:nvPr/>
        </p:nvSpPr>
        <p:spPr>
          <a:xfrm>
            <a:off x="441034" y="1867859"/>
            <a:ext cx="5209943" cy="2585323"/>
          </a:xfrm>
          <a:prstGeom prst="rect">
            <a:avLst/>
          </a:prstGeom>
          <a:noFill/>
        </p:spPr>
        <p:txBody>
          <a:bodyPr wrap="square" rtlCol="0">
            <a:spAutoFit/>
          </a:bodyPr>
          <a:lstStyle/>
          <a:p>
            <a:pPr marL="285750" indent="-285750">
              <a:buFont typeface="Arial" panose="020B0604020202020204" pitchFamily="34" charset="0"/>
              <a:buChar char="•"/>
            </a:pPr>
            <a:r>
              <a:rPr lang="en-US" dirty="0"/>
              <a:t>To encourage Resources to maximize equipment FRT/VRT parameters to maximum level equipment allows and new Resources to design equipment to use inverter or converter capabilities to fullest extent, any APF where system conditions at POIB exceeded Required Criteria but were below maximized FRT/VRT </a:t>
            </a:r>
            <a:r>
              <a:rPr lang="en-US" dirty="0">
                <a:highlight>
                  <a:srgbClr val="FFFF00"/>
                </a:highlight>
              </a:rPr>
              <a:t>capabilities shall be reported to ERM only if RE does not fully meet (3) and (5) above </a:t>
            </a:r>
          </a:p>
        </p:txBody>
      </p:sp>
    </p:spTree>
    <p:extLst>
      <p:ext uri="{BB962C8B-B14F-4D97-AF65-F5344CB8AC3E}">
        <p14:creationId xmlns:p14="http://schemas.microsoft.com/office/powerpoint/2010/main" val="945738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p:txBody>
          <a:bodyPr/>
          <a:lstStyle/>
          <a:p>
            <a:r>
              <a:rPr lang="en-US" dirty="0"/>
              <a:t>Mario.delaGarza@ercot.com</a:t>
            </a:r>
          </a:p>
          <a:p>
            <a:endParaRPr lang="en-US" dirty="0"/>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4</a:t>
            </a:fld>
            <a:endParaRPr lang="en-US" dirty="0"/>
          </a:p>
        </p:txBody>
      </p:sp>
    </p:spTree>
    <p:extLst>
      <p:ext uri="{BB962C8B-B14F-4D97-AF65-F5344CB8AC3E}">
        <p14:creationId xmlns:p14="http://schemas.microsoft.com/office/powerpoint/2010/main" val="3512297305"/>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Props1.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2.xml><?xml version="1.0" encoding="utf-8"?>
<ds:datastoreItem xmlns:ds="http://schemas.openxmlformats.org/officeDocument/2006/customXml" ds:itemID="{B57DC9A4-2D51-40CB-BA99-0BF7D516F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917f14-8d40-4289-92aa-fd10f73581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E754FD2-17D2-4534-9157-8CFDD0166132}">
  <ds:schemaRefs>
    <ds:schemaRef ds:uri="http://purl.org/dc/elements/1.1/"/>
    <ds:schemaRef ds:uri="3c917f14-8d40-4289-92aa-fd10f73581c9"/>
    <ds:schemaRef ds:uri="http://purl.org/dc/dcmitype/"/>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Template>
  <TotalTime>847</TotalTime>
  <Words>339</Words>
  <Application>Microsoft Office PowerPoint</Application>
  <PresentationFormat>Widescreen</PresentationFormat>
  <Paragraphs>28</Paragraphs>
  <Slides>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vt:i4>
      </vt:variant>
    </vt:vector>
  </HeadingPairs>
  <TitlesOfParts>
    <vt:vector size="10" baseType="lpstr">
      <vt:lpstr>Aptos</vt:lpstr>
      <vt:lpstr>Arial</vt:lpstr>
      <vt:lpstr>Cambria Math</vt:lpstr>
      <vt:lpstr>Wingdings</vt:lpstr>
      <vt:lpstr>Cover</vt:lpstr>
      <vt:lpstr>Page Design</vt:lpstr>
      <vt:lpstr>Actions Following an Apparent Ride-Through Failure    Mario A. de la Garza    August 27, 2026</vt:lpstr>
      <vt:lpstr>NOG Section 2.13 (1), (3), (5)</vt:lpstr>
      <vt:lpstr>NOG Section 2.13 (6)</vt:lpstr>
      <vt:lpstr>Questions/Comments?</vt:lpstr>
    </vt:vector>
  </TitlesOfParts>
  <Company>ERCOT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de la Garza, Mario</dc:creator>
  <cp:keywords/>
  <cp:lastModifiedBy>de la Garza, Mario</cp:lastModifiedBy>
  <cp:revision>3</cp:revision>
  <dcterms:created xsi:type="dcterms:W3CDTF">2026-07-29T03:30:00Z</dcterms:created>
  <dcterms:modified xsi:type="dcterms:W3CDTF">2026-08-21T22:04:02Z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