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9"/>
  </p:notesMasterIdLst>
  <p:handoutMasterIdLst>
    <p:handoutMasterId r:id="rId10"/>
  </p:handoutMasterIdLst>
  <p:sldIdLst>
    <p:sldId id="272" r:id="rId6"/>
    <p:sldId id="2147478780" r:id="rId7"/>
    <p:sldId id="21474787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06B1E7A-65D6-47D2-90D8-E55957F60C66}">
          <p14:sldIdLst>
            <p14:sldId id="272"/>
            <p14:sldId id="2147478780"/>
            <p14:sldId id="214747876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43B"/>
    <a:srgbClr val="B1E5ED"/>
    <a:srgbClr val="2794A4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5217C2-39CC-4126-860D-633DF9161DCD}" type="doc">
      <dgm:prSet loTypeId="urn:microsoft.com/office/officeart/2005/8/layout/chevron1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92807E0F-C58B-4A9D-99D2-EB6B941D3FE1}">
      <dgm:prSet phldrT="[Text]" phldr="0"/>
      <dgm:spPr/>
      <dgm:t>
        <a:bodyPr/>
        <a:lstStyle/>
        <a:p>
          <a:r>
            <a:rPr lang="en-US"/>
            <a:t>Design Engagement</a:t>
          </a:r>
        </a:p>
      </dgm:t>
    </dgm:pt>
    <dgm:pt modelId="{BEA270DA-DA59-47CE-9F8E-FCB35E3C9E92}" type="parTrans" cxnId="{43119A51-8602-4747-8BE9-D1FF8ADB0EA1}">
      <dgm:prSet/>
      <dgm:spPr/>
      <dgm:t>
        <a:bodyPr/>
        <a:lstStyle/>
        <a:p>
          <a:endParaRPr lang="en-US"/>
        </a:p>
      </dgm:t>
    </dgm:pt>
    <dgm:pt modelId="{4406A0D9-64CE-42F5-B0F0-911ACB8EB2EC}" type="sibTrans" cxnId="{43119A51-8602-4747-8BE9-D1FF8ADB0EA1}">
      <dgm:prSet/>
      <dgm:spPr/>
      <dgm:t>
        <a:bodyPr/>
        <a:lstStyle/>
        <a:p>
          <a:endParaRPr lang="en-US"/>
        </a:p>
      </dgm:t>
    </dgm:pt>
    <dgm:pt modelId="{6EB890E7-13A5-4F1A-994D-18C16C53DA86}">
      <dgm:prSet phldrT="[Text]" phldr="0"/>
      <dgm:spPr/>
      <dgm:t>
        <a:bodyPr/>
        <a:lstStyle/>
        <a:p>
          <a:r>
            <a:rPr lang="en-US"/>
            <a:t>Build &amp; Feedback</a:t>
          </a:r>
        </a:p>
      </dgm:t>
    </dgm:pt>
    <dgm:pt modelId="{259EA748-987A-4234-9545-C5E6969A36C5}" type="parTrans" cxnId="{09416321-FFC9-4D63-B1E3-D0D0516A616D}">
      <dgm:prSet/>
      <dgm:spPr/>
      <dgm:t>
        <a:bodyPr/>
        <a:lstStyle/>
        <a:p>
          <a:endParaRPr lang="en-US"/>
        </a:p>
      </dgm:t>
    </dgm:pt>
    <dgm:pt modelId="{DE5E2B78-C0C9-47EC-9B72-B9FCC94CAB90}" type="sibTrans" cxnId="{09416321-FFC9-4D63-B1E3-D0D0516A616D}">
      <dgm:prSet/>
      <dgm:spPr/>
      <dgm:t>
        <a:bodyPr/>
        <a:lstStyle/>
        <a:p>
          <a:endParaRPr lang="en-US"/>
        </a:p>
      </dgm:t>
    </dgm:pt>
    <dgm:pt modelId="{20DBA69B-0A79-4F78-ACFC-56E6EC70014A}">
      <dgm:prSet phldrT="[Text]" phldr="0"/>
      <dgm:spPr/>
      <dgm:t>
        <a:bodyPr/>
        <a:lstStyle/>
        <a:p>
          <a:r>
            <a:rPr lang="en-US"/>
            <a:t>Go-Live</a:t>
          </a:r>
        </a:p>
      </dgm:t>
    </dgm:pt>
    <dgm:pt modelId="{5FCBF4BF-5326-4D5A-97F4-03901AD93473}" type="parTrans" cxnId="{E5A1E4E2-91C5-47A7-B1EB-8B496FD742AE}">
      <dgm:prSet/>
      <dgm:spPr/>
      <dgm:t>
        <a:bodyPr/>
        <a:lstStyle/>
        <a:p>
          <a:endParaRPr lang="en-US"/>
        </a:p>
      </dgm:t>
    </dgm:pt>
    <dgm:pt modelId="{5FE481C3-124A-4D6E-93CE-C85C55C29604}" type="sibTrans" cxnId="{E5A1E4E2-91C5-47A7-B1EB-8B496FD742AE}">
      <dgm:prSet/>
      <dgm:spPr/>
      <dgm:t>
        <a:bodyPr/>
        <a:lstStyle/>
        <a:p>
          <a:endParaRPr lang="en-US"/>
        </a:p>
      </dgm:t>
    </dgm:pt>
    <dgm:pt modelId="{C13FBB1C-475A-48BF-ACB0-08342FD9F91D}">
      <dgm:prSet phldrT="[Text]" phldr="0"/>
      <dgm:spPr/>
      <dgm:t>
        <a:bodyPr/>
        <a:lstStyle/>
        <a:p>
          <a:r>
            <a:rPr lang="en-US"/>
            <a:t>“Status Quo”</a:t>
          </a:r>
        </a:p>
      </dgm:t>
    </dgm:pt>
    <dgm:pt modelId="{7C5B5DB8-56D2-4650-A9E1-02E3E1352BA2}" type="parTrans" cxnId="{A3570865-FB7A-4ECC-9810-F66C7DD59601}">
      <dgm:prSet/>
      <dgm:spPr/>
      <dgm:t>
        <a:bodyPr/>
        <a:lstStyle/>
        <a:p>
          <a:endParaRPr lang="en-US"/>
        </a:p>
      </dgm:t>
    </dgm:pt>
    <dgm:pt modelId="{A240080B-818D-43B0-A848-EE58472DD4B9}" type="sibTrans" cxnId="{A3570865-FB7A-4ECC-9810-F66C7DD59601}">
      <dgm:prSet/>
      <dgm:spPr/>
      <dgm:t>
        <a:bodyPr/>
        <a:lstStyle/>
        <a:p>
          <a:endParaRPr lang="en-US"/>
        </a:p>
      </dgm:t>
    </dgm:pt>
    <dgm:pt modelId="{3C30714E-4314-4D1E-807B-FB301C960882}">
      <dgm:prSet phldrT="[Text]" phldr="0"/>
      <dgm:spPr/>
      <dgm:t>
        <a:bodyPr/>
        <a:lstStyle/>
        <a:p>
          <a:r>
            <a:rPr lang="en-US"/>
            <a:t>Innovation &amp; Usability</a:t>
          </a:r>
        </a:p>
      </dgm:t>
    </dgm:pt>
    <dgm:pt modelId="{6F2174B5-6F0F-4D5C-B101-67605616A223}" type="parTrans" cxnId="{1130182B-F1A9-42DE-847E-13B249B07C2A}">
      <dgm:prSet/>
      <dgm:spPr/>
      <dgm:t>
        <a:bodyPr/>
        <a:lstStyle/>
        <a:p>
          <a:endParaRPr lang="en-US"/>
        </a:p>
      </dgm:t>
    </dgm:pt>
    <dgm:pt modelId="{E29556CC-4A19-4D27-88EA-4721517B7AB0}" type="sibTrans" cxnId="{1130182B-F1A9-42DE-847E-13B249B07C2A}">
      <dgm:prSet/>
      <dgm:spPr/>
      <dgm:t>
        <a:bodyPr/>
        <a:lstStyle/>
        <a:p>
          <a:endParaRPr lang="en-US"/>
        </a:p>
      </dgm:t>
    </dgm:pt>
    <dgm:pt modelId="{969D2465-122B-48A1-8E6B-1A6969AAD00F}" type="pres">
      <dgm:prSet presAssocID="{E25217C2-39CC-4126-860D-633DF9161DCD}" presName="Name0" presStyleCnt="0">
        <dgm:presLayoutVars>
          <dgm:dir/>
          <dgm:animLvl val="lvl"/>
          <dgm:resizeHandles val="exact"/>
        </dgm:presLayoutVars>
      </dgm:prSet>
      <dgm:spPr/>
    </dgm:pt>
    <dgm:pt modelId="{C3A6BFA5-F0B6-4E4F-AE67-D02A5C3DBA84}" type="pres">
      <dgm:prSet presAssocID="{C13FBB1C-475A-48BF-ACB0-08342FD9F91D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BFD8DFC1-6122-43C9-BB91-3D3827801BBA}" type="pres">
      <dgm:prSet presAssocID="{A240080B-818D-43B0-A848-EE58472DD4B9}" presName="parTxOnlySpace" presStyleCnt="0"/>
      <dgm:spPr/>
    </dgm:pt>
    <dgm:pt modelId="{1122FAA7-B251-4361-9BBD-34074EAB08C4}" type="pres">
      <dgm:prSet presAssocID="{3C30714E-4314-4D1E-807B-FB301C9608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8FF90FD4-BA45-4C15-B8D6-3380BE2681CE}" type="pres">
      <dgm:prSet presAssocID="{E29556CC-4A19-4D27-88EA-4721517B7AB0}" presName="parTxOnlySpace" presStyleCnt="0"/>
      <dgm:spPr/>
    </dgm:pt>
    <dgm:pt modelId="{9DB4FE8E-0E6C-4D79-A9B3-124A6F0CDF17}" type="pres">
      <dgm:prSet presAssocID="{92807E0F-C58B-4A9D-99D2-EB6B941D3FE1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AEFBF6DD-B58C-479D-BA1B-763CC06602E4}" type="pres">
      <dgm:prSet presAssocID="{4406A0D9-64CE-42F5-B0F0-911ACB8EB2EC}" presName="parTxOnlySpace" presStyleCnt="0"/>
      <dgm:spPr/>
    </dgm:pt>
    <dgm:pt modelId="{6FAEB3C5-CD47-4EB5-ACC0-082FBF3E476D}" type="pres">
      <dgm:prSet presAssocID="{6EB890E7-13A5-4F1A-994D-18C16C53DA86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E75731F8-CAD8-4E6F-A65B-87081EE7A671}" type="pres">
      <dgm:prSet presAssocID="{DE5E2B78-C0C9-47EC-9B72-B9FCC94CAB90}" presName="parTxOnlySpace" presStyleCnt="0"/>
      <dgm:spPr/>
    </dgm:pt>
    <dgm:pt modelId="{F88BAD64-1B9E-4BD8-8402-24266C1DD6A9}" type="pres">
      <dgm:prSet presAssocID="{20DBA69B-0A79-4F78-ACFC-56E6EC70014A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09416321-FFC9-4D63-B1E3-D0D0516A616D}" srcId="{E25217C2-39CC-4126-860D-633DF9161DCD}" destId="{6EB890E7-13A5-4F1A-994D-18C16C53DA86}" srcOrd="3" destOrd="0" parTransId="{259EA748-987A-4234-9545-C5E6969A36C5}" sibTransId="{DE5E2B78-C0C9-47EC-9B72-B9FCC94CAB90}"/>
    <dgm:cxn modelId="{1130182B-F1A9-42DE-847E-13B249B07C2A}" srcId="{E25217C2-39CC-4126-860D-633DF9161DCD}" destId="{3C30714E-4314-4D1E-807B-FB301C960882}" srcOrd="1" destOrd="0" parTransId="{6F2174B5-6F0F-4D5C-B101-67605616A223}" sibTransId="{E29556CC-4A19-4D27-88EA-4721517B7AB0}"/>
    <dgm:cxn modelId="{EA40302C-EE4C-4285-9DD2-B07A6CB48388}" type="presOf" srcId="{3C30714E-4314-4D1E-807B-FB301C960882}" destId="{1122FAA7-B251-4361-9BBD-34074EAB08C4}" srcOrd="0" destOrd="0" presId="urn:microsoft.com/office/officeart/2005/8/layout/chevron1"/>
    <dgm:cxn modelId="{9624BB34-85C1-4238-BE57-FB4F355E6B58}" type="presOf" srcId="{C13FBB1C-475A-48BF-ACB0-08342FD9F91D}" destId="{C3A6BFA5-F0B6-4E4F-AE67-D02A5C3DBA84}" srcOrd="0" destOrd="0" presId="urn:microsoft.com/office/officeart/2005/8/layout/chevron1"/>
    <dgm:cxn modelId="{ED88C83B-2578-4B7F-89DF-046505B6CEE5}" type="presOf" srcId="{20DBA69B-0A79-4F78-ACFC-56E6EC70014A}" destId="{F88BAD64-1B9E-4BD8-8402-24266C1DD6A9}" srcOrd="0" destOrd="0" presId="urn:microsoft.com/office/officeart/2005/8/layout/chevron1"/>
    <dgm:cxn modelId="{A3570865-FB7A-4ECC-9810-F66C7DD59601}" srcId="{E25217C2-39CC-4126-860D-633DF9161DCD}" destId="{C13FBB1C-475A-48BF-ACB0-08342FD9F91D}" srcOrd="0" destOrd="0" parTransId="{7C5B5DB8-56D2-4650-A9E1-02E3E1352BA2}" sibTransId="{A240080B-818D-43B0-A848-EE58472DD4B9}"/>
    <dgm:cxn modelId="{110C584B-07FD-42B4-A71D-64231DA0D51D}" type="presOf" srcId="{92807E0F-C58B-4A9D-99D2-EB6B941D3FE1}" destId="{9DB4FE8E-0E6C-4D79-A9B3-124A6F0CDF17}" srcOrd="0" destOrd="0" presId="urn:microsoft.com/office/officeart/2005/8/layout/chevron1"/>
    <dgm:cxn modelId="{43119A51-8602-4747-8BE9-D1FF8ADB0EA1}" srcId="{E25217C2-39CC-4126-860D-633DF9161DCD}" destId="{92807E0F-C58B-4A9D-99D2-EB6B941D3FE1}" srcOrd="2" destOrd="0" parTransId="{BEA270DA-DA59-47CE-9F8E-FCB35E3C9E92}" sibTransId="{4406A0D9-64CE-42F5-B0F0-911ACB8EB2EC}"/>
    <dgm:cxn modelId="{E67B87BB-C0C0-411A-BEAC-6C78D1C1BFA9}" type="presOf" srcId="{6EB890E7-13A5-4F1A-994D-18C16C53DA86}" destId="{6FAEB3C5-CD47-4EB5-ACC0-082FBF3E476D}" srcOrd="0" destOrd="0" presId="urn:microsoft.com/office/officeart/2005/8/layout/chevron1"/>
    <dgm:cxn modelId="{E5A1E4E2-91C5-47A7-B1EB-8B496FD742AE}" srcId="{E25217C2-39CC-4126-860D-633DF9161DCD}" destId="{20DBA69B-0A79-4F78-ACFC-56E6EC70014A}" srcOrd="4" destOrd="0" parTransId="{5FCBF4BF-5326-4D5A-97F4-03901AD93473}" sibTransId="{5FE481C3-124A-4D6E-93CE-C85C55C29604}"/>
    <dgm:cxn modelId="{999808FA-62F3-4DBA-A3C0-C9D3B9DA81C5}" type="presOf" srcId="{E25217C2-39CC-4126-860D-633DF9161DCD}" destId="{969D2465-122B-48A1-8E6B-1A6969AAD00F}" srcOrd="0" destOrd="0" presId="urn:microsoft.com/office/officeart/2005/8/layout/chevron1"/>
    <dgm:cxn modelId="{18B7FFC2-90C2-45E9-9A42-243F64B47072}" type="presParOf" srcId="{969D2465-122B-48A1-8E6B-1A6969AAD00F}" destId="{C3A6BFA5-F0B6-4E4F-AE67-D02A5C3DBA84}" srcOrd="0" destOrd="0" presId="urn:microsoft.com/office/officeart/2005/8/layout/chevron1"/>
    <dgm:cxn modelId="{BC3241D0-6B66-4B47-A7E1-15B1B5AE47E8}" type="presParOf" srcId="{969D2465-122B-48A1-8E6B-1A6969AAD00F}" destId="{BFD8DFC1-6122-43C9-BB91-3D3827801BBA}" srcOrd="1" destOrd="0" presId="urn:microsoft.com/office/officeart/2005/8/layout/chevron1"/>
    <dgm:cxn modelId="{D1465B5F-46B5-4468-825B-1848836A4961}" type="presParOf" srcId="{969D2465-122B-48A1-8E6B-1A6969AAD00F}" destId="{1122FAA7-B251-4361-9BBD-34074EAB08C4}" srcOrd="2" destOrd="0" presId="urn:microsoft.com/office/officeart/2005/8/layout/chevron1"/>
    <dgm:cxn modelId="{D742F02A-0EFA-4A5E-963F-F0FDB6217B46}" type="presParOf" srcId="{969D2465-122B-48A1-8E6B-1A6969AAD00F}" destId="{8FF90FD4-BA45-4C15-B8D6-3380BE2681CE}" srcOrd="3" destOrd="0" presId="urn:microsoft.com/office/officeart/2005/8/layout/chevron1"/>
    <dgm:cxn modelId="{12D7ADC7-1C13-431A-B2FE-E06741519EA8}" type="presParOf" srcId="{969D2465-122B-48A1-8E6B-1A6969AAD00F}" destId="{9DB4FE8E-0E6C-4D79-A9B3-124A6F0CDF17}" srcOrd="4" destOrd="0" presId="urn:microsoft.com/office/officeart/2005/8/layout/chevron1"/>
    <dgm:cxn modelId="{4EF1716D-CFE3-408C-A587-E680B64E0788}" type="presParOf" srcId="{969D2465-122B-48A1-8E6B-1A6969AAD00F}" destId="{AEFBF6DD-B58C-479D-BA1B-763CC06602E4}" srcOrd="5" destOrd="0" presId="urn:microsoft.com/office/officeart/2005/8/layout/chevron1"/>
    <dgm:cxn modelId="{5EAAC9C2-1323-4481-A4D4-EF8415FABE27}" type="presParOf" srcId="{969D2465-122B-48A1-8E6B-1A6969AAD00F}" destId="{6FAEB3C5-CD47-4EB5-ACC0-082FBF3E476D}" srcOrd="6" destOrd="0" presId="urn:microsoft.com/office/officeart/2005/8/layout/chevron1"/>
    <dgm:cxn modelId="{34E17759-710D-4C02-BAA9-9FD2C892CA71}" type="presParOf" srcId="{969D2465-122B-48A1-8E6B-1A6969AAD00F}" destId="{E75731F8-CAD8-4E6F-A65B-87081EE7A671}" srcOrd="7" destOrd="0" presId="urn:microsoft.com/office/officeart/2005/8/layout/chevron1"/>
    <dgm:cxn modelId="{743C642F-6E0C-4F33-A70B-764049B877AC}" type="presParOf" srcId="{969D2465-122B-48A1-8E6B-1A6969AAD00F}" destId="{F88BAD64-1B9E-4BD8-8402-24266C1DD6A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6BFA5-F0B6-4E4F-AE67-D02A5C3DBA84}">
      <dsp:nvSpPr>
        <dsp:cNvPr id="0" name=""/>
        <dsp:cNvSpPr/>
      </dsp:nvSpPr>
      <dsp:spPr>
        <a:xfrm>
          <a:off x="2386" y="454710"/>
          <a:ext cx="2124279" cy="849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“Status Quo”</a:t>
          </a:r>
        </a:p>
      </dsp:txBody>
      <dsp:txXfrm>
        <a:off x="427242" y="454710"/>
        <a:ext cx="1274568" cy="849711"/>
      </dsp:txXfrm>
    </dsp:sp>
    <dsp:sp modelId="{1122FAA7-B251-4361-9BBD-34074EAB08C4}">
      <dsp:nvSpPr>
        <dsp:cNvPr id="0" name=""/>
        <dsp:cNvSpPr/>
      </dsp:nvSpPr>
      <dsp:spPr>
        <a:xfrm>
          <a:off x="1914238" y="454710"/>
          <a:ext cx="2124279" cy="849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Innovation &amp; Usability</a:t>
          </a:r>
        </a:p>
      </dsp:txBody>
      <dsp:txXfrm>
        <a:off x="2339094" y="454710"/>
        <a:ext cx="1274568" cy="849711"/>
      </dsp:txXfrm>
    </dsp:sp>
    <dsp:sp modelId="{9DB4FE8E-0E6C-4D79-A9B3-124A6F0CDF17}">
      <dsp:nvSpPr>
        <dsp:cNvPr id="0" name=""/>
        <dsp:cNvSpPr/>
      </dsp:nvSpPr>
      <dsp:spPr>
        <a:xfrm>
          <a:off x="3826090" y="454710"/>
          <a:ext cx="2124279" cy="849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Design Engagement</a:t>
          </a:r>
        </a:p>
      </dsp:txBody>
      <dsp:txXfrm>
        <a:off x="4250946" y="454710"/>
        <a:ext cx="1274568" cy="849711"/>
      </dsp:txXfrm>
    </dsp:sp>
    <dsp:sp modelId="{6FAEB3C5-CD47-4EB5-ACC0-082FBF3E476D}">
      <dsp:nvSpPr>
        <dsp:cNvPr id="0" name=""/>
        <dsp:cNvSpPr/>
      </dsp:nvSpPr>
      <dsp:spPr>
        <a:xfrm>
          <a:off x="5737941" y="454710"/>
          <a:ext cx="2124279" cy="849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Build &amp; Feedback</a:t>
          </a:r>
        </a:p>
      </dsp:txBody>
      <dsp:txXfrm>
        <a:off x="6162797" y="454710"/>
        <a:ext cx="1274568" cy="849711"/>
      </dsp:txXfrm>
    </dsp:sp>
    <dsp:sp modelId="{F88BAD64-1B9E-4BD8-8402-24266C1DD6A9}">
      <dsp:nvSpPr>
        <dsp:cNvPr id="0" name=""/>
        <dsp:cNvSpPr/>
      </dsp:nvSpPr>
      <dsp:spPr>
        <a:xfrm>
          <a:off x="7649793" y="454710"/>
          <a:ext cx="2124279" cy="8497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Go-Live</a:t>
          </a:r>
        </a:p>
      </dsp:txBody>
      <dsp:txXfrm>
        <a:off x="8074649" y="454710"/>
        <a:ext cx="1274568" cy="849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8/25/2026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8/25/2026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August 25,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August 25,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August 25,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surveymonkey.com/r/BP2QGKL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 dirty="0"/>
              <a:t>ERCOT Website Redesign Update and User Feedback</a:t>
            </a: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sz="1800" b="0" i="1" dirty="0"/>
              <a:t>Priyanka Parthasarathy	</a:t>
            </a:r>
            <a:br>
              <a:rPr lang="en-US" sz="1800" b="0" i="1" dirty="0"/>
            </a:br>
            <a:r>
              <a:rPr lang="en-US" sz="1800" b="0" dirty="0"/>
              <a:t>Manager, Digital Content</a:t>
            </a:r>
            <a:br>
              <a:rPr lang="en-US" sz="1400" b="0" dirty="0"/>
            </a:br>
            <a:br>
              <a:rPr lang="en-US" sz="1200" b="0" dirty="0"/>
            </a:br>
            <a:fld id="{791A7780-03EF-4C42-B9F1-72A8C3465823}" type="datetime4">
              <a:rPr lang="en-US" sz="1100" b="0"/>
              <a:pPr lvl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defRPr/>
              </a:pPr>
              <a:t>August 25, 2026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3F62B0-6886-0C8B-6EFE-6D66885D0E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prstGeom prst="foldedCorner">
            <a:avLst>
              <a:gd name="adj" fmla="val 23384"/>
            </a:avLst>
          </a:prstGeom>
          <a:solidFill>
            <a:srgbClr val="E6EBF0">
              <a:alpha val="67000"/>
            </a:srgbClr>
          </a:solidFill>
          <a:ln>
            <a:solidFill>
              <a:srgbClr val="E6EBF0"/>
            </a:solidFill>
          </a:ln>
        </p:spPr>
        <p:txBody>
          <a:bodyPr lIns="274320" tIns="182880" rIns="91440"/>
          <a:lstStyle/>
          <a:p>
            <a:r>
              <a:rPr lang="en-US" dirty="0"/>
              <a:t>Key Takeaways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Redesign on track; MVP testing taking place end of Q3 2026</a:t>
            </a:r>
          </a:p>
          <a:p>
            <a: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/>
              <a:t>We need your help to test the new website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noFill/>
        </p:spPr>
        <p:txBody>
          <a:bodyPr/>
          <a:lstStyle/>
          <a:p>
            <a:r>
              <a:rPr lang="en-US" dirty="0"/>
              <a:t>Outline: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b="0" dirty="0"/>
              <a:t>Website redesign status and MVP timeline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b="0" dirty="0"/>
              <a:t>Content segregation: active vs. archived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b="0" dirty="0"/>
              <a:t>Call for user feedback</a:t>
            </a:r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F30ECD-E4AC-FD7C-2A28-F17F4C55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33AE609-20AA-AD5B-66BF-5B4DE0B6662C}"/>
              </a:ext>
            </a:extLst>
          </p:cNvPr>
          <p:cNvGraphicFramePr/>
          <p:nvPr/>
        </p:nvGraphicFramePr>
        <p:xfrm>
          <a:off x="1207770" y="1288864"/>
          <a:ext cx="9776460" cy="175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AFD54B-E317-9D77-6039-9EB95F87DBB7}"/>
              </a:ext>
            </a:extLst>
          </p:cNvPr>
          <p:cNvSpPr txBox="1"/>
          <p:nvPr/>
        </p:nvSpPr>
        <p:spPr>
          <a:xfrm>
            <a:off x="1675030" y="1288864"/>
            <a:ext cx="140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2010-2023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2F208B-C845-1345-384C-CB00E978B3C9}"/>
              </a:ext>
            </a:extLst>
          </p:cNvPr>
          <p:cNvSpPr txBox="1"/>
          <p:nvPr/>
        </p:nvSpPr>
        <p:spPr>
          <a:xfrm>
            <a:off x="5682339" y="1330843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2025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F891E2-E483-9224-369D-CBABBDD42275}"/>
              </a:ext>
            </a:extLst>
          </p:cNvPr>
          <p:cNvSpPr txBox="1"/>
          <p:nvPr/>
        </p:nvSpPr>
        <p:spPr>
          <a:xfrm>
            <a:off x="7565451" y="1330843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2026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E8E84C-A2B7-302E-113A-4174D17484A8}"/>
              </a:ext>
            </a:extLst>
          </p:cNvPr>
          <p:cNvSpPr txBox="1"/>
          <p:nvPr/>
        </p:nvSpPr>
        <p:spPr>
          <a:xfrm>
            <a:off x="9448564" y="1330843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2027</a:t>
            </a:r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68846764-9EE0-A3E2-8D81-9DE82388B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545068"/>
          </a:xfrm>
        </p:spPr>
        <p:txBody>
          <a:bodyPr/>
          <a:lstStyle/>
          <a:p>
            <a:r>
              <a:rPr lang="en-US" dirty="0">
                <a:solidFill>
                  <a:srgbClr val="171A1C"/>
                </a:solidFill>
                <a:latin typeface="Arial" panose="020B0604020202020204" pitchFamily="34" charset="0"/>
              </a:rPr>
              <a:t>Website Innovation and Design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D2FDDB-4FD2-71BF-78BB-A804C48F4DB6}"/>
              </a:ext>
            </a:extLst>
          </p:cNvPr>
          <p:cNvSpPr txBox="1"/>
          <p:nvPr/>
        </p:nvSpPr>
        <p:spPr>
          <a:xfrm>
            <a:off x="5222839" y="2831751"/>
            <a:ext cx="1723626" cy="165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71A1C"/>
                </a:solidFill>
              </a:rPr>
              <a:t>User-centered design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71A1C"/>
                </a:solidFill>
              </a:rPr>
              <a:t>Delivered an improved and compliant mobile app</a:t>
            </a:r>
          </a:p>
          <a:p>
            <a:pPr>
              <a:spcBef>
                <a:spcPts val="400"/>
              </a:spcBef>
            </a:pPr>
            <a:endParaRPr lang="en-US" sz="1100" dirty="0">
              <a:solidFill>
                <a:srgbClr val="171A1C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A984FC-9389-C136-67B2-4A03D1C741E0}"/>
              </a:ext>
            </a:extLst>
          </p:cNvPr>
          <p:cNvSpPr txBox="1"/>
          <p:nvPr/>
        </p:nvSpPr>
        <p:spPr>
          <a:xfrm>
            <a:off x="7058289" y="2831751"/>
            <a:ext cx="1723625" cy="78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rgbClr val="171A1C"/>
                </a:solidFill>
              </a:rPr>
              <a:t>Pre-releases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rgbClr val="171A1C"/>
                </a:solidFill>
              </a:rPr>
              <a:t>Stakeholder engagements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85B14C-714C-FAA9-FAC4-36E58799BAD1}"/>
              </a:ext>
            </a:extLst>
          </p:cNvPr>
          <p:cNvSpPr txBox="1"/>
          <p:nvPr/>
        </p:nvSpPr>
        <p:spPr>
          <a:xfrm>
            <a:off x="8893738" y="2794858"/>
            <a:ext cx="17236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71A1C"/>
                </a:solidFill>
              </a:rPr>
              <a:t>Go-live is planned for April 2027</a:t>
            </a:r>
            <a:endParaRPr lang="en-US" sz="1100" dirty="0">
              <a:solidFill>
                <a:srgbClr val="171A1C"/>
              </a:solidFill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D604F157-0D74-9A97-CB1A-6667FF66B3BC}"/>
              </a:ext>
            </a:extLst>
          </p:cNvPr>
          <p:cNvSpPr txBox="1">
            <a:spLocks/>
          </p:cNvSpPr>
          <p:nvPr/>
        </p:nvSpPr>
        <p:spPr>
          <a:xfrm flipH="1">
            <a:off x="1207770" y="4804163"/>
            <a:ext cx="9776459" cy="1445988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lang="en-US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Key Takeaways: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~16 years since last redesign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~20K visitors daily, which can spike to ~160K users during weather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Goal is to modernize with purpose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D5FEA4-C5EC-1AE0-2E66-DCB930CD6924}"/>
              </a:ext>
            </a:extLst>
          </p:cNvPr>
          <p:cNvSpPr txBox="1"/>
          <p:nvPr/>
        </p:nvSpPr>
        <p:spPr>
          <a:xfrm>
            <a:off x="2862398" y="2620223"/>
            <a:ext cx="249980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71A1C"/>
                </a:solidFill>
              </a:rPr>
              <a:t>Document pain points for our various audiences: Market Participants, Legislature, Board, Media, and General Public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71A1C"/>
                </a:solidFill>
              </a:rPr>
              <a:t>Expand usability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171A1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48E6E1-2547-274C-A91B-7E32F9A8F635}"/>
              </a:ext>
            </a:extLst>
          </p:cNvPr>
          <p:cNvSpPr txBox="1"/>
          <p:nvPr/>
        </p:nvSpPr>
        <p:spPr>
          <a:xfrm>
            <a:off x="3742519" y="1326143"/>
            <a:ext cx="107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D7E385-1125-43F4-1214-77D6B6FA609F}"/>
              </a:ext>
            </a:extLst>
          </p:cNvPr>
          <p:cNvSpPr txBox="1"/>
          <p:nvPr/>
        </p:nvSpPr>
        <p:spPr>
          <a:xfrm>
            <a:off x="7157779" y="978832"/>
            <a:ext cx="17236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343B"/>
                </a:solidFill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495453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42E1D-4597-0C0F-D7B2-7A32E83FB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66730-F312-CC3D-643F-BC87004E0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Website Redesign and MVP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B3CACD-CFDE-531F-835E-123938B805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299" y="1539541"/>
            <a:ext cx="5629099" cy="3076001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Where We Are</a:t>
            </a:r>
          </a:p>
          <a:p>
            <a:pPr lvl="1"/>
            <a:r>
              <a:rPr lang="en-US" sz="1600" dirty="0"/>
              <a:t>Redesign is on track</a:t>
            </a:r>
          </a:p>
          <a:p>
            <a:pPr lvl="1"/>
            <a:r>
              <a:rPr lang="en-US" sz="1600" dirty="0"/>
              <a:t>First phase (MVP) is in development</a:t>
            </a:r>
          </a:p>
          <a:p>
            <a:pPr lvl="1"/>
            <a:r>
              <a:rPr lang="en-US" sz="1600" dirty="0"/>
              <a:t>MVP available for user testing end of Q3 2026</a:t>
            </a:r>
          </a:p>
          <a:p>
            <a:pPr lvl="1"/>
            <a:r>
              <a:rPr lang="en-US" sz="1600" dirty="0"/>
              <a:t>Website content will be segregated into active and archived</a:t>
            </a:r>
          </a:p>
          <a:p>
            <a:pPr lvl="2"/>
            <a:r>
              <a:rPr lang="en-US" sz="1600" dirty="0"/>
              <a:t>Content older than 7 years archived elsewhere</a:t>
            </a:r>
          </a:p>
          <a:p>
            <a:pPr lvl="2"/>
            <a:r>
              <a:rPr lang="en-US" sz="1600" dirty="0"/>
              <a:t>No data is deleted — content is segregated, not removed</a:t>
            </a:r>
          </a:p>
        </p:txBody>
      </p:sp>
      <p:sp>
        <p:nvSpPr>
          <p:cNvPr id="5" name="Key Takeaway Placeholder 4">
            <a:extLst>
              <a:ext uri="{FF2B5EF4-FFF2-40B4-BE49-F238E27FC236}">
                <a16:creationId xmlns:a16="http://schemas.microsoft.com/office/drawing/2014/main" id="{0D81031E-CC4E-46EA-D174-85348E9B6F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953584"/>
            <a:ext cx="11163298" cy="914401"/>
          </a:xfrm>
        </p:spPr>
        <p:txBody>
          <a:bodyPr/>
          <a:lstStyle/>
          <a:p>
            <a:pPr lvl="0"/>
            <a:r>
              <a:rPr lang="en-US" dirty="0"/>
              <a:t>Key Takeaway: </a:t>
            </a:r>
            <a:r>
              <a:rPr lang="en-US" b="0" dirty="0"/>
              <a:t>We need Market Participants to test the redesigned ercot.com before launch. MVP user testing begins end of Q3 2026 — scan the code or use the link to volunteer.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8CE76-D1BD-BB42-D104-D679A4C44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 dirty="0"/>
          </a:p>
        </p:txBody>
      </p:sp>
      <p:sp>
        <p:nvSpPr>
          <p:cNvPr id="20" name="CTA Card"/>
          <p:cNvSpPr/>
          <p:nvPr/>
        </p:nvSpPr>
        <p:spPr>
          <a:xfrm>
            <a:off x="6281928" y="1481328"/>
            <a:ext cx="5413248" cy="3108960"/>
          </a:xfrm>
          <a:prstGeom prst="roundRect">
            <a:avLst>
              <a:gd name="adj" fmla="val 5500"/>
            </a:avLst>
          </a:prstGeom>
          <a:solidFill>
            <a:srgbClr val="1A3A5C"/>
          </a:solidFill>
          <a:ln w="28575">
            <a:solidFill>
              <a:srgbClr val="00AEC7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1" name="QR Quiet Zone"/>
          <p:cNvSpPr/>
          <p:nvPr/>
        </p:nvSpPr>
        <p:spPr>
          <a:xfrm>
            <a:off x="6537960" y="2670048"/>
            <a:ext cx="1691640" cy="169164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2" name="QR Code" descr="QR code linking to the ERCOT website redesign feedback sign-up form at https://www.surveymonkey.com/r/BP2QGKL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688" y="2779776"/>
            <a:ext cx="1472184" cy="1472184"/>
          </a:xfrm>
          <a:prstGeom prst="rect">
            <a:avLst/>
          </a:prstGeom>
        </p:spPr>
      </p:pic>
      <p:sp>
        <p:nvSpPr>
          <p:cNvPr id="23" name="CTA Headline"/>
          <p:cNvSpPr txBox="1"/>
          <p:nvPr/>
        </p:nvSpPr>
        <p:spPr>
          <a:xfrm>
            <a:off x="6537960" y="1645920"/>
            <a:ext cx="4901184" cy="411480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FFFF"/>
                </a:solidFill>
                <a:latin typeface="Arial" panose="020B0604020202020204" pitchFamily="34" charset="0"/>
              </a:rPr>
              <a:t>We need your help</a:t>
            </a:r>
          </a:p>
        </p:txBody>
      </p:sp>
      <p:sp>
        <p:nvSpPr>
          <p:cNvPr id="24" name="CTA Subtext"/>
          <p:cNvSpPr txBox="1"/>
          <p:nvPr/>
        </p:nvSpPr>
        <p:spPr>
          <a:xfrm>
            <a:off x="6537960" y="2121408"/>
            <a:ext cx="4901184" cy="512064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Volunteer to test the redesigned ercot.com. Share your email, and we will reach out.</a:t>
            </a:r>
          </a:p>
        </p:txBody>
      </p:sp>
      <p:sp>
        <p:nvSpPr>
          <p:cNvPr id="25" name="CTA Link Label"/>
          <p:cNvSpPr txBox="1"/>
          <p:nvPr/>
        </p:nvSpPr>
        <p:spPr>
          <a:xfrm>
            <a:off x="8485632" y="2871216"/>
            <a:ext cx="2962656" cy="1097280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0" indent="0" algn="l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rgbClr val="00AEC7"/>
                </a:solidFill>
                <a:latin typeface="Arial" panose="020B0604020202020204" pitchFamily="34" charset="0"/>
              </a:rPr>
              <a:t>Prefer a link?</a:t>
            </a:r>
          </a:p>
          <a:p>
            <a:pPr marL="0" indent="0" algn="l">
              <a:lnSpc>
                <a:spcPct val="90000"/>
              </a:lnSpc>
              <a:spcBef>
                <a:spcPts val="400"/>
              </a:spcBef>
              <a:buNone/>
            </a:pPr>
            <a:r>
              <a:rPr lang="en-US" sz="1300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surveymonkey.com/r/BP2QGKL</a:t>
            </a:r>
          </a:p>
          <a:p>
            <a:pPr marL="0" indent="0" algn="l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1200" dirty="0">
                <a:solidFill>
                  <a:srgbClr val="C9D6E2"/>
                </a:solidFill>
                <a:latin typeface="Arial" panose="020B0604020202020204" pitchFamily="34" charset="0"/>
              </a:rPr>
              <a:t>Emails are collected confidentially.</a:t>
            </a:r>
          </a:p>
        </p:txBody>
      </p:sp>
    </p:spTree>
    <p:extLst>
      <p:ext uri="{BB962C8B-B14F-4D97-AF65-F5344CB8AC3E}">
        <p14:creationId xmlns:p14="http://schemas.microsoft.com/office/powerpoint/2010/main" val="38944693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754FD2-17D2-4534-9157-8CFDD0166132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c917f14-8d40-4289-92aa-fd10f73581c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TAC_Slides</Template>
  <TotalTime>835</TotalTime>
  <Words>292</Words>
  <Application>Microsoft Office PowerPoint</Application>
  <PresentationFormat>Widescreen</PresentationFormat>
  <Paragraphs>49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Cover</vt:lpstr>
      <vt:lpstr>Page Design</vt:lpstr>
      <vt:lpstr>ERCOT Website Redesign Update and User Feedback   Priyanka Parthasarathy  Manager, Digital Content  August 25, 2026</vt:lpstr>
      <vt:lpstr>Website Innovation and Design</vt:lpstr>
      <vt:lpstr>ERCOT Website Redesign and MVP Status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Parthasarathy, Priyanka</dc:creator>
  <cp:keywords/>
  <cp:lastModifiedBy>House, Julie</cp:lastModifiedBy>
  <cp:revision>11</cp:revision>
  <dcterms:created xsi:type="dcterms:W3CDTF">2026-08-23T19:01:53Z</dcterms:created>
  <dcterms:modified xsi:type="dcterms:W3CDTF">2026-08-25T23:10:47Z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