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  <p:sldMasterId id="2147483660" r:id="rId5"/>
  </p:sldMasterIdLst>
  <p:notesMasterIdLst>
    <p:notesMasterId r:id="rId9"/>
  </p:notesMasterIdLst>
  <p:handoutMasterIdLst>
    <p:handoutMasterId r:id="rId10"/>
  </p:handoutMasterIdLst>
  <p:sldIdLst>
    <p:sldId id="272" r:id="rId6"/>
    <p:sldId id="2147478763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E5ED"/>
    <a:srgbClr val="2794A4"/>
    <a:srgbClr val="00343B"/>
    <a:srgbClr val="00829B"/>
    <a:srgbClr val="E6EBF0"/>
    <a:srgbClr val="FFFFFF"/>
    <a:srgbClr val="DADCDE"/>
    <a:srgbClr val="A9E5EA"/>
    <a:srgbClr val="00AEC7"/>
    <a:srgbClr val="D6D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F76352-700B-4118-BA2F-1C93A1AF02D0}" v="10" dt="2026-08-25T16:07:03.6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58" d="100"/>
          <a:sy n="58" d="100"/>
        </p:scale>
        <p:origin x="920" y="2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erwas, Rebecca" userId="69fc137c-91c6-430a-aeab-ffed2665545d" providerId="ADAL" clId="{D935205C-B1A1-4E54-A09D-5D099CBACCBA}"/>
    <pc:docChg chg="undo custSel addSld delSld modSld">
      <pc:chgData name="Zerwas, Rebecca" userId="69fc137c-91c6-430a-aeab-ffed2665545d" providerId="ADAL" clId="{D935205C-B1A1-4E54-A09D-5D099CBACCBA}" dt="2026-08-25T18:47:43.595" v="186" actId="20577"/>
      <pc:docMkLst>
        <pc:docMk/>
      </pc:docMkLst>
      <pc:sldChg chg="modSp add mod">
        <pc:chgData name="Zerwas, Rebecca" userId="69fc137c-91c6-430a-aeab-ffed2665545d" providerId="ADAL" clId="{D935205C-B1A1-4E54-A09D-5D099CBACCBA}" dt="2026-08-25T16:07:10.875" v="165" actId="20577"/>
        <pc:sldMkLst>
          <pc:docMk/>
          <pc:sldMk cId="1486693512" sldId="260"/>
        </pc:sldMkLst>
        <pc:spChg chg="mod">
          <ac:chgData name="Zerwas, Rebecca" userId="69fc137c-91c6-430a-aeab-ffed2665545d" providerId="ADAL" clId="{D935205C-B1A1-4E54-A09D-5D099CBACCBA}" dt="2026-08-25T16:07:10.875" v="165" actId="20577"/>
          <ac:spMkLst>
            <pc:docMk/>
            <pc:sldMk cId="1486693512" sldId="260"/>
            <ac:spMk id="7" creationId="{C7917BD9-FD4D-40FA-723D-D2F2E4513C1B}"/>
          </ac:spMkLst>
        </pc:spChg>
      </pc:sldChg>
      <pc:sldChg chg="del">
        <pc:chgData name="Zerwas, Rebecca" userId="69fc137c-91c6-430a-aeab-ffed2665545d" providerId="ADAL" clId="{D935205C-B1A1-4E54-A09D-5D099CBACCBA}" dt="2026-08-25T15:52:08.127" v="2" actId="47"/>
        <pc:sldMkLst>
          <pc:docMk/>
          <pc:sldMk cId="3512297305" sldId="260"/>
        </pc:sldMkLst>
      </pc:sldChg>
      <pc:sldChg chg="del">
        <pc:chgData name="Zerwas, Rebecca" userId="69fc137c-91c6-430a-aeab-ffed2665545d" providerId="ADAL" clId="{D935205C-B1A1-4E54-A09D-5D099CBACCBA}" dt="2026-08-25T16:06:46.548" v="121" actId="47"/>
        <pc:sldMkLst>
          <pc:docMk/>
          <pc:sldMk cId="2764781431" sldId="261"/>
        </pc:sldMkLst>
      </pc:sldChg>
      <pc:sldChg chg="del">
        <pc:chgData name="Zerwas, Rebecca" userId="69fc137c-91c6-430a-aeab-ffed2665545d" providerId="ADAL" clId="{D935205C-B1A1-4E54-A09D-5D099CBACCBA}" dt="2026-08-25T15:52:05.008" v="0" actId="47"/>
        <pc:sldMkLst>
          <pc:docMk/>
          <pc:sldMk cId="3892448617" sldId="270"/>
        </pc:sldMkLst>
      </pc:sldChg>
      <pc:sldChg chg="del">
        <pc:chgData name="Zerwas, Rebecca" userId="69fc137c-91c6-430a-aeab-ffed2665545d" providerId="ADAL" clId="{D935205C-B1A1-4E54-A09D-5D099CBACCBA}" dt="2026-08-25T15:52:08.825" v="3" actId="47"/>
        <pc:sldMkLst>
          <pc:docMk/>
          <pc:sldMk cId="417121190" sldId="271"/>
        </pc:sldMkLst>
      </pc:sldChg>
      <pc:sldChg chg="del">
        <pc:chgData name="Zerwas, Rebecca" userId="69fc137c-91c6-430a-aeab-ffed2665545d" providerId="ADAL" clId="{D935205C-B1A1-4E54-A09D-5D099CBACCBA}" dt="2026-08-25T15:52:06.236" v="1" actId="47"/>
        <pc:sldMkLst>
          <pc:docMk/>
          <pc:sldMk cId="528621009" sldId="273"/>
        </pc:sldMkLst>
      </pc:sldChg>
      <pc:sldChg chg="modSp mod">
        <pc:chgData name="Zerwas, Rebecca" userId="69fc137c-91c6-430a-aeab-ffed2665545d" providerId="ADAL" clId="{D935205C-B1A1-4E54-A09D-5D099CBACCBA}" dt="2026-08-25T18:47:43.595" v="186" actId="20577"/>
        <pc:sldMkLst>
          <pc:docMk/>
          <pc:sldMk cId="1876632128" sldId="2147478763"/>
        </pc:sldMkLst>
        <pc:spChg chg="mod">
          <ac:chgData name="Zerwas, Rebecca" userId="69fc137c-91c6-430a-aeab-ffed2665545d" providerId="ADAL" clId="{D935205C-B1A1-4E54-A09D-5D099CBACCBA}" dt="2026-08-25T15:56:12.970" v="23" actId="20577"/>
          <ac:spMkLst>
            <pc:docMk/>
            <pc:sldMk cId="1876632128" sldId="2147478763"/>
            <ac:spMk id="2" creationId="{0076C0C0-0BCB-DB26-662D-330CD3E12C91}"/>
          </ac:spMkLst>
        </pc:spChg>
        <pc:spChg chg="mod">
          <ac:chgData name="Zerwas, Rebecca" userId="69fc137c-91c6-430a-aeab-ffed2665545d" providerId="ADAL" clId="{D935205C-B1A1-4E54-A09D-5D099CBACCBA}" dt="2026-08-25T18:47:43.595" v="186" actId="20577"/>
          <ac:spMkLst>
            <pc:docMk/>
            <pc:sldMk cId="1876632128" sldId="2147478763"/>
            <ac:spMk id="3" creationId="{D7ECA840-0A0F-694A-41FD-891C8FA19C3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54C447-F63E-708A-7640-F379BC3B6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9CD3C-9D08-D54A-E18D-CB66DD985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C7D50-3744-4F5E-B211-7EE7AB53D25A}" type="datetimeFigureOut">
              <a:rPr lang="en-US" smtClean="0"/>
              <a:t>8/25/2026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76D3F-B471-2F90-E003-19CC7E1391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A019F-EAF7-AC1D-CF33-3B24307B5D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4229-F194-457F-858D-7FD6DC77E7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54939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32203-7F7F-406D-A6A3-240BE64C5DFA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4BC6D-B4C2-499C-B968-7B53BF05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3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1(defau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69" y="2564247"/>
            <a:ext cx="4882568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5054600"/>
            <a:ext cx="5201214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1092200"/>
            <a:ext cx="5201213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4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3A0C87A-E909-99E5-543B-B8CA963F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3EC354D-D331-C418-3300-B354E37BE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1981200"/>
            <a:ext cx="538162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AF89336-B087-2FA3-5FA7-10663E499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3650" y="1971674"/>
            <a:ext cx="5314950" cy="4210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FFA6-4F88-DA05-B2CA-9691F408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51180-8907-F3FB-F8E0-201D1BE6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BA03-1E8A-4A71-9375-E941FF070046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6C78-7C87-2BC7-8FE9-856E3E37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544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88F8-67CB-419F-AAD4-5AB1C4EFBB40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595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D0B2-8800-4E48-BDCE-A19E57C7C5AF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312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48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56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942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Group 7" descr="Confidential document label">
            <a:extLst>
              <a:ext uri="{FF2B5EF4-FFF2-40B4-BE49-F238E27FC236}">
                <a16:creationId xmlns:a16="http://schemas.microsoft.com/office/drawing/2014/main" id="{CDD9FF63-9408-EDE4-8E4D-207871A99374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E25432-F52F-28E3-5AF1-36B3BEC4528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B3A409-F400-7551-A8C4-6293E631585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467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420624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5802D9-2F73-A263-28E7-486C8A489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1ADA3-F564-E7C2-1972-0F9FF557AE0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7A54B6-1CA8-9AE2-BCA6-21205CB4852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4920" y="2062263"/>
            <a:ext cx="6316168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910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30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87714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fld id="{14560760-0B16-41B8-81DA-58FA2187E1CC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47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62A2-45B4-4ECA-8168-BE9383DA5644}" type="datetime4">
              <a:rPr lang="en-US" smtClean="0"/>
              <a:t>August 25,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6374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 in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05638A-F774-C6DB-0DC6-A2F6139BC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6482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2E430-0983-479E-8535-00F341009C9B}" type="datetime4">
              <a:rPr lang="en-US" smtClean="0"/>
              <a:t>August 25,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1765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991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475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35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3.sv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13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4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B145F6E8-FE0B-4A87-A96D-6C3DE3AC3724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903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1" r:id="rId2"/>
    <p:sldLayoutId id="2147483682" r:id="rId3"/>
    <p:sldLayoutId id="2147483683" r:id="rId4"/>
    <p:sldLayoutId id="2147483671" r:id="rId5"/>
    <p:sldLayoutId id="2147483673" r:id="rId6"/>
    <p:sldLayoutId id="2147483672" r:id="rId7"/>
    <p:sldLayoutId id="2147483664" r:id="rId8"/>
    <p:sldLayoutId id="2147483668" r:id="rId9"/>
    <p:sldLayoutId id="2147483669" r:id="rId10"/>
    <p:sldLayoutId id="2147483666" r:id="rId11"/>
    <p:sldLayoutId id="2147483675" r:id="rId12"/>
    <p:sldLayoutId id="2147483679" r:id="rId13"/>
    <p:sldLayoutId id="214748367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F31B-7178-C607-17D8-2A2BD0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499839-B798-E7B3-DB15-49FAE56390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800" dirty="0"/>
              <a:t>Stakeholder Engagement Update for September Board</a:t>
            </a:r>
            <a:br>
              <a:rPr lang="en-US" sz="1400" b="0" dirty="0"/>
            </a:br>
            <a:br>
              <a:rPr lang="en-US" sz="1400" b="0" dirty="0"/>
            </a:br>
            <a:br>
              <a:rPr lang="en-US" sz="1400" b="0" dirty="0"/>
            </a:br>
            <a:r>
              <a:rPr lang="en-US" sz="1800" b="0" i="1" dirty="0"/>
              <a:t>Rebecca Zerwas</a:t>
            </a:r>
            <a:br>
              <a:rPr lang="en-US" sz="1800" b="0" i="1" dirty="0"/>
            </a:br>
            <a:r>
              <a:rPr lang="en-US" sz="1800" b="0" dirty="0"/>
              <a:t>Director, State Policy and PUC Relations, Board Liaison</a:t>
            </a:r>
            <a:br>
              <a:rPr lang="en-US" sz="1800" b="0" dirty="0"/>
            </a:br>
            <a:br>
              <a:rPr lang="en-US" sz="1800" b="0" dirty="0"/>
            </a:br>
            <a:br>
              <a:rPr lang="en-US" sz="1800" b="0" dirty="0"/>
            </a:br>
            <a:r>
              <a:rPr lang="en-US" sz="1600" b="0" dirty="0"/>
              <a:t>TAC</a:t>
            </a:r>
            <a:br>
              <a:rPr lang="en-US" sz="1600" b="0" dirty="0"/>
            </a:br>
            <a:br>
              <a:rPr lang="en-US" sz="1600" b="0" dirty="0"/>
            </a:br>
            <a:r>
              <a:rPr lang="en-US" sz="1600" b="0" dirty="0"/>
              <a:t>August 26, 2026</a:t>
            </a:r>
            <a:endParaRPr lang="en-US" sz="16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83F62B0-6886-0C8B-6EFE-6D66885D0E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4686300"/>
            <a:ext cx="5201214" cy="1825337"/>
          </a:xfrm>
          <a:prstGeom prst="foldedCorner">
            <a:avLst>
              <a:gd name="adj" fmla="val 23384"/>
            </a:avLst>
          </a:prstGeom>
          <a:solidFill>
            <a:srgbClr val="E6EBF0">
              <a:alpha val="67000"/>
            </a:srgbClr>
          </a:solidFill>
          <a:ln>
            <a:solidFill>
              <a:srgbClr val="E6EBF0"/>
            </a:solidFill>
          </a:ln>
        </p:spPr>
        <p:txBody>
          <a:bodyPr lIns="274320" tIns="182880" rIns="91440"/>
          <a:lstStyle/>
          <a:p>
            <a:pPr>
              <a:spcAft>
                <a:spcPts val="1200"/>
              </a:spcAft>
            </a:pPr>
            <a:r>
              <a:rPr lang="en-US" dirty="0"/>
              <a:t>Key Takeaways</a:t>
            </a:r>
          </a:p>
          <a:p>
            <a: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0" dirty="0"/>
              <a:t>TAC Leadership has worked with ERCOT to identify presenters for the September Board session on the Comprehensive Transmission Planning program. 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19804EA-9740-9589-9164-5FD489B897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noFill/>
        </p:spPr>
        <p:txBody>
          <a:bodyPr/>
          <a:lstStyle/>
          <a:p>
            <a:r>
              <a:rPr lang="en-US" dirty="0"/>
              <a:t>Purpose:</a:t>
            </a:r>
          </a:p>
          <a:p>
            <a:pPr lvl="1" algn="just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continue opportunities for the Board of Directors to directly engage with ERCOT stakeholders and 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develop a better understanding of key policy issues.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61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6C0C0-0BCB-DB26-662D-330CD3E12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September Topic: Comprehensive Transmission Planning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ECA840-0A0F-694A-41FD-891C8FA19C3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270000"/>
            <a:ext cx="11187714" cy="490220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solidFill>
                  <a:srgbClr val="2D3338"/>
                </a:solidFill>
                <a:latin typeface="+mj-lt"/>
              </a:rPr>
              <a:t>The goal is to provide a better perspective on how the selected issues impact different types of Market Participants. Focus should be on insight vs advo</a:t>
            </a:r>
            <a:r>
              <a:rPr lang="en-US" sz="2000" dirty="0">
                <a:latin typeface="+mj-lt"/>
              </a:rPr>
              <a:t>cacy.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000" dirty="0">
                <a:latin typeface="+mj-lt"/>
              </a:rPr>
              <a:t>Market Segments: </a:t>
            </a:r>
          </a:p>
          <a:p>
            <a:pPr marL="627063" lvl="1" indent="-222250" algn="just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dirty="0">
                <a:latin typeface="+mj-lt"/>
              </a:rPr>
              <a:t>Transmission Service Provider: Kris Koellner, LCRA and </a:t>
            </a:r>
            <a:r>
              <a:rPr lang="en-US" sz="16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Eduardo De Varona, CenterPoint </a:t>
            </a:r>
          </a:p>
          <a:p>
            <a:pPr marL="627063" lvl="1" indent="-222250" algn="just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dirty="0">
                <a:latin typeface="+mj-lt"/>
              </a:rPr>
              <a:t>Independent Generator: </a:t>
            </a:r>
            <a:r>
              <a:rPr lang="en-US" sz="1600" dirty="0">
                <a:latin typeface="+mj-lt"/>
                <a:cs typeface="Times New Roman" panose="02020603050405020304" pitchFamily="18" charset="0"/>
              </a:rPr>
              <a:t>Bryan Sams, Calpine and Bob Helton, Engie</a:t>
            </a:r>
          </a:p>
          <a:p>
            <a:pPr marL="627063" lvl="1" indent="-22225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dirty="0">
                <a:latin typeface="+mj-lt"/>
              </a:rPr>
              <a:t>Industrial Consumer: </a:t>
            </a:r>
            <a:r>
              <a:rPr lang="en-US" sz="700" dirty="0">
                <a:latin typeface="+mj-lt"/>
              </a:rPr>
              <a:t> </a:t>
            </a:r>
            <a:r>
              <a:rPr lang="en-US" sz="1600" spc="-30" dirty="0">
                <a:latin typeface="+mj-lt"/>
                <a:cs typeface="Times New Roman" panose="02020603050405020304" pitchFamily="18" charset="0"/>
              </a:rPr>
              <a:t>Doug Lewin</a:t>
            </a:r>
            <a:r>
              <a:rPr lang="en-US" sz="1600" spc="-3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and Eric Schubert, Google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2000" dirty="0">
                <a:solidFill>
                  <a:srgbClr val="2D3338"/>
                </a:solidFill>
                <a:latin typeface="+mj-lt"/>
              </a:rPr>
              <a:t>Policy Discussion Prompts: </a:t>
            </a:r>
          </a:p>
          <a:p>
            <a:pPr marL="342900" algn="just">
              <a:spcBef>
                <a:spcPts val="0"/>
              </a:spcBef>
              <a:spcAft>
                <a:spcPts val="400"/>
              </a:spcAft>
              <a:defRPr/>
            </a:pPr>
            <a:r>
              <a:rPr lang="en-US" sz="18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What is important to consider during the Comprehensive Transmission Planning program evaluation? </a:t>
            </a:r>
            <a:endParaRPr lang="en-US" sz="2000" dirty="0"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635000" lvl="1" indent="-22860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n-US" sz="16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Please share any insights or concerns with ERCOT’s plan to modify the Planning and Batch processes from your segment’s perspective.</a:t>
            </a:r>
            <a:endParaRPr lang="en-US" sz="18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635000" lvl="1" indent="-22860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n-US" sz="16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With the growth in medium-size loads (25-75MW) are any policy changes needed to improve transparency and planning efforts?</a:t>
            </a:r>
            <a:endParaRPr lang="en-US" sz="18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635000" lvl="1" indent="-22860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n-US" sz="16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What are the most important planning and modeling changes needed for your segment?   </a:t>
            </a:r>
            <a:endParaRPr lang="en-US" sz="18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635000" lvl="1" indent="-228600"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n-US" sz="16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What are the most important changes needed for Batch 1+ process for your segment?  </a:t>
            </a:r>
            <a:r>
              <a:rPr lang="en-US" sz="1600" dirty="0">
                <a:effectLst/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1AA175-1712-7D6A-A857-023F303E9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632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40F718A-6FB1-73FC-798A-289DAED008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C7917BD9-FD4D-40FA-723D-D2F2E4513C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Rebecca.Zerwas@ercot.com</a:t>
            </a:r>
          </a:p>
          <a:p>
            <a:r>
              <a:rPr lang="en-US" dirty="0"/>
              <a:t>Ann.Boren@ercot.com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70470-082C-B92C-F840-0FFE6A3E6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69351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942DDDCD-BEC6-4902-AAD2-EB3CD2B6933E}"/>
    </a:ext>
  </a:extLst>
</a:theme>
</file>

<file path=ppt/theme/theme2.xml><?xml version="1.0" encoding="utf-8"?>
<a:theme xmlns:a="http://schemas.openxmlformats.org/drawingml/2006/main" name="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E771427F-03EA-4C50-B0D4-53899F39E54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3c917f14-8d40-4289-92aa-fd10f73581c9">Public</Audience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779995893D9842BA3FA5B9B5E7FD29" ma:contentTypeVersion="5" ma:contentTypeDescription="Create a new document." ma:contentTypeScope="" ma:versionID="6d199b3ad5f5b9d872d256308c85908b">
  <xsd:schema xmlns:xsd="http://www.w3.org/2001/XMLSchema" xmlns:xs="http://www.w3.org/2001/XMLSchema" xmlns:p="http://schemas.microsoft.com/office/2006/metadata/properties" xmlns:ns2="3c917f14-8d40-4289-92aa-fd10f73581c9" targetNamespace="http://schemas.microsoft.com/office/2006/metadata/properties" ma:root="true" ma:fieldsID="dcedc2ff92fcc6164a822d33fd796499" ns2:_="">
    <xsd:import namespace="3c917f14-8d40-4289-92aa-fd10f73581c9"/>
    <xsd:element name="properties">
      <xsd:complexType>
        <xsd:sequence>
          <xsd:element name="documentManagement">
            <xsd:complexType>
              <xsd:all>
                <xsd:element ref="ns2:Audienc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917f14-8d40-4289-92aa-fd10f73581c9" elementFormDefault="qualified">
    <xsd:import namespace="http://schemas.microsoft.com/office/2006/documentManagement/types"/>
    <xsd:import namespace="http://schemas.microsoft.com/office/infopath/2007/PartnerControls"/>
    <xsd:element name="Audience" ma:index="8" nillable="true" ma:displayName="Audience" ma:format="Dropdown" ma:internalName="Audience">
      <xsd:simpleType>
        <xsd:restriction base="dms:Choice">
          <xsd:enumeration value="Public"/>
          <xsd:enumeration value="Internal"/>
          <xsd:enumeration value="Confidential"/>
          <xsd:enumeration value="Board of Directors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E754FD2-17D2-4534-9157-8CFDD0166132}">
  <ds:schemaRefs>
    <ds:schemaRef ds:uri="http://purl.org/dc/elements/1.1/"/>
    <ds:schemaRef ds:uri="3c917f14-8d40-4289-92aa-fd10f73581c9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57DC9A4-2D51-40CB-BA99-0BF7D516F6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917f14-8d40-4289-92aa-fd10f73581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A5F3B15-1EDA-47D5-B690-303F08E28C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ERCOT Official PowerPoint Template - Public</Template>
  <TotalTime>101</TotalTime>
  <Words>261</Words>
  <Application>Microsoft Office PowerPoint</Application>
  <PresentationFormat>Widescreen</PresentationFormat>
  <Paragraphs>22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Aptos</vt:lpstr>
      <vt:lpstr>Arial</vt:lpstr>
      <vt:lpstr>Calibri Light</vt:lpstr>
      <vt:lpstr>Wingdings</vt:lpstr>
      <vt:lpstr>Cover</vt:lpstr>
      <vt:lpstr>Page Design</vt:lpstr>
      <vt:lpstr>Stakeholder Engagement Update for September Board   Rebecca Zerwas Director, State Policy and PUC Relations, Board Liaison   TAC  August 26, 2026</vt:lpstr>
      <vt:lpstr>September Topic: Comprehensive Transmission Planning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Zerwas, Rebecca</dc:creator>
  <cp:keywords/>
  <cp:lastModifiedBy>Zerwas, Rebecca</cp:lastModifiedBy>
  <cp:revision>1</cp:revision>
  <dcterms:created xsi:type="dcterms:W3CDTF">2026-08-25T15:45:06Z</dcterms:created>
  <dcterms:modified xsi:type="dcterms:W3CDTF">2026-08-25T18:47:45Z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0x01010056779995893D9842BA3FA5B9B5E7FD29</vt:lpwstr>
  </property>
  <property fmtid="{D5CDD505-2E9C-101B-9397-08002B2CF9AE}" pid="3" name="MediaServiceImageTags">
    <vt:lpwstr/>
  </property>
  <property fmtid="{D5CDD505-2E9C-101B-9397-08002B2CF9AE}" pid="4" name="MSIP_Label_c144db1d-993e-40da-980d-6eea152adc50_Enabled">
    <vt:lpwstr>true</vt:lpwstr>
  </property>
  <property fmtid="{D5CDD505-2E9C-101B-9397-08002B2CF9AE}" pid="5" name="MSIP_Label_c144db1d-993e-40da-980d-6eea152adc50_SetDate">
    <vt:lpwstr>2026-02-04T21:33:56Z</vt:lpwstr>
  </property>
  <property fmtid="{D5CDD505-2E9C-101B-9397-08002B2CF9AE}" pid="6" name="MSIP_Label_c144db1d-993e-40da-980d-6eea152adc50_Method">
    <vt:lpwstr>Privileged</vt:lpwstr>
  </property>
  <property fmtid="{D5CDD505-2E9C-101B-9397-08002B2CF9AE}" pid="7" name="MSIP_Label_c144db1d-993e-40da-980d-6eea152adc50_Name">
    <vt:lpwstr>Public</vt:lpwstr>
  </property>
  <property fmtid="{D5CDD505-2E9C-101B-9397-08002B2CF9AE}" pid="8" name="MSIP_Label_c144db1d-993e-40da-980d-6eea152adc50_SiteId">
    <vt:lpwstr>0afb747d-bff7-4596-a9fc-950ef9e0ec45</vt:lpwstr>
  </property>
  <property fmtid="{D5CDD505-2E9C-101B-9397-08002B2CF9AE}" pid="9" name="MSIP_Label_c144db1d-993e-40da-980d-6eea152adc50_ActionId">
    <vt:lpwstr>1d14393e-8913-4215-8969-3d0b24cf798e</vt:lpwstr>
  </property>
  <property fmtid="{D5CDD505-2E9C-101B-9397-08002B2CF9AE}" pid="10" name="MSIP_Label_c144db1d-993e-40da-980d-6eea152adc50_ContentBits">
    <vt:lpwstr>0</vt:lpwstr>
  </property>
  <property fmtid="{D5CDD505-2E9C-101B-9397-08002B2CF9AE}" pid="11" name="MSIP_Label_c144db1d-993e-40da-980d-6eea152adc50_Tag">
    <vt:lpwstr>10, 0, 1, 1</vt:lpwstr>
  </property>
</Properties>
</file>