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webextensions/webextension3.xml" ContentType="application/vnd.ms-office.webextension+xml"/>
  <Override PartName="/ppt/webextensions/webextension4.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2.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3.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924" r:id="rId4"/>
    <p:sldMasterId id="2147483933" r:id="rId5"/>
  </p:sldMasterIdLst>
  <p:notesMasterIdLst>
    <p:notesMasterId r:id="rId21"/>
  </p:notesMasterIdLst>
  <p:handoutMasterIdLst>
    <p:handoutMasterId r:id="rId22"/>
  </p:handoutMasterIdLst>
  <p:sldIdLst>
    <p:sldId id="2147479097" r:id="rId6"/>
    <p:sldId id="2147479199" r:id="rId7"/>
    <p:sldId id="2147479215" r:id="rId8"/>
    <p:sldId id="2147479216" r:id="rId9"/>
    <p:sldId id="2147479219" r:id="rId10"/>
    <p:sldId id="2147479218" r:id="rId11"/>
    <p:sldId id="2147479202" r:id="rId12"/>
    <p:sldId id="2147479203" r:id="rId13"/>
    <p:sldId id="2147479204" r:id="rId14"/>
    <p:sldId id="2147479205" r:id="rId15"/>
    <p:sldId id="2147479207" r:id="rId16"/>
    <p:sldId id="2147479060" r:id="rId17"/>
    <p:sldId id="258" r:id="rId18"/>
    <p:sldId id="2147479217" r:id="rId19"/>
    <p:sldId id="2147479196" r:id="rId20"/>
  </p:sldIdLst>
  <p:sldSz cx="12192000" cy="6858000"/>
  <p:notesSz cx="7102475" cy="9388475"/>
  <p:custDataLst>
    <p:tags r:id="rId2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42210E16-8D79-8505-F57C-62CAD3E6CDAD}" name="Rowe, Evan" initials="ER" userId="S::Evan.Rowe@ercot.com::d81abe1c-6950-4df8-9373-68ccbd619277" providerId="AD"/>
  <p188:author id="{DBE91927-F6DB-6E1E-EA6F-582FF8FB4C6C}" name="Switzer, Christina" initials="CS" userId="S::Christina.Switzer@ercot.com::718fdc06-d185-42eb-a781-85958c100b82" providerId="AD"/>
  <p188:author id="{261C4439-2D8A-0656-1F63-EE5EC99FD27A}" name="Huang, Fred" initials="SH" userId="S::Shun-Hsien.Huang@ercot.com::604a4aa9-2658-4d75-8cf1-9e07b94baee6" providerId="AD"/>
  <p188:author id="{18E1B941-D805-FD4F-8957-3F61C5D9EBD4}" name="Ayson, Janice" initials="JA" userId="S::Janice.Ayson@ercot.com::f2bb4e96-48b2-4079-a64c-325f474add9b" providerId="AD"/>
  <p188:author id="{06F3794A-CC67-56A5-0FBD-5E0FC58AAB14}" name="Springer, Agee" initials="SA" userId="S::agee.springer@ercot.com::c70aae34-03cc-4ca4-9dc9-ab0f1f0f7e1f" providerId="AD"/>
  <p188:author id="{E059994E-1F97-2543-043B-6E726BCB59C5}" name="Shaaz Lalani" initials="SL" userId="S::Shaaz_Lalani@mckinsey.com::b1f1cdaa-cfd9-4cff-ad98-f946d5dba42f" providerId="AD"/>
  <p188:author id="{1DC88E50-52D5-C315-B518-599503BB2D2B}" name="Switzer, Christina" initials="SC" userId="S::christina.switzer@ercot.com::718fdc06-d185-42eb-a781-85958c100b82" providerId="AD"/>
  <p188:author id="{6A1BB263-FD63-DC8B-3A22-FA5EBF28757D}" name="Yan, Ping" initials="PY" userId="S::Ping.Yan@ercot.com::ba1806fc-35c3-448b-afd8-330b1a9a6882" providerId="AD"/>
  <p188:author id="{43AC947A-768F-141B-B1A1-8E2AE920FF2F}" name="Billo, Jeffrey" initials="JB" userId="S::Jeff.Billo@ercot.com::c105959f-1c3a-49d3-b6c5-5ffb20d67f2e" providerId="AD"/>
  <p188:author id="{B978298F-3624-D050-66A4-475147DD15DE}" name="Justin Pryor" initials="JP" userId="S::Justin_Pryor@mckinsey.com::533a743e-774c-4c41-8988-7367c564571d" providerId="AD"/>
  <p188:author id="{681943A9-36B9-8CCE-5BB5-53154F9E201A}" name="Springer, Agee" initials="AS" userId="S::Agee.Springer@ercot.com::c70aae34-03cc-4ca4-9dc9-ab0f1f0f7e1f" providerId="AD"/>
  <p188:author id="{1E8A0CB3-C61A-C69F-1D12-6CC368335843}" name="Claire Timney" initials="CT" userId="S::Claire_Timney@mckinsey.com::b6ef87b2-3f98-4686-a147-0003950b2f4a" providerId="AD"/>
  <p188:author id="{6AED60BC-6DC8-9208-15EC-10DB2B0CE731}" name="Mereness, Matt" initials="MM" userId="S::matt.mereness@ercot.com::6db1126a-164e-4475-8d86-5dde160acd3b" providerId="AD"/>
  <p188:author id="{179AB2E8-70E7-1118-DF7E-04D0F5F4ED90}" name="Marco Casiraghi" initials="MC" userId="S::marco_casiraghi_mckinsey.com#ext#@ercot.onmicrosoft.com::47a73416-6da1-4b96-9a55-b0aeca28699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99CC"/>
    <a:srgbClr val="005763"/>
    <a:srgbClr val="D2D2D2"/>
    <a:srgbClr val="E7F7FA"/>
    <a:srgbClr val="00829B"/>
    <a:srgbClr val="E6EBEF"/>
    <a:srgbClr val="CCDDE0"/>
    <a:srgbClr val="00AEC7"/>
    <a:srgbClr val="78D2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witzer, Christina" userId="718fdc06-d185-42eb-a781-85958c100b82" providerId="ADAL" clId="{94549470-0E7A-452D-8A12-7C90DFFD6637}"/>
    <pc:docChg chg="modSld">
      <pc:chgData name="Switzer, Christina" userId="718fdc06-d185-42eb-a781-85958c100b82" providerId="ADAL" clId="{94549470-0E7A-452D-8A12-7C90DFFD6637}" dt="2026-08-25T18:54:15.285" v="67" actId="20577"/>
      <pc:docMkLst>
        <pc:docMk/>
      </pc:docMkLst>
      <pc:sldChg chg="modSp mod">
        <pc:chgData name="Switzer, Christina" userId="718fdc06-d185-42eb-a781-85958c100b82" providerId="ADAL" clId="{94549470-0E7A-452D-8A12-7C90DFFD6637}" dt="2026-08-25T18:54:15.285" v="67" actId="20577"/>
        <pc:sldMkLst>
          <pc:docMk/>
          <pc:sldMk cId="3217662847" sldId="2147479219"/>
        </pc:sldMkLst>
        <pc:spChg chg="mod">
          <ac:chgData name="Switzer, Christina" userId="718fdc06-d185-42eb-a781-85958c100b82" providerId="ADAL" clId="{94549470-0E7A-452D-8A12-7C90DFFD6637}" dt="2026-08-25T18:54:15.285" v="67" actId="20577"/>
          <ac:spMkLst>
            <pc:docMk/>
            <pc:sldMk cId="3217662847" sldId="2147479219"/>
            <ac:spMk id="3" creationId="{1E0A2642-7CC1-9473-B015-6BDB7E86873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04BC41E-EAC0-4D88-BA59-21A53C68F870}"/>
              </a:ext>
            </a:extLst>
          </p:cNvPr>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0B5C4BB-B13C-4942-8E14-023ED14A3DB8}"/>
              </a:ext>
            </a:extLst>
          </p:cNvPr>
          <p:cNvSpPr>
            <a:spLocks noGrp="1"/>
          </p:cNvSpPr>
          <p:nvPr>
            <p:ph type="dt" sz="quarter" idx="1"/>
          </p:nvPr>
        </p:nvSpPr>
        <p:spPr>
          <a:xfrm>
            <a:off x="4022725" y="0"/>
            <a:ext cx="3078163" cy="469900"/>
          </a:xfrm>
          <a:prstGeom prst="rect">
            <a:avLst/>
          </a:prstGeom>
        </p:spPr>
        <p:txBody>
          <a:bodyPr vert="horz" lIns="91440" tIns="45720" rIns="91440" bIns="45720" rtlCol="0"/>
          <a:lstStyle>
            <a:lvl1pPr algn="r">
              <a:defRPr sz="1200"/>
            </a:lvl1pPr>
          </a:lstStyle>
          <a:p>
            <a:fld id="{54844B56-56CA-46C2-B040-170EF07B0E91}" type="datetime3">
              <a:rPr lang="en-US" smtClean="0"/>
              <a:t>25 August 2026</a:t>
            </a:fld>
            <a:endParaRPr lang="en-US"/>
          </a:p>
        </p:txBody>
      </p:sp>
      <p:sp>
        <p:nvSpPr>
          <p:cNvPr id="4" name="Footer Placeholder 3">
            <a:extLst>
              <a:ext uri="{FF2B5EF4-FFF2-40B4-BE49-F238E27FC236}">
                <a16:creationId xmlns:a16="http://schemas.microsoft.com/office/drawing/2014/main" id="{78221145-1027-4A39-B15A-DD84A26C2039}"/>
              </a:ext>
            </a:extLst>
          </p:cNvPr>
          <p:cNvSpPr>
            <a:spLocks noGrp="1"/>
          </p:cNvSpPr>
          <p:nvPr>
            <p:ph type="ftr" sz="quarter" idx="2"/>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A147719-50F5-4089-8123-86F5AF9C8847}"/>
              </a:ext>
            </a:extLst>
          </p:cNvPr>
          <p:cNvSpPr>
            <a:spLocks noGrp="1"/>
          </p:cNvSpPr>
          <p:nvPr>
            <p:ph type="sldNum" sz="quarter" idx="3"/>
          </p:nvPr>
        </p:nvSpPr>
        <p:spPr>
          <a:xfrm>
            <a:off x="4022725" y="8918575"/>
            <a:ext cx="3078163" cy="469900"/>
          </a:xfrm>
          <a:prstGeom prst="rect">
            <a:avLst/>
          </a:prstGeom>
        </p:spPr>
        <p:txBody>
          <a:bodyPr vert="horz" lIns="91440" tIns="45720" rIns="91440" bIns="45720" rtlCol="0" anchor="b"/>
          <a:lstStyle>
            <a:lvl1pPr algn="r">
              <a:defRPr sz="1200"/>
            </a:lvl1pPr>
          </a:lstStyle>
          <a:p>
            <a:fld id="{D2610F73-99D1-48E7-A408-B5EB5C8393F8}" type="slidenum">
              <a:rPr lang="en-US" smtClean="0"/>
              <a:t>‹#›</a:t>
            </a:fld>
            <a:endParaRPr lang="en-US"/>
          </a:p>
        </p:txBody>
      </p:sp>
    </p:spTree>
    <p:extLst>
      <p:ext uri="{BB962C8B-B14F-4D97-AF65-F5344CB8AC3E}">
        <p14:creationId xmlns:p14="http://schemas.microsoft.com/office/powerpoint/2010/main" val="247319651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14400" tIns="47114" rIns="94229" bIns="47114" rtlCol="0"/>
          <a:lstStyle>
            <a:lvl1pPr algn="l" rtl="0">
              <a:defRPr sz="900">
                <a:latin typeface="+mn-lt"/>
                <a:cs typeface="Arial" panose="020B0604020202020204" pitchFamily="34" charset="0"/>
              </a:defRPr>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14400" bIns="47114" rtlCol="0"/>
          <a:lstStyle>
            <a:lvl1pPr algn="r" rtl="0">
              <a:defRPr sz="900">
                <a:latin typeface="+mn-lt"/>
                <a:cs typeface="Arial" panose="020B0604020202020204" pitchFamily="34" charset="0"/>
              </a:defRPr>
            </a:lvl1pPr>
          </a:lstStyle>
          <a:p>
            <a:fld id="{A4FC4A73-EF24-4DBD-BE03-C4CAACADD3D7}" type="datetime3">
              <a:rPr lang="en-US" smtClean="0"/>
              <a:t>25 August 2026</a:t>
            </a:fld>
            <a:endParaRPr lang="en-US"/>
          </a:p>
        </p:txBody>
      </p:sp>
      <p:sp>
        <p:nvSpPr>
          <p:cNvPr id="4" name="Slide Image Placeholder 3"/>
          <p:cNvSpPr>
            <a:spLocks noGrp="1" noRot="1" noChangeAspect="1"/>
          </p:cNvSpPr>
          <p:nvPr>
            <p:ph type="sldImg" idx="2"/>
          </p:nvPr>
        </p:nvSpPr>
        <p:spPr>
          <a:xfrm>
            <a:off x="735012" y="563563"/>
            <a:ext cx="5632450" cy="3168650"/>
          </a:xfrm>
          <a:prstGeom prst="rect">
            <a:avLst/>
          </a:prstGeom>
          <a:noFill/>
          <a:ln w="6350">
            <a:solidFill>
              <a:prstClr val="black"/>
            </a:solidFill>
          </a:ln>
        </p:spPr>
        <p:txBody>
          <a:bodyPr vert="horz" lIns="94229" tIns="47114" rIns="94229" bIns="47114" rtlCol="0" anchor="ctr"/>
          <a:lstStyle/>
          <a:p>
            <a:endParaRPr lang="en-US"/>
          </a:p>
        </p:txBody>
      </p:sp>
      <p:sp>
        <p:nvSpPr>
          <p:cNvPr id="6" name="Footer Placeholder 5"/>
          <p:cNvSpPr>
            <a:spLocks noGrp="1"/>
          </p:cNvSpPr>
          <p:nvPr>
            <p:ph type="ftr" sz="quarter" idx="4"/>
          </p:nvPr>
        </p:nvSpPr>
        <p:spPr>
          <a:xfrm>
            <a:off x="0" y="8917422"/>
            <a:ext cx="3077739" cy="471053"/>
          </a:xfrm>
          <a:prstGeom prst="rect">
            <a:avLst/>
          </a:prstGeom>
        </p:spPr>
        <p:txBody>
          <a:bodyPr vert="horz" lIns="914400" tIns="47114" rIns="94229" bIns="47114" rtlCol="0" anchor="b"/>
          <a:lstStyle>
            <a:lvl1pPr algn="l" rtl="0">
              <a:defRPr sz="900">
                <a:latin typeface="+mn-lt"/>
                <a:cs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14400" bIns="47114" rtlCol="0" anchor="b"/>
          <a:lstStyle>
            <a:lvl1pPr algn="r" rtl="0">
              <a:defRPr sz="900">
                <a:latin typeface="+mn-lt"/>
                <a:cs typeface="Arial" panose="020B0604020202020204" pitchFamily="34" charset="0"/>
              </a:defRPr>
            </a:lvl1pPr>
          </a:lstStyle>
          <a:p>
            <a:fld id="{CF5EBCF4-26FC-4F76-8DA1-52FDDC328D44}" type="slidenum">
              <a:rPr lang="en-US" smtClean="0"/>
              <a:pPr/>
              <a:t>‹#›</a:t>
            </a:fld>
            <a:endParaRPr lang="en-US"/>
          </a:p>
        </p:txBody>
      </p:sp>
      <p:sp>
        <p:nvSpPr>
          <p:cNvPr id="5" name="Notes Placeholder 4">
            <a:extLst>
              <a:ext uri="{FF2B5EF4-FFF2-40B4-BE49-F238E27FC236}">
                <a16:creationId xmlns:a16="http://schemas.microsoft.com/office/drawing/2014/main" id="{22FEA09E-B533-4D4E-953A-87FE390760BA}"/>
              </a:ext>
            </a:extLst>
          </p:cNvPr>
          <p:cNvSpPr>
            <a:spLocks noGrp="1"/>
          </p:cNvSpPr>
          <p:nvPr>
            <p:ph type="body" sz="quarter" idx="3"/>
          </p:nvPr>
        </p:nvSpPr>
        <p:spPr>
          <a:xfrm>
            <a:off x="735012" y="4518025"/>
            <a:ext cx="5632450" cy="1000274"/>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0066646"/>
      </p:ext>
    </p:extLst>
  </p:cSld>
  <p:clrMap bg1="lt1" tx1="dk1" bg2="lt2" tx2="dk2" accent1="accent1" accent2="accent2" accent3="accent3" accent4="accent4" accent5="accent5" accent6="accent6" hlink="hlink" folHlink="folHlink"/>
  <p:hf hdr="0" ftr="0"/>
  <p:notesStyle>
    <a:lvl1pPr marL="0" algn="l" defTabSz="914400" rtl="0" eaLnBrk="1" latinLnBrk="0" hangingPunct="1">
      <a:lnSpc>
        <a:spcPct val="100000"/>
      </a:lnSpc>
      <a:spcBef>
        <a:spcPts val="300"/>
      </a:spcBef>
      <a:spcAft>
        <a:spcPts val="300"/>
      </a:spcAft>
      <a:defRPr lang="en-US" sz="1100" kern="1200">
        <a:solidFill>
          <a:schemeClr val="tx1"/>
        </a:solidFill>
        <a:latin typeface="+mn-lt"/>
        <a:ea typeface="+mn-ea"/>
        <a:cs typeface="Arial" panose="020B0604020202020204" pitchFamily="34" charset="0"/>
      </a:defRPr>
    </a:lvl1pPr>
    <a:lvl2pPr marL="144000" indent="-144000" algn="l" defTabSz="914400" rtl="0" eaLnBrk="1" latinLnBrk="0" hangingPunct="1">
      <a:spcAft>
        <a:spcPts val="300"/>
      </a:spcAft>
      <a:buSzPct val="110000"/>
      <a:buFont typeface="Wingdings" panose="05000000000000000000" pitchFamily="2" charset="2"/>
      <a:buChar char=""/>
      <a:defRPr lang="en-US" sz="1100" kern="1200">
        <a:solidFill>
          <a:schemeClr val="tx1"/>
        </a:solidFill>
        <a:latin typeface="+mn-lt"/>
        <a:ea typeface="+mn-ea"/>
        <a:cs typeface="+mn-cs"/>
      </a:defRPr>
    </a:lvl2pPr>
    <a:lvl3pPr marL="288000" indent="-144000" algn="l" defTabSz="914400" rtl="0" eaLnBrk="1" latinLnBrk="0" hangingPunct="1">
      <a:spcAft>
        <a:spcPts val="300"/>
      </a:spcAft>
      <a:buSzPct val="110000"/>
      <a:buFont typeface="Arial" panose="020B0604020202020204" pitchFamily="34" charset="0"/>
      <a:buChar char="‒"/>
      <a:defRPr lang="en-US" sz="1100" kern="1200">
        <a:solidFill>
          <a:schemeClr val="tx1"/>
        </a:solidFill>
        <a:latin typeface="+mn-lt"/>
        <a:ea typeface="+mn-ea"/>
        <a:cs typeface="+mn-cs"/>
      </a:defRPr>
    </a:lvl3pPr>
    <a:lvl4pPr marL="432000" indent="-144000" algn="l" defTabSz="914400" rtl="0" eaLnBrk="1" latinLnBrk="0" hangingPunct="1">
      <a:spcAft>
        <a:spcPts val="300"/>
      </a:spcAft>
      <a:buSzPct val="100000"/>
      <a:buFont typeface="Arial" panose="020B0604020202020204" pitchFamily="34" charset="0"/>
      <a:buChar char="•"/>
      <a:defRPr lang="en-US" sz="1100" kern="1200">
        <a:solidFill>
          <a:schemeClr val="tx1"/>
        </a:solidFill>
        <a:latin typeface="+mn-lt"/>
        <a:ea typeface="+mn-ea"/>
        <a:cs typeface="+mn-cs"/>
      </a:defRPr>
    </a:lvl4pPr>
    <a:lvl5pPr marL="576000" indent="-144000" algn="l" defTabSz="914400" rtl="0" eaLnBrk="1" latinLnBrk="0" hangingPunct="1">
      <a:spcAft>
        <a:spcPts val="300"/>
      </a:spcAft>
      <a:buFont typeface="Arial" panose="020B0604020202020204" pitchFamily="34" charset="0"/>
      <a:buChar char="̶"/>
      <a:defRPr lang="en-US"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A4FC4A73-EF24-4DBD-BE03-C4CAACADD3D7}" type="datetime3">
              <a:rPr lang="en-US" smtClean="0"/>
              <a:t>25 August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1</a:t>
            </a:fld>
            <a:endParaRPr lang="en-US"/>
          </a:p>
        </p:txBody>
      </p:sp>
    </p:spTree>
    <p:extLst>
      <p:ext uri="{BB962C8B-B14F-4D97-AF65-F5344CB8AC3E}">
        <p14:creationId xmlns:p14="http://schemas.microsoft.com/office/powerpoint/2010/main" val="1131113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A4FC4A73-EF24-4DBD-BE03-C4CAACADD3D7}" type="datetime3">
              <a:rPr lang="en-US" smtClean="0"/>
              <a:t>25 August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5</a:t>
            </a:fld>
            <a:endParaRPr lang="en-US"/>
          </a:p>
        </p:txBody>
      </p:sp>
    </p:spTree>
    <p:extLst>
      <p:ext uri="{BB962C8B-B14F-4D97-AF65-F5344CB8AC3E}">
        <p14:creationId xmlns:p14="http://schemas.microsoft.com/office/powerpoint/2010/main" val="2870815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A4FC4A73-EF24-4DBD-BE03-C4CAACADD3D7}" type="datetime3">
              <a:rPr lang="en-US" smtClean="0"/>
              <a:t>25 August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12</a:t>
            </a:fld>
            <a:endParaRPr lang="en-US"/>
          </a:p>
        </p:txBody>
      </p:sp>
    </p:spTree>
    <p:extLst>
      <p:ext uri="{BB962C8B-B14F-4D97-AF65-F5344CB8AC3E}">
        <p14:creationId xmlns:p14="http://schemas.microsoft.com/office/powerpoint/2010/main" val="3556225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70A39-E249-B735-B9CE-D37749F44C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AA1E8E-2CA0-46A9-7BF1-2E4968E761FF}"/>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BDA364B3-4040-3197-590E-F086EF566F79}"/>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D1061096-FBCD-6B3F-ACC7-F01CA20BC51B}"/>
              </a:ext>
            </a:extLst>
          </p:cNvPr>
          <p:cNvSpPr>
            <a:spLocks noGrp="1"/>
          </p:cNvSpPr>
          <p:nvPr>
            <p:ph type="dt" idx="1"/>
          </p:nvPr>
        </p:nvSpPr>
        <p:spPr/>
        <p:txBody>
          <a:bodyPr/>
          <a:lstStyle/>
          <a:p>
            <a:fld id="{A4FC4A73-EF24-4DBD-BE03-C4CAACADD3D7}" type="datetime3">
              <a:rPr lang="en-US" smtClean="0"/>
              <a:t>25 August 2026</a:t>
            </a:fld>
            <a:endParaRPr lang="en-US"/>
          </a:p>
        </p:txBody>
      </p:sp>
      <p:sp>
        <p:nvSpPr>
          <p:cNvPr id="5" name="Slide Number Placeholder 4">
            <a:extLst>
              <a:ext uri="{FF2B5EF4-FFF2-40B4-BE49-F238E27FC236}">
                <a16:creationId xmlns:a16="http://schemas.microsoft.com/office/drawing/2014/main" id="{9721673D-6168-F9D8-C1E1-5B8EE0B69F9E}"/>
              </a:ext>
            </a:extLst>
          </p:cNvPr>
          <p:cNvSpPr>
            <a:spLocks noGrp="1"/>
          </p:cNvSpPr>
          <p:nvPr>
            <p:ph type="sldNum" sz="quarter" idx="5"/>
          </p:nvPr>
        </p:nvSpPr>
        <p:spPr/>
        <p:txBody>
          <a:bodyPr/>
          <a:lstStyle/>
          <a:p>
            <a:fld id="{CF5EBCF4-26FC-4F76-8DA1-52FDDC328D44}" type="slidenum">
              <a:rPr lang="en-US" smtClean="0"/>
              <a:pPr/>
              <a:t>15</a:t>
            </a:fld>
            <a:endParaRPr lang="en-US"/>
          </a:p>
        </p:txBody>
      </p:sp>
    </p:spTree>
    <p:extLst>
      <p:ext uri="{BB962C8B-B14F-4D97-AF65-F5344CB8AC3E}">
        <p14:creationId xmlns:p14="http://schemas.microsoft.com/office/powerpoint/2010/main" val="2030764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svg"/><Relationship Id="rId1" Type="http://schemas.openxmlformats.org/officeDocument/2006/relationships/slideMaster" Target="../slideMasters/slideMaster2.xml"/><Relationship Id="rId6" Type="http://schemas.openxmlformats.org/officeDocument/2006/relationships/image" Target="../media/image9.svg"/><Relationship Id="rId5" Type="http://schemas.openxmlformats.org/officeDocument/2006/relationships/image" Target="../media/image8.svg"/><Relationship Id="rId4" Type="http://schemas.openxmlformats.org/officeDocument/2006/relationships/image" Target="../media/image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tags" Target="../tags/tag6.xml"/><Relationship Id="rId7"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9" Type="http://schemas.openxmlformats.org/officeDocument/2006/relationships/image" Target="../media/image10.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1(defau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6336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716220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678432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7213837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2676394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3196593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2542820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69157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625265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1979726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465647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Tree>
    <p:extLst>
      <p:ext uri="{BB962C8B-B14F-4D97-AF65-F5344CB8AC3E}">
        <p14:creationId xmlns:p14="http://schemas.microsoft.com/office/powerpoint/2010/main" val="35957955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683197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3680039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Tree>
    <p:extLst>
      <p:ext uri="{BB962C8B-B14F-4D97-AF65-F5344CB8AC3E}">
        <p14:creationId xmlns:p14="http://schemas.microsoft.com/office/powerpoint/2010/main" val="19791760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ver and Intr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6AB88-A927-0E58-978B-BD672CA0E1AA}"/>
              </a:ext>
            </a:extLst>
          </p:cNvPr>
          <p:cNvSpPr>
            <a:spLocks noGrp="1"/>
          </p:cNvSpPr>
          <p:nvPr>
            <p:ph type="ctrTitle" hasCustomPrompt="1"/>
          </p:nvPr>
        </p:nvSpPr>
        <p:spPr>
          <a:xfrm>
            <a:off x="591127" y="2512291"/>
            <a:ext cx="4405746"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9" name="Content Placeholder 8">
            <a:extLst>
              <a:ext uri="{FF2B5EF4-FFF2-40B4-BE49-F238E27FC236}">
                <a16:creationId xmlns:a16="http://schemas.microsoft.com/office/drawing/2014/main" id="{91023D64-FDEA-C94D-7B7A-7700863E6A3B}"/>
              </a:ext>
            </a:extLst>
          </p:cNvPr>
          <p:cNvSpPr>
            <a:spLocks noGrp="1"/>
          </p:cNvSpPr>
          <p:nvPr>
            <p:ph sz="quarter" idx="16"/>
          </p:nvPr>
        </p:nvSpPr>
        <p:spPr>
          <a:xfrm>
            <a:off x="6357663" y="465827"/>
            <a:ext cx="5270915" cy="3177957"/>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11">
            <a:extLst>
              <a:ext uri="{FF2B5EF4-FFF2-40B4-BE49-F238E27FC236}">
                <a16:creationId xmlns:a16="http://schemas.microsoft.com/office/drawing/2014/main" id="{681CFB4C-0082-7591-D601-508B2E0753B6}"/>
              </a:ext>
            </a:extLst>
          </p:cNvPr>
          <p:cNvSpPr>
            <a:spLocks noGrp="1"/>
          </p:cNvSpPr>
          <p:nvPr>
            <p:ph type="body" sz="quarter" idx="15"/>
          </p:nvPr>
        </p:nvSpPr>
        <p:spPr>
          <a:xfrm flipH="1">
            <a:off x="6095997" y="4177792"/>
            <a:ext cx="5532581" cy="2333845"/>
          </a:xfrm>
          <a:prstGeom prst="foldedCorner">
            <a:avLst>
              <a:gd name="adj" fmla="val 21194"/>
            </a:avLst>
          </a:prstGeom>
          <a:gradFill>
            <a:gsLst>
              <a:gs pos="100000">
                <a:schemeClr val="bg2">
                  <a:alpha val="76000"/>
                </a:schemeClr>
              </a:gs>
              <a:gs pos="0">
                <a:schemeClr val="bg2"/>
              </a:gs>
            </a:gsLst>
            <a:lin ang="0" scaled="0"/>
          </a:gradFill>
          <a:ln w="25400" cap="rnd">
            <a:noFill/>
          </a:ln>
          <a:effectLst>
            <a:outerShdw blurRad="50800" dist="38100" dir="10800000" sx="1000" sy="1000" algn="r" rotWithShape="0">
              <a:prstClr val="black">
                <a:alpha val="46000"/>
              </a:prstClr>
            </a:outerShdw>
          </a:effectLst>
        </p:spPr>
        <p:txBody>
          <a:bodyPr vert="horz" wrap="square" lIns="274320" tIns="182880" rIns="91440" bIns="9144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335047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Default">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8EFF8A2-0FB9-4B25-8B8D-492353274983}"/>
              </a:ext>
            </a:extLst>
          </p:cNvPr>
          <p:cNvGraphicFramePr>
            <a:graphicFrameLocks noChangeAspect="1"/>
          </p:cNvGraphicFramePr>
          <p:nvPr userDrawn="1">
            <p:custDataLst>
              <p:tags r:id="rId1"/>
            </p:custDataLst>
            <p:extLst>
              <p:ext uri="{D42A27DB-BD31-4B8C-83A1-F6EECF244321}">
                <p14:modId xmlns:p14="http://schemas.microsoft.com/office/powerpoint/2010/main" val="37618163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413" imgH="416" progId="TCLayout.ActiveDocument.1">
                  <p:embed/>
                </p:oleObj>
              </mc:Choice>
              <mc:Fallback>
                <p:oleObj name="think-cell Slide" r:id="rId8" imgW="413" imgH="416" progId="TCLayout.ActiveDocument.1">
                  <p:embed/>
                  <p:pic>
                    <p:nvPicPr>
                      <p:cNvPr id="3" name="Object 6" hidden="1">
                        <a:extLst>
                          <a:ext uri="{FF2B5EF4-FFF2-40B4-BE49-F238E27FC236}">
                            <a16:creationId xmlns:a16="http://schemas.microsoft.com/office/drawing/2014/main" id="{D8EFF8A2-0FB9-4B25-8B8D-492353274983}"/>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5" name="Rectangle 1" hidden="1">
            <a:extLst>
              <a:ext uri="{FF2B5EF4-FFF2-40B4-BE49-F238E27FC236}">
                <a16:creationId xmlns:a16="http://schemas.microsoft.com/office/drawing/2014/main" id="{FCC3A0E6-E630-4C26-B008-93BA0B5B1109}"/>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4" name="3. Subtitle">
            <a:extLst>
              <a:ext uri="{FF2B5EF4-FFF2-40B4-BE49-F238E27FC236}">
                <a16:creationId xmlns:a16="http://schemas.microsoft.com/office/drawing/2014/main" id="{D4D36123-678D-4B6C-A648-186F85BE34AE}"/>
              </a:ext>
            </a:extLst>
          </p:cNvPr>
          <p:cNvSpPr>
            <a:spLocks noGrp="1"/>
          </p:cNvSpPr>
          <p:nvPr>
            <p:ph type="subTitle" idx="1"/>
            <p:custDataLst>
              <p:tags r:id="rId3"/>
            </p:custDataLst>
          </p:nvPr>
        </p:nvSpPr>
        <p:spPr>
          <a:xfrm>
            <a:off x="1257300" y="864105"/>
            <a:ext cx="10401300" cy="24622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noAutofit/>
          </a:bodyPr>
          <a:lstStyle>
            <a:lvl1pPr marL="0" indent="0" algn="l" rtl="0">
              <a:buNone/>
              <a:defRPr lang="en-US" b="0" baseline="0" dirty="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buNone/>
            </a:pPr>
            <a:r>
              <a:rPr lang="en-US"/>
              <a:t>Click to edit Master subtitle style</a:t>
            </a:r>
          </a:p>
        </p:txBody>
      </p:sp>
      <p:sp>
        <p:nvSpPr>
          <p:cNvPr id="8" name="5. Source" hidden="1">
            <a:extLst>
              <a:ext uri="{FF2B5EF4-FFF2-40B4-BE49-F238E27FC236}">
                <a16:creationId xmlns:a16="http://schemas.microsoft.com/office/drawing/2014/main" id="{9238B1D6-2095-4826-AA45-9A4E6F7D1A16}"/>
              </a:ext>
            </a:extLst>
          </p:cNvPr>
          <p:cNvSpPr txBox="1"/>
          <p:nvPr userDrawn="1">
            <p:custDataLst>
              <p:tags r:id="rId4"/>
            </p:custDataLst>
          </p:nvPr>
        </p:nvSpPr>
        <p:spPr>
          <a:xfrm>
            <a:off x="506347" y="6501669"/>
            <a:ext cx="7277861"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en-US"/>
              <a:t>Source: …</a:t>
            </a:r>
          </a:p>
        </p:txBody>
      </p:sp>
      <p:sp>
        <p:nvSpPr>
          <p:cNvPr id="11" name="1. On-page tracker">
            <a:extLst>
              <a:ext uri="{FF2B5EF4-FFF2-40B4-BE49-F238E27FC236}">
                <a16:creationId xmlns:a16="http://schemas.microsoft.com/office/drawing/2014/main" id="{C30AC055-11D5-4540-94E4-C3B7BE6EFD7D}"/>
              </a:ext>
            </a:extLst>
          </p:cNvPr>
          <p:cNvSpPr>
            <a:spLocks noGrp="1"/>
          </p:cNvSpPr>
          <p:nvPr>
            <p:ph type="body" sz="quarter" idx="10" hasCustomPrompt="1"/>
            <p:custDataLst>
              <p:tags r:id="rId5"/>
            </p:custDataLst>
          </p:nvPr>
        </p:nvSpPr>
        <p:spPr>
          <a:xfrm>
            <a:off x="1257300" y="41597"/>
            <a:ext cx="3843338" cy="123111"/>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rtl="0">
              <a:defRPr lang="en-US" sz="800" b="0" dirty="0">
                <a:cs typeface="+mn-cs"/>
              </a:defRPr>
            </a:lvl1pPr>
          </a:lstStyle>
          <a:p>
            <a:pPr lvl="0">
              <a:buNone/>
            </a:pPr>
            <a:r>
              <a:rPr lang="en-US"/>
              <a:t>Add tracker</a:t>
            </a:r>
          </a:p>
        </p:txBody>
      </p:sp>
      <p:sp>
        <p:nvSpPr>
          <p:cNvPr id="10" name="2. Slide Title">
            <a:extLst>
              <a:ext uri="{FF2B5EF4-FFF2-40B4-BE49-F238E27FC236}">
                <a16:creationId xmlns:a16="http://schemas.microsoft.com/office/drawing/2014/main" id="{8326FFD0-8389-4032-AAB8-00C262CAF746}"/>
              </a:ext>
            </a:extLst>
          </p:cNvPr>
          <p:cNvSpPr>
            <a:spLocks noGrp="1"/>
          </p:cNvSpPr>
          <p:nvPr>
            <p:ph type="title"/>
            <p:custDataLst>
              <p:tags r:id="rId6"/>
            </p:custDataLst>
          </p:nvPr>
        </p:nvSpPr>
        <p:spPr>
          <a:xfrm>
            <a:off x="1257300" y="419100"/>
            <a:ext cx="10401300" cy="38472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noAutofit/>
          </a:bodyPr>
          <a:lstStyle>
            <a:lvl1pPr>
              <a:defRPr lang="en-US" dirty="0"/>
            </a:lvl1pPr>
          </a:lstStyle>
          <a:p>
            <a:pPr lvl="0"/>
            <a:r>
              <a:rPr lang="en-US"/>
              <a:t>Click to edit Master title style</a:t>
            </a:r>
          </a:p>
        </p:txBody>
      </p:sp>
      <p:sp>
        <p:nvSpPr>
          <p:cNvPr id="2" name="Slide Number Placeholder 5">
            <a:extLst>
              <a:ext uri="{FF2B5EF4-FFF2-40B4-BE49-F238E27FC236}">
                <a16:creationId xmlns:a16="http://schemas.microsoft.com/office/drawing/2014/main" id="{547E845D-F15A-5FF7-BCBD-E399BCCA39AE}"/>
              </a:ext>
            </a:extLst>
          </p:cNvPr>
          <p:cNvSpPr txBox="1">
            <a:spLocks/>
          </p:cNvSpPr>
          <p:nvPr userDrawn="1"/>
        </p:nvSpPr>
        <p:spPr>
          <a:xfrm>
            <a:off x="11658600" y="6356350"/>
            <a:ext cx="533400" cy="365125"/>
          </a:xfrm>
          <a:prstGeom prst="rect">
            <a:avLst/>
          </a:prstGeom>
          <a:noFill/>
        </p:spPr>
        <p:txBody>
          <a:bodyPr vert="horz" wrap="square" lIns="91440" tIns="45720" rIns="91440" bIns="45720" rtlCol="0" anchor="ctr">
            <a:normAutofit/>
          </a:bodyPr>
          <a:lstStyle>
            <a:defPPr>
              <a:defRPr lang="en-US"/>
            </a:defPPr>
            <a:lvl1pPr marL="0" algn="ctr" defTabSz="914400" rtl="0" eaLnBrk="1" latinLnBrk="0" hangingPunct="1">
              <a:defRPr sz="12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mtClean="0"/>
              <a:pPr/>
              <a:t>‹#›</a:t>
            </a:fld>
            <a:endParaRPr lang="en-US"/>
          </a:p>
        </p:txBody>
      </p:sp>
    </p:spTree>
    <p:extLst>
      <p:ext uri="{BB962C8B-B14F-4D97-AF65-F5344CB8AC3E}">
        <p14:creationId xmlns:p14="http://schemas.microsoft.com/office/powerpoint/2010/main" val="3984493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694003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514905" y="1676400"/>
            <a:ext cx="11168108" cy="44958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August 25,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
        <p:nvSpPr>
          <p:cNvPr id="12" name="TextBox 11">
            <a:extLst>
              <a:ext uri="{FF2B5EF4-FFF2-40B4-BE49-F238E27FC236}">
                <a16:creationId xmlns:a16="http://schemas.microsoft.com/office/drawing/2014/main" id="{6F70FB3F-20D0-CB9F-1EB1-8B1BDF955A02}"/>
              </a:ext>
            </a:extLst>
          </p:cNvPr>
          <p:cNvSpPr txBox="1"/>
          <p:nvPr userDrawn="1"/>
        </p:nvSpPr>
        <p:spPr>
          <a:xfrm>
            <a:off x="1232140" y="112189"/>
            <a:ext cx="522467" cy="276999"/>
          </a:xfrm>
          <a:prstGeom prst="rect">
            <a:avLst/>
          </a:prstGeom>
          <a:noFill/>
        </p:spPr>
        <p:txBody>
          <a:bodyPr wrap="square" rtlCol="0">
            <a:spAutoFit/>
          </a:bodyPr>
          <a:lstStyle/>
          <a:p>
            <a:r>
              <a:rPr lang="en-US" sz="1200" b="1"/>
              <a:t>Item</a:t>
            </a:r>
          </a:p>
        </p:txBody>
      </p:sp>
      <p:sp>
        <p:nvSpPr>
          <p:cNvPr id="7" name="Text Placeholder 6">
            <a:extLst>
              <a:ext uri="{FF2B5EF4-FFF2-40B4-BE49-F238E27FC236}">
                <a16:creationId xmlns:a16="http://schemas.microsoft.com/office/drawing/2014/main" id="{A5346533-CF4B-E4C8-38D6-D434ACC267F0}"/>
              </a:ext>
            </a:extLst>
          </p:cNvPr>
          <p:cNvSpPr>
            <a:spLocks noGrp="1"/>
          </p:cNvSpPr>
          <p:nvPr>
            <p:ph type="body" sz="quarter" idx="17" hasCustomPrompt="1"/>
          </p:nvPr>
        </p:nvSpPr>
        <p:spPr>
          <a:xfrm>
            <a:off x="1722268" y="161742"/>
            <a:ext cx="9951868" cy="292963"/>
          </a:xfrm>
        </p:spPr>
        <p:txBody>
          <a:bodyPr/>
          <a:lstStyle>
            <a:lvl1pPr>
              <a:defRPr sz="1200" b="1"/>
            </a:lvl1pPr>
          </a:lstStyle>
          <a:p>
            <a:pPr lvl="0"/>
            <a:r>
              <a:rPr lang="en-US"/>
              <a:t>XXX</a:t>
            </a:r>
          </a:p>
        </p:txBody>
      </p:sp>
    </p:spTree>
    <p:extLst>
      <p:ext uri="{BB962C8B-B14F-4D97-AF65-F5344CB8AC3E}">
        <p14:creationId xmlns:p14="http://schemas.microsoft.com/office/powerpoint/2010/main" val="4048915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25,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68792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Keynote N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C8853-B873-F2E3-2665-37A006BD8B4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11182264" cy="1744579"/>
          </a:xfrm>
          <a:prstGeom prst="foldedCorner">
            <a:avLst>
              <a:gd name="adj" fmla="val 16667"/>
            </a:avLst>
          </a:prstGeom>
          <a:solidFill>
            <a:schemeClr val="accent2">
              <a:lumMod val="20000"/>
              <a:lumOff val="80000"/>
              <a:alpha val="6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25,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9" name="TextBox 8">
            <a:extLst>
              <a:ext uri="{FF2B5EF4-FFF2-40B4-BE49-F238E27FC236}">
                <a16:creationId xmlns:a16="http://schemas.microsoft.com/office/drawing/2014/main" id="{B3CA4EDD-2B9A-F7F7-92D4-1D72BC4604F4}"/>
              </a:ext>
            </a:extLst>
          </p:cNvPr>
          <p:cNvSpPr txBox="1"/>
          <p:nvPr userDrawn="1"/>
        </p:nvSpPr>
        <p:spPr>
          <a:xfrm>
            <a:off x="1232140" y="112189"/>
            <a:ext cx="522467" cy="276999"/>
          </a:xfrm>
          <a:prstGeom prst="rect">
            <a:avLst/>
          </a:prstGeom>
          <a:noFill/>
        </p:spPr>
        <p:txBody>
          <a:bodyPr wrap="square" rtlCol="0">
            <a:spAutoFit/>
          </a:bodyPr>
          <a:lstStyle/>
          <a:p>
            <a:r>
              <a:rPr lang="en-US" sz="1200" b="1"/>
              <a:t>Item</a:t>
            </a:r>
          </a:p>
        </p:txBody>
      </p:sp>
      <p:sp>
        <p:nvSpPr>
          <p:cNvPr id="10" name="Text Placeholder 6">
            <a:extLst>
              <a:ext uri="{FF2B5EF4-FFF2-40B4-BE49-F238E27FC236}">
                <a16:creationId xmlns:a16="http://schemas.microsoft.com/office/drawing/2014/main" id="{60822C50-D020-6527-762E-148D7DB72FE6}"/>
              </a:ext>
            </a:extLst>
          </p:cNvPr>
          <p:cNvSpPr>
            <a:spLocks noGrp="1"/>
          </p:cNvSpPr>
          <p:nvPr>
            <p:ph type="body" sz="quarter" idx="17" hasCustomPrompt="1"/>
          </p:nvPr>
        </p:nvSpPr>
        <p:spPr>
          <a:xfrm>
            <a:off x="1722268" y="161742"/>
            <a:ext cx="9951868" cy="292963"/>
          </a:xfrm>
        </p:spPr>
        <p:txBody>
          <a:bodyPr/>
          <a:lstStyle>
            <a:lvl1pPr>
              <a:defRPr sz="1200" b="1"/>
            </a:lvl1pPr>
          </a:lstStyle>
          <a:p>
            <a:pPr lvl="0"/>
            <a:r>
              <a:rPr lang="en-US"/>
              <a:t>XXX</a:t>
            </a:r>
          </a:p>
        </p:txBody>
      </p:sp>
    </p:spTree>
    <p:extLst>
      <p:ext uri="{BB962C8B-B14F-4D97-AF65-F5344CB8AC3E}">
        <p14:creationId xmlns:p14="http://schemas.microsoft.com/office/powerpoint/2010/main" val="3002621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August 25,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492433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902243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620351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theme" Target="../theme/theme2.xml"/><Relationship Id="rId3" Type="http://schemas.openxmlformats.org/officeDocument/2006/relationships/slideLayout" Target="../slideLayouts/slideLayout10.xml"/><Relationship Id="rId21" Type="http://schemas.openxmlformats.org/officeDocument/2006/relationships/image" Target="../media/image1.emf"/><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slideLayout" Target="../slideLayouts/slideLayout24.xml"/><Relationship Id="rId2" Type="http://schemas.openxmlformats.org/officeDocument/2006/relationships/slideLayout" Target="../slideLayouts/slideLayout9.xml"/><Relationship Id="rId16" Type="http://schemas.openxmlformats.org/officeDocument/2006/relationships/slideLayout" Target="../slideLayouts/slideLayout23.xml"/><Relationship Id="rId20" Type="http://schemas.openxmlformats.org/officeDocument/2006/relationships/oleObject" Target="../embeddings/oleObject2.bin"/><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19" Type="http://schemas.openxmlformats.org/officeDocument/2006/relationships/tags" Target="../tags/tag3.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 Id="rId22" Type="http://schemas.openxmlformats.org/officeDocument/2006/relationships/image" Target="../media/image4.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D892637-50E4-DD4B-56F0-CFBBD52C73DB}"/>
              </a:ext>
            </a:extLst>
          </p:cNvPr>
          <p:cNvGraphicFramePr>
            <a:graphicFrameLocks noChangeAspect="1"/>
          </p:cNvGraphicFramePr>
          <p:nvPr userDrawn="1">
            <p:custDataLst>
              <p:tags r:id="rId9"/>
            </p:custDataLst>
            <p:extLst>
              <p:ext uri="{D42A27DB-BD31-4B8C-83A1-F6EECF244321}">
                <p14:modId xmlns:p14="http://schemas.microsoft.com/office/powerpoint/2010/main" val="9964584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04" imgH="405" progId="TCLayout.ActiveDocument.1">
                  <p:embed/>
                </p:oleObj>
              </mc:Choice>
              <mc:Fallback>
                <p:oleObj name="think-cell Slide" r:id="rId10" imgW="404" imgH="405" progId="TCLayout.ActiveDocument.1">
                  <p:embed/>
                  <p:pic>
                    <p:nvPicPr>
                      <p:cNvPr id="4" name="think-cell data - do not delete" hidden="1">
                        <a:extLst>
                          <a:ext uri="{FF2B5EF4-FFF2-40B4-BE49-F238E27FC236}">
                            <a16:creationId xmlns:a16="http://schemas.microsoft.com/office/drawing/2014/main" id="{6D892637-50E4-DD4B-56F0-CFBBD52C73DB}"/>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12"/>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13"/>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896644367"/>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51" r:id="rId3"/>
    <p:sldLayoutId id="2147483953" r:id="rId4"/>
    <p:sldLayoutId id="2147483955" r:id="rId5"/>
    <p:sldLayoutId id="2147483956" r:id="rId6"/>
    <p:sldLayoutId id="2147483954"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C70E188F-7C9B-28D4-86A5-D56573E75DA9}"/>
              </a:ext>
            </a:extLst>
          </p:cNvPr>
          <p:cNvGraphicFramePr>
            <a:graphicFrameLocks noChangeAspect="1"/>
          </p:cNvGraphicFramePr>
          <p:nvPr userDrawn="1">
            <p:custDataLst>
              <p:tags r:id="rId19"/>
            </p:custDataLst>
            <p:extLst>
              <p:ext uri="{D42A27DB-BD31-4B8C-83A1-F6EECF244321}">
                <p14:modId xmlns:p14="http://schemas.microsoft.com/office/powerpoint/2010/main" val="6839145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0" imgW="404" imgH="405" progId="TCLayout.ActiveDocument.1">
                  <p:embed/>
                </p:oleObj>
              </mc:Choice>
              <mc:Fallback>
                <p:oleObj name="think-cell Slide" r:id="rId20" imgW="404" imgH="405" progId="TCLayout.ActiveDocument.1">
                  <p:embed/>
                  <p:pic>
                    <p:nvPicPr>
                      <p:cNvPr id="11" name="think-cell data - do not delete" hidden="1">
                        <a:extLst>
                          <a:ext uri="{FF2B5EF4-FFF2-40B4-BE49-F238E27FC236}">
                            <a16:creationId xmlns:a16="http://schemas.microsoft.com/office/drawing/2014/main" id="{C70E188F-7C9B-28D4-86A5-D56573E75DA9}"/>
                          </a:ext>
                        </a:extLst>
                      </p:cNvPr>
                      <p:cNvPicPr/>
                      <p:nvPr/>
                    </p:nvPicPr>
                    <p:blipFill>
                      <a:blip r:embed="rId21"/>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22"/>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115819579"/>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 id="2147483946" r:id="rId13"/>
    <p:sldLayoutId id="2147483947" r:id="rId14"/>
    <p:sldLayoutId id="2147483950" r:id="rId15"/>
    <p:sldLayoutId id="2147483952" r:id="rId16"/>
    <p:sldLayoutId id="2147483957" r:id="rId17"/>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1.emf"/><Relationship Id="rId4" Type="http://schemas.openxmlformats.org/officeDocument/2006/relationships/oleObject" Target="../embeddings/oleObject4.bin"/></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1.emf"/><Relationship Id="rId5" Type="http://schemas.openxmlformats.org/officeDocument/2006/relationships/oleObject" Target="../embeddings/oleObject13.bin"/><Relationship Id="rId4"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26" Type="http://schemas.openxmlformats.org/officeDocument/2006/relationships/tags" Target="../tags/tag58.xml"/><Relationship Id="rId117" Type="http://schemas.openxmlformats.org/officeDocument/2006/relationships/image" Target="../media/image11.emf"/><Relationship Id="rId21" Type="http://schemas.openxmlformats.org/officeDocument/2006/relationships/tags" Target="../tags/tag53.xml"/><Relationship Id="rId42" Type="http://schemas.openxmlformats.org/officeDocument/2006/relationships/tags" Target="../tags/tag74.xml"/><Relationship Id="rId47" Type="http://schemas.openxmlformats.org/officeDocument/2006/relationships/tags" Target="../tags/tag79.xml"/><Relationship Id="rId63" Type="http://schemas.openxmlformats.org/officeDocument/2006/relationships/tags" Target="../tags/tag95.xml"/><Relationship Id="rId68" Type="http://schemas.openxmlformats.org/officeDocument/2006/relationships/tags" Target="../tags/tag100.xml"/><Relationship Id="rId84" Type="http://schemas.openxmlformats.org/officeDocument/2006/relationships/tags" Target="../tags/tag116.xml"/><Relationship Id="rId89" Type="http://schemas.openxmlformats.org/officeDocument/2006/relationships/tags" Target="../tags/tag121.xml"/><Relationship Id="rId112" Type="http://schemas.openxmlformats.org/officeDocument/2006/relationships/tags" Target="../tags/tag144.xml"/><Relationship Id="rId16" Type="http://schemas.openxmlformats.org/officeDocument/2006/relationships/tags" Target="../tags/tag48.xml"/><Relationship Id="rId107" Type="http://schemas.openxmlformats.org/officeDocument/2006/relationships/tags" Target="../tags/tag139.xml"/><Relationship Id="rId11" Type="http://schemas.openxmlformats.org/officeDocument/2006/relationships/tags" Target="../tags/tag43.xml"/><Relationship Id="rId32" Type="http://schemas.openxmlformats.org/officeDocument/2006/relationships/tags" Target="../tags/tag64.xml"/><Relationship Id="rId37" Type="http://schemas.openxmlformats.org/officeDocument/2006/relationships/tags" Target="../tags/tag69.xml"/><Relationship Id="rId53" Type="http://schemas.openxmlformats.org/officeDocument/2006/relationships/tags" Target="../tags/tag85.xml"/><Relationship Id="rId58" Type="http://schemas.openxmlformats.org/officeDocument/2006/relationships/tags" Target="../tags/tag90.xml"/><Relationship Id="rId74" Type="http://schemas.openxmlformats.org/officeDocument/2006/relationships/tags" Target="../tags/tag106.xml"/><Relationship Id="rId79" Type="http://schemas.openxmlformats.org/officeDocument/2006/relationships/tags" Target="../tags/tag111.xml"/><Relationship Id="rId102" Type="http://schemas.openxmlformats.org/officeDocument/2006/relationships/tags" Target="../tags/tag134.xml"/><Relationship Id="rId5" Type="http://schemas.openxmlformats.org/officeDocument/2006/relationships/tags" Target="../tags/tag37.xml"/><Relationship Id="rId90" Type="http://schemas.openxmlformats.org/officeDocument/2006/relationships/tags" Target="../tags/tag122.xml"/><Relationship Id="rId95" Type="http://schemas.openxmlformats.org/officeDocument/2006/relationships/tags" Target="../tags/tag127.xml"/><Relationship Id="rId22" Type="http://schemas.openxmlformats.org/officeDocument/2006/relationships/tags" Target="../tags/tag54.xml"/><Relationship Id="rId27" Type="http://schemas.openxmlformats.org/officeDocument/2006/relationships/tags" Target="../tags/tag59.xml"/><Relationship Id="rId43" Type="http://schemas.openxmlformats.org/officeDocument/2006/relationships/tags" Target="../tags/tag75.xml"/><Relationship Id="rId48" Type="http://schemas.openxmlformats.org/officeDocument/2006/relationships/tags" Target="../tags/tag80.xml"/><Relationship Id="rId64" Type="http://schemas.openxmlformats.org/officeDocument/2006/relationships/tags" Target="../tags/tag96.xml"/><Relationship Id="rId69" Type="http://schemas.openxmlformats.org/officeDocument/2006/relationships/tags" Target="../tags/tag101.xml"/><Relationship Id="rId113" Type="http://schemas.openxmlformats.org/officeDocument/2006/relationships/tags" Target="../tags/tag145.xml"/><Relationship Id="rId80" Type="http://schemas.openxmlformats.org/officeDocument/2006/relationships/tags" Target="../tags/tag112.xml"/><Relationship Id="rId85" Type="http://schemas.openxmlformats.org/officeDocument/2006/relationships/tags" Target="../tags/tag117.xml"/><Relationship Id="rId12" Type="http://schemas.openxmlformats.org/officeDocument/2006/relationships/tags" Target="../tags/tag44.xml"/><Relationship Id="rId17" Type="http://schemas.openxmlformats.org/officeDocument/2006/relationships/tags" Target="../tags/tag49.xml"/><Relationship Id="rId33" Type="http://schemas.openxmlformats.org/officeDocument/2006/relationships/tags" Target="../tags/tag65.xml"/><Relationship Id="rId38" Type="http://schemas.openxmlformats.org/officeDocument/2006/relationships/tags" Target="../tags/tag70.xml"/><Relationship Id="rId59" Type="http://schemas.openxmlformats.org/officeDocument/2006/relationships/tags" Target="../tags/tag91.xml"/><Relationship Id="rId103" Type="http://schemas.openxmlformats.org/officeDocument/2006/relationships/tags" Target="../tags/tag135.xml"/><Relationship Id="rId108" Type="http://schemas.openxmlformats.org/officeDocument/2006/relationships/tags" Target="../tags/tag140.xml"/><Relationship Id="rId54" Type="http://schemas.openxmlformats.org/officeDocument/2006/relationships/tags" Target="../tags/tag86.xml"/><Relationship Id="rId70" Type="http://schemas.openxmlformats.org/officeDocument/2006/relationships/tags" Target="../tags/tag102.xml"/><Relationship Id="rId75" Type="http://schemas.openxmlformats.org/officeDocument/2006/relationships/tags" Target="../tags/tag107.xml"/><Relationship Id="rId91" Type="http://schemas.openxmlformats.org/officeDocument/2006/relationships/tags" Target="../tags/tag123.xml"/><Relationship Id="rId96" Type="http://schemas.openxmlformats.org/officeDocument/2006/relationships/tags" Target="../tags/tag128.xml"/><Relationship Id="rId1" Type="http://schemas.openxmlformats.org/officeDocument/2006/relationships/tags" Target="../tags/tag33.xml"/><Relationship Id="rId6" Type="http://schemas.openxmlformats.org/officeDocument/2006/relationships/tags" Target="../tags/tag38.xml"/><Relationship Id="rId23" Type="http://schemas.openxmlformats.org/officeDocument/2006/relationships/tags" Target="../tags/tag55.xml"/><Relationship Id="rId28" Type="http://schemas.openxmlformats.org/officeDocument/2006/relationships/tags" Target="../tags/tag60.xml"/><Relationship Id="rId49" Type="http://schemas.openxmlformats.org/officeDocument/2006/relationships/tags" Target="../tags/tag81.xml"/><Relationship Id="rId114" Type="http://schemas.openxmlformats.org/officeDocument/2006/relationships/tags" Target="../tags/tag146.xml"/><Relationship Id="rId10" Type="http://schemas.openxmlformats.org/officeDocument/2006/relationships/tags" Target="../tags/tag42.xml"/><Relationship Id="rId31" Type="http://schemas.openxmlformats.org/officeDocument/2006/relationships/tags" Target="../tags/tag63.xml"/><Relationship Id="rId44" Type="http://schemas.openxmlformats.org/officeDocument/2006/relationships/tags" Target="../tags/tag76.xml"/><Relationship Id="rId52" Type="http://schemas.openxmlformats.org/officeDocument/2006/relationships/tags" Target="../tags/tag84.xml"/><Relationship Id="rId60" Type="http://schemas.openxmlformats.org/officeDocument/2006/relationships/tags" Target="../tags/tag92.xml"/><Relationship Id="rId65" Type="http://schemas.openxmlformats.org/officeDocument/2006/relationships/tags" Target="../tags/tag97.xml"/><Relationship Id="rId73" Type="http://schemas.openxmlformats.org/officeDocument/2006/relationships/tags" Target="../tags/tag105.xml"/><Relationship Id="rId78" Type="http://schemas.openxmlformats.org/officeDocument/2006/relationships/tags" Target="../tags/tag110.xml"/><Relationship Id="rId81" Type="http://schemas.openxmlformats.org/officeDocument/2006/relationships/tags" Target="../tags/tag113.xml"/><Relationship Id="rId86" Type="http://schemas.openxmlformats.org/officeDocument/2006/relationships/tags" Target="../tags/tag118.xml"/><Relationship Id="rId94" Type="http://schemas.openxmlformats.org/officeDocument/2006/relationships/tags" Target="../tags/tag126.xml"/><Relationship Id="rId99" Type="http://schemas.openxmlformats.org/officeDocument/2006/relationships/tags" Target="../tags/tag131.xml"/><Relationship Id="rId101" Type="http://schemas.openxmlformats.org/officeDocument/2006/relationships/tags" Target="../tags/tag133.xml"/><Relationship Id="rId4" Type="http://schemas.openxmlformats.org/officeDocument/2006/relationships/tags" Target="../tags/tag36.xml"/><Relationship Id="rId9" Type="http://schemas.openxmlformats.org/officeDocument/2006/relationships/tags" Target="../tags/tag41.xml"/><Relationship Id="rId13" Type="http://schemas.openxmlformats.org/officeDocument/2006/relationships/tags" Target="../tags/tag45.xml"/><Relationship Id="rId18" Type="http://schemas.openxmlformats.org/officeDocument/2006/relationships/tags" Target="../tags/tag50.xml"/><Relationship Id="rId39" Type="http://schemas.openxmlformats.org/officeDocument/2006/relationships/tags" Target="../tags/tag71.xml"/><Relationship Id="rId109" Type="http://schemas.openxmlformats.org/officeDocument/2006/relationships/tags" Target="../tags/tag141.xml"/><Relationship Id="rId34" Type="http://schemas.openxmlformats.org/officeDocument/2006/relationships/tags" Target="../tags/tag66.xml"/><Relationship Id="rId50" Type="http://schemas.openxmlformats.org/officeDocument/2006/relationships/tags" Target="../tags/tag82.xml"/><Relationship Id="rId55" Type="http://schemas.openxmlformats.org/officeDocument/2006/relationships/tags" Target="../tags/tag87.xml"/><Relationship Id="rId76" Type="http://schemas.openxmlformats.org/officeDocument/2006/relationships/tags" Target="../tags/tag108.xml"/><Relationship Id="rId97" Type="http://schemas.openxmlformats.org/officeDocument/2006/relationships/tags" Target="../tags/tag129.xml"/><Relationship Id="rId104" Type="http://schemas.openxmlformats.org/officeDocument/2006/relationships/tags" Target="../tags/tag136.xml"/><Relationship Id="rId7" Type="http://schemas.openxmlformats.org/officeDocument/2006/relationships/tags" Target="../tags/tag39.xml"/><Relationship Id="rId71" Type="http://schemas.openxmlformats.org/officeDocument/2006/relationships/tags" Target="../tags/tag103.xml"/><Relationship Id="rId92" Type="http://schemas.openxmlformats.org/officeDocument/2006/relationships/tags" Target="../tags/tag124.xml"/><Relationship Id="rId2" Type="http://schemas.openxmlformats.org/officeDocument/2006/relationships/tags" Target="../tags/tag34.xml"/><Relationship Id="rId29" Type="http://schemas.openxmlformats.org/officeDocument/2006/relationships/tags" Target="../tags/tag61.xml"/><Relationship Id="rId24" Type="http://schemas.openxmlformats.org/officeDocument/2006/relationships/tags" Target="../tags/tag56.xml"/><Relationship Id="rId40" Type="http://schemas.openxmlformats.org/officeDocument/2006/relationships/tags" Target="../tags/tag72.xml"/><Relationship Id="rId45" Type="http://schemas.openxmlformats.org/officeDocument/2006/relationships/tags" Target="../tags/tag77.xml"/><Relationship Id="rId66" Type="http://schemas.openxmlformats.org/officeDocument/2006/relationships/tags" Target="../tags/tag98.xml"/><Relationship Id="rId87" Type="http://schemas.openxmlformats.org/officeDocument/2006/relationships/tags" Target="../tags/tag119.xml"/><Relationship Id="rId110" Type="http://schemas.openxmlformats.org/officeDocument/2006/relationships/tags" Target="../tags/tag142.xml"/><Relationship Id="rId115" Type="http://schemas.openxmlformats.org/officeDocument/2006/relationships/slideLayout" Target="../slideLayouts/slideLayout24.xml"/><Relationship Id="rId61" Type="http://schemas.openxmlformats.org/officeDocument/2006/relationships/tags" Target="../tags/tag93.xml"/><Relationship Id="rId82" Type="http://schemas.openxmlformats.org/officeDocument/2006/relationships/tags" Target="../tags/tag114.xml"/><Relationship Id="rId19" Type="http://schemas.openxmlformats.org/officeDocument/2006/relationships/tags" Target="../tags/tag51.xml"/><Relationship Id="rId14" Type="http://schemas.openxmlformats.org/officeDocument/2006/relationships/tags" Target="../tags/tag46.xml"/><Relationship Id="rId30" Type="http://schemas.openxmlformats.org/officeDocument/2006/relationships/tags" Target="../tags/tag62.xml"/><Relationship Id="rId35" Type="http://schemas.openxmlformats.org/officeDocument/2006/relationships/tags" Target="../tags/tag67.xml"/><Relationship Id="rId56" Type="http://schemas.openxmlformats.org/officeDocument/2006/relationships/tags" Target="../tags/tag88.xml"/><Relationship Id="rId77" Type="http://schemas.openxmlformats.org/officeDocument/2006/relationships/tags" Target="../tags/tag109.xml"/><Relationship Id="rId100" Type="http://schemas.openxmlformats.org/officeDocument/2006/relationships/tags" Target="../tags/tag132.xml"/><Relationship Id="rId105" Type="http://schemas.openxmlformats.org/officeDocument/2006/relationships/tags" Target="../tags/tag137.xml"/><Relationship Id="rId8" Type="http://schemas.openxmlformats.org/officeDocument/2006/relationships/tags" Target="../tags/tag40.xml"/><Relationship Id="rId51" Type="http://schemas.openxmlformats.org/officeDocument/2006/relationships/tags" Target="../tags/tag83.xml"/><Relationship Id="rId72" Type="http://schemas.openxmlformats.org/officeDocument/2006/relationships/tags" Target="../tags/tag104.xml"/><Relationship Id="rId93" Type="http://schemas.openxmlformats.org/officeDocument/2006/relationships/tags" Target="../tags/tag125.xml"/><Relationship Id="rId98" Type="http://schemas.openxmlformats.org/officeDocument/2006/relationships/tags" Target="../tags/tag130.xml"/><Relationship Id="rId3" Type="http://schemas.openxmlformats.org/officeDocument/2006/relationships/tags" Target="../tags/tag35.xml"/><Relationship Id="rId25" Type="http://schemas.openxmlformats.org/officeDocument/2006/relationships/tags" Target="../tags/tag57.xml"/><Relationship Id="rId46" Type="http://schemas.openxmlformats.org/officeDocument/2006/relationships/tags" Target="../tags/tag78.xml"/><Relationship Id="rId67" Type="http://schemas.openxmlformats.org/officeDocument/2006/relationships/tags" Target="../tags/tag99.xml"/><Relationship Id="rId116" Type="http://schemas.openxmlformats.org/officeDocument/2006/relationships/oleObject" Target="../embeddings/oleObject14.bin"/><Relationship Id="rId20" Type="http://schemas.openxmlformats.org/officeDocument/2006/relationships/tags" Target="../tags/tag52.xml"/><Relationship Id="rId41" Type="http://schemas.openxmlformats.org/officeDocument/2006/relationships/tags" Target="../tags/tag73.xml"/><Relationship Id="rId62" Type="http://schemas.openxmlformats.org/officeDocument/2006/relationships/tags" Target="../tags/tag94.xml"/><Relationship Id="rId83" Type="http://schemas.openxmlformats.org/officeDocument/2006/relationships/tags" Target="../tags/tag115.xml"/><Relationship Id="rId88" Type="http://schemas.openxmlformats.org/officeDocument/2006/relationships/tags" Target="../tags/tag120.xml"/><Relationship Id="rId111" Type="http://schemas.openxmlformats.org/officeDocument/2006/relationships/tags" Target="../tags/tag143.xml"/><Relationship Id="rId15" Type="http://schemas.openxmlformats.org/officeDocument/2006/relationships/tags" Target="../tags/tag47.xml"/><Relationship Id="rId36" Type="http://schemas.openxmlformats.org/officeDocument/2006/relationships/tags" Target="../tags/tag68.xml"/><Relationship Id="rId57" Type="http://schemas.openxmlformats.org/officeDocument/2006/relationships/tags" Target="../tags/tag89.xml"/><Relationship Id="rId106" Type="http://schemas.openxmlformats.org/officeDocument/2006/relationships/tags" Target="../tags/tag13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14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image" Target="../media/image1.emf"/><Relationship Id="rId5" Type="http://schemas.openxmlformats.org/officeDocument/2006/relationships/oleObject" Target="../embeddings/oleObject15.bin"/><Relationship Id="rId4" Type="http://schemas.openxmlformats.org/officeDocument/2006/relationships/notesSlide" Target="../notesSlides/notesSlide4.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9.xml"/><Relationship Id="rId1" Type="http://schemas.openxmlformats.org/officeDocument/2006/relationships/tags" Target="../tags/tag11.x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tags" Target="../tags/tag14.xml"/><Relationship Id="rId7" Type="http://schemas.openxmlformats.org/officeDocument/2006/relationships/slideLayout" Target="../slideLayouts/slideLayout9.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9"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1.emf"/><Relationship Id="rId5" Type="http://schemas.openxmlformats.org/officeDocument/2006/relationships/oleObject" Target="../embeddings/oleObject7.bin"/><Relationship Id="rId4"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93A2F191-D419-6C9F-6373-90A0BA12B952}"/>
              </a:ext>
            </a:extLst>
          </p:cNvPr>
          <p:cNvGraphicFramePr>
            <a:graphicFrameLocks noChangeAspect="1"/>
          </p:cNvGraphicFramePr>
          <p:nvPr>
            <p:custDataLst>
              <p:tags r:id="rId1"/>
            </p:custDataLst>
            <p:extLst>
              <p:ext uri="{D42A27DB-BD31-4B8C-83A1-F6EECF244321}">
                <p14:modId xmlns:p14="http://schemas.microsoft.com/office/powerpoint/2010/main" val="35450818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4" name="think-cell data - do not delete" hidden="1">
                        <a:extLst>
                          <a:ext uri="{FF2B5EF4-FFF2-40B4-BE49-F238E27FC236}">
                            <a16:creationId xmlns:a16="http://schemas.microsoft.com/office/drawing/2014/main" id="{93A2F191-D419-6C9F-6373-90A0BA12B95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A8695AE-90AD-E99B-21B8-9B7E27C5D7A3}"/>
              </a:ext>
            </a:extLst>
          </p:cNvPr>
          <p:cNvSpPr>
            <a:spLocks noGrp="1"/>
          </p:cNvSpPr>
          <p:nvPr>
            <p:ph type="ctrTitle"/>
          </p:nvPr>
        </p:nvSpPr>
        <p:spPr>
          <a:xfrm>
            <a:off x="4812632" y="1566480"/>
            <a:ext cx="7133976" cy="4900047"/>
          </a:xfrm>
        </p:spPr>
        <p:txBody>
          <a:bodyPr vert="horz" lIns="91440" tIns="45720" rIns="91440" bIns="45720" anchor="t">
            <a:noAutofit/>
          </a:bodyPr>
          <a:lstStyle/>
          <a:p>
            <a:pPr indent="-457200"/>
            <a:r>
              <a:rPr lang="en-US" sz="2800" dirty="0"/>
              <a:t>Batch Zero Update</a:t>
            </a:r>
            <a:br>
              <a:rPr lang="en-US" sz="2800" dirty="0"/>
            </a:br>
            <a:br>
              <a:rPr lang="en-US" sz="2800" dirty="0"/>
            </a:br>
            <a:br>
              <a:rPr lang="en-US" sz="2800" dirty="0"/>
            </a:br>
            <a:br>
              <a:rPr lang="en-US" sz="2800" dirty="0"/>
            </a:br>
            <a:br>
              <a:rPr lang="en-US" sz="2800" dirty="0"/>
            </a:br>
            <a:br>
              <a:rPr lang="en-US" sz="2800" dirty="0"/>
            </a:br>
            <a:br>
              <a:rPr lang="en-US" sz="2800" dirty="0"/>
            </a:br>
            <a:r>
              <a:rPr lang="en-US" dirty="0"/>
              <a:t>TAC</a:t>
            </a:r>
            <a:br>
              <a:rPr lang="en-US" dirty="0"/>
            </a:br>
            <a:r>
              <a:rPr lang="en-US" b="0" dirty="0"/>
              <a:t>August 26, 2026</a:t>
            </a:r>
            <a:br>
              <a:rPr lang="en-US" sz="2800" dirty="0"/>
            </a:br>
            <a:br>
              <a:rPr lang="en-US" sz="2800" dirty="0"/>
            </a:br>
            <a:endParaRPr lang="en-US" dirty="0">
              <a:cs typeface="Arial"/>
            </a:endParaRPr>
          </a:p>
        </p:txBody>
      </p:sp>
    </p:spTree>
    <p:extLst>
      <p:ext uri="{BB962C8B-B14F-4D97-AF65-F5344CB8AC3E}">
        <p14:creationId xmlns:p14="http://schemas.microsoft.com/office/powerpoint/2010/main" val="14631348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hink-cell data - do not delete" hidden="1">
            <a:extLst>
              <a:ext uri="{FF2B5EF4-FFF2-40B4-BE49-F238E27FC236}">
                <a16:creationId xmlns:a16="http://schemas.microsoft.com/office/drawing/2014/main" id="{5B085BDC-90C9-8E4E-B210-7390DF5105C1}"/>
              </a:ext>
            </a:extLst>
          </p:cNvPr>
          <p:cNvGraphicFramePr>
            <a:graphicFrameLocks noChangeAspect="1"/>
          </p:cNvGraphicFramePr>
          <p:nvPr>
            <p:custDataLst>
              <p:tags r:id="rId1"/>
            </p:custDataLst>
            <p:extLst>
              <p:ext uri="{D42A27DB-BD31-4B8C-83A1-F6EECF244321}">
                <p14:modId xmlns:p14="http://schemas.microsoft.com/office/powerpoint/2010/main" val="28895407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84" imgH="486" progId="TCLayout.ActiveDocument.1">
                  <p:embed/>
                </p:oleObj>
              </mc:Choice>
              <mc:Fallback>
                <p:oleObj name="think-cell Slide" r:id="rId4" imgW="484" imgH="486" progId="TCLayout.ActiveDocument.1">
                  <p:embed/>
                  <p:pic>
                    <p:nvPicPr>
                      <p:cNvPr id="15" name="think-cell data - do not delete" hidden="1">
                        <a:extLst>
                          <a:ext uri="{FF2B5EF4-FFF2-40B4-BE49-F238E27FC236}">
                            <a16:creationId xmlns:a16="http://schemas.microsoft.com/office/drawing/2014/main" id="{5B085BDC-90C9-8E4E-B210-7390DF5105C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2B28529F-CBC4-50FA-2C1B-B4E0E06D35F4}"/>
              </a:ext>
            </a:extLst>
          </p:cNvPr>
          <p:cNvSpPr>
            <a:spLocks noGrp="1"/>
          </p:cNvSpPr>
          <p:nvPr>
            <p:ph type="title"/>
          </p:nvPr>
        </p:nvSpPr>
        <p:spPr/>
        <p:txBody>
          <a:bodyPr vert="horz">
            <a:normAutofit/>
          </a:bodyPr>
          <a:lstStyle/>
          <a:p>
            <a:pPr marL="400050" indent="-400050"/>
            <a:r>
              <a:rPr lang="en-US" sz="2800"/>
              <a:t>    </a:t>
            </a:r>
            <a:r>
              <a:rPr lang="en-US"/>
              <a:t>Energization pause on large load data centers and crypto facilities</a:t>
            </a:r>
            <a:endParaRPr lang="en-US" sz="2800"/>
          </a:p>
        </p:txBody>
      </p:sp>
      <p:sp>
        <p:nvSpPr>
          <p:cNvPr id="5" name="Slide Number Placeholder 5">
            <a:extLst>
              <a:ext uri="{FF2B5EF4-FFF2-40B4-BE49-F238E27FC236}">
                <a16:creationId xmlns:a16="http://schemas.microsoft.com/office/drawing/2014/main" id="{5453D58D-F551-E486-6C98-CFDF15CFFFE3}"/>
              </a:ext>
            </a:extLst>
          </p:cNvPr>
          <p:cNvSpPr>
            <a:spLocks noGrp="1"/>
          </p:cNvSpPr>
          <p:nvPr>
            <p:ph type="sldNum" sz="quarter" idx="12"/>
          </p:nvPr>
        </p:nvSpPr>
        <p:spPr/>
        <p:txBody>
          <a:bodyPr/>
          <a:lstStyle/>
          <a:p>
            <a:fld id="{BCDE79FB-97BA-492B-8D57-F1373F9ADA95}" type="slidenum">
              <a:rPr lang="en-US" smtClean="0"/>
              <a:t>10</a:t>
            </a:fld>
            <a:endParaRPr lang="en-US"/>
          </a:p>
        </p:txBody>
      </p:sp>
      <p:sp>
        <p:nvSpPr>
          <p:cNvPr id="6" name="Text Placeholder 8">
            <a:extLst>
              <a:ext uri="{FF2B5EF4-FFF2-40B4-BE49-F238E27FC236}">
                <a16:creationId xmlns:a16="http://schemas.microsoft.com/office/drawing/2014/main" id="{A3E62425-27AA-CC8F-398B-7A9BDAA68CCC}"/>
              </a:ext>
            </a:extLst>
          </p:cNvPr>
          <p:cNvSpPr txBox="1">
            <a:spLocks/>
          </p:cNvSpPr>
          <p:nvPr/>
        </p:nvSpPr>
        <p:spPr>
          <a:xfrm>
            <a:off x="504825" y="1861056"/>
            <a:ext cx="7124700" cy="2251315"/>
          </a:xfrm>
          <a:prstGeom prst="rect">
            <a:avLst/>
          </a:prstGeom>
        </p:spPr>
        <p:txBody>
          <a:bodyPr vert="horz" wrap="squar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sz="1400"/>
              <a:t>ERCOT has paused approvals to energize large load data centers and crypto facilities until the Batch Zero eligibility verification is complete</a:t>
            </a:r>
          </a:p>
          <a:p>
            <a:pPr lvl="1">
              <a:spcAft>
                <a:spcPts val="600"/>
              </a:spcAft>
            </a:pPr>
            <a:r>
              <a:rPr lang="en-US" b="1">
                <a:solidFill>
                  <a:schemeClr val="accent1"/>
                </a:solidFill>
              </a:rPr>
              <a:t>What the update does </a:t>
            </a:r>
            <a:r>
              <a:rPr lang="en-US" b="1" u="sng">
                <a:solidFill>
                  <a:schemeClr val="accent1"/>
                </a:solidFill>
              </a:rPr>
              <a:t>not</a:t>
            </a:r>
            <a:r>
              <a:rPr lang="en-US" b="1">
                <a:solidFill>
                  <a:schemeClr val="accent1"/>
                </a:solidFill>
              </a:rPr>
              <a:t> do</a:t>
            </a:r>
            <a:r>
              <a:rPr lang="en-US"/>
              <a:t>: ERCOT may approve energization for non-data center large loads. The pause does not impact medium loads because they are not verified as part of the Batch Zero interconnection process. They will continue to interconnect consistent with TDSPs’ approval to energize processes</a:t>
            </a:r>
          </a:p>
          <a:p>
            <a:pPr lvl="1">
              <a:spcAft>
                <a:spcPts val="600"/>
              </a:spcAft>
            </a:pPr>
            <a:endParaRPr lang="en-US"/>
          </a:p>
        </p:txBody>
      </p:sp>
      <p:sp>
        <p:nvSpPr>
          <p:cNvPr id="7" name="Text Placeholder 6">
            <a:extLst>
              <a:ext uri="{FF2B5EF4-FFF2-40B4-BE49-F238E27FC236}">
                <a16:creationId xmlns:a16="http://schemas.microsoft.com/office/drawing/2014/main" id="{9FF1D0F9-1BE0-7FE6-9626-E2733A55679A}"/>
              </a:ext>
            </a:extLst>
          </p:cNvPr>
          <p:cNvSpPr txBox="1">
            <a:spLocks/>
          </p:cNvSpPr>
          <p:nvPr/>
        </p:nvSpPr>
        <p:spPr>
          <a:xfrm>
            <a:off x="495300" y="1501534"/>
            <a:ext cx="7334250" cy="24863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solidFill>
                  <a:schemeClr val="accent1"/>
                </a:solidFill>
              </a:rPr>
              <a:t>Update</a:t>
            </a:r>
          </a:p>
          <a:p>
            <a:endParaRPr lang="en-US" sz="1400"/>
          </a:p>
        </p:txBody>
      </p:sp>
      <p:cxnSp>
        <p:nvCxnSpPr>
          <p:cNvPr id="8" name="LineBasicDefault 7">
            <a:extLst>
              <a:ext uri="{FF2B5EF4-FFF2-40B4-BE49-F238E27FC236}">
                <a16:creationId xmlns:a16="http://schemas.microsoft.com/office/drawing/2014/main" id="{D862C3D8-5491-E2B4-CDD9-02FA55F68A2C}"/>
              </a:ext>
            </a:extLst>
          </p:cNvPr>
          <p:cNvCxnSpPr>
            <a:cxnSpLocks/>
          </p:cNvCxnSpPr>
          <p:nvPr/>
        </p:nvCxnSpPr>
        <p:spPr>
          <a:xfrm>
            <a:off x="495300" y="1778746"/>
            <a:ext cx="7134225"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TrackerNumBlue 4">
            <a:extLst>
              <a:ext uri="{FF2B5EF4-FFF2-40B4-BE49-F238E27FC236}">
                <a16:creationId xmlns:a16="http://schemas.microsoft.com/office/drawing/2014/main" id="{B5138FC2-39A8-6DE9-F6B1-54EC91198466}"/>
              </a:ext>
            </a:extLst>
          </p:cNvPr>
          <p:cNvSpPr/>
          <p:nvPr>
            <p:custDataLst>
              <p:tags r:id="rId2"/>
            </p:custDataLst>
          </p:nvPr>
        </p:nvSpPr>
        <p:spPr>
          <a:xfrm>
            <a:off x="1257300" y="501409"/>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4</a:t>
            </a:r>
          </a:p>
        </p:txBody>
      </p:sp>
      <p:sp>
        <p:nvSpPr>
          <p:cNvPr id="18" name="Rectangle 17">
            <a:extLst>
              <a:ext uri="{FF2B5EF4-FFF2-40B4-BE49-F238E27FC236}">
                <a16:creationId xmlns:a16="http://schemas.microsoft.com/office/drawing/2014/main" id="{D17E77C4-8F61-EA3F-1078-043C4FEFEEE7}"/>
              </a:ext>
            </a:extLst>
          </p:cNvPr>
          <p:cNvSpPr>
            <a:spLocks/>
          </p:cNvSpPr>
          <p:nvPr/>
        </p:nvSpPr>
        <p:spPr>
          <a:xfrm>
            <a:off x="8021062" y="1371600"/>
            <a:ext cx="3637537" cy="2353232"/>
          </a:xfrm>
          <a:prstGeom prst="rect">
            <a:avLst/>
          </a:prstGeom>
          <a:solidFill>
            <a:srgbClr val="D8F2F6">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9" name="Text Placeholder 8">
            <a:extLst>
              <a:ext uri="{FF2B5EF4-FFF2-40B4-BE49-F238E27FC236}">
                <a16:creationId xmlns:a16="http://schemas.microsoft.com/office/drawing/2014/main" id="{345D3689-E7A2-6689-F17E-8E2E0727EC64}"/>
              </a:ext>
            </a:extLst>
          </p:cNvPr>
          <p:cNvSpPr txBox="1">
            <a:spLocks/>
          </p:cNvSpPr>
          <p:nvPr/>
        </p:nvSpPr>
        <p:spPr>
          <a:xfrm>
            <a:off x="8192510" y="1501534"/>
            <a:ext cx="3307403" cy="24863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Key context</a:t>
            </a:r>
          </a:p>
        </p:txBody>
      </p:sp>
      <p:cxnSp>
        <p:nvCxnSpPr>
          <p:cNvPr id="20" name="LineBasicDefault 7">
            <a:extLst>
              <a:ext uri="{FF2B5EF4-FFF2-40B4-BE49-F238E27FC236}">
                <a16:creationId xmlns:a16="http://schemas.microsoft.com/office/drawing/2014/main" id="{3BEB9142-C1FA-0847-F037-06DEA2DC681A}"/>
              </a:ext>
            </a:extLst>
          </p:cNvPr>
          <p:cNvCxnSpPr>
            <a:cxnSpLocks/>
          </p:cNvCxnSpPr>
          <p:nvPr/>
        </p:nvCxnSpPr>
        <p:spPr>
          <a:xfrm>
            <a:off x="8191605" y="1778746"/>
            <a:ext cx="3308309"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1" name="Text Placeholder 8">
            <a:extLst>
              <a:ext uri="{FF2B5EF4-FFF2-40B4-BE49-F238E27FC236}">
                <a16:creationId xmlns:a16="http://schemas.microsoft.com/office/drawing/2014/main" id="{EA7E4178-47CD-4F59-D692-FC8AA5BC9448}"/>
              </a:ext>
            </a:extLst>
          </p:cNvPr>
          <p:cNvSpPr txBox="1">
            <a:spLocks/>
          </p:cNvSpPr>
          <p:nvPr/>
        </p:nvSpPr>
        <p:spPr>
          <a:xfrm>
            <a:off x="8192512" y="1861054"/>
            <a:ext cx="3307402" cy="1695691"/>
          </a:xfrm>
          <a:prstGeom prst="rect">
            <a:avLst/>
          </a:prstGeom>
        </p:spPr>
        <p:txBody>
          <a:bodyPr vert="horz" wrap="squar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sz="1400"/>
              <a:t>Data centers and crypto facilities large load impact through end of 2026: </a:t>
            </a:r>
          </a:p>
          <a:p>
            <a:pPr>
              <a:spcAft>
                <a:spcPts val="600"/>
              </a:spcAft>
            </a:pPr>
            <a:r>
              <a:rPr lang="en-US" sz="1400" b="1"/>
              <a:t>17 large loads (6,608 MW total peak demand over 5 years)</a:t>
            </a:r>
          </a:p>
          <a:p>
            <a:pPr>
              <a:spcAft>
                <a:spcPts val="600"/>
              </a:spcAft>
            </a:pPr>
            <a:r>
              <a:rPr lang="en-US" sz="1400"/>
              <a:t>These large loads have finished all ERCOT processes except have not received ERCOT’s approval to energize.</a:t>
            </a:r>
          </a:p>
          <a:p>
            <a:pPr>
              <a:spcAft>
                <a:spcPts val="600"/>
              </a:spcAft>
            </a:pPr>
            <a:endParaRPr lang="en-US" sz="1400"/>
          </a:p>
        </p:txBody>
      </p:sp>
    </p:spTree>
    <p:extLst>
      <p:ext uri="{BB962C8B-B14F-4D97-AF65-F5344CB8AC3E}">
        <p14:creationId xmlns:p14="http://schemas.microsoft.com/office/powerpoint/2010/main" val="3044023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18306DE4-D89F-2158-659A-7A60E527F81A}"/>
              </a:ext>
            </a:extLst>
          </p:cNvPr>
          <p:cNvGraphicFramePr>
            <a:graphicFrameLocks noChangeAspect="1"/>
          </p:cNvGraphicFramePr>
          <p:nvPr>
            <p:custDataLst>
              <p:tags r:id="rId1"/>
            </p:custDataLst>
            <p:extLst>
              <p:ext uri="{D42A27DB-BD31-4B8C-83A1-F6EECF244321}">
                <p14:modId xmlns:p14="http://schemas.microsoft.com/office/powerpoint/2010/main" val="18736521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84" imgH="486" progId="TCLayout.ActiveDocument.1">
                  <p:embed/>
                </p:oleObj>
              </mc:Choice>
              <mc:Fallback>
                <p:oleObj name="think-cell Slide" r:id="rId4" imgW="484" imgH="486" progId="TCLayout.ActiveDocument.1">
                  <p:embed/>
                  <p:pic>
                    <p:nvPicPr>
                      <p:cNvPr id="10" name="think-cell data - do not delete" hidden="1">
                        <a:extLst>
                          <a:ext uri="{FF2B5EF4-FFF2-40B4-BE49-F238E27FC236}">
                            <a16:creationId xmlns:a16="http://schemas.microsoft.com/office/drawing/2014/main" id="{18306DE4-D89F-2158-659A-7A60E527F81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DE2124C-1472-3FA3-DBFD-F4C9D3E2EE46}"/>
              </a:ext>
            </a:extLst>
          </p:cNvPr>
          <p:cNvSpPr>
            <a:spLocks noGrp="1"/>
          </p:cNvSpPr>
          <p:nvPr>
            <p:ph type="title"/>
          </p:nvPr>
        </p:nvSpPr>
        <p:spPr>
          <a:xfrm>
            <a:off x="1257300" y="476250"/>
            <a:ext cx="10401300" cy="914400"/>
          </a:xfrm>
        </p:spPr>
        <p:txBody>
          <a:bodyPr vert="horz">
            <a:normAutofit/>
          </a:bodyPr>
          <a:lstStyle/>
          <a:p>
            <a:pPr marL="341313" indent="-341313"/>
            <a:r>
              <a:rPr lang="en-US"/>
              <a:t>    Pending large load developer requests for an exception of Batch Zero eligibility criteria for PGRR 145</a:t>
            </a:r>
          </a:p>
        </p:txBody>
      </p:sp>
      <p:sp>
        <p:nvSpPr>
          <p:cNvPr id="5" name="Slide Number Placeholder 4">
            <a:extLst>
              <a:ext uri="{FF2B5EF4-FFF2-40B4-BE49-F238E27FC236}">
                <a16:creationId xmlns:a16="http://schemas.microsoft.com/office/drawing/2014/main" id="{F1C1612E-F26E-49DA-1453-FF396C6749F7}"/>
              </a:ext>
            </a:extLst>
          </p:cNvPr>
          <p:cNvSpPr>
            <a:spLocks noGrp="1"/>
          </p:cNvSpPr>
          <p:nvPr>
            <p:ph type="sldNum" sz="quarter" idx="12"/>
          </p:nvPr>
        </p:nvSpPr>
        <p:spPr/>
        <p:txBody>
          <a:bodyPr/>
          <a:lstStyle/>
          <a:p>
            <a:fld id="{BCDE79FB-97BA-492B-8D57-F1373F9ADA95}" type="slidenum">
              <a:rPr lang="en-US" smtClean="0"/>
              <a:t>11</a:t>
            </a:fld>
            <a:endParaRPr lang="en-US"/>
          </a:p>
        </p:txBody>
      </p:sp>
      <p:sp>
        <p:nvSpPr>
          <p:cNvPr id="8" name="TrackerNumBlue 4">
            <a:extLst>
              <a:ext uri="{FF2B5EF4-FFF2-40B4-BE49-F238E27FC236}">
                <a16:creationId xmlns:a16="http://schemas.microsoft.com/office/drawing/2014/main" id="{741B2E0B-AD7A-E98D-7BDD-9EFF02EB2100}"/>
              </a:ext>
            </a:extLst>
          </p:cNvPr>
          <p:cNvSpPr/>
          <p:nvPr>
            <p:custDataLst>
              <p:tags r:id="rId2"/>
            </p:custDataLst>
          </p:nvPr>
        </p:nvSpPr>
        <p:spPr>
          <a:xfrm>
            <a:off x="1257300" y="476250"/>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5</a:t>
            </a:r>
          </a:p>
        </p:txBody>
      </p:sp>
      <p:sp>
        <p:nvSpPr>
          <p:cNvPr id="11" name="Text Placeholder 8">
            <a:extLst>
              <a:ext uri="{FF2B5EF4-FFF2-40B4-BE49-F238E27FC236}">
                <a16:creationId xmlns:a16="http://schemas.microsoft.com/office/drawing/2014/main" id="{41FF92D3-B42D-88F0-F8C3-2675A1F18222}"/>
              </a:ext>
            </a:extLst>
          </p:cNvPr>
          <p:cNvSpPr txBox="1">
            <a:spLocks/>
          </p:cNvSpPr>
          <p:nvPr/>
        </p:nvSpPr>
        <p:spPr>
          <a:xfrm>
            <a:off x="497499" y="1817095"/>
            <a:ext cx="7523564" cy="3541999"/>
          </a:xfrm>
          <a:prstGeom prst="rect">
            <a:avLst/>
          </a:prstGeom>
        </p:spPr>
        <p:txBody>
          <a:bodyPr vert="horz" wrap="squar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sz="1400" dirty="0"/>
              <a:t>On July 23, 2026, ERCOT received </a:t>
            </a:r>
            <a:r>
              <a:rPr lang="en-US" sz="1400" b="1" dirty="0"/>
              <a:t>41 requests</a:t>
            </a:r>
            <a:r>
              <a:rPr lang="en-US" sz="1400" dirty="0"/>
              <a:t>.</a:t>
            </a:r>
          </a:p>
          <a:p>
            <a:pPr lvl="1">
              <a:spcAft>
                <a:spcPts val="600"/>
              </a:spcAft>
            </a:pPr>
            <a:r>
              <a:rPr lang="en-US" b="1" dirty="0">
                <a:solidFill>
                  <a:schemeClr val="accent1"/>
                </a:solidFill>
              </a:rPr>
              <a:t>Requests ERCOT does </a:t>
            </a:r>
            <a:r>
              <a:rPr lang="en-US" b="1" u="sng" dirty="0">
                <a:solidFill>
                  <a:schemeClr val="accent1"/>
                </a:solidFill>
              </a:rPr>
              <a:t>not</a:t>
            </a:r>
            <a:r>
              <a:rPr lang="en-US" b="1" dirty="0">
                <a:solidFill>
                  <a:schemeClr val="accent1"/>
                </a:solidFill>
              </a:rPr>
              <a:t> plan to advance: </a:t>
            </a:r>
            <a:endParaRPr lang="en-US" b="1" dirty="0">
              <a:solidFill>
                <a:schemeClr val="accent1"/>
              </a:solidFill>
              <a:cs typeface="Arial"/>
            </a:endParaRPr>
          </a:p>
          <a:p>
            <a:pPr marL="914400" lvl="1">
              <a:spcAft>
                <a:spcPts val="600"/>
              </a:spcAft>
            </a:pPr>
            <a:r>
              <a:rPr lang="en-US" dirty="0"/>
              <a:t>Exception to the qualifying-interconnection-study requirement – 21</a:t>
            </a:r>
          </a:p>
          <a:p>
            <a:pPr marL="914400" lvl="1">
              <a:spcAft>
                <a:spcPts val="600"/>
              </a:spcAft>
            </a:pPr>
            <a:r>
              <a:rPr lang="en-US" dirty="0"/>
              <a:t>Exception to the deadline to submit dynamic models – 2</a:t>
            </a:r>
          </a:p>
          <a:p>
            <a:pPr marL="914400" lvl="1">
              <a:spcAft>
                <a:spcPts val="600"/>
              </a:spcAft>
            </a:pPr>
            <a:r>
              <a:rPr lang="en-US" dirty="0"/>
              <a:t>Submitted after July 24 or by the ILLE – 3</a:t>
            </a:r>
          </a:p>
          <a:p>
            <a:pPr marL="914400" lvl="1">
              <a:spcAft>
                <a:spcPts val="600"/>
              </a:spcAft>
            </a:pPr>
            <a:r>
              <a:rPr lang="en-US" dirty="0"/>
              <a:t>Full exception from security requirement – 1</a:t>
            </a:r>
          </a:p>
          <a:p>
            <a:pPr lvl="1">
              <a:spcAft>
                <a:spcPts val="600"/>
              </a:spcAft>
            </a:pPr>
            <a:r>
              <a:rPr lang="en-US" b="1" dirty="0">
                <a:solidFill>
                  <a:schemeClr val="accent1"/>
                </a:solidFill>
              </a:rPr>
              <a:t>Requests ERCOT plans to consider as possible good cause exceptions: </a:t>
            </a:r>
            <a:endParaRPr lang="en-US" b="1" dirty="0">
              <a:solidFill>
                <a:schemeClr val="accent1"/>
              </a:solidFill>
              <a:cs typeface="Arial"/>
            </a:endParaRPr>
          </a:p>
          <a:p>
            <a:pPr marL="914400" lvl="1">
              <a:spcAft>
                <a:spcPts val="600"/>
              </a:spcAft>
            </a:pPr>
            <a:r>
              <a:rPr lang="en-US" dirty="0"/>
              <a:t>Related to the financial security deadline – 9 </a:t>
            </a:r>
          </a:p>
          <a:p>
            <a:pPr marL="914400" lvl="1">
              <a:spcAft>
                <a:spcPts val="600"/>
              </a:spcAft>
            </a:pPr>
            <a:r>
              <a:rPr lang="en-US" dirty="0"/>
              <a:t>To the Form W </a:t>
            </a:r>
            <a:r>
              <a:rPr lang="en-US"/>
              <a:t>(Provisional Controllable Load Resource) </a:t>
            </a:r>
            <a:r>
              <a:rPr lang="en-US" dirty="0"/>
              <a:t>submission deadline – 2 </a:t>
            </a:r>
          </a:p>
          <a:p>
            <a:pPr marL="914400" lvl="1">
              <a:spcAft>
                <a:spcPts val="600"/>
              </a:spcAft>
            </a:pPr>
            <a:endParaRPr lang="en-US" dirty="0"/>
          </a:p>
          <a:p>
            <a:pPr>
              <a:spcAft>
                <a:spcPts val="600"/>
              </a:spcAft>
            </a:pPr>
            <a:r>
              <a:rPr lang="en-US" sz="1400" b="1" dirty="0">
                <a:solidFill>
                  <a:schemeClr val="accent1"/>
                </a:solidFill>
                <a:cs typeface="Arial"/>
              </a:rPr>
              <a:t>ERCOT plans to submit any good cause exceptions no later than December 2026.</a:t>
            </a:r>
          </a:p>
          <a:p>
            <a:pPr>
              <a:spcAft>
                <a:spcPts val="600"/>
              </a:spcAft>
            </a:pPr>
            <a:endParaRPr lang="en-US" sz="1400" dirty="0"/>
          </a:p>
          <a:p>
            <a:pPr>
              <a:spcAft>
                <a:spcPts val="600"/>
              </a:spcAft>
            </a:pPr>
            <a:endParaRPr lang="en-US" sz="1400" dirty="0"/>
          </a:p>
          <a:p>
            <a:pPr>
              <a:spcAft>
                <a:spcPts val="600"/>
              </a:spcAft>
            </a:pPr>
            <a:endParaRPr lang="en-US" sz="1400" dirty="0"/>
          </a:p>
          <a:p>
            <a:pPr>
              <a:spcAft>
                <a:spcPts val="600"/>
              </a:spcAft>
            </a:pPr>
            <a:endParaRPr lang="en-US" sz="1400" dirty="0"/>
          </a:p>
          <a:p>
            <a:pPr>
              <a:spcAft>
                <a:spcPts val="600"/>
              </a:spcAft>
            </a:pPr>
            <a:endParaRPr lang="en-US" sz="1400" dirty="0"/>
          </a:p>
          <a:p>
            <a:pPr>
              <a:spcAft>
                <a:spcPts val="600"/>
              </a:spcAft>
            </a:pPr>
            <a:endParaRPr lang="en-US" sz="1400" dirty="0">
              <a:cs typeface="Arial"/>
            </a:endParaRPr>
          </a:p>
        </p:txBody>
      </p:sp>
      <p:sp>
        <p:nvSpPr>
          <p:cNvPr id="12" name="Text Placeholder 6">
            <a:extLst>
              <a:ext uri="{FF2B5EF4-FFF2-40B4-BE49-F238E27FC236}">
                <a16:creationId xmlns:a16="http://schemas.microsoft.com/office/drawing/2014/main" id="{05E07C80-85CF-7218-6F94-10C5CFA9446C}"/>
              </a:ext>
            </a:extLst>
          </p:cNvPr>
          <p:cNvSpPr txBox="1">
            <a:spLocks/>
          </p:cNvSpPr>
          <p:nvPr/>
        </p:nvSpPr>
        <p:spPr>
          <a:xfrm>
            <a:off x="495300" y="1501534"/>
            <a:ext cx="7334250" cy="24863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solidFill>
                  <a:schemeClr val="accent1"/>
                </a:solidFill>
              </a:rPr>
              <a:t>Update</a:t>
            </a:r>
          </a:p>
          <a:p>
            <a:endParaRPr lang="en-US" sz="1400"/>
          </a:p>
        </p:txBody>
      </p:sp>
      <p:cxnSp>
        <p:nvCxnSpPr>
          <p:cNvPr id="13" name="LineBasicDefault 7">
            <a:extLst>
              <a:ext uri="{FF2B5EF4-FFF2-40B4-BE49-F238E27FC236}">
                <a16:creationId xmlns:a16="http://schemas.microsoft.com/office/drawing/2014/main" id="{B4627B05-27C2-18F9-3AC2-C7F102392770}"/>
              </a:ext>
            </a:extLst>
          </p:cNvPr>
          <p:cNvCxnSpPr>
            <a:cxnSpLocks/>
          </p:cNvCxnSpPr>
          <p:nvPr/>
        </p:nvCxnSpPr>
        <p:spPr>
          <a:xfrm>
            <a:off x="495300" y="1778746"/>
            <a:ext cx="7134225"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4788F1FD-D297-22C9-6FC2-113890541D61}"/>
              </a:ext>
            </a:extLst>
          </p:cNvPr>
          <p:cNvSpPr>
            <a:spLocks/>
          </p:cNvSpPr>
          <p:nvPr/>
        </p:nvSpPr>
        <p:spPr>
          <a:xfrm>
            <a:off x="8021063" y="1371600"/>
            <a:ext cx="3637537" cy="4156980"/>
          </a:xfrm>
          <a:prstGeom prst="rect">
            <a:avLst/>
          </a:prstGeom>
          <a:solidFill>
            <a:srgbClr val="D8F2F6">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8" name="Text Placeholder 8">
            <a:extLst>
              <a:ext uri="{FF2B5EF4-FFF2-40B4-BE49-F238E27FC236}">
                <a16:creationId xmlns:a16="http://schemas.microsoft.com/office/drawing/2014/main" id="{A1A5C1D4-3235-AF85-8B0D-3858B658333F}"/>
              </a:ext>
            </a:extLst>
          </p:cNvPr>
          <p:cNvSpPr txBox="1">
            <a:spLocks/>
          </p:cNvSpPr>
          <p:nvPr/>
        </p:nvSpPr>
        <p:spPr>
          <a:xfrm>
            <a:off x="8192511" y="1501534"/>
            <a:ext cx="3307403" cy="24863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Key context</a:t>
            </a:r>
          </a:p>
        </p:txBody>
      </p:sp>
      <p:cxnSp>
        <p:nvCxnSpPr>
          <p:cNvPr id="19" name="LineBasicDefault 7">
            <a:extLst>
              <a:ext uri="{FF2B5EF4-FFF2-40B4-BE49-F238E27FC236}">
                <a16:creationId xmlns:a16="http://schemas.microsoft.com/office/drawing/2014/main" id="{F87C9649-53DA-4054-CFA6-BCC5E8796B13}"/>
              </a:ext>
            </a:extLst>
          </p:cNvPr>
          <p:cNvCxnSpPr>
            <a:cxnSpLocks/>
          </p:cNvCxnSpPr>
          <p:nvPr/>
        </p:nvCxnSpPr>
        <p:spPr>
          <a:xfrm>
            <a:off x="8191606" y="1778746"/>
            <a:ext cx="3308309"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0" name="Text Placeholder 8">
            <a:extLst>
              <a:ext uri="{FF2B5EF4-FFF2-40B4-BE49-F238E27FC236}">
                <a16:creationId xmlns:a16="http://schemas.microsoft.com/office/drawing/2014/main" id="{ECD1780D-7ECC-50E7-1D2D-B22B98CE7E1B}"/>
              </a:ext>
            </a:extLst>
          </p:cNvPr>
          <p:cNvSpPr txBox="1">
            <a:spLocks/>
          </p:cNvSpPr>
          <p:nvPr/>
        </p:nvSpPr>
        <p:spPr>
          <a:xfrm>
            <a:off x="8192513" y="1861055"/>
            <a:ext cx="3307402" cy="260616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sz="1400" b="1"/>
              <a:t>July 23, 2026 Market Notice:</a:t>
            </a:r>
          </a:p>
          <a:p>
            <a:pPr>
              <a:spcAft>
                <a:spcPts val="600"/>
              </a:spcAft>
            </a:pPr>
            <a:r>
              <a:rPr lang="en-US" sz="1400"/>
              <a:t>ERCOT established a process for developers to seek a good cause exception where they could not show strict compliance with an eligibility criterion. The developer had to submit a letter and supporting documentation explaining the basis for the exception and showing it would not compromise Batch Zero’s objectives. The developer’s Interconnecting TSP or DSP had to submit the materials to ERCOT by July 24, 2026</a:t>
            </a:r>
          </a:p>
          <a:p>
            <a:pPr>
              <a:spcAft>
                <a:spcPts val="600"/>
              </a:spcAft>
            </a:pPr>
            <a:endParaRPr lang="en-US" sz="1400" b="1"/>
          </a:p>
        </p:txBody>
      </p:sp>
    </p:spTree>
    <p:extLst>
      <p:ext uri="{BB962C8B-B14F-4D97-AF65-F5344CB8AC3E}">
        <p14:creationId xmlns:p14="http://schemas.microsoft.com/office/powerpoint/2010/main" val="12382768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B2F7C-3F48-28A4-7B0F-7912EE4CE171}"/>
            </a:ext>
          </a:extLst>
        </p:cNvPr>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C682C1B3-8003-570F-B321-5CE1D404870E}"/>
              </a:ext>
            </a:extLst>
          </p:cNvPr>
          <p:cNvGraphicFramePr>
            <a:graphicFrameLocks noChangeAspect="1"/>
          </p:cNvGraphicFramePr>
          <p:nvPr>
            <p:custDataLst>
              <p:tags r:id="rId1"/>
            </p:custDataLst>
            <p:extLst>
              <p:ext uri="{D42A27DB-BD31-4B8C-83A1-F6EECF244321}">
                <p14:modId xmlns:p14="http://schemas.microsoft.com/office/powerpoint/2010/main" val="37844523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14" name="think-cell data - do not delete" hidden="1">
                        <a:extLst>
                          <a:ext uri="{FF2B5EF4-FFF2-40B4-BE49-F238E27FC236}">
                            <a16:creationId xmlns:a16="http://schemas.microsoft.com/office/drawing/2014/main" id="{C682C1B3-8003-570F-B321-5CE1D404870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BCAC7BC-18EC-80E9-DA5D-57CDCD656F60}"/>
              </a:ext>
            </a:extLst>
          </p:cNvPr>
          <p:cNvSpPr>
            <a:spLocks noGrp="1"/>
          </p:cNvSpPr>
          <p:nvPr>
            <p:ph type="title"/>
          </p:nvPr>
        </p:nvSpPr>
        <p:spPr>
          <a:xfrm>
            <a:off x="1438275" y="457200"/>
            <a:ext cx="5810250" cy="914400"/>
          </a:xfrm>
        </p:spPr>
        <p:txBody>
          <a:bodyPr vert="horz"/>
          <a:lstStyle/>
          <a:p>
            <a:r>
              <a:rPr lang="en-US"/>
              <a:t>Batch Zero Eligibility Verification</a:t>
            </a:r>
          </a:p>
        </p:txBody>
      </p:sp>
      <p:sp>
        <p:nvSpPr>
          <p:cNvPr id="3" name="Text Placeholder 2">
            <a:extLst>
              <a:ext uri="{FF2B5EF4-FFF2-40B4-BE49-F238E27FC236}">
                <a16:creationId xmlns:a16="http://schemas.microsoft.com/office/drawing/2014/main" id="{02FC7DB9-EF7F-DBF5-78BE-92F4B53C1E16}"/>
              </a:ext>
            </a:extLst>
          </p:cNvPr>
          <p:cNvSpPr>
            <a:spLocks noGrp="1"/>
          </p:cNvSpPr>
          <p:nvPr>
            <p:ph type="body" sz="quarter" idx="17"/>
          </p:nvPr>
        </p:nvSpPr>
        <p:spPr>
          <a:xfrm>
            <a:off x="527197" y="1476743"/>
            <a:ext cx="6791325" cy="246221"/>
          </a:xfrm>
        </p:spPr>
        <p:txBody>
          <a:bodyPr>
            <a:spAutoFit/>
          </a:bodyPr>
          <a:lstStyle/>
          <a:p>
            <a:r>
              <a:rPr lang="en-US" b="1">
                <a:solidFill>
                  <a:schemeClr val="accent1"/>
                </a:solidFill>
              </a:rPr>
              <a:t>Core activities</a:t>
            </a:r>
          </a:p>
        </p:txBody>
      </p:sp>
      <p:sp>
        <p:nvSpPr>
          <p:cNvPr id="6" name="Slide Number Placeholder 5">
            <a:extLst>
              <a:ext uri="{FF2B5EF4-FFF2-40B4-BE49-F238E27FC236}">
                <a16:creationId xmlns:a16="http://schemas.microsoft.com/office/drawing/2014/main" id="{EF030D1C-0F31-58CC-B313-5047AC746014}"/>
              </a:ext>
            </a:extLst>
          </p:cNvPr>
          <p:cNvSpPr>
            <a:spLocks noGrp="1"/>
          </p:cNvSpPr>
          <p:nvPr>
            <p:ph type="sldNum" sz="quarter" idx="12"/>
          </p:nvPr>
        </p:nvSpPr>
        <p:spPr>
          <a:solidFill>
            <a:srgbClr val="E6EBEF"/>
          </a:solidFill>
        </p:spPr>
        <p:txBody>
          <a:bodyPr/>
          <a:lstStyle/>
          <a:p>
            <a:fld id="{BCDE79FB-97BA-492B-8D57-F1373F9ADA95}" type="slidenum">
              <a:rPr lang="en-US" smtClean="0"/>
              <a:t>12</a:t>
            </a:fld>
            <a:endParaRPr lang="en-US"/>
          </a:p>
        </p:txBody>
      </p:sp>
      <p:cxnSp>
        <p:nvCxnSpPr>
          <p:cNvPr id="4" name="LineBasicDefault 7">
            <a:extLst>
              <a:ext uri="{FF2B5EF4-FFF2-40B4-BE49-F238E27FC236}">
                <a16:creationId xmlns:a16="http://schemas.microsoft.com/office/drawing/2014/main" id="{088DAA56-7605-9D58-18F8-5396151F575C}"/>
              </a:ext>
            </a:extLst>
          </p:cNvPr>
          <p:cNvCxnSpPr>
            <a:cxnSpLocks/>
          </p:cNvCxnSpPr>
          <p:nvPr/>
        </p:nvCxnSpPr>
        <p:spPr>
          <a:xfrm>
            <a:off x="527197" y="1769507"/>
            <a:ext cx="6500924"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0D4E8133-792A-CB23-EC6A-17B82B0568AE}"/>
              </a:ext>
            </a:extLst>
          </p:cNvPr>
          <p:cNvSpPr txBox="1"/>
          <p:nvPr/>
        </p:nvSpPr>
        <p:spPr>
          <a:xfrm>
            <a:off x="527198" y="1851948"/>
            <a:ext cx="6500924" cy="5047536"/>
          </a:xfrm>
          <a:prstGeom prst="rect">
            <a:avLst/>
          </a:prstGeom>
          <a:noFill/>
        </p:spPr>
        <p:txBody>
          <a:bodyPr wrap="square" rtlCol="0">
            <a:spAutoFit/>
          </a:bodyPr>
          <a:lstStyle/>
          <a:p>
            <a:pPr>
              <a:spcBef>
                <a:spcPts val="300"/>
              </a:spcBef>
              <a:spcAft>
                <a:spcPts val="600"/>
              </a:spcAft>
            </a:pPr>
            <a:r>
              <a:rPr lang="en-US" sz="1400" b="1">
                <a:solidFill>
                  <a:schemeClr val="accent1"/>
                </a:solidFill>
              </a:rPr>
              <a:t>Information gathering:</a:t>
            </a:r>
          </a:p>
          <a:p>
            <a:pPr marL="548640" lvl="1" indent="-182880">
              <a:spcBef>
                <a:spcPts val="300"/>
              </a:spcBef>
              <a:spcAft>
                <a:spcPts val="300"/>
              </a:spcAft>
              <a:buFont typeface="Arial" panose="020B0604020202020204" pitchFamily="34" charset="0"/>
              <a:buChar char="•"/>
            </a:pPr>
            <a:r>
              <a:rPr lang="en-US" sz="1400"/>
              <a:t>Send requests for information (RFI) to Interconnecting TSPs and DSPs for each large load that has not yet energized </a:t>
            </a:r>
          </a:p>
          <a:p>
            <a:pPr marL="1005840" lvl="2" indent="-182880">
              <a:spcBef>
                <a:spcPts val="300"/>
              </a:spcBef>
              <a:spcAft>
                <a:spcPts val="300"/>
              </a:spcAft>
              <a:buFont typeface="Arial" panose="020B0604020202020204" pitchFamily="34" charset="0"/>
              <a:buChar char="•"/>
            </a:pPr>
            <a:r>
              <a:rPr lang="en-US" sz="1400"/>
              <a:t>RFI designed to confirm the large load developer satisfies the criteria that applies to its eligibility path under PGRR 145</a:t>
            </a:r>
          </a:p>
          <a:p>
            <a:pPr marL="548640" lvl="1" indent="-182880">
              <a:spcBef>
                <a:spcPts val="300"/>
              </a:spcBef>
              <a:spcAft>
                <a:spcPts val="600"/>
              </a:spcAft>
              <a:buFont typeface="Arial" panose="020B0604020202020204" pitchFamily="34" charset="0"/>
              <a:buChar char="•"/>
            </a:pPr>
            <a:r>
              <a:rPr lang="en-US" sz="1400"/>
              <a:t>ERCOT will conduct site verifications of certain eligible base loads with upcoming requested energization dates</a:t>
            </a:r>
          </a:p>
          <a:p>
            <a:pPr marL="0" lvl="1">
              <a:spcBef>
                <a:spcPts val="300"/>
              </a:spcBef>
              <a:spcAft>
                <a:spcPts val="600"/>
              </a:spcAft>
            </a:pPr>
            <a:r>
              <a:rPr lang="en-US" sz="1400" b="1">
                <a:solidFill>
                  <a:schemeClr val="accent1"/>
                </a:solidFill>
              </a:rPr>
              <a:t>Cure opportunity:</a:t>
            </a:r>
          </a:p>
          <a:p>
            <a:pPr marL="548640" lvl="1" indent="-182880">
              <a:spcBef>
                <a:spcPts val="300"/>
              </a:spcBef>
              <a:spcAft>
                <a:spcPts val="600"/>
              </a:spcAft>
              <a:buFont typeface="Arial" panose="020B0604020202020204" pitchFamily="34" charset="0"/>
              <a:buChar char="•"/>
            </a:pPr>
            <a:r>
              <a:rPr lang="en-US" sz="1400"/>
              <a:t>ERCOT must notify the large load developer of any inconsistency and provide the Interconnecting Large Load Entity (ILLE) a reasonable opportunity to explain the inconsistency</a:t>
            </a:r>
          </a:p>
          <a:p>
            <a:pPr marL="0" lvl="1">
              <a:spcBef>
                <a:spcPts val="300"/>
              </a:spcBef>
              <a:spcAft>
                <a:spcPts val="600"/>
              </a:spcAft>
            </a:pPr>
            <a:r>
              <a:rPr lang="en-US" sz="1400" b="1">
                <a:solidFill>
                  <a:schemeClr val="accent1"/>
                </a:solidFill>
              </a:rPr>
              <a:t>Compile data and prepare report:</a:t>
            </a:r>
          </a:p>
          <a:p>
            <a:pPr marL="571500" lvl="1" indent="-228600">
              <a:spcBef>
                <a:spcPts val="300"/>
              </a:spcBef>
              <a:spcAft>
                <a:spcPts val="600"/>
              </a:spcAft>
              <a:buFont typeface="Arial" panose="020B0604020202020204" pitchFamily="34" charset="0"/>
              <a:buChar char="•"/>
            </a:pPr>
            <a:r>
              <a:rPr lang="en-US" sz="1400"/>
              <a:t>ERCOT will prepare a report, the Batch Zero Eligibility Verification Report, summarizing the results</a:t>
            </a:r>
          </a:p>
          <a:p>
            <a:pPr marL="571500" lvl="1" indent="-228600">
              <a:spcBef>
                <a:spcPts val="300"/>
              </a:spcBef>
              <a:spcAft>
                <a:spcPts val="600"/>
              </a:spcAft>
              <a:buFont typeface="Arial" panose="020B0604020202020204" pitchFamily="34" charset="0"/>
              <a:buChar char="•"/>
            </a:pPr>
            <a:r>
              <a:rPr lang="en-US" sz="1400"/>
              <a:t>Large loads that do not pass verification, or do not respond, will be disqualified from Batch Zero</a:t>
            </a:r>
          </a:p>
          <a:p>
            <a:pPr marL="285750" lvl="1" indent="-285750">
              <a:spcBef>
                <a:spcPts val="300"/>
              </a:spcBef>
              <a:spcAft>
                <a:spcPts val="600"/>
              </a:spcAft>
              <a:buFont typeface="Arial" panose="020B0604020202020204" pitchFamily="34" charset="0"/>
              <a:buChar char="•"/>
            </a:pPr>
            <a:endParaRPr lang="en-US" sz="1400"/>
          </a:p>
          <a:p>
            <a:pPr>
              <a:spcBef>
                <a:spcPts val="300"/>
              </a:spcBef>
              <a:spcAft>
                <a:spcPts val="600"/>
              </a:spcAft>
            </a:pPr>
            <a:endParaRPr lang="en-US" sz="1400"/>
          </a:p>
        </p:txBody>
      </p:sp>
      <p:sp>
        <p:nvSpPr>
          <p:cNvPr id="7" name="Text Placeholder 2">
            <a:extLst>
              <a:ext uri="{FF2B5EF4-FFF2-40B4-BE49-F238E27FC236}">
                <a16:creationId xmlns:a16="http://schemas.microsoft.com/office/drawing/2014/main" id="{D1464457-58A8-BC37-5A0D-DE07849F996A}"/>
              </a:ext>
            </a:extLst>
          </p:cNvPr>
          <p:cNvSpPr txBox="1">
            <a:spLocks/>
          </p:cNvSpPr>
          <p:nvPr/>
        </p:nvSpPr>
        <p:spPr>
          <a:xfrm>
            <a:off x="7953376" y="1476743"/>
            <a:ext cx="3810000" cy="246221"/>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Timing</a:t>
            </a:r>
          </a:p>
        </p:txBody>
      </p:sp>
      <p:sp>
        <p:nvSpPr>
          <p:cNvPr id="17" name="TrackerNumBlue 4">
            <a:extLst>
              <a:ext uri="{FF2B5EF4-FFF2-40B4-BE49-F238E27FC236}">
                <a16:creationId xmlns:a16="http://schemas.microsoft.com/office/drawing/2014/main" id="{991D5379-8BBA-789D-A3A3-E3907329CD4D}"/>
              </a:ext>
            </a:extLst>
          </p:cNvPr>
          <p:cNvSpPr/>
          <p:nvPr>
            <p:custDataLst>
              <p:tags r:id="rId2"/>
            </p:custDataLst>
          </p:nvPr>
        </p:nvSpPr>
        <p:spPr>
          <a:xfrm>
            <a:off x="1078230" y="457200"/>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A</a:t>
            </a:r>
          </a:p>
        </p:txBody>
      </p:sp>
      <p:graphicFrame>
        <p:nvGraphicFramePr>
          <p:cNvPr id="25" name="Content Placeholder 14">
            <a:extLst>
              <a:ext uri="{FF2B5EF4-FFF2-40B4-BE49-F238E27FC236}">
                <a16:creationId xmlns:a16="http://schemas.microsoft.com/office/drawing/2014/main" id="{734F1E27-F4B8-20DD-049E-47DFBFAFBB0F}"/>
              </a:ext>
            </a:extLst>
          </p:cNvPr>
          <p:cNvGraphicFramePr>
            <a:graphicFrameLocks noGrp="1"/>
          </p:cNvGraphicFramePr>
          <p:nvPr>
            <p:ph idx="16"/>
            <p:extLst>
              <p:ext uri="{D42A27DB-BD31-4B8C-83A1-F6EECF244321}">
                <p14:modId xmlns:p14="http://schemas.microsoft.com/office/powerpoint/2010/main" val="2652245926"/>
              </p:ext>
            </p:extLst>
          </p:nvPr>
        </p:nvGraphicFramePr>
        <p:xfrm>
          <a:off x="7953376" y="1851948"/>
          <a:ext cx="3548730" cy="4021102"/>
        </p:xfrm>
        <a:graphic>
          <a:graphicData uri="http://schemas.openxmlformats.org/drawingml/2006/table">
            <a:tbl>
              <a:tblPr firstCol="1">
                <a:tableStyleId>{2D5ABB26-0587-4C30-8999-92F81FD0307C}</a:tableStyleId>
              </a:tblPr>
              <a:tblGrid>
                <a:gridCol w="1514474">
                  <a:extLst>
                    <a:ext uri="{9D8B030D-6E8A-4147-A177-3AD203B41FA5}">
                      <a16:colId xmlns:a16="http://schemas.microsoft.com/office/drawing/2014/main" val="117586837"/>
                    </a:ext>
                  </a:extLst>
                </a:gridCol>
                <a:gridCol w="2034256">
                  <a:extLst>
                    <a:ext uri="{9D8B030D-6E8A-4147-A177-3AD203B41FA5}">
                      <a16:colId xmlns:a16="http://schemas.microsoft.com/office/drawing/2014/main" val="1808138421"/>
                    </a:ext>
                  </a:extLst>
                </a:gridCol>
              </a:tblGrid>
              <a:tr h="672177">
                <a:tc>
                  <a:txBody>
                    <a:bodyPr/>
                    <a:lstStyle/>
                    <a:p>
                      <a:r>
                        <a:rPr lang="en-US" sz="1400" b="1">
                          <a:ln>
                            <a:noFill/>
                          </a:ln>
                          <a:solidFill>
                            <a:schemeClr val="tx1"/>
                          </a:solidFill>
                        </a:rPr>
                        <a:t>August -September</a:t>
                      </a:r>
                    </a:p>
                  </a:txBody>
                  <a:tcPr/>
                </a:tc>
                <a:tc>
                  <a:txBody>
                    <a:bodyPr/>
                    <a:lstStyle/>
                    <a:p>
                      <a:pPr marL="0" lvl="1" indent="0" algn="l" defTabSz="914400" rtl="0" eaLnBrk="1" latinLnBrk="0" hangingPunct="1">
                        <a:buFont typeface="Arial" panose="020B0604020202020204" pitchFamily="34" charset="0"/>
                        <a:buNone/>
                      </a:pPr>
                      <a:r>
                        <a:rPr lang="en-US" sz="1400" b="0" kern="1200">
                          <a:ln>
                            <a:noFill/>
                          </a:ln>
                          <a:solidFill>
                            <a:schemeClr val="tx1"/>
                          </a:solidFill>
                        </a:rPr>
                        <a:t>Send RFI and gather information </a:t>
                      </a:r>
                      <a:endParaRPr lang="en-US" sz="1400" b="0" kern="1200">
                        <a:ln>
                          <a:noFill/>
                        </a:ln>
                        <a:solidFill>
                          <a:schemeClr val="tx1"/>
                        </a:solidFill>
                        <a:latin typeface="+mn-lt"/>
                        <a:ea typeface="+mn-ea"/>
                        <a:cs typeface="+mn-cs"/>
                      </a:endParaRPr>
                    </a:p>
                  </a:txBody>
                  <a:tcPr/>
                </a:tc>
                <a:extLst>
                  <a:ext uri="{0D108BD9-81ED-4DB2-BD59-A6C34878D82A}">
                    <a16:rowId xmlns:a16="http://schemas.microsoft.com/office/drawing/2014/main" val="2616742480"/>
                  </a:ext>
                </a:extLst>
              </a:tr>
              <a:tr h="1321537">
                <a:tc>
                  <a:txBody>
                    <a:bodyPr/>
                    <a:lstStyle/>
                    <a:p>
                      <a:r>
                        <a:rPr lang="en-US" sz="1400" b="1" dirty="0">
                          <a:ln>
                            <a:noFill/>
                          </a:ln>
                          <a:solidFill>
                            <a:schemeClr val="tx1"/>
                          </a:solidFill>
                        </a:rPr>
                        <a:t>October - November</a:t>
                      </a:r>
                    </a:p>
                  </a:txBody>
                  <a:tcPr/>
                </a:tc>
                <a:tc>
                  <a:txBody>
                    <a:bodyPr/>
                    <a:lstStyle/>
                    <a:p>
                      <a:pPr marL="0" indent="0">
                        <a:buFont typeface="Arial" panose="020B0604020202020204" pitchFamily="34" charset="0"/>
                        <a:buNone/>
                      </a:pPr>
                      <a:r>
                        <a:rPr lang="en-US" sz="1400" b="0" kern="1200" dirty="0">
                          <a:ln>
                            <a:noFill/>
                          </a:ln>
                          <a:solidFill>
                            <a:schemeClr val="tx1"/>
                          </a:solidFill>
                        </a:rPr>
                        <a:t>Complete information gathering through additional RFIs and opportunity to cure as necessary</a:t>
                      </a:r>
                    </a:p>
                  </a:txBody>
                  <a:tcPr/>
                </a:tc>
                <a:extLst>
                  <a:ext uri="{0D108BD9-81ED-4DB2-BD59-A6C34878D82A}">
                    <a16:rowId xmlns:a16="http://schemas.microsoft.com/office/drawing/2014/main" val="1384779711"/>
                  </a:ext>
                </a:extLst>
              </a:tr>
              <a:tr h="870052">
                <a:tc>
                  <a:txBody>
                    <a:bodyPr/>
                    <a:lstStyle/>
                    <a:p>
                      <a:r>
                        <a:rPr lang="en-US" sz="1400" b="1">
                          <a:ln>
                            <a:noFill/>
                          </a:ln>
                          <a:solidFill>
                            <a:schemeClr val="tx1"/>
                          </a:solidFill>
                        </a:rPr>
                        <a:t>December 10</a:t>
                      </a:r>
                    </a:p>
                  </a:txBody>
                  <a:tcPr/>
                </a:tc>
                <a:tc>
                  <a:txBody>
                    <a:bodyPr/>
                    <a:lstStyle/>
                    <a:p>
                      <a:pPr marL="0" indent="0">
                        <a:buFont typeface="Arial" panose="020B0604020202020204" pitchFamily="34" charset="0"/>
                        <a:buNone/>
                      </a:pPr>
                      <a:r>
                        <a:rPr lang="en-US" sz="1400" dirty="0">
                          <a:ln>
                            <a:noFill/>
                          </a:ln>
                          <a:solidFill>
                            <a:schemeClr val="tx1"/>
                          </a:solidFill>
                        </a:rPr>
                        <a:t>File Batch Zero Eligibility Verification Report</a:t>
                      </a:r>
                    </a:p>
                  </a:txBody>
                  <a:tcPr/>
                </a:tc>
                <a:extLst>
                  <a:ext uri="{0D108BD9-81ED-4DB2-BD59-A6C34878D82A}">
                    <a16:rowId xmlns:a16="http://schemas.microsoft.com/office/drawing/2014/main" val="1498048926"/>
                  </a:ext>
                </a:extLst>
              </a:tr>
              <a:tr h="1157336">
                <a:tc>
                  <a:txBody>
                    <a:bodyPr/>
                    <a:lstStyle/>
                    <a:p>
                      <a:r>
                        <a:rPr lang="en-US" sz="1400" b="1" dirty="0">
                          <a:ln>
                            <a:noFill/>
                          </a:ln>
                          <a:solidFill>
                            <a:schemeClr val="tx1"/>
                          </a:solidFill>
                        </a:rPr>
                        <a:t>December 17</a:t>
                      </a:r>
                    </a:p>
                  </a:txBody>
                  <a:tcPr/>
                </a:tc>
                <a:tc>
                  <a:txBody>
                    <a:bodyPr/>
                    <a:lstStyle/>
                    <a:p>
                      <a:pPr marL="0" indent="0">
                        <a:buFont typeface="Arial" panose="020B0604020202020204" pitchFamily="34" charset="0"/>
                        <a:buNone/>
                      </a:pPr>
                      <a:r>
                        <a:rPr lang="en-US" sz="1400" dirty="0">
                          <a:ln>
                            <a:noFill/>
                          </a:ln>
                          <a:solidFill>
                            <a:schemeClr val="tx1"/>
                          </a:solidFill>
                        </a:rPr>
                        <a:t>Commission Open Meeting</a:t>
                      </a:r>
                    </a:p>
                  </a:txBody>
                  <a:tcPr/>
                </a:tc>
                <a:extLst>
                  <a:ext uri="{0D108BD9-81ED-4DB2-BD59-A6C34878D82A}">
                    <a16:rowId xmlns:a16="http://schemas.microsoft.com/office/drawing/2014/main" val="590351031"/>
                  </a:ext>
                </a:extLst>
              </a:tr>
            </a:tbl>
          </a:graphicData>
        </a:graphic>
      </p:graphicFrame>
      <p:cxnSp>
        <p:nvCxnSpPr>
          <p:cNvPr id="9" name="LineBasicDefault 7">
            <a:extLst>
              <a:ext uri="{FF2B5EF4-FFF2-40B4-BE49-F238E27FC236}">
                <a16:creationId xmlns:a16="http://schemas.microsoft.com/office/drawing/2014/main" id="{343846FC-1E40-F68E-6B20-3D52DAA99B5E}"/>
              </a:ext>
            </a:extLst>
          </p:cNvPr>
          <p:cNvCxnSpPr>
            <a:cxnSpLocks/>
          </p:cNvCxnSpPr>
          <p:nvPr/>
        </p:nvCxnSpPr>
        <p:spPr>
          <a:xfrm>
            <a:off x="7953376" y="1769507"/>
            <a:ext cx="3540534"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LineBasicDefault 7">
            <a:extLst>
              <a:ext uri="{FF2B5EF4-FFF2-40B4-BE49-F238E27FC236}">
                <a16:creationId xmlns:a16="http://schemas.microsoft.com/office/drawing/2014/main" id="{31CC6EC2-5F4D-5FD9-497D-80EF6CFE829C}"/>
              </a:ext>
            </a:extLst>
          </p:cNvPr>
          <p:cNvCxnSpPr>
            <a:cxnSpLocks/>
          </p:cNvCxnSpPr>
          <p:nvPr/>
        </p:nvCxnSpPr>
        <p:spPr>
          <a:xfrm>
            <a:off x="7961572" y="5444490"/>
            <a:ext cx="3540534"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73333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3DEAA-A227-1651-F368-C754F61D4CEE}"/>
            </a:ext>
          </a:extLst>
        </p:cNvPr>
        <p:cNvGrpSpPr/>
        <p:nvPr/>
      </p:nvGrpSpPr>
      <p:grpSpPr>
        <a:xfrm>
          <a:off x="0" y="0"/>
          <a:ext cx="0" cy="0"/>
          <a:chOff x="0" y="0"/>
          <a:chExt cx="0" cy="0"/>
        </a:xfrm>
      </p:grpSpPr>
      <p:graphicFrame>
        <p:nvGraphicFramePr>
          <p:cNvPr id="23" name="Object 6" hidden="1">
            <a:extLst>
              <a:ext uri="{FF2B5EF4-FFF2-40B4-BE49-F238E27FC236}">
                <a16:creationId xmlns:a16="http://schemas.microsoft.com/office/drawing/2014/main" id="{398A157D-17AB-07BA-508B-762F87F31355}"/>
              </a:ext>
            </a:extLst>
          </p:cNvPr>
          <p:cNvGraphicFramePr>
            <a:graphicFrameLocks noChangeAspect="1"/>
          </p:cNvGraphicFramePr>
          <p:nvPr>
            <p:custDataLst>
              <p:tags r:id="rId1"/>
            </p:custDataLst>
            <p:extLst>
              <p:ext uri="{D42A27DB-BD31-4B8C-83A1-F6EECF244321}">
                <p14:modId xmlns:p14="http://schemas.microsoft.com/office/powerpoint/2010/main" val="14711356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6" imgW="404" imgH="403" progId="TCLayout.ActiveDocument.1">
                  <p:embed/>
                </p:oleObj>
              </mc:Choice>
              <mc:Fallback>
                <p:oleObj name="think-cell Slide" r:id="rId116" imgW="404" imgH="403" progId="TCLayout.ActiveDocument.1">
                  <p:embed/>
                  <p:pic>
                    <p:nvPicPr>
                      <p:cNvPr id="23" name="Object 6" hidden="1">
                        <a:extLst>
                          <a:ext uri="{FF2B5EF4-FFF2-40B4-BE49-F238E27FC236}">
                            <a16:creationId xmlns:a16="http://schemas.microsoft.com/office/drawing/2014/main" id="{398A157D-17AB-07BA-508B-762F87F31355}"/>
                          </a:ext>
                        </a:extLst>
                      </p:cNvPr>
                      <p:cNvPicPr/>
                      <p:nvPr/>
                    </p:nvPicPr>
                    <p:blipFill>
                      <a:blip r:embed="rId117"/>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7DDE015C-73E7-8B4D-2B3A-F43149DAE850}"/>
              </a:ext>
            </a:extLst>
          </p:cNvPr>
          <p:cNvSpPr>
            <a:spLocks noGrp="1"/>
          </p:cNvSpPr>
          <p:nvPr>
            <p:ph type="title"/>
          </p:nvPr>
        </p:nvSpPr>
        <p:spPr>
          <a:xfrm>
            <a:off x="1251501" y="455983"/>
            <a:ext cx="10401300" cy="384721"/>
          </a:xfrm>
        </p:spPr>
        <p:txBody>
          <a:bodyPr vert="horz"/>
          <a:lstStyle/>
          <a:p>
            <a:pPr marL="171450" indent="-171450"/>
            <a:r>
              <a:rPr lang="en-US" dirty="0"/>
              <a:t>  Batch Zero Eligibility Verification Requirements under PGRR 145</a:t>
            </a:r>
            <a:endParaRPr lang="en-US" sz="2000" dirty="0"/>
          </a:p>
        </p:txBody>
      </p:sp>
      <p:sp>
        <p:nvSpPr>
          <p:cNvPr id="8" name="4. Footnote">
            <a:extLst>
              <a:ext uri="{FF2B5EF4-FFF2-40B4-BE49-F238E27FC236}">
                <a16:creationId xmlns:a16="http://schemas.microsoft.com/office/drawing/2014/main" id="{9F8530ED-300A-830C-A5EF-3FFA5CE92E3E}"/>
              </a:ext>
            </a:extLst>
          </p:cNvPr>
          <p:cNvSpPr txBox="1">
            <a:spLocks noChangeArrowheads="1"/>
          </p:cNvSpPr>
          <p:nvPr/>
        </p:nvSpPr>
        <p:spPr bwMode="auto">
          <a:xfrm>
            <a:off x="656868" y="6192602"/>
            <a:ext cx="1086087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defPPr>
              <a:defRPr lang="en-US"/>
            </a:defPPr>
            <a:lvl1pPr marL="104775" indent="-104775" defTabSz="895350">
              <a:defRPr sz="1000" baseline="0">
                <a:latin typeface="+mn-lt"/>
              </a:defRPr>
            </a:lvl1pPr>
            <a:lvl2pPr marL="1031875" defTabSz="895350">
              <a:defRPr sz="2400"/>
            </a:lvl2pPr>
            <a:lvl3pPr marL="1217613" defTabSz="895350">
              <a:defRPr sz="2400"/>
            </a:lvl3pPr>
            <a:lvl4pPr marL="1404938" defTabSz="895350">
              <a:defRPr sz="2400"/>
            </a:lvl4pPr>
            <a:lvl5pPr marL="1792288" defTabSz="895350">
              <a:defRPr sz="2400"/>
            </a:lvl5pPr>
            <a:lvl6pPr marL="2249488" defTabSz="895350" fontAlgn="base">
              <a:spcBef>
                <a:spcPct val="0"/>
              </a:spcBef>
              <a:spcAft>
                <a:spcPct val="0"/>
              </a:spcAft>
              <a:defRPr sz="2400"/>
            </a:lvl6pPr>
            <a:lvl7pPr marL="2706688" defTabSz="895350" fontAlgn="base">
              <a:spcBef>
                <a:spcPct val="0"/>
              </a:spcBef>
              <a:spcAft>
                <a:spcPct val="0"/>
              </a:spcAft>
              <a:defRPr sz="2400"/>
            </a:lvl7pPr>
            <a:lvl8pPr marL="3163888" defTabSz="895350" fontAlgn="base">
              <a:spcBef>
                <a:spcPct val="0"/>
              </a:spcBef>
              <a:spcAft>
                <a:spcPct val="0"/>
              </a:spcAft>
              <a:defRPr sz="2400"/>
            </a:lvl8pPr>
            <a:lvl9pPr marL="3621088" defTabSz="895350" fontAlgn="base">
              <a:spcBef>
                <a:spcPct val="0"/>
              </a:spcBef>
              <a:spcAft>
                <a:spcPct val="0"/>
              </a:spcAft>
              <a:defRPr sz="2400"/>
            </a:lvl9pPr>
          </a:lstStyle>
          <a:p>
            <a:pPr marL="0" indent="0"/>
            <a:r>
              <a:rPr lang="en-US" sz="900" dirty="0"/>
              <a:t>1. TSP/DSPs are separately required to confirm whether a load is energized or has a qualifying interconnection study       </a:t>
            </a:r>
            <a:r>
              <a:rPr lang="en-US" sz="900" b="1" dirty="0"/>
              <a:t>A = Attestation </a:t>
            </a:r>
            <a:r>
              <a:rPr lang="en-US" sz="900" dirty="0"/>
              <a:t>(developer’s legal declaration that it satisfies the requirement); </a:t>
            </a:r>
          </a:p>
          <a:p>
            <a:pPr marL="0" indent="0"/>
            <a:r>
              <a:rPr lang="en-US" sz="900" b="1" dirty="0"/>
              <a:t>D = Disclosure </a:t>
            </a:r>
            <a:r>
              <a:rPr lang="en-US" sz="900" dirty="0"/>
              <a:t>(information that the developer must provide); </a:t>
            </a:r>
            <a:r>
              <a:rPr lang="en-US" sz="900" b="1" dirty="0"/>
              <a:t> E = Evidence </a:t>
            </a:r>
            <a:r>
              <a:rPr lang="en-US" sz="900" dirty="0"/>
              <a:t>(supporting documentation required as part of the eligibility package); </a:t>
            </a:r>
            <a:r>
              <a:rPr lang="en-US" sz="900" b="1" dirty="0"/>
              <a:t>F = Form </a:t>
            </a:r>
            <a:r>
              <a:rPr lang="en-US" sz="900" dirty="0"/>
              <a:t>(signed by representatives of both the developer and its affiliate); </a:t>
            </a:r>
            <a:r>
              <a:rPr lang="en-US" sz="900" b="1" dirty="0"/>
              <a:t>T = TSP/DSP sign-off </a:t>
            </a:r>
            <a:r>
              <a:rPr lang="en-US" sz="900" dirty="0"/>
              <a:t>(confirmed by the transmission/distribution provider as part of the eligibility package); </a:t>
            </a:r>
            <a:r>
              <a:rPr lang="en-US" sz="900" b="1" dirty="0"/>
              <a:t>I = Inspection </a:t>
            </a:r>
            <a:r>
              <a:rPr lang="en-US" sz="900" dirty="0"/>
              <a:t>(ERCOT may conduct site verification of loads with a requested Initial Energization date before April 1, 2027)</a:t>
            </a:r>
          </a:p>
        </p:txBody>
      </p:sp>
      <p:sp>
        <p:nvSpPr>
          <p:cNvPr id="272" name="TextBox 271">
            <a:extLst>
              <a:ext uri="{FF2B5EF4-FFF2-40B4-BE49-F238E27FC236}">
                <a16:creationId xmlns:a16="http://schemas.microsoft.com/office/drawing/2014/main" id="{29F7F895-D5CC-1DFA-4B6D-EF9AC7C33240}"/>
              </a:ext>
            </a:extLst>
          </p:cNvPr>
          <p:cNvSpPr txBox="1">
            <a:spLocks/>
          </p:cNvSpPr>
          <p:nvPr>
            <p:custDataLst>
              <p:tags r:id="rId2"/>
            </p:custDataLst>
          </p:nvPr>
        </p:nvSpPr>
        <p:spPr>
          <a:xfrm>
            <a:off x="9817192" y="1406853"/>
            <a:ext cx="1536605" cy="609398"/>
          </a:xfrm>
          <a:prstGeom prst="rect">
            <a:avLst/>
          </a:prstGeom>
        </p:spPr>
        <p:txBody>
          <a:bodyPr vert="horz" wrap="square" lIns="0" tIns="0" rIns="0" bIns="0" rtlCol="0" anchor="b">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a:solidFill>
                  <a:schemeClr val="accent1"/>
                </a:solidFill>
              </a:rPr>
              <a:t>Studied load under § 9.2.1.2(1) – ILLE submission to TSP/DSP by end of day July 24</a:t>
            </a:r>
          </a:p>
        </p:txBody>
      </p:sp>
      <p:sp>
        <p:nvSpPr>
          <p:cNvPr id="275" name="TextBox 274">
            <a:extLst>
              <a:ext uri="{FF2B5EF4-FFF2-40B4-BE49-F238E27FC236}">
                <a16:creationId xmlns:a16="http://schemas.microsoft.com/office/drawing/2014/main" id="{68C9DF90-CF62-C8B7-9BDC-C555500D38C4}"/>
              </a:ext>
            </a:extLst>
          </p:cNvPr>
          <p:cNvSpPr txBox="1"/>
          <p:nvPr>
            <p:custDataLst>
              <p:tags r:id="rId3"/>
            </p:custDataLst>
          </p:nvPr>
        </p:nvSpPr>
        <p:spPr>
          <a:xfrm>
            <a:off x="9244909" y="2762136"/>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276" name="TextBox 275">
            <a:extLst>
              <a:ext uri="{FF2B5EF4-FFF2-40B4-BE49-F238E27FC236}">
                <a16:creationId xmlns:a16="http://schemas.microsoft.com/office/drawing/2014/main" id="{787695A6-3100-86B3-8E7A-5E1E55A6B14F}"/>
              </a:ext>
            </a:extLst>
          </p:cNvPr>
          <p:cNvSpPr txBox="1"/>
          <p:nvPr>
            <p:custDataLst>
              <p:tags r:id="rId4"/>
            </p:custDataLst>
          </p:nvPr>
        </p:nvSpPr>
        <p:spPr>
          <a:xfrm>
            <a:off x="9244909" y="3103155"/>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45" name="TextBox 144">
            <a:extLst>
              <a:ext uri="{FF2B5EF4-FFF2-40B4-BE49-F238E27FC236}">
                <a16:creationId xmlns:a16="http://schemas.microsoft.com/office/drawing/2014/main" id="{E4A90C3F-0F3F-3C12-4280-5AE7E6D607C7}"/>
              </a:ext>
            </a:extLst>
          </p:cNvPr>
          <p:cNvSpPr txBox="1"/>
          <p:nvPr>
            <p:custDataLst>
              <p:tags r:id="rId5"/>
            </p:custDataLst>
          </p:nvPr>
        </p:nvSpPr>
        <p:spPr>
          <a:xfrm>
            <a:off x="3257836" y="1273775"/>
            <a:ext cx="5886164" cy="152349"/>
          </a:xfrm>
          <a:prstGeom prst="rect">
            <a:avLst/>
          </a:prstGeom>
        </p:spPr>
        <p:txBody>
          <a:bodyPr vert="horz" wrap="square" lIns="0" tIns="0" rIns="0" bIns="0" rtlCol="0" anchor="b">
            <a:sp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a:solidFill>
                  <a:schemeClr val="accent1"/>
                </a:solidFill>
              </a:rPr>
              <a:t>Base load under § 9.2.1.1(1)  – ILLE submission to TSP/DSP by end of day July 10</a:t>
            </a:r>
          </a:p>
        </p:txBody>
      </p:sp>
      <p:sp>
        <p:nvSpPr>
          <p:cNvPr id="30" name="TextBox 29">
            <a:extLst>
              <a:ext uri="{FF2B5EF4-FFF2-40B4-BE49-F238E27FC236}">
                <a16:creationId xmlns:a16="http://schemas.microsoft.com/office/drawing/2014/main" id="{F3672044-2A8C-D1AA-8A77-3E4104AE7976}"/>
              </a:ext>
            </a:extLst>
          </p:cNvPr>
          <p:cNvSpPr txBox="1"/>
          <p:nvPr>
            <p:custDataLst>
              <p:tags r:id="rId6"/>
            </p:custDataLst>
          </p:nvPr>
        </p:nvSpPr>
        <p:spPr>
          <a:xfrm>
            <a:off x="656870" y="1860145"/>
            <a:ext cx="2654477" cy="152349"/>
          </a:xfrm>
          <a:prstGeom prst="rect">
            <a:avLst/>
          </a:prstGeom>
        </p:spPr>
        <p:txBody>
          <a:bodyPr vert="horz" wrap="square" lIns="0" tIns="0" rIns="0" bIns="0" rtlCol="0" anchor="b">
            <a:sp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a:solidFill>
                  <a:schemeClr val="accent1"/>
                </a:solidFill>
              </a:rPr>
              <a:t>Requirement</a:t>
            </a:r>
          </a:p>
        </p:txBody>
      </p:sp>
      <p:sp>
        <p:nvSpPr>
          <p:cNvPr id="93" name="TextBox 92">
            <a:extLst>
              <a:ext uri="{FF2B5EF4-FFF2-40B4-BE49-F238E27FC236}">
                <a16:creationId xmlns:a16="http://schemas.microsoft.com/office/drawing/2014/main" id="{DF4405BD-0CA2-26C6-0EEB-4F128836FB96}"/>
              </a:ext>
            </a:extLst>
          </p:cNvPr>
          <p:cNvSpPr txBox="1">
            <a:spLocks/>
          </p:cNvSpPr>
          <p:nvPr>
            <p:custDataLst>
              <p:tags r:id="rId7"/>
            </p:custDataLst>
          </p:nvPr>
        </p:nvSpPr>
        <p:spPr>
          <a:xfrm>
            <a:off x="5881578" y="1593817"/>
            <a:ext cx="1219402" cy="427536"/>
          </a:xfrm>
          <a:prstGeom prst="rect">
            <a:avLst/>
          </a:prstGeom>
        </p:spPr>
        <p:txBody>
          <a:bodyPr vert="horz" wrap="square" lIns="0" tIns="0" rIns="0" bIns="0" rtlCol="0" anchor="b">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a:solidFill>
                  <a:schemeClr val="accent1"/>
                </a:solidFill>
              </a:rPr>
              <a:t>(e) Not yet energized – Adv. LL</a:t>
            </a:r>
          </a:p>
        </p:txBody>
      </p:sp>
      <p:sp>
        <p:nvSpPr>
          <p:cNvPr id="105" name="TextBox 104">
            <a:extLst>
              <a:ext uri="{FF2B5EF4-FFF2-40B4-BE49-F238E27FC236}">
                <a16:creationId xmlns:a16="http://schemas.microsoft.com/office/drawing/2014/main" id="{E128B3FF-E9E9-5F05-B31E-F83482D415C1}"/>
              </a:ext>
            </a:extLst>
          </p:cNvPr>
          <p:cNvSpPr txBox="1">
            <a:spLocks/>
          </p:cNvSpPr>
          <p:nvPr>
            <p:custDataLst>
              <p:tags r:id="rId8"/>
            </p:custDataLst>
          </p:nvPr>
        </p:nvSpPr>
        <p:spPr>
          <a:xfrm>
            <a:off x="7193449" y="1591458"/>
            <a:ext cx="1219402" cy="460923"/>
          </a:xfrm>
          <a:prstGeom prst="rect">
            <a:avLst/>
          </a:prstGeom>
        </p:spPr>
        <p:txBody>
          <a:bodyPr vert="horz" wrap="square" lIns="0" tIns="0" rIns="0" bIns="0" rtlCol="0" anchor="b">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a:solidFill>
                  <a:schemeClr val="accent1"/>
                </a:solidFill>
              </a:rPr>
              <a:t>(f) Not yet energized – Committed LL</a:t>
            </a:r>
          </a:p>
        </p:txBody>
      </p:sp>
      <p:sp>
        <p:nvSpPr>
          <p:cNvPr id="117" name="TextBox 116">
            <a:extLst>
              <a:ext uri="{FF2B5EF4-FFF2-40B4-BE49-F238E27FC236}">
                <a16:creationId xmlns:a16="http://schemas.microsoft.com/office/drawing/2014/main" id="{D9E20997-D59F-12CC-CFF6-B247D6728260}"/>
              </a:ext>
            </a:extLst>
          </p:cNvPr>
          <p:cNvSpPr txBox="1">
            <a:spLocks/>
          </p:cNvSpPr>
          <p:nvPr>
            <p:custDataLst>
              <p:tags r:id="rId9"/>
            </p:custDataLst>
          </p:nvPr>
        </p:nvSpPr>
        <p:spPr>
          <a:xfrm>
            <a:off x="8505320" y="1861455"/>
            <a:ext cx="1219402" cy="185479"/>
          </a:xfrm>
          <a:prstGeom prst="rect">
            <a:avLst/>
          </a:prstGeom>
        </p:spPr>
        <p:txBody>
          <a:bodyPr vert="horz" wrap="square" lIns="0" tIns="0" rIns="0" bIns="0" rtlCol="0" anchor="b">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a:solidFill>
                  <a:schemeClr val="accent1"/>
                </a:solidFill>
              </a:rPr>
              <a:t>(g) PURA § 39.169</a:t>
            </a:r>
          </a:p>
        </p:txBody>
      </p:sp>
      <p:cxnSp>
        <p:nvCxnSpPr>
          <p:cNvPr id="131" name="Straight Connector 130">
            <a:extLst>
              <a:ext uri="{FF2B5EF4-FFF2-40B4-BE49-F238E27FC236}">
                <a16:creationId xmlns:a16="http://schemas.microsoft.com/office/drawing/2014/main" id="{9259F92C-FE7F-B100-DC7D-5F609D231019}"/>
              </a:ext>
            </a:extLst>
          </p:cNvPr>
          <p:cNvCxnSpPr>
            <a:cxnSpLocks/>
          </p:cNvCxnSpPr>
          <p:nvPr>
            <p:custDataLst>
              <p:tags r:id="rId10"/>
            </p:custDataLst>
          </p:nvPr>
        </p:nvCxnSpPr>
        <p:spPr>
          <a:xfrm>
            <a:off x="656868" y="2424770"/>
            <a:ext cx="10696930" cy="0"/>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cxnSp>
        <p:nvCxnSpPr>
          <p:cNvPr id="132" name="Straight Connector 131">
            <a:extLst>
              <a:ext uri="{FF2B5EF4-FFF2-40B4-BE49-F238E27FC236}">
                <a16:creationId xmlns:a16="http://schemas.microsoft.com/office/drawing/2014/main" id="{38625800-0F78-0813-5A0D-BCEC44335FC7}"/>
              </a:ext>
            </a:extLst>
          </p:cNvPr>
          <p:cNvCxnSpPr>
            <a:cxnSpLocks/>
          </p:cNvCxnSpPr>
          <p:nvPr>
            <p:custDataLst>
              <p:tags r:id="rId11"/>
            </p:custDataLst>
          </p:nvPr>
        </p:nvCxnSpPr>
        <p:spPr>
          <a:xfrm>
            <a:off x="656868" y="2762640"/>
            <a:ext cx="10696930" cy="10467"/>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cxnSp>
        <p:nvCxnSpPr>
          <p:cNvPr id="133" name="Straight Connector 132">
            <a:extLst>
              <a:ext uri="{FF2B5EF4-FFF2-40B4-BE49-F238E27FC236}">
                <a16:creationId xmlns:a16="http://schemas.microsoft.com/office/drawing/2014/main" id="{A37E8A72-BB5F-4352-DD31-E58FF93C84D4}"/>
              </a:ext>
            </a:extLst>
          </p:cNvPr>
          <p:cNvCxnSpPr>
            <a:cxnSpLocks/>
          </p:cNvCxnSpPr>
          <p:nvPr>
            <p:custDataLst>
              <p:tags r:id="rId12"/>
            </p:custDataLst>
          </p:nvPr>
        </p:nvCxnSpPr>
        <p:spPr>
          <a:xfrm>
            <a:off x="656868" y="3110977"/>
            <a:ext cx="10696930" cy="0"/>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cxnSp>
        <p:nvCxnSpPr>
          <p:cNvPr id="134" name="Straight Connector 133">
            <a:extLst>
              <a:ext uri="{FF2B5EF4-FFF2-40B4-BE49-F238E27FC236}">
                <a16:creationId xmlns:a16="http://schemas.microsoft.com/office/drawing/2014/main" id="{A253C0D9-CB2C-CC5E-F0CA-DC615E6BA08D}"/>
              </a:ext>
            </a:extLst>
          </p:cNvPr>
          <p:cNvCxnSpPr>
            <a:cxnSpLocks/>
          </p:cNvCxnSpPr>
          <p:nvPr>
            <p:custDataLst>
              <p:tags r:id="rId13"/>
            </p:custDataLst>
          </p:nvPr>
        </p:nvCxnSpPr>
        <p:spPr>
          <a:xfrm>
            <a:off x="656868" y="3448847"/>
            <a:ext cx="10696930" cy="0"/>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cxnSp>
        <p:nvCxnSpPr>
          <p:cNvPr id="135" name="Straight Connector 134">
            <a:extLst>
              <a:ext uri="{FF2B5EF4-FFF2-40B4-BE49-F238E27FC236}">
                <a16:creationId xmlns:a16="http://schemas.microsoft.com/office/drawing/2014/main" id="{5B4CBD44-88CF-E02D-4F9A-BCF2C1EFC1A3}"/>
              </a:ext>
            </a:extLst>
          </p:cNvPr>
          <p:cNvCxnSpPr>
            <a:cxnSpLocks/>
          </p:cNvCxnSpPr>
          <p:nvPr>
            <p:custDataLst>
              <p:tags r:id="rId14"/>
            </p:custDataLst>
          </p:nvPr>
        </p:nvCxnSpPr>
        <p:spPr>
          <a:xfrm>
            <a:off x="656868" y="3786717"/>
            <a:ext cx="10696930" cy="0"/>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cxnSp>
        <p:nvCxnSpPr>
          <p:cNvPr id="136" name="Straight Connector 135">
            <a:extLst>
              <a:ext uri="{FF2B5EF4-FFF2-40B4-BE49-F238E27FC236}">
                <a16:creationId xmlns:a16="http://schemas.microsoft.com/office/drawing/2014/main" id="{584B22E6-3252-1370-71D8-63D0BE90236F}"/>
              </a:ext>
            </a:extLst>
          </p:cNvPr>
          <p:cNvCxnSpPr>
            <a:cxnSpLocks/>
          </p:cNvCxnSpPr>
          <p:nvPr>
            <p:custDataLst>
              <p:tags r:id="rId15"/>
            </p:custDataLst>
          </p:nvPr>
        </p:nvCxnSpPr>
        <p:spPr>
          <a:xfrm flipV="1">
            <a:off x="656868" y="4124587"/>
            <a:ext cx="10696930" cy="7818"/>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cxnSp>
        <p:nvCxnSpPr>
          <p:cNvPr id="137" name="Straight Connector 136">
            <a:extLst>
              <a:ext uri="{FF2B5EF4-FFF2-40B4-BE49-F238E27FC236}">
                <a16:creationId xmlns:a16="http://schemas.microsoft.com/office/drawing/2014/main" id="{29ED43DA-706C-36A9-49E5-93129DDA38F2}"/>
              </a:ext>
            </a:extLst>
          </p:cNvPr>
          <p:cNvCxnSpPr>
            <a:cxnSpLocks/>
          </p:cNvCxnSpPr>
          <p:nvPr>
            <p:custDataLst>
              <p:tags r:id="rId16"/>
            </p:custDataLst>
          </p:nvPr>
        </p:nvCxnSpPr>
        <p:spPr>
          <a:xfrm>
            <a:off x="656868" y="4470275"/>
            <a:ext cx="10696930" cy="0"/>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cxnSp>
        <p:nvCxnSpPr>
          <p:cNvPr id="138" name="Straight Connector 137">
            <a:extLst>
              <a:ext uri="{FF2B5EF4-FFF2-40B4-BE49-F238E27FC236}">
                <a16:creationId xmlns:a16="http://schemas.microsoft.com/office/drawing/2014/main" id="{F5224369-78A8-A220-4AAD-9A0E0A5320CE}"/>
              </a:ext>
            </a:extLst>
          </p:cNvPr>
          <p:cNvCxnSpPr>
            <a:cxnSpLocks/>
          </p:cNvCxnSpPr>
          <p:nvPr>
            <p:custDataLst>
              <p:tags r:id="rId17"/>
            </p:custDataLst>
          </p:nvPr>
        </p:nvCxnSpPr>
        <p:spPr>
          <a:xfrm flipV="1">
            <a:off x="656868" y="4808145"/>
            <a:ext cx="10696930" cy="16772"/>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83E84497-B171-EB8E-5626-3EBDB69EDB39}"/>
              </a:ext>
            </a:extLst>
          </p:cNvPr>
          <p:cNvCxnSpPr>
            <a:cxnSpLocks/>
          </p:cNvCxnSpPr>
          <p:nvPr>
            <p:custDataLst>
              <p:tags r:id="rId18"/>
            </p:custDataLst>
          </p:nvPr>
        </p:nvCxnSpPr>
        <p:spPr>
          <a:xfrm>
            <a:off x="656868" y="5162787"/>
            <a:ext cx="10696930" cy="0"/>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1EC69659-75EC-4A91-0AD1-C842D8314F5A}"/>
              </a:ext>
            </a:extLst>
          </p:cNvPr>
          <p:cNvCxnSpPr>
            <a:cxnSpLocks/>
          </p:cNvCxnSpPr>
          <p:nvPr>
            <p:custDataLst>
              <p:tags r:id="rId19"/>
            </p:custDataLst>
          </p:nvPr>
        </p:nvCxnSpPr>
        <p:spPr>
          <a:xfrm>
            <a:off x="656868" y="5500657"/>
            <a:ext cx="10696930" cy="0"/>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7C5F9379-3DF7-9DD1-7B44-47A0295C5924}"/>
              </a:ext>
            </a:extLst>
          </p:cNvPr>
          <p:cNvSpPr txBox="1"/>
          <p:nvPr>
            <p:custDataLst>
              <p:tags r:id="rId20"/>
            </p:custDataLst>
          </p:nvPr>
        </p:nvSpPr>
        <p:spPr>
          <a:xfrm>
            <a:off x="656869" y="5592434"/>
            <a:ext cx="2936886" cy="154476"/>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dirty="0"/>
              <a:t>CIAC satisfaction (TSP/DSP-confirmed)</a:t>
            </a:r>
            <a:r>
              <a:rPr lang="en-US" sz="1100" b="1" baseline="30000" dirty="0"/>
              <a:t> T</a:t>
            </a:r>
            <a:endParaRPr lang="en-US" sz="1100" b="1" dirty="0"/>
          </a:p>
        </p:txBody>
      </p:sp>
      <p:sp>
        <p:nvSpPr>
          <p:cNvPr id="37" name="TextBox 36">
            <a:extLst>
              <a:ext uri="{FF2B5EF4-FFF2-40B4-BE49-F238E27FC236}">
                <a16:creationId xmlns:a16="http://schemas.microsoft.com/office/drawing/2014/main" id="{D849E1B9-1BD7-C1D7-F3C3-527487353DE7}"/>
              </a:ext>
            </a:extLst>
          </p:cNvPr>
          <p:cNvSpPr txBox="1"/>
          <p:nvPr>
            <p:custDataLst>
              <p:tags r:id="rId21"/>
            </p:custDataLst>
          </p:nvPr>
        </p:nvSpPr>
        <p:spPr>
          <a:xfrm>
            <a:off x="656870" y="2887902"/>
            <a:ext cx="2654477"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a:t>Long-lead equipment (≥18 mo.)</a:t>
            </a:r>
            <a:r>
              <a:rPr lang="en-US" sz="1100" b="1" baseline="30000"/>
              <a:t> A</a:t>
            </a:r>
            <a:endParaRPr lang="en-US" sz="1100" b="1"/>
          </a:p>
        </p:txBody>
      </p:sp>
      <p:sp>
        <p:nvSpPr>
          <p:cNvPr id="50" name="TextBox 49">
            <a:extLst>
              <a:ext uri="{FF2B5EF4-FFF2-40B4-BE49-F238E27FC236}">
                <a16:creationId xmlns:a16="http://schemas.microsoft.com/office/drawing/2014/main" id="{A79748BA-532F-842E-0587-5E549010E3AA}"/>
              </a:ext>
            </a:extLst>
          </p:cNvPr>
          <p:cNvSpPr txBox="1"/>
          <p:nvPr>
            <p:custDataLst>
              <p:tags r:id="rId22"/>
            </p:custDataLst>
          </p:nvPr>
        </p:nvSpPr>
        <p:spPr>
          <a:xfrm>
            <a:off x="3489024" y="2887902"/>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62" name="TextBox 61">
            <a:extLst>
              <a:ext uri="{FF2B5EF4-FFF2-40B4-BE49-F238E27FC236}">
                <a16:creationId xmlns:a16="http://schemas.microsoft.com/office/drawing/2014/main" id="{BAB3C1F8-DE84-0DC9-45C3-58DE1183E742}"/>
              </a:ext>
            </a:extLst>
          </p:cNvPr>
          <p:cNvSpPr txBox="1"/>
          <p:nvPr>
            <p:custDataLst>
              <p:tags r:id="rId23"/>
            </p:custDataLst>
          </p:nvPr>
        </p:nvSpPr>
        <p:spPr>
          <a:xfrm>
            <a:off x="4413328" y="2887902"/>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38" name="TextBox 37">
            <a:extLst>
              <a:ext uri="{FF2B5EF4-FFF2-40B4-BE49-F238E27FC236}">
                <a16:creationId xmlns:a16="http://schemas.microsoft.com/office/drawing/2014/main" id="{D3808C45-6702-2FD8-CFEC-5CC5E3DB0DA2}"/>
              </a:ext>
            </a:extLst>
          </p:cNvPr>
          <p:cNvSpPr txBox="1"/>
          <p:nvPr>
            <p:custDataLst>
              <p:tags r:id="rId24"/>
            </p:custDataLst>
          </p:nvPr>
        </p:nvSpPr>
        <p:spPr>
          <a:xfrm>
            <a:off x="656870" y="3228921"/>
            <a:ext cx="2654477"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a:t>Notice to Proceed </a:t>
            </a:r>
            <a:r>
              <a:rPr lang="en-US" sz="1100" b="1" baseline="30000"/>
              <a:t>A</a:t>
            </a:r>
            <a:endParaRPr lang="en-US" sz="1100" b="1"/>
          </a:p>
        </p:txBody>
      </p:sp>
      <p:sp>
        <p:nvSpPr>
          <p:cNvPr id="51" name="TextBox 50">
            <a:extLst>
              <a:ext uri="{FF2B5EF4-FFF2-40B4-BE49-F238E27FC236}">
                <a16:creationId xmlns:a16="http://schemas.microsoft.com/office/drawing/2014/main" id="{DBCC1D06-5AAE-F1B4-E45D-4FEB9A1097B9}"/>
              </a:ext>
            </a:extLst>
          </p:cNvPr>
          <p:cNvSpPr txBox="1"/>
          <p:nvPr>
            <p:custDataLst>
              <p:tags r:id="rId25"/>
            </p:custDataLst>
          </p:nvPr>
        </p:nvSpPr>
        <p:spPr>
          <a:xfrm>
            <a:off x="3489024" y="3228921"/>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63" name="TextBox 62">
            <a:extLst>
              <a:ext uri="{FF2B5EF4-FFF2-40B4-BE49-F238E27FC236}">
                <a16:creationId xmlns:a16="http://schemas.microsoft.com/office/drawing/2014/main" id="{DD11F5C1-4B6B-9C5B-3B70-5FA295FDCB10}"/>
              </a:ext>
            </a:extLst>
          </p:cNvPr>
          <p:cNvSpPr txBox="1"/>
          <p:nvPr>
            <p:custDataLst>
              <p:tags r:id="rId26"/>
            </p:custDataLst>
          </p:nvPr>
        </p:nvSpPr>
        <p:spPr>
          <a:xfrm>
            <a:off x="4413328" y="3228921"/>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39" name="TextBox 38">
            <a:extLst>
              <a:ext uri="{FF2B5EF4-FFF2-40B4-BE49-F238E27FC236}">
                <a16:creationId xmlns:a16="http://schemas.microsoft.com/office/drawing/2014/main" id="{8D49B010-7567-FEBA-D931-A69816CD06B8}"/>
              </a:ext>
            </a:extLst>
          </p:cNvPr>
          <p:cNvSpPr txBox="1"/>
          <p:nvPr>
            <p:custDataLst>
              <p:tags r:id="rId27"/>
            </p:custDataLst>
          </p:nvPr>
        </p:nvSpPr>
        <p:spPr>
          <a:xfrm>
            <a:off x="656870" y="3572523"/>
            <a:ext cx="2654477"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a:t>End-use customer confirmation</a:t>
            </a:r>
            <a:r>
              <a:rPr lang="en-US" sz="1100" b="1" baseline="30000"/>
              <a:t> A</a:t>
            </a:r>
            <a:endParaRPr lang="en-US" sz="1100" b="1"/>
          </a:p>
        </p:txBody>
      </p:sp>
      <p:sp>
        <p:nvSpPr>
          <p:cNvPr id="52" name="TextBox 51">
            <a:extLst>
              <a:ext uri="{FF2B5EF4-FFF2-40B4-BE49-F238E27FC236}">
                <a16:creationId xmlns:a16="http://schemas.microsoft.com/office/drawing/2014/main" id="{2AE2279C-9812-532B-4FCF-4178C6929CD4}"/>
              </a:ext>
            </a:extLst>
          </p:cNvPr>
          <p:cNvSpPr txBox="1"/>
          <p:nvPr>
            <p:custDataLst>
              <p:tags r:id="rId28"/>
            </p:custDataLst>
          </p:nvPr>
        </p:nvSpPr>
        <p:spPr>
          <a:xfrm>
            <a:off x="3489024" y="3572523"/>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64" name="TextBox 63">
            <a:extLst>
              <a:ext uri="{FF2B5EF4-FFF2-40B4-BE49-F238E27FC236}">
                <a16:creationId xmlns:a16="http://schemas.microsoft.com/office/drawing/2014/main" id="{A6D0A025-3C08-FA1A-EF60-B431D0B202A9}"/>
              </a:ext>
            </a:extLst>
          </p:cNvPr>
          <p:cNvSpPr txBox="1"/>
          <p:nvPr>
            <p:custDataLst>
              <p:tags r:id="rId29"/>
            </p:custDataLst>
          </p:nvPr>
        </p:nvSpPr>
        <p:spPr>
          <a:xfrm>
            <a:off x="4413328" y="3572523"/>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40" name="TextBox 39">
            <a:extLst>
              <a:ext uri="{FF2B5EF4-FFF2-40B4-BE49-F238E27FC236}">
                <a16:creationId xmlns:a16="http://schemas.microsoft.com/office/drawing/2014/main" id="{B1508195-0F6D-2E4D-1E77-10EA577152C9}"/>
              </a:ext>
            </a:extLst>
          </p:cNvPr>
          <p:cNvSpPr txBox="1"/>
          <p:nvPr>
            <p:custDataLst>
              <p:tags r:id="rId30"/>
            </p:custDataLst>
          </p:nvPr>
        </p:nvSpPr>
        <p:spPr>
          <a:xfrm>
            <a:off x="656869" y="3896435"/>
            <a:ext cx="3096716" cy="81260"/>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dirty="0"/>
              <a:t>Site approvals / no-approval statement</a:t>
            </a:r>
            <a:r>
              <a:rPr lang="en-US" sz="1100" b="1" baseline="30000" dirty="0"/>
              <a:t> A</a:t>
            </a:r>
            <a:endParaRPr lang="en-US" sz="1100" b="1" dirty="0"/>
          </a:p>
        </p:txBody>
      </p:sp>
      <p:sp>
        <p:nvSpPr>
          <p:cNvPr id="53" name="TextBox 52">
            <a:extLst>
              <a:ext uri="{FF2B5EF4-FFF2-40B4-BE49-F238E27FC236}">
                <a16:creationId xmlns:a16="http://schemas.microsoft.com/office/drawing/2014/main" id="{16B78154-EA55-BB15-C56D-4CF7E25B6F4A}"/>
              </a:ext>
            </a:extLst>
          </p:cNvPr>
          <p:cNvSpPr txBox="1"/>
          <p:nvPr>
            <p:custDataLst>
              <p:tags r:id="rId31"/>
            </p:custDataLst>
          </p:nvPr>
        </p:nvSpPr>
        <p:spPr>
          <a:xfrm>
            <a:off x="3489024" y="3896435"/>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65" name="TextBox 64">
            <a:extLst>
              <a:ext uri="{FF2B5EF4-FFF2-40B4-BE49-F238E27FC236}">
                <a16:creationId xmlns:a16="http://schemas.microsoft.com/office/drawing/2014/main" id="{3EC22919-9DD9-179C-E992-7881103B09C2}"/>
              </a:ext>
            </a:extLst>
          </p:cNvPr>
          <p:cNvSpPr txBox="1"/>
          <p:nvPr>
            <p:custDataLst>
              <p:tags r:id="rId32"/>
            </p:custDataLst>
          </p:nvPr>
        </p:nvSpPr>
        <p:spPr>
          <a:xfrm>
            <a:off x="4413328" y="3896435"/>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41" name="TextBox 40">
            <a:extLst>
              <a:ext uri="{FF2B5EF4-FFF2-40B4-BE49-F238E27FC236}">
                <a16:creationId xmlns:a16="http://schemas.microsoft.com/office/drawing/2014/main" id="{56C9D08F-C1F7-FCFA-ABC8-0CAFEA0B505E}"/>
              </a:ext>
            </a:extLst>
          </p:cNvPr>
          <p:cNvSpPr txBox="1"/>
          <p:nvPr>
            <p:custDataLst>
              <p:tags r:id="rId33"/>
            </p:custDataLst>
          </p:nvPr>
        </p:nvSpPr>
        <p:spPr>
          <a:xfrm>
            <a:off x="656870" y="4248592"/>
            <a:ext cx="2832154" cy="66971"/>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dirty="0"/>
              <a:t>Binding General Contractor contract</a:t>
            </a:r>
            <a:r>
              <a:rPr lang="en-US" sz="1100" b="1" baseline="30000" dirty="0"/>
              <a:t> A</a:t>
            </a:r>
            <a:endParaRPr lang="en-US" sz="1100" b="1" dirty="0"/>
          </a:p>
        </p:txBody>
      </p:sp>
      <p:sp>
        <p:nvSpPr>
          <p:cNvPr id="54" name="TextBox 53">
            <a:extLst>
              <a:ext uri="{FF2B5EF4-FFF2-40B4-BE49-F238E27FC236}">
                <a16:creationId xmlns:a16="http://schemas.microsoft.com/office/drawing/2014/main" id="{099298AA-0406-8752-827E-2969E60F955E}"/>
              </a:ext>
            </a:extLst>
          </p:cNvPr>
          <p:cNvSpPr txBox="1"/>
          <p:nvPr>
            <p:custDataLst>
              <p:tags r:id="rId34"/>
            </p:custDataLst>
          </p:nvPr>
        </p:nvSpPr>
        <p:spPr>
          <a:xfrm>
            <a:off x="3489024" y="4248592"/>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66" name="TextBox 65">
            <a:extLst>
              <a:ext uri="{FF2B5EF4-FFF2-40B4-BE49-F238E27FC236}">
                <a16:creationId xmlns:a16="http://schemas.microsoft.com/office/drawing/2014/main" id="{07B9CAF8-1CEE-40D3-2AC9-59E15605FA68}"/>
              </a:ext>
            </a:extLst>
          </p:cNvPr>
          <p:cNvSpPr txBox="1"/>
          <p:nvPr>
            <p:custDataLst>
              <p:tags r:id="rId35"/>
            </p:custDataLst>
          </p:nvPr>
        </p:nvSpPr>
        <p:spPr>
          <a:xfrm>
            <a:off x="4413328" y="4248592"/>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43" name="TextBox 42">
            <a:extLst>
              <a:ext uri="{FF2B5EF4-FFF2-40B4-BE49-F238E27FC236}">
                <a16:creationId xmlns:a16="http://schemas.microsoft.com/office/drawing/2014/main" id="{5381CC51-7E98-0332-1D0F-3AF345AA53A8}"/>
              </a:ext>
            </a:extLst>
          </p:cNvPr>
          <p:cNvSpPr txBox="1"/>
          <p:nvPr>
            <p:custDataLst>
              <p:tags r:id="rId36"/>
            </p:custDataLst>
          </p:nvPr>
        </p:nvSpPr>
        <p:spPr>
          <a:xfrm>
            <a:off x="656869" y="4563950"/>
            <a:ext cx="3084964" cy="154476"/>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dirty="0"/>
              <a:t>Binding substation contractor contract</a:t>
            </a:r>
            <a:r>
              <a:rPr lang="en-US" sz="1100" b="1" baseline="30000" dirty="0"/>
              <a:t> A</a:t>
            </a:r>
            <a:endParaRPr lang="en-US" sz="1100" b="1" dirty="0"/>
          </a:p>
        </p:txBody>
      </p:sp>
      <p:sp>
        <p:nvSpPr>
          <p:cNvPr id="55" name="TextBox 54">
            <a:extLst>
              <a:ext uri="{FF2B5EF4-FFF2-40B4-BE49-F238E27FC236}">
                <a16:creationId xmlns:a16="http://schemas.microsoft.com/office/drawing/2014/main" id="{7C087FE8-FEAC-977B-858F-929FFA6600ED}"/>
              </a:ext>
            </a:extLst>
          </p:cNvPr>
          <p:cNvSpPr txBox="1"/>
          <p:nvPr>
            <p:custDataLst>
              <p:tags r:id="rId37"/>
            </p:custDataLst>
          </p:nvPr>
        </p:nvSpPr>
        <p:spPr>
          <a:xfrm>
            <a:off x="3489024" y="4563950"/>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67" name="TextBox 66">
            <a:extLst>
              <a:ext uri="{FF2B5EF4-FFF2-40B4-BE49-F238E27FC236}">
                <a16:creationId xmlns:a16="http://schemas.microsoft.com/office/drawing/2014/main" id="{4A101028-323F-CF6E-9402-29377308591F}"/>
              </a:ext>
            </a:extLst>
          </p:cNvPr>
          <p:cNvSpPr txBox="1"/>
          <p:nvPr>
            <p:custDataLst>
              <p:tags r:id="rId38"/>
            </p:custDataLst>
          </p:nvPr>
        </p:nvSpPr>
        <p:spPr>
          <a:xfrm>
            <a:off x="4413328" y="4563950"/>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4" name="TextBox 3">
            <a:extLst>
              <a:ext uri="{FF2B5EF4-FFF2-40B4-BE49-F238E27FC236}">
                <a16:creationId xmlns:a16="http://schemas.microsoft.com/office/drawing/2014/main" id="{B9FD61E8-B239-5E47-8395-B68C09538A2C}"/>
              </a:ext>
            </a:extLst>
          </p:cNvPr>
          <p:cNvSpPr txBox="1"/>
          <p:nvPr>
            <p:custDataLst>
              <p:tags r:id="rId39"/>
            </p:custDataLst>
          </p:nvPr>
        </p:nvSpPr>
        <p:spPr>
          <a:xfrm>
            <a:off x="656868" y="5223107"/>
            <a:ext cx="3084964" cy="146781"/>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a:t>Financial security (TSP/DSP-confirmed)</a:t>
            </a:r>
            <a:r>
              <a:rPr lang="en-US" sz="1100" b="1" baseline="30000"/>
              <a:t> T</a:t>
            </a:r>
            <a:endParaRPr lang="en-US" sz="1100" b="1"/>
          </a:p>
        </p:txBody>
      </p:sp>
      <p:sp>
        <p:nvSpPr>
          <p:cNvPr id="44" name="TextBox 43">
            <a:extLst>
              <a:ext uri="{FF2B5EF4-FFF2-40B4-BE49-F238E27FC236}">
                <a16:creationId xmlns:a16="http://schemas.microsoft.com/office/drawing/2014/main" id="{F7E33A6B-7A7A-49D2-B584-387970E45F30}"/>
              </a:ext>
            </a:extLst>
          </p:cNvPr>
          <p:cNvSpPr txBox="1"/>
          <p:nvPr>
            <p:custDataLst>
              <p:tags r:id="rId40"/>
            </p:custDataLst>
          </p:nvPr>
        </p:nvSpPr>
        <p:spPr>
          <a:xfrm>
            <a:off x="656870" y="4890816"/>
            <a:ext cx="2654477"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dirty="0"/>
              <a:t>Affiliate Form (if applicable)</a:t>
            </a:r>
            <a:r>
              <a:rPr lang="en-US" sz="1100" b="1" baseline="30000" dirty="0"/>
              <a:t> F</a:t>
            </a:r>
            <a:endParaRPr lang="en-US" sz="1100" b="1" dirty="0"/>
          </a:p>
        </p:txBody>
      </p:sp>
      <p:sp>
        <p:nvSpPr>
          <p:cNvPr id="56" name="TextBox 55">
            <a:extLst>
              <a:ext uri="{FF2B5EF4-FFF2-40B4-BE49-F238E27FC236}">
                <a16:creationId xmlns:a16="http://schemas.microsoft.com/office/drawing/2014/main" id="{DEA54D27-5E70-8D06-88BC-F6C5C04EE81F}"/>
              </a:ext>
            </a:extLst>
          </p:cNvPr>
          <p:cNvSpPr txBox="1"/>
          <p:nvPr>
            <p:custDataLst>
              <p:tags r:id="rId41"/>
            </p:custDataLst>
          </p:nvPr>
        </p:nvSpPr>
        <p:spPr>
          <a:xfrm>
            <a:off x="3489024" y="4890816"/>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dirty="0"/>
          </a:p>
        </p:txBody>
      </p:sp>
      <p:sp>
        <p:nvSpPr>
          <p:cNvPr id="68" name="TextBox 67">
            <a:extLst>
              <a:ext uri="{FF2B5EF4-FFF2-40B4-BE49-F238E27FC236}">
                <a16:creationId xmlns:a16="http://schemas.microsoft.com/office/drawing/2014/main" id="{67705B19-052D-62EE-63DF-10EDAE431017}"/>
              </a:ext>
            </a:extLst>
          </p:cNvPr>
          <p:cNvSpPr txBox="1"/>
          <p:nvPr>
            <p:custDataLst>
              <p:tags r:id="rId42"/>
            </p:custDataLst>
          </p:nvPr>
        </p:nvSpPr>
        <p:spPr>
          <a:xfrm>
            <a:off x="4413328" y="4890816"/>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36" name="TextBox 35">
            <a:extLst>
              <a:ext uri="{FF2B5EF4-FFF2-40B4-BE49-F238E27FC236}">
                <a16:creationId xmlns:a16="http://schemas.microsoft.com/office/drawing/2014/main" id="{3601A859-CEE0-BC81-4E5F-652FC11E999F}"/>
              </a:ext>
            </a:extLst>
          </p:cNvPr>
          <p:cNvSpPr txBox="1"/>
          <p:nvPr>
            <p:custDataLst>
              <p:tags r:id="rId43"/>
            </p:custDataLst>
          </p:nvPr>
        </p:nvSpPr>
        <p:spPr>
          <a:xfrm>
            <a:off x="656870" y="2546557"/>
            <a:ext cx="2654477"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dirty="0"/>
              <a:t>Site control + evidence</a:t>
            </a:r>
            <a:r>
              <a:rPr lang="en-US" sz="1100" b="1" baseline="30000" dirty="0"/>
              <a:t> A E</a:t>
            </a:r>
            <a:endParaRPr lang="en-US" sz="1100" b="1" dirty="0"/>
          </a:p>
        </p:txBody>
      </p:sp>
      <p:sp>
        <p:nvSpPr>
          <p:cNvPr id="49" name="TextBox 48">
            <a:extLst>
              <a:ext uri="{FF2B5EF4-FFF2-40B4-BE49-F238E27FC236}">
                <a16:creationId xmlns:a16="http://schemas.microsoft.com/office/drawing/2014/main" id="{526B9297-2579-D926-E728-29BAF349E726}"/>
              </a:ext>
            </a:extLst>
          </p:cNvPr>
          <p:cNvSpPr txBox="1"/>
          <p:nvPr>
            <p:custDataLst>
              <p:tags r:id="rId44"/>
            </p:custDataLst>
          </p:nvPr>
        </p:nvSpPr>
        <p:spPr>
          <a:xfrm>
            <a:off x="3489024" y="2546557"/>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61" name="TextBox 60">
            <a:extLst>
              <a:ext uri="{FF2B5EF4-FFF2-40B4-BE49-F238E27FC236}">
                <a16:creationId xmlns:a16="http://schemas.microsoft.com/office/drawing/2014/main" id="{F7BF279C-C3A8-92CC-EB10-0AB7FBBE3947}"/>
              </a:ext>
            </a:extLst>
          </p:cNvPr>
          <p:cNvSpPr txBox="1"/>
          <p:nvPr>
            <p:custDataLst>
              <p:tags r:id="rId45"/>
            </p:custDataLst>
          </p:nvPr>
        </p:nvSpPr>
        <p:spPr>
          <a:xfrm>
            <a:off x="4413328" y="2546557"/>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35" name="TextBox 34">
            <a:extLst>
              <a:ext uri="{FF2B5EF4-FFF2-40B4-BE49-F238E27FC236}">
                <a16:creationId xmlns:a16="http://schemas.microsoft.com/office/drawing/2014/main" id="{6B671B8E-AC32-40AE-B7EB-3E4D70D01366}"/>
              </a:ext>
            </a:extLst>
          </p:cNvPr>
          <p:cNvSpPr txBox="1"/>
          <p:nvPr>
            <p:custDataLst>
              <p:tags r:id="rId46"/>
            </p:custDataLst>
          </p:nvPr>
        </p:nvSpPr>
        <p:spPr>
          <a:xfrm>
            <a:off x="656870" y="2205713"/>
            <a:ext cx="2654477"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dirty="0"/>
              <a:t>Section 9.7 disclosures </a:t>
            </a:r>
            <a:r>
              <a:rPr lang="en-US" sz="1100" b="1" baseline="30000" dirty="0"/>
              <a:t>A D</a:t>
            </a:r>
            <a:endParaRPr lang="en-US" sz="1100" b="1" dirty="0"/>
          </a:p>
        </p:txBody>
      </p:sp>
      <p:sp>
        <p:nvSpPr>
          <p:cNvPr id="48" name="TextBox 47">
            <a:extLst>
              <a:ext uri="{FF2B5EF4-FFF2-40B4-BE49-F238E27FC236}">
                <a16:creationId xmlns:a16="http://schemas.microsoft.com/office/drawing/2014/main" id="{FFCFDAB3-2A97-B677-A075-BDDF4A48F117}"/>
              </a:ext>
            </a:extLst>
          </p:cNvPr>
          <p:cNvSpPr txBox="1"/>
          <p:nvPr>
            <p:custDataLst>
              <p:tags r:id="rId47"/>
            </p:custDataLst>
          </p:nvPr>
        </p:nvSpPr>
        <p:spPr>
          <a:xfrm>
            <a:off x="3489024" y="2205713"/>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60" name="TextBox 59">
            <a:extLst>
              <a:ext uri="{FF2B5EF4-FFF2-40B4-BE49-F238E27FC236}">
                <a16:creationId xmlns:a16="http://schemas.microsoft.com/office/drawing/2014/main" id="{6C7AF954-C4DE-29F9-7467-6F60E0344542}"/>
              </a:ext>
            </a:extLst>
          </p:cNvPr>
          <p:cNvSpPr txBox="1"/>
          <p:nvPr>
            <p:custDataLst>
              <p:tags r:id="rId48"/>
            </p:custDataLst>
          </p:nvPr>
        </p:nvSpPr>
        <p:spPr>
          <a:xfrm>
            <a:off x="4413328" y="2205713"/>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21" name="TextBox 120">
            <a:extLst>
              <a:ext uri="{FF2B5EF4-FFF2-40B4-BE49-F238E27FC236}">
                <a16:creationId xmlns:a16="http://schemas.microsoft.com/office/drawing/2014/main" id="{55D324D8-4145-5563-B00B-323FF6C6ED10}"/>
              </a:ext>
            </a:extLst>
          </p:cNvPr>
          <p:cNvSpPr txBox="1"/>
          <p:nvPr>
            <p:custDataLst>
              <p:tags r:id="rId49"/>
            </p:custDataLst>
          </p:nvPr>
        </p:nvSpPr>
        <p:spPr>
          <a:xfrm>
            <a:off x="9373428" y="2887902"/>
            <a:ext cx="835574"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22" name="TextBox 121">
            <a:extLst>
              <a:ext uri="{FF2B5EF4-FFF2-40B4-BE49-F238E27FC236}">
                <a16:creationId xmlns:a16="http://schemas.microsoft.com/office/drawing/2014/main" id="{7072007B-396C-C42A-B919-A35464BE3A2C}"/>
              </a:ext>
            </a:extLst>
          </p:cNvPr>
          <p:cNvSpPr txBox="1"/>
          <p:nvPr>
            <p:custDataLst>
              <p:tags r:id="rId50"/>
            </p:custDataLst>
          </p:nvPr>
        </p:nvSpPr>
        <p:spPr>
          <a:xfrm>
            <a:off x="9373428" y="3228921"/>
            <a:ext cx="835574"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25" name="TextBox 124">
            <a:extLst>
              <a:ext uri="{FF2B5EF4-FFF2-40B4-BE49-F238E27FC236}">
                <a16:creationId xmlns:a16="http://schemas.microsoft.com/office/drawing/2014/main" id="{7ED13420-DE11-36D6-7BA7-EA2A61800D24}"/>
              </a:ext>
            </a:extLst>
          </p:cNvPr>
          <p:cNvSpPr txBox="1"/>
          <p:nvPr>
            <p:custDataLst>
              <p:tags r:id="rId51"/>
            </p:custDataLst>
          </p:nvPr>
        </p:nvSpPr>
        <p:spPr>
          <a:xfrm>
            <a:off x="9373428" y="4248592"/>
            <a:ext cx="835574"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26" name="TextBox 125">
            <a:extLst>
              <a:ext uri="{FF2B5EF4-FFF2-40B4-BE49-F238E27FC236}">
                <a16:creationId xmlns:a16="http://schemas.microsoft.com/office/drawing/2014/main" id="{D387DB12-8857-7C6D-94D4-97332D86FFCB}"/>
              </a:ext>
            </a:extLst>
          </p:cNvPr>
          <p:cNvSpPr txBox="1"/>
          <p:nvPr>
            <p:custDataLst>
              <p:tags r:id="rId52"/>
            </p:custDataLst>
          </p:nvPr>
        </p:nvSpPr>
        <p:spPr>
          <a:xfrm>
            <a:off x="9373428" y="4563950"/>
            <a:ext cx="835574"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20" name="TextBox 119">
            <a:extLst>
              <a:ext uri="{FF2B5EF4-FFF2-40B4-BE49-F238E27FC236}">
                <a16:creationId xmlns:a16="http://schemas.microsoft.com/office/drawing/2014/main" id="{50F15F08-B912-998C-C5C7-2A9C8D4BAC0B}"/>
              </a:ext>
            </a:extLst>
          </p:cNvPr>
          <p:cNvSpPr txBox="1"/>
          <p:nvPr>
            <p:custDataLst>
              <p:tags r:id="rId53"/>
            </p:custDataLst>
          </p:nvPr>
        </p:nvSpPr>
        <p:spPr>
          <a:xfrm>
            <a:off x="8855967" y="2467331"/>
            <a:ext cx="835574"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en-US" sz="1100"/>
          </a:p>
        </p:txBody>
      </p:sp>
      <p:sp>
        <p:nvSpPr>
          <p:cNvPr id="69" name="TextBox 68">
            <a:extLst>
              <a:ext uri="{FF2B5EF4-FFF2-40B4-BE49-F238E27FC236}">
                <a16:creationId xmlns:a16="http://schemas.microsoft.com/office/drawing/2014/main" id="{84548B0B-39D1-E997-D669-3C8CEEFF8078}"/>
              </a:ext>
            </a:extLst>
          </p:cNvPr>
          <p:cNvSpPr txBox="1">
            <a:spLocks/>
          </p:cNvSpPr>
          <p:nvPr>
            <p:custDataLst>
              <p:tags r:id="rId54"/>
            </p:custDataLst>
          </p:nvPr>
        </p:nvSpPr>
        <p:spPr>
          <a:xfrm>
            <a:off x="3257836" y="1687767"/>
            <a:ext cx="1219402" cy="285024"/>
          </a:xfrm>
          <a:prstGeom prst="rect">
            <a:avLst/>
          </a:prstGeom>
        </p:spPr>
        <p:txBody>
          <a:bodyPr vert="horz" wrap="square" lIns="0" tIns="0" rIns="0" bIns="0" rtlCol="0" anchor="b">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a:solidFill>
                  <a:schemeClr val="accent1"/>
                </a:solidFill>
              </a:rPr>
              <a:t>(c) QSA or IVRT assess. by 5/1</a:t>
            </a:r>
          </a:p>
        </p:txBody>
      </p:sp>
      <p:sp>
        <p:nvSpPr>
          <p:cNvPr id="81" name="TextBox 80">
            <a:extLst>
              <a:ext uri="{FF2B5EF4-FFF2-40B4-BE49-F238E27FC236}">
                <a16:creationId xmlns:a16="http://schemas.microsoft.com/office/drawing/2014/main" id="{62483B68-225D-AE10-B5C3-236976D0B9A4}"/>
              </a:ext>
            </a:extLst>
          </p:cNvPr>
          <p:cNvSpPr txBox="1">
            <a:spLocks/>
          </p:cNvSpPr>
          <p:nvPr>
            <p:custDataLst>
              <p:tags r:id="rId55"/>
            </p:custDataLst>
          </p:nvPr>
        </p:nvSpPr>
        <p:spPr>
          <a:xfrm>
            <a:off x="4569707" y="1677373"/>
            <a:ext cx="1219402" cy="285024"/>
          </a:xfrm>
          <a:prstGeom prst="rect">
            <a:avLst/>
          </a:prstGeom>
        </p:spPr>
        <p:txBody>
          <a:bodyPr vert="horz" wrap="square" lIns="0" tIns="0" rIns="0" bIns="0" rtlCol="0" anchor="b">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a:solidFill>
                  <a:schemeClr val="accent1"/>
                </a:solidFill>
              </a:rPr>
              <a:t>(d) 2024 Permian Basin</a:t>
            </a:r>
            <a:endParaRPr lang="en-US" sz="1100" b="1" baseline="30000">
              <a:solidFill>
                <a:schemeClr val="accent1"/>
              </a:solidFill>
            </a:endParaRPr>
          </a:p>
        </p:txBody>
      </p:sp>
      <p:sp>
        <p:nvSpPr>
          <p:cNvPr id="16" name="TextBox 15">
            <a:extLst>
              <a:ext uri="{FF2B5EF4-FFF2-40B4-BE49-F238E27FC236}">
                <a16:creationId xmlns:a16="http://schemas.microsoft.com/office/drawing/2014/main" id="{5BCA7C88-0C32-5A74-7080-FBF7DF08E185}"/>
              </a:ext>
            </a:extLst>
          </p:cNvPr>
          <p:cNvSpPr txBox="1"/>
          <p:nvPr>
            <p:custDataLst>
              <p:tags r:id="rId56"/>
            </p:custDataLst>
          </p:nvPr>
        </p:nvSpPr>
        <p:spPr>
          <a:xfrm>
            <a:off x="5933671" y="5571125"/>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en-US" sz="1100"/>
          </a:p>
        </p:txBody>
      </p:sp>
      <p:sp>
        <p:nvSpPr>
          <p:cNvPr id="17" name="TextBox 16">
            <a:extLst>
              <a:ext uri="{FF2B5EF4-FFF2-40B4-BE49-F238E27FC236}">
                <a16:creationId xmlns:a16="http://schemas.microsoft.com/office/drawing/2014/main" id="{25533850-A056-6449-316D-7B5FD9CBD2BB}"/>
              </a:ext>
            </a:extLst>
          </p:cNvPr>
          <p:cNvSpPr txBox="1"/>
          <p:nvPr>
            <p:custDataLst>
              <p:tags r:id="rId57"/>
            </p:custDataLst>
          </p:nvPr>
        </p:nvSpPr>
        <p:spPr>
          <a:xfrm>
            <a:off x="7577257" y="5571125"/>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74" name="TextBox 73">
            <a:extLst>
              <a:ext uri="{FF2B5EF4-FFF2-40B4-BE49-F238E27FC236}">
                <a16:creationId xmlns:a16="http://schemas.microsoft.com/office/drawing/2014/main" id="{DD3CC3B5-44EB-2C45-6DE1-AB0F9DAA5522}"/>
              </a:ext>
            </a:extLst>
          </p:cNvPr>
          <p:cNvSpPr txBox="1"/>
          <p:nvPr>
            <p:custDataLst>
              <p:tags r:id="rId58"/>
            </p:custDataLst>
          </p:nvPr>
        </p:nvSpPr>
        <p:spPr>
          <a:xfrm>
            <a:off x="3800859" y="2854911"/>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86" name="TextBox 85">
            <a:extLst>
              <a:ext uri="{FF2B5EF4-FFF2-40B4-BE49-F238E27FC236}">
                <a16:creationId xmlns:a16="http://schemas.microsoft.com/office/drawing/2014/main" id="{623781B7-A05A-5312-59A9-CDC7DC99D804}"/>
              </a:ext>
            </a:extLst>
          </p:cNvPr>
          <p:cNvSpPr txBox="1"/>
          <p:nvPr>
            <p:custDataLst>
              <p:tags r:id="rId59"/>
            </p:custDataLst>
          </p:nvPr>
        </p:nvSpPr>
        <p:spPr>
          <a:xfrm>
            <a:off x="4885798" y="2854911"/>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98" name="TextBox 97">
            <a:extLst>
              <a:ext uri="{FF2B5EF4-FFF2-40B4-BE49-F238E27FC236}">
                <a16:creationId xmlns:a16="http://schemas.microsoft.com/office/drawing/2014/main" id="{0F96E365-E843-AAF1-3A95-50591CA638F8}"/>
              </a:ext>
            </a:extLst>
          </p:cNvPr>
          <p:cNvSpPr txBox="1"/>
          <p:nvPr>
            <p:custDataLst>
              <p:tags r:id="rId60"/>
            </p:custDataLst>
          </p:nvPr>
        </p:nvSpPr>
        <p:spPr>
          <a:xfrm>
            <a:off x="6414662" y="2854910"/>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110" name="TextBox 109">
            <a:extLst>
              <a:ext uri="{FF2B5EF4-FFF2-40B4-BE49-F238E27FC236}">
                <a16:creationId xmlns:a16="http://schemas.microsoft.com/office/drawing/2014/main" id="{3911B17D-2D43-4AFE-CDB3-C5BCDF6B52A9}"/>
              </a:ext>
            </a:extLst>
          </p:cNvPr>
          <p:cNvSpPr txBox="1"/>
          <p:nvPr>
            <p:custDataLst>
              <p:tags r:id="rId61"/>
            </p:custDataLst>
          </p:nvPr>
        </p:nvSpPr>
        <p:spPr>
          <a:xfrm>
            <a:off x="6808545" y="2854911"/>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75" name="TextBox 74">
            <a:extLst>
              <a:ext uri="{FF2B5EF4-FFF2-40B4-BE49-F238E27FC236}">
                <a16:creationId xmlns:a16="http://schemas.microsoft.com/office/drawing/2014/main" id="{49544CD5-59AE-7D43-D1B2-1C80211E14FD}"/>
              </a:ext>
            </a:extLst>
          </p:cNvPr>
          <p:cNvSpPr txBox="1"/>
          <p:nvPr>
            <p:custDataLst>
              <p:tags r:id="rId62"/>
            </p:custDataLst>
          </p:nvPr>
        </p:nvSpPr>
        <p:spPr>
          <a:xfrm>
            <a:off x="3800859" y="3195930"/>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87" name="TextBox 86">
            <a:extLst>
              <a:ext uri="{FF2B5EF4-FFF2-40B4-BE49-F238E27FC236}">
                <a16:creationId xmlns:a16="http://schemas.microsoft.com/office/drawing/2014/main" id="{88847BE6-6836-61F4-EEE4-9936DCFC7C66}"/>
              </a:ext>
            </a:extLst>
          </p:cNvPr>
          <p:cNvSpPr txBox="1"/>
          <p:nvPr>
            <p:custDataLst>
              <p:tags r:id="rId63"/>
            </p:custDataLst>
          </p:nvPr>
        </p:nvSpPr>
        <p:spPr>
          <a:xfrm>
            <a:off x="4885798" y="3195930"/>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99" name="TextBox 98">
            <a:extLst>
              <a:ext uri="{FF2B5EF4-FFF2-40B4-BE49-F238E27FC236}">
                <a16:creationId xmlns:a16="http://schemas.microsoft.com/office/drawing/2014/main" id="{9A99B484-4C6D-A11D-3035-CE5F124E5653}"/>
              </a:ext>
            </a:extLst>
          </p:cNvPr>
          <p:cNvSpPr txBox="1"/>
          <p:nvPr>
            <p:custDataLst>
              <p:tags r:id="rId64"/>
            </p:custDataLst>
          </p:nvPr>
        </p:nvSpPr>
        <p:spPr>
          <a:xfrm>
            <a:off x="6414662" y="3195928"/>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111" name="TextBox 110">
            <a:extLst>
              <a:ext uri="{FF2B5EF4-FFF2-40B4-BE49-F238E27FC236}">
                <a16:creationId xmlns:a16="http://schemas.microsoft.com/office/drawing/2014/main" id="{30E26AA8-74E6-23F9-39F5-DB021EF540D4}"/>
              </a:ext>
            </a:extLst>
          </p:cNvPr>
          <p:cNvSpPr txBox="1"/>
          <p:nvPr>
            <p:custDataLst>
              <p:tags r:id="rId65"/>
            </p:custDataLst>
          </p:nvPr>
        </p:nvSpPr>
        <p:spPr>
          <a:xfrm>
            <a:off x="6808545" y="3195930"/>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76" name="TextBox 75">
            <a:extLst>
              <a:ext uri="{FF2B5EF4-FFF2-40B4-BE49-F238E27FC236}">
                <a16:creationId xmlns:a16="http://schemas.microsoft.com/office/drawing/2014/main" id="{D52DD8F2-5D15-84F1-2DA4-9F8D9FBC5C9D}"/>
              </a:ext>
            </a:extLst>
          </p:cNvPr>
          <p:cNvSpPr txBox="1"/>
          <p:nvPr>
            <p:custDataLst>
              <p:tags r:id="rId66"/>
            </p:custDataLst>
          </p:nvPr>
        </p:nvSpPr>
        <p:spPr>
          <a:xfrm>
            <a:off x="3800859" y="3539532"/>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88" name="TextBox 87">
            <a:extLst>
              <a:ext uri="{FF2B5EF4-FFF2-40B4-BE49-F238E27FC236}">
                <a16:creationId xmlns:a16="http://schemas.microsoft.com/office/drawing/2014/main" id="{2BB01ACF-D63B-5E04-6155-AEC3C732E041}"/>
              </a:ext>
            </a:extLst>
          </p:cNvPr>
          <p:cNvSpPr txBox="1"/>
          <p:nvPr>
            <p:custDataLst>
              <p:tags r:id="rId67"/>
            </p:custDataLst>
          </p:nvPr>
        </p:nvSpPr>
        <p:spPr>
          <a:xfrm>
            <a:off x="4885798" y="3539532"/>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00" name="TextBox 99">
            <a:extLst>
              <a:ext uri="{FF2B5EF4-FFF2-40B4-BE49-F238E27FC236}">
                <a16:creationId xmlns:a16="http://schemas.microsoft.com/office/drawing/2014/main" id="{AA31B0BA-0BD8-464B-DA21-07D45B42870D}"/>
              </a:ext>
            </a:extLst>
          </p:cNvPr>
          <p:cNvSpPr txBox="1"/>
          <p:nvPr>
            <p:custDataLst>
              <p:tags r:id="rId68"/>
            </p:custDataLst>
          </p:nvPr>
        </p:nvSpPr>
        <p:spPr>
          <a:xfrm>
            <a:off x="6414662" y="3539531"/>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112" name="TextBox 111">
            <a:extLst>
              <a:ext uri="{FF2B5EF4-FFF2-40B4-BE49-F238E27FC236}">
                <a16:creationId xmlns:a16="http://schemas.microsoft.com/office/drawing/2014/main" id="{2B4EAD78-8778-762E-5810-B63087CC8E87}"/>
              </a:ext>
            </a:extLst>
          </p:cNvPr>
          <p:cNvSpPr txBox="1"/>
          <p:nvPr>
            <p:custDataLst>
              <p:tags r:id="rId69"/>
            </p:custDataLst>
          </p:nvPr>
        </p:nvSpPr>
        <p:spPr>
          <a:xfrm>
            <a:off x="6808545" y="3539532"/>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77" name="TextBox 76">
            <a:extLst>
              <a:ext uri="{FF2B5EF4-FFF2-40B4-BE49-F238E27FC236}">
                <a16:creationId xmlns:a16="http://schemas.microsoft.com/office/drawing/2014/main" id="{64F4FF99-43D5-56C2-8AB8-2E4F068C269C}"/>
              </a:ext>
            </a:extLst>
          </p:cNvPr>
          <p:cNvSpPr txBox="1"/>
          <p:nvPr>
            <p:custDataLst>
              <p:tags r:id="rId70"/>
            </p:custDataLst>
          </p:nvPr>
        </p:nvSpPr>
        <p:spPr>
          <a:xfrm>
            <a:off x="3800859" y="3863444"/>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89" name="TextBox 88">
            <a:extLst>
              <a:ext uri="{FF2B5EF4-FFF2-40B4-BE49-F238E27FC236}">
                <a16:creationId xmlns:a16="http://schemas.microsoft.com/office/drawing/2014/main" id="{1CAE0C0F-527A-9D66-2407-1603EB96F02C}"/>
              </a:ext>
            </a:extLst>
          </p:cNvPr>
          <p:cNvSpPr txBox="1"/>
          <p:nvPr>
            <p:custDataLst>
              <p:tags r:id="rId71"/>
            </p:custDataLst>
          </p:nvPr>
        </p:nvSpPr>
        <p:spPr>
          <a:xfrm>
            <a:off x="4885798" y="3863444"/>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01" name="TextBox 100">
            <a:extLst>
              <a:ext uri="{FF2B5EF4-FFF2-40B4-BE49-F238E27FC236}">
                <a16:creationId xmlns:a16="http://schemas.microsoft.com/office/drawing/2014/main" id="{AD775087-0852-D57F-3197-8F48449D902A}"/>
              </a:ext>
            </a:extLst>
          </p:cNvPr>
          <p:cNvSpPr txBox="1"/>
          <p:nvPr>
            <p:custDataLst>
              <p:tags r:id="rId72"/>
            </p:custDataLst>
          </p:nvPr>
        </p:nvSpPr>
        <p:spPr>
          <a:xfrm>
            <a:off x="5933670" y="3863444"/>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13" name="TextBox 112">
            <a:extLst>
              <a:ext uri="{FF2B5EF4-FFF2-40B4-BE49-F238E27FC236}">
                <a16:creationId xmlns:a16="http://schemas.microsoft.com/office/drawing/2014/main" id="{9C7F7AF4-1BDD-B856-0BFB-D4DB8C925A8E}"/>
              </a:ext>
            </a:extLst>
          </p:cNvPr>
          <p:cNvSpPr txBox="1"/>
          <p:nvPr>
            <p:custDataLst>
              <p:tags r:id="rId73"/>
            </p:custDataLst>
          </p:nvPr>
        </p:nvSpPr>
        <p:spPr>
          <a:xfrm>
            <a:off x="7577257" y="3863444"/>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78" name="TextBox 77">
            <a:extLst>
              <a:ext uri="{FF2B5EF4-FFF2-40B4-BE49-F238E27FC236}">
                <a16:creationId xmlns:a16="http://schemas.microsoft.com/office/drawing/2014/main" id="{4FD155B2-5845-FDDB-ADBD-C3A54406E277}"/>
              </a:ext>
            </a:extLst>
          </p:cNvPr>
          <p:cNvSpPr txBox="1"/>
          <p:nvPr>
            <p:custDataLst>
              <p:tags r:id="rId74"/>
            </p:custDataLst>
          </p:nvPr>
        </p:nvSpPr>
        <p:spPr>
          <a:xfrm>
            <a:off x="3800859" y="4215601"/>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90" name="TextBox 89">
            <a:extLst>
              <a:ext uri="{FF2B5EF4-FFF2-40B4-BE49-F238E27FC236}">
                <a16:creationId xmlns:a16="http://schemas.microsoft.com/office/drawing/2014/main" id="{6B79CC1C-1C86-7D1B-56AC-98823C0934F4}"/>
              </a:ext>
            </a:extLst>
          </p:cNvPr>
          <p:cNvSpPr txBox="1"/>
          <p:nvPr>
            <p:custDataLst>
              <p:tags r:id="rId75"/>
            </p:custDataLst>
          </p:nvPr>
        </p:nvSpPr>
        <p:spPr>
          <a:xfrm>
            <a:off x="4885798" y="4215601"/>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02" name="TextBox 101">
            <a:extLst>
              <a:ext uri="{FF2B5EF4-FFF2-40B4-BE49-F238E27FC236}">
                <a16:creationId xmlns:a16="http://schemas.microsoft.com/office/drawing/2014/main" id="{6F151304-2788-EEE5-DE7A-0D902BD12677}"/>
              </a:ext>
            </a:extLst>
          </p:cNvPr>
          <p:cNvSpPr txBox="1"/>
          <p:nvPr>
            <p:custDataLst>
              <p:tags r:id="rId76"/>
            </p:custDataLst>
          </p:nvPr>
        </p:nvSpPr>
        <p:spPr>
          <a:xfrm>
            <a:off x="5933670" y="4215601"/>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14" name="TextBox 113">
            <a:extLst>
              <a:ext uri="{FF2B5EF4-FFF2-40B4-BE49-F238E27FC236}">
                <a16:creationId xmlns:a16="http://schemas.microsoft.com/office/drawing/2014/main" id="{3122FECF-7600-0DFA-4B6F-0ADA2CE22C86}"/>
              </a:ext>
            </a:extLst>
          </p:cNvPr>
          <p:cNvSpPr txBox="1"/>
          <p:nvPr>
            <p:custDataLst>
              <p:tags r:id="rId77"/>
            </p:custDataLst>
          </p:nvPr>
        </p:nvSpPr>
        <p:spPr>
          <a:xfrm>
            <a:off x="7577257" y="4215601"/>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79" name="TextBox 78">
            <a:extLst>
              <a:ext uri="{FF2B5EF4-FFF2-40B4-BE49-F238E27FC236}">
                <a16:creationId xmlns:a16="http://schemas.microsoft.com/office/drawing/2014/main" id="{7155169E-9239-3EDC-835A-796BF319D6B4}"/>
              </a:ext>
            </a:extLst>
          </p:cNvPr>
          <p:cNvSpPr txBox="1"/>
          <p:nvPr>
            <p:custDataLst>
              <p:tags r:id="rId78"/>
            </p:custDataLst>
          </p:nvPr>
        </p:nvSpPr>
        <p:spPr>
          <a:xfrm>
            <a:off x="3800859" y="4530959"/>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91" name="TextBox 90">
            <a:extLst>
              <a:ext uri="{FF2B5EF4-FFF2-40B4-BE49-F238E27FC236}">
                <a16:creationId xmlns:a16="http://schemas.microsoft.com/office/drawing/2014/main" id="{FB9FB3B6-C831-511B-E1EC-C3EE9439DCF4}"/>
              </a:ext>
            </a:extLst>
          </p:cNvPr>
          <p:cNvSpPr txBox="1"/>
          <p:nvPr>
            <p:custDataLst>
              <p:tags r:id="rId79"/>
            </p:custDataLst>
          </p:nvPr>
        </p:nvSpPr>
        <p:spPr>
          <a:xfrm>
            <a:off x="4885798" y="4530959"/>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03" name="TextBox 102">
            <a:extLst>
              <a:ext uri="{FF2B5EF4-FFF2-40B4-BE49-F238E27FC236}">
                <a16:creationId xmlns:a16="http://schemas.microsoft.com/office/drawing/2014/main" id="{62E8D59E-8C46-B8EE-0BC9-37E2301B767E}"/>
              </a:ext>
            </a:extLst>
          </p:cNvPr>
          <p:cNvSpPr txBox="1"/>
          <p:nvPr>
            <p:custDataLst>
              <p:tags r:id="rId80"/>
            </p:custDataLst>
          </p:nvPr>
        </p:nvSpPr>
        <p:spPr>
          <a:xfrm>
            <a:off x="5933670" y="4530959"/>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15" name="TextBox 114">
            <a:extLst>
              <a:ext uri="{FF2B5EF4-FFF2-40B4-BE49-F238E27FC236}">
                <a16:creationId xmlns:a16="http://schemas.microsoft.com/office/drawing/2014/main" id="{B817B511-5A96-570F-90C9-0D2F782AE644}"/>
              </a:ext>
            </a:extLst>
          </p:cNvPr>
          <p:cNvSpPr txBox="1"/>
          <p:nvPr>
            <p:custDataLst>
              <p:tags r:id="rId81"/>
            </p:custDataLst>
          </p:nvPr>
        </p:nvSpPr>
        <p:spPr>
          <a:xfrm>
            <a:off x="7577257" y="4530959"/>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13" name="TextBox 12">
            <a:extLst>
              <a:ext uri="{FF2B5EF4-FFF2-40B4-BE49-F238E27FC236}">
                <a16:creationId xmlns:a16="http://schemas.microsoft.com/office/drawing/2014/main" id="{B3F00F8F-053D-5B4B-3389-D21094D4E536}"/>
              </a:ext>
            </a:extLst>
          </p:cNvPr>
          <p:cNvSpPr txBox="1"/>
          <p:nvPr>
            <p:custDataLst>
              <p:tags r:id="rId82"/>
            </p:custDataLst>
          </p:nvPr>
        </p:nvSpPr>
        <p:spPr>
          <a:xfrm>
            <a:off x="6414662" y="5210049"/>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80" name="TextBox 79">
            <a:extLst>
              <a:ext uri="{FF2B5EF4-FFF2-40B4-BE49-F238E27FC236}">
                <a16:creationId xmlns:a16="http://schemas.microsoft.com/office/drawing/2014/main" id="{B4003AD8-E248-FE5C-B875-A8A0EA52D9A0}"/>
              </a:ext>
            </a:extLst>
          </p:cNvPr>
          <p:cNvSpPr txBox="1"/>
          <p:nvPr>
            <p:custDataLst>
              <p:tags r:id="rId83"/>
            </p:custDataLst>
          </p:nvPr>
        </p:nvSpPr>
        <p:spPr>
          <a:xfrm>
            <a:off x="3800859" y="4857825"/>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92" name="TextBox 91">
            <a:extLst>
              <a:ext uri="{FF2B5EF4-FFF2-40B4-BE49-F238E27FC236}">
                <a16:creationId xmlns:a16="http://schemas.microsoft.com/office/drawing/2014/main" id="{77174A2E-5C9B-0E7A-4CB5-0596BEC8F83E}"/>
              </a:ext>
            </a:extLst>
          </p:cNvPr>
          <p:cNvSpPr txBox="1"/>
          <p:nvPr>
            <p:custDataLst>
              <p:tags r:id="rId84"/>
            </p:custDataLst>
          </p:nvPr>
        </p:nvSpPr>
        <p:spPr>
          <a:xfrm>
            <a:off x="4885798" y="4857825"/>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104" name="TextBox 103">
            <a:extLst>
              <a:ext uri="{FF2B5EF4-FFF2-40B4-BE49-F238E27FC236}">
                <a16:creationId xmlns:a16="http://schemas.microsoft.com/office/drawing/2014/main" id="{1B540874-6743-B680-111F-BFBCA9E1783F}"/>
              </a:ext>
            </a:extLst>
          </p:cNvPr>
          <p:cNvSpPr txBox="1"/>
          <p:nvPr>
            <p:custDataLst>
              <p:tags r:id="rId85"/>
            </p:custDataLst>
          </p:nvPr>
        </p:nvSpPr>
        <p:spPr>
          <a:xfrm>
            <a:off x="6414662" y="4857825"/>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116" name="TextBox 115">
            <a:extLst>
              <a:ext uri="{FF2B5EF4-FFF2-40B4-BE49-F238E27FC236}">
                <a16:creationId xmlns:a16="http://schemas.microsoft.com/office/drawing/2014/main" id="{054C6F4F-FDF8-BB0A-6DCA-DC535994C1CD}"/>
              </a:ext>
            </a:extLst>
          </p:cNvPr>
          <p:cNvSpPr txBox="1"/>
          <p:nvPr>
            <p:custDataLst>
              <p:tags r:id="rId86"/>
            </p:custDataLst>
          </p:nvPr>
        </p:nvSpPr>
        <p:spPr>
          <a:xfrm>
            <a:off x="7577257" y="4857825"/>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73" name="TextBox 72">
            <a:extLst>
              <a:ext uri="{FF2B5EF4-FFF2-40B4-BE49-F238E27FC236}">
                <a16:creationId xmlns:a16="http://schemas.microsoft.com/office/drawing/2014/main" id="{EC00C9DC-4256-C221-1EFF-B3876414C126}"/>
              </a:ext>
            </a:extLst>
          </p:cNvPr>
          <p:cNvSpPr txBox="1"/>
          <p:nvPr>
            <p:custDataLst>
              <p:tags r:id="rId87"/>
            </p:custDataLst>
          </p:nvPr>
        </p:nvSpPr>
        <p:spPr>
          <a:xfrm>
            <a:off x="3800859" y="2513566"/>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85" name="TextBox 84">
            <a:extLst>
              <a:ext uri="{FF2B5EF4-FFF2-40B4-BE49-F238E27FC236}">
                <a16:creationId xmlns:a16="http://schemas.microsoft.com/office/drawing/2014/main" id="{A5D578C0-53C9-CFE4-F359-F087668590F9}"/>
              </a:ext>
            </a:extLst>
          </p:cNvPr>
          <p:cNvSpPr txBox="1"/>
          <p:nvPr>
            <p:custDataLst>
              <p:tags r:id="rId88"/>
            </p:custDataLst>
          </p:nvPr>
        </p:nvSpPr>
        <p:spPr>
          <a:xfrm>
            <a:off x="4885798" y="2513566"/>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97" name="TextBox 96">
            <a:extLst>
              <a:ext uri="{FF2B5EF4-FFF2-40B4-BE49-F238E27FC236}">
                <a16:creationId xmlns:a16="http://schemas.microsoft.com/office/drawing/2014/main" id="{F66CE7A1-181B-74C4-EAFD-2D74BD817036}"/>
              </a:ext>
            </a:extLst>
          </p:cNvPr>
          <p:cNvSpPr txBox="1"/>
          <p:nvPr>
            <p:custDataLst>
              <p:tags r:id="rId89"/>
            </p:custDataLst>
          </p:nvPr>
        </p:nvSpPr>
        <p:spPr>
          <a:xfrm>
            <a:off x="6414662" y="2519861"/>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109" name="TextBox 108">
            <a:extLst>
              <a:ext uri="{FF2B5EF4-FFF2-40B4-BE49-F238E27FC236}">
                <a16:creationId xmlns:a16="http://schemas.microsoft.com/office/drawing/2014/main" id="{7B586658-4648-AC59-C360-D516A6320734}"/>
              </a:ext>
            </a:extLst>
          </p:cNvPr>
          <p:cNvSpPr txBox="1"/>
          <p:nvPr>
            <p:custDataLst>
              <p:tags r:id="rId90"/>
            </p:custDataLst>
          </p:nvPr>
        </p:nvSpPr>
        <p:spPr>
          <a:xfrm>
            <a:off x="7577257" y="2519861"/>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72" name="TextBox 71">
            <a:extLst>
              <a:ext uri="{FF2B5EF4-FFF2-40B4-BE49-F238E27FC236}">
                <a16:creationId xmlns:a16="http://schemas.microsoft.com/office/drawing/2014/main" id="{76E0B5D4-DA8B-2550-CED7-0F4AF3A35999}"/>
              </a:ext>
            </a:extLst>
          </p:cNvPr>
          <p:cNvSpPr txBox="1"/>
          <p:nvPr>
            <p:custDataLst>
              <p:tags r:id="rId91"/>
            </p:custDataLst>
          </p:nvPr>
        </p:nvSpPr>
        <p:spPr>
          <a:xfrm>
            <a:off x="3800859" y="2172722"/>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84" name="TextBox 83">
            <a:extLst>
              <a:ext uri="{FF2B5EF4-FFF2-40B4-BE49-F238E27FC236}">
                <a16:creationId xmlns:a16="http://schemas.microsoft.com/office/drawing/2014/main" id="{9C3C40A4-CD04-1E7C-4D9A-F87D8A3C39B3}"/>
              </a:ext>
            </a:extLst>
          </p:cNvPr>
          <p:cNvSpPr txBox="1"/>
          <p:nvPr>
            <p:custDataLst>
              <p:tags r:id="rId92"/>
            </p:custDataLst>
          </p:nvPr>
        </p:nvSpPr>
        <p:spPr>
          <a:xfrm>
            <a:off x="4805899" y="2109224"/>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p>
        </p:txBody>
      </p:sp>
      <p:sp>
        <p:nvSpPr>
          <p:cNvPr id="96" name="TextBox 95">
            <a:extLst>
              <a:ext uri="{FF2B5EF4-FFF2-40B4-BE49-F238E27FC236}">
                <a16:creationId xmlns:a16="http://schemas.microsoft.com/office/drawing/2014/main" id="{0212937A-6952-F5DF-55EB-5E8346BAB8ED}"/>
              </a:ext>
            </a:extLst>
          </p:cNvPr>
          <p:cNvSpPr txBox="1"/>
          <p:nvPr>
            <p:custDataLst>
              <p:tags r:id="rId93"/>
            </p:custDataLst>
          </p:nvPr>
        </p:nvSpPr>
        <p:spPr>
          <a:xfrm>
            <a:off x="6414662" y="2172721"/>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108" name="TextBox 107">
            <a:extLst>
              <a:ext uri="{FF2B5EF4-FFF2-40B4-BE49-F238E27FC236}">
                <a16:creationId xmlns:a16="http://schemas.microsoft.com/office/drawing/2014/main" id="{B681243F-8E51-B6AD-F09D-8F89CE988757}"/>
              </a:ext>
            </a:extLst>
          </p:cNvPr>
          <p:cNvSpPr txBox="1"/>
          <p:nvPr>
            <p:custDataLst>
              <p:tags r:id="rId94"/>
            </p:custDataLst>
          </p:nvPr>
        </p:nvSpPr>
        <p:spPr>
          <a:xfrm>
            <a:off x="10350277" y="2182214"/>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15" name="TextBox 14">
            <a:extLst>
              <a:ext uri="{FF2B5EF4-FFF2-40B4-BE49-F238E27FC236}">
                <a16:creationId xmlns:a16="http://schemas.microsoft.com/office/drawing/2014/main" id="{7268760A-DC22-274F-3997-FF108824ED55}"/>
              </a:ext>
            </a:extLst>
          </p:cNvPr>
          <p:cNvSpPr txBox="1"/>
          <p:nvPr>
            <p:custDataLst>
              <p:tags r:id="rId95"/>
            </p:custDataLst>
          </p:nvPr>
        </p:nvSpPr>
        <p:spPr>
          <a:xfrm>
            <a:off x="7577257" y="5210050"/>
            <a:ext cx="132807"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119" name="TextBox 118">
            <a:extLst>
              <a:ext uri="{FF2B5EF4-FFF2-40B4-BE49-F238E27FC236}">
                <a16:creationId xmlns:a16="http://schemas.microsoft.com/office/drawing/2014/main" id="{FC484960-EC4D-A43D-D924-B85E1DBBD0EC}"/>
              </a:ext>
            </a:extLst>
          </p:cNvPr>
          <p:cNvSpPr txBox="1"/>
          <p:nvPr>
            <p:custDataLst>
              <p:tags r:id="rId96"/>
            </p:custDataLst>
          </p:nvPr>
        </p:nvSpPr>
        <p:spPr>
          <a:xfrm>
            <a:off x="7577257" y="2172721"/>
            <a:ext cx="132807"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59" name="TextBox 58">
            <a:extLst>
              <a:ext uri="{FF2B5EF4-FFF2-40B4-BE49-F238E27FC236}">
                <a16:creationId xmlns:a16="http://schemas.microsoft.com/office/drawing/2014/main" id="{ADF2433E-25A7-102D-8962-09E0B1E97231}"/>
              </a:ext>
            </a:extLst>
          </p:cNvPr>
          <p:cNvSpPr txBox="1"/>
          <p:nvPr>
            <p:custDataLst>
              <p:tags r:id="rId97"/>
            </p:custDataLst>
          </p:nvPr>
        </p:nvSpPr>
        <p:spPr>
          <a:xfrm>
            <a:off x="4413328" y="1886675"/>
            <a:ext cx="964093" cy="1380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1100">
              <a:solidFill>
                <a:schemeClr val="accent1"/>
              </a:solidFill>
            </a:endParaRPr>
          </a:p>
        </p:txBody>
      </p:sp>
      <p:sp>
        <p:nvSpPr>
          <p:cNvPr id="318" name="TextBox 317">
            <a:extLst>
              <a:ext uri="{FF2B5EF4-FFF2-40B4-BE49-F238E27FC236}">
                <a16:creationId xmlns:a16="http://schemas.microsoft.com/office/drawing/2014/main" id="{D3D26F1F-776F-A5AA-9AF6-1E2643D85774}"/>
              </a:ext>
            </a:extLst>
          </p:cNvPr>
          <p:cNvSpPr txBox="1"/>
          <p:nvPr>
            <p:custDataLst>
              <p:tags r:id="rId98"/>
            </p:custDataLst>
          </p:nvPr>
        </p:nvSpPr>
        <p:spPr>
          <a:xfrm>
            <a:off x="8836415" y="5200650"/>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en-US" sz="1100"/>
          </a:p>
        </p:txBody>
      </p:sp>
      <p:sp>
        <p:nvSpPr>
          <p:cNvPr id="320" name="TextBox 319">
            <a:extLst>
              <a:ext uri="{FF2B5EF4-FFF2-40B4-BE49-F238E27FC236}">
                <a16:creationId xmlns:a16="http://schemas.microsoft.com/office/drawing/2014/main" id="{9A1F3DDA-DBDE-7E2D-F137-1EC05D17B1F5}"/>
              </a:ext>
            </a:extLst>
          </p:cNvPr>
          <p:cNvSpPr txBox="1"/>
          <p:nvPr>
            <p:custDataLst>
              <p:tags r:id="rId99"/>
            </p:custDataLst>
          </p:nvPr>
        </p:nvSpPr>
        <p:spPr>
          <a:xfrm>
            <a:off x="10350277" y="4868290"/>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321" name="TextBox 320">
            <a:extLst>
              <a:ext uri="{FF2B5EF4-FFF2-40B4-BE49-F238E27FC236}">
                <a16:creationId xmlns:a16="http://schemas.microsoft.com/office/drawing/2014/main" id="{96441E1F-4E31-09FC-E4F8-C7293954261C}"/>
              </a:ext>
            </a:extLst>
          </p:cNvPr>
          <p:cNvSpPr txBox="1"/>
          <p:nvPr>
            <p:custDataLst>
              <p:tags r:id="rId100"/>
            </p:custDataLst>
          </p:nvPr>
        </p:nvSpPr>
        <p:spPr>
          <a:xfrm>
            <a:off x="10350277" y="2521774"/>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322" name="TextBox 321">
            <a:extLst>
              <a:ext uri="{FF2B5EF4-FFF2-40B4-BE49-F238E27FC236}">
                <a16:creationId xmlns:a16="http://schemas.microsoft.com/office/drawing/2014/main" id="{5D8C8BB7-6EE7-4F1B-B70D-7EC0AA2A6363}"/>
              </a:ext>
            </a:extLst>
          </p:cNvPr>
          <p:cNvSpPr txBox="1"/>
          <p:nvPr>
            <p:custDataLst>
              <p:tags r:id="rId101"/>
            </p:custDataLst>
          </p:nvPr>
        </p:nvSpPr>
        <p:spPr>
          <a:xfrm>
            <a:off x="9038404" y="2183187"/>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cxnSp>
        <p:nvCxnSpPr>
          <p:cNvPr id="144" name="Straight Connector 143">
            <a:extLst>
              <a:ext uri="{FF2B5EF4-FFF2-40B4-BE49-F238E27FC236}">
                <a16:creationId xmlns:a16="http://schemas.microsoft.com/office/drawing/2014/main" id="{BE07507C-E4CB-9C31-4A32-18ED35308068}"/>
              </a:ext>
            </a:extLst>
          </p:cNvPr>
          <p:cNvCxnSpPr>
            <a:cxnSpLocks/>
          </p:cNvCxnSpPr>
          <p:nvPr/>
        </p:nvCxnSpPr>
        <p:spPr>
          <a:xfrm flipH="1">
            <a:off x="3257836" y="1500310"/>
            <a:ext cx="6382365" cy="0"/>
          </a:xfrm>
          <a:prstGeom prst="line">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4A146D91-6D82-E6FD-B299-C8CB3D4540AA}"/>
              </a:ext>
            </a:extLst>
          </p:cNvPr>
          <p:cNvCxnSpPr>
            <a:cxnSpLocks/>
          </p:cNvCxnSpPr>
          <p:nvPr>
            <p:custDataLst>
              <p:tags r:id="rId102"/>
            </p:custDataLst>
          </p:nvPr>
        </p:nvCxnSpPr>
        <p:spPr>
          <a:xfrm>
            <a:off x="656868" y="5838527"/>
            <a:ext cx="10696930" cy="0"/>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sp>
        <p:nvSpPr>
          <p:cNvPr id="161" name="TextBox 160">
            <a:extLst>
              <a:ext uri="{FF2B5EF4-FFF2-40B4-BE49-F238E27FC236}">
                <a16:creationId xmlns:a16="http://schemas.microsoft.com/office/drawing/2014/main" id="{F78446BC-F240-196B-A013-AC93F8E88B70}"/>
              </a:ext>
            </a:extLst>
          </p:cNvPr>
          <p:cNvSpPr txBox="1"/>
          <p:nvPr>
            <p:custDataLst>
              <p:tags r:id="rId103"/>
            </p:custDataLst>
          </p:nvPr>
        </p:nvSpPr>
        <p:spPr>
          <a:xfrm>
            <a:off x="6414662" y="5577343"/>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9" name="TextBox 8">
            <a:extLst>
              <a:ext uri="{FF2B5EF4-FFF2-40B4-BE49-F238E27FC236}">
                <a16:creationId xmlns:a16="http://schemas.microsoft.com/office/drawing/2014/main" id="{C16D0C23-BF2D-D591-E8D7-27998DB42FCC}"/>
              </a:ext>
            </a:extLst>
          </p:cNvPr>
          <p:cNvSpPr txBox="1"/>
          <p:nvPr>
            <p:custDataLst>
              <p:tags r:id="rId104"/>
            </p:custDataLst>
          </p:nvPr>
        </p:nvSpPr>
        <p:spPr>
          <a:xfrm>
            <a:off x="656868" y="5933610"/>
            <a:ext cx="2936886" cy="154476"/>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b="1" dirty="0"/>
              <a:t>Site Verification </a:t>
            </a:r>
            <a:r>
              <a:rPr lang="en-US" sz="1100" b="1" baseline="30000" dirty="0"/>
              <a:t>I</a:t>
            </a:r>
            <a:r>
              <a:rPr lang="en-US" sz="1100" b="1" dirty="0"/>
              <a:t> </a:t>
            </a:r>
          </a:p>
        </p:txBody>
      </p:sp>
      <p:sp>
        <p:nvSpPr>
          <p:cNvPr id="18" name="TextBox 17">
            <a:extLst>
              <a:ext uri="{FF2B5EF4-FFF2-40B4-BE49-F238E27FC236}">
                <a16:creationId xmlns:a16="http://schemas.microsoft.com/office/drawing/2014/main" id="{D44ACCD2-0853-48AA-51EE-B87E859CD7E7}"/>
              </a:ext>
            </a:extLst>
          </p:cNvPr>
          <p:cNvSpPr txBox="1"/>
          <p:nvPr>
            <p:custDataLst>
              <p:tags r:id="rId105"/>
            </p:custDataLst>
          </p:nvPr>
        </p:nvSpPr>
        <p:spPr>
          <a:xfrm>
            <a:off x="3790920" y="5939182"/>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20" name="TextBox 19">
            <a:extLst>
              <a:ext uri="{FF2B5EF4-FFF2-40B4-BE49-F238E27FC236}">
                <a16:creationId xmlns:a16="http://schemas.microsoft.com/office/drawing/2014/main" id="{78EB24FB-EF84-41DA-F71E-4168FE436863}"/>
              </a:ext>
            </a:extLst>
          </p:cNvPr>
          <p:cNvSpPr txBox="1"/>
          <p:nvPr>
            <p:custDataLst>
              <p:tags r:id="rId106"/>
            </p:custDataLst>
          </p:nvPr>
        </p:nvSpPr>
        <p:spPr>
          <a:xfrm>
            <a:off x="6414662" y="5943601"/>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24" name="TextBox 23">
            <a:extLst>
              <a:ext uri="{FF2B5EF4-FFF2-40B4-BE49-F238E27FC236}">
                <a16:creationId xmlns:a16="http://schemas.microsoft.com/office/drawing/2014/main" id="{9B0032D7-5359-D29E-B07E-74AFA77842C5}"/>
              </a:ext>
            </a:extLst>
          </p:cNvPr>
          <p:cNvSpPr txBox="1"/>
          <p:nvPr>
            <p:custDataLst>
              <p:tags r:id="rId107"/>
            </p:custDataLst>
          </p:nvPr>
        </p:nvSpPr>
        <p:spPr>
          <a:xfrm>
            <a:off x="9048618" y="5218483"/>
            <a:ext cx="132807"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31" name="TextBox 30">
            <a:extLst>
              <a:ext uri="{FF2B5EF4-FFF2-40B4-BE49-F238E27FC236}">
                <a16:creationId xmlns:a16="http://schemas.microsoft.com/office/drawing/2014/main" id="{2D265869-A067-FE29-0123-42C5A6122868}"/>
              </a:ext>
            </a:extLst>
          </p:cNvPr>
          <p:cNvSpPr txBox="1"/>
          <p:nvPr>
            <p:custDataLst>
              <p:tags r:id="rId108"/>
            </p:custDataLst>
          </p:nvPr>
        </p:nvSpPr>
        <p:spPr>
          <a:xfrm>
            <a:off x="5102791" y="5959214"/>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cxnSp>
        <p:nvCxnSpPr>
          <p:cNvPr id="27" name="Straight Connector 26">
            <a:extLst>
              <a:ext uri="{FF2B5EF4-FFF2-40B4-BE49-F238E27FC236}">
                <a16:creationId xmlns:a16="http://schemas.microsoft.com/office/drawing/2014/main" id="{29F93BAD-3C4F-5151-9645-BEBF3BA2812A}"/>
              </a:ext>
            </a:extLst>
          </p:cNvPr>
          <p:cNvCxnSpPr>
            <a:cxnSpLocks/>
          </p:cNvCxnSpPr>
          <p:nvPr>
            <p:custDataLst>
              <p:tags r:id="rId109"/>
            </p:custDataLst>
          </p:nvPr>
        </p:nvCxnSpPr>
        <p:spPr>
          <a:xfrm>
            <a:off x="656868" y="2086900"/>
            <a:ext cx="10696930" cy="0"/>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id="{80E9ECB8-8FDF-3D47-E281-85D439669724}"/>
              </a:ext>
            </a:extLst>
          </p:cNvPr>
          <p:cNvSpPr txBox="1"/>
          <p:nvPr>
            <p:custDataLst>
              <p:tags r:id="rId110"/>
            </p:custDataLst>
          </p:nvPr>
        </p:nvSpPr>
        <p:spPr>
          <a:xfrm>
            <a:off x="9038404" y="4857825"/>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
        <p:nvSpPr>
          <p:cNvPr id="45" name="TextBox 44">
            <a:extLst>
              <a:ext uri="{FF2B5EF4-FFF2-40B4-BE49-F238E27FC236}">
                <a16:creationId xmlns:a16="http://schemas.microsoft.com/office/drawing/2014/main" id="{A8D70AFD-D1F8-7C6E-7650-F9F3FE56574C}"/>
              </a:ext>
            </a:extLst>
          </p:cNvPr>
          <p:cNvSpPr txBox="1"/>
          <p:nvPr>
            <p:custDataLst>
              <p:tags r:id="rId111"/>
            </p:custDataLst>
          </p:nvPr>
        </p:nvSpPr>
        <p:spPr>
          <a:xfrm>
            <a:off x="10350277" y="5218483"/>
            <a:ext cx="153234" cy="142794"/>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cxnSp>
        <p:nvCxnSpPr>
          <p:cNvPr id="46" name="Straight Connector 45">
            <a:extLst>
              <a:ext uri="{FF2B5EF4-FFF2-40B4-BE49-F238E27FC236}">
                <a16:creationId xmlns:a16="http://schemas.microsoft.com/office/drawing/2014/main" id="{064EA445-8E1D-781A-891C-E2758AC16288}"/>
              </a:ext>
            </a:extLst>
          </p:cNvPr>
          <p:cNvCxnSpPr>
            <a:cxnSpLocks/>
          </p:cNvCxnSpPr>
          <p:nvPr>
            <p:custDataLst>
              <p:tags r:id="rId112"/>
            </p:custDataLst>
          </p:nvPr>
        </p:nvCxnSpPr>
        <p:spPr>
          <a:xfrm>
            <a:off x="656868" y="6176400"/>
            <a:ext cx="10696930" cy="0"/>
          </a:xfrm>
          <a:prstGeom prst="line">
            <a:avLst/>
          </a:prstGeom>
          <a:ln w="6350">
            <a:solidFill>
              <a:srgbClr val="7F7F7F"/>
            </a:solidFill>
            <a:prstDash val="solid"/>
          </a:ln>
        </p:spPr>
        <p:style>
          <a:lnRef idx="2">
            <a:schemeClr val="accent1"/>
          </a:lnRef>
          <a:fillRef idx="0">
            <a:schemeClr val="accent1"/>
          </a:fillRef>
          <a:effectRef idx="1">
            <a:schemeClr val="accent1"/>
          </a:effectRef>
          <a:fontRef idx="minor">
            <a:schemeClr val="tx1"/>
          </a:fontRef>
        </p:style>
      </p:cxnSp>
      <p:sp>
        <p:nvSpPr>
          <p:cNvPr id="301" name="TrackerNumBlue 4">
            <a:extLst>
              <a:ext uri="{FF2B5EF4-FFF2-40B4-BE49-F238E27FC236}">
                <a16:creationId xmlns:a16="http://schemas.microsoft.com/office/drawing/2014/main" id="{DE2B45BF-6D19-1D06-7061-0F8B37902EBE}"/>
              </a:ext>
            </a:extLst>
          </p:cNvPr>
          <p:cNvSpPr/>
          <p:nvPr>
            <p:custDataLst>
              <p:tags r:id="rId113"/>
            </p:custDataLst>
          </p:nvPr>
        </p:nvSpPr>
        <p:spPr>
          <a:xfrm>
            <a:off x="1078230" y="457200"/>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dirty="0">
                <a:solidFill>
                  <a:schemeClr val="bg1"/>
                </a:solidFill>
              </a:rPr>
              <a:t>A</a:t>
            </a:r>
          </a:p>
        </p:txBody>
      </p:sp>
      <p:sp>
        <p:nvSpPr>
          <p:cNvPr id="6" name="TextBox 5">
            <a:extLst>
              <a:ext uri="{FF2B5EF4-FFF2-40B4-BE49-F238E27FC236}">
                <a16:creationId xmlns:a16="http://schemas.microsoft.com/office/drawing/2014/main" id="{E570BDB6-D1D9-F390-CCEA-F7A0AD32E5A4}"/>
              </a:ext>
            </a:extLst>
          </p:cNvPr>
          <p:cNvSpPr txBox="1"/>
          <p:nvPr>
            <p:custDataLst>
              <p:tags r:id="rId114"/>
            </p:custDataLst>
          </p:nvPr>
        </p:nvSpPr>
        <p:spPr>
          <a:xfrm>
            <a:off x="7577257" y="5948432"/>
            <a:ext cx="153234" cy="61817"/>
          </a:xfrm>
          <a:prstGeom prst="rect">
            <a:avLst/>
          </a:prstGeom>
        </p:spPr>
        <p:txBody>
          <a:bodyPr vert="horz" wrap="square" lIns="0" tIns="0" rIns="0" bIns="0" rtlCol="0" anchor="t">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100"/>
              <a:t>✓</a:t>
            </a:r>
          </a:p>
        </p:txBody>
      </p:sp>
    </p:spTree>
    <p:extLst>
      <p:ext uri="{BB962C8B-B14F-4D97-AF65-F5344CB8AC3E}">
        <p14:creationId xmlns:p14="http://schemas.microsoft.com/office/powerpoint/2010/main" val="304981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50ABF5D-A551-A2BC-3DD2-DDBDE0365E16}"/>
              </a:ext>
            </a:extLst>
          </p:cNvPr>
          <p:cNvSpPr>
            <a:spLocks noGrp="1"/>
          </p:cNvSpPr>
          <p:nvPr>
            <p:ph type="title"/>
          </p:nvPr>
        </p:nvSpPr>
        <p:spPr>
          <a:xfrm>
            <a:off x="1434280" y="457200"/>
            <a:ext cx="10401300" cy="408039"/>
          </a:xfrm>
        </p:spPr>
        <p:txBody>
          <a:bodyPr/>
          <a:lstStyle/>
          <a:p>
            <a:r>
              <a:rPr lang="en-US" dirty="0"/>
              <a:t>Batch Zero Eligibility Verification Supporting Documents</a:t>
            </a:r>
          </a:p>
        </p:txBody>
      </p:sp>
      <p:sp>
        <p:nvSpPr>
          <p:cNvPr id="11" name="TrackerNumBlue 4">
            <a:extLst>
              <a:ext uri="{FF2B5EF4-FFF2-40B4-BE49-F238E27FC236}">
                <a16:creationId xmlns:a16="http://schemas.microsoft.com/office/drawing/2014/main" id="{5FC339E5-0DFB-8DC0-8EA8-8073AB9C9B45}"/>
              </a:ext>
            </a:extLst>
          </p:cNvPr>
          <p:cNvSpPr/>
          <p:nvPr>
            <p:custDataLst>
              <p:tags r:id="rId1"/>
            </p:custDataLst>
          </p:nvPr>
        </p:nvSpPr>
        <p:spPr>
          <a:xfrm>
            <a:off x="1078230" y="457200"/>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dirty="0">
                <a:solidFill>
                  <a:schemeClr val="bg1"/>
                </a:solidFill>
              </a:rPr>
              <a:t>A</a:t>
            </a:r>
          </a:p>
        </p:txBody>
      </p:sp>
      <p:sp>
        <p:nvSpPr>
          <p:cNvPr id="2" name="Text Placeholder 9">
            <a:extLst>
              <a:ext uri="{FF2B5EF4-FFF2-40B4-BE49-F238E27FC236}">
                <a16:creationId xmlns:a16="http://schemas.microsoft.com/office/drawing/2014/main" id="{113B5D76-C287-93BC-FB9D-2D31FA77995A}"/>
              </a:ext>
            </a:extLst>
          </p:cNvPr>
          <p:cNvSpPr txBox="1">
            <a:spLocks/>
          </p:cNvSpPr>
          <p:nvPr/>
        </p:nvSpPr>
        <p:spPr>
          <a:xfrm>
            <a:off x="463234" y="1395376"/>
            <a:ext cx="1713595" cy="26221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900" b="1" dirty="0"/>
              <a:t>Section 9.7 disclosures</a:t>
            </a:r>
          </a:p>
        </p:txBody>
      </p:sp>
      <p:sp>
        <p:nvSpPr>
          <p:cNvPr id="3" name="Text Placeholder 6">
            <a:extLst>
              <a:ext uri="{FF2B5EF4-FFF2-40B4-BE49-F238E27FC236}">
                <a16:creationId xmlns:a16="http://schemas.microsoft.com/office/drawing/2014/main" id="{CB3282D5-54ED-CBDF-8DC9-1BAD1C296256}"/>
              </a:ext>
            </a:extLst>
          </p:cNvPr>
          <p:cNvSpPr txBox="1">
            <a:spLocks/>
          </p:cNvSpPr>
          <p:nvPr/>
        </p:nvSpPr>
        <p:spPr>
          <a:xfrm>
            <a:off x="463234" y="1119628"/>
            <a:ext cx="1599881" cy="182880"/>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50" b="1" dirty="0">
                <a:solidFill>
                  <a:schemeClr val="accent1"/>
                </a:solidFill>
              </a:rPr>
              <a:t>Eligibility requirement</a:t>
            </a:r>
            <a:endParaRPr lang="en-US" sz="1050" b="1" baseline="30000" dirty="0">
              <a:solidFill>
                <a:schemeClr val="accent1"/>
              </a:solidFill>
              <a:cs typeface="Arial"/>
            </a:endParaRPr>
          </a:p>
        </p:txBody>
      </p:sp>
      <p:cxnSp>
        <p:nvCxnSpPr>
          <p:cNvPr id="4" name="LineBasicDefault 7">
            <a:extLst>
              <a:ext uri="{FF2B5EF4-FFF2-40B4-BE49-F238E27FC236}">
                <a16:creationId xmlns:a16="http://schemas.microsoft.com/office/drawing/2014/main" id="{BBE23944-E2C2-E32E-FF95-525FFCDEB6A2}"/>
              </a:ext>
            </a:extLst>
          </p:cNvPr>
          <p:cNvCxnSpPr>
            <a:cxnSpLocks/>
          </p:cNvCxnSpPr>
          <p:nvPr/>
        </p:nvCxnSpPr>
        <p:spPr>
          <a:xfrm>
            <a:off x="450533" y="1335735"/>
            <a:ext cx="11227118"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Text Placeholder 6">
            <a:extLst>
              <a:ext uri="{FF2B5EF4-FFF2-40B4-BE49-F238E27FC236}">
                <a16:creationId xmlns:a16="http://schemas.microsoft.com/office/drawing/2014/main" id="{1B84C599-05D4-4B94-2C6A-ABCFA3C9A353}"/>
              </a:ext>
            </a:extLst>
          </p:cNvPr>
          <p:cNvSpPr txBox="1">
            <a:spLocks/>
          </p:cNvSpPr>
          <p:nvPr/>
        </p:nvSpPr>
        <p:spPr>
          <a:xfrm>
            <a:off x="2409825" y="1119628"/>
            <a:ext cx="3505200" cy="182880"/>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50" b="1" dirty="0">
                <a:solidFill>
                  <a:schemeClr val="accent1"/>
                </a:solidFill>
              </a:rPr>
              <a:t>Evidence submitted with the eligibility package</a:t>
            </a:r>
          </a:p>
        </p:txBody>
      </p:sp>
      <p:sp>
        <p:nvSpPr>
          <p:cNvPr id="7" name="Text Placeholder 9">
            <a:extLst>
              <a:ext uri="{FF2B5EF4-FFF2-40B4-BE49-F238E27FC236}">
                <a16:creationId xmlns:a16="http://schemas.microsoft.com/office/drawing/2014/main" id="{08456225-1157-F9CD-75DB-43163811FF29}"/>
              </a:ext>
            </a:extLst>
          </p:cNvPr>
          <p:cNvSpPr txBox="1">
            <a:spLocks/>
          </p:cNvSpPr>
          <p:nvPr/>
        </p:nvSpPr>
        <p:spPr>
          <a:xfrm>
            <a:off x="2409825" y="1395376"/>
            <a:ext cx="3200400" cy="537195"/>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t>Information about substantially similar interconnection requests, permitting and site development milestones and progress, backup generation, and power procurement</a:t>
            </a:r>
          </a:p>
        </p:txBody>
      </p:sp>
      <p:sp>
        <p:nvSpPr>
          <p:cNvPr id="9" name="Text Placeholder 6">
            <a:extLst>
              <a:ext uri="{FF2B5EF4-FFF2-40B4-BE49-F238E27FC236}">
                <a16:creationId xmlns:a16="http://schemas.microsoft.com/office/drawing/2014/main" id="{E2A4FC8F-D5A7-5994-1A9E-5F6E9568EF67}"/>
              </a:ext>
            </a:extLst>
          </p:cNvPr>
          <p:cNvSpPr txBox="1">
            <a:spLocks/>
          </p:cNvSpPr>
          <p:nvPr/>
        </p:nvSpPr>
        <p:spPr>
          <a:xfrm>
            <a:off x="5804380" y="1126083"/>
            <a:ext cx="5943600" cy="253216"/>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50" b="1" dirty="0">
                <a:solidFill>
                  <a:schemeClr val="accent1"/>
                </a:solidFill>
              </a:rPr>
              <a:t>Examples of additional evidence</a:t>
            </a:r>
          </a:p>
        </p:txBody>
      </p:sp>
      <p:sp>
        <p:nvSpPr>
          <p:cNvPr id="10" name="Text Placeholder 9">
            <a:extLst>
              <a:ext uri="{FF2B5EF4-FFF2-40B4-BE49-F238E27FC236}">
                <a16:creationId xmlns:a16="http://schemas.microsoft.com/office/drawing/2014/main" id="{E4CF5D5B-7B29-09D5-4FEA-07942B3A634F}"/>
              </a:ext>
            </a:extLst>
          </p:cNvPr>
          <p:cNvSpPr txBox="1">
            <a:spLocks/>
          </p:cNvSpPr>
          <p:nvPr/>
        </p:nvSpPr>
        <p:spPr>
          <a:xfrm>
            <a:off x="5800725" y="1395377"/>
            <a:ext cx="5943600" cy="522098"/>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a:spcBef>
                <a:spcPts val="0"/>
              </a:spcBef>
              <a:spcAft>
                <a:spcPts val="0"/>
              </a:spcAft>
              <a:buFont typeface="Arial" panose="020B0604020202020204" pitchFamily="34" charset="0"/>
              <a:buChar char="•"/>
            </a:pPr>
            <a:r>
              <a:rPr lang="en-US" sz="900" dirty="0">
                <a:solidFill>
                  <a:srgbClr val="171A1C"/>
                </a:solidFill>
                <a:latin typeface="Arial" panose="020B0604020202020204" pitchFamily="34" charset="0"/>
              </a:rPr>
              <a:t>N/A</a:t>
            </a:r>
            <a:endParaRPr lang="en-US" sz="900" dirty="0"/>
          </a:p>
        </p:txBody>
      </p:sp>
      <p:sp>
        <p:nvSpPr>
          <p:cNvPr id="13" name="Text Placeholder 9">
            <a:extLst>
              <a:ext uri="{FF2B5EF4-FFF2-40B4-BE49-F238E27FC236}">
                <a16:creationId xmlns:a16="http://schemas.microsoft.com/office/drawing/2014/main" id="{E24381F9-1568-E347-0A0C-C07B91EF0AA1}"/>
              </a:ext>
            </a:extLst>
          </p:cNvPr>
          <p:cNvSpPr txBox="1">
            <a:spLocks/>
          </p:cNvSpPr>
          <p:nvPr/>
        </p:nvSpPr>
        <p:spPr>
          <a:xfrm>
            <a:off x="463234" y="1916191"/>
            <a:ext cx="1713595" cy="26221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900" b="1" dirty="0"/>
              <a:t>Site control</a:t>
            </a:r>
          </a:p>
        </p:txBody>
      </p:sp>
      <p:cxnSp>
        <p:nvCxnSpPr>
          <p:cNvPr id="14" name="LineBasicDefault 7">
            <a:extLst>
              <a:ext uri="{FF2B5EF4-FFF2-40B4-BE49-F238E27FC236}">
                <a16:creationId xmlns:a16="http://schemas.microsoft.com/office/drawing/2014/main" id="{C86C8943-46DF-0FAD-019B-300F24641E8C}"/>
              </a:ext>
            </a:extLst>
          </p:cNvPr>
          <p:cNvCxnSpPr>
            <a:cxnSpLocks/>
          </p:cNvCxnSpPr>
          <p:nvPr/>
        </p:nvCxnSpPr>
        <p:spPr>
          <a:xfrm>
            <a:off x="450533" y="1866275"/>
            <a:ext cx="11227118"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5" name="Text Placeholder 9">
            <a:extLst>
              <a:ext uri="{FF2B5EF4-FFF2-40B4-BE49-F238E27FC236}">
                <a16:creationId xmlns:a16="http://schemas.microsoft.com/office/drawing/2014/main" id="{AAFB9EE2-6705-A548-3097-2BFCCA32F97E}"/>
              </a:ext>
            </a:extLst>
          </p:cNvPr>
          <p:cNvSpPr txBox="1">
            <a:spLocks/>
          </p:cNvSpPr>
          <p:nvPr/>
        </p:nvSpPr>
        <p:spPr>
          <a:xfrm>
            <a:off x="2409825" y="1916191"/>
            <a:ext cx="3200400" cy="280789"/>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t>Documents demonstrating ownership interest such as a deed, lease, purchase and sale agreement, or option agreement </a:t>
            </a:r>
          </a:p>
        </p:txBody>
      </p:sp>
      <p:sp>
        <p:nvSpPr>
          <p:cNvPr id="16" name="Text Placeholder 9">
            <a:extLst>
              <a:ext uri="{FF2B5EF4-FFF2-40B4-BE49-F238E27FC236}">
                <a16:creationId xmlns:a16="http://schemas.microsoft.com/office/drawing/2014/main" id="{F81B1DAA-10BB-FF3F-EFE8-D411655623E7}"/>
              </a:ext>
            </a:extLst>
          </p:cNvPr>
          <p:cNvSpPr txBox="1">
            <a:spLocks/>
          </p:cNvSpPr>
          <p:nvPr/>
        </p:nvSpPr>
        <p:spPr>
          <a:xfrm>
            <a:off x="5800725" y="1916192"/>
            <a:ext cx="5943600" cy="345980"/>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a:spcBef>
                <a:spcPts val="0"/>
              </a:spcBef>
              <a:spcAft>
                <a:spcPts val="0"/>
              </a:spcAft>
              <a:buFont typeface="Arial" panose="020B0604020202020204" pitchFamily="34" charset="0"/>
              <a:buChar char="•"/>
            </a:pPr>
            <a:r>
              <a:rPr lang="en-US" sz="900" dirty="0"/>
              <a:t>Site design</a:t>
            </a:r>
          </a:p>
        </p:txBody>
      </p:sp>
      <p:sp>
        <p:nvSpPr>
          <p:cNvPr id="17" name="Text Placeholder 9">
            <a:extLst>
              <a:ext uri="{FF2B5EF4-FFF2-40B4-BE49-F238E27FC236}">
                <a16:creationId xmlns:a16="http://schemas.microsoft.com/office/drawing/2014/main" id="{3DD6D8C5-6A3E-1FD4-A59F-76EA51A42E91}"/>
              </a:ext>
            </a:extLst>
          </p:cNvPr>
          <p:cNvSpPr txBox="1">
            <a:spLocks/>
          </p:cNvSpPr>
          <p:nvPr/>
        </p:nvSpPr>
        <p:spPr>
          <a:xfrm>
            <a:off x="463234" y="2323431"/>
            <a:ext cx="1713595" cy="26221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900" b="1" dirty="0"/>
              <a:t>Long-lead equipment</a:t>
            </a:r>
          </a:p>
        </p:txBody>
      </p:sp>
      <p:cxnSp>
        <p:nvCxnSpPr>
          <p:cNvPr id="18" name="LineBasicDefault 7">
            <a:extLst>
              <a:ext uri="{FF2B5EF4-FFF2-40B4-BE49-F238E27FC236}">
                <a16:creationId xmlns:a16="http://schemas.microsoft.com/office/drawing/2014/main" id="{69AB0377-530E-F554-ED31-00D54D658FAA}"/>
              </a:ext>
            </a:extLst>
          </p:cNvPr>
          <p:cNvCxnSpPr>
            <a:cxnSpLocks/>
          </p:cNvCxnSpPr>
          <p:nvPr/>
        </p:nvCxnSpPr>
        <p:spPr>
          <a:xfrm>
            <a:off x="450533" y="2273515"/>
            <a:ext cx="11227118"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9" name="Text Placeholder 9">
            <a:extLst>
              <a:ext uri="{FF2B5EF4-FFF2-40B4-BE49-F238E27FC236}">
                <a16:creationId xmlns:a16="http://schemas.microsoft.com/office/drawing/2014/main" id="{B7D7432D-0029-D937-3DBE-8F83ED1E957D}"/>
              </a:ext>
            </a:extLst>
          </p:cNvPr>
          <p:cNvSpPr txBox="1">
            <a:spLocks/>
          </p:cNvSpPr>
          <p:nvPr/>
        </p:nvSpPr>
        <p:spPr>
          <a:xfrm>
            <a:off x="2409825" y="2323432"/>
            <a:ext cx="3200400" cy="299418"/>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t>Attestation</a:t>
            </a:r>
          </a:p>
        </p:txBody>
      </p:sp>
      <p:sp>
        <p:nvSpPr>
          <p:cNvPr id="21" name="Text Placeholder 9">
            <a:extLst>
              <a:ext uri="{FF2B5EF4-FFF2-40B4-BE49-F238E27FC236}">
                <a16:creationId xmlns:a16="http://schemas.microsoft.com/office/drawing/2014/main" id="{EB5468D3-8B56-2DBC-01F2-63004AC38BDB}"/>
              </a:ext>
            </a:extLst>
          </p:cNvPr>
          <p:cNvSpPr txBox="1">
            <a:spLocks/>
          </p:cNvSpPr>
          <p:nvPr/>
        </p:nvSpPr>
        <p:spPr>
          <a:xfrm>
            <a:off x="5800725" y="2323432"/>
            <a:ext cx="5943600" cy="323956"/>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a:spcBef>
                <a:spcPts val="0"/>
              </a:spcBef>
              <a:spcAft>
                <a:spcPts val="0"/>
              </a:spcAft>
              <a:buFont typeface="Arial" panose="020B0604020202020204" pitchFamily="34" charset="0"/>
              <a:buChar char="•"/>
            </a:pPr>
            <a:r>
              <a:rPr lang="en-US" sz="900" dirty="0"/>
              <a:t>Purchase orders</a:t>
            </a:r>
          </a:p>
          <a:p>
            <a:pPr marL="171450" indent="-171450">
              <a:spcBef>
                <a:spcPts val="0"/>
              </a:spcBef>
              <a:spcAft>
                <a:spcPts val="0"/>
              </a:spcAft>
              <a:buFont typeface="Arial" panose="020B0604020202020204" pitchFamily="34" charset="0"/>
              <a:buChar char="•"/>
            </a:pPr>
            <a:r>
              <a:rPr lang="en-US" sz="900" dirty="0"/>
              <a:t>Delivery schedules</a:t>
            </a:r>
          </a:p>
        </p:txBody>
      </p:sp>
      <p:sp>
        <p:nvSpPr>
          <p:cNvPr id="22" name="Text Placeholder 9">
            <a:extLst>
              <a:ext uri="{FF2B5EF4-FFF2-40B4-BE49-F238E27FC236}">
                <a16:creationId xmlns:a16="http://schemas.microsoft.com/office/drawing/2014/main" id="{64987D90-3BCA-C2B7-1D1F-1E8A123E3511}"/>
              </a:ext>
            </a:extLst>
          </p:cNvPr>
          <p:cNvSpPr txBox="1">
            <a:spLocks/>
          </p:cNvSpPr>
          <p:nvPr/>
        </p:nvSpPr>
        <p:spPr>
          <a:xfrm>
            <a:off x="463234" y="2719506"/>
            <a:ext cx="1713595" cy="26221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900" b="1" dirty="0"/>
              <a:t>Notice to proceed</a:t>
            </a:r>
          </a:p>
        </p:txBody>
      </p:sp>
      <p:cxnSp>
        <p:nvCxnSpPr>
          <p:cNvPr id="23" name="LineBasicDefault 7">
            <a:extLst>
              <a:ext uri="{FF2B5EF4-FFF2-40B4-BE49-F238E27FC236}">
                <a16:creationId xmlns:a16="http://schemas.microsoft.com/office/drawing/2014/main" id="{5D4E612A-6DBE-EA7B-C6F9-08254824972C}"/>
              </a:ext>
            </a:extLst>
          </p:cNvPr>
          <p:cNvCxnSpPr>
            <a:cxnSpLocks/>
          </p:cNvCxnSpPr>
          <p:nvPr/>
        </p:nvCxnSpPr>
        <p:spPr>
          <a:xfrm>
            <a:off x="450533" y="2669690"/>
            <a:ext cx="11227118"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4" name="Text Placeholder 9">
            <a:extLst>
              <a:ext uri="{FF2B5EF4-FFF2-40B4-BE49-F238E27FC236}">
                <a16:creationId xmlns:a16="http://schemas.microsoft.com/office/drawing/2014/main" id="{62209B9F-F61D-9FF2-7512-8EF0B04A6CAA}"/>
              </a:ext>
            </a:extLst>
          </p:cNvPr>
          <p:cNvSpPr txBox="1">
            <a:spLocks/>
          </p:cNvSpPr>
          <p:nvPr/>
        </p:nvSpPr>
        <p:spPr>
          <a:xfrm>
            <a:off x="2409825" y="2719506"/>
            <a:ext cx="3200400" cy="299418"/>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t>Attestation</a:t>
            </a:r>
          </a:p>
        </p:txBody>
      </p:sp>
      <p:sp>
        <p:nvSpPr>
          <p:cNvPr id="25" name="Text Placeholder 9">
            <a:extLst>
              <a:ext uri="{FF2B5EF4-FFF2-40B4-BE49-F238E27FC236}">
                <a16:creationId xmlns:a16="http://schemas.microsoft.com/office/drawing/2014/main" id="{57B8CFB0-EB9C-7BED-9FCC-0C4B3B158EF9}"/>
              </a:ext>
            </a:extLst>
          </p:cNvPr>
          <p:cNvSpPr txBox="1">
            <a:spLocks/>
          </p:cNvSpPr>
          <p:nvPr/>
        </p:nvSpPr>
        <p:spPr>
          <a:xfrm>
            <a:off x="5800725" y="2719506"/>
            <a:ext cx="5943600" cy="352931"/>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lvl="0" indent="-171450">
              <a:spcBef>
                <a:spcPts val="0"/>
              </a:spcBef>
              <a:spcAft>
                <a:spcPts val="0"/>
              </a:spcAft>
              <a:buFont typeface="Arial" panose="020B0604020202020204" pitchFamily="34" charset="0"/>
              <a:buChar char="•"/>
              <a:defRPr/>
            </a:pPr>
            <a:r>
              <a:rPr lang="en-US" sz="900" dirty="0"/>
              <a:t>Document showing the developer ordered the DSP and TSP to construct all required interconnection facilities </a:t>
            </a:r>
          </a:p>
        </p:txBody>
      </p:sp>
      <p:sp>
        <p:nvSpPr>
          <p:cNvPr id="26" name="Text Placeholder 9">
            <a:extLst>
              <a:ext uri="{FF2B5EF4-FFF2-40B4-BE49-F238E27FC236}">
                <a16:creationId xmlns:a16="http://schemas.microsoft.com/office/drawing/2014/main" id="{BE3717B8-1A97-8E64-97AB-E47926384348}"/>
              </a:ext>
            </a:extLst>
          </p:cNvPr>
          <p:cNvSpPr txBox="1">
            <a:spLocks/>
          </p:cNvSpPr>
          <p:nvPr/>
        </p:nvSpPr>
        <p:spPr>
          <a:xfrm>
            <a:off x="463234" y="2990794"/>
            <a:ext cx="1713595" cy="26221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900" b="1" dirty="0"/>
              <a:t>End-use customer confirmation</a:t>
            </a:r>
          </a:p>
        </p:txBody>
      </p:sp>
      <p:cxnSp>
        <p:nvCxnSpPr>
          <p:cNvPr id="27" name="LineBasicDefault 7">
            <a:extLst>
              <a:ext uri="{FF2B5EF4-FFF2-40B4-BE49-F238E27FC236}">
                <a16:creationId xmlns:a16="http://schemas.microsoft.com/office/drawing/2014/main" id="{F5BA0530-B0F4-776F-1B79-2BFF2EDAC939}"/>
              </a:ext>
            </a:extLst>
          </p:cNvPr>
          <p:cNvCxnSpPr>
            <a:cxnSpLocks/>
          </p:cNvCxnSpPr>
          <p:nvPr/>
        </p:nvCxnSpPr>
        <p:spPr>
          <a:xfrm>
            <a:off x="450533" y="2950503"/>
            <a:ext cx="11227118"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8" name="Text Placeholder 9">
            <a:extLst>
              <a:ext uri="{FF2B5EF4-FFF2-40B4-BE49-F238E27FC236}">
                <a16:creationId xmlns:a16="http://schemas.microsoft.com/office/drawing/2014/main" id="{9C2730A0-428E-CD22-FFF0-6E3B9B348993}"/>
              </a:ext>
            </a:extLst>
          </p:cNvPr>
          <p:cNvSpPr txBox="1">
            <a:spLocks/>
          </p:cNvSpPr>
          <p:nvPr/>
        </p:nvSpPr>
        <p:spPr>
          <a:xfrm>
            <a:off x="2409825" y="2990794"/>
            <a:ext cx="3200400" cy="269697"/>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t>Attestation</a:t>
            </a:r>
          </a:p>
        </p:txBody>
      </p:sp>
      <p:sp>
        <p:nvSpPr>
          <p:cNvPr id="29" name="Text Placeholder 9">
            <a:extLst>
              <a:ext uri="{FF2B5EF4-FFF2-40B4-BE49-F238E27FC236}">
                <a16:creationId xmlns:a16="http://schemas.microsoft.com/office/drawing/2014/main" id="{021F4E5B-63CA-6E2D-5FFA-850EB0AD629C}"/>
              </a:ext>
            </a:extLst>
          </p:cNvPr>
          <p:cNvSpPr txBox="1">
            <a:spLocks/>
          </p:cNvSpPr>
          <p:nvPr/>
        </p:nvSpPr>
        <p:spPr>
          <a:xfrm>
            <a:off x="5800725" y="2990795"/>
            <a:ext cx="5943600" cy="522098"/>
          </a:xfrm>
          <a:prstGeom prst="rect">
            <a:avLst/>
          </a:prstGeom>
        </p:spPr>
        <p:txBody>
          <a:bodyPr vert="horz" wrap="square" lIns="0" tIns="0" rIns="0" bIns="0" rtlCol="0" anchor="t" anchorCtr="0">
            <a:noAutofit/>
          </a:bodyPr>
          <a:lstStyle>
            <a:defPPr>
              <a:defRPr lang="en-US"/>
            </a:defPPr>
            <a:lvl1pPr marL="171450" indent="-171450">
              <a:lnSpc>
                <a:spcPct val="100000"/>
              </a:lnSpc>
              <a:spcBef>
                <a:spcPts val="0"/>
              </a:spcBef>
              <a:spcAft>
                <a:spcPts val="0"/>
              </a:spcAft>
              <a:buFont typeface="Arial" panose="020B0604020202020204" pitchFamily="34" charset="0"/>
              <a:buChar char="•"/>
              <a:defRPr sz="1000" b="0"/>
            </a:lvl1pPr>
            <a:lvl2pPr marL="548640" indent="-182880">
              <a:lnSpc>
                <a:spcPct val="100000"/>
              </a:lnSpc>
              <a:spcBef>
                <a:spcPts val="300"/>
              </a:spcBef>
              <a:spcAft>
                <a:spcPts val="300"/>
              </a:spcAft>
              <a:buFont typeface="Arial" panose="020B0604020202020204" pitchFamily="34" charset="0"/>
              <a:buChar char="•"/>
              <a:defRPr sz="1400" b="0"/>
            </a:lvl2pPr>
            <a:lvl3pPr marL="731520" indent="-182880">
              <a:lnSpc>
                <a:spcPct val="100000"/>
              </a:lnSpc>
              <a:spcBef>
                <a:spcPts val="300"/>
              </a:spcBef>
              <a:spcAft>
                <a:spcPts val="300"/>
              </a:spcAft>
              <a:buFont typeface="Arial" panose="020B0604020202020204" pitchFamily="34" charset="0"/>
              <a:buChar char="◦"/>
              <a:defRPr sz="1400" b="0"/>
            </a:lvl3pPr>
            <a:lvl4pPr marL="914400" indent="-182880">
              <a:lnSpc>
                <a:spcPct val="100000"/>
              </a:lnSpc>
              <a:spcBef>
                <a:spcPts val="300"/>
              </a:spcBef>
              <a:spcAft>
                <a:spcPts val="300"/>
              </a:spcAft>
              <a:buFont typeface="Arial" panose="020B0604020202020204" pitchFamily="34" charset="0"/>
              <a:buChar char="-"/>
              <a:defRPr sz="1400" b="0"/>
            </a:lvl4pPr>
            <a:lvl5pPr marL="1097280"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900" dirty="0"/>
              <a:t>If the developer is the end-use customer: retail electric service agreement or similar proof it will take power at the site</a:t>
            </a:r>
          </a:p>
          <a:p>
            <a:r>
              <a:rPr lang="en-US" sz="900" dirty="0"/>
              <a:t>If not: a binding contract with the end-use customer</a:t>
            </a:r>
          </a:p>
        </p:txBody>
      </p:sp>
      <p:sp>
        <p:nvSpPr>
          <p:cNvPr id="30" name="Text Placeholder 9">
            <a:extLst>
              <a:ext uri="{FF2B5EF4-FFF2-40B4-BE49-F238E27FC236}">
                <a16:creationId xmlns:a16="http://schemas.microsoft.com/office/drawing/2014/main" id="{E5069385-31AF-DB91-47BF-6632AB288D5C}"/>
              </a:ext>
            </a:extLst>
          </p:cNvPr>
          <p:cNvSpPr txBox="1">
            <a:spLocks/>
          </p:cNvSpPr>
          <p:nvPr/>
        </p:nvSpPr>
        <p:spPr>
          <a:xfrm>
            <a:off x="463234" y="3532883"/>
            <a:ext cx="1713595" cy="26221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900" b="1" dirty="0"/>
              <a:t>Site approvals / no approval statement</a:t>
            </a:r>
          </a:p>
        </p:txBody>
      </p:sp>
      <p:cxnSp>
        <p:nvCxnSpPr>
          <p:cNvPr id="31" name="LineBasicDefault 7">
            <a:extLst>
              <a:ext uri="{FF2B5EF4-FFF2-40B4-BE49-F238E27FC236}">
                <a16:creationId xmlns:a16="http://schemas.microsoft.com/office/drawing/2014/main" id="{9186F612-04F0-A478-676C-0A794F945729}"/>
              </a:ext>
            </a:extLst>
          </p:cNvPr>
          <p:cNvCxnSpPr>
            <a:cxnSpLocks/>
          </p:cNvCxnSpPr>
          <p:nvPr/>
        </p:nvCxnSpPr>
        <p:spPr>
          <a:xfrm>
            <a:off x="450533" y="3482967"/>
            <a:ext cx="11227118"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2" name="Text Placeholder 9">
            <a:extLst>
              <a:ext uri="{FF2B5EF4-FFF2-40B4-BE49-F238E27FC236}">
                <a16:creationId xmlns:a16="http://schemas.microsoft.com/office/drawing/2014/main" id="{97396371-767A-A07E-6624-0254D9A52155}"/>
              </a:ext>
            </a:extLst>
          </p:cNvPr>
          <p:cNvSpPr txBox="1">
            <a:spLocks/>
          </p:cNvSpPr>
          <p:nvPr/>
        </p:nvSpPr>
        <p:spPr>
          <a:xfrm>
            <a:off x="2409825" y="3532883"/>
            <a:ext cx="3200400" cy="30732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t>Attestation; if no approvals are required, a supporting statement</a:t>
            </a:r>
          </a:p>
          <a:p>
            <a:endParaRPr lang="en-US" sz="900" dirty="0"/>
          </a:p>
        </p:txBody>
      </p:sp>
      <p:sp>
        <p:nvSpPr>
          <p:cNvPr id="33" name="Text Placeholder 9">
            <a:extLst>
              <a:ext uri="{FF2B5EF4-FFF2-40B4-BE49-F238E27FC236}">
                <a16:creationId xmlns:a16="http://schemas.microsoft.com/office/drawing/2014/main" id="{737541AD-FEE2-488E-DE8C-024B87855393}"/>
              </a:ext>
            </a:extLst>
          </p:cNvPr>
          <p:cNvSpPr txBox="1">
            <a:spLocks/>
          </p:cNvSpPr>
          <p:nvPr/>
        </p:nvSpPr>
        <p:spPr>
          <a:xfrm>
            <a:off x="5800725" y="3532884"/>
            <a:ext cx="5943600" cy="243143"/>
          </a:xfrm>
          <a:prstGeom prst="rect">
            <a:avLst/>
          </a:prstGeom>
        </p:spPr>
        <p:txBody>
          <a:bodyPr vert="horz" wrap="square" lIns="0" tIns="0" rIns="0" bIns="0" rtlCol="0" anchor="t" anchorCtr="0">
            <a:noAutofit/>
          </a:bodyPr>
          <a:lstStyle>
            <a:defPPr>
              <a:defRPr lang="en-US"/>
            </a:defPPr>
            <a:lvl1pPr marL="171450" indent="-171450">
              <a:lnSpc>
                <a:spcPct val="100000"/>
              </a:lnSpc>
              <a:spcBef>
                <a:spcPts val="0"/>
              </a:spcBef>
              <a:spcAft>
                <a:spcPts val="0"/>
              </a:spcAft>
              <a:buFont typeface="Arial" panose="020B0604020202020204" pitchFamily="34" charset="0"/>
              <a:buChar char="•"/>
              <a:defRPr sz="1000" b="0"/>
            </a:lvl1pPr>
            <a:lvl2pPr marL="548640" indent="-182880">
              <a:lnSpc>
                <a:spcPct val="100000"/>
              </a:lnSpc>
              <a:spcBef>
                <a:spcPts val="300"/>
              </a:spcBef>
              <a:spcAft>
                <a:spcPts val="300"/>
              </a:spcAft>
              <a:buFont typeface="Arial" panose="020B0604020202020204" pitchFamily="34" charset="0"/>
              <a:buChar char="•"/>
              <a:defRPr sz="1400" b="0"/>
            </a:lvl2pPr>
            <a:lvl3pPr marL="731520" indent="-182880">
              <a:lnSpc>
                <a:spcPct val="100000"/>
              </a:lnSpc>
              <a:spcBef>
                <a:spcPts val="300"/>
              </a:spcBef>
              <a:spcAft>
                <a:spcPts val="300"/>
              </a:spcAft>
              <a:buFont typeface="Arial" panose="020B0604020202020204" pitchFamily="34" charset="0"/>
              <a:buChar char="◦"/>
              <a:defRPr sz="1400" b="0"/>
            </a:lvl3pPr>
            <a:lvl4pPr marL="914400" indent="-182880">
              <a:lnSpc>
                <a:spcPct val="100000"/>
              </a:lnSpc>
              <a:spcBef>
                <a:spcPts val="300"/>
              </a:spcBef>
              <a:spcAft>
                <a:spcPts val="300"/>
              </a:spcAft>
              <a:buFont typeface="Arial" panose="020B0604020202020204" pitchFamily="34" charset="0"/>
              <a:buChar char="-"/>
              <a:defRPr sz="1400" b="0"/>
            </a:lvl4pPr>
            <a:lvl5pPr marL="1097280"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900" dirty="0"/>
              <a:t>Discretionary approvals such as orders, permits, resolutions, and statements</a:t>
            </a:r>
          </a:p>
        </p:txBody>
      </p:sp>
      <p:sp>
        <p:nvSpPr>
          <p:cNvPr id="34" name="Text Placeholder 9">
            <a:extLst>
              <a:ext uri="{FF2B5EF4-FFF2-40B4-BE49-F238E27FC236}">
                <a16:creationId xmlns:a16="http://schemas.microsoft.com/office/drawing/2014/main" id="{3451F383-1857-9A2B-96BA-995E238C2CC5}"/>
              </a:ext>
            </a:extLst>
          </p:cNvPr>
          <p:cNvSpPr txBox="1">
            <a:spLocks/>
          </p:cNvSpPr>
          <p:nvPr/>
        </p:nvSpPr>
        <p:spPr>
          <a:xfrm>
            <a:off x="463234" y="3932422"/>
            <a:ext cx="1713595" cy="26221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900" b="1" dirty="0"/>
              <a:t>Binding GC contract</a:t>
            </a:r>
          </a:p>
        </p:txBody>
      </p:sp>
      <p:cxnSp>
        <p:nvCxnSpPr>
          <p:cNvPr id="35" name="LineBasicDefault 7">
            <a:extLst>
              <a:ext uri="{FF2B5EF4-FFF2-40B4-BE49-F238E27FC236}">
                <a16:creationId xmlns:a16="http://schemas.microsoft.com/office/drawing/2014/main" id="{61379933-FDB8-33EF-2587-C4AE421E7184}"/>
              </a:ext>
            </a:extLst>
          </p:cNvPr>
          <p:cNvCxnSpPr>
            <a:cxnSpLocks/>
          </p:cNvCxnSpPr>
          <p:nvPr/>
        </p:nvCxnSpPr>
        <p:spPr>
          <a:xfrm>
            <a:off x="450533" y="3882506"/>
            <a:ext cx="11227118"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6" name="Text Placeholder 9">
            <a:extLst>
              <a:ext uri="{FF2B5EF4-FFF2-40B4-BE49-F238E27FC236}">
                <a16:creationId xmlns:a16="http://schemas.microsoft.com/office/drawing/2014/main" id="{8A8A38B9-8F20-51B6-DEDA-91BDC7C79049}"/>
              </a:ext>
            </a:extLst>
          </p:cNvPr>
          <p:cNvSpPr txBox="1">
            <a:spLocks/>
          </p:cNvSpPr>
          <p:nvPr/>
        </p:nvSpPr>
        <p:spPr>
          <a:xfrm>
            <a:off x="2409825" y="3932422"/>
            <a:ext cx="3200400" cy="269697"/>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t>Attestation</a:t>
            </a:r>
          </a:p>
        </p:txBody>
      </p:sp>
      <p:sp>
        <p:nvSpPr>
          <p:cNvPr id="37" name="Text Placeholder 9">
            <a:extLst>
              <a:ext uri="{FF2B5EF4-FFF2-40B4-BE49-F238E27FC236}">
                <a16:creationId xmlns:a16="http://schemas.microsoft.com/office/drawing/2014/main" id="{977AA1CE-3005-6BC0-212E-5C951770B992}"/>
              </a:ext>
            </a:extLst>
          </p:cNvPr>
          <p:cNvSpPr txBox="1">
            <a:spLocks/>
          </p:cNvSpPr>
          <p:nvPr/>
        </p:nvSpPr>
        <p:spPr>
          <a:xfrm>
            <a:off x="5800725" y="3932423"/>
            <a:ext cx="5943600" cy="243143"/>
          </a:xfrm>
          <a:prstGeom prst="rect">
            <a:avLst/>
          </a:prstGeom>
        </p:spPr>
        <p:txBody>
          <a:bodyPr vert="horz" wrap="square" lIns="0" tIns="0" rIns="0" bIns="0" rtlCol="0" anchor="t" anchorCtr="0">
            <a:noAutofit/>
          </a:bodyPr>
          <a:lstStyle>
            <a:defPPr>
              <a:defRPr lang="en-US"/>
            </a:defPPr>
            <a:lvl1pPr marL="171450" indent="-171450">
              <a:lnSpc>
                <a:spcPct val="100000"/>
              </a:lnSpc>
              <a:spcBef>
                <a:spcPts val="0"/>
              </a:spcBef>
              <a:spcAft>
                <a:spcPts val="0"/>
              </a:spcAft>
              <a:buFont typeface="Arial" panose="020B0604020202020204" pitchFamily="34" charset="0"/>
              <a:buChar char="•"/>
              <a:defRPr sz="1000" b="0"/>
            </a:lvl1pPr>
            <a:lvl2pPr marL="548640" indent="-182880">
              <a:lnSpc>
                <a:spcPct val="100000"/>
              </a:lnSpc>
              <a:spcBef>
                <a:spcPts val="300"/>
              </a:spcBef>
              <a:spcAft>
                <a:spcPts val="300"/>
              </a:spcAft>
              <a:buFont typeface="Arial" panose="020B0604020202020204" pitchFamily="34" charset="0"/>
              <a:buChar char="•"/>
              <a:defRPr sz="1400" b="0"/>
            </a:lvl2pPr>
            <a:lvl3pPr marL="731520" indent="-182880">
              <a:lnSpc>
                <a:spcPct val="100000"/>
              </a:lnSpc>
              <a:spcBef>
                <a:spcPts val="300"/>
              </a:spcBef>
              <a:spcAft>
                <a:spcPts val="300"/>
              </a:spcAft>
              <a:buFont typeface="Arial" panose="020B0604020202020204" pitchFamily="34" charset="0"/>
              <a:buChar char="◦"/>
              <a:defRPr sz="1400" b="0"/>
            </a:lvl3pPr>
            <a:lvl4pPr marL="914400" indent="-182880">
              <a:lnSpc>
                <a:spcPct val="100000"/>
              </a:lnSpc>
              <a:spcBef>
                <a:spcPts val="300"/>
              </a:spcBef>
              <a:spcAft>
                <a:spcPts val="300"/>
              </a:spcAft>
              <a:buFont typeface="Arial" panose="020B0604020202020204" pitchFamily="34" charset="0"/>
              <a:buChar char="-"/>
              <a:defRPr sz="1400" b="0"/>
            </a:lvl4pPr>
            <a:lvl5pPr marL="1097280"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900" dirty="0"/>
              <a:t>Contract</a:t>
            </a:r>
          </a:p>
        </p:txBody>
      </p:sp>
      <p:sp>
        <p:nvSpPr>
          <p:cNvPr id="38" name="Text Placeholder 9">
            <a:extLst>
              <a:ext uri="{FF2B5EF4-FFF2-40B4-BE49-F238E27FC236}">
                <a16:creationId xmlns:a16="http://schemas.microsoft.com/office/drawing/2014/main" id="{8D25E27A-EAD9-743C-BDE1-5BC083BDE192}"/>
              </a:ext>
            </a:extLst>
          </p:cNvPr>
          <p:cNvSpPr txBox="1">
            <a:spLocks/>
          </p:cNvSpPr>
          <p:nvPr/>
        </p:nvSpPr>
        <p:spPr>
          <a:xfrm>
            <a:off x="463234" y="4206450"/>
            <a:ext cx="1713595" cy="26221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900" b="1" dirty="0"/>
              <a:t>Binding substation contractor contract</a:t>
            </a:r>
          </a:p>
        </p:txBody>
      </p:sp>
      <p:cxnSp>
        <p:nvCxnSpPr>
          <p:cNvPr id="39" name="LineBasicDefault 7">
            <a:extLst>
              <a:ext uri="{FF2B5EF4-FFF2-40B4-BE49-F238E27FC236}">
                <a16:creationId xmlns:a16="http://schemas.microsoft.com/office/drawing/2014/main" id="{6FC1E2B1-8C86-B95C-3AA3-D2CB4B47EBAC}"/>
              </a:ext>
            </a:extLst>
          </p:cNvPr>
          <p:cNvCxnSpPr>
            <a:cxnSpLocks/>
          </p:cNvCxnSpPr>
          <p:nvPr/>
        </p:nvCxnSpPr>
        <p:spPr>
          <a:xfrm>
            <a:off x="450533" y="4156534"/>
            <a:ext cx="11227118"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0" name="Text Placeholder 9">
            <a:extLst>
              <a:ext uri="{FF2B5EF4-FFF2-40B4-BE49-F238E27FC236}">
                <a16:creationId xmlns:a16="http://schemas.microsoft.com/office/drawing/2014/main" id="{4586490B-A835-0C8F-B411-8ACFDC7E8DD0}"/>
              </a:ext>
            </a:extLst>
          </p:cNvPr>
          <p:cNvSpPr txBox="1">
            <a:spLocks/>
          </p:cNvSpPr>
          <p:nvPr/>
        </p:nvSpPr>
        <p:spPr>
          <a:xfrm>
            <a:off x="2409825" y="4206450"/>
            <a:ext cx="3200400" cy="269697"/>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t>Attestation</a:t>
            </a:r>
          </a:p>
        </p:txBody>
      </p:sp>
      <p:sp>
        <p:nvSpPr>
          <p:cNvPr id="41" name="Text Placeholder 9">
            <a:extLst>
              <a:ext uri="{FF2B5EF4-FFF2-40B4-BE49-F238E27FC236}">
                <a16:creationId xmlns:a16="http://schemas.microsoft.com/office/drawing/2014/main" id="{A400AAF6-D2DB-390B-6B3D-82039E68A71A}"/>
              </a:ext>
            </a:extLst>
          </p:cNvPr>
          <p:cNvSpPr txBox="1">
            <a:spLocks/>
          </p:cNvSpPr>
          <p:nvPr/>
        </p:nvSpPr>
        <p:spPr>
          <a:xfrm>
            <a:off x="5800725" y="4206451"/>
            <a:ext cx="5943600" cy="243143"/>
          </a:xfrm>
          <a:prstGeom prst="rect">
            <a:avLst/>
          </a:prstGeom>
        </p:spPr>
        <p:txBody>
          <a:bodyPr vert="horz" wrap="square" lIns="0" tIns="0" rIns="0" bIns="0" rtlCol="0" anchor="t" anchorCtr="0">
            <a:noAutofit/>
          </a:bodyPr>
          <a:lstStyle>
            <a:defPPr>
              <a:defRPr lang="en-US"/>
            </a:defPPr>
            <a:lvl1pPr marL="171450" indent="-171450">
              <a:lnSpc>
                <a:spcPct val="100000"/>
              </a:lnSpc>
              <a:spcBef>
                <a:spcPts val="0"/>
              </a:spcBef>
              <a:spcAft>
                <a:spcPts val="0"/>
              </a:spcAft>
              <a:buFont typeface="Arial" panose="020B0604020202020204" pitchFamily="34" charset="0"/>
              <a:buChar char="•"/>
              <a:defRPr sz="1000" b="0"/>
            </a:lvl1pPr>
            <a:lvl2pPr marL="548640" indent="-182880">
              <a:lnSpc>
                <a:spcPct val="100000"/>
              </a:lnSpc>
              <a:spcBef>
                <a:spcPts val="300"/>
              </a:spcBef>
              <a:spcAft>
                <a:spcPts val="300"/>
              </a:spcAft>
              <a:buFont typeface="Arial" panose="020B0604020202020204" pitchFamily="34" charset="0"/>
              <a:buChar char="•"/>
              <a:defRPr sz="1400" b="0"/>
            </a:lvl2pPr>
            <a:lvl3pPr marL="731520" indent="-182880">
              <a:lnSpc>
                <a:spcPct val="100000"/>
              </a:lnSpc>
              <a:spcBef>
                <a:spcPts val="300"/>
              </a:spcBef>
              <a:spcAft>
                <a:spcPts val="300"/>
              </a:spcAft>
              <a:buFont typeface="Arial" panose="020B0604020202020204" pitchFamily="34" charset="0"/>
              <a:buChar char="◦"/>
              <a:defRPr sz="1400" b="0"/>
            </a:lvl3pPr>
            <a:lvl4pPr marL="914400" indent="-182880">
              <a:lnSpc>
                <a:spcPct val="100000"/>
              </a:lnSpc>
              <a:spcBef>
                <a:spcPts val="300"/>
              </a:spcBef>
              <a:spcAft>
                <a:spcPts val="300"/>
              </a:spcAft>
              <a:buFont typeface="Arial" panose="020B0604020202020204" pitchFamily="34" charset="0"/>
              <a:buChar char="-"/>
              <a:defRPr sz="1400" b="0"/>
            </a:lvl4pPr>
            <a:lvl5pPr marL="1097280"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900" dirty="0"/>
              <a:t>Contract</a:t>
            </a:r>
          </a:p>
          <a:p>
            <a:r>
              <a:rPr lang="en-US" sz="900" dirty="0"/>
              <a:t>Substation contractor’s electrical contractor license</a:t>
            </a:r>
          </a:p>
        </p:txBody>
      </p:sp>
      <p:sp>
        <p:nvSpPr>
          <p:cNvPr id="42" name="Text Placeholder 9">
            <a:extLst>
              <a:ext uri="{FF2B5EF4-FFF2-40B4-BE49-F238E27FC236}">
                <a16:creationId xmlns:a16="http://schemas.microsoft.com/office/drawing/2014/main" id="{CAE6338F-C118-8F80-9553-DF2C7B2364F5}"/>
              </a:ext>
            </a:extLst>
          </p:cNvPr>
          <p:cNvSpPr txBox="1">
            <a:spLocks/>
          </p:cNvSpPr>
          <p:nvPr/>
        </p:nvSpPr>
        <p:spPr>
          <a:xfrm>
            <a:off x="463234" y="4601794"/>
            <a:ext cx="1713595" cy="26221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900" b="1" dirty="0"/>
              <a:t>Affiliate form</a:t>
            </a:r>
          </a:p>
        </p:txBody>
      </p:sp>
      <p:cxnSp>
        <p:nvCxnSpPr>
          <p:cNvPr id="43" name="LineBasicDefault 7">
            <a:extLst>
              <a:ext uri="{FF2B5EF4-FFF2-40B4-BE49-F238E27FC236}">
                <a16:creationId xmlns:a16="http://schemas.microsoft.com/office/drawing/2014/main" id="{B56E72F0-2F79-395C-52EC-355064BADC2E}"/>
              </a:ext>
            </a:extLst>
          </p:cNvPr>
          <p:cNvCxnSpPr>
            <a:cxnSpLocks/>
          </p:cNvCxnSpPr>
          <p:nvPr/>
        </p:nvCxnSpPr>
        <p:spPr>
          <a:xfrm>
            <a:off x="450533" y="4551878"/>
            <a:ext cx="11227118"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4" name="Text Placeholder 9">
            <a:extLst>
              <a:ext uri="{FF2B5EF4-FFF2-40B4-BE49-F238E27FC236}">
                <a16:creationId xmlns:a16="http://schemas.microsoft.com/office/drawing/2014/main" id="{0C589193-271E-60EE-EB04-19461CEF19D2}"/>
              </a:ext>
            </a:extLst>
          </p:cNvPr>
          <p:cNvSpPr txBox="1">
            <a:spLocks/>
          </p:cNvSpPr>
          <p:nvPr/>
        </p:nvSpPr>
        <p:spPr>
          <a:xfrm>
            <a:off x="2409825" y="4601794"/>
            <a:ext cx="3200400" cy="269697"/>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t>Attestation</a:t>
            </a:r>
          </a:p>
        </p:txBody>
      </p:sp>
      <p:sp>
        <p:nvSpPr>
          <p:cNvPr id="45" name="Text Placeholder 9">
            <a:extLst>
              <a:ext uri="{FF2B5EF4-FFF2-40B4-BE49-F238E27FC236}">
                <a16:creationId xmlns:a16="http://schemas.microsoft.com/office/drawing/2014/main" id="{5CB3CD7F-93E1-917B-3832-8B1CA43B2E55}"/>
              </a:ext>
            </a:extLst>
          </p:cNvPr>
          <p:cNvSpPr txBox="1">
            <a:spLocks/>
          </p:cNvSpPr>
          <p:nvPr/>
        </p:nvSpPr>
        <p:spPr>
          <a:xfrm>
            <a:off x="5800725" y="4601795"/>
            <a:ext cx="5943600" cy="243143"/>
          </a:xfrm>
          <a:prstGeom prst="rect">
            <a:avLst/>
          </a:prstGeom>
        </p:spPr>
        <p:txBody>
          <a:bodyPr vert="horz" wrap="square" lIns="0" tIns="0" rIns="0" bIns="0" rtlCol="0" anchor="t" anchorCtr="0">
            <a:noAutofit/>
          </a:bodyPr>
          <a:lstStyle>
            <a:defPPr>
              <a:defRPr lang="en-US"/>
            </a:defPPr>
            <a:lvl1pPr marL="171450" indent="-171450">
              <a:lnSpc>
                <a:spcPct val="100000"/>
              </a:lnSpc>
              <a:spcBef>
                <a:spcPts val="0"/>
              </a:spcBef>
              <a:spcAft>
                <a:spcPts val="0"/>
              </a:spcAft>
              <a:buFont typeface="Arial" panose="020B0604020202020204" pitchFamily="34" charset="0"/>
              <a:buChar char="•"/>
              <a:defRPr sz="1000" b="0"/>
            </a:lvl1pPr>
            <a:lvl2pPr marL="548640" indent="-182880">
              <a:lnSpc>
                <a:spcPct val="100000"/>
              </a:lnSpc>
              <a:spcBef>
                <a:spcPts val="300"/>
              </a:spcBef>
              <a:spcAft>
                <a:spcPts val="300"/>
              </a:spcAft>
              <a:buFont typeface="Arial" panose="020B0604020202020204" pitchFamily="34" charset="0"/>
              <a:buChar char="•"/>
              <a:defRPr sz="1400" b="0"/>
            </a:lvl2pPr>
            <a:lvl3pPr marL="731520" indent="-182880">
              <a:lnSpc>
                <a:spcPct val="100000"/>
              </a:lnSpc>
              <a:spcBef>
                <a:spcPts val="300"/>
              </a:spcBef>
              <a:spcAft>
                <a:spcPts val="300"/>
              </a:spcAft>
              <a:buFont typeface="Arial" panose="020B0604020202020204" pitchFamily="34" charset="0"/>
              <a:buChar char="◦"/>
              <a:defRPr sz="1400" b="0"/>
            </a:lvl3pPr>
            <a:lvl4pPr marL="914400" indent="-182880">
              <a:lnSpc>
                <a:spcPct val="100000"/>
              </a:lnSpc>
              <a:spcBef>
                <a:spcPts val="300"/>
              </a:spcBef>
              <a:spcAft>
                <a:spcPts val="300"/>
              </a:spcAft>
              <a:buFont typeface="Arial" panose="020B0604020202020204" pitchFamily="34" charset="0"/>
              <a:buChar char="-"/>
              <a:defRPr sz="1400" b="0"/>
            </a:lvl4pPr>
            <a:lvl5pPr marL="1097280"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900" dirty="0"/>
              <a:t>Organizational chart</a:t>
            </a:r>
          </a:p>
          <a:p>
            <a:r>
              <a:rPr lang="en-US" sz="900" dirty="0"/>
              <a:t>Corporate formation documents</a:t>
            </a:r>
          </a:p>
          <a:p>
            <a:r>
              <a:rPr lang="en-US" sz="900" dirty="0"/>
              <a:t>Ownership documents</a:t>
            </a:r>
          </a:p>
        </p:txBody>
      </p:sp>
      <p:sp>
        <p:nvSpPr>
          <p:cNvPr id="46" name="Text Placeholder 9">
            <a:extLst>
              <a:ext uri="{FF2B5EF4-FFF2-40B4-BE49-F238E27FC236}">
                <a16:creationId xmlns:a16="http://schemas.microsoft.com/office/drawing/2014/main" id="{A5A1910B-41ED-2ACA-1DE9-CCF3730E5641}"/>
              </a:ext>
            </a:extLst>
          </p:cNvPr>
          <p:cNvSpPr txBox="1">
            <a:spLocks/>
          </p:cNvSpPr>
          <p:nvPr/>
        </p:nvSpPr>
        <p:spPr>
          <a:xfrm>
            <a:off x="463234" y="5103244"/>
            <a:ext cx="1713595" cy="26221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900" b="1" dirty="0"/>
              <a:t>Financial security</a:t>
            </a:r>
          </a:p>
        </p:txBody>
      </p:sp>
      <p:cxnSp>
        <p:nvCxnSpPr>
          <p:cNvPr id="47" name="LineBasicDefault 7">
            <a:extLst>
              <a:ext uri="{FF2B5EF4-FFF2-40B4-BE49-F238E27FC236}">
                <a16:creationId xmlns:a16="http://schemas.microsoft.com/office/drawing/2014/main" id="{0679E61D-D2E0-1EA4-6184-8FD10EC17418}"/>
              </a:ext>
            </a:extLst>
          </p:cNvPr>
          <p:cNvCxnSpPr>
            <a:cxnSpLocks/>
          </p:cNvCxnSpPr>
          <p:nvPr/>
        </p:nvCxnSpPr>
        <p:spPr>
          <a:xfrm>
            <a:off x="450533" y="5053328"/>
            <a:ext cx="11227118"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8" name="Text Placeholder 9">
            <a:extLst>
              <a:ext uri="{FF2B5EF4-FFF2-40B4-BE49-F238E27FC236}">
                <a16:creationId xmlns:a16="http://schemas.microsoft.com/office/drawing/2014/main" id="{7C21BB0D-B5E5-4B68-7889-735E4DEDEACC}"/>
              </a:ext>
            </a:extLst>
          </p:cNvPr>
          <p:cNvSpPr txBox="1">
            <a:spLocks/>
          </p:cNvSpPr>
          <p:nvPr/>
        </p:nvSpPr>
        <p:spPr>
          <a:xfrm>
            <a:off x="2409825" y="5103244"/>
            <a:ext cx="3200400" cy="269697"/>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t>TSP or DSP confirmation</a:t>
            </a:r>
          </a:p>
        </p:txBody>
      </p:sp>
      <p:sp>
        <p:nvSpPr>
          <p:cNvPr id="49" name="Text Placeholder 9">
            <a:extLst>
              <a:ext uri="{FF2B5EF4-FFF2-40B4-BE49-F238E27FC236}">
                <a16:creationId xmlns:a16="http://schemas.microsoft.com/office/drawing/2014/main" id="{672A2640-EFB8-A188-BC98-148BA7AA7290}"/>
              </a:ext>
            </a:extLst>
          </p:cNvPr>
          <p:cNvSpPr txBox="1">
            <a:spLocks/>
          </p:cNvSpPr>
          <p:nvPr/>
        </p:nvSpPr>
        <p:spPr>
          <a:xfrm>
            <a:off x="5800725" y="5103245"/>
            <a:ext cx="5943600" cy="243143"/>
          </a:xfrm>
          <a:prstGeom prst="rect">
            <a:avLst/>
          </a:prstGeom>
        </p:spPr>
        <p:txBody>
          <a:bodyPr vert="horz" wrap="square" lIns="0" tIns="0" rIns="0" bIns="0" rtlCol="0" anchor="t" anchorCtr="0">
            <a:noAutofit/>
          </a:bodyPr>
          <a:lstStyle>
            <a:defPPr>
              <a:defRPr lang="en-US"/>
            </a:defPPr>
            <a:lvl1pPr marL="171450" indent="-171450">
              <a:lnSpc>
                <a:spcPct val="100000"/>
              </a:lnSpc>
              <a:spcBef>
                <a:spcPts val="0"/>
              </a:spcBef>
              <a:spcAft>
                <a:spcPts val="0"/>
              </a:spcAft>
              <a:buFont typeface="Arial" panose="020B0604020202020204" pitchFamily="34" charset="0"/>
              <a:buChar char="•"/>
              <a:defRPr sz="1000" b="0"/>
            </a:lvl1pPr>
            <a:lvl2pPr marL="548640" indent="-182880">
              <a:lnSpc>
                <a:spcPct val="100000"/>
              </a:lnSpc>
              <a:spcBef>
                <a:spcPts val="300"/>
              </a:spcBef>
              <a:spcAft>
                <a:spcPts val="300"/>
              </a:spcAft>
              <a:buFont typeface="Arial" panose="020B0604020202020204" pitchFamily="34" charset="0"/>
              <a:buChar char="•"/>
              <a:defRPr sz="1400" b="0"/>
            </a:lvl2pPr>
            <a:lvl3pPr marL="731520" indent="-182880">
              <a:lnSpc>
                <a:spcPct val="100000"/>
              </a:lnSpc>
              <a:spcBef>
                <a:spcPts val="300"/>
              </a:spcBef>
              <a:spcAft>
                <a:spcPts val="300"/>
              </a:spcAft>
              <a:buFont typeface="Arial" panose="020B0604020202020204" pitchFamily="34" charset="0"/>
              <a:buChar char="◦"/>
              <a:defRPr sz="1400" b="0"/>
            </a:lvl3pPr>
            <a:lvl4pPr marL="914400" indent="-182880">
              <a:lnSpc>
                <a:spcPct val="100000"/>
              </a:lnSpc>
              <a:spcBef>
                <a:spcPts val="300"/>
              </a:spcBef>
              <a:spcAft>
                <a:spcPts val="300"/>
              </a:spcAft>
              <a:buFont typeface="Arial" panose="020B0604020202020204" pitchFamily="34" charset="0"/>
              <a:buChar char="-"/>
              <a:defRPr sz="1400" b="0"/>
            </a:lvl4pPr>
            <a:lvl5pPr marL="1097280"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900" dirty="0"/>
              <a:t>Interconnection agreement</a:t>
            </a:r>
          </a:p>
          <a:p>
            <a:r>
              <a:rPr lang="en-US" sz="900" dirty="0"/>
              <a:t>Letter of credit</a:t>
            </a:r>
          </a:p>
          <a:p>
            <a:r>
              <a:rPr lang="en-US" sz="900" dirty="0"/>
              <a:t>Certified board resolution proving authorization</a:t>
            </a:r>
          </a:p>
          <a:p>
            <a:r>
              <a:rPr lang="en-US" sz="900" dirty="0"/>
              <a:t>Bank statement confirming security provided</a:t>
            </a:r>
          </a:p>
        </p:txBody>
      </p:sp>
      <p:sp>
        <p:nvSpPr>
          <p:cNvPr id="50" name="Text Placeholder 9">
            <a:extLst>
              <a:ext uri="{FF2B5EF4-FFF2-40B4-BE49-F238E27FC236}">
                <a16:creationId xmlns:a16="http://schemas.microsoft.com/office/drawing/2014/main" id="{B8B6696D-D058-8E19-8935-1102091105A1}"/>
              </a:ext>
            </a:extLst>
          </p:cNvPr>
          <p:cNvSpPr txBox="1">
            <a:spLocks/>
          </p:cNvSpPr>
          <p:nvPr/>
        </p:nvSpPr>
        <p:spPr>
          <a:xfrm>
            <a:off x="463234" y="5753461"/>
            <a:ext cx="1713595" cy="26221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900" b="1" dirty="0"/>
              <a:t>CIAC satisfaction	</a:t>
            </a:r>
          </a:p>
        </p:txBody>
      </p:sp>
      <p:cxnSp>
        <p:nvCxnSpPr>
          <p:cNvPr id="51" name="LineBasicDefault 7">
            <a:extLst>
              <a:ext uri="{FF2B5EF4-FFF2-40B4-BE49-F238E27FC236}">
                <a16:creationId xmlns:a16="http://schemas.microsoft.com/office/drawing/2014/main" id="{C960284C-5C5D-032E-BF1B-B56C45D6ADF4}"/>
              </a:ext>
            </a:extLst>
          </p:cNvPr>
          <p:cNvCxnSpPr>
            <a:cxnSpLocks/>
          </p:cNvCxnSpPr>
          <p:nvPr/>
        </p:nvCxnSpPr>
        <p:spPr>
          <a:xfrm>
            <a:off x="450533" y="5713170"/>
            <a:ext cx="11227118"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2" name="Text Placeholder 9">
            <a:extLst>
              <a:ext uri="{FF2B5EF4-FFF2-40B4-BE49-F238E27FC236}">
                <a16:creationId xmlns:a16="http://schemas.microsoft.com/office/drawing/2014/main" id="{0254400E-074F-D35F-4D56-1E00C6B10C90}"/>
              </a:ext>
            </a:extLst>
          </p:cNvPr>
          <p:cNvSpPr txBox="1">
            <a:spLocks/>
          </p:cNvSpPr>
          <p:nvPr/>
        </p:nvSpPr>
        <p:spPr>
          <a:xfrm>
            <a:off x="2409825" y="5753461"/>
            <a:ext cx="3200400" cy="269697"/>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t>TSP or DSP confirmation</a:t>
            </a:r>
          </a:p>
        </p:txBody>
      </p:sp>
      <p:sp>
        <p:nvSpPr>
          <p:cNvPr id="53" name="Text Placeholder 9">
            <a:extLst>
              <a:ext uri="{FF2B5EF4-FFF2-40B4-BE49-F238E27FC236}">
                <a16:creationId xmlns:a16="http://schemas.microsoft.com/office/drawing/2014/main" id="{9C60799E-B3FD-098C-BFF4-145EB2C63838}"/>
              </a:ext>
            </a:extLst>
          </p:cNvPr>
          <p:cNvSpPr txBox="1">
            <a:spLocks/>
          </p:cNvSpPr>
          <p:nvPr/>
        </p:nvSpPr>
        <p:spPr>
          <a:xfrm>
            <a:off x="5800725" y="5753462"/>
            <a:ext cx="5943600" cy="243143"/>
          </a:xfrm>
          <a:prstGeom prst="rect">
            <a:avLst/>
          </a:prstGeom>
        </p:spPr>
        <p:txBody>
          <a:bodyPr vert="horz" wrap="square" lIns="0" tIns="0" rIns="0" bIns="0" rtlCol="0" anchor="t" anchorCtr="0">
            <a:noAutofit/>
          </a:bodyPr>
          <a:lstStyle>
            <a:defPPr>
              <a:defRPr lang="en-US"/>
            </a:defPPr>
            <a:lvl1pPr marL="171450" indent="-171450">
              <a:lnSpc>
                <a:spcPct val="100000"/>
              </a:lnSpc>
              <a:spcBef>
                <a:spcPts val="0"/>
              </a:spcBef>
              <a:spcAft>
                <a:spcPts val="0"/>
              </a:spcAft>
              <a:buFont typeface="Arial" panose="020B0604020202020204" pitchFamily="34" charset="0"/>
              <a:buChar char="•"/>
              <a:defRPr sz="1000" b="0"/>
            </a:lvl1pPr>
            <a:lvl2pPr marL="548640" indent="-182880">
              <a:lnSpc>
                <a:spcPct val="100000"/>
              </a:lnSpc>
              <a:spcBef>
                <a:spcPts val="300"/>
              </a:spcBef>
              <a:spcAft>
                <a:spcPts val="300"/>
              </a:spcAft>
              <a:buFont typeface="Arial" panose="020B0604020202020204" pitchFamily="34" charset="0"/>
              <a:buChar char="•"/>
              <a:defRPr sz="1400" b="0"/>
            </a:lvl2pPr>
            <a:lvl3pPr marL="731520" indent="-182880">
              <a:lnSpc>
                <a:spcPct val="100000"/>
              </a:lnSpc>
              <a:spcBef>
                <a:spcPts val="300"/>
              </a:spcBef>
              <a:spcAft>
                <a:spcPts val="300"/>
              </a:spcAft>
              <a:buFont typeface="Arial" panose="020B0604020202020204" pitchFamily="34" charset="0"/>
              <a:buChar char="◦"/>
              <a:defRPr sz="1400" b="0"/>
            </a:lvl3pPr>
            <a:lvl4pPr marL="914400" indent="-182880">
              <a:lnSpc>
                <a:spcPct val="100000"/>
              </a:lnSpc>
              <a:spcBef>
                <a:spcPts val="300"/>
              </a:spcBef>
              <a:spcAft>
                <a:spcPts val="300"/>
              </a:spcAft>
              <a:buFont typeface="Arial" panose="020B0604020202020204" pitchFamily="34" charset="0"/>
              <a:buChar char="-"/>
              <a:defRPr sz="1400" b="0"/>
            </a:lvl4pPr>
            <a:lvl5pPr marL="1097280"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900" dirty="0"/>
              <a:t>Interconnection agreement</a:t>
            </a:r>
          </a:p>
          <a:p>
            <a:r>
              <a:rPr lang="en-US" sz="900" dirty="0"/>
              <a:t>Wire transfer or escrow disbursement confirmation</a:t>
            </a:r>
          </a:p>
        </p:txBody>
      </p:sp>
      <p:sp>
        <p:nvSpPr>
          <p:cNvPr id="54" name="Text Placeholder 9">
            <a:extLst>
              <a:ext uri="{FF2B5EF4-FFF2-40B4-BE49-F238E27FC236}">
                <a16:creationId xmlns:a16="http://schemas.microsoft.com/office/drawing/2014/main" id="{793975BC-9811-2FFD-B0E5-314EABFB8BD3}"/>
              </a:ext>
            </a:extLst>
          </p:cNvPr>
          <p:cNvSpPr txBox="1">
            <a:spLocks/>
          </p:cNvSpPr>
          <p:nvPr/>
        </p:nvSpPr>
        <p:spPr>
          <a:xfrm>
            <a:off x="463234" y="6146649"/>
            <a:ext cx="1713595" cy="262214"/>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900" b="1" dirty="0"/>
              <a:t>Site verification</a:t>
            </a:r>
          </a:p>
        </p:txBody>
      </p:sp>
      <p:cxnSp>
        <p:nvCxnSpPr>
          <p:cNvPr id="55" name="LineBasicDefault 7">
            <a:extLst>
              <a:ext uri="{FF2B5EF4-FFF2-40B4-BE49-F238E27FC236}">
                <a16:creationId xmlns:a16="http://schemas.microsoft.com/office/drawing/2014/main" id="{59DB20AE-914E-4B0E-B10B-7F0933962B00}"/>
              </a:ext>
            </a:extLst>
          </p:cNvPr>
          <p:cNvCxnSpPr>
            <a:cxnSpLocks/>
          </p:cNvCxnSpPr>
          <p:nvPr/>
        </p:nvCxnSpPr>
        <p:spPr>
          <a:xfrm>
            <a:off x="450533" y="6096733"/>
            <a:ext cx="11227118"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6" name="Text Placeholder 9">
            <a:extLst>
              <a:ext uri="{FF2B5EF4-FFF2-40B4-BE49-F238E27FC236}">
                <a16:creationId xmlns:a16="http://schemas.microsoft.com/office/drawing/2014/main" id="{A96C0B78-A1DE-22CD-3E06-F327E9E7620B}"/>
              </a:ext>
            </a:extLst>
          </p:cNvPr>
          <p:cNvSpPr txBox="1">
            <a:spLocks/>
          </p:cNvSpPr>
          <p:nvPr/>
        </p:nvSpPr>
        <p:spPr>
          <a:xfrm>
            <a:off x="2409825" y="6146649"/>
            <a:ext cx="3200400" cy="269697"/>
          </a:xfrm>
          <a:prstGeom prst="rect">
            <a:avLst/>
          </a:prstGeom>
        </p:spPr>
        <p:txBody>
          <a:bodyPr vert="horz" wrap="square" lIns="0" tIns="0" rIns="0" bIns="0" rtlCol="0" anchor="t" anchorCtr="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t>N/A</a:t>
            </a:r>
          </a:p>
        </p:txBody>
      </p:sp>
      <p:sp>
        <p:nvSpPr>
          <p:cNvPr id="57" name="Text Placeholder 9">
            <a:extLst>
              <a:ext uri="{FF2B5EF4-FFF2-40B4-BE49-F238E27FC236}">
                <a16:creationId xmlns:a16="http://schemas.microsoft.com/office/drawing/2014/main" id="{80F0805D-51AF-BFEC-4499-342E1183239B}"/>
              </a:ext>
            </a:extLst>
          </p:cNvPr>
          <p:cNvSpPr txBox="1">
            <a:spLocks/>
          </p:cNvSpPr>
          <p:nvPr/>
        </p:nvSpPr>
        <p:spPr>
          <a:xfrm>
            <a:off x="5800725" y="6146650"/>
            <a:ext cx="5943600" cy="243143"/>
          </a:xfrm>
          <a:prstGeom prst="rect">
            <a:avLst/>
          </a:prstGeom>
        </p:spPr>
        <p:txBody>
          <a:bodyPr vert="horz" wrap="square" lIns="0" tIns="0" rIns="0" bIns="0" rtlCol="0" anchor="t" anchorCtr="0">
            <a:noAutofit/>
          </a:bodyPr>
          <a:lstStyle>
            <a:defPPr>
              <a:defRPr lang="en-US"/>
            </a:defPPr>
            <a:lvl1pPr marL="171450" indent="-171450">
              <a:lnSpc>
                <a:spcPct val="100000"/>
              </a:lnSpc>
              <a:spcBef>
                <a:spcPts val="0"/>
              </a:spcBef>
              <a:spcAft>
                <a:spcPts val="0"/>
              </a:spcAft>
              <a:buFont typeface="Arial" panose="020B0604020202020204" pitchFamily="34" charset="0"/>
              <a:buChar char="•"/>
              <a:defRPr sz="1000" b="0"/>
            </a:lvl1pPr>
            <a:lvl2pPr marL="548640" indent="-182880">
              <a:lnSpc>
                <a:spcPct val="100000"/>
              </a:lnSpc>
              <a:spcBef>
                <a:spcPts val="300"/>
              </a:spcBef>
              <a:spcAft>
                <a:spcPts val="300"/>
              </a:spcAft>
              <a:buFont typeface="Arial" panose="020B0604020202020204" pitchFamily="34" charset="0"/>
              <a:buChar char="•"/>
              <a:defRPr sz="1400" b="0"/>
            </a:lvl2pPr>
            <a:lvl3pPr marL="731520" indent="-182880">
              <a:lnSpc>
                <a:spcPct val="100000"/>
              </a:lnSpc>
              <a:spcBef>
                <a:spcPts val="300"/>
              </a:spcBef>
              <a:spcAft>
                <a:spcPts val="300"/>
              </a:spcAft>
              <a:buFont typeface="Arial" panose="020B0604020202020204" pitchFamily="34" charset="0"/>
              <a:buChar char="◦"/>
              <a:defRPr sz="1400" b="0"/>
            </a:lvl3pPr>
            <a:lvl4pPr marL="914400" indent="-182880">
              <a:lnSpc>
                <a:spcPct val="100000"/>
              </a:lnSpc>
              <a:spcBef>
                <a:spcPts val="300"/>
              </a:spcBef>
              <a:spcAft>
                <a:spcPts val="300"/>
              </a:spcAft>
              <a:buFont typeface="Arial" panose="020B0604020202020204" pitchFamily="34" charset="0"/>
              <a:buChar char="-"/>
              <a:defRPr sz="1400" b="0"/>
            </a:lvl4pPr>
            <a:lvl5pPr marL="1097280"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900" dirty="0"/>
              <a:t>Site inspection</a:t>
            </a:r>
          </a:p>
          <a:p>
            <a:r>
              <a:rPr lang="en-US" sz="900" dirty="0"/>
              <a:t>ERCOT may request information ahead of inspection</a:t>
            </a:r>
          </a:p>
        </p:txBody>
      </p:sp>
    </p:spTree>
    <p:extLst>
      <p:ext uri="{BB962C8B-B14F-4D97-AF65-F5344CB8AC3E}">
        <p14:creationId xmlns:p14="http://schemas.microsoft.com/office/powerpoint/2010/main" val="11763497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B19CD-C3B8-D356-7A1E-828AF96A0DBD}"/>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66A75947-A1AB-D576-6550-386EC0A23EE7}"/>
              </a:ext>
            </a:extLst>
          </p:cNvPr>
          <p:cNvGraphicFramePr>
            <a:graphicFrameLocks noChangeAspect="1"/>
          </p:cNvGraphicFramePr>
          <p:nvPr>
            <p:custDataLst>
              <p:tags r:id="rId1"/>
            </p:custDataLst>
            <p:extLst>
              <p:ext uri="{D42A27DB-BD31-4B8C-83A1-F6EECF244321}">
                <p14:modId xmlns:p14="http://schemas.microsoft.com/office/powerpoint/2010/main" val="4277615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8" name="think-cell data - do not delete" hidden="1">
                        <a:extLst>
                          <a:ext uri="{FF2B5EF4-FFF2-40B4-BE49-F238E27FC236}">
                            <a16:creationId xmlns:a16="http://schemas.microsoft.com/office/drawing/2014/main" id="{66A75947-A1AB-D576-6550-386EC0A23EE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A5D534B-41B4-8998-AE11-1DB71D15C4D8}"/>
              </a:ext>
            </a:extLst>
          </p:cNvPr>
          <p:cNvSpPr>
            <a:spLocks noGrp="1"/>
          </p:cNvSpPr>
          <p:nvPr>
            <p:ph type="title"/>
          </p:nvPr>
        </p:nvSpPr>
        <p:spPr/>
        <p:txBody>
          <a:bodyPr vert="horz"/>
          <a:lstStyle/>
          <a:p>
            <a:r>
              <a:rPr lang="en-US"/>
              <a:t>  Community Impact Review</a:t>
            </a:r>
          </a:p>
        </p:txBody>
      </p:sp>
      <p:sp>
        <p:nvSpPr>
          <p:cNvPr id="3" name="Text Placeholder 2">
            <a:extLst>
              <a:ext uri="{FF2B5EF4-FFF2-40B4-BE49-F238E27FC236}">
                <a16:creationId xmlns:a16="http://schemas.microsoft.com/office/drawing/2014/main" id="{1B7B37A0-DCED-6C89-A642-E1CF83676A60}"/>
              </a:ext>
            </a:extLst>
          </p:cNvPr>
          <p:cNvSpPr>
            <a:spLocks noGrp="1"/>
          </p:cNvSpPr>
          <p:nvPr>
            <p:ph type="body" sz="quarter" idx="17"/>
          </p:nvPr>
        </p:nvSpPr>
        <p:spPr>
          <a:xfrm>
            <a:off x="609600" y="1896798"/>
            <a:ext cx="6418521" cy="4272995"/>
          </a:xfrm>
        </p:spPr>
        <p:txBody>
          <a:bodyPr vert="horz" wrap="square" lIns="0" tIns="0" rIns="0" bIns="0" rtlCol="0" anchor="t">
            <a:normAutofit/>
          </a:bodyPr>
          <a:lstStyle/>
          <a:p>
            <a:r>
              <a:rPr lang="en-US" sz="1400" b="1">
                <a:solidFill>
                  <a:schemeClr val="accent1"/>
                </a:solidFill>
              </a:rPr>
              <a:t>Two-step information gathering effort:</a:t>
            </a:r>
          </a:p>
          <a:p>
            <a:pPr lvl="1"/>
            <a:r>
              <a:rPr lang="en-US"/>
              <a:t>Refresh information about medium loads</a:t>
            </a:r>
          </a:p>
          <a:p>
            <a:pPr marL="1005840" lvl="2">
              <a:buFont typeface="Arial" panose="020B0604020202020204" pitchFamily="34" charset="0"/>
              <a:buChar char="•"/>
            </a:pPr>
            <a:r>
              <a:rPr lang="en-US"/>
              <a:t>April snapshot had </a:t>
            </a:r>
            <a:r>
              <a:rPr lang="en-US" b="1"/>
              <a:t>157 medium data center and crypto loads</a:t>
            </a:r>
            <a:r>
              <a:rPr lang="en-US"/>
              <a:t> totaling approximately </a:t>
            </a:r>
            <a:r>
              <a:rPr lang="en-US" b="1"/>
              <a:t>8,766 MW</a:t>
            </a:r>
          </a:p>
          <a:p>
            <a:pPr marL="1005840" lvl="2">
              <a:buFont typeface="Arial" panose="020B0604020202020204" pitchFamily="34" charset="0"/>
              <a:buChar char="•"/>
            </a:pPr>
            <a:r>
              <a:rPr lang="en-US"/>
              <a:t>Request updated information from Interconnecting DSPs </a:t>
            </a:r>
          </a:p>
          <a:p>
            <a:pPr lvl="1"/>
            <a:r>
              <a:rPr lang="en-US"/>
              <a:t>Send the Community Impact RFI to Interconnecting TSPs and DSPs to collect information from data center and crypto developers with loads that have not energized, in these categories:</a:t>
            </a:r>
          </a:p>
          <a:p>
            <a:pPr lvl="2"/>
            <a:r>
              <a:rPr lang="en-US"/>
              <a:t>Medium loads </a:t>
            </a:r>
          </a:p>
          <a:p>
            <a:pPr lvl="2"/>
            <a:r>
              <a:rPr lang="en-US"/>
              <a:t>Large loads with a conditional classification in Batch Zero</a:t>
            </a:r>
          </a:p>
          <a:p>
            <a:r>
              <a:rPr lang="en-US" sz="1400" b="1">
                <a:solidFill>
                  <a:schemeClr val="accent1"/>
                </a:solidFill>
              </a:rPr>
              <a:t>Compile data and prepare report:</a:t>
            </a:r>
          </a:p>
          <a:p>
            <a:pPr lvl="1">
              <a:spcAft>
                <a:spcPts val="600"/>
              </a:spcAft>
            </a:pPr>
            <a:r>
              <a:rPr lang="en-US"/>
              <a:t>ERCOT will analyze data and prepare a separate report, Community Impact Review Report, with key takeaways</a:t>
            </a:r>
          </a:p>
          <a:p>
            <a:pPr lvl="1">
              <a:spcAft>
                <a:spcPts val="600"/>
              </a:spcAft>
            </a:pPr>
            <a:r>
              <a:rPr lang="en-US"/>
              <a:t>A confidential version of the report will identify non-responding loads</a:t>
            </a:r>
          </a:p>
        </p:txBody>
      </p:sp>
      <p:sp>
        <p:nvSpPr>
          <p:cNvPr id="6" name="Slide Number Placeholder 5">
            <a:extLst>
              <a:ext uri="{FF2B5EF4-FFF2-40B4-BE49-F238E27FC236}">
                <a16:creationId xmlns:a16="http://schemas.microsoft.com/office/drawing/2014/main" id="{CAE54BCC-1594-E13F-4370-A7914CC9E017}"/>
              </a:ext>
            </a:extLst>
          </p:cNvPr>
          <p:cNvSpPr>
            <a:spLocks noGrp="1"/>
          </p:cNvSpPr>
          <p:nvPr>
            <p:ph type="sldNum" sz="quarter" idx="12"/>
          </p:nvPr>
        </p:nvSpPr>
        <p:spPr>
          <a:solidFill>
            <a:srgbClr val="E6EBEF"/>
          </a:solidFill>
        </p:spPr>
        <p:txBody>
          <a:bodyPr/>
          <a:lstStyle/>
          <a:p>
            <a:fld id="{BCDE79FB-97BA-492B-8D57-F1373F9ADA95}" type="slidenum">
              <a:rPr lang="en-US" smtClean="0"/>
              <a:t>15</a:t>
            </a:fld>
            <a:endParaRPr lang="en-US"/>
          </a:p>
        </p:txBody>
      </p:sp>
      <p:sp>
        <p:nvSpPr>
          <p:cNvPr id="5" name="TrackerNumBlue 4">
            <a:extLst>
              <a:ext uri="{FF2B5EF4-FFF2-40B4-BE49-F238E27FC236}">
                <a16:creationId xmlns:a16="http://schemas.microsoft.com/office/drawing/2014/main" id="{5C7F5414-7E64-2684-FC6D-DF4868A82FF4}"/>
              </a:ext>
            </a:extLst>
          </p:cNvPr>
          <p:cNvSpPr/>
          <p:nvPr>
            <p:custDataLst>
              <p:tags r:id="rId2"/>
            </p:custDataLst>
          </p:nvPr>
        </p:nvSpPr>
        <p:spPr>
          <a:xfrm>
            <a:off x="1078230" y="457200"/>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B</a:t>
            </a:r>
          </a:p>
        </p:txBody>
      </p:sp>
      <p:sp>
        <p:nvSpPr>
          <p:cNvPr id="4" name="Text Placeholder 2">
            <a:extLst>
              <a:ext uri="{FF2B5EF4-FFF2-40B4-BE49-F238E27FC236}">
                <a16:creationId xmlns:a16="http://schemas.microsoft.com/office/drawing/2014/main" id="{3775CFC4-A2FD-4F2F-1FCE-604998FD3DDA}"/>
              </a:ext>
            </a:extLst>
          </p:cNvPr>
          <p:cNvSpPr txBox="1">
            <a:spLocks/>
          </p:cNvSpPr>
          <p:nvPr/>
        </p:nvSpPr>
        <p:spPr>
          <a:xfrm>
            <a:off x="527197" y="1486668"/>
            <a:ext cx="6791325" cy="246221"/>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solidFill>
                  <a:schemeClr val="accent1"/>
                </a:solidFill>
              </a:rPr>
              <a:t>Core activities</a:t>
            </a:r>
          </a:p>
        </p:txBody>
      </p:sp>
      <p:cxnSp>
        <p:nvCxnSpPr>
          <p:cNvPr id="7" name="LineBasicDefault 7">
            <a:extLst>
              <a:ext uri="{FF2B5EF4-FFF2-40B4-BE49-F238E27FC236}">
                <a16:creationId xmlns:a16="http://schemas.microsoft.com/office/drawing/2014/main" id="{E9D6D8C0-63B2-AA6E-BC9A-FB1BF95D6523}"/>
              </a:ext>
            </a:extLst>
          </p:cNvPr>
          <p:cNvCxnSpPr>
            <a:cxnSpLocks/>
          </p:cNvCxnSpPr>
          <p:nvPr/>
        </p:nvCxnSpPr>
        <p:spPr>
          <a:xfrm>
            <a:off x="527197" y="1808007"/>
            <a:ext cx="6500924"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15" name="Content Placeholder 14">
            <a:extLst>
              <a:ext uri="{FF2B5EF4-FFF2-40B4-BE49-F238E27FC236}">
                <a16:creationId xmlns:a16="http://schemas.microsoft.com/office/drawing/2014/main" id="{C7C70320-6108-D0CB-9790-77427F2EB4E0}"/>
              </a:ext>
            </a:extLst>
          </p:cNvPr>
          <p:cNvGraphicFramePr>
            <a:graphicFrameLocks noGrp="1"/>
          </p:cNvGraphicFramePr>
          <p:nvPr>
            <p:ph idx="16"/>
            <p:extLst>
              <p:ext uri="{D42A27DB-BD31-4B8C-83A1-F6EECF244321}">
                <p14:modId xmlns:p14="http://schemas.microsoft.com/office/powerpoint/2010/main" val="3436117370"/>
              </p:ext>
            </p:extLst>
          </p:nvPr>
        </p:nvGraphicFramePr>
        <p:xfrm>
          <a:off x="7932466" y="1896797"/>
          <a:ext cx="3801804" cy="3667301"/>
        </p:xfrm>
        <a:graphic>
          <a:graphicData uri="http://schemas.openxmlformats.org/drawingml/2006/table">
            <a:tbl>
              <a:tblPr firstCol="1">
                <a:tableStyleId>{2D5ABB26-0587-4C30-8999-92F81FD0307C}</a:tableStyleId>
              </a:tblPr>
              <a:tblGrid>
                <a:gridCol w="1644153">
                  <a:extLst>
                    <a:ext uri="{9D8B030D-6E8A-4147-A177-3AD203B41FA5}">
                      <a16:colId xmlns:a16="http://schemas.microsoft.com/office/drawing/2014/main" val="117586837"/>
                    </a:ext>
                  </a:extLst>
                </a:gridCol>
                <a:gridCol w="2157651">
                  <a:extLst>
                    <a:ext uri="{9D8B030D-6E8A-4147-A177-3AD203B41FA5}">
                      <a16:colId xmlns:a16="http://schemas.microsoft.com/office/drawing/2014/main" val="1808138421"/>
                    </a:ext>
                  </a:extLst>
                </a:gridCol>
              </a:tblGrid>
              <a:tr h="684478">
                <a:tc>
                  <a:txBody>
                    <a:bodyPr/>
                    <a:lstStyle/>
                    <a:p>
                      <a:r>
                        <a:rPr lang="en-US" sz="1400" b="1">
                          <a:solidFill>
                            <a:schemeClr val="tx1"/>
                          </a:solidFill>
                        </a:rPr>
                        <a:t>August -September</a:t>
                      </a:r>
                    </a:p>
                  </a:txBody>
                  <a:tcPr/>
                </a:tc>
                <a:tc>
                  <a:txBody>
                    <a:bodyPr/>
                    <a:lstStyle/>
                    <a:p>
                      <a:pPr marL="0" lvl="1" indent="0" algn="l" defTabSz="914400" rtl="0" eaLnBrk="1" latinLnBrk="0" hangingPunct="1">
                        <a:buFont typeface="Arial" panose="020B0604020202020204" pitchFamily="34" charset="0"/>
                        <a:buNone/>
                      </a:pPr>
                      <a:r>
                        <a:rPr lang="en-US" sz="1400" b="0" kern="1200">
                          <a:solidFill>
                            <a:schemeClr val="tx1"/>
                          </a:solidFill>
                        </a:rPr>
                        <a:t>Send RFIs and gather information</a:t>
                      </a:r>
                      <a:endParaRPr lang="en-US" sz="1400" b="0" kern="1200">
                        <a:solidFill>
                          <a:schemeClr val="tx1"/>
                        </a:solidFill>
                        <a:latin typeface="+mn-lt"/>
                        <a:ea typeface="+mn-ea"/>
                        <a:cs typeface="+mn-cs"/>
                      </a:endParaRPr>
                    </a:p>
                  </a:txBody>
                  <a:tcPr/>
                </a:tc>
                <a:extLst>
                  <a:ext uri="{0D108BD9-81ED-4DB2-BD59-A6C34878D82A}">
                    <a16:rowId xmlns:a16="http://schemas.microsoft.com/office/drawing/2014/main" val="2616742480"/>
                  </a:ext>
                </a:extLst>
              </a:tr>
              <a:tr h="1085850">
                <a:tc>
                  <a:txBody>
                    <a:bodyPr/>
                    <a:lstStyle/>
                    <a:p>
                      <a:r>
                        <a:rPr lang="en-US" sz="1400" b="1">
                          <a:solidFill>
                            <a:schemeClr val="tx1"/>
                          </a:solidFill>
                        </a:rPr>
                        <a:t>October - November</a:t>
                      </a:r>
                    </a:p>
                  </a:txBody>
                  <a:tcPr/>
                </a:tc>
                <a:tc>
                  <a:txBody>
                    <a:bodyPr/>
                    <a:lstStyle/>
                    <a:p>
                      <a:pPr marL="0" indent="0">
                        <a:buFont typeface="Arial" panose="020B0604020202020204" pitchFamily="34" charset="0"/>
                        <a:buNone/>
                      </a:pPr>
                      <a:r>
                        <a:rPr lang="en-US" sz="1400" b="0" kern="1200">
                          <a:solidFill>
                            <a:schemeClr val="tx1"/>
                          </a:solidFill>
                        </a:rPr>
                        <a:t>Complete information gathering through additional RFIs as necessary</a:t>
                      </a:r>
                      <a:endParaRPr lang="en-US" sz="1400" b="0" kern="1200">
                        <a:solidFill>
                          <a:schemeClr val="tx1"/>
                        </a:solidFill>
                        <a:latin typeface="+mn-lt"/>
                        <a:ea typeface="+mn-ea"/>
                        <a:cs typeface="+mn-cs"/>
                      </a:endParaRPr>
                    </a:p>
                  </a:txBody>
                  <a:tcPr/>
                </a:tc>
                <a:extLst>
                  <a:ext uri="{0D108BD9-81ED-4DB2-BD59-A6C34878D82A}">
                    <a16:rowId xmlns:a16="http://schemas.microsoft.com/office/drawing/2014/main" val="1384779711"/>
                  </a:ext>
                </a:extLst>
              </a:tr>
              <a:tr h="657225">
                <a:tc>
                  <a:txBody>
                    <a:bodyPr/>
                    <a:lstStyle/>
                    <a:p>
                      <a:r>
                        <a:rPr lang="en-US" sz="1400" b="1" dirty="0">
                          <a:solidFill>
                            <a:schemeClr val="tx1"/>
                          </a:solidFill>
                        </a:rPr>
                        <a:t>December 10</a:t>
                      </a:r>
                    </a:p>
                  </a:txBody>
                  <a:tcPr/>
                </a:tc>
                <a:tc>
                  <a:txBody>
                    <a:bodyPr/>
                    <a:lstStyle/>
                    <a:p>
                      <a:pPr marL="0" indent="0">
                        <a:buFont typeface="Arial" panose="020B0604020202020204" pitchFamily="34" charset="0"/>
                        <a:buNone/>
                      </a:pPr>
                      <a:r>
                        <a:rPr lang="en-US" sz="1400" dirty="0">
                          <a:solidFill>
                            <a:schemeClr val="tx1"/>
                          </a:solidFill>
                        </a:rPr>
                        <a:t>File Community Impact Review Report</a:t>
                      </a:r>
                    </a:p>
                  </a:txBody>
                  <a:tcPr/>
                </a:tc>
                <a:extLst>
                  <a:ext uri="{0D108BD9-81ED-4DB2-BD59-A6C34878D82A}">
                    <a16:rowId xmlns:a16="http://schemas.microsoft.com/office/drawing/2014/main" val="1498048926"/>
                  </a:ext>
                </a:extLst>
              </a:tr>
              <a:tr h="1239748">
                <a:tc>
                  <a:txBody>
                    <a:bodyPr/>
                    <a:lstStyle/>
                    <a:p>
                      <a:r>
                        <a:rPr lang="en-US" sz="1400" b="1" dirty="0">
                          <a:solidFill>
                            <a:schemeClr val="tx1"/>
                          </a:solidFill>
                        </a:rPr>
                        <a:t>December 17</a:t>
                      </a:r>
                    </a:p>
                  </a:txBody>
                  <a:tcPr/>
                </a:tc>
                <a:tc>
                  <a:txBody>
                    <a:bodyPr/>
                    <a:lstStyle/>
                    <a:p>
                      <a:pPr marL="0" indent="0">
                        <a:buFont typeface="Arial" panose="020B0604020202020204" pitchFamily="34" charset="0"/>
                        <a:buNone/>
                      </a:pPr>
                      <a:r>
                        <a:rPr lang="en-US" sz="1400" dirty="0">
                          <a:solidFill>
                            <a:schemeClr val="tx1"/>
                          </a:solidFill>
                        </a:rPr>
                        <a:t>Commission Open Meeting</a:t>
                      </a:r>
                    </a:p>
                  </a:txBody>
                  <a:tcPr/>
                </a:tc>
                <a:extLst>
                  <a:ext uri="{0D108BD9-81ED-4DB2-BD59-A6C34878D82A}">
                    <a16:rowId xmlns:a16="http://schemas.microsoft.com/office/drawing/2014/main" val="1040808683"/>
                  </a:ext>
                </a:extLst>
              </a:tr>
            </a:tbl>
          </a:graphicData>
        </a:graphic>
      </p:graphicFrame>
      <p:sp>
        <p:nvSpPr>
          <p:cNvPr id="13" name="Text Placeholder 2">
            <a:extLst>
              <a:ext uri="{FF2B5EF4-FFF2-40B4-BE49-F238E27FC236}">
                <a16:creationId xmlns:a16="http://schemas.microsoft.com/office/drawing/2014/main" id="{A0C153D7-5210-08C3-6DCC-31311E0E2505}"/>
              </a:ext>
            </a:extLst>
          </p:cNvPr>
          <p:cNvSpPr txBox="1">
            <a:spLocks/>
          </p:cNvSpPr>
          <p:nvPr/>
        </p:nvSpPr>
        <p:spPr>
          <a:xfrm>
            <a:off x="7953376" y="1515243"/>
            <a:ext cx="3810000" cy="246221"/>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Timing</a:t>
            </a:r>
          </a:p>
        </p:txBody>
      </p:sp>
      <p:cxnSp>
        <p:nvCxnSpPr>
          <p:cNvPr id="19" name="LineBasicDefault 7">
            <a:extLst>
              <a:ext uri="{FF2B5EF4-FFF2-40B4-BE49-F238E27FC236}">
                <a16:creationId xmlns:a16="http://schemas.microsoft.com/office/drawing/2014/main" id="{047AD119-E830-62B3-E509-BE8F464C2767}"/>
              </a:ext>
            </a:extLst>
          </p:cNvPr>
          <p:cNvCxnSpPr>
            <a:cxnSpLocks/>
          </p:cNvCxnSpPr>
          <p:nvPr/>
        </p:nvCxnSpPr>
        <p:spPr>
          <a:xfrm>
            <a:off x="7953375" y="1808007"/>
            <a:ext cx="3647082"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LineBasicDefault 7">
            <a:extLst>
              <a:ext uri="{FF2B5EF4-FFF2-40B4-BE49-F238E27FC236}">
                <a16:creationId xmlns:a16="http://schemas.microsoft.com/office/drawing/2014/main" id="{A5C5AE84-7AFB-F647-0D71-D956AC068F90}"/>
              </a:ext>
            </a:extLst>
          </p:cNvPr>
          <p:cNvCxnSpPr>
            <a:cxnSpLocks/>
          </p:cNvCxnSpPr>
          <p:nvPr/>
        </p:nvCxnSpPr>
        <p:spPr>
          <a:xfrm>
            <a:off x="7932466" y="5049351"/>
            <a:ext cx="3647082"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71621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2EFD07B2-2B09-EB11-F7CF-207DF862C34E}"/>
              </a:ext>
            </a:extLst>
          </p:cNvPr>
          <p:cNvGraphicFramePr>
            <a:graphicFrameLocks noChangeAspect="1"/>
          </p:cNvGraphicFramePr>
          <p:nvPr>
            <p:custDataLst>
              <p:tags r:id="rId1"/>
            </p:custDataLst>
            <p:extLst>
              <p:ext uri="{D42A27DB-BD31-4B8C-83A1-F6EECF244321}">
                <p14:modId xmlns:p14="http://schemas.microsoft.com/office/powerpoint/2010/main" val="28840953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84" imgH="486" progId="TCLayout.ActiveDocument.1">
                  <p:embed/>
                </p:oleObj>
              </mc:Choice>
              <mc:Fallback>
                <p:oleObj name="think-cell Slide" r:id="rId3" imgW="484" imgH="486" progId="TCLayout.ActiveDocument.1">
                  <p:embed/>
                  <p:pic>
                    <p:nvPicPr>
                      <p:cNvPr id="13" name="think-cell data - do not delete" hidden="1">
                        <a:extLst>
                          <a:ext uri="{FF2B5EF4-FFF2-40B4-BE49-F238E27FC236}">
                            <a16:creationId xmlns:a16="http://schemas.microsoft.com/office/drawing/2014/main" id="{2EFD07B2-2B09-EB11-F7CF-207DF862C34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CB906871-87E3-42F8-60DA-48A4722375BE}"/>
              </a:ext>
            </a:extLst>
          </p:cNvPr>
          <p:cNvSpPr/>
          <p:nvPr/>
        </p:nvSpPr>
        <p:spPr>
          <a:xfrm>
            <a:off x="495300" y="4695822"/>
            <a:ext cx="7134224" cy="914400"/>
          </a:xfrm>
          <a:prstGeom prst="rect">
            <a:avLst/>
          </a:prstGeom>
          <a:solidFill>
            <a:schemeClr val="bg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2" name="Text Placeholder 6">
            <a:extLst>
              <a:ext uri="{FF2B5EF4-FFF2-40B4-BE49-F238E27FC236}">
                <a16:creationId xmlns:a16="http://schemas.microsoft.com/office/drawing/2014/main" id="{0715CB3C-4EBB-59EB-B79E-360255D53BA7}"/>
              </a:ext>
            </a:extLst>
          </p:cNvPr>
          <p:cNvSpPr txBox="1">
            <a:spLocks/>
          </p:cNvSpPr>
          <p:nvPr/>
        </p:nvSpPr>
        <p:spPr>
          <a:xfrm>
            <a:off x="509588" y="3678690"/>
            <a:ext cx="7134224" cy="1890883"/>
          </a:xfrm>
          <a:prstGeom prst="rect">
            <a:avLst/>
          </a:prstGeom>
        </p:spPr>
        <p:txBody>
          <a:bodyPr vert="horz" wrap="squar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Aft>
                <a:spcPts val="600"/>
              </a:spcAft>
              <a:buFont typeface="Arial" panose="020B0604020202020204" pitchFamily="34" charset="0"/>
              <a:buChar char="•"/>
            </a:pPr>
            <a:r>
              <a:rPr lang="en-US" sz="1400" dirty="0">
                <a:solidFill>
                  <a:srgbClr val="1B2430"/>
                </a:solidFill>
                <a:ea typeface="Calibri"/>
                <a:cs typeface="Calibri"/>
              </a:rPr>
              <a:t>August 3, 2026 – Issued a Market Notice pausing the Batch Zero study process and delaying final classification of all large loads </a:t>
            </a:r>
          </a:p>
          <a:p>
            <a:pPr marL="285750" indent="-285750">
              <a:spcAft>
                <a:spcPts val="600"/>
              </a:spcAft>
              <a:buFont typeface="Arial" panose="020B0604020202020204" pitchFamily="34" charset="0"/>
              <a:buChar char="•"/>
            </a:pPr>
            <a:r>
              <a:rPr lang="en-US" sz="1400" dirty="0">
                <a:solidFill>
                  <a:srgbClr val="1B2430"/>
                </a:solidFill>
                <a:ea typeface="Calibri" pitchFamily="34" charset="-122"/>
                <a:cs typeface="Calibri" pitchFamily="34" charset="-120"/>
              </a:rPr>
              <a:t>Paused approvals to energize data centers or virtual currency mining facilities (</a:t>
            </a:r>
            <a:r>
              <a:rPr lang="en-US" sz="1400" dirty="0"/>
              <a:t>crypto facilities)</a:t>
            </a:r>
            <a:r>
              <a:rPr lang="en-US" sz="1400" dirty="0">
                <a:solidFill>
                  <a:srgbClr val="1B2430"/>
                </a:solidFill>
                <a:ea typeface="Calibri" pitchFamily="34" charset="-122"/>
                <a:cs typeface="Calibri" pitchFamily="34" charset="-120"/>
              </a:rPr>
              <a:t> that are 75 MW or greater</a:t>
            </a:r>
            <a:endParaRPr lang="en-US" sz="1400" dirty="0">
              <a:solidFill>
                <a:srgbClr val="1B2430"/>
              </a:solidFill>
              <a:ea typeface="Calibri"/>
              <a:cs typeface="Calibri"/>
            </a:endParaRPr>
          </a:p>
          <a:p>
            <a:pPr marL="285750" indent="-285750">
              <a:spcAft>
                <a:spcPts val="600"/>
              </a:spcAft>
              <a:buFont typeface="Arial" panose="020B0604020202020204" pitchFamily="34" charset="0"/>
              <a:buChar char="•"/>
            </a:pPr>
            <a:r>
              <a:rPr lang="en-US" sz="1400" dirty="0">
                <a:solidFill>
                  <a:srgbClr val="1B2430"/>
                </a:solidFill>
                <a:ea typeface="Calibri"/>
                <a:cs typeface="Calibri"/>
              </a:rPr>
              <a:t>August 10, 2026 – Filed with Commission a request for three good cause exceptions for PGRR 145 along with a status update on related matters </a:t>
            </a:r>
          </a:p>
          <a:p>
            <a:pPr marL="285750" indent="-285750">
              <a:spcAft>
                <a:spcPts val="600"/>
              </a:spcAft>
              <a:buFont typeface="Arial" panose="020B0604020202020204" pitchFamily="34" charset="0"/>
              <a:buChar char="•"/>
            </a:pPr>
            <a:r>
              <a:rPr lang="en-US" sz="1400" dirty="0">
                <a:solidFill>
                  <a:srgbClr val="1B2430"/>
                </a:solidFill>
                <a:ea typeface="Calibri" pitchFamily="34" charset="-122"/>
                <a:cs typeface="Calibri" pitchFamily="34" charset="-120"/>
              </a:rPr>
              <a:t>Planned activities to address the August 3</a:t>
            </a:r>
            <a:r>
              <a:rPr lang="en-US" sz="1400" baseline="30000" dirty="0">
                <a:solidFill>
                  <a:srgbClr val="1B2430"/>
                </a:solidFill>
                <a:ea typeface="Calibri" pitchFamily="34" charset="-122"/>
                <a:cs typeface="Calibri" pitchFamily="34" charset="-120"/>
              </a:rPr>
              <a:t>rd</a:t>
            </a:r>
            <a:r>
              <a:rPr lang="en-US" sz="1400" dirty="0">
                <a:solidFill>
                  <a:srgbClr val="1B2430"/>
                </a:solidFill>
                <a:ea typeface="Calibri" pitchFamily="34" charset="-122"/>
                <a:cs typeface="Calibri" pitchFamily="34" charset="-120"/>
              </a:rPr>
              <a:t> directive</a:t>
            </a:r>
          </a:p>
        </p:txBody>
      </p:sp>
      <p:sp>
        <p:nvSpPr>
          <p:cNvPr id="16" name="Rectangle 15">
            <a:extLst>
              <a:ext uri="{FF2B5EF4-FFF2-40B4-BE49-F238E27FC236}">
                <a16:creationId xmlns:a16="http://schemas.microsoft.com/office/drawing/2014/main" id="{8A29F347-B83B-EE0C-FB09-56948E3EFCD9}"/>
              </a:ext>
            </a:extLst>
          </p:cNvPr>
          <p:cNvSpPr>
            <a:spLocks/>
          </p:cNvSpPr>
          <p:nvPr/>
        </p:nvSpPr>
        <p:spPr>
          <a:xfrm>
            <a:off x="8058150" y="1600200"/>
            <a:ext cx="3637537" cy="4156980"/>
          </a:xfrm>
          <a:prstGeom prst="rect">
            <a:avLst/>
          </a:prstGeom>
          <a:solidFill>
            <a:srgbClr val="D8F2F6">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5" name="Title 4">
            <a:extLst>
              <a:ext uri="{FF2B5EF4-FFF2-40B4-BE49-F238E27FC236}">
                <a16:creationId xmlns:a16="http://schemas.microsoft.com/office/drawing/2014/main" id="{D27AF4D5-2ACE-4576-4FB8-5F0C56C4E331}"/>
              </a:ext>
            </a:extLst>
          </p:cNvPr>
          <p:cNvSpPr>
            <a:spLocks noGrp="1"/>
          </p:cNvSpPr>
          <p:nvPr>
            <p:ph type="title"/>
          </p:nvPr>
        </p:nvSpPr>
        <p:spPr/>
        <p:txBody>
          <a:bodyPr vert="horz"/>
          <a:lstStyle/>
          <a:p>
            <a:r>
              <a:rPr lang="en-US"/>
              <a:t>ERCOT’s response to Governor Abbott’s August 3 directive</a:t>
            </a:r>
          </a:p>
        </p:txBody>
      </p:sp>
      <p:sp>
        <p:nvSpPr>
          <p:cNvPr id="7" name="Text Placeholder 6">
            <a:extLst>
              <a:ext uri="{FF2B5EF4-FFF2-40B4-BE49-F238E27FC236}">
                <a16:creationId xmlns:a16="http://schemas.microsoft.com/office/drawing/2014/main" id="{D2A76077-B5BE-E44B-AAFE-B75D7AAF3267}"/>
              </a:ext>
            </a:extLst>
          </p:cNvPr>
          <p:cNvSpPr>
            <a:spLocks noGrp="1"/>
          </p:cNvSpPr>
          <p:nvPr>
            <p:ph type="body" sz="quarter" idx="16"/>
          </p:nvPr>
        </p:nvSpPr>
        <p:spPr>
          <a:xfrm>
            <a:off x="495300" y="1673970"/>
            <a:ext cx="7334250" cy="302371"/>
          </a:xfrm>
        </p:spPr>
        <p:txBody>
          <a:bodyPr/>
          <a:lstStyle/>
          <a:p>
            <a:r>
              <a:rPr lang="en-US" b="1">
                <a:solidFill>
                  <a:schemeClr val="accent1"/>
                </a:solidFill>
              </a:rPr>
              <a:t>August 3, 2026 Directive</a:t>
            </a:r>
          </a:p>
          <a:p>
            <a:endParaRPr lang="en-US"/>
          </a:p>
        </p:txBody>
      </p:sp>
      <p:sp>
        <p:nvSpPr>
          <p:cNvPr id="4" name="Slide Number Placeholder 3">
            <a:extLst>
              <a:ext uri="{FF2B5EF4-FFF2-40B4-BE49-F238E27FC236}">
                <a16:creationId xmlns:a16="http://schemas.microsoft.com/office/drawing/2014/main" id="{81D79B54-E0AF-7011-B65B-0435D40F1FFF}"/>
              </a:ext>
            </a:extLst>
          </p:cNvPr>
          <p:cNvSpPr>
            <a:spLocks noGrp="1"/>
          </p:cNvSpPr>
          <p:nvPr>
            <p:ph type="sldNum" sz="quarter" idx="12"/>
          </p:nvPr>
        </p:nvSpPr>
        <p:spPr/>
        <p:txBody>
          <a:bodyPr/>
          <a:lstStyle/>
          <a:p>
            <a:fld id="{BCDE79FB-97BA-492B-8D57-F1373F9ADA95}" type="slidenum">
              <a:rPr lang="en-US" smtClean="0"/>
              <a:t>2</a:t>
            </a:fld>
            <a:endParaRPr lang="en-US"/>
          </a:p>
        </p:txBody>
      </p:sp>
      <p:sp>
        <p:nvSpPr>
          <p:cNvPr id="17" name="Text Placeholder 8">
            <a:extLst>
              <a:ext uri="{FF2B5EF4-FFF2-40B4-BE49-F238E27FC236}">
                <a16:creationId xmlns:a16="http://schemas.microsoft.com/office/drawing/2014/main" id="{0E43D178-F4EE-82D4-B833-D299AD4F743F}"/>
              </a:ext>
            </a:extLst>
          </p:cNvPr>
          <p:cNvSpPr txBox="1">
            <a:spLocks/>
          </p:cNvSpPr>
          <p:nvPr/>
        </p:nvSpPr>
        <p:spPr>
          <a:xfrm>
            <a:off x="8229598" y="1691634"/>
            <a:ext cx="3307403" cy="24863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Key definitions</a:t>
            </a:r>
          </a:p>
        </p:txBody>
      </p:sp>
      <p:cxnSp>
        <p:nvCxnSpPr>
          <p:cNvPr id="2" name="LineBasicDefault 7">
            <a:extLst>
              <a:ext uri="{FF2B5EF4-FFF2-40B4-BE49-F238E27FC236}">
                <a16:creationId xmlns:a16="http://schemas.microsoft.com/office/drawing/2014/main" id="{84E951BE-0D50-DFAE-772E-DC8F157EE98B}"/>
              </a:ext>
            </a:extLst>
          </p:cNvPr>
          <p:cNvCxnSpPr>
            <a:cxnSpLocks/>
          </p:cNvCxnSpPr>
          <p:nvPr/>
        </p:nvCxnSpPr>
        <p:spPr>
          <a:xfrm>
            <a:off x="8228693" y="2007346"/>
            <a:ext cx="3308309"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8" name="Text Placeholder 8">
            <a:extLst>
              <a:ext uri="{FF2B5EF4-FFF2-40B4-BE49-F238E27FC236}">
                <a16:creationId xmlns:a16="http://schemas.microsoft.com/office/drawing/2014/main" id="{A394BCA7-6B9F-392D-3138-E39CF9A817F4}"/>
              </a:ext>
            </a:extLst>
          </p:cNvPr>
          <p:cNvSpPr txBox="1">
            <a:spLocks/>
          </p:cNvSpPr>
          <p:nvPr/>
        </p:nvSpPr>
        <p:spPr>
          <a:xfrm>
            <a:off x="8229600" y="2089655"/>
            <a:ext cx="3307402" cy="2606167"/>
          </a:xfrm>
          <a:prstGeom prst="rect">
            <a:avLst/>
          </a:prstGeom>
        </p:spPr>
        <p:txBody>
          <a:bodyPr vert="horz" wrap="squar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1400" b="1"/>
              <a:t>Batch Zero:</a:t>
            </a:r>
            <a:r>
              <a:rPr lang="en-US" sz="1400"/>
              <a:t> ERCOT’s one-time transitional study of the reliability impacts of large loads that seek to interconnect to the ERCOT system and meet certain eligibility criteria under Planning Guide Revision Request (PGRR) 145</a:t>
            </a:r>
          </a:p>
          <a:p>
            <a:pPr>
              <a:spcBef>
                <a:spcPts val="0"/>
              </a:spcBef>
              <a:spcAft>
                <a:spcPts val="1800"/>
              </a:spcAft>
            </a:pPr>
            <a:r>
              <a:rPr lang="en-US" sz="1400" b="1"/>
              <a:t>Large loads: </a:t>
            </a:r>
            <a:r>
              <a:rPr lang="en-US" sz="1400"/>
              <a:t>75 MW or greater</a:t>
            </a:r>
            <a:endParaRPr lang="en-US" sz="1400">
              <a:cs typeface="Arial"/>
            </a:endParaRPr>
          </a:p>
          <a:p>
            <a:pPr>
              <a:spcBef>
                <a:spcPts val="0"/>
              </a:spcBef>
              <a:spcAft>
                <a:spcPts val="1800"/>
              </a:spcAft>
            </a:pPr>
            <a:r>
              <a:rPr lang="en-US" sz="1400" b="1"/>
              <a:t>Medium loads: </a:t>
            </a:r>
            <a:r>
              <a:rPr lang="en-US" sz="1400"/>
              <a:t>At least 25 MW and less than 75 MW</a:t>
            </a:r>
          </a:p>
        </p:txBody>
      </p:sp>
      <p:cxnSp>
        <p:nvCxnSpPr>
          <p:cNvPr id="14" name="LineBasicDefault 7">
            <a:extLst>
              <a:ext uri="{FF2B5EF4-FFF2-40B4-BE49-F238E27FC236}">
                <a16:creationId xmlns:a16="http://schemas.microsoft.com/office/drawing/2014/main" id="{15D97018-F3ED-7014-9E3D-EB6E71B721CB}"/>
              </a:ext>
            </a:extLst>
          </p:cNvPr>
          <p:cNvCxnSpPr>
            <a:cxnSpLocks/>
          </p:cNvCxnSpPr>
          <p:nvPr/>
        </p:nvCxnSpPr>
        <p:spPr>
          <a:xfrm>
            <a:off x="495300" y="2007346"/>
            <a:ext cx="7134225"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18" name="Text Placeholder 6">
            <a:extLst>
              <a:ext uri="{FF2B5EF4-FFF2-40B4-BE49-F238E27FC236}">
                <a16:creationId xmlns:a16="http://schemas.microsoft.com/office/drawing/2014/main" id="{016C7309-F2A5-AB16-980A-44DE7DE0B804}"/>
              </a:ext>
            </a:extLst>
          </p:cNvPr>
          <p:cNvSpPr txBox="1">
            <a:spLocks/>
          </p:cNvSpPr>
          <p:nvPr/>
        </p:nvSpPr>
        <p:spPr>
          <a:xfrm>
            <a:off x="495300" y="3286126"/>
            <a:ext cx="7334250" cy="302370"/>
          </a:xfrm>
          <a:prstGeom prst="rect">
            <a:avLst/>
          </a:prstGeom>
        </p:spPr>
        <p:txBody>
          <a:bodyPr vert="horz" wrap="squar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solidFill>
                  <a:schemeClr val="accent1"/>
                </a:solidFill>
              </a:rPr>
              <a:t>Actions taken by ERCOT</a:t>
            </a:r>
          </a:p>
          <a:p>
            <a:endParaRPr lang="en-US" sz="1400"/>
          </a:p>
        </p:txBody>
      </p:sp>
      <p:cxnSp>
        <p:nvCxnSpPr>
          <p:cNvPr id="19" name="LineBasicDefault 7">
            <a:extLst>
              <a:ext uri="{FF2B5EF4-FFF2-40B4-BE49-F238E27FC236}">
                <a16:creationId xmlns:a16="http://schemas.microsoft.com/office/drawing/2014/main" id="{A29E5435-BDED-5073-E17F-5332E7B70DA7}"/>
              </a:ext>
            </a:extLst>
          </p:cNvPr>
          <p:cNvCxnSpPr>
            <a:cxnSpLocks/>
          </p:cNvCxnSpPr>
          <p:nvPr/>
        </p:nvCxnSpPr>
        <p:spPr>
          <a:xfrm>
            <a:off x="495300" y="3588496"/>
            <a:ext cx="7134225"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0" name="Text Placeholder 6">
            <a:extLst>
              <a:ext uri="{FF2B5EF4-FFF2-40B4-BE49-F238E27FC236}">
                <a16:creationId xmlns:a16="http://schemas.microsoft.com/office/drawing/2014/main" id="{A4EF36B9-5E58-C29D-8E81-D96D20ADE88A}"/>
              </a:ext>
            </a:extLst>
          </p:cNvPr>
          <p:cNvSpPr txBox="1">
            <a:spLocks/>
          </p:cNvSpPr>
          <p:nvPr/>
        </p:nvSpPr>
        <p:spPr>
          <a:xfrm>
            <a:off x="495300" y="2089655"/>
            <a:ext cx="7334250" cy="1021603"/>
          </a:xfrm>
          <a:prstGeom prst="rect">
            <a:avLst/>
          </a:prstGeom>
        </p:spPr>
        <p:txBody>
          <a:bodyPr vert="horz" wrap="squar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a:t>Governor Abbott directed the Commission and ERCOT to complete “a comprehensive verification and audit” of all data centers advancing through the interconnection process before allowing those loads to proceed</a:t>
            </a:r>
          </a:p>
          <a:p>
            <a:endParaRPr lang="en-US" sz="1400"/>
          </a:p>
        </p:txBody>
      </p:sp>
      <p:sp>
        <p:nvSpPr>
          <p:cNvPr id="10" name="Rectangle 9">
            <a:extLst>
              <a:ext uri="{FF2B5EF4-FFF2-40B4-BE49-F238E27FC236}">
                <a16:creationId xmlns:a16="http://schemas.microsoft.com/office/drawing/2014/main" id="{0E2E2776-D945-B5F0-4245-2518BF2FD27B}"/>
              </a:ext>
            </a:extLst>
          </p:cNvPr>
          <p:cNvSpPr/>
          <p:nvPr/>
        </p:nvSpPr>
        <p:spPr>
          <a:xfrm>
            <a:off x="10087090" y="1148946"/>
            <a:ext cx="326167" cy="169715"/>
          </a:xfrm>
          <a:prstGeom prst="rect">
            <a:avLst/>
          </a:prstGeom>
          <a:solidFill>
            <a:schemeClr val="bg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6">
            <a:extLst>
              <a:ext uri="{FF2B5EF4-FFF2-40B4-BE49-F238E27FC236}">
                <a16:creationId xmlns:a16="http://schemas.microsoft.com/office/drawing/2014/main" id="{2F345FF5-DC0A-67BE-332C-9315A822646B}"/>
              </a:ext>
            </a:extLst>
          </p:cNvPr>
          <p:cNvSpPr txBox="1">
            <a:spLocks/>
          </p:cNvSpPr>
          <p:nvPr/>
        </p:nvSpPr>
        <p:spPr>
          <a:xfrm>
            <a:off x="10499229" y="1114632"/>
            <a:ext cx="1157130" cy="280401"/>
          </a:xfrm>
          <a:prstGeom prst="rect">
            <a:avLst/>
          </a:prstGeom>
        </p:spPr>
        <p:txBody>
          <a:bodyPr vert="horz" wrap="non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a:t>Detail to follow</a:t>
            </a:r>
          </a:p>
        </p:txBody>
      </p:sp>
    </p:spTree>
    <p:extLst>
      <p:ext uri="{BB962C8B-B14F-4D97-AF65-F5344CB8AC3E}">
        <p14:creationId xmlns:p14="http://schemas.microsoft.com/office/powerpoint/2010/main" val="1629638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1091E852-6D21-E89E-6E75-3E2B4D7EC153}"/>
              </a:ext>
            </a:extLst>
          </p:cNvPr>
          <p:cNvGraphicFramePr>
            <a:graphicFrameLocks noChangeAspect="1"/>
          </p:cNvGraphicFramePr>
          <p:nvPr>
            <p:custDataLst>
              <p:tags r:id="rId1"/>
            </p:custDataLst>
            <p:extLst>
              <p:ext uri="{D42A27DB-BD31-4B8C-83A1-F6EECF244321}">
                <p14:modId xmlns:p14="http://schemas.microsoft.com/office/powerpoint/2010/main" val="24450628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484" imgH="486" progId="TCLayout.ActiveDocument.1">
                  <p:embed/>
                </p:oleObj>
              </mc:Choice>
              <mc:Fallback>
                <p:oleObj name="think-cell Slide" r:id="rId8" imgW="484" imgH="486" progId="TCLayout.ActiveDocument.1">
                  <p:embed/>
                  <p:pic>
                    <p:nvPicPr>
                      <p:cNvPr id="5" name="think-cell data - do not delete" hidden="1">
                        <a:extLst>
                          <a:ext uri="{FF2B5EF4-FFF2-40B4-BE49-F238E27FC236}">
                            <a16:creationId xmlns:a16="http://schemas.microsoft.com/office/drawing/2014/main" id="{1091E852-6D21-E89E-6E75-3E2B4D7EC153}"/>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6FF2C3E8-FAFB-B843-762C-81914BBC80D4}"/>
              </a:ext>
            </a:extLst>
          </p:cNvPr>
          <p:cNvSpPr>
            <a:spLocks noGrp="1"/>
          </p:cNvSpPr>
          <p:nvPr>
            <p:ph type="title"/>
          </p:nvPr>
        </p:nvSpPr>
        <p:spPr/>
        <p:txBody>
          <a:bodyPr vert="horz"/>
          <a:lstStyle/>
          <a:p>
            <a:r>
              <a:rPr lang="en-US" dirty="0"/>
              <a:t>Summary of ERCOT’s Good Cause Exceptions and Process Updates</a:t>
            </a:r>
            <a:r>
              <a:rPr lang="en-US" baseline="30000" dirty="0"/>
              <a:t>1</a:t>
            </a:r>
          </a:p>
        </p:txBody>
      </p:sp>
      <p:sp>
        <p:nvSpPr>
          <p:cNvPr id="3" name="Text Placeholder 9">
            <a:extLst>
              <a:ext uri="{FF2B5EF4-FFF2-40B4-BE49-F238E27FC236}">
                <a16:creationId xmlns:a16="http://schemas.microsoft.com/office/drawing/2014/main" id="{974564FB-D2ED-979D-7F52-BBE07D2F8403}"/>
              </a:ext>
            </a:extLst>
          </p:cNvPr>
          <p:cNvSpPr>
            <a:spLocks noGrp="1"/>
          </p:cNvSpPr>
          <p:nvPr>
            <p:ph type="body" sz="quarter" idx="16"/>
          </p:nvPr>
        </p:nvSpPr>
        <p:spPr>
          <a:xfrm>
            <a:off x="1076323" y="2127254"/>
            <a:ext cx="10048977" cy="1441460"/>
          </a:xfrm>
        </p:spPr>
        <p:txBody>
          <a:bodyPr vert="horz" wrap="square" lIns="0" tIns="0" rIns="0" bIns="0" rtlCol="0" anchor="t">
            <a:noAutofit/>
          </a:bodyPr>
          <a:lstStyle/>
          <a:p>
            <a:pPr>
              <a:spcBef>
                <a:spcPts val="0"/>
              </a:spcBef>
              <a:spcAft>
                <a:spcPts val="1800"/>
              </a:spcAft>
            </a:pPr>
            <a:r>
              <a:rPr lang="en-US"/>
              <a:t>Delay of Batch Zero Classification Deadline</a:t>
            </a:r>
          </a:p>
          <a:p>
            <a:pPr>
              <a:spcBef>
                <a:spcPts val="0"/>
              </a:spcBef>
              <a:spcAft>
                <a:spcPts val="1800"/>
              </a:spcAft>
            </a:pPr>
            <a:r>
              <a:rPr lang="en-US"/>
              <a:t>Inclusion of certain large loads in the Quarterly Stability Assessment before final classification</a:t>
            </a:r>
          </a:p>
          <a:p>
            <a:pPr>
              <a:spcBef>
                <a:spcPts val="0"/>
              </a:spcBef>
              <a:spcAft>
                <a:spcPts val="1800"/>
              </a:spcAft>
            </a:pPr>
            <a:r>
              <a:rPr lang="en-US"/>
              <a:t>Dynamic data review and cure period extension</a:t>
            </a:r>
            <a:endParaRPr lang="en-US">
              <a:cs typeface="Arial"/>
            </a:endParaRPr>
          </a:p>
        </p:txBody>
      </p:sp>
      <p:sp>
        <p:nvSpPr>
          <p:cNvPr id="4" name="Slide Number Placeholder 5">
            <a:extLst>
              <a:ext uri="{FF2B5EF4-FFF2-40B4-BE49-F238E27FC236}">
                <a16:creationId xmlns:a16="http://schemas.microsoft.com/office/drawing/2014/main" id="{28F34581-AE43-E238-4FC3-94E24810078D}"/>
              </a:ext>
            </a:extLst>
          </p:cNvPr>
          <p:cNvSpPr>
            <a:spLocks noGrp="1"/>
          </p:cNvSpPr>
          <p:nvPr>
            <p:ph type="sldNum" sz="quarter" idx="12"/>
          </p:nvPr>
        </p:nvSpPr>
        <p:spPr/>
        <p:txBody>
          <a:bodyPr/>
          <a:lstStyle/>
          <a:p>
            <a:fld id="{BCDE79FB-97BA-492B-8D57-F1373F9ADA95}" type="slidenum">
              <a:rPr lang="en-US" smtClean="0"/>
              <a:t>3</a:t>
            </a:fld>
            <a:endParaRPr lang="en-US"/>
          </a:p>
        </p:txBody>
      </p:sp>
      <p:sp>
        <p:nvSpPr>
          <p:cNvPr id="7" name="TrackerNumBlue 4">
            <a:extLst>
              <a:ext uri="{FF2B5EF4-FFF2-40B4-BE49-F238E27FC236}">
                <a16:creationId xmlns:a16="http://schemas.microsoft.com/office/drawing/2014/main" id="{019E305D-3577-28D9-E664-10FB0981DF45}"/>
              </a:ext>
            </a:extLst>
          </p:cNvPr>
          <p:cNvSpPr/>
          <p:nvPr>
            <p:custDataLst>
              <p:tags r:id="rId2"/>
            </p:custDataLst>
          </p:nvPr>
        </p:nvSpPr>
        <p:spPr>
          <a:xfrm>
            <a:off x="622033" y="2140891"/>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1</a:t>
            </a:r>
          </a:p>
        </p:txBody>
      </p:sp>
      <p:sp>
        <p:nvSpPr>
          <p:cNvPr id="8" name="TrackerNumBlue 4">
            <a:extLst>
              <a:ext uri="{FF2B5EF4-FFF2-40B4-BE49-F238E27FC236}">
                <a16:creationId xmlns:a16="http://schemas.microsoft.com/office/drawing/2014/main" id="{89B695C2-C0CE-D36D-E0B7-5DB75C29CD45}"/>
              </a:ext>
            </a:extLst>
          </p:cNvPr>
          <p:cNvSpPr/>
          <p:nvPr>
            <p:custDataLst>
              <p:tags r:id="rId3"/>
            </p:custDataLst>
          </p:nvPr>
        </p:nvSpPr>
        <p:spPr>
          <a:xfrm>
            <a:off x="622033" y="2615492"/>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2</a:t>
            </a:r>
          </a:p>
        </p:txBody>
      </p:sp>
      <p:sp>
        <p:nvSpPr>
          <p:cNvPr id="9" name="TrackerNumBlue 4">
            <a:extLst>
              <a:ext uri="{FF2B5EF4-FFF2-40B4-BE49-F238E27FC236}">
                <a16:creationId xmlns:a16="http://schemas.microsoft.com/office/drawing/2014/main" id="{CB4DBA25-3630-CAD8-17C0-C172F434BC14}"/>
              </a:ext>
            </a:extLst>
          </p:cNvPr>
          <p:cNvSpPr/>
          <p:nvPr>
            <p:custDataLst>
              <p:tags r:id="rId4"/>
            </p:custDataLst>
          </p:nvPr>
        </p:nvSpPr>
        <p:spPr>
          <a:xfrm>
            <a:off x="622033" y="3073005"/>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3</a:t>
            </a:r>
          </a:p>
        </p:txBody>
      </p:sp>
      <p:sp>
        <p:nvSpPr>
          <p:cNvPr id="10" name="TrackerNumBlue 4">
            <a:extLst>
              <a:ext uri="{FF2B5EF4-FFF2-40B4-BE49-F238E27FC236}">
                <a16:creationId xmlns:a16="http://schemas.microsoft.com/office/drawing/2014/main" id="{0720567B-89F2-6C56-4004-9204576DE9C9}"/>
              </a:ext>
            </a:extLst>
          </p:cNvPr>
          <p:cNvSpPr/>
          <p:nvPr>
            <p:custDataLst>
              <p:tags r:id="rId5"/>
            </p:custDataLst>
          </p:nvPr>
        </p:nvSpPr>
        <p:spPr>
          <a:xfrm>
            <a:off x="622033" y="4343518"/>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4</a:t>
            </a:r>
          </a:p>
        </p:txBody>
      </p:sp>
      <p:sp>
        <p:nvSpPr>
          <p:cNvPr id="11" name="TrackerNumBlue 4">
            <a:extLst>
              <a:ext uri="{FF2B5EF4-FFF2-40B4-BE49-F238E27FC236}">
                <a16:creationId xmlns:a16="http://schemas.microsoft.com/office/drawing/2014/main" id="{734879FD-C259-392C-57DC-4CF92A7DF7DD}"/>
              </a:ext>
            </a:extLst>
          </p:cNvPr>
          <p:cNvSpPr/>
          <p:nvPr>
            <p:custDataLst>
              <p:tags r:id="rId6"/>
            </p:custDataLst>
          </p:nvPr>
        </p:nvSpPr>
        <p:spPr>
          <a:xfrm>
            <a:off x="631658" y="4815156"/>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5</a:t>
            </a:r>
          </a:p>
        </p:txBody>
      </p:sp>
      <p:sp>
        <p:nvSpPr>
          <p:cNvPr id="21" name="Text Placeholder 6">
            <a:extLst>
              <a:ext uri="{FF2B5EF4-FFF2-40B4-BE49-F238E27FC236}">
                <a16:creationId xmlns:a16="http://schemas.microsoft.com/office/drawing/2014/main" id="{1C93FEF0-3D12-B44B-E2F2-11121A548E06}"/>
              </a:ext>
            </a:extLst>
          </p:cNvPr>
          <p:cNvSpPr txBox="1">
            <a:spLocks/>
          </p:cNvSpPr>
          <p:nvPr/>
        </p:nvSpPr>
        <p:spPr>
          <a:xfrm>
            <a:off x="622033" y="1682184"/>
            <a:ext cx="7334250" cy="248637"/>
          </a:xfrm>
          <a:prstGeom prst="rect">
            <a:avLst/>
          </a:prstGeom>
        </p:spPr>
        <p:txBody>
          <a:bodyPr vert="horz" wrap="squar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a:solidFill>
                  <a:schemeClr val="accent1"/>
                </a:solidFill>
              </a:rPr>
              <a:t>Good Cause Exception requests for PGRR 145</a:t>
            </a:r>
          </a:p>
        </p:txBody>
      </p:sp>
      <p:cxnSp>
        <p:nvCxnSpPr>
          <p:cNvPr id="25" name="LineBasicDefault 7">
            <a:extLst>
              <a:ext uri="{FF2B5EF4-FFF2-40B4-BE49-F238E27FC236}">
                <a16:creationId xmlns:a16="http://schemas.microsoft.com/office/drawing/2014/main" id="{25022A66-531E-AC2D-56B9-7450CDA90DD5}"/>
              </a:ext>
            </a:extLst>
          </p:cNvPr>
          <p:cNvCxnSpPr>
            <a:cxnSpLocks/>
          </p:cNvCxnSpPr>
          <p:nvPr/>
        </p:nvCxnSpPr>
        <p:spPr>
          <a:xfrm>
            <a:off x="622033" y="2022011"/>
            <a:ext cx="10528567"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35" name="Text Placeholder 9">
            <a:extLst>
              <a:ext uri="{FF2B5EF4-FFF2-40B4-BE49-F238E27FC236}">
                <a16:creationId xmlns:a16="http://schemas.microsoft.com/office/drawing/2014/main" id="{48FBE647-B616-F641-CA14-13259518BFBC}"/>
              </a:ext>
            </a:extLst>
          </p:cNvPr>
          <p:cNvSpPr txBox="1">
            <a:spLocks/>
          </p:cNvSpPr>
          <p:nvPr/>
        </p:nvSpPr>
        <p:spPr>
          <a:xfrm>
            <a:off x="1066699" y="4343518"/>
            <a:ext cx="9501840" cy="1149698"/>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a:t>Energization pause on large load data centers and crypto facilities</a:t>
            </a:r>
          </a:p>
          <a:p>
            <a:pPr>
              <a:spcBef>
                <a:spcPts val="0"/>
              </a:spcBef>
              <a:spcAft>
                <a:spcPts val="1800"/>
              </a:spcAft>
            </a:pPr>
            <a:r>
              <a:rPr lang="en-US"/>
              <a:t>Pending large load developer requests for an exception of Batch Zero eligibility criteria for PGRR 145</a:t>
            </a:r>
          </a:p>
        </p:txBody>
      </p:sp>
      <p:sp>
        <p:nvSpPr>
          <p:cNvPr id="37" name="Text Placeholder 6">
            <a:extLst>
              <a:ext uri="{FF2B5EF4-FFF2-40B4-BE49-F238E27FC236}">
                <a16:creationId xmlns:a16="http://schemas.microsoft.com/office/drawing/2014/main" id="{975B4F31-492B-4C77-2984-5CA4A96F9139}"/>
              </a:ext>
            </a:extLst>
          </p:cNvPr>
          <p:cNvSpPr txBox="1">
            <a:spLocks/>
          </p:cNvSpPr>
          <p:nvPr/>
        </p:nvSpPr>
        <p:spPr>
          <a:xfrm>
            <a:off x="622033" y="3856034"/>
            <a:ext cx="7334250" cy="248637"/>
          </a:xfrm>
          <a:prstGeom prst="rect">
            <a:avLst/>
          </a:prstGeom>
        </p:spPr>
        <p:txBody>
          <a:bodyPr vert="horz" wrap="squar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a:solidFill>
                  <a:schemeClr val="accent1"/>
                </a:solidFill>
              </a:rPr>
              <a:t>Process updates</a:t>
            </a:r>
          </a:p>
        </p:txBody>
      </p:sp>
      <p:cxnSp>
        <p:nvCxnSpPr>
          <p:cNvPr id="38" name="LineBasicDefault 7">
            <a:extLst>
              <a:ext uri="{FF2B5EF4-FFF2-40B4-BE49-F238E27FC236}">
                <a16:creationId xmlns:a16="http://schemas.microsoft.com/office/drawing/2014/main" id="{31129220-2E94-DC24-E468-18952FF3999A}"/>
              </a:ext>
            </a:extLst>
          </p:cNvPr>
          <p:cNvCxnSpPr>
            <a:cxnSpLocks/>
          </p:cNvCxnSpPr>
          <p:nvPr/>
        </p:nvCxnSpPr>
        <p:spPr>
          <a:xfrm>
            <a:off x="622033" y="4195861"/>
            <a:ext cx="10528567"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8D26A40A-ABEE-56F5-739E-6B7BECE67880}"/>
              </a:ext>
            </a:extLst>
          </p:cNvPr>
          <p:cNvSpPr txBox="1"/>
          <p:nvPr/>
        </p:nvSpPr>
        <p:spPr>
          <a:xfrm>
            <a:off x="622033" y="5775158"/>
            <a:ext cx="10937908" cy="261610"/>
          </a:xfrm>
          <a:prstGeom prst="rect">
            <a:avLst/>
          </a:prstGeom>
          <a:noFill/>
        </p:spPr>
        <p:txBody>
          <a:bodyPr wrap="square" rtlCol="0">
            <a:spAutoFit/>
          </a:bodyPr>
          <a:lstStyle/>
          <a:p>
            <a:r>
              <a:rPr lang="en-US" sz="1100" dirty="0"/>
              <a:t>1. See Appendix for details</a:t>
            </a:r>
          </a:p>
        </p:txBody>
      </p:sp>
    </p:spTree>
    <p:extLst>
      <p:ext uri="{BB962C8B-B14F-4D97-AF65-F5344CB8AC3E}">
        <p14:creationId xmlns:p14="http://schemas.microsoft.com/office/powerpoint/2010/main" val="670540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8B8B8-33B3-4186-97AA-3F7816E4DF31}"/>
            </a:ext>
          </a:extLst>
        </p:cNvPr>
        <p:cNvGrpSpPr/>
        <p:nvPr/>
      </p:nvGrpSpPr>
      <p:grpSpPr>
        <a:xfrm>
          <a:off x="0" y="0"/>
          <a:ext cx="0" cy="0"/>
          <a:chOff x="0" y="0"/>
          <a:chExt cx="0" cy="0"/>
        </a:xfrm>
      </p:grpSpPr>
      <p:graphicFrame>
        <p:nvGraphicFramePr>
          <p:cNvPr id="12" name="think-cell data - do not delete" hidden="1">
            <a:extLst>
              <a:ext uri="{FF2B5EF4-FFF2-40B4-BE49-F238E27FC236}">
                <a16:creationId xmlns:a16="http://schemas.microsoft.com/office/drawing/2014/main" id="{F072ADAD-FB29-CB36-CEC9-D33830EBB578}"/>
              </a:ext>
            </a:extLst>
          </p:cNvPr>
          <p:cNvGraphicFramePr>
            <a:graphicFrameLocks noChangeAspect="1"/>
          </p:cNvGraphicFramePr>
          <p:nvPr>
            <p:custDataLst>
              <p:tags r:id="rId1"/>
            </p:custDataLst>
            <p:extLst>
              <p:ext uri="{D42A27DB-BD31-4B8C-83A1-F6EECF244321}">
                <p14:modId xmlns:p14="http://schemas.microsoft.com/office/powerpoint/2010/main" val="15048077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5" progId="TCLayout.ActiveDocument.1">
                  <p:embed/>
                </p:oleObj>
              </mc:Choice>
              <mc:Fallback>
                <p:oleObj name="think-cell Slide" r:id="rId5" imgW="404" imgH="405" progId="TCLayout.ActiveDocument.1">
                  <p:embed/>
                  <p:pic>
                    <p:nvPicPr>
                      <p:cNvPr id="12" name="think-cell data - do not delete" hidden="1">
                        <a:extLst>
                          <a:ext uri="{FF2B5EF4-FFF2-40B4-BE49-F238E27FC236}">
                            <a16:creationId xmlns:a16="http://schemas.microsoft.com/office/drawing/2014/main" id="{F072ADAD-FB29-CB36-CEC9-D33830EBB57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6" name="Title Placeholder 1">
            <a:extLst>
              <a:ext uri="{FF2B5EF4-FFF2-40B4-BE49-F238E27FC236}">
                <a16:creationId xmlns:a16="http://schemas.microsoft.com/office/drawing/2014/main" id="{BC1A4F72-834D-38E1-2BAE-30AB49B584B8}"/>
              </a:ext>
            </a:extLst>
          </p:cNvPr>
          <p:cNvSpPr>
            <a:spLocks noGrp="1"/>
          </p:cNvSpPr>
          <p:nvPr>
            <p:ph type="title"/>
          </p:nvPr>
        </p:nvSpPr>
        <p:spPr/>
        <p:txBody>
          <a:bodyPr vert="horz">
            <a:normAutofit/>
          </a:bodyPr>
          <a:lstStyle/>
          <a:p>
            <a:r>
              <a:rPr lang="en-US" dirty="0"/>
              <a:t>ERCOT’s planned activities to carry out the Governor’s August 3</a:t>
            </a:r>
            <a:r>
              <a:rPr lang="en-US" baseline="30000" dirty="0"/>
              <a:t>rd</a:t>
            </a:r>
            <a:r>
              <a:rPr lang="en-US" dirty="0"/>
              <a:t> Directive</a:t>
            </a:r>
            <a:r>
              <a:rPr lang="en-US" baseline="30000" dirty="0"/>
              <a:t>1</a:t>
            </a:r>
            <a:endParaRPr lang="en-US" dirty="0"/>
          </a:p>
        </p:txBody>
      </p:sp>
      <p:sp>
        <p:nvSpPr>
          <p:cNvPr id="5" name="Slide Number Placeholder 5">
            <a:extLst>
              <a:ext uri="{FF2B5EF4-FFF2-40B4-BE49-F238E27FC236}">
                <a16:creationId xmlns:a16="http://schemas.microsoft.com/office/drawing/2014/main" id="{981E9B5D-3036-00FE-4AD3-931545ADE8A5}"/>
              </a:ext>
            </a:extLst>
          </p:cNvPr>
          <p:cNvSpPr>
            <a:spLocks noGrp="1"/>
          </p:cNvSpPr>
          <p:nvPr>
            <p:ph type="sldNum" sz="quarter" idx="12"/>
          </p:nvPr>
        </p:nvSpPr>
        <p:spPr/>
        <p:txBody>
          <a:bodyPr/>
          <a:lstStyle/>
          <a:p>
            <a:fld id="{BCDE79FB-97BA-492B-8D57-F1373F9ADA95}" type="slidenum">
              <a:rPr lang="en-US" smtClean="0"/>
              <a:t>4</a:t>
            </a:fld>
            <a:endParaRPr lang="en-US"/>
          </a:p>
        </p:txBody>
      </p:sp>
      <p:sp>
        <p:nvSpPr>
          <p:cNvPr id="24" name="Text Placeholder 9">
            <a:extLst>
              <a:ext uri="{FF2B5EF4-FFF2-40B4-BE49-F238E27FC236}">
                <a16:creationId xmlns:a16="http://schemas.microsoft.com/office/drawing/2014/main" id="{63A0DE37-09B5-A7B7-0DA7-18275C7EB03E}"/>
              </a:ext>
            </a:extLst>
          </p:cNvPr>
          <p:cNvSpPr txBox="1">
            <a:spLocks/>
          </p:cNvSpPr>
          <p:nvPr/>
        </p:nvSpPr>
        <p:spPr>
          <a:xfrm>
            <a:off x="1079453" y="2334459"/>
            <a:ext cx="3567164" cy="638554"/>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a:t>Batch Zero Eligibility Verification</a:t>
            </a:r>
          </a:p>
        </p:txBody>
      </p:sp>
      <p:sp>
        <p:nvSpPr>
          <p:cNvPr id="26" name="TrackerNumBlue 4">
            <a:extLst>
              <a:ext uri="{FF2B5EF4-FFF2-40B4-BE49-F238E27FC236}">
                <a16:creationId xmlns:a16="http://schemas.microsoft.com/office/drawing/2014/main" id="{0B06D82D-5DDE-8941-3CB4-D9BA73FF2A47}"/>
              </a:ext>
            </a:extLst>
          </p:cNvPr>
          <p:cNvSpPr/>
          <p:nvPr>
            <p:custDataLst>
              <p:tags r:id="rId2"/>
            </p:custDataLst>
          </p:nvPr>
        </p:nvSpPr>
        <p:spPr>
          <a:xfrm>
            <a:off x="693739" y="2334459"/>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A</a:t>
            </a:r>
          </a:p>
        </p:txBody>
      </p:sp>
      <p:sp>
        <p:nvSpPr>
          <p:cNvPr id="27" name="TrackerNumBlue 4">
            <a:extLst>
              <a:ext uri="{FF2B5EF4-FFF2-40B4-BE49-F238E27FC236}">
                <a16:creationId xmlns:a16="http://schemas.microsoft.com/office/drawing/2014/main" id="{59AE3874-6534-2B35-043D-6E8F47DC17D4}"/>
              </a:ext>
            </a:extLst>
          </p:cNvPr>
          <p:cNvSpPr/>
          <p:nvPr>
            <p:custDataLst>
              <p:tags r:id="rId3"/>
            </p:custDataLst>
          </p:nvPr>
        </p:nvSpPr>
        <p:spPr>
          <a:xfrm>
            <a:off x="693739" y="3442073"/>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B</a:t>
            </a:r>
          </a:p>
        </p:txBody>
      </p:sp>
      <p:sp>
        <p:nvSpPr>
          <p:cNvPr id="28" name="Text Placeholder 6">
            <a:extLst>
              <a:ext uri="{FF2B5EF4-FFF2-40B4-BE49-F238E27FC236}">
                <a16:creationId xmlns:a16="http://schemas.microsoft.com/office/drawing/2014/main" id="{3C9C1FEB-DC5C-0248-E0CC-392E58B56081}"/>
              </a:ext>
            </a:extLst>
          </p:cNvPr>
          <p:cNvSpPr txBox="1">
            <a:spLocks/>
          </p:cNvSpPr>
          <p:nvPr/>
        </p:nvSpPr>
        <p:spPr>
          <a:xfrm>
            <a:off x="693739" y="1917412"/>
            <a:ext cx="4073524" cy="248637"/>
          </a:xfrm>
          <a:prstGeom prst="rect">
            <a:avLst/>
          </a:prstGeom>
        </p:spPr>
        <p:txBody>
          <a:bodyPr vert="horz" wrap="squar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a:solidFill>
                  <a:schemeClr val="accent1"/>
                </a:solidFill>
              </a:rPr>
              <a:t>Activity</a:t>
            </a:r>
            <a:endParaRPr lang="en-US" sz="1800" b="1" baseline="30000">
              <a:solidFill>
                <a:schemeClr val="accent1"/>
              </a:solidFill>
              <a:cs typeface="Arial"/>
            </a:endParaRPr>
          </a:p>
        </p:txBody>
      </p:sp>
      <p:cxnSp>
        <p:nvCxnSpPr>
          <p:cNvPr id="29" name="LineBasicDefault 7">
            <a:extLst>
              <a:ext uri="{FF2B5EF4-FFF2-40B4-BE49-F238E27FC236}">
                <a16:creationId xmlns:a16="http://schemas.microsoft.com/office/drawing/2014/main" id="{B6A18303-11ED-24E6-E903-57ED3D94DDFA}"/>
              </a:ext>
            </a:extLst>
          </p:cNvPr>
          <p:cNvCxnSpPr>
            <a:cxnSpLocks/>
          </p:cNvCxnSpPr>
          <p:nvPr/>
        </p:nvCxnSpPr>
        <p:spPr>
          <a:xfrm>
            <a:off x="681038" y="2223199"/>
            <a:ext cx="10420350"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1" name="Text Placeholder 6">
            <a:extLst>
              <a:ext uri="{FF2B5EF4-FFF2-40B4-BE49-F238E27FC236}">
                <a16:creationId xmlns:a16="http://schemas.microsoft.com/office/drawing/2014/main" id="{A3C3BE36-2B05-B411-72A7-0B2CB9EC532F}"/>
              </a:ext>
            </a:extLst>
          </p:cNvPr>
          <p:cNvSpPr txBox="1">
            <a:spLocks/>
          </p:cNvSpPr>
          <p:nvPr/>
        </p:nvSpPr>
        <p:spPr>
          <a:xfrm>
            <a:off x="5230813" y="1917412"/>
            <a:ext cx="5870575" cy="24863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a:solidFill>
                  <a:schemeClr val="accent1"/>
                </a:solidFill>
              </a:rPr>
              <a:t>Detail</a:t>
            </a:r>
          </a:p>
          <a:p>
            <a:endParaRPr lang="en-US" sz="1800" b="1"/>
          </a:p>
        </p:txBody>
      </p:sp>
      <p:sp>
        <p:nvSpPr>
          <p:cNvPr id="32" name="Text Placeholder 9">
            <a:extLst>
              <a:ext uri="{FF2B5EF4-FFF2-40B4-BE49-F238E27FC236}">
                <a16:creationId xmlns:a16="http://schemas.microsoft.com/office/drawing/2014/main" id="{2434A1FD-CBA2-E329-19C7-C01581488C59}"/>
              </a:ext>
            </a:extLst>
          </p:cNvPr>
          <p:cNvSpPr txBox="1">
            <a:spLocks/>
          </p:cNvSpPr>
          <p:nvPr/>
        </p:nvSpPr>
        <p:spPr>
          <a:xfrm>
            <a:off x="5230813" y="2334459"/>
            <a:ext cx="5870575" cy="638555"/>
          </a:xfrm>
          <a:prstGeom prst="rect">
            <a:avLst/>
          </a:prstGeom>
        </p:spPr>
        <p:txBody>
          <a:bodyPr vert="horz" wrap="squar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ERCOT will confirm that all large loads conditionally included in Batch Zero that have yet to energize satisfy the applicable eligibility criteria under PGRR 145</a:t>
            </a:r>
          </a:p>
        </p:txBody>
      </p:sp>
      <p:sp>
        <p:nvSpPr>
          <p:cNvPr id="33" name="Text Placeholder 9">
            <a:extLst>
              <a:ext uri="{FF2B5EF4-FFF2-40B4-BE49-F238E27FC236}">
                <a16:creationId xmlns:a16="http://schemas.microsoft.com/office/drawing/2014/main" id="{16EB07E7-618D-2E8F-FEB1-AE1392936299}"/>
              </a:ext>
            </a:extLst>
          </p:cNvPr>
          <p:cNvSpPr txBox="1">
            <a:spLocks/>
          </p:cNvSpPr>
          <p:nvPr/>
        </p:nvSpPr>
        <p:spPr>
          <a:xfrm>
            <a:off x="5230813" y="3442073"/>
            <a:ext cx="5870575" cy="638555"/>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ERCOT will request information from data center and crypto facilities that have requested 25 MW or more and have yet to energize</a:t>
            </a:r>
          </a:p>
        </p:txBody>
      </p:sp>
      <p:sp>
        <p:nvSpPr>
          <p:cNvPr id="36" name="Text Placeholder 9">
            <a:extLst>
              <a:ext uri="{FF2B5EF4-FFF2-40B4-BE49-F238E27FC236}">
                <a16:creationId xmlns:a16="http://schemas.microsoft.com/office/drawing/2014/main" id="{2B583A35-B50D-F35F-822C-2431EDAF081A}"/>
              </a:ext>
            </a:extLst>
          </p:cNvPr>
          <p:cNvSpPr txBox="1">
            <a:spLocks/>
          </p:cNvSpPr>
          <p:nvPr/>
        </p:nvSpPr>
        <p:spPr>
          <a:xfrm>
            <a:off x="1079453" y="3442073"/>
            <a:ext cx="3567164" cy="823100"/>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a:t>Community Impact Review</a:t>
            </a:r>
          </a:p>
        </p:txBody>
      </p:sp>
      <p:cxnSp>
        <p:nvCxnSpPr>
          <p:cNvPr id="52" name="LineBasicDefault 7">
            <a:extLst>
              <a:ext uri="{FF2B5EF4-FFF2-40B4-BE49-F238E27FC236}">
                <a16:creationId xmlns:a16="http://schemas.microsoft.com/office/drawing/2014/main" id="{A364A038-1061-6D08-995D-96755EE38DFC}"/>
              </a:ext>
            </a:extLst>
          </p:cNvPr>
          <p:cNvCxnSpPr>
            <a:cxnSpLocks/>
          </p:cNvCxnSpPr>
          <p:nvPr/>
        </p:nvCxnSpPr>
        <p:spPr>
          <a:xfrm>
            <a:off x="681038" y="3356674"/>
            <a:ext cx="10420350" cy="0"/>
          </a:xfrm>
          <a:prstGeom prst="straightConnector1">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E910D947-7374-A854-1F45-611930104290}"/>
              </a:ext>
            </a:extLst>
          </p:cNvPr>
          <p:cNvSpPr txBox="1"/>
          <p:nvPr/>
        </p:nvSpPr>
        <p:spPr>
          <a:xfrm>
            <a:off x="622033" y="5775158"/>
            <a:ext cx="10937908" cy="261610"/>
          </a:xfrm>
          <a:prstGeom prst="rect">
            <a:avLst/>
          </a:prstGeom>
          <a:noFill/>
        </p:spPr>
        <p:txBody>
          <a:bodyPr wrap="square" rtlCol="0">
            <a:spAutoFit/>
          </a:bodyPr>
          <a:lstStyle/>
          <a:p>
            <a:r>
              <a:rPr lang="en-US" sz="1100" dirty="0"/>
              <a:t>1. See Appendix for more details</a:t>
            </a:r>
          </a:p>
        </p:txBody>
      </p:sp>
    </p:spTree>
    <p:extLst>
      <p:ext uri="{BB962C8B-B14F-4D97-AF65-F5344CB8AC3E}">
        <p14:creationId xmlns:p14="http://schemas.microsoft.com/office/powerpoint/2010/main" val="815557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0D050-9C2B-83B1-FDBE-5A593D92533C}"/>
              </a:ext>
            </a:extLst>
          </p:cNvPr>
          <p:cNvSpPr>
            <a:spLocks noGrp="1"/>
          </p:cNvSpPr>
          <p:nvPr>
            <p:ph type="title"/>
          </p:nvPr>
        </p:nvSpPr>
        <p:spPr/>
        <p:txBody>
          <a:bodyPr/>
          <a:lstStyle/>
          <a:p>
            <a:r>
              <a:rPr lang="en-US" dirty="0"/>
              <a:t>Status and Next Steps</a:t>
            </a:r>
          </a:p>
        </p:txBody>
      </p:sp>
      <p:sp>
        <p:nvSpPr>
          <p:cNvPr id="3" name="Text Placeholder 2">
            <a:extLst>
              <a:ext uri="{FF2B5EF4-FFF2-40B4-BE49-F238E27FC236}">
                <a16:creationId xmlns:a16="http://schemas.microsoft.com/office/drawing/2014/main" id="{1E0A2642-7CC1-9473-B015-6BDB7E868734}"/>
              </a:ext>
            </a:extLst>
          </p:cNvPr>
          <p:cNvSpPr>
            <a:spLocks noGrp="1"/>
          </p:cNvSpPr>
          <p:nvPr>
            <p:ph type="body" sz="quarter" idx="16"/>
          </p:nvPr>
        </p:nvSpPr>
        <p:spPr/>
        <p:txBody>
          <a:bodyPr/>
          <a:lstStyle/>
          <a:p>
            <a:pPr marL="285750" indent="-285750">
              <a:spcBef>
                <a:spcPts val="600"/>
              </a:spcBef>
              <a:buFont typeface="Arial" panose="020B0604020202020204" pitchFamily="34" charset="0"/>
              <a:buChar char="•"/>
            </a:pPr>
            <a:r>
              <a:rPr lang="en-US" sz="2400" dirty="0"/>
              <a:t>ERCOT sent the Medium Loads RFI to DSPs on August 19 (due back to ERCOT on August 28)</a:t>
            </a:r>
          </a:p>
          <a:p>
            <a:pPr marL="285750" indent="-285750">
              <a:spcBef>
                <a:spcPts val="600"/>
              </a:spcBef>
              <a:buFont typeface="Arial" panose="020B0604020202020204" pitchFamily="34" charset="0"/>
              <a:buChar char="•"/>
            </a:pPr>
            <a:r>
              <a:rPr lang="en-US" sz="2400" dirty="0"/>
              <a:t>ERCOT presented its requests for good cause exceptions and planned activities to the Public Utilities Commission on August 20</a:t>
            </a:r>
          </a:p>
          <a:p>
            <a:pPr marL="285750" indent="-285750">
              <a:spcBef>
                <a:spcPts val="600"/>
              </a:spcBef>
              <a:buFont typeface="Arial" panose="020B0604020202020204" pitchFamily="34" charset="0"/>
              <a:buChar char="•"/>
            </a:pPr>
            <a:r>
              <a:rPr lang="en-US" sz="2400" dirty="0"/>
              <a:t>The PUC granted ERCOT’s requests for good cause exceptions on August 20 </a:t>
            </a:r>
          </a:p>
          <a:p>
            <a:pPr marL="285750" indent="-285750">
              <a:spcBef>
                <a:spcPts val="600"/>
              </a:spcBef>
              <a:buFont typeface="Arial" panose="020B0604020202020204" pitchFamily="34" charset="0"/>
              <a:buChar char="•"/>
            </a:pPr>
            <a:r>
              <a:rPr lang="en-US" sz="2400" dirty="0"/>
              <a:t>ERCOT plans to provide </a:t>
            </a:r>
            <a:r>
              <a:rPr lang="en-US" sz="2400"/>
              <a:t>to submitting </a:t>
            </a:r>
            <a:r>
              <a:rPr lang="en-US" sz="2400" dirty="0"/>
              <a:t>Interconnecting DSPs or TSPs the provisional Batch Zero classification (base, studied, or excluded) for all BZ-Large Loads by August 31</a:t>
            </a:r>
          </a:p>
        </p:txBody>
      </p:sp>
      <p:sp>
        <p:nvSpPr>
          <p:cNvPr id="4" name="Slide Number Placeholder 3">
            <a:extLst>
              <a:ext uri="{FF2B5EF4-FFF2-40B4-BE49-F238E27FC236}">
                <a16:creationId xmlns:a16="http://schemas.microsoft.com/office/drawing/2014/main" id="{470B81A3-DE5C-E288-7F73-2BF6FFC8BFEF}"/>
              </a:ext>
            </a:extLst>
          </p:cNvPr>
          <p:cNvSpPr>
            <a:spLocks noGrp="1"/>
          </p:cNvSpPr>
          <p:nvPr>
            <p:ph type="sldNum" sz="quarter" idx="12"/>
          </p:nvPr>
        </p:nvSpPr>
        <p:spPr/>
        <p:txBody>
          <a:bodyPr/>
          <a:lstStyle/>
          <a:p>
            <a:fld id="{BCDE79FB-97BA-492B-8D57-F1373F9ADA95}" type="slidenum">
              <a:rPr lang="en-US" smtClean="0"/>
              <a:t>5</a:t>
            </a:fld>
            <a:endParaRPr lang="en-US"/>
          </a:p>
        </p:txBody>
      </p:sp>
    </p:spTree>
    <p:extLst>
      <p:ext uri="{BB962C8B-B14F-4D97-AF65-F5344CB8AC3E}">
        <p14:creationId xmlns:p14="http://schemas.microsoft.com/office/powerpoint/2010/main" val="32176628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9436A-50E4-A381-B394-A164350C2B07}"/>
              </a:ext>
            </a:extLst>
          </p:cNvPr>
          <p:cNvSpPr>
            <a:spLocks noGrp="1"/>
          </p:cNvSpPr>
          <p:nvPr>
            <p:ph type="title"/>
          </p:nvPr>
        </p:nvSpPr>
        <p:spPr/>
        <p:txBody>
          <a:bodyPr/>
          <a:lstStyle/>
          <a:p>
            <a:r>
              <a:rPr lang="en-US" dirty="0"/>
              <a:t>Appendix</a:t>
            </a:r>
          </a:p>
        </p:txBody>
      </p:sp>
      <p:sp>
        <p:nvSpPr>
          <p:cNvPr id="4" name="Slide Number Placeholder 3">
            <a:extLst>
              <a:ext uri="{FF2B5EF4-FFF2-40B4-BE49-F238E27FC236}">
                <a16:creationId xmlns:a16="http://schemas.microsoft.com/office/drawing/2014/main" id="{F0B65D2E-EA60-4A1F-60E5-6CF08B7F355A}"/>
              </a:ext>
            </a:extLst>
          </p:cNvPr>
          <p:cNvSpPr>
            <a:spLocks noGrp="1"/>
          </p:cNvSpPr>
          <p:nvPr>
            <p:ph type="sldNum" sz="quarter" idx="12"/>
          </p:nvPr>
        </p:nvSpPr>
        <p:spPr/>
        <p:txBody>
          <a:bodyPr/>
          <a:lstStyle/>
          <a:p>
            <a:fld id="{BCDE79FB-97BA-492B-8D57-F1373F9ADA95}" type="slidenum">
              <a:rPr lang="en-US" smtClean="0"/>
              <a:t>6</a:t>
            </a:fld>
            <a:endParaRPr lang="en-US"/>
          </a:p>
        </p:txBody>
      </p:sp>
    </p:spTree>
    <p:extLst>
      <p:ext uri="{BB962C8B-B14F-4D97-AF65-F5344CB8AC3E}">
        <p14:creationId xmlns:p14="http://schemas.microsoft.com/office/powerpoint/2010/main" val="418633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0DE73094-980B-6531-3FF7-848BB287F198}"/>
              </a:ext>
            </a:extLst>
          </p:cNvPr>
          <p:cNvGraphicFramePr>
            <a:graphicFrameLocks noChangeAspect="1"/>
          </p:cNvGraphicFramePr>
          <p:nvPr>
            <p:custDataLst>
              <p:tags r:id="rId1"/>
            </p:custDataLst>
            <p:extLst>
              <p:ext uri="{D42A27DB-BD31-4B8C-83A1-F6EECF244321}">
                <p14:modId xmlns:p14="http://schemas.microsoft.com/office/powerpoint/2010/main" val="5813924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84" imgH="486" progId="TCLayout.ActiveDocument.1">
                  <p:embed/>
                </p:oleObj>
              </mc:Choice>
              <mc:Fallback>
                <p:oleObj name="think-cell Slide" r:id="rId4" imgW="484" imgH="486" progId="TCLayout.ActiveDocument.1">
                  <p:embed/>
                  <p:pic>
                    <p:nvPicPr>
                      <p:cNvPr id="10" name="think-cell data - do not delete" hidden="1">
                        <a:extLst>
                          <a:ext uri="{FF2B5EF4-FFF2-40B4-BE49-F238E27FC236}">
                            <a16:creationId xmlns:a16="http://schemas.microsoft.com/office/drawing/2014/main" id="{0DE73094-980B-6531-3FF7-848BB287F19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8" name="Rectangle 37">
            <a:extLst>
              <a:ext uri="{FF2B5EF4-FFF2-40B4-BE49-F238E27FC236}">
                <a16:creationId xmlns:a16="http://schemas.microsoft.com/office/drawing/2014/main" id="{99365338-1202-567F-07E8-2CDED02A1AE3}"/>
              </a:ext>
            </a:extLst>
          </p:cNvPr>
          <p:cNvSpPr>
            <a:spLocks/>
          </p:cNvSpPr>
          <p:nvPr/>
        </p:nvSpPr>
        <p:spPr>
          <a:xfrm>
            <a:off x="8097546" y="1371600"/>
            <a:ext cx="3637537" cy="4156980"/>
          </a:xfrm>
          <a:prstGeom prst="rect">
            <a:avLst/>
          </a:prstGeom>
          <a:solidFill>
            <a:srgbClr val="D8F2F6">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6" name="Title 5">
            <a:extLst>
              <a:ext uri="{FF2B5EF4-FFF2-40B4-BE49-F238E27FC236}">
                <a16:creationId xmlns:a16="http://schemas.microsoft.com/office/drawing/2014/main" id="{A9BA3E80-3982-9E37-D811-52AE9DFC55D9}"/>
              </a:ext>
            </a:extLst>
          </p:cNvPr>
          <p:cNvSpPr>
            <a:spLocks noGrp="1"/>
          </p:cNvSpPr>
          <p:nvPr>
            <p:ph type="title"/>
          </p:nvPr>
        </p:nvSpPr>
        <p:spPr>
          <a:xfrm>
            <a:off x="1333783" y="488788"/>
            <a:ext cx="10401300" cy="914400"/>
          </a:xfrm>
        </p:spPr>
        <p:txBody>
          <a:bodyPr vert="horz">
            <a:normAutofit/>
          </a:bodyPr>
          <a:lstStyle/>
          <a:p>
            <a:r>
              <a:rPr lang="en-US"/>
              <a:t>    Delay of Batch Zero Classification Deadline</a:t>
            </a:r>
            <a:endParaRPr lang="en-US" sz="2800"/>
          </a:p>
        </p:txBody>
      </p:sp>
      <p:sp>
        <p:nvSpPr>
          <p:cNvPr id="9" name="Text Placeholder 8">
            <a:extLst>
              <a:ext uri="{FF2B5EF4-FFF2-40B4-BE49-F238E27FC236}">
                <a16:creationId xmlns:a16="http://schemas.microsoft.com/office/drawing/2014/main" id="{3FBD6D6B-D18A-7388-418D-9AF67E39551E}"/>
              </a:ext>
            </a:extLst>
          </p:cNvPr>
          <p:cNvSpPr>
            <a:spLocks noGrp="1"/>
          </p:cNvSpPr>
          <p:nvPr>
            <p:ph type="body" sz="quarter" idx="16"/>
          </p:nvPr>
        </p:nvSpPr>
        <p:spPr>
          <a:xfrm>
            <a:off x="504825" y="1833646"/>
            <a:ext cx="7124700" cy="1548894"/>
          </a:xfrm>
        </p:spPr>
        <p:txBody>
          <a:bodyPr vert="horz" wrap="square" lIns="0" tIns="0" rIns="0" bIns="0" rtlCol="0" anchor="t">
            <a:noAutofit/>
          </a:bodyPr>
          <a:lstStyle/>
          <a:p>
            <a:pPr>
              <a:spcAft>
                <a:spcPts val="600"/>
              </a:spcAft>
            </a:pPr>
            <a:r>
              <a:rPr lang="en-US" sz="1400"/>
              <a:t>To excuse ERCOT from the </a:t>
            </a:r>
            <a:r>
              <a:rPr lang="en-US" sz="1400" b="1"/>
              <a:t>August 7, 2026 classification deadline</a:t>
            </a:r>
            <a:r>
              <a:rPr lang="en-US" sz="1400"/>
              <a:t> in Planning Guide § 9.3.1(2)(a) and instead allow ERCOT to conditionally classify large loads by August 31, 2026. The conditional classification will initiate the dispute and reconciliation process set forth in Planning Guide § 9.3.1(2)(</a:t>
            </a:r>
            <a:r>
              <a:rPr lang="en-US" sz="1400" err="1"/>
              <a:t>i</a:t>
            </a:r>
            <a:r>
              <a:rPr lang="en-US" sz="1400"/>
              <a:t>)-(iii)</a:t>
            </a:r>
            <a:endParaRPr lang="en-US" sz="1400">
              <a:highlight>
                <a:srgbClr val="FFFF00"/>
              </a:highlight>
            </a:endParaRPr>
          </a:p>
          <a:p>
            <a:pPr lvl="1">
              <a:spcAft>
                <a:spcPts val="600"/>
              </a:spcAft>
            </a:pPr>
            <a:r>
              <a:rPr lang="en-US" b="1">
                <a:solidFill>
                  <a:schemeClr val="accent1"/>
                </a:solidFill>
              </a:rPr>
              <a:t>Need:</a:t>
            </a:r>
            <a:r>
              <a:rPr lang="en-US">
                <a:solidFill>
                  <a:schemeClr val="accent1"/>
                </a:solidFill>
              </a:rPr>
              <a:t> </a:t>
            </a:r>
            <a:r>
              <a:rPr lang="en-US"/>
              <a:t>Allow ERCOT time to conduct the eligibility verification before final classification of large loads included in the Batch Zero interconnection process</a:t>
            </a:r>
          </a:p>
          <a:p>
            <a:pPr lvl="1">
              <a:spcAft>
                <a:spcPts val="600"/>
              </a:spcAft>
            </a:pPr>
            <a:r>
              <a:rPr lang="en-US" b="1">
                <a:solidFill>
                  <a:schemeClr val="accent1"/>
                </a:solidFill>
              </a:rPr>
              <a:t>What ERCOT is </a:t>
            </a:r>
            <a:r>
              <a:rPr lang="en-US" b="1" u="sng">
                <a:solidFill>
                  <a:schemeClr val="accent1"/>
                </a:solidFill>
              </a:rPr>
              <a:t>not</a:t>
            </a:r>
            <a:r>
              <a:rPr lang="en-US" b="1">
                <a:solidFill>
                  <a:schemeClr val="accent1"/>
                </a:solidFill>
              </a:rPr>
              <a:t> asking: </a:t>
            </a:r>
            <a:r>
              <a:rPr lang="en-US"/>
              <a:t>Adjust the </a:t>
            </a:r>
            <a:r>
              <a:rPr lang="en-US" b="1"/>
              <a:t>April 9, 2027 deadline</a:t>
            </a:r>
            <a:r>
              <a:rPr lang="en-US"/>
              <a:t> to deliver the Batch Zero Interconnection Study results because ERCOT does not yet know how the delay will impact the study timeline. If necessary, ERCOT will address that deadline with another good cause exception request or through the stakeholder process</a:t>
            </a:r>
            <a:endParaRPr lang="en-US">
              <a:cs typeface="Arial"/>
            </a:endParaRPr>
          </a:p>
          <a:p>
            <a:pPr lvl="1">
              <a:spcAft>
                <a:spcPts val="600"/>
              </a:spcAft>
            </a:pPr>
            <a:r>
              <a:rPr lang="en-US" b="1">
                <a:solidFill>
                  <a:schemeClr val="accent1"/>
                </a:solidFill>
              </a:rPr>
              <a:t>Downstream impacts: </a:t>
            </a:r>
            <a:r>
              <a:rPr lang="en-US"/>
              <a:t>The final classification delay will delay ERCOT’s Long-Term Load Forecast (LTLF), which in turn delays the Reliability Assessment and could delay the December 2026 Capacity, Demand, and Reserves (CDR) Report. ERCOT recommends delaying LTLF publication until final base load classification is set, because incorporating verified Batch Zero base loads produces a more accurate forecast than the alternatives. ERCOT is not seeking a change to the LTLF methodology</a:t>
            </a:r>
          </a:p>
          <a:p>
            <a:pPr lvl="1">
              <a:spcAft>
                <a:spcPts val="600"/>
              </a:spcAft>
            </a:pPr>
            <a:endParaRPr lang="en-US" b="1">
              <a:solidFill>
                <a:schemeClr val="accent1"/>
              </a:solidFill>
            </a:endParaRPr>
          </a:p>
        </p:txBody>
      </p:sp>
      <p:sp>
        <p:nvSpPr>
          <p:cNvPr id="5" name="Slide Number Placeholder 4">
            <a:extLst>
              <a:ext uri="{FF2B5EF4-FFF2-40B4-BE49-F238E27FC236}">
                <a16:creationId xmlns:a16="http://schemas.microsoft.com/office/drawing/2014/main" id="{02D44A42-74F3-8E3B-18A2-79D117BD5853}"/>
              </a:ext>
            </a:extLst>
          </p:cNvPr>
          <p:cNvSpPr>
            <a:spLocks noGrp="1"/>
          </p:cNvSpPr>
          <p:nvPr>
            <p:ph type="sldNum" sz="quarter" idx="12"/>
          </p:nvPr>
        </p:nvSpPr>
        <p:spPr>
          <a:xfrm>
            <a:off x="11658600" y="6318703"/>
            <a:ext cx="533400" cy="365125"/>
          </a:xfrm>
        </p:spPr>
        <p:txBody>
          <a:bodyPr/>
          <a:lstStyle/>
          <a:p>
            <a:fld id="{BCDE79FB-97BA-492B-8D57-F1373F9ADA95}" type="slidenum">
              <a:rPr lang="en-US" smtClean="0"/>
              <a:t>7</a:t>
            </a:fld>
            <a:endParaRPr lang="en-US"/>
          </a:p>
        </p:txBody>
      </p:sp>
      <p:sp>
        <p:nvSpPr>
          <p:cNvPr id="3" name="Text Placeholder 8">
            <a:extLst>
              <a:ext uri="{FF2B5EF4-FFF2-40B4-BE49-F238E27FC236}">
                <a16:creationId xmlns:a16="http://schemas.microsoft.com/office/drawing/2014/main" id="{3967F506-A9D3-0644-4A5E-4E01A0B41AB6}"/>
              </a:ext>
            </a:extLst>
          </p:cNvPr>
          <p:cNvSpPr txBox="1">
            <a:spLocks/>
          </p:cNvSpPr>
          <p:nvPr/>
        </p:nvSpPr>
        <p:spPr>
          <a:xfrm>
            <a:off x="8268994" y="1474124"/>
            <a:ext cx="3307403" cy="24863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Key definition</a:t>
            </a:r>
          </a:p>
        </p:txBody>
      </p:sp>
      <p:cxnSp>
        <p:nvCxnSpPr>
          <p:cNvPr id="4" name="LineBasicDefault 7">
            <a:extLst>
              <a:ext uri="{FF2B5EF4-FFF2-40B4-BE49-F238E27FC236}">
                <a16:creationId xmlns:a16="http://schemas.microsoft.com/office/drawing/2014/main" id="{910123C2-1970-3495-912B-4D7DD7EB20A3}"/>
              </a:ext>
            </a:extLst>
          </p:cNvPr>
          <p:cNvCxnSpPr>
            <a:cxnSpLocks/>
          </p:cNvCxnSpPr>
          <p:nvPr/>
        </p:nvCxnSpPr>
        <p:spPr>
          <a:xfrm>
            <a:off x="8268089" y="1751336"/>
            <a:ext cx="3308309"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 Placeholder 8">
            <a:extLst>
              <a:ext uri="{FF2B5EF4-FFF2-40B4-BE49-F238E27FC236}">
                <a16:creationId xmlns:a16="http://schemas.microsoft.com/office/drawing/2014/main" id="{2E702F03-1208-8F5A-8962-CC46BB99946E}"/>
              </a:ext>
            </a:extLst>
          </p:cNvPr>
          <p:cNvSpPr txBox="1">
            <a:spLocks/>
          </p:cNvSpPr>
          <p:nvPr/>
        </p:nvSpPr>
        <p:spPr>
          <a:xfrm>
            <a:off x="8268996" y="1833645"/>
            <a:ext cx="3307402" cy="260616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600"/>
              </a:spcAft>
            </a:pPr>
            <a:r>
              <a:rPr lang="en-US" sz="1400" b="1"/>
              <a:t>Classification:</a:t>
            </a:r>
            <a:r>
              <a:rPr lang="en-US" sz="1400"/>
              <a:t> </a:t>
            </a:r>
          </a:p>
          <a:p>
            <a:pPr>
              <a:spcBef>
                <a:spcPts val="0"/>
              </a:spcBef>
              <a:spcAft>
                <a:spcPts val="600"/>
              </a:spcAft>
            </a:pPr>
            <a:r>
              <a:rPr lang="en-US" sz="1400"/>
              <a:t>Classification determines how a load is treated in Batch Zero. Under the Batch Zero rules, ERCOT classifies each large load into one of three categories: base load, studied load, or load that does not qualify for Batch Zero. Classification feeds into ERCOT’s load forecast and reliability planning</a:t>
            </a:r>
          </a:p>
        </p:txBody>
      </p:sp>
      <p:sp>
        <p:nvSpPr>
          <p:cNvPr id="8" name="Text Placeholder 6">
            <a:extLst>
              <a:ext uri="{FF2B5EF4-FFF2-40B4-BE49-F238E27FC236}">
                <a16:creationId xmlns:a16="http://schemas.microsoft.com/office/drawing/2014/main" id="{B6F2FA24-F3C6-2B33-8778-2349D659EC7F}"/>
              </a:ext>
            </a:extLst>
          </p:cNvPr>
          <p:cNvSpPr txBox="1">
            <a:spLocks/>
          </p:cNvSpPr>
          <p:nvPr/>
        </p:nvSpPr>
        <p:spPr>
          <a:xfrm>
            <a:off x="495300" y="1474124"/>
            <a:ext cx="7334250" cy="24863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solidFill>
                  <a:schemeClr val="accent1"/>
                </a:solidFill>
              </a:rPr>
              <a:t>Relief request</a:t>
            </a:r>
          </a:p>
          <a:p>
            <a:endParaRPr lang="en-US" sz="1400"/>
          </a:p>
        </p:txBody>
      </p:sp>
      <p:cxnSp>
        <p:nvCxnSpPr>
          <p:cNvPr id="11" name="LineBasicDefault 7">
            <a:extLst>
              <a:ext uri="{FF2B5EF4-FFF2-40B4-BE49-F238E27FC236}">
                <a16:creationId xmlns:a16="http://schemas.microsoft.com/office/drawing/2014/main" id="{6B2E3FFF-800A-B703-7584-3398BC61BF1C}"/>
              </a:ext>
            </a:extLst>
          </p:cNvPr>
          <p:cNvCxnSpPr>
            <a:cxnSpLocks/>
          </p:cNvCxnSpPr>
          <p:nvPr/>
        </p:nvCxnSpPr>
        <p:spPr>
          <a:xfrm>
            <a:off x="495300" y="1751336"/>
            <a:ext cx="7134225"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14" name="TrackerNumBlue 4">
            <a:extLst>
              <a:ext uri="{FF2B5EF4-FFF2-40B4-BE49-F238E27FC236}">
                <a16:creationId xmlns:a16="http://schemas.microsoft.com/office/drawing/2014/main" id="{CEDA7E4E-6666-62EC-1C4F-2DE5AA281B2C}"/>
              </a:ext>
            </a:extLst>
          </p:cNvPr>
          <p:cNvSpPr/>
          <p:nvPr>
            <p:custDataLst>
              <p:tags r:id="rId2"/>
            </p:custDataLst>
          </p:nvPr>
        </p:nvSpPr>
        <p:spPr>
          <a:xfrm>
            <a:off x="1333783" y="488788"/>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1</a:t>
            </a:r>
          </a:p>
        </p:txBody>
      </p:sp>
      <p:sp>
        <p:nvSpPr>
          <p:cNvPr id="22" name="Text Placeholder 8">
            <a:extLst>
              <a:ext uri="{FF2B5EF4-FFF2-40B4-BE49-F238E27FC236}">
                <a16:creationId xmlns:a16="http://schemas.microsoft.com/office/drawing/2014/main" id="{AA9B2CA5-9C31-1CFE-8AD2-DBB43CF50B84}"/>
              </a:ext>
            </a:extLst>
          </p:cNvPr>
          <p:cNvSpPr txBox="1">
            <a:spLocks/>
          </p:cNvSpPr>
          <p:nvPr/>
        </p:nvSpPr>
        <p:spPr>
          <a:xfrm>
            <a:off x="504825" y="3795795"/>
            <a:ext cx="6896100" cy="926595"/>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400"/>
          </a:p>
          <a:p>
            <a:endParaRPr lang="en-US" sz="1400"/>
          </a:p>
        </p:txBody>
      </p:sp>
    </p:spTree>
    <p:extLst>
      <p:ext uri="{BB962C8B-B14F-4D97-AF65-F5344CB8AC3E}">
        <p14:creationId xmlns:p14="http://schemas.microsoft.com/office/powerpoint/2010/main" val="1119381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300B1-5D55-DE1D-B396-7F3C2454F37A}"/>
            </a:ext>
          </a:extLst>
        </p:cNvPr>
        <p:cNvGrpSpPr/>
        <p:nvPr/>
      </p:nvGrpSpPr>
      <p:grpSpPr>
        <a:xfrm>
          <a:off x="0" y="0"/>
          <a:ext cx="0" cy="0"/>
          <a:chOff x="0" y="0"/>
          <a:chExt cx="0" cy="0"/>
        </a:xfrm>
      </p:grpSpPr>
      <p:graphicFrame>
        <p:nvGraphicFramePr>
          <p:cNvPr id="17" name="think-cell data - do not delete" hidden="1">
            <a:extLst>
              <a:ext uri="{FF2B5EF4-FFF2-40B4-BE49-F238E27FC236}">
                <a16:creationId xmlns:a16="http://schemas.microsoft.com/office/drawing/2014/main" id="{1D6DDB84-AA1F-AA97-29A3-3B81069D2D35}"/>
              </a:ext>
            </a:extLst>
          </p:cNvPr>
          <p:cNvGraphicFramePr>
            <a:graphicFrameLocks noChangeAspect="1"/>
          </p:cNvGraphicFramePr>
          <p:nvPr>
            <p:custDataLst>
              <p:tags r:id="rId1"/>
            </p:custDataLst>
            <p:extLst>
              <p:ext uri="{D42A27DB-BD31-4B8C-83A1-F6EECF244321}">
                <p14:modId xmlns:p14="http://schemas.microsoft.com/office/powerpoint/2010/main" val="16159118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84" imgH="486" progId="TCLayout.ActiveDocument.1">
                  <p:embed/>
                </p:oleObj>
              </mc:Choice>
              <mc:Fallback>
                <p:oleObj name="think-cell Slide" r:id="rId4" imgW="484" imgH="486" progId="TCLayout.ActiveDocument.1">
                  <p:embed/>
                  <p:pic>
                    <p:nvPicPr>
                      <p:cNvPr id="17" name="think-cell data - do not delete" hidden="1">
                        <a:extLst>
                          <a:ext uri="{FF2B5EF4-FFF2-40B4-BE49-F238E27FC236}">
                            <a16:creationId xmlns:a16="http://schemas.microsoft.com/office/drawing/2014/main" id="{1D6DDB84-AA1F-AA97-29A3-3B81069D2D3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le 5">
            <a:extLst>
              <a:ext uri="{FF2B5EF4-FFF2-40B4-BE49-F238E27FC236}">
                <a16:creationId xmlns:a16="http://schemas.microsoft.com/office/drawing/2014/main" id="{FF5D234E-6876-D38C-893B-39110DBB0082}"/>
              </a:ext>
            </a:extLst>
          </p:cNvPr>
          <p:cNvSpPr>
            <a:spLocks noGrp="1"/>
          </p:cNvSpPr>
          <p:nvPr>
            <p:ph type="title"/>
          </p:nvPr>
        </p:nvSpPr>
        <p:spPr>
          <a:xfrm>
            <a:off x="1257300" y="447675"/>
            <a:ext cx="10401300" cy="914400"/>
          </a:xfrm>
        </p:spPr>
        <p:txBody>
          <a:bodyPr vert="horz">
            <a:normAutofit/>
          </a:bodyPr>
          <a:lstStyle/>
          <a:p>
            <a:pPr marL="342900" indent="-342900"/>
            <a:r>
              <a:rPr lang="en-US"/>
              <a:t>    Inclusion of certain large loads in the Quarterly Stability Assessment (QSA) before final classification</a:t>
            </a:r>
          </a:p>
        </p:txBody>
      </p:sp>
      <p:sp>
        <p:nvSpPr>
          <p:cNvPr id="5" name="Slide Number Placeholder 4">
            <a:extLst>
              <a:ext uri="{FF2B5EF4-FFF2-40B4-BE49-F238E27FC236}">
                <a16:creationId xmlns:a16="http://schemas.microsoft.com/office/drawing/2014/main" id="{988EBAB8-5549-3C09-BBB6-DE5CA87D162B}"/>
              </a:ext>
            </a:extLst>
          </p:cNvPr>
          <p:cNvSpPr>
            <a:spLocks noGrp="1"/>
          </p:cNvSpPr>
          <p:nvPr>
            <p:ph type="sldNum" sz="quarter" idx="12"/>
          </p:nvPr>
        </p:nvSpPr>
        <p:spPr>
          <a:xfrm>
            <a:off x="11658600" y="6218237"/>
            <a:ext cx="533400" cy="365125"/>
          </a:xfrm>
        </p:spPr>
        <p:txBody>
          <a:bodyPr/>
          <a:lstStyle/>
          <a:p>
            <a:fld id="{BCDE79FB-97BA-492B-8D57-F1373F9ADA95}" type="slidenum">
              <a:rPr lang="en-US" smtClean="0"/>
              <a:t>8</a:t>
            </a:fld>
            <a:endParaRPr lang="en-US"/>
          </a:p>
        </p:txBody>
      </p:sp>
      <p:sp>
        <p:nvSpPr>
          <p:cNvPr id="2" name="Text Placeholder 8">
            <a:extLst>
              <a:ext uri="{FF2B5EF4-FFF2-40B4-BE49-F238E27FC236}">
                <a16:creationId xmlns:a16="http://schemas.microsoft.com/office/drawing/2014/main" id="{604529C7-3C4A-D6F1-8A6A-1C8FFE943228}"/>
              </a:ext>
            </a:extLst>
          </p:cNvPr>
          <p:cNvSpPr txBox="1">
            <a:spLocks/>
          </p:cNvSpPr>
          <p:nvPr/>
        </p:nvSpPr>
        <p:spPr>
          <a:xfrm>
            <a:off x="504825" y="1880106"/>
            <a:ext cx="7124700" cy="4200654"/>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sz="1400"/>
              <a:t>Allow large loads that ERCOT conditionally classifies as base load to be included in the August 1 and November 1, 2026 Quarterly Stability Assessments (QSAs) before final classification as base load under Planning Guide § 5.3.5(5)(1)(a)(ii)</a:t>
            </a:r>
          </a:p>
          <a:p>
            <a:pPr lvl="1">
              <a:spcAft>
                <a:spcPts val="600"/>
              </a:spcAft>
            </a:pPr>
            <a:r>
              <a:rPr lang="en-US" b="1">
                <a:solidFill>
                  <a:schemeClr val="accent1"/>
                </a:solidFill>
              </a:rPr>
              <a:t>Need:</a:t>
            </a:r>
            <a:r>
              <a:rPr lang="en-US">
                <a:solidFill>
                  <a:schemeClr val="accent1"/>
                </a:solidFill>
              </a:rPr>
              <a:t> </a:t>
            </a:r>
            <a:r>
              <a:rPr lang="en-US"/>
              <a:t>Classification as base load is a gate to inclusion in the QSA. Because ERCOT postponed final classification, no large load could meet that requirement while the verification is underway. Without relief, loads would be dropped from the August 1 and November 1 QSAs and could not energize on their projected dates, solely because final classification is not yet complete</a:t>
            </a:r>
          </a:p>
          <a:p>
            <a:pPr lvl="1">
              <a:spcAft>
                <a:spcPts val="600"/>
              </a:spcAft>
            </a:pPr>
            <a:r>
              <a:rPr lang="en-US" b="1">
                <a:solidFill>
                  <a:schemeClr val="accent1"/>
                </a:solidFill>
              </a:rPr>
              <a:t>What the request does </a:t>
            </a:r>
            <a:r>
              <a:rPr lang="en-US" b="1" u="sng">
                <a:solidFill>
                  <a:schemeClr val="accent1"/>
                </a:solidFill>
              </a:rPr>
              <a:t>not</a:t>
            </a:r>
            <a:r>
              <a:rPr lang="en-US" b="1">
                <a:solidFill>
                  <a:schemeClr val="accent1"/>
                </a:solidFill>
              </a:rPr>
              <a:t> do</a:t>
            </a:r>
            <a:r>
              <a:rPr lang="en-US"/>
              <a:t>: Exempt a large load included in the QSA from final base-load classification before moving forward. Inclusion in the QSA also does not by itself authorize energization</a:t>
            </a:r>
            <a:endParaRPr lang="en-US" b="1">
              <a:solidFill>
                <a:schemeClr val="accent1"/>
              </a:solidFill>
            </a:endParaRPr>
          </a:p>
          <a:p>
            <a:pPr lvl="1">
              <a:spcAft>
                <a:spcPts val="0"/>
              </a:spcAft>
            </a:pPr>
            <a:r>
              <a:rPr lang="en-US" b="1">
                <a:solidFill>
                  <a:schemeClr val="accent1"/>
                </a:solidFill>
              </a:rPr>
              <a:t>Scope: </a:t>
            </a:r>
          </a:p>
          <a:p>
            <a:pPr lvl="2">
              <a:spcAft>
                <a:spcPts val="0"/>
              </a:spcAft>
            </a:pPr>
            <a:r>
              <a:rPr lang="en-US" b="1"/>
              <a:t>6 large loads</a:t>
            </a:r>
            <a:r>
              <a:rPr lang="en-US"/>
              <a:t> representing approximately </a:t>
            </a:r>
            <a:r>
              <a:rPr lang="en-US" b="1"/>
              <a:t>1,959 MW</a:t>
            </a:r>
            <a:r>
              <a:rPr lang="en-US"/>
              <a:t> are expected in the August 1 QSA (projected energization Q1 2027) </a:t>
            </a:r>
          </a:p>
          <a:p>
            <a:pPr lvl="2">
              <a:spcAft>
                <a:spcPts val="600"/>
              </a:spcAft>
            </a:pPr>
            <a:r>
              <a:rPr lang="en-US" b="1"/>
              <a:t>17 large loads</a:t>
            </a:r>
            <a:r>
              <a:rPr lang="en-US"/>
              <a:t> representing approximately </a:t>
            </a:r>
            <a:r>
              <a:rPr lang="en-US" b="1"/>
              <a:t>6,874 MW</a:t>
            </a:r>
            <a:r>
              <a:rPr lang="en-US"/>
              <a:t> are potentially eligible for the November 1 QSA (projected energization Q2 2027)</a:t>
            </a:r>
          </a:p>
          <a:p>
            <a:pPr marL="365760" lvl="1" indent="0">
              <a:spcAft>
                <a:spcPts val="600"/>
              </a:spcAft>
              <a:buNone/>
            </a:pPr>
            <a:endParaRPr lang="en-US"/>
          </a:p>
          <a:p>
            <a:pPr lvl="1">
              <a:spcAft>
                <a:spcPts val="600"/>
              </a:spcAft>
            </a:pPr>
            <a:endParaRPr lang="en-US"/>
          </a:p>
        </p:txBody>
      </p:sp>
      <p:sp>
        <p:nvSpPr>
          <p:cNvPr id="3" name="Text Placeholder 6">
            <a:extLst>
              <a:ext uri="{FF2B5EF4-FFF2-40B4-BE49-F238E27FC236}">
                <a16:creationId xmlns:a16="http://schemas.microsoft.com/office/drawing/2014/main" id="{EE50C87F-1C1D-A4F8-B2F0-24C425CFF815}"/>
              </a:ext>
            </a:extLst>
          </p:cNvPr>
          <p:cNvSpPr txBox="1">
            <a:spLocks/>
          </p:cNvSpPr>
          <p:nvPr/>
        </p:nvSpPr>
        <p:spPr>
          <a:xfrm>
            <a:off x="495300" y="1520584"/>
            <a:ext cx="7334250" cy="24863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solidFill>
                  <a:schemeClr val="accent1"/>
                </a:solidFill>
              </a:rPr>
              <a:t>Relief request</a:t>
            </a:r>
          </a:p>
          <a:p>
            <a:endParaRPr lang="en-US" sz="1400"/>
          </a:p>
        </p:txBody>
      </p:sp>
      <p:cxnSp>
        <p:nvCxnSpPr>
          <p:cNvPr id="4" name="LineBasicDefault 7">
            <a:extLst>
              <a:ext uri="{FF2B5EF4-FFF2-40B4-BE49-F238E27FC236}">
                <a16:creationId xmlns:a16="http://schemas.microsoft.com/office/drawing/2014/main" id="{075E1277-6BB6-F2D2-70E3-2828775BA7CD}"/>
              </a:ext>
            </a:extLst>
          </p:cNvPr>
          <p:cNvCxnSpPr>
            <a:cxnSpLocks/>
          </p:cNvCxnSpPr>
          <p:nvPr/>
        </p:nvCxnSpPr>
        <p:spPr>
          <a:xfrm>
            <a:off x="495300" y="1797796"/>
            <a:ext cx="7134225"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8" name="Rectangle 7">
            <a:extLst>
              <a:ext uri="{FF2B5EF4-FFF2-40B4-BE49-F238E27FC236}">
                <a16:creationId xmlns:a16="http://schemas.microsoft.com/office/drawing/2014/main" id="{C2CD1F77-7EB5-B705-2700-9D47263AFCC0}"/>
              </a:ext>
            </a:extLst>
          </p:cNvPr>
          <p:cNvSpPr>
            <a:spLocks/>
          </p:cNvSpPr>
          <p:nvPr/>
        </p:nvSpPr>
        <p:spPr>
          <a:xfrm>
            <a:off x="8097546" y="1371600"/>
            <a:ext cx="3637537" cy="4156980"/>
          </a:xfrm>
          <a:prstGeom prst="rect">
            <a:avLst/>
          </a:prstGeom>
          <a:solidFill>
            <a:srgbClr val="D8F2F6">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0" name="Text Placeholder 8">
            <a:extLst>
              <a:ext uri="{FF2B5EF4-FFF2-40B4-BE49-F238E27FC236}">
                <a16:creationId xmlns:a16="http://schemas.microsoft.com/office/drawing/2014/main" id="{C9697D9C-C8C1-02E2-C07E-D0D89666ADD4}"/>
              </a:ext>
            </a:extLst>
          </p:cNvPr>
          <p:cNvSpPr txBox="1">
            <a:spLocks/>
          </p:cNvSpPr>
          <p:nvPr/>
        </p:nvSpPr>
        <p:spPr>
          <a:xfrm>
            <a:off x="8268994" y="1520584"/>
            <a:ext cx="3307403" cy="24863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Key definition</a:t>
            </a:r>
          </a:p>
        </p:txBody>
      </p:sp>
      <p:cxnSp>
        <p:nvCxnSpPr>
          <p:cNvPr id="11" name="LineBasicDefault 7">
            <a:extLst>
              <a:ext uri="{FF2B5EF4-FFF2-40B4-BE49-F238E27FC236}">
                <a16:creationId xmlns:a16="http://schemas.microsoft.com/office/drawing/2014/main" id="{DF19CBC8-A783-8F3C-F886-02C12F846B7A}"/>
              </a:ext>
            </a:extLst>
          </p:cNvPr>
          <p:cNvCxnSpPr>
            <a:cxnSpLocks/>
          </p:cNvCxnSpPr>
          <p:nvPr/>
        </p:nvCxnSpPr>
        <p:spPr>
          <a:xfrm>
            <a:off x="8268089" y="1797796"/>
            <a:ext cx="3308309"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 Placeholder 8">
            <a:extLst>
              <a:ext uri="{FF2B5EF4-FFF2-40B4-BE49-F238E27FC236}">
                <a16:creationId xmlns:a16="http://schemas.microsoft.com/office/drawing/2014/main" id="{52C9A941-E8B8-A491-B1AF-8FD5181EAAD7}"/>
              </a:ext>
            </a:extLst>
          </p:cNvPr>
          <p:cNvSpPr txBox="1">
            <a:spLocks/>
          </p:cNvSpPr>
          <p:nvPr/>
        </p:nvSpPr>
        <p:spPr>
          <a:xfrm>
            <a:off x="8268996" y="1880106"/>
            <a:ext cx="3307402" cy="260616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600"/>
              </a:spcAft>
            </a:pPr>
            <a:r>
              <a:rPr lang="en-US" sz="1400" b="1"/>
              <a:t>Quarterly Stability Assessment (QSA):</a:t>
            </a:r>
          </a:p>
          <a:p>
            <a:pPr>
              <a:spcBef>
                <a:spcPts val="0"/>
              </a:spcBef>
              <a:spcAft>
                <a:spcPts val="600"/>
              </a:spcAft>
            </a:pPr>
            <a:r>
              <a:rPr lang="en-US" sz="1400"/>
              <a:t>ERCOT study that evaluates whether the grid remains stable as new generators and large loads come online. A large load must be in the applicable QSA before it can energize. QSAs run on a fixed calendar, with prerequisite deadlines of August 1, November 1, February 1, and May 1</a:t>
            </a:r>
          </a:p>
        </p:txBody>
      </p:sp>
      <p:sp>
        <p:nvSpPr>
          <p:cNvPr id="15" name="TrackerNumBlue 4">
            <a:extLst>
              <a:ext uri="{FF2B5EF4-FFF2-40B4-BE49-F238E27FC236}">
                <a16:creationId xmlns:a16="http://schemas.microsoft.com/office/drawing/2014/main" id="{180F76D3-758A-DED0-7288-940A352CDC78}"/>
              </a:ext>
            </a:extLst>
          </p:cNvPr>
          <p:cNvSpPr/>
          <p:nvPr>
            <p:custDataLst>
              <p:tags r:id="rId2"/>
            </p:custDataLst>
          </p:nvPr>
        </p:nvSpPr>
        <p:spPr>
          <a:xfrm>
            <a:off x="1257300" y="457200"/>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2</a:t>
            </a:r>
          </a:p>
        </p:txBody>
      </p:sp>
    </p:spTree>
    <p:extLst>
      <p:ext uri="{BB962C8B-B14F-4D97-AF65-F5344CB8AC3E}">
        <p14:creationId xmlns:p14="http://schemas.microsoft.com/office/powerpoint/2010/main" val="1110590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1BE6802A-5932-A979-5947-2FC1883E531D}"/>
              </a:ext>
            </a:extLst>
          </p:cNvPr>
          <p:cNvGraphicFramePr>
            <a:graphicFrameLocks noChangeAspect="1"/>
          </p:cNvGraphicFramePr>
          <p:nvPr>
            <p:custDataLst>
              <p:tags r:id="rId1"/>
            </p:custDataLst>
            <p:extLst>
              <p:ext uri="{D42A27DB-BD31-4B8C-83A1-F6EECF244321}">
                <p14:modId xmlns:p14="http://schemas.microsoft.com/office/powerpoint/2010/main" val="39044489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84" imgH="486" progId="TCLayout.ActiveDocument.1">
                  <p:embed/>
                </p:oleObj>
              </mc:Choice>
              <mc:Fallback>
                <p:oleObj name="think-cell Slide" r:id="rId4" imgW="484" imgH="486" progId="TCLayout.ActiveDocument.1">
                  <p:embed/>
                  <p:pic>
                    <p:nvPicPr>
                      <p:cNvPr id="18" name="think-cell data - do not delete" hidden="1">
                        <a:extLst>
                          <a:ext uri="{FF2B5EF4-FFF2-40B4-BE49-F238E27FC236}">
                            <a16:creationId xmlns:a16="http://schemas.microsoft.com/office/drawing/2014/main" id="{1BE6802A-5932-A979-5947-2FC1883E531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9" name="Rectangle 28">
            <a:extLst>
              <a:ext uri="{FF2B5EF4-FFF2-40B4-BE49-F238E27FC236}">
                <a16:creationId xmlns:a16="http://schemas.microsoft.com/office/drawing/2014/main" id="{4B2725B1-9C02-08AA-9D99-ECAB4C1A1457}"/>
              </a:ext>
            </a:extLst>
          </p:cNvPr>
          <p:cNvSpPr>
            <a:spLocks/>
          </p:cNvSpPr>
          <p:nvPr/>
        </p:nvSpPr>
        <p:spPr>
          <a:xfrm>
            <a:off x="8021062" y="1371600"/>
            <a:ext cx="3637537" cy="4156980"/>
          </a:xfrm>
          <a:prstGeom prst="rect">
            <a:avLst/>
          </a:prstGeom>
          <a:solidFill>
            <a:srgbClr val="D8F2F6">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7" name="Title 6">
            <a:extLst>
              <a:ext uri="{FF2B5EF4-FFF2-40B4-BE49-F238E27FC236}">
                <a16:creationId xmlns:a16="http://schemas.microsoft.com/office/drawing/2014/main" id="{5C5E894F-D823-5CA3-BA46-D595FFF7B0CF}"/>
              </a:ext>
            </a:extLst>
          </p:cNvPr>
          <p:cNvSpPr>
            <a:spLocks noGrp="1"/>
          </p:cNvSpPr>
          <p:nvPr>
            <p:ph type="title"/>
          </p:nvPr>
        </p:nvSpPr>
        <p:spPr>
          <a:xfrm>
            <a:off x="1247775" y="414774"/>
            <a:ext cx="10401300" cy="717082"/>
          </a:xfrm>
        </p:spPr>
        <p:txBody>
          <a:bodyPr vert="horz">
            <a:normAutofit/>
          </a:bodyPr>
          <a:lstStyle/>
          <a:p>
            <a:r>
              <a:rPr lang="en-US" sz="2800"/>
              <a:t>    </a:t>
            </a:r>
            <a:r>
              <a:rPr lang="en-US"/>
              <a:t>Dynamic Data Review and Cure Period Extension</a:t>
            </a:r>
          </a:p>
        </p:txBody>
      </p:sp>
      <p:sp>
        <p:nvSpPr>
          <p:cNvPr id="5" name="Slide Number Placeholder 4">
            <a:extLst>
              <a:ext uri="{FF2B5EF4-FFF2-40B4-BE49-F238E27FC236}">
                <a16:creationId xmlns:a16="http://schemas.microsoft.com/office/drawing/2014/main" id="{AF092157-ADB2-8E6E-45D8-A82B4034DAD2}"/>
              </a:ext>
            </a:extLst>
          </p:cNvPr>
          <p:cNvSpPr>
            <a:spLocks noGrp="1"/>
          </p:cNvSpPr>
          <p:nvPr>
            <p:ph type="sldNum" sz="quarter" idx="12"/>
          </p:nvPr>
        </p:nvSpPr>
        <p:spPr/>
        <p:txBody>
          <a:bodyPr/>
          <a:lstStyle/>
          <a:p>
            <a:fld id="{BCDE79FB-97BA-492B-8D57-F1373F9ADA95}" type="slidenum">
              <a:rPr lang="en-US" smtClean="0"/>
              <a:t>9</a:t>
            </a:fld>
            <a:endParaRPr lang="en-US"/>
          </a:p>
        </p:txBody>
      </p:sp>
      <p:sp>
        <p:nvSpPr>
          <p:cNvPr id="2" name="Text Placeholder 8">
            <a:extLst>
              <a:ext uri="{FF2B5EF4-FFF2-40B4-BE49-F238E27FC236}">
                <a16:creationId xmlns:a16="http://schemas.microsoft.com/office/drawing/2014/main" id="{1AAEA2FE-D13B-CBD3-046A-035E20530021}"/>
              </a:ext>
            </a:extLst>
          </p:cNvPr>
          <p:cNvSpPr txBox="1">
            <a:spLocks/>
          </p:cNvSpPr>
          <p:nvPr/>
        </p:nvSpPr>
        <p:spPr>
          <a:xfrm>
            <a:off x="504825" y="1863485"/>
            <a:ext cx="7124700" cy="4200654"/>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sz="1400" dirty="0"/>
              <a:t>Allow ERCOT to notify large load developers of deficiencies in their dynamic data after the August 7, 2026 deadline in Planning Guide § 9.2.2(3)(a), and to give any developer notified late the same 24-day period to fix the deficiency that the Planning Guide already provides in the same paragraph</a:t>
            </a:r>
          </a:p>
          <a:p>
            <a:pPr lvl="1">
              <a:spcAft>
                <a:spcPts val="600"/>
              </a:spcAft>
            </a:pPr>
            <a:r>
              <a:rPr lang="en-US" b="1" dirty="0">
                <a:solidFill>
                  <a:schemeClr val="accent1"/>
                </a:solidFill>
              </a:rPr>
              <a:t>Need:</a:t>
            </a:r>
            <a:r>
              <a:rPr lang="en-US" dirty="0">
                <a:solidFill>
                  <a:schemeClr val="accent1"/>
                </a:solidFill>
              </a:rPr>
              <a:t> </a:t>
            </a:r>
            <a:r>
              <a:rPr lang="en-US" dirty="0"/>
              <a:t>Due to internal processing constraints and wide variation in how developers submitted their data, ERCOT could not finish reviewing every submission by the August 7 deadline. Without relief, developers whose data ERCOT has not yet reviewed could be treated inconsistently, some notified on time, others not</a:t>
            </a:r>
          </a:p>
          <a:p>
            <a:pPr lvl="1">
              <a:spcAft>
                <a:spcPts val="600"/>
              </a:spcAft>
            </a:pPr>
            <a:r>
              <a:rPr lang="en-US" b="1" dirty="0">
                <a:solidFill>
                  <a:schemeClr val="accent1"/>
                </a:solidFill>
              </a:rPr>
              <a:t>What the request does </a:t>
            </a:r>
            <a:r>
              <a:rPr lang="en-US" b="1" u="sng" dirty="0">
                <a:solidFill>
                  <a:schemeClr val="accent1"/>
                </a:solidFill>
              </a:rPr>
              <a:t>not</a:t>
            </a:r>
            <a:r>
              <a:rPr lang="en-US" b="1" dirty="0">
                <a:solidFill>
                  <a:schemeClr val="accent1"/>
                </a:solidFill>
              </a:rPr>
              <a:t> do</a:t>
            </a:r>
            <a:r>
              <a:rPr lang="en-US" dirty="0"/>
              <a:t>: Change the substance of the review or the cure standard. Every developer still must fix any deficiency within the same 24-day window; the request only shifts when the late notifications go out</a:t>
            </a:r>
          </a:p>
          <a:p>
            <a:pPr lvl="1">
              <a:spcAft>
                <a:spcPts val="600"/>
              </a:spcAft>
            </a:pPr>
            <a:endParaRPr lang="en-US" dirty="0"/>
          </a:p>
          <a:p>
            <a:pPr marL="365760" lvl="1" indent="0">
              <a:spcAft>
                <a:spcPts val="600"/>
              </a:spcAft>
              <a:buNone/>
            </a:pPr>
            <a:endParaRPr lang="en-US" dirty="0"/>
          </a:p>
          <a:p>
            <a:pPr lvl="1">
              <a:spcAft>
                <a:spcPts val="600"/>
              </a:spcAft>
            </a:pPr>
            <a:endParaRPr lang="en-US" dirty="0"/>
          </a:p>
        </p:txBody>
      </p:sp>
      <p:sp>
        <p:nvSpPr>
          <p:cNvPr id="3" name="Text Placeholder 6">
            <a:extLst>
              <a:ext uri="{FF2B5EF4-FFF2-40B4-BE49-F238E27FC236}">
                <a16:creationId xmlns:a16="http://schemas.microsoft.com/office/drawing/2014/main" id="{130C6065-DE36-8D2D-9D58-F809519BBC9C}"/>
              </a:ext>
            </a:extLst>
          </p:cNvPr>
          <p:cNvSpPr txBox="1">
            <a:spLocks/>
          </p:cNvSpPr>
          <p:nvPr/>
        </p:nvSpPr>
        <p:spPr>
          <a:xfrm>
            <a:off x="495300" y="1503963"/>
            <a:ext cx="7334250" cy="24863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solidFill>
                  <a:schemeClr val="accent1"/>
                </a:solidFill>
              </a:rPr>
              <a:t>Relief request</a:t>
            </a:r>
          </a:p>
          <a:p>
            <a:endParaRPr lang="en-US" sz="1400"/>
          </a:p>
        </p:txBody>
      </p:sp>
      <p:cxnSp>
        <p:nvCxnSpPr>
          <p:cNvPr id="4" name="LineBasicDefault 7">
            <a:extLst>
              <a:ext uri="{FF2B5EF4-FFF2-40B4-BE49-F238E27FC236}">
                <a16:creationId xmlns:a16="http://schemas.microsoft.com/office/drawing/2014/main" id="{6DA700AE-B160-F8EF-8CA5-D1875674BBBF}"/>
              </a:ext>
            </a:extLst>
          </p:cNvPr>
          <p:cNvCxnSpPr>
            <a:cxnSpLocks/>
          </p:cNvCxnSpPr>
          <p:nvPr/>
        </p:nvCxnSpPr>
        <p:spPr>
          <a:xfrm>
            <a:off x="495300" y="1781175"/>
            <a:ext cx="7134225"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12" name="Text Placeholder 8">
            <a:extLst>
              <a:ext uri="{FF2B5EF4-FFF2-40B4-BE49-F238E27FC236}">
                <a16:creationId xmlns:a16="http://schemas.microsoft.com/office/drawing/2014/main" id="{3770AE4E-A575-3AAD-4190-218959FBF942}"/>
              </a:ext>
            </a:extLst>
          </p:cNvPr>
          <p:cNvSpPr txBox="1">
            <a:spLocks/>
          </p:cNvSpPr>
          <p:nvPr/>
        </p:nvSpPr>
        <p:spPr>
          <a:xfrm>
            <a:off x="8192511" y="1503963"/>
            <a:ext cx="3307403" cy="24863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Key context</a:t>
            </a:r>
          </a:p>
        </p:txBody>
      </p:sp>
      <p:cxnSp>
        <p:nvCxnSpPr>
          <p:cNvPr id="13" name="LineBasicDefault 7">
            <a:extLst>
              <a:ext uri="{FF2B5EF4-FFF2-40B4-BE49-F238E27FC236}">
                <a16:creationId xmlns:a16="http://schemas.microsoft.com/office/drawing/2014/main" id="{EED0DEC4-2D62-67E3-DEFB-82D214E2B43D}"/>
              </a:ext>
            </a:extLst>
          </p:cNvPr>
          <p:cNvCxnSpPr>
            <a:cxnSpLocks/>
          </p:cNvCxnSpPr>
          <p:nvPr/>
        </p:nvCxnSpPr>
        <p:spPr>
          <a:xfrm>
            <a:off x="8191606" y="1781175"/>
            <a:ext cx="3308309" cy="0"/>
          </a:xfrm>
          <a:prstGeom prst="straightConnector1">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14" name="Text Placeholder 8">
            <a:extLst>
              <a:ext uri="{FF2B5EF4-FFF2-40B4-BE49-F238E27FC236}">
                <a16:creationId xmlns:a16="http://schemas.microsoft.com/office/drawing/2014/main" id="{5A99DD15-9731-3B6D-815C-9BDE92C5843E}"/>
              </a:ext>
            </a:extLst>
          </p:cNvPr>
          <p:cNvSpPr txBox="1">
            <a:spLocks/>
          </p:cNvSpPr>
          <p:nvPr/>
        </p:nvSpPr>
        <p:spPr>
          <a:xfrm>
            <a:off x="8192513" y="1863485"/>
            <a:ext cx="3307402" cy="260616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1400" b="1"/>
              <a:t>What dynamic data does ERCOT require? </a:t>
            </a:r>
          </a:p>
          <a:p>
            <a:pPr>
              <a:spcBef>
                <a:spcPts val="0"/>
              </a:spcBef>
              <a:spcAft>
                <a:spcPts val="1800"/>
              </a:spcAft>
            </a:pPr>
            <a:r>
              <a:rPr lang="en-US" sz="1400"/>
              <a:t>Technical modeling data each large load developer must submit so ERCOT can study how the load will behave on the grid. ERCOT reviews the data, and if it is deficient, notifies the developer, who then has a set time to cure it or be removed from Batch Zero</a:t>
            </a:r>
          </a:p>
          <a:p>
            <a:pPr>
              <a:spcBef>
                <a:spcPts val="0"/>
              </a:spcBef>
              <a:spcAft>
                <a:spcPts val="1800"/>
              </a:spcAft>
            </a:pPr>
            <a:r>
              <a:rPr lang="en-US" sz="1400"/>
              <a:t>ERCOT has reviewed 290 dynamic models and approximately 18% were acceptable on first review</a:t>
            </a:r>
          </a:p>
        </p:txBody>
      </p:sp>
      <p:sp>
        <p:nvSpPr>
          <p:cNvPr id="20" name="TrackerNumBlue 4">
            <a:extLst>
              <a:ext uri="{FF2B5EF4-FFF2-40B4-BE49-F238E27FC236}">
                <a16:creationId xmlns:a16="http://schemas.microsoft.com/office/drawing/2014/main" id="{81182A71-9D61-D39E-5D79-BCE1147D2A90}"/>
              </a:ext>
            </a:extLst>
          </p:cNvPr>
          <p:cNvSpPr/>
          <p:nvPr>
            <p:custDataLst>
              <p:tags r:id="rId2"/>
            </p:custDataLst>
          </p:nvPr>
        </p:nvSpPr>
        <p:spPr>
          <a:xfrm>
            <a:off x="1257300" y="484788"/>
            <a:ext cx="274320" cy="274320"/>
          </a:xfrm>
          <a:prstGeom prst="ellipse">
            <a:avLst/>
          </a:prstGeom>
          <a:solidFill>
            <a:schemeClr val="accent1"/>
          </a:solidFill>
          <a:ln w="6350" cap="sq"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3</a:t>
            </a:r>
          </a:p>
        </p:txBody>
      </p:sp>
    </p:spTree>
    <p:extLst>
      <p:ext uri="{BB962C8B-B14F-4D97-AF65-F5344CB8AC3E}">
        <p14:creationId xmlns:p14="http://schemas.microsoft.com/office/powerpoint/2010/main" val="16224268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c90ee1e1-c015-415f-8aa1-dd21303cc84c"/>
  <p:tag name="NEWVI" val="true"/>
  <p:tag name="TEMPLATELASTEDITTED" val="2019-02-25 12:05 PM"/>
  <p:tag name="TEMPLATECREATED" val="2019-02-27 01:18 PM"/>
  <p:tag name="TEMPLATEVERSION" val="3"/>
  <p:tag name="BLUEONEFOURTHTITLEFONTCOLORFIXED" val="true"/>
  <p:tag name="DARKLAYOUTNAMESCHANGEDTOCONTRAST" val="true"/>
  <p:tag name="CTFIXED" val="Yes"/>
  <p:tag name="THINKCELLUNDODONOTDELETE" val="0"/>
  <p:tag name="TEMPLATELASTEDITED" val="2021-09-23 06:12 PM"/>
  <p:tag name="LINKEDPICTURESLINKREMOVED" val="True"/>
  <p:tag name="TCCONTRASTACCENTS" val="4|5|6|7|8|9"/>
  <p:tag name="TCLIGHTACCENTS" val="4|5|6|7|8|9"/>
  <p:tag name="ICONLINEFILL" val="Color [A=255, R=255, G=255, B=255]"/>
  <p:tag name="ICONLINEFILLTHEME" val="Text 2"/>
  <p:tag name="THINKCELLPRESENTATIONDONOTDELETE" val="&lt;?xml version=&quot;1.0&quot; encoding=&quot;UTF-16&quot; standalone=&quot;yes&quot;?&gt;&lt;root reqver=&quot;28224&quot;&gt;&lt;version val=&quot;35840&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1-%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bNumberIsYear val=&quot;0&quot;/&gt;&lt;m_strFormatTime&gt;%1&lt;/m_strFormatTime&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7&quot;&gt;&lt;elem m_fUsage=&quot;2.92994881114815974854E+00&quot;&gt;&lt;m_msothmcolidx val=&quot;0&quot;/&gt;&lt;m_rgb r=&quot;06&quot; g=&quot;1F&quot; b=&quot;79&quot;/&gt;&lt;/elem&gt;&lt;elem m_fUsage=&quot;1.70999999999999996447E+00&quot;&gt;&lt;m_msothmcolidx val=&quot;0&quot;/&gt;&lt;m_rgb r=&quot;75&quot; g=&quot;9C&quot; b=&quot;EA&quot;/&gt;&lt;/elem&gt;&lt;elem m_fUsage=&quot;1.00817383588184972254E+00&quot;&gt;&lt;m_msothmcolidx val=&quot;0&quot;/&gt;&lt;m_rgb r=&quot;01&quot; g=&quot;59&quot; b=&quot;A2&quot;/&gt;&lt;/elem&gt;&lt;elem m_fUsage=&quot;1.00000000000000000000E+00&quot;&gt;&lt;m_msothmcolidx val=&quot;0&quot;/&gt;&lt;m_rgb r=&quot;C1&quot; g=&quot;D2&quot; b=&quot;F5&quot;/&gt;&lt;/elem&gt;&lt;elem m_fUsage=&quot;7.29000000000000092371E-01&quot;&gt;&lt;m_msothmcolidx val=&quot;0&quot;/&gt;&lt;m_rgb r=&quot;47&quot; g=&quot;73&quot; b=&quot;D2&quot;/&gt;&lt;/elem&gt;&lt;elem m_fUsage=&quot;5.90490000000000181402E-01&quot;&gt;&lt;m_msothmcolidx val=&quot;0&quot;/&gt;&lt;m_rgb r=&quot;22&quot; g=&quot;3C&quot; b=&quot;83&quot;/&gt;&lt;/elem&gt;&lt;elem m_fUsage=&quot;5.31441000000000163261E-01&quot;&gt;&lt;m_msothmcolidx val=&quot;0&quot;/&gt;&lt;m_rgb r=&quot;AF&quot; g=&quot;F5&quot; b=&quot;FF&quot;/&gt;&lt;/elem&gt;&lt;/m_vecMRU&gt;&lt;/m_mruColor&gt;&lt;m_eweekdayFirstOfWeek val=&quot;2&quot;/&gt;&lt;m_eweekdayFirstOfWorkweek val=&quot;2&quot;/&gt;&lt;m_eweekdayFirstOfWeekend val=&quot;7&quot;/&gt;&lt;/CPresentation&gt;&lt;/root&gt;"/>
  <p:tag name="LILLI_DECK_ID" val="439ac0ef-c625-4080-92c7-eb2b30490373"/>
  <p:tag name="ICONENCLOSURE" val="Tru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HEIGHT" val="12.94862"/>
  <p:tag name="LEFT" val="539.4445"/>
  <p:tag name="MTNUMBER" val="0.04535276"/>
  <p:tag name="MTTABLE" val="Cell"/>
  <p:tag name="TOP" val="362.7052"/>
  <p:tag name="WIDTH" val="78.88889"/>
</p:tagLst>
</file>

<file path=ppt/tags/tag101.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362.7052"/>
  <p:tag name="WIDTH" val="78.88889"/>
</p:tagLst>
</file>

<file path=ppt/tags/tag102.xml><?xml version="1.0" encoding="utf-8"?>
<p:tagLst xmlns:a="http://schemas.openxmlformats.org/drawingml/2006/main" xmlns:r="http://schemas.openxmlformats.org/officeDocument/2006/relationships" xmlns:p="http://schemas.openxmlformats.org/presentationml/2006/main">
  <p:tag name="HEIGHT" val="12.94862"/>
  <p:tag name="LEFT" val="341.6667"/>
  <p:tag name="MTNUMBER" val="0.04535276"/>
  <p:tag name="MTTABLE" val="Cell"/>
  <p:tag name="TOP" val="395.6537"/>
  <p:tag name="WIDTH" val="78.88889"/>
</p:tagLst>
</file>

<file path=ppt/tags/tag103.xml><?xml version="1.0" encoding="utf-8"?>
<p:tagLst xmlns:a="http://schemas.openxmlformats.org/drawingml/2006/main" xmlns:r="http://schemas.openxmlformats.org/officeDocument/2006/relationships" xmlns:p="http://schemas.openxmlformats.org/presentationml/2006/main">
  <p:tag name="HEIGHT" val="12.94862"/>
  <p:tag name="LEFT" val="440.5555"/>
  <p:tag name="MTNUMBER" val="0.04535276"/>
  <p:tag name="MTTABLE" val="Cell"/>
  <p:tag name="TOP" val="395.6537"/>
  <p:tag name="WIDTH" val="78.88889"/>
</p:tagLst>
</file>

<file path=ppt/tags/tag104.xml><?xml version="1.0" encoding="utf-8"?>
<p:tagLst xmlns:a="http://schemas.openxmlformats.org/drawingml/2006/main" xmlns:r="http://schemas.openxmlformats.org/officeDocument/2006/relationships" xmlns:p="http://schemas.openxmlformats.org/presentationml/2006/main">
  <p:tag name="HEIGHT" val="12.94862"/>
  <p:tag name="LEFT" val="539.4445"/>
  <p:tag name="MTNUMBER" val="0.04535276"/>
  <p:tag name="MTTABLE" val="Cell"/>
  <p:tag name="TOP" val="395.6537"/>
  <p:tag name="WIDTH" val="78.88889"/>
</p:tagLst>
</file>

<file path=ppt/tags/tag105.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395.6537"/>
  <p:tag name="WIDTH" val="78.88889"/>
</p:tagLst>
</file>

<file path=ppt/tags/tag106.xml><?xml version="1.0" encoding="utf-8"?>
<p:tagLst xmlns:a="http://schemas.openxmlformats.org/drawingml/2006/main" xmlns:r="http://schemas.openxmlformats.org/officeDocument/2006/relationships" xmlns:p="http://schemas.openxmlformats.org/presentationml/2006/main">
  <p:tag name="HEIGHT" val="12.94862"/>
  <p:tag name="LEFT" val="341.6667"/>
  <p:tag name="MTNUMBER" val="0.04535276"/>
  <p:tag name="MTTABLE" val="Cell"/>
  <p:tag name="TOP" val="428.6023"/>
  <p:tag name="WIDTH" val="78.88889"/>
</p:tagLst>
</file>

<file path=ppt/tags/tag107.xml><?xml version="1.0" encoding="utf-8"?>
<p:tagLst xmlns:a="http://schemas.openxmlformats.org/drawingml/2006/main" xmlns:r="http://schemas.openxmlformats.org/officeDocument/2006/relationships" xmlns:p="http://schemas.openxmlformats.org/presentationml/2006/main">
  <p:tag name="HEIGHT" val="12.94862"/>
  <p:tag name="LEFT" val="440.5555"/>
  <p:tag name="MTNUMBER" val="0.04535276"/>
  <p:tag name="MTTABLE" val="Cell"/>
  <p:tag name="TOP" val="428.6023"/>
  <p:tag name="WIDTH" val="78.88889"/>
</p:tagLst>
</file>

<file path=ppt/tags/tag108.xml><?xml version="1.0" encoding="utf-8"?>
<p:tagLst xmlns:a="http://schemas.openxmlformats.org/drawingml/2006/main" xmlns:r="http://schemas.openxmlformats.org/officeDocument/2006/relationships" xmlns:p="http://schemas.openxmlformats.org/presentationml/2006/main">
  <p:tag name="HEIGHT" val="12.94862"/>
  <p:tag name="LEFT" val="539.4445"/>
  <p:tag name="MTNUMBER" val="0.04535276"/>
  <p:tag name="MTTABLE" val="Cell"/>
  <p:tag name="TOP" val="428.6023"/>
  <p:tag name="WIDTH" val="78.88889"/>
</p:tagLst>
</file>

<file path=ppt/tags/tag109.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428.6023"/>
  <p:tag name="WIDTH" val="78.88889"/>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HEIGHT" val="12.94862"/>
  <p:tag name="LEFT" val="341.6667"/>
  <p:tag name="MTNUMBER" val="0.04535276"/>
  <p:tag name="MTTABLE" val="Cell"/>
  <p:tag name="TOP" val="461.5509"/>
  <p:tag name="WIDTH" val="78.88889"/>
</p:tagLst>
</file>

<file path=ppt/tags/tag111.xml><?xml version="1.0" encoding="utf-8"?>
<p:tagLst xmlns:a="http://schemas.openxmlformats.org/drawingml/2006/main" xmlns:r="http://schemas.openxmlformats.org/officeDocument/2006/relationships" xmlns:p="http://schemas.openxmlformats.org/presentationml/2006/main">
  <p:tag name="HEIGHT" val="12.94862"/>
  <p:tag name="LEFT" val="440.5555"/>
  <p:tag name="MTNUMBER" val="0.04535276"/>
  <p:tag name="MTTABLE" val="Cell"/>
  <p:tag name="TOP" val="461.5509"/>
  <p:tag name="WIDTH" val="78.88889"/>
</p:tagLst>
</file>

<file path=ppt/tags/tag112.xml><?xml version="1.0" encoding="utf-8"?>
<p:tagLst xmlns:a="http://schemas.openxmlformats.org/drawingml/2006/main" xmlns:r="http://schemas.openxmlformats.org/officeDocument/2006/relationships" xmlns:p="http://schemas.openxmlformats.org/presentationml/2006/main">
  <p:tag name="HEIGHT" val="12.94862"/>
  <p:tag name="LEFT" val="539.4445"/>
  <p:tag name="MTNUMBER" val="0.04535276"/>
  <p:tag name="MTTABLE" val="Cell"/>
  <p:tag name="TOP" val="461.5509"/>
  <p:tag name="WIDTH" val="78.88889"/>
</p:tagLst>
</file>

<file path=ppt/tags/tag113.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461.5509"/>
  <p:tag name="WIDTH" val="78.88889"/>
</p:tagLst>
</file>

<file path=ppt/tags/tag114.xml><?xml version="1.0" encoding="utf-8"?>
<p:tagLst xmlns:a="http://schemas.openxmlformats.org/drawingml/2006/main" xmlns:r="http://schemas.openxmlformats.org/officeDocument/2006/relationships" xmlns:p="http://schemas.openxmlformats.org/presentationml/2006/main">
  <p:tag name="HEIGHT" val="12.94862"/>
  <p:tag name="LEFT" val="539.4445"/>
  <p:tag name="MTNUMBER" val="0.04535276"/>
  <p:tag name="MTTABLE" val="Cell"/>
  <p:tag name="TOP" val="494.4995"/>
  <p:tag name="WIDTH" val="78.88889"/>
</p:tagLst>
</file>

<file path=ppt/tags/tag115.xml><?xml version="1.0" encoding="utf-8"?>
<p:tagLst xmlns:a="http://schemas.openxmlformats.org/drawingml/2006/main" xmlns:r="http://schemas.openxmlformats.org/officeDocument/2006/relationships" xmlns:p="http://schemas.openxmlformats.org/presentationml/2006/main">
  <p:tag name="HEIGHT" val="12.94862"/>
  <p:tag name="LEFT" val="341.6667"/>
  <p:tag name="MTNUMBER" val="0.04535276"/>
  <p:tag name="MTTABLE" val="Cell"/>
  <p:tag name="TOP" val="494.4995"/>
  <p:tag name="WIDTH" val="78.88889"/>
</p:tagLst>
</file>

<file path=ppt/tags/tag116.xml><?xml version="1.0" encoding="utf-8"?>
<p:tagLst xmlns:a="http://schemas.openxmlformats.org/drawingml/2006/main" xmlns:r="http://schemas.openxmlformats.org/officeDocument/2006/relationships" xmlns:p="http://schemas.openxmlformats.org/presentationml/2006/main">
  <p:tag name="HEIGHT" val="12.94862"/>
  <p:tag name="LEFT" val="440.5555"/>
  <p:tag name="MTNUMBER" val="0.04535276"/>
  <p:tag name="MTTABLE" val="Cell"/>
  <p:tag name="TOP" val="494.4995"/>
  <p:tag name="WIDTH" val="78.88889"/>
</p:tagLst>
</file>

<file path=ppt/tags/tag117.xml><?xml version="1.0" encoding="utf-8"?>
<p:tagLst xmlns:a="http://schemas.openxmlformats.org/drawingml/2006/main" xmlns:r="http://schemas.openxmlformats.org/officeDocument/2006/relationships" xmlns:p="http://schemas.openxmlformats.org/presentationml/2006/main">
  <p:tag name="HEIGHT" val="12.94862"/>
  <p:tag name="LEFT" val="539.4445"/>
  <p:tag name="MTNUMBER" val="0.04535276"/>
  <p:tag name="MTTABLE" val="Cell"/>
  <p:tag name="TOP" val="494.4995"/>
  <p:tag name="WIDTH" val="78.88889"/>
</p:tagLst>
</file>

<file path=ppt/tags/tag118.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494.4995"/>
  <p:tag name="WIDTH" val="78.88889"/>
</p:tagLst>
</file>

<file path=ppt/tags/tag119.xml><?xml version="1.0" encoding="utf-8"?>
<p:tagLst xmlns:a="http://schemas.openxmlformats.org/drawingml/2006/main" xmlns:r="http://schemas.openxmlformats.org/officeDocument/2006/relationships" xmlns:p="http://schemas.openxmlformats.org/presentationml/2006/main">
  <p:tag name="HEIGHT" val="12.94862"/>
  <p:tag name="LEFT" val="341.6667"/>
  <p:tag name="MTNUMBER" val="0.04535276"/>
  <p:tag name="MTTABLE" val="Cell"/>
  <p:tag name="TOP" val="263.8594"/>
  <p:tag name="WIDTH" val="78.88889"/>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0.xml><?xml version="1.0" encoding="utf-8"?>
<p:tagLst xmlns:a="http://schemas.openxmlformats.org/drawingml/2006/main" xmlns:r="http://schemas.openxmlformats.org/officeDocument/2006/relationships" xmlns:p="http://schemas.openxmlformats.org/presentationml/2006/main">
  <p:tag name="HEIGHT" val="12.94862"/>
  <p:tag name="LEFT" val="440.5555"/>
  <p:tag name="MTNUMBER" val="0.04535276"/>
  <p:tag name="MTTABLE" val="Cell"/>
  <p:tag name="TOP" val="263.8594"/>
  <p:tag name="WIDTH" val="78.88889"/>
</p:tagLst>
</file>

<file path=ppt/tags/tag121.xml><?xml version="1.0" encoding="utf-8"?>
<p:tagLst xmlns:a="http://schemas.openxmlformats.org/drawingml/2006/main" xmlns:r="http://schemas.openxmlformats.org/officeDocument/2006/relationships" xmlns:p="http://schemas.openxmlformats.org/presentationml/2006/main">
  <p:tag name="HEIGHT" val="12.94862"/>
  <p:tag name="LEFT" val="539.4445"/>
  <p:tag name="MTNUMBER" val="0.04535276"/>
  <p:tag name="MTTABLE" val="Cell"/>
  <p:tag name="TOP" val="263.8594"/>
  <p:tag name="WIDTH" val="78.88889"/>
</p:tagLst>
</file>

<file path=ppt/tags/tag122.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263.8594"/>
  <p:tag name="WIDTH" val="78.88889"/>
</p:tagLst>
</file>

<file path=ppt/tags/tag123.xml><?xml version="1.0" encoding="utf-8"?>
<p:tagLst xmlns:a="http://schemas.openxmlformats.org/drawingml/2006/main" xmlns:r="http://schemas.openxmlformats.org/officeDocument/2006/relationships" xmlns:p="http://schemas.openxmlformats.org/presentationml/2006/main">
  <p:tag name="HEIGHT" val="12.94862"/>
  <p:tag name="LEFT" val="341.6667"/>
  <p:tag name="MTNUMBER" val="0.04535276"/>
  <p:tag name="MTTABLE" val="Cell"/>
  <p:tag name="TOP" val="230.9109"/>
  <p:tag name="WIDTH" val="78.88889"/>
</p:tagLst>
</file>

<file path=ppt/tags/tag124.xml><?xml version="1.0" encoding="utf-8"?>
<p:tagLst xmlns:a="http://schemas.openxmlformats.org/drawingml/2006/main" xmlns:r="http://schemas.openxmlformats.org/officeDocument/2006/relationships" xmlns:p="http://schemas.openxmlformats.org/presentationml/2006/main">
  <p:tag name="HEIGHT" val="12.94862"/>
  <p:tag name="LEFT" val="440.5555"/>
  <p:tag name="MTNUMBER" val="0.04535276"/>
  <p:tag name="MTTABLE" val="Cell"/>
  <p:tag name="TOP" val="230.9109"/>
  <p:tag name="WIDTH" val="78.88889"/>
</p:tagLst>
</file>

<file path=ppt/tags/tag125.xml><?xml version="1.0" encoding="utf-8"?>
<p:tagLst xmlns:a="http://schemas.openxmlformats.org/drawingml/2006/main" xmlns:r="http://schemas.openxmlformats.org/officeDocument/2006/relationships" xmlns:p="http://schemas.openxmlformats.org/presentationml/2006/main">
  <p:tag name="HEIGHT" val="12.94862"/>
  <p:tag name="LEFT" val="539.4445"/>
  <p:tag name="MTNUMBER" val="0.04535276"/>
  <p:tag name="MTTABLE" val="Cell"/>
  <p:tag name="TOP" val="230.9109"/>
  <p:tag name="WIDTH" val="78.88889"/>
</p:tagLst>
</file>

<file path=ppt/tags/tag126.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230.9109"/>
  <p:tag name="WIDTH" val="78.88889"/>
</p:tagLst>
</file>

<file path=ppt/tags/tag127.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494.4995"/>
  <p:tag name="WIDTH" val="78.88889"/>
</p:tagLst>
</file>

<file path=ppt/tags/tag128.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230.9109"/>
  <p:tag name="WIDTH" val="78.88889"/>
</p:tagLst>
</file>

<file path=ppt/tags/tag129.xml><?xml version="1.0" encoding="utf-8"?>
<p:tagLst xmlns:a="http://schemas.openxmlformats.org/drawingml/2006/main" xmlns:r="http://schemas.openxmlformats.org/officeDocument/2006/relationships" xmlns:p="http://schemas.openxmlformats.org/presentationml/2006/main">
  <p:tag name="HEIGHT" val="12.94862"/>
  <p:tag name="LEFT" val="242.7778"/>
  <p:tag name="MTNUMBER" val="0.04535276"/>
  <p:tag name="MTTABLE" val="Cell"/>
  <p:tag name="TOP" val="197.9623"/>
  <p:tag name="WIDTH" val="78.88889"/>
</p:tagLst>
</file>

<file path=ppt/tags/tag13.xml><?xml version="1.0" encoding="utf-8"?>
<p:tagLst xmlns:a="http://schemas.openxmlformats.org/drawingml/2006/main" xmlns:r="http://schemas.openxmlformats.org/officeDocument/2006/relationships" xmlns:p="http://schemas.openxmlformats.org/presentationml/2006/main">
  <p:tag name="NAME" val="TrackerNumBlue"/>
</p:tagLst>
</file>

<file path=ppt/tags/tag130.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494.4995"/>
  <p:tag name="WIDTH" val="78.88889"/>
</p:tagLst>
</file>

<file path=ppt/tags/tag131.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494.4995"/>
  <p:tag name="WIDTH" val="78.88889"/>
</p:tagLst>
</file>

<file path=ppt/tags/tag132.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494.4995"/>
  <p:tag name="WIDTH" val="78.88889"/>
</p:tagLst>
</file>

<file path=ppt/tags/tag133.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494.4995"/>
  <p:tag name="WIDTH" val="78.88889"/>
</p:tagLst>
</file>

<file path=ppt/tags/tag134.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135.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494.4995"/>
  <p:tag name="WIDTH" val="78.88889"/>
</p:tagLst>
</file>

<file path=ppt/tags/tag136.xml><?xml version="1.0" encoding="utf-8"?>
<p:tagLst xmlns:a="http://schemas.openxmlformats.org/drawingml/2006/main" xmlns:r="http://schemas.openxmlformats.org/officeDocument/2006/relationships" xmlns:p="http://schemas.openxmlformats.org/presentationml/2006/main">
  <p:tag name="HEIGHT" val="12.94858"/>
  <p:tag name="LEFT" val="45"/>
  <p:tag name="MTNUMBER" val="0.04535276"/>
  <p:tag name="MTTABLE" val="Cell"/>
  <p:tag name="TOP" val="494.4995"/>
  <p:tag name="WIDTH" val="78.88889"/>
</p:tagLst>
</file>

<file path=ppt/tags/tag137.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494.4995"/>
  <p:tag name="WIDTH" val="78.88889"/>
</p:tagLst>
</file>

<file path=ppt/tags/tag138.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494.4995"/>
  <p:tag name="WIDTH" val="78.88889"/>
</p:tagLst>
</file>

<file path=ppt/tags/tag139.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494.4995"/>
  <p:tag name="WIDTH" val="78.88889"/>
</p:tagLst>
</file>

<file path=ppt/tags/tag14.xml><?xml version="1.0" encoding="utf-8"?>
<p:tagLst xmlns:a="http://schemas.openxmlformats.org/drawingml/2006/main" xmlns:r="http://schemas.openxmlformats.org/officeDocument/2006/relationships" xmlns:p="http://schemas.openxmlformats.org/presentationml/2006/main">
  <p:tag name="NAME" val="TrackerNumBlue"/>
</p:tagLst>
</file>

<file path=ppt/tags/tag140.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494.4995"/>
  <p:tag name="WIDTH" val="78.88889"/>
</p:tagLst>
</file>

<file path=ppt/tags/tag141.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142.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494.4995"/>
  <p:tag name="WIDTH" val="78.88889"/>
</p:tagLst>
</file>

<file path=ppt/tags/tag143.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494.4995"/>
  <p:tag name="WIDTH" val="78.88889"/>
</p:tagLst>
</file>

<file path=ppt/tags/tag144.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145.xml><?xml version="1.0" encoding="utf-8"?>
<p:tagLst xmlns:a="http://schemas.openxmlformats.org/drawingml/2006/main" xmlns:r="http://schemas.openxmlformats.org/officeDocument/2006/relationships" xmlns:p="http://schemas.openxmlformats.org/presentationml/2006/main">
  <p:tag name="NAME" val="TrackerNumBlue"/>
</p:tagLst>
</file>

<file path=ppt/tags/tag146.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494.4995"/>
  <p:tag name="WIDTH" val="78.88889"/>
</p:tagLst>
</file>

<file path=ppt/tags/tag147.xml><?xml version="1.0" encoding="utf-8"?>
<p:tagLst xmlns:a="http://schemas.openxmlformats.org/drawingml/2006/main" xmlns:r="http://schemas.openxmlformats.org/officeDocument/2006/relationships" xmlns:p="http://schemas.openxmlformats.org/presentationml/2006/main">
  <p:tag name="NAME" val="TrackerNumBlue"/>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9.xml><?xml version="1.0" encoding="utf-8"?>
<p:tagLst xmlns:a="http://schemas.openxmlformats.org/drawingml/2006/main" xmlns:r="http://schemas.openxmlformats.org/officeDocument/2006/relationships" xmlns:p="http://schemas.openxmlformats.org/presentationml/2006/main">
  <p:tag name="NAME" val="TrackerNumBlue"/>
</p:tagLst>
</file>

<file path=ppt/tags/tag15.xml><?xml version="1.0" encoding="utf-8"?>
<p:tagLst xmlns:a="http://schemas.openxmlformats.org/drawingml/2006/main" xmlns:r="http://schemas.openxmlformats.org/officeDocument/2006/relationships" xmlns:p="http://schemas.openxmlformats.org/presentationml/2006/main">
  <p:tag name="NAME" val="TrackerNumBlue"/>
</p:tagLst>
</file>

<file path=ppt/tags/tag16.xml><?xml version="1.0" encoding="utf-8"?>
<p:tagLst xmlns:a="http://schemas.openxmlformats.org/drawingml/2006/main" xmlns:r="http://schemas.openxmlformats.org/officeDocument/2006/relationships" xmlns:p="http://schemas.openxmlformats.org/presentationml/2006/main">
  <p:tag name="NAME" val="TrackerNumBlue"/>
</p:tagLst>
</file>

<file path=ppt/tags/tag17.xml><?xml version="1.0" encoding="utf-8"?>
<p:tagLst xmlns:a="http://schemas.openxmlformats.org/drawingml/2006/main" xmlns:r="http://schemas.openxmlformats.org/officeDocument/2006/relationships" xmlns:p="http://schemas.openxmlformats.org/presentationml/2006/main">
  <p:tag name="NAME" val="TrackerNumBlu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NAME" val="TrackerNumBlu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AME" val="TrackerNumBlu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NAME" val="TrackerNumBlu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NAME" val="TrackerNumBlu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NAME" val="TrackerNumBlu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NAME" val="TrackerNumBlu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NAME" val="TrackerNumBlu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NAME" val="TrackerNumBlu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HEIGHT" val="17.56488"/>
  <p:tag name="LEFT" val="737.2222"/>
  <p:tag name="MTNUMBER" val="0.04535276"/>
  <p:tag name="MTTABLE" val="Cell"/>
  <p:tag name="TOP" val="127.4488"/>
  <p:tag name="WIDTH" val="78.88889"/>
</p:tagLst>
</file>

<file path=ppt/tags/tag35.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296.808"/>
  <p:tag name="WIDTH" val="78.88889"/>
</p:tagLst>
</file>

<file path=ppt/tags/tag36.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329.7566"/>
  <p:tag name="WIDTH" val="78.88889"/>
</p:tagLst>
</file>

<file path=ppt/tags/tag37.xml><?xml version="1.0" encoding="utf-8"?>
<p:tagLst xmlns:a="http://schemas.openxmlformats.org/drawingml/2006/main" xmlns:r="http://schemas.openxmlformats.org/officeDocument/2006/relationships" xmlns:p="http://schemas.openxmlformats.org/presentationml/2006/main">
  <p:tag name="HEIGHT" val="17.56488"/>
  <p:tag name="LEFT" val="143.8889"/>
  <p:tag name="MTNUMBER" val="0.04535276"/>
  <p:tag name="MTTABLE" val="Cell"/>
  <p:tag name="TOP" val="127.4488"/>
  <p:tag name="WIDTH" val="78.88889"/>
</p:tagLst>
</file>

<file path=ppt/tags/tag38.xml><?xml version="1.0" encoding="utf-8"?>
<p:tagLst xmlns:a="http://schemas.openxmlformats.org/drawingml/2006/main" xmlns:r="http://schemas.openxmlformats.org/officeDocument/2006/relationships" xmlns:p="http://schemas.openxmlformats.org/presentationml/2006/main">
  <p:tag name="HEIGHT" val="35.0137"/>
  <p:tag name="LEFT" val="45"/>
  <p:tag name="MTNUMBER" val="0.04535276"/>
  <p:tag name="MTTABLE" val="Cell"/>
  <p:tag name="TOP" val="110"/>
  <p:tag name="WIDTH" val="78.88889"/>
</p:tagLst>
</file>

<file path=ppt/tags/tag39.xml><?xml version="1.0" encoding="utf-8"?>
<p:tagLst xmlns:a="http://schemas.openxmlformats.org/drawingml/2006/main" xmlns:r="http://schemas.openxmlformats.org/officeDocument/2006/relationships" xmlns:p="http://schemas.openxmlformats.org/presentationml/2006/main">
  <p:tag name="HEIGHT" val="17.56488"/>
  <p:tag name="LEFT" val="539.4445"/>
  <p:tag name="MTNUMBER" val="0.04535276"/>
  <p:tag name="MTTABLE" val="Cell"/>
  <p:tag name="TOP" val="127.4488"/>
  <p:tag name="WIDTH" val="78.88889"/>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HEIGHT" val="17.56488"/>
  <p:tag name="LEFT" val="638.3333"/>
  <p:tag name="MTNUMBER" val="0.04535276"/>
  <p:tag name="MTTABLE" val="Cell"/>
  <p:tag name="TOP" val="127.4488"/>
  <p:tag name="WIDTH" val="78.88889"/>
</p:tagLst>
</file>

<file path=ppt/tags/tag41.xml><?xml version="1.0" encoding="utf-8"?>
<p:tagLst xmlns:a="http://schemas.openxmlformats.org/drawingml/2006/main" xmlns:r="http://schemas.openxmlformats.org/officeDocument/2006/relationships" xmlns:p="http://schemas.openxmlformats.org/presentationml/2006/main">
  <p:tag name="HEIGHT" val="17.56488"/>
  <p:tag name="LEFT" val="737.2222"/>
  <p:tag name="MTNUMBER" val="0.04535276"/>
  <p:tag name="MTTABLE" val="Cell"/>
  <p:tag name="TOP" val="127.4488"/>
  <p:tag name="WIDTH" val="78.88889"/>
</p:tagLst>
</file>

<file path=ppt/tags/tag42.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43.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44.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45.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46.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47.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48.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49.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4.oZbb0sXNdu8BCibsgsUw"/>
</p:tagLst>
</file>

<file path=ppt/tags/tag50.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51.xml><?xml version="1.0" encoding="utf-8"?>
<p:tagLst xmlns:a="http://schemas.openxmlformats.org/drawingml/2006/main" xmlns:r="http://schemas.openxmlformats.org/officeDocument/2006/relationships" xmlns:p="http://schemas.openxmlformats.org/presentationml/2006/main">
  <p:tag name="MTNUMBER" val="0.04535276"/>
  <p:tag name="MTTABLE" val="HDiv"/>
</p:tagLst>
</file>

<file path=ppt/tags/tag52.xml><?xml version="1.0" encoding="utf-8"?>
<p:tagLst xmlns:a="http://schemas.openxmlformats.org/drawingml/2006/main" xmlns:r="http://schemas.openxmlformats.org/officeDocument/2006/relationships" xmlns:p="http://schemas.openxmlformats.org/presentationml/2006/main">
  <p:tag name="HEIGHT" val="12.94858"/>
  <p:tag name="LEFT" val="45"/>
  <p:tag name="MTNUMBER" val="0.04535276"/>
  <p:tag name="MTTABLE" val="Cell"/>
  <p:tag name="TOP" val="494.4995"/>
  <p:tag name="WIDTH" val="78.88889"/>
</p:tagLst>
</file>

<file path=ppt/tags/tag53.xml><?xml version="1.0" encoding="utf-8"?>
<p:tagLst xmlns:a="http://schemas.openxmlformats.org/drawingml/2006/main" xmlns:r="http://schemas.openxmlformats.org/officeDocument/2006/relationships" xmlns:p="http://schemas.openxmlformats.org/presentationml/2006/main">
  <p:tag name="HEIGHT" val="12.94858"/>
  <p:tag name="LEFT" val="45"/>
  <p:tag name="MTNUMBER" val="0.04535276"/>
  <p:tag name="MTTABLE" val="Cell"/>
  <p:tag name="TOP" val="296.808"/>
  <p:tag name="WIDTH" val="78.88889"/>
</p:tagLst>
</file>

<file path=ppt/tags/tag54.xml><?xml version="1.0" encoding="utf-8"?>
<p:tagLst xmlns:a="http://schemas.openxmlformats.org/drawingml/2006/main" xmlns:r="http://schemas.openxmlformats.org/officeDocument/2006/relationships" xmlns:p="http://schemas.openxmlformats.org/presentationml/2006/main">
  <p:tag name="HEIGHT" val="12.94862"/>
  <p:tag name="LEFT" val="143.8889"/>
  <p:tag name="MTNUMBER" val="0.04535276"/>
  <p:tag name="MTTABLE" val="Cell"/>
  <p:tag name="TOP" val="296.808"/>
  <p:tag name="WIDTH" val="78.88889"/>
</p:tagLst>
</file>

<file path=ppt/tags/tag55.xml><?xml version="1.0" encoding="utf-8"?>
<p:tagLst xmlns:a="http://schemas.openxmlformats.org/drawingml/2006/main" xmlns:r="http://schemas.openxmlformats.org/officeDocument/2006/relationships" xmlns:p="http://schemas.openxmlformats.org/presentationml/2006/main">
  <p:tag name="HEIGHT" val="12.94862"/>
  <p:tag name="LEFT" val="242.7778"/>
  <p:tag name="MTNUMBER" val="0.04535276"/>
  <p:tag name="MTTABLE" val="Cell"/>
  <p:tag name="TOP" val="296.808"/>
  <p:tag name="WIDTH" val="78.88889"/>
</p:tagLst>
</file>

<file path=ppt/tags/tag56.xml><?xml version="1.0" encoding="utf-8"?>
<p:tagLst xmlns:a="http://schemas.openxmlformats.org/drawingml/2006/main" xmlns:r="http://schemas.openxmlformats.org/officeDocument/2006/relationships" xmlns:p="http://schemas.openxmlformats.org/presentationml/2006/main">
  <p:tag name="HEIGHT" val="12.94858"/>
  <p:tag name="LEFT" val="45"/>
  <p:tag name="MTNUMBER" val="0.04535276"/>
  <p:tag name="MTTABLE" val="Cell"/>
  <p:tag name="TOP" val="329.7566"/>
  <p:tag name="WIDTH" val="78.88889"/>
</p:tagLst>
</file>

<file path=ppt/tags/tag57.xml><?xml version="1.0" encoding="utf-8"?>
<p:tagLst xmlns:a="http://schemas.openxmlformats.org/drawingml/2006/main" xmlns:r="http://schemas.openxmlformats.org/officeDocument/2006/relationships" xmlns:p="http://schemas.openxmlformats.org/presentationml/2006/main">
  <p:tag name="HEIGHT" val="12.94862"/>
  <p:tag name="LEFT" val="143.8889"/>
  <p:tag name="MTNUMBER" val="0.04535276"/>
  <p:tag name="MTTABLE" val="Cell"/>
  <p:tag name="TOP" val="329.7566"/>
  <p:tag name="WIDTH" val="78.88889"/>
</p:tagLst>
</file>

<file path=ppt/tags/tag58.xml><?xml version="1.0" encoding="utf-8"?>
<p:tagLst xmlns:a="http://schemas.openxmlformats.org/drawingml/2006/main" xmlns:r="http://schemas.openxmlformats.org/officeDocument/2006/relationships" xmlns:p="http://schemas.openxmlformats.org/presentationml/2006/main">
  <p:tag name="HEIGHT" val="12.94862"/>
  <p:tag name="LEFT" val="242.7778"/>
  <p:tag name="MTNUMBER" val="0.04535276"/>
  <p:tag name="MTTABLE" val="Cell"/>
  <p:tag name="TOP" val="329.7566"/>
  <p:tag name="WIDTH" val="78.88889"/>
</p:tagLst>
</file>

<file path=ppt/tags/tag59.xml><?xml version="1.0" encoding="utf-8"?>
<p:tagLst xmlns:a="http://schemas.openxmlformats.org/drawingml/2006/main" xmlns:r="http://schemas.openxmlformats.org/officeDocument/2006/relationships" xmlns:p="http://schemas.openxmlformats.org/presentationml/2006/main">
  <p:tag name="HEIGHT" val="12.94858"/>
  <p:tag name="LEFT" val="45"/>
  <p:tag name="MTNUMBER" val="0.04535276"/>
  <p:tag name="MTTABLE" val="Cell"/>
  <p:tag name="TOP" val="362.7052"/>
  <p:tag name="WIDTH" val="78.88889"/>
</p:tagLst>
</file>

<file path=ppt/tags/tag6.xml><?xml version="1.0" encoding="utf-8"?>
<p:tagLst xmlns:a="http://schemas.openxmlformats.org/drawingml/2006/main" xmlns:r="http://schemas.openxmlformats.org/officeDocument/2006/relationships" xmlns:p="http://schemas.openxmlformats.org/presentationml/2006/main">
  <p:tag name="SHAPENAME" val="3. Subtitle"/>
</p:tagLst>
</file>

<file path=ppt/tags/tag60.xml><?xml version="1.0" encoding="utf-8"?>
<p:tagLst xmlns:a="http://schemas.openxmlformats.org/drawingml/2006/main" xmlns:r="http://schemas.openxmlformats.org/officeDocument/2006/relationships" xmlns:p="http://schemas.openxmlformats.org/presentationml/2006/main">
  <p:tag name="HEIGHT" val="12.94862"/>
  <p:tag name="LEFT" val="143.8889"/>
  <p:tag name="MTNUMBER" val="0.04535276"/>
  <p:tag name="MTTABLE" val="Cell"/>
  <p:tag name="TOP" val="362.7052"/>
  <p:tag name="WIDTH" val="78.88889"/>
</p:tagLst>
</file>

<file path=ppt/tags/tag61.xml><?xml version="1.0" encoding="utf-8"?>
<p:tagLst xmlns:a="http://schemas.openxmlformats.org/drawingml/2006/main" xmlns:r="http://schemas.openxmlformats.org/officeDocument/2006/relationships" xmlns:p="http://schemas.openxmlformats.org/presentationml/2006/main">
  <p:tag name="HEIGHT" val="12.94862"/>
  <p:tag name="LEFT" val="242.7778"/>
  <p:tag name="MTNUMBER" val="0.04535276"/>
  <p:tag name="MTTABLE" val="Cell"/>
  <p:tag name="TOP" val="362.7052"/>
  <p:tag name="WIDTH" val="78.88889"/>
</p:tagLst>
</file>

<file path=ppt/tags/tag62.xml><?xml version="1.0" encoding="utf-8"?>
<p:tagLst xmlns:a="http://schemas.openxmlformats.org/drawingml/2006/main" xmlns:r="http://schemas.openxmlformats.org/officeDocument/2006/relationships" xmlns:p="http://schemas.openxmlformats.org/presentationml/2006/main">
  <p:tag name="HEIGHT" val="12.94858"/>
  <p:tag name="LEFT" val="45"/>
  <p:tag name="MTNUMBER" val="0.04535276"/>
  <p:tag name="MTTABLE" val="Cell"/>
  <p:tag name="TOP" val="395.6538"/>
  <p:tag name="WIDTH" val="78.88889"/>
</p:tagLst>
</file>

<file path=ppt/tags/tag63.xml><?xml version="1.0" encoding="utf-8"?>
<p:tagLst xmlns:a="http://schemas.openxmlformats.org/drawingml/2006/main" xmlns:r="http://schemas.openxmlformats.org/officeDocument/2006/relationships" xmlns:p="http://schemas.openxmlformats.org/presentationml/2006/main">
  <p:tag name="HEIGHT" val="12.94862"/>
  <p:tag name="LEFT" val="143.8889"/>
  <p:tag name="MTNUMBER" val="0.04535276"/>
  <p:tag name="MTTABLE" val="Cell"/>
  <p:tag name="TOP" val="395.6537"/>
  <p:tag name="WIDTH" val="78.88889"/>
</p:tagLst>
</file>

<file path=ppt/tags/tag64.xml><?xml version="1.0" encoding="utf-8"?>
<p:tagLst xmlns:a="http://schemas.openxmlformats.org/drawingml/2006/main" xmlns:r="http://schemas.openxmlformats.org/officeDocument/2006/relationships" xmlns:p="http://schemas.openxmlformats.org/presentationml/2006/main">
  <p:tag name="HEIGHT" val="12.94862"/>
  <p:tag name="LEFT" val="242.7778"/>
  <p:tag name="MTNUMBER" val="0.04535276"/>
  <p:tag name="MTTABLE" val="Cell"/>
  <p:tag name="TOP" val="395.6537"/>
  <p:tag name="WIDTH" val="78.88889"/>
</p:tagLst>
</file>

<file path=ppt/tags/tag65.xml><?xml version="1.0" encoding="utf-8"?>
<p:tagLst xmlns:a="http://schemas.openxmlformats.org/drawingml/2006/main" xmlns:r="http://schemas.openxmlformats.org/officeDocument/2006/relationships" xmlns:p="http://schemas.openxmlformats.org/presentationml/2006/main">
  <p:tag name="HEIGHT" val="12.94858"/>
  <p:tag name="LEFT" val="45"/>
  <p:tag name="MTNUMBER" val="0.04535276"/>
  <p:tag name="MTTABLE" val="Cell"/>
  <p:tag name="TOP" val="428.6024"/>
  <p:tag name="WIDTH" val="78.88889"/>
</p:tagLst>
</file>

<file path=ppt/tags/tag66.xml><?xml version="1.0" encoding="utf-8"?>
<p:tagLst xmlns:a="http://schemas.openxmlformats.org/drawingml/2006/main" xmlns:r="http://schemas.openxmlformats.org/officeDocument/2006/relationships" xmlns:p="http://schemas.openxmlformats.org/presentationml/2006/main">
  <p:tag name="HEIGHT" val="12.94862"/>
  <p:tag name="LEFT" val="143.8889"/>
  <p:tag name="MTNUMBER" val="0.04535276"/>
  <p:tag name="MTTABLE" val="Cell"/>
  <p:tag name="TOP" val="428.6023"/>
  <p:tag name="WIDTH" val="78.88889"/>
</p:tagLst>
</file>

<file path=ppt/tags/tag67.xml><?xml version="1.0" encoding="utf-8"?>
<p:tagLst xmlns:a="http://schemas.openxmlformats.org/drawingml/2006/main" xmlns:r="http://schemas.openxmlformats.org/officeDocument/2006/relationships" xmlns:p="http://schemas.openxmlformats.org/presentationml/2006/main">
  <p:tag name="HEIGHT" val="12.94862"/>
  <p:tag name="LEFT" val="242.7778"/>
  <p:tag name="MTNUMBER" val="0.04535276"/>
  <p:tag name="MTTABLE" val="Cell"/>
  <p:tag name="TOP" val="428.6023"/>
  <p:tag name="WIDTH" val="78.88889"/>
</p:tagLst>
</file>

<file path=ppt/tags/tag68.xml><?xml version="1.0" encoding="utf-8"?>
<p:tagLst xmlns:a="http://schemas.openxmlformats.org/drawingml/2006/main" xmlns:r="http://schemas.openxmlformats.org/officeDocument/2006/relationships" xmlns:p="http://schemas.openxmlformats.org/presentationml/2006/main">
  <p:tag name="HEIGHT" val="12.94858"/>
  <p:tag name="LEFT" val="45"/>
  <p:tag name="MTNUMBER" val="0.04535276"/>
  <p:tag name="MTTABLE" val="Cell"/>
  <p:tag name="TOP" val="461.5509"/>
  <p:tag name="WIDTH" val="78.88889"/>
</p:tagLst>
</file>

<file path=ppt/tags/tag69.xml><?xml version="1.0" encoding="utf-8"?>
<p:tagLst xmlns:a="http://schemas.openxmlformats.org/drawingml/2006/main" xmlns:r="http://schemas.openxmlformats.org/officeDocument/2006/relationships" xmlns:p="http://schemas.openxmlformats.org/presentationml/2006/main">
  <p:tag name="HEIGHT" val="12.94862"/>
  <p:tag name="LEFT" val="143.8889"/>
  <p:tag name="MTNUMBER" val="0.04535276"/>
  <p:tag name="MTTABLE" val="Cell"/>
  <p:tag name="TOP" val="461.5509"/>
  <p:tag name="WIDTH" val="78.88889"/>
</p:tagLst>
</file>

<file path=ppt/tags/tag7.xml><?xml version="1.0" encoding="utf-8"?>
<p:tagLst xmlns:a="http://schemas.openxmlformats.org/drawingml/2006/main" xmlns:r="http://schemas.openxmlformats.org/officeDocument/2006/relationships" xmlns:p="http://schemas.openxmlformats.org/presentationml/2006/main">
  <p:tag name="SHAPENAME" val="5. Source"/>
</p:tagLst>
</file>

<file path=ppt/tags/tag70.xml><?xml version="1.0" encoding="utf-8"?>
<p:tagLst xmlns:a="http://schemas.openxmlformats.org/drawingml/2006/main" xmlns:r="http://schemas.openxmlformats.org/officeDocument/2006/relationships" xmlns:p="http://schemas.openxmlformats.org/presentationml/2006/main">
  <p:tag name="HEIGHT" val="12.94862"/>
  <p:tag name="LEFT" val="242.7778"/>
  <p:tag name="MTNUMBER" val="0.04535276"/>
  <p:tag name="MTTABLE" val="Cell"/>
  <p:tag name="TOP" val="461.5509"/>
  <p:tag name="WIDTH" val="78.88889"/>
</p:tagLst>
</file>

<file path=ppt/tags/tag71.xml><?xml version="1.0" encoding="utf-8"?>
<p:tagLst xmlns:a="http://schemas.openxmlformats.org/drawingml/2006/main" xmlns:r="http://schemas.openxmlformats.org/officeDocument/2006/relationships" xmlns:p="http://schemas.openxmlformats.org/presentationml/2006/main">
  <p:tag name="HEIGHT" val="12.94858"/>
  <p:tag name="LEFT" val="45"/>
  <p:tag name="MTNUMBER" val="0.04535276"/>
  <p:tag name="MTTABLE" val="Cell"/>
  <p:tag name="TOP" val="494.4995"/>
  <p:tag name="WIDTH" val="78.88889"/>
</p:tagLst>
</file>

<file path=ppt/tags/tag72.xml><?xml version="1.0" encoding="utf-8"?>
<p:tagLst xmlns:a="http://schemas.openxmlformats.org/drawingml/2006/main" xmlns:r="http://schemas.openxmlformats.org/officeDocument/2006/relationships" xmlns:p="http://schemas.openxmlformats.org/presentationml/2006/main">
  <p:tag name="HEIGHT" val="12.94858"/>
  <p:tag name="LEFT" val="45"/>
  <p:tag name="MTNUMBER" val="0.04535276"/>
  <p:tag name="MTTABLE" val="Cell"/>
  <p:tag name="TOP" val="494.4995"/>
  <p:tag name="WIDTH" val="78.88889"/>
</p:tagLst>
</file>

<file path=ppt/tags/tag73.xml><?xml version="1.0" encoding="utf-8"?>
<p:tagLst xmlns:a="http://schemas.openxmlformats.org/drawingml/2006/main" xmlns:r="http://schemas.openxmlformats.org/officeDocument/2006/relationships" xmlns:p="http://schemas.openxmlformats.org/presentationml/2006/main">
  <p:tag name="HEIGHT" val="12.94862"/>
  <p:tag name="LEFT" val="143.8889"/>
  <p:tag name="MTNUMBER" val="0.04535276"/>
  <p:tag name="MTTABLE" val="Cell"/>
  <p:tag name="TOP" val="494.4995"/>
  <p:tag name="WIDTH" val="78.88889"/>
</p:tagLst>
</file>

<file path=ppt/tags/tag74.xml><?xml version="1.0" encoding="utf-8"?>
<p:tagLst xmlns:a="http://schemas.openxmlformats.org/drawingml/2006/main" xmlns:r="http://schemas.openxmlformats.org/officeDocument/2006/relationships" xmlns:p="http://schemas.openxmlformats.org/presentationml/2006/main">
  <p:tag name="HEIGHT" val="12.94862"/>
  <p:tag name="LEFT" val="242.7778"/>
  <p:tag name="MTNUMBER" val="0.04535276"/>
  <p:tag name="MTTABLE" val="Cell"/>
  <p:tag name="TOP" val="494.4995"/>
  <p:tag name="WIDTH" val="78.88889"/>
</p:tagLst>
</file>

<file path=ppt/tags/tag75.xml><?xml version="1.0" encoding="utf-8"?>
<p:tagLst xmlns:a="http://schemas.openxmlformats.org/drawingml/2006/main" xmlns:r="http://schemas.openxmlformats.org/officeDocument/2006/relationships" xmlns:p="http://schemas.openxmlformats.org/presentationml/2006/main">
  <p:tag name="HEIGHT" val="12.94858"/>
  <p:tag name="LEFT" val="45"/>
  <p:tag name="MTNUMBER" val="0.04535276"/>
  <p:tag name="MTTABLE" val="Cell"/>
  <p:tag name="TOP" val="263.8594"/>
  <p:tag name="WIDTH" val="78.88889"/>
</p:tagLst>
</file>

<file path=ppt/tags/tag76.xml><?xml version="1.0" encoding="utf-8"?>
<p:tagLst xmlns:a="http://schemas.openxmlformats.org/drawingml/2006/main" xmlns:r="http://schemas.openxmlformats.org/officeDocument/2006/relationships" xmlns:p="http://schemas.openxmlformats.org/presentationml/2006/main">
  <p:tag name="HEIGHT" val="12.94862"/>
  <p:tag name="LEFT" val="143.8889"/>
  <p:tag name="MTNUMBER" val="0.04535276"/>
  <p:tag name="MTTABLE" val="Cell"/>
  <p:tag name="TOP" val="263.8594"/>
  <p:tag name="WIDTH" val="78.88889"/>
</p:tagLst>
</file>

<file path=ppt/tags/tag77.xml><?xml version="1.0" encoding="utf-8"?>
<p:tagLst xmlns:a="http://schemas.openxmlformats.org/drawingml/2006/main" xmlns:r="http://schemas.openxmlformats.org/officeDocument/2006/relationships" xmlns:p="http://schemas.openxmlformats.org/presentationml/2006/main">
  <p:tag name="HEIGHT" val="12.94862"/>
  <p:tag name="LEFT" val="242.7778"/>
  <p:tag name="MTNUMBER" val="0.04535276"/>
  <p:tag name="MTTABLE" val="Cell"/>
  <p:tag name="TOP" val="263.8594"/>
  <p:tag name="WIDTH" val="78.88889"/>
</p:tagLst>
</file>

<file path=ppt/tags/tag78.xml><?xml version="1.0" encoding="utf-8"?>
<p:tagLst xmlns:a="http://schemas.openxmlformats.org/drawingml/2006/main" xmlns:r="http://schemas.openxmlformats.org/officeDocument/2006/relationships" xmlns:p="http://schemas.openxmlformats.org/presentationml/2006/main">
  <p:tag name="HEIGHT" val="12.94858"/>
  <p:tag name="LEFT" val="45"/>
  <p:tag name="MTNUMBER" val="0.04535276"/>
  <p:tag name="MTTABLE" val="Cell"/>
  <p:tag name="TOP" val="230.9109"/>
  <p:tag name="WIDTH" val="78.88889"/>
</p:tagLst>
</file>

<file path=ppt/tags/tag79.xml><?xml version="1.0" encoding="utf-8"?>
<p:tagLst xmlns:a="http://schemas.openxmlformats.org/drawingml/2006/main" xmlns:r="http://schemas.openxmlformats.org/officeDocument/2006/relationships" xmlns:p="http://schemas.openxmlformats.org/presentationml/2006/main">
  <p:tag name="HEIGHT" val="12.94862"/>
  <p:tag name="LEFT" val="143.8889"/>
  <p:tag name="MTNUMBER" val="0.04535276"/>
  <p:tag name="MTTABLE" val="Cell"/>
  <p:tag name="TOP" val="230.9109"/>
  <p:tag name="WIDTH" val="78.88889"/>
</p:tagLst>
</file>

<file path=ppt/tags/tag8.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80.xml><?xml version="1.0" encoding="utf-8"?>
<p:tagLst xmlns:a="http://schemas.openxmlformats.org/drawingml/2006/main" xmlns:r="http://schemas.openxmlformats.org/officeDocument/2006/relationships" xmlns:p="http://schemas.openxmlformats.org/presentationml/2006/main">
  <p:tag name="HEIGHT" val="12.94862"/>
  <p:tag name="LEFT" val="242.7778"/>
  <p:tag name="MTNUMBER" val="0.04535276"/>
  <p:tag name="MTTABLE" val="Cell"/>
  <p:tag name="TOP" val="230.9109"/>
  <p:tag name="WIDTH" val="78.88889"/>
</p:tagLst>
</file>

<file path=ppt/tags/tag81.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296.808"/>
  <p:tag name="WIDTH" val="78.88889"/>
</p:tagLst>
</file>

<file path=ppt/tags/tag82.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329.7566"/>
  <p:tag name="WIDTH" val="78.88889"/>
</p:tagLst>
</file>

<file path=ppt/tags/tag83.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428.6023"/>
  <p:tag name="WIDTH" val="78.88889"/>
</p:tagLst>
</file>

<file path=ppt/tags/tag84.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461.5509"/>
  <p:tag name="WIDTH" val="78.88889"/>
</p:tagLst>
</file>

<file path=ppt/tags/tag85.xml><?xml version="1.0" encoding="utf-8"?>
<p:tagLst xmlns:a="http://schemas.openxmlformats.org/drawingml/2006/main" xmlns:r="http://schemas.openxmlformats.org/officeDocument/2006/relationships" xmlns:p="http://schemas.openxmlformats.org/presentationml/2006/main">
  <p:tag name="HEIGHT" val="12.94862"/>
  <p:tag name="LEFT" val="737.2222"/>
  <p:tag name="MTNUMBER" val="0.04535276"/>
  <p:tag name="MTTABLE" val="Cell"/>
  <p:tag name="TOP" val="263.8594"/>
  <p:tag name="WIDTH" val="78.88889"/>
</p:tagLst>
</file>

<file path=ppt/tags/tag86.xml><?xml version="1.0" encoding="utf-8"?>
<p:tagLst xmlns:a="http://schemas.openxmlformats.org/drawingml/2006/main" xmlns:r="http://schemas.openxmlformats.org/officeDocument/2006/relationships" xmlns:p="http://schemas.openxmlformats.org/presentationml/2006/main">
  <p:tag name="HEIGHT" val="17.56488"/>
  <p:tag name="LEFT" val="341.6667"/>
  <p:tag name="MTNUMBER" val="0.04535276"/>
  <p:tag name="MTTABLE" val="Cell"/>
  <p:tag name="TOP" val="127.4488"/>
  <p:tag name="WIDTH" val="78.88889"/>
</p:tagLst>
</file>

<file path=ppt/tags/tag87.xml><?xml version="1.0" encoding="utf-8"?>
<p:tagLst xmlns:a="http://schemas.openxmlformats.org/drawingml/2006/main" xmlns:r="http://schemas.openxmlformats.org/officeDocument/2006/relationships" xmlns:p="http://schemas.openxmlformats.org/presentationml/2006/main">
  <p:tag name="HEIGHT" val="17.56488"/>
  <p:tag name="LEFT" val="440.5555"/>
  <p:tag name="MTNUMBER" val="0.04535276"/>
  <p:tag name="MTTABLE" val="Cell"/>
  <p:tag name="TOP" val="127.4488"/>
  <p:tag name="WIDTH" val="78.88889"/>
</p:tagLst>
</file>

<file path=ppt/tags/tag88.xml><?xml version="1.0" encoding="utf-8"?>
<p:tagLst xmlns:a="http://schemas.openxmlformats.org/drawingml/2006/main" xmlns:r="http://schemas.openxmlformats.org/officeDocument/2006/relationships" xmlns:p="http://schemas.openxmlformats.org/presentationml/2006/main">
  <p:tag name="HEIGHT" val="12.94862"/>
  <p:tag name="LEFT" val="539.4445"/>
  <p:tag name="MTNUMBER" val="0.04535276"/>
  <p:tag name="MTTABLE" val="Cell"/>
  <p:tag name="TOP" val="494.4995"/>
  <p:tag name="WIDTH" val="78.88889"/>
</p:tagLst>
</file>

<file path=ppt/tags/tag89.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494.4995"/>
  <p:tag name="WIDTH" val="78.88889"/>
</p:tagLst>
</file>

<file path=ppt/tags/tag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90.xml><?xml version="1.0" encoding="utf-8"?>
<p:tagLst xmlns:a="http://schemas.openxmlformats.org/drawingml/2006/main" xmlns:r="http://schemas.openxmlformats.org/officeDocument/2006/relationships" xmlns:p="http://schemas.openxmlformats.org/presentationml/2006/main">
  <p:tag name="HEIGHT" val="12.94862"/>
  <p:tag name="LEFT" val="341.6667"/>
  <p:tag name="MTNUMBER" val="0.04535276"/>
  <p:tag name="MTTABLE" val="Cell"/>
  <p:tag name="TOP" val="296.808"/>
  <p:tag name="WIDTH" val="78.88889"/>
</p:tagLst>
</file>

<file path=ppt/tags/tag91.xml><?xml version="1.0" encoding="utf-8"?>
<p:tagLst xmlns:a="http://schemas.openxmlformats.org/drawingml/2006/main" xmlns:r="http://schemas.openxmlformats.org/officeDocument/2006/relationships" xmlns:p="http://schemas.openxmlformats.org/presentationml/2006/main">
  <p:tag name="HEIGHT" val="12.94862"/>
  <p:tag name="LEFT" val="440.5555"/>
  <p:tag name="MTNUMBER" val="0.04535276"/>
  <p:tag name="MTTABLE" val="Cell"/>
  <p:tag name="TOP" val="296.808"/>
  <p:tag name="WIDTH" val="78.88889"/>
</p:tagLst>
</file>

<file path=ppt/tags/tag92.xml><?xml version="1.0" encoding="utf-8"?>
<p:tagLst xmlns:a="http://schemas.openxmlformats.org/drawingml/2006/main" xmlns:r="http://schemas.openxmlformats.org/officeDocument/2006/relationships" xmlns:p="http://schemas.openxmlformats.org/presentationml/2006/main">
  <p:tag name="HEIGHT" val="12.94862"/>
  <p:tag name="LEFT" val="539.4445"/>
  <p:tag name="MTNUMBER" val="0.04535276"/>
  <p:tag name="MTTABLE" val="Cell"/>
  <p:tag name="TOP" val="296.808"/>
  <p:tag name="WIDTH" val="78.88889"/>
</p:tagLst>
</file>

<file path=ppt/tags/tag93.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296.808"/>
  <p:tag name="WIDTH" val="78.88889"/>
</p:tagLst>
</file>

<file path=ppt/tags/tag94.xml><?xml version="1.0" encoding="utf-8"?>
<p:tagLst xmlns:a="http://schemas.openxmlformats.org/drawingml/2006/main" xmlns:r="http://schemas.openxmlformats.org/officeDocument/2006/relationships" xmlns:p="http://schemas.openxmlformats.org/presentationml/2006/main">
  <p:tag name="HEIGHT" val="12.94862"/>
  <p:tag name="LEFT" val="341.6667"/>
  <p:tag name="MTNUMBER" val="0.04535276"/>
  <p:tag name="MTTABLE" val="Cell"/>
  <p:tag name="TOP" val="329.7566"/>
  <p:tag name="WIDTH" val="78.88889"/>
</p:tagLst>
</file>

<file path=ppt/tags/tag95.xml><?xml version="1.0" encoding="utf-8"?>
<p:tagLst xmlns:a="http://schemas.openxmlformats.org/drawingml/2006/main" xmlns:r="http://schemas.openxmlformats.org/officeDocument/2006/relationships" xmlns:p="http://schemas.openxmlformats.org/presentationml/2006/main">
  <p:tag name="HEIGHT" val="12.94862"/>
  <p:tag name="LEFT" val="440.5555"/>
  <p:tag name="MTNUMBER" val="0.04535276"/>
  <p:tag name="MTTABLE" val="Cell"/>
  <p:tag name="TOP" val="329.7566"/>
  <p:tag name="WIDTH" val="78.88889"/>
</p:tagLst>
</file>

<file path=ppt/tags/tag96.xml><?xml version="1.0" encoding="utf-8"?>
<p:tagLst xmlns:a="http://schemas.openxmlformats.org/drawingml/2006/main" xmlns:r="http://schemas.openxmlformats.org/officeDocument/2006/relationships" xmlns:p="http://schemas.openxmlformats.org/presentationml/2006/main">
  <p:tag name="HEIGHT" val="12.94862"/>
  <p:tag name="LEFT" val="539.4445"/>
  <p:tag name="MTNUMBER" val="0.04535276"/>
  <p:tag name="MTTABLE" val="Cell"/>
  <p:tag name="TOP" val="329.7566"/>
  <p:tag name="WIDTH" val="78.88889"/>
</p:tagLst>
</file>

<file path=ppt/tags/tag97.xml><?xml version="1.0" encoding="utf-8"?>
<p:tagLst xmlns:a="http://schemas.openxmlformats.org/drawingml/2006/main" xmlns:r="http://schemas.openxmlformats.org/officeDocument/2006/relationships" xmlns:p="http://schemas.openxmlformats.org/presentationml/2006/main">
  <p:tag name="HEIGHT" val="12.94862"/>
  <p:tag name="LEFT" val="638.3333"/>
  <p:tag name="MTNUMBER" val="0.04535276"/>
  <p:tag name="MTTABLE" val="Cell"/>
  <p:tag name="TOP" val="329.7566"/>
  <p:tag name="WIDTH" val="78.88889"/>
</p:tagLst>
</file>

<file path=ppt/tags/tag98.xml><?xml version="1.0" encoding="utf-8"?>
<p:tagLst xmlns:a="http://schemas.openxmlformats.org/drawingml/2006/main" xmlns:r="http://schemas.openxmlformats.org/officeDocument/2006/relationships" xmlns:p="http://schemas.openxmlformats.org/presentationml/2006/main">
  <p:tag name="HEIGHT" val="12.94862"/>
  <p:tag name="LEFT" val="341.6667"/>
  <p:tag name="MTNUMBER" val="0.04535276"/>
  <p:tag name="MTTABLE" val="Cell"/>
  <p:tag name="TOP" val="362.7052"/>
  <p:tag name="WIDTH" val="78.88889"/>
</p:tagLst>
</file>

<file path=ppt/tags/tag99.xml><?xml version="1.0" encoding="utf-8"?>
<p:tagLst xmlns:a="http://schemas.openxmlformats.org/drawingml/2006/main" xmlns:r="http://schemas.openxmlformats.org/officeDocument/2006/relationships" xmlns:p="http://schemas.openxmlformats.org/presentationml/2006/main">
  <p:tag name="HEIGHT" val="12.94862"/>
  <p:tag name="LEFT" val="440.5555"/>
  <p:tag name="MTNUMBER" val="0.04535276"/>
  <p:tag name="MTTABLE" val="Cell"/>
  <p:tag name="TOP" val="362.7052"/>
  <p:tag name="WIDTH" val="78.88889"/>
</p:tagLst>
</file>

<file path=ppt/theme/theme1.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942DDDCD-BEC6-4902-AAD2-EB3CD2B6933E}"/>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3.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2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3" Type="http://schemas.microsoft.com/office/2011/relationships/webextension" Target="webextension3.xml"/><Relationship Id="rId2" Type="http://schemas.microsoft.com/office/2011/relationships/webextension" Target="webextension2.xml"/><Relationship Id="rId1" Type="http://schemas.microsoft.com/office/2011/relationships/webextension" Target="webextension1.xml"/><Relationship Id="rId4" Type="http://schemas.microsoft.com/office/2011/relationships/webextension" Target="webextension4.xml"/></Relationships>
</file>

<file path=ppt/webextensions/taskpanes.xml><?xml version="1.0" encoding="utf-8"?>
<wetp:taskpanes xmlns:wetp="http://schemas.microsoft.com/office/webextensions/taskpanes/2010/11">
  <wetp:taskpane dockstate="right" visibility="0" width="525" row="1">
    <wetp:webextensionref xmlns:r="http://schemas.openxmlformats.org/officeDocument/2006/relationships" r:id="rId1"/>
  </wetp:taskpane>
  <wetp:taskpane dockstate="right" visibility="0" width="525" row="1">
    <wetp:webextensionref xmlns:r="http://schemas.openxmlformats.org/officeDocument/2006/relationships" r:id="rId2"/>
  </wetp:taskpane>
  <wetp:taskpane dockstate="right" visibility="0" width="525" row="0">
    <wetp:webextensionref xmlns:r="http://schemas.openxmlformats.org/officeDocument/2006/relationships" r:id="rId3"/>
  </wetp:taskpane>
  <wetp:taskpane dockstate="right" visibility="0" width="525" row="7">
    <wetp:webextensionref xmlns:r="http://schemas.openxmlformats.org/officeDocument/2006/relationships" r:id="rId4"/>
  </wetp:taskpane>
</wetp:taskpanes>
</file>

<file path=ppt/webextensions/webextension1.xml><?xml version="1.0" encoding="utf-8"?>
<we:webextension xmlns:we="http://schemas.microsoft.com/office/webextensions/webextension/2010/11" id="{1A36CB36-0D55-4E5B-8E3F-06E34B1102E2}">
  <we:reference id="e74ca2a7-5e50-4ebf-bfa5-bb75c7950374" version="4.0.0.0" store="EXCatalog" storeType="EXCatalog"/>
  <we:alternateReferences/>
  <we:properties>
    <we:property name="srChargeCodeData" value="{&quot;selectedSupportOption&quot;:&quot;CLIENT&quot;,&quot;language&quot;:&quot;English&quot;,&quot;chargeCode&quot;:{&quot;activityCode&quot;:&quot;CE&quot;,&quot;anchorTag&quot;:&quot;&quot;,&quot;announcements&quot;:null,&quot;chargeCode&quot;:&quot;valid&quot;,&quot;chargeCodeRegistered&quot;:false,&quot;coreServicesLimit&quot;:15,&quot;critical&quot;:0,&quot;description&quot;:&quot;&quot;,&quot;eligibleForPlus&quot;:true,&quot;enableFPS&quot;:&quot;true&quot;,&quot;featureFlag&quot;:{&quot;overnightDeliveryEnabled&quot;:false,&quot;searchOfferingEnabled&quot;:false},&quot;formType&quot;:&quot;&quot;,&quot;inScope&quot;:true,&quot;isBoxDisabled&quot;:false,&quot;isCTEEnabled&quot;:false,&quot;lane&quot;:&quot;Global&quot;,&quot;maxStartTime&quot;:480,&quot;message&quot;:&quot;&quot;,&quot;outSourced&quot;:true,&quot;platform&quot;:&quot;GW&quot;,&quot;projectType&quot;:&quot;Client&quot;,&quot;showInternal&quot;:false,&quot;subLane&quot;:&quot;&quot;,&quot;userRegistered&quot;:false,&quot;code&quot;:&quot;1490ML01&quot;,&quot;updatedAt&quot;:&quot;2026-05-27T15:13:28.942Z&quot;}}"/>
  </we:properties>
  <we:bindings/>
  <we:snapshot xmlns:r="http://schemas.openxmlformats.org/officeDocument/2006/relationships"/>
</we:webextension>
</file>

<file path=ppt/webextensions/webextension2.xml><?xml version="1.0" encoding="utf-8"?>
<we:webextension xmlns:we="http://schemas.microsoft.com/office/webextensions/webextension/2010/11" id="{B0BBBD9C-7E92-43DB-94A8-2B1A716663AF}">
  <we:reference id="5332053f-08b1-4ad5-b936-144d44d33f40" version="2.1.0.2" store="EXCatalog" storeType="EXCatalog"/>
  <we:alternateReferences/>
  <we:properties/>
  <we:bindings/>
  <we:snapshot xmlns:r="http://schemas.openxmlformats.org/officeDocument/2006/relationships"/>
</we:webextension>
</file>

<file path=ppt/webextensions/webextension3.xml><?xml version="1.0" encoding="utf-8"?>
<we:webextension xmlns:we="http://schemas.microsoft.com/office/webextensions/webextension/2010/11" id="{75A51601-F242-4854-BF47-81947947F4BA}">
  <we:reference id="7888317b-a425-4590-9747-4c188fd7be2e" version="2.40.2.0" store="EXCatalog" storeType="EXCatalog"/>
  <we:alternateReferences/>
  <we:properties/>
  <we:bindings/>
  <we:snapshot xmlns:r="http://schemas.openxmlformats.org/officeDocument/2006/relationships"/>
</we:webextension>
</file>

<file path=ppt/webextensions/webextension4.xml><?xml version="1.0" encoding="utf-8"?>
<we:webextension xmlns:we="http://schemas.microsoft.com/office/webextensions/webextension/2010/11" id="{5737718F-AE57-4B07-BA80-636052CAD85E}">
  <we:reference id="f5f369e5-aa35-49d7-ad7b-638152ddb008" version="1.0.0.1" store="EXCatalog" storeType="EXCatalog"/>
  <we:alternateReferences>
    <we:reference id="WA200010001" version="1.0.0.1" store="en-US" storeType="OMEX"/>
  </we:alternateReferences>
  <we:properties>
    <we:property name="claude.fileId" value="&quot;a4d391e3-463f-4b0f-bf97-5df11f1f868c&quot;"/>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8AB8804F666CC498A704C5AA3800FB8" ma:contentTypeVersion="11" ma:contentTypeDescription="Create a new document." ma:contentTypeScope="" ma:versionID="1902144e33bdb236fc6afeffb4026c83">
  <xsd:schema xmlns:xsd="http://www.w3.org/2001/XMLSchema" xmlns:xs="http://www.w3.org/2001/XMLSchema" xmlns:p="http://schemas.microsoft.com/office/2006/metadata/properties" xmlns:ns2="e23dd68b-69db-4080-99ee-81fc683e4560" xmlns:ns3="cfc185b0-3c5d-46d0-a828-c6fa91c2c7f0" targetNamespace="http://schemas.microsoft.com/office/2006/metadata/properties" ma:root="true" ma:fieldsID="0f5b09ea85456f715c9013b5d635e303" ns2:_="" ns3:_="">
    <xsd:import namespace="e23dd68b-69db-4080-99ee-81fc683e4560"/>
    <xsd:import namespace="cfc185b0-3c5d-46d0-a828-c6fa91c2c7f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3dd68b-69db-4080-99ee-81fc683e45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fc185b0-3c5d-46d0-a828-c6fa91c2c7f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329ba918-af3c-4cb4-a2bf-2bdecf5e085e}" ma:internalName="TaxCatchAll" ma:showField="CatchAllData" ma:web="cfc185b0-3c5d-46d0-a828-c6fa91c2c7f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fc185b0-3c5d-46d0-a828-c6fa91c2c7f0" xsi:nil="true"/>
    <lcf76f155ced4ddcb4097134ff3c332f xmlns="e23dd68b-69db-4080-99ee-81fc683e456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39B2153-AD8B-45E4-86F6-65EE57864A7C}">
  <ds:schemaRefs>
    <ds:schemaRef ds:uri="cfc185b0-3c5d-46d0-a828-c6fa91c2c7f0"/>
    <ds:schemaRef ds:uri="e23dd68b-69db-4080-99ee-81fc683e456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9131D89-EB5F-45FE-8031-A736CA7001EF}">
  <ds:schemaRefs>
    <ds:schemaRef ds:uri="http://schemas.microsoft.com/sharepoint/v3/contenttype/forms"/>
  </ds:schemaRefs>
</ds:datastoreItem>
</file>

<file path=customXml/itemProps3.xml><?xml version="1.0" encoding="utf-8"?>
<ds:datastoreItem xmlns:ds="http://schemas.openxmlformats.org/officeDocument/2006/customXml" ds:itemID="{4088E84E-FE87-43F7-BCE6-5A46C17D6D9B}">
  <ds:schemaRefs>
    <ds:schemaRef ds:uri="http://schemas.microsoft.com/office/2006/documentManagement/types"/>
    <ds:schemaRef ds:uri="http://schemas.microsoft.com/office/2006/metadata/properties"/>
    <ds:schemaRef ds:uri="http://schemas.microsoft.com/office/infopath/2007/PartnerControls"/>
    <ds:schemaRef ds:uri="http://purl.org/dc/terms/"/>
    <ds:schemaRef ds:uri="http://purl.org/dc/dcmitype/"/>
    <ds:schemaRef ds:uri="http://purl.org/dc/elements/1.1/"/>
    <ds:schemaRef ds:uri="http://www.w3.org/XML/1998/namespace"/>
    <ds:schemaRef ds:uri="http://schemas.openxmlformats.org/package/2006/metadata/core-properties"/>
    <ds:schemaRef ds:uri="cfc185b0-3c5d-46d0-a828-c6fa91c2c7f0"/>
    <ds:schemaRef ds:uri="e23dd68b-69db-4080-99ee-81fc683e4560"/>
  </ds:schemaRefs>
</ds:datastoreItem>
</file>

<file path=docProps/app.xml><?xml version="1.0" encoding="utf-8"?>
<Properties xmlns="http://schemas.openxmlformats.org/officeDocument/2006/extended-properties" xmlns:vt="http://schemas.openxmlformats.org/officeDocument/2006/docPropsVTypes">
  <Template>8595HP01_CF_16x9_ENG_V1</Template>
  <TotalTime>1664</TotalTime>
  <Words>2437</Words>
  <Application>Microsoft Office PowerPoint</Application>
  <PresentationFormat>Widescreen</PresentationFormat>
  <Paragraphs>272</Paragraphs>
  <Slides>15</Slides>
  <Notes>4</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15</vt:i4>
      </vt:variant>
    </vt:vector>
  </HeadingPairs>
  <TitlesOfParts>
    <vt:vector size="21" baseType="lpstr">
      <vt:lpstr>Calibri</vt:lpstr>
      <vt:lpstr>Wingdings</vt:lpstr>
      <vt:lpstr>Arial</vt:lpstr>
      <vt:lpstr>Cover</vt:lpstr>
      <vt:lpstr>Page Design</vt:lpstr>
      <vt:lpstr>think-cell Slide</vt:lpstr>
      <vt:lpstr>Batch Zero Update       TAC August 26, 2026  </vt:lpstr>
      <vt:lpstr>ERCOT’s response to Governor Abbott’s August 3 directive</vt:lpstr>
      <vt:lpstr>Summary of ERCOT’s Good Cause Exceptions and Process Updates1</vt:lpstr>
      <vt:lpstr>ERCOT’s planned activities to carry out the Governor’s August 3rd Directive1</vt:lpstr>
      <vt:lpstr>Status and Next Steps</vt:lpstr>
      <vt:lpstr>Appendix</vt:lpstr>
      <vt:lpstr>    Delay of Batch Zero Classification Deadline</vt:lpstr>
      <vt:lpstr>    Inclusion of certain large loads in the Quarterly Stability Assessment (QSA) before final classification</vt:lpstr>
      <vt:lpstr>    Dynamic Data Review and Cure Period Extension</vt:lpstr>
      <vt:lpstr>    Energization pause on large load data centers and crypto facilities</vt:lpstr>
      <vt:lpstr>    Pending large load developer requests for an exception of Batch Zero eligibility criteria for PGRR 145</vt:lpstr>
      <vt:lpstr>Batch Zero Eligibility Verification</vt:lpstr>
      <vt:lpstr>  Batch Zero Eligibility Verification Requirements under PGRR 145</vt:lpstr>
      <vt:lpstr>Batch Zero Eligibility Verification Supporting Documents</vt:lpstr>
      <vt:lpstr>  Community Impact Review</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Shaaz Lalani</dc:creator>
  <cp:keywords/>
  <dc:description/>
  <cp:lastModifiedBy>Switzer, Christina</cp:lastModifiedBy>
  <cp:revision>5</cp:revision>
  <dcterms:created xsi:type="dcterms:W3CDTF">2026-03-23T21:54:52Z</dcterms:created>
  <dcterms:modified xsi:type="dcterms:W3CDTF">2026-08-25T18:54:18Z</dcterms:modified>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3303d7c-e5a3-4cc8-90eb-69bfd7570ac4_Enabled">
    <vt:lpwstr>true</vt:lpwstr>
  </property>
  <property fmtid="{D5CDD505-2E9C-101B-9397-08002B2CF9AE}" pid="3" name="MSIP_Label_83303d7c-e5a3-4cc8-90eb-69bfd7570ac4_SetDate">
    <vt:lpwstr>2026-03-23T21:55:01Z</vt:lpwstr>
  </property>
  <property fmtid="{D5CDD505-2E9C-101B-9397-08002B2CF9AE}" pid="4" name="MSIP_Label_83303d7c-e5a3-4cc8-90eb-69bfd7570ac4_Method">
    <vt:lpwstr>Standard</vt:lpwstr>
  </property>
  <property fmtid="{D5CDD505-2E9C-101B-9397-08002B2CF9AE}" pid="5" name="MSIP_Label_83303d7c-e5a3-4cc8-90eb-69bfd7570ac4_Name">
    <vt:lpwstr>Client Confidential Information-SLV1</vt:lpwstr>
  </property>
  <property fmtid="{D5CDD505-2E9C-101B-9397-08002B2CF9AE}" pid="6" name="MSIP_Label_83303d7c-e5a3-4cc8-90eb-69bfd7570ac4_SiteId">
    <vt:lpwstr>cc8936bc-9382-4fff-87cb-6f55999549e7</vt:lpwstr>
  </property>
  <property fmtid="{D5CDD505-2E9C-101B-9397-08002B2CF9AE}" pid="7" name="MSIP_Label_83303d7c-e5a3-4cc8-90eb-69bfd7570ac4_ActionId">
    <vt:lpwstr>9a8f361d-ae61-4c85-8566-2a8546d9598b</vt:lpwstr>
  </property>
  <property fmtid="{D5CDD505-2E9C-101B-9397-08002B2CF9AE}" pid="8" name="MSIP_Label_83303d7c-e5a3-4cc8-90eb-69bfd7570ac4_ContentBits">
    <vt:lpwstr>0</vt:lpwstr>
  </property>
  <property fmtid="{D5CDD505-2E9C-101B-9397-08002B2CF9AE}" pid="9" name="MSIP_Label_83303d7c-e5a3-4cc8-90eb-69bfd7570ac4_Tag">
    <vt:lpwstr>10, 3, 0, 1</vt:lpwstr>
  </property>
  <property fmtid="{D5CDD505-2E9C-101B-9397-08002B2CF9AE}" pid="10" name="MediaServiceImageTags">
    <vt:lpwstr/>
  </property>
  <property fmtid="{D5CDD505-2E9C-101B-9397-08002B2CF9AE}" pid="11" name="MSIP_Label_c144db1d-993e-40da-980d-6eea152adc50_Enabled">
    <vt:lpwstr>true</vt:lpwstr>
  </property>
  <property fmtid="{D5CDD505-2E9C-101B-9397-08002B2CF9AE}" pid="12" name="MSIP_Label_c144db1d-993e-40da-980d-6eea152adc50_SetDate">
    <vt:lpwstr>2026-05-14T17:07:49Z</vt:lpwstr>
  </property>
  <property fmtid="{D5CDD505-2E9C-101B-9397-08002B2CF9AE}" pid="13" name="MSIP_Label_c144db1d-993e-40da-980d-6eea152adc50_Method">
    <vt:lpwstr>Privileged</vt:lpwstr>
  </property>
  <property fmtid="{D5CDD505-2E9C-101B-9397-08002B2CF9AE}" pid="14" name="MSIP_Label_c144db1d-993e-40da-980d-6eea152adc50_Name">
    <vt:lpwstr>Public</vt:lpwstr>
  </property>
  <property fmtid="{D5CDD505-2E9C-101B-9397-08002B2CF9AE}" pid="15" name="MSIP_Label_c144db1d-993e-40da-980d-6eea152adc50_SiteId">
    <vt:lpwstr>0afb747d-bff7-4596-a9fc-950ef9e0ec45</vt:lpwstr>
  </property>
  <property fmtid="{D5CDD505-2E9C-101B-9397-08002B2CF9AE}" pid="16" name="MSIP_Label_c144db1d-993e-40da-980d-6eea152adc50_ActionId">
    <vt:lpwstr>a6600a56-f26b-4e34-a3e4-b21e06a0b803</vt:lpwstr>
  </property>
  <property fmtid="{D5CDD505-2E9C-101B-9397-08002B2CF9AE}" pid="17" name="MSIP_Label_c144db1d-993e-40da-980d-6eea152adc50_ContentBits">
    <vt:lpwstr>0</vt:lpwstr>
  </property>
  <property fmtid="{D5CDD505-2E9C-101B-9397-08002B2CF9AE}" pid="18" name="MSIP_Label_c144db1d-993e-40da-980d-6eea152adc50_Tag">
    <vt:lpwstr>10, 0, 1, 1</vt:lpwstr>
  </property>
  <property fmtid="{D5CDD505-2E9C-101B-9397-08002B2CF9AE}" pid="19" name="_dlc_DocIdItemGuid">
    <vt:lpwstr>2f387149-948b-4927-bbde-6e5d30647dd2</vt:lpwstr>
  </property>
  <property fmtid="{D5CDD505-2E9C-101B-9397-08002B2CF9AE}" pid="20" name="ContentTypeId">
    <vt:lpwstr>0x010100A8AB8804F666CC498A704C5AA3800FB8</vt:lpwstr>
  </property>
</Properties>
</file>